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87" r:id="rId6"/>
    <p:sldMasterId id="2147483699" r:id="rId7"/>
  </p:sldMasterIdLst>
  <p:notesMasterIdLst>
    <p:notesMasterId r:id="rId270"/>
  </p:notesMasterIdLst>
  <p:sldIdLst>
    <p:sldId id="256" r:id="rId8"/>
    <p:sldId id="1389" r:id="rId9"/>
    <p:sldId id="2408" r:id="rId10"/>
    <p:sldId id="2410" r:id="rId11"/>
    <p:sldId id="2411" r:id="rId12"/>
    <p:sldId id="265" r:id="rId13"/>
    <p:sldId id="276" r:id="rId14"/>
    <p:sldId id="266" r:id="rId15"/>
    <p:sldId id="343" r:id="rId16"/>
    <p:sldId id="344" r:id="rId17"/>
    <p:sldId id="345" r:id="rId18"/>
    <p:sldId id="346" r:id="rId19"/>
    <p:sldId id="277" r:id="rId20"/>
    <p:sldId id="278" r:id="rId21"/>
    <p:sldId id="279" r:id="rId22"/>
    <p:sldId id="280" r:id="rId23"/>
    <p:sldId id="267"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268" r:id="rId48"/>
    <p:sldId id="2352" r:id="rId49"/>
    <p:sldId id="2353" r:id="rId50"/>
    <p:sldId id="2354" r:id="rId51"/>
    <p:sldId id="2355" r:id="rId52"/>
    <p:sldId id="2356" r:id="rId53"/>
    <p:sldId id="2357" r:id="rId54"/>
    <p:sldId id="2358" r:id="rId55"/>
    <p:sldId id="2359" r:id="rId56"/>
    <p:sldId id="2360" r:id="rId57"/>
    <p:sldId id="2361" r:id="rId58"/>
    <p:sldId id="2362" r:id="rId59"/>
    <p:sldId id="2363" r:id="rId60"/>
    <p:sldId id="2364" r:id="rId61"/>
    <p:sldId id="2365" r:id="rId62"/>
    <p:sldId id="2366" r:id="rId63"/>
    <p:sldId id="2367" r:id="rId64"/>
    <p:sldId id="2368" r:id="rId65"/>
    <p:sldId id="2369" r:id="rId66"/>
    <p:sldId id="2370" r:id="rId67"/>
    <p:sldId id="2371" r:id="rId68"/>
    <p:sldId id="347" r:id="rId69"/>
    <p:sldId id="348" r:id="rId70"/>
    <p:sldId id="349" r:id="rId71"/>
    <p:sldId id="350" r:id="rId72"/>
    <p:sldId id="351" r:id="rId73"/>
    <p:sldId id="1391" r:id="rId74"/>
    <p:sldId id="269" r:id="rId75"/>
    <p:sldId id="2372" r:id="rId76"/>
    <p:sldId id="2373" r:id="rId77"/>
    <p:sldId id="2374" r:id="rId78"/>
    <p:sldId id="2375" r:id="rId79"/>
    <p:sldId id="2376" r:id="rId80"/>
    <p:sldId id="2377" r:id="rId81"/>
    <p:sldId id="2378" r:id="rId82"/>
    <p:sldId id="2379" r:id="rId83"/>
    <p:sldId id="2380" r:id="rId84"/>
    <p:sldId id="2381" r:id="rId85"/>
    <p:sldId id="2382" r:id="rId86"/>
    <p:sldId id="2383" r:id="rId87"/>
    <p:sldId id="2384" r:id="rId88"/>
    <p:sldId id="2385" r:id="rId89"/>
    <p:sldId id="2386" r:id="rId90"/>
    <p:sldId id="2387" r:id="rId91"/>
    <p:sldId id="2388" r:id="rId92"/>
    <p:sldId id="2389" r:id="rId93"/>
    <p:sldId id="2390" r:id="rId94"/>
    <p:sldId id="2391" r:id="rId95"/>
    <p:sldId id="2392" r:id="rId96"/>
    <p:sldId id="2393" r:id="rId97"/>
    <p:sldId id="2394" r:id="rId98"/>
    <p:sldId id="2395" r:id="rId99"/>
    <p:sldId id="2396" r:id="rId100"/>
    <p:sldId id="2397" r:id="rId101"/>
    <p:sldId id="2398" r:id="rId102"/>
    <p:sldId id="2399" r:id="rId103"/>
    <p:sldId id="304" r:id="rId104"/>
    <p:sldId id="305" r:id="rId105"/>
    <p:sldId id="306" r:id="rId106"/>
    <p:sldId id="307" r:id="rId107"/>
    <p:sldId id="308" r:id="rId108"/>
    <p:sldId id="309" r:id="rId109"/>
    <p:sldId id="310" r:id="rId110"/>
    <p:sldId id="311" r:id="rId111"/>
    <p:sldId id="312" r:id="rId112"/>
    <p:sldId id="313" r:id="rId113"/>
    <p:sldId id="314" r:id="rId114"/>
    <p:sldId id="315" r:id="rId115"/>
    <p:sldId id="316" r:id="rId116"/>
    <p:sldId id="317" r:id="rId117"/>
    <p:sldId id="318" r:id="rId118"/>
    <p:sldId id="319" r:id="rId119"/>
    <p:sldId id="320" r:id="rId120"/>
    <p:sldId id="321" r:id="rId121"/>
    <p:sldId id="322" r:id="rId122"/>
    <p:sldId id="323" r:id="rId123"/>
    <p:sldId id="324" r:id="rId124"/>
    <p:sldId id="325" r:id="rId125"/>
    <p:sldId id="326" r:id="rId126"/>
    <p:sldId id="327" r:id="rId127"/>
    <p:sldId id="328" r:id="rId128"/>
    <p:sldId id="1440" r:id="rId129"/>
    <p:sldId id="329" r:id="rId130"/>
    <p:sldId id="330" r:id="rId131"/>
    <p:sldId id="331" r:id="rId132"/>
    <p:sldId id="332" r:id="rId133"/>
    <p:sldId id="333" r:id="rId134"/>
    <p:sldId id="334" r:id="rId135"/>
    <p:sldId id="335" r:id="rId136"/>
    <p:sldId id="336" r:id="rId137"/>
    <p:sldId id="337" r:id="rId138"/>
    <p:sldId id="338" r:id="rId139"/>
    <p:sldId id="339" r:id="rId140"/>
    <p:sldId id="340" r:id="rId141"/>
    <p:sldId id="341" r:id="rId142"/>
    <p:sldId id="342" r:id="rId143"/>
    <p:sldId id="270" r:id="rId144"/>
    <p:sldId id="1857" r:id="rId145"/>
    <p:sldId id="1860" r:id="rId146"/>
    <p:sldId id="1858" r:id="rId147"/>
    <p:sldId id="1859" r:id="rId148"/>
    <p:sldId id="1861" r:id="rId149"/>
    <p:sldId id="1856" r:id="rId150"/>
    <p:sldId id="1862" r:id="rId151"/>
    <p:sldId id="1863" r:id="rId152"/>
    <p:sldId id="1864" r:id="rId153"/>
    <p:sldId id="1865" r:id="rId154"/>
    <p:sldId id="271" r:id="rId155"/>
    <p:sldId id="259" r:id="rId156"/>
    <p:sldId id="260" r:id="rId157"/>
    <p:sldId id="261" r:id="rId158"/>
    <p:sldId id="262" r:id="rId159"/>
    <p:sldId id="263" r:id="rId160"/>
    <p:sldId id="264" r:id="rId161"/>
    <p:sldId id="1866" r:id="rId162"/>
    <p:sldId id="1867" r:id="rId163"/>
    <p:sldId id="1868" r:id="rId164"/>
    <p:sldId id="1869" r:id="rId165"/>
    <p:sldId id="1870" r:id="rId166"/>
    <p:sldId id="1871" r:id="rId167"/>
    <p:sldId id="1872" r:id="rId168"/>
    <p:sldId id="1873" r:id="rId169"/>
    <p:sldId id="1874" r:id="rId170"/>
    <p:sldId id="1875" r:id="rId171"/>
    <p:sldId id="1876" r:id="rId172"/>
    <p:sldId id="1441" r:id="rId173"/>
    <p:sldId id="1877" r:id="rId174"/>
    <p:sldId id="1878" r:id="rId175"/>
    <p:sldId id="1879" r:id="rId176"/>
    <p:sldId id="1880" r:id="rId177"/>
    <p:sldId id="1881" r:id="rId178"/>
    <p:sldId id="2407" r:id="rId179"/>
    <p:sldId id="1882" r:id="rId180"/>
    <p:sldId id="1883" r:id="rId181"/>
    <p:sldId id="1884" r:id="rId182"/>
    <p:sldId id="1885" r:id="rId183"/>
    <p:sldId id="1886" r:id="rId184"/>
    <p:sldId id="1887" r:id="rId185"/>
    <p:sldId id="1888" r:id="rId186"/>
    <p:sldId id="1889" r:id="rId187"/>
    <p:sldId id="1890" r:id="rId188"/>
    <p:sldId id="1891" r:id="rId189"/>
    <p:sldId id="1892" r:id="rId190"/>
    <p:sldId id="2406" r:id="rId191"/>
    <p:sldId id="272" r:id="rId192"/>
    <p:sldId id="1442" r:id="rId193"/>
    <p:sldId id="1893" r:id="rId194"/>
    <p:sldId id="1894" r:id="rId195"/>
    <p:sldId id="1895" r:id="rId196"/>
    <p:sldId id="1896" r:id="rId197"/>
    <p:sldId id="1897" r:id="rId198"/>
    <p:sldId id="1898" r:id="rId199"/>
    <p:sldId id="1899" r:id="rId200"/>
    <p:sldId id="1900" r:id="rId201"/>
    <p:sldId id="1901" r:id="rId202"/>
    <p:sldId id="1902" r:id="rId203"/>
    <p:sldId id="1903" r:id="rId204"/>
    <p:sldId id="1904" r:id="rId205"/>
    <p:sldId id="1905" r:id="rId206"/>
    <p:sldId id="1906" r:id="rId207"/>
    <p:sldId id="1907" r:id="rId208"/>
    <p:sldId id="1908" r:id="rId209"/>
    <p:sldId id="1909" r:id="rId210"/>
    <p:sldId id="1910" r:id="rId211"/>
    <p:sldId id="1911" r:id="rId212"/>
    <p:sldId id="1912" r:id="rId213"/>
    <p:sldId id="1913" r:id="rId214"/>
    <p:sldId id="1915" r:id="rId215"/>
    <p:sldId id="1914" r:id="rId216"/>
    <p:sldId id="1916" r:id="rId217"/>
    <p:sldId id="1917" r:id="rId218"/>
    <p:sldId id="1918" r:id="rId219"/>
    <p:sldId id="1919" r:id="rId220"/>
    <p:sldId id="449" r:id="rId221"/>
    <p:sldId id="450" r:id="rId222"/>
    <p:sldId id="451" r:id="rId223"/>
    <p:sldId id="452" r:id="rId224"/>
    <p:sldId id="453" r:id="rId225"/>
    <p:sldId id="454" r:id="rId226"/>
    <p:sldId id="455" r:id="rId227"/>
    <p:sldId id="456" r:id="rId228"/>
    <p:sldId id="457" r:id="rId229"/>
    <p:sldId id="458" r:id="rId230"/>
    <p:sldId id="459" r:id="rId231"/>
    <p:sldId id="273" r:id="rId232"/>
    <p:sldId id="421" r:id="rId233"/>
    <p:sldId id="422" r:id="rId234"/>
    <p:sldId id="274" r:id="rId235"/>
    <p:sldId id="1812" r:id="rId236"/>
    <p:sldId id="2400" r:id="rId237"/>
    <p:sldId id="2401" r:id="rId238"/>
    <p:sldId id="2402" r:id="rId239"/>
    <p:sldId id="2403" r:id="rId240"/>
    <p:sldId id="2404" r:id="rId241"/>
    <p:sldId id="2405" r:id="rId242"/>
    <p:sldId id="1813" r:id="rId243"/>
    <p:sldId id="2070" r:id="rId244"/>
    <p:sldId id="2071" r:id="rId245"/>
    <p:sldId id="2073" r:id="rId246"/>
    <p:sldId id="2072" r:id="rId247"/>
    <p:sldId id="1814" r:id="rId248"/>
    <p:sldId id="2074" r:id="rId249"/>
    <p:sldId id="2336" r:id="rId250"/>
    <p:sldId id="1815" r:id="rId251"/>
    <p:sldId id="1816" r:id="rId252"/>
    <p:sldId id="275" r:id="rId253"/>
    <p:sldId id="2337" r:id="rId254"/>
    <p:sldId id="2338" r:id="rId255"/>
    <p:sldId id="2339" r:id="rId256"/>
    <p:sldId id="2340" r:id="rId257"/>
    <p:sldId id="2341" r:id="rId258"/>
    <p:sldId id="2342" r:id="rId259"/>
    <p:sldId id="2343" r:id="rId260"/>
    <p:sldId id="2344" r:id="rId261"/>
    <p:sldId id="2345" r:id="rId262"/>
    <p:sldId id="2346" r:id="rId263"/>
    <p:sldId id="2347" r:id="rId264"/>
    <p:sldId id="2348" r:id="rId265"/>
    <p:sldId id="2349" r:id="rId266"/>
    <p:sldId id="2350" r:id="rId267"/>
    <p:sldId id="2351" r:id="rId268"/>
    <p:sldId id="2409" r:id="rId2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0E1DC-A9B8-4E91-BDAE-0A8FD3544F7A}" v="1" dt="2023-02-07T10:31:22.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63" Type="http://schemas.openxmlformats.org/officeDocument/2006/relationships/slide" Target="slides/slide56.xml"/><Relationship Id="rId159" Type="http://schemas.openxmlformats.org/officeDocument/2006/relationships/slide" Target="slides/slide152.xml"/><Relationship Id="rId170" Type="http://schemas.openxmlformats.org/officeDocument/2006/relationships/slide" Target="slides/slide163.xml"/><Relationship Id="rId226" Type="http://schemas.openxmlformats.org/officeDocument/2006/relationships/slide" Target="slides/slide219.xml"/><Relationship Id="rId268" Type="http://schemas.openxmlformats.org/officeDocument/2006/relationships/slide" Target="slides/slide261.xml"/><Relationship Id="rId32" Type="http://schemas.openxmlformats.org/officeDocument/2006/relationships/slide" Target="slides/slide25.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181" Type="http://schemas.openxmlformats.org/officeDocument/2006/relationships/slide" Target="slides/slide174.xml"/><Relationship Id="rId216" Type="http://schemas.openxmlformats.org/officeDocument/2006/relationships/slide" Target="slides/slide209.xml"/><Relationship Id="rId237" Type="http://schemas.openxmlformats.org/officeDocument/2006/relationships/slide" Target="slides/slide230.xml"/><Relationship Id="rId258" Type="http://schemas.openxmlformats.org/officeDocument/2006/relationships/slide" Target="slides/slide251.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92" Type="http://schemas.openxmlformats.org/officeDocument/2006/relationships/slide" Target="slides/slide185.xml"/><Relationship Id="rId206" Type="http://schemas.openxmlformats.org/officeDocument/2006/relationships/slide" Target="slides/slide199.xml"/><Relationship Id="rId227" Type="http://schemas.openxmlformats.org/officeDocument/2006/relationships/slide" Target="slides/slide220.xml"/><Relationship Id="rId248" Type="http://schemas.openxmlformats.org/officeDocument/2006/relationships/slide" Target="slides/slide241.xml"/><Relationship Id="rId269" Type="http://schemas.openxmlformats.org/officeDocument/2006/relationships/slide" Target="slides/slide262.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82" Type="http://schemas.openxmlformats.org/officeDocument/2006/relationships/slide" Target="slides/slide175.xml"/><Relationship Id="rId217" Type="http://schemas.openxmlformats.org/officeDocument/2006/relationships/slide" Target="slides/slide210.xml"/><Relationship Id="rId6" Type="http://schemas.openxmlformats.org/officeDocument/2006/relationships/slideMaster" Target="slideMasters/slideMaster3.xml"/><Relationship Id="rId238" Type="http://schemas.openxmlformats.org/officeDocument/2006/relationships/slide" Target="slides/slide231.xml"/><Relationship Id="rId259" Type="http://schemas.openxmlformats.org/officeDocument/2006/relationships/slide" Target="slides/slide252.xml"/><Relationship Id="rId23" Type="http://schemas.openxmlformats.org/officeDocument/2006/relationships/slide" Target="slides/slide16.xml"/><Relationship Id="rId119" Type="http://schemas.openxmlformats.org/officeDocument/2006/relationships/slide" Target="slides/slide112.xml"/><Relationship Id="rId270" Type="http://schemas.openxmlformats.org/officeDocument/2006/relationships/notesMaster" Target="notesMasters/notesMaster1.xml"/><Relationship Id="rId44" Type="http://schemas.openxmlformats.org/officeDocument/2006/relationships/slide" Target="slides/slide37.xml"/><Relationship Id="rId65" Type="http://schemas.openxmlformats.org/officeDocument/2006/relationships/slide" Target="slides/slide58.xml"/><Relationship Id="rId86" Type="http://schemas.openxmlformats.org/officeDocument/2006/relationships/slide" Target="slides/slide79.xml"/><Relationship Id="rId130" Type="http://schemas.openxmlformats.org/officeDocument/2006/relationships/slide" Target="slides/slide123.xml"/><Relationship Id="rId151" Type="http://schemas.openxmlformats.org/officeDocument/2006/relationships/slide" Target="slides/slide144.xml"/><Relationship Id="rId172" Type="http://schemas.openxmlformats.org/officeDocument/2006/relationships/slide" Target="slides/slide165.xml"/><Relationship Id="rId193" Type="http://schemas.openxmlformats.org/officeDocument/2006/relationships/slide" Target="slides/slide186.xml"/><Relationship Id="rId207" Type="http://schemas.openxmlformats.org/officeDocument/2006/relationships/slide" Target="slides/slide200.xml"/><Relationship Id="rId228" Type="http://schemas.openxmlformats.org/officeDocument/2006/relationships/slide" Target="slides/slide221.xml"/><Relationship Id="rId249" Type="http://schemas.openxmlformats.org/officeDocument/2006/relationships/slide" Target="slides/slide242.xml"/><Relationship Id="rId13" Type="http://schemas.openxmlformats.org/officeDocument/2006/relationships/slide" Target="slides/slide6.xml"/><Relationship Id="rId109" Type="http://schemas.openxmlformats.org/officeDocument/2006/relationships/slide" Target="slides/slide102.xml"/><Relationship Id="rId260" Type="http://schemas.openxmlformats.org/officeDocument/2006/relationships/slide" Target="slides/slide253.xml"/><Relationship Id="rId34" Type="http://schemas.openxmlformats.org/officeDocument/2006/relationships/slide" Target="slides/slide27.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20" Type="http://schemas.openxmlformats.org/officeDocument/2006/relationships/slide" Target="slides/slide113.xml"/><Relationship Id="rId141" Type="http://schemas.openxmlformats.org/officeDocument/2006/relationships/slide" Target="slides/slide134.xml"/><Relationship Id="rId7" Type="http://schemas.openxmlformats.org/officeDocument/2006/relationships/slideMaster" Target="slideMasters/slideMaster4.xml"/><Relationship Id="rId162" Type="http://schemas.openxmlformats.org/officeDocument/2006/relationships/slide" Target="slides/slide155.xml"/><Relationship Id="rId183" Type="http://schemas.openxmlformats.org/officeDocument/2006/relationships/slide" Target="slides/slide176.xml"/><Relationship Id="rId218" Type="http://schemas.openxmlformats.org/officeDocument/2006/relationships/slide" Target="slides/slide211.xml"/><Relationship Id="rId239" Type="http://schemas.openxmlformats.org/officeDocument/2006/relationships/slide" Target="slides/slide232.xml"/><Relationship Id="rId250" Type="http://schemas.openxmlformats.org/officeDocument/2006/relationships/slide" Target="slides/slide243.xml"/><Relationship Id="rId271" Type="http://schemas.openxmlformats.org/officeDocument/2006/relationships/presProps" Target="presProps.xml"/><Relationship Id="rId24" Type="http://schemas.openxmlformats.org/officeDocument/2006/relationships/slide" Target="slides/slide17.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31" Type="http://schemas.openxmlformats.org/officeDocument/2006/relationships/slide" Target="slides/slide124.xml"/><Relationship Id="rId152" Type="http://schemas.openxmlformats.org/officeDocument/2006/relationships/slide" Target="slides/slide145.xml"/><Relationship Id="rId173" Type="http://schemas.openxmlformats.org/officeDocument/2006/relationships/slide" Target="slides/slide166.xml"/><Relationship Id="rId194" Type="http://schemas.openxmlformats.org/officeDocument/2006/relationships/slide" Target="slides/slide187.xml"/><Relationship Id="rId208" Type="http://schemas.openxmlformats.org/officeDocument/2006/relationships/slide" Target="slides/slide201.xml"/><Relationship Id="rId229" Type="http://schemas.openxmlformats.org/officeDocument/2006/relationships/slide" Target="slides/slide222.xml"/><Relationship Id="rId240" Type="http://schemas.openxmlformats.org/officeDocument/2006/relationships/slide" Target="slides/slide233.xml"/><Relationship Id="rId261" Type="http://schemas.openxmlformats.org/officeDocument/2006/relationships/slide" Target="slides/slide254.xml"/><Relationship Id="rId14" Type="http://schemas.openxmlformats.org/officeDocument/2006/relationships/slide" Target="slides/slide7.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8" Type="http://schemas.openxmlformats.org/officeDocument/2006/relationships/slide" Target="slides/slide1.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184" Type="http://schemas.openxmlformats.org/officeDocument/2006/relationships/slide" Target="slides/slide177.xml"/><Relationship Id="rId219" Type="http://schemas.openxmlformats.org/officeDocument/2006/relationships/slide" Target="slides/slide212.xml"/><Relationship Id="rId230" Type="http://schemas.openxmlformats.org/officeDocument/2006/relationships/slide" Target="slides/slide223.xml"/><Relationship Id="rId251" Type="http://schemas.openxmlformats.org/officeDocument/2006/relationships/slide" Target="slides/slide244.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272" Type="http://schemas.openxmlformats.org/officeDocument/2006/relationships/viewProps" Target="viewProps.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slide" Target="slides/slide167.xml"/><Relationship Id="rId195" Type="http://schemas.openxmlformats.org/officeDocument/2006/relationships/slide" Target="slides/slide188.xml"/><Relationship Id="rId209" Type="http://schemas.openxmlformats.org/officeDocument/2006/relationships/slide" Target="slides/slide202.xml"/><Relationship Id="rId220" Type="http://schemas.openxmlformats.org/officeDocument/2006/relationships/slide" Target="slides/slide213.xml"/><Relationship Id="rId241" Type="http://schemas.openxmlformats.org/officeDocument/2006/relationships/slide" Target="slides/slide23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262" Type="http://schemas.openxmlformats.org/officeDocument/2006/relationships/slide" Target="slides/slide255.xml"/><Relationship Id="rId78" Type="http://schemas.openxmlformats.org/officeDocument/2006/relationships/slide" Target="slides/slide71.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64" Type="http://schemas.openxmlformats.org/officeDocument/2006/relationships/slide" Target="slides/slide157.xml"/><Relationship Id="rId185" Type="http://schemas.openxmlformats.org/officeDocument/2006/relationships/slide" Target="slides/slide178.xml"/><Relationship Id="rId9" Type="http://schemas.openxmlformats.org/officeDocument/2006/relationships/slide" Target="slides/slide2.xml"/><Relationship Id="rId210" Type="http://schemas.openxmlformats.org/officeDocument/2006/relationships/slide" Target="slides/slide203.xml"/><Relationship Id="rId26" Type="http://schemas.openxmlformats.org/officeDocument/2006/relationships/slide" Target="slides/slide19.xml"/><Relationship Id="rId231" Type="http://schemas.openxmlformats.org/officeDocument/2006/relationships/slide" Target="slides/slide224.xml"/><Relationship Id="rId252" Type="http://schemas.openxmlformats.org/officeDocument/2006/relationships/slide" Target="slides/slide245.xml"/><Relationship Id="rId273" Type="http://schemas.openxmlformats.org/officeDocument/2006/relationships/theme" Target="theme/theme1.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slide" Target="slides/slide168.xml"/><Relationship Id="rId196" Type="http://schemas.openxmlformats.org/officeDocument/2006/relationships/slide" Target="slides/slide189.xml"/><Relationship Id="rId200" Type="http://schemas.openxmlformats.org/officeDocument/2006/relationships/slide" Target="slides/slide193.xml"/><Relationship Id="rId16" Type="http://schemas.openxmlformats.org/officeDocument/2006/relationships/slide" Target="slides/slide9.xml"/><Relationship Id="rId221" Type="http://schemas.openxmlformats.org/officeDocument/2006/relationships/slide" Target="slides/slide214.xml"/><Relationship Id="rId242" Type="http://schemas.openxmlformats.org/officeDocument/2006/relationships/slide" Target="slides/slide235.xml"/><Relationship Id="rId263" Type="http://schemas.openxmlformats.org/officeDocument/2006/relationships/slide" Target="slides/slide256.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186" Type="http://schemas.openxmlformats.org/officeDocument/2006/relationships/slide" Target="slides/slide179.xml"/><Relationship Id="rId211" Type="http://schemas.openxmlformats.org/officeDocument/2006/relationships/slide" Target="slides/slide204.xml"/><Relationship Id="rId232" Type="http://schemas.openxmlformats.org/officeDocument/2006/relationships/slide" Target="slides/slide225.xml"/><Relationship Id="rId253" Type="http://schemas.openxmlformats.org/officeDocument/2006/relationships/slide" Target="slides/slide246.xml"/><Relationship Id="rId274" Type="http://schemas.openxmlformats.org/officeDocument/2006/relationships/tableStyles" Target="tableStyles.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slide" Target="slides/slide169.xml"/><Relationship Id="rId197" Type="http://schemas.openxmlformats.org/officeDocument/2006/relationships/slide" Target="slides/slide190.xml"/><Relationship Id="rId201" Type="http://schemas.openxmlformats.org/officeDocument/2006/relationships/slide" Target="slides/slide194.xml"/><Relationship Id="rId222" Type="http://schemas.openxmlformats.org/officeDocument/2006/relationships/slide" Target="slides/slide215.xml"/><Relationship Id="rId243" Type="http://schemas.openxmlformats.org/officeDocument/2006/relationships/slide" Target="slides/slide236.xml"/><Relationship Id="rId264" Type="http://schemas.openxmlformats.org/officeDocument/2006/relationships/slide" Target="slides/slide257.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 Id="rId187" Type="http://schemas.openxmlformats.org/officeDocument/2006/relationships/slide" Target="slides/slide180.xml"/><Relationship Id="rId1" Type="http://schemas.openxmlformats.org/officeDocument/2006/relationships/customXml" Target="../customXml/item1.xml"/><Relationship Id="rId212" Type="http://schemas.openxmlformats.org/officeDocument/2006/relationships/slide" Target="slides/slide205.xml"/><Relationship Id="rId233" Type="http://schemas.openxmlformats.org/officeDocument/2006/relationships/slide" Target="slides/slide226.xml"/><Relationship Id="rId254" Type="http://schemas.openxmlformats.org/officeDocument/2006/relationships/slide" Target="slides/slide247.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275" Type="http://schemas.microsoft.com/office/2015/10/relationships/revisionInfo" Target="revisionInfo.xml"/><Relationship Id="rId60" Type="http://schemas.openxmlformats.org/officeDocument/2006/relationships/slide" Target="slides/slide53.xml"/><Relationship Id="rId81" Type="http://schemas.openxmlformats.org/officeDocument/2006/relationships/slide" Target="slides/slide74.xml"/><Relationship Id="rId135" Type="http://schemas.openxmlformats.org/officeDocument/2006/relationships/slide" Target="slides/slide128.xml"/><Relationship Id="rId156" Type="http://schemas.openxmlformats.org/officeDocument/2006/relationships/slide" Target="slides/slide149.xml"/><Relationship Id="rId177" Type="http://schemas.openxmlformats.org/officeDocument/2006/relationships/slide" Target="slides/slide170.xml"/><Relationship Id="rId198" Type="http://schemas.openxmlformats.org/officeDocument/2006/relationships/slide" Target="slides/slide191.xml"/><Relationship Id="rId202" Type="http://schemas.openxmlformats.org/officeDocument/2006/relationships/slide" Target="slides/slide195.xml"/><Relationship Id="rId223" Type="http://schemas.openxmlformats.org/officeDocument/2006/relationships/slide" Target="slides/slide216.xml"/><Relationship Id="rId244" Type="http://schemas.openxmlformats.org/officeDocument/2006/relationships/slide" Target="slides/slide237.xml"/><Relationship Id="rId18" Type="http://schemas.openxmlformats.org/officeDocument/2006/relationships/slide" Target="slides/slide11.xml"/><Relationship Id="rId39" Type="http://schemas.openxmlformats.org/officeDocument/2006/relationships/slide" Target="slides/slide32.xml"/><Relationship Id="rId265" Type="http://schemas.openxmlformats.org/officeDocument/2006/relationships/slide" Target="slides/slide258.xml"/><Relationship Id="rId50" Type="http://schemas.openxmlformats.org/officeDocument/2006/relationships/slide" Target="slides/slide43.xml"/><Relationship Id="rId104" Type="http://schemas.openxmlformats.org/officeDocument/2006/relationships/slide" Target="slides/slide97.xml"/><Relationship Id="rId125" Type="http://schemas.openxmlformats.org/officeDocument/2006/relationships/slide" Target="slides/slide118.xml"/><Relationship Id="rId146" Type="http://schemas.openxmlformats.org/officeDocument/2006/relationships/slide" Target="slides/slide139.xml"/><Relationship Id="rId167" Type="http://schemas.openxmlformats.org/officeDocument/2006/relationships/slide" Target="slides/slide160.xml"/><Relationship Id="rId188" Type="http://schemas.openxmlformats.org/officeDocument/2006/relationships/slide" Target="slides/slide181.xml"/><Relationship Id="rId71" Type="http://schemas.openxmlformats.org/officeDocument/2006/relationships/slide" Target="slides/slide64.xml"/><Relationship Id="rId92" Type="http://schemas.openxmlformats.org/officeDocument/2006/relationships/slide" Target="slides/slide85.xml"/><Relationship Id="rId213" Type="http://schemas.openxmlformats.org/officeDocument/2006/relationships/slide" Target="slides/slide206.xml"/><Relationship Id="rId234" Type="http://schemas.openxmlformats.org/officeDocument/2006/relationships/slide" Target="slides/slide227.xml"/><Relationship Id="rId2" Type="http://schemas.openxmlformats.org/officeDocument/2006/relationships/customXml" Target="../customXml/item2.xml"/><Relationship Id="rId29" Type="http://schemas.openxmlformats.org/officeDocument/2006/relationships/slide" Target="slides/slide22.xml"/><Relationship Id="rId255" Type="http://schemas.openxmlformats.org/officeDocument/2006/relationships/slide" Target="slides/slide248.xml"/><Relationship Id="rId40" Type="http://schemas.openxmlformats.org/officeDocument/2006/relationships/slide" Target="slides/slide33.xml"/><Relationship Id="rId115" Type="http://schemas.openxmlformats.org/officeDocument/2006/relationships/slide" Target="slides/slide108.xml"/><Relationship Id="rId136" Type="http://schemas.openxmlformats.org/officeDocument/2006/relationships/slide" Target="slides/slide129.xml"/><Relationship Id="rId157" Type="http://schemas.openxmlformats.org/officeDocument/2006/relationships/slide" Target="slides/slide150.xml"/><Relationship Id="rId178" Type="http://schemas.openxmlformats.org/officeDocument/2006/relationships/slide" Target="slides/slide171.xml"/><Relationship Id="rId61" Type="http://schemas.openxmlformats.org/officeDocument/2006/relationships/slide" Target="slides/slide54.xml"/><Relationship Id="rId82" Type="http://schemas.openxmlformats.org/officeDocument/2006/relationships/slide" Target="slides/slide75.xml"/><Relationship Id="rId199" Type="http://schemas.openxmlformats.org/officeDocument/2006/relationships/slide" Target="slides/slide192.xml"/><Relationship Id="rId203" Type="http://schemas.openxmlformats.org/officeDocument/2006/relationships/slide" Target="slides/slide196.xml"/><Relationship Id="rId19" Type="http://schemas.openxmlformats.org/officeDocument/2006/relationships/slide" Target="slides/slide12.xml"/><Relationship Id="rId224" Type="http://schemas.openxmlformats.org/officeDocument/2006/relationships/slide" Target="slides/slide217.xml"/><Relationship Id="rId245" Type="http://schemas.openxmlformats.org/officeDocument/2006/relationships/slide" Target="slides/slide238.xml"/><Relationship Id="rId266" Type="http://schemas.openxmlformats.org/officeDocument/2006/relationships/slide" Target="slides/slide259.xml"/><Relationship Id="rId30" Type="http://schemas.openxmlformats.org/officeDocument/2006/relationships/slide" Target="slides/slide2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189" Type="http://schemas.openxmlformats.org/officeDocument/2006/relationships/slide" Target="slides/slide182.xml"/><Relationship Id="rId3" Type="http://schemas.openxmlformats.org/officeDocument/2006/relationships/customXml" Target="../customXml/item3.xml"/><Relationship Id="rId214" Type="http://schemas.openxmlformats.org/officeDocument/2006/relationships/slide" Target="slides/slide207.xml"/><Relationship Id="rId235" Type="http://schemas.openxmlformats.org/officeDocument/2006/relationships/slide" Target="slides/slide228.xml"/><Relationship Id="rId256" Type="http://schemas.openxmlformats.org/officeDocument/2006/relationships/slide" Target="slides/slide249.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179" Type="http://schemas.openxmlformats.org/officeDocument/2006/relationships/slide" Target="slides/slide172.xml"/><Relationship Id="rId190" Type="http://schemas.openxmlformats.org/officeDocument/2006/relationships/slide" Target="slides/slide183.xml"/><Relationship Id="rId204" Type="http://schemas.openxmlformats.org/officeDocument/2006/relationships/slide" Target="slides/slide197.xml"/><Relationship Id="rId225" Type="http://schemas.openxmlformats.org/officeDocument/2006/relationships/slide" Target="slides/slide218.xml"/><Relationship Id="rId246" Type="http://schemas.openxmlformats.org/officeDocument/2006/relationships/slide" Target="slides/slide239.xml"/><Relationship Id="rId267" Type="http://schemas.openxmlformats.org/officeDocument/2006/relationships/slide" Target="slides/slide26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94" Type="http://schemas.openxmlformats.org/officeDocument/2006/relationships/slide" Target="slides/slide87.xml"/><Relationship Id="rId148" Type="http://schemas.openxmlformats.org/officeDocument/2006/relationships/slide" Target="slides/slide141.xml"/><Relationship Id="rId169" Type="http://schemas.openxmlformats.org/officeDocument/2006/relationships/slide" Target="slides/slide162.xml"/><Relationship Id="rId4" Type="http://schemas.openxmlformats.org/officeDocument/2006/relationships/slideMaster" Target="slideMasters/slideMaster1.xml"/><Relationship Id="rId180" Type="http://schemas.openxmlformats.org/officeDocument/2006/relationships/slide" Target="slides/slide173.xml"/><Relationship Id="rId215" Type="http://schemas.openxmlformats.org/officeDocument/2006/relationships/slide" Target="slides/slide208.xml"/><Relationship Id="rId236" Type="http://schemas.openxmlformats.org/officeDocument/2006/relationships/slide" Target="slides/slide229.xml"/><Relationship Id="rId257" Type="http://schemas.openxmlformats.org/officeDocument/2006/relationships/slide" Target="slides/slide250.xml"/><Relationship Id="rId42" Type="http://schemas.openxmlformats.org/officeDocument/2006/relationships/slide" Target="slides/slide35.xml"/><Relationship Id="rId84" Type="http://schemas.openxmlformats.org/officeDocument/2006/relationships/slide" Target="slides/slide77.xml"/><Relationship Id="rId138" Type="http://schemas.openxmlformats.org/officeDocument/2006/relationships/slide" Target="slides/slide131.xml"/><Relationship Id="rId191" Type="http://schemas.openxmlformats.org/officeDocument/2006/relationships/slide" Target="slides/slide184.xml"/><Relationship Id="rId205" Type="http://schemas.openxmlformats.org/officeDocument/2006/relationships/slide" Target="slides/slide198.xml"/><Relationship Id="rId247" Type="http://schemas.openxmlformats.org/officeDocument/2006/relationships/slide" Target="slides/slide240.xml"/><Relationship Id="rId107" Type="http://schemas.openxmlformats.org/officeDocument/2006/relationships/slide" Target="slides/slide100.xml"/><Relationship Id="rId11" Type="http://schemas.openxmlformats.org/officeDocument/2006/relationships/slide" Target="slides/slide4.xml"/><Relationship Id="rId53" Type="http://schemas.openxmlformats.org/officeDocument/2006/relationships/slide" Target="slides/slide46.xml"/><Relationship Id="rId149" Type="http://schemas.openxmlformats.org/officeDocument/2006/relationships/slide" Target="slides/slide142.xml"/></Relationships>
</file>

<file path=ppt/diagrams/_rels/data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8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8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9E508-6C3F-475F-B7A0-CA16E20C04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2997AC3-2AAF-49D2-A22A-4A46BD4C38C2}">
      <dgm:prSet/>
      <dgm:spPr/>
      <dgm:t>
        <a:bodyPr/>
        <a:lstStyle/>
        <a:p>
          <a:r>
            <a:rPr lang="en-US"/>
            <a:t>Leading zeros in a group don't need to be displayed, so :00c0: can be displayed as :c0: instead. </a:t>
          </a:r>
          <a:endParaRPr lang="en-GB"/>
        </a:p>
      </dgm:t>
    </dgm:pt>
    <dgm:pt modelId="{4E42A9FD-6AB1-4954-ADE9-249789136A1E}" type="parTrans" cxnId="{528DE8FF-DE67-422F-BE0F-00AADABC8A97}">
      <dgm:prSet/>
      <dgm:spPr/>
      <dgm:t>
        <a:bodyPr/>
        <a:lstStyle/>
        <a:p>
          <a:endParaRPr lang="en-GB"/>
        </a:p>
      </dgm:t>
    </dgm:pt>
    <dgm:pt modelId="{D9AFCEF6-1814-4DD8-AF83-E124D4019A4E}" type="sibTrans" cxnId="{528DE8FF-DE67-422F-BE0F-00AADABC8A97}">
      <dgm:prSet/>
      <dgm:spPr/>
      <dgm:t>
        <a:bodyPr/>
        <a:lstStyle/>
        <a:p>
          <a:endParaRPr lang="en-GB"/>
        </a:p>
      </dgm:t>
    </dgm:pt>
    <dgm:pt modelId="{D878BFD5-2F45-496A-BB62-4E793CB090F0}">
      <dgm:prSet/>
      <dgm:spPr/>
      <dgm:t>
        <a:bodyPr/>
        <a:lstStyle/>
        <a:p>
          <a:r>
            <a:rPr lang="en-US"/>
            <a:t>A group consisting entirely of zeros can be displayed as :0: </a:t>
          </a:r>
          <a:endParaRPr lang="en-GB"/>
        </a:p>
      </dgm:t>
    </dgm:pt>
    <dgm:pt modelId="{ACF68C9B-70E4-4ACC-8CF7-323236CEBED5}" type="parTrans" cxnId="{CF2AE87C-FBBA-40D6-8E70-D40ED4F03B23}">
      <dgm:prSet/>
      <dgm:spPr/>
      <dgm:t>
        <a:bodyPr/>
        <a:lstStyle/>
        <a:p>
          <a:endParaRPr lang="en-GB"/>
        </a:p>
      </dgm:t>
    </dgm:pt>
    <dgm:pt modelId="{95247B9E-83B3-4DDD-B385-4ACC0FC08466}" type="sibTrans" cxnId="{CF2AE87C-FBBA-40D6-8E70-D40ED4F03B23}">
      <dgm:prSet/>
      <dgm:spPr/>
      <dgm:t>
        <a:bodyPr/>
        <a:lstStyle/>
        <a:p>
          <a:endParaRPr lang="en-GB"/>
        </a:p>
      </dgm:t>
    </dgm:pt>
    <dgm:pt modelId="{58146F3C-76B8-496B-8EC4-34A2215203E0}">
      <dgm:prSet/>
      <dgm:spPr/>
      <dgm:t>
        <a:bodyPr/>
        <a:lstStyle/>
        <a:p>
          <a:r>
            <a:rPr lang="en-US"/>
            <a:t>Once per address, multiple consecutive groups of zeros can be replaced with a double-colon. </a:t>
          </a:r>
          <a:endParaRPr lang="en-GB"/>
        </a:p>
      </dgm:t>
    </dgm:pt>
    <dgm:pt modelId="{37665CEB-1E32-4C50-9F4E-AFE057D8E7E9}" type="parTrans" cxnId="{55D7F12C-2087-4ADE-A99F-39479A12AB53}">
      <dgm:prSet/>
      <dgm:spPr/>
      <dgm:t>
        <a:bodyPr/>
        <a:lstStyle/>
        <a:p>
          <a:endParaRPr lang="en-GB"/>
        </a:p>
      </dgm:t>
    </dgm:pt>
    <dgm:pt modelId="{F1A6FD73-0AFF-4749-A5AA-82DE9EACA954}" type="sibTrans" cxnId="{55D7F12C-2087-4ADE-A99F-39479A12AB53}">
      <dgm:prSet/>
      <dgm:spPr/>
      <dgm:t>
        <a:bodyPr/>
        <a:lstStyle/>
        <a:p>
          <a:endParaRPr lang="en-GB"/>
        </a:p>
      </dgm:t>
    </dgm:pt>
    <dgm:pt modelId="{64B7DAA6-D516-43FD-AF4F-F2B39EBFA639}">
      <dgm:prSet/>
      <dgm:spPr/>
      <dgm:t>
        <a:bodyPr/>
        <a:lstStyle/>
        <a:p>
          <a:r>
            <a:rPr lang="en-US"/>
            <a:t>This means :0000:0000:0000: can be written as :: instead.</a:t>
          </a:r>
          <a:endParaRPr lang="en-GB"/>
        </a:p>
      </dgm:t>
    </dgm:pt>
    <dgm:pt modelId="{795BD0AC-E596-481B-A5BA-A5C98B50CE6D}" type="parTrans" cxnId="{C63284CD-F475-4675-B780-6A4805ED188B}">
      <dgm:prSet/>
      <dgm:spPr/>
      <dgm:t>
        <a:bodyPr/>
        <a:lstStyle/>
        <a:p>
          <a:endParaRPr lang="en-GB"/>
        </a:p>
      </dgm:t>
    </dgm:pt>
    <dgm:pt modelId="{6B6AD024-96F4-4C5B-8F90-1D8D991BC4C6}" type="sibTrans" cxnId="{C63284CD-F475-4675-B780-6A4805ED188B}">
      <dgm:prSet/>
      <dgm:spPr/>
      <dgm:t>
        <a:bodyPr/>
        <a:lstStyle/>
        <a:p>
          <a:endParaRPr lang="en-GB"/>
        </a:p>
      </dgm:t>
    </dgm:pt>
    <dgm:pt modelId="{07544EB9-F7FB-41F6-A211-6B90F6072BD7}">
      <dgm:prSet/>
      <dgm:spPr/>
      <dgm:t>
        <a:bodyPr/>
        <a:lstStyle/>
        <a:p>
          <a:r>
            <a:rPr lang="en-US"/>
            <a:t>Using this method, the same address could be written as follows:</a:t>
          </a:r>
          <a:endParaRPr lang="en-GB"/>
        </a:p>
      </dgm:t>
    </dgm:pt>
    <dgm:pt modelId="{AF3B4C5F-3469-4C79-A016-884719BFD06A}" type="parTrans" cxnId="{B7D9A3CB-1126-4CD2-9A82-161B850AB03B}">
      <dgm:prSet/>
      <dgm:spPr/>
      <dgm:t>
        <a:bodyPr/>
        <a:lstStyle/>
        <a:p>
          <a:endParaRPr lang="en-GB"/>
        </a:p>
      </dgm:t>
    </dgm:pt>
    <dgm:pt modelId="{7A3D108B-9876-4B6B-A28A-6784CF8BD162}" type="sibTrans" cxnId="{B7D9A3CB-1126-4CD2-9A82-161B850AB03B}">
      <dgm:prSet/>
      <dgm:spPr/>
      <dgm:t>
        <a:bodyPr/>
        <a:lstStyle/>
        <a:p>
          <a:endParaRPr lang="en-GB"/>
        </a:p>
      </dgm:t>
    </dgm:pt>
    <dgm:pt modelId="{BD2B0FF3-2754-4966-A044-59F08FFDE67C}">
      <dgm:prSet/>
      <dgm:spPr/>
      <dgm:t>
        <a:bodyPr/>
        <a:lstStyle/>
        <a:p>
          <a:pPr algn="ctr">
            <a:buNone/>
          </a:pPr>
          <a:r>
            <a:rPr lang="en-US"/>
            <a:t>fe80::c249:3765:c0:9b22</a:t>
          </a:r>
          <a:endParaRPr lang="en-GB"/>
        </a:p>
      </dgm:t>
    </dgm:pt>
    <dgm:pt modelId="{B08061B8-958E-4117-BCE0-0BAD8FB2C001}" type="parTrans" cxnId="{8A632B1A-9E94-4A79-8E51-D49C2BF2AD4A}">
      <dgm:prSet/>
      <dgm:spPr/>
    </dgm:pt>
    <dgm:pt modelId="{BCBB2ECE-7F8E-48BA-B56C-8C025D0F41D2}" type="sibTrans" cxnId="{8A632B1A-9E94-4A79-8E51-D49C2BF2AD4A}">
      <dgm:prSet/>
      <dgm:spPr/>
    </dgm:pt>
    <dgm:pt modelId="{40A3BFD2-0343-4583-AE94-302D756CE9C6}" type="pres">
      <dgm:prSet presAssocID="{39B9E508-6C3F-475F-B7A0-CA16E20C045F}" presName="Name0" presStyleCnt="0">
        <dgm:presLayoutVars>
          <dgm:dir/>
          <dgm:animLvl val="lvl"/>
          <dgm:resizeHandles val="exact"/>
        </dgm:presLayoutVars>
      </dgm:prSet>
      <dgm:spPr/>
    </dgm:pt>
    <dgm:pt modelId="{640D48D5-A7E2-493B-AFB8-19FFC5C48662}" type="pres">
      <dgm:prSet presAssocID="{C2997AC3-2AAF-49D2-A22A-4A46BD4C38C2}" presName="linNode" presStyleCnt="0"/>
      <dgm:spPr/>
    </dgm:pt>
    <dgm:pt modelId="{5ACEB1CA-A7B5-418D-9E92-BC4CF9FBF7D0}" type="pres">
      <dgm:prSet presAssocID="{C2997AC3-2AAF-49D2-A22A-4A46BD4C38C2}" presName="parentText" presStyleLbl="node1" presStyleIdx="0" presStyleCnt="5">
        <dgm:presLayoutVars>
          <dgm:chMax val="1"/>
          <dgm:bulletEnabled val="1"/>
        </dgm:presLayoutVars>
      </dgm:prSet>
      <dgm:spPr/>
    </dgm:pt>
    <dgm:pt modelId="{CEC6E617-C0EC-4D88-B88C-6FCD76A8692E}" type="pres">
      <dgm:prSet presAssocID="{D9AFCEF6-1814-4DD8-AF83-E124D4019A4E}" presName="sp" presStyleCnt="0"/>
      <dgm:spPr/>
    </dgm:pt>
    <dgm:pt modelId="{8BA9D719-1008-4955-8A68-48239D5F47A3}" type="pres">
      <dgm:prSet presAssocID="{D878BFD5-2F45-496A-BB62-4E793CB090F0}" presName="linNode" presStyleCnt="0"/>
      <dgm:spPr/>
    </dgm:pt>
    <dgm:pt modelId="{70FAD2A0-E26C-4A50-81F2-80FEEBEEB2A5}" type="pres">
      <dgm:prSet presAssocID="{D878BFD5-2F45-496A-BB62-4E793CB090F0}" presName="parentText" presStyleLbl="node1" presStyleIdx="1" presStyleCnt="5">
        <dgm:presLayoutVars>
          <dgm:chMax val="1"/>
          <dgm:bulletEnabled val="1"/>
        </dgm:presLayoutVars>
      </dgm:prSet>
      <dgm:spPr/>
    </dgm:pt>
    <dgm:pt modelId="{DEB1CACA-76D3-4C6E-BE9A-A6098E507078}" type="pres">
      <dgm:prSet presAssocID="{95247B9E-83B3-4DDD-B385-4ACC0FC08466}" presName="sp" presStyleCnt="0"/>
      <dgm:spPr/>
    </dgm:pt>
    <dgm:pt modelId="{48A9427F-18C2-4071-89E6-CF81AD6FD75D}" type="pres">
      <dgm:prSet presAssocID="{58146F3C-76B8-496B-8EC4-34A2215203E0}" presName="linNode" presStyleCnt="0"/>
      <dgm:spPr/>
    </dgm:pt>
    <dgm:pt modelId="{43A49318-AEF7-4B79-958E-9E9B0F5FA333}" type="pres">
      <dgm:prSet presAssocID="{58146F3C-76B8-496B-8EC4-34A2215203E0}" presName="parentText" presStyleLbl="node1" presStyleIdx="2" presStyleCnt="5">
        <dgm:presLayoutVars>
          <dgm:chMax val="1"/>
          <dgm:bulletEnabled val="1"/>
        </dgm:presLayoutVars>
      </dgm:prSet>
      <dgm:spPr/>
    </dgm:pt>
    <dgm:pt modelId="{2F6A4D11-0F56-475E-8BD3-33E369BEA09D}" type="pres">
      <dgm:prSet presAssocID="{F1A6FD73-0AFF-4749-A5AA-82DE9EACA954}" presName="sp" presStyleCnt="0"/>
      <dgm:spPr/>
    </dgm:pt>
    <dgm:pt modelId="{CB73D0B2-3B95-4D62-ACC5-CDE09978F336}" type="pres">
      <dgm:prSet presAssocID="{64B7DAA6-D516-43FD-AF4F-F2B39EBFA639}" presName="linNode" presStyleCnt="0"/>
      <dgm:spPr/>
    </dgm:pt>
    <dgm:pt modelId="{931B41F8-3879-455C-9924-AEE8A01ECDB3}" type="pres">
      <dgm:prSet presAssocID="{64B7DAA6-D516-43FD-AF4F-F2B39EBFA639}" presName="parentText" presStyleLbl="node1" presStyleIdx="3" presStyleCnt="5">
        <dgm:presLayoutVars>
          <dgm:chMax val="1"/>
          <dgm:bulletEnabled val="1"/>
        </dgm:presLayoutVars>
      </dgm:prSet>
      <dgm:spPr/>
    </dgm:pt>
    <dgm:pt modelId="{A03CE995-2A86-401B-8226-0B6C20FBE8BB}" type="pres">
      <dgm:prSet presAssocID="{6B6AD024-96F4-4C5B-8F90-1D8D991BC4C6}" presName="sp" presStyleCnt="0"/>
      <dgm:spPr/>
    </dgm:pt>
    <dgm:pt modelId="{B1CD6384-7E82-40BA-85D8-0101D52AEAFD}" type="pres">
      <dgm:prSet presAssocID="{07544EB9-F7FB-41F6-A211-6B90F6072BD7}" presName="linNode" presStyleCnt="0"/>
      <dgm:spPr/>
    </dgm:pt>
    <dgm:pt modelId="{8092D1D1-8F1D-4227-AB11-4402FA20B6DE}" type="pres">
      <dgm:prSet presAssocID="{07544EB9-F7FB-41F6-A211-6B90F6072BD7}" presName="parentText" presStyleLbl="node1" presStyleIdx="4" presStyleCnt="5">
        <dgm:presLayoutVars>
          <dgm:chMax val="1"/>
          <dgm:bulletEnabled val="1"/>
        </dgm:presLayoutVars>
      </dgm:prSet>
      <dgm:spPr/>
    </dgm:pt>
    <dgm:pt modelId="{A35944EB-2D27-47D9-8C1C-09A310B9B2CE}" type="pres">
      <dgm:prSet presAssocID="{07544EB9-F7FB-41F6-A211-6B90F6072BD7}" presName="descendantText" presStyleLbl="alignAccFollowNode1" presStyleIdx="0" presStyleCnt="1">
        <dgm:presLayoutVars>
          <dgm:bulletEnabled val="1"/>
        </dgm:presLayoutVars>
      </dgm:prSet>
      <dgm:spPr/>
    </dgm:pt>
  </dgm:ptLst>
  <dgm:cxnLst>
    <dgm:cxn modelId="{8A632B1A-9E94-4A79-8E51-D49C2BF2AD4A}" srcId="{07544EB9-F7FB-41F6-A211-6B90F6072BD7}" destId="{BD2B0FF3-2754-4966-A044-59F08FFDE67C}" srcOrd="0" destOrd="0" parTransId="{B08061B8-958E-4117-BCE0-0BAD8FB2C001}" sibTransId="{BCBB2ECE-7F8E-48BA-B56C-8C025D0F41D2}"/>
    <dgm:cxn modelId="{5FF57A20-F5D1-46A8-93F8-A1D6FE765388}" type="presOf" srcId="{C2997AC3-2AAF-49D2-A22A-4A46BD4C38C2}" destId="{5ACEB1CA-A7B5-418D-9E92-BC4CF9FBF7D0}" srcOrd="0" destOrd="0" presId="urn:microsoft.com/office/officeart/2005/8/layout/vList5"/>
    <dgm:cxn modelId="{55D7F12C-2087-4ADE-A99F-39479A12AB53}" srcId="{39B9E508-6C3F-475F-B7A0-CA16E20C045F}" destId="{58146F3C-76B8-496B-8EC4-34A2215203E0}" srcOrd="2" destOrd="0" parTransId="{37665CEB-1E32-4C50-9F4E-AFE057D8E7E9}" sibTransId="{F1A6FD73-0AFF-4749-A5AA-82DE9EACA954}"/>
    <dgm:cxn modelId="{FEB0DB35-7609-4441-BEEF-D24FC389F171}" type="presOf" srcId="{58146F3C-76B8-496B-8EC4-34A2215203E0}" destId="{43A49318-AEF7-4B79-958E-9E9B0F5FA333}" srcOrd="0" destOrd="0" presId="urn:microsoft.com/office/officeart/2005/8/layout/vList5"/>
    <dgm:cxn modelId="{274C6442-9F37-4238-8782-915816A21141}" type="presOf" srcId="{D878BFD5-2F45-496A-BB62-4E793CB090F0}" destId="{70FAD2A0-E26C-4A50-81F2-80FEEBEEB2A5}" srcOrd="0" destOrd="0" presId="urn:microsoft.com/office/officeart/2005/8/layout/vList5"/>
    <dgm:cxn modelId="{BD661848-A0E7-4579-9567-C95C09067F3D}" type="presOf" srcId="{39B9E508-6C3F-475F-B7A0-CA16E20C045F}" destId="{40A3BFD2-0343-4583-AE94-302D756CE9C6}" srcOrd="0" destOrd="0" presId="urn:microsoft.com/office/officeart/2005/8/layout/vList5"/>
    <dgm:cxn modelId="{14593B4F-05BC-4A89-BA9F-F612548D9202}" type="presOf" srcId="{64B7DAA6-D516-43FD-AF4F-F2B39EBFA639}" destId="{931B41F8-3879-455C-9924-AEE8A01ECDB3}" srcOrd="0" destOrd="0" presId="urn:microsoft.com/office/officeart/2005/8/layout/vList5"/>
    <dgm:cxn modelId="{CF2AE87C-FBBA-40D6-8E70-D40ED4F03B23}" srcId="{39B9E508-6C3F-475F-B7A0-CA16E20C045F}" destId="{D878BFD5-2F45-496A-BB62-4E793CB090F0}" srcOrd="1" destOrd="0" parTransId="{ACF68C9B-70E4-4ACC-8CF7-323236CEBED5}" sibTransId="{95247B9E-83B3-4DDD-B385-4ACC0FC08466}"/>
    <dgm:cxn modelId="{A91751B3-DDBE-4202-B10F-367109FFEDE3}" type="presOf" srcId="{BD2B0FF3-2754-4966-A044-59F08FFDE67C}" destId="{A35944EB-2D27-47D9-8C1C-09A310B9B2CE}" srcOrd="0" destOrd="0" presId="urn:microsoft.com/office/officeart/2005/8/layout/vList5"/>
    <dgm:cxn modelId="{043310B5-B047-4128-9EE9-53DA275F2010}" type="presOf" srcId="{07544EB9-F7FB-41F6-A211-6B90F6072BD7}" destId="{8092D1D1-8F1D-4227-AB11-4402FA20B6DE}" srcOrd="0" destOrd="0" presId="urn:microsoft.com/office/officeart/2005/8/layout/vList5"/>
    <dgm:cxn modelId="{B7D9A3CB-1126-4CD2-9A82-161B850AB03B}" srcId="{39B9E508-6C3F-475F-B7A0-CA16E20C045F}" destId="{07544EB9-F7FB-41F6-A211-6B90F6072BD7}" srcOrd="4" destOrd="0" parTransId="{AF3B4C5F-3469-4C79-A016-884719BFD06A}" sibTransId="{7A3D108B-9876-4B6B-A28A-6784CF8BD162}"/>
    <dgm:cxn modelId="{C63284CD-F475-4675-B780-6A4805ED188B}" srcId="{39B9E508-6C3F-475F-B7A0-CA16E20C045F}" destId="{64B7DAA6-D516-43FD-AF4F-F2B39EBFA639}" srcOrd="3" destOrd="0" parTransId="{795BD0AC-E596-481B-A5BA-A5C98B50CE6D}" sibTransId="{6B6AD024-96F4-4C5B-8F90-1D8D991BC4C6}"/>
    <dgm:cxn modelId="{528DE8FF-DE67-422F-BE0F-00AADABC8A97}" srcId="{39B9E508-6C3F-475F-B7A0-CA16E20C045F}" destId="{C2997AC3-2AAF-49D2-A22A-4A46BD4C38C2}" srcOrd="0" destOrd="0" parTransId="{4E42A9FD-6AB1-4954-ADE9-249789136A1E}" sibTransId="{D9AFCEF6-1814-4DD8-AF83-E124D4019A4E}"/>
    <dgm:cxn modelId="{FA52C058-6773-4984-AFB6-3C12AB547B62}" type="presParOf" srcId="{40A3BFD2-0343-4583-AE94-302D756CE9C6}" destId="{640D48D5-A7E2-493B-AFB8-19FFC5C48662}" srcOrd="0" destOrd="0" presId="urn:microsoft.com/office/officeart/2005/8/layout/vList5"/>
    <dgm:cxn modelId="{D2EB63F2-F731-4214-9F10-05A65F8E6C18}" type="presParOf" srcId="{640D48D5-A7E2-493B-AFB8-19FFC5C48662}" destId="{5ACEB1CA-A7B5-418D-9E92-BC4CF9FBF7D0}" srcOrd="0" destOrd="0" presId="urn:microsoft.com/office/officeart/2005/8/layout/vList5"/>
    <dgm:cxn modelId="{77D77DC5-BA47-431F-9ACF-7BD45A48726F}" type="presParOf" srcId="{40A3BFD2-0343-4583-AE94-302D756CE9C6}" destId="{CEC6E617-C0EC-4D88-B88C-6FCD76A8692E}" srcOrd="1" destOrd="0" presId="urn:microsoft.com/office/officeart/2005/8/layout/vList5"/>
    <dgm:cxn modelId="{5E3832F7-FCF8-4DEB-91EF-63D04364ADD5}" type="presParOf" srcId="{40A3BFD2-0343-4583-AE94-302D756CE9C6}" destId="{8BA9D719-1008-4955-8A68-48239D5F47A3}" srcOrd="2" destOrd="0" presId="urn:microsoft.com/office/officeart/2005/8/layout/vList5"/>
    <dgm:cxn modelId="{D621E536-35C7-482F-9BD0-3628AD5BE2BD}" type="presParOf" srcId="{8BA9D719-1008-4955-8A68-48239D5F47A3}" destId="{70FAD2A0-E26C-4A50-81F2-80FEEBEEB2A5}" srcOrd="0" destOrd="0" presId="urn:microsoft.com/office/officeart/2005/8/layout/vList5"/>
    <dgm:cxn modelId="{DF30AF5D-5C8E-4F23-977E-23FE2D7867F1}" type="presParOf" srcId="{40A3BFD2-0343-4583-AE94-302D756CE9C6}" destId="{DEB1CACA-76D3-4C6E-BE9A-A6098E507078}" srcOrd="3" destOrd="0" presId="urn:microsoft.com/office/officeart/2005/8/layout/vList5"/>
    <dgm:cxn modelId="{C256D583-CF6A-4B61-ADD6-30371611D5EB}" type="presParOf" srcId="{40A3BFD2-0343-4583-AE94-302D756CE9C6}" destId="{48A9427F-18C2-4071-89E6-CF81AD6FD75D}" srcOrd="4" destOrd="0" presId="urn:microsoft.com/office/officeart/2005/8/layout/vList5"/>
    <dgm:cxn modelId="{BDFA8782-F16A-4C66-9871-444B9B8A0300}" type="presParOf" srcId="{48A9427F-18C2-4071-89E6-CF81AD6FD75D}" destId="{43A49318-AEF7-4B79-958E-9E9B0F5FA333}" srcOrd="0" destOrd="0" presId="urn:microsoft.com/office/officeart/2005/8/layout/vList5"/>
    <dgm:cxn modelId="{1105CD3F-C77B-4422-8047-9A3696269A39}" type="presParOf" srcId="{40A3BFD2-0343-4583-AE94-302D756CE9C6}" destId="{2F6A4D11-0F56-475E-8BD3-33E369BEA09D}" srcOrd="5" destOrd="0" presId="urn:microsoft.com/office/officeart/2005/8/layout/vList5"/>
    <dgm:cxn modelId="{25F2DF2F-59FF-4610-A6F8-11AEA4E1CD75}" type="presParOf" srcId="{40A3BFD2-0343-4583-AE94-302D756CE9C6}" destId="{CB73D0B2-3B95-4D62-ACC5-CDE09978F336}" srcOrd="6" destOrd="0" presId="urn:microsoft.com/office/officeart/2005/8/layout/vList5"/>
    <dgm:cxn modelId="{74203118-A1DA-4DB7-B19D-1F74D79083B1}" type="presParOf" srcId="{CB73D0B2-3B95-4D62-ACC5-CDE09978F336}" destId="{931B41F8-3879-455C-9924-AEE8A01ECDB3}" srcOrd="0" destOrd="0" presId="urn:microsoft.com/office/officeart/2005/8/layout/vList5"/>
    <dgm:cxn modelId="{94056F26-A676-4669-9101-36FA4D0D7756}" type="presParOf" srcId="{40A3BFD2-0343-4583-AE94-302D756CE9C6}" destId="{A03CE995-2A86-401B-8226-0B6C20FBE8BB}" srcOrd="7" destOrd="0" presId="urn:microsoft.com/office/officeart/2005/8/layout/vList5"/>
    <dgm:cxn modelId="{51A97649-C637-4D4E-8E7D-F0CC8AEA39E4}" type="presParOf" srcId="{40A3BFD2-0343-4583-AE94-302D756CE9C6}" destId="{B1CD6384-7E82-40BA-85D8-0101D52AEAFD}" srcOrd="8" destOrd="0" presId="urn:microsoft.com/office/officeart/2005/8/layout/vList5"/>
    <dgm:cxn modelId="{1E2BF7EB-79A1-4754-8D44-33AFAB9AF137}" type="presParOf" srcId="{B1CD6384-7E82-40BA-85D8-0101D52AEAFD}" destId="{8092D1D1-8F1D-4227-AB11-4402FA20B6DE}" srcOrd="0" destOrd="0" presId="urn:microsoft.com/office/officeart/2005/8/layout/vList5"/>
    <dgm:cxn modelId="{85465312-F5C8-4263-8B9A-FA2A6AFDEA11}" type="presParOf" srcId="{B1CD6384-7E82-40BA-85D8-0101D52AEAFD}" destId="{A35944EB-2D27-47D9-8C1C-09A310B9B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49740-7B62-4EF1-8288-CC3DAFE8421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9A2131-9933-4E76-9C7C-9DF0C11D5FC0}">
      <dgm:prSet/>
      <dgm:spPr/>
      <dgm:t>
        <a:bodyPr/>
        <a:lstStyle/>
        <a:p>
          <a:r>
            <a:rPr lang="en-GB"/>
            <a:t>QoS achieves more efficient use of network resources by differentiating between latency-insensitive traffic such as fax data and latency-sensitive streaming media</a:t>
          </a:r>
          <a:endParaRPr lang="en-US"/>
        </a:p>
      </dgm:t>
    </dgm:pt>
    <dgm:pt modelId="{926DB424-0B4F-4C55-8C1F-25B3245B67FD}" type="parTrans" cxnId="{AEA460BB-4D56-46EA-AD0F-5CBD71B53085}">
      <dgm:prSet/>
      <dgm:spPr/>
      <dgm:t>
        <a:bodyPr/>
        <a:lstStyle/>
        <a:p>
          <a:endParaRPr lang="en-US"/>
        </a:p>
      </dgm:t>
    </dgm:pt>
    <dgm:pt modelId="{63469009-3DFC-4272-AD40-B3C273E8E06E}" type="sibTrans" cxnId="{AEA460BB-4D56-46EA-AD0F-5CBD71B53085}">
      <dgm:prSet/>
      <dgm:spPr/>
      <dgm:t>
        <a:bodyPr/>
        <a:lstStyle/>
        <a:p>
          <a:endParaRPr lang="en-US"/>
        </a:p>
      </dgm:t>
    </dgm:pt>
    <dgm:pt modelId="{0135F83A-7A7D-418B-8AE0-22A3F5EE5F88}">
      <dgm:prSet/>
      <dgm:spPr/>
      <dgm:t>
        <a:bodyPr/>
        <a:lstStyle/>
        <a:p>
          <a:r>
            <a:rPr lang="en-GB"/>
            <a:t>Two important components of QoS are DSCP and CoS</a:t>
          </a:r>
          <a:endParaRPr lang="en-US"/>
        </a:p>
      </dgm:t>
    </dgm:pt>
    <dgm:pt modelId="{1D04645A-6CDB-4288-9FCC-5AB3C3C77E9C}" type="parTrans" cxnId="{312C4250-47E7-4316-A237-A4C06D0CC1D3}">
      <dgm:prSet/>
      <dgm:spPr/>
      <dgm:t>
        <a:bodyPr/>
        <a:lstStyle/>
        <a:p>
          <a:endParaRPr lang="en-US"/>
        </a:p>
      </dgm:t>
    </dgm:pt>
    <dgm:pt modelId="{2B946089-A1FB-4D29-A0CC-30D1DA4C8C6E}" type="sibTrans" cxnId="{312C4250-47E7-4316-A237-A4C06D0CC1D3}">
      <dgm:prSet/>
      <dgm:spPr/>
      <dgm:t>
        <a:bodyPr/>
        <a:lstStyle/>
        <a:p>
          <a:endParaRPr lang="en-US"/>
        </a:p>
      </dgm:t>
    </dgm:pt>
    <dgm:pt modelId="{FD46FEE2-B3E6-4C68-9BE9-F7573D3D6240}" type="pres">
      <dgm:prSet presAssocID="{30749740-7B62-4EF1-8288-CC3DAFE84212}" presName="root" presStyleCnt="0">
        <dgm:presLayoutVars>
          <dgm:dir/>
          <dgm:resizeHandles val="exact"/>
        </dgm:presLayoutVars>
      </dgm:prSet>
      <dgm:spPr/>
    </dgm:pt>
    <dgm:pt modelId="{8719B1A0-B37F-4522-8C29-DD835AE760AA}" type="pres">
      <dgm:prSet presAssocID="{6C9A2131-9933-4E76-9C7C-9DF0C11D5FC0}" presName="compNode" presStyleCnt="0"/>
      <dgm:spPr/>
    </dgm:pt>
    <dgm:pt modelId="{74F1E015-611A-4E64-8D0B-A6CDFC0BC796}" type="pres">
      <dgm:prSet presAssocID="{6C9A2131-9933-4E76-9C7C-9DF0C11D5FC0}" presName="bgRect" presStyleLbl="bgShp" presStyleIdx="0" presStyleCnt="2"/>
      <dgm:spPr>
        <a:solidFill>
          <a:srgbClr val="F0F3BD"/>
        </a:solidFill>
      </dgm:spPr>
    </dgm:pt>
    <dgm:pt modelId="{CDEBEB27-F90C-45A8-8546-7313A55D42C3}" type="pres">
      <dgm:prSet presAssocID="{6C9A2131-9933-4E76-9C7C-9DF0C11D5FC0}"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6837332-FD5F-4963-B957-EC7C32A6861A}" type="pres">
      <dgm:prSet presAssocID="{6C9A2131-9933-4E76-9C7C-9DF0C11D5FC0}" presName="spaceRect" presStyleCnt="0"/>
      <dgm:spPr/>
    </dgm:pt>
    <dgm:pt modelId="{60350FFC-EBE5-43DC-A276-0C966A240BF0}" type="pres">
      <dgm:prSet presAssocID="{6C9A2131-9933-4E76-9C7C-9DF0C11D5FC0}" presName="parTx" presStyleLbl="revTx" presStyleIdx="0" presStyleCnt="2">
        <dgm:presLayoutVars>
          <dgm:chMax val="0"/>
          <dgm:chPref val="0"/>
        </dgm:presLayoutVars>
      </dgm:prSet>
      <dgm:spPr/>
    </dgm:pt>
    <dgm:pt modelId="{90493664-FAA1-4690-8A7D-8F19FC1A29D4}" type="pres">
      <dgm:prSet presAssocID="{63469009-3DFC-4272-AD40-B3C273E8E06E}" presName="sibTrans" presStyleCnt="0"/>
      <dgm:spPr/>
    </dgm:pt>
    <dgm:pt modelId="{B756BFF3-858D-4A02-9326-F43C2A88B078}" type="pres">
      <dgm:prSet presAssocID="{0135F83A-7A7D-418B-8AE0-22A3F5EE5F88}" presName="compNode" presStyleCnt="0"/>
      <dgm:spPr/>
    </dgm:pt>
    <dgm:pt modelId="{206E117F-4A6A-4CA4-8096-1D40FF9E0708}" type="pres">
      <dgm:prSet presAssocID="{0135F83A-7A7D-418B-8AE0-22A3F5EE5F88}" presName="bgRect" presStyleLbl="bgShp" presStyleIdx="1" presStyleCnt="2"/>
      <dgm:spPr>
        <a:solidFill>
          <a:srgbClr val="C5FC8E"/>
        </a:solidFill>
      </dgm:spPr>
    </dgm:pt>
    <dgm:pt modelId="{08BFDAB1-C8CC-4D2E-983C-F350FB254D1C}" type="pres">
      <dgm:prSet presAssocID="{0135F83A-7A7D-418B-8AE0-22A3F5EE5F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B8A5E85-3F53-4252-88AB-B45DC4A783FE}" type="pres">
      <dgm:prSet presAssocID="{0135F83A-7A7D-418B-8AE0-22A3F5EE5F88}" presName="spaceRect" presStyleCnt="0"/>
      <dgm:spPr/>
    </dgm:pt>
    <dgm:pt modelId="{0BA93679-B94C-4580-BEAE-8CD7D3BCD1B9}" type="pres">
      <dgm:prSet presAssocID="{0135F83A-7A7D-418B-8AE0-22A3F5EE5F88}" presName="parTx" presStyleLbl="revTx" presStyleIdx="1" presStyleCnt="2">
        <dgm:presLayoutVars>
          <dgm:chMax val="0"/>
          <dgm:chPref val="0"/>
        </dgm:presLayoutVars>
      </dgm:prSet>
      <dgm:spPr/>
    </dgm:pt>
  </dgm:ptLst>
  <dgm:cxnLst>
    <dgm:cxn modelId="{6356CE40-B682-4B86-8A92-D4E3CD932E19}" type="presOf" srcId="{0135F83A-7A7D-418B-8AE0-22A3F5EE5F88}" destId="{0BA93679-B94C-4580-BEAE-8CD7D3BCD1B9}" srcOrd="0" destOrd="0" presId="urn:microsoft.com/office/officeart/2018/2/layout/IconVerticalSolidList"/>
    <dgm:cxn modelId="{312C4250-47E7-4316-A237-A4C06D0CC1D3}" srcId="{30749740-7B62-4EF1-8288-CC3DAFE84212}" destId="{0135F83A-7A7D-418B-8AE0-22A3F5EE5F88}" srcOrd="1" destOrd="0" parTransId="{1D04645A-6CDB-4288-9FCC-5AB3C3C77E9C}" sibTransId="{2B946089-A1FB-4D29-A0CC-30D1DA4C8C6E}"/>
    <dgm:cxn modelId="{7CC4C79B-8B13-4480-B3B9-8F9073112993}" type="presOf" srcId="{6C9A2131-9933-4E76-9C7C-9DF0C11D5FC0}" destId="{60350FFC-EBE5-43DC-A276-0C966A240BF0}" srcOrd="0" destOrd="0" presId="urn:microsoft.com/office/officeart/2018/2/layout/IconVerticalSolidList"/>
    <dgm:cxn modelId="{86AB909F-BEFE-4280-8574-97E007853641}" type="presOf" srcId="{30749740-7B62-4EF1-8288-CC3DAFE84212}" destId="{FD46FEE2-B3E6-4C68-9BE9-F7573D3D6240}" srcOrd="0" destOrd="0" presId="urn:microsoft.com/office/officeart/2018/2/layout/IconVerticalSolidList"/>
    <dgm:cxn modelId="{AEA460BB-4D56-46EA-AD0F-5CBD71B53085}" srcId="{30749740-7B62-4EF1-8288-CC3DAFE84212}" destId="{6C9A2131-9933-4E76-9C7C-9DF0C11D5FC0}" srcOrd="0" destOrd="0" parTransId="{926DB424-0B4F-4C55-8C1F-25B3245B67FD}" sibTransId="{63469009-3DFC-4272-AD40-B3C273E8E06E}"/>
    <dgm:cxn modelId="{B37A816E-4D53-4A17-96BD-963675996A12}" type="presParOf" srcId="{FD46FEE2-B3E6-4C68-9BE9-F7573D3D6240}" destId="{8719B1A0-B37F-4522-8C29-DD835AE760AA}" srcOrd="0" destOrd="0" presId="urn:microsoft.com/office/officeart/2018/2/layout/IconVerticalSolidList"/>
    <dgm:cxn modelId="{C635BF44-5C8D-4FF1-B3C6-B5B09D1ECCF1}" type="presParOf" srcId="{8719B1A0-B37F-4522-8C29-DD835AE760AA}" destId="{74F1E015-611A-4E64-8D0B-A6CDFC0BC796}" srcOrd="0" destOrd="0" presId="urn:microsoft.com/office/officeart/2018/2/layout/IconVerticalSolidList"/>
    <dgm:cxn modelId="{7FB3BE84-E09F-487C-A374-7A8A9AE2394E}" type="presParOf" srcId="{8719B1A0-B37F-4522-8C29-DD835AE760AA}" destId="{CDEBEB27-F90C-45A8-8546-7313A55D42C3}" srcOrd="1" destOrd="0" presId="urn:microsoft.com/office/officeart/2018/2/layout/IconVerticalSolidList"/>
    <dgm:cxn modelId="{5CEA6399-F86C-4BAB-B0E7-F6691341C528}" type="presParOf" srcId="{8719B1A0-B37F-4522-8C29-DD835AE760AA}" destId="{C6837332-FD5F-4963-B957-EC7C32A6861A}" srcOrd="2" destOrd="0" presId="urn:microsoft.com/office/officeart/2018/2/layout/IconVerticalSolidList"/>
    <dgm:cxn modelId="{9D946A42-D5C8-411D-A4E2-F2F31EC0BB29}" type="presParOf" srcId="{8719B1A0-B37F-4522-8C29-DD835AE760AA}" destId="{60350FFC-EBE5-43DC-A276-0C966A240BF0}" srcOrd="3" destOrd="0" presId="urn:microsoft.com/office/officeart/2018/2/layout/IconVerticalSolidList"/>
    <dgm:cxn modelId="{50F389AB-0C78-41F6-B810-A1D69CBB7D91}" type="presParOf" srcId="{FD46FEE2-B3E6-4C68-9BE9-F7573D3D6240}" destId="{90493664-FAA1-4690-8A7D-8F19FC1A29D4}" srcOrd="1" destOrd="0" presId="urn:microsoft.com/office/officeart/2018/2/layout/IconVerticalSolidList"/>
    <dgm:cxn modelId="{94407292-D7A8-4DA4-807E-DE3DB4A0B226}" type="presParOf" srcId="{FD46FEE2-B3E6-4C68-9BE9-F7573D3D6240}" destId="{B756BFF3-858D-4A02-9326-F43C2A88B078}" srcOrd="2" destOrd="0" presId="urn:microsoft.com/office/officeart/2018/2/layout/IconVerticalSolidList"/>
    <dgm:cxn modelId="{8E368910-7F85-475B-9549-E1A2481181E7}" type="presParOf" srcId="{B756BFF3-858D-4A02-9326-F43C2A88B078}" destId="{206E117F-4A6A-4CA4-8096-1D40FF9E0708}" srcOrd="0" destOrd="0" presId="urn:microsoft.com/office/officeart/2018/2/layout/IconVerticalSolidList"/>
    <dgm:cxn modelId="{D5907FC0-3DC0-469C-B706-A6FECDC76418}" type="presParOf" srcId="{B756BFF3-858D-4A02-9326-F43C2A88B078}" destId="{08BFDAB1-C8CC-4D2E-983C-F350FB254D1C}" srcOrd="1" destOrd="0" presId="urn:microsoft.com/office/officeart/2018/2/layout/IconVerticalSolidList"/>
    <dgm:cxn modelId="{8D6A86CA-C68D-4907-B728-816DF5537245}" type="presParOf" srcId="{B756BFF3-858D-4A02-9326-F43C2A88B078}" destId="{5B8A5E85-3F53-4252-88AB-B45DC4A783FE}" srcOrd="2" destOrd="0" presId="urn:microsoft.com/office/officeart/2018/2/layout/IconVerticalSolidList"/>
    <dgm:cxn modelId="{4A4A2EB0-0AD8-4B53-8A4D-AE2D3A1FB213}" type="presParOf" srcId="{B756BFF3-858D-4A02-9326-F43C2A88B078}" destId="{0BA93679-B94C-4580-BEAE-8CD7D3BCD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9E508-6C3F-475F-B7A0-CA16E20C04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2997AC3-2AAF-49D2-A22A-4A46BD4C38C2}">
      <dgm:prSet/>
      <dgm:spPr/>
      <dgm:t>
        <a:bodyPr/>
        <a:lstStyle/>
        <a:p>
          <a:r>
            <a:rPr lang="en-US"/>
            <a:t>Leading zeros in a group don't need to be displayed, so :00c0: can be displayed as :c0: instead. </a:t>
          </a:r>
          <a:endParaRPr lang="en-GB"/>
        </a:p>
      </dgm:t>
    </dgm:pt>
    <dgm:pt modelId="{4E42A9FD-6AB1-4954-ADE9-249789136A1E}" type="parTrans" cxnId="{528DE8FF-DE67-422F-BE0F-00AADABC8A97}">
      <dgm:prSet/>
      <dgm:spPr/>
      <dgm:t>
        <a:bodyPr/>
        <a:lstStyle/>
        <a:p>
          <a:endParaRPr lang="en-GB"/>
        </a:p>
      </dgm:t>
    </dgm:pt>
    <dgm:pt modelId="{D9AFCEF6-1814-4DD8-AF83-E124D4019A4E}" type="sibTrans" cxnId="{528DE8FF-DE67-422F-BE0F-00AADABC8A97}">
      <dgm:prSet/>
      <dgm:spPr/>
      <dgm:t>
        <a:bodyPr/>
        <a:lstStyle/>
        <a:p>
          <a:endParaRPr lang="en-GB"/>
        </a:p>
      </dgm:t>
    </dgm:pt>
    <dgm:pt modelId="{D878BFD5-2F45-496A-BB62-4E793CB090F0}">
      <dgm:prSet/>
      <dgm:spPr/>
      <dgm:t>
        <a:bodyPr/>
        <a:lstStyle/>
        <a:p>
          <a:r>
            <a:rPr lang="en-US"/>
            <a:t>A group consisting entirely of zeros can be displayed as :0: </a:t>
          </a:r>
          <a:endParaRPr lang="en-GB"/>
        </a:p>
      </dgm:t>
    </dgm:pt>
    <dgm:pt modelId="{ACF68C9B-70E4-4ACC-8CF7-323236CEBED5}" type="parTrans" cxnId="{CF2AE87C-FBBA-40D6-8E70-D40ED4F03B23}">
      <dgm:prSet/>
      <dgm:spPr/>
      <dgm:t>
        <a:bodyPr/>
        <a:lstStyle/>
        <a:p>
          <a:endParaRPr lang="en-GB"/>
        </a:p>
      </dgm:t>
    </dgm:pt>
    <dgm:pt modelId="{95247B9E-83B3-4DDD-B385-4ACC0FC08466}" type="sibTrans" cxnId="{CF2AE87C-FBBA-40D6-8E70-D40ED4F03B23}">
      <dgm:prSet/>
      <dgm:spPr/>
      <dgm:t>
        <a:bodyPr/>
        <a:lstStyle/>
        <a:p>
          <a:endParaRPr lang="en-GB"/>
        </a:p>
      </dgm:t>
    </dgm:pt>
    <dgm:pt modelId="{58146F3C-76B8-496B-8EC4-34A2215203E0}">
      <dgm:prSet/>
      <dgm:spPr/>
      <dgm:t>
        <a:bodyPr/>
        <a:lstStyle/>
        <a:p>
          <a:r>
            <a:rPr lang="en-US"/>
            <a:t>Once per address, multiple consecutive groups of zeros can be replaced with a double-colon. </a:t>
          </a:r>
          <a:endParaRPr lang="en-GB"/>
        </a:p>
      </dgm:t>
    </dgm:pt>
    <dgm:pt modelId="{37665CEB-1E32-4C50-9F4E-AFE057D8E7E9}" type="parTrans" cxnId="{55D7F12C-2087-4ADE-A99F-39479A12AB53}">
      <dgm:prSet/>
      <dgm:spPr/>
      <dgm:t>
        <a:bodyPr/>
        <a:lstStyle/>
        <a:p>
          <a:endParaRPr lang="en-GB"/>
        </a:p>
      </dgm:t>
    </dgm:pt>
    <dgm:pt modelId="{F1A6FD73-0AFF-4749-A5AA-82DE9EACA954}" type="sibTrans" cxnId="{55D7F12C-2087-4ADE-A99F-39479A12AB53}">
      <dgm:prSet/>
      <dgm:spPr/>
      <dgm:t>
        <a:bodyPr/>
        <a:lstStyle/>
        <a:p>
          <a:endParaRPr lang="en-GB"/>
        </a:p>
      </dgm:t>
    </dgm:pt>
    <dgm:pt modelId="{64B7DAA6-D516-43FD-AF4F-F2B39EBFA639}">
      <dgm:prSet/>
      <dgm:spPr/>
      <dgm:t>
        <a:bodyPr/>
        <a:lstStyle/>
        <a:p>
          <a:r>
            <a:rPr lang="en-US"/>
            <a:t>This means :0000:0000:0000: can be written as :: instead.</a:t>
          </a:r>
          <a:endParaRPr lang="en-GB"/>
        </a:p>
      </dgm:t>
    </dgm:pt>
    <dgm:pt modelId="{795BD0AC-E596-481B-A5BA-A5C98B50CE6D}" type="parTrans" cxnId="{C63284CD-F475-4675-B780-6A4805ED188B}">
      <dgm:prSet/>
      <dgm:spPr/>
      <dgm:t>
        <a:bodyPr/>
        <a:lstStyle/>
        <a:p>
          <a:endParaRPr lang="en-GB"/>
        </a:p>
      </dgm:t>
    </dgm:pt>
    <dgm:pt modelId="{6B6AD024-96F4-4C5B-8F90-1D8D991BC4C6}" type="sibTrans" cxnId="{C63284CD-F475-4675-B780-6A4805ED188B}">
      <dgm:prSet/>
      <dgm:spPr/>
      <dgm:t>
        <a:bodyPr/>
        <a:lstStyle/>
        <a:p>
          <a:endParaRPr lang="en-GB"/>
        </a:p>
      </dgm:t>
    </dgm:pt>
    <dgm:pt modelId="{07544EB9-F7FB-41F6-A211-6B90F6072BD7}">
      <dgm:prSet/>
      <dgm:spPr/>
      <dgm:t>
        <a:bodyPr/>
        <a:lstStyle/>
        <a:p>
          <a:r>
            <a:rPr lang="en-US"/>
            <a:t>Using this method, the same address could be written as follows:</a:t>
          </a:r>
          <a:endParaRPr lang="en-GB"/>
        </a:p>
      </dgm:t>
    </dgm:pt>
    <dgm:pt modelId="{AF3B4C5F-3469-4C79-A016-884719BFD06A}" type="parTrans" cxnId="{B7D9A3CB-1126-4CD2-9A82-161B850AB03B}">
      <dgm:prSet/>
      <dgm:spPr/>
      <dgm:t>
        <a:bodyPr/>
        <a:lstStyle/>
        <a:p>
          <a:endParaRPr lang="en-GB"/>
        </a:p>
      </dgm:t>
    </dgm:pt>
    <dgm:pt modelId="{7A3D108B-9876-4B6B-A28A-6784CF8BD162}" type="sibTrans" cxnId="{B7D9A3CB-1126-4CD2-9A82-161B850AB03B}">
      <dgm:prSet/>
      <dgm:spPr/>
      <dgm:t>
        <a:bodyPr/>
        <a:lstStyle/>
        <a:p>
          <a:endParaRPr lang="en-GB"/>
        </a:p>
      </dgm:t>
    </dgm:pt>
    <dgm:pt modelId="{BD2B0FF3-2754-4966-A044-59F08FFDE67C}">
      <dgm:prSet/>
      <dgm:spPr/>
      <dgm:t>
        <a:bodyPr/>
        <a:lstStyle/>
        <a:p>
          <a:pPr algn="ctr">
            <a:buNone/>
          </a:pPr>
          <a:r>
            <a:rPr lang="en-US"/>
            <a:t>fe80::c249:3765:c0:9b22</a:t>
          </a:r>
          <a:endParaRPr lang="en-GB"/>
        </a:p>
      </dgm:t>
    </dgm:pt>
    <dgm:pt modelId="{B08061B8-958E-4117-BCE0-0BAD8FB2C001}" type="parTrans" cxnId="{8A632B1A-9E94-4A79-8E51-D49C2BF2AD4A}">
      <dgm:prSet/>
      <dgm:spPr/>
      <dgm:t>
        <a:bodyPr/>
        <a:lstStyle/>
        <a:p>
          <a:endParaRPr lang="en-GB"/>
        </a:p>
      </dgm:t>
    </dgm:pt>
    <dgm:pt modelId="{BCBB2ECE-7F8E-48BA-B56C-8C025D0F41D2}" type="sibTrans" cxnId="{8A632B1A-9E94-4A79-8E51-D49C2BF2AD4A}">
      <dgm:prSet/>
      <dgm:spPr/>
      <dgm:t>
        <a:bodyPr/>
        <a:lstStyle/>
        <a:p>
          <a:endParaRPr lang="en-GB"/>
        </a:p>
      </dgm:t>
    </dgm:pt>
    <dgm:pt modelId="{40A3BFD2-0343-4583-AE94-302D756CE9C6}" type="pres">
      <dgm:prSet presAssocID="{39B9E508-6C3F-475F-B7A0-CA16E20C045F}" presName="Name0" presStyleCnt="0">
        <dgm:presLayoutVars>
          <dgm:dir/>
          <dgm:animLvl val="lvl"/>
          <dgm:resizeHandles val="exact"/>
        </dgm:presLayoutVars>
      </dgm:prSet>
      <dgm:spPr/>
    </dgm:pt>
    <dgm:pt modelId="{640D48D5-A7E2-493B-AFB8-19FFC5C48662}" type="pres">
      <dgm:prSet presAssocID="{C2997AC3-2AAF-49D2-A22A-4A46BD4C38C2}" presName="linNode" presStyleCnt="0"/>
      <dgm:spPr/>
    </dgm:pt>
    <dgm:pt modelId="{5ACEB1CA-A7B5-418D-9E92-BC4CF9FBF7D0}" type="pres">
      <dgm:prSet presAssocID="{C2997AC3-2AAF-49D2-A22A-4A46BD4C38C2}" presName="parentText" presStyleLbl="node1" presStyleIdx="0" presStyleCnt="5">
        <dgm:presLayoutVars>
          <dgm:chMax val="1"/>
          <dgm:bulletEnabled val="1"/>
        </dgm:presLayoutVars>
      </dgm:prSet>
      <dgm:spPr/>
    </dgm:pt>
    <dgm:pt modelId="{CEC6E617-C0EC-4D88-B88C-6FCD76A8692E}" type="pres">
      <dgm:prSet presAssocID="{D9AFCEF6-1814-4DD8-AF83-E124D4019A4E}" presName="sp" presStyleCnt="0"/>
      <dgm:spPr/>
    </dgm:pt>
    <dgm:pt modelId="{8BA9D719-1008-4955-8A68-48239D5F47A3}" type="pres">
      <dgm:prSet presAssocID="{D878BFD5-2F45-496A-BB62-4E793CB090F0}" presName="linNode" presStyleCnt="0"/>
      <dgm:spPr/>
    </dgm:pt>
    <dgm:pt modelId="{70FAD2A0-E26C-4A50-81F2-80FEEBEEB2A5}" type="pres">
      <dgm:prSet presAssocID="{D878BFD5-2F45-496A-BB62-4E793CB090F0}" presName="parentText" presStyleLbl="node1" presStyleIdx="1" presStyleCnt="5">
        <dgm:presLayoutVars>
          <dgm:chMax val="1"/>
          <dgm:bulletEnabled val="1"/>
        </dgm:presLayoutVars>
      </dgm:prSet>
      <dgm:spPr/>
    </dgm:pt>
    <dgm:pt modelId="{DEB1CACA-76D3-4C6E-BE9A-A6098E507078}" type="pres">
      <dgm:prSet presAssocID="{95247B9E-83B3-4DDD-B385-4ACC0FC08466}" presName="sp" presStyleCnt="0"/>
      <dgm:spPr/>
    </dgm:pt>
    <dgm:pt modelId="{48A9427F-18C2-4071-89E6-CF81AD6FD75D}" type="pres">
      <dgm:prSet presAssocID="{58146F3C-76B8-496B-8EC4-34A2215203E0}" presName="linNode" presStyleCnt="0"/>
      <dgm:spPr/>
    </dgm:pt>
    <dgm:pt modelId="{43A49318-AEF7-4B79-958E-9E9B0F5FA333}" type="pres">
      <dgm:prSet presAssocID="{58146F3C-76B8-496B-8EC4-34A2215203E0}" presName="parentText" presStyleLbl="node1" presStyleIdx="2" presStyleCnt="5">
        <dgm:presLayoutVars>
          <dgm:chMax val="1"/>
          <dgm:bulletEnabled val="1"/>
        </dgm:presLayoutVars>
      </dgm:prSet>
      <dgm:spPr/>
    </dgm:pt>
    <dgm:pt modelId="{2F6A4D11-0F56-475E-8BD3-33E369BEA09D}" type="pres">
      <dgm:prSet presAssocID="{F1A6FD73-0AFF-4749-A5AA-82DE9EACA954}" presName="sp" presStyleCnt="0"/>
      <dgm:spPr/>
    </dgm:pt>
    <dgm:pt modelId="{CB73D0B2-3B95-4D62-ACC5-CDE09978F336}" type="pres">
      <dgm:prSet presAssocID="{64B7DAA6-D516-43FD-AF4F-F2B39EBFA639}" presName="linNode" presStyleCnt="0"/>
      <dgm:spPr/>
    </dgm:pt>
    <dgm:pt modelId="{931B41F8-3879-455C-9924-AEE8A01ECDB3}" type="pres">
      <dgm:prSet presAssocID="{64B7DAA6-D516-43FD-AF4F-F2B39EBFA639}" presName="parentText" presStyleLbl="node1" presStyleIdx="3" presStyleCnt="5">
        <dgm:presLayoutVars>
          <dgm:chMax val="1"/>
          <dgm:bulletEnabled val="1"/>
        </dgm:presLayoutVars>
      </dgm:prSet>
      <dgm:spPr/>
    </dgm:pt>
    <dgm:pt modelId="{A03CE995-2A86-401B-8226-0B6C20FBE8BB}" type="pres">
      <dgm:prSet presAssocID="{6B6AD024-96F4-4C5B-8F90-1D8D991BC4C6}" presName="sp" presStyleCnt="0"/>
      <dgm:spPr/>
    </dgm:pt>
    <dgm:pt modelId="{B1CD6384-7E82-40BA-85D8-0101D52AEAFD}" type="pres">
      <dgm:prSet presAssocID="{07544EB9-F7FB-41F6-A211-6B90F6072BD7}" presName="linNode" presStyleCnt="0"/>
      <dgm:spPr/>
    </dgm:pt>
    <dgm:pt modelId="{8092D1D1-8F1D-4227-AB11-4402FA20B6DE}" type="pres">
      <dgm:prSet presAssocID="{07544EB9-F7FB-41F6-A211-6B90F6072BD7}" presName="parentText" presStyleLbl="node1" presStyleIdx="4" presStyleCnt="5">
        <dgm:presLayoutVars>
          <dgm:chMax val="1"/>
          <dgm:bulletEnabled val="1"/>
        </dgm:presLayoutVars>
      </dgm:prSet>
      <dgm:spPr/>
    </dgm:pt>
    <dgm:pt modelId="{A35944EB-2D27-47D9-8C1C-09A310B9B2CE}" type="pres">
      <dgm:prSet presAssocID="{07544EB9-F7FB-41F6-A211-6B90F6072BD7}" presName="descendantText" presStyleLbl="alignAccFollowNode1" presStyleIdx="0" presStyleCnt="1">
        <dgm:presLayoutVars>
          <dgm:bulletEnabled val="1"/>
        </dgm:presLayoutVars>
      </dgm:prSet>
      <dgm:spPr/>
    </dgm:pt>
  </dgm:ptLst>
  <dgm:cxnLst>
    <dgm:cxn modelId="{8A632B1A-9E94-4A79-8E51-D49C2BF2AD4A}" srcId="{07544EB9-F7FB-41F6-A211-6B90F6072BD7}" destId="{BD2B0FF3-2754-4966-A044-59F08FFDE67C}" srcOrd="0" destOrd="0" parTransId="{B08061B8-958E-4117-BCE0-0BAD8FB2C001}" sibTransId="{BCBB2ECE-7F8E-48BA-B56C-8C025D0F41D2}"/>
    <dgm:cxn modelId="{5FF57A20-F5D1-46A8-93F8-A1D6FE765388}" type="presOf" srcId="{C2997AC3-2AAF-49D2-A22A-4A46BD4C38C2}" destId="{5ACEB1CA-A7B5-418D-9E92-BC4CF9FBF7D0}" srcOrd="0" destOrd="0" presId="urn:microsoft.com/office/officeart/2005/8/layout/vList5"/>
    <dgm:cxn modelId="{55D7F12C-2087-4ADE-A99F-39479A12AB53}" srcId="{39B9E508-6C3F-475F-B7A0-CA16E20C045F}" destId="{58146F3C-76B8-496B-8EC4-34A2215203E0}" srcOrd="2" destOrd="0" parTransId="{37665CEB-1E32-4C50-9F4E-AFE057D8E7E9}" sibTransId="{F1A6FD73-0AFF-4749-A5AA-82DE9EACA954}"/>
    <dgm:cxn modelId="{FEB0DB35-7609-4441-BEEF-D24FC389F171}" type="presOf" srcId="{58146F3C-76B8-496B-8EC4-34A2215203E0}" destId="{43A49318-AEF7-4B79-958E-9E9B0F5FA333}" srcOrd="0" destOrd="0" presId="urn:microsoft.com/office/officeart/2005/8/layout/vList5"/>
    <dgm:cxn modelId="{274C6442-9F37-4238-8782-915816A21141}" type="presOf" srcId="{D878BFD5-2F45-496A-BB62-4E793CB090F0}" destId="{70FAD2A0-E26C-4A50-81F2-80FEEBEEB2A5}" srcOrd="0" destOrd="0" presId="urn:microsoft.com/office/officeart/2005/8/layout/vList5"/>
    <dgm:cxn modelId="{BD661848-A0E7-4579-9567-C95C09067F3D}" type="presOf" srcId="{39B9E508-6C3F-475F-B7A0-CA16E20C045F}" destId="{40A3BFD2-0343-4583-AE94-302D756CE9C6}" srcOrd="0" destOrd="0" presId="urn:microsoft.com/office/officeart/2005/8/layout/vList5"/>
    <dgm:cxn modelId="{14593B4F-05BC-4A89-BA9F-F612548D9202}" type="presOf" srcId="{64B7DAA6-D516-43FD-AF4F-F2B39EBFA639}" destId="{931B41F8-3879-455C-9924-AEE8A01ECDB3}" srcOrd="0" destOrd="0" presId="urn:microsoft.com/office/officeart/2005/8/layout/vList5"/>
    <dgm:cxn modelId="{CF2AE87C-FBBA-40D6-8E70-D40ED4F03B23}" srcId="{39B9E508-6C3F-475F-B7A0-CA16E20C045F}" destId="{D878BFD5-2F45-496A-BB62-4E793CB090F0}" srcOrd="1" destOrd="0" parTransId="{ACF68C9B-70E4-4ACC-8CF7-323236CEBED5}" sibTransId="{95247B9E-83B3-4DDD-B385-4ACC0FC08466}"/>
    <dgm:cxn modelId="{A91751B3-DDBE-4202-B10F-367109FFEDE3}" type="presOf" srcId="{BD2B0FF3-2754-4966-A044-59F08FFDE67C}" destId="{A35944EB-2D27-47D9-8C1C-09A310B9B2CE}" srcOrd="0" destOrd="0" presId="urn:microsoft.com/office/officeart/2005/8/layout/vList5"/>
    <dgm:cxn modelId="{043310B5-B047-4128-9EE9-53DA275F2010}" type="presOf" srcId="{07544EB9-F7FB-41F6-A211-6B90F6072BD7}" destId="{8092D1D1-8F1D-4227-AB11-4402FA20B6DE}" srcOrd="0" destOrd="0" presId="urn:microsoft.com/office/officeart/2005/8/layout/vList5"/>
    <dgm:cxn modelId="{B7D9A3CB-1126-4CD2-9A82-161B850AB03B}" srcId="{39B9E508-6C3F-475F-B7A0-CA16E20C045F}" destId="{07544EB9-F7FB-41F6-A211-6B90F6072BD7}" srcOrd="4" destOrd="0" parTransId="{AF3B4C5F-3469-4C79-A016-884719BFD06A}" sibTransId="{7A3D108B-9876-4B6B-A28A-6784CF8BD162}"/>
    <dgm:cxn modelId="{C63284CD-F475-4675-B780-6A4805ED188B}" srcId="{39B9E508-6C3F-475F-B7A0-CA16E20C045F}" destId="{64B7DAA6-D516-43FD-AF4F-F2B39EBFA639}" srcOrd="3" destOrd="0" parTransId="{795BD0AC-E596-481B-A5BA-A5C98B50CE6D}" sibTransId="{6B6AD024-96F4-4C5B-8F90-1D8D991BC4C6}"/>
    <dgm:cxn modelId="{528DE8FF-DE67-422F-BE0F-00AADABC8A97}" srcId="{39B9E508-6C3F-475F-B7A0-CA16E20C045F}" destId="{C2997AC3-2AAF-49D2-A22A-4A46BD4C38C2}" srcOrd="0" destOrd="0" parTransId="{4E42A9FD-6AB1-4954-ADE9-249789136A1E}" sibTransId="{D9AFCEF6-1814-4DD8-AF83-E124D4019A4E}"/>
    <dgm:cxn modelId="{FA52C058-6773-4984-AFB6-3C12AB547B62}" type="presParOf" srcId="{40A3BFD2-0343-4583-AE94-302D756CE9C6}" destId="{640D48D5-A7E2-493B-AFB8-19FFC5C48662}" srcOrd="0" destOrd="0" presId="urn:microsoft.com/office/officeart/2005/8/layout/vList5"/>
    <dgm:cxn modelId="{D2EB63F2-F731-4214-9F10-05A65F8E6C18}" type="presParOf" srcId="{640D48D5-A7E2-493B-AFB8-19FFC5C48662}" destId="{5ACEB1CA-A7B5-418D-9E92-BC4CF9FBF7D0}" srcOrd="0" destOrd="0" presId="urn:microsoft.com/office/officeart/2005/8/layout/vList5"/>
    <dgm:cxn modelId="{77D77DC5-BA47-431F-9ACF-7BD45A48726F}" type="presParOf" srcId="{40A3BFD2-0343-4583-AE94-302D756CE9C6}" destId="{CEC6E617-C0EC-4D88-B88C-6FCD76A8692E}" srcOrd="1" destOrd="0" presId="urn:microsoft.com/office/officeart/2005/8/layout/vList5"/>
    <dgm:cxn modelId="{5E3832F7-FCF8-4DEB-91EF-63D04364ADD5}" type="presParOf" srcId="{40A3BFD2-0343-4583-AE94-302D756CE9C6}" destId="{8BA9D719-1008-4955-8A68-48239D5F47A3}" srcOrd="2" destOrd="0" presId="urn:microsoft.com/office/officeart/2005/8/layout/vList5"/>
    <dgm:cxn modelId="{D621E536-35C7-482F-9BD0-3628AD5BE2BD}" type="presParOf" srcId="{8BA9D719-1008-4955-8A68-48239D5F47A3}" destId="{70FAD2A0-E26C-4A50-81F2-80FEEBEEB2A5}" srcOrd="0" destOrd="0" presId="urn:microsoft.com/office/officeart/2005/8/layout/vList5"/>
    <dgm:cxn modelId="{DF30AF5D-5C8E-4F23-977E-23FE2D7867F1}" type="presParOf" srcId="{40A3BFD2-0343-4583-AE94-302D756CE9C6}" destId="{DEB1CACA-76D3-4C6E-BE9A-A6098E507078}" srcOrd="3" destOrd="0" presId="urn:microsoft.com/office/officeart/2005/8/layout/vList5"/>
    <dgm:cxn modelId="{C256D583-CF6A-4B61-ADD6-30371611D5EB}" type="presParOf" srcId="{40A3BFD2-0343-4583-AE94-302D756CE9C6}" destId="{48A9427F-18C2-4071-89E6-CF81AD6FD75D}" srcOrd="4" destOrd="0" presId="urn:microsoft.com/office/officeart/2005/8/layout/vList5"/>
    <dgm:cxn modelId="{BDFA8782-F16A-4C66-9871-444B9B8A0300}" type="presParOf" srcId="{48A9427F-18C2-4071-89E6-CF81AD6FD75D}" destId="{43A49318-AEF7-4B79-958E-9E9B0F5FA333}" srcOrd="0" destOrd="0" presId="urn:microsoft.com/office/officeart/2005/8/layout/vList5"/>
    <dgm:cxn modelId="{1105CD3F-C77B-4422-8047-9A3696269A39}" type="presParOf" srcId="{40A3BFD2-0343-4583-AE94-302D756CE9C6}" destId="{2F6A4D11-0F56-475E-8BD3-33E369BEA09D}" srcOrd="5" destOrd="0" presId="urn:microsoft.com/office/officeart/2005/8/layout/vList5"/>
    <dgm:cxn modelId="{25F2DF2F-59FF-4610-A6F8-11AEA4E1CD75}" type="presParOf" srcId="{40A3BFD2-0343-4583-AE94-302D756CE9C6}" destId="{CB73D0B2-3B95-4D62-ACC5-CDE09978F336}" srcOrd="6" destOrd="0" presId="urn:microsoft.com/office/officeart/2005/8/layout/vList5"/>
    <dgm:cxn modelId="{74203118-A1DA-4DB7-B19D-1F74D79083B1}" type="presParOf" srcId="{CB73D0B2-3B95-4D62-ACC5-CDE09978F336}" destId="{931B41F8-3879-455C-9924-AEE8A01ECDB3}" srcOrd="0" destOrd="0" presId="urn:microsoft.com/office/officeart/2005/8/layout/vList5"/>
    <dgm:cxn modelId="{94056F26-A676-4669-9101-36FA4D0D7756}" type="presParOf" srcId="{40A3BFD2-0343-4583-AE94-302D756CE9C6}" destId="{A03CE995-2A86-401B-8226-0B6C20FBE8BB}" srcOrd="7" destOrd="0" presId="urn:microsoft.com/office/officeart/2005/8/layout/vList5"/>
    <dgm:cxn modelId="{51A97649-C637-4D4E-8E7D-F0CC8AEA39E4}" type="presParOf" srcId="{40A3BFD2-0343-4583-AE94-302D756CE9C6}" destId="{B1CD6384-7E82-40BA-85D8-0101D52AEAFD}" srcOrd="8" destOrd="0" presId="urn:microsoft.com/office/officeart/2005/8/layout/vList5"/>
    <dgm:cxn modelId="{1E2BF7EB-79A1-4754-8D44-33AFAB9AF137}" type="presParOf" srcId="{B1CD6384-7E82-40BA-85D8-0101D52AEAFD}" destId="{8092D1D1-8F1D-4227-AB11-4402FA20B6DE}" srcOrd="0" destOrd="0" presId="urn:microsoft.com/office/officeart/2005/8/layout/vList5"/>
    <dgm:cxn modelId="{85465312-F5C8-4263-8B9A-FA2A6AFDEA11}" type="presParOf" srcId="{B1CD6384-7E82-40BA-85D8-0101D52AEAFD}" destId="{A35944EB-2D27-47D9-8C1C-09A310B9B2C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63D4-C6C6-40B3-B0E9-75222A256F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3ED3BC49-A9B1-442B-ACB9-1B93416D7CF6}">
      <dgm:prSet/>
      <dgm:spPr/>
      <dgm:t>
        <a:bodyPr/>
        <a:lstStyle/>
        <a:p>
          <a:r>
            <a:rPr lang="en-US"/>
            <a:t>DHCPv6 uses a </a:t>
          </a:r>
          <a:r>
            <a:rPr lang="en-US" i="1"/>
            <a:t>DHCP Unique Identifier (DUID)</a:t>
          </a:r>
          <a:r>
            <a:rPr lang="en-US"/>
            <a:t> for address allocations and client/server identification during the leasing process</a:t>
          </a:r>
          <a:endParaRPr lang="en-GB"/>
        </a:p>
      </dgm:t>
    </dgm:pt>
    <dgm:pt modelId="{9853EC40-AEC0-4A86-807F-4897854AB309}" type="parTrans" cxnId="{925E6179-26AC-4BC1-BE73-87167FF301A7}">
      <dgm:prSet/>
      <dgm:spPr/>
      <dgm:t>
        <a:bodyPr/>
        <a:lstStyle/>
        <a:p>
          <a:endParaRPr lang="en-GB"/>
        </a:p>
      </dgm:t>
    </dgm:pt>
    <dgm:pt modelId="{97536558-A79E-470A-B9D8-E67A08CB95C1}" type="sibTrans" cxnId="{925E6179-26AC-4BC1-BE73-87167FF301A7}">
      <dgm:prSet/>
      <dgm:spPr/>
      <dgm:t>
        <a:bodyPr/>
        <a:lstStyle/>
        <a:p>
          <a:endParaRPr lang="en-GB"/>
        </a:p>
      </dgm:t>
    </dgm:pt>
    <dgm:pt modelId="{B05A1F39-5E63-4926-A67B-5192005358EB}">
      <dgm:prSet/>
      <dgm:spPr/>
      <dgm:t>
        <a:bodyPr/>
        <a:lstStyle/>
        <a:p>
          <a:r>
            <a:rPr lang="en-US"/>
            <a:t>DHCPv6 allows two configuration methods, stateless and stateful</a:t>
          </a:r>
          <a:endParaRPr lang="en-GB"/>
        </a:p>
      </dgm:t>
    </dgm:pt>
    <dgm:pt modelId="{69BD2CEE-80DA-4023-A828-6B261E51AA50}" type="parTrans" cxnId="{0F0AF18D-FFFE-4B16-84FE-13E48281F6AF}">
      <dgm:prSet/>
      <dgm:spPr/>
      <dgm:t>
        <a:bodyPr/>
        <a:lstStyle/>
        <a:p>
          <a:endParaRPr lang="en-GB"/>
        </a:p>
      </dgm:t>
    </dgm:pt>
    <dgm:pt modelId="{818119E0-DA9E-4ED1-B85A-CEFF78B78983}" type="sibTrans" cxnId="{0F0AF18D-FFFE-4B16-84FE-13E48281F6AF}">
      <dgm:prSet/>
      <dgm:spPr/>
      <dgm:t>
        <a:bodyPr/>
        <a:lstStyle/>
        <a:p>
          <a:endParaRPr lang="en-GB"/>
        </a:p>
      </dgm:t>
    </dgm:pt>
    <dgm:pt modelId="{B4F967AE-4EFE-4945-B878-32D0F1EC5365}" type="pres">
      <dgm:prSet presAssocID="{91B463D4-C6C6-40B3-B0E9-75222A256FF8}" presName="linear" presStyleCnt="0">
        <dgm:presLayoutVars>
          <dgm:animLvl val="lvl"/>
          <dgm:resizeHandles val="exact"/>
        </dgm:presLayoutVars>
      </dgm:prSet>
      <dgm:spPr/>
    </dgm:pt>
    <dgm:pt modelId="{FE19B1FF-40C0-4349-97F1-B3E3EFD29CC5}" type="pres">
      <dgm:prSet presAssocID="{3ED3BC49-A9B1-442B-ACB9-1B93416D7CF6}" presName="parentText" presStyleLbl="node1" presStyleIdx="0" presStyleCnt="2">
        <dgm:presLayoutVars>
          <dgm:chMax val="0"/>
          <dgm:bulletEnabled val="1"/>
        </dgm:presLayoutVars>
      </dgm:prSet>
      <dgm:spPr/>
    </dgm:pt>
    <dgm:pt modelId="{4710DEF9-57BB-4D24-A020-3AC234437F6B}" type="pres">
      <dgm:prSet presAssocID="{97536558-A79E-470A-B9D8-E67A08CB95C1}" presName="spacer" presStyleCnt="0"/>
      <dgm:spPr/>
    </dgm:pt>
    <dgm:pt modelId="{D674F351-4946-43CC-907E-71062C81DF5F}" type="pres">
      <dgm:prSet presAssocID="{B05A1F39-5E63-4926-A67B-5192005358EB}" presName="parentText" presStyleLbl="node1" presStyleIdx="1" presStyleCnt="2">
        <dgm:presLayoutVars>
          <dgm:chMax val="0"/>
          <dgm:bulletEnabled val="1"/>
        </dgm:presLayoutVars>
      </dgm:prSet>
      <dgm:spPr/>
    </dgm:pt>
  </dgm:ptLst>
  <dgm:cxnLst>
    <dgm:cxn modelId="{0FC0C25D-FD8E-49FE-926C-AEE2CCE0EEC3}" type="presOf" srcId="{91B463D4-C6C6-40B3-B0E9-75222A256FF8}" destId="{B4F967AE-4EFE-4945-B878-32D0F1EC5365}" srcOrd="0" destOrd="0" presId="urn:microsoft.com/office/officeart/2005/8/layout/vList2"/>
    <dgm:cxn modelId="{BADA636D-D47C-484E-B47E-01BF9D5CBFE9}" type="presOf" srcId="{B05A1F39-5E63-4926-A67B-5192005358EB}" destId="{D674F351-4946-43CC-907E-71062C81DF5F}" srcOrd="0" destOrd="0" presId="urn:microsoft.com/office/officeart/2005/8/layout/vList2"/>
    <dgm:cxn modelId="{925E6179-26AC-4BC1-BE73-87167FF301A7}" srcId="{91B463D4-C6C6-40B3-B0E9-75222A256FF8}" destId="{3ED3BC49-A9B1-442B-ACB9-1B93416D7CF6}" srcOrd="0" destOrd="0" parTransId="{9853EC40-AEC0-4A86-807F-4897854AB309}" sibTransId="{97536558-A79E-470A-B9D8-E67A08CB95C1}"/>
    <dgm:cxn modelId="{0F0AF18D-FFFE-4B16-84FE-13E48281F6AF}" srcId="{91B463D4-C6C6-40B3-B0E9-75222A256FF8}" destId="{B05A1F39-5E63-4926-A67B-5192005358EB}" srcOrd="1" destOrd="0" parTransId="{69BD2CEE-80DA-4023-A828-6B261E51AA50}" sibTransId="{818119E0-DA9E-4ED1-B85A-CEFF78B78983}"/>
    <dgm:cxn modelId="{F42AD6AF-28E7-4666-8BFF-0B1110E1FF1E}" type="presOf" srcId="{3ED3BC49-A9B1-442B-ACB9-1B93416D7CF6}" destId="{FE19B1FF-40C0-4349-97F1-B3E3EFD29CC5}" srcOrd="0" destOrd="0" presId="urn:microsoft.com/office/officeart/2005/8/layout/vList2"/>
    <dgm:cxn modelId="{B1AA8B38-0EB8-4990-801B-185ADF1325BF}" type="presParOf" srcId="{B4F967AE-4EFE-4945-B878-32D0F1EC5365}" destId="{FE19B1FF-40C0-4349-97F1-B3E3EFD29CC5}" srcOrd="0" destOrd="0" presId="urn:microsoft.com/office/officeart/2005/8/layout/vList2"/>
    <dgm:cxn modelId="{51465645-867C-4B85-AF7C-DA5117FC9F58}" type="presParOf" srcId="{B4F967AE-4EFE-4945-B878-32D0F1EC5365}" destId="{4710DEF9-57BB-4D24-A020-3AC234437F6B}" srcOrd="1" destOrd="0" presId="urn:microsoft.com/office/officeart/2005/8/layout/vList2"/>
    <dgm:cxn modelId="{ECA6E4FF-EADD-4BB2-A829-AA2DD6E8C353}" type="presParOf" srcId="{B4F967AE-4EFE-4945-B878-32D0F1EC5365}" destId="{D674F351-4946-43CC-907E-71062C81DF5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0CF5E0-BEE1-45E1-8634-99A34FE468E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A868BF-617D-435C-860F-27025C1D29E8}">
      <dgm:prSet/>
      <dgm:spPr/>
      <dgm:t>
        <a:bodyPr/>
        <a:lstStyle/>
        <a:p>
          <a:pPr rtl="0"/>
          <a:r>
            <a:rPr lang="en-GB"/>
            <a:t>If a system that does not support APIPA cannot get an address from a DHCP server, it typically assigns itself an IP address of 0.0.0.0. </a:t>
          </a:r>
        </a:p>
      </dgm:t>
    </dgm:pt>
    <dgm:pt modelId="{D2E25B9E-2050-49DB-9945-07F614B1E8D8}" type="parTrans" cxnId="{E561F9B9-DC5B-4CD5-ADDF-4766CB838A0F}">
      <dgm:prSet/>
      <dgm:spPr/>
      <dgm:t>
        <a:bodyPr/>
        <a:lstStyle/>
        <a:p>
          <a:endParaRPr lang="en-US"/>
        </a:p>
      </dgm:t>
    </dgm:pt>
    <dgm:pt modelId="{E9CDF5B1-D1B0-4FAD-85AE-F0794427965B}" type="sibTrans" cxnId="{E561F9B9-DC5B-4CD5-ADDF-4766CB838A0F}">
      <dgm:prSet/>
      <dgm:spPr/>
      <dgm:t>
        <a:bodyPr/>
        <a:lstStyle/>
        <a:p>
          <a:endParaRPr lang="en-US"/>
        </a:p>
      </dgm:t>
    </dgm:pt>
    <dgm:pt modelId="{F3C6B1F6-932F-40F5-A22A-C854CDDFBAF3}">
      <dgm:prSet/>
      <dgm:spPr/>
      <dgm:t>
        <a:bodyPr/>
        <a:lstStyle/>
        <a:p>
          <a:pPr rtl="0"/>
          <a:r>
            <a:rPr lang="en-GB"/>
            <a:t>Keep this in mind when troubleshooting IP addressing problems on non-APIPA platforms</a:t>
          </a:r>
        </a:p>
      </dgm:t>
    </dgm:pt>
    <dgm:pt modelId="{F9D20B6A-C700-4233-AD69-DAE5D9F7B956}" type="parTrans" cxnId="{C941BED3-B349-4FF0-B2B9-7558E3C071E5}">
      <dgm:prSet/>
      <dgm:spPr/>
      <dgm:t>
        <a:bodyPr/>
        <a:lstStyle/>
        <a:p>
          <a:endParaRPr lang="en-US"/>
        </a:p>
      </dgm:t>
    </dgm:pt>
    <dgm:pt modelId="{83D04C07-0188-4644-974E-FD3C59C2CD43}" type="sibTrans" cxnId="{C941BED3-B349-4FF0-B2B9-7558E3C071E5}">
      <dgm:prSet/>
      <dgm:spPr/>
      <dgm:t>
        <a:bodyPr/>
        <a:lstStyle/>
        <a:p>
          <a:endParaRPr lang="en-US"/>
        </a:p>
      </dgm:t>
    </dgm:pt>
    <dgm:pt modelId="{F0326A68-CF59-4456-96F1-4E3AFCC23ED9}" type="pres">
      <dgm:prSet presAssocID="{590CF5E0-BEE1-45E1-8634-99A34FE468E9}" presName="Name0" presStyleCnt="0">
        <dgm:presLayoutVars>
          <dgm:dir/>
          <dgm:animLvl val="lvl"/>
          <dgm:resizeHandles val="exact"/>
        </dgm:presLayoutVars>
      </dgm:prSet>
      <dgm:spPr/>
    </dgm:pt>
    <dgm:pt modelId="{08D71FD1-80F1-49BC-B768-2F18496248BC}" type="pres">
      <dgm:prSet presAssocID="{F8A868BF-617D-435C-860F-27025C1D29E8}" presName="linNode" presStyleCnt="0"/>
      <dgm:spPr/>
    </dgm:pt>
    <dgm:pt modelId="{595C8FDD-4D3C-4B04-9907-846F1D342798}" type="pres">
      <dgm:prSet presAssocID="{F8A868BF-617D-435C-860F-27025C1D29E8}" presName="parentText" presStyleLbl="node1" presStyleIdx="0" presStyleCnt="2" custScaleX="237319">
        <dgm:presLayoutVars>
          <dgm:chMax val="1"/>
          <dgm:bulletEnabled val="1"/>
        </dgm:presLayoutVars>
      </dgm:prSet>
      <dgm:spPr/>
    </dgm:pt>
    <dgm:pt modelId="{0D6FBD45-55A5-499D-8D8D-36FAC98B035D}" type="pres">
      <dgm:prSet presAssocID="{E9CDF5B1-D1B0-4FAD-85AE-F0794427965B}" presName="sp" presStyleCnt="0"/>
      <dgm:spPr/>
    </dgm:pt>
    <dgm:pt modelId="{6668FB2F-5508-41A2-BA23-C5E6FE2666CE}" type="pres">
      <dgm:prSet presAssocID="{F3C6B1F6-932F-40F5-A22A-C854CDDFBAF3}" presName="linNode" presStyleCnt="0"/>
      <dgm:spPr/>
    </dgm:pt>
    <dgm:pt modelId="{62B89666-BDA6-41FA-BBDC-6E8375E5C3E9}" type="pres">
      <dgm:prSet presAssocID="{F3C6B1F6-932F-40F5-A22A-C854CDDFBAF3}" presName="parentText" presStyleLbl="node1" presStyleIdx="1" presStyleCnt="2" custScaleX="239754">
        <dgm:presLayoutVars>
          <dgm:chMax val="1"/>
          <dgm:bulletEnabled val="1"/>
        </dgm:presLayoutVars>
      </dgm:prSet>
      <dgm:spPr/>
    </dgm:pt>
  </dgm:ptLst>
  <dgm:cxnLst>
    <dgm:cxn modelId="{CF1C4D0A-6CF9-4F05-99CA-4FF6159101FC}" type="presOf" srcId="{590CF5E0-BEE1-45E1-8634-99A34FE468E9}" destId="{F0326A68-CF59-4456-96F1-4E3AFCC23ED9}" srcOrd="0" destOrd="0" presId="urn:microsoft.com/office/officeart/2005/8/layout/vList5"/>
    <dgm:cxn modelId="{E561F9B9-DC5B-4CD5-ADDF-4766CB838A0F}" srcId="{590CF5E0-BEE1-45E1-8634-99A34FE468E9}" destId="{F8A868BF-617D-435C-860F-27025C1D29E8}" srcOrd="0" destOrd="0" parTransId="{D2E25B9E-2050-49DB-9945-07F614B1E8D8}" sibTransId="{E9CDF5B1-D1B0-4FAD-85AE-F0794427965B}"/>
    <dgm:cxn modelId="{C941BED3-B349-4FF0-B2B9-7558E3C071E5}" srcId="{590CF5E0-BEE1-45E1-8634-99A34FE468E9}" destId="{F3C6B1F6-932F-40F5-A22A-C854CDDFBAF3}" srcOrd="1" destOrd="0" parTransId="{F9D20B6A-C700-4233-AD69-DAE5D9F7B956}" sibTransId="{83D04C07-0188-4644-974E-FD3C59C2CD43}"/>
    <dgm:cxn modelId="{AAB01DE7-FF93-4353-B0C9-7EE9770B9075}" type="presOf" srcId="{F3C6B1F6-932F-40F5-A22A-C854CDDFBAF3}" destId="{62B89666-BDA6-41FA-BBDC-6E8375E5C3E9}" srcOrd="0" destOrd="0" presId="urn:microsoft.com/office/officeart/2005/8/layout/vList5"/>
    <dgm:cxn modelId="{E9A97EFE-6ADA-4545-942C-13CF0F3A65A8}" type="presOf" srcId="{F8A868BF-617D-435C-860F-27025C1D29E8}" destId="{595C8FDD-4D3C-4B04-9907-846F1D342798}" srcOrd="0" destOrd="0" presId="urn:microsoft.com/office/officeart/2005/8/layout/vList5"/>
    <dgm:cxn modelId="{DA97EDAF-5146-4867-9810-A8F40CCB8CF5}" type="presParOf" srcId="{F0326A68-CF59-4456-96F1-4E3AFCC23ED9}" destId="{08D71FD1-80F1-49BC-B768-2F18496248BC}" srcOrd="0" destOrd="0" presId="urn:microsoft.com/office/officeart/2005/8/layout/vList5"/>
    <dgm:cxn modelId="{4224E1E0-2871-40AB-B6EA-06318F13EF21}" type="presParOf" srcId="{08D71FD1-80F1-49BC-B768-2F18496248BC}" destId="{595C8FDD-4D3C-4B04-9907-846F1D342798}" srcOrd="0" destOrd="0" presId="urn:microsoft.com/office/officeart/2005/8/layout/vList5"/>
    <dgm:cxn modelId="{2BDDDDF6-BE8E-4953-894C-2526432EC431}" type="presParOf" srcId="{F0326A68-CF59-4456-96F1-4E3AFCC23ED9}" destId="{0D6FBD45-55A5-499D-8D8D-36FAC98B035D}" srcOrd="1" destOrd="0" presId="urn:microsoft.com/office/officeart/2005/8/layout/vList5"/>
    <dgm:cxn modelId="{DD99C671-8F78-40B6-8CE7-9509A35F36AA}" type="presParOf" srcId="{F0326A68-CF59-4456-96F1-4E3AFCC23ED9}" destId="{6668FB2F-5508-41A2-BA23-C5E6FE2666CE}" srcOrd="2" destOrd="0" presId="urn:microsoft.com/office/officeart/2005/8/layout/vList5"/>
    <dgm:cxn modelId="{765F29D6-6FDB-4CCF-9328-B0C34AA9744C}" type="presParOf" srcId="{6668FB2F-5508-41A2-BA23-C5E6FE2666CE}" destId="{62B89666-BDA6-41FA-BBDC-6E8375E5C3E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B1CA-A7B5-418D-9E92-BC4CF9FBF7D0}">
      <dsp:nvSpPr>
        <dsp:cNvPr id="0" name=""/>
        <dsp:cNvSpPr/>
      </dsp:nvSpPr>
      <dsp:spPr>
        <a:xfrm>
          <a:off x="0" y="237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Leading zeros in a group don't need to be displayed, so :00c0: can be displayed as :c0: instead. </a:t>
          </a:r>
          <a:endParaRPr lang="en-GB" sz="2000" kern="1200"/>
        </a:p>
      </dsp:txBody>
      <dsp:txXfrm>
        <a:off x="50693" y="53068"/>
        <a:ext cx="4071165" cy="937071"/>
      </dsp:txXfrm>
    </dsp:sp>
    <dsp:sp modelId="{70FAD2A0-E26C-4A50-81F2-80FEEBEEB2A5}">
      <dsp:nvSpPr>
        <dsp:cNvPr id="0" name=""/>
        <dsp:cNvSpPr/>
      </dsp:nvSpPr>
      <dsp:spPr>
        <a:xfrm>
          <a:off x="0" y="109275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 group consisting entirely of zeros can be displayed as :0: </a:t>
          </a:r>
          <a:endParaRPr lang="en-GB" sz="2000" kern="1200"/>
        </a:p>
      </dsp:txBody>
      <dsp:txXfrm>
        <a:off x="50693" y="1143448"/>
        <a:ext cx="4071165" cy="937071"/>
      </dsp:txXfrm>
    </dsp:sp>
    <dsp:sp modelId="{43A49318-AEF7-4B79-958E-9E9B0F5FA333}">
      <dsp:nvSpPr>
        <dsp:cNvPr id="0" name=""/>
        <dsp:cNvSpPr/>
      </dsp:nvSpPr>
      <dsp:spPr>
        <a:xfrm>
          <a:off x="0" y="218313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Once per address, multiple consecutive groups of zeros can be replaced with a double-colon. </a:t>
          </a:r>
          <a:endParaRPr lang="en-GB" sz="2000" kern="1200"/>
        </a:p>
      </dsp:txBody>
      <dsp:txXfrm>
        <a:off x="50693" y="2233828"/>
        <a:ext cx="4071165" cy="937071"/>
      </dsp:txXfrm>
    </dsp:sp>
    <dsp:sp modelId="{931B41F8-3879-455C-9924-AEE8A01ECDB3}">
      <dsp:nvSpPr>
        <dsp:cNvPr id="0" name=""/>
        <dsp:cNvSpPr/>
      </dsp:nvSpPr>
      <dsp:spPr>
        <a:xfrm>
          <a:off x="0" y="3273516"/>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This means :0000:0000:0000: can be written as :: instead.</a:t>
          </a:r>
          <a:endParaRPr lang="en-GB" sz="2000" kern="1200"/>
        </a:p>
      </dsp:txBody>
      <dsp:txXfrm>
        <a:off x="50693" y="3324209"/>
        <a:ext cx="4071165" cy="937071"/>
      </dsp:txXfrm>
    </dsp:sp>
    <dsp:sp modelId="{A35944EB-2D27-47D9-8C1C-09A310B9B2CE}">
      <dsp:nvSpPr>
        <dsp:cNvPr id="0" name=""/>
        <dsp:cNvSpPr/>
      </dsp:nvSpPr>
      <dsp:spPr>
        <a:xfrm rot="5400000">
          <a:off x="7466103" y="1174190"/>
          <a:ext cx="830765"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None/>
          </a:pPr>
          <a:r>
            <a:rPr lang="en-US" sz="4200" kern="1200"/>
            <a:t>fe80::c249:3765:c0:9b22</a:t>
          </a:r>
          <a:endParaRPr lang="en-GB" sz="4200" kern="1200"/>
        </a:p>
      </dsp:txBody>
      <dsp:txXfrm rot="-5400000">
        <a:off x="4172552" y="4508297"/>
        <a:ext cx="7377314" cy="749655"/>
      </dsp:txXfrm>
    </dsp:sp>
    <dsp:sp modelId="{8092D1D1-8F1D-4227-AB11-4402FA20B6DE}">
      <dsp:nvSpPr>
        <dsp:cNvPr id="0" name=""/>
        <dsp:cNvSpPr/>
      </dsp:nvSpPr>
      <dsp:spPr>
        <a:xfrm>
          <a:off x="0" y="4363896"/>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Using this method, the same address could be written as follows:</a:t>
          </a:r>
          <a:endParaRPr lang="en-GB" sz="2000" kern="1200"/>
        </a:p>
      </dsp:txBody>
      <dsp:txXfrm>
        <a:off x="50693" y="4414589"/>
        <a:ext cx="4071165" cy="937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E015-611A-4E64-8D0B-A6CDFC0BC796}">
      <dsp:nvSpPr>
        <dsp:cNvPr id="0" name=""/>
        <dsp:cNvSpPr/>
      </dsp:nvSpPr>
      <dsp:spPr>
        <a:xfrm>
          <a:off x="0" y="802092"/>
          <a:ext cx="11590421" cy="1480786"/>
        </a:xfrm>
        <a:prstGeom prst="roundRect">
          <a:avLst>
            <a:gd name="adj" fmla="val 10000"/>
          </a:avLst>
        </a:prstGeom>
        <a:solidFill>
          <a:srgbClr val="F0F3BD"/>
        </a:solidFill>
        <a:ln>
          <a:noFill/>
        </a:ln>
        <a:effectLst/>
      </dsp:spPr>
      <dsp:style>
        <a:lnRef idx="0">
          <a:scrgbClr r="0" g="0" b="0"/>
        </a:lnRef>
        <a:fillRef idx="1">
          <a:scrgbClr r="0" g="0" b="0"/>
        </a:fillRef>
        <a:effectRef idx="0">
          <a:scrgbClr r="0" g="0" b="0"/>
        </a:effectRef>
        <a:fontRef idx="minor"/>
      </dsp:style>
    </dsp:sp>
    <dsp:sp modelId="{CDEBEB27-F90C-45A8-8546-7313A55D42C3}">
      <dsp:nvSpPr>
        <dsp:cNvPr id="0" name=""/>
        <dsp:cNvSpPr/>
      </dsp:nvSpPr>
      <dsp:spPr>
        <a:xfrm>
          <a:off x="447938" y="1135269"/>
          <a:ext cx="814432" cy="81443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50FFC-EBE5-43DC-A276-0C966A240BF0}">
      <dsp:nvSpPr>
        <dsp:cNvPr id="0" name=""/>
        <dsp:cNvSpPr/>
      </dsp:nvSpPr>
      <dsp:spPr>
        <a:xfrm>
          <a:off x="1710308" y="802092"/>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QoS achieves more efficient use of network resources by differentiating between latency-insensitive traffic such as fax data and latency-sensitive streaming media</a:t>
          </a:r>
          <a:endParaRPr lang="en-US" sz="2500" kern="1200"/>
        </a:p>
      </dsp:txBody>
      <dsp:txXfrm>
        <a:off x="1710308" y="802092"/>
        <a:ext cx="9880112" cy="1480786"/>
      </dsp:txXfrm>
    </dsp:sp>
    <dsp:sp modelId="{206E117F-4A6A-4CA4-8096-1D40FF9E0708}">
      <dsp:nvSpPr>
        <dsp:cNvPr id="0" name=""/>
        <dsp:cNvSpPr/>
      </dsp:nvSpPr>
      <dsp:spPr>
        <a:xfrm>
          <a:off x="0" y="2653076"/>
          <a:ext cx="11590421" cy="1480786"/>
        </a:xfrm>
        <a:prstGeom prst="roundRect">
          <a:avLst>
            <a:gd name="adj" fmla="val 10000"/>
          </a:avLst>
        </a:prstGeom>
        <a:solidFill>
          <a:srgbClr val="C5FC8E"/>
        </a:solidFill>
        <a:ln>
          <a:noFill/>
        </a:ln>
        <a:effectLst/>
      </dsp:spPr>
      <dsp:style>
        <a:lnRef idx="0">
          <a:scrgbClr r="0" g="0" b="0"/>
        </a:lnRef>
        <a:fillRef idx="1">
          <a:scrgbClr r="0" g="0" b="0"/>
        </a:fillRef>
        <a:effectRef idx="0">
          <a:scrgbClr r="0" g="0" b="0"/>
        </a:effectRef>
        <a:fontRef idx="minor"/>
      </dsp:style>
    </dsp:sp>
    <dsp:sp modelId="{08BFDAB1-C8CC-4D2E-983C-F350FB254D1C}">
      <dsp:nvSpPr>
        <dsp:cNvPr id="0" name=""/>
        <dsp:cNvSpPr/>
      </dsp:nvSpPr>
      <dsp:spPr>
        <a:xfrm>
          <a:off x="447938" y="2986253"/>
          <a:ext cx="814432" cy="814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93679-B94C-4580-BEAE-8CD7D3BCD1B9}">
      <dsp:nvSpPr>
        <dsp:cNvPr id="0" name=""/>
        <dsp:cNvSpPr/>
      </dsp:nvSpPr>
      <dsp:spPr>
        <a:xfrm>
          <a:off x="1710308" y="2653076"/>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Two important components of QoS are DSCP and CoS</a:t>
          </a:r>
          <a:endParaRPr lang="en-US" sz="2500" kern="1200"/>
        </a:p>
      </dsp:txBody>
      <dsp:txXfrm>
        <a:off x="1710308" y="2653076"/>
        <a:ext cx="9880112" cy="1480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B1CA-A7B5-418D-9E92-BC4CF9FBF7D0}">
      <dsp:nvSpPr>
        <dsp:cNvPr id="0" name=""/>
        <dsp:cNvSpPr/>
      </dsp:nvSpPr>
      <dsp:spPr>
        <a:xfrm>
          <a:off x="0" y="237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Leading zeros in a group don't need to be displayed, so :00c0: can be displayed as :c0: instead. </a:t>
          </a:r>
          <a:endParaRPr lang="en-GB" sz="2000" kern="1200"/>
        </a:p>
      </dsp:txBody>
      <dsp:txXfrm>
        <a:off x="50693" y="53068"/>
        <a:ext cx="4071165" cy="937071"/>
      </dsp:txXfrm>
    </dsp:sp>
    <dsp:sp modelId="{70FAD2A0-E26C-4A50-81F2-80FEEBEEB2A5}">
      <dsp:nvSpPr>
        <dsp:cNvPr id="0" name=""/>
        <dsp:cNvSpPr/>
      </dsp:nvSpPr>
      <dsp:spPr>
        <a:xfrm>
          <a:off x="0" y="109275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 group consisting entirely of zeros can be displayed as :0: </a:t>
          </a:r>
          <a:endParaRPr lang="en-GB" sz="2000" kern="1200"/>
        </a:p>
      </dsp:txBody>
      <dsp:txXfrm>
        <a:off x="50693" y="1143448"/>
        <a:ext cx="4071165" cy="937071"/>
      </dsp:txXfrm>
    </dsp:sp>
    <dsp:sp modelId="{43A49318-AEF7-4B79-958E-9E9B0F5FA333}">
      <dsp:nvSpPr>
        <dsp:cNvPr id="0" name=""/>
        <dsp:cNvSpPr/>
      </dsp:nvSpPr>
      <dsp:spPr>
        <a:xfrm>
          <a:off x="0" y="2183135"/>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Once per address, multiple consecutive groups of zeros can be replaced with a double-colon. </a:t>
          </a:r>
          <a:endParaRPr lang="en-GB" sz="2000" kern="1200"/>
        </a:p>
      </dsp:txBody>
      <dsp:txXfrm>
        <a:off x="50693" y="2233828"/>
        <a:ext cx="4071165" cy="937071"/>
      </dsp:txXfrm>
    </dsp:sp>
    <dsp:sp modelId="{931B41F8-3879-455C-9924-AEE8A01ECDB3}">
      <dsp:nvSpPr>
        <dsp:cNvPr id="0" name=""/>
        <dsp:cNvSpPr/>
      </dsp:nvSpPr>
      <dsp:spPr>
        <a:xfrm>
          <a:off x="0" y="3273516"/>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This means :0000:0000:0000: can be written as :: instead.</a:t>
          </a:r>
          <a:endParaRPr lang="en-GB" sz="2000" kern="1200"/>
        </a:p>
      </dsp:txBody>
      <dsp:txXfrm>
        <a:off x="50693" y="3324209"/>
        <a:ext cx="4071165" cy="937071"/>
      </dsp:txXfrm>
    </dsp:sp>
    <dsp:sp modelId="{A35944EB-2D27-47D9-8C1C-09A310B9B2CE}">
      <dsp:nvSpPr>
        <dsp:cNvPr id="0" name=""/>
        <dsp:cNvSpPr/>
      </dsp:nvSpPr>
      <dsp:spPr>
        <a:xfrm rot="5400000">
          <a:off x="7466103" y="1174190"/>
          <a:ext cx="830765"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None/>
          </a:pPr>
          <a:r>
            <a:rPr lang="en-US" sz="4200" kern="1200"/>
            <a:t>fe80::c249:3765:c0:9b22</a:t>
          </a:r>
          <a:endParaRPr lang="en-GB" sz="4200" kern="1200"/>
        </a:p>
      </dsp:txBody>
      <dsp:txXfrm rot="-5400000">
        <a:off x="4172552" y="4508297"/>
        <a:ext cx="7377314" cy="749655"/>
      </dsp:txXfrm>
    </dsp:sp>
    <dsp:sp modelId="{8092D1D1-8F1D-4227-AB11-4402FA20B6DE}">
      <dsp:nvSpPr>
        <dsp:cNvPr id="0" name=""/>
        <dsp:cNvSpPr/>
      </dsp:nvSpPr>
      <dsp:spPr>
        <a:xfrm>
          <a:off x="0" y="4363896"/>
          <a:ext cx="4172551" cy="10384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Using this method, the same address could be written as follows:</a:t>
          </a:r>
          <a:endParaRPr lang="en-GB" sz="2000" kern="1200"/>
        </a:p>
      </dsp:txBody>
      <dsp:txXfrm>
        <a:off x="50693" y="4414589"/>
        <a:ext cx="4071165" cy="937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9B1FF-40C0-4349-97F1-B3E3EFD29CC5}">
      <dsp:nvSpPr>
        <dsp:cNvPr id="0" name=""/>
        <dsp:cNvSpPr/>
      </dsp:nvSpPr>
      <dsp:spPr>
        <a:xfrm>
          <a:off x="0" y="41488"/>
          <a:ext cx="11590421" cy="236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DHCPv6 uses a </a:t>
          </a:r>
          <a:r>
            <a:rPr lang="en-US" sz="4300" i="1" kern="1200"/>
            <a:t>DHCP Unique Identifier (DUID)</a:t>
          </a:r>
          <a:r>
            <a:rPr lang="en-US" sz="4300" kern="1200"/>
            <a:t> for address allocations and client/server identification during the leasing process</a:t>
          </a:r>
          <a:endParaRPr lang="en-GB" sz="4300" kern="1200"/>
        </a:p>
      </dsp:txBody>
      <dsp:txXfrm>
        <a:off x="115429" y="156917"/>
        <a:ext cx="11359563" cy="2133711"/>
      </dsp:txXfrm>
    </dsp:sp>
    <dsp:sp modelId="{D674F351-4946-43CC-907E-71062C81DF5F}">
      <dsp:nvSpPr>
        <dsp:cNvPr id="0" name=""/>
        <dsp:cNvSpPr/>
      </dsp:nvSpPr>
      <dsp:spPr>
        <a:xfrm>
          <a:off x="0" y="2529898"/>
          <a:ext cx="11590421" cy="23645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DHCPv6 allows two configuration methods, stateless and stateful</a:t>
          </a:r>
          <a:endParaRPr lang="en-GB" sz="4300" kern="1200"/>
        </a:p>
      </dsp:txBody>
      <dsp:txXfrm>
        <a:off x="115429" y="2645327"/>
        <a:ext cx="11359563" cy="2133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8FDD-4D3C-4B04-9907-846F1D342798}">
      <dsp:nvSpPr>
        <dsp:cNvPr id="0" name=""/>
        <dsp:cNvSpPr/>
      </dsp:nvSpPr>
      <dsp:spPr>
        <a:xfrm>
          <a:off x="793280" y="60"/>
          <a:ext cx="9902257" cy="2407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GB" sz="3800" kern="1200"/>
            <a:t>If a system that does not support APIPA cannot get an address from a DHCP server, it typically assigns itself an IP address of 0.0.0.0. </a:t>
          </a:r>
        </a:p>
      </dsp:txBody>
      <dsp:txXfrm>
        <a:off x="910815" y="117595"/>
        <a:ext cx="9667187" cy="2172654"/>
      </dsp:txXfrm>
    </dsp:sp>
    <dsp:sp modelId="{62B89666-BDA6-41FA-BBDC-6E8375E5C3E9}">
      <dsp:nvSpPr>
        <dsp:cNvPr id="0" name=""/>
        <dsp:cNvSpPr/>
      </dsp:nvSpPr>
      <dsp:spPr>
        <a:xfrm>
          <a:off x="793280" y="2528171"/>
          <a:ext cx="10003859" cy="24077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GB" sz="3700" kern="1200"/>
            <a:t>Keep this in mind when troubleshooting IP addressing problems on non-APIPA platforms</a:t>
          </a:r>
        </a:p>
      </dsp:txBody>
      <dsp:txXfrm>
        <a:off x="910815" y="2645706"/>
        <a:ext cx="9768789" cy="21726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DAC0B-5B05-4484-933E-23D9AEC2532B}" type="datetimeFigureOut">
              <a:rPr lang="en-GB" smtClean="0"/>
              <a:t>11/04/2023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D8EDF-C932-4ACC-A6C9-2A01200D62E0}" type="slidenum">
              <a:rPr lang="en-GB" smtClean="0"/>
              <a:t>‹#›</a:t>
            </a:fld>
            <a:endParaRPr lang="en-GB"/>
          </a:p>
        </p:txBody>
      </p:sp>
    </p:spTree>
    <p:extLst>
      <p:ext uri="{BB962C8B-B14F-4D97-AF65-F5344CB8AC3E}">
        <p14:creationId xmlns:p14="http://schemas.microsoft.com/office/powerpoint/2010/main" val="280923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link-labs.com/zigbee-lighting/" TargetMode="External"/><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97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H2 is the Header</a:t>
            </a:r>
          </a:p>
          <a:p>
            <a:r>
              <a:rPr lang="en-GB"/>
              <a:t>Data is the packet from the network layer</a:t>
            </a:r>
          </a:p>
          <a:p>
            <a:r>
              <a:rPr lang="en-GB"/>
              <a:t>The trailer includes error detection and the ending transmission data</a:t>
            </a:r>
          </a:p>
        </p:txBody>
      </p:sp>
      <p:sp>
        <p:nvSpPr>
          <p:cNvPr id="4" name="Slide Number Placeholder 3"/>
          <p:cNvSpPr>
            <a:spLocks noGrp="1"/>
          </p:cNvSpPr>
          <p:nvPr>
            <p:ph type="sldNum" sz="quarter" idx="5"/>
          </p:nvPr>
        </p:nvSpPr>
        <p:spPr/>
        <p:txBody>
          <a:bodyPr/>
          <a:lstStyle/>
          <a:p>
            <a:fld id="{60960939-FE35-4225-A625-94D09636AB66}" type="slidenum">
              <a:rPr lang="en-GB" smtClean="0"/>
              <a:t>25</a:t>
            </a:fld>
            <a:endParaRPr lang="en-GB"/>
          </a:p>
        </p:txBody>
      </p:sp>
    </p:spTree>
    <p:extLst>
      <p:ext uri="{BB962C8B-B14F-4D97-AF65-F5344CB8AC3E}">
        <p14:creationId xmlns:p14="http://schemas.microsoft.com/office/powerpoint/2010/main" val="1270335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H3 is the Header</a:t>
            </a:r>
          </a:p>
          <a:p>
            <a:r>
              <a:rPr lang="en-GB"/>
              <a:t>Data is the packet from the transport layer</a:t>
            </a:r>
          </a:p>
        </p:txBody>
      </p:sp>
      <p:sp>
        <p:nvSpPr>
          <p:cNvPr id="4" name="Slide Number Placeholder 3"/>
          <p:cNvSpPr>
            <a:spLocks noGrp="1"/>
          </p:cNvSpPr>
          <p:nvPr>
            <p:ph type="sldNum" sz="quarter" idx="5"/>
          </p:nvPr>
        </p:nvSpPr>
        <p:spPr/>
        <p:txBody>
          <a:bodyPr/>
          <a:lstStyle/>
          <a:p>
            <a:fld id="{60960939-FE35-4225-A625-94D09636AB66}" type="slidenum">
              <a:rPr lang="en-GB" smtClean="0"/>
              <a:t>29</a:t>
            </a:fld>
            <a:endParaRPr lang="en-GB"/>
          </a:p>
        </p:txBody>
      </p:sp>
    </p:spTree>
    <p:extLst>
      <p:ext uri="{BB962C8B-B14F-4D97-AF65-F5344CB8AC3E}">
        <p14:creationId xmlns:p14="http://schemas.microsoft.com/office/powerpoint/2010/main" val="42283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kind of physical network needs to turn data into a signal that can be sent across the media. The simplest way is by encoding it into a single binary signal and transmitting it along a wire or fiber optic cable. This is called </a:t>
            </a:r>
            <a:r>
              <a:rPr lang="en-US" i="1"/>
              <a:t>digital baseband</a:t>
            </a:r>
            <a:r>
              <a:rPr lang="en-US"/>
              <a:t>, or </a:t>
            </a:r>
            <a:r>
              <a:rPr lang="en-US" i="1"/>
              <a:t>line coding</a:t>
            </a:r>
            <a:r>
              <a:rPr lang="en-US"/>
              <a:t>, and is the method used by Ethernet cables among others.</a:t>
            </a:r>
          </a:p>
          <a:p>
            <a:r>
              <a:rPr lang="en-GB" b="0" i="0">
                <a:solidFill>
                  <a:srgbClr val="5E5E5E"/>
                </a:solidFill>
                <a:effectLst/>
                <a:latin typeface="Droid Sans"/>
              </a:rPr>
              <a:t>As you know, a cable, on which bits in the form of signals are transmitted, is busy with signals containing zeros and ones, and to distinguish between what bits are the actual travelled data and what bits are non-wanted noise is very difficult ; so a method to tell the difference is required. For that reason, control information is utilized. This information is in the form of zeros and ones that indicate where a frame start and where the frame ends.</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45</a:t>
            </a:fld>
            <a:endParaRPr lang="en-GB"/>
          </a:p>
        </p:txBody>
      </p:sp>
    </p:spTree>
    <p:extLst>
      <p:ext uri="{BB962C8B-B14F-4D97-AF65-F5344CB8AC3E}">
        <p14:creationId xmlns:p14="http://schemas.microsoft.com/office/powerpoint/2010/main" val="45332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5E5E5E"/>
                </a:solidFill>
                <a:effectLst/>
                <a:latin typeface="Droid Sans"/>
              </a:rPr>
              <a:t>Three possible variations which are amplitude, frequency, and phase. </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48</a:t>
            </a:fld>
            <a:endParaRPr lang="en-GB"/>
          </a:p>
        </p:txBody>
      </p:sp>
    </p:spTree>
    <p:extLst>
      <p:ext uri="{BB962C8B-B14F-4D97-AF65-F5344CB8AC3E}">
        <p14:creationId xmlns:p14="http://schemas.microsoft.com/office/powerpoint/2010/main" val="4258025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5E5E5E"/>
                </a:solidFill>
                <a:effectLst/>
                <a:latin typeface="Droid Sans"/>
              </a:rPr>
              <a:t>Bandwidth means the amount of data that can be carried in a given amount of time; or, in other words, the capacity of a medium to carry data in a specific period of time. As stated previously, data transfer is measured using bits per second (bps). Thanks to the technological development, bandwidth is now commonly referred to in kilobits per second and megabits per second, and in case using highly sophisticated media, bandwidth can reach gigabits per second and terabits per second. These speeds can be achieved relying on the physical  characteristics of media and the signalling method being applied. Thus if one is to calculate the bandwidth of a given medium, the physical properties as well as the signalling method must be taken into consideration. </a:t>
            </a:r>
          </a:p>
          <a:p>
            <a:endParaRPr lang="en-GB" b="0" i="0">
              <a:solidFill>
                <a:srgbClr val="5E5E5E"/>
              </a:solidFill>
              <a:effectLst/>
              <a:latin typeface="Droid Sans"/>
            </a:endParaRPr>
          </a:p>
          <a:p>
            <a:r>
              <a:rPr lang="en-GB" b="0" i="0">
                <a:solidFill>
                  <a:srgbClr val="5E5E5E"/>
                </a:solidFill>
                <a:effectLst/>
                <a:latin typeface="Droid Sans"/>
              </a:rPr>
              <a:t>Throughput can be defined as the real or actual data transfer rate in a given amount of time. We said that bandwidth is the capacity of a medium for data transmission, however, this capacity is hardly attained in real data transfer because of a variety of factors such as interference, noise, and errors in data transmission. For this reason, when we talk about bandwidth, we are actually taking about a theoretical rate of speed which is not same when data frames are really transmitted, whereas when we refer to the speed rate of a given medium using a throughput value, we are actually utilizing the real value at which data frames are carried. This means that throughput is bandwidth minus interference and errors, and therefore bandwidth is theoretical and throughput is practical.</a:t>
            </a:r>
          </a:p>
          <a:p>
            <a:r>
              <a:rPr lang="en-GB" b="0" i="0">
                <a:solidFill>
                  <a:srgbClr val="5E5E5E"/>
                </a:solidFill>
                <a:effectLst/>
                <a:latin typeface="Droid Sans"/>
              </a:rPr>
              <a:t>Goodput denotes  the transfer rate of the actual usable data bits; or, to put it another way, goodput measures the final data that the user benefits from or use, for data such as a picture, text, or video does not travel on media alone, but rather there is another control information, which is generally considered as data, or what is referred to as overhead. Its purpose is to make sure that data is safe, undamaged, unrepeated, and to guide data up to the destination. By and large, it can be said that goodput is throughput minus overhead traffic</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49</a:t>
            </a:fld>
            <a:endParaRPr lang="en-GB"/>
          </a:p>
        </p:txBody>
      </p:sp>
    </p:spTree>
    <p:extLst>
      <p:ext uri="{BB962C8B-B14F-4D97-AF65-F5344CB8AC3E}">
        <p14:creationId xmlns:p14="http://schemas.microsoft.com/office/powerpoint/2010/main" val="98149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202122"/>
                </a:solidFill>
                <a:effectLst/>
                <a:latin typeface="Arial" panose="020B0604020202020204" pitchFamily="34" charset="0"/>
              </a:rPr>
              <a:t>Space-division multiplexing, also known as Space-division multiple access is the use of separate point-to-point electrical conductors for each transmitted channel. Examples include an analogue stereo audio cable, with one pair of wires for the left channel and another for the right channel, and a multi-pair telephone cable, a switched star network such as a telephone access network, a switched Ethernet network, and a mesh network.</a:t>
            </a:r>
          </a:p>
          <a:p>
            <a:endParaRPr lang="en-GB" b="0" i="0">
              <a:solidFill>
                <a:srgbClr val="202122"/>
              </a:solidFill>
              <a:effectLst/>
              <a:latin typeface="Arial" panose="020B0604020202020204" pitchFamily="34" charset="0"/>
            </a:endParaRPr>
          </a:p>
          <a:p>
            <a:r>
              <a:rPr lang="en-GB" b="0" i="0">
                <a:solidFill>
                  <a:srgbClr val="202122"/>
                </a:solidFill>
                <a:effectLst/>
                <a:latin typeface="Arial" panose="020B0604020202020204" pitchFamily="34" charset="0"/>
              </a:rPr>
              <a:t>Frequency-division multiplexing (FDM) is inherently an analogue technology. FDM achieves the combining of several signals into one medium by sending signals in several distinct frequency ranges over a single medium. In FDM the signals are electrical signals. </a:t>
            </a:r>
          </a:p>
          <a:p>
            <a:endParaRPr lang="en-GB" b="0" i="0">
              <a:solidFill>
                <a:srgbClr val="202122"/>
              </a:solidFill>
              <a:effectLst/>
              <a:latin typeface="Arial" panose="020B0604020202020204" pitchFamily="34" charset="0"/>
            </a:endParaRPr>
          </a:p>
          <a:p>
            <a:r>
              <a:rPr lang="en-GB" b="0" i="0">
                <a:solidFill>
                  <a:srgbClr val="202122"/>
                </a:solidFill>
                <a:effectLst/>
                <a:latin typeface="Arial" panose="020B0604020202020204" pitchFamily="34" charset="0"/>
              </a:rPr>
              <a:t>Time-division multiplexing (TDM) is a digital (or in rare cases, analogue) technology which uses time, instead of space or frequency, to separate the different data streams. TDM involves sequencing groups of a few bits or bytes from each individual input stream, one after the other, and in such a way that they can be associated with the appropriate receiver. If done sufficiently quickly, the receiving devices will not detect that some of the circuit time was used to serve another logical communication path.</a:t>
            </a:r>
          </a:p>
          <a:p>
            <a:endParaRPr lang="en-GB" b="0" i="0">
              <a:solidFill>
                <a:srgbClr val="202122"/>
              </a:solidFill>
              <a:effectLst/>
              <a:latin typeface="Arial" panose="020B0604020202020204" pitchFamily="34" charset="0"/>
            </a:endParaRPr>
          </a:p>
          <a:p>
            <a:r>
              <a:rPr lang="en-GB" b="0" i="0">
                <a:solidFill>
                  <a:srgbClr val="202122"/>
                </a:solidFill>
                <a:effectLst/>
                <a:latin typeface="Arial" panose="020B0604020202020204" pitchFamily="34" charset="0"/>
              </a:rPr>
              <a:t>Multiple low data rate signals are multiplexed over a single high data rate link, then demultiplexed at the other end</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51</a:t>
            </a:fld>
            <a:endParaRPr lang="en-GB"/>
          </a:p>
        </p:txBody>
      </p:sp>
    </p:spTree>
    <p:extLst>
      <p:ext uri="{BB962C8B-B14F-4D97-AF65-F5344CB8AC3E}">
        <p14:creationId xmlns:p14="http://schemas.microsoft.com/office/powerpoint/2010/main" val="922844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i="1"/>
              <a:t>physical address</a:t>
            </a:r>
            <a:r>
              <a:rPr lang="en-US"/>
              <a:t> corresponding to a particular network interface.</a:t>
            </a:r>
          </a:p>
          <a:p>
            <a:r>
              <a:rPr lang="en-US"/>
              <a:t>Ethernet's physical address format is a 48-bit number called a </a:t>
            </a:r>
            <a:r>
              <a:rPr lang="en-US" i="1"/>
              <a:t>MAC address</a:t>
            </a:r>
            <a:r>
              <a:rPr lang="en-US"/>
              <a:t>, </a:t>
            </a:r>
            <a:r>
              <a:rPr lang="en-US" i="1"/>
              <a:t>MAC-48</a:t>
            </a:r>
            <a:r>
              <a:rPr lang="en-US"/>
              <a:t>, or </a:t>
            </a:r>
            <a:r>
              <a:rPr lang="en-US" i="1"/>
              <a:t>EUI-48.</a:t>
            </a:r>
            <a:endParaRPr lang="en-US"/>
          </a:p>
          <a:p>
            <a:r>
              <a:rPr lang="en-US"/>
              <a:t>MAC addresses are usually written as 12 hexadecimal digits. For readability, they're usually grouped into pairs, separated by dashes or colons; for example, 10:0D:7F:F3:CE:8F. </a:t>
            </a:r>
          </a:p>
          <a:p>
            <a:r>
              <a:rPr lang="en-US"/>
              <a:t>Sometimes you'll also see three groups of four separated by periods or full stops, such as 100D.7FF3.CE8F. </a:t>
            </a:r>
            <a:endParaRPr lang="en-US" b="0" i="0">
              <a:effectLst/>
            </a:endParaRP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52</a:t>
            </a:fld>
            <a:endParaRPr lang="en-GB"/>
          </a:p>
        </p:txBody>
      </p:sp>
    </p:spTree>
    <p:extLst>
      <p:ext uri="{BB962C8B-B14F-4D97-AF65-F5344CB8AC3E}">
        <p14:creationId xmlns:p14="http://schemas.microsoft.com/office/powerpoint/2010/main" val="188326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 Ethernet frame is a data link layer protocol data unit and uses the underlying Ethernet physical layer transport mechanisms</a:t>
            </a:r>
          </a:p>
        </p:txBody>
      </p:sp>
      <p:sp>
        <p:nvSpPr>
          <p:cNvPr id="4" name="Slide Number Placeholder 3"/>
          <p:cNvSpPr>
            <a:spLocks noGrp="1"/>
          </p:cNvSpPr>
          <p:nvPr>
            <p:ph type="sldNum" sz="quarter" idx="5"/>
          </p:nvPr>
        </p:nvSpPr>
        <p:spPr/>
        <p:txBody>
          <a:bodyPr/>
          <a:lstStyle/>
          <a:p>
            <a:fld id="{60960939-FE35-4225-A625-94D09636AB66}" type="slidenum">
              <a:rPr lang="en-GB" smtClean="0"/>
              <a:t>57</a:t>
            </a:fld>
            <a:endParaRPr lang="en-GB"/>
          </a:p>
        </p:txBody>
      </p:sp>
    </p:spTree>
    <p:extLst>
      <p:ext uri="{BB962C8B-B14F-4D97-AF65-F5344CB8AC3E}">
        <p14:creationId xmlns:p14="http://schemas.microsoft.com/office/powerpoint/2010/main" val="3743252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MAC header has 14 bytes and the payload can have from 46 to 1500 bytes. The checksum is 4 bytes which means that the Type II frame can therefore have from 64 to 1518 bytes</a:t>
            </a:r>
          </a:p>
        </p:txBody>
      </p:sp>
      <p:sp>
        <p:nvSpPr>
          <p:cNvPr id="4" name="Slide Number Placeholder 3"/>
          <p:cNvSpPr>
            <a:spLocks noGrp="1"/>
          </p:cNvSpPr>
          <p:nvPr>
            <p:ph type="sldNum" sz="quarter" idx="5"/>
          </p:nvPr>
        </p:nvSpPr>
        <p:spPr/>
        <p:txBody>
          <a:bodyPr/>
          <a:lstStyle/>
          <a:p>
            <a:fld id="{60960939-FE35-4225-A625-94D09636AB66}" type="slidenum">
              <a:rPr lang="en-GB" smtClean="0"/>
              <a:t>58</a:t>
            </a:fld>
            <a:endParaRPr lang="en-GB"/>
          </a:p>
        </p:txBody>
      </p:sp>
    </p:spTree>
    <p:extLst>
      <p:ext uri="{BB962C8B-B14F-4D97-AF65-F5344CB8AC3E}">
        <p14:creationId xmlns:p14="http://schemas.microsoft.com/office/powerpoint/2010/main" val="138714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802.3a (1985) 10BASE2 10 Mbit/s (1.25 MB/s) over thin Coax (a.k.a. </a:t>
            </a:r>
            <a:r>
              <a:rPr lang="en-GB" err="1"/>
              <a:t>thinnet</a:t>
            </a:r>
            <a:r>
              <a:rPr lang="en-GB"/>
              <a:t> or </a:t>
            </a:r>
            <a:r>
              <a:rPr lang="en-GB" err="1"/>
              <a:t>cheapernet</a:t>
            </a:r>
            <a:r>
              <a:rPr lang="en-GB"/>
              <a:t>)</a:t>
            </a:r>
          </a:p>
          <a:p>
            <a:r>
              <a:rPr lang="en-GB"/>
              <a:t>802.3u (1995) 	100BASE-TX, 100BASE-T4, 100BASE-FX Fast Ethernet at 100 Mbit/s (12.5 MB/s) with </a:t>
            </a:r>
            <a:r>
              <a:rPr lang="en-GB" err="1"/>
              <a:t>autonegotiation</a:t>
            </a:r>
            <a:endParaRPr lang="en-GB"/>
          </a:p>
        </p:txBody>
      </p:sp>
      <p:sp>
        <p:nvSpPr>
          <p:cNvPr id="4" name="Slide Number Placeholder 3"/>
          <p:cNvSpPr>
            <a:spLocks noGrp="1"/>
          </p:cNvSpPr>
          <p:nvPr>
            <p:ph type="sldNum" sz="quarter" idx="10"/>
          </p:nvPr>
        </p:nvSpPr>
        <p:spPr/>
        <p:txBody>
          <a:bodyPr/>
          <a:lstStyle/>
          <a:p>
            <a:fld id="{60960939-FE35-4225-A625-94D09636AB66}" type="slidenum">
              <a:rPr lang="en-GB" smtClean="0"/>
              <a:t>60</a:t>
            </a:fld>
            <a:endParaRPr lang="en-GB"/>
          </a:p>
        </p:txBody>
      </p:sp>
    </p:spTree>
    <p:extLst>
      <p:ext uri="{BB962C8B-B14F-4D97-AF65-F5344CB8AC3E}">
        <p14:creationId xmlns:p14="http://schemas.microsoft.com/office/powerpoint/2010/main" val="114127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7</a:t>
            </a:fld>
            <a:endParaRPr lang="en-US"/>
          </a:p>
        </p:txBody>
      </p:sp>
    </p:spTree>
    <p:extLst>
      <p:ext uri="{BB962C8B-B14F-4D97-AF65-F5344CB8AC3E}">
        <p14:creationId xmlns:p14="http://schemas.microsoft.com/office/powerpoint/2010/main" val="639058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ARP stands for Address Resolution Protocol. When you try to ping an IP address on your local network, say 192.168.1.1, your system has to turn the IP address 192.168.1.1 into a MAC address. This involves using ARP to resolve the address, hence its name.</a:t>
            </a:r>
          </a:p>
        </p:txBody>
      </p:sp>
      <p:sp>
        <p:nvSpPr>
          <p:cNvPr id="4" name="Slide Number Placeholder 3"/>
          <p:cNvSpPr>
            <a:spLocks noGrp="1"/>
          </p:cNvSpPr>
          <p:nvPr>
            <p:ph type="sldNum" sz="quarter" idx="5"/>
          </p:nvPr>
        </p:nvSpPr>
        <p:spPr/>
        <p:txBody>
          <a:bodyPr/>
          <a:lstStyle/>
          <a:p>
            <a:fld id="{60960939-FE35-4225-A625-94D09636AB66}" type="slidenum">
              <a:rPr lang="en-GB" smtClean="0"/>
              <a:t>61</a:t>
            </a:fld>
            <a:endParaRPr lang="en-GB"/>
          </a:p>
        </p:txBody>
      </p:sp>
    </p:spTree>
    <p:extLst>
      <p:ext uri="{BB962C8B-B14F-4D97-AF65-F5344CB8AC3E}">
        <p14:creationId xmlns:p14="http://schemas.microsoft.com/office/powerpoint/2010/main" val="184747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Hardware (HW) Type: 1 is for Ethernet</a:t>
            </a:r>
          </a:p>
          <a:p>
            <a:r>
              <a:rPr lang="en-GB"/>
              <a:t>Protocol Type: 0800</a:t>
            </a:r>
            <a:r>
              <a:rPr lang="en-GB" baseline="-25000"/>
              <a:t>16</a:t>
            </a:r>
            <a:r>
              <a:rPr lang="en-GB"/>
              <a:t> = IP address</a:t>
            </a:r>
          </a:p>
          <a:p>
            <a:r>
              <a:rPr lang="en-GB"/>
              <a:t>Hardware Length and Protocol length allows arbitrary networks to be used</a:t>
            </a:r>
          </a:p>
          <a:p>
            <a:r>
              <a:rPr lang="en-GB"/>
              <a:t>Operation: 1 = ARP request, 2 = ARP response, 3 = RARP request, 4 = RARP response</a:t>
            </a:r>
          </a:p>
          <a:p>
            <a:r>
              <a:rPr lang="en-GB"/>
              <a:t>ARP messages are sent directly to MAC layer</a:t>
            </a:r>
          </a:p>
          <a:p>
            <a:r>
              <a:rPr lang="en-GB"/>
              <a:t>ARP message is 28 octets long</a:t>
            </a:r>
          </a:p>
        </p:txBody>
      </p:sp>
      <p:sp>
        <p:nvSpPr>
          <p:cNvPr id="4" name="Slide Number Placeholder 3"/>
          <p:cNvSpPr>
            <a:spLocks noGrp="1"/>
          </p:cNvSpPr>
          <p:nvPr>
            <p:ph type="sldNum" sz="quarter" idx="5"/>
          </p:nvPr>
        </p:nvSpPr>
        <p:spPr/>
        <p:txBody>
          <a:bodyPr/>
          <a:lstStyle/>
          <a:p>
            <a:fld id="{60960939-FE35-4225-A625-94D09636AB66}" type="slidenum">
              <a:rPr lang="en-GB" smtClean="0"/>
              <a:t>63</a:t>
            </a:fld>
            <a:endParaRPr lang="en-GB"/>
          </a:p>
        </p:txBody>
      </p:sp>
    </p:spTree>
    <p:extLst>
      <p:ext uri="{BB962C8B-B14F-4D97-AF65-F5344CB8AC3E}">
        <p14:creationId xmlns:p14="http://schemas.microsoft.com/office/powerpoint/2010/main" val="365791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packet analyser (also known as a packet sniffer) is a computer program or piece of computer hardware (such as a packet capture appliance) that can intercept and log traffic that passes over a digital network or part of a network</a:t>
            </a:r>
          </a:p>
          <a:p>
            <a:r>
              <a:rPr lang="en-GB"/>
              <a:t>A "Packet Sniffer" is a utility that sniffs without modifying the network's packets in any way</a:t>
            </a:r>
          </a:p>
          <a:p>
            <a:r>
              <a:rPr lang="en-GB"/>
              <a:t>Packet sniffers merely watch, display, and log this traffic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By comparison, a firewall sees all of a computer's packet traffic as well, but it has the ability to block and drop any packets that its programming dictates</a:t>
            </a:r>
          </a:p>
          <a:p>
            <a:endParaRPr lang="en-GB"/>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64</a:t>
            </a:fld>
            <a:endParaRPr lang="en-GB"/>
          </a:p>
        </p:txBody>
      </p:sp>
    </p:spTree>
    <p:extLst>
      <p:ext uri="{BB962C8B-B14F-4D97-AF65-F5344CB8AC3E}">
        <p14:creationId xmlns:p14="http://schemas.microsoft.com/office/powerpoint/2010/main" val="2350820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Passive sniffing is intercepting packages transmitted over a network that uses a hub</a:t>
            </a:r>
            <a:r>
              <a:rPr lang="en-GB"/>
              <a:t>. It is called passive sniffing because it is difficult to detect. It is also easy to perform as the hub sends broadcast messages to all the computers on the network. </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65</a:t>
            </a:fld>
            <a:endParaRPr lang="en-GB"/>
          </a:p>
        </p:txBody>
      </p:sp>
    </p:spTree>
    <p:extLst>
      <p:ext uri="{BB962C8B-B14F-4D97-AF65-F5344CB8AC3E}">
        <p14:creationId xmlns:p14="http://schemas.microsoft.com/office/powerpoint/2010/main" val="238964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Active sniffing is intercepting packages transmitted over a network that uses a switch</a:t>
            </a:r>
            <a:r>
              <a:rPr lang="en-GB"/>
              <a:t>. There are two main methods used to sniff switch linked networks, ARP Poisoning, and MAC flooding. </a:t>
            </a:r>
          </a:p>
        </p:txBody>
      </p:sp>
      <p:sp>
        <p:nvSpPr>
          <p:cNvPr id="4" name="Slide Number Placeholder 3"/>
          <p:cNvSpPr>
            <a:spLocks noGrp="1"/>
          </p:cNvSpPr>
          <p:nvPr>
            <p:ph type="sldNum" sz="quarter" idx="5"/>
          </p:nvPr>
        </p:nvSpPr>
        <p:spPr/>
        <p:txBody>
          <a:bodyPr/>
          <a:lstStyle/>
          <a:p>
            <a:fld id="{60960939-FE35-4225-A625-94D09636AB66}" type="slidenum">
              <a:rPr lang="en-GB" smtClean="0"/>
              <a:t>66</a:t>
            </a:fld>
            <a:endParaRPr lang="en-GB"/>
          </a:p>
        </p:txBody>
      </p:sp>
    </p:spTree>
    <p:extLst>
      <p:ext uri="{BB962C8B-B14F-4D97-AF65-F5344CB8AC3E}">
        <p14:creationId xmlns:p14="http://schemas.microsoft.com/office/powerpoint/2010/main" val="149175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23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Routing enables us to interconnect individual LANs into WANs</a:t>
            </a:r>
          </a:p>
          <a:p>
            <a:r>
              <a:rPr lang="en-GB"/>
              <a:t>Routers act as the interconnection points</a:t>
            </a:r>
          </a:p>
          <a:p>
            <a:r>
              <a:rPr lang="en-GB"/>
              <a:t>They have all the built-in smarts to inspect incoming packets and forward them toward their eventual LAN destination</a:t>
            </a:r>
          </a:p>
          <a:p>
            <a:endParaRPr lang="en-GB"/>
          </a:p>
          <a:p>
            <a:r>
              <a:rPr lang="en-GB"/>
              <a:t>The goal of this section is to take you into the world of routers and show you how they do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They require very little in terms of maintenance once their initial configuration is complete because they can talk to each other to determine the best way to send IP packets</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69</a:t>
            </a:fld>
            <a:endParaRPr lang="en-GB"/>
          </a:p>
        </p:txBody>
      </p:sp>
    </p:spTree>
    <p:extLst>
      <p:ext uri="{BB962C8B-B14F-4D97-AF65-F5344CB8AC3E}">
        <p14:creationId xmlns:p14="http://schemas.microsoft.com/office/powerpoint/2010/main" val="821042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A </a:t>
            </a:r>
            <a:r>
              <a:rPr lang="en-GB" sz="1200" b="0" i="1" u="none" strike="noStrike" kern="1200" baseline="0">
                <a:solidFill>
                  <a:schemeClr val="tx1"/>
                </a:solidFill>
                <a:latin typeface="+mn-lt"/>
                <a:ea typeface="+mn-ea"/>
                <a:cs typeface="+mn-cs"/>
              </a:rPr>
              <a:t>router </a:t>
            </a:r>
            <a:r>
              <a:rPr lang="en-GB" sz="1200" b="0" i="0" u="none" strike="noStrike" kern="1200" baseline="0">
                <a:solidFill>
                  <a:schemeClr val="tx1"/>
                </a:solidFill>
                <a:latin typeface="+mn-lt"/>
                <a:ea typeface="+mn-ea"/>
                <a:cs typeface="+mn-cs"/>
              </a:rPr>
              <a:t>is any piece of hardware or software that forwards packets based on</a:t>
            </a:r>
          </a:p>
          <a:p>
            <a:r>
              <a:rPr lang="en-GB" sz="1200" b="0" i="0" u="none" strike="noStrike" kern="1200" baseline="0">
                <a:solidFill>
                  <a:schemeClr val="tx1"/>
                </a:solidFill>
                <a:latin typeface="+mn-lt"/>
                <a:ea typeface="+mn-ea"/>
                <a:cs typeface="+mn-cs"/>
              </a:rPr>
              <a:t>their destination IP address. Routers work, therefore, at the Network layer of</a:t>
            </a:r>
          </a:p>
          <a:p>
            <a:r>
              <a:rPr lang="en-GB" sz="1200" b="0" i="0" u="none" strike="noStrike" kern="1200" baseline="0">
                <a:solidFill>
                  <a:schemeClr val="tx1"/>
                </a:solidFill>
                <a:latin typeface="+mn-lt"/>
                <a:ea typeface="+mn-ea"/>
                <a:cs typeface="+mn-cs"/>
              </a:rPr>
              <a:t>the OSI model and at the Internet layer of the TCP/IP model.</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Classically, routers are dedicated boxes that contain at least two</a:t>
            </a:r>
          </a:p>
          <a:p>
            <a:r>
              <a:rPr lang="en-GB" sz="1200" b="0" i="0" u="none" strike="noStrike" kern="1200" baseline="0">
                <a:solidFill>
                  <a:schemeClr val="tx1"/>
                </a:solidFill>
                <a:latin typeface="+mn-lt"/>
                <a:ea typeface="+mn-ea"/>
                <a:cs typeface="+mn-cs"/>
              </a:rPr>
              <a:t>connections, although many routers contain many more connections.</a:t>
            </a:r>
          </a:p>
          <a:p>
            <a:endParaRPr lang="en-GB" sz="1200" b="0" i="0" u="none" strike="noStrike" kern="1200" baseline="0">
              <a:solidFill>
                <a:schemeClr val="tx1"/>
              </a:solidFill>
              <a:latin typeface="+mn-lt"/>
              <a:ea typeface="+mn-ea"/>
              <a:cs typeface="+mn-cs"/>
            </a:endParaRPr>
          </a:p>
          <a:p>
            <a:r>
              <a:rPr lang="en-GB" sz="1200" b="0" i="0" u="none" strike="noStrike" kern="1200" baseline="0">
                <a:solidFill>
                  <a:schemeClr val="tx1"/>
                </a:solidFill>
                <a:latin typeface="+mn-lt"/>
                <a:ea typeface="+mn-ea"/>
                <a:cs typeface="+mn-cs"/>
              </a:rPr>
              <a:t>The two “working” connections are circled. One port leads to</a:t>
            </a:r>
          </a:p>
          <a:p>
            <a:r>
              <a:rPr lang="en-GB" sz="1200" b="0" i="0" u="none" strike="noStrike" kern="1200" baseline="0">
                <a:solidFill>
                  <a:schemeClr val="tx1"/>
                </a:solidFill>
                <a:latin typeface="+mn-lt"/>
                <a:ea typeface="+mn-ea"/>
                <a:cs typeface="+mn-cs"/>
              </a:rPr>
              <a:t>one network; the other leads to another network. The router reads the IP</a:t>
            </a:r>
          </a:p>
          <a:p>
            <a:r>
              <a:rPr lang="en-GB" sz="1200" b="0" i="0" u="none" strike="noStrike" kern="1200" baseline="0">
                <a:solidFill>
                  <a:schemeClr val="tx1"/>
                </a:solidFill>
                <a:latin typeface="+mn-lt"/>
                <a:ea typeface="+mn-ea"/>
                <a:cs typeface="+mn-cs"/>
              </a:rPr>
              <a:t>addresses of the packets to determine where to send the packets.</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70</a:t>
            </a:fld>
            <a:endParaRPr lang="en-GB"/>
          </a:p>
        </p:txBody>
      </p:sp>
    </p:spTree>
    <p:extLst>
      <p:ext uri="{BB962C8B-B14F-4D97-AF65-F5344CB8AC3E}">
        <p14:creationId xmlns:p14="http://schemas.microsoft.com/office/powerpoint/2010/main" val="3494923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The typical home router, however, serves multiple functions, often combining a router, a switch, and other features like a firewall (for protecting your network from intruders), a DHCP server, and much more into a single box.</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72</a:t>
            </a:fld>
            <a:endParaRPr lang="en-GB"/>
          </a:p>
        </p:txBody>
      </p:sp>
    </p:spTree>
    <p:extLst>
      <p:ext uri="{BB962C8B-B14F-4D97-AF65-F5344CB8AC3E}">
        <p14:creationId xmlns:p14="http://schemas.microsoft.com/office/powerpoint/2010/main" val="3718139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mn-ea"/>
                <a:cs typeface="+mn-cs"/>
              </a:rPr>
              <a:t>So, we see that with the home router, we are very limited in what we can do. Note that both boxes connect two networks. The big difference is that one side of the Linksys home router connects directly to a built-in switch. That’s convenient! You don’t have to buy a separate switch to connect multiple computers to the home router.</a:t>
            </a:r>
          </a:p>
          <a:p>
            <a:r>
              <a:rPr lang="en-GB" sz="1200" b="0" i="0" u="none" strike="noStrike" kern="1200" baseline="0">
                <a:solidFill>
                  <a:schemeClr val="tx1"/>
                </a:solidFill>
                <a:latin typeface="+mn-lt"/>
                <a:ea typeface="+mn-ea"/>
                <a:cs typeface="+mn-cs"/>
              </a:rPr>
              <a:t>All routers - big and small, plain or bundled with a switch - examine packets and then send the packets to the proper destination.</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73</a:t>
            </a:fld>
            <a:endParaRPr lang="en-GB"/>
          </a:p>
        </p:txBody>
      </p:sp>
    </p:spTree>
    <p:extLst>
      <p:ext uri="{BB962C8B-B14F-4D97-AF65-F5344CB8AC3E}">
        <p14:creationId xmlns:p14="http://schemas.microsoft.com/office/powerpoint/2010/main" val="3534270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8</a:t>
            </a:fld>
            <a:endParaRPr lang="en-US"/>
          </a:p>
        </p:txBody>
      </p:sp>
    </p:spTree>
    <p:extLst>
      <p:ext uri="{BB962C8B-B14F-4D97-AF65-F5344CB8AC3E}">
        <p14:creationId xmlns:p14="http://schemas.microsoft.com/office/powerpoint/2010/main" val="4252222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IP hosts are capable of functioning as routers. </a:t>
            </a:r>
          </a:p>
        </p:txBody>
      </p:sp>
      <p:sp>
        <p:nvSpPr>
          <p:cNvPr id="4" name="Slide Number Placeholder 3"/>
          <p:cNvSpPr>
            <a:spLocks noGrp="1"/>
          </p:cNvSpPr>
          <p:nvPr>
            <p:ph type="sldNum" sz="quarter" idx="5"/>
          </p:nvPr>
        </p:nvSpPr>
        <p:spPr/>
        <p:txBody>
          <a:bodyPr/>
          <a:lstStyle/>
          <a:p>
            <a:fld id="{60960939-FE35-4225-A625-94D09636AB66}" type="slidenum">
              <a:rPr lang="en-GB" smtClean="0"/>
              <a:t>74</a:t>
            </a:fld>
            <a:endParaRPr lang="en-GB"/>
          </a:p>
        </p:txBody>
      </p:sp>
    </p:spTree>
    <p:extLst>
      <p:ext uri="{BB962C8B-B14F-4D97-AF65-F5344CB8AC3E}">
        <p14:creationId xmlns:p14="http://schemas.microsoft.com/office/powerpoint/2010/main" val="3830684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lang="en-US" sz="2400" kern="1200"/>
              <a:t>An AS can be classified into one of three categories, depending on how it connects to other networks and what kind of traffic it carries.</a:t>
            </a:r>
            <a:endParaRPr lang="en-GB" sz="2400" kern="1200"/>
          </a:p>
          <a:p>
            <a:pPr marL="228600" lvl="1" indent="-228600" algn="l" defTabSz="1066800" rtl="0">
              <a:lnSpc>
                <a:spcPct val="90000"/>
              </a:lnSpc>
              <a:spcBef>
                <a:spcPct val="0"/>
              </a:spcBef>
              <a:spcAft>
                <a:spcPct val="15000"/>
              </a:spcAft>
              <a:buChar char="••"/>
            </a:pPr>
            <a:endParaRPr lang="en-US" sz="2400" kern="1200"/>
          </a:p>
          <a:p>
            <a:pPr marL="685800" lvl="2" indent="-228600" algn="l" defTabSz="1066800" rtl="0">
              <a:lnSpc>
                <a:spcPct val="90000"/>
              </a:lnSpc>
              <a:spcBef>
                <a:spcPct val="0"/>
              </a:spcBef>
              <a:spcAft>
                <a:spcPct val="15000"/>
              </a:spcAft>
              <a:buChar char="••"/>
            </a:pPr>
            <a:r>
              <a:rPr lang="en-US" sz="2400" kern="1200"/>
              <a:t>A transit AS connects to multiple other networks and serves as an open conduit for traffic between them. Typically, a transit AS is an ISP or something similar.</a:t>
            </a:r>
            <a:endParaRPr lang="en-GB" sz="2400" kern="1200"/>
          </a:p>
          <a:p>
            <a:pPr marL="685800" lvl="2" indent="-228600" algn="l" defTabSz="1066800" rtl="0">
              <a:lnSpc>
                <a:spcPct val="90000"/>
              </a:lnSpc>
              <a:spcBef>
                <a:spcPct val="0"/>
              </a:spcBef>
              <a:spcAft>
                <a:spcPct val="15000"/>
              </a:spcAft>
              <a:buChar char="••"/>
            </a:pPr>
            <a:r>
              <a:rPr lang="en-US" sz="2400" kern="1200"/>
              <a:t>A </a:t>
            </a:r>
            <a:r>
              <a:rPr lang="en-US" sz="2400" kern="1200" err="1"/>
              <a:t>multihomed</a:t>
            </a:r>
            <a:r>
              <a:rPr lang="en-US" sz="2400" kern="1200"/>
              <a:t> AS connects to multiple other networks, but doesn't carry external traffic; it just uses multiple connections for redundancy or load balancing. </a:t>
            </a:r>
            <a:endParaRPr lang="en-GB" sz="2400" kern="1200"/>
          </a:p>
          <a:p>
            <a:pPr marL="685800" lvl="2" indent="-228600" algn="l" defTabSz="1066800" rtl="0">
              <a:lnSpc>
                <a:spcPct val="90000"/>
              </a:lnSpc>
              <a:spcBef>
                <a:spcPct val="0"/>
              </a:spcBef>
              <a:spcAft>
                <a:spcPct val="15000"/>
              </a:spcAft>
              <a:buChar char="••"/>
            </a:pPr>
            <a:r>
              <a:rPr lang="en-US" sz="2400" kern="1200"/>
              <a:t>A stub AS only connects to one other AS, so to other networks it will appear to be just part of that "upstream" AS. </a:t>
            </a:r>
            <a:endParaRPr lang="en-GB" sz="2400" kern="1200"/>
          </a:p>
        </p:txBody>
      </p:sp>
      <p:sp>
        <p:nvSpPr>
          <p:cNvPr id="4" name="Slide Number Placeholder 3"/>
          <p:cNvSpPr>
            <a:spLocks noGrp="1"/>
          </p:cNvSpPr>
          <p:nvPr>
            <p:ph type="sldNum" sz="quarter" idx="10"/>
          </p:nvPr>
        </p:nvSpPr>
        <p:spPr/>
        <p:txBody>
          <a:bodyPr/>
          <a:lstStyle/>
          <a:p>
            <a:fld id="{60960939-FE35-4225-A625-94D09636AB66}" type="slidenum">
              <a:rPr lang="en-GB" smtClean="0"/>
              <a:t>83</a:t>
            </a:fld>
            <a:endParaRPr lang="en-GB"/>
          </a:p>
        </p:txBody>
      </p:sp>
    </p:spTree>
    <p:extLst>
      <p:ext uri="{BB962C8B-B14F-4D97-AF65-F5344CB8AC3E}">
        <p14:creationId xmlns:p14="http://schemas.microsoft.com/office/powerpoint/2010/main" val="3999644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Internet Protocol version 4 (IPv4) is the fourth version of the Internet Protocol (IP). It is one of the core protocols of standards-based internetworking methods in the Internet and other packet-switched networks. IPv4 was the first version deployed for production in the ARPANET in 1983</a:t>
            </a:r>
          </a:p>
        </p:txBody>
      </p:sp>
      <p:sp>
        <p:nvSpPr>
          <p:cNvPr id="4" name="Slide Number Placeholder 3"/>
          <p:cNvSpPr>
            <a:spLocks noGrp="1"/>
          </p:cNvSpPr>
          <p:nvPr>
            <p:ph type="sldNum" sz="quarter" idx="5"/>
          </p:nvPr>
        </p:nvSpPr>
        <p:spPr/>
        <p:txBody>
          <a:bodyPr/>
          <a:lstStyle/>
          <a:p>
            <a:fld id="{60960939-FE35-4225-A625-94D09636AB66}" type="slidenum">
              <a:rPr lang="en-GB" smtClean="0"/>
              <a:t>98</a:t>
            </a:fld>
            <a:endParaRPr lang="en-GB"/>
          </a:p>
        </p:txBody>
      </p:sp>
    </p:spTree>
    <p:extLst>
      <p:ext uri="{BB962C8B-B14F-4D97-AF65-F5344CB8AC3E}">
        <p14:creationId xmlns:p14="http://schemas.microsoft.com/office/powerpoint/2010/main" val="4176038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a representation of the format of IPv4</a:t>
            </a:r>
          </a:p>
          <a:p>
            <a:r>
              <a:rPr lang="en-GB"/>
              <a:t>When all bits are set to the value of 1 we get the sum of 255</a:t>
            </a:r>
          </a:p>
        </p:txBody>
      </p:sp>
      <p:sp>
        <p:nvSpPr>
          <p:cNvPr id="4" name="Slide Number Placeholder 3"/>
          <p:cNvSpPr>
            <a:spLocks noGrp="1"/>
          </p:cNvSpPr>
          <p:nvPr>
            <p:ph type="sldNum" sz="quarter" idx="5"/>
          </p:nvPr>
        </p:nvSpPr>
        <p:spPr/>
        <p:txBody>
          <a:bodyPr/>
          <a:lstStyle/>
          <a:p>
            <a:fld id="{60960939-FE35-4225-A625-94D09636AB66}" type="slidenum">
              <a:rPr lang="en-GB" smtClean="0"/>
              <a:t>101</a:t>
            </a:fld>
            <a:endParaRPr lang="en-GB"/>
          </a:p>
        </p:txBody>
      </p:sp>
    </p:spTree>
    <p:extLst>
      <p:ext uri="{BB962C8B-B14F-4D97-AF65-F5344CB8AC3E}">
        <p14:creationId xmlns:p14="http://schemas.microsoft.com/office/powerpoint/2010/main" val="4263519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t>The </a:t>
            </a:r>
            <a:r>
              <a:rPr lang="en-GB" i="1"/>
              <a:t>IP Version</a:t>
            </a:r>
            <a:r>
              <a:rPr lang="en-GB"/>
              <a:t> field (4 bits) contains the value 4, which in binary is “0100” </a:t>
            </a:r>
          </a:p>
          <a:p>
            <a:pPr marL="228600" indent="-228600">
              <a:buAutoNum type="arabicPeriod"/>
            </a:pPr>
            <a:r>
              <a:rPr lang="en-GB"/>
              <a:t>The </a:t>
            </a:r>
            <a:r>
              <a:rPr lang="en-GB" i="1"/>
              <a:t>Header Length</a:t>
            </a:r>
            <a:r>
              <a:rPr lang="en-GB"/>
              <a:t> field (4 bits) indicates how long the header is, in 32 bit “words”. The minimum value is “5” which would be 160 bits, or 20 bytes. The maximum length is 15, which would be 480 bits, or 60 bytes. If you skip that number of words from the start of the packet, that is where the data starts (this is called the “offset” to the data). This will only ever be greater than 5 if there are options before the data part (which is not common).</a:t>
            </a:r>
          </a:p>
          <a:p>
            <a:pPr marL="228600" indent="-228600">
              <a:buAutoNum type="arabicPeriod"/>
            </a:pPr>
            <a:r>
              <a:rPr lang="en-GB"/>
              <a:t>The </a:t>
            </a:r>
            <a:r>
              <a:rPr lang="en-GB" i="1"/>
              <a:t>Type of Service</a:t>
            </a:r>
            <a:r>
              <a:rPr lang="en-GB"/>
              <a:t> field (8 bits) is defined in RFC 2474, “Definition of the Differentiated Services Field (DS Field) in the IPv4 and IPv6 headers”, December 1998. This is used to implement a fairly simple QoS (Quality of Service). QoS involves management of bandwidth by protocol, by sender, or by recipient.</a:t>
            </a:r>
          </a:p>
          <a:p>
            <a:pPr marL="228600" indent="-228600">
              <a:buAutoNum type="arabicPeriod"/>
            </a:pPr>
            <a:r>
              <a:rPr lang="en-GB"/>
              <a:t>The </a:t>
            </a:r>
            <a:r>
              <a:rPr lang="en-GB" i="1"/>
              <a:t>Total Length field </a:t>
            </a:r>
            <a:r>
              <a:rPr lang="en-GB"/>
              <a:t>(16 bits) contains the total length of the packet, including the packet header, in bytes. The minimum length is 20 (20 bytes of header plus 0 bytes of data), and the maximum is 65,535 bytes (since only 16 bits are available to specify this). All network systems must handle packets of at least 576 bytes, but a more typical packet size is 1508 bytes. With IPv4, it is possible for some devices (like routers) to fragment packets (break them apart into multiple smaller packets) if required to get them through a part of the network that can’t handle packets that big. Packets that are fragmented must be reassembled at the other end. Fragmentation and reassembly is one of the messy parts of IPv4 that got cleaned up a lot in IPv6.</a:t>
            </a:r>
          </a:p>
          <a:p>
            <a:pPr marL="228600" indent="-228600">
              <a:buAutoNum type="arabicPeriod"/>
            </a:pPr>
            <a:r>
              <a:rPr lang="en-GB"/>
              <a:t>The </a:t>
            </a:r>
            <a:r>
              <a:rPr lang="en-GB" i="1"/>
              <a:t>Identification (Fragment ID)</a:t>
            </a:r>
            <a:r>
              <a:rPr lang="en-GB"/>
              <a:t> field (16 bits) identifies which fragment of a once larger packet this one is, to help in reassembling the fragmented packet later.</a:t>
            </a:r>
          </a:p>
          <a:p>
            <a:pPr marL="228600" indent="-228600">
              <a:buAutoNum type="arabicPeriod"/>
            </a:pPr>
            <a:r>
              <a:rPr lang="en-GB"/>
              <a:t>The next three bits are flags related to fragmentation. The first is reserved and must be zero. The next bit is the </a:t>
            </a:r>
            <a:r>
              <a:rPr lang="en-GB" b="1"/>
              <a:t>DF</a:t>
            </a:r>
            <a:r>
              <a:rPr lang="en-GB"/>
              <a:t> (Don’t Fragment) flag.  If DF is set, the packet cannot be fragmented (so if such a packet reaches a part of the network that can’t handle one that big, that packet is dropped). The third bit is the </a:t>
            </a:r>
            <a:r>
              <a:rPr lang="en-GB" b="1"/>
              <a:t>MF</a:t>
            </a:r>
            <a:r>
              <a:rPr lang="en-GB"/>
              <a:t> (More Fragments) flag. If MF is set, there are more fragments to come. Unfragmented packets of course have the MF flag set to zero.</a:t>
            </a:r>
          </a:p>
          <a:p>
            <a:pPr marL="228600" indent="-228600">
              <a:buAutoNum type="arabicPeriod"/>
            </a:pPr>
            <a:r>
              <a:rPr lang="en-GB"/>
              <a:t>The </a:t>
            </a:r>
            <a:r>
              <a:rPr lang="en-GB" i="1"/>
              <a:t>Fragment Offset</a:t>
            </a:r>
            <a:r>
              <a:rPr lang="en-GB"/>
              <a:t> field (13 bits) is used in reassembly of fragmented packets. It is measured in 8 byte blocks. The first fragment of a set has an offset of 0. </a:t>
            </a:r>
          </a:p>
          <a:p>
            <a:pPr marL="228600" indent="-228600">
              <a:buAutoNum type="arabicPeriod"/>
            </a:pPr>
            <a:r>
              <a:rPr lang="en-GB"/>
              <a:t>The </a:t>
            </a:r>
            <a:r>
              <a:rPr lang="en-GB" i="1"/>
              <a:t>Time To Live (TTL)</a:t>
            </a:r>
            <a:r>
              <a:rPr lang="en-GB"/>
              <a:t> field (8 bits) is to prevent packets from being shuttled around indefinitely on a network. </a:t>
            </a:r>
          </a:p>
          <a:p>
            <a:pPr marL="228600" indent="-228600">
              <a:buAutoNum type="arabicPeriod"/>
            </a:pPr>
            <a:r>
              <a:rPr lang="en-GB"/>
              <a:t>The </a:t>
            </a:r>
            <a:r>
              <a:rPr lang="en-GB" i="1"/>
              <a:t>Protocol</a:t>
            </a:r>
            <a:r>
              <a:rPr lang="en-GB"/>
              <a:t> field (8 bits) defines the type of data found in the data portion of the packet. Protocol numbers are not to be confused with </a:t>
            </a:r>
            <a:r>
              <a:rPr lang="en-GB" i="1"/>
              <a:t>ports</a:t>
            </a:r>
            <a:r>
              <a:rPr lang="en-GB"/>
              <a:t>. </a:t>
            </a:r>
          </a:p>
          <a:p>
            <a:endParaRPr lang="en-GB"/>
          </a:p>
          <a:p>
            <a:r>
              <a:rPr lang="en-GB"/>
              <a:t>Some common protocol numbers are:</a:t>
            </a:r>
          </a:p>
          <a:p>
            <a:r>
              <a:rPr lang="en-GB">
                <a:effectLst/>
              </a:rPr>
              <a:t>1              ICMP     Internet Control Message Protocol (RFC 792)</a:t>
            </a:r>
          </a:p>
          <a:p>
            <a:r>
              <a:rPr lang="en-GB">
                <a:effectLst/>
              </a:rPr>
              <a:t>6              TCP        Transmission Control Protocol (RFC 793)</a:t>
            </a:r>
          </a:p>
          <a:p>
            <a:r>
              <a:rPr lang="en-GB">
                <a:effectLst/>
              </a:rPr>
              <a:t>17           UDP       User Datagram Protocol (RFC 768)</a:t>
            </a:r>
          </a:p>
          <a:p>
            <a:r>
              <a:rPr lang="en-GB">
                <a:effectLst/>
              </a:rPr>
              <a:t>41           IPv6       </a:t>
            </a:r>
            <a:r>
              <a:rPr lang="en-GB" err="1">
                <a:effectLst/>
              </a:rPr>
              <a:t>IPv6</a:t>
            </a:r>
            <a:r>
              <a:rPr lang="en-GB">
                <a:effectLst/>
              </a:rPr>
              <a:t> </a:t>
            </a:r>
            <a:r>
              <a:rPr lang="en-GB" err="1">
                <a:effectLst/>
              </a:rPr>
              <a:t>tunneled</a:t>
            </a:r>
            <a:r>
              <a:rPr lang="en-GB">
                <a:effectLst/>
              </a:rPr>
              <a:t> over IPv4 (RFC 2473)</a:t>
            </a:r>
          </a:p>
          <a:p>
            <a:r>
              <a:rPr lang="en-GB">
                <a:effectLst/>
              </a:rPr>
              <a:t>83           VINES    Banyan Vines IP</a:t>
            </a:r>
          </a:p>
          <a:p>
            <a:r>
              <a:rPr lang="en-GB">
                <a:effectLst/>
              </a:rPr>
              <a:t>89           OSPF     Open Shortest Path First (RFC 1583)</a:t>
            </a:r>
          </a:p>
          <a:p>
            <a:r>
              <a:rPr lang="en-GB">
                <a:effectLst/>
              </a:rPr>
              <a:t>132         SCTP      Streams Control Transmission Protocol</a:t>
            </a:r>
          </a:p>
          <a:p>
            <a:endParaRPr lang="en-GB">
              <a:effectLst/>
            </a:endParaRPr>
          </a:p>
          <a:p>
            <a:endParaRPr lang="en-GB">
              <a:effectLst/>
            </a:endParaRPr>
          </a:p>
          <a:p>
            <a:pPr marL="228600" indent="-228600">
              <a:buFont typeface="+mj-lt"/>
              <a:buAutoNum type="arabicPeriod" startAt="10"/>
            </a:pPr>
            <a:r>
              <a:rPr lang="en-GB"/>
              <a:t>The </a:t>
            </a:r>
            <a:r>
              <a:rPr lang="en-GB" i="1"/>
              <a:t>Header Checksum</a:t>
            </a:r>
            <a:r>
              <a:rPr lang="en-GB"/>
              <a:t> field (16 bits). The 16-bit one’s complement of the one’s complement sum of all 16 bit words in the header.</a:t>
            </a:r>
          </a:p>
          <a:p>
            <a:pPr marL="228600" indent="-228600">
              <a:buFont typeface="+mj-lt"/>
              <a:buAutoNum type="arabicPeriod" startAt="10"/>
            </a:pPr>
            <a:r>
              <a:rPr lang="en-GB"/>
              <a:t>The </a:t>
            </a:r>
            <a:r>
              <a:rPr lang="en-GB" i="1"/>
              <a:t>Source Address</a:t>
            </a:r>
            <a:r>
              <a:rPr lang="en-GB"/>
              <a:t> field (32 bits) contains the IPv4 address of the sender (may be modified by NAT).</a:t>
            </a:r>
          </a:p>
          <a:p>
            <a:pPr marL="228600" indent="-228600">
              <a:buFont typeface="+mj-lt"/>
              <a:buAutoNum type="arabicPeriod" startAt="10"/>
            </a:pPr>
            <a:r>
              <a:rPr lang="en-GB"/>
              <a:t>The </a:t>
            </a:r>
            <a:r>
              <a:rPr lang="en-GB" i="1"/>
              <a:t>Destination Address</a:t>
            </a:r>
            <a:r>
              <a:rPr lang="en-GB"/>
              <a:t> field (32 bits) contains the IPv4 address of the recipient (may be modified by NAT in a reply packet).</a:t>
            </a:r>
          </a:p>
          <a:p>
            <a:pPr marL="228600" indent="-228600">
              <a:buFont typeface="+mj-lt"/>
              <a:buAutoNum type="arabicPeriod" startAt="10"/>
            </a:pPr>
            <a:r>
              <a:rPr lang="en-GB" i="0"/>
              <a:t>Options</a:t>
            </a:r>
            <a:r>
              <a:rPr lang="en-GB"/>
              <a:t> (0 to 40 bytes) Not often used. Rarely if ever seen “in the wild”. These are not relevant here. If you want the details, read the RFCs.</a:t>
            </a:r>
          </a:p>
        </p:txBody>
      </p:sp>
      <p:sp>
        <p:nvSpPr>
          <p:cNvPr id="4" name="Slide Number Placeholder 3"/>
          <p:cNvSpPr>
            <a:spLocks noGrp="1"/>
          </p:cNvSpPr>
          <p:nvPr>
            <p:ph type="sldNum" sz="quarter" idx="5"/>
          </p:nvPr>
        </p:nvSpPr>
        <p:spPr/>
        <p:txBody>
          <a:bodyPr/>
          <a:lstStyle/>
          <a:p>
            <a:fld id="{60960939-FE35-4225-A625-94D09636AB66}" type="slidenum">
              <a:rPr lang="en-GB" smtClean="0"/>
              <a:t>107</a:t>
            </a:fld>
            <a:endParaRPr lang="en-GB"/>
          </a:p>
        </p:txBody>
      </p:sp>
    </p:spTree>
    <p:extLst>
      <p:ext uri="{BB962C8B-B14F-4D97-AF65-F5344CB8AC3E}">
        <p14:creationId xmlns:p14="http://schemas.microsoft.com/office/powerpoint/2010/main" val="4228857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 billion addresses, but more than 7 billion people with multiple devices</a:t>
            </a:r>
          </a:p>
        </p:txBody>
      </p:sp>
      <p:sp>
        <p:nvSpPr>
          <p:cNvPr id="4" name="Slide Number Placeholder 3"/>
          <p:cNvSpPr>
            <a:spLocks noGrp="1"/>
          </p:cNvSpPr>
          <p:nvPr>
            <p:ph type="sldNum" sz="quarter" idx="5"/>
          </p:nvPr>
        </p:nvSpPr>
        <p:spPr/>
        <p:txBody>
          <a:bodyPr/>
          <a:lstStyle/>
          <a:p>
            <a:fld id="{60960939-FE35-4225-A625-94D09636AB66}" type="slidenum">
              <a:rPr lang="en-GB" smtClean="0"/>
              <a:t>108</a:t>
            </a:fld>
            <a:endParaRPr lang="en-GB"/>
          </a:p>
        </p:txBody>
      </p:sp>
    </p:spTree>
    <p:extLst>
      <p:ext uri="{BB962C8B-B14F-4D97-AF65-F5344CB8AC3E}">
        <p14:creationId xmlns:p14="http://schemas.microsoft.com/office/powerpoint/2010/main" val="3983951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TCP/IP </a:t>
            </a:r>
            <a:r>
              <a:rPr lang="en-US"/>
              <a:t>(Transmission Control Protocol/Internet Protocol) </a:t>
            </a:r>
            <a:r>
              <a:rPr lang="en-US" b="0" i="0" baseline="0"/>
              <a:t>is a stream protocol. This means that a connection is negotiated between a client and a server. Any data transmitted between these two endpoints is guaranteed to arrive, thus it is a so-called lossless protocol. Since the TCP protocol (as it is also referred to in short form) can only connect two endpoints, it is also called a peer-to-peer protocol.</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HTTP </a:t>
            </a:r>
            <a:r>
              <a:rPr lang="en-US"/>
              <a:t>(</a:t>
            </a:r>
            <a:r>
              <a:rPr lang="en-US" err="1"/>
              <a:t>HyperText</a:t>
            </a:r>
            <a:r>
              <a:rPr lang="en-US"/>
              <a:t> Transfer Protocol)</a:t>
            </a:r>
            <a:r>
              <a:rPr lang="en-US" b="0" i="0" baseline="0"/>
              <a:t> is the protocol used to transmit all data present on the World Wide Web. This includes text, multimedia and graphics. It is the protocol used to transmit HTML, the language that makes all the fancy decorations in your browser. It works upon TCP/IP.</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FTP </a:t>
            </a:r>
            <a:r>
              <a:rPr lang="en-US"/>
              <a:t>(File Transfer Protocol) </a:t>
            </a:r>
            <a:r>
              <a:rPr lang="en-US" b="0" i="0" baseline="0"/>
              <a:t>is the protocol used to transmit files between computers connected to each other by a TCP/IP network, such as the Internet</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UDP</a:t>
            </a:r>
            <a:r>
              <a:rPr lang="en-US"/>
              <a:t> (User Datagram Protocol) </a:t>
            </a:r>
            <a:r>
              <a:rPr lang="en-GB"/>
              <a:t>is one of the core members of the Internet protocol suite. UDP uses a simple connectionless communication model with a minimum of protocol mechanisms</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109</a:t>
            </a:fld>
            <a:endParaRPr lang="en-GB"/>
          </a:p>
        </p:txBody>
      </p:sp>
    </p:spTree>
    <p:extLst>
      <p:ext uri="{BB962C8B-B14F-4D97-AF65-F5344CB8AC3E}">
        <p14:creationId xmlns:p14="http://schemas.microsoft.com/office/powerpoint/2010/main" val="4196578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The </a:t>
            </a:r>
            <a:r>
              <a:rPr lang="en-GB" b="1"/>
              <a:t>OSI model</a:t>
            </a:r>
            <a:r>
              <a:rPr lang="en-GB"/>
              <a:t> is an idealised networking model, whereas the </a:t>
            </a:r>
            <a:r>
              <a:rPr lang="en-GB" b="1"/>
              <a:t>TCP/IP model</a:t>
            </a:r>
            <a:r>
              <a:rPr lang="en-GB"/>
              <a:t> is a practical implementation.</a:t>
            </a:r>
          </a:p>
          <a:p>
            <a:endParaRPr lang="en-GB"/>
          </a:p>
          <a:p>
            <a:r>
              <a:rPr lang="en-GB"/>
              <a:t>What is important to understand is that the interfaces between the interfaces are well defined so that it is </a:t>
            </a:r>
            <a:r>
              <a:rPr lang="en-GB" i="1" u="sng">
                <a:effectLst/>
              </a:rPr>
              <a:t>theoretically</a:t>
            </a:r>
            <a:r>
              <a:rPr lang="en-GB"/>
              <a:t> possible to replace a particular protocol with another one that operates at that level.</a:t>
            </a:r>
          </a:p>
          <a:p>
            <a:endParaRPr lang="en-GB"/>
          </a:p>
          <a:p>
            <a:r>
              <a:rPr lang="en-GB"/>
              <a:t>For example you should theoretically be able to replace the </a:t>
            </a:r>
            <a:r>
              <a:rPr lang="en-GB" b="1"/>
              <a:t>IP</a:t>
            </a:r>
            <a:r>
              <a:rPr lang="en-GB"/>
              <a:t> networking protocol with the </a:t>
            </a:r>
            <a:r>
              <a:rPr lang="en-GB" b="1"/>
              <a:t>IPX</a:t>
            </a:r>
            <a:r>
              <a:rPr lang="en-GB"/>
              <a:t> networking protocol without affecting how the application e.g. POP3 works.</a:t>
            </a:r>
          </a:p>
          <a:p>
            <a:r>
              <a:rPr lang="en-GB"/>
              <a:t>Although this </a:t>
            </a:r>
            <a:r>
              <a:rPr lang="en-GB" b="1"/>
              <a:t>doesn’t always apply</a:t>
            </a:r>
            <a:r>
              <a:rPr lang="en-GB"/>
              <a:t> the application protocols like SMTP ,POP3 etc will work Okay across different data link protocols like </a:t>
            </a:r>
            <a:r>
              <a:rPr lang="en-GB" err="1"/>
              <a:t>Ethernet,Token</a:t>
            </a:r>
            <a:r>
              <a:rPr lang="en-GB"/>
              <a:t> ring etc.</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110</a:t>
            </a:fld>
            <a:endParaRPr lang="en-GB"/>
          </a:p>
        </p:txBody>
      </p:sp>
    </p:spTree>
    <p:extLst>
      <p:ext uri="{BB962C8B-B14F-4D97-AF65-F5344CB8AC3E}">
        <p14:creationId xmlns:p14="http://schemas.microsoft.com/office/powerpoint/2010/main" val="1970913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IP addresses are 32-bit binary values: for readability purposes they're usually written as four octets in dotted decimal location. It's not just a serial number though: each address has two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i="1"/>
              <a:t>network ID</a:t>
            </a:r>
            <a:r>
              <a:rPr lang="en-US"/>
              <a:t> identifies a unique subnet on the wider network, while the </a:t>
            </a:r>
            <a:r>
              <a:rPr lang="en-US" i="1"/>
              <a:t>host ID</a:t>
            </a:r>
            <a:r>
              <a:rPr lang="en-US"/>
              <a:t> identifies a specific host on that subnet. </a:t>
            </a:r>
            <a:endParaRPr lang="en-US" b="0" i="0">
              <a:effectLst/>
            </a:endParaRP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112</a:t>
            </a:fld>
            <a:endParaRPr lang="en-GB"/>
          </a:p>
        </p:txBody>
      </p:sp>
    </p:spTree>
    <p:extLst>
      <p:ext uri="{BB962C8B-B14F-4D97-AF65-F5344CB8AC3E}">
        <p14:creationId xmlns:p14="http://schemas.microsoft.com/office/powerpoint/2010/main" val="1364437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problem would commonly occur when an organization required more than 254 host machines and therefore would no longer fall into class C but rather class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means that the organization would use a class B license even though they had far less than 65,535 hosts.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Therefore if an organization only required 2,500 hosts, they would be wasting about 63,000 hosts by holding a class B license which would greatly decrease the availability of IPv4 addresses unnecessarily.</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115</a:t>
            </a:fld>
            <a:endParaRPr lang="en-GB"/>
          </a:p>
        </p:txBody>
      </p:sp>
    </p:spTree>
    <p:extLst>
      <p:ext uri="{BB962C8B-B14F-4D97-AF65-F5344CB8AC3E}">
        <p14:creationId xmlns:p14="http://schemas.microsoft.com/office/powerpoint/2010/main" val="264521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13</a:t>
            </a:fld>
            <a:endParaRPr lang="en-US"/>
          </a:p>
        </p:txBody>
      </p:sp>
    </p:spTree>
    <p:extLst>
      <p:ext uri="{BB962C8B-B14F-4D97-AF65-F5344CB8AC3E}">
        <p14:creationId xmlns:p14="http://schemas.microsoft.com/office/powerpoint/2010/main" val="1969844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does CIDR work?</a:t>
            </a:r>
          </a:p>
          <a:p>
            <a:endParaRPr lang="en-GB"/>
          </a:p>
          <a:p>
            <a:r>
              <a:rPr lang="en-GB"/>
              <a:t>CIDR is based on variable-length subnet masking (VLSM). This allows it to define prefixes of arbitrary lengths making it much more efficient than the old system. CIDR IP addresses are composed of two sets of numbers. The network address is written as a prefix, like you would see a normal IP address (e.g. 192.255.255.255). The second part is the suffix which indicates how many bits are in the entire address (e.g. /12). Putting it together, a CIDR IP address would look like the following:</a:t>
            </a:r>
          </a:p>
          <a:p>
            <a:endParaRPr lang="en-GB"/>
          </a:p>
          <a:p>
            <a:r>
              <a:rPr lang="en-GB"/>
              <a:t>192.255.255.255/12</a:t>
            </a:r>
          </a:p>
        </p:txBody>
      </p:sp>
      <p:sp>
        <p:nvSpPr>
          <p:cNvPr id="4" name="Slide Number Placeholder 3"/>
          <p:cNvSpPr>
            <a:spLocks noGrp="1"/>
          </p:cNvSpPr>
          <p:nvPr>
            <p:ph type="sldNum" sz="quarter" idx="5"/>
          </p:nvPr>
        </p:nvSpPr>
        <p:spPr/>
        <p:txBody>
          <a:bodyPr/>
          <a:lstStyle/>
          <a:p>
            <a:fld id="{60960939-FE35-4225-A625-94D09636AB66}" type="slidenum">
              <a:rPr lang="en-GB" smtClean="0"/>
              <a:t>116</a:t>
            </a:fld>
            <a:endParaRPr lang="en-GB"/>
          </a:p>
        </p:txBody>
      </p:sp>
    </p:spTree>
    <p:extLst>
      <p:ext uri="{BB962C8B-B14F-4D97-AF65-F5344CB8AC3E}">
        <p14:creationId xmlns:p14="http://schemas.microsoft.com/office/powerpoint/2010/main" val="3925894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80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 typical IPv6 address, the first 64 bits is the </a:t>
            </a:r>
            <a:r>
              <a:rPr lang="en-US" i="1"/>
              <a:t>network prefix</a:t>
            </a:r>
            <a:r>
              <a:rPr lang="en-US"/>
              <a:t>, while the last 64 bits is the </a:t>
            </a:r>
            <a:r>
              <a:rPr lang="en-US" i="1"/>
              <a:t>device identifier</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rPr>
              <a:t>This can be divided into: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 global routing prefix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 subnet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And a device identifier</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128</a:t>
            </a:fld>
            <a:endParaRPr lang="en-GB"/>
          </a:p>
        </p:txBody>
      </p:sp>
    </p:spTree>
    <p:extLst>
      <p:ext uri="{BB962C8B-B14F-4D97-AF65-F5344CB8AC3E}">
        <p14:creationId xmlns:p14="http://schemas.microsoft.com/office/powerpoint/2010/main" val="98624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IPv6 addresses have three types:</a:t>
            </a:r>
          </a:p>
          <a:p>
            <a:pPr>
              <a:buFont typeface="Arial" panose="020B0604020202020204" pitchFamily="34" charset="0"/>
              <a:buNone/>
            </a:pPr>
            <a:r>
              <a:rPr lang="en-GB" b="1"/>
              <a:t>Global Unicast Address</a:t>
            </a:r>
            <a:r>
              <a:rPr lang="en-GB"/>
              <a:t> –Scope Internet- routed on Internet</a:t>
            </a:r>
          </a:p>
          <a:p>
            <a:pPr>
              <a:buFont typeface="Arial" panose="020B0604020202020204" pitchFamily="34" charset="0"/>
              <a:buNone/>
            </a:pPr>
            <a:r>
              <a:rPr lang="en-GB" b="1"/>
              <a:t>Unique Local</a:t>
            </a:r>
            <a:r>
              <a:rPr lang="en-GB"/>
              <a:t> — Scope Internal Network or VPN internally routable, but </a:t>
            </a:r>
            <a:r>
              <a:rPr lang="en-GB" b="1"/>
              <a:t>Not routed</a:t>
            </a:r>
            <a:r>
              <a:rPr lang="en-GB"/>
              <a:t> on Internet</a:t>
            </a:r>
          </a:p>
          <a:p>
            <a:pPr>
              <a:buFont typeface="Arial" panose="020B0604020202020204" pitchFamily="34" charset="0"/>
              <a:buNone/>
            </a:pPr>
            <a:r>
              <a:rPr lang="en-GB" b="1"/>
              <a:t>Link Local</a:t>
            </a:r>
            <a:r>
              <a:rPr lang="en-GB"/>
              <a:t> – Scope network link- </a:t>
            </a:r>
            <a:r>
              <a:rPr lang="en-GB" b="1"/>
              <a:t>Not Routed</a:t>
            </a:r>
            <a:r>
              <a:rPr lang="en-GB"/>
              <a:t> internally or externally.</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129</a:t>
            </a:fld>
            <a:endParaRPr lang="en-GB"/>
          </a:p>
        </p:txBody>
      </p:sp>
    </p:spTree>
    <p:extLst>
      <p:ext uri="{BB962C8B-B14F-4D97-AF65-F5344CB8AC3E}">
        <p14:creationId xmlns:p14="http://schemas.microsoft.com/office/powerpoint/2010/main" val="192594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Global and Public Addresses</a:t>
            </a:r>
          </a:p>
          <a:p>
            <a:r>
              <a:rPr lang="en-GB"/>
              <a:t>Global addresses are routable on the internet and start with </a:t>
            </a:r>
            <a:r>
              <a:rPr lang="en-GB" b="1"/>
              <a:t>2001:</a:t>
            </a:r>
            <a:endParaRPr lang="en-GB"/>
          </a:p>
          <a:p>
            <a:r>
              <a:rPr lang="en-GB"/>
              <a:t>These addresses are known as </a:t>
            </a:r>
            <a:r>
              <a:rPr lang="en-GB" b="1"/>
              <a:t>global Unicast addresses</a:t>
            </a:r>
            <a:r>
              <a:rPr lang="en-GB"/>
              <a:t> and are the equivalent of the </a:t>
            </a:r>
            <a:r>
              <a:rPr lang="en-GB" b="1"/>
              <a:t>public addresses</a:t>
            </a:r>
            <a:r>
              <a:rPr lang="en-GB"/>
              <a:t> of IPv4 networks.</a:t>
            </a:r>
          </a:p>
          <a:p>
            <a:r>
              <a:rPr lang="en-GB"/>
              <a:t>The Internet authorities allocate address blocks to ISPs who in turn allocate them to their customers. </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130</a:t>
            </a:fld>
            <a:endParaRPr lang="en-GB"/>
          </a:p>
        </p:txBody>
      </p:sp>
    </p:spTree>
    <p:extLst>
      <p:ext uri="{BB962C8B-B14F-4D97-AF65-F5344CB8AC3E}">
        <p14:creationId xmlns:p14="http://schemas.microsoft.com/office/powerpoint/2010/main" val="3943203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Internal Addresses- Link Local and Unique Local</a:t>
            </a:r>
          </a:p>
          <a:p>
            <a:r>
              <a:rPr lang="en-GB"/>
              <a:t>In IPv4 internal addresses use the reserved number ranges </a:t>
            </a:r>
            <a:r>
              <a:rPr lang="en-GB" b="1" i="1"/>
              <a:t>10.0.0.0/8, 172.16.0.0/12</a:t>
            </a:r>
            <a:r>
              <a:rPr lang="en-GB"/>
              <a:t> and </a:t>
            </a:r>
            <a:r>
              <a:rPr lang="en-GB" b="1" i="1"/>
              <a:t>192.168.0.0/16</a:t>
            </a:r>
            <a:r>
              <a:rPr lang="en-GB"/>
              <a:t> and </a:t>
            </a:r>
            <a:r>
              <a:rPr lang="en-GB" b="1" i="1"/>
              <a:t>169.254.0.0/16</a:t>
            </a:r>
            <a:r>
              <a:rPr lang="en-GB"/>
              <a:t>.</a:t>
            </a:r>
          </a:p>
          <a:p>
            <a:r>
              <a:rPr lang="en-GB"/>
              <a:t>These addresses are </a:t>
            </a:r>
            <a:r>
              <a:rPr lang="en-GB" b="1"/>
              <a:t>not routed</a:t>
            </a:r>
            <a:r>
              <a:rPr lang="en-GB"/>
              <a:t> on the Internet and are reserved for internal networks.</a:t>
            </a:r>
          </a:p>
          <a:p>
            <a:r>
              <a:rPr lang="en-GB" b="1"/>
              <a:t>IPv6</a:t>
            </a:r>
            <a:r>
              <a:rPr lang="en-GB"/>
              <a:t> also has</a:t>
            </a:r>
            <a:r>
              <a:rPr lang="en-GB" b="1"/>
              <a:t> two Internal address types</a:t>
            </a:r>
            <a:r>
              <a:rPr lang="en-GB"/>
              <a:t>.</a:t>
            </a:r>
          </a:p>
          <a:p>
            <a:r>
              <a:rPr lang="en-GB"/>
              <a:t>Link Local</a:t>
            </a:r>
          </a:p>
          <a:p>
            <a:pPr lvl="1"/>
            <a:r>
              <a:rPr lang="en-GB"/>
              <a:t>Start with </a:t>
            </a:r>
            <a:r>
              <a:rPr lang="en-GB" i="1"/>
              <a:t>fe80</a:t>
            </a:r>
            <a:endParaRPr lang="en-GB"/>
          </a:p>
          <a:p>
            <a:pPr lvl="1"/>
            <a:r>
              <a:rPr lang="en-GB"/>
              <a:t>Restricted to a link and are not routed on the Internal network or the Internet</a:t>
            </a:r>
          </a:p>
          <a:p>
            <a:pPr lvl="1"/>
            <a:r>
              <a:rPr lang="en-GB"/>
              <a:t>Link Local addresses are self assigned i.e. they do not require a DHCP server.</a:t>
            </a:r>
          </a:p>
          <a:p>
            <a:pPr lvl="1"/>
            <a:r>
              <a:rPr lang="en-GB"/>
              <a:t>A link local address is required on every IP6 interface even if no routing is present</a:t>
            </a:r>
          </a:p>
          <a:p>
            <a:pPr lvl="1"/>
            <a:endParaRPr lang="en-GB"/>
          </a:p>
          <a:p>
            <a:r>
              <a:rPr lang="en-GB"/>
              <a:t>    Unique Local</a:t>
            </a:r>
          </a:p>
          <a:p>
            <a:r>
              <a:rPr lang="en-GB"/>
              <a:t>Meant to be used inside an internal network</a:t>
            </a:r>
          </a:p>
          <a:p>
            <a:r>
              <a:rPr lang="en-GB"/>
              <a:t>They are routed on the Internal network but not routed on the Internet</a:t>
            </a:r>
          </a:p>
          <a:p>
            <a:r>
              <a:rPr lang="en-GB"/>
              <a:t>They are equivalent to the IPv4 addresses are 10.0.0.0/8, 172.16.0.0/12 and 192.168.0.0/16</a:t>
            </a:r>
          </a:p>
          <a:p>
            <a:r>
              <a:rPr lang="en-GB"/>
              <a:t>The address space is divided into two /8 spaces: fc00::/8 for globally assigned addressing, and fd00::/8 for locally assigned addressing</a:t>
            </a:r>
          </a:p>
          <a:p>
            <a:r>
              <a:rPr lang="en-GB"/>
              <a:t>For manually assignment by an organisation use the fd00 prefix.</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131</a:t>
            </a:fld>
            <a:endParaRPr lang="en-GB"/>
          </a:p>
        </p:txBody>
      </p:sp>
    </p:spTree>
    <p:extLst>
      <p:ext uri="{BB962C8B-B14F-4D97-AF65-F5344CB8AC3E}">
        <p14:creationId xmlns:p14="http://schemas.microsoft.com/office/powerpoint/2010/main" val="2667044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NAT64 is an IPv6 transition mechanism that facilitates communication between IPv6 and IPv4 hosts by using a form of network address translation (NAT). The NAT64 gateway is a translator between IPv4 and IPv6 protocols,[1] for which function it needs at least one IPv4 address and an IPv6 network segment comprising a 32-bit address space. The "well-known prefix" reserved for this service is 64:ff9b::/96.</a:t>
            </a:r>
          </a:p>
          <a:p>
            <a:endParaRPr lang="en-GB"/>
          </a:p>
          <a:p>
            <a:r>
              <a:rPr lang="en-GB"/>
              <a:t>An IPv6 client embeds the IPv4 address it wishes to communicate with using the host part of the IPv6 network segment, resulting in an IPv4-embedded IPv6 addresses (hence the 32-bit address space in the IPv6 network segment), and sends packets to the resulting address. The NAT64 gateway creates a mapping between the IPv6 and the IPv4 addresses, which may be manually configured or determined automatically</a:t>
            </a:r>
          </a:p>
        </p:txBody>
      </p:sp>
      <p:sp>
        <p:nvSpPr>
          <p:cNvPr id="4" name="Slide Number Placeholder 3"/>
          <p:cNvSpPr>
            <a:spLocks noGrp="1"/>
          </p:cNvSpPr>
          <p:nvPr>
            <p:ph type="sldNum" sz="quarter" idx="5"/>
          </p:nvPr>
        </p:nvSpPr>
        <p:spPr/>
        <p:txBody>
          <a:bodyPr/>
          <a:lstStyle/>
          <a:p>
            <a:fld id="{60960939-FE35-4225-A625-94D09636AB66}" type="slidenum">
              <a:rPr lang="en-GB" smtClean="0"/>
              <a:t>135</a:t>
            </a:fld>
            <a:endParaRPr lang="en-GB"/>
          </a:p>
        </p:txBody>
      </p:sp>
    </p:spTree>
    <p:extLst>
      <p:ext uri="{BB962C8B-B14F-4D97-AF65-F5344CB8AC3E}">
        <p14:creationId xmlns:p14="http://schemas.microsoft.com/office/powerpoint/2010/main" val="14003956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tunnel broker is a service which provides a network tunnel. These tunnels can provide encapsulated connectivity over existing infrastructure to another infrastructure.</a:t>
            </a:r>
          </a:p>
          <a:p>
            <a:endParaRPr lang="en-GB"/>
          </a:p>
          <a:p>
            <a:r>
              <a:rPr lang="en-GB"/>
              <a:t>There are a variety of tunnel brokers, including IPv4 tunnel brokers, though most commonly the term is used to refer to an IPv6 tunnel broker as defined in RFC:3053. </a:t>
            </a:r>
          </a:p>
        </p:txBody>
      </p:sp>
      <p:sp>
        <p:nvSpPr>
          <p:cNvPr id="4" name="Slide Number Placeholder 3"/>
          <p:cNvSpPr>
            <a:spLocks noGrp="1"/>
          </p:cNvSpPr>
          <p:nvPr>
            <p:ph type="sldNum" sz="quarter" idx="5"/>
          </p:nvPr>
        </p:nvSpPr>
        <p:spPr/>
        <p:txBody>
          <a:bodyPr/>
          <a:lstStyle/>
          <a:p>
            <a:fld id="{60960939-FE35-4225-A625-94D09636AB66}" type="slidenum">
              <a:rPr lang="en-GB" smtClean="0"/>
              <a:t>136</a:t>
            </a:fld>
            <a:endParaRPr lang="en-GB"/>
          </a:p>
        </p:txBody>
      </p:sp>
    </p:spTree>
    <p:extLst>
      <p:ext uri="{BB962C8B-B14F-4D97-AF65-F5344CB8AC3E}">
        <p14:creationId xmlns:p14="http://schemas.microsoft.com/office/powerpoint/2010/main" val="4217552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Internet Protocol version 4 (IPv4) is the fourth version of the Internet Protocol (IP). It is one of the core protocols of standards-based internetworking methods in the Internet and other packet-switched networks. IPv4 was the first version deployed for production in the ARPANET in 1983</a:t>
            </a:r>
          </a:p>
        </p:txBody>
      </p:sp>
      <p:sp>
        <p:nvSpPr>
          <p:cNvPr id="4" name="Slide Number Placeholder 3"/>
          <p:cNvSpPr>
            <a:spLocks noGrp="1"/>
          </p:cNvSpPr>
          <p:nvPr>
            <p:ph type="sldNum" sz="quarter" idx="5"/>
          </p:nvPr>
        </p:nvSpPr>
        <p:spPr/>
        <p:txBody>
          <a:bodyPr/>
          <a:lstStyle/>
          <a:p>
            <a:fld id="{60960939-FE35-4225-A625-94D09636AB66}" type="slidenum">
              <a:rPr lang="en-GB" smtClean="0"/>
              <a:t>150</a:t>
            </a:fld>
            <a:endParaRPr lang="en-GB"/>
          </a:p>
        </p:txBody>
      </p:sp>
    </p:spTree>
    <p:extLst>
      <p:ext uri="{BB962C8B-B14F-4D97-AF65-F5344CB8AC3E}">
        <p14:creationId xmlns:p14="http://schemas.microsoft.com/office/powerpoint/2010/main" val="729676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a representation of the format of IPv4</a:t>
            </a:r>
          </a:p>
          <a:p>
            <a:r>
              <a:rPr lang="en-GB"/>
              <a:t>When all bits are set to the value of 1 we get the sum of 255</a:t>
            </a:r>
          </a:p>
        </p:txBody>
      </p:sp>
      <p:sp>
        <p:nvSpPr>
          <p:cNvPr id="4" name="Slide Number Placeholder 3"/>
          <p:cNvSpPr>
            <a:spLocks noGrp="1"/>
          </p:cNvSpPr>
          <p:nvPr>
            <p:ph type="sldNum" sz="quarter" idx="5"/>
          </p:nvPr>
        </p:nvSpPr>
        <p:spPr/>
        <p:txBody>
          <a:bodyPr/>
          <a:lstStyle/>
          <a:p>
            <a:fld id="{60960939-FE35-4225-A625-94D09636AB66}" type="slidenum">
              <a:rPr lang="en-GB" smtClean="0"/>
              <a:t>153</a:t>
            </a:fld>
            <a:endParaRPr lang="en-GB"/>
          </a:p>
        </p:txBody>
      </p:sp>
    </p:spTree>
    <p:extLst>
      <p:ext uri="{BB962C8B-B14F-4D97-AF65-F5344CB8AC3E}">
        <p14:creationId xmlns:p14="http://schemas.microsoft.com/office/powerpoint/2010/main" val="428950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14</a:t>
            </a:fld>
            <a:endParaRPr lang="en-US"/>
          </a:p>
        </p:txBody>
      </p:sp>
    </p:spTree>
    <p:extLst>
      <p:ext uri="{BB962C8B-B14F-4D97-AF65-F5344CB8AC3E}">
        <p14:creationId xmlns:p14="http://schemas.microsoft.com/office/powerpoint/2010/main" val="1173266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a:t>The </a:t>
            </a:r>
            <a:r>
              <a:rPr lang="en-GB" i="1"/>
              <a:t>IP Version</a:t>
            </a:r>
            <a:r>
              <a:rPr lang="en-GB"/>
              <a:t> field (4 bits) contains the value 4, which in binary is “0100” </a:t>
            </a:r>
          </a:p>
          <a:p>
            <a:pPr marL="228600" indent="-228600">
              <a:buAutoNum type="arabicPeriod"/>
            </a:pPr>
            <a:r>
              <a:rPr lang="en-GB"/>
              <a:t>The </a:t>
            </a:r>
            <a:r>
              <a:rPr lang="en-GB" i="1"/>
              <a:t>Header Length</a:t>
            </a:r>
            <a:r>
              <a:rPr lang="en-GB"/>
              <a:t> field (4 bits) indicates how long the header is, in 32 bit “words”. The minimum value is “5” which would be 160 bits, or 20 bytes. The maximum length is 15, which would be 480 bits, or 60 bytes. If you skip that number of words from the start of the packet, that is where the data starts (this is called the “offset” to the data). This will only ever be greater than 5 if there are options before the data part (which is not common).</a:t>
            </a:r>
          </a:p>
          <a:p>
            <a:pPr marL="228600" indent="-228600">
              <a:buAutoNum type="arabicPeriod"/>
            </a:pPr>
            <a:r>
              <a:rPr lang="en-GB"/>
              <a:t>The </a:t>
            </a:r>
            <a:r>
              <a:rPr lang="en-GB" i="1"/>
              <a:t>Type of Service</a:t>
            </a:r>
            <a:r>
              <a:rPr lang="en-GB"/>
              <a:t> field (8 bits) is defined in RFC 2474, “Definition of the Differentiated Services Field (DS Field) in the IPv4 and IPv6 headers”, December 1998. This is used to implement a fairly simple QoS (Quality of Service). QoS involves management of bandwidth by protocol, by sender, or by recipient.</a:t>
            </a:r>
          </a:p>
          <a:p>
            <a:pPr marL="228600" indent="-228600">
              <a:buAutoNum type="arabicPeriod"/>
            </a:pPr>
            <a:r>
              <a:rPr lang="en-GB"/>
              <a:t>The </a:t>
            </a:r>
            <a:r>
              <a:rPr lang="en-GB" i="1"/>
              <a:t>Total Length field </a:t>
            </a:r>
            <a:r>
              <a:rPr lang="en-GB"/>
              <a:t>(16 bits) contains the total length of the packet, including the packet header, in bytes. The minimum length is 20 (20 bytes of header plus 0 bytes of data), and the maximum is 65,535 bytes (since only 16 bits are available to specify this). All network systems must handle packets of at least 576 bytes, but a more typical packet size is 1508 bytes. With IPv4, it is possible for some devices (like routers) to fragment packets (break them apart into multiple smaller packets) if required to get them through a part of the network that can’t handle packets that big. Packets that are fragmented must be reassembled at the other end. Fragmentation and reassembly is one of the messy parts of IPv4 that got cleaned up a lot in IPv6.</a:t>
            </a:r>
          </a:p>
          <a:p>
            <a:pPr marL="228600" indent="-228600">
              <a:buAutoNum type="arabicPeriod"/>
            </a:pPr>
            <a:r>
              <a:rPr lang="en-GB"/>
              <a:t>The </a:t>
            </a:r>
            <a:r>
              <a:rPr lang="en-GB" i="1"/>
              <a:t>Identification (Fragment ID)</a:t>
            </a:r>
            <a:r>
              <a:rPr lang="en-GB"/>
              <a:t> field (16 bits) identifies which fragment of a once larger packet this one is, to help in reassembling the fragmented packet later.</a:t>
            </a:r>
          </a:p>
          <a:p>
            <a:pPr marL="228600" indent="-228600">
              <a:buAutoNum type="arabicPeriod"/>
            </a:pPr>
            <a:r>
              <a:rPr lang="en-GB"/>
              <a:t>The next three bits are flags related to fragmentation. The first is reserved and must be zero. The next bit is the </a:t>
            </a:r>
            <a:r>
              <a:rPr lang="en-GB" b="1"/>
              <a:t>DF</a:t>
            </a:r>
            <a:r>
              <a:rPr lang="en-GB"/>
              <a:t> (Don’t Fragment) flag.  If DF is set, the packet cannot be fragmented (so if such a packet reaches a part of the network that can’t handle one that big, that packet is dropped). The third bit is the </a:t>
            </a:r>
            <a:r>
              <a:rPr lang="en-GB" b="1"/>
              <a:t>MF</a:t>
            </a:r>
            <a:r>
              <a:rPr lang="en-GB"/>
              <a:t> (More Fragments) flag. If MF is set, there are more fragments to come. Unfragmented packets of course have the MF flag set to zero.</a:t>
            </a:r>
          </a:p>
          <a:p>
            <a:pPr marL="228600" indent="-228600">
              <a:buAutoNum type="arabicPeriod"/>
            </a:pPr>
            <a:r>
              <a:rPr lang="en-GB"/>
              <a:t>The </a:t>
            </a:r>
            <a:r>
              <a:rPr lang="en-GB" i="1"/>
              <a:t>Fragment Offset</a:t>
            </a:r>
            <a:r>
              <a:rPr lang="en-GB"/>
              <a:t> field (13 bits) is used in reassembly of fragmented packets. It is measured in 8 byte blocks. The first fragment of a set has an offset of 0. </a:t>
            </a:r>
          </a:p>
          <a:p>
            <a:pPr marL="228600" indent="-228600">
              <a:buAutoNum type="arabicPeriod"/>
            </a:pPr>
            <a:r>
              <a:rPr lang="en-GB"/>
              <a:t>The </a:t>
            </a:r>
            <a:r>
              <a:rPr lang="en-GB" i="1"/>
              <a:t>Time To Live (TTL)</a:t>
            </a:r>
            <a:r>
              <a:rPr lang="en-GB"/>
              <a:t> field (8 bits) is to prevent packets from being shuttled around indefinitely on a network. </a:t>
            </a:r>
          </a:p>
          <a:p>
            <a:pPr marL="228600" indent="-228600">
              <a:buAutoNum type="arabicPeriod"/>
            </a:pPr>
            <a:r>
              <a:rPr lang="en-GB"/>
              <a:t>The </a:t>
            </a:r>
            <a:r>
              <a:rPr lang="en-GB" i="1"/>
              <a:t>Protocol</a:t>
            </a:r>
            <a:r>
              <a:rPr lang="en-GB"/>
              <a:t> field (8 bits) defines the type of data found in the data portion of the packet. Protocol numbers are not to be confused with </a:t>
            </a:r>
            <a:r>
              <a:rPr lang="en-GB" i="1"/>
              <a:t>ports</a:t>
            </a:r>
            <a:r>
              <a:rPr lang="en-GB"/>
              <a:t>. </a:t>
            </a:r>
          </a:p>
          <a:p>
            <a:endParaRPr lang="en-GB"/>
          </a:p>
          <a:p>
            <a:r>
              <a:rPr lang="en-GB"/>
              <a:t>Some common protocol numbers are:</a:t>
            </a:r>
          </a:p>
          <a:p>
            <a:r>
              <a:rPr lang="en-GB">
                <a:effectLst/>
              </a:rPr>
              <a:t>1              ICMP     Internet Control Message Protocol (RFC 792)</a:t>
            </a:r>
          </a:p>
          <a:p>
            <a:r>
              <a:rPr lang="en-GB">
                <a:effectLst/>
              </a:rPr>
              <a:t>6              TCP        Transmission Control Protocol (RFC 793)</a:t>
            </a:r>
          </a:p>
          <a:p>
            <a:r>
              <a:rPr lang="en-GB">
                <a:effectLst/>
              </a:rPr>
              <a:t>17           UDP       User Datagram Protocol (RFC 768)</a:t>
            </a:r>
          </a:p>
          <a:p>
            <a:r>
              <a:rPr lang="en-GB">
                <a:effectLst/>
              </a:rPr>
              <a:t>41           IPv6       </a:t>
            </a:r>
            <a:r>
              <a:rPr lang="en-GB" err="1">
                <a:effectLst/>
              </a:rPr>
              <a:t>IPv6</a:t>
            </a:r>
            <a:r>
              <a:rPr lang="en-GB">
                <a:effectLst/>
              </a:rPr>
              <a:t> </a:t>
            </a:r>
            <a:r>
              <a:rPr lang="en-GB" err="1">
                <a:effectLst/>
              </a:rPr>
              <a:t>tunneled</a:t>
            </a:r>
            <a:r>
              <a:rPr lang="en-GB">
                <a:effectLst/>
              </a:rPr>
              <a:t> over IPv4 (RFC 2473)</a:t>
            </a:r>
          </a:p>
          <a:p>
            <a:r>
              <a:rPr lang="en-GB">
                <a:effectLst/>
              </a:rPr>
              <a:t>83           VINES    Banyan Vines IP</a:t>
            </a:r>
          </a:p>
          <a:p>
            <a:r>
              <a:rPr lang="en-GB">
                <a:effectLst/>
              </a:rPr>
              <a:t>89           OSPF     Open Shortest Path First (RFC 1583)</a:t>
            </a:r>
          </a:p>
          <a:p>
            <a:r>
              <a:rPr lang="en-GB">
                <a:effectLst/>
              </a:rPr>
              <a:t>132         SCTP      Streams Control Transmission Protocol</a:t>
            </a:r>
          </a:p>
          <a:p>
            <a:endParaRPr lang="en-GB">
              <a:effectLst/>
            </a:endParaRPr>
          </a:p>
          <a:p>
            <a:endParaRPr lang="en-GB">
              <a:effectLst/>
            </a:endParaRPr>
          </a:p>
          <a:p>
            <a:pPr marL="228600" indent="-228600">
              <a:buFont typeface="+mj-lt"/>
              <a:buAutoNum type="arabicPeriod" startAt="10"/>
            </a:pPr>
            <a:r>
              <a:rPr lang="en-GB"/>
              <a:t>The </a:t>
            </a:r>
            <a:r>
              <a:rPr lang="en-GB" i="1"/>
              <a:t>Header Checksum</a:t>
            </a:r>
            <a:r>
              <a:rPr lang="en-GB"/>
              <a:t> field (16 bits). The 16-bit one’s complement of the one’s complement sum of all 16 bit words in the header.</a:t>
            </a:r>
          </a:p>
          <a:p>
            <a:pPr marL="228600" indent="-228600">
              <a:buFont typeface="+mj-lt"/>
              <a:buAutoNum type="arabicPeriod" startAt="10"/>
            </a:pPr>
            <a:r>
              <a:rPr lang="en-GB"/>
              <a:t>The </a:t>
            </a:r>
            <a:r>
              <a:rPr lang="en-GB" i="1"/>
              <a:t>Source Address</a:t>
            </a:r>
            <a:r>
              <a:rPr lang="en-GB"/>
              <a:t> field (32 bits) contains the IPv4 address of the sender (may be modified by NAT).</a:t>
            </a:r>
          </a:p>
          <a:p>
            <a:pPr marL="228600" indent="-228600">
              <a:buFont typeface="+mj-lt"/>
              <a:buAutoNum type="arabicPeriod" startAt="10"/>
            </a:pPr>
            <a:r>
              <a:rPr lang="en-GB"/>
              <a:t>The </a:t>
            </a:r>
            <a:r>
              <a:rPr lang="en-GB" i="1"/>
              <a:t>Destination Address</a:t>
            </a:r>
            <a:r>
              <a:rPr lang="en-GB"/>
              <a:t> field (32 bits) contains the IPv4 address of the recipient (may be modified by NAT in a reply packet).</a:t>
            </a:r>
          </a:p>
          <a:p>
            <a:pPr marL="228600" indent="-228600">
              <a:buFont typeface="+mj-lt"/>
              <a:buAutoNum type="arabicPeriod" startAt="10"/>
            </a:pPr>
            <a:r>
              <a:rPr lang="en-GB" i="0"/>
              <a:t>Options</a:t>
            </a:r>
            <a:r>
              <a:rPr lang="en-GB"/>
              <a:t> (0 to 40 bytes) Not often used. Rarely if ever seen “in the wild”. These are not relevant here. If you want the details, read the RFCs.</a:t>
            </a:r>
          </a:p>
        </p:txBody>
      </p:sp>
      <p:sp>
        <p:nvSpPr>
          <p:cNvPr id="4" name="Slide Number Placeholder 3"/>
          <p:cNvSpPr>
            <a:spLocks noGrp="1"/>
          </p:cNvSpPr>
          <p:nvPr>
            <p:ph type="sldNum" sz="quarter" idx="5"/>
          </p:nvPr>
        </p:nvSpPr>
        <p:spPr/>
        <p:txBody>
          <a:bodyPr/>
          <a:lstStyle/>
          <a:p>
            <a:fld id="{60960939-FE35-4225-A625-94D09636AB66}" type="slidenum">
              <a:rPr lang="en-GB" smtClean="0"/>
              <a:t>159</a:t>
            </a:fld>
            <a:endParaRPr lang="en-GB"/>
          </a:p>
        </p:txBody>
      </p:sp>
    </p:spTree>
    <p:extLst>
      <p:ext uri="{BB962C8B-B14F-4D97-AF65-F5344CB8AC3E}">
        <p14:creationId xmlns:p14="http://schemas.microsoft.com/office/powerpoint/2010/main" val="1386041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4 billion addresses, but more than 7 billion people with multiple devices</a:t>
            </a:r>
          </a:p>
        </p:txBody>
      </p:sp>
      <p:sp>
        <p:nvSpPr>
          <p:cNvPr id="4" name="Slide Number Placeholder 3"/>
          <p:cNvSpPr>
            <a:spLocks noGrp="1"/>
          </p:cNvSpPr>
          <p:nvPr>
            <p:ph type="sldNum" sz="quarter" idx="5"/>
          </p:nvPr>
        </p:nvSpPr>
        <p:spPr/>
        <p:txBody>
          <a:bodyPr/>
          <a:lstStyle/>
          <a:p>
            <a:fld id="{60960939-FE35-4225-A625-94D09636AB66}" type="slidenum">
              <a:rPr lang="en-GB" smtClean="0"/>
              <a:t>160</a:t>
            </a:fld>
            <a:endParaRPr lang="en-GB"/>
          </a:p>
        </p:txBody>
      </p:sp>
    </p:spTree>
    <p:extLst>
      <p:ext uri="{BB962C8B-B14F-4D97-AF65-F5344CB8AC3E}">
        <p14:creationId xmlns:p14="http://schemas.microsoft.com/office/powerpoint/2010/main" val="1101019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TCP/IP </a:t>
            </a:r>
            <a:r>
              <a:rPr lang="en-US"/>
              <a:t>(Transmission Control Protocol/Internet Protocol) </a:t>
            </a:r>
            <a:r>
              <a:rPr lang="en-US" b="0" i="0" baseline="0"/>
              <a:t>is a stream protocol. This means that a connection is negotiated between a client and a server. Any data transmitted between these two endpoints is guaranteed to arrive, thus it is a so-called lossless protocol. Since the TCP protocol (as it is also referred to in short form) can only connect two endpoints, it is also called a peer-to-peer protocol.</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HTTP </a:t>
            </a:r>
            <a:r>
              <a:rPr lang="en-US"/>
              <a:t>(</a:t>
            </a:r>
            <a:r>
              <a:rPr lang="en-US" err="1"/>
              <a:t>HyperText</a:t>
            </a:r>
            <a:r>
              <a:rPr lang="en-US"/>
              <a:t> Transfer Protocol)</a:t>
            </a:r>
            <a:r>
              <a:rPr lang="en-US" b="0" i="0" baseline="0"/>
              <a:t> is the protocol used to transmit all data present on the World Wide Web. This includes text, multimedia and graphics. It is the protocol used to transmit HTML, the language that makes all the fancy decorations in your browser. It works upon TCP/IP.</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FTP </a:t>
            </a:r>
            <a:r>
              <a:rPr lang="en-US"/>
              <a:t>(File Transfer Protocol) </a:t>
            </a:r>
            <a:r>
              <a:rPr lang="en-US" b="0" i="0" baseline="0"/>
              <a:t>is the protocol used to transmit files between computers connected to each other by a TCP/IP network, such as the Internet</a:t>
            </a:r>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a:t>UDP</a:t>
            </a:r>
            <a:r>
              <a:rPr lang="en-US"/>
              <a:t> (User Datagram Protocol) </a:t>
            </a:r>
            <a:r>
              <a:rPr lang="en-GB"/>
              <a:t>is one of the core members of the Internet protocol suite. UDP uses a simple connectionless communication model with a minimum of protocol mechanisms</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161</a:t>
            </a:fld>
            <a:endParaRPr lang="en-GB"/>
          </a:p>
        </p:txBody>
      </p:sp>
    </p:spTree>
    <p:extLst>
      <p:ext uri="{BB962C8B-B14F-4D97-AF65-F5344CB8AC3E}">
        <p14:creationId xmlns:p14="http://schemas.microsoft.com/office/powerpoint/2010/main" val="36823210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The </a:t>
            </a:r>
            <a:r>
              <a:rPr lang="en-GB" b="1"/>
              <a:t>OSI model</a:t>
            </a:r>
            <a:r>
              <a:rPr lang="en-GB"/>
              <a:t> is an idealised networking model, whereas the </a:t>
            </a:r>
            <a:r>
              <a:rPr lang="en-GB" b="1"/>
              <a:t>TCP/IP model</a:t>
            </a:r>
            <a:r>
              <a:rPr lang="en-GB"/>
              <a:t> is a practical implementation.</a:t>
            </a:r>
          </a:p>
          <a:p>
            <a:endParaRPr lang="en-GB"/>
          </a:p>
          <a:p>
            <a:r>
              <a:rPr lang="en-GB"/>
              <a:t>What is important to understand is that the interfaces between the interfaces are well defined so that it is </a:t>
            </a:r>
            <a:r>
              <a:rPr lang="en-GB" i="1" u="sng">
                <a:effectLst/>
              </a:rPr>
              <a:t>theoretically</a:t>
            </a:r>
            <a:r>
              <a:rPr lang="en-GB"/>
              <a:t> possible to replace a particular protocol with another one that operates at that level.</a:t>
            </a:r>
          </a:p>
          <a:p>
            <a:endParaRPr lang="en-GB"/>
          </a:p>
          <a:p>
            <a:r>
              <a:rPr lang="en-GB"/>
              <a:t>For example you should theoretically be able to replace the </a:t>
            </a:r>
            <a:r>
              <a:rPr lang="en-GB" b="1"/>
              <a:t>IP</a:t>
            </a:r>
            <a:r>
              <a:rPr lang="en-GB"/>
              <a:t> networking protocol with the </a:t>
            </a:r>
            <a:r>
              <a:rPr lang="en-GB" b="1"/>
              <a:t>IPX</a:t>
            </a:r>
            <a:r>
              <a:rPr lang="en-GB"/>
              <a:t> networking protocol without affecting how the application e.g. POP3 works.</a:t>
            </a:r>
          </a:p>
          <a:p>
            <a:r>
              <a:rPr lang="en-GB"/>
              <a:t>Although this </a:t>
            </a:r>
            <a:r>
              <a:rPr lang="en-GB" b="1"/>
              <a:t>doesn’t always apply</a:t>
            </a:r>
            <a:r>
              <a:rPr lang="en-GB"/>
              <a:t> the application protocols like SMTP ,POP3 etc will work Okay across different data link protocols like </a:t>
            </a:r>
            <a:r>
              <a:rPr lang="en-GB" err="1"/>
              <a:t>Ethernet,Token</a:t>
            </a:r>
            <a:r>
              <a:rPr lang="en-GB"/>
              <a:t> ring etc.</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162</a:t>
            </a:fld>
            <a:endParaRPr lang="en-GB"/>
          </a:p>
        </p:txBody>
      </p:sp>
    </p:spTree>
    <p:extLst>
      <p:ext uri="{BB962C8B-B14F-4D97-AF65-F5344CB8AC3E}">
        <p14:creationId xmlns:p14="http://schemas.microsoft.com/office/powerpoint/2010/main" val="22717756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IP addresses are 32-bit binary values: for readability purposes they're usually written as four octets in dotted decimal location. It's not just a serial number though: each address has two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i="1"/>
              <a:t>network ID</a:t>
            </a:r>
            <a:r>
              <a:rPr lang="en-US"/>
              <a:t> identifies a unique subnet on the wider network, while the </a:t>
            </a:r>
            <a:r>
              <a:rPr lang="en-US" i="1"/>
              <a:t>host ID</a:t>
            </a:r>
            <a:r>
              <a:rPr lang="en-US"/>
              <a:t> identifies a specific host on that subnet. </a:t>
            </a:r>
            <a:endParaRPr lang="en-US" b="0" i="0">
              <a:effectLst/>
            </a:endParaRP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164</a:t>
            </a:fld>
            <a:endParaRPr lang="en-GB"/>
          </a:p>
        </p:txBody>
      </p:sp>
    </p:spTree>
    <p:extLst>
      <p:ext uri="{BB962C8B-B14F-4D97-AF65-F5344CB8AC3E}">
        <p14:creationId xmlns:p14="http://schemas.microsoft.com/office/powerpoint/2010/main" val="15112296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0363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problem would commonly occur when an organization required more than 254 host machines and therefore would no longer fall into class C but rather class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means that the organization would use a class B license even though they had far less than 65,535 hosts.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Therefore if an organization only required 2,500 hosts, they would be wasting about 63,000 hosts by holding a class B license which would greatly decrease the availability of IPv4 addresses unnecessarily.</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168</a:t>
            </a:fld>
            <a:endParaRPr lang="en-GB"/>
          </a:p>
        </p:txBody>
      </p:sp>
    </p:spTree>
    <p:extLst>
      <p:ext uri="{BB962C8B-B14F-4D97-AF65-F5344CB8AC3E}">
        <p14:creationId xmlns:p14="http://schemas.microsoft.com/office/powerpoint/2010/main" val="575839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How does CIDR work?</a:t>
            </a:r>
          </a:p>
          <a:p>
            <a:endParaRPr lang="en-GB"/>
          </a:p>
          <a:p>
            <a:r>
              <a:rPr lang="en-GB"/>
              <a:t>CIDR is based on variable-length subnet masking (VLSM). This allows it to define prefixes of arbitrary lengths making it much more efficient than the old system. CIDR IP addresses are composed of two sets of numbers. The network address is written as a prefix, like you would see a normal IP address (e.g. 192.255.255.255). The second part is the suffix which indicates how many bits are in the entire address (e.g. /12). Putting it together, a CIDR IP address would look like the following:</a:t>
            </a:r>
          </a:p>
          <a:p>
            <a:endParaRPr lang="en-GB"/>
          </a:p>
          <a:p>
            <a:r>
              <a:rPr lang="en-GB"/>
              <a:t>192.255.255.255/12</a:t>
            </a:r>
          </a:p>
        </p:txBody>
      </p:sp>
      <p:sp>
        <p:nvSpPr>
          <p:cNvPr id="4" name="Slide Number Placeholder 3"/>
          <p:cNvSpPr>
            <a:spLocks noGrp="1"/>
          </p:cNvSpPr>
          <p:nvPr>
            <p:ph type="sldNum" sz="quarter" idx="5"/>
          </p:nvPr>
        </p:nvSpPr>
        <p:spPr/>
        <p:txBody>
          <a:bodyPr/>
          <a:lstStyle/>
          <a:p>
            <a:fld id="{60960939-FE35-4225-A625-94D09636AB66}" type="slidenum">
              <a:rPr lang="en-GB" smtClean="0"/>
              <a:t>169</a:t>
            </a:fld>
            <a:endParaRPr lang="en-GB"/>
          </a:p>
        </p:txBody>
      </p:sp>
    </p:spTree>
    <p:extLst>
      <p:ext uri="{BB962C8B-B14F-4D97-AF65-F5344CB8AC3E}">
        <p14:creationId xmlns:p14="http://schemas.microsoft.com/office/powerpoint/2010/main" val="2926680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IP Range is 192.168.1.0/24 [Write the 192.168.1.0/24 onto board on the WAN link</a:t>
            </a:r>
          </a:p>
          <a:p>
            <a:r>
              <a:rPr lang="en-US"/>
              <a:t>We need to split this into 3 subnets</a:t>
            </a:r>
          </a:p>
          <a:p>
            <a:r>
              <a:rPr lang="en-US"/>
              <a:t>The table shows what subnets we can divide the current /24 into by using the remaining bits</a:t>
            </a:r>
            <a:endParaRPr lang="en-GB"/>
          </a:p>
        </p:txBody>
      </p:sp>
      <p:sp>
        <p:nvSpPr>
          <p:cNvPr id="4" name="Slide Number Placeholder 3"/>
          <p:cNvSpPr>
            <a:spLocks noGrp="1"/>
          </p:cNvSpPr>
          <p:nvPr>
            <p:ph type="sldNum" sz="quarter" idx="5"/>
          </p:nvPr>
        </p:nvSpPr>
        <p:spPr/>
        <p:txBody>
          <a:bodyPr/>
          <a:lstStyle/>
          <a:p>
            <a:fld id="{C60D8EDF-C932-4ACC-A6C9-2A01200D62E0}" type="slidenum">
              <a:rPr lang="en-GB" smtClean="0"/>
              <a:t>172</a:t>
            </a:fld>
            <a:endParaRPr lang="en-GB"/>
          </a:p>
        </p:txBody>
      </p:sp>
    </p:spTree>
    <p:extLst>
      <p:ext uri="{BB962C8B-B14F-4D97-AF65-F5344CB8AC3E}">
        <p14:creationId xmlns:p14="http://schemas.microsoft.com/office/powerpoint/2010/main" val="270014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 typical IPv6 address, the first 64 bits is the </a:t>
            </a:r>
            <a:r>
              <a:rPr lang="en-US" i="1"/>
              <a:t>network prefix</a:t>
            </a:r>
            <a:r>
              <a:rPr lang="en-US"/>
              <a:t>, while the last 64 bits is the </a:t>
            </a:r>
            <a:r>
              <a:rPr lang="en-US" i="1"/>
              <a:t>device identifier</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effectLst/>
              </a:rPr>
              <a:t>This can be divided into: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 global routing prefix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 subnet 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effectLst/>
              </a:rPr>
              <a:t>And a device identifier</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181</a:t>
            </a:fld>
            <a:endParaRPr lang="en-GB"/>
          </a:p>
        </p:txBody>
      </p:sp>
    </p:spTree>
    <p:extLst>
      <p:ext uri="{BB962C8B-B14F-4D97-AF65-F5344CB8AC3E}">
        <p14:creationId xmlns:p14="http://schemas.microsoft.com/office/powerpoint/2010/main" val="261114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15</a:t>
            </a:fld>
            <a:endParaRPr lang="en-US"/>
          </a:p>
        </p:txBody>
      </p:sp>
    </p:spTree>
    <p:extLst>
      <p:ext uri="{BB962C8B-B14F-4D97-AF65-F5344CB8AC3E}">
        <p14:creationId xmlns:p14="http://schemas.microsoft.com/office/powerpoint/2010/main" val="866958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IPv6 addresses have three types:</a:t>
            </a:r>
          </a:p>
          <a:p>
            <a:pPr>
              <a:buFont typeface="Arial" panose="020B0604020202020204" pitchFamily="34" charset="0"/>
              <a:buNone/>
            </a:pPr>
            <a:r>
              <a:rPr lang="en-GB" b="1"/>
              <a:t>Global Unicast Address</a:t>
            </a:r>
            <a:r>
              <a:rPr lang="en-GB"/>
              <a:t> –Scope Internet- routed on Internet</a:t>
            </a:r>
          </a:p>
          <a:p>
            <a:pPr>
              <a:buFont typeface="Arial" panose="020B0604020202020204" pitchFamily="34" charset="0"/>
              <a:buNone/>
            </a:pPr>
            <a:r>
              <a:rPr lang="en-GB" b="1"/>
              <a:t>Unique Local</a:t>
            </a:r>
            <a:r>
              <a:rPr lang="en-GB"/>
              <a:t> — Scope Internal Network or VPN internally routable, but </a:t>
            </a:r>
            <a:r>
              <a:rPr lang="en-GB" b="1"/>
              <a:t>Not routed</a:t>
            </a:r>
            <a:r>
              <a:rPr lang="en-GB"/>
              <a:t> on Internet</a:t>
            </a:r>
          </a:p>
          <a:p>
            <a:pPr>
              <a:buFont typeface="Arial" panose="020B0604020202020204" pitchFamily="34" charset="0"/>
              <a:buNone/>
            </a:pPr>
            <a:r>
              <a:rPr lang="en-GB" b="1"/>
              <a:t>Link Local</a:t>
            </a:r>
            <a:r>
              <a:rPr lang="en-GB"/>
              <a:t> – Scope network link- </a:t>
            </a:r>
            <a:r>
              <a:rPr lang="en-GB" b="1"/>
              <a:t>Not Routed</a:t>
            </a:r>
            <a:r>
              <a:rPr lang="en-GB"/>
              <a:t> internally or externally.</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182</a:t>
            </a:fld>
            <a:endParaRPr lang="en-GB"/>
          </a:p>
        </p:txBody>
      </p:sp>
    </p:spTree>
    <p:extLst>
      <p:ext uri="{BB962C8B-B14F-4D97-AF65-F5344CB8AC3E}">
        <p14:creationId xmlns:p14="http://schemas.microsoft.com/office/powerpoint/2010/main" val="1843828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Global and Public Addresses</a:t>
            </a:r>
          </a:p>
          <a:p>
            <a:r>
              <a:rPr lang="en-GB"/>
              <a:t>Global addresses are routable on the internet and start with </a:t>
            </a:r>
            <a:r>
              <a:rPr lang="en-GB" b="1"/>
              <a:t>2001:</a:t>
            </a:r>
            <a:endParaRPr lang="en-GB"/>
          </a:p>
          <a:p>
            <a:r>
              <a:rPr lang="en-GB"/>
              <a:t>These addresses are known as </a:t>
            </a:r>
            <a:r>
              <a:rPr lang="en-GB" b="1"/>
              <a:t>global Unicast addresses</a:t>
            </a:r>
            <a:r>
              <a:rPr lang="en-GB"/>
              <a:t> and are the equivalent of the </a:t>
            </a:r>
            <a:r>
              <a:rPr lang="en-GB" b="1"/>
              <a:t>public addresses</a:t>
            </a:r>
            <a:r>
              <a:rPr lang="en-GB"/>
              <a:t> of IPv4 networks.</a:t>
            </a:r>
          </a:p>
          <a:p>
            <a:r>
              <a:rPr lang="en-GB"/>
              <a:t>The Internet authorities allocate address blocks to ISPs who in turn allocate them to their customers. </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183</a:t>
            </a:fld>
            <a:endParaRPr lang="en-GB"/>
          </a:p>
        </p:txBody>
      </p:sp>
    </p:spTree>
    <p:extLst>
      <p:ext uri="{BB962C8B-B14F-4D97-AF65-F5344CB8AC3E}">
        <p14:creationId xmlns:p14="http://schemas.microsoft.com/office/powerpoint/2010/main" val="494120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Compress the first IP range</a:t>
            </a:r>
          </a:p>
          <a:p>
            <a:r>
              <a:rPr lang="en-US"/>
              <a:t>Rules </a:t>
            </a:r>
          </a:p>
          <a:p>
            <a:r>
              <a:rPr lang="en-US"/>
              <a:t>[First </a:t>
            </a:r>
            <a:r>
              <a:rPr lang="en-US" err="1"/>
              <a:t>Octect</a:t>
            </a:r>
            <a:r>
              <a:rPr lang="en-US"/>
              <a:t> must be wrote fully}</a:t>
            </a:r>
          </a:p>
          <a:p>
            <a:r>
              <a:rPr lang="en-US"/>
              <a:t>Any octet after the start that starts with a 0 followed by a letter or number can be wrote without the zeros Example</a:t>
            </a:r>
          </a:p>
          <a:p>
            <a:r>
              <a:rPr lang="en-US"/>
              <a:t>Any contiguous 0000:0000:0000 can be wrote as :: for example FD00:0000:0000:0001 can be FD00::1</a:t>
            </a:r>
          </a:p>
          <a:p>
            <a:r>
              <a:rPr lang="en-US"/>
              <a:t>Any 0000:0000 after a :: can be wrote as FD00::ABCD:0:1 </a:t>
            </a:r>
          </a:p>
          <a:p>
            <a:endParaRPr lang="en-US"/>
          </a:p>
          <a:p>
            <a:endParaRPr lang="en-US"/>
          </a:p>
          <a:p>
            <a:r>
              <a:rPr lang="en-US"/>
              <a:t>Use an example of fd00:0000:0000:0041:0000:4300:0004:0000  {answer is fd00::41:0:4300:4:0}</a:t>
            </a:r>
          </a:p>
          <a:p>
            <a:endParaRPr lang="en-US"/>
          </a:p>
          <a:p>
            <a:endParaRPr lang="en-US"/>
          </a:p>
          <a:p>
            <a:r>
              <a:rPr lang="en-US"/>
              <a:t>1</a:t>
            </a:r>
            <a:r>
              <a:rPr lang="en-US" baseline="30000"/>
              <a:t>st</a:t>
            </a:r>
            <a:r>
              <a:rPr lang="en-US"/>
              <a:t> Answer = fd00:40:0:c298::c200</a:t>
            </a:r>
          </a:p>
          <a:p>
            <a:r>
              <a:rPr lang="en-US"/>
              <a:t>2</a:t>
            </a:r>
            <a:r>
              <a:rPr lang="en-US" baseline="30000"/>
              <a:t>nd</a:t>
            </a:r>
            <a:r>
              <a:rPr lang="en-US"/>
              <a:t> Answer = </a:t>
            </a:r>
            <a:r>
              <a:rPr lang="en-GB" b="0" i="0">
                <a:solidFill>
                  <a:srgbClr val="3C763D"/>
                </a:solidFill>
                <a:effectLst/>
                <a:latin typeface="Lucida Handwriting" panose="03010101010101010101" pitchFamily="66" charset="0"/>
              </a:rPr>
              <a:t>fd19:b00:100::1:0:1c</a:t>
            </a:r>
          </a:p>
          <a:p>
            <a:r>
              <a:rPr lang="en-GB" b="0" i="0">
                <a:solidFill>
                  <a:srgbClr val="3C763D"/>
                </a:solidFill>
                <a:effectLst/>
                <a:latin typeface="Lucida Handwriting" panose="03010101010101010101" pitchFamily="66" charset="0"/>
              </a:rPr>
              <a:t>3rd Answer = fd00:0:5:700:83:2c:8200:0</a:t>
            </a:r>
          </a:p>
          <a:p>
            <a:r>
              <a:rPr lang="en-GB" b="0" i="0" baseline="30000">
                <a:solidFill>
                  <a:srgbClr val="3C763D"/>
                </a:solidFill>
                <a:effectLst/>
                <a:latin typeface="Lucida Handwriting" panose="03010101010101010101" pitchFamily="66" charset="0"/>
              </a:rPr>
              <a:t>4th</a:t>
            </a:r>
            <a:r>
              <a:rPr lang="en-GB" b="0" i="0">
                <a:solidFill>
                  <a:srgbClr val="3C763D"/>
                </a:solidFill>
                <a:effectLst/>
                <a:latin typeface="Lucida Handwriting" panose="03010101010101010101" pitchFamily="66" charset="0"/>
              </a:rPr>
              <a:t> Answer = FD00:0011:0083:0000:1022:008a:00c4:0000</a:t>
            </a:r>
          </a:p>
          <a:p>
            <a:r>
              <a:rPr lang="en-GB" b="0" i="0" baseline="30000">
                <a:solidFill>
                  <a:srgbClr val="3C763D"/>
                </a:solidFill>
                <a:effectLst/>
                <a:latin typeface="Lucida Handwriting" panose="03010101010101010101" pitchFamily="66" charset="0"/>
              </a:rPr>
              <a:t>5th</a:t>
            </a:r>
            <a:r>
              <a:rPr lang="en-GB" b="0" i="0">
                <a:solidFill>
                  <a:srgbClr val="3C763D"/>
                </a:solidFill>
                <a:effectLst/>
                <a:latin typeface="Lucida Handwriting" panose="03010101010101010101" pitchFamily="66" charset="0"/>
              </a:rPr>
              <a:t> Answer = fd00:9100:0020:0000:0000:0000:0000:0000</a:t>
            </a:r>
          </a:p>
          <a:p>
            <a:r>
              <a:rPr lang="en-GB" b="0" i="0">
                <a:solidFill>
                  <a:srgbClr val="3C763D"/>
                </a:solidFill>
                <a:effectLst/>
                <a:latin typeface="Lucida Handwriting" panose="03010101010101010101" pitchFamily="66" charset="0"/>
              </a:rPr>
              <a:t>6</a:t>
            </a:r>
            <a:r>
              <a:rPr lang="en-GB" b="0" i="0" baseline="30000">
                <a:solidFill>
                  <a:srgbClr val="3C763D"/>
                </a:solidFill>
                <a:effectLst/>
                <a:latin typeface="Lucida Handwriting" panose="03010101010101010101" pitchFamily="66" charset="0"/>
              </a:rPr>
              <a:t>th</a:t>
            </a:r>
            <a:r>
              <a:rPr lang="en-GB" b="0" i="0">
                <a:solidFill>
                  <a:srgbClr val="3C763D"/>
                </a:solidFill>
                <a:effectLst/>
                <a:latin typeface="Lucida Handwriting" panose="03010101010101010101" pitchFamily="66" charset="0"/>
              </a:rPr>
              <a:t> Answer = fd10:0010:0000:604a:0000:0000:4000:0000</a:t>
            </a:r>
          </a:p>
          <a:p>
            <a:endParaRPr lang="en-GB"/>
          </a:p>
        </p:txBody>
      </p:sp>
      <p:sp>
        <p:nvSpPr>
          <p:cNvPr id="4" name="Slide Number Placeholder 3"/>
          <p:cNvSpPr>
            <a:spLocks noGrp="1"/>
          </p:cNvSpPr>
          <p:nvPr>
            <p:ph type="sldNum" sz="quarter" idx="5"/>
          </p:nvPr>
        </p:nvSpPr>
        <p:spPr/>
        <p:txBody>
          <a:bodyPr/>
          <a:lstStyle/>
          <a:p>
            <a:fld id="{C60D8EDF-C932-4ACC-A6C9-2A01200D62E0}" type="slidenum">
              <a:rPr lang="en-GB" smtClean="0"/>
              <a:t>184</a:t>
            </a:fld>
            <a:endParaRPr lang="en-GB"/>
          </a:p>
        </p:txBody>
      </p:sp>
    </p:spTree>
    <p:extLst>
      <p:ext uri="{BB962C8B-B14F-4D97-AF65-F5344CB8AC3E}">
        <p14:creationId xmlns:p14="http://schemas.microsoft.com/office/powerpoint/2010/main" val="549484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9818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Star networks are safer in the event of a cyber attack. Let’s say you run a bank with several branches. If one branch or office comes under attack, the server will be notified and prevent a second. One branch goes down, but the others continue running in complete safety</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194</a:t>
            </a:fld>
            <a:endParaRPr lang="en-GB"/>
          </a:p>
        </p:txBody>
      </p:sp>
    </p:spTree>
    <p:extLst>
      <p:ext uri="{BB962C8B-B14F-4D97-AF65-F5344CB8AC3E}">
        <p14:creationId xmlns:p14="http://schemas.microsoft.com/office/powerpoint/2010/main" val="3872747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cable is individually connected to the central node, which means you’re going to need A LOT of cables</a:t>
            </a:r>
          </a:p>
          <a:p>
            <a:r>
              <a:rPr lang="en-GB"/>
              <a:t>And that doesn’t come cheap. Although it’s worth noting that the upfront cost of cables is a fraction of the cost of downtime in the event of a total system failure. Most network designers think this benefit far outweighs the cable cost.</a:t>
            </a:r>
          </a:p>
          <a:p>
            <a:r>
              <a:rPr lang="en-GB"/>
              <a:t>The hub is a single point of failure, which means that if it stops, it brings the whole lot down.</a:t>
            </a:r>
          </a:p>
          <a:p>
            <a:r>
              <a:rPr lang="en-GB"/>
              <a:t>In reality, there are only so many machines you can connect to a central server before you start running out of cable length and ports. One way to get around this is to extend the star topology into multiple stars with a new central server in the middle. In this situation, messages from each system are transferred to its star, which then transfers it to the core server, then back out to the star and then to the destination system.</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195</a:t>
            </a:fld>
            <a:endParaRPr lang="en-GB"/>
          </a:p>
        </p:txBody>
      </p:sp>
    </p:spTree>
    <p:extLst>
      <p:ext uri="{BB962C8B-B14F-4D97-AF65-F5344CB8AC3E}">
        <p14:creationId xmlns:p14="http://schemas.microsoft.com/office/powerpoint/2010/main" val="24140515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Nodes 1 and 2 are connected to every other node</a:t>
            </a:r>
          </a:p>
        </p:txBody>
      </p:sp>
      <p:sp>
        <p:nvSpPr>
          <p:cNvPr id="4" name="Slide Number Placeholder 3"/>
          <p:cNvSpPr>
            <a:spLocks noGrp="1"/>
          </p:cNvSpPr>
          <p:nvPr>
            <p:ph type="sldNum" sz="quarter" idx="5"/>
          </p:nvPr>
        </p:nvSpPr>
        <p:spPr/>
        <p:txBody>
          <a:bodyPr/>
          <a:lstStyle/>
          <a:p>
            <a:fld id="{60960939-FE35-4225-A625-94D09636AB66}" type="slidenum">
              <a:rPr lang="en-GB" smtClean="0"/>
              <a:t>205</a:t>
            </a:fld>
            <a:endParaRPr lang="en-GB"/>
          </a:p>
        </p:txBody>
      </p:sp>
    </p:spTree>
    <p:extLst>
      <p:ext uri="{BB962C8B-B14F-4D97-AF65-F5344CB8AC3E}">
        <p14:creationId xmlns:p14="http://schemas.microsoft.com/office/powerpoint/2010/main" val="13878552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 Scalability</a:t>
            </a:r>
          </a:p>
          <a:p>
            <a:r>
              <a:rPr lang="en-GB"/>
              <a:t>One of the advantages of a mesh topology is that (in theory) you don’t need to add routers to the network, as each node can act as a router. If you’re working on a </a:t>
            </a:r>
            <a:r>
              <a:rPr lang="en-GB">
                <a:hlinkClick r:id="rId3"/>
              </a:rPr>
              <a:t>mesh network for the lighting</a:t>
            </a:r>
            <a:r>
              <a:rPr lang="en-GB"/>
              <a:t> in your office building, and you want to add a light in a particular room, you should be able to add the light and have it automatically connect to the network. There isn’t a lot of extra management that needs to happen, which makes the network scalable.</a:t>
            </a:r>
          </a:p>
          <a:p>
            <a:r>
              <a:rPr lang="en-GB" b="1"/>
              <a:t>2. Robustness</a:t>
            </a:r>
          </a:p>
          <a:p>
            <a:r>
              <a:rPr lang="en-GB"/>
              <a:t>Another benefit of a mesh network topology is that if one of the nodes goes down, it doesn’t necessarily bring the entire network down. The network can heal itself around a bad node if other nodes can complete the mesh. Additionally, if you need to get more range out of a mesh system, you can add another node and the messages can hop through the mesh back to the gateway—which is why some believe mesh networks are more robust.</a:t>
            </a:r>
          </a:p>
          <a:p>
            <a:r>
              <a:rPr lang="en-GB"/>
              <a:t>Because all nodes in a mesh are receiving and translating information, there is some redundancy in a mesh topology; however, you can also gain speed with the excess bandwidth. If one route happens to be slow, a mesh network could potentially find a better route and optimize itself.</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208</a:t>
            </a:fld>
            <a:endParaRPr lang="en-GB"/>
          </a:p>
        </p:txBody>
      </p:sp>
    </p:spTree>
    <p:extLst>
      <p:ext uri="{BB962C8B-B14F-4D97-AF65-F5344CB8AC3E}">
        <p14:creationId xmlns:p14="http://schemas.microsoft.com/office/powerpoint/2010/main" val="21776088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Disadvantages Of A Mesh Topology</a:t>
            </a:r>
          </a:p>
          <a:p>
            <a:endParaRPr lang="en-GB" b="0"/>
          </a:p>
          <a:p>
            <a:r>
              <a:rPr lang="en-GB" b="0"/>
              <a:t>1. Complexity</a:t>
            </a:r>
          </a:p>
          <a:p>
            <a:r>
              <a:rPr lang="en-GB" b="0"/>
              <a:t>Each node needs to both send messages as well as act as a router, which causes the complexity of each node to go up pretty significantly. Let’s say you’re making a small, low-power device—like a room occupancy sensor—and you are looking to get better range out of your system. The nodes have to now keep track of messages from five or 10 of their ‘</a:t>
            </a:r>
            <a:r>
              <a:rPr lang="en-GB" b="0" err="1"/>
              <a:t>neighbors</a:t>
            </a:r>
            <a:r>
              <a:rPr lang="en-GB" b="0"/>
              <a:t>,” which exponentially increases the amount of data that node has to deal with in order to pass along a message. Thus, if you add additional sensors to the mesh just to benefit the range, you’re naturally making the system more complex.</a:t>
            </a:r>
          </a:p>
          <a:p>
            <a:endParaRPr lang="en-GB" b="0"/>
          </a:p>
          <a:p>
            <a:r>
              <a:rPr lang="en-GB" b="0"/>
              <a:t>2. Network Planning</a:t>
            </a:r>
          </a:p>
          <a:p>
            <a:r>
              <a:rPr lang="en-GB" b="0"/>
              <a:t>As we mentioned previously, mesh networks are often considered highly scalable, and adding a node to the network typically isn’t very involved. But planning the network as a whole is a different story. Let’s say you have poor latency in one area of your building (which we’ll discuss below), and you need a particular light to turn on faster than it currently turns on. With a mesh network, you’d need to add a dedicated node that only forwards messages. But this complicates your network planning, because you now have to deploy a piece of equipment just to get your messages properly routed in a reasonable amount of time.</a:t>
            </a:r>
          </a:p>
          <a:p>
            <a:endParaRPr lang="en-GB" b="0"/>
          </a:p>
          <a:p>
            <a:r>
              <a:rPr lang="en-GB" b="0"/>
              <a:t>3. Latency</a:t>
            </a:r>
          </a:p>
          <a:p>
            <a:r>
              <a:rPr lang="en-GB" b="0"/>
              <a:t>As mentioned, latency—the time it takes a message to get from a node to the gateway—can impact your mesh network planning. Interestingly, you may improve some latency by using a mesh network with a larger scale system with more bandwidth, memory, and power. But latency becomes an issue in smaller low power, wide-area networks (LPWANs) because it doesn’t have the processing capability to handle the messaging. Thus, if you have a </a:t>
            </a:r>
            <a:r>
              <a:rPr lang="en-GB" b="0" err="1"/>
              <a:t>WiFi</a:t>
            </a:r>
            <a:r>
              <a:rPr lang="en-GB" b="0"/>
              <a:t> mesh, messages will likely be translated much quicker than a ZigBee mesh. This is something to consider based on the protocol you’ll be using and the latency your application requires.</a:t>
            </a:r>
          </a:p>
          <a:p>
            <a:endParaRPr lang="en-GB" b="0"/>
          </a:p>
          <a:p>
            <a:r>
              <a:rPr lang="en-GB" b="0"/>
              <a:t>4. Power Consumption</a:t>
            </a:r>
          </a:p>
          <a:p>
            <a:r>
              <a:rPr lang="en-GB" b="0"/>
              <a:t>Because each node in a mesh has to act as an endpoint and a router, it has to draw more power to operate. Thus, if you have battery-powered, low-power nodes, a mesh may be difficult to deploy without a lot of network planning.</a:t>
            </a:r>
          </a:p>
          <a:p>
            <a:endParaRPr lang="en-GB" b="0"/>
          </a:p>
          <a:p>
            <a:r>
              <a:rPr lang="en-GB" b="0"/>
              <a:t>Let’s say you have battery-powered nodes in windows and doors for your smart security system. The customer keeps the control panel in the basement, but all of the sensors are on the first and second floor. So while a second-floor window may be low power, because it only transmits messages, the sensors on the first floor will have to handle messages from the second floor windows and doors. In other words, you’re compounding the amount of data each node has to handle in a mesh, and so batteries on some nodes are likely to die faster.</a:t>
            </a:r>
          </a:p>
        </p:txBody>
      </p:sp>
      <p:sp>
        <p:nvSpPr>
          <p:cNvPr id="4" name="Slide Number Placeholder 3"/>
          <p:cNvSpPr>
            <a:spLocks noGrp="1"/>
          </p:cNvSpPr>
          <p:nvPr>
            <p:ph type="sldNum" sz="quarter" idx="5"/>
          </p:nvPr>
        </p:nvSpPr>
        <p:spPr/>
        <p:txBody>
          <a:bodyPr/>
          <a:lstStyle/>
          <a:p>
            <a:fld id="{60960939-FE35-4225-A625-94D09636AB66}" type="slidenum">
              <a:rPr lang="en-GB" smtClean="0"/>
              <a:t>210</a:t>
            </a:fld>
            <a:endParaRPr lang="en-GB"/>
          </a:p>
        </p:txBody>
      </p:sp>
    </p:spTree>
    <p:extLst>
      <p:ext uri="{BB962C8B-B14F-4D97-AF65-F5344CB8AC3E}">
        <p14:creationId xmlns:p14="http://schemas.microsoft.com/office/powerpoint/2010/main" val="41191967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226</a:t>
            </a:fld>
            <a:endParaRPr lang="en-US"/>
          </a:p>
        </p:txBody>
      </p:sp>
    </p:spTree>
    <p:extLst>
      <p:ext uri="{BB962C8B-B14F-4D97-AF65-F5344CB8AC3E}">
        <p14:creationId xmlns:p14="http://schemas.microsoft.com/office/powerpoint/2010/main" val="45125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16</a:t>
            </a:fld>
            <a:endParaRPr lang="en-US"/>
          </a:p>
        </p:txBody>
      </p:sp>
    </p:spTree>
    <p:extLst>
      <p:ext uri="{BB962C8B-B14F-4D97-AF65-F5344CB8AC3E}">
        <p14:creationId xmlns:p14="http://schemas.microsoft.com/office/powerpoint/2010/main" val="3467424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C0B4FF-D04F-0347-9B11-4E87A25C494D}" type="slidenum">
              <a:rPr lang="en-US" smtClean="0"/>
              <a:t>227</a:t>
            </a:fld>
            <a:endParaRPr lang="en-US"/>
          </a:p>
        </p:txBody>
      </p:sp>
    </p:spTree>
    <p:extLst>
      <p:ext uri="{BB962C8B-B14F-4D97-AF65-F5344CB8AC3E}">
        <p14:creationId xmlns:p14="http://schemas.microsoft.com/office/powerpoint/2010/main" val="23672230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a:latin typeface="LiberationSerif"/>
              </a:rPr>
              <a:t>Security is one of the most important issues to discuss with your cloud provider.</a:t>
            </a:r>
          </a:p>
          <a:p>
            <a:pPr algn="l"/>
            <a:r>
              <a:rPr lang="en-GB" sz="1800" b="0" i="0" u="none" strike="noStrike" baseline="0">
                <a:latin typeface="LiberationSerif"/>
              </a:rPr>
              <a:t>Cloud computing holds great promise when it comes to scalability, cost savings, rapid deployment, and empowerment.</a:t>
            </a:r>
          </a:p>
          <a:p>
            <a:pPr algn="l"/>
            <a:r>
              <a:rPr lang="en-GB" sz="1800" b="0" i="0" u="none" strike="noStrike" baseline="0">
                <a:latin typeface="LiberationSerif"/>
              </a:rPr>
              <a:t>As with any technology where so much is removed from your control, though, risks are involved. </a:t>
            </a:r>
          </a:p>
          <a:p>
            <a:pPr algn="l"/>
            <a:r>
              <a:rPr lang="en-GB" sz="1800" b="0" i="0" u="none" strike="noStrike" baseline="0">
                <a:latin typeface="LiberationSerif"/>
              </a:rPr>
              <a:t>Each risk should be considered carefully to identify ways to help mitigate it. </a:t>
            </a:r>
          </a:p>
          <a:p>
            <a:pPr algn="l"/>
            <a:r>
              <a:rPr lang="en-GB" sz="1800" b="0" i="0" u="none" strike="noStrike" baseline="0">
                <a:latin typeface="LiberationSerif"/>
              </a:rPr>
              <a:t>Naturally, the responsibilities of both the organization and the cloud provider vary depending on the service model chosen, but ultimately the organization is accountable for the security and privacy of the outsourced service.</a:t>
            </a:r>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244</a:t>
            </a:fld>
            <a:endParaRPr lang="en-GB"/>
          </a:p>
        </p:txBody>
      </p:sp>
    </p:spTree>
    <p:extLst>
      <p:ext uri="{BB962C8B-B14F-4D97-AF65-F5344CB8AC3E}">
        <p14:creationId xmlns:p14="http://schemas.microsoft.com/office/powerpoint/2010/main" val="5749994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Dynamic Host Configuration Protocol (DHCP) is a network management protocol used on Internet Protocol (IP) networks, whereby a DHCP server dynamically assigns an IP address and other network configuration parameters to each device on the network, so they can communicate with other IP networks.</a:t>
            </a:r>
          </a:p>
          <a:p>
            <a:r>
              <a:rPr lang="en-GB"/>
              <a:t>A DHCP server enables computers to request IP addresses and networking parameters automatically from the Internet service provider (ISP), reducing the need for a network administrator or a user to manually assign IP addresses to all network devices.[1] In the absence of a DHCP server, a computer or other device on the network needs to be manually assigned an IP address, or to assign itself an APIPA address, the latter of which will not enable it to communicate outside its local subnet.</a:t>
            </a:r>
          </a:p>
        </p:txBody>
      </p:sp>
      <p:sp>
        <p:nvSpPr>
          <p:cNvPr id="4" name="Slide Number Placeholder 3"/>
          <p:cNvSpPr>
            <a:spLocks noGrp="1"/>
          </p:cNvSpPr>
          <p:nvPr>
            <p:ph type="sldNum" sz="quarter" idx="5"/>
          </p:nvPr>
        </p:nvSpPr>
        <p:spPr/>
        <p:txBody>
          <a:bodyPr/>
          <a:lstStyle/>
          <a:p>
            <a:fld id="{60960939-FE35-4225-A625-94D09636AB66}" type="slidenum">
              <a:rPr lang="en-GB" smtClean="0"/>
              <a:t>247</a:t>
            </a:fld>
            <a:endParaRPr lang="en-GB"/>
          </a:p>
        </p:txBody>
      </p:sp>
    </p:spTree>
    <p:extLst>
      <p:ext uri="{BB962C8B-B14F-4D97-AF65-F5344CB8AC3E}">
        <p14:creationId xmlns:p14="http://schemas.microsoft.com/office/powerpoint/2010/main" val="16715654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Each message may be either a broadcast or a unicast, depending on the DHCP client capabilities.</a:t>
            </a:r>
          </a:p>
        </p:txBody>
      </p:sp>
      <p:sp>
        <p:nvSpPr>
          <p:cNvPr id="4" name="Slide Number Placeholder 3"/>
          <p:cNvSpPr>
            <a:spLocks noGrp="1"/>
          </p:cNvSpPr>
          <p:nvPr>
            <p:ph type="sldNum" sz="quarter" idx="5"/>
          </p:nvPr>
        </p:nvSpPr>
        <p:spPr/>
        <p:txBody>
          <a:bodyPr/>
          <a:lstStyle/>
          <a:p>
            <a:fld id="{60960939-FE35-4225-A625-94D09636AB66}" type="slidenum">
              <a:rPr lang="en-GB" smtClean="0"/>
              <a:t>249</a:t>
            </a:fld>
            <a:endParaRPr lang="en-GB"/>
          </a:p>
        </p:txBody>
      </p:sp>
    </p:spTree>
    <p:extLst>
      <p:ext uri="{BB962C8B-B14F-4D97-AF65-F5344CB8AC3E}">
        <p14:creationId xmlns:p14="http://schemas.microsoft.com/office/powerpoint/2010/main" val="30904142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250</a:t>
            </a:fld>
            <a:endParaRPr lang="en-GB"/>
          </a:p>
        </p:txBody>
      </p:sp>
    </p:spTree>
    <p:extLst>
      <p:ext uri="{BB962C8B-B14F-4D97-AF65-F5344CB8AC3E}">
        <p14:creationId xmlns:p14="http://schemas.microsoft.com/office/powerpoint/2010/main" val="25679634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APIPA is short for Automatic Private IP Addressing, a feature of Windows operating systems, meant for non-routed small business environments, usually less than 25 clients</a:t>
            </a:r>
          </a:p>
          <a:p>
            <a:r>
              <a:rPr lang="en-GB"/>
              <a:t>With APIPA, DHCP clients can automatically self-configure an IP address and subnet mask when a DHCP server isn't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The computer selects an IP address from a range of addresses (from 169.254.0.0 - 169.254.255.255) reserved by the Internet Assigned Numbers Authority (IANA) for that purpose</a:t>
            </a:r>
          </a:p>
          <a:p>
            <a:endParaRPr lang="en-GB"/>
          </a:p>
        </p:txBody>
      </p:sp>
      <p:sp>
        <p:nvSpPr>
          <p:cNvPr id="4" name="Slide Number Placeholder 3"/>
          <p:cNvSpPr>
            <a:spLocks noGrp="1"/>
          </p:cNvSpPr>
          <p:nvPr>
            <p:ph type="sldNum" sz="quarter" idx="5"/>
          </p:nvPr>
        </p:nvSpPr>
        <p:spPr/>
        <p:txBody>
          <a:bodyPr/>
          <a:lstStyle/>
          <a:p>
            <a:fld id="{60960939-FE35-4225-A625-94D09636AB66}" type="slidenum">
              <a:rPr lang="en-GB" smtClean="0"/>
              <a:t>252</a:t>
            </a:fld>
            <a:endParaRPr lang="en-GB"/>
          </a:p>
        </p:txBody>
      </p:sp>
    </p:spTree>
    <p:extLst>
      <p:ext uri="{BB962C8B-B14F-4D97-AF65-F5344CB8AC3E}">
        <p14:creationId xmlns:p14="http://schemas.microsoft.com/office/powerpoint/2010/main" val="8025350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FEDEE5-1CBC-43D9-B651-7798A41B07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316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People Seem To Need Data Processing</a:t>
            </a:r>
          </a:p>
        </p:txBody>
      </p:sp>
      <p:sp>
        <p:nvSpPr>
          <p:cNvPr id="4" name="Slide Number Placeholder 3"/>
          <p:cNvSpPr>
            <a:spLocks noGrp="1"/>
          </p:cNvSpPr>
          <p:nvPr>
            <p:ph type="sldNum" sz="quarter" idx="5"/>
          </p:nvPr>
        </p:nvSpPr>
        <p:spPr/>
        <p:txBody>
          <a:bodyPr/>
          <a:lstStyle/>
          <a:p>
            <a:fld id="{60960939-FE35-4225-A625-94D09636AB66}" type="slidenum">
              <a:rPr lang="en-GB" smtClean="0"/>
              <a:t>18</a:t>
            </a:fld>
            <a:endParaRPr lang="en-GB"/>
          </a:p>
        </p:txBody>
      </p:sp>
    </p:spTree>
    <p:extLst>
      <p:ext uri="{BB962C8B-B14F-4D97-AF65-F5344CB8AC3E}">
        <p14:creationId xmlns:p14="http://schemas.microsoft.com/office/powerpoint/2010/main" val="32480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Data Link Layer is referencing the MAC addresses that are communicating on the network.</a:t>
            </a:r>
          </a:p>
        </p:txBody>
      </p:sp>
      <p:sp>
        <p:nvSpPr>
          <p:cNvPr id="4" name="Slide Number Placeholder 3"/>
          <p:cNvSpPr>
            <a:spLocks noGrp="1"/>
          </p:cNvSpPr>
          <p:nvPr>
            <p:ph type="sldNum" sz="quarter" idx="5"/>
          </p:nvPr>
        </p:nvSpPr>
        <p:spPr/>
        <p:txBody>
          <a:bodyPr/>
          <a:lstStyle/>
          <a:p>
            <a:fld id="{60960939-FE35-4225-A625-94D09636AB66}" type="slidenum">
              <a:rPr lang="en-GB" smtClean="0"/>
              <a:t>24</a:t>
            </a:fld>
            <a:endParaRPr lang="en-GB"/>
          </a:p>
        </p:txBody>
      </p:sp>
    </p:spTree>
    <p:extLst>
      <p:ext uri="{BB962C8B-B14F-4D97-AF65-F5344CB8AC3E}">
        <p14:creationId xmlns:p14="http://schemas.microsoft.com/office/powerpoint/2010/main" val="8065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6" name="Slide Number Placeholder 5"/>
          <p:cNvSpPr>
            <a:spLocks noGrp="1"/>
          </p:cNvSpPr>
          <p:nvPr>
            <p:ph type="sldNum" sz="quarter" idx="12"/>
          </p:nvPr>
        </p:nvSpPr>
        <p:spPr>
          <a:xfrm>
            <a:off x="11467315" y="6348331"/>
            <a:ext cx="5041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6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07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1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76AA41-0567-4B50-96F2-275F5C1706B0}" type="slidenum">
              <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4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43CAE-D142-4186-B3F6-733DF3C4A702}" type="slidenum">
              <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32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extLst>
      <p:ext uri="{BB962C8B-B14F-4D97-AF65-F5344CB8AC3E}">
        <p14:creationId xmlns:p14="http://schemas.microsoft.com/office/powerpoint/2010/main" val="271329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784D-69F1-8A7D-45B9-6F77BD72E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A9B200-1603-043F-6C17-8F865958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30BE5F9-D321-A965-C1C6-9030F9C0A3F0}"/>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9E876213-4DBF-FD88-0DB3-0FD94F2DD7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1516F0-487A-9683-98A3-5E1E57245829}"/>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120212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59585-30FA-D825-BE44-46DB49BE03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41FB19-52B2-3A7C-AFD4-E17ECFEFEC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8D431-E153-508F-0671-F36B98DC9A40}"/>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E8A3B1BB-A4C7-1F7D-F967-0CA7A89503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94FD43-EA07-5D3A-705E-C4065DE56A11}"/>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332665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6958-EA70-A2CD-A1B4-A25058B52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ACC711-9A6F-2B16-9393-6A57E1CB35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4BE83-93B1-4A36-07C5-5949F6E07644}"/>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6F9319DF-40C8-F534-4C7B-78487D49C4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35488C-9024-7933-0492-DD15C7544F30}"/>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295269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DE3D-3473-BF5B-33DB-267542B996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4E1C72-D9A1-932F-D074-BF0A779ADC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503517E-32C7-B524-0AF9-2747C63282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F8B104-82B0-5CE6-2CF6-69AF0313FB55}"/>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6" name="Footer Placeholder 5">
            <a:extLst>
              <a:ext uri="{FF2B5EF4-FFF2-40B4-BE49-F238E27FC236}">
                <a16:creationId xmlns:a16="http://schemas.microsoft.com/office/drawing/2014/main" id="{6E7FE563-54D5-22F9-5B52-2AC56D5CA5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00C0AE-DFFF-B9E3-AA9B-ADA2CAD31175}"/>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2882017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3BE10-667B-2D61-EB62-F1FBF89FAE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D217C-9F07-DFCF-D11C-FEB58F2AB3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44D5A-C867-E0D1-DB2F-33E20686FE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657E47-BC00-9B16-3E1F-BD8616E64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AF709B-F3B6-4042-C73C-33383AFE5A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07B6EB4-9992-2475-48AA-9DE143451B5B}"/>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8" name="Footer Placeholder 7">
            <a:extLst>
              <a:ext uri="{FF2B5EF4-FFF2-40B4-BE49-F238E27FC236}">
                <a16:creationId xmlns:a16="http://schemas.microsoft.com/office/drawing/2014/main" id="{7F6A574B-AD62-1625-01B8-A56EBF73AC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E6E926-C774-11D5-EF9B-96BE52BD7862}"/>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93910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1442032" y="6396458"/>
            <a:ext cx="4612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05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C9AC-5F81-523A-2827-3AABFC78B9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7276EE-2754-C6C8-AB01-BACA6EA3A5CB}"/>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4" name="Footer Placeholder 3">
            <a:extLst>
              <a:ext uri="{FF2B5EF4-FFF2-40B4-BE49-F238E27FC236}">
                <a16:creationId xmlns:a16="http://schemas.microsoft.com/office/drawing/2014/main" id="{5AE6A3C8-6BF5-2BA6-1288-26F92813A0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3A5321-F508-D30C-8B42-B9D316BA0477}"/>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47565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96AC8-9E8E-A598-8458-7E03C9494AE5}"/>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3" name="Footer Placeholder 2">
            <a:extLst>
              <a:ext uri="{FF2B5EF4-FFF2-40B4-BE49-F238E27FC236}">
                <a16:creationId xmlns:a16="http://schemas.microsoft.com/office/drawing/2014/main" id="{FAF3203D-6D60-DEC5-D9CF-F3B86DC909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ABA35D-30A7-B72C-8E98-FA0612E04933}"/>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247084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F807-37D7-3FEB-BC22-3861C2A6B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D1FDEB-6422-68FD-AB72-900B91067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8BFADB-A7D8-1269-9E50-805DBFEE2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D2A77-CC1F-5C01-C44B-35E4C815B5E4}"/>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6" name="Footer Placeholder 5">
            <a:extLst>
              <a:ext uri="{FF2B5EF4-FFF2-40B4-BE49-F238E27FC236}">
                <a16:creationId xmlns:a16="http://schemas.microsoft.com/office/drawing/2014/main" id="{5EB0BA91-88AC-B30E-FDB6-119CBE8EA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A32E0C-AC4E-C9B2-2414-8448C3E0D22D}"/>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2033597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647B-9A81-DCC4-AD82-D72037D3B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FD777E-CE2F-C2C8-D7EA-565C8F3DB2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8A7B88-8050-D5BD-B3AC-908ED213A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6F67E-0A32-2660-1A81-832C13E15D3C}"/>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6" name="Footer Placeholder 5">
            <a:extLst>
              <a:ext uri="{FF2B5EF4-FFF2-40B4-BE49-F238E27FC236}">
                <a16:creationId xmlns:a16="http://schemas.microsoft.com/office/drawing/2014/main" id="{B46085F8-F094-5751-66A8-5F9637929A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CB6A69-BA9A-D658-EC5A-478FA7D68B68}"/>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384247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3F55-2D3A-7A4C-65CB-C504FD6C94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FECB84-80A7-AE6A-1434-C6139BA6E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82CA54-2F17-B54B-0B37-EEB6CEF9A9DE}"/>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9A380A01-8BCD-7F4C-44BA-4C55EE7B8A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B0AB10-59C5-0EA3-92F8-7F1A2F8B8329}"/>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172883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2EA25-B8CB-BCBF-29D4-E7D6F49864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E306CD-0C84-D180-6309-A3F6025CA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74931-D8EC-5290-9F4B-5138CCD33821}"/>
              </a:ext>
            </a:extLst>
          </p:cNvPr>
          <p:cNvSpPr>
            <a:spLocks noGrp="1"/>
          </p:cNvSpPr>
          <p:nvPr>
            <p:ph type="dt" sz="half" idx="10"/>
          </p:nvPr>
        </p:nvSpPr>
        <p:spPr/>
        <p:txBody>
          <a:body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A352A8F8-7CF7-1312-66C3-54FF86E8D9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3D0F19-CA5D-D971-BC34-F093B3475ADC}"/>
              </a:ext>
            </a:extLst>
          </p:cNvPr>
          <p:cNvSpPr>
            <a:spLocks noGrp="1"/>
          </p:cNvSpPr>
          <p:nvPr>
            <p:ph type="sldNum" sz="quarter" idx="12"/>
          </p:nvPr>
        </p:nvSpPr>
        <p:spPr/>
        <p:txBody>
          <a:bodyPr/>
          <a:lstStyle/>
          <a:p>
            <a:fld id="{BA8AD7EE-BE58-4458-8124-EAB86EA06D11}" type="slidenum">
              <a:rPr lang="en-GB" smtClean="0"/>
              <a:t>‹#›</a:t>
            </a:fld>
            <a:endParaRPr lang="en-GB"/>
          </a:p>
        </p:txBody>
      </p:sp>
    </p:spTree>
    <p:extLst>
      <p:ext uri="{BB962C8B-B14F-4D97-AF65-F5344CB8AC3E}">
        <p14:creationId xmlns:p14="http://schemas.microsoft.com/office/powerpoint/2010/main" val="465197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7420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308853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1901580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58784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85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4040336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250226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96315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44663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659562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669891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dirty="0"/>
          </a:p>
        </p:txBody>
      </p:sp>
    </p:spTree>
    <p:extLst>
      <p:ext uri="{BB962C8B-B14F-4D97-AF65-F5344CB8AC3E}">
        <p14:creationId xmlns:p14="http://schemas.microsoft.com/office/powerpoint/2010/main" val="3832180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3373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1000"/>
                            </p:stCondLst>
                            <p:childTnLst>
                              <p:par>
                                <p:cTn id="14" presetID="64" presetClass="path" presetSubtype="0" accel="50000" decel="50000" fill="hold" grpId="1" nodeType="afterEffect">
                                  <p:stCondLst>
                                    <p:cond delay="0"/>
                                  </p:stCondLst>
                                  <p:childTnLst>
                                    <p:animMotion origin="layout" path="M -0.00326 0.40139 L -8.33333E-7 -2.96296E-6 " pathEditMode="relative" rAng="0" ptsTypes="AA">
                                      <p:cBhvr>
                                        <p:cTn id="15" dur="2000" fill="hold"/>
                                        <p:tgtEl>
                                          <p:spTgt spid="3">
                                            <p:txEl>
                                              <p:pRg st="0" end="0"/>
                                            </p:txEl>
                                          </p:spTgt>
                                        </p:tgtEl>
                                        <p:attrNameLst>
                                          <p:attrName>ppt_x</p:attrName>
                                          <p:attrName>ppt_y</p:attrName>
                                        </p:attrNameLst>
                                      </p:cBhvr>
                                      <p:rCtr x="13" y="-189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871007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68543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a:xfrm>
            <a:off x="11305675" y="631557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82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165035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221872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19518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0415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201041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716351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3932362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33506E59-DA56-4769-A5E8-25CAAA73E4F9}" type="slidenum">
              <a:rPr lang="en-GB" smtClean="0"/>
              <a:t>‹#›</a:t>
            </a:fld>
            <a:endParaRPr lang="en-GB"/>
          </a:p>
        </p:txBody>
      </p:sp>
    </p:spTree>
    <p:extLst>
      <p:ext uri="{BB962C8B-B14F-4D97-AF65-F5344CB8AC3E}">
        <p14:creationId xmlns:p14="http://schemas.microsoft.com/office/powerpoint/2010/main" val="2990660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585858"/>
                </a:solidFill>
                <a:latin typeface="Arial"/>
                <a:cs typeface="Arial"/>
              </a:defRPr>
            </a:lvl1pPr>
          </a:lstStyle>
          <a:p>
            <a:endParaRPr/>
          </a:p>
        </p:txBody>
      </p:sp>
      <p:sp>
        <p:nvSpPr>
          <p:cNvPr id="3" name="Holder 3"/>
          <p:cNvSpPr>
            <a:spLocks noGrp="1"/>
          </p:cNvSpPr>
          <p:nvPr>
            <p:ph sz="half" idx="2"/>
          </p:nvPr>
        </p:nvSpPr>
        <p:spPr>
          <a:xfrm>
            <a:off x="436880" y="1380490"/>
            <a:ext cx="3502025" cy="441579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500871" y="1946909"/>
            <a:ext cx="3507104" cy="383476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163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3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28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48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9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57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1038318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ED7E2-CDB3-8ADE-475E-957FD9AF12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845044-0D5D-A35E-50F1-55A87CB87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0729D9-DD2B-6958-3494-8022E51BBC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9CEFB-0989-439E-86FF-F2382983D228}" type="datetimeFigureOut">
              <a:rPr lang="en-GB" smtClean="0"/>
              <a:t>11/04/2023</a:t>
            </a:fld>
            <a:endParaRPr lang="en-GB"/>
          </a:p>
        </p:txBody>
      </p:sp>
      <p:sp>
        <p:nvSpPr>
          <p:cNvPr id="5" name="Footer Placeholder 4">
            <a:extLst>
              <a:ext uri="{FF2B5EF4-FFF2-40B4-BE49-F238E27FC236}">
                <a16:creationId xmlns:a16="http://schemas.microsoft.com/office/drawing/2014/main" id="{3EF14BDC-5CA3-633F-504C-4820C0C8F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D245CD-29E6-3D58-B155-2BF661D82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AD7EE-BE58-4458-8124-EAB86EA06D11}" type="slidenum">
              <a:rPr lang="en-GB" smtClean="0"/>
              <a:t>‹#›</a:t>
            </a:fld>
            <a:endParaRPr lang="en-GB"/>
          </a:p>
        </p:txBody>
      </p:sp>
    </p:spTree>
    <p:extLst>
      <p:ext uri="{BB962C8B-B14F-4D97-AF65-F5344CB8AC3E}">
        <p14:creationId xmlns:p14="http://schemas.microsoft.com/office/powerpoint/2010/main" val="36750550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4/11/2023</a:t>
            </a:fld>
            <a:endParaRPr lang="en-US" dirty="0"/>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dirty="0"/>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23610119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9894E-EBB1-FD48-9BBC-B56B05B3E990}" type="datetimeFigureOut">
              <a:rPr lang="en-US" smtClean="0"/>
              <a:t>4/11/2023</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06E59-DA56-4769-A5E8-25CAAA73E4F9}"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2500" y="-22917"/>
            <a:ext cx="834793" cy="697668"/>
          </a:xfrm>
          <a:prstGeom prst="rect">
            <a:avLst/>
          </a:prstGeom>
        </p:spPr>
      </p:pic>
    </p:spTree>
    <p:extLst>
      <p:ext uri="{BB962C8B-B14F-4D97-AF65-F5344CB8AC3E}">
        <p14:creationId xmlns:p14="http://schemas.microsoft.com/office/powerpoint/2010/main" val="105708724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41.xml"/><Relationship Id="rId1" Type="http://schemas.openxmlformats.org/officeDocument/2006/relationships/slideLayout" Target="../slideLayouts/slideLayout3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79.png"/></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7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55.xml"/><Relationship Id="rId1" Type="http://schemas.openxmlformats.org/officeDocument/2006/relationships/slideLayout" Target="../slideLayouts/slideLayout3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63.xml"/><Relationship Id="rId1" Type="http://schemas.openxmlformats.org/officeDocument/2006/relationships/slideLayout" Target="../slideLayouts/slideLayout3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89.png"/><Relationship Id="rId4" Type="http://schemas.openxmlformats.org/officeDocument/2006/relationships/notesSlide" Target="../notesSlides/notesSlide6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76.xml"/><Relationship Id="rId1" Type="http://schemas.openxmlformats.org/officeDocument/2006/relationships/slideLayout" Target="../slideLayouts/slideLayout4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6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6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5.xml"/><Relationship Id="rId1" Type="http://schemas.openxmlformats.org/officeDocument/2006/relationships/slideLayout" Target="../slideLayouts/slideLayout3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9.jpeg"/><Relationship Id="rId4" Type="http://schemas.openxmlformats.org/officeDocument/2006/relationships/notesSlide" Target="../notesSlides/notesSlide28.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EDCA-A05D-D432-BB27-83C3C406B0F7}"/>
              </a:ext>
            </a:extLst>
          </p:cNvPr>
          <p:cNvSpPr>
            <a:spLocks noGrp="1"/>
          </p:cNvSpPr>
          <p:nvPr>
            <p:ph type="ctrTitle"/>
          </p:nvPr>
        </p:nvSpPr>
        <p:spPr/>
        <p:txBody>
          <a:bodyPr/>
          <a:lstStyle/>
          <a:p>
            <a:r>
              <a:rPr lang="en-US" dirty="0"/>
              <a:t>Understanding and Troubleshooting Networking</a:t>
            </a:r>
            <a:endParaRPr lang="en-GB" dirty="0"/>
          </a:p>
        </p:txBody>
      </p:sp>
      <p:sp>
        <p:nvSpPr>
          <p:cNvPr id="3" name="Subtitle 2">
            <a:extLst>
              <a:ext uri="{FF2B5EF4-FFF2-40B4-BE49-F238E27FC236}">
                <a16:creationId xmlns:a16="http://schemas.microsoft.com/office/drawing/2014/main" id="{9BF5BC24-4043-D67C-A510-FD96A5CFAF0C}"/>
              </a:ext>
            </a:extLst>
          </p:cNvPr>
          <p:cNvSpPr>
            <a:spLocks noGrp="1"/>
          </p:cNvSpPr>
          <p:nvPr>
            <p:ph type="subTitle" idx="1"/>
          </p:nvPr>
        </p:nvSpPr>
        <p:spPr/>
        <p:txBody>
          <a:bodyPr/>
          <a:lstStyle/>
          <a:p>
            <a:r>
              <a:rPr lang="en-US" dirty="0"/>
              <a:t>ICT Level 3</a:t>
            </a:r>
            <a:endParaRPr lang="en-GB" dirty="0"/>
          </a:p>
        </p:txBody>
      </p:sp>
    </p:spTree>
    <p:extLst>
      <p:ext uri="{BB962C8B-B14F-4D97-AF65-F5344CB8AC3E}">
        <p14:creationId xmlns:p14="http://schemas.microsoft.com/office/powerpoint/2010/main" val="200836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375891"/>
            <a:ext cx="11590421" cy="903634"/>
          </a:xfrm>
        </p:spPr>
        <p:txBody>
          <a:bodyPr/>
          <a:lstStyle/>
          <a:p>
            <a:r>
              <a:rPr lang="en-US"/>
              <a:t>Common port assignments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489712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400">
                          <a:effectLst/>
                        </a:rPr>
                        <a:t>Protocol</a:t>
                      </a:r>
                    </a:p>
                  </a:txBody>
                  <a:tcPr marL="38100" marR="38100" marT="38100" marB="38100"/>
                </a:tc>
                <a:tc>
                  <a:txBody>
                    <a:bodyPr/>
                    <a:lstStyle/>
                    <a:p>
                      <a:pPr algn="l" rtl="0">
                        <a:spcAft>
                          <a:spcPts val="0"/>
                        </a:spcAft>
                      </a:pPr>
                      <a:r>
                        <a:rPr lang="en-US" sz="1400">
                          <a:effectLst/>
                        </a:rPr>
                        <a:t>Name</a:t>
                      </a:r>
                    </a:p>
                  </a:txBody>
                  <a:tcPr marL="38100" marR="38100" marT="38100" marB="38100"/>
                </a:tc>
                <a:tc>
                  <a:txBody>
                    <a:bodyPr/>
                    <a:lstStyle/>
                    <a:p>
                      <a:pPr algn="l" rtl="0">
                        <a:spcAft>
                          <a:spcPts val="0"/>
                        </a:spcAft>
                      </a:pPr>
                      <a:r>
                        <a:rPr lang="en-US" sz="1400">
                          <a:effectLst/>
                        </a:rPr>
                        <a:t>Description</a:t>
                      </a:r>
                    </a:p>
                  </a:txBody>
                  <a:tcPr marL="38100" marR="38100" marT="38100" marB="38100"/>
                </a:tc>
                <a:tc>
                  <a:txBody>
                    <a:bodyPr/>
                    <a:lstStyle/>
                    <a:p>
                      <a:pPr algn="l" rtl="0">
                        <a:spcAft>
                          <a:spcPts val="0"/>
                        </a:spcAft>
                      </a:pPr>
                      <a:r>
                        <a:rPr lang="en-US" sz="14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HTTP</a:t>
                      </a:r>
                    </a:p>
                  </a:txBody>
                  <a:tcPr marL="38100" marR="38100" marT="38100" marB="38100"/>
                </a:tc>
                <a:tc>
                  <a:txBody>
                    <a:bodyPr/>
                    <a:lstStyle/>
                    <a:p>
                      <a:pPr marL="54864" rtl="0">
                        <a:spcBef>
                          <a:spcPts val="432"/>
                        </a:spcBef>
                        <a:spcAft>
                          <a:spcPts val="288"/>
                        </a:spcAft>
                      </a:pPr>
                      <a:r>
                        <a:rPr lang="en-US" sz="1400">
                          <a:effectLst/>
                        </a:rPr>
                        <a:t>Hypertext Transfer Protocol</a:t>
                      </a:r>
                    </a:p>
                  </a:txBody>
                  <a:tcPr marL="38100" marR="38100" marT="38100" marB="38100"/>
                </a:tc>
                <a:tc>
                  <a:txBody>
                    <a:bodyPr/>
                    <a:lstStyle/>
                    <a:p>
                      <a:pPr marL="54864" rtl="0">
                        <a:spcBef>
                          <a:spcPts val="432"/>
                        </a:spcBef>
                        <a:spcAft>
                          <a:spcPts val="288"/>
                        </a:spcAft>
                      </a:pPr>
                      <a:r>
                        <a:rPr lang="en-US" sz="1400">
                          <a:effectLst/>
                        </a:rPr>
                        <a:t>Used to retrieve data from web servers.</a:t>
                      </a:r>
                    </a:p>
                  </a:txBody>
                  <a:tcPr marL="38100" marR="38100" marT="38100" marB="38100"/>
                </a:tc>
                <a:tc>
                  <a:txBody>
                    <a:bodyPr/>
                    <a:lstStyle/>
                    <a:p>
                      <a:pPr marL="54864" rtl="0">
                        <a:spcBef>
                          <a:spcPts val="432"/>
                        </a:spcBef>
                        <a:spcAft>
                          <a:spcPts val="288"/>
                        </a:spcAft>
                      </a:pPr>
                      <a:r>
                        <a:rPr lang="en-US" sz="1400">
                          <a:effectLst/>
                        </a:rPr>
                        <a:t>TCP 80</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HTTPS</a:t>
                      </a:r>
                    </a:p>
                  </a:txBody>
                  <a:tcPr marL="38100" marR="38100" marT="38100" marB="38100"/>
                </a:tc>
                <a:tc>
                  <a:txBody>
                    <a:bodyPr/>
                    <a:lstStyle/>
                    <a:p>
                      <a:pPr marL="54864" rtl="0">
                        <a:spcBef>
                          <a:spcPts val="432"/>
                        </a:spcBef>
                        <a:spcAft>
                          <a:spcPts val="288"/>
                        </a:spcAft>
                      </a:pPr>
                      <a:r>
                        <a:rPr lang="en-US" sz="1400">
                          <a:effectLst/>
                        </a:rPr>
                        <a:t>HTTP over TLS/SSL</a:t>
                      </a:r>
                    </a:p>
                  </a:txBody>
                  <a:tcPr marL="38100" marR="38100" marT="38100" marB="38100"/>
                </a:tc>
                <a:tc>
                  <a:txBody>
                    <a:bodyPr/>
                    <a:lstStyle/>
                    <a:p>
                      <a:pPr marL="54864" rtl="0">
                        <a:spcBef>
                          <a:spcPts val="432"/>
                        </a:spcBef>
                        <a:spcAft>
                          <a:spcPts val="288"/>
                        </a:spcAft>
                      </a:pPr>
                      <a:r>
                        <a:rPr lang="en-US" sz="1400">
                          <a:effectLst/>
                        </a:rPr>
                        <a:t>Used for secure web pages and sites. Includes encryption services.</a:t>
                      </a:r>
                    </a:p>
                  </a:txBody>
                  <a:tcPr marL="38100" marR="38100" marT="38100" marB="38100"/>
                </a:tc>
                <a:tc>
                  <a:txBody>
                    <a:bodyPr/>
                    <a:lstStyle/>
                    <a:p>
                      <a:pPr marL="54864" rtl="0">
                        <a:spcBef>
                          <a:spcPts val="432"/>
                        </a:spcBef>
                        <a:spcAft>
                          <a:spcPts val="288"/>
                        </a:spcAft>
                      </a:pPr>
                      <a:r>
                        <a:rPr lang="en-US" sz="1400">
                          <a:effectLst/>
                        </a:rPr>
                        <a:t>TCP 443</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FTP</a:t>
                      </a:r>
                    </a:p>
                  </a:txBody>
                  <a:tcPr marL="38100" marR="38100" marT="38100" marB="38100"/>
                </a:tc>
                <a:tc>
                  <a:txBody>
                    <a:bodyPr/>
                    <a:lstStyle/>
                    <a:p>
                      <a:pPr marL="54864" rtl="0">
                        <a:spcBef>
                          <a:spcPts val="432"/>
                        </a:spcBef>
                        <a:spcAft>
                          <a:spcPts val="288"/>
                        </a:spcAft>
                      </a:pPr>
                      <a:r>
                        <a:rPr lang="en-US" sz="1400">
                          <a:effectLst/>
                        </a:rPr>
                        <a:t>File Transfer Protocol</a:t>
                      </a:r>
                    </a:p>
                  </a:txBody>
                  <a:tcPr marL="38100" marR="38100" marT="38100" marB="38100"/>
                </a:tc>
                <a:tc>
                  <a:txBody>
                    <a:bodyPr/>
                    <a:lstStyle/>
                    <a:p>
                      <a:pPr marL="54864" rtl="0">
                        <a:spcBef>
                          <a:spcPts val="432"/>
                        </a:spcBef>
                        <a:spcAft>
                          <a:spcPts val="288"/>
                        </a:spcAft>
                      </a:pPr>
                      <a:r>
                        <a:rPr lang="en-US" sz="1400">
                          <a:effectLst/>
                        </a:rPr>
                        <a:t>Used for transferring files between hosts. Contains basic authentication features.</a:t>
                      </a:r>
                    </a:p>
                  </a:txBody>
                  <a:tcPr marL="38100" marR="38100" marT="38100" marB="38100"/>
                </a:tc>
                <a:tc>
                  <a:txBody>
                    <a:bodyPr/>
                    <a:lstStyle/>
                    <a:p>
                      <a:pPr marL="54864" rtl="0">
                        <a:spcBef>
                          <a:spcPts val="432"/>
                        </a:spcBef>
                        <a:spcAft>
                          <a:spcPts val="288"/>
                        </a:spcAft>
                      </a:pPr>
                      <a:r>
                        <a:rPr lang="en-US" sz="1400">
                          <a:effectLst/>
                        </a:rPr>
                        <a:t>TCP 20 (data) TCP 21 (control)</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TFTP</a:t>
                      </a:r>
                    </a:p>
                  </a:txBody>
                  <a:tcPr marL="38100" marR="38100" marT="38100" marB="38100"/>
                </a:tc>
                <a:tc>
                  <a:txBody>
                    <a:bodyPr/>
                    <a:lstStyle/>
                    <a:p>
                      <a:pPr marL="54864" rtl="0">
                        <a:spcBef>
                          <a:spcPts val="432"/>
                        </a:spcBef>
                        <a:spcAft>
                          <a:spcPts val="288"/>
                        </a:spcAft>
                      </a:pPr>
                      <a:r>
                        <a:rPr lang="en-US" sz="1400">
                          <a:effectLst/>
                        </a:rPr>
                        <a:t>Trivial File Transfer Protocol</a:t>
                      </a:r>
                    </a:p>
                  </a:txBody>
                  <a:tcPr marL="38100" marR="38100" marT="38100" marB="38100"/>
                </a:tc>
                <a:tc>
                  <a:txBody>
                    <a:bodyPr/>
                    <a:lstStyle/>
                    <a:p>
                      <a:pPr marL="54864" rtl="0">
                        <a:spcBef>
                          <a:spcPts val="432"/>
                        </a:spcBef>
                        <a:spcAft>
                          <a:spcPts val="288"/>
                        </a:spcAft>
                      </a:pPr>
                      <a:r>
                        <a:rPr lang="en-US" sz="1400">
                          <a:effectLst/>
                        </a:rPr>
                        <a:t>Simpler, less secure file transfer protocol. Sometimes used for network boot software.</a:t>
                      </a:r>
                    </a:p>
                  </a:txBody>
                  <a:tcPr marL="38100" marR="38100" marT="38100" marB="38100"/>
                </a:tc>
                <a:tc>
                  <a:txBody>
                    <a:bodyPr/>
                    <a:lstStyle/>
                    <a:p>
                      <a:pPr marL="54864" rtl="0">
                        <a:spcBef>
                          <a:spcPts val="432"/>
                        </a:spcBef>
                        <a:spcAft>
                          <a:spcPts val="288"/>
                        </a:spcAft>
                      </a:pPr>
                      <a:r>
                        <a:rPr lang="en-US" sz="1400">
                          <a:effectLst/>
                        </a:rPr>
                        <a:t>UDP 69</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Used to log into remote systems via a virtual text terminal interface</a:t>
                      </a:r>
                    </a:p>
                  </a:txBody>
                  <a:tcPr marL="38100" marR="38100" marT="38100" marB="38100"/>
                </a:tc>
                <a:tc>
                  <a:txBody>
                    <a:bodyPr/>
                    <a:lstStyle/>
                    <a:p>
                      <a:pPr marL="54864" rtl="0">
                        <a:spcBef>
                          <a:spcPts val="432"/>
                        </a:spcBef>
                        <a:spcAft>
                          <a:spcPts val="288"/>
                        </a:spcAft>
                      </a:pPr>
                      <a:r>
                        <a:rPr lang="en-US" sz="1400">
                          <a:effectLst/>
                        </a:rPr>
                        <a:t>TCP 23</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SSH</a:t>
                      </a:r>
                    </a:p>
                  </a:txBody>
                  <a:tcPr marL="38100" marR="38100" marT="38100" marB="38100"/>
                </a:tc>
                <a:tc>
                  <a:txBody>
                    <a:bodyPr/>
                    <a:lstStyle/>
                    <a:p>
                      <a:pPr marL="54864" rtl="0">
                        <a:spcBef>
                          <a:spcPts val="432"/>
                        </a:spcBef>
                        <a:spcAft>
                          <a:spcPts val="288"/>
                        </a:spcAft>
                      </a:pPr>
                      <a:r>
                        <a:rPr lang="en-US" sz="1400">
                          <a:effectLst/>
                        </a:rPr>
                        <a:t>Secure Shell</a:t>
                      </a:r>
                    </a:p>
                  </a:txBody>
                  <a:tcPr marL="38100" marR="38100" marT="38100" marB="38100"/>
                </a:tc>
                <a:tc>
                  <a:txBody>
                    <a:bodyPr/>
                    <a:lstStyle/>
                    <a:p>
                      <a:pPr marL="54864" rtl="0">
                        <a:spcBef>
                          <a:spcPts val="432"/>
                        </a:spcBef>
                        <a:spcAft>
                          <a:spcPts val="288"/>
                        </a:spcAft>
                      </a:pPr>
                      <a:r>
                        <a:rPr lang="en-US" sz="1400">
                          <a:effectLst/>
                        </a:rPr>
                        <a:t>Encrypted replacement for Telnet and FTP. Includes Secure Copy Protocol (SCP) and Secure Shell FTP (SFTP)</a:t>
                      </a:r>
                    </a:p>
                  </a:txBody>
                  <a:tcPr marL="38100" marR="38100" marT="38100" marB="38100"/>
                </a:tc>
                <a:tc>
                  <a:txBody>
                    <a:bodyPr/>
                    <a:lstStyle/>
                    <a:p>
                      <a:pPr marL="54864" rtl="0">
                        <a:spcBef>
                          <a:spcPts val="432"/>
                        </a:spcBef>
                        <a:spcAft>
                          <a:spcPts val="288"/>
                        </a:spcAft>
                      </a:pPr>
                      <a:r>
                        <a:rPr lang="en-US" sz="1400">
                          <a:effectLst/>
                        </a:rPr>
                        <a:t>TCP 22</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a:effectLst/>
                        </a:rPr>
                        <a:t>SMTP</a:t>
                      </a:r>
                    </a:p>
                  </a:txBody>
                  <a:tcPr marL="38100" marR="38100" marT="38100" marB="38100"/>
                </a:tc>
                <a:tc>
                  <a:txBody>
                    <a:bodyPr/>
                    <a:lstStyle/>
                    <a:p>
                      <a:pPr marL="54864" rtl="0">
                        <a:spcBef>
                          <a:spcPts val="432"/>
                        </a:spcBef>
                        <a:spcAft>
                          <a:spcPts val="288"/>
                        </a:spcAft>
                      </a:pPr>
                      <a:r>
                        <a:rPr lang="en-US" sz="1400">
                          <a:effectLst/>
                        </a:rPr>
                        <a:t>Simple Mail Transfer Protocol</a:t>
                      </a:r>
                    </a:p>
                  </a:txBody>
                  <a:tcPr marL="38100" marR="38100" marT="38100" marB="38100"/>
                </a:tc>
                <a:tc>
                  <a:txBody>
                    <a:bodyPr/>
                    <a:lstStyle/>
                    <a:p>
                      <a:pPr marL="54864" rtl="0">
                        <a:spcBef>
                          <a:spcPts val="432"/>
                        </a:spcBef>
                        <a:spcAft>
                          <a:spcPts val="288"/>
                        </a:spcAft>
                      </a:pPr>
                      <a:r>
                        <a:rPr lang="en-US" sz="1400">
                          <a:effectLst/>
                        </a:rPr>
                        <a:t>Sends email to and between mail servers.</a:t>
                      </a:r>
                    </a:p>
                  </a:txBody>
                  <a:tcPr marL="38100" marR="38100" marT="38100" marB="38100"/>
                </a:tc>
                <a:tc>
                  <a:txBody>
                    <a:bodyPr/>
                    <a:lstStyle/>
                    <a:p>
                      <a:pPr marL="54864" rtl="0">
                        <a:spcBef>
                          <a:spcPts val="432"/>
                        </a:spcBef>
                        <a:spcAft>
                          <a:spcPts val="288"/>
                        </a:spcAft>
                      </a:pPr>
                      <a:r>
                        <a:rPr lang="en-US" sz="1400">
                          <a:effectLst/>
                        </a:rPr>
                        <a:t>TCP 25</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POP</a:t>
                      </a:r>
                    </a:p>
                  </a:txBody>
                  <a:tcPr marL="38100" marR="38100" marT="38100" marB="38100"/>
                </a:tc>
                <a:tc>
                  <a:txBody>
                    <a:bodyPr/>
                    <a:lstStyle/>
                    <a:p>
                      <a:pPr marL="54864" rtl="0">
                        <a:spcBef>
                          <a:spcPts val="432"/>
                        </a:spcBef>
                        <a:spcAft>
                          <a:spcPts val="288"/>
                        </a:spcAft>
                      </a:pPr>
                      <a:r>
                        <a:rPr lang="en-US" sz="1400">
                          <a:effectLst/>
                        </a:rPr>
                        <a:t>Post Office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a:effectLst/>
                        </a:rPr>
                        <a:t>TCP 110</a:t>
                      </a:r>
                    </a:p>
                  </a:txBody>
                  <a:tcPr marL="38100" marR="38100" marT="38100" marB="38100"/>
                </a:tc>
                <a:extLst>
                  <a:ext uri="{0D108BD9-81ED-4DB2-BD59-A6C34878D82A}">
                    <a16:rowId xmlns:a16="http://schemas.microsoft.com/office/drawing/2014/main" val="3147635566"/>
                  </a:ext>
                </a:extLst>
              </a:tr>
              <a:tr h="370840">
                <a:tc>
                  <a:txBody>
                    <a:bodyPr/>
                    <a:lstStyle/>
                    <a:p>
                      <a:pPr marL="54864" rtl="0">
                        <a:spcBef>
                          <a:spcPts val="432"/>
                        </a:spcBef>
                        <a:spcAft>
                          <a:spcPts val="288"/>
                        </a:spcAft>
                      </a:pPr>
                      <a:r>
                        <a:rPr lang="en-US" sz="1400">
                          <a:effectLst/>
                        </a:rPr>
                        <a:t>IMAP</a:t>
                      </a:r>
                    </a:p>
                  </a:txBody>
                  <a:tcPr marL="38100" marR="38100" marT="38100" marB="38100"/>
                </a:tc>
                <a:tc>
                  <a:txBody>
                    <a:bodyPr/>
                    <a:lstStyle/>
                    <a:p>
                      <a:pPr marL="54864" rtl="0">
                        <a:spcBef>
                          <a:spcPts val="432"/>
                        </a:spcBef>
                        <a:spcAft>
                          <a:spcPts val="288"/>
                        </a:spcAft>
                      </a:pPr>
                      <a:r>
                        <a:rPr lang="en-US" sz="1400">
                          <a:effectLst/>
                        </a:rPr>
                        <a:t>Internet Message Access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a:effectLst/>
                        </a:rPr>
                        <a:t>TCP 143</a:t>
                      </a:r>
                    </a:p>
                  </a:txBody>
                  <a:tcPr marL="38100" marR="38100" marT="38100" marB="38100"/>
                </a:tc>
                <a:extLst>
                  <a:ext uri="{0D108BD9-81ED-4DB2-BD59-A6C34878D82A}">
                    <a16:rowId xmlns:a16="http://schemas.microsoft.com/office/drawing/2014/main" val="2588007529"/>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a:t> </a:t>
            </a:r>
          </a:p>
        </p:txBody>
      </p:sp>
      <p:sp>
        <p:nvSpPr>
          <p:cNvPr id="7" name="Arrow: Right 6">
            <a:extLst>
              <a:ext uri="{FF2B5EF4-FFF2-40B4-BE49-F238E27FC236}">
                <a16:creationId xmlns:a16="http://schemas.microsoft.com/office/drawing/2014/main" id="{F417CF76-E053-4F58-91FD-52340EC293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057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p:txBody>
          <a:bodyPr/>
          <a:lstStyle/>
          <a:p>
            <a:r>
              <a:rPr lang="en-GB"/>
              <a:t>IPv4 Address</a:t>
            </a:r>
          </a:p>
        </p:txBody>
      </p:sp>
      <p:sp>
        <p:nvSpPr>
          <p:cNvPr id="3" name="Content Placeholder 2">
            <a:extLst>
              <a:ext uri="{FF2B5EF4-FFF2-40B4-BE49-F238E27FC236}">
                <a16:creationId xmlns:a16="http://schemas.microsoft.com/office/drawing/2014/main" id="{6C571D2B-576B-4928-9C6A-86F12AE342D7}"/>
              </a:ext>
            </a:extLst>
          </p:cNvPr>
          <p:cNvSpPr>
            <a:spLocks noGrp="1"/>
          </p:cNvSpPr>
          <p:nvPr>
            <p:ph idx="1"/>
          </p:nvPr>
        </p:nvSpPr>
        <p:spPr/>
        <p:txBody>
          <a:bodyPr>
            <a:normAutofit/>
          </a:bodyPr>
          <a:lstStyle/>
          <a:p>
            <a:r>
              <a:rPr lang="en-GB" sz="4400"/>
              <a:t>A 32 bit numeric address divided into 4 parts</a:t>
            </a:r>
          </a:p>
          <a:p>
            <a:r>
              <a:rPr lang="en-GB" sz="4400"/>
              <a:t>Each 8-bit block is known as an octet</a:t>
            </a:r>
          </a:p>
          <a:p>
            <a:r>
              <a:rPr lang="en-GB" sz="4400"/>
              <a:t>Has a denary range of 0 to 255</a:t>
            </a:r>
          </a:p>
          <a:p>
            <a:r>
              <a:rPr lang="en-GB" sz="4400"/>
              <a:t>IPv4 produces 4 billion unique addresses (4 x 10</a:t>
            </a:r>
            <a:r>
              <a:rPr lang="en-GB" sz="4400" baseline="30000"/>
              <a:t>9</a:t>
            </a:r>
            <a:r>
              <a:rPr lang="en-GB" sz="4400"/>
              <a:t>)</a:t>
            </a:r>
          </a:p>
          <a:p>
            <a:r>
              <a:rPr lang="en-GB" sz="4400"/>
              <a:t>Example: 192.168.1.5</a:t>
            </a:r>
            <a:endParaRPr lang="en-GB" sz="4000"/>
          </a:p>
        </p:txBody>
      </p:sp>
    </p:spTree>
    <p:extLst>
      <p:ext uri="{BB962C8B-B14F-4D97-AF65-F5344CB8AC3E}">
        <p14:creationId xmlns:p14="http://schemas.microsoft.com/office/powerpoint/2010/main" val="40303508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D1F8-9045-4399-B71E-77E6F7DCD7AA}"/>
              </a:ext>
            </a:extLst>
          </p:cNvPr>
          <p:cNvSpPr>
            <a:spLocks noGrp="1"/>
          </p:cNvSpPr>
          <p:nvPr>
            <p:ph type="title"/>
          </p:nvPr>
        </p:nvSpPr>
        <p:spPr/>
        <p:txBody>
          <a:bodyPr/>
          <a:lstStyle/>
          <a:p>
            <a:r>
              <a:rPr lang="en-GB"/>
              <a:t>IPv4 Address Conversion</a:t>
            </a:r>
          </a:p>
        </p:txBody>
      </p:sp>
      <p:grpSp>
        <p:nvGrpSpPr>
          <p:cNvPr id="6" name="Group 5">
            <a:extLst>
              <a:ext uri="{FF2B5EF4-FFF2-40B4-BE49-F238E27FC236}">
                <a16:creationId xmlns:a16="http://schemas.microsoft.com/office/drawing/2014/main" id="{B5D7C364-F72C-4C9C-A4DD-5B1272118D00}"/>
              </a:ext>
            </a:extLst>
          </p:cNvPr>
          <p:cNvGrpSpPr/>
          <p:nvPr/>
        </p:nvGrpSpPr>
        <p:grpSpPr>
          <a:xfrm>
            <a:off x="2718390" y="1793358"/>
            <a:ext cx="1488558" cy="616688"/>
            <a:chOff x="1244009" y="1903228"/>
            <a:chExt cx="1488558" cy="616688"/>
          </a:xfrm>
        </p:grpSpPr>
        <p:sp>
          <p:nvSpPr>
            <p:cNvPr id="4" name="Rectangle 3">
              <a:extLst>
                <a:ext uri="{FF2B5EF4-FFF2-40B4-BE49-F238E27FC236}">
                  <a16:creationId xmlns:a16="http://schemas.microsoft.com/office/drawing/2014/main" id="{07154FC3-2EA2-494B-8ACD-D6145C71A501}"/>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B95787B-DFC0-46D5-A2B4-DD1C66B17BC6}"/>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7" name="Group 6">
            <a:extLst>
              <a:ext uri="{FF2B5EF4-FFF2-40B4-BE49-F238E27FC236}">
                <a16:creationId xmlns:a16="http://schemas.microsoft.com/office/drawing/2014/main" id="{3FB074F7-3AC1-497F-B450-4DED35294E08}"/>
              </a:ext>
            </a:extLst>
          </p:cNvPr>
          <p:cNvGrpSpPr/>
          <p:nvPr/>
        </p:nvGrpSpPr>
        <p:grpSpPr>
          <a:xfrm>
            <a:off x="4444411" y="1793358"/>
            <a:ext cx="1488558" cy="616688"/>
            <a:chOff x="1244009" y="1903228"/>
            <a:chExt cx="1488558" cy="616688"/>
          </a:xfrm>
        </p:grpSpPr>
        <p:sp>
          <p:nvSpPr>
            <p:cNvPr id="8" name="Rectangle 7">
              <a:extLst>
                <a:ext uri="{FF2B5EF4-FFF2-40B4-BE49-F238E27FC236}">
                  <a16:creationId xmlns:a16="http://schemas.microsoft.com/office/drawing/2014/main" id="{EFC4D952-1770-4FE7-9F14-DC1F92A1B650}"/>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8CC6B0-F19B-420A-9B68-80063CE0FBA9}"/>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10" name="Group 9">
            <a:extLst>
              <a:ext uri="{FF2B5EF4-FFF2-40B4-BE49-F238E27FC236}">
                <a16:creationId xmlns:a16="http://schemas.microsoft.com/office/drawing/2014/main" id="{02AC92DE-D850-44AC-BC58-DB0764D8DE10}"/>
              </a:ext>
            </a:extLst>
          </p:cNvPr>
          <p:cNvGrpSpPr/>
          <p:nvPr/>
        </p:nvGrpSpPr>
        <p:grpSpPr>
          <a:xfrm>
            <a:off x="6259033" y="1793358"/>
            <a:ext cx="1488558" cy="616688"/>
            <a:chOff x="1244009" y="1903228"/>
            <a:chExt cx="1488558" cy="616688"/>
          </a:xfrm>
        </p:grpSpPr>
        <p:sp>
          <p:nvSpPr>
            <p:cNvPr id="11" name="Rectangle 10">
              <a:extLst>
                <a:ext uri="{FF2B5EF4-FFF2-40B4-BE49-F238E27FC236}">
                  <a16:creationId xmlns:a16="http://schemas.microsoft.com/office/drawing/2014/main" id="{BADD531C-4CF3-4256-8905-41A87816A46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1BB02DF-A53D-41E4-B32F-85E023F8D41F}"/>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13" name="Group 12">
            <a:extLst>
              <a:ext uri="{FF2B5EF4-FFF2-40B4-BE49-F238E27FC236}">
                <a16:creationId xmlns:a16="http://schemas.microsoft.com/office/drawing/2014/main" id="{38C9C516-FFAE-4CB2-8B78-8E5F2F77D984}"/>
              </a:ext>
            </a:extLst>
          </p:cNvPr>
          <p:cNvGrpSpPr/>
          <p:nvPr/>
        </p:nvGrpSpPr>
        <p:grpSpPr>
          <a:xfrm>
            <a:off x="8034668" y="1793358"/>
            <a:ext cx="1488558" cy="616688"/>
            <a:chOff x="1244009" y="1903228"/>
            <a:chExt cx="1488558" cy="616688"/>
          </a:xfrm>
        </p:grpSpPr>
        <p:sp>
          <p:nvSpPr>
            <p:cNvPr id="14" name="Rectangle 13">
              <a:extLst>
                <a:ext uri="{FF2B5EF4-FFF2-40B4-BE49-F238E27FC236}">
                  <a16:creationId xmlns:a16="http://schemas.microsoft.com/office/drawing/2014/main" id="{E86D1F05-9D3C-477C-85C4-E2EC10805A6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AED058B-502F-4A5A-827C-1F2795DE91A6}"/>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sp>
        <p:nvSpPr>
          <p:cNvPr id="16" name="TextBox 15">
            <a:extLst>
              <a:ext uri="{FF2B5EF4-FFF2-40B4-BE49-F238E27FC236}">
                <a16:creationId xmlns:a16="http://schemas.microsoft.com/office/drawing/2014/main" id="{C4761827-88C1-40A3-AB3F-8A89FE20AF4A}"/>
              </a:ext>
            </a:extLst>
          </p:cNvPr>
          <p:cNvSpPr txBox="1"/>
          <p:nvPr/>
        </p:nvSpPr>
        <p:spPr>
          <a:xfrm>
            <a:off x="4103084" y="129717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19329DEA-DAFD-4022-8278-8D31E2D6A066}"/>
              </a:ext>
            </a:extLst>
          </p:cNvPr>
          <p:cNvSpPr txBox="1"/>
          <p:nvPr/>
        </p:nvSpPr>
        <p:spPr>
          <a:xfrm>
            <a:off x="5868089" y="129717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ED533C5E-255B-4CDC-AB27-58AD9782BAF3}"/>
              </a:ext>
            </a:extLst>
          </p:cNvPr>
          <p:cNvSpPr txBox="1"/>
          <p:nvPr/>
        </p:nvSpPr>
        <p:spPr>
          <a:xfrm>
            <a:off x="7633094" y="1297172"/>
            <a:ext cx="470000" cy="1446550"/>
          </a:xfrm>
          <a:prstGeom prst="rect">
            <a:avLst/>
          </a:prstGeom>
          <a:noFill/>
        </p:spPr>
        <p:txBody>
          <a:bodyPr wrap="none" rtlCol="0">
            <a:spAutoFit/>
          </a:bodyPr>
          <a:lstStyle/>
          <a:p>
            <a:r>
              <a:rPr lang="en-GB" sz="8800"/>
              <a:t>.</a:t>
            </a:r>
          </a:p>
        </p:txBody>
      </p:sp>
      <p:sp>
        <p:nvSpPr>
          <p:cNvPr id="19" name="TextBox 18">
            <a:extLst>
              <a:ext uri="{FF2B5EF4-FFF2-40B4-BE49-F238E27FC236}">
                <a16:creationId xmlns:a16="http://schemas.microsoft.com/office/drawing/2014/main" id="{B820F788-7BD8-4EFD-9968-EE1C161A5610}"/>
              </a:ext>
            </a:extLst>
          </p:cNvPr>
          <p:cNvSpPr txBox="1"/>
          <p:nvPr/>
        </p:nvSpPr>
        <p:spPr>
          <a:xfrm>
            <a:off x="2182047" y="2846392"/>
            <a:ext cx="7842083" cy="461665"/>
          </a:xfrm>
          <a:prstGeom prst="rect">
            <a:avLst/>
          </a:prstGeom>
          <a:noFill/>
        </p:spPr>
        <p:txBody>
          <a:bodyPr wrap="none" rtlCol="0">
            <a:spAutoFit/>
          </a:bodyPr>
          <a:lstStyle/>
          <a:p>
            <a:r>
              <a:rPr lang="en-GB" sz="2400" b="1"/>
              <a:t>When all bits are set to the value of 1 we get the sum of 255</a:t>
            </a:r>
          </a:p>
        </p:txBody>
      </p:sp>
      <p:sp>
        <p:nvSpPr>
          <p:cNvPr id="21" name="Rectangle 20">
            <a:extLst>
              <a:ext uri="{FF2B5EF4-FFF2-40B4-BE49-F238E27FC236}">
                <a16:creationId xmlns:a16="http://schemas.microsoft.com/office/drawing/2014/main" id="{17D27828-532E-43EF-9E26-FFED9E336A19}"/>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1BCFBF-CEC7-405E-BB64-EDB7F9721957}"/>
              </a:ext>
            </a:extLst>
          </p:cNvPr>
          <p:cNvSpPr txBox="1"/>
          <p:nvPr/>
        </p:nvSpPr>
        <p:spPr>
          <a:xfrm flipH="1">
            <a:off x="2730796" y="3924585"/>
            <a:ext cx="1473294" cy="461665"/>
          </a:xfrm>
          <a:prstGeom prst="rect">
            <a:avLst/>
          </a:prstGeom>
          <a:noFill/>
        </p:spPr>
        <p:txBody>
          <a:bodyPr wrap="square" rtlCol="0">
            <a:spAutoFit/>
          </a:bodyPr>
          <a:lstStyle/>
          <a:p>
            <a:r>
              <a:rPr lang="en-GB" sz="2400"/>
              <a:t>11111111</a:t>
            </a:r>
          </a:p>
        </p:txBody>
      </p:sp>
      <p:sp>
        <p:nvSpPr>
          <p:cNvPr id="24" name="Rectangle 23">
            <a:extLst>
              <a:ext uri="{FF2B5EF4-FFF2-40B4-BE49-F238E27FC236}">
                <a16:creationId xmlns:a16="http://schemas.microsoft.com/office/drawing/2014/main" id="{122E495D-62D8-4189-A22E-15689371C085}"/>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8B765DC-96E7-4ADE-B901-8511206DA0BA}"/>
              </a:ext>
            </a:extLst>
          </p:cNvPr>
          <p:cNvSpPr txBox="1"/>
          <p:nvPr/>
        </p:nvSpPr>
        <p:spPr>
          <a:xfrm flipH="1">
            <a:off x="4530700" y="3924585"/>
            <a:ext cx="1315981" cy="461665"/>
          </a:xfrm>
          <a:prstGeom prst="rect">
            <a:avLst/>
          </a:prstGeom>
          <a:noFill/>
        </p:spPr>
        <p:txBody>
          <a:bodyPr wrap="square" rtlCol="0">
            <a:spAutoFit/>
          </a:bodyPr>
          <a:lstStyle/>
          <a:p>
            <a:r>
              <a:rPr lang="en-GB" sz="2400"/>
              <a:t>1111111</a:t>
            </a:r>
          </a:p>
        </p:txBody>
      </p:sp>
      <p:sp>
        <p:nvSpPr>
          <p:cNvPr id="27" name="Rectangle 26">
            <a:extLst>
              <a:ext uri="{FF2B5EF4-FFF2-40B4-BE49-F238E27FC236}">
                <a16:creationId xmlns:a16="http://schemas.microsoft.com/office/drawing/2014/main" id="{19859AA7-3CAA-4DEF-B0CF-682C0C0FD8C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1DC638-AC64-43F6-A00A-B429D4EA7D3E}"/>
              </a:ext>
            </a:extLst>
          </p:cNvPr>
          <p:cNvSpPr txBox="1"/>
          <p:nvPr/>
        </p:nvSpPr>
        <p:spPr>
          <a:xfrm flipH="1">
            <a:off x="6340549" y="3924585"/>
            <a:ext cx="1325526" cy="461665"/>
          </a:xfrm>
          <a:prstGeom prst="rect">
            <a:avLst/>
          </a:prstGeom>
          <a:noFill/>
        </p:spPr>
        <p:txBody>
          <a:bodyPr wrap="square" rtlCol="0">
            <a:spAutoFit/>
          </a:bodyPr>
          <a:lstStyle/>
          <a:p>
            <a:r>
              <a:rPr lang="en-GB" sz="2400"/>
              <a:t>1111111</a:t>
            </a:r>
          </a:p>
        </p:txBody>
      </p:sp>
      <p:sp>
        <p:nvSpPr>
          <p:cNvPr id="30" name="Rectangle 29">
            <a:extLst>
              <a:ext uri="{FF2B5EF4-FFF2-40B4-BE49-F238E27FC236}">
                <a16:creationId xmlns:a16="http://schemas.microsoft.com/office/drawing/2014/main" id="{CF61EAA1-E532-476A-BBE1-097C7CF3236D}"/>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05D78D3-8AAC-4536-8739-5D157CE777CC}"/>
              </a:ext>
            </a:extLst>
          </p:cNvPr>
          <p:cNvSpPr txBox="1"/>
          <p:nvPr/>
        </p:nvSpPr>
        <p:spPr>
          <a:xfrm flipH="1">
            <a:off x="8059476" y="3924585"/>
            <a:ext cx="1438942" cy="461665"/>
          </a:xfrm>
          <a:prstGeom prst="rect">
            <a:avLst/>
          </a:prstGeom>
          <a:noFill/>
        </p:spPr>
        <p:txBody>
          <a:bodyPr wrap="square" rtlCol="0">
            <a:spAutoFit/>
          </a:bodyPr>
          <a:lstStyle/>
          <a:p>
            <a:r>
              <a:rPr lang="en-GB" sz="2400"/>
              <a:t>11111111</a:t>
            </a:r>
          </a:p>
        </p:txBody>
      </p:sp>
      <p:sp>
        <p:nvSpPr>
          <p:cNvPr id="32" name="TextBox 31">
            <a:extLst>
              <a:ext uri="{FF2B5EF4-FFF2-40B4-BE49-F238E27FC236}">
                <a16:creationId xmlns:a16="http://schemas.microsoft.com/office/drawing/2014/main" id="{8C0B85A8-5D36-403B-9F1B-AA0EE69E350F}"/>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33" name="TextBox 32">
            <a:extLst>
              <a:ext uri="{FF2B5EF4-FFF2-40B4-BE49-F238E27FC236}">
                <a16:creationId xmlns:a16="http://schemas.microsoft.com/office/drawing/2014/main" id="{C14F771E-420E-40FD-9BF0-9C120D4C32A9}"/>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34" name="TextBox 33">
            <a:extLst>
              <a:ext uri="{FF2B5EF4-FFF2-40B4-BE49-F238E27FC236}">
                <a16:creationId xmlns:a16="http://schemas.microsoft.com/office/drawing/2014/main" id="{70605994-56CA-4109-A9C1-EB68D0B156B8}"/>
              </a:ext>
            </a:extLst>
          </p:cNvPr>
          <p:cNvSpPr txBox="1"/>
          <p:nvPr/>
        </p:nvSpPr>
        <p:spPr>
          <a:xfrm>
            <a:off x="7633094" y="3362329"/>
            <a:ext cx="470000" cy="1446550"/>
          </a:xfrm>
          <a:prstGeom prst="rect">
            <a:avLst/>
          </a:prstGeom>
          <a:noFill/>
        </p:spPr>
        <p:txBody>
          <a:bodyPr wrap="none" rtlCol="0">
            <a:spAutoFit/>
          </a:bodyPr>
          <a:lstStyle/>
          <a:p>
            <a:r>
              <a:rPr lang="en-GB" sz="8800"/>
              <a:t>.</a:t>
            </a:r>
          </a:p>
        </p:txBody>
      </p:sp>
      <p:sp>
        <p:nvSpPr>
          <p:cNvPr id="35" name="Rectangle 34">
            <a:extLst>
              <a:ext uri="{FF2B5EF4-FFF2-40B4-BE49-F238E27FC236}">
                <a16:creationId xmlns:a16="http://schemas.microsoft.com/office/drawing/2014/main" id="{9CBA91F0-C622-4A55-A0AB-415434869D75}"/>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+ 2</a:t>
            </a:r>
            <a:r>
              <a:rPr lang="en-GB" sz="2400" b="1" baseline="40000">
                <a:solidFill>
                  <a:schemeClr val="tx1"/>
                </a:solidFill>
              </a:rPr>
              <a:t>6</a:t>
            </a:r>
            <a:r>
              <a:rPr lang="en-GB" sz="2400" b="1">
                <a:solidFill>
                  <a:schemeClr val="tx1"/>
                </a:solidFill>
              </a:rPr>
              <a:t> + 2</a:t>
            </a:r>
            <a:r>
              <a:rPr lang="en-GB" sz="2400" b="1" baseline="40000">
                <a:solidFill>
                  <a:schemeClr val="tx1"/>
                </a:solidFill>
              </a:rPr>
              <a:t>5</a:t>
            </a:r>
            <a:r>
              <a:rPr lang="en-GB" sz="2400" b="1">
                <a:solidFill>
                  <a:schemeClr val="tx1"/>
                </a:solidFill>
              </a:rPr>
              <a:t> + 2</a:t>
            </a:r>
            <a:r>
              <a:rPr lang="en-GB" sz="2400" b="1" baseline="40000">
                <a:solidFill>
                  <a:schemeClr val="tx1"/>
                </a:solidFill>
              </a:rPr>
              <a:t>4</a:t>
            </a:r>
            <a:r>
              <a:rPr lang="en-GB" sz="2400" b="1">
                <a:solidFill>
                  <a:schemeClr val="tx1"/>
                </a:solidFill>
              </a:rPr>
              <a:t> + 2</a:t>
            </a:r>
            <a:r>
              <a:rPr lang="en-GB" sz="2400" b="1" baseline="40000">
                <a:solidFill>
                  <a:schemeClr val="tx1"/>
                </a:solidFill>
              </a:rPr>
              <a:t>3</a:t>
            </a:r>
            <a:r>
              <a:rPr lang="en-GB" sz="2400" b="1">
                <a:solidFill>
                  <a:schemeClr val="tx1"/>
                </a:solidFill>
              </a:rPr>
              <a:t> + 2</a:t>
            </a:r>
            <a:r>
              <a:rPr lang="en-GB" sz="2400" b="1" baseline="40000">
                <a:solidFill>
                  <a:schemeClr val="tx1"/>
                </a:solidFill>
              </a:rPr>
              <a:t>2</a:t>
            </a:r>
            <a:r>
              <a:rPr lang="en-GB" sz="2400" b="1">
                <a:solidFill>
                  <a:schemeClr val="tx1"/>
                </a:solidFill>
              </a:rPr>
              <a:t> + 2</a:t>
            </a:r>
            <a:r>
              <a:rPr lang="en-GB" sz="2400" b="1" baseline="40000">
                <a:solidFill>
                  <a:schemeClr val="tx1"/>
                </a:solidFill>
              </a:rPr>
              <a:t>1</a:t>
            </a:r>
            <a:r>
              <a:rPr lang="en-GB" sz="2400" b="1">
                <a:solidFill>
                  <a:schemeClr val="tx1"/>
                </a:solidFill>
              </a:rPr>
              <a:t> + 2</a:t>
            </a:r>
            <a:r>
              <a:rPr lang="en-GB" sz="2400" b="1" baseline="40000">
                <a:solidFill>
                  <a:schemeClr val="tx1"/>
                </a:solidFill>
              </a:rPr>
              <a:t>0</a:t>
            </a:r>
          </a:p>
        </p:txBody>
      </p:sp>
      <p:sp>
        <p:nvSpPr>
          <p:cNvPr id="36" name="Trapezoid 35">
            <a:extLst>
              <a:ext uri="{FF2B5EF4-FFF2-40B4-BE49-F238E27FC236}">
                <a16:creationId xmlns:a16="http://schemas.microsoft.com/office/drawing/2014/main" id="{732C90EA-1507-4486-87FE-8ADA28F84A5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4EEBA43-8D12-404F-BB6F-8FCBCF4CE65E}"/>
              </a:ext>
            </a:extLst>
          </p:cNvPr>
          <p:cNvSpPr txBox="1"/>
          <p:nvPr/>
        </p:nvSpPr>
        <p:spPr>
          <a:xfrm>
            <a:off x="919863" y="6123543"/>
            <a:ext cx="5043368" cy="523220"/>
          </a:xfrm>
          <a:prstGeom prst="rect">
            <a:avLst/>
          </a:prstGeom>
          <a:noFill/>
        </p:spPr>
        <p:txBody>
          <a:bodyPr wrap="none" rtlCol="0">
            <a:spAutoFit/>
          </a:bodyPr>
          <a:lstStyle/>
          <a:p>
            <a:r>
              <a:rPr lang="en-GB" sz="2800"/>
              <a:t>128 + 64 + 32 + 16 + 8 + 4 + 2 + 1 </a:t>
            </a:r>
          </a:p>
        </p:txBody>
      </p:sp>
      <p:sp>
        <p:nvSpPr>
          <p:cNvPr id="38" name="TextBox 37">
            <a:extLst>
              <a:ext uri="{FF2B5EF4-FFF2-40B4-BE49-F238E27FC236}">
                <a16:creationId xmlns:a16="http://schemas.microsoft.com/office/drawing/2014/main" id="{9374B376-364E-4F6F-9180-2BEBF55A5FA7}"/>
              </a:ext>
            </a:extLst>
          </p:cNvPr>
          <p:cNvSpPr txBox="1"/>
          <p:nvPr/>
        </p:nvSpPr>
        <p:spPr>
          <a:xfrm>
            <a:off x="5932969" y="6123543"/>
            <a:ext cx="364202" cy="523220"/>
          </a:xfrm>
          <a:prstGeom prst="rect">
            <a:avLst/>
          </a:prstGeom>
          <a:noFill/>
        </p:spPr>
        <p:txBody>
          <a:bodyPr wrap="none" rtlCol="0">
            <a:spAutoFit/>
          </a:bodyPr>
          <a:lstStyle/>
          <a:p>
            <a:r>
              <a:rPr lang="en-GB" sz="2800"/>
              <a:t>=</a:t>
            </a:r>
          </a:p>
        </p:txBody>
      </p:sp>
      <p:sp>
        <p:nvSpPr>
          <p:cNvPr id="39" name="TextBox 38">
            <a:extLst>
              <a:ext uri="{FF2B5EF4-FFF2-40B4-BE49-F238E27FC236}">
                <a16:creationId xmlns:a16="http://schemas.microsoft.com/office/drawing/2014/main" id="{B18326BC-5529-451C-9236-24BC2F2F4F53}"/>
              </a:ext>
            </a:extLst>
          </p:cNvPr>
          <p:cNvSpPr txBox="1"/>
          <p:nvPr/>
        </p:nvSpPr>
        <p:spPr>
          <a:xfrm>
            <a:off x="6338089" y="6123543"/>
            <a:ext cx="732893" cy="523220"/>
          </a:xfrm>
          <a:prstGeom prst="rect">
            <a:avLst/>
          </a:prstGeom>
          <a:noFill/>
        </p:spPr>
        <p:txBody>
          <a:bodyPr wrap="none" rtlCol="0">
            <a:spAutoFit/>
          </a:bodyPr>
          <a:lstStyle/>
          <a:p>
            <a:r>
              <a:rPr lang="en-GB" sz="2800" b="1">
                <a:solidFill>
                  <a:srgbClr val="FF0000"/>
                </a:solidFill>
              </a:rPr>
              <a:t>255</a:t>
            </a:r>
          </a:p>
        </p:txBody>
      </p:sp>
    </p:spTree>
    <p:extLst>
      <p:ext uri="{BB962C8B-B14F-4D97-AF65-F5344CB8AC3E}">
        <p14:creationId xmlns:p14="http://schemas.microsoft.com/office/powerpoint/2010/main" val="107362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2000"/>
                            </p:stCondLst>
                            <p:childTnLst>
                              <p:par>
                                <p:cTn id="54" presetID="22" presetClass="entr" presetSubtype="1"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2000"/>
                                        <p:tgtEl>
                                          <p:spTgt spid="36"/>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50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p:bldP spid="24" grpId="0" animBg="1"/>
      <p:bldP spid="25" grpId="0"/>
      <p:bldP spid="27" grpId="0" animBg="1"/>
      <p:bldP spid="28" grpId="0"/>
      <p:bldP spid="30" grpId="0" animBg="1"/>
      <p:bldP spid="31" grpId="0"/>
      <p:bldP spid="32" grpId="0"/>
      <p:bldP spid="33" grpId="0"/>
      <p:bldP spid="34" grpId="0"/>
      <p:bldP spid="35" grpId="0" animBg="1"/>
      <p:bldP spid="36" grpId="0" animBg="1"/>
      <p:bldP spid="37" grpId="0"/>
      <p:bldP spid="38" grpId="0"/>
      <p:bldP spid="3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+ 2</a:t>
            </a:r>
            <a:r>
              <a:rPr lang="en-GB" sz="2400" b="1" baseline="40000">
                <a:solidFill>
                  <a:schemeClr val="tx1"/>
                </a:solidFill>
              </a:rPr>
              <a:t>6</a:t>
            </a:r>
            <a:r>
              <a:rPr lang="en-GB" sz="2400" b="1">
                <a:solidFill>
                  <a:schemeClr val="tx1"/>
                </a:solidFill>
              </a:rPr>
              <a:t> + 0 + 0 + 0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1521518" y="6098501"/>
            <a:ext cx="1441420" cy="523220"/>
          </a:xfrm>
          <a:prstGeom prst="rect">
            <a:avLst/>
          </a:prstGeom>
          <a:noFill/>
        </p:spPr>
        <p:txBody>
          <a:bodyPr wrap="none" rtlCol="0">
            <a:spAutoFit/>
          </a:bodyPr>
          <a:lstStyle/>
          <a:p>
            <a:r>
              <a:rPr lang="en-GB" sz="2800"/>
              <a:t>128 + 64</a:t>
            </a:r>
          </a:p>
        </p:txBody>
      </p:sp>
      <p:sp>
        <p:nvSpPr>
          <p:cNvPr id="33" name="TextBox 32">
            <a:extLst>
              <a:ext uri="{FF2B5EF4-FFF2-40B4-BE49-F238E27FC236}">
                <a16:creationId xmlns:a16="http://schemas.microsoft.com/office/drawing/2014/main" id="{ABCEFE23-E67E-48EE-BE9A-F8365C7B5B24}"/>
              </a:ext>
            </a:extLst>
          </p:cNvPr>
          <p:cNvSpPr txBox="1"/>
          <p:nvPr/>
        </p:nvSpPr>
        <p:spPr>
          <a:xfrm>
            <a:off x="296507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3370191" y="6098501"/>
            <a:ext cx="732893" cy="523220"/>
          </a:xfrm>
          <a:prstGeom prst="rect">
            <a:avLst/>
          </a:prstGeom>
          <a:noFill/>
        </p:spPr>
        <p:txBody>
          <a:bodyPr wrap="none" rtlCol="0">
            <a:spAutoFit/>
          </a:bodyPr>
          <a:lstStyle/>
          <a:p>
            <a:r>
              <a:rPr lang="en-GB" sz="2800" b="1">
                <a:solidFill>
                  <a:srgbClr val="FF0000"/>
                </a:solidFill>
              </a:rPr>
              <a:t>192</a:t>
            </a:r>
          </a:p>
        </p:txBody>
      </p:sp>
    </p:spTree>
    <p:extLst>
      <p:ext uri="{BB962C8B-B14F-4D97-AF65-F5344CB8AC3E}">
        <p14:creationId xmlns:p14="http://schemas.microsoft.com/office/powerpoint/2010/main" val="3815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282741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+ 0 + 2</a:t>
            </a:r>
            <a:r>
              <a:rPr lang="en-GB" sz="2400" b="1" baseline="40000">
                <a:solidFill>
                  <a:schemeClr val="tx1"/>
                </a:solidFill>
              </a:rPr>
              <a:t>5</a:t>
            </a:r>
            <a:r>
              <a:rPr lang="en-GB" sz="2400" b="1">
                <a:solidFill>
                  <a:schemeClr val="tx1"/>
                </a:solidFill>
              </a:rPr>
              <a:t> + 0 + 2</a:t>
            </a:r>
            <a:r>
              <a:rPr lang="en-GB" sz="2400" b="1" baseline="40000">
                <a:solidFill>
                  <a:schemeClr val="tx1"/>
                </a:solidFill>
              </a:rPr>
              <a:t>3</a:t>
            </a:r>
            <a:r>
              <a:rPr lang="en-GB" sz="2400" b="1">
                <a:solidFill>
                  <a:schemeClr val="tx1"/>
                </a:solidFill>
              </a:rPr>
              <a:t>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291552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3258878" y="6098501"/>
            <a:ext cx="1967205" cy="523220"/>
          </a:xfrm>
          <a:prstGeom prst="rect">
            <a:avLst/>
          </a:prstGeom>
          <a:noFill/>
        </p:spPr>
        <p:txBody>
          <a:bodyPr wrap="none" rtlCol="0">
            <a:spAutoFit/>
          </a:bodyPr>
          <a:lstStyle/>
          <a:p>
            <a:r>
              <a:rPr lang="en-GB" sz="2800"/>
              <a:t>128 + 32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513931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5371711" y="6098501"/>
            <a:ext cx="732893" cy="523220"/>
          </a:xfrm>
          <a:prstGeom prst="rect">
            <a:avLst/>
          </a:prstGeom>
          <a:noFill/>
        </p:spPr>
        <p:txBody>
          <a:bodyPr wrap="none" rtlCol="0">
            <a:spAutoFit/>
          </a:bodyPr>
          <a:lstStyle/>
          <a:p>
            <a:r>
              <a:rPr lang="en-GB" sz="2800" b="1">
                <a:solidFill>
                  <a:srgbClr val="FF0000"/>
                </a:solidFill>
              </a:rPr>
              <a:t>168</a:t>
            </a:r>
          </a:p>
        </p:txBody>
      </p:sp>
    </p:spTree>
    <p:extLst>
      <p:ext uri="{BB962C8B-B14F-4D97-AF65-F5344CB8AC3E}">
        <p14:creationId xmlns:p14="http://schemas.microsoft.com/office/powerpoint/2010/main" val="24037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4646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0 + 0 + 0 + 2</a:t>
            </a:r>
            <a:r>
              <a:rPr lang="en-GB" sz="2400" b="1" baseline="40000">
                <a:solidFill>
                  <a:schemeClr val="tx1"/>
                </a:solidFill>
              </a:rPr>
              <a:t>4</a:t>
            </a:r>
            <a:r>
              <a:rPr lang="en-GB" sz="2400" b="1">
                <a:solidFill>
                  <a:schemeClr val="tx1"/>
                </a:solidFill>
              </a:rPr>
              <a:t> + 2</a:t>
            </a:r>
            <a:r>
              <a:rPr lang="en-GB" sz="2400" b="1" baseline="40000">
                <a:solidFill>
                  <a:schemeClr val="tx1"/>
                </a:solidFill>
              </a:rPr>
              <a:t>3</a:t>
            </a:r>
            <a:r>
              <a:rPr lang="en-GB" sz="2400" b="1">
                <a:solidFill>
                  <a:schemeClr val="tx1"/>
                </a:solidFill>
              </a:rPr>
              <a:t>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4734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5882015" y="6111162"/>
            <a:ext cx="1075936" cy="523220"/>
          </a:xfrm>
          <a:prstGeom prst="rect">
            <a:avLst/>
          </a:prstGeom>
          <a:noFill/>
        </p:spPr>
        <p:txBody>
          <a:bodyPr wrap="none" rtlCol="0">
            <a:spAutoFit/>
          </a:bodyPr>
          <a:lstStyle/>
          <a:p>
            <a:r>
              <a:rPr lang="en-GB" sz="2800"/>
              <a:t>16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695795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7190351" y="6098501"/>
            <a:ext cx="550151" cy="523220"/>
          </a:xfrm>
          <a:prstGeom prst="rect">
            <a:avLst/>
          </a:prstGeom>
          <a:noFill/>
        </p:spPr>
        <p:txBody>
          <a:bodyPr wrap="none" rtlCol="0">
            <a:spAutoFit/>
          </a:bodyPr>
          <a:lstStyle/>
          <a:p>
            <a:r>
              <a:rPr lang="en-GB" sz="2800" b="1">
                <a:solidFill>
                  <a:srgbClr val="FF0000"/>
                </a:solidFill>
              </a:rPr>
              <a:t>24</a:t>
            </a:r>
          </a:p>
        </p:txBody>
      </p:sp>
    </p:spTree>
    <p:extLst>
      <p:ext uri="{BB962C8B-B14F-4D97-AF65-F5344CB8AC3E}">
        <p14:creationId xmlns:p14="http://schemas.microsoft.com/office/powerpoint/2010/main" val="351010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639357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0 + 0 + 0 + 0 + 2</a:t>
            </a:r>
            <a:r>
              <a:rPr lang="en-GB" sz="2400" b="1" baseline="40000">
                <a:solidFill>
                  <a:schemeClr val="tx1"/>
                </a:solidFill>
              </a:rPr>
              <a:t>3</a:t>
            </a:r>
            <a:r>
              <a:rPr lang="en-GB" sz="2400" b="1">
                <a:solidFill>
                  <a:schemeClr val="tx1"/>
                </a:solidFill>
              </a:rPr>
              <a:t> + 2</a:t>
            </a:r>
            <a:r>
              <a:rPr lang="en-GB" sz="2400" b="1" baseline="40000">
                <a:solidFill>
                  <a:schemeClr val="tx1"/>
                </a:solidFill>
              </a:rPr>
              <a:t>2</a:t>
            </a:r>
            <a:r>
              <a:rPr lang="en-GB" sz="2400" b="1">
                <a:solidFill>
                  <a:schemeClr val="tx1"/>
                </a:solidFill>
              </a:rPr>
              <a:t> + 2</a:t>
            </a:r>
            <a:r>
              <a:rPr lang="en-GB" sz="2400" b="1" baseline="40000">
                <a:solidFill>
                  <a:schemeClr val="tx1"/>
                </a:solidFill>
              </a:rPr>
              <a:t>1</a:t>
            </a:r>
            <a:r>
              <a:rPr lang="en-GB" sz="2400" b="1">
                <a:solidFill>
                  <a:schemeClr val="tx1"/>
                </a:solidFill>
              </a:rPr>
              <a:t> + 2</a:t>
            </a:r>
            <a:r>
              <a:rPr lang="en-GB" sz="2400" b="1" baseline="40000">
                <a:solidFill>
                  <a:schemeClr val="tx1"/>
                </a:solidFill>
              </a:rPr>
              <a:t>0</a:t>
            </a:r>
          </a:p>
        </p:txBody>
      </p:sp>
      <p:sp>
        <p:nvSpPr>
          <p:cNvPr id="31" name="Trapezoid 30">
            <a:extLst>
              <a:ext uri="{FF2B5EF4-FFF2-40B4-BE49-F238E27FC236}">
                <a16:creationId xmlns:a16="http://schemas.microsoft.com/office/drawing/2014/main" id="{2ED86894-3FB2-4EDB-BB33-A649C759BC26}"/>
              </a:ext>
            </a:extLst>
          </p:cNvPr>
          <p:cNvSpPr/>
          <p:nvPr/>
        </p:nvSpPr>
        <p:spPr>
          <a:xfrm>
            <a:off x="648168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6825038" y="6098501"/>
            <a:ext cx="1944763" cy="523220"/>
          </a:xfrm>
          <a:prstGeom prst="rect">
            <a:avLst/>
          </a:prstGeom>
          <a:noFill/>
        </p:spPr>
        <p:txBody>
          <a:bodyPr wrap="none" rtlCol="0">
            <a:spAutoFit/>
          </a:bodyPr>
          <a:lstStyle/>
          <a:p>
            <a:r>
              <a:rPr lang="en-GB" sz="2800"/>
              <a:t>8 + 4 + 2 + 1</a:t>
            </a:r>
          </a:p>
        </p:txBody>
      </p:sp>
      <p:sp>
        <p:nvSpPr>
          <p:cNvPr id="33" name="TextBox 32">
            <a:extLst>
              <a:ext uri="{FF2B5EF4-FFF2-40B4-BE49-F238E27FC236}">
                <a16:creationId xmlns:a16="http://schemas.microsoft.com/office/drawing/2014/main" id="{ABCEFE23-E67E-48EE-BE9A-F8365C7B5B24}"/>
              </a:ext>
            </a:extLst>
          </p:cNvPr>
          <p:cNvSpPr txBox="1"/>
          <p:nvPr/>
        </p:nvSpPr>
        <p:spPr>
          <a:xfrm>
            <a:off x="870547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8937871" y="6098501"/>
            <a:ext cx="550151" cy="523220"/>
          </a:xfrm>
          <a:prstGeom prst="rect">
            <a:avLst/>
          </a:prstGeom>
          <a:noFill/>
        </p:spPr>
        <p:txBody>
          <a:bodyPr wrap="none" rtlCol="0">
            <a:spAutoFit/>
          </a:bodyPr>
          <a:lstStyle/>
          <a:p>
            <a:r>
              <a:rPr lang="en-GB" sz="2800" b="1">
                <a:solidFill>
                  <a:srgbClr val="FF0000"/>
                </a:solidFill>
              </a:rPr>
              <a:t>15</a:t>
            </a:r>
          </a:p>
        </p:txBody>
      </p:sp>
    </p:spTree>
    <p:extLst>
      <p:ext uri="{BB962C8B-B14F-4D97-AF65-F5344CB8AC3E}">
        <p14:creationId xmlns:p14="http://schemas.microsoft.com/office/powerpoint/2010/main" val="12127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909321" y="3454400"/>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3436620"/>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3436620"/>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3659853"/>
            <a:ext cx="981551" cy="584775"/>
          </a:xfrm>
          <a:prstGeom prst="rect">
            <a:avLst/>
          </a:prstGeom>
          <a:noFill/>
        </p:spPr>
        <p:txBody>
          <a:bodyPr wrap="none" rtlCol="0">
            <a:spAutoFit/>
          </a:bodyPr>
          <a:lstStyle/>
          <a:p>
            <a:r>
              <a:rPr lang="en-GB" sz="3200" b="1"/>
              <a:t>Data</a:t>
            </a:r>
          </a:p>
        </p:txBody>
      </p:sp>
      <p:cxnSp>
        <p:nvCxnSpPr>
          <p:cNvPr id="11" name="Straight Connector 10">
            <a:extLst>
              <a:ext uri="{FF2B5EF4-FFF2-40B4-BE49-F238E27FC236}">
                <a16:creationId xmlns:a16="http://schemas.microsoft.com/office/drawing/2014/main" id="{83EAE5EE-E406-47DD-8632-854CDECF539E}"/>
              </a:ext>
            </a:extLst>
          </p:cNvPr>
          <p:cNvCxnSpPr>
            <a:cxnSpLocks/>
          </p:cNvCxnSpPr>
          <p:nvPr/>
        </p:nvCxnSpPr>
        <p:spPr>
          <a:xfrm>
            <a:off x="2250441" y="3132306"/>
            <a:ext cx="3139440"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835EF3-507E-4260-9A28-EB60D9FF2747}"/>
              </a:ext>
            </a:extLst>
          </p:cNvPr>
          <p:cNvCxnSpPr>
            <a:cxnSpLocks/>
          </p:cNvCxnSpPr>
          <p:nvPr/>
        </p:nvCxnSpPr>
        <p:spPr>
          <a:xfrm>
            <a:off x="2250441" y="2545403"/>
            <a:ext cx="8946095"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695802-3840-412B-83CE-CD3C442DCDAA}"/>
              </a:ext>
            </a:extLst>
          </p:cNvPr>
          <p:cNvSpPr txBox="1"/>
          <p:nvPr/>
        </p:nvSpPr>
        <p:spPr>
          <a:xfrm>
            <a:off x="5163661" y="2102874"/>
            <a:ext cx="1864678" cy="369332"/>
          </a:xfrm>
          <a:prstGeom prst="rect">
            <a:avLst/>
          </a:prstGeom>
          <a:noFill/>
        </p:spPr>
        <p:txBody>
          <a:bodyPr wrap="none" rtlCol="0">
            <a:spAutoFit/>
          </a:bodyPr>
          <a:lstStyle/>
          <a:p>
            <a:r>
              <a:rPr lang="en-GB" b="1"/>
              <a:t>20 to 65535 bytes</a:t>
            </a:r>
          </a:p>
        </p:txBody>
      </p:sp>
      <p:sp>
        <p:nvSpPr>
          <p:cNvPr id="16" name="TextBox 15">
            <a:extLst>
              <a:ext uri="{FF2B5EF4-FFF2-40B4-BE49-F238E27FC236}">
                <a16:creationId xmlns:a16="http://schemas.microsoft.com/office/drawing/2014/main" id="{0115E7A8-D34A-4698-981E-457A4B83285A}"/>
              </a:ext>
            </a:extLst>
          </p:cNvPr>
          <p:cNvSpPr txBox="1"/>
          <p:nvPr/>
        </p:nvSpPr>
        <p:spPr>
          <a:xfrm>
            <a:off x="3326453" y="2762974"/>
            <a:ext cx="988091" cy="369332"/>
          </a:xfrm>
          <a:prstGeom prst="rect">
            <a:avLst/>
          </a:prstGeom>
          <a:noFill/>
        </p:spPr>
        <p:txBody>
          <a:bodyPr wrap="none" rtlCol="0">
            <a:spAutoFit/>
          </a:bodyPr>
          <a:lstStyle/>
          <a:p>
            <a:r>
              <a:rPr lang="en-GB" b="1"/>
              <a:t>20 bytes</a:t>
            </a:r>
          </a:p>
        </p:txBody>
      </p:sp>
    </p:spTree>
    <p:extLst>
      <p:ext uri="{BB962C8B-B14F-4D97-AF65-F5344CB8AC3E}">
        <p14:creationId xmlns:p14="http://schemas.microsoft.com/office/powerpoint/2010/main" val="4921590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3D3D716-6D7E-4B2C-B49D-82310F36CE4E}"/>
              </a:ext>
            </a:extLst>
          </p:cNvPr>
          <p:cNvSpPr/>
          <p:nvPr/>
        </p:nvSpPr>
        <p:spPr>
          <a:xfrm>
            <a:off x="889866" y="2947481"/>
            <a:ext cx="10394220" cy="481519"/>
          </a:xfrm>
          <a:custGeom>
            <a:avLst/>
            <a:gdLst>
              <a:gd name="connsiteX0" fmla="*/ 1274323 w 10359957"/>
              <a:gd name="connsiteY0" fmla="*/ 0 h 437745"/>
              <a:gd name="connsiteX1" fmla="*/ 0 w 10359957"/>
              <a:gd name="connsiteY1" fmla="*/ 437745 h 437745"/>
              <a:gd name="connsiteX2" fmla="*/ 10359957 w 10359957"/>
              <a:gd name="connsiteY2" fmla="*/ 437745 h 437745"/>
              <a:gd name="connsiteX3" fmla="*/ 4484451 w 10359957"/>
              <a:gd name="connsiteY3" fmla="*/ 9728 h 437745"/>
              <a:gd name="connsiteX4" fmla="*/ 1274323 w 10359957"/>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9957" h="437745">
                <a:moveTo>
                  <a:pt x="1274323" y="0"/>
                </a:moveTo>
                <a:lnTo>
                  <a:pt x="0" y="437745"/>
                </a:lnTo>
                <a:lnTo>
                  <a:pt x="10359957" y="437745"/>
                </a:lnTo>
                <a:lnTo>
                  <a:pt x="4484451" y="9728"/>
                </a:lnTo>
                <a:lnTo>
                  <a:pt x="1274323" y="0"/>
                </a:lnTo>
                <a:close/>
              </a:path>
            </a:pathLst>
          </a:custGeom>
          <a:gradFill>
            <a:gsLst>
              <a:gs pos="0">
                <a:schemeClr val="accent6">
                  <a:lumMod val="20000"/>
                  <a:lumOff val="80000"/>
                </a:schemeClr>
              </a:gs>
              <a:gs pos="16000">
                <a:schemeClr val="accent6">
                  <a:lumMod val="40000"/>
                  <a:lumOff val="60000"/>
                </a:schemeClr>
              </a:gs>
              <a:gs pos="100000">
                <a:schemeClr val="accent6">
                  <a:lumMod val="60000"/>
                  <a:lumOff val="40000"/>
                </a:scheme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889865" y="1907699"/>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1889919"/>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1889919"/>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2113152"/>
            <a:ext cx="981551" cy="584775"/>
          </a:xfrm>
          <a:prstGeom prst="rect">
            <a:avLst/>
          </a:prstGeom>
          <a:noFill/>
        </p:spPr>
        <p:txBody>
          <a:bodyPr wrap="none" rtlCol="0">
            <a:spAutoFit/>
          </a:bodyPr>
          <a:lstStyle/>
          <a:p>
            <a:r>
              <a:rPr lang="en-GB" sz="3200" b="1"/>
              <a:t>Data</a:t>
            </a:r>
          </a:p>
        </p:txBody>
      </p:sp>
      <p:sp>
        <p:nvSpPr>
          <p:cNvPr id="3" name="Rectangle 2">
            <a:extLst>
              <a:ext uri="{FF2B5EF4-FFF2-40B4-BE49-F238E27FC236}">
                <a16:creationId xmlns:a16="http://schemas.microsoft.com/office/drawing/2014/main" id="{09FFFB8A-7784-4EDA-8F12-029EB72F687A}"/>
              </a:ext>
            </a:extLst>
          </p:cNvPr>
          <p:cNvSpPr/>
          <p:nvPr/>
        </p:nvSpPr>
        <p:spPr>
          <a:xfrm>
            <a:off x="909321" y="3429000"/>
            <a:ext cx="10373359" cy="3429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3F460CE-50E4-4B46-A8B3-C8C4221D4CDB}"/>
              </a:ext>
            </a:extLst>
          </p:cNvPr>
          <p:cNvCxnSpPr>
            <a:cxnSpLocks/>
          </p:cNvCxnSpPr>
          <p:nvPr/>
        </p:nvCxnSpPr>
        <p:spPr>
          <a:xfrm>
            <a:off x="909320" y="3936842"/>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D3E015-222C-4574-A295-35F40C044985}"/>
              </a:ext>
            </a:extLst>
          </p:cNvPr>
          <p:cNvCxnSpPr>
            <a:cxnSpLocks/>
          </p:cNvCxnSpPr>
          <p:nvPr/>
        </p:nvCxnSpPr>
        <p:spPr>
          <a:xfrm>
            <a:off x="909320" y="4507531"/>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E1347B-FE2F-47D8-8891-A62A9DB1254C}"/>
              </a:ext>
            </a:extLst>
          </p:cNvPr>
          <p:cNvCxnSpPr>
            <a:cxnSpLocks/>
          </p:cNvCxnSpPr>
          <p:nvPr/>
        </p:nvCxnSpPr>
        <p:spPr>
          <a:xfrm>
            <a:off x="909320" y="5078220"/>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5B5B99-0C06-4D31-A583-1864E2FCDF54}"/>
              </a:ext>
            </a:extLst>
          </p:cNvPr>
          <p:cNvCxnSpPr>
            <a:cxnSpLocks/>
          </p:cNvCxnSpPr>
          <p:nvPr/>
        </p:nvCxnSpPr>
        <p:spPr>
          <a:xfrm>
            <a:off x="909320" y="5648909"/>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B9480D-D842-4A5E-B61C-26D75D45A15A}"/>
              </a:ext>
            </a:extLst>
          </p:cNvPr>
          <p:cNvCxnSpPr>
            <a:cxnSpLocks/>
          </p:cNvCxnSpPr>
          <p:nvPr/>
        </p:nvCxnSpPr>
        <p:spPr>
          <a:xfrm>
            <a:off x="909320" y="6219598"/>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DB5303-50BB-42C7-B662-86F752682918}"/>
              </a:ext>
            </a:extLst>
          </p:cNvPr>
          <p:cNvCxnSpPr/>
          <p:nvPr/>
        </p:nvCxnSpPr>
        <p:spPr>
          <a:xfrm>
            <a:off x="909319" y="3366154"/>
            <a:ext cx="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6BEF98-F100-4C3A-AB42-ECDEAC5A14B7}"/>
              </a:ext>
            </a:extLst>
          </p:cNvPr>
          <p:cNvSpPr txBox="1"/>
          <p:nvPr/>
        </p:nvSpPr>
        <p:spPr>
          <a:xfrm>
            <a:off x="1166444" y="3364350"/>
            <a:ext cx="705642" cy="646331"/>
          </a:xfrm>
          <a:prstGeom prst="rect">
            <a:avLst/>
          </a:prstGeom>
          <a:noFill/>
          <a:ln w="38100">
            <a:noFill/>
          </a:ln>
        </p:spPr>
        <p:txBody>
          <a:bodyPr wrap="none" rtlCol="0">
            <a:spAutoFit/>
          </a:bodyPr>
          <a:lstStyle/>
          <a:p>
            <a:pPr algn="ctr"/>
            <a:r>
              <a:rPr lang="en-GB" b="1"/>
              <a:t>VER</a:t>
            </a:r>
          </a:p>
          <a:p>
            <a:pPr algn="ctr"/>
            <a:r>
              <a:rPr lang="en-GB" b="1"/>
              <a:t>4 bits</a:t>
            </a:r>
          </a:p>
        </p:txBody>
      </p:sp>
      <p:sp>
        <p:nvSpPr>
          <p:cNvPr id="39" name="TextBox 38">
            <a:extLst>
              <a:ext uri="{FF2B5EF4-FFF2-40B4-BE49-F238E27FC236}">
                <a16:creationId xmlns:a16="http://schemas.microsoft.com/office/drawing/2014/main" id="{7FD6408D-C893-46BD-B062-4606059DADAA}"/>
              </a:ext>
            </a:extLst>
          </p:cNvPr>
          <p:cNvSpPr txBox="1"/>
          <p:nvPr/>
        </p:nvSpPr>
        <p:spPr>
          <a:xfrm>
            <a:off x="2503986" y="3350615"/>
            <a:ext cx="705642" cy="646331"/>
          </a:xfrm>
          <a:prstGeom prst="rect">
            <a:avLst/>
          </a:prstGeom>
          <a:noFill/>
          <a:ln w="38100">
            <a:noFill/>
          </a:ln>
        </p:spPr>
        <p:txBody>
          <a:bodyPr wrap="none" rtlCol="0">
            <a:spAutoFit/>
          </a:bodyPr>
          <a:lstStyle/>
          <a:p>
            <a:pPr algn="ctr"/>
            <a:r>
              <a:rPr lang="en-GB" b="1"/>
              <a:t>HLEN</a:t>
            </a:r>
          </a:p>
          <a:p>
            <a:pPr algn="ctr"/>
            <a:r>
              <a:rPr lang="en-GB" b="1"/>
              <a:t>4 bits</a:t>
            </a:r>
          </a:p>
        </p:txBody>
      </p:sp>
      <p:sp>
        <p:nvSpPr>
          <p:cNvPr id="40" name="TextBox 39">
            <a:extLst>
              <a:ext uri="{FF2B5EF4-FFF2-40B4-BE49-F238E27FC236}">
                <a16:creationId xmlns:a16="http://schemas.microsoft.com/office/drawing/2014/main" id="{979A9C9C-806D-4AA8-B50C-E8650ACD53D2}"/>
              </a:ext>
            </a:extLst>
          </p:cNvPr>
          <p:cNvSpPr txBox="1"/>
          <p:nvPr/>
        </p:nvSpPr>
        <p:spPr>
          <a:xfrm>
            <a:off x="4033297" y="3356907"/>
            <a:ext cx="1376916" cy="646331"/>
          </a:xfrm>
          <a:prstGeom prst="rect">
            <a:avLst/>
          </a:prstGeom>
          <a:noFill/>
          <a:ln w="38100">
            <a:noFill/>
          </a:ln>
        </p:spPr>
        <p:txBody>
          <a:bodyPr wrap="none" rtlCol="0">
            <a:spAutoFit/>
          </a:bodyPr>
          <a:lstStyle/>
          <a:p>
            <a:pPr algn="ctr"/>
            <a:r>
              <a:rPr lang="en-GB" b="1"/>
              <a:t>Service Type</a:t>
            </a:r>
          </a:p>
          <a:p>
            <a:pPr algn="ctr"/>
            <a:r>
              <a:rPr lang="en-GB" b="1"/>
              <a:t>8 bits</a:t>
            </a:r>
          </a:p>
        </p:txBody>
      </p:sp>
      <p:sp>
        <p:nvSpPr>
          <p:cNvPr id="41" name="TextBox 40">
            <a:extLst>
              <a:ext uri="{FF2B5EF4-FFF2-40B4-BE49-F238E27FC236}">
                <a16:creationId xmlns:a16="http://schemas.microsoft.com/office/drawing/2014/main" id="{3FA1BEEF-8EE2-4E2D-8671-44E7C679CFB3}"/>
              </a:ext>
            </a:extLst>
          </p:cNvPr>
          <p:cNvSpPr txBox="1"/>
          <p:nvPr/>
        </p:nvSpPr>
        <p:spPr>
          <a:xfrm>
            <a:off x="7851520" y="3361608"/>
            <a:ext cx="1350241" cy="646331"/>
          </a:xfrm>
          <a:prstGeom prst="rect">
            <a:avLst/>
          </a:prstGeom>
          <a:noFill/>
          <a:ln w="38100">
            <a:noFill/>
          </a:ln>
        </p:spPr>
        <p:txBody>
          <a:bodyPr wrap="none" rtlCol="0">
            <a:spAutoFit/>
          </a:bodyPr>
          <a:lstStyle/>
          <a:p>
            <a:pPr algn="ctr"/>
            <a:r>
              <a:rPr lang="en-GB" b="1"/>
              <a:t>Total Length</a:t>
            </a:r>
          </a:p>
          <a:p>
            <a:pPr algn="ctr"/>
            <a:r>
              <a:rPr lang="en-GB" b="1"/>
              <a:t>16 bits</a:t>
            </a:r>
          </a:p>
        </p:txBody>
      </p:sp>
      <p:cxnSp>
        <p:nvCxnSpPr>
          <p:cNvPr id="43" name="Straight Connector 42">
            <a:extLst>
              <a:ext uri="{FF2B5EF4-FFF2-40B4-BE49-F238E27FC236}">
                <a16:creationId xmlns:a16="http://schemas.microsoft.com/office/drawing/2014/main" id="{309DDABB-D0E6-4A6D-8DE4-BD452C5DB67E}"/>
              </a:ext>
            </a:extLst>
          </p:cNvPr>
          <p:cNvCxnSpPr>
            <a:cxnSpLocks/>
            <a:stCxn id="3" idx="0"/>
          </p:cNvCxnSpPr>
          <p:nvPr/>
        </p:nvCxnSpPr>
        <p:spPr>
          <a:xfrm flipH="1">
            <a:off x="6095999" y="3429000"/>
            <a:ext cx="2" cy="16486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E6220D-67C8-48E1-BB15-7589B77A894C}"/>
              </a:ext>
            </a:extLst>
          </p:cNvPr>
          <p:cNvCxnSpPr>
            <a:cxnSpLocks/>
          </p:cNvCxnSpPr>
          <p:nvPr/>
        </p:nvCxnSpPr>
        <p:spPr>
          <a:xfrm>
            <a:off x="3562449" y="3429000"/>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A606D0-D9F5-4BF4-B38C-5B29C412FF04}"/>
              </a:ext>
            </a:extLst>
          </p:cNvPr>
          <p:cNvCxnSpPr>
            <a:cxnSpLocks/>
          </p:cNvCxnSpPr>
          <p:nvPr/>
        </p:nvCxnSpPr>
        <p:spPr>
          <a:xfrm>
            <a:off x="2218955" y="3429602"/>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C775FDF-D0C0-47F7-ABC4-6BCB23B1D158}"/>
              </a:ext>
            </a:extLst>
          </p:cNvPr>
          <p:cNvSpPr txBox="1"/>
          <p:nvPr/>
        </p:nvSpPr>
        <p:spPr>
          <a:xfrm>
            <a:off x="1765070" y="3908124"/>
            <a:ext cx="2828083" cy="646331"/>
          </a:xfrm>
          <a:prstGeom prst="rect">
            <a:avLst/>
          </a:prstGeom>
          <a:noFill/>
          <a:ln w="38100">
            <a:noFill/>
          </a:ln>
        </p:spPr>
        <p:txBody>
          <a:bodyPr wrap="none" rtlCol="0">
            <a:spAutoFit/>
          </a:bodyPr>
          <a:lstStyle/>
          <a:p>
            <a:pPr algn="ctr"/>
            <a:r>
              <a:rPr lang="en-GB" b="1"/>
              <a:t>Identification (Fragment ID)</a:t>
            </a:r>
          </a:p>
          <a:p>
            <a:pPr algn="ctr"/>
            <a:r>
              <a:rPr lang="en-GB" b="1"/>
              <a:t>16 bits</a:t>
            </a:r>
          </a:p>
        </p:txBody>
      </p:sp>
      <p:sp>
        <p:nvSpPr>
          <p:cNvPr id="49" name="TextBox 48">
            <a:extLst>
              <a:ext uri="{FF2B5EF4-FFF2-40B4-BE49-F238E27FC236}">
                <a16:creationId xmlns:a16="http://schemas.microsoft.com/office/drawing/2014/main" id="{2E6BD625-BC23-468B-95B0-892912896807}"/>
              </a:ext>
            </a:extLst>
          </p:cNvPr>
          <p:cNvSpPr txBox="1"/>
          <p:nvPr/>
        </p:nvSpPr>
        <p:spPr>
          <a:xfrm>
            <a:off x="6159798" y="3908124"/>
            <a:ext cx="705641" cy="646331"/>
          </a:xfrm>
          <a:prstGeom prst="rect">
            <a:avLst/>
          </a:prstGeom>
          <a:noFill/>
          <a:ln w="38100">
            <a:noFill/>
          </a:ln>
        </p:spPr>
        <p:txBody>
          <a:bodyPr wrap="none" rtlCol="0">
            <a:spAutoFit/>
          </a:bodyPr>
          <a:lstStyle/>
          <a:p>
            <a:pPr algn="ctr"/>
            <a:r>
              <a:rPr lang="en-GB" b="1"/>
              <a:t>Flags</a:t>
            </a:r>
          </a:p>
          <a:p>
            <a:pPr algn="ctr"/>
            <a:r>
              <a:rPr lang="en-GB" b="1"/>
              <a:t>3 bits</a:t>
            </a:r>
          </a:p>
        </p:txBody>
      </p:sp>
      <p:cxnSp>
        <p:nvCxnSpPr>
          <p:cNvPr id="50" name="Straight Connector 49">
            <a:extLst>
              <a:ext uri="{FF2B5EF4-FFF2-40B4-BE49-F238E27FC236}">
                <a16:creationId xmlns:a16="http://schemas.microsoft.com/office/drawing/2014/main" id="{EAC09D6F-F5F3-437F-BC8A-ADB09A5C3F5C}"/>
              </a:ext>
            </a:extLst>
          </p:cNvPr>
          <p:cNvCxnSpPr>
            <a:cxnSpLocks/>
          </p:cNvCxnSpPr>
          <p:nvPr/>
        </p:nvCxnSpPr>
        <p:spPr>
          <a:xfrm>
            <a:off x="7044672" y="3952765"/>
            <a:ext cx="0" cy="5547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8021BA5-8D80-4ABC-827D-741602554B10}"/>
              </a:ext>
            </a:extLst>
          </p:cNvPr>
          <p:cNvSpPr txBox="1"/>
          <p:nvPr/>
        </p:nvSpPr>
        <p:spPr>
          <a:xfrm>
            <a:off x="7856986" y="3908124"/>
            <a:ext cx="2225930" cy="646331"/>
          </a:xfrm>
          <a:prstGeom prst="rect">
            <a:avLst/>
          </a:prstGeom>
          <a:noFill/>
          <a:ln w="38100">
            <a:noFill/>
          </a:ln>
        </p:spPr>
        <p:txBody>
          <a:bodyPr wrap="none" rtlCol="0">
            <a:spAutoFit/>
          </a:bodyPr>
          <a:lstStyle/>
          <a:p>
            <a:pPr algn="ctr"/>
            <a:r>
              <a:rPr lang="en-GB" b="1"/>
              <a:t>Fragmentation Offset</a:t>
            </a:r>
          </a:p>
          <a:p>
            <a:pPr algn="ctr"/>
            <a:r>
              <a:rPr lang="en-GB" b="1"/>
              <a:t>13 bits</a:t>
            </a:r>
          </a:p>
        </p:txBody>
      </p:sp>
      <p:sp>
        <p:nvSpPr>
          <p:cNvPr id="54" name="TextBox 53">
            <a:extLst>
              <a:ext uri="{FF2B5EF4-FFF2-40B4-BE49-F238E27FC236}">
                <a16:creationId xmlns:a16="http://schemas.microsoft.com/office/drawing/2014/main" id="{23170FB7-8E91-47EF-971C-17D7ACC33F44}"/>
              </a:ext>
            </a:extLst>
          </p:cNvPr>
          <p:cNvSpPr txBox="1"/>
          <p:nvPr/>
        </p:nvSpPr>
        <p:spPr>
          <a:xfrm>
            <a:off x="7532263" y="4487063"/>
            <a:ext cx="1901162" cy="646331"/>
          </a:xfrm>
          <a:prstGeom prst="rect">
            <a:avLst/>
          </a:prstGeom>
          <a:noFill/>
          <a:ln w="38100">
            <a:noFill/>
          </a:ln>
        </p:spPr>
        <p:txBody>
          <a:bodyPr wrap="none" rtlCol="0">
            <a:spAutoFit/>
          </a:bodyPr>
          <a:lstStyle/>
          <a:p>
            <a:pPr algn="ctr"/>
            <a:r>
              <a:rPr lang="en-GB" b="1"/>
              <a:t>Header Checksum</a:t>
            </a:r>
          </a:p>
          <a:p>
            <a:pPr algn="ctr"/>
            <a:r>
              <a:rPr lang="en-GB" b="1"/>
              <a:t>16 bits</a:t>
            </a:r>
          </a:p>
        </p:txBody>
      </p:sp>
      <p:sp>
        <p:nvSpPr>
          <p:cNvPr id="55" name="TextBox 54">
            <a:extLst>
              <a:ext uri="{FF2B5EF4-FFF2-40B4-BE49-F238E27FC236}">
                <a16:creationId xmlns:a16="http://schemas.microsoft.com/office/drawing/2014/main" id="{05730947-E4B0-4E3A-A9B3-8F94003987BD}"/>
              </a:ext>
            </a:extLst>
          </p:cNvPr>
          <p:cNvSpPr txBox="1"/>
          <p:nvPr/>
        </p:nvSpPr>
        <p:spPr>
          <a:xfrm>
            <a:off x="4294432" y="4484757"/>
            <a:ext cx="986360" cy="646331"/>
          </a:xfrm>
          <a:prstGeom prst="rect">
            <a:avLst/>
          </a:prstGeom>
          <a:noFill/>
          <a:ln w="38100">
            <a:noFill/>
          </a:ln>
        </p:spPr>
        <p:txBody>
          <a:bodyPr wrap="none" rtlCol="0">
            <a:spAutoFit/>
          </a:bodyPr>
          <a:lstStyle/>
          <a:p>
            <a:pPr algn="ctr"/>
            <a:r>
              <a:rPr lang="en-GB" b="1"/>
              <a:t>Protocol</a:t>
            </a:r>
          </a:p>
          <a:p>
            <a:pPr algn="ctr"/>
            <a:r>
              <a:rPr lang="en-GB" b="1"/>
              <a:t>8 bits</a:t>
            </a:r>
          </a:p>
        </p:txBody>
      </p:sp>
      <p:cxnSp>
        <p:nvCxnSpPr>
          <p:cNvPr id="56" name="Straight Connector 55">
            <a:extLst>
              <a:ext uri="{FF2B5EF4-FFF2-40B4-BE49-F238E27FC236}">
                <a16:creationId xmlns:a16="http://schemas.microsoft.com/office/drawing/2014/main" id="{0558D871-F1AC-4EE7-914E-F5A658AF13BA}"/>
              </a:ext>
            </a:extLst>
          </p:cNvPr>
          <p:cNvCxnSpPr>
            <a:cxnSpLocks/>
          </p:cNvCxnSpPr>
          <p:nvPr/>
        </p:nvCxnSpPr>
        <p:spPr>
          <a:xfrm>
            <a:off x="3561521" y="4515205"/>
            <a:ext cx="0" cy="5624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E91E0C9-6209-4171-89DB-CAF000258D3E}"/>
              </a:ext>
            </a:extLst>
          </p:cNvPr>
          <p:cNvSpPr txBox="1"/>
          <p:nvPr/>
        </p:nvSpPr>
        <p:spPr>
          <a:xfrm>
            <a:off x="1568154" y="4465963"/>
            <a:ext cx="1340881" cy="646331"/>
          </a:xfrm>
          <a:prstGeom prst="rect">
            <a:avLst/>
          </a:prstGeom>
          <a:noFill/>
          <a:ln w="38100">
            <a:noFill/>
          </a:ln>
        </p:spPr>
        <p:txBody>
          <a:bodyPr wrap="none" rtlCol="0">
            <a:spAutoFit/>
          </a:bodyPr>
          <a:lstStyle/>
          <a:p>
            <a:pPr algn="ctr"/>
            <a:r>
              <a:rPr lang="en-GB" b="1"/>
              <a:t>Time to Live</a:t>
            </a:r>
          </a:p>
          <a:p>
            <a:pPr algn="ctr"/>
            <a:r>
              <a:rPr lang="en-GB" b="1"/>
              <a:t>8 bits</a:t>
            </a:r>
          </a:p>
        </p:txBody>
      </p:sp>
      <p:sp>
        <p:nvSpPr>
          <p:cNvPr id="59" name="TextBox 58">
            <a:extLst>
              <a:ext uri="{FF2B5EF4-FFF2-40B4-BE49-F238E27FC236}">
                <a16:creationId xmlns:a16="http://schemas.microsoft.com/office/drawing/2014/main" id="{491354BF-2FCA-4E97-9FB1-6A6DB8EFE9FD}"/>
              </a:ext>
            </a:extLst>
          </p:cNvPr>
          <p:cNvSpPr txBox="1"/>
          <p:nvPr/>
        </p:nvSpPr>
        <p:spPr>
          <a:xfrm>
            <a:off x="5144762" y="5195738"/>
            <a:ext cx="1884427" cy="369332"/>
          </a:xfrm>
          <a:prstGeom prst="rect">
            <a:avLst/>
          </a:prstGeom>
          <a:noFill/>
          <a:ln w="38100">
            <a:noFill/>
          </a:ln>
        </p:spPr>
        <p:txBody>
          <a:bodyPr wrap="none" rtlCol="0">
            <a:spAutoFit/>
          </a:bodyPr>
          <a:lstStyle/>
          <a:p>
            <a:pPr algn="ctr"/>
            <a:r>
              <a:rPr lang="en-GB" b="1"/>
              <a:t>Source IP Address</a:t>
            </a:r>
          </a:p>
        </p:txBody>
      </p:sp>
      <p:sp>
        <p:nvSpPr>
          <p:cNvPr id="60" name="TextBox 59">
            <a:extLst>
              <a:ext uri="{FF2B5EF4-FFF2-40B4-BE49-F238E27FC236}">
                <a16:creationId xmlns:a16="http://schemas.microsoft.com/office/drawing/2014/main" id="{03E52878-8228-4FA0-99C2-082C33A07621}"/>
              </a:ext>
            </a:extLst>
          </p:cNvPr>
          <p:cNvSpPr txBox="1"/>
          <p:nvPr/>
        </p:nvSpPr>
        <p:spPr>
          <a:xfrm>
            <a:off x="4907466" y="5730703"/>
            <a:ext cx="2343077" cy="369332"/>
          </a:xfrm>
          <a:prstGeom prst="rect">
            <a:avLst/>
          </a:prstGeom>
          <a:noFill/>
          <a:ln w="38100">
            <a:noFill/>
          </a:ln>
        </p:spPr>
        <p:txBody>
          <a:bodyPr wrap="none" rtlCol="0">
            <a:spAutoFit/>
          </a:bodyPr>
          <a:lstStyle/>
          <a:p>
            <a:pPr algn="ctr"/>
            <a:r>
              <a:rPr lang="en-GB" b="1"/>
              <a:t>Destination IP Address</a:t>
            </a:r>
          </a:p>
        </p:txBody>
      </p:sp>
      <p:sp>
        <p:nvSpPr>
          <p:cNvPr id="61" name="TextBox 60">
            <a:extLst>
              <a:ext uri="{FF2B5EF4-FFF2-40B4-BE49-F238E27FC236}">
                <a16:creationId xmlns:a16="http://schemas.microsoft.com/office/drawing/2014/main" id="{2B8746CF-D279-45E0-8131-E2AE0FA2ADD4}"/>
              </a:ext>
            </a:extLst>
          </p:cNvPr>
          <p:cNvSpPr txBox="1"/>
          <p:nvPr/>
        </p:nvSpPr>
        <p:spPr>
          <a:xfrm>
            <a:off x="5610413" y="6354133"/>
            <a:ext cx="937181" cy="369332"/>
          </a:xfrm>
          <a:prstGeom prst="rect">
            <a:avLst/>
          </a:prstGeom>
          <a:noFill/>
          <a:ln w="38100">
            <a:noFill/>
          </a:ln>
        </p:spPr>
        <p:txBody>
          <a:bodyPr wrap="none" rtlCol="0">
            <a:spAutoFit/>
          </a:bodyPr>
          <a:lstStyle/>
          <a:p>
            <a:pPr algn="ctr"/>
            <a:r>
              <a:rPr lang="en-GB" b="1"/>
              <a:t>Options</a:t>
            </a:r>
          </a:p>
        </p:txBody>
      </p:sp>
    </p:spTree>
    <p:extLst>
      <p:ext uri="{BB962C8B-B14F-4D97-AF65-F5344CB8AC3E}">
        <p14:creationId xmlns:p14="http://schemas.microsoft.com/office/powerpoint/2010/main" val="13113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1"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1"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par>
                                <p:cTn id="49" presetID="22" presetClass="entr" presetSubtype="1"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500"/>
                                        <p:tgtEl>
                                          <p:spTgt spid="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par>
                                <p:cTn id="58" presetID="22" presetClass="entr" presetSubtype="1"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par>
                                <p:cTn id="70" presetID="22" presetClass="entr" presetSubtype="1"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up)">
                                      <p:cBhvr>
                                        <p:cTn id="81" dur="500"/>
                                        <p:tgtEl>
                                          <p:spTgt spid="60"/>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up)">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38" grpId="0"/>
      <p:bldP spid="39" grpId="0"/>
      <p:bldP spid="40" grpId="0"/>
      <p:bldP spid="41" grpId="0"/>
      <p:bldP spid="48" grpId="0"/>
      <p:bldP spid="49" grpId="0"/>
      <p:bldP spid="53" grpId="0"/>
      <p:bldP spid="54" grpId="0"/>
      <p:bldP spid="55" grpId="0"/>
      <p:bldP spid="58" grpId="0"/>
      <p:bldP spid="59" grpId="0"/>
      <p:bldP spid="60" grpId="0"/>
      <p:bldP spid="61"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833C-A2A4-4AC3-9A7D-A6BEFB706AE5}"/>
              </a:ext>
            </a:extLst>
          </p:cNvPr>
          <p:cNvSpPr>
            <a:spLocks noGrp="1"/>
          </p:cNvSpPr>
          <p:nvPr>
            <p:ph type="title"/>
          </p:nvPr>
        </p:nvSpPr>
        <p:spPr/>
        <p:txBody>
          <a:bodyPr/>
          <a:lstStyle/>
          <a:p>
            <a:r>
              <a:rPr lang="en-GB"/>
              <a:t>IPv4 Limitations</a:t>
            </a:r>
          </a:p>
        </p:txBody>
      </p:sp>
      <p:sp>
        <p:nvSpPr>
          <p:cNvPr id="3" name="Content Placeholder 2">
            <a:extLst>
              <a:ext uri="{FF2B5EF4-FFF2-40B4-BE49-F238E27FC236}">
                <a16:creationId xmlns:a16="http://schemas.microsoft.com/office/drawing/2014/main" id="{61D2ADEF-7790-472C-9DFE-6D9D9D3A423D}"/>
              </a:ext>
            </a:extLst>
          </p:cNvPr>
          <p:cNvSpPr>
            <a:spLocks noGrp="1"/>
          </p:cNvSpPr>
          <p:nvPr>
            <p:ph idx="1"/>
          </p:nvPr>
        </p:nvSpPr>
        <p:spPr/>
        <p:txBody>
          <a:bodyPr/>
          <a:lstStyle/>
          <a:p>
            <a:r>
              <a:rPr lang="en-GB" sz="3600"/>
              <a:t>Limited number of IP addresses (4 billion)</a:t>
            </a:r>
          </a:p>
          <a:p>
            <a:r>
              <a:rPr lang="en-GB" sz="3600"/>
              <a:t>No provision for authentication</a:t>
            </a:r>
          </a:p>
          <a:p>
            <a:r>
              <a:rPr lang="en-GB" sz="3600"/>
              <a:t>Security issues</a:t>
            </a:r>
          </a:p>
          <a:p>
            <a:r>
              <a:rPr lang="en-GB" sz="3600"/>
              <a:t>No provision for routing</a:t>
            </a:r>
          </a:p>
          <a:p>
            <a:r>
              <a:rPr lang="en-GB" sz="3600"/>
              <a:t>Does not work well with large networks</a:t>
            </a:r>
          </a:p>
          <a:p>
            <a:endParaRPr lang="en-GB"/>
          </a:p>
          <a:p>
            <a:endParaRPr lang="en-GB"/>
          </a:p>
        </p:txBody>
      </p:sp>
    </p:spTree>
    <p:extLst>
      <p:ext uri="{BB962C8B-B14F-4D97-AF65-F5344CB8AC3E}">
        <p14:creationId xmlns:p14="http://schemas.microsoft.com/office/powerpoint/2010/main" val="7505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D37B-1CE7-4782-A88E-EC755CE4BD89}"/>
              </a:ext>
            </a:extLst>
          </p:cNvPr>
          <p:cNvSpPr>
            <a:spLocks noGrp="1"/>
          </p:cNvSpPr>
          <p:nvPr>
            <p:ph type="title"/>
          </p:nvPr>
        </p:nvSpPr>
        <p:spPr>
          <a:xfrm>
            <a:off x="300789" y="492886"/>
            <a:ext cx="11590421" cy="903634"/>
          </a:xfrm>
        </p:spPr>
        <p:txBody>
          <a:bodyPr/>
          <a:lstStyle/>
          <a:p>
            <a:r>
              <a:rPr lang="en-US" altLang="en-US">
                <a:latin typeface="Arial" panose="020B0604020202020204" pitchFamily="34" charset="0"/>
              </a:rPr>
              <a:t>Common Internet protocols</a:t>
            </a:r>
            <a:endParaRPr lang="en-GB"/>
          </a:p>
        </p:txBody>
      </p:sp>
      <p:sp>
        <p:nvSpPr>
          <p:cNvPr id="8" name="Freeform: Shape 7">
            <a:extLst>
              <a:ext uri="{FF2B5EF4-FFF2-40B4-BE49-F238E27FC236}">
                <a16:creationId xmlns:a16="http://schemas.microsoft.com/office/drawing/2014/main" id="{FD4ED159-9B97-4503-91D7-54DCDDC5B74F}"/>
              </a:ext>
            </a:extLst>
          </p:cNvPr>
          <p:cNvSpPr/>
          <p:nvPr/>
        </p:nvSpPr>
        <p:spPr>
          <a:xfrm>
            <a:off x="1494869" y="1396520"/>
            <a:ext cx="2542893" cy="2249657"/>
          </a:xfrm>
          <a:custGeom>
            <a:avLst/>
            <a:gdLst>
              <a:gd name="connsiteX0" fmla="*/ 179973 w 2542893"/>
              <a:gd name="connsiteY0" fmla="*/ 0 h 2249657"/>
              <a:gd name="connsiteX1" fmla="*/ 2362920 w 2542893"/>
              <a:gd name="connsiteY1" fmla="*/ 0 h 2249657"/>
              <a:gd name="connsiteX2" fmla="*/ 2542893 w 2542893"/>
              <a:gd name="connsiteY2" fmla="*/ 179973 h 2249657"/>
              <a:gd name="connsiteX3" fmla="*/ 2542893 w 2542893"/>
              <a:gd name="connsiteY3" fmla="*/ 2249657 h 2249657"/>
              <a:gd name="connsiteX4" fmla="*/ 2542893 w 2542893"/>
              <a:gd name="connsiteY4" fmla="*/ 2249657 h 2249657"/>
              <a:gd name="connsiteX5" fmla="*/ 0 w 2542893"/>
              <a:gd name="connsiteY5" fmla="*/ 2249657 h 2249657"/>
              <a:gd name="connsiteX6" fmla="*/ 0 w 2542893"/>
              <a:gd name="connsiteY6" fmla="*/ 2249657 h 2249657"/>
              <a:gd name="connsiteX7" fmla="*/ 0 w 2542893"/>
              <a:gd name="connsiteY7" fmla="*/ 179973 h 2249657"/>
              <a:gd name="connsiteX8" fmla="*/ 179973 w 2542893"/>
              <a:gd name="connsiteY8" fmla="*/ 0 h 224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893" h="2249657">
                <a:moveTo>
                  <a:pt x="179973" y="0"/>
                </a:moveTo>
                <a:lnTo>
                  <a:pt x="2362920" y="0"/>
                </a:lnTo>
                <a:cubicBezTo>
                  <a:pt x="2462316" y="0"/>
                  <a:pt x="2542893" y="80577"/>
                  <a:pt x="2542893" y="179973"/>
                </a:cubicBezTo>
                <a:lnTo>
                  <a:pt x="2542893" y="2249657"/>
                </a:lnTo>
                <a:lnTo>
                  <a:pt x="2542893" y="2249657"/>
                </a:lnTo>
                <a:lnTo>
                  <a:pt x="0" y="2249657"/>
                </a:lnTo>
                <a:lnTo>
                  <a:pt x="0" y="2249657"/>
                </a:lnTo>
                <a:lnTo>
                  <a:pt x="0" y="179973"/>
                </a:lnTo>
                <a:cubicBezTo>
                  <a:pt x="0" y="80577"/>
                  <a:pt x="80577" y="0"/>
                  <a:pt x="179973"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492" tIns="106052" rIns="70492"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TCP/IP </a:t>
            </a:r>
            <a:r>
              <a:rPr lang="en-US" sz="1400" kern="1200"/>
              <a:t>(Transmission Control Protocol/Internet Protocol) </a:t>
            </a:r>
            <a:r>
              <a:rPr lang="en-US" sz="1400" b="0" i="0" kern="1200" baseline="0"/>
              <a:t>is a stream protocol. </a:t>
            </a:r>
            <a:endParaRPr lang="en-GB" sz="1400" kern="1200"/>
          </a:p>
          <a:p>
            <a:pPr marL="114300" lvl="1" indent="-114300" algn="l" defTabSz="622300">
              <a:lnSpc>
                <a:spcPct val="90000"/>
              </a:lnSpc>
              <a:spcBef>
                <a:spcPct val="0"/>
              </a:spcBef>
              <a:spcAft>
                <a:spcPct val="15000"/>
              </a:spcAft>
              <a:buNone/>
            </a:pPr>
            <a:r>
              <a:rPr lang="en-US" sz="1400" b="0" i="0" kern="1200" baseline="0"/>
              <a:t>Any data transmitted between these two endpoints is guaranteed to arrive, thus it is a so-called lossless protocol. </a:t>
            </a:r>
          </a:p>
          <a:p>
            <a:pPr marL="114300" lvl="1" indent="-114300" algn="l" defTabSz="622300">
              <a:lnSpc>
                <a:spcPct val="90000"/>
              </a:lnSpc>
              <a:spcBef>
                <a:spcPct val="0"/>
              </a:spcBef>
              <a:spcAft>
                <a:spcPct val="15000"/>
              </a:spcAft>
              <a:buNone/>
            </a:pPr>
            <a:r>
              <a:rPr lang="en-US" sz="1400" b="0" i="0" kern="1200" baseline="0"/>
              <a:t>It is also called a peer-to-peer protocol</a:t>
            </a:r>
            <a:r>
              <a:rPr lang="en-US" sz="1100" b="0" i="0" kern="1200" baseline="0"/>
              <a:t>.</a:t>
            </a:r>
            <a:endParaRPr lang="en-GB" sz="1100" kern="1200"/>
          </a:p>
        </p:txBody>
      </p:sp>
      <p:sp>
        <p:nvSpPr>
          <p:cNvPr id="9" name="Freeform: Shape 8">
            <a:extLst>
              <a:ext uri="{FF2B5EF4-FFF2-40B4-BE49-F238E27FC236}">
                <a16:creationId xmlns:a16="http://schemas.microsoft.com/office/drawing/2014/main" id="{7283A120-B9F9-4573-83EB-9DE857F85823}"/>
              </a:ext>
            </a:extLst>
          </p:cNvPr>
          <p:cNvSpPr/>
          <p:nvPr/>
        </p:nvSpPr>
        <p:spPr>
          <a:xfrm>
            <a:off x="1502375" y="3645342"/>
            <a:ext cx="2527880" cy="638255"/>
          </a:xfrm>
          <a:custGeom>
            <a:avLst/>
            <a:gdLst>
              <a:gd name="connsiteX0" fmla="*/ 0 w 2527880"/>
              <a:gd name="connsiteY0" fmla="*/ 0 h 638255"/>
              <a:gd name="connsiteX1" fmla="*/ 2527880 w 2527880"/>
              <a:gd name="connsiteY1" fmla="*/ 0 h 638255"/>
              <a:gd name="connsiteX2" fmla="*/ 2527880 w 2527880"/>
              <a:gd name="connsiteY2" fmla="*/ 638255 h 638255"/>
              <a:gd name="connsiteX3" fmla="*/ 0 w 2527880"/>
              <a:gd name="connsiteY3" fmla="*/ 638255 h 638255"/>
              <a:gd name="connsiteX4" fmla="*/ 0 w 252788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80" h="638255">
                <a:moveTo>
                  <a:pt x="0" y="0"/>
                </a:moveTo>
                <a:lnTo>
                  <a:pt x="2527880" y="0"/>
                </a:lnTo>
                <a:lnTo>
                  <a:pt x="252788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4833"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TCP/IP </a:t>
            </a:r>
            <a:endParaRPr lang="en-GB" sz="4500" kern="1200"/>
          </a:p>
        </p:txBody>
      </p:sp>
      <p:sp>
        <p:nvSpPr>
          <p:cNvPr id="10" name="Oval 9">
            <a:extLst>
              <a:ext uri="{FF2B5EF4-FFF2-40B4-BE49-F238E27FC236}">
                <a16:creationId xmlns:a16="http://schemas.microsoft.com/office/drawing/2014/main" id="{523D0ACE-FDBF-44F6-8813-BA413C9E3FBB}"/>
              </a:ext>
            </a:extLst>
          </p:cNvPr>
          <p:cNvSpPr/>
          <p:nvPr/>
        </p:nvSpPr>
        <p:spPr>
          <a:xfrm>
            <a:off x="3209465" y="3746719"/>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8F9638E-6EF7-4947-8CF5-92E775EF694F}"/>
              </a:ext>
            </a:extLst>
          </p:cNvPr>
          <p:cNvSpPr/>
          <p:nvPr/>
        </p:nvSpPr>
        <p:spPr>
          <a:xfrm>
            <a:off x="4581070" y="1359419"/>
            <a:ext cx="2785261" cy="2367333"/>
          </a:xfrm>
          <a:custGeom>
            <a:avLst/>
            <a:gdLst>
              <a:gd name="connsiteX0" fmla="*/ 180461 w 2255765"/>
              <a:gd name="connsiteY0" fmla="*/ 0 h 2367333"/>
              <a:gd name="connsiteX1" fmla="*/ 2075304 w 2255765"/>
              <a:gd name="connsiteY1" fmla="*/ 0 h 2367333"/>
              <a:gd name="connsiteX2" fmla="*/ 2255765 w 2255765"/>
              <a:gd name="connsiteY2" fmla="*/ 180461 h 2367333"/>
              <a:gd name="connsiteX3" fmla="*/ 2255765 w 2255765"/>
              <a:gd name="connsiteY3" fmla="*/ 2367333 h 2367333"/>
              <a:gd name="connsiteX4" fmla="*/ 2255765 w 2255765"/>
              <a:gd name="connsiteY4" fmla="*/ 2367333 h 2367333"/>
              <a:gd name="connsiteX5" fmla="*/ 0 w 2255765"/>
              <a:gd name="connsiteY5" fmla="*/ 2367333 h 2367333"/>
              <a:gd name="connsiteX6" fmla="*/ 0 w 2255765"/>
              <a:gd name="connsiteY6" fmla="*/ 2367333 h 2367333"/>
              <a:gd name="connsiteX7" fmla="*/ 0 w 2255765"/>
              <a:gd name="connsiteY7" fmla="*/ 180461 h 2367333"/>
              <a:gd name="connsiteX8" fmla="*/ 180461 w 2255765"/>
              <a:gd name="connsiteY8" fmla="*/ 0 h 2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765" h="2367333">
                <a:moveTo>
                  <a:pt x="180461" y="0"/>
                </a:moveTo>
                <a:lnTo>
                  <a:pt x="2075304" y="0"/>
                </a:lnTo>
                <a:cubicBezTo>
                  <a:pt x="2174970" y="0"/>
                  <a:pt x="2255765" y="80795"/>
                  <a:pt x="2255765" y="180461"/>
                </a:cubicBezTo>
                <a:lnTo>
                  <a:pt x="2255765" y="2367333"/>
                </a:lnTo>
                <a:lnTo>
                  <a:pt x="2255765" y="2367333"/>
                </a:lnTo>
                <a:lnTo>
                  <a:pt x="0" y="2367333"/>
                </a:lnTo>
                <a:lnTo>
                  <a:pt x="0" y="2367333"/>
                </a:lnTo>
                <a:lnTo>
                  <a:pt x="0" y="180461"/>
                </a:lnTo>
                <a:cubicBezTo>
                  <a:pt x="0" y="80795"/>
                  <a:pt x="80795" y="0"/>
                  <a:pt x="18046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35" tIns="106195" rIns="70635"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HTTP </a:t>
            </a:r>
            <a:r>
              <a:rPr lang="en-US" sz="1400" kern="1200"/>
              <a:t>(</a:t>
            </a:r>
            <a:r>
              <a:rPr lang="en-US" sz="1400" kern="1200" err="1"/>
              <a:t>HyperText</a:t>
            </a:r>
            <a:r>
              <a:rPr lang="en-US" sz="1400" kern="1200"/>
              <a:t> Transfer Protocol)</a:t>
            </a:r>
            <a:r>
              <a:rPr lang="en-US" sz="1400" b="0" i="0" kern="1200" baseline="0"/>
              <a:t> is the protocol used to transmit all data present on the World Wide Web.</a:t>
            </a:r>
            <a:endParaRPr lang="en-GB" sz="1400" kern="1200"/>
          </a:p>
          <a:p>
            <a:pPr marL="114300" lvl="1" indent="-114300" algn="l" defTabSz="622300">
              <a:lnSpc>
                <a:spcPct val="90000"/>
              </a:lnSpc>
              <a:spcBef>
                <a:spcPct val="0"/>
              </a:spcBef>
              <a:spcAft>
                <a:spcPct val="15000"/>
              </a:spcAft>
              <a:buNone/>
            </a:pPr>
            <a:r>
              <a:rPr lang="en-US" sz="1400" b="0" i="0" kern="1200" baseline="0"/>
              <a:t>It is the protocol used to transmit HTML, the language that makes all the fancy decorations in your browser. It works upon TCP/IP.</a:t>
            </a:r>
            <a:endParaRPr lang="en-GB" sz="1400" kern="1200"/>
          </a:p>
        </p:txBody>
      </p:sp>
      <p:sp>
        <p:nvSpPr>
          <p:cNvPr id="12" name="Freeform: Shape 11">
            <a:extLst>
              <a:ext uri="{FF2B5EF4-FFF2-40B4-BE49-F238E27FC236}">
                <a16:creationId xmlns:a16="http://schemas.microsoft.com/office/drawing/2014/main" id="{43A05FA3-06E4-477B-99BA-3382FC965433}"/>
              </a:ext>
            </a:extLst>
          </p:cNvPr>
          <p:cNvSpPr/>
          <p:nvPr/>
        </p:nvSpPr>
        <p:spPr>
          <a:xfrm>
            <a:off x="4581070" y="3651002"/>
            <a:ext cx="2785261" cy="638255"/>
          </a:xfrm>
          <a:custGeom>
            <a:avLst/>
            <a:gdLst>
              <a:gd name="connsiteX0" fmla="*/ 0 w 2255765"/>
              <a:gd name="connsiteY0" fmla="*/ 0 h 638255"/>
              <a:gd name="connsiteX1" fmla="*/ 2255765 w 2255765"/>
              <a:gd name="connsiteY1" fmla="*/ 0 h 638255"/>
              <a:gd name="connsiteX2" fmla="*/ 2255765 w 2255765"/>
              <a:gd name="connsiteY2" fmla="*/ 638255 h 638255"/>
              <a:gd name="connsiteX3" fmla="*/ 0 w 2255765"/>
              <a:gd name="connsiteY3" fmla="*/ 638255 h 638255"/>
              <a:gd name="connsiteX4" fmla="*/ 0 w 2255765"/>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765" h="638255">
                <a:moveTo>
                  <a:pt x="0" y="0"/>
                </a:moveTo>
                <a:lnTo>
                  <a:pt x="2255765" y="0"/>
                </a:lnTo>
                <a:lnTo>
                  <a:pt x="2255765"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72434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HTTP </a:t>
            </a:r>
            <a:endParaRPr lang="en-GB" sz="4500" kern="1200"/>
          </a:p>
        </p:txBody>
      </p:sp>
      <p:sp>
        <p:nvSpPr>
          <p:cNvPr id="13" name="Oval 12">
            <a:extLst>
              <a:ext uri="{FF2B5EF4-FFF2-40B4-BE49-F238E27FC236}">
                <a16:creationId xmlns:a16="http://schemas.microsoft.com/office/drawing/2014/main" id="{A55105F2-2FDC-43E4-A2E9-92A4375438BC}"/>
              </a:ext>
            </a:extLst>
          </p:cNvPr>
          <p:cNvSpPr/>
          <p:nvPr/>
        </p:nvSpPr>
        <p:spPr>
          <a:xfrm>
            <a:off x="6539435" y="3746718"/>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D91D8918-6931-4946-A2F2-DA9E00789FFE}"/>
              </a:ext>
            </a:extLst>
          </p:cNvPr>
          <p:cNvSpPr/>
          <p:nvPr/>
        </p:nvSpPr>
        <p:spPr>
          <a:xfrm>
            <a:off x="7845911" y="1367100"/>
            <a:ext cx="2785261" cy="2278241"/>
          </a:xfrm>
          <a:custGeom>
            <a:avLst/>
            <a:gdLst>
              <a:gd name="connsiteX0" fmla="*/ 118745 w 2785261"/>
              <a:gd name="connsiteY0" fmla="*/ 0 h 1484314"/>
              <a:gd name="connsiteX1" fmla="*/ 2666516 w 2785261"/>
              <a:gd name="connsiteY1" fmla="*/ 0 h 1484314"/>
              <a:gd name="connsiteX2" fmla="*/ 2785261 w 2785261"/>
              <a:gd name="connsiteY2" fmla="*/ 118745 h 1484314"/>
              <a:gd name="connsiteX3" fmla="*/ 2785261 w 2785261"/>
              <a:gd name="connsiteY3" fmla="*/ 1484314 h 1484314"/>
              <a:gd name="connsiteX4" fmla="*/ 2785261 w 2785261"/>
              <a:gd name="connsiteY4" fmla="*/ 1484314 h 1484314"/>
              <a:gd name="connsiteX5" fmla="*/ 0 w 2785261"/>
              <a:gd name="connsiteY5" fmla="*/ 1484314 h 1484314"/>
              <a:gd name="connsiteX6" fmla="*/ 0 w 2785261"/>
              <a:gd name="connsiteY6" fmla="*/ 1484314 h 1484314"/>
              <a:gd name="connsiteX7" fmla="*/ 0 w 2785261"/>
              <a:gd name="connsiteY7" fmla="*/ 118745 h 1484314"/>
              <a:gd name="connsiteX8" fmla="*/ 118745 w 2785261"/>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261" h="1484314">
                <a:moveTo>
                  <a:pt x="118745" y="0"/>
                </a:moveTo>
                <a:lnTo>
                  <a:pt x="2666516" y="0"/>
                </a:lnTo>
                <a:cubicBezTo>
                  <a:pt x="2732097" y="0"/>
                  <a:pt x="2785261" y="53164"/>
                  <a:pt x="2785261" y="118745"/>
                </a:cubicBezTo>
                <a:lnTo>
                  <a:pt x="2785261" y="1484314"/>
                </a:lnTo>
                <a:lnTo>
                  <a:pt x="2785261"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099" tIns="95739" rIns="55099" bIns="20320" numCol="1" spcCol="1270" anchor="t" anchorCtr="0">
            <a:noAutofit/>
          </a:bodyPr>
          <a:lstStyle/>
          <a:p>
            <a:pPr marL="171450" lvl="1" indent="-171450" algn="l" defTabSz="711200">
              <a:lnSpc>
                <a:spcPct val="90000"/>
              </a:lnSpc>
              <a:spcBef>
                <a:spcPct val="0"/>
              </a:spcBef>
              <a:spcAft>
                <a:spcPct val="15000"/>
              </a:spcAft>
              <a:buNone/>
            </a:pPr>
            <a:r>
              <a:rPr lang="en-US" sz="1600" b="0" i="0" kern="1200" baseline="0"/>
              <a:t>FTP </a:t>
            </a:r>
            <a:r>
              <a:rPr lang="en-US" sz="1600" kern="1200"/>
              <a:t>(File Transfer Protocol) </a:t>
            </a:r>
            <a:r>
              <a:rPr lang="en-US" sz="1600" b="0" i="0" kern="1200" baseline="0"/>
              <a:t>is the protocol used to transmit files between computers connected to each other by a TCP/IP network, such as the Internet</a:t>
            </a:r>
            <a:endParaRPr lang="en-GB" sz="1600" kern="1200"/>
          </a:p>
        </p:txBody>
      </p:sp>
      <p:sp>
        <p:nvSpPr>
          <p:cNvPr id="15" name="Freeform: Shape 14">
            <a:extLst>
              <a:ext uri="{FF2B5EF4-FFF2-40B4-BE49-F238E27FC236}">
                <a16:creationId xmlns:a16="http://schemas.microsoft.com/office/drawing/2014/main" id="{008B5199-CBC3-4D89-BAA8-A427B79AAFD3}"/>
              </a:ext>
            </a:extLst>
          </p:cNvPr>
          <p:cNvSpPr/>
          <p:nvPr/>
        </p:nvSpPr>
        <p:spPr>
          <a:xfrm>
            <a:off x="7845911" y="3658683"/>
            <a:ext cx="2785261" cy="638255"/>
          </a:xfrm>
          <a:custGeom>
            <a:avLst/>
            <a:gdLst>
              <a:gd name="connsiteX0" fmla="*/ 0 w 2785261"/>
              <a:gd name="connsiteY0" fmla="*/ 0 h 638255"/>
              <a:gd name="connsiteX1" fmla="*/ 2785261 w 2785261"/>
              <a:gd name="connsiteY1" fmla="*/ 0 h 638255"/>
              <a:gd name="connsiteX2" fmla="*/ 2785261 w 2785261"/>
              <a:gd name="connsiteY2" fmla="*/ 638255 h 638255"/>
              <a:gd name="connsiteX3" fmla="*/ 0 w 2785261"/>
              <a:gd name="connsiteY3" fmla="*/ 638255 h 638255"/>
              <a:gd name="connsiteX4" fmla="*/ 0 w 2785261"/>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261" h="638255">
                <a:moveTo>
                  <a:pt x="0" y="0"/>
                </a:moveTo>
                <a:lnTo>
                  <a:pt x="2785261" y="0"/>
                </a:lnTo>
                <a:lnTo>
                  <a:pt x="2785261"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8095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FTP </a:t>
            </a:r>
            <a:endParaRPr lang="en-GB" sz="4500" kern="1200"/>
          </a:p>
        </p:txBody>
      </p:sp>
      <p:sp>
        <p:nvSpPr>
          <p:cNvPr id="16" name="Oval 15">
            <a:extLst>
              <a:ext uri="{FF2B5EF4-FFF2-40B4-BE49-F238E27FC236}">
                <a16:creationId xmlns:a16="http://schemas.microsoft.com/office/drawing/2014/main" id="{E68C56F6-3F75-479A-A3B6-2E427D5F9105}"/>
              </a:ext>
            </a:extLst>
          </p:cNvPr>
          <p:cNvSpPr/>
          <p:nvPr/>
        </p:nvSpPr>
        <p:spPr>
          <a:xfrm>
            <a:off x="9762916" y="3760069"/>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953D9C64-0941-40FB-B182-AC9A53AD41B0}"/>
              </a:ext>
            </a:extLst>
          </p:cNvPr>
          <p:cNvSpPr/>
          <p:nvPr/>
        </p:nvSpPr>
        <p:spPr>
          <a:xfrm>
            <a:off x="4756226" y="4516222"/>
            <a:ext cx="2515890" cy="1484314"/>
          </a:xfrm>
          <a:custGeom>
            <a:avLst/>
            <a:gdLst>
              <a:gd name="connsiteX0" fmla="*/ 118745 w 2515890"/>
              <a:gd name="connsiteY0" fmla="*/ 0 h 1484314"/>
              <a:gd name="connsiteX1" fmla="*/ 2397145 w 2515890"/>
              <a:gd name="connsiteY1" fmla="*/ 0 h 1484314"/>
              <a:gd name="connsiteX2" fmla="*/ 2515890 w 2515890"/>
              <a:gd name="connsiteY2" fmla="*/ 118745 h 1484314"/>
              <a:gd name="connsiteX3" fmla="*/ 2515890 w 2515890"/>
              <a:gd name="connsiteY3" fmla="*/ 1484314 h 1484314"/>
              <a:gd name="connsiteX4" fmla="*/ 2515890 w 2515890"/>
              <a:gd name="connsiteY4" fmla="*/ 1484314 h 1484314"/>
              <a:gd name="connsiteX5" fmla="*/ 0 w 2515890"/>
              <a:gd name="connsiteY5" fmla="*/ 1484314 h 1484314"/>
              <a:gd name="connsiteX6" fmla="*/ 0 w 2515890"/>
              <a:gd name="connsiteY6" fmla="*/ 1484314 h 1484314"/>
              <a:gd name="connsiteX7" fmla="*/ 0 w 2515890"/>
              <a:gd name="connsiteY7" fmla="*/ 118745 h 1484314"/>
              <a:gd name="connsiteX8" fmla="*/ 118745 w 2515890"/>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890" h="1484314">
                <a:moveTo>
                  <a:pt x="118745" y="0"/>
                </a:moveTo>
                <a:lnTo>
                  <a:pt x="2397145" y="0"/>
                </a:lnTo>
                <a:cubicBezTo>
                  <a:pt x="2462726" y="0"/>
                  <a:pt x="2515890" y="53164"/>
                  <a:pt x="2515890" y="118745"/>
                </a:cubicBezTo>
                <a:lnTo>
                  <a:pt x="2515890" y="1484314"/>
                </a:lnTo>
                <a:lnTo>
                  <a:pt x="2515890"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59" tIns="88119" rIns="52559"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UDP</a:t>
            </a:r>
            <a:r>
              <a:rPr lang="en-US" sz="1400" kern="1200"/>
              <a:t> (User Datagram Protocol) </a:t>
            </a:r>
            <a:r>
              <a:rPr lang="en-GB" sz="1400" kern="1200"/>
              <a:t>is one of the core members of the Internet protocol suite.</a:t>
            </a:r>
          </a:p>
          <a:p>
            <a:pPr marL="114300" lvl="1" indent="-114300" algn="l" defTabSz="622300">
              <a:lnSpc>
                <a:spcPct val="90000"/>
              </a:lnSpc>
              <a:spcBef>
                <a:spcPct val="0"/>
              </a:spcBef>
              <a:spcAft>
                <a:spcPct val="15000"/>
              </a:spcAft>
              <a:buNone/>
            </a:pPr>
            <a:r>
              <a:rPr lang="en-GB" sz="1400" kern="1200"/>
              <a:t>UDP uses a simple connectionless communication model with a minimum of protocol mechanisms.</a:t>
            </a:r>
          </a:p>
        </p:txBody>
      </p:sp>
      <p:sp>
        <p:nvSpPr>
          <p:cNvPr id="18" name="Freeform: Shape 17">
            <a:extLst>
              <a:ext uri="{FF2B5EF4-FFF2-40B4-BE49-F238E27FC236}">
                <a16:creationId xmlns:a16="http://schemas.microsoft.com/office/drawing/2014/main" id="{0357A7F6-5BD9-4D74-8FC7-52ACD070CA79}"/>
              </a:ext>
            </a:extLst>
          </p:cNvPr>
          <p:cNvSpPr/>
          <p:nvPr/>
        </p:nvSpPr>
        <p:spPr>
          <a:xfrm>
            <a:off x="4756226" y="6000537"/>
            <a:ext cx="2515890" cy="638255"/>
          </a:xfrm>
          <a:custGeom>
            <a:avLst/>
            <a:gdLst>
              <a:gd name="connsiteX0" fmla="*/ 0 w 2515890"/>
              <a:gd name="connsiteY0" fmla="*/ 0 h 638255"/>
              <a:gd name="connsiteX1" fmla="*/ 2515890 w 2515890"/>
              <a:gd name="connsiteY1" fmla="*/ 0 h 638255"/>
              <a:gd name="connsiteX2" fmla="*/ 2515890 w 2515890"/>
              <a:gd name="connsiteY2" fmla="*/ 638255 h 638255"/>
              <a:gd name="connsiteX3" fmla="*/ 0 w 2515890"/>
              <a:gd name="connsiteY3" fmla="*/ 638255 h 638255"/>
              <a:gd name="connsiteX4" fmla="*/ 0 w 251589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90" h="638255">
                <a:moveTo>
                  <a:pt x="0" y="0"/>
                </a:moveTo>
                <a:lnTo>
                  <a:pt x="2515890" y="0"/>
                </a:lnTo>
                <a:lnTo>
                  <a:pt x="251589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1287" bIns="0" numCol="1" spcCol="1270" anchor="ctr" anchorCtr="0">
            <a:noAutofit/>
          </a:bodyPr>
          <a:lstStyle/>
          <a:p>
            <a:pPr marL="0" lvl="0" indent="0" algn="l" defTabSz="2000250">
              <a:lnSpc>
                <a:spcPct val="90000"/>
              </a:lnSpc>
              <a:spcBef>
                <a:spcPct val="0"/>
              </a:spcBef>
              <a:spcAft>
                <a:spcPct val="35000"/>
              </a:spcAft>
              <a:buNone/>
            </a:pPr>
            <a:r>
              <a:rPr lang="en-US" sz="4500" kern="1200"/>
              <a:t>UDP</a:t>
            </a:r>
            <a:endParaRPr lang="en-GB" sz="4500" kern="1200"/>
          </a:p>
        </p:txBody>
      </p:sp>
      <p:sp>
        <p:nvSpPr>
          <p:cNvPr id="19" name="Oval 18">
            <a:extLst>
              <a:ext uri="{FF2B5EF4-FFF2-40B4-BE49-F238E27FC236}">
                <a16:creationId xmlns:a16="http://schemas.microsoft.com/office/drawing/2014/main" id="{3CDED2E5-DF93-4101-8491-D6127084714A}"/>
              </a:ext>
            </a:extLst>
          </p:cNvPr>
          <p:cNvSpPr/>
          <p:nvPr/>
        </p:nvSpPr>
        <p:spPr>
          <a:xfrm>
            <a:off x="6476506" y="6101918"/>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89627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462915"/>
            <a:ext cx="11590421" cy="903634"/>
          </a:xfrm>
        </p:spPr>
        <p:txBody>
          <a:bodyPr/>
          <a:lstStyle/>
          <a:p>
            <a:r>
              <a:rPr lang="en-US"/>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11556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SMB</a:t>
                      </a:r>
                    </a:p>
                  </a:txBody>
                  <a:tcPr marL="38100" marR="38100" marT="38100" marB="38100"/>
                </a:tc>
                <a:tc>
                  <a:txBody>
                    <a:bodyPr/>
                    <a:lstStyle/>
                    <a:p>
                      <a:pPr marL="54864" rtl="0">
                        <a:spcBef>
                          <a:spcPts val="432"/>
                        </a:spcBef>
                        <a:spcAft>
                          <a:spcPts val="288"/>
                        </a:spcAft>
                      </a:pPr>
                      <a:r>
                        <a:rPr lang="en-US" sz="1400">
                          <a:effectLst/>
                        </a:rPr>
                        <a:t>Server Message Block</a:t>
                      </a:r>
                    </a:p>
                  </a:txBody>
                  <a:tcPr marL="38100" marR="38100" marT="38100" marB="38100"/>
                </a:tc>
                <a:tc>
                  <a:txBody>
                    <a:bodyPr/>
                    <a:lstStyle/>
                    <a:p>
                      <a:pPr marL="54864" rtl="0">
                        <a:spcBef>
                          <a:spcPts val="432"/>
                        </a:spcBef>
                        <a:spcAft>
                          <a:spcPts val="288"/>
                        </a:spcAft>
                      </a:pPr>
                      <a:r>
                        <a:rPr lang="en-US" sz="1400">
                          <a:effectLst/>
                        </a:rPr>
                        <a:t>Used to share files and resources like printers.</a:t>
                      </a:r>
                    </a:p>
                  </a:txBody>
                  <a:tcPr marL="38100" marR="38100" marT="38100" marB="38100"/>
                </a:tc>
                <a:tc>
                  <a:txBody>
                    <a:bodyPr/>
                    <a:lstStyle/>
                    <a:p>
                      <a:pPr marL="54864" rtl="0">
                        <a:spcBef>
                          <a:spcPts val="432"/>
                        </a:spcBef>
                        <a:spcAft>
                          <a:spcPts val="288"/>
                        </a:spcAft>
                      </a:pPr>
                      <a:r>
                        <a:rPr lang="en-US" sz="1400">
                          <a:effectLst/>
                        </a:rPr>
                        <a:t>TCP 139 &amp; 445</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RDP</a:t>
                      </a:r>
                    </a:p>
                  </a:txBody>
                  <a:tcPr marL="38100" marR="38100" marT="38100" marB="38100"/>
                </a:tc>
                <a:tc>
                  <a:txBody>
                    <a:bodyPr/>
                    <a:lstStyle/>
                    <a:p>
                      <a:pPr marL="54864" rtl="0">
                        <a:spcBef>
                          <a:spcPts val="432"/>
                        </a:spcBef>
                        <a:spcAft>
                          <a:spcPts val="288"/>
                        </a:spcAft>
                      </a:pPr>
                      <a:r>
                        <a:rPr lang="en-US" sz="1400">
                          <a:effectLst/>
                        </a:rPr>
                        <a:t>Remote Desktop Protocol</a:t>
                      </a:r>
                    </a:p>
                  </a:txBody>
                  <a:tcPr marL="38100" marR="38100" marT="38100" marB="38100"/>
                </a:tc>
                <a:tc>
                  <a:txBody>
                    <a:bodyPr/>
                    <a:lstStyle/>
                    <a:p>
                      <a:pPr marL="54864" rtl="0">
                        <a:spcBef>
                          <a:spcPts val="432"/>
                        </a:spcBef>
                        <a:spcAft>
                          <a:spcPts val="288"/>
                        </a:spcAft>
                      </a:pPr>
                      <a:r>
                        <a:rPr lang="en-US" sz="1400">
                          <a:effectLst/>
                        </a:rPr>
                        <a:t>Used for remote logins to Windows systems.</a:t>
                      </a:r>
                    </a:p>
                  </a:txBody>
                  <a:tcPr marL="38100" marR="38100" marT="38100" marB="38100"/>
                </a:tc>
                <a:tc>
                  <a:txBody>
                    <a:bodyPr/>
                    <a:lstStyle/>
                    <a:p>
                      <a:pPr marL="54864" rtl="0">
                        <a:spcBef>
                          <a:spcPts val="432"/>
                        </a:spcBef>
                        <a:spcAft>
                          <a:spcPts val="288"/>
                        </a:spcAft>
                      </a:pPr>
                      <a:r>
                        <a:rPr lang="en-US" sz="1400">
                          <a:effectLst/>
                        </a:rPr>
                        <a:t>TCP 3389</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NetBIOS</a:t>
                      </a:r>
                    </a:p>
                  </a:txBody>
                  <a:tcPr marL="38100" marR="38100" marT="38100" marB="38100"/>
                </a:tc>
                <a:tc>
                  <a:txBody>
                    <a:bodyPr/>
                    <a:lstStyle/>
                    <a:p>
                      <a:pPr marL="54864" rtl="0">
                        <a:spcBef>
                          <a:spcPts val="432"/>
                        </a:spcBef>
                        <a:spcAft>
                          <a:spcPts val="288"/>
                        </a:spcAft>
                      </a:pPr>
                      <a:r>
                        <a:rPr lang="en-US" sz="1400">
                          <a:effectLst/>
                        </a:rPr>
                        <a:t>Network Basic Input/Output System</a:t>
                      </a:r>
                    </a:p>
                  </a:txBody>
                  <a:tcPr marL="38100" marR="38100" marT="38100" marB="38100"/>
                </a:tc>
                <a:tc>
                  <a:txBody>
                    <a:bodyPr/>
                    <a:lstStyle/>
                    <a:p>
                      <a:pPr marL="54864" rtl="0">
                        <a:spcBef>
                          <a:spcPts val="432"/>
                        </a:spcBef>
                        <a:spcAft>
                          <a:spcPts val="288"/>
                        </a:spcAft>
                      </a:pPr>
                      <a:r>
                        <a:rPr lang="en-US" sz="1400">
                          <a:effectLst/>
                        </a:rPr>
                        <a:t>Provides name, datagram, and session services for networks using the NetBIOS API.</a:t>
                      </a:r>
                    </a:p>
                  </a:txBody>
                  <a:tcPr marL="38100" marR="38100" marT="38100" marB="38100"/>
                </a:tc>
                <a:tc>
                  <a:txBody>
                    <a:bodyPr/>
                    <a:lstStyle/>
                    <a:p>
                      <a:pPr marL="54864" rtl="0">
                        <a:spcBef>
                          <a:spcPts val="432"/>
                        </a:spcBef>
                        <a:spcAft>
                          <a:spcPts val="288"/>
                        </a:spcAft>
                      </a:pPr>
                      <a:r>
                        <a:rPr lang="da-DK" sz="1400">
                          <a:effectLst/>
                        </a:rPr>
                        <a:t>UDP 137 - 138 TCP 138 - 139</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SNMP</a:t>
                      </a:r>
                    </a:p>
                  </a:txBody>
                  <a:tcPr marL="38100" marR="38100" marT="38100" marB="38100"/>
                </a:tc>
                <a:tc>
                  <a:txBody>
                    <a:bodyPr/>
                    <a:lstStyle/>
                    <a:p>
                      <a:pPr marL="54864" rtl="0">
                        <a:spcBef>
                          <a:spcPts val="432"/>
                        </a:spcBef>
                        <a:spcAft>
                          <a:spcPts val="288"/>
                        </a:spcAft>
                      </a:pPr>
                      <a:r>
                        <a:rPr lang="en-US" sz="1400">
                          <a:effectLst/>
                        </a:rPr>
                        <a:t>Simple Network Management Protocol</a:t>
                      </a:r>
                    </a:p>
                  </a:txBody>
                  <a:tcPr marL="38100" marR="38100" marT="38100" marB="38100"/>
                </a:tc>
                <a:tc>
                  <a:txBody>
                    <a:bodyPr/>
                    <a:lstStyle/>
                    <a:p>
                      <a:pPr marL="54864" rtl="0">
                        <a:spcBef>
                          <a:spcPts val="432"/>
                        </a:spcBef>
                        <a:spcAft>
                          <a:spcPts val="288"/>
                        </a:spcAft>
                      </a:pPr>
                      <a:r>
                        <a:rPr lang="en-US" sz="1400">
                          <a:effectLst/>
                        </a:rPr>
                        <a:t>Used to remotely manage and monitor network devices.</a:t>
                      </a:r>
                    </a:p>
                  </a:txBody>
                  <a:tcPr marL="38100" marR="38100" marT="38100" marB="38100"/>
                </a:tc>
                <a:tc>
                  <a:txBody>
                    <a:bodyPr/>
                    <a:lstStyle/>
                    <a:p>
                      <a:pPr marL="54864" rtl="0">
                        <a:spcBef>
                          <a:spcPts val="432"/>
                        </a:spcBef>
                        <a:spcAft>
                          <a:spcPts val="288"/>
                        </a:spcAft>
                      </a:pPr>
                      <a:r>
                        <a:rPr lang="en-US" sz="1400">
                          <a:effectLst/>
                        </a:rPr>
                        <a:t>TCP/UDP 161, 162 (Trap)</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LDAP</a:t>
                      </a:r>
                    </a:p>
                  </a:txBody>
                  <a:tcPr marL="38100" marR="38100" marT="38100" marB="38100"/>
                </a:tc>
                <a:tc>
                  <a:txBody>
                    <a:bodyPr/>
                    <a:lstStyle/>
                    <a:p>
                      <a:pPr marL="54864" rtl="0">
                        <a:spcBef>
                          <a:spcPts val="432"/>
                        </a:spcBef>
                        <a:spcAft>
                          <a:spcPts val="288"/>
                        </a:spcAft>
                      </a:pPr>
                      <a:r>
                        <a:rPr lang="en-US" sz="1400">
                          <a:effectLst/>
                        </a:rPr>
                        <a:t>Lightweight Directory Access Protocol</a:t>
                      </a:r>
                    </a:p>
                  </a:txBody>
                  <a:tcPr marL="38100" marR="38100" marT="38100" marB="38100"/>
                </a:tc>
                <a:tc>
                  <a:txBody>
                    <a:bodyPr/>
                    <a:lstStyle/>
                    <a:p>
                      <a:pPr marL="54864" rtl="0">
                        <a:spcBef>
                          <a:spcPts val="432"/>
                        </a:spcBef>
                        <a:spcAft>
                          <a:spcPts val="288"/>
                        </a:spcAft>
                      </a:pPr>
                      <a:r>
                        <a:rPr lang="en-US" sz="1400">
                          <a:effectLst/>
                        </a:rPr>
                        <a:t>Used for network directory services. </a:t>
                      </a:r>
                    </a:p>
                  </a:txBody>
                  <a:tcPr marL="38100" marR="38100" marT="38100" marB="38100"/>
                </a:tc>
                <a:tc>
                  <a:txBody>
                    <a:bodyPr/>
                    <a:lstStyle/>
                    <a:p>
                      <a:pPr marL="54864" rtl="0">
                        <a:spcBef>
                          <a:spcPts val="432"/>
                        </a:spcBef>
                        <a:spcAft>
                          <a:spcPts val="288"/>
                        </a:spcAft>
                      </a:pPr>
                      <a:r>
                        <a:rPr lang="en-US" sz="1400">
                          <a:effectLst/>
                        </a:rPr>
                        <a:t>TCP 389</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LDAPS</a:t>
                      </a:r>
                    </a:p>
                  </a:txBody>
                  <a:tcPr marL="38100" marR="38100" marT="38100" marB="38100"/>
                </a:tc>
                <a:tc>
                  <a:txBody>
                    <a:bodyPr/>
                    <a:lstStyle/>
                    <a:p>
                      <a:pPr marL="54864" rtl="0">
                        <a:spcBef>
                          <a:spcPts val="432"/>
                        </a:spcBef>
                        <a:spcAft>
                          <a:spcPts val="288"/>
                        </a:spcAft>
                      </a:pPr>
                      <a:r>
                        <a:rPr lang="en-US" sz="1400">
                          <a:effectLst/>
                        </a:rPr>
                        <a:t>LDAP over SSL/TLS</a:t>
                      </a:r>
                    </a:p>
                  </a:txBody>
                  <a:tcPr marL="38100" marR="38100" marT="38100" marB="38100"/>
                </a:tc>
                <a:tc>
                  <a:txBody>
                    <a:bodyPr/>
                    <a:lstStyle/>
                    <a:p>
                      <a:pPr marL="54864" rtl="0">
                        <a:spcBef>
                          <a:spcPts val="432"/>
                        </a:spcBef>
                        <a:spcAft>
                          <a:spcPts val="288"/>
                        </a:spcAft>
                      </a:pPr>
                      <a:r>
                        <a:rPr lang="en-US" sz="1400">
                          <a:effectLst/>
                        </a:rPr>
                        <a:t>Used for secured network directory services</a:t>
                      </a:r>
                    </a:p>
                  </a:txBody>
                  <a:tcPr marL="38100" marR="38100" marT="38100" marB="38100"/>
                </a:tc>
                <a:tc>
                  <a:txBody>
                    <a:bodyPr/>
                    <a:lstStyle/>
                    <a:p>
                      <a:pPr marL="54864" rtl="0">
                        <a:spcBef>
                          <a:spcPts val="432"/>
                        </a:spcBef>
                        <a:spcAft>
                          <a:spcPts val="288"/>
                        </a:spcAft>
                      </a:pPr>
                      <a:r>
                        <a:rPr lang="en-US" sz="1400">
                          <a:effectLst/>
                        </a:rPr>
                        <a:t>TCP 636</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a:effectLst/>
                        </a:rPr>
                        <a:t>DNS</a:t>
                      </a:r>
                    </a:p>
                  </a:txBody>
                  <a:tcPr marL="38100" marR="38100" marT="38100" marB="38100"/>
                </a:tc>
                <a:tc>
                  <a:txBody>
                    <a:bodyPr/>
                    <a:lstStyle/>
                    <a:p>
                      <a:pPr marL="54864" rtl="0">
                        <a:spcBef>
                          <a:spcPts val="432"/>
                        </a:spcBef>
                        <a:spcAft>
                          <a:spcPts val="288"/>
                        </a:spcAft>
                      </a:pPr>
                      <a:r>
                        <a:rPr lang="en-US" sz="1400">
                          <a:effectLst/>
                        </a:rPr>
                        <a:t>Domain Name System</a:t>
                      </a:r>
                    </a:p>
                  </a:txBody>
                  <a:tcPr marL="38100" marR="38100" marT="38100" marB="38100"/>
                </a:tc>
                <a:tc>
                  <a:txBody>
                    <a:bodyPr/>
                    <a:lstStyle/>
                    <a:p>
                      <a:pPr marL="54864" rtl="0">
                        <a:spcBef>
                          <a:spcPts val="432"/>
                        </a:spcBef>
                        <a:spcAft>
                          <a:spcPts val="288"/>
                        </a:spcAft>
                      </a:pPr>
                      <a:r>
                        <a:rPr lang="en-US" sz="1400">
                          <a:effectLst/>
                        </a:rPr>
                        <a:t>Resolves domain names into IP addresses.</a:t>
                      </a:r>
                    </a:p>
                  </a:txBody>
                  <a:tcPr marL="38100" marR="38100" marT="38100" marB="38100"/>
                </a:tc>
                <a:tc>
                  <a:txBody>
                    <a:bodyPr/>
                    <a:lstStyle/>
                    <a:p>
                      <a:pPr marL="54864" rtl="0">
                        <a:spcBef>
                          <a:spcPts val="432"/>
                        </a:spcBef>
                        <a:spcAft>
                          <a:spcPts val="288"/>
                        </a:spcAft>
                      </a:pPr>
                      <a:r>
                        <a:rPr lang="en-US" sz="1400">
                          <a:effectLst/>
                        </a:rPr>
                        <a:t>TCP/UDP 53</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DCHP</a:t>
                      </a:r>
                    </a:p>
                  </a:txBody>
                  <a:tcPr marL="38100" marR="38100" marT="38100" marB="38100"/>
                </a:tc>
                <a:tc>
                  <a:txBody>
                    <a:bodyPr/>
                    <a:lstStyle/>
                    <a:p>
                      <a:pPr marL="54864" rtl="0">
                        <a:spcBef>
                          <a:spcPts val="432"/>
                        </a:spcBef>
                        <a:spcAft>
                          <a:spcPts val="288"/>
                        </a:spcAft>
                      </a:pPr>
                      <a:r>
                        <a:rPr lang="en-US" sz="1400">
                          <a:effectLst/>
                        </a:rPr>
                        <a:t>Dynamic Host Configuration Protocol</a:t>
                      </a:r>
                    </a:p>
                  </a:txBody>
                  <a:tcPr marL="38100" marR="38100" marT="38100" marB="38100"/>
                </a:tc>
                <a:tc>
                  <a:txBody>
                    <a:bodyPr/>
                    <a:lstStyle/>
                    <a:p>
                      <a:pPr marL="54864" rtl="0">
                        <a:spcBef>
                          <a:spcPts val="432"/>
                        </a:spcBef>
                        <a:spcAft>
                          <a:spcPts val="288"/>
                        </a:spcAft>
                      </a:pPr>
                      <a:r>
                        <a:rPr lang="en-US" sz="1400">
                          <a:effectLst/>
                        </a:rPr>
                        <a:t>Dynamically assigns IP addresses and other network configuration on joining a network.</a:t>
                      </a:r>
                    </a:p>
                  </a:txBody>
                  <a:tcPr marL="38100" marR="38100" marT="38100" marB="38100"/>
                </a:tc>
                <a:tc>
                  <a:txBody>
                    <a:bodyPr/>
                    <a:lstStyle/>
                    <a:p>
                      <a:pPr marL="54864" rtl="0">
                        <a:spcBef>
                          <a:spcPts val="432"/>
                        </a:spcBef>
                        <a:spcAft>
                          <a:spcPts val="288"/>
                        </a:spcAft>
                      </a:pPr>
                      <a:r>
                        <a:rPr lang="en-US" sz="1400">
                          <a:effectLst/>
                        </a:rPr>
                        <a:t>UDP 67, 68</a:t>
                      </a:r>
                    </a:p>
                  </a:txBody>
                  <a:tcPr marL="38100" marR="38100" marT="38100" marB="38100"/>
                </a:tc>
                <a:extLst>
                  <a:ext uri="{0D108BD9-81ED-4DB2-BD59-A6C34878D82A}">
                    <a16:rowId xmlns:a16="http://schemas.microsoft.com/office/drawing/2014/main" val="314763556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a:t> </a:t>
            </a:r>
          </a:p>
        </p:txBody>
      </p:sp>
      <p:sp>
        <p:nvSpPr>
          <p:cNvPr id="6" name="Arrow: Right 5">
            <a:extLst>
              <a:ext uri="{FF2B5EF4-FFF2-40B4-BE49-F238E27FC236}">
                <a16:creationId xmlns:a16="http://schemas.microsoft.com/office/drawing/2014/main" id="{40C98D96-C5E1-4596-9B93-EC808C49D0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11493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8F7AFEC-3F5A-47F3-96AF-95B8382CE1AC}"/>
              </a:ext>
            </a:extLst>
          </p:cNvPr>
          <p:cNvSpPr txBox="1"/>
          <p:nvPr/>
        </p:nvSpPr>
        <p:spPr>
          <a:xfrm>
            <a:off x="7974501" y="5176837"/>
            <a:ext cx="1202913" cy="369332"/>
          </a:xfrm>
          <a:prstGeom prst="rect">
            <a:avLst/>
          </a:prstGeom>
          <a:noFill/>
        </p:spPr>
        <p:txBody>
          <a:bodyPr wrap="square" rtlCol="0">
            <a:spAutoFit/>
          </a:bodyPr>
          <a:lstStyle/>
          <a:p>
            <a:r>
              <a:rPr lang="en-GB"/>
              <a:t>Ethernet</a:t>
            </a:r>
          </a:p>
        </p:txBody>
      </p:sp>
      <p:sp>
        <p:nvSpPr>
          <p:cNvPr id="31" name="TextBox 30">
            <a:extLst>
              <a:ext uri="{FF2B5EF4-FFF2-40B4-BE49-F238E27FC236}">
                <a16:creationId xmlns:a16="http://schemas.microsoft.com/office/drawing/2014/main" id="{4E9EC931-B289-4729-8E64-6296874177E3}"/>
              </a:ext>
            </a:extLst>
          </p:cNvPr>
          <p:cNvSpPr txBox="1"/>
          <p:nvPr/>
        </p:nvSpPr>
        <p:spPr>
          <a:xfrm>
            <a:off x="8375759" y="4621182"/>
            <a:ext cx="400397" cy="369332"/>
          </a:xfrm>
          <a:prstGeom prst="rect">
            <a:avLst/>
          </a:prstGeom>
          <a:noFill/>
        </p:spPr>
        <p:txBody>
          <a:bodyPr wrap="square" rtlCol="0">
            <a:spAutoFit/>
          </a:bodyPr>
          <a:lstStyle/>
          <a:p>
            <a:r>
              <a:rPr lang="en-GB"/>
              <a:t>IP</a:t>
            </a:r>
          </a:p>
        </p:txBody>
      </p:sp>
      <p:sp>
        <p:nvSpPr>
          <p:cNvPr id="30" name="TextBox 29">
            <a:extLst>
              <a:ext uri="{FF2B5EF4-FFF2-40B4-BE49-F238E27FC236}">
                <a16:creationId xmlns:a16="http://schemas.microsoft.com/office/drawing/2014/main" id="{F4E209A9-764D-4B3D-B994-F043DF562CF8}"/>
              </a:ext>
            </a:extLst>
          </p:cNvPr>
          <p:cNvSpPr txBox="1"/>
          <p:nvPr/>
        </p:nvSpPr>
        <p:spPr>
          <a:xfrm>
            <a:off x="7974501" y="4227314"/>
            <a:ext cx="1202913" cy="369332"/>
          </a:xfrm>
          <a:prstGeom prst="rect">
            <a:avLst/>
          </a:prstGeom>
          <a:noFill/>
        </p:spPr>
        <p:txBody>
          <a:bodyPr wrap="square" rtlCol="0">
            <a:spAutoFit/>
          </a:bodyPr>
          <a:lstStyle/>
          <a:p>
            <a:r>
              <a:rPr lang="en-GB"/>
              <a:t>TCP &amp;UDP</a:t>
            </a:r>
          </a:p>
        </p:txBody>
      </p:sp>
      <p:sp>
        <p:nvSpPr>
          <p:cNvPr id="29" name="TextBox 28">
            <a:extLst>
              <a:ext uri="{FF2B5EF4-FFF2-40B4-BE49-F238E27FC236}">
                <a16:creationId xmlns:a16="http://schemas.microsoft.com/office/drawing/2014/main" id="{FE6F79AA-52A4-405E-9E0F-1B082B5312C0}"/>
              </a:ext>
            </a:extLst>
          </p:cNvPr>
          <p:cNvSpPr txBox="1"/>
          <p:nvPr/>
        </p:nvSpPr>
        <p:spPr>
          <a:xfrm>
            <a:off x="7752997" y="3241655"/>
            <a:ext cx="1645921" cy="923330"/>
          </a:xfrm>
          <a:prstGeom prst="rect">
            <a:avLst/>
          </a:prstGeom>
          <a:noFill/>
        </p:spPr>
        <p:txBody>
          <a:bodyPr wrap="square" rtlCol="0">
            <a:spAutoFit/>
          </a:bodyPr>
          <a:lstStyle/>
          <a:p>
            <a:r>
              <a:rPr lang="en-GB"/>
              <a:t>SMTP, FTP, HTTP, POP3, IMAP4, SNMP</a:t>
            </a:r>
          </a:p>
        </p:txBody>
      </p:sp>
      <p:sp>
        <p:nvSpPr>
          <p:cNvPr id="2" name="Title 1">
            <a:extLst>
              <a:ext uri="{FF2B5EF4-FFF2-40B4-BE49-F238E27FC236}">
                <a16:creationId xmlns:a16="http://schemas.microsoft.com/office/drawing/2014/main" id="{E27002F2-65C4-45B8-9348-54DE5D96F4C1}"/>
              </a:ext>
            </a:extLst>
          </p:cNvPr>
          <p:cNvSpPr>
            <a:spLocks noGrp="1"/>
          </p:cNvSpPr>
          <p:nvPr>
            <p:ph type="title"/>
          </p:nvPr>
        </p:nvSpPr>
        <p:spPr/>
        <p:txBody>
          <a:bodyPr/>
          <a:lstStyle/>
          <a:p>
            <a:r>
              <a:rPr lang="en-GB"/>
              <a:t>The TCP/IP Protocol Suite</a:t>
            </a:r>
          </a:p>
        </p:txBody>
      </p:sp>
      <p:sp>
        <p:nvSpPr>
          <p:cNvPr id="3" name="Content Placeholder 2">
            <a:extLst>
              <a:ext uri="{FF2B5EF4-FFF2-40B4-BE49-F238E27FC236}">
                <a16:creationId xmlns:a16="http://schemas.microsoft.com/office/drawing/2014/main" id="{297298AA-9699-4D1C-BD3E-56CACD5C617F}"/>
              </a:ext>
            </a:extLst>
          </p:cNvPr>
          <p:cNvSpPr>
            <a:spLocks noGrp="1"/>
          </p:cNvSpPr>
          <p:nvPr>
            <p:ph idx="1"/>
          </p:nvPr>
        </p:nvSpPr>
        <p:spPr/>
        <p:txBody>
          <a:bodyPr/>
          <a:lstStyle/>
          <a:p>
            <a:r>
              <a:rPr lang="en-GB"/>
              <a:t>A protocol suite is a collection of protocols that are designed to work together</a:t>
            </a:r>
          </a:p>
        </p:txBody>
      </p:sp>
      <p:sp>
        <p:nvSpPr>
          <p:cNvPr id="4" name="Rectangle 3">
            <a:extLst>
              <a:ext uri="{FF2B5EF4-FFF2-40B4-BE49-F238E27FC236}">
                <a16:creationId xmlns:a16="http://schemas.microsoft.com/office/drawing/2014/main" id="{2965E557-41B8-4B97-B8F5-8B7F204EDEFC}"/>
              </a:ext>
            </a:extLst>
          </p:cNvPr>
          <p:cNvSpPr/>
          <p:nvPr/>
        </p:nvSpPr>
        <p:spPr>
          <a:xfrm>
            <a:off x="2529840" y="31496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329E315-F73F-42D6-90E9-3E5DEFBC85A1}"/>
              </a:ext>
            </a:extLst>
          </p:cNvPr>
          <p:cNvSpPr/>
          <p:nvPr/>
        </p:nvSpPr>
        <p:spPr>
          <a:xfrm>
            <a:off x="2529840" y="35102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C2861CB-7F31-4262-BE23-41279AFC24CB}"/>
              </a:ext>
            </a:extLst>
          </p:cNvPr>
          <p:cNvSpPr/>
          <p:nvPr/>
        </p:nvSpPr>
        <p:spPr>
          <a:xfrm>
            <a:off x="2529840" y="387096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06DF415-2656-48E7-A2B7-D0A848FF6DEE}"/>
              </a:ext>
            </a:extLst>
          </p:cNvPr>
          <p:cNvSpPr/>
          <p:nvPr/>
        </p:nvSpPr>
        <p:spPr>
          <a:xfrm>
            <a:off x="2529840" y="423164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EE6B5E-32AB-48C2-A4D9-F8AC61C78CA9}"/>
              </a:ext>
            </a:extLst>
          </p:cNvPr>
          <p:cNvSpPr/>
          <p:nvPr/>
        </p:nvSpPr>
        <p:spPr>
          <a:xfrm>
            <a:off x="2529840" y="459232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D210C44-81D5-41C1-8E4E-484A7C9BAAD4}"/>
              </a:ext>
            </a:extLst>
          </p:cNvPr>
          <p:cNvSpPr/>
          <p:nvPr/>
        </p:nvSpPr>
        <p:spPr>
          <a:xfrm>
            <a:off x="2529840" y="49530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C2074F7-0A66-447C-A2AA-7716AA6BAD73}"/>
              </a:ext>
            </a:extLst>
          </p:cNvPr>
          <p:cNvSpPr/>
          <p:nvPr/>
        </p:nvSpPr>
        <p:spPr>
          <a:xfrm>
            <a:off x="2529840" y="53136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BDD8CF-F6A9-4FB1-9A91-F09DA21E9A20}"/>
              </a:ext>
            </a:extLst>
          </p:cNvPr>
          <p:cNvSpPr/>
          <p:nvPr/>
        </p:nvSpPr>
        <p:spPr>
          <a:xfrm>
            <a:off x="5470090" y="3149600"/>
            <a:ext cx="1645920" cy="10820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18D2287-C34A-4EAE-A02E-7AEDFD17387C}"/>
              </a:ext>
            </a:extLst>
          </p:cNvPr>
          <p:cNvSpPr/>
          <p:nvPr/>
        </p:nvSpPr>
        <p:spPr>
          <a:xfrm>
            <a:off x="5470090" y="423164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7055E4-B198-4601-9E6E-5DF1FA3DF423}"/>
              </a:ext>
            </a:extLst>
          </p:cNvPr>
          <p:cNvSpPr/>
          <p:nvPr/>
        </p:nvSpPr>
        <p:spPr>
          <a:xfrm>
            <a:off x="5470090" y="459232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973015B-19A4-466F-AF63-8A451F6BBD82}"/>
              </a:ext>
            </a:extLst>
          </p:cNvPr>
          <p:cNvSpPr/>
          <p:nvPr/>
        </p:nvSpPr>
        <p:spPr>
          <a:xfrm>
            <a:off x="5470090" y="4953000"/>
            <a:ext cx="1645920" cy="72136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4C25199-321A-4368-922D-254F1E9AE2D2}"/>
              </a:ext>
            </a:extLst>
          </p:cNvPr>
          <p:cNvSpPr txBox="1"/>
          <p:nvPr/>
        </p:nvSpPr>
        <p:spPr>
          <a:xfrm>
            <a:off x="2730290" y="3136622"/>
            <a:ext cx="1245021" cy="369332"/>
          </a:xfrm>
          <a:prstGeom prst="rect">
            <a:avLst/>
          </a:prstGeom>
          <a:noFill/>
        </p:spPr>
        <p:txBody>
          <a:bodyPr wrap="none" rtlCol="0">
            <a:spAutoFit/>
          </a:bodyPr>
          <a:lstStyle/>
          <a:p>
            <a:r>
              <a:rPr lang="en-GB"/>
              <a:t>Application</a:t>
            </a:r>
          </a:p>
        </p:txBody>
      </p:sp>
      <p:sp>
        <p:nvSpPr>
          <p:cNvPr id="16" name="TextBox 15">
            <a:extLst>
              <a:ext uri="{FF2B5EF4-FFF2-40B4-BE49-F238E27FC236}">
                <a16:creationId xmlns:a16="http://schemas.microsoft.com/office/drawing/2014/main" id="{16214292-C433-4D03-B0AE-375C367BDF72}"/>
              </a:ext>
            </a:extLst>
          </p:cNvPr>
          <p:cNvSpPr txBox="1"/>
          <p:nvPr/>
        </p:nvSpPr>
        <p:spPr>
          <a:xfrm>
            <a:off x="5670540" y="3518654"/>
            <a:ext cx="1245021" cy="369332"/>
          </a:xfrm>
          <a:prstGeom prst="rect">
            <a:avLst/>
          </a:prstGeom>
          <a:noFill/>
        </p:spPr>
        <p:txBody>
          <a:bodyPr wrap="none" rtlCol="0">
            <a:spAutoFit/>
          </a:bodyPr>
          <a:lstStyle/>
          <a:p>
            <a:r>
              <a:rPr lang="en-GB"/>
              <a:t>Application</a:t>
            </a:r>
          </a:p>
        </p:txBody>
      </p:sp>
      <p:sp>
        <p:nvSpPr>
          <p:cNvPr id="17" name="TextBox 16">
            <a:extLst>
              <a:ext uri="{FF2B5EF4-FFF2-40B4-BE49-F238E27FC236}">
                <a16:creationId xmlns:a16="http://schemas.microsoft.com/office/drawing/2014/main" id="{D8553EC0-17FF-4CEF-ADCE-C62D01D52121}"/>
              </a:ext>
            </a:extLst>
          </p:cNvPr>
          <p:cNvSpPr txBox="1"/>
          <p:nvPr/>
        </p:nvSpPr>
        <p:spPr>
          <a:xfrm>
            <a:off x="2664374" y="3497302"/>
            <a:ext cx="1376852" cy="369332"/>
          </a:xfrm>
          <a:prstGeom prst="rect">
            <a:avLst/>
          </a:prstGeom>
          <a:noFill/>
        </p:spPr>
        <p:txBody>
          <a:bodyPr wrap="none" rtlCol="0">
            <a:spAutoFit/>
          </a:bodyPr>
          <a:lstStyle/>
          <a:p>
            <a:r>
              <a:rPr lang="en-GB"/>
              <a:t>Presentation</a:t>
            </a:r>
          </a:p>
        </p:txBody>
      </p:sp>
      <p:sp>
        <p:nvSpPr>
          <p:cNvPr id="18" name="TextBox 17">
            <a:extLst>
              <a:ext uri="{FF2B5EF4-FFF2-40B4-BE49-F238E27FC236}">
                <a16:creationId xmlns:a16="http://schemas.microsoft.com/office/drawing/2014/main" id="{F8DC4EA0-3DDA-4740-9729-A1A55EE59B01}"/>
              </a:ext>
            </a:extLst>
          </p:cNvPr>
          <p:cNvSpPr txBox="1"/>
          <p:nvPr/>
        </p:nvSpPr>
        <p:spPr>
          <a:xfrm>
            <a:off x="2911814" y="3857982"/>
            <a:ext cx="881973" cy="369332"/>
          </a:xfrm>
          <a:prstGeom prst="rect">
            <a:avLst/>
          </a:prstGeom>
          <a:noFill/>
        </p:spPr>
        <p:txBody>
          <a:bodyPr wrap="none" rtlCol="0">
            <a:spAutoFit/>
          </a:bodyPr>
          <a:lstStyle/>
          <a:p>
            <a:r>
              <a:rPr lang="en-GB"/>
              <a:t>Session</a:t>
            </a:r>
          </a:p>
        </p:txBody>
      </p:sp>
      <p:sp>
        <p:nvSpPr>
          <p:cNvPr id="19" name="TextBox 18">
            <a:extLst>
              <a:ext uri="{FF2B5EF4-FFF2-40B4-BE49-F238E27FC236}">
                <a16:creationId xmlns:a16="http://schemas.microsoft.com/office/drawing/2014/main" id="{C28B3A24-9D06-4DAD-B99B-C2E7AEF6212C}"/>
              </a:ext>
            </a:extLst>
          </p:cNvPr>
          <p:cNvSpPr txBox="1"/>
          <p:nvPr/>
        </p:nvSpPr>
        <p:spPr>
          <a:xfrm>
            <a:off x="2812332" y="4218662"/>
            <a:ext cx="1080937" cy="369332"/>
          </a:xfrm>
          <a:prstGeom prst="rect">
            <a:avLst/>
          </a:prstGeom>
          <a:noFill/>
        </p:spPr>
        <p:txBody>
          <a:bodyPr wrap="none" rtlCol="0">
            <a:spAutoFit/>
          </a:bodyPr>
          <a:lstStyle/>
          <a:p>
            <a:r>
              <a:rPr lang="en-GB"/>
              <a:t>Transport</a:t>
            </a:r>
          </a:p>
        </p:txBody>
      </p:sp>
      <p:sp>
        <p:nvSpPr>
          <p:cNvPr id="20" name="TextBox 19">
            <a:extLst>
              <a:ext uri="{FF2B5EF4-FFF2-40B4-BE49-F238E27FC236}">
                <a16:creationId xmlns:a16="http://schemas.microsoft.com/office/drawing/2014/main" id="{206136FE-ACB0-4DDD-980C-73D472EAB441}"/>
              </a:ext>
            </a:extLst>
          </p:cNvPr>
          <p:cNvSpPr txBox="1"/>
          <p:nvPr/>
        </p:nvSpPr>
        <p:spPr>
          <a:xfrm>
            <a:off x="2713907" y="4579342"/>
            <a:ext cx="1277786" cy="369332"/>
          </a:xfrm>
          <a:prstGeom prst="rect">
            <a:avLst/>
          </a:prstGeom>
          <a:noFill/>
        </p:spPr>
        <p:txBody>
          <a:bodyPr wrap="none" rtlCol="0">
            <a:spAutoFit/>
          </a:bodyPr>
          <a:lstStyle/>
          <a:p>
            <a:r>
              <a:rPr lang="en-GB"/>
              <a:t>Networking</a:t>
            </a:r>
          </a:p>
        </p:txBody>
      </p:sp>
      <p:sp>
        <p:nvSpPr>
          <p:cNvPr id="21" name="TextBox 20">
            <a:extLst>
              <a:ext uri="{FF2B5EF4-FFF2-40B4-BE49-F238E27FC236}">
                <a16:creationId xmlns:a16="http://schemas.microsoft.com/office/drawing/2014/main" id="{80F882DD-0153-46BE-963F-7278F0C50502}"/>
              </a:ext>
            </a:extLst>
          </p:cNvPr>
          <p:cNvSpPr txBox="1"/>
          <p:nvPr/>
        </p:nvSpPr>
        <p:spPr>
          <a:xfrm>
            <a:off x="2876612" y="4940022"/>
            <a:ext cx="952377" cy="369332"/>
          </a:xfrm>
          <a:prstGeom prst="rect">
            <a:avLst/>
          </a:prstGeom>
          <a:noFill/>
        </p:spPr>
        <p:txBody>
          <a:bodyPr wrap="none" rtlCol="0">
            <a:spAutoFit/>
          </a:bodyPr>
          <a:lstStyle/>
          <a:p>
            <a:r>
              <a:rPr lang="en-GB"/>
              <a:t>Datalink</a:t>
            </a:r>
          </a:p>
        </p:txBody>
      </p:sp>
      <p:sp>
        <p:nvSpPr>
          <p:cNvPr id="22" name="TextBox 21">
            <a:extLst>
              <a:ext uri="{FF2B5EF4-FFF2-40B4-BE49-F238E27FC236}">
                <a16:creationId xmlns:a16="http://schemas.microsoft.com/office/drawing/2014/main" id="{378BAD19-6E36-4138-AC7B-23778AB75944}"/>
              </a:ext>
            </a:extLst>
          </p:cNvPr>
          <p:cNvSpPr txBox="1"/>
          <p:nvPr/>
        </p:nvSpPr>
        <p:spPr>
          <a:xfrm>
            <a:off x="2890334" y="5300702"/>
            <a:ext cx="924933" cy="369332"/>
          </a:xfrm>
          <a:prstGeom prst="rect">
            <a:avLst/>
          </a:prstGeom>
          <a:noFill/>
        </p:spPr>
        <p:txBody>
          <a:bodyPr wrap="none" rtlCol="0">
            <a:spAutoFit/>
          </a:bodyPr>
          <a:lstStyle/>
          <a:p>
            <a:r>
              <a:rPr lang="en-GB"/>
              <a:t>Physical</a:t>
            </a:r>
          </a:p>
        </p:txBody>
      </p:sp>
      <p:sp>
        <p:nvSpPr>
          <p:cNvPr id="23" name="TextBox 22">
            <a:extLst>
              <a:ext uri="{FF2B5EF4-FFF2-40B4-BE49-F238E27FC236}">
                <a16:creationId xmlns:a16="http://schemas.microsoft.com/office/drawing/2014/main" id="{D9AAB4F5-3D24-4B70-8111-622309EECE37}"/>
              </a:ext>
            </a:extLst>
          </p:cNvPr>
          <p:cNvSpPr txBox="1"/>
          <p:nvPr/>
        </p:nvSpPr>
        <p:spPr>
          <a:xfrm>
            <a:off x="5544915" y="4990514"/>
            <a:ext cx="1496271" cy="646331"/>
          </a:xfrm>
          <a:prstGeom prst="rect">
            <a:avLst/>
          </a:prstGeom>
          <a:noFill/>
        </p:spPr>
        <p:txBody>
          <a:bodyPr wrap="square" rtlCol="0">
            <a:spAutoFit/>
          </a:bodyPr>
          <a:lstStyle/>
          <a:p>
            <a:pPr algn="ctr"/>
            <a:r>
              <a:rPr lang="en-GB"/>
              <a:t>Datalink and Physical</a:t>
            </a:r>
          </a:p>
        </p:txBody>
      </p:sp>
      <p:sp>
        <p:nvSpPr>
          <p:cNvPr id="24" name="TextBox 23">
            <a:extLst>
              <a:ext uri="{FF2B5EF4-FFF2-40B4-BE49-F238E27FC236}">
                <a16:creationId xmlns:a16="http://schemas.microsoft.com/office/drawing/2014/main" id="{BB0A7712-AAB9-4D16-8CF9-9CA34703A929}"/>
              </a:ext>
            </a:extLst>
          </p:cNvPr>
          <p:cNvSpPr txBox="1"/>
          <p:nvPr/>
        </p:nvSpPr>
        <p:spPr>
          <a:xfrm>
            <a:off x="5752582" y="4231139"/>
            <a:ext cx="1080937" cy="369332"/>
          </a:xfrm>
          <a:prstGeom prst="rect">
            <a:avLst/>
          </a:prstGeom>
          <a:noFill/>
        </p:spPr>
        <p:txBody>
          <a:bodyPr wrap="none" rtlCol="0">
            <a:spAutoFit/>
          </a:bodyPr>
          <a:lstStyle/>
          <a:p>
            <a:r>
              <a:rPr lang="en-GB"/>
              <a:t>Transport</a:t>
            </a:r>
          </a:p>
        </p:txBody>
      </p:sp>
      <p:sp>
        <p:nvSpPr>
          <p:cNvPr id="25" name="TextBox 24">
            <a:extLst>
              <a:ext uri="{FF2B5EF4-FFF2-40B4-BE49-F238E27FC236}">
                <a16:creationId xmlns:a16="http://schemas.microsoft.com/office/drawing/2014/main" id="{8A71C824-31DC-4C27-BB02-4C4191BBBC3C}"/>
              </a:ext>
            </a:extLst>
          </p:cNvPr>
          <p:cNvSpPr txBox="1"/>
          <p:nvPr/>
        </p:nvSpPr>
        <p:spPr>
          <a:xfrm>
            <a:off x="5654157" y="4579342"/>
            <a:ext cx="1277786" cy="369332"/>
          </a:xfrm>
          <a:prstGeom prst="rect">
            <a:avLst/>
          </a:prstGeom>
          <a:noFill/>
        </p:spPr>
        <p:txBody>
          <a:bodyPr wrap="none" rtlCol="0">
            <a:spAutoFit/>
          </a:bodyPr>
          <a:lstStyle/>
          <a:p>
            <a:r>
              <a:rPr lang="en-GB"/>
              <a:t>Networking</a:t>
            </a:r>
          </a:p>
        </p:txBody>
      </p:sp>
      <p:sp>
        <p:nvSpPr>
          <p:cNvPr id="26" name="TextBox 25">
            <a:extLst>
              <a:ext uri="{FF2B5EF4-FFF2-40B4-BE49-F238E27FC236}">
                <a16:creationId xmlns:a16="http://schemas.microsoft.com/office/drawing/2014/main" id="{58339A59-0AE0-453B-82A1-9453025BFA9B}"/>
              </a:ext>
            </a:extLst>
          </p:cNvPr>
          <p:cNvSpPr txBox="1"/>
          <p:nvPr/>
        </p:nvSpPr>
        <p:spPr>
          <a:xfrm>
            <a:off x="3020696" y="5846048"/>
            <a:ext cx="510076" cy="369332"/>
          </a:xfrm>
          <a:prstGeom prst="rect">
            <a:avLst/>
          </a:prstGeom>
          <a:noFill/>
        </p:spPr>
        <p:txBody>
          <a:bodyPr wrap="none" rtlCol="0">
            <a:spAutoFit/>
          </a:bodyPr>
          <a:lstStyle/>
          <a:p>
            <a:r>
              <a:rPr lang="en-GB" b="1"/>
              <a:t>OSI</a:t>
            </a:r>
          </a:p>
        </p:txBody>
      </p:sp>
      <p:sp>
        <p:nvSpPr>
          <p:cNvPr id="27" name="TextBox 26">
            <a:extLst>
              <a:ext uri="{FF2B5EF4-FFF2-40B4-BE49-F238E27FC236}">
                <a16:creationId xmlns:a16="http://schemas.microsoft.com/office/drawing/2014/main" id="{6068667F-AFCC-40FE-B466-B2FB1803B471}"/>
              </a:ext>
            </a:extLst>
          </p:cNvPr>
          <p:cNvSpPr txBox="1"/>
          <p:nvPr/>
        </p:nvSpPr>
        <p:spPr>
          <a:xfrm>
            <a:off x="5886624" y="5846048"/>
            <a:ext cx="812851" cy="369332"/>
          </a:xfrm>
          <a:prstGeom prst="rect">
            <a:avLst/>
          </a:prstGeom>
          <a:noFill/>
        </p:spPr>
        <p:txBody>
          <a:bodyPr wrap="none" rtlCol="0">
            <a:spAutoFit/>
          </a:bodyPr>
          <a:lstStyle/>
          <a:p>
            <a:r>
              <a:rPr lang="en-GB" b="1"/>
              <a:t>TCP/IP</a:t>
            </a:r>
          </a:p>
        </p:txBody>
      </p:sp>
      <p:sp>
        <p:nvSpPr>
          <p:cNvPr id="28" name="TextBox 27">
            <a:extLst>
              <a:ext uri="{FF2B5EF4-FFF2-40B4-BE49-F238E27FC236}">
                <a16:creationId xmlns:a16="http://schemas.microsoft.com/office/drawing/2014/main" id="{EB6C69EF-1267-4027-BC90-DB35D11F6E3A}"/>
              </a:ext>
            </a:extLst>
          </p:cNvPr>
          <p:cNvSpPr txBox="1"/>
          <p:nvPr/>
        </p:nvSpPr>
        <p:spPr>
          <a:xfrm>
            <a:off x="7809007" y="5846048"/>
            <a:ext cx="1077731" cy="369332"/>
          </a:xfrm>
          <a:prstGeom prst="rect">
            <a:avLst/>
          </a:prstGeom>
          <a:noFill/>
        </p:spPr>
        <p:txBody>
          <a:bodyPr wrap="none" rtlCol="0">
            <a:spAutoFit/>
          </a:bodyPr>
          <a:lstStyle/>
          <a:p>
            <a:r>
              <a:rPr lang="en-GB" b="1"/>
              <a:t>Protocols</a:t>
            </a:r>
          </a:p>
        </p:txBody>
      </p:sp>
    </p:spTree>
    <p:extLst>
      <p:ext uri="{BB962C8B-B14F-4D97-AF65-F5344CB8AC3E}">
        <p14:creationId xmlns:p14="http://schemas.microsoft.com/office/powerpoint/2010/main" val="87542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par>
                          <p:cTn id="73" fill="hold">
                            <p:stCondLst>
                              <p:cond delay="500"/>
                            </p:stCondLst>
                            <p:childTnLst>
                              <p:par>
                                <p:cTn id="74" presetID="1" presetClass="entr"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par>
                          <p:cTn id="76" fill="hold">
                            <p:stCondLst>
                              <p:cond delay="500"/>
                            </p:stCondLst>
                            <p:childTnLst>
                              <p:par>
                                <p:cTn id="77" presetID="42" presetClass="path" presetSubtype="0" accel="50000" decel="50000" fill="hold" grpId="0" nodeType="afterEffect">
                                  <p:stCondLst>
                                    <p:cond delay="0"/>
                                  </p:stCondLst>
                                  <p:childTnLst>
                                    <p:animMotion origin="layout" path="M -0.18256 -0.0007 L 4.58333E-6 3.7037E-6 " pathEditMode="relative" rAng="0" ptsTypes="AA">
                                      <p:cBhvr>
                                        <p:cTn id="78" dur="2000" fill="hold"/>
                                        <p:tgtEl>
                                          <p:spTgt spid="29"/>
                                        </p:tgtEl>
                                        <p:attrNameLst>
                                          <p:attrName>ppt_x</p:attrName>
                                          <p:attrName>ppt_y</p:attrName>
                                        </p:attrNameLst>
                                      </p:cBhvr>
                                      <p:rCtr x="9128" y="23"/>
                                    </p:animMotion>
                                  </p:childTnLst>
                                </p:cTn>
                              </p:par>
                            </p:childTnLst>
                          </p:cTn>
                        </p:par>
                        <p:par>
                          <p:cTn id="79" fill="hold">
                            <p:stCondLst>
                              <p:cond delay="2500"/>
                            </p:stCondLst>
                            <p:childTnLst>
                              <p:par>
                                <p:cTn id="80" presetID="1" presetClass="entr" presetSubtype="0" fill="hold" grpId="1" nodeType="after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2500"/>
                            </p:stCondLst>
                            <p:childTnLst>
                              <p:par>
                                <p:cTn id="83" presetID="42" presetClass="path" presetSubtype="0" accel="50000" decel="50000" fill="hold" grpId="0" nodeType="afterEffect">
                                  <p:stCondLst>
                                    <p:cond delay="0"/>
                                  </p:stCondLst>
                                  <p:childTnLst>
                                    <p:animMotion origin="layout" path="M -0.18269 -0.00116 L 4.58333E-6 2.96296E-6 " pathEditMode="relative" rAng="0" ptsTypes="AA">
                                      <p:cBhvr>
                                        <p:cTn id="84" dur="2000" fill="hold"/>
                                        <p:tgtEl>
                                          <p:spTgt spid="30"/>
                                        </p:tgtEl>
                                        <p:attrNameLst>
                                          <p:attrName>ppt_x</p:attrName>
                                          <p:attrName>ppt_y</p:attrName>
                                        </p:attrNameLst>
                                      </p:cBhvr>
                                      <p:rCtr x="9128" y="46"/>
                                    </p:animMotion>
                                  </p:childTnLst>
                                </p:cTn>
                              </p:par>
                            </p:childTnLst>
                          </p:cTn>
                        </p:par>
                        <p:par>
                          <p:cTn id="85" fill="hold">
                            <p:stCondLst>
                              <p:cond delay="4500"/>
                            </p:stCondLst>
                            <p:childTnLst>
                              <p:par>
                                <p:cTn id="86" presetID="1" presetClass="entr" presetSubtype="0" fill="hold" grpId="1" nodeType="after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4500"/>
                            </p:stCondLst>
                            <p:childTnLst>
                              <p:par>
                                <p:cTn id="89" presetID="42" presetClass="path" presetSubtype="0" accel="50000" decel="50000" fill="hold" grpId="0" nodeType="afterEffect">
                                  <p:stCondLst>
                                    <p:cond delay="0"/>
                                  </p:stCondLst>
                                  <p:childTnLst>
                                    <p:animMotion origin="layout" path="M -0.1961 -4.44444E-6 L 4.58333E-6 -4.44444E-6 " pathEditMode="relative" rAng="0" ptsTypes="AA">
                                      <p:cBhvr>
                                        <p:cTn id="90" dur="2000" fill="hold"/>
                                        <p:tgtEl>
                                          <p:spTgt spid="31"/>
                                        </p:tgtEl>
                                        <p:attrNameLst>
                                          <p:attrName>ppt_x</p:attrName>
                                          <p:attrName>ppt_y</p:attrName>
                                        </p:attrNameLst>
                                      </p:cBhvr>
                                      <p:rCtr x="9805" y="0"/>
                                    </p:animMotion>
                                  </p:childTnLst>
                                </p:cTn>
                              </p:par>
                            </p:childTnLst>
                          </p:cTn>
                        </p:par>
                        <p:par>
                          <p:cTn id="91" fill="hold">
                            <p:stCondLst>
                              <p:cond delay="6500"/>
                            </p:stCondLst>
                            <p:childTnLst>
                              <p:par>
                                <p:cTn id="92" presetID="1" presetClass="entr" presetSubtype="0" fill="hold" grpId="1" nodeType="after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6500"/>
                            </p:stCondLst>
                            <p:childTnLst>
                              <p:par>
                                <p:cTn id="95" presetID="42" presetClass="path" presetSubtype="0" accel="50000" decel="50000" fill="hold" grpId="0" nodeType="afterEffect">
                                  <p:stCondLst>
                                    <p:cond delay="0"/>
                                  </p:stCondLst>
                                  <p:childTnLst>
                                    <p:animMotion origin="layout" path="M -0.17917 -0.00139 L 4.58333E-6 -2.96296E-6 " pathEditMode="relative" rAng="0" ptsTypes="AA">
                                      <p:cBhvr>
                                        <p:cTn id="96" dur="2000" fill="hold"/>
                                        <p:tgtEl>
                                          <p:spTgt spid="32"/>
                                        </p:tgtEl>
                                        <p:attrNameLst>
                                          <p:attrName>ppt_x</p:attrName>
                                          <p:attrName>ppt_y</p:attrName>
                                        </p:attrNameLst>
                                      </p:cBhvr>
                                      <p:rCtr x="895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1" grpId="0"/>
      <p:bldP spid="31" grpId="1"/>
      <p:bldP spid="30" grpId="0"/>
      <p:bldP spid="30" grpId="1"/>
      <p:bldP spid="29" grpId="0"/>
      <p:bldP spid="29"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8CD-49A2-4607-B997-47EE6052CBAD}"/>
              </a:ext>
            </a:extLst>
          </p:cNvPr>
          <p:cNvSpPr>
            <a:spLocks noGrp="1"/>
          </p:cNvSpPr>
          <p:nvPr>
            <p:ph type="title"/>
          </p:nvPr>
        </p:nvSpPr>
        <p:spPr/>
        <p:txBody>
          <a:bodyPr/>
          <a:lstStyle/>
          <a:p>
            <a:r>
              <a:rPr lang="en-GB"/>
              <a:t>Internetworking</a:t>
            </a:r>
          </a:p>
        </p:txBody>
      </p:sp>
      <p:sp>
        <p:nvSpPr>
          <p:cNvPr id="8" name="Freeform: Shape 7">
            <a:extLst>
              <a:ext uri="{FF2B5EF4-FFF2-40B4-BE49-F238E27FC236}">
                <a16:creationId xmlns:a16="http://schemas.microsoft.com/office/drawing/2014/main" id="{DC7953BF-64F3-453D-BA55-337F82A8591A}"/>
              </a:ext>
            </a:extLst>
          </p:cNvPr>
          <p:cNvSpPr/>
          <p:nvPr/>
        </p:nvSpPr>
        <p:spPr>
          <a:xfrm>
            <a:off x="2376622" y="1828095"/>
            <a:ext cx="7461189" cy="1188196"/>
          </a:xfrm>
          <a:custGeom>
            <a:avLst/>
            <a:gdLst>
              <a:gd name="connsiteX0" fmla="*/ 0 w 7461189"/>
              <a:gd name="connsiteY0" fmla="*/ 198037 h 1188196"/>
              <a:gd name="connsiteX1" fmla="*/ 198037 w 7461189"/>
              <a:gd name="connsiteY1" fmla="*/ 0 h 1188196"/>
              <a:gd name="connsiteX2" fmla="*/ 7263152 w 7461189"/>
              <a:gd name="connsiteY2" fmla="*/ 0 h 1188196"/>
              <a:gd name="connsiteX3" fmla="*/ 7461189 w 7461189"/>
              <a:gd name="connsiteY3" fmla="*/ 198037 h 1188196"/>
              <a:gd name="connsiteX4" fmla="*/ 7461189 w 7461189"/>
              <a:gd name="connsiteY4" fmla="*/ 990159 h 1188196"/>
              <a:gd name="connsiteX5" fmla="*/ 7263152 w 7461189"/>
              <a:gd name="connsiteY5" fmla="*/ 1188196 h 1188196"/>
              <a:gd name="connsiteX6" fmla="*/ 198037 w 7461189"/>
              <a:gd name="connsiteY6" fmla="*/ 1188196 h 1188196"/>
              <a:gd name="connsiteX7" fmla="*/ 0 w 7461189"/>
              <a:gd name="connsiteY7" fmla="*/ 990159 h 1188196"/>
              <a:gd name="connsiteX8" fmla="*/ 0 w 7461189"/>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189" h="1188196">
                <a:moveTo>
                  <a:pt x="0" y="198037"/>
                </a:moveTo>
                <a:cubicBezTo>
                  <a:pt x="0" y="88664"/>
                  <a:pt x="88664" y="0"/>
                  <a:pt x="198037" y="0"/>
                </a:cubicBezTo>
                <a:lnTo>
                  <a:pt x="7263152" y="0"/>
                </a:lnTo>
                <a:cubicBezTo>
                  <a:pt x="7372525" y="0"/>
                  <a:pt x="7461189" y="88664"/>
                  <a:pt x="7461189" y="198037"/>
                </a:cubicBezTo>
                <a:lnTo>
                  <a:pt x="7461189" y="990159"/>
                </a:lnTo>
                <a:cubicBezTo>
                  <a:pt x="7461189" y="1099532"/>
                  <a:pt x="7372525" y="1188196"/>
                  <a:pt x="7263152"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013" tIns="98008" rIns="138013" bIns="98008" numCol="1" spcCol="1270" anchor="ctr" anchorCtr="0">
            <a:noAutofit/>
          </a:bodyPr>
          <a:lstStyle/>
          <a:p>
            <a:pPr marL="0" lvl="0" indent="0" algn="ctr" defTabSz="933450">
              <a:lnSpc>
                <a:spcPct val="90000"/>
              </a:lnSpc>
              <a:spcBef>
                <a:spcPct val="0"/>
              </a:spcBef>
              <a:spcAft>
                <a:spcPct val="35000"/>
              </a:spcAft>
              <a:buNone/>
            </a:pPr>
            <a:r>
              <a:rPr lang="en-GB" sz="2100" kern="1200"/>
              <a:t>Internetworking is the process or technique of connecting different types of networks by using intermediary devices such as routers or gateway devices in order to exchange packets</a:t>
            </a:r>
          </a:p>
        </p:txBody>
      </p:sp>
      <p:sp>
        <p:nvSpPr>
          <p:cNvPr id="9" name="Freeform: Shape 8">
            <a:extLst>
              <a:ext uri="{FF2B5EF4-FFF2-40B4-BE49-F238E27FC236}">
                <a16:creationId xmlns:a16="http://schemas.microsoft.com/office/drawing/2014/main" id="{71C3F5C6-A221-4812-A593-4E3F632193E1}"/>
              </a:ext>
            </a:extLst>
          </p:cNvPr>
          <p:cNvSpPr/>
          <p:nvPr/>
        </p:nvSpPr>
        <p:spPr>
          <a:xfrm>
            <a:off x="2376622" y="3075701"/>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203" tIns="96103" rIns="134203" bIns="96103" numCol="1" spcCol="1270" anchor="ctr" anchorCtr="0">
            <a:noAutofit/>
          </a:bodyPr>
          <a:lstStyle/>
          <a:p>
            <a:pPr marL="0" lvl="0" indent="0" algn="ctr" defTabSz="889000">
              <a:lnSpc>
                <a:spcPct val="90000"/>
              </a:lnSpc>
              <a:spcBef>
                <a:spcPct val="0"/>
              </a:spcBef>
              <a:spcAft>
                <a:spcPct val="35000"/>
              </a:spcAft>
              <a:buNone/>
            </a:pPr>
            <a:r>
              <a:rPr lang="en-GB" sz="2000" kern="1200"/>
              <a:t>Internetworking ensures data communication among networks owned and operated by different entities using a common data communication and the Internet Routing Protocol</a:t>
            </a:r>
          </a:p>
        </p:txBody>
      </p:sp>
      <p:sp>
        <p:nvSpPr>
          <p:cNvPr id="10" name="Freeform: Shape 9">
            <a:extLst>
              <a:ext uri="{FF2B5EF4-FFF2-40B4-BE49-F238E27FC236}">
                <a16:creationId xmlns:a16="http://schemas.microsoft.com/office/drawing/2014/main" id="{1712343D-2A0E-4BC7-ADE8-777AB1752F8A}"/>
              </a:ext>
            </a:extLst>
          </p:cNvPr>
          <p:cNvSpPr/>
          <p:nvPr/>
        </p:nvSpPr>
        <p:spPr>
          <a:xfrm>
            <a:off x="2376622" y="4323307"/>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a:t>An internetworking device is a widely-used term for any hardware within networks that connect different network resources</a:t>
            </a:r>
          </a:p>
        </p:txBody>
      </p:sp>
      <p:sp>
        <p:nvSpPr>
          <p:cNvPr id="11" name="Freeform: Shape 10">
            <a:extLst>
              <a:ext uri="{FF2B5EF4-FFF2-40B4-BE49-F238E27FC236}">
                <a16:creationId xmlns:a16="http://schemas.microsoft.com/office/drawing/2014/main" id="{7E1BB4E5-284C-463E-B6DB-9979EF9C1597}"/>
              </a:ext>
            </a:extLst>
          </p:cNvPr>
          <p:cNvSpPr/>
          <p:nvPr/>
        </p:nvSpPr>
        <p:spPr>
          <a:xfrm>
            <a:off x="2376622" y="5570914"/>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a:t>Key devices that comprise a network are routers, bridges, repeaters and gateways</a:t>
            </a:r>
          </a:p>
        </p:txBody>
      </p:sp>
    </p:spTree>
    <p:extLst>
      <p:ext uri="{BB962C8B-B14F-4D97-AF65-F5344CB8AC3E}">
        <p14:creationId xmlns:p14="http://schemas.microsoft.com/office/powerpoint/2010/main" val="2978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4AD-BB9E-480B-BFE6-D5BC2B4A96A8}"/>
              </a:ext>
            </a:extLst>
          </p:cNvPr>
          <p:cNvSpPr>
            <a:spLocks noGrp="1"/>
          </p:cNvSpPr>
          <p:nvPr>
            <p:ph type="title"/>
          </p:nvPr>
        </p:nvSpPr>
        <p:spPr/>
        <p:txBody>
          <a:bodyPr/>
          <a:lstStyle/>
          <a:p>
            <a:r>
              <a:rPr lang="en-GB"/>
              <a:t>IPv4 Addressing</a:t>
            </a:r>
          </a:p>
        </p:txBody>
      </p:sp>
      <p:sp>
        <p:nvSpPr>
          <p:cNvPr id="3" name="Content Placeholder 2">
            <a:extLst>
              <a:ext uri="{FF2B5EF4-FFF2-40B4-BE49-F238E27FC236}">
                <a16:creationId xmlns:a16="http://schemas.microsoft.com/office/drawing/2014/main" id="{FAD433D8-0801-452F-8EB8-539A6A55134C}"/>
              </a:ext>
            </a:extLst>
          </p:cNvPr>
          <p:cNvSpPr>
            <a:spLocks noGrp="1"/>
          </p:cNvSpPr>
          <p:nvPr>
            <p:ph idx="1"/>
          </p:nvPr>
        </p:nvSpPr>
        <p:spPr>
          <a:xfrm>
            <a:off x="312821" y="1825625"/>
            <a:ext cx="11590421" cy="2451407"/>
          </a:xfrm>
        </p:spPr>
        <p:txBody>
          <a:bodyPr/>
          <a:lstStyle/>
          <a:p>
            <a:r>
              <a:rPr lang="en-US"/>
              <a:t>IP addresses are 32-bit binary values: for readability purposes they're usually written as four octets in dotted decimal location</a:t>
            </a:r>
          </a:p>
          <a:p>
            <a:r>
              <a:rPr lang="en-US"/>
              <a:t>It's not just a serial number though: each address has two parts</a:t>
            </a:r>
          </a:p>
          <a:p>
            <a:r>
              <a:rPr lang="en-US"/>
              <a:t>The </a:t>
            </a:r>
            <a:r>
              <a:rPr lang="en-US" i="1"/>
              <a:t>network ID</a:t>
            </a:r>
            <a:r>
              <a:rPr lang="en-US"/>
              <a:t> identifies a unique subnet on the wider network, while the </a:t>
            </a:r>
            <a:r>
              <a:rPr lang="en-US" i="1"/>
              <a:t>host ID</a:t>
            </a:r>
            <a:r>
              <a:rPr lang="en-US"/>
              <a:t> identifies a specific host on that subnet. </a:t>
            </a:r>
            <a:endParaRPr lang="en-US" b="0" i="0">
              <a:effectLst/>
            </a:endParaRPr>
          </a:p>
          <a:p>
            <a:endParaRPr lang="en-GB"/>
          </a:p>
        </p:txBody>
      </p:sp>
      <p:sp>
        <p:nvSpPr>
          <p:cNvPr id="4" name="Rectangle 3">
            <a:extLst>
              <a:ext uri="{FF2B5EF4-FFF2-40B4-BE49-F238E27FC236}">
                <a16:creationId xmlns:a16="http://schemas.microsoft.com/office/drawing/2014/main" id="{6EB78E31-B802-479B-90C5-B7D66E1951AC}"/>
              </a:ext>
            </a:extLst>
          </p:cNvPr>
          <p:cNvSpPr/>
          <p:nvPr/>
        </p:nvSpPr>
        <p:spPr>
          <a:xfrm>
            <a:off x="2743200" y="4640826"/>
            <a:ext cx="3352800" cy="993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53D1436-02E9-4379-B150-B902BD76EA82}"/>
              </a:ext>
            </a:extLst>
          </p:cNvPr>
          <p:cNvSpPr/>
          <p:nvPr/>
        </p:nvSpPr>
        <p:spPr>
          <a:xfrm>
            <a:off x="6096000" y="4640826"/>
            <a:ext cx="3352800" cy="9930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BE8109-60F9-4B9D-884C-11A54554BB1F}"/>
              </a:ext>
            </a:extLst>
          </p:cNvPr>
          <p:cNvSpPr txBox="1"/>
          <p:nvPr/>
        </p:nvSpPr>
        <p:spPr>
          <a:xfrm>
            <a:off x="3226866" y="4749018"/>
            <a:ext cx="2618024" cy="707886"/>
          </a:xfrm>
          <a:prstGeom prst="rect">
            <a:avLst/>
          </a:prstGeom>
          <a:noFill/>
        </p:spPr>
        <p:txBody>
          <a:bodyPr wrap="none" rtlCol="0">
            <a:spAutoFit/>
          </a:bodyPr>
          <a:lstStyle/>
          <a:p>
            <a:r>
              <a:rPr lang="en-GB" sz="4000" spc="600"/>
              <a:t>192.168.</a:t>
            </a:r>
          </a:p>
        </p:txBody>
      </p:sp>
      <p:sp>
        <p:nvSpPr>
          <p:cNvPr id="7" name="TextBox 6">
            <a:extLst>
              <a:ext uri="{FF2B5EF4-FFF2-40B4-BE49-F238E27FC236}">
                <a16:creationId xmlns:a16="http://schemas.microsoft.com/office/drawing/2014/main" id="{07D6617A-9763-41F6-AD0A-87B648FBBA0F}"/>
              </a:ext>
            </a:extLst>
          </p:cNvPr>
          <p:cNvSpPr txBox="1"/>
          <p:nvPr/>
        </p:nvSpPr>
        <p:spPr>
          <a:xfrm>
            <a:off x="6902682" y="4749018"/>
            <a:ext cx="2411238" cy="707886"/>
          </a:xfrm>
          <a:prstGeom prst="rect">
            <a:avLst/>
          </a:prstGeom>
          <a:noFill/>
        </p:spPr>
        <p:txBody>
          <a:bodyPr wrap="none" rtlCol="0">
            <a:spAutoFit/>
          </a:bodyPr>
          <a:lstStyle/>
          <a:p>
            <a:r>
              <a:rPr lang="en-GB" sz="4000" spc="600"/>
              <a:t>133.178</a:t>
            </a:r>
          </a:p>
        </p:txBody>
      </p:sp>
      <p:sp>
        <p:nvSpPr>
          <p:cNvPr id="8" name="TextBox 7">
            <a:extLst>
              <a:ext uri="{FF2B5EF4-FFF2-40B4-BE49-F238E27FC236}">
                <a16:creationId xmlns:a16="http://schemas.microsoft.com/office/drawing/2014/main" id="{0D092553-B566-4CF3-B83E-EEE131FA4A11}"/>
              </a:ext>
            </a:extLst>
          </p:cNvPr>
          <p:cNvSpPr txBox="1"/>
          <p:nvPr/>
        </p:nvSpPr>
        <p:spPr>
          <a:xfrm>
            <a:off x="3908111" y="5306632"/>
            <a:ext cx="1247329" cy="369332"/>
          </a:xfrm>
          <a:prstGeom prst="rect">
            <a:avLst/>
          </a:prstGeom>
          <a:noFill/>
        </p:spPr>
        <p:txBody>
          <a:bodyPr wrap="none" rtlCol="0">
            <a:spAutoFit/>
          </a:bodyPr>
          <a:lstStyle/>
          <a:p>
            <a:r>
              <a:rPr lang="en-GB"/>
              <a:t>Network ID</a:t>
            </a:r>
          </a:p>
        </p:txBody>
      </p:sp>
      <p:sp>
        <p:nvSpPr>
          <p:cNvPr id="9" name="TextBox 8">
            <a:extLst>
              <a:ext uri="{FF2B5EF4-FFF2-40B4-BE49-F238E27FC236}">
                <a16:creationId xmlns:a16="http://schemas.microsoft.com/office/drawing/2014/main" id="{0FCF8EC4-1CF6-4FDA-8E1D-722238075B9A}"/>
              </a:ext>
            </a:extLst>
          </p:cNvPr>
          <p:cNvSpPr txBox="1"/>
          <p:nvPr/>
        </p:nvSpPr>
        <p:spPr>
          <a:xfrm>
            <a:off x="7519921" y="5306632"/>
            <a:ext cx="868186" cy="369332"/>
          </a:xfrm>
          <a:prstGeom prst="rect">
            <a:avLst/>
          </a:prstGeom>
          <a:noFill/>
        </p:spPr>
        <p:txBody>
          <a:bodyPr wrap="none" rtlCol="0">
            <a:spAutoFit/>
          </a:bodyPr>
          <a:lstStyle/>
          <a:p>
            <a:r>
              <a:rPr lang="en-GB"/>
              <a:t>Host ID</a:t>
            </a:r>
          </a:p>
        </p:txBody>
      </p:sp>
    </p:spTree>
    <p:extLst>
      <p:ext uri="{BB962C8B-B14F-4D97-AF65-F5344CB8AC3E}">
        <p14:creationId xmlns:p14="http://schemas.microsoft.com/office/powerpoint/2010/main" val="32946639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645464"/>
            <a:ext cx="11590421" cy="903634"/>
          </a:xfrm>
        </p:spPr>
        <p:txBody>
          <a:bodyPr/>
          <a:lstStyle/>
          <a:p>
            <a:r>
              <a:rPr lang="en-US"/>
              <a:t>IPv4 addresses (Cont.) </a:t>
            </a:r>
          </a:p>
        </p:txBody>
      </p:sp>
      <p:pic>
        <p:nvPicPr>
          <p:cNvPr id="5" name="Content Placeholder 4">
            <a:extLst>
              <a:ext uri="{FF2B5EF4-FFF2-40B4-BE49-F238E27FC236}">
                <a16:creationId xmlns:a16="http://schemas.microsoft.com/office/drawing/2014/main" id="{AC5DB068-820B-456B-93A9-D3966DA51257}"/>
              </a:ext>
            </a:extLst>
          </p:cNvPr>
          <p:cNvPicPr>
            <a:picLocks noGrp="1" noChangeAspect="1"/>
          </p:cNvPicPr>
          <p:nvPr>
            <p:ph idx="1"/>
          </p:nvPr>
        </p:nvPicPr>
        <p:blipFill>
          <a:blip r:embed="rId2"/>
          <a:stretch>
            <a:fillRect/>
          </a:stretch>
        </p:blipFill>
        <p:spPr>
          <a:xfrm>
            <a:off x="2638425" y="1097281"/>
            <a:ext cx="7143750" cy="3800475"/>
          </a:xfrm>
          <a:prstGeom prst="rect">
            <a:avLst/>
          </a:prstGeom>
        </p:spPr>
      </p:pic>
      <p:pic>
        <p:nvPicPr>
          <p:cNvPr id="6" name="Picture 5">
            <a:extLst>
              <a:ext uri="{FF2B5EF4-FFF2-40B4-BE49-F238E27FC236}">
                <a16:creationId xmlns:a16="http://schemas.microsoft.com/office/drawing/2014/main" id="{8DE8B276-6E58-4B09-933B-444D2162D23E}"/>
              </a:ext>
            </a:extLst>
          </p:cNvPr>
          <p:cNvPicPr>
            <a:picLocks noChangeAspect="1"/>
          </p:cNvPicPr>
          <p:nvPr/>
        </p:nvPicPr>
        <p:blipFill>
          <a:blip r:embed="rId3"/>
          <a:stretch>
            <a:fillRect/>
          </a:stretch>
        </p:blipFill>
        <p:spPr>
          <a:xfrm>
            <a:off x="2166476" y="5320543"/>
            <a:ext cx="7143750" cy="1266825"/>
          </a:xfrm>
          <a:prstGeom prst="rect">
            <a:avLst/>
          </a:prstGeom>
        </p:spPr>
      </p:pic>
    </p:spTree>
    <p:extLst>
      <p:ext uri="{BB962C8B-B14F-4D97-AF65-F5344CB8AC3E}">
        <p14:creationId xmlns:p14="http://schemas.microsoft.com/office/powerpoint/2010/main" val="10327093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655087"/>
            <a:ext cx="11590421" cy="903634"/>
          </a:xfrm>
        </p:spPr>
        <p:txBody>
          <a:bodyPr/>
          <a:lstStyle/>
          <a:p>
            <a:r>
              <a:rPr lang="en-US"/>
              <a:t>Classful and classless addressing </a:t>
            </a:r>
          </a:p>
        </p:txBody>
      </p:sp>
      <p:sp>
        <p:nvSpPr>
          <p:cNvPr id="7" name="Content Placeholder 6">
            <a:extLst>
              <a:ext uri="{FF2B5EF4-FFF2-40B4-BE49-F238E27FC236}">
                <a16:creationId xmlns:a16="http://schemas.microsoft.com/office/drawing/2014/main" id="{3378CC81-12B6-405A-BAAF-897B987E315E}"/>
              </a:ext>
            </a:extLst>
          </p:cNvPr>
          <p:cNvSpPr>
            <a:spLocks noGrp="1"/>
          </p:cNvSpPr>
          <p:nvPr>
            <p:ph idx="1"/>
          </p:nvPr>
        </p:nvSpPr>
        <p:spPr>
          <a:xfrm>
            <a:off x="1981200" y="4620126"/>
            <a:ext cx="8458200" cy="2054994"/>
          </a:xfrm>
        </p:spPr>
        <p:txBody>
          <a:bodyPr/>
          <a:lstStyle/>
          <a:p>
            <a:r>
              <a:rPr lang="en-US"/>
              <a:t>Classless interdomain routing (CIDR)</a:t>
            </a:r>
          </a:p>
        </p:txBody>
      </p:sp>
      <p:graphicFrame>
        <p:nvGraphicFramePr>
          <p:cNvPr id="9" name="Table 5">
            <a:extLst>
              <a:ext uri="{FF2B5EF4-FFF2-40B4-BE49-F238E27FC236}">
                <a16:creationId xmlns:a16="http://schemas.microsoft.com/office/drawing/2014/main" id="{CD4E0E25-B8D4-4FE8-BA14-F33E6CB8F105}"/>
              </a:ext>
            </a:extLst>
          </p:cNvPr>
          <p:cNvGraphicFramePr>
            <a:graphicFrameLocks/>
          </p:cNvGraphicFramePr>
          <p:nvPr/>
        </p:nvGraphicFramePr>
        <p:xfrm>
          <a:off x="1150374" y="1435768"/>
          <a:ext cx="9910917" cy="2526630"/>
        </p:xfrm>
        <a:graphic>
          <a:graphicData uri="http://schemas.openxmlformats.org/drawingml/2006/table">
            <a:tbl>
              <a:tblPr firstRow="1" bandRow="1">
                <a:tableStyleId>{5C22544A-7EE6-4342-B048-85BDC9FD1C3A}</a:tableStyleId>
              </a:tblPr>
              <a:tblGrid>
                <a:gridCol w="949267">
                  <a:extLst>
                    <a:ext uri="{9D8B030D-6E8A-4147-A177-3AD203B41FA5}">
                      <a16:colId xmlns:a16="http://schemas.microsoft.com/office/drawing/2014/main" val="3505947616"/>
                    </a:ext>
                  </a:extLst>
                </a:gridCol>
                <a:gridCol w="1447398">
                  <a:extLst>
                    <a:ext uri="{9D8B030D-6E8A-4147-A177-3AD203B41FA5}">
                      <a16:colId xmlns:a16="http://schemas.microsoft.com/office/drawing/2014/main" val="3708552960"/>
                    </a:ext>
                  </a:extLst>
                </a:gridCol>
                <a:gridCol w="1221830">
                  <a:extLst>
                    <a:ext uri="{9D8B030D-6E8A-4147-A177-3AD203B41FA5}">
                      <a16:colId xmlns:a16="http://schemas.microsoft.com/office/drawing/2014/main" val="1554024003"/>
                    </a:ext>
                  </a:extLst>
                </a:gridCol>
                <a:gridCol w="1616575">
                  <a:extLst>
                    <a:ext uri="{9D8B030D-6E8A-4147-A177-3AD203B41FA5}">
                      <a16:colId xmlns:a16="http://schemas.microsoft.com/office/drawing/2014/main" val="1552278480"/>
                    </a:ext>
                  </a:extLst>
                </a:gridCol>
                <a:gridCol w="1541386">
                  <a:extLst>
                    <a:ext uri="{9D8B030D-6E8A-4147-A177-3AD203B41FA5}">
                      <a16:colId xmlns:a16="http://schemas.microsoft.com/office/drawing/2014/main" val="726420672"/>
                    </a:ext>
                  </a:extLst>
                </a:gridCol>
                <a:gridCol w="1718616">
                  <a:extLst>
                    <a:ext uri="{9D8B030D-6E8A-4147-A177-3AD203B41FA5}">
                      <a16:colId xmlns:a16="http://schemas.microsoft.com/office/drawing/2014/main" val="474831634"/>
                    </a:ext>
                  </a:extLst>
                </a:gridCol>
                <a:gridCol w="1415845">
                  <a:extLst>
                    <a:ext uri="{9D8B030D-6E8A-4147-A177-3AD203B41FA5}">
                      <a16:colId xmlns:a16="http://schemas.microsoft.com/office/drawing/2014/main" val="2001758208"/>
                    </a:ext>
                  </a:extLst>
                </a:gridCol>
              </a:tblGrid>
              <a:tr h="421105">
                <a:tc>
                  <a:txBody>
                    <a:bodyPr/>
                    <a:lstStyle/>
                    <a:p>
                      <a:pPr algn="ctr" rtl="0">
                        <a:spcAft>
                          <a:spcPts val="0"/>
                        </a:spcAft>
                      </a:pPr>
                      <a:r>
                        <a:rPr lang="en-US" sz="2000">
                          <a:effectLst/>
                        </a:rPr>
                        <a:t>Class</a:t>
                      </a:r>
                    </a:p>
                  </a:txBody>
                  <a:tcPr marL="38100" marR="38100" marT="38100" marB="38100"/>
                </a:tc>
                <a:tc>
                  <a:txBody>
                    <a:bodyPr/>
                    <a:lstStyle/>
                    <a:p>
                      <a:pPr algn="ctr" rtl="0">
                        <a:spcAft>
                          <a:spcPts val="0"/>
                        </a:spcAft>
                      </a:pPr>
                      <a:r>
                        <a:rPr lang="en-US" sz="2000">
                          <a:effectLst/>
                        </a:rPr>
                        <a:t>First octet</a:t>
                      </a:r>
                    </a:p>
                  </a:txBody>
                  <a:tcPr marL="38100" marR="38100" marT="38100" marB="38100"/>
                </a:tc>
                <a:tc>
                  <a:txBody>
                    <a:bodyPr/>
                    <a:lstStyle/>
                    <a:p>
                      <a:pPr algn="ctr" rtl="0">
                        <a:spcAft>
                          <a:spcPts val="0"/>
                        </a:spcAft>
                      </a:pPr>
                      <a:r>
                        <a:rPr lang="en-US" sz="2000">
                          <a:effectLst/>
                        </a:rPr>
                        <a:t>First bits</a:t>
                      </a:r>
                    </a:p>
                  </a:txBody>
                  <a:tcPr marL="38100" marR="38100" marT="38100" marB="38100"/>
                </a:tc>
                <a:tc>
                  <a:txBody>
                    <a:bodyPr/>
                    <a:lstStyle/>
                    <a:p>
                      <a:pPr algn="ctr" rtl="0">
                        <a:spcAft>
                          <a:spcPts val="0"/>
                        </a:spcAft>
                      </a:pPr>
                      <a:r>
                        <a:rPr lang="en-US" sz="2000">
                          <a:effectLst/>
                        </a:rPr>
                        <a:t># of subnets</a:t>
                      </a:r>
                    </a:p>
                  </a:txBody>
                  <a:tcPr marL="38100" marR="38100" marT="38100" marB="38100"/>
                </a:tc>
                <a:tc>
                  <a:txBody>
                    <a:bodyPr/>
                    <a:lstStyle/>
                    <a:p>
                      <a:pPr algn="ctr" rtl="0">
                        <a:spcAft>
                          <a:spcPts val="0"/>
                        </a:spcAft>
                      </a:pPr>
                      <a:r>
                        <a:rPr lang="en-US" sz="2000">
                          <a:effectLst/>
                        </a:rPr>
                        <a:t># of hosts</a:t>
                      </a:r>
                    </a:p>
                  </a:txBody>
                  <a:tcPr marL="38100" marR="38100" marT="38100" marB="38100"/>
                </a:tc>
                <a:tc>
                  <a:txBody>
                    <a:bodyPr/>
                    <a:lstStyle/>
                    <a:p>
                      <a:pPr algn="ctr" rtl="0">
                        <a:spcAft>
                          <a:spcPts val="0"/>
                        </a:spcAft>
                      </a:pPr>
                      <a:r>
                        <a:rPr lang="en-US" sz="2000">
                          <a:effectLst/>
                        </a:rPr>
                        <a:t>Subnet mask</a:t>
                      </a:r>
                    </a:p>
                  </a:txBody>
                  <a:tcPr marL="38100" marR="38100" marT="38100" marB="38100"/>
                </a:tc>
                <a:tc>
                  <a:txBody>
                    <a:bodyPr/>
                    <a:lstStyle/>
                    <a:p>
                      <a:pPr algn="ctr" rtl="0">
                        <a:spcAft>
                          <a:spcPts val="0"/>
                        </a:spcAft>
                      </a:pPr>
                      <a:r>
                        <a:rPr lang="en-US" sz="2000">
                          <a:effectLst/>
                        </a:rPr>
                        <a:t>Mask prefix</a:t>
                      </a:r>
                    </a:p>
                  </a:txBody>
                  <a:tcPr marL="38100" marR="38100" marT="38100" marB="38100"/>
                </a:tc>
                <a:extLst>
                  <a:ext uri="{0D108BD9-81ED-4DB2-BD59-A6C34878D82A}">
                    <a16:rowId xmlns:a16="http://schemas.microsoft.com/office/drawing/2014/main" val="615080347"/>
                  </a:ext>
                </a:extLst>
              </a:tr>
              <a:tr h="421105">
                <a:tc>
                  <a:txBody>
                    <a:bodyPr/>
                    <a:lstStyle/>
                    <a:p>
                      <a:pPr marL="54864" rtl="0">
                        <a:spcBef>
                          <a:spcPts val="432"/>
                        </a:spcBef>
                        <a:spcAft>
                          <a:spcPts val="288"/>
                        </a:spcAft>
                      </a:pPr>
                      <a:r>
                        <a:rPr lang="en-US">
                          <a:effectLst/>
                        </a:rPr>
                        <a:t>A</a:t>
                      </a:r>
                    </a:p>
                  </a:txBody>
                  <a:tcPr marL="38100" marR="38100" marT="38100" marB="38100"/>
                </a:tc>
                <a:tc>
                  <a:txBody>
                    <a:bodyPr/>
                    <a:lstStyle/>
                    <a:p>
                      <a:pPr marL="54864" rtl="0">
                        <a:spcBef>
                          <a:spcPts val="432"/>
                        </a:spcBef>
                        <a:spcAft>
                          <a:spcPts val="288"/>
                        </a:spcAft>
                      </a:pPr>
                      <a:r>
                        <a:rPr lang="en-US">
                          <a:effectLst/>
                        </a:rPr>
                        <a:t>0.-127.</a:t>
                      </a:r>
                    </a:p>
                  </a:txBody>
                  <a:tcPr marL="38100" marR="38100" marT="38100" marB="38100"/>
                </a:tc>
                <a:tc>
                  <a:txBody>
                    <a:bodyPr/>
                    <a:lstStyle/>
                    <a:p>
                      <a:pPr marL="54864" rtl="0">
                        <a:spcBef>
                          <a:spcPts val="432"/>
                        </a:spcBef>
                        <a:spcAft>
                          <a:spcPts val="288"/>
                        </a:spcAft>
                      </a:pPr>
                      <a:r>
                        <a:rPr lang="en-US">
                          <a:effectLst/>
                        </a:rPr>
                        <a:t>0</a:t>
                      </a:r>
                    </a:p>
                  </a:txBody>
                  <a:tcPr marL="38100" marR="38100" marT="38100" marB="38100"/>
                </a:tc>
                <a:tc>
                  <a:txBody>
                    <a:bodyPr/>
                    <a:lstStyle/>
                    <a:p>
                      <a:pPr marL="54864" rtl="0">
                        <a:spcBef>
                          <a:spcPts val="432"/>
                        </a:spcBef>
                        <a:spcAft>
                          <a:spcPts val="288"/>
                        </a:spcAft>
                      </a:pPr>
                      <a:r>
                        <a:rPr lang="en-US">
                          <a:effectLst/>
                        </a:rPr>
                        <a:t>128</a:t>
                      </a:r>
                    </a:p>
                  </a:txBody>
                  <a:tcPr marL="38100" marR="38100" marT="38100" marB="38100"/>
                </a:tc>
                <a:tc>
                  <a:txBody>
                    <a:bodyPr/>
                    <a:lstStyle/>
                    <a:p>
                      <a:pPr marL="54864" rtl="0">
                        <a:spcBef>
                          <a:spcPts val="432"/>
                        </a:spcBef>
                        <a:spcAft>
                          <a:spcPts val="288"/>
                        </a:spcAft>
                      </a:pPr>
                      <a:r>
                        <a:rPr lang="en-US">
                          <a:effectLst/>
                        </a:rPr>
                        <a:t>16,777,216</a:t>
                      </a:r>
                    </a:p>
                  </a:txBody>
                  <a:tcPr marL="38100" marR="38100" marT="38100" marB="38100"/>
                </a:tc>
                <a:tc>
                  <a:txBody>
                    <a:bodyPr/>
                    <a:lstStyle/>
                    <a:p>
                      <a:pPr marL="54864" rtl="0">
                        <a:spcBef>
                          <a:spcPts val="432"/>
                        </a:spcBef>
                        <a:spcAft>
                          <a:spcPts val="288"/>
                        </a:spcAft>
                      </a:pPr>
                      <a:r>
                        <a:rPr lang="en-US">
                          <a:effectLst/>
                        </a:rPr>
                        <a:t>255.0.0.0</a:t>
                      </a:r>
                    </a:p>
                  </a:txBody>
                  <a:tcPr marL="38100" marR="38100" marT="38100" marB="38100"/>
                </a:tc>
                <a:tc>
                  <a:txBody>
                    <a:bodyPr/>
                    <a:lstStyle/>
                    <a:p>
                      <a:pPr marL="54864" rtl="0">
                        <a:spcBef>
                          <a:spcPts val="432"/>
                        </a:spcBef>
                        <a:spcAft>
                          <a:spcPts val="288"/>
                        </a:spcAft>
                      </a:pPr>
                      <a:r>
                        <a:rPr lang="en-US">
                          <a:effectLst/>
                        </a:rPr>
                        <a:t>/8</a:t>
                      </a:r>
                    </a:p>
                  </a:txBody>
                  <a:tcPr marL="38100" marR="38100" marT="38100" marB="38100"/>
                </a:tc>
                <a:extLst>
                  <a:ext uri="{0D108BD9-81ED-4DB2-BD59-A6C34878D82A}">
                    <a16:rowId xmlns:a16="http://schemas.microsoft.com/office/drawing/2014/main" val="1975708031"/>
                  </a:ext>
                </a:extLst>
              </a:tr>
              <a:tr h="421105">
                <a:tc>
                  <a:txBody>
                    <a:bodyPr/>
                    <a:lstStyle/>
                    <a:p>
                      <a:pPr marL="54864" rtl="0">
                        <a:spcBef>
                          <a:spcPts val="432"/>
                        </a:spcBef>
                        <a:spcAft>
                          <a:spcPts val="288"/>
                        </a:spcAft>
                      </a:pPr>
                      <a:r>
                        <a:rPr lang="en-US">
                          <a:effectLst/>
                        </a:rPr>
                        <a:t>B</a:t>
                      </a:r>
                    </a:p>
                  </a:txBody>
                  <a:tcPr marL="38100" marR="38100" marT="38100" marB="38100"/>
                </a:tc>
                <a:tc>
                  <a:txBody>
                    <a:bodyPr/>
                    <a:lstStyle/>
                    <a:p>
                      <a:pPr marL="54864" rtl="0">
                        <a:spcBef>
                          <a:spcPts val="432"/>
                        </a:spcBef>
                        <a:spcAft>
                          <a:spcPts val="288"/>
                        </a:spcAft>
                      </a:pPr>
                      <a:r>
                        <a:rPr lang="en-US">
                          <a:effectLst/>
                        </a:rPr>
                        <a:t>128.-191.</a:t>
                      </a:r>
                    </a:p>
                  </a:txBody>
                  <a:tcPr marL="38100" marR="38100" marT="38100" marB="38100"/>
                </a:tc>
                <a:tc>
                  <a:txBody>
                    <a:bodyPr/>
                    <a:lstStyle/>
                    <a:p>
                      <a:pPr marL="54864" rtl="0">
                        <a:spcBef>
                          <a:spcPts val="432"/>
                        </a:spcBef>
                        <a:spcAft>
                          <a:spcPts val="288"/>
                        </a:spcAft>
                      </a:pPr>
                      <a:r>
                        <a:rPr lang="en-US">
                          <a:effectLst/>
                        </a:rPr>
                        <a:t>10</a:t>
                      </a:r>
                    </a:p>
                  </a:txBody>
                  <a:tcPr marL="38100" marR="38100" marT="38100" marB="38100"/>
                </a:tc>
                <a:tc>
                  <a:txBody>
                    <a:bodyPr/>
                    <a:lstStyle/>
                    <a:p>
                      <a:pPr marL="54864" rtl="0">
                        <a:spcBef>
                          <a:spcPts val="432"/>
                        </a:spcBef>
                        <a:spcAft>
                          <a:spcPts val="288"/>
                        </a:spcAft>
                      </a:pPr>
                      <a:r>
                        <a:rPr lang="en-US">
                          <a:effectLst/>
                        </a:rPr>
                        <a:t>16,384</a:t>
                      </a:r>
                    </a:p>
                  </a:txBody>
                  <a:tcPr marL="38100" marR="38100" marT="38100" marB="38100"/>
                </a:tc>
                <a:tc>
                  <a:txBody>
                    <a:bodyPr/>
                    <a:lstStyle/>
                    <a:p>
                      <a:pPr marL="54864" rtl="0">
                        <a:spcBef>
                          <a:spcPts val="432"/>
                        </a:spcBef>
                        <a:spcAft>
                          <a:spcPts val="288"/>
                        </a:spcAft>
                      </a:pPr>
                      <a:r>
                        <a:rPr lang="en-US">
                          <a:effectLst/>
                        </a:rPr>
                        <a:t>65,536</a:t>
                      </a:r>
                    </a:p>
                  </a:txBody>
                  <a:tcPr marL="38100" marR="38100" marT="38100" marB="38100"/>
                </a:tc>
                <a:tc>
                  <a:txBody>
                    <a:bodyPr/>
                    <a:lstStyle/>
                    <a:p>
                      <a:pPr marL="54864" rtl="0">
                        <a:spcBef>
                          <a:spcPts val="432"/>
                        </a:spcBef>
                        <a:spcAft>
                          <a:spcPts val="288"/>
                        </a:spcAft>
                      </a:pPr>
                      <a:r>
                        <a:rPr lang="en-US">
                          <a:effectLst/>
                        </a:rPr>
                        <a:t>255.255.0.0</a:t>
                      </a:r>
                    </a:p>
                  </a:txBody>
                  <a:tcPr marL="38100" marR="38100" marT="38100" marB="38100"/>
                </a:tc>
                <a:tc>
                  <a:txBody>
                    <a:bodyPr/>
                    <a:lstStyle/>
                    <a:p>
                      <a:pPr marL="54864" rtl="0">
                        <a:spcBef>
                          <a:spcPts val="432"/>
                        </a:spcBef>
                        <a:spcAft>
                          <a:spcPts val="288"/>
                        </a:spcAft>
                      </a:pPr>
                      <a:r>
                        <a:rPr lang="en-US">
                          <a:effectLst/>
                        </a:rPr>
                        <a:t>/16</a:t>
                      </a:r>
                    </a:p>
                  </a:txBody>
                  <a:tcPr marL="38100" marR="38100" marT="38100" marB="38100"/>
                </a:tc>
                <a:extLst>
                  <a:ext uri="{0D108BD9-81ED-4DB2-BD59-A6C34878D82A}">
                    <a16:rowId xmlns:a16="http://schemas.microsoft.com/office/drawing/2014/main" val="3482110042"/>
                  </a:ext>
                </a:extLst>
              </a:tr>
              <a:tr h="421105">
                <a:tc>
                  <a:txBody>
                    <a:bodyPr/>
                    <a:lstStyle/>
                    <a:p>
                      <a:pPr marL="54864" rtl="0">
                        <a:spcBef>
                          <a:spcPts val="432"/>
                        </a:spcBef>
                        <a:spcAft>
                          <a:spcPts val="288"/>
                        </a:spcAft>
                      </a:pPr>
                      <a:r>
                        <a:rPr lang="en-US">
                          <a:effectLst/>
                        </a:rPr>
                        <a:t>C</a:t>
                      </a:r>
                    </a:p>
                  </a:txBody>
                  <a:tcPr marL="38100" marR="38100" marT="38100" marB="38100"/>
                </a:tc>
                <a:tc>
                  <a:txBody>
                    <a:bodyPr/>
                    <a:lstStyle/>
                    <a:p>
                      <a:pPr marL="54864" rtl="0">
                        <a:spcBef>
                          <a:spcPts val="432"/>
                        </a:spcBef>
                        <a:spcAft>
                          <a:spcPts val="288"/>
                        </a:spcAft>
                      </a:pPr>
                      <a:r>
                        <a:rPr lang="en-US">
                          <a:effectLst/>
                        </a:rPr>
                        <a:t>192.-223.</a:t>
                      </a:r>
                    </a:p>
                  </a:txBody>
                  <a:tcPr marL="38100" marR="38100" marT="38100" marB="38100"/>
                </a:tc>
                <a:tc>
                  <a:txBody>
                    <a:bodyPr/>
                    <a:lstStyle/>
                    <a:p>
                      <a:pPr marL="54864" rtl="0">
                        <a:spcBef>
                          <a:spcPts val="432"/>
                        </a:spcBef>
                        <a:spcAft>
                          <a:spcPts val="288"/>
                        </a:spcAft>
                      </a:pPr>
                      <a:r>
                        <a:rPr lang="en-US">
                          <a:effectLst/>
                        </a:rPr>
                        <a:t>110</a:t>
                      </a:r>
                    </a:p>
                  </a:txBody>
                  <a:tcPr marL="38100" marR="38100" marT="38100" marB="38100"/>
                </a:tc>
                <a:tc>
                  <a:txBody>
                    <a:bodyPr/>
                    <a:lstStyle/>
                    <a:p>
                      <a:pPr marL="54864" rtl="0">
                        <a:spcBef>
                          <a:spcPts val="432"/>
                        </a:spcBef>
                        <a:spcAft>
                          <a:spcPts val="288"/>
                        </a:spcAft>
                      </a:pPr>
                      <a:r>
                        <a:rPr lang="en-US">
                          <a:effectLst/>
                        </a:rPr>
                        <a:t>2,097,152</a:t>
                      </a:r>
                    </a:p>
                  </a:txBody>
                  <a:tcPr marL="38100" marR="38100" marT="38100" marB="38100"/>
                </a:tc>
                <a:tc>
                  <a:txBody>
                    <a:bodyPr/>
                    <a:lstStyle/>
                    <a:p>
                      <a:pPr marL="54864" rtl="0">
                        <a:spcBef>
                          <a:spcPts val="432"/>
                        </a:spcBef>
                        <a:spcAft>
                          <a:spcPts val="288"/>
                        </a:spcAft>
                      </a:pPr>
                      <a:r>
                        <a:rPr lang="en-US">
                          <a:effectLst/>
                        </a:rPr>
                        <a:t>256</a:t>
                      </a:r>
                    </a:p>
                  </a:txBody>
                  <a:tcPr marL="38100" marR="38100" marT="38100" marB="38100"/>
                </a:tc>
                <a:tc>
                  <a:txBody>
                    <a:bodyPr/>
                    <a:lstStyle/>
                    <a:p>
                      <a:pPr marL="54864" rtl="0">
                        <a:spcBef>
                          <a:spcPts val="432"/>
                        </a:spcBef>
                        <a:spcAft>
                          <a:spcPts val="288"/>
                        </a:spcAft>
                      </a:pPr>
                      <a:r>
                        <a:rPr lang="en-US">
                          <a:effectLst/>
                        </a:rPr>
                        <a:t>255.255.255.0</a:t>
                      </a:r>
                    </a:p>
                  </a:txBody>
                  <a:tcPr marL="38100" marR="38100" marT="38100" marB="38100"/>
                </a:tc>
                <a:tc>
                  <a:txBody>
                    <a:bodyPr/>
                    <a:lstStyle/>
                    <a:p>
                      <a:pPr marL="54864" rtl="0">
                        <a:spcBef>
                          <a:spcPts val="432"/>
                        </a:spcBef>
                        <a:spcAft>
                          <a:spcPts val="288"/>
                        </a:spcAft>
                      </a:pPr>
                      <a:r>
                        <a:rPr lang="en-US">
                          <a:effectLst/>
                        </a:rPr>
                        <a:t>/24</a:t>
                      </a:r>
                    </a:p>
                  </a:txBody>
                  <a:tcPr marL="38100" marR="38100" marT="38100" marB="38100"/>
                </a:tc>
                <a:extLst>
                  <a:ext uri="{0D108BD9-81ED-4DB2-BD59-A6C34878D82A}">
                    <a16:rowId xmlns:a16="http://schemas.microsoft.com/office/drawing/2014/main" val="1885774505"/>
                  </a:ext>
                </a:extLst>
              </a:tr>
              <a:tr h="421105">
                <a:tc>
                  <a:txBody>
                    <a:bodyPr/>
                    <a:lstStyle/>
                    <a:p>
                      <a:pPr marL="54864" rtl="0">
                        <a:spcBef>
                          <a:spcPts val="432"/>
                        </a:spcBef>
                        <a:spcAft>
                          <a:spcPts val="288"/>
                        </a:spcAft>
                      </a:pPr>
                      <a:r>
                        <a:rPr lang="en-US">
                          <a:effectLst/>
                        </a:rPr>
                        <a:t>D</a:t>
                      </a:r>
                    </a:p>
                  </a:txBody>
                  <a:tcPr marL="38100" marR="38100" marT="38100" marB="38100"/>
                </a:tc>
                <a:tc>
                  <a:txBody>
                    <a:bodyPr/>
                    <a:lstStyle/>
                    <a:p>
                      <a:pPr marL="54864" rtl="0">
                        <a:spcBef>
                          <a:spcPts val="432"/>
                        </a:spcBef>
                        <a:spcAft>
                          <a:spcPts val="288"/>
                        </a:spcAft>
                      </a:pPr>
                      <a:r>
                        <a:rPr lang="en-US">
                          <a:effectLst/>
                        </a:rPr>
                        <a:t>224.-239.</a:t>
                      </a:r>
                    </a:p>
                  </a:txBody>
                  <a:tcPr marL="38100" marR="38100" marT="38100" marB="38100"/>
                </a:tc>
                <a:tc>
                  <a:txBody>
                    <a:bodyPr/>
                    <a:lstStyle/>
                    <a:p>
                      <a:pPr marL="54864" rtl="0">
                        <a:spcBef>
                          <a:spcPts val="432"/>
                        </a:spcBef>
                        <a:spcAft>
                          <a:spcPts val="288"/>
                        </a:spcAft>
                      </a:pPr>
                      <a:r>
                        <a:rPr lang="en-US">
                          <a:effectLst/>
                        </a:rPr>
                        <a:t>1110</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4214875189"/>
                  </a:ext>
                </a:extLst>
              </a:tr>
              <a:tr h="421105">
                <a:tc>
                  <a:txBody>
                    <a:bodyPr/>
                    <a:lstStyle/>
                    <a:p>
                      <a:pPr marL="54864" rtl="0">
                        <a:spcBef>
                          <a:spcPts val="432"/>
                        </a:spcBef>
                        <a:spcAft>
                          <a:spcPts val="288"/>
                        </a:spcAft>
                      </a:pPr>
                      <a:r>
                        <a:rPr lang="en-US">
                          <a:effectLst/>
                        </a:rPr>
                        <a:t>E</a:t>
                      </a:r>
                    </a:p>
                  </a:txBody>
                  <a:tcPr marL="38100" marR="38100" marT="38100" marB="38100"/>
                </a:tc>
                <a:tc>
                  <a:txBody>
                    <a:bodyPr/>
                    <a:lstStyle/>
                    <a:p>
                      <a:pPr marL="54864" rtl="0">
                        <a:spcBef>
                          <a:spcPts val="432"/>
                        </a:spcBef>
                        <a:spcAft>
                          <a:spcPts val="288"/>
                        </a:spcAft>
                      </a:pPr>
                      <a:r>
                        <a:rPr lang="en-US">
                          <a:effectLst/>
                        </a:rPr>
                        <a:t>240.-254.</a:t>
                      </a:r>
                    </a:p>
                  </a:txBody>
                  <a:tcPr marL="38100" marR="38100" marT="38100" marB="38100"/>
                </a:tc>
                <a:tc>
                  <a:txBody>
                    <a:bodyPr/>
                    <a:lstStyle/>
                    <a:p>
                      <a:pPr marL="54864" rtl="0">
                        <a:spcBef>
                          <a:spcPts val="432"/>
                        </a:spcBef>
                        <a:spcAft>
                          <a:spcPts val="288"/>
                        </a:spcAft>
                      </a:pPr>
                      <a:r>
                        <a:rPr lang="en-US">
                          <a:effectLst/>
                        </a:rPr>
                        <a:t>1111</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65271199"/>
                  </a:ext>
                </a:extLst>
              </a:tr>
            </a:tbl>
          </a:graphicData>
        </a:graphic>
      </p:graphicFrame>
    </p:spTree>
    <p:extLst>
      <p:ext uri="{BB962C8B-B14F-4D97-AF65-F5344CB8AC3E}">
        <p14:creationId xmlns:p14="http://schemas.microsoft.com/office/powerpoint/2010/main" val="16689545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90-AD73-46AE-84B8-AD09C9C20C3D}"/>
              </a:ext>
            </a:extLst>
          </p:cNvPr>
          <p:cNvSpPr>
            <a:spLocks noGrp="1"/>
          </p:cNvSpPr>
          <p:nvPr>
            <p:ph type="title"/>
          </p:nvPr>
        </p:nvSpPr>
        <p:spPr>
          <a:xfrm>
            <a:off x="300789" y="712460"/>
            <a:ext cx="11590421" cy="903634"/>
          </a:xfrm>
        </p:spPr>
        <p:txBody>
          <a:bodyPr/>
          <a:lstStyle/>
          <a:p>
            <a:r>
              <a:rPr lang="en-GB"/>
              <a:t>Problems with class-based IP addressing</a:t>
            </a:r>
          </a:p>
        </p:txBody>
      </p:sp>
      <p:sp>
        <p:nvSpPr>
          <p:cNvPr id="7" name="Freeform 6"/>
          <p:cNvSpPr/>
          <p:nvPr/>
        </p:nvSpPr>
        <p:spPr>
          <a:xfrm>
            <a:off x="6323089" y="1825624"/>
            <a:ext cx="5580153" cy="4935957"/>
          </a:xfrm>
          <a:custGeom>
            <a:avLst/>
            <a:gdLst>
              <a:gd name="connsiteX0" fmla="*/ 0 w 5580153"/>
              <a:gd name="connsiteY0" fmla="*/ 493596 h 4935956"/>
              <a:gd name="connsiteX1" fmla="*/ 493596 w 5580153"/>
              <a:gd name="connsiteY1" fmla="*/ 0 h 4935956"/>
              <a:gd name="connsiteX2" fmla="*/ 5086557 w 5580153"/>
              <a:gd name="connsiteY2" fmla="*/ 0 h 4935956"/>
              <a:gd name="connsiteX3" fmla="*/ 5580153 w 5580153"/>
              <a:gd name="connsiteY3" fmla="*/ 493596 h 4935956"/>
              <a:gd name="connsiteX4" fmla="*/ 5580153 w 5580153"/>
              <a:gd name="connsiteY4" fmla="*/ 4442360 h 4935956"/>
              <a:gd name="connsiteX5" fmla="*/ 5086557 w 5580153"/>
              <a:gd name="connsiteY5" fmla="*/ 4935956 h 4935956"/>
              <a:gd name="connsiteX6" fmla="*/ 493596 w 5580153"/>
              <a:gd name="connsiteY6" fmla="*/ 4935956 h 4935956"/>
              <a:gd name="connsiteX7" fmla="*/ 0 w 5580153"/>
              <a:gd name="connsiteY7" fmla="*/ 4442360 h 4935956"/>
              <a:gd name="connsiteX8" fmla="*/ 0 w 5580153"/>
              <a:gd name="connsiteY8" fmla="*/ 493596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0153" h="4935956">
                <a:moveTo>
                  <a:pt x="0" y="493596"/>
                </a:moveTo>
                <a:cubicBezTo>
                  <a:pt x="0" y="220990"/>
                  <a:pt x="220990" y="0"/>
                  <a:pt x="493596" y="0"/>
                </a:cubicBezTo>
                <a:lnTo>
                  <a:pt x="5086557" y="0"/>
                </a:lnTo>
                <a:cubicBezTo>
                  <a:pt x="5359163" y="0"/>
                  <a:pt x="5580153" y="220990"/>
                  <a:pt x="5580153" y="493596"/>
                </a:cubicBezTo>
                <a:lnTo>
                  <a:pt x="5580153" y="4442360"/>
                </a:lnTo>
                <a:cubicBezTo>
                  <a:pt x="5580153" y="4714966"/>
                  <a:pt x="5359163" y="4935956"/>
                  <a:pt x="5086557" y="4935956"/>
                </a:cubicBezTo>
                <a:lnTo>
                  <a:pt x="493596" y="4935956"/>
                </a:lnTo>
                <a:cubicBezTo>
                  <a:pt x="220990" y="4935956"/>
                  <a:pt x="0" y="4714966"/>
                  <a:pt x="0" y="4442360"/>
                </a:cubicBezTo>
                <a:lnTo>
                  <a:pt x="0" y="493596"/>
                </a:lnTo>
                <a:close/>
              </a:path>
            </a:pathLst>
          </a:custGeom>
          <a:solidFill>
            <a:srgbClr val="77A6D3"/>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542800" numCol="1" spcCol="1270" anchor="ctr" anchorCtr="0">
            <a:noAutofit/>
          </a:bodyPr>
          <a:lstStyle/>
          <a:p>
            <a:pPr lvl="0" algn="ctr" defTabSz="1022350" rtl="0">
              <a:lnSpc>
                <a:spcPct val="90000"/>
              </a:lnSpc>
              <a:spcBef>
                <a:spcPct val="0"/>
              </a:spcBef>
              <a:spcAft>
                <a:spcPct val="35000"/>
              </a:spcAft>
            </a:pPr>
            <a:r>
              <a:rPr lang="en-GB" sz="2300" kern="1200"/>
              <a:t>The </a:t>
            </a:r>
            <a:r>
              <a:rPr lang="en-GB" sz="2300" kern="1200" err="1"/>
              <a:t>classful</a:t>
            </a:r>
            <a:r>
              <a:rPr lang="en-GB" sz="2300" kern="1200"/>
              <a:t> routing system included classes A, B, and C:</a:t>
            </a:r>
          </a:p>
        </p:txBody>
      </p:sp>
      <p:sp>
        <p:nvSpPr>
          <p:cNvPr id="8" name="Freeform 7"/>
          <p:cNvSpPr/>
          <p:nvPr/>
        </p:nvSpPr>
        <p:spPr>
          <a:xfrm>
            <a:off x="6875302" y="3306833"/>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A - Over 16 million host identifiers</a:t>
            </a:r>
          </a:p>
        </p:txBody>
      </p:sp>
      <p:sp>
        <p:nvSpPr>
          <p:cNvPr id="9" name="Freeform 8"/>
          <p:cNvSpPr/>
          <p:nvPr/>
        </p:nvSpPr>
        <p:spPr>
          <a:xfrm>
            <a:off x="6875302" y="4425738"/>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B - 65,535 host identifiers</a:t>
            </a:r>
          </a:p>
        </p:txBody>
      </p:sp>
      <p:sp>
        <p:nvSpPr>
          <p:cNvPr id="10" name="Freeform 9"/>
          <p:cNvSpPr/>
          <p:nvPr/>
        </p:nvSpPr>
        <p:spPr>
          <a:xfrm>
            <a:off x="6875302" y="5544643"/>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C - 254 host identifiers</a:t>
            </a:r>
          </a:p>
        </p:txBody>
      </p:sp>
      <p:sp>
        <p:nvSpPr>
          <p:cNvPr id="11" name="Rounded Rectangle 10"/>
          <p:cNvSpPr/>
          <p:nvPr/>
        </p:nvSpPr>
        <p:spPr>
          <a:xfrm>
            <a:off x="583660" y="1690688"/>
            <a:ext cx="5029200" cy="507089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a:t>The old method of IP addressing came with inefficiencies that exhausted the availability of IPv4 addresses faster than it needed to</a:t>
            </a:r>
          </a:p>
          <a:p>
            <a:pPr algn="ctr"/>
            <a:endParaRPr lang="en-GB" sz="3600"/>
          </a:p>
        </p:txBody>
      </p:sp>
    </p:spTree>
    <p:extLst>
      <p:ext uri="{BB962C8B-B14F-4D97-AF65-F5344CB8AC3E}">
        <p14:creationId xmlns:p14="http://schemas.microsoft.com/office/powerpoint/2010/main" val="102394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64" presetClass="path" presetSubtype="0" accel="50000" decel="50000" fill="hold" grpId="0" nodeType="afterEffect">
                                  <p:stCondLst>
                                    <p:cond delay="0"/>
                                  </p:stCondLst>
                                  <p:childTnLst>
                                    <p:animMotion origin="layout" path="M -0.00013 0.58889 L 5E-6 2.22222E-6 " pathEditMode="relative" rAng="0" ptsTypes="AA">
                                      <p:cBhvr>
                                        <p:cTn id="23" dur="2000" fill="hold"/>
                                        <p:tgtEl>
                                          <p:spTgt spid="8"/>
                                        </p:tgtEl>
                                        <p:attrNameLst>
                                          <p:attrName>ppt_x</p:attrName>
                                          <p:attrName>ppt_y</p:attrName>
                                        </p:attrNameLst>
                                      </p:cBhvr>
                                      <p:rCtr x="0" y="-29444"/>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64" presetClass="path" presetSubtype="0" accel="50000" decel="50000" fill="hold" grpId="0" nodeType="afterEffect">
                                  <p:stCondLst>
                                    <p:cond delay="0"/>
                                  </p:stCondLst>
                                  <p:childTnLst>
                                    <p:animMotion origin="layout" path="M 0.00312 0.40903 L 2.5E-6 3.33333E-6 " pathEditMode="relative" rAng="0" ptsTypes="AA">
                                      <p:cBhvr>
                                        <p:cTn id="30" dur="2000" fill="hold"/>
                                        <p:tgtEl>
                                          <p:spTgt spid="9"/>
                                        </p:tgtEl>
                                        <p:attrNameLst>
                                          <p:attrName>ppt_x</p:attrName>
                                          <p:attrName>ppt_y</p:attrName>
                                        </p:attrNameLst>
                                      </p:cBhvr>
                                      <p:rCtr x="-91" y="-2041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0" nodeType="clickEffect">
                                  <p:stCondLst>
                                    <p:cond delay="0"/>
                                  </p:stCondLst>
                                  <p:childTnLst>
                                    <p:animMotion origin="layout" path="M 4.79167E-6 0.25 L 2.5E-6 4.44444E-6 " pathEditMode="relative" rAng="0" ptsTypes="AA">
                                      <p:cBhvr>
                                        <p:cTn id="38" dur="2000" fill="hold"/>
                                        <p:tgtEl>
                                          <p:spTgt spid="10"/>
                                        </p:tgtEl>
                                        <p:attrNameLst>
                                          <p:attrName>ppt_x</p:attrName>
                                          <p:attrName>ppt_y</p:attrName>
                                        </p:attrNameLst>
                                      </p:cBhvr>
                                      <p:rCtr x="65" y="-1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AC45-11A9-435D-9B2F-6696E6D82466}"/>
              </a:ext>
            </a:extLst>
          </p:cNvPr>
          <p:cNvSpPr>
            <a:spLocks noGrp="1"/>
          </p:cNvSpPr>
          <p:nvPr>
            <p:ph type="title"/>
          </p:nvPr>
        </p:nvSpPr>
        <p:spPr/>
        <p:txBody>
          <a:bodyPr/>
          <a:lstStyle/>
          <a:p>
            <a:r>
              <a:rPr lang="en-US"/>
              <a:t>Classless interdomain routing (CIDR)</a:t>
            </a:r>
            <a:endParaRPr lang="en-GB"/>
          </a:p>
        </p:txBody>
      </p:sp>
      <p:sp>
        <p:nvSpPr>
          <p:cNvPr id="3" name="Content Placeholder 2">
            <a:extLst>
              <a:ext uri="{FF2B5EF4-FFF2-40B4-BE49-F238E27FC236}">
                <a16:creationId xmlns:a16="http://schemas.microsoft.com/office/drawing/2014/main" id="{EEA5F091-A022-4912-A2A9-92AA0985763D}"/>
              </a:ext>
            </a:extLst>
          </p:cNvPr>
          <p:cNvSpPr>
            <a:spLocks noGrp="1"/>
          </p:cNvSpPr>
          <p:nvPr>
            <p:ph idx="1"/>
          </p:nvPr>
        </p:nvSpPr>
        <p:spPr>
          <a:xfrm>
            <a:off x="312821" y="1825625"/>
            <a:ext cx="11590421" cy="1603375"/>
          </a:xfrm>
        </p:spPr>
        <p:txBody>
          <a:bodyPr>
            <a:normAutofit/>
          </a:bodyPr>
          <a:lstStyle/>
          <a:p>
            <a:r>
              <a:rPr lang="en-GB"/>
              <a:t>An IP addressing scheme that improves the allocation of IP addresses</a:t>
            </a:r>
          </a:p>
          <a:p>
            <a:r>
              <a:rPr lang="en-GB"/>
              <a:t>It replaces the old system based on classes A, B, and C</a:t>
            </a:r>
          </a:p>
          <a:p>
            <a:r>
              <a:rPr lang="en-GB"/>
              <a:t>This scheme also helped greatly extend the life of IPv4 as well as slow the growth of routing tables</a:t>
            </a:r>
          </a:p>
        </p:txBody>
      </p:sp>
      <p:pic>
        <p:nvPicPr>
          <p:cNvPr id="5" name="Picture 4">
            <a:extLst>
              <a:ext uri="{FF2B5EF4-FFF2-40B4-BE49-F238E27FC236}">
                <a16:creationId xmlns:a16="http://schemas.microsoft.com/office/drawing/2014/main" id="{2875268A-FAD7-49AE-A5AF-8D4023F879A9}"/>
              </a:ext>
            </a:extLst>
          </p:cNvPr>
          <p:cNvPicPr>
            <a:picLocks noChangeAspect="1"/>
          </p:cNvPicPr>
          <p:nvPr/>
        </p:nvPicPr>
        <p:blipFill rotWithShape="1">
          <a:blip r:embed="rId3"/>
          <a:srcRect t="29419" b="27219"/>
          <a:stretch/>
        </p:blipFill>
        <p:spPr>
          <a:xfrm>
            <a:off x="-496031" y="3701050"/>
            <a:ext cx="12787922" cy="1981458"/>
          </a:xfrm>
          <a:prstGeom prst="rect">
            <a:avLst/>
          </a:prstGeom>
        </p:spPr>
      </p:pic>
    </p:spTree>
    <p:extLst>
      <p:ext uri="{BB962C8B-B14F-4D97-AF65-F5344CB8AC3E}">
        <p14:creationId xmlns:p14="http://schemas.microsoft.com/office/powerpoint/2010/main" val="217700946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29A7-65AC-430E-9022-13806FA84BCF}"/>
              </a:ext>
            </a:extLst>
          </p:cNvPr>
          <p:cNvSpPr>
            <a:spLocks noGrp="1"/>
          </p:cNvSpPr>
          <p:nvPr>
            <p:ph type="title"/>
          </p:nvPr>
        </p:nvSpPr>
        <p:spPr/>
        <p:txBody>
          <a:bodyPr/>
          <a:lstStyle/>
          <a:p>
            <a:r>
              <a:rPr lang="en-GB"/>
              <a:t>Map of Regional Internet Registries</a:t>
            </a:r>
          </a:p>
        </p:txBody>
      </p:sp>
      <p:pic>
        <p:nvPicPr>
          <p:cNvPr id="4" name="Content Placeholder 3">
            <a:extLst>
              <a:ext uri="{FF2B5EF4-FFF2-40B4-BE49-F238E27FC236}">
                <a16:creationId xmlns:a16="http://schemas.microsoft.com/office/drawing/2014/main" id="{C04E98A3-5D56-4977-82B9-ABE7EFD6FA5D}"/>
              </a:ext>
            </a:extLst>
          </p:cNvPr>
          <p:cNvPicPr>
            <a:picLocks noGrp="1" noChangeAspect="1"/>
          </p:cNvPicPr>
          <p:nvPr>
            <p:ph idx="1"/>
          </p:nvPr>
        </p:nvPicPr>
        <p:blipFill>
          <a:blip r:embed="rId2"/>
          <a:stretch>
            <a:fillRect/>
          </a:stretch>
        </p:blipFill>
        <p:spPr>
          <a:xfrm>
            <a:off x="520505" y="1825625"/>
            <a:ext cx="11174803" cy="4935538"/>
          </a:xfrm>
          <a:prstGeom prst="rect">
            <a:avLst/>
          </a:prstGeom>
        </p:spPr>
      </p:pic>
    </p:spTree>
    <p:extLst>
      <p:ext uri="{BB962C8B-B14F-4D97-AF65-F5344CB8AC3E}">
        <p14:creationId xmlns:p14="http://schemas.microsoft.com/office/powerpoint/2010/main" val="34148083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Variable-length subnet masking </a:t>
            </a:r>
          </a:p>
        </p:txBody>
      </p:sp>
      <p:sp>
        <p:nvSpPr>
          <p:cNvPr id="7" name="Freeform 6"/>
          <p:cNvSpPr/>
          <p:nvPr/>
        </p:nvSpPr>
        <p:spPr>
          <a:xfrm>
            <a:off x="312821" y="1849141"/>
            <a:ext cx="11590421" cy="2395501"/>
          </a:xfrm>
          <a:custGeom>
            <a:avLst/>
            <a:gdLst>
              <a:gd name="connsiteX0" fmla="*/ 0 w 11590421"/>
              <a:gd name="connsiteY0" fmla="*/ 399258 h 2395501"/>
              <a:gd name="connsiteX1" fmla="*/ 399258 w 11590421"/>
              <a:gd name="connsiteY1" fmla="*/ 0 h 2395501"/>
              <a:gd name="connsiteX2" fmla="*/ 11191163 w 11590421"/>
              <a:gd name="connsiteY2" fmla="*/ 0 h 2395501"/>
              <a:gd name="connsiteX3" fmla="*/ 11590421 w 11590421"/>
              <a:gd name="connsiteY3" fmla="*/ 399258 h 2395501"/>
              <a:gd name="connsiteX4" fmla="*/ 11590421 w 11590421"/>
              <a:gd name="connsiteY4" fmla="*/ 1996243 h 2395501"/>
              <a:gd name="connsiteX5" fmla="*/ 11191163 w 11590421"/>
              <a:gd name="connsiteY5" fmla="*/ 2395501 h 2395501"/>
              <a:gd name="connsiteX6" fmla="*/ 399258 w 11590421"/>
              <a:gd name="connsiteY6" fmla="*/ 2395501 h 2395501"/>
              <a:gd name="connsiteX7" fmla="*/ 0 w 11590421"/>
              <a:gd name="connsiteY7" fmla="*/ 1996243 h 2395501"/>
              <a:gd name="connsiteX8" fmla="*/ 0 w 11590421"/>
              <a:gd name="connsiteY8" fmla="*/ 399258 h 2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2395501">
                <a:moveTo>
                  <a:pt x="0" y="399258"/>
                </a:moveTo>
                <a:cubicBezTo>
                  <a:pt x="0" y="178754"/>
                  <a:pt x="178754" y="0"/>
                  <a:pt x="399258" y="0"/>
                </a:cubicBezTo>
                <a:lnTo>
                  <a:pt x="11191163" y="0"/>
                </a:lnTo>
                <a:cubicBezTo>
                  <a:pt x="11411667" y="0"/>
                  <a:pt x="11590421" y="178754"/>
                  <a:pt x="11590421" y="399258"/>
                </a:cubicBezTo>
                <a:lnTo>
                  <a:pt x="11590421" y="1996243"/>
                </a:lnTo>
                <a:cubicBezTo>
                  <a:pt x="11590421" y="2216747"/>
                  <a:pt x="11411667" y="2395501"/>
                  <a:pt x="11191163" y="2395501"/>
                </a:cubicBezTo>
                <a:lnTo>
                  <a:pt x="399258" y="2395501"/>
                </a:lnTo>
                <a:cubicBezTo>
                  <a:pt x="178754" y="2395501"/>
                  <a:pt x="0" y="2216747"/>
                  <a:pt x="0" y="1996243"/>
                </a:cubicBezTo>
                <a:lnTo>
                  <a:pt x="0" y="3992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79" tIns="246479" rIns="246479" bIns="246479" numCol="1" spcCol="1270" anchor="ctr" anchorCtr="0">
            <a:noAutofit/>
          </a:bodyPr>
          <a:lstStyle/>
          <a:p>
            <a:pPr lvl="0" algn="l" defTabSz="1511300" rtl="0">
              <a:lnSpc>
                <a:spcPct val="90000"/>
              </a:lnSpc>
              <a:spcBef>
                <a:spcPct val="0"/>
              </a:spcBef>
              <a:spcAft>
                <a:spcPct val="35000"/>
              </a:spcAft>
            </a:pPr>
            <a:r>
              <a:rPr lang="en-US" sz="3400" kern="1200"/>
              <a:t>The simplest way to subnet is to use </a:t>
            </a:r>
            <a:r>
              <a:rPr lang="en-US" sz="3400" i="1" kern="1200"/>
              <a:t>fixed length subnet masking</a:t>
            </a:r>
            <a:r>
              <a:rPr lang="en-US" sz="3400" kern="1200"/>
              <a:t> (FLSM), which divides a network into multiple subnets with the same mask prefix number. </a:t>
            </a:r>
            <a:endParaRPr lang="en-GB" sz="3400" kern="1200"/>
          </a:p>
        </p:txBody>
      </p:sp>
      <p:sp>
        <p:nvSpPr>
          <p:cNvPr id="8" name="Freeform 7"/>
          <p:cNvSpPr/>
          <p:nvPr/>
        </p:nvSpPr>
        <p:spPr>
          <a:xfrm>
            <a:off x="312821" y="4342563"/>
            <a:ext cx="11590421" cy="2395501"/>
          </a:xfrm>
          <a:custGeom>
            <a:avLst/>
            <a:gdLst>
              <a:gd name="connsiteX0" fmla="*/ 0 w 11590421"/>
              <a:gd name="connsiteY0" fmla="*/ 399258 h 2395501"/>
              <a:gd name="connsiteX1" fmla="*/ 399258 w 11590421"/>
              <a:gd name="connsiteY1" fmla="*/ 0 h 2395501"/>
              <a:gd name="connsiteX2" fmla="*/ 11191163 w 11590421"/>
              <a:gd name="connsiteY2" fmla="*/ 0 h 2395501"/>
              <a:gd name="connsiteX3" fmla="*/ 11590421 w 11590421"/>
              <a:gd name="connsiteY3" fmla="*/ 399258 h 2395501"/>
              <a:gd name="connsiteX4" fmla="*/ 11590421 w 11590421"/>
              <a:gd name="connsiteY4" fmla="*/ 1996243 h 2395501"/>
              <a:gd name="connsiteX5" fmla="*/ 11191163 w 11590421"/>
              <a:gd name="connsiteY5" fmla="*/ 2395501 h 2395501"/>
              <a:gd name="connsiteX6" fmla="*/ 399258 w 11590421"/>
              <a:gd name="connsiteY6" fmla="*/ 2395501 h 2395501"/>
              <a:gd name="connsiteX7" fmla="*/ 0 w 11590421"/>
              <a:gd name="connsiteY7" fmla="*/ 1996243 h 2395501"/>
              <a:gd name="connsiteX8" fmla="*/ 0 w 11590421"/>
              <a:gd name="connsiteY8" fmla="*/ 399258 h 2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2395501">
                <a:moveTo>
                  <a:pt x="0" y="399258"/>
                </a:moveTo>
                <a:cubicBezTo>
                  <a:pt x="0" y="178754"/>
                  <a:pt x="178754" y="0"/>
                  <a:pt x="399258" y="0"/>
                </a:cubicBezTo>
                <a:lnTo>
                  <a:pt x="11191163" y="0"/>
                </a:lnTo>
                <a:cubicBezTo>
                  <a:pt x="11411667" y="0"/>
                  <a:pt x="11590421" y="178754"/>
                  <a:pt x="11590421" y="399258"/>
                </a:cubicBezTo>
                <a:lnTo>
                  <a:pt x="11590421" y="1996243"/>
                </a:lnTo>
                <a:cubicBezTo>
                  <a:pt x="11590421" y="2216747"/>
                  <a:pt x="11411667" y="2395501"/>
                  <a:pt x="11191163" y="2395501"/>
                </a:cubicBezTo>
                <a:lnTo>
                  <a:pt x="399258" y="2395501"/>
                </a:lnTo>
                <a:cubicBezTo>
                  <a:pt x="178754" y="2395501"/>
                  <a:pt x="0" y="2216747"/>
                  <a:pt x="0" y="1996243"/>
                </a:cubicBezTo>
                <a:lnTo>
                  <a:pt x="0" y="399258"/>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79" tIns="246479" rIns="246479" bIns="246479" numCol="1" spcCol="1270" anchor="ctr" anchorCtr="0">
            <a:noAutofit/>
          </a:bodyPr>
          <a:lstStyle/>
          <a:p>
            <a:pPr lvl="0" algn="l" defTabSz="1511300" rtl="0">
              <a:lnSpc>
                <a:spcPct val="90000"/>
              </a:lnSpc>
              <a:spcBef>
                <a:spcPct val="0"/>
              </a:spcBef>
              <a:spcAft>
                <a:spcPct val="35000"/>
              </a:spcAft>
            </a:pPr>
            <a:r>
              <a:rPr lang="en-US" sz="3400" kern="1200"/>
              <a:t>The alternative is </a:t>
            </a:r>
            <a:r>
              <a:rPr lang="en-US" sz="3400" i="1" kern="1200"/>
              <a:t>variable length subnet masking</a:t>
            </a:r>
            <a:r>
              <a:rPr lang="en-US" sz="3400" kern="1200"/>
              <a:t> (</a:t>
            </a:r>
            <a:r>
              <a:rPr lang="en-US" sz="3400" i="1" kern="1200"/>
              <a:t>VLSM</a:t>
            </a:r>
            <a:r>
              <a:rPr lang="en-US" sz="3400" kern="1200"/>
              <a:t>), which allows you to subnet a network in multiple "passes", breaking it into subnets of variable size and thus variable subnet length.</a:t>
            </a:r>
            <a:endParaRPr lang="en-GB" sz="3400" kern="120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6408964" y="6675120"/>
            <a:ext cx="2735036" cy="182880"/>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900" b="0" kern="1200" cap="none" baseline="0">
                <a:solidFill>
                  <a:schemeClr val="tx1">
                    <a:tint val="75000"/>
                  </a:schemeClr>
                </a:solidFill>
                <a:latin typeface="+mj-lt"/>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a:lstStyle>
          <a:p>
            <a:r>
              <a:rPr lang="en-US"/>
              <a:t>Copyright  2019 30 Bird Media LLC</a:t>
            </a:r>
          </a:p>
        </p:txBody>
      </p:sp>
    </p:spTree>
    <p:extLst>
      <p:ext uri="{BB962C8B-B14F-4D97-AF65-F5344CB8AC3E}">
        <p14:creationId xmlns:p14="http://schemas.microsoft.com/office/powerpoint/2010/main" val="34774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Special IPv4 addresses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0.0.0.0 is a non-routable address which can either mean the current network, the default route, any address at all, or a specific error condition, depending on context.</a:t>
            </a:r>
          </a:p>
          <a:p>
            <a:r>
              <a:rPr lang="en-US"/>
              <a:t>255.255.255.255 is the broadcast address to the currently configured subnet. </a:t>
            </a:r>
          </a:p>
          <a:p>
            <a:r>
              <a:rPr lang="en-US"/>
              <a:t>The entire Class A network 127.0.0.0 is reserved for loopback addresses, which as the name implies simply point right back to the local host. </a:t>
            </a:r>
          </a:p>
        </p:txBody>
      </p:sp>
    </p:spTree>
    <p:extLst>
      <p:ext uri="{BB962C8B-B14F-4D97-AF65-F5344CB8AC3E}">
        <p14:creationId xmlns:p14="http://schemas.microsoft.com/office/powerpoint/2010/main" val="1924478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347315"/>
            <a:ext cx="11590421" cy="903634"/>
          </a:xfrm>
        </p:spPr>
        <p:txBody>
          <a:bodyPr/>
          <a:lstStyle/>
          <a:p>
            <a:r>
              <a:rPr lang="en-US"/>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28092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a:effectLst/>
                        </a:rPr>
                        <a:t>NTP</a:t>
                      </a:r>
                    </a:p>
                  </a:txBody>
                  <a:tcPr marL="38100" marR="38100" marT="38100" marB="38100"/>
                </a:tc>
                <a:tc>
                  <a:txBody>
                    <a:bodyPr/>
                    <a:lstStyle/>
                    <a:p>
                      <a:pPr marL="54864" rtl="0">
                        <a:spcBef>
                          <a:spcPts val="432"/>
                        </a:spcBef>
                        <a:spcAft>
                          <a:spcPts val="288"/>
                        </a:spcAft>
                      </a:pPr>
                      <a:r>
                        <a:rPr lang="en-US">
                          <a:effectLst/>
                        </a:rPr>
                        <a:t>Network Time Protocol</a:t>
                      </a:r>
                    </a:p>
                  </a:txBody>
                  <a:tcPr marL="38100" marR="38100" marT="38100" marB="38100"/>
                </a:tc>
                <a:tc>
                  <a:txBody>
                    <a:bodyPr/>
                    <a:lstStyle/>
                    <a:p>
                      <a:pPr marL="54864" rtl="0">
                        <a:spcBef>
                          <a:spcPts val="432"/>
                        </a:spcBef>
                        <a:spcAft>
                          <a:spcPts val="288"/>
                        </a:spcAft>
                      </a:pPr>
                      <a:r>
                        <a:rPr lang="en-US">
                          <a:effectLst/>
                        </a:rPr>
                        <a:t>Used to synchronize device clocks with time servers.</a:t>
                      </a:r>
                    </a:p>
                  </a:txBody>
                  <a:tcPr marL="38100" marR="38100" marT="38100" marB="38100"/>
                </a:tc>
                <a:tc>
                  <a:txBody>
                    <a:bodyPr/>
                    <a:lstStyle/>
                    <a:p>
                      <a:pPr marL="54864" rtl="0">
                        <a:spcBef>
                          <a:spcPts val="432"/>
                        </a:spcBef>
                        <a:spcAft>
                          <a:spcPts val="288"/>
                        </a:spcAft>
                      </a:pPr>
                      <a:r>
                        <a:rPr lang="en-US">
                          <a:effectLst/>
                        </a:rPr>
                        <a:t>UDP 123</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a:effectLst/>
                        </a:rPr>
                        <a:t>MGCP</a:t>
                      </a:r>
                    </a:p>
                  </a:txBody>
                  <a:tcPr marL="38100" marR="38100" marT="38100" marB="38100"/>
                </a:tc>
                <a:tc>
                  <a:txBody>
                    <a:bodyPr/>
                    <a:lstStyle/>
                    <a:p>
                      <a:pPr marL="54864" rtl="0">
                        <a:spcBef>
                          <a:spcPts val="432"/>
                        </a:spcBef>
                        <a:spcAft>
                          <a:spcPts val="288"/>
                        </a:spcAft>
                      </a:pPr>
                      <a:r>
                        <a:rPr lang="en-US">
                          <a:effectLst/>
                        </a:rPr>
                        <a:t>Media Gateway Control Protocol</a:t>
                      </a:r>
                    </a:p>
                  </a:txBody>
                  <a:tcPr marL="38100" marR="38100" marT="38100" marB="38100"/>
                </a:tc>
                <a:tc>
                  <a:txBody>
                    <a:bodyPr/>
                    <a:lstStyle/>
                    <a:p>
                      <a:pPr marL="54864" rtl="0">
                        <a:spcBef>
                          <a:spcPts val="432"/>
                        </a:spcBef>
                        <a:spcAft>
                          <a:spcPts val="288"/>
                        </a:spcAft>
                      </a:pPr>
                      <a:r>
                        <a:rPr lang="en-US">
                          <a:effectLst/>
                        </a:rPr>
                        <a:t>Controls media gateways used to connect Voice over IP (VoIP) systems to conventional telephone networks.</a:t>
                      </a:r>
                    </a:p>
                  </a:txBody>
                  <a:tcPr marL="38100" marR="38100" marT="38100" marB="38100"/>
                </a:tc>
                <a:tc>
                  <a:txBody>
                    <a:bodyPr/>
                    <a:lstStyle/>
                    <a:p>
                      <a:pPr marL="54864" rtl="0">
                        <a:spcBef>
                          <a:spcPts val="432"/>
                        </a:spcBef>
                        <a:spcAft>
                          <a:spcPts val="288"/>
                        </a:spcAft>
                      </a:pPr>
                      <a:r>
                        <a:rPr lang="en-US">
                          <a:effectLst/>
                        </a:rPr>
                        <a:t>TCP/UDP 2427, 2727</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a:effectLst/>
                        </a:rPr>
                        <a:t>SIP</a:t>
                      </a:r>
                    </a:p>
                  </a:txBody>
                  <a:tcPr marL="38100" marR="38100" marT="38100" marB="38100"/>
                </a:tc>
                <a:tc>
                  <a:txBody>
                    <a:bodyPr/>
                    <a:lstStyle/>
                    <a:p>
                      <a:pPr marL="54864" rtl="0">
                        <a:spcBef>
                          <a:spcPts val="432"/>
                        </a:spcBef>
                        <a:spcAft>
                          <a:spcPts val="288"/>
                        </a:spcAft>
                      </a:pPr>
                      <a:r>
                        <a:rPr lang="en-US">
                          <a:effectLst/>
                        </a:rPr>
                        <a:t>Session Initiation Protocol</a:t>
                      </a:r>
                    </a:p>
                  </a:txBody>
                  <a:tcPr marL="38100" marR="38100" marT="38100" marB="38100"/>
                </a:tc>
                <a:tc>
                  <a:txBody>
                    <a:bodyPr/>
                    <a:lstStyle/>
                    <a:p>
                      <a:pPr marL="54864" rtl="0">
                        <a:spcBef>
                          <a:spcPts val="432"/>
                        </a:spcBef>
                        <a:spcAft>
                          <a:spcPts val="288"/>
                        </a:spcAft>
                      </a:pPr>
                      <a:r>
                        <a:rPr lang="en-US">
                          <a:effectLst/>
                        </a:rPr>
                        <a:t>Sends control information for multimedia communication sessions, like VoIP, video, and instant messaging.</a:t>
                      </a:r>
                    </a:p>
                  </a:txBody>
                  <a:tcPr marL="38100" marR="38100" marT="38100" marB="38100"/>
                </a:tc>
                <a:tc>
                  <a:txBody>
                    <a:bodyPr/>
                    <a:lstStyle/>
                    <a:p>
                      <a:pPr marL="54864" rtl="0">
                        <a:spcBef>
                          <a:spcPts val="432"/>
                        </a:spcBef>
                        <a:spcAft>
                          <a:spcPts val="288"/>
                        </a:spcAft>
                      </a:pPr>
                      <a:r>
                        <a:rPr lang="en-US">
                          <a:effectLst/>
                        </a:rPr>
                        <a:t>TCP/UDP 5060, TCP 5061 (encrypted)</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a:effectLst/>
                        </a:rPr>
                        <a:t>RTP</a:t>
                      </a:r>
                    </a:p>
                  </a:txBody>
                  <a:tcPr marL="38100" marR="38100" marT="38100" marB="38100"/>
                </a:tc>
                <a:tc>
                  <a:txBody>
                    <a:bodyPr/>
                    <a:lstStyle/>
                    <a:p>
                      <a:pPr marL="54864" rtl="0">
                        <a:spcBef>
                          <a:spcPts val="432"/>
                        </a:spcBef>
                        <a:spcAft>
                          <a:spcPts val="288"/>
                        </a:spcAft>
                      </a:pPr>
                      <a:r>
                        <a:rPr lang="en-US">
                          <a:effectLst/>
                        </a:rPr>
                        <a:t>Real-time Transfer Protocol</a:t>
                      </a:r>
                    </a:p>
                  </a:txBody>
                  <a:tcPr marL="38100" marR="38100" marT="38100" marB="38100"/>
                </a:tc>
                <a:tc>
                  <a:txBody>
                    <a:bodyPr/>
                    <a:lstStyle/>
                    <a:p>
                      <a:pPr marL="54864" rtl="0">
                        <a:spcBef>
                          <a:spcPts val="432"/>
                        </a:spcBef>
                        <a:spcAft>
                          <a:spcPts val="288"/>
                        </a:spcAft>
                      </a:pPr>
                      <a:r>
                        <a:rPr lang="en-US">
                          <a:effectLst/>
                        </a:rPr>
                        <a:t>Delivers streaming audio and video data over networks. </a:t>
                      </a:r>
                    </a:p>
                  </a:txBody>
                  <a:tcPr marL="38100" marR="38100" marT="38100" marB="38100"/>
                </a:tc>
                <a:tc>
                  <a:txBody>
                    <a:bodyPr/>
                    <a:lstStyle/>
                    <a:p>
                      <a:pPr marL="54864" rtl="0">
                        <a:spcBef>
                          <a:spcPts val="432"/>
                        </a:spcBef>
                        <a:spcAft>
                          <a:spcPts val="288"/>
                        </a:spcAft>
                      </a:pPr>
                      <a:r>
                        <a:rPr lang="en-US">
                          <a:effectLst/>
                        </a:rPr>
                        <a:t>TCP/UDP 5004, 5005</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Provides signaling and control for multimedia transmissions.</a:t>
                      </a:r>
                    </a:p>
                  </a:txBody>
                  <a:tcPr marL="38100" marR="38100" marT="38100" marB="38100"/>
                </a:tc>
                <a:tc>
                  <a:txBody>
                    <a:bodyPr/>
                    <a:lstStyle/>
                    <a:p>
                      <a:pPr marL="54864" rtl="0">
                        <a:spcBef>
                          <a:spcPts val="432"/>
                        </a:spcBef>
                        <a:spcAft>
                          <a:spcPts val="288"/>
                        </a:spcAft>
                      </a:pPr>
                      <a:r>
                        <a:rPr lang="en-US">
                          <a:effectLst/>
                        </a:rPr>
                        <a:t>TCP/UDP 1720</a:t>
                      </a:r>
                    </a:p>
                  </a:txBody>
                  <a:tcPr marL="38100" marR="38100" marT="38100" marB="38100"/>
                </a:tc>
                <a:extLst>
                  <a:ext uri="{0D108BD9-81ED-4DB2-BD59-A6C34878D82A}">
                    <a16:rowId xmlns:a16="http://schemas.microsoft.com/office/drawing/2014/main" val="41993202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a:t> </a:t>
            </a:r>
          </a:p>
        </p:txBody>
      </p:sp>
    </p:spTree>
    <p:extLst>
      <p:ext uri="{BB962C8B-B14F-4D97-AF65-F5344CB8AC3E}">
        <p14:creationId xmlns:p14="http://schemas.microsoft.com/office/powerpoint/2010/main" val="39257875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Special IPv4 addresses </a:t>
            </a:r>
          </a:p>
        </p:txBody>
      </p:sp>
      <p:grpSp>
        <p:nvGrpSpPr>
          <p:cNvPr id="5" name="Group 4"/>
          <p:cNvGrpSpPr/>
          <p:nvPr/>
        </p:nvGrpSpPr>
        <p:grpSpPr>
          <a:xfrm>
            <a:off x="312821" y="1825625"/>
            <a:ext cx="11590421" cy="4935956"/>
            <a:chOff x="312821" y="1825625"/>
            <a:chExt cx="11590421" cy="4935956"/>
          </a:xfrm>
        </p:grpSpPr>
        <p:sp>
          <p:nvSpPr>
            <p:cNvPr id="6" name="Pie 5"/>
            <p:cNvSpPr/>
            <p:nvPr/>
          </p:nvSpPr>
          <p:spPr>
            <a:xfrm>
              <a:off x="312821" y="1825625"/>
              <a:ext cx="4935956" cy="4935956"/>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2780799" y="1825625"/>
              <a:ext cx="9122443" cy="4935956"/>
            </a:xfrm>
            <a:custGeom>
              <a:avLst/>
              <a:gdLst>
                <a:gd name="connsiteX0" fmla="*/ 0 w 9122443"/>
                <a:gd name="connsiteY0" fmla="*/ 0 h 4935956"/>
                <a:gd name="connsiteX1" fmla="*/ 9122443 w 9122443"/>
                <a:gd name="connsiteY1" fmla="*/ 0 h 4935956"/>
                <a:gd name="connsiteX2" fmla="*/ 9122443 w 9122443"/>
                <a:gd name="connsiteY2" fmla="*/ 4935956 h 4935956"/>
                <a:gd name="connsiteX3" fmla="*/ 0 w 9122443"/>
                <a:gd name="connsiteY3" fmla="*/ 4935956 h 4935956"/>
                <a:gd name="connsiteX4" fmla="*/ 0 w 9122443"/>
                <a:gd name="connsiteY4" fmla="*/ 0 h 493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2443" h="4935956">
                  <a:moveTo>
                    <a:pt x="0" y="0"/>
                  </a:moveTo>
                  <a:lnTo>
                    <a:pt x="9122443" y="0"/>
                  </a:lnTo>
                  <a:lnTo>
                    <a:pt x="9122443" y="4935956"/>
                  </a:lnTo>
                  <a:lnTo>
                    <a:pt x="0" y="493595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0" tIns="114300" rIns="4675522" bIns="2705677" numCol="1" spcCol="1270" anchor="ctr" anchorCtr="0">
              <a:noAutofit/>
            </a:bodyPr>
            <a:lstStyle/>
            <a:p>
              <a:pPr lvl="0" algn="ctr" defTabSz="1333500" rtl="0">
                <a:lnSpc>
                  <a:spcPct val="90000"/>
                </a:lnSpc>
                <a:spcBef>
                  <a:spcPct val="0"/>
                </a:spcBef>
                <a:spcAft>
                  <a:spcPct val="35000"/>
                </a:spcAft>
              </a:pPr>
              <a:r>
                <a:rPr lang="en-US" sz="3000" kern="1200"/>
                <a:t>Three private network ranges are defined for internal LANs. </a:t>
              </a:r>
              <a:endParaRPr lang="en-GB" sz="3000" kern="1200"/>
            </a:p>
          </p:txBody>
        </p:sp>
        <p:sp>
          <p:nvSpPr>
            <p:cNvPr id="8" name="Pie 7"/>
            <p:cNvSpPr/>
            <p:nvPr/>
          </p:nvSpPr>
          <p:spPr>
            <a:xfrm>
              <a:off x="1608509" y="4170204"/>
              <a:ext cx="2344579" cy="2344579"/>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2780799" y="4170204"/>
              <a:ext cx="9122443" cy="2344579"/>
            </a:xfrm>
            <a:custGeom>
              <a:avLst/>
              <a:gdLst>
                <a:gd name="connsiteX0" fmla="*/ 0 w 9122443"/>
                <a:gd name="connsiteY0" fmla="*/ 0 h 2344579"/>
                <a:gd name="connsiteX1" fmla="*/ 9122443 w 9122443"/>
                <a:gd name="connsiteY1" fmla="*/ 0 h 2344579"/>
                <a:gd name="connsiteX2" fmla="*/ 9122443 w 9122443"/>
                <a:gd name="connsiteY2" fmla="*/ 2344579 h 2344579"/>
                <a:gd name="connsiteX3" fmla="*/ 0 w 9122443"/>
                <a:gd name="connsiteY3" fmla="*/ 2344579 h 2344579"/>
                <a:gd name="connsiteX4" fmla="*/ 0 w 9122443"/>
                <a:gd name="connsiteY4" fmla="*/ 0 h 23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2443" h="2344579">
                  <a:moveTo>
                    <a:pt x="0" y="0"/>
                  </a:moveTo>
                  <a:lnTo>
                    <a:pt x="9122443" y="0"/>
                  </a:lnTo>
                  <a:lnTo>
                    <a:pt x="9122443" y="2344579"/>
                  </a:lnTo>
                  <a:lnTo>
                    <a:pt x="0" y="234457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0" tIns="114300" rIns="4675522" bIns="114300" numCol="1" spcCol="1270" anchor="ctr" anchorCtr="0">
              <a:noAutofit/>
            </a:bodyPr>
            <a:lstStyle/>
            <a:p>
              <a:pPr lvl="0" algn="ctr" defTabSz="1333500" rtl="0">
                <a:lnSpc>
                  <a:spcPct val="90000"/>
                </a:lnSpc>
                <a:spcBef>
                  <a:spcPct val="0"/>
                </a:spcBef>
                <a:spcAft>
                  <a:spcPct val="35000"/>
                </a:spcAft>
              </a:pPr>
              <a:r>
                <a:rPr lang="en-US" sz="3000" kern="1200"/>
                <a:t>The 169.254.0.0/16 network is reserved for link-local or automatic Private IP addressing (APIPA) addresses. </a:t>
              </a:r>
              <a:endParaRPr lang="en-GB" sz="3000" kern="1200"/>
            </a:p>
          </p:txBody>
        </p:sp>
        <p:sp>
          <p:nvSpPr>
            <p:cNvPr id="10" name="Freeform 9"/>
            <p:cNvSpPr/>
            <p:nvPr/>
          </p:nvSpPr>
          <p:spPr>
            <a:xfrm>
              <a:off x="7342020" y="1825625"/>
              <a:ext cx="4561221" cy="2344579"/>
            </a:xfrm>
            <a:custGeom>
              <a:avLst/>
              <a:gdLst>
                <a:gd name="connsiteX0" fmla="*/ 0 w 4561221"/>
                <a:gd name="connsiteY0" fmla="*/ 0 h 2344579"/>
                <a:gd name="connsiteX1" fmla="*/ 4561221 w 4561221"/>
                <a:gd name="connsiteY1" fmla="*/ 0 h 2344579"/>
                <a:gd name="connsiteX2" fmla="*/ 4561221 w 4561221"/>
                <a:gd name="connsiteY2" fmla="*/ 2344579 h 2344579"/>
                <a:gd name="connsiteX3" fmla="*/ 0 w 4561221"/>
                <a:gd name="connsiteY3" fmla="*/ 2344579 h 2344579"/>
                <a:gd name="connsiteX4" fmla="*/ 0 w 4561221"/>
                <a:gd name="connsiteY4" fmla="*/ 0 h 23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1221" h="2344579">
                  <a:moveTo>
                    <a:pt x="0" y="0"/>
                  </a:moveTo>
                  <a:lnTo>
                    <a:pt x="4561221" y="0"/>
                  </a:lnTo>
                  <a:lnTo>
                    <a:pt x="4561221" y="2344579"/>
                  </a:lnTo>
                  <a:lnTo>
                    <a:pt x="0" y="2344579"/>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10.0.0.0/8, or the single Class A network with addresses 10.0.0.0 - 10.255.255.255 </a:t>
              </a:r>
              <a:endParaRPr lang="en-GB" sz="1800" kern="1200"/>
            </a:p>
            <a:p>
              <a:pPr marL="171450" lvl="1" indent="-171450" algn="l" defTabSz="800100" rtl="0">
                <a:lnSpc>
                  <a:spcPct val="90000"/>
                </a:lnSpc>
                <a:spcBef>
                  <a:spcPct val="0"/>
                </a:spcBef>
                <a:spcAft>
                  <a:spcPct val="15000"/>
                </a:spcAft>
                <a:buChar char="••"/>
              </a:pPr>
              <a:r>
                <a:rPr lang="en-US" sz="1800" kern="1200"/>
                <a:t>172.16.0.0/12, or the 16 contiguous Class B networks with addresses 172.16.0.0 - 172.31.255.255.</a:t>
              </a:r>
              <a:endParaRPr lang="en-GB" sz="1800" kern="1200"/>
            </a:p>
            <a:p>
              <a:pPr marL="171450" lvl="1" indent="-171450" algn="l" defTabSz="800100" rtl="0">
                <a:lnSpc>
                  <a:spcPct val="90000"/>
                </a:lnSpc>
                <a:spcBef>
                  <a:spcPct val="0"/>
                </a:spcBef>
                <a:spcAft>
                  <a:spcPct val="15000"/>
                </a:spcAft>
                <a:buChar char="••"/>
              </a:pPr>
              <a:r>
                <a:rPr lang="en-US" sz="1800" kern="1200"/>
                <a:t>192.168.0.0/16, or the 256 contiguous Class C networks with addresses 192.168.0.0 - 192.168.255.255.</a:t>
              </a:r>
              <a:endParaRPr lang="en-GB" sz="1800" kern="1200"/>
            </a:p>
          </p:txBody>
        </p:sp>
      </p:grpSp>
    </p:spTree>
    <p:extLst>
      <p:ext uri="{BB962C8B-B14F-4D97-AF65-F5344CB8AC3E}">
        <p14:creationId xmlns:p14="http://schemas.microsoft.com/office/powerpoint/2010/main" val="7640764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641911"/>
            <a:ext cx="11590421" cy="903634"/>
          </a:xfrm>
        </p:spPr>
        <p:txBody>
          <a:bodyPr/>
          <a:lstStyle/>
          <a:p>
            <a:r>
              <a:rPr lang="en-US"/>
              <a:t>IPv4 subnetting </a:t>
            </a:r>
          </a:p>
        </p:txBody>
      </p:sp>
      <p:sp>
        <p:nvSpPr>
          <p:cNvPr id="9" name="Rounded Rectangle 8"/>
          <p:cNvSpPr/>
          <p:nvPr/>
        </p:nvSpPr>
        <p:spPr>
          <a:xfrm>
            <a:off x="435428" y="1545545"/>
            <a:ext cx="5036457" cy="49844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t>The main things to remember are that every IPv4 address is split into network ID and host ID, that each part consists of a contiguous series of bits in the binary address, and that both together are 32-bits</a:t>
            </a:r>
            <a:endParaRPr lang="en-GB" sz="3200"/>
          </a:p>
        </p:txBody>
      </p:sp>
      <p:sp>
        <p:nvSpPr>
          <p:cNvPr id="10" name="Rounded Rectangle 9"/>
          <p:cNvSpPr/>
          <p:nvPr/>
        </p:nvSpPr>
        <p:spPr>
          <a:xfrm>
            <a:off x="6241143" y="1545545"/>
            <a:ext cx="5268686" cy="4984432"/>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When you subnet an address, that means you borrow bits from the host ID portion, meaning fewer possible hosts, in exchange for making more subnets.</a:t>
            </a:r>
            <a:endParaRPr lang="en-GB" sz="3600"/>
          </a:p>
        </p:txBody>
      </p:sp>
    </p:spTree>
    <p:extLst>
      <p:ext uri="{BB962C8B-B14F-4D97-AF65-F5344CB8AC3E}">
        <p14:creationId xmlns:p14="http://schemas.microsoft.com/office/powerpoint/2010/main" val="55249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05854" y="108973"/>
            <a:ext cx="473135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Understanding &amp; Troubleshooting Networking</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0386613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5ECA-F04C-4D0B-A5E8-4727062F191D}"/>
              </a:ext>
            </a:extLst>
          </p:cNvPr>
          <p:cNvSpPr>
            <a:spLocks noGrp="1"/>
          </p:cNvSpPr>
          <p:nvPr>
            <p:ph type="title"/>
          </p:nvPr>
        </p:nvSpPr>
        <p:spPr/>
        <p:txBody>
          <a:bodyPr/>
          <a:lstStyle/>
          <a:p>
            <a:r>
              <a:rPr lang="en-GB"/>
              <a:t>IPv6 Addressing</a:t>
            </a:r>
          </a:p>
        </p:txBody>
      </p:sp>
      <p:sp>
        <p:nvSpPr>
          <p:cNvPr id="3" name="Content Placeholder 2">
            <a:extLst>
              <a:ext uri="{FF2B5EF4-FFF2-40B4-BE49-F238E27FC236}">
                <a16:creationId xmlns:a16="http://schemas.microsoft.com/office/drawing/2014/main" id="{73EE1E34-98E8-49F7-A2C6-7E594042C4EA}"/>
              </a:ext>
            </a:extLst>
          </p:cNvPr>
          <p:cNvSpPr>
            <a:spLocks noGrp="1"/>
          </p:cNvSpPr>
          <p:nvPr>
            <p:ph idx="1"/>
          </p:nvPr>
        </p:nvSpPr>
        <p:spPr/>
        <p:txBody>
          <a:bodyPr>
            <a:normAutofit/>
          </a:bodyPr>
          <a:lstStyle/>
          <a:p>
            <a:pPr algn="l"/>
            <a:r>
              <a:rPr lang="en-GB" sz="3600" b="0" i="0" u="none" strike="noStrike" baseline="0">
                <a:latin typeface="Calibri" panose="020F0502020204030204" pitchFamily="34" charset="0"/>
              </a:rPr>
              <a:t>Internet Protocol v6 - 128-bit address</a:t>
            </a:r>
          </a:p>
          <a:p>
            <a:pPr algn="l"/>
            <a:r>
              <a:rPr lang="en-GB" sz="3600" b="0" i="0" u="none" strike="noStrike" baseline="0">
                <a:latin typeface="Calibri" panose="020F0502020204030204" pitchFamily="34" charset="0"/>
              </a:rPr>
              <a:t>340,282,366,920,938,463,463,374,607,431,768,211,456 addresses (340 undecillion)</a:t>
            </a:r>
          </a:p>
          <a:p>
            <a:pPr algn="l"/>
            <a:r>
              <a:rPr lang="en-GB" sz="3600" b="0" i="0" u="none" strike="noStrike" baseline="0">
                <a:latin typeface="Calibri" panose="020F0502020204030204" pitchFamily="34" charset="0"/>
              </a:rPr>
              <a:t>6.8 billion people could have 5,000,000,000,000,000,000,000,000,000 addresses each</a:t>
            </a:r>
            <a:endParaRPr lang="en-GB" sz="3600"/>
          </a:p>
        </p:txBody>
      </p:sp>
    </p:spTree>
    <p:extLst>
      <p:ext uri="{BB962C8B-B14F-4D97-AF65-F5344CB8AC3E}">
        <p14:creationId xmlns:p14="http://schemas.microsoft.com/office/powerpoint/2010/main" val="27774720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77B0-40D6-4287-ACF2-C49F51877861}"/>
              </a:ext>
            </a:extLst>
          </p:cNvPr>
          <p:cNvSpPr>
            <a:spLocks noGrp="1"/>
          </p:cNvSpPr>
          <p:nvPr>
            <p:ph type="title"/>
          </p:nvPr>
        </p:nvSpPr>
        <p:spPr/>
        <p:txBody>
          <a:bodyPr/>
          <a:lstStyle/>
          <a:p>
            <a:r>
              <a:rPr lang="en-GB"/>
              <a:t>IPv6 Address Compression</a:t>
            </a:r>
          </a:p>
        </p:txBody>
      </p:sp>
      <p:sp>
        <p:nvSpPr>
          <p:cNvPr id="3" name="Content Placeholder 2">
            <a:extLst>
              <a:ext uri="{FF2B5EF4-FFF2-40B4-BE49-F238E27FC236}">
                <a16:creationId xmlns:a16="http://schemas.microsoft.com/office/drawing/2014/main" id="{5D4D9EA7-7AB7-4DD8-8E7B-F90E5598DCFE}"/>
              </a:ext>
            </a:extLst>
          </p:cNvPr>
          <p:cNvSpPr>
            <a:spLocks noGrp="1"/>
          </p:cNvSpPr>
          <p:nvPr>
            <p:ph idx="1"/>
          </p:nvPr>
        </p:nvSpPr>
        <p:spPr/>
        <p:txBody>
          <a:bodyPr>
            <a:normAutofit/>
          </a:bodyPr>
          <a:lstStyle/>
          <a:p>
            <a:pPr algn="l"/>
            <a:r>
              <a:rPr lang="en-GB" sz="3600" b="0" i="0" u="none" strike="noStrike" baseline="0">
                <a:latin typeface="Calibri" panose="020F0502020204030204" pitchFamily="34" charset="0"/>
              </a:rPr>
              <a:t>Your DNS will become very important!</a:t>
            </a:r>
          </a:p>
          <a:p>
            <a:pPr algn="l"/>
            <a:r>
              <a:rPr lang="en-GB" sz="3600" b="0" i="0" u="none" strike="noStrike" baseline="0">
                <a:latin typeface="Calibri" panose="020F0502020204030204" pitchFamily="34" charset="0"/>
              </a:rPr>
              <a:t>Groups of zeros can be abbreviated with a double colon ::</a:t>
            </a:r>
          </a:p>
          <a:p>
            <a:pPr algn="l"/>
            <a:r>
              <a:rPr lang="en-GB" sz="3600" b="0" i="0" u="none" strike="noStrike" baseline="0">
                <a:latin typeface="Calibri" panose="020F0502020204030204" pitchFamily="34" charset="0"/>
              </a:rPr>
              <a:t>Only one of these abbreviations allowed per address</a:t>
            </a:r>
          </a:p>
          <a:p>
            <a:pPr algn="l"/>
            <a:r>
              <a:rPr lang="en-GB" sz="3600" b="0" i="0" u="none" strike="noStrike" baseline="0">
                <a:latin typeface="Calibri" panose="020F0502020204030204" pitchFamily="34" charset="0"/>
              </a:rPr>
              <a:t>Leading zeros are optional</a:t>
            </a:r>
            <a:endParaRPr lang="en-GB" sz="3600"/>
          </a:p>
        </p:txBody>
      </p:sp>
    </p:spTree>
    <p:extLst>
      <p:ext uri="{BB962C8B-B14F-4D97-AF65-F5344CB8AC3E}">
        <p14:creationId xmlns:p14="http://schemas.microsoft.com/office/powerpoint/2010/main" val="37420052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sz="3600"/>
              <a:t>IPv6 uses a 128-bit address: this allows 2</a:t>
            </a:r>
            <a:r>
              <a:rPr lang="en-US" sz="3600" baseline="30000"/>
              <a:t>128</a:t>
            </a:r>
            <a:r>
              <a:rPr lang="en-US" sz="3600"/>
              <a:t> addresses</a:t>
            </a:r>
          </a:p>
          <a:p>
            <a:r>
              <a:rPr lang="en-US" sz="3600"/>
              <a:t>It allows easier network configuration, more efficient routing and data flow, and even improved security </a:t>
            </a:r>
          </a:p>
          <a:p>
            <a:r>
              <a:rPr lang="en-US" sz="3600"/>
              <a:t>The primary drawback is that it's a much different protocol from IPv4 and isn't backwards-compatible </a:t>
            </a:r>
          </a:p>
          <a:p>
            <a:endParaRPr lang="en-US" sz="3600" b="0" i="0">
              <a:effectLst/>
            </a:endParaRPr>
          </a:p>
        </p:txBody>
      </p:sp>
    </p:spTree>
    <p:extLst>
      <p:ext uri="{BB962C8B-B14F-4D97-AF65-F5344CB8AC3E}">
        <p14:creationId xmlns:p14="http://schemas.microsoft.com/office/powerpoint/2010/main" val="24682912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addresses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288758" y="1599483"/>
            <a:ext cx="11590421" cy="2146607"/>
          </a:xfrm>
        </p:spPr>
        <p:txBody>
          <a:bodyPr>
            <a:noAutofit/>
          </a:bodyPr>
          <a:lstStyle/>
          <a:p>
            <a:r>
              <a:rPr lang="en-US" sz="3200"/>
              <a:t>Instead of dotted decimal, they're written as 32 hexadecimal digits, broken into eight groups of four separated by colons </a:t>
            </a:r>
          </a:p>
          <a:p>
            <a:pPr marL="0" indent="0">
              <a:buNone/>
            </a:pPr>
            <a:r>
              <a:rPr lang="en-US" sz="3200"/>
              <a:t>	</a:t>
            </a:r>
          </a:p>
        </p:txBody>
      </p:sp>
      <p:grpSp>
        <p:nvGrpSpPr>
          <p:cNvPr id="8" name="Group 7">
            <a:extLst>
              <a:ext uri="{FF2B5EF4-FFF2-40B4-BE49-F238E27FC236}">
                <a16:creationId xmlns:a16="http://schemas.microsoft.com/office/drawing/2014/main" id="{9439E203-E33B-4705-AD12-C94EF840D355}"/>
              </a:ext>
            </a:extLst>
          </p:cNvPr>
          <p:cNvGrpSpPr/>
          <p:nvPr/>
        </p:nvGrpSpPr>
        <p:grpSpPr>
          <a:xfrm>
            <a:off x="1096570" y="4414665"/>
            <a:ext cx="10156723" cy="1002891"/>
            <a:chOff x="1096570" y="4414665"/>
            <a:chExt cx="10156723" cy="1002891"/>
          </a:xfrm>
        </p:grpSpPr>
        <p:sp>
          <p:nvSpPr>
            <p:cNvPr id="5" name="Rectangle 4">
              <a:extLst>
                <a:ext uri="{FF2B5EF4-FFF2-40B4-BE49-F238E27FC236}">
                  <a16:creationId xmlns:a16="http://schemas.microsoft.com/office/drawing/2014/main" id="{864CD8E4-2CD3-45CF-A14F-59257E443D17}"/>
                </a:ext>
              </a:extLst>
            </p:cNvPr>
            <p:cNvSpPr/>
            <p:nvPr/>
          </p:nvSpPr>
          <p:spPr>
            <a:xfrm>
              <a:off x="1096570" y="4414665"/>
              <a:ext cx="10156723"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D944601-49E1-4D5F-B62D-D3AC873A2ECE}"/>
                </a:ext>
              </a:extLst>
            </p:cNvPr>
            <p:cNvSpPr txBox="1"/>
            <p:nvPr/>
          </p:nvSpPr>
          <p:spPr>
            <a:xfrm>
              <a:off x="1543664" y="4562168"/>
              <a:ext cx="9262536" cy="707886"/>
            </a:xfrm>
            <a:prstGeom prst="rect">
              <a:avLst/>
            </a:prstGeom>
            <a:noFill/>
          </p:spPr>
          <p:txBody>
            <a:bodyPr wrap="none" rtlCol="0">
              <a:spAutoFit/>
            </a:bodyPr>
            <a:lstStyle/>
            <a:p>
              <a:r>
                <a:rPr lang="en-US" sz="4000"/>
                <a:t>fe80:0000:0000:0000:c249:3765:00c0:9b22</a:t>
              </a:r>
              <a:endParaRPr lang="en-GB" sz="4000"/>
            </a:p>
          </p:txBody>
        </p:sp>
      </p:grpSp>
    </p:spTree>
    <p:extLst>
      <p:ext uri="{BB962C8B-B14F-4D97-AF65-F5344CB8AC3E}">
        <p14:creationId xmlns:p14="http://schemas.microsoft.com/office/powerpoint/2010/main" val="42754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B24D-9583-4BBD-B390-6F3DF581E5B4}"/>
              </a:ext>
            </a:extLst>
          </p:cNvPr>
          <p:cNvSpPr>
            <a:spLocks noGrp="1"/>
          </p:cNvSpPr>
          <p:nvPr>
            <p:ph type="title"/>
          </p:nvPr>
        </p:nvSpPr>
        <p:spPr>
          <a:xfrm>
            <a:off x="300789" y="453218"/>
            <a:ext cx="11590421" cy="903634"/>
          </a:xfrm>
        </p:spPr>
        <p:txBody>
          <a:bodyPr/>
          <a:lstStyle/>
          <a:p>
            <a:r>
              <a:rPr lang="en-GB"/>
              <a:t>Ipv6 Rules</a:t>
            </a:r>
          </a:p>
        </p:txBody>
      </p:sp>
      <p:graphicFrame>
        <p:nvGraphicFramePr>
          <p:cNvPr id="4" name="Content Placeholder 3">
            <a:extLst>
              <a:ext uri="{FF2B5EF4-FFF2-40B4-BE49-F238E27FC236}">
                <a16:creationId xmlns:a16="http://schemas.microsoft.com/office/drawing/2014/main" id="{59E95C21-E180-44A1-AE37-E5BEE2A29F0B}"/>
              </a:ext>
            </a:extLst>
          </p:cNvPr>
          <p:cNvGraphicFramePr>
            <a:graphicFrameLocks noGrp="1"/>
          </p:cNvGraphicFramePr>
          <p:nvPr>
            <p:ph idx="1"/>
          </p:nvPr>
        </p:nvGraphicFramePr>
        <p:xfrm>
          <a:off x="312821" y="1356852"/>
          <a:ext cx="11590421" cy="54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5774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Addresses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703541" y="1655380"/>
            <a:ext cx="10756938" cy="1050831"/>
          </a:xfrm>
        </p:spPr>
        <p:txBody>
          <a:bodyPr>
            <a:normAutofit/>
          </a:bodyPr>
          <a:lstStyle/>
          <a:p>
            <a:pPr marL="0" indent="0">
              <a:buNone/>
            </a:pPr>
            <a:r>
              <a:rPr lang="en-US"/>
              <a:t>In a typical IPv6 address, the first 64 bits is the </a:t>
            </a:r>
            <a:r>
              <a:rPr lang="en-US" i="1"/>
              <a:t>network prefix</a:t>
            </a:r>
            <a:r>
              <a:rPr lang="en-US"/>
              <a:t>, while the last 64 bits is the </a:t>
            </a:r>
            <a:r>
              <a:rPr lang="en-US" i="1"/>
              <a:t>device identifier</a:t>
            </a:r>
            <a:endParaRPr lang="en-US" b="0" i="0">
              <a:effectLst/>
            </a:endParaRPr>
          </a:p>
        </p:txBody>
      </p:sp>
      <p:sp>
        <p:nvSpPr>
          <p:cNvPr id="6" name="Rectangle 5">
            <a:extLst>
              <a:ext uri="{FF2B5EF4-FFF2-40B4-BE49-F238E27FC236}">
                <a16:creationId xmlns:a16="http://schemas.microsoft.com/office/drawing/2014/main" id="{8E587F27-6664-4EB4-90FD-D5E1E5CDF597}"/>
              </a:ext>
            </a:extLst>
          </p:cNvPr>
          <p:cNvSpPr/>
          <p:nvPr/>
        </p:nvSpPr>
        <p:spPr>
          <a:xfrm>
            <a:off x="904569" y="4375353"/>
            <a:ext cx="3932903" cy="1101213"/>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6F3E5B0-1D1E-491E-8D4C-0201E9BDEC63}"/>
              </a:ext>
            </a:extLst>
          </p:cNvPr>
          <p:cNvSpPr/>
          <p:nvPr/>
        </p:nvSpPr>
        <p:spPr>
          <a:xfrm>
            <a:off x="6524351" y="4375353"/>
            <a:ext cx="4965411" cy="1101213"/>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C5BF3E-3BE2-4424-A355-B644EB3DBE63}"/>
              </a:ext>
            </a:extLst>
          </p:cNvPr>
          <p:cNvSpPr/>
          <p:nvPr/>
        </p:nvSpPr>
        <p:spPr>
          <a:xfrm>
            <a:off x="4837794" y="4375353"/>
            <a:ext cx="1690825" cy="1101213"/>
          </a:xfrm>
          <a:prstGeom prst="rect">
            <a:avLst/>
          </a:prstGeom>
          <a:solidFill>
            <a:srgbClr val="53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47243C4-A244-46D2-B6C1-4D57F48A580F}"/>
              </a:ext>
            </a:extLst>
          </p:cNvPr>
          <p:cNvSpPr txBox="1"/>
          <p:nvPr/>
        </p:nvSpPr>
        <p:spPr>
          <a:xfrm>
            <a:off x="1028080" y="4269914"/>
            <a:ext cx="3685881" cy="584775"/>
          </a:xfrm>
          <a:prstGeom prst="rect">
            <a:avLst/>
          </a:prstGeom>
          <a:noFill/>
        </p:spPr>
        <p:txBody>
          <a:bodyPr wrap="none" rtlCol="0">
            <a:spAutoFit/>
          </a:bodyPr>
          <a:lstStyle/>
          <a:p>
            <a:r>
              <a:rPr lang="en-GB" sz="3200"/>
              <a:t>Global Routing Prefix</a:t>
            </a:r>
          </a:p>
        </p:txBody>
      </p:sp>
      <p:sp>
        <p:nvSpPr>
          <p:cNvPr id="10" name="TextBox 9">
            <a:extLst>
              <a:ext uri="{FF2B5EF4-FFF2-40B4-BE49-F238E27FC236}">
                <a16:creationId xmlns:a16="http://schemas.microsoft.com/office/drawing/2014/main" id="{C90358CF-045F-4CB2-9CBB-9BA075E5167F}"/>
              </a:ext>
            </a:extLst>
          </p:cNvPr>
          <p:cNvSpPr txBox="1"/>
          <p:nvPr/>
        </p:nvSpPr>
        <p:spPr>
          <a:xfrm>
            <a:off x="4799983" y="4280713"/>
            <a:ext cx="1812740" cy="584775"/>
          </a:xfrm>
          <a:prstGeom prst="rect">
            <a:avLst/>
          </a:prstGeom>
          <a:noFill/>
        </p:spPr>
        <p:txBody>
          <a:bodyPr wrap="none" rtlCol="0">
            <a:spAutoFit/>
          </a:bodyPr>
          <a:lstStyle/>
          <a:p>
            <a:r>
              <a:rPr lang="en-GB" sz="3200"/>
              <a:t>Subnet ID</a:t>
            </a:r>
          </a:p>
        </p:txBody>
      </p:sp>
      <p:sp>
        <p:nvSpPr>
          <p:cNvPr id="11" name="TextBox 10">
            <a:extLst>
              <a:ext uri="{FF2B5EF4-FFF2-40B4-BE49-F238E27FC236}">
                <a16:creationId xmlns:a16="http://schemas.microsoft.com/office/drawing/2014/main" id="{7605EEA5-9CDD-4FB2-B927-0FB5910439CD}"/>
              </a:ext>
            </a:extLst>
          </p:cNvPr>
          <p:cNvSpPr txBox="1"/>
          <p:nvPr/>
        </p:nvSpPr>
        <p:spPr>
          <a:xfrm>
            <a:off x="7544636" y="4269914"/>
            <a:ext cx="2924840" cy="584775"/>
          </a:xfrm>
          <a:prstGeom prst="rect">
            <a:avLst/>
          </a:prstGeom>
          <a:noFill/>
        </p:spPr>
        <p:txBody>
          <a:bodyPr wrap="none" rtlCol="0">
            <a:spAutoFit/>
          </a:bodyPr>
          <a:lstStyle/>
          <a:p>
            <a:r>
              <a:rPr lang="en-GB" sz="3200"/>
              <a:t>Device Identifier</a:t>
            </a:r>
          </a:p>
        </p:txBody>
      </p:sp>
      <p:sp>
        <p:nvSpPr>
          <p:cNvPr id="12" name="TextBox 11">
            <a:extLst>
              <a:ext uri="{FF2B5EF4-FFF2-40B4-BE49-F238E27FC236}">
                <a16:creationId xmlns:a16="http://schemas.microsoft.com/office/drawing/2014/main" id="{E7792E87-26E3-4B42-B1A6-5D0E1FB996F7}"/>
              </a:ext>
            </a:extLst>
          </p:cNvPr>
          <p:cNvSpPr txBox="1"/>
          <p:nvPr/>
        </p:nvSpPr>
        <p:spPr>
          <a:xfrm>
            <a:off x="1169577" y="4872488"/>
            <a:ext cx="3668055" cy="707886"/>
          </a:xfrm>
          <a:prstGeom prst="rect">
            <a:avLst/>
          </a:prstGeom>
          <a:noFill/>
        </p:spPr>
        <p:txBody>
          <a:bodyPr wrap="none" rtlCol="0">
            <a:spAutoFit/>
          </a:bodyPr>
          <a:lstStyle/>
          <a:p>
            <a:r>
              <a:rPr lang="en-GB" sz="4000">
                <a:solidFill>
                  <a:schemeClr val="bg1"/>
                </a:solidFill>
              </a:rPr>
              <a:t>fe80 : d18 : 0000</a:t>
            </a:r>
          </a:p>
        </p:txBody>
      </p:sp>
      <p:sp>
        <p:nvSpPr>
          <p:cNvPr id="13" name="TextBox 12">
            <a:extLst>
              <a:ext uri="{FF2B5EF4-FFF2-40B4-BE49-F238E27FC236}">
                <a16:creationId xmlns:a16="http://schemas.microsoft.com/office/drawing/2014/main" id="{06A58E83-B1CF-4AF0-8906-131A02C98373}"/>
              </a:ext>
            </a:extLst>
          </p:cNvPr>
          <p:cNvSpPr txBox="1"/>
          <p:nvPr/>
        </p:nvSpPr>
        <p:spPr>
          <a:xfrm>
            <a:off x="4816181" y="4872488"/>
            <a:ext cx="1802096" cy="707886"/>
          </a:xfrm>
          <a:prstGeom prst="rect">
            <a:avLst/>
          </a:prstGeom>
          <a:noFill/>
        </p:spPr>
        <p:txBody>
          <a:bodyPr wrap="none" rtlCol="0">
            <a:spAutoFit/>
          </a:bodyPr>
          <a:lstStyle/>
          <a:p>
            <a:r>
              <a:rPr lang="en-GB" sz="4000">
                <a:solidFill>
                  <a:schemeClr val="bg1"/>
                </a:solidFill>
              </a:rPr>
              <a:t>: 12c0 : </a:t>
            </a:r>
          </a:p>
        </p:txBody>
      </p:sp>
      <p:sp>
        <p:nvSpPr>
          <p:cNvPr id="14" name="TextBox 13">
            <a:extLst>
              <a:ext uri="{FF2B5EF4-FFF2-40B4-BE49-F238E27FC236}">
                <a16:creationId xmlns:a16="http://schemas.microsoft.com/office/drawing/2014/main" id="{2FBF3A49-5471-4FFF-9BC3-6BB3F56DF92F}"/>
              </a:ext>
            </a:extLst>
          </p:cNvPr>
          <p:cNvSpPr txBox="1"/>
          <p:nvPr/>
        </p:nvSpPr>
        <p:spPr>
          <a:xfrm>
            <a:off x="6528619" y="4872488"/>
            <a:ext cx="4970976" cy="707886"/>
          </a:xfrm>
          <a:prstGeom prst="rect">
            <a:avLst/>
          </a:prstGeom>
          <a:noFill/>
        </p:spPr>
        <p:txBody>
          <a:bodyPr wrap="none" rtlCol="0">
            <a:spAutoFit/>
          </a:bodyPr>
          <a:lstStyle/>
          <a:p>
            <a:r>
              <a:rPr lang="en-GB" sz="4000">
                <a:solidFill>
                  <a:schemeClr val="bg1"/>
                </a:solidFill>
              </a:rPr>
              <a:t>5d18 : </a:t>
            </a:r>
            <a:r>
              <a:rPr lang="en-GB" sz="4000" err="1">
                <a:solidFill>
                  <a:schemeClr val="bg1"/>
                </a:solidFill>
              </a:rPr>
              <a:t>cffd</a:t>
            </a:r>
            <a:r>
              <a:rPr lang="en-GB" sz="4000">
                <a:solidFill>
                  <a:schemeClr val="bg1"/>
                </a:solidFill>
              </a:rPr>
              <a:t> : 0000 : fef3</a:t>
            </a:r>
          </a:p>
        </p:txBody>
      </p:sp>
      <p:grpSp>
        <p:nvGrpSpPr>
          <p:cNvPr id="28" name="Group 27">
            <a:extLst>
              <a:ext uri="{FF2B5EF4-FFF2-40B4-BE49-F238E27FC236}">
                <a16:creationId xmlns:a16="http://schemas.microsoft.com/office/drawing/2014/main" id="{8F15F06E-6C70-43C2-9019-E3FE80B23051}"/>
              </a:ext>
            </a:extLst>
          </p:cNvPr>
          <p:cNvGrpSpPr/>
          <p:nvPr/>
        </p:nvGrpSpPr>
        <p:grpSpPr>
          <a:xfrm>
            <a:off x="904568" y="3612090"/>
            <a:ext cx="10595026" cy="3295348"/>
            <a:chOff x="904568" y="3612090"/>
            <a:chExt cx="10595026" cy="3295348"/>
          </a:xfrm>
        </p:grpSpPr>
        <p:sp>
          <p:nvSpPr>
            <p:cNvPr id="18" name="Freeform: Shape 17">
              <a:extLst>
                <a:ext uri="{FF2B5EF4-FFF2-40B4-BE49-F238E27FC236}">
                  <a16:creationId xmlns:a16="http://schemas.microsoft.com/office/drawing/2014/main" id="{EF729CCF-931A-4C77-9F4F-B7128FB60A4A}"/>
                </a:ext>
              </a:extLst>
            </p:cNvPr>
            <p:cNvSpPr/>
            <p:nvPr/>
          </p:nvSpPr>
          <p:spPr>
            <a:xfrm>
              <a:off x="904568" y="6238198"/>
              <a:ext cx="10555911" cy="353108"/>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71E7EE4-BE4F-4113-BEE2-726924D56215}"/>
                </a:ext>
              </a:extLst>
            </p:cNvPr>
            <p:cNvSpPr txBox="1"/>
            <p:nvPr/>
          </p:nvSpPr>
          <p:spPr>
            <a:xfrm>
              <a:off x="4512636" y="6507328"/>
              <a:ext cx="2137573" cy="400110"/>
            </a:xfrm>
            <a:prstGeom prst="rect">
              <a:avLst/>
            </a:prstGeom>
            <a:noFill/>
          </p:spPr>
          <p:txBody>
            <a:bodyPr wrap="none" rtlCol="0">
              <a:spAutoFit/>
            </a:bodyPr>
            <a:lstStyle/>
            <a:p>
              <a:r>
                <a:rPr lang="en-GB" sz="2000"/>
                <a:t>128 bits = 16 bytes</a:t>
              </a:r>
            </a:p>
          </p:txBody>
        </p:sp>
        <p:sp>
          <p:nvSpPr>
            <p:cNvPr id="29" name="Freeform: Shape 28">
              <a:extLst>
                <a:ext uri="{FF2B5EF4-FFF2-40B4-BE49-F238E27FC236}">
                  <a16:creationId xmlns:a16="http://schemas.microsoft.com/office/drawing/2014/main" id="{7E05B7BF-7453-4925-B9B7-660D70DB932E}"/>
                </a:ext>
              </a:extLst>
            </p:cNvPr>
            <p:cNvSpPr/>
            <p:nvPr/>
          </p:nvSpPr>
          <p:spPr>
            <a:xfrm flipV="1">
              <a:off x="933852" y="3612090"/>
              <a:ext cx="5590500" cy="281222"/>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FE39642B-EB6D-477A-B1AF-D208799E38DC}"/>
                </a:ext>
              </a:extLst>
            </p:cNvPr>
            <p:cNvSpPr/>
            <p:nvPr/>
          </p:nvSpPr>
          <p:spPr>
            <a:xfrm flipV="1">
              <a:off x="6534183" y="3612090"/>
              <a:ext cx="4965411" cy="281222"/>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A2883B7F-3D20-4BC0-9401-50FCA97A3016}"/>
              </a:ext>
            </a:extLst>
          </p:cNvPr>
          <p:cNvGrpSpPr/>
          <p:nvPr/>
        </p:nvGrpSpPr>
        <p:grpSpPr>
          <a:xfrm>
            <a:off x="904569" y="5633862"/>
            <a:ext cx="3895415" cy="447040"/>
            <a:chOff x="904569" y="5633862"/>
            <a:chExt cx="3895415" cy="447040"/>
          </a:xfrm>
        </p:grpSpPr>
        <p:sp>
          <p:nvSpPr>
            <p:cNvPr id="16" name="Freeform: Shape 15">
              <a:extLst>
                <a:ext uri="{FF2B5EF4-FFF2-40B4-BE49-F238E27FC236}">
                  <a16:creationId xmlns:a16="http://schemas.microsoft.com/office/drawing/2014/main" id="{2BD38205-FF69-419E-AC1A-921ACEE8F958}"/>
                </a:ext>
              </a:extLst>
            </p:cNvPr>
            <p:cNvSpPr/>
            <p:nvPr/>
          </p:nvSpPr>
          <p:spPr>
            <a:xfrm>
              <a:off x="904569" y="5633862"/>
              <a:ext cx="1249351"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8A851B4-7540-4798-AA0A-D09AC81AAD94}"/>
                </a:ext>
              </a:extLst>
            </p:cNvPr>
            <p:cNvSpPr txBox="1"/>
            <p:nvPr/>
          </p:nvSpPr>
          <p:spPr>
            <a:xfrm>
              <a:off x="1169577" y="5657327"/>
              <a:ext cx="883575" cy="400110"/>
            </a:xfrm>
            <a:prstGeom prst="rect">
              <a:avLst/>
            </a:prstGeom>
            <a:noFill/>
          </p:spPr>
          <p:txBody>
            <a:bodyPr wrap="none" rtlCol="0">
              <a:spAutoFit/>
            </a:bodyPr>
            <a:lstStyle/>
            <a:p>
              <a:r>
                <a:rPr lang="en-GB" sz="2000"/>
                <a:t>16 bits</a:t>
              </a:r>
            </a:p>
          </p:txBody>
        </p:sp>
        <p:sp>
          <p:nvSpPr>
            <p:cNvPr id="21" name="Freeform: Shape 20">
              <a:extLst>
                <a:ext uri="{FF2B5EF4-FFF2-40B4-BE49-F238E27FC236}">
                  <a16:creationId xmlns:a16="http://schemas.microsoft.com/office/drawing/2014/main" id="{74DC3B40-C0F6-427D-994E-3356EDA140EF}"/>
                </a:ext>
              </a:extLst>
            </p:cNvPr>
            <p:cNvSpPr/>
            <p:nvPr/>
          </p:nvSpPr>
          <p:spPr>
            <a:xfrm>
              <a:off x="2379121" y="5633862"/>
              <a:ext cx="1057502"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F621DF-9320-4307-B2C9-577EE30D3DB1}"/>
                </a:ext>
              </a:extLst>
            </p:cNvPr>
            <p:cNvSpPr txBox="1"/>
            <p:nvPr/>
          </p:nvSpPr>
          <p:spPr>
            <a:xfrm>
              <a:off x="2479888" y="5657327"/>
              <a:ext cx="935321" cy="400110"/>
            </a:xfrm>
            <a:prstGeom prst="rect">
              <a:avLst/>
            </a:prstGeom>
            <a:noFill/>
          </p:spPr>
          <p:txBody>
            <a:bodyPr wrap="none" rtlCol="0">
              <a:spAutoFit/>
            </a:bodyPr>
            <a:lstStyle/>
            <a:p>
              <a:r>
                <a:rPr lang="en-GB" sz="2000"/>
                <a:t>2 bytes</a:t>
              </a:r>
            </a:p>
          </p:txBody>
        </p:sp>
        <p:sp>
          <p:nvSpPr>
            <p:cNvPr id="23" name="TextBox 22">
              <a:extLst>
                <a:ext uri="{FF2B5EF4-FFF2-40B4-BE49-F238E27FC236}">
                  <a16:creationId xmlns:a16="http://schemas.microsoft.com/office/drawing/2014/main" id="{95505FE2-DA25-4699-9332-8FC03815297C}"/>
                </a:ext>
              </a:extLst>
            </p:cNvPr>
            <p:cNvSpPr txBox="1"/>
            <p:nvPr/>
          </p:nvSpPr>
          <p:spPr>
            <a:xfrm>
              <a:off x="3703936" y="5657327"/>
              <a:ext cx="1014124" cy="400110"/>
            </a:xfrm>
            <a:prstGeom prst="rect">
              <a:avLst/>
            </a:prstGeom>
            <a:noFill/>
          </p:spPr>
          <p:txBody>
            <a:bodyPr wrap="none" rtlCol="0">
              <a:spAutoFit/>
            </a:bodyPr>
            <a:lstStyle/>
            <a:p>
              <a:r>
                <a:rPr lang="en-GB" sz="2000"/>
                <a:t>2 octets</a:t>
              </a:r>
            </a:p>
          </p:txBody>
        </p:sp>
        <p:sp>
          <p:nvSpPr>
            <p:cNvPr id="24" name="Freeform: Shape 23">
              <a:extLst>
                <a:ext uri="{FF2B5EF4-FFF2-40B4-BE49-F238E27FC236}">
                  <a16:creationId xmlns:a16="http://schemas.microsoft.com/office/drawing/2014/main" id="{61DA18A9-FA48-4F33-A308-D68F28DD1565}"/>
                </a:ext>
              </a:extLst>
            </p:cNvPr>
            <p:cNvSpPr/>
            <p:nvPr/>
          </p:nvSpPr>
          <p:spPr>
            <a:xfrm>
              <a:off x="3661824" y="5633862"/>
              <a:ext cx="1138160"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999F995-954E-419F-9660-8DC701D84D77}"/>
                </a:ext>
              </a:extLst>
            </p:cNvPr>
            <p:cNvSpPr txBox="1"/>
            <p:nvPr/>
          </p:nvSpPr>
          <p:spPr>
            <a:xfrm>
              <a:off x="2115090" y="5657327"/>
              <a:ext cx="312906" cy="400110"/>
            </a:xfrm>
            <a:prstGeom prst="rect">
              <a:avLst/>
            </a:prstGeom>
            <a:noFill/>
          </p:spPr>
          <p:txBody>
            <a:bodyPr wrap="none" rtlCol="0">
              <a:spAutoFit/>
            </a:bodyPr>
            <a:lstStyle/>
            <a:p>
              <a:r>
                <a:rPr lang="en-GB" sz="2000"/>
                <a:t>=</a:t>
              </a:r>
            </a:p>
          </p:txBody>
        </p:sp>
        <p:sp>
          <p:nvSpPr>
            <p:cNvPr id="26" name="TextBox 25">
              <a:extLst>
                <a:ext uri="{FF2B5EF4-FFF2-40B4-BE49-F238E27FC236}">
                  <a16:creationId xmlns:a16="http://schemas.microsoft.com/office/drawing/2014/main" id="{D0757647-079D-4072-AAF3-67408440A18F}"/>
                </a:ext>
              </a:extLst>
            </p:cNvPr>
            <p:cNvSpPr txBox="1"/>
            <p:nvPr/>
          </p:nvSpPr>
          <p:spPr>
            <a:xfrm>
              <a:off x="3385168" y="5677399"/>
              <a:ext cx="312906" cy="400110"/>
            </a:xfrm>
            <a:prstGeom prst="rect">
              <a:avLst/>
            </a:prstGeom>
            <a:noFill/>
          </p:spPr>
          <p:txBody>
            <a:bodyPr wrap="none" rtlCol="0">
              <a:spAutoFit/>
            </a:bodyPr>
            <a:lstStyle/>
            <a:p>
              <a:r>
                <a:rPr lang="en-GB" sz="2000"/>
                <a:t>=</a:t>
              </a:r>
            </a:p>
          </p:txBody>
        </p:sp>
      </p:grpSp>
      <p:sp>
        <p:nvSpPr>
          <p:cNvPr id="31" name="TextBox 30">
            <a:extLst>
              <a:ext uri="{FF2B5EF4-FFF2-40B4-BE49-F238E27FC236}">
                <a16:creationId xmlns:a16="http://schemas.microsoft.com/office/drawing/2014/main" id="{1241E02F-355C-4DC6-B2B4-26B60F2BA194}"/>
              </a:ext>
            </a:extLst>
          </p:cNvPr>
          <p:cNvSpPr txBox="1"/>
          <p:nvPr/>
        </p:nvSpPr>
        <p:spPr>
          <a:xfrm>
            <a:off x="2547566" y="3677509"/>
            <a:ext cx="994055" cy="369332"/>
          </a:xfrm>
          <a:prstGeom prst="rect">
            <a:avLst/>
          </a:prstGeom>
          <a:noFill/>
        </p:spPr>
        <p:txBody>
          <a:bodyPr wrap="none" rtlCol="0">
            <a:spAutoFit/>
          </a:bodyPr>
          <a:lstStyle/>
          <a:p>
            <a:r>
              <a:rPr lang="en-GB"/>
              <a:t>Network</a:t>
            </a:r>
          </a:p>
        </p:txBody>
      </p:sp>
      <p:sp>
        <p:nvSpPr>
          <p:cNvPr id="32" name="TextBox 31">
            <a:extLst>
              <a:ext uri="{FF2B5EF4-FFF2-40B4-BE49-F238E27FC236}">
                <a16:creationId xmlns:a16="http://schemas.microsoft.com/office/drawing/2014/main" id="{2D8D1EBC-CE53-4B1B-92E2-1CBD3AC438EC}"/>
              </a:ext>
            </a:extLst>
          </p:cNvPr>
          <p:cNvSpPr txBox="1"/>
          <p:nvPr/>
        </p:nvSpPr>
        <p:spPr>
          <a:xfrm>
            <a:off x="8686802" y="3625205"/>
            <a:ext cx="692818" cy="369332"/>
          </a:xfrm>
          <a:prstGeom prst="rect">
            <a:avLst/>
          </a:prstGeom>
          <a:noFill/>
        </p:spPr>
        <p:txBody>
          <a:bodyPr wrap="none" rtlCol="0">
            <a:spAutoFit/>
          </a:bodyPr>
          <a:lstStyle/>
          <a:p>
            <a:r>
              <a:rPr lang="en-GB"/>
              <a:t>Node</a:t>
            </a:r>
          </a:p>
        </p:txBody>
      </p:sp>
    </p:spTree>
    <p:extLst>
      <p:ext uri="{BB962C8B-B14F-4D97-AF65-F5344CB8AC3E}">
        <p14:creationId xmlns:p14="http://schemas.microsoft.com/office/powerpoint/2010/main" val="21368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31" grpId="0"/>
      <p:bldP spid="3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F00B4-68D2-43C0-A8E1-9EE4E02952D7}"/>
              </a:ext>
            </a:extLst>
          </p:cNvPr>
          <p:cNvSpPr>
            <a:spLocks noGrp="1"/>
          </p:cNvSpPr>
          <p:nvPr>
            <p:ph type="title"/>
          </p:nvPr>
        </p:nvSpPr>
        <p:spPr/>
        <p:txBody>
          <a:bodyPr/>
          <a:lstStyle/>
          <a:p>
            <a:r>
              <a:rPr lang="en-GB"/>
              <a:t>IPv6 Address Types &amp; Scope</a:t>
            </a:r>
          </a:p>
        </p:txBody>
      </p:sp>
      <p:grpSp>
        <p:nvGrpSpPr>
          <p:cNvPr id="25" name="Group 24">
            <a:extLst>
              <a:ext uri="{FF2B5EF4-FFF2-40B4-BE49-F238E27FC236}">
                <a16:creationId xmlns:a16="http://schemas.microsoft.com/office/drawing/2014/main" id="{1A9920F3-BAD1-440E-9D12-59DD7D64C69D}"/>
              </a:ext>
            </a:extLst>
          </p:cNvPr>
          <p:cNvGrpSpPr/>
          <p:nvPr/>
        </p:nvGrpSpPr>
        <p:grpSpPr>
          <a:xfrm>
            <a:off x="0" y="1402080"/>
            <a:ext cx="2590800" cy="5455920"/>
            <a:chOff x="0" y="1402080"/>
            <a:chExt cx="2590800" cy="5455920"/>
          </a:xfrm>
        </p:grpSpPr>
        <p:sp>
          <p:nvSpPr>
            <p:cNvPr id="9" name="Freeform: Shape 8">
              <a:extLst>
                <a:ext uri="{FF2B5EF4-FFF2-40B4-BE49-F238E27FC236}">
                  <a16:creationId xmlns:a16="http://schemas.microsoft.com/office/drawing/2014/main" id="{878A1768-5A08-44EB-B2DF-211B62DD6226}"/>
                </a:ext>
              </a:extLst>
            </p:cNvPr>
            <p:cNvSpPr/>
            <p:nvPr/>
          </p:nvSpPr>
          <p:spPr>
            <a:xfrm>
              <a:off x="0" y="1402080"/>
              <a:ext cx="2590800" cy="5455920"/>
            </a:xfrm>
            <a:custGeom>
              <a:avLst/>
              <a:gdLst>
                <a:gd name="connsiteX0" fmla="*/ 0 w 2590800"/>
                <a:gd name="connsiteY0" fmla="*/ 0 h 5181600"/>
                <a:gd name="connsiteX1" fmla="*/ 2590800 w 2590800"/>
                <a:gd name="connsiteY1" fmla="*/ 2590800 h 5181600"/>
                <a:gd name="connsiteX2" fmla="*/ 0 w 2590800"/>
                <a:gd name="connsiteY2" fmla="*/ 5181600 h 5181600"/>
              </a:gdLst>
              <a:ahLst/>
              <a:cxnLst>
                <a:cxn ang="0">
                  <a:pos x="connsiteX0" y="connsiteY0"/>
                </a:cxn>
                <a:cxn ang="0">
                  <a:pos x="connsiteX1" y="connsiteY1"/>
                </a:cxn>
                <a:cxn ang="0">
                  <a:pos x="connsiteX2" y="connsiteY2"/>
                </a:cxn>
              </a:cxnLst>
              <a:rect l="l" t="t" r="r" b="b"/>
              <a:pathLst>
                <a:path w="2590800" h="5181600">
                  <a:moveTo>
                    <a:pt x="0" y="0"/>
                  </a:moveTo>
                  <a:cubicBezTo>
                    <a:pt x="1430859" y="0"/>
                    <a:pt x="2590800" y="1159941"/>
                    <a:pt x="2590800" y="2590800"/>
                  </a:cubicBezTo>
                  <a:cubicBezTo>
                    <a:pt x="2590800" y="4021659"/>
                    <a:pt x="1430859" y="5181600"/>
                    <a:pt x="0" y="5181600"/>
                  </a:cubicBezTo>
                  <a:close/>
                </a:path>
              </a:pathLst>
            </a:custGeom>
            <a:solidFill>
              <a:srgbClr val="979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TextBox 9">
              <a:extLst>
                <a:ext uri="{FF2B5EF4-FFF2-40B4-BE49-F238E27FC236}">
                  <a16:creationId xmlns:a16="http://schemas.microsoft.com/office/drawing/2014/main" id="{C262756D-1BF9-4D61-B0E0-260FFEE9B81E}"/>
                </a:ext>
              </a:extLst>
            </p:cNvPr>
            <p:cNvSpPr txBox="1"/>
            <p:nvPr/>
          </p:nvSpPr>
          <p:spPr>
            <a:xfrm>
              <a:off x="31900" y="3160544"/>
              <a:ext cx="2156360" cy="1938992"/>
            </a:xfrm>
            <a:prstGeom prst="rect">
              <a:avLst/>
            </a:prstGeom>
            <a:noFill/>
          </p:spPr>
          <p:txBody>
            <a:bodyPr wrap="none" rtlCol="0">
              <a:spAutoFit/>
            </a:bodyPr>
            <a:lstStyle/>
            <a:p>
              <a:r>
                <a:rPr lang="en-GB" sz="6000" spc="600">
                  <a:latin typeface="Tw Cen MT Condensed Extra Bold" panose="020B0803020202020204" pitchFamily="34" charset="0"/>
                </a:rPr>
                <a:t>Three</a:t>
              </a:r>
            </a:p>
            <a:p>
              <a:r>
                <a:rPr lang="en-GB" sz="6000" spc="600">
                  <a:latin typeface="Tw Cen MT Condensed Extra Bold" panose="020B0803020202020204" pitchFamily="34" charset="0"/>
                </a:rPr>
                <a:t>types</a:t>
              </a:r>
            </a:p>
          </p:txBody>
        </p:sp>
      </p:grpSp>
      <p:sp>
        <p:nvSpPr>
          <p:cNvPr id="14" name="Rectangle: Rounded Corners 13">
            <a:extLst>
              <a:ext uri="{FF2B5EF4-FFF2-40B4-BE49-F238E27FC236}">
                <a16:creationId xmlns:a16="http://schemas.microsoft.com/office/drawing/2014/main" id="{E2D7BE1C-F729-4A4E-84CF-19EF1FF9EFD3}"/>
              </a:ext>
            </a:extLst>
          </p:cNvPr>
          <p:cNvSpPr/>
          <p:nvPr/>
        </p:nvSpPr>
        <p:spPr>
          <a:xfrm>
            <a:off x="2732171" y="1690688"/>
            <a:ext cx="3009900" cy="49577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889B4B3-7D29-4A07-B588-4A841C92868B}"/>
              </a:ext>
            </a:extLst>
          </p:cNvPr>
          <p:cNvSpPr/>
          <p:nvPr/>
        </p:nvSpPr>
        <p:spPr>
          <a:xfrm>
            <a:off x="5883442" y="1690688"/>
            <a:ext cx="3009900" cy="4957762"/>
          </a:xfrm>
          <a:prstGeom prst="roundRect">
            <a:avLst/>
          </a:prstGeom>
          <a:solidFill>
            <a:srgbClr val="355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2453C6F-8717-47D0-9C74-5D9B5AB0BCBF}"/>
              </a:ext>
            </a:extLst>
          </p:cNvPr>
          <p:cNvSpPr/>
          <p:nvPr/>
        </p:nvSpPr>
        <p:spPr>
          <a:xfrm>
            <a:off x="9034713" y="1690688"/>
            <a:ext cx="3009900" cy="4957762"/>
          </a:xfrm>
          <a:prstGeom prst="round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9191F25-B213-4BFE-A498-2242114B2FC2}"/>
              </a:ext>
            </a:extLst>
          </p:cNvPr>
          <p:cNvSpPr txBox="1"/>
          <p:nvPr/>
        </p:nvSpPr>
        <p:spPr>
          <a:xfrm>
            <a:off x="3068115" y="1715040"/>
            <a:ext cx="2265885" cy="954107"/>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Global Unicast Address</a:t>
            </a:r>
          </a:p>
        </p:txBody>
      </p:sp>
      <p:sp>
        <p:nvSpPr>
          <p:cNvPr id="18" name="TextBox 17">
            <a:extLst>
              <a:ext uri="{FF2B5EF4-FFF2-40B4-BE49-F238E27FC236}">
                <a16:creationId xmlns:a16="http://schemas.microsoft.com/office/drawing/2014/main" id="{6B5301BD-DC99-4419-B0F8-183FB7FAF8EA}"/>
              </a:ext>
            </a:extLst>
          </p:cNvPr>
          <p:cNvSpPr txBox="1"/>
          <p:nvPr/>
        </p:nvSpPr>
        <p:spPr>
          <a:xfrm>
            <a:off x="6255449" y="1693843"/>
            <a:ext cx="2265885" cy="523220"/>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Unique Local</a:t>
            </a:r>
          </a:p>
        </p:txBody>
      </p:sp>
      <p:sp>
        <p:nvSpPr>
          <p:cNvPr id="19" name="TextBox 18">
            <a:extLst>
              <a:ext uri="{FF2B5EF4-FFF2-40B4-BE49-F238E27FC236}">
                <a16:creationId xmlns:a16="http://schemas.microsoft.com/office/drawing/2014/main" id="{C0A046AF-334A-47B2-929D-B1F4DC5413E4}"/>
              </a:ext>
            </a:extLst>
          </p:cNvPr>
          <p:cNvSpPr txBox="1"/>
          <p:nvPr/>
        </p:nvSpPr>
        <p:spPr>
          <a:xfrm>
            <a:off x="9406720" y="1693843"/>
            <a:ext cx="2265885" cy="523220"/>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Link Local</a:t>
            </a:r>
          </a:p>
        </p:txBody>
      </p:sp>
      <p:sp>
        <p:nvSpPr>
          <p:cNvPr id="20" name="TextBox 19">
            <a:extLst>
              <a:ext uri="{FF2B5EF4-FFF2-40B4-BE49-F238E27FC236}">
                <a16:creationId xmlns:a16="http://schemas.microsoft.com/office/drawing/2014/main" id="{5709E1DC-DC84-43B1-96C6-CD8B4FCA71FD}"/>
              </a:ext>
            </a:extLst>
          </p:cNvPr>
          <p:cNvSpPr txBox="1"/>
          <p:nvPr/>
        </p:nvSpPr>
        <p:spPr>
          <a:xfrm>
            <a:off x="2829707" y="3160544"/>
            <a:ext cx="2742700" cy="2062103"/>
          </a:xfrm>
          <a:prstGeom prst="rect">
            <a:avLst/>
          </a:prstGeom>
          <a:noFill/>
        </p:spPr>
        <p:txBody>
          <a:bodyPr wrap="square" rtlCol="0">
            <a:spAutoFit/>
          </a:bodyPr>
          <a:lstStyle/>
          <a:p>
            <a:pPr algn="ctr"/>
            <a:r>
              <a:rPr lang="en-GB" sz="3200" b="1">
                <a:solidFill>
                  <a:schemeClr val="bg1"/>
                </a:solidFill>
              </a:rPr>
              <a:t>Scope Internet </a:t>
            </a:r>
          </a:p>
          <a:p>
            <a:pPr algn="ctr"/>
            <a:endParaRPr lang="en-GB" sz="3200" b="1">
              <a:solidFill>
                <a:schemeClr val="bg1"/>
              </a:solidFill>
            </a:endParaRPr>
          </a:p>
          <a:p>
            <a:pPr algn="ctr"/>
            <a:r>
              <a:rPr lang="en-GB" sz="3200">
                <a:solidFill>
                  <a:schemeClr val="bg1"/>
                </a:solidFill>
              </a:rPr>
              <a:t>Routed on Internet</a:t>
            </a:r>
          </a:p>
        </p:txBody>
      </p:sp>
      <p:sp>
        <p:nvSpPr>
          <p:cNvPr id="21" name="TextBox 20">
            <a:extLst>
              <a:ext uri="{FF2B5EF4-FFF2-40B4-BE49-F238E27FC236}">
                <a16:creationId xmlns:a16="http://schemas.microsoft.com/office/drawing/2014/main" id="{F5B720BB-3BD1-44F3-8FAA-78A41E583754}"/>
              </a:ext>
            </a:extLst>
          </p:cNvPr>
          <p:cNvSpPr txBox="1"/>
          <p:nvPr/>
        </p:nvSpPr>
        <p:spPr>
          <a:xfrm>
            <a:off x="5998491" y="3151473"/>
            <a:ext cx="2742700" cy="3539430"/>
          </a:xfrm>
          <a:prstGeom prst="rect">
            <a:avLst/>
          </a:prstGeom>
          <a:noFill/>
        </p:spPr>
        <p:txBody>
          <a:bodyPr wrap="square" rtlCol="0">
            <a:spAutoFit/>
          </a:bodyPr>
          <a:lstStyle/>
          <a:p>
            <a:pPr algn="ctr"/>
            <a:r>
              <a:rPr lang="en-GB" sz="3200" b="1">
                <a:solidFill>
                  <a:schemeClr val="bg1"/>
                </a:solidFill>
              </a:rPr>
              <a:t>Scope Internal </a:t>
            </a:r>
          </a:p>
          <a:p>
            <a:pPr algn="ctr"/>
            <a:endParaRPr lang="en-GB" sz="3200">
              <a:solidFill>
                <a:schemeClr val="bg1"/>
              </a:solidFill>
            </a:endParaRPr>
          </a:p>
          <a:p>
            <a:pPr algn="ctr"/>
            <a:r>
              <a:rPr lang="en-GB" sz="3200">
                <a:solidFill>
                  <a:schemeClr val="bg1"/>
                </a:solidFill>
              </a:rPr>
              <a:t>Network or VPN internally routable, but </a:t>
            </a:r>
            <a:r>
              <a:rPr lang="en-GB" sz="3200" b="1">
                <a:solidFill>
                  <a:schemeClr val="bg1"/>
                </a:solidFill>
              </a:rPr>
              <a:t>NOT</a:t>
            </a:r>
            <a:r>
              <a:rPr lang="en-GB" sz="3200">
                <a:solidFill>
                  <a:schemeClr val="bg1"/>
                </a:solidFill>
              </a:rPr>
              <a:t> routed on Internet</a:t>
            </a:r>
          </a:p>
        </p:txBody>
      </p:sp>
      <p:sp>
        <p:nvSpPr>
          <p:cNvPr id="22" name="TextBox 21">
            <a:extLst>
              <a:ext uri="{FF2B5EF4-FFF2-40B4-BE49-F238E27FC236}">
                <a16:creationId xmlns:a16="http://schemas.microsoft.com/office/drawing/2014/main" id="{63BFE9F4-0582-416C-A370-8AEEF9700E7C}"/>
              </a:ext>
            </a:extLst>
          </p:cNvPr>
          <p:cNvSpPr txBox="1"/>
          <p:nvPr/>
        </p:nvSpPr>
        <p:spPr>
          <a:xfrm>
            <a:off x="9168312" y="3206362"/>
            <a:ext cx="2742700" cy="3046988"/>
          </a:xfrm>
          <a:prstGeom prst="rect">
            <a:avLst/>
          </a:prstGeom>
          <a:noFill/>
        </p:spPr>
        <p:txBody>
          <a:bodyPr wrap="square" rtlCol="0">
            <a:spAutoFit/>
          </a:bodyPr>
          <a:lstStyle/>
          <a:p>
            <a:pPr algn="ctr"/>
            <a:r>
              <a:rPr lang="en-GB" sz="3200" b="1">
                <a:solidFill>
                  <a:schemeClr val="bg1"/>
                </a:solidFill>
              </a:rPr>
              <a:t>Scope network link</a:t>
            </a:r>
          </a:p>
          <a:p>
            <a:pPr algn="ctr"/>
            <a:endParaRPr lang="en-GB" sz="3200" b="1">
              <a:solidFill>
                <a:schemeClr val="bg1"/>
              </a:solidFill>
            </a:endParaRPr>
          </a:p>
          <a:p>
            <a:pPr algn="ctr"/>
            <a:r>
              <a:rPr lang="en-GB" sz="3200">
                <a:solidFill>
                  <a:schemeClr val="bg1"/>
                </a:solidFill>
              </a:rPr>
              <a:t>Not Routed internally or externally</a:t>
            </a:r>
          </a:p>
        </p:txBody>
      </p:sp>
    </p:spTree>
    <p:extLst>
      <p:ext uri="{BB962C8B-B14F-4D97-AF65-F5344CB8AC3E}">
        <p14:creationId xmlns:p14="http://schemas.microsoft.com/office/powerpoint/2010/main" val="15298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53" presetClass="entr" presetSubtype="16" fill="hold" grpId="0" nodeType="afterEffect">
                                  <p:stCondLst>
                                    <p:cond delay="7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grpId="0" nodeType="afterEffect">
                                  <p:stCondLst>
                                    <p:cond delay="75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500"/>
                            </p:stCondLst>
                            <p:childTnLst>
                              <p:par>
                                <p:cTn id="35" presetID="53" presetClass="entr" presetSubtype="16" fill="hold" grpId="0" nodeType="afterEffect">
                                  <p:stCondLst>
                                    <p:cond delay="7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1750"/>
                            </p:stCondLst>
                            <p:childTnLst>
                              <p:par>
                                <p:cTn id="41" presetID="53" presetClass="entr" presetSubtype="16" fill="hold" grpId="0" nodeType="afterEffect">
                                  <p:stCondLst>
                                    <p:cond delay="75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00"/>
                            </p:stCondLst>
                            <p:childTnLst>
                              <p:par>
                                <p:cTn id="54" presetID="53" presetClass="entr" presetSubtype="16" fill="hold" grpId="0" nodeType="afterEffect">
                                  <p:stCondLst>
                                    <p:cond delay="75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1750"/>
                            </p:stCondLst>
                            <p:childTnLst>
                              <p:par>
                                <p:cTn id="60" presetID="53" presetClass="entr" presetSubtype="16" fill="hold" grpId="0" nodeType="after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6" name="Text Placeholder 5"/>
          <p:cNvSpPr>
            <a:spLocks noGrp="1"/>
          </p:cNvSpPr>
          <p:nvPr>
            <p:ph type="body" sz="quarter" idx="13"/>
          </p:nvPr>
        </p:nvSpPr>
        <p:spPr>
          <a:xfrm>
            <a:off x="669222" y="2247421"/>
            <a:ext cx="3070025" cy="576262"/>
          </a:xfrm>
        </p:spPr>
        <p:txBody>
          <a:bodyPr/>
          <a:lstStyle/>
          <a:p>
            <a:r>
              <a:rPr lang="en-GB"/>
              <a:t>Protocol types</a:t>
            </a:r>
          </a:p>
        </p:txBody>
      </p:sp>
      <p:sp>
        <p:nvSpPr>
          <p:cNvPr id="9" name="Text Placeholder 8"/>
          <p:cNvSpPr>
            <a:spLocks noGrp="1"/>
          </p:cNvSpPr>
          <p:nvPr>
            <p:ph type="body" sz="half" idx="17"/>
          </p:nvPr>
        </p:nvSpPr>
        <p:spPr>
          <a:xfrm>
            <a:off x="1146301" y="2933221"/>
            <a:ext cx="9587960" cy="3706118"/>
          </a:xfrm>
        </p:spPr>
        <p:txBody>
          <a:bodyPr>
            <a:normAutofit/>
          </a:bodyPr>
          <a:lstStyle/>
          <a:p>
            <a:r>
              <a:rPr lang="en-GB" sz="1600"/>
              <a:t>ICMP	Internet Control Message protocol – used to diagnose network communication issues in IP operations</a:t>
            </a:r>
          </a:p>
          <a:p>
            <a:pPr marL="285750" indent="-285750">
              <a:buFont typeface="Arial" panose="020B0604020202020204" pitchFamily="34" charset="0"/>
              <a:buChar char="•"/>
            </a:pPr>
            <a:r>
              <a:rPr lang="en-US"/>
              <a:t>Echo request and reply</a:t>
            </a:r>
          </a:p>
          <a:p>
            <a:pPr marL="628650" lvl="1" indent="-171450">
              <a:buFont typeface="Arial" panose="020B0604020202020204" pitchFamily="34" charset="0"/>
              <a:buChar char="•"/>
            </a:pPr>
            <a:r>
              <a:rPr lang="en-US"/>
              <a:t>Also known as ping, these diagnostic messages are exchanged to verify that a host is connected and responding on the Network layer.</a:t>
            </a:r>
          </a:p>
          <a:p>
            <a:pPr marL="285750" indent="-285750">
              <a:buFont typeface="Arial" panose="020B0604020202020204" pitchFamily="34" charset="0"/>
              <a:buChar char="•"/>
            </a:pPr>
            <a:r>
              <a:rPr lang="en-US"/>
              <a:t>Host unreachable</a:t>
            </a:r>
          </a:p>
          <a:p>
            <a:pPr marL="628650" lvl="1" indent="-171450">
              <a:buFont typeface="Arial" panose="020B0604020202020204" pitchFamily="34" charset="0"/>
              <a:buChar char="•"/>
            </a:pPr>
            <a:r>
              <a:rPr lang="en-US"/>
              <a:t>Signals when a router or host isn't responding.</a:t>
            </a:r>
          </a:p>
          <a:p>
            <a:pPr marL="285750" indent="-285750">
              <a:buFont typeface="Arial" panose="020B0604020202020204" pitchFamily="34" charset="0"/>
              <a:buChar char="•"/>
            </a:pPr>
            <a:r>
              <a:rPr lang="en-US"/>
              <a:t>Source quench</a:t>
            </a:r>
          </a:p>
          <a:p>
            <a:pPr marL="628650" lvl="1" indent="-171450">
              <a:buFont typeface="Arial" panose="020B0604020202020204" pitchFamily="34" charset="0"/>
              <a:buChar char="•"/>
            </a:pPr>
            <a:r>
              <a:rPr lang="en-US"/>
              <a:t>Signals that network congestion is making a router or host slow to respond and notifies the sender to slow down.</a:t>
            </a:r>
          </a:p>
          <a:p>
            <a:pPr marL="285750" indent="-285750">
              <a:buFont typeface="Arial" panose="020B0604020202020204" pitchFamily="34" charset="0"/>
              <a:buChar char="•"/>
            </a:pPr>
            <a:r>
              <a:rPr lang="en-US"/>
              <a:t>Redirect</a:t>
            </a:r>
          </a:p>
          <a:p>
            <a:pPr marL="628650" lvl="1" indent="-171450">
              <a:buFont typeface="Arial" panose="020B0604020202020204" pitchFamily="34" charset="0"/>
              <a:buChar char="•"/>
            </a:pPr>
            <a:r>
              <a:rPr lang="en-US"/>
              <a:t>Used by routers to notify the sender about a more efficient route to the remote host. </a:t>
            </a:r>
          </a:p>
          <a:p>
            <a:pPr marL="285750" indent="-285750">
              <a:buFont typeface="Arial" panose="020B0604020202020204" pitchFamily="34" charset="0"/>
              <a:buChar char="•"/>
            </a:pPr>
            <a:r>
              <a:rPr lang="en-US"/>
              <a:t>Time exceeded</a:t>
            </a:r>
          </a:p>
          <a:p>
            <a:pPr marL="628650" lvl="1" indent="-171450">
              <a:buFont typeface="Arial" panose="020B0604020202020204" pitchFamily="34" charset="0"/>
              <a:buChar char="•"/>
            </a:pPr>
            <a:r>
              <a:rPr lang="en-US"/>
              <a:t>Sent whenever a packet reaches its TTL and is dropped by a router, or when a fragmented packet isn't reassembled properly.</a:t>
            </a:r>
          </a:p>
          <a:p>
            <a:pPr marL="285750" indent="-285750">
              <a:buFont typeface="Arial" panose="020B0604020202020204" pitchFamily="34" charset="0"/>
              <a:buChar char="•"/>
            </a:pPr>
            <a:r>
              <a:rPr lang="en-US"/>
              <a:t>Router advertisement and solicitation</a:t>
            </a:r>
          </a:p>
          <a:p>
            <a:pPr marL="628650" lvl="1" indent="-171450">
              <a:buFont typeface="Arial" panose="020B0604020202020204" pitchFamily="34" charset="0"/>
              <a:buChar char="•"/>
            </a:pPr>
            <a:r>
              <a:rPr lang="en-US"/>
              <a:t>Used by routers to announce their presence on the network, and by hosts to find routers.</a:t>
            </a:r>
          </a:p>
          <a:p>
            <a:pPr marL="285750" indent="-285750">
              <a:buFont typeface="Arial" panose="020B0604020202020204" pitchFamily="34" charset="0"/>
              <a:buChar char="•"/>
            </a:pPr>
            <a:endParaRPr lang="en-GB" sz="1600"/>
          </a:p>
        </p:txBody>
      </p:sp>
    </p:spTree>
    <p:extLst>
      <p:ext uri="{BB962C8B-B14F-4D97-AF65-F5344CB8AC3E}">
        <p14:creationId xmlns:p14="http://schemas.microsoft.com/office/powerpoint/2010/main" val="31752251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689E-CD81-489C-8055-FF90FDC63BBA}"/>
              </a:ext>
            </a:extLst>
          </p:cNvPr>
          <p:cNvSpPr>
            <a:spLocks noGrp="1"/>
          </p:cNvSpPr>
          <p:nvPr>
            <p:ph type="title"/>
          </p:nvPr>
        </p:nvSpPr>
        <p:spPr>
          <a:xfrm>
            <a:off x="1035216" y="96419"/>
            <a:ext cx="10145629" cy="1325563"/>
          </a:xfrm>
        </p:spPr>
        <p:txBody>
          <a:bodyPr/>
          <a:lstStyle/>
          <a:p>
            <a:r>
              <a:rPr lang="en-GB"/>
              <a:t>IPv6 Addressing - </a:t>
            </a:r>
            <a:r>
              <a:rPr lang="en-GB" b="1"/>
              <a:t>Global and Public Addresses</a:t>
            </a:r>
            <a:endParaRPr lang="en-GB"/>
          </a:p>
        </p:txBody>
      </p:sp>
      <p:sp>
        <p:nvSpPr>
          <p:cNvPr id="7" name="Freeform: Shape 6">
            <a:extLst>
              <a:ext uri="{FF2B5EF4-FFF2-40B4-BE49-F238E27FC236}">
                <a16:creationId xmlns:a16="http://schemas.microsoft.com/office/drawing/2014/main" id="{7B9658F6-ABEF-4C5C-B9AB-F3CE10AB5E0F}"/>
              </a:ext>
            </a:extLst>
          </p:cNvPr>
          <p:cNvSpPr/>
          <p:nvPr/>
        </p:nvSpPr>
        <p:spPr>
          <a:xfrm>
            <a:off x="4485371" y="2319221"/>
            <a:ext cx="7417870" cy="3948765"/>
          </a:xfrm>
          <a:custGeom>
            <a:avLst/>
            <a:gdLst>
              <a:gd name="connsiteX0" fmla="*/ 658140 w 3948764"/>
              <a:gd name="connsiteY0" fmla="*/ 0 h 7417869"/>
              <a:gd name="connsiteX1" fmla="*/ 3290624 w 3948764"/>
              <a:gd name="connsiteY1" fmla="*/ 0 h 7417869"/>
              <a:gd name="connsiteX2" fmla="*/ 3948764 w 3948764"/>
              <a:gd name="connsiteY2" fmla="*/ 658140 h 7417869"/>
              <a:gd name="connsiteX3" fmla="*/ 3948764 w 3948764"/>
              <a:gd name="connsiteY3" fmla="*/ 7417869 h 7417869"/>
              <a:gd name="connsiteX4" fmla="*/ 3948764 w 3948764"/>
              <a:gd name="connsiteY4" fmla="*/ 7417869 h 7417869"/>
              <a:gd name="connsiteX5" fmla="*/ 0 w 3948764"/>
              <a:gd name="connsiteY5" fmla="*/ 7417869 h 7417869"/>
              <a:gd name="connsiteX6" fmla="*/ 0 w 3948764"/>
              <a:gd name="connsiteY6" fmla="*/ 7417869 h 7417869"/>
              <a:gd name="connsiteX7" fmla="*/ 0 w 3948764"/>
              <a:gd name="connsiteY7" fmla="*/ 658140 h 7417869"/>
              <a:gd name="connsiteX8" fmla="*/ 658140 w 3948764"/>
              <a:gd name="connsiteY8" fmla="*/ 0 h 74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764" h="7417869">
                <a:moveTo>
                  <a:pt x="3948764" y="1236336"/>
                </a:moveTo>
                <a:lnTo>
                  <a:pt x="3948764" y="6181533"/>
                </a:lnTo>
                <a:cubicBezTo>
                  <a:pt x="3948764" y="6864343"/>
                  <a:pt x="3791908" y="7417868"/>
                  <a:pt x="3598415" y="7417868"/>
                </a:cubicBezTo>
                <a:lnTo>
                  <a:pt x="0" y="7417868"/>
                </a:lnTo>
                <a:lnTo>
                  <a:pt x="0" y="7417868"/>
                </a:lnTo>
                <a:lnTo>
                  <a:pt x="0" y="1"/>
                </a:lnTo>
                <a:lnTo>
                  <a:pt x="0" y="1"/>
                </a:lnTo>
                <a:lnTo>
                  <a:pt x="3598415" y="1"/>
                </a:lnTo>
                <a:cubicBezTo>
                  <a:pt x="3791908" y="1"/>
                  <a:pt x="3948764" y="553526"/>
                  <a:pt x="3948764" y="1236336"/>
                </a:cubicBezTo>
                <a:close/>
              </a:path>
            </a:pathLst>
          </a:cu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9541" tIns="257533" rIns="322303" bIns="257534" numCol="1" spcCol="1270" anchor="ctr" anchorCtr="0">
            <a:noAutofit/>
          </a:bodyPr>
          <a:lstStyle/>
          <a:p>
            <a:pPr marL="285750" lvl="1" indent="-285750" algn="l" defTabSz="1511300">
              <a:lnSpc>
                <a:spcPct val="90000"/>
              </a:lnSpc>
              <a:spcBef>
                <a:spcPct val="0"/>
              </a:spcBef>
              <a:spcAft>
                <a:spcPct val="15000"/>
              </a:spcAft>
              <a:buChar char="•"/>
            </a:pPr>
            <a:r>
              <a:rPr lang="en-GB" sz="3400" kern="1200"/>
              <a:t>These addresses are known as global Unicast addresses and are the equivalent of the public addresses of IPv4 networks</a:t>
            </a:r>
          </a:p>
          <a:p>
            <a:pPr marL="285750" lvl="1" indent="-285750" algn="l" defTabSz="1511300">
              <a:lnSpc>
                <a:spcPct val="90000"/>
              </a:lnSpc>
              <a:spcBef>
                <a:spcPct val="0"/>
              </a:spcBef>
              <a:spcAft>
                <a:spcPct val="15000"/>
              </a:spcAft>
              <a:buChar char="•"/>
            </a:pPr>
            <a:r>
              <a:rPr lang="en-GB" sz="3400" kern="1200"/>
              <a:t>The Internet authorities allocate address blocks to ISPs who in turn allocate them to their customers</a:t>
            </a:r>
          </a:p>
        </p:txBody>
      </p:sp>
      <p:sp>
        <p:nvSpPr>
          <p:cNvPr id="8" name="Freeform: Shape 7">
            <a:extLst>
              <a:ext uri="{FF2B5EF4-FFF2-40B4-BE49-F238E27FC236}">
                <a16:creationId xmlns:a16="http://schemas.microsoft.com/office/drawing/2014/main" id="{BF3162F9-3B4A-4519-A565-7CAB07396BAD}"/>
              </a:ext>
            </a:extLst>
          </p:cNvPr>
          <p:cNvSpPr/>
          <p:nvPr/>
        </p:nvSpPr>
        <p:spPr>
          <a:xfrm>
            <a:off x="312821" y="1825625"/>
            <a:ext cx="4172551" cy="4935956"/>
          </a:xfrm>
          <a:custGeom>
            <a:avLst/>
            <a:gdLst>
              <a:gd name="connsiteX0" fmla="*/ 0 w 4172551"/>
              <a:gd name="connsiteY0" fmla="*/ 695439 h 4935956"/>
              <a:gd name="connsiteX1" fmla="*/ 695439 w 4172551"/>
              <a:gd name="connsiteY1" fmla="*/ 0 h 4935956"/>
              <a:gd name="connsiteX2" fmla="*/ 3477112 w 4172551"/>
              <a:gd name="connsiteY2" fmla="*/ 0 h 4935956"/>
              <a:gd name="connsiteX3" fmla="*/ 4172551 w 4172551"/>
              <a:gd name="connsiteY3" fmla="*/ 695439 h 4935956"/>
              <a:gd name="connsiteX4" fmla="*/ 4172551 w 4172551"/>
              <a:gd name="connsiteY4" fmla="*/ 4240517 h 4935956"/>
              <a:gd name="connsiteX5" fmla="*/ 3477112 w 4172551"/>
              <a:gd name="connsiteY5" fmla="*/ 4935956 h 4935956"/>
              <a:gd name="connsiteX6" fmla="*/ 695439 w 4172551"/>
              <a:gd name="connsiteY6" fmla="*/ 4935956 h 4935956"/>
              <a:gd name="connsiteX7" fmla="*/ 0 w 4172551"/>
              <a:gd name="connsiteY7" fmla="*/ 4240517 h 4935956"/>
              <a:gd name="connsiteX8" fmla="*/ 0 w 4172551"/>
              <a:gd name="connsiteY8" fmla="*/ 695439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4935956">
                <a:moveTo>
                  <a:pt x="0" y="695439"/>
                </a:moveTo>
                <a:cubicBezTo>
                  <a:pt x="0" y="311359"/>
                  <a:pt x="311359" y="0"/>
                  <a:pt x="695439" y="0"/>
                </a:cubicBezTo>
                <a:lnTo>
                  <a:pt x="3477112" y="0"/>
                </a:lnTo>
                <a:cubicBezTo>
                  <a:pt x="3861192" y="0"/>
                  <a:pt x="4172551" y="311359"/>
                  <a:pt x="4172551" y="695439"/>
                </a:cubicBezTo>
                <a:lnTo>
                  <a:pt x="4172551" y="4240517"/>
                </a:lnTo>
                <a:cubicBezTo>
                  <a:pt x="4172551" y="4624597"/>
                  <a:pt x="3861192" y="4935956"/>
                  <a:pt x="3477112" y="4935956"/>
                </a:cubicBezTo>
                <a:lnTo>
                  <a:pt x="695439" y="4935956"/>
                </a:lnTo>
                <a:cubicBezTo>
                  <a:pt x="311359" y="4935956"/>
                  <a:pt x="0" y="4624597"/>
                  <a:pt x="0" y="4240517"/>
                </a:cubicBezTo>
                <a:lnTo>
                  <a:pt x="0" y="695439"/>
                </a:lnTo>
                <a:close/>
              </a:path>
            </a:pathLst>
          </a:cu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6567" tIns="295127" rIns="386567" bIns="295127" numCol="1" spcCol="1270" anchor="ctr" anchorCtr="0">
            <a:noAutofit/>
          </a:bodyPr>
          <a:lstStyle/>
          <a:p>
            <a:pPr marL="0" lvl="0" indent="0" algn="ctr" defTabSz="2133600">
              <a:lnSpc>
                <a:spcPct val="90000"/>
              </a:lnSpc>
              <a:spcBef>
                <a:spcPct val="0"/>
              </a:spcBef>
              <a:spcAft>
                <a:spcPct val="35000"/>
              </a:spcAft>
              <a:buNone/>
            </a:pPr>
            <a:r>
              <a:rPr lang="en-GB" sz="4800" kern="1200"/>
              <a:t>Global addresses are routable on the internet and start with 2001</a:t>
            </a:r>
          </a:p>
        </p:txBody>
      </p:sp>
    </p:spTree>
    <p:extLst>
      <p:ext uri="{BB962C8B-B14F-4D97-AF65-F5344CB8AC3E}">
        <p14:creationId xmlns:p14="http://schemas.microsoft.com/office/powerpoint/2010/main" val="34821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nodeType="afterEffect">
                                  <p:stCondLst>
                                    <p:cond delay="1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5FE1-CBC8-4D54-820E-A9489165EDBB}"/>
              </a:ext>
            </a:extLst>
          </p:cNvPr>
          <p:cNvSpPr>
            <a:spLocks noGrp="1"/>
          </p:cNvSpPr>
          <p:nvPr>
            <p:ph type="title"/>
          </p:nvPr>
        </p:nvSpPr>
        <p:spPr/>
        <p:txBody>
          <a:bodyPr/>
          <a:lstStyle/>
          <a:p>
            <a:r>
              <a:rPr lang="en-GB"/>
              <a:t>IPv6 Addresses - Internal Addresses</a:t>
            </a:r>
          </a:p>
        </p:txBody>
      </p:sp>
      <p:sp>
        <p:nvSpPr>
          <p:cNvPr id="7" name="Oval 6">
            <a:extLst>
              <a:ext uri="{FF2B5EF4-FFF2-40B4-BE49-F238E27FC236}">
                <a16:creationId xmlns:a16="http://schemas.microsoft.com/office/drawing/2014/main" id="{65EA1A25-044C-417C-A2EA-D5C830078561}"/>
              </a:ext>
            </a:extLst>
          </p:cNvPr>
          <p:cNvSpPr/>
          <p:nvPr/>
        </p:nvSpPr>
        <p:spPr>
          <a:xfrm>
            <a:off x="320655" y="2352391"/>
            <a:ext cx="3383479" cy="338400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0" rIns="1040118" bIns="0" numCol="1" spcCol="1270" anchor="ctr" anchorCtr="0">
            <a:noAutofit/>
          </a:bodyPr>
          <a:lstStyle/>
          <a:p>
            <a:pPr marL="0" lvl="0" indent="0" algn="ctr" defTabSz="1377950">
              <a:lnSpc>
                <a:spcPct val="90000"/>
              </a:lnSpc>
              <a:spcBef>
                <a:spcPct val="0"/>
              </a:spcBef>
              <a:spcAft>
                <a:spcPct val="35000"/>
              </a:spcAft>
              <a:buNone/>
            </a:pPr>
            <a:endParaRPr lang="en-GB" sz="3100" kern="1200"/>
          </a:p>
        </p:txBody>
      </p:sp>
      <p:sp>
        <p:nvSpPr>
          <p:cNvPr id="9" name="Freeform: Shape 8">
            <a:extLst>
              <a:ext uri="{FF2B5EF4-FFF2-40B4-BE49-F238E27FC236}">
                <a16:creationId xmlns:a16="http://schemas.microsoft.com/office/drawing/2014/main" id="{8F026B94-156A-45F7-8D09-40DF6B6ECF2C}"/>
              </a:ext>
            </a:extLst>
          </p:cNvPr>
          <p:cNvSpPr/>
          <p:nvPr/>
        </p:nvSpPr>
        <p:spPr>
          <a:xfrm>
            <a:off x="4276700" y="1690688"/>
            <a:ext cx="3383479" cy="3902931"/>
          </a:xfrm>
          <a:custGeom>
            <a:avLst/>
            <a:gdLst>
              <a:gd name="connsiteX0" fmla="*/ 202056 w 3383479"/>
              <a:gd name="connsiteY0" fmla="*/ 0 h 2525695"/>
              <a:gd name="connsiteX1" fmla="*/ 3181423 w 3383479"/>
              <a:gd name="connsiteY1" fmla="*/ 0 h 2525695"/>
              <a:gd name="connsiteX2" fmla="*/ 3383479 w 3383479"/>
              <a:gd name="connsiteY2" fmla="*/ 202056 h 2525695"/>
              <a:gd name="connsiteX3" fmla="*/ 3383479 w 3383479"/>
              <a:gd name="connsiteY3" fmla="*/ 2525695 h 2525695"/>
              <a:gd name="connsiteX4" fmla="*/ 3383479 w 3383479"/>
              <a:gd name="connsiteY4" fmla="*/ 2525695 h 2525695"/>
              <a:gd name="connsiteX5" fmla="*/ 0 w 3383479"/>
              <a:gd name="connsiteY5" fmla="*/ 2525695 h 2525695"/>
              <a:gd name="connsiteX6" fmla="*/ 0 w 3383479"/>
              <a:gd name="connsiteY6" fmla="*/ 2525695 h 2525695"/>
              <a:gd name="connsiteX7" fmla="*/ 0 w 3383479"/>
              <a:gd name="connsiteY7" fmla="*/ 202056 h 2525695"/>
              <a:gd name="connsiteX8" fmla="*/ 202056 w 3383479"/>
              <a:gd name="connsiteY8" fmla="*/ 0 h 25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479" h="2525695">
                <a:moveTo>
                  <a:pt x="202056" y="0"/>
                </a:moveTo>
                <a:lnTo>
                  <a:pt x="3181423" y="0"/>
                </a:lnTo>
                <a:cubicBezTo>
                  <a:pt x="3293015" y="0"/>
                  <a:pt x="3383479" y="90464"/>
                  <a:pt x="3383479" y="202056"/>
                </a:cubicBezTo>
                <a:lnTo>
                  <a:pt x="3383479" y="2525695"/>
                </a:lnTo>
                <a:lnTo>
                  <a:pt x="3383479" y="2525695"/>
                </a:lnTo>
                <a:lnTo>
                  <a:pt x="0" y="2525695"/>
                </a:lnTo>
                <a:lnTo>
                  <a:pt x="0" y="2525695"/>
                </a:lnTo>
                <a:lnTo>
                  <a:pt x="0" y="202056"/>
                </a:lnTo>
                <a:cubicBezTo>
                  <a:pt x="0" y="90464"/>
                  <a:pt x="90464" y="0"/>
                  <a:pt x="20205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0" tIns="116330" rIns="78230" bIns="19050" numCol="1" spcCol="1270" anchor="t" anchorCtr="0">
            <a:noAutofit/>
          </a:bodyPr>
          <a:lstStyle/>
          <a:p>
            <a:pPr marL="0" lvl="1" algn="l" defTabSz="666750">
              <a:lnSpc>
                <a:spcPct val="90000"/>
              </a:lnSpc>
              <a:spcBef>
                <a:spcPct val="0"/>
              </a:spcBef>
              <a:spcAft>
                <a:spcPct val="15000"/>
              </a:spcAft>
            </a:pPr>
            <a:r>
              <a:rPr lang="en-GB" kern="1200"/>
              <a:t>Start with </a:t>
            </a:r>
            <a:r>
              <a:rPr lang="en-GB" i="1" kern="1200"/>
              <a:t>fe80</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Restricted to a link and are not routed on the Internal network or the Internet</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Link Local addresses are self assigned i.e. they do not require a DHCP server</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A link local address is required on every IP6 interface even if no routing is present</a:t>
            </a:r>
          </a:p>
        </p:txBody>
      </p:sp>
      <p:sp>
        <p:nvSpPr>
          <p:cNvPr id="10" name="Freeform: Shape 9">
            <a:extLst>
              <a:ext uri="{FF2B5EF4-FFF2-40B4-BE49-F238E27FC236}">
                <a16:creationId xmlns:a16="http://schemas.microsoft.com/office/drawing/2014/main" id="{9D605EED-6DF9-4A9C-9240-B62EF1B5B958}"/>
              </a:ext>
            </a:extLst>
          </p:cNvPr>
          <p:cNvSpPr/>
          <p:nvPr/>
        </p:nvSpPr>
        <p:spPr>
          <a:xfrm>
            <a:off x="4276700" y="5593620"/>
            <a:ext cx="3383479" cy="1086049"/>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0" rIns="1040118" bIns="0" numCol="1" spcCol="1270" anchor="ctr" anchorCtr="0">
            <a:noAutofit/>
          </a:bodyPr>
          <a:lstStyle/>
          <a:p>
            <a:pPr marL="0" lvl="0" indent="0" algn="l" defTabSz="1377950">
              <a:lnSpc>
                <a:spcPct val="90000"/>
              </a:lnSpc>
              <a:spcBef>
                <a:spcPct val="0"/>
              </a:spcBef>
              <a:spcAft>
                <a:spcPct val="35000"/>
              </a:spcAft>
              <a:buNone/>
            </a:pPr>
            <a:r>
              <a:rPr lang="en-GB" sz="3200" b="1" kern="1200"/>
              <a:t>Link Local</a:t>
            </a:r>
          </a:p>
        </p:txBody>
      </p:sp>
      <p:sp>
        <p:nvSpPr>
          <p:cNvPr id="12" name="Freeform: Shape 11">
            <a:extLst>
              <a:ext uri="{FF2B5EF4-FFF2-40B4-BE49-F238E27FC236}">
                <a16:creationId xmlns:a16="http://schemas.microsoft.com/office/drawing/2014/main" id="{AA59859B-9565-4502-B630-C8605CAAB5AD}"/>
              </a:ext>
            </a:extLst>
          </p:cNvPr>
          <p:cNvSpPr/>
          <p:nvPr/>
        </p:nvSpPr>
        <p:spPr>
          <a:xfrm>
            <a:off x="8232745" y="1690689"/>
            <a:ext cx="3383479" cy="3913486"/>
          </a:xfrm>
          <a:custGeom>
            <a:avLst/>
            <a:gdLst>
              <a:gd name="connsiteX0" fmla="*/ 202056 w 3383479"/>
              <a:gd name="connsiteY0" fmla="*/ 0 h 2525695"/>
              <a:gd name="connsiteX1" fmla="*/ 3181423 w 3383479"/>
              <a:gd name="connsiteY1" fmla="*/ 0 h 2525695"/>
              <a:gd name="connsiteX2" fmla="*/ 3383479 w 3383479"/>
              <a:gd name="connsiteY2" fmla="*/ 202056 h 2525695"/>
              <a:gd name="connsiteX3" fmla="*/ 3383479 w 3383479"/>
              <a:gd name="connsiteY3" fmla="*/ 2525695 h 2525695"/>
              <a:gd name="connsiteX4" fmla="*/ 3383479 w 3383479"/>
              <a:gd name="connsiteY4" fmla="*/ 2525695 h 2525695"/>
              <a:gd name="connsiteX5" fmla="*/ 0 w 3383479"/>
              <a:gd name="connsiteY5" fmla="*/ 2525695 h 2525695"/>
              <a:gd name="connsiteX6" fmla="*/ 0 w 3383479"/>
              <a:gd name="connsiteY6" fmla="*/ 2525695 h 2525695"/>
              <a:gd name="connsiteX7" fmla="*/ 0 w 3383479"/>
              <a:gd name="connsiteY7" fmla="*/ 202056 h 2525695"/>
              <a:gd name="connsiteX8" fmla="*/ 202056 w 3383479"/>
              <a:gd name="connsiteY8" fmla="*/ 0 h 25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3479" h="2525695">
                <a:moveTo>
                  <a:pt x="202056" y="0"/>
                </a:moveTo>
                <a:lnTo>
                  <a:pt x="3181423" y="0"/>
                </a:lnTo>
                <a:cubicBezTo>
                  <a:pt x="3293015" y="0"/>
                  <a:pt x="3383479" y="90464"/>
                  <a:pt x="3383479" y="202056"/>
                </a:cubicBezTo>
                <a:lnTo>
                  <a:pt x="3383479" y="2525695"/>
                </a:lnTo>
                <a:lnTo>
                  <a:pt x="3383479" y="2525695"/>
                </a:lnTo>
                <a:lnTo>
                  <a:pt x="0" y="2525695"/>
                </a:lnTo>
                <a:lnTo>
                  <a:pt x="0" y="2525695"/>
                </a:lnTo>
                <a:lnTo>
                  <a:pt x="0" y="202056"/>
                </a:lnTo>
                <a:cubicBezTo>
                  <a:pt x="0" y="90464"/>
                  <a:pt x="90464" y="0"/>
                  <a:pt x="202056"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0" tIns="116330" rIns="78230" bIns="19050" numCol="1" spcCol="1270" anchor="t" anchorCtr="0">
            <a:noAutofit/>
          </a:bodyPr>
          <a:lstStyle/>
          <a:p>
            <a:pPr marL="0" lvl="1" algn="l" defTabSz="666750">
              <a:lnSpc>
                <a:spcPct val="90000"/>
              </a:lnSpc>
              <a:spcBef>
                <a:spcPct val="0"/>
              </a:spcBef>
              <a:spcAft>
                <a:spcPct val="15000"/>
              </a:spcAft>
            </a:pPr>
            <a:r>
              <a:rPr lang="en-GB" kern="1200"/>
              <a:t>Meant to be used inside an internal network</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They are routed on the Internal network but not routed on the Internet</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The address space is divided into two /8 spaces: fc00::/8 for globally assigned addressing, and fd00::/8 for locally assigned addressing</a:t>
            </a:r>
          </a:p>
          <a:p>
            <a:pPr marL="0" lvl="1" algn="l" defTabSz="666750">
              <a:lnSpc>
                <a:spcPct val="90000"/>
              </a:lnSpc>
              <a:spcBef>
                <a:spcPct val="0"/>
              </a:spcBef>
              <a:spcAft>
                <a:spcPct val="15000"/>
              </a:spcAft>
            </a:pPr>
            <a:endParaRPr lang="en-GB" kern="1200"/>
          </a:p>
          <a:p>
            <a:pPr marL="0" lvl="1" algn="l" defTabSz="666750">
              <a:lnSpc>
                <a:spcPct val="90000"/>
              </a:lnSpc>
              <a:spcBef>
                <a:spcPct val="0"/>
              </a:spcBef>
              <a:spcAft>
                <a:spcPct val="15000"/>
              </a:spcAft>
            </a:pPr>
            <a:r>
              <a:rPr lang="en-GB" kern="1200"/>
              <a:t>For manually assignment by an organisation use the fd00 prefix</a:t>
            </a:r>
          </a:p>
        </p:txBody>
      </p:sp>
      <p:sp>
        <p:nvSpPr>
          <p:cNvPr id="13" name="Freeform: Shape 12">
            <a:extLst>
              <a:ext uri="{FF2B5EF4-FFF2-40B4-BE49-F238E27FC236}">
                <a16:creationId xmlns:a16="http://schemas.microsoft.com/office/drawing/2014/main" id="{32567C32-D5AF-4051-A0D5-2DFAEB3F8E17}"/>
              </a:ext>
            </a:extLst>
          </p:cNvPr>
          <p:cNvSpPr/>
          <p:nvPr/>
        </p:nvSpPr>
        <p:spPr>
          <a:xfrm>
            <a:off x="8232744" y="5604175"/>
            <a:ext cx="3383479" cy="1086049"/>
          </a:xfrm>
          <a:custGeom>
            <a:avLst/>
            <a:gdLst>
              <a:gd name="connsiteX0" fmla="*/ 0 w 3383479"/>
              <a:gd name="connsiteY0" fmla="*/ 0 h 1086049"/>
              <a:gd name="connsiteX1" fmla="*/ 3383479 w 3383479"/>
              <a:gd name="connsiteY1" fmla="*/ 0 h 1086049"/>
              <a:gd name="connsiteX2" fmla="*/ 3383479 w 3383479"/>
              <a:gd name="connsiteY2" fmla="*/ 1086049 h 1086049"/>
              <a:gd name="connsiteX3" fmla="*/ 0 w 3383479"/>
              <a:gd name="connsiteY3" fmla="*/ 1086049 h 1086049"/>
              <a:gd name="connsiteX4" fmla="*/ 0 w 3383479"/>
              <a:gd name="connsiteY4" fmla="*/ 0 h 1086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479" h="1086049">
                <a:moveTo>
                  <a:pt x="0" y="0"/>
                </a:moveTo>
                <a:lnTo>
                  <a:pt x="3383479" y="0"/>
                </a:lnTo>
                <a:lnTo>
                  <a:pt x="3383479" y="1086049"/>
                </a:lnTo>
                <a:lnTo>
                  <a:pt x="0" y="1086049"/>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110" tIns="0" rIns="1040118" bIns="0" numCol="1" spcCol="1270" anchor="ctr" anchorCtr="0">
            <a:noAutofit/>
          </a:bodyPr>
          <a:lstStyle/>
          <a:p>
            <a:pPr marL="0" lvl="0" indent="0" algn="l" defTabSz="1377950">
              <a:lnSpc>
                <a:spcPct val="90000"/>
              </a:lnSpc>
              <a:spcBef>
                <a:spcPct val="0"/>
              </a:spcBef>
              <a:spcAft>
                <a:spcPct val="35000"/>
              </a:spcAft>
              <a:buNone/>
            </a:pPr>
            <a:r>
              <a:rPr lang="en-GB" sz="3200" b="1" kern="1200"/>
              <a:t>Unique</a:t>
            </a:r>
            <a:r>
              <a:rPr lang="en-GB" sz="3600" b="1" kern="1200"/>
              <a:t> Local</a:t>
            </a:r>
          </a:p>
        </p:txBody>
      </p:sp>
      <p:sp>
        <p:nvSpPr>
          <p:cNvPr id="15" name="TextBox 14">
            <a:extLst>
              <a:ext uri="{FF2B5EF4-FFF2-40B4-BE49-F238E27FC236}">
                <a16:creationId xmlns:a16="http://schemas.microsoft.com/office/drawing/2014/main" id="{8F7F024D-3C5D-4DB6-8CD5-D8DA72C1EEBB}"/>
              </a:ext>
            </a:extLst>
          </p:cNvPr>
          <p:cNvSpPr txBox="1"/>
          <p:nvPr/>
        </p:nvSpPr>
        <p:spPr>
          <a:xfrm>
            <a:off x="604953" y="3074895"/>
            <a:ext cx="2903525" cy="1938992"/>
          </a:xfrm>
          <a:prstGeom prst="rect">
            <a:avLst/>
          </a:prstGeom>
          <a:noFill/>
        </p:spPr>
        <p:txBody>
          <a:bodyPr wrap="square" rtlCol="0">
            <a:spAutoFit/>
          </a:bodyPr>
          <a:lstStyle/>
          <a:p>
            <a:pPr algn="ctr"/>
            <a:r>
              <a:rPr lang="en-GB" sz="4000">
                <a:solidFill>
                  <a:schemeClr val="bg1"/>
                </a:solidFill>
              </a:rPr>
              <a:t>Two Internal Address Types</a:t>
            </a:r>
          </a:p>
        </p:txBody>
      </p:sp>
      <p:grpSp>
        <p:nvGrpSpPr>
          <p:cNvPr id="20" name="Group 19">
            <a:extLst>
              <a:ext uri="{FF2B5EF4-FFF2-40B4-BE49-F238E27FC236}">
                <a16:creationId xmlns:a16="http://schemas.microsoft.com/office/drawing/2014/main" id="{DAD7F558-3EF3-46E8-B589-4EF140995030}"/>
              </a:ext>
            </a:extLst>
          </p:cNvPr>
          <p:cNvGrpSpPr/>
          <p:nvPr/>
        </p:nvGrpSpPr>
        <p:grpSpPr>
          <a:xfrm>
            <a:off x="6901834" y="5673783"/>
            <a:ext cx="1184217" cy="1184217"/>
            <a:chOff x="6901834" y="5673783"/>
            <a:chExt cx="1184217" cy="1184217"/>
          </a:xfrm>
        </p:grpSpPr>
        <p:sp>
          <p:nvSpPr>
            <p:cNvPr id="11" name="Oval 10">
              <a:extLst>
                <a:ext uri="{FF2B5EF4-FFF2-40B4-BE49-F238E27FC236}">
                  <a16:creationId xmlns:a16="http://schemas.microsoft.com/office/drawing/2014/main" id="{9F606EB6-7F25-4E97-942D-299F63A4D1D0}"/>
                </a:ext>
              </a:extLst>
            </p:cNvPr>
            <p:cNvSpPr/>
            <p:nvPr/>
          </p:nvSpPr>
          <p:spPr>
            <a:xfrm>
              <a:off x="6901834" y="5673783"/>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7" name="Graphic 16" descr="Link">
              <a:extLst>
                <a:ext uri="{FF2B5EF4-FFF2-40B4-BE49-F238E27FC236}">
                  <a16:creationId xmlns:a16="http://schemas.microsoft.com/office/drawing/2014/main" id="{32C5BF2A-1F09-45F2-B9CF-A1E411621B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9160" y="5845432"/>
              <a:ext cx="914400" cy="914400"/>
            </a:xfrm>
            <a:prstGeom prst="rect">
              <a:avLst/>
            </a:prstGeom>
          </p:spPr>
        </p:pic>
      </p:grpSp>
      <p:grpSp>
        <p:nvGrpSpPr>
          <p:cNvPr id="21" name="Group 20">
            <a:extLst>
              <a:ext uri="{FF2B5EF4-FFF2-40B4-BE49-F238E27FC236}">
                <a16:creationId xmlns:a16="http://schemas.microsoft.com/office/drawing/2014/main" id="{CABCAA99-21E3-44B5-BC32-885D1BA3627F}"/>
              </a:ext>
            </a:extLst>
          </p:cNvPr>
          <p:cNvGrpSpPr/>
          <p:nvPr/>
        </p:nvGrpSpPr>
        <p:grpSpPr>
          <a:xfrm>
            <a:off x="10996325" y="5673783"/>
            <a:ext cx="1184217" cy="1184217"/>
            <a:chOff x="10996325" y="5700838"/>
            <a:chExt cx="1184217" cy="1184217"/>
          </a:xfrm>
        </p:grpSpPr>
        <p:sp>
          <p:nvSpPr>
            <p:cNvPr id="14" name="Oval 13">
              <a:extLst>
                <a:ext uri="{FF2B5EF4-FFF2-40B4-BE49-F238E27FC236}">
                  <a16:creationId xmlns:a16="http://schemas.microsoft.com/office/drawing/2014/main" id="{190A41E4-C12B-45B0-B3CF-59D980C1C95A}"/>
                </a:ext>
              </a:extLst>
            </p:cNvPr>
            <p:cNvSpPr/>
            <p:nvPr/>
          </p:nvSpPr>
          <p:spPr>
            <a:xfrm>
              <a:off x="10996325" y="5700838"/>
              <a:ext cx="1184217" cy="118421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9" name="Graphic 18" descr="Social network">
              <a:extLst>
                <a:ext uri="{FF2B5EF4-FFF2-40B4-BE49-F238E27FC236}">
                  <a16:creationId xmlns:a16="http://schemas.microsoft.com/office/drawing/2014/main" id="{6B7AB6F0-2101-4504-9394-367573CD343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59023" y="5835317"/>
              <a:ext cx="914400" cy="914400"/>
            </a:xfrm>
            <a:prstGeom prst="rect">
              <a:avLst/>
            </a:prstGeom>
          </p:spPr>
        </p:pic>
      </p:grpSp>
    </p:spTree>
    <p:extLst>
      <p:ext uri="{BB962C8B-B14F-4D97-AF65-F5344CB8AC3E}">
        <p14:creationId xmlns:p14="http://schemas.microsoft.com/office/powerpoint/2010/main" val="37780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F446-1006-46A1-AAE2-DB93769AC828}"/>
              </a:ext>
            </a:extLst>
          </p:cNvPr>
          <p:cNvSpPr>
            <a:spLocks noGrp="1"/>
          </p:cNvSpPr>
          <p:nvPr>
            <p:ph type="title"/>
          </p:nvPr>
        </p:nvSpPr>
        <p:spPr/>
        <p:txBody>
          <a:bodyPr/>
          <a:lstStyle/>
          <a:p>
            <a:r>
              <a:rPr lang="en-GB"/>
              <a:t>Using IPv6 Addresses in URLs</a:t>
            </a:r>
          </a:p>
        </p:txBody>
      </p:sp>
      <p:sp>
        <p:nvSpPr>
          <p:cNvPr id="3" name="Content Placeholder 2">
            <a:extLst>
              <a:ext uri="{FF2B5EF4-FFF2-40B4-BE49-F238E27FC236}">
                <a16:creationId xmlns:a16="http://schemas.microsoft.com/office/drawing/2014/main" id="{CD880A8B-ADE9-4E87-9198-549C3D878E31}"/>
              </a:ext>
            </a:extLst>
          </p:cNvPr>
          <p:cNvSpPr>
            <a:spLocks noGrp="1"/>
          </p:cNvSpPr>
          <p:nvPr>
            <p:ph idx="1"/>
          </p:nvPr>
        </p:nvSpPr>
        <p:spPr/>
        <p:txBody>
          <a:bodyPr/>
          <a:lstStyle/>
          <a:p>
            <a:r>
              <a:rPr lang="en-GB"/>
              <a:t>On IPv4 networks you can access a network resource e.g. a web page using the format http://192.168.1.21/webpage</a:t>
            </a:r>
          </a:p>
          <a:p>
            <a:endParaRPr lang="en-GB"/>
          </a:p>
          <a:p>
            <a:r>
              <a:rPr lang="en-GB"/>
              <a:t>URL’s don’t recognise colons</a:t>
            </a:r>
          </a:p>
          <a:p>
            <a:endParaRPr lang="en-GB"/>
          </a:p>
          <a:p>
            <a:r>
              <a:rPr lang="en-GB"/>
              <a:t>IPv6 addresses contain a colon as separator and so must be enclosed in square brackets</a:t>
            </a:r>
          </a:p>
          <a:p>
            <a:endParaRPr lang="en-GB"/>
          </a:p>
          <a:p>
            <a:r>
              <a:rPr lang="en-GB"/>
              <a:t>http://[IPv6 address]/webpage</a:t>
            </a:r>
          </a:p>
          <a:p>
            <a:endParaRPr lang="en-GB"/>
          </a:p>
        </p:txBody>
      </p:sp>
    </p:spTree>
    <p:extLst>
      <p:ext uri="{BB962C8B-B14F-4D97-AF65-F5344CB8AC3E}">
        <p14:creationId xmlns:p14="http://schemas.microsoft.com/office/powerpoint/2010/main" val="15768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27" presetClass="emph" presetSubtype="0" fill="remove" grpId="1" nodeType="afterEffect">
                                  <p:stCondLst>
                                    <p:cond delay="0"/>
                                  </p:stCondLst>
                                  <p:childTnLst>
                                    <p:animClr clrSpc="rgb" dir="cw">
                                      <p:cBhvr override="childStyle">
                                        <p:cTn id="19" dur="1000" autoRev="1" fill="remove"/>
                                        <p:tgtEl>
                                          <p:spTgt spid="3">
                                            <p:txEl>
                                              <p:pRg st="2" end="2"/>
                                            </p:txEl>
                                          </p:spTgt>
                                        </p:tgtEl>
                                        <p:attrNameLst>
                                          <p:attrName>style.color</p:attrName>
                                        </p:attrNameLst>
                                      </p:cBhvr>
                                      <p:to>
                                        <a:srgbClr val="FF0000"/>
                                      </p:to>
                                    </p:animClr>
                                    <p:animClr clrSpc="rgb" dir="cw">
                                      <p:cBhvr>
                                        <p:cTn id="20" dur="1000" autoRev="1" fill="remove"/>
                                        <p:tgtEl>
                                          <p:spTgt spid="3">
                                            <p:txEl>
                                              <p:pRg st="2" end="2"/>
                                            </p:txEl>
                                          </p:spTgt>
                                        </p:tgtEl>
                                        <p:attrNameLst>
                                          <p:attrName>fillcolor</p:attrName>
                                        </p:attrNameLst>
                                      </p:cBhvr>
                                      <p:to>
                                        <a:srgbClr val="FF0000"/>
                                      </p:to>
                                    </p:animClr>
                                    <p:set>
                                      <p:cBhvr>
                                        <p:cTn id="21" dur="1000" autoRev="1" fill="remove"/>
                                        <p:tgtEl>
                                          <p:spTgt spid="3">
                                            <p:txEl>
                                              <p:pRg st="2" end="2"/>
                                            </p:txEl>
                                          </p:spTgt>
                                        </p:tgtEl>
                                        <p:attrNameLst>
                                          <p:attrName>fill.type</p:attrName>
                                        </p:attrNameLst>
                                      </p:cBhvr>
                                      <p:to>
                                        <p:strVal val="solid"/>
                                      </p:to>
                                    </p:set>
                                    <p:set>
                                      <p:cBhvr>
                                        <p:cTn id="22" dur="1000" autoRev="1" fill="remove"/>
                                        <p:tgtEl>
                                          <p:spTgt spid="3">
                                            <p:txEl>
                                              <p:pRg st="2" end="2"/>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023B-A902-44B5-85C6-877A891F60AF}"/>
              </a:ext>
            </a:extLst>
          </p:cNvPr>
          <p:cNvSpPr>
            <a:spLocks noGrp="1"/>
          </p:cNvSpPr>
          <p:nvPr>
            <p:ph type="title"/>
          </p:nvPr>
        </p:nvSpPr>
        <p:spPr/>
        <p:txBody>
          <a:bodyPr/>
          <a:lstStyle/>
          <a:p>
            <a:r>
              <a:rPr lang="en-GB"/>
              <a:t>IPv6 Loop Back</a:t>
            </a:r>
          </a:p>
        </p:txBody>
      </p:sp>
      <p:sp>
        <p:nvSpPr>
          <p:cNvPr id="3" name="Content Placeholder 2">
            <a:extLst>
              <a:ext uri="{FF2B5EF4-FFF2-40B4-BE49-F238E27FC236}">
                <a16:creationId xmlns:a16="http://schemas.microsoft.com/office/drawing/2014/main" id="{1DEF7EAC-1126-43BE-88C8-1E539451912C}"/>
              </a:ext>
            </a:extLst>
          </p:cNvPr>
          <p:cNvSpPr>
            <a:spLocks noGrp="1"/>
          </p:cNvSpPr>
          <p:nvPr>
            <p:ph idx="1"/>
          </p:nvPr>
        </p:nvSpPr>
        <p:spPr>
          <a:xfrm>
            <a:off x="312821" y="1825625"/>
            <a:ext cx="11590421" cy="3470275"/>
          </a:xfrm>
        </p:spPr>
        <p:txBody>
          <a:bodyPr>
            <a:normAutofit/>
          </a:bodyPr>
          <a:lstStyle/>
          <a:p>
            <a:endParaRPr lang="en-GB" sz="4000"/>
          </a:p>
          <a:p>
            <a:pPr marL="0" indent="0">
              <a:buNone/>
            </a:pPr>
            <a:r>
              <a:rPr lang="en-GB" sz="4000"/>
              <a:t>The IPv6 loopback address is ::1. You can ping it as follows:</a:t>
            </a:r>
          </a:p>
          <a:p>
            <a:pPr marL="0" indent="0">
              <a:buNone/>
            </a:pPr>
            <a:endParaRPr lang="en-GB" sz="4000"/>
          </a:p>
          <a:p>
            <a:pPr marL="0" indent="0">
              <a:buNone/>
            </a:pPr>
            <a:r>
              <a:rPr lang="en-GB" sz="4000"/>
              <a:t>ping ::1</a:t>
            </a:r>
          </a:p>
          <a:p>
            <a:pPr marL="0" indent="0">
              <a:buNone/>
            </a:pPr>
            <a:endParaRPr lang="en-GB" sz="4000"/>
          </a:p>
        </p:txBody>
      </p:sp>
      <p:sp>
        <p:nvSpPr>
          <p:cNvPr id="4" name="Oval 3">
            <a:extLst>
              <a:ext uri="{FF2B5EF4-FFF2-40B4-BE49-F238E27FC236}">
                <a16:creationId xmlns:a16="http://schemas.microsoft.com/office/drawing/2014/main" id="{4308102B-B780-4ECA-9FE3-AD2EF4E00BD2}"/>
              </a:ext>
            </a:extLst>
          </p:cNvPr>
          <p:cNvSpPr/>
          <p:nvPr/>
        </p:nvSpPr>
        <p:spPr>
          <a:xfrm>
            <a:off x="1955800" y="5715000"/>
            <a:ext cx="736600" cy="635000"/>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38C2DE12-0211-4E45-92E0-BA1175B1A9C4}"/>
              </a:ext>
            </a:extLst>
          </p:cNvPr>
          <p:cNvCxnSpPr>
            <a:cxnSpLocks/>
            <a:stCxn id="9" idx="1"/>
          </p:cNvCxnSpPr>
          <p:nvPr/>
        </p:nvCxnSpPr>
        <p:spPr>
          <a:xfrm flipH="1">
            <a:off x="2692400" y="6032500"/>
            <a:ext cx="28067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B6BBFAD-28CA-45D9-B970-113AE0DA8723}"/>
              </a:ext>
            </a:extLst>
          </p:cNvPr>
          <p:cNvSpPr txBox="1"/>
          <p:nvPr/>
        </p:nvSpPr>
        <p:spPr>
          <a:xfrm>
            <a:off x="5499100" y="5770890"/>
            <a:ext cx="1686103" cy="523220"/>
          </a:xfrm>
          <a:prstGeom prst="rect">
            <a:avLst/>
          </a:prstGeom>
          <a:noFill/>
        </p:spPr>
        <p:txBody>
          <a:bodyPr wrap="none" rtlCol="0">
            <a:spAutoFit/>
          </a:bodyPr>
          <a:lstStyle/>
          <a:p>
            <a:r>
              <a:rPr lang="en-GB" sz="2800"/>
              <a:t>Force IPv6</a:t>
            </a:r>
          </a:p>
        </p:txBody>
      </p:sp>
      <p:sp>
        <p:nvSpPr>
          <p:cNvPr id="11" name="TextBox 10">
            <a:extLst>
              <a:ext uri="{FF2B5EF4-FFF2-40B4-BE49-F238E27FC236}">
                <a16:creationId xmlns:a16="http://schemas.microsoft.com/office/drawing/2014/main" id="{6C1712DD-B705-498F-B350-F2B8643185D2}"/>
              </a:ext>
            </a:extLst>
          </p:cNvPr>
          <p:cNvSpPr txBox="1"/>
          <p:nvPr/>
        </p:nvSpPr>
        <p:spPr>
          <a:xfrm>
            <a:off x="454801" y="5660479"/>
            <a:ext cx="2053767" cy="646331"/>
          </a:xfrm>
          <a:prstGeom prst="rect">
            <a:avLst/>
          </a:prstGeom>
          <a:noFill/>
        </p:spPr>
        <p:txBody>
          <a:bodyPr wrap="none" rtlCol="0">
            <a:spAutoFit/>
          </a:bodyPr>
          <a:lstStyle/>
          <a:p>
            <a:r>
              <a:rPr lang="en-GB" sz="3600"/>
              <a:t>Ping ::1 -6</a:t>
            </a:r>
          </a:p>
        </p:txBody>
      </p:sp>
    </p:spTree>
    <p:extLst>
      <p:ext uri="{BB962C8B-B14F-4D97-AF65-F5344CB8AC3E}">
        <p14:creationId xmlns:p14="http://schemas.microsoft.com/office/powerpoint/2010/main" val="266141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50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7D5E52D6-0212-43AC-A2B3-EF93462FAFFB}"/>
              </a:ext>
            </a:extLst>
          </p:cNvPr>
          <p:cNvCxnSpPr>
            <a:cxnSpLocks/>
          </p:cNvCxnSpPr>
          <p:nvPr/>
        </p:nvCxnSpPr>
        <p:spPr>
          <a:xfrm flipV="1">
            <a:off x="6405885" y="5197756"/>
            <a:ext cx="1153812" cy="875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84E4FBC-DD76-4CCF-9337-8F6DDB975BD5}"/>
              </a:ext>
            </a:extLst>
          </p:cNvPr>
          <p:cNvCxnSpPr>
            <a:cxnSpLocks/>
          </p:cNvCxnSpPr>
          <p:nvPr/>
        </p:nvCxnSpPr>
        <p:spPr>
          <a:xfrm>
            <a:off x="7269463" y="3466818"/>
            <a:ext cx="461782" cy="1570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334FC27-68E0-40A7-AE9D-388B074DC67B}"/>
              </a:ext>
            </a:extLst>
          </p:cNvPr>
          <p:cNvCxnSpPr>
            <a:cxnSpLocks/>
          </p:cNvCxnSpPr>
          <p:nvPr/>
        </p:nvCxnSpPr>
        <p:spPr>
          <a:xfrm flipV="1">
            <a:off x="8110016" y="3537525"/>
            <a:ext cx="1257024" cy="1298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57BFBE-2D02-461A-B16E-84FB2234A1C0}"/>
              </a:ext>
            </a:extLst>
          </p:cNvPr>
          <p:cNvCxnSpPr>
            <a:cxnSpLocks/>
          </p:cNvCxnSpPr>
          <p:nvPr/>
        </p:nvCxnSpPr>
        <p:spPr>
          <a:xfrm>
            <a:off x="2232361" y="3600291"/>
            <a:ext cx="1355198" cy="1532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98D5E7-6457-49CB-B319-16991C7BA677}"/>
              </a:ext>
            </a:extLst>
          </p:cNvPr>
          <p:cNvCxnSpPr>
            <a:cxnSpLocks/>
            <a:endCxn id="50" idx="2"/>
          </p:cNvCxnSpPr>
          <p:nvPr/>
        </p:nvCxnSpPr>
        <p:spPr>
          <a:xfrm flipH="1" flipV="1">
            <a:off x="3706072" y="3718114"/>
            <a:ext cx="260258" cy="1213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8E756C2-F824-417E-A121-88B45C07D193}"/>
              </a:ext>
            </a:extLst>
          </p:cNvPr>
          <p:cNvCxnSpPr>
            <a:cxnSpLocks/>
          </p:cNvCxnSpPr>
          <p:nvPr/>
        </p:nvCxnSpPr>
        <p:spPr>
          <a:xfrm flipV="1">
            <a:off x="2262199" y="5292880"/>
            <a:ext cx="1153812" cy="875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189FB5-006C-4BD8-AECF-D21B6EABD531}"/>
              </a:ext>
            </a:extLst>
          </p:cNvPr>
          <p:cNvCxnSpPr>
            <a:cxnSpLocks/>
          </p:cNvCxnSpPr>
          <p:nvPr/>
        </p:nvCxnSpPr>
        <p:spPr>
          <a:xfrm>
            <a:off x="4230746" y="5263656"/>
            <a:ext cx="1574136" cy="905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migration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In </a:t>
            </a:r>
            <a:r>
              <a:rPr lang="en-US" i="1"/>
              <a:t>dual stack</a:t>
            </a:r>
            <a:r>
              <a:rPr lang="en-US"/>
              <a:t> operation, a host or router simply runs IPv4 along with IPv6, using the newer protocol when it can and the older when it must.</a:t>
            </a:r>
            <a:endParaRPr lang="en-US" b="0" i="0">
              <a:effectLst/>
            </a:endParaRPr>
          </a:p>
        </p:txBody>
      </p:sp>
      <p:pic>
        <p:nvPicPr>
          <p:cNvPr id="15" name="Picture 10" descr="C:\Users\ecoffey\AppData\Local\Temp\Rar$DRa0.608\30080_Device_switch_default_256.png">
            <a:extLst>
              <a:ext uri="{FF2B5EF4-FFF2-40B4-BE49-F238E27FC236}">
                <a16:creationId xmlns:a16="http://schemas.microsoft.com/office/drawing/2014/main" id="{A499F895-A357-4E49-98C0-4395126BB0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54" b="26465"/>
          <a:stretch/>
        </p:blipFill>
        <p:spPr bwMode="auto">
          <a:xfrm>
            <a:off x="3271662" y="4827978"/>
            <a:ext cx="1123295" cy="5209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ecoffey\AppData\Local\Temp\Rar$DRa0.386\30067_Device_router_default_256.png">
            <a:extLst>
              <a:ext uri="{FF2B5EF4-FFF2-40B4-BE49-F238E27FC236}">
                <a16:creationId xmlns:a16="http://schemas.microsoft.com/office/drawing/2014/main" id="{10CA7761-8D05-4495-A139-1CD2914B072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71" t="28931" r="8368" b="21666"/>
          <a:stretch/>
        </p:blipFill>
        <p:spPr bwMode="auto">
          <a:xfrm>
            <a:off x="5670948" y="5863687"/>
            <a:ext cx="874166" cy="517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608\30080_Device_switch_default_256.png">
            <a:extLst>
              <a:ext uri="{FF2B5EF4-FFF2-40B4-BE49-F238E27FC236}">
                <a16:creationId xmlns:a16="http://schemas.microsoft.com/office/drawing/2014/main" id="{6A2C28C0-AEFA-4A58-947F-65C5FCF931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154" b="26465"/>
          <a:stretch/>
        </p:blipFill>
        <p:spPr bwMode="auto">
          <a:xfrm>
            <a:off x="7324815" y="4751684"/>
            <a:ext cx="1123295" cy="52099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4DC25F0A-7E62-41A0-AE7F-C1218C33989A}"/>
              </a:ext>
            </a:extLst>
          </p:cNvPr>
          <p:cNvGrpSpPr/>
          <p:nvPr/>
        </p:nvGrpSpPr>
        <p:grpSpPr>
          <a:xfrm>
            <a:off x="1341153" y="3077325"/>
            <a:ext cx="1088792" cy="763154"/>
            <a:chOff x="1341153" y="3077325"/>
            <a:chExt cx="1088792" cy="763154"/>
          </a:xfrm>
        </p:grpSpPr>
        <p:grpSp>
          <p:nvGrpSpPr>
            <p:cNvPr id="7" name="Group 6">
              <a:extLst>
                <a:ext uri="{FF2B5EF4-FFF2-40B4-BE49-F238E27FC236}">
                  <a16:creationId xmlns:a16="http://schemas.microsoft.com/office/drawing/2014/main" id="{4916BBA5-C800-4761-9F97-4725179A820C}"/>
                </a:ext>
              </a:extLst>
            </p:cNvPr>
            <p:cNvGrpSpPr/>
            <p:nvPr/>
          </p:nvGrpSpPr>
          <p:grpSpPr>
            <a:xfrm>
              <a:off x="1341153" y="3106159"/>
              <a:ext cx="1088792" cy="734320"/>
              <a:chOff x="1209368" y="3429000"/>
              <a:chExt cx="1809135" cy="1220144"/>
            </a:xfrm>
          </p:grpSpPr>
          <p:sp>
            <p:nvSpPr>
              <p:cNvPr id="8" name="Rectangle: Rounded Corners 7">
                <a:extLst>
                  <a:ext uri="{FF2B5EF4-FFF2-40B4-BE49-F238E27FC236}">
                    <a16:creationId xmlns:a16="http://schemas.microsoft.com/office/drawing/2014/main" id="{D00C6C56-F180-490C-8379-FE4535642736}"/>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3F7E2BE-972F-4E85-9BA5-A3A0E76432FC}"/>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1884D1A-6037-413B-B828-CB295F7E12E9}"/>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75A8F83-964A-48DD-AD53-2AAD76C2931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FC1D14-42EF-413C-B047-410617FABD73}"/>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le: Hollow 12">
                <a:extLst>
                  <a:ext uri="{FF2B5EF4-FFF2-40B4-BE49-F238E27FC236}">
                    <a16:creationId xmlns:a16="http://schemas.microsoft.com/office/drawing/2014/main" id="{FC6061E7-DCB6-40F3-B515-C407D301A41A}"/>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52716DE6-DA97-4864-B8E6-AEB967DB3C6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358927C6-D6BF-4E57-80E0-4F210A9C5C0B}"/>
                </a:ext>
              </a:extLst>
            </p:cNvPr>
            <p:cNvSpPr txBox="1"/>
            <p:nvPr/>
          </p:nvSpPr>
          <p:spPr>
            <a:xfrm>
              <a:off x="1556629" y="3077325"/>
              <a:ext cx="595035" cy="646331"/>
            </a:xfrm>
            <a:prstGeom prst="rect">
              <a:avLst/>
            </a:prstGeom>
            <a:noFill/>
          </p:spPr>
          <p:txBody>
            <a:bodyPr wrap="none" rtlCol="0">
              <a:spAutoFit/>
            </a:bodyPr>
            <a:lstStyle/>
            <a:p>
              <a:r>
                <a:rPr lang="en-GB" b="1"/>
                <a:t>IPv4</a:t>
              </a:r>
            </a:p>
            <a:p>
              <a:r>
                <a:rPr lang="en-GB" b="1"/>
                <a:t>IPv6</a:t>
              </a:r>
            </a:p>
          </p:txBody>
        </p:sp>
      </p:grpSp>
      <p:grpSp>
        <p:nvGrpSpPr>
          <p:cNvPr id="29" name="Group 28">
            <a:extLst>
              <a:ext uri="{FF2B5EF4-FFF2-40B4-BE49-F238E27FC236}">
                <a16:creationId xmlns:a16="http://schemas.microsoft.com/office/drawing/2014/main" id="{74D1E9C2-1126-46FB-AA6C-68E07426A683}"/>
              </a:ext>
            </a:extLst>
          </p:cNvPr>
          <p:cNvGrpSpPr/>
          <p:nvPr/>
        </p:nvGrpSpPr>
        <p:grpSpPr>
          <a:xfrm>
            <a:off x="1405794" y="5831846"/>
            <a:ext cx="1088792" cy="751004"/>
            <a:chOff x="144690" y="5031804"/>
            <a:chExt cx="1088792" cy="751004"/>
          </a:xfrm>
        </p:grpSpPr>
        <p:grpSp>
          <p:nvGrpSpPr>
            <p:cNvPr id="21" name="Group 20">
              <a:extLst>
                <a:ext uri="{FF2B5EF4-FFF2-40B4-BE49-F238E27FC236}">
                  <a16:creationId xmlns:a16="http://schemas.microsoft.com/office/drawing/2014/main" id="{602F7ACA-58D5-4391-B85D-CB3AEF745704}"/>
                </a:ext>
              </a:extLst>
            </p:cNvPr>
            <p:cNvGrpSpPr/>
            <p:nvPr/>
          </p:nvGrpSpPr>
          <p:grpSpPr>
            <a:xfrm>
              <a:off x="144690" y="5048488"/>
              <a:ext cx="1088792" cy="734320"/>
              <a:chOff x="1209368" y="3429000"/>
              <a:chExt cx="1809135" cy="1220144"/>
            </a:xfrm>
          </p:grpSpPr>
          <p:sp>
            <p:nvSpPr>
              <p:cNvPr id="22" name="Rectangle: Rounded Corners 21">
                <a:extLst>
                  <a:ext uri="{FF2B5EF4-FFF2-40B4-BE49-F238E27FC236}">
                    <a16:creationId xmlns:a16="http://schemas.microsoft.com/office/drawing/2014/main" id="{67D61CA0-7ED2-463F-A43E-D3E988CD6EF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8037C3A-F2F4-49D5-B3DF-F9839C6A5029}"/>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DD646133-995F-4109-ABF8-2A2C6D5BF6F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CAEF271-FB8F-4CB0-8526-3A8722D946D7}"/>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04A90A4-F6CA-49F9-9198-C1346E6D78DA}"/>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ircle: Hollow 26">
                <a:extLst>
                  <a:ext uri="{FF2B5EF4-FFF2-40B4-BE49-F238E27FC236}">
                    <a16:creationId xmlns:a16="http://schemas.microsoft.com/office/drawing/2014/main" id="{681D835F-056E-4DB3-9356-C502132BD920}"/>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a:extLst>
                  <a:ext uri="{FF2B5EF4-FFF2-40B4-BE49-F238E27FC236}">
                    <a16:creationId xmlns:a16="http://schemas.microsoft.com/office/drawing/2014/main" id="{67A5026F-7D44-4D76-8453-FF02ED61944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5FD30E95-BD7C-48C0-9080-DEDC14E3C621}"/>
                </a:ext>
              </a:extLst>
            </p:cNvPr>
            <p:cNvSpPr txBox="1"/>
            <p:nvPr/>
          </p:nvSpPr>
          <p:spPr>
            <a:xfrm>
              <a:off x="391566" y="5031804"/>
              <a:ext cx="628698" cy="646331"/>
            </a:xfrm>
            <a:prstGeom prst="rect">
              <a:avLst/>
            </a:prstGeom>
            <a:noFill/>
          </p:spPr>
          <p:txBody>
            <a:bodyPr wrap="none" rtlCol="0">
              <a:spAutoFit/>
            </a:bodyPr>
            <a:lstStyle/>
            <a:p>
              <a:pPr algn="ctr"/>
              <a:r>
                <a:rPr lang="en-GB" b="1"/>
                <a:t>IPv4</a:t>
              </a:r>
            </a:p>
            <a:p>
              <a:pPr algn="ctr"/>
              <a:r>
                <a:rPr lang="en-GB" b="1"/>
                <a:t>Only</a:t>
              </a:r>
            </a:p>
          </p:txBody>
        </p:sp>
      </p:grpSp>
      <p:grpSp>
        <p:nvGrpSpPr>
          <p:cNvPr id="31" name="Group 30">
            <a:extLst>
              <a:ext uri="{FF2B5EF4-FFF2-40B4-BE49-F238E27FC236}">
                <a16:creationId xmlns:a16="http://schemas.microsoft.com/office/drawing/2014/main" id="{1EA14855-7CC6-4854-9E1C-0976B527822F}"/>
              </a:ext>
            </a:extLst>
          </p:cNvPr>
          <p:cNvGrpSpPr/>
          <p:nvPr/>
        </p:nvGrpSpPr>
        <p:grpSpPr>
          <a:xfrm>
            <a:off x="9161500" y="3031063"/>
            <a:ext cx="1088792" cy="751004"/>
            <a:chOff x="144690" y="5031804"/>
            <a:chExt cx="1088792" cy="751004"/>
          </a:xfrm>
        </p:grpSpPr>
        <p:grpSp>
          <p:nvGrpSpPr>
            <p:cNvPr id="32" name="Group 31">
              <a:extLst>
                <a:ext uri="{FF2B5EF4-FFF2-40B4-BE49-F238E27FC236}">
                  <a16:creationId xmlns:a16="http://schemas.microsoft.com/office/drawing/2014/main" id="{C2226967-52DE-46D6-A6B7-42355AD80921}"/>
                </a:ext>
              </a:extLst>
            </p:cNvPr>
            <p:cNvGrpSpPr/>
            <p:nvPr/>
          </p:nvGrpSpPr>
          <p:grpSpPr>
            <a:xfrm>
              <a:off x="144690" y="5048488"/>
              <a:ext cx="1088792" cy="734320"/>
              <a:chOff x="1209368" y="3429000"/>
              <a:chExt cx="1809135" cy="1220144"/>
            </a:xfrm>
          </p:grpSpPr>
          <p:sp>
            <p:nvSpPr>
              <p:cNvPr id="34" name="Rectangle: Rounded Corners 33">
                <a:extLst>
                  <a:ext uri="{FF2B5EF4-FFF2-40B4-BE49-F238E27FC236}">
                    <a16:creationId xmlns:a16="http://schemas.microsoft.com/office/drawing/2014/main" id="{F996C799-EDD4-4F82-8847-9F5776AEDDAB}"/>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1362A8C-C84B-481B-A40B-17A876F89CCC}"/>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08F217F1-A8CE-49D9-BF17-7B12A6EF4463}"/>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434E24D-38B7-49A3-8B35-451FCD65938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9C23218-5006-49EF-85B2-A385D6B1BC2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ircle: Hollow 38">
                <a:extLst>
                  <a:ext uri="{FF2B5EF4-FFF2-40B4-BE49-F238E27FC236}">
                    <a16:creationId xmlns:a16="http://schemas.microsoft.com/office/drawing/2014/main" id="{E877001C-D960-442C-85BF-19EE24B26E4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a:extLst>
                  <a:ext uri="{FF2B5EF4-FFF2-40B4-BE49-F238E27FC236}">
                    <a16:creationId xmlns:a16="http://schemas.microsoft.com/office/drawing/2014/main" id="{311FC514-10E9-460E-BEAC-65EA4454AB47}"/>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TextBox 32">
              <a:extLst>
                <a:ext uri="{FF2B5EF4-FFF2-40B4-BE49-F238E27FC236}">
                  <a16:creationId xmlns:a16="http://schemas.microsoft.com/office/drawing/2014/main" id="{22F54883-98F2-44F6-A7F9-87A7CBA4366C}"/>
                </a:ext>
              </a:extLst>
            </p:cNvPr>
            <p:cNvSpPr txBox="1"/>
            <p:nvPr/>
          </p:nvSpPr>
          <p:spPr>
            <a:xfrm>
              <a:off x="391566" y="5031804"/>
              <a:ext cx="628698" cy="646331"/>
            </a:xfrm>
            <a:prstGeom prst="rect">
              <a:avLst/>
            </a:prstGeom>
            <a:noFill/>
          </p:spPr>
          <p:txBody>
            <a:bodyPr wrap="none" rtlCol="0">
              <a:spAutoFit/>
            </a:bodyPr>
            <a:lstStyle/>
            <a:p>
              <a:pPr algn="ctr"/>
              <a:r>
                <a:rPr lang="en-GB" b="1"/>
                <a:t>IPv4</a:t>
              </a:r>
            </a:p>
            <a:p>
              <a:pPr algn="ctr"/>
              <a:r>
                <a:rPr lang="en-GB" b="1"/>
                <a:t>Only</a:t>
              </a:r>
            </a:p>
          </p:txBody>
        </p:sp>
      </p:grpSp>
      <p:grpSp>
        <p:nvGrpSpPr>
          <p:cNvPr id="48" name="Group 47">
            <a:extLst>
              <a:ext uri="{FF2B5EF4-FFF2-40B4-BE49-F238E27FC236}">
                <a16:creationId xmlns:a16="http://schemas.microsoft.com/office/drawing/2014/main" id="{A81C3E42-8DFD-4E16-B08F-E04E83AD3332}"/>
              </a:ext>
            </a:extLst>
          </p:cNvPr>
          <p:cNvGrpSpPr/>
          <p:nvPr/>
        </p:nvGrpSpPr>
        <p:grpSpPr>
          <a:xfrm>
            <a:off x="3193078" y="3071783"/>
            <a:ext cx="1088792" cy="763154"/>
            <a:chOff x="1341153" y="3077325"/>
            <a:chExt cx="1088792" cy="763154"/>
          </a:xfrm>
        </p:grpSpPr>
        <p:grpSp>
          <p:nvGrpSpPr>
            <p:cNvPr id="49" name="Group 48">
              <a:extLst>
                <a:ext uri="{FF2B5EF4-FFF2-40B4-BE49-F238E27FC236}">
                  <a16:creationId xmlns:a16="http://schemas.microsoft.com/office/drawing/2014/main" id="{72D826A6-7C23-4C9B-BEA3-45D1158450D8}"/>
                </a:ext>
              </a:extLst>
            </p:cNvPr>
            <p:cNvGrpSpPr/>
            <p:nvPr/>
          </p:nvGrpSpPr>
          <p:grpSpPr>
            <a:xfrm>
              <a:off x="1341153" y="3106159"/>
              <a:ext cx="1088792" cy="734320"/>
              <a:chOff x="1209368" y="3429000"/>
              <a:chExt cx="1809135" cy="1220144"/>
            </a:xfrm>
          </p:grpSpPr>
          <p:sp>
            <p:nvSpPr>
              <p:cNvPr id="51" name="Rectangle: Rounded Corners 50">
                <a:extLst>
                  <a:ext uri="{FF2B5EF4-FFF2-40B4-BE49-F238E27FC236}">
                    <a16:creationId xmlns:a16="http://schemas.microsoft.com/office/drawing/2014/main" id="{5B962E67-CFB4-4881-8595-82A76CD5B17A}"/>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E796843D-4967-4ED0-8A4B-F6D7BD2844BB}"/>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7E341DD7-0035-493F-9797-34033EACED72}"/>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5513D71-A4AF-4D52-9695-BF4A5B79DED5}"/>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E08D81A6-2C8E-4113-9EB1-162718D502E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Circle: Hollow 55">
                <a:extLst>
                  <a:ext uri="{FF2B5EF4-FFF2-40B4-BE49-F238E27FC236}">
                    <a16:creationId xmlns:a16="http://schemas.microsoft.com/office/drawing/2014/main" id="{722A3921-8196-4F07-848E-E88FA993D77A}"/>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a:extLst>
                  <a:ext uri="{FF2B5EF4-FFF2-40B4-BE49-F238E27FC236}">
                    <a16:creationId xmlns:a16="http://schemas.microsoft.com/office/drawing/2014/main" id="{CC97AC7E-1CBA-43F8-A7FE-F5A587C6DAC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 name="TextBox 49">
              <a:extLst>
                <a:ext uri="{FF2B5EF4-FFF2-40B4-BE49-F238E27FC236}">
                  <a16:creationId xmlns:a16="http://schemas.microsoft.com/office/drawing/2014/main" id="{8F470931-E404-4DB9-A6AF-8255A9A55194}"/>
                </a:ext>
              </a:extLst>
            </p:cNvPr>
            <p:cNvSpPr txBox="1"/>
            <p:nvPr/>
          </p:nvSpPr>
          <p:spPr>
            <a:xfrm>
              <a:off x="1556629" y="3077325"/>
              <a:ext cx="595035" cy="646331"/>
            </a:xfrm>
            <a:prstGeom prst="rect">
              <a:avLst/>
            </a:prstGeom>
            <a:noFill/>
          </p:spPr>
          <p:txBody>
            <a:bodyPr wrap="none" rtlCol="0">
              <a:spAutoFit/>
            </a:bodyPr>
            <a:lstStyle/>
            <a:p>
              <a:r>
                <a:rPr lang="en-GB" b="1"/>
                <a:t>IPv4</a:t>
              </a:r>
            </a:p>
            <a:p>
              <a:r>
                <a:rPr lang="en-GB" b="1"/>
                <a:t>IPv6</a:t>
              </a:r>
            </a:p>
          </p:txBody>
        </p:sp>
      </p:grpSp>
      <p:grpSp>
        <p:nvGrpSpPr>
          <p:cNvPr id="58" name="Group 57">
            <a:extLst>
              <a:ext uri="{FF2B5EF4-FFF2-40B4-BE49-F238E27FC236}">
                <a16:creationId xmlns:a16="http://schemas.microsoft.com/office/drawing/2014/main" id="{90A57FF3-9A68-4301-BC81-A3CA639945BB}"/>
              </a:ext>
            </a:extLst>
          </p:cNvPr>
          <p:cNvGrpSpPr/>
          <p:nvPr/>
        </p:nvGrpSpPr>
        <p:grpSpPr>
          <a:xfrm>
            <a:off x="6761338" y="3018913"/>
            <a:ext cx="1088792" cy="763154"/>
            <a:chOff x="1341153" y="3077325"/>
            <a:chExt cx="1088792" cy="763154"/>
          </a:xfrm>
        </p:grpSpPr>
        <p:grpSp>
          <p:nvGrpSpPr>
            <p:cNvPr id="59" name="Group 58">
              <a:extLst>
                <a:ext uri="{FF2B5EF4-FFF2-40B4-BE49-F238E27FC236}">
                  <a16:creationId xmlns:a16="http://schemas.microsoft.com/office/drawing/2014/main" id="{EC2F682D-726E-4D8F-9D9B-2253445C3E0A}"/>
                </a:ext>
              </a:extLst>
            </p:cNvPr>
            <p:cNvGrpSpPr/>
            <p:nvPr/>
          </p:nvGrpSpPr>
          <p:grpSpPr>
            <a:xfrm>
              <a:off x="1341153" y="3106159"/>
              <a:ext cx="1088792" cy="734320"/>
              <a:chOff x="1209368" y="3429000"/>
              <a:chExt cx="1809135" cy="1220144"/>
            </a:xfrm>
          </p:grpSpPr>
          <p:sp>
            <p:nvSpPr>
              <p:cNvPr id="61" name="Rectangle: Rounded Corners 60">
                <a:extLst>
                  <a:ext uri="{FF2B5EF4-FFF2-40B4-BE49-F238E27FC236}">
                    <a16:creationId xmlns:a16="http://schemas.microsoft.com/office/drawing/2014/main" id="{13662BEA-23CF-4320-A213-4ABDB5DCF1E2}"/>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FE0D78EB-19E8-4865-8892-2695DC3EE544}"/>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B45F8C5F-7290-4577-8DFB-AED0E5FEE5EF}"/>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EF0E4DC9-0ADC-4884-9631-D8BCEC50CCEC}"/>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7EF26313-8B89-4619-9268-07E19DDBBFF1}"/>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Circle: Hollow 65">
                <a:extLst>
                  <a:ext uri="{FF2B5EF4-FFF2-40B4-BE49-F238E27FC236}">
                    <a16:creationId xmlns:a16="http://schemas.microsoft.com/office/drawing/2014/main" id="{04D01481-9C8D-4AF1-A549-5267627A94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66">
                <a:extLst>
                  <a:ext uri="{FF2B5EF4-FFF2-40B4-BE49-F238E27FC236}">
                    <a16:creationId xmlns:a16="http://schemas.microsoft.com/office/drawing/2014/main" id="{536C2236-12A3-4A38-A00D-334AAFA50FD1}"/>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TextBox 59">
              <a:extLst>
                <a:ext uri="{FF2B5EF4-FFF2-40B4-BE49-F238E27FC236}">
                  <a16:creationId xmlns:a16="http://schemas.microsoft.com/office/drawing/2014/main" id="{F984E4B1-DE86-4183-8F42-D40B59BC28BE}"/>
                </a:ext>
              </a:extLst>
            </p:cNvPr>
            <p:cNvSpPr txBox="1"/>
            <p:nvPr/>
          </p:nvSpPr>
          <p:spPr>
            <a:xfrm>
              <a:off x="1556629" y="3077325"/>
              <a:ext cx="595035" cy="646331"/>
            </a:xfrm>
            <a:prstGeom prst="rect">
              <a:avLst/>
            </a:prstGeom>
            <a:noFill/>
          </p:spPr>
          <p:txBody>
            <a:bodyPr wrap="none" rtlCol="0">
              <a:spAutoFit/>
            </a:bodyPr>
            <a:lstStyle/>
            <a:p>
              <a:r>
                <a:rPr lang="en-GB" b="1"/>
                <a:t>IPv4</a:t>
              </a:r>
            </a:p>
            <a:p>
              <a:r>
                <a:rPr lang="en-GB" b="1"/>
                <a:t>IPv6</a:t>
              </a:r>
            </a:p>
          </p:txBody>
        </p:sp>
      </p:grpSp>
      <p:cxnSp>
        <p:nvCxnSpPr>
          <p:cNvPr id="77" name="Straight Connector 76">
            <a:extLst>
              <a:ext uri="{FF2B5EF4-FFF2-40B4-BE49-F238E27FC236}">
                <a16:creationId xmlns:a16="http://schemas.microsoft.com/office/drawing/2014/main" id="{D76C1170-A6AD-41E0-B869-C718CBEDBCF1}"/>
              </a:ext>
            </a:extLst>
          </p:cNvPr>
          <p:cNvCxnSpPr>
            <a:cxnSpLocks/>
          </p:cNvCxnSpPr>
          <p:nvPr/>
        </p:nvCxnSpPr>
        <p:spPr>
          <a:xfrm>
            <a:off x="8374432" y="5168532"/>
            <a:ext cx="1574136" cy="905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6A3BCF6-8DF0-4862-BCFD-31721F5A6E84}"/>
              </a:ext>
            </a:extLst>
          </p:cNvPr>
          <p:cNvGrpSpPr/>
          <p:nvPr/>
        </p:nvGrpSpPr>
        <p:grpSpPr>
          <a:xfrm>
            <a:off x="9530101" y="5659461"/>
            <a:ext cx="1088792" cy="763154"/>
            <a:chOff x="1341153" y="3077325"/>
            <a:chExt cx="1088792" cy="763154"/>
          </a:xfrm>
        </p:grpSpPr>
        <p:grpSp>
          <p:nvGrpSpPr>
            <p:cNvPr id="82" name="Group 81">
              <a:extLst>
                <a:ext uri="{FF2B5EF4-FFF2-40B4-BE49-F238E27FC236}">
                  <a16:creationId xmlns:a16="http://schemas.microsoft.com/office/drawing/2014/main" id="{03C12E06-77E0-4A80-99EE-084922BA04DB}"/>
                </a:ext>
              </a:extLst>
            </p:cNvPr>
            <p:cNvGrpSpPr/>
            <p:nvPr/>
          </p:nvGrpSpPr>
          <p:grpSpPr>
            <a:xfrm>
              <a:off x="1341153" y="3106159"/>
              <a:ext cx="1088792" cy="734320"/>
              <a:chOff x="1209368" y="3429000"/>
              <a:chExt cx="1809135" cy="1220144"/>
            </a:xfrm>
          </p:grpSpPr>
          <p:sp>
            <p:nvSpPr>
              <p:cNvPr id="84" name="Rectangle: Rounded Corners 83">
                <a:extLst>
                  <a:ext uri="{FF2B5EF4-FFF2-40B4-BE49-F238E27FC236}">
                    <a16:creationId xmlns:a16="http://schemas.microsoft.com/office/drawing/2014/main" id="{E32B1EEE-173A-40A2-920B-A7458FFAC905}"/>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06019F02-5192-46AD-B936-0175DE5E1298}"/>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F242D465-5476-4D05-90D6-2B1D5302BD5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2AAA5D6-1AEE-4273-AEE7-34351B9FD4ED}"/>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67B53EB3-2795-48C9-985B-2738ED68585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Circle: Hollow 88">
                <a:extLst>
                  <a:ext uri="{FF2B5EF4-FFF2-40B4-BE49-F238E27FC236}">
                    <a16:creationId xmlns:a16="http://schemas.microsoft.com/office/drawing/2014/main" id="{F427CB75-2511-48F8-B4DD-24E8865E9738}"/>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Rectangle 89">
                <a:extLst>
                  <a:ext uri="{FF2B5EF4-FFF2-40B4-BE49-F238E27FC236}">
                    <a16:creationId xmlns:a16="http://schemas.microsoft.com/office/drawing/2014/main" id="{FC1D887A-50A4-421B-8DF7-75CFA72DBB62}"/>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TextBox 82">
              <a:extLst>
                <a:ext uri="{FF2B5EF4-FFF2-40B4-BE49-F238E27FC236}">
                  <a16:creationId xmlns:a16="http://schemas.microsoft.com/office/drawing/2014/main" id="{D7576EEB-78C8-4F4E-84D9-8B7CFEA7AE36}"/>
                </a:ext>
              </a:extLst>
            </p:cNvPr>
            <p:cNvSpPr txBox="1"/>
            <p:nvPr/>
          </p:nvSpPr>
          <p:spPr>
            <a:xfrm>
              <a:off x="1556629" y="3077325"/>
              <a:ext cx="595035" cy="646331"/>
            </a:xfrm>
            <a:prstGeom prst="rect">
              <a:avLst/>
            </a:prstGeom>
            <a:noFill/>
          </p:spPr>
          <p:txBody>
            <a:bodyPr wrap="none" rtlCol="0">
              <a:spAutoFit/>
            </a:bodyPr>
            <a:lstStyle/>
            <a:p>
              <a:r>
                <a:rPr lang="en-GB" b="1"/>
                <a:t>IPv4</a:t>
              </a:r>
            </a:p>
            <a:p>
              <a:r>
                <a:rPr lang="en-GB" b="1"/>
                <a:t>IPv6</a:t>
              </a:r>
            </a:p>
          </p:txBody>
        </p:sp>
      </p:grpSp>
      <p:sp>
        <p:nvSpPr>
          <p:cNvPr id="91" name="Rectangle 90">
            <a:extLst>
              <a:ext uri="{FF2B5EF4-FFF2-40B4-BE49-F238E27FC236}">
                <a16:creationId xmlns:a16="http://schemas.microsoft.com/office/drawing/2014/main" id="{38585B18-5611-471D-BABA-73C5E0ACB639}"/>
              </a:ext>
            </a:extLst>
          </p:cNvPr>
          <p:cNvSpPr/>
          <p:nvPr/>
        </p:nvSpPr>
        <p:spPr>
          <a:xfrm>
            <a:off x="2634122" y="4021756"/>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92" name="Rectangle 91">
            <a:extLst>
              <a:ext uri="{FF2B5EF4-FFF2-40B4-BE49-F238E27FC236}">
                <a16:creationId xmlns:a16="http://schemas.microsoft.com/office/drawing/2014/main" id="{01BCB38A-C2DD-4C4E-94E0-6F281E04F2EE}"/>
              </a:ext>
            </a:extLst>
          </p:cNvPr>
          <p:cNvSpPr/>
          <p:nvPr/>
        </p:nvSpPr>
        <p:spPr>
          <a:xfrm>
            <a:off x="6861349" y="5365145"/>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93" name="Rectangle 92">
            <a:extLst>
              <a:ext uri="{FF2B5EF4-FFF2-40B4-BE49-F238E27FC236}">
                <a16:creationId xmlns:a16="http://schemas.microsoft.com/office/drawing/2014/main" id="{26EFC9BA-C3E8-447A-BDB8-5450E25F207B}"/>
              </a:ext>
            </a:extLst>
          </p:cNvPr>
          <p:cNvSpPr/>
          <p:nvPr/>
        </p:nvSpPr>
        <p:spPr>
          <a:xfrm>
            <a:off x="7305732" y="4096307"/>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94" name="Rectangle 93">
            <a:extLst>
              <a:ext uri="{FF2B5EF4-FFF2-40B4-BE49-F238E27FC236}">
                <a16:creationId xmlns:a16="http://schemas.microsoft.com/office/drawing/2014/main" id="{0BF4355E-40D4-4125-86F9-457095AF73D8}"/>
              </a:ext>
            </a:extLst>
          </p:cNvPr>
          <p:cNvSpPr/>
          <p:nvPr/>
        </p:nvSpPr>
        <p:spPr>
          <a:xfrm>
            <a:off x="2711677" y="5464722"/>
            <a:ext cx="409966" cy="410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
        <p:nvSpPr>
          <p:cNvPr id="95" name="Rectangle 94">
            <a:extLst>
              <a:ext uri="{FF2B5EF4-FFF2-40B4-BE49-F238E27FC236}">
                <a16:creationId xmlns:a16="http://schemas.microsoft.com/office/drawing/2014/main" id="{AA2082F8-109B-4348-80CE-18CE2C872C63}"/>
              </a:ext>
            </a:extLst>
          </p:cNvPr>
          <p:cNvSpPr/>
          <p:nvPr/>
        </p:nvSpPr>
        <p:spPr>
          <a:xfrm>
            <a:off x="8773949" y="5292880"/>
            <a:ext cx="409966" cy="410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
        <p:nvSpPr>
          <p:cNvPr id="96" name="Rectangle 95">
            <a:extLst>
              <a:ext uri="{FF2B5EF4-FFF2-40B4-BE49-F238E27FC236}">
                <a16:creationId xmlns:a16="http://schemas.microsoft.com/office/drawing/2014/main" id="{A496103F-DF00-488C-899A-C12F8E717F0E}"/>
              </a:ext>
            </a:extLst>
          </p:cNvPr>
          <p:cNvSpPr/>
          <p:nvPr/>
        </p:nvSpPr>
        <p:spPr>
          <a:xfrm>
            <a:off x="8533545" y="3981423"/>
            <a:ext cx="409966" cy="41069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
        <p:nvSpPr>
          <p:cNvPr id="97" name="TextBox 96">
            <a:extLst>
              <a:ext uri="{FF2B5EF4-FFF2-40B4-BE49-F238E27FC236}">
                <a16:creationId xmlns:a16="http://schemas.microsoft.com/office/drawing/2014/main" id="{1327F74D-C3C9-4C31-93F9-4B974C3500B8}"/>
              </a:ext>
            </a:extLst>
          </p:cNvPr>
          <p:cNvSpPr txBox="1"/>
          <p:nvPr/>
        </p:nvSpPr>
        <p:spPr>
          <a:xfrm>
            <a:off x="5522945" y="6250074"/>
            <a:ext cx="1273105" cy="646331"/>
          </a:xfrm>
          <a:prstGeom prst="rect">
            <a:avLst/>
          </a:prstGeom>
          <a:noFill/>
        </p:spPr>
        <p:txBody>
          <a:bodyPr wrap="none" rtlCol="0">
            <a:spAutoFit/>
          </a:bodyPr>
          <a:lstStyle/>
          <a:p>
            <a:pPr algn="ctr"/>
            <a:r>
              <a:rPr lang="en-GB" b="1"/>
              <a:t>Router</a:t>
            </a:r>
          </a:p>
          <a:p>
            <a:pPr algn="ctr"/>
            <a:r>
              <a:rPr lang="en-GB" b="1"/>
              <a:t>IPv4 &amp; IPv6</a:t>
            </a:r>
          </a:p>
        </p:txBody>
      </p:sp>
    </p:spTree>
    <p:extLst>
      <p:ext uri="{BB962C8B-B14F-4D97-AF65-F5344CB8AC3E}">
        <p14:creationId xmlns:p14="http://schemas.microsoft.com/office/powerpoint/2010/main" val="11218343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ecoffey\AppData\Local\Temp\Rar$DRa0.400\30009_Device_cloud_white_default_256.png">
            <a:extLst>
              <a:ext uri="{FF2B5EF4-FFF2-40B4-BE49-F238E27FC236}">
                <a16:creationId xmlns:a16="http://schemas.microsoft.com/office/drawing/2014/main" id="{12A2A865-32B4-4225-BE0A-A73BE4D0E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170" y="1660252"/>
            <a:ext cx="3688720" cy="3688720"/>
          </a:xfrm>
          <a:prstGeom prst="rect">
            <a:avLst/>
          </a:prstGeom>
          <a:noFill/>
          <a:extLst>
            <a:ext uri="{909E8E84-426E-40DD-AFC4-6F175D3DCCD1}">
              <a14:hiddenFill xmlns:a14="http://schemas.microsoft.com/office/drawing/2010/main">
                <a:solidFill>
                  <a:srgbClr val="FFFFFF"/>
                </a:solidFill>
              </a14:hiddenFill>
            </a:ext>
          </a:extLst>
        </p:spPr>
      </p:pic>
      <p:cxnSp>
        <p:nvCxnSpPr>
          <p:cNvPr id="110" name="Straight Connector 109">
            <a:extLst>
              <a:ext uri="{FF2B5EF4-FFF2-40B4-BE49-F238E27FC236}">
                <a16:creationId xmlns:a16="http://schemas.microsoft.com/office/drawing/2014/main" id="{5FED7103-29A5-4AAF-B2DD-68EB31D2123C}"/>
              </a:ext>
            </a:extLst>
          </p:cNvPr>
          <p:cNvCxnSpPr>
            <a:cxnSpLocks/>
          </p:cNvCxnSpPr>
          <p:nvPr/>
        </p:nvCxnSpPr>
        <p:spPr>
          <a:xfrm flipH="1" flipV="1">
            <a:off x="8918516" y="3344315"/>
            <a:ext cx="328780" cy="45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8A6764B-E1A6-4989-8DE8-454EFB2087A3}"/>
              </a:ext>
            </a:extLst>
          </p:cNvPr>
          <p:cNvCxnSpPr>
            <a:cxnSpLocks/>
          </p:cNvCxnSpPr>
          <p:nvPr/>
        </p:nvCxnSpPr>
        <p:spPr>
          <a:xfrm flipV="1">
            <a:off x="8204365" y="3334281"/>
            <a:ext cx="515165" cy="433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migration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a:t>Translation</a:t>
            </a:r>
            <a:r>
              <a:rPr lang="en-US"/>
              <a:t> uses gateway protocols like NAT64 to connect an IPv6 network to an IPv4 network, much like conventional NAT.</a:t>
            </a:r>
            <a:endParaRPr lang="en-US" b="0" i="0">
              <a:effectLst/>
            </a:endParaRPr>
          </a:p>
        </p:txBody>
      </p:sp>
      <p:cxnSp>
        <p:nvCxnSpPr>
          <p:cNvPr id="5" name="Straight Connector 4">
            <a:extLst>
              <a:ext uri="{FF2B5EF4-FFF2-40B4-BE49-F238E27FC236}">
                <a16:creationId xmlns:a16="http://schemas.microsoft.com/office/drawing/2014/main" id="{1EEBC3C3-2FCD-4BBA-A2BD-B06D8ED4D606}"/>
              </a:ext>
            </a:extLst>
          </p:cNvPr>
          <p:cNvCxnSpPr>
            <a:cxnSpLocks/>
          </p:cNvCxnSpPr>
          <p:nvPr/>
        </p:nvCxnSpPr>
        <p:spPr>
          <a:xfrm flipV="1">
            <a:off x="6405885" y="4331458"/>
            <a:ext cx="1871271" cy="1742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D3DD54-D89C-4ABD-AA2F-9BCAECEFC8D7}"/>
              </a:ext>
            </a:extLst>
          </p:cNvPr>
          <p:cNvCxnSpPr>
            <a:cxnSpLocks/>
          </p:cNvCxnSpPr>
          <p:nvPr/>
        </p:nvCxnSpPr>
        <p:spPr>
          <a:xfrm>
            <a:off x="2232361" y="3600291"/>
            <a:ext cx="1355198" cy="1532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5B9F17-5DAF-42F3-A4A5-9C4F607CA243}"/>
              </a:ext>
            </a:extLst>
          </p:cNvPr>
          <p:cNvCxnSpPr>
            <a:cxnSpLocks/>
            <a:endCxn id="48" idx="2"/>
          </p:cNvCxnSpPr>
          <p:nvPr/>
        </p:nvCxnSpPr>
        <p:spPr>
          <a:xfrm flipH="1" flipV="1">
            <a:off x="3735441" y="3586448"/>
            <a:ext cx="260258" cy="149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035811-F764-4AB5-AD07-E5EFC53DDF82}"/>
              </a:ext>
            </a:extLst>
          </p:cNvPr>
          <p:cNvCxnSpPr>
            <a:cxnSpLocks/>
          </p:cNvCxnSpPr>
          <p:nvPr/>
        </p:nvCxnSpPr>
        <p:spPr>
          <a:xfrm flipV="1">
            <a:off x="2262199" y="5292880"/>
            <a:ext cx="1153812" cy="875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7428A4-9C12-4282-823A-056F845CDBAD}"/>
              </a:ext>
            </a:extLst>
          </p:cNvPr>
          <p:cNvCxnSpPr>
            <a:cxnSpLocks/>
          </p:cNvCxnSpPr>
          <p:nvPr/>
        </p:nvCxnSpPr>
        <p:spPr>
          <a:xfrm>
            <a:off x="4230746" y="5263656"/>
            <a:ext cx="1574136" cy="905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0" descr="C:\Users\ecoffey\AppData\Local\Temp\Rar$DRa0.608\30080_Device_switch_default_256.png">
            <a:extLst>
              <a:ext uri="{FF2B5EF4-FFF2-40B4-BE49-F238E27FC236}">
                <a16:creationId xmlns:a16="http://schemas.microsoft.com/office/drawing/2014/main" id="{B21B1540-CAEA-4430-8657-2D5A1ABA4F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54" b="26465"/>
          <a:stretch/>
        </p:blipFill>
        <p:spPr bwMode="auto">
          <a:xfrm>
            <a:off x="3271662" y="4827978"/>
            <a:ext cx="1123295" cy="5209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ecoffey\AppData\Local\Temp\Rar$DRa0.386\30067_Device_router_default_256.png">
            <a:extLst>
              <a:ext uri="{FF2B5EF4-FFF2-40B4-BE49-F238E27FC236}">
                <a16:creationId xmlns:a16="http://schemas.microsoft.com/office/drawing/2014/main" id="{6EA94C1A-3C59-41CE-A327-32DBDA57054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71" t="28931" r="8368" b="21666"/>
          <a:stretch/>
        </p:blipFill>
        <p:spPr bwMode="auto">
          <a:xfrm>
            <a:off x="5670948" y="5863687"/>
            <a:ext cx="874166" cy="51745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C3C072BB-97D9-48B4-8F3E-631CE047FFF8}"/>
              </a:ext>
            </a:extLst>
          </p:cNvPr>
          <p:cNvGrpSpPr/>
          <p:nvPr/>
        </p:nvGrpSpPr>
        <p:grpSpPr>
          <a:xfrm>
            <a:off x="1341153" y="3106159"/>
            <a:ext cx="1088792" cy="734320"/>
            <a:chOff x="1341153" y="3106159"/>
            <a:chExt cx="1088792" cy="734320"/>
          </a:xfrm>
        </p:grpSpPr>
        <p:grpSp>
          <p:nvGrpSpPr>
            <p:cNvPr id="17" name="Group 16">
              <a:extLst>
                <a:ext uri="{FF2B5EF4-FFF2-40B4-BE49-F238E27FC236}">
                  <a16:creationId xmlns:a16="http://schemas.microsoft.com/office/drawing/2014/main" id="{94441F01-9137-4D26-B232-87EDFECF66A1}"/>
                </a:ext>
              </a:extLst>
            </p:cNvPr>
            <p:cNvGrpSpPr/>
            <p:nvPr/>
          </p:nvGrpSpPr>
          <p:grpSpPr>
            <a:xfrm>
              <a:off x="1341153" y="3106159"/>
              <a:ext cx="1088792" cy="734320"/>
              <a:chOff x="1209368" y="3429000"/>
              <a:chExt cx="1809135" cy="1220144"/>
            </a:xfrm>
          </p:grpSpPr>
          <p:sp>
            <p:nvSpPr>
              <p:cNvPr id="19" name="Rectangle: Rounded Corners 18">
                <a:extLst>
                  <a:ext uri="{FF2B5EF4-FFF2-40B4-BE49-F238E27FC236}">
                    <a16:creationId xmlns:a16="http://schemas.microsoft.com/office/drawing/2014/main" id="{8255C3CE-2260-4BBB-A26E-9B2ED117BBAD}"/>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B0D1F91-A0ED-4481-B61F-846ADEF0639C}"/>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E08AB74-8CCE-4753-B775-B7DEDE5268B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E82732D-1162-4AC4-BB29-2C31199BDC4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B01FAD99-3B2A-4C07-8484-2B6F4E946C0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ircle: Hollow 23">
                <a:extLst>
                  <a:ext uri="{FF2B5EF4-FFF2-40B4-BE49-F238E27FC236}">
                    <a16:creationId xmlns:a16="http://schemas.microsoft.com/office/drawing/2014/main" id="{CBC635BF-4548-409C-BD4E-3705EE132559}"/>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3AD2D90F-EAED-4C27-83EF-E5A39CAF4C2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99BBD4C3-6727-4474-AD3E-25D2D60099AB}"/>
                </a:ext>
              </a:extLst>
            </p:cNvPr>
            <p:cNvSpPr txBox="1"/>
            <p:nvPr/>
          </p:nvSpPr>
          <p:spPr>
            <a:xfrm>
              <a:off x="1585986" y="3236443"/>
              <a:ext cx="595035" cy="369332"/>
            </a:xfrm>
            <a:prstGeom prst="rect">
              <a:avLst/>
            </a:prstGeom>
            <a:noFill/>
          </p:spPr>
          <p:txBody>
            <a:bodyPr wrap="none" rtlCol="0">
              <a:spAutoFit/>
            </a:bodyPr>
            <a:lstStyle/>
            <a:p>
              <a:r>
                <a:rPr lang="en-GB" b="1"/>
                <a:t>IPv6</a:t>
              </a:r>
            </a:p>
          </p:txBody>
        </p:sp>
      </p:grpSp>
      <p:grpSp>
        <p:nvGrpSpPr>
          <p:cNvPr id="26" name="Group 25">
            <a:extLst>
              <a:ext uri="{FF2B5EF4-FFF2-40B4-BE49-F238E27FC236}">
                <a16:creationId xmlns:a16="http://schemas.microsoft.com/office/drawing/2014/main" id="{73CA7183-A045-4B70-BEF0-EA478C7271ED}"/>
              </a:ext>
            </a:extLst>
          </p:cNvPr>
          <p:cNvGrpSpPr/>
          <p:nvPr/>
        </p:nvGrpSpPr>
        <p:grpSpPr>
          <a:xfrm>
            <a:off x="1405794" y="5848530"/>
            <a:ext cx="1088792" cy="734320"/>
            <a:chOff x="144690" y="5048488"/>
            <a:chExt cx="1088792" cy="734320"/>
          </a:xfrm>
        </p:grpSpPr>
        <p:grpSp>
          <p:nvGrpSpPr>
            <p:cNvPr id="27" name="Group 26">
              <a:extLst>
                <a:ext uri="{FF2B5EF4-FFF2-40B4-BE49-F238E27FC236}">
                  <a16:creationId xmlns:a16="http://schemas.microsoft.com/office/drawing/2014/main" id="{B3E55AB4-6F69-42BB-89D8-76A858872E99}"/>
                </a:ext>
              </a:extLst>
            </p:cNvPr>
            <p:cNvGrpSpPr/>
            <p:nvPr/>
          </p:nvGrpSpPr>
          <p:grpSpPr>
            <a:xfrm>
              <a:off x="144690" y="5048488"/>
              <a:ext cx="1088792" cy="734320"/>
              <a:chOff x="1209368" y="3429000"/>
              <a:chExt cx="1809135" cy="1220144"/>
            </a:xfrm>
          </p:grpSpPr>
          <p:sp>
            <p:nvSpPr>
              <p:cNvPr id="29" name="Rectangle: Rounded Corners 28">
                <a:extLst>
                  <a:ext uri="{FF2B5EF4-FFF2-40B4-BE49-F238E27FC236}">
                    <a16:creationId xmlns:a16="http://schemas.microsoft.com/office/drawing/2014/main" id="{8400773A-C341-4B43-98C6-A18230DF7A54}"/>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9A5A2D9-D5A6-467A-85F3-26D004543A05}"/>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C4F248F-EC8E-44B0-9BC2-6F3E1635C3D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EE789B07-2A64-41F9-8A0C-7F96DAFC1BF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162A38FB-5E9D-46EC-841D-296DF4F28078}"/>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ircle: Hollow 33">
                <a:extLst>
                  <a:ext uri="{FF2B5EF4-FFF2-40B4-BE49-F238E27FC236}">
                    <a16:creationId xmlns:a16="http://schemas.microsoft.com/office/drawing/2014/main" id="{BAA57A47-456C-418E-B883-DEDC8DB6B617}"/>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DC8CEDA9-1F31-4898-8E71-77A7DADD0A40}"/>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a16="http://schemas.microsoft.com/office/drawing/2014/main" id="{E58BFFD0-AF76-405C-B6AD-EAD861E51F46}"/>
                </a:ext>
              </a:extLst>
            </p:cNvPr>
            <p:cNvSpPr txBox="1"/>
            <p:nvPr/>
          </p:nvSpPr>
          <p:spPr>
            <a:xfrm>
              <a:off x="378383" y="5146660"/>
              <a:ext cx="595035" cy="369332"/>
            </a:xfrm>
            <a:prstGeom prst="rect">
              <a:avLst/>
            </a:prstGeom>
            <a:noFill/>
          </p:spPr>
          <p:txBody>
            <a:bodyPr wrap="none" rtlCol="0">
              <a:spAutoFit/>
            </a:bodyPr>
            <a:lstStyle/>
            <a:p>
              <a:pPr algn="ctr"/>
              <a:r>
                <a:rPr lang="en-GB" b="1"/>
                <a:t>IPv6</a:t>
              </a:r>
            </a:p>
          </p:txBody>
        </p:sp>
      </p:grpSp>
      <p:grpSp>
        <p:nvGrpSpPr>
          <p:cNvPr id="46" name="Group 45">
            <a:extLst>
              <a:ext uri="{FF2B5EF4-FFF2-40B4-BE49-F238E27FC236}">
                <a16:creationId xmlns:a16="http://schemas.microsoft.com/office/drawing/2014/main" id="{4178ECD2-44CC-4F97-8553-B26E758106D1}"/>
              </a:ext>
            </a:extLst>
          </p:cNvPr>
          <p:cNvGrpSpPr/>
          <p:nvPr/>
        </p:nvGrpSpPr>
        <p:grpSpPr>
          <a:xfrm>
            <a:off x="3193078" y="3100617"/>
            <a:ext cx="1088792" cy="734320"/>
            <a:chOff x="1341153" y="3106159"/>
            <a:chExt cx="1088792" cy="734320"/>
          </a:xfrm>
        </p:grpSpPr>
        <p:grpSp>
          <p:nvGrpSpPr>
            <p:cNvPr id="47" name="Group 46">
              <a:extLst>
                <a:ext uri="{FF2B5EF4-FFF2-40B4-BE49-F238E27FC236}">
                  <a16:creationId xmlns:a16="http://schemas.microsoft.com/office/drawing/2014/main" id="{0639F991-24DC-4E20-BDEB-F9E42497F308}"/>
                </a:ext>
              </a:extLst>
            </p:cNvPr>
            <p:cNvGrpSpPr/>
            <p:nvPr/>
          </p:nvGrpSpPr>
          <p:grpSpPr>
            <a:xfrm>
              <a:off x="1341153" y="3106159"/>
              <a:ext cx="1088792" cy="734320"/>
              <a:chOff x="1209368" y="3429000"/>
              <a:chExt cx="1809135" cy="1220144"/>
            </a:xfrm>
          </p:grpSpPr>
          <p:sp>
            <p:nvSpPr>
              <p:cNvPr id="49" name="Rectangle: Rounded Corners 48">
                <a:extLst>
                  <a:ext uri="{FF2B5EF4-FFF2-40B4-BE49-F238E27FC236}">
                    <a16:creationId xmlns:a16="http://schemas.microsoft.com/office/drawing/2014/main" id="{0C733699-B151-4A9F-B3F8-083997C4581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273BF3EA-1BD4-422D-89D1-11435BD008E2}"/>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BC4C05BB-27B0-4303-B3D0-24D881C2BAD5}"/>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3D273729-72E6-4AB5-BDE3-C928861857BE}"/>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9EB314C9-2F8F-4599-BE7C-F21B22423EBB}"/>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ircle: Hollow 53">
                <a:extLst>
                  <a:ext uri="{FF2B5EF4-FFF2-40B4-BE49-F238E27FC236}">
                    <a16:creationId xmlns:a16="http://schemas.microsoft.com/office/drawing/2014/main" id="{70364888-C043-4036-AAD9-DE00C2DC05C1}"/>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D2AD181E-4B1F-49FB-9222-C19A18CC6F7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68F6E894-3C9B-4A50-B901-12D76175F7A6}"/>
                </a:ext>
              </a:extLst>
            </p:cNvPr>
            <p:cNvSpPr txBox="1"/>
            <p:nvPr/>
          </p:nvSpPr>
          <p:spPr>
            <a:xfrm>
              <a:off x="1585998" y="3222658"/>
              <a:ext cx="595035" cy="369332"/>
            </a:xfrm>
            <a:prstGeom prst="rect">
              <a:avLst/>
            </a:prstGeom>
            <a:noFill/>
          </p:spPr>
          <p:txBody>
            <a:bodyPr wrap="none" rtlCol="0">
              <a:spAutoFit/>
            </a:bodyPr>
            <a:lstStyle/>
            <a:p>
              <a:r>
                <a:rPr lang="en-GB" b="1"/>
                <a:t>IPv6</a:t>
              </a:r>
            </a:p>
          </p:txBody>
        </p:sp>
      </p:grpSp>
      <p:sp>
        <p:nvSpPr>
          <p:cNvPr id="77" name="Rectangle 76">
            <a:extLst>
              <a:ext uri="{FF2B5EF4-FFF2-40B4-BE49-F238E27FC236}">
                <a16:creationId xmlns:a16="http://schemas.microsoft.com/office/drawing/2014/main" id="{3DDD3C13-3124-47E2-97D9-72A9CE46CDF7}"/>
              </a:ext>
            </a:extLst>
          </p:cNvPr>
          <p:cNvSpPr/>
          <p:nvPr/>
        </p:nvSpPr>
        <p:spPr>
          <a:xfrm>
            <a:off x="2634122" y="4021756"/>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83" name="TextBox 82">
            <a:extLst>
              <a:ext uri="{FF2B5EF4-FFF2-40B4-BE49-F238E27FC236}">
                <a16:creationId xmlns:a16="http://schemas.microsoft.com/office/drawing/2014/main" id="{B09D653C-664C-44C9-AD2B-84019D876CD7}"/>
              </a:ext>
            </a:extLst>
          </p:cNvPr>
          <p:cNvSpPr txBox="1"/>
          <p:nvPr/>
        </p:nvSpPr>
        <p:spPr>
          <a:xfrm>
            <a:off x="5743582" y="6250074"/>
            <a:ext cx="831831" cy="646331"/>
          </a:xfrm>
          <a:prstGeom prst="rect">
            <a:avLst/>
          </a:prstGeom>
          <a:noFill/>
        </p:spPr>
        <p:txBody>
          <a:bodyPr wrap="none" rtlCol="0">
            <a:spAutoFit/>
          </a:bodyPr>
          <a:lstStyle/>
          <a:p>
            <a:pPr algn="ctr"/>
            <a:r>
              <a:rPr lang="en-GB" b="1"/>
              <a:t>Router</a:t>
            </a:r>
          </a:p>
          <a:p>
            <a:pPr algn="ctr"/>
            <a:r>
              <a:rPr lang="en-GB" b="1"/>
              <a:t>NAT64</a:t>
            </a:r>
          </a:p>
        </p:txBody>
      </p:sp>
      <p:sp>
        <p:nvSpPr>
          <p:cNvPr id="86" name="TextBox 85">
            <a:extLst>
              <a:ext uri="{FF2B5EF4-FFF2-40B4-BE49-F238E27FC236}">
                <a16:creationId xmlns:a16="http://schemas.microsoft.com/office/drawing/2014/main" id="{8E1202C2-DDE2-48B2-8306-68FBBE133C90}"/>
              </a:ext>
            </a:extLst>
          </p:cNvPr>
          <p:cNvSpPr txBox="1"/>
          <p:nvPr/>
        </p:nvSpPr>
        <p:spPr>
          <a:xfrm>
            <a:off x="8546554" y="4662890"/>
            <a:ext cx="675570" cy="646331"/>
          </a:xfrm>
          <a:prstGeom prst="rect">
            <a:avLst/>
          </a:prstGeom>
          <a:noFill/>
        </p:spPr>
        <p:txBody>
          <a:bodyPr wrap="none" rtlCol="0">
            <a:spAutoFit/>
          </a:bodyPr>
          <a:lstStyle/>
          <a:p>
            <a:pPr algn="ctr"/>
            <a:r>
              <a:rPr lang="en-GB" b="1"/>
              <a:t>IPv4</a:t>
            </a:r>
          </a:p>
          <a:p>
            <a:pPr algn="ctr"/>
            <a:r>
              <a:rPr lang="en-GB" b="1"/>
              <a:t>WAN</a:t>
            </a:r>
          </a:p>
        </p:txBody>
      </p:sp>
      <p:pic>
        <p:nvPicPr>
          <p:cNvPr id="87" name="Picture 10" descr="C:\Users\ecoffey\AppData\Local\Temp\Rar$DRa0.386\30067_Device_router_default_256.png">
            <a:extLst>
              <a:ext uri="{FF2B5EF4-FFF2-40B4-BE49-F238E27FC236}">
                <a16:creationId xmlns:a16="http://schemas.microsoft.com/office/drawing/2014/main" id="{61B29216-F720-4C82-9573-086013BA61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71" t="28931" r="8368" b="21666"/>
          <a:stretch/>
        </p:blipFill>
        <p:spPr bwMode="auto">
          <a:xfrm>
            <a:off x="8333099" y="2909642"/>
            <a:ext cx="874166" cy="51745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Group 87">
            <a:extLst>
              <a:ext uri="{FF2B5EF4-FFF2-40B4-BE49-F238E27FC236}">
                <a16:creationId xmlns:a16="http://schemas.microsoft.com/office/drawing/2014/main" id="{C60BD6B9-38A5-4C7E-A625-863ECCCCFBAE}"/>
              </a:ext>
            </a:extLst>
          </p:cNvPr>
          <p:cNvGrpSpPr/>
          <p:nvPr/>
        </p:nvGrpSpPr>
        <p:grpSpPr>
          <a:xfrm>
            <a:off x="7231937" y="3721240"/>
            <a:ext cx="1088792" cy="734320"/>
            <a:chOff x="1341153" y="3106159"/>
            <a:chExt cx="1088792" cy="734320"/>
          </a:xfrm>
        </p:grpSpPr>
        <p:grpSp>
          <p:nvGrpSpPr>
            <p:cNvPr id="89" name="Group 88">
              <a:extLst>
                <a:ext uri="{FF2B5EF4-FFF2-40B4-BE49-F238E27FC236}">
                  <a16:creationId xmlns:a16="http://schemas.microsoft.com/office/drawing/2014/main" id="{E1565EE7-1395-4242-A41A-E45C79284125}"/>
                </a:ext>
              </a:extLst>
            </p:cNvPr>
            <p:cNvGrpSpPr/>
            <p:nvPr/>
          </p:nvGrpSpPr>
          <p:grpSpPr>
            <a:xfrm>
              <a:off x="1341153" y="3106159"/>
              <a:ext cx="1088792" cy="734320"/>
              <a:chOff x="1209368" y="3429000"/>
              <a:chExt cx="1809135" cy="1220144"/>
            </a:xfrm>
          </p:grpSpPr>
          <p:sp>
            <p:nvSpPr>
              <p:cNvPr id="91" name="Rectangle: Rounded Corners 90">
                <a:extLst>
                  <a:ext uri="{FF2B5EF4-FFF2-40B4-BE49-F238E27FC236}">
                    <a16:creationId xmlns:a16="http://schemas.microsoft.com/office/drawing/2014/main" id="{E647FD26-7647-4D0B-824B-283DA739545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009743DF-E34C-42E4-B5EE-9AAF2BCBDA5F}"/>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530350F8-76E9-4EDA-9D6F-5774826BF655}"/>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38E7637F-4894-4659-A516-659E67A6AB36}"/>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6315E19A-5878-4CB6-B9EC-5EEEFA8A6436}"/>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ircle: Hollow 95">
                <a:extLst>
                  <a:ext uri="{FF2B5EF4-FFF2-40B4-BE49-F238E27FC236}">
                    <a16:creationId xmlns:a16="http://schemas.microsoft.com/office/drawing/2014/main" id="{686CF39F-0E5C-4F4C-847D-C2B0EF4D70EF}"/>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7" name="Rectangle 96">
                <a:extLst>
                  <a:ext uri="{FF2B5EF4-FFF2-40B4-BE49-F238E27FC236}">
                    <a16:creationId xmlns:a16="http://schemas.microsoft.com/office/drawing/2014/main" id="{05E6784D-B081-42D4-99BE-574872209E0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TextBox 89">
              <a:extLst>
                <a:ext uri="{FF2B5EF4-FFF2-40B4-BE49-F238E27FC236}">
                  <a16:creationId xmlns:a16="http://schemas.microsoft.com/office/drawing/2014/main" id="{997BBDAE-2699-4D7C-9F3C-E03C8E6B0A14}"/>
                </a:ext>
              </a:extLst>
            </p:cNvPr>
            <p:cNvSpPr txBox="1"/>
            <p:nvPr/>
          </p:nvSpPr>
          <p:spPr>
            <a:xfrm>
              <a:off x="1585986" y="3236443"/>
              <a:ext cx="595035" cy="369332"/>
            </a:xfrm>
            <a:prstGeom prst="rect">
              <a:avLst/>
            </a:prstGeom>
            <a:noFill/>
          </p:spPr>
          <p:txBody>
            <a:bodyPr wrap="none" rtlCol="0">
              <a:spAutoFit/>
            </a:bodyPr>
            <a:lstStyle/>
            <a:p>
              <a:r>
                <a:rPr lang="en-GB" b="1"/>
                <a:t>IPv6</a:t>
              </a:r>
            </a:p>
          </p:txBody>
        </p:sp>
      </p:grpSp>
      <p:grpSp>
        <p:nvGrpSpPr>
          <p:cNvPr id="98" name="Group 97">
            <a:extLst>
              <a:ext uri="{FF2B5EF4-FFF2-40B4-BE49-F238E27FC236}">
                <a16:creationId xmlns:a16="http://schemas.microsoft.com/office/drawing/2014/main" id="{5420BE1B-27D0-4AE6-8D20-46AA6CF713D9}"/>
              </a:ext>
            </a:extLst>
          </p:cNvPr>
          <p:cNvGrpSpPr/>
          <p:nvPr/>
        </p:nvGrpSpPr>
        <p:grpSpPr>
          <a:xfrm>
            <a:off x="8991839" y="3694543"/>
            <a:ext cx="1088792" cy="734320"/>
            <a:chOff x="1341153" y="3106159"/>
            <a:chExt cx="1088792" cy="734320"/>
          </a:xfrm>
        </p:grpSpPr>
        <p:grpSp>
          <p:nvGrpSpPr>
            <p:cNvPr id="99" name="Group 98">
              <a:extLst>
                <a:ext uri="{FF2B5EF4-FFF2-40B4-BE49-F238E27FC236}">
                  <a16:creationId xmlns:a16="http://schemas.microsoft.com/office/drawing/2014/main" id="{46B9BF3C-7D58-44AF-9096-BC84F08A37C8}"/>
                </a:ext>
              </a:extLst>
            </p:cNvPr>
            <p:cNvGrpSpPr/>
            <p:nvPr/>
          </p:nvGrpSpPr>
          <p:grpSpPr>
            <a:xfrm>
              <a:off x="1341153" y="3106159"/>
              <a:ext cx="1088792" cy="734320"/>
              <a:chOff x="1209368" y="3429000"/>
              <a:chExt cx="1809135" cy="1220144"/>
            </a:xfrm>
          </p:grpSpPr>
          <p:sp>
            <p:nvSpPr>
              <p:cNvPr id="101" name="Rectangle: Rounded Corners 100">
                <a:extLst>
                  <a:ext uri="{FF2B5EF4-FFF2-40B4-BE49-F238E27FC236}">
                    <a16:creationId xmlns:a16="http://schemas.microsoft.com/office/drawing/2014/main" id="{1B86ADE3-3DB7-4610-9EF2-88B794492CC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AC24C41D-8D5F-4699-9E5B-BC2917231AC2}"/>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1CBE0E6D-F5BA-459A-B653-654AD4E92FA3}"/>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3225FC23-40B1-477B-A7D0-FE1D06486488}"/>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5DF3363B-8CA2-4E05-B3DE-5D76D2011951}"/>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Circle: Hollow 105">
                <a:extLst>
                  <a:ext uri="{FF2B5EF4-FFF2-40B4-BE49-F238E27FC236}">
                    <a16:creationId xmlns:a16="http://schemas.microsoft.com/office/drawing/2014/main" id="{503C2BBD-6EEB-4372-AA43-D45CB1E44F9F}"/>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7" name="Rectangle 106">
                <a:extLst>
                  <a:ext uri="{FF2B5EF4-FFF2-40B4-BE49-F238E27FC236}">
                    <a16:creationId xmlns:a16="http://schemas.microsoft.com/office/drawing/2014/main" id="{BDD5CCF8-7EB5-428D-922C-5E8106E311F0}"/>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 name="TextBox 99">
              <a:extLst>
                <a:ext uri="{FF2B5EF4-FFF2-40B4-BE49-F238E27FC236}">
                  <a16:creationId xmlns:a16="http://schemas.microsoft.com/office/drawing/2014/main" id="{C101A350-1D12-4855-8B7A-C73A7E79A169}"/>
                </a:ext>
              </a:extLst>
            </p:cNvPr>
            <p:cNvSpPr txBox="1"/>
            <p:nvPr/>
          </p:nvSpPr>
          <p:spPr>
            <a:xfrm>
              <a:off x="1585998" y="3222658"/>
              <a:ext cx="595035" cy="369332"/>
            </a:xfrm>
            <a:prstGeom prst="rect">
              <a:avLst/>
            </a:prstGeom>
            <a:noFill/>
          </p:spPr>
          <p:txBody>
            <a:bodyPr wrap="none" rtlCol="0">
              <a:spAutoFit/>
            </a:bodyPr>
            <a:lstStyle/>
            <a:p>
              <a:r>
                <a:rPr lang="en-GB" b="1"/>
                <a:t>IPv6</a:t>
              </a:r>
            </a:p>
          </p:txBody>
        </p:sp>
      </p:grpSp>
      <p:sp>
        <p:nvSpPr>
          <p:cNvPr id="113" name="Rectangle 112">
            <a:extLst>
              <a:ext uri="{FF2B5EF4-FFF2-40B4-BE49-F238E27FC236}">
                <a16:creationId xmlns:a16="http://schemas.microsoft.com/office/drawing/2014/main" id="{A2F27BDD-CC4E-4154-95F8-E6E6627B8B5B}"/>
              </a:ext>
            </a:extLst>
          </p:cNvPr>
          <p:cNvSpPr/>
          <p:nvPr/>
        </p:nvSpPr>
        <p:spPr>
          <a:xfrm>
            <a:off x="2789136" y="5436508"/>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114" name="Rectangle 113">
            <a:extLst>
              <a:ext uri="{FF2B5EF4-FFF2-40B4-BE49-F238E27FC236}">
                <a16:creationId xmlns:a16="http://schemas.microsoft.com/office/drawing/2014/main" id="{1199AF59-86D3-4537-8117-0AFECBA51588}"/>
              </a:ext>
            </a:extLst>
          </p:cNvPr>
          <p:cNvSpPr/>
          <p:nvPr/>
        </p:nvSpPr>
        <p:spPr>
          <a:xfrm>
            <a:off x="5529615" y="5385527"/>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115" name="Rectangle 114">
            <a:extLst>
              <a:ext uri="{FF2B5EF4-FFF2-40B4-BE49-F238E27FC236}">
                <a16:creationId xmlns:a16="http://schemas.microsoft.com/office/drawing/2014/main" id="{70BA3FAB-41C1-4FD6-87EA-EDE985FD8D07}"/>
              </a:ext>
            </a:extLst>
          </p:cNvPr>
          <p:cNvSpPr/>
          <p:nvPr/>
        </p:nvSpPr>
        <p:spPr>
          <a:xfrm>
            <a:off x="6188144" y="5385527"/>
            <a:ext cx="409966" cy="403756"/>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
        <p:nvSpPr>
          <p:cNvPr id="116" name="TextBox 115">
            <a:extLst>
              <a:ext uri="{FF2B5EF4-FFF2-40B4-BE49-F238E27FC236}">
                <a16:creationId xmlns:a16="http://schemas.microsoft.com/office/drawing/2014/main" id="{31C99324-4B92-4E40-9F08-7C67FAF38E7F}"/>
              </a:ext>
            </a:extLst>
          </p:cNvPr>
          <p:cNvSpPr txBox="1"/>
          <p:nvPr/>
        </p:nvSpPr>
        <p:spPr>
          <a:xfrm>
            <a:off x="5899307" y="5418810"/>
            <a:ext cx="300082" cy="369332"/>
          </a:xfrm>
          <a:prstGeom prst="rect">
            <a:avLst/>
          </a:prstGeom>
          <a:noFill/>
        </p:spPr>
        <p:txBody>
          <a:bodyPr wrap="none" rtlCol="0">
            <a:spAutoFit/>
          </a:bodyPr>
          <a:lstStyle/>
          <a:p>
            <a:pPr algn="ctr"/>
            <a:r>
              <a:rPr lang="en-GB" b="1"/>
              <a:t>&gt;</a:t>
            </a:r>
          </a:p>
        </p:txBody>
      </p:sp>
    </p:spTree>
    <p:extLst>
      <p:ext uri="{BB962C8B-B14F-4D97-AF65-F5344CB8AC3E}">
        <p14:creationId xmlns:p14="http://schemas.microsoft.com/office/powerpoint/2010/main" val="15596396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8" name="Straight Connector 227">
            <a:extLst>
              <a:ext uri="{FF2B5EF4-FFF2-40B4-BE49-F238E27FC236}">
                <a16:creationId xmlns:a16="http://schemas.microsoft.com/office/drawing/2014/main" id="{1AEA2901-78AB-4BDB-A70A-A45BAB459527}"/>
              </a:ext>
            </a:extLst>
          </p:cNvPr>
          <p:cNvCxnSpPr>
            <a:cxnSpLocks/>
          </p:cNvCxnSpPr>
          <p:nvPr/>
        </p:nvCxnSpPr>
        <p:spPr>
          <a:xfrm flipH="1">
            <a:off x="7674954" y="5777977"/>
            <a:ext cx="9907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79DD4AF5-0682-444B-8A61-AF755EDC0146}"/>
              </a:ext>
            </a:extLst>
          </p:cNvPr>
          <p:cNvCxnSpPr>
            <a:cxnSpLocks/>
          </p:cNvCxnSpPr>
          <p:nvPr/>
        </p:nvCxnSpPr>
        <p:spPr>
          <a:xfrm flipV="1">
            <a:off x="3596444" y="5679513"/>
            <a:ext cx="775390" cy="185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migration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312821" y="1825625"/>
            <a:ext cx="11590421" cy="1356337"/>
          </a:xfrm>
        </p:spPr>
        <p:txBody>
          <a:bodyPr>
            <a:normAutofit/>
          </a:bodyPr>
          <a:lstStyle/>
          <a:p>
            <a:r>
              <a:rPr lang="en-US" i="1"/>
              <a:t>Tunneling</a:t>
            </a:r>
            <a:r>
              <a:rPr lang="en-US"/>
              <a:t> allows two IPv6 networks to communicate over an IPv4 network by means of </a:t>
            </a:r>
            <a:r>
              <a:rPr lang="en-US" i="1"/>
              <a:t>tunnel brokers</a:t>
            </a:r>
            <a:r>
              <a:rPr lang="en-US"/>
              <a:t>, devices which encapsulate IPv6 packets into IPv4 packets. </a:t>
            </a:r>
            <a:endParaRPr lang="en-US" b="0" i="0">
              <a:effectLst/>
            </a:endParaRPr>
          </a:p>
        </p:txBody>
      </p:sp>
      <p:pic>
        <p:nvPicPr>
          <p:cNvPr id="6" name="Picture 4" descr="C:\Users\ecoffey\AppData\Local\Temp\Rar$DRa0.400\30009_Device_cloud_white_default_256.png">
            <a:extLst>
              <a:ext uri="{FF2B5EF4-FFF2-40B4-BE49-F238E27FC236}">
                <a16:creationId xmlns:a16="http://schemas.microsoft.com/office/drawing/2014/main" id="{C67AF91D-9C03-4916-8CF6-1E26C1768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94" y="3257239"/>
            <a:ext cx="3688720" cy="3688720"/>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120F310C-933D-4E77-8404-FD35266D5027}"/>
              </a:ext>
            </a:extLst>
          </p:cNvPr>
          <p:cNvCxnSpPr>
            <a:cxnSpLocks/>
            <a:stCxn id="215" idx="0"/>
          </p:cNvCxnSpPr>
          <p:nvPr/>
        </p:nvCxnSpPr>
        <p:spPr>
          <a:xfrm flipV="1">
            <a:off x="8665748" y="4989149"/>
            <a:ext cx="170594" cy="6726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8C24F1E-808F-4C2C-A7AF-8A5C5B95460A}"/>
              </a:ext>
            </a:extLst>
          </p:cNvPr>
          <p:cNvCxnSpPr>
            <a:cxnSpLocks/>
          </p:cNvCxnSpPr>
          <p:nvPr/>
        </p:nvCxnSpPr>
        <p:spPr>
          <a:xfrm>
            <a:off x="8212630" y="3529616"/>
            <a:ext cx="461782" cy="15708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7B1D6B3-ABDF-4485-AFA7-3EBEA85ECB0B}"/>
              </a:ext>
            </a:extLst>
          </p:cNvPr>
          <p:cNvCxnSpPr>
            <a:cxnSpLocks/>
          </p:cNvCxnSpPr>
          <p:nvPr/>
        </p:nvCxnSpPr>
        <p:spPr>
          <a:xfrm flipV="1">
            <a:off x="9053183" y="3600323"/>
            <a:ext cx="1257024" cy="1298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D005B7B-00F6-4C25-B295-FE9F7FBB3B48}"/>
              </a:ext>
            </a:extLst>
          </p:cNvPr>
          <p:cNvCxnSpPr>
            <a:cxnSpLocks/>
          </p:cNvCxnSpPr>
          <p:nvPr/>
        </p:nvCxnSpPr>
        <p:spPr>
          <a:xfrm>
            <a:off x="1394203" y="3635189"/>
            <a:ext cx="1355198" cy="15324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20AD51C-F665-4868-B8F5-CDD2A30BAF25}"/>
              </a:ext>
            </a:extLst>
          </p:cNvPr>
          <p:cNvCxnSpPr>
            <a:cxnSpLocks/>
            <a:endCxn id="116" idx="2"/>
          </p:cNvCxnSpPr>
          <p:nvPr/>
        </p:nvCxnSpPr>
        <p:spPr>
          <a:xfrm flipH="1" flipV="1">
            <a:off x="2839930" y="3603643"/>
            <a:ext cx="260258" cy="149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0953F67-8FD8-428E-B6A6-0A41380391A4}"/>
              </a:ext>
            </a:extLst>
          </p:cNvPr>
          <p:cNvCxnSpPr>
            <a:cxnSpLocks/>
          </p:cNvCxnSpPr>
          <p:nvPr/>
        </p:nvCxnSpPr>
        <p:spPr>
          <a:xfrm flipV="1">
            <a:off x="1424041" y="5327778"/>
            <a:ext cx="1153812" cy="8758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B38176E-D2C6-4FC1-B1BE-280BB2CFE850}"/>
              </a:ext>
            </a:extLst>
          </p:cNvPr>
          <p:cNvCxnSpPr>
            <a:cxnSpLocks/>
          </p:cNvCxnSpPr>
          <p:nvPr/>
        </p:nvCxnSpPr>
        <p:spPr>
          <a:xfrm>
            <a:off x="2776411" y="5154187"/>
            <a:ext cx="800456" cy="6237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81" name="Picture 10" descr="C:\Users\ecoffey\AppData\Local\Temp\Rar$DRa0.608\30080_Device_switch_default_256.png">
            <a:extLst>
              <a:ext uri="{FF2B5EF4-FFF2-40B4-BE49-F238E27FC236}">
                <a16:creationId xmlns:a16="http://schemas.microsoft.com/office/drawing/2014/main" id="{3DB9D7B6-BE9B-4B4D-B6B2-D302F308F5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54" b="26465"/>
          <a:stretch/>
        </p:blipFill>
        <p:spPr bwMode="auto">
          <a:xfrm>
            <a:off x="2433504" y="4862876"/>
            <a:ext cx="1123295" cy="52099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0" descr="C:\Users\ecoffey\AppData\Local\Temp\Rar$DRa0.608\30080_Device_switch_default_256.png">
            <a:extLst>
              <a:ext uri="{FF2B5EF4-FFF2-40B4-BE49-F238E27FC236}">
                <a16:creationId xmlns:a16="http://schemas.microsoft.com/office/drawing/2014/main" id="{EEDC3455-B4C7-41D2-94EB-8298278D2E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7154" b="26465"/>
          <a:stretch/>
        </p:blipFill>
        <p:spPr bwMode="auto">
          <a:xfrm>
            <a:off x="8267982" y="4611286"/>
            <a:ext cx="1123295" cy="520994"/>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6931BBDD-4C42-40EC-B905-00A535CA0D69}"/>
              </a:ext>
            </a:extLst>
          </p:cNvPr>
          <p:cNvGrpSpPr/>
          <p:nvPr/>
        </p:nvGrpSpPr>
        <p:grpSpPr>
          <a:xfrm>
            <a:off x="502995" y="3141057"/>
            <a:ext cx="1088792" cy="734320"/>
            <a:chOff x="1341153" y="3106159"/>
            <a:chExt cx="1088792" cy="734320"/>
          </a:xfrm>
        </p:grpSpPr>
        <p:grpSp>
          <p:nvGrpSpPr>
            <p:cNvPr id="85" name="Group 84">
              <a:extLst>
                <a:ext uri="{FF2B5EF4-FFF2-40B4-BE49-F238E27FC236}">
                  <a16:creationId xmlns:a16="http://schemas.microsoft.com/office/drawing/2014/main" id="{CE72C3C8-2D70-4513-A0E1-37F9182B92A5}"/>
                </a:ext>
              </a:extLst>
            </p:cNvPr>
            <p:cNvGrpSpPr/>
            <p:nvPr/>
          </p:nvGrpSpPr>
          <p:grpSpPr>
            <a:xfrm>
              <a:off x="1341153" y="3106159"/>
              <a:ext cx="1088792" cy="734320"/>
              <a:chOff x="1209368" y="3429000"/>
              <a:chExt cx="1809135" cy="1220144"/>
            </a:xfrm>
          </p:grpSpPr>
          <p:sp>
            <p:nvSpPr>
              <p:cNvPr id="87" name="Rectangle: Rounded Corners 86">
                <a:extLst>
                  <a:ext uri="{FF2B5EF4-FFF2-40B4-BE49-F238E27FC236}">
                    <a16:creationId xmlns:a16="http://schemas.microsoft.com/office/drawing/2014/main" id="{2B6DC94F-4158-4AAB-8E36-0B6AF369426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8B3A69DB-9E1A-49A4-875B-7508AAE63B1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0B0B7D57-E7D2-4D29-A4AC-6B255FBA6C3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240EC437-4570-4BB7-8523-F209452318C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29636802-BA92-43AF-A4B4-7431BFB73FA8}"/>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Circle: Hollow 91">
                <a:extLst>
                  <a:ext uri="{FF2B5EF4-FFF2-40B4-BE49-F238E27FC236}">
                    <a16:creationId xmlns:a16="http://schemas.microsoft.com/office/drawing/2014/main" id="{8A76D1BA-419B-4F76-8AE3-03853EA39D71}"/>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Rectangle 92">
                <a:extLst>
                  <a:ext uri="{FF2B5EF4-FFF2-40B4-BE49-F238E27FC236}">
                    <a16:creationId xmlns:a16="http://schemas.microsoft.com/office/drawing/2014/main" id="{533E0DDC-7BBF-4DC9-AB3A-7BEC2FD888AE}"/>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TextBox 85">
              <a:extLst>
                <a:ext uri="{FF2B5EF4-FFF2-40B4-BE49-F238E27FC236}">
                  <a16:creationId xmlns:a16="http://schemas.microsoft.com/office/drawing/2014/main" id="{618C77BB-E213-441A-ABD6-5993708856D9}"/>
                </a:ext>
              </a:extLst>
            </p:cNvPr>
            <p:cNvSpPr txBox="1"/>
            <p:nvPr/>
          </p:nvSpPr>
          <p:spPr>
            <a:xfrm>
              <a:off x="1528044" y="3222341"/>
              <a:ext cx="595035" cy="369332"/>
            </a:xfrm>
            <a:prstGeom prst="rect">
              <a:avLst/>
            </a:prstGeom>
            <a:noFill/>
          </p:spPr>
          <p:txBody>
            <a:bodyPr wrap="none" rtlCol="0">
              <a:spAutoFit/>
            </a:bodyPr>
            <a:lstStyle/>
            <a:p>
              <a:r>
                <a:rPr lang="en-GB" b="1"/>
                <a:t>IPv6</a:t>
              </a:r>
            </a:p>
          </p:txBody>
        </p:sp>
      </p:grpSp>
      <p:grpSp>
        <p:nvGrpSpPr>
          <p:cNvPr id="94" name="Group 93">
            <a:extLst>
              <a:ext uri="{FF2B5EF4-FFF2-40B4-BE49-F238E27FC236}">
                <a16:creationId xmlns:a16="http://schemas.microsoft.com/office/drawing/2014/main" id="{3A2B550A-CF9A-4C6D-9781-1970280DC460}"/>
              </a:ext>
            </a:extLst>
          </p:cNvPr>
          <p:cNvGrpSpPr/>
          <p:nvPr/>
        </p:nvGrpSpPr>
        <p:grpSpPr>
          <a:xfrm>
            <a:off x="567636" y="5883428"/>
            <a:ext cx="1088792" cy="734320"/>
            <a:chOff x="144690" y="5048488"/>
            <a:chExt cx="1088792" cy="734320"/>
          </a:xfrm>
        </p:grpSpPr>
        <p:grpSp>
          <p:nvGrpSpPr>
            <p:cNvPr id="95" name="Group 94">
              <a:extLst>
                <a:ext uri="{FF2B5EF4-FFF2-40B4-BE49-F238E27FC236}">
                  <a16:creationId xmlns:a16="http://schemas.microsoft.com/office/drawing/2014/main" id="{E770D56A-6BA7-4158-BD80-97836101F926}"/>
                </a:ext>
              </a:extLst>
            </p:cNvPr>
            <p:cNvGrpSpPr/>
            <p:nvPr/>
          </p:nvGrpSpPr>
          <p:grpSpPr>
            <a:xfrm>
              <a:off x="144690" y="5048488"/>
              <a:ext cx="1088792" cy="734320"/>
              <a:chOff x="1209368" y="3429000"/>
              <a:chExt cx="1809135" cy="1220144"/>
            </a:xfrm>
          </p:grpSpPr>
          <p:sp>
            <p:nvSpPr>
              <p:cNvPr id="97" name="Rectangle: Rounded Corners 96">
                <a:extLst>
                  <a:ext uri="{FF2B5EF4-FFF2-40B4-BE49-F238E27FC236}">
                    <a16:creationId xmlns:a16="http://schemas.microsoft.com/office/drawing/2014/main" id="{1A3E1D46-E74E-49FE-8A51-BFBF2E31D86E}"/>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3B79BCD7-F6FA-4B1F-992C-E451C289F702}"/>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E6158642-6338-4530-B326-E4344A6581B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BA0EBCF5-3FE7-462D-AF28-467586199750}"/>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6EB6D97A-10A6-4913-819B-DF8CF3AFDBC1}"/>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Circle: Hollow 101">
                <a:extLst>
                  <a:ext uri="{FF2B5EF4-FFF2-40B4-BE49-F238E27FC236}">
                    <a16:creationId xmlns:a16="http://schemas.microsoft.com/office/drawing/2014/main" id="{2532EF9C-ADFD-4518-9153-BF03C0FEC41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3" name="Rectangle 102">
                <a:extLst>
                  <a:ext uri="{FF2B5EF4-FFF2-40B4-BE49-F238E27FC236}">
                    <a16:creationId xmlns:a16="http://schemas.microsoft.com/office/drawing/2014/main" id="{B66A6031-D379-49FB-85E3-5C607507C08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6" name="TextBox 95">
              <a:extLst>
                <a:ext uri="{FF2B5EF4-FFF2-40B4-BE49-F238E27FC236}">
                  <a16:creationId xmlns:a16="http://schemas.microsoft.com/office/drawing/2014/main" id="{986670E3-1FD3-4E2F-ADF2-766117EA3393}"/>
                </a:ext>
              </a:extLst>
            </p:cNvPr>
            <p:cNvSpPr txBox="1"/>
            <p:nvPr/>
          </p:nvSpPr>
          <p:spPr>
            <a:xfrm>
              <a:off x="410507" y="5176645"/>
              <a:ext cx="595036" cy="369332"/>
            </a:xfrm>
            <a:prstGeom prst="rect">
              <a:avLst/>
            </a:prstGeom>
            <a:noFill/>
          </p:spPr>
          <p:txBody>
            <a:bodyPr wrap="none" rtlCol="0">
              <a:spAutoFit/>
            </a:bodyPr>
            <a:lstStyle/>
            <a:p>
              <a:pPr algn="ctr"/>
              <a:r>
                <a:rPr lang="en-GB" b="1"/>
                <a:t>IPv6</a:t>
              </a:r>
            </a:p>
          </p:txBody>
        </p:sp>
      </p:grpSp>
      <p:grpSp>
        <p:nvGrpSpPr>
          <p:cNvPr id="104" name="Group 103">
            <a:extLst>
              <a:ext uri="{FF2B5EF4-FFF2-40B4-BE49-F238E27FC236}">
                <a16:creationId xmlns:a16="http://schemas.microsoft.com/office/drawing/2014/main" id="{A55C6889-969A-4D2C-BDF7-51996A94B287}"/>
              </a:ext>
            </a:extLst>
          </p:cNvPr>
          <p:cNvGrpSpPr/>
          <p:nvPr/>
        </p:nvGrpSpPr>
        <p:grpSpPr>
          <a:xfrm>
            <a:off x="10104667" y="3110545"/>
            <a:ext cx="1088792" cy="734320"/>
            <a:chOff x="144690" y="5048488"/>
            <a:chExt cx="1088792" cy="734320"/>
          </a:xfrm>
        </p:grpSpPr>
        <p:grpSp>
          <p:nvGrpSpPr>
            <p:cNvPr id="105" name="Group 104">
              <a:extLst>
                <a:ext uri="{FF2B5EF4-FFF2-40B4-BE49-F238E27FC236}">
                  <a16:creationId xmlns:a16="http://schemas.microsoft.com/office/drawing/2014/main" id="{F8AC7887-8DED-4DE3-B153-E887DD429817}"/>
                </a:ext>
              </a:extLst>
            </p:cNvPr>
            <p:cNvGrpSpPr/>
            <p:nvPr/>
          </p:nvGrpSpPr>
          <p:grpSpPr>
            <a:xfrm>
              <a:off x="144690" y="5048488"/>
              <a:ext cx="1088792" cy="734320"/>
              <a:chOff x="1209368" y="3429000"/>
              <a:chExt cx="1809135" cy="1220144"/>
            </a:xfrm>
          </p:grpSpPr>
          <p:sp>
            <p:nvSpPr>
              <p:cNvPr id="107" name="Rectangle: Rounded Corners 106">
                <a:extLst>
                  <a:ext uri="{FF2B5EF4-FFF2-40B4-BE49-F238E27FC236}">
                    <a16:creationId xmlns:a16="http://schemas.microsoft.com/office/drawing/2014/main" id="{A7B7F742-7C78-4BB6-8390-5943D16705E8}"/>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418C544D-B28A-40D5-BF54-DBC6D01361DA}"/>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9F794410-8D25-49D1-A31D-DA6F06149617}"/>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45CE530D-7024-4556-AC04-FB185325A3E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7DDCC157-2F61-432C-A06B-ACC1A9D8AFB5}"/>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Circle: Hollow 111">
                <a:extLst>
                  <a:ext uri="{FF2B5EF4-FFF2-40B4-BE49-F238E27FC236}">
                    <a16:creationId xmlns:a16="http://schemas.microsoft.com/office/drawing/2014/main" id="{088426EB-F3DA-4236-BA0D-6E1867F15DDA}"/>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3" name="Rectangle 112">
                <a:extLst>
                  <a:ext uri="{FF2B5EF4-FFF2-40B4-BE49-F238E27FC236}">
                    <a16:creationId xmlns:a16="http://schemas.microsoft.com/office/drawing/2014/main" id="{F7D44A57-041A-45A4-BF21-18952DA89961}"/>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TextBox 105">
              <a:extLst>
                <a:ext uri="{FF2B5EF4-FFF2-40B4-BE49-F238E27FC236}">
                  <a16:creationId xmlns:a16="http://schemas.microsoft.com/office/drawing/2014/main" id="{A96C3793-E222-48BF-B037-CE174B18E811}"/>
                </a:ext>
              </a:extLst>
            </p:cNvPr>
            <p:cNvSpPr txBox="1"/>
            <p:nvPr/>
          </p:nvSpPr>
          <p:spPr>
            <a:xfrm>
              <a:off x="377392" y="5178073"/>
              <a:ext cx="595035" cy="369332"/>
            </a:xfrm>
            <a:prstGeom prst="rect">
              <a:avLst/>
            </a:prstGeom>
            <a:noFill/>
          </p:spPr>
          <p:txBody>
            <a:bodyPr wrap="none" rtlCol="0">
              <a:spAutoFit/>
            </a:bodyPr>
            <a:lstStyle/>
            <a:p>
              <a:pPr algn="ctr"/>
              <a:r>
                <a:rPr lang="en-GB" b="1"/>
                <a:t>IPv6</a:t>
              </a:r>
            </a:p>
          </p:txBody>
        </p:sp>
      </p:grpSp>
      <p:grpSp>
        <p:nvGrpSpPr>
          <p:cNvPr id="114" name="Group 113">
            <a:extLst>
              <a:ext uri="{FF2B5EF4-FFF2-40B4-BE49-F238E27FC236}">
                <a16:creationId xmlns:a16="http://schemas.microsoft.com/office/drawing/2014/main" id="{A95A3C37-4D20-4185-9350-7A0114D7F86E}"/>
              </a:ext>
            </a:extLst>
          </p:cNvPr>
          <p:cNvGrpSpPr/>
          <p:nvPr/>
        </p:nvGrpSpPr>
        <p:grpSpPr>
          <a:xfrm>
            <a:off x="2354920" y="3135515"/>
            <a:ext cx="1088792" cy="734320"/>
            <a:chOff x="1341153" y="3106159"/>
            <a:chExt cx="1088792" cy="734320"/>
          </a:xfrm>
        </p:grpSpPr>
        <p:grpSp>
          <p:nvGrpSpPr>
            <p:cNvPr id="115" name="Group 114">
              <a:extLst>
                <a:ext uri="{FF2B5EF4-FFF2-40B4-BE49-F238E27FC236}">
                  <a16:creationId xmlns:a16="http://schemas.microsoft.com/office/drawing/2014/main" id="{D49FBABA-10CA-45AD-971E-7C1D7FF21090}"/>
                </a:ext>
              </a:extLst>
            </p:cNvPr>
            <p:cNvGrpSpPr/>
            <p:nvPr/>
          </p:nvGrpSpPr>
          <p:grpSpPr>
            <a:xfrm>
              <a:off x="1341153" y="3106159"/>
              <a:ext cx="1088792" cy="734320"/>
              <a:chOff x="1209368" y="3429000"/>
              <a:chExt cx="1809135" cy="1220144"/>
            </a:xfrm>
          </p:grpSpPr>
          <p:sp>
            <p:nvSpPr>
              <p:cNvPr id="117" name="Rectangle: Rounded Corners 116">
                <a:extLst>
                  <a:ext uri="{FF2B5EF4-FFF2-40B4-BE49-F238E27FC236}">
                    <a16:creationId xmlns:a16="http://schemas.microsoft.com/office/drawing/2014/main" id="{B747FBF7-B25C-4E97-943C-651CC8457556}"/>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A284E79C-2337-4EFD-8CB8-363B83AA2A7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88004539-72FE-481B-9EEE-7CEA6A5673E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698DFD81-1635-48BB-A5F5-46A2D52F9E58}"/>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id="{20A75AB7-D0A6-462E-B477-1C398D9A889C}"/>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Circle: Hollow 121">
                <a:extLst>
                  <a:ext uri="{FF2B5EF4-FFF2-40B4-BE49-F238E27FC236}">
                    <a16:creationId xmlns:a16="http://schemas.microsoft.com/office/drawing/2014/main" id="{A251237E-1899-41AF-BFB1-38773820858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3" name="Rectangle 122">
                <a:extLst>
                  <a:ext uri="{FF2B5EF4-FFF2-40B4-BE49-F238E27FC236}">
                    <a16:creationId xmlns:a16="http://schemas.microsoft.com/office/drawing/2014/main" id="{6D7FAD2B-409C-4300-8338-2D95D49249C8}"/>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 name="TextBox 115">
              <a:extLst>
                <a:ext uri="{FF2B5EF4-FFF2-40B4-BE49-F238E27FC236}">
                  <a16:creationId xmlns:a16="http://schemas.microsoft.com/office/drawing/2014/main" id="{333FDB07-F4EE-4BCF-938A-2748DD4D7C9B}"/>
                </a:ext>
              </a:extLst>
            </p:cNvPr>
            <p:cNvSpPr txBox="1"/>
            <p:nvPr/>
          </p:nvSpPr>
          <p:spPr>
            <a:xfrm>
              <a:off x="1528645" y="3204955"/>
              <a:ext cx="595035" cy="369332"/>
            </a:xfrm>
            <a:prstGeom prst="rect">
              <a:avLst/>
            </a:prstGeom>
            <a:noFill/>
          </p:spPr>
          <p:txBody>
            <a:bodyPr wrap="none" rtlCol="0">
              <a:spAutoFit/>
            </a:bodyPr>
            <a:lstStyle/>
            <a:p>
              <a:r>
                <a:rPr lang="en-GB" b="1"/>
                <a:t>IPv6</a:t>
              </a:r>
            </a:p>
          </p:txBody>
        </p:sp>
      </p:grpSp>
      <p:grpSp>
        <p:nvGrpSpPr>
          <p:cNvPr id="124" name="Group 123">
            <a:extLst>
              <a:ext uri="{FF2B5EF4-FFF2-40B4-BE49-F238E27FC236}">
                <a16:creationId xmlns:a16="http://schemas.microsoft.com/office/drawing/2014/main" id="{2D8FE3C2-4AEE-4812-9339-2F0F91233C73}"/>
              </a:ext>
            </a:extLst>
          </p:cNvPr>
          <p:cNvGrpSpPr/>
          <p:nvPr/>
        </p:nvGrpSpPr>
        <p:grpSpPr>
          <a:xfrm>
            <a:off x="7704505" y="3110545"/>
            <a:ext cx="1088792" cy="734320"/>
            <a:chOff x="1341153" y="3106159"/>
            <a:chExt cx="1088792" cy="734320"/>
          </a:xfrm>
        </p:grpSpPr>
        <p:grpSp>
          <p:nvGrpSpPr>
            <p:cNvPr id="125" name="Group 124">
              <a:extLst>
                <a:ext uri="{FF2B5EF4-FFF2-40B4-BE49-F238E27FC236}">
                  <a16:creationId xmlns:a16="http://schemas.microsoft.com/office/drawing/2014/main" id="{F7E8BF65-37A1-4E35-935F-35A4278E54CE}"/>
                </a:ext>
              </a:extLst>
            </p:cNvPr>
            <p:cNvGrpSpPr/>
            <p:nvPr/>
          </p:nvGrpSpPr>
          <p:grpSpPr>
            <a:xfrm>
              <a:off x="1341153" y="3106159"/>
              <a:ext cx="1088792" cy="734320"/>
              <a:chOff x="1209368" y="3429000"/>
              <a:chExt cx="1809135" cy="1220144"/>
            </a:xfrm>
          </p:grpSpPr>
          <p:sp>
            <p:nvSpPr>
              <p:cNvPr id="127" name="Rectangle: Rounded Corners 126">
                <a:extLst>
                  <a:ext uri="{FF2B5EF4-FFF2-40B4-BE49-F238E27FC236}">
                    <a16:creationId xmlns:a16="http://schemas.microsoft.com/office/drawing/2014/main" id="{D0B53651-6AF2-47E4-A125-6E5F8A51EF7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59F2B6B9-277F-4A5A-BD24-B200F3A200E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a16="http://schemas.microsoft.com/office/drawing/2014/main" id="{6389D017-1D8C-4AD7-BBE4-9E40B3A6C608}"/>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3A7C526D-0398-4B2E-AC4C-E7875C9A473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6B6810E8-4BD0-4004-AE61-92DA7A3A3EF4}"/>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Circle: Hollow 131">
                <a:extLst>
                  <a:ext uri="{FF2B5EF4-FFF2-40B4-BE49-F238E27FC236}">
                    <a16:creationId xmlns:a16="http://schemas.microsoft.com/office/drawing/2014/main" id="{DD63847E-CDBF-4CA3-BBBD-9A680FDA57B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3" name="Rectangle 132">
                <a:extLst>
                  <a:ext uri="{FF2B5EF4-FFF2-40B4-BE49-F238E27FC236}">
                    <a16:creationId xmlns:a16="http://schemas.microsoft.com/office/drawing/2014/main" id="{D88CAD2B-0614-4BD0-8FE4-4315AA78CE13}"/>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6" name="TextBox 125">
              <a:extLst>
                <a:ext uri="{FF2B5EF4-FFF2-40B4-BE49-F238E27FC236}">
                  <a16:creationId xmlns:a16="http://schemas.microsoft.com/office/drawing/2014/main" id="{6C05FF31-CE12-4921-82D0-83EF9581C7A2}"/>
                </a:ext>
              </a:extLst>
            </p:cNvPr>
            <p:cNvSpPr txBox="1"/>
            <p:nvPr/>
          </p:nvSpPr>
          <p:spPr>
            <a:xfrm>
              <a:off x="1558061" y="3236531"/>
              <a:ext cx="595035" cy="369332"/>
            </a:xfrm>
            <a:prstGeom prst="rect">
              <a:avLst/>
            </a:prstGeom>
            <a:noFill/>
          </p:spPr>
          <p:txBody>
            <a:bodyPr wrap="none" rtlCol="0">
              <a:spAutoFit/>
            </a:bodyPr>
            <a:lstStyle/>
            <a:p>
              <a:r>
                <a:rPr lang="en-GB" b="1"/>
                <a:t>IPv6</a:t>
              </a:r>
            </a:p>
          </p:txBody>
        </p:sp>
      </p:grpSp>
      <p:cxnSp>
        <p:nvCxnSpPr>
          <p:cNvPr id="134" name="Straight Connector 133">
            <a:extLst>
              <a:ext uri="{FF2B5EF4-FFF2-40B4-BE49-F238E27FC236}">
                <a16:creationId xmlns:a16="http://schemas.microsoft.com/office/drawing/2014/main" id="{35A8CF76-AC17-4B41-BD0F-26CB7D60C2A4}"/>
              </a:ext>
            </a:extLst>
          </p:cNvPr>
          <p:cNvCxnSpPr>
            <a:cxnSpLocks/>
          </p:cNvCxnSpPr>
          <p:nvPr/>
        </p:nvCxnSpPr>
        <p:spPr>
          <a:xfrm>
            <a:off x="9088628" y="4987768"/>
            <a:ext cx="1803107" cy="11486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8D2FBEB0-7304-4489-BE2B-29F662FF932D}"/>
              </a:ext>
            </a:extLst>
          </p:cNvPr>
          <p:cNvGrpSpPr/>
          <p:nvPr/>
        </p:nvGrpSpPr>
        <p:grpSpPr>
          <a:xfrm>
            <a:off x="10473268" y="5751093"/>
            <a:ext cx="1088792" cy="734320"/>
            <a:chOff x="1341153" y="3106159"/>
            <a:chExt cx="1088792" cy="734320"/>
          </a:xfrm>
        </p:grpSpPr>
        <p:grpSp>
          <p:nvGrpSpPr>
            <p:cNvPr id="136" name="Group 135">
              <a:extLst>
                <a:ext uri="{FF2B5EF4-FFF2-40B4-BE49-F238E27FC236}">
                  <a16:creationId xmlns:a16="http://schemas.microsoft.com/office/drawing/2014/main" id="{BB62EC42-AB5A-436F-9684-1EF6209CE055}"/>
                </a:ext>
              </a:extLst>
            </p:cNvPr>
            <p:cNvGrpSpPr/>
            <p:nvPr/>
          </p:nvGrpSpPr>
          <p:grpSpPr>
            <a:xfrm>
              <a:off x="1341153" y="3106159"/>
              <a:ext cx="1088792" cy="734320"/>
              <a:chOff x="1209368" y="3429000"/>
              <a:chExt cx="1809135" cy="1220144"/>
            </a:xfrm>
          </p:grpSpPr>
          <p:sp>
            <p:nvSpPr>
              <p:cNvPr id="138" name="Rectangle: Rounded Corners 137">
                <a:extLst>
                  <a:ext uri="{FF2B5EF4-FFF2-40B4-BE49-F238E27FC236}">
                    <a16:creationId xmlns:a16="http://schemas.microsoft.com/office/drawing/2014/main" id="{10398AB6-D838-4A20-B7DC-53DA91EAA30F}"/>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8C443507-A2C5-41B5-B034-DAAF91A3FA9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le 139">
                <a:extLst>
                  <a:ext uri="{FF2B5EF4-FFF2-40B4-BE49-F238E27FC236}">
                    <a16:creationId xmlns:a16="http://schemas.microsoft.com/office/drawing/2014/main" id="{5F815891-6A5C-4748-85C4-57467A6114A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C1D4FED6-E4D4-4D53-889E-F449590A4505}"/>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a:extLst>
                  <a:ext uri="{FF2B5EF4-FFF2-40B4-BE49-F238E27FC236}">
                    <a16:creationId xmlns:a16="http://schemas.microsoft.com/office/drawing/2014/main" id="{39A62306-AD14-445A-A652-26AC2E256927}"/>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Circle: Hollow 142">
                <a:extLst>
                  <a:ext uri="{FF2B5EF4-FFF2-40B4-BE49-F238E27FC236}">
                    <a16:creationId xmlns:a16="http://schemas.microsoft.com/office/drawing/2014/main" id="{7F769D3C-841F-4B72-AEC2-E2C57DCBF818}"/>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4" name="Rectangle 143">
                <a:extLst>
                  <a:ext uri="{FF2B5EF4-FFF2-40B4-BE49-F238E27FC236}">
                    <a16:creationId xmlns:a16="http://schemas.microsoft.com/office/drawing/2014/main" id="{D350E6F1-C775-4FA3-9539-3238BB156D0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7" name="TextBox 136">
              <a:extLst>
                <a:ext uri="{FF2B5EF4-FFF2-40B4-BE49-F238E27FC236}">
                  <a16:creationId xmlns:a16="http://schemas.microsoft.com/office/drawing/2014/main" id="{C9406F56-7B0B-4B97-9F4A-99BE76AD143A}"/>
                </a:ext>
              </a:extLst>
            </p:cNvPr>
            <p:cNvSpPr txBox="1"/>
            <p:nvPr/>
          </p:nvSpPr>
          <p:spPr>
            <a:xfrm>
              <a:off x="1560323" y="3251093"/>
              <a:ext cx="595035" cy="369332"/>
            </a:xfrm>
            <a:prstGeom prst="rect">
              <a:avLst/>
            </a:prstGeom>
            <a:noFill/>
          </p:spPr>
          <p:txBody>
            <a:bodyPr wrap="none" rtlCol="0">
              <a:spAutoFit/>
            </a:bodyPr>
            <a:lstStyle/>
            <a:p>
              <a:r>
                <a:rPr lang="en-GB" b="1"/>
                <a:t>IPv6</a:t>
              </a:r>
            </a:p>
          </p:txBody>
        </p:sp>
      </p:grpSp>
      <p:sp>
        <p:nvSpPr>
          <p:cNvPr id="145" name="Rectangle 144">
            <a:extLst>
              <a:ext uri="{FF2B5EF4-FFF2-40B4-BE49-F238E27FC236}">
                <a16:creationId xmlns:a16="http://schemas.microsoft.com/office/drawing/2014/main" id="{698EA9DE-FA54-48AD-AA00-915870567C5D}"/>
              </a:ext>
            </a:extLst>
          </p:cNvPr>
          <p:cNvSpPr/>
          <p:nvPr/>
        </p:nvSpPr>
        <p:spPr>
          <a:xfrm>
            <a:off x="1795964" y="4056654"/>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146" name="Rectangle 145">
            <a:extLst>
              <a:ext uri="{FF2B5EF4-FFF2-40B4-BE49-F238E27FC236}">
                <a16:creationId xmlns:a16="http://schemas.microsoft.com/office/drawing/2014/main" id="{0DE1BDB5-1399-4C45-961E-D210022C0193}"/>
              </a:ext>
            </a:extLst>
          </p:cNvPr>
          <p:cNvSpPr/>
          <p:nvPr/>
        </p:nvSpPr>
        <p:spPr>
          <a:xfrm>
            <a:off x="1898209" y="5491244"/>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147" name="Rectangle 146">
            <a:extLst>
              <a:ext uri="{FF2B5EF4-FFF2-40B4-BE49-F238E27FC236}">
                <a16:creationId xmlns:a16="http://schemas.microsoft.com/office/drawing/2014/main" id="{7CFE759F-1A61-4F8D-A9A5-9E421949FB76}"/>
              </a:ext>
            </a:extLst>
          </p:cNvPr>
          <p:cNvSpPr/>
          <p:nvPr/>
        </p:nvSpPr>
        <p:spPr>
          <a:xfrm>
            <a:off x="8248899" y="4159105"/>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cxnSp>
        <p:nvCxnSpPr>
          <p:cNvPr id="176" name="Straight Connector 175">
            <a:extLst>
              <a:ext uri="{FF2B5EF4-FFF2-40B4-BE49-F238E27FC236}">
                <a16:creationId xmlns:a16="http://schemas.microsoft.com/office/drawing/2014/main" id="{98F758CC-678E-432E-B792-3B9552026F5D}"/>
              </a:ext>
            </a:extLst>
          </p:cNvPr>
          <p:cNvCxnSpPr>
            <a:cxnSpLocks/>
          </p:cNvCxnSpPr>
          <p:nvPr/>
        </p:nvCxnSpPr>
        <p:spPr>
          <a:xfrm flipH="1" flipV="1">
            <a:off x="6313853" y="5047576"/>
            <a:ext cx="328780" cy="458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DF0D05B9-79D6-4212-86AF-89A906FF76FB}"/>
              </a:ext>
            </a:extLst>
          </p:cNvPr>
          <p:cNvCxnSpPr>
            <a:cxnSpLocks/>
          </p:cNvCxnSpPr>
          <p:nvPr/>
        </p:nvCxnSpPr>
        <p:spPr>
          <a:xfrm flipV="1">
            <a:off x="5599702" y="5037542"/>
            <a:ext cx="515165" cy="4330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AECBAD14-12E9-4ABE-BD64-051883A8D583}"/>
              </a:ext>
            </a:extLst>
          </p:cNvPr>
          <p:cNvSpPr txBox="1"/>
          <p:nvPr/>
        </p:nvSpPr>
        <p:spPr>
          <a:xfrm>
            <a:off x="5764987" y="6194398"/>
            <a:ext cx="675570" cy="646331"/>
          </a:xfrm>
          <a:prstGeom prst="rect">
            <a:avLst/>
          </a:prstGeom>
          <a:noFill/>
        </p:spPr>
        <p:txBody>
          <a:bodyPr wrap="none" rtlCol="0">
            <a:spAutoFit/>
          </a:bodyPr>
          <a:lstStyle/>
          <a:p>
            <a:pPr algn="ctr"/>
            <a:r>
              <a:rPr lang="en-GB" b="1"/>
              <a:t>IPv4</a:t>
            </a:r>
          </a:p>
          <a:p>
            <a:pPr algn="ctr"/>
            <a:r>
              <a:rPr lang="en-GB" b="1"/>
              <a:t>WAN</a:t>
            </a:r>
          </a:p>
        </p:txBody>
      </p:sp>
      <p:pic>
        <p:nvPicPr>
          <p:cNvPr id="179" name="Picture 10" descr="C:\Users\ecoffey\AppData\Local\Temp\Rar$DRa0.386\30067_Device_router_default_256.png">
            <a:extLst>
              <a:ext uri="{FF2B5EF4-FFF2-40B4-BE49-F238E27FC236}">
                <a16:creationId xmlns:a16="http://schemas.microsoft.com/office/drawing/2014/main" id="{AD90717F-E1DA-4D1F-8F33-A6B777950B3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171" t="28931" r="8368" b="21666"/>
          <a:stretch/>
        </p:blipFill>
        <p:spPr bwMode="auto">
          <a:xfrm>
            <a:off x="5728436" y="4612903"/>
            <a:ext cx="874166" cy="517453"/>
          </a:xfrm>
          <a:prstGeom prst="rect">
            <a:avLst/>
          </a:prstGeom>
          <a:noFill/>
          <a:extLst>
            <a:ext uri="{909E8E84-426E-40DD-AFC4-6F175D3DCCD1}">
              <a14:hiddenFill xmlns:a14="http://schemas.microsoft.com/office/drawing/2010/main">
                <a:solidFill>
                  <a:srgbClr val="FFFFFF"/>
                </a:solidFill>
              </a14:hiddenFill>
            </a:ext>
          </a:extLst>
        </p:spPr>
      </p:pic>
      <p:grpSp>
        <p:nvGrpSpPr>
          <p:cNvPr id="180" name="Group 179">
            <a:extLst>
              <a:ext uri="{FF2B5EF4-FFF2-40B4-BE49-F238E27FC236}">
                <a16:creationId xmlns:a16="http://schemas.microsoft.com/office/drawing/2014/main" id="{C6365E44-6640-4560-A074-3F6BC31153CC}"/>
              </a:ext>
            </a:extLst>
          </p:cNvPr>
          <p:cNvGrpSpPr/>
          <p:nvPr/>
        </p:nvGrpSpPr>
        <p:grpSpPr>
          <a:xfrm>
            <a:off x="4627274" y="5424501"/>
            <a:ext cx="1088792" cy="734320"/>
            <a:chOff x="1341153" y="3106159"/>
            <a:chExt cx="1088792" cy="734320"/>
          </a:xfrm>
        </p:grpSpPr>
        <p:grpSp>
          <p:nvGrpSpPr>
            <p:cNvPr id="181" name="Group 180">
              <a:extLst>
                <a:ext uri="{FF2B5EF4-FFF2-40B4-BE49-F238E27FC236}">
                  <a16:creationId xmlns:a16="http://schemas.microsoft.com/office/drawing/2014/main" id="{F7EA9BA6-1A2E-49B4-AC45-E8DAFC41EDBD}"/>
                </a:ext>
              </a:extLst>
            </p:cNvPr>
            <p:cNvGrpSpPr/>
            <p:nvPr/>
          </p:nvGrpSpPr>
          <p:grpSpPr>
            <a:xfrm>
              <a:off x="1341153" y="3106159"/>
              <a:ext cx="1088792" cy="734320"/>
              <a:chOff x="1209368" y="3429000"/>
              <a:chExt cx="1809135" cy="1220144"/>
            </a:xfrm>
          </p:grpSpPr>
          <p:sp>
            <p:nvSpPr>
              <p:cNvPr id="183" name="Rectangle: Rounded Corners 182">
                <a:extLst>
                  <a:ext uri="{FF2B5EF4-FFF2-40B4-BE49-F238E27FC236}">
                    <a16:creationId xmlns:a16="http://schemas.microsoft.com/office/drawing/2014/main" id="{1187D309-47FA-45DC-8325-AD34C6CBAC72}"/>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id="{A19F68B5-670A-43AC-98DD-20E7D4F45B7B}"/>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id="{959A4688-B398-400B-9F2E-7FC08A4B682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id="{52C3F792-037D-46BD-9CE6-BC5700B412C8}"/>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Rectangle 186">
                <a:extLst>
                  <a:ext uri="{FF2B5EF4-FFF2-40B4-BE49-F238E27FC236}">
                    <a16:creationId xmlns:a16="http://schemas.microsoft.com/office/drawing/2014/main" id="{23D4B7A1-7D6C-488D-9C14-C3F3B0CB22A7}"/>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Circle: Hollow 187">
                <a:extLst>
                  <a:ext uri="{FF2B5EF4-FFF2-40B4-BE49-F238E27FC236}">
                    <a16:creationId xmlns:a16="http://schemas.microsoft.com/office/drawing/2014/main" id="{3258038F-C9A1-4D1B-AC18-36DE9A3170A8}"/>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9" name="Rectangle 188">
                <a:extLst>
                  <a:ext uri="{FF2B5EF4-FFF2-40B4-BE49-F238E27FC236}">
                    <a16:creationId xmlns:a16="http://schemas.microsoft.com/office/drawing/2014/main" id="{FFD5A6B4-5E64-4969-BF38-F982FBA988F1}"/>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2" name="TextBox 181">
              <a:extLst>
                <a:ext uri="{FF2B5EF4-FFF2-40B4-BE49-F238E27FC236}">
                  <a16:creationId xmlns:a16="http://schemas.microsoft.com/office/drawing/2014/main" id="{DC8BCDDC-2661-4A79-9AE1-57803E6F37ED}"/>
                </a:ext>
              </a:extLst>
            </p:cNvPr>
            <p:cNvSpPr txBox="1"/>
            <p:nvPr/>
          </p:nvSpPr>
          <p:spPr>
            <a:xfrm>
              <a:off x="1585986" y="3236443"/>
              <a:ext cx="595035" cy="369332"/>
            </a:xfrm>
            <a:prstGeom prst="rect">
              <a:avLst/>
            </a:prstGeom>
            <a:noFill/>
          </p:spPr>
          <p:txBody>
            <a:bodyPr wrap="none" rtlCol="0">
              <a:spAutoFit/>
            </a:bodyPr>
            <a:lstStyle/>
            <a:p>
              <a:r>
                <a:rPr lang="en-GB" b="1"/>
                <a:t>IPv6</a:t>
              </a:r>
            </a:p>
          </p:txBody>
        </p:sp>
      </p:grpSp>
      <p:grpSp>
        <p:nvGrpSpPr>
          <p:cNvPr id="190" name="Group 189">
            <a:extLst>
              <a:ext uri="{FF2B5EF4-FFF2-40B4-BE49-F238E27FC236}">
                <a16:creationId xmlns:a16="http://schemas.microsoft.com/office/drawing/2014/main" id="{AB676839-D9C4-4080-B82D-51E159FEAAAE}"/>
              </a:ext>
            </a:extLst>
          </p:cNvPr>
          <p:cNvGrpSpPr/>
          <p:nvPr/>
        </p:nvGrpSpPr>
        <p:grpSpPr>
          <a:xfrm>
            <a:off x="6387176" y="5397804"/>
            <a:ext cx="1088792" cy="734320"/>
            <a:chOff x="1341153" y="3106159"/>
            <a:chExt cx="1088792" cy="734320"/>
          </a:xfrm>
        </p:grpSpPr>
        <p:grpSp>
          <p:nvGrpSpPr>
            <p:cNvPr id="191" name="Group 190">
              <a:extLst>
                <a:ext uri="{FF2B5EF4-FFF2-40B4-BE49-F238E27FC236}">
                  <a16:creationId xmlns:a16="http://schemas.microsoft.com/office/drawing/2014/main" id="{ECD11938-4FFD-4637-8D72-3214FF6CB250}"/>
                </a:ext>
              </a:extLst>
            </p:cNvPr>
            <p:cNvGrpSpPr/>
            <p:nvPr/>
          </p:nvGrpSpPr>
          <p:grpSpPr>
            <a:xfrm>
              <a:off x="1341153" y="3106159"/>
              <a:ext cx="1088792" cy="734320"/>
              <a:chOff x="1209368" y="3429000"/>
              <a:chExt cx="1809135" cy="1220144"/>
            </a:xfrm>
          </p:grpSpPr>
          <p:sp>
            <p:nvSpPr>
              <p:cNvPr id="193" name="Rectangle: Rounded Corners 192">
                <a:extLst>
                  <a:ext uri="{FF2B5EF4-FFF2-40B4-BE49-F238E27FC236}">
                    <a16:creationId xmlns:a16="http://schemas.microsoft.com/office/drawing/2014/main" id="{240509E5-B5AF-4483-BEC9-F24E9F028C44}"/>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Rectangle 193">
                <a:extLst>
                  <a:ext uri="{FF2B5EF4-FFF2-40B4-BE49-F238E27FC236}">
                    <a16:creationId xmlns:a16="http://schemas.microsoft.com/office/drawing/2014/main" id="{E0ED04D9-F3EB-4349-BDB6-11BD8A25271C}"/>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Rectangle 194">
                <a:extLst>
                  <a:ext uri="{FF2B5EF4-FFF2-40B4-BE49-F238E27FC236}">
                    <a16:creationId xmlns:a16="http://schemas.microsoft.com/office/drawing/2014/main" id="{4D1D15A1-0FEC-474E-9494-2842A2219EA8}"/>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id="{138D83F5-83EE-4C32-A497-F777C47982F4}"/>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Rectangle 196">
                <a:extLst>
                  <a:ext uri="{FF2B5EF4-FFF2-40B4-BE49-F238E27FC236}">
                    <a16:creationId xmlns:a16="http://schemas.microsoft.com/office/drawing/2014/main" id="{0A054B28-B99F-4248-A5DE-7A944F3E207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Circle: Hollow 197">
                <a:extLst>
                  <a:ext uri="{FF2B5EF4-FFF2-40B4-BE49-F238E27FC236}">
                    <a16:creationId xmlns:a16="http://schemas.microsoft.com/office/drawing/2014/main" id="{ECF4DE86-0423-4F5D-951F-A793F746B6CE}"/>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9" name="Rectangle 198">
                <a:extLst>
                  <a:ext uri="{FF2B5EF4-FFF2-40B4-BE49-F238E27FC236}">
                    <a16:creationId xmlns:a16="http://schemas.microsoft.com/office/drawing/2014/main" id="{D88F8C4D-CC05-489E-9701-D8F6F88FABDF}"/>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2" name="TextBox 191">
              <a:extLst>
                <a:ext uri="{FF2B5EF4-FFF2-40B4-BE49-F238E27FC236}">
                  <a16:creationId xmlns:a16="http://schemas.microsoft.com/office/drawing/2014/main" id="{7702FC62-7BB1-4734-98FD-5CDDA169E197}"/>
                </a:ext>
              </a:extLst>
            </p:cNvPr>
            <p:cNvSpPr txBox="1"/>
            <p:nvPr/>
          </p:nvSpPr>
          <p:spPr>
            <a:xfrm>
              <a:off x="1585998" y="3222658"/>
              <a:ext cx="595035" cy="369332"/>
            </a:xfrm>
            <a:prstGeom prst="rect">
              <a:avLst/>
            </a:prstGeom>
            <a:noFill/>
          </p:spPr>
          <p:txBody>
            <a:bodyPr wrap="none" rtlCol="0">
              <a:spAutoFit/>
            </a:bodyPr>
            <a:lstStyle/>
            <a:p>
              <a:r>
                <a:rPr lang="en-GB" b="1"/>
                <a:t>IPv6</a:t>
              </a:r>
            </a:p>
          </p:txBody>
        </p:sp>
      </p:grpSp>
      <p:grpSp>
        <p:nvGrpSpPr>
          <p:cNvPr id="211" name="Group 210">
            <a:extLst>
              <a:ext uri="{FF2B5EF4-FFF2-40B4-BE49-F238E27FC236}">
                <a16:creationId xmlns:a16="http://schemas.microsoft.com/office/drawing/2014/main" id="{3D3536DD-5718-43B5-9531-049A519A9BBD}"/>
              </a:ext>
            </a:extLst>
          </p:cNvPr>
          <p:cNvGrpSpPr/>
          <p:nvPr/>
        </p:nvGrpSpPr>
        <p:grpSpPr>
          <a:xfrm>
            <a:off x="3151220" y="5642702"/>
            <a:ext cx="854890" cy="572835"/>
            <a:chOff x="3225891" y="5930950"/>
            <a:chExt cx="854890" cy="572835"/>
          </a:xfrm>
        </p:grpSpPr>
        <p:sp>
          <p:nvSpPr>
            <p:cNvPr id="205" name="Freeform: Shape 204">
              <a:extLst>
                <a:ext uri="{FF2B5EF4-FFF2-40B4-BE49-F238E27FC236}">
                  <a16:creationId xmlns:a16="http://schemas.microsoft.com/office/drawing/2014/main" id="{B48718B8-C032-486B-B89A-9E0A784D494E}"/>
                </a:ext>
              </a:extLst>
            </p:cNvPr>
            <p:cNvSpPr/>
            <p:nvPr/>
          </p:nvSpPr>
          <p:spPr>
            <a:xfrm>
              <a:off x="3282857" y="6115284"/>
              <a:ext cx="797924" cy="251089"/>
            </a:xfrm>
            <a:custGeom>
              <a:avLst/>
              <a:gdLst>
                <a:gd name="connsiteX0" fmla="*/ 1 w 1074058"/>
                <a:gd name="connsiteY0" fmla="*/ 0 h 337982"/>
                <a:gd name="connsiteX1" fmla="*/ 988423 w 1074058"/>
                <a:gd name="connsiteY1" fmla="*/ 0 h 337982"/>
                <a:gd name="connsiteX2" fmla="*/ 988423 w 1074058"/>
                <a:gd name="connsiteY2" fmla="*/ 2482 h 337982"/>
                <a:gd name="connsiteX3" fmla="*/ 994229 w 1074058"/>
                <a:gd name="connsiteY3" fmla="*/ 0 h 337982"/>
                <a:gd name="connsiteX4" fmla="*/ 1074058 w 1074058"/>
                <a:gd name="connsiteY4" fmla="*/ 168991 h 337982"/>
                <a:gd name="connsiteX5" fmla="*/ 994229 w 1074058"/>
                <a:gd name="connsiteY5" fmla="*/ 337982 h 337982"/>
                <a:gd name="connsiteX6" fmla="*/ 988423 w 1074058"/>
                <a:gd name="connsiteY6" fmla="*/ 335501 h 337982"/>
                <a:gd name="connsiteX7" fmla="*/ 988423 w 1074058"/>
                <a:gd name="connsiteY7" fmla="*/ 337982 h 337982"/>
                <a:gd name="connsiteX8" fmla="*/ 1 w 1074058"/>
                <a:gd name="connsiteY8" fmla="*/ 337982 h 337982"/>
                <a:gd name="connsiteX9" fmla="*/ 79830 w 1074058"/>
                <a:gd name="connsiteY9" fmla="*/ 168991 h 337982"/>
                <a:gd name="connsiteX10" fmla="*/ 1 w 1074058"/>
                <a:gd name="connsiteY10" fmla="*/ 0 h 337982"/>
                <a:gd name="connsiteX11" fmla="*/ 0 w 1074058"/>
                <a:gd name="connsiteY11" fmla="*/ 0 h 337982"/>
                <a:gd name="connsiteX12" fmla="*/ 1 w 1074058"/>
                <a:gd name="connsiteY12" fmla="*/ 0 h 337982"/>
                <a:gd name="connsiteX13" fmla="*/ 0 w 1074058"/>
                <a:gd name="connsiteY13" fmla="*/ 1 h 3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4058" h="337982">
                  <a:moveTo>
                    <a:pt x="1" y="0"/>
                  </a:moveTo>
                  <a:lnTo>
                    <a:pt x="988423" y="0"/>
                  </a:lnTo>
                  <a:lnTo>
                    <a:pt x="988423" y="2482"/>
                  </a:lnTo>
                  <a:lnTo>
                    <a:pt x="994229" y="0"/>
                  </a:lnTo>
                  <a:cubicBezTo>
                    <a:pt x="1038317" y="0"/>
                    <a:pt x="1074058" y="75660"/>
                    <a:pt x="1074058" y="168991"/>
                  </a:cubicBezTo>
                  <a:cubicBezTo>
                    <a:pt x="1074058" y="262322"/>
                    <a:pt x="1038317" y="337982"/>
                    <a:pt x="994229" y="337982"/>
                  </a:cubicBezTo>
                  <a:lnTo>
                    <a:pt x="988423" y="335501"/>
                  </a:lnTo>
                  <a:lnTo>
                    <a:pt x="988423" y="337982"/>
                  </a:lnTo>
                  <a:lnTo>
                    <a:pt x="1" y="337982"/>
                  </a:lnTo>
                  <a:cubicBezTo>
                    <a:pt x="44089" y="337982"/>
                    <a:pt x="79830" y="262322"/>
                    <a:pt x="79830" y="168991"/>
                  </a:cubicBezTo>
                  <a:cubicBezTo>
                    <a:pt x="79830" y="75660"/>
                    <a:pt x="44089" y="0"/>
                    <a:pt x="1" y="0"/>
                  </a:cubicBezTo>
                  <a:close/>
                  <a:moveTo>
                    <a:pt x="0" y="0"/>
                  </a:moveTo>
                  <a:lnTo>
                    <a:pt x="1" y="0"/>
                  </a:lnTo>
                  <a:lnTo>
                    <a:pt x="0" y="1"/>
                  </a:lnTo>
                  <a:close/>
                </a:path>
              </a:pathLst>
            </a:custGeom>
            <a:gradFill>
              <a:gsLst>
                <a:gs pos="0">
                  <a:srgbClr val="355CA4"/>
                </a:gs>
                <a:gs pos="30000">
                  <a:schemeClr val="accent1">
                    <a:lumMod val="45000"/>
                    <a:lumOff val="55000"/>
                  </a:schemeClr>
                </a:gs>
                <a:gs pos="77000">
                  <a:srgbClr val="C2DAEF"/>
                </a:gs>
                <a:gs pos="54000">
                  <a:schemeClr val="bg1"/>
                </a:gs>
                <a:gs pos="100000">
                  <a:srgbClr val="355CA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03" name="Oval 202">
              <a:extLst>
                <a:ext uri="{FF2B5EF4-FFF2-40B4-BE49-F238E27FC236}">
                  <a16:creationId xmlns:a16="http://schemas.microsoft.com/office/drawing/2014/main" id="{FCA0FB40-ACF4-41FD-AB8A-F9E80619EA7D}"/>
                </a:ext>
              </a:extLst>
            </p:cNvPr>
            <p:cNvSpPr/>
            <p:nvPr/>
          </p:nvSpPr>
          <p:spPr>
            <a:xfrm>
              <a:off x="3225891" y="6115284"/>
              <a:ext cx="118610" cy="251089"/>
            </a:xfrm>
            <a:prstGeom prst="ellipse">
              <a:avLst/>
            </a:prstGeom>
            <a:solidFill>
              <a:schemeClr val="bg1">
                <a:lumMod val="95000"/>
              </a:schemeClr>
            </a:solidFill>
            <a:ln w="6350">
              <a:solidFill>
                <a:srgbClr val="355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Rectangle 205">
              <a:extLst>
                <a:ext uri="{FF2B5EF4-FFF2-40B4-BE49-F238E27FC236}">
                  <a16:creationId xmlns:a16="http://schemas.microsoft.com/office/drawing/2014/main" id="{6761066A-5151-4DB1-97A2-778F320D324D}"/>
                </a:ext>
              </a:extLst>
            </p:cNvPr>
            <p:cNvSpPr/>
            <p:nvPr/>
          </p:nvSpPr>
          <p:spPr>
            <a:xfrm>
              <a:off x="3545605" y="5930950"/>
              <a:ext cx="198133" cy="572835"/>
            </a:xfrm>
            <a:prstGeom prst="rect">
              <a:avLst/>
            </a:prstGeom>
            <a:solidFill>
              <a:srgbClr val="355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Arrow: Right 206">
              <a:extLst>
                <a:ext uri="{FF2B5EF4-FFF2-40B4-BE49-F238E27FC236}">
                  <a16:creationId xmlns:a16="http://schemas.microsoft.com/office/drawing/2014/main" id="{BF20E79E-5417-4837-995D-7D4773C68BB3}"/>
                </a:ext>
              </a:extLst>
            </p:cNvPr>
            <p:cNvSpPr/>
            <p:nvPr/>
          </p:nvSpPr>
          <p:spPr>
            <a:xfrm>
              <a:off x="3509423" y="6184275"/>
              <a:ext cx="97840" cy="832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Arrow: Right 207">
              <a:extLst>
                <a:ext uri="{FF2B5EF4-FFF2-40B4-BE49-F238E27FC236}">
                  <a16:creationId xmlns:a16="http://schemas.microsoft.com/office/drawing/2014/main" id="{2E18248D-B9B8-4619-AD24-A824325BCE60}"/>
                </a:ext>
              </a:extLst>
            </p:cNvPr>
            <p:cNvSpPr/>
            <p:nvPr/>
          </p:nvSpPr>
          <p:spPr>
            <a:xfrm flipH="1">
              <a:off x="3686040" y="6184275"/>
              <a:ext cx="97840" cy="832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0" name="TextBox 209">
            <a:extLst>
              <a:ext uri="{FF2B5EF4-FFF2-40B4-BE49-F238E27FC236}">
                <a16:creationId xmlns:a16="http://schemas.microsoft.com/office/drawing/2014/main" id="{C62C8B66-6DD6-463E-90BC-204AAB96B26A}"/>
              </a:ext>
            </a:extLst>
          </p:cNvPr>
          <p:cNvSpPr txBox="1"/>
          <p:nvPr/>
        </p:nvSpPr>
        <p:spPr>
          <a:xfrm>
            <a:off x="3132965" y="6251495"/>
            <a:ext cx="828432" cy="646331"/>
          </a:xfrm>
          <a:prstGeom prst="rect">
            <a:avLst/>
          </a:prstGeom>
          <a:noFill/>
        </p:spPr>
        <p:txBody>
          <a:bodyPr wrap="none" rtlCol="0">
            <a:spAutoFit/>
          </a:bodyPr>
          <a:lstStyle/>
          <a:p>
            <a:pPr algn="ctr"/>
            <a:r>
              <a:rPr lang="en-GB" b="1"/>
              <a:t>Tunnel</a:t>
            </a:r>
          </a:p>
          <a:p>
            <a:pPr algn="ctr"/>
            <a:r>
              <a:rPr lang="en-GB" b="1"/>
              <a:t>Broker</a:t>
            </a:r>
          </a:p>
        </p:txBody>
      </p:sp>
      <p:grpSp>
        <p:nvGrpSpPr>
          <p:cNvPr id="212" name="Group 211">
            <a:extLst>
              <a:ext uri="{FF2B5EF4-FFF2-40B4-BE49-F238E27FC236}">
                <a16:creationId xmlns:a16="http://schemas.microsoft.com/office/drawing/2014/main" id="{B3B6C669-B26F-471D-84E8-6F03EF292287}"/>
              </a:ext>
            </a:extLst>
          </p:cNvPr>
          <p:cNvGrpSpPr/>
          <p:nvPr/>
        </p:nvGrpSpPr>
        <p:grpSpPr>
          <a:xfrm>
            <a:off x="8246967" y="5661818"/>
            <a:ext cx="854890" cy="572835"/>
            <a:chOff x="3225891" y="5930950"/>
            <a:chExt cx="854890" cy="572835"/>
          </a:xfrm>
        </p:grpSpPr>
        <p:sp>
          <p:nvSpPr>
            <p:cNvPr id="213" name="Freeform: Shape 212">
              <a:extLst>
                <a:ext uri="{FF2B5EF4-FFF2-40B4-BE49-F238E27FC236}">
                  <a16:creationId xmlns:a16="http://schemas.microsoft.com/office/drawing/2014/main" id="{1E266939-D41F-4AFD-807C-007C4CBAFD4F}"/>
                </a:ext>
              </a:extLst>
            </p:cNvPr>
            <p:cNvSpPr/>
            <p:nvPr/>
          </p:nvSpPr>
          <p:spPr>
            <a:xfrm>
              <a:off x="3282857" y="6115284"/>
              <a:ext cx="797924" cy="251089"/>
            </a:xfrm>
            <a:custGeom>
              <a:avLst/>
              <a:gdLst>
                <a:gd name="connsiteX0" fmla="*/ 1 w 1074058"/>
                <a:gd name="connsiteY0" fmla="*/ 0 h 337982"/>
                <a:gd name="connsiteX1" fmla="*/ 988423 w 1074058"/>
                <a:gd name="connsiteY1" fmla="*/ 0 h 337982"/>
                <a:gd name="connsiteX2" fmla="*/ 988423 w 1074058"/>
                <a:gd name="connsiteY2" fmla="*/ 2482 h 337982"/>
                <a:gd name="connsiteX3" fmla="*/ 994229 w 1074058"/>
                <a:gd name="connsiteY3" fmla="*/ 0 h 337982"/>
                <a:gd name="connsiteX4" fmla="*/ 1074058 w 1074058"/>
                <a:gd name="connsiteY4" fmla="*/ 168991 h 337982"/>
                <a:gd name="connsiteX5" fmla="*/ 994229 w 1074058"/>
                <a:gd name="connsiteY5" fmla="*/ 337982 h 337982"/>
                <a:gd name="connsiteX6" fmla="*/ 988423 w 1074058"/>
                <a:gd name="connsiteY6" fmla="*/ 335501 h 337982"/>
                <a:gd name="connsiteX7" fmla="*/ 988423 w 1074058"/>
                <a:gd name="connsiteY7" fmla="*/ 337982 h 337982"/>
                <a:gd name="connsiteX8" fmla="*/ 1 w 1074058"/>
                <a:gd name="connsiteY8" fmla="*/ 337982 h 337982"/>
                <a:gd name="connsiteX9" fmla="*/ 79830 w 1074058"/>
                <a:gd name="connsiteY9" fmla="*/ 168991 h 337982"/>
                <a:gd name="connsiteX10" fmla="*/ 1 w 1074058"/>
                <a:gd name="connsiteY10" fmla="*/ 0 h 337982"/>
                <a:gd name="connsiteX11" fmla="*/ 0 w 1074058"/>
                <a:gd name="connsiteY11" fmla="*/ 0 h 337982"/>
                <a:gd name="connsiteX12" fmla="*/ 1 w 1074058"/>
                <a:gd name="connsiteY12" fmla="*/ 0 h 337982"/>
                <a:gd name="connsiteX13" fmla="*/ 0 w 1074058"/>
                <a:gd name="connsiteY13" fmla="*/ 1 h 33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4058" h="337982">
                  <a:moveTo>
                    <a:pt x="1" y="0"/>
                  </a:moveTo>
                  <a:lnTo>
                    <a:pt x="988423" y="0"/>
                  </a:lnTo>
                  <a:lnTo>
                    <a:pt x="988423" y="2482"/>
                  </a:lnTo>
                  <a:lnTo>
                    <a:pt x="994229" y="0"/>
                  </a:lnTo>
                  <a:cubicBezTo>
                    <a:pt x="1038317" y="0"/>
                    <a:pt x="1074058" y="75660"/>
                    <a:pt x="1074058" y="168991"/>
                  </a:cubicBezTo>
                  <a:cubicBezTo>
                    <a:pt x="1074058" y="262322"/>
                    <a:pt x="1038317" y="337982"/>
                    <a:pt x="994229" y="337982"/>
                  </a:cubicBezTo>
                  <a:lnTo>
                    <a:pt x="988423" y="335501"/>
                  </a:lnTo>
                  <a:lnTo>
                    <a:pt x="988423" y="337982"/>
                  </a:lnTo>
                  <a:lnTo>
                    <a:pt x="1" y="337982"/>
                  </a:lnTo>
                  <a:cubicBezTo>
                    <a:pt x="44089" y="337982"/>
                    <a:pt x="79830" y="262322"/>
                    <a:pt x="79830" y="168991"/>
                  </a:cubicBezTo>
                  <a:cubicBezTo>
                    <a:pt x="79830" y="75660"/>
                    <a:pt x="44089" y="0"/>
                    <a:pt x="1" y="0"/>
                  </a:cubicBezTo>
                  <a:close/>
                  <a:moveTo>
                    <a:pt x="0" y="0"/>
                  </a:moveTo>
                  <a:lnTo>
                    <a:pt x="1" y="0"/>
                  </a:lnTo>
                  <a:lnTo>
                    <a:pt x="0" y="1"/>
                  </a:lnTo>
                  <a:close/>
                </a:path>
              </a:pathLst>
            </a:custGeom>
            <a:gradFill>
              <a:gsLst>
                <a:gs pos="0">
                  <a:srgbClr val="355CA4"/>
                </a:gs>
                <a:gs pos="30000">
                  <a:schemeClr val="accent1">
                    <a:lumMod val="45000"/>
                    <a:lumOff val="55000"/>
                  </a:schemeClr>
                </a:gs>
                <a:gs pos="77000">
                  <a:srgbClr val="C2DAEF"/>
                </a:gs>
                <a:gs pos="54000">
                  <a:schemeClr val="bg1"/>
                </a:gs>
                <a:gs pos="100000">
                  <a:srgbClr val="355CA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14" name="Oval 213">
              <a:extLst>
                <a:ext uri="{FF2B5EF4-FFF2-40B4-BE49-F238E27FC236}">
                  <a16:creationId xmlns:a16="http://schemas.microsoft.com/office/drawing/2014/main" id="{BF377D86-204E-43FD-B7F0-545DE36F7F2E}"/>
                </a:ext>
              </a:extLst>
            </p:cNvPr>
            <p:cNvSpPr/>
            <p:nvPr/>
          </p:nvSpPr>
          <p:spPr>
            <a:xfrm>
              <a:off x="3225891" y="6115284"/>
              <a:ext cx="118610" cy="251089"/>
            </a:xfrm>
            <a:prstGeom prst="ellipse">
              <a:avLst/>
            </a:prstGeom>
            <a:solidFill>
              <a:schemeClr val="bg1">
                <a:lumMod val="95000"/>
              </a:schemeClr>
            </a:solidFill>
            <a:ln w="6350">
              <a:solidFill>
                <a:srgbClr val="355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Rectangle 214">
              <a:extLst>
                <a:ext uri="{FF2B5EF4-FFF2-40B4-BE49-F238E27FC236}">
                  <a16:creationId xmlns:a16="http://schemas.microsoft.com/office/drawing/2014/main" id="{30FAEC81-196C-4D39-991E-FE3D86826A07}"/>
                </a:ext>
              </a:extLst>
            </p:cNvPr>
            <p:cNvSpPr/>
            <p:nvPr/>
          </p:nvSpPr>
          <p:spPr>
            <a:xfrm>
              <a:off x="3545605" y="5930950"/>
              <a:ext cx="198133" cy="572835"/>
            </a:xfrm>
            <a:prstGeom prst="rect">
              <a:avLst/>
            </a:prstGeom>
            <a:solidFill>
              <a:srgbClr val="355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Arrow: Right 215">
              <a:extLst>
                <a:ext uri="{FF2B5EF4-FFF2-40B4-BE49-F238E27FC236}">
                  <a16:creationId xmlns:a16="http://schemas.microsoft.com/office/drawing/2014/main" id="{692C4B80-7CFD-4E7E-8408-472E74BC5B3B}"/>
                </a:ext>
              </a:extLst>
            </p:cNvPr>
            <p:cNvSpPr/>
            <p:nvPr/>
          </p:nvSpPr>
          <p:spPr>
            <a:xfrm>
              <a:off x="3509423" y="6184275"/>
              <a:ext cx="97840" cy="832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Arrow: Right 216">
              <a:extLst>
                <a:ext uri="{FF2B5EF4-FFF2-40B4-BE49-F238E27FC236}">
                  <a16:creationId xmlns:a16="http://schemas.microsoft.com/office/drawing/2014/main" id="{A80AC399-175A-44F8-8536-A4E8B9EFEB6F}"/>
                </a:ext>
              </a:extLst>
            </p:cNvPr>
            <p:cNvSpPr/>
            <p:nvPr/>
          </p:nvSpPr>
          <p:spPr>
            <a:xfrm flipH="1">
              <a:off x="3686040" y="6184275"/>
              <a:ext cx="97840" cy="832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8" name="TextBox 217">
            <a:extLst>
              <a:ext uri="{FF2B5EF4-FFF2-40B4-BE49-F238E27FC236}">
                <a16:creationId xmlns:a16="http://schemas.microsoft.com/office/drawing/2014/main" id="{DE793129-F790-4BC3-955F-247A1BE9D671}"/>
              </a:ext>
            </a:extLst>
          </p:cNvPr>
          <p:cNvSpPr txBox="1"/>
          <p:nvPr/>
        </p:nvSpPr>
        <p:spPr>
          <a:xfrm>
            <a:off x="8260196" y="6203668"/>
            <a:ext cx="828432" cy="646331"/>
          </a:xfrm>
          <a:prstGeom prst="rect">
            <a:avLst/>
          </a:prstGeom>
          <a:noFill/>
        </p:spPr>
        <p:txBody>
          <a:bodyPr wrap="none" rtlCol="0">
            <a:spAutoFit/>
          </a:bodyPr>
          <a:lstStyle/>
          <a:p>
            <a:pPr algn="ctr"/>
            <a:r>
              <a:rPr lang="en-GB" b="1"/>
              <a:t>Tunnel</a:t>
            </a:r>
          </a:p>
          <a:p>
            <a:pPr algn="ctr"/>
            <a:r>
              <a:rPr lang="en-GB" b="1"/>
              <a:t>Broker</a:t>
            </a:r>
          </a:p>
        </p:txBody>
      </p:sp>
      <p:sp>
        <p:nvSpPr>
          <p:cNvPr id="223" name="Rectangle 222">
            <a:extLst>
              <a:ext uri="{FF2B5EF4-FFF2-40B4-BE49-F238E27FC236}">
                <a16:creationId xmlns:a16="http://schemas.microsoft.com/office/drawing/2014/main" id="{8EFD6E2E-B265-48FC-8983-5C5441BF104A}"/>
              </a:ext>
            </a:extLst>
          </p:cNvPr>
          <p:cNvSpPr/>
          <p:nvPr/>
        </p:nvSpPr>
        <p:spPr>
          <a:xfrm>
            <a:off x="4964379" y="4949489"/>
            <a:ext cx="409966" cy="410692"/>
          </a:xfrm>
          <a:prstGeom prst="rect">
            <a:avLst/>
          </a:prstGeom>
          <a:solidFill>
            <a:srgbClr val="98BE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6</a:t>
            </a:r>
          </a:p>
        </p:txBody>
      </p:sp>
      <p:sp>
        <p:nvSpPr>
          <p:cNvPr id="224" name="Rectangle 223">
            <a:extLst>
              <a:ext uri="{FF2B5EF4-FFF2-40B4-BE49-F238E27FC236}">
                <a16:creationId xmlns:a16="http://schemas.microsoft.com/office/drawing/2014/main" id="{9F0A7613-E616-4B84-BFC5-6583CFC7A0F3}"/>
              </a:ext>
            </a:extLst>
          </p:cNvPr>
          <p:cNvSpPr/>
          <p:nvPr/>
        </p:nvSpPr>
        <p:spPr>
          <a:xfrm>
            <a:off x="4549295" y="4944986"/>
            <a:ext cx="409966" cy="410692"/>
          </a:xfrm>
          <a:prstGeom prst="rect">
            <a:avLst/>
          </a:prstGeom>
          <a:solidFill>
            <a:srgbClr val="4F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t>4</a:t>
            </a:r>
          </a:p>
        </p:txBody>
      </p:sp>
    </p:spTree>
    <p:extLst>
      <p:ext uri="{BB962C8B-B14F-4D97-AF65-F5344CB8AC3E}">
        <p14:creationId xmlns:p14="http://schemas.microsoft.com/office/powerpoint/2010/main" val="166830673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a:solidFill>
                  <a:schemeClr val="accent1"/>
                </a:solidFill>
              </a:rPr>
              <a:t>1.3 	Explain the concepts and characteristics of routing and switching</a:t>
            </a:r>
          </a:p>
        </p:txBody>
      </p:sp>
      <p:sp>
        <p:nvSpPr>
          <p:cNvPr id="5" name="Content Placeholder 4"/>
          <p:cNvSpPr>
            <a:spLocks noGrp="1"/>
          </p:cNvSpPr>
          <p:nvPr>
            <p:ph sz="half" idx="1"/>
          </p:nvPr>
        </p:nvSpPr>
        <p:spPr/>
        <p:txBody>
          <a:bodyPr/>
          <a:lstStyle/>
          <a:p>
            <a:r>
              <a:rPr lang="en-GB"/>
              <a:t>Performance concepts</a:t>
            </a:r>
          </a:p>
          <a:p>
            <a:pPr lvl="1"/>
            <a:r>
              <a:rPr lang="en-GB"/>
              <a:t>Traffic shaping</a:t>
            </a:r>
          </a:p>
          <a:p>
            <a:pPr lvl="1"/>
            <a:r>
              <a:rPr lang="en-GB" err="1"/>
              <a:t>QoS</a:t>
            </a:r>
            <a:endParaRPr lang="en-GB"/>
          </a:p>
          <a:p>
            <a:pPr lvl="1"/>
            <a:r>
              <a:rPr lang="en-GB" err="1"/>
              <a:t>Diffserv</a:t>
            </a:r>
            <a:endParaRPr lang="en-GB"/>
          </a:p>
          <a:p>
            <a:pPr lvl="1"/>
            <a:r>
              <a:rPr lang="en-GB" err="1"/>
              <a:t>CoS</a:t>
            </a:r>
            <a:endParaRPr lang="en-GB"/>
          </a:p>
          <a:p>
            <a:endParaRPr lang="en-GB"/>
          </a:p>
        </p:txBody>
      </p:sp>
      <p:sp>
        <p:nvSpPr>
          <p:cNvPr id="6" name="Content Placeholder 5"/>
          <p:cNvSpPr>
            <a:spLocks noGrp="1"/>
          </p:cNvSpPr>
          <p:nvPr>
            <p:ph sz="half" idx="2"/>
          </p:nvPr>
        </p:nvSpPr>
        <p:spPr/>
        <p:txBody>
          <a:bodyPr/>
          <a:lstStyle/>
          <a:p>
            <a:r>
              <a:rPr lang="en-GB"/>
              <a:t>NAT/PAT</a:t>
            </a:r>
          </a:p>
          <a:p>
            <a:r>
              <a:rPr lang="en-GB"/>
              <a:t>Port forwarding</a:t>
            </a:r>
          </a:p>
          <a:p>
            <a:r>
              <a:rPr lang="en-GB"/>
              <a:t>Access control list</a:t>
            </a:r>
          </a:p>
          <a:p>
            <a:r>
              <a:rPr lang="en-GB"/>
              <a:t>Distributed switching</a:t>
            </a:r>
          </a:p>
          <a:p>
            <a:r>
              <a:rPr lang="en-GB"/>
              <a:t>Packet-switched vs. circuit-switched network</a:t>
            </a:r>
          </a:p>
          <a:p>
            <a:r>
              <a:rPr lang="en-GB"/>
              <a:t>Software-defined networking</a:t>
            </a:r>
          </a:p>
        </p:txBody>
      </p:sp>
    </p:spTree>
    <p:extLst>
      <p:ext uri="{BB962C8B-B14F-4D97-AF65-F5344CB8AC3E}">
        <p14:creationId xmlns:p14="http://schemas.microsoft.com/office/powerpoint/2010/main" val="6468764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p:txBody>
          <a:bodyPr/>
          <a:lstStyle/>
          <a:p>
            <a:r>
              <a:rPr lang="en-GB"/>
              <a:t>Performance concepts - QoS</a:t>
            </a:r>
          </a:p>
        </p:txBody>
      </p:sp>
      <p:sp>
        <p:nvSpPr>
          <p:cNvPr id="5" name="Freeform: Shape 4">
            <a:extLst>
              <a:ext uri="{FF2B5EF4-FFF2-40B4-BE49-F238E27FC236}">
                <a16:creationId xmlns:a16="http://schemas.microsoft.com/office/drawing/2014/main" id="{EF45F093-AA6D-4CB1-B1EB-05185ECADF48}"/>
              </a:ext>
            </a:extLst>
          </p:cNvPr>
          <p:cNvSpPr/>
          <p:nvPr/>
        </p:nvSpPr>
        <p:spPr>
          <a:xfrm>
            <a:off x="318475" y="1826694"/>
            <a:ext cx="11579111" cy="2381213"/>
          </a:xfrm>
          <a:custGeom>
            <a:avLst/>
            <a:gdLst>
              <a:gd name="connsiteX0" fmla="*/ 0 w 11579111"/>
              <a:gd name="connsiteY0" fmla="*/ 396877 h 2381213"/>
              <a:gd name="connsiteX1" fmla="*/ 396877 w 11579111"/>
              <a:gd name="connsiteY1" fmla="*/ 0 h 2381213"/>
              <a:gd name="connsiteX2" fmla="*/ 11182234 w 11579111"/>
              <a:gd name="connsiteY2" fmla="*/ 0 h 2381213"/>
              <a:gd name="connsiteX3" fmla="*/ 11579111 w 11579111"/>
              <a:gd name="connsiteY3" fmla="*/ 396877 h 2381213"/>
              <a:gd name="connsiteX4" fmla="*/ 11579111 w 11579111"/>
              <a:gd name="connsiteY4" fmla="*/ 1984336 h 2381213"/>
              <a:gd name="connsiteX5" fmla="*/ 11182234 w 11579111"/>
              <a:gd name="connsiteY5" fmla="*/ 2381213 h 2381213"/>
              <a:gd name="connsiteX6" fmla="*/ 396877 w 11579111"/>
              <a:gd name="connsiteY6" fmla="*/ 2381213 h 2381213"/>
              <a:gd name="connsiteX7" fmla="*/ 0 w 11579111"/>
              <a:gd name="connsiteY7" fmla="*/ 1984336 h 2381213"/>
              <a:gd name="connsiteX8" fmla="*/ 0 w 11579111"/>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9111" h="2381213">
                <a:moveTo>
                  <a:pt x="0" y="396877"/>
                </a:moveTo>
                <a:cubicBezTo>
                  <a:pt x="0" y="177688"/>
                  <a:pt x="177688" y="0"/>
                  <a:pt x="396877" y="0"/>
                </a:cubicBezTo>
                <a:lnTo>
                  <a:pt x="11182234" y="0"/>
                </a:lnTo>
                <a:cubicBezTo>
                  <a:pt x="11401423" y="0"/>
                  <a:pt x="11579111" y="177688"/>
                  <a:pt x="11579111" y="396877"/>
                </a:cubicBezTo>
                <a:lnTo>
                  <a:pt x="11579111" y="1984336"/>
                </a:lnTo>
                <a:cubicBezTo>
                  <a:pt x="11579111" y="2203525"/>
                  <a:pt x="11401423" y="2381213"/>
                  <a:pt x="11182234"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a:t>Quality of Service (QoS) describes the strategies used to manage and increase the flow of network traffic</a:t>
            </a:r>
          </a:p>
          <a:p>
            <a:pPr marL="0" lvl="0" indent="0" algn="ctr" defTabSz="1200150">
              <a:lnSpc>
                <a:spcPct val="90000"/>
              </a:lnSpc>
              <a:spcBef>
                <a:spcPct val="0"/>
              </a:spcBef>
              <a:spcAft>
                <a:spcPct val="35000"/>
              </a:spcAft>
              <a:buNone/>
            </a:pPr>
            <a:r>
              <a:rPr lang="en-GB" sz="2700" kern="1200"/>
              <a:t>QoS features enable administrators to predict bandwidth use, monitor that use, and control it to ensure that bandwidth is available to the applications that need it</a:t>
            </a:r>
          </a:p>
        </p:txBody>
      </p:sp>
      <p:sp>
        <p:nvSpPr>
          <p:cNvPr id="12" name="Freeform: Shape 11">
            <a:extLst>
              <a:ext uri="{FF2B5EF4-FFF2-40B4-BE49-F238E27FC236}">
                <a16:creationId xmlns:a16="http://schemas.microsoft.com/office/drawing/2014/main" id="{D00BF65B-5869-43D8-B353-C23EE83E54E3}"/>
              </a:ext>
            </a:extLst>
          </p:cNvPr>
          <p:cNvSpPr/>
          <p:nvPr/>
        </p:nvSpPr>
        <p:spPr>
          <a:xfrm>
            <a:off x="4239424" y="4353133"/>
            <a:ext cx="7658162" cy="2381213"/>
          </a:xfrm>
          <a:custGeom>
            <a:avLst/>
            <a:gdLst>
              <a:gd name="connsiteX0" fmla="*/ 149350 w 7658162"/>
              <a:gd name="connsiteY0" fmla="*/ 0 h 2381213"/>
              <a:gd name="connsiteX1" fmla="*/ 7261285 w 7658162"/>
              <a:gd name="connsiteY1" fmla="*/ 0 h 2381213"/>
              <a:gd name="connsiteX2" fmla="*/ 7658162 w 7658162"/>
              <a:gd name="connsiteY2" fmla="*/ 396877 h 2381213"/>
              <a:gd name="connsiteX3" fmla="*/ 7658162 w 7658162"/>
              <a:gd name="connsiteY3" fmla="*/ 1984336 h 2381213"/>
              <a:gd name="connsiteX4" fmla="*/ 7261285 w 7658162"/>
              <a:gd name="connsiteY4" fmla="*/ 2381213 h 2381213"/>
              <a:gd name="connsiteX5" fmla="*/ 149350 w 7658162"/>
              <a:gd name="connsiteY5" fmla="*/ 2381213 h 2381213"/>
              <a:gd name="connsiteX6" fmla="*/ 69366 w 7658162"/>
              <a:gd name="connsiteY6" fmla="*/ 2373150 h 2381213"/>
              <a:gd name="connsiteX7" fmla="*/ 0 w 7658162"/>
              <a:gd name="connsiteY7" fmla="*/ 2351618 h 2381213"/>
              <a:gd name="connsiteX8" fmla="*/ 5133 w 7658162"/>
              <a:gd name="connsiteY8" fmla="*/ 2350025 h 2381213"/>
              <a:gd name="connsiteX9" fmla="*/ 247527 w 7658162"/>
              <a:gd name="connsiteY9" fmla="*/ 1984336 h 2381213"/>
              <a:gd name="connsiteX10" fmla="*/ 247527 w 7658162"/>
              <a:gd name="connsiteY10" fmla="*/ 396877 h 2381213"/>
              <a:gd name="connsiteX11" fmla="*/ 5133 w 7658162"/>
              <a:gd name="connsiteY11" fmla="*/ 31189 h 2381213"/>
              <a:gd name="connsiteX12" fmla="*/ 0 w 7658162"/>
              <a:gd name="connsiteY12" fmla="*/ 29596 h 2381213"/>
              <a:gd name="connsiteX13" fmla="*/ 69366 w 7658162"/>
              <a:gd name="connsiteY13" fmla="*/ 8063 h 2381213"/>
              <a:gd name="connsiteX14" fmla="*/ 149350 w 7658162"/>
              <a:gd name="connsiteY14" fmla="*/ 0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8162" h="2381213">
                <a:moveTo>
                  <a:pt x="149350" y="0"/>
                </a:moveTo>
                <a:lnTo>
                  <a:pt x="7261285" y="0"/>
                </a:lnTo>
                <a:cubicBezTo>
                  <a:pt x="7480474" y="0"/>
                  <a:pt x="7658162" y="177688"/>
                  <a:pt x="7658162" y="396877"/>
                </a:cubicBezTo>
                <a:lnTo>
                  <a:pt x="7658162" y="1984336"/>
                </a:lnTo>
                <a:cubicBezTo>
                  <a:pt x="7658162" y="2203525"/>
                  <a:pt x="7480474" y="2381213"/>
                  <a:pt x="7261285" y="2381213"/>
                </a:cubicBezTo>
                <a:lnTo>
                  <a:pt x="149350" y="2381213"/>
                </a:lnTo>
                <a:cubicBezTo>
                  <a:pt x="121952" y="2381213"/>
                  <a:pt x="95202" y="2378437"/>
                  <a:pt x="69366" y="2373150"/>
                </a:cubicBezTo>
                <a:lnTo>
                  <a:pt x="0" y="2351618"/>
                </a:lnTo>
                <a:lnTo>
                  <a:pt x="5133" y="2350025"/>
                </a:lnTo>
                <a:cubicBezTo>
                  <a:pt x="147578" y="2289775"/>
                  <a:pt x="247527" y="2148728"/>
                  <a:pt x="247527" y="1984336"/>
                </a:cubicBezTo>
                <a:lnTo>
                  <a:pt x="247527" y="396877"/>
                </a:lnTo>
                <a:cubicBezTo>
                  <a:pt x="247527" y="232486"/>
                  <a:pt x="147578" y="91438"/>
                  <a:pt x="5133" y="31189"/>
                </a:cubicBezTo>
                <a:lnTo>
                  <a:pt x="0" y="29596"/>
                </a:lnTo>
                <a:lnTo>
                  <a:pt x="69366" y="8063"/>
                </a:lnTo>
                <a:cubicBezTo>
                  <a:pt x="95202" y="2777"/>
                  <a:pt x="121952" y="0"/>
                  <a:pt x="149350" y="0"/>
                </a:cubicBezTo>
                <a:close/>
              </a:path>
            </a:pathLst>
          </a:cu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eeform: Shape 10">
            <a:extLst>
              <a:ext uri="{FF2B5EF4-FFF2-40B4-BE49-F238E27FC236}">
                <a16:creationId xmlns:a16="http://schemas.microsoft.com/office/drawing/2014/main" id="{B848F533-7173-436C-924B-67F7F1745864}"/>
              </a:ext>
            </a:extLst>
          </p:cNvPr>
          <p:cNvSpPr/>
          <p:nvPr/>
        </p:nvSpPr>
        <p:spPr>
          <a:xfrm>
            <a:off x="312821" y="4343913"/>
            <a:ext cx="4168476" cy="2381213"/>
          </a:xfrm>
          <a:custGeom>
            <a:avLst/>
            <a:gdLst>
              <a:gd name="connsiteX0" fmla="*/ 0 w 4168476"/>
              <a:gd name="connsiteY0" fmla="*/ 396877 h 2381213"/>
              <a:gd name="connsiteX1" fmla="*/ 396877 w 4168476"/>
              <a:gd name="connsiteY1" fmla="*/ 0 h 2381213"/>
              <a:gd name="connsiteX2" fmla="*/ 3771599 w 4168476"/>
              <a:gd name="connsiteY2" fmla="*/ 0 h 2381213"/>
              <a:gd name="connsiteX3" fmla="*/ 4168476 w 4168476"/>
              <a:gd name="connsiteY3" fmla="*/ 396877 h 2381213"/>
              <a:gd name="connsiteX4" fmla="*/ 4168476 w 4168476"/>
              <a:gd name="connsiteY4" fmla="*/ 1984336 h 2381213"/>
              <a:gd name="connsiteX5" fmla="*/ 3771599 w 4168476"/>
              <a:gd name="connsiteY5" fmla="*/ 2381213 h 2381213"/>
              <a:gd name="connsiteX6" fmla="*/ 396877 w 4168476"/>
              <a:gd name="connsiteY6" fmla="*/ 2381213 h 2381213"/>
              <a:gd name="connsiteX7" fmla="*/ 0 w 4168476"/>
              <a:gd name="connsiteY7" fmla="*/ 1984336 h 2381213"/>
              <a:gd name="connsiteX8" fmla="*/ 0 w 4168476"/>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476" h="2381213">
                <a:moveTo>
                  <a:pt x="0" y="396877"/>
                </a:moveTo>
                <a:cubicBezTo>
                  <a:pt x="0" y="177688"/>
                  <a:pt x="177688" y="0"/>
                  <a:pt x="396877" y="0"/>
                </a:cubicBezTo>
                <a:lnTo>
                  <a:pt x="3771599" y="0"/>
                </a:lnTo>
                <a:cubicBezTo>
                  <a:pt x="3990788" y="0"/>
                  <a:pt x="4168476" y="177688"/>
                  <a:pt x="4168476" y="396877"/>
                </a:cubicBezTo>
                <a:lnTo>
                  <a:pt x="4168476" y="1984336"/>
                </a:lnTo>
                <a:cubicBezTo>
                  <a:pt x="4168476" y="2203525"/>
                  <a:pt x="3990788" y="2381213"/>
                  <a:pt x="3771599"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a:t>These applications generally can be broken into two categories:</a:t>
            </a:r>
          </a:p>
        </p:txBody>
      </p:sp>
      <p:sp>
        <p:nvSpPr>
          <p:cNvPr id="15" name="TextBox 14">
            <a:extLst>
              <a:ext uri="{FF2B5EF4-FFF2-40B4-BE49-F238E27FC236}">
                <a16:creationId xmlns:a16="http://schemas.microsoft.com/office/drawing/2014/main" id="{A8F88373-63E5-49E5-B61A-CA3949E4F82B}"/>
              </a:ext>
            </a:extLst>
          </p:cNvPr>
          <p:cNvSpPr txBox="1"/>
          <p:nvPr/>
        </p:nvSpPr>
        <p:spPr>
          <a:xfrm>
            <a:off x="4737596" y="4532742"/>
            <a:ext cx="7141583" cy="2031325"/>
          </a:xfrm>
          <a:prstGeom prst="rect">
            <a:avLst/>
          </a:prstGeom>
          <a:noFill/>
        </p:spPr>
        <p:txBody>
          <a:bodyPr wrap="square" rtlCol="0">
            <a:spAutoFit/>
          </a:bodyPr>
          <a:lstStyle/>
          <a:p>
            <a:pPr lvl="0"/>
            <a:r>
              <a:rPr lang="en-GB" b="1"/>
              <a:t>Latency sensitive: </a:t>
            </a:r>
            <a:r>
              <a:rPr lang="en-GB"/>
              <a:t>These applications need bandwidth for quick delivery where network lag time impacts their effectiveness. This includes voice and video transfer. For example, Voice over IP (VoIP) would be difficult to use if there were a significant lag time in the conversation</a:t>
            </a:r>
          </a:p>
          <a:p>
            <a:pPr lvl="0"/>
            <a:r>
              <a:rPr lang="en-GB" b="1"/>
              <a:t>Latency insensitive</a:t>
            </a:r>
            <a:r>
              <a:rPr lang="en-GB"/>
              <a:t>: Controlling bandwidth also involves managing latency-insensitive applications. This includes bulk data transfers such as huge backup procedures and File Transfer Protocol (FTP) transfers</a:t>
            </a:r>
          </a:p>
        </p:txBody>
      </p:sp>
    </p:spTree>
    <p:extLst>
      <p:ext uri="{BB962C8B-B14F-4D97-AF65-F5344CB8AC3E}">
        <p14:creationId xmlns:p14="http://schemas.microsoft.com/office/powerpoint/2010/main" val="42127375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8B84-791A-48BB-BC7C-95FD621D7885}"/>
              </a:ext>
            </a:extLst>
          </p:cNvPr>
          <p:cNvSpPr>
            <a:spLocks noGrp="1"/>
          </p:cNvSpPr>
          <p:nvPr>
            <p:ph type="title"/>
          </p:nvPr>
        </p:nvSpPr>
        <p:spPr>
          <a:xfrm>
            <a:off x="312821" y="365125"/>
            <a:ext cx="11590421" cy="1325563"/>
          </a:xfrm>
        </p:spPr>
        <p:txBody>
          <a:bodyPr anchor="ctr">
            <a:normAutofit/>
          </a:bodyPr>
          <a:lstStyle/>
          <a:p>
            <a:r>
              <a:rPr lang="en-GB"/>
              <a:t>Quality of Service</a:t>
            </a:r>
          </a:p>
        </p:txBody>
      </p:sp>
      <p:graphicFrame>
        <p:nvGraphicFramePr>
          <p:cNvPr id="5" name="Content Placeholder 2">
            <a:extLst>
              <a:ext uri="{FF2B5EF4-FFF2-40B4-BE49-F238E27FC236}">
                <a16:creationId xmlns:a16="http://schemas.microsoft.com/office/drawing/2014/main" id="{4205BC75-F944-4D2E-84CB-7C6A9791115A}"/>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67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6" name="Text Placeholder 5"/>
          <p:cNvSpPr>
            <a:spLocks noGrp="1"/>
          </p:cNvSpPr>
          <p:nvPr>
            <p:ph type="body" sz="quarter" idx="13"/>
          </p:nvPr>
        </p:nvSpPr>
        <p:spPr>
          <a:xfrm>
            <a:off x="669222" y="2247421"/>
            <a:ext cx="3070025" cy="576262"/>
          </a:xfrm>
        </p:spPr>
        <p:txBody>
          <a:bodyPr/>
          <a:lstStyle/>
          <a:p>
            <a:r>
              <a:rPr lang="en-GB"/>
              <a:t>Protocol types</a:t>
            </a:r>
          </a:p>
        </p:txBody>
      </p:sp>
      <p:sp>
        <p:nvSpPr>
          <p:cNvPr id="9" name="Text Placeholder 8"/>
          <p:cNvSpPr>
            <a:spLocks noGrp="1"/>
          </p:cNvSpPr>
          <p:nvPr>
            <p:ph type="body" sz="half" idx="17"/>
          </p:nvPr>
        </p:nvSpPr>
        <p:spPr>
          <a:xfrm>
            <a:off x="1146301" y="2933221"/>
            <a:ext cx="9587960" cy="2913513"/>
          </a:xfrm>
        </p:spPr>
        <p:txBody>
          <a:bodyPr>
            <a:normAutofit/>
          </a:bodyPr>
          <a:lstStyle/>
          <a:p>
            <a:r>
              <a:rPr lang="en-GB" sz="1600"/>
              <a:t>UDP	User datagram protocol</a:t>
            </a:r>
          </a:p>
          <a:p>
            <a:r>
              <a:rPr lang="en-GB" sz="1600"/>
              <a:t>Used for time-sensitive transmissions such as video playback or DNS lookups.</a:t>
            </a:r>
          </a:p>
          <a:p>
            <a:r>
              <a:rPr lang="en-GB" sz="1600"/>
              <a:t>Does not establish a connection prior to transmission</a:t>
            </a:r>
          </a:p>
          <a:p>
            <a:r>
              <a:rPr lang="en-GB" sz="1600"/>
              <a:t>Doers not check if data has arrived correctly</a:t>
            </a:r>
          </a:p>
          <a:p>
            <a:r>
              <a:rPr lang="en-GB" sz="1600"/>
              <a:t>Faster than TCP</a:t>
            </a:r>
          </a:p>
          <a:p>
            <a:r>
              <a:rPr lang="en-GB" sz="1600"/>
              <a:t>Applications using UDP must tolerate errors, loss and duplication</a:t>
            </a:r>
          </a:p>
          <a:p>
            <a:r>
              <a:rPr lang="en-US" sz="1600"/>
              <a:t>Datagrams have checksums so corrupt data can be discarded, but there's no reliability so it's not resent</a:t>
            </a:r>
          </a:p>
          <a:p>
            <a:endParaRPr lang="en-GB" sz="1600"/>
          </a:p>
        </p:txBody>
      </p:sp>
    </p:spTree>
    <p:extLst>
      <p:ext uri="{BB962C8B-B14F-4D97-AF65-F5344CB8AC3E}">
        <p14:creationId xmlns:p14="http://schemas.microsoft.com/office/powerpoint/2010/main" val="15117838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225A9B9-91DF-4081-BA54-FAFB5E8E6987}"/>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96921" y="365125"/>
            <a:ext cx="3471779" cy="1920875"/>
          </a:xfrm>
        </p:spPr>
        <p:txBody>
          <a:bodyPr>
            <a:noAutofit/>
          </a:bodyPr>
          <a:lstStyle/>
          <a:p>
            <a:r>
              <a:rPr lang="en-GB" sz="4800">
                <a:solidFill>
                  <a:schemeClr val="bg1">
                    <a:lumMod val="95000"/>
                  </a:schemeClr>
                </a:solidFill>
              </a:rPr>
              <a:t>Performance concepts: </a:t>
            </a:r>
            <a:r>
              <a:rPr lang="en-GB" sz="4800" err="1">
                <a:solidFill>
                  <a:schemeClr val="bg1">
                    <a:lumMod val="95000"/>
                  </a:schemeClr>
                </a:solidFill>
              </a:rPr>
              <a:t>DiffServ</a:t>
            </a:r>
            <a:endParaRPr lang="en-GB" sz="4800">
              <a:solidFill>
                <a:schemeClr val="bg1">
                  <a:lumMod val="95000"/>
                </a:schemeClr>
              </a:solidFill>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0421" y="1325562"/>
            <a:ext cx="8034421" cy="5265738"/>
          </a:xfrm>
        </p:spPr>
        <p:txBody>
          <a:bodyPr>
            <a:noAutofit/>
          </a:bodyPr>
          <a:lstStyle/>
          <a:p>
            <a:pPr marL="0" indent="0">
              <a:buNone/>
            </a:pPr>
            <a:r>
              <a:rPr lang="en-GB" sz="4400"/>
              <a:t>Differentiated services code point (also known as </a:t>
            </a:r>
            <a:r>
              <a:rPr lang="en-GB" sz="4400" err="1"/>
              <a:t>Diffserv</a:t>
            </a:r>
            <a:r>
              <a:rPr lang="en-GB" sz="4400"/>
              <a:t>) is an architecture that specifies a simple and coarse-grained mechanism for classifying and managing network traffic and providing QoS on modern networks</a:t>
            </a:r>
          </a:p>
          <a:p>
            <a:endParaRPr lang="en-GB" sz="4400"/>
          </a:p>
        </p:txBody>
      </p:sp>
    </p:spTree>
    <p:extLst>
      <p:ext uri="{BB962C8B-B14F-4D97-AF65-F5344CB8AC3E}">
        <p14:creationId xmlns:p14="http://schemas.microsoft.com/office/powerpoint/2010/main" val="40292657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9BCB8E56-480B-4DEC-8FDA-69AE332431D9}"/>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467143"/>
            <a:ext cx="4114799" cy="3751681"/>
          </a:xfrm>
        </p:spPr>
        <p:txBody>
          <a:bodyPr>
            <a:normAutofit/>
          </a:bodyPr>
          <a:lstStyle/>
          <a:p>
            <a:r>
              <a:rPr lang="en-GB">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Performance concepts: </a:t>
            </a:r>
            <a:br>
              <a:rPr lang="en-GB">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en-GB"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CoS</a:t>
            </a:r>
            <a:endParaRPr lang="en-GB">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771900" y="2106194"/>
            <a:ext cx="7962900" cy="3751681"/>
          </a:xfrm>
        </p:spPr>
        <p:txBody>
          <a:bodyPr>
            <a:normAutofit/>
          </a:bodyPr>
          <a:lstStyle/>
          <a:p>
            <a:pPr marL="0" indent="0">
              <a:buNone/>
            </a:pPr>
            <a:r>
              <a:rPr lang="en-GB" sz="4400"/>
              <a:t>Class of service (</a:t>
            </a:r>
            <a:r>
              <a:rPr lang="en-GB" sz="4400" err="1"/>
              <a:t>CoS</a:t>
            </a:r>
            <a:r>
              <a:rPr lang="en-GB" sz="4400"/>
              <a:t>) is a parameter that is used in data and voice to differentiate the types of payloads being transmitted</a:t>
            </a:r>
          </a:p>
        </p:txBody>
      </p:sp>
    </p:spTree>
    <p:extLst>
      <p:ext uri="{BB962C8B-B14F-4D97-AF65-F5344CB8AC3E}">
        <p14:creationId xmlns:p14="http://schemas.microsoft.com/office/powerpoint/2010/main" val="221784159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5100" y="1431925"/>
            <a:ext cx="8029742" cy="4935956"/>
          </a:xfrm>
        </p:spPr>
        <p:txBody>
          <a:bodyPr>
            <a:normAutofit lnSpcReduction="10000"/>
          </a:bodyPr>
          <a:lstStyle/>
          <a:p>
            <a:pPr marL="0" indent="0">
              <a:buNone/>
            </a:pPr>
            <a:r>
              <a:rPr lang="en-GB" sz="3600"/>
              <a:t>A packet shaper essentially performs two key functions: monitoring and shaping</a:t>
            </a:r>
          </a:p>
          <a:p>
            <a:pPr marL="0" indent="0">
              <a:buNone/>
            </a:pPr>
            <a:endParaRPr lang="en-GB" sz="3600"/>
          </a:p>
          <a:p>
            <a:pPr marL="0" indent="0">
              <a:buNone/>
            </a:pPr>
            <a:r>
              <a:rPr lang="en-GB" sz="3600"/>
              <a:t>Monitoring includes identifying where usage is high and the time of day</a:t>
            </a:r>
          </a:p>
          <a:p>
            <a:pPr marL="0" indent="0">
              <a:buNone/>
            </a:pPr>
            <a:endParaRPr lang="en-GB" sz="3600"/>
          </a:p>
          <a:p>
            <a:pPr marL="0" indent="0">
              <a:buNone/>
            </a:pPr>
            <a:r>
              <a:rPr lang="en-GB" sz="3600"/>
              <a:t>Administrators can then customise or shape bandwidth usage for the best needs of the network</a:t>
            </a:r>
          </a:p>
        </p:txBody>
      </p:sp>
      <p:sp>
        <p:nvSpPr>
          <p:cNvPr id="4" name="Freeform: Shape 3">
            <a:extLst>
              <a:ext uri="{FF2B5EF4-FFF2-40B4-BE49-F238E27FC236}">
                <a16:creationId xmlns:a16="http://schemas.microsoft.com/office/drawing/2014/main" id="{CC3F3AAE-F8CD-43F0-B16B-12DF9E2868F1}"/>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itle 1">
            <a:extLst>
              <a:ext uri="{FF2B5EF4-FFF2-40B4-BE49-F238E27FC236}">
                <a16:creationId xmlns:a16="http://schemas.microsoft.com/office/drawing/2014/main" id="{01F7F375-9C84-4BB7-962F-BD7906793CBA}"/>
              </a:ext>
            </a:extLst>
          </p:cNvPr>
          <p:cNvSpPr txBox="1">
            <a:spLocks/>
          </p:cNvSpPr>
          <p:nvPr/>
        </p:nvSpPr>
        <p:spPr>
          <a:xfrm>
            <a:off x="0" y="88901"/>
            <a:ext cx="3873500" cy="299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a:solidFill>
                  <a:schemeClr val="bg1">
                    <a:lumMod val="95000"/>
                  </a:schemeClr>
                </a:solidFill>
              </a:rPr>
              <a:t>Performance concepts:</a:t>
            </a:r>
            <a:br>
              <a:rPr lang="en-GB">
                <a:solidFill>
                  <a:schemeClr val="bg1">
                    <a:lumMod val="95000"/>
                  </a:schemeClr>
                </a:solidFill>
              </a:rPr>
            </a:br>
            <a:r>
              <a:rPr lang="en-GB">
                <a:solidFill>
                  <a:schemeClr val="bg1">
                    <a:lumMod val="95000"/>
                  </a:schemeClr>
                </a:solidFill>
              </a:rPr>
              <a:t>Traffic Shaping</a:t>
            </a:r>
          </a:p>
        </p:txBody>
      </p:sp>
    </p:spTree>
    <p:extLst>
      <p:ext uri="{BB962C8B-B14F-4D97-AF65-F5344CB8AC3E}">
        <p14:creationId xmlns:p14="http://schemas.microsoft.com/office/powerpoint/2010/main" val="86410980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E361A4E-D529-48A5-B09E-3F1F8E043F9B}"/>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88901"/>
            <a:ext cx="3873500" cy="2997199"/>
          </a:xfrm>
        </p:spPr>
        <p:txBody>
          <a:bodyPr>
            <a:normAutofit/>
          </a:bodyPr>
          <a:lstStyle/>
          <a:p>
            <a:r>
              <a:rPr lang="en-GB">
                <a:solidFill>
                  <a:schemeClr val="bg1">
                    <a:lumMod val="95000"/>
                  </a:schemeClr>
                </a:solidFill>
              </a:rPr>
              <a:t>Performance concepts:</a:t>
            </a:r>
            <a:br>
              <a:rPr lang="en-GB">
                <a:solidFill>
                  <a:schemeClr val="bg1">
                    <a:lumMod val="95000"/>
                  </a:schemeClr>
                </a:solidFill>
              </a:rPr>
            </a:br>
            <a:r>
              <a:rPr lang="en-GB">
                <a:solidFill>
                  <a:schemeClr val="bg1">
                    <a:lumMod val="95000"/>
                  </a:schemeClr>
                </a:solidFill>
              </a:rPr>
              <a:t>Traffic Shaping</a:t>
            </a: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4084721" y="495300"/>
            <a:ext cx="7650079" cy="6247022"/>
          </a:xfrm>
        </p:spPr>
        <p:txBody>
          <a:bodyPr>
            <a:normAutofit/>
          </a:bodyPr>
          <a:lstStyle/>
          <a:p>
            <a:pPr marL="0" indent="0">
              <a:buNone/>
            </a:pPr>
            <a:r>
              <a:rPr lang="en-GB" sz="3200"/>
              <a:t>Ensure adequate bandwidth is available for mission-critical applications while few resources are dedicated to spam or peer-to-peer downloads</a:t>
            </a:r>
          </a:p>
          <a:p>
            <a:pPr marL="0" indent="0">
              <a:buNone/>
            </a:pPr>
            <a:r>
              <a:rPr lang="en-GB" sz="3200"/>
              <a:t>Need to monitor network traffic to ensure that data flows as you need it to</a:t>
            </a:r>
          </a:p>
          <a:p>
            <a:pPr marL="0" indent="0">
              <a:buNone/>
            </a:pPr>
            <a:r>
              <a:rPr lang="en-GB" sz="3200"/>
              <a:t>Describes the mechanisms used to control bandwidth usage on the network</a:t>
            </a:r>
          </a:p>
          <a:p>
            <a:pPr marL="0" indent="0">
              <a:buNone/>
            </a:pPr>
            <a:r>
              <a:rPr lang="en-GB" sz="3200"/>
              <a:t>Administrators can control who uses bandwidth, for what purpose, and what time of day bandwidth can be used</a:t>
            </a:r>
          </a:p>
          <a:p>
            <a:pPr marL="0" indent="0">
              <a:buNone/>
            </a:pPr>
            <a:r>
              <a:rPr lang="en-GB" sz="3200"/>
              <a:t>Establishes priorities for data traveling to and from the Internet and within the network</a:t>
            </a:r>
          </a:p>
        </p:txBody>
      </p:sp>
    </p:spTree>
    <p:extLst>
      <p:ext uri="{BB962C8B-B14F-4D97-AF65-F5344CB8AC3E}">
        <p14:creationId xmlns:p14="http://schemas.microsoft.com/office/powerpoint/2010/main" val="3872826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Address translation </a:t>
            </a:r>
          </a:p>
        </p:txBody>
      </p:sp>
      <p:pic>
        <p:nvPicPr>
          <p:cNvPr id="5" name="Content Placeholder 4">
            <a:extLst>
              <a:ext uri="{FF2B5EF4-FFF2-40B4-BE49-F238E27FC236}">
                <a16:creationId xmlns:a16="http://schemas.microsoft.com/office/drawing/2014/main" id="{F71A75D6-D6F1-4E0E-B47C-BF5CC4FE5768}"/>
              </a:ext>
            </a:extLst>
          </p:cNvPr>
          <p:cNvPicPr>
            <a:picLocks noGrp="1" noChangeAspect="1"/>
          </p:cNvPicPr>
          <p:nvPr>
            <p:ph idx="1"/>
          </p:nvPr>
        </p:nvPicPr>
        <p:blipFill>
          <a:blip r:embed="rId2"/>
          <a:stretch>
            <a:fillRect/>
          </a:stretch>
        </p:blipFill>
        <p:spPr>
          <a:xfrm>
            <a:off x="1981200" y="1862931"/>
            <a:ext cx="8458200" cy="42291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162771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NAT methods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One-to-one</a:t>
            </a:r>
          </a:p>
          <a:p>
            <a:endParaRPr lang="en-US"/>
          </a:p>
          <a:p>
            <a:endParaRPr lang="en-US"/>
          </a:p>
          <a:p>
            <a:endParaRPr lang="en-US"/>
          </a:p>
          <a:p>
            <a:r>
              <a:rPr lang="en-US"/>
              <a:t>One-to-many</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A692CA03-0CE9-4889-975C-EE695CBBA925}"/>
              </a:ext>
            </a:extLst>
          </p:cNvPr>
          <p:cNvPicPr>
            <a:picLocks noChangeAspect="1"/>
          </p:cNvPicPr>
          <p:nvPr/>
        </p:nvPicPr>
        <p:blipFill>
          <a:blip r:embed="rId2"/>
          <a:stretch>
            <a:fillRect/>
          </a:stretch>
        </p:blipFill>
        <p:spPr>
          <a:xfrm>
            <a:off x="4480679" y="1280160"/>
            <a:ext cx="5243117" cy="2286000"/>
          </a:xfrm>
          <a:prstGeom prst="rect">
            <a:avLst/>
          </a:prstGeom>
        </p:spPr>
      </p:pic>
      <p:pic>
        <p:nvPicPr>
          <p:cNvPr id="6" name="Picture 5">
            <a:extLst>
              <a:ext uri="{FF2B5EF4-FFF2-40B4-BE49-F238E27FC236}">
                <a16:creationId xmlns:a16="http://schemas.microsoft.com/office/drawing/2014/main" id="{EE6E814A-FAF4-4B08-AA8B-BB744C59FF3D}"/>
              </a:ext>
            </a:extLst>
          </p:cNvPr>
          <p:cNvPicPr>
            <a:picLocks noChangeAspect="1"/>
          </p:cNvPicPr>
          <p:nvPr/>
        </p:nvPicPr>
        <p:blipFill>
          <a:blip r:embed="rId3"/>
          <a:stretch>
            <a:fillRect/>
          </a:stretch>
        </p:blipFill>
        <p:spPr>
          <a:xfrm>
            <a:off x="4504508" y="4206240"/>
            <a:ext cx="5195456" cy="2286000"/>
          </a:xfrm>
          <a:prstGeom prst="rect">
            <a:avLst/>
          </a:prstGeom>
        </p:spPr>
      </p:pic>
      <p:sp>
        <p:nvSpPr>
          <p:cNvPr id="7" name="Arrow: Right 6">
            <a:extLst>
              <a:ext uri="{FF2B5EF4-FFF2-40B4-BE49-F238E27FC236}">
                <a16:creationId xmlns:a16="http://schemas.microsoft.com/office/drawing/2014/main" id="{475BC141-3211-446C-82AC-1F582E8EFB84}"/>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8332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NAT methods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sz="half" idx="1"/>
          </p:nvPr>
        </p:nvSpPr>
        <p:spPr/>
        <p:txBody>
          <a:bodyPr>
            <a:normAutofit/>
          </a:bodyPr>
          <a:lstStyle/>
          <a:p>
            <a:r>
              <a:rPr lang="en-US"/>
              <a:t>Source network address translation (SNAT)</a:t>
            </a:r>
          </a:p>
          <a:p>
            <a:endParaRPr lang="en-US"/>
          </a:p>
          <a:p>
            <a:endParaRPr lang="en-US"/>
          </a:p>
          <a:p>
            <a:r>
              <a:rPr lang="en-US"/>
              <a:t>Destination network address translation (DNAT)</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9" name="Content Placeholder 8">
            <a:extLst>
              <a:ext uri="{FF2B5EF4-FFF2-40B4-BE49-F238E27FC236}">
                <a16:creationId xmlns:a16="http://schemas.microsoft.com/office/drawing/2014/main" id="{FDA45F9F-560C-44A2-AA25-DA12BA47ABCF}"/>
              </a:ext>
            </a:extLst>
          </p:cNvPr>
          <p:cNvPicPr>
            <a:picLocks noGrp="1" noChangeAspect="1"/>
          </p:cNvPicPr>
          <p:nvPr>
            <p:ph sz="half" idx="2"/>
          </p:nvPr>
        </p:nvPicPr>
        <p:blipFill>
          <a:blip r:embed="rId2"/>
          <a:stretch>
            <a:fillRect/>
          </a:stretch>
        </p:blipFill>
        <p:spPr>
          <a:xfrm>
            <a:off x="6324600" y="1371600"/>
            <a:ext cx="4114800" cy="2057400"/>
          </a:xfrm>
          <a:prstGeom prst="rect">
            <a:avLst/>
          </a:prstGeom>
        </p:spPr>
      </p:pic>
      <p:pic>
        <p:nvPicPr>
          <p:cNvPr id="10" name="Picture 9">
            <a:extLst>
              <a:ext uri="{FF2B5EF4-FFF2-40B4-BE49-F238E27FC236}">
                <a16:creationId xmlns:a16="http://schemas.microsoft.com/office/drawing/2014/main" id="{A88C479A-533B-4395-BC01-8FC2CEDFCBC0}"/>
              </a:ext>
            </a:extLst>
          </p:cNvPr>
          <p:cNvPicPr>
            <a:picLocks noChangeAspect="1"/>
          </p:cNvPicPr>
          <p:nvPr/>
        </p:nvPicPr>
        <p:blipFill>
          <a:blip r:embed="rId3"/>
          <a:stretch>
            <a:fillRect/>
          </a:stretch>
        </p:blipFill>
        <p:spPr>
          <a:xfrm>
            <a:off x="6096000" y="3703320"/>
            <a:ext cx="4114800" cy="2057400"/>
          </a:xfrm>
          <a:prstGeom prst="rect">
            <a:avLst/>
          </a:prstGeom>
        </p:spPr>
      </p:pic>
    </p:spTree>
    <p:extLst>
      <p:ext uri="{BB962C8B-B14F-4D97-AF65-F5344CB8AC3E}">
        <p14:creationId xmlns:p14="http://schemas.microsoft.com/office/powerpoint/2010/main" val="38098508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PAT </a:t>
            </a:r>
          </a:p>
        </p:txBody>
      </p:sp>
      <p:pic>
        <p:nvPicPr>
          <p:cNvPr id="5" name="Content Placeholder 4">
            <a:extLst>
              <a:ext uri="{FF2B5EF4-FFF2-40B4-BE49-F238E27FC236}">
                <a16:creationId xmlns:a16="http://schemas.microsoft.com/office/drawing/2014/main" id="{9031A0C4-93BE-4BF2-9CE4-112338144CD3}"/>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89812988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a:t>1.4 	Given a scenario, configure the appropriate IP addressing components </a:t>
            </a:r>
          </a:p>
        </p:txBody>
      </p:sp>
      <p:sp>
        <p:nvSpPr>
          <p:cNvPr id="8" name="Text Placeholder 7"/>
          <p:cNvSpPr>
            <a:spLocks noGrp="1"/>
          </p:cNvSpPr>
          <p:nvPr>
            <p:ph type="body" sz="half" idx="15"/>
          </p:nvPr>
        </p:nvSpPr>
        <p:spPr>
          <a:xfrm>
            <a:off x="669222" y="2333126"/>
            <a:ext cx="3049702" cy="3603060"/>
          </a:xfrm>
        </p:spPr>
        <p:txBody>
          <a:bodyPr>
            <a:normAutofit/>
          </a:bodyPr>
          <a:lstStyle/>
          <a:p>
            <a:pPr marL="285750" indent="-285750">
              <a:buFont typeface="Arial" panose="020B0604020202020204" pitchFamily="34" charset="0"/>
              <a:buChar char="•"/>
            </a:pPr>
            <a:r>
              <a:rPr lang="en-GB" sz="2400"/>
              <a:t>Private vs. public</a:t>
            </a:r>
          </a:p>
          <a:p>
            <a:pPr marL="285750" indent="-285750">
              <a:buFont typeface="Arial" panose="020B0604020202020204" pitchFamily="34" charset="0"/>
              <a:buChar char="•"/>
            </a:pPr>
            <a:r>
              <a:rPr lang="en-GB" sz="2400"/>
              <a:t>Loopback and reserved</a:t>
            </a:r>
          </a:p>
          <a:p>
            <a:pPr marL="285750" indent="-285750">
              <a:buFont typeface="Arial" panose="020B0604020202020204" pitchFamily="34" charset="0"/>
              <a:buChar char="•"/>
            </a:pPr>
            <a:r>
              <a:rPr lang="en-GB" sz="2400"/>
              <a:t>Default gateway</a:t>
            </a:r>
          </a:p>
          <a:p>
            <a:pPr marL="285750" indent="-285750">
              <a:buFont typeface="Arial" panose="020B0604020202020204" pitchFamily="34" charset="0"/>
              <a:buChar char="•"/>
            </a:pPr>
            <a:r>
              <a:rPr lang="en-GB" sz="2400"/>
              <a:t>Virtual IP</a:t>
            </a:r>
          </a:p>
          <a:p>
            <a:pPr marL="285750" indent="-285750">
              <a:buFont typeface="Arial" panose="020B0604020202020204" pitchFamily="34" charset="0"/>
              <a:buChar char="•"/>
            </a:pPr>
            <a:r>
              <a:rPr lang="en-GB" sz="2400"/>
              <a:t>Subnet mask</a:t>
            </a:r>
          </a:p>
        </p:txBody>
      </p:sp>
      <p:sp>
        <p:nvSpPr>
          <p:cNvPr id="9" name="Text Placeholder 8"/>
          <p:cNvSpPr>
            <a:spLocks noGrp="1"/>
          </p:cNvSpPr>
          <p:nvPr>
            <p:ph type="body" sz="half" idx="16"/>
          </p:nvPr>
        </p:nvSpPr>
        <p:spPr>
          <a:xfrm>
            <a:off x="3945470" y="2333127"/>
            <a:ext cx="3063240" cy="3603060"/>
          </a:xfrm>
        </p:spPr>
        <p:txBody>
          <a:bodyPr>
            <a:normAutofit/>
          </a:bodyPr>
          <a:lstStyle/>
          <a:p>
            <a:pPr marL="342900" indent="-342900">
              <a:buFont typeface="Arial" panose="020B0604020202020204" pitchFamily="34" charset="0"/>
              <a:buChar char="•"/>
            </a:pPr>
            <a:r>
              <a:rPr lang="en-GB" sz="2400" err="1"/>
              <a:t>Subnetting</a:t>
            </a:r>
            <a:endParaRPr lang="en-GB" sz="2400"/>
          </a:p>
          <a:p>
            <a:pPr marL="800100" lvl="1" indent="-342900">
              <a:buFont typeface="Arial" panose="020B0604020202020204" pitchFamily="34" charset="0"/>
              <a:buChar char="•"/>
            </a:pPr>
            <a:r>
              <a:rPr lang="en-GB" sz="2200"/>
              <a:t>Classful</a:t>
            </a:r>
          </a:p>
          <a:p>
            <a:pPr marL="800100" lvl="1" indent="-342900">
              <a:buFont typeface="Arial" panose="020B0604020202020204" pitchFamily="34" charset="0"/>
              <a:buChar char="•"/>
            </a:pPr>
            <a:r>
              <a:rPr lang="en-GB" sz="2200"/>
              <a:t>Classes A, B, C, D, and E</a:t>
            </a:r>
          </a:p>
          <a:p>
            <a:pPr marL="800100" lvl="1" indent="-342900">
              <a:buFont typeface="Arial" panose="020B0604020202020204" pitchFamily="34" charset="0"/>
              <a:buChar char="•"/>
            </a:pPr>
            <a:r>
              <a:rPr lang="en-GB" sz="2200"/>
              <a:t>Classless</a:t>
            </a:r>
          </a:p>
          <a:p>
            <a:pPr marL="800100" lvl="1" indent="-342900">
              <a:buFont typeface="Arial" panose="020B0604020202020204" pitchFamily="34" charset="0"/>
              <a:buChar char="•"/>
            </a:pPr>
            <a:r>
              <a:rPr lang="en-GB" sz="2200"/>
              <a:t>VLSM</a:t>
            </a:r>
          </a:p>
          <a:p>
            <a:pPr marL="800100" lvl="1" indent="-342900">
              <a:buFont typeface="Arial" panose="020B0604020202020204" pitchFamily="34" charset="0"/>
              <a:buChar char="•"/>
            </a:pPr>
            <a:r>
              <a:rPr lang="en-GB" sz="2200"/>
              <a:t>CIDR notation (IPv4 vs. IPv6</a:t>
            </a:r>
            <a:r>
              <a:rPr lang="en-GB"/>
              <a:t>)</a:t>
            </a:r>
          </a:p>
        </p:txBody>
      </p:sp>
      <p:sp>
        <p:nvSpPr>
          <p:cNvPr id="10" name="Text Placeholder 9"/>
          <p:cNvSpPr>
            <a:spLocks noGrp="1"/>
          </p:cNvSpPr>
          <p:nvPr>
            <p:ph type="body" sz="half" idx="17"/>
          </p:nvPr>
        </p:nvSpPr>
        <p:spPr>
          <a:xfrm>
            <a:off x="7224156" y="2333127"/>
            <a:ext cx="3070025" cy="3603060"/>
          </a:xfrm>
        </p:spPr>
        <p:txBody>
          <a:bodyPr>
            <a:normAutofit/>
          </a:bodyPr>
          <a:lstStyle/>
          <a:p>
            <a:pPr marL="342900" indent="-342900">
              <a:buFont typeface="Arial" panose="020B0604020202020204" pitchFamily="34" charset="0"/>
              <a:buChar char="•"/>
            </a:pPr>
            <a:r>
              <a:rPr lang="en-GB" sz="2400"/>
              <a:t>Address assignments</a:t>
            </a:r>
          </a:p>
          <a:p>
            <a:pPr marL="800100" lvl="1" indent="-342900">
              <a:buFont typeface="Arial" panose="020B0604020202020204" pitchFamily="34" charset="0"/>
              <a:buChar char="•"/>
            </a:pPr>
            <a:r>
              <a:rPr lang="en-GB" sz="2200"/>
              <a:t>DHCP</a:t>
            </a:r>
          </a:p>
          <a:p>
            <a:pPr marL="800100" lvl="1" indent="-342900">
              <a:buFont typeface="Arial" panose="020B0604020202020204" pitchFamily="34" charset="0"/>
              <a:buChar char="•"/>
            </a:pPr>
            <a:r>
              <a:rPr lang="en-GB" sz="2200"/>
              <a:t>DHCPv6</a:t>
            </a:r>
          </a:p>
          <a:p>
            <a:pPr marL="800100" lvl="1" indent="-342900">
              <a:buFont typeface="Arial" panose="020B0604020202020204" pitchFamily="34" charset="0"/>
              <a:buChar char="•"/>
            </a:pPr>
            <a:r>
              <a:rPr lang="en-GB" sz="2200"/>
              <a:t>Static</a:t>
            </a:r>
          </a:p>
          <a:p>
            <a:pPr marL="800100" lvl="1" indent="-342900">
              <a:buFont typeface="Arial" panose="020B0604020202020204" pitchFamily="34" charset="0"/>
              <a:buChar char="•"/>
            </a:pPr>
            <a:r>
              <a:rPr lang="en-GB" sz="2200"/>
              <a:t>APIPA</a:t>
            </a:r>
          </a:p>
          <a:p>
            <a:pPr marL="800100" lvl="1" indent="-342900">
              <a:buFont typeface="Arial" panose="020B0604020202020204" pitchFamily="34" charset="0"/>
              <a:buChar char="•"/>
            </a:pPr>
            <a:r>
              <a:rPr lang="en-GB" sz="2200"/>
              <a:t>EUI64</a:t>
            </a:r>
          </a:p>
          <a:p>
            <a:pPr marL="800100" lvl="1" indent="-342900">
              <a:buFont typeface="Arial" panose="020B0604020202020204" pitchFamily="34" charset="0"/>
              <a:buChar char="•"/>
            </a:pPr>
            <a:r>
              <a:rPr lang="en-GB" sz="2200"/>
              <a:t>IP reservations</a:t>
            </a:r>
          </a:p>
        </p:txBody>
      </p:sp>
    </p:spTree>
    <p:extLst>
      <p:ext uri="{BB962C8B-B14F-4D97-AF65-F5344CB8AC3E}">
        <p14:creationId xmlns:p14="http://schemas.microsoft.com/office/powerpoint/2010/main" val="31912674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E72-74D0-4944-8D6D-124BEBF367E7}"/>
              </a:ext>
            </a:extLst>
          </p:cNvPr>
          <p:cNvSpPr>
            <a:spLocks noGrp="1"/>
          </p:cNvSpPr>
          <p:nvPr>
            <p:ph type="title"/>
          </p:nvPr>
        </p:nvSpPr>
        <p:spPr/>
        <p:txBody>
          <a:bodyPr/>
          <a:lstStyle/>
          <a:p>
            <a:r>
              <a:rPr lang="en-GB"/>
              <a:t>Internet Protocol</a:t>
            </a:r>
          </a:p>
        </p:txBody>
      </p:sp>
      <p:sp>
        <p:nvSpPr>
          <p:cNvPr id="3" name="Content Placeholder 2">
            <a:extLst>
              <a:ext uri="{FF2B5EF4-FFF2-40B4-BE49-F238E27FC236}">
                <a16:creationId xmlns:a16="http://schemas.microsoft.com/office/drawing/2014/main" id="{3C10F84A-D664-48AF-8B7B-EB5345E26CCF}"/>
              </a:ext>
            </a:extLst>
          </p:cNvPr>
          <p:cNvSpPr>
            <a:spLocks noGrp="1"/>
          </p:cNvSpPr>
          <p:nvPr>
            <p:ph idx="1"/>
          </p:nvPr>
        </p:nvSpPr>
        <p:spPr/>
        <p:txBody>
          <a:bodyPr/>
          <a:lstStyle/>
          <a:p>
            <a:r>
              <a:rPr lang="en-GB"/>
              <a:t>A set of rules governing the format of data sent over the Internet or other network</a:t>
            </a:r>
          </a:p>
          <a:p>
            <a:r>
              <a:rPr lang="en-GB"/>
              <a:t>The Internet Protocol is the principal communications protocol in the Internet protocol suite for relaying datagrams across network boundaries</a:t>
            </a:r>
          </a:p>
          <a:p>
            <a:r>
              <a:rPr lang="en-GB"/>
              <a:t>Its routing function enables internetworking, and essentially establishes the Internet</a:t>
            </a:r>
          </a:p>
        </p:txBody>
      </p:sp>
    </p:spTree>
    <p:extLst>
      <p:ext uri="{BB962C8B-B14F-4D97-AF65-F5344CB8AC3E}">
        <p14:creationId xmlns:p14="http://schemas.microsoft.com/office/powerpoint/2010/main" val="3236417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6" name="Text Placeholder 5"/>
          <p:cNvSpPr>
            <a:spLocks noGrp="1"/>
          </p:cNvSpPr>
          <p:nvPr>
            <p:ph type="body" sz="quarter" idx="13"/>
          </p:nvPr>
        </p:nvSpPr>
        <p:spPr>
          <a:xfrm>
            <a:off x="669222" y="2247421"/>
            <a:ext cx="3070025" cy="576262"/>
          </a:xfrm>
        </p:spPr>
        <p:txBody>
          <a:bodyPr/>
          <a:lstStyle/>
          <a:p>
            <a:r>
              <a:rPr lang="en-GB"/>
              <a:t>Protocol types</a:t>
            </a:r>
          </a:p>
        </p:txBody>
      </p:sp>
      <p:sp>
        <p:nvSpPr>
          <p:cNvPr id="9" name="Text Placeholder 8"/>
          <p:cNvSpPr>
            <a:spLocks noGrp="1"/>
          </p:cNvSpPr>
          <p:nvPr>
            <p:ph type="body" sz="half" idx="17"/>
          </p:nvPr>
        </p:nvSpPr>
        <p:spPr>
          <a:xfrm>
            <a:off x="1146301" y="2933221"/>
            <a:ext cx="9587960" cy="2913513"/>
          </a:xfrm>
        </p:spPr>
        <p:txBody>
          <a:bodyPr>
            <a:normAutofit/>
          </a:bodyPr>
          <a:lstStyle/>
          <a:p>
            <a:r>
              <a:rPr lang="en-GB" sz="1600"/>
              <a:t>TCP	Transmission control protocol</a:t>
            </a:r>
          </a:p>
          <a:p>
            <a:r>
              <a:rPr lang="en-GB"/>
              <a:t>Used where data integrity is required</a:t>
            </a:r>
          </a:p>
          <a:p>
            <a:r>
              <a:rPr lang="en-GB"/>
              <a:t>Enforces a connection </a:t>
            </a:r>
          </a:p>
          <a:p>
            <a:r>
              <a:rPr lang="en-GB"/>
              <a:t>Ensures packet order</a:t>
            </a:r>
          </a:p>
          <a:p>
            <a:r>
              <a:rPr lang="en-GB"/>
              <a:t>Retransmits if errors occur</a:t>
            </a:r>
          </a:p>
          <a:p>
            <a:r>
              <a:rPr lang="en-GB"/>
              <a:t>More overhead, so slower than UDP</a:t>
            </a:r>
          </a:p>
          <a:p>
            <a:r>
              <a:rPr lang="en-GB"/>
              <a:t>Handshaking protocol – transmission only starts after acknowledgement by receiver</a:t>
            </a:r>
          </a:p>
        </p:txBody>
      </p:sp>
      <p:pic>
        <p:nvPicPr>
          <p:cNvPr id="1026" name="Picture 2" descr="TCP handshake 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3713" y="2430722"/>
            <a:ext cx="4258500" cy="2101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96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EDAE-2574-412A-B110-0F72DB3DE0A0}"/>
              </a:ext>
            </a:extLst>
          </p:cNvPr>
          <p:cNvSpPr>
            <a:spLocks noGrp="1"/>
          </p:cNvSpPr>
          <p:nvPr>
            <p:ph type="title"/>
          </p:nvPr>
        </p:nvSpPr>
        <p:spPr/>
        <p:txBody>
          <a:bodyPr/>
          <a:lstStyle/>
          <a:p>
            <a:r>
              <a:rPr lang="en-GB"/>
              <a:t>IPv4</a:t>
            </a:r>
          </a:p>
        </p:txBody>
      </p:sp>
      <p:sp>
        <p:nvSpPr>
          <p:cNvPr id="3" name="Content Placeholder 2">
            <a:extLst>
              <a:ext uri="{FF2B5EF4-FFF2-40B4-BE49-F238E27FC236}">
                <a16:creationId xmlns:a16="http://schemas.microsoft.com/office/drawing/2014/main" id="{C9C584A5-C118-4402-914D-B02A66FEB784}"/>
              </a:ext>
            </a:extLst>
          </p:cNvPr>
          <p:cNvSpPr>
            <a:spLocks noGrp="1"/>
          </p:cNvSpPr>
          <p:nvPr>
            <p:ph idx="1"/>
          </p:nvPr>
        </p:nvSpPr>
        <p:spPr/>
        <p:txBody>
          <a:bodyPr>
            <a:normAutofit/>
          </a:bodyPr>
          <a:lstStyle/>
          <a:p>
            <a:r>
              <a:rPr lang="en-GB" sz="3600"/>
              <a:t>Is a Network Layer Protocol</a:t>
            </a:r>
          </a:p>
          <a:p>
            <a:r>
              <a:rPr lang="en-GB" sz="3600"/>
              <a:t>Provides logical host and network addressing, and routing</a:t>
            </a:r>
          </a:p>
          <a:p>
            <a:r>
              <a:rPr lang="en-GB" sz="3600"/>
              <a:t>Provides a best effort delivery</a:t>
            </a:r>
          </a:p>
          <a:p>
            <a:r>
              <a:rPr lang="en-GB" sz="3600"/>
              <a:t>Packet might be delivered out of sequence, lost entirely, duplicated, or delayed</a:t>
            </a:r>
          </a:p>
        </p:txBody>
      </p:sp>
    </p:spTree>
    <p:extLst>
      <p:ext uri="{BB962C8B-B14F-4D97-AF65-F5344CB8AC3E}">
        <p14:creationId xmlns:p14="http://schemas.microsoft.com/office/powerpoint/2010/main" val="40847879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p:txBody>
          <a:bodyPr/>
          <a:lstStyle/>
          <a:p>
            <a:r>
              <a:rPr lang="en-GB"/>
              <a:t>IPv4 Address</a:t>
            </a:r>
          </a:p>
        </p:txBody>
      </p:sp>
      <p:sp>
        <p:nvSpPr>
          <p:cNvPr id="3" name="Content Placeholder 2">
            <a:extLst>
              <a:ext uri="{FF2B5EF4-FFF2-40B4-BE49-F238E27FC236}">
                <a16:creationId xmlns:a16="http://schemas.microsoft.com/office/drawing/2014/main" id="{6C571D2B-576B-4928-9C6A-86F12AE342D7}"/>
              </a:ext>
            </a:extLst>
          </p:cNvPr>
          <p:cNvSpPr>
            <a:spLocks noGrp="1"/>
          </p:cNvSpPr>
          <p:nvPr>
            <p:ph idx="1"/>
          </p:nvPr>
        </p:nvSpPr>
        <p:spPr/>
        <p:txBody>
          <a:bodyPr>
            <a:normAutofit/>
          </a:bodyPr>
          <a:lstStyle/>
          <a:p>
            <a:r>
              <a:rPr lang="en-GB" sz="4400"/>
              <a:t>The IP address is a unique identifier for each device on a network</a:t>
            </a:r>
          </a:p>
          <a:p>
            <a:r>
              <a:rPr lang="en-GB" sz="4400"/>
              <a:t>IP provides</a:t>
            </a:r>
          </a:p>
          <a:p>
            <a:pPr lvl="1"/>
            <a:r>
              <a:rPr lang="en-GB" sz="4000"/>
              <a:t>Specification of the exact format of all data</a:t>
            </a:r>
          </a:p>
          <a:p>
            <a:pPr lvl="1"/>
            <a:r>
              <a:rPr lang="en-GB" sz="4000"/>
              <a:t>Performs routing functions</a:t>
            </a:r>
          </a:p>
          <a:p>
            <a:pPr lvl="1"/>
            <a:r>
              <a:rPr lang="en-GB" sz="4000"/>
              <a:t>Includes a set of rules</a:t>
            </a:r>
          </a:p>
        </p:txBody>
      </p:sp>
    </p:spTree>
    <p:extLst>
      <p:ext uri="{BB962C8B-B14F-4D97-AF65-F5344CB8AC3E}">
        <p14:creationId xmlns:p14="http://schemas.microsoft.com/office/powerpoint/2010/main" val="71453368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p:txBody>
          <a:bodyPr/>
          <a:lstStyle/>
          <a:p>
            <a:r>
              <a:rPr lang="en-GB"/>
              <a:t>IPv4 Address</a:t>
            </a:r>
          </a:p>
        </p:txBody>
      </p:sp>
      <p:sp>
        <p:nvSpPr>
          <p:cNvPr id="3" name="Content Placeholder 2">
            <a:extLst>
              <a:ext uri="{FF2B5EF4-FFF2-40B4-BE49-F238E27FC236}">
                <a16:creationId xmlns:a16="http://schemas.microsoft.com/office/drawing/2014/main" id="{6C571D2B-576B-4928-9C6A-86F12AE342D7}"/>
              </a:ext>
            </a:extLst>
          </p:cNvPr>
          <p:cNvSpPr>
            <a:spLocks noGrp="1"/>
          </p:cNvSpPr>
          <p:nvPr>
            <p:ph idx="1"/>
          </p:nvPr>
        </p:nvSpPr>
        <p:spPr/>
        <p:txBody>
          <a:bodyPr>
            <a:normAutofit/>
          </a:bodyPr>
          <a:lstStyle/>
          <a:p>
            <a:r>
              <a:rPr lang="en-GB" sz="4400"/>
              <a:t>A 32 bit numeric address divided into 4 parts</a:t>
            </a:r>
          </a:p>
          <a:p>
            <a:r>
              <a:rPr lang="en-GB" sz="4400"/>
              <a:t>Each 8-bit block is known as an octet</a:t>
            </a:r>
          </a:p>
          <a:p>
            <a:r>
              <a:rPr lang="en-GB" sz="4400"/>
              <a:t>Has a denary range of 0 to 255</a:t>
            </a:r>
          </a:p>
          <a:p>
            <a:r>
              <a:rPr lang="en-GB" sz="4400"/>
              <a:t>IPv4 produces 4 billion unique addresses (4 x 10</a:t>
            </a:r>
            <a:r>
              <a:rPr lang="en-GB" sz="4400" baseline="30000"/>
              <a:t>9</a:t>
            </a:r>
            <a:r>
              <a:rPr lang="en-GB" sz="4400"/>
              <a:t>)</a:t>
            </a:r>
          </a:p>
          <a:p>
            <a:r>
              <a:rPr lang="en-GB" sz="4400"/>
              <a:t>Example: 192.168.1.5</a:t>
            </a:r>
            <a:endParaRPr lang="en-GB" sz="4000"/>
          </a:p>
        </p:txBody>
      </p:sp>
    </p:spTree>
    <p:extLst>
      <p:ext uri="{BB962C8B-B14F-4D97-AF65-F5344CB8AC3E}">
        <p14:creationId xmlns:p14="http://schemas.microsoft.com/office/powerpoint/2010/main" val="7605616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D1F8-9045-4399-B71E-77E6F7DCD7AA}"/>
              </a:ext>
            </a:extLst>
          </p:cNvPr>
          <p:cNvSpPr>
            <a:spLocks noGrp="1"/>
          </p:cNvSpPr>
          <p:nvPr>
            <p:ph type="title"/>
          </p:nvPr>
        </p:nvSpPr>
        <p:spPr/>
        <p:txBody>
          <a:bodyPr/>
          <a:lstStyle/>
          <a:p>
            <a:r>
              <a:rPr lang="en-GB"/>
              <a:t>IPv4 Address Conversion</a:t>
            </a:r>
          </a:p>
        </p:txBody>
      </p:sp>
      <p:grpSp>
        <p:nvGrpSpPr>
          <p:cNvPr id="6" name="Group 5">
            <a:extLst>
              <a:ext uri="{FF2B5EF4-FFF2-40B4-BE49-F238E27FC236}">
                <a16:creationId xmlns:a16="http://schemas.microsoft.com/office/drawing/2014/main" id="{B5D7C364-F72C-4C9C-A4DD-5B1272118D00}"/>
              </a:ext>
            </a:extLst>
          </p:cNvPr>
          <p:cNvGrpSpPr/>
          <p:nvPr/>
        </p:nvGrpSpPr>
        <p:grpSpPr>
          <a:xfrm>
            <a:off x="2718390" y="1793358"/>
            <a:ext cx="1488558" cy="616688"/>
            <a:chOff x="1244009" y="1903228"/>
            <a:chExt cx="1488558" cy="616688"/>
          </a:xfrm>
        </p:grpSpPr>
        <p:sp>
          <p:nvSpPr>
            <p:cNvPr id="4" name="Rectangle 3">
              <a:extLst>
                <a:ext uri="{FF2B5EF4-FFF2-40B4-BE49-F238E27FC236}">
                  <a16:creationId xmlns:a16="http://schemas.microsoft.com/office/drawing/2014/main" id="{07154FC3-2EA2-494B-8ACD-D6145C71A501}"/>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B95787B-DFC0-46D5-A2B4-DD1C66B17BC6}"/>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7" name="Group 6">
            <a:extLst>
              <a:ext uri="{FF2B5EF4-FFF2-40B4-BE49-F238E27FC236}">
                <a16:creationId xmlns:a16="http://schemas.microsoft.com/office/drawing/2014/main" id="{3FB074F7-3AC1-497F-B450-4DED35294E08}"/>
              </a:ext>
            </a:extLst>
          </p:cNvPr>
          <p:cNvGrpSpPr/>
          <p:nvPr/>
        </p:nvGrpSpPr>
        <p:grpSpPr>
          <a:xfrm>
            <a:off x="4444411" y="1793358"/>
            <a:ext cx="1488558" cy="616688"/>
            <a:chOff x="1244009" y="1903228"/>
            <a:chExt cx="1488558" cy="616688"/>
          </a:xfrm>
        </p:grpSpPr>
        <p:sp>
          <p:nvSpPr>
            <p:cNvPr id="8" name="Rectangle 7">
              <a:extLst>
                <a:ext uri="{FF2B5EF4-FFF2-40B4-BE49-F238E27FC236}">
                  <a16:creationId xmlns:a16="http://schemas.microsoft.com/office/drawing/2014/main" id="{EFC4D952-1770-4FE7-9F14-DC1F92A1B650}"/>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38CC6B0-F19B-420A-9B68-80063CE0FBA9}"/>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10" name="Group 9">
            <a:extLst>
              <a:ext uri="{FF2B5EF4-FFF2-40B4-BE49-F238E27FC236}">
                <a16:creationId xmlns:a16="http://schemas.microsoft.com/office/drawing/2014/main" id="{02AC92DE-D850-44AC-BC58-DB0764D8DE10}"/>
              </a:ext>
            </a:extLst>
          </p:cNvPr>
          <p:cNvGrpSpPr/>
          <p:nvPr/>
        </p:nvGrpSpPr>
        <p:grpSpPr>
          <a:xfrm>
            <a:off x="6259033" y="1793358"/>
            <a:ext cx="1488558" cy="616688"/>
            <a:chOff x="1244009" y="1903228"/>
            <a:chExt cx="1488558" cy="616688"/>
          </a:xfrm>
        </p:grpSpPr>
        <p:sp>
          <p:nvSpPr>
            <p:cNvPr id="11" name="Rectangle 10">
              <a:extLst>
                <a:ext uri="{FF2B5EF4-FFF2-40B4-BE49-F238E27FC236}">
                  <a16:creationId xmlns:a16="http://schemas.microsoft.com/office/drawing/2014/main" id="{BADD531C-4CF3-4256-8905-41A87816A46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1BB02DF-A53D-41E4-B32F-85E023F8D41F}"/>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grpSp>
        <p:nvGrpSpPr>
          <p:cNvPr id="13" name="Group 12">
            <a:extLst>
              <a:ext uri="{FF2B5EF4-FFF2-40B4-BE49-F238E27FC236}">
                <a16:creationId xmlns:a16="http://schemas.microsoft.com/office/drawing/2014/main" id="{38C9C516-FFAE-4CB2-8B78-8E5F2F77D984}"/>
              </a:ext>
            </a:extLst>
          </p:cNvPr>
          <p:cNvGrpSpPr/>
          <p:nvPr/>
        </p:nvGrpSpPr>
        <p:grpSpPr>
          <a:xfrm>
            <a:off x="8034668" y="1793358"/>
            <a:ext cx="1488558" cy="616688"/>
            <a:chOff x="1244009" y="1903228"/>
            <a:chExt cx="1488558" cy="616688"/>
          </a:xfrm>
        </p:grpSpPr>
        <p:sp>
          <p:nvSpPr>
            <p:cNvPr id="14" name="Rectangle 13">
              <a:extLst>
                <a:ext uri="{FF2B5EF4-FFF2-40B4-BE49-F238E27FC236}">
                  <a16:creationId xmlns:a16="http://schemas.microsoft.com/office/drawing/2014/main" id="{E86D1F05-9D3C-477C-85C4-E2EC10805A6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AED058B-502F-4A5A-827C-1F2795DE91A6}"/>
                </a:ext>
              </a:extLst>
            </p:cNvPr>
            <p:cNvSpPr txBox="1"/>
            <p:nvPr/>
          </p:nvSpPr>
          <p:spPr>
            <a:xfrm flipH="1">
              <a:off x="1488557" y="1949962"/>
              <a:ext cx="1169582" cy="523220"/>
            </a:xfrm>
            <a:prstGeom prst="rect">
              <a:avLst/>
            </a:prstGeom>
            <a:noFill/>
          </p:spPr>
          <p:txBody>
            <a:bodyPr wrap="square" rtlCol="0">
              <a:spAutoFit/>
            </a:bodyPr>
            <a:lstStyle/>
            <a:p>
              <a:r>
                <a:rPr lang="en-GB" sz="2800"/>
                <a:t>8 Bits</a:t>
              </a:r>
            </a:p>
          </p:txBody>
        </p:sp>
      </p:grpSp>
      <p:sp>
        <p:nvSpPr>
          <p:cNvPr id="16" name="TextBox 15">
            <a:extLst>
              <a:ext uri="{FF2B5EF4-FFF2-40B4-BE49-F238E27FC236}">
                <a16:creationId xmlns:a16="http://schemas.microsoft.com/office/drawing/2014/main" id="{C4761827-88C1-40A3-AB3F-8A89FE20AF4A}"/>
              </a:ext>
            </a:extLst>
          </p:cNvPr>
          <p:cNvSpPr txBox="1"/>
          <p:nvPr/>
        </p:nvSpPr>
        <p:spPr>
          <a:xfrm>
            <a:off x="4103084" y="129717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19329DEA-DAFD-4022-8278-8D31E2D6A066}"/>
              </a:ext>
            </a:extLst>
          </p:cNvPr>
          <p:cNvSpPr txBox="1"/>
          <p:nvPr/>
        </p:nvSpPr>
        <p:spPr>
          <a:xfrm>
            <a:off x="5868089" y="129717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ED533C5E-255B-4CDC-AB27-58AD9782BAF3}"/>
              </a:ext>
            </a:extLst>
          </p:cNvPr>
          <p:cNvSpPr txBox="1"/>
          <p:nvPr/>
        </p:nvSpPr>
        <p:spPr>
          <a:xfrm>
            <a:off x="7633094" y="1297172"/>
            <a:ext cx="470000" cy="1446550"/>
          </a:xfrm>
          <a:prstGeom prst="rect">
            <a:avLst/>
          </a:prstGeom>
          <a:noFill/>
        </p:spPr>
        <p:txBody>
          <a:bodyPr wrap="none" rtlCol="0">
            <a:spAutoFit/>
          </a:bodyPr>
          <a:lstStyle/>
          <a:p>
            <a:r>
              <a:rPr lang="en-GB" sz="8800"/>
              <a:t>.</a:t>
            </a:r>
          </a:p>
        </p:txBody>
      </p:sp>
      <p:sp>
        <p:nvSpPr>
          <p:cNvPr id="19" name="TextBox 18">
            <a:extLst>
              <a:ext uri="{FF2B5EF4-FFF2-40B4-BE49-F238E27FC236}">
                <a16:creationId xmlns:a16="http://schemas.microsoft.com/office/drawing/2014/main" id="{B820F788-7BD8-4EFD-9968-EE1C161A5610}"/>
              </a:ext>
            </a:extLst>
          </p:cNvPr>
          <p:cNvSpPr txBox="1"/>
          <p:nvPr/>
        </p:nvSpPr>
        <p:spPr>
          <a:xfrm>
            <a:off x="2182047" y="2846392"/>
            <a:ext cx="7842083" cy="461665"/>
          </a:xfrm>
          <a:prstGeom prst="rect">
            <a:avLst/>
          </a:prstGeom>
          <a:noFill/>
        </p:spPr>
        <p:txBody>
          <a:bodyPr wrap="none" rtlCol="0">
            <a:spAutoFit/>
          </a:bodyPr>
          <a:lstStyle/>
          <a:p>
            <a:r>
              <a:rPr lang="en-GB" sz="2400" b="1"/>
              <a:t>When all bits are set to the value of 1 we get the sum of 255</a:t>
            </a:r>
          </a:p>
        </p:txBody>
      </p:sp>
      <p:sp>
        <p:nvSpPr>
          <p:cNvPr id="21" name="Rectangle 20">
            <a:extLst>
              <a:ext uri="{FF2B5EF4-FFF2-40B4-BE49-F238E27FC236}">
                <a16:creationId xmlns:a16="http://schemas.microsoft.com/office/drawing/2014/main" id="{17D27828-532E-43EF-9E26-FFED9E336A19}"/>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11BCFBF-CEC7-405E-BB64-EDB7F9721957}"/>
              </a:ext>
            </a:extLst>
          </p:cNvPr>
          <p:cNvSpPr txBox="1"/>
          <p:nvPr/>
        </p:nvSpPr>
        <p:spPr>
          <a:xfrm flipH="1">
            <a:off x="2730796" y="3924585"/>
            <a:ext cx="1473294" cy="461665"/>
          </a:xfrm>
          <a:prstGeom prst="rect">
            <a:avLst/>
          </a:prstGeom>
          <a:noFill/>
        </p:spPr>
        <p:txBody>
          <a:bodyPr wrap="square" rtlCol="0">
            <a:spAutoFit/>
          </a:bodyPr>
          <a:lstStyle/>
          <a:p>
            <a:r>
              <a:rPr lang="en-GB" sz="2400"/>
              <a:t>11111111</a:t>
            </a:r>
          </a:p>
        </p:txBody>
      </p:sp>
      <p:sp>
        <p:nvSpPr>
          <p:cNvPr id="24" name="Rectangle 23">
            <a:extLst>
              <a:ext uri="{FF2B5EF4-FFF2-40B4-BE49-F238E27FC236}">
                <a16:creationId xmlns:a16="http://schemas.microsoft.com/office/drawing/2014/main" id="{122E495D-62D8-4189-A22E-15689371C085}"/>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8B765DC-96E7-4ADE-B901-8511206DA0BA}"/>
              </a:ext>
            </a:extLst>
          </p:cNvPr>
          <p:cNvSpPr txBox="1"/>
          <p:nvPr/>
        </p:nvSpPr>
        <p:spPr>
          <a:xfrm flipH="1">
            <a:off x="4530700" y="3924585"/>
            <a:ext cx="1315981" cy="461665"/>
          </a:xfrm>
          <a:prstGeom prst="rect">
            <a:avLst/>
          </a:prstGeom>
          <a:noFill/>
        </p:spPr>
        <p:txBody>
          <a:bodyPr wrap="square" rtlCol="0">
            <a:spAutoFit/>
          </a:bodyPr>
          <a:lstStyle/>
          <a:p>
            <a:r>
              <a:rPr lang="en-GB" sz="2400"/>
              <a:t>1111111</a:t>
            </a:r>
          </a:p>
        </p:txBody>
      </p:sp>
      <p:sp>
        <p:nvSpPr>
          <p:cNvPr id="27" name="Rectangle 26">
            <a:extLst>
              <a:ext uri="{FF2B5EF4-FFF2-40B4-BE49-F238E27FC236}">
                <a16:creationId xmlns:a16="http://schemas.microsoft.com/office/drawing/2014/main" id="{19859AA7-3CAA-4DEF-B0CF-682C0C0FD8C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1DC638-AC64-43F6-A00A-B429D4EA7D3E}"/>
              </a:ext>
            </a:extLst>
          </p:cNvPr>
          <p:cNvSpPr txBox="1"/>
          <p:nvPr/>
        </p:nvSpPr>
        <p:spPr>
          <a:xfrm flipH="1">
            <a:off x="6340549" y="3924585"/>
            <a:ext cx="1325526" cy="461665"/>
          </a:xfrm>
          <a:prstGeom prst="rect">
            <a:avLst/>
          </a:prstGeom>
          <a:noFill/>
        </p:spPr>
        <p:txBody>
          <a:bodyPr wrap="square" rtlCol="0">
            <a:spAutoFit/>
          </a:bodyPr>
          <a:lstStyle/>
          <a:p>
            <a:r>
              <a:rPr lang="en-GB" sz="2400"/>
              <a:t>1111111</a:t>
            </a:r>
          </a:p>
        </p:txBody>
      </p:sp>
      <p:sp>
        <p:nvSpPr>
          <p:cNvPr id="30" name="Rectangle 29">
            <a:extLst>
              <a:ext uri="{FF2B5EF4-FFF2-40B4-BE49-F238E27FC236}">
                <a16:creationId xmlns:a16="http://schemas.microsoft.com/office/drawing/2014/main" id="{CF61EAA1-E532-476A-BBE1-097C7CF3236D}"/>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05D78D3-8AAC-4536-8739-5D157CE777CC}"/>
              </a:ext>
            </a:extLst>
          </p:cNvPr>
          <p:cNvSpPr txBox="1"/>
          <p:nvPr/>
        </p:nvSpPr>
        <p:spPr>
          <a:xfrm flipH="1">
            <a:off x="8059476" y="3924585"/>
            <a:ext cx="1438942" cy="461665"/>
          </a:xfrm>
          <a:prstGeom prst="rect">
            <a:avLst/>
          </a:prstGeom>
          <a:noFill/>
        </p:spPr>
        <p:txBody>
          <a:bodyPr wrap="square" rtlCol="0">
            <a:spAutoFit/>
          </a:bodyPr>
          <a:lstStyle/>
          <a:p>
            <a:r>
              <a:rPr lang="en-GB" sz="2400"/>
              <a:t>11111111</a:t>
            </a:r>
          </a:p>
        </p:txBody>
      </p:sp>
      <p:sp>
        <p:nvSpPr>
          <p:cNvPr id="32" name="TextBox 31">
            <a:extLst>
              <a:ext uri="{FF2B5EF4-FFF2-40B4-BE49-F238E27FC236}">
                <a16:creationId xmlns:a16="http://schemas.microsoft.com/office/drawing/2014/main" id="{8C0B85A8-5D36-403B-9F1B-AA0EE69E350F}"/>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33" name="TextBox 32">
            <a:extLst>
              <a:ext uri="{FF2B5EF4-FFF2-40B4-BE49-F238E27FC236}">
                <a16:creationId xmlns:a16="http://schemas.microsoft.com/office/drawing/2014/main" id="{C14F771E-420E-40FD-9BF0-9C120D4C32A9}"/>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34" name="TextBox 33">
            <a:extLst>
              <a:ext uri="{FF2B5EF4-FFF2-40B4-BE49-F238E27FC236}">
                <a16:creationId xmlns:a16="http://schemas.microsoft.com/office/drawing/2014/main" id="{70605994-56CA-4109-A9C1-EB68D0B156B8}"/>
              </a:ext>
            </a:extLst>
          </p:cNvPr>
          <p:cNvSpPr txBox="1"/>
          <p:nvPr/>
        </p:nvSpPr>
        <p:spPr>
          <a:xfrm>
            <a:off x="7633094" y="3362329"/>
            <a:ext cx="470000" cy="1446550"/>
          </a:xfrm>
          <a:prstGeom prst="rect">
            <a:avLst/>
          </a:prstGeom>
          <a:noFill/>
        </p:spPr>
        <p:txBody>
          <a:bodyPr wrap="none" rtlCol="0">
            <a:spAutoFit/>
          </a:bodyPr>
          <a:lstStyle/>
          <a:p>
            <a:r>
              <a:rPr lang="en-GB" sz="8800"/>
              <a:t>.</a:t>
            </a:r>
          </a:p>
        </p:txBody>
      </p:sp>
      <p:sp>
        <p:nvSpPr>
          <p:cNvPr id="35" name="Rectangle 34">
            <a:extLst>
              <a:ext uri="{FF2B5EF4-FFF2-40B4-BE49-F238E27FC236}">
                <a16:creationId xmlns:a16="http://schemas.microsoft.com/office/drawing/2014/main" id="{9CBA91F0-C622-4A55-A0AB-415434869D75}"/>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+ 2</a:t>
            </a:r>
            <a:r>
              <a:rPr lang="en-GB" sz="2400" b="1" baseline="40000">
                <a:solidFill>
                  <a:schemeClr val="tx1"/>
                </a:solidFill>
              </a:rPr>
              <a:t>6</a:t>
            </a:r>
            <a:r>
              <a:rPr lang="en-GB" sz="2400" b="1">
                <a:solidFill>
                  <a:schemeClr val="tx1"/>
                </a:solidFill>
              </a:rPr>
              <a:t> + 2</a:t>
            </a:r>
            <a:r>
              <a:rPr lang="en-GB" sz="2400" b="1" baseline="40000">
                <a:solidFill>
                  <a:schemeClr val="tx1"/>
                </a:solidFill>
              </a:rPr>
              <a:t>5</a:t>
            </a:r>
            <a:r>
              <a:rPr lang="en-GB" sz="2400" b="1">
                <a:solidFill>
                  <a:schemeClr val="tx1"/>
                </a:solidFill>
              </a:rPr>
              <a:t> + 2</a:t>
            </a:r>
            <a:r>
              <a:rPr lang="en-GB" sz="2400" b="1" baseline="40000">
                <a:solidFill>
                  <a:schemeClr val="tx1"/>
                </a:solidFill>
              </a:rPr>
              <a:t>4</a:t>
            </a:r>
            <a:r>
              <a:rPr lang="en-GB" sz="2400" b="1">
                <a:solidFill>
                  <a:schemeClr val="tx1"/>
                </a:solidFill>
              </a:rPr>
              <a:t> + 2</a:t>
            </a:r>
            <a:r>
              <a:rPr lang="en-GB" sz="2400" b="1" baseline="40000">
                <a:solidFill>
                  <a:schemeClr val="tx1"/>
                </a:solidFill>
              </a:rPr>
              <a:t>3</a:t>
            </a:r>
            <a:r>
              <a:rPr lang="en-GB" sz="2400" b="1">
                <a:solidFill>
                  <a:schemeClr val="tx1"/>
                </a:solidFill>
              </a:rPr>
              <a:t> + 2</a:t>
            </a:r>
            <a:r>
              <a:rPr lang="en-GB" sz="2400" b="1" baseline="40000">
                <a:solidFill>
                  <a:schemeClr val="tx1"/>
                </a:solidFill>
              </a:rPr>
              <a:t>2</a:t>
            </a:r>
            <a:r>
              <a:rPr lang="en-GB" sz="2400" b="1">
                <a:solidFill>
                  <a:schemeClr val="tx1"/>
                </a:solidFill>
              </a:rPr>
              <a:t> + 2</a:t>
            </a:r>
            <a:r>
              <a:rPr lang="en-GB" sz="2400" b="1" baseline="40000">
                <a:solidFill>
                  <a:schemeClr val="tx1"/>
                </a:solidFill>
              </a:rPr>
              <a:t>1</a:t>
            </a:r>
            <a:r>
              <a:rPr lang="en-GB" sz="2400" b="1">
                <a:solidFill>
                  <a:schemeClr val="tx1"/>
                </a:solidFill>
              </a:rPr>
              <a:t> + 2</a:t>
            </a:r>
            <a:r>
              <a:rPr lang="en-GB" sz="2400" b="1" baseline="40000">
                <a:solidFill>
                  <a:schemeClr val="tx1"/>
                </a:solidFill>
              </a:rPr>
              <a:t>0</a:t>
            </a:r>
          </a:p>
        </p:txBody>
      </p:sp>
      <p:sp>
        <p:nvSpPr>
          <p:cNvPr id="36" name="Trapezoid 35">
            <a:extLst>
              <a:ext uri="{FF2B5EF4-FFF2-40B4-BE49-F238E27FC236}">
                <a16:creationId xmlns:a16="http://schemas.microsoft.com/office/drawing/2014/main" id="{732C90EA-1507-4486-87FE-8ADA28F84A5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4EEBA43-8D12-404F-BB6F-8FCBCF4CE65E}"/>
              </a:ext>
            </a:extLst>
          </p:cNvPr>
          <p:cNvSpPr txBox="1"/>
          <p:nvPr/>
        </p:nvSpPr>
        <p:spPr>
          <a:xfrm>
            <a:off x="919863" y="6123543"/>
            <a:ext cx="5043368" cy="523220"/>
          </a:xfrm>
          <a:prstGeom prst="rect">
            <a:avLst/>
          </a:prstGeom>
          <a:noFill/>
        </p:spPr>
        <p:txBody>
          <a:bodyPr wrap="none" rtlCol="0">
            <a:spAutoFit/>
          </a:bodyPr>
          <a:lstStyle/>
          <a:p>
            <a:r>
              <a:rPr lang="en-GB" sz="2800"/>
              <a:t>128 + 64 + 32 + 16 + 8 + 4 + 2 + 1 </a:t>
            </a:r>
          </a:p>
        </p:txBody>
      </p:sp>
      <p:sp>
        <p:nvSpPr>
          <p:cNvPr id="38" name="TextBox 37">
            <a:extLst>
              <a:ext uri="{FF2B5EF4-FFF2-40B4-BE49-F238E27FC236}">
                <a16:creationId xmlns:a16="http://schemas.microsoft.com/office/drawing/2014/main" id="{9374B376-364E-4F6F-9180-2BEBF55A5FA7}"/>
              </a:ext>
            </a:extLst>
          </p:cNvPr>
          <p:cNvSpPr txBox="1"/>
          <p:nvPr/>
        </p:nvSpPr>
        <p:spPr>
          <a:xfrm>
            <a:off x="5932969" y="6123543"/>
            <a:ext cx="364202" cy="523220"/>
          </a:xfrm>
          <a:prstGeom prst="rect">
            <a:avLst/>
          </a:prstGeom>
          <a:noFill/>
        </p:spPr>
        <p:txBody>
          <a:bodyPr wrap="none" rtlCol="0">
            <a:spAutoFit/>
          </a:bodyPr>
          <a:lstStyle/>
          <a:p>
            <a:r>
              <a:rPr lang="en-GB" sz="2800"/>
              <a:t>=</a:t>
            </a:r>
          </a:p>
        </p:txBody>
      </p:sp>
      <p:sp>
        <p:nvSpPr>
          <p:cNvPr id="39" name="TextBox 38">
            <a:extLst>
              <a:ext uri="{FF2B5EF4-FFF2-40B4-BE49-F238E27FC236}">
                <a16:creationId xmlns:a16="http://schemas.microsoft.com/office/drawing/2014/main" id="{B18326BC-5529-451C-9236-24BC2F2F4F53}"/>
              </a:ext>
            </a:extLst>
          </p:cNvPr>
          <p:cNvSpPr txBox="1"/>
          <p:nvPr/>
        </p:nvSpPr>
        <p:spPr>
          <a:xfrm>
            <a:off x="6338089" y="6123543"/>
            <a:ext cx="732893" cy="523220"/>
          </a:xfrm>
          <a:prstGeom prst="rect">
            <a:avLst/>
          </a:prstGeom>
          <a:noFill/>
        </p:spPr>
        <p:txBody>
          <a:bodyPr wrap="none" rtlCol="0">
            <a:spAutoFit/>
          </a:bodyPr>
          <a:lstStyle/>
          <a:p>
            <a:r>
              <a:rPr lang="en-GB" sz="2800" b="1">
                <a:solidFill>
                  <a:srgbClr val="FF0000"/>
                </a:solidFill>
              </a:rPr>
              <a:t>255</a:t>
            </a:r>
          </a:p>
        </p:txBody>
      </p:sp>
    </p:spTree>
    <p:extLst>
      <p:ext uri="{BB962C8B-B14F-4D97-AF65-F5344CB8AC3E}">
        <p14:creationId xmlns:p14="http://schemas.microsoft.com/office/powerpoint/2010/main" val="117679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1000"/>
                                  </p:stCondLst>
                                  <p:childTnLst>
                                    <p:set>
                                      <p:cBhvr>
                                        <p:cTn id="25" dur="1" fill="hold">
                                          <p:stCondLst>
                                            <p:cond delay="0"/>
                                          </p:stCondLst>
                                        </p:cTn>
                                        <p:tgtEl>
                                          <p:spTgt spid="21"/>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2000"/>
                            </p:stCondLst>
                            <p:childTnLst>
                              <p:par>
                                <p:cTn id="54" presetID="22" presetClass="entr" presetSubtype="1"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2000"/>
                                        <p:tgtEl>
                                          <p:spTgt spid="36"/>
                                        </p:tgtEl>
                                      </p:cBhvr>
                                    </p:animEffec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up)">
                                      <p:cBhvr>
                                        <p:cTn id="60" dur="500"/>
                                        <p:tgtEl>
                                          <p:spTgt spid="35"/>
                                        </p:tgtEl>
                                      </p:cBhvr>
                                    </p:animEffect>
                                  </p:child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grpId="0" nodeType="afterEffect">
                                  <p:stCondLst>
                                    <p:cond delay="50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p:bldP spid="24" grpId="0" animBg="1"/>
      <p:bldP spid="25" grpId="0"/>
      <p:bldP spid="27" grpId="0" animBg="1"/>
      <p:bldP spid="28" grpId="0"/>
      <p:bldP spid="30" grpId="0" animBg="1"/>
      <p:bldP spid="31" grpId="0"/>
      <p:bldP spid="32" grpId="0"/>
      <p:bldP spid="33" grpId="0"/>
      <p:bldP spid="34" grpId="0"/>
      <p:bldP spid="35" grpId="0" animBg="1"/>
      <p:bldP spid="36" grpId="0" animBg="1"/>
      <p:bldP spid="37" grpId="0"/>
      <p:bldP spid="38" grpId="0"/>
      <p:bldP spid="3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1090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+ 2</a:t>
            </a:r>
            <a:r>
              <a:rPr lang="en-GB" sz="2400" b="1" baseline="40000">
                <a:solidFill>
                  <a:schemeClr val="tx1"/>
                </a:solidFill>
              </a:rPr>
              <a:t>6</a:t>
            </a:r>
            <a:r>
              <a:rPr lang="en-GB" sz="2400" b="1">
                <a:solidFill>
                  <a:schemeClr val="tx1"/>
                </a:solidFill>
              </a:rPr>
              <a:t> + 0 + 0 + 0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1178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1521518" y="6098501"/>
            <a:ext cx="1441420" cy="523220"/>
          </a:xfrm>
          <a:prstGeom prst="rect">
            <a:avLst/>
          </a:prstGeom>
          <a:noFill/>
        </p:spPr>
        <p:txBody>
          <a:bodyPr wrap="none" rtlCol="0">
            <a:spAutoFit/>
          </a:bodyPr>
          <a:lstStyle/>
          <a:p>
            <a:r>
              <a:rPr lang="en-GB" sz="2800"/>
              <a:t>128 + 64</a:t>
            </a:r>
          </a:p>
        </p:txBody>
      </p:sp>
      <p:sp>
        <p:nvSpPr>
          <p:cNvPr id="33" name="TextBox 32">
            <a:extLst>
              <a:ext uri="{FF2B5EF4-FFF2-40B4-BE49-F238E27FC236}">
                <a16:creationId xmlns:a16="http://schemas.microsoft.com/office/drawing/2014/main" id="{ABCEFE23-E67E-48EE-BE9A-F8365C7B5B24}"/>
              </a:ext>
            </a:extLst>
          </p:cNvPr>
          <p:cNvSpPr txBox="1"/>
          <p:nvPr/>
        </p:nvSpPr>
        <p:spPr>
          <a:xfrm>
            <a:off x="296507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3370191" y="6098501"/>
            <a:ext cx="732893" cy="523220"/>
          </a:xfrm>
          <a:prstGeom prst="rect">
            <a:avLst/>
          </a:prstGeom>
          <a:noFill/>
        </p:spPr>
        <p:txBody>
          <a:bodyPr wrap="none" rtlCol="0">
            <a:spAutoFit/>
          </a:bodyPr>
          <a:lstStyle/>
          <a:p>
            <a:r>
              <a:rPr lang="en-GB" sz="2800" b="1">
                <a:solidFill>
                  <a:srgbClr val="FF0000"/>
                </a:solidFill>
              </a:rPr>
              <a:t>192</a:t>
            </a:r>
          </a:p>
        </p:txBody>
      </p:sp>
    </p:spTree>
    <p:extLst>
      <p:ext uri="{BB962C8B-B14F-4D97-AF65-F5344CB8AC3E}">
        <p14:creationId xmlns:p14="http://schemas.microsoft.com/office/powerpoint/2010/main" val="17744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282741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2</a:t>
            </a:r>
            <a:r>
              <a:rPr lang="en-GB" sz="2400" b="1" baseline="40000">
                <a:solidFill>
                  <a:schemeClr val="tx1"/>
                </a:solidFill>
              </a:rPr>
              <a:t>7</a:t>
            </a:r>
            <a:r>
              <a:rPr lang="en-GB" sz="2400" b="1">
                <a:solidFill>
                  <a:schemeClr val="tx1"/>
                </a:solidFill>
              </a:rPr>
              <a:t> + 0 + 2</a:t>
            </a:r>
            <a:r>
              <a:rPr lang="en-GB" sz="2400" b="1" baseline="40000">
                <a:solidFill>
                  <a:schemeClr val="tx1"/>
                </a:solidFill>
              </a:rPr>
              <a:t>5</a:t>
            </a:r>
            <a:r>
              <a:rPr lang="en-GB" sz="2400" b="1">
                <a:solidFill>
                  <a:schemeClr val="tx1"/>
                </a:solidFill>
              </a:rPr>
              <a:t> + 0 + 2</a:t>
            </a:r>
            <a:r>
              <a:rPr lang="en-GB" sz="2400" b="1" baseline="40000">
                <a:solidFill>
                  <a:schemeClr val="tx1"/>
                </a:solidFill>
              </a:rPr>
              <a:t>3</a:t>
            </a:r>
            <a:r>
              <a:rPr lang="en-GB" sz="2400" b="1">
                <a:solidFill>
                  <a:schemeClr val="tx1"/>
                </a:solidFill>
              </a:rPr>
              <a:t>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291552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3258878" y="6098501"/>
            <a:ext cx="1967205" cy="523220"/>
          </a:xfrm>
          <a:prstGeom prst="rect">
            <a:avLst/>
          </a:prstGeom>
          <a:noFill/>
        </p:spPr>
        <p:txBody>
          <a:bodyPr wrap="none" rtlCol="0">
            <a:spAutoFit/>
          </a:bodyPr>
          <a:lstStyle/>
          <a:p>
            <a:r>
              <a:rPr lang="en-GB" sz="2800"/>
              <a:t>128 + 32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513931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5371711" y="6098501"/>
            <a:ext cx="732893" cy="523220"/>
          </a:xfrm>
          <a:prstGeom prst="rect">
            <a:avLst/>
          </a:prstGeom>
          <a:noFill/>
        </p:spPr>
        <p:txBody>
          <a:bodyPr wrap="none" rtlCol="0">
            <a:spAutoFit/>
          </a:bodyPr>
          <a:lstStyle/>
          <a:p>
            <a:r>
              <a:rPr lang="en-GB" sz="2800" b="1">
                <a:solidFill>
                  <a:srgbClr val="FF0000"/>
                </a:solidFill>
              </a:rPr>
              <a:t>168</a:t>
            </a:r>
          </a:p>
        </p:txBody>
      </p:sp>
    </p:spTree>
    <p:extLst>
      <p:ext uri="{BB962C8B-B14F-4D97-AF65-F5344CB8AC3E}">
        <p14:creationId xmlns:p14="http://schemas.microsoft.com/office/powerpoint/2010/main" val="38378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464605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0 + 0 + 0 + 2</a:t>
            </a:r>
            <a:r>
              <a:rPr lang="en-GB" sz="2400" b="1" baseline="40000">
                <a:solidFill>
                  <a:schemeClr val="tx1"/>
                </a:solidFill>
              </a:rPr>
              <a:t>4</a:t>
            </a:r>
            <a:r>
              <a:rPr lang="en-GB" sz="2400" b="1">
                <a:solidFill>
                  <a:schemeClr val="tx1"/>
                </a:solidFill>
              </a:rPr>
              <a:t> + 2</a:t>
            </a:r>
            <a:r>
              <a:rPr lang="en-GB" sz="2400" b="1" baseline="40000">
                <a:solidFill>
                  <a:schemeClr val="tx1"/>
                </a:solidFill>
              </a:rPr>
              <a:t>3</a:t>
            </a:r>
            <a:r>
              <a:rPr lang="en-GB" sz="2400" b="1">
                <a:solidFill>
                  <a:schemeClr val="tx1"/>
                </a:solidFill>
              </a:rPr>
              <a:t> + 0 + 0 + 0</a:t>
            </a:r>
            <a:endParaRPr lang="en-GB" sz="2400" b="1" baseline="40000">
              <a:solidFill>
                <a:schemeClr val="tx1"/>
              </a:solidFill>
            </a:endParaRPr>
          </a:p>
        </p:txBody>
      </p:sp>
      <p:sp>
        <p:nvSpPr>
          <p:cNvPr id="31" name="Trapezoid 30">
            <a:extLst>
              <a:ext uri="{FF2B5EF4-FFF2-40B4-BE49-F238E27FC236}">
                <a16:creationId xmlns:a16="http://schemas.microsoft.com/office/drawing/2014/main" id="{2ED86894-3FB2-4EDB-BB33-A649C759BC26}"/>
              </a:ext>
            </a:extLst>
          </p:cNvPr>
          <p:cNvSpPr/>
          <p:nvPr/>
        </p:nvSpPr>
        <p:spPr>
          <a:xfrm>
            <a:off x="473416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5882015" y="6111162"/>
            <a:ext cx="1075936" cy="523220"/>
          </a:xfrm>
          <a:prstGeom prst="rect">
            <a:avLst/>
          </a:prstGeom>
          <a:noFill/>
        </p:spPr>
        <p:txBody>
          <a:bodyPr wrap="none" rtlCol="0">
            <a:spAutoFit/>
          </a:bodyPr>
          <a:lstStyle/>
          <a:p>
            <a:r>
              <a:rPr lang="en-GB" sz="2800"/>
              <a:t>16 + 8</a:t>
            </a:r>
          </a:p>
        </p:txBody>
      </p:sp>
      <p:sp>
        <p:nvSpPr>
          <p:cNvPr id="33" name="TextBox 32">
            <a:extLst>
              <a:ext uri="{FF2B5EF4-FFF2-40B4-BE49-F238E27FC236}">
                <a16:creationId xmlns:a16="http://schemas.microsoft.com/office/drawing/2014/main" id="{ABCEFE23-E67E-48EE-BE9A-F8365C7B5B24}"/>
              </a:ext>
            </a:extLst>
          </p:cNvPr>
          <p:cNvSpPr txBox="1"/>
          <p:nvPr/>
        </p:nvSpPr>
        <p:spPr>
          <a:xfrm>
            <a:off x="695795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7190351" y="6098501"/>
            <a:ext cx="550151" cy="523220"/>
          </a:xfrm>
          <a:prstGeom prst="rect">
            <a:avLst/>
          </a:prstGeom>
          <a:noFill/>
        </p:spPr>
        <p:txBody>
          <a:bodyPr wrap="none" rtlCol="0">
            <a:spAutoFit/>
          </a:bodyPr>
          <a:lstStyle/>
          <a:p>
            <a:r>
              <a:rPr lang="en-GB" sz="2800" b="1">
                <a:solidFill>
                  <a:srgbClr val="FF0000"/>
                </a:solidFill>
              </a:rPr>
              <a:t>24</a:t>
            </a:r>
          </a:p>
        </p:txBody>
      </p:sp>
    </p:spTree>
    <p:extLst>
      <p:ext uri="{BB962C8B-B14F-4D97-AF65-F5344CB8AC3E}">
        <p14:creationId xmlns:p14="http://schemas.microsoft.com/office/powerpoint/2010/main" val="11149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FC7E-4121-48D9-893C-F3F72DA529F8}"/>
              </a:ext>
            </a:extLst>
          </p:cNvPr>
          <p:cNvSpPr>
            <a:spLocks noGrp="1"/>
          </p:cNvSpPr>
          <p:nvPr>
            <p:ph type="title"/>
          </p:nvPr>
        </p:nvSpPr>
        <p:spPr/>
        <p:txBody>
          <a:bodyPr/>
          <a:lstStyle/>
          <a:p>
            <a:r>
              <a:rPr lang="en-GB"/>
              <a:t>IPv4 Example</a:t>
            </a:r>
          </a:p>
        </p:txBody>
      </p:sp>
      <p:grpSp>
        <p:nvGrpSpPr>
          <p:cNvPr id="4" name="Group 3">
            <a:extLst>
              <a:ext uri="{FF2B5EF4-FFF2-40B4-BE49-F238E27FC236}">
                <a16:creationId xmlns:a16="http://schemas.microsoft.com/office/drawing/2014/main" id="{B7395ED8-6F56-4197-B13E-A1E02BFA00E3}"/>
              </a:ext>
            </a:extLst>
          </p:cNvPr>
          <p:cNvGrpSpPr/>
          <p:nvPr/>
        </p:nvGrpSpPr>
        <p:grpSpPr>
          <a:xfrm>
            <a:off x="2718390" y="2006718"/>
            <a:ext cx="1488558" cy="616688"/>
            <a:chOff x="1244009" y="1903228"/>
            <a:chExt cx="1488558" cy="616688"/>
          </a:xfrm>
        </p:grpSpPr>
        <p:sp>
          <p:nvSpPr>
            <p:cNvPr id="5" name="Rectangle 4">
              <a:extLst>
                <a:ext uri="{FF2B5EF4-FFF2-40B4-BE49-F238E27FC236}">
                  <a16:creationId xmlns:a16="http://schemas.microsoft.com/office/drawing/2014/main" id="{2C770C2C-ACB9-4FFD-B0FA-B08BEF21C19D}"/>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97AB91-C0C6-4E37-93D7-C192E18DF0A6}"/>
                </a:ext>
              </a:extLst>
            </p:cNvPr>
            <p:cNvSpPr txBox="1"/>
            <p:nvPr/>
          </p:nvSpPr>
          <p:spPr>
            <a:xfrm flipH="1">
              <a:off x="1488557" y="1949962"/>
              <a:ext cx="1169582" cy="523220"/>
            </a:xfrm>
            <a:prstGeom prst="rect">
              <a:avLst/>
            </a:prstGeom>
            <a:noFill/>
          </p:spPr>
          <p:txBody>
            <a:bodyPr wrap="square" rtlCol="0">
              <a:spAutoFit/>
            </a:bodyPr>
            <a:lstStyle/>
            <a:p>
              <a:r>
                <a:rPr lang="en-GB" sz="2800"/>
                <a:t>192</a:t>
              </a:r>
            </a:p>
          </p:txBody>
        </p:sp>
      </p:grpSp>
      <p:grpSp>
        <p:nvGrpSpPr>
          <p:cNvPr id="7" name="Group 6">
            <a:extLst>
              <a:ext uri="{FF2B5EF4-FFF2-40B4-BE49-F238E27FC236}">
                <a16:creationId xmlns:a16="http://schemas.microsoft.com/office/drawing/2014/main" id="{CA16DE64-E383-4413-89A7-BD0C64D2C78F}"/>
              </a:ext>
            </a:extLst>
          </p:cNvPr>
          <p:cNvGrpSpPr/>
          <p:nvPr/>
        </p:nvGrpSpPr>
        <p:grpSpPr>
          <a:xfrm>
            <a:off x="4444411" y="2006718"/>
            <a:ext cx="1488558" cy="616688"/>
            <a:chOff x="1244009" y="1903228"/>
            <a:chExt cx="1488558" cy="616688"/>
          </a:xfrm>
        </p:grpSpPr>
        <p:sp>
          <p:nvSpPr>
            <p:cNvPr id="8" name="Rectangle 7">
              <a:extLst>
                <a:ext uri="{FF2B5EF4-FFF2-40B4-BE49-F238E27FC236}">
                  <a16:creationId xmlns:a16="http://schemas.microsoft.com/office/drawing/2014/main" id="{3F39FB0D-5D43-47FB-A937-92A95BB8B33A}"/>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E265D0C-5758-49D2-AEE2-F8C5EBC518A9}"/>
                </a:ext>
              </a:extLst>
            </p:cNvPr>
            <p:cNvSpPr txBox="1"/>
            <p:nvPr/>
          </p:nvSpPr>
          <p:spPr>
            <a:xfrm flipH="1">
              <a:off x="1488557" y="1949962"/>
              <a:ext cx="1169582" cy="523220"/>
            </a:xfrm>
            <a:prstGeom prst="rect">
              <a:avLst/>
            </a:prstGeom>
            <a:noFill/>
          </p:spPr>
          <p:txBody>
            <a:bodyPr wrap="square" rtlCol="0">
              <a:spAutoFit/>
            </a:bodyPr>
            <a:lstStyle/>
            <a:p>
              <a:r>
                <a:rPr lang="en-GB" sz="2800"/>
                <a:t>168</a:t>
              </a:r>
            </a:p>
          </p:txBody>
        </p:sp>
      </p:grpSp>
      <p:grpSp>
        <p:nvGrpSpPr>
          <p:cNvPr id="10" name="Group 9">
            <a:extLst>
              <a:ext uri="{FF2B5EF4-FFF2-40B4-BE49-F238E27FC236}">
                <a16:creationId xmlns:a16="http://schemas.microsoft.com/office/drawing/2014/main" id="{07174A9C-EA96-424A-89D1-65BADFBD2A01}"/>
              </a:ext>
            </a:extLst>
          </p:cNvPr>
          <p:cNvGrpSpPr/>
          <p:nvPr/>
        </p:nvGrpSpPr>
        <p:grpSpPr>
          <a:xfrm>
            <a:off x="6259033" y="2006718"/>
            <a:ext cx="1488558" cy="616688"/>
            <a:chOff x="1244009" y="1903228"/>
            <a:chExt cx="1488558" cy="616688"/>
          </a:xfrm>
        </p:grpSpPr>
        <p:sp>
          <p:nvSpPr>
            <p:cNvPr id="11" name="Rectangle 10">
              <a:extLst>
                <a:ext uri="{FF2B5EF4-FFF2-40B4-BE49-F238E27FC236}">
                  <a16:creationId xmlns:a16="http://schemas.microsoft.com/office/drawing/2014/main" id="{6B224AD7-7A1C-4560-B1AF-EAED265E5C8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4035448-6D36-4C1F-A552-0C1ADC346904}"/>
                </a:ext>
              </a:extLst>
            </p:cNvPr>
            <p:cNvSpPr txBox="1"/>
            <p:nvPr/>
          </p:nvSpPr>
          <p:spPr>
            <a:xfrm flipH="1">
              <a:off x="1717304" y="1943663"/>
              <a:ext cx="842436" cy="523220"/>
            </a:xfrm>
            <a:prstGeom prst="rect">
              <a:avLst/>
            </a:prstGeom>
            <a:noFill/>
          </p:spPr>
          <p:txBody>
            <a:bodyPr wrap="square" rtlCol="0">
              <a:spAutoFit/>
            </a:bodyPr>
            <a:lstStyle/>
            <a:p>
              <a:r>
                <a:rPr lang="en-GB" sz="2800"/>
                <a:t>24</a:t>
              </a:r>
            </a:p>
          </p:txBody>
        </p:sp>
      </p:grpSp>
      <p:grpSp>
        <p:nvGrpSpPr>
          <p:cNvPr id="13" name="Group 12">
            <a:extLst>
              <a:ext uri="{FF2B5EF4-FFF2-40B4-BE49-F238E27FC236}">
                <a16:creationId xmlns:a16="http://schemas.microsoft.com/office/drawing/2014/main" id="{1685CFFF-7856-49AE-8DE5-24D302B57772}"/>
              </a:ext>
            </a:extLst>
          </p:cNvPr>
          <p:cNvGrpSpPr/>
          <p:nvPr/>
        </p:nvGrpSpPr>
        <p:grpSpPr>
          <a:xfrm>
            <a:off x="8034668" y="2006718"/>
            <a:ext cx="1488558" cy="616688"/>
            <a:chOff x="1244009" y="1903228"/>
            <a:chExt cx="1488558" cy="616688"/>
          </a:xfrm>
        </p:grpSpPr>
        <p:sp>
          <p:nvSpPr>
            <p:cNvPr id="14" name="Rectangle 13">
              <a:extLst>
                <a:ext uri="{FF2B5EF4-FFF2-40B4-BE49-F238E27FC236}">
                  <a16:creationId xmlns:a16="http://schemas.microsoft.com/office/drawing/2014/main" id="{09769B88-3140-41F0-8C0B-805B19EF3F56}"/>
                </a:ext>
              </a:extLst>
            </p:cNvPr>
            <p:cNvSpPr/>
            <p:nvPr/>
          </p:nvSpPr>
          <p:spPr>
            <a:xfrm>
              <a:off x="1244009" y="1903228"/>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666C07A-22C7-465E-9079-E203E90D90C4}"/>
                </a:ext>
              </a:extLst>
            </p:cNvPr>
            <p:cNvSpPr txBox="1"/>
            <p:nvPr/>
          </p:nvSpPr>
          <p:spPr>
            <a:xfrm flipH="1">
              <a:off x="1651768" y="1943663"/>
              <a:ext cx="590553" cy="523220"/>
            </a:xfrm>
            <a:prstGeom prst="rect">
              <a:avLst/>
            </a:prstGeom>
            <a:noFill/>
          </p:spPr>
          <p:txBody>
            <a:bodyPr wrap="square" rtlCol="0">
              <a:spAutoFit/>
            </a:bodyPr>
            <a:lstStyle/>
            <a:p>
              <a:r>
                <a:rPr lang="en-GB" sz="2800"/>
                <a:t>15</a:t>
              </a:r>
            </a:p>
          </p:txBody>
        </p:sp>
      </p:grpSp>
      <p:sp>
        <p:nvSpPr>
          <p:cNvPr id="16" name="TextBox 15">
            <a:extLst>
              <a:ext uri="{FF2B5EF4-FFF2-40B4-BE49-F238E27FC236}">
                <a16:creationId xmlns:a16="http://schemas.microsoft.com/office/drawing/2014/main" id="{7FC19D88-60A4-4D6C-87C9-CAE7C9D11DB4}"/>
              </a:ext>
            </a:extLst>
          </p:cNvPr>
          <p:cNvSpPr txBox="1"/>
          <p:nvPr/>
        </p:nvSpPr>
        <p:spPr>
          <a:xfrm>
            <a:off x="4103084" y="1510532"/>
            <a:ext cx="470000" cy="1446550"/>
          </a:xfrm>
          <a:prstGeom prst="rect">
            <a:avLst/>
          </a:prstGeom>
          <a:noFill/>
        </p:spPr>
        <p:txBody>
          <a:bodyPr wrap="none" rtlCol="0">
            <a:spAutoFit/>
          </a:bodyPr>
          <a:lstStyle/>
          <a:p>
            <a:r>
              <a:rPr lang="en-GB" sz="8800"/>
              <a:t>.</a:t>
            </a:r>
          </a:p>
        </p:txBody>
      </p:sp>
      <p:sp>
        <p:nvSpPr>
          <p:cNvPr id="17" name="TextBox 16">
            <a:extLst>
              <a:ext uri="{FF2B5EF4-FFF2-40B4-BE49-F238E27FC236}">
                <a16:creationId xmlns:a16="http://schemas.microsoft.com/office/drawing/2014/main" id="{F34B8EC1-BAA7-4F2D-B7A2-A323A84D5A59}"/>
              </a:ext>
            </a:extLst>
          </p:cNvPr>
          <p:cNvSpPr txBox="1"/>
          <p:nvPr/>
        </p:nvSpPr>
        <p:spPr>
          <a:xfrm>
            <a:off x="5868089" y="1510532"/>
            <a:ext cx="470000" cy="1446550"/>
          </a:xfrm>
          <a:prstGeom prst="rect">
            <a:avLst/>
          </a:prstGeom>
          <a:noFill/>
        </p:spPr>
        <p:txBody>
          <a:bodyPr wrap="none" rtlCol="0">
            <a:spAutoFit/>
          </a:bodyPr>
          <a:lstStyle/>
          <a:p>
            <a:r>
              <a:rPr lang="en-GB" sz="8800"/>
              <a:t>.</a:t>
            </a:r>
          </a:p>
        </p:txBody>
      </p:sp>
      <p:sp>
        <p:nvSpPr>
          <p:cNvPr id="18" name="TextBox 17">
            <a:extLst>
              <a:ext uri="{FF2B5EF4-FFF2-40B4-BE49-F238E27FC236}">
                <a16:creationId xmlns:a16="http://schemas.microsoft.com/office/drawing/2014/main" id="{A7434067-56D7-4A8A-9D36-CC76BB6FD761}"/>
              </a:ext>
            </a:extLst>
          </p:cNvPr>
          <p:cNvSpPr txBox="1"/>
          <p:nvPr/>
        </p:nvSpPr>
        <p:spPr>
          <a:xfrm>
            <a:off x="7663574" y="1510532"/>
            <a:ext cx="470000" cy="1446550"/>
          </a:xfrm>
          <a:prstGeom prst="rect">
            <a:avLst/>
          </a:prstGeom>
          <a:noFill/>
        </p:spPr>
        <p:txBody>
          <a:bodyPr wrap="none" rtlCol="0">
            <a:spAutoFit/>
          </a:bodyPr>
          <a:lstStyle/>
          <a:p>
            <a:r>
              <a:rPr lang="en-GB" sz="8800"/>
              <a:t>.</a:t>
            </a:r>
          </a:p>
        </p:txBody>
      </p:sp>
      <p:sp>
        <p:nvSpPr>
          <p:cNvPr id="19" name="Rectangle 18">
            <a:extLst>
              <a:ext uri="{FF2B5EF4-FFF2-40B4-BE49-F238E27FC236}">
                <a16:creationId xmlns:a16="http://schemas.microsoft.com/office/drawing/2014/main" id="{04EE9B3C-2298-469B-9FF8-CD240BFF62C2}"/>
              </a:ext>
            </a:extLst>
          </p:cNvPr>
          <p:cNvSpPr/>
          <p:nvPr/>
        </p:nvSpPr>
        <p:spPr>
          <a:xfrm>
            <a:off x="2723164"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54A0EB6-1C92-4B79-8009-DBCE765033EC}"/>
              </a:ext>
            </a:extLst>
          </p:cNvPr>
          <p:cNvSpPr txBox="1"/>
          <p:nvPr/>
        </p:nvSpPr>
        <p:spPr>
          <a:xfrm flipH="1">
            <a:off x="2730796" y="3924585"/>
            <a:ext cx="1473294" cy="461665"/>
          </a:xfrm>
          <a:prstGeom prst="rect">
            <a:avLst/>
          </a:prstGeom>
          <a:noFill/>
        </p:spPr>
        <p:txBody>
          <a:bodyPr wrap="square" rtlCol="0">
            <a:spAutoFit/>
          </a:bodyPr>
          <a:lstStyle/>
          <a:p>
            <a:r>
              <a:rPr lang="en-GB" sz="2400"/>
              <a:t>11000000</a:t>
            </a:r>
          </a:p>
        </p:txBody>
      </p:sp>
      <p:sp>
        <p:nvSpPr>
          <p:cNvPr id="21" name="Rectangle 20">
            <a:extLst>
              <a:ext uri="{FF2B5EF4-FFF2-40B4-BE49-F238E27FC236}">
                <a16:creationId xmlns:a16="http://schemas.microsoft.com/office/drawing/2014/main" id="{9974BE10-5C4B-4B44-97EE-DF7596A0B24E}"/>
              </a:ext>
            </a:extLst>
          </p:cNvPr>
          <p:cNvSpPr/>
          <p:nvPr/>
        </p:nvSpPr>
        <p:spPr>
          <a:xfrm>
            <a:off x="4444411"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0066B15-487B-42F4-9DA4-4B727CD8FFB4}"/>
              </a:ext>
            </a:extLst>
          </p:cNvPr>
          <p:cNvSpPr txBox="1"/>
          <p:nvPr/>
        </p:nvSpPr>
        <p:spPr>
          <a:xfrm flipH="1">
            <a:off x="4472764" y="3924585"/>
            <a:ext cx="1460203" cy="461665"/>
          </a:xfrm>
          <a:prstGeom prst="rect">
            <a:avLst/>
          </a:prstGeom>
          <a:noFill/>
        </p:spPr>
        <p:txBody>
          <a:bodyPr wrap="square" rtlCol="0">
            <a:spAutoFit/>
          </a:bodyPr>
          <a:lstStyle/>
          <a:p>
            <a:r>
              <a:rPr lang="en-GB" sz="2400"/>
              <a:t>10101000</a:t>
            </a:r>
          </a:p>
        </p:txBody>
      </p:sp>
      <p:sp>
        <p:nvSpPr>
          <p:cNvPr id="23" name="Rectangle 22">
            <a:extLst>
              <a:ext uri="{FF2B5EF4-FFF2-40B4-BE49-F238E27FC236}">
                <a16:creationId xmlns:a16="http://schemas.microsoft.com/office/drawing/2014/main" id="{A1ADF00C-8BF9-451A-B4D1-E8090FC1F3D8}"/>
              </a:ext>
            </a:extLst>
          </p:cNvPr>
          <p:cNvSpPr/>
          <p:nvPr/>
        </p:nvSpPr>
        <p:spPr>
          <a:xfrm>
            <a:off x="6259033"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ECACC0-E037-44D6-9C99-3EFEB74EE3CA}"/>
              </a:ext>
            </a:extLst>
          </p:cNvPr>
          <p:cNvSpPr txBox="1"/>
          <p:nvPr/>
        </p:nvSpPr>
        <p:spPr>
          <a:xfrm flipH="1">
            <a:off x="6259033" y="3924585"/>
            <a:ext cx="1488558" cy="461665"/>
          </a:xfrm>
          <a:prstGeom prst="rect">
            <a:avLst/>
          </a:prstGeom>
          <a:noFill/>
        </p:spPr>
        <p:txBody>
          <a:bodyPr wrap="square" rtlCol="0">
            <a:spAutoFit/>
          </a:bodyPr>
          <a:lstStyle/>
          <a:p>
            <a:r>
              <a:rPr lang="en-GB" sz="2400"/>
              <a:t>00011000</a:t>
            </a:r>
          </a:p>
        </p:txBody>
      </p:sp>
      <p:sp>
        <p:nvSpPr>
          <p:cNvPr id="25" name="Rectangle 24">
            <a:extLst>
              <a:ext uri="{FF2B5EF4-FFF2-40B4-BE49-F238E27FC236}">
                <a16:creationId xmlns:a16="http://schemas.microsoft.com/office/drawing/2014/main" id="{8A400B09-091E-4B20-9F49-128223053CE0}"/>
              </a:ext>
            </a:extLst>
          </p:cNvPr>
          <p:cNvSpPr/>
          <p:nvPr/>
        </p:nvSpPr>
        <p:spPr>
          <a:xfrm>
            <a:off x="8034668" y="3847073"/>
            <a:ext cx="1488558" cy="616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0351400-C462-443B-B627-468B05E0E838}"/>
              </a:ext>
            </a:extLst>
          </p:cNvPr>
          <p:cNvSpPr txBox="1"/>
          <p:nvPr/>
        </p:nvSpPr>
        <p:spPr>
          <a:xfrm flipH="1">
            <a:off x="8059476" y="3924585"/>
            <a:ext cx="1438942" cy="461665"/>
          </a:xfrm>
          <a:prstGeom prst="rect">
            <a:avLst/>
          </a:prstGeom>
          <a:noFill/>
        </p:spPr>
        <p:txBody>
          <a:bodyPr wrap="square" rtlCol="0">
            <a:spAutoFit/>
          </a:bodyPr>
          <a:lstStyle/>
          <a:p>
            <a:r>
              <a:rPr lang="en-GB" sz="2400"/>
              <a:t>00001111</a:t>
            </a:r>
          </a:p>
        </p:txBody>
      </p:sp>
      <p:sp>
        <p:nvSpPr>
          <p:cNvPr id="27" name="TextBox 26">
            <a:extLst>
              <a:ext uri="{FF2B5EF4-FFF2-40B4-BE49-F238E27FC236}">
                <a16:creationId xmlns:a16="http://schemas.microsoft.com/office/drawing/2014/main" id="{13C6DE68-B3DA-411A-ADAD-3072B8E1B5FC}"/>
              </a:ext>
            </a:extLst>
          </p:cNvPr>
          <p:cNvSpPr txBox="1"/>
          <p:nvPr/>
        </p:nvSpPr>
        <p:spPr>
          <a:xfrm>
            <a:off x="4103084" y="3362329"/>
            <a:ext cx="470000" cy="1446550"/>
          </a:xfrm>
          <a:prstGeom prst="rect">
            <a:avLst/>
          </a:prstGeom>
          <a:noFill/>
        </p:spPr>
        <p:txBody>
          <a:bodyPr wrap="none" rtlCol="0">
            <a:spAutoFit/>
          </a:bodyPr>
          <a:lstStyle/>
          <a:p>
            <a:r>
              <a:rPr lang="en-GB" sz="8800"/>
              <a:t>.</a:t>
            </a:r>
          </a:p>
        </p:txBody>
      </p:sp>
      <p:sp>
        <p:nvSpPr>
          <p:cNvPr id="28" name="TextBox 27">
            <a:extLst>
              <a:ext uri="{FF2B5EF4-FFF2-40B4-BE49-F238E27FC236}">
                <a16:creationId xmlns:a16="http://schemas.microsoft.com/office/drawing/2014/main" id="{67603EA6-4120-4BD2-8ED2-F0527B80C40B}"/>
              </a:ext>
            </a:extLst>
          </p:cNvPr>
          <p:cNvSpPr txBox="1"/>
          <p:nvPr/>
        </p:nvSpPr>
        <p:spPr>
          <a:xfrm>
            <a:off x="5868089" y="3362329"/>
            <a:ext cx="470000" cy="1446550"/>
          </a:xfrm>
          <a:prstGeom prst="rect">
            <a:avLst/>
          </a:prstGeom>
          <a:noFill/>
        </p:spPr>
        <p:txBody>
          <a:bodyPr wrap="none" rtlCol="0">
            <a:spAutoFit/>
          </a:bodyPr>
          <a:lstStyle/>
          <a:p>
            <a:r>
              <a:rPr lang="en-GB" sz="8800"/>
              <a:t>.</a:t>
            </a:r>
          </a:p>
        </p:txBody>
      </p:sp>
      <p:sp>
        <p:nvSpPr>
          <p:cNvPr id="29" name="TextBox 28">
            <a:extLst>
              <a:ext uri="{FF2B5EF4-FFF2-40B4-BE49-F238E27FC236}">
                <a16:creationId xmlns:a16="http://schemas.microsoft.com/office/drawing/2014/main" id="{3E2365F3-1FC4-4725-A579-6559B08E093A}"/>
              </a:ext>
            </a:extLst>
          </p:cNvPr>
          <p:cNvSpPr txBox="1"/>
          <p:nvPr/>
        </p:nvSpPr>
        <p:spPr>
          <a:xfrm>
            <a:off x="7663574" y="3362329"/>
            <a:ext cx="470000" cy="1446550"/>
          </a:xfrm>
          <a:prstGeom prst="rect">
            <a:avLst/>
          </a:prstGeom>
          <a:noFill/>
        </p:spPr>
        <p:txBody>
          <a:bodyPr wrap="none" rtlCol="0">
            <a:spAutoFit/>
          </a:bodyPr>
          <a:lstStyle/>
          <a:p>
            <a:r>
              <a:rPr lang="en-GB" sz="8800"/>
              <a:t>.</a:t>
            </a:r>
          </a:p>
        </p:txBody>
      </p:sp>
      <p:sp>
        <p:nvSpPr>
          <p:cNvPr id="30" name="Rectangle 29">
            <a:extLst>
              <a:ext uri="{FF2B5EF4-FFF2-40B4-BE49-F238E27FC236}">
                <a16:creationId xmlns:a16="http://schemas.microsoft.com/office/drawing/2014/main" id="{0E402F7C-B13F-4FE3-B100-75E1CE03AC6D}"/>
              </a:ext>
            </a:extLst>
          </p:cNvPr>
          <p:cNvSpPr/>
          <p:nvPr/>
        </p:nvSpPr>
        <p:spPr>
          <a:xfrm>
            <a:off x="6393578" y="5347895"/>
            <a:ext cx="4745221" cy="484744"/>
          </a:xfrm>
          <a:prstGeom prst="rect">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rPr>
              <a:t>0 + 0 + 0 + 0 + 2</a:t>
            </a:r>
            <a:r>
              <a:rPr lang="en-GB" sz="2400" b="1" baseline="40000">
                <a:solidFill>
                  <a:schemeClr val="tx1"/>
                </a:solidFill>
              </a:rPr>
              <a:t>3</a:t>
            </a:r>
            <a:r>
              <a:rPr lang="en-GB" sz="2400" b="1">
                <a:solidFill>
                  <a:schemeClr val="tx1"/>
                </a:solidFill>
              </a:rPr>
              <a:t> + 2</a:t>
            </a:r>
            <a:r>
              <a:rPr lang="en-GB" sz="2400" b="1" baseline="40000">
                <a:solidFill>
                  <a:schemeClr val="tx1"/>
                </a:solidFill>
              </a:rPr>
              <a:t>2</a:t>
            </a:r>
            <a:r>
              <a:rPr lang="en-GB" sz="2400" b="1">
                <a:solidFill>
                  <a:schemeClr val="tx1"/>
                </a:solidFill>
              </a:rPr>
              <a:t> + 2</a:t>
            </a:r>
            <a:r>
              <a:rPr lang="en-GB" sz="2400" b="1" baseline="40000">
                <a:solidFill>
                  <a:schemeClr val="tx1"/>
                </a:solidFill>
              </a:rPr>
              <a:t>1</a:t>
            </a:r>
            <a:r>
              <a:rPr lang="en-GB" sz="2400" b="1">
                <a:solidFill>
                  <a:schemeClr val="tx1"/>
                </a:solidFill>
              </a:rPr>
              <a:t> + 2</a:t>
            </a:r>
            <a:r>
              <a:rPr lang="en-GB" sz="2400" b="1" baseline="40000">
                <a:solidFill>
                  <a:schemeClr val="tx1"/>
                </a:solidFill>
              </a:rPr>
              <a:t>0</a:t>
            </a:r>
          </a:p>
        </p:txBody>
      </p:sp>
      <p:sp>
        <p:nvSpPr>
          <p:cNvPr id="31" name="Trapezoid 30">
            <a:extLst>
              <a:ext uri="{FF2B5EF4-FFF2-40B4-BE49-F238E27FC236}">
                <a16:creationId xmlns:a16="http://schemas.microsoft.com/office/drawing/2014/main" id="{2ED86894-3FB2-4EDB-BB33-A649C759BC26}"/>
              </a:ext>
            </a:extLst>
          </p:cNvPr>
          <p:cNvSpPr/>
          <p:nvPr/>
        </p:nvSpPr>
        <p:spPr>
          <a:xfrm>
            <a:off x="6481688" y="4509076"/>
            <a:ext cx="4569002" cy="754630"/>
          </a:xfrm>
          <a:prstGeom prst="trapezoid">
            <a:avLst>
              <a:gd name="adj" fmla="val 204604"/>
            </a:avLst>
          </a:prstGeom>
          <a:gradFill>
            <a:gsLst>
              <a:gs pos="0">
                <a:schemeClr val="accent6">
                  <a:lumMod val="20000"/>
                  <a:lumOff val="80000"/>
                </a:schemeClr>
              </a:gs>
              <a:gs pos="49000">
                <a:schemeClr val="accent6">
                  <a:lumMod val="40000"/>
                  <a:lumOff val="60000"/>
                </a:schemeClr>
              </a:gs>
              <a:gs pos="100000">
                <a:schemeClr val="accent6">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45E36568-1EBC-4014-AF7F-D57821CA5754}"/>
              </a:ext>
            </a:extLst>
          </p:cNvPr>
          <p:cNvSpPr txBox="1"/>
          <p:nvPr/>
        </p:nvSpPr>
        <p:spPr>
          <a:xfrm>
            <a:off x="6825038" y="6098501"/>
            <a:ext cx="1944763" cy="523220"/>
          </a:xfrm>
          <a:prstGeom prst="rect">
            <a:avLst/>
          </a:prstGeom>
          <a:noFill/>
        </p:spPr>
        <p:txBody>
          <a:bodyPr wrap="none" rtlCol="0">
            <a:spAutoFit/>
          </a:bodyPr>
          <a:lstStyle/>
          <a:p>
            <a:r>
              <a:rPr lang="en-GB" sz="2800"/>
              <a:t>8 + 4 + 2 + 1</a:t>
            </a:r>
          </a:p>
        </p:txBody>
      </p:sp>
      <p:sp>
        <p:nvSpPr>
          <p:cNvPr id="33" name="TextBox 32">
            <a:extLst>
              <a:ext uri="{FF2B5EF4-FFF2-40B4-BE49-F238E27FC236}">
                <a16:creationId xmlns:a16="http://schemas.microsoft.com/office/drawing/2014/main" id="{ABCEFE23-E67E-48EE-BE9A-F8365C7B5B24}"/>
              </a:ext>
            </a:extLst>
          </p:cNvPr>
          <p:cNvSpPr txBox="1"/>
          <p:nvPr/>
        </p:nvSpPr>
        <p:spPr>
          <a:xfrm>
            <a:off x="8705471" y="6098501"/>
            <a:ext cx="364202" cy="523220"/>
          </a:xfrm>
          <a:prstGeom prst="rect">
            <a:avLst/>
          </a:prstGeom>
          <a:noFill/>
        </p:spPr>
        <p:txBody>
          <a:bodyPr wrap="none" rtlCol="0">
            <a:spAutoFit/>
          </a:bodyPr>
          <a:lstStyle/>
          <a:p>
            <a:r>
              <a:rPr lang="en-GB" sz="2800"/>
              <a:t>=</a:t>
            </a:r>
          </a:p>
        </p:txBody>
      </p:sp>
      <p:sp>
        <p:nvSpPr>
          <p:cNvPr id="34" name="TextBox 33">
            <a:extLst>
              <a:ext uri="{FF2B5EF4-FFF2-40B4-BE49-F238E27FC236}">
                <a16:creationId xmlns:a16="http://schemas.microsoft.com/office/drawing/2014/main" id="{DCD01B28-13BB-444E-9E18-70C255F0F406}"/>
              </a:ext>
            </a:extLst>
          </p:cNvPr>
          <p:cNvSpPr txBox="1"/>
          <p:nvPr/>
        </p:nvSpPr>
        <p:spPr>
          <a:xfrm>
            <a:off x="8937871" y="6098501"/>
            <a:ext cx="550151" cy="523220"/>
          </a:xfrm>
          <a:prstGeom prst="rect">
            <a:avLst/>
          </a:prstGeom>
          <a:noFill/>
        </p:spPr>
        <p:txBody>
          <a:bodyPr wrap="none" rtlCol="0">
            <a:spAutoFit/>
          </a:bodyPr>
          <a:lstStyle/>
          <a:p>
            <a:r>
              <a:rPr lang="en-GB" sz="2800" b="1">
                <a:solidFill>
                  <a:srgbClr val="FF0000"/>
                </a:solidFill>
              </a:rPr>
              <a:t>15</a:t>
            </a:r>
          </a:p>
        </p:txBody>
      </p:sp>
    </p:spTree>
    <p:extLst>
      <p:ext uri="{BB962C8B-B14F-4D97-AF65-F5344CB8AC3E}">
        <p14:creationId xmlns:p14="http://schemas.microsoft.com/office/powerpoint/2010/main" val="47109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par>
                          <p:cTn id="49" fill="hold">
                            <p:stCondLst>
                              <p:cond delay="1000"/>
                            </p:stCondLst>
                            <p:childTnLst>
                              <p:par>
                                <p:cTn id="50" presetID="22" presetClass="entr" presetSubtype="1"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2000"/>
                                        <p:tgtEl>
                                          <p:spTgt spid="31"/>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grpId="0" nodeType="afterEffect">
                                  <p:stCondLst>
                                    <p:cond delay="5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50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20" grpId="0"/>
      <p:bldP spid="21" grpId="0" animBg="1"/>
      <p:bldP spid="22" grpId="0"/>
      <p:bldP spid="23" grpId="0" animBg="1"/>
      <p:bldP spid="24" grpId="0"/>
      <p:bldP spid="25" grpId="0" animBg="1"/>
      <p:bldP spid="26" grpId="0"/>
      <p:bldP spid="27" grpId="0"/>
      <p:bldP spid="28" grpId="0"/>
      <p:bldP spid="29" grpId="0"/>
      <p:bldP spid="30" grpId="0" animBg="1"/>
      <p:bldP spid="31" grpId="0" animBg="1"/>
      <p:bldP spid="32" grpId="0"/>
      <p:bldP spid="33" grpId="0"/>
      <p:bldP spid="3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909321" y="3454400"/>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3436620"/>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3436620"/>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3659853"/>
            <a:ext cx="981551" cy="584775"/>
          </a:xfrm>
          <a:prstGeom prst="rect">
            <a:avLst/>
          </a:prstGeom>
          <a:noFill/>
        </p:spPr>
        <p:txBody>
          <a:bodyPr wrap="none" rtlCol="0">
            <a:spAutoFit/>
          </a:bodyPr>
          <a:lstStyle/>
          <a:p>
            <a:r>
              <a:rPr lang="en-GB" sz="3200" b="1"/>
              <a:t>Data</a:t>
            </a:r>
          </a:p>
        </p:txBody>
      </p:sp>
      <p:cxnSp>
        <p:nvCxnSpPr>
          <p:cNvPr id="11" name="Straight Connector 10">
            <a:extLst>
              <a:ext uri="{FF2B5EF4-FFF2-40B4-BE49-F238E27FC236}">
                <a16:creationId xmlns:a16="http://schemas.microsoft.com/office/drawing/2014/main" id="{83EAE5EE-E406-47DD-8632-854CDECF539E}"/>
              </a:ext>
            </a:extLst>
          </p:cNvPr>
          <p:cNvCxnSpPr>
            <a:cxnSpLocks/>
          </p:cNvCxnSpPr>
          <p:nvPr/>
        </p:nvCxnSpPr>
        <p:spPr>
          <a:xfrm>
            <a:off x="2250441" y="3132306"/>
            <a:ext cx="3139440"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0835EF3-507E-4260-9A28-EB60D9FF2747}"/>
              </a:ext>
            </a:extLst>
          </p:cNvPr>
          <p:cNvCxnSpPr>
            <a:cxnSpLocks/>
          </p:cNvCxnSpPr>
          <p:nvPr/>
        </p:nvCxnSpPr>
        <p:spPr>
          <a:xfrm>
            <a:off x="2250441" y="2545403"/>
            <a:ext cx="8946095" cy="0"/>
          </a:xfrm>
          <a:prstGeom prst="line">
            <a:avLst/>
          </a:prstGeom>
          <a:ln w="28575">
            <a:solidFill>
              <a:schemeClr val="tx1"/>
            </a:solidFill>
            <a:prstDash val="lg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F695802-3840-412B-83CE-CD3C442DCDAA}"/>
              </a:ext>
            </a:extLst>
          </p:cNvPr>
          <p:cNvSpPr txBox="1"/>
          <p:nvPr/>
        </p:nvSpPr>
        <p:spPr>
          <a:xfrm>
            <a:off x="5163661" y="2102874"/>
            <a:ext cx="1864678" cy="369332"/>
          </a:xfrm>
          <a:prstGeom prst="rect">
            <a:avLst/>
          </a:prstGeom>
          <a:noFill/>
        </p:spPr>
        <p:txBody>
          <a:bodyPr wrap="none" rtlCol="0">
            <a:spAutoFit/>
          </a:bodyPr>
          <a:lstStyle/>
          <a:p>
            <a:r>
              <a:rPr lang="en-GB" b="1"/>
              <a:t>20 to 65535 bytes</a:t>
            </a:r>
          </a:p>
        </p:txBody>
      </p:sp>
      <p:sp>
        <p:nvSpPr>
          <p:cNvPr id="16" name="TextBox 15">
            <a:extLst>
              <a:ext uri="{FF2B5EF4-FFF2-40B4-BE49-F238E27FC236}">
                <a16:creationId xmlns:a16="http://schemas.microsoft.com/office/drawing/2014/main" id="{0115E7A8-D34A-4698-981E-457A4B83285A}"/>
              </a:ext>
            </a:extLst>
          </p:cNvPr>
          <p:cNvSpPr txBox="1"/>
          <p:nvPr/>
        </p:nvSpPr>
        <p:spPr>
          <a:xfrm>
            <a:off x="3326453" y="2762974"/>
            <a:ext cx="988091" cy="369332"/>
          </a:xfrm>
          <a:prstGeom prst="rect">
            <a:avLst/>
          </a:prstGeom>
          <a:noFill/>
        </p:spPr>
        <p:txBody>
          <a:bodyPr wrap="none" rtlCol="0">
            <a:spAutoFit/>
          </a:bodyPr>
          <a:lstStyle/>
          <a:p>
            <a:r>
              <a:rPr lang="en-GB" b="1"/>
              <a:t>20 bytes</a:t>
            </a:r>
          </a:p>
        </p:txBody>
      </p:sp>
    </p:spTree>
    <p:extLst>
      <p:ext uri="{BB962C8B-B14F-4D97-AF65-F5344CB8AC3E}">
        <p14:creationId xmlns:p14="http://schemas.microsoft.com/office/powerpoint/2010/main" val="14111268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83D3D716-6D7E-4B2C-B49D-82310F36CE4E}"/>
              </a:ext>
            </a:extLst>
          </p:cNvPr>
          <p:cNvSpPr/>
          <p:nvPr/>
        </p:nvSpPr>
        <p:spPr>
          <a:xfrm>
            <a:off x="889866" y="2947481"/>
            <a:ext cx="10394220" cy="481519"/>
          </a:xfrm>
          <a:custGeom>
            <a:avLst/>
            <a:gdLst>
              <a:gd name="connsiteX0" fmla="*/ 1274323 w 10359957"/>
              <a:gd name="connsiteY0" fmla="*/ 0 h 437745"/>
              <a:gd name="connsiteX1" fmla="*/ 0 w 10359957"/>
              <a:gd name="connsiteY1" fmla="*/ 437745 h 437745"/>
              <a:gd name="connsiteX2" fmla="*/ 10359957 w 10359957"/>
              <a:gd name="connsiteY2" fmla="*/ 437745 h 437745"/>
              <a:gd name="connsiteX3" fmla="*/ 4484451 w 10359957"/>
              <a:gd name="connsiteY3" fmla="*/ 9728 h 437745"/>
              <a:gd name="connsiteX4" fmla="*/ 1274323 w 10359957"/>
              <a:gd name="connsiteY4" fmla="*/ 0 h 4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9957" h="437745">
                <a:moveTo>
                  <a:pt x="1274323" y="0"/>
                </a:moveTo>
                <a:lnTo>
                  <a:pt x="0" y="437745"/>
                </a:lnTo>
                <a:lnTo>
                  <a:pt x="10359957" y="437745"/>
                </a:lnTo>
                <a:lnTo>
                  <a:pt x="4484451" y="9728"/>
                </a:lnTo>
                <a:lnTo>
                  <a:pt x="1274323" y="0"/>
                </a:lnTo>
                <a:close/>
              </a:path>
            </a:pathLst>
          </a:custGeom>
          <a:gradFill>
            <a:gsLst>
              <a:gs pos="0">
                <a:schemeClr val="accent6">
                  <a:lumMod val="20000"/>
                  <a:lumOff val="80000"/>
                </a:schemeClr>
              </a:gs>
              <a:gs pos="16000">
                <a:schemeClr val="accent6">
                  <a:lumMod val="40000"/>
                  <a:lumOff val="60000"/>
                </a:schemeClr>
              </a:gs>
              <a:gs pos="100000">
                <a:schemeClr val="accent6">
                  <a:lumMod val="60000"/>
                  <a:lumOff val="40000"/>
                </a:schemeClr>
              </a:gs>
            </a:gsLst>
            <a:lin ang="54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19855F9-F5B5-435B-BD5E-0D396806E161}"/>
              </a:ext>
            </a:extLst>
          </p:cNvPr>
          <p:cNvSpPr>
            <a:spLocks noGrp="1"/>
          </p:cNvSpPr>
          <p:nvPr>
            <p:ph type="title"/>
          </p:nvPr>
        </p:nvSpPr>
        <p:spPr/>
        <p:txBody>
          <a:bodyPr/>
          <a:lstStyle/>
          <a:p>
            <a:r>
              <a:rPr lang="en-GB"/>
              <a:t>IPv4 Datagram</a:t>
            </a:r>
          </a:p>
        </p:txBody>
      </p:sp>
      <p:sp>
        <p:nvSpPr>
          <p:cNvPr id="4" name="Arrow: Right 3">
            <a:extLst>
              <a:ext uri="{FF2B5EF4-FFF2-40B4-BE49-F238E27FC236}">
                <a16:creationId xmlns:a16="http://schemas.microsoft.com/office/drawing/2014/main" id="{D5393E11-E400-4C06-A8C2-3943745CBF6F}"/>
              </a:ext>
            </a:extLst>
          </p:cNvPr>
          <p:cNvSpPr/>
          <p:nvPr/>
        </p:nvSpPr>
        <p:spPr>
          <a:xfrm flipH="1">
            <a:off x="889865" y="1907699"/>
            <a:ext cx="1341120" cy="995680"/>
          </a:xfrm>
          <a:prstGeom prst="rightArrow">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E701FB4-CE98-41A3-91F1-601FF49618FE}"/>
              </a:ext>
            </a:extLst>
          </p:cNvPr>
          <p:cNvSpPr/>
          <p:nvPr/>
        </p:nvSpPr>
        <p:spPr>
          <a:xfrm>
            <a:off x="2240281" y="1889919"/>
            <a:ext cx="3149600" cy="1031240"/>
          </a:xfrm>
          <a:prstGeom prst="rect">
            <a:avLst/>
          </a:prstGeom>
          <a:solidFill>
            <a:srgbClr val="60E24E">
              <a:alpha val="40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rPr>
              <a:t>Header</a:t>
            </a:r>
          </a:p>
        </p:txBody>
      </p:sp>
      <p:sp>
        <p:nvSpPr>
          <p:cNvPr id="6" name="Rectangle 5">
            <a:extLst>
              <a:ext uri="{FF2B5EF4-FFF2-40B4-BE49-F238E27FC236}">
                <a16:creationId xmlns:a16="http://schemas.microsoft.com/office/drawing/2014/main" id="{11334E57-6E19-43F8-8A59-A4328ECB2D09}"/>
              </a:ext>
            </a:extLst>
          </p:cNvPr>
          <p:cNvSpPr/>
          <p:nvPr/>
        </p:nvSpPr>
        <p:spPr>
          <a:xfrm>
            <a:off x="5401911" y="1889919"/>
            <a:ext cx="5880769" cy="10312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2AD5647-0143-4A41-A6EF-B6839F985549}"/>
              </a:ext>
            </a:extLst>
          </p:cNvPr>
          <p:cNvSpPr txBox="1"/>
          <p:nvPr/>
        </p:nvSpPr>
        <p:spPr>
          <a:xfrm>
            <a:off x="7851520" y="2113152"/>
            <a:ext cx="981551" cy="584775"/>
          </a:xfrm>
          <a:prstGeom prst="rect">
            <a:avLst/>
          </a:prstGeom>
          <a:noFill/>
        </p:spPr>
        <p:txBody>
          <a:bodyPr wrap="none" rtlCol="0">
            <a:spAutoFit/>
          </a:bodyPr>
          <a:lstStyle/>
          <a:p>
            <a:r>
              <a:rPr lang="en-GB" sz="3200" b="1"/>
              <a:t>Data</a:t>
            </a:r>
          </a:p>
        </p:txBody>
      </p:sp>
      <p:sp>
        <p:nvSpPr>
          <p:cNvPr id="3" name="Rectangle 2">
            <a:extLst>
              <a:ext uri="{FF2B5EF4-FFF2-40B4-BE49-F238E27FC236}">
                <a16:creationId xmlns:a16="http://schemas.microsoft.com/office/drawing/2014/main" id="{09FFFB8A-7784-4EDA-8F12-029EB72F687A}"/>
              </a:ext>
            </a:extLst>
          </p:cNvPr>
          <p:cNvSpPr/>
          <p:nvPr/>
        </p:nvSpPr>
        <p:spPr>
          <a:xfrm>
            <a:off x="909321" y="3429000"/>
            <a:ext cx="10373359" cy="34290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53F460CE-50E4-4B46-A8B3-C8C4221D4CDB}"/>
              </a:ext>
            </a:extLst>
          </p:cNvPr>
          <p:cNvCxnSpPr>
            <a:cxnSpLocks/>
          </p:cNvCxnSpPr>
          <p:nvPr/>
        </p:nvCxnSpPr>
        <p:spPr>
          <a:xfrm>
            <a:off x="909320" y="3936842"/>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9D3E015-222C-4574-A295-35F40C044985}"/>
              </a:ext>
            </a:extLst>
          </p:cNvPr>
          <p:cNvCxnSpPr>
            <a:cxnSpLocks/>
          </p:cNvCxnSpPr>
          <p:nvPr/>
        </p:nvCxnSpPr>
        <p:spPr>
          <a:xfrm>
            <a:off x="909320" y="4507531"/>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E1347B-FE2F-47D8-8891-A62A9DB1254C}"/>
              </a:ext>
            </a:extLst>
          </p:cNvPr>
          <p:cNvCxnSpPr>
            <a:cxnSpLocks/>
          </p:cNvCxnSpPr>
          <p:nvPr/>
        </p:nvCxnSpPr>
        <p:spPr>
          <a:xfrm>
            <a:off x="909320" y="5078220"/>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5B5B99-0C06-4D31-A583-1864E2FCDF54}"/>
              </a:ext>
            </a:extLst>
          </p:cNvPr>
          <p:cNvCxnSpPr>
            <a:cxnSpLocks/>
          </p:cNvCxnSpPr>
          <p:nvPr/>
        </p:nvCxnSpPr>
        <p:spPr>
          <a:xfrm>
            <a:off x="909320" y="5648909"/>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B9480D-D842-4A5E-B61C-26D75D45A15A}"/>
              </a:ext>
            </a:extLst>
          </p:cNvPr>
          <p:cNvCxnSpPr>
            <a:cxnSpLocks/>
          </p:cNvCxnSpPr>
          <p:nvPr/>
        </p:nvCxnSpPr>
        <p:spPr>
          <a:xfrm>
            <a:off x="909320" y="6219598"/>
            <a:ext cx="1037335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CDB5303-50BB-42C7-B662-86F752682918}"/>
              </a:ext>
            </a:extLst>
          </p:cNvPr>
          <p:cNvCxnSpPr/>
          <p:nvPr/>
        </p:nvCxnSpPr>
        <p:spPr>
          <a:xfrm>
            <a:off x="909319" y="3366154"/>
            <a:ext cx="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6BEF98-F100-4C3A-AB42-ECDEAC5A14B7}"/>
              </a:ext>
            </a:extLst>
          </p:cNvPr>
          <p:cNvSpPr txBox="1"/>
          <p:nvPr/>
        </p:nvSpPr>
        <p:spPr>
          <a:xfrm>
            <a:off x="1166444" y="3364350"/>
            <a:ext cx="705642" cy="646331"/>
          </a:xfrm>
          <a:prstGeom prst="rect">
            <a:avLst/>
          </a:prstGeom>
          <a:noFill/>
          <a:ln w="38100">
            <a:noFill/>
          </a:ln>
        </p:spPr>
        <p:txBody>
          <a:bodyPr wrap="none" rtlCol="0">
            <a:spAutoFit/>
          </a:bodyPr>
          <a:lstStyle/>
          <a:p>
            <a:pPr algn="ctr"/>
            <a:r>
              <a:rPr lang="en-GB" b="1"/>
              <a:t>VER</a:t>
            </a:r>
          </a:p>
          <a:p>
            <a:pPr algn="ctr"/>
            <a:r>
              <a:rPr lang="en-GB" b="1"/>
              <a:t>4 bits</a:t>
            </a:r>
          </a:p>
        </p:txBody>
      </p:sp>
      <p:sp>
        <p:nvSpPr>
          <p:cNvPr id="39" name="TextBox 38">
            <a:extLst>
              <a:ext uri="{FF2B5EF4-FFF2-40B4-BE49-F238E27FC236}">
                <a16:creationId xmlns:a16="http://schemas.microsoft.com/office/drawing/2014/main" id="{7FD6408D-C893-46BD-B062-4606059DADAA}"/>
              </a:ext>
            </a:extLst>
          </p:cNvPr>
          <p:cNvSpPr txBox="1"/>
          <p:nvPr/>
        </p:nvSpPr>
        <p:spPr>
          <a:xfrm>
            <a:off x="2503986" y="3350615"/>
            <a:ext cx="705642" cy="646331"/>
          </a:xfrm>
          <a:prstGeom prst="rect">
            <a:avLst/>
          </a:prstGeom>
          <a:noFill/>
          <a:ln w="38100">
            <a:noFill/>
          </a:ln>
        </p:spPr>
        <p:txBody>
          <a:bodyPr wrap="none" rtlCol="0">
            <a:spAutoFit/>
          </a:bodyPr>
          <a:lstStyle/>
          <a:p>
            <a:pPr algn="ctr"/>
            <a:r>
              <a:rPr lang="en-GB" b="1"/>
              <a:t>HLEN</a:t>
            </a:r>
          </a:p>
          <a:p>
            <a:pPr algn="ctr"/>
            <a:r>
              <a:rPr lang="en-GB" b="1"/>
              <a:t>4 bits</a:t>
            </a:r>
          </a:p>
        </p:txBody>
      </p:sp>
      <p:sp>
        <p:nvSpPr>
          <p:cNvPr id="40" name="TextBox 39">
            <a:extLst>
              <a:ext uri="{FF2B5EF4-FFF2-40B4-BE49-F238E27FC236}">
                <a16:creationId xmlns:a16="http://schemas.microsoft.com/office/drawing/2014/main" id="{979A9C9C-806D-4AA8-B50C-E8650ACD53D2}"/>
              </a:ext>
            </a:extLst>
          </p:cNvPr>
          <p:cNvSpPr txBox="1"/>
          <p:nvPr/>
        </p:nvSpPr>
        <p:spPr>
          <a:xfrm>
            <a:off x="4033297" y="3356907"/>
            <a:ext cx="1376916" cy="646331"/>
          </a:xfrm>
          <a:prstGeom prst="rect">
            <a:avLst/>
          </a:prstGeom>
          <a:noFill/>
          <a:ln w="38100">
            <a:noFill/>
          </a:ln>
        </p:spPr>
        <p:txBody>
          <a:bodyPr wrap="none" rtlCol="0">
            <a:spAutoFit/>
          </a:bodyPr>
          <a:lstStyle/>
          <a:p>
            <a:pPr algn="ctr"/>
            <a:r>
              <a:rPr lang="en-GB" b="1"/>
              <a:t>Service Type</a:t>
            </a:r>
          </a:p>
          <a:p>
            <a:pPr algn="ctr"/>
            <a:r>
              <a:rPr lang="en-GB" b="1"/>
              <a:t>8 bits</a:t>
            </a:r>
          </a:p>
        </p:txBody>
      </p:sp>
      <p:sp>
        <p:nvSpPr>
          <p:cNvPr id="41" name="TextBox 40">
            <a:extLst>
              <a:ext uri="{FF2B5EF4-FFF2-40B4-BE49-F238E27FC236}">
                <a16:creationId xmlns:a16="http://schemas.microsoft.com/office/drawing/2014/main" id="{3FA1BEEF-8EE2-4E2D-8671-44E7C679CFB3}"/>
              </a:ext>
            </a:extLst>
          </p:cNvPr>
          <p:cNvSpPr txBox="1"/>
          <p:nvPr/>
        </p:nvSpPr>
        <p:spPr>
          <a:xfrm>
            <a:off x="7851520" y="3361608"/>
            <a:ext cx="1350241" cy="646331"/>
          </a:xfrm>
          <a:prstGeom prst="rect">
            <a:avLst/>
          </a:prstGeom>
          <a:noFill/>
          <a:ln w="38100">
            <a:noFill/>
          </a:ln>
        </p:spPr>
        <p:txBody>
          <a:bodyPr wrap="none" rtlCol="0">
            <a:spAutoFit/>
          </a:bodyPr>
          <a:lstStyle/>
          <a:p>
            <a:pPr algn="ctr"/>
            <a:r>
              <a:rPr lang="en-GB" b="1"/>
              <a:t>Total Length</a:t>
            </a:r>
          </a:p>
          <a:p>
            <a:pPr algn="ctr"/>
            <a:r>
              <a:rPr lang="en-GB" b="1"/>
              <a:t>16 bits</a:t>
            </a:r>
          </a:p>
        </p:txBody>
      </p:sp>
      <p:cxnSp>
        <p:nvCxnSpPr>
          <p:cNvPr id="43" name="Straight Connector 42">
            <a:extLst>
              <a:ext uri="{FF2B5EF4-FFF2-40B4-BE49-F238E27FC236}">
                <a16:creationId xmlns:a16="http://schemas.microsoft.com/office/drawing/2014/main" id="{309DDABB-D0E6-4A6D-8DE4-BD452C5DB67E}"/>
              </a:ext>
            </a:extLst>
          </p:cNvPr>
          <p:cNvCxnSpPr>
            <a:cxnSpLocks/>
            <a:stCxn id="3" idx="0"/>
          </p:cNvCxnSpPr>
          <p:nvPr/>
        </p:nvCxnSpPr>
        <p:spPr>
          <a:xfrm flipH="1">
            <a:off x="6095999" y="3429000"/>
            <a:ext cx="2" cy="16486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E6220D-67C8-48E1-BB15-7589B77A894C}"/>
              </a:ext>
            </a:extLst>
          </p:cNvPr>
          <p:cNvCxnSpPr>
            <a:cxnSpLocks/>
          </p:cNvCxnSpPr>
          <p:nvPr/>
        </p:nvCxnSpPr>
        <p:spPr>
          <a:xfrm>
            <a:off x="3562449" y="3429000"/>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A606D0-D9F5-4BF4-B38C-5B29C412FF04}"/>
              </a:ext>
            </a:extLst>
          </p:cNvPr>
          <p:cNvCxnSpPr>
            <a:cxnSpLocks/>
          </p:cNvCxnSpPr>
          <p:nvPr/>
        </p:nvCxnSpPr>
        <p:spPr>
          <a:xfrm>
            <a:off x="2218955" y="3429602"/>
            <a:ext cx="12030" cy="50784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C775FDF-D0C0-47F7-ABC4-6BCB23B1D158}"/>
              </a:ext>
            </a:extLst>
          </p:cNvPr>
          <p:cNvSpPr txBox="1"/>
          <p:nvPr/>
        </p:nvSpPr>
        <p:spPr>
          <a:xfrm>
            <a:off x="1765070" y="3908124"/>
            <a:ext cx="2828083" cy="646331"/>
          </a:xfrm>
          <a:prstGeom prst="rect">
            <a:avLst/>
          </a:prstGeom>
          <a:noFill/>
          <a:ln w="38100">
            <a:noFill/>
          </a:ln>
        </p:spPr>
        <p:txBody>
          <a:bodyPr wrap="none" rtlCol="0">
            <a:spAutoFit/>
          </a:bodyPr>
          <a:lstStyle/>
          <a:p>
            <a:pPr algn="ctr"/>
            <a:r>
              <a:rPr lang="en-GB" b="1"/>
              <a:t>Identification (Fragment ID)</a:t>
            </a:r>
          </a:p>
          <a:p>
            <a:pPr algn="ctr"/>
            <a:r>
              <a:rPr lang="en-GB" b="1"/>
              <a:t>16 bits</a:t>
            </a:r>
          </a:p>
        </p:txBody>
      </p:sp>
      <p:sp>
        <p:nvSpPr>
          <p:cNvPr id="49" name="TextBox 48">
            <a:extLst>
              <a:ext uri="{FF2B5EF4-FFF2-40B4-BE49-F238E27FC236}">
                <a16:creationId xmlns:a16="http://schemas.microsoft.com/office/drawing/2014/main" id="{2E6BD625-BC23-468B-95B0-892912896807}"/>
              </a:ext>
            </a:extLst>
          </p:cNvPr>
          <p:cNvSpPr txBox="1"/>
          <p:nvPr/>
        </p:nvSpPr>
        <p:spPr>
          <a:xfrm>
            <a:off x="6159798" y="3908124"/>
            <a:ext cx="705641" cy="646331"/>
          </a:xfrm>
          <a:prstGeom prst="rect">
            <a:avLst/>
          </a:prstGeom>
          <a:noFill/>
          <a:ln w="38100">
            <a:noFill/>
          </a:ln>
        </p:spPr>
        <p:txBody>
          <a:bodyPr wrap="none" rtlCol="0">
            <a:spAutoFit/>
          </a:bodyPr>
          <a:lstStyle/>
          <a:p>
            <a:pPr algn="ctr"/>
            <a:r>
              <a:rPr lang="en-GB" b="1"/>
              <a:t>Flags</a:t>
            </a:r>
          </a:p>
          <a:p>
            <a:pPr algn="ctr"/>
            <a:r>
              <a:rPr lang="en-GB" b="1"/>
              <a:t>3 bits</a:t>
            </a:r>
          </a:p>
        </p:txBody>
      </p:sp>
      <p:cxnSp>
        <p:nvCxnSpPr>
          <p:cNvPr id="50" name="Straight Connector 49">
            <a:extLst>
              <a:ext uri="{FF2B5EF4-FFF2-40B4-BE49-F238E27FC236}">
                <a16:creationId xmlns:a16="http://schemas.microsoft.com/office/drawing/2014/main" id="{EAC09D6F-F5F3-437F-BC8A-ADB09A5C3F5C}"/>
              </a:ext>
            </a:extLst>
          </p:cNvPr>
          <p:cNvCxnSpPr>
            <a:cxnSpLocks/>
          </p:cNvCxnSpPr>
          <p:nvPr/>
        </p:nvCxnSpPr>
        <p:spPr>
          <a:xfrm>
            <a:off x="7044672" y="3952765"/>
            <a:ext cx="0" cy="5547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8021BA5-8D80-4ABC-827D-741602554B10}"/>
              </a:ext>
            </a:extLst>
          </p:cNvPr>
          <p:cNvSpPr txBox="1"/>
          <p:nvPr/>
        </p:nvSpPr>
        <p:spPr>
          <a:xfrm>
            <a:off x="7856986" y="3908124"/>
            <a:ext cx="2225930" cy="646331"/>
          </a:xfrm>
          <a:prstGeom prst="rect">
            <a:avLst/>
          </a:prstGeom>
          <a:noFill/>
          <a:ln w="38100">
            <a:noFill/>
          </a:ln>
        </p:spPr>
        <p:txBody>
          <a:bodyPr wrap="none" rtlCol="0">
            <a:spAutoFit/>
          </a:bodyPr>
          <a:lstStyle/>
          <a:p>
            <a:pPr algn="ctr"/>
            <a:r>
              <a:rPr lang="en-GB" b="1"/>
              <a:t>Fragmentation Offset</a:t>
            </a:r>
          </a:p>
          <a:p>
            <a:pPr algn="ctr"/>
            <a:r>
              <a:rPr lang="en-GB" b="1"/>
              <a:t>13 bits</a:t>
            </a:r>
          </a:p>
        </p:txBody>
      </p:sp>
      <p:sp>
        <p:nvSpPr>
          <p:cNvPr id="54" name="TextBox 53">
            <a:extLst>
              <a:ext uri="{FF2B5EF4-FFF2-40B4-BE49-F238E27FC236}">
                <a16:creationId xmlns:a16="http://schemas.microsoft.com/office/drawing/2014/main" id="{23170FB7-8E91-47EF-971C-17D7ACC33F44}"/>
              </a:ext>
            </a:extLst>
          </p:cNvPr>
          <p:cNvSpPr txBox="1"/>
          <p:nvPr/>
        </p:nvSpPr>
        <p:spPr>
          <a:xfrm>
            <a:off x="7532263" y="4487063"/>
            <a:ext cx="1901162" cy="646331"/>
          </a:xfrm>
          <a:prstGeom prst="rect">
            <a:avLst/>
          </a:prstGeom>
          <a:noFill/>
          <a:ln w="38100">
            <a:noFill/>
          </a:ln>
        </p:spPr>
        <p:txBody>
          <a:bodyPr wrap="none" rtlCol="0">
            <a:spAutoFit/>
          </a:bodyPr>
          <a:lstStyle/>
          <a:p>
            <a:pPr algn="ctr"/>
            <a:r>
              <a:rPr lang="en-GB" b="1"/>
              <a:t>Header Checksum</a:t>
            </a:r>
          </a:p>
          <a:p>
            <a:pPr algn="ctr"/>
            <a:r>
              <a:rPr lang="en-GB" b="1"/>
              <a:t>16 bits</a:t>
            </a:r>
          </a:p>
        </p:txBody>
      </p:sp>
      <p:sp>
        <p:nvSpPr>
          <p:cNvPr id="55" name="TextBox 54">
            <a:extLst>
              <a:ext uri="{FF2B5EF4-FFF2-40B4-BE49-F238E27FC236}">
                <a16:creationId xmlns:a16="http://schemas.microsoft.com/office/drawing/2014/main" id="{05730947-E4B0-4E3A-A9B3-8F94003987BD}"/>
              </a:ext>
            </a:extLst>
          </p:cNvPr>
          <p:cNvSpPr txBox="1"/>
          <p:nvPr/>
        </p:nvSpPr>
        <p:spPr>
          <a:xfrm>
            <a:off x="4294432" y="4484757"/>
            <a:ext cx="986360" cy="646331"/>
          </a:xfrm>
          <a:prstGeom prst="rect">
            <a:avLst/>
          </a:prstGeom>
          <a:noFill/>
          <a:ln w="38100">
            <a:noFill/>
          </a:ln>
        </p:spPr>
        <p:txBody>
          <a:bodyPr wrap="none" rtlCol="0">
            <a:spAutoFit/>
          </a:bodyPr>
          <a:lstStyle/>
          <a:p>
            <a:pPr algn="ctr"/>
            <a:r>
              <a:rPr lang="en-GB" b="1"/>
              <a:t>Protocol</a:t>
            </a:r>
          </a:p>
          <a:p>
            <a:pPr algn="ctr"/>
            <a:r>
              <a:rPr lang="en-GB" b="1"/>
              <a:t>8 bits</a:t>
            </a:r>
          </a:p>
        </p:txBody>
      </p:sp>
      <p:cxnSp>
        <p:nvCxnSpPr>
          <p:cNvPr id="56" name="Straight Connector 55">
            <a:extLst>
              <a:ext uri="{FF2B5EF4-FFF2-40B4-BE49-F238E27FC236}">
                <a16:creationId xmlns:a16="http://schemas.microsoft.com/office/drawing/2014/main" id="{0558D871-F1AC-4EE7-914E-F5A658AF13BA}"/>
              </a:ext>
            </a:extLst>
          </p:cNvPr>
          <p:cNvCxnSpPr>
            <a:cxnSpLocks/>
          </p:cNvCxnSpPr>
          <p:nvPr/>
        </p:nvCxnSpPr>
        <p:spPr>
          <a:xfrm>
            <a:off x="3561521" y="4515205"/>
            <a:ext cx="0" cy="5624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E91E0C9-6209-4171-89DB-CAF000258D3E}"/>
              </a:ext>
            </a:extLst>
          </p:cNvPr>
          <p:cNvSpPr txBox="1"/>
          <p:nvPr/>
        </p:nvSpPr>
        <p:spPr>
          <a:xfrm>
            <a:off x="1568154" y="4465963"/>
            <a:ext cx="1340881" cy="646331"/>
          </a:xfrm>
          <a:prstGeom prst="rect">
            <a:avLst/>
          </a:prstGeom>
          <a:noFill/>
          <a:ln w="38100">
            <a:noFill/>
          </a:ln>
        </p:spPr>
        <p:txBody>
          <a:bodyPr wrap="none" rtlCol="0">
            <a:spAutoFit/>
          </a:bodyPr>
          <a:lstStyle/>
          <a:p>
            <a:pPr algn="ctr"/>
            <a:r>
              <a:rPr lang="en-GB" b="1"/>
              <a:t>Time to Live</a:t>
            </a:r>
          </a:p>
          <a:p>
            <a:pPr algn="ctr"/>
            <a:r>
              <a:rPr lang="en-GB" b="1"/>
              <a:t>8 bits</a:t>
            </a:r>
          </a:p>
        </p:txBody>
      </p:sp>
      <p:sp>
        <p:nvSpPr>
          <p:cNvPr id="59" name="TextBox 58">
            <a:extLst>
              <a:ext uri="{FF2B5EF4-FFF2-40B4-BE49-F238E27FC236}">
                <a16:creationId xmlns:a16="http://schemas.microsoft.com/office/drawing/2014/main" id="{491354BF-2FCA-4E97-9FB1-6A6DB8EFE9FD}"/>
              </a:ext>
            </a:extLst>
          </p:cNvPr>
          <p:cNvSpPr txBox="1"/>
          <p:nvPr/>
        </p:nvSpPr>
        <p:spPr>
          <a:xfrm>
            <a:off x="5144762" y="5195738"/>
            <a:ext cx="1884427" cy="369332"/>
          </a:xfrm>
          <a:prstGeom prst="rect">
            <a:avLst/>
          </a:prstGeom>
          <a:noFill/>
          <a:ln w="38100">
            <a:noFill/>
          </a:ln>
        </p:spPr>
        <p:txBody>
          <a:bodyPr wrap="none" rtlCol="0">
            <a:spAutoFit/>
          </a:bodyPr>
          <a:lstStyle/>
          <a:p>
            <a:pPr algn="ctr"/>
            <a:r>
              <a:rPr lang="en-GB" b="1"/>
              <a:t>Source IP Address</a:t>
            </a:r>
          </a:p>
        </p:txBody>
      </p:sp>
      <p:sp>
        <p:nvSpPr>
          <p:cNvPr id="60" name="TextBox 59">
            <a:extLst>
              <a:ext uri="{FF2B5EF4-FFF2-40B4-BE49-F238E27FC236}">
                <a16:creationId xmlns:a16="http://schemas.microsoft.com/office/drawing/2014/main" id="{03E52878-8228-4FA0-99C2-082C33A07621}"/>
              </a:ext>
            </a:extLst>
          </p:cNvPr>
          <p:cNvSpPr txBox="1"/>
          <p:nvPr/>
        </p:nvSpPr>
        <p:spPr>
          <a:xfrm>
            <a:off x="4907466" y="5730703"/>
            <a:ext cx="2343077" cy="369332"/>
          </a:xfrm>
          <a:prstGeom prst="rect">
            <a:avLst/>
          </a:prstGeom>
          <a:noFill/>
          <a:ln w="38100">
            <a:noFill/>
          </a:ln>
        </p:spPr>
        <p:txBody>
          <a:bodyPr wrap="none" rtlCol="0">
            <a:spAutoFit/>
          </a:bodyPr>
          <a:lstStyle/>
          <a:p>
            <a:pPr algn="ctr"/>
            <a:r>
              <a:rPr lang="en-GB" b="1"/>
              <a:t>Destination IP Address</a:t>
            </a:r>
          </a:p>
        </p:txBody>
      </p:sp>
      <p:sp>
        <p:nvSpPr>
          <p:cNvPr id="61" name="TextBox 60">
            <a:extLst>
              <a:ext uri="{FF2B5EF4-FFF2-40B4-BE49-F238E27FC236}">
                <a16:creationId xmlns:a16="http://schemas.microsoft.com/office/drawing/2014/main" id="{2B8746CF-D279-45E0-8131-E2AE0FA2ADD4}"/>
              </a:ext>
            </a:extLst>
          </p:cNvPr>
          <p:cNvSpPr txBox="1"/>
          <p:nvPr/>
        </p:nvSpPr>
        <p:spPr>
          <a:xfrm>
            <a:off x="5610413" y="6354133"/>
            <a:ext cx="937181" cy="369332"/>
          </a:xfrm>
          <a:prstGeom prst="rect">
            <a:avLst/>
          </a:prstGeom>
          <a:noFill/>
          <a:ln w="38100">
            <a:noFill/>
          </a:ln>
        </p:spPr>
        <p:txBody>
          <a:bodyPr wrap="none" rtlCol="0">
            <a:spAutoFit/>
          </a:bodyPr>
          <a:lstStyle/>
          <a:p>
            <a:pPr algn="ctr"/>
            <a:r>
              <a:rPr lang="en-GB" b="1"/>
              <a:t>Options</a:t>
            </a:r>
          </a:p>
        </p:txBody>
      </p:sp>
    </p:spTree>
    <p:extLst>
      <p:ext uri="{BB962C8B-B14F-4D97-AF65-F5344CB8AC3E}">
        <p14:creationId xmlns:p14="http://schemas.microsoft.com/office/powerpoint/2010/main" val="6276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par>
                                <p:cTn id="19" presetID="22" presetClass="entr" presetSubtype="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par>
                                <p:cTn id="22" presetID="2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up)">
                                      <p:cBhvr>
                                        <p:cTn id="24" dur="500"/>
                                        <p:tgtEl>
                                          <p:spTgt spid="19"/>
                                        </p:tgtEl>
                                      </p:cBhvr>
                                    </p:animEffect>
                                  </p:childTnLst>
                                </p:cTn>
                              </p:par>
                              <p:par>
                                <p:cTn id="25" presetID="22" presetClass="entr" presetSubtype="1"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par>
                                <p:cTn id="28" presetID="22" presetClass="entr" presetSubtype="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500"/>
                                        <p:tgtEl>
                                          <p:spTgt spid="3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up)">
                                      <p:cBhvr>
                                        <p:cTn id="36" dur="500"/>
                                        <p:tgtEl>
                                          <p:spTgt spid="3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par>
                                <p:cTn id="43" presetID="22" presetClass="entr" presetSubtype="1"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up)">
                                      <p:cBhvr>
                                        <p:cTn id="45" dur="500"/>
                                        <p:tgtEl>
                                          <p:spTgt spid="43"/>
                                        </p:tgtEl>
                                      </p:cBhvr>
                                    </p:animEffect>
                                  </p:childTnLst>
                                </p:cTn>
                              </p:par>
                              <p:par>
                                <p:cTn id="46" presetID="22" presetClass="entr" presetSubtype="1"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up)">
                                      <p:cBhvr>
                                        <p:cTn id="48" dur="500"/>
                                        <p:tgtEl>
                                          <p:spTgt spid="45"/>
                                        </p:tgtEl>
                                      </p:cBhvr>
                                    </p:animEffect>
                                  </p:childTnLst>
                                </p:cTn>
                              </p:par>
                              <p:par>
                                <p:cTn id="49" presetID="22" presetClass="entr" presetSubtype="1"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500"/>
                                        <p:tgtEl>
                                          <p:spTgt spid="4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up)">
                                      <p:cBhvr>
                                        <p:cTn id="57" dur="500"/>
                                        <p:tgtEl>
                                          <p:spTgt spid="49"/>
                                        </p:tgtEl>
                                      </p:cBhvr>
                                    </p:animEffect>
                                  </p:childTnLst>
                                </p:cTn>
                              </p:par>
                              <p:par>
                                <p:cTn id="58" presetID="22" presetClass="entr" presetSubtype="1"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up)">
                                      <p:cBhvr>
                                        <p:cTn id="60" dur="500"/>
                                        <p:tgtEl>
                                          <p:spTgt spid="5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par>
                                <p:cTn id="70" presetID="22" presetClass="entr" presetSubtype="1" fill="hold"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500"/>
                                        <p:tgtEl>
                                          <p:spTgt spid="58"/>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500"/>
                                        <p:tgtEl>
                                          <p:spTgt spid="5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up)">
                                      <p:cBhvr>
                                        <p:cTn id="81" dur="500"/>
                                        <p:tgtEl>
                                          <p:spTgt spid="60"/>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up)">
                                      <p:cBhvr>
                                        <p:cTn id="8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animBg="1"/>
      <p:bldP spid="38" grpId="0"/>
      <p:bldP spid="39" grpId="0"/>
      <p:bldP spid="40" grpId="0"/>
      <p:bldP spid="41" grpId="0"/>
      <p:bldP spid="48" grpId="0"/>
      <p:bldP spid="49" grpId="0"/>
      <p:bldP spid="53" grpId="0"/>
      <p:bldP spid="54" grpId="0"/>
      <p:bldP spid="55" grpId="0"/>
      <p:bldP spid="58"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6" name="Text Placeholder 5"/>
          <p:cNvSpPr>
            <a:spLocks noGrp="1"/>
          </p:cNvSpPr>
          <p:nvPr>
            <p:ph type="body" sz="quarter" idx="13"/>
          </p:nvPr>
        </p:nvSpPr>
        <p:spPr>
          <a:xfrm>
            <a:off x="669222" y="2247421"/>
            <a:ext cx="3070025" cy="576262"/>
          </a:xfrm>
        </p:spPr>
        <p:txBody>
          <a:bodyPr/>
          <a:lstStyle/>
          <a:p>
            <a:r>
              <a:rPr lang="en-GB"/>
              <a:t>Protocol types</a:t>
            </a:r>
          </a:p>
        </p:txBody>
      </p:sp>
      <p:sp>
        <p:nvSpPr>
          <p:cNvPr id="9" name="Text Placeholder 8"/>
          <p:cNvSpPr>
            <a:spLocks noGrp="1"/>
          </p:cNvSpPr>
          <p:nvPr>
            <p:ph type="body" sz="half" idx="17"/>
          </p:nvPr>
        </p:nvSpPr>
        <p:spPr>
          <a:xfrm>
            <a:off x="1146301" y="2933221"/>
            <a:ext cx="9587960" cy="2913513"/>
          </a:xfrm>
        </p:spPr>
        <p:txBody>
          <a:bodyPr>
            <a:normAutofit fontScale="92500" lnSpcReduction="20000"/>
          </a:bodyPr>
          <a:lstStyle/>
          <a:p>
            <a:r>
              <a:rPr lang="en-GB" sz="1600"/>
              <a:t>IP	Internet protocol</a:t>
            </a:r>
          </a:p>
          <a:p>
            <a:endParaRPr lang="en-GB" sz="1600"/>
          </a:p>
          <a:p>
            <a:r>
              <a:rPr lang="en-GB" sz="1600"/>
              <a:t>Connectionless – each packet is individually addressed and routed to its destination</a:t>
            </a:r>
          </a:p>
          <a:p>
            <a:r>
              <a:rPr lang="en-GB" sz="1600"/>
              <a:t>Does not handle packet ordering or error checking (TCP function)</a:t>
            </a:r>
          </a:p>
          <a:p>
            <a:r>
              <a:rPr lang="en-GB" sz="1600"/>
              <a:t>IP header has:</a:t>
            </a:r>
          </a:p>
          <a:p>
            <a:r>
              <a:rPr lang="en-GB" sz="1600"/>
              <a:t>	Source and destination address</a:t>
            </a:r>
          </a:p>
          <a:p>
            <a:r>
              <a:rPr lang="en-GB" sz="1600"/>
              <a:t>	Header length</a:t>
            </a:r>
          </a:p>
          <a:p>
            <a:r>
              <a:rPr lang="en-GB" sz="1600"/>
              <a:t>	Packet length</a:t>
            </a:r>
          </a:p>
          <a:p>
            <a:r>
              <a:rPr lang="en-GB" sz="1600"/>
              <a:t>	Time to live (TTL)</a:t>
            </a:r>
          </a:p>
          <a:p>
            <a:r>
              <a:rPr lang="en-GB" sz="1600"/>
              <a:t>	TCP or UDP being used</a:t>
            </a:r>
          </a:p>
          <a:p>
            <a:r>
              <a:rPr lang="en-GB" sz="1600"/>
              <a:t>	and others</a:t>
            </a:r>
            <a:endParaRPr lang="en-GB"/>
          </a:p>
        </p:txBody>
      </p:sp>
    </p:spTree>
    <p:extLst>
      <p:ext uri="{BB962C8B-B14F-4D97-AF65-F5344CB8AC3E}">
        <p14:creationId xmlns:p14="http://schemas.microsoft.com/office/powerpoint/2010/main" val="30451607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833C-A2A4-4AC3-9A7D-A6BEFB706AE5}"/>
              </a:ext>
            </a:extLst>
          </p:cNvPr>
          <p:cNvSpPr>
            <a:spLocks noGrp="1"/>
          </p:cNvSpPr>
          <p:nvPr>
            <p:ph type="title"/>
          </p:nvPr>
        </p:nvSpPr>
        <p:spPr/>
        <p:txBody>
          <a:bodyPr/>
          <a:lstStyle/>
          <a:p>
            <a:r>
              <a:rPr lang="en-GB"/>
              <a:t>IPv4 Limitations</a:t>
            </a:r>
          </a:p>
        </p:txBody>
      </p:sp>
      <p:sp>
        <p:nvSpPr>
          <p:cNvPr id="3" name="Content Placeholder 2">
            <a:extLst>
              <a:ext uri="{FF2B5EF4-FFF2-40B4-BE49-F238E27FC236}">
                <a16:creationId xmlns:a16="http://schemas.microsoft.com/office/drawing/2014/main" id="{61D2ADEF-7790-472C-9DFE-6D9D9D3A423D}"/>
              </a:ext>
            </a:extLst>
          </p:cNvPr>
          <p:cNvSpPr>
            <a:spLocks noGrp="1"/>
          </p:cNvSpPr>
          <p:nvPr>
            <p:ph idx="1"/>
          </p:nvPr>
        </p:nvSpPr>
        <p:spPr/>
        <p:txBody>
          <a:bodyPr/>
          <a:lstStyle/>
          <a:p>
            <a:r>
              <a:rPr lang="en-GB" sz="3600"/>
              <a:t>Limited number of IP addresses (4 billion)</a:t>
            </a:r>
          </a:p>
          <a:p>
            <a:r>
              <a:rPr lang="en-GB" sz="3600"/>
              <a:t>No provision for authentication</a:t>
            </a:r>
          </a:p>
          <a:p>
            <a:r>
              <a:rPr lang="en-GB" sz="3600"/>
              <a:t>Security issues</a:t>
            </a:r>
          </a:p>
          <a:p>
            <a:r>
              <a:rPr lang="en-GB" sz="3600"/>
              <a:t>No provision for routing</a:t>
            </a:r>
          </a:p>
          <a:p>
            <a:r>
              <a:rPr lang="en-GB" sz="3600"/>
              <a:t>Does not work well with large networks</a:t>
            </a:r>
          </a:p>
          <a:p>
            <a:endParaRPr lang="en-GB"/>
          </a:p>
          <a:p>
            <a:endParaRPr lang="en-GB"/>
          </a:p>
        </p:txBody>
      </p:sp>
    </p:spTree>
    <p:extLst>
      <p:ext uri="{BB962C8B-B14F-4D97-AF65-F5344CB8AC3E}">
        <p14:creationId xmlns:p14="http://schemas.microsoft.com/office/powerpoint/2010/main" val="27163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D37B-1CE7-4782-A88E-EC755CE4BD89}"/>
              </a:ext>
            </a:extLst>
          </p:cNvPr>
          <p:cNvSpPr>
            <a:spLocks noGrp="1"/>
          </p:cNvSpPr>
          <p:nvPr>
            <p:ph type="title"/>
          </p:nvPr>
        </p:nvSpPr>
        <p:spPr>
          <a:xfrm>
            <a:off x="300789" y="492886"/>
            <a:ext cx="11590421" cy="903634"/>
          </a:xfrm>
        </p:spPr>
        <p:txBody>
          <a:bodyPr/>
          <a:lstStyle/>
          <a:p>
            <a:r>
              <a:rPr lang="en-US" altLang="en-US">
                <a:latin typeface="Arial" panose="020B0604020202020204" pitchFamily="34" charset="0"/>
              </a:rPr>
              <a:t>Common Internet protocols</a:t>
            </a:r>
            <a:endParaRPr lang="en-GB"/>
          </a:p>
        </p:txBody>
      </p:sp>
      <p:sp>
        <p:nvSpPr>
          <p:cNvPr id="8" name="Freeform: Shape 7">
            <a:extLst>
              <a:ext uri="{FF2B5EF4-FFF2-40B4-BE49-F238E27FC236}">
                <a16:creationId xmlns:a16="http://schemas.microsoft.com/office/drawing/2014/main" id="{FD4ED159-9B97-4503-91D7-54DCDDC5B74F}"/>
              </a:ext>
            </a:extLst>
          </p:cNvPr>
          <p:cNvSpPr/>
          <p:nvPr/>
        </p:nvSpPr>
        <p:spPr>
          <a:xfrm>
            <a:off x="1494869" y="1396520"/>
            <a:ext cx="2542893" cy="2249657"/>
          </a:xfrm>
          <a:custGeom>
            <a:avLst/>
            <a:gdLst>
              <a:gd name="connsiteX0" fmla="*/ 179973 w 2542893"/>
              <a:gd name="connsiteY0" fmla="*/ 0 h 2249657"/>
              <a:gd name="connsiteX1" fmla="*/ 2362920 w 2542893"/>
              <a:gd name="connsiteY1" fmla="*/ 0 h 2249657"/>
              <a:gd name="connsiteX2" fmla="*/ 2542893 w 2542893"/>
              <a:gd name="connsiteY2" fmla="*/ 179973 h 2249657"/>
              <a:gd name="connsiteX3" fmla="*/ 2542893 w 2542893"/>
              <a:gd name="connsiteY3" fmla="*/ 2249657 h 2249657"/>
              <a:gd name="connsiteX4" fmla="*/ 2542893 w 2542893"/>
              <a:gd name="connsiteY4" fmla="*/ 2249657 h 2249657"/>
              <a:gd name="connsiteX5" fmla="*/ 0 w 2542893"/>
              <a:gd name="connsiteY5" fmla="*/ 2249657 h 2249657"/>
              <a:gd name="connsiteX6" fmla="*/ 0 w 2542893"/>
              <a:gd name="connsiteY6" fmla="*/ 2249657 h 2249657"/>
              <a:gd name="connsiteX7" fmla="*/ 0 w 2542893"/>
              <a:gd name="connsiteY7" fmla="*/ 179973 h 2249657"/>
              <a:gd name="connsiteX8" fmla="*/ 179973 w 2542893"/>
              <a:gd name="connsiteY8" fmla="*/ 0 h 224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893" h="2249657">
                <a:moveTo>
                  <a:pt x="179973" y="0"/>
                </a:moveTo>
                <a:lnTo>
                  <a:pt x="2362920" y="0"/>
                </a:lnTo>
                <a:cubicBezTo>
                  <a:pt x="2462316" y="0"/>
                  <a:pt x="2542893" y="80577"/>
                  <a:pt x="2542893" y="179973"/>
                </a:cubicBezTo>
                <a:lnTo>
                  <a:pt x="2542893" y="2249657"/>
                </a:lnTo>
                <a:lnTo>
                  <a:pt x="2542893" y="2249657"/>
                </a:lnTo>
                <a:lnTo>
                  <a:pt x="0" y="2249657"/>
                </a:lnTo>
                <a:lnTo>
                  <a:pt x="0" y="2249657"/>
                </a:lnTo>
                <a:lnTo>
                  <a:pt x="0" y="179973"/>
                </a:lnTo>
                <a:cubicBezTo>
                  <a:pt x="0" y="80577"/>
                  <a:pt x="80577" y="0"/>
                  <a:pt x="179973"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492" tIns="106052" rIns="70492"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TCP/IP </a:t>
            </a:r>
            <a:r>
              <a:rPr lang="en-US" sz="1400" kern="1200"/>
              <a:t>(Transmission Control Protocol/Internet Protocol) </a:t>
            </a:r>
            <a:r>
              <a:rPr lang="en-US" sz="1400" b="0" i="0" kern="1200" baseline="0"/>
              <a:t>is a stream protocol. </a:t>
            </a:r>
            <a:endParaRPr lang="en-GB" sz="1400" kern="1200"/>
          </a:p>
          <a:p>
            <a:pPr marL="114300" lvl="1" indent="-114300" algn="l" defTabSz="622300">
              <a:lnSpc>
                <a:spcPct val="90000"/>
              </a:lnSpc>
              <a:spcBef>
                <a:spcPct val="0"/>
              </a:spcBef>
              <a:spcAft>
                <a:spcPct val="15000"/>
              </a:spcAft>
              <a:buNone/>
            </a:pPr>
            <a:r>
              <a:rPr lang="en-US" sz="1400" b="0" i="0" kern="1200" baseline="0"/>
              <a:t>Any data transmitted between these two endpoints is guaranteed to arrive, thus it is a so-called lossless protocol. </a:t>
            </a:r>
          </a:p>
          <a:p>
            <a:pPr marL="114300" lvl="1" indent="-114300" algn="l" defTabSz="622300">
              <a:lnSpc>
                <a:spcPct val="90000"/>
              </a:lnSpc>
              <a:spcBef>
                <a:spcPct val="0"/>
              </a:spcBef>
              <a:spcAft>
                <a:spcPct val="15000"/>
              </a:spcAft>
              <a:buNone/>
            </a:pPr>
            <a:r>
              <a:rPr lang="en-US" sz="1400" b="0" i="0" kern="1200" baseline="0"/>
              <a:t>It is also called a peer-to-peer protocol</a:t>
            </a:r>
            <a:r>
              <a:rPr lang="en-US" sz="1100" b="0" i="0" kern="1200" baseline="0"/>
              <a:t>.</a:t>
            </a:r>
            <a:endParaRPr lang="en-GB" sz="1100" kern="1200"/>
          </a:p>
        </p:txBody>
      </p:sp>
      <p:sp>
        <p:nvSpPr>
          <p:cNvPr id="9" name="Freeform: Shape 8">
            <a:extLst>
              <a:ext uri="{FF2B5EF4-FFF2-40B4-BE49-F238E27FC236}">
                <a16:creationId xmlns:a16="http://schemas.microsoft.com/office/drawing/2014/main" id="{7283A120-B9F9-4573-83EB-9DE857F85823}"/>
              </a:ext>
            </a:extLst>
          </p:cNvPr>
          <p:cNvSpPr/>
          <p:nvPr/>
        </p:nvSpPr>
        <p:spPr>
          <a:xfrm>
            <a:off x="1502375" y="3645342"/>
            <a:ext cx="2527880" cy="638255"/>
          </a:xfrm>
          <a:custGeom>
            <a:avLst/>
            <a:gdLst>
              <a:gd name="connsiteX0" fmla="*/ 0 w 2527880"/>
              <a:gd name="connsiteY0" fmla="*/ 0 h 638255"/>
              <a:gd name="connsiteX1" fmla="*/ 2527880 w 2527880"/>
              <a:gd name="connsiteY1" fmla="*/ 0 h 638255"/>
              <a:gd name="connsiteX2" fmla="*/ 2527880 w 2527880"/>
              <a:gd name="connsiteY2" fmla="*/ 638255 h 638255"/>
              <a:gd name="connsiteX3" fmla="*/ 0 w 2527880"/>
              <a:gd name="connsiteY3" fmla="*/ 638255 h 638255"/>
              <a:gd name="connsiteX4" fmla="*/ 0 w 252788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880" h="638255">
                <a:moveTo>
                  <a:pt x="0" y="0"/>
                </a:moveTo>
                <a:lnTo>
                  <a:pt x="2527880" y="0"/>
                </a:lnTo>
                <a:lnTo>
                  <a:pt x="252788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4833"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TCP/IP </a:t>
            </a:r>
            <a:endParaRPr lang="en-GB" sz="4500" kern="1200"/>
          </a:p>
        </p:txBody>
      </p:sp>
      <p:sp>
        <p:nvSpPr>
          <p:cNvPr id="10" name="Oval 9">
            <a:extLst>
              <a:ext uri="{FF2B5EF4-FFF2-40B4-BE49-F238E27FC236}">
                <a16:creationId xmlns:a16="http://schemas.microsoft.com/office/drawing/2014/main" id="{523D0ACE-FDBF-44F6-8813-BA413C9E3FBB}"/>
              </a:ext>
            </a:extLst>
          </p:cNvPr>
          <p:cNvSpPr/>
          <p:nvPr/>
        </p:nvSpPr>
        <p:spPr>
          <a:xfrm>
            <a:off x="3209465" y="3746719"/>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8F9638E-6EF7-4947-8CF5-92E775EF694F}"/>
              </a:ext>
            </a:extLst>
          </p:cNvPr>
          <p:cNvSpPr/>
          <p:nvPr/>
        </p:nvSpPr>
        <p:spPr>
          <a:xfrm>
            <a:off x="4581070" y="1359419"/>
            <a:ext cx="2785261" cy="2367333"/>
          </a:xfrm>
          <a:custGeom>
            <a:avLst/>
            <a:gdLst>
              <a:gd name="connsiteX0" fmla="*/ 180461 w 2255765"/>
              <a:gd name="connsiteY0" fmla="*/ 0 h 2367333"/>
              <a:gd name="connsiteX1" fmla="*/ 2075304 w 2255765"/>
              <a:gd name="connsiteY1" fmla="*/ 0 h 2367333"/>
              <a:gd name="connsiteX2" fmla="*/ 2255765 w 2255765"/>
              <a:gd name="connsiteY2" fmla="*/ 180461 h 2367333"/>
              <a:gd name="connsiteX3" fmla="*/ 2255765 w 2255765"/>
              <a:gd name="connsiteY3" fmla="*/ 2367333 h 2367333"/>
              <a:gd name="connsiteX4" fmla="*/ 2255765 w 2255765"/>
              <a:gd name="connsiteY4" fmla="*/ 2367333 h 2367333"/>
              <a:gd name="connsiteX5" fmla="*/ 0 w 2255765"/>
              <a:gd name="connsiteY5" fmla="*/ 2367333 h 2367333"/>
              <a:gd name="connsiteX6" fmla="*/ 0 w 2255765"/>
              <a:gd name="connsiteY6" fmla="*/ 2367333 h 2367333"/>
              <a:gd name="connsiteX7" fmla="*/ 0 w 2255765"/>
              <a:gd name="connsiteY7" fmla="*/ 180461 h 2367333"/>
              <a:gd name="connsiteX8" fmla="*/ 180461 w 2255765"/>
              <a:gd name="connsiteY8" fmla="*/ 0 h 236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765" h="2367333">
                <a:moveTo>
                  <a:pt x="180461" y="0"/>
                </a:moveTo>
                <a:lnTo>
                  <a:pt x="2075304" y="0"/>
                </a:lnTo>
                <a:cubicBezTo>
                  <a:pt x="2174970" y="0"/>
                  <a:pt x="2255765" y="80795"/>
                  <a:pt x="2255765" y="180461"/>
                </a:cubicBezTo>
                <a:lnTo>
                  <a:pt x="2255765" y="2367333"/>
                </a:lnTo>
                <a:lnTo>
                  <a:pt x="2255765" y="2367333"/>
                </a:lnTo>
                <a:lnTo>
                  <a:pt x="0" y="2367333"/>
                </a:lnTo>
                <a:lnTo>
                  <a:pt x="0" y="2367333"/>
                </a:lnTo>
                <a:lnTo>
                  <a:pt x="0" y="180461"/>
                </a:lnTo>
                <a:cubicBezTo>
                  <a:pt x="0" y="80795"/>
                  <a:pt x="80795" y="0"/>
                  <a:pt x="180461"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0635" tIns="106195" rIns="70635"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HTTP </a:t>
            </a:r>
            <a:r>
              <a:rPr lang="en-US" sz="1400" kern="1200"/>
              <a:t>(</a:t>
            </a:r>
            <a:r>
              <a:rPr lang="en-US" sz="1400" kern="1200" err="1"/>
              <a:t>HyperText</a:t>
            </a:r>
            <a:r>
              <a:rPr lang="en-US" sz="1400" kern="1200"/>
              <a:t> Transfer Protocol)</a:t>
            </a:r>
            <a:r>
              <a:rPr lang="en-US" sz="1400" b="0" i="0" kern="1200" baseline="0"/>
              <a:t> is the protocol used to transmit all data present on the World Wide Web.</a:t>
            </a:r>
            <a:endParaRPr lang="en-GB" sz="1400" kern="1200"/>
          </a:p>
          <a:p>
            <a:pPr marL="114300" lvl="1" indent="-114300" algn="l" defTabSz="622300">
              <a:lnSpc>
                <a:spcPct val="90000"/>
              </a:lnSpc>
              <a:spcBef>
                <a:spcPct val="0"/>
              </a:spcBef>
              <a:spcAft>
                <a:spcPct val="15000"/>
              </a:spcAft>
              <a:buNone/>
            </a:pPr>
            <a:r>
              <a:rPr lang="en-US" sz="1400" b="0" i="0" kern="1200" baseline="0"/>
              <a:t>It is the protocol used to transmit HTML, the language that makes all the fancy decorations in your browser. It works upon TCP/IP.</a:t>
            </a:r>
            <a:endParaRPr lang="en-GB" sz="1400" kern="1200"/>
          </a:p>
        </p:txBody>
      </p:sp>
      <p:sp>
        <p:nvSpPr>
          <p:cNvPr id="12" name="Freeform: Shape 11">
            <a:extLst>
              <a:ext uri="{FF2B5EF4-FFF2-40B4-BE49-F238E27FC236}">
                <a16:creationId xmlns:a16="http://schemas.microsoft.com/office/drawing/2014/main" id="{43A05FA3-06E4-477B-99BA-3382FC965433}"/>
              </a:ext>
            </a:extLst>
          </p:cNvPr>
          <p:cNvSpPr/>
          <p:nvPr/>
        </p:nvSpPr>
        <p:spPr>
          <a:xfrm>
            <a:off x="4581070" y="3651002"/>
            <a:ext cx="2785261" cy="638255"/>
          </a:xfrm>
          <a:custGeom>
            <a:avLst/>
            <a:gdLst>
              <a:gd name="connsiteX0" fmla="*/ 0 w 2255765"/>
              <a:gd name="connsiteY0" fmla="*/ 0 h 638255"/>
              <a:gd name="connsiteX1" fmla="*/ 2255765 w 2255765"/>
              <a:gd name="connsiteY1" fmla="*/ 0 h 638255"/>
              <a:gd name="connsiteX2" fmla="*/ 2255765 w 2255765"/>
              <a:gd name="connsiteY2" fmla="*/ 638255 h 638255"/>
              <a:gd name="connsiteX3" fmla="*/ 0 w 2255765"/>
              <a:gd name="connsiteY3" fmla="*/ 638255 h 638255"/>
              <a:gd name="connsiteX4" fmla="*/ 0 w 2255765"/>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765" h="638255">
                <a:moveTo>
                  <a:pt x="0" y="0"/>
                </a:moveTo>
                <a:lnTo>
                  <a:pt x="2255765" y="0"/>
                </a:lnTo>
                <a:lnTo>
                  <a:pt x="2255765"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72434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HTTP </a:t>
            </a:r>
            <a:endParaRPr lang="en-GB" sz="4500" kern="1200"/>
          </a:p>
        </p:txBody>
      </p:sp>
      <p:sp>
        <p:nvSpPr>
          <p:cNvPr id="13" name="Oval 12">
            <a:extLst>
              <a:ext uri="{FF2B5EF4-FFF2-40B4-BE49-F238E27FC236}">
                <a16:creationId xmlns:a16="http://schemas.microsoft.com/office/drawing/2014/main" id="{A55105F2-2FDC-43E4-A2E9-92A4375438BC}"/>
              </a:ext>
            </a:extLst>
          </p:cNvPr>
          <p:cNvSpPr/>
          <p:nvPr/>
        </p:nvSpPr>
        <p:spPr>
          <a:xfrm>
            <a:off x="6539435" y="3746718"/>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D91D8918-6931-4946-A2F2-DA9E00789FFE}"/>
              </a:ext>
            </a:extLst>
          </p:cNvPr>
          <p:cNvSpPr/>
          <p:nvPr/>
        </p:nvSpPr>
        <p:spPr>
          <a:xfrm>
            <a:off x="7845911" y="1367100"/>
            <a:ext cx="2785261" cy="2278241"/>
          </a:xfrm>
          <a:custGeom>
            <a:avLst/>
            <a:gdLst>
              <a:gd name="connsiteX0" fmla="*/ 118745 w 2785261"/>
              <a:gd name="connsiteY0" fmla="*/ 0 h 1484314"/>
              <a:gd name="connsiteX1" fmla="*/ 2666516 w 2785261"/>
              <a:gd name="connsiteY1" fmla="*/ 0 h 1484314"/>
              <a:gd name="connsiteX2" fmla="*/ 2785261 w 2785261"/>
              <a:gd name="connsiteY2" fmla="*/ 118745 h 1484314"/>
              <a:gd name="connsiteX3" fmla="*/ 2785261 w 2785261"/>
              <a:gd name="connsiteY3" fmla="*/ 1484314 h 1484314"/>
              <a:gd name="connsiteX4" fmla="*/ 2785261 w 2785261"/>
              <a:gd name="connsiteY4" fmla="*/ 1484314 h 1484314"/>
              <a:gd name="connsiteX5" fmla="*/ 0 w 2785261"/>
              <a:gd name="connsiteY5" fmla="*/ 1484314 h 1484314"/>
              <a:gd name="connsiteX6" fmla="*/ 0 w 2785261"/>
              <a:gd name="connsiteY6" fmla="*/ 1484314 h 1484314"/>
              <a:gd name="connsiteX7" fmla="*/ 0 w 2785261"/>
              <a:gd name="connsiteY7" fmla="*/ 118745 h 1484314"/>
              <a:gd name="connsiteX8" fmla="*/ 118745 w 2785261"/>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5261" h="1484314">
                <a:moveTo>
                  <a:pt x="118745" y="0"/>
                </a:moveTo>
                <a:lnTo>
                  <a:pt x="2666516" y="0"/>
                </a:lnTo>
                <a:cubicBezTo>
                  <a:pt x="2732097" y="0"/>
                  <a:pt x="2785261" y="53164"/>
                  <a:pt x="2785261" y="118745"/>
                </a:cubicBezTo>
                <a:lnTo>
                  <a:pt x="2785261" y="1484314"/>
                </a:lnTo>
                <a:lnTo>
                  <a:pt x="2785261"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5099" tIns="95739" rIns="55099" bIns="20320" numCol="1" spcCol="1270" anchor="t" anchorCtr="0">
            <a:noAutofit/>
          </a:bodyPr>
          <a:lstStyle/>
          <a:p>
            <a:pPr marL="171450" lvl="1" indent="-171450" algn="l" defTabSz="711200">
              <a:lnSpc>
                <a:spcPct val="90000"/>
              </a:lnSpc>
              <a:spcBef>
                <a:spcPct val="0"/>
              </a:spcBef>
              <a:spcAft>
                <a:spcPct val="15000"/>
              </a:spcAft>
              <a:buNone/>
            </a:pPr>
            <a:r>
              <a:rPr lang="en-US" sz="1600" b="0" i="0" kern="1200" baseline="0"/>
              <a:t>FTP </a:t>
            </a:r>
            <a:r>
              <a:rPr lang="en-US" sz="1600" kern="1200"/>
              <a:t>(File Transfer Protocol) </a:t>
            </a:r>
            <a:r>
              <a:rPr lang="en-US" sz="1600" b="0" i="0" kern="1200" baseline="0"/>
              <a:t>is the protocol used to transmit files between computers connected to each other by a TCP/IP network, such as the Internet</a:t>
            </a:r>
            <a:endParaRPr lang="en-GB" sz="1600" kern="1200"/>
          </a:p>
        </p:txBody>
      </p:sp>
      <p:sp>
        <p:nvSpPr>
          <p:cNvPr id="15" name="Freeform: Shape 14">
            <a:extLst>
              <a:ext uri="{FF2B5EF4-FFF2-40B4-BE49-F238E27FC236}">
                <a16:creationId xmlns:a16="http://schemas.microsoft.com/office/drawing/2014/main" id="{008B5199-CBC3-4D89-BAA8-A427B79AAFD3}"/>
              </a:ext>
            </a:extLst>
          </p:cNvPr>
          <p:cNvSpPr/>
          <p:nvPr/>
        </p:nvSpPr>
        <p:spPr>
          <a:xfrm>
            <a:off x="7845911" y="3658683"/>
            <a:ext cx="2785261" cy="638255"/>
          </a:xfrm>
          <a:custGeom>
            <a:avLst/>
            <a:gdLst>
              <a:gd name="connsiteX0" fmla="*/ 0 w 2785261"/>
              <a:gd name="connsiteY0" fmla="*/ 0 h 638255"/>
              <a:gd name="connsiteX1" fmla="*/ 2785261 w 2785261"/>
              <a:gd name="connsiteY1" fmla="*/ 0 h 638255"/>
              <a:gd name="connsiteX2" fmla="*/ 2785261 w 2785261"/>
              <a:gd name="connsiteY2" fmla="*/ 638255 h 638255"/>
              <a:gd name="connsiteX3" fmla="*/ 0 w 2785261"/>
              <a:gd name="connsiteY3" fmla="*/ 638255 h 638255"/>
              <a:gd name="connsiteX4" fmla="*/ 0 w 2785261"/>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261" h="638255">
                <a:moveTo>
                  <a:pt x="0" y="0"/>
                </a:moveTo>
                <a:lnTo>
                  <a:pt x="2785261" y="0"/>
                </a:lnTo>
                <a:lnTo>
                  <a:pt x="2785261"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80959" bIns="0" numCol="1" spcCol="1270" anchor="ctr" anchorCtr="0">
            <a:noAutofit/>
          </a:bodyPr>
          <a:lstStyle/>
          <a:p>
            <a:pPr marL="0" lvl="0" indent="0" algn="l" defTabSz="2000250">
              <a:lnSpc>
                <a:spcPct val="90000"/>
              </a:lnSpc>
              <a:spcBef>
                <a:spcPct val="0"/>
              </a:spcBef>
              <a:spcAft>
                <a:spcPct val="35000"/>
              </a:spcAft>
              <a:buNone/>
            </a:pPr>
            <a:r>
              <a:rPr lang="en-US" sz="4500" b="0" i="0" kern="1200" baseline="0"/>
              <a:t>FTP </a:t>
            </a:r>
            <a:endParaRPr lang="en-GB" sz="4500" kern="1200"/>
          </a:p>
        </p:txBody>
      </p:sp>
      <p:sp>
        <p:nvSpPr>
          <p:cNvPr id="16" name="Oval 15">
            <a:extLst>
              <a:ext uri="{FF2B5EF4-FFF2-40B4-BE49-F238E27FC236}">
                <a16:creationId xmlns:a16="http://schemas.microsoft.com/office/drawing/2014/main" id="{E68C56F6-3F75-479A-A3B6-2E427D5F9105}"/>
              </a:ext>
            </a:extLst>
          </p:cNvPr>
          <p:cNvSpPr/>
          <p:nvPr/>
        </p:nvSpPr>
        <p:spPr>
          <a:xfrm>
            <a:off x="9762916" y="3760069"/>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953D9C64-0941-40FB-B182-AC9A53AD41B0}"/>
              </a:ext>
            </a:extLst>
          </p:cNvPr>
          <p:cNvSpPr/>
          <p:nvPr/>
        </p:nvSpPr>
        <p:spPr>
          <a:xfrm>
            <a:off x="4756226" y="4516222"/>
            <a:ext cx="2515890" cy="1484314"/>
          </a:xfrm>
          <a:custGeom>
            <a:avLst/>
            <a:gdLst>
              <a:gd name="connsiteX0" fmla="*/ 118745 w 2515890"/>
              <a:gd name="connsiteY0" fmla="*/ 0 h 1484314"/>
              <a:gd name="connsiteX1" fmla="*/ 2397145 w 2515890"/>
              <a:gd name="connsiteY1" fmla="*/ 0 h 1484314"/>
              <a:gd name="connsiteX2" fmla="*/ 2515890 w 2515890"/>
              <a:gd name="connsiteY2" fmla="*/ 118745 h 1484314"/>
              <a:gd name="connsiteX3" fmla="*/ 2515890 w 2515890"/>
              <a:gd name="connsiteY3" fmla="*/ 1484314 h 1484314"/>
              <a:gd name="connsiteX4" fmla="*/ 2515890 w 2515890"/>
              <a:gd name="connsiteY4" fmla="*/ 1484314 h 1484314"/>
              <a:gd name="connsiteX5" fmla="*/ 0 w 2515890"/>
              <a:gd name="connsiteY5" fmla="*/ 1484314 h 1484314"/>
              <a:gd name="connsiteX6" fmla="*/ 0 w 2515890"/>
              <a:gd name="connsiteY6" fmla="*/ 1484314 h 1484314"/>
              <a:gd name="connsiteX7" fmla="*/ 0 w 2515890"/>
              <a:gd name="connsiteY7" fmla="*/ 118745 h 1484314"/>
              <a:gd name="connsiteX8" fmla="*/ 118745 w 2515890"/>
              <a:gd name="connsiteY8" fmla="*/ 0 h 148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5890" h="1484314">
                <a:moveTo>
                  <a:pt x="118745" y="0"/>
                </a:moveTo>
                <a:lnTo>
                  <a:pt x="2397145" y="0"/>
                </a:lnTo>
                <a:cubicBezTo>
                  <a:pt x="2462726" y="0"/>
                  <a:pt x="2515890" y="53164"/>
                  <a:pt x="2515890" y="118745"/>
                </a:cubicBezTo>
                <a:lnTo>
                  <a:pt x="2515890" y="1484314"/>
                </a:lnTo>
                <a:lnTo>
                  <a:pt x="2515890" y="1484314"/>
                </a:lnTo>
                <a:lnTo>
                  <a:pt x="0" y="1484314"/>
                </a:lnTo>
                <a:lnTo>
                  <a:pt x="0" y="1484314"/>
                </a:lnTo>
                <a:lnTo>
                  <a:pt x="0" y="118745"/>
                </a:lnTo>
                <a:cubicBezTo>
                  <a:pt x="0" y="53164"/>
                  <a:pt x="53164" y="0"/>
                  <a:pt x="118745" y="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2559" tIns="88119" rIns="52559" bIns="17780" numCol="1" spcCol="1270" anchor="t" anchorCtr="0">
            <a:noAutofit/>
          </a:bodyPr>
          <a:lstStyle/>
          <a:p>
            <a:pPr marL="114300" lvl="1" indent="-114300" algn="l" defTabSz="622300">
              <a:lnSpc>
                <a:spcPct val="90000"/>
              </a:lnSpc>
              <a:spcBef>
                <a:spcPct val="0"/>
              </a:spcBef>
              <a:spcAft>
                <a:spcPct val="15000"/>
              </a:spcAft>
              <a:buNone/>
            </a:pPr>
            <a:r>
              <a:rPr lang="en-US" sz="1400" b="0" i="0" kern="1200" baseline="0"/>
              <a:t>UDP</a:t>
            </a:r>
            <a:r>
              <a:rPr lang="en-US" sz="1400" kern="1200"/>
              <a:t> (User Datagram Protocol) </a:t>
            </a:r>
            <a:r>
              <a:rPr lang="en-GB" sz="1400" kern="1200"/>
              <a:t>is one of the core members of the Internet protocol suite.</a:t>
            </a:r>
          </a:p>
          <a:p>
            <a:pPr marL="114300" lvl="1" indent="-114300" algn="l" defTabSz="622300">
              <a:lnSpc>
                <a:spcPct val="90000"/>
              </a:lnSpc>
              <a:spcBef>
                <a:spcPct val="0"/>
              </a:spcBef>
              <a:spcAft>
                <a:spcPct val="15000"/>
              </a:spcAft>
              <a:buNone/>
            </a:pPr>
            <a:r>
              <a:rPr lang="en-GB" sz="1400" kern="1200"/>
              <a:t>UDP uses a simple connectionless communication model with a minimum of protocol mechanisms.</a:t>
            </a:r>
          </a:p>
        </p:txBody>
      </p:sp>
      <p:sp>
        <p:nvSpPr>
          <p:cNvPr id="18" name="Freeform: Shape 17">
            <a:extLst>
              <a:ext uri="{FF2B5EF4-FFF2-40B4-BE49-F238E27FC236}">
                <a16:creationId xmlns:a16="http://schemas.microsoft.com/office/drawing/2014/main" id="{0357A7F6-5BD9-4D74-8FC7-52ACD070CA79}"/>
              </a:ext>
            </a:extLst>
          </p:cNvPr>
          <p:cNvSpPr/>
          <p:nvPr/>
        </p:nvSpPr>
        <p:spPr>
          <a:xfrm>
            <a:off x="4756226" y="6000537"/>
            <a:ext cx="2515890" cy="638255"/>
          </a:xfrm>
          <a:custGeom>
            <a:avLst/>
            <a:gdLst>
              <a:gd name="connsiteX0" fmla="*/ 0 w 2515890"/>
              <a:gd name="connsiteY0" fmla="*/ 0 h 638255"/>
              <a:gd name="connsiteX1" fmla="*/ 2515890 w 2515890"/>
              <a:gd name="connsiteY1" fmla="*/ 0 h 638255"/>
              <a:gd name="connsiteX2" fmla="*/ 2515890 w 2515890"/>
              <a:gd name="connsiteY2" fmla="*/ 638255 h 638255"/>
              <a:gd name="connsiteX3" fmla="*/ 0 w 2515890"/>
              <a:gd name="connsiteY3" fmla="*/ 638255 h 638255"/>
              <a:gd name="connsiteX4" fmla="*/ 0 w 2515890"/>
              <a:gd name="connsiteY4" fmla="*/ 0 h 63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5890" h="638255">
                <a:moveTo>
                  <a:pt x="0" y="0"/>
                </a:moveTo>
                <a:lnTo>
                  <a:pt x="2515890" y="0"/>
                </a:lnTo>
                <a:lnTo>
                  <a:pt x="2515890" y="638255"/>
                </a:lnTo>
                <a:lnTo>
                  <a:pt x="0" y="638255"/>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0" rIns="801287" bIns="0" numCol="1" spcCol="1270" anchor="ctr" anchorCtr="0">
            <a:noAutofit/>
          </a:bodyPr>
          <a:lstStyle/>
          <a:p>
            <a:pPr marL="0" lvl="0" indent="0" algn="l" defTabSz="2000250">
              <a:lnSpc>
                <a:spcPct val="90000"/>
              </a:lnSpc>
              <a:spcBef>
                <a:spcPct val="0"/>
              </a:spcBef>
              <a:spcAft>
                <a:spcPct val="35000"/>
              </a:spcAft>
              <a:buNone/>
            </a:pPr>
            <a:r>
              <a:rPr lang="en-US" sz="4500" kern="1200"/>
              <a:t>UDP</a:t>
            </a:r>
            <a:endParaRPr lang="en-GB" sz="4500" kern="1200"/>
          </a:p>
        </p:txBody>
      </p:sp>
      <p:sp>
        <p:nvSpPr>
          <p:cNvPr id="19" name="Oval 18">
            <a:extLst>
              <a:ext uri="{FF2B5EF4-FFF2-40B4-BE49-F238E27FC236}">
                <a16:creationId xmlns:a16="http://schemas.microsoft.com/office/drawing/2014/main" id="{3CDED2E5-DF93-4101-8491-D6127084714A}"/>
              </a:ext>
            </a:extLst>
          </p:cNvPr>
          <p:cNvSpPr/>
          <p:nvPr/>
        </p:nvSpPr>
        <p:spPr>
          <a:xfrm>
            <a:off x="6476506" y="6101918"/>
            <a:ext cx="695947" cy="695947"/>
          </a:xfrm>
          <a:prstGeom prst="ellips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1227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P spid="17" grpId="0" animBg="1"/>
      <p:bldP spid="18"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98F7AFEC-3F5A-47F3-96AF-95B8382CE1AC}"/>
              </a:ext>
            </a:extLst>
          </p:cNvPr>
          <p:cNvSpPr txBox="1"/>
          <p:nvPr/>
        </p:nvSpPr>
        <p:spPr>
          <a:xfrm>
            <a:off x="7974501" y="5176837"/>
            <a:ext cx="1202913" cy="369332"/>
          </a:xfrm>
          <a:prstGeom prst="rect">
            <a:avLst/>
          </a:prstGeom>
          <a:noFill/>
        </p:spPr>
        <p:txBody>
          <a:bodyPr wrap="square" rtlCol="0">
            <a:spAutoFit/>
          </a:bodyPr>
          <a:lstStyle/>
          <a:p>
            <a:r>
              <a:rPr lang="en-GB"/>
              <a:t>Ethernet</a:t>
            </a:r>
          </a:p>
        </p:txBody>
      </p:sp>
      <p:sp>
        <p:nvSpPr>
          <p:cNvPr id="31" name="TextBox 30">
            <a:extLst>
              <a:ext uri="{FF2B5EF4-FFF2-40B4-BE49-F238E27FC236}">
                <a16:creationId xmlns:a16="http://schemas.microsoft.com/office/drawing/2014/main" id="{4E9EC931-B289-4729-8E64-6296874177E3}"/>
              </a:ext>
            </a:extLst>
          </p:cNvPr>
          <p:cNvSpPr txBox="1"/>
          <p:nvPr/>
        </p:nvSpPr>
        <p:spPr>
          <a:xfrm>
            <a:off x="8375759" y="4621182"/>
            <a:ext cx="400397" cy="369332"/>
          </a:xfrm>
          <a:prstGeom prst="rect">
            <a:avLst/>
          </a:prstGeom>
          <a:noFill/>
        </p:spPr>
        <p:txBody>
          <a:bodyPr wrap="square" rtlCol="0">
            <a:spAutoFit/>
          </a:bodyPr>
          <a:lstStyle/>
          <a:p>
            <a:r>
              <a:rPr lang="en-GB"/>
              <a:t>IP</a:t>
            </a:r>
          </a:p>
        </p:txBody>
      </p:sp>
      <p:sp>
        <p:nvSpPr>
          <p:cNvPr id="30" name="TextBox 29">
            <a:extLst>
              <a:ext uri="{FF2B5EF4-FFF2-40B4-BE49-F238E27FC236}">
                <a16:creationId xmlns:a16="http://schemas.microsoft.com/office/drawing/2014/main" id="{F4E209A9-764D-4B3D-B994-F043DF562CF8}"/>
              </a:ext>
            </a:extLst>
          </p:cNvPr>
          <p:cNvSpPr txBox="1"/>
          <p:nvPr/>
        </p:nvSpPr>
        <p:spPr>
          <a:xfrm>
            <a:off x="7974501" y="4227314"/>
            <a:ext cx="1202913" cy="369332"/>
          </a:xfrm>
          <a:prstGeom prst="rect">
            <a:avLst/>
          </a:prstGeom>
          <a:noFill/>
        </p:spPr>
        <p:txBody>
          <a:bodyPr wrap="square" rtlCol="0">
            <a:spAutoFit/>
          </a:bodyPr>
          <a:lstStyle/>
          <a:p>
            <a:r>
              <a:rPr lang="en-GB"/>
              <a:t>TCP &amp;UDP</a:t>
            </a:r>
          </a:p>
        </p:txBody>
      </p:sp>
      <p:sp>
        <p:nvSpPr>
          <p:cNvPr id="29" name="TextBox 28">
            <a:extLst>
              <a:ext uri="{FF2B5EF4-FFF2-40B4-BE49-F238E27FC236}">
                <a16:creationId xmlns:a16="http://schemas.microsoft.com/office/drawing/2014/main" id="{FE6F79AA-52A4-405E-9E0F-1B082B5312C0}"/>
              </a:ext>
            </a:extLst>
          </p:cNvPr>
          <p:cNvSpPr txBox="1"/>
          <p:nvPr/>
        </p:nvSpPr>
        <p:spPr>
          <a:xfrm>
            <a:off x="7752997" y="3241655"/>
            <a:ext cx="1645921" cy="923330"/>
          </a:xfrm>
          <a:prstGeom prst="rect">
            <a:avLst/>
          </a:prstGeom>
          <a:noFill/>
        </p:spPr>
        <p:txBody>
          <a:bodyPr wrap="square" rtlCol="0">
            <a:spAutoFit/>
          </a:bodyPr>
          <a:lstStyle/>
          <a:p>
            <a:r>
              <a:rPr lang="en-GB"/>
              <a:t>SMTP, FTP, HTTP, POP3, IMAP4, SNMP</a:t>
            </a:r>
          </a:p>
        </p:txBody>
      </p:sp>
      <p:sp>
        <p:nvSpPr>
          <p:cNvPr id="2" name="Title 1">
            <a:extLst>
              <a:ext uri="{FF2B5EF4-FFF2-40B4-BE49-F238E27FC236}">
                <a16:creationId xmlns:a16="http://schemas.microsoft.com/office/drawing/2014/main" id="{E27002F2-65C4-45B8-9348-54DE5D96F4C1}"/>
              </a:ext>
            </a:extLst>
          </p:cNvPr>
          <p:cNvSpPr>
            <a:spLocks noGrp="1"/>
          </p:cNvSpPr>
          <p:nvPr>
            <p:ph type="title"/>
          </p:nvPr>
        </p:nvSpPr>
        <p:spPr/>
        <p:txBody>
          <a:bodyPr/>
          <a:lstStyle/>
          <a:p>
            <a:r>
              <a:rPr lang="en-GB"/>
              <a:t>The TCP/IP Protocol Suite</a:t>
            </a:r>
          </a:p>
        </p:txBody>
      </p:sp>
      <p:sp>
        <p:nvSpPr>
          <p:cNvPr id="3" name="Content Placeholder 2">
            <a:extLst>
              <a:ext uri="{FF2B5EF4-FFF2-40B4-BE49-F238E27FC236}">
                <a16:creationId xmlns:a16="http://schemas.microsoft.com/office/drawing/2014/main" id="{297298AA-9699-4D1C-BD3E-56CACD5C617F}"/>
              </a:ext>
            </a:extLst>
          </p:cNvPr>
          <p:cNvSpPr>
            <a:spLocks noGrp="1"/>
          </p:cNvSpPr>
          <p:nvPr>
            <p:ph idx="1"/>
          </p:nvPr>
        </p:nvSpPr>
        <p:spPr/>
        <p:txBody>
          <a:bodyPr/>
          <a:lstStyle/>
          <a:p>
            <a:r>
              <a:rPr lang="en-GB"/>
              <a:t>A protocol suite is a collection of protocols that are designed to work together</a:t>
            </a:r>
          </a:p>
        </p:txBody>
      </p:sp>
      <p:sp>
        <p:nvSpPr>
          <p:cNvPr id="4" name="Rectangle 3">
            <a:extLst>
              <a:ext uri="{FF2B5EF4-FFF2-40B4-BE49-F238E27FC236}">
                <a16:creationId xmlns:a16="http://schemas.microsoft.com/office/drawing/2014/main" id="{2965E557-41B8-4B97-B8F5-8B7F204EDEFC}"/>
              </a:ext>
            </a:extLst>
          </p:cNvPr>
          <p:cNvSpPr/>
          <p:nvPr/>
        </p:nvSpPr>
        <p:spPr>
          <a:xfrm>
            <a:off x="2529840" y="31496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329E315-F73F-42D6-90E9-3E5DEFBC85A1}"/>
              </a:ext>
            </a:extLst>
          </p:cNvPr>
          <p:cNvSpPr/>
          <p:nvPr/>
        </p:nvSpPr>
        <p:spPr>
          <a:xfrm>
            <a:off x="2529840" y="35102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C2861CB-7F31-4262-BE23-41279AFC24CB}"/>
              </a:ext>
            </a:extLst>
          </p:cNvPr>
          <p:cNvSpPr/>
          <p:nvPr/>
        </p:nvSpPr>
        <p:spPr>
          <a:xfrm>
            <a:off x="2529840" y="387096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06DF415-2656-48E7-A2B7-D0A848FF6DEE}"/>
              </a:ext>
            </a:extLst>
          </p:cNvPr>
          <p:cNvSpPr/>
          <p:nvPr/>
        </p:nvSpPr>
        <p:spPr>
          <a:xfrm>
            <a:off x="2529840" y="423164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0EE6B5E-32AB-48C2-A4D9-F8AC61C78CA9}"/>
              </a:ext>
            </a:extLst>
          </p:cNvPr>
          <p:cNvSpPr/>
          <p:nvPr/>
        </p:nvSpPr>
        <p:spPr>
          <a:xfrm>
            <a:off x="2529840" y="459232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D210C44-81D5-41C1-8E4E-484A7C9BAAD4}"/>
              </a:ext>
            </a:extLst>
          </p:cNvPr>
          <p:cNvSpPr/>
          <p:nvPr/>
        </p:nvSpPr>
        <p:spPr>
          <a:xfrm>
            <a:off x="2529840" y="495300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C2074F7-0A66-447C-A2AA-7716AA6BAD73}"/>
              </a:ext>
            </a:extLst>
          </p:cNvPr>
          <p:cNvSpPr/>
          <p:nvPr/>
        </p:nvSpPr>
        <p:spPr>
          <a:xfrm>
            <a:off x="2529840" y="5313680"/>
            <a:ext cx="1645920" cy="36068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BDD8CF-F6A9-4FB1-9A91-F09DA21E9A20}"/>
              </a:ext>
            </a:extLst>
          </p:cNvPr>
          <p:cNvSpPr/>
          <p:nvPr/>
        </p:nvSpPr>
        <p:spPr>
          <a:xfrm>
            <a:off x="5470090" y="3149600"/>
            <a:ext cx="1645920" cy="108204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18D2287-C34A-4EAE-A02E-7AEDFD17387C}"/>
              </a:ext>
            </a:extLst>
          </p:cNvPr>
          <p:cNvSpPr/>
          <p:nvPr/>
        </p:nvSpPr>
        <p:spPr>
          <a:xfrm>
            <a:off x="5470090" y="423164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27055E4-B198-4601-9E6E-5DF1FA3DF423}"/>
              </a:ext>
            </a:extLst>
          </p:cNvPr>
          <p:cNvSpPr/>
          <p:nvPr/>
        </p:nvSpPr>
        <p:spPr>
          <a:xfrm>
            <a:off x="5470090" y="4592320"/>
            <a:ext cx="1645920" cy="36068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973015B-19A4-466F-AF63-8A451F6BBD82}"/>
              </a:ext>
            </a:extLst>
          </p:cNvPr>
          <p:cNvSpPr/>
          <p:nvPr/>
        </p:nvSpPr>
        <p:spPr>
          <a:xfrm>
            <a:off x="5470090" y="4953000"/>
            <a:ext cx="1645920" cy="72136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64C25199-321A-4368-922D-254F1E9AE2D2}"/>
              </a:ext>
            </a:extLst>
          </p:cNvPr>
          <p:cNvSpPr txBox="1"/>
          <p:nvPr/>
        </p:nvSpPr>
        <p:spPr>
          <a:xfrm>
            <a:off x="2730290" y="3136622"/>
            <a:ext cx="1245021" cy="369332"/>
          </a:xfrm>
          <a:prstGeom prst="rect">
            <a:avLst/>
          </a:prstGeom>
          <a:noFill/>
        </p:spPr>
        <p:txBody>
          <a:bodyPr wrap="none" rtlCol="0">
            <a:spAutoFit/>
          </a:bodyPr>
          <a:lstStyle/>
          <a:p>
            <a:r>
              <a:rPr lang="en-GB"/>
              <a:t>Application</a:t>
            </a:r>
          </a:p>
        </p:txBody>
      </p:sp>
      <p:sp>
        <p:nvSpPr>
          <p:cNvPr id="16" name="TextBox 15">
            <a:extLst>
              <a:ext uri="{FF2B5EF4-FFF2-40B4-BE49-F238E27FC236}">
                <a16:creationId xmlns:a16="http://schemas.microsoft.com/office/drawing/2014/main" id="{16214292-C433-4D03-B0AE-375C367BDF72}"/>
              </a:ext>
            </a:extLst>
          </p:cNvPr>
          <p:cNvSpPr txBox="1"/>
          <p:nvPr/>
        </p:nvSpPr>
        <p:spPr>
          <a:xfrm>
            <a:off x="5670540" y="3518654"/>
            <a:ext cx="1245021" cy="369332"/>
          </a:xfrm>
          <a:prstGeom prst="rect">
            <a:avLst/>
          </a:prstGeom>
          <a:noFill/>
        </p:spPr>
        <p:txBody>
          <a:bodyPr wrap="none" rtlCol="0">
            <a:spAutoFit/>
          </a:bodyPr>
          <a:lstStyle/>
          <a:p>
            <a:r>
              <a:rPr lang="en-GB"/>
              <a:t>Application</a:t>
            </a:r>
          </a:p>
        </p:txBody>
      </p:sp>
      <p:sp>
        <p:nvSpPr>
          <p:cNvPr id="17" name="TextBox 16">
            <a:extLst>
              <a:ext uri="{FF2B5EF4-FFF2-40B4-BE49-F238E27FC236}">
                <a16:creationId xmlns:a16="http://schemas.microsoft.com/office/drawing/2014/main" id="{D8553EC0-17FF-4CEF-ADCE-C62D01D52121}"/>
              </a:ext>
            </a:extLst>
          </p:cNvPr>
          <p:cNvSpPr txBox="1"/>
          <p:nvPr/>
        </p:nvSpPr>
        <p:spPr>
          <a:xfrm>
            <a:off x="2664374" y="3497302"/>
            <a:ext cx="1376852" cy="369332"/>
          </a:xfrm>
          <a:prstGeom prst="rect">
            <a:avLst/>
          </a:prstGeom>
          <a:noFill/>
        </p:spPr>
        <p:txBody>
          <a:bodyPr wrap="none" rtlCol="0">
            <a:spAutoFit/>
          </a:bodyPr>
          <a:lstStyle/>
          <a:p>
            <a:r>
              <a:rPr lang="en-GB"/>
              <a:t>Presentation</a:t>
            </a:r>
          </a:p>
        </p:txBody>
      </p:sp>
      <p:sp>
        <p:nvSpPr>
          <p:cNvPr id="18" name="TextBox 17">
            <a:extLst>
              <a:ext uri="{FF2B5EF4-FFF2-40B4-BE49-F238E27FC236}">
                <a16:creationId xmlns:a16="http://schemas.microsoft.com/office/drawing/2014/main" id="{F8DC4EA0-3DDA-4740-9729-A1A55EE59B01}"/>
              </a:ext>
            </a:extLst>
          </p:cNvPr>
          <p:cNvSpPr txBox="1"/>
          <p:nvPr/>
        </p:nvSpPr>
        <p:spPr>
          <a:xfrm>
            <a:off x="2911814" y="3857982"/>
            <a:ext cx="881973" cy="369332"/>
          </a:xfrm>
          <a:prstGeom prst="rect">
            <a:avLst/>
          </a:prstGeom>
          <a:noFill/>
        </p:spPr>
        <p:txBody>
          <a:bodyPr wrap="none" rtlCol="0">
            <a:spAutoFit/>
          </a:bodyPr>
          <a:lstStyle/>
          <a:p>
            <a:r>
              <a:rPr lang="en-GB"/>
              <a:t>Session</a:t>
            </a:r>
          </a:p>
        </p:txBody>
      </p:sp>
      <p:sp>
        <p:nvSpPr>
          <p:cNvPr id="19" name="TextBox 18">
            <a:extLst>
              <a:ext uri="{FF2B5EF4-FFF2-40B4-BE49-F238E27FC236}">
                <a16:creationId xmlns:a16="http://schemas.microsoft.com/office/drawing/2014/main" id="{C28B3A24-9D06-4DAD-B99B-C2E7AEF6212C}"/>
              </a:ext>
            </a:extLst>
          </p:cNvPr>
          <p:cNvSpPr txBox="1"/>
          <p:nvPr/>
        </p:nvSpPr>
        <p:spPr>
          <a:xfrm>
            <a:off x="2812332" y="4218662"/>
            <a:ext cx="1080937" cy="369332"/>
          </a:xfrm>
          <a:prstGeom prst="rect">
            <a:avLst/>
          </a:prstGeom>
          <a:noFill/>
        </p:spPr>
        <p:txBody>
          <a:bodyPr wrap="none" rtlCol="0">
            <a:spAutoFit/>
          </a:bodyPr>
          <a:lstStyle/>
          <a:p>
            <a:r>
              <a:rPr lang="en-GB"/>
              <a:t>Transport</a:t>
            </a:r>
          </a:p>
        </p:txBody>
      </p:sp>
      <p:sp>
        <p:nvSpPr>
          <p:cNvPr id="20" name="TextBox 19">
            <a:extLst>
              <a:ext uri="{FF2B5EF4-FFF2-40B4-BE49-F238E27FC236}">
                <a16:creationId xmlns:a16="http://schemas.microsoft.com/office/drawing/2014/main" id="{206136FE-ACB0-4DDD-980C-73D472EAB441}"/>
              </a:ext>
            </a:extLst>
          </p:cNvPr>
          <p:cNvSpPr txBox="1"/>
          <p:nvPr/>
        </p:nvSpPr>
        <p:spPr>
          <a:xfrm>
            <a:off x="2713907" y="4579342"/>
            <a:ext cx="1277786" cy="369332"/>
          </a:xfrm>
          <a:prstGeom prst="rect">
            <a:avLst/>
          </a:prstGeom>
          <a:noFill/>
        </p:spPr>
        <p:txBody>
          <a:bodyPr wrap="none" rtlCol="0">
            <a:spAutoFit/>
          </a:bodyPr>
          <a:lstStyle/>
          <a:p>
            <a:r>
              <a:rPr lang="en-GB"/>
              <a:t>Networking</a:t>
            </a:r>
          </a:p>
        </p:txBody>
      </p:sp>
      <p:sp>
        <p:nvSpPr>
          <p:cNvPr id="21" name="TextBox 20">
            <a:extLst>
              <a:ext uri="{FF2B5EF4-FFF2-40B4-BE49-F238E27FC236}">
                <a16:creationId xmlns:a16="http://schemas.microsoft.com/office/drawing/2014/main" id="{80F882DD-0153-46BE-963F-7278F0C50502}"/>
              </a:ext>
            </a:extLst>
          </p:cNvPr>
          <p:cNvSpPr txBox="1"/>
          <p:nvPr/>
        </p:nvSpPr>
        <p:spPr>
          <a:xfrm>
            <a:off x="2876612" y="4940022"/>
            <a:ext cx="952377" cy="369332"/>
          </a:xfrm>
          <a:prstGeom prst="rect">
            <a:avLst/>
          </a:prstGeom>
          <a:noFill/>
        </p:spPr>
        <p:txBody>
          <a:bodyPr wrap="none" rtlCol="0">
            <a:spAutoFit/>
          </a:bodyPr>
          <a:lstStyle/>
          <a:p>
            <a:r>
              <a:rPr lang="en-GB"/>
              <a:t>Datalink</a:t>
            </a:r>
          </a:p>
        </p:txBody>
      </p:sp>
      <p:sp>
        <p:nvSpPr>
          <p:cNvPr id="22" name="TextBox 21">
            <a:extLst>
              <a:ext uri="{FF2B5EF4-FFF2-40B4-BE49-F238E27FC236}">
                <a16:creationId xmlns:a16="http://schemas.microsoft.com/office/drawing/2014/main" id="{378BAD19-6E36-4138-AC7B-23778AB75944}"/>
              </a:ext>
            </a:extLst>
          </p:cNvPr>
          <p:cNvSpPr txBox="1"/>
          <p:nvPr/>
        </p:nvSpPr>
        <p:spPr>
          <a:xfrm>
            <a:off x="2890334" y="5300702"/>
            <a:ext cx="924933" cy="369332"/>
          </a:xfrm>
          <a:prstGeom prst="rect">
            <a:avLst/>
          </a:prstGeom>
          <a:noFill/>
        </p:spPr>
        <p:txBody>
          <a:bodyPr wrap="none" rtlCol="0">
            <a:spAutoFit/>
          </a:bodyPr>
          <a:lstStyle/>
          <a:p>
            <a:r>
              <a:rPr lang="en-GB"/>
              <a:t>Physical</a:t>
            </a:r>
          </a:p>
        </p:txBody>
      </p:sp>
      <p:sp>
        <p:nvSpPr>
          <p:cNvPr id="23" name="TextBox 22">
            <a:extLst>
              <a:ext uri="{FF2B5EF4-FFF2-40B4-BE49-F238E27FC236}">
                <a16:creationId xmlns:a16="http://schemas.microsoft.com/office/drawing/2014/main" id="{D9AAB4F5-3D24-4B70-8111-622309EECE37}"/>
              </a:ext>
            </a:extLst>
          </p:cNvPr>
          <p:cNvSpPr txBox="1"/>
          <p:nvPr/>
        </p:nvSpPr>
        <p:spPr>
          <a:xfrm>
            <a:off x="5544915" y="4990514"/>
            <a:ext cx="1496271" cy="646331"/>
          </a:xfrm>
          <a:prstGeom prst="rect">
            <a:avLst/>
          </a:prstGeom>
          <a:noFill/>
        </p:spPr>
        <p:txBody>
          <a:bodyPr wrap="square" rtlCol="0">
            <a:spAutoFit/>
          </a:bodyPr>
          <a:lstStyle/>
          <a:p>
            <a:pPr algn="ctr"/>
            <a:r>
              <a:rPr lang="en-GB"/>
              <a:t>Datalink and Physical</a:t>
            </a:r>
          </a:p>
        </p:txBody>
      </p:sp>
      <p:sp>
        <p:nvSpPr>
          <p:cNvPr id="24" name="TextBox 23">
            <a:extLst>
              <a:ext uri="{FF2B5EF4-FFF2-40B4-BE49-F238E27FC236}">
                <a16:creationId xmlns:a16="http://schemas.microsoft.com/office/drawing/2014/main" id="{BB0A7712-AAB9-4D16-8CF9-9CA34703A929}"/>
              </a:ext>
            </a:extLst>
          </p:cNvPr>
          <p:cNvSpPr txBox="1"/>
          <p:nvPr/>
        </p:nvSpPr>
        <p:spPr>
          <a:xfrm>
            <a:off x="5752582" y="4231139"/>
            <a:ext cx="1080937" cy="369332"/>
          </a:xfrm>
          <a:prstGeom prst="rect">
            <a:avLst/>
          </a:prstGeom>
          <a:noFill/>
        </p:spPr>
        <p:txBody>
          <a:bodyPr wrap="none" rtlCol="0">
            <a:spAutoFit/>
          </a:bodyPr>
          <a:lstStyle/>
          <a:p>
            <a:r>
              <a:rPr lang="en-GB"/>
              <a:t>Transport</a:t>
            </a:r>
          </a:p>
        </p:txBody>
      </p:sp>
      <p:sp>
        <p:nvSpPr>
          <p:cNvPr id="25" name="TextBox 24">
            <a:extLst>
              <a:ext uri="{FF2B5EF4-FFF2-40B4-BE49-F238E27FC236}">
                <a16:creationId xmlns:a16="http://schemas.microsoft.com/office/drawing/2014/main" id="{8A71C824-31DC-4C27-BB02-4C4191BBBC3C}"/>
              </a:ext>
            </a:extLst>
          </p:cNvPr>
          <p:cNvSpPr txBox="1"/>
          <p:nvPr/>
        </p:nvSpPr>
        <p:spPr>
          <a:xfrm>
            <a:off x="5654157" y="4579342"/>
            <a:ext cx="1277786" cy="369332"/>
          </a:xfrm>
          <a:prstGeom prst="rect">
            <a:avLst/>
          </a:prstGeom>
          <a:noFill/>
        </p:spPr>
        <p:txBody>
          <a:bodyPr wrap="none" rtlCol="0">
            <a:spAutoFit/>
          </a:bodyPr>
          <a:lstStyle/>
          <a:p>
            <a:r>
              <a:rPr lang="en-GB"/>
              <a:t>Networking</a:t>
            </a:r>
          </a:p>
        </p:txBody>
      </p:sp>
      <p:sp>
        <p:nvSpPr>
          <p:cNvPr id="26" name="TextBox 25">
            <a:extLst>
              <a:ext uri="{FF2B5EF4-FFF2-40B4-BE49-F238E27FC236}">
                <a16:creationId xmlns:a16="http://schemas.microsoft.com/office/drawing/2014/main" id="{58339A59-0AE0-453B-82A1-9453025BFA9B}"/>
              </a:ext>
            </a:extLst>
          </p:cNvPr>
          <p:cNvSpPr txBox="1"/>
          <p:nvPr/>
        </p:nvSpPr>
        <p:spPr>
          <a:xfrm>
            <a:off x="3020696" y="5846048"/>
            <a:ext cx="510076" cy="369332"/>
          </a:xfrm>
          <a:prstGeom prst="rect">
            <a:avLst/>
          </a:prstGeom>
          <a:noFill/>
        </p:spPr>
        <p:txBody>
          <a:bodyPr wrap="none" rtlCol="0">
            <a:spAutoFit/>
          </a:bodyPr>
          <a:lstStyle/>
          <a:p>
            <a:r>
              <a:rPr lang="en-GB" b="1"/>
              <a:t>OSI</a:t>
            </a:r>
          </a:p>
        </p:txBody>
      </p:sp>
      <p:sp>
        <p:nvSpPr>
          <p:cNvPr id="27" name="TextBox 26">
            <a:extLst>
              <a:ext uri="{FF2B5EF4-FFF2-40B4-BE49-F238E27FC236}">
                <a16:creationId xmlns:a16="http://schemas.microsoft.com/office/drawing/2014/main" id="{6068667F-AFCC-40FE-B466-B2FB1803B471}"/>
              </a:ext>
            </a:extLst>
          </p:cNvPr>
          <p:cNvSpPr txBox="1"/>
          <p:nvPr/>
        </p:nvSpPr>
        <p:spPr>
          <a:xfrm>
            <a:off x="5886624" y="5846048"/>
            <a:ext cx="812851" cy="369332"/>
          </a:xfrm>
          <a:prstGeom prst="rect">
            <a:avLst/>
          </a:prstGeom>
          <a:noFill/>
        </p:spPr>
        <p:txBody>
          <a:bodyPr wrap="none" rtlCol="0">
            <a:spAutoFit/>
          </a:bodyPr>
          <a:lstStyle/>
          <a:p>
            <a:r>
              <a:rPr lang="en-GB" b="1"/>
              <a:t>TCP/IP</a:t>
            </a:r>
          </a:p>
        </p:txBody>
      </p:sp>
      <p:sp>
        <p:nvSpPr>
          <p:cNvPr id="28" name="TextBox 27">
            <a:extLst>
              <a:ext uri="{FF2B5EF4-FFF2-40B4-BE49-F238E27FC236}">
                <a16:creationId xmlns:a16="http://schemas.microsoft.com/office/drawing/2014/main" id="{EB6C69EF-1267-4027-BC90-DB35D11F6E3A}"/>
              </a:ext>
            </a:extLst>
          </p:cNvPr>
          <p:cNvSpPr txBox="1"/>
          <p:nvPr/>
        </p:nvSpPr>
        <p:spPr>
          <a:xfrm>
            <a:off x="7809007" y="5846048"/>
            <a:ext cx="1077731" cy="369332"/>
          </a:xfrm>
          <a:prstGeom prst="rect">
            <a:avLst/>
          </a:prstGeom>
          <a:noFill/>
        </p:spPr>
        <p:txBody>
          <a:bodyPr wrap="none" rtlCol="0">
            <a:spAutoFit/>
          </a:bodyPr>
          <a:lstStyle/>
          <a:p>
            <a:r>
              <a:rPr lang="en-GB" b="1"/>
              <a:t>Protocols</a:t>
            </a:r>
          </a:p>
        </p:txBody>
      </p:sp>
    </p:spTree>
    <p:extLst>
      <p:ext uri="{BB962C8B-B14F-4D97-AF65-F5344CB8AC3E}">
        <p14:creationId xmlns:p14="http://schemas.microsoft.com/office/powerpoint/2010/main" val="213604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500"/>
                                        <p:tgtEl>
                                          <p:spTgt spid="25"/>
                                        </p:tgtEl>
                                      </p:cBhvr>
                                    </p:animEffect>
                                  </p:childTnLst>
                                </p:cTn>
                              </p:par>
                            </p:childTnLst>
                          </p:cTn>
                        </p:par>
                        <p:par>
                          <p:cTn id="73" fill="hold">
                            <p:stCondLst>
                              <p:cond delay="500"/>
                            </p:stCondLst>
                            <p:childTnLst>
                              <p:par>
                                <p:cTn id="74" presetID="1" presetClass="entr" presetSubtype="0" fill="hold" grpId="1" nodeType="after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par>
                          <p:cTn id="76" fill="hold">
                            <p:stCondLst>
                              <p:cond delay="500"/>
                            </p:stCondLst>
                            <p:childTnLst>
                              <p:par>
                                <p:cTn id="77" presetID="42" presetClass="path" presetSubtype="0" accel="50000" decel="50000" fill="hold" grpId="0" nodeType="afterEffect">
                                  <p:stCondLst>
                                    <p:cond delay="0"/>
                                  </p:stCondLst>
                                  <p:childTnLst>
                                    <p:animMotion origin="layout" path="M -0.18256 -0.0007 L 4.58333E-6 3.7037E-6 " pathEditMode="relative" rAng="0" ptsTypes="AA">
                                      <p:cBhvr>
                                        <p:cTn id="78" dur="2000" fill="hold"/>
                                        <p:tgtEl>
                                          <p:spTgt spid="29"/>
                                        </p:tgtEl>
                                        <p:attrNameLst>
                                          <p:attrName>ppt_x</p:attrName>
                                          <p:attrName>ppt_y</p:attrName>
                                        </p:attrNameLst>
                                      </p:cBhvr>
                                      <p:rCtr x="9128" y="23"/>
                                    </p:animMotion>
                                  </p:childTnLst>
                                </p:cTn>
                              </p:par>
                            </p:childTnLst>
                          </p:cTn>
                        </p:par>
                        <p:par>
                          <p:cTn id="79" fill="hold">
                            <p:stCondLst>
                              <p:cond delay="2500"/>
                            </p:stCondLst>
                            <p:childTnLst>
                              <p:par>
                                <p:cTn id="80" presetID="1" presetClass="entr" presetSubtype="0" fill="hold" grpId="1" nodeType="after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2500"/>
                            </p:stCondLst>
                            <p:childTnLst>
                              <p:par>
                                <p:cTn id="83" presetID="42" presetClass="path" presetSubtype="0" accel="50000" decel="50000" fill="hold" grpId="0" nodeType="afterEffect">
                                  <p:stCondLst>
                                    <p:cond delay="0"/>
                                  </p:stCondLst>
                                  <p:childTnLst>
                                    <p:animMotion origin="layout" path="M -0.18269 -0.00116 L 4.58333E-6 2.96296E-6 " pathEditMode="relative" rAng="0" ptsTypes="AA">
                                      <p:cBhvr>
                                        <p:cTn id="84" dur="2000" fill="hold"/>
                                        <p:tgtEl>
                                          <p:spTgt spid="30"/>
                                        </p:tgtEl>
                                        <p:attrNameLst>
                                          <p:attrName>ppt_x</p:attrName>
                                          <p:attrName>ppt_y</p:attrName>
                                        </p:attrNameLst>
                                      </p:cBhvr>
                                      <p:rCtr x="9128" y="46"/>
                                    </p:animMotion>
                                  </p:childTnLst>
                                </p:cTn>
                              </p:par>
                            </p:childTnLst>
                          </p:cTn>
                        </p:par>
                        <p:par>
                          <p:cTn id="85" fill="hold">
                            <p:stCondLst>
                              <p:cond delay="4500"/>
                            </p:stCondLst>
                            <p:childTnLst>
                              <p:par>
                                <p:cTn id="86" presetID="1" presetClass="entr" presetSubtype="0" fill="hold" grpId="1" nodeType="afterEffect">
                                  <p:stCondLst>
                                    <p:cond delay="0"/>
                                  </p:stCondLst>
                                  <p:childTnLst>
                                    <p:set>
                                      <p:cBhvr>
                                        <p:cTn id="87" dur="1" fill="hold">
                                          <p:stCondLst>
                                            <p:cond delay="0"/>
                                          </p:stCondLst>
                                        </p:cTn>
                                        <p:tgtEl>
                                          <p:spTgt spid="31"/>
                                        </p:tgtEl>
                                        <p:attrNameLst>
                                          <p:attrName>style.visibility</p:attrName>
                                        </p:attrNameLst>
                                      </p:cBhvr>
                                      <p:to>
                                        <p:strVal val="visible"/>
                                      </p:to>
                                    </p:set>
                                  </p:childTnLst>
                                </p:cTn>
                              </p:par>
                            </p:childTnLst>
                          </p:cTn>
                        </p:par>
                        <p:par>
                          <p:cTn id="88" fill="hold">
                            <p:stCondLst>
                              <p:cond delay="4500"/>
                            </p:stCondLst>
                            <p:childTnLst>
                              <p:par>
                                <p:cTn id="89" presetID="42" presetClass="path" presetSubtype="0" accel="50000" decel="50000" fill="hold" grpId="0" nodeType="afterEffect">
                                  <p:stCondLst>
                                    <p:cond delay="0"/>
                                  </p:stCondLst>
                                  <p:childTnLst>
                                    <p:animMotion origin="layout" path="M -0.1961 -4.44444E-6 L 4.58333E-6 -4.44444E-6 " pathEditMode="relative" rAng="0" ptsTypes="AA">
                                      <p:cBhvr>
                                        <p:cTn id="90" dur="2000" fill="hold"/>
                                        <p:tgtEl>
                                          <p:spTgt spid="31"/>
                                        </p:tgtEl>
                                        <p:attrNameLst>
                                          <p:attrName>ppt_x</p:attrName>
                                          <p:attrName>ppt_y</p:attrName>
                                        </p:attrNameLst>
                                      </p:cBhvr>
                                      <p:rCtr x="9805" y="0"/>
                                    </p:animMotion>
                                  </p:childTnLst>
                                </p:cTn>
                              </p:par>
                            </p:childTnLst>
                          </p:cTn>
                        </p:par>
                        <p:par>
                          <p:cTn id="91" fill="hold">
                            <p:stCondLst>
                              <p:cond delay="6500"/>
                            </p:stCondLst>
                            <p:childTnLst>
                              <p:par>
                                <p:cTn id="92" presetID="1" presetClass="entr" presetSubtype="0" fill="hold" grpId="1" nodeType="after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par>
                          <p:cTn id="94" fill="hold">
                            <p:stCondLst>
                              <p:cond delay="6500"/>
                            </p:stCondLst>
                            <p:childTnLst>
                              <p:par>
                                <p:cTn id="95" presetID="42" presetClass="path" presetSubtype="0" accel="50000" decel="50000" fill="hold" grpId="0" nodeType="afterEffect">
                                  <p:stCondLst>
                                    <p:cond delay="0"/>
                                  </p:stCondLst>
                                  <p:childTnLst>
                                    <p:animMotion origin="layout" path="M -0.17917 -0.00139 L 4.58333E-6 -2.96296E-6 " pathEditMode="relative" rAng="0" ptsTypes="AA">
                                      <p:cBhvr>
                                        <p:cTn id="96" dur="2000" fill="hold"/>
                                        <p:tgtEl>
                                          <p:spTgt spid="32"/>
                                        </p:tgtEl>
                                        <p:attrNameLst>
                                          <p:attrName>ppt_x</p:attrName>
                                          <p:attrName>ppt_y</p:attrName>
                                        </p:attrNameLst>
                                      </p:cBhvr>
                                      <p:rCtr x="895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1" grpId="0"/>
      <p:bldP spid="31" grpId="1"/>
      <p:bldP spid="30" grpId="0"/>
      <p:bldP spid="30" grpId="1"/>
      <p:bldP spid="29" grpId="0"/>
      <p:bldP spid="29"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8CD-49A2-4607-B997-47EE6052CBAD}"/>
              </a:ext>
            </a:extLst>
          </p:cNvPr>
          <p:cNvSpPr>
            <a:spLocks noGrp="1"/>
          </p:cNvSpPr>
          <p:nvPr>
            <p:ph type="title"/>
          </p:nvPr>
        </p:nvSpPr>
        <p:spPr/>
        <p:txBody>
          <a:bodyPr/>
          <a:lstStyle/>
          <a:p>
            <a:r>
              <a:rPr lang="en-GB"/>
              <a:t>Internetworking</a:t>
            </a:r>
          </a:p>
        </p:txBody>
      </p:sp>
      <p:sp>
        <p:nvSpPr>
          <p:cNvPr id="8" name="Freeform: Shape 7">
            <a:extLst>
              <a:ext uri="{FF2B5EF4-FFF2-40B4-BE49-F238E27FC236}">
                <a16:creationId xmlns:a16="http://schemas.microsoft.com/office/drawing/2014/main" id="{DC7953BF-64F3-453D-BA55-337F82A8591A}"/>
              </a:ext>
            </a:extLst>
          </p:cNvPr>
          <p:cNvSpPr/>
          <p:nvPr/>
        </p:nvSpPr>
        <p:spPr>
          <a:xfrm>
            <a:off x="2376622" y="1828095"/>
            <a:ext cx="7461189" cy="1188196"/>
          </a:xfrm>
          <a:custGeom>
            <a:avLst/>
            <a:gdLst>
              <a:gd name="connsiteX0" fmla="*/ 0 w 7461189"/>
              <a:gd name="connsiteY0" fmla="*/ 198037 h 1188196"/>
              <a:gd name="connsiteX1" fmla="*/ 198037 w 7461189"/>
              <a:gd name="connsiteY1" fmla="*/ 0 h 1188196"/>
              <a:gd name="connsiteX2" fmla="*/ 7263152 w 7461189"/>
              <a:gd name="connsiteY2" fmla="*/ 0 h 1188196"/>
              <a:gd name="connsiteX3" fmla="*/ 7461189 w 7461189"/>
              <a:gd name="connsiteY3" fmla="*/ 198037 h 1188196"/>
              <a:gd name="connsiteX4" fmla="*/ 7461189 w 7461189"/>
              <a:gd name="connsiteY4" fmla="*/ 990159 h 1188196"/>
              <a:gd name="connsiteX5" fmla="*/ 7263152 w 7461189"/>
              <a:gd name="connsiteY5" fmla="*/ 1188196 h 1188196"/>
              <a:gd name="connsiteX6" fmla="*/ 198037 w 7461189"/>
              <a:gd name="connsiteY6" fmla="*/ 1188196 h 1188196"/>
              <a:gd name="connsiteX7" fmla="*/ 0 w 7461189"/>
              <a:gd name="connsiteY7" fmla="*/ 990159 h 1188196"/>
              <a:gd name="connsiteX8" fmla="*/ 0 w 7461189"/>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1189" h="1188196">
                <a:moveTo>
                  <a:pt x="0" y="198037"/>
                </a:moveTo>
                <a:cubicBezTo>
                  <a:pt x="0" y="88664"/>
                  <a:pt x="88664" y="0"/>
                  <a:pt x="198037" y="0"/>
                </a:cubicBezTo>
                <a:lnTo>
                  <a:pt x="7263152" y="0"/>
                </a:lnTo>
                <a:cubicBezTo>
                  <a:pt x="7372525" y="0"/>
                  <a:pt x="7461189" y="88664"/>
                  <a:pt x="7461189" y="198037"/>
                </a:cubicBezTo>
                <a:lnTo>
                  <a:pt x="7461189" y="990159"/>
                </a:lnTo>
                <a:cubicBezTo>
                  <a:pt x="7461189" y="1099532"/>
                  <a:pt x="7372525" y="1188196"/>
                  <a:pt x="7263152"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013" tIns="98008" rIns="138013" bIns="98008" numCol="1" spcCol="1270" anchor="ctr" anchorCtr="0">
            <a:noAutofit/>
          </a:bodyPr>
          <a:lstStyle/>
          <a:p>
            <a:pPr marL="0" lvl="0" indent="0" algn="ctr" defTabSz="933450">
              <a:lnSpc>
                <a:spcPct val="90000"/>
              </a:lnSpc>
              <a:spcBef>
                <a:spcPct val="0"/>
              </a:spcBef>
              <a:spcAft>
                <a:spcPct val="35000"/>
              </a:spcAft>
              <a:buNone/>
            </a:pPr>
            <a:r>
              <a:rPr lang="en-GB" sz="2100" kern="1200"/>
              <a:t>Internetworking is the process or technique of connecting different types of networks by using intermediary devices such as routers or gateway devices in order to exchange packets</a:t>
            </a:r>
          </a:p>
        </p:txBody>
      </p:sp>
      <p:sp>
        <p:nvSpPr>
          <p:cNvPr id="9" name="Freeform: Shape 8">
            <a:extLst>
              <a:ext uri="{FF2B5EF4-FFF2-40B4-BE49-F238E27FC236}">
                <a16:creationId xmlns:a16="http://schemas.microsoft.com/office/drawing/2014/main" id="{71C3F5C6-A221-4812-A593-4E3F632193E1}"/>
              </a:ext>
            </a:extLst>
          </p:cNvPr>
          <p:cNvSpPr/>
          <p:nvPr/>
        </p:nvSpPr>
        <p:spPr>
          <a:xfrm>
            <a:off x="2376622" y="3075701"/>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203" tIns="96103" rIns="134203" bIns="96103" numCol="1" spcCol="1270" anchor="ctr" anchorCtr="0">
            <a:noAutofit/>
          </a:bodyPr>
          <a:lstStyle/>
          <a:p>
            <a:pPr marL="0" lvl="0" indent="0" algn="ctr" defTabSz="889000">
              <a:lnSpc>
                <a:spcPct val="90000"/>
              </a:lnSpc>
              <a:spcBef>
                <a:spcPct val="0"/>
              </a:spcBef>
              <a:spcAft>
                <a:spcPct val="35000"/>
              </a:spcAft>
              <a:buNone/>
            </a:pPr>
            <a:r>
              <a:rPr lang="en-GB" sz="2000" kern="1200"/>
              <a:t>Internetworking ensures data communication among networks owned and operated by different entities using a common data communication and the Internet Routing Protocol</a:t>
            </a:r>
          </a:p>
        </p:txBody>
      </p:sp>
      <p:sp>
        <p:nvSpPr>
          <p:cNvPr id="10" name="Freeform: Shape 9">
            <a:extLst>
              <a:ext uri="{FF2B5EF4-FFF2-40B4-BE49-F238E27FC236}">
                <a16:creationId xmlns:a16="http://schemas.microsoft.com/office/drawing/2014/main" id="{1712343D-2A0E-4BC7-ADE8-777AB1752F8A}"/>
              </a:ext>
            </a:extLst>
          </p:cNvPr>
          <p:cNvSpPr/>
          <p:nvPr/>
        </p:nvSpPr>
        <p:spPr>
          <a:xfrm>
            <a:off x="2376622" y="4323307"/>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a:t>An internetworking device is a widely-used term for any hardware within networks that connect different network resources</a:t>
            </a:r>
          </a:p>
        </p:txBody>
      </p:sp>
      <p:sp>
        <p:nvSpPr>
          <p:cNvPr id="11" name="Freeform: Shape 10">
            <a:extLst>
              <a:ext uri="{FF2B5EF4-FFF2-40B4-BE49-F238E27FC236}">
                <a16:creationId xmlns:a16="http://schemas.microsoft.com/office/drawing/2014/main" id="{7E1BB4E5-284C-463E-B6DB-9979EF9C1597}"/>
              </a:ext>
            </a:extLst>
          </p:cNvPr>
          <p:cNvSpPr/>
          <p:nvPr/>
        </p:nvSpPr>
        <p:spPr>
          <a:xfrm>
            <a:off x="2376622" y="5570914"/>
            <a:ext cx="7462817" cy="1188196"/>
          </a:xfrm>
          <a:custGeom>
            <a:avLst/>
            <a:gdLst>
              <a:gd name="connsiteX0" fmla="*/ 0 w 7462817"/>
              <a:gd name="connsiteY0" fmla="*/ 198037 h 1188196"/>
              <a:gd name="connsiteX1" fmla="*/ 198037 w 7462817"/>
              <a:gd name="connsiteY1" fmla="*/ 0 h 1188196"/>
              <a:gd name="connsiteX2" fmla="*/ 7264780 w 7462817"/>
              <a:gd name="connsiteY2" fmla="*/ 0 h 1188196"/>
              <a:gd name="connsiteX3" fmla="*/ 7462817 w 7462817"/>
              <a:gd name="connsiteY3" fmla="*/ 198037 h 1188196"/>
              <a:gd name="connsiteX4" fmla="*/ 7462817 w 7462817"/>
              <a:gd name="connsiteY4" fmla="*/ 990159 h 1188196"/>
              <a:gd name="connsiteX5" fmla="*/ 7264780 w 7462817"/>
              <a:gd name="connsiteY5" fmla="*/ 1188196 h 1188196"/>
              <a:gd name="connsiteX6" fmla="*/ 198037 w 7462817"/>
              <a:gd name="connsiteY6" fmla="*/ 1188196 h 1188196"/>
              <a:gd name="connsiteX7" fmla="*/ 0 w 7462817"/>
              <a:gd name="connsiteY7" fmla="*/ 990159 h 1188196"/>
              <a:gd name="connsiteX8" fmla="*/ 0 w 7462817"/>
              <a:gd name="connsiteY8" fmla="*/ 198037 h 118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2817" h="1188196">
                <a:moveTo>
                  <a:pt x="0" y="198037"/>
                </a:moveTo>
                <a:cubicBezTo>
                  <a:pt x="0" y="88664"/>
                  <a:pt x="88664" y="0"/>
                  <a:pt x="198037" y="0"/>
                </a:cubicBezTo>
                <a:lnTo>
                  <a:pt x="7264780" y="0"/>
                </a:lnTo>
                <a:cubicBezTo>
                  <a:pt x="7374153" y="0"/>
                  <a:pt x="7462817" y="88664"/>
                  <a:pt x="7462817" y="198037"/>
                </a:cubicBezTo>
                <a:lnTo>
                  <a:pt x="7462817" y="990159"/>
                </a:lnTo>
                <a:cubicBezTo>
                  <a:pt x="7462817" y="1099532"/>
                  <a:pt x="7374153" y="1188196"/>
                  <a:pt x="7264780" y="1188196"/>
                </a:cubicBezTo>
                <a:lnTo>
                  <a:pt x="198037" y="1188196"/>
                </a:lnTo>
                <a:cubicBezTo>
                  <a:pt x="88664" y="1188196"/>
                  <a:pt x="0" y="1099532"/>
                  <a:pt x="0" y="990159"/>
                </a:cubicBezTo>
                <a:lnTo>
                  <a:pt x="0" y="19803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393" tIns="94198" rIns="130393" bIns="94198" numCol="1" spcCol="1270" anchor="ctr" anchorCtr="0">
            <a:noAutofit/>
          </a:bodyPr>
          <a:lstStyle/>
          <a:p>
            <a:pPr marL="0" lvl="0" indent="0" algn="ctr" defTabSz="844550">
              <a:lnSpc>
                <a:spcPct val="90000"/>
              </a:lnSpc>
              <a:spcBef>
                <a:spcPct val="0"/>
              </a:spcBef>
              <a:spcAft>
                <a:spcPct val="35000"/>
              </a:spcAft>
              <a:buNone/>
            </a:pPr>
            <a:r>
              <a:rPr lang="en-GB" sz="1900" kern="1200"/>
              <a:t>Key devices that comprise a network are routers, bridges, repeaters and gateways</a:t>
            </a:r>
          </a:p>
        </p:txBody>
      </p:sp>
    </p:spTree>
    <p:extLst>
      <p:ext uri="{BB962C8B-B14F-4D97-AF65-F5344CB8AC3E}">
        <p14:creationId xmlns:p14="http://schemas.microsoft.com/office/powerpoint/2010/main" val="15946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404AD-BB9E-480B-BFE6-D5BC2B4A96A8}"/>
              </a:ext>
            </a:extLst>
          </p:cNvPr>
          <p:cNvSpPr>
            <a:spLocks noGrp="1"/>
          </p:cNvSpPr>
          <p:nvPr>
            <p:ph type="title"/>
          </p:nvPr>
        </p:nvSpPr>
        <p:spPr/>
        <p:txBody>
          <a:bodyPr/>
          <a:lstStyle/>
          <a:p>
            <a:r>
              <a:rPr lang="en-GB"/>
              <a:t>IPv4 Addressing</a:t>
            </a:r>
          </a:p>
        </p:txBody>
      </p:sp>
      <p:sp>
        <p:nvSpPr>
          <p:cNvPr id="3" name="Content Placeholder 2">
            <a:extLst>
              <a:ext uri="{FF2B5EF4-FFF2-40B4-BE49-F238E27FC236}">
                <a16:creationId xmlns:a16="http://schemas.microsoft.com/office/drawing/2014/main" id="{FAD433D8-0801-452F-8EB8-539A6A55134C}"/>
              </a:ext>
            </a:extLst>
          </p:cNvPr>
          <p:cNvSpPr>
            <a:spLocks noGrp="1"/>
          </p:cNvSpPr>
          <p:nvPr>
            <p:ph idx="1"/>
          </p:nvPr>
        </p:nvSpPr>
        <p:spPr>
          <a:xfrm>
            <a:off x="312821" y="1825625"/>
            <a:ext cx="11590421" cy="2451407"/>
          </a:xfrm>
        </p:spPr>
        <p:txBody>
          <a:bodyPr/>
          <a:lstStyle/>
          <a:p>
            <a:r>
              <a:rPr lang="en-US"/>
              <a:t>IP addresses are 32-bit binary values: for readability purposes they're usually written as four octets in dotted decimal location</a:t>
            </a:r>
          </a:p>
          <a:p>
            <a:r>
              <a:rPr lang="en-US"/>
              <a:t>It's not just a serial number though: each address has two parts</a:t>
            </a:r>
          </a:p>
          <a:p>
            <a:r>
              <a:rPr lang="en-US"/>
              <a:t>The </a:t>
            </a:r>
            <a:r>
              <a:rPr lang="en-US" i="1"/>
              <a:t>network ID</a:t>
            </a:r>
            <a:r>
              <a:rPr lang="en-US"/>
              <a:t> identifies a unique subnet on the wider network, while the </a:t>
            </a:r>
            <a:r>
              <a:rPr lang="en-US" i="1"/>
              <a:t>host ID</a:t>
            </a:r>
            <a:r>
              <a:rPr lang="en-US"/>
              <a:t> identifies a specific host on that subnet. </a:t>
            </a:r>
            <a:endParaRPr lang="en-US" b="0" i="0">
              <a:effectLst/>
            </a:endParaRPr>
          </a:p>
          <a:p>
            <a:endParaRPr lang="en-GB"/>
          </a:p>
        </p:txBody>
      </p:sp>
      <p:sp>
        <p:nvSpPr>
          <p:cNvPr id="4" name="Rectangle 3">
            <a:extLst>
              <a:ext uri="{FF2B5EF4-FFF2-40B4-BE49-F238E27FC236}">
                <a16:creationId xmlns:a16="http://schemas.microsoft.com/office/drawing/2014/main" id="{6EB78E31-B802-479B-90C5-B7D66E1951AC}"/>
              </a:ext>
            </a:extLst>
          </p:cNvPr>
          <p:cNvSpPr/>
          <p:nvPr/>
        </p:nvSpPr>
        <p:spPr>
          <a:xfrm>
            <a:off x="2743200" y="4640826"/>
            <a:ext cx="3352800" cy="993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53D1436-02E9-4379-B150-B902BD76EA82}"/>
              </a:ext>
            </a:extLst>
          </p:cNvPr>
          <p:cNvSpPr/>
          <p:nvPr/>
        </p:nvSpPr>
        <p:spPr>
          <a:xfrm>
            <a:off x="6096000" y="4640826"/>
            <a:ext cx="3352800" cy="99305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2BE8109-60F9-4B9D-884C-11A54554BB1F}"/>
              </a:ext>
            </a:extLst>
          </p:cNvPr>
          <p:cNvSpPr txBox="1"/>
          <p:nvPr/>
        </p:nvSpPr>
        <p:spPr>
          <a:xfrm>
            <a:off x="3226866" y="4749018"/>
            <a:ext cx="2618024" cy="707886"/>
          </a:xfrm>
          <a:prstGeom prst="rect">
            <a:avLst/>
          </a:prstGeom>
          <a:noFill/>
        </p:spPr>
        <p:txBody>
          <a:bodyPr wrap="none" rtlCol="0">
            <a:spAutoFit/>
          </a:bodyPr>
          <a:lstStyle/>
          <a:p>
            <a:r>
              <a:rPr lang="en-GB" sz="4000" spc="600"/>
              <a:t>192.168.</a:t>
            </a:r>
          </a:p>
        </p:txBody>
      </p:sp>
      <p:sp>
        <p:nvSpPr>
          <p:cNvPr id="7" name="TextBox 6">
            <a:extLst>
              <a:ext uri="{FF2B5EF4-FFF2-40B4-BE49-F238E27FC236}">
                <a16:creationId xmlns:a16="http://schemas.microsoft.com/office/drawing/2014/main" id="{07D6617A-9763-41F6-AD0A-87B648FBBA0F}"/>
              </a:ext>
            </a:extLst>
          </p:cNvPr>
          <p:cNvSpPr txBox="1"/>
          <p:nvPr/>
        </p:nvSpPr>
        <p:spPr>
          <a:xfrm>
            <a:off x="6902682" y="4749018"/>
            <a:ext cx="2411238" cy="707886"/>
          </a:xfrm>
          <a:prstGeom prst="rect">
            <a:avLst/>
          </a:prstGeom>
          <a:noFill/>
        </p:spPr>
        <p:txBody>
          <a:bodyPr wrap="none" rtlCol="0">
            <a:spAutoFit/>
          </a:bodyPr>
          <a:lstStyle/>
          <a:p>
            <a:r>
              <a:rPr lang="en-GB" sz="4000" spc="600"/>
              <a:t>133.178</a:t>
            </a:r>
          </a:p>
        </p:txBody>
      </p:sp>
      <p:sp>
        <p:nvSpPr>
          <p:cNvPr id="8" name="TextBox 7">
            <a:extLst>
              <a:ext uri="{FF2B5EF4-FFF2-40B4-BE49-F238E27FC236}">
                <a16:creationId xmlns:a16="http://schemas.microsoft.com/office/drawing/2014/main" id="{0D092553-B566-4CF3-B83E-EEE131FA4A11}"/>
              </a:ext>
            </a:extLst>
          </p:cNvPr>
          <p:cNvSpPr txBox="1"/>
          <p:nvPr/>
        </p:nvSpPr>
        <p:spPr>
          <a:xfrm>
            <a:off x="3908111" y="5306632"/>
            <a:ext cx="1247329" cy="369332"/>
          </a:xfrm>
          <a:prstGeom prst="rect">
            <a:avLst/>
          </a:prstGeom>
          <a:noFill/>
        </p:spPr>
        <p:txBody>
          <a:bodyPr wrap="none" rtlCol="0">
            <a:spAutoFit/>
          </a:bodyPr>
          <a:lstStyle/>
          <a:p>
            <a:r>
              <a:rPr lang="en-GB"/>
              <a:t>Network ID</a:t>
            </a:r>
          </a:p>
        </p:txBody>
      </p:sp>
      <p:sp>
        <p:nvSpPr>
          <p:cNvPr id="9" name="TextBox 8">
            <a:extLst>
              <a:ext uri="{FF2B5EF4-FFF2-40B4-BE49-F238E27FC236}">
                <a16:creationId xmlns:a16="http://schemas.microsoft.com/office/drawing/2014/main" id="{0FCF8EC4-1CF6-4FDA-8E1D-722238075B9A}"/>
              </a:ext>
            </a:extLst>
          </p:cNvPr>
          <p:cNvSpPr txBox="1"/>
          <p:nvPr/>
        </p:nvSpPr>
        <p:spPr>
          <a:xfrm>
            <a:off x="7519921" y="5306632"/>
            <a:ext cx="868186" cy="369332"/>
          </a:xfrm>
          <a:prstGeom prst="rect">
            <a:avLst/>
          </a:prstGeom>
          <a:noFill/>
        </p:spPr>
        <p:txBody>
          <a:bodyPr wrap="none" rtlCol="0">
            <a:spAutoFit/>
          </a:bodyPr>
          <a:lstStyle/>
          <a:p>
            <a:r>
              <a:rPr lang="en-GB"/>
              <a:t>Host ID</a:t>
            </a:r>
          </a:p>
        </p:txBody>
      </p:sp>
    </p:spTree>
    <p:extLst>
      <p:ext uri="{BB962C8B-B14F-4D97-AF65-F5344CB8AC3E}">
        <p14:creationId xmlns:p14="http://schemas.microsoft.com/office/powerpoint/2010/main" val="427375010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674494"/>
            <a:ext cx="11590421" cy="903634"/>
          </a:xfrm>
        </p:spPr>
        <p:txBody>
          <a:bodyPr/>
          <a:lstStyle/>
          <a:p>
            <a:r>
              <a:rPr lang="en-US"/>
              <a:t>IPv4 addresses (Cont.) </a:t>
            </a:r>
          </a:p>
        </p:txBody>
      </p:sp>
      <p:pic>
        <p:nvPicPr>
          <p:cNvPr id="5" name="Content Placeholder 4">
            <a:extLst>
              <a:ext uri="{FF2B5EF4-FFF2-40B4-BE49-F238E27FC236}">
                <a16:creationId xmlns:a16="http://schemas.microsoft.com/office/drawing/2014/main" id="{AC5DB068-820B-456B-93A9-D3966DA51257}"/>
              </a:ext>
            </a:extLst>
          </p:cNvPr>
          <p:cNvPicPr>
            <a:picLocks noGrp="1" noChangeAspect="1"/>
          </p:cNvPicPr>
          <p:nvPr>
            <p:ph idx="1"/>
          </p:nvPr>
        </p:nvPicPr>
        <p:blipFill>
          <a:blip r:embed="rId2"/>
          <a:stretch>
            <a:fillRect/>
          </a:stretch>
        </p:blipFill>
        <p:spPr>
          <a:xfrm>
            <a:off x="2638425" y="1097281"/>
            <a:ext cx="7143750" cy="3800475"/>
          </a:xfrm>
          <a:prstGeom prst="rect">
            <a:avLst/>
          </a:prstGeom>
        </p:spPr>
      </p:pic>
      <p:pic>
        <p:nvPicPr>
          <p:cNvPr id="6" name="Picture 5">
            <a:extLst>
              <a:ext uri="{FF2B5EF4-FFF2-40B4-BE49-F238E27FC236}">
                <a16:creationId xmlns:a16="http://schemas.microsoft.com/office/drawing/2014/main" id="{8DE8B276-6E58-4B09-933B-444D2162D23E}"/>
              </a:ext>
            </a:extLst>
          </p:cNvPr>
          <p:cNvPicPr>
            <a:picLocks noChangeAspect="1"/>
          </p:cNvPicPr>
          <p:nvPr/>
        </p:nvPicPr>
        <p:blipFill>
          <a:blip r:embed="rId3"/>
          <a:stretch>
            <a:fillRect/>
          </a:stretch>
        </p:blipFill>
        <p:spPr>
          <a:xfrm>
            <a:off x="2166476" y="5320543"/>
            <a:ext cx="7143750" cy="1266825"/>
          </a:xfrm>
          <a:prstGeom prst="rect">
            <a:avLst/>
          </a:prstGeom>
        </p:spPr>
      </p:pic>
    </p:spTree>
    <p:extLst>
      <p:ext uri="{BB962C8B-B14F-4D97-AF65-F5344CB8AC3E}">
        <p14:creationId xmlns:p14="http://schemas.microsoft.com/office/powerpoint/2010/main" val="5881059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05854" y="63574"/>
            <a:ext cx="471858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Understanding &amp; Troubleshooting Networking</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8468061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Classful and classless addressing </a:t>
            </a:r>
          </a:p>
        </p:txBody>
      </p:sp>
      <p:sp>
        <p:nvSpPr>
          <p:cNvPr id="7" name="Content Placeholder 6">
            <a:extLst>
              <a:ext uri="{FF2B5EF4-FFF2-40B4-BE49-F238E27FC236}">
                <a16:creationId xmlns:a16="http://schemas.microsoft.com/office/drawing/2014/main" id="{3378CC81-12B6-405A-BAAF-897B987E315E}"/>
              </a:ext>
            </a:extLst>
          </p:cNvPr>
          <p:cNvSpPr>
            <a:spLocks noGrp="1"/>
          </p:cNvSpPr>
          <p:nvPr>
            <p:ph idx="1"/>
          </p:nvPr>
        </p:nvSpPr>
        <p:spPr>
          <a:xfrm>
            <a:off x="1981200" y="4620126"/>
            <a:ext cx="8458200" cy="2054994"/>
          </a:xfrm>
        </p:spPr>
        <p:txBody>
          <a:bodyPr/>
          <a:lstStyle/>
          <a:p>
            <a:r>
              <a:rPr lang="en-US"/>
              <a:t>Classless interdomain routing (CIDR)</a:t>
            </a:r>
          </a:p>
        </p:txBody>
      </p:sp>
      <p:graphicFrame>
        <p:nvGraphicFramePr>
          <p:cNvPr id="9" name="Table 5">
            <a:extLst>
              <a:ext uri="{FF2B5EF4-FFF2-40B4-BE49-F238E27FC236}">
                <a16:creationId xmlns:a16="http://schemas.microsoft.com/office/drawing/2014/main" id="{CD4E0E25-B8D4-4FE8-BA14-F33E6CB8F105}"/>
              </a:ext>
            </a:extLst>
          </p:cNvPr>
          <p:cNvGraphicFramePr>
            <a:graphicFrameLocks/>
          </p:cNvGraphicFramePr>
          <p:nvPr>
            <p:extLst>
              <p:ext uri="{D42A27DB-BD31-4B8C-83A1-F6EECF244321}">
                <p14:modId xmlns:p14="http://schemas.microsoft.com/office/powerpoint/2010/main" val="767049026"/>
              </p:ext>
            </p:extLst>
          </p:nvPr>
        </p:nvGraphicFramePr>
        <p:xfrm>
          <a:off x="746613" y="1884362"/>
          <a:ext cx="9910917" cy="2526630"/>
        </p:xfrm>
        <a:graphic>
          <a:graphicData uri="http://schemas.openxmlformats.org/drawingml/2006/table">
            <a:tbl>
              <a:tblPr firstRow="1" bandRow="1">
                <a:tableStyleId>{5C22544A-7EE6-4342-B048-85BDC9FD1C3A}</a:tableStyleId>
              </a:tblPr>
              <a:tblGrid>
                <a:gridCol w="949267">
                  <a:extLst>
                    <a:ext uri="{9D8B030D-6E8A-4147-A177-3AD203B41FA5}">
                      <a16:colId xmlns:a16="http://schemas.microsoft.com/office/drawing/2014/main" val="3505947616"/>
                    </a:ext>
                  </a:extLst>
                </a:gridCol>
                <a:gridCol w="1447398">
                  <a:extLst>
                    <a:ext uri="{9D8B030D-6E8A-4147-A177-3AD203B41FA5}">
                      <a16:colId xmlns:a16="http://schemas.microsoft.com/office/drawing/2014/main" val="3708552960"/>
                    </a:ext>
                  </a:extLst>
                </a:gridCol>
                <a:gridCol w="1221830">
                  <a:extLst>
                    <a:ext uri="{9D8B030D-6E8A-4147-A177-3AD203B41FA5}">
                      <a16:colId xmlns:a16="http://schemas.microsoft.com/office/drawing/2014/main" val="1554024003"/>
                    </a:ext>
                  </a:extLst>
                </a:gridCol>
                <a:gridCol w="1616575">
                  <a:extLst>
                    <a:ext uri="{9D8B030D-6E8A-4147-A177-3AD203B41FA5}">
                      <a16:colId xmlns:a16="http://schemas.microsoft.com/office/drawing/2014/main" val="1552278480"/>
                    </a:ext>
                  </a:extLst>
                </a:gridCol>
                <a:gridCol w="1541386">
                  <a:extLst>
                    <a:ext uri="{9D8B030D-6E8A-4147-A177-3AD203B41FA5}">
                      <a16:colId xmlns:a16="http://schemas.microsoft.com/office/drawing/2014/main" val="726420672"/>
                    </a:ext>
                  </a:extLst>
                </a:gridCol>
                <a:gridCol w="1718616">
                  <a:extLst>
                    <a:ext uri="{9D8B030D-6E8A-4147-A177-3AD203B41FA5}">
                      <a16:colId xmlns:a16="http://schemas.microsoft.com/office/drawing/2014/main" val="474831634"/>
                    </a:ext>
                  </a:extLst>
                </a:gridCol>
                <a:gridCol w="1415845">
                  <a:extLst>
                    <a:ext uri="{9D8B030D-6E8A-4147-A177-3AD203B41FA5}">
                      <a16:colId xmlns:a16="http://schemas.microsoft.com/office/drawing/2014/main" val="2001758208"/>
                    </a:ext>
                  </a:extLst>
                </a:gridCol>
              </a:tblGrid>
              <a:tr h="421105">
                <a:tc>
                  <a:txBody>
                    <a:bodyPr/>
                    <a:lstStyle/>
                    <a:p>
                      <a:pPr algn="ctr" rtl="0">
                        <a:spcAft>
                          <a:spcPts val="0"/>
                        </a:spcAft>
                      </a:pPr>
                      <a:r>
                        <a:rPr lang="en-US" sz="2000">
                          <a:effectLst/>
                        </a:rPr>
                        <a:t>Class</a:t>
                      </a:r>
                    </a:p>
                  </a:txBody>
                  <a:tcPr marL="38100" marR="38100" marT="38100" marB="38100"/>
                </a:tc>
                <a:tc>
                  <a:txBody>
                    <a:bodyPr/>
                    <a:lstStyle/>
                    <a:p>
                      <a:pPr algn="ctr" rtl="0">
                        <a:spcAft>
                          <a:spcPts val="0"/>
                        </a:spcAft>
                      </a:pPr>
                      <a:r>
                        <a:rPr lang="en-US" sz="2000">
                          <a:effectLst/>
                        </a:rPr>
                        <a:t>First octet</a:t>
                      </a:r>
                    </a:p>
                  </a:txBody>
                  <a:tcPr marL="38100" marR="38100" marT="38100" marB="38100"/>
                </a:tc>
                <a:tc>
                  <a:txBody>
                    <a:bodyPr/>
                    <a:lstStyle/>
                    <a:p>
                      <a:pPr algn="ctr" rtl="0">
                        <a:spcAft>
                          <a:spcPts val="0"/>
                        </a:spcAft>
                      </a:pPr>
                      <a:r>
                        <a:rPr lang="en-US" sz="2000">
                          <a:effectLst/>
                        </a:rPr>
                        <a:t>First bits</a:t>
                      </a:r>
                    </a:p>
                  </a:txBody>
                  <a:tcPr marL="38100" marR="38100" marT="38100" marB="38100"/>
                </a:tc>
                <a:tc>
                  <a:txBody>
                    <a:bodyPr/>
                    <a:lstStyle/>
                    <a:p>
                      <a:pPr algn="ctr" rtl="0">
                        <a:spcAft>
                          <a:spcPts val="0"/>
                        </a:spcAft>
                      </a:pPr>
                      <a:r>
                        <a:rPr lang="en-US" sz="2000">
                          <a:effectLst/>
                        </a:rPr>
                        <a:t># of subnets</a:t>
                      </a:r>
                    </a:p>
                  </a:txBody>
                  <a:tcPr marL="38100" marR="38100" marT="38100" marB="38100"/>
                </a:tc>
                <a:tc>
                  <a:txBody>
                    <a:bodyPr/>
                    <a:lstStyle/>
                    <a:p>
                      <a:pPr algn="ctr" rtl="0">
                        <a:spcAft>
                          <a:spcPts val="0"/>
                        </a:spcAft>
                      </a:pPr>
                      <a:r>
                        <a:rPr lang="en-US" sz="2000">
                          <a:effectLst/>
                        </a:rPr>
                        <a:t># of hosts</a:t>
                      </a:r>
                    </a:p>
                  </a:txBody>
                  <a:tcPr marL="38100" marR="38100" marT="38100" marB="38100"/>
                </a:tc>
                <a:tc>
                  <a:txBody>
                    <a:bodyPr/>
                    <a:lstStyle/>
                    <a:p>
                      <a:pPr algn="ctr" rtl="0">
                        <a:spcAft>
                          <a:spcPts val="0"/>
                        </a:spcAft>
                      </a:pPr>
                      <a:r>
                        <a:rPr lang="en-US" sz="2000">
                          <a:effectLst/>
                        </a:rPr>
                        <a:t>Subnet mask</a:t>
                      </a:r>
                    </a:p>
                  </a:txBody>
                  <a:tcPr marL="38100" marR="38100" marT="38100" marB="38100"/>
                </a:tc>
                <a:tc>
                  <a:txBody>
                    <a:bodyPr/>
                    <a:lstStyle/>
                    <a:p>
                      <a:pPr algn="ctr" rtl="0">
                        <a:spcAft>
                          <a:spcPts val="0"/>
                        </a:spcAft>
                      </a:pPr>
                      <a:r>
                        <a:rPr lang="en-US" sz="2000">
                          <a:effectLst/>
                        </a:rPr>
                        <a:t>Mask prefix</a:t>
                      </a:r>
                    </a:p>
                  </a:txBody>
                  <a:tcPr marL="38100" marR="38100" marT="38100" marB="38100"/>
                </a:tc>
                <a:extLst>
                  <a:ext uri="{0D108BD9-81ED-4DB2-BD59-A6C34878D82A}">
                    <a16:rowId xmlns:a16="http://schemas.microsoft.com/office/drawing/2014/main" val="615080347"/>
                  </a:ext>
                </a:extLst>
              </a:tr>
              <a:tr h="421105">
                <a:tc>
                  <a:txBody>
                    <a:bodyPr/>
                    <a:lstStyle/>
                    <a:p>
                      <a:pPr marL="54864" rtl="0">
                        <a:spcBef>
                          <a:spcPts val="432"/>
                        </a:spcBef>
                        <a:spcAft>
                          <a:spcPts val="288"/>
                        </a:spcAft>
                      </a:pPr>
                      <a:r>
                        <a:rPr lang="en-US">
                          <a:effectLst/>
                        </a:rPr>
                        <a:t>A</a:t>
                      </a:r>
                    </a:p>
                  </a:txBody>
                  <a:tcPr marL="38100" marR="38100" marT="38100" marB="38100"/>
                </a:tc>
                <a:tc>
                  <a:txBody>
                    <a:bodyPr/>
                    <a:lstStyle/>
                    <a:p>
                      <a:pPr marL="54864" rtl="0">
                        <a:spcBef>
                          <a:spcPts val="432"/>
                        </a:spcBef>
                        <a:spcAft>
                          <a:spcPts val="288"/>
                        </a:spcAft>
                      </a:pPr>
                      <a:r>
                        <a:rPr lang="en-US">
                          <a:effectLst/>
                        </a:rPr>
                        <a:t>0.-127.</a:t>
                      </a:r>
                    </a:p>
                  </a:txBody>
                  <a:tcPr marL="38100" marR="38100" marT="38100" marB="38100"/>
                </a:tc>
                <a:tc>
                  <a:txBody>
                    <a:bodyPr/>
                    <a:lstStyle/>
                    <a:p>
                      <a:pPr marL="54864" rtl="0">
                        <a:spcBef>
                          <a:spcPts val="432"/>
                        </a:spcBef>
                        <a:spcAft>
                          <a:spcPts val="288"/>
                        </a:spcAft>
                      </a:pPr>
                      <a:r>
                        <a:rPr lang="en-US">
                          <a:effectLst/>
                        </a:rPr>
                        <a:t>0</a:t>
                      </a:r>
                    </a:p>
                  </a:txBody>
                  <a:tcPr marL="38100" marR="38100" marT="38100" marB="38100"/>
                </a:tc>
                <a:tc>
                  <a:txBody>
                    <a:bodyPr/>
                    <a:lstStyle/>
                    <a:p>
                      <a:pPr marL="54864" rtl="0">
                        <a:spcBef>
                          <a:spcPts val="432"/>
                        </a:spcBef>
                        <a:spcAft>
                          <a:spcPts val="288"/>
                        </a:spcAft>
                      </a:pPr>
                      <a:r>
                        <a:rPr lang="en-US">
                          <a:effectLst/>
                        </a:rPr>
                        <a:t>128</a:t>
                      </a:r>
                    </a:p>
                  </a:txBody>
                  <a:tcPr marL="38100" marR="38100" marT="38100" marB="38100"/>
                </a:tc>
                <a:tc>
                  <a:txBody>
                    <a:bodyPr/>
                    <a:lstStyle/>
                    <a:p>
                      <a:pPr marL="54864" rtl="0">
                        <a:spcBef>
                          <a:spcPts val="432"/>
                        </a:spcBef>
                        <a:spcAft>
                          <a:spcPts val="288"/>
                        </a:spcAft>
                      </a:pPr>
                      <a:r>
                        <a:rPr lang="en-US">
                          <a:effectLst/>
                        </a:rPr>
                        <a:t>16,777,216</a:t>
                      </a:r>
                    </a:p>
                  </a:txBody>
                  <a:tcPr marL="38100" marR="38100" marT="38100" marB="38100"/>
                </a:tc>
                <a:tc>
                  <a:txBody>
                    <a:bodyPr/>
                    <a:lstStyle/>
                    <a:p>
                      <a:pPr marL="54864" rtl="0">
                        <a:spcBef>
                          <a:spcPts val="432"/>
                        </a:spcBef>
                        <a:spcAft>
                          <a:spcPts val="288"/>
                        </a:spcAft>
                      </a:pPr>
                      <a:r>
                        <a:rPr lang="en-US">
                          <a:effectLst/>
                        </a:rPr>
                        <a:t>255.0.0.0</a:t>
                      </a:r>
                    </a:p>
                  </a:txBody>
                  <a:tcPr marL="38100" marR="38100" marT="38100" marB="38100"/>
                </a:tc>
                <a:tc>
                  <a:txBody>
                    <a:bodyPr/>
                    <a:lstStyle/>
                    <a:p>
                      <a:pPr marL="54864" rtl="0">
                        <a:spcBef>
                          <a:spcPts val="432"/>
                        </a:spcBef>
                        <a:spcAft>
                          <a:spcPts val="288"/>
                        </a:spcAft>
                      </a:pPr>
                      <a:r>
                        <a:rPr lang="en-US">
                          <a:effectLst/>
                        </a:rPr>
                        <a:t>/8</a:t>
                      </a:r>
                    </a:p>
                  </a:txBody>
                  <a:tcPr marL="38100" marR="38100" marT="38100" marB="38100"/>
                </a:tc>
                <a:extLst>
                  <a:ext uri="{0D108BD9-81ED-4DB2-BD59-A6C34878D82A}">
                    <a16:rowId xmlns:a16="http://schemas.microsoft.com/office/drawing/2014/main" val="1975708031"/>
                  </a:ext>
                </a:extLst>
              </a:tr>
              <a:tr h="421105">
                <a:tc>
                  <a:txBody>
                    <a:bodyPr/>
                    <a:lstStyle/>
                    <a:p>
                      <a:pPr marL="54864" rtl="0">
                        <a:spcBef>
                          <a:spcPts val="432"/>
                        </a:spcBef>
                        <a:spcAft>
                          <a:spcPts val="288"/>
                        </a:spcAft>
                      </a:pPr>
                      <a:r>
                        <a:rPr lang="en-US">
                          <a:effectLst/>
                        </a:rPr>
                        <a:t>B</a:t>
                      </a:r>
                    </a:p>
                  </a:txBody>
                  <a:tcPr marL="38100" marR="38100" marT="38100" marB="38100"/>
                </a:tc>
                <a:tc>
                  <a:txBody>
                    <a:bodyPr/>
                    <a:lstStyle/>
                    <a:p>
                      <a:pPr marL="54864" rtl="0">
                        <a:spcBef>
                          <a:spcPts val="432"/>
                        </a:spcBef>
                        <a:spcAft>
                          <a:spcPts val="288"/>
                        </a:spcAft>
                      </a:pPr>
                      <a:r>
                        <a:rPr lang="en-US">
                          <a:effectLst/>
                        </a:rPr>
                        <a:t>128.-191.</a:t>
                      </a:r>
                    </a:p>
                  </a:txBody>
                  <a:tcPr marL="38100" marR="38100" marT="38100" marB="38100"/>
                </a:tc>
                <a:tc>
                  <a:txBody>
                    <a:bodyPr/>
                    <a:lstStyle/>
                    <a:p>
                      <a:pPr marL="54864" rtl="0">
                        <a:spcBef>
                          <a:spcPts val="432"/>
                        </a:spcBef>
                        <a:spcAft>
                          <a:spcPts val="288"/>
                        </a:spcAft>
                      </a:pPr>
                      <a:r>
                        <a:rPr lang="en-US">
                          <a:effectLst/>
                        </a:rPr>
                        <a:t>10</a:t>
                      </a:r>
                    </a:p>
                  </a:txBody>
                  <a:tcPr marL="38100" marR="38100" marT="38100" marB="38100"/>
                </a:tc>
                <a:tc>
                  <a:txBody>
                    <a:bodyPr/>
                    <a:lstStyle/>
                    <a:p>
                      <a:pPr marL="54864" rtl="0">
                        <a:spcBef>
                          <a:spcPts val="432"/>
                        </a:spcBef>
                        <a:spcAft>
                          <a:spcPts val="288"/>
                        </a:spcAft>
                      </a:pPr>
                      <a:r>
                        <a:rPr lang="en-US">
                          <a:effectLst/>
                        </a:rPr>
                        <a:t>16,384</a:t>
                      </a:r>
                    </a:p>
                  </a:txBody>
                  <a:tcPr marL="38100" marR="38100" marT="38100" marB="38100"/>
                </a:tc>
                <a:tc>
                  <a:txBody>
                    <a:bodyPr/>
                    <a:lstStyle/>
                    <a:p>
                      <a:pPr marL="54864" rtl="0">
                        <a:spcBef>
                          <a:spcPts val="432"/>
                        </a:spcBef>
                        <a:spcAft>
                          <a:spcPts val="288"/>
                        </a:spcAft>
                      </a:pPr>
                      <a:r>
                        <a:rPr lang="en-US">
                          <a:effectLst/>
                        </a:rPr>
                        <a:t>65,536</a:t>
                      </a:r>
                    </a:p>
                  </a:txBody>
                  <a:tcPr marL="38100" marR="38100" marT="38100" marB="38100"/>
                </a:tc>
                <a:tc>
                  <a:txBody>
                    <a:bodyPr/>
                    <a:lstStyle/>
                    <a:p>
                      <a:pPr marL="54864" rtl="0">
                        <a:spcBef>
                          <a:spcPts val="432"/>
                        </a:spcBef>
                        <a:spcAft>
                          <a:spcPts val="288"/>
                        </a:spcAft>
                      </a:pPr>
                      <a:r>
                        <a:rPr lang="en-US">
                          <a:effectLst/>
                        </a:rPr>
                        <a:t>255.255.0.0</a:t>
                      </a:r>
                    </a:p>
                  </a:txBody>
                  <a:tcPr marL="38100" marR="38100" marT="38100" marB="38100"/>
                </a:tc>
                <a:tc>
                  <a:txBody>
                    <a:bodyPr/>
                    <a:lstStyle/>
                    <a:p>
                      <a:pPr marL="54864" rtl="0">
                        <a:spcBef>
                          <a:spcPts val="432"/>
                        </a:spcBef>
                        <a:spcAft>
                          <a:spcPts val="288"/>
                        </a:spcAft>
                      </a:pPr>
                      <a:r>
                        <a:rPr lang="en-US">
                          <a:effectLst/>
                        </a:rPr>
                        <a:t>/16</a:t>
                      </a:r>
                    </a:p>
                  </a:txBody>
                  <a:tcPr marL="38100" marR="38100" marT="38100" marB="38100"/>
                </a:tc>
                <a:extLst>
                  <a:ext uri="{0D108BD9-81ED-4DB2-BD59-A6C34878D82A}">
                    <a16:rowId xmlns:a16="http://schemas.microsoft.com/office/drawing/2014/main" val="3482110042"/>
                  </a:ext>
                </a:extLst>
              </a:tr>
              <a:tr h="421105">
                <a:tc>
                  <a:txBody>
                    <a:bodyPr/>
                    <a:lstStyle/>
                    <a:p>
                      <a:pPr marL="54864" rtl="0">
                        <a:spcBef>
                          <a:spcPts val="432"/>
                        </a:spcBef>
                        <a:spcAft>
                          <a:spcPts val="288"/>
                        </a:spcAft>
                      </a:pPr>
                      <a:r>
                        <a:rPr lang="en-US">
                          <a:effectLst/>
                        </a:rPr>
                        <a:t>C</a:t>
                      </a:r>
                    </a:p>
                  </a:txBody>
                  <a:tcPr marL="38100" marR="38100" marT="38100" marB="38100"/>
                </a:tc>
                <a:tc>
                  <a:txBody>
                    <a:bodyPr/>
                    <a:lstStyle/>
                    <a:p>
                      <a:pPr marL="54864" rtl="0">
                        <a:spcBef>
                          <a:spcPts val="432"/>
                        </a:spcBef>
                        <a:spcAft>
                          <a:spcPts val="288"/>
                        </a:spcAft>
                      </a:pPr>
                      <a:r>
                        <a:rPr lang="en-US">
                          <a:effectLst/>
                        </a:rPr>
                        <a:t>192.-223.</a:t>
                      </a:r>
                    </a:p>
                  </a:txBody>
                  <a:tcPr marL="38100" marR="38100" marT="38100" marB="38100"/>
                </a:tc>
                <a:tc>
                  <a:txBody>
                    <a:bodyPr/>
                    <a:lstStyle/>
                    <a:p>
                      <a:pPr marL="54864" rtl="0">
                        <a:spcBef>
                          <a:spcPts val="432"/>
                        </a:spcBef>
                        <a:spcAft>
                          <a:spcPts val="288"/>
                        </a:spcAft>
                      </a:pPr>
                      <a:r>
                        <a:rPr lang="en-US">
                          <a:effectLst/>
                        </a:rPr>
                        <a:t>110</a:t>
                      </a:r>
                    </a:p>
                  </a:txBody>
                  <a:tcPr marL="38100" marR="38100" marT="38100" marB="38100"/>
                </a:tc>
                <a:tc>
                  <a:txBody>
                    <a:bodyPr/>
                    <a:lstStyle/>
                    <a:p>
                      <a:pPr marL="54864" rtl="0">
                        <a:spcBef>
                          <a:spcPts val="432"/>
                        </a:spcBef>
                        <a:spcAft>
                          <a:spcPts val="288"/>
                        </a:spcAft>
                      </a:pPr>
                      <a:r>
                        <a:rPr lang="en-US">
                          <a:effectLst/>
                        </a:rPr>
                        <a:t>2,097,152</a:t>
                      </a:r>
                    </a:p>
                  </a:txBody>
                  <a:tcPr marL="38100" marR="38100" marT="38100" marB="38100"/>
                </a:tc>
                <a:tc>
                  <a:txBody>
                    <a:bodyPr/>
                    <a:lstStyle/>
                    <a:p>
                      <a:pPr marL="54864" rtl="0">
                        <a:spcBef>
                          <a:spcPts val="432"/>
                        </a:spcBef>
                        <a:spcAft>
                          <a:spcPts val="288"/>
                        </a:spcAft>
                      </a:pPr>
                      <a:r>
                        <a:rPr lang="en-US">
                          <a:effectLst/>
                        </a:rPr>
                        <a:t>256</a:t>
                      </a:r>
                    </a:p>
                  </a:txBody>
                  <a:tcPr marL="38100" marR="38100" marT="38100" marB="38100"/>
                </a:tc>
                <a:tc>
                  <a:txBody>
                    <a:bodyPr/>
                    <a:lstStyle/>
                    <a:p>
                      <a:pPr marL="54864" rtl="0">
                        <a:spcBef>
                          <a:spcPts val="432"/>
                        </a:spcBef>
                        <a:spcAft>
                          <a:spcPts val="288"/>
                        </a:spcAft>
                      </a:pPr>
                      <a:r>
                        <a:rPr lang="en-US">
                          <a:effectLst/>
                        </a:rPr>
                        <a:t>255.255.255.0</a:t>
                      </a:r>
                    </a:p>
                  </a:txBody>
                  <a:tcPr marL="38100" marR="38100" marT="38100" marB="38100"/>
                </a:tc>
                <a:tc>
                  <a:txBody>
                    <a:bodyPr/>
                    <a:lstStyle/>
                    <a:p>
                      <a:pPr marL="54864" rtl="0">
                        <a:spcBef>
                          <a:spcPts val="432"/>
                        </a:spcBef>
                        <a:spcAft>
                          <a:spcPts val="288"/>
                        </a:spcAft>
                      </a:pPr>
                      <a:r>
                        <a:rPr lang="en-US">
                          <a:effectLst/>
                        </a:rPr>
                        <a:t>/24</a:t>
                      </a:r>
                    </a:p>
                  </a:txBody>
                  <a:tcPr marL="38100" marR="38100" marT="38100" marB="38100"/>
                </a:tc>
                <a:extLst>
                  <a:ext uri="{0D108BD9-81ED-4DB2-BD59-A6C34878D82A}">
                    <a16:rowId xmlns:a16="http://schemas.microsoft.com/office/drawing/2014/main" val="1885774505"/>
                  </a:ext>
                </a:extLst>
              </a:tr>
              <a:tr h="421105">
                <a:tc>
                  <a:txBody>
                    <a:bodyPr/>
                    <a:lstStyle/>
                    <a:p>
                      <a:pPr marL="54864" rtl="0">
                        <a:spcBef>
                          <a:spcPts val="432"/>
                        </a:spcBef>
                        <a:spcAft>
                          <a:spcPts val="288"/>
                        </a:spcAft>
                      </a:pPr>
                      <a:r>
                        <a:rPr lang="en-US">
                          <a:effectLst/>
                        </a:rPr>
                        <a:t>D</a:t>
                      </a:r>
                    </a:p>
                  </a:txBody>
                  <a:tcPr marL="38100" marR="38100" marT="38100" marB="38100"/>
                </a:tc>
                <a:tc>
                  <a:txBody>
                    <a:bodyPr/>
                    <a:lstStyle/>
                    <a:p>
                      <a:pPr marL="54864" rtl="0">
                        <a:spcBef>
                          <a:spcPts val="432"/>
                        </a:spcBef>
                        <a:spcAft>
                          <a:spcPts val="288"/>
                        </a:spcAft>
                      </a:pPr>
                      <a:r>
                        <a:rPr lang="en-US">
                          <a:effectLst/>
                        </a:rPr>
                        <a:t>224.-239.</a:t>
                      </a:r>
                    </a:p>
                  </a:txBody>
                  <a:tcPr marL="38100" marR="38100" marT="38100" marB="38100"/>
                </a:tc>
                <a:tc>
                  <a:txBody>
                    <a:bodyPr/>
                    <a:lstStyle/>
                    <a:p>
                      <a:pPr marL="54864" rtl="0">
                        <a:spcBef>
                          <a:spcPts val="432"/>
                        </a:spcBef>
                        <a:spcAft>
                          <a:spcPts val="288"/>
                        </a:spcAft>
                      </a:pPr>
                      <a:r>
                        <a:rPr lang="en-US">
                          <a:effectLst/>
                        </a:rPr>
                        <a:t>1110</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4214875189"/>
                  </a:ext>
                </a:extLst>
              </a:tr>
              <a:tr h="421105">
                <a:tc>
                  <a:txBody>
                    <a:bodyPr/>
                    <a:lstStyle/>
                    <a:p>
                      <a:pPr marL="54864" rtl="0">
                        <a:spcBef>
                          <a:spcPts val="432"/>
                        </a:spcBef>
                        <a:spcAft>
                          <a:spcPts val="288"/>
                        </a:spcAft>
                      </a:pPr>
                      <a:r>
                        <a:rPr lang="en-US">
                          <a:effectLst/>
                        </a:rPr>
                        <a:t>E</a:t>
                      </a:r>
                    </a:p>
                  </a:txBody>
                  <a:tcPr marL="38100" marR="38100" marT="38100" marB="38100"/>
                </a:tc>
                <a:tc>
                  <a:txBody>
                    <a:bodyPr/>
                    <a:lstStyle/>
                    <a:p>
                      <a:pPr marL="54864" rtl="0">
                        <a:spcBef>
                          <a:spcPts val="432"/>
                        </a:spcBef>
                        <a:spcAft>
                          <a:spcPts val="288"/>
                        </a:spcAft>
                      </a:pPr>
                      <a:r>
                        <a:rPr lang="en-US">
                          <a:effectLst/>
                        </a:rPr>
                        <a:t>240.-254.</a:t>
                      </a:r>
                    </a:p>
                  </a:txBody>
                  <a:tcPr marL="38100" marR="38100" marT="38100" marB="38100"/>
                </a:tc>
                <a:tc>
                  <a:txBody>
                    <a:bodyPr/>
                    <a:lstStyle/>
                    <a:p>
                      <a:pPr marL="54864" rtl="0">
                        <a:spcBef>
                          <a:spcPts val="432"/>
                        </a:spcBef>
                        <a:spcAft>
                          <a:spcPts val="288"/>
                        </a:spcAft>
                      </a:pPr>
                      <a:r>
                        <a:rPr lang="en-US">
                          <a:effectLst/>
                        </a:rPr>
                        <a:t>1111</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tc>
                  <a:txBody>
                    <a:bodyPr/>
                    <a:lstStyle/>
                    <a:p>
                      <a:pPr marL="54864" rtl="0">
                        <a:spcBef>
                          <a:spcPts val="432"/>
                        </a:spcBef>
                        <a:spcAft>
                          <a:spcPts val="288"/>
                        </a:spcAft>
                      </a:pPr>
                      <a:r>
                        <a:rPr lang="en-US">
                          <a:effectLst/>
                        </a:rPr>
                        <a:t>*</a:t>
                      </a:r>
                    </a:p>
                  </a:txBody>
                  <a:tcPr marL="38100" marR="38100" marT="38100" marB="38100"/>
                </a:tc>
                <a:extLst>
                  <a:ext uri="{0D108BD9-81ED-4DB2-BD59-A6C34878D82A}">
                    <a16:rowId xmlns:a16="http://schemas.microsoft.com/office/drawing/2014/main" val="65271199"/>
                  </a:ext>
                </a:extLst>
              </a:tr>
            </a:tbl>
          </a:graphicData>
        </a:graphic>
      </p:graphicFrame>
    </p:spTree>
    <p:extLst>
      <p:ext uri="{BB962C8B-B14F-4D97-AF65-F5344CB8AC3E}">
        <p14:creationId xmlns:p14="http://schemas.microsoft.com/office/powerpoint/2010/main" val="34577136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90-AD73-46AE-84B8-AD09C9C20C3D}"/>
              </a:ext>
            </a:extLst>
          </p:cNvPr>
          <p:cNvSpPr>
            <a:spLocks noGrp="1"/>
          </p:cNvSpPr>
          <p:nvPr>
            <p:ph type="title"/>
          </p:nvPr>
        </p:nvSpPr>
        <p:spPr/>
        <p:txBody>
          <a:bodyPr/>
          <a:lstStyle/>
          <a:p>
            <a:r>
              <a:rPr lang="en-GB"/>
              <a:t>Problems with class-based IP addressing</a:t>
            </a:r>
          </a:p>
        </p:txBody>
      </p:sp>
      <p:sp>
        <p:nvSpPr>
          <p:cNvPr id="7" name="Freeform 6"/>
          <p:cNvSpPr/>
          <p:nvPr/>
        </p:nvSpPr>
        <p:spPr>
          <a:xfrm>
            <a:off x="6323089" y="1825624"/>
            <a:ext cx="5580153" cy="4935957"/>
          </a:xfrm>
          <a:custGeom>
            <a:avLst/>
            <a:gdLst>
              <a:gd name="connsiteX0" fmla="*/ 0 w 5580153"/>
              <a:gd name="connsiteY0" fmla="*/ 493596 h 4935956"/>
              <a:gd name="connsiteX1" fmla="*/ 493596 w 5580153"/>
              <a:gd name="connsiteY1" fmla="*/ 0 h 4935956"/>
              <a:gd name="connsiteX2" fmla="*/ 5086557 w 5580153"/>
              <a:gd name="connsiteY2" fmla="*/ 0 h 4935956"/>
              <a:gd name="connsiteX3" fmla="*/ 5580153 w 5580153"/>
              <a:gd name="connsiteY3" fmla="*/ 493596 h 4935956"/>
              <a:gd name="connsiteX4" fmla="*/ 5580153 w 5580153"/>
              <a:gd name="connsiteY4" fmla="*/ 4442360 h 4935956"/>
              <a:gd name="connsiteX5" fmla="*/ 5086557 w 5580153"/>
              <a:gd name="connsiteY5" fmla="*/ 4935956 h 4935956"/>
              <a:gd name="connsiteX6" fmla="*/ 493596 w 5580153"/>
              <a:gd name="connsiteY6" fmla="*/ 4935956 h 4935956"/>
              <a:gd name="connsiteX7" fmla="*/ 0 w 5580153"/>
              <a:gd name="connsiteY7" fmla="*/ 4442360 h 4935956"/>
              <a:gd name="connsiteX8" fmla="*/ 0 w 5580153"/>
              <a:gd name="connsiteY8" fmla="*/ 493596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0153" h="4935956">
                <a:moveTo>
                  <a:pt x="0" y="493596"/>
                </a:moveTo>
                <a:cubicBezTo>
                  <a:pt x="0" y="220990"/>
                  <a:pt x="220990" y="0"/>
                  <a:pt x="493596" y="0"/>
                </a:cubicBezTo>
                <a:lnTo>
                  <a:pt x="5086557" y="0"/>
                </a:lnTo>
                <a:cubicBezTo>
                  <a:pt x="5359163" y="0"/>
                  <a:pt x="5580153" y="220990"/>
                  <a:pt x="5580153" y="493596"/>
                </a:cubicBezTo>
                <a:lnTo>
                  <a:pt x="5580153" y="4442360"/>
                </a:lnTo>
                <a:cubicBezTo>
                  <a:pt x="5580153" y="4714966"/>
                  <a:pt x="5359163" y="4935956"/>
                  <a:pt x="5086557" y="4935956"/>
                </a:cubicBezTo>
                <a:lnTo>
                  <a:pt x="493596" y="4935956"/>
                </a:lnTo>
                <a:cubicBezTo>
                  <a:pt x="220990" y="4935956"/>
                  <a:pt x="0" y="4714966"/>
                  <a:pt x="0" y="4442360"/>
                </a:cubicBezTo>
                <a:lnTo>
                  <a:pt x="0" y="493596"/>
                </a:lnTo>
                <a:close/>
              </a:path>
            </a:pathLst>
          </a:custGeom>
          <a:solidFill>
            <a:srgbClr val="77A6D3"/>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542800" numCol="1" spcCol="1270" anchor="ctr" anchorCtr="0">
            <a:noAutofit/>
          </a:bodyPr>
          <a:lstStyle/>
          <a:p>
            <a:pPr lvl="0" algn="ctr" defTabSz="1022350" rtl="0">
              <a:lnSpc>
                <a:spcPct val="90000"/>
              </a:lnSpc>
              <a:spcBef>
                <a:spcPct val="0"/>
              </a:spcBef>
              <a:spcAft>
                <a:spcPct val="35000"/>
              </a:spcAft>
            </a:pPr>
            <a:r>
              <a:rPr lang="en-GB" sz="2300" kern="1200"/>
              <a:t>The </a:t>
            </a:r>
            <a:r>
              <a:rPr lang="en-GB" sz="2300" kern="1200" err="1"/>
              <a:t>classful</a:t>
            </a:r>
            <a:r>
              <a:rPr lang="en-GB" sz="2300" kern="1200"/>
              <a:t> routing system included classes A, B, and C:</a:t>
            </a:r>
          </a:p>
        </p:txBody>
      </p:sp>
      <p:sp>
        <p:nvSpPr>
          <p:cNvPr id="8" name="Freeform 7"/>
          <p:cNvSpPr/>
          <p:nvPr/>
        </p:nvSpPr>
        <p:spPr>
          <a:xfrm>
            <a:off x="6875302" y="3306833"/>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A - Over 16 million host identifiers</a:t>
            </a:r>
          </a:p>
        </p:txBody>
      </p:sp>
      <p:sp>
        <p:nvSpPr>
          <p:cNvPr id="9" name="Freeform 8"/>
          <p:cNvSpPr/>
          <p:nvPr/>
        </p:nvSpPr>
        <p:spPr>
          <a:xfrm>
            <a:off x="6875302" y="4425738"/>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B - 65,535 host identifiers</a:t>
            </a:r>
          </a:p>
        </p:txBody>
      </p:sp>
      <p:sp>
        <p:nvSpPr>
          <p:cNvPr id="10" name="Freeform 9"/>
          <p:cNvSpPr/>
          <p:nvPr/>
        </p:nvSpPr>
        <p:spPr>
          <a:xfrm>
            <a:off x="6875302" y="5544643"/>
            <a:ext cx="4464123" cy="969717"/>
          </a:xfrm>
          <a:custGeom>
            <a:avLst/>
            <a:gdLst>
              <a:gd name="connsiteX0" fmla="*/ 0 w 4464123"/>
              <a:gd name="connsiteY0" fmla="*/ 96972 h 969717"/>
              <a:gd name="connsiteX1" fmla="*/ 96972 w 4464123"/>
              <a:gd name="connsiteY1" fmla="*/ 0 h 969717"/>
              <a:gd name="connsiteX2" fmla="*/ 4367151 w 4464123"/>
              <a:gd name="connsiteY2" fmla="*/ 0 h 969717"/>
              <a:gd name="connsiteX3" fmla="*/ 4464123 w 4464123"/>
              <a:gd name="connsiteY3" fmla="*/ 96972 h 969717"/>
              <a:gd name="connsiteX4" fmla="*/ 4464123 w 4464123"/>
              <a:gd name="connsiteY4" fmla="*/ 872745 h 969717"/>
              <a:gd name="connsiteX5" fmla="*/ 4367151 w 4464123"/>
              <a:gd name="connsiteY5" fmla="*/ 969717 h 969717"/>
              <a:gd name="connsiteX6" fmla="*/ 96972 w 4464123"/>
              <a:gd name="connsiteY6" fmla="*/ 969717 h 969717"/>
              <a:gd name="connsiteX7" fmla="*/ 0 w 4464123"/>
              <a:gd name="connsiteY7" fmla="*/ 872745 h 969717"/>
              <a:gd name="connsiteX8" fmla="*/ 0 w 4464123"/>
              <a:gd name="connsiteY8" fmla="*/ 96972 h 96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123" h="969717">
                <a:moveTo>
                  <a:pt x="0" y="96972"/>
                </a:moveTo>
                <a:cubicBezTo>
                  <a:pt x="0" y="43416"/>
                  <a:pt x="43416" y="0"/>
                  <a:pt x="96972" y="0"/>
                </a:cubicBezTo>
                <a:lnTo>
                  <a:pt x="4367151" y="0"/>
                </a:lnTo>
                <a:cubicBezTo>
                  <a:pt x="4420707" y="0"/>
                  <a:pt x="4464123" y="43416"/>
                  <a:pt x="4464123" y="96972"/>
                </a:cubicBezTo>
                <a:lnTo>
                  <a:pt x="4464123" y="872745"/>
                </a:lnTo>
                <a:cubicBezTo>
                  <a:pt x="4464123" y="926301"/>
                  <a:pt x="4420707" y="969717"/>
                  <a:pt x="4367151" y="969717"/>
                </a:cubicBezTo>
                <a:lnTo>
                  <a:pt x="96972" y="969717"/>
                </a:lnTo>
                <a:cubicBezTo>
                  <a:pt x="43416" y="969717"/>
                  <a:pt x="0" y="926301"/>
                  <a:pt x="0" y="872745"/>
                </a:cubicBezTo>
                <a:lnTo>
                  <a:pt x="0" y="96972"/>
                </a:lnTo>
                <a:close/>
              </a:path>
            </a:pathLst>
          </a:custGeom>
          <a:solidFill>
            <a:schemeClr val="accent1">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22" tIns="81742" rIns="99522" bIns="81742" numCol="1" spcCol="1270" anchor="ctr" anchorCtr="0">
            <a:noAutofit/>
          </a:bodyPr>
          <a:lstStyle/>
          <a:p>
            <a:pPr lvl="0" algn="ctr" defTabSz="1244600" rtl="0">
              <a:lnSpc>
                <a:spcPct val="90000"/>
              </a:lnSpc>
              <a:spcBef>
                <a:spcPct val="0"/>
              </a:spcBef>
              <a:spcAft>
                <a:spcPct val="35000"/>
              </a:spcAft>
            </a:pPr>
            <a:r>
              <a:rPr lang="en-GB" sz="2800" kern="1200"/>
              <a:t>Class C - 254 host identifiers</a:t>
            </a:r>
          </a:p>
        </p:txBody>
      </p:sp>
      <p:sp>
        <p:nvSpPr>
          <p:cNvPr id="11" name="Rounded Rectangle 10"/>
          <p:cNvSpPr/>
          <p:nvPr/>
        </p:nvSpPr>
        <p:spPr>
          <a:xfrm>
            <a:off x="583660" y="1690688"/>
            <a:ext cx="5029200" cy="507089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a:t>The old method of IP addressing came with inefficiencies that exhausted the availability of IPv4 addresses faster than it needed to</a:t>
            </a:r>
          </a:p>
          <a:p>
            <a:pPr algn="ctr"/>
            <a:endParaRPr lang="en-GB" sz="3600"/>
          </a:p>
        </p:txBody>
      </p:sp>
    </p:spTree>
    <p:extLst>
      <p:ext uri="{BB962C8B-B14F-4D97-AF65-F5344CB8AC3E}">
        <p14:creationId xmlns:p14="http://schemas.microsoft.com/office/powerpoint/2010/main" val="419374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64" presetClass="path" presetSubtype="0" accel="50000" decel="50000" fill="hold" grpId="0" nodeType="afterEffect">
                                  <p:stCondLst>
                                    <p:cond delay="0"/>
                                  </p:stCondLst>
                                  <p:childTnLst>
                                    <p:animMotion origin="layout" path="M -0.00013 0.58889 L 5E-6 2.22222E-6 " pathEditMode="relative" rAng="0" ptsTypes="AA">
                                      <p:cBhvr>
                                        <p:cTn id="23" dur="2000" fill="hold"/>
                                        <p:tgtEl>
                                          <p:spTgt spid="8"/>
                                        </p:tgtEl>
                                        <p:attrNameLst>
                                          <p:attrName>ppt_x</p:attrName>
                                          <p:attrName>ppt_y</p:attrName>
                                        </p:attrNameLst>
                                      </p:cBhvr>
                                      <p:rCtr x="0" y="-29444"/>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par>
                          <p:cTn id="28" fill="hold">
                            <p:stCondLst>
                              <p:cond delay="0"/>
                            </p:stCondLst>
                            <p:childTnLst>
                              <p:par>
                                <p:cTn id="29" presetID="64" presetClass="path" presetSubtype="0" accel="50000" decel="50000" fill="hold" grpId="0" nodeType="afterEffect">
                                  <p:stCondLst>
                                    <p:cond delay="0"/>
                                  </p:stCondLst>
                                  <p:childTnLst>
                                    <p:animMotion origin="layout" path="M 0.00312 0.40903 L 2.5E-6 3.33333E-6 " pathEditMode="relative" rAng="0" ptsTypes="AA">
                                      <p:cBhvr>
                                        <p:cTn id="30" dur="2000" fill="hold"/>
                                        <p:tgtEl>
                                          <p:spTgt spid="9"/>
                                        </p:tgtEl>
                                        <p:attrNameLst>
                                          <p:attrName>ppt_x</p:attrName>
                                          <p:attrName>ppt_y</p:attrName>
                                        </p:attrNameLst>
                                      </p:cBhvr>
                                      <p:rCtr x="-91" y="-20417"/>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grpId="0" nodeType="clickEffect">
                                  <p:stCondLst>
                                    <p:cond delay="0"/>
                                  </p:stCondLst>
                                  <p:childTnLst>
                                    <p:animMotion origin="layout" path="M 4.79167E-6 0.25 L 2.5E-6 4.44444E-6 " pathEditMode="relative" rAng="0" ptsTypes="AA">
                                      <p:cBhvr>
                                        <p:cTn id="38" dur="2000" fill="hold"/>
                                        <p:tgtEl>
                                          <p:spTgt spid="10"/>
                                        </p:tgtEl>
                                        <p:attrNameLst>
                                          <p:attrName>ppt_x</p:attrName>
                                          <p:attrName>ppt_y</p:attrName>
                                        </p:attrNameLst>
                                      </p:cBhvr>
                                      <p:rCtr x="65" y="-1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9" grpId="1" animBg="1"/>
      <p:bldP spid="10" grpId="0" animBg="1"/>
      <p:bldP spid="10" grpId="1" animBg="1"/>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1AC45-11A9-435D-9B2F-6696E6D82466}"/>
              </a:ext>
            </a:extLst>
          </p:cNvPr>
          <p:cNvSpPr>
            <a:spLocks noGrp="1"/>
          </p:cNvSpPr>
          <p:nvPr>
            <p:ph type="title"/>
          </p:nvPr>
        </p:nvSpPr>
        <p:spPr/>
        <p:txBody>
          <a:bodyPr/>
          <a:lstStyle/>
          <a:p>
            <a:r>
              <a:rPr lang="en-US"/>
              <a:t>Classless interdomain routing (CIDR)</a:t>
            </a:r>
            <a:endParaRPr lang="en-GB"/>
          </a:p>
        </p:txBody>
      </p:sp>
      <p:sp>
        <p:nvSpPr>
          <p:cNvPr id="3" name="Content Placeholder 2">
            <a:extLst>
              <a:ext uri="{FF2B5EF4-FFF2-40B4-BE49-F238E27FC236}">
                <a16:creationId xmlns:a16="http://schemas.microsoft.com/office/drawing/2014/main" id="{EEA5F091-A022-4912-A2A9-92AA0985763D}"/>
              </a:ext>
            </a:extLst>
          </p:cNvPr>
          <p:cNvSpPr>
            <a:spLocks noGrp="1"/>
          </p:cNvSpPr>
          <p:nvPr>
            <p:ph idx="1"/>
          </p:nvPr>
        </p:nvSpPr>
        <p:spPr>
          <a:xfrm>
            <a:off x="312821" y="1825625"/>
            <a:ext cx="11590421" cy="1603375"/>
          </a:xfrm>
        </p:spPr>
        <p:txBody>
          <a:bodyPr>
            <a:normAutofit/>
          </a:bodyPr>
          <a:lstStyle/>
          <a:p>
            <a:r>
              <a:rPr lang="en-GB"/>
              <a:t>An IP addressing scheme that improves the allocation of IP addresses</a:t>
            </a:r>
          </a:p>
          <a:p>
            <a:r>
              <a:rPr lang="en-GB"/>
              <a:t>It replaces the old system based on classes A, B, and C</a:t>
            </a:r>
          </a:p>
          <a:p>
            <a:r>
              <a:rPr lang="en-GB"/>
              <a:t>This scheme also helped greatly extend the life of IPv4 as well as slow the growth of routing tables</a:t>
            </a:r>
          </a:p>
        </p:txBody>
      </p:sp>
      <p:pic>
        <p:nvPicPr>
          <p:cNvPr id="5" name="Picture 4">
            <a:extLst>
              <a:ext uri="{FF2B5EF4-FFF2-40B4-BE49-F238E27FC236}">
                <a16:creationId xmlns:a16="http://schemas.microsoft.com/office/drawing/2014/main" id="{2875268A-FAD7-49AE-A5AF-8D4023F879A9}"/>
              </a:ext>
            </a:extLst>
          </p:cNvPr>
          <p:cNvPicPr>
            <a:picLocks noChangeAspect="1"/>
          </p:cNvPicPr>
          <p:nvPr/>
        </p:nvPicPr>
        <p:blipFill rotWithShape="1">
          <a:blip r:embed="rId3"/>
          <a:srcRect t="29419" b="27219"/>
          <a:stretch/>
        </p:blipFill>
        <p:spPr>
          <a:xfrm>
            <a:off x="-496031" y="3701050"/>
            <a:ext cx="12787922" cy="1981458"/>
          </a:xfrm>
          <a:prstGeom prst="rect">
            <a:avLst/>
          </a:prstGeom>
        </p:spPr>
      </p:pic>
    </p:spTree>
    <p:extLst>
      <p:ext uri="{BB962C8B-B14F-4D97-AF65-F5344CB8AC3E}">
        <p14:creationId xmlns:p14="http://schemas.microsoft.com/office/powerpoint/2010/main" val="260870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BEB06-BA38-0044-AFD4-BA798041F325}"/>
              </a:ext>
            </a:extLst>
          </p:cNvPr>
          <p:cNvSpPr>
            <a:spLocks noGrp="1"/>
          </p:cNvSpPr>
          <p:nvPr>
            <p:ph type="title"/>
          </p:nvPr>
        </p:nvSpPr>
        <p:spPr/>
        <p:txBody>
          <a:bodyPr>
            <a:normAutofit fontScale="90000"/>
          </a:bodyPr>
          <a:lstStyle/>
          <a:p>
            <a:r>
              <a:rPr lang="en-GB"/>
              <a:t>1.2 	Explain devices, applications, protocols and services at their appropriate OSI layers</a:t>
            </a:r>
          </a:p>
        </p:txBody>
      </p:sp>
      <p:sp>
        <p:nvSpPr>
          <p:cNvPr id="6" name="Content Placeholder 5">
            <a:extLst>
              <a:ext uri="{FF2B5EF4-FFF2-40B4-BE49-F238E27FC236}">
                <a16:creationId xmlns:a16="http://schemas.microsoft.com/office/drawing/2014/main" id="{72D6AD6D-8834-9F4F-8E4C-9550F433FC58}"/>
              </a:ext>
            </a:extLst>
          </p:cNvPr>
          <p:cNvSpPr>
            <a:spLocks noGrp="1"/>
          </p:cNvSpPr>
          <p:nvPr>
            <p:ph idx="1"/>
          </p:nvPr>
        </p:nvSpPr>
        <p:spPr/>
        <p:txBody>
          <a:bodyPr>
            <a:normAutofit/>
          </a:bodyPr>
          <a:lstStyle/>
          <a:p>
            <a:pPr marL="0" indent="0">
              <a:buNone/>
            </a:pPr>
            <a:r>
              <a:rPr lang="en-GB"/>
              <a:t>Layer 1 – Physical</a:t>
            </a:r>
          </a:p>
          <a:p>
            <a:pPr marL="0" indent="0">
              <a:buNone/>
            </a:pPr>
            <a:r>
              <a:rPr lang="en-GB"/>
              <a:t>Layer 2 – Data link</a:t>
            </a:r>
          </a:p>
          <a:p>
            <a:pPr marL="0" indent="0">
              <a:buNone/>
            </a:pPr>
            <a:r>
              <a:rPr lang="en-GB"/>
              <a:t>Layer 3 – Network</a:t>
            </a:r>
          </a:p>
          <a:p>
            <a:pPr marL="0" indent="0">
              <a:buNone/>
            </a:pPr>
            <a:r>
              <a:rPr lang="en-GB"/>
              <a:t>Layer 4 – Transport</a:t>
            </a:r>
          </a:p>
          <a:p>
            <a:pPr marL="0" indent="0">
              <a:buNone/>
            </a:pPr>
            <a:r>
              <a:rPr lang="en-GB"/>
              <a:t>Layer 5 – Session</a:t>
            </a:r>
          </a:p>
          <a:p>
            <a:pPr marL="0" indent="0">
              <a:buNone/>
            </a:pPr>
            <a:r>
              <a:rPr lang="en-GB"/>
              <a:t>Layer 6 – Presentation</a:t>
            </a:r>
          </a:p>
          <a:p>
            <a:pPr marL="0" indent="0">
              <a:buNone/>
            </a:pPr>
            <a:r>
              <a:rPr lang="en-GB"/>
              <a:t>Layer 7 – Application</a:t>
            </a:r>
          </a:p>
        </p:txBody>
      </p:sp>
    </p:spTree>
    <p:extLst>
      <p:ext uri="{BB962C8B-B14F-4D97-AF65-F5344CB8AC3E}">
        <p14:creationId xmlns:p14="http://schemas.microsoft.com/office/powerpoint/2010/main" val="221385180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29A7-65AC-430E-9022-13806FA84BCF}"/>
              </a:ext>
            </a:extLst>
          </p:cNvPr>
          <p:cNvSpPr>
            <a:spLocks noGrp="1"/>
          </p:cNvSpPr>
          <p:nvPr>
            <p:ph type="title"/>
          </p:nvPr>
        </p:nvSpPr>
        <p:spPr/>
        <p:txBody>
          <a:bodyPr/>
          <a:lstStyle/>
          <a:p>
            <a:r>
              <a:rPr lang="en-GB"/>
              <a:t>Map of Regional Internet Registries</a:t>
            </a:r>
          </a:p>
        </p:txBody>
      </p:sp>
      <p:pic>
        <p:nvPicPr>
          <p:cNvPr id="4" name="Content Placeholder 3">
            <a:extLst>
              <a:ext uri="{FF2B5EF4-FFF2-40B4-BE49-F238E27FC236}">
                <a16:creationId xmlns:a16="http://schemas.microsoft.com/office/drawing/2014/main" id="{C04E98A3-5D56-4977-82B9-ABE7EFD6FA5D}"/>
              </a:ext>
            </a:extLst>
          </p:cNvPr>
          <p:cNvPicPr>
            <a:picLocks noGrp="1" noChangeAspect="1"/>
          </p:cNvPicPr>
          <p:nvPr>
            <p:ph idx="1"/>
          </p:nvPr>
        </p:nvPicPr>
        <p:blipFill>
          <a:blip r:embed="rId2"/>
          <a:stretch>
            <a:fillRect/>
          </a:stretch>
        </p:blipFill>
        <p:spPr>
          <a:xfrm>
            <a:off x="520505" y="1825625"/>
            <a:ext cx="11174803" cy="4935538"/>
          </a:xfrm>
          <a:prstGeom prst="rect">
            <a:avLst/>
          </a:prstGeom>
        </p:spPr>
      </p:pic>
    </p:spTree>
    <p:extLst>
      <p:ext uri="{BB962C8B-B14F-4D97-AF65-F5344CB8AC3E}">
        <p14:creationId xmlns:p14="http://schemas.microsoft.com/office/powerpoint/2010/main" val="35461943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Variable-length subnet masking </a:t>
            </a:r>
          </a:p>
        </p:txBody>
      </p:sp>
      <p:sp>
        <p:nvSpPr>
          <p:cNvPr id="7" name="Freeform 6"/>
          <p:cNvSpPr/>
          <p:nvPr/>
        </p:nvSpPr>
        <p:spPr>
          <a:xfrm>
            <a:off x="312821" y="1849141"/>
            <a:ext cx="11590421" cy="2395501"/>
          </a:xfrm>
          <a:custGeom>
            <a:avLst/>
            <a:gdLst>
              <a:gd name="connsiteX0" fmla="*/ 0 w 11590421"/>
              <a:gd name="connsiteY0" fmla="*/ 399258 h 2395501"/>
              <a:gd name="connsiteX1" fmla="*/ 399258 w 11590421"/>
              <a:gd name="connsiteY1" fmla="*/ 0 h 2395501"/>
              <a:gd name="connsiteX2" fmla="*/ 11191163 w 11590421"/>
              <a:gd name="connsiteY2" fmla="*/ 0 h 2395501"/>
              <a:gd name="connsiteX3" fmla="*/ 11590421 w 11590421"/>
              <a:gd name="connsiteY3" fmla="*/ 399258 h 2395501"/>
              <a:gd name="connsiteX4" fmla="*/ 11590421 w 11590421"/>
              <a:gd name="connsiteY4" fmla="*/ 1996243 h 2395501"/>
              <a:gd name="connsiteX5" fmla="*/ 11191163 w 11590421"/>
              <a:gd name="connsiteY5" fmla="*/ 2395501 h 2395501"/>
              <a:gd name="connsiteX6" fmla="*/ 399258 w 11590421"/>
              <a:gd name="connsiteY6" fmla="*/ 2395501 h 2395501"/>
              <a:gd name="connsiteX7" fmla="*/ 0 w 11590421"/>
              <a:gd name="connsiteY7" fmla="*/ 1996243 h 2395501"/>
              <a:gd name="connsiteX8" fmla="*/ 0 w 11590421"/>
              <a:gd name="connsiteY8" fmla="*/ 399258 h 2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2395501">
                <a:moveTo>
                  <a:pt x="0" y="399258"/>
                </a:moveTo>
                <a:cubicBezTo>
                  <a:pt x="0" y="178754"/>
                  <a:pt x="178754" y="0"/>
                  <a:pt x="399258" y="0"/>
                </a:cubicBezTo>
                <a:lnTo>
                  <a:pt x="11191163" y="0"/>
                </a:lnTo>
                <a:cubicBezTo>
                  <a:pt x="11411667" y="0"/>
                  <a:pt x="11590421" y="178754"/>
                  <a:pt x="11590421" y="399258"/>
                </a:cubicBezTo>
                <a:lnTo>
                  <a:pt x="11590421" y="1996243"/>
                </a:lnTo>
                <a:cubicBezTo>
                  <a:pt x="11590421" y="2216747"/>
                  <a:pt x="11411667" y="2395501"/>
                  <a:pt x="11191163" y="2395501"/>
                </a:cubicBezTo>
                <a:lnTo>
                  <a:pt x="399258" y="2395501"/>
                </a:lnTo>
                <a:cubicBezTo>
                  <a:pt x="178754" y="2395501"/>
                  <a:pt x="0" y="2216747"/>
                  <a:pt x="0" y="1996243"/>
                </a:cubicBezTo>
                <a:lnTo>
                  <a:pt x="0" y="39925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79" tIns="246479" rIns="246479" bIns="246479" numCol="1" spcCol="1270" anchor="ctr" anchorCtr="0">
            <a:noAutofit/>
          </a:bodyPr>
          <a:lstStyle/>
          <a:p>
            <a:pPr lvl="0" algn="l" defTabSz="1511300" rtl="0">
              <a:lnSpc>
                <a:spcPct val="90000"/>
              </a:lnSpc>
              <a:spcBef>
                <a:spcPct val="0"/>
              </a:spcBef>
              <a:spcAft>
                <a:spcPct val="35000"/>
              </a:spcAft>
            </a:pPr>
            <a:r>
              <a:rPr lang="en-US" sz="3400" kern="1200"/>
              <a:t>The simplest way to subnet is to use </a:t>
            </a:r>
            <a:r>
              <a:rPr lang="en-US" sz="3400" i="1" kern="1200"/>
              <a:t>fixed length subnet masking</a:t>
            </a:r>
            <a:r>
              <a:rPr lang="en-US" sz="3400" kern="1200"/>
              <a:t> (FLSM), which divides a network into multiple subnets with the same mask prefix number. </a:t>
            </a:r>
            <a:endParaRPr lang="en-GB" sz="3400" kern="1200"/>
          </a:p>
        </p:txBody>
      </p:sp>
      <p:sp>
        <p:nvSpPr>
          <p:cNvPr id="8" name="Freeform 7"/>
          <p:cNvSpPr/>
          <p:nvPr/>
        </p:nvSpPr>
        <p:spPr>
          <a:xfrm>
            <a:off x="312821" y="4342563"/>
            <a:ext cx="11590421" cy="2395501"/>
          </a:xfrm>
          <a:custGeom>
            <a:avLst/>
            <a:gdLst>
              <a:gd name="connsiteX0" fmla="*/ 0 w 11590421"/>
              <a:gd name="connsiteY0" fmla="*/ 399258 h 2395501"/>
              <a:gd name="connsiteX1" fmla="*/ 399258 w 11590421"/>
              <a:gd name="connsiteY1" fmla="*/ 0 h 2395501"/>
              <a:gd name="connsiteX2" fmla="*/ 11191163 w 11590421"/>
              <a:gd name="connsiteY2" fmla="*/ 0 h 2395501"/>
              <a:gd name="connsiteX3" fmla="*/ 11590421 w 11590421"/>
              <a:gd name="connsiteY3" fmla="*/ 399258 h 2395501"/>
              <a:gd name="connsiteX4" fmla="*/ 11590421 w 11590421"/>
              <a:gd name="connsiteY4" fmla="*/ 1996243 h 2395501"/>
              <a:gd name="connsiteX5" fmla="*/ 11191163 w 11590421"/>
              <a:gd name="connsiteY5" fmla="*/ 2395501 h 2395501"/>
              <a:gd name="connsiteX6" fmla="*/ 399258 w 11590421"/>
              <a:gd name="connsiteY6" fmla="*/ 2395501 h 2395501"/>
              <a:gd name="connsiteX7" fmla="*/ 0 w 11590421"/>
              <a:gd name="connsiteY7" fmla="*/ 1996243 h 2395501"/>
              <a:gd name="connsiteX8" fmla="*/ 0 w 11590421"/>
              <a:gd name="connsiteY8" fmla="*/ 399258 h 239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90421" h="2395501">
                <a:moveTo>
                  <a:pt x="0" y="399258"/>
                </a:moveTo>
                <a:cubicBezTo>
                  <a:pt x="0" y="178754"/>
                  <a:pt x="178754" y="0"/>
                  <a:pt x="399258" y="0"/>
                </a:cubicBezTo>
                <a:lnTo>
                  <a:pt x="11191163" y="0"/>
                </a:lnTo>
                <a:cubicBezTo>
                  <a:pt x="11411667" y="0"/>
                  <a:pt x="11590421" y="178754"/>
                  <a:pt x="11590421" y="399258"/>
                </a:cubicBezTo>
                <a:lnTo>
                  <a:pt x="11590421" y="1996243"/>
                </a:lnTo>
                <a:cubicBezTo>
                  <a:pt x="11590421" y="2216747"/>
                  <a:pt x="11411667" y="2395501"/>
                  <a:pt x="11191163" y="2395501"/>
                </a:cubicBezTo>
                <a:lnTo>
                  <a:pt x="399258" y="2395501"/>
                </a:lnTo>
                <a:cubicBezTo>
                  <a:pt x="178754" y="2395501"/>
                  <a:pt x="0" y="2216747"/>
                  <a:pt x="0" y="1996243"/>
                </a:cubicBezTo>
                <a:lnTo>
                  <a:pt x="0" y="399258"/>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79" tIns="246479" rIns="246479" bIns="246479" numCol="1" spcCol="1270" anchor="ctr" anchorCtr="0">
            <a:noAutofit/>
          </a:bodyPr>
          <a:lstStyle/>
          <a:p>
            <a:pPr lvl="0" algn="l" defTabSz="1511300" rtl="0">
              <a:lnSpc>
                <a:spcPct val="90000"/>
              </a:lnSpc>
              <a:spcBef>
                <a:spcPct val="0"/>
              </a:spcBef>
              <a:spcAft>
                <a:spcPct val="35000"/>
              </a:spcAft>
            </a:pPr>
            <a:r>
              <a:rPr lang="en-US" sz="3400" kern="1200"/>
              <a:t>The alternative is </a:t>
            </a:r>
            <a:r>
              <a:rPr lang="en-US" sz="3400" i="1" kern="1200"/>
              <a:t>variable length subnet masking</a:t>
            </a:r>
            <a:r>
              <a:rPr lang="en-US" sz="3400" kern="1200"/>
              <a:t> (</a:t>
            </a:r>
            <a:r>
              <a:rPr lang="en-US" sz="3400" i="1" kern="1200"/>
              <a:t>VLSM</a:t>
            </a:r>
            <a:r>
              <a:rPr lang="en-US" sz="3400" kern="1200"/>
              <a:t>), which allows you to subnet a network in multiple "passes", breaking it into subnets of variable size and thus variable subnet length.</a:t>
            </a:r>
            <a:endParaRPr lang="en-GB" sz="3400" kern="120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8486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6483-4387-4AF6-8813-E2076A256F42}"/>
              </a:ext>
            </a:extLst>
          </p:cNvPr>
          <p:cNvSpPr>
            <a:spLocks noGrp="1"/>
          </p:cNvSpPr>
          <p:nvPr>
            <p:ph type="title"/>
          </p:nvPr>
        </p:nvSpPr>
        <p:spPr/>
        <p:txBody>
          <a:bodyPr/>
          <a:lstStyle/>
          <a:p>
            <a:r>
              <a:rPr lang="en-US"/>
              <a:t>Variable Length Subnets</a:t>
            </a:r>
            <a:endParaRPr lang="en-GB"/>
          </a:p>
        </p:txBody>
      </p:sp>
      <p:sp>
        <p:nvSpPr>
          <p:cNvPr id="3" name="Content Placeholder 2">
            <a:extLst>
              <a:ext uri="{FF2B5EF4-FFF2-40B4-BE49-F238E27FC236}">
                <a16:creationId xmlns:a16="http://schemas.microsoft.com/office/drawing/2014/main" id="{135FE090-C1A1-437C-9DB9-F1A7B43E6CAC}"/>
              </a:ext>
            </a:extLst>
          </p:cNvPr>
          <p:cNvSpPr>
            <a:spLocks noGrp="1"/>
          </p:cNvSpPr>
          <p:nvPr>
            <p:ph idx="1"/>
          </p:nvPr>
        </p:nvSpPr>
        <p:spPr/>
        <p:txBody>
          <a:bodyPr/>
          <a:lstStyle/>
          <a:p>
            <a:r>
              <a:rPr lang="en-US"/>
              <a:t>Say we have a Network of </a:t>
            </a:r>
            <a:endParaRPr lang="en-GB"/>
          </a:p>
        </p:txBody>
      </p:sp>
      <p:sp>
        <p:nvSpPr>
          <p:cNvPr id="4" name="Oval 3">
            <a:extLst>
              <a:ext uri="{FF2B5EF4-FFF2-40B4-BE49-F238E27FC236}">
                <a16:creationId xmlns:a16="http://schemas.microsoft.com/office/drawing/2014/main" id="{204F657A-04C5-4E61-ACB0-07817892E128}"/>
              </a:ext>
            </a:extLst>
          </p:cNvPr>
          <p:cNvSpPr/>
          <p:nvPr/>
        </p:nvSpPr>
        <p:spPr>
          <a:xfrm>
            <a:off x="2401329" y="2969741"/>
            <a:ext cx="918519" cy="473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Wan1</a:t>
            </a:r>
            <a:endParaRPr lang="en-GB"/>
          </a:p>
        </p:txBody>
      </p:sp>
      <p:sp>
        <p:nvSpPr>
          <p:cNvPr id="5" name="Oval 4">
            <a:extLst>
              <a:ext uri="{FF2B5EF4-FFF2-40B4-BE49-F238E27FC236}">
                <a16:creationId xmlns:a16="http://schemas.microsoft.com/office/drawing/2014/main" id="{BE9992D3-B2DB-4423-BC65-A01C23D125E1}"/>
              </a:ext>
            </a:extLst>
          </p:cNvPr>
          <p:cNvSpPr/>
          <p:nvPr/>
        </p:nvSpPr>
        <p:spPr>
          <a:xfrm>
            <a:off x="4791312" y="2963562"/>
            <a:ext cx="1024602" cy="4736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WAN2</a:t>
            </a:r>
            <a:endParaRPr lang="en-GB"/>
          </a:p>
        </p:txBody>
      </p:sp>
      <p:sp>
        <p:nvSpPr>
          <p:cNvPr id="6" name="Rectangle: Rounded Corners 5">
            <a:extLst>
              <a:ext uri="{FF2B5EF4-FFF2-40B4-BE49-F238E27FC236}">
                <a16:creationId xmlns:a16="http://schemas.microsoft.com/office/drawing/2014/main" id="{FC0E5937-95AE-4636-B885-E9EE5903753E}"/>
              </a:ext>
            </a:extLst>
          </p:cNvPr>
          <p:cNvSpPr/>
          <p:nvPr/>
        </p:nvSpPr>
        <p:spPr>
          <a:xfrm>
            <a:off x="560173" y="2866768"/>
            <a:ext cx="1289222" cy="712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LAN 1 – 75 Hosts</a:t>
            </a:r>
            <a:endParaRPr lang="en-GB"/>
          </a:p>
        </p:txBody>
      </p:sp>
      <p:sp>
        <p:nvSpPr>
          <p:cNvPr id="7" name="Rectangle: Rounded Corners 6">
            <a:extLst>
              <a:ext uri="{FF2B5EF4-FFF2-40B4-BE49-F238E27FC236}">
                <a16:creationId xmlns:a16="http://schemas.microsoft.com/office/drawing/2014/main" id="{1EEABA6B-1570-4315-979C-ECC0D86C17D7}"/>
              </a:ext>
            </a:extLst>
          </p:cNvPr>
          <p:cNvSpPr/>
          <p:nvPr/>
        </p:nvSpPr>
        <p:spPr>
          <a:xfrm>
            <a:off x="6203092" y="2844113"/>
            <a:ext cx="1289222" cy="712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LAN 2 – 50 Hosts</a:t>
            </a:r>
            <a:endParaRPr lang="en-GB"/>
          </a:p>
        </p:txBody>
      </p:sp>
      <p:cxnSp>
        <p:nvCxnSpPr>
          <p:cNvPr id="9" name="Connector: Elbow 8">
            <a:extLst>
              <a:ext uri="{FF2B5EF4-FFF2-40B4-BE49-F238E27FC236}">
                <a16:creationId xmlns:a16="http://schemas.microsoft.com/office/drawing/2014/main" id="{58633E50-3BBB-4847-8DF9-FA69BA0039CB}"/>
              </a:ext>
            </a:extLst>
          </p:cNvPr>
          <p:cNvCxnSpPr>
            <a:cxnSpLocks/>
          </p:cNvCxnSpPr>
          <p:nvPr/>
        </p:nvCxnSpPr>
        <p:spPr>
          <a:xfrm>
            <a:off x="3244153" y="3110813"/>
            <a:ext cx="1622855" cy="1791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E4AFE526-8629-486C-BB5B-A276563854F0}"/>
              </a:ext>
            </a:extLst>
          </p:cNvPr>
          <p:cNvGraphicFramePr>
            <a:graphicFrameLocks noGrp="1"/>
          </p:cNvGraphicFramePr>
          <p:nvPr>
            <p:extLst>
              <p:ext uri="{D42A27DB-BD31-4B8C-83A1-F6EECF244321}">
                <p14:modId xmlns:p14="http://schemas.microsoft.com/office/powerpoint/2010/main" val="2867440525"/>
              </p:ext>
            </p:extLst>
          </p:nvPr>
        </p:nvGraphicFramePr>
        <p:xfrm>
          <a:off x="560173" y="3911828"/>
          <a:ext cx="8127999" cy="1483360"/>
        </p:xfrm>
        <a:graphic>
          <a:graphicData uri="http://schemas.openxmlformats.org/drawingml/2006/table">
            <a:tbl>
              <a:tblPr firstRow="1" bandRow="1">
                <a:tableStyleId>{C4B1156A-380E-4F78-BDF5-A606A8083BF9}</a:tableStyleId>
              </a:tblPr>
              <a:tblGrid>
                <a:gridCol w="903111">
                  <a:extLst>
                    <a:ext uri="{9D8B030D-6E8A-4147-A177-3AD203B41FA5}">
                      <a16:colId xmlns:a16="http://schemas.microsoft.com/office/drawing/2014/main" val="1388247514"/>
                    </a:ext>
                  </a:extLst>
                </a:gridCol>
                <a:gridCol w="903111">
                  <a:extLst>
                    <a:ext uri="{9D8B030D-6E8A-4147-A177-3AD203B41FA5}">
                      <a16:colId xmlns:a16="http://schemas.microsoft.com/office/drawing/2014/main" val="2160466357"/>
                    </a:ext>
                  </a:extLst>
                </a:gridCol>
                <a:gridCol w="903111">
                  <a:extLst>
                    <a:ext uri="{9D8B030D-6E8A-4147-A177-3AD203B41FA5}">
                      <a16:colId xmlns:a16="http://schemas.microsoft.com/office/drawing/2014/main" val="675277394"/>
                    </a:ext>
                  </a:extLst>
                </a:gridCol>
                <a:gridCol w="903111">
                  <a:extLst>
                    <a:ext uri="{9D8B030D-6E8A-4147-A177-3AD203B41FA5}">
                      <a16:colId xmlns:a16="http://schemas.microsoft.com/office/drawing/2014/main" val="866648580"/>
                    </a:ext>
                  </a:extLst>
                </a:gridCol>
                <a:gridCol w="903111">
                  <a:extLst>
                    <a:ext uri="{9D8B030D-6E8A-4147-A177-3AD203B41FA5}">
                      <a16:colId xmlns:a16="http://schemas.microsoft.com/office/drawing/2014/main" val="441071036"/>
                    </a:ext>
                  </a:extLst>
                </a:gridCol>
                <a:gridCol w="903111">
                  <a:extLst>
                    <a:ext uri="{9D8B030D-6E8A-4147-A177-3AD203B41FA5}">
                      <a16:colId xmlns:a16="http://schemas.microsoft.com/office/drawing/2014/main" val="2787865304"/>
                    </a:ext>
                  </a:extLst>
                </a:gridCol>
                <a:gridCol w="903111">
                  <a:extLst>
                    <a:ext uri="{9D8B030D-6E8A-4147-A177-3AD203B41FA5}">
                      <a16:colId xmlns:a16="http://schemas.microsoft.com/office/drawing/2014/main" val="975101358"/>
                    </a:ext>
                  </a:extLst>
                </a:gridCol>
                <a:gridCol w="903111">
                  <a:extLst>
                    <a:ext uri="{9D8B030D-6E8A-4147-A177-3AD203B41FA5}">
                      <a16:colId xmlns:a16="http://schemas.microsoft.com/office/drawing/2014/main" val="1960291123"/>
                    </a:ext>
                  </a:extLst>
                </a:gridCol>
                <a:gridCol w="903111">
                  <a:extLst>
                    <a:ext uri="{9D8B030D-6E8A-4147-A177-3AD203B41FA5}">
                      <a16:colId xmlns:a16="http://schemas.microsoft.com/office/drawing/2014/main" val="3768303239"/>
                    </a:ext>
                  </a:extLst>
                </a:gridCol>
              </a:tblGrid>
              <a:tr h="370840">
                <a:tc>
                  <a:txBody>
                    <a:bodyPr/>
                    <a:lstStyle/>
                    <a:p>
                      <a:r>
                        <a:rPr lang="en-US" b="1"/>
                        <a:t>Mask</a:t>
                      </a:r>
                      <a:endParaRPr lang="en-GB" b="1"/>
                    </a:p>
                  </a:txBody>
                  <a:tcPr/>
                </a:tc>
                <a:tc>
                  <a:txBody>
                    <a:bodyPr/>
                    <a:lstStyle/>
                    <a:p>
                      <a:r>
                        <a:rPr lang="en-US" b="0"/>
                        <a:t>128</a:t>
                      </a:r>
                      <a:endParaRPr lang="en-GB" b="0"/>
                    </a:p>
                  </a:txBody>
                  <a:tcPr/>
                </a:tc>
                <a:tc>
                  <a:txBody>
                    <a:bodyPr/>
                    <a:lstStyle/>
                    <a:p>
                      <a:r>
                        <a:rPr lang="en-US" b="0"/>
                        <a:t>192</a:t>
                      </a:r>
                      <a:endParaRPr lang="en-GB" b="0"/>
                    </a:p>
                  </a:txBody>
                  <a:tcPr/>
                </a:tc>
                <a:tc>
                  <a:txBody>
                    <a:bodyPr/>
                    <a:lstStyle/>
                    <a:p>
                      <a:r>
                        <a:rPr lang="en-US" b="0"/>
                        <a:t>224</a:t>
                      </a:r>
                      <a:endParaRPr lang="en-GB" b="0"/>
                    </a:p>
                  </a:txBody>
                  <a:tcPr/>
                </a:tc>
                <a:tc>
                  <a:txBody>
                    <a:bodyPr/>
                    <a:lstStyle/>
                    <a:p>
                      <a:r>
                        <a:rPr lang="en-US" b="0"/>
                        <a:t>240</a:t>
                      </a:r>
                      <a:endParaRPr lang="en-GB" b="0"/>
                    </a:p>
                  </a:txBody>
                  <a:tcPr/>
                </a:tc>
                <a:tc>
                  <a:txBody>
                    <a:bodyPr/>
                    <a:lstStyle/>
                    <a:p>
                      <a:r>
                        <a:rPr lang="en-US" b="0"/>
                        <a:t>248</a:t>
                      </a:r>
                      <a:endParaRPr lang="en-GB" b="0"/>
                    </a:p>
                  </a:txBody>
                  <a:tcPr/>
                </a:tc>
                <a:tc>
                  <a:txBody>
                    <a:bodyPr/>
                    <a:lstStyle/>
                    <a:p>
                      <a:r>
                        <a:rPr lang="en-US" b="0"/>
                        <a:t>252</a:t>
                      </a:r>
                      <a:endParaRPr lang="en-GB" b="0"/>
                    </a:p>
                  </a:txBody>
                  <a:tcPr/>
                </a:tc>
                <a:tc>
                  <a:txBody>
                    <a:bodyPr/>
                    <a:lstStyle/>
                    <a:p>
                      <a:r>
                        <a:rPr lang="en-US" b="0"/>
                        <a:t>254</a:t>
                      </a:r>
                      <a:endParaRPr lang="en-GB" b="0"/>
                    </a:p>
                  </a:txBody>
                  <a:tcPr/>
                </a:tc>
                <a:tc>
                  <a:txBody>
                    <a:bodyPr/>
                    <a:lstStyle/>
                    <a:p>
                      <a:r>
                        <a:rPr lang="en-US" b="0"/>
                        <a:t>255</a:t>
                      </a:r>
                      <a:endParaRPr lang="en-GB" b="0"/>
                    </a:p>
                  </a:txBody>
                  <a:tcPr/>
                </a:tc>
                <a:extLst>
                  <a:ext uri="{0D108BD9-81ED-4DB2-BD59-A6C34878D82A}">
                    <a16:rowId xmlns:a16="http://schemas.microsoft.com/office/drawing/2014/main" val="1975872817"/>
                  </a:ext>
                </a:extLst>
              </a:tr>
              <a:tr h="370840">
                <a:tc>
                  <a:txBody>
                    <a:bodyPr/>
                    <a:lstStyle/>
                    <a:p>
                      <a:r>
                        <a:rPr lang="en-US" b="1"/>
                        <a:t>Bits</a:t>
                      </a:r>
                      <a:endParaRPr lang="en-GB" b="1"/>
                    </a:p>
                  </a:txBody>
                  <a:tcPr/>
                </a:tc>
                <a:tc>
                  <a:txBody>
                    <a:bodyPr/>
                    <a:lstStyle/>
                    <a:p>
                      <a:r>
                        <a:rPr lang="en-US"/>
                        <a:t>/25</a:t>
                      </a:r>
                      <a:endParaRPr lang="en-GB"/>
                    </a:p>
                  </a:txBody>
                  <a:tcPr/>
                </a:tc>
                <a:tc>
                  <a:txBody>
                    <a:bodyPr/>
                    <a:lstStyle/>
                    <a:p>
                      <a:r>
                        <a:rPr lang="en-US"/>
                        <a:t>/26</a:t>
                      </a:r>
                      <a:endParaRPr lang="en-GB"/>
                    </a:p>
                  </a:txBody>
                  <a:tcPr/>
                </a:tc>
                <a:tc>
                  <a:txBody>
                    <a:bodyPr/>
                    <a:lstStyle/>
                    <a:p>
                      <a:r>
                        <a:rPr lang="en-US"/>
                        <a:t>/27</a:t>
                      </a:r>
                      <a:endParaRPr lang="en-GB"/>
                    </a:p>
                  </a:txBody>
                  <a:tcPr/>
                </a:tc>
                <a:tc>
                  <a:txBody>
                    <a:bodyPr/>
                    <a:lstStyle/>
                    <a:p>
                      <a:r>
                        <a:rPr lang="en-US"/>
                        <a:t>/28</a:t>
                      </a:r>
                      <a:endParaRPr lang="en-GB"/>
                    </a:p>
                  </a:txBody>
                  <a:tcPr/>
                </a:tc>
                <a:tc>
                  <a:txBody>
                    <a:bodyPr/>
                    <a:lstStyle/>
                    <a:p>
                      <a:r>
                        <a:rPr lang="en-US"/>
                        <a:t>/29</a:t>
                      </a:r>
                      <a:endParaRPr lang="en-GB"/>
                    </a:p>
                  </a:txBody>
                  <a:tcPr/>
                </a:tc>
                <a:tc>
                  <a:txBody>
                    <a:bodyPr/>
                    <a:lstStyle/>
                    <a:p>
                      <a:r>
                        <a:rPr lang="en-US"/>
                        <a:t>/30</a:t>
                      </a:r>
                      <a:endParaRPr lang="en-GB"/>
                    </a:p>
                  </a:txBody>
                  <a:tcPr/>
                </a:tc>
                <a:tc>
                  <a:txBody>
                    <a:bodyPr/>
                    <a:lstStyle/>
                    <a:p>
                      <a:r>
                        <a:rPr lang="en-US"/>
                        <a:t>/31</a:t>
                      </a:r>
                      <a:endParaRPr lang="en-GB"/>
                    </a:p>
                  </a:txBody>
                  <a:tcPr/>
                </a:tc>
                <a:tc>
                  <a:txBody>
                    <a:bodyPr/>
                    <a:lstStyle/>
                    <a:p>
                      <a:r>
                        <a:rPr lang="en-US"/>
                        <a:t>/32</a:t>
                      </a:r>
                      <a:endParaRPr lang="en-GB"/>
                    </a:p>
                  </a:txBody>
                  <a:tcPr/>
                </a:tc>
                <a:extLst>
                  <a:ext uri="{0D108BD9-81ED-4DB2-BD59-A6C34878D82A}">
                    <a16:rowId xmlns:a16="http://schemas.microsoft.com/office/drawing/2014/main" val="1347426276"/>
                  </a:ext>
                </a:extLst>
              </a:tr>
              <a:tr h="370840">
                <a:tc>
                  <a:txBody>
                    <a:bodyPr/>
                    <a:lstStyle/>
                    <a:p>
                      <a:r>
                        <a:rPr lang="en-US" b="1"/>
                        <a:t>Hosts</a:t>
                      </a:r>
                      <a:endParaRPr lang="en-GB" b="1"/>
                    </a:p>
                  </a:txBody>
                  <a:tcPr/>
                </a:tc>
                <a:tc>
                  <a:txBody>
                    <a:bodyPr/>
                    <a:lstStyle/>
                    <a:p>
                      <a:r>
                        <a:rPr lang="en-US"/>
                        <a:t>128</a:t>
                      </a:r>
                      <a:endParaRPr lang="en-GB"/>
                    </a:p>
                  </a:txBody>
                  <a:tcPr/>
                </a:tc>
                <a:tc>
                  <a:txBody>
                    <a:bodyPr/>
                    <a:lstStyle/>
                    <a:p>
                      <a:r>
                        <a:rPr lang="en-US"/>
                        <a:t>64</a:t>
                      </a:r>
                      <a:endParaRPr lang="en-GB"/>
                    </a:p>
                  </a:txBody>
                  <a:tcPr/>
                </a:tc>
                <a:tc>
                  <a:txBody>
                    <a:bodyPr/>
                    <a:lstStyle/>
                    <a:p>
                      <a:r>
                        <a:rPr lang="en-US"/>
                        <a:t>32</a:t>
                      </a:r>
                      <a:endParaRPr lang="en-GB"/>
                    </a:p>
                  </a:txBody>
                  <a:tcPr/>
                </a:tc>
                <a:tc>
                  <a:txBody>
                    <a:bodyPr/>
                    <a:lstStyle/>
                    <a:p>
                      <a:r>
                        <a:rPr lang="en-US"/>
                        <a:t>16</a:t>
                      </a:r>
                      <a:endParaRPr lang="en-GB"/>
                    </a:p>
                  </a:txBody>
                  <a:tcPr/>
                </a:tc>
                <a:tc>
                  <a:txBody>
                    <a:bodyPr/>
                    <a:lstStyle/>
                    <a:p>
                      <a:r>
                        <a:rPr lang="en-US"/>
                        <a:t>8</a:t>
                      </a:r>
                      <a:endParaRPr lang="en-GB"/>
                    </a:p>
                  </a:txBody>
                  <a:tcPr/>
                </a:tc>
                <a:tc>
                  <a:txBody>
                    <a:bodyPr/>
                    <a:lstStyle/>
                    <a:p>
                      <a:r>
                        <a:rPr lang="en-US"/>
                        <a:t>4</a:t>
                      </a:r>
                      <a:endParaRPr lang="en-GB"/>
                    </a:p>
                  </a:txBody>
                  <a:tcPr/>
                </a:tc>
                <a:tc>
                  <a:txBody>
                    <a:bodyPr/>
                    <a:lstStyle/>
                    <a:p>
                      <a:r>
                        <a:rPr lang="en-US"/>
                        <a:t>2</a:t>
                      </a:r>
                      <a:endParaRPr lang="en-GB"/>
                    </a:p>
                  </a:txBody>
                  <a:tcPr/>
                </a:tc>
                <a:tc>
                  <a:txBody>
                    <a:bodyPr/>
                    <a:lstStyle/>
                    <a:p>
                      <a:r>
                        <a:rPr lang="en-US"/>
                        <a:t>1</a:t>
                      </a:r>
                      <a:endParaRPr lang="en-GB"/>
                    </a:p>
                  </a:txBody>
                  <a:tcPr/>
                </a:tc>
                <a:extLst>
                  <a:ext uri="{0D108BD9-81ED-4DB2-BD59-A6C34878D82A}">
                    <a16:rowId xmlns:a16="http://schemas.microsoft.com/office/drawing/2014/main" val="648651690"/>
                  </a:ext>
                </a:extLst>
              </a:tr>
              <a:tr h="370840">
                <a:tc>
                  <a:txBody>
                    <a:bodyPr/>
                    <a:lstStyle/>
                    <a:p>
                      <a:r>
                        <a:rPr lang="en-US" b="1"/>
                        <a:t>Subnets</a:t>
                      </a:r>
                      <a:endParaRPr lang="en-GB" b="1"/>
                    </a:p>
                  </a:txBody>
                  <a:tcPr/>
                </a:tc>
                <a:tc>
                  <a:txBody>
                    <a:bodyPr/>
                    <a:lstStyle/>
                    <a:p>
                      <a:r>
                        <a:rPr lang="en-US"/>
                        <a:t>2</a:t>
                      </a:r>
                      <a:endParaRPr lang="en-GB"/>
                    </a:p>
                  </a:txBody>
                  <a:tcPr/>
                </a:tc>
                <a:tc>
                  <a:txBody>
                    <a:bodyPr/>
                    <a:lstStyle/>
                    <a:p>
                      <a:r>
                        <a:rPr lang="en-US"/>
                        <a:t>4</a:t>
                      </a:r>
                      <a:endParaRPr lang="en-GB"/>
                    </a:p>
                  </a:txBody>
                  <a:tcPr/>
                </a:tc>
                <a:tc>
                  <a:txBody>
                    <a:bodyPr/>
                    <a:lstStyle/>
                    <a:p>
                      <a:r>
                        <a:rPr lang="en-US"/>
                        <a:t>8</a:t>
                      </a:r>
                      <a:endParaRPr lang="en-GB"/>
                    </a:p>
                  </a:txBody>
                  <a:tcPr/>
                </a:tc>
                <a:tc>
                  <a:txBody>
                    <a:bodyPr/>
                    <a:lstStyle/>
                    <a:p>
                      <a:r>
                        <a:rPr lang="en-US"/>
                        <a:t>16</a:t>
                      </a:r>
                      <a:endParaRPr lang="en-GB"/>
                    </a:p>
                  </a:txBody>
                  <a:tcPr/>
                </a:tc>
                <a:tc>
                  <a:txBody>
                    <a:bodyPr/>
                    <a:lstStyle/>
                    <a:p>
                      <a:r>
                        <a:rPr lang="en-US"/>
                        <a:t>32</a:t>
                      </a:r>
                      <a:endParaRPr lang="en-GB"/>
                    </a:p>
                  </a:txBody>
                  <a:tcPr/>
                </a:tc>
                <a:tc>
                  <a:txBody>
                    <a:bodyPr/>
                    <a:lstStyle/>
                    <a:p>
                      <a:r>
                        <a:rPr lang="en-US"/>
                        <a:t>64</a:t>
                      </a:r>
                      <a:endParaRPr lang="en-GB"/>
                    </a:p>
                  </a:txBody>
                  <a:tcPr/>
                </a:tc>
                <a:tc>
                  <a:txBody>
                    <a:bodyPr/>
                    <a:lstStyle/>
                    <a:p>
                      <a:r>
                        <a:rPr lang="en-US"/>
                        <a:t>128</a:t>
                      </a:r>
                      <a:endParaRPr lang="en-GB"/>
                    </a:p>
                  </a:txBody>
                  <a:tcPr/>
                </a:tc>
                <a:tc>
                  <a:txBody>
                    <a:bodyPr/>
                    <a:lstStyle/>
                    <a:p>
                      <a:r>
                        <a:rPr lang="en-US"/>
                        <a:t>256</a:t>
                      </a:r>
                      <a:endParaRPr lang="en-GB"/>
                    </a:p>
                  </a:txBody>
                  <a:tcPr/>
                </a:tc>
                <a:extLst>
                  <a:ext uri="{0D108BD9-81ED-4DB2-BD59-A6C34878D82A}">
                    <a16:rowId xmlns:a16="http://schemas.microsoft.com/office/drawing/2014/main" val="1928632620"/>
                  </a:ext>
                </a:extLst>
              </a:tr>
            </a:tbl>
          </a:graphicData>
        </a:graphic>
      </p:graphicFrame>
    </p:spTree>
    <p:extLst>
      <p:ext uri="{BB962C8B-B14F-4D97-AF65-F5344CB8AC3E}">
        <p14:creationId xmlns:p14="http://schemas.microsoft.com/office/powerpoint/2010/main" val="42753025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Special IPv4 addresses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0.0.0.0 is a non-routable address which can either mean the current network, the default route, any address at all, or a specific error condition, depending on context.</a:t>
            </a:r>
          </a:p>
          <a:p>
            <a:r>
              <a:rPr lang="en-US"/>
              <a:t>255.255.255.255 is the broadcast address to the currently configured subnet. </a:t>
            </a:r>
          </a:p>
          <a:p>
            <a:r>
              <a:rPr lang="en-US"/>
              <a:t>The entire Class A network 127.0.0.0 is reserved for loopback addresses, which as the name implies simply point right back to the local host. </a:t>
            </a:r>
          </a:p>
        </p:txBody>
      </p:sp>
    </p:spTree>
    <p:extLst>
      <p:ext uri="{BB962C8B-B14F-4D97-AF65-F5344CB8AC3E}">
        <p14:creationId xmlns:p14="http://schemas.microsoft.com/office/powerpoint/2010/main" val="141987125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Special IPv4 addresses </a:t>
            </a:r>
          </a:p>
        </p:txBody>
      </p:sp>
      <p:grpSp>
        <p:nvGrpSpPr>
          <p:cNvPr id="5" name="Group 4"/>
          <p:cNvGrpSpPr/>
          <p:nvPr/>
        </p:nvGrpSpPr>
        <p:grpSpPr>
          <a:xfrm>
            <a:off x="312821" y="1825625"/>
            <a:ext cx="11590421" cy="4935956"/>
            <a:chOff x="312821" y="1825625"/>
            <a:chExt cx="11590421" cy="4935956"/>
          </a:xfrm>
        </p:grpSpPr>
        <p:sp>
          <p:nvSpPr>
            <p:cNvPr id="6" name="Pie 5"/>
            <p:cNvSpPr/>
            <p:nvPr/>
          </p:nvSpPr>
          <p:spPr>
            <a:xfrm>
              <a:off x="312821" y="1825625"/>
              <a:ext cx="4935956" cy="4935956"/>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2780799" y="1825625"/>
              <a:ext cx="9122443" cy="4935956"/>
            </a:xfrm>
            <a:custGeom>
              <a:avLst/>
              <a:gdLst>
                <a:gd name="connsiteX0" fmla="*/ 0 w 9122443"/>
                <a:gd name="connsiteY0" fmla="*/ 0 h 4935956"/>
                <a:gd name="connsiteX1" fmla="*/ 9122443 w 9122443"/>
                <a:gd name="connsiteY1" fmla="*/ 0 h 4935956"/>
                <a:gd name="connsiteX2" fmla="*/ 9122443 w 9122443"/>
                <a:gd name="connsiteY2" fmla="*/ 4935956 h 4935956"/>
                <a:gd name="connsiteX3" fmla="*/ 0 w 9122443"/>
                <a:gd name="connsiteY3" fmla="*/ 4935956 h 4935956"/>
                <a:gd name="connsiteX4" fmla="*/ 0 w 9122443"/>
                <a:gd name="connsiteY4" fmla="*/ 0 h 4935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2443" h="4935956">
                  <a:moveTo>
                    <a:pt x="0" y="0"/>
                  </a:moveTo>
                  <a:lnTo>
                    <a:pt x="9122443" y="0"/>
                  </a:lnTo>
                  <a:lnTo>
                    <a:pt x="9122443" y="4935956"/>
                  </a:lnTo>
                  <a:lnTo>
                    <a:pt x="0" y="493595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0" tIns="114300" rIns="4675522" bIns="2705677" numCol="1" spcCol="1270" anchor="ctr" anchorCtr="0">
              <a:noAutofit/>
            </a:bodyPr>
            <a:lstStyle/>
            <a:p>
              <a:pPr lvl="0" algn="ctr" defTabSz="1333500" rtl="0">
                <a:lnSpc>
                  <a:spcPct val="90000"/>
                </a:lnSpc>
                <a:spcBef>
                  <a:spcPct val="0"/>
                </a:spcBef>
                <a:spcAft>
                  <a:spcPct val="35000"/>
                </a:spcAft>
              </a:pPr>
              <a:r>
                <a:rPr lang="en-US" sz="3000" kern="1200"/>
                <a:t>Three private network ranges are defined for internal LANs. </a:t>
              </a:r>
              <a:endParaRPr lang="en-GB" sz="3000" kern="1200"/>
            </a:p>
          </p:txBody>
        </p:sp>
        <p:sp>
          <p:nvSpPr>
            <p:cNvPr id="8" name="Pie 7"/>
            <p:cNvSpPr/>
            <p:nvPr/>
          </p:nvSpPr>
          <p:spPr>
            <a:xfrm>
              <a:off x="1608509" y="4170204"/>
              <a:ext cx="2344579" cy="2344579"/>
            </a:xfrm>
            <a:prstGeom prst="pie">
              <a:avLst>
                <a:gd name="adj1" fmla="val 5400000"/>
                <a:gd name="adj2" fmla="val 162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8"/>
            <p:cNvSpPr/>
            <p:nvPr/>
          </p:nvSpPr>
          <p:spPr>
            <a:xfrm>
              <a:off x="2780799" y="4170204"/>
              <a:ext cx="9122443" cy="2344579"/>
            </a:xfrm>
            <a:custGeom>
              <a:avLst/>
              <a:gdLst>
                <a:gd name="connsiteX0" fmla="*/ 0 w 9122443"/>
                <a:gd name="connsiteY0" fmla="*/ 0 h 2344579"/>
                <a:gd name="connsiteX1" fmla="*/ 9122443 w 9122443"/>
                <a:gd name="connsiteY1" fmla="*/ 0 h 2344579"/>
                <a:gd name="connsiteX2" fmla="*/ 9122443 w 9122443"/>
                <a:gd name="connsiteY2" fmla="*/ 2344579 h 2344579"/>
                <a:gd name="connsiteX3" fmla="*/ 0 w 9122443"/>
                <a:gd name="connsiteY3" fmla="*/ 2344579 h 2344579"/>
                <a:gd name="connsiteX4" fmla="*/ 0 w 9122443"/>
                <a:gd name="connsiteY4" fmla="*/ 0 h 23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2443" h="2344579">
                  <a:moveTo>
                    <a:pt x="0" y="0"/>
                  </a:moveTo>
                  <a:lnTo>
                    <a:pt x="9122443" y="0"/>
                  </a:lnTo>
                  <a:lnTo>
                    <a:pt x="9122443" y="2344579"/>
                  </a:lnTo>
                  <a:lnTo>
                    <a:pt x="0" y="234457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4300" tIns="114300" rIns="4675522" bIns="114300" numCol="1" spcCol="1270" anchor="ctr" anchorCtr="0">
              <a:noAutofit/>
            </a:bodyPr>
            <a:lstStyle/>
            <a:p>
              <a:pPr lvl="0" algn="ctr" defTabSz="1333500" rtl="0">
                <a:lnSpc>
                  <a:spcPct val="90000"/>
                </a:lnSpc>
                <a:spcBef>
                  <a:spcPct val="0"/>
                </a:spcBef>
                <a:spcAft>
                  <a:spcPct val="35000"/>
                </a:spcAft>
              </a:pPr>
              <a:r>
                <a:rPr lang="en-US" sz="3000" kern="1200"/>
                <a:t>The 169.254.0.0/16 network is reserved for link-local or automatic Private IP addressing (APIPA) addresses. </a:t>
              </a:r>
              <a:endParaRPr lang="en-GB" sz="3000" kern="1200"/>
            </a:p>
          </p:txBody>
        </p:sp>
        <p:sp>
          <p:nvSpPr>
            <p:cNvPr id="10" name="Freeform 9"/>
            <p:cNvSpPr/>
            <p:nvPr/>
          </p:nvSpPr>
          <p:spPr>
            <a:xfrm>
              <a:off x="7342020" y="1825625"/>
              <a:ext cx="4561221" cy="2344579"/>
            </a:xfrm>
            <a:custGeom>
              <a:avLst/>
              <a:gdLst>
                <a:gd name="connsiteX0" fmla="*/ 0 w 4561221"/>
                <a:gd name="connsiteY0" fmla="*/ 0 h 2344579"/>
                <a:gd name="connsiteX1" fmla="*/ 4561221 w 4561221"/>
                <a:gd name="connsiteY1" fmla="*/ 0 h 2344579"/>
                <a:gd name="connsiteX2" fmla="*/ 4561221 w 4561221"/>
                <a:gd name="connsiteY2" fmla="*/ 2344579 h 2344579"/>
                <a:gd name="connsiteX3" fmla="*/ 0 w 4561221"/>
                <a:gd name="connsiteY3" fmla="*/ 2344579 h 2344579"/>
                <a:gd name="connsiteX4" fmla="*/ 0 w 4561221"/>
                <a:gd name="connsiteY4" fmla="*/ 0 h 234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1221" h="2344579">
                  <a:moveTo>
                    <a:pt x="0" y="0"/>
                  </a:moveTo>
                  <a:lnTo>
                    <a:pt x="4561221" y="0"/>
                  </a:lnTo>
                  <a:lnTo>
                    <a:pt x="4561221" y="2344579"/>
                  </a:lnTo>
                  <a:lnTo>
                    <a:pt x="0" y="2344579"/>
                  </a:lnTo>
                  <a:lnTo>
                    <a:pt x="0" y="0"/>
                  </a:lnTo>
                  <a:close/>
                </a:path>
              </a:pathLst>
            </a:custGeom>
            <a:noFill/>
            <a:ln>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en-US" sz="1800" kern="1200"/>
                <a:t>10.0.0.0/8, or the single Class A network with addresses 10.0.0.0 - 10.255.255.255 </a:t>
              </a:r>
              <a:endParaRPr lang="en-GB" sz="1800" kern="1200"/>
            </a:p>
            <a:p>
              <a:pPr marL="171450" lvl="1" indent="-171450" algn="l" defTabSz="800100" rtl="0">
                <a:lnSpc>
                  <a:spcPct val="90000"/>
                </a:lnSpc>
                <a:spcBef>
                  <a:spcPct val="0"/>
                </a:spcBef>
                <a:spcAft>
                  <a:spcPct val="15000"/>
                </a:spcAft>
                <a:buChar char="••"/>
              </a:pPr>
              <a:r>
                <a:rPr lang="en-US" sz="1800" kern="1200"/>
                <a:t>172.16.0.0/12, or the 16 contiguous Class B networks with addresses 172.16.0.0 - 172.31.255.255.</a:t>
              </a:r>
              <a:endParaRPr lang="en-GB" sz="1800" kern="1200"/>
            </a:p>
            <a:p>
              <a:pPr marL="171450" lvl="1" indent="-171450" algn="l" defTabSz="800100" rtl="0">
                <a:lnSpc>
                  <a:spcPct val="90000"/>
                </a:lnSpc>
                <a:spcBef>
                  <a:spcPct val="0"/>
                </a:spcBef>
                <a:spcAft>
                  <a:spcPct val="15000"/>
                </a:spcAft>
                <a:buChar char="••"/>
              </a:pPr>
              <a:r>
                <a:rPr lang="en-US" sz="1800" kern="1200"/>
                <a:t>192.168.0.0/16, or the 256 contiguous Class C networks with addresses 192.168.0.0 - 192.168.255.255.</a:t>
              </a:r>
              <a:endParaRPr lang="en-GB" sz="1800" kern="1200"/>
            </a:p>
          </p:txBody>
        </p:sp>
      </p:grpSp>
    </p:spTree>
    <p:extLst>
      <p:ext uri="{BB962C8B-B14F-4D97-AF65-F5344CB8AC3E}">
        <p14:creationId xmlns:p14="http://schemas.microsoft.com/office/powerpoint/2010/main" val="41044436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641911"/>
            <a:ext cx="11590421" cy="903634"/>
          </a:xfrm>
        </p:spPr>
        <p:txBody>
          <a:bodyPr/>
          <a:lstStyle/>
          <a:p>
            <a:r>
              <a:rPr lang="en-US"/>
              <a:t>IPv4 subnetting </a:t>
            </a:r>
          </a:p>
        </p:txBody>
      </p:sp>
      <p:sp>
        <p:nvSpPr>
          <p:cNvPr id="9" name="Rounded Rectangle 8"/>
          <p:cNvSpPr/>
          <p:nvPr/>
        </p:nvSpPr>
        <p:spPr>
          <a:xfrm>
            <a:off x="435428" y="1545545"/>
            <a:ext cx="5036457" cy="498443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a:t>The main things to remember are that every IPv4 address is split into network ID and host ID, that each part consists of a contiguous series of bits in the binary address, and that both together are 32-bits</a:t>
            </a:r>
            <a:endParaRPr lang="en-GB" sz="3200"/>
          </a:p>
        </p:txBody>
      </p:sp>
      <p:sp>
        <p:nvSpPr>
          <p:cNvPr id="10" name="Rounded Rectangle 9"/>
          <p:cNvSpPr/>
          <p:nvPr/>
        </p:nvSpPr>
        <p:spPr>
          <a:xfrm>
            <a:off x="6241143" y="1545545"/>
            <a:ext cx="5268686" cy="4984432"/>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When you subnet an address, that means you borrow bits from the host ID portion, meaning fewer possible hosts, in exchange for making more subnets.</a:t>
            </a:r>
            <a:endParaRPr lang="en-GB" sz="3600"/>
          </a:p>
        </p:txBody>
      </p:sp>
    </p:spTree>
    <p:extLst>
      <p:ext uri="{BB962C8B-B14F-4D97-AF65-F5344CB8AC3E}">
        <p14:creationId xmlns:p14="http://schemas.microsoft.com/office/powerpoint/2010/main" val="212516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5ECA-F04C-4D0B-A5E8-4727062F191D}"/>
              </a:ext>
            </a:extLst>
          </p:cNvPr>
          <p:cNvSpPr>
            <a:spLocks noGrp="1"/>
          </p:cNvSpPr>
          <p:nvPr>
            <p:ph type="title"/>
          </p:nvPr>
        </p:nvSpPr>
        <p:spPr/>
        <p:txBody>
          <a:bodyPr/>
          <a:lstStyle/>
          <a:p>
            <a:r>
              <a:rPr lang="en-GB"/>
              <a:t>IPv6 Addressing</a:t>
            </a:r>
          </a:p>
        </p:txBody>
      </p:sp>
      <p:sp>
        <p:nvSpPr>
          <p:cNvPr id="3" name="Content Placeholder 2">
            <a:extLst>
              <a:ext uri="{FF2B5EF4-FFF2-40B4-BE49-F238E27FC236}">
                <a16:creationId xmlns:a16="http://schemas.microsoft.com/office/drawing/2014/main" id="{73EE1E34-98E8-49F7-A2C6-7E594042C4EA}"/>
              </a:ext>
            </a:extLst>
          </p:cNvPr>
          <p:cNvSpPr>
            <a:spLocks noGrp="1"/>
          </p:cNvSpPr>
          <p:nvPr>
            <p:ph idx="1"/>
          </p:nvPr>
        </p:nvSpPr>
        <p:spPr/>
        <p:txBody>
          <a:bodyPr>
            <a:normAutofit/>
          </a:bodyPr>
          <a:lstStyle/>
          <a:p>
            <a:pPr algn="l"/>
            <a:r>
              <a:rPr lang="en-GB" sz="3600" b="0" i="0" u="none" strike="noStrike" baseline="0">
                <a:latin typeface="Calibri" panose="020F0502020204030204" pitchFamily="34" charset="0"/>
              </a:rPr>
              <a:t>Internet Protocol v6 - 128-bit address</a:t>
            </a:r>
          </a:p>
          <a:p>
            <a:pPr algn="l"/>
            <a:r>
              <a:rPr lang="en-GB" sz="3600" b="0" i="0" u="none" strike="noStrike" baseline="0">
                <a:latin typeface="Calibri" panose="020F0502020204030204" pitchFamily="34" charset="0"/>
              </a:rPr>
              <a:t>340,282,366,920,938,463,463,374,607,431,768,211,456 addresses (340 undecillion)</a:t>
            </a:r>
          </a:p>
          <a:p>
            <a:pPr algn="l"/>
            <a:r>
              <a:rPr lang="en-GB" sz="3600" b="0" i="0" u="none" strike="noStrike" baseline="0">
                <a:latin typeface="Calibri" panose="020F0502020204030204" pitchFamily="34" charset="0"/>
              </a:rPr>
              <a:t>6.8 billion people could have 5,000,000,000,000,000,000,000,000,000 addresses each</a:t>
            </a:r>
            <a:endParaRPr lang="en-GB" sz="3600"/>
          </a:p>
        </p:txBody>
      </p:sp>
    </p:spTree>
    <p:extLst>
      <p:ext uri="{BB962C8B-B14F-4D97-AF65-F5344CB8AC3E}">
        <p14:creationId xmlns:p14="http://schemas.microsoft.com/office/powerpoint/2010/main" val="30450499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C77B0-40D6-4287-ACF2-C49F51877861}"/>
              </a:ext>
            </a:extLst>
          </p:cNvPr>
          <p:cNvSpPr>
            <a:spLocks noGrp="1"/>
          </p:cNvSpPr>
          <p:nvPr>
            <p:ph type="title"/>
          </p:nvPr>
        </p:nvSpPr>
        <p:spPr/>
        <p:txBody>
          <a:bodyPr/>
          <a:lstStyle/>
          <a:p>
            <a:r>
              <a:rPr lang="en-GB"/>
              <a:t>IPv6 Address Compression</a:t>
            </a:r>
          </a:p>
        </p:txBody>
      </p:sp>
      <p:sp>
        <p:nvSpPr>
          <p:cNvPr id="3" name="Content Placeholder 2">
            <a:extLst>
              <a:ext uri="{FF2B5EF4-FFF2-40B4-BE49-F238E27FC236}">
                <a16:creationId xmlns:a16="http://schemas.microsoft.com/office/drawing/2014/main" id="{5D4D9EA7-7AB7-4DD8-8E7B-F90E5598DCFE}"/>
              </a:ext>
            </a:extLst>
          </p:cNvPr>
          <p:cNvSpPr>
            <a:spLocks noGrp="1"/>
          </p:cNvSpPr>
          <p:nvPr>
            <p:ph idx="1"/>
          </p:nvPr>
        </p:nvSpPr>
        <p:spPr/>
        <p:txBody>
          <a:bodyPr>
            <a:normAutofit/>
          </a:bodyPr>
          <a:lstStyle/>
          <a:p>
            <a:pPr algn="l"/>
            <a:r>
              <a:rPr lang="en-GB" sz="3600" b="0" i="0" u="none" strike="noStrike" baseline="0">
                <a:latin typeface="Calibri" panose="020F0502020204030204" pitchFamily="34" charset="0"/>
              </a:rPr>
              <a:t>Your DNS will become very important!</a:t>
            </a:r>
          </a:p>
          <a:p>
            <a:pPr algn="l"/>
            <a:r>
              <a:rPr lang="en-GB" sz="3600" b="0" i="0" u="none" strike="noStrike" baseline="0">
                <a:latin typeface="Calibri" panose="020F0502020204030204" pitchFamily="34" charset="0"/>
              </a:rPr>
              <a:t>Groups of zeros can be abbreviated with a double colon ::</a:t>
            </a:r>
          </a:p>
          <a:p>
            <a:pPr algn="l"/>
            <a:r>
              <a:rPr lang="en-GB" sz="3600" b="0" i="0" u="none" strike="noStrike" baseline="0">
                <a:latin typeface="Calibri" panose="020F0502020204030204" pitchFamily="34" charset="0"/>
              </a:rPr>
              <a:t>Only one of these abbreviations allowed per address</a:t>
            </a:r>
          </a:p>
          <a:p>
            <a:pPr algn="l"/>
            <a:r>
              <a:rPr lang="en-GB" sz="3600" b="0" i="0" u="none" strike="noStrike" baseline="0">
                <a:latin typeface="Calibri" panose="020F0502020204030204" pitchFamily="34" charset="0"/>
              </a:rPr>
              <a:t>Leading zeros are optional</a:t>
            </a:r>
            <a:endParaRPr lang="en-GB" sz="3600"/>
          </a:p>
        </p:txBody>
      </p:sp>
    </p:spTree>
    <p:extLst>
      <p:ext uri="{BB962C8B-B14F-4D97-AF65-F5344CB8AC3E}">
        <p14:creationId xmlns:p14="http://schemas.microsoft.com/office/powerpoint/2010/main" val="827938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sz="3600"/>
              <a:t>IPv6 uses a 128-bit address: this allows 2</a:t>
            </a:r>
            <a:r>
              <a:rPr lang="en-US" sz="3600" baseline="30000"/>
              <a:t>128</a:t>
            </a:r>
            <a:r>
              <a:rPr lang="en-US" sz="3600"/>
              <a:t> addresses</a:t>
            </a:r>
          </a:p>
          <a:p>
            <a:r>
              <a:rPr lang="en-US" sz="3600"/>
              <a:t>It allows easier network configuration, more efficient routing and data flow, and even improved security </a:t>
            </a:r>
          </a:p>
          <a:p>
            <a:r>
              <a:rPr lang="en-US" sz="3600"/>
              <a:t>The primary drawback is that it's a much different protocol from IPv4 and isn't backwards-compatible </a:t>
            </a:r>
          </a:p>
          <a:p>
            <a:endParaRPr lang="en-US" sz="3600" b="0" i="0">
              <a:effectLst/>
            </a:endParaRPr>
          </a:p>
        </p:txBody>
      </p:sp>
    </p:spTree>
    <p:extLst>
      <p:ext uri="{BB962C8B-B14F-4D97-AF65-F5344CB8AC3E}">
        <p14:creationId xmlns:p14="http://schemas.microsoft.com/office/powerpoint/2010/main" val="10681037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IPv6 addresses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288758" y="1599483"/>
            <a:ext cx="11590421" cy="2146607"/>
          </a:xfrm>
        </p:spPr>
        <p:txBody>
          <a:bodyPr>
            <a:noAutofit/>
          </a:bodyPr>
          <a:lstStyle/>
          <a:p>
            <a:r>
              <a:rPr lang="en-US" sz="3200"/>
              <a:t>Instead of dotted decimal, they're written as 32 hexadecimal digits, broken into eight groups of four separated by colons </a:t>
            </a:r>
          </a:p>
          <a:p>
            <a:pPr marL="0" indent="0">
              <a:buNone/>
            </a:pPr>
            <a:r>
              <a:rPr lang="en-US" sz="3200"/>
              <a:t>	</a:t>
            </a:r>
          </a:p>
        </p:txBody>
      </p:sp>
      <p:grpSp>
        <p:nvGrpSpPr>
          <p:cNvPr id="8" name="Group 7">
            <a:extLst>
              <a:ext uri="{FF2B5EF4-FFF2-40B4-BE49-F238E27FC236}">
                <a16:creationId xmlns:a16="http://schemas.microsoft.com/office/drawing/2014/main" id="{9439E203-E33B-4705-AD12-C94EF840D355}"/>
              </a:ext>
            </a:extLst>
          </p:cNvPr>
          <p:cNvGrpSpPr/>
          <p:nvPr/>
        </p:nvGrpSpPr>
        <p:grpSpPr>
          <a:xfrm>
            <a:off x="1096570" y="4414665"/>
            <a:ext cx="10156723" cy="1002891"/>
            <a:chOff x="1096570" y="4414665"/>
            <a:chExt cx="10156723" cy="1002891"/>
          </a:xfrm>
        </p:grpSpPr>
        <p:sp>
          <p:nvSpPr>
            <p:cNvPr id="5" name="Rectangle 4">
              <a:extLst>
                <a:ext uri="{FF2B5EF4-FFF2-40B4-BE49-F238E27FC236}">
                  <a16:creationId xmlns:a16="http://schemas.microsoft.com/office/drawing/2014/main" id="{864CD8E4-2CD3-45CF-A14F-59257E443D17}"/>
                </a:ext>
              </a:extLst>
            </p:cNvPr>
            <p:cNvSpPr/>
            <p:nvPr/>
          </p:nvSpPr>
          <p:spPr>
            <a:xfrm>
              <a:off x="1096570" y="4414665"/>
              <a:ext cx="10156723" cy="100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D944601-49E1-4D5F-B62D-D3AC873A2ECE}"/>
                </a:ext>
              </a:extLst>
            </p:cNvPr>
            <p:cNvSpPr txBox="1"/>
            <p:nvPr/>
          </p:nvSpPr>
          <p:spPr>
            <a:xfrm>
              <a:off x="1543664" y="4562168"/>
              <a:ext cx="9262536" cy="707886"/>
            </a:xfrm>
            <a:prstGeom prst="rect">
              <a:avLst/>
            </a:prstGeom>
            <a:noFill/>
          </p:spPr>
          <p:txBody>
            <a:bodyPr wrap="none" rtlCol="0">
              <a:spAutoFit/>
            </a:bodyPr>
            <a:lstStyle/>
            <a:p>
              <a:r>
                <a:rPr lang="en-US" sz="4000"/>
                <a:t>fe80:0000:0000:0000:c249:3765:00c0:9b22</a:t>
              </a:r>
              <a:endParaRPr lang="en-GB" sz="4000"/>
            </a:p>
          </p:txBody>
        </p:sp>
      </p:grpSp>
    </p:spTree>
    <p:extLst>
      <p:ext uri="{BB962C8B-B14F-4D97-AF65-F5344CB8AC3E}">
        <p14:creationId xmlns:p14="http://schemas.microsoft.com/office/powerpoint/2010/main" val="21703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619A-D2D8-4C26-9364-EC059878EBA6}"/>
              </a:ext>
            </a:extLst>
          </p:cNvPr>
          <p:cNvSpPr>
            <a:spLocks noGrp="1"/>
          </p:cNvSpPr>
          <p:nvPr>
            <p:ph type="title"/>
          </p:nvPr>
        </p:nvSpPr>
        <p:spPr/>
        <p:txBody>
          <a:bodyPr/>
          <a:lstStyle/>
          <a:p>
            <a:r>
              <a:rPr lang="en-GB"/>
              <a:t>OSI model</a:t>
            </a:r>
          </a:p>
        </p:txBody>
      </p:sp>
      <p:sp>
        <p:nvSpPr>
          <p:cNvPr id="3" name="Content Placeholder 2">
            <a:extLst>
              <a:ext uri="{FF2B5EF4-FFF2-40B4-BE49-F238E27FC236}">
                <a16:creationId xmlns:a16="http://schemas.microsoft.com/office/drawing/2014/main" id="{5897ADC5-EE6C-47EC-B638-9668EDF26B11}"/>
              </a:ext>
            </a:extLst>
          </p:cNvPr>
          <p:cNvSpPr>
            <a:spLocks noGrp="1"/>
          </p:cNvSpPr>
          <p:nvPr>
            <p:ph idx="1"/>
          </p:nvPr>
        </p:nvSpPr>
        <p:spPr>
          <a:xfrm>
            <a:off x="2342588" y="1835673"/>
            <a:ext cx="9769024" cy="4935956"/>
          </a:xfrm>
        </p:spPr>
        <p:txBody>
          <a:bodyPr/>
          <a:lstStyle/>
          <a:p>
            <a:r>
              <a:rPr lang="en-GB" sz="3600"/>
              <a:t>Open Systems Interconnection Reference Model</a:t>
            </a:r>
          </a:p>
          <a:p>
            <a:r>
              <a:rPr lang="en-GB" sz="3600"/>
              <a:t>It’s a guide (thus the term “model”)</a:t>
            </a:r>
          </a:p>
          <a:p>
            <a:pPr lvl="1"/>
            <a:r>
              <a:rPr lang="en-GB" sz="3200"/>
              <a:t>Don’t get wrapped up in the details</a:t>
            </a:r>
          </a:p>
          <a:p>
            <a:r>
              <a:rPr lang="en-GB" sz="3600"/>
              <a:t>This is not the OSI protocol suite</a:t>
            </a:r>
          </a:p>
          <a:p>
            <a:pPr lvl="1"/>
            <a:r>
              <a:rPr lang="en-GB" sz="3200"/>
              <a:t>Most of the OSI protocols didn’t catch on</a:t>
            </a:r>
          </a:p>
          <a:p>
            <a:r>
              <a:rPr lang="en-GB" sz="3600"/>
              <a:t>There are unique protocols at every layer</a:t>
            </a:r>
          </a:p>
          <a:p>
            <a:r>
              <a:rPr lang="en-GB" sz="3600"/>
              <a:t>You’ll refer to this model for the rest of your career</a:t>
            </a:r>
            <a:endParaRPr lang="en-GB"/>
          </a:p>
        </p:txBody>
      </p:sp>
      <p:sp>
        <p:nvSpPr>
          <p:cNvPr id="4" name="Rectangle 3">
            <a:extLst>
              <a:ext uri="{FF2B5EF4-FFF2-40B4-BE49-F238E27FC236}">
                <a16:creationId xmlns:a16="http://schemas.microsoft.com/office/drawing/2014/main" id="{1AB5B52B-7949-4305-9114-4D9DC376755B}"/>
              </a:ext>
            </a:extLst>
          </p:cNvPr>
          <p:cNvSpPr/>
          <p:nvPr/>
        </p:nvSpPr>
        <p:spPr>
          <a:xfrm>
            <a:off x="80388" y="1637271"/>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7</a:t>
            </a:r>
          </a:p>
          <a:p>
            <a:pPr algn="ctr"/>
            <a:r>
              <a:rPr lang="en-GB" b="1">
                <a:solidFill>
                  <a:schemeClr val="tx1"/>
                </a:solidFill>
              </a:rPr>
              <a:t>Application</a:t>
            </a:r>
          </a:p>
        </p:txBody>
      </p:sp>
      <p:sp>
        <p:nvSpPr>
          <p:cNvPr id="5" name="Rectangle 4">
            <a:extLst>
              <a:ext uri="{FF2B5EF4-FFF2-40B4-BE49-F238E27FC236}">
                <a16:creationId xmlns:a16="http://schemas.microsoft.com/office/drawing/2014/main" id="{287C7811-8C2E-4083-8546-E10FDA71EEB5}"/>
              </a:ext>
            </a:extLst>
          </p:cNvPr>
          <p:cNvSpPr/>
          <p:nvPr/>
        </p:nvSpPr>
        <p:spPr>
          <a:xfrm>
            <a:off x="80382" y="2189317"/>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6</a:t>
            </a:r>
          </a:p>
          <a:p>
            <a:pPr algn="ctr"/>
            <a:r>
              <a:rPr lang="en-GB" b="1">
                <a:solidFill>
                  <a:schemeClr val="tx1"/>
                </a:solidFill>
              </a:rPr>
              <a:t>Presentation</a:t>
            </a:r>
          </a:p>
        </p:txBody>
      </p:sp>
      <p:sp>
        <p:nvSpPr>
          <p:cNvPr id="6" name="Rectangle 5">
            <a:extLst>
              <a:ext uri="{FF2B5EF4-FFF2-40B4-BE49-F238E27FC236}">
                <a16:creationId xmlns:a16="http://schemas.microsoft.com/office/drawing/2014/main" id="{BD0E8BC4-BEDA-4342-941C-25B8F448B8FC}"/>
              </a:ext>
            </a:extLst>
          </p:cNvPr>
          <p:cNvSpPr/>
          <p:nvPr/>
        </p:nvSpPr>
        <p:spPr>
          <a:xfrm>
            <a:off x="80382" y="2749460"/>
            <a:ext cx="1820080" cy="560143"/>
          </a:xfrm>
          <a:prstGeom prst="rect">
            <a:avLst/>
          </a:prstGeom>
          <a:solidFill>
            <a:srgbClr val="FFFF66"/>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5</a:t>
            </a:r>
          </a:p>
          <a:p>
            <a:pPr algn="ctr"/>
            <a:r>
              <a:rPr lang="en-GB" b="1">
                <a:solidFill>
                  <a:schemeClr val="tx1"/>
                </a:solidFill>
              </a:rPr>
              <a:t>Session</a:t>
            </a:r>
          </a:p>
        </p:txBody>
      </p:sp>
      <p:sp>
        <p:nvSpPr>
          <p:cNvPr id="7" name="Rectangle 6">
            <a:extLst>
              <a:ext uri="{FF2B5EF4-FFF2-40B4-BE49-F238E27FC236}">
                <a16:creationId xmlns:a16="http://schemas.microsoft.com/office/drawing/2014/main" id="{59CDA923-FB4E-4763-8E7F-1C43E2AF4869}"/>
              </a:ext>
            </a:extLst>
          </p:cNvPr>
          <p:cNvSpPr/>
          <p:nvPr/>
        </p:nvSpPr>
        <p:spPr>
          <a:xfrm>
            <a:off x="80382" y="3309603"/>
            <a:ext cx="1820080" cy="560143"/>
          </a:xfrm>
          <a:prstGeom prst="rect">
            <a:avLst/>
          </a:prstGeom>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4</a:t>
            </a:r>
          </a:p>
          <a:p>
            <a:pPr algn="ctr"/>
            <a:r>
              <a:rPr lang="en-GB" b="1">
                <a:solidFill>
                  <a:schemeClr val="tx1"/>
                </a:solidFill>
              </a:rPr>
              <a:t>Transport</a:t>
            </a:r>
          </a:p>
        </p:txBody>
      </p:sp>
      <p:sp>
        <p:nvSpPr>
          <p:cNvPr id="8" name="Rectangle 7">
            <a:extLst>
              <a:ext uri="{FF2B5EF4-FFF2-40B4-BE49-F238E27FC236}">
                <a16:creationId xmlns:a16="http://schemas.microsoft.com/office/drawing/2014/main" id="{B17E42C0-D51C-481D-AC4F-8FE543E692D8}"/>
              </a:ext>
            </a:extLst>
          </p:cNvPr>
          <p:cNvSpPr/>
          <p:nvPr/>
        </p:nvSpPr>
        <p:spPr>
          <a:xfrm>
            <a:off x="80381" y="3869746"/>
            <a:ext cx="1820080" cy="560143"/>
          </a:xfrm>
          <a:prstGeom prst="rect">
            <a:avLst/>
          </a:prstGeom>
          <a:solidFill>
            <a:schemeClr val="accent6">
              <a:lumMod val="60000"/>
              <a:lumOff val="40000"/>
            </a:schemeClr>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3</a:t>
            </a:r>
          </a:p>
          <a:p>
            <a:pPr algn="ctr"/>
            <a:r>
              <a:rPr lang="en-GB" b="1">
                <a:solidFill>
                  <a:schemeClr val="tx1"/>
                </a:solidFill>
              </a:rPr>
              <a:t>Network</a:t>
            </a:r>
          </a:p>
        </p:txBody>
      </p:sp>
      <p:sp>
        <p:nvSpPr>
          <p:cNvPr id="9" name="Rectangle 8">
            <a:extLst>
              <a:ext uri="{FF2B5EF4-FFF2-40B4-BE49-F238E27FC236}">
                <a16:creationId xmlns:a16="http://schemas.microsoft.com/office/drawing/2014/main" id="{0B5CEAEC-AB1C-493A-8388-F1FB5235DB85}"/>
              </a:ext>
            </a:extLst>
          </p:cNvPr>
          <p:cNvSpPr/>
          <p:nvPr/>
        </p:nvSpPr>
        <p:spPr>
          <a:xfrm>
            <a:off x="80380" y="4429889"/>
            <a:ext cx="1820080" cy="560143"/>
          </a:xfrm>
          <a:prstGeom prst="rect">
            <a:avLst/>
          </a:prstGeom>
          <a:solidFill>
            <a:srgbClr val="FFC00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2</a:t>
            </a:r>
          </a:p>
          <a:p>
            <a:pPr algn="ctr"/>
            <a:r>
              <a:rPr lang="en-GB" b="1">
                <a:solidFill>
                  <a:schemeClr val="tx1"/>
                </a:solidFill>
              </a:rPr>
              <a:t>Data Link</a:t>
            </a:r>
          </a:p>
        </p:txBody>
      </p:sp>
      <p:sp>
        <p:nvSpPr>
          <p:cNvPr id="10" name="Rectangle 9">
            <a:extLst>
              <a:ext uri="{FF2B5EF4-FFF2-40B4-BE49-F238E27FC236}">
                <a16:creationId xmlns:a16="http://schemas.microsoft.com/office/drawing/2014/main" id="{0FD9002C-9AF8-4D7A-8510-741BD1D9EF53}"/>
              </a:ext>
            </a:extLst>
          </p:cNvPr>
          <p:cNvSpPr/>
          <p:nvPr/>
        </p:nvSpPr>
        <p:spPr>
          <a:xfrm>
            <a:off x="80379" y="4990032"/>
            <a:ext cx="1820080" cy="560143"/>
          </a:xfrm>
          <a:prstGeom prst="rect">
            <a:avLst/>
          </a:prstGeom>
          <a:solidFill>
            <a:srgbClr val="7030A0"/>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1</a:t>
            </a:r>
          </a:p>
          <a:p>
            <a:pPr algn="ctr"/>
            <a:r>
              <a:rPr lang="en-GB" b="1">
                <a:solidFill>
                  <a:schemeClr val="tx1"/>
                </a:solidFill>
              </a:rPr>
              <a:t>Physical</a:t>
            </a:r>
          </a:p>
        </p:txBody>
      </p:sp>
    </p:spTree>
    <p:extLst>
      <p:ext uri="{BB962C8B-B14F-4D97-AF65-F5344CB8AC3E}">
        <p14:creationId xmlns:p14="http://schemas.microsoft.com/office/powerpoint/2010/main" val="303415536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B24D-9583-4BBD-B390-6F3DF581E5B4}"/>
              </a:ext>
            </a:extLst>
          </p:cNvPr>
          <p:cNvSpPr>
            <a:spLocks noGrp="1"/>
          </p:cNvSpPr>
          <p:nvPr>
            <p:ph type="title"/>
          </p:nvPr>
        </p:nvSpPr>
        <p:spPr>
          <a:xfrm>
            <a:off x="312821" y="453218"/>
            <a:ext cx="11590421" cy="903634"/>
          </a:xfrm>
        </p:spPr>
        <p:txBody>
          <a:bodyPr/>
          <a:lstStyle/>
          <a:p>
            <a:r>
              <a:rPr lang="en-GB"/>
              <a:t>Ipv6 Rules</a:t>
            </a:r>
          </a:p>
        </p:txBody>
      </p:sp>
      <p:graphicFrame>
        <p:nvGraphicFramePr>
          <p:cNvPr id="4" name="Content Placeholder 3">
            <a:extLst>
              <a:ext uri="{FF2B5EF4-FFF2-40B4-BE49-F238E27FC236}">
                <a16:creationId xmlns:a16="http://schemas.microsoft.com/office/drawing/2014/main" id="{59E95C21-E180-44A1-AE37-E5BEE2A29F0B}"/>
              </a:ext>
            </a:extLst>
          </p:cNvPr>
          <p:cNvGraphicFramePr>
            <a:graphicFrameLocks noGrp="1"/>
          </p:cNvGraphicFramePr>
          <p:nvPr>
            <p:ph idx="1"/>
            <p:extLst>
              <p:ext uri="{D42A27DB-BD31-4B8C-83A1-F6EECF244321}">
                <p14:modId xmlns:p14="http://schemas.microsoft.com/office/powerpoint/2010/main" val="1873077475"/>
              </p:ext>
            </p:extLst>
          </p:nvPr>
        </p:nvGraphicFramePr>
        <p:xfrm>
          <a:off x="312821" y="1380603"/>
          <a:ext cx="11590421" cy="540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0459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87312" y="591057"/>
            <a:ext cx="11590421" cy="903634"/>
          </a:xfrm>
        </p:spPr>
        <p:txBody>
          <a:bodyPr/>
          <a:lstStyle/>
          <a:p>
            <a:r>
              <a:rPr lang="en-US"/>
              <a:t>IPv6 Addresses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703541" y="1655380"/>
            <a:ext cx="10756938" cy="1050831"/>
          </a:xfrm>
        </p:spPr>
        <p:txBody>
          <a:bodyPr>
            <a:normAutofit/>
          </a:bodyPr>
          <a:lstStyle/>
          <a:p>
            <a:pPr marL="0" indent="0">
              <a:buNone/>
            </a:pPr>
            <a:r>
              <a:rPr lang="en-US"/>
              <a:t>In a typical IPv6 address, the first 64 bits is the </a:t>
            </a:r>
            <a:r>
              <a:rPr lang="en-US" i="1"/>
              <a:t>network prefix</a:t>
            </a:r>
            <a:r>
              <a:rPr lang="en-US"/>
              <a:t>, while the last 64 bits is the </a:t>
            </a:r>
            <a:r>
              <a:rPr lang="en-US" i="1"/>
              <a:t>device identifier</a:t>
            </a:r>
            <a:endParaRPr lang="en-US" b="0" i="0">
              <a:effectLst/>
            </a:endParaRPr>
          </a:p>
        </p:txBody>
      </p:sp>
      <p:sp>
        <p:nvSpPr>
          <p:cNvPr id="6" name="Rectangle 5">
            <a:extLst>
              <a:ext uri="{FF2B5EF4-FFF2-40B4-BE49-F238E27FC236}">
                <a16:creationId xmlns:a16="http://schemas.microsoft.com/office/drawing/2014/main" id="{8E587F27-6664-4EB4-90FD-D5E1E5CDF597}"/>
              </a:ext>
            </a:extLst>
          </p:cNvPr>
          <p:cNvSpPr/>
          <p:nvPr/>
        </p:nvSpPr>
        <p:spPr>
          <a:xfrm>
            <a:off x="904569" y="4375353"/>
            <a:ext cx="3932903" cy="1101213"/>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6F3E5B0-1D1E-491E-8D4C-0201E9BDEC63}"/>
              </a:ext>
            </a:extLst>
          </p:cNvPr>
          <p:cNvSpPr/>
          <p:nvPr/>
        </p:nvSpPr>
        <p:spPr>
          <a:xfrm>
            <a:off x="6524351" y="4375353"/>
            <a:ext cx="4965411" cy="1101213"/>
          </a:xfrm>
          <a:prstGeom prst="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EC5BF3E-3BE2-4424-A355-B644EB3DBE63}"/>
              </a:ext>
            </a:extLst>
          </p:cNvPr>
          <p:cNvSpPr/>
          <p:nvPr/>
        </p:nvSpPr>
        <p:spPr>
          <a:xfrm>
            <a:off x="4837794" y="4375353"/>
            <a:ext cx="1690825" cy="1101213"/>
          </a:xfrm>
          <a:prstGeom prst="rect">
            <a:avLst/>
          </a:prstGeom>
          <a:solidFill>
            <a:srgbClr val="53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47243C4-A244-46D2-B6C1-4D57F48A580F}"/>
              </a:ext>
            </a:extLst>
          </p:cNvPr>
          <p:cNvSpPr txBox="1"/>
          <p:nvPr/>
        </p:nvSpPr>
        <p:spPr>
          <a:xfrm>
            <a:off x="1028080" y="4269914"/>
            <a:ext cx="3685881" cy="584775"/>
          </a:xfrm>
          <a:prstGeom prst="rect">
            <a:avLst/>
          </a:prstGeom>
          <a:noFill/>
        </p:spPr>
        <p:txBody>
          <a:bodyPr wrap="none" rtlCol="0">
            <a:spAutoFit/>
          </a:bodyPr>
          <a:lstStyle/>
          <a:p>
            <a:r>
              <a:rPr lang="en-GB" sz="3200"/>
              <a:t>Global Routing Prefix</a:t>
            </a:r>
          </a:p>
        </p:txBody>
      </p:sp>
      <p:sp>
        <p:nvSpPr>
          <p:cNvPr id="10" name="TextBox 9">
            <a:extLst>
              <a:ext uri="{FF2B5EF4-FFF2-40B4-BE49-F238E27FC236}">
                <a16:creationId xmlns:a16="http://schemas.microsoft.com/office/drawing/2014/main" id="{C90358CF-045F-4CB2-9CBB-9BA075E5167F}"/>
              </a:ext>
            </a:extLst>
          </p:cNvPr>
          <p:cNvSpPr txBox="1"/>
          <p:nvPr/>
        </p:nvSpPr>
        <p:spPr>
          <a:xfrm>
            <a:off x="4799983" y="4280713"/>
            <a:ext cx="1812740" cy="584775"/>
          </a:xfrm>
          <a:prstGeom prst="rect">
            <a:avLst/>
          </a:prstGeom>
          <a:noFill/>
        </p:spPr>
        <p:txBody>
          <a:bodyPr wrap="none" rtlCol="0">
            <a:spAutoFit/>
          </a:bodyPr>
          <a:lstStyle/>
          <a:p>
            <a:r>
              <a:rPr lang="en-GB" sz="3200"/>
              <a:t>Subnet ID</a:t>
            </a:r>
          </a:p>
        </p:txBody>
      </p:sp>
      <p:sp>
        <p:nvSpPr>
          <p:cNvPr id="11" name="TextBox 10">
            <a:extLst>
              <a:ext uri="{FF2B5EF4-FFF2-40B4-BE49-F238E27FC236}">
                <a16:creationId xmlns:a16="http://schemas.microsoft.com/office/drawing/2014/main" id="{7605EEA5-9CDD-4FB2-B927-0FB5910439CD}"/>
              </a:ext>
            </a:extLst>
          </p:cNvPr>
          <p:cNvSpPr txBox="1"/>
          <p:nvPr/>
        </p:nvSpPr>
        <p:spPr>
          <a:xfrm>
            <a:off x="7544636" y="4269914"/>
            <a:ext cx="2924840" cy="584775"/>
          </a:xfrm>
          <a:prstGeom prst="rect">
            <a:avLst/>
          </a:prstGeom>
          <a:noFill/>
        </p:spPr>
        <p:txBody>
          <a:bodyPr wrap="none" rtlCol="0">
            <a:spAutoFit/>
          </a:bodyPr>
          <a:lstStyle/>
          <a:p>
            <a:r>
              <a:rPr lang="en-GB" sz="3200"/>
              <a:t>Device Identifier</a:t>
            </a:r>
          </a:p>
        </p:txBody>
      </p:sp>
      <p:sp>
        <p:nvSpPr>
          <p:cNvPr id="12" name="TextBox 11">
            <a:extLst>
              <a:ext uri="{FF2B5EF4-FFF2-40B4-BE49-F238E27FC236}">
                <a16:creationId xmlns:a16="http://schemas.microsoft.com/office/drawing/2014/main" id="{E7792E87-26E3-4B42-B1A6-5D0E1FB996F7}"/>
              </a:ext>
            </a:extLst>
          </p:cNvPr>
          <p:cNvSpPr txBox="1"/>
          <p:nvPr/>
        </p:nvSpPr>
        <p:spPr>
          <a:xfrm>
            <a:off x="1169577" y="4872488"/>
            <a:ext cx="3668055" cy="707886"/>
          </a:xfrm>
          <a:prstGeom prst="rect">
            <a:avLst/>
          </a:prstGeom>
          <a:noFill/>
        </p:spPr>
        <p:txBody>
          <a:bodyPr wrap="none" rtlCol="0">
            <a:spAutoFit/>
          </a:bodyPr>
          <a:lstStyle/>
          <a:p>
            <a:r>
              <a:rPr lang="en-GB" sz="4000">
                <a:solidFill>
                  <a:schemeClr val="bg1"/>
                </a:solidFill>
              </a:rPr>
              <a:t>fe80 : d18 : 0000</a:t>
            </a:r>
          </a:p>
        </p:txBody>
      </p:sp>
      <p:sp>
        <p:nvSpPr>
          <p:cNvPr id="13" name="TextBox 12">
            <a:extLst>
              <a:ext uri="{FF2B5EF4-FFF2-40B4-BE49-F238E27FC236}">
                <a16:creationId xmlns:a16="http://schemas.microsoft.com/office/drawing/2014/main" id="{06A58E83-B1CF-4AF0-8906-131A02C98373}"/>
              </a:ext>
            </a:extLst>
          </p:cNvPr>
          <p:cNvSpPr txBox="1"/>
          <p:nvPr/>
        </p:nvSpPr>
        <p:spPr>
          <a:xfrm>
            <a:off x="4816181" y="4872488"/>
            <a:ext cx="1802096" cy="707886"/>
          </a:xfrm>
          <a:prstGeom prst="rect">
            <a:avLst/>
          </a:prstGeom>
          <a:noFill/>
        </p:spPr>
        <p:txBody>
          <a:bodyPr wrap="none" rtlCol="0">
            <a:spAutoFit/>
          </a:bodyPr>
          <a:lstStyle/>
          <a:p>
            <a:r>
              <a:rPr lang="en-GB" sz="4000">
                <a:solidFill>
                  <a:schemeClr val="bg1"/>
                </a:solidFill>
              </a:rPr>
              <a:t>: 12c0 : </a:t>
            </a:r>
          </a:p>
        </p:txBody>
      </p:sp>
      <p:sp>
        <p:nvSpPr>
          <p:cNvPr id="14" name="TextBox 13">
            <a:extLst>
              <a:ext uri="{FF2B5EF4-FFF2-40B4-BE49-F238E27FC236}">
                <a16:creationId xmlns:a16="http://schemas.microsoft.com/office/drawing/2014/main" id="{2FBF3A49-5471-4FFF-9BC3-6BB3F56DF92F}"/>
              </a:ext>
            </a:extLst>
          </p:cNvPr>
          <p:cNvSpPr txBox="1"/>
          <p:nvPr/>
        </p:nvSpPr>
        <p:spPr>
          <a:xfrm>
            <a:off x="6528619" y="4872488"/>
            <a:ext cx="4970976" cy="707886"/>
          </a:xfrm>
          <a:prstGeom prst="rect">
            <a:avLst/>
          </a:prstGeom>
          <a:noFill/>
        </p:spPr>
        <p:txBody>
          <a:bodyPr wrap="none" rtlCol="0">
            <a:spAutoFit/>
          </a:bodyPr>
          <a:lstStyle/>
          <a:p>
            <a:r>
              <a:rPr lang="en-GB" sz="4000">
                <a:solidFill>
                  <a:schemeClr val="bg1"/>
                </a:solidFill>
              </a:rPr>
              <a:t>5d18 : </a:t>
            </a:r>
            <a:r>
              <a:rPr lang="en-GB" sz="4000" err="1">
                <a:solidFill>
                  <a:schemeClr val="bg1"/>
                </a:solidFill>
              </a:rPr>
              <a:t>cffd</a:t>
            </a:r>
            <a:r>
              <a:rPr lang="en-GB" sz="4000">
                <a:solidFill>
                  <a:schemeClr val="bg1"/>
                </a:solidFill>
              </a:rPr>
              <a:t> : 0000 : fef3</a:t>
            </a:r>
          </a:p>
        </p:txBody>
      </p:sp>
      <p:grpSp>
        <p:nvGrpSpPr>
          <p:cNvPr id="28" name="Group 27">
            <a:extLst>
              <a:ext uri="{FF2B5EF4-FFF2-40B4-BE49-F238E27FC236}">
                <a16:creationId xmlns:a16="http://schemas.microsoft.com/office/drawing/2014/main" id="{8F15F06E-6C70-43C2-9019-E3FE80B23051}"/>
              </a:ext>
            </a:extLst>
          </p:cNvPr>
          <p:cNvGrpSpPr/>
          <p:nvPr/>
        </p:nvGrpSpPr>
        <p:grpSpPr>
          <a:xfrm>
            <a:off x="904568" y="3612090"/>
            <a:ext cx="10595026" cy="3295348"/>
            <a:chOff x="904568" y="3612090"/>
            <a:chExt cx="10595026" cy="3295348"/>
          </a:xfrm>
        </p:grpSpPr>
        <p:sp>
          <p:nvSpPr>
            <p:cNvPr id="18" name="Freeform: Shape 17">
              <a:extLst>
                <a:ext uri="{FF2B5EF4-FFF2-40B4-BE49-F238E27FC236}">
                  <a16:creationId xmlns:a16="http://schemas.microsoft.com/office/drawing/2014/main" id="{EF729CCF-931A-4C77-9F4F-B7128FB60A4A}"/>
                </a:ext>
              </a:extLst>
            </p:cNvPr>
            <p:cNvSpPr/>
            <p:nvPr/>
          </p:nvSpPr>
          <p:spPr>
            <a:xfrm>
              <a:off x="904568" y="6238198"/>
              <a:ext cx="10555911" cy="353108"/>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771E7EE4-BE4F-4113-BEE2-726924D56215}"/>
                </a:ext>
              </a:extLst>
            </p:cNvPr>
            <p:cNvSpPr txBox="1"/>
            <p:nvPr/>
          </p:nvSpPr>
          <p:spPr>
            <a:xfrm>
              <a:off x="4512636" y="6507328"/>
              <a:ext cx="2137573" cy="400110"/>
            </a:xfrm>
            <a:prstGeom prst="rect">
              <a:avLst/>
            </a:prstGeom>
            <a:noFill/>
          </p:spPr>
          <p:txBody>
            <a:bodyPr wrap="none" rtlCol="0">
              <a:spAutoFit/>
            </a:bodyPr>
            <a:lstStyle/>
            <a:p>
              <a:r>
                <a:rPr lang="en-GB" sz="2000"/>
                <a:t>128 bits = 16 bytes</a:t>
              </a:r>
            </a:p>
          </p:txBody>
        </p:sp>
        <p:sp>
          <p:nvSpPr>
            <p:cNvPr id="29" name="Freeform: Shape 28">
              <a:extLst>
                <a:ext uri="{FF2B5EF4-FFF2-40B4-BE49-F238E27FC236}">
                  <a16:creationId xmlns:a16="http://schemas.microsoft.com/office/drawing/2014/main" id="{7E05B7BF-7453-4925-B9B7-660D70DB932E}"/>
                </a:ext>
              </a:extLst>
            </p:cNvPr>
            <p:cNvSpPr/>
            <p:nvPr/>
          </p:nvSpPr>
          <p:spPr>
            <a:xfrm flipV="1">
              <a:off x="933852" y="3612090"/>
              <a:ext cx="5590500" cy="281222"/>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FE39642B-EB6D-477A-B1AF-D208799E38DC}"/>
                </a:ext>
              </a:extLst>
            </p:cNvPr>
            <p:cNvSpPr/>
            <p:nvPr/>
          </p:nvSpPr>
          <p:spPr>
            <a:xfrm flipV="1">
              <a:off x="6534183" y="3612090"/>
              <a:ext cx="4965411" cy="281222"/>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A2883B7F-3D20-4BC0-9401-50FCA97A3016}"/>
              </a:ext>
            </a:extLst>
          </p:cNvPr>
          <p:cNvGrpSpPr/>
          <p:nvPr/>
        </p:nvGrpSpPr>
        <p:grpSpPr>
          <a:xfrm>
            <a:off x="904569" y="5633862"/>
            <a:ext cx="3895415" cy="447040"/>
            <a:chOff x="904569" y="5633862"/>
            <a:chExt cx="3895415" cy="447040"/>
          </a:xfrm>
        </p:grpSpPr>
        <p:sp>
          <p:nvSpPr>
            <p:cNvPr id="16" name="Freeform: Shape 15">
              <a:extLst>
                <a:ext uri="{FF2B5EF4-FFF2-40B4-BE49-F238E27FC236}">
                  <a16:creationId xmlns:a16="http://schemas.microsoft.com/office/drawing/2014/main" id="{2BD38205-FF69-419E-AC1A-921ACEE8F958}"/>
                </a:ext>
              </a:extLst>
            </p:cNvPr>
            <p:cNvSpPr/>
            <p:nvPr/>
          </p:nvSpPr>
          <p:spPr>
            <a:xfrm>
              <a:off x="904569" y="5633862"/>
              <a:ext cx="1249351"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8A851B4-7540-4798-AA0A-D09AC81AAD94}"/>
                </a:ext>
              </a:extLst>
            </p:cNvPr>
            <p:cNvSpPr txBox="1"/>
            <p:nvPr/>
          </p:nvSpPr>
          <p:spPr>
            <a:xfrm>
              <a:off x="1169577" y="5657327"/>
              <a:ext cx="883575" cy="400110"/>
            </a:xfrm>
            <a:prstGeom prst="rect">
              <a:avLst/>
            </a:prstGeom>
            <a:noFill/>
          </p:spPr>
          <p:txBody>
            <a:bodyPr wrap="none" rtlCol="0">
              <a:spAutoFit/>
            </a:bodyPr>
            <a:lstStyle/>
            <a:p>
              <a:r>
                <a:rPr lang="en-GB" sz="2000"/>
                <a:t>16 bits</a:t>
              </a:r>
            </a:p>
          </p:txBody>
        </p:sp>
        <p:sp>
          <p:nvSpPr>
            <p:cNvPr id="21" name="Freeform: Shape 20">
              <a:extLst>
                <a:ext uri="{FF2B5EF4-FFF2-40B4-BE49-F238E27FC236}">
                  <a16:creationId xmlns:a16="http://schemas.microsoft.com/office/drawing/2014/main" id="{74DC3B40-C0F6-427D-994E-3356EDA140EF}"/>
                </a:ext>
              </a:extLst>
            </p:cNvPr>
            <p:cNvSpPr/>
            <p:nvPr/>
          </p:nvSpPr>
          <p:spPr>
            <a:xfrm>
              <a:off x="2379121" y="5633862"/>
              <a:ext cx="1057502"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F621DF-9320-4307-B2C9-577EE30D3DB1}"/>
                </a:ext>
              </a:extLst>
            </p:cNvPr>
            <p:cNvSpPr txBox="1"/>
            <p:nvPr/>
          </p:nvSpPr>
          <p:spPr>
            <a:xfrm>
              <a:off x="2479888" y="5657327"/>
              <a:ext cx="935321" cy="400110"/>
            </a:xfrm>
            <a:prstGeom prst="rect">
              <a:avLst/>
            </a:prstGeom>
            <a:noFill/>
          </p:spPr>
          <p:txBody>
            <a:bodyPr wrap="none" rtlCol="0">
              <a:spAutoFit/>
            </a:bodyPr>
            <a:lstStyle/>
            <a:p>
              <a:r>
                <a:rPr lang="en-GB" sz="2000"/>
                <a:t>2 bytes</a:t>
              </a:r>
            </a:p>
          </p:txBody>
        </p:sp>
        <p:sp>
          <p:nvSpPr>
            <p:cNvPr id="23" name="TextBox 22">
              <a:extLst>
                <a:ext uri="{FF2B5EF4-FFF2-40B4-BE49-F238E27FC236}">
                  <a16:creationId xmlns:a16="http://schemas.microsoft.com/office/drawing/2014/main" id="{95505FE2-DA25-4699-9332-8FC03815297C}"/>
                </a:ext>
              </a:extLst>
            </p:cNvPr>
            <p:cNvSpPr txBox="1"/>
            <p:nvPr/>
          </p:nvSpPr>
          <p:spPr>
            <a:xfrm>
              <a:off x="3703936" y="5657327"/>
              <a:ext cx="1014124" cy="400110"/>
            </a:xfrm>
            <a:prstGeom prst="rect">
              <a:avLst/>
            </a:prstGeom>
            <a:noFill/>
          </p:spPr>
          <p:txBody>
            <a:bodyPr wrap="none" rtlCol="0">
              <a:spAutoFit/>
            </a:bodyPr>
            <a:lstStyle/>
            <a:p>
              <a:r>
                <a:rPr lang="en-GB" sz="2000"/>
                <a:t>2 octets</a:t>
              </a:r>
            </a:p>
          </p:txBody>
        </p:sp>
        <p:sp>
          <p:nvSpPr>
            <p:cNvPr id="24" name="Freeform: Shape 23">
              <a:extLst>
                <a:ext uri="{FF2B5EF4-FFF2-40B4-BE49-F238E27FC236}">
                  <a16:creationId xmlns:a16="http://schemas.microsoft.com/office/drawing/2014/main" id="{61DA18A9-FA48-4F33-A308-D68F28DD1565}"/>
                </a:ext>
              </a:extLst>
            </p:cNvPr>
            <p:cNvSpPr/>
            <p:nvPr/>
          </p:nvSpPr>
          <p:spPr>
            <a:xfrm>
              <a:off x="3661824" y="5633862"/>
              <a:ext cx="1138160" cy="447040"/>
            </a:xfrm>
            <a:custGeom>
              <a:avLst/>
              <a:gdLst>
                <a:gd name="connsiteX0" fmla="*/ 0 w 4927600"/>
                <a:gd name="connsiteY0" fmla="*/ 0 h 447040"/>
                <a:gd name="connsiteX1" fmla="*/ 0 w 4927600"/>
                <a:gd name="connsiteY1" fmla="*/ 447040 h 447040"/>
                <a:gd name="connsiteX2" fmla="*/ 4927600 w 4927600"/>
                <a:gd name="connsiteY2" fmla="*/ 447040 h 447040"/>
                <a:gd name="connsiteX3" fmla="*/ 4927600 w 4927600"/>
                <a:gd name="connsiteY3" fmla="*/ 20320 h 447040"/>
              </a:gdLst>
              <a:ahLst/>
              <a:cxnLst>
                <a:cxn ang="0">
                  <a:pos x="connsiteX0" y="connsiteY0"/>
                </a:cxn>
                <a:cxn ang="0">
                  <a:pos x="connsiteX1" y="connsiteY1"/>
                </a:cxn>
                <a:cxn ang="0">
                  <a:pos x="connsiteX2" y="connsiteY2"/>
                </a:cxn>
                <a:cxn ang="0">
                  <a:pos x="connsiteX3" y="connsiteY3"/>
                </a:cxn>
              </a:cxnLst>
              <a:rect l="l" t="t" r="r" b="b"/>
              <a:pathLst>
                <a:path w="4927600" h="447040">
                  <a:moveTo>
                    <a:pt x="0" y="0"/>
                  </a:moveTo>
                  <a:lnTo>
                    <a:pt x="0" y="447040"/>
                  </a:lnTo>
                  <a:lnTo>
                    <a:pt x="4927600" y="447040"/>
                  </a:lnTo>
                  <a:lnTo>
                    <a:pt x="4927600" y="2032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A999F995-954E-419F-9660-8DC701D84D77}"/>
                </a:ext>
              </a:extLst>
            </p:cNvPr>
            <p:cNvSpPr txBox="1"/>
            <p:nvPr/>
          </p:nvSpPr>
          <p:spPr>
            <a:xfrm>
              <a:off x="2115090" y="5657327"/>
              <a:ext cx="312906" cy="400110"/>
            </a:xfrm>
            <a:prstGeom prst="rect">
              <a:avLst/>
            </a:prstGeom>
            <a:noFill/>
          </p:spPr>
          <p:txBody>
            <a:bodyPr wrap="none" rtlCol="0">
              <a:spAutoFit/>
            </a:bodyPr>
            <a:lstStyle/>
            <a:p>
              <a:r>
                <a:rPr lang="en-GB" sz="2000"/>
                <a:t>=</a:t>
              </a:r>
            </a:p>
          </p:txBody>
        </p:sp>
        <p:sp>
          <p:nvSpPr>
            <p:cNvPr id="26" name="TextBox 25">
              <a:extLst>
                <a:ext uri="{FF2B5EF4-FFF2-40B4-BE49-F238E27FC236}">
                  <a16:creationId xmlns:a16="http://schemas.microsoft.com/office/drawing/2014/main" id="{D0757647-079D-4072-AAF3-67408440A18F}"/>
                </a:ext>
              </a:extLst>
            </p:cNvPr>
            <p:cNvSpPr txBox="1"/>
            <p:nvPr/>
          </p:nvSpPr>
          <p:spPr>
            <a:xfrm>
              <a:off x="3385168" y="5677399"/>
              <a:ext cx="312906" cy="400110"/>
            </a:xfrm>
            <a:prstGeom prst="rect">
              <a:avLst/>
            </a:prstGeom>
            <a:noFill/>
          </p:spPr>
          <p:txBody>
            <a:bodyPr wrap="none" rtlCol="0">
              <a:spAutoFit/>
            </a:bodyPr>
            <a:lstStyle/>
            <a:p>
              <a:r>
                <a:rPr lang="en-GB" sz="2000"/>
                <a:t>=</a:t>
              </a:r>
            </a:p>
          </p:txBody>
        </p:sp>
      </p:grpSp>
      <p:sp>
        <p:nvSpPr>
          <p:cNvPr id="31" name="TextBox 30">
            <a:extLst>
              <a:ext uri="{FF2B5EF4-FFF2-40B4-BE49-F238E27FC236}">
                <a16:creationId xmlns:a16="http://schemas.microsoft.com/office/drawing/2014/main" id="{1241E02F-355C-4DC6-B2B4-26B60F2BA194}"/>
              </a:ext>
            </a:extLst>
          </p:cNvPr>
          <p:cNvSpPr txBox="1"/>
          <p:nvPr/>
        </p:nvSpPr>
        <p:spPr>
          <a:xfrm>
            <a:off x="2547566" y="3677509"/>
            <a:ext cx="994055" cy="369332"/>
          </a:xfrm>
          <a:prstGeom prst="rect">
            <a:avLst/>
          </a:prstGeom>
          <a:noFill/>
        </p:spPr>
        <p:txBody>
          <a:bodyPr wrap="none" rtlCol="0">
            <a:spAutoFit/>
          </a:bodyPr>
          <a:lstStyle/>
          <a:p>
            <a:r>
              <a:rPr lang="en-GB"/>
              <a:t>Network</a:t>
            </a:r>
          </a:p>
        </p:txBody>
      </p:sp>
      <p:sp>
        <p:nvSpPr>
          <p:cNvPr id="32" name="TextBox 31">
            <a:extLst>
              <a:ext uri="{FF2B5EF4-FFF2-40B4-BE49-F238E27FC236}">
                <a16:creationId xmlns:a16="http://schemas.microsoft.com/office/drawing/2014/main" id="{2D8D1EBC-CE53-4B1B-92E2-1CBD3AC438EC}"/>
              </a:ext>
            </a:extLst>
          </p:cNvPr>
          <p:cNvSpPr txBox="1"/>
          <p:nvPr/>
        </p:nvSpPr>
        <p:spPr>
          <a:xfrm>
            <a:off x="8686802" y="3625205"/>
            <a:ext cx="692818" cy="369332"/>
          </a:xfrm>
          <a:prstGeom prst="rect">
            <a:avLst/>
          </a:prstGeom>
          <a:noFill/>
        </p:spPr>
        <p:txBody>
          <a:bodyPr wrap="none" rtlCol="0">
            <a:spAutoFit/>
          </a:bodyPr>
          <a:lstStyle/>
          <a:p>
            <a:r>
              <a:rPr lang="en-GB"/>
              <a:t>Node</a:t>
            </a:r>
          </a:p>
        </p:txBody>
      </p:sp>
    </p:spTree>
    <p:extLst>
      <p:ext uri="{BB962C8B-B14F-4D97-AF65-F5344CB8AC3E}">
        <p14:creationId xmlns:p14="http://schemas.microsoft.com/office/powerpoint/2010/main" val="43535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31" grpId="0"/>
      <p:bldP spid="3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F00B4-68D2-43C0-A8E1-9EE4E02952D7}"/>
              </a:ext>
            </a:extLst>
          </p:cNvPr>
          <p:cNvSpPr>
            <a:spLocks noGrp="1"/>
          </p:cNvSpPr>
          <p:nvPr>
            <p:ph type="title"/>
          </p:nvPr>
        </p:nvSpPr>
        <p:spPr>
          <a:xfrm>
            <a:off x="320591" y="528295"/>
            <a:ext cx="11590421" cy="903634"/>
          </a:xfrm>
        </p:spPr>
        <p:txBody>
          <a:bodyPr/>
          <a:lstStyle/>
          <a:p>
            <a:r>
              <a:rPr lang="en-GB"/>
              <a:t>IPv6 Address Types &amp; Scope</a:t>
            </a:r>
          </a:p>
        </p:txBody>
      </p:sp>
      <p:grpSp>
        <p:nvGrpSpPr>
          <p:cNvPr id="25" name="Group 24">
            <a:extLst>
              <a:ext uri="{FF2B5EF4-FFF2-40B4-BE49-F238E27FC236}">
                <a16:creationId xmlns:a16="http://schemas.microsoft.com/office/drawing/2014/main" id="{1A9920F3-BAD1-440E-9D12-59DD7D64C69D}"/>
              </a:ext>
            </a:extLst>
          </p:cNvPr>
          <p:cNvGrpSpPr/>
          <p:nvPr/>
        </p:nvGrpSpPr>
        <p:grpSpPr>
          <a:xfrm>
            <a:off x="0" y="1402080"/>
            <a:ext cx="2590800" cy="5455920"/>
            <a:chOff x="0" y="1402080"/>
            <a:chExt cx="2590800" cy="5455920"/>
          </a:xfrm>
        </p:grpSpPr>
        <p:sp>
          <p:nvSpPr>
            <p:cNvPr id="9" name="Freeform: Shape 8">
              <a:extLst>
                <a:ext uri="{FF2B5EF4-FFF2-40B4-BE49-F238E27FC236}">
                  <a16:creationId xmlns:a16="http://schemas.microsoft.com/office/drawing/2014/main" id="{878A1768-5A08-44EB-B2DF-211B62DD6226}"/>
                </a:ext>
              </a:extLst>
            </p:cNvPr>
            <p:cNvSpPr/>
            <p:nvPr/>
          </p:nvSpPr>
          <p:spPr>
            <a:xfrm>
              <a:off x="0" y="1402080"/>
              <a:ext cx="2590800" cy="5455920"/>
            </a:xfrm>
            <a:custGeom>
              <a:avLst/>
              <a:gdLst>
                <a:gd name="connsiteX0" fmla="*/ 0 w 2590800"/>
                <a:gd name="connsiteY0" fmla="*/ 0 h 5181600"/>
                <a:gd name="connsiteX1" fmla="*/ 2590800 w 2590800"/>
                <a:gd name="connsiteY1" fmla="*/ 2590800 h 5181600"/>
                <a:gd name="connsiteX2" fmla="*/ 0 w 2590800"/>
                <a:gd name="connsiteY2" fmla="*/ 5181600 h 5181600"/>
              </a:gdLst>
              <a:ahLst/>
              <a:cxnLst>
                <a:cxn ang="0">
                  <a:pos x="connsiteX0" y="connsiteY0"/>
                </a:cxn>
                <a:cxn ang="0">
                  <a:pos x="connsiteX1" y="connsiteY1"/>
                </a:cxn>
                <a:cxn ang="0">
                  <a:pos x="connsiteX2" y="connsiteY2"/>
                </a:cxn>
              </a:cxnLst>
              <a:rect l="l" t="t" r="r" b="b"/>
              <a:pathLst>
                <a:path w="2590800" h="5181600">
                  <a:moveTo>
                    <a:pt x="0" y="0"/>
                  </a:moveTo>
                  <a:cubicBezTo>
                    <a:pt x="1430859" y="0"/>
                    <a:pt x="2590800" y="1159941"/>
                    <a:pt x="2590800" y="2590800"/>
                  </a:cubicBezTo>
                  <a:cubicBezTo>
                    <a:pt x="2590800" y="4021659"/>
                    <a:pt x="1430859" y="5181600"/>
                    <a:pt x="0" y="5181600"/>
                  </a:cubicBezTo>
                  <a:close/>
                </a:path>
              </a:pathLst>
            </a:custGeom>
            <a:solidFill>
              <a:srgbClr val="979D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0" name="TextBox 9">
              <a:extLst>
                <a:ext uri="{FF2B5EF4-FFF2-40B4-BE49-F238E27FC236}">
                  <a16:creationId xmlns:a16="http://schemas.microsoft.com/office/drawing/2014/main" id="{C262756D-1BF9-4D61-B0E0-260FFEE9B81E}"/>
                </a:ext>
              </a:extLst>
            </p:cNvPr>
            <p:cNvSpPr txBox="1"/>
            <p:nvPr/>
          </p:nvSpPr>
          <p:spPr>
            <a:xfrm>
              <a:off x="31900" y="3160544"/>
              <a:ext cx="2156360" cy="1938992"/>
            </a:xfrm>
            <a:prstGeom prst="rect">
              <a:avLst/>
            </a:prstGeom>
            <a:noFill/>
          </p:spPr>
          <p:txBody>
            <a:bodyPr wrap="none" rtlCol="0">
              <a:spAutoFit/>
            </a:bodyPr>
            <a:lstStyle/>
            <a:p>
              <a:r>
                <a:rPr lang="en-GB" sz="6000" spc="600">
                  <a:latin typeface="Tw Cen MT Condensed Extra Bold" panose="020B0803020202020204" pitchFamily="34" charset="0"/>
                </a:rPr>
                <a:t>Three</a:t>
              </a:r>
            </a:p>
            <a:p>
              <a:r>
                <a:rPr lang="en-GB" sz="6000" spc="600">
                  <a:latin typeface="Tw Cen MT Condensed Extra Bold" panose="020B0803020202020204" pitchFamily="34" charset="0"/>
                </a:rPr>
                <a:t>types</a:t>
              </a:r>
            </a:p>
          </p:txBody>
        </p:sp>
      </p:grpSp>
      <p:sp>
        <p:nvSpPr>
          <p:cNvPr id="14" name="Rectangle: Rounded Corners 13">
            <a:extLst>
              <a:ext uri="{FF2B5EF4-FFF2-40B4-BE49-F238E27FC236}">
                <a16:creationId xmlns:a16="http://schemas.microsoft.com/office/drawing/2014/main" id="{E2D7BE1C-F729-4A4E-84CF-19EF1FF9EFD3}"/>
              </a:ext>
            </a:extLst>
          </p:cNvPr>
          <p:cNvSpPr/>
          <p:nvPr/>
        </p:nvSpPr>
        <p:spPr>
          <a:xfrm>
            <a:off x="2732171" y="1690688"/>
            <a:ext cx="3009900" cy="49577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889B4B3-7D29-4A07-B588-4A841C92868B}"/>
              </a:ext>
            </a:extLst>
          </p:cNvPr>
          <p:cNvSpPr/>
          <p:nvPr/>
        </p:nvSpPr>
        <p:spPr>
          <a:xfrm>
            <a:off x="5883442" y="1690688"/>
            <a:ext cx="3009900" cy="4957762"/>
          </a:xfrm>
          <a:prstGeom prst="roundRect">
            <a:avLst/>
          </a:prstGeom>
          <a:solidFill>
            <a:srgbClr val="355C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42453C6F-8717-47D0-9C74-5D9B5AB0BCBF}"/>
              </a:ext>
            </a:extLst>
          </p:cNvPr>
          <p:cNvSpPr/>
          <p:nvPr/>
        </p:nvSpPr>
        <p:spPr>
          <a:xfrm>
            <a:off x="9034713" y="1690688"/>
            <a:ext cx="3009900" cy="4957762"/>
          </a:xfrm>
          <a:prstGeom prst="roundRect">
            <a:avLst/>
          </a:prstGeom>
          <a:solidFill>
            <a:srgbClr val="57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9191F25-B213-4BFE-A498-2242114B2FC2}"/>
              </a:ext>
            </a:extLst>
          </p:cNvPr>
          <p:cNvSpPr txBox="1"/>
          <p:nvPr/>
        </p:nvSpPr>
        <p:spPr>
          <a:xfrm>
            <a:off x="3068115" y="1715040"/>
            <a:ext cx="2265885" cy="954107"/>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Global Unicast Address</a:t>
            </a:r>
          </a:p>
        </p:txBody>
      </p:sp>
      <p:sp>
        <p:nvSpPr>
          <p:cNvPr id="18" name="TextBox 17">
            <a:extLst>
              <a:ext uri="{FF2B5EF4-FFF2-40B4-BE49-F238E27FC236}">
                <a16:creationId xmlns:a16="http://schemas.microsoft.com/office/drawing/2014/main" id="{6B5301BD-DC99-4419-B0F8-183FB7FAF8EA}"/>
              </a:ext>
            </a:extLst>
          </p:cNvPr>
          <p:cNvSpPr txBox="1"/>
          <p:nvPr/>
        </p:nvSpPr>
        <p:spPr>
          <a:xfrm>
            <a:off x="6255449" y="1693843"/>
            <a:ext cx="2265885" cy="523220"/>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Unique Local</a:t>
            </a:r>
          </a:p>
        </p:txBody>
      </p:sp>
      <p:sp>
        <p:nvSpPr>
          <p:cNvPr id="19" name="TextBox 18">
            <a:extLst>
              <a:ext uri="{FF2B5EF4-FFF2-40B4-BE49-F238E27FC236}">
                <a16:creationId xmlns:a16="http://schemas.microsoft.com/office/drawing/2014/main" id="{C0A046AF-334A-47B2-929D-B1F4DC5413E4}"/>
              </a:ext>
            </a:extLst>
          </p:cNvPr>
          <p:cNvSpPr txBox="1"/>
          <p:nvPr/>
        </p:nvSpPr>
        <p:spPr>
          <a:xfrm>
            <a:off x="9406720" y="1693843"/>
            <a:ext cx="2265885" cy="523220"/>
          </a:xfrm>
          <a:prstGeom prst="rect">
            <a:avLst/>
          </a:prstGeom>
          <a:noFill/>
        </p:spPr>
        <p:txBody>
          <a:bodyPr wrap="square" rtlCol="0">
            <a:spAutoFit/>
          </a:bodyPr>
          <a:lstStyle/>
          <a:p>
            <a:pPr algn="ctr"/>
            <a:r>
              <a:rPr lang="en-GB" sz="2800">
                <a:solidFill>
                  <a:schemeClr val="bg1"/>
                </a:solidFill>
                <a:latin typeface="Tw Cen MT Condensed Extra Bold" panose="020B0803020202020204" pitchFamily="34" charset="0"/>
              </a:rPr>
              <a:t>Link Local</a:t>
            </a:r>
          </a:p>
        </p:txBody>
      </p:sp>
      <p:sp>
        <p:nvSpPr>
          <p:cNvPr id="20" name="TextBox 19">
            <a:extLst>
              <a:ext uri="{FF2B5EF4-FFF2-40B4-BE49-F238E27FC236}">
                <a16:creationId xmlns:a16="http://schemas.microsoft.com/office/drawing/2014/main" id="{5709E1DC-DC84-43B1-96C6-CD8B4FCA71FD}"/>
              </a:ext>
            </a:extLst>
          </p:cNvPr>
          <p:cNvSpPr txBox="1"/>
          <p:nvPr/>
        </p:nvSpPr>
        <p:spPr>
          <a:xfrm>
            <a:off x="2829707" y="3160544"/>
            <a:ext cx="2742700" cy="2062103"/>
          </a:xfrm>
          <a:prstGeom prst="rect">
            <a:avLst/>
          </a:prstGeom>
          <a:noFill/>
        </p:spPr>
        <p:txBody>
          <a:bodyPr wrap="square" rtlCol="0">
            <a:spAutoFit/>
          </a:bodyPr>
          <a:lstStyle/>
          <a:p>
            <a:pPr algn="ctr"/>
            <a:r>
              <a:rPr lang="en-GB" sz="3200" b="1">
                <a:solidFill>
                  <a:schemeClr val="bg1"/>
                </a:solidFill>
              </a:rPr>
              <a:t>Scope Internet </a:t>
            </a:r>
          </a:p>
          <a:p>
            <a:pPr algn="ctr"/>
            <a:endParaRPr lang="en-GB" sz="3200" b="1">
              <a:solidFill>
                <a:schemeClr val="bg1"/>
              </a:solidFill>
            </a:endParaRPr>
          </a:p>
          <a:p>
            <a:pPr algn="ctr"/>
            <a:r>
              <a:rPr lang="en-GB" sz="3200">
                <a:solidFill>
                  <a:schemeClr val="bg1"/>
                </a:solidFill>
              </a:rPr>
              <a:t>Routed on Internet</a:t>
            </a:r>
          </a:p>
        </p:txBody>
      </p:sp>
      <p:sp>
        <p:nvSpPr>
          <p:cNvPr id="21" name="TextBox 20">
            <a:extLst>
              <a:ext uri="{FF2B5EF4-FFF2-40B4-BE49-F238E27FC236}">
                <a16:creationId xmlns:a16="http://schemas.microsoft.com/office/drawing/2014/main" id="{F5B720BB-3BD1-44F3-8FAA-78A41E583754}"/>
              </a:ext>
            </a:extLst>
          </p:cNvPr>
          <p:cNvSpPr txBox="1"/>
          <p:nvPr/>
        </p:nvSpPr>
        <p:spPr>
          <a:xfrm>
            <a:off x="5998491" y="3151473"/>
            <a:ext cx="2742700" cy="3539430"/>
          </a:xfrm>
          <a:prstGeom prst="rect">
            <a:avLst/>
          </a:prstGeom>
          <a:noFill/>
        </p:spPr>
        <p:txBody>
          <a:bodyPr wrap="square" rtlCol="0">
            <a:spAutoFit/>
          </a:bodyPr>
          <a:lstStyle/>
          <a:p>
            <a:pPr algn="ctr"/>
            <a:r>
              <a:rPr lang="en-GB" sz="3200" b="1">
                <a:solidFill>
                  <a:schemeClr val="bg1"/>
                </a:solidFill>
              </a:rPr>
              <a:t>Scope Internal </a:t>
            </a:r>
          </a:p>
          <a:p>
            <a:pPr algn="ctr"/>
            <a:endParaRPr lang="en-GB" sz="3200">
              <a:solidFill>
                <a:schemeClr val="bg1"/>
              </a:solidFill>
            </a:endParaRPr>
          </a:p>
          <a:p>
            <a:pPr algn="ctr"/>
            <a:r>
              <a:rPr lang="en-GB" sz="3200">
                <a:solidFill>
                  <a:schemeClr val="bg1"/>
                </a:solidFill>
              </a:rPr>
              <a:t>Network or VPN internally routable, but </a:t>
            </a:r>
            <a:r>
              <a:rPr lang="en-GB" sz="3200" b="1">
                <a:solidFill>
                  <a:schemeClr val="bg1"/>
                </a:solidFill>
              </a:rPr>
              <a:t>NOT</a:t>
            </a:r>
            <a:r>
              <a:rPr lang="en-GB" sz="3200">
                <a:solidFill>
                  <a:schemeClr val="bg1"/>
                </a:solidFill>
              </a:rPr>
              <a:t> routed on Internet</a:t>
            </a:r>
          </a:p>
        </p:txBody>
      </p:sp>
      <p:sp>
        <p:nvSpPr>
          <p:cNvPr id="22" name="TextBox 21">
            <a:extLst>
              <a:ext uri="{FF2B5EF4-FFF2-40B4-BE49-F238E27FC236}">
                <a16:creationId xmlns:a16="http://schemas.microsoft.com/office/drawing/2014/main" id="{63BFE9F4-0582-416C-A370-8AEEF9700E7C}"/>
              </a:ext>
            </a:extLst>
          </p:cNvPr>
          <p:cNvSpPr txBox="1"/>
          <p:nvPr/>
        </p:nvSpPr>
        <p:spPr>
          <a:xfrm>
            <a:off x="9168312" y="3206362"/>
            <a:ext cx="2742700" cy="3046988"/>
          </a:xfrm>
          <a:prstGeom prst="rect">
            <a:avLst/>
          </a:prstGeom>
          <a:noFill/>
        </p:spPr>
        <p:txBody>
          <a:bodyPr wrap="square" rtlCol="0">
            <a:spAutoFit/>
          </a:bodyPr>
          <a:lstStyle/>
          <a:p>
            <a:pPr algn="ctr"/>
            <a:r>
              <a:rPr lang="en-GB" sz="3200" b="1">
                <a:solidFill>
                  <a:schemeClr val="bg1"/>
                </a:solidFill>
              </a:rPr>
              <a:t>Scope network link</a:t>
            </a:r>
          </a:p>
          <a:p>
            <a:pPr algn="ctr"/>
            <a:endParaRPr lang="en-GB" sz="3200" b="1">
              <a:solidFill>
                <a:schemeClr val="bg1"/>
              </a:solidFill>
            </a:endParaRPr>
          </a:p>
          <a:p>
            <a:pPr algn="ctr"/>
            <a:r>
              <a:rPr lang="en-GB" sz="3200">
                <a:solidFill>
                  <a:schemeClr val="bg1"/>
                </a:solidFill>
              </a:rPr>
              <a:t>Not Routed internally or externally</a:t>
            </a:r>
          </a:p>
        </p:txBody>
      </p:sp>
    </p:spTree>
    <p:extLst>
      <p:ext uri="{BB962C8B-B14F-4D97-AF65-F5344CB8AC3E}">
        <p14:creationId xmlns:p14="http://schemas.microsoft.com/office/powerpoint/2010/main" val="8644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53" presetClass="entr" presetSubtype="16" fill="hold" grpId="0" nodeType="afterEffect">
                                  <p:stCondLst>
                                    <p:cond delay="75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750"/>
                            </p:stCondLst>
                            <p:childTnLst>
                              <p:par>
                                <p:cTn id="22" presetID="53" presetClass="entr" presetSubtype="16" fill="hold" grpId="0" nodeType="afterEffect">
                                  <p:stCondLst>
                                    <p:cond delay="75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500"/>
                            </p:stCondLst>
                            <p:childTnLst>
                              <p:par>
                                <p:cTn id="35" presetID="53" presetClass="entr" presetSubtype="16" fill="hold" grpId="0" nodeType="afterEffect">
                                  <p:stCondLst>
                                    <p:cond delay="7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1750"/>
                            </p:stCondLst>
                            <p:childTnLst>
                              <p:par>
                                <p:cTn id="41" presetID="53" presetClass="entr" presetSubtype="16" fill="hold" grpId="0" nodeType="afterEffect">
                                  <p:stCondLst>
                                    <p:cond delay="75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00"/>
                            </p:stCondLst>
                            <p:childTnLst>
                              <p:par>
                                <p:cTn id="54" presetID="53" presetClass="entr" presetSubtype="16" fill="hold" grpId="0" nodeType="afterEffect">
                                  <p:stCondLst>
                                    <p:cond delay="75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1750"/>
                            </p:stCondLst>
                            <p:childTnLst>
                              <p:par>
                                <p:cTn id="60" presetID="53" presetClass="entr" presetSubtype="16" fill="hold" grpId="0" nodeType="afterEffect">
                                  <p:stCondLst>
                                    <p:cond delay="75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P spid="2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689E-CD81-489C-8055-FF90FDC63BBA}"/>
              </a:ext>
            </a:extLst>
          </p:cNvPr>
          <p:cNvSpPr>
            <a:spLocks noGrp="1"/>
          </p:cNvSpPr>
          <p:nvPr>
            <p:ph type="title"/>
          </p:nvPr>
        </p:nvSpPr>
        <p:spPr>
          <a:xfrm>
            <a:off x="1035216" y="96419"/>
            <a:ext cx="10145629" cy="1325563"/>
          </a:xfrm>
        </p:spPr>
        <p:txBody>
          <a:bodyPr/>
          <a:lstStyle/>
          <a:p>
            <a:r>
              <a:rPr lang="en-GB"/>
              <a:t>IPv6 Addressing - </a:t>
            </a:r>
            <a:r>
              <a:rPr lang="en-GB" b="1"/>
              <a:t>Global and Public Addresses</a:t>
            </a:r>
            <a:endParaRPr lang="en-GB"/>
          </a:p>
        </p:txBody>
      </p:sp>
      <p:sp>
        <p:nvSpPr>
          <p:cNvPr id="7" name="Freeform: Shape 6">
            <a:extLst>
              <a:ext uri="{FF2B5EF4-FFF2-40B4-BE49-F238E27FC236}">
                <a16:creationId xmlns:a16="http://schemas.microsoft.com/office/drawing/2014/main" id="{7B9658F6-ABEF-4C5C-B9AB-F3CE10AB5E0F}"/>
              </a:ext>
            </a:extLst>
          </p:cNvPr>
          <p:cNvSpPr/>
          <p:nvPr/>
        </p:nvSpPr>
        <p:spPr>
          <a:xfrm>
            <a:off x="4485371" y="2319221"/>
            <a:ext cx="7417870" cy="3948765"/>
          </a:xfrm>
          <a:custGeom>
            <a:avLst/>
            <a:gdLst>
              <a:gd name="connsiteX0" fmla="*/ 658140 w 3948764"/>
              <a:gd name="connsiteY0" fmla="*/ 0 h 7417869"/>
              <a:gd name="connsiteX1" fmla="*/ 3290624 w 3948764"/>
              <a:gd name="connsiteY1" fmla="*/ 0 h 7417869"/>
              <a:gd name="connsiteX2" fmla="*/ 3948764 w 3948764"/>
              <a:gd name="connsiteY2" fmla="*/ 658140 h 7417869"/>
              <a:gd name="connsiteX3" fmla="*/ 3948764 w 3948764"/>
              <a:gd name="connsiteY3" fmla="*/ 7417869 h 7417869"/>
              <a:gd name="connsiteX4" fmla="*/ 3948764 w 3948764"/>
              <a:gd name="connsiteY4" fmla="*/ 7417869 h 7417869"/>
              <a:gd name="connsiteX5" fmla="*/ 0 w 3948764"/>
              <a:gd name="connsiteY5" fmla="*/ 7417869 h 7417869"/>
              <a:gd name="connsiteX6" fmla="*/ 0 w 3948764"/>
              <a:gd name="connsiteY6" fmla="*/ 7417869 h 7417869"/>
              <a:gd name="connsiteX7" fmla="*/ 0 w 3948764"/>
              <a:gd name="connsiteY7" fmla="*/ 658140 h 7417869"/>
              <a:gd name="connsiteX8" fmla="*/ 658140 w 3948764"/>
              <a:gd name="connsiteY8" fmla="*/ 0 h 741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764" h="7417869">
                <a:moveTo>
                  <a:pt x="3948764" y="1236336"/>
                </a:moveTo>
                <a:lnTo>
                  <a:pt x="3948764" y="6181533"/>
                </a:lnTo>
                <a:cubicBezTo>
                  <a:pt x="3948764" y="6864343"/>
                  <a:pt x="3791908" y="7417868"/>
                  <a:pt x="3598415" y="7417868"/>
                </a:cubicBezTo>
                <a:lnTo>
                  <a:pt x="0" y="7417868"/>
                </a:lnTo>
                <a:lnTo>
                  <a:pt x="0" y="7417868"/>
                </a:lnTo>
                <a:lnTo>
                  <a:pt x="0" y="1"/>
                </a:lnTo>
                <a:lnTo>
                  <a:pt x="0" y="1"/>
                </a:lnTo>
                <a:lnTo>
                  <a:pt x="3598415" y="1"/>
                </a:lnTo>
                <a:cubicBezTo>
                  <a:pt x="3791908" y="1"/>
                  <a:pt x="3948764" y="553526"/>
                  <a:pt x="3948764" y="1236336"/>
                </a:cubicBezTo>
                <a:close/>
              </a:path>
            </a:pathLst>
          </a:custGeom>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9541" tIns="257533" rIns="322303" bIns="257534" numCol="1" spcCol="1270" anchor="ctr" anchorCtr="0">
            <a:noAutofit/>
          </a:bodyPr>
          <a:lstStyle/>
          <a:p>
            <a:pPr marL="285750" lvl="1" indent="-285750" algn="l" defTabSz="1511300">
              <a:lnSpc>
                <a:spcPct val="90000"/>
              </a:lnSpc>
              <a:spcBef>
                <a:spcPct val="0"/>
              </a:spcBef>
              <a:spcAft>
                <a:spcPct val="15000"/>
              </a:spcAft>
              <a:buChar char="•"/>
            </a:pPr>
            <a:r>
              <a:rPr lang="en-GB" sz="3400" kern="1200"/>
              <a:t>These addresses are known as global Unicast addresses and are the equivalent of the public addresses of IPv4 networks</a:t>
            </a:r>
          </a:p>
          <a:p>
            <a:pPr marL="285750" lvl="1" indent="-285750" algn="l" defTabSz="1511300">
              <a:lnSpc>
                <a:spcPct val="90000"/>
              </a:lnSpc>
              <a:spcBef>
                <a:spcPct val="0"/>
              </a:spcBef>
              <a:spcAft>
                <a:spcPct val="15000"/>
              </a:spcAft>
              <a:buChar char="•"/>
            </a:pPr>
            <a:r>
              <a:rPr lang="en-GB" sz="3400" kern="1200"/>
              <a:t>The Internet authorities allocate address blocks to ISPs who in turn allocate them to their customers</a:t>
            </a:r>
          </a:p>
        </p:txBody>
      </p:sp>
      <p:sp>
        <p:nvSpPr>
          <p:cNvPr id="8" name="Freeform: Shape 7">
            <a:extLst>
              <a:ext uri="{FF2B5EF4-FFF2-40B4-BE49-F238E27FC236}">
                <a16:creationId xmlns:a16="http://schemas.microsoft.com/office/drawing/2014/main" id="{BF3162F9-3B4A-4519-A565-7CAB07396BAD}"/>
              </a:ext>
            </a:extLst>
          </p:cNvPr>
          <p:cNvSpPr/>
          <p:nvPr/>
        </p:nvSpPr>
        <p:spPr>
          <a:xfrm>
            <a:off x="312821" y="1825625"/>
            <a:ext cx="4172551" cy="4935956"/>
          </a:xfrm>
          <a:custGeom>
            <a:avLst/>
            <a:gdLst>
              <a:gd name="connsiteX0" fmla="*/ 0 w 4172551"/>
              <a:gd name="connsiteY0" fmla="*/ 695439 h 4935956"/>
              <a:gd name="connsiteX1" fmla="*/ 695439 w 4172551"/>
              <a:gd name="connsiteY1" fmla="*/ 0 h 4935956"/>
              <a:gd name="connsiteX2" fmla="*/ 3477112 w 4172551"/>
              <a:gd name="connsiteY2" fmla="*/ 0 h 4935956"/>
              <a:gd name="connsiteX3" fmla="*/ 4172551 w 4172551"/>
              <a:gd name="connsiteY3" fmla="*/ 695439 h 4935956"/>
              <a:gd name="connsiteX4" fmla="*/ 4172551 w 4172551"/>
              <a:gd name="connsiteY4" fmla="*/ 4240517 h 4935956"/>
              <a:gd name="connsiteX5" fmla="*/ 3477112 w 4172551"/>
              <a:gd name="connsiteY5" fmla="*/ 4935956 h 4935956"/>
              <a:gd name="connsiteX6" fmla="*/ 695439 w 4172551"/>
              <a:gd name="connsiteY6" fmla="*/ 4935956 h 4935956"/>
              <a:gd name="connsiteX7" fmla="*/ 0 w 4172551"/>
              <a:gd name="connsiteY7" fmla="*/ 4240517 h 4935956"/>
              <a:gd name="connsiteX8" fmla="*/ 0 w 4172551"/>
              <a:gd name="connsiteY8" fmla="*/ 695439 h 4935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2551" h="4935956">
                <a:moveTo>
                  <a:pt x="0" y="695439"/>
                </a:moveTo>
                <a:cubicBezTo>
                  <a:pt x="0" y="311359"/>
                  <a:pt x="311359" y="0"/>
                  <a:pt x="695439" y="0"/>
                </a:cubicBezTo>
                <a:lnTo>
                  <a:pt x="3477112" y="0"/>
                </a:lnTo>
                <a:cubicBezTo>
                  <a:pt x="3861192" y="0"/>
                  <a:pt x="4172551" y="311359"/>
                  <a:pt x="4172551" y="695439"/>
                </a:cubicBezTo>
                <a:lnTo>
                  <a:pt x="4172551" y="4240517"/>
                </a:lnTo>
                <a:cubicBezTo>
                  <a:pt x="4172551" y="4624597"/>
                  <a:pt x="3861192" y="4935956"/>
                  <a:pt x="3477112" y="4935956"/>
                </a:cubicBezTo>
                <a:lnTo>
                  <a:pt x="695439" y="4935956"/>
                </a:lnTo>
                <a:cubicBezTo>
                  <a:pt x="311359" y="4935956"/>
                  <a:pt x="0" y="4624597"/>
                  <a:pt x="0" y="4240517"/>
                </a:cubicBezTo>
                <a:lnTo>
                  <a:pt x="0" y="695439"/>
                </a:lnTo>
                <a:close/>
              </a:path>
            </a:pathLst>
          </a:custGeom>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86567" tIns="295127" rIns="386567" bIns="295127" numCol="1" spcCol="1270" anchor="ctr" anchorCtr="0">
            <a:noAutofit/>
          </a:bodyPr>
          <a:lstStyle/>
          <a:p>
            <a:pPr marL="0" lvl="0" indent="0" algn="ctr" defTabSz="2133600">
              <a:lnSpc>
                <a:spcPct val="90000"/>
              </a:lnSpc>
              <a:spcBef>
                <a:spcPct val="0"/>
              </a:spcBef>
              <a:spcAft>
                <a:spcPct val="35000"/>
              </a:spcAft>
              <a:buNone/>
            </a:pPr>
            <a:r>
              <a:rPr lang="en-GB" sz="4800" kern="1200"/>
              <a:t>Global addresses are routable on the internet and start with 2001</a:t>
            </a:r>
          </a:p>
        </p:txBody>
      </p:sp>
    </p:spTree>
    <p:extLst>
      <p:ext uri="{BB962C8B-B14F-4D97-AF65-F5344CB8AC3E}">
        <p14:creationId xmlns:p14="http://schemas.microsoft.com/office/powerpoint/2010/main" val="32904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1" presetClass="entr" presetSubtype="0" fill="hold"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par>
                          <p:cTn id="11" fill="hold">
                            <p:stCondLst>
                              <p:cond delay="1750"/>
                            </p:stCondLst>
                            <p:childTnLst>
                              <p:par>
                                <p:cTn id="12" presetID="1" presetClass="entr" presetSubtype="0" fill="hold" nodeType="afterEffect">
                                  <p:stCondLst>
                                    <p:cond delay="1500"/>
                                  </p:stCondLst>
                                  <p:childTnLst>
                                    <p:set>
                                      <p:cBhvr>
                                        <p:cTn id="1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D479-72E1-4072-85B0-F1AF71A12B21}"/>
              </a:ext>
            </a:extLst>
          </p:cNvPr>
          <p:cNvSpPr>
            <a:spLocks noGrp="1"/>
          </p:cNvSpPr>
          <p:nvPr>
            <p:ph type="title"/>
          </p:nvPr>
        </p:nvSpPr>
        <p:spPr/>
        <p:txBody>
          <a:bodyPr/>
          <a:lstStyle/>
          <a:p>
            <a:r>
              <a:rPr lang="en-US"/>
              <a:t>IPV6 Task</a:t>
            </a:r>
            <a:endParaRPr lang="en-GB"/>
          </a:p>
        </p:txBody>
      </p:sp>
      <p:sp>
        <p:nvSpPr>
          <p:cNvPr id="3" name="Content Placeholder 2">
            <a:extLst>
              <a:ext uri="{FF2B5EF4-FFF2-40B4-BE49-F238E27FC236}">
                <a16:creationId xmlns:a16="http://schemas.microsoft.com/office/drawing/2014/main" id="{5C41A70D-95E0-48D3-A136-7C1236FD7809}"/>
              </a:ext>
            </a:extLst>
          </p:cNvPr>
          <p:cNvSpPr>
            <a:spLocks noGrp="1"/>
          </p:cNvSpPr>
          <p:nvPr>
            <p:ph idx="1"/>
          </p:nvPr>
        </p:nvSpPr>
        <p:spPr/>
        <p:txBody>
          <a:bodyPr>
            <a:normAutofit fontScale="92500" lnSpcReduction="10000"/>
          </a:bodyPr>
          <a:lstStyle/>
          <a:p>
            <a:r>
              <a:rPr lang="en-US"/>
              <a:t>Compression</a:t>
            </a:r>
          </a:p>
          <a:p>
            <a:r>
              <a:rPr lang="en-US"/>
              <a:t>fd00:0040:0000:c298:0000:0000:0000:c200</a:t>
            </a:r>
          </a:p>
          <a:p>
            <a:r>
              <a:rPr lang="en-US"/>
              <a:t>fd19:0b00:0100:0000:0000:0001:0000:001c</a:t>
            </a:r>
          </a:p>
          <a:p>
            <a:r>
              <a:rPr lang="en-US"/>
              <a:t>fd00:0000:0005:0700:0083:002c:8200:0000</a:t>
            </a:r>
          </a:p>
          <a:p>
            <a:endParaRPr lang="en-US"/>
          </a:p>
          <a:p>
            <a:endParaRPr lang="en-US"/>
          </a:p>
          <a:p>
            <a:endParaRPr lang="en-US"/>
          </a:p>
          <a:p>
            <a:endParaRPr lang="en-US"/>
          </a:p>
          <a:p>
            <a:r>
              <a:rPr lang="en-US"/>
              <a:t>Expansion</a:t>
            </a:r>
          </a:p>
          <a:p>
            <a:r>
              <a:rPr lang="en-US"/>
              <a:t>fd00:11:83:0:1022:8a:c4:0</a:t>
            </a:r>
          </a:p>
          <a:p>
            <a:r>
              <a:rPr lang="en-US"/>
              <a:t>fd00:9100:20::</a:t>
            </a:r>
          </a:p>
          <a:p>
            <a:r>
              <a:rPr lang="en-US"/>
              <a:t>fd10:10:0:604a::4000:0</a:t>
            </a:r>
          </a:p>
          <a:p>
            <a:endParaRPr lang="en-US"/>
          </a:p>
          <a:p>
            <a:endParaRPr lang="en-GB"/>
          </a:p>
        </p:txBody>
      </p:sp>
    </p:spTree>
    <p:extLst>
      <p:ext uri="{BB962C8B-B14F-4D97-AF65-F5344CB8AC3E}">
        <p14:creationId xmlns:p14="http://schemas.microsoft.com/office/powerpoint/2010/main" val="23100120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sz="3200"/>
              <a:t>1.5 	Compare and contrast the characteristics of 	network topologies, types and technologies </a:t>
            </a:r>
          </a:p>
        </p:txBody>
      </p:sp>
      <p:sp>
        <p:nvSpPr>
          <p:cNvPr id="8" name="Text Placeholder 7"/>
          <p:cNvSpPr>
            <a:spLocks noGrp="1"/>
          </p:cNvSpPr>
          <p:nvPr>
            <p:ph type="body" sz="half" idx="15"/>
          </p:nvPr>
        </p:nvSpPr>
        <p:spPr>
          <a:xfrm>
            <a:off x="669222" y="2183226"/>
            <a:ext cx="3049702" cy="3603060"/>
          </a:xfrm>
        </p:spPr>
        <p:txBody>
          <a:bodyPr>
            <a:noAutofit/>
          </a:bodyPr>
          <a:lstStyle/>
          <a:p>
            <a:pPr marL="285750" indent="-285750">
              <a:buFont typeface="Arial" panose="020B0604020202020204" pitchFamily="34" charset="0"/>
              <a:buChar char="•"/>
            </a:pPr>
            <a:r>
              <a:rPr lang="en-GB" sz="2000"/>
              <a:t>Wired topologies</a:t>
            </a:r>
          </a:p>
          <a:p>
            <a:pPr marL="742950" lvl="1" indent="-285750">
              <a:buFont typeface="Arial" panose="020B0604020202020204" pitchFamily="34" charset="0"/>
              <a:buChar char="•"/>
            </a:pPr>
            <a:r>
              <a:rPr lang="en-GB" sz="2000"/>
              <a:t>Logical vs. physical</a:t>
            </a:r>
          </a:p>
          <a:p>
            <a:pPr marL="742950" lvl="1" indent="-285750">
              <a:buFont typeface="Arial" panose="020B0604020202020204" pitchFamily="34" charset="0"/>
              <a:buChar char="•"/>
            </a:pPr>
            <a:r>
              <a:rPr lang="en-GB" sz="2000"/>
              <a:t>Star</a:t>
            </a:r>
          </a:p>
          <a:p>
            <a:pPr marL="742950" lvl="1" indent="-285750">
              <a:buFont typeface="Arial" panose="020B0604020202020204" pitchFamily="34" charset="0"/>
              <a:buChar char="•"/>
            </a:pPr>
            <a:r>
              <a:rPr lang="en-GB" sz="2000"/>
              <a:t>Ring</a:t>
            </a:r>
          </a:p>
          <a:p>
            <a:pPr marL="742950" lvl="1" indent="-285750">
              <a:buFont typeface="Arial" panose="020B0604020202020204" pitchFamily="34" charset="0"/>
              <a:buChar char="•"/>
            </a:pPr>
            <a:r>
              <a:rPr lang="en-GB" sz="2000"/>
              <a:t>Mesh</a:t>
            </a:r>
          </a:p>
          <a:p>
            <a:pPr marL="742950" lvl="1" indent="-285750">
              <a:buFont typeface="Arial" panose="020B0604020202020204" pitchFamily="34" charset="0"/>
              <a:buChar char="•"/>
            </a:pPr>
            <a:r>
              <a:rPr lang="en-GB" sz="2000"/>
              <a:t>Bus</a:t>
            </a:r>
          </a:p>
          <a:p>
            <a:pPr marL="285750" indent="-285750">
              <a:buFont typeface="Arial" panose="020B0604020202020204" pitchFamily="34" charset="0"/>
              <a:buChar char="•"/>
            </a:pPr>
            <a:r>
              <a:rPr lang="en-GB" sz="2000"/>
              <a:t>Wireless topologies</a:t>
            </a:r>
          </a:p>
          <a:p>
            <a:pPr marL="742950" lvl="1" indent="-285750">
              <a:buFont typeface="Arial" panose="020B0604020202020204" pitchFamily="34" charset="0"/>
              <a:buChar char="•"/>
            </a:pPr>
            <a:r>
              <a:rPr lang="en-GB" sz="2000"/>
              <a:t>Mesh</a:t>
            </a:r>
          </a:p>
          <a:p>
            <a:pPr marL="742950" lvl="1" indent="-285750">
              <a:buFont typeface="Arial" panose="020B0604020202020204" pitchFamily="34" charset="0"/>
              <a:buChar char="•"/>
            </a:pPr>
            <a:r>
              <a:rPr lang="en-GB" sz="2000"/>
              <a:t>Ad hoc</a:t>
            </a:r>
          </a:p>
          <a:p>
            <a:pPr marL="742950" lvl="1" indent="-285750">
              <a:buFont typeface="Arial" panose="020B0604020202020204" pitchFamily="34" charset="0"/>
              <a:buChar char="•"/>
            </a:pPr>
            <a:r>
              <a:rPr lang="en-GB" sz="2000"/>
              <a:t>Infrastructure</a:t>
            </a:r>
          </a:p>
        </p:txBody>
      </p:sp>
      <p:sp>
        <p:nvSpPr>
          <p:cNvPr id="9" name="Text Placeholder 8"/>
          <p:cNvSpPr>
            <a:spLocks noGrp="1"/>
          </p:cNvSpPr>
          <p:nvPr>
            <p:ph type="body" sz="half" idx="16"/>
          </p:nvPr>
        </p:nvSpPr>
        <p:spPr>
          <a:xfrm>
            <a:off x="3945470" y="2183227"/>
            <a:ext cx="3063240" cy="3603060"/>
          </a:xfrm>
        </p:spPr>
        <p:txBody>
          <a:bodyPr>
            <a:normAutofit/>
          </a:bodyPr>
          <a:lstStyle/>
          <a:p>
            <a:pPr marL="342900" indent="-342900">
              <a:buFont typeface="Arial" panose="020B0604020202020204" pitchFamily="34" charset="0"/>
              <a:buChar char="•"/>
            </a:pPr>
            <a:r>
              <a:rPr lang="en-GB" sz="2000"/>
              <a:t>Types</a:t>
            </a:r>
          </a:p>
          <a:p>
            <a:pPr marL="800100" lvl="1" indent="-342900">
              <a:buFont typeface="Arial" panose="020B0604020202020204" pitchFamily="34" charset="0"/>
              <a:buChar char="•"/>
            </a:pPr>
            <a:r>
              <a:rPr lang="en-GB" sz="2000"/>
              <a:t>LAN</a:t>
            </a:r>
          </a:p>
          <a:p>
            <a:pPr marL="800100" lvl="1" indent="-342900">
              <a:buFont typeface="Arial" panose="020B0604020202020204" pitchFamily="34" charset="0"/>
              <a:buChar char="•"/>
            </a:pPr>
            <a:r>
              <a:rPr lang="en-GB" sz="2000"/>
              <a:t>WLAN</a:t>
            </a:r>
          </a:p>
          <a:p>
            <a:pPr marL="800100" lvl="1" indent="-342900">
              <a:buFont typeface="Arial" panose="020B0604020202020204" pitchFamily="34" charset="0"/>
              <a:buChar char="•"/>
            </a:pPr>
            <a:r>
              <a:rPr lang="en-GB" sz="2000"/>
              <a:t>MAN</a:t>
            </a:r>
          </a:p>
          <a:p>
            <a:pPr marL="800100" lvl="1" indent="-342900">
              <a:buFont typeface="Arial" panose="020B0604020202020204" pitchFamily="34" charset="0"/>
              <a:buChar char="•"/>
            </a:pPr>
            <a:r>
              <a:rPr lang="en-GB" sz="2000"/>
              <a:t>WAN</a:t>
            </a:r>
          </a:p>
          <a:p>
            <a:pPr marL="800100" lvl="1" indent="-342900">
              <a:buFont typeface="Arial" panose="020B0604020202020204" pitchFamily="34" charset="0"/>
              <a:buChar char="•"/>
            </a:pPr>
            <a:r>
              <a:rPr lang="en-GB" sz="2000"/>
              <a:t>CAN</a:t>
            </a:r>
          </a:p>
          <a:p>
            <a:pPr marL="800100" lvl="1" indent="-342900">
              <a:buFont typeface="Arial" panose="020B0604020202020204" pitchFamily="34" charset="0"/>
              <a:buChar char="•"/>
            </a:pPr>
            <a:r>
              <a:rPr lang="en-GB" sz="2000"/>
              <a:t>SAN</a:t>
            </a:r>
          </a:p>
          <a:p>
            <a:pPr marL="800100" lvl="1" indent="-342900">
              <a:buFont typeface="Arial" panose="020B0604020202020204" pitchFamily="34" charset="0"/>
              <a:buChar char="•"/>
            </a:pPr>
            <a:r>
              <a:rPr lang="en-GB" sz="2000"/>
              <a:t>PAN</a:t>
            </a:r>
            <a:endParaRPr lang="en-GB" sz="1100"/>
          </a:p>
        </p:txBody>
      </p:sp>
      <p:sp>
        <p:nvSpPr>
          <p:cNvPr id="10" name="Text Placeholder 9"/>
          <p:cNvSpPr>
            <a:spLocks noGrp="1"/>
          </p:cNvSpPr>
          <p:nvPr>
            <p:ph type="body" sz="half" idx="17"/>
          </p:nvPr>
        </p:nvSpPr>
        <p:spPr>
          <a:xfrm>
            <a:off x="7224156" y="2168237"/>
            <a:ext cx="3070025" cy="3603060"/>
          </a:xfrm>
        </p:spPr>
        <p:txBody>
          <a:bodyPr>
            <a:normAutofit/>
          </a:bodyPr>
          <a:lstStyle/>
          <a:p>
            <a:pPr marL="342900" indent="-342900">
              <a:buFont typeface="Arial" panose="020B0604020202020204" pitchFamily="34" charset="0"/>
              <a:buChar char="•"/>
            </a:pPr>
            <a:r>
              <a:rPr lang="en-GB" sz="2000"/>
              <a:t>Technologies that facilitate the Internet of Things (</a:t>
            </a:r>
            <a:r>
              <a:rPr lang="en-GB" sz="2000" err="1"/>
              <a:t>IoT</a:t>
            </a:r>
            <a:r>
              <a:rPr lang="en-GB" sz="2000"/>
              <a:t>) </a:t>
            </a:r>
          </a:p>
          <a:p>
            <a:pPr marL="800100" lvl="1" indent="-342900">
              <a:buFont typeface="Arial" panose="020B0604020202020204" pitchFamily="34" charset="0"/>
              <a:buChar char="•"/>
            </a:pPr>
            <a:r>
              <a:rPr lang="en-GB" sz="1800"/>
              <a:t>Z-Wave</a:t>
            </a:r>
          </a:p>
          <a:p>
            <a:pPr marL="800100" lvl="1" indent="-342900">
              <a:buFont typeface="Arial" panose="020B0604020202020204" pitchFamily="34" charset="0"/>
              <a:buChar char="•"/>
            </a:pPr>
            <a:r>
              <a:rPr lang="en-GB" sz="1800"/>
              <a:t>Ant+</a:t>
            </a:r>
          </a:p>
          <a:p>
            <a:pPr marL="800100" lvl="1" indent="-342900">
              <a:buFont typeface="Arial" panose="020B0604020202020204" pitchFamily="34" charset="0"/>
              <a:buChar char="•"/>
            </a:pPr>
            <a:r>
              <a:rPr lang="en-GB" sz="1800"/>
              <a:t>Bluetooth</a:t>
            </a:r>
          </a:p>
          <a:p>
            <a:pPr marL="800100" lvl="1" indent="-342900">
              <a:buFont typeface="Arial" panose="020B0604020202020204" pitchFamily="34" charset="0"/>
              <a:buChar char="•"/>
            </a:pPr>
            <a:r>
              <a:rPr lang="en-GB" sz="1800"/>
              <a:t>NFC</a:t>
            </a:r>
          </a:p>
          <a:p>
            <a:pPr marL="800100" lvl="1" indent="-342900">
              <a:buFont typeface="Arial" panose="020B0604020202020204" pitchFamily="34" charset="0"/>
              <a:buChar char="•"/>
            </a:pPr>
            <a:r>
              <a:rPr lang="en-GB" sz="1800"/>
              <a:t>IR</a:t>
            </a:r>
          </a:p>
          <a:p>
            <a:pPr marL="800100" lvl="1" indent="-342900">
              <a:buFont typeface="Arial" panose="020B0604020202020204" pitchFamily="34" charset="0"/>
              <a:buChar char="•"/>
            </a:pPr>
            <a:r>
              <a:rPr lang="en-GB" sz="1800"/>
              <a:t>RFID</a:t>
            </a:r>
          </a:p>
          <a:p>
            <a:pPr marL="800100" lvl="1" indent="-342900">
              <a:buFont typeface="Arial" panose="020B0604020202020204" pitchFamily="34" charset="0"/>
              <a:buChar char="•"/>
            </a:pPr>
            <a:r>
              <a:rPr lang="en-GB" sz="1800"/>
              <a:t>802.11</a:t>
            </a:r>
          </a:p>
        </p:txBody>
      </p:sp>
    </p:spTree>
    <p:extLst>
      <p:ext uri="{BB962C8B-B14F-4D97-AF65-F5344CB8AC3E}">
        <p14:creationId xmlns:p14="http://schemas.microsoft.com/office/powerpoint/2010/main" val="33278498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05854" y="108973"/>
            <a:ext cx="473135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Understanding &amp; Troubleshooting Networking</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ED7D31"/>
                </a:solidFill>
                <a:effectLst/>
                <a:uLnTx/>
                <a:uFillTx/>
                <a:latin typeface="EuroStyle" panose="02027200000000000000" pitchFamily="18" charset="0"/>
                <a:ea typeface="+mn-ea"/>
                <a:cs typeface="+mn-cs"/>
              </a:rPr>
              <a:t>Friday</a:t>
            </a:r>
            <a:endParaRPr kumimoji="0" lang="en-GB" sz="1800" b="1" i="0" u="none" strike="noStrike" kern="1200" cap="none" spc="300" normalizeH="0" baseline="0" noProof="0">
              <a:ln>
                <a:noFill/>
              </a:ln>
              <a:solidFill>
                <a:srgbClr val="ED7D31"/>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9771657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4AFF-E6B4-44FD-A82B-279B3C3880D2}"/>
              </a:ext>
            </a:extLst>
          </p:cNvPr>
          <p:cNvSpPr>
            <a:spLocks noGrp="1"/>
          </p:cNvSpPr>
          <p:nvPr>
            <p:ph type="title"/>
          </p:nvPr>
        </p:nvSpPr>
        <p:spPr/>
        <p:txBody>
          <a:bodyPr/>
          <a:lstStyle/>
          <a:p>
            <a:r>
              <a:rPr lang="en-GB"/>
              <a:t>Topologies</a:t>
            </a:r>
          </a:p>
        </p:txBody>
      </p:sp>
      <p:sp>
        <p:nvSpPr>
          <p:cNvPr id="3" name="Content Placeholder 2">
            <a:extLst>
              <a:ext uri="{FF2B5EF4-FFF2-40B4-BE49-F238E27FC236}">
                <a16:creationId xmlns:a16="http://schemas.microsoft.com/office/drawing/2014/main" id="{0A9501EB-9518-4C8C-B28D-D3C9D91529B7}"/>
              </a:ext>
            </a:extLst>
          </p:cNvPr>
          <p:cNvSpPr>
            <a:spLocks noGrp="1"/>
          </p:cNvSpPr>
          <p:nvPr>
            <p:ph idx="1"/>
          </p:nvPr>
        </p:nvSpPr>
        <p:spPr/>
        <p:txBody>
          <a:bodyPr/>
          <a:lstStyle/>
          <a:p>
            <a:r>
              <a:rPr lang="en-GB"/>
              <a:t>A term used in the description of the schematic depiction of the arrangement of a network</a:t>
            </a:r>
          </a:p>
          <a:p>
            <a:r>
              <a:rPr lang="en-GB"/>
              <a:t>It is used to describe the various ways in which nodes are connected</a:t>
            </a:r>
          </a:p>
        </p:txBody>
      </p:sp>
    </p:spTree>
    <p:extLst>
      <p:ext uri="{BB962C8B-B14F-4D97-AF65-F5344CB8AC3E}">
        <p14:creationId xmlns:p14="http://schemas.microsoft.com/office/powerpoint/2010/main" val="171854497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Bus</a:t>
            </a:r>
          </a:p>
        </p:txBody>
      </p:sp>
      <p:pic>
        <p:nvPicPr>
          <p:cNvPr id="7" name="Picture 6">
            <a:extLst>
              <a:ext uri="{FF2B5EF4-FFF2-40B4-BE49-F238E27FC236}">
                <a16:creationId xmlns:a16="http://schemas.microsoft.com/office/drawing/2014/main" id="{6FD93A59-BCBF-400C-B1DF-4E4F184706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2928" y="549348"/>
            <a:ext cx="1797930" cy="994495"/>
          </a:xfrm>
          <a:prstGeom prst="rect">
            <a:avLst/>
          </a:prstGeom>
        </p:spPr>
      </p:pic>
      <p:sp>
        <p:nvSpPr>
          <p:cNvPr id="10" name="Content Placeholder 9">
            <a:extLst>
              <a:ext uri="{FF2B5EF4-FFF2-40B4-BE49-F238E27FC236}">
                <a16:creationId xmlns:a16="http://schemas.microsoft.com/office/drawing/2014/main" id="{76375AE0-FD67-4BA8-97FB-2EE268459599}"/>
              </a:ext>
            </a:extLst>
          </p:cNvPr>
          <p:cNvSpPr>
            <a:spLocks noGrp="1"/>
          </p:cNvSpPr>
          <p:nvPr>
            <p:ph idx="1"/>
          </p:nvPr>
        </p:nvSpPr>
        <p:spPr>
          <a:xfrm>
            <a:off x="230009" y="1922044"/>
            <a:ext cx="11673233" cy="4935956"/>
          </a:xfrm>
        </p:spPr>
        <p:txBody>
          <a:bodyPr>
            <a:normAutofit/>
          </a:bodyPr>
          <a:lstStyle/>
          <a:p>
            <a:r>
              <a:rPr lang="en-GB"/>
              <a:t>A bus network is an arrangement in a local area network (LAN) in which each node (workstation or other device) is connected to a main cable or link called the bus</a:t>
            </a:r>
          </a:p>
          <a:p>
            <a:r>
              <a:rPr lang="en-GB"/>
              <a:t>Simple and reliable</a:t>
            </a:r>
          </a:p>
          <a:p>
            <a:r>
              <a:rPr lang="en-GB"/>
              <a:t>Transmission of data in only one direction</a:t>
            </a:r>
          </a:p>
          <a:p>
            <a:r>
              <a:rPr lang="en-GB"/>
              <a:t>If one node fails to operate, all the rest can still communicate with each other</a:t>
            </a:r>
          </a:p>
          <a:p>
            <a:r>
              <a:rPr lang="en-GB"/>
              <a:t>For a major disruption to take place, the bus itself must be broken somewhere</a:t>
            </a:r>
          </a:p>
          <a:p>
            <a:r>
              <a:rPr lang="en-GB"/>
              <a:t>Bus networks are easy to expand</a:t>
            </a:r>
          </a:p>
          <a:p>
            <a:r>
              <a:rPr lang="en-GB"/>
              <a:t>Additional nodes can be added anywhere along the bus</a:t>
            </a:r>
          </a:p>
          <a:p>
            <a:endParaRPr lang="en-GB"/>
          </a:p>
        </p:txBody>
      </p:sp>
    </p:spTree>
    <p:extLst>
      <p:ext uri="{BB962C8B-B14F-4D97-AF65-F5344CB8AC3E}">
        <p14:creationId xmlns:p14="http://schemas.microsoft.com/office/powerpoint/2010/main" val="427170474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CAB6D-F2E3-48A8-B90E-05198EA3D599}"/>
              </a:ext>
            </a:extLst>
          </p:cNvPr>
          <p:cNvSpPr>
            <a:spLocks noGrp="1"/>
          </p:cNvSpPr>
          <p:nvPr>
            <p:ph type="title"/>
          </p:nvPr>
        </p:nvSpPr>
        <p:spPr/>
        <p:txBody>
          <a:bodyPr/>
          <a:lstStyle/>
          <a:p>
            <a:r>
              <a:rPr lang="en-GB"/>
              <a:t>Topologies - Bus</a:t>
            </a:r>
          </a:p>
        </p:txBody>
      </p:sp>
      <p:sp>
        <p:nvSpPr>
          <p:cNvPr id="3" name="Content Placeholder 2">
            <a:extLst>
              <a:ext uri="{FF2B5EF4-FFF2-40B4-BE49-F238E27FC236}">
                <a16:creationId xmlns:a16="http://schemas.microsoft.com/office/drawing/2014/main" id="{93E327C3-7600-4C70-9790-2191B34092A2}"/>
              </a:ext>
            </a:extLst>
          </p:cNvPr>
          <p:cNvSpPr>
            <a:spLocks noGrp="1"/>
          </p:cNvSpPr>
          <p:nvPr>
            <p:ph idx="1"/>
          </p:nvPr>
        </p:nvSpPr>
        <p:spPr/>
        <p:txBody>
          <a:bodyPr/>
          <a:lstStyle/>
          <a:p>
            <a:r>
              <a:rPr lang="en-GB"/>
              <a:t>There are several limitations to the bus network topology</a:t>
            </a:r>
          </a:p>
          <a:p>
            <a:r>
              <a:rPr lang="en-GB"/>
              <a:t>The length of the bus is limited by cable loss</a:t>
            </a:r>
          </a:p>
          <a:p>
            <a:r>
              <a:rPr lang="en-GB"/>
              <a:t>A bus network may not work well if the nodes are located at scattered points that do not lie near a common line</a:t>
            </a:r>
          </a:p>
          <a:p>
            <a:pPr lvl="1"/>
            <a:r>
              <a:rPr lang="en-GB"/>
              <a:t>In situations like this, a ring network, mesh network, or star network may prove more flexible and more cost effective</a:t>
            </a:r>
          </a:p>
          <a:p>
            <a:r>
              <a:rPr lang="en-GB"/>
              <a:t>Requires terminators</a:t>
            </a:r>
          </a:p>
          <a:p>
            <a:r>
              <a:rPr lang="en-GB"/>
              <a:t>Limited to 10Mbps</a:t>
            </a:r>
          </a:p>
          <a:p>
            <a:endParaRPr lang="en-GB"/>
          </a:p>
          <a:p>
            <a:endParaRPr lang="en-GB"/>
          </a:p>
        </p:txBody>
      </p:sp>
      <p:pic>
        <p:nvPicPr>
          <p:cNvPr id="5" name="Picture 4">
            <a:extLst>
              <a:ext uri="{FF2B5EF4-FFF2-40B4-BE49-F238E27FC236}">
                <a16:creationId xmlns:a16="http://schemas.microsoft.com/office/drawing/2014/main" id="{CFBB934D-27BE-44FB-92A7-355781FEEC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218" y="4293603"/>
            <a:ext cx="2857500" cy="2419350"/>
          </a:xfrm>
          <a:prstGeom prst="rect">
            <a:avLst/>
          </a:prstGeom>
        </p:spPr>
      </p:pic>
    </p:spTree>
    <p:extLst>
      <p:ext uri="{BB962C8B-B14F-4D97-AF65-F5344CB8AC3E}">
        <p14:creationId xmlns:p14="http://schemas.microsoft.com/office/powerpoint/2010/main" val="73554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p:txBody>
          <a:bodyPr/>
          <a:lstStyle/>
          <a:p>
            <a:r>
              <a:rPr lang="en-GB"/>
              <a:t>OSI model</a:t>
            </a:r>
          </a:p>
        </p:txBody>
      </p:sp>
      <p:sp>
        <p:nvSpPr>
          <p:cNvPr id="3" name="Content Placeholder 2">
            <a:extLst>
              <a:ext uri="{FF2B5EF4-FFF2-40B4-BE49-F238E27FC236}">
                <a16:creationId xmlns:a16="http://schemas.microsoft.com/office/drawing/2014/main" id="{2FD841AD-A909-4BE6-9495-8A29BD5C9203}"/>
              </a:ext>
            </a:extLst>
          </p:cNvPr>
          <p:cNvSpPr>
            <a:spLocks noGrp="1"/>
          </p:cNvSpPr>
          <p:nvPr>
            <p:ph idx="1"/>
          </p:nvPr>
        </p:nvSpPr>
        <p:spPr>
          <a:xfrm>
            <a:off x="3531989" y="1556919"/>
            <a:ext cx="7502064" cy="4935956"/>
          </a:xfrm>
        </p:spPr>
        <p:txBody>
          <a:bodyPr/>
          <a:lstStyle/>
          <a:p>
            <a:r>
              <a:rPr lang="en-GB"/>
              <a:t>Open Systems Interconnection Reference Model</a:t>
            </a:r>
          </a:p>
          <a:p>
            <a:endParaRPr lang="en-GB"/>
          </a:p>
          <a:p>
            <a:r>
              <a:rPr lang="en-GB"/>
              <a:t>Mnemonic</a:t>
            </a:r>
          </a:p>
          <a:p>
            <a:pPr lvl="1"/>
            <a:r>
              <a:rPr lang="en-GB" sz="3600" b="1">
                <a:solidFill>
                  <a:srgbClr val="FF0000"/>
                </a:solidFill>
              </a:rPr>
              <a:t>P</a:t>
            </a:r>
            <a:r>
              <a:rPr lang="en-GB"/>
              <a:t>lease </a:t>
            </a:r>
            <a:r>
              <a:rPr lang="en-GB" sz="3600" b="1">
                <a:solidFill>
                  <a:srgbClr val="FF0000"/>
                </a:solidFill>
              </a:rPr>
              <a:t>D</a:t>
            </a:r>
            <a:r>
              <a:rPr lang="en-GB"/>
              <a:t>o </a:t>
            </a:r>
            <a:r>
              <a:rPr lang="en-GB" sz="3600" b="1">
                <a:solidFill>
                  <a:srgbClr val="FF0000"/>
                </a:solidFill>
              </a:rPr>
              <a:t>N</a:t>
            </a:r>
            <a:r>
              <a:rPr lang="en-GB"/>
              <a:t>ot </a:t>
            </a:r>
            <a:r>
              <a:rPr lang="en-GB" sz="3600" b="1">
                <a:solidFill>
                  <a:srgbClr val="FF0000"/>
                </a:solidFill>
              </a:rPr>
              <a:t>T</a:t>
            </a:r>
            <a:r>
              <a:rPr lang="en-GB"/>
              <a:t>hrow </a:t>
            </a:r>
            <a:r>
              <a:rPr lang="en-GB" sz="3600" b="1">
                <a:solidFill>
                  <a:srgbClr val="FF0000"/>
                </a:solidFill>
              </a:rPr>
              <a:t>S</a:t>
            </a:r>
            <a:r>
              <a:rPr lang="en-GB"/>
              <a:t>ausage </a:t>
            </a:r>
            <a:r>
              <a:rPr lang="en-GB" sz="3600" b="1">
                <a:solidFill>
                  <a:srgbClr val="FF0000"/>
                </a:solidFill>
              </a:rPr>
              <a:t>P</a:t>
            </a:r>
            <a:r>
              <a:rPr lang="en-GB"/>
              <a:t>izza </a:t>
            </a:r>
            <a:r>
              <a:rPr lang="en-GB" sz="3600" b="1">
                <a:solidFill>
                  <a:srgbClr val="FF0000"/>
                </a:solidFill>
              </a:rPr>
              <a:t>A</a:t>
            </a:r>
            <a:r>
              <a:rPr lang="en-GB"/>
              <a:t>way</a:t>
            </a:r>
          </a:p>
        </p:txBody>
      </p:sp>
      <p:sp>
        <p:nvSpPr>
          <p:cNvPr id="4" name="Rectangle 3">
            <a:extLst>
              <a:ext uri="{FF2B5EF4-FFF2-40B4-BE49-F238E27FC236}">
                <a16:creationId xmlns:a16="http://schemas.microsoft.com/office/drawing/2014/main" id="{8C9FE94E-C6FE-47E0-B0A0-CBDECADE87E8}"/>
              </a:ext>
            </a:extLst>
          </p:cNvPr>
          <p:cNvSpPr/>
          <p:nvPr/>
        </p:nvSpPr>
        <p:spPr>
          <a:xfrm>
            <a:off x="522514" y="1690688"/>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7</a:t>
            </a:r>
          </a:p>
          <a:p>
            <a:pPr algn="ctr"/>
            <a:r>
              <a:rPr lang="en-GB" b="1">
                <a:solidFill>
                  <a:schemeClr val="tx1"/>
                </a:solidFill>
              </a:rPr>
              <a:t>Application</a:t>
            </a:r>
          </a:p>
        </p:txBody>
      </p:sp>
      <p:sp>
        <p:nvSpPr>
          <p:cNvPr id="7" name="Rectangle 6">
            <a:extLst>
              <a:ext uri="{FF2B5EF4-FFF2-40B4-BE49-F238E27FC236}">
                <a16:creationId xmlns:a16="http://schemas.microsoft.com/office/drawing/2014/main" id="{F7D9538A-F7B3-4FAD-9E16-DC99A7479A7D}"/>
              </a:ext>
            </a:extLst>
          </p:cNvPr>
          <p:cNvSpPr/>
          <p:nvPr/>
        </p:nvSpPr>
        <p:spPr>
          <a:xfrm>
            <a:off x="522508" y="2242734"/>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6</a:t>
            </a:r>
          </a:p>
          <a:p>
            <a:pPr algn="ctr"/>
            <a:r>
              <a:rPr lang="en-GB" b="1">
                <a:solidFill>
                  <a:schemeClr val="tx1"/>
                </a:solidFill>
              </a:rPr>
              <a:t>Presentation</a:t>
            </a:r>
          </a:p>
        </p:txBody>
      </p:sp>
      <p:sp>
        <p:nvSpPr>
          <p:cNvPr id="8" name="Rectangle 7">
            <a:extLst>
              <a:ext uri="{FF2B5EF4-FFF2-40B4-BE49-F238E27FC236}">
                <a16:creationId xmlns:a16="http://schemas.microsoft.com/office/drawing/2014/main" id="{4CBB9FE4-3710-499F-AED7-6AF5C11B8142}"/>
              </a:ext>
            </a:extLst>
          </p:cNvPr>
          <p:cNvSpPr/>
          <p:nvPr/>
        </p:nvSpPr>
        <p:spPr>
          <a:xfrm>
            <a:off x="522508" y="2802877"/>
            <a:ext cx="2140299" cy="560143"/>
          </a:xfrm>
          <a:prstGeom prst="rect">
            <a:avLst/>
          </a:prstGeom>
          <a:solidFill>
            <a:srgbClr val="FFFF6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5</a:t>
            </a:r>
          </a:p>
          <a:p>
            <a:pPr algn="ctr"/>
            <a:r>
              <a:rPr lang="en-GB" b="1">
                <a:solidFill>
                  <a:schemeClr val="tx1"/>
                </a:solidFill>
              </a:rPr>
              <a:t>Session</a:t>
            </a:r>
          </a:p>
        </p:txBody>
      </p:sp>
      <p:sp>
        <p:nvSpPr>
          <p:cNvPr id="9" name="Rectangle 8">
            <a:extLst>
              <a:ext uri="{FF2B5EF4-FFF2-40B4-BE49-F238E27FC236}">
                <a16:creationId xmlns:a16="http://schemas.microsoft.com/office/drawing/2014/main" id="{B4E204C1-F346-4D5D-A8D4-82742034687E}"/>
              </a:ext>
            </a:extLst>
          </p:cNvPr>
          <p:cNvSpPr/>
          <p:nvPr/>
        </p:nvSpPr>
        <p:spPr>
          <a:xfrm>
            <a:off x="522511" y="3363020"/>
            <a:ext cx="2140299" cy="560143"/>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4</a:t>
            </a:r>
          </a:p>
          <a:p>
            <a:pPr algn="ctr"/>
            <a:r>
              <a:rPr lang="en-GB" b="1">
                <a:solidFill>
                  <a:schemeClr val="tx1"/>
                </a:solidFill>
              </a:rPr>
              <a:t>Transport</a:t>
            </a:r>
          </a:p>
        </p:txBody>
      </p:sp>
      <p:sp>
        <p:nvSpPr>
          <p:cNvPr id="10" name="Rectangle 9">
            <a:extLst>
              <a:ext uri="{FF2B5EF4-FFF2-40B4-BE49-F238E27FC236}">
                <a16:creationId xmlns:a16="http://schemas.microsoft.com/office/drawing/2014/main" id="{0C4DC45B-6AD4-42C3-9C0B-4A6651D92FBA}"/>
              </a:ext>
            </a:extLst>
          </p:cNvPr>
          <p:cNvSpPr/>
          <p:nvPr/>
        </p:nvSpPr>
        <p:spPr>
          <a:xfrm>
            <a:off x="522510" y="3923163"/>
            <a:ext cx="2140299" cy="560143"/>
          </a:xfrm>
          <a:prstGeom prst="rect">
            <a:avLst/>
          </a:prstGeom>
          <a:solidFill>
            <a:schemeClr val="accent6">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3</a:t>
            </a:r>
          </a:p>
          <a:p>
            <a:pPr algn="ctr"/>
            <a:r>
              <a:rPr lang="en-GB" b="1">
                <a:solidFill>
                  <a:schemeClr val="tx1"/>
                </a:solidFill>
              </a:rPr>
              <a:t>Network</a:t>
            </a:r>
          </a:p>
        </p:txBody>
      </p:sp>
      <p:sp>
        <p:nvSpPr>
          <p:cNvPr id="11" name="Rectangle 10">
            <a:extLst>
              <a:ext uri="{FF2B5EF4-FFF2-40B4-BE49-F238E27FC236}">
                <a16:creationId xmlns:a16="http://schemas.microsoft.com/office/drawing/2014/main" id="{12FB4CB5-EBB9-4438-9C54-A20E56231BC6}"/>
              </a:ext>
            </a:extLst>
          </p:cNvPr>
          <p:cNvSpPr/>
          <p:nvPr/>
        </p:nvSpPr>
        <p:spPr>
          <a:xfrm>
            <a:off x="522509" y="4483306"/>
            <a:ext cx="2140299" cy="560143"/>
          </a:xfrm>
          <a:prstGeom prst="rect">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2</a:t>
            </a:r>
          </a:p>
          <a:p>
            <a:pPr algn="ctr"/>
            <a:r>
              <a:rPr lang="en-GB" b="1">
                <a:solidFill>
                  <a:schemeClr val="tx1"/>
                </a:solidFill>
              </a:rPr>
              <a:t>Data Link</a:t>
            </a:r>
          </a:p>
        </p:txBody>
      </p:sp>
      <p:sp>
        <p:nvSpPr>
          <p:cNvPr id="12" name="Rectangle 11">
            <a:extLst>
              <a:ext uri="{FF2B5EF4-FFF2-40B4-BE49-F238E27FC236}">
                <a16:creationId xmlns:a16="http://schemas.microsoft.com/office/drawing/2014/main" id="{0E95E40E-7381-400E-8DAA-E92B5536A907}"/>
              </a:ext>
            </a:extLst>
          </p:cNvPr>
          <p:cNvSpPr/>
          <p:nvPr/>
        </p:nvSpPr>
        <p:spPr>
          <a:xfrm>
            <a:off x="522508" y="5043449"/>
            <a:ext cx="2140299" cy="560143"/>
          </a:xfrm>
          <a:prstGeom prst="rect">
            <a:avLst/>
          </a:prstGeom>
          <a:solidFill>
            <a:srgbClr val="7030A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Layer 1</a:t>
            </a:r>
          </a:p>
          <a:p>
            <a:pPr algn="ctr"/>
            <a:r>
              <a:rPr lang="en-GB" b="1">
                <a:solidFill>
                  <a:schemeClr val="tx1"/>
                </a:solidFill>
              </a:rPr>
              <a:t>Physical</a:t>
            </a:r>
          </a:p>
        </p:txBody>
      </p:sp>
      <p:sp>
        <p:nvSpPr>
          <p:cNvPr id="5" name="Up Arrow 4"/>
          <p:cNvSpPr/>
          <p:nvPr/>
        </p:nvSpPr>
        <p:spPr>
          <a:xfrm>
            <a:off x="2892829" y="2250831"/>
            <a:ext cx="448887" cy="32771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375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4000"/>
                                        <p:tgtEl>
                                          <p:spTgt spid="3">
                                            <p:txEl>
                                              <p:pRg st="3" end="3"/>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A3F-E082-43AC-9671-E96A76F13F88}"/>
              </a:ext>
            </a:extLst>
          </p:cNvPr>
          <p:cNvSpPr>
            <a:spLocks noGrp="1"/>
          </p:cNvSpPr>
          <p:nvPr>
            <p:ph type="title"/>
          </p:nvPr>
        </p:nvSpPr>
        <p:spPr/>
        <p:txBody>
          <a:bodyPr/>
          <a:lstStyle/>
          <a:p>
            <a:r>
              <a:rPr lang="en-GB"/>
              <a:t>Topologies - Bus</a:t>
            </a:r>
          </a:p>
        </p:txBody>
      </p:sp>
      <p:sp>
        <p:nvSpPr>
          <p:cNvPr id="3" name="Content Placeholder 2">
            <a:extLst>
              <a:ext uri="{FF2B5EF4-FFF2-40B4-BE49-F238E27FC236}">
                <a16:creationId xmlns:a16="http://schemas.microsoft.com/office/drawing/2014/main" id="{011A2F99-A970-42AC-AD12-918B4CD7F550}"/>
              </a:ext>
            </a:extLst>
          </p:cNvPr>
          <p:cNvSpPr>
            <a:spLocks noGrp="1"/>
          </p:cNvSpPr>
          <p:nvPr>
            <p:ph idx="1"/>
          </p:nvPr>
        </p:nvSpPr>
        <p:spPr/>
        <p:txBody>
          <a:bodyPr>
            <a:normAutofit/>
          </a:bodyPr>
          <a:lstStyle/>
          <a:p>
            <a:r>
              <a:rPr lang="en-GB" sz="3600" b="1"/>
              <a:t>Advantages of the Bus Topology</a:t>
            </a:r>
          </a:p>
          <a:p>
            <a:pPr lvl="1"/>
            <a:r>
              <a:rPr lang="en-GB" sz="3200"/>
              <a:t>The bus topology as we know it is very cost-effective</a:t>
            </a:r>
          </a:p>
          <a:p>
            <a:pPr lvl="1"/>
            <a:r>
              <a:rPr lang="en-GB" sz="3200"/>
              <a:t>This topology system makes use of the least amount of cable, unlike the others</a:t>
            </a:r>
          </a:p>
          <a:p>
            <a:pPr lvl="1"/>
            <a:r>
              <a:rPr lang="en-GB" sz="3200"/>
              <a:t>This is sufficient for small networks</a:t>
            </a:r>
          </a:p>
          <a:p>
            <a:pPr lvl="1"/>
            <a:r>
              <a:rPr lang="en-GB" sz="3200"/>
              <a:t>A layperson can easily understand this system</a:t>
            </a:r>
          </a:p>
          <a:p>
            <a:pPr lvl="1"/>
            <a:r>
              <a:rPr lang="en-GB" sz="3200"/>
              <a:t>You can also quickly expand on this network</a:t>
            </a:r>
          </a:p>
        </p:txBody>
      </p:sp>
    </p:spTree>
    <p:extLst>
      <p:ext uri="{BB962C8B-B14F-4D97-AF65-F5344CB8AC3E}">
        <p14:creationId xmlns:p14="http://schemas.microsoft.com/office/powerpoint/2010/main" val="60992669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A3F-E082-43AC-9671-E96A76F13F88}"/>
              </a:ext>
            </a:extLst>
          </p:cNvPr>
          <p:cNvSpPr>
            <a:spLocks noGrp="1"/>
          </p:cNvSpPr>
          <p:nvPr>
            <p:ph type="title"/>
          </p:nvPr>
        </p:nvSpPr>
        <p:spPr/>
        <p:txBody>
          <a:bodyPr/>
          <a:lstStyle/>
          <a:p>
            <a:r>
              <a:rPr lang="en-GB"/>
              <a:t>Topologies - Bus</a:t>
            </a:r>
          </a:p>
        </p:txBody>
      </p:sp>
      <p:sp>
        <p:nvSpPr>
          <p:cNvPr id="3" name="Content Placeholder 2">
            <a:extLst>
              <a:ext uri="{FF2B5EF4-FFF2-40B4-BE49-F238E27FC236}">
                <a16:creationId xmlns:a16="http://schemas.microsoft.com/office/drawing/2014/main" id="{011A2F99-A970-42AC-AD12-918B4CD7F550}"/>
              </a:ext>
            </a:extLst>
          </p:cNvPr>
          <p:cNvSpPr>
            <a:spLocks noGrp="1"/>
          </p:cNvSpPr>
          <p:nvPr>
            <p:ph idx="1"/>
          </p:nvPr>
        </p:nvSpPr>
        <p:spPr/>
        <p:txBody>
          <a:bodyPr>
            <a:normAutofit/>
          </a:bodyPr>
          <a:lstStyle/>
          <a:p>
            <a:r>
              <a:rPr lang="en-GB" sz="4000" b="1"/>
              <a:t>Disadvantages of the Bus Topology</a:t>
            </a:r>
          </a:p>
          <a:p>
            <a:pPr lvl="1"/>
            <a:r>
              <a:rPr lang="en-GB" sz="2800"/>
              <a:t>Once there is a problem in one part of the cable, the whole network is down</a:t>
            </a:r>
          </a:p>
          <a:p>
            <a:pPr lvl="1"/>
            <a:r>
              <a:rPr lang="en-GB" sz="2800"/>
              <a:t>At the advent of traffic on the network, the entire network will have a slowed-down performance</a:t>
            </a:r>
          </a:p>
          <a:p>
            <a:pPr lvl="1"/>
            <a:r>
              <a:rPr lang="en-GB" sz="2800"/>
              <a:t>Collisions occur in the network resulting in packet loss</a:t>
            </a:r>
          </a:p>
          <a:p>
            <a:pPr lvl="1"/>
            <a:r>
              <a:rPr lang="en-GB" sz="2800"/>
              <a:t>There is a limit to the strength of the cable</a:t>
            </a:r>
          </a:p>
          <a:p>
            <a:pPr lvl="1"/>
            <a:r>
              <a:rPr lang="en-GB" sz="2800"/>
              <a:t>This topology is not as speed effective as the ring topology</a:t>
            </a:r>
          </a:p>
          <a:p>
            <a:pPr lvl="1"/>
            <a:r>
              <a:rPr lang="en-GB" sz="2800"/>
              <a:t>It is difficult to isolate faults in the network</a:t>
            </a:r>
          </a:p>
        </p:txBody>
      </p:sp>
    </p:spTree>
    <p:extLst>
      <p:ext uri="{BB962C8B-B14F-4D97-AF65-F5344CB8AC3E}">
        <p14:creationId xmlns:p14="http://schemas.microsoft.com/office/powerpoint/2010/main" val="332183482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ACBA-9E69-4424-AB62-E2B2975A124B}"/>
              </a:ext>
            </a:extLst>
          </p:cNvPr>
          <p:cNvSpPr>
            <a:spLocks noGrp="1"/>
          </p:cNvSpPr>
          <p:nvPr>
            <p:ph type="title"/>
          </p:nvPr>
        </p:nvSpPr>
        <p:spPr/>
        <p:txBody>
          <a:bodyPr/>
          <a:lstStyle/>
          <a:p>
            <a:r>
              <a:rPr lang="en-GB"/>
              <a:t>Topology - Bus</a:t>
            </a:r>
          </a:p>
        </p:txBody>
      </p:sp>
      <p:pic>
        <p:nvPicPr>
          <p:cNvPr id="5" name="Content Placeholder 4">
            <a:extLst>
              <a:ext uri="{FF2B5EF4-FFF2-40B4-BE49-F238E27FC236}">
                <a16:creationId xmlns:a16="http://schemas.microsoft.com/office/drawing/2014/main" id="{20435A6B-BCB8-40DE-AC5E-30AB2EF0E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9189" y="1274677"/>
            <a:ext cx="5486486" cy="5486486"/>
          </a:xfrm>
        </p:spPr>
      </p:pic>
      <p:sp>
        <p:nvSpPr>
          <p:cNvPr id="6" name="TextBox 5">
            <a:extLst>
              <a:ext uri="{FF2B5EF4-FFF2-40B4-BE49-F238E27FC236}">
                <a16:creationId xmlns:a16="http://schemas.microsoft.com/office/drawing/2014/main" id="{C522BD51-5928-4769-9BDF-1C3E7AFA4B9D}"/>
              </a:ext>
            </a:extLst>
          </p:cNvPr>
          <p:cNvSpPr txBox="1"/>
          <p:nvPr/>
        </p:nvSpPr>
        <p:spPr>
          <a:xfrm>
            <a:off x="9485810" y="6586350"/>
            <a:ext cx="2706190" cy="215444"/>
          </a:xfrm>
          <a:prstGeom prst="rect">
            <a:avLst/>
          </a:prstGeom>
          <a:noFill/>
        </p:spPr>
        <p:txBody>
          <a:bodyPr wrap="none" rtlCol="0">
            <a:spAutoFit/>
          </a:bodyPr>
          <a:lstStyle/>
          <a:p>
            <a:r>
              <a:rPr lang="en-GB" sz="800"/>
              <a:t>https://www.bbc.co.uk/bitesize/guides/z7mxh39/revision/6</a:t>
            </a:r>
          </a:p>
        </p:txBody>
      </p:sp>
    </p:spTree>
    <p:extLst>
      <p:ext uri="{BB962C8B-B14F-4D97-AF65-F5344CB8AC3E}">
        <p14:creationId xmlns:p14="http://schemas.microsoft.com/office/powerpoint/2010/main" val="2382132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Star</a:t>
            </a:r>
          </a:p>
        </p:txBody>
      </p:sp>
      <p:pic>
        <p:nvPicPr>
          <p:cNvPr id="5" name="Content Placeholder 4">
            <a:extLst>
              <a:ext uri="{FF2B5EF4-FFF2-40B4-BE49-F238E27FC236}">
                <a16:creationId xmlns:a16="http://schemas.microsoft.com/office/drawing/2014/main" id="{3B0A2603-3F1B-4496-A4C5-1AB883D560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75353" y="131805"/>
            <a:ext cx="3692718" cy="2556497"/>
          </a:xfrm>
        </p:spPr>
      </p:pic>
      <p:sp>
        <p:nvSpPr>
          <p:cNvPr id="6" name="TextBox 5">
            <a:extLst>
              <a:ext uri="{FF2B5EF4-FFF2-40B4-BE49-F238E27FC236}">
                <a16:creationId xmlns:a16="http://schemas.microsoft.com/office/drawing/2014/main" id="{185F9913-591D-4EE6-A33F-89C2C5CABC4F}"/>
              </a:ext>
            </a:extLst>
          </p:cNvPr>
          <p:cNvSpPr txBox="1"/>
          <p:nvPr/>
        </p:nvSpPr>
        <p:spPr>
          <a:xfrm>
            <a:off x="790832" y="2627870"/>
            <a:ext cx="10396152" cy="3970318"/>
          </a:xfrm>
          <a:prstGeom prst="rect">
            <a:avLst/>
          </a:prstGeom>
          <a:noFill/>
        </p:spPr>
        <p:txBody>
          <a:bodyPr wrap="square" rtlCol="0">
            <a:spAutoFit/>
          </a:bodyPr>
          <a:lstStyle/>
          <a:p>
            <a:pPr marL="285750" indent="-285750">
              <a:buFont typeface="Arial" panose="020B0604020202020204" pitchFamily="34" charset="0"/>
              <a:buChar char="•"/>
            </a:pPr>
            <a:r>
              <a:rPr lang="en-GB" sz="2800"/>
              <a:t>Star topology (or ‘star network’) is the most widely used network for LANs</a:t>
            </a:r>
          </a:p>
          <a:p>
            <a:pPr marL="285750" indent="-285750">
              <a:buFont typeface="Arial" panose="020B0604020202020204" pitchFamily="34" charset="0"/>
              <a:buChar char="•"/>
            </a:pPr>
            <a:r>
              <a:rPr lang="en-GB" sz="2800"/>
              <a:t>First popularized by </a:t>
            </a:r>
            <a:r>
              <a:rPr lang="en-GB" sz="2800" err="1"/>
              <a:t>ARCnet</a:t>
            </a:r>
            <a:r>
              <a:rPr lang="en-GB" sz="2800"/>
              <a:t>, before being adopted by Ethernet</a:t>
            </a:r>
          </a:p>
          <a:p>
            <a:pPr marL="285750" indent="-285750">
              <a:buFont typeface="Arial" panose="020B0604020202020204" pitchFamily="34" charset="0"/>
              <a:buChar char="•"/>
            </a:pPr>
            <a:r>
              <a:rPr lang="en-GB" sz="2800"/>
              <a:t>Each node (such as a computer or printer) within the company or team is connected to one central network device (which could be a hub, a switch, or a computer) via a cable</a:t>
            </a:r>
          </a:p>
          <a:p>
            <a:pPr marL="285750" indent="-285750">
              <a:buFont typeface="Arial" panose="020B0604020202020204" pitchFamily="34" charset="0"/>
              <a:buChar char="•"/>
            </a:pPr>
            <a:r>
              <a:rPr lang="en-GB" sz="2800"/>
              <a:t>When the nodes (or computers) want to communicate with each other, they pass the message on to the central server hub, which then forwards that message back on to the different nodes</a:t>
            </a:r>
          </a:p>
        </p:txBody>
      </p:sp>
    </p:spTree>
    <p:extLst>
      <p:ext uri="{BB962C8B-B14F-4D97-AF65-F5344CB8AC3E}">
        <p14:creationId xmlns:p14="http://schemas.microsoft.com/office/powerpoint/2010/main" val="225544975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Star</a:t>
            </a:r>
          </a:p>
        </p:txBody>
      </p:sp>
      <p:sp>
        <p:nvSpPr>
          <p:cNvPr id="4" name="Content Placeholder 3">
            <a:extLst>
              <a:ext uri="{FF2B5EF4-FFF2-40B4-BE49-F238E27FC236}">
                <a16:creationId xmlns:a16="http://schemas.microsoft.com/office/drawing/2014/main" id="{E994D9D8-33D1-4BB3-BD03-1F242995D8B7}"/>
              </a:ext>
            </a:extLst>
          </p:cNvPr>
          <p:cNvSpPr>
            <a:spLocks noGrp="1"/>
          </p:cNvSpPr>
          <p:nvPr>
            <p:ph idx="1"/>
          </p:nvPr>
        </p:nvSpPr>
        <p:spPr>
          <a:xfrm>
            <a:off x="312821" y="1751484"/>
            <a:ext cx="11590421" cy="4935956"/>
          </a:xfrm>
        </p:spPr>
        <p:txBody>
          <a:bodyPr>
            <a:normAutofit/>
          </a:bodyPr>
          <a:lstStyle/>
          <a:p>
            <a:r>
              <a:rPr lang="en-GB" sz="3600" b="1"/>
              <a:t>Advantages of a Star topology</a:t>
            </a:r>
          </a:p>
          <a:p>
            <a:pPr lvl="1"/>
            <a:r>
              <a:rPr lang="en-GB" sz="3200"/>
              <a:t>If one node or connection breaks, the rest of the network remains unaffected</a:t>
            </a:r>
          </a:p>
          <a:p>
            <a:pPr lvl="1"/>
            <a:r>
              <a:rPr lang="en-GB" sz="3200"/>
              <a:t>Other computers and their connections can continue working with zero downtime</a:t>
            </a:r>
          </a:p>
          <a:p>
            <a:pPr lvl="1"/>
            <a:r>
              <a:rPr lang="en-GB" sz="3200"/>
              <a:t>It’s highly scalable: new computers/machines can be added or removed without disturbing the whole network</a:t>
            </a:r>
          </a:p>
          <a:p>
            <a:pPr lvl="1"/>
            <a:r>
              <a:rPr lang="en-GB" sz="3200"/>
              <a:t>Star networks can accommodate lots of different machines, which means it’s possible to create a large network</a:t>
            </a:r>
          </a:p>
          <a:p>
            <a:pPr lvl="1"/>
            <a:r>
              <a:rPr lang="en-GB" sz="3200"/>
              <a:t>Star networks are safer in the event of a cyber attack</a:t>
            </a:r>
          </a:p>
        </p:txBody>
      </p:sp>
    </p:spTree>
    <p:extLst>
      <p:ext uri="{BB962C8B-B14F-4D97-AF65-F5344CB8AC3E}">
        <p14:creationId xmlns:p14="http://schemas.microsoft.com/office/powerpoint/2010/main" val="185346998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Star</a:t>
            </a:r>
          </a:p>
        </p:txBody>
      </p:sp>
      <p:sp>
        <p:nvSpPr>
          <p:cNvPr id="4" name="Content Placeholder 3">
            <a:extLst>
              <a:ext uri="{FF2B5EF4-FFF2-40B4-BE49-F238E27FC236}">
                <a16:creationId xmlns:a16="http://schemas.microsoft.com/office/drawing/2014/main" id="{E994D9D8-33D1-4BB3-BD03-1F242995D8B7}"/>
              </a:ext>
            </a:extLst>
          </p:cNvPr>
          <p:cNvSpPr>
            <a:spLocks noGrp="1"/>
          </p:cNvSpPr>
          <p:nvPr>
            <p:ph idx="1"/>
          </p:nvPr>
        </p:nvSpPr>
        <p:spPr>
          <a:xfrm>
            <a:off x="312821" y="1751484"/>
            <a:ext cx="11590421" cy="4935956"/>
          </a:xfrm>
        </p:spPr>
        <p:txBody>
          <a:bodyPr>
            <a:normAutofit/>
          </a:bodyPr>
          <a:lstStyle/>
          <a:p>
            <a:r>
              <a:rPr lang="en-GB" sz="3600" b="1"/>
              <a:t>Disadvantages of a Star topology</a:t>
            </a:r>
          </a:p>
          <a:p>
            <a:pPr lvl="1"/>
            <a:r>
              <a:rPr lang="en-GB" sz="3200"/>
              <a:t>Each cable is individually connected to the central node, which means you’re going to need A LOT of cables</a:t>
            </a:r>
          </a:p>
          <a:p>
            <a:pPr lvl="1"/>
            <a:r>
              <a:rPr lang="en-GB" sz="3200"/>
              <a:t>The hub (central node) is a single point of failure, which means that if it stops, it brings the whole lot down</a:t>
            </a:r>
          </a:p>
          <a:p>
            <a:pPr lvl="1"/>
            <a:r>
              <a:rPr lang="en-GB" sz="3200"/>
              <a:t>In reality, there are only so many machines you can connect to a central server before you start running out of cable length and ports</a:t>
            </a:r>
          </a:p>
        </p:txBody>
      </p:sp>
    </p:spTree>
    <p:extLst>
      <p:ext uri="{BB962C8B-B14F-4D97-AF65-F5344CB8AC3E}">
        <p14:creationId xmlns:p14="http://schemas.microsoft.com/office/powerpoint/2010/main" val="118925899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a:t>Computers are connected to each other in a circular format</a:t>
            </a:r>
          </a:p>
          <a:p>
            <a:r>
              <a:rPr lang="en-GB"/>
              <a:t>Every device in the network will have two neighbours and no more or no less</a:t>
            </a:r>
          </a:p>
          <a:p>
            <a:r>
              <a:rPr lang="en-GB"/>
              <a:t>Ring topologies were commonly used in the past but you would be hard pressed to find an enterprise still using them today</a:t>
            </a:r>
          </a:p>
          <a:p>
            <a:r>
              <a:rPr lang="en-GB"/>
              <a:t>The first node is connected to the last node to link the loop together</a:t>
            </a:r>
          </a:p>
          <a:p>
            <a:r>
              <a:rPr lang="en-GB"/>
              <a:t>As a consequence of being laid out in this format packets need to travel through all nodes on the way to their destination</a:t>
            </a:r>
          </a:p>
          <a:p>
            <a:r>
              <a:rPr lang="en-GB"/>
              <a:t>Within this topology, one node is chosen to configure the network and monitor other devices</a:t>
            </a:r>
          </a:p>
          <a:p>
            <a:r>
              <a:rPr lang="en-GB"/>
              <a:t>Ring topologies are half-duplex but can also be made full-duplex</a:t>
            </a:r>
          </a:p>
          <a:p>
            <a:r>
              <a:rPr lang="en-GB"/>
              <a:t>To make ring topologies full-duplex you would need to have two connections between network nodes to form a Dual Ring Topology</a:t>
            </a:r>
          </a:p>
        </p:txBody>
      </p:sp>
    </p:spTree>
    <p:extLst>
      <p:ext uri="{BB962C8B-B14F-4D97-AF65-F5344CB8AC3E}">
        <p14:creationId xmlns:p14="http://schemas.microsoft.com/office/powerpoint/2010/main" val="32428220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sz="3600" b="1"/>
              <a:t>Disadvantages of a ring topology:</a:t>
            </a:r>
          </a:p>
          <a:p>
            <a:pPr lvl="1"/>
            <a:r>
              <a:rPr lang="en-GB" sz="3200"/>
              <a:t>If any of the nodes fail, the ring is broken and data cannot be transmitted</a:t>
            </a:r>
          </a:p>
          <a:p>
            <a:pPr lvl="1"/>
            <a:r>
              <a:rPr lang="en-GB" sz="3200"/>
              <a:t>It is difficult to troubleshoot a ring network topology</a:t>
            </a:r>
          </a:p>
          <a:p>
            <a:pPr lvl="1"/>
            <a:r>
              <a:rPr lang="en-GB" sz="3200"/>
              <a:t>Because all nodes are wired together, the network must be temporarily stopped to add additional nodes</a:t>
            </a:r>
          </a:p>
          <a:p>
            <a:pPr lvl="1"/>
            <a:endParaRPr lang="en-GB"/>
          </a:p>
        </p:txBody>
      </p:sp>
    </p:spTree>
    <p:extLst>
      <p:ext uri="{BB962C8B-B14F-4D97-AF65-F5344CB8AC3E}">
        <p14:creationId xmlns:p14="http://schemas.microsoft.com/office/powerpoint/2010/main" val="27419231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Ring</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sz="3600" b="1"/>
              <a:t>Advantages of a ring topology:</a:t>
            </a:r>
          </a:p>
          <a:p>
            <a:pPr lvl="1"/>
            <a:r>
              <a:rPr lang="en-GB" sz="3200"/>
              <a:t>Data passes around the network in one direction, there are no network collisions</a:t>
            </a:r>
          </a:p>
          <a:p>
            <a:pPr lvl="1"/>
            <a:r>
              <a:rPr lang="en-GB" sz="3200"/>
              <a:t>Adding additional nodes has very little impact on bandwidth</a:t>
            </a:r>
          </a:p>
          <a:p>
            <a:pPr lvl="1"/>
            <a:endParaRPr lang="en-GB"/>
          </a:p>
        </p:txBody>
      </p:sp>
    </p:spTree>
    <p:extLst>
      <p:ext uri="{BB962C8B-B14F-4D97-AF65-F5344CB8AC3E}">
        <p14:creationId xmlns:p14="http://schemas.microsoft.com/office/powerpoint/2010/main" val="40532486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Ring</a:t>
            </a:r>
          </a:p>
        </p:txBody>
      </p:sp>
      <p:pic>
        <p:nvPicPr>
          <p:cNvPr id="5" name="Content Placeholder 4">
            <a:extLst>
              <a:ext uri="{FF2B5EF4-FFF2-40B4-BE49-F238E27FC236}">
                <a16:creationId xmlns:a16="http://schemas.microsoft.com/office/drawing/2014/main" id="{F9C30FED-BD63-4726-8367-ABBC19C615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5297" y="2413332"/>
            <a:ext cx="6163200" cy="3081600"/>
          </a:xfrm>
        </p:spPr>
      </p:pic>
      <p:pic>
        <p:nvPicPr>
          <p:cNvPr id="7" name="Picture 6">
            <a:extLst>
              <a:ext uri="{FF2B5EF4-FFF2-40B4-BE49-F238E27FC236}">
                <a16:creationId xmlns:a16="http://schemas.microsoft.com/office/drawing/2014/main" id="{C20903BC-175F-4912-A703-9A22737F8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1" y="2520778"/>
            <a:ext cx="6163962" cy="3081981"/>
          </a:xfrm>
          <a:prstGeom prst="rect">
            <a:avLst/>
          </a:prstGeom>
        </p:spPr>
      </p:pic>
      <p:sp>
        <p:nvSpPr>
          <p:cNvPr id="8" name="TextBox 7">
            <a:extLst>
              <a:ext uri="{FF2B5EF4-FFF2-40B4-BE49-F238E27FC236}">
                <a16:creationId xmlns:a16="http://schemas.microsoft.com/office/drawing/2014/main" id="{B87C826D-7F11-4BA3-92C3-67714E4C5C54}"/>
              </a:ext>
            </a:extLst>
          </p:cNvPr>
          <p:cNvSpPr txBox="1"/>
          <p:nvPr/>
        </p:nvSpPr>
        <p:spPr>
          <a:xfrm>
            <a:off x="1837038" y="6137189"/>
            <a:ext cx="2019848" cy="369332"/>
          </a:xfrm>
          <a:prstGeom prst="rect">
            <a:avLst/>
          </a:prstGeom>
          <a:noFill/>
        </p:spPr>
        <p:txBody>
          <a:bodyPr wrap="none" rtlCol="0">
            <a:spAutoFit/>
          </a:bodyPr>
          <a:lstStyle/>
          <a:p>
            <a:r>
              <a:rPr lang="en-GB"/>
              <a:t>Single – half-duplex</a:t>
            </a:r>
          </a:p>
        </p:txBody>
      </p:sp>
      <p:sp>
        <p:nvSpPr>
          <p:cNvPr id="9" name="TextBox 8">
            <a:extLst>
              <a:ext uri="{FF2B5EF4-FFF2-40B4-BE49-F238E27FC236}">
                <a16:creationId xmlns:a16="http://schemas.microsoft.com/office/drawing/2014/main" id="{9856F3D2-0B3C-4D3D-BB5F-17B14DEB559A}"/>
              </a:ext>
            </a:extLst>
          </p:cNvPr>
          <p:cNvSpPr txBox="1"/>
          <p:nvPr/>
        </p:nvSpPr>
        <p:spPr>
          <a:xfrm>
            <a:off x="7796973" y="6137189"/>
            <a:ext cx="1832296" cy="369332"/>
          </a:xfrm>
          <a:prstGeom prst="rect">
            <a:avLst/>
          </a:prstGeom>
          <a:noFill/>
        </p:spPr>
        <p:txBody>
          <a:bodyPr wrap="none" rtlCol="0">
            <a:spAutoFit/>
          </a:bodyPr>
          <a:lstStyle/>
          <a:p>
            <a:r>
              <a:rPr lang="en-GB"/>
              <a:t>Dual – full-duplex</a:t>
            </a:r>
          </a:p>
        </p:txBody>
      </p:sp>
    </p:spTree>
    <p:extLst>
      <p:ext uri="{BB962C8B-B14F-4D97-AF65-F5344CB8AC3E}">
        <p14:creationId xmlns:p14="http://schemas.microsoft.com/office/powerpoint/2010/main" val="403612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58596" y="575521"/>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40175" y="2515135"/>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37465" y="137866"/>
            <a:ext cx="465453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a:t>
            </a:r>
            <a:r>
              <a:rPr lang="en-GB" sz="4400" b="1" spc="300" dirty="0" err="1">
                <a:solidFill>
                  <a:prstClr val="white"/>
                </a:solidFill>
                <a:latin typeface="EuroStyle" panose="02027200000000000000" pitchFamily="18" charset="0"/>
              </a:rPr>
              <a:t>nderstanding</a:t>
            </a:r>
            <a:r>
              <a:rPr lang="en-GB" sz="4400" b="1" spc="300" dirty="0">
                <a:solidFill>
                  <a:prstClr val="white"/>
                </a:solidFill>
                <a:latin typeface="EuroStyle" panose="02027200000000000000" pitchFamily="18" charset="0"/>
              </a:rPr>
              <a:t> &amp; Troubleshooting Networking</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Recap</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3468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Tuesday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94213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272565" y="5198395"/>
            <a:ext cx="4019552" cy="775333"/>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switching layer</a:t>
            </a:r>
          </a:p>
          <a:p>
            <a:pPr algn="ctr"/>
            <a:r>
              <a:rPr lang="en-GB">
                <a:solidFill>
                  <a:schemeClr val="tx1"/>
                </a:solidFill>
              </a:rPr>
              <a:t>(Frame, MAC address, EUI-48, EUI-64, Switch)</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“post office” layer</a:t>
            </a:r>
          </a:p>
          <a:p>
            <a:pPr algn="ctr"/>
            <a:r>
              <a:rPr lang="en-GB">
                <a:solidFill>
                  <a:schemeClr val="tx1"/>
                </a:solidFill>
              </a:rPr>
              <a:t>(TCP segment, UDP datagram)</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Encoding and encryption</a:t>
            </a:r>
          </a:p>
          <a:p>
            <a:pPr algn="ctr"/>
            <a:r>
              <a:rPr lang="en-GB">
                <a:solidFill>
                  <a:schemeClr val="tx1"/>
                </a:solidFill>
              </a:rPr>
              <a:t>(SSL/TLS)</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layer we see – Google Mail, Twitter, Facebook</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Communication between devices (Control protocols, tunnelling protocols)</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routing layer </a:t>
            </a:r>
          </a:p>
          <a:p>
            <a:pPr algn="ctr"/>
            <a:r>
              <a:rPr lang="en-GB">
                <a:solidFill>
                  <a:schemeClr val="tx1"/>
                </a:solidFill>
              </a:rPr>
              <a:t>(IP address, router, packet)</a:t>
            </a:r>
          </a:p>
        </p:txBody>
      </p:sp>
      <p:sp>
        <p:nvSpPr>
          <p:cNvPr id="18" name="PhysInfo"/>
          <p:cNvSpPr/>
          <p:nvPr/>
        </p:nvSpPr>
        <p:spPr>
          <a:xfrm>
            <a:off x="7562848" y="6037224"/>
            <a:ext cx="4248152" cy="750891"/>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Signalling, cabling, connectors </a:t>
            </a:r>
          </a:p>
          <a:p>
            <a:pPr algn="ctr"/>
            <a:r>
              <a:rPr lang="en-GB">
                <a:solidFill>
                  <a:schemeClr val="tx1"/>
                </a:solidFill>
              </a:rPr>
              <a:t>(Cable, NIC, Hub)</a:t>
            </a:r>
          </a:p>
        </p:txBody>
      </p:sp>
      <p:sp>
        <p:nvSpPr>
          <p:cNvPr id="2" name="Title 1"/>
          <p:cNvSpPr>
            <a:spLocks noGrp="1"/>
          </p:cNvSpPr>
          <p:nvPr>
            <p:ph type="title"/>
          </p:nvPr>
        </p:nvSpPr>
        <p:spPr>
          <a:xfrm>
            <a:off x="792245" y="-6649"/>
            <a:ext cx="8970879" cy="1325563"/>
          </a:xfrm>
        </p:spPr>
        <p:txBody>
          <a:bodyPr/>
          <a:lstStyle/>
          <a:p>
            <a:r>
              <a:rPr lang="en-GB"/>
              <a:t>The OSI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Application</a:t>
            </a:r>
            <a:endParaRPr lang="en-GB" b="1">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Physical</a:t>
            </a:r>
          </a:p>
        </p:txBody>
      </p:sp>
    </p:spTree>
    <p:extLst>
      <p:ext uri="{BB962C8B-B14F-4D97-AF65-F5344CB8AC3E}">
        <p14:creationId xmlns:p14="http://schemas.microsoft.com/office/powerpoint/2010/main" val="2012062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animBg="1"/>
      <p:bldP spid="14" grpId="1" animBg="1"/>
      <p:bldP spid="15" grpId="0" animBg="1"/>
      <p:bldP spid="15" grpId="1" animBg="1"/>
      <p:bldP spid="19" grpId="0" animBg="1"/>
      <p:bldP spid="19"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CF0A88-D179-4019-83CA-32E26C29B1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957" y="1093445"/>
            <a:ext cx="5667718" cy="5667718"/>
          </a:xfrm>
        </p:spPr>
      </p:pic>
      <p:sp>
        <p:nvSpPr>
          <p:cNvPr id="2" name="Title 1">
            <a:extLst>
              <a:ext uri="{FF2B5EF4-FFF2-40B4-BE49-F238E27FC236}">
                <a16:creationId xmlns:a16="http://schemas.microsoft.com/office/drawing/2014/main" id="{71C1B769-6487-48EC-BBFD-12A05FC049CB}"/>
              </a:ext>
            </a:extLst>
          </p:cNvPr>
          <p:cNvSpPr>
            <a:spLocks noGrp="1"/>
          </p:cNvSpPr>
          <p:nvPr>
            <p:ph type="title"/>
          </p:nvPr>
        </p:nvSpPr>
        <p:spPr/>
        <p:txBody>
          <a:bodyPr/>
          <a:lstStyle/>
          <a:p>
            <a:r>
              <a:rPr lang="en-GB"/>
              <a:t>Topologies - Ring</a:t>
            </a:r>
          </a:p>
        </p:txBody>
      </p:sp>
    </p:spTree>
    <p:extLst>
      <p:ext uri="{BB962C8B-B14F-4D97-AF65-F5344CB8AC3E}">
        <p14:creationId xmlns:p14="http://schemas.microsoft.com/office/powerpoint/2010/main" val="99436311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Mesh</a:t>
            </a:r>
          </a:p>
        </p:txBody>
      </p:sp>
      <p:sp>
        <p:nvSpPr>
          <p:cNvPr id="8" name="Content Placeholder 7">
            <a:extLst>
              <a:ext uri="{FF2B5EF4-FFF2-40B4-BE49-F238E27FC236}">
                <a16:creationId xmlns:a16="http://schemas.microsoft.com/office/drawing/2014/main" id="{C66F8ACB-5EF5-4D48-AB2F-DA7C4A9ECA5F}"/>
              </a:ext>
            </a:extLst>
          </p:cNvPr>
          <p:cNvSpPr>
            <a:spLocks noGrp="1"/>
          </p:cNvSpPr>
          <p:nvPr>
            <p:ph idx="1"/>
          </p:nvPr>
        </p:nvSpPr>
        <p:spPr/>
        <p:txBody>
          <a:bodyPr/>
          <a:lstStyle/>
          <a:p>
            <a:r>
              <a:rPr lang="en-GB"/>
              <a:t>Each computer and network device is interconnected with one another, allowing for most transmissions to be distributed even if one of the connections go down</a:t>
            </a:r>
          </a:p>
          <a:p>
            <a:r>
              <a:rPr lang="en-GB"/>
              <a:t>It is a topology commonly used for wireless networks</a:t>
            </a:r>
          </a:p>
          <a:p>
            <a:r>
              <a:rPr lang="en-GB"/>
              <a:t>Each node has a dedicated point-to-point link to every other node</a:t>
            </a:r>
          </a:p>
          <a:p>
            <a:r>
              <a:rPr lang="en-GB"/>
              <a:t>A fully connected mesh network having ‘n’ number of nodes has a total of </a:t>
            </a:r>
            <a:r>
              <a:rPr lang="en-GB" b="1" baseline="30000"/>
              <a:t> </a:t>
            </a:r>
            <a:r>
              <a:rPr lang="en-GB"/>
              <a:t>n(n-1)/2 number of links</a:t>
            </a:r>
          </a:p>
          <a:p>
            <a:r>
              <a:rPr lang="en-GB"/>
              <a:t>Example: 6 nodes = (6(6-1))/2 = 15 links</a:t>
            </a:r>
          </a:p>
        </p:txBody>
      </p:sp>
    </p:spTree>
    <p:extLst>
      <p:ext uri="{BB962C8B-B14F-4D97-AF65-F5344CB8AC3E}">
        <p14:creationId xmlns:p14="http://schemas.microsoft.com/office/powerpoint/2010/main" val="377681685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64AA-9B98-484E-AFC0-943FAA8B178F}"/>
              </a:ext>
            </a:extLst>
          </p:cNvPr>
          <p:cNvSpPr>
            <a:spLocks noGrp="1"/>
          </p:cNvSpPr>
          <p:nvPr>
            <p:ph type="title"/>
          </p:nvPr>
        </p:nvSpPr>
        <p:spPr/>
        <p:txBody>
          <a:bodyPr/>
          <a:lstStyle/>
          <a:p>
            <a:r>
              <a:rPr lang="en-GB"/>
              <a:t>Topologies - Mesh</a:t>
            </a:r>
          </a:p>
        </p:txBody>
      </p:sp>
      <p:sp>
        <p:nvSpPr>
          <p:cNvPr id="3" name="Content Placeholder 2">
            <a:extLst>
              <a:ext uri="{FF2B5EF4-FFF2-40B4-BE49-F238E27FC236}">
                <a16:creationId xmlns:a16="http://schemas.microsoft.com/office/drawing/2014/main" id="{26E5E821-E55A-4CB4-93D1-5E188F206FD4}"/>
              </a:ext>
            </a:extLst>
          </p:cNvPr>
          <p:cNvSpPr>
            <a:spLocks noGrp="1"/>
          </p:cNvSpPr>
          <p:nvPr>
            <p:ph idx="1"/>
          </p:nvPr>
        </p:nvSpPr>
        <p:spPr/>
        <p:txBody>
          <a:bodyPr>
            <a:normAutofit/>
          </a:bodyPr>
          <a:lstStyle/>
          <a:p>
            <a:r>
              <a:rPr lang="en-GB" sz="3600"/>
              <a:t>Full Mesh</a:t>
            </a:r>
          </a:p>
          <a:p>
            <a:pPr marL="927705" marR="247898" lvl="1" indent="-457200">
              <a:lnSpc>
                <a:spcPts val="3330"/>
              </a:lnSpc>
              <a:spcBef>
                <a:spcPts val="529"/>
              </a:spcBef>
              <a:buClr>
                <a:schemeClr val="tx1"/>
              </a:buClr>
              <a:buSzPct val="83928"/>
              <a:tabLst>
                <a:tab pos="215686" algn="l"/>
              </a:tabLst>
            </a:pPr>
            <a:r>
              <a:rPr lang="en-GB" sz="3200" spc="-6">
                <a:cs typeface="Trebuchet MS"/>
              </a:rPr>
              <a:t>Every </a:t>
            </a:r>
            <a:r>
              <a:rPr lang="en-GB" sz="3200" spc="-11">
                <a:cs typeface="Trebuchet MS"/>
              </a:rPr>
              <a:t>node has </a:t>
            </a:r>
            <a:r>
              <a:rPr lang="en-GB" sz="3200" spc="-6">
                <a:cs typeface="Trebuchet MS"/>
              </a:rPr>
              <a:t>a </a:t>
            </a:r>
            <a:r>
              <a:rPr lang="en-GB" sz="3200" spc="-11">
                <a:cs typeface="Trebuchet MS"/>
              </a:rPr>
              <a:t>circuit connecting </a:t>
            </a:r>
            <a:r>
              <a:rPr lang="en-GB" sz="3200" spc="-6">
                <a:cs typeface="Trebuchet MS"/>
              </a:rPr>
              <a:t>it to </a:t>
            </a:r>
            <a:r>
              <a:rPr lang="en-GB" sz="3200" spc="-11">
                <a:cs typeface="Trebuchet MS"/>
              </a:rPr>
              <a:t>every  </a:t>
            </a:r>
            <a:r>
              <a:rPr lang="en-GB" sz="3200" spc="-6">
                <a:cs typeface="Trebuchet MS"/>
              </a:rPr>
              <a:t>other </a:t>
            </a:r>
            <a:r>
              <a:rPr lang="en-GB" sz="3200" spc="-11">
                <a:cs typeface="Trebuchet MS"/>
              </a:rPr>
              <a:t>node </a:t>
            </a:r>
            <a:r>
              <a:rPr lang="en-GB" sz="3200" spc="-6">
                <a:cs typeface="Trebuchet MS"/>
              </a:rPr>
              <a:t>in </a:t>
            </a:r>
            <a:r>
              <a:rPr lang="en-GB" sz="3200" spc="-11">
                <a:cs typeface="Trebuchet MS"/>
              </a:rPr>
              <a:t>the</a:t>
            </a:r>
            <a:r>
              <a:rPr lang="en-GB" sz="3200" spc="6">
                <a:cs typeface="Trebuchet MS"/>
              </a:rPr>
              <a:t> </a:t>
            </a:r>
            <a:r>
              <a:rPr lang="en-GB" sz="3200" spc="-11">
                <a:cs typeface="Trebuchet MS"/>
              </a:rPr>
              <a:t>network</a:t>
            </a:r>
            <a:endParaRPr lang="en-GB" sz="5400">
              <a:cs typeface="Times New Roman"/>
            </a:endParaRPr>
          </a:p>
          <a:p>
            <a:pPr marL="927705" marR="5602" lvl="1" indent="-457200">
              <a:lnSpc>
                <a:spcPts val="3330"/>
              </a:lnSpc>
              <a:spcBef>
                <a:spcPts val="6"/>
              </a:spcBef>
              <a:buClr>
                <a:schemeClr val="tx1"/>
              </a:buClr>
              <a:buSzPct val="83928"/>
              <a:tabLst>
                <a:tab pos="215686" algn="l"/>
              </a:tabLst>
            </a:pPr>
            <a:r>
              <a:rPr lang="en-GB" sz="3200" spc="-39">
                <a:cs typeface="Trebuchet MS"/>
              </a:rPr>
              <a:t>Yields </a:t>
            </a:r>
            <a:r>
              <a:rPr lang="en-GB" sz="3200" spc="-6">
                <a:cs typeface="Trebuchet MS"/>
              </a:rPr>
              <a:t>greatest </a:t>
            </a:r>
            <a:r>
              <a:rPr lang="en-GB" sz="3200" spc="-39">
                <a:cs typeface="Trebuchet MS"/>
              </a:rPr>
              <a:t>redundancy, </a:t>
            </a:r>
            <a:r>
              <a:rPr lang="en-GB" sz="3200" spc="-6">
                <a:cs typeface="Trebuchet MS"/>
              </a:rPr>
              <a:t>so if one </a:t>
            </a:r>
            <a:r>
              <a:rPr lang="en-GB" sz="3200" spc="-11">
                <a:cs typeface="Trebuchet MS"/>
              </a:rPr>
              <a:t>node fails,  network traffic can </a:t>
            </a:r>
            <a:r>
              <a:rPr lang="en-GB" sz="3200" spc="-6">
                <a:cs typeface="Trebuchet MS"/>
              </a:rPr>
              <a:t>be redirected to </a:t>
            </a:r>
            <a:r>
              <a:rPr lang="en-GB" sz="3200" spc="-11">
                <a:cs typeface="Trebuchet MS"/>
              </a:rPr>
              <a:t>any </a:t>
            </a:r>
            <a:r>
              <a:rPr lang="en-GB" sz="3200" spc="-6">
                <a:cs typeface="Trebuchet MS"/>
              </a:rPr>
              <a:t>of </a:t>
            </a:r>
            <a:r>
              <a:rPr lang="en-GB" sz="3200" spc="-11">
                <a:cs typeface="Trebuchet MS"/>
              </a:rPr>
              <a:t>the  </a:t>
            </a:r>
            <a:r>
              <a:rPr lang="en-GB" sz="3200" spc="-6">
                <a:cs typeface="Trebuchet MS"/>
              </a:rPr>
              <a:t>other</a:t>
            </a:r>
            <a:r>
              <a:rPr lang="en-GB" sz="3200" spc="-11">
                <a:cs typeface="Trebuchet MS"/>
              </a:rPr>
              <a:t> nodes</a:t>
            </a:r>
            <a:endParaRPr lang="en-GB" sz="5400">
              <a:cs typeface="Times New Roman"/>
            </a:endParaRPr>
          </a:p>
          <a:p>
            <a:pPr marL="927705" marR="21709" lvl="1" indent="-457200">
              <a:lnSpc>
                <a:spcPts val="3341"/>
              </a:lnSpc>
              <a:buClr>
                <a:schemeClr val="tx1"/>
              </a:buClr>
              <a:buSzPct val="83928"/>
              <a:tabLst>
                <a:tab pos="215686" algn="l"/>
              </a:tabLst>
            </a:pPr>
            <a:r>
              <a:rPr lang="en-GB" sz="3200" spc="-11">
                <a:cs typeface="Trebuchet MS"/>
              </a:rPr>
              <a:t>Usually </a:t>
            </a:r>
            <a:r>
              <a:rPr lang="en-GB" sz="3200" spc="-6">
                <a:cs typeface="Trebuchet MS"/>
              </a:rPr>
              <a:t>reserved for </a:t>
            </a:r>
            <a:r>
              <a:rPr lang="en-GB" sz="3200" spc="-11">
                <a:cs typeface="Trebuchet MS"/>
              </a:rPr>
              <a:t>backbone networks since it  </a:t>
            </a:r>
            <a:r>
              <a:rPr lang="en-GB" sz="3200" spc="-6">
                <a:cs typeface="Trebuchet MS"/>
              </a:rPr>
              <a:t>is very </a:t>
            </a:r>
            <a:r>
              <a:rPr lang="en-GB" sz="3200" spc="-11">
                <a:cs typeface="Trebuchet MS"/>
              </a:rPr>
              <a:t>expensive</a:t>
            </a:r>
            <a:endParaRPr lang="en-GB" sz="3200">
              <a:cs typeface="Trebuchet MS"/>
            </a:endParaRPr>
          </a:p>
          <a:p>
            <a:pPr lvl="1"/>
            <a:endParaRPr lang="en-GB" sz="3200"/>
          </a:p>
        </p:txBody>
      </p:sp>
    </p:spTree>
    <p:extLst>
      <p:ext uri="{BB962C8B-B14F-4D97-AF65-F5344CB8AC3E}">
        <p14:creationId xmlns:p14="http://schemas.microsoft.com/office/powerpoint/2010/main" val="408262672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D4B4-B67E-4110-BFEF-632F8E0CAEBA}"/>
              </a:ext>
            </a:extLst>
          </p:cNvPr>
          <p:cNvSpPr>
            <a:spLocks noGrp="1"/>
          </p:cNvSpPr>
          <p:nvPr>
            <p:ph type="title"/>
          </p:nvPr>
        </p:nvSpPr>
        <p:spPr/>
        <p:txBody>
          <a:bodyPr/>
          <a:lstStyle/>
          <a:p>
            <a:r>
              <a:rPr lang="en-GB"/>
              <a:t>Mesh</a:t>
            </a:r>
          </a:p>
        </p:txBody>
      </p:sp>
      <p:pic>
        <p:nvPicPr>
          <p:cNvPr id="5" name="Content Placeholder 4">
            <a:extLst>
              <a:ext uri="{FF2B5EF4-FFF2-40B4-BE49-F238E27FC236}">
                <a16:creationId xmlns:a16="http://schemas.microsoft.com/office/drawing/2014/main" id="{155C0298-D03A-4F2C-812E-4678957C9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4690" y="2153264"/>
            <a:ext cx="1530529" cy="1530529"/>
          </a:xfrm>
        </p:spPr>
      </p:pic>
      <p:pic>
        <p:nvPicPr>
          <p:cNvPr id="7" name="Content Placeholder 4">
            <a:extLst>
              <a:ext uri="{FF2B5EF4-FFF2-40B4-BE49-F238E27FC236}">
                <a16:creationId xmlns:a16="http://schemas.microsoft.com/office/drawing/2014/main" id="{1D70E479-FE3B-4B17-A4A6-E5122870C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4690" y="4416333"/>
            <a:ext cx="1530529" cy="1530529"/>
          </a:xfrm>
          <a:prstGeom prst="rect">
            <a:avLst/>
          </a:prstGeom>
        </p:spPr>
      </p:pic>
      <p:pic>
        <p:nvPicPr>
          <p:cNvPr id="8" name="Content Placeholder 4">
            <a:extLst>
              <a:ext uri="{FF2B5EF4-FFF2-40B4-BE49-F238E27FC236}">
                <a16:creationId xmlns:a16="http://schemas.microsoft.com/office/drawing/2014/main" id="{C85BD673-0F67-4D65-BAAA-5C99FE3AF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712" y="4416333"/>
            <a:ext cx="1530529" cy="1530529"/>
          </a:xfrm>
          <a:prstGeom prst="rect">
            <a:avLst/>
          </a:prstGeom>
        </p:spPr>
      </p:pic>
      <p:pic>
        <p:nvPicPr>
          <p:cNvPr id="9" name="Content Placeholder 4">
            <a:extLst>
              <a:ext uri="{FF2B5EF4-FFF2-40B4-BE49-F238E27FC236}">
                <a16:creationId xmlns:a16="http://schemas.microsoft.com/office/drawing/2014/main" id="{B7EDA55D-1EBD-44C6-A516-79DFC200F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3712" y="2153264"/>
            <a:ext cx="1530529" cy="1530529"/>
          </a:xfrm>
          <a:prstGeom prst="rect">
            <a:avLst/>
          </a:prstGeom>
        </p:spPr>
      </p:pic>
      <p:pic>
        <p:nvPicPr>
          <p:cNvPr id="10" name="Content Placeholder 4">
            <a:extLst>
              <a:ext uri="{FF2B5EF4-FFF2-40B4-BE49-F238E27FC236}">
                <a16:creationId xmlns:a16="http://schemas.microsoft.com/office/drawing/2014/main" id="{D24AC667-D9C5-450C-8399-D55053BD3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124" y="1027906"/>
            <a:ext cx="1530529" cy="1530529"/>
          </a:xfrm>
          <a:prstGeom prst="rect">
            <a:avLst/>
          </a:prstGeom>
        </p:spPr>
      </p:pic>
      <p:pic>
        <p:nvPicPr>
          <p:cNvPr id="11" name="Content Placeholder 4">
            <a:extLst>
              <a:ext uri="{FF2B5EF4-FFF2-40B4-BE49-F238E27FC236}">
                <a16:creationId xmlns:a16="http://schemas.microsoft.com/office/drawing/2014/main" id="{FF00FB05-F3FE-44D1-A97F-C91E9CFD1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5124" y="5365146"/>
            <a:ext cx="1530529" cy="1530529"/>
          </a:xfrm>
          <a:prstGeom prst="rect">
            <a:avLst/>
          </a:prstGeom>
        </p:spPr>
      </p:pic>
      <p:cxnSp>
        <p:nvCxnSpPr>
          <p:cNvPr id="13" name="Straight Connector 12">
            <a:extLst>
              <a:ext uri="{FF2B5EF4-FFF2-40B4-BE49-F238E27FC236}">
                <a16:creationId xmlns:a16="http://schemas.microsoft.com/office/drawing/2014/main" id="{D5ECDB3A-E9C0-411A-8110-8DF2845D3BED}"/>
              </a:ext>
            </a:extLst>
          </p:cNvPr>
          <p:cNvCxnSpPr>
            <a:cxnSpLocks/>
          </p:cNvCxnSpPr>
          <p:nvPr/>
        </p:nvCxnSpPr>
        <p:spPr>
          <a:xfrm flipH="1">
            <a:off x="3342968" y="1690688"/>
            <a:ext cx="2172929" cy="946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390F02-44EC-4197-861E-37BDB0D9FCF0}"/>
              </a:ext>
            </a:extLst>
          </p:cNvPr>
          <p:cNvCxnSpPr>
            <a:cxnSpLocks/>
          </p:cNvCxnSpPr>
          <p:nvPr/>
        </p:nvCxnSpPr>
        <p:spPr>
          <a:xfrm flipH="1">
            <a:off x="6474543" y="5365146"/>
            <a:ext cx="1814051" cy="765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640DB7-8AC5-43EA-B568-D23045BCB868}"/>
              </a:ext>
            </a:extLst>
          </p:cNvPr>
          <p:cNvCxnSpPr>
            <a:cxnSpLocks/>
          </p:cNvCxnSpPr>
          <p:nvPr/>
        </p:nvCxnSpPr>
        <p:spPr>
          <a:xfrm flipH="1" flipV="1">
            <a:off x="3360338" y="5167312"/>
            <a:ext cx="2155559" cy="96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82CD33-2FAD-4809-89BD-6903CC727419}"/>
              </a:ext>
            </a:extLst>
          </p:cNvPr>
          <p:cNvCxnSpPr>
            <a:cxnSpLocks/>
          </p:cNvCxnSpPr>
          <p:nvPr/>
        </p:nvCxnSpPr>
        <p:spPr>
          <a:xfrm flipV="1">
            <a:off x="2920600"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33D26D-F511-4605-B3A5-50BD3E6A2BAD}"/>
              </a:ext>
            </a:extLst>
          </p:cNvPr>
          <p:cNvCxnSpPr>
            <a:cxnSpLocks/>
          </p:cNvCxnSpPr>
          <p:nvPr/>
        </p:nvCxnSpPr>
        <p:spPr>
          <a:xfrm flipV="1">
            <a:off x="8778975"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478AA-EAA9-48BF-9A80-DF569F2219FB}"/>
              </a:ext>
            </a:extLst>
          </p:cNvPr>
          <p:cNvCxnSpPr>
            <a:cxnSpLocks/>
          </p:cNvCxnSpPr>
          <p:nvPr/>
        </p:nvCxnSpPr>
        <p:spPr>
          <a:xfrm flipH="1" flipV="1">
            <a:off x="6474544" y="1524316"/>
            <a:ext cx="1831221" cy="1112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70F1B3-3E9F-4EFC-8622-307F2E8F98A5}"/>
              </a:ext>
            </a:extLst>
          </p:cNvPr>
          <p:cNvCxnSpPr>
            <a:cxnSpLocks/>
          </p:cNvCxnSpPr>
          <p:nvPr/>
        </p:nvCxnSpPr>
        <p:spPr>
          <a:xfrm flipH="1" flipV="1">
            <a:off x="3360338" y="3130812"/>
            <a:ext cx="2155559" cy="26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79C0B5-6D68-4A2C-9EEF-BA5F7E5D08B0}"/>
              </a:ext>
            </a:extLst>
          </p:cNvPr>
          <p:cNvCxnSpPr>
            <a:cxnSpLocks/>
          </p:cNvCxnSpPr>
          <p:nvPr/>
        </p:nvCxnSpPr>
        <p:spPr>
          <a:xfrm flipH="1">
            <a:off x="3360338" y="2184657"/>
            <a:ext cx="2449424" cy="2608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051E0B2-20C0-4FE8-89F1-DD89DC0D0F09}"/>
              </a:ext>
            </a:extLst>
          </p:cNvPr>
          <p:cNvCxnSpPr>
            <a:cxnSpLocks/>
          </p:cNvCxnSpPr>
          <p:nvPr/>
        </p:nvCxnSpPr>
        <p:spPr>
          <a:xfrm>
            <a:off x="6082269" y="2153264"/>
            <a:ext cx="13731" cy="3442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4EABC68-8DAC-4DC6-8DF7-9526487235C3}"/>
              </a:ext>
            </a:extLst>
          </p:cNvPr>
          <p:cNvCxnSpPr>
            <a:cxnSpLocks/>
          </p:cNvCxnSpPr>
          <p:nvPr/>
        </p:nvCxnSpPr>
        <p:spPr>
          <a:xfrm flipH="1" flipV="1">
            <a:off x="6318194" y="2153264"/>
            <a:ext cx="2067364" cy="2477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55FDB82-E956-4CA1-9119-AFF9C166F19E}"/>
              </a:ext>
            </a:extLst>
          </p:cNvPr>
          <p:cNvCxnSpPr>
            <a:cxnSpLocks/>
          </p:cNvCxnSpPr>
          <p:nvPr/>
        </p:nvCxnSpPr>
        <p:spPr>
          <a:xfrm flipV="1">
            <a:off x="6487657" y="3130812"/>
            <a:ext cx="1800937" cy="2699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E1FDBF-A556-410C-BCF1-304A4BA5FA38}"/>
              </a:ext>
            </a:extLst>
          </p:cNvPr>
          <p:cNvCxnSpPr>
            <a:cxnSpLocks/>
          </p:cNvCxnSpPr>
          <p:nvPr/>
        </p:nvCxnSpPr>
        <p:spPr>
          <a:xfrm>
            <a:off x="3360338" y="2943732"/>
            <a:ext cx="4928256" cy="2047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F7C27E4-D3D0-44DE-8017-F9BF98E0B247}"/>
              </a:ext>
            </a:extLst>
          </p:cNvPr>
          <p:cNvCxnSpPr>
            <a:cxnSpLocks/>
          </p:cNvCxnSpPr>
          <p:nvPr/>
        </p:nvCxnSpPr>
        <p:spPr>
          <a:xfrm flipH="1">
            <a:off x="3360338" y="2961778"/>
            <a:ext cx="4928256" cy="20496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F7C1BF5-5920-44B3-985C-11C4158A16F4}"/>
              </a:ext>
            </a:extLst>
          </p:cNvPr>
          <p:cNvCxnSpPr>
            <a:cxnSpLocks/>
          </p:cNvCxnSpPr>
          <p:nvPr/>
        </p:nvCxnSpPr>
        <p:spPr>
          <a:xfrm flipH="1" flipV="1">
            <a:off x="3360338" y="5093570"/>
            <a:ext cx="4945428" cy="47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9871C16-A26A-4762-9955-1B2E832886DB}"/>
              </a:ext>
            </a:extLst>
          </p:cNvPr>
          <p:cNvCxnSpPr>
            <a:cxnSpLocks/>
          </p:cNvCxnSpPr>
          <p:nvPr/>
        </p:nvCxnSpPr>
        <p:spPr>
          <a:xfrm flipH="1" flipV="1">
            <a:off x="3374215" y="2768359"/>
            <a:ext cx="4914379" cy="574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1037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64AA-9B98-484E-AFC0-943FAA8B178F}"/>
              </a:ext>
            </a:extLst>
          </p:cNvPr>
          <p:cNvSpPr>
            <a:spLocks noGrp="1"/>
          </p:cNvSpPr>
          <p:nvPr>
            <p:ph type="title"/>
          </p:nvPr>
        </p:nvSpPr>
        <p:spPr/>
        <p:txBody>
          <a:bodyPr/>
          <a:lstStyle/>
          <a:p>
            <a:r>
              <a:rPr lang="en-GB"/>
              <a:t>Topologies - Mesh</a:t>
            </a:r>
          </a:p>
        </p:txBody>
      </p:sp>
      <p:sp>
        <p:nvSpPr>
          <p:cNvPr id="3" name="Content Placeholder 2">
            <a:extLst>
              <a:ext uri="{FF2B5EF4-FFF2-40B4-BE49-F238E27FC236}">
                <a16:creationId xmlns:a16="http://schemas.microsoft.com/office/drawing/2014/main" id="{26E5E821-E55A-4CB4-93D1-5E188F206FD4}"/>
              </a:ext>
            </a:extLst>
          </p:cNvPr>
          <p:cNvSpPr>
            <a:spLocks noGrp="1"/>
          </p:cNvSpPr>
          <p:nvPr>
            <p:ph idx="1"/>
          </p:nvPr>
        </p:nvSpPr>
        <p:spPr/>
        <p:txBody>
          <a:bodyPr>
            <a:normAutofit/>
          </a:bodyPr>
          <a:lstStyle/>
          <a:p>
            <a:r>
              <a:rPr lang="en-GB" sz="4000"/>
              <a:t>Partial Mesh</a:t>
            </a:r>
          </a:p>
          <a:p>
            <a:pPr marL="927705" marR="247898" lvl="1" indent="-457200">
              <a:lnSpc>
                <a:spcPts val="3330"/>
              </a:lnSpc>
              <a:spcBef>
                <a:spcPts val="529"/>
              </a:spcBef>
              <a:buClr>
                <a:schemeClr val="tx1"/>
              </a:buClr>
              <a:buSzPct val="83928"/>
              <a:tabLst>
                <a:tab pos="215686" algn="l"/>
              </a:tabLst>
            </a:pPr>
            <a:r>
              <a:rPr lang="en-GB" sz="3600" spc="-6">
                <a:cs typeface="Trebuchet MS"/>
              </a:rPr>
              <a:t>Some nodes are organized in a full mesh scheme  but others are only connected to 1 or 2 in the  network</a:t>
            </a:r>
          </a:p>
          <a:p>
            <a:pPr marL="927705" marR="247898" lvl="1" indent="-457200">
              <a:lnSpc>
                <a:spcPts val="3330"/>
              </a:lnSpc>
              <a:spcBef>
                <a:spcPts val="529"/>
              </a:spcBef>
              <a:buClr>
                <a:schemeClr val="tx1"/>
              </a:buClr>
              <a:buSzPct val="83928"/>
              <a:tabLst>
                <a:tab pos="215686" algn="l"/>
              </a:tabLst>
            </a:pPr>
            <a:r>
              <a:rPr lang="en-GB" sz="3600" spc="-6">
                <a:cs typeface="Trebuchet MS"/>
              </a:rPr>
              <a:t>Common in peripheral networks connected to a  full meshed backbone</a:t>
            </a:r>
          </a:p>
          <a:p>
            <a:pPr marL="927705" marR="247898" lvl="1" indent="-457200">
              <a:lnSpc>
                <a:spcPts val="3330"/>
              </a:lnSpc>
              <a:spcBef>
                <a:spcPts val="529"/>
              </a:spcBef>
              <a:buClr>
                <a:schemeClr val="tx1"/>
              </a:buClr>
              <a:buSzPct val="83928"/>
              <a:tabLst>
                <a:tab pos="215686" algn="l"/>
              </a:tabLst>
            </a:pPr>
            <a:r>
              <a:rPr lang="en-GB" sz="3600" spc="-6">
                <a:cs typeface="Trebuchet MS"/>
              </a:rPr>
              <a:t>Less expensive to implement</a:t>
            </a:r>
          </a:p>
          <a:p>
            <a:pPr marL="927705" marR="247898" lvl="1" indent="-457200">
              <a:lnSpc>
                <a:spcPts val="3330"/>
              </a:lnSpc>
              <a:spcBef>
                <a:spcPts val="529"/>
              </a:spcBef>
              <a:buClr>
                <a:schemeClr val="tx1"/>
              </a:buClr>
              <a:buSzPct val="83928"/>
              <a:tabLst>
                <a:tab pos="215686" algn="l"/>
              </a:tabLst>
            </a:pPr>
            <a:r>
              <a:rPr lang="en-GB" sz="3600" spc="-6">
                <a:cs typeface="Trebuchet MS"/>
              </a:rPr>
              <a:t>Yields less redundancy</a:t>
            </a:r>
          </a:p>
        </p:txBody>
      </p:sp>
    </p:spTree>
    <p:extLst>
      <p:ext uri="{BB962C8B-B14F-4D97-AF65-F5344CB8AC3E}">
        <p14:creationId xmlns:p14="http://schemas.microsoft.com/office/powerpoint/2010/main" val="7884228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08DB-C69A-4E6D-91A3-A6ECEA443D15}"/>
              </a:ext>
            </a:extLst>
          </p:cNvPr>
          <p:cNvSpPr>
            <a:spLocks noGrp="1"/>
          </p:cNvSpPr>
          <p:nvPr>
            <p:ph type="title"/>
          </p:nvPr>
        </p:nvSpPr>
        <p:spPr/>
        <p:txBody>
          <a:bodyPr/>
          <a:lstStyle/>
          <a:p>
            <a:r>
              <a:rPr lang="en-GB"/>
              <a:t>Partial Mesh</a:t>
            </a:r>
          </a:p>
        </p:txBody>
      </p:sp>
      <p:sp>
        <p:nvSpPr>
          <p:cNvPr id="3" name="Content Placeholder 2">
            <a:extLst>
              <a:ext uri="{FF2B5EF4-FFF2-40B4-BE49-F238E27FC236}">
                <a16:creationId xmlns:a16="http://schemas.microsoft.com/office/drawing/2014/main" id="{5ED03580-6AE5-4E66-876D-D3F18FF9A5DC}"/>
              </a:ext>
            </a:extLst>
          </p:cNvPr>
          <p:cNvSpPr>
            <a:spLocks noGrp="1"/>
          </p:cNvSpPr>
          <p:nvPr>
            <p:ph idx="1"/>
          </p:nvPr>
        </p:nvSpPr>
        <p:spPr/>
        <p:txBody>
          <a:bodyPr/>
          <a:lstStyle/>
          <a:p>
            <a:endParaRPr lang="en-GB"/>
          </a:p>
        </p:txBody>
      </p:sp>
      <p:pic>
        <p:nvPicPr>
          <p:cNvPr id="4" name="Content Placeholder 4">
            <a:extLst>
              <a:ext uri="{FF2B5EF4-FFF2-40B4-BE49-F238E27FC236}">
                <a16:creationId xmlns:a16="http://schemas.microsoft.com/office/drawing/2014/main" id="{D811D09D-6183-47CA-ACF0-CF97A988D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690" y="2153264"/>
            <a:ext cx="1530529" cy="1530529"/>
          </a:xfrm>
          <a:prstGeom prst="rect">
            <a:avLst/>
          </a:prstGeom>
        </p:spPr>
      </p:pic>
      <p:pic>
        <p:nvPicPr>
          <p:cNvPr id="5" name="Content Placeholder 4">
            <a:extLst>
              <a:ext uri="{FF2B5EF4-FFF2-40B4-BE49-F238E27FC236}">
                <a16:creationId xmlns:a16="http://schemas.microsoft.com/office/drawing/2014/main" id="{517E878E-06C3-4F1E-B6EB-0795021916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690" y="4416333"/>
            <a:ext cx="1530529" cy="1530529"/>
          </a:xfrm>
          <a:prstGeom prst="rect">
            <a:avLst/>
          </a:prstGeom>
        </p:spPr>
      </p:pic>
      <p:pic>
        <p:nvPicPr>
          <p:cNvPr id="6" name="Content Placeholder 4">
            <a:extLst>
              <a:ext uri="{FF2B5EF4-FFF2-40B4-BE49-F238E27FC236}">
                <a16:creationId xmlns:a16="http://schemas.microsoft.com/office/drawing/2014/main" id="{8C35CCA1-9A4E-4576-85FA-44DD9FE90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712" y="4416333"/>
            <a:ext cx="1530529" cy="1530529"/>
          </a:xfrm>
          <a:prstGeom prst="rect">
            <a:avLst/>
          </a:prstGeom>
        </p:spPr>
      </p:pic>
      <p:pic>
        <p:nvPicPr>
          <p:cNvPr id="7" name="Content Placeholder 4">
            <a:extLst>
              <a:ext uri="{FF2B5EF4-FFF2-40B4-BE49-F238E27FC236}">
                <a16:creationId xmlns:a16="http://schemas.microsoft.com/office/drawing/2014/main" id="{BD7E66B5-F800-42DF-9847-D8A560148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3712" y="2153264"/>
            <a:ext cx="1530529" cy="1530529"/>
          </a:xfrm>
          <a:prstGeom prst="rect">
            <a:avLst/>
          </a:prstGeom>
        </p:spPr>
      </p:pic>
      <p:cxnSp>
        <p:nvCxnSpPr>
          <p:cNvPr id="8" name="Straight Connector 7">
            <a:extLst>
              <a:ext uri="{FF2B5EF4-FFF2-40B4-BE49-F238E27FC236}">
                <a16:creationId xmlns:a16="http://schemas.microsoft.com/office/drawing/2014/main" id="{F3A6DD89-28D1-49CD-999B-1E22B3BF1E47}"/>
              </a:ext>
            </a:extLst>
          </p:cNvPr>
          <p:cNvCxnSpPr>
            <a:cxnSpLocks/>
          </p:cNvCxnSpPr>
          <p:nvPr/>
        </p:nvCxnSpPr>
        <p:spPr>
          <a:xfrm flipH="1">
            <a:off x="3342968" y="1690688"/>
            <a:ext cx="2172929" cy="9461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D976413-5D28-4C88-BEA5-2BB6A12D3636}"/>
              </a:ext>
            </a:extLst>
          </p:cNvPr>
          <p:cNvCxnSpPr>
            <a:cxnSpLocks/>
          </p:cNvCxnSpPr>
          <p:nvPr/>
        </p:nvCxnSpPr>
        <p:spPr>
          <a:xfrm flipH="1">
            <a:off x="6474543" y="5365146"/>
            <a:ext cx="1814051" cy="765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DEA44E-479E-4664-8AAE-CFD73962563B}"/>
              </a:ext>
            </a:extLst>
          </p:cNvPr>
          <p:cNvCxnSpPr>
            <a:cxnSpLocks/>
          </p:cNvCxnSpPr>
          <p:nvPr/>
        </p:nvCxnSpPr>
        <p:spPr>
          <a:xfrm flipH="1" flipV="1">
            <a:off x="3360338" y="5167312"/>
            <a:ext cx="2155559" cy="9630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EE8832-5DFB-4BF7-B32D-557B54D24B9C}"/>
              </a:ext>
            </a:extLst>
          </p:cNvPr>
          <p:cNvCxnSpPr>
            <a:cxnSpLocks/>
          </p:cNvCxnSpPr>
          <p:nvPr/>
        </p:nvCxnSpPr>
        <p:spPr>
          <a:xfrm flipV="1">
            <a:off x="2920600"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80DAA4-59B0-4FBE-B3B5-1AD549C3AC87}"/>
              </a:ext>
            </a:extLst>
          </p:cNvPr>
          <p:cNvCxnSpPr>
            <a:cxnSpLocks/>
          </p:cNvCxnSpPr>
          <p:nvPr/>
        </p:nvCxnSpPr>
        <p:spPr>
          <a:xfrm flipV="1">
            <a:off x="8778975" y="3299625"/>
            <a:ext cx="1" cy="13313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E29C3EF-ED4E-4BBC-8752-E3524B005B2D}"/>
              </a:ext>
            </a:extLst>
          </p:cNvPr>
          <p:cNvCxnSpPr>
            <a:cxnSpLocks/>
          </p:cNvCxnSpPr>
          <p:nvPr/>
        </p:nvCxnSpPr>
        <p:spPr>
          <a:xfrm flipH="1" flipV="1">
            <a:off x="6474544" y="1524316"/>
            <a:ext cx="1831221" cy="1112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6A47E05-EA0E-4D03-B5A4-EB47365878F6}"/>
              </a:ext>
            </a:extLst>
          </p:cNvPr>
          <p:cNvCxnSpPr>
            <a:cxnSpLocks/>
          </p:cNvCxnSpPr>
          <p:nvPr/>
        </p:nvCxnSpPr>
        <p:spPr>
          <a:xfrm flipH="1" flipV="1">
            <a:off x="3360338" y="3130812"/>
            <a:ext cx="2155559" cy="262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7CF9F6-DD66-4085-A462-52693BB17185}"/>
              </a:ext>
            </a:extLst>
          </p:cNvPr>
          <p:cNvCxnSpPr>
            <a:cxnSpLocks/>
          </p:cNvCxnSpPr>
          <p:nvPr/>
        </p:nvCxnSpPr>
        <p:spPr>
          <a:xfrm flipH="1">
            <a:off x="3360338" y="2184657"/>
            <a:ext cx="2449424" cy="26084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36DE29-A4B2-4448-8F36-1FB4E658B94F}"/>
              </a:ext>
            </a:extLst>
          </p:cNvPr>
          <p:cNvCxnSpPr>
            <a:cxnSpLocks/>
          </p:cNvCxnSpPr>
          <p:nvPr/>
        </p:nvCxnSpPr>
        <p:spPr>
          <a:xfrm>
            <a:off x="6082269" y="2153264"/>
            <a:ext cx="13731" cy="3442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D8B813-4556-4012-9E8D-92EF314441E7}"/>
              </a:ext>
            </a:extLst>
          </p:cNvPr>
          <p:cNvCxnSpPr>
            <a:cxnSpLocks/>
          </p:cNvCxnSpPr>
          <p:nvPr/>
        </p:nvCxnSpPr>
        <p:spPr>
          <a:xfrm flipH="1" flipV="1">
            <a:off x="6318194" y="2153264"/>
            <a:ext cx="2067364" cy="2477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38B353-D6F1-426B-A2F0-7CE9580CB0B3}"/>
              </a:ext>
            </a:extLst>
          </p:cNvPr>
          <p:cNvCxnSpPr>
            <a:cxnSpLocks/>
          </p:cNvCxnSpPr>
          <p:nvPr/>
        </p:nvCxnSpPr>
        <p:spPr>
          <a:xfrm flipV="1">
            <a:off x="6487657" y="3130812"/>
            <a:ext cx="1800937" cy="26992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Content Placeholder 4">
            <a:extLst>
              <a:ext uri="{FF2B5EF4-FFF2-40B4-BE49-F238E27FC236}">
                <a16:creationId xmlns:a16="http://schemas.microsoft.com/office/drawing/2014/main" id="{6B3E0369-E09B-4B59-AB29-AD5EAAE0D0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124" y="1027906"/>
            <a:ext cx="1530529" cy="1530529"/>
          </a:xfrm>
          <a:prstGeom prst="rect">
            <a:avLst/>
          </a:prstGeom>
        </p:spPr>
      </p:pic>
      <p:pic>
        <p:nvPicPr>
          <p:cNvPr id="24" name="Content Placeholder 4">
            <a:extLst>
              <a:ext uri="{FF2B5EF4-FFF2-40B4-BE49-F238E27FC236}">
                <a16:creationId xmlns:a16="http://schemas.microsoft.com/office/drawing/2014/main" id="{029533A9-5D25-479E-B61E-02246A86D9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124" y="5365146"/>
            <a:ext cx="1530529" cy="1530529"/>
          </a:xfrm>
          <a:prstGeom prst="rect">
            <a:avLst/>
          </a:prstGeom>
        </p:spPr>
      </p:pic>
      <p:sp>
        <p:nvSpPr>
          <p:cNvPr id="25" name="Freeform 14">
            <a:extLst>
              <a:ext uri="{FF2B5EF4-FFF2-40B4-BE49-F238E27FC236}">
                <a16:creationId xmlns:a16="http://schemas.microsoft.com/office/drawing/2014/main" id="{3C201F39-0891-4727-885F-E308F672C5FE}"/>
              </a:ext>
            </a:extLst>
          </p:cNvPr>
          <p:cNvSpPr>
            <a:spLocks noChangeAspect="1" noEditPoints="1"/>
          </p:cNvSpPr>
          <p:nvPr>
            <p:custDataLst>
              <p:tags r:id="rId1"/>
            </p:custDataLst>
          </p:nvPr>
        </p:nvSpPr>
        <p:spPr bwMode="auto">
          <a:xfrm>
            <a:off x="5864884" y="1500638"/>
            <a:ext cx="448500"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11 w 192"/>
              <a:gd name="T11" fmla="*/ 130 h 192"/>
              <a:gd name="T12" fmla="*/ 102 w 192"/>
              <a:gd name="T13" fmla="*/ 143 h 192"/>
              <a:gd name="T14" fmla="*/ 96 w 192"/>
              <a:gd name="T15" fmla="*/ 140 h 192"/>
              <a:gd name="T16" fmla="*/ 93 w 192"/>
              <a:gd name="T17" fmla="*/ 132 h 192"/>
              <a:gd name="T18" fmla="*/ 93 w 192"/>
              <a:gd name="T19" fmla="*/ 72 h 192"/>
              <a:gd name="T20" fmla="*/ 71 w 192"/>
              <a:gd name="T21" fmla="*/ 85 h 192"/>
              <a:gd name="T22" fmla="*/ 66 w 192"/>
              <a:gd name="T23" fmla="*/ 83 h 192"/>
              <a:gd name="T24" fmla="*/ 63 w 192"/>
              <a:gd name="T25" fmla="*/ 77 h 192"/>
              <a:gd name="T26" fmla="*/ 66 w 192"/>
              <a:gd name="T27" fmla="*/ 72 h 192"/>
              <a:gd name="T28" fmla="*/ 73 w 192"/>
              <a:gd name="T29" fmla="*/ 68 h 192"/>
              <a:gd name="T30" fmla="*/ 86 w 192"/>
              <a:gd name="T31" fmla="*/ 60 h 192"/>
              <a:gd name="T32" fmla="*/ 95 w 192"/>
              <a:gd name="T33" fmla="*/ 51 h 192"/>
              <a:gd name="T34" fmla="*/ 99 w 192"/>
              <a:gd name="T35" fmla="*/ 45 h 192"/>
              <a:gd name="T36" fmla="*/ 104 w 192"/>
              <a:gd name="T37" fmla="*/ 43 h 192"/>
              <a:gd name="T38" fmla="*/ 109 w 192"/>
              <a:gd name="T39" fmla="*/ 46 h 192"/>
              <a:gd name="T40" fmla="*/ 111 w 192"/>
              <a:gd name="T41" fmla="*/ 54 h 192"/>
              <a:gd name="T42" fmla="*/ 111 w 192"/>
              <a:gd name="T43" fmla="*/ 1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11" y="130"/>
                </a:moveTo>
                <a:cubicBezTo>
                  <a:pt x="111" y="139"/>
                  <a:pt x="108" y="143"/>
                  <a:pt x="102" y="143"/>
                </a:cubicBezTo>
                <a:cubicBezTo>
                  <a:pt x="100" y="143"/>
                  <a:pt x="97" y="142"/>
                  <a:pt x="96" y="140"/>
                </a:cubicBezTo>
                <a:cubicBezTo>
                  <a:pt x="94" y="139"/>
                  <a:pt x="93" y="136"/>
                  <a:pt x="93" y="132"/>
                </a:cubicBezTo>
                <a:cubicBezTo>
                  <a:pt x="93" y="72"/>
                  <a:pt x="93" y="72"/>
                  <a:pt x="93" y="72"/>
                </a:cubicBezTo>
                <a:cubicBezTo>
                  <a:pt x="82" y="80"/>
                  <a:pt x="75" y="85"/>
                  <a:pt x="71" y="85"/>
                </a:cubicBezTo>
                <a:cubicBezTo>
                  <a:pt x="69" y="85"/>
                  <a:pt x="67" y="84"/>
                  <a:pt x="66" y="83"/>
                </a:cubicBezTo>
                <a:cubicBezTo>
                  <a:pt x="64" y="81"/>
                  <a:pt x="63" y="79"/>
                  <a:pt x="63" y="77"/>
                </a:cubicBezTo>
                <a:cubicBezTo>
                  <a:pt x="63" y="75"/>
                  <a:pt x="64" y="73"/>
                  <a:pt x="66" y="72"/>
                </a:cubicBezTo>
                <a:cubicBezTo>
                  <a:pt x="67" y="71"/>
                  <a:pt x="70" y="70"/>
                  <a:pt x="73" y="68"/>
                </a:cubicBezTo>
                <a:cubicBezTo>
                  <a:pt x="79" y="66"/>
                  <a:pt x="83" y="63"/>
                  <a:pt x="86" y="60"/>
                </a:cubicBezTo>
                <a:cubicBezTo>
                  <a:pt x="89" y="58"/>
                  <a:pt x="92" y="54"/>
                  <a:pt x="95" y="51"/>
                </a:cubicBezTo>
                <a:cubicBezTo>
                  <a:pt x="97" y="47"/>
                  <a:pt x="99" y="45"/>
                  <a:pt x="99" y="45"/>
                </a:cubicBezTo>
                <a:cubicBezTo>
                  <a:pt x="100" y="44"/>
                  <a:pt x="102" y="43"/>
                  <a:pt x="104" y="43"/>
                </a:cubicBezTo>
                <a:cubicBezTo>
                  <a:pt x="106" y="43"/>
                  <a:pt x="108" y="44"/>
                  <a:pt x="109" y="46"/>
                </a:cubicBezTo>
                <a:cubicBezTo>
                  <a:pt x="111" y="48"/>
                  <a:pt x="111" y="50"/>
                  <a:pt x="111" y="54"/>
                </a:cubicBezTo>
                <a:lnTo>
                  <a:pt x="111" y="1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27" name="Freeform 13">
            <a:extLst>
              <a:ext uri="{FF2B5EF4-FFF2-40B4-BE49-F238E27FC236}">
                <a16:creationId xmlns:a16="http://schemas.microsoft.com/office/drawing/2014/main" id="{5B36C75E-8489-4BB0-9ABE-00B5AAD78ABA}"/>
              </a:ext>
            </a:extLst>
          </p:cNvPr>
          <p:cNvSpPr>
            <a:spLocks noChangeAspect="1" noEditPoints="1"/>
          </p:cNvSpPr>
          <p:nvPr>
            <p:custDataLst>
              <p:tags r:id="rId2"/>
            </p:custDataLst>
          </p:nvPr>
        </p:nvSpPr>
        <p:spPr bwMode="auto">
          <a:xfrm>
            <a:off x="5864884" y="5830094"/>
            <a:ext cx="447514"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9 w 192"/>
              <a:gd name="T11" fmla="*/ 139 h 192"/>
              <a:gd name="T12" fmla="*/ 122 w 192"/>
              <a:gd name="T13" fmla="*/ 142 h 192"/>
              <a:gd name="T14" fmla="*/ 73 w 192"/>
              <a:gd name="T15" fmla="*/ 142 h 192"/>
              <a:gd name="T16" fmla="*/ 65 w 192"/>
              <a:gd name="T17" fmla="*/ 139 h 192"/>
              <a:gd name="T18" fmla="*/ 62 w 192"/>
              <a:gd name="T19" fmla="*/ 132 h 192"/>
              <a:gd name="T20" fmla="*/ 64 w 192"/>
              <a:gd name="T21" fmla="*/ 126 h 192"/>
              <a:gd name="T22" fmla="*/ 68 w 192"/>
              <a:gd name="T23" fmla="*/ 120 h 192"/>
              <a:gd name="T24" fmla="*/ 84 w 192"/>
              <a:gd name="T25" fmla="*/ 104 h 192"/>
              <a:gd name="T26" fmla="*/ 94 w 192"/>
              <a:gd name="T27" fmla="*/ 95 h 192"/>
              <a:gd name="T28" fmla="*/ 103 w 192"/>
              <a:gd name="T29" fmla="*/ 88 h 192"/>
              <a:gd name="T30" fmla="*/ 109 w 192"/>
              <a:gd name="T31" fmla="*/ 80 h 192"/>
              <a:gd name="T32" fmla="*/ 111 w 192"/>
              <a:gd name="T33" fmla="*/ 72 h 192"/>
              <a:gd name="T34" fmla="*/ 109 w 192"/>
              <a:gd name="T35" fmla="*/ 64 h 192"/>
              <a:gd name="T36" fmla="*/ 103 w 192"/>
              <a:gd name="T37" fmla="*/ 59 h 192"/>
              <a:gd name="T38" fmla="*/ 96 w 192"/>
              <a:gd name="T39" fmla="*/ 57 h 192"/>
              <a:gd name="T40" fmla="*/ 82 w 192"/>
              <a:gd name="T41" fmla="*/ 65 h 192"/>
              <a:gd name="T42" fmla="*/ 80 w 192"/>
              <a:gd name="T43" fmla="*/ 70 h 192"/>
              <a:gd name="T44" fmla="*/ 76 w 192"/>
              <a:gd name="T45" fmla="*/ 77 h 192"/>
              <a:gd name="T46" fmla="*/ 70 w 192"/>
              <a:gd name="T47" fmla="*/ 79 h 192"/>
              <a:gd name="T48" fmla="*/ 65 w 192"/>
              <a:gd name="T49" fmla="*/ 77 h 192"/>
              <a:gd name="T50" fmla="*/ 63 w 192"/>
              <a:gd name="T51" fmla="*/ 71 h 192"/>
              <a:gd name="T52" fmla="*/ 65 w 192"/>
              <a:gd name="T53" fmla="*/ 61 h 192"/>
              <a:gd name="T54" fmla="*/ 71 w 192"/>
              <a:gd name="T55" fmla="*/ 52 h 192"/>
              <a:gd name="T56" fmla="*/ 81 w 192"/>
              <a:gd name="T57" fmla="*/ 46 h 192"/>
              <a:gd name="T58" fmla="*/ 96 w 192"/>
              <a:gd name="T59" fmla="*/ 43 h 192"/>
              <a:gd name="T60" fmla="*/ 113 w 192"/>
              <a:gd name="T61" fmla="*/ 47 h 192"/>
              <a:gd name="T62" fmla="*/ 122 w 192"/>
              <a:gd name="T63" fmla="*/ 52 h 192"/>
              <a:gd name="T64" fmla="*/ 127 w 192"/>
              <a:gd name="T65" fmla="*/ 61 h 192"/>
              <a:gd name="T66" fmla="*/ 129 w 192"/>
              <a:gd name="T67" fmla="*/ 71 h 192"/>
              <a:gd name="T68" fmla="*/ 125 w 192"/>
              <a:gd name="T69" fmla="*/ 86 h 192"/>
              <a:gd name="T70" fmla="*/ 117 w 192"/>
              <a:gd name="T71" fmla="*/ 97 h 192"/>
              <a:gd name="T72" fmla="*/ 102 w 192"/>
              <a:gd name="T73" fmla="*/ 109 h 192"/>
              <a:gd name="T74" fmla="*/ 89 w 192"/>
              <a:gd name="T75" fmla="*/ 121 h 192"/>
              <a:gd name="T76" fmla="*/ 85 w 192"/>
              <a:gd name="T77" fmla="*/ 126 h 192"/>
              <a:gd name="T78" fmla="*/ 120 w 192"/>
              <a:gd name="T79" fmla="*/ 126 h 192"/>
              <a:gd name="T80" fmla="*/ 128 w 192"/>
              <a:gd name="T81" fmla="*/ 128 h 192"/>
              <a:gd name="T82" fmla="*/ 131 w 192"/>
              <a:gd name="T83" fmla="*/ 134 h 192"/>
              <a:gd name="T84" fmla="*/ 129 w 192"/>
              <a:gd name="T85" fmla="*/ 13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9" y="139"/>
                </a:moveTo>
                <a:cubicBezTo>
                  <a:pt x="127" y="141"/>
                  <a:pt x="125" y="142"/>
                  <a:pt x="122" y="142"/>
                </a:cubicBezTo>
                <a:cubicBezTo>
                  <a:pt x="73" y="142"/>
                  <a:pt x="73" y="142"/>
                  <a:pt x="73" y="142"/>
                </a:cubicBezTo>
                <a:cubicBezTo>
                  <a:pt x="70" y="142"/>
                  <a:pt x="67" y="141"/>
                  <a:pt x="65" y="139"/>
                </a:cubicBezTo>
                <a:cubicBezTo>
                  <a:pt x="63" y="137"/>
                  <a:pt x="62" y="135"/>
                  <a:pt x="62" y="132"/>
                </a:cubicBezTo>
                <a:cubicBezTo>
                  <a:pt x="62" y="131"/>
                  <a:pt x="63" y="129"/>
                  <a:pt x="64" y="126"/>
                </a:cubicBezTo>
                <a:cubicBezTo>
                  <a:pt x="65" y="123"/>
                  <a:pt x="67" y="121"/>
                  <a:pt x="68" y="120"/>
                </a:cubicBezTo>
                <a:cubicBezTo>
                  <a:pt x="74" y="114"/>
                  <a:pt x="79" y="108"/>
                  <a:pt x="84" y="104"/>
                </a:cubicBezTo>
                <a:cubicBezTo>
                  <a:pt x="89" y="100"/>
                  <a:pt x="92" y="97"/>
                  <a:pt x="94" y="95"/>
                </a:cubicBezTo>
                <a:cubicBezTo>
                  <a:pt x="98" y="93"/>
                  <a:pt x="101" y="90"/>
                  <a:pt x="103" y="88"/>
                </a:cubicBezTo>
                <a:cubicBezTo>
                  <a:pt x="106" y="85"/>
                  <a:pt x="108" y="82"/>
                  <a:pt x="109" y="80"/>
                </a:cubicBezTo>
                <a:cubicBezTo>
                  <a:pt x="110" y="77"/>
                  <a:pt x="111" y="74"/>
                  <a:pt x="111" y="72"/>
                </a:cubicBezTo>
                <a:cubicBezTo>
                  <a:pt x="111" y="69"/>
                  <a:pt x="110" y="66"/>
                  <a:pt x="109" y="64"/>
                </a:cubicBezTo>
                <a:cubicBezTo>
                  <a:pt x="107" y="62"/>
                  <a:pt x="106" y="60"/>
                  <a:pt x="103" y="59"/>
                </a:cubicBezTo>
                <a:cubicBezTo>
                  <a:pt x="101" y="57"/>
                  <a:pt x="98" y="57"/>
                  <a:pt x="96" y="57"/>
                </a:cubicBezTo>
                <a:cubicBezTo>
                  <a:pt x="90" y="57"/>
                  <a:pt x="85" y="59"/>
                  <a:pt x="82" y="65"/>
                </a:cubicBezTo>
                <a:cubicBezTo>
                  <a:pt x="81" y="65"/>
                  <a:pt x="81" y="67"/>
                  <a:pt x="80" y="70"/>
                </a:cubicBezTo>
                <a:cubicBezTo>
                  <a:pt x="79" y="73"/>
                  <a:pt x="77" y="75"/>
                  <a:pt x="76" y="77"/>
                </a:cubicBezTo>
                <a:cubicBezTo>
                  <a:pt x="75" y="78"/>
                  <a:pt x="73" y="79"/>
                  <a:pt x="70" y="79"/>
                </a:cubicBezTo>
                <a:cubicBezTo>
                  <a:pt x="68" y="79"/>
                  <a:pt x="66" y="78"/>
                  <a:pt x="65" y="77"/>
                </a:cubicBezTo>
                <a:cubicBezTo>
                  <a:pt x="63" y="76"/>
                  <a:pt x="63" y="74"/>
                  <a:pt x="63" y="71"/>
                </a:cubicBezTo>
                <a:cubicBezTo>
                  <a:pt x="63" y="68"/>
                  <a:pt x="63" y="65"/>
                  <a:pt x="65" y="61"/>
                </a:cubicBezTo>
                <a:cubicBezTo>
                  <a:pt x="66" y="58"/>
                  <a:pt x="68" y="55"/>
                  <a:pt x="71" y="52"/>
                </a:cubicBezTo>
                <a:cubicBezTo>
                  <a:pt x="74" y="50"/>
                  <a:pt x="77" y="48"/>
                  <a:pt x="81" y="46"/>
                </a:cubicBezTo>
                <a:cubicBezTo>
                  <a:pt x="85" y="44"/>
                  <a:pt x="90" y="43"/>
                  <a:pt x="96" y="43"/>
                </a:cubicBezTo>
                <a:cubicBezTo>
                  <a:pt x="103" y="43"/>
                  <a:pt x="109" y="44"/>
                  <a:pt x="113" y="47"/>
                </a:cubicBezTo>
                <a:cubicBezTo>
                  <a:pt x="117" y="48"/>
                  <a:pt x="119" y="50"/>
                  <a:pt x="122" y="52"/>
                </a:cubicBezTo>
                <a:cubicBezTo>
                  <a:pt x="124" y="55"/>
                  <a:pt x="126" y="58"/>
                  <a:pt x="127" y="61"/>
                </a:cubicBezTo>
                <a:cubicBezTo>
                  <a:pt x="128" y="64"/>
                  <a:pt x="129" y="68"/>
                  <a:pt x="129" y="71"/>
                </a:cubicBezTo>
                <a:cubicBezTo>
                  <a:pt x="129" y="77"/>
                  <a:pt x="128" y="82"/>
                  <a:pt x="125" y="86"/>
                </a:cubicBezTo>
                <a:cubicBezTo>
                  <a:pt x="122" y="91"/>
                  <a:pt x="119" y="94"/>
                  <a:pt x="117" y="97"/>
                </a:cubicBezTo>
                <a:cubicBezTo>
                  <a:pt x="114" y="99"/>
                  <a:pt x="109" y="103"/>
                  <a:pt x="102" y="109"/>
                </a:cubicBezTo>
                <a:cubicBezTo>
                  <a:pt x="96" y="114"/>
                  <a:pt x="91" y="118"/>
                  <a:pt x="89" y="121"/>
                </a:cubicBezTo>
                <a:cubicBezTo>
                  <a:pt x="88" y="123"/>
                  <a:pt x="86" y="124"/>
                  <a:pt x="85" y="126"/>
                </a:cubicBezTo>
                <a:cubicBezTo>
                  <a:pt x="120" y="126"/>
                  <a:pt x="120" y="126"/>
                  <a:pt x="120" y="126"/>
                </a:cubicBezTo>
                <a:cubicBezTo>
                  <a:pt x="124" y="126"/>
                  <a:pt x="126" y="127"/>
                  <a:pt x="128" y="128"/>
                </a:cubicBezTo>
                <a:cubicBezTo>
                  <a:pt x="130" y="129"/>
                  <a:pt x="131" y="131"/>
                  <a:pt x="131" y="134"/>
                </a:cubicBezTo>
                <a:cubicBezTo>
                  <a:pt x="131" y="136"/>
                  <a:pt x="130" y="138"/>
                  <a:pt x="129"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03151305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Ad Hoc or Hybrid</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lnSpcReduction="10000"/>
          </a:bodyPr>
          <a:lstStyle/>
          <a:p>
            <a:r>
              <a:rPr lang="en-GB" sz="3600"/>
              <a:t>No pre-existing infrastructure</a:t>
            </a:r>
          </a:p>
          <a:p>
            <a:r>
              <a:rPr lang="en-GB" sz="3600"/>
              <a:t>Devices communication amongst themselves</a:t>
            </a:r>
          </a:p>
          <a:p>
            <a:r>
              <a:rPr lang="en-GB" sz="3600"/>
              <a:t>Can be a mixture of topologies</a:t>
            </a:r>
          </a:p>
          <a:p>
            <a:r>
              <a:rPr lang="en-GB" sz="3600"/>
              <a:t>Multiple physical  topologies are  combined to form one  large network</a:t>
            </a:r>
          </a:p>
          <a:p>
            <a:r>
              <a:rPr lang="en-GB" sz="3600"/>
              <a:t>Each topology has its  own strengths and  weakness</a:t>
            </a:r>
          </a:p>
          <a:p>
            <a:r>
              <a:rPr lang="en-GB" sz="3600"/>
              <a:t>Objective: total strength  improves the network  performance</a:t>
            </a:r>
          </a:p>
          <a:p>
            <a:endParaRPr lang="en-GB" sz="3600"/>
          </a:p>
        </p:txBody>
      </p:sp>
    </p:spTree>
    <p:extLst>
      <p:ext uri="{BB962C8B-B14F-4D97-AF65-F5344CB8AC3E}">
        <p14:creationId xmlns:p14="http://schemas.microsoft.com/office/powerpoint/2010/main" val="1205073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Infrastructure</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lstStyle/>
          <a:p>
            <a:r>
              <a:rPr lang="en-GB"/>
              <a:t>All devices communicate through an access point</a:t>
            </a:r>
          </a:p>
          <a:p>
            <a:r>
              <a:rPr lang="en-GB"/>
              <a:t>The most common wireless communication mode</a:t>
            </a:r>
          </a:p>
        </p:txBody>
      </p:sp>
    </p:spTree>
    <p:extLst>
      <p:ext uri="{BB962C8B-B14F-4D97-AF65-F5344CB8AC3E}">
        <p14:creationId xmlns:p14="http://schemas.microsoft.com/office/powerpoint/2010/main" val="318588723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4000"/>
              <a:t>Advantages</a:t>
            </a:r>
          </a:p>
          <a:p>
            <a:pPr lvl="1"/>
            <a:r>
              <a:rPr lang="en-GB" sz="3600"/>
              <a:t>Scalability</a:t>
            </a:r>
          </a:p>
          <a:p>
            <a:pPr lvl="1"/>
            <a:r>
              <a:rPr lang="en-GB" sz="3600"/>
              <a:t>Robustness</a:t>
            </a:r>
          </a:p>
          <a:p>
            <a:pPr lvl="1"/>
            <a:r>
              <a:rPr lang="en-GB" sz="3600"/>
              <a:t>Redundancy</a:t>
            </a:r>
            <a:endParaRPr lang="en-GB"/>
          </a:p>
        </p:txBody>
      </p:sp>
    </p:spTree>
    <p:extLst>
      <p:ext uri="{BB962C8B-B14F-4D97-AF65-F5344CB8AC3E}">
        <p14:creationId xmlns:p14="http://schemas.microsoft.com/office/powerpoint/2010/main" val="35711358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3200"/>
              <a:t>Ad hoc devices work together to form a mesh “cloud”</a:t>
            </a:r>
          </a:p>
          <a:p>
            <a:r>
              <a:rPr lang="en-GB" sz="3200"/>
              <a:t>Self form and self heal</a:t>
            </a:r>
          </a:p>
        </p:txBody>
      </p:sp>
    </p:spTree>
    <p:extLst>
      <p:ext uri="{BB962C8B-B14F-4D97-AF65-F5344CB8AC3E}">
        <p14:creationId xmlns:p14="http://schemas.microsoft.com/office/powerpoint/2010/main" val="93328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CD091-174F-4BF4-9E6D-D8923FF603E9}"/>
              </a:ext>
            </a:extLst>
          </p:cNvPr>
          <p:cNvSpPr>
            <a:spLocks noGrp="1"/>
          </p:cNvSpPr>
          <p:nvPr>
            <p:ph type="title"/>
          </p:nvPr>
        </p:nvSpPr>
        <p:spPr>
          <a:xfrm>
            <a:off x="300789" y="577731"/>
            <a:ext cx="11590421" cy="903634"/>
          </a:xfrm>
        </p:spPr>
        <p:txBody>
          <a:bodyPr/>
          <a:lstStyle/>
          <a:p>
            <a:r>
              <a:rPr lang="en-GB"/>
              <a:t>OSI model</a:t>
            </a:r>
          </a:p>
        </p:txBody>
      </p:sp>
      <p:sp>
        <p:nvSpPr>
          <p:cNvPr id="6" name="object 3">
            <a:extLst>
              <a:ext uri="{FF2B5EF4-FFF2-40B4-BE49-F238E27FC236}">
                <a16:creationId xmlns:a16="http://schemas.microsoft.com/office/drawing/2014/main" id="{3882246C-D1C0-4FCE-9B8F-848A7770D75C}"/>
              </a:ext>
            </a:extLst>
          </p:cNvPr>
          <p:cNvSpPr>
            <a:spLocks noGrp="1"/>
          </p:cNvSpPr>
          <p:nvPr>
            <p:ph idx="1"/>
          </p:nvPr>
        </p:nvSpPr>
        <p:spPr>
          <a:xfrm>
            <a:off x="1398112" y="1469490"/>
            <a:ext cx="8496660" cy="4935538"/>
          </a:xfrm>
          <a:prstGeom prst="rect">
            <a:avLst/>
          </a:prstGeom>
          <a:blipFill>
            <a:blip r:embed="rId2" cstate="print"/>
            <a:stretch>
              <a:fillRect/>
            </a:stretch>
          </a:blipFill>
        </p:spPr>
        <p:txBody>
          <a:bodyPr wrap="square" lIns="0" tIns="0" rIns="0" bIns="0" rtlCol="0"/>
          <a:lstStyle/>
          <a:p>
            <a:pPr marL="0" indent="0">
              <a:buNone/>
            </a:pPr>
            <a:endParaRPr lang="en-GB"/>
          </a:p>
        </p:txBody>
      </p:sp>
    </p:spTree>
    <p:extLst>
      <p:ext uri="{BB962C8B-B14F-4D97-AF65-F5344CB8AC3E}">
        <p14:creationId xmlns:p14="http://schemas.microsoft.com/office/powerpoint/2010/main" val="313581762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C389-DEE9-4F61-BE7C-9088C7ED995A}"/>
              </a:ext>
            </a:extLst>
          </p:cNvPr>
          <p:cNvSpPr>
            <a:spLocks noGrp="1"/>
          </p:cNvSpPr>
          <p:nvPr>
            <p:ph type="title"/>
          </p:nvPr>
        </p:nvSpPr>
        <p:spPr/>
        <p:txBody>
          <a:bodyPr/>
          <a:lstStyle/>
          <a:p>
            <a:r>
              <a:rPr lang="en-GB"/>
              <a:t>Topologies: Wireless Mesh</a:t>
            </a:r>
          </a:p>
        </p:txBody>
      </p:sp>
      <p:sp>
        <p:nvSpPr>
          <p:cNvPr id="3" name="Content Placeholder 2">
            <a:extLst>
              <a:ext uri="{FF2B5EF4-FFF2-40B4-BE49-F238E27FC236}">
                <a16:creationId xmlns:a16="http://schemas.microsoft.com/office/drawing/2014/main" id="{B9041CFE-42F1-4E14-99E5-28FD8E6856C4}"/>
              </a:ext>
            </a:extLst>
          </p:cNvPr>
          <p:cNvSpPr>
            <a:spLocks noGrp="1"/>
          </p:cNvSpPr>
          <p:nvPr>
            <p:ph idx="1"/>
          </p:nvPr>
        </p:nvSpPr>
        <p:spPr/>
        <p:txBody>
          <a:bodyPr>
            <a:normAutofit/>
          </a:bodyPr>
          <a:lstStyle/>
          <a:p>
            <a:r>
              <a:rPr lang="en-GB" sz="4000"/>
              <a:t>Disadvantages</a:t>
            </a:r>
          </a:p>
          <a:p>
            <a:pPr lvl="1"/>
            <a:r>
              <a:rPr lang="en-GB" sz="3600"/>
              <a:t>Complexity</a:t>
            </a:r>
          </a:p>
          <a:p>
            <a:pPr lvl="1"/>
            <a:r>
              <a:rPr lang="en-GB" sz="3600"/>
              <a:t>Network Planning</a:t>
            </a:r>
          </a:p>
          <a:p>
            <a:pPr lvl="1"/>
            <a:r>
              <a:rPr lang="en-GB" sz="3600"/>
              <a:t>Latency</a:t>
            </a:r>
          </a:p>
          <a:p>
            <a:pPr lvl="1"/>
            <a:r>
              <a:rPr lang="en-GB" sz="3600"/>
              <a:t>Power Consumption</a:t>
            </a:r>
          </a:p>
          <a:p>
            <a:pPr lvl="1"/>
            <a:endParaRPr lang="en-GB"/>
          </a:p>
        </p:txBody>
      </p:sp>
    </p:spTree>
    <p:extLst>
      <p:ext uri="{BB962C8B-B14F-4D97-AF65-F5344CB8AC3E}">
        <p14:creationId xmlns:p14="http://schemas.microsoft.com/office/powerpoint/2010/main" val="307724620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A787-9D2D-4948-AEF6-BDE1CA3FE29E}"/>
              </a:ext>
            </a:extLst>
          </p:cNvPr>
          <p:cNvSpPr>
            <a:spLocks noGrp="1"/>
          </p:cNvSpPr>
          <p:nvPr>
            <p:ph type="title"/>
          </p:nvPr>
        </p:nvSpPr>
        <p:spPr>
          <a:xfrm>
            <a:off x="386962" y="354388"/>
            <a:ext cx="11590421" cy="1325563"/>
          </a:xfrm>
        </p:spPr>
        <p:txBody>
          <a:bodyPr/>
          <a:lstStyle/>
          <a:p>
            <a:r>
              <a:rPr lang="en-GB"/>
              <a:t>Physical and Logical Topology</a:t>
            </a:r>
          </a:p>
        </p:txBody>
      </p:sp>
      <p:sp>
        <p:nvSpPr>
          <p:cNvPr id="3" name="Content Placeholder 2">
            <a:extLst>
              <a:ext uri="{FF2B5EF4-FFF2-40B4-BE49-F238E27FC236}">
                <a16:creationId xmlns:a16="http://schemas.microsoft.com/office/drawing/2014/main" id="{7DC4C6DB-C782-454B-8084-0D4D0546C7BF}"/>
              </a:ext>
            </a:extLst>
          </p:cNvPr>
          <p:cNvSpPr>
            <a:spLocks noGrp="1"/>
          </p:cNvSpPr>
          <p:nvPr>
            <p:ph idx="1"/>
          </p:nvPr>
        </p:nvSpPr>
        <p:spPr/>
        <p:txBody>
          <a:bodyPr/>
          <a:lstStyle/>
          <a:p>
            <a:r>
              <a:rPr lang="en-GB"/>
              <a:t>Physical topology defines how the systems are physically  connected</a:t>
            </a:r>
          </a:p>
          <a:p>
            <a:endParaRPr lang="en-GB"/>
          </a:p>
          <a:p>
            <a:r>
              <a:rPr lang="en-GB"/>
              <a:t>Logical Topology - How devices are connected to the network  through the actual cables that transmit data</a:t>
            </a:r>
          </a:p>
          <a:p>
            <a:endParaRPr lang="en-GB"/>
          </a:p>
          <a:p>
            <a:r>
              <a:rPr lang="en-GB"/>
              <a:t>The logical topology defines how the systems communicate  across the physical topologies</a:t>
            </a:r>
          </a:p>
          <a:p>
            <a:endParaRPr lang="en-GB"/>
          </a:p>
        </p:txBody>
      </p:sp>
    </p:spTree>
    <p:extLst>
      <p:ext uri="{BB962C8B-B14F-4D97-AF65-F5344CB8AC3E}">
        <p14:creationId xmlns:p14="http://schemas.microsoft.com/office/powerpoint/2010/main" val="116263387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850630" y="4199382"/>
            <a:ext cx="731520" cy="731520"/>
          </a:xfrm>
          <a:custGeom>
            <a:avLst/>
            <a:gdLst/>
            <a:ahLst/>
            <a:cxnLst/>
            <a:rect l="l" t="t" r="r" b="b"/>
            <a:pathLst>
              <a:path w="731520" h="731520">
                <a:moveTo>
                  <a:pt x="0" y="365760"/>
                </a:moveTo>
                <a:lnTo>
                  <a:pt x="2848" y="319869"/>
                </a:lnTo>
                <a:lnTo>
                  <a:pt x="11167" y="275682"/>
                </a:lnTo>
                <a:lnTo>
                  <a:pt x="24613" y="233542"/>
                </a:lnTo>
                <a:lnTo>
                  <a:pt x="42844" y="193790"/>
                </a:lnTo>
                <a:lnTo>
                  <a:pt x="65517" y="156770"/>
                </a:lnTo>
                <a:lnTo>
                  <a:pt x="92291" y="122822"/>
                </a:lnTo>
                <a:lnTo>
                  <a:pt x="122822" y="92291"/>
                </a:lnTo>
                <a:lnTo>
                  <a:pt x="156770" y="65517"/>
                </a:lnTo>
                <a:lnTo>
                  <a:pt x="193790" y="42844"/>
                </a:lnTo>
                <a:lnTo>
                  <a:pt x="233542" y="24613"/>
                </a:lnTo>
                <a:lnTo>
                  <a:pt x="275682" y="11167"/>
                </a:lnTo>
                <a:lnTo>
                  <a:pt x="319869" y="2848"/>
                </a:lnTo>
                <a:lnTo>
                  <a:pt x="365760" y="0"/>
                </a:lnTo>
                <a:lnTo>
                  <a:pt x="411650" y="2848"/>
                </a:lnTo>
                <a:lnTo>
                  <a:pt x="455837" y="11167"/>
                </a:lnTo>
                <a:lnTo>
                  <a:pt x="497977" y="24613"/>
                </a:lnTo>
                <a:lnTo>
                  <a:pt x="537729" y="42844"/>
                </a:lnTo>
                <a:lnTo>
                  <a:pt x="574749" y="65517"/>
                </a:lnTo>
                <a:lnTo>
                  <a:pt x="608697" y="92291"/>
                </a:lnTo>
                <a:lnTo>
                  <a:pt x="639228" y="122822"/>
                </a:lnTo>
                <a:lnTo>
                  <a:pt x="666002" y="156770"/>
                </a:lnTo>
                <a:lnTo>
                  <a:pt x="688675" y="193790"/>
                </a:lnTo>
                <a:lnTo>
                  <a:pt x="706906" y="233542"/>
                </a:lnTo>
                <a:lnTo>
                  <a:pt x="720352" y="275682"/>
                </a:lnTo>
                <a:lnTo>
                  <a:pt x="728671" y="319869"/>
                </a:lnTo>
                <a:lnTo>
                  <a:pt x="731520" y="365760"/>
                </a:lnTo>
                <a:lnTo>
                  <a:pt x="728671" y="411650"/>
                </a:lnTo>
                <a:lnTo>
                  <a:pt x="720352" y="455837"/>
                </a:lnTo>
                <a:lnTo>
                  <a:pt x="706906" y="497977"/>
                </a:lnTo>
                <a:lnTo>
                  <a:pt x="688675" y="537729"/>
                </a:lnTo>
                <a:lnTo>
                  <a:pt x="666002" y="574749"/>
                </a:lnTo>
                <a:lnTo>
                  <a:pt x="639228" y="608697"/>
                </a:lnTo>
                <a:lnTo>
                  <a:pt x="608697" y="639228"/>
                </a:lnTo>
                <a:lnTo>
                  <a:pt x="574749" y="666002"/>
                </a:lnTo>
                <a:lnTo>
                  <a:pt x="537729" y="688675"/>
                </a:lnTo>
                <a:lnTo>
                  <a:pt x="497977" y="706906"/>
                </a:lnTo>
                <a:lnTo>
                  <a:pt x="455837" y="720352"/>
                </a:lnTo>
                <a:lnTo>
                  <a:pt x="411650" y="728671"/>
                </a:lnTo>
                <a:lnTo>
                  <a:pt x="365760" y="731520"/>
                </a:lnTo>
                <a:lnTo>
                  <a:pt x="319869" y="728671"/>
                </a:lnTo>
                <a:lnTo>
                  <a:pt x="275682" y="720352"/>
                </a:lnTo>
                <a:lnTo>
                  <a:pt x="233542" y="706906"/>
                </a:lnTo>
                <a:lnTo>
                  <a:pt x="193790" y="688675"/>
                </a:lnTo>
                <a:lnTo>
                  <a:pt x="156770" y="666002"/>
                </a:lnTo>
                <a:lnTo>
                  <a:pt x="122822" y="639228"/>
                </a:lnTo>
                <a:lnTo>
                  <a:pt x="92291" y="608697"/>
                </a:lnTo>
                <a:lnTo>
                  <a:pt x="65517" y="574749"/>
                </a:lnTo>
                <a:lnTo>
                  <a:pt x="42844" y="537729"/>
                </a:lnTo>
                <a:lnTo>
                  <a:pt x="24613" y="497977"/>
                </a:lnTo>
                <a:lnTo>
                  <a:pt x="11167" y="455837"/>
                </a:lnTo>
                <a:lnTo>
                  <a:pt x="2848" y="411650"/>
                </a:lnTo>
                <a:lnTo>
                  <a:pt x="0" y="365760"/>
                </a:lnTo>
                <a:close/>
              </a:path>
            </a:pathLst>
          </a:custGeom>
          <a:ln w="25908">
            <a:solidFill>
              <a:srgbClr val="FFFFFF"/>
            </a:solidFill>
          </a:ln>
        </p:spPr>
        <p:txBody>
          <a:bodyPr wrap="square" lIns="0" tIns="0" rIns="0" bIns="0" rtlCol="0"/>
          <a:lstStyle/>
          <a:p>
            <a:endParaRPr/>
          </a:p>
        </p:txBody>
      </p:sp>
      <p:sp>
        <p:nvSpPr>
          <p:cNvPr id="2" name="Title 1">
            <a:extLst>
              <a:ext uri="{FF2B5EF4-FFF2-40B4-BE49-F238E27FC236}">
                <a16:creationId xmlns:a16="http://schemas.microsoft.com/office/drawing/2014/main" id="{30F020F9-502E-4911-B34C-3FC38E760F7D}"/>
              </a:ext>
            </a:extLst>
          </p:cNvPr>
          <p:cNvSpPr>
            <a:spLocks noGrp="1"/>
          </p:cNvSpPr>
          <p:nvPr>
            <p:ph type="title"/>
          </p:nvPr>
        </p:nvSpPr>
        <p:spPr>
          <a:xfrm>
            <a:off x="300789" y="505715"/>
            <a:ext cx="11590421" cy="903634"/>
          </a:xfrm>
        </p:spPr>
        <p:txBody>
          <a:bodyPr>
            <a:normAutofit/>
          </a:bodyPr>
          <a:lstStyle/>
          <a:p>
            <a:r>
              <a:rPr lang="en-GB" sz="3600"/>
              <a:t>NETWORK TOPOLOGY (LOGICAL TOPOLOGY)</a:t>
            </a:r>
          </a:p>
        </p:txBody>
      </p:sp>
      <p:pic>
        <p:nvPicPr>
          <p:cNvPr id="13" name="Picture 12">
            <a:extLst>
              <a:ext uri="{FF2B5EF4-FFF2-40B4-BE49-F238E27FC236}">
                <a16:creationId xmlns:a16="http://schemas.microsoft.com/office/drawing/2014/main" id="{6095E87D-16AD-4965-AA22-3D7D9E421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48" y="1289042"/>
            <a:ext cx="9728567" cy="5661486"/>
          </a:xfrm>
          <a:prstGeom prst="rect">
            <a:avLst/>
          </a:prstGeom>
        </p:spPr>
      </p:pic>
    </p:spTree>
    <p:extLst>
      <p:ext uri="{BB962C8B-B14F-4D97-AF65-F5344CB8AC3E}">
        <p14:creationId xmlns:p14="http://schemas.microsoft.com/office/powerpoint/2010/main" val="81600475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960605" y="1361303"/>
            <a:ext cx="6746789" cy="413539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35390" y="5775997"/>
            <a:ext cx="4722381" cy="751488"/>
          </a:xfrm>
          <a:prstGeom prst="rect">
            <a:avLst/>
          </a:prstGeom>
        </p:spPr>
        <p:txBody>
          <a:bodyPr vert="horz" wrap="square" lIns="0" tIns="12700" rIns="0" bIns="0" rtlCol="0">
            <a:spAutoFit/>
          </a:bodyPr>
          <a:lstStyle/>
          <a:p>
            <a:pPr marL="12701" marR="1155722">
              <a:spcBef>
                <a:spcPts val="100"/>
              </a:spcBef>
            </a:pPr>
            <a:r>
              <a:rPr sz="2400">
                <a:latin typeface="Trebuchet MS"/>
                <a:cs typeface="Trebuchet MS"/>
              </a:rPr>
              <a:t>Each </a:t>
            </a:r>
            <a:r>
              <a:rPr lang="en-GB" sz="2400" spc="-5">
                <a:latin typeface="Trebuchet MS"/>
                <a:cs typeface="Trebuchet MS"/>
              </a:rPr>
              <a:t>c</a:t>
            </a:r>
            <a:r>
              <a:rPr sz="2400" spc="-5" err="1">
                <a:latin typeface="Trebuchet MS"/>
                <a:cs typeface="Trebuchet MS"/>
              </a:rPr>
              <a:t>ompu</a:t>
            </a:r>
            <a:r>
              <a:rPr sz="2400" spc="-10" err="1">
                <a:latin typeface="Trebuchet MS"/>
                <a:cs typeface="Trebuchet MS"/>
              </a:rPr>
              <a:t>t</a:t>
            </a:r>
            <a:r>
              <a:rPr sz="2400" spc="-5" err="1">
                <a:latin typeface="Trebuchet MS"/>
                <a:cs typeface="Trebuchet MS"/>
              </a:rPr>
              <a:t>er</a:t>
            </a:r>
            <a:r>
              <a:rPr sz="2400" spc="-5">
                <a:latin typeface="Trebuchet MS"/>
                <a:cs typeface="Trebuchet MS"/>
              </a:rPr>
              <a:t>  </a:t>
            </a:r>
            <a:r>
              <a:rPr sz="2400" spc="-10">
                <a:latin typeface="Trebuchet MS"/>
                <a:cs typeface="Trebuchet MS"/>
              </a:rPr>
              <a:t>connects</a:t>
            </a:r>
            <a:endParaRPr sz="2400">
              <a:latin typeface="Trebuchet MS"/>
              <a:cs typeface="Trebuchet MS"/>
            </a:endParaRPr>
          </a:p>
          <a:p>
            <a:pPr marL="12701"/>
            <a:r>
              <a:rPr sz="2400" spc="-5">
                <a:latin typeface="Trebuchet MS"/>
                <a:cs typeface="Trebuchet MS"/>
              </a:rPr>
              <a:t>to the central</a:t>
            </a:r>
            <a:r>
              <a:rPr sz="2400" spc="-60">
                <a:latin typeface="Trebuchet MS"/>
                <a:cs typeface="Trebuchet MS"/>
              </a:rPr>
              <a:t> </a:t>
            </a:r>
            <a:r>
              <a:rPr sz="2400" spc="-5">
                <a:latin typeface="Trebuchet MS"/>
                <a:cs typeface="Trebuchet MS"/>
              </a:rPr>
              <a:t>hub</a:t>
            </a:r>
            <a:endParaRPr sz="2400">
              <a:latin typeface="Trebuchet MS"/>
              <a:cs typeface="Trebuchet MS"/>
            </a:endParaRPr>
          </a:p>
        </p:txBody>
      </p:sp>
      <p:sp>
        <p:nvSpPr>
          <p:cNvPr id="7" name="object 7"/>
          <p:cNvSpPr txBox="1"/>
          <p:nvPr/>
        </p:nvSpPr>
        <p:spPr>
          <a:xfrm>
            <a:off x="8288428" y="4633679"/>
            <a:ext cx="3491865" cy="1490152"/>
          </a:xfrm>
          <a:prstGeom prst="rect">
            <a:avLst/>
          </a:prstGeom>
        </p:spPr>
        <p:txBody>
          <a:bodyPr vert="horz" wrap="square" lIns="0" tIns="12700" rIns="0" bIns="0" rtlCol="0">
            <a:spAutoFit/>
          </a:bodyPr>
          <a:lstStyle/>
          <a:p>
            <a:pPr marL="12701" marR="5080">
              <a:spcBef>
                <a:spcPts val="100"/>
              </a:spcBef>
            </a:pPr>
            <a:r>
              <a:rPr sz="2400" spc="-5">
                <a:latin typeface="Trebuchet MS"/>
                <a:cs typeface="Trebuchet MS"/>
              </a:rPr>
              <a:t>Inside, the ports </a:t>
            </a:r>
            <a:r>
              <a:rPr sz="2400">
                <a:latin typeface="Trebuchet MS"/>
                <a:cs typeface="Trebuchet MS"/>
              </a:rPr>
              <a:t>of </a:t>
            </a:r>
            <a:r>
              <a:rPr sz="2400" spc="-5">
                <a:latin typeface="Trebuchet MS"/>
                <a:cs typeface="Trebuchet MS"/>
              </a:rPr>
              <a:t>the  hub are wired in </a:t>
            </a:r>
            <a:r>
              <a:rPr sz="2400">
                <a:latin typeface="Trebuchet MS"/>
                <a:cs typeface="Trebuchet MS"/>
              </a:rPr>
              <a:t>a </a:t>
            </a:r>
            <a:r>
              <a:rPr sz="2400" spc="-5">
                <a:latin typeface="Trebuchet MS"/>
                <a:cs typeface="Trebuchet MS"/>
              </a:rPr>
              <a:t>circle.  Data packets travels in </a:t>
            </a:r>
            <a:r>
              <a:rPr sz="2400">
                <a:latin typeface="Trebuchet MS"/>
                <a:cs typeface="Trebuchet MS"/>
              </a:rPr>
              <a:t>a  ring – </a:t>
            </a:r>
            <a:r>
              <a:rPr sz="2400" spc="-5">
                <a:latin typeface="Trebuchet MS"/>
                <a:cs typeface="Trebuchet MS"/>
              </a:rPr>
              <a:t>not as </a:t>
            </a:r>
            <a:r>
              <a:rPr sz="2400">
                <a:latin typeface="Trebuchet MS"/>
                <a:cs typeface="Trebuchet MS"/>
              </a:rPr>
              <a:t>a</a:t>
            </a:r>
            <a:r>
              <a:rPr sz="2400" spc="-15">
                <a:latin typeface="Trebuchet MS"/>
                <a:cs typeface="Trebuchet MS"/>
              </a:rPr>
              <a:t> </a:t>
            </a:r>
            <a:r>
              <a:rPr sz="2400">
                <a:latin typeface="Trebuchet MS"/>
                <a:cs typeface="Trebuchet MS"/>
              </a:rPr>
              <a:t>star!</a:t>
            </a:r>
          </a:p>
        </p:txBody>
      </p:sp>
      <p:sp>
        <p:nvSpPr>
          <p:cNvPr id="9" name="TextBox 8">
            <a:extLst>
              <a:ext uri="{FF2B5EF4-FFF2-40B4-BE49-F238E27FC236}">
                <a16:creationId xmlns:a16="http://schemas.microsoft.com/office/drawing/2014/main" id="{FBB06BCD-7D52-428C-B3D9-038A7DD135A8}"/>
              </a:ext>
            </a:extLst>
          </p:cNvPr>
          <p:cNvSpPr txBox="1"/>
          <p:nvPr/>
        </p:nvSpPr>
        <p:spPr>
          <a:xfrm>
            <a:off x="1061101" y="330515"/>
            <a:ext cx="7432110" cy="646331"/>
          </a:xfrm>
          <a:prstGeom prst="rect">
            <a:avLst/>
          </a:prstGeom>
          <a:noFill/>
        </p:spPr>
        <p:txBody>
          <a:bodyPr wrap="square" rtlCol="0">
            <a:spAutoFit/>
          </a:bodyPr>
          <a:lstStyle/>
          <a:p>
            <a:r>
              <a:rPr lang="en-GB" sz="3600" b="1">
                <a:solidFill>
                  <a:schemeClr val="accent1">
                    <a:lumMod val="75000"/>
                  </a:schemeClr>
                </a:solidFill>
              </a:rPr>
              <a:t>Physical – Logical Topology</a:t>
            </a:r>
          </a:p>
        </p:txBody>
      </p:sp>
    </p:spTree>
    <p:extLst>
      <p:ext uri="{BB962C8B-B14F-4D97-AF65-F5344CB8AC3E}">
        <p14:creationId xmlns:p14="http://schemas.microsoft.com/office/powerpoint/2010/main" val="169116638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5EF5-5C92-47F4-9A34-7956EED99C82}"/>
              </a:ext>
            </a:extLst>
          </p:cNvPr>
          <p:cNvSpPr>
            <a:spLocks noGrp="1"/>
          </p:cNvSpPr>
          <p:nvPr>
            <p:ph type="title"/>
          </p:nvPr>
        </p:nvSpPr>
        <p:spPr/>
        <p:txBody>
          <a:bodyPr/>
          <a:lstStyle/>
          <a:p>
            <a:r>
              <a:rPr lang="en-GB"/>
              <a:t>Infrastructure and design</a:t>
            </a:r>
          </a:p>
        </p:txBody>
      </p:sp>
      <p:sp>
        <p:nvSpPr>
          <p:cNvPr id="3" name="Content Placeholder 2">
            <a:extLst>
              <a:ext uri="{FF2B5EF4-FFF2-40B4-BE49-F238E27FC236}">
                <a16:creationId xmlns:a16="http://schemas.microsoft.com/office/drawing/2014/main" id="{341C51B2-8702-4310-B7E1-168213B80DBD}"/>
              </a:ext>
            </a:extLst>
          </p:cNvPr>
          <p:cNvSpPr>
            <a:spLocks noGrp="1"/>
          </p:cNvSpPr>
          <p:nvPr>
            <p:ph idx="1"/>
          </p:nvPr>
        </p:nvSpPr>
        <p:spPr/>
        <p:txBody>
          <a:bodyPr/>
          <a:lstStyle/>
          <a:p>
            <a:r>
              <a:rPr lang="en-GB"/>
              <a:t>We define the structure of our networks based on the reach and functionality of the data flows</a:t>
            </a:r>
          </a:p>
          <a:p>
            <a:r>
              <a:rPr lang="en-GB"/>
              <a:t>Here you’ll learn about WAN, MAN, LAN, WLAN, PAN, SCADA, and Medianet infrastructures.</a:t>
            </a:r>
          </a:p>
        </p:txBody>
      </p:sp>
    </p:spTree>
    <p:extLst>
      <p:ext uri="{BB962C8B-B14F-4D97-AF65-F5344CB8AC3E}">
        <p14:creationId xmlns:p14="http://schemas.microsoft.com/office/powerpoint/2010/main" val="241796945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WAN</a:t>
            </a:r>
          </a:p>
        </p:txBody>
      </p:sp>
      <p:sp>
        <p:nvSpPr>
          <p:cNvPr id="3" name="Content Placeholder 2"/>
          <p:cNvSpPr>
            <a:spLocks noGrp="1"/>
          </p:cNvSpPr>
          <p:nvPr>
            <p:ph idx="1"/>
          </p:nvPr>
        </p:nvSpPr>
        <p:spPr/>
        <p:txBody>
          <a:bodyPr>
            <a:normAutofit/>
          </a:bodyPr>
          <a:lstStyle/>
          <a:p>
            <a:r>
              <a:rPr lang="en-GB"/>
              <a:t>Wide Area Network</a:t>
            </a:r>
          </a:p>
          <a:p>
            <a:r>
              <a:rPr lang="en-GB"/>
              <a:t>A Wide Area Network (WAN) is where the workstations are 'further apart' from each other compared to a LAN</a:t>
            </a:r>
          </a:p>
          <a:p>
            <a:r>
              <a:rPr lang="en-GB"/>
              <a:t>For example, the computers may be spread out over a town, a country or the world (like the Internet is).</a:t>
            </a:r>
          </a:p>
          <a:p>
            <a:r>
              <a:rPr lang="en-GB"/>
              <a:t>WANs are usually a number of LANs that are connected up over some distance</a:t>
            </a:r>
          </a:p>
          <a:p>
            <a:r>
              <a:rPr lang="en-GB"/>
              <a:t>The connections are frequently made using the normal telephone cables but they might involve fibre optic connections, wireless, microwave or satellite, for example</a:t>
            </a:r>
          </a:p>
          <a:p>
            <a:r>
              <a:rPr lang="en-GB"/>
              <a:t> </a:t>
            </a:r>
          </a:p>
        </p:txBody>
      </p:sp>
    </p:spTree>
    <p:extLst>
      <p:ext uri="{BB962C8B-B14F-4D97-AF65-F5344CB8AC3E}">
        <p14:creationId xmlns:p14="http://schemas.microsoft.com/office/powerpoint/2010/main" val="396160797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LAN</a:t>
            </a:r>
          </a:p>
        </p:txBody>
      </p:sp>
      <p:sp>
        <p:nvSpPr>
          <p:cNvPr id="3" name="Content Placeholder 2"/>
          <p:cNvSpPr>
            <a:spLocks noGrp="1"/>
          </p:cNvSpPr>
          <p:nvPr>
            <p:ph idx="1"/>
          </p:nvPr>
        </p:nvSpPr>
        <p:spPr/>
        <p:txBody>
          <a:bodyPr/>
          <a:lstStyle/>
          <a:p>
            <a:r>
              <a:rPr lang="en-GB"/>
              <a:t>A Local Area Network (LAN) is a network where the workstations are 'close' together</a:t>
            </a:r>
          </a:p>
          <a:p>
            <a:r>
              <a:rPr lang="en-GB"/>
              <a:t>It isn't strictly defined in terms of an exact distance but it is usually thought of as computers in the same room, or building or even in a number of buildings which are next to each other, such as a school or hospital</a:t>
            </a:r>
          </a:p>
          <a:p>
            <a:r>
              <a:rPr lang="en-GB"/>
              <a:t>The different parts of the network might be connected together using wireless signals or they may be physically connected together using cables such as a type known as CAT 5 or using a fibre optic cable.</a:t>
            </a:r>
          </a:p>
        </p:txBody>
      </p:sp>
    </p:spTree>
    <p:extLst>
      <p:ext uri="{BB962C8B-B14F-4D97-AF65-F5344CB8AC3E}">
        <p14:creationId xmlns:p14="http://schemas.microsoft.com/office/powerpoint/2010/main" val="26567336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LAN</a:t>
            </a:r>
          </a:p>
        </p:txBody>
      </p:sp>
      <p:sp>
        <p:nvSpPr>
          <p:cNvPr id="3" name="Content Placeholder 2"/>
          <p:cNvSpPr>
            <a:spLocks noGrp="1"/>
          </p:cNvSpPr>
          <p:nvPr>
            <p:ph idx="1"/>
          </p:nvPr>
        </p:nvSpPr>
        <p:spPr/>
        <p:txBody>
          <a:bodyPr>
            <a:normAutofit/>
          </a:bodyPr>
          <a:lstStyle/>
          <a:p>
            <a:r>
              <a:rPr lang="en-GB"/>
              <a:t>With computers and computer equipment connected together in a LAN, users can do a number of things:</a:t>
            </a:r>
          </a:p>
          <a:p>
            <a:pPr lvl="1"/>
            <a:r>
              <a:rPr lang="en-GB"/>
              <a:t>They can log on using a login name and password - this stops unauthorised users from getting access to the network.</a:t>
            </a:r>
          </a:p>
          <a:p>
            <a:pPr lvl="1"/>
            <a:r>
              <a:rPr lang="en-GB"/>
              <a:t>They can use any computer on the LAN, even if their most convenient one isn't working.</a:t>
            </a:r>
          </a:p>
          <a:p>
            <a:pPr lvl="1"/>
            <a:r>
              <a:rPr lang="en-GB"/>
              <a:t>They can easily share files and resources with other users. You only need one printer for all the users, for example.</a:t>
            </a:r>
          </a:p>
          <a:p>
            <a:pPr lvl="1"/>
            <a:r>
              <a:rPr lang="en-GB"/>
              <a:t>They can easily communicate with other users in their organisation by sending them email or by using an internal Internet known as an </a:t>
            </a:r>
            <a:r>
              <a:rPr lang="en-GB" b="1" i="1"/>
              <a:t>Intranet</a:t>
            </a:r>
            <a:r>
              <a:rPr lang="en-GB"/>
              <a:t>. Intranets are like the Internet but they are only accessible by people in the organisation. Using the Intranet, you can send messages, set up bulletin boards, web pages</a:t>
            </a:r>
          </a:p>
          <a:p>
            <a:endParaRPr lang="en-GB"/>
          </a:p>
        </p:txBody>
      </p:sp>
    </p:spTree>
    <p:extLst>
      <p:ext uri="{BB962C8B-B14F-4D97-AF65-F5344CB8AC3E}">
        <p14:creationId xmlns:p14="http://schemas.microsoft.com/office/powerpoint/2010/main" val="1258726347"/>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Differences between LANs and WANs</a:t>
            </a:r>
          </a:p>
        </p:txBody>
      </p:sp>
      <p:sp>
        <p:nvSpPr>
          <p:cNvPr id="3" name="Content Placeholder 2"/>
          <p:cNvSpPr>
            <a:spLocks noGrp="1"/>
          </p:cNvSpPr>
          <p:nvPr>
            <p:ph idx="1"/>
          </p:nvPr>
        </p:nvSpPr>
        <p:spPr/>
        <p:txBody>
          <a:bodyPr/>
          <a:lstStyle/>
          <a:p>
            <a:r>
              <a:rPr lang="en-GB"/>
              <a:t>LANs are spread over a smaller area whereas WANs are spread over a larger area</a:t>
            </a:r>
          </a:p>
          <a:p>
            <a:r>
              <a:rPr lang="en-GB"/>
              <a:t>WANs are usually made up of LANs connected together</a:t>
            </a:r>
          </a:p>
          <a:p>
            <a:r>
              <a:rPr lang="en-GB"/>
              <a:t>LANs are usually much faster than WANs</a:t>
            </a:r>
          </a:p>
          <a:p>
            <a:r>
              <a:rPr lang="en-GB"/>
              <a:t>LANs can usually send much bigger volumes of data in a second (known as 'bandwidth') than a WAN</a:t>
            </a:r>
          </a:p>
          <a:p>
            <a:r>
              <a:rPr lang="en-GB"/>
              <a:t>Users generally share hardware on a LAN</a:t>
            </a:r>
          </a:p>
          <a:p>
            <a:r>
              <a:rPr lang="en-GB"/>
              <a:t>On a WAN, however, the focus is all on communicating and sharing data</a:t>
            </a:r>
          </a:p>
        </p:txBody>
      </p:sp>
    </p:spTree>
    <p:extLst>
      <p:ext uri="{BB962C8B-B14F-4D97-AF65-F5344CB8AC3E}">
        <p14:creationId xmlns:p14="http://schemas.microsoft.com/office/powerpoint/2010/main" val="10374406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MAN</a:t>
            </a:r>
          </a:p>
        </p:txBody>
      </p:sp>
      <p:sp>
        <p:nvSpPr>
          <p:cNvPr id="3" name="Content Placeholder 2"/>
          <p:cNvSpPr>
            <a:spLocks noGrp="1"/>
          </p:cNvSpPr>
          <p:nvPr>
            <p:ph idx="1"/>
          </p:nvPr>
        </p:nvSpPr>
        <p:spPr>
          <a:xfrm>
            <a:off x="312821" y="1825625"/>
            <a:ext cx="11590421" cy="1501235"/>
          </a:xfrm>
        </p:spPr>
        <p:txBody>
          <a:bodyPr/>
          <a:lstStyle/>
          <a:p>
            <a:r>
              <a:rPr lang="en-GB"/>
              <a:t>A metropolitan area network (MAN) is a computer network that interconnects users with computer resources in a geographic region of the size of a metropolitan area</a:t>
            </a:r>
          </a:p>
          <a:p>
            <a:pPr marL="0" indent="0">
              <a:buNone/>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981" y="3151357"/>
            <a:ext cx="5372100" cy="3162300"/>
          </a:xfrm>
          <a:prstGeom prst="rect">
            <a:avLst/>
          </a:prstGeom>
        </p:spPr>
      </p:pic>
    </p:spTree>
    <p:extLst>
      <p:ext uri="{BB962C8B-B14F-4D97-AF65-F5344CB8AC3E}">
        <p14:creationId xmlns:p14="http://schemas.microsoft.com/office/powerpoint/2010/main" val="731889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3600"/>
              <a:t>The physics of the network</a:t>
            </a:r>
          </a:p>
          <a:p>
            <a:pPr lvl="1"/>
            <a:r>
              <a:rPr lang="en-GB" sz="3200"/>
              <a:t>Signalling, cabling, connectors</a:t>
            </a:r>
          </a:p>
          <a:p>
            <a:pPr lvl="1"/>
            <a:r>
              <a:rPr lang="en-GB" sz="3200"/>
              <a:t>This layer isn’t about protocols</a:t>
            </a:r>
          </a:p>
          <a:p>
            <a:pPr lvl="1"/>
            <a:endParaRPr lang="en-GB" sz="3200"/>
          </a:p>
          <a:p>
            <a:pPr lvl="1"/>
            <a:endParaRPr lang="en-GB" sz="3200"/>
          </a:p>
          <a:p>
            <a:r>
              <a:rPr lang="en-GB" sz="3600"/>
              <a:t>You have a physical layer problem</a:t>
            </a:r>
          </a:p>
          <a:p>
            <a:pPr lvl="1"/>
            <a:r>
              <a:rPr lang="en-GB" sz="3200"/>
              <a:t>Fix your cabling, punch-downs, etc.</a:t>
            </a:r>
          </a:p>
          <a:p>
            <a:pPr lvl="1"/>
            <a:r>
              <a:rPr lang="en-GB" sz="3200"/>
              <a:t>Run loopback tests, test/replace cables, swap adapter cards</a:t>
            </a:r>
          </a:p>
        </p:txBody>
      </p:sp>
      <p:pic>
        <p:nvPicPr>
          <p:cNvPr id="5" name="Picture 4">
            <a:extLst>
              <a:ext uri="{FF2B5EF4-FFF2-40B4-BE49-F238E27FC236}">
                <a16:creationId xmlns:a16="http://schemas.microsoft.com/office/drawing/2014/main" id="{4755FAC7-BB21-4300-AF0D-163269FE73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358074" y="1683500"/>
            <a:ext cx="4034797" cy="3293294"/>
          </a:xfrm>
          <a:prstGeom prst="rect">
            <a:avLst/>
          </a:prstGeom>
        </p:spPr>
      </p:pic>
    </p:spTree>
    <p:extLst>
      <p:ext uri="{BB962C8B-B14F-4D97-AF65-F5344CB8AC3E}">
        <p14:creationId xmlns:p14="http://schemas.microsoft.com/office/powerpoint/2010/main" val="401459904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WLAN</a:t>
            </a:r>
          </a:p>
        </p:txBody>
      </p:sp>
      <p:sp>
        <p:nvSpPr>
          <p:cNvPr id="3" name="Content Placeholder 2"/>
          <p:cNvSpPr>
            <a:spLocks noGrp="1"/>
          </p:cNvSpPr>
          <p:nvPr>
            <p:ph idx="1"/>
          </p:nvPr>
        </p:nvSpPr>
        <p:spPr/>
        <p:txBody>
          <a:bodyPr>
            <a:normAutofit/>
          </a:bodyPr>
          <a:lstStyle/>
          <a:p>
            <a:r>
              <a:rPr lang="en-GB"/>
              <a:t>A wireless LAN (WLAN) is a wireless computer network that links two or more devices using wireless communication to form a local area network (LAN) within a limited area such as a home, school, computer laboratory, campus, or office building</a:t>
            </a:r>
          </a:p>
          <a:p>
            <a:r>
              <a:rPr lang="en-GB"/>
              <a:t>This gives users the ability to move around within the area and remain connected to the network</a:t>
            </a:r>
          </a:p>
          <a:p>
            <a:r>
              <a:rPr lang="en-GB"/>
              <a:t>Through a gateway, a WLAN can also provide a connection to the wider Internet</a:t>
            </a:r>
          </a:p>
          <a:p>
            <a:r>
              <a:rPr lang="en-GB"/>
              <a:t>Most modern WLANs are based on IEEE 802.11 standards and are marketed under the Wi-Fi brand name</a:t>
            </a:r>
          </a:p>
          <a:p>
            <a:r>
              <a:rPr lang="en-GB"/>
              <a:t>Wireless LANs have become popular for use in the home, due to their ease of installation and use</a:t>
            </a:r>
          </a:p>
          <a:p>
            <a:r>
              <a:rPr lang="en-GB"/>
              <a:t>They are also popular in commercial properties that offer wireless access to their employees and customers </a:t>
            </a:r>
          </a:p>
        </p:txBody>
      </p:sp>
    </p:spTree>
    <p:extLst>
      <p:ext uri="{BB962C8B-B14F-4D97-AF65-F5344CB8AC3E}">
        <p14:creationId xmlns:p14="http://schemas.microsoft.com/office/powerpoint/2010/main" val="2659058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PAN</a:t>
            </a:r>
          </a:p>
        </p:txBody>
      </p:sp>
      <p:sp>
        <p:nvSpPr>
          <p:cNvPr id="3" name="Content Placeholder 2"/>
          <p:cNvSpPr>
            <a:spLocks noGrp="1"/>
          </p:cNvSpPr>
          <p:nvPr>
            <p:ph idx="1"/>
          </p:nvPr>
        </p:nvSpPr>
        <p:spPr/>
        <p:txBody>
          <a:bodyPr>
            <a:normAutofit/>
          </a:bodyPr>
          <a:lstStyle/>
          <a:p>
            <a:r>
              <a:rPr lang="en-GB"/>
              <a:t>A PAN is a Personal Area Network</a:t>
            </a:r>
          </a:p>
          <a:p>
            <a:r>
              <a:rPr lang="en-GB"/>
              <a:t>This is a network that revolves around one person or a small group of people</a:t>
            </a:r>
          </a:p>
          <a:p>
            <a:r>
              <a:rPr lang="en-GB"/>
              <a:t>For example, it might involve just a laptop, a phone and perhaps some wearable technology</a:t>
            </a:r>
          </a:p>
          <a:p>
            <a:r>
              <a:rPr lang="en-GB"/>
              <a:t>PANs can be wired but often, they are wireless networks</a:t>
            </a:r>
          </a:p>
          <a:p>
            <a:r>
              <a:rPr lang="en-GB"/>
              <a:t>The most common wireless technology used to create a PAN is Bluetooth but other wireless technologies can be used, such as infra-red or NFC</a:t>
            </a:r>
          </a:p>
          <a:p>
            <a:r>
              <a:rPr lang="en-GB"/>
              <a:t>The typical radius of a PAN is only about 10 metres so it is very much a network for use in a small area</a:t>
            </a:r>
          </a:p>
        </p:txBody>
      </p:sp>
    </p:spTree>
    <p:extLst>
      <p:ext uri="{BB962C8B-B14F-4D97-AF65-F5344CB8AC3E}">
        <p14:creationId xmlns:p14="http://schemas.microsoft.com/office/powerpoint/2010/main" val="11738292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SCADA</a:t>
            </a:r>
          </a:p>
        </p:txBody>
      </p:sp>
      <p:sp>
        <p:nvSpPr>
          <p:cNvPr id="3" name="Content Placeholder 2"/>
          <p:cNvSpPr>
            <a:spLocks noGrp="1"/>
          </p:cNvSpPr>
          <p:nvPr>
            <p:ph idx="1"/>
          </p:nvPr>
        </p:nvSpPr>
        <p:spPr>
          <a:xfrm>
            <a:off x="312821" y="1825625"/>
            <a:ext cx="11590421" cy="2561549"/>
          </a:xfrm>
        </p:spPr>
        <p:txBody>
          <a:bodyPr/>
          <a:lstStyle/>
          <a:p>
            <a:r>
              <a:rPr lang="en-GB"/>
              <a:t>SCADA is an acronym for supervisory control and data acquisition, a computer system for gathering and analysing real time data</a:t>
            </a:r>
          </a:p>
          <a:p>
            <a:r>
              <a:rPr lang="en-GB"/>
              <a:t>SCADA systems are used to monitor and control a plant or equipment in industries such as telecommunications, water and waste control, energy, oil and gas refining and transportation.</a:t>
            </a:r>
          </a:p>
        </p:txBody>
      </p:sp>
    </p:spTree>
    <p:extLst>
      <p:ext uri="{BB962C8B-B14F-4D97-AF65-F5344CB8AC3E}">
        <p14:creationId xmlns:p14="http://schemas.microsoft.com/office/powerpoint/2010/main" val="74869696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SCADA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1495" y="1478603"/>
            <a:ext cx="7680794" cy="5115409"/>
          </a:xfrm>
        </p:spPr>
      </p:pic>
    </p:spTree>
    <p:extLst>
      <p:ext uri="{BB962C8B-B14F-4D97-AF65-F5344CB8AC3E}">
        <p14:creationId xmlns:p14="http://schemas.microsoft.com/office/powerpoint/2010/main" val="171027233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MediaNet</a:t>
            </a:r>
            <a:endParaRPr lang="en-GB"/>
          </a:p>
        </p:txBody>
      </p:sp>
      <p:sp>
        <p:nvSpPr>
          <p:cNvPr id="3" name="Content Placeholder 2"/>
          <p:cNvSpPr>
            <a:spLocks noGrp="1"/>
          </p:cNvSpPr>
          <p:nvPr>
            <p:ph idx="1"/>
          </p:nvPr>
        </p:nvSpPr>
        <p:spPr/>
        <p:txBody>
          <a:bodyPr/>
          <a:lstStyle/>
          <a:p>
            <a:r>
              <a:rPr lang="en-GB"/>
              <a:t>A medianet is a network optimized for rich media - not only voice and video, but the mixing together of videos and documents, webpages, text, and many other forms of media</a:t>
            </a:r>
          </a:p>
          <a:p>
            <a:r>
              <a:rPr lang="en-GB"/>
              <a:t>The applications must be able to query the network for services and information in order to offer users a better experience</a:t>
            </a:r>
          </a:p>
        </p:txBody>
      </p:sp>
    </p:spTree>
    <p:extLst>
      <p:ext uri="{BB962C8B-B14F-4D97-AF65-F5344CB8AC3E}">
        <p14:creationId xmlns:p14="http://schemas.microsoft.com/office/powerpoint/2010/main" val="17774276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BEB06-BA38-0044-AFD4-BA798041F325}"/>
              </a:ext>
            </a:extLst>
          </p:cNvPr>
          <p:cNvSpPr>
            <a:spLocks noGrp="1"/>
          </p:cNvSpPr>
          <p:nvPr>
            <p:ph type="title"/>
          </p:nvPr>
        </p:nvSpPr>
        <p:spPr/>
        <p:txBody>
          <a:bodyPr>
            <a:normAutofit/>
          </a:bodyPr>
          <a:lstStyle/>
          <a:p>
            <a:r>
              <a:rPr lang="en-GB"/>
              <a:t>1.6 	Given a scenario, implement the appropriate 	wireless technologies and configurations</a:t>
            </a:r>
          </a:p>
        </p:txBody>
      </p:sp>
      <p:sp>
        <p:nvSpPr>
          <p:cNvPr id="2" name="Content Placeholder 1"/>
          <p:cNvSpPr>
            <a:spLocks noGrp="1"/>
          </p:cNvSpPr>
          <p:nvPr>
            <p:ph sz="half" idx="1"/>
          </p:nvPr>
        </p:nvSpPr>
        <p:spPr/>
        <p:txBody>
          <a:bodyPr>
            <a:normAutofit/>
          </a:bodyPr>
          <a:lstStyle/>
          <a:p>
            <a:r>
              <a:rPr lang="en-GB"/>
              <a:t>802.11 standards</a:t>
            </a:r>
          </a:p>
          <a:p>
            <a:pPr lvl="1"/>
            <a:r>
              <a:rPr lang="en-GB"/>
              <a:t>a</a:t>
            </a:r>
          </a:p>
          <a:p>
            <a:pPr lvl="1"/>
            <a:r>
              <a:rPr lang="en-GB"/>
              <a:t>b</a:t>
            </a:r>
          </a:p>
          <a:p>
            <a:pPr lvl="1"/>
            <a:r>
              <a:rPr lang="en-GB"/>
              <a:t>g</a:t>
            </a:r>
          </a:p>
          <a:p>
            <a:pPr lvl="1"/>
            <a:r>
              <a:rPr lang="en-GB"/>
              <a:t>n</a:t>
            </a:r>
          </a:p>
          <a:p>
            <a:pPr lvl="1"/>
            <a:r>
              <a:rPr lang="en-GB"/>
              <a:t>ac</a:t>
            </a:r>
          </a:p>
          <a:p>
            <a:r>
              <a:rPr lang="en-GB"/>
              <a:t>Cellular</a:t>
            </a:r>
          </a:p>
          <a:p>
            <a:pPr lvl="1"/>
            <a:r>
              <a:rPr lang="en-GB"/>
              <a:t>GSM</a:t>
            </a:r>
          </a:p>
          <a:p>
            <a:pPr lvl="1"/>
            <a:r>
              <a:rPr lang="en-GB"/>
              <a:t>TDMA</a:t>
            </a:r>
          </a:p>
          <a:p>
            <a:pPr lvl="1"/>
            <a:r>
              <a:rPr lang="en-GB"/>
              <a:t>CDMA</a:t>
            </a:r>
          </a:p>
        </p:txBody>
      </p:sp>
      <p:sp>
        <p:nvSpPr>
          <p:cNvPr id="3" name="Content Placeholder 2"/>
          <p:cNvSpPr>
            <a:spLocks noGrp="1"/>
          </p:cNvSpPr>
          <p:nvPr>
            <p:ph sz="half" idx="2"/>
          </p:nvPr>
        </p:nvSpPr>
        <p:spPr/>
        <p:txBody>
          <a:bodyPr>
            <a:normAutofit/>
          </a:bodyPr>
          <a:lstStyle/>
          <a:p>
            <a:r>
              <a:rPr lang="en-GB"/>
              <a:t>Frequencies</a:t>
            </a:r>
          </a:p>
          <a:p>
            <a:pPr lvl="1"/>
            <a:r>
              <a:rPr lang="en-GB"/>
              <a:t>2.4GHz</a:t>
            </a:r>
          </a:p>
          <a:p>
            <a:pPr lvl="1"/>
            <a:r>
              <a:rPr lang="en-GB"/>
              <a:t>5.0GHz</a:t>
            </a:r>
          </a:p>
          <a:p>
            <a:r>
              <a:rPr lang="en-GB"/>
              <a:t>Speed and distance requirements</a:t>
            </a:r>
          </a:p>
          <a:p>
            <a:r>
              <a:rPr lang="en-GB"/>
              <a:t>Channel bandwidth </a:t>
            </a:r>
          </a:p>
          <a:p>
            <a:r>
              <a:rPr lang="en-GB"/>
              <a:t>Channel bonding</a:t>
            </a:r>
          </a:p>
          <a:p>
            <a:r>
              <a:rPr lang="en-GB"/>
              <a:t>MIMO/MU-MIMO</a:t>
            </a:r>
          </a:p>
          <a:p>
            <a:r>
              <a:rPr lang="en-GB"/>
              <a:t>Unidirectional/omnidirectional</a:t>
            </a:r>
          </a:p>
          <a:p>
            <a:r>
              <a:rPr lang="en-GB"/>
              <a:t>Site surveys</a:t>
            </a:r>
          </a:p>
        </p:txBody>
      </p:sp>
    </p:spTree>
    <p:extLst>
      <p:ext uri="{BB962C8B-B14F-4D97-AF65-F5344CB8AC3E}">
        <p14:creationId xmlns:p14="http://schemas.microsoft.com/office/powerpoint/2010/main" val="197073683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Wireless</a:t>
            </a:r>
          </a:p>
        </p:txBody>
      </p:sp>
      <p:sp>
        <p:nvSpPr>
          <p:cNvPr id="3" name="Content Placeholder 2">
            <a:extLst>
              <a:ext uri="{FF2B5EF4-FFF2-40B4-BE49-F238E27FC236}">
                <a16:creationId xmlns:a16="http://schemas.microsoft.com/office/drawing/2014/main" id="{88B3D37D-59F7-D342-8F6E-95DA2974D8D0}"/>
              </a:ext>
            </a:extLst>
          </p:cNvPr>
          <p:cNvSpPr>
            <a:spLocks noGrp="1"/>
          </p:cNvSpPr>
          <p:nvPr>
            <p:ph idx="1"/>
          </p:nvPr>
        </p:nvSpPr>
        <p:spPr>
          <a:xfrm>
            <a:off x="312822" y="1549859"/>
            <a:ext cx="11590421" cy="4935956"/>
          </a:xfrm>
        </p:spPr>
        <p:txBody>
          <a:bodyPr>
            <a:normAutofit/>
          </a:bodyPr>
          <a:lstStyle/>
          <a:p>
            <a:r>
              <a:rPr lang="en-GB"/>
              <a:t>Uses radio to connect network nodes</a:t>
            </a:r>
          </a:p>
          <a:p>
            <a:pPr lvl="1"/>
            <a:r>
              <a:rPr lang="en-GB"/>
              <a:t>Avoids costly cabling</a:t>
            </a:r>
          </a:p>
          <a:p>
            <a:pPr lvl="1"/>
            <a:r>
              <a:rPr lang="en-GB"/>
              <a:t>Works at the physical layer (1)</a:t>
            </a:r>
          </a:p>
          <a:p>
            <a:pPr lvl="1"/>
            <a:endParaRPr lang="en-GB"/>
          </a:p>
          <a:p>
            <a:r>
              <a:rPr lang="en-GB"/>
              <a:t>Bluetooth, NFC, Wi-Fi or Cellular (GSM)</a:t>
            </a:r>
          </a:p>
          <a:p>
            <a:endParaRPr lang="en-GB"/>
          </a:p>
          <a:p>
            <a:r>
              <a:rPr lang="en-GB"/>
              <a:t>Bluetooth</a:t>
            </a:r>
          </a:p>
          <a:p>
            <a:pPr lvl="1"/>
            <a:r>
              <a:rPr lang="en-GB"/>
              <a:t>Low power, short range</a:t>
            </a:r>
          </a:p>
          <a:p>
            <a:pPr lvl="1"/>
            <a:r>
              <a:rPr lang="en-GB"/>
              <a:t>Mice, keyboards, smartphone, headsets</a:t>
            </a:r>
          </a:p>
          <a:p>
            <a:pPr lvl="1"/>
            <a:r>
              <a:rPr lang="en-GB"/>
              <a:t>Built into OS</a:t>
            </a:r>
          </a:p>
          <a:p>
            <a:pPr lvl="1"/>
            <a:endParaRPr lang="en-GB"/>
          </a:p>
          <a:p>
            <a:r>
              <a:rPr lang="en-GB"/>
              <a:t>NFC (Near field communication)</a:t>
            </a:r>
          </a:p>
          <a:p>
            <a:pPr lvl="1"/>
            <a:r>
              <a:rPr lang="en-GB"/>
              <a:t>4cm range</a:t>
            </a:r>
          </a:p>
          <a:p>
            <a:pPr lvl="1"/>
            <a:r>
              <a:rPr lang="en-GB"/>
              <a:t>Contactless payment (smartphone)</a:t>
            </a:r>
          </a:p>
          <a:p>
            <a:pPr lvl="1"/>
            <a:r>
              <a:rPr lang="en-GB"/>
              <a:t>Data sharing(smartphone)</a:t>
            </a:r>
          </a:p>
          <a:p>
            <a:endParaRPr lang="en-GB"/>
          </a:p>
          <a:p>
            <a:endParaRPr lang="en-GB"/>
          </a:p>
        </p:txBody>
      </p:sp>
    </p:spTree>
    <p:extLst>
      <p:ext uri="{BB962C8B-B14F-4D97-AF65-F5344CB8AC3E}">
        <p14:creationId xmlns:p14="http://schemas.microsoft.com/office/powerpoint/2010/main" val="18648388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a:t>Wi-Fi</a:t>
            </a:r>
          </a:p>
        </p:txBody>
      </p:sp>
      <p:graphicFrame>
        <p:nvGraphicFramePr>
          <p:cNvPr id="5" name="Table 5">
            <a:extLst>
              <a:ext uri="{FF2B5EF4-FFF2-40B4-BE49-F238E27FC236}">
                <a16:creationId xmlns:a16="http://schemas.microsoft.com/office/drawing/2014/main" id="{A9F8ED2F-D47F-4BE7-BB9B-B2D3DCF04A78}"/>
              </a:ext>
            </a:extLst>
          </p:cNvPr>
          <p:cNvGraphicFramePr>
            <a:graphicFrameLocks noGrp="1"/>
          </p:cNvGraphicFramePr>
          <p:nvPr/>
        </p:nvGraphicFramePr>
        <p:xfrm>
          <a:off x="657679" y="1896700"/>
          <a:ext cx="11154613" cy="2496820"/>
        </p:xfrm>
        <a:graphic>
          <a:graphicData uri="http://schemas.openxmlformats.org/drawingml/2006/table">
            <a:tbl>
              <a:tblPr firstRow="1" bandRow="1">
                <a:tableStyleId>{5C22544A-7EE6-4342-B048-85BDC9FD1C3A}</a:tableStyleId>
              </a:tblPr>
              <a:tblGrid>
                <a:gridCol w="933201">
                  <a:extLst>
                    <a:ext uri="{9D8B030D-6E8A-4147-A177-3AD203B41FA5}">
                      <a16:colId xmlns:a16="http://schemas.microsoft.com/office/drawing/2014/main" val="3831750819"/>
                    </a:ext>
                  </a:extLst>
                </a:gridCol>
                <a:gridCol w="987402">
                  <a:extLst>
                    <a:ext uri="{9D8B030D-6E8A-4147-A177-3AD203B41FA5}">
                      <a16:colId xmlns:a16="http://schemas.microsoft.com/office/drawing/2014/main" val="813564724"/>
                    </a:ext>
                  </a:extLst>
                </a:gridCol>
                <a:gridCol w="987402">
                  <a:extLst>
                    <a:ext uri="{9D8B030D-6E8A-4147-A177-3AD203B41FA5}">
                      <a16:colId xmlns:a16="http://schemas.microsoft.com/office/drawing/2014/main" val="209401011"/>
                    </a:ext>
                  </a:extLst>
                </a:gridCol>
                <a:gridCol w="1030826">
                  <a:extLst>
                    <a:ext uri="{9D8B030D-6E8A-4147-A177-3AD203B41FA5}">
                      <a16:colId xmlns:a16="http://schemas.microsoft.com/office/drawing/2014/main" val="944152140"/>
                    </a:ext>
                  </a:extLst>
                </a:gridCol>
                <a:gridCol w="1030826">
                  <a:extLst>
                    <a:ext uri="{9D8B030D-6E8A-4147-A177-3AD203B41FA5}">
                      <a16:colId xmlns:a16="http://schemas.microsoft.com/office/drawing/2014/main" val="646535602"/>
                    </a:ext>
                  </a:extLst>
                </a:gridCol>
                <a:gridCol w="1030826">
                  <a:extLst>
                    <a:ext uri="{9D8B030D-6E8A-4147-A177-3AD203B41FA5}">
                      <a16:colId xmlns:a16="http://schemas.microsoft.com/office/drawing/2014/main" val="2033474396"/>
                    </a:ext>
                  </a:extLst>
                </a:gridCol>
                <a:gridCol w="1030826">
                  <a:extLst>
                    <a:ext uri="{9D8B030D-6E8A-4147-A177-3AD203B41FA5}">
                      <a16:colId xmlns:a16="http://schemas.microsoft.com/office/drawing/2014/main" val="2916448822"/>
                    </a:ext>
                  </a:extLst>
                </a:gridCol>
                <a:gridCol w="1030826">
                  <a:extLst>
                    <a:ext uri="{9D8B030D-6E8A-4147-A177-3AD203B41FA5}">
                      <a16:colId xmlns:a16="http://schemas.microsoft.com/office/drawing/2014/main" val="4286272733"/>
                    </a:ext>
                  </a:extLst>
                </a:gridCol>
                <a:gridCol w="1030826">
                  <a:extLst>
                    <a:ext uri="{9D8B030D-6E8A-4147-A177-3AD203B41FA5}">
                      <a16:colId xmlns:a16="http://schemas.microsoft.com/office/drawing/2014/main" val="1006419026"/>
                    </a:ext>
                  </a:extLst>
                </a:gridCol>
                <a:gridCol w="1030826">
                  <a:extLst>
                    <a:ext uri="{9D8B030D-6E8A-4147-A177-3AD203B41FA5}">
                      <a16:colId xmlns:a16="http://schemas.microsoft.com/office/drawing/2014/main" val="2425759035"/>
                    </a:ext>
                  </a:extLst>
                </a:gridCol>
                <a:gridCol w="1030826">
                  <a:extLst>
                    <a:ext uri="{9D8B030D-6E8A-4147-A177-3AD203B41FA5}">
                      <a16:colId xmlns:a16="http://schemas.microsoft.com/office/drawing/2014/main" val="2668996200"/>
                    </a:ext>
                  </a:extLst>
                </a:gridCol>
              </a:tblGrid>
              <a:tr h="370840">
                <a:tc>
                  <a:txBody>
                    <a:bodyPr/>
                    <a:lstStyle/>
                    <a:p>
                      <a:endParaRPr lang="en-GB"/>
                    </a:p>
                  </a:txBody>
                  <a:tcPr/>
                </a:tc>
                <a:tc>
                  <a:txBody>
                    <a:bodyPr/>
                    <a:lstStyle/>
                    <a:p>
                      <a:r>
                        <a:rPr lang="en-GB"/>
                        <a:t>802.11</a:t>
                      </a:r>
                    </a:p>
                  </a:txBody>
                  <a:tcPr/>
                </a:tc>
                <a:tc>
                  <a:txBody>
                    <a:bodyPr/>
                    <a:lstStyle/>
                    <a:p>
                      <a:r>
                        <a:rPr lang="en-GB"/>
                        <a:t>802.11a</a:t>
                      </a:r>
                    </a:p>
                  </a:txBody>
                  <a:tcPr/>
                </a:tc>
                <a:tc>
                  <a:txBody>
                    <a:bodyPr/>
                    <a:lstStyle/>
                    <a:p>
                      <a:r>
                        <a:rPr lang="en-GB"/>
                        <a:t>802.11b</a:t>
                      </a:r>
                    </a:p>
                  </a:txBody>
                  <a:tcPr/>
                </a:tc>
                <a:tc>
                  <a:txBody>
                    <a:bodyPr/>
                    <a:lstStyle/>
                    <a:p>
                      <a:r>
                        <a:rPr lang="en-GB"/>
                        <a:t>802.11g</a:t>
                      </a:r>
                    </a:p>
                  </a:txBody>
                  <a:tcPr/>
                </a:tc>
                <a:tc>
                  <a:txBody>
                    <a:bodyPr/>
                    <a:lstStyle/>
                    <a:p>
                      <a:r>
                        <a:rPr lang="en-GB"/>
                        <a:t>802.11n</a:t>
                      </a:r>
                    </a:p>
                  </a:txBody>
                  <a:tcPr/>
                </a:tc>
                <a:tc>
                  <a:txBody>
                    <a:bodyPr/>
                    <a:lstStyle/>
                    <a:p>
                      <a:r>
                        <a:rPr lang="en-GB"/>
                        <a:t>802.11n</a:t>
                      </a:r>
                    </a:p>
                    <a:p>
                      <a:r>
                        <a:rPr lang="en-GB"/>
                        <a:t>IEEE Specification</a:t>
                      </a:r>
                    </a:p>
                  </a:txBody>
                  <a:tcPr/>
                </a:tc>
                <a:tc>
                  <a:txBody>
                    <a:bodyPr/>
                    <a:lstStyle/>
                    <a:p>
                      <a:r>
                        <a:rPr lang="en-GB"/>
                        <a:t>802.11ac</a:t>
                      </a:r>
                    </a:p>
                    <a:p>
                      <a:r>
                        <a:rPr lang="en-GB"/>
                        <a:t>Wave 1</a:t>
                      </a:r>
                    </a:p>
                  </a:txBody>
                  <a:tcPr/>
                </a:tc>
                <a:tc>
                  <a:txBody>
                    <a:bodyPr/>
                    <a:lstStyle/>
                    <a:p>
                      <a:r>
                        <a:rPr lang="en-GB"/>
                        <a:t>802.11ac Wave 2</a:t>
                      </a:r>
                    </a:p>
                  </a:txBody>
                  <a:tcPr/>
                </a:tc>
                <a:tc>
                  <a:txBody>
                    <a:bodyPr/>
                    <a:lstStyle/>
                    <a:p>
                      <a:r>
                        <a:rPr lang="en-GB"/>
                        <a:t>802.11ac</a:t>
                      </a:r>
                    </a:p>
                    <a:p>
                      <a:r>
                        <a:rPr lang="en-GB"/>
                        <a:t>IEEE Specification</a:t>
                      </a:r>
                    </a:p>
                  </a:txBody>
                  <a:tcPr/>
                </a:tc>
                <a:tc>
                  <a:txBody>
                    <a:bodyPr/>
                    <a:lstStyle/>
                    <a:p>
                      <a:r>
                        <a:rPr lang="en-GB"/>
                        <a:t>802.11ax</a:t>
                      </a:r>
                    </a:p>
                  </a:txBody>
                  <a:tcPr/>
                </a:tc>
                <a:extLst>
                  <a:ext uri="{0D108BD9-81ED-4DB2-BD59-A6C34878D82A}">
                    <a16:rowId xmlns:a16="http://schemas.microsoft.com/office/drawing/2014/main" val="3827475265"/>
                  </a:ext>
                </a:extLst>
              </a:tr>
              <a:tr h="370840">
                <a:tc>
                  <a:txBody>
                    <a:bodyPr/>
                    <a:lstStyle/>
                    <a:p>
                      <a:r>
                        <a:rPr lang="en-GB"/>
                        <a:t>Band</a:t>
                      </a:r>
                    </a:p>
                  </a:txBody>
                  <a:tcPr/>
                </a:tc>
                <a:tc>
                  <a:txBody>
                    <a:bodyPr/>
                    <a:lstStyle/>
                    <a:p>
                      <a:r>
                        <a:rPr lang="en-GB"/>
                        <a:t>2.4GHz</a:t>
                      </a:r>
                    </a:p>
                  </a:txBody>
                  <a:tcPr/>
                </a:tc>
                <a:tc>
                  <a:txBody>
                    <a:bodyPr/>
                    <a:lstStyle/>
                    <a:p>
                      <a:r>
                        <a:rPr lang="en-GB"/>
                        <a:t>5.8GHz</a:t>
                      </a:r>
                    </a:p>
                  </a:txBody>
                  <a:tcPr/>
                </a:tc>
                <a:tc>
                  <a:txBody>
                    <a:bodyPr/>
                    <a:lstStyle/>
                    <a:p>
                      <a:r>
                        <a:rPr lang="en-GB"/>
                        <a:t>2.4GHz</a:t>
                      </a:r>
                    </a:p>
                  </a:txBody>
                  <a:tcPr/>
                </a:tc>
                <a:tc>
                  <a:txBody>
                    <a:bodyPr/>
                    <a:lstStyle/>
                    <a:p>
                      <a:r>
                        <a:rPr lang="en-GB"/>
                        <a:t>2.4GHz</a:t>
                      </a:r>
                    </a:p>
                  </a:txBody>
                  <a:tcPr/>
                </a:tc>
                <a:tc>
                  <a:txBody>
                    <a:bodyPr/>
                    <a:lstStyle/>
                    <a:p>
                      <a:r>
                        <a:rPr lang="en-GB"/>
                        <a:t>2.4GHz and 5GHz</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2.4GHz and 5GHz</a:t>
                      </a:r>
                    </a:p>
                    <a:p>
                      <a:endParaRPr lang="en-GB"/>
                    </a:p>
                  </a:txBody>
                  <a:tcPr/>
                </a:tc>
                <a:tc>
                  <a:txBody>
                    <a:bodyPr/>
                    <a:lstStyle/>
                    <a:p>
                      <a:r>
                        <a:rPr lang="en-GB"/>
                        <a:t>5GHz</a:t>
                      </a:r>
                    </a:p>
                  </a:txBody>
                  <a:tcPr/>
                </a:tc>
                <a:tc>
                  <a:txBody>
                    <a:bodyPr/>
                    <a:lstStyle/>
                    <a:p>
                      <a:r>
                        <a:rPr lang="en-GB"/>
                        <a:t>5GHz</a:t>
                      </a:r>
                    </a:p>
                  </a:txBody>
                  <a:tcPr/>
                </a:tc>
                <a:tc>
                  <a:txBody>
                    <a:bodyPr/>
                    <a:lstStyle/>
                    <a:p>
                      <a:r>
                        <a:rPr lang="en-GB"/>
                        <a:t>5GHz</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2.4GHz and 5GHz</a:t>
                      </a:r>
                    </a:p>
                    <a:p>
                      <a:endParaRPr lang="en-GB"/>
                    </a:p>
                  </a:txBody>
                  <a:tcPr/>
                </a:tc>
                <a:extLst>
                  <a:ext uri="{0D108BD9-81ED-4DB2-BD59-A6C34878D82A}">
                    <a16:rowId xmlns:a16="http://schemas.microsoft.com/office/drawing/2014/main" val="1042224490"/>
                  </a:ext>
                </a:extLst>
              </a:tr>
              <a:tr h="370840">
                <a:tc>
                  <a:txBody>
                    <a:bodyPr/>
                    <a:lstStyle/>
                    <a:p>
                      <a:r>
                        <a:rPr lang="en-GB"/>
                        <a:t>Max Speed</a:t>
                      </a:r>
                    </a:p>
                  </a:txBody>
                  <a:tcPr/>
                </a:tc>
                <a:tc>
                  <a:txBody>
                    <a:bodyPr/>
                    <a:lstStyle/>
                    <a:p>
                      <a:r>
                        <a:rPr lang="en-GB"/>
                        <a:t>1.2Mbps</a:t>
                      </a:r>
                    </a:p>
                  </a:txBody>
                  <a:tcPr/>
                </a:tc>
                <a:tc>
                  <a:txBody>
                    <a:bodyPr/>
                    <a:lstStyle/>
                    <a:p>
                      <a:r>
                        <a:rPr lang="en-GB"/>
                        <a:t>54Mbps</a:t>
                      </a:r>
                    </a:p>
                  </a:txBody>
                  <a:tcPr/>
                </a:tc>
                <a:tc>
                  <a:txBody>
                    <a:bodyPr/>
                    <a:lstStyle/>
                    <a:p>
                      <a:r>
                        <a:rPr lang="en-GB"/>
                        <a:t>11Mbps</a:t>
                      </a:r>
                    </a:p>
                  </a:txBody>
                  <a:tcPr/>
                </a:tc>
                <a:tc>
                  <a:txBody>
                    <a:bodyPr/>
                    <a:lstStyle/>
                    <a:p>
                      <a:r>
                        <a:rPr lang="en-GB"/>
                        <a:t>54Mbps</a:t>
                      </a:r>
                    </a:p>
                  </a:txBody>
                  <a:tcPr/>
                </a:tc>
                <a:tc>
                  <a:txBody>
                    <a:bodyPr/>
                    <a:lstStyle/>
                    <a:p>
                      <a:r>
                        <a:rPr lang="en-GB"/>
                        <a:t>450Mbps</a:t>
                      </a:r>
                    </a:p>
                  </a:txBody>
                  <a:tcPr/>
                </a:tc>
                <a:tc>
                  <a:txBody>
                    <a:bodyPr/>
                    <a:lstStyle/>
                    <a:p>
                      <a:r>
                        <a:rPr lang="en-GB"/>
                        <a:t>600Mbps</a:t>
                      </a:r>
                    </a:p>
                  </a:txBody>
                  <a:tcPr/>
                </a:tc>
                <a:tc>
                  <a:txBody>
                    <a:bodyPr/>
                    <a:lstStyle/>
                    <a:p>
                      <a:r>
                        <a:rPr lang="en-GB"/>
                        <a:t>1.3Gbps</a:t>
                      </a:r>
                    </a:p>
                  </a:txBody>
                  <a:tcPr/>
                </a:tc>
                <a:tc>
                  <a:txBody>
                    <a:bodyPr/>
                    <a:lstStyle/>
                    <a:p>
                      <a:r>
                        <a:rPr lang="en-GB"/>
                        <a:t>2.34GHz – 3.47GHz</a:t>
                      </a:r>
                    </a:p>
                  </a:txBody>
                  <a:tcPr/>
                </a:tc>
                <a:tc>
                  <a:txBody>
                    <a:bodyPr/>
                    <a:lstStyle/>
                    <a:p>
                      <a:r>
                        <a:rPr lang="en-GB"/>
                        <a:t>6.9GHz</a:t>
                      </a:r>
                    </a:p>
                  </a:txBody>
                  <a:tcPr/>
                </a:tc>
                <a:tc>
                  <a:txBody>
                    <a:bodyPr/>
                    <a:lstStyle/>
                    <a:p>
                      <a:r>
                        <a:rPr lang="en-GB"/>
                        <a:t>10Gbps</a:t>
                      </a:r>
                    </a:p>
                  </a:txBody>
                  <a:tcPr/>
                </a:tc>
                <a:extLst>
                  <a:ext uri="{0D108BD9-81ED-4DB2-BD59-A6C34878D82A}">
                    <a16:rowId xmlns:a16="http://schemas.microsoft.com/office/drawing/2014/main" val="2984956692"/>
                  </a:ext>
                </a:extLst>
              </a:tr>
              <a:tr h="370840">
                <a:tc>
                  <a:txBody>
                    <a:bodyPr/>
                    <a:lstStyle/>
                    <a:p>
                      <a:r>
                        <a:rPr lang="en-GB"/>
                        <a:t>MIMO</a:t>
                      </a:r>
                    </a:p>
                  </a:txBody>
                  <a:tcPr/>
                </a:tc>
                <a:tc>
                  <a:txBody>
                    <a:bodyPr/>
                    <a:lstStyle/>
                    <a:p>
                      <a:r>
                        <a:rPr lang="en-GB"/>
                        <a:t>Single User</a:t>
                      </a:r>
                    </a:p>
                  </a:txBody>
                  <a:tcPr/>
                </a:tc>
                <a:tc>
                  <a:txBody>
                    <a:bodyPr/>
                    <a:lstStyle/>
                    <a:p>
                      <a:r>
                        <a:rPr lang="en-GB"/>
                        <a:t>Single User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Single User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Single User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Single User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t>Single User</a:t>
                      </a:r>
                    </a:p>
                  </a:txBody>
                  <a:tcPr/>
                </a:tc>
                <a:tc>
                  <a:txBody>
                    <a:bodyPr/>
                    <a:lstStyle/>
                    <a:p>
                      <a:r>
                        <a:rPr lang="en-GB"/>
                        <a:t>Single User</a:t>
                      </a:r>
                    </a:p>
                  </a:txBody>
                  <a:tcPr/>
                </a:tc>
                <a:tc>
                  <a:txBody>
                    <a:bodyPr/>
                    <a:lstStyle/>
                    <a:p>
                      <a:r>
                        <a:rPr lang="en-GB"/>
                        <a:t>Multi User</a:t>
                      </a:r>
                    </a:p>
                  </a:txBody>
                  <a:tcPr/>
                </a:tc>
                <a:tc>
                  <a:txBody>
                    <a:bodyPr/>
                    <a:lstStyle/>
                    <a:p>
                      <a:r>
                        <a:rPr lang="en-GB"/>
                        <a:t>Multi User</a:t>
                      </a:r>
                    </a:p>
                  </a:txBody>
                  <a:tcPr/>
                </a:tc>
                <a:tc>
                  <a:txBody>
                    <a:bodyPr/>
                    <a:lstStyle/>
                    <a:p>
                      <a:r>
                        <a:rPr lang="en-GB"/>
                        <a:t>Multi User</a:t>
                      </a:r>
                    </a:p>
                  </a:txBody>
                  <a:tcPr/>
                </a:tc>
                <a:extLst>
                  <a:ext uri="{0D108BD9-81ED-4DB2-BD59-A6C34878D82A}">
                    <a16:rowId xmlns:a16="http://schemas.microsoft.com/office/drawing/2014/main" val="2714553102"/>
                  </a:ext>
                </a:extLst>
              </a:tr>
            </a:tbl>
          </a:graphicData>
        </a:graphic>
      </p:graphicFrame>
    </p:spTree>
    <p:extLst>
      <p:ext uri="{BB962C8B-B14F-4D97-AF65-F5344CB8AC3E}">
        <p14:creationId xmlns:p14="http://schemas.microsoft.com/office/powerpoint/2010/main" val="190384290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BEB06-BA38-0044-AFD4-BA798041F325}"/>
              </a:ext>
            </a:extLst>
          </p:cNvPr>
          <p:cNvSpPr>
            <a:spLocks noGrp="1"/>
          </p:cNvSpPr>
          <p:nvPr>
            <p:ph type="title"/>
          </p:nvPr>
        </p:nvSpPr>
        <p:spPr/>
        <p:txBody>
          <a:bodyPr/>
          <a:lstStyle/>
          <a:p>
            <a:r>
              <a:rPr lang="en-GB"/>
              <a:t> 1.7	Summarize cloud concepts and their purposes</a:t>
            </a:r>
          </a:p>
        </p:txBody>
      </p:sp>
      <p:sp>
        <p:nvSpPr>
          <p:cNvPr id="2" name="Content Placeholder 1"/>
          <p:cNvSpPr>
            <a:spLocks noGrp="1"/>
          </p:cNvSpPr>
          <p:nvPr>
            <p:ph sz="half" idx="1"/>
          </p:nvPr>
        </p:nvSpPr>
        <p:spPr/>
        <p:txBody>
          <a:bodyPr>
            <a:normAutofit/>
          </a:bodyPr>
          <a:lstStyle/>
          <a:p>
            <a:r>
              <a:rPr lang="en-GB"/>
              <a:t>Types of services</a:t>
            </a:r>
          </a:p>
          <a:p>
            <a:pPr lvl="1"/>
            <a:r>
              <a:rPr lang="en-GB"/>
              <a:t>SaaS</a:t>
            </a:r>
          </a:p>
          <a:p>
            <a:pPr lvl="1"/>
            <a:r>
              <a:rPr lang="en-GB"/>
              <a:t>PaaS</a:t>
            </a:r>
          </a:p>
          <a:p>
            <a:pPr lvl="1"/>
            <a:r>
              <a:rPr lang="en-GB"/>
              <a:t>IaaS</a:t>
            </a:r>
          </a:p>
          <a:p>
            <a:r>
              <a:rPr lang="en-GB"/>
              <a:t>Cloud delivery models</a:t>
            </a:r>
          </a:p>
          <a:p>
            <a:pPr lvl="1"/>
            <a:r>
              <a:rPr lang="en-GB"/>
              <a:t>Private</a:t>
            </a:r>
          </a:p>
          <a:p>
            <a:pPr lvl="1"/>
            <a:r>
              <a:rPr lang="en-GB"/>
              <a:t>Public</a:t>
            </a:r>
          </a:p>
          <a:p>
            <a:pPr lvl="1"/>
            <a:r>
              <a:rPr lang="en-GB"/>
              <a:t>Hybrid</a:t>
            </a:r>
          </a:p>
        </p:txBody>
      </p:sp>
      <p:sp>
        <p:nvSpPr>
          <p:cNvPr id="3" name="Content Placeholder 2"/>
          <p:cNvSpPr>
            <a:spLocks noGrp="1"/>
          </p:cNvSpPr>
          <p:nvPr>
            <p:ph sz="half" idx="2"/>
          </p:nvPr>
        </p:nvSpPr>
        <p:spPr/>
        <p:txBody>
          <a:bodyPr>
            <a:normAutofit/>
          </a:bodyPr>
          <a:lstStyle/>
          <a:p>
            <a:r>
              <a:rPr lang="en-GB"/>
              <a:t>Connectivity methods</a:t>
            </a:r>
          </a:p>
          <a:p>
            <a:r>
              <a:rPr lang="en-GB"/>
              <a:t>Security implications/considerations</a:t>
            </a:r>
          </a:p>
          <a:p>
            <a:r>
              <a:rPr lang="en-GB"/>
              <a:t>Relationship between local and cloud resources</a:t>
            </a:r>
          </a:p>
        </p:txBody>
      </p:sp>
    </p:spTree>
    <p:extLst>
      <p:ext uri="{BB962C8B-B14F-4D97-AF65-F5344CB8AC3E}">
        <p14:creationId xmlns:p14="http://schemas.microsoft.com/office/powerpoint/2010/main" val="8797081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Types of Services</a:t>
            </a:r>
          </a:p>
        </p:txBody>
      </p:sp>
      <p:sp>
        <p:nvSpPr>
          <p:cNvPr id="3" name="Content Placeholder 2"/>
          <p:cNvSpPr>
            <a:spLocks noGrp="1"/>
          </p:cNvSpPr>
          <p:nvPr>
            <p:ph idx="1"/>
          </p:nvPr>
        </p:nvSpPr>
        <p:spPr/>
        <p:txBody>
          <a:bodyPr/>
          <a:lstStyle/>
          <a:p>
            <a:pPr lvl="1"/>
            <a:r>
              <a:rPr lang="en-GB"/>
              <a:t>SAAS</a:t>
            </a:r>
          </a:p>
          <a:p>
            <a:pPr lvl="1"/>
            <a:r>
              <a:rPr lang="en-GB"/>
              <a:t>PAAS</a:t>
            </a:r>
          </a:p>
          <a:p>
            <a:pPr lvl="1"/>
            <a:r>
              <a:rPr lang="en-GB"/>
              <a:t>IAAS</a:t>
            </a:r>
          </a:p>
        </p:txBody>
      </p:sp>
    </p:spTree>
    <p:extLst>
      <p:ext uri="{BB962C8B-B14F-4D97-AF65-F5344CB8AC3E}">
        <p14:creationId xmlns:p14="http://schemas.microsoft.com/office/powerpoint/2010/main" val="118311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D8D77BB-DDCA-4253-B86A-BB868A067B2F}"/>
              </a:ext>
            </a:extLst>
          </p:cNvPr>
          <p:cNvSpPr/>
          <p:nvPr/>
        </p:nvSpPr>
        <p:spPr>
          <a:xfrm>
            <a:off x="304800" y="2527300"/>
            <a:ext cx="11590421" cy="26646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1: The Physical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408400" y="6016224"/>
            <a:ext cx="11590421" cy="746288"/>
          </a:xfrm>
        </p:spPr>
        <p:txBody>
          <a:bodyPr>
            <a:normAutofit lnSpcReduction="10000"/>
          </a:bodyPr>
          <a:lstStyle/>
          <a:p>
            <a:pPr marL="0" indent="0">
              <a:buNone/>
            </a:pPr>
            <a:r>
              <a:rPr lang="en-GB" sz="2400"/>
              <a:t>The physical layer is responsible for movements of  individual bits from one hop (node) to the next</a:t>
            </a:r>
          </a:p>
        </p:txBody>
      </p:sp>
      <p:sp>
        <p:nvSpPr>
          <p:cNvPr id="4" name="Rectangle 3">
            <a:extLst>
              <a:ext uri="{FF2B5EF4-FFF2-40B4-BE49-F238E27FC236}">
                <a16:creationId xmlns:a16="http://schemas.microsoft.com/office/drawing/2014/main" id="{7C8BA490-3C52-420D-B100-C7D4BEF3997D}"/>
              </a:ext>
            </a:extLst>
          </p:cNvPr>
          <p:cNvSpPr/>
          <p:nvPr/>
        </p:nvSpPr>
        <p:spPr>
          <a:xfrm>
            <a:off x="499552"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1673888"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1010101100001101</a:t>
            </a:r>
          </a:p>
        </p:txBody>
      </p:sp>
      <p:sp>
        <p:nvSpPr>
          <p:cNvPr id="9" name="Rectangle 8">
            <a:extLst>
              <a:ext uri="{FF2B5EF4-FFF2-40B4-BE49-F238E27FC236}">
                <a16:creationId xmlns:a16="http://schemas.microsoft.com/office/drawing/2014/main" id="{973F5F18-7B4E-4F0A-B2E0-FC131209508E}"/>
              </a:ext>
            </a:extLst>
          </p:cNvPr>
          <p:cNvSpPr/>
          <p:nvPr/>
        </p:nvSpPr>
        <p:spPr>
          <a:xfrm>
            <a:off x="801003"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110</a:t>
            </a:r>
          </a:p>
        </p:txBody>
      </p:sp>
      <p:sp>
        <p:nvSpPr>
          <p:cNvPr id="10" name="Rectangle 9">
            <a:extLst>
              <a:ext uri="{FF2B5EF4-FFF2-40B4-BE49-F238E27FC236}">
                <a16:creationId xmlns:a16="http://schemas.microsoft.com/office/drawing/2014/main" id="{33DB3704-D50C-4FD7-806D-58D6EE5AFA20}"/>
              </a:ext>
            </a:extLst>
          </p:cNvPr>
          <p:cNvSpPr/>
          <p:nvPr/>
        </p:nvSpPr>
        <p:spPr>
          <a:xfrm>
            <a:off x="7947408" y="263197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D05BAE0-455E-42B4-A035-A425AAFA1A57}"/>
              </a:ext>
            </a:extLst>
          </p:cNvPr>
          <p:cNvSpPr/>
          <p:nvPr/>
        </p:nvSpPr>
        <p:spPr>
          <a:xfrm>
            <a:off x="9121744" y="294346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1010101100001101</a:t>
            </a:r>
          </a:p>
        </p:txBody>
      </p:sp>
      <p:sp>
        <p:nvSpPr>
          <p:cNvPr id="12" name="Rectangle 11">
            <a:extLst>
              <a:ext uri="{FF2B5EF4-FFF2-40B4-BE49-F238E27FC236}">
                <a16:creationId xmlns:a16="http://schemas.microsoft.com/office/drawing/2014/main" id="{4A22DAA7-1C2F-48EF-B85D-636A1057E2A8}"/>
              </a:ext>
            </a:extLst>
          </p:cNvPr>
          <p:cNvSpPr/>
          <p:nvPr/>
        </p:nvSpPr>
        <p:spPr>
          <a:xfrm>
            <a:off x="8248859" y="294346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110</a:t>
            </a:r>
          </a:p>
        </p:txBody>
      </p:sp>
      <p:grpSp>
        <p:nvGrpSpPr>
          <p:cNvPr id="23" name="Group 22">
            <a:extLst>
              <a:ext uri="{FF2B5EF4-FFF2-40B4-BE49-F238E27FC236}">
                <a16:creationId xmlns:a16="http://schemas.microsoft.com/office/drawing/2014/main" id="{CF4327FB-4A76-4DA2-AAEA-80F398E83280}"/>
              </a:ext>
            </a:extLst>
          </p:cNvPr>
          <p:cNvGrpSpPr/>
          <p:nvPr/>
        </p:nvGrpSpPr>
        <p:grpSpPr>
          <a:xfrm>
            <a:off x="4274426" y="4120637"/>
            <a:ext cx="3477149" cy="585596"/>
            <a:chOff x="1858945" y="3532500"/>
            <a:chExt cx="2391508" cy="375699"/>
          </a:xfrm>
        </p:grpSpPr>
        <p:sp>
          <p:nvSpPr>
            <p:cNvPr id="22" name="Freeform: Shape 21">
              <a:extLst>
                <a:ext uri="{FF2B5EF4-FFF2-40B4-BE49-F238E27FC236}">
                  <a16:creationId xmlns:a16="http://schemas.microsoft.com/office/drawing/2014/main" id="{35AAEA0B-126D-4205-A885-AF26D077777D}"/>
                </a:ext>
              </a:extLst>
            </p:cNvPr>
            <p:cNvSpPr/>
            <p:nvPr/>
          </p:nvSpPr>
          <p:spPr>
            <a:xfrm>
              <a:off x="1858945" y="3537020"/>
              <a:ext cx="150726" cy="371179"/>
            </a:xfrm>
            <a:custGeom>
              <a:avLst/>
              <a:gdLst>
                <a:gd name="connsiteX0" fmla="*/ 75363 w 150726"/>
                <a:gd name="connsiteY0" fmla="*/ 0 h 371179"/>
                <a:gd name="connsiteX1" fmla="*/ 150726 w 150726"/>
                <a:gd name="connsiteY1" fmla="*/ 185590 h 371179"/>
                <a:gd name="connsiteX2" fmla="*/ 90551 w 150726"/>
                <a:gd name="connsiteY2" fmla="*/ 367409 h 371179"/>
                <a:gd name="connsiteX3" fmla="*/ 75367 w 150726"/>
                <a:gd name="connsiteY3" fmla="*/ 371179 h 371179"/>
                <a:gd name="connsiteX4" fmla="*/ 75359 w 150726"/>
                <a:gd name="connsiteY4" fmla="*/ 371179 h 371179"/>
                <a:gd name="connsiteX5" fmla="*/ 70338 w 150726"/>
                <a:gd name="connsiteY5" fmla="*/ 369932 h 371179"/>
                <a:gd name="connsiteX6" fmla="*/ 60175 w 150726"/>
                <a:gd name="connsiteY6" fmla="*/ 367409 h 371179"/>
                <a:gd name="connsiteX7" fmla="*/ 0 w 150726"/>
                <a:gd name="connsiteY7" fmla="*/ 185590 h 371179"/>
                <a:gd name="connsiteX8" fmla="*/ 60175 w 150726"/>
                <a:gd name="connsiteY8" fmla="*/ 3771 h 371179"/>
                <a:gd name="connsiteX9" fmla="*/ 70338 w 150726"/>
                <a:gd name="connsiteY9" fmla="*/ 1248 h 37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726" h="371179">
                  <a:moveTo>
                    <a:pt x="75363" y="0"/>
                  </a:moveTo>
                  <a:cubicBezTo>
                    <a:pt x="116985" y="0"/>
                    <a:pt x="150726" y="83091"/>
                    <a:pt x="150726" y="185590"/>
                  </a:cubicBezTo>
                  <a:cubicBezTo>
                    <a:pt x="150726" y="275277"/>
                    <a:pt x="124893" y="350104"/>
                    <a:pt x="90551" y="367409"/>
                  </a:cubicBezTo>
                  <a:lnTo>
                    <a:pt x="75367" y="371179"/>
                  </a:lnTo>
                  <a:lnTo>
                    <a:pt x="75359" y="371179"/>
                  </a:lnTo>
                  <a:lnTo>
                    <a:pt x="70338" y="369932"/>
                  </a:lnTo>
                  <a:lnTo>
                    <a:pt x="60175" y="367409"/>
                  </a:lnTo>
                  <a:cubicBezTo>
                    <a:pt x="25833" y="350104"/>
                    <a:pt x="0" y="275277"/>
                    <a:pt x="0" y="185590"/>
                  </a:cubicBezTo>
                  <a:cubicBezTo>
                    <a:pt x="0" y="95904"/>
                    <a:pt x="25833" y="21076"/>
                    <a:pt x="60175" y="3771"/>
                  </a:cubicBezTo>
                  <a:lnTo>
                    <a:pt x="70338" y="1248"/>
                  </a:ln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EA46C83D-C36D-423B-90AF-12D326217329}"/>
                </a:ext>
              </a:extLst>
            </p:cNvPr>
            <p:cNvSpPr/>
            <p:nvPr/>
          </p:nvSpPr>
          <p:spPr>
            <a:xfrm>
              <a:off x="1934308" y="3532500"/>
              <a:ext cx="2316145" cy="375699"/>
            </a:xfrm>
            <a:custGeom>
              <a:avLst/>
              <a:gdLst>
                <a:gd name="connsiteX0" fmla="*/ 2240782 w 2316145"/>
                <a:gd name="connsiteY0" fmla="*/ 0 h 375699"/>
                <a:gd name="connsiteX1" fmla="*/ 2316145 w 2316145"/>
                <a:gd name="connsiteY1" fmla="*/ 185590 h 375699"/>
                <a:gd name="connsiteX2" fmla="*/ 2255970 w 2316145"/>
                <a:gd name="connsiteY2" fmla="*/ 367410 h 375699"/>
                <a:gd name="connsiteX3" fmla="*/ 2245805 w 2316145"/>
                <a:gd name="connsiteY3" fmla="*/ 369933 h 375699"/>
                <a:gd name="connsiteX4" fmla="*/ 2245805 w 2316145"/>
                <a:gd name="connsiteY4" fmla="*/ 375699 h 375699"/>
                <a:gd name="connsiteX5" fmla="*/ 4 w 2316145"/>
                <a:gd name="connsiteY5" fmla="*/ 375699 h 375699"/>
                <a:gd name="connsiteX6" fmla="*/ 15188 w 2316145"/>
                <a:gd name="connsiteY6" fmla="*/ 371929 h 375699"/>
                <a:gd name="connsiteX7" fmla="*/ 75363 w 2316145"/>
                <a:gd name="connsiteY7" fmla="*/ 190110 h 375699"/>
                <a:gd name="connsiteX8" fmla="*/ 0 w 2316145"/>
                <a:gd name="connsiteY8" fmla="*/ 4520 h 375699"/>
                <a:gd name="connsiteX9" fmla="*/ 2224613 w 2316145"/>
                <a:gd name="connsiteY9" fmla="*/ 4520 h 375699"/>
                <a:gd name="connsiteX10" fmla="*/ 2225594 w 2316145"/>
                <a:gd name="connsiteY10" fmla="*/ 3771 h 375699"/>
                <a:gd name="connsiteX11" fmla="*/ 2240782 w 2316145"/>
                <a:gd name="connsiteY11" fmla="*/ 0 h 37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6145" h="375699">
                  <a:moveTo>
                    <a:pt x="2240782" y="0"/>
                  </a:moveTo>
                  <a:cubicBezTo>
                    <a:pt x="2282404" y="0"/>
                    <a:pt x="2316145" y="83091"/>
                    <a:pt x="2316145" y="185590"/>
                  </a:cubicBezTo>
                  <a:cubicBezTo>
                    <a:pt x="2316145" y="275277"/>
                    <a:pt x="2290312" y="350104"/>
                    <a:pt x="2255970" y="367410"/>
                  </a:cubicBezTo>
                  <a:lnTo>
                    <a:pt x="2245805" y="369933"/>
                  </a:lnTo>
                  <a:lnTo>
                    <a:pt x="2245805" y="375699"/>
                  </a:lnTo>
                  <a:lnTo>
                    <a:pt x="4" y="375699"/>
                  </a:lnTo>
                  <a:lnTo>
                    <a:pt x="15188" y="371929"/>
                  </a:lnTo>
                  <a:cubicBezTo>
                    <a:pt x="49530" y="354624"/>
                    <a:pt x="75363" y="279797"/>
                    <a:pt x="75363" y="190110"/>
                  </a:cubicBezTo>
                  <a:cubicBezTo>
                    <a:pt x="75363" y="87611"/>
                    <a:pt x="41622" y="4520"/>
                    <a:pt x="0" y="4520"/>
                  </a:cubicBezTo>
                  <a:lnTo>
                    <a:pt x="2224613" y="4520"/>
                  </a:lnTo>
                  <a:lnTo>
                    <a:pt x="2225594" y="3771"/>
                  </a:lnTo>
                  <a:cubicBezTo>
                    <a:pt x="2230500" y="1298"/>
                    <a:pt x="2235579" y="0"/>
                    <a:pt x="2240782" y="0"/>
                  </a:cubicBezTo>
                  <a:close/>
                </a:path>
              </a:pathLst>
            </a:cu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D20E6513-CABE-4770-AFA3-203C525732D8}"/>
              </a:ext>
            </a:extLst>
          </p:cNvPr>
          <p:cNvGrpSpPr/>
          <p:nvPr/>
        </p:nvGrpSpPr>
        <p:grpSpPr>
          <a:xfrm>
            <a:off x="5410927" y="4268865"/>
            <a:ext cx="1313721" cy="259515"/>
            <a:chOff x="889000" y="4298950"/>
            <a:chExt cx="2111375" cy="541406"/>
          </a:xfrm>
        </p:grpSpPr>
        <p:cxnSp>
          <p:nvCxnSpPr>
            <p:cNvPr id="25" name="Straight Connector 24">
              <a:extLst>
                <a:ext uri="{FF2B5EF4-FFF2-40B4-BE49-F238E27FC236}">
                  <a16:creationId xmlns:a16="http://schemas.microsoft.com/office/drawing/2014/main" id="{F1A527E4-EFDD-48E2-AB5A-B8F416B475A0}"/>
                </a:ext>
              </a:extLst>
            </p:cNvPr>
            <p:cNvCxnSpPr>
              <a:cxnSpLocks/>
            </p:cNvCxnSpPr>
            <p:nvPr/>
          </p:nvCxnSpPr>
          <p:spPr>
            <a:xfrm>
              <a:off x="889000" y="4559300"/>
              <a:ext cx="21113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55F8B387-CB0F-4821-B3FE-F06A64900C02}"/>
                </a:ext>
              </a:extLst>
            </p:cNvPr>
            <p:cNvSpPr/>
            <p:nvPr/>
          </p:nvSpPr>
          <p:spPr>
            <a:xfrm>
              <a:off x="1161245" y="4308475"/>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8B1BC35-5FF2-4C0F-96BF-3A9A6836B9BA}"/>
                </a:ext>
              </a:extLst>
            </p:cNvPr>
            <p:cNvSpPr/>
            <p:nvPr/>
          </p:nvSpPr>
          <p:spPr>
            <a:xfrm>
              <a:off x="1666070" y="430060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DE7EB02C-88B7-4927-9F1E-0BA7BE86E14B}"/>
                </a:ext>
              </a:extLst>
            </p:cNvPr>
            <p:cNvSpPr/>
            <p:nvPr/>
          </p:nvSpPr>
          <p:spPr>
            <a:xfrm>
              <a:off x="1407188" y="4567776"/>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F89C856-028D-4ADA-A0DA-F575AF3FBDA4}"/>
                </a:ext>
              </a:extLst>
            </p:cNvPr>
            <p:cNvSpPr/>
            <p:nvPr/>
          </p:nvSpPr>
          <p:spPr>
            <a:xfrm>
              <a:off x="1914525"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D926D6CD-E0D3-45B4-BBF7-C758B3B0C98D}"/>
                </a:ext>
              </a:extLst>
            </p:cNvPr>
            <p:cNvSpPr/>
            <p:nvPr/>
          </p:nvSpPr>
          <p:spPr>
            <a:xfrm>
              <a:off x="2418979" y="4298950"/>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27CD2221-92D6-478D-AA2D-2612BB398957}"/>
                </a:ext>
              </a:extLst>
            </p:cNvPr>
            <p:cNvSpPr/>
            <p:nvPr/>
          </p:nvSpPr>
          <p:spPr>
            <a:xfrm>
              <a:off x="2173407" y="4591901"/>
              <a:ext cx="248455" cy="248455"/>
            </a:xfrm>
            <a:prstGeom prst="rect">
              <a:avLst/>
            </a:prstGeom>
            <a:solidFill>
              <a:srgbClr val="FD399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Freeform: Shape 41">
            <a:extLst>
              <a:ext uri="{FF2B5EF4-FFF2-40B4-BE49-F238E27FC236}">
                <a16:creationId xmlns:a16="http://schemas.microsoft.com/office/drawing/2014/main" id="{5BBC4184-CD05-4F6D-A3B7-247174548DA0}"/>
              </a:ext>
            </a:extLst>
          </p:cNvPr>
          <p:cNvSpPr/>
          <p:nvPr/>
        </p:nvSpPr>
        <p:spPr>
          <a:xfrm>
            <a:off x="2107133" y="3732104"/>
            <a:ext cx="1793366" cy="983020"/>
          </a:xfrm>
          <a:custGeom>
            <a:avLst/>
            <a:gdLst>
              <a:gd name="connsiteX0" fmla="*/ 0 w 1440159"/>
              <a:gd name="connsiteY0" fmla="*/ 0 h 983020"/>
              <a:gd name="connsiteX1" fmla="*/ 266342 w 1440159"/>
              <a:gd name="connsiteY1" fmla="*/ 0 h 983020"/>
              <a:gd name="connsiteX2" fmla="*/ 266342 w 1440159"/>
              <a:gd name="connsiteY2" fmla="*/ 549107 h 983020"/>
              <a:gd name="connsiteX3" fmla="*/ 1236607 w 1440159"/>
              <a:gd name="connsiteY3" fmla="*/ 549107 h 983020"/>
              <a:gd name="connsiteX4" fmla="*/ 1236607 w 1440159"/>
              <a:gd name="connsiteY4" fmla="*/ 404469 h 983020"/>
              <a:gd name="connsiteX5" fmla="*/ 1440159 w 1440159"/>
              <a:gd name="connsiteY5" fmla="*/ 693745 h 983020"/>
              <a:gd name="connsiteX6" fmla="*/ 1236607 w 1440159"/>
              <a:gd name="connsiteY6" fmla="*/ 983020 h 983020"/>
              <a:gd name="connsiteX7" fmla="*/ 1236607 w 1440159"/>
              <a:gd name="connsiteY7" fmla="*/ 838382 h 983020"/>
              <a:gd name="connsiteX8" fmla="*/ 4918 w 1440159"/>
              <a:gd name="connsiteY8" fmla="*/ 838382 h 983020"/>
              <a:gd name="connsiteX9" fmla="*/ 4918 w 1440159"/>
              <a:gd name="connsiteY9" fmla="*/ 831888 h 983020"/>
              <a:gd name="connsiteX10" fmla="*/ 0 w 1440159"/>
              <a:gd name="connsiteY10" fmla="*/ 831888 h 983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159" h="983020">
                <a:moveTo>
                  <a:pt x="0" y="0"/>
                </a:moveTo>
                <a:lnTo>
                  <a:pt x="266342" y="0"/>
                </a:lnTo>
                <a:lnTo>
                  <a:pt x="266342" y="549107"/>
                </a:lnTo>
                <a:lnTo>
                  <a:pt x="1236607" y="549107"/>
                </a:lnTo>
                <a:lnTo>
                  <a:pt x="1236607" y="404469"/>
                </a:lnTo>
                <a:lnTo>
                  <a:pt x="1440159" y="693745"/>
                </a:lnTo>
                <a:lnTo>
                  <a:pt x="1236607" y="983020"/>
                </a:lnTo>
                <a:lnTo>
                  <a:pt x="1236607" y="838382"/>
                </a:lnTo>
                <a:lnTo>
                  <a:pt x="4918" y="838382"/>
                </a:lnTo>
                <a:lnTo>
                  <a:pt x="4918" y="831888"/>
                </a:lnTo>
                <a:lnTo>
                  <a:pt x="0" y="831888"/>
                </a:lnTo>
                <a:close/>
              </a:path>
            </a:pathLst>
          </a:cu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Bent-Up 43">
            <a:extLst>
              <a:ext uri="{FF2B5EF4-FFF2-40B4-BE49-F238E27FC236}">
                <a16:creationId xmlns:a16="http://schemas.microsoft.com/office/drawing/2014/main" id="{5E05815D-175B-4C12-AC74-D7A3E5D9BB41}"/>
              </a:ext>
            </a:extLst>
          </p:cNvPr>
          <p:cNvSpPr/>
          <p:nvPr/>
        </p:nvSpPr>
        <p:spPr>
          <a:xfrm>
            <a:off x="8125502" y="3728397"/>
            <a:ext cx="2017124" cy="884878"/>
          </a:xfrm>
          <a:prstGeom prst="bentUpArrow">
            <a:avLst>
              <a:gd name="adj1" fmla="val 36841"/>
              <a:gd name="adj2" fmla="val 47605"/>
              <a:gd name="adj3" fmla="val 25000"/>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1352144" y="1556822"/>
            <a:ext cx="2145396" cy="369332"/>
          </a:xfrm>
          <a:prstGeom prst="rect">
            <a:avLst/>
          </a:prstGeom>
          <a:noFill/>
        </p:spPr>
        <p:txBody>
          <a:bodyPr wrap="none" rtlCol="0">
            <a:spAutoFit/>
          </a:bodyPr>
          <a:lstStyle/>
          <a:p>
            <a:r>
              <a:rPr lang="en-GB"/>
              <a:t>From Data Link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9121744" y="1666066"/>
            <a:ext cx="1870512" cy="369332"/>
          </a:xfrm>
          <a:prstGeom prst="rect">
            <a:avLst/>
          </a:prstGeom>
          <a:noFill/>
        </p:spPr>
        <p:txBody>
          <a:bodyPr wrap="none" rtlCol="0">
            <a:spAutoFit/>
          </a:bodyPr>
          <a:lstStyle/>
          <a:p>
            <a:r>
              <a:rPr lang="en-GB"/>
              <a:t>To Data Link Layer</a:t>
            </a:r>
          </a:p>
        </p:txBody>
      </p:sp>
      <p:sp>
        <p:nvSpPr>
          <p:cNvPr id="47" name="TextBox 46">
            <a:extLst>
              <a:ext uri="{FF2B5EF4-FFF2-40B4-BE49-F238E27FC236}">
                <a16:creationId xmlns:a16="http://schemas.microsoft.com/office/drawing/2014/main" id="{436D997B-F2D4-40BF-90C8-26BB055C83DE}"/>
              </a:ext>
            </a:extLst>
          </p:cNvPr>
          <p:cNvSpPr txBox="1"/>
          <p:nvPr/>
        </p:nvSpPr>
        <p:spPr>
          <a:xfrm>
            <a:off x="4940302" y="4685344"/>
            <a:ext cx="2239909" cy="369332"/>
          </a:xfrm>
          <a:prstGeom prst="rect">
            <a:avLst/>
          </a:prstGeom>
          <a:noFill/>
        </p:spPr>
        <p:txBody>
          <a:bodyPr wrap="none" rtlCol="0">
            <a:spAutoFit/>
          </a:bodyPr>
          <a:lstStyle/>
          <a:p>
            <a:r>
              <a:rPr lang="en-GB"/>
              <a:t>Transmission Medium</a:t>
            </a:r>
          </a:p>
        </p:txBody>
      </p:sp>
      <p:sp>
        <p:nvSpPr>
          <p:cNvPr id="49" name="TextBox 48">
            <a:extLst>
              <a:ext uri="{FF2B5EF4-FFF2-40B4-BE49-F238E27FC236}">
                <a16:creationId xmlns:a16="http://schemas.microsoft.com/office/drawing/2014/main" id="{AE2C57A7-7999-416A-BA5B-F2A77ED370B6}"/>
              </a:ext>
            </a:extLst>
          </p:cNvPr>
          <p:cNvSpPr txBox="1"/>
          <p:nvPr/>
        </p:nvSpPr>
        <p:spPr>
          <a:xfrm>
            <a:off x="5236944" y="2927015"/>
            <a:ext cx="1478866" cy="369332"/>
          </a:xfrm>
          <a:prstGeom prst="rect">
            <a:avLst/>
          </a:prstGeom>
          <a:noFill/>
        </p:spPr>
        <p:txBody>
          <a:bodyPr wrap="none" rtlCol="0">
            <a:spAutoFit/>
          </a:bodyPr>
          <a:lstStyle/>
          <a:p>
            <a:r>
              <a:rPr lang="en-GB"/>
              <a:t>Physical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2107133" y="195580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9716109" y="198007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415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20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2500"/>
                            </p:stCondLst>
                            <p:childTnLst>
                              <p:par>
                                <p:cTn id="15" presetID="22" presetClass="entr" presetSubtype="1"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3500"/>
                            </p:stCondLst>
                            <p:childTnLst>
                              <p:par>
                                <p:cTn id="23" presetID="1" presetClass="entr" presetSubtype="0" fill="hold" grpId="1"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3500"/>
                            </p:stCondLst>
                            <p:childTnLst>
                              <p:par>
                                <p:cTn id="29" presetID="1" presetClass="exit" presetSubtype="0" fill="hold" grpId="0" nodeType="afterEffect">
                                  <p:stCondLst>
                                    <p:cond delay="500"/>
                                  </p:stCondLst>
                                  <p:childTnLst>
                                    <p:set>
                                      <p:cBhvr>
                                        <p:cTn id="30" dur="1" fill="hold">
                                          <p:stCondLst>
                                            <p:cond delay="0"/>
                                          </p:stCondLst>
                                        </p:cTn>
                                        <p:tgtEl>
                                          <p:spTgt spid="12"/>
                                        </p:tgtEl>
                                        <p:attrNameLst>
                                          <p:attrName>style.visibility</p:attrName>
                                        </p:attrNameLst>
                                      </p:cBhvr>
                                      <p:to>
                                        <p:strVal val="hidden"/>
                                      </p:to>
                                    </p:set>
                                  </p:childTnLst>
                                </p:cTn>
                              </p:par>
                            </p:childTnLst>
                          </p:cTn>
                        </p:par>
                        <p:par>
                          <p:cTn id="31" fill="hold">
                            <p:stCondLst>
                              <p:cond delay="4000"/>
                            </p:stCondLst>
                            <p:childTnLst>
                              <p:par>
                                <p:cTn id="32" presetID="22" presetClass="entr" presetSubtype="4"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wipe(down)">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1" grpId="0" animBg="1"/>
      <p:bldP spid="12" grpId="0" animBg="1"/>
      <p:bldP spid="12" grpId="1" animBg="1"/>
      <p:bldP spid="42" grpId="0" animBg="1"/>
      <p:bldP spid="44" grpId="0" animBg="1"/>
      <p:bldP spid="50" grpId="0" animBg="1"/>
      <p:bldP spid="51"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Infrastructure as a Service (IaaS)</a:t>
            </a:r>
          </a:p>
        </p:txBody>
      </p:sp>
      <p:sp>
        <p:nvSpPr>
          <p:cNvPr id="3" name="Content Placeholder 2"/>
          <p:cNvSpPr>
            <a:spLocks noGrp="1"/>
          </p:cNvSpPr>
          <p:nvPr>
            <p:ph idx="1"/>
          </p:nvPr>
        </p:nvSpPr>
        <p:spPr/>
        <p:txBody>
          <a:bodyPr>
            <a:normAutofit/>
          </a:bodyPr>
          <a:lstStyle/>
          <a:p>
            <a:r>
              <a:rPr lang="en-GB"/>
              <a:t>Provides processing, storage and networks</a:t>
            </a:r>
          </a:p>
          <a:p>
            <a:r>
              <a:rPr lang="en-GB"/>
              <a:t>The consumer is able to deploy and run arbitrary software, which can include operating systems and applications </a:t>
            </a:r>
          </a:p>
          <a:p>
            <a:r>
              <a:rPr lang="en-GB"/>
              <a:t>The consumer does not manage or control the underlying cloud infrastructure, but has control over </a:t>
            </a:r>
          </a:p>
          <a:p>
            <a:pPr lvl="1"/>
            <a:r>
              <a:rPr lang="en-GB"/>
              <a:t>operating systems</a:t>
            </a:r>
          </a:p>
          <a:p>
            <a:pPr lvl="1"/>
            <a:r>
              <a:rPr lang="en-GB"/>
              <a:t>storage</a:t>
            </a:r>
          </a:p>
          <a:p>
            <a:pPr lvl="1"/>
            <a:r>
              <a:rPr lang="en-GB"/>
              <a:t>deployed applications</a:t>
            </a:r>
          </a:p>
          <a:p>
            <a:pPr lvl="1"/>
            <a:r>
              <a:rPr lang="en-GB"/>
              <a:t>selected networking components (e.g., host firewalls)</a:t>
            </a:r>
          </a:p>
          <a:p>
            <a:r>
              <a:rPr lang="en-GB"/>
              <a:t>Examples are: </a:t>
            </a:r>
          </a:p>
          <a:p>
            <a:pPr lvl="1"/>
            <a:r>
              <a:rPr lang="en-GB"/>
              <a:t>Microsoft Azure</a:t>
            </a:r>
          </a:p>
          <a:p>
            <a:pPr lvl="1"/>
            <a:r>
              <a:rPr lang="en-GB"/>
              <a:t>Amazon Web Services</a:t>
            </a:r>
          </a:p>
          <a:p>
            <a:pPr lvl="1"/>
            <a:r>
              <a:rPr lang="en-GB"/>
              <a:t>Google Cloud</a:t>
            </a:r>
          </a:p>
          <a:p>
            <a:endParaRPr lang="en-GB"/>
          </a:p>
        </p:txBody>
      </p:sp>
    </p:spTree>
    <p:extLst>
      <p:ext uri="{BB962C8B-B14F-4D97-AF65-F5344CB8AC3E}">
        <p14:creationId xmlns:p14="http://schemas.microsoft.com/office/powerpoint/2010/main" val="179160376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Infrastructure as a Service (IaaS)</a:t>
            </a:r>
          </a:p>
        </p:txBody>
      </p:sp>
      <p:pic>
        <p:nvPicPr>
          <p:cNvPr id="6" name="Content Placeholder 5"/>
          <p:cNvPicPr>
            <a:picLocks noGrp="1" noChangeAspect="1"/>
          </p:cNvPicPr>
          <p:nvPr>
            <p:ph idx="1"/>
          </p:nvPr>
        </p:nvPicPr>
        <p:blipFill rotWithShape="1">
          <a:blip r:embed="rId2"/>
          <a:srcRect r="50796"/>
          <a:stretch/>
        </p:blipFill>
        <p:spPr>
          <a:xfrm>
            <a:off x="855418" y="2122791"/>
            <a:ext cx="4513293" cy="4375285"/>
          </a:xfrm>
          <a:prstGeom prst="rect">
            <a:avLst/>
          </a:prstGeom>
        </p:spPr>
      </p:pic>
    </p:spTree>
    <p:extLst>
      <p:ext uri="{BB962C8B-B14F-4D97-AF65-F5344CB8AC3E}">
        <p14:creationId xmlns:p14="http://schemas.microsoft.com/office/powerpoint/2010/main" val="363355096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Platform as a Service (PaaS)</a:t>
            </a:r>
          </a:p>
        </p:txBody>
      </p:sp>
      <p:sp>
        <p:nvSpPr>
          <p:cNvPr id="3" name="Content Placeholder 2"/>
          <p:cNvSpPr>
            <a:spLocks noGrp="1"/>
          </p:cNvSpPr>
          <p:nvPr>
            <p:ph idx="1"/>
          </p:nvPr>
        </p:nvSpPr>
        <p:spPr/>
        <p:txBody>
          <a:bodyPr>
            <a:normAutofit/>
          </a:bodyPr>
          <a:lstStyle/>
          <a:p>
            <a:r>
              <a:rPr lang="en-GB"/>
              <a:t>The consumer deploys onto the cloud infrastructure consumer-created or acquired applications created using programming languages and tools supported by the provider </a:t>
            </a:r>
          </a:p>
          <a:p>
            <a:r>
              <a:rPr lang="en-GB"/>
              <a:t>The consumer does not manage or control the underlying cloud infrastructure but has control over the deployed applications </a:t>
            </a:r>
          </a:p>
          <a:p>
            <a:r>
              <a:rPr lang="en-GB"/>
              <a:t>Examples are: </a:t>
            </a:r>
          </a:p>
          <a:p>
            <a:pPr lvl="1"/>
            <a:r>
              <a:rPr lang="en-GB"/>
              <a:t>server space for web pages such as </a:t>
            </a:r>
            <a:r>
              <a:rPr lang="en-GB" err="1"/>
              <a:t>Rackspace</a:t>
            </a:r>
            <a:r>
              <a:rPr lang="en-GB"/>
              <a:t> or </a:t>
            </a:r>
            <a:r>
              <a:rPr lang="en-GB" err="1"/>
              <a:t>GoDaddy</a:t>
            </a:r>
            <a:endParaRPr lang="en-GB"/>
          </a:p>
          <a:p>
            <a:pPr lvl="1"/>
            <a:r>
              <a:rPr lang="en-GB"/>
              <a:t>Google App engine</a:t>
            </a:r>
          </a:p>
          <a:p>
            <a:endParaRPr lang="en-GB"/>
          </a:p>
        </p:txBody>
      </p:sp>
    </p:spTree>
    <p:extLst>
      <p:ext uri="{BB962C8B-B14F-4D97-AF65-F5344CB8AC3E}">
        <p14:creationId xmlns:p14="http://schemas.microsoft.com/office/powerpoint/2010/main" val="103701620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Platform as a Service (PaaS)</a:t>
            </a:r>
          </a:p>
        </p:txBody>
      </p:sp>
      <p:pic>
        <p:nvPicPr>
          <p:cNvPr id="5" name="Content Placeholder 4"/>
          <p:cNvPicPr>
            <a:picLocks noGrp="1" noChangeAspect="1"/>
          </p:cNvPicPr>
          <p:nvPr>
            <p:ph idx="1"/>
          </p:nvPr>
        </p:nvPicPr>
        <p:blipFill rotWithShape="1">
          <a:blip r:embed="rId2"/>
          <a:srcRect r="22043"/>
          <a:stretch/>
        </p:blipFill>
        <p:spPr>
          <a:xfrm>
            <a:off x="791467" y="2171430"/>
            <a:ext cx="6903112" cy="4223834"/>
          </a:xfrm>
          <a:prstGeom prst="rect">
            <a:avLst/>
          </a:prstGeom>
        </p:spPr>
      </p:pic>
    </p:spTree>
    <p:extLst>
      <p:ext uri="{BB962C8B-B14F-4D97-AF65-F5344CB8AC3E}">
        <p14:creationId xmlns:p14="http://schemas.microsoft.com/office/powerpoint/2010/main" val="395655572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Software as a Service (</a:t>
            </a:r>
            <a:r>
              <a:rPr lang="en-GB" err="1"/>
              <a:t>Saas</a:t>
            </a:r>
            <a:r>
              <a:rPr lang="en-GB"/>
              <a:t>)</a:t>
            </a:r>
          </a:p>
        </p:txBody>
      </p:sp>
      <p:sp>
        <p:nvSpPr>
          <p:cNvPr id="3" name="Content Placeholder 2"/>
          <p:cNvSpPr>
            <a:spLocks noGrp="1"/>
          </p:cNvSpPr>
          <p:nvPr>
            <p:ph idx="1"/>
          </p:nvPr>
        </p:nvSpPr>
        <p:spPr/>
        <p:txBody>
          <a:bodyPr>
            <a:normAutofit/>
          </a:bodyPr>
          <a:lstStyle/>
          <a:p>
            <a:r>
              <a:rPr lang="en-GB"/>
              <a:t>The ability to use the provider’s applications running on a cloud infrastructure </a:t>
            </a:r>
          </a:p>
          <a:p>
            <a:r>
              <a:rPr lang="en-GB"/>
              <a:t>The applications are accessible from various client devices through a thin client interface, such as a Web browser </a:t>
            </a:r>
          </a:p>
          <a:p>
            <a:r>
              <a:rPr lang="en-GB"/>
              <a:t>The consumer does not manage or control the underlying cloud infrastructure including network, servers, operating systems, storage, or even individual application capabilities</a:t>
            </a:r>
          </a:p>
          <a:p>
            <a:r>
              <a:rPr lang="en-GB"/>
              <a:t>Examples are: Google Docs, Office365, Gmail, Dropbox, Slack</a:t>
            </a:r>
          </a:p>
        </p:txBody>
      </p:sp>
    </p:spTree>
    <p:extLst>
      <p:ext uri="{BB962C8B-B14F-4D97-AF65-F5344CB8AC3E}">
        <p14:creationId xmlns:p14="http://schemas.microsoft.com/office/powerpoint/2010/main" val="397145631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Software as a Service (</a:t>
            </a:r>
            <a:r>
              <a:rPr lang="en-GB" err="1"/>
              <a:t>Saas</a:t>
            </a:r>
            <a:r>
              <a:rPr lang="en-GB"/>
              <a:t>)</a:t>
            </a:r>
          </a:p>
        </p:txBody>
      </p:sp>
      <p:pic>
        <p:nvPicPr>
          <p:cNvPr id="5" name="Content Placeholder 4"/>
          <p:cNvPicPr>
            <a:picLocks noGrp="1" noChangeAspect="1"/>
          </p:cNvPicPr>
          <p:nvPr>
            <p:ph idx="1"/>
          </p:nvPr>
        </p:nvPicPr>
        <p:blipFill>
          <a:blip r:embed="rId2"/>
          <a:stretch>
            <a:fillRect/>
          </a:stretch>
        </p:blipFill>
        <p:spPr>
          <a:xfrm>
            <a:off x="781738" y="2200613"/>
            <a:ext cx="9150201" cy="4364646"/>
          </a:xfrm>
          <a:prstGeom prst="rect">
            <a:avLst/>
          </a:prstGeom>
        </p:spPr>
      </p:pic>
    </p:spTree>
    <p:extLst>
      <p:ext uri="{BB962C8B-B14F-4D97-AF65-F5344CB8AC3E}">
        <p14:creationId xmlns:p14="http://schemas.microsoft.com/office/powerpoint/2010/main" val="402893422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Cloud Delivery Models</a:t>
            </a:r>
          </a:p>
        </p:txBody>
      </p:sp>
      <p:sp>
        <p:nvSpPr>
          <p:cNvPr id="3" name="Content Placeholder 2"/>
          <p:cNvSpPr>
            <a:spLocks noGrp="1"/>
          </p:cNvSpPr>
          <p:nvPr>
            <p:ph idx="1"/>
          </p:nvPr>
        </p:nvSpPr>
        <p:spPr/>
        <p:txBody>
          <a:bodyPr/>
          <a:lstStyle/>
          <a:p>
            <a:r>
              <a:rPr lang="en-GB"/>
              <a:t>Public</a:t>
            </a:r>
          </a:p>
          <a:p>
            <a:r>
              <a:rPr lang="en-GB"/>
              <a:t>Private</a:t>
            </a:r>
          </a:p>
          <a:p>
            <a:r>
              <a:rPr lang="en-GB"/>
              <a:t>Community</a:t>
            </a:r>
          </a:p>
          <a:p>
            <a:r>
              <a:rPr lang="en-GB"/>
              <a:t>Hybrid</a:t>
            </a:r>
          </a:p>
        </p:txBody>
      </p:sp>
    </p:spTree>
    <p:extLst>
      <p:ext uri="{BB962C8B-B14F-4D97-AF65-F5344CB8AC3E}">
        <p14:creationId xmlns:p14="http://schemas.microsoft.com/office/powerpoint/2010/main" val="425710537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92C-24CB-4188-9919-DDA94335BB8E}"/>
              </a:ext>
            </a:extLst>
          </p:cNvPr>
          <p:cNvSpPr>
            <a:spLocks noGrp="1"/>
          </p:cNvSpPr>
          <p:nvPr>
            <p:ph type="title"/>
          </p:nvPr>
        </p:nvSpPr>
        <p:spPr/>
        <p:txBody>
          <a:bodyPr/>
          <a:lstStyle/>
          <a:p>
            <a:r>
              <a:rPr lang="en-GB"/>
              <a:t>Public Cloud</a:t>
            </a:r>
          </a:p>
        </p:txBody>
      </p:sp>
      <p:sp>
        <p:nvSpPr>
          <p:cNvPr id="3" name="Content Placeholder 2">
            <a:extLst>
              <a:ext uri="{FF2B5EF4-FFF2-40B4-BE49-F238E27FC236}">
                <a16:creationId xmlns:a16="http://schemas.microsoft.com/office/drawing/2014/main" id="{1B1DE038-5205-456F-8559-43A6B47E1B40}"/>
              </a:ext>
            </a:extLst>
          </p:cNvPr>
          <p:cNvSpPr>
            <a:spLocks noGrp="1"/>
          </p:cNvSpPr>
          <p:nvPr>
            <p:ph idx="1"/>
          </p:nvPr>
        </p:nvSpPr>
        <p:spPr/>
        <p:txBody>
          <a:bodyPr>
            <a:normAutofit fontScale="92500" lnSpcReduction="10000"/>
          </a:bodyPr>
          <a:lstStyle/>
          <a:p>
            <a:r>
              <a:rPr lang="en-GB" sz="3200"/>
              <a:t>The cloud infrastructure is provisioned for open use by the general public</a:t>
            </a:r>
          </a:p>
          <a:p>
            <a:r>
              <a:rPr lang="en-GB" sz="3200"/>
              <a:t>It may be owned, managed, and operated by a business, academic, or government organization, or some combination of them</a:t>
            </a:r>
          </a:p>
          <a:p>
            <a:r>
              <a:rPr lang="en-GB" sz="3200"/>
              <a:t>It exists on the premises of the cloud provider</a:t>
            </a:r>
          </a:p>
          <a:p>
            <a:r>
              <a:rPr lang="en-GB" sz="3200"/>
              <a:t>Under most circumstances, a public cloud is owned by the cloud provider, and it uses a pay-as-you-go model</a:t>
            </a:r>
          </a:p>
          <a:p>
            <a:r>
              <a:rPr lang="en-GB" sz="3200"/>
              <a:t>A good example of a public cloud is webmail or online document sharing/collaboration</a:t>
            </a:r>
          </a:p>
        </p:txBody>
      </p:sp>
    </p:spTree>
    <p:extLst>
      <p:ext uri="{BB962C8B-B14F-4D97-AF65-F5344CB8AC3E}">
        <p14:creationId xmlns:p14="http://schemas.microsoft.com/office/powerpoint/2010/main" val="367817277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0234-FD9F-45ED-9B35-884F4A12C719}"/>
              </a:ext>
            </a:extLst>
          </p:cNvPr>
          <p:cNvSpPr>
            <a:spLocks noGrp="1"/>
          </p:cNvSpPr>
          <p:nvPr>
            <p:ph type="title"/>
          </p:nvPr>
        </p:nvSpPr>
        <p:spPr/>
        <p:txBody>
          <a:bodyPr/>
          <a:lstStyle/>
          <a:p>
            <a:r>
              <a:rPr lang="en-GB"/>
              <a:t>Private Cloud</a:t>
            </a:r>
          </a:p>
        </p:txBody>
      </p:sp>
      <p:sp>
        <p:nvSpPr>
          <p:cNvPr id="3" name="Content Placeholder 2">
            <a:extLst>
              <a:ext uri="{FF2B5EF4-FFF2-40B4-BE49-F238E27FC236}">
                <a16:creationId xmlns:a16="http://schemas.microsoft.com/office/drawing/2014/main" id="{651B6B88-2208-450C-8C27-72C81346D952}"/>
              </a:ext>
            </a:extLst>
          </p:cNvPr>
          <p:cNvSpPr>
            <a:spLocks noGrp="1"/>
          </p:cNvSpPr>
          <p:nvPr>
            <p:ph idx="1"/>
          </p:nvPr>
        </p:nvSpPr>
        <p:spPr/>
        <p:txBody>
          <a:bodyPr>
            <a:normAutofit lnSpcReduction="10000"/>
          </a:bodyPr>
          <a:lstStyle/>
          <a:p>
            <a:r>
              <a:rPr lang="en-GB" sz="3200"/>
              <a:t>The cloud infrastructure is provisioned for exclusive use by a single organization comprising multiple consumers (e.g., business units). It may be owned, managed, and operated by the organization, a third party, or some combination of them, and it may exist on or off premises</a:t>
            </a:r>
          </a:p>
          <a:p>
            <a:r>
              <a:rPr lang="en-GB" sz="3200"/>
              <a:t>Under most circumstances, a private cloud is owned by the organization, and it acts as both the provider and the consumer</a:t>
            </a:r>
          </a:p>
          <a:p>
            <a:r>
              <a:rPr lang="en-GB" sz="3200"/>
              <a:t>It has a security-related advantage in not needing to put its data on the Internet</a:t>
            </a:r>
          </a:p>
        </p:txBody>
      </p:sp>
    </p:spTree>
    <p:extLst>
      <p:ext uri="{BB962C8B-B14F-4D97-AF65-F5344CB8AC3E}">
        <p14:creationId xmlns:p14="http://schemas.microsoft.com/office/powerpoint/2010/main" val="409703960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8A46-5266-4BBF-9638-F13AF8F69E86}"/>
              </a:ext>
            </a:extLst>
          </p:cNvPr>
          <p:cNvSpPr>
            <a:spLocks noGrp="1"/>
          </p:cNvSpPr>
          <p:nvPr>
            <p:ph type="title"/>
          </p:nvPr>
        </p:nvSpPr>
        <p:spPr/>
        <p:txBody>
          <a:bodyPr/>
          <a:lstStyle/>
          <a:p>
            <a:r>
              <a:rPr lang="en-GB"/>
              <a:t>Hybrid Cloud</a:t>
            </a:r>
          </a:p>
        </p:txBody>
      </p:sp>
      <p:sp>
        <p:nvSpPr>
          <p:cNvPr id="3" name="Content Placeholder 2">
            <a:extLst>
              <a:ext uri="{FF2B5EF4-FFF2-40B4-BE49-F238E27FC236}">
                <a16:creationId xmlns:a16="http://schemas.microsoft.com/office/drawing/2014/main" id="{10279C3B-7B4B-407D-84DD-8662375E0AD4}"/>
              </a:ext>
            </a:extLst>
          </p:cNvPr>
          <p:cNvSpPr>
            <a:spLocks noGrp="1"/>
          </p:cNvSpPr>
          <p:nvPr>
            <p:ph idx="1"/>
          </p:nvPr>
        </p:nvSpPr>
        <p:spPr/>
        <p:txBody>
          <a:bodyPr>
            <a:normAutofit/>
          </a:bodyPr>
          <a:lstStyle/>
          <a:p>
            <a:r>
              <a:rPr lang="en-GB" sz="3200"/>
              <a:t>The cloud infrastructure is a composition of two or more distinct cloud infrastructures (private, community, or public) that remain unique entities, but are bound together by standardized or proprietary technology that enables data and application portability (e.g., cloud bursting for load balancing between clouds)</a:t>
            </a:r>
          </a:p>
          <a:p>
            <a:r>
              <a:rPr lang="en-GB" sz="3200"/>
              <a:t>A hybrid can be any combination of other delivery models</a:t>
            </a:r>
          </a:p>
          <a:p>
            <a:r>
              <a:rPr lang="en-GB" sz="3200"/>
              <a:t>Not only are public and private listed in the definition, but also community</a:t>
            </a:r>
          </a:p>
        </p:txBody>
      </p:sp>
    </p:spTree>
    <p:extLst>
      <p:ext uri="{BB962C8B-B14F-4D97-AF65-F5344CB8AC3E}">
        <p14:creationId xmlns:p14="http://schemas.microsoft.com/office/powerpoint/2010/main" val="401987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972888-A305-4E7D-9FFE-997F0D1DF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14021" y="3820041"/>
            <a:ext cx="3342542" cy="2857500"/>
          </a:xfrm>
          <a:prstGeom prst="rect">
            <a:avLst/>
          </a:prstGeom>
        </p:spPr>
      </p:pic>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2: Data Link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a:t>The basic network “language”</a:t>
            </a:r>
          </a:p>
          <a:p>
            <a:r>
              <a:rPr lang="en-GB"/>
              <a:t>The foundation of communication at  the data link layer</a:t>
            </a:r>
          </a:p>
          <a:p>
            <a:r>
              <a:rPr lang="pt-BR"/>
              <a:t>Data Link Control (DLC) protocols</a:t>
            </a:r>
          </a:p>
          <a:p>
            <a:pPr lvl="1"/>
            <a:r>
              <a:rPr lang="en-GB"/>
              <a:t>MAC (Media Access Control) address on Ethernet</a:t>
            </a:r>
          </a:p>
          <a:p>
            <a:r>
              <a:rPr lang="en-GB"/>
              <a:t>The “switching” layer</a:t>
            </a:r>
          </a:p>
        </p:txBody>
      </p:sp>
      <p:pic>
        <p:nvPicPr>
          <p:cNvPr id="5" name="Picture 4">
            <a:extLst>
              <a:ext uri="{FF2B5EF4-FFF2-40B4-BE49-F238E27FC236}">
                <a16:creationId xmlns:a16="http://schemas.microsoft.com/office/drawing/2014/main" id="{3DA9216E-968E-4403-A1EA-D1EB935E8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110" y="3820041"/>
            <a:ext cx="2857500" cy="2857500"/>
          </a:xfrm>
          <a:prstGeom prst="rect">
            <a:avLst/>
          </a:prstGeom>
        </p:spPr>
      </p:pic>
      <p:sp>
        <p:nvSpPr>
          <p:cNvPr id="7" name="TextBox 6">
            <a:extLst>
              <a:ext uri="{FF2B5EF4-FFF2-40B4-BE49-F238E27FC236}">
                <a16:creationId xmlns:a16="http://schemas.microsoft.com/office/drawing/2014/main" id="{7976B5B5-2719-4666-AC3B-EE797EEDE9C2}"/>
              </a:ext>
            </a:extLst>
          </p:cNvPr>
          <p:cNvSpPr txBox="1"/>
          <p:nvPr/>
        </p:nvSpPr>
        <p:spPr>
          <a:xfrm>
            <a:off x="2914021" y="6391289"/>
            <a:ext cx="1968809" cy="369332"/>
          </a:xfrm>
          <a:prstGeom prst="rect">
            <a:avLst/>
          </a:prstGeom>
          <a:noFill/>
        </p:spPr>
        <p:txBody>
          <a:bodyPr wrap="none" rtlCol="0">
            <a:spAutoFit/>
          </a:bodyPr>
          <a:lstStyle/>
          <a:p>
            <a:r>
              <a:rPr lang="en-GB"/>
              <a:t>9C-35-58-5F-4C-D7</a:t>
            </a:r>
          </a:p>
        </p:txBody>
      </p:sp>
      <p:sp>
        <p:nvSpPr>
          <p:cNvPr id="8" name="TextBox 7">
            <a:extLst>
              <a:ext uri="{FF2B5EF4-FFF2-40B4-BE49-F238E27FC236}">
                <a16:creationId xmlns:a16="http://schemas.microsoft.com/office/drawing/2014/main" id="{50280676-BBE0-48AE-90FC-82225B7EFBCF}"/>
              </a:ext>
            </a:extLst>
          </p:cNvPr>
          <p:cNvSpPr txBox="1"/>
          <p:nvPr/>
        </p:nvSpPr>
        <p:spPr>
          <a:xfrm>
            <a:off x="10075426" y="6350229"/>
            <a:ext cx="1978427" cy="369332"/>
          </a:xfrm>
          <a:prstGeom prst="rect">
            <a:avLst/>
          </a:prstGeom>
          <a:noFill/>
        </p:spPr>
        <p:txBody>
          <a:bodyPr wrap="none" rtlCol="0">
            <a:spAutoFit/>
          </a:bodyPr>
          <a:lstStyle/>
          <a:p>
            <a:r>
              <a:rPr lang="en-GB"/>
              <a:t>0C-9D-92-87-47-1E</a:t>
            </a:r>
          </a:p>
        </p:txBody>
      </p:sp>
      <p:cxnSp>
        <p:nvCxnSpPr>
          <p:cNvPr id="10" name="Straight Connector 9">
            <a:extLst>
              <a:ext uri="{FF2B5EF4-FFF2-40B4-BE49-F238E27FC236}">
                <a16:creationId xmlns:a16="http://schemas.microsoft.com/office/drawing/2014/main" id="{310D5018-5D49-4502-8E54-CE514BD7FCF7}"/>
              </a:ext>
            </a:extLst>
          </p:cNvPr>
          <p:cNvCxnSpPr>
            <a:cxnSpLocks/>
          </p:cNvCxnSpPr>
          <p:nvPr/>
        </p:nvCxnSpPr>
        <p:spPr>
          <a:xfrm>
            <a:off x="5084466" y="5606980"/>
            <a:ext cx="44614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80362" y="5148922"/>
            <a:ext cx="301686" cy="369332"/>
          </a:xfrm>
          <a:prstGeom prst="rect">
            <a:avLst/>
          </a:prstGeom>
          <a:noFill/>
        </p:spPr>
        <p:txBody>
          <a:bodyPr wrap="none" rtlCol="0">
            <a:spAutoFit/>
          </a:bodyPr>
          <a:lstStyle/>
          <a:p>
            <a:r>
              <a:rPr lang="en-GB"/>
              <a:t>1</a:t>
            </a:r>
          </a:p>
        </p:txBody>
      </p:sp>
      <p:sp>
        <p:nvSpPr>
          <p:cNvPr id="19" name="TextBox 18"/>
          <p:cNvSpPr txBox="1"/>
          <p:nvPr/>
        </p:nvSpPr>
        <p:spPr>
          <a:xfrm>
            <a:off x="4780362" y="5148922"/>
            <a:ext cx="301686" cy="369332"/>
          </a:xfrm>
          <a:prstGeom prst="rect">
            <a:avLst/>
          </a:prstGeom>
          <a:noFill/>
        </p:spPr>
        <p:txBody>
          <a:bodyPr wrap="none" rtlCol="0">
            <a:spAutoFit/>
          </a:bodyPr>
          <a:lstStyle/>
          <a:p>
            <a:r>
              <a:rPr lang="en-GB"/>
              <a:t>1</a:t>
            </a:r>
          </a:p>
        </p:txBody>
      </p:sp>
      <p:sp>
        <p:nvSpPr>
          <p:cNvPr id="20" name="TextBox 19"/>
          <p:cNvSpPr txBox="1"/>
          <p:nvPr/>
        </p:nvSpPr>
        <p:spPr>
          <a:xfrm>
            <a:off x="4780362" y="5148922"/>
            <a:ext cx="301686" cy="369332"/>
          </a:xfrm>
          <a:prstGeom prst="rect">
            <a:avLst/>
          </a:prstGeom>
          <a:noFill/>
        </p:spPr>
        <p:txBody>
          <a:bodyPr wrap="none" rtlCol="0">
            <a:spAutoFit/>
          </a:bodyPr>
          <a:lstStyle/>
          <a:p>
            <a:r>
              <a:rPr lang="en-GB"/>
              <a:t>1</a:t>
            </a:r>
          </a:p>
        </p:txBody>
      </p:sp>
      <p:sp>
        <p:nvSpPr>
          <p:cNvPr id="21" name="TextBox 20"/>
          <p:cNvSpPr txBox="1"/>
          <p:nvPr/>
        </p:nvSpPr>
        <p:spPr>
          <a:xfrm>
            <a:off x="4780362" y="5148922"/>
            <a:ext cx="301686" cy="369332"/>
          </a:xfrm>
          <a:prstGeom prst="rect">
            <a:avLst/>
          </a:prstGeom>
          <a:noFill/>
        </p:spPr>
        <p:txBody>
          <a:bodyPr wrap="none" rtlCol="0">
            <a:spAutoFit/>
          </a:bodyPr>
          <a:lstStyle/>
          <a:p>
            <a:r>
              <a:rPr lang="en-GB"/>
              <a:t>0</a:t>
            </a:r>
          </a:p>
        </p:txBody>
      </p:sp>
      <p:sp>
        <p:nvSpPr>
          <p:cNvPr id="22" name="TextBox 21"/>
          <p:cNvSpPr txBox="1"/>
          <p:nvPr/>
        </p:nvSpPr>
        <p:spPr>
          <a:xfrm>
            <a:off x="4809734" y="5146040"/>
            <a:ext cx="242942" cy="375096"/>
          </a:xfrm>
          <a:prstGeom prst="rect">
            <a:avLst/>
          </a:prstGeom>
          <a:noFill/>
        </p:spPr>
        <p:txBody>
          <a:bodyPr wrap="square" rtlCol="0">
            <a:spAutoFit/>
          </a:bodyPr>
          <a:lstStyle/>
          <a:p>
            <a:r>
              <a:rPr lang="en-GB"/>
              <a:t>0</a:t>
            </a:r>
          </a:p>
        </p:txBody>
      </p:sp>
      <p:sp>
        <p:nvSpPr>
          <p:cNvPr id="23" name="TextBox 22"/>
          <p:cNvSpPr txBox="1"/>
          <p:nvPr/>
        </p:nvSpPr>
        <p:spPr>
          <a:xfrm>
            <a:off x="4780362" y="5148922"/>
            <a:ext cx="301686" cy="369332"/>
          </a:xfrm>
          <a:prstGeom prst="rect">
            <a:avLst/>
          </a:prstGeom>
          <a:noFill/>
        </p:spPr>
        <p:txBody>
          <a:bodyPr wrap="none" rtlCol="0">
            <a:spAutoFit/>
          </a:bodyPr>
          <a:lstStyle/>
          <a:p>
            <a:r>
              <a:rPr lang="en-GB"/>
              <a:t>1</a:t>
            </a:r>
          </a:p>
        </p:txBody>
      </p:sp>
      <p:sp>
        <p:nvSpPr>
          <p:cNvPr id="24" name="TextBox 23"/>
          <p:cNvSpPr txBox="1"/>
          <p:nvPr/>
        </p:nvSpPr>
        <p:spPr>
          <a:xfrm>
            <a:off x="4780362" y="5148922"/>
            <a:ext cx="301686" cy="369332"/>
          </a:xfrm>
          <a:prstGeom prst="rect">
            <a:avLst/>
          </a:prstGeom>
          <a:noFill/>
        </p:spPr>
        <p:txBody>
          <a:bodyPr wrap="none" rtlCol="0">
            <a:spAutoFit/>
          </a:bodyPr>
          <a:lstStyle/>
          <a:p>
            <a:r>
              <a:rPr lang="en-GB"/>
              <a:t>0</a:t>
            </a:r>
          </a:p>
        </p:txBody>
      </p:sp>
    </p:spTree>
    <p:extLst>
      <p:ext uri="{BB962C8B-B14F-4D97-AF65-F5344CB8AC3E}">
        <p14:creationId xmlns:p14="http://schemas.microsoft.com/office/powerpoint/2010/main" val="39528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42" presetClass="path" presetSubtype="0" accel="50000" decel="50000" fill="hold" grpId="0" nodeType="withEffect">
                                  <p:stCondLst>
                                    <p:cond delay="0"/>
                                  </p:stCondLst>
                                  <p:childTnLst>
                                    <p:animMotion origin="layout" path="M -0.00039 -0.00625 L 0.37031 -0.00973 " pathEditMode="relative" rAng="0" ptsTypes="AA">
                                      <p:cBhvr>
                                        <p:cTn id="12" dur="2000" fill="hold"/>
                                        <p:tgtEl>
                                          <p:spTgt spid="14"/>
                                        </p:tgtEl>
                                        <p:attrNameLst>
                                          <p:attrName>ppt_x</p:attrName>
                                          <p:attrName>ppt_y</p:attrName>
                                        </p:attrNameLst>
                                      </p:cBhvr>
                                      <p:rCtr x="18529" y="-185"/>
                                    </p:animMotion>
                                  </p:childTnLst>
                                  <p:subTnLst>
                                    <p:set>
                                      <p:cBhvr override="childStyle">
                                        <p:cTn dur="1" fill="hold" display="0" masterRel="sameClick" afterEffect="1">
                                          <p:stCondLst>
                                            <p:cond evt="end" delay="0">
                                              <p:tn val="11"/>
                                            </p:cond>
                                          </p:stCondLst>
                                        </p:cTn>
                                        <p:tgtEl>
                                          <p:spTgt spid="14"/>
                                        </p:tgtEl>
                                        <p:attrNameLst>
                                          <p:attrName>style.visibility</p:attrName>
                                        </p:attrNameLst>
                                      </p:cBhvr>
                                      <p:to>
                                        <p:strVal val="hidden"/>
                                      </p:to>
                                    </p:set>
                                  </p:subTnLst>
                                </p:cTn>
                              </p:par>
                            </p:childTnLst>
                          </p:cTn>
                        </p:par>
                        <p:par>
                          <p:cTn id="13" fill="hold">
                            <p:stCondLst>
                              <p:cond delay="2500"/>
                            </p:stCondLst>
                            <p:childTnLst>
                              <p:par>
                                <p:cTn id="14" presetID="1" presetClass="entr" presetSubtype="0" fill="hold" grpId="1"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42" presetClass="path" presetSubtype="0" accel="50000" decel="50000" fill="hold" grpId="0" nodeType="withEffect">
                                  <p:stCondLst>
                                    <p:cond delay="0"/>
                                  </p:stCondLst>
                                  <p:childTnLst>
                                    <p:animMotion origin="layout" path="M -0.00039 -0.00625 L 0.37031 -0.00973 " pathEditMode="relative" rAng="0" ptsTypes="AA">
                                      <p:cBhvr>
                                        <p:cTn id="17" dur="2000" fill="hold"/>
                                        <p:tgtEl>
                                          <p:spTgt spid="19"/>
                                        </p:tgtEl>
                                        <p:attrNameLst>
                                          <p:attrName>ppt_x</p:attrName>
                                          <p:attrName>ppt_y</p:attrName>
                                        </p:attrNameLst>
                                      </p:cBhvr>
                                      <p:rCtr x="18529" y="-185"/>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childTnLst>
                          </p:cTn>
                        </p:par>
                        <p:par>
                          <p:cTn id="18" fill="hold">
                            <p:stCondLst>
                              <p:cond delay="4500"/>
                            </p:stCondLst>
                            <p:childTnLst>
                              <p:par>
                                <p:cTn id="19" presetID="1" presetClass="entr" presetSubtype="0" fill="hold" grpId="1" nodeType="after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2" presetClass="path" presetSubtype="0" accel="50000" decel="50000" fill="hold" grpId="0" nodeType="withEffect">
                                  <p:stCondLst>
                                    <p:cond delay="0"/>
                                  </p:stCondLst>
                                  <p:childTnLst>
                                    <p:animMotion origin="layout" path="M -0.00039 -0.00625 L 0.37031 -0.00973 " pathEditMode="relative" rAng="0" ptsTypes="AA">
                                      <p:cBhvr>
                                        <p:cTn id="22" dur="2000" fill="hold"/>
                                        <p:tgtEl>
                                          <p:spTgt spid="20"/>
                                        </p:tgtEl>
                                        <p:attrNameLst>
                                          <p:attrName>ppt_x</p:attrName>
                                          <p:attrName>ppt_y</p:attrName>
                                        </p:attrNameLst>
                                      </p:cBhvr>
                                      <p:rCtr x="18529" y="-185"/>
                                    </p:animMotion>
                                  </p:childTnLst>
                                  <p:subTnLst>
                                    <p:set>
                                      <p:cBhvr override="childStyle">
                                        <p:cTn dur="1" fill="hold" display="0" masterRel="sameClick" afterEffect="1">
                                          <p:stCondLst>
                                            <p:cond evt="end" delay="0">
                                              <p:tn val="21"/>
                                            </p:cond>
                                          </p:stCondLst>
                                        </p:cTn>
                                        <p:tgtEl>
                                          <p:spTgt spid="20"/>
                                        </p:tgtEl>
                                        <p:attrNameLst>
                                          <p:attrName>style.visibility</p:attrName>
                                        </p:attrNameLst>
                                      </p:cBhvr>
                                      <p:to>
                                        <p:strVal val="hidden"/>
                                      </p:to>
                                    </p:set>
                                  </p:subTnLst>
                                </p:cTn>
                              </p:par>
                            </p:childTnLst>
                          </p:cTn>
                        </p:par>
                        <p:par>
                          <p:cTn id="23" fill="hold">
                            <p:stCondLst>
                              <p:cond delay="6500"/>
                            </p:stCondLst>
                            <p:childTnLst>
                              <p:par>
                                <p:cTn id="24" presetID="1" presetClass="entr" presetSubtype="0" fill="hold" grpId="1"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0.00039 -0.00625 L 0.37031 -0.00973 " pathEditMode="relative" rAng="0" ptsTypes="AA">
                                      <p:cBhvr>
                                        <p:cTn id="27" dur="2000" fill="hold"/>
                                        <p:tgtEl>
                                          <p:spTgt spid="21"/>
                                        </p:tgtEl>
                                        <p:attrNameLst>
                                          <p:attrName>ppt_x</p:attrName>
                                          <p:attrName>ppt_y</p:attrName>
                                        </p:attrNameLst>
                                      </p:cBhvr>
                                      <p:rCtr x="18529" y="-185"/>
                                    </p:animMotion>
                                  </p:childTnLst>
                                  <p:subTnLst>
                                    <p:set>
                                      <p:cBhvr override="childStyle">
                                        <p:cTn dur="1" fill="hold" display="0" masterRel="sameClick" afterEffect="1">
                                          <p:stCondLst>
                                            <p:cond evt="end" delay="0">
                                              <p:tn val="26"/>
                                            </p:cond>
                                          </p:stCondLst>
                                        </p:cTn>
                                        <p:tgtEl>
                                          <p:spTgt spid="21"/>
                                        </p:tgtEl>
                                        <p:attrNameLst>
                                          <p:attrName>style.visibility</p:attrName>
                                        </p:attrNameLst>
                                      </p:cBhvr>
                                      <p:to>
                                        <p:strVal val="hidden"/>
                                      </p:to>
                                    </p:set>
                                  </p:subTnLst>
                                </p:cTn>
                              </p:par>
                            </p:childTnLst>
                          </p:cTn>
                        </p:par>
                        <p:par>
                          <p:cTn id="28" fill="hold">
                            <p:stCondLst>
                              <p:cond delay="8500"/>
                            </p:stCondLst>
                            <p:childTnLst>
                              <p:par>
                                <p:cTn id="29" presetID="1" presetClass="entr" presetSubtype="0" fill="hold" grpId="1"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8500"/>
                            </p:stCondLst>
                            <p:childTnLst>
                              <p:par>
                                <p:cTn id="32" presetID="42" presetClass="path" presetSubtype="0" accel="50000" decel="50000" fill="hold" grpId="0" nodeType="afterEffect">
                                  <p:stCondLst>
                                    <p:cond delay="0"/>
                                  </p:stCondLst>
                                  <p:childTnLst>
                                    <p:animMotion origin="layout" path="M -0.00039 -0.00625 L 0.37031 -0.00972 " pathEditMode="relative" rAng="0" ptsTypes="AA">
                                      <p:cBhvr>
                                        <p:cTn id="33" dur="2000" fill="hold"/>
                                        <p:tgtEl>
                                          <p:spTgt spid="22"/>
                                        </p:tgtEl>
                                        <p:attrNameLst>
                                          <p:attrName>ppt_x</p:attrName>
                                          <p:attrName>ppt_y</p:attrName>
                                        </p:attrNameLst>
                                      </p:cBhvr>
                                      <p:rCtr x="18529" y="-185"/>
                                    </p:animMotion>
                                  </p:childTnLst>
                                  <p:subTnLst>
                                    <p:set>
                                      <p:cBhvr override="childStyle">
                                        <p:cTn dur="1" fill="hold" display="0" masterRel="sameClick" afterEffect="1">
                                          <p:stCondLst>
                                            <p:cond evt="end" delay="0">
                                              <p:tn val="32"/>
                                            </p:cond>
                                          </p:stCondLst>
                                        </p:cTn>
                                        <p:tgtEl>
                                          <p:spTgt spid="22"/>
                                        </p:tgtEl>
                                        <p:attrNameLst>
                                          <p:attrName>style.visibility</p:attrName>
                                        </p:attrNameLst>
                                      </p:cBhvr>
                                      <p:to>
                                        <p:strVal val="hidden"/>
                                      </p:to>
                                    </p:set>
                                  </p:subTnLst>
                                </p:cTn>
                              </p:par>
                            </p:childTnLst>
                          </p:cTn>
                        </p:par>
                        <p:par>
                          <p:cTn id="34" fill="hold">
                            <p:stCondLst>
                              <p:cond delay="10500"/>
                            </p:stCondLst>
                            <p:childTnLst>
                              <p:par>
                                <p:cTn id="35" presetID="1" presetClass="entr" presetSubtype="0" fill="hold" grpId="1" nodeType="after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10500"/>
                            </p:stCondLst>
                            <p:childTnLst>
                              <p:par>
                                <p:cTn id="38" presetID="42" presetClass="path" presetSubtype="0" accel="50000" decel="50000" fill="hold" grpId="0" nodeType="afterEffect">
                                  <p:stCondLst>
                                    <p:cond delay="0"/>
                                  </p:stCondLst>
                                  <p:childTnLst>
                                    <p:animMotion origin="layout" path="M -0.00039 -0.00625 L 0.37031 -0.00973 " pathEditMode="relative" rAng="0" ptsTypes="AA">
                                      <p:cBhvr>
                                        <p:cTn id="39" dur="2000" fill="hold"/>
                                        <p:tgtEl>
                                          <p:spTgt spid="23"/>
                                        </p:tgtEl>
                                        <p:attrNameLst>
                                          <p:attrName>ppt_x</p:attrName>
                                          <p:attrName>ppt_y</p:attrName>
                                        </p:attrNameLst>
                                      </p:cBhvr>
                                      <p:rCtr x="18529" y="-185"/>
                                    </p:animMotion>
                                  </p:childTnLst>
                                  <p:subTnLst>
                                    <p:set>
                                      <p:cBhvr override="childStyle">
                                        <p:cTn dur="1" fill="hold" display="0" masterRel="sameClick" afterEffect="1">
                                          <p:stCondLst>
                                            <p:cond evt="end" delay="0">
                                              <p:tn val="38"/>
                                            </p:cond>
                                          </p:stCondLst>
                                        </p:cTn>
                                        <p:tgtEl>
                                          <p:spTgt spid="23"/>
                                        </p:tgtEl>
                                        <p:attrNameLst>
                                          <p:attrName>style.visibility</p:attrName>
                                        </p:attrNameLst>
                                      </p:cBhvr>
                                      <p:to>
                                        <p:strVal val="hidden"/>
                                      </p:to>
                                    </p:set>
                                  </p:subTnLst>
                                </p:cTn>
                              </p:par>
                            </p:childTnLst>
                          </p:cTn>
                        </p:par>
                        <p:par>
                          <p:cTn id="40" fill="hold">
                            <p:stCondLst>
                              <p:cond delay="12500"/>
                            </p:stCondLst>
                            <p:childTnLst>
                              <p:par>
                                <p:cTn id="41" presetID="1" presetClass="entr" presetSubtype="0" fill="hold" grpId="1"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039 -0.00625 L 0.37031 -0.00973 " pathEditMode="relative" rAng="0" ptsTypes="AA">
                                      <p:cBhvr>
                                        <p:cTn id="45" dur="2000" fill="hold"/>
                                        <p:tgtEl>
                                          <p:spTgt spid="24"/>
                                        </p:tgtEl>
                                        <p:attrNameLst>
                                          <p:attrName>ppt_x</p:attrName>
                                          <p:attrName>ppt_y</p:attrName>
                                        </p:attrNameLst>
                                      </p:cBhvr>
                                      <p:rCtr x="18529" y="-185"/>
                                    </p:animMotion>
                                  </p:childTnLst>
                                  <p:subTnLst>
                                    <p:set>
                                      <p:cBhvr override="childStyle">
                                        <p:cTn dur="1" fill="hold" display="0" masterRel="sameClick" afterEffect="1">
                                          <p:stCondLst>
                                            <p:cond evt="end" delay="0">
                                              <p:tn val="44"/>
                                            </p:cond>
                                          </p:stCondLst>
                                        </p:cTn>
                                        <p:tgtEl>
                                          <p:spTgt spid="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P spid="19" grpId="1"/>
      <p:bldP spid="20" grpId="0"/>
      <p:bldP spid="20" grpId="1"/>
      <p:bldP spid="21" grpId="0"/>
      <p:bldP spid="21" grpId="1"/>
      <p:bldP spid="22" grpId="0"/>
      <p:bldP spid="22" grpId="1"/>
      <p:bldP spid="23" grpId="0"/>
      <p:bldP spid="23" grpId="1"/>
      <p:bldP spid="24" grpId="0"/>
      <p:bldP spid="24" grpId="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0F9-3B05-43DA-A4AA-9FA5B4032A88}"/>
              </a:ext>
            </a:extLst>
          </p:cNvPr>
          <p:cNvSpPr>
            <a:spLocks noGrp="1"/>
          </p:cNvSpPr>
          <p:nvPr>
            <p:ph type="title"/>
          </p:nvPr>
        </p:nvSpPr>
        <p:spPr/>
        <p:txBody>
          <a:bodyPr/>
          <a:lstStyle/>
          <a:p>
            <a:r>
              <a:rPr lang="en-GB"/>
              <a:t>Community Cloud</a:t>
            </a:r>
          </a:p>
        </p:txBody>
      </p:sp>
      <p:sp>
        <p:nvSpPr>
          <p:cNvPr id="3" name="Content Placeholder 2">
            <a:extLst>
              <a:ext uri="{FF2B5EF4-FFF2-40B4-BE49-F238E27FC236}">
                <a16:creationId xmlns:a16="http://schemas.microsoft.com/office/drawing/2014/main" id="{E87C0B0A-0F34-4DDB-A0D1-C15ECF2B2D8A}"/>
              </a:ext>
            </a:extLst>
          </p:cNvPr>
          <p:cNvSpPr>
            <a:spLocks noGrp="1"/>
          </p:cNvSpPr>
          <p:nvPr>
            <p:ph idx="1"/>
          </p:nvPr>
        </p:nvSpPr>
        <p:spPr/>
        <p:txBody>
          <a:bodyPr>
            <a:normAutofit/>
          </a:bodyPr>
          <a:lstStyle/>
          <a:p>
            <a:r>
              <a:rPr lang="en-GB" sz="3200"/>
              <a:t>CompTIA no longer includes the community cloud delivery model on the Network+ exam (but does require you to know it for its cloud-focused certifications)</a:t>
            </a:r>
          </a:p>
          <a:p>
            <a:r>
              <a:rPr lang="en-GB" sz="3200"/>
              <a:t>For real-world purposes, you should know that the key to distinguishing between a community cloud and other types of cloud delivery is that it serves a similar group</a:t>
            </a:r>
          </a:p>
          <a:p>
            <a:r>
              <a:rPr lang="en-GB" sz="3200"/>
              <a:t>There must be joint interests and limited enrolment</a:t>
            </a:r>
          </a:p>
        </p:txBody>
      </p:sp>
    </p:spTree>
    <p:extLst>
      <p:ext uri="{BB962C8B-B14F-4D97-AF65-F5344CB8AC3E}">
        <p14:creationId xmlns:p14="http://schemas.microsoft.com/office/powerpoint/2010/main" val="261470446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Connectivity Methods</a:t>
            </a:r>
          </a:p>
        </p:txBody>
      </p:sp>
      <p:sp>
        <p:nvSpPr>
          <p:cNvPr id="3" name="Content Placeholder 2"/>
          <p:cNvSpPr>
            <a:spLocks noGrp="1"/>
          </p:cNvSpPr>
          <p:nvPr>
            <p:ph idx="1"/>
          </p:nvPr>
        </p:nvSpPr>
        <p:spPr/>
        <p:txBody>
          <a:bodyPr>
            <a:normAutofit/>
          </a:bodyPr>
          <a:lstStyle/>
          <a:p>
            <a:r>
              <a:rPr lang="en-GB"/>
              <a:t>Most cloud providers offer a number of methods that clients can employ to connect to them</a:t>
            </a:r>
          </a:p>
          <a:p>
            <a:r>
              <a:rPr lang="en-GB"/>
              <a:t>It is important, before making an investment in infrastructure, to check with your provider and see what methods it recommends and supports</a:t>
            </a:r>
          </a:p>
          <a:p>
            <a:endParaRPr lang="en-GB"/>
          </a:p>
        </p:txBody>
      </p:sp>
    </p:spTree>
    <p:extLst>
      <p:ext uri="{BB962C8B-B14F-4D97-AF65-F5344CB8AC3E}">
        <p14:creationId xmlns:p14="http://schemas.microsoft.com/office/powerpoint/2010/main" val="146913017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Connectivity Methods</a:t>
            </a:r>
          </a:p>
        </p:txBody>
      </p:sp>
      <p:sp>
        <p:nvSpPr>
          <p:cNvPr id="3" name="Content Placeholder 2"/>
          <p:cNvSpPr>
            <a:spLocks noGrp="1"/>
          </p:cNvSpPr>
          <p:nvPr>
            <p:ph idx="1"/>
          </p:nvPr>
        </p:nvSpPr>
        <p:spPr/>
        <p:txBody>
          <a:bodyPr>
            <a:normAutofit/>
          </a:bodyPr>
          <a:lstStyle/>
          <a:p>
            <a:r>
              <a:rPr lang="en-GB"/>
              <a:t>One of the most common is to use an IPsec, hardware VPN connection between your network(s) and the cloud providers</a:t>
            </a:r>
          </a:p>
          <a:p>
            <a:r>
              <a:rPr lang="en-GB"/>
              <a:t>This method offers the capability to have a managed VPN endpoint that includes automated multidata centre redundancy and failover</a:t>
            </a:r>
          </a:p>
          <a:p>
            <a:r>
              <a:rPr lang="en-GB"/>
              <a:t>A dedicated direct connection is another, simpler, method</a:t>
            </a:r>
          </a:p>
          <a:p>
            <a:r>
              <a:rPr lang="en-GB"/>
              <a:t>You can combine the dedicated network connection(s) with the hardware VPN to create a combination that offers an IPsec-encrypted private connection while also reducing network costs</a:t>
            </a:r>
          </a:p>
        </p:txBody>
      </p:sp>
    </p:spTree>
    <p:extLst>
      <p:ext uri="{BB962C8B-B14F-4D97-AF65-F5344CB8AC3E}">
        <p14:creationId xmlns:p14="http://schemas.microsoft.com/office/powerpoint/2010/main" val="24006750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IPSec</a:t>
            </a:r>
            <a:r>
              <a:rPr lang="en-GB"/>
              <a:t> and VPN</a:t>
            </a:r>
          </a:p>
        </p:txBody>
      </p:sp>
      <p:sp>
        <p:nvSpPr>
          <p:cNvPr id="3" name="Content Placeholder 2"/>
          <p:cNvSpPr>
            <a:spLocks noGrp="1"/>
          </p:cNvSpPr>
          <p:nvPr>
            <p:ph idx="1"/>
          </p:nvPr>
        </p:nvSpPr>
        <p:spPr/>
        <p:txBody>
          <a:bodyPr>
            <a:normAutofit/>
          </a:bodyPr>
          <a:lstStyle/>
          <a:p>
            <a:r>
              <a:rPr lang="en-GB" err="1"/>
              <a:t>IPSec</a:t>
            </a:r>
            <a:r>
              <a:rPr lang="en-GB"/>
              <a:t> Internet Protocol Security</a:t>
            </a:r>
          </a:p>
          <a:p>
            <a:pPr lvl="1"/>
            <a:r>
              <a:rPr lang="en-GB"/>
              <a:t>Encrypts IP packets</a:t>
            </a:r>
          </a:p>
          <a:p>
            <a:pPr lvl="1"/>
            <a:r>
              <a:rPr lang="en-GB"/>
              <a:t>VPNs use </a:t>
            </a:r>
            <a:r>
              <a:rPr lang="en-GB" err="1"/>
              <a:t>IPSec</a:t>
            </a:r>
            <a:r>
              <a:rPr lang="en-GB"/>
              <a:t> to establish and run encrypted connections</a:t>
            </a:r>
          </a:p>
          <a:p>
            <a:pPr lvl="1"/>
            <a:r>
              <a:rPr lang="en-GB"/>
              <a:t>Adds headers and trailers to the packet data payload (50-60 bytes), may require MTU adjustments</a:t>
            </a:r>
          </a:p>
          <a:p>
            <a:pPr lvl="1"/>
            <a:r>
              <a:rPr lang="en-GB"/>
              <a:t>Authenticates each packet</a:t>
            </a:r>
          </a:p>
          <a:p>
            <a:pPr lvl="1"/>
            <a:r>
              <a:rPr lang="en-GB"/>
              <a:t>Uses UDP to get through firewalls</a:t>
            </a:r>
          </a:p>
          <a:p>
            <a:pPr lvl="1"/>
            <a:r>
              <a:rPr lang="en-GB"/>
              <a:t>In tunnel mode the original IP addresses are encrypted and new IP headers added. The tunnel exists between the source and destination routers</a:t>
            </a:r>
          </a:p>
          <a:p>
            <a:pPr lvl="1"/>
            <a:r>
              <a:rPr lang="en-GB"/>
              <a:t>In transport mode the original IP headers are in the clear</a:t>
            </a:r>
          </a:p>
          <a:p>
            <a:pPr lvl="1"/>
            <a:r>
              <a:rPr lang="en-GB" err="1"/>
              <a:t>IPSec</a:t>
            </a:r>
            <a:r>
              <a:rPr lang="en-GB"/>
              <a:t> uses port 500</a:t>
            </a:r>
          </a:p>
        </p:txBody>
      </p:sp>
    </p:spTree>
    <p:extLst>
      <p:ext uri="{BB962C8B-B14F-4D97-AF65-F5344CB8AC3E}">
        <p14:creationId xmlns:p14="http://schemas.microsoft.com/office/powerpoint/2010/main" val="68112882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Security Implications/Considerations</a:t>
            </a:r>
          </a:p>
        </p:txBody>
      </p:sp>
      <p:sp>
        <p:nvSpPr>
          <p:cNvPr id="3" name="Content Placeholder 2"/>
          <p:cNvSpPr>
            <a:spLocks noGrp="1"/>
          </p:cNvSpPr>
          <p:nvPr>
            <p:ph idx="1"/>
          </p:nvPr>
        </p:nvSpPr>
        <p:spPr/>
        <p:txBody>
          <a:bodyPr>
            <a:normAutofit/>
          </a:bodyPr>
          <a:lstStyle/>
          <a:p>
            <a:r>
              <a:rPr lang="en-GB"/>
              <a:t>Security is one of the most important issues to discuss with your cloud provider</a:t>
            </a:r>
          </a:p>
          <a:p>
            <a:r>
              <a:rPr lang="en-GB"/>
              <a:t>Cloud computing holds great promise when it comes to scalability, cost savings, rapid deployment, and empowerment</a:t>
            </a:r>
          </a:p>
          <a:p>
            <a:r>
              <a:rPr lang="en-GB"/>
              <a:t>When so much control is removed risks are involved</a:t>
            </a:r>
          </a:p>
          <a:p>
            <a:r>
              <a:rPr lang="en-GB"/>
              <a:t>Each risk should be considered carefully to identify ways to help mitigate it</a:t>
            </a:r>
          </a:p>
          <a:p>
            <a:r>
              <a:rPr lang="en-GB"/>
              <a:t>The responsibilities of both the organisation and the cloud provider vary depending on the service model chosen</a:t>
            </a:r>
          </a:p>
          <a:p>
            <a:r>
              <a:rPr lang="en-GB"/>
              <a:t>Ultimately the organisation is accountable for the security and privacy of the outsourced service</a:t>
            </a:r>
          </a:p>
        </p:txBody>
      </p:sp>
    </p:spTree>
    <p:extLst>
      <p:ext uri="{BB962C8B-B14F-4D97-AF65-F5344CB8AC3E}">
        <p14:creationId xmlns:p14="http://schemas.microsoft.com/office/powerpoint/2010/main" val="668724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41" y="334645"/>
            <a:ext cx="10370419" cy="1325563"/>
          </a:xfrm>
        </p:spPr>
        <p:txBody>
          <a:bodyPr/>
          <a:lstStyle/>
          <a:p>
            <a:r>
              <a:rPr lang="en-GB"/>
              <a:t>Relationship Between Local and Cloud Resources</a:t>
            </a:r>
          </a:p>
        </p:txBody>
      </p:sp>
      <p:sp>
        <p:nvSpPr>
          <p:cNvPr id="3" name="Content Placeholder 2"/>
          <p:cNvSpPr>
            <a:spLocks noGrp="1"/>
          </p:cNvSpPr>
          <p:nvPr>
            <p:ph idx="1"/>
          </p:nvPr>
        </p:nvSpPr>
        <p:spPr/>
        <p:txBody>
          <a:bodyPr>
            <a:normAutofit fontScale="92500"/>
          </a:bodyPr>
          <a:lstStyle/>
          <a:p>
            <a:r>
              <a:rPr lang="en-GB" sz="3600"/>
              <a:t>Cloud offers the ability to store more and more data on it and to let a provider worry about scaling issues instead of local administrators</a:t>
            </a:r>
          </a:p>
          <a:p>
            <a:r>
              <a:rPr lang="en-GB" sz="3600"/>
              <a:t>From an economic perspective, this can be a blessing</a:t>
            </a:r>
          </a:p>
          <a:p>
            <a:r>
              <a:rPr lang="en-GB" sz="3600"/>
              <a:t>From an administrative point, though, it can present some issues</a:t>
            </a:r>
          </a:p>
          <a:p>
            <a:r>
              <a:rPr lang="en-GB" sz="3600"/>
              <a:t>To minimise problems, be sure that files are kept current, and synchronisation between local and remote files is always running</a:t>
            </a:r>
          </a:p>
        </p:txBody>
      </p:sp>
    </p:spTree>
    <p:extLst>
      <p:ext uri="{BB962C8B-B14F-4D97-AF65-F5344CB8AC3E}">
        <p14:creationId xmlns:p14="http://schemas.microsoft.com/office/powerpoint/2010/main" val="108347747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BEB06-BA38-0044-AFD4-BA798041F325}"/>
              </a:ext>
            </a:extLst>
          </p:cNvPr>
          <p:cNvSpPr>
            <a:spLocks noGrp="1"/>
          </p:cNvSpPr>
          <p:nvPr>
            <p:ph type="title"/>
          </p:nvPr>
        </p:nvSpPr>
        <p:spPr/>
        <p:txBody>
          <a:bodyPr/>
          <a:lstStyle/>
          <a:p>
            <a:r>
              <a:rPr lang="en-GB"/>
              <a:t>1.8 	Explain the functions of network services</a:t>
            </a:r>
          </a:p>
        </p:txBody>
      </p:sp>
      <p:sp>
        <p:nvSpPr>
          <p:cNvPr id="2" name="Content Placeholder 1"/>
          <p:cNvSpPr>
            <a:spLocks noGrp="1"/>
          </p:cNvSpPr>
          <p:nvPr>
            <p:ph sz="half" idx="1"/>
          </p:nvPr>
        </p:nvSpPr>
        <p:spPr/>
        <p:txBody>
          <a:bodyPr>
            <a:noAutofit/>
          </a:bodyPr>
          <a:lstStyle/>
          <a:p>
            <a:r>
              <a:rPr lang="en-GB" sz="2000"/>
              <a:t>DNS service</a:t>
            </a:r>
          </a:p>
          <a:p>
            <a:pPr lvl="1"/>
            <a:r>
              <a:rPr lang="en-GB" sz="1800"/>
              <a:t>Record types</a:t>
            </a:r>
          </a:p>
          <a:p>
            <a:pPr lvl="1"/>
            <a:r>
              <a:rPr lang="en-GB" sz="1800"/>
              <a:t>A, AAAA</a:t>
            </a:r>
          </a:p>
          <a:p>
            <a:pPr lvl="1"/>
            <a:r>
              <a:rPr lang="en-GB" sz="1800"/>
              <a:t>TXT (SPF, DKIM)</a:t>
            </a:r>
          </a:p>
          <a:p>
            <a:pPr lvl="1"/>
            <a:r>
              <a:rPr lang="en-GB" sz="1800"/>
              <a:t>SRV</a:t>
            </a:r>
          </a:p>
          <a:p>
            <a:pPr lvl="1"/>
            <a:r>
              <a:rPr lang="en-GB" sz="1800"/>
              <a:t>MX</a:t>
            </a:r>
          </a:p>
          <a:p>
            <a:pPr lvl="1"/>
            <a:r>
              <a:rPr lang="en-GB" sz="1800"/>
              <a:t>CNAME</a:t>
            </a:r>
          </a:p>
          <a:p>
            <a:pPr lvl="1"/>
            <a:r>
              <a:rPr lang="en-GB" sz="1800"/>
              <a:t>NS </a:t>
            </a:r>
          </a:p>
          <a:p>
            <a:pPr lvl="1"/>
            <a:r>
              <a:rPr lang="en-GB" sz="1800"/>
              <a:t>PTR</a:t>
            </a:r>
          </a:p>
          <a:p>
            <a:r>
              <a:rPr lang="en-GB" sz="2000"/>
              <a:t>Internal vs. external DNS</a:t>
            </a:r>
          </a:p>
          <a:p>
            <a:r>
              <a:rPr lang="en-GB" sz="2000"/>
              <a:t>Third-party/cloud-hosted DNS</a:t>
            </a:r>
          </a:p>
        </p:txBody>
      </p:sp>
      <p:sp>
        <p:nvSpPr>
          <p:cNvPr id="3" name="Content Placeholder 2"/>
          <p:cNvSpPr>
            <a:spLocks noGrp="1"/>
          </p:cNvSpPr>
          <p:nvPr>
            <p:ph sz="half" idx="2"/>
          </p:nvPr>
        </p:nvSpPr>
        <p:spPr/>
        <p:txBody>
          <a:bodyPr>
            <a:noAutofit/>
          </a:bodyPr>
          <a:lstStyle/>
          <a:p>
            <a:r>
              <a:rPr lang="en-GB" sz="2000"/>
              <a:t>Hierarchy</a:t>
            </a:r>
          </a:p>
          <a:p>
            <a:r>
              <a:rPr lang="en-GB" sz="1800"/>
              <a:t>Forward vs. reverse zone</a:t>
            </a:r>
          </a:p>
          <a:p>
            <a:r>
              <a:rPr lang="en-GB" sz="1800"/>
              <a:t>DHCP service</a:t>
            </a:r>
          </a:p>
          <a:p>
            <a:pPr lvl="1"/>
            <a:r>
              <a:rPr lang="en-GB" sz="1600"/>
              <a:t>MAC reservations</a:t>
            </a:r>
          </a:p>
          <a:p>
            <a:pPr lvl="1"/>
            <a:r>
              <a:rPr lang="en-GB" sz="1600"/>
              <a:t>Pools</a:t>
            </a:r>
          </a:p>
          <a:p>
            <a:pPr lvl="1"/>
            <a:r>
              <a:rPr lang="en-GB" sz="1600"/>
              <a:t>IP exclusions</a:t>
            </a:r>
          </a:p>
          <a:p>
            <a:pPr lvl="1"/>
            <a:r>
              <a:rPr lang="en-GB" sz="1600"/>
              <a:t>Scope options</a:t>
            </a:r>
          </a:p>
          <a:p>
            <a:pPr lvl="1"/>
            <a:r>
              <a:rPr lang="en-GB" sz="1600"/>
              <a:t>Lease time</a:t>
            </a:r>
          </a:p>
          <a:p>
            <a:pPr lvl="1"/>
            <a:r>
              <a:rPr lang="en-GB" sz="1600"/>
              <a:t>TTL</a:t>
            </a:r>
          </a:p>
          <a:p>
            <a:pPr lvl="1"/>
            <a:r>
              <a:rPr lang="en-GB" sz="1600"/>
              <a:t>DHCP relay/IP helper</a:t>
            </a:r>
          </a:p>
          <a:p>
            <a:r>
              <a:rPr lang="en-GB" sz="1800"/>
              <a:t>NTP</a:t>
            </a:r>
          </a:p>
          <a:p>
            <a:r>
              <a:rPr lang="en-GB" sz="1800"/>
              <a:t>IPAM</a:t>
            </a:r>
          </a:p>
        </p:txBody>
      </p:sp>
    </p:spTree>
    <p:extLst>
      <p:ext uri="{BB962C8B-B14F-4D97-AF65-F5344CB8AC3E}">
        <p14:creationId xmlns:p14="http://schemas.microsoft.com/office/powerpoint/2010/main" val="176266602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2137CC-3357-4426-9769-59D77C3955E8}"/>
              </a:ext>
            </a:extLst>
          </p:cNvPr>
          <p:cNvGrpSpPr/>
          <p:nvPr/>
        </p:nvGrpSpPr>
        <p:grpSpPr>
          <a:xfrm>
            <a:off x="3012794" y="2155429"/>
            <a:ext cx="2438400" cy="3164114"/>
            <a:chOff x="2808514" y="2220686"/>
            <a:chExt cx="2438400" cy="3164114"/>
          </a:xfrm>
        </p:grpSpPr>
        <p:sp>
          <p:nvSpPr>
            <p:cNvPr id="9" name="Rectangle: Rounded Corners 8">
              <a:extLst>
                <a:ext uri="{FF2B5EF4-FFF2-40B4-BE49-F238E27FC236}">
                  <a16:creationId xmlns:a16="http://schemas.microsoft.com/office/drawing/2014/main" id="{394057D9-7676-49D0-8DB0-EE3B1D74B64A}"/>
                </a:ext>
              </a:extLst>
            </p:cNvPr>
            <p:cNvSpPr/>
            <p:nvPr/>
          </p:nvSpPr>
          <p:spPr>
            <a:xfrm>
              <a:off x="2808514" y="2220686"/>
              <a:ext cx="2438400" cy="3164114"/>
            </a:xfrm>
            <a:prstGeom prst="roundRect">
              <a:avLst>
                <a:gd name="adj" fmla="val 23215"/>
              </a:avLst>
            </a:prstGeom>
            <a:solidFill>
              <a:srgbClr val="4F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extBox 4">
              <a:extLst>
                <a:ext uri="{FF2B5EF4-FFF2-40B4-BE49-F238E27FC236}">
                  <a16:creationId xmlns:a16="http://schemas.microsoft.com/office/drawing/2014/main" id="{3E182076-E4B1-4EA4-A802-F37EF67B30D4}"/>
                </a:ext>
              </a:extLst>
            </p:cNvPr>
            <p:cNvSpPr txBox="1"/>
            <p:nvPr/>
          </p:nvSpPr>
          <p:spPr>
            <a:xfrm>
              <a:off x="3106058" y="3017913"/>
              <a:ext cx="2140856" cy="1569660"/>
            </a:xfrm>
            <a:prstGeom prst="rect">
              <a:avLst/>
            </a:prstGeom>
            <a:noFill/>
          </p:spPr>
          <p:txBody>
            <a:bodyPr wrap="square" rtlCol="0">
              <a:spAutoFit/>
            </a:bodyPr>
            <a:lstStyle/>
            <a:p>
              <a:r>
                <a:rPr lang="en-GB" sz="2400">
                  <a:solidFill>
                    <a:schemeClr val="bg1"/>
                  </a:solidFill>
                </a:rPr>
                <a:t>A DHCP server dynamically assigns an IP address</a:t>
              </a:r>
            </a:p>
          </p:txBody>
        </p:sp>
      </p:grpSp>
      <p:sp>
        <p:nvSpPr>
          <p:cNvPr id="2" name="Title 1">
            <a:extLst>
              <a:ext uri="{FF2B5EF4-FFF2-40B4-BE49-F238E27FC236}">
                <a16:creationId xmlns:a16="http://schemas.microsoft.com/office/drawing/2014/main" id="{7CBED7DA-1855-4112-8200-BD89DE79FE26}"/>
              </a:ext>
            </a:extLst>
          </p:cNvPr>
          <p:cNvSpPr>
            <a:spLocks noGrp="1"/>
          </p:cNvSpPr>
          <p:nvPr>
            <p:ph type="title"/>
          </p:nvPr>
        </p:nvSpPr>
        <p:spPr/>
        <p:txBody>
          <a:bodyPr/>
          <a:lstStyle/>
          <a:p>
            <a:r>
              <a:rPr lang="en-GB"/>
              <a:t>DHCP</a:t>
            </a:r>
          </a:p>
        </p:txBody>
      </p:sp>
      <p:grpSp>
        <p:nvGrpSpPr>
          <p:cNvPr id="17" name="Group 16">
            <a:extLst>
              <a:ext uri="{FF2B5EF4-FFF2-40B4-BE49-F238E27FC236}">
                <a16:creationId xmlns:a16="http://schemas.microsoft.com/office/drawing/2014/main" id="{82F05DE4-E09B-4543-8FA4-0B5C38E4101C}"/>
              </a:ext>
            </a:extLst>
          </p:cNvPr>
          <p:cNvGrpSpPr/>
          <p:nvPr/>
        </p:nvGrpSpPr>
        <p:grpSpPr>
          <a:xfrm>
            <a:off x="246741" y="2155429"/>
            <a:ext cx="2438400" cy="3164114"/>
            <a:chOff x="174171" y="2155429"/>
            <a:chExt cx="2438400" cy="3164114"/>
          </a:xfrm>
        </p:grpSpPr>
        <p:sp>
          <p:nvSpPr>
            <p:cNvPr id="8" name="Rectangle: Rounded Corners 7">
              <a:extLst>
                <a:ext uri="{FF2B5EF4-FFF2-40B4-BE49-F238E27FC236}">
                  <a16:creationId xmlns:a16="http://schemas.microsoft.com/office/drawing/2014/main" id="{B215287E-15C1-4230-B3B9-05D7AF82517E}"/>
                </a:ext>
              </a:extLst>
            </p:cNvPr>
            <p:cNvSpPr/>
            <p:nvPr/>
          </p:nvSpPr>
          <p:spPr>
            <a:xfrm>
              <a:off x="174171" y="2155429"/>
              <a:ext cx="2438400" cy="3164114"/>
            </a:xfrm>
            <a:prstGeom prst="roundRect">
              <a:avLst>
                <a:gd name="adj" fmla="val 23215"/>
              </a:avLst>
            </a:prstGeom>
            <a:solidFill>
              <a:srgbClr val="4F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376FCBE-B16D-4628-B8B5-4609E4D31A4C}"/>
                </a:ext>
              </a:extLst>
            </p:cNvPr>
            <p:cNvSpPr txBox="1"/>
            <p:nvPr/>
          </p:nvSpPr>
          <p:spPr>
            <a:xfrm>
              <a:off x="312057" y="2398658"/>
              <a:ext cx="2162628" cy="2677656"/>
            </a:xfrm>
            <a:prstGeom prst="rect">
              <a:avLst/>
            </a:prstGeom>
            <a:noFill/>
          </p:spPr>
          <p:txBody>
            <a:bodyPr wrap="square" rtlCol="0">
              <a:spAutoFit/>
            </a:bodyPr>
            <a:lstStyle/>
            <a:p>
              <a:r>
                <a:rPr lang="en-GB" sz="2400">
                  <a:solidFill>
                    <a:schemeClr val="bg1"/>
                  </a:solidFill>
                </a:rPr>
                <a:t>Dynamic Host Configuration Protocol (DHCP) is a network management protocol</a:t>
              </a:r>
            </a:p>
          </p:txBody>
        </p:sp>
      </p:grpSp>
      <p:grpSp>
        <p:nvGrpSpPr>
          <p:cNvPr id="14" name="Group 13">
            <a:extLst>
              <a:ext uri="{FF2B5EF4-FFF2-40B4-BE49-F238E27FC236}">
                <a16:creationId xmlns:a16="http://schemas.microsoft.com/office/drawing/2014/main" id="{65FABA69-8087-4468-93DD-92B412EFFBC6}"/>
              </a:ext>
            </a:extLst>
          </p:cNvPr>
          <p:cNvGrpSpPr/>
          <p:nvPr/>
        </p:nvGrpSpPr>
        <p:grpSpPr>
          <a:xfrm>
            <a:off x="5778847" y="2155429"/>
            <a:ext cx="2895600" cy="3948152"/>
            <a:chOff x="5442857" y="2220686"/>
            <a:chExt cx="2895600" cy="3948152"/>
          </a:xfrm>
        </p:grpSpPr>
        <p:sp>
          <p:nvSpPr>
            <p:cNvPr id="10" name="Rectangle: Rounded Corners 9">
              <a:extLst>
                <a:ext uri="{FF2B5EF4-FFF2-40B4-BE49-F238E27FC236}">
                  <a16:creationId xmlns:a16="http://schemas.microsoft.com/office/drawing/2014/main" id="{808E72A1-62B9-4745-AB05-E9E1A57C2ADF}"/>
                </a:ext>
              </a:extLst>
            </p:cNvPr>
            <p:cNvSpPr/>
            <p:nvPr/>
          </p:nvSpPr>
          <p:spPr>
            <a:xfrm>
              <a:off x="5442857" y="2220686"/>
              <a:ext cx="2895600" cy="3948152"/>
            </a:xfrm>
            <a:prstGeom prst="roundRect">
              <a:avLst>
                <a:gd name="adj" fmla="val 23215"/>
              </a:avLst>
            </a:prstGeom>
            <a:solidFill>
              <a:srgbClr val="4F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4391F60-8054-4D67-8BF5-BC7739299310}"/>
                </a:ext>
              </a:extLst>
            </p:cNvPr>
            <p:cNvSpPr txBox="1"/>
            <p:nvPr/>
          </p:nvSpPr>
          <p:spPr>
            <a:xfrm>
              <a:off x="5505976" y="2486602"/>
              <a:ext cx="2769362" cy="3416320"/>
            </a:xfrm>
            <a:prstGeom prst="rect">
              <a:avLst/>
            </a:prstGeom>
            <a:noFill/>
          </p:spPr>
          <p:txBody>
            <a:bodyPr wrap="square" rtlCol="0">
              <a:spAutoFit/>
            </a:bodyPr>
            <a:lstStyle/>
            <a:p>
              <a:r>
                <a:rPr lang="en-GB" sz="2400">
                  <a:solidFill>
                    <a:schemeClr val="bg1"/>
                  </a:solidFill>
                </a:rPr>
                <a:t>A DHCP server enables computers to request IP addresses and networking parameters automatically from the Internet service provider (ISP)</a:t>
              </a:r>
            </a:p>
          </p:txBody>
        </p:sp>
      </p:grpSp>
      <p:grpSp>
        <p:nvGrpSpPr>
          <p:cNvPr id="15" name="Group 14">
            <a:extLst>
              <a:ext uri="{FF2B5EF4-FFF2-40B4-BE49-F238E27FC236}">
                <a16:creationId xmlns:a16="http://schemas.microsoft.com/office/drawing/2014/main" id="{2F1911C6-CA20-4243-8633-948F9EAC5FB2}"/>
              </a:ext>
            </a:extLst>
          </p:cNvPr>
          <p:cNvGrpSpPr/>
          <p:nvPr/>
        </p:nvGrpSpPr>
        <p:grpSpPr>
          <a:xfrm>
            <a:off x="9002101" y="2155429"/>
            <a:ext cx="2895601" cy="4154983"/>
            <a:chOff x="8929531" y="2216328"/>
            <a:chExt cx="2895601" cy="4154983"/>
          </a:xfrm>
        </p:grpSpPr>
        <p:sp>
          <p:nvSpPr>
            <p:cNvPr id="11" name="Rectangle: Rounded Corners 10">
              <a:extLst>
                <a:ext uri="{FF2B5EF4-FFF2-40B4-BE49-F238E27FC236}">
                  <a16:creationId xmlns:a16="http://schemas.microsoft.com/office/drawing/2014/main" id="{FCDD015F-C5F0-4323-84FA-55E610C6D2DB}"/>
                </a:ext>
              </a:extLst>
            </p:cNvPr>
            <p:cNvSpPr/>
            <p:nvPr/>
          </p:nvSpPr>
          <p:spPr>
            <a:xfrm>
              <a:off x="8929531" y="2216328"/>
              <a:ext cx="2895601" cy="4154983"/>
            </a:xfrm>
            <a:prstGeom prst="roundRect">
              <a:avLst>
                <a:gd name="adj" fmla="val 23215"/>
              </a:avLst>
            </a:prstGeom>
            <a:solidFill>
              <a:srgbClr val="4F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4A50DCF-0895-4714-8BB5-522C13706317}"/>
                </a:ext>
              </a:extLst>
            </p:cNvPr>
            <p:cNvSpPr txBox="1"/>
            <p:nvPr/>
          </p:nvSpPr>
          <p:spPr>
            <a:xfrm>
              <a:off x="9055099" y="2400993"/>
              <a:ext cx="2644465" cy="3785652"/>
            </a:xfrm>
            <a:prstGeom prst="rect">
              <a:avLst/>
            </a:prstGeom>
            <a:noFill/>
          </p:spPr>
          <p:txBody>
            <a:bodyPr wrap="square" rtlCol="0">
              <a:spAutoFit/>
            </a:bodyPr>
            <a:lstStyle/>
            <a:p>
              <a:r>
                <a:rPr lang="en-GB" sz="2400">
                  <a:solidFill>
                    <a:schemeClr val="bg1"/>
                  </a:solidFill>
                </a:rPr>
                <a:t>In the absence of a DHCP server, a computer or other device on the network needs to be manually assigned an IP address, or to assign itself an APIPA address</a:t>
              </a:r>
            </a:p>
          </p:txBody>
        </p:sp>
      </p:grpSp>
    </p:spTree>
    <p:extLst>
      <p:ext uri="{BB962C8B-B14F-4D97-AF65-F5344CB8AC3E}">
        <p14:creationId xmlns:p14="http://schemas.microsoft.com/office/powerpoint/2010/main" val="13292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DHCP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The DHCP server assigns addresses using </a:t>
            </a:r>
            <a:r>
              <a:rPr lang="en-US" i="1"/>
              <a:t>leases</a:t>
            </a:r>
            <a:r>
              <a:rPr lang="en-US"/>
              <a:t>, which are temporary but renewable assignments</a:t>
            </a:r>
          </a:p>
          <a:p>
            <a:r>
              <a:rPr lang="en-US"/>
              <a:t>Addresses can be assigned dynamically, or by reservation</a:t>
            </a:r>
          </a:p>
          <a:p>
            <a:r>
              <a:rPr lang="en-US"/>
              <a:t>Assigned addresses are leased for a fixed amount of time, after which they must be renewed</a:t>
            </a:r>
          </a:p>
          <a:p>
            <a:r>
              <a:rPr lang="en-US"/>
              <a:t>Lease time can be configured on the server</a:t>
            </a:r>
          </a:p>
          <a:p>
            <a:r>
              <a:rPr lang="en-US"/>
              <a:t>The DHCP server can assign additional network settings, called DHCP options. </a:t>
            </a:r>
          </a:p>
          <a:p>
            <a:r>
              <a:rPr lang="en-US"/>
              <a:t>When a DHCP client connects to the network, it looks for a DHCP server using a broadcast packet</a:t>
            </a:r>
          </a:p>
          <a:p>
            <a:r>
              <a:rPr lang="en-US"/>
              <a:t>If a DHCP server is not on the client's local segment, routers can be configured as </a:t>
            </a:r>
            <a:r>
              <a:rPr lang="en-US" i="1"/>
              <a:t>DHCP relay</a:t>
            </a:r>
            <a:r>
              <a:rPr lang="en-US"/>
              <a:t> agents</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6660330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2071-3A95-4B35-AA11-398C24FBFDDF}"/>
              </a:ext>
            </a:extLst>
          </p:cNvPr>
          <p:cNvSpPr>
            <a:spLocks noGrp="1"/>
          </p:cNvSpPr>
          <p:nvPr>
            <p:ph type="title"/>
          </p:nvPr>
        </p:nvSpPr>
        <p:spPr/>
        <p:txBody>
          <a:bodyPr/>
          <a:lstStyle/>
          <a:p>
            <a:r>
              <a:rPr lang="en-US"/>
              <a:t>The DHCPv4 Leasing Process </a:t>
            </a:r>
            <a:endParaRPr lang="en-GB"/>
          </a:p>
        </p:txBody>
      </p:sp>
      <p:sp>
        <p:nvSpPr>
          <p:cNvPr id="4" name="TextBox 3">
            <a:extLst>
              <a:ext uri="{FF2B5EF4-FFF2-40B4-BE49-F238E27FC236}">
                <a16:creationId xmlns:a16="http://schemas.microsoft.com/office/drawing/2014/main" id="{2667DBBB-8215-4F1C-A929-DD50DE054D46}"/>
              </a:ext>
            </a:extLst>
          </p:cNvPr>
          <p:cNvSpPr txBox="1"/>
          <p:nvPr/>
        </p:nvSpPr>
        <p:spPr>
          <a:xfrm>
            <a:off x="3141111" y="1988458"/>
            <a:ext cx="845103" cy="461665"/>
          </a:xfrm>
          <a:prstGeom prst="rect">
            <a:avLst/>
          </a:prstGeom>
          <a:noFill/>
        </p:spPr>
        <p:txBody>
          <a:bodyPr wrap="none" rtlCol="0">
            <a:spAutoFit/>
          </a:bodyPr>
          <a:lstStyle/>
          <a:p>
            <a:r>
              <a:rPr lang="en-GB" sz="2400">
                <a:latin typeface="Tw Cen MT Condensed Extra Bold" panose="020B0803020202020204" pitchFamily="34" charset="0"/>
              </a:rPr>
              <a:t>Client</a:t>
            </a:r>
          </a:p>
        </p:txBody>
      </p:sp>
      <p:sp>
        <p:nvSpPr>
          <p:cNvPr id="5" name="TextBox 4">
            <a:extLst>
              <a:ext uri="{FF2B5EF4-FFF2-40B4-BE49-F238E27FC236}">
                <a16:creationId xmlns:a16="http://schemas.microsoft.com/office/drawing/2014/main" id="{2B89D94A-EBAA-4201-B88A-47E77C6AA612}"/>
              </a:ext>
            </a:extLst>
          </p:cNvPr>
          <p:cNvSpPr txBox="1"/>
          <p:nvPr/>
        </p:nvSpPr>
        <p:spPr>
          <a:xfrm>
            <a:off x="7867166" y="2004367"/>
            <a:ext cx="1627369" cy="461665"/>
          </a:xfrm>
          <a:prstGeom prst="rect">
            <a:avLst/>
          </a:prstGeom>
          <a:noFill/>
        </p:spPr>
        <p:txBody>
          <a:bodyPr wrap="none" rtlCol="0">
            <a:spAutoFit/>
          </a:bodyPr>
          <a:lstStyle/>
          <a:p>
            <a:r>
              <a:rPr lang="en-GB" sz="2400">
                <a:latin typeface="Tw Cen MT Condensed Extra Bold" panose="020B0803020202020204" pitchFamily="34" charset="0"/>
              </a:rPr>
              <a:t>DHCP Server</a:t>
            </a:r>
          </a:p>
        </p:txBody>
      </p:sp>
      <p:sp>
        <p:nvSpPr>
          <p:cNvPr id="6" name="TextBox 5">
            <a:extLst>
              <a:ext uri="{FF2B5EF4-FFF2-40B4-BE49-F238E27FC236}">
                <a16:creationId xmlns:a16="http://schemas.microsoft.com/office/drawing/2014/main" id="{906D0F8D-7B31-419A-940F-F95EF27F143C}"/>
              </a:ext>
            </a:extLst>
          </p:cNvPr>
          <p:cNvSpPr txBox="1"/>
          <p:nvPr/>
        </p:nvSpPr>
        <p:spPr>
          <a:xfrm rot="456334">
            <a:off x="5277604" y="2573048"/>
            <a:ext cx="1659365" cy="369332"/>
          </a:xfrm>
          <a:prstGeom prst="rect">
            <a:avLst/>
          </a:prstGeom>
          <a:noFill/>
        </p:spPr>
        <p:txBody>
          <a:bodyPr wrap="none" rtlCol="0">
            <a:spAutoFit/>
          </a:bodyPr>
          <a:lstStyle/>
          <a:p>
            <a:r>
              <a:rPr lang="en-GB"/>
              <a:t>DHCPDISCOVER</a:t>
            </a:r>
          </a:p>
        </p:txBody>
      </p:sp>
      <p:sp>
        <p:nvSpPr>
          <p:cNvPr id="7" name="TextBox 6">
            <a:extLst>
              <a:ext uri="{FF2B5EF4-FFF2-40B4-BE49-F238E27FC236}">
                <a16:creationId xmlns:a16="http://schemas.microsoft.com/office/drawing/2014/main" id="{2C8A8FDC-CB6B-4532-8055-B4A9EE49418F}"/>
              </a:ext>
            </a:extLst>
          </p:cNvPr>
          <p:cNvSpPr txBox="1"/>
          <p:nvPr/>
        </p:nvSpPr>
        <p:spPr>
          <a:xfrm rot="21424979">
            <a:off x="5002348" y="3520496"/>
            <a:ext cx="1314784" cy="369332"/>
          </a:xfrm>
          <a:prstGeom prst="rect">
            <a:avLst/>
          </a:prstGeom>
          <a:noFill/>
        </p:spPr>
        <p:txBody>
          <a:bodyPr wrap="none" rtlCol="0">
            <a:spAutoFit/>
          </a:bodyPr>
          <a:lstStyle/>
          <a:p>
            <a:r>
              <a:rPr lang="en-GB"/>
              <a:t>DHCPOFFER</a:t>
            </a:r>
          </a:p>
        </p:txBody>
      </p:sp>
      <p:sp>
        <p:nvSpPr>
          <p:cNvPr id="8" name="TextBox 7">
            <a:extLst>
              <a:ext uri="{FF2B5EF4-FFF2-40B4-BE49-F238E27FC236}">
                <a16:creationId xmlns:a16="http://schemas.microsoft.com/office/drawing/2014/main" id="{FA2DA23B-1722-412E-B5E0-AE942E04AC2C}"/>
              </a:ext>
            </a:extLst>
          </p:cNvPr>
          <p:cNvSpPr txBox="1"/>
          <p:nvPr/>
        </p:nvSpPr>
        <p:spPr>
          <a:xfrm rot="21438459">
            <a:off x="4941139" y="5197678"/>
            <a:ext cx="2186496" cy="369332"/>
          </a:xfrm>
          <a:prstGeom prst="rect">
            <a:avLst/>
          </a:prstGeom>
          <a:noFill/>
        </p:spPr>
        <p:txBody>
          <a:bodyPr wrap="none" rtlCol="0">
            <a:spAutoFit/>
          </a:bodyPr>
          <a:lstStyle/>
          <a:p>
            <a:r>
              <a:rPr lang="en-GB"/>
              <a:t>DHCPACKNOWLEDGE</a:t>
            </a:r>
          </a:p>
        </p:txBody>
      </p:sp>
      <p:sp>
        <p:nvSpPr>
          <p:cNvPr id="9" name="TextBox 8">
            <a:extLst>
              <a:ext uri="{FF2B5EF4-FFF2-40B4-BE49-F238E27FC236}">
                <a16:creationId xmlns:a16="http://schemas.microsoft.com/office/drawing/2014/main" id="{FC4347BE-B657-4621-ACE5-45844DC96D7D}"/>
              </a:ext>
            </a:extLst>
          </p:cNvPr>
          <p:cNvSpPr txBox="1"/>
          <p:nvPr/>
        </p:nvSpPr>
        <p:spPr>
          <a:xfrm rot="495458">
            <a:off x="5109741" y="4226112"/>
            <a:ext cx="1576650" cy="369332"/>
          </a:xfrm>
          <a:prstGeom prst="rect">
            <a:avLst/>
          </a:prstGeom>
          <a:noFill/>
        </p:spPr>
        <p:txBody>
          <a:bodyPr wrap="none" rtlCol="0">
            <a:spAutoFit/>
          </a:bodyPr>
          <a:lstStyle/>
          <a:p>
            <a:r>
              <a:rPr lang="en-GB"/>
              <a:t>DHCPREQUEST</a:t>
            </a:r>
          </a:p>
        </p:txBody>
      </p:sp>
      <p:sp>
        <p:nvSpPr>
          <p:cNvPr id="10" name="TextBox 9">
            <a:extLst>
              <a:ext uri="{FF2B5EF4-FFF2-40B4-BE49-F238E27FC236}">
                <a16:creationId xmlns:a16="http://schemas.microsoft.com/office/drawing/2014/main" id="{BAD92383-8BCB-4373-8B12-BF1C640173C3}"/>
              </a:ext>
            </a:extLst>
          </p:cNvPr>
          <p:cNvSpPr txBox="1"/>
          <p:nvPr/>
        </p:nvSpPr>
        <p:spPr>
          <a:xfrm rot="5400000">
            <a:off x="9169767" y="3005821"/>
            <a:ext cx="649537" cy="369332"/>
          </a:xfrm>
          <a:prstGeom prst="rect">
            <a:avLst/>
          </a:prstGeom>
          <a:noFill/>
        </p:spPr>
        <p:txBody>
          <a:bodyPr wrap="none" rtlCol="0">
            <a:spAutoFit/>
          </a:bodyPr>
          <a:lstStyle/>
          <a:p>
            <a:r>
              <a:rPr lang="en-GB"/>
              <a:t>Time</a:t>
            </a:r>
          </a:p>
        </p:txBody>
      </p:sp>
      <p:cxnSp>
        <p:nvCxnSpPr>
          <p:cNvPr id="12" name="Straight Arrow Connector 11">
            <a:extLst>
              <a:ext uri="{FF2B5EF4-FFF2-40B4-BE49-F238E27FC236}">
                <a16:creationId xmlns:a16="http://schemas.microsoft.com/office/drawing/2014/main" id="{FBD8F633-B7AB-4EB8-AB69-19DE41E9B525}"/>
              </a:ext>
            </a:extLst>
          </p:cNvPr>
          <p:cNvCxnSpPr>
            <a:cxnSpLocks/>
          </p:cNvCxnSpPr>
          <p:nvPr/>
        </p:nvCxnSpPr>
        <p:spPr>
          <a:xfrm>
            <a:off x="3566476" y="2510972"/>
            <a:ext cx="0" cy="336731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A3067D6-3421-44BE-BA1F-8DDE3DBCB7F3}"/>
              </a:ext>
            </a:extLst>
          </p:cNvPr>
          <p:cNvCxnSpPr>
            <a:cxnSpLocks/>
          </p:cNvCxnSpPr>
          <p:nvPr/>
        </p:nvCxnSpPr>
        <p:spPr>
          <a:xfrm>
            <a:off x="8625524" y="2510972"/>
            <a:ext cx="0" cy="336731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4B19957-99B7-416E-868C-F4F8136DDD7B}"/>
              </a:ext>
            </a:extLst>
          </p:cNvPr>
          <p:cNvCxnSpPr>
            <a:cxnSpLocks/>
          </p:cNvCxnSpPr>
          <p:nvPr/>
        </p:nvCxnSpPr>
        <p:spPr>
          <a:xfrm>
            <a:off x="3589048" y="2656115"/>
            <a:ext cx="5036476" cy="66765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E9FAE41-A108-476C-BC6A-73F853EF64F5}"/>
              </a:ext>
            </a:extLst>
          </p:cNvPr>
          <p:cNvCxnSpPr>
            <a:cxnSpLocks/>
          </p:cNvCxnSpPr>
          <p:nvPr/>
        </p:nvCxnSpPr>
        <p:spPr>
          <a:xfrm>
            <a:off x="3577762" y="4267201"/>
            <a:ext cx="5036476" cy="66765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1334AD-634B-46AA-8A65-928E0B26037C}"/>
              </a:ext>
            </a:extLst>
          </p:cNvPr>
          <p:cNvCxnSpPr>
            <a:cxnSpLocks/>
          </p:cNvCxnSpPr>
          <p:nvPr/>
        </p:nvCxnSpPr>
        <p:spPr>
          <a:xfrm flipH="1">
            <a:off x="3566476" y="3730172"/>
            <a:ext cx="5059047" cy="2612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8534664-77E9-4692-9EA8-A0CE1252894B}"/>
              </a:ext>
            </a:extLst>
          </p:cNvPr>
          <p:cNvCxnSpPr>
            <a:cxnSpLocks/>
          </p:cNvCxnSpPr>
          <p:nvPr/>
        </p:nvCxnSpPr>
        <p:spPr>
          <a:xfrm flipH="1">
            <a:off x="3555191" y="5363811"/>
            <a:ext cx="5059047" cy="26125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B824D4E-F4F5-43BA-958A-65C8BF1EAA6B}"/>
              </a:ext>
            </a:extLst>
          </p:cNvPr>
          <p:cNvCxnSpPr>
            <a:cxnSpLocks/>
          </p:cNvCxnSpPr>
          <p:nvPr/>
        </p:nvCxnSpPr>
        <p:spPr>
          <a:xfrm>
            <a:off x="9494535" y="3515256"/>
            <a:ext cx="0" cy="109582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98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2: The Data Link Layer</a:t>
            </a:r>
          </a:p>
        </p:txBody>
      </p:sp>
      <p:sp>
        <p:nvSpPr>
          <p:cNvPr id="61" name="Rectangle 60">
            <a:extLst>
              <a:ext uri="{FF2B5EF4-FFF2-40B4-BE49-F238E27FC236}">
                <a16:creationId xmlns:a16="http://schemas.microsoft.com/office/drawing/2014/main" id="{17BB4177-0EBE-4E6B-8244-651AAE8E2AFC}"/>
              </a:ext>
            </a:extLst>
          </p:cNvPr>
          <p:cNvSpPr/>
          <p:nvPr/>
        </p:nvSpPr>
        <p:spPr>
          <a:xfrm>
            <a:off x="6839759" y="3295422"/>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9D1E02DD-AF9A-4D95-BE6E-526ABE995274}"/>
              </a:ext>
            </a:extLst>
          </p:cNvPr>
          <p:cNvSpPr/>
          <p:nvPr/>
        </p:nvSpPr>
        <p:spPr>
          <a:xfrm>
            <a:off x="1274846" y="3287939"/>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4FF5C321-D7CA-4761-8992-2B3CB0C6F689}"/>
              </a:ext>
            </a:extLst>
          </p:cNvPr>
          <p:cNvSpPr/>
          <p:nvPr/>
        </p:nvSpPr>
        <p:spPr>
          <a:xfrm>
            <a:off x="1461577"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AEECA6F-8663-4616-8ACB-21B9CC2ECD38}"/>
              </a:ext>
            </a:extLst>
          </p:cNvPr>
          <p:cNvSpPr/>
          <p:nvPr/>
        </p:nvSpPr>
        <p:spPr>
          <a:xfrm>
            <a:off x="2382336" y="3962644"/>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Data</a:t>
            </a:r>
          </a:p>
        </p:txBody>
      </p:sp>
      <p:sp>
        <p:nvSpPr>
          <p:cNvPr id="65" name="Rectangle 64">
            <a:extLst>
              <a:ext uri="{FF2B5EF4-FFF2-40B4-BE49-F238E27FC236}">
                <a16:creationId xmlns:a16="http://schemas.microsoft.com/office/drawing/2014/main" id="{E5BA87F8-21A3-437B-9DD6-36BBF59BEB54}"/>
              </a:ext>
            </a:extLst>
          </p:cNvPr>
          <p:cNvSpPr/>
          <p:nvPr/>
        </p:nvSpPr>
        <p:spPr>
          <a:xfrm>
            <a:off x="1509451" y="3962644"/>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H2</a:t>
            </a:r>
          </a:p>
        </p:txBody>
      </p:sp>
      <p:sp>
        <p:nvSpPr>
          <p:cNvPr id="66" name="Rectangle 65">
            <a:extLst>
              <a:ext uri="{FF2B5EF4-FFF2-40B4-BE49-F238E27FC236}">
                <a16:creationId xmlns:a16="http://schemas.microsoft.com/office/drawing/2014/main" id="{CED03E41-F879-4BAD-BB57-9BEF840394E6}"/>
              </a:ext>
            </a:extLst>
          </p:cNvPr>
          <p:cNvSpPr/>
          <p:nvPr/>
        </p:nvSpPr>
        <p:spPr>
          <a:xfrm>
            <a:off x="7090158" y="3651145"/>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D06478D5-6CAD-46F6-B113-6A621103C646}"/>
              </a:ext>
            </a:extLst>
          </p:cNvPr>
          <p:cNvSpPr txBox="1"/>
          <p:nvPr/>
        </p:nvSpPr>
        <p:spPr>
          <a:xfrm>
            <a:off x="2314169" y="2575997"/>
            <a:ext cx="2089290" cy="369332"/>
          </a:xfrm>
          <a:prstGeom prst="rect">
            <a:avLst/>
          </a:prstGeom>
          <a:noFill/>
        </p:spPr>
        <p:txBody>
          <a:bodyPr wrap="none" rtlCol="0">
            <a:spAutoFit/>
          </a:bodyPr>
          <a:lstStyle/>
          <a:p>
            <a:r>
              <a:rPr lang="en-GB"/>
              <a:t>From Network Layer</a:t>
            </a:r>
          </a:p>
        </p:txBody>
      </p:sp>
      <p:sp>
        <p:nvSpPr>
          <p:cNvPr id="68" name="TextBox 67">
            <a:extLst>
              <a:ext uri="{FF2B5EF4-FFF2-40B4-BE49-F238E27FC236}">
                <a16:creationId xmlns:a16="http://schemas.microsoft.com/office/drawing/2014/main" id="{A45E0A0A-1FAD-4DFF-AEE1-A471C1B3ADC0}"/>
              </a:ext>
            </a:extLst>
          </p:cNvPr>
          <p:cNvSpPr txBox="1"/>
          <p:nvPr/>
        </p:nvSpPr>
        <p:spPr>
          <a:xfrm>
            <a:off x="8264493" y="2580826"/>
            <a:ext cx="1814407" cy="369332"/>
          </a:xfrm>
          <a:prstGeom prst="rect">
            <a:avLst/>
          </a:prstGeom>
          <a:noFill/>
        </p:spPr>
        <p:txBody>
          <a:bodyPr wrap="none" rtlCol="0">
            <a:spAutoFit/>
          </a:bodyPr>
          <a:lstStyle/>
          <a:p>
            <a:r>
              <a:rPr lang="en-GB"/>
              <a:t>To Network Layer</a:t>
            </a:r>
          </a:p>
        </p:txBody>
      </p:sp>
      <p:sp>
        <p:nvSpPr>
          <p:cNvPr id="69" name="TextBox 68">
            <a:extLst>
              <a:ext uri="{FF2B5EF4-FFF2-40B4-BE49-F238E27FC236}">
                <a16:creationId xmlns:a16="http://schemas.microsoft.com/office/drawing/2014/main" id="{FE1650E7-5B2C-4C21-8CE0-2E056394695A}"/>
              </a:ext>
            </a:extLst>
          </p:cNvPr>
          <p:cNvSpPr txBox="1"/>
          <p:nvPr/>
        </p:nvSpPr>
        <p:spPr>
          <a:xfrm>
            <a:off x="1211771" y="4881891"/>
            <a:ext cx="1604093" cy="369332"/>
          </a:xfrm>
          <a:prstGeom prst="rect">
            <a:avLst/>
          </a:prstGeom>
          <a:noFill/>
        </p:spPr>
        <p:txBody>
          <a:bodyPr wrap="none" rtlCol="0">
            <a:spAutoFit/>
          </a:bodyPr>
          <a:lstStyle/>
          <a:p>
            <a:r>
              <a:rPr lang="en-GB"/>
              <a:t>Data Link Layer</a:t>
            </a:r>
          </a:p>
        </p:txBody>
      </p:sp>
      <p:sp>
        <p:nvSpPr>
          <p:cNvPr id="70" name="Arrow: Down 69">
            <a:extLst>
              <a:ext uri="{FF2B5EF4-FFF2-40B4-BE49-F238E27FC236}">
                <a16:creationId xmlns:a16="http://schemas.microsoft.com/office/drawing/2014/main" id="{805CA2B4-2FF9-45FB-A0C7-F67E29DFBE1B}"/>
              </a:ext>
            </a:extLst>
          </p:cNvPr>
          <p:cNvSpPr/>
          <p:nvPr/>
        </p:nvSpPr>
        <p:spPr>
          <a:xfrm>
            <a:off x="3069158" y="2974975"/>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row: Down 70">
            <a:extLst>
              <a:ext uri="{FF2B5EF4-FFF2-40B4-BE49-F238E27FC236}">
                <a16:creationId xmlns:a16="http://schemas.microsoft.com/office/drawing/2014/main" id="{A255D5F8-0F7C-4ACF-A34B-826386EB609A}"/>
              </a:ext>
            </a:extLst>
          </p:cNvPr>
          <p:cNvSpPr/>
          <p:nvPr/>
        </p:nvSpPr>
        <p:spPr>
          <a:xfrm rot="10800000">
            <a:off x="8858859" y="2999253"/>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615A2585-CD1C-48CF-9F24-4A8519375A7E}"/>
              </a:ext>
            </a:extLst>
          </p:cNvPr>
          <p:cNvSpPr/>
          <p:nvPr/>
        </p:nvSpPr>
        <p:spPr>
          <a:xfrm>
            <a:off x="4519095" y="3962643"/>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T2</a:t>
            </a:r>
          </a:p>
        </p:txBody>
      </p:sp>
      <p:sp>
        <p:nvSpPr>
          <p:cNvPr id="73" name="Rectangle 72">
            <a:extLst>
              <a:ext uri="{FF2B5EF4-FFF2-40B4-BE49-F238E27FC236}">
                <a16:creationId xmlns:a16="http://schemas.microsoft.com/office/drawing/2014/main" id="{55A73A8A-9F14-4A8B-A223-0ABDDA128D0F}"/>
              </a:ext>
            </a:extLst>
          </p:cNvPr>
          <p:cNvSpPr/>
          <p:nvPr/>
        </p:nvSpPr>
        <p:spPr>
          <a:xfrm>
            <a:off x="8016697" y="3962643"/>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Data</a:t>
            </a:r>
          </a:p>
        </p:txBody>
      </p:sp>
      <p:sp>
        <p:nvSpPr>
          <p:cNvPr id="74" name="Rectangle 73">
            <a:extLst>
              <a:ext uri="{FF2B5EF4-FFF2-40B4-BE49-F238E27FC236}">
                <a16:creationId xmlns:a16="http://schemas.microsoft.com/office/drawing/2014/main" id="{ECCC1F94-5CA7-4FA7-A020-4831F520982D}"/>
              </a:ext>
            </a:extLst>
          </p:cNvPr>
          <p:cNvSpPr/>
          <p:nvPr/>
        </p:nvSpPr>
        <p:spPr>
          <a:xfrm>
            <a:off x="7143812" y="3962643"/>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H2</a:t>
            </a:r>
          </a:p>
        </p:txBody>
      </p:sp>
      <p:sp>
        <p:nvSpPr>
          <p:cNvPr id="75" name="Rectangle 74">
            <a:extLst>
              <a:ext uri="{FF2B5EF4-FFF2-40B4-BE49-F238E27FC236}">
                <a16:creationId xmlns:a16="http://schemas.microsoft.com/office/drawing/2014/main" id="{F60FC956-6583-471E-86F4-B395613AA112}"/>
              </a:ext>
            </a:extLst>
          </p:cNvPr>
          <p:cNvSpPr/>
          <p:nvPr/>
        </p:nvSpPr>
        <p:spPr>
          <a:xfrm>
            <a:off x="10153456" y="3962642"/>
            <a:ext cx="495607" cy="381837"/>
          </a:xfrm>
          <a:prstGeom prst="rect">
            <a:avLst/>
          </a:prstGeom>
          <a:solidFill>
            <a:schemeClr val="bg1">
              <a:lumMod val="75000"/>
            </a:schemeClr>
          </a:solidFill>
          <a:ln>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T2</a:t>
            </a:r>
          </a:p>
        </p:txBody>
      </p:sp>
      <p:sp>
        <p:nvSpPr>
          <p:cNvPr id="76" name="TextBox 75">
            <a:extLst>
              <a:ext uri="{FF2B5EF4-FFF2-40B4-BE49-F238E27FC236}">
                <a16:creationId xmlns:a16="http://schemas.microsoft.com/office/drawing/2014/main" id="{62B7F4EF-2597-4A3E-8C1E-E8BF4CECCB3D}"/>
              </a:ext>
            </a:extLst>
          </p:cNvPr>
          <p:cNvSpPr txBox="1"/>
          <p:nvPr/>
        </p:nvSpPr>
        <p:spPr>
          <a:xfrm>
            <a:off x="9417836" y="4885767"/>
            <a:ext cx="1604093" cy="369332"/>
          </a:xfrm>
          <a:prstGeom prst="rect">
            <a:avLst/>
          </a:prstGeom>
          <a:noFill/>
        </p:spPr>
        <p:txBody>
          <a:bodyPr wrap="none" rtlCol="0">
            <a:spAutoFit/>
          </a:bodyPr>
          <a:lstStyle/>
          <a:p>
            <a:r>
              <a:rPr lang="en-GB"/>
              <a:t>Data Link Layer</a:t>
            </a:r>
          </a:p>
        </p:txBody>
      </p:sp>
      <p:sp>
        <p:nvSpPr>
          <p:cNvPr id="77" name="TextBox 76">
            <a:extLst>
              <a:ext uri="{FF2B5EF4-FFF2-40B4-BE49-F238E27FC236}">
                <a16:creationId xmlns:a16="http://schemas.microsoft.com/office/drawing/2014/main" id="{D88442DB-521F-45F7-A90F-01B85B1EFC1E}"/>
              </a:ext>
            </a:extLst>
          </p:cNvPr>
          <p:cNvSpPr txBox="1"/>
          <p:nvPr/>
        </p:nvSpPr>
        <p:spPr>
          <a:xfrm>
            <a:off x="2237771" y="5412038"/>
            <a:ext cx="1745286" cy="369332"/>
          </a:xfrm>
          <a:prstGeom prst="rect">
            <a:avLst/>
          </a:prstGeom>
          <a:noFill/>
        </p:spPr>
        <p:txBody>
          <a:bodyPr wrap="none" rtlCol="0">
            <a:spAutoFit/>
          </a:bodyPr>
          <a:lstStyle/>
          <a:p>
            <a:r>
              <a:rPr lang="en-GB"/>
              <a:t>To Physical Layer</a:t>
            </a:r>
          </a:p>
        </p:txBody>
      </p:sp>
      <p:sp>
        <p:nvSpPr>
          <p:cNvPr id="78" name="Arrow: Down 77">
            <a:extLst>
              <a:ext uri="{FF2B5EF4-FFF2-40B4-BE49-F238E27FC236}">
                <a16:creationId xmlns:a16="http://schemas.microsoft.com/office/drawing/2014/main" id="{7352555F-C9C4-4E52-9C49-3BE2C427F10F}"/>
              </a:ext>
            </a:extLst>
          </p:cNvPr>
          <p:cNvSpPr/>
          <p:nvPr/>
        </p:nvSpPr>
        <p:spPr>
          <a:xfrm>
            <a:off x="3055315" y="471699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D562CFCD-A415-442F-8404-6D861124C587}"/>
              </a:ext>
            </a:extLst>
          </p:cNvPr>
          <p:cNvSpPr txBox="1"/>
          <p:nvPr/>
        </p:nvSpPr>
        <p:spPr>
          <a:xfrm>
            <a:off x="8264494" y="5436915"/>
            <a:ext cx="2020168" cy="369332"/>
          </a:xfrm>
          <a:prstGeom prst="rect">
            <a:avLst/>
          </a:prstGeom>
          <a:noFill/>
        </p:spPr>
        <p:txBody>
          <a:bodyPr wrap="none" rtlCol="0">
            <a:spAutoFit/>
          </a:bodyPr>
          <a:lstStyle/>
          <a:p>
            <a:r>
              <a:rPr lang="en-GB"/>
              <a:t>From Physical Layer</a:t>
            </a:r>
          </a:p>
        </p:txBody>
      </p:sp>
      <p:sp>
        <p:nvSpPr>
          <p:cNvPr id="80" name="Arrow: Down 79">
            <a:extLst>
              <a:ext uri="{FF2B5EF4-FFF2-40B4-BE49-F238E27FC236}">
                <a16:creationId xmlns:a16="http://schemas.microsoft.com/office/drawing/2014/main" id="{332B2FF3-35DF-4DEF-9AC0-66ABD107E072}"/>
              </a:ext>
            </a:extLst>
          </p:cNvPr>
          <p:cNvSpPr/>
          <p:nvPr/>
        </p:nvSpPr>
        <p:spPr>
          <a:xfrm rot="10800000">
            <a:off x="8858859" y="470475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5B6F4F25-201A-45B0-BABE-14B31C5B4E4C}"/>
              </a:ext>
            </a:extLst>
          </p:cNvPr>
          <p:cNvGrpSpPr/>
          <p:nvPr/>
        </p:nvGrpSpPr>
        <p:grpSpPr>
          <a:xfrm>
            <a:off x="2378796" y="3716157"/>
            <a:ext cx="2143839" cy="188858"/>
            <a:chOff x="1416771" y="2696982"/>
            <a:chExt cx="2143839" cy="188858"/>
          </a:xfrm>
        </p:grpSpPr>
        <p:cxnSp>
          <p:nvCxnSpPr>
            <p:cNvPr id="82" name="Straight Connector 81">
              <a:extLst>
                <a:ext uri="{FF2B5EF4-FFF2-40B4-BE49-F238E27FC236}">
                  <a16:creationId xmlns:a16="http://schemas.microsoft.com/office/drawing/2014/main" id="{E7FC2969-2237-4111-8EA3-CD003B26DDE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A1CEF8-0DEB-4BDB-845C-1492F65C39E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2418574-4D92-40B5-8DAD-ADAA8B5AA4A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C530FF85-DE05-472E-BCC4-4DE7017097EC}"/>
              </a:ext>
            </a:extLst>
          </p:cNvPr>
          <p:cNvGrpSpPr/>
          <p:nvPr/>
        </p:nvGrpSpPr>
        <p:grpSpPr>
          <a:xfrm>
            <a:off x="8000197" y="3723541"/>
            <a:ext cx="2143839" cy="188858"/>
            <a:chOff x="1416771" y="2696982"/>
            <a:chExt cx="2143839" cy="188858"/>
          </a:xfrm>
        </p:grpSpPr>
        <p:cxnSp>
          <p:nvCxnSpPr>
            <p:cNvPr id="86" name="Straight Connector 85">
              <a:extLst>
                <a:ext uri="{FF2B5EF4-FFF2-40B4-BE49-F238E27FC236}">
                  <a16:creationId xmlns:a16="http://schemas.microsoft.com/office/drawing/2014/main" id="{1656300F-D928-4339-80E4-EAF3B8A49E4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7C47C-A92F-42A8-9AD5-FDF6F4930806}"/>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CE09F454-3F0E-48FD-865C-45A3615C50CE}"/>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F20865C-2222-4A52-BD67-71AD87A1F82B}"/>
              </a:ext>
            </a:extLst>
          </p:cNvPr>
          <p:cNvGrpSpPr/>
          <p:nvPr/>
        </p:nvGrpSpPr>
        <p:grpSpPr>
          <a:xfrm>
            <a:off x="1513382" y="4421841"/>
            <a:ext cx="3510381" cy="234880"/>
            <a:chOff x="1805695" y="5736431"/>
            <a:chExt cx="3510381" cy="234880"/>
          </a:xfrm>
        </p:grpSpPr>
        <p:cxnSp>
          <p:nvCxnSpPr>
            <p:cNvPr id="90" name="Straight Connector 89">
              <a:extLst>
                <a:ext uri="{FF2B5EF4-FFF2-40B4-BE49-F238E27FC236}">
                  <a16:creationId xmlns:a16="http://schemas.microsoft.com/office/drawing/2014/main" id="{32E73C7E-CAA0-4E28-AF15-7050FADE446A}"/>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AE1B1A5-EACD-4AAF-9B43-E4BC0A9736B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8E52D0-4F2F-485F-8E17-0C1713ECCED3}"/>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EE78D5A8-E27E-473D-9B5C-2B566BEEC39F}"/>
              </a:ext>
            </a:extLst>
          </p:cNvPr>
          <p:cNvGrpSpPr/>
          <p:nvPr/>
        </p:nvGrpSpPr>
        <p:grpSpPr>
          <a:xfrm>
            <a:off x="7143812" y="4430175"/>
            <a:ext cx="3510381" cy="234880"/>
            <a:chOff x="1805695" y="5736431"/>
            <a:chExt cx="3510381" cy="234880"/>
          </a:xfrm>
        </p:grpSpPr>
        <p:cxnSp>
          <p:nvCxnSpPr>
            <p:cNvPr id="94" name="Straight Connector 93">
              <a:extLst>
                <a:ext uri="{FF2B5EF4-FFF2-40B4-BE49-F238E27FC236}">
                  <a16:creationId xmlns:a16="http://schemas.microsoft.com/office/drawing/2014/main" id="{4EE93933-04C7-410F-9F58-33F48238FAC5}"/>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1AF899-C720-4952-9D22-D69DB62C54F9}"/>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1E979EC-1975-46E1-BCB3-E37CD573AB60}"/>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object 7">
            <a:extLst>
              <a:ext uri="{FF2B5EF4-FFF2-40B4-BE49-F238E27FC236}">
                <a16:creationId xmlns:a16="http://schemas.microsoft.com/office/drawing/2014/main" id="{F7DDD273-79A7-497C-BB66-1C343A8EBFA0}"/>
              </a:ext>
            </a:extLst>
          </p:cNvPr>
          <p:cNvSpPr txBox="1"/>
          <p:nvPr/>
        </p:nvSpPr>
        <p:spPr>
          <a:xfrm>
            <a:off x="302393" y="6089469"/>
            <a:ext cx="11719891" cy="752099"/>
          </a:xfrm>
          <a:prstGeom prst="rect">
            <a:avLst/>
          </a:prstGeom>
        </p:spPr>
        <p:txBody>
          <a:bodyPr vert="horz" wrap="square" lIns="0" tIns="13305" rIns="0" bIns="0" rtlCol="0">
            <a:spAutoFit/>
          </a:bodyPr>
          <a:lstStyle/>
          <a:p>
            <a:pPr marL="14006" marR="5602">
              <a:spcBef>
                <a:spcPts val="105"/>
              </a:spcBef>
            </a:pPr>
            <a:r>
              <a:rPr sz="2400" spc="-6">
                <a:latin typeface="Trebuchet MS"/>
                <a:cs typeface="Trebuchet MS"/>
              </a:rPr>
              <a:t>The data </a:t>
            </a:r>
            <a:r>
              <a:rPr sz="2400">
                <a:latin typeface="Trebuchet MS"/>
                <a:cs typeface="Trebuchet MS"/>
              </a:rPr>
              <a:t>link </a:t>
            </a:r>
            <a:r>
              <a:rPr sz="2400" spc="-6">
                <a:latin typeface="Trebuchet MS"/>
                <a:cs typeface="Trebuchet MS"/>
              </a:rPr>
              <a:t>layer is responsible for </a:t>
            </a:r>
            <a:r>
              <a:rPr sz="2400" spc="11">
                <a:latin typeface="Trebuchet MS"/>
                <a:cs typeface="Trebuchet MS"/>
              </a:rPr>
              <a:t>moving  </a:t>
            </a:r>
            <a:r>
              <a:rPr sz="2400" spc="-22">
                <a:latin typeface="Trebuchet MS"/>
                <a:cs typeface="Trebuchet MS"/>
              </a:rPr>
              <a:t>frames </a:t>
            </a:r>
            <a:r>
              <a:rPr sz="2400" spc="-6">
                <a:latin typeface="Trebuchet MS"/>
                <a:cs typeface="Trebuchet MS"/>
              </a:rPr>
              <a:t>from one hop (node) to </a:t>
            </a:r>
            <a:r>
              <a:rPr sz="2400" spc="-11">
                <a:latin typeface="Trebuchet MS"/>
                <a:cs typeface="Trebuchet MS"/>
              </a:rPr>
              <a:t>the</a:t>
            </a:r>
            <a:r>
              <a:rPr sz="2400" spc="28">
                <a:latin typeface="Trebuchet MS"/>
                <a:cs typeface="Trebuchet MS"/>
              </a:rPr>
              <a:t> </a:t>
            </a:r>
            <a:r>
              <a:rPr sz="2400" spc="-6">
                <a:latin typeface="Trebuchet MS"/>
                <a:cs typeface="Trebuchet MS"/>
              </a:rPr>
              <a:t>next.</a:t>
            </a:r>
            <a:endParaRPr sz="2400">
              <a:latin typeface="Trebuchet MS"/>
              <a:cs typeface="Trebuchet MS"/>
            </a:endParaRPr>
          </a:p>
        </p:txBody>
      </p:sp>
    </p:spTree>
    <p:extLst>
      <p:ext uri="{BB962C8B-B14F-4D97-AF65-F5344CB8AC3E}">
        <p14:creationId xmlns:p14="http://schemas.microsoft.com/office/powerpoint/2010/main" val="26032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65"/>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72"/>
                                        </p:tgtEl>
                                        <p:attrNameLst>
                                          <p:attrName>style.visibility</p:attrName>
                                        </p:attrNameLst>
                                      </p:cBhvr>
                                      <p:to>
                                        <p:strVal val="visible"/>
                                      </p:to>
                                    </p:set>
                                  </p:childTnLst>
                                </p:cTn>
                              </p:par>
                            </p:childTnLst>
                          </p:cTn>
                        </p:par>
                        <p:par>
                          <p:cTn id="28" fill="hold">
                            <p:stCondLst>
                              <p:cond delay="2500"/>
                            </p:stCondLst>
                            <p:childTnLst>
                              <p:par>
                                <p:cTn id="29" presetID="1" presetClass="entr" presetSubtype="0"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22" presetClass="entr" presetSubtype="1"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up)">
                                      <p:cBhvr>
                                        <p:cTn id="33" dur="500"/>
                                        <p:tgtEl>
                                          <p:spTgt spid="78"/>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wipe(down)">
                                      <p:cBhvr>
                                        <p:cTn id="37" dur="500"/>
                                        <p:tgtEl>
                                          <p:spTgt spid="80"/>
                                        </p:tgtEl>
                                      </p:cBhvr>
                                    </p:animEffect>
                                  </p:childTnLst>
                                </p:cTn>
                              </p:par>
                            </p:childTnLst>
                          </p:cTn>
                        </p:par>
                        <p:par>
                          <p:cTn id="38" fill="hold">
                            <p:stCondLst>
                              <p:cond delay="3500"/>
                            </p:stCondLst>
                            <p:childTnLst>
                              <p:par>
                                <p:cTn id="39" presetID="1" presetClass="entr" presetSubtype="0" fill="hold" nodeType="after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par>
                          <p:cTn id="41" fill="hold">
                            <p:stCondLst>
                              <p:cond delay="3500"/>
                            </p:stCondLst>
                            <p:childTnLst>
                              <p:par>
                                <p:cTn id="42" presetID="1" presetClass="entr" presetSubtype="0"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75"/>
                                        </p:tgtEl>
                                        <p:attrNameLst>
                                          <p:attrName>style.visibility</p:attrName>
                                        </p:attrNameLst>
                                      </p:cBhvr>
                                      <p:to>
                                        <p:strVal val="visible"/>
                                      </p:to>
                                    </p:set>
                                  </p:childTnLst>
                                </p:cTn>
                              </p:par>
                            </p:childTnLst>
                          </p:cTn>
                        </p:par>
                        <p:par>
                          <p:cTn id="50" fill="hold">
                            <p:stCondLst>
                              <p:cond delay="3500"/>
                            </p:stCondLst>
                            <p:childTnLst>
                              <p:par>
                                <p:cTn id="51" presetID="1" presetClass="entr" presetSubtype="0" fill="hold" nodeType="after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down)">
                                      <p:cBhvr>
                                        <p:cTn id="56" dur="500"/>
                                        <p:tgtEl>
                                          <p:spTgt spid="71"/>
                                        </p:tgtEl>
                                      </p:cBhvr>
                                    </p:animEffect>
                                  </p:childTnLst>
                                </p:cTn>
                              </p:par>
                              <p:par>
                                <p:cTn id="57" presetID="1" presetClass="exit" presetSubtype="0" fill="hold" grpId="1" nodeType="withEffect">
                                  <p:stCondLst>
                                    <p:cond delay="0"/>
                                  </p:stCondLst>
                                  <p:childTnLst>
                                    <p:set>
                                      <p:cBhvr>
                                        <p:cTn id="58" dur="1" fill="hold">
                                          <p:stCondLst>
                                            <p:cond delay="0"/>
                                          </p:stCondLst>
                                        </p:cTn>
                                        <p:tgtEl>
                                          <p:spTgt spid="7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wipe(left)">
                                      <p:cBhvr>
                                        <p:cTn id="6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animBg="1"/>
      <p:bldP spid="65" grpId="0" animBg="1"/>
      <p:bldP spid="69" grpId="0"/>
      <p:bldP spid="70" grpId="0" animBg="1"/>
      <p:bldP spid="71" grpId="0" animBg="1"/>
      <p:bldP spid="72" grpId="0" animBg="1"/>
      <p:bldP spid="73" grpId="0" animBg="1"/>
      <p:bldP spid="74" grpId="0" animBg="1"/>
      <p:bldP spid="74" grpId="1" animBg="1"/>
      <p:bldP spid="75" grpId="0" animBg="1"/>
      <p:bldP spid="75" grpId="1" animBg="1"/>
      <p:bldP spid="76" grpId="0"/>
      <p:bldP spid="78" grpId="0" animBg="1"/>
      <p:bldP spid="80" grpId="0" animBg="1"/>
      <p:bldP spid="97"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7F31-29F1-44C1-8B0D-D1CB277759EA}"/>
              </a:ext>
            </a:extLst>
          </p:cNvPr>
          <p:cNvSpPr>
            <a:spLocks noGrp="1"/>
          </p:cNvSpPr>
          <p:nvPr>
            <p:ph type="title"/>
          </p:nvPr>
        </p:nvSpPr>
        <p:spPr>
          <a:xfrm>
            <a:off x="794601" y="197454"/>
            <a:ext cx="8585373" cy="723945"/>
          </a:xfrm>
        </p:spPr>
        <p:txBody>
          <a:bodyPr/>
          <a:lstStyle/>
          <a:p>
            <a:r>
              <a:rPr lang="en-GB">
                <a:latin typeface="Calibri-Bold"/>
              </a:rPr>
              <a:t>DHCP process</a:t>
            </a:r>
            <a:endParaRPr lang="en-GB"/>
          </a:p>
        </p:txBody>
      </p:sp>
      <p:sp>
        <p:nvSpPr>
          <p:cNvPr id="14" name="Rectangle: Rounded Corners 13">
            <a:extLst>
              <a:ext uri="{FF2B5EF4-FFF2-40B4-BE49-F238E27FC236}">
                <a16:creationId xmlns:a16="http://schemas.microsoft.com/office/drawing/2014/main" id="{7B2BF957-BADC-4168-B8DD-9AD77BBCF2B0}"/>
              </a:ext>
            </a:extLst>
          </p:cNvPr>
          <p:cNvSpPr/>
          <p:nvPr/>
        </p:nvSpPr>
        <p:spPr>
          <a:xfrm>
            <a:off x="288759" y="1268135"/>
            <a:ext cx="4101863" cy="13255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0" i="0" kern="1200" baseline="0"/>
              <a:t>Step 1: </a:t>
            </a:r>
          </a:p>
          <a:p>
            <a:pPr algn="ctr"/>
            <a:r>
              <a:rPr lang="en-GB" sz="2400" b="0" i="0" kern="1200" baseline="0"/>
              <a:t>Discover - Client to DHCP Server</a:t>
            </a:r>
            <a:endParaRPr lang="en-GB" sz="2400" kern="1200"/>
          </a:p>
        </p:txBody>
      </p:sp>
      <p:sp>
        <p:nvSpPr>
          <p:cNvPr id="15" name="Rectangle: Rounded Corners 14">
            <a:extLst>
              <a:ext uri="{FF2B5EF4-FFF2-40B4-BE49-F238E27FC236}">
                <a16:creationId xmlns:a16="http://schemas.microsoft.com/office/drawing/2014/main" id="{9D5AAAE0-817A-4111-BF0A-563AE2BD5592}"/>
              </a:ext>
            </a:extLst>
          </p:cNvPr>
          <p:cNvSpPr/>
          <p:nvPr/>
        </p:nvSpPr>
        <p:spPr>
          <a:xfrm>
            <a:off x="288759" y="2671962"/>
            <a:ext cx="4101863" cy="13255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89050">
              <a:lnSpc>
                <a:spcPct val="90000"/>
              </a:lnSpc>
              <a:spcBef>
                <a:spcPct val="0"/>
              </a:spcBef>
              <a:spcAft>
                <a:spcPct val="35000"/>
              </a:spcAft>
              <a:buNone/>
            </a:pPr>
            <a:r>
              <a:rPr lang="en-GB" sz="2400" b="0" i="0" kern="1200" baseline="0"/>
              <a:t>Step 2: </a:t>
            </a:r>
          </a:p>
          <a:p>
            <a:pPr marL="0" lvl="0" indent="0" algn="ctr" defTabSz="1289050">
              <a:lnSpc>
                <a:spcPct val="90000"/>
              </a:lnSpc>
              <a:spcBef>
                <a:spcPct val="0"/>
              </a:spcBef>
              <a:spcAft>
                <a:spcPct val="35000"/>
              </a:spcAft>
              <a:buNone/>
            </a:pPr>
            <a:r>
              <a:rPr lang="en-GB" sz="2400" b="0" i="0" kern="1200" baseline="0"/>
              <a:t>Offer - DHCP Server to client</a:t>
            </a:r>
            <a:endParaRPr lang="en-GB" sz="2400" kern="1200"/>
          </a:p>
        </p:txBody>
      </p:sp>
      <p:sp>
        <p:nvSpPr>
          <p:cNvPr id="16" name="Rectangle: Rounded Corners 15">
            <a:extLst>
              <a:ext uri="{FF2B5EF4-FFF2-40B4-BE49-F238E27FC236}">
                <a16:creationId xmlns:a16="http://schemas.microsoft.com/office/drawing/2014/main" id="{2E4397DD-83A5-4B93-9B1E-6F9A54C70D05}"/>
              </a:ext>
            </a:extLst>
          </p:cNvPr>
          <p:cNvSpPr/>
          <p:nvPr/>
        </p:nvSpPr>
        <p:spPr>
          <a:xfrm>
            <a:off x="288759" y="4067816"/>
            <a:ext cx="4101863" cy="13255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89050">
              <a:lnSpc>
                <a:spcPct val="90000"/>
              </a:lnSpc>
              <a:spcBef>
                <a:spcPct val="0"/>
              </a:spcBef>
              <a:spcAft>
                <a:spcPct val="35000"/>
              </a:spcAft>
              <a:buNone/>
            </a:pPr>
            <a:r>
              <a:rPr lang="en-GB" sz="2400" b="0" i="0" kern="1200" baseline="0"/>
              <a:t>Step 3: </a:t>
            </a:r>
          </a:p>
          <a:p>
            <a:pPr marL="0" lvl="0" indent="0" algn="ctr" defTabSz="1289050">
              <a:lnSpc>
                <a:spcPct val="90000"/>
              </a:lnSpc>
              <a:spcBef>
                <a:spcPct val="0"/>
              </a:spcBef>
              <a:spcAft>
                <a:spcPct val="35000"/>
              </a:spcAft>
              <a:buNone/>
            </a:pPr>
            <a:r>
              <a:rPr lang="en-GB" sz="2400" b="0" i="0" kern="1200" baseline="0"/>
              <a:t>Request - Client to DHCP Server</a:t>
            </a:r>
            <a:endParaRPr lang="en-GB" sz="2400" kern="1200"/>
          </a:p>
        </p:txBody>
      </p:sp>
      <p:sp>
        <p:nvSpPr>
          <p:cNvPr id="17" name="Rectangle: Rounded Corners 16">
            <a:extLst>
              <a:ext uri="{FF2B5EF4-FFF2-40B4-BE49-F238E27FC236}">
                <a16:creationId xmlns:a16="http://schemas.microsoft.com/office/drawing/2014/main" id="{917A69CB-A35C-482E-B69D-BF4FCA0BFDAA}"/>
              </a:ext>
            </a:extLst>
          </p:cNvPr>
          <p:cNvSpPr/>
          <p:nvPr/>
        </p:nvSpPr>
        <p:spPr>
          <a:xfrm>
            <a:off x="288759" y="5478622"/>
            <a:ext cx="4101863" cy="132556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defTabSz="1289050">
              <a:lnSpc>
                <a:spcPct val="90000"/>
              </a:lnSpc>
              <a:spcBef>
                <a:spcPct val="0"/>
              </a:spcBef>
              <a:spcAft>
                <a:spcPct val="35000"/>
              </a:spcAft>
              <a:buNone/>
            </a:pPr>
            <a:r>
              <a:rPr lang="en-GB" sz="2400" b="0" i="0" kern="1200" baseline="0"/>
              <a:t>Step 4: </a:t>
            </a:r>
          </a:p>
          <a:p>
            <a:pPr marL="0" lvl="0" indent="0" algn="ctr" defTabSz="1289050">
              <a:lnSpc>
                <a:spcPct val="90000"/>
              </a:lnSpc>
              <a:spcBef>
                <a:spcPct val="0"/>
              </a:spcBef>
              <a:spcAft>
                <a:spcPct val="35000"/>
              </a:spcAft>
              <a:buNone/>
            </a:pPr>
            <a:r>
              <a:rPr lang="en-GB" sz="2400" b="0" i="0" kern="1200" baseline="0"/>
              <a:t>Acknowledgment - DHCP Server to client</a:t>
            </a:r>
            <a:endParaRPr lang="en-GB" sz="2400" kern="1200"/>
          </a:p>
        </p:txBody>
      </p:sp>
      <p:grpSp>
        <p:nvGrpSpPr>
          <p:cNvPr id="28" name="Group 27">
            <a:extLst>
              <a:ext uri="{FF2B5EF4-FFF2-40B4-BE49-F238E27FC236}">
                <a16:creationId xmlns:a16="http://schemas.microsoft.com/office/drawing/2014/main" id="{EEE3FC6D-AFCE-492D-8946-FFCEE03D0A98}"/>
              </a:ext>
            </a:extLst>
          </p:cNvPr>
          <p:cNvGrpSpPr/>
          <p:nvPr/>
        </p:nvGrpSpPr>
        <p:grpSpPr>
          <a:xfrm>
            <a:off x="4189620" y="1454789"/>
            <a:ext cx="7321840" cy="950556"/>
            <a:chOff x="4140460" y="1464621"/>
            <a:chExt cx="7321840" cy="950556"/>
          </a:xfrm>
        </p:grpSpPr>
        <p:sp>
          <p:nvSpPr>
            <p:cNvPr id="20" name="Freeform: Shape 19">
              <a:extLst>
                <a:ext uri="{FF2B5EF4-FFF2-40B4-BE49-F238E27FC236}">
                  <a16:creationId xmlns:a16="http://schemas.microsoft.com/office/drawing/2014/main" id="{E655D620-95C4-4D3E-8E88-B55D3B1EB0A5}"/>
                </a:ext>
              </a:extLst>
            </p:cNvPr>
            <p:cNvSpPr/>
            <p:nvPr/>
          </p:nvSpPr>
          <p:spPr>
            <a:xfrm>
              <a:off x="4140460" y="1464621"/>
              <a:ext cx="7321840" cy="950556"/>
            </a:xfrm>
            <a:custGeom>
              <a:avLst/>
              <a:gdLst>
                <a:gd name="connsiteX0" fmla="*/ 0 w 7321840"/>
                <a:gd name="connsiteY0" fmla="*/ 0 h 950556"/>
                <a:gd name="connsiteX1" fmla="*/ 7163409 w 7321840"/>
                <a:gd name="connsiteY1" fmla="*/ 0 h 950556"/>
                <a:gd name="connsiteX2" fmla="*/ 7321840 w 7321840"/>
                <a:gd name="connsiteY2" fmla="*/ 158428 h 950556"/>
                <a:gd name="connsiteX3" fmla="*/ 7321840 w 7321840"/>
                <a:gd name="connsiteY3" fmla="*/ 792127 h 950556"/>
                <a:gd name="connsiteX4" fmla="*/ 7163409 w 7321840"/>
                <a:gd name="connsiteY4" fmla="*/ 950556 h 950556"/>
                <a:gd name="connsiteX5" fmla="*/ 0 w 7321840"/>
                <a:gd name="connsiteY5" fmla="*/ 950556 h 950556"/>
                <a:gd name="connsiteX6" fmla="*/ 8024 w 7321840"/>
                <a:gd name="connsiteY6" fmla="*/ 943936 h 950556"/>
                <a:gd name="connsiteX7" fmla="*/ 202148 w 7321840"/>
                <a:gd name="connsiteY7" fmla="*/ 475278 h 950556"/>
                <a:gd name="connsiteX8" fmla="*/ 202149 w 7321840"/>
                <a:gd name="connsiteY8" fmla="*/ 475278 h 950556"/>
                <a:gd name="connsiteX9" fmla="*/ 8025 w 7321840"/>
                <a:gd name="connsiteY9" fmla="*/ 6621 h 9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1840" h="950556">
                  <a:moveTo>
                    <a:pt x="0" y="0"/>
                  </a:moveTo>
                  <a:lnTo>
                    <a:pt x="7163409" y="0"/>
                  </a:lnTo>
                  <a:cubicBezTo>
                    <a:pt x="7250912" y="0"/>
                    <a:pt x="7321840" y="70930"/>
                    <a:pt x="7321840" y="158428"/>
                  </a:cubicBezTo>
                  <a:lnTo>
                    <a:pt x="7321840" y="792127"/>
                  </a:lnTo>
                  <a:cubicBezTo>
                    <a:pt x="7321840" y="879625"/>
                    <a:pt x="7250912" y="950556"/>
                    <a:pt x="7163409" y="950556"/>
                  </a:cubicBezTo>
                  <a:lnTo>
                    <a:pt x="0" y="950556"/>
                  </a:lnTo>
                  <a:lnTo>
                    <a:pt x="8024" y="943936"/>
                  </a:lnTo>
                  <a:cubicBezTo>
                    <a:pt x="127964" y="823996"/>
                    <a:pt x="202148" y="658300"/>
                    <a:pt x="202148" y="475278"/>
                  </a:cubicBezTo>
                  <a:lnTo>
                    <a:pt x="202149" y="475278"/>
                  </a:lnTo>
                  <a:cubicBezTo>
                    <a:pt x="202149" y="292256"/>
                    <a:pt x="127965" y="126561"/>
                    <a:pt x="8025" y="662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0" tIns="97837" rIns="149272" bIns="97837" numCol="1" spcCol="1270" anchor="ctr" anchorCtr="0">
              <a:noAutofit/>
            </a:bodyPr>
            <a:lstStyle/>
            <a:p>
              <a:pPr marL="0" lvl="1" algn="l" defTabSz="1200150">
                <a:lnSpc>
                  <a:spcPct val="90000"/>
                </a:lnSpc>
                <a:spcBef>
                  <a:spcPct val="0"/>
                </a:spcBef>
                <a:spcAft>
                  <a:spcPct val="15000"/>
                </a:spcAft>
              </a:pPr>
              <a:endParaRPr lang="en-GB" sz="2700" kern="1200"/>
            </a:p>
          </p:txBody>
        </p:sp>
        <p:sp>
          <p:nvSpPr>
            <p:cNvPr id="21" name="TextBox 20">
              <a:extLst>
                <a:ext uri="{FF2B5EF4-FFF2-40B4-BE49-F238E27FC236}">
                  <a16:creationId xmlns:a16="http://schemas.microsoft.com/office/drawing/2014/main" id="{7C1FB762-C2F4-461D-AFED-B60987A1EBD0}"/>
                </a:ext>
              </a:extLst>
            </p:cNvPr>
            <p:cNvSpPr txBox="1"/>
            <p:nvPr/>
          </p:nvSpPr>
          <p:spPr>
            <a:xfrm>
              <a:off x="4477089" y="1642664"/>
              <a:ext cx="6594034" cy="584775"/>
            </a:xfrm>
            <a:prstGeom prst="rect">
              <a:avLst/>
            </a:prstGeom>
            <a:noFill/>
          </p:spPr>
          <p:txBody>
            <a:bodyPr wrap="square" rtlCol="0">
              <a:spAutoFit/>
            </a:bodyPr>
            <a:lstStyle/>
            <a:p>
              <a:r>
                <a:rPr lang="en-GB" sz="3200" b="0" i="0" kern="1200" baseline="0"/>
                <a:t>Find all of the available DHCP Servers</a:t>
              </a:r>
              <a:endParaRPr lang="en-GB"/>
            </a:p>
          </p:txBody>
        </p:sp>
      </p:grpSp>
      <p:grpSp>
        <p:nvGrpSpPr>
          <p:cNvPr id="29" name="Group 28">
            <a:extLst>
              <a:ext uri="{FF2B5EF4-FFF2-40B4-BE49-F238E27FC236}">
                <a16:creationId xmlns:a16="http://schemas.microsoft.com/office/drawing/2014/main" id="{F7036CAA-93EE-4EFF-8381-93DD4DDD5A87}"/>
              </a:ext>
            </a:extLst>
          </p:cNvPr>
          <p:cNvGrpSpPr/>
          <p:nvPr/>
        </p:nvGrpSpPr>
        <p:grpSpPr>
          <a:xfrm>
            <a:off x="4199273" y="2832302"/>
            <a:ext cx="7321840" cy="1077218"/>
            <a:chOff x="4199273" y="2832302"/>
            <a:chExt cx="7321840" cy="1077218"/>
          </a:xfrm>
        </p:grpSpPr>
        <p:sp>
          <p:nvSpPr>
            <p:cNvPr id="22" name="Freeform: Shape 21">
              <a:extLst>
                <a:ext uri="{FF2B5EF4-FFF2-40B4-BE49-F238E27FC236}">
                  <a16:creationId xmlns:a16="http://schemas.microsoft.com/office/drawing/2014/main" id="{3FB51409-3A1B-46BD-82AC-DDDB94BBA705}"/>
                </a:ext>
              </a:extLst>
            </p:cNvPr>
            <p:cNvSpPr/>
            <p:nvPr/>
          </p:nvSpPr>
          <p:spPr>
            <a:xfrm>
              <a:off x="4199273" y="2859465"/>
              <a:ext cx="7321840" cy="950556"/>
            </a:xfrm>
            <a:custGeom>
              <a:avLst/>
              <a:gdLst>
                <a:gd name="connsiteX0" fmla="*/ 0 w 7321840"/>
                <a:gd name="connsiteY0" fmla="*/ 0 h 950556"/>
                <a:gd name="connsiteX1" fmla="*/ 7163409 w 7321840"/>
                <a:gd name="connsiteY1" fmla="*/ 0 h 950556"/>
                <a:gd name="connsiteX2" fmla="*/ 7321840 w 7321840"/>
                <a:gd name="connsiteY2" fmla="*/ 158428 h 950556"/>
                <a:gd name="connsiteX3" fmla="*/ 7321840 w 7321840"/>
                <a:gd name="connsiteY3" fmla="*/ 792127 h 950556"/>
                <a:gd name="connsiteX4" fmla="*/ 7163409 w 7321840"/>
                <a:gd name="connsiteY4" fmla="*/ 950556 h 950556"/>
                <a:gd name="connsiteX5" fmla="*/ 0 w 7321840"/>
                <a:gd name="connsiteY5" fmla="*/ 950556 h 950556"/>
                <a:gd name="connsiteX6" fmla="*/ 8024 w 7321840"/>
                <a:gd name="connsiteY6" fmla="*/ 943936 h 950556"/>
                <a:gd name="connsiteX7" fmla="*/ 202148 w 7321840"/>
                <a:gd name="connsiteY7" fmla="*/ 475278 h 950556"/>
                <a:gd name="connsiteX8" fmla="*/ 202149 w 7321840"/>
                <a:gd name="connsiteY8" fmla="*/ 475278 h 950556"/>
                <a:gd name="connsiteX9" fmla="*/ 8025 w 7321840"/>
                <a:gd name="connsiteY9" fmla="*/ 6621 h 9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1840" h="950556">
                  <a:moveTo>
                    <a:pt x="0" y="0"/>
                  </a:moveTo>
                  <a:lnTo>
                    <a:pt x="7163409" y="0"/>
                  </a:lnTo>
                  <a:cubicBezTo>
                    <a:pt x="7250912" y="0"/>
                    <a:pt x="7321840" y="70930"/>
                    <a:pt x="7321840" y="158428"/>
                  </a:cubicBezTo>
                  <a:lnTo>
                    <a:pt x="7321840" y="792127"/>
                  </a:lnTo>
                  <a:cubicBezTo>
                    <a:pt x="7321840" y="879625"/>
                    <a:pt x="7250912" y="950556"/>
                    <a:pt x="7163409" y="950556"/>
                  </a:cubicBezTo>
                  <a:lnTo>
                    <a:pt x="0" y="950556"/>
                  </a:lnTo>
                  <a:lnTo>
                    <a:pt x="8024" y="943936"/>
                  </a:lnTo>
                  <a:cubicBezTo>
                    <a:pt x="127964" y="823996"/>
                    <a:pt x="202148" y="658300"/>
                    <a:pt x="202148" y="475278"/>
                  </a:cubicBezTo>
                  <a:lnTo>
                    <a:pt x="202149" y="475278"/>
                  </a:lnTo>
                  <a:cubicBezTo>
                    <a:pt x="202149" y="292256"/>
                    <a:pt x="127965" y="126561"/>
                    <a:pt x="8025" y="662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0" tIns="97837" rIns="149272" bIns="97837" numCol="1" spcCol="1270" anchor="ctr" anchorCtr="0">
              <a:noAutofit/>
            </a:bodyPr>
            <a:lstStyle/>
            <a:p>
              <a:pPr marL="0" lvl="1" algn="l" defTabSz="1200150">
                <a:lnSpc>
                  <a:spcPct val="90000"/>
                </a:lnSpc>
                <a:spcBef>
                  <a:spcPct val="0"/>
                </a:spcBef>
                <a:spcAft>
                  <a:spcPct val="15000"/>
                </a:spcAft>
              </a:pPr>
              <a:endParaRPr lang="en-GB" sz="2700" kern="1200"/>
            </a:p>
          </p:txBody>
        </p:sp>
        <p:sp>
          <p:nvSpPr>
            <p:cNvPr id="24" name="TextBox 23">
              <a:extLst>
                <a:ext uri="{FF2B5EF4-FFF2-40B4-BE49-F238E27FC236}">
                  <a16:creationId xmlns:a16="http://schemas.microsoft.com/office/drawing/2014/main" id="{573386FE-55CC-491B-9600-EB53FBB85E56}"/>
                </a:ext>
              </a:extLst>
            </p:cNvPr>
            <p:cNvSpPr txBox="1"/>
            <p:nvPr/>
          </p:nvSpPr>
          <p:spPr>
            <a:xfrm>
              <a:off x="4477089" y="2832302"/>
              <a:ext cx="6471019" cy="1077218"/>
            </a:xfrm>
            <a:prstGeom prst="rect">
              <a:avLst/>
            </a:prstGeom>
            <a:noFill/>
          </p:spPr>
          <p:txBody>
            <a:bodyPr wrap="square" rtlCol="0">
              <a:spAutoFit/>
            </a:bodyPr>
            <a:lstStyle/>
            <a:p>
              <a:r>
                <a:rPr lang="en-GB" sz="3200" b="0" i="0" kern="1200" baseline="0"/>
                <a:t>Send some IP address options to the client</a:t>
              </a:r>
              <a:endParaRPr lang="en-GB" sz="3200" kern="1200"/>
            </a:p>
          </p:txBody>
        </p:sp>
      </p:grpSp>
      <p:grpSp>
        <p:nvGrpSpPr>
          <p:cNvPr id="30" name="Group 29">
            <a:extLst>
              <a:ext uri="{FF2B5EF4-FFF2-40B4-BE49-F238E27FC236}">
                <a16:creationId xmlns:a16="http://schemas.microsoft.com/office/drawing/2014/main" id="{0B358266-ECD6-451C-B3FC-4D69A7B82134}"/>
              </a:ext>
            </a:extLst>
          </p:cNvPr>
          <p:cNvGrpSpPr/>
          <p:nvPr/>
        </p:nvGrpSpPr>
        <p:grpSpPr>
          <a:xfrm>
            <a:off x="4197610" y="4255319"/>
            <a:ext cx="7321840" cy="993681"/>
            <a:chOff x="4197610" y="4255319"/>
            <a:chExt cx="7321840" cy="993681"/>
          </a:xfrm>
        </p:grpSpPr>
        <p:sp>
          <p:nvSpPr>
            <p:cNvPr id="23" name="Freeform: Shape 22">
              <a:extLst>
                <a:ext uri="{FF2B5EF4-FFF2-40B4-BE49-F238E27FC236}">
                  <a16:creationId xmlns:a16="http://schemas.microsoft.com/office/drawing/2014/main" id="{5CE9AB1F-CC0A-4D26-809F-8D9912D9BF8A}"/>
                </a:ext>
              </a:extLst>
            </p:cNvPr>
            <p:cNvSpPr/>
            <p:nvPr/>
          </p:nvSpPr>
          <p:spPr>
            <a:xfrm>
              <a:off x="4197610" y="4255319"/>
              <a:ext cx="7321840" cy="950556"/>
            </a:xfrm>
            <a:custGeom>
              <a:avLst/>
              <a:gdLst>
                <a:gd name="connsiteX0" fmla="*/ 0 w 7321840"/>
                <a:gd name="connsiteY0" fmla="*/ 0 h 950556"/>
                <a:gd name="connsiteX1" fmla="*/ 7163409 w 7321840"/>
                <a:gd name="connsiteY1" fmla="*/ 0 h 950556"/>
                <a:gd name="connsiteX2" fmla="*/ 7321840 w 7321840"/>
                <a:gd name="connsiteY2" fmla="*/ 158428 h 950556"/>
                <a:gd name="connsiteX3" fmla="*/ 7321840 w 7321840"/>
                <a:gd name="connsiteY3" fmla="*/ 792127 h 950556"/>
                <a:gd name="connsiteX4" fmla="*/ 7163409 w 7321840"/>
                <a:gd name="connsiteY4" fmla="*/ 950556 h 950556"/>
                <a:gd name="connsiteX5" fmla="*/ 0 w 7321840"/>
                <a:gd name="connsiteY5" fmla="*/ 950556 h 950556"/>
                <a:gd name="connsiteX6" fmla="*/ 8024 w 7321840"/>
                <a:gd name="connsiteY6" fmla="*/ 943936 h 950556"/>
                <a:gd name="connsiteX7" fmla="*/ 202148 w 7321840"/>
                <a:gd name="connsiteY7" fmla="*/ 475278 h 950556"/>
                <a:gd name="connsiteX8" fmla="*/ 202149 w 7321840"/>
                <a:gd name="connsiteY8" fmla="*/ 475278 h 950556"/>
                <a:gd name="connsiteX9" fmla="*/ 8025 w 7321840"/>
                <a:gd name="connsiteY9" fmla="*/ 6621 h 9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1840" h="950556">
                  <a:moveTo>
                    <a:pt x="0" y="0"/>
                  </a:moveTo>
                  <a:lnTo>
                    <a:pt x="7163409" y="0"/>
                  </a:lnTo>
                  <a:cubicBezTo>
                    <a:pt x="7250912" y="0"/>
                    <a:pt x="7321840" y="70930"/>
                    <a:pt x="7321840" y="158428"/>
                  </a:cubicBezTo>
                  <a:lnTo>
                    <a:pt x="7321840" y="792127"/>
                  </a:lnTo>
                  <a:cubicBezTo>
                    <a:pt x="7321840" y="879625"/>
                    <a:pt x="7250912" y="950556"/>
                    <a:pt x="7163409" y="950556"/>
                  </a:cubicBezTo>
                  <a:lnTo>
                    <a:pt x="0" y="950556"/>
                  </a:lnTo>
                  <a:lnTo>
                    <a:pt x="8024" y="943936"/>
                  </a:lnTo>
                  <a:cubicBezTo>
                    <a:pt x="127964" y="823996"/>
                    <a:pt x="202148" y="658300"/>
                    <a:pt x="202148" y="475278"/>
                  </a:cubicBezTo>
                  <a:lnTo>
                    <a:pt x="202149" y="475278"/>
                  </a:lnTo>
                  <a:cubicBezTo>
                    <a:pt x="202149" y="292256"/>
                    <a:pt x="127965" y="126561"/>
                    <a:pt x="8025" y="662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0" tIns="97837" rIns="149272" bIns="97837" numCol="1" spcCol="1270" anchor="ctr" anchorCtr="0">
              <a:noAutofit/>
            </a:bodyPr>
            <a:lstStyle/>
            <a:p>
              <a:pPr marL="0" lvl="1" algn="l" defTabSz="1200150">
                <a:lnSpc>
                  <a:spcPct val="90000"/>
                </a:lnSpc>
                <a:spcBef>
                  <a:spcPct val="0"/>
                </a:spcBef>
                <a:spcAft>
                  <a:spcPct val="15000"/>
                </a:spcAft>
              </a:pPr>
              <a:endParaRPr lang="en-GB" sz="2700" kern="1200"/>
            </a:p>
          </p:txBody>
        </p:sp>
        <p:sp>
          <p:nvSpPr>
            <p:cNvPr id="26" name="TextBox 25">
              <a:extLst>
                <a:ext uri="{FF2B5EF4-FFF2-40B4-BE49-F238E27FC236}">
                  <a16:creationId xmlns:a16="http://schemas.microsoft.com/office/drawing/2014/main" id="{A4E14357-FC9C-49EE-8446-752988599C73}"/>
                </a:ext>
              </a:extLst>
            </p:cNvPr>
            <p:cNvSpPr txBox="1"/>
            <p:nvPr/>
          </p:nvSpPr>
          <p:spPr>
            <a:xfrm>
              <a:off x="4477089" y="4270271"/>
              <a:ext cx="6739821" cy="978729"/>
            </a:xfrm>
            <a:prstGeom prst="rect">
              <a:avLst/>
            </a:prstGeom>
            <a:noFill/>
          </p:spPr>
          <p:txBody>
            <a:bodyPr wrap="square" rtlCol="0">
              <a:spAutoFit/>
            </a:bodyPr>
            <a:lstStyle/>
            <a:p>
              <a:pPr marL="0" lvl="1" algn="l" defTabSz="1200150">
                <a:lnSpc>
                  <a:spcPct val="90000"/>
                </a:lnSpc>
                <a:spcBef>
                  <a:spcPct val="0"/>
                </a:spcBef>
                <a:spcAft>
                  <a:spcPct val="15000"/>
                </a:spcAft>
              </a:pPr>
              <a:r>
                <a:rPr lang="en-GB" sz="3200" b="0" i="0" kern="1200" baseline="0"/>
                <a:t>DHCP server sends an acknowledgment to the client</a:t>
              </a:r>
              <a:endParaRPr lang="en-GB" sz="3200" kern="1200"/>
            </a:p>
          </p:txBody>
        </p:sp>
      </p:grpSp>
      <p:grpSp>
        <p:nvGrpSpPr>
          <p:cNvPr id="31" name="Group 30">
            <a:extLst>
              <a:ext uri="{FF2B5EF4-FFF2-40B4-BE49-F238E27FC236}">
                <a16:creationId xmlns:a16="http://schemas.microsoft.com/office/drawing/2014/main" id="{692ECEAB-44A7-4A73-B42B-B3A629F9E459}"/>
              </a:ext>
            </a:extLst>
          </p:cNvPr>
          <p:cNvGrpSpPr/>
          <p:nvPr/>
        </p:nvGrpSpPr>
        <p:grpSpPr>
          <a:xfrm>
            <a:off x="4199273" y="5661589"/>
            <a:ext cx="7321840" cy="998957"/>
            <a:chOff x="4169777" y="5666125"/>
            <a:chExt cx="7321840" cy="998957"/>
          </a:xfrm>
        </p:grpSpPr>
        <p:sp>
          <p:nvSpPr>
            <p:cNvPr id="25" name="Freeform: Shape 24">
              <a:extLst>
                <a:ext uri="{FF2B5EF4-FFF2-40B4-BE49-F238E27FC236}">
                  <a16:creationId xmlns:a16="http://schemas.microsoft.com/office/drawing/2014/main" id="{2BF550BC-F8A7-4908-A3E6-307F20C90209}"/>
                </a:ext>
              </a:extLst>
            </p:cNvPr>
            <p:cNvSpPr/>
            <p:nvPr/>
          </p:nvSpPr>
          <p:spPr>
            <a:xfrm>
              <a:off x="4169777" y="5666125"/>
              <a:ext cx="7321840" cy="950556"/>
            </a:xfrm>
            <a:custGeom>
              <a:avLst/>
              <a:gdLst>
                <a:gd name="connsiteX0" fmla="*/ 0 w 7321840"/>
                <a:gd name="connsiteY0" fmla="*/ 0 h 950556"/>
                <a:gd name="connsiteX1" fmla="*/ 7163409 w 7321840"/>
                <a:gd name="connsiteY1" fmla="*/ 0 h 950556"/>
                <a:gd name="connsiteX2" fmla="*/ 7321840 w 7321840"/>
                <a:gd name="connsiteY2" fmla="*/ 158428 h 950556"/>
                <a:gd name="connsiteX3" fmla="*/ 7321840 w 7321840"/>
                <a:gd name="connsiteY3" fmla="*/ 792127 h 950556"/>
                <a:gd name="connsiteX4" fmla="*/ 7163409 w 7321840"/>
                <a:gd name="connsiteY4" fmla="*/ 950556 h 950556"/>
                <a:gd name="connsiteX5" fmla="*/ 0 w 7321840"/>
                <a:gd name="connsiteY5" fmla="*/ 950556 h 950556"/>
                <a:gd name="connsiteX6" fmla="*/ 8024 w 7321840"/>
                <a:gd name="connsiteY6" fmla="*/ 943936 h 950556"/>
                <a:gd name="connsiteX7" fmla="*/ 202148 w 7321840"/>
                <a:gd name="connsiteY7" fmla="*/ 475278 h 950556"/>
                <a:gd name="connsiteX8" fmla="*/ 202149 w 7321840"/>
                <a:gd name="connsiteY8" fmla="*/ 475278 h 950556"/>
                <a:gd name="connsiteX9" fmla="*/ 8025 w 7321840"/>
                <a:gd name="connsiteY9" fmla="*/ 6621 h 9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1840" h="950556">
                  <a:moveTo>
                    <a:pt x="0" y="0"/>
                  </a:moveTo>
                  <a:lnTo>
                    <a:pt x="7163409" y="0"/>
                  </a:lnTo>
                  <a:cubicBezTo>
                    <a:pt x="7250912" y="0"/>
                    <a:pt x="7321840" y="70930"/>
                    <a:pt x="7321840" y="158428"/>
                  </a:cubicBezTo>
                  <a:lnTo>
                    <a:pt x="7321840" y="792127"/>
                  </a:lnTo>
                  <a:cubicBezTo>
                    <a:pt x="7321840" y="879625"/>
                    <a:pt x="7250912" y="950556"/>
                    <a:pt x="7163409" y="950556"/>
                  </a:cubicBezTo>
                  <a:lnTo>
                    <a:pt x="0" y="950556"/>
                  </a:lnTo>
                  <a:lnTo>
                    <a:pt x="8024" y="943936"/>
                  </a:lnTo>
                  <a:cubicBezTo>
                    <a:pt x="127964" y="823996"/>
                    <a:pt x="202148" y="658300"/>
                    <a:pt x="202148" y="475278"/>
                  </a:cubicBezTo>
                  <a:lnTo>
                    <a:pt x="202149" y="475278"/>
                  </a:lnTo>
                  <a:cubicBezTo>
                    <a:pt x="202149" y="292256"/>
                    <a:pt x="127965" y="126561"/>
                    <a:pt x="8025" y="6621"/>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2870" tIns="97837" rIns="149272" bIns="97837" numCol="1" spcCol="1270" anchor="ctr" anchorCtr="0">
              <a:noAutofit/>
            </a:bodyPr>
            <a:lstStyle/>
            <a:p>
              <a:pPr marL="0" lvl="1" algn="l" defTabSz="1200150">
                <a:lnSpc>
                  <a:spcPct val="90000"/>
                </a:lnSpc>
                <a:spcBef>
                  <a:spcPct val="0"/>
                </a:spcBef>
                <a:spcAft>
                  <a:spcPct val="15000"/>
                </a:spcAft>
              </a:pPr>
              <a:endParaRPr lang="en-GB" sz="2700" kern="1200"/>
            </a:p>
          </p:txBody>
        </p:sp>
        <p:sp>
          <p:nvSpPr>
            <p:cNvPr id="27" name="TextBox 26">
              <a:extLst>
                <a:ext uri="{FF2B5EF4-FFF2-40B4-BE49-F238E27FC236}">
                  <a16:creationId xmlns:a16="http://schemas.microsoft.com/office/drawing/2014/main" id="{46D0A7BB-26FA-4041-922B-AB0DE27389EA}"/>
                </a:ext>
              </a:extLst>
            </p:cNvPr>
            <p:cNvSpPr txBox="1"/>
            <p:nvPr/>
          </p:nvSpPr>
          <p:spPr>
            <a:xfrm>
              <a:off x="4477089" y="5686353"/>
              <a:ext cx="6106993" cy="978729"/>
            </a:xfrm>
            <a:prstGeom prst="rect">
              <a:avLst/>
            </a:prstGeom>
            <a:noFill/>
          </p:spPr>
          <p:txBody>
            <a:bodyPr wrap="square" rtlCol="0">
              <a:spAutoFit/>
            </a:bodyPr>
            <a:lstStyle/>
            <a:p>
              <a:pPr marL="0" lvl="1" algn="l" defTabSz="1200150">
                <a:lnSpc>
                  <a:spcPct val="90000"/>
                </a:lnSpc>
                <a:spcBef>
                  <a:spcPct val="0"/>
                </a:spcBef>
                <a:spcAft>
                  <a:spcPct val="15000"/>
                </a:spcAft>
              </a:pPr>
              <a:r>
                <a:rPr lang="en-GB" sz="3200" b="0" i="0" kern="1200" baseline="0"/>
                <a:t>Client chooses an offer and makes a formal request</a:t>
              </a:r>
              <a:endParaRPr lang="en-GB" sz="3200" kern="1200"/>
            </a:p>
          </p:txBody>
        </p:sp>
      </p:grpSp>
    </p:spTree>
    <p:extLst>
      <p:ext uri="{BB962C8B-B14F-4D97-AF65-F5344CB8AC3E}">
        <p14:creationId xmlns:p14="http://schemas.microsoft.com/office/powerpoint/2010/main" val="33299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The DHCPv6 leasing process </a:t>
            </a:r>
          </a:p>
        </p:txBody>
      </p:sp>
      <p:graphicFrame>
        <p:nvGraphicFramePr>
          <p:cNvPr id="5" name="Content Placeholder 4">
            <a:extLst>
              <a:ext uri="{FF2B5EF4-FFF2-40B4-BE49-F238E27FC236}">
                <a16:creationId xmlns:a16="http://schemas.microsoft.com/office/drawing/2014/main" id="{C62D9808-0402-41BA-99CB-F56F56AC6ED0}"/>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677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FE19B1FF-40C0-4349-97F1-B3E3EFD29CC5}"/>
                                            </p:graphicEl>
                                          </p:spTgt>
                                        </p:tgtEl>
                                        <p:attrNameLst>
                                          <p:attrName>style.visibility</p:attrName>
                                        </p:attrNameLst>
                                      </p:cBhvr>
                                      <p:to>
                                        <p:strVal val="visible"/>
                                      </p:to>
                                    </p:set>
                                    <p:anim calcmode="lin" valueType="num">
                                      <p:cBhvr>
                                        <p:cTn id="7" dur="500" fill="hold"/>
                                        <p:tgtEl>
                                          <p:spTgt spid="5">
                                            <p:graphicEl>
                                              <a:dgm id="{FE19B1FF-40C0-4349-97F1-B3E3EFD29CC5}"/>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FE19B1FF-40C0-4349-97F1-B3E3EFD29CC5}"/>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FE19B1FF-40C0-4349-97F1-B3E3EFD29CC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D674F351-4946-43CC-907E-71062C81DF5F}"/>
                                            </p:graphicEl>
                                          </p:spTgt>
                                        </p:tgtEl>
                                        <p:attrNameLst>
                                          <p:attrName>style.visibility</p:attrName>
                                        </p:attrNameLst>
                                      </p:cBhvr>
                                      <p:to>
                                        <p:strVal val="visible"/>
                                      </p:to>
                                    </p:set>
                                    <p:anim calcmode="lin" valueType="num">
                                      <p:cBhvr>
                                        <p:cTn id="14" dur="500" fill="hold"/>
                                        <p:tgtEl>
                                          <p:spTgt spid="5">
                                            <p:graphicEl>
                                              <a:dgm id="{D674F351-4946-43CC-907E-71062C81DF5F}"/>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D674F351-4946-43CC-907E-71062C81DF5F}"/>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D674F351-4946-43CC-907E-71062C81DF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5A1B-EF6F-4AC7-BE8E-D0CBD55356D4}"/>
              </a:ext>
            </a:extLst>
          </p:cNvPr>
          <p:cNvSpPr>
            <a:spLocks noGrp="1"/>
          </p:cNvSpPr>
          <p:nvPr>
            <p:ph type="title"/>
          </p:nvPr>
        </p:nvSpPr>
        <p:spPr/>
        <p:txBody>
          <a:bodyPr/>
          <a:lstStyle/>
          <a:p>
            <a:r>
              <a:rPr lang="en-GB"/>
              <a:t>APIPA</a:t>
            </a:r>
          </a:p>
        </p:txBody>
      </p:sp>
      <p:sp>
        <p:nvSpPr>
          <p:cNvPr id="3" name="Content Placeholder 2">
            <a:extLst>
              <a:ext uri="{FF2B5EF4-FFF2-40B4-BE49-F238E27FC236}">
                <a16:creationId xmlns:a16="http://schemas.microsoft.com/office/drawing/2014/main" id="{728832EB-1ABC-42C2-9833-1841DA693EB5}"/>
              </a:ext>
            </a:extLst>
          </p:cNvPr>
          <p:cNvSpPr>
            <a:spLocks noGrp="1"/>
          </p:cNvSpPr>
          <p:nvPr>
            <p:ph idx="1"/>
          </p:nvPr>
        </p:nvSpPr>
        <p:spPr>
          <a:xfrm>
            <a:off x="312821" y="1825624"/>
            <a:ext cx="11590421" cy="4808855"/>
          </a:xfrm>
        </p:spPr>
        <p:txBody>
          <a:bodyPr>
            <a:normAutofit/>
          </a:bodyPr>
          <a:lstStyle/>
          <a:p>
            <a:r>
              <a:rPr lang="en-GB"/>
              <a:t>APIPA is short for Automatic Private IP Addressing</a:t>
            </a:r>
          </a:p>
          <a:p>
            <a:r>
              <a:rPr lang="en-GB"/>
              <a:t>A feature of Windows operating systems, meant for non-routed small business environments, usually less than 25 clients</a:t>
            </a:r>
          </a:p>
          <a:p>
            <a:r>
              <a:rPr lang="en-GB"/>
              <a:t>With APIPA, DHCP clients can automatically self-configure an IP address and subnet mask</a:t>
            </a:r>
          </a:p>
          <a:p>
            <a:r>
              <a:rPr lang="en-GB"/>
              <a:t>Used when a DHCP server isn't available</a:t>
            </a:r>
          </a:p>
          <a:p>
            <a:r>
              <a:rPr lang="en-GB"/>
              <a:t>IP address range (from 169.254.0.0 - 169.254.255.255)</a:t>
            </a:r>
          </a:p>
          <a:p>
            <a:r>
              <a:rPr lang="en-GB"/>
              <a:t>Reserved by the Internet Assigned Numbers Authority (IANA) for that purpose</a:t>
            </a:r>
          </a:p>
        </p:txBody>
      </p:sp>
    </p:spTree>
    <p:extLst>
      <p:ext uri="{BB962C8B-B14F-4D97-AF65-F5344CB8AC3E}">
        <p14:creationId xmlns:p14="http://schemas.microsoft.com/office/powerpoint/2010/main" val="388520679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APIPA</a:t>
            </a:r>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34900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16F2-03C3-459D-9EA4-310BD558E8F4}"/>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245BC834-20B9-42D3-8B30-8AE68232BC34}"/>
              </a:ext>
            </a:extLst>
          </p:cNvPr>
          <p:cNvPicPr>
            <a:picLocks noChangeAspect="1"/>
          </p:cNvPicPr>
          <p:nvPr/>
        </p:nvPicPr>
        <p:blipFill rotWithShape="1">
          <a:blip r:embed="rId2"/>
          <a:srcRect t="3479" b="3479"/>
          <a:stretch/>
        </p:blipFill>
        <p:spPr>
          <a:xfrm>
            <a:off x="288758" y="882763"/>
            <a:ext cx="10406743" cy="5853793"/>
          </a:xfrm>
          <a:prstGeom prst="rect">
            <a:avLst/>
          </a:prstGeom>
        </p:spPr>
      </p:pic>
    </p:spTree>
    <p:extLst>
      <p:ext uri="{BB962C8B-B14F-4D97-AF65-F5344CB8AC3E}">
        <p14:creationId xmlns:p14="http://schemas.microsoft.com/office/powerpoint/2010/main" val="3497991474"/>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FCB26-67C3-42D2-BB19-DC39D483623F}"/>
              </a:ext>
            </a:extLst>
          </p:cNvPr>
          <p:cNvSpPr>
            <a:spLocks noGrp="1"/>
          </p:cNvSpPr>
          <p:nvPr>
            <p:ph type="title"/>
          </p:nvPr>
        </p:nvSpPr>
        <p:spPr>
          <a:xfrm>
            <a:off x="332209" y="386962"/>
            <a:ext cx="11590421" cy="903634"/>
          </a:xfrm>
        </p:spPr>
        <p:txBody>
          <a:bodyPr/>
          <a:lstStyle/>
          <a:p>
            <a:endParaRPr lang="en-GB"/>
          </a:p>
        </p:txBody>
      </p:sp>
      <p:pic>
        <p:nvPicPr>
          <p:cNvPr id="3074" name="Picture 2">
            <a:extLst>
              <a:ext uri="{FF2B5EF4-FFF2-40B4-BE49-F238E27FC236}">
                <a16:creationId xmlns:a16="http://schemas.microsoft.com/office/drawing/2014/main" id="{C8EDD4B9-5081-4852-9A06-0B29866C28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8250" y="992597"/>
            <a:ext cx="10008466" cy="566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87927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75BB-AFDC-4888-AC20-78F6208D9175}"/>
              </a:ext>
            </a:extLst>
          </p:cNvPr>
          <p:cNvSpPr>
            <a:spLocks noGrp="1"/>
          </p:cNvSpPr>
          <p:nvPr>
            <p:ph type="title"/>
          </p:nvPr>
        </p:nvSpPr>
        <p:spPr/>
        <p:txBody>
          <a:bodyPr/>
          <a:lstStyle/>
          <a:p>
            <a:r>
              <a:rPr lang="en-GB"/>
              <a:t>Configuring DHCP</a:t>
            </a:r>
          </a:p>
        </p:txBody>
      </p:sp>
      <p:sp>
        <p:nvSpPr>
          <p:cNvPr id="3" name="Content Placeholder 2">
            <a:extLst>
              <a:ext uri="{FF2B5EF4-FFF2-40B4-BE49-F238E27FC236}">
                <a16:creationId xmlns:a16="http://schemas.microsoft.com/office/drawing/2014/main" id="{2B90BD11-8EC2-49A8-A787-7AE14C5C7984}"/>
              </a:ext>
            </a:extLst>
          </p:cNvPr>
          <p:cNvSpPr>
            <a:spLocks noGrp="1"/>
          </p:cNvSpPr>
          <p:nvPr>
            <p:ph idx="1"/>
          </p:nvPr>
        </p:nvSpPr>
        <p:spPr/>
        <p:txBody>
          <a:bodyPr/>
          <a:lstStyle/>
          <a:p>
            <a:r>
              <a:rPr lang="en-GB"/>
              <a:t>DHCP configuration is relatively straightforward</a:t>
            </a:r>
          </a:p>
          <a:p>
            <a:r>
              <a:rPr lang="en-GB"/>
              <a:t>Server exclusions can be set up</a:t>
            </a:r>
          </a:p>
        </p:txBody>
      </p:sp>
    </p:spTree>
    <p:extLst>
      <p:ext uri="{BB962C8B-B14F-4D97-AF65-F5344CB8AC3E}">
        <p14:creationId xmlns:p14="http://schemas.microsoft.com/office/powerpoint/2010/main" val="4155293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2601-09C2-4F09-B266-5FC5C93D1DC0}"/>
              </a:ext>
            </a:extLst>
          </p:cNvPr>
          <p:cNvSpPr>
            <a:spLocks noGrp="1"/>
          </p:cNvSpPr>
          <p:nvPr>
            <p:ph type="title"/>
          </p:nvPr>
        </p:nvSpPr>
        <p:spPr/>
        <p:txBody>
          <a:bodyPr/>
          <a:lstStyle/>
          <a:p>
            <a:r>
              <a:rPr lang="en-GB">
                <a:latin typeface="Calibri-Bold"/>
              </a:rPr>
              <a:t>Scope properties</a:t>
            </a:r>
            <a:endParaRPr lang="en-GB"/>
          </a:p>
        </p:txBody>
      </p:sp>
      <p:sp>
        <p:nvSpPr>
          <p:cNvPr id="3" name="Content Placeholder 2">
            <a:extLst>
              <a:ext uri="{FF2B5EF4-FFF2-40B4-BE49-F238E27FC236}">
                <a16:creationId xmlns:a16="http://schemas.microsoft.com/office/drawing/2014/main" id="{3CE3BFDA-2DB6-47D2-A919-7435954B97FF}"/>
              </a:ext>
            </a:extLst>
          </p:cNvPr>
          <p:cNvSpPr>
            <a:spLocks noGrp="1"/>
          </p:cNvSpPr>
          <p:nvPr>
            <p:ph idx="1"/>
          </p:nvPr>
        </p:nvSpPr>
        <p:spPr/>
        <p:txBody>
          <a:bodyPr>
            <a:normAutofit/>
          </a:bodyPr>
          <a:lstStyle/>
          <a:p>
            <a:pPr algn="l"/>
            <a:r>
              <a:rPr lang="en-GB" b="0" i="0" u="none" strike="noStrike" baseline="0">
                <a:latin typeface="Calibri" panose="020F0502020204030204" pitchFamily="34" charset="0"/>
              </a:rPr>
              <a:t>IP address range</a:t>
            </a:r>
          </a:p>
          <a:p>
            <a:pPr lvl="1"/>
            <a:r>
              <a:rPr lang="en-GB" sz="2000" b="0" i="0" u="none" strike="noStrike" baseline="0">
                <a:latin typeface="Calibri" panose="020F0502020204030204" pitchFamily="34" charset="0"/>
              </a:rPr>
              <a:t>And excluded addresses</a:t>
            </a:r>
          </a:p>
          <a:p>
            <a:pPr algn="l"/>
            <a:r>
              <a:rPr lang="en-GB" b="0" i="0" u="none" strike="noStrike" baseline="0">
                <a:latin typeface="Calibri" panose="020F0502020204030204" pitchFamily="34" charset="0"/>
              </a:rPr>
              <a:t>Subnet mask</a:t>
            </a:r>
          </a:p>
          <a:p>
            <a:pPr algn="l"/>
            <a:r>
              <a:rPr lang="en-GB" b="0" i="0" u="none" strike="noStrike" baseline="0">
                <a:latin typeface="Calibri" panose="020F0502020204030204" pitchFamily="34" charset="0"/>
              </a:rPr>
              <a:t>Lease durations</a:t>
            </a:r>
          </a:p>
          <a:p>
            <a:pPr algn="l"/>
            <a:r>
              <a:rPr lang="en-GB" b="0" i="0" u="none" strike="noStrike" baseline="0">
                <a:latin typeface="Calibri" panose="020F0502020204030204" pitchFamily="34" charset="0"/>
              </a:rPr>
              <a:t>Other scope options</a:t>
            </a:r>
          </a:p>
          <a:p>
            <a:pPr algn="l"/>
            <a:r>
              <a:rPr lang="en-GB" b="0" i="0" u="none" strike="noStrike" baseline="0">
                <a:latin typeface="Calibri" panose="020F0502020204030204" pitchFamily="34" charset="0"/>
              </a:rPr>
              <a:t>DNS server, default gateway, WINS server</a:t>
            </a:r>
            <a:endParaRPr lang="en-GB" sz="4000"/>
          </a:p>
        </p:txBody>
      </p:sp>
    </p:spTree>
    <p:extLst>
      <p:ext uri="{BB962C8B-B14F-4D97-AF65-F5344CB8AC3E}">
        <p14:creationId xmlns:p14="http://schemas.microsoft.com/office/powerpoint/2010/main" val="273119180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8CD9-1EE1-44EB-87B5-875BAB00E450}"/>
              </a:ext>
            </a:extLst>
          </p:cNvPr>
          <p:cNvSpPr>
            <a:spLocks noGrp="1"/>
          </p:cNvSpPr>
          <p:nvPr>
            <p:ph type="title"/>
          </p:nvPr>
        </p:nvSpPr>
        <p:spPr/>
        <p:txBody>
          <a:bodyPr/>
          <a:lstStyle/>
          <a:p>
            <a:r>
              <a:rPr lang="en-GB">
                <a:latin typeface="Calibri-Bold"/>
              </a:rPr>
              <a:t>DHCP Pools</a:t>
            </a:r>
            <a:endParaRPr lang="en-GB"/>
          </a:p>
        </p:txBody>
      </p:sp>
      <p:sp>
        <p:nvSpPr>
          <p:cNvPr id="6" name="Freeform: Shape 5">
            <a:extLst>
              <a:ext uri="{FF2B5EF4-FFF2-40B4-BE49-F238E27FC236}">
                <a16:creationId xmlns:a16="http://schemas.microsoft.com/office/drawing/2014/main" id="{C5F233BB-B86D-437D-A913-F74584831B54}"/>
              </a:ext>
            </a:extLst>
          </p:cNvPr>
          <p:cNvSpPr/>
          <p:nvPr/>
        </p:nvSpPr>
        <p:spPr>
          <a:xfrm>
            <a:off x="315926" y="2239563"/>
            <a:ext cx="4799158" cy="1919663"/>
          </a:xfrm>
          <a:custGeom>
            <a:avLst/>
            <a:gdLst>
              <a:gd name="connsiteX0" fmla="*/ 0 w 4799158"/>
              <a:gd name="connsiteY0" fmla="*/ 0 h 1919663"/>
              <a:gd name="connsiteX1" fmla="*/ 3839327 w 4799158"/>
              <a:gd name="connsiteY1" fmla="*/ 0 h 1919663"/>
              <a:gd name="connsiteX2" fmla="*/ 4799158 w 4799158"/>
              <a:gd name="connsiteY2" fmla="*/ 959832 h 1919663"/>
              <a:gd name="connsiteX3" fmla="*/ 3839327 w 4799158"/>
              <a:gd name="connsiteY3" fmla="*/ 1919663 h 1919663"/>
              <a:gd name="connsiteX4" fmla="*/ 0 w 4799158"/>
              <a:gd name="connsiteY4" fmla="*/ 1919663 h 1919663"/>
              <a:gd name="connsiteX5" fmla="*/ 959832 w 4799158"/>
              <a:gd name="connsiteY5" fmla="*/ 959832 h 1919663"/>
              <a:gd name="connsiteX6" fmla="*/ 0 w 4799158"/>
              <a:gd name="connsiteY6" fmla="*/ 0 h 1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158" h="1919663">
                <a:moveTo>
                  <a:pt x="0" y="0"/>
                </a:moveTo>
                <a:lnTo>
                  <a:pt x="3839327" y="0"/>
                </a:lnTo>
                <a:lnTo>
                  <a:pt x="4799158" y="959832"/>
                </a:lnTo>
                <a:lnTo>
                  <a:pt x="3839327" y="1919663"/>
                </a:lnTo>
                <a:lnTo>
                  <a:pt x="0" y="1919663"/>
                </a:lnTo>
                <a:lnTo>
                  <a:pt x="959832" y="959832"/>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00472" tIns="20320" rIns="959831" bIns="20320" numCol="1" spcCol="1270" anchor="ctr" anchorCtr="0">
            <a:noAutofit/>
          </a:bodyPr>
          <a:lstStyle/>
          <a:p>
            <a:pPr marL="0" lvl="0" indent="0" algn="ctr" defTabSz="1422400">
              <a:lnSpc>
                <a:spcPct val="90000"/>
              </a:lnSpc>
              <a:spcBef>
                <a:spcPct val="0"/>
              </a:spcBef>
              <a:spcAft>
                <a:spcPct val="35000"/>
              </a:spcAft>
              <a:buNone/>
            </a:pPr>
            <a:r>
              <a:rPr lang="en-GB" sz="3200" b="0" i="0" kern="1200" baseline="0"/>
              <a:t>Grouping of IP addresses</a:t>
            </a:r>
            <a:endParaRPr lang="en-GB" sz="3200" kern="1200"/>
          </a:p>
        </p:txBody>
      </p:sp>
      <p:sp>
        <p:nvSpPr>
          <p:cNvPr id="7" name="Freeform: Shape 6">
            <a:extLst>
              <a:ext uri="{FF2B5EF4-FFF2-40B4-BE49-F238E27FC236}">
                <a16:creationId xmlns:a16="http://schemas.microsoft.com/office/drawing/2014/main" id="{5622F612-2E45-4488-B27D-885E27D9B706}"/>
              </a:ext>
            </a:extLst>
          </p:cNvPr>
          <p:cNvSpPr/>
          <p:nvPr/>
        </p:nvSpPr>
        <p:spPr>
          <a:xfrm>
            <a:off x="4491194" y="2402734"/>
            <a:ext cx="3983301" cy="1593320"/>
          </a:xfrm>
          <a:custGeom>
            <a:avLst/>
            <a:gdLst>
              <a:gd name="connsiteX0" fmla="*/ 0 w 3983301"/>
              <a:gd name="connsiteY0" fmla="*/ 0 h 1593320"/>
              <a:gd name="connsiteX1" fmla="*/ 3186641 w 3983301"/>
              <a:gd name="connsiteY1" fmla="*/ 0 h 1593320"/>
              <a:gd name="connsiteX2" fmla="*/ 3983301 w 3983301"/>
              <a:gd name="connsiteY2" fmla="*/ 796660 h 1593320"/>
              <a:gd name="connsiteX3" fmla="*/ 3186641 w 3983301"/>
              <a:gd name="connsiteY3" fmla="*/ 1593320 h 1593320"/>
              <a:gd name="connsiteX4" fmla="*/ 0 w 3983301"/>
              <a:gd name="connsiteY4" fmla="*/ 1593320 h 1593320"/>
              <a:gd name="connsiteX5" fmla="*/ 796660 w 3983301"/>
              <a:gd name="connsiteY5" fmla="*/ 796660 h 1593320"/>
              <a:gd name="connsiteX6" fmla="*/ 0 w 3983301"/>
              <a:gd name="connsiteY6" fmla="*/ 0 h 15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301" h="1593320">
                <a:moveTo>
                  <a:pt x="0" y="0"/>
                </a:moveTo>
                <a:lnTo>
                  <a:pt x="3186641" y="0"/>
                </a:lnTo>
                <a:lnTo>
                  <a:pt x="3983301" y="796660"/>
                </a:lnTo>
                <a:lnTo>
                  <a:pt x="3186641" y="1593320"/>
                </a:lnTo>
                <a:lnTo>
                  <a:pt x="0" y="1593320"/>
                </a:lnTo>
                <a:lnTo>
                  <a:pt x="796660" y="79666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30950" tIns="17145" rIns="796660" bIns="17145" numCol="1" spcCol="1270" anchor="ctr" anchorCtr="0">
            <a:noAutofit/>
          </a:bodyPr>
          <a:lstStyle/>
          <a:p>
            <a:pPr marL="0" lvl="0" indent="0" algn="ctr" defTabSz="1200150">
              <a:lnSpc>
                <a:spcPct val="90000"/>
              </a:lnSpc>
              <a:spcBef>
                <a:spcPct val="0"/>
              </a:spcBef>
              <a:spcAft>
                <a:spcPct val="35000"/>
              </a:spcAft>
              <a:buNone/>
            </a:pPr>
            <a:r>
              <a:rPr lang="en-GB" sz="2700" b="0" i="0" kern="1200" baseline="0"/>
              <a:t>Each subnet has its own scope</a:t>
            </a:r>
            <a:endParaRPr lang="en-GB" sz="2700" kern="1200"/>
          </a:p>
        </p:txBody>
      </p:sp>
      <p:sp>
        <p:nvSpPr>
          <p:cNvPr id="8" name="Freeform: Shape 7">
            <a:extLst>
              <a:ext uri="{FF2B5EF4-FFF2-40B4-BE49-F238E27FC236}">
                <a16:creationId xmlns:a16="http://schemas.microsoft.com/office/drawing/2014/main" id="{8BAE44A9-6901-4EB3-B108-EC83BD173E73}"/>
              </a:ext>
            </a:extLst>
          </p:cNvPr>
          <p:cNvSpPr/>
          <p:nvPr/>
        </p:nvSpPr>
        <p:spPr>
          <a:xfrm>
            <a:off x="7916834" y="2402734"/>
            <a:ext cx="3983301" cy="1593320"/>
          </a:xfrm>
          <a:custGeom>
            <a:avLst/>
            <a:gdLst>
              <a:gd name="connsiteX0" fmla="*/ 0 w 3983301"/>
              <a:gd name="connsiteY0" fmla="*/ 0 h 1593320"/>
              <a:gd name="connsiteX1" fmla="*/ 3186641 w 3983301"/>
              <a:gd name="connsiteY1" fmla="*/ 0 h 1593320"/>
              <a:gd name="connsiteX2" fmla="*/ 3983301 w 3983301"/>
              <a:gd name="connsiteY2" fmla="*/ 796660 h 1593320"/>
              <a:gd name="connsiteX3" fmla="*/ 3186641 w 3983301"/>
              <a:gd name="connsiteY3" fmla="*/ 1593320 h 1593320"/>
              <a:gd name="connsiteX4" fmla="*/ 0 w 3983301"/>
              <a:gd name="connsiteY4" fmla="*/ 1593320 h 1593320"/>
              <a:gd name="connsiteX5" fmla="*/ 796660 w 3983301"/>
              <a:gd name="connsiteY5" fmla="*/ 796660 h 1593320"/>
              <a:gd name="connsiteX6" fmla="*/ 0 w 3983301"/>
              <a:gd name="connsiteY6" fmla="*/ 0 h 15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301" h="1593320">
                <a:moveTo>
                  <a:pt x="0" y="0"/>
                </a:moveTo>
                <a:lnTo>
                  <a:pt x="3186641" y="0"/>
                </a:lnTo>
                <a:lnTo>
                  <a:pt x="3983301" y="796660"/>
                </a:lnTo>
                <a:lnTo>
                  <a:pt x="3186641" y="1593320"/>
                </a:lnTo>
                <a:lnTo>
                  <a:pt x="0" y="1593320"/>
                </a:lnTo>
                <a:lnTo>
                  <a:pt x="796660" y="796660"/>
                </a:lnTo>
                <a:lnTo>
                  <a:pt x="0" y="0"/>
                </a:lnTo>
                <a:close/>
              </a:path>
            </a:pathLst>
          </a:custGeom>
        </p:spPr>
        <p:style>
          <a:lnRef idx="2">
            <a:schemeClr val="accent3">
              <a:tint val="40000"/>
              <a:alpha val="90000"/>
              <a:hueOff val="1014570"/>
              <a:satOff val="50000"/>
              <a:lumOff val="890"/>
              <a:alphaOff val="0"/>
            </a:schemeClr>
          </a:lnRef>
          <a:fillRef idx="1">
            <a:schemeClr val="accent3">
              <a:tint val="40000"/>
              <a:alpha val="90000"/>
              <a:hueOff val="1014570"/>
              <a:satOff val="50000"/>
              <a:lumOff val="890"/>
              <a:alphaOff val="0"/>
            </a:schemeClr>
          </a:fillRef>
          <a:effectRef idx="0">
            <a:schemeClr val="accent3">
              <a:tint val="40000"/>
              <a:alpha val="90000"/>
              <a:hueOff val="1014570"/>
              <a:satOff val="50000"/>
              <a:lumOff val="890"/>
              <a:alphaOff val="0"/>
            </a:schemeClr>
          </a:effectRef>
          <a:fontRef idx="minor">
            <a:schemeClr val="dk1">
              <a:hueOff val="0"/>
              <a:satOff val="0"/>
              <a:lumOff val="0"/>
              <a:alphaOff val="0"/>
            </a:schemeClr>
          </a:fontRef>
        </p:style>
        <p:txBody>
          <a:bodyPr spcFirstLastPara="0" vert="horz" wrap="square" lIns="830950" tIns="17145" rIns="796660" bIns="17145" numCol="1" spcCol="1270" anchor="ctr" anchorCtr="0">
            <a:noAutofit/>
          </a:bodyPr>
          <a:lstStyle/>
          <a:p>
            <a:pPr marL="0" lvl="0" indent="0" algn="ctr" defTabSz="1200150">
              <a:lnSpc>
                <a:spcPct val="90000"/>
              </a:lnSpc>
              <a:spcBef>
                <a:spcPct val="0"/>
              </a:spcBef>
              <a:spcAft>
                <a:spcPct val="35000"/>
              </a:spcAft>
              <a:buNone/>
            </a:pPr>
            <a:r>
              <a:rPr lang="en-GB" sz="2700" b="0" i="0" kern="1200" baseline="0"/>
              <a:t>192.168.1.0/24, 192.168.2.0/24, 192.168.3.0/24, etc.</a:t>
            </a:r>
            <a:endParaRPr lang="en-GB" sz="2700" kern="1200"/>
          </a:p>
        </p:txBody>
      </p:sp>
      <p:sp>
        <p:nvSpPr>
          <p:cNvPr id="9" name="Freeform: Shape 8">
            <a:extLst>
              <a:ext uri="{FF2B5EF4-FFF2-40B4-BE49-F238E27FC236}">
                <a16:creationId xmlns:a16="http://schemas.microsoft.com/office/drawing/2014/main" id="{E1D67B18-5047-4BE9-858D-C617DC381ABC}"/>
              </a:ext>
            </a:extLst>
          </p:cNvPr>
          <p:cNvSpPr/>
          <p:nvPr/>
        </p:nvSpPr>
        <p:spPr>
          <a:xfrm>
            <a:off x="315926" y="4427979"/>
            <a:ext cx="4799158" cy="1919663"/>
          </a:xfrm>
          <a:custGeom>
            <a:avLst/>
            <a:gdLst>
              <a:gd name="connsiteX0" fmla="*/ 0 w 4799158"/>
              <a:gd name="connsiteY0" fmla="*/ 0 h 1919663"/>
              <a:gd name="connsiteX1" fmla="*/ 3839327 w 4799158"/>
              <a:gd name="connsiteY1" fmla="*/ 0 h 1919663"/>
              <a:gd name="connsiteX2" fmla="*/ 4799158 w 4799158"/>
              <a:gd name="connsiteY2" fmla="*/ 959832 h 1919663"/>
              <a:gd name="connsiteX3" fmla="*/ 3839327 w 4799158"/>
              <a:gd name="connsiteY3" fmla="*/ 1919663 h 1919663"/>
              <a:gd name="connsiteX4" fmla="*/ 0 w 4799158"/>
              <a:gd name="connsiteY4" fmla="*/ 1919663 h 1919663"/>
              <a:gd name="connsiteX5" fmla="*/ 959832 w 4799158"/>
              <a:gd name="connsiteY5" fmla="*/ 959832 h 1919663"/>
              <a:gd name="connsiteX6" fmla="*/ 0 w 4799158"/>
              <a:gd name="connsiteY6" fmla="*/ 0 h 1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9158" h="1919663">
                <a:moveTo>
                  <a:pt x="0" y="0"/>
                </a:moveTo>
                <a:lnTo>
                  <a:pt x="3839327" y="0"/>
                </a:lnTo>
                <a:lnTo>
                  <a:pt x="4799158" y="959832"/>
                </a:lnTo>
                <a:lnTo>
                  <a:pt x="3839327" y="1919663"/>
                </a:lnTo>
                <a:lnTo>
                  <a:pt x="0" y="1919663"/>
                </a:lnTo>
                <a:lnTo>
                  <a:pt x="959832" y="959832"/>
                </a:lnTo>
                <a:lnTo>
                  <a:pt x="0" y="0"/>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000472" tIns="20320" rIns="959831" bIns="20320" numCol="1" spcCol="1270" anchor="ctr" anchorCtr="0">
            <a:noAutofit/>
          </a:bodyPr>
          <a:lstStyle/>
          <a:p>
            <a:pPr marL="0" lvl="0" indent="0" algn="ctr" defTabSz="1422400">
              <a:lnSpc>
                <a:spcPct val="90000"/>
              </a:lnSpc>
              <a:spcBef>
                <a:spcPct val="0"/>
              </a:spcBef>
              <a:spcAft>
                <a:spcPct val="35000"/>
              </a:spcAft>
              <a:buNone/>
            </a:pPr>
            <a:r>
              <a:rPr lang="en-GB" sz="2800" b="0" i="0" kern="1200" baseline="0"/>
              <a:t>A scope is generally a single contiguous pool of IP addresses</a:t>
            </a:r>
            <a:endParaRPr lang="en-GB" sz="2800" kern="1200"/>
          </a:p>
        </p:txBody>
      </p:sp>
      <p:sp>
        <p:nvSpPr>
          <p:cNvPr id="10" name="Freeform: Shape 9">
            <a:extLst>
              <a:ext uri="{FF2B5EF4-FFF2-40B4-BE49-F238E27FC236}">
                <a16:creationId xmlns:a16="http://schemas.microsoft.com/office/drawing/2014/main" id="{142349B3-754D-4EE6-A4E9-536FB775FF8F}"/>
              </a:ext>
            </a:extLst>
          </p:cNvPr>
          <p:cNvSpPr/>
          <p:nvPr/>
        </p:nvSpPr>
        <p:spPr>
          <a:xfrm>
            <a:off x="4491194" y="4591150"/>
            <a:ext cx="3983301" cy="1593320"/>
          </a:xfrm>
          <a:custGeom>
            <a:avLst/>
            <a:gdLst>
              <a:gd name="connsiteX0" fmla="*/ 0 w 3983301"/>
              <a:gd name="connsiteY0" fmla="*/ 0 h 1593320"/>
              <a:gd name="connsiteX1" fmla="*/ 3186641 w 3983301"/>
              <a:gd name="connsiteY1" fmla="*/ 0 h 1593320"/>
              <a:gd name="connsiteX2" fmla="*/ 3983301 w 3983301"/>
              <a:gd name="connsiteY2" fmla="*/ 796660 h 1593320"/>
              <a:gd name="connsiteX3" fmla="*/ 3186641 w 3983301"/>
              <a:gd name="connsiteY3" fmla="*/ 1593320 h 1593320"/>
              <a:gd name="connsiteX4" fmla="*/ 0 w 3983301"/>
              <a:gd name="connsiteY4" fmla="*/ 1593320 h 1593320"/>
              <a:gd name="connsiteX5" fmla="*/ 796660 w 3983301"/>
              <a:gd name="connsiteY5" fmla="*/ 796660 h 1593320"/>
              <a:gd name="connsiteX6" fmla="*/ 0 w 3983301"/>
              <a:gd name="connsiteY6" fmla="*/ 0 h 15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3301" h="1593320">
                <a:moveTo>
                  <a:pt x="0" y="0"/>
                </a:moveTo>
                <a:lnTo>
                  <a:pt x="3186641" y="0"/>
                </a:lnTo>
                <a:lnTo>
                  <a:pt x="3983301" y="796660"/>
                </a:lnTo>
                <a:lnTo>
                  <a:pt x="3186641" y="1593320"/>
                </a:lnTo>
                <a:lnTo>
                  <a:pt x="0" y="1593320"/>
                </a:lnTo>
                <a:lnTo>
                  <a:pt x="796660" y="796660"/>
                </a:lnTo>
                <a:lnTo>
                  <a:pt x="0" y="0"/>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830950" tIns="17145" rIns="796660" bIns="17145" numCol="1" spcCol="1270" anchor="ctr" anchorCtr="0">
            <a:noAutofit/>
          </a:bodyPr>
          <a:lstStyle/>
          <a:p>
            <a:pPr marL="0" lvl="0" indent="0" algn="ctr" defTabSz="1200150">
              <a:lnSpc>
                <a:spcPct val="90000"/>
              </a:lnSpc>
              <a:spcBef>
                <a:spcPct val="0"/>
              </a:spcBef>
              <a:spcAft>
                <a:spcPct val="35000"/>
              </a:spcAft>
              <a:buNone/>
            </a:pPr>
            <a:r>
              <a:rPr lang="en-GB" sz="2700" b="0" i="0" kern="1200" baseline="0"/>
              <a:t>DHCP exceptions can be made inside of the scope</a:t>
            </a:r>
            <a:endParaRPr lang="en-GB" sz="2700" kern="1200"/>
          </a:p>
        </p:txBody>
      </p:sp>
    </p:spTree>
    <p:extLst>
      <p:ext uri="{BB962C8B-B14F-4D97-AF65-F5344CB8AC3E}">
        <p14:creationId xmlns:p14="http://schemas.microsoft.com/office/powerpoint/2010/main" val="71356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7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250"/>
                            </p:stCondLst>
                            <p:childTnLst>
                              <p:par>
                                <p:cTn id="22" presetID="22" presetClass="entr" presetSubtype="8" fill="hold" grpId="0" nodeType="afterEffect">
                                  <p:stCondLst>
                                    <p:cond delay="75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7CB9-C427-40DF-AAD7-A00974C59A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3A21EA5-FC9D-4498-9998-3D4B969054F4}"/>
              </a:ext>
            </a:extLst>
          </p:cNvPr>
          <p:cNvPicPr>
            <a:picLocks noGrp="1" noChangeAspect="1"/>
          </p:cNvPicPr>
          <p:nvPr>
            <p:ph idx="1"/>
          </p:nvPr>
        </p:nvPicPr>
        <p:blipFill>
          <a:blip r:embed="rId2"/>
          <a:stretch>
            <a:fillRect/>
          </a:stretch>
        </p:blipFill>
        <p:spPr>
          <a:xfrm>
            <a:off x="247826" y="1690688"/>
            <a:ext cx="9391474" cy="4171145"/>
          </a:xfrm>
        </p:spPr>
      </p:pic>
      <p:sp>
        <p:nvSpPr>
          <p:cNvPr id="3" name="TextBox 2">
            <a:extLst>
              <a:ext uri="{FF2B5EF4-FFF2-40B4-BE49-F238E27FC236}">
                <a16:creationId xmlns:a16="http://schemas.microsoft.com/office/drawing/2014/main" id="{9FEB4D9F-734F-4F41-BEB4-3271D9723EEF}"/>
              </a:ext>
            </a:extLst>
          </p:cNvPr>
          <p:cNvSpPr txBox="1"/>
          <p:nvPr/>
        </p:nvSpPr>
        <p:spPr>
          <a:xfrm>
            <a:off x="10557042" y="2337032"/>
            <a:ext cx="1346200" cy="1477328"/>
          </a:xfrm>
          <a:prstGeom prst="rect">
            <a:avLst/>
          </a:prstGeom>
          <a:noFill/>
        </p:spPr>
        <p:txBody>
          <a:bodyPr wrap="square" rtlCol="0">
            <a:spAutoFit/>
          </a:bodyPr>
          <a:lstStyle/>
          <a:p>
            <a:r>
              <a:rPr lang="en-GB"/>
              <a:t>A range of addresses to be reserved for allocation</a:t>
            </a:r>
          </a:p>
        </p:txBody>
      </p:sp>
      <p:cxnSp>
        <p:nvCxnSpPr>
          <p:cNvPr id="6" name="Straight Arrow Connector 5">
            <a:extLst>
              <a:ext uri="{FF2B5EF4-FFF2-40B4-BE49-F238E27FC236}">
                <a16:creationId xmlns:a16="http://schemas.microsoft.com/office/drawing/2014/main" id="{ECE7CA7F-75DE-4BF2-9A58-8BC8042C7A0E}"/>
              </a:ext>
            </a:extLst>
          </p:cNvPr>
          <p:cNvCxnSpPr>
            <a:cxnSpLocks/>
            <a:stCxn id="3" idx="1"/>
          </p:cNvCxnSpPr>
          <p:nvPr/>
        </p:nvCxnSpPr>
        <p:spPr>
          <a:xfrm flipH="1">
            <a:off x="5740400" y="3075696"/>
            <a:ext cx="4816642" cy="1628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40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546480" y="1539436"/>
            <a:ext cx="8111870" cy="5166164"/>
          </a:xfrm>
          <a:prstGeom prst="rect">
            <a:avLst/>
          </a:prstGeom>
          <a:blipFill>
            <a:blip r:embed="rId2" cstate="print"/>
            <a:stretch>
              <a:fillRect/>
            </a:stretch>
          </a:blipFill>
        </p:spPr>
        <p:txBody>
          <a:bodyPr wrap="square" lIns="0" tIns="0" rIns="0" bIns="0" rtlCol="0"/>
          <a:lstStyle/>
          <a:p>
            <a:endParaRPr/>
          </a:p>
        </p:txBody>
      </p:sp>
      <p:sp>
        <p:nvSpPr>
          <p:cNvPr id="2" name="Title 1">
            <a:extLst>
              <a:ext uri="{FF2B5EF4-FFF2-40B4-BE49-F238E27FC236}">
                <a16:creationId xmlns:a16="http://schemas.microsoft.com/office/drawing/2014/main" id="{2B1C020F-4EEA-4770-A22D-E86E553F7517}"/>
              </a:ext>
            </a:extLst>
          </p:cNvPr>
          <p:cNvSpPr>
            <a:spLocks noGrp="1"/>
          </p:cNvSpPr>
          <p:nvPr>
            <p:ph type="title"/>
          </p:nvPr>
        </p:nvSpPr>
        <p:spPr/>
        <p:txBody>
          <a:bodyPr/>
          <a:lstStyle/>
          <a:p>
            <a:r>
              <a:rPr lang="en-GB" spc="-5"/>
              <a:t>Hop-to-Hop delivery</a:t>
            </a:r>
            <a:endParaRPr lang="en-GB"/>
          </a:p>
        </p:txBody>
      </p:sp>
    </p:spTree>
    <p:extLst>
      <p:ext uri="{BB962C8B-B14F-4D97-AF65-F5344CB8AC3E}">
        <p14:creationId xmlns:p14="http://schemas.microsoft.com/office/powerpoint/2010/main" val="117166900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2EA3-F1E3-4AC3-A7C2-EBBD0491A4A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624CA8E-1C0D-49A9-9E34-9016C2EC53F0}"/>
              </a:ext>
            </a:extLst>
          </p:cNvPr>
          <p:cNvPicPr>
            <a:picLocks noGrp="1" noChangeAspect="1"/>
          </p:cNvPicPr>
          <p:nvPr>
            <p:ph idx="1"/>
          </p:nvPr>
        </p:nvPicPr>
        <p:blipFill>
          <a:blip r:embed="rId2"/>
          <a:stretch>
            <a:fillRect/>
          </a:stretch>
        </p:blipFill>
        <p:spPr>
          <a:xfrm>
            <a:off x="607219" y="1916906"/>
            <a:ext cx="11001375" cy="4752975"/>
          </a:xfrm>
        </p:spPr>
      </p:pic>
    </p:spTree>
    <p:extLst>
      <p:ext uri="{BB962C8B-B14F-4D97-AF65-F5344CB8AC3E}">
        <p14:creationId xmlns:p14="http://schemas.microsoft.com/office/powerpoint/2010/main" val="421485643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IPAM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a:t>IP address management</a:t>
            </a:r>
            <a:r>
              <a:rPr lang="en-US"/>
              <a:t> (</a:t>
            </a:r>
            <a:r>
              <a:rPr lang="en-US" i="1"/>
              <a:t>IPAM</a:t>
            </a:r>
            <a:r>
              <a:rPr lang="en-US"/>
              <a:t>) software that integrates DNS and DHCP and allows you to centrally manage both services across your network.</a:t>
            </a:r>
          </a:p>
          <a:p>
            <a:pPr lvl="1"/>
            <a:r>
              <a:rPr lang="en-US"/>
              <a:t>Keeping an inventory of IP address pools and subnets, both for DHCP and static addresses.</a:t>
            </a:r>
          </a:p>
          <a:p>
            <a:pPr lvl="1"/>
            <a:r>
              <a:rPr lang="en-US"/>
              <a:t>Keeping an inventory of available host and domain names.</a:t>
            </a:r>
          </a:p>
          <a:p>
            <a:pPr lvl="1"/>
            <a:r>
              <a:rPr lang="en-US"/>
              <a:t>Tracking current DHCP and DNS assignment.</a:t>
            </a:r>
          </a:p>
          <a:p>
            <a:pPr lvl="1"/>
            <a:r>
              <a:rPr lang="en-US"/>
              <a:t>Keeping DHCP and DNS services aware of each other's status. For example, if a named host has its IP address changed, IPAM can make sure the host name points to the new IP address.</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9902672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05854" y="108973"/>
            <a:ext cx="4731353"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a:t>
            </a:r>
            <a:r>
              <a:rPr lang="en-GB" sz="4400" b="1" spc="300" dirty="0" err="1">
                <a:solidFill>
                  <a:prstClr val="white"/>
                </a:solidFill>
                <a:latin typeface="EuroStyle" panose="02027200000000000000" pitchFamily="18" charset="0"/>
              </a:rPr>
              <a:t>nderstanding</a:t>
            </a:r>
            <a:r>
              <a:rPr lang="en-GB" sz="4400" b="1" spc="300" dirty="0">
                <a:solidFill>
                  <a:prstClr val="white"/>
                </a:solidFill>
                <a:latin typeface="EuroStyle" panose="02027200000000000000" pitchFamily="18" charset="0"/>
              </a:rPr>
              <a:t> &amp; Troubleshooting Networking</a:t>
            </a:r>
            <a:endParaRPr kumimoji="0" lang="en-GB" sz="44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20211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Wednesday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661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Thursday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19859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92D050"/>
                </a:solidFill>
                <a:effectLst/>
                <a:uLnTx/>
                <a:uFillTx/>
                <a:latin typeface="EuroStyle" panose="02027200000000000000" pitchFamily="18" charset="0"/>
                <a:ea typeface="+mn-ea"/>
                <a:cs typeface="+mn-cs"/>
              </a:rPr>
              <a:t>Friday</a:t>
            </a:r>
            <a:endParaRPr kumimoji="0" lang="en-GB" sz="1800" b="1" i="0" u="none" strike="noStrike" kern="1200" cap="none" spc="300" normalizeH="0" baseline="0" noProof="0">
              <a:ln>
                <a:noFill/>
              </a:ln>
              <a:solidFill>
                <a:srgbClr val="92D050"/>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2664682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000"/>
              <a:t>The “routing” layer</a:t>
            </a:r>
          </a:p>
          <a:p>
            <a:r>
              <a:rPr lang="en-GB" sz="4000"/>
              <a:t>Internet Protocol (IP)</a:t>
            </a:r>
          </a:p>
          <a:p>
            <a:r>
              <a:rPr lang="en-GB" sz="4000"/>
              <a:t>Fragments frames to traverse different networks</a:t>
            </a:r>
          </a:p>
        </p:txBody>
      </p:sp>
    </p:spTree>
    <p:extLst>
      <p:ext uri="{BB962C8B-B14F-4D97-AF65-F5344CB8AC3E}">
        <p14:creationId xmlns:p14="http://schemas.microsoft.com/office/powerpoint/2010/main" val="227436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3: Network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b="1"/>
              <a:t>What is IP Fragmentation?</a:t>
            </a:r>
          </a:p>
          <a:p>
            <a:pPr lvl="1"/>
            <a:r>
              <a:rPr lang="en-GB"/>
              <a:t>Fragments are always in multiples of 8 because of the number of fragmentation offset bits in the IP header</a:t>
            </a:r>
          </a:p>
        </p:txBody>
      </p:sp>
    </p:spTree>
    <p:extLst>
      <p:ext uri="{BB962C8B-B14F-4D97-AF65-F5344CB8AC3E}">
        <p14:creationId xmlns:p14="http://schemas.microsoft.com/office/powerpoint/2010/main" val="400282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328502A2-D1EC-4895-84C6-14CF2607B69A}"/>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08D7816-4DF6-43B7-A6EB-4F876D78F0FD}"/>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3: The Network Layer</a:t>
            </a:r>
          </a:p>
        </p:txBody>
      </p:sp>
      <p:sp>
        <p:nvSpPr>
          <p:cNvPr id="4" name="Rectangle 3">
            <a:extLst>
              <a:ext uri="{FF2B5EF4-FFF2-40B4-BE49-F238E27FC236}">
                <a16:creationId xmlns:a16="http://schemas.microsoft.com/office/drawing/2014/main" id="{7C8BA490-3C52-420D-B100-C7D4BEF3997D}"/>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1B08325-CE89-42F9-9209-623018EFFB5A}"/>
              </a:ext>
            </a:extLst>
          </p:cNvPr>
          <p:cNvSpPr/>
          <p:nvPr/>
        </p:nvSpPr>
        <p:spPr>
          <a:xfrm>
            <a:off x="2582361" y="3915019"/>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Data</a:t>
            </a:r>
          </a:p>
        </p:txBody>
      </p:sp>
      <p:sp>
        <p:nvSpPr>
          <p:cNvPr id="9" name="Rectangle 8">
            <a:extLst>
              <a:ext uri="{FF2B5EF4-FFF2-40B4-BE49-F238E27FC236}">
                <a16:creationId xmlns:a16="http://schemas.microsoft.com/office/drawing/2014/main" id="{973F5F18-7B4E-4F0A-B2E0-FC131209508E}"/>
              </a:ext>
            </a:extLst>
          </p:cNvPr>
          <p:cNvSpPr/>
          <p:nvPr/>
        </p:nvSpPr>
        <p:spPr>
          <a:xfrm>
            <a:off x="1709476" y="3915019"/>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H3</a:t>
            </a:r>
          </a:p>
        </p:txBody>
      </p:sp>
      <p:sp>
        <p:nvSpPr>
          <p:cNvPr id="10" name="Rectangle 9">
            <a:extLst>
              <a:ext uri="{FF2B5EF4-FFF2-40B4-BE49-F238E27FC236}">
                <a16:creationId xmlns:a16="http://schemas.microsoft.com/office/drawing/2014/main" id="{33DB3704-D50C-4FD7-806D-58D6EE5AFA20}"/>
              </a:ext>
            </a:extLst>
          </p:cNvPr>
          <p:cNvSpPr/>
          <p:nvPr/>
        </p:nvSpPr>
        <p:spPr>
          <a:xfrm>
            <a:off x="7090158"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B399D2CA-DDD1-43E0-ACE6-A12CA4B7C367}"/>
              </a:ext>
            </a:extLst>
          </p:cNvPr>
          <p:cNvSpPr txBox="1"/>
          <p:nvPr/>
        </p:nvSpPr>
        <p:spPr>
          <a:xfrm>
            <a:off x="2314169" y="2528372"/>
            <a:ext cx="2176173" cy="369332"/>
          </a:xfrm>
          <a:prstGeom prst="rect">
            <a:avLst/>
          </a:prstGeom>
          <a:noFill/>
        </p:spPr>
        <p:txBody>
          <a:bodyPr wrap="none" rtlCol="0">
            <a:spAutoFit/>
          </a:bodyPr>
          <a:lstStyle/>
          <a:p>
            <a:r>
              <a:rPr lang="en-GB"/>
              <a:t>From Transport Layer</a:t>
            </a:r>
          </a:p>
        </p:txBody>
      </p:sp>
      <p:sp>
        <p:nvSpPr>
          <p:cNvPr id="46" name="TextBox 45">
            <a:extLst>
              <a:ext uri="{FF2B5EF4-FFF2-40B4-BE49-F238E27FC236}">
                <a16:creationId xmlns:a16="http://schemas.microsoft.com/office/drawing/2014/main" id="{1530A6AE-E1D1-45B1-8621-20B861ACDEA9}"/>
              </a:ext>
            </a:extLst>
          </p:cNvPr>
          <p:cNvSpPr txBox="1"/>
          <p:nvPr/>
        </p:nvSpPr>
        <p:spPr>
          <a:xfrm>
            <a:off x="8264493" y="2533201"/>
            <a:ext cx="1901290" cy="369332"/>
          </a:xfrm>
          <a:prstGeom prst="rect">
            <a:avLst/>
          </a:prstGeom>
          <a:noFill/>
        </p:spPr>
        <p:txBody>
          <a:bodyPr wrap="none" rtlCol="0">
            <a:spAutoFit/>
          </a:bodyPr>
          <a:lstStyle/>
          <a:p>
            <a:r>
              <a:rPr lang="en-GB"/>
              <a:t>To Transport Layer</a:t>
            </a:r>
          </a:p>
        </p:txBody>
      </p:sp>
      <p:sp>
        <p:nvSpPr>
          <p:cNvPr id="49" name="TextBox 48">
            <a:extLst>
              <a:ext uri="{FF2B5EF4-FFF2-40B4-BE49-F238E27FC236}">
                <a16:creationId xmlns:a16="http://schemas.microsoft.com/office/drawing/2014/main" id="{AE2C57A7-7999-416A-BA5B-F2A77ED370B6}"/>
              </a:ext>
            </a:extLst>
          </p:cNvPr>
          <p:cNvSpPr txBox="1"/>
          <p:nvPr/>
        </p:nvSpPr>
        <p:spPr>
          <a:xfrm>
            <a:off x="1211771" y="4834266"/>
            <a:ext cx="1547988" cy="369332"/>
          </a:xfrm>
          <a:prstGeom prst="rect">
            <a:avLst/>
          </a:prstGeom>
          <a:noFill/>
        </p:spPr>
        <p:txBody>
          <a:bodyPr wrap="none" rtlCol="0">
            <a:spAutoFit/>
          </a:bodyPr>
          <a:lstStyle/>
          <a:p>
            <a:r>
              <a:rPr lang="en-GB"/>
              <a:t>Network Layer</a:t>
            </a:r>
          </a:p>
        </p:txBody>
      </p:sp>
      <p:sp>
        <p:nvSpPr>
          <p:cNvPr id="50" name="Arrow: Down 49">
            <a:extLst>
              <a:ext uri="{FF2B5EF4-FFF2-40B4-BE49-F238E27FC236}">
                <a16:creationId xmlns:a16="http://schemas.microsoft.com/office/drawing/2014/main" id="{45CDD1E1-F980-49EC-A0AD-188DC4FD092D}"/>
              </a:ext>
            </a:extLst>
          </p:cNvPr>
          <p:cNvSpPr/>
          <p:nvPr/>
        </p:nvSpPr>
        <p:spPr>
          <a:xfrm>
            <a:off x="3069158" y="2927350"/>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Arrow: Down 50">
            <a:extLst>
              <a:ext uri="{FF2B5EF4-FFF2-40B4-BE49-F238E27FC236}">
                <a16:creationId xmlns:a16="http://schemas.microsoft.com/office/drawing/2014/main" id="{ABA985AB-9491-4D68-9F1B-24DCE00B5D05}"/>
              </a:ext>
            </a:extLst>
          </p:cNvPr>
          <p:cNvSpPr/>
          <p:nvPr/>
        </p:nvSpPr>
        <p:spPr>
          <a:xfrm rot="10800000">
            <a:off x="8858859" y="2951628"/>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2329A74-B18C-4D47-8204-5E791DC7C1F9}"/>
              </a:ext>
            </a:extLst>
          </p:cNvPr>
          <p:cNvSpPr/>
          <p:nvPr/>
        </p:nvSpPr>
        <p:spPr>
          <a:xfrm>
            <a:off x="8235772" y="3915018"/>
            <a:ext cx="2140299" cy="381837"/>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Data</a:t>
            </a:r>
          </a:p>
        </p:txBody>
      </p:sp>
      <p:sp>
        <p:nvSpPr>
          <p:cNvPr id="37" name="Rectangle 36">
            <a:extLst>
              <a:ext uri="{FF2B5EF4-FFF2-40B4-BE49-F238E27FC236}">
                <a16:creationId xmlns:a16="http://schemas.microsoft.com/office/drawing/2014/main" id="{097BFBA5-73FE-4108-99B7-5984717D0BAE}"/>
              </a:ext>
            </a:extLst>
          </p:cNvPr>
          <p:cNvSpPr/>
          <p:nvPr/>
        </p:nvSpPr>
        <p:spPr>
          <a:xfrm>
            <a:off x="7362887" y="3915018"/>
            <a:ext cx="872885" cy="381837"/>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H3</a:t>
            </a:r>
          </a:p>
        </p:txBody>
      </p:sp>
      <p:sp>
        <p:nvSpPr>
          <p:cNvPr id="40" name="TextBox 39">
            <a:extLst>
              <a:ext uri="{FF2B5EF4-FFF2-40B4-BE49-F238E27FC236}">
                <a16:creationId xmlns:a16="http://schemas.microsoft.com/office/drawing/2014/main" id="{8E693147-1ECE-4564-8B7B-06909FC4E548}"/>
              </a:ext>
            </a:extLst>
          </p:cNvPr>
          <p:cNvSpPr txBox="1"/>
          <p:nvPr/>
        </p:nvSpPr>
        <p:spPr>
          <a:xfrm>
            <a:off x="9417836" y="4838142"/>
            <a:ext cx="1547988" cy="369332"/>
          </a:xfrm>
          <a:prstGeom prst="rect">
            <a:avLst/>
          </a:prstGeom>
          <a:noFill/>
        </p:spPr>
        <p:txBody>
          <a:bodyPr wrap="none" rtlCol="0">
            <a:spAutoFit/>
          </a:bodyPr>
          <a:lstStyle/>
          <a:p>
            <a:r>
              <a:rPr lang="en-GB"/>
              <a:t>Network Layer</a:t>
            </a:r>
          </a:p>
        </p:txBody>
      </p:sp>
      <p:sp>
        <p:nvSpPr>
          <p:cNvPr id="41" name="TextBox 40">
            <a:extLst>
              <a:ext uri="{FF2B5EF4-FFF2-40B4-BE49-F238E27FC236}">
                <a16:creationId xmlns:a16="http://schemas.microsoft.com/office/drawing/2014/main" id="{722476EF-BDA1-4EA3-A9F2-4CB00847AAC7}"/>
              </a:ext>
            </a:extLst>
          </p:cNvPr>
          <p:cNvSpPr txBox="1"/>
          <p:nvPr/>
        </p:nvSpPr>
        <p:spPr>
          <a:xfrm>
            <a:off x="2237771" y="5364413"/>
            <a:ext cx="1870512" cy="369332"/>
          </a:xfrm>
          <a:prstGeom prst="rect">
            <a:avLst/>
          </a:prstGeom>
          <a:noFill/>
        </p:spPr>
        <p:txBody>
          <a:bodyPr wrap="none" rtlCol="0">
            <a:spAutoFit/>
          </a:bodyPr>
          <a:lstStyle/>
          <a:p>
            <a:r>
              <a:rPr lang="en-GB"/>
              <a:t>To Data Link Layer</a:t>
            </a:r>
          </a:p>
        </p:txBody>
      </p:sp>
      <p:sp>
        <p:nvSpPr>
          <p:cNvPr id="43" name="Arrow: Down 42">
            <a:extLst>
              <a:ext uri="{FF2B5EF4-FFF2-40B4-BE49-F238E27FC236}">
                <a16:creationId xmlns:a16="http://schemas.microsoft.com/office/drawing/2014/main" id="{29BF4777-D3D8-4B45-A21E-5B92E5C5B745}"/>
              </a:ext>
            </a:extLst>
          </p:cNvPr>
          <p:cNvSpPr/>
          <p:nvPr/>
        </p:nvSpPr>
        <p:spPr>
          <a:xfrm>
            <a:off x="3055315" y="4669366"/>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594ADB41-0C96-4D91-8422-E4FFFA4B1955}"/>
              </a:ext>
            </a:extLst>
          </p:cNvPr>
          <p:cNvSpPr txBox="1"/>
          <p:nvPr/>
        </p:nvSpPr>
        <p:spPr>
          <a:xfrm>
            <a:off x="8264494" y="5389290"/>
            <a:ext cx="2145396" cy="369332"/>
          </a:xfrm>
          <a:prstGeom prst="rect">
            <a:avLst/>
          </a:prstGeom>
          <a:noFill/>
        </p:spPr>
        <p:txBody>
          <a:bodyPr wrap="none" rtlCol="0">
            <a:spAutoFit/>
          </a:bodyPr>
          <a:lstStyle/>
          <a:p>
            <a:r>
              <a:rPr lang="en-GB"/>
              <a:t>From Data Link Layer</a:t>
            </a:r>
          </a:p>
        </p:txBody>
      </p:sp>
      <p:sp>
        <p:nvSpPr>
          <p:cNvPr id="53" name="Arrow: Down 52">
            <a:extLst>
              <a:ext uri="{FF2B5EF4-FFF2-40B4-BE49-F238E27FC236}">
                <a16:creationId xmlns:a16="http://schemas.microsoft.com/office/drawing/2014/main" id="{8A79A34D-0628-40BB-BACF-5227366C4DD1}"/>
              </a:ext>
            </a:extLst>
          </p:cNvPr>
          <p:cNvSpPr/>
          <p:nvPr/>
        </p:nvSpPr>
        <p:spPr>
          <a:xfrm rot="10800000">
            <a:off x="8858859" y="4657131"/>
            <a:ext cx="426517" cy="625928"/>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EE35B03-A583-46E5-A3DA-9C2E80A03F33}"/>
              </a:ext>
            </a:extLst>
          </p:cNvPr>
          <p:cNvGrpSpPr/>
          <p:nvPr/>
        </p:nvGrpSpPr>
        <p:grpSpPr>
          <a:xfrm>
            <a:off x="2578821" y="3668532"/>
            <a:ext cx="2143839" cy="188858"/>
            <a:chOff x="1416771" y="2696982"/>
            <a:chExt cx="2143839" cy="188858"/>
          </a:xfrm>
        </p:grpSpPr>
        <p:cxnSp>
          <p:nvCxnSpPr>
            <p:cNvPr id="7" name="Straight Connector 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D4AFA9-420D-465F-B3BF-1648B6A072F6}"/>
              </a:ext>
            </a:extLst>
          </p:cNvPr>
          <p:cNvGrpSpPr/>
          <p:nvPr/>
        </p:nvGrpSpPr>
        <p:grpSpPr>
          <a:xfrm>
            <a:off x="8219272" y="3675916"/>
            <a:ext cx="2143839" cy="188858"/>
            <a:chOff x="1416771" y="2696982"/>
            <a:chExt cx="2143839" cy="188858"/>
          </a:xfrm>
        </p:grpSpPr>
        <p:cxnSp>
          <p:nvCxnSpPr>
            <p:cNvPr id="57" name="Straight Connector 56">
              <a:extLst>
                <a:ext uri="{FF2B5EF4-FFF2-40B4-BE49-F238E27FC236}">
                  <a16:creationId xmlns:a16="http://schemas.microsoft.com/office/drawing/2014/main" id="{17B26614-3586-4B69-A5A2-E07708DAF984}"/>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35F1CD-6095-4BDA-AD38-7AB6CB0190DC}"/>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4FED4A-AAC6-466C-88AA-A3D0A774F809}"/>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CAE91F1-28DC-4D3E-8BDD-568ABCCC666B}"/>
              </a:ext>
            </a:extLst>
          </p:cNvPr>
          <p:cNvGrpSpPr/>
          <p:nvPr/>
        </p:nvGrpSpPr>
        <p:grpSpPr>
          <a:xfrm>
            <a:off x="1713407" y="4374216"/>
            <a:ext cx="3005713" cy="234880"/>
            <a:chOff x="1805695" y="5736431"/>
            <a:chExt cx="3510381" cy="234880"/>
          </a:xfrm>
        </p:grpSpPr>
        <p:cxnSp>
          <p:nvCxnSpPr>
            <p:cNvPr id="38" name="Straight Connector 37">
              <a:extLst>
                <a:ext uri="{FF2B5EF4-FFF2-40B4-BE49-F238E27FC236}">
                  <a16:creationId xmlns:a16="http://schemas.microsoft.com/office/drawing/2014/main" id="{18EFD8B5-B2E0-448F-B0F4-A4ABA427107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1EB43B-9CAA-4A82-8641-45A6FEF4B94C}"/>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3D2ECB9-4EB8-4EAD-9293-3D1C8E3B326B}"/>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354B6832-0482-48B0-96C7-7700F9821234}"/>
              </a:ext>
            </a:extLst>
          </p:cNvPr>
          <p:cNvGrpSpPr/>
          <p:nvPr/>
        </p:nvGrpSpPr>
        <p:grpSpPr>
          <a:xfrm>
            <a:off x="7362887" y="4382550"/>
            <a:ext cx="3021971" cy="234880"/>
            <a:chOff x="1805695" y="5736431"/>
            <a:chExt cx="3510381" cy="234880"/>
          </a:xfrm>
        </p:grpSpPr>
        <p:cxnSp>
          <p:nvCxnSpPr>
            <p:cNvPr id="48" name="Straight Connector 47">
              <a:extLst>
                <a:ext uri="{FF2B5EF4-FFF2-40B4-BE49-F238E27FC236}">
                  <a16:creationId xmlns:a16="http://schemas.microsoft.com/office/drawing/2014/main" id="{D928FEF0-4F5D-43AD-9336-F77233D594CF}"/>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45BB8FB-D69C-486C-B298-DFB718C7D347}"/>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55E2E3-8FA6-43B9-B75A-1B0DCD4E75B4}"/>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3" name="object 6">
            <a:extLst>
              <a:ext uri="{FF2B5EF4-FFF2-40B4-BE49-F238E27FC236}">
                <a16:creationId xmlns:a16="http://schemas.microsoft.com/office/drawing/2014/main" id="{FE9B3B40-E880-4321-926F-8DF91E5616F4}"/>
              </a:ext>
            </a:extLst>
          </p:cNvPr>
          <p:cNvSpPr txBox="1"/>
          <p:nvPr/>
        </p:nvSpPr>
        <p:spPr>
          <a:xfrm>
            <a:off x="221450" y="6041282"/>
            <a:ext cx="11494299" cy="693753"/>
          </a:xfrm>
          <a:prstGeom prst="rect">
            <a:avLst/>
          </a:prstGeom>
        </p:spPr>
        <p:txBody>
          <a:bodyPr vert="horz" wrap="square" lIns="0" tIns="14706" rIns="0" bIns="0" rtlCol="0">
            <a:spAutoFit/>
          </a:bodyPr>
          <a:lstStyle/>
          <a:p>
            <a:pPr marL="14006">
              <a:spcBef>
                <a:spcPts val="116"/>
              </a:spcBef>
            </a:pPr>
            <a:r>
              <a:rPr sz="2206">
                <a:latin typeface="Trebuchet MS"/>
                <a:cs typeface="Trebuchet MS"/>
              </a:rPr>
              <a:t>The </a:t>
            </a:r>
            <a:r>
              <a:rPr sz="2206" spc="-6">
                <a:latin typeface="Trebuchet MS"/>
                <a:cs typeface="Trebuchet MS"/>
              </a:rPr>
              <a:t>network </a:t>
            </a:r>
            <a:r>
              <a:rPr sz="2206">
                <a:latin typeface="Trebuchet MS"/>
                <a:cs typeface="Trebuchet MS"/>
              </a:rPr>
              <a:t>layer </a:t>
            </a:r>
            <a:r>
              <a:rPr sz="2206" spc="-6">
                <a:latin typeface="Trebuchet MS"/>
                <a:cs typeface="Trebuchet MS"/>
              </a:rPr>
              <a:t>is </a:t>
            </a:r>
            <a:r>
              <a:rPr sz="2206">
                <a:latin typeface="Trebuchet MS"/>
                <a:cs typeface="Trebuchet MS"/>
              </a:rPr>
              <a:t>responsible for the </a:t>
            </a:r>
            <a:r>
              <a:rPr sz="2206" spc="-6">
                <a:latin typeface="Trebuchet MS"/>
                <a:cs typeface="Trebuchet MS"/>
              </a:rPr>
              <a:t>delivery </a:t>
            </a:r>
            <a:r>
              <a:rPr sz="2206">
                <a:latin typeface="Trebuchet MS"/>
                <a:cs typeface="Trebuchet MS"/>
              </a:rPr>
              <a:t>of</a:t>
            </a:r>
            <a:r>
              <a:rPr sz="2206" spc="-182">
                <a:latin typeface="Trebuchet MS"/>
                <a:cs typeface="Trebuchet MS"/>
              </a:rPr>
              <a:t> </a:t>
            </a:r>
            <a:r>
              <a:rPr sz="2206" spc="6">
                <a:latin typeface="Trebuchet MS"/>
                <a:cs typeface="Trebuchet MS"/>
              </a:rPr>
              <a:t>individual</a:t>
            </a:r>
            <a:r>
              <a:rPr lang="en-GB" sz="2206" spc="6">
                <a:latin typeface="Trebuchet MS"/>
                <a:cs typeface="Trebuchet MS"/>
              </a:rPr>
              <a:t> </a:t>
            </a:r>
            <a:r>
              <a:rPr sz="2206" spc="-6">
                <a:latin typeface="Trebuchet MS"/>
                <a:cs typeface="Trebuchet MS"/>
              </a:rPr>
              <a:t>packets </a:t>
            </a:r>
            <a:r>
              <a:rPr sz="2206">
                <a:latin typeface="Trebuchet MS"/>
                <a:cs typeface="Trebuchet MS"/>
              </a:rPr>
              <a:t>from </a:t>
            </a:r>
            <a:r>
              <a:rPr sz="2206" spc="-6">
                <a:latin typeface="Trebuchet MS"/>
                <a:cs typeface="Trebuchet MS"/>
              </a:rPr>
              <a:t>the source </a:t>
            </a:r>
            <a:r>
              <a:rPr sz="2206">
                <a:latin typeface="Trebuchet MS"/>
                <a:cs typeface="Trebuchet MS"/>
              </a:rPr>
              <a:t>host </a:t>
            </a:r>
            <a:r>
              <a:rPr sz="2206" spc="-6">
                <a:latin typeface="Trebuchet MS"/>
                <a:cs typeface="Trebuchet MS"/>
              </a:rPr>
              <a:t>to the </a:t>
            </a:r>
            <a:r>
              <a:rPr sz="2206">
                <a:latin typeface="Trebuchet MS"/>
                <a:cs typeface="Trebuchet MS"/>
              </a:rPr>
              <a:t>destination</a:t>
            </a:r>
            <a:r>
              <a:rPr sz="2206" spc="-94">
                <a:latin typeface="Trebuchet MS"/>
                <a:cs typeface="Trebuchet MS"/>
              </a:rPr>
              <a:t> </a:t>
            </a:r>
            <a:r>
              <a:rPr sz="2206">
                <a:latin typeface="Trebuchet MS"/>
                <a:cs typeface="Trebuchet MS"/>
              </a:rPr>
              <a:t>host.</a:t>
            </a:r>
          </a:p>
        </p:txBody>
      </p:sp>
    </p:spTree>
    <p:extLst>
      <p:ext uri="{BB962C8B-B14F-4D97-AF65-F5344CB8AC3E}">
        <p14:creationId xmlns:p14="http://schemas.microsoft.com/office/powerpoint/2010/main" val="332979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up)">
                                      <p:cBhvr>
                                        <p:cTn id="17" dur="500"/>
                                        <p:tgtEl>
                                          <p:spTgt spid="50"/>
                                        </p:tgtEl>
                                      </p:cBhvr>
                                    </p:animEffec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22" presetClass="entr" presetSubtype="1"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childTnLst>
                          </p:cTn>
                        </p:par>
                        <p:par>
                          <p:cTn id="36" fill="hold">
                            <p:stCondLst>
                              <p:cond delay="3500"/>
                            </p:stCondLst>
                            <p:childTnLst>
                              <p:par>
                                <p:cTn id="37" presetID="1" presetClass="entr" presetSubtype="0"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par>
                          <p:cTn id="39" fill="hold">
                            <p:stCondLst>
                              <p:cond delay="3500"/>
                            </p:stCondLst>
                            <p:childTnLst>
                              <p:par>
                                <p:cTn id="40" presetID="1"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3500"/>
                            </p:stCondLst>
                            <p:childTnLst>
                              <p:par>
                                <p:cTn id="43" presetID="1"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3500"/>
                            </p:stCondLst>
                            <p:childTnLst>
                              <p:par>
                                <p:cTn id="49" presetID="2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3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wipe(left)">
                                      <p:cBhvr>
                                        <p:cTn id="5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8" grpId="0" animBg="1"/>
      <p:bldP spid="8" grpId="0" animBg="1"/>
      <p:bldP spid="9" grpId="0" animBg="1"/>
      <p:bldP spid="49" grpId="0"/>
      <p:bldP spid="50" grpId="0" animBg="1"/>
      <p:bldP spid="51" grpId="0" animBg="1"/>
      <p:bldP spid="31" grpId="0" animBg="1"/>
      <p:bldP spid="37" grpId="0" animBg="1"/>
      <p:bldP spid="37" grpId="1" animBg="1"/>
      <p:bldP spid="40" grpId="0"/>
      <p:bldP spid="43" grpId="0" animBg="1"/>
      <p:bldP spid="53" grpId="0"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BEBF-0997-E118-4D26-94700321FC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C4A39AC-D4A1-8904-BCB2-ABD00CFD1645}"/>
              </a:ext>
            </a:extLst>
          </p:cNvPr>
          <p:cNvSpPr>
            <a:spLocks noGrp="1"/>
          </p:cNvSpPr>
          <p:nvPr>
            <p:ph idx="1"/>
          </p:nvPr>
        </p:nvSpPr>
        <p:spPr/>
        <p:txBody>
          <a:bodyPr>
            <a:normAutofit fontScale="92500" lnSpcReduction="20000"/>
          </a:bodyPr>
          <a:lstStyle/>
          <a:p>
            <a:r>
              <a:rPr lang="en-US" dirty="0"/>
              <a:t>K3: Principles of root cause problem solving using fault diagnostics for troubleshooting</a:t>
            </a:r>
          </a:p>
          <a:p>
            <a:endParaRPr lang="en-US" dirty="0"/>
          </a:p>
          <a:p>
            <a:r>
              <a:rPr lang="en-US" dirty="0"/>
              <a:t>K4: Principles of basic network addressing for example binary</a:t>
            </a:r>
          </a:p>
          <a:p>
            <a:endParaRPr lang="en-US" dirty="0"/>
          </a:p>
          <a:p>
            <a:r>
              <a:rPr lang="en-US" dirty="0"/>
              <a:t>K6: fundamental principles of virtual networks and components</a:t>
            </a:r>
          </a:p>
          <a:p>
            <a:endParaRPr lang="en-US" dirty="0"/>
          </a:p>
          <a:p>
            <a:r>
              <a:rPr lang="en-US" dirty="0"/>
              <a:t>K11: fundamentals of physical networks and components</a:t>
            </a:r>
          </a:p>
          <a:p>
            <a:endParaRPr lang="en-US" dirty="0"/>
          </a:p>
          <a:p>
            <a:r>
              <a:rPr lang="en-US" dirty="0"/>
              <a:t>K15: principles of remote operation of devices including how to deploy and securely integrate mobile devices into a network</a:t>
            </a:r>
            <a:endParaRPr lang="en-GB" dirty="0"/>
          </a:p>
        </p:txBody>
      </p:sp>
    </p:spTree>
    <p:extLst>
      <p:ext uri="{BB962C8B-B14F-4D97-AF65-F5344CB8AC3E}">
        <p14:creationId xmlns:p14="http://schemas.microsoft.com/office/powerpoint/2010/main" val="41180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E8CD21BD-7585-40A0-B813-3B05DF5566A5}"/>
              </a:ext>
            </a:extLst>
          </p:cNvPr>
          <p:cNvSpPr/>
          <p:nvPr/>
        </p:nvSpPr>
        <p:spPr>
          <a:xfrm>
            <a:off x="9244303" y="4240997"/>
            <a:ext cx="866775" cy="104777"/>
          </a:xfrm>
          <a:prstGeom prst="rightArrow">
            <a:avLst/>
          </a:prstGeom>
          <a:solidFill>
            <a:srgbClr val="FF0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0A78B683-04A7-4DE4-BD6B-19FE61854C12}"/>
              </a:ext>
            </a:extLst>
          </p:cNvPr>
          <p:cNvCxnSpPr>
            <a:cxnSpLocks/>
          </p:cNvCxnSpPr>
          <p:nvPr/>
        </p:nvCxnSpPr>
        <p:spPr>
          <a:xfrm>
            <a:off x="8360741" y="3667965"/>
            <a:ext cx="625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14B33EB-BBDF-4D52-A143-16118BB2AB6C}"/>
              </a:ext>
            </a:extLst>
          </p:cNvPr>
          <p:cNvCxnSpPr>
            <a:cxnSpLocks/>
          </p:cNvCxnSpPr>
          <p:nvPr/>
        </p:nvCxnSpPr>
        <p:spPr>
          <a:xfrm>
            <a:off x="7240368" y="3675548"/>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32D23-D50B-4117-939B-116ECFCCA9AB}"/>
              </a:ext>
            </a:extLst>
          </p:cNvPr>
          <p:cNvCxnSpPr>
            <a:cxnSpLocks/>
          </p:cNvCxnSpPr>
          <p:nvPr/>
        </p:nvCxnSpPr>
        <p:spPr>
          <a:xfrm>
            <a:off x="3371232" y="3096029"/>
            <a:ext cx="1815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34A8591-ADC4-4650-A152-76221FB476C7}"/>
              </a:ext>
            </a:extLst>
          </p:cNvPr>
          <p:cNvCxnSpPr>
            <a:cxnSpLocks/>
          </p:cNvCxnSpPr>
          <p:nvPr/>
        </p:nvCxnSpPr>
        <p:spPr>
          <a:xfrm>
            <a:off x="4320700" y="3096029"/>
            <a:ext cx="3651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557E6B-3B46-41C5-86EB-6B24D30C32BB}"/>
              </a:ext>
            </a:extLst>
          </p:cNvPr>
          <p:cNvCxnSpPr>
            <a:cxnSpLocks/>
            <a:endCxn id="22" idx="1"/>
          </p:cNvCxnSpPr>
          <p:nvPr/>
        </p:nvCxnSpPr>
        <p:spPr>
          <a:xfrm flipV="1">
            <a:off x="6386584" y="3678163"/>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8DD3854-9C8E-4B92-9914-158E8EA33326}"/>
              </a:ext>
            </a:extLst>
          </p:cNvPr>
          <p:cNvCxnSpPr>
            <a:cxnSpLocks/>
          </p:cNvCxnSpPr>
          <p:nvPr/>
        </p:nvCxnSpPr>
        <p:spPr>
          <a:xfrm>
            <a:off x="5249562" y="3130064"/>
            <a:ext cx="477205" cy="41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D5ED294A-537D-491C-8A1A-62CA8E064698}"/>
              </a:ext>
            </a:extLst>
          </p:cNvPr>
          <p:cNvSpPr/>
          <p:nvPr/>
        </p:nvSpPr>
        <p:spPr>
          <a:xfrm>
            <a:off x="3362128" y="3067661"/>
            <a:ext cx="187833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92F57C4-16DB-4FA4-9F72-2DE72E4B5FE3}"/>
              </a:ext>
            </a:extLst>
          </p:cNvPr>
          <p:cNvSpPr/>
          <p:nvPr/>
        </p:nvSpPr>
        <p:spPr>
          <a:xfrm rot="2584417">
            <a:off x="5105488" y="3344369"/>
            <a:ext cx="8316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6E04DC5C-463D-486B-A46B-7A89AAE34607}"/>
              </a:ext>
            </a:extLst>
          </p:cNvPr>
          <p:cNvSpPr/>
          <p:nvPr/>
        </p:nvSpPr>
        <p:spPr>
          <a:xfrm>
            <a:off x="5809539" y="3632775"/>
            <a:ext cx="3319200" cy="53855"/>
          </a:xfrm>
          <a:prstGeom prst="rect">
            <a:avLst/>
          </a:pr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id="{E9C05CD9-F351-40B4-956D-8F70BD5E3BF8}"/>
              </a:ext>
            </a:extLst>
          </p:cNvPr>
          <p:cNvCxnSpPr>
            <a:cxnSpLocks/>
          </p:cNvCxnSpPr>
          <p:nvPr/>
        </p:nvCxnSpPr>
        <p:spPr>
          <a:xfrm>
            <a:off x="8360741" y="2493118"/>
            <a:ext cx="625063" cy="7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90DF36-DDDC-4E6E-B241-8487B681C682}"/>
              </a:ext>
            </a:extLst>
          </p:cNvPr>
          <p:cNvCxnSpPr>
            <a:cxnSpLocks/>
          </p:cNvCxnSpPr>
          <p:nvPr/>
        </p:nvCxnSpPr>
        <p:spPr>
          <a:xfrm>
            <a:off x="7240368" y="2500703"/>
            <a:ext cx="39203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6B3844A-B40B-427B-90C0-CE19001C870C}"/>
              </a:ext>
            </a:extLst>
          </p:cNvPr>
          <p:cNvSpPr>
            <a:spLocks noGrp="1"/>
          </p:cNvSpPr>
          <p:nvPr>
            <p:ph type="title"/>
          </p:nvPr>
        </p:nvSpPr>
        <p:spPr/>
        <p:txBody>
          <a:bodyPr/>
          <a:lstStyle/>
          <a:p>
            <a:r>
              <a:rPr lang="en-GB" spc="-5"/>
              <a:t>Source to Destination Delivery</a:t>
            </a:r>
            <a:endParaRPr lang="en-GB"/>
          </a:p>
        </p:txBody>
      </p:sp>
      <p:sp>
        <p:nvSpPr>
          <p:cNvPr id="4" name="Oval 3">
            <a:extLst>
              <a:ext uri="{FF2B5EF4-FFF2-40B4-BE49-F238E27FC236}">
                <a16:creationId xmlns:a16="http://schemas.microsoft.com/office/drawing/2014/main" id="{ECF9EFF3-743C-43FE-A5DA-5B378B18F2C4}"/>
              </a:ext>
            </a:extLst>
          </p:cNvPr>
          <p:cNvSpPr/>
          <p:nvPr/>
        </p:nvSpPr>
        <p:spPr>
          <a:xfrm>
            <a:off x="2945780" y="4024888"/>
            <a:ext cx="6502535" cy="523875"/>
          </a:xfrm>
          <a:prstGeom prst="ellipse">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9B70603-DFAD-44C7-A5AE-2E5276243337}"/>
              </a:ext>
            </a:extLst>
          </p:cNvPr>
          <p:cNvSpPr txBox="1"/>
          <p:nvPr/>
        </p:nvSpPr>
        <p:spPr>
          <a:xfrm>
            <a:off x="10057505" y="4102044"/>
            <a:ext cx="1604093" cy="369332"/>
          </a:xfrm>
          <a:prstGeom prst="rect">
            <a:avLst/>
          </a:prstGeom>
          <a:solidFill>
            <a:srgbClr val="FF0000">
              <a:alpha val="32000"/>
            </a:srgbClr>
          </a:solidFill>
        </p:spPr>
        <p:txBody>
          <a:bodyPr wrap="none" rtlCol="0">
            <a:spAutoFit/>
          </a:bodyPr>
          <a:lstStyle/>
          <a:p>
            <a:r>
              <a:rPr lang="en-GB"/>
              <a:t>Data Link Layer</a:t>
            </a:r>
          </a:p>
        </p:txBody>
      </p:sp>
      <p:grpSp>
        <p:nvGrpSpPr>
          <p:cNvPr id="15" name="Group 14">
            <a:extLst>
              <a:ext uri="{FF2B5EF4-FFF2-40B4-BE49-F238E27FC236}">
                <a16:creationId xmlns:a16="http://schemas.microsoft.com/office/drawing/2014/main" id="{98BD96FA-79C9-4E53-904A-56DC09887ABB}"/>
              </a:ext>
            </a:extLst>
          </p:cNvPr>
          <p:cNvGrpSpPr/>
          <p:nvPr/>
        </p:nvGrpSpPr>
        <p:grpSpPr>
          <a:xfrm>
            <a:off x="3439692" y="2771338"/>
            <a:ext cx="995460" cy="577850"/>
            <a:chOff x="10287129" y="5705246"/>
            <a:chExt cx="995460" cy="577850"/>
          </a:xfrm>
        </p:grpSpPr>
        <p:pic>
          <p:nvPicPr>
            <p:cNvPr id="9" name="Picture 26" descr="C:\Users\ecoffey\AppData\Local\Temp\Rar$DRa0.173\30019_Device_database_unreachable_256.png">
              <a:extLst>
                <a:ext uri="{FF2B5EF4-FFF2-40B4-BE49-F238E27FC236}">
                  <a16:creationId xmlns:a16="http://schemas.microsoft.com/office/drawing/2014/main" id="{8C0D0781-7529-4F71-9CAE-7F91FC18A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E1E7CDF-FC25-4406-98ED-D0D0320E4DD0}"/>
                </a:ext>
              </a:extLst>
            </p:cNvPr>
            <p:cNvSpPr txBox="1"/>
            <p:nvPr/>
          </p:nvSpPr>
          <p:spPr>
            <a:xfrm>
              <a:off x="10567492" y="5811222"/>
              <a:ext cx="434734" cy="276999"/>
            </a:xfrm>
            <a:prstGeom prst="rect">
              <a:avLst/>
            </a:prstGeom>
            <a:noFill/>
          </p:spPr>
          <p:txBody>
            <a:bodyPr wrap="none" rtlCol="0">
              <a:spAutoFit/>
            </a:bodyPr>
            <a:lstStyle/>
            <a:p>
              <a:r>
                <a:rPr lang="en-GB" sz="1200"/>
                <a:t>Link</a:t>
              </a:r>
            </a:p>
          </p:txBody>
        </p:sp>
      </p:grpSp>
      <p:grpSp>
        <p:nvGrpSpPr>
          <p:cNvPr id="11" name="Group 10">
            <a:extLst>
              <a:ext uri="{FF2B5EF4-FFF2-40B4-BE49-F238E27FC236}">
                <a16:creationId xmlns:a16="http://schemas.microsoft.com/office/drawing/2014/main" id="{D0CB2E11-2BC4-41F4-A05F-7C11FBE812A3}"/>
              </a:ext>
            </a:extLst>
          </p:cNvPr>
          <p:cNvGrpSpPr/>
          <p:nvPr/>
        </p:nvGrpSpPr>
        <p:grpSpPr>
          <a:xfrm>
            <a:off x="4685813" y="2907583"/>
            <a:ext cx="567797" cy="305361"/>
            <a:chOff x="10517786" y="5232754"/>
            <a:chExt cx="567797" cy="305361"/>
          </a:xfrm>
        </p:grpSpPr>
        <p:pic>
          <p:nvPicPr>
            <p:cNvPr id="12" name="Picture 10" descr="C:\Users\ecoffey\AppData\Local\Temp\Rar$DRa0.891\Cisco Icons November\30019_Device_database_3036\Png_256\30019_Device_database_3036_critical_256.png">
              <a:extLst>
                <a:ext uri="{FF2B5EF4-FFF2-40B4-BE49-F238E27FC236}">
                  <a16:creationId xmlns:a16="http://schemas.microsoft.com/office/drawing/2014/main" id="{257D6D87-1FD4-4807-A8EB-81B7BBAD3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C55F352-4A4B-412F-AD5F-4EC0D67B7B31}"/>
                </a:ext>
              </a:extLst>
            </p:cNvPr>
            <p:cNvSpPr txBox="1"/>
            <p:nvPr/>
          </p:nvSpPr>
          <p:spPr>
            <a:xfrm>
              <a:off x="10643087" y="5232754"/>
              <a:ext cx="247863" cy="276999"/>
            </a:xfrm>
            <a:prstGeom prst="rect">
              <a:avLst/>
            </a:prstGeom>
            <a:noFill/>
          </p:spPr>
          <p:txBody>
            <a:bodyPr wrap="square" rtlCol="0">
              <a:spAutoFit/>
            </a:bodyPr>
            <a:lstStyle/>
            <a:p>
              <a:r>
                <a:rPr lang="en-GB" sz="1200" b="1">
                  <a:solidFill>
                    <a:schemeClr val="bg1"/>
                  </a:solidFill>
                </a:rPr>
                <a:t>X</a:t>
              </a:r>
            </a:p>
          </p:txBody>
        </p:sp>
      </p:grpSp>
      <p:pic>
        <p:nvPicPr>
          <p:cNvPr id="17" name="Picture 16">
            <a:extLst>
              <a:ext uri="{FF2B5EF4-FFF2-40B4-BE49-F238E27FC236}">
                <a16:creationId xmlns:a16="http://schemas.microsoft.com/office/drawing/2014/main" id="{0591CA5E-9A0B-4168-B667-D1C20F697E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4845" y="2653634"/>
            <a:ext cx="695554" cy="695554"/>
          </a:xfrm>
          <a:prstGeom prst="rect">
            <a:avLst/>
          </a:prstGeom>
        </p:spPr>
      </p:pic>
      <p:sp>
        <p:nvSpPr>
          <p:cNvPr id="18" name="Rectangle 17">
            <a:extLst>
              <a:ext uri="{FF2B5EF4-FFF2-40B4-BE49-F238E27FC236}">
                <a16:creationId xmlns:a16="http://schemas.microsoft.com/office/drawing/2014/main" id="{E123338B-C361-417E-98B0-334E686BF669}"/>
              </a:ext>
            </a:extLst>
          </p:cNvPr>
          <p:cNvSpPr/>
          <p:nvPr/>
        </p:nvSpPr>
        <p:spPr>
          <a:xfrm>
            <a:off x="2571922"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5A2DB2A6-C80A-4C40-BF09-A49BE1E4D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3221126"/>
            <a:ext cx="695554" cy="695554"/>
          </a:xfrm>
          <a:prstGeom prst="rect">
            <a:avLst/>
          </a:prstGeom>
        </p:spPr>
      </p:pic>
      <p:pic>
        <p:nvPicPr>
          <p:cNvPr id="20" name="Picture 19">
            <a:extLst>
              <a:ext uri="{FF2B5EF4-FFF2-40B4-BE49-F238E27FC236}">
                <a16:creationId xmlns:a16="http://schemas.microsoft.com/office/drawing/2014/main" id="{B0DA48EF-CC73-4F89-9EF2-CF07312865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2771" y="2079753"/>
            <a:ext cx="695554" cy="695554"/>
          </a:xfrm>
          <a:prstGeom prst="rect">
            <a:avLst/>
          </a:prstGeom>
        </p:spPr>
      </p:pic>
      <p:grpSp>
        <p:nvGrpSpPr>
          <p:cNvPr id="21" name="Group 20">
            <a:extLst>
              <a:ext uri="{FF2B5EF4-FFF2-40B4-BE49-F238E27FC236}">
                <a16:creationId xmlns:a16="http://schemas.microsoft.com/office/drawing/2014/main" id="{19001AC0-7ACF-46A7-8F4B-5E34CBB6CA09}"/>
              </a:ext>
            </a:extLst>
          </p:cNvPr>
          <p:cNvGrpSpPr/>
          <p:nvPr/>
        </p:nvGrpSpPr>
        <p:grpSpPr>
          <a:xfrm>
            <a:off x="6670726" y="3483615"/>
            <a:ext cx="567797" cy="305361"/>
            <a:chOff x="10517786" y="5232754"/>
            <a:chExt cx="567797" cy="305361"/>
          </a:xfrm>
        </p:grpSpPr>
        <p:pic>
          <p:nvPicPr>
            <p:cNvPr id="22" name="Picture 10" descr="C:\Users\ecoffey\AppData\Local\Temp\Rar$DRa0.891\Cisco Icons November\30019_Device_database_3036\Png_256\30019_Device_database_3036_critical_256.png">
              <a:extLst>
                <a:ext uri="{FF2B5EF4-FFF2-40B4-BE49-F238E27FC236}">
                  <a16:creationId xmlns:a16="http://schemas.microsoft.com/office/drawing/2014/main" id="{407404AF-3256-4D09-931C-F2A1B5F23B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79DCBC6-66CC-4A3E-89A4-E8AAC751611D}"/>
                </a:ext>
              </a:extLst>
            </p:cNvPr>
            <p:cNvSpPr txBox="1"/>
            <p:nvPr/>
          </p:nvSpPr>
          <p:spPr>
            <a:xfrm>
              <a:off x="10643087" y="5232754"/>
              <a:ext cx="247863" cy="276999"/>
            </a:xfrm>
            <a:prstGeom prst="rect">
              <a:avLst/>
            </a:prstGeom>
            <a:noFill/>
          </p:spPr>
          <p:txBody>
            <a:bodyPr wrap="square" rtlCol="0">
              <a:spAutoFit/>
            </a:bodyPr>
            <a:lstStyle/>
            <a:p>
              <a:r>
                <a:rPr lang="en-GB" sz="1200" b="1">
                  <a:solidFill>
                    <a:schemeClr val="bg1"/>
                  </a:solidFill>
                </a:rPr>
                <a:t>X</a:t>
              </a:r>
            </a:p>
          </p:txBody>
        </p:sp>
      </p:grpSp>
      <p:grpSp>
        <p:nvGrpSpPr>
          <p:cNvPr id="24" name="Group 23">
            <a:extLst>
              <a:ext uri="{FF2B5EF4-FFF2-40B4-BE49-F238E27FC236}">
                <a16:creationId xmlns:a16="http://schemas.microsoft.com/office/drawing/2014/main" id="{85C69738-A675-4FC6-817E-B07232A90C04}"/>
              </a:ext>
            </a:extLst>
          </p:cNvPr>
          <p:cNvGrpSpPr/>
          <p:nvPr/>
        </p:nvGrpSpPr>
        <p:grpSpPr>
          <a:xfrm>
            <a:off x="6670726" y="2318756"/>
            <a:ext cx="567797" cy="305361"/>
            <a:chOff x="10517786" y="5232754"/>
            <a:chExt cx="567797" cy="305361"/>
          </a:xfrm>
        </p:grpSpPr>
        <p:pic>
          <p:nvPicPr>
            <p:cNvPr id="25" name="Picture 10" descr="C:\Users\ecoffey\AppData\Local\Temp\Rar$DRa0.891\Cisco Icons November\30019_Device_database_3036\Png_256\30019_Device_database_3036_critical_256.png">
              <a:extLst>
                <a:ext uri="{FF2B5EF4-FFF2-40B4-BE49-F238E27FC236}">
                  <a16:creationId xmlns:a16="http://schemas.microsoft.com/office/drawing/2014/main" id="{5EA9595F-5389-4FC8-B437-65DBFF12D5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7786" y="5316488"/>
              <a:ext cx="567797" cy="2216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CC4DFF5-B6D1-4033-8468-C84D8CB7EEB4}"/>
                </a:ext>
              </a:extLst>
            </p:cNvPr>
            <p:cNvSpPr txBox="1"/>
            <p:nvPr/>
          </p:nvSpPr>
          <p:spPr>
            <a:xfrm>
              <a:off x="10643087" y="5232754"/>
              <a:ext cx="247863" cy="276999"/>
            </a:xfrm>
            <a:prstGeom prst="rect">
              <a:avLst/>
            </a:prstGeom>
            <a:noFill/>
          </p:spPr>
          <p:txBody>
            <a:bodyPr wrap="square" rtlCol="0">
              <a:spAutoFit/>
            </a:bodyPr>
            <a:lstStyle/>
            <a:p>
              <a:r>
                <a:rPr lang="en-GB" sz="1200" b="1">
                  <a:solidFill>
                    <a:schemeClr val="bg1"/>
                  </a:solidFill>
                </a:rPr>
                <a:t>X</a:t>
              </a:r>
            </a:p>
          </p:txBody>
        </p:sp>
      </p:grpSp>
      <p:grpSp>
        <p:nvGrpSpPr>
          <p:cNvPr id="27" name="Group 26">
            <a:extLst>
              <a:ext uri="{FF2B5EF4-FFF2-40B4-BE49-F238E27FC236}">
                <a16:creationId xmlns:a16="http://schemas.microsoft.com/office/drawing/2014/main" id="{23810094-F700-4D5B-B394-6764EFAD08AB}"/>
              </a:ext>
            </a:extLst>
          </p:cNvPr>
          <p:cNvGrpSpPr/>
          <p:nvPr/>
        </p:nvGrpSpPr>
        <p:grpSpPr>
          <a:xfrm>
            <a:off x="5505576" y="3347370"/>
            <a:ext cx="995460" cy="577850"/>
            <a:chOff x="10287129" y="5705246"/>
            <a:chExt cx="995460" cy="577850"/>
          </a:xfrm>
        </p:grpSpPr>
        <p:pic>
          <p:nvPicPr>
            <p:cNvPr id="28" name="Picture 26" descr="C:\Users\ecoffey\AppData\Local\Temp\Rar$DRa0.173\30019_Device_database_unreachable_256.png">
              <a:extLst>
                <a:ext uri="{FF2B5EF4-FFF2-40B4-BE49-F238E27FC236}">
                  <a16:creationId xmlns:a16="http://schemas.microsoft.com/office/drawing/2014/main" id="{998E0F35-19B3-4DCA-B28E-98BE5DFCB5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E313135-EDCB-4AD9-92F9-903E39786B35}"/>
                </a:ext>
              </a:extLst>
            </p:cNvPr>
            <p:cNvSpPr txBox="1"/>
            <p:nvPr/>
          </p:nvSpPr>
          <p:spPr>
            <a:xfrm>
              <a:off x="10567492" y="5811222"/>
              <a:ext cx="434734" cy="276999"/>
            </a:xfrm>
            <a:prstGeom prst="rect">
              <a:avLst/>
            </a:prstGeom>
            <a:noFill/>
          </p:spPr>
          <p:txBody>
            <a:bodyPr wrap="none" rtlCol="0">
              <a:spAutoFit/>
            </a:bodyPr>
            <a:lstStyle/>
            <a:p>
              <a:r>
                <a:rPr lang="en-GB" sz="1200"/>
                <a:t>Link</a:t>
              </a:r>
            </a:p>
          </p:txBody>
        </p:sp>
      </p:grpSp>
      <p:grpSp>
        <p:nvGrpSpPr>
          <p:cNvPr id="30" name="Group 29">
            <a:extLst>
              <a:ext uri="{FF2B5EF4-FFF2-40B4-BE49-F238E27FC236}">
                <a16:creationId xmlns:a16="http://schemas.microsoft.com/office/drawing/2014/main" id="{8BD137FA-C649-4C17-918A-4B24BC09FB64}"/>
              </a:ext>
            </a:extLst>
          </p:cNvPr>
          <p:cNvGrpSpPr/>
          <p:nvPr/>
        </p:nvGrpSpPr>
        <p:grpSpPr>
          <a:xfrm>
            <a:off x="7496937" y="3347370"/>
            <a:ext cx="995460" cy="577850"/>
            <a:chOff x="10287129" y="5705246"/>
            <a:chExt cx="995460" cy="577850"/>
          </a:xfrm>
        </p:grpSpPr>
        <p:pic>
          <p:nvPicPr>
            <p:cNvPr id="31" name="Picture 26" descr="C:\Users\ecoffey\AppData\Local\Temp\Rar$DRa0.173\30019_Device_database_unreachable_256.png">
              <a:extLst>
                <a:ext uri="{FF2B5EF4-FFF2-40B4-BE49-F238E27FC236}">
                  <a16:creationId xmlns:a16="http://schemas.microsoft.com/office/drawing/2014/main" id="{FD0FA650-ADA1-490E-B53A-AA9D3BC66E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C53E128F-2814-48D0-A79E-E77CA2552639}"/>
                </a:ext>
              </a:extLst>
            </p:cNvPr>
            <p:cNvSpPr txBox="1"/>
            <p:nvPr/>
          </p:nvSpPr>
          <p:spPr>
            <a:xfrm>
              <a:off x="10567492" y="5811222"/>
              <a:ext cx="434734" cy="276999"/>
            </a:xfrm>
            <a:prstGeom prst="rect">
              <a:avLst/>
            </a:prstGeom>
            <a:noFill/>
          </p:spPr>
          <p:txBody>
            <a:bodyPr wrap="none" rtlCol="0">
              <a:spAutoFit/>
            </a:bodyPr>
            <a:lstStyle/>
            <a:p>
              <a:r>
                <a:rPr lang="en-GB" sz="1200"/>
                <a:t>Link</a:t>
              </a:r>
            </a:p>
          </p:txBody>
        </p:sp>
      </p:grpSp>
      <p:grpSp>
        <p:nvGrpSpPr>
          <p:cNvPr id="33" name="Group 32">
            <a:extLst>
              <a:ext uri="{FF2B5EF4-FFF2-40B4-BE49-F238E27FC236}">
                <a16:creationId xmlns:a16="http://schemas.microsoft.com/office/drawing/2014/main" id="{92065640-8DE0-4500-BBBF-E69FDA55E900}"/>
              </a:ext>
            </a:extLst>
          </p:cNvPr>
          <p:cNvGrpSpPr/>
          <p:nvPr/>
        </p:nvGrpSpPr>
        <p:grpSpPr>
          <a:xfrm>
            <a:off x="5505576" y="2182511"/>
            <a:ext cx="995460" cy="577850"/>
            <a:chOff x="10287129" y="5705246"/>
            <a:chExt cx="995460" cy="577850"/>
          </a:xfrm>
        </p:grpSpPr>
        <p:pic>
          <p:nvPicPr>
            <p:cNvPr id="34" name="Picture 26" descr="C:\Users\ecoffey\AppData\Local\Temp\Rar$DRa0.173\30019_Device_database_unreachable_256.png">
              <a:extLst>
                <a:ext uri="{FF2B5EF4-FFF2-40B4-BE49-F238E27FC236}">
                  <a16:creationId xmlns:a16="http://schemas.microsoft.com/office/drawing/2014/main" id="{58AD84F6-9102-46A0-9F88-4F978DA8A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A53EE97-E411-4CFA-AFC0-305F258D267B}"/>
                </a:ext>
              </a:extLst>
            </p:cNvPr>
            <p:cNvSpPr txBox="1"/>
            <p:nvPr/>
          </p:nvSpPr>
          <p:spPr>
            <a:xfrm>
              <a:off x="10567492" y="5811222"/>
              <a:ext cx="434734" cy="276999"/>
            </a:xfrm>
            <a:prstGeom prst="rect">
              <a:avLst/>
            </a:prstGeom>
            <a:noFill/>
          </p:spPr>
          <p:txBody>
            <a:bodyPr wrap="none" rtlCol="0">
              <a:spAutoFit/>
            </a:bodyPr>
            <a:lstStyle/>
            <a:p>
              <a:r>
                <a:rPr lang="en-GB" sz="1200"/>
                <a:t>Link</a:t>
              </a:r>
            </a:p>
          </p:txBody>
        </p:sp>
      </p:grpSp>
      <p:grpSp>
        <p:nvGrpSpPr>
          <p:cNvPr id="36" name="Group 35">
            <a:extLst>
              <a:ext uri="{FF2B5EF4-FFF2-40B4-BE49-F238E27FC236}">
                <a16:creationId xmlns:a16="http://schemas.microsoft.com/office/drawing/2014/main" id="{17C979E9-24D0-44D7-97E8-B55059ADA799}"/>
              </a:ext>
            </a:extLst>
          </p:cNvPr>
          <p:cNvGrpSpPr/>
          <p:nvPr/>
        </p:nvGrpSpPr>
        <p:grpSpPr>
          <a:xfrm>
            <a:off x="7490784" y="2182511"/>
            <a:ext cx="995460" cy="577850"/>
            <a:chOff x="10287129" y="5705246"/>
            <a:chExt cx="995460" cy="577850"/>
          </a:xfrm>
        </p:grpSpPr>
        <p:pic>
          <p:nvPicPr>
            <p:cNvPr id="37" name="Picture 26" descr="C:\Users\ecoffey\AppData\Local\Temp\Rar$DRa0.173\30019_Device_database_unreachable_256.png">
              <a:extLst>
                <a:ext uri="{FF2B5EF4-FFF2-40B4-BE49-F238E27FC236}">
                  <a16:creationId xmlns:a16="http://schemas.microsoft.com/office/drawing/2014/main" id="{890B9883-E5F2-4BC7-86B6-338DC655C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129" y="5705246"/>
              <a:ext cx="995460" cy="57785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55400C0-F0B3-45F7-A792-D36A862689D4}"/>
                </a:ext>
              </a:extLst>
            </p:cNvPr>
            <p:cNvSpPr txBox="1"/>
            <p:nvPr/>
          </p:nvSpPr>
          <p:spPr>
            <a:xfrm>
              <a:off x="10567492" y="5811222"/>
              <a:ext cx="434734" cy="276999"/>
            </a:xfrm>
            <a:prstGeom prst="rect">
              <a:avLst/>
            </a:prstGeom>
            <a:noFill/>
          </p:spPr>
          <p:txBody>
            <a:bodyPr wrap="none" rtlCol="0">
              <a:spAutoFit/>
            </a:bodyPr>
            <a:lstStyle/>
            <a:p>
              <a:r>
                <a:rPr lang="en-GB" sz="1200"/>
                <a:t>Link</a:t>
              </a:r>
            </a:p>
          </p:txBody>
        </p:sp>
      </p:grpSp>
      <p:sp>
        <p:nvSpPr>
          <p:cNvPr id="39" name="TextBox 38">
            <a:extLst>
              <a:ext uri="{FF2B5EF4-FFF2-40B4-BE49-F238E27FC236}">
                <a16:creationId xmlns:a16="http://schemas.microsoft.com/office/drawing/2014/main" id="{45858CF9-E297-4B51-ACB7-1543F04C611D}"/>
              </a:ext>
            </a:extLst>
          </p:cNvPr>
          <p:cNvSpPr txBox="1"/>
          <p:nvPr/>
        </p:nvSpPr>
        <p:spPr>
          <a:xfrm>
            <a:off x="2933764" y="3243907"/>
            <a:ext cx="317716" cy="369332"/>
          </a:xfrm>
          <a:prstGeom prst="rect">
            <a:avLst/>
          </a:prstGeom>
          <a:noFill/>
        </p:spPr>
        <p:txBody>
          <a:bodyPr wrap="none" rtlCol="0">
            <a:spAutoFit/>
          </a:bodyPr>
          <a:lstStyle/>
          <a:p>
            <a:r>
              <a:rPr lang="en-GB"/>
              <a:t>A</a:t>
            </a:r>
          </a:p>
        </p:txBody>
      </p:sp>
      <p:sp>
        <p:nvSpPr>
          <p:cNvPr id="40" name="TextBox 39">
            <a:extLst>
              <a:ext uri="{FF2B5EF4-FFF2-40B4-BE49-F238E27FC236}">
                <a16:creationId xmlns:a16="http://schemas.microsoft.com/office/drawing/2014/main" id="{30D9255F-6B46-4C6F-AC83-6A211303CC52}"/>
              </a:ext>
            </a:extLst>
          </p:cNvPr>
          <p:cNvSpPr txBox="1"/>
          <p:nvPr/>
        </p:nvSpPr>
        <p:spPr>
          <a:xfrm>
            <a:off x="6795766" y="2546668"/>
            <a:ext cx="317716" cy="369332"/>
          </a:xfrm>
          <a:prstGeom prst="rect">
            <a:avLst/>
          </a:prstGeom>
          <a:noFill/>
        </p:spPr>
        <p:txBody>
          <a:bodyPr wrap="none" rtlCol="0">
            <a:spAutoFit/>
          </a:bodyPr>
          <a:lstStyle/>
          <a:p>
            <a:r>
              <a:rPr lang="en-GB"/>
              <a:t>C</a:t>
            </a:r>
          </a:p>
        </p:txBody>
      </p:sp>
      <p:sp>
        <p:nvSpPr>
          <p:cNvPr id="41" name="TextBox 40">
            <a:extLst>
              <a:ext uri="{FF2B5EF4-FFF2-40B4-BE49-F238E27FC236}">
                <a16:creationId xmlns:a16="http://schemas.microsoft.com/office/drawing/2014/main" id="{60E1A572-4C16-4E49-854D-762C233A8403}"/>
              </a:ext>
            </a:extLst>
          </p:cNvPr>
          <p:cNvSpPr txBox="1"/>
          <p:nvPr/>
        </p:nvSpPr>
        <p:spPr>
          <a:xfrm>
            <a:off x="4810853" y="3119256"/>
            <a:ext cx="317716" cy="369332"/>
          </a:xfrm>
          <a:prstGeom prst="rect">
            <a:avLst/>
          </a:prstGeom>
          <a:noFill/>
        </p:spPr>
        <p:txBody>
          <a:bodyPr wrap="none" rtlCol="0">
            <a:spAutoFit/>
          </a:bodyPr>
          <a:lstStyle/>
          <a:p>
            <a:r>
              <a:rPr lang="en-GB"/>
              <a:t>B</a:t>
            </a:r>
          </a:p>
        </p:txBody>
      </p:sp>
      <p:sp>
        <p:nvSpPr>
          <p:cNvPr id="42" name="TextBox 41">
            <a:extLst>
              <a:ext uri="{FF2B5EF4-FFF2-40B4-BE49-F238E27FC236}">
                <a16:creationId xmlns:a16="http://schemas.microsoft.com/office/drawing/2014/main" id="{71EB54DE-94BF-4EC7-9D81-C5C4E4035DD5}"/>
              </a:ext>
            </a:extLst>
          </p:cNvPr>
          <p:cNvSpPr txBox="1"/>
          <p:nvPr/>
        </p:nvSpPr>
        <p:spPr>
          <a:xfrm>
            <a:off x="6806186" y="3708813"/>
            <a:ext cx="296876" cy="369332"/>
          </a:xfrm>
          <a:prstGeom prst="rect">
            <a:avLst/>
          </a:prstGeom>
          <a:noFill/>
        </p:spPr>
        <p:txBody>
          <a:bodyPr wrap="none" rtlCol="0">
            <a:spAutoFit/>
          </a:bodyPr>
          <a:lstStyle/>
          <a:p>
            <a:r>
              <a:rPr lang="en-GB"/>
              <a:t>E</a:t>
            </a:r>
          </a:p>
        </p:txBody>
      </p:sp>
      <p:sp>
        <p:nvSpPr>
          <p:cNvPr id="43" name="TextBox 42">
            <a:extLst>
              <a:ext uri="{FF2B5EF4-FFF2-40B4-BE49-F238E27FC236}">
                <a16:creationId xmlns:a16="http://schemas.microsoft.com/office/drawing/2014/main" id="{AB4E670C-CB9C-458A-853A-8485E8EAD043}"/>
              </a:ext>
            </a:extLst>
          </p:cNvPr>
          <p:cNvSpPr txBox="1"/>
          <p:nvPr/>
        </p:nvSpPr>
        <p:spPr>
          <a:xfrm>
            <a:off x="8936881" y="2722554"/>
            <a:ext cx="327334" cy="369332"/>
          </a:xfrm>
          <a:prstGeom prst="rect">
            <a:avLst/>
          </a:prstGeom>
          <a:noFill/>
        </p:spPr>
        <p:txBody>
          <a:bodyPr wrap="none" rtlCol="0">
            <a:spAutoFit/>
          </a:bodyPr>
          <a:lstStyle/>
          <a:p>
            <a:r>
              <a:rPr lang="en-GB"/>
              <a:t>D</a:t>
            </a:r>
          </a:p>
        </p:txBody>
      </p:sp>
      <p:sp>
        <p:nvSpPr>
          <p:cNvPr id="44" name="TextBox 43">
            <a:extLst>
              <a:ext uri="{FF2B5EF4-FFF2-40B4-BE49-F238E27FC236}">
                <a16:creationId xmlns:a16="http://schemas.microsoft.com/office/drawing/2014/main" id="{B951FCE5-E4F1-47BD-907A-7014B4D0E6B9}"/>
              </a:ext>
            </a:extLst>
          </p:cNvPr>
          <p:cNvSpPr txBox="1"/>
          <p:nvPr/>
        </p:nvSpPr>
        <p:spPr>
          <a:xfrm>
            <a:off x="4401671" y="2514895"/>
            <a:ext cx="1136080" cy="523220"/>
          </a:xfrm>
          <a:prstGeom prst="rect">
            <a:avLst/>
          </a:prstGeom>
          <a:noFill/>
        </p:spPr>
        <p:txBody>
          <a:bodyPr wrap="none" rtlCol="0">
            <a:spAutoFit/>
          </a:bodyPr>
          <a:lstStyle/>
          <a:p>
            <a:pPr algn="ctr"/>
            <a:r>
              <a:rPr lang="en-GB" sz="1400"/>
              <a:t>Intermediate</a:t>
            </a:r>
          </a:p>
          <a:p>
            <a:pPr algn="ctr"/>
            <a:r>
              <a:rPr lang="en-GB" sz="1400"/>
              <a:t>system</a:t>
            </a:r>
          </a:p>
        </p:txBody>
      </p:sp>
      <p:sp>
        <p:nvSpPr>
          <p:cNvPr id="45" name="TextBox 44">
            <a:extLst>
              <a:ext uri="{FF2B5EF4-FFF2-40B4-BE49-F238E27FC236}">
                <a16:creationId xmlns:a16="http://schemas.microsoft.com/office/drawing/2014/main" id="{FFEA183C-A73B-4E23-BDC4-18792DD96A20}"/>
              </a:ext>
            </a:extLst>
          </p:cNvPr>
          <p:cNvSpPr txBox="1"/>
          <p:nvPr/>
        </p:nvSpPr>
        <p:spPr>
          <a:xfrm>
            <a:off x="6386584" y="1928787"/>
            <a:ext cx="1136080" cy="523220"/>
          </a:xfrm>
          <a:prstGeom prst="rect">
            <a:avLst/>
          </a:prstGeom>
          <a:noFill/>
        </p:spPr>
        <p:txBody>
          <a:bodyPr wrap="none" rtlCol="0">
            <a:spAutoFit/>
          </a:bodyPr>
          <a:lstStyle/>
          <a:p>
            <a:pPr algn="ctr"/>
            <a:r>
              <a:rPr lang="en-GB" sz="1400"/>
              <a:t>Intermediate</a:t>
            </a:r>
          </a:p>
          <a:p>
            <a:pPr algn="ctr"/>
            <a:r>
              <a:rPr lang="en-GB" sz="1400"/>
              <a:t>system</a:t>
            </a:r>
          </a:p>
        </p:txBody>
      </p:sp>
      <p:sp>
        <p:nvSpPr>
          <p:cNvPr id="46" name="TextBox 45">
            <a:extLst>
              <a:ext uri="{FF2B5EF4-FFF2-40B4-BE49-F238E27FC236}">
                <a16:creationId xmlns:a16="http://schemas.microsoft.com/office/drawing/2014/main" id="{5C227B27-2235-485F-A10C-DA066B846439}"/>
              </a:ext>
            </a:extLst>
          </p:cNvPr>
          <p:cNvSpPr txBox="1"/>
          <p:nvPr/>
        </p:nvSpPr>
        <p:spPr>
          <a:xfrm>
            <a:off x="6386584" y="3045268"/>
            <a:ext cx="1136080" cy="523220"/>
          </a:xfrm>
          <a:prstGeom prst="rect">
            <a:avLst/>
          </a:prstGeom>
          <a:noFill/>
        </p:spPr>
        <p:txBody>
          <a:bodyPr wrap="none" rtlCol="0">
            <a:spAutoFit/>
          </a:bodyPr>
          <a:lstStyle/>
          <a:p>
            <a:pPr algn="ctr"/>
            <a:r>
              <a:rPr lang="en-GB" sz="1400"/>
              <a:t>Intermediate</a:t>
            </a:r>
          </a:p>
          <a:p>
            <a:pPr algn="ctr"/>
            <a:r>
              <a:rPr lang="en-GB" sz="1400"/>
              <a:t>system</a:t>
            </a:r>
          </a:p>
        </p:txBody>
      </p:sp>
      <p:sp>
        <p:nvSpPr>
          <p:cNvPr id="47" name="TextBox 46">
            <a:extLst>
              <a:ext uri="{FF2B5EF4-FFF2-40B4-BE49-F238E27FC236}">
                <a16:creationId xmlns:a16="http://schemas.microsoft.com/office/drawing/2014/main" id="{BB586C9F-E0DE-48D4-955F-232CF1034BB8}"/>
              </a:ext>
            </a:extLst>
          </p:cNvPr>
          <p:cNvSpPr txBox="1"/>
          <p:nvPr/>
        </p:nvSpPr>
        <p:spPr>
          <a:xfrm>
            <a:off x="2933764" y="5123618"/>
            <a:ext cx="317716" cy="369332"/>
          </a:xfrm>
          <a:prstGeom prst="rect">
            <a:avLst/>
          </a:prstGeom>
          <a:noFill/>
        </p:spPr>
        <p:txBody>
          <a:bodyPr wrap="none" rtlCol="0">
            <a:spAutoFit/>
          </a:bodyPr>
          <a:lstStyle/>
          <a:p>
            <a:r>
              <a:rPr lang="en-GB"/>
              <a:t>A</a:t>
            </a:r>
          </a:p>
        </p:txBody>
      </p:sp>
      <p:sp>
        <p:nvSpPr>
          <p:cNvPr id="48" name="TextBox 47">
            <a:extLst>
              <a:ext uri="{FF2B5EF4-FFF2-40B4-BE49-F238E27FC236}">
                <a16:creationId xmlns:a16="http://schemas.microsoft.com/office/drawing/2014/main" id="{B6F02EB0-1DFD-461E-85E4-156B3AE962F2}"/>
              </a:ext>
            </a:extLst>
          </p:cNvPr>
          <p:cNvSpPr txBox="1"/>
          <p:nvPr/>
        </p:nvSpPr>
        <p:spPr>
          <a:xfrm>
            <a:off x="4810853" y="5123618"/>
            <a:ext cx="317716" cy="369332"/>
          </a:xfrm>
          <a:prstGeom prst="rect">
            <a:avLst/>
          </a:prstGeom>
          <a:noFill/>
        </p:spPr>
        <p:txBody>
          <a:bodyPr wrap="none" rtlCol="0">
            <a:spAutoFit/>
          </a:bodyPr>
          <a:lstStyle/>
          <a:p>
            <a:r>
              <a:rPr lang="en-GB"/>
              <a:t>B</a:t>
            </a:r>
          </a:p>
        </p:txBody>
      </p:sp>
      <p:sp>
        <p:nvSpPr>
          <p:cNvPr id="49" name="TextBox 48">
            <a:extLst>
              <a:ext uri="{FF2B5EF4-FFF2-40B4-BE49-F238E27FC236}">
                <a16:creationId xmlns:a16="http://schemas.microsoft.com/office/drawing/2014/main" id="{9AEAA42E-8543-4939-9D12-456520272C69}"/>
              </a:ext>
            </a:extLst>
          </p:cNvPr>
          <p:cNvSpPr txBox="1"/>
          <p:nvPr/>
        </p:nvSpPr>
        <p:spPr>
          <a:xfrm>
            <a:off x="6806186" y="5123618"/>
            <a:ext cx="296876" cy="369332"/>
          </a:xfrm>
          <a:prstGeom prst="rect">
            <a:avLst/>
          </a:prstGeom>
          <a:noFill/>
        </p:spPr>
        <p:txBody>
          <a:bodyPr wrap="none" rtlCol="0">
            <a:spAutoFit/>
          </a:bodyPr>
          <a:lstStyle/>
          <a:p>
            <a:r>
              <a:rPr lang="en-GB"/>
              <a:t>E</a:t>
            </a:r>
          </a:p>
        </p:txBody>
      </p:sp>
      <p:sp>
        <p:nvSpPr>
          <p:cNvPr id="50" name="TextBox 49">
            <a:extLst>
              <a:ext uri="{FF2B5EF4-FFF2-40B4-BE49-F238E27FC236}">
                <a16:creationId xmlns:a16="http://schemas.microsoft.com/office/drawing/2014/main" id="{212D30C2-F8E0-457C-9894-D164BE0991D4}"/>
              </a:ext>
            </a:extLst>
          </p:cNvPr>
          <p:cNvSpPr txBox="1"/>
          <p:nvPr/>
        </p:nvSpPr>
        <p:spPr>
          <a:xfrm>
            <a:off x="8955316" y="5123618"/>
            <a:ext cx="290464" cy="369332"/>
          </a:xfrm>
          <a:prstGeom prst="rect">
            <a:avLst/>
          </a:prstGeom>
          <a:noFill/>
        </p:spPr>
        <p:txBody>
          <a:bodyPr wrap="none" rtlCol="0">
            <a:spAutoFit/>
          </a:bodyPr>
          <a:lstStyle/>
          <a:p>
            <a:r>
              <a:rPr lang="en-GB"/>
              <a:t>F</a:t>
            </a:r>
          </a:p>
        </p:txBody>
      </p:sp>
      <p:sp>
        <p:nvSpPr>
          <p:cNvPr id="51" name="TextBox 50">
            <a:extLst>
              <a:ext uri="{FF2B5EF4-FFF2-40B4-BE49-F238E27FC236}">
                <a16:creationId xmlns:a16="http://schemas.microsoft.com/office/drawing/2014/main" id="{4625EAD1-608F-4702-B67F-224BC115A2B7}"/>
              </a:ext>
            </a:extLst>
          </p:cNvPr>
          <p:cNvSpPr txBox="1"/>
          <p:nvPr/>
        </p:nvSpPr>
        <p:spPr>
          <a:xfrm>
            <a:off x="8955316" y="3770056"/>
            <a:ext cx="290464" cy="369332"/>
          </a:xfrm>
          <a:prstGeom prst="rect">
            <a:avLst/>
          </a:prstGeom>
          <a:noFill/>
        </p:spPr>
        <p:txBody>
          <a:bodyPr wrap="none" rtlCol="0">
            <a:spAutoFit/>
          </a:bodyPr>
          <a:lstStyle/>
          <a:p>
            <a:r>
              <a:rPr lang="en-GB"/>
              <a:t>F</a:t>
            </a:r>
          </a:p>
        </p:txBody>
      </p:sp>
      <p:sp>
        <p:nvSpPr>
          <p:cNvPr id="52" name="TextBox 51">
            <a:extLst>
              <a:ext uri="{FF2B5EF4-FFF2-40B4-BE49-F238E27FC236}">
                <a16:creationId xmlns:a16="http://schemas.microsoft.com/office/drawing/2014/main" id="{0ADC47EF-16C4-4B35-B2E1-9C80F9F00B0A}"/>
              </a:ext>
            </a:extLst>
          </p:cNvPr>
          <p:cNvSpPr txBox="1"/>
          <p:nvPr/>
        </p:nvSpPr>
        <p:spPr>
          <a:xfrm>
            <a:off x="3645588" y="5466341"/>
            <a:ext cx="725840" cy="276999"/>
          </a:xfrm>
          <a:prstGeom prst="rect">
            <a:avLst/>
          </a:prstGeom>
          <a:noFill/>
        </p:spPr>
        <p:txBody>
          <a:bodyPr wrap="none" rtlCol="0">
            <a:spAutoFit/>
          </a:bodyPr>
          <a:lstStyle/>
          <a:p>
            <a:r>
              <a:rPr lang="en-GB" sz="1200"/>
              <a:t>Network</a:t>
            </a:r>
          </a:p>
        </p:txBody>
      </p:sp>
      <p:sp>
        <p:nvSpPr>
          <p:cNvPr id="53" name="TextBox 52">
            <a:extLst>
              <a:ext uri="{FF2B5EF4-FFF2-40B4-BE49-F238E27FC236}">
                <a16:creationId xmlns:a16="http://schemas.microsoft.com/office/drawing/2014/main" id="{A0139676-46A4-41B9-95B1-66002FD5E400}"/>
              </a:ext>
            </a:extLst>
          </p:cNvPr>
          <p:cNvSpPr txBox="1"/>
          <p:nvPr/>
        </p:nvSpPr>
        <p:spPr>
          <a:xfrm>
            <a:off x="3633828" y="5818185"/>
            <a:ext cx="760080" cy="276999"/>
          </a:xfrm>
          <a:prstGeom prst="rect">
            <a:avLst/>
          </a:prstGeom>
          <a:noFill/>
        </p:spPr>
        <p:txBody>
          <a:bodyPr wrap="none" rtlCol="0">
            <a:spAutoFit/>
          </a:bodyPr>
          <a:lstStyle/>
          <a:p>
            <a:r>
              <a:rPr lang="en-GB" sz="1200"/>
              <a:t>Data Link</a:t>
            </a:r>
          </a:p>
        </p:txBody>
      </p:sp>
      <p:sp>
        <p:nvSpPr>
          <p:cNvPr id="54" name="TextBox 53">
            <a:extLst>
              <a:ext uri="{FF2B5EF4-FFF2-40B4-BE49-F238E27FC236}">
                <a16:creationId xmlns:a16="http://schemas.microsoft.com/office/drawing/2014/main" id="{5A6FC206-3865-4C3C-B64F-2292E0E6FD73}"/>
              </a:ext>
            </a:extLst>
          </p:cNvPr>
          <p:cNvSpPr txBox="1"/>
          <p:nvPr/>
        </p:nvSpPr>
        <p:spPr>
          <a:xfrm>
            <a:off x="3622068" y="6185269"/>
            <a:ext cx="679225" cy="276999"/>
          </a:xfrm>
          <a:prstGeom prst="rect">
            <a:avLst/>
          </a:prstGeom>
          <a:noFill/>
        </p:spPr>
        <p:txBody>
          <a:bodyPr wrap="none" rtlCol="0">
            <a:spAutoFit/>
          </a:bodyPr>
          <a:lstStyle/>
          <a:p>
            <a:r>
              <a:rPr lang="en-GB" sz="1200"/>
              <a:t>Physical</a:t>
            </a:r>
          </a:p>
        </p:txBody>
      </p:sp>
      <p:sp>
        <p:nvSpPr>
          <p:cNvPr id="55" name="Rectangle 54">
            <a:extLst>
              <a:ext uri="{FF2B5EF4-FFF2-40B4-BE49-F238E27FC236}">
                <a16:creationId xmlns:a16="http://schemas.microsoft.com/office/drawing/2014/main" id="{E41BE831-3130-451F-92FB-1EA886F2B0BE}"/>
              </a:ext>
            </a:extLst>
          </p:cNvPr>
          <p:cNvSpPr/>
          <p:nvPr/>
        </p:nvSpPr>
        <p:spPr>
          <a:xfrm>
            <a:off x="8579848"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5978B4E5-348E-48E9-BE8C-A5AEA8AFB395}"/>
              </a:ext>
            </a:extLst>
          </p:cNvPr>
          <p:cNvSpPr/>
          <p:nvPr/>
        </p:nvSpPr>
        <p:spPr>
          <a:xfrm>
            <a:off x="4449011"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5F960700-3C29-4E2C-873D-8B0045F49AC5}"/>
              </a:ext>
            </a:extLst>
          </p:cNvPr>
          <p:cNvSpPr/>
          <p:nvPr/>
        </p:nvSpPr>
        <p:spPr>
          <a:xfrm>
            <a:off x="6433924" y="5474273"/>
            <a:ext cx="1041400" cy="30591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BFA8E6CC-6D24-4D89-9B11-C9B563D7236E}"/>
              </a:ext>
            </a:extLst>
          </p:cNvPr>
          <p:cNvSpPr txBox="1"/>
          <p:nvPr/>
        </p:nvSpPr>
        <p:spPr>
          <a:xfrm>
            <a:off x="5600260" y="5477406"/>
            <a:ext cx="725840" cy="276999"/>
          </a:xfrm>
          <a:prstGeom prst="rect">
            <a:avLst/>
          </a:prstGeom>
          <a:noFill/>
        </p:spPr>
        <p:txBody>
          <a:bodyPr wrap="none" rtlCol="0">
            <a:spAutoFit/>
          </a:bodyPr>
          <a:lstStyle/>
          <a:p>
            <a:r>
              <a:rPr lang="en-GB" sz="1200"/>
              <a:t>Network</a:t>
            </a:r>
          </a:p>
        </p:txBody>
      </p:sp>
      <p:sp>
        <p:nvSpPr>
          <p:cNvPr id="59" name="TextBox 58">
            <a:extLst>
              <a:ext uri="{FF2B5EF4-FFF2-40B4-BE49-F238E27FC236}">
                <a16:creationId xmlns:a16="http://schemas.microsoft.com/office/drawing/2014/main" id="{172435E7-D010-4C9F-9C7A-ADDA94CE0A2B}"/>
              </a:ext>
            </a:extLst>
          </p:cNvPr>
          <p:cNvSpPr txBox="1"/>
          <p:nvPr/>
        </p:nvSpPr>
        <p:spPr>
          <a:xfrm>
            <a:off x="5588500" y="5829250"/>
            <a:ext cx="760080" cy="276999"/>
          </a:xfrm>
          <a:prstGeom prst="rect">
            <a:avLst/>
          </a:prstGeom>
          <a:noFill/>
        </p:spPr>
        <p:txBody>
          <a:bodyPr wrap="none" rtlCol="0">
            <a:spAutoFit/>
          </a:bodyPr>
          <a:lstStyle/>
          <a:p>
            <a:r>
              <a:rPr lang="en-GB" sz="1200"/>
              <a:t>Data Link</a:t>
            </a:r>
          </a:p>
        </p:txBody>
      </p:sp>
      <p:sp>
        <p:nvSpPr>
          <p:cNvPr id="60" name="TextBox 59">
            <a:extLst>
              <a:ext uri="{FF2B5EF4-FFF2-40B4-BE49-F238E27FC236}">
                <a16:creationId xmlns:a16="http://schemas.microsoft.com/office/drawing/2014/main" id="{13DA35E8-5BC3-4A3C-B2B0-4D07C472682E}"/>
              </a:ext>
            </a:extLst>
          </p:cNvPr>
          <p:cNvSpPr txBox="1"/>
          <p:nvPr/>
        </p:nvSpPr>
        <p:spPr>
          <a:xfrm>
            <a:off x="5576740" y="6196334"/>
            <a:ext cx="679225" cy="276999"/>
          </a:xfrm>
          <a:prstGeom prst="rect">
            <a:avLst/>
          </a:prstGeom>
          <a:noFill/>
        </p:spPr>
        <p:txBody>
          <a:bodyPr wrap="none" rtlCol="0">
            <a:spAutoFit/>
          </a:bodyPr>
          <a:lstStyle/>
          <a:p>
            <a:r>
              <a:rPr lang="en-GB" sz="1200"/>
              <a:t>Physical</a:t>
            </a:r>
          </a:p>
        </p:txBody>
      </p:sp>
      <p:sp>
        <p:nvSpPr>
          <p:cNvPr id="61" name="TextBox 60">
            <a:extLst>
              <a:ext uri="{FF2B5EF4-FFF2-40B4-BE49-F238E27FC236}">
                <a16:creationId xmlns:a16="http://schemas.microsoft.com/office/drawing/2014/main" id="{090903CC-DC46-4B98-A8BC-347BD46C83E1}"/>
              </a:ext>
            </a:extLst>
          </p:cNvPr>
          <p:cNvSpPr txBox="1"/>
          <p:nvPr/>
        </p:nvSpPr>
        <p:spPr>
          <a:xfrm>
            <a:off x="7694978" y="5488471"/>
            <a:ext cx="725840" cy="276999"/>
          </a:xfrm>
          <a:prstGeom prst="rect">
            <a:avLst/>
          </a:prstGeom>
          <a:noFill/>
        </p:spPr>
        <p:txBody>
          <a:bodyPr wrap="none" rtlCol="0">
            <a:spAutoFit/>
          </a:bodyPr>
          <a:lstStyle/>
          <a:p>
            <a:r>
              <a:rPr lang="en-GB" sz="1200"/>
              <a:t>Network</a:t>
            </a:r>
          </a:p>
        </p:txBody>
      </p:sp>
      <p:sp>
        <p:nvSpPr>
          <p:cNvPr id="62" name="TextBox 61">
            <a:extLst>
              <a:ext uri="{FF2B5EF4-FFF2-40B4-BE49-F238E27FC236}">
                <a16:creationId xmlns:a16="http://schemas.microsoft.com/office/drawing/2014/main" id="{A494A10E-9877-4CD6-9089-76509297814D}"/>
              </a:ext>
            </a:extLst>
          </p:cNvPr>
          <p:cNvSpPr txBox="1"/>
          <p:nvPr/>
        </p:nvSpPr>
        <p:spPr>
          <a:xfrm>
            <a:off x="7683218" y="5840315"/>
            <a:ext cx="760080" cy="276999"/>
          </a:xfrm>
          <a:prstGeom prst="rect">
            <a:avLst/>
          </a:prstGeom>
          <a:noFill/>
        </p:spPr>
        <p:txBody>
          <a:bodyPr wrap="none" rtlCol="0">
            <a:spAutoFit/>
          </a:bodyPr>
          <a:lstStyle/>
          <a:p>
            <a:r>
              <a:rPr lang="en-GB" sz="1200"/>
              <a:t>Data Link</a:t>
            </a:r>
          </a:p>
        </p:txBody>
      </p:sp>
      <p:sp>
        <p:nvSpPr>
          <p:cNvPr id="63" name="TextBox 62">
            <a:extLst>
              <a:ext uri="{FF2B5EF4-FFF2-40B4-BE49-F238E27FC236}">
                <a16:creationId xmlns:a16="http://schemas.microsoft.com/office/drawing/2014/main" id="{DC406636-44F3-441E-800B-1A5B35874928}"/>
              </a:ext>
            </a:extLst>
          </p:cNvPr>
          <p:cNvSpPr txBox="1"/>
          <p:nvPr/>
        </p:nvSpPr>
        <p:spPr>
          <a:xfrm>
            <a:off x="7671458" y="6207399"/>
            <a:ext cx="679225" cy="276999"/>
          </a:xfrm>
          <a:prstGeom prst="rect">
            <a:avLst/>
          </a:prstGeom>
          <a:noFill/>
        </p:spPr>
        <p:txBody>
          <a:bodyPr wrap="none" rtlCol="0">
            <a:spAutoFit/>
          </a:bodyPr>
          <a:lstStyle/>
          <a:p>
            <a:r>
              <a:rPr lang="en-GB" sz="1200"/>
              <a:t>Physical</a:t>
            </a:r>
          </a:p>
        </p:txBody>
      </p:sp>
      <p:cxnSp>
        <p:nvCxnSpPr>
          <p:cNvPr id="79" name="Straight Connector 78">
            <a:extLst>
              <a:ext uri="{FF2B5EF4-FFF2-40B4-BE49-F238E27FC236}">
                <a16:creationId xmlns:a16="http://schemas.microsoft.com/office/drawing/2014/main" id="{C4592594-2B70-48EA-ACE4-961E3D4902A2}"/>
              </a:ext>
            </a:extLst>
          </p:cNvPr>
          <p:cNvCxnSpPr>
            <a:cxnSpLocks/>
          </p:cNvCxnSpPr>
          <p:nvPr/>
        </p:nvCxnSpPr>
        <p:spPr>
          <a:xfrm flipV="1">
            <a:off x="6386584" y="2503318"/>
            <a:ext cx="284142" cy="28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B7DA9B5-4FB5-423B-B145-5A49272221BA}"/>
              </a:ext>
            </a:extLst>
          </p:cNvPr>
          <p:cNvCxnSpPr>
            <a:cxnSpLocks/>
          </p:cNvCxnSpPr>
          <p:nvPr/>
        </p:nvCxnSpPr>
        <p:spPr>
          <a:xfrm flipV="1">
            <a:off x="5253610" y="2593933"/>
            <a:ext cx="409181" cy="4441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6A2F928-F71C-440E-9418-5718DBB1BAD1}"/>
              </a:ext>
            </a:extLst>
          </p:cNvPr>
          <p:cNvSpPr txBox="1"/>
          <p:nvPr/>
        </p:nvSpPr>
        <p:spPr>
          <a:xfrm>
            <a:off x="3217802" y="4155179"/>
            <a:ext cx="1439240" cy="276999"/>
          </a:xfrm>
          <a:prstGeom prst="rect">
            <a:avLst/>
          </a:prstGeom>
          <a:noFill/>
        </p:spPr>
        <p:txBody>
          <a:bodyPr wrap="none" rtlCol="0">
            <a:spAutoFit/>
          </a:bodyPr>
          <a:lstStyle/>
          <a:p>
            <a:r>
              <a:rPr lang="en-GB" sz="1200"/>
              <a:t>Hop-to-hop delivery</a:t>
            </a:r>
          </a:p>
        </p:txBody>
      </p:sp>
      <p:cxnSp>
        <p:nvCxnSpPr>
          <p:cNvPr id="99" name="Straight Connector 98">
            <a:extLst>
              <a:ext uri="{FF2B5EF4-FFF2-40B4-BE49-F238E27FC236}">
                <a16:creationId xmlns:a16="http://schemas.microsoft.com/office/drawing/2014/main" id="{342CCA5F-C733-4290-BC65-B5583561BA27}"/>
              </a:ext>
            </a:extLst>
          </p:cNvPr>
          <p:cNvCxnSpPr>
            <a:cxnSpLocks/>
          </p:cNvCxnSpPr>
          <p:nvPr/>
        </p:nvCxnSpPr>
        <p:spPr>
          <a:xfrm>
            <a:off x="3069887" y="3591845"/>
            <a:ext cx="0" cy="1389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AAF2363-8745-4FD2-8063-51C58020B6BB}"/>
              </a:ext>
            </a:extLst>
          </p:cNvPr>
          <p:cNvCxnSpPr>
            <a:cxnSpLocks/>
          </p:cNvCxnSpPr>
          <p:nvPr/>
        </p:nvCxnSpPr>
        <p:spPr>
          <a:xfrm>
            <a:off x="4969711" y="3570549"/>
            <a:ext cx="0" cy="1138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C417A6-023E-43E9-86D3-E3E6AEB8E920}"/>
              </a:ext>
            </a:extLst>
          </p:cNvPr>
          <p:cNvCxnSpPr>
            <a:cxnSpLocks/>
          </p:cNvCxnSpPr>
          <p:nvPr/>
        </p:nvCxnSpPr>
        <p:spPr>
          <a:xfrm>
            <a:off x="6945735" y="4155179"/>
            <a:ext cx="0" cy="532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1AE2E14-0E24-4317-8E69-E3FB8CF4B3CF}"/>
              </a:ext>
            </a:extLst>
          </p:cNvPr>
          <p:cNvCxnSpPr>
            <a:cxnSpLocks/>
            <a:stCxn id="51" idx="2"/>
          </p:cNvCxnSpPr>
          <p:nvPr/>
        </p:nvCxnSpPr>
        <p:spPr>
          <a:xfrm>
            <a:off x="9100548" y="4139388"/>
            <a:ext cx="0" cy="842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62B54ECB-6FB8-4D90-BE54-DB46F25A106A}"/>
              </a:ext>
            </a:extLst>
          </p:cNvPr>
          <p:cNvSpPr/>
          <p:nvPr/>
        </p:nvSpPr>
        <p:spPr>
          <a:xfrm>
            <a:off x="2571922"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E2D3D3F1-F966-42B2-8D82-B2C0BE7D2E1A}"/>
              </a:ext>
            </a:extLst>
          </p:cNvPr>
          <p:cNvSpPr/>
          <p:nvPr/>
        </p:nvSpPr>
        <p:spPr>
          <a:xfrm>
            <a:off x="8579848" y="5831255"/>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8122A496-2981-413B-83F6-BD6FEAA4B762}"/>
              </a:ext>
            </a:extLst>
          </p:cNvPr>
          <p:cNvSpPr/>
          <p:nvPr/>
        </p:nvSpPr>
        <p:spPr>
          <a:xfrm>
            <a:off x="2571922"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6F22F333-CF07-4CED-A392-465E8878FB73}"/>
              </a:ext>
            </a:extLst>
          </p:cNvPr>
          <p:cNvSpPr/>
          <p:nvPr/>
        </p:nvSpPr>
        <p:spPr>
          <a:xfrm>
            <a:off x="8579848" y="6197902"/>
            <a:ext cx="1041400"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013AEDAD-49DC-4D70-BD29-34EC1B2AABE5}"/>
              </a:ext>
            </a:extLst>
          </p:cNvPr>
          <p:cNvSpPr/>
          <p:nvPr/>
        </p:nvSpPr>
        <p:spPr>
          <a:xfrm>
            <a:off x="4451099" y="583125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D1E11B6B-66E8-4FC8-A115-C681F5AC7C0B}"/>
              </a:ext>
            </a:extLst>
          </p:cNvPr>
          <p:cNvSpPr/>
          <p:nvPr/>
        </p:nvSpPr>
        <p:spPr>
          <a:xfrm>
            <a:off x="6433924" y="5840315"/>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Rectangle 113">
            <a:extLst>
              <a:ext uri="{FF2B5EF4-FFF2-40B4-BE49-F238E27FC236}">
                <a16:creationId xmlns:a16="http://schemas.microsoft.com/office/drawing/2014/main" id="{0C78ECC1-6E34-4A2A-B8BC-62DC093CD49B}"/>
              </a:ext>
            </a:extLst>
          </p:cNvPr>
          <p:cNvSpPr/>
          <p:nvPr/>
        </p:nvSpPr>
        <p:spPr>
          <a:xfrm>
            <a:off x="6976022" y="5833893"/>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a:extLst>
              <a:ext uri="{FF2B5EF4-FFF2-40B4-BE49-F238E27FC236}">
                <a16:creationId xmlns:a16="http://schemas.microsoft.com/office/drawing/2014/main" id="{CF7B9C87-B82E-4B4B-A2A2-0C1128C873A3}"/>
              </a:ext>
            </a:extLst>
          </p:cNvPr>
          <p:cNvSpPr/>
          <p:nvPr/>
        </p:nvSpPr>
        <p:spPr>
          <a:xfrm>
            <a:off x="4993197" y="582695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C0558460-801C-4742-AA50-98E109B9A660}"/>
              </a:ext>
            </a:extLst>
          </p:cNvPr>
          <p:cNvSpPr/>
          <p:nvPr/>
        </p:nvSpPr>
        <p:spPr>
          <a:xfrm>
            <a:off x="4451099" y="620160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130A17B7-6C18-4E8F-9214-98EF29C1A828}"/>
              </a:ext>
            </a:extLst>
          </p:cNvPr>
          <p:cNvSpPr/>
          <p:nvPr/>
        </p:nvSpPr>
        <p:spPr>
          <a:xfrm>
            <a:off x="6433924" y="6210662"/>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5EEB4045-B1D3-4A9C-9769-366215B5E81C}"/>
              </a:ext>
            </a:extLst>
          </p:cNvPr>
          <p:cNvSpPr/>
          <p:nvPr/>
        </p:nvSpPr>
        <p:spPr>
          <a:xfrm>
            <a:off x="6976022" y="6204240"/>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F7D01E33-A645-49D3-807E-C93A524926C4}"/>
              </a:ext>
            </a:extLst>
          </p:cNvPr>
          <p:cNvSpPr/>
          <p:nvPr/>
        </p:nvSpPr>
        <p:spPr>
          <a:xfrm>
            <a:off x="4993197" y="6197297"/>
            <a:ext cx="496861" cy="30591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Shape 134">
            <a:extLst>
              <a:ext uri="{FF2B5EF4-FFF2-40B4-BE49-F238E27FC236}">
                <a16:creationId xmlns:a16="http://schemas.microsoft.com/office/drawing/2014/main" id="{98111EF0-1C95-4688-ABAB-7999A18EBF8C}"/>
              </a:ext>
            </a:extLst>
          </p:cNvPr>
          <p:cNvSpPr/>
          <p:nvPr/>
        </p:nvSpPr>
        <p:spPr>
          <a:xfrm>
            <a:off x="3069887" y="5510205"/>
            <a:ext cx="6086018" cy="1086249"/>
          </a:xfrm>
          <a:custGeom>
            <a:avLst/>
            <a:gdLst>
              <a:gd name="connsiteX0" fmla="*/ 2187537 w 6086018"/>
              <a:gd name="connsiteY0" fmla="*/ 1039449 h 1086249"/>
              <a:gd name="connsiteX1" fmla="*/ 3596442 w 6086018"/>
              <a:gd name="connsiteY1" fmla="*/ 1039449 h 1086249"/>
              <a:gd name="connsiteX2" fmla="*/ 3596442 w 6086018"/>
              <a:gd name="connsiteY2" fmla="*/ 1080944 h 1086249"/>
              <a:gd name="connsiteX3" fmla="*/ 3642163 w 6086018"/>
              <a:gd name="connsiteY3" fmla="*/ 1080944 h 1086249"/>
              <a:gd name="connsiteX4" fmla="*/ 3642163 w 6086018"/>
              <a:gd name="connsiteY4" fmla="*/ 1086249 h 1086249"/>
              <a:gd name="connsiteX5" fmla="*/ 2140767 w 6086018"/>
              <a:gd name="connsiteY5" fmla="*/ 1086249 h 1086249"/>
              <a:gd name="connsiteX6" fmla="*/ 2140767 w 6086018"/>
              <a:gd name="connsiteY6" fmla="*/ 1080944 h 1086249"/>
              <a:gd name="connsiteX7" fmla="*/ 2187537 w 6086018"/>
              <a:gd name="connsiteY7" fmla="*/ 1080944 h 1086249"/>
              <a:gd name="connsiteX8" fmla="*/ 4168771 w 6086018"/>
              <a:gd name="connsiteY8" fmla="*/ 1039449 h 1086249"/>
              <a:gd name="connsiteX9" fmla="*/ 6012630 w 6086018"/>
              <a:gd name="connsiteY9" fmla="*/ 1039449 h 1086249"/>
              <a:gd name="connsiteX10" fmla="*/ 6012630 w 6086018"/>
              <a:gd name="connsiteY10" fmla="*/ 1080944 h 1086249"/>
              <a:gd name="connsiteX11" fmla="*/ 6040355 w 6086018"/>
              <a:gd name="connsiteY11" fmla="*/ 1080944 h 1086249"/>
              <a:gd name="connsiteX12" fmla="*/ 6040355 w 6086018"/>
              <a:gd name="connsiteY12" fmla="*/ 1086249 h 1086249"/>
              <a:gd name="connsiteX13" fmla="*/ 4136436 w 6086018"/>
              <a:gd name="connsiteY13" fmla="*/ 1086249 h 1086249"/>
              <a:gd name="connsiteX14" fmla="*/ 4136436 w 6086018"/>
              <a:gd name="connsiteY14" fmla="*/ 1080944 h 1086249"/>
              <a:gd name="connsiteX15" fmla="*/ 4168771 w 6086018"/>
              <a:gd name="connsiteY15" fmla="*/ 1080944 h 1086249"/>
              <a:gd name="connsiteX16" fmla="*/ 46799 w 6086018"/>
              <a:gd name="connsiteY16" fmla="*/ 1033184 h 1086249"/>
              <a:gd name="connsiteX17" fmla="*/ 1577945 w 6086018"/>
              <a:gd name="connsiteY17" fmla="*/ 1033184 h 1086249"/>
              <a:gd name="connsiteX18" fmla="*/ 1577945 w 6086018"/>
              <a:gd name="connsiteY18" fmla="*/ 1079984 h 1086249"/>
              <a:gd name="connsiteX19" fmla="*/ 46799 w 6086018"/>
              <a:gd name="connsiteY19" fmla="*/ 1079984 h 1086249"/>
              <a:gd name="connsiteX20" fmla="*/ 3596442 w 6086018"/>
              <a:gd name="connsiteY20" fmla="*/ 137931 h 1086249"/>
              <a:gd name="connsiteX21" fmla="*/ 3643242 w 6086018"/>
              <a:gd name="connsiteY21" fmla="*/ 137931 h 1086249"/>
              <a:gd name="connsiteX22" fmla="*/ 3643242 w 6086018"/>
              <a:gd name="connsiteY22" fmla="*/ 1080944 h 1086249"/>
              <a:gd name="connsiteX23" fmla="*/ 3642163 w 6086018"/>
              <a:gd name="connsiteY23" fmla="*/ 1080944 h 1086249"/>
              <a:gd name="connsiteX24" fmla="*/ 3642163 w 6086018"/>
              <a:gd name="connsiteY24" fmla="*/ 1039449 h 1086249"/>
              <a:gd name="connsiteX25" fmla="*/ 3596442 w 6086018"/>
              <a:gd name="connsiteY25" fmla="*/ 1039449 h 1086249"/>
              <a:gd name="connsiteX26" fmla="*/ 3643242 w 6086018"/>
              <a:gd name="connsiteY26" fmla="*/ 91131 h 1086249"/>
              <a:gd name="connsiteX27" fmla="*/ 4121971 w 6086018"/>
              <a:gd name="connsiteY27" fmla="*/ 91131 h 1086249"/>
              <a:gd name="connsiteX28" fmla="*/ 4121971 w 6086018"/>
              <a:gd name="connsiteY28" fmla="*/ 137931 h 1086249"/>
              <a:gd name="connsiteX29" fmla="*/ 3643242 w 6086018"/>
              <a:gd name="connsiteY29" fmla="*/ 137931 h 1086249"/>
              <a:gd name="connsiteX30" fmla="*/ 3593731 w 6086018"/>
              <a:gd name="connsiteY30" fmla="*/ 91131 h 1086249"/>
              <a:gd name="connsiteX31" fmla="*/ 3596442 w 6086018"/>
              <a:gd name="connsiteY31" fmla="*/ 91131 h 1086249"/>
              <a:gd name="connsiteX32" fmla="*/ 3596442 w 6086018"/>
              <a:gd name="connsiteY32" fmla="*/ 137931 h 1086249"/>
              <a:gd name="connsiteX33" fmla="*/ 3593731 w 6086018"/>
              <a:gd name="connsiteY33" fmla="*/ 137931 h 1086249"/>
              <a:gd name="connsiteX34" fmla="*/ 1624745 w 6086018"/>
              <a:gd name="connsiteY34" fmla="*/ 91131 h 1086249"/>
              <a:gd name="connsiteX35" fmla="*/ 2140737 w 6086018"/>
              <a:gd name="connsiteY35" fmla="*/ 91131 h 1086249"/>
              <a:gd name="connsiteX36" fmla="*/ 2140737 w 6086018"/>
              <a:gd name="connsiteY36" fmla="*/ 137931 h 1086249"/>
              <a:gd name="connsiteX37" fmla="*/ 1624745 w 6086018"/>
              <a:gd name="connsiteY37" fmla="*/ 137931 h 1086249"/>
              <a:gd name="connsiteX38" fmla="*/ 6012630 w 6086018"/>
              <a:gd name="connsiteY38" fmla="*/ 91130 h 1086249"/>
              <a:gd name="connsiteX39" fmla="*/ 6013407 w 6086018"/>
              <a:gd name="connsiteY39" fmla="*/ 91130 h 1086249"/>
              <a:gd name="connsiteX40" fmla="*/ 6013407 w 6086018"/>
              <a:gd name="connsiteY40" fmla="*/ 135349 h 1086249"/>
              <a:gd name="connsiteX41" fmla="*/ 6059430 w 6086018"/>
              <a:gd name="connsiteY41" fmla="*/ 135349 h 1086249"/>
              <a:gd name="connsiteX42" fmla="*/ 6059430 w 6086018"/>
              <a:gd name="connsiteY42" fmla="*/ 1080944 h 1086249"/>
              <a:gd name="connsiteX43" fmla="*/ 6040355 w 6086018"/>
              <a:gd name="connsiteY43" fmla="*/ 1080944 h 1086249"/>
              <a:gd name="connsiteX44" fmla="*/ 6040355 w 6086018"/>
              <a:gd name="connsiteY44" fmla="*/ 1039449 h 1086249"/>
              <a:gd name="connsiteX45" fmla="*/ 6012630 w 6086018"/>
              <a:gd name="connsiteY45" fmla="*/ 1039449 h 1086249"/>
              <a:gd name="connsiteX46" fmla="*/ 4121971 w 6086018"/>
              <a:gd name="connsiteY46" fmla="*/ 91130 h 1086249"/>
              <a:gd name="connsiteX47" fmla="*/ 4168771 w 6086018"/>
              <a:gd name="connsiteY47" fmla="*/ 91130 h 1086249"/>
              <a:gd name="connsiteX48" fmla="*/ 4168771 w 6086018"/>
              <a:gd name="connsiteY48" fmla="*/ 1039449 h 1086249"/>
              <a:gd name="connsiteX49" fmla="*/ 4136436 w 6086018"/>
              <a:gd name="connsiteY49" fmla="*/ 1039449 h 1086249"/>
              <a:gd name="connsiteX50" fmla="*/ 4136436 w 6086018"/>
              <a:gd name="connsiteY50" fmla="*/ 1080944 h 1086249"/>
              <a:gd name="connsiteX51" fmla="*/ 4121971 w 6086018"/>
              <a:gd name="connsiteY51" fmla="*/ 1080944 h 1086249"/>
              <a:gd name="connsiteX52" fmla="*/ 4121971 w 6086018"/>
              <a:gd name="connsiteY52" fmla="*/ 137931 h 1086249"/>
              <a:gd name="connsiteX53" fmla="*/ 4159591 w 6086018"/>
              <a:gd name="connsiteY53" fmla="*/ 137931 h 1086249"/>
              <a:gd name="connsiteX54" fmla="*/ 4159591 w 6086018"/>
              <a:gd name="connsiteY54" fmla="*/ 91131 h 1086249"/>
              <a:gd name="connsiteX55" fmla="*/ 4121971 w 6086018"/>
              <a:gd name="connsiteY55" fmla="*/ 91131 h 1086249"/>
              <a:gd name="connsiteX56" fmla="*/ 3596442 w 6086018"/>
              <a:gd name="connsiteY56" fmla="*/ 91130 h 1086249"/>
              <a:gd name="connsiteX57" fmla="*/ 3643242 w 6086018"/>
              <a:gd name="connsiteY57" fmla="*/ 91130 h 1086249"/>
              <a:gd name="connsiteX58" fmla="*/ 3643242 w 6086018"/>
              <a:gd name="connsiteY58" fmla="*/ 91131 h 1086249"/>
              <a:gd name="connsiteX59" fmla="*/ 3596442 w 6086018"/>
              <a:gd name="connsiteY59" fmla="*/ 91131 h 1086249"/>
              <a:gd name="connsiteX60" fmla="*/ 2140737 w 6086018"/>
              <a:gd name="connsiteY60" fmla="*/ 91130 h 1086249"/>
              <a:gd name="connsiteX61" fmla="*/ 2187537 w 6086018"/>
              <a:gd name="connsiteY61" fmla="*/ 91130 h 1086249"/>
              <a:gd name="connsiteX62" fmla="*/ 2187537 w 6086018"/>
              <a:gd name="connsiteY62" fmla="*/ 1039449 h 1086249"/>
              <a:gd name="connsiteX63" fmla="*/ 2140767 w 6086018"/>
              <a:gd name="connsiteY63" fmla="*/ 1039449 h 1086249"/>
              <a:gd name="connsiteX64" fmla="*/ 2140767 w 6086018"/>
              <a:gd name="connsiteY64" fmla="*/ 1080944 h 1086249"/>
              <a:gd name="connsiteX65" fmla="*/ 2140737 w 6086018"/>
              <a:gd name="connsiteY65" fmla="*/ 1080944 h 1086249"/>
              <a:gd name="connsiteX66" fmla="*/ 2140737 w 6086018"/>
              <a:gd name="connsiteY66" fmla="*/ 137931 h 1086249"/>
              <a:gd name="connsiteX67" fmla="*/ 2147890 w 6086018"/>
              <a:gd name="connsiteY67" fmla="*/ 137931 h 1086249"/>
              <a:gd name="connsiteX68" fmla="*/ 2147890 w 6086018"/>
              <a:gd name="connsiteY68" fmla="*/ 91131 h 1086249"/>
              <a:gd name="connsiteX69" fmla="*/ 2140737 w 6086018"/>
              <a:gd name="connsiteY69" fmla="*/ 91131 h 1086249"/>
              <a:gd name="connsiteX70" fmla="*/ 1577945 w 6086018"/>
              <a:gd name="connsiteY70" fmla="*/ 91130 h 1086249"/>
              <a:gd name="connsiteX71" fmla="*/ 1624745 w 6086018"/>
              <a:gd name="connsiteY71" fmla="*/ 91130 h 1086249"/>
              <a:gd name="connsiteX72" fmla="*/ 1624745 w 6086018"/>
              <a:gd name="connsiteY72" fmla="*/ 91131 h 1086249"/>
              <a:gd name="connsiteX73" fmla="*/ 1582030 w 6086018"/>
              <a:gd name="connsiteY73" fmla="*/ 91131 h 1086249"/>
              <a:gd name="connsiteX74" fmla="*/ 1582030 w 6086018"/>
              <a:gd name="connsiteY74" fmla="*/ 137931 h 1086249"/>
              <a:gd name="connsiteX75" fmla="*/ 1624745 w 6086018"/>
              <a:gd name="connsiteY75" fmla="*/ 137931 h 1086249"/>
              <a:gd name="connsiteX76" fmla="*/ 1624745 w 6086018"/>
              <a:gd name="connsiteY76" fmla="*/ 1080944 h 1086249"/>
              <a:gd name="connsiteX77" fmla="*/ 1577945 w 6086018"/>
              <a:gd name="connsiteY77" fmla="*/ 1080944 h 1086249"/>
              <a:gd name="connsiteX78" fmla="*/ 1577945 w 6086018"/>
              <a:gd name="connsiteY78" fmla="*/ 1079984 h 1086249"/>
              <a:gd name="connsiteX79" fmla="*/ 1605026 w 6086018"/>
              <a:gd name="connsiteY79" fmla="*/ 1079984 h 1086249"/>
              <a:gd name="connsiteX80" fmla="*/ 1605026 w 6086018"/>
              <a:gd name="connsiteY80" fmla="*/ 1033184 h 1086249"/>
              <a:gd name="connsiteX81" fmla="*/ 1577945 w 6086018"/>
              <a:gd name="connsiteY81" fmla="*/ 1033184 h 1086249"/>
              <a:gd name="connsiteX82" fmla="*/ 0 w 6086018"/>
              <a:gd name="connsiteY82" fmla="*/ 91130 h 1086249"/>
              <a:gd name="connsiteX83" fmla="*/ 46799 w 6086018"/>
              <a:gd name="connsiteY83" fmla="*/ 91130 h 1086249"/>
              <a:gd name="connsiteX84" fmla="*/ 46799 w 6086018"/>
              <a:gd name="connsiteY84" fmla="*/ 1033184 h 1086249"/>
              <a:gd name="connsiteX85" fmla="*/ 19721 w 6086018"/>
              <a:gd name="connsiteY85" fmla="*/ 1033184 h 1086249"/>
              <a:gd name="connsiteX86" fmla="*/ 19721 w 6086018"/>
              <a:gd name="connsiteY86" fmla="*/ 1079984 h 1086249"/>
              <a:gd name="connsiteX87" fmla="*/ 46799 w 6086018"/>
              <a:gd name="connsiteY87" fmla="*/ 1079984 h 1086249"/>
              <a:gd name="connsiteX88" fmla="*/ 46799 w 6086018"/>
              <a:gd name="connsiteY88" fmla="*/ 1080944 h 1086249"/>
              <a:gd name="connsiteX89" fmla="*/ 0 w 6086018"/>
              <a:gd name="connsiteY89" fmla="*/ 1080944 h 1086249"/>
              <a:gd name="connsiteX90" fmla="*/ 6037611 w 6086018"/>
              <a:gd name="connsiteY90" fmla="*/ 0 h 1086249"/>
              <a:gd name="connsiteX91" fmla="*/ 6086018 w 6086018"/>
              <a:gd name="connsiteY91" fmla="*/ 48408 h 1086249"/>
              <a:gd name="connsiteX92" fmla="*/ 6061814 w 6086018"/>
              <a:gd name="connsiteY92" fmla="*/ 48408 h 1086249"/>
              <a:gd name="connsiteX93" fmla="*/ 6061814 w 6086018"/>
              <a:gd name="connsiteY93" fmla="*/ 135349 h 1086249"/>
              <a:gd name="connsiteX94" fmla="*/ 6059430 w 6086018"/>
              <a:gd name="connsiteY94" fmla="*/ 135349 h 1086249"/>
              <a:gd name="connsiteX95" fmla="*/ 6059430 w 6086018"/>
              <a:gd name="connsiteY95" fmla="*/ 91130 h 1086249"/>
              <a:gd name="connsiteX96" fmla="*/ 6013407 w 6086018"/>
              <a:gd name="connsiteY96" fmla="*/ 91130 h 1086249"/>
              <a:gd name="connsiteX97" fmla="*/ 6013407 w 6086018"/>
              <a:gd name="connsiteY97" fmla="*/ 48408 h 1086249"/>
              <a:gd name="connsiteX98" fmla="*/ 5989203 w 6086018"/>
              <a:gd name="connsiteY98" fmla="*/ 48408 h 108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86018" h="1086249">
                <a:moveTo>
                  <a:pt x="2187537" y="1039449"/>
                </a:moveTo>
                <a:lnTo>
                  <a:pt x="3596442" y="1039449"/>
                </a:lnTo>
                <a:lnTo>
                  <a:pt x="3596442" y="1080944"/>
                </a:lnTo>
                <a:lnTo>
                  <a:pt x="3642163" y="1080944"/>
                </a:lnTo>
                <a:lnTo>
                  <a:pt x="3642163" y="1086249"/>
                </a:lnTo>
                <a:lnTo>
                  <a:pt x="2140767" y="1086249"/>
                </a:lnTo>
                <a:lnTo>
                  <a:pt x="2140767" y="1080944"/>
                </a:lnTo>
                <a:lnTo>
                  <a:pt x="2187537" y="1080944"/>
                </a:lnTo>
                <a:close/>
                <a:moveTo>
                  <a:pt x="4168771" y="1039449"/>
                </a:moveTo>
                <a:lnTo>
                  <a:pt x="6012630" y="1039449"/>
                </a:lnTo>
                <a:lnTo>
                  <a:pt x="6012630" y="1080944"/>
                </a:lnTo>
                <a:lnTo>
                  <a:pt x="6040355" y="1080944"/>
                </a:lnTo>
                <a:lnTo>
                  <a:pt x="6040355" y="1086249"/>
                </a:lnTo>
                <a:lnTo>
                  <a:pt x="4136436" y="1086249"/>
                </a:lnTo>
                <a:lnTo>
                  <a:pt x="4136436" y="1080944"/>
                </a:lnTo>
                <a:lnTo>
                  <a:pt x="4168771" y="1080944"/>
                </a:lnTo>
                <a:close/>
                <a:moveTo>
                  <a:pt x="46799" y="1033184"/>
                </a:moveTo>
                <a:lnTo>
                  <a:pt x="1577945" y="1033184"/>
                </a:lnTo>
                <a:lnTo>
                  <a:pt x="1577945" y="1079984"/>
                </a:lnTo>
                <a:lnTo>
                  <a:pt x="46799" y="1079984"/>
                </a:lnTo>
                <a:close/>
                <a:moveTo>
                  <a:pt x="3596442" y="137931"/>
                </a:moveTo>
                <a:lnTo>
                  <a:pt x="3643242" y="137931"/>
                </a:lnTo>
                <a:lnTo>
                  <a:pt x="3643242" y="1080944"/>
                </a:lnTo>
                <a:lnTo>
                  <a:pt x="3642163" y="1080944"/>
                </a:lnTo>
                <a:lnTo>
                  <a:pt x="3642163" y="1039449"/>
                </a:lnTo>
                <a:lnTo>
                  <a:pt x="3596442" y="1039449"/>
                </a:lnTo>
                <a:close/>
                <a:moveTo>
                  <a:pt x="3643242" y="91131"/>
                </a:moveTo>
                <a:lnTo>
                  <a:pt x="4121971" y="91131"/>
                </a:lnTo>
                <a:lnTo>
                  <a:pt x="4121971" y="137931"/>
                </a:lnTo>
                <a:lnTo>
                  <a:pt x="3643242" y="137931"/>
                </a:lnTo>
                <a:close/>
                <a:moveTo>
                  <a:pt x="3593731" y="91131"/>
                </a:moveTo>
                <a:lnTo>
                  <a:pt x="3596442" y="91131"/>
                </a:lnTo>
                <a:lnTo>
                  <a:pt x="3596442" y="137931"/>
                </a:lnTo>
                <a:lnTo>
                  <a:pt x="3593731" y="137931"/>
                </a:lnTo>
                <a:close/>
                <a:moveTo>
                  <a:pt x="1624745" y="91131"/>
                </a:moveTo>
                <a:lnTo>
                  <a:pt x="2140737" y="91131"/>
                </a:lnTo>
                <a:lnTo>
                  <a:pt x="2140737" y="137931"/>
                </a:lnTo>
                <a:lnTo>
                  <a:pt x="1624745" y="137931"/>
                </a:lnTo>
                <a:close/>
                <a:moveTo>
                  <a:pt x="6012630" y="91130"/>
                </a:moveTo>
                <a:lnTo>
                  <a:pt x="6013407" y="91130"/>
                </a:lnTo>
                <a:lnTo>
                  <a:pt x="6013407" y="135349"/>
                </a:lnTo>
                <a:lnTo>
                  <a:pt x="6059430" y="135349"/>
                </a:lnTo>
                <a:lnTo>
                  <a:pt x="6059430" y="1080944"/>
                </a:lnTo>
                <a:lnTo>
                  <a:pt x="6040355" y="1080944"/>
                </a:lnTo>
                <a:lnTo>
                  <a:pt x="6040355" y="1039449"/>
                </a:lnTo>
                <a:lnTo>
                  <a:pt x="6012630" y="1039449"/>
                </a:lnTo>
                <a:close/>
                <a:moveTo>
                  <a:pt x="4121971" y="91130"/>
                </a:moveTo>
                <a:lnTo>
                  <a:pt x="4168771" y="91130"/>
                </a:lnTo>
                <a:lnTo>
                  <a:pt x="4168771" y="1039449"/>
                </a:lnTo>
                <a:lnTo>
                  <a:pt x="4136436" y="1039449"/>
                </a:lnTo>
                <a:lnTo>
                  <a:pt x="4136436" y="1080944"/>
                </a:lnTo>
                <a:lnTo>
                  <a:pt x="4121971" y="1080944"/>
                </a:lnTo>
                <a:lnTo>
                  <a:pt x="4121971" y="137931"/>
                </a:lnTo>
                <a:lnTo>
                  <a:pt x="4159591" y="137931"/>
                </a:lnTo>
                <a:lnTo>
                  <a:pt x="4159591" y="91131"/>
                </a:lnTo>
                <a:lnTo>
                  <a:pt x="4121971" y="91131"/>
                </a:lnTo>
                <a:close/>
                <a:moveTo>
                  <a:pt x="3596442" y="91130"/>
                </a:moveTo>
                <a:lnTo>
                  <a:pt x="3643242" y="91130"/>
                </a:lnTo>
                <a:lnTo>
                  <a:pt x="3643242" y="91131"/>
                </a:lnTo>
                <a:lnTo>
                  <a:pt x="3596442" y="91131"/>
                </a:lnTo>
                <a:close/>
                <a:moveTo>
                  <a:pt x="2140737" y="91130"/>
                </a:moveTo>
                <a:lnTo>
                  <a:pt x="2187537" y="91130"/>
                </a:lnTo>
                <a:lnTo>
                  <a:pt x="2187537" y="1039449"/>
                </a:lnTo>
                <a:lnTo>
                  <a:pt x="2140767" y="1039449"/>
                </a:lnTo>
                <a:lnTo>
                  <a:pt x="2140767" y="1080944"/>
                </a:lnTo>
                <a:lnTo>
                  <a:pt x="2140737" y="1080944"/>
                </a:lnTo>
                <a:lnTo>
                  <a:pt x="2140737" y="137931"/>
                </a:lnTo>
                <a:lnTo>
                  <a:pt x="2147890" y="137931"/>
                </a:lnTo>
                <a:lnTo>
                  <a:pt x="2147890" y="91131"/>
                </a:lnTo>
                <a:lnTo>
                  <a:pt x="2140737" y="91131"/>
                </a:lnTo>
                <a:close/>
                <a:moveTo>
                  <a:pt x="1577945" y="91130"/>
                </a:moveTo>
                <a:lnTo>
                  <a:pt x="1624745" y="91130"/>
                </a:lnTo>
                <a:lnTo>
                  <a:pt x="1624745" y="91131"/>
                </a:lnTo>
                <a:lnTo>
                  <a:pt x="1582030" y="91131"/>
                </a:lnTo>
                <a:lnTo>
                  <a:pt x="1582030" y="137931"/>
                </a:lnTo>
                <a:lnTo>
                  <a:pt x="1624745" y="137931"/>
                </a:lnTo>
                <a:lnTo>
                  <a:pt x="1624745" y="1080944"/>
                </a:lnTo>
                <a:lnTo>
                  <a:pt x="1577945" y="1080944"/>
                </a:lnTo>
                <a:lnTo>
                  <a:pt x="1577945" y="1079984"/>
                </a:lnTo>
                <a:lnTo>
                  <a:pt x="1605026" y="1079984"/>
                </a:lnTo>
                <a:lnTo>
                  <a:pt x="1605026" y="1033184"/>
                </a:lnTo>
                <a:lnTo>
                  <a:pt x="1577945" y="1033184"/>
                </a:lnTo>
                <a:close/>
                <a:moveTo>
                  <a:pt x="0" y="91130"/>
                </a:moveTo>
                <a:lnTo>
                  <a:pt x="46799" y="91130"/>
                </a:lnTo>
                <a:lnTo>
                  <a:pt x="46799" y="1033184"/>
                </a:lnTo>
                <a:lnTo>
                  <a:pt x="19721" y="1033184"/>
                </a:lnTo>
                <a:lnTo>
                  <a:pt x="19721" y="1079984"/>
                </a:lnTo>
                <a:lnTo>
                  <a:pt x="46799" y="1079984"/>
                </a:lnTo>
                <a:lnTo>
                  <a:pt x="46799" y="1080944"/>
                </a:lnTo>
                <a:lnTo>
                  <a:pt x="0" y="1080944"/>
                </a:lnTo>
                <a:close/>
                <a:moveTo>
                  <a:pt x="6037611" y="0"/>
                </a:moveTo>
                <a:lnTo>
                  <a:pt x="6086018" y="48408"/>
                </a:lnTo>
                <a:lnTo>
                  <a:pt x="6061814" y="48408"/>
                </a:lnTo>
                <a:lnTo>
                  <a:pt x="6061814" y="135349"/>
                </a:lnTo>
                <a:lnTo>
                  <a:pt x="6059430" y="135349"/>
                </a:lnTo>
                <a:lnTo>
                  <a:pt x="6059430" y="91130"/>
                </a:lnTo>
                <a:lnTo>
                  <a:pt x="6013407" y="91130"/>
                </a:lnTo>
                <a:lnTo>
                  <a:pt x="6013407" y="48408"/>
                </a:lnTo>
                <a:lnTo>
                  <a:pt x="5989203" y="48408"/>
                </a:lnTo>
                <a:close/>
              </a:path>
            </a:pathLst>
          </a:custGeom>
          <a:solidFill>
            <a:srgbClr val="FD399F"/>
          </a:solidFill>
          <a:ln>
            <a:solidFill>
              <a:srgbClr val="FD39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6" name="TextBox 135">
            <a:extLst>
              <a:ext uri="{FF2B5EF4-FFF2-40B4-BE49-F238E27FC236}">
                <a16:creationId xmlns:a16="http://schemas.microsoft.com/office/drawing/2014/main" id="{FD1C5D55-088F-45ED-BCFB-473CF6A9B184}"/>
              </a:ext>
            </a:extLst>
          </p:cNvPr>
          <p:cNvSpPr txBox="1"/>
          <p:nvPr/>
        </p:nvSpPr>
        <p:spPr>
          <a:xfrm>
            <a:off x="5311144" y="4164875"/>
            <a:ext cx="1439240" cy="276999"/>
          </a:xfrm>
          <a:prstGeom prst="rect">
            <a:avLst/>
          </a:prstGeom>
          <a:noFill/>
        </p:spPr>
        <p:txBody>
          <a:bodyPr wrap="none" rtlCol="0">
            <a:spAutoFit/>
          </a:bodyPr>
          <a:lstStyle/>
          <a:p>
            <a:r>
              <a:rPr lang="en-GB" sz="1200"/>
              <a:t>Hop-to-hop delivery</a:t>
            </a:r>
          </a:p>
        </p:txBody>
      </p:sp>
      <p:sp>
        <p:nvSpPr>
          <p:cNvPr id="137" name="TextBox 136">
            <a:extLst>
              <a:ext uri="{FF2B5EF4-FFF2-40B4-BE49-F238E27FC236}">
                <a16:creationId xmlns:a16="http://schemas.microsoft.com/office/drawing/2014/main" id="{00852BDD-6B11-4A98-8B8A-3FE47C2FF33A}"/>
              </a:ext>
            </a:extLst>
          </p:cNvPr>
          <p:cNvSpPr txBox="1"/>
          <p:nvPr/>
        </p:nvSpPr>
        <p:spPr>
          <a:xfrm>
            <a:off x="7404486" y="4174571"/>
            <a:ext cx="1439240" cy="276999"/>
          </a:xfrm>
          <a:prstGeom prst="rect">
            <a:avLst/>
          </a:prstGeom>
          <a:noFill/>
        </p:spPr>
        <p:txBody>
          <a:bodyPr wrap="none" rtlCol="0">
            <a:spAutoFit/>
          </a:bodyPr>
          <a:lstStyle/>
          <a:p>
            <a:r>
              <a:rPr lang="en-GB" sz="1200"/>
              <a:t>Hop-to-hop delivery</a:t>
            </a:r>
          </a:p>
        </p:txBody>
      </p:sp>
      <p:cxnSp>
        <p:nvCxnSpPr>
          <p:cNvPr id="139" name="Straight Connector 138">
            <a:extLst>
              <a:ext uri="{FF2B5EF4-FFF2-40B4-BE49-F238E27FC236}">
                <a16:creationId xmlns:a16="http://schemas.microsoft.com/office/drawing/2014/main" id="{C80E5311-02EA-40E6-93B7-275E9DC3BE4C}"/>
              </a:ext>
            </a:extLst>
          </p:cNvPr>
          <p:cNvCxnSpPr>
            <a:cxnSpLocks/>
          </p:cNvCxnSpPr>
          <p:nvPr/>
        </p:nvCxnSpPr>
        <p:spPr>
          <a:xfrm>
            <a:off x="3073806" y="4421351"/>
            <a:ext cx="1895905" cy="12207"/>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946CFF29-EC1A-4BE4-B2DF-B785D24ED41F}"/>
              </a:ext>
            </a:extLst>
          </p:cNvPr>
          <p:cNvCxnSpPr>
            <a:cxnSpLocks/>
          </p:cNvCxnSpPr>
          <p:nvPr/>
        </p:nvCxnSpPr>
        <p:spPr>
          <a:xfrm>
            <a:off x="4981814" y="4430847"/>
            <a:ext cx="1948971"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DDD8DA2-A07B-4E18-9A87-A2B07295B50B}"/>
              </a:ext>
            </a:extLst>
          </p:cNvPr>
          <p:cNvCxnSpPr>
            <a:cxnSpLocks/>
          </p:cNvCxnSpPr>
          <p:nvPr/>
        </p:nvCxnSpPr>
        <p:spPr>
          <a:xfrm>
            <a:off x="6976022" y="4430847"/>
            <a:ext cx="21245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9EB35B3-5B66-4EB2-B5CC-221C183CCA60}"/>
              </a:ext>
            </a:extLst>
          </p:cNvPr>
          <p:cNvCxnSpPr>
            <a:cxnSpLocks/>
          </p:cNvCxnSpPr>
          <p:nvPr/>
        </p:nvCxnSpPr>
        <p:spPr>
          <a:xfrm>
            <a:off x="3092622" y="4888635"/>
            <a:ext cx="6007926" cy="0"/>
          </a:xfrm>
          <a:prstGeom prst="line">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8B7A109F-7421-49D9-A4B7-E8EB4A41DBF6}"/>
              </a:ext>
            </a:extLst>
          </p:cNvPr>
          <p:cNvSpPr txBox="1"/>
          <p:nvPr/>
        </p:nvSpPr>
        <p:spPr>
          <a:xfrm>
            <a:off x="5352262" y="4640612"/>
            <a:ext cx="2068643" cy="276999"/>
          </a:xfrm>
          <a:prstGeom prst="rect">
            <a:avLst/>
          </a:prstGeom>
          <a:noFill/>
        </p:spPr>
        <p:txBody>
          <a:bodyPr wrap="none" rtlCol="0">
            <a:spAutoFit/>
          </a:bodyPr>
          <a:lstStyle/>
          <a:p>
            <a:r>
              <a:rPr lang="en-GB" sz="1200"/>
              <a:t>Source-to-destination delivery</a:t>
            </a:r>
          </a:p>
        </p:txBody>
      </p:sp>
    </p:spTree>
    <p:extLst>
      <p:ext uri="{BB962C8B-B14F-4D97-AF65-F5344CB8AC3E}">
        <p14:creationId xmlns:p14="http://schemas.microsoft.com/office/powerpoint/2010/main" val="253553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2000"/>
                                        <p:tgtEl>
                                          <p:spTgt spid="105"/>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left)">
                                      <p:cBhvr>
                                        <p:cTn id="23" dur="2000"/>
                                        <p:tgtEl>
                                          <p:spTgt spid="106"/>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wipe(left)">
                                      <p:cBhvr>
                                        <p:cTn id="27" dur="2000"/>
                                        <p:tgtEl>
                                          <p:spTgt spid="10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wipe(left)">
                                      <p:cBhvr>
                                        <p:cTn id="30"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5" grpId="0" animBg="1"/>
      <p:bldP spid="106" grpId="0" animBg="1"/>
      <p:bldP spid="107" grpId="0" animBg="1"/>
      <p:bldP spid="4" grpId="0" animBg="1"/>
      <p:bldP spid="5" grpId="0" animBg="1"/>
      <p:bldP spid="1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4: Transport Layer</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lstStyle/>
          <a:p>
            <a:r>
              <a:rPr lang="en-GB"/>
              <a:t>The “post office” layer</a:t>
            </a:r>
          </a:p>
          <a:p>
            <a:pPr lvl="1"/>
            <a:r>
              <a:rPr lang="en-GB"/>
              <a:t>Parcels and letters</a:t>
            </a:r>
          </a:p>
          <a:p>
            <a:r>
              <a:rPr lang="en-GB"/>
              <a:t>TCP (Transmission Control Protocol) and UDP (User Datagram Protocol)</a:t>
            </a:r>
          </a:p>
        </p:txBody>
      </p:sp>
    </p:spTree>
    <p:extLst>
      <p:ext uri="{BB962C8B-B14F-4D97-AF65-F5344CB8AC3E}">
        <p14:creationId xmlns:p14="http://schemas.microsoft.com/office/powerpoint/2010/main" val="4112026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p:txBody>
          <a:bodyPr/>
          <a:lstStyle/>
          <a:p>
            <a:r>
              <a:rPr lang="en-GB"/>
              <a:t>Transport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1" y="6149130"/>
            <a:ext cx="9556282" cy="694156"/>
          </a:xfrm>
        </p:spPr>
        <p:txBody>
          <a:bodyPr>
            <a:normAutofit/>
          </a:bodyPr>
          <a:lstStyle/>
          <a:p>
            <a:pPr marL="0" indent="0">
              <a:buNone/>
            </a:pPr>
            <a:r>
              <a:rPr lang="en-GB">
                <a:cs typeface="Trebuchet MS"/>
              </a:rPr>
              <a:t>The </a:t>
            </a:r>
            <a:r>
              <a:rPr lang="en-GB" spc="-10">
                <a:cs typeface="Trebuchet MS"/>
              </a:rPr>
              <a:t>transport </a:t>
            </a:r>
            <a:r>
              <a:rPr lang="en-GB">
                <a:cs typeface="Trebuchet MS"/>
              </a:rPr>
              <a:t>layer </a:t>
            </a:r>
            <a:r>
              <a:rPr lang="en-GB" spc="-5">
                <a:cs typeface="Trebuchet MS"/>
              </a:rPr>
              <a:t>is responsible </a:t>
            </a:r>
            <a:r>
              <a:rPr lang="en-GB">
                <a:cs typeface="Trebuchet MS"/>
              </a:rPr>
              <a:t>for </a:t>
            </a:r>
            <a:r>
              <a:rPr lang="en-GB" spc="-5">
                <a:cs typeface="Trebuchet MS"/>
              </a:rPr>
              <a:t>the delivery  </a:t>
            </a:r>
            <a:r>
              <a:rPr lang="en-GB">
                <a:cs typeface="Trebuchet MS"/>
              </a:rPr>
              <a:t>of a </a:t>
            </a:r>
            <a:r>
              <a:rPr lang="en-GB" spc="-5">
                <a:cs typeface="Trebuchet MS"/>
              </a:rPr>
              <a:t>message from </a:t>
            </a:r>
            <a:r>
              <a:rPr lang="en-GB">
                <a:cs typeface="Trebuchet MS"/>
              </a:rPr>
              <a:t>one </a:t>
            </a:r>
            <a:r>
              <a:rPr lang="en-GB" spc="-5">
                <a:cs typeface="Trebuchet MS"/>
              </a:rPr>
              <a:t>process to</a:t>
            </a:r>
            <a:r>
              <a:rPr lang="en-GB" spc="-10">
                <a:cs typeface="Trebuchet MS"/>
              </a:rPr>
              <a:t> </a:t>
            </a:r>
            <a:r>
              <a:rPr lang="en-GB" spc="-40">
                <a:cs typeface="Trebuchet MS"/>
              </a:rPr>
              <a:t>another.</a:t>
            </a:r>
            <a:endParaRPr lang="en-GB">
              <a:cs typeface="Trebuchet MS"/>
            </a:endParaRPr>
          </a:p>
          <a:p>
            <a:pPr marL="0" indent="0">
              <a:buNone/>
            </a:pPr>
            <a:endParaRPr lang="en-GB"/>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6D1DCFE-CE29-46B3-BFEC-F31EF53CF3FD}"/>
              </a:ext>
            </a:extLst>
          </p:cNvPr>
          <p:cNvSpPr/>
          <p:nvPr/>
        </p:nvSpPr>
        <p:spPr>
          <a:xfrm>
            <a:off x="1906378" y="398512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8" name="Rectangle 7">
            <a:extLst>
              <a:ext uri="{FF2B5EF4-FFF2-40B4-BE49-F238E27FC236}">
                <a16:creationId xmlns:a16="http://schemas.microsoft.com/office/drawing/2014/main" id="{AEB86FFF-16A9-49CB-8752-5E77980E8934}"/>
              </a:ext>
            </a:extLst>
          </p:cNvPr>
          <p:cNvSpPr/>
          <p:nvPr/>
        </p:nvSpPr>
        <p:spPr>
          <a:xfrm>
            <a:off x="1528763" y="398512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sp>
        <p:nvSpPr>
          <p:cNvPr id="10" name="TextBox 9">
            <a:extLst>
              <a:ext uri="{FF2B5EF4-FFF2-40B4-BE49-F238E27FC236}">
                <a16:creationId xmlns:a16="http://schemas.microsoft.com/office/drawing/2014/main" id="{2E2C2119-581F-4BC7-8DB4-27AD1D5CAA29}"/>
              </a:ext>
            </a:extLst>
          </p:cNvPr>
          <p:cNvSpPr txBox="1"/>
          <p:nvPr/>
        </p:nvSpPr>
        <p:spPr>
          <a:xfrm>
            <a:off x="2453210" y="2138088"/>
            <a:ext cx="1977208" cy="369332"/>
          </a:xfrm>
          <a:prstGeom prst="rect">
            <a:avLst/>
          </a:prstGeom>
          <a:noFill/>
        </p:spPr>
        <p:txBody>
          <a:bodyPr wrap="none" rtlCol="0">
            <a:spAutoFit/>
          </a:bodyPr>
          <a:lstStyle/>
          <a:p>
            <a:r>
              <a:rPr lang="en-GB"/>
              <a:t>From Session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8210353" y="2135812"/>
            <a:ext cx="1702325" cy="369332"/>
          </a:xfrm>
          <a:prstGeom prst="rect">
            <a:avLst/>
          </a:prstGeom>
          <a:noFill/>
        </p:spPr>
        <p:txBody>
          <a:bodyPr wrap="none" rtlCol="0">
            <a:spAutoFit/>
          </a:bodyPr>
          <a:lstStyle/>
          <a:p>
            <a:r>
              <a:rPr lang="en-GB"/>
              <a:t>To Session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634871" cy="369332"/>
          </a:xfrm>
          <a:prstGeom prst="rect">
            <a:avLst/>
          </a:prstGeom>
          <a:noFill/>
        </p:spPr>
        <p:txBody>
          <a:bodyPr wrap="none" rtlCol="0">
            <a:spAutoFit/>
          </a:bodyPr>
          <a:lstStyle/>
          <a:p>
            <a:r>
              <a:rPr lang="en-GB"/>
              <a:t>Transport Layer</a:t>
            </a:r>
          </a:p>
        </p:txBody>
      </p:sp>
      <p:sp>
        <p:nvSpPr>
          <p:cNvPr id="13" name="Arrow: Down 12">
            <a:extLst>
              <a:ext uri="{FF2B5EF4-FFF2-40B4-BE49-F238E27FC236}">
                <a16:creationId xmlns:a16="http://schemas.microsoft.com/office/drawing/2014/main" id="{DC5ACD01-BC97-463B-92D5-936E2B4CCA3E}"/>
              </a:ext>
            </a:extLst>
          </p:cNvPr>
          <p:cNvSpPr/>
          <p:nvPr/>
        </p:nvSpPr>
        <p:spPr>
          <a:xfrm rot="21218993">
            <a:off x="3268324" y="3015360"/>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634871" cy="369332"/>
          </a:xfrm>
          <a:prstGeom prst="rect">
            <a:avLst/>
          </a:prstGeom>
          <a:noFill/>
        </p:spPr>
        <p:txBody>
          <a:bodyPr wrap="none" rtlCol="0">
            <a:spAutoFit/>
          </a:bodyPr>
          <a:lstStyle/>
          <a:p>
            <a:r>
              <a:rPr lang="en-GB"/>
              <a:t>Transport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814407" cy="369332"/>
          </a:xfrm>
          <a:prstGeom prst="rect">
            <a:avLst/>
          </a:prstGeom>
          <a:noFill/>
        </p:spPr>
        <p:txBody>
          <a:bodyPr wrap="none" rtlCol="0">
            <a:spAutoFit/>
          </a:bodyPr>
          <a:lstStyle/>
          <a:p>
            <a:r>
              <a:rPr lang="en-GB"/>
              <a:t>To Network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089290" cy="369332"/>
          </a:xfrm>
          <a:prstGeom prst="rect">
            <a:avLst/>
          </a:prstGeom>
          <a:noFill/>
        </p:spPr>
        <p:txBody>
          <a:bodyPr wrap="none" rtlCol="0">
            <a:spAutoFit/>
          </a:bodyPr>
          <a:lstStyle/>
          <a:p>
            <a:r>
              <a:rPr lang="en-GB"/>
              <a:t>From Network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1100137"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Shape 37">
            <a:extLst>
              <a:ext uri="{FF2B5EF4-FFF2-40B4-BE49-F238E27FC236}">
                <a16:creationId xmlns:a16="http://schemas.microsoft.com/office/drawing/2014/main" id="{79A8896F-B03C-452B-AA76-7FFCB5EC1DCC}"/>
              </a:ext>
            </a:extLst>
          </p:cNvPr>
          <p:cNvSpPr/>
          <p:nvPr/>
        </p:nvSpPr>
        <p:spPr>
          <a:xfrm rot="5228561">
            <a:off x="2066656" y="4582268"/>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39" name="Shape 38">
            <a:extLst>
              <a:ext uri="{FF2B5EF4-FFF2-40B4-BE49-F238E27FC236}">
                <a16:creationId xmlns:a16="http://schemas.microsoft.com/office/drawing/2014/main" id="{79A8896F-B03C-452B-AA76-7FFCB5EC1DCC}"/>
              </a:ext>
            </a:extLst>
          </p:cNvPr>
          <p:cNvSpPr/>
          <p:nvPr/>
        </p:nvSpPr>
        <p:spPr>
          <a:xfrm rot="5228561" flipV="1">
            <a:off x="4212640" y="4614229"/>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1" name="Rectangle 60">
            <a:extLst>
              <a:ext uri="{FF2B5EF4-FFF2-40B4-BE49-F238E27FC236}">
                <a16:creationId xmlns:a16="http://schemas.microsoft.com/office/drawing/2014/main" id="{A6D1DCFE-CE29-46B3-BFEC-F31EF53CF3FD}"/>
              </a:ext>
            </a:extLst>
          </p:cNvPr>
          <p:cNvSpPr/>
          <p:nvPr/>
        </p:nvSpPr>
        <p:spPr>
          <a:xfrm>
            <a:off x="3087117" y="398028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62" name="Rectangle 61">
            <a:extLst>
              <a:ext uri="{FF2B5EF4-FFF2-40B4-BE49-F238E27FC236}">
                <a16:creationId xmlns:a16="http://schemas.microsoft.com/office/drawing/2014/main" id="{AEB86FFF-16A9-49CB-8752-5E77980E8934}"/>
              </a:ext>
            </a:extLst>
          </p:cNvPr>
          <p:cNvSpPr/>
          <p:nvPr/>
        </p:nvSpPr>
        <p:spPr>
          <a:xfrm>
            <a:off x="2709502" y="398028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sp>
        <p:nvSpPr>
          <p:cNvPr id="64" name="Rectangle 63">
            <a:extLst>
              <a:ext uri="{FF2B5EF4-FFF2-40B4-BE49-F238E27FC236}">
                <a16:creationId xmlns:a16="http://schemas.microsoft.com/office/drawing/2014/main" id="{A6D1DCFE-CE29-46B3-BFEC-F31EF53CF3FD}"/>
              </a:ext>
            </a:extLst>
          </p:cNvPr>
          <p:cNvSpPr/>
          <p:nvPr/>
        </p:nvSpPr>
        <p:spPr>
          <a:xfrm>
            <a:off x="4267856" y="397543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65" name="Rectangle 64">
            <a:extLst>
              <a:ext uri="{FF2B5EF4-FFF2-40B4-BE49-F238E27FC236}">
                <a16:creationId xmlns:a16="http://schemas.microsoft.com/office/drawing/2014/main" id="{AEB86FFF-16A9-49CB-8752-5E77980E8934}"/>
              </a:ext>
            </a:extLst>
          </p:cNvPr>
          <p:cNvSpPr/>
          <p:nvPr/>
        </p:nvSpPr>
        <p:spPr>
          <a:xfrm>
            <a:off x="3890241" y="397543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grpSp>
        <p:nvGrpSpPr>
          <p:cNvPr id="66" name="Group 65">
            <a:extLst>
              <a:ext uri="{FF2B5EF4-FFF2-40B4-BE49-F238E27FC236}">
                <a16:creationId xmlns:a16="http://schemas.microsoft.com/office/drawing/2014/main" id="{758BE646-EA61-45F0-BB21-6BFF9884AC11}"/>
              </a:ext>
            </a:extLst>
          </p:cNvPr>
          <p:cNvGrpSpPr/>
          <p:nvPr/>
        </p:nvGrpSpPr>
        <p:grpSpPr>
          <a:xfrm>
            <a:off x="2709502" y="4353085"/>
            <a:ext cx="1100137" cy="234880"/>
            <a:chOff x="1805695" y="5736431"/>
            <a:chExt cx="3510381" cy="234880"/>
          </a:xfrm>
        </p:grpSpPr>
        <p:cxnSp>
          <p:nvCxnSpPr>
            <p:cNvPr id="67" name="Straight Connector 66">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58BE646-EA61-45F0-BB21-6BFF9884AC11}"/>
              </a:ext>
            </a:extLst>
          </p:cNvPr>
          <p:cNvGrpSpPr/>
          <p:nvPr/>
        </p:nvGrpSpPr>
        <p:grpSpPr>
          <a:xfrm>
            <a:off x="3888338" y="4353085"/>
            <a:ext cx="1100137" cy="234880"/>
            <a:chOff x="1805695" y="5736431"/>
            <a:chExt cx="3510381" cy="234880"/>
          </a:xfrm>
        </p:grpSpPr>
        <p:cxnSp>
          <p:nvCxnSpPr>
            <p:cNvPr id="71" name="Straight Connector 7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A6D1DCFE-CE29-46B3-BFEC-F31EF53CF3FD}"/>
              </a:ext>
            </a:extLst>
          </p:cNvPr>
          <p:cNvSpPr/>
          <p:nvPr/>
        </p:nvSpPr>
        <p:spPr>
          <a:xfrm>
            <a:off x="7490856" y="3882952"/>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77" name="Rectangle 76">
            <a:extLst>
              <a:ext uri="{FF2B5EF4-FFF2-40B4-BE49-F238E27FC236}">
                <a16:creationId xmlns:a16="http://schemas.microsoft.com/office/drawing/2014/main" id="{AEB86FFF-16A9-49CB-8752-5E77980E8934}"/>
              </a:ext>
            </a:extLst>
          </p:cNvPr>
          <p:cNvSpPr/>
          <p:nvPr/>
        </p:nvSpPr>
        <p:spPr>
          <a:xfrm>
            <a:off x="7113241" y="3882952"/>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1100137"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82">
            <a:extLst>
              <a:ext uri="{FF2B5EF4-FFF2-40B4-BE49-F238E27FC236}">
                <a16:creationId xmlns:a16="http://schemas.microsoft.com/office/drawing/2014/main" id="{A6D1DCFE-CE29-46B3-BFEC-F31EF53CF3FD}"/>
              </a:ext>
            </a:extLst>
          </p:cNvPr>
          <p:cNvSpPr/>
          <p:nvPr/>
        </p:nvSpPr>
        <p:spPr>
          <a:xfrm>
            <a:off x="8671595" y="3878110"/>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84" name="Rectangle 83">
            <a:extLst>
              <a:ext uri="{FF2B5EF4-FFF2-40B4-BE49-F238E27FC236}">
                <a16:creationId xmlns:a16="http://schemas.microsoft.com/office/drawing/2014/main" id="{AEB86FFF-16A9-49CB-8752-5E77980E8934}"/>
              </a:ext>
            </a:extLst>
          </p:cNvPr>
          <p:cNvSpPr/>
          <p:nvPr/>
        </p:nvSpPr>
        <p:spPr>
          <a:xfrm>
            <a:off x="8293980" y="3878110"/>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sp>
        <p:nvSpPr>
          <p:cNvPr id="86" name="Rectangle 85">
            <a:extLst>
              <a:ext uri="{FF2B5EF4-FFF2-40B4-BE49-F238E27FC236}">
                <a16:creationId xmlns:a16="http://schemas.microsoft.com/office/drawing/2014/main" id="{A6D1DCFE-CE29-46B3-BFEC-F31EF53CF3FD}"/>
              </a:ext>
            </a:extLst>
          </p:cNvPr>
          <p:cNvSpPr/>
          <p:nvPr/>
        </p:nvSpPr>
        <p:spPr>
          <a:xfrm>
            <a:off x="9852334" y="3873268"/>
            <a:ext cx="722522" cy="161499"/>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Data</a:t>
            </a:r>
          </a:p>
        </p:txBody>
      </p:sp>
      <p:sp>
        <p:nvSpPr>
          <p:cNvPr id="87" name="Rectangle 86">
            <a:extLst>
              <a:ext uri="{FF2B5EF4-FFF2-40B4-BE49-F238E27FC236}">
                <a16:creationId xmlns:a16="http://schemas.microsoft.com/office/drawing/2014/main" id="{AEB86FFF-16A9-49CB-8752-5E77980E8934}"/>
              </a:ext>
            </a:extLst>
          </p:cNvPr>
          <p:cNvSpPr/>
          <p:nvPr/>
        </p:nvSpPr>
        <p:spPr>
          <a:xfrm>
            <a:off x="9474719" y="3873268"/>
            <a:ext cx="372989" cy="161499"/>
          </a:xfrm>
          <a:prstGeom prst="rect">
            <a:avLst/>
          </a:prstGeom>
          <a:solidFill>
            <a:srgbClr val="F85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H4</a:t>
            </a:r>
          </a:p>
        </p:txBody>
      </p:sp>
      <p:grpSp>
        <p:nvGrpSpPr>
          <p:cNvPr id="88" name="Group 87">
            <a:extLst>
              <a:ext uri="{FF2B5EF4-FFF2-40B4-BE49-F238E27FC236}">
                <a16:creationId xmlns:a16="http://schemas.microsoft.com/office/drawing/2014/main" id="{758BE646-EA61-45F0-BB21-6BFF9884AC11}"/>
              </a:ext>
            </a:extLst>
          </p:cNvPr>
          <p:cNvGrpSpPr/>
          <p:nvPr/>
        </p:nvGrpSpPr>
        <p:grpSpPr>
          <a:xfrm>
            <a:off x="8293980" y="4250915"/>
            <a:ext cx="1100137" cy="234880"/>
            <a:chOff x="1805695" y="5736431"/>
            <a:chExt cx="3510381" cy="234880"/>
          </a:xfrm>
        </p:grpSpPr>
        <p:cxnSp>
          <p:nvCxnSpPr>
            <p:cNvPr id="89" name="Straight Connector 8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758BE646-EA61-45F0-BB21-6BFF9884AC11}"/>
              </a:ext>
            </a:extLst>
          </p:cNvPr>
          <p:cNvGrpSpPr/>
          <p:nvPr/>
        </p:nvGrpSpPr>
        <p:grpSpPr>
          <a:xfrm>
            <a:off x="9472816" y="4250915"/>
            <a:ext cx="1100137" cy="234880"/>
            <a:chOff x="1805695" y="5736431"/>
            <a:chExt cx="3510381" cy="234880"/>
          </a:xfrm>
        </p:grpSpPr>
        <p:cxnSp>
          <p:nvCxnSpPr>
            <p:cNvPr id="93" name="Straight Connector 9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Shape 39">
            <a:extLst>
              <a:ext uri="{FF2B5EF4-FFF2-40B4-BE49-F238E27FC236}">
                <a16:creationId xmlns:a16="http://schemas.microsoft.com/office/drawing/2014/main" id="{79A8896F-B03C-452B-AA76-7FFCB5EC1DCC}"/>
              </a:ext>
            </a:extLst>
          </p:cNvPr>
          <p:cNvSpPr/>
          <p:nvPr/>
        </p:nvSpPr>
        <p:spPr>
          <a:xfrm rot="16673473">
            <a:off x="7511841" y="4504722"/>
            <a:ext cx="422346" cy="405968"/>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hape 40">
            <a:extLst>
              <a:ext uri="{FF2B5EF4-FFF2-40B4-BE49-F238E27FC236}">
                <a16:creationId xmlns:a16="http://schemas.microsoft.com/office/drawing/2014/main" id="{79A8896F-B03C-452B-AA76-7FFCB5EC1DCC}"/>
              </a:ext>
            </a:extLst>
          </p:cNvPr>
          <p:cNvSpPr/>
          <p:nvPr/>
        </p:nvSpPr>
        <p:spPr>
          <a:xfrm rot="15626934" flipV="1">
            <a:off x="9868468" y="4510376"/>
            <a:ext cx="422346" cy="406800"/>
          </a:xfrm>
          <a:prstGeom prst="swooshArrow">
            <a:avLst>
              <a:gd name="adj1" fmla="val 26574"/>
              <a:gd name="adj2" fmla="val 25000"/>
            </a:avLst>
          </a:prstGeom>
          <a:solidFill>
            <a:srgbClr val="FD399F"/>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9" name="Arrow: Down 12">
            <a:extLst>
              <a:ext uri="{FF2B5EF4-FFF2-40B4-BE49-F238E27FC236}">
                <a16:creationId xmlns:a16="http://schemas.microsoft.com/office/drawing/2014/main" id="{DC5ACD01-BC97-463B-92D5-936E2B4CCA3E}"/>
              </a:ext>
            </a:extLst>
          </p:cNvPr>
          <p:cNvSpPr/>
          <p:nvPr/>
        </p:nvSpPr>
        <p:spPr>
          <a:xfrm rot="19372224">
            <a:off x="4165216" y="2992899"/>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Arrow: Down 12">
            <a:extLst>
              <a:ext uri="{FF2B5EF4-FFF2-40B4-BE49-F238E27FC236}">
                <a16:creationId xmlns:a16="http://schemas.microsoft.com/office/drawing/2014/main" id="{DC5ACD01-BC97-463B-92D5-936E2B4CCA3E}"/>
              </a:ext>
            </a:extLst>
          </p:cNvPr>
          <p:cNvSpPr/>
          <p:nvPr/>
        </p:nvSpPr>
        <p:spPr>
          <a:xfrm rot="2036656">
            <a:off x="2460038" y="3073962"/>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6" name="Arrow: Down 12">
            <a:extLst>
              <a:ext uri="{FF2B5EF4-FFF2-40B4-BE49-F238E27FC236}">
                <a16:creationId xmlns:a16="http://schemas.microsoft.com/office/drawing/2014/main" id="{DC5ACD01-BC97-463B-92D5-936E2B4CCA3E}"/>
              </a:ext>
            </a:extLst>
          </p:cNvPr>
          <p:cNvSpPr/>
          <p:nvPr/>
        </p:nvSpPr>
        <p:spPr>
          <a:xfrm rot="10465833">
            <a:off x="8865783" y="2920801"/>
            <a:ext cx="210796" cy="888624"/>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Arrow: Down 12">
            <a:extLst>
              <a:ext uri="{FF2B5EF4-FFF2-40B4-BE49-F238E27FC236}">
                <a16:creationId xmlns:a16="http://schemas.microsoft.com/office/drawing/2014/main" id="{DC5ACD01-BC97-463B-92D5-936E2B4CCA3E}"/>
              </a:ext>
            </a:extLst>
          </p:cNvPr>
          <p:cNvSpPr/>
          <p:nvPr/>
        </p:nvSpPr>
        <p:spPr>
          <a:xfrm rot="8567921">
            <a:off x="9762675" y="2898340"/>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Arrow: Down 12">
            <a:extLst>
              <a:ext uri="{FF2B5EF4-FFF2-40B4-BE49-F238E27FC236}">
                <a16:creationId xmlns:a16="http://schemas.microsoft.com/office/drawing/2014/main" id="{DC5ACD01-BC97-463B-92D5-936E2B4CCA3E}"/>
              </a:ext>
            </a:extLst>
          </p:cNvPr>
          <p:cNvSpPr/>
          <p:nvPr/>
        </p:nvSpPr>
        <p:spPr>
          <a:xfrm rot="12865379">
            <a:off x="8057497" y="2979403"/>
            <a:ext cx="210796" cy="875803"/>
          </a:xfrm>
          <a:prstGeom prst="downArrow">
            <a:avLst>
              <a:gd name="adj1" fmla="val 50000"/>
              <a:gd name="adj2" fmla="val 89764"/>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wipe(up)">
                                      <p:cBhvr>
                                        <p:cTn id="10" dur="500"/>
                                        <p:tgtEl>
                                          <p:spTgt spid="104"/>
                                        </p:tgtEl>
                                      </p:cBhvr>
                                    </p:animEffect>
                                  </p:childTnLst>
                                </p:cTn>
                              </p:par>
                              <p:par>
                                <p:cTn id="11" presetID="22" presetClass="entr" presetSubtype="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up)">
                                      <p:cBhvr>
                                        <p:cTn id="13" dur="500"/>
                                        <p:tgtEl>
                                          <p:spTgt spid="10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up)">
                                      <p:cBhvr>
                                        <p:cTn id="16" dur="500"/>
                                        <p:tgtEl>
                                          <p:spTgt spid="100"/>
                                        </p:tgtEl>
                                      </p:cBhvr>
                                    </p:animEffect>
                                  </p:childTnLst>
                                </p:cTn>
                              </p:par>
                              <p:par>
                                <p:cTn id="17" presetID="22" presetClass="entr" presetSubtype="1" fill="hold"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up)">
                                      <p:cBhvr>
                                        <p:cTn id="19" dur="500"/>
                                        <p:tgtEl>
                                          <p:spTgt spid="108"/>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wipe(up)">
                                      <p:cBhvr>
                                        <p:cTn id="28" dur="500"/>
                                        <p:tgtEl>
                                          <p:spTgt spid="117"/>
                                        </p:tgtEl>
                                      </p:cBhvr>
                                    </p:animEffect>
                                  </p:childTnLst>
                                </p:cTn>
                              </p:par>
                              <p:par>
                                <p:cTn id="29" presetID="22" presetClass="entr" presetSubtype="1" fill="hold" nodeType="with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up)">
                                      <p:cBhvr>
                                        <p:cTn id="31" dur="500"/>
                                        <p:tgtEl>
                                          <p:spTgt spid="11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wipe(up)">
                                      <p:cBhvr>
                                        <p:cTn id="34" dur="500"/>
                                        <p:tgtEl>
                                          <p:spTgt spid="99"/>
                                        </p:tgtEl>
                                      </p:cBhvr>
                                    </p:animEffect>
                                  </p:childTnLst>
                                </p:cTn>
                              </p:par>
                              <p:par>
                                <p:cTn id="35" presetID="22" presetClass="entr" presetSubtype="1" fill="hold" nodeType="withEffect">
                                  <p:stCondLst>
                                    <p:cond delay="0"/>
                                  </p:stCondLst>
                                  <p:childTnLst>
                                    <p:set>
                                      <p:cBhvr>
                                        <p:cTn id="36" dur="1" fill="hold">
                                          <p:stCondLst>
                                            <p:cond delay="0"/>
                                          </p:stCondLst>
                                        </p:cTn>
                                        <p:tgtEl>
                                          <p:spTgt spid="120"/>
                                        </p:tgtEl>
                                        <p:attrNameLst>
                                          <p:attrName>style.visibility</p:attrName>
                                        </p:attrNameLst>
                                      </p:cBhvr>
                                      <p:to>
                                        <p:strVal val="visible"/>
                                      </p:to>
                                    </p:set>
                                    <p:animEffect transition="in" filter="wipe(up)">
                                      <p:cBhvr>
                                        <p:cTn id="37" dur="500"/>
                                        <p:tgtEl>
                                          <p:spTgt spid="120"/>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up)">
                                      <p:cBhvr>
                                        <p:cTn id="57" dur="500"/>
                                        <p:tgtEl>
                                          <p:spTgt spid="30"/>
                                        </p:tgtEl>
                                      </p:cBhvr>
                                    </p:animEffect>
                                  </p:childTnLst>
                                </p:cTn>
                              </p:par>
                            </p:childTnLst>
                          </p:cTn>
                        </p:par>
                        <p:par>
                          <p:cTn id="58" fill="hold">
                            <p:stCondLst>
                              <p:cond delay="1000"/>
                            </p:stCondLst>
                            <p:childTnLst>
                              <p:par>
                                <p:cTn id="59" presetID="2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up)">
                                      <p:cBhvr>
                                        <p:cTn id="61" dur="500"/>
                                        <p:tgtEl>
                                          <p:spTgt spid="38"/>
                                        </p:tgtEl>
                                      </p:cBhvr>
                                    </p:animEffect>
                                  </p:childTnLst>
                                </p:cTn>
                              </p:par>
                            </p:childTnLst>
                          </p:cTn>
                        </p:par>
                        <p:par>
                          <p:cTn id="62" fill="hold">
                            <p:stCondLst>
                              <p:cond delay="1500"/>
                            </p:stCondLst>
                            <p:childTnLst>
                              <p:par>
                                <p:cTn id="63" presetID="22" presetClass="entr" presetSubtype="1" fill="hold"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up)">
                                      <p:cBhvr>
                                        <p:cTn id="65" dur="500"/>
                                        <p:tgtEl>
                                          <p:spTgt spid="66"/>
                                        </p:tgtEl>
                                      </p:cBhvr>
                                    </p:animEffect>
                                  </p:childTnLst>
                                </p:cTn>
                              </p:par>
                            </p:childTnLst>
                          </p:cTn>
                        </p:par>
                        <p:par>
                          <p:cTn id="66" fill="hold">
                            <p:stCondLst>
                              <p:cond delay="2000"/>
                            </p:stCondLst>
                            <p:childTnLst>
                              <p:par>
                                <p:cTn id="67" presetID="22" presetClass="entr" presetSubtype="1"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up)">
                                      <p:cBhvr>
                                        <p:cTn id="69" dur="500"/>
                                        <p:tgtEl>
                                          <p:spTgt spid="19"/>
                                        </p:tgtEl>
                                      </p:cBhvr>
                                    </p:animEffect>
                                  </p:childTnLst>
                                </p:cTn>
                              </p:par>
                            </p:childTnLst>
                          </p:cTn>
                        </p:par>
                        <p:par>
                          <p:cTn id="70" fill="hold">
                            <p:stCondLst>
                              <p:cond delay="2500"/>
                            </p:stCondLst>
                            <p:childTnLst>
                              <p:par>
                                <p:cTn id="71" presetID="22" presetClass="entr" presetSubtype="1"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up)">
                                      <p:cBhvr>
                                        <p:cTn id="73" dur="500"/>
                                        <p:tgtEl>
                                          <p:spTgt spid="70"/>
                                        </p:tgtEl>
                                      </p:cBhvr>
                                    </p:animEffect>
                                  </p:childTnLst>
                                </p:cTn>
                              </p:par>
                            </p:childTnLst>
                          </p:cTn>
                        </p:par>
                        <p:par>
                          <p:cTn id="74" fill="hold">
                            <p:stCondLst>
                              <p:cond delay="3000"/>
                            </p:stCondLst>
                            <p:childTnLst>
                              <p:par>
                                <p:cTn id="75" presetID="22" presetClass="entr" presetSubtype="1"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up)">
                                      <p:cBhvr>
                                        <p:cTn id="77" dur="500"/>
                                        <p:tgtEl>
                                          <p:spTgt spid="39"/>
                                        </p:tgtEl>
                                      </p:cBhvr>
                                    </p:animEffect>
                                  </p:childTnLst>
                                </p:cTn>
                              </p:par>
                            </p:childTnLst>
                          </p:cTn>
                        </p:par>
                        <p:par>
                          <p:cTn id="78" fill="hold">
                            <p:stCondLst>
                              <p:cond delay="3500"/>
                            </p:stCondLst>
                            <p:childTnLst>
                              <p:par>
                                <p:cTn id="79" presetID="2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childTnLst>
                          </p:cTn>
                        </p:par>
                        <p:par>
                          <p:cTn id="82" fill="hold">
                            <p:stCondLst>
                              <p:cond delay="4000"/>
                            </p:stCondLst>
                            <p:childTnLst>
                              <p:par>
                                <p:cTn id="83" presetID="22" presetClass="entr" presetSubtype="4" fill="hold" nodeType="after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wipe(down)">
                                      <p:cBhvr>
                                        <p:cTn id="85" dur="500"/>
                                        <p:tgtEl>
                                          <p:spTgt spid="78"/>
                                        </p:tgtEl>
                                      </p:cBhvr>
                                    </p:animEffect>
                                  </p:childTnLst>
                                </p:cTn>
                              </p:par>
                            </p:childTnLst>
                          </p:cTn>
                        </p:par>
                        <p:par>
                          <p:cTn id="86" fill="hold">
                            <p:stCondLst>
                              <p:cond delay="4500"/>
                            </p:stCondLst>
                            <p:childTnLst>
                              <p:par>
                                <p:cTn id="87" presetID="22" presetClass="entr" presetSubtype="4" fill="hold" nodeType="after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wipe(down)">
                                      <p:cBhvr>
                                        <p:cTn id="89" dur="500"/>
                                        <p:tgtEl>
                                          <p:spTgt spid="88"/>
                                        </p:tgtEl>
                                      </p:cBhvr>
                                    </p:animEffect>
                                  </p:childTnLst>
                                </p:cTn>
                              </p:par>
                            </p:childTnLst>
                          </p:cTn>
                        </p:par>
                        <p:par>
                          <p:cTn id="90" fill="hold">
                            <p:stCondLst>
                              <p:cond delay="5000"/>
                            </p:stCondLst>
                            <p:childTnLst>
                              <p:par>
                                <p:cTn id="91" presetID="22" presetClass="entr" presetSubtype="4"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down)">
                                      <p:cBhvr>
                                        <p:cTn id="93" dur="500"/>
                                        <p:tgtEl>
                                          <p:spTgt spid="21"/>
                                        </p:tgtEl>
                                      </p:cBhvr>
                                    </p:animEffect>
                                  </p:childTnLst>
                                </p:cTn>
                              </p:par>
                            </p:childTnLst>
                          </p:cTn>
                        </p:par>
                        <p:par>
                          <p:cTn id="94" fill="hold">
                            <p:stCondLst>
                              <p:cond delay="5500"/>
                            </p:stCondLst>
                            <p:childTnLst>
                              <p:par>
                                <p:cTn id="95" presetID="22" presetClass="entr" presetSubtype="4" fill="hold"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ipe(down)">
                                      <p:cBhvr>
                                        <p:cTn id="97" dur="500"/>
                                        <p:tgtEl>
                                          <p:spTgt spid="92"/>
                                        </p:tgtEl>
                                      </p:cBhvr>
                                    </p:animEffect>
                                  </p:childTnLst>
                                </p:cTn>
                              </p:par>
                            </p:childTnLst>
                          </p:cTn>
                        </p:par>
                        <p:par>
                          <p:cTn id="98" fill="hold">
                            <p:stCondLst>
                              <p:cond delay="6000"/>
                            </p:stCondLst>
                            <p:childTnLst>
                              <p:par>
                                <p:cTn id="99" presetID="2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down)">
                                      <p:cBhvr>
                                        <p:cTn id="101" dur="500"/>
                                        <p:tgtEl>
                                          <p:spTgt spid="41"/>
                                        </p:tgtEl>
                                      </p:cBhvr>
                                    </p:animEffect>
                                  </p:childTnLst>
                                </p:cTn>
                              </p:par>
                            </p:childTnLst>
                          </p:cTn>
                        </p:par>
                        <p:par>
                          <p:cTn id="102" fill="hold">
                            <p:stCondLst>
                              <p:cond delay="6500"/>
                            </p:stCondLst>
                            <p:childTnLst>
                              <p:par>
                                <p:cTn id="103" presetID="1" presetClass="entr" presetSubtype="0" fill="hold" grpId="0" nodeType="afterEffect">
                                  <p:stCondLst>
                                    <p:cond delay="1500"/>
                                  </p:stCondLst>
                                  <p:childTnLst>
                                    <p:set>
                                      <p:cBhvr>
                                        <p:cTn id="104" dur="1" fill="hold">
                                          <p:stCondLst>
                                            <p:cond delay="0"/>
                                          </p:stCondLst>
                                        </p:cTn>
                                        <p:tgtEl>
                                          <p:spTgt spid="76"/>
                                        </p:tgtEl>
                                        <p:attrNameLst>
                                          <p:attrName>style.visibility</p:attrName>
                                        </p:attrNameLst>
                                      </p:cBhvr>
                                      <p:to>
                                        <p:strVal val="visible"/>
                                      </p:to>
                                    </p:set>
                                  </p:childTnLst>
                                </p:cTn>
                              </p:par>
                            </p:childTnLst>
                          </p:cTn>
                        </p:par>
                        <p:par>
                          <p:cTn id="105" fill="hold">
                            <p:stCondLst>
                              <p:cond delay="8000"/>
                            </p:stCondLst>
                            <p:childTnLst>
                              <p:par>
                                <p:cTn id="106" presetID="1" presetClass="entr" presetSubtype="0" fill="hold" grpId="0" nodeType="afterEffect">
                                  <p:stCondLst>
                                    <p:cond delay="0"/>
                                  </p:stCondLst>
                                  <p:childTnLst>
                                    <p:set>
                                      <p:cBhvr>
                                        <p:cTn id="107" dur="1" fill="hold">
                                          <p:stCondLst>
                                            <p:cond delay="0"/>
                                          </p:stCondLst>
                                        </p:cTn>
                                        <p:tgtEl>
                                          <p:spTgt spid="77"/>
                                        </p:tgtEl>
                                        <p:attrNameLst>
                                          <p:attrName>style.visibility</p:attrName>
                                        </p:attrNameLst>
                                      </p:cBhvr>
                                      <p:to>
                                        <p:strVal val="visible"/>
                                      </p:to>
                                    </p:set>
                                  </p:childTnLst>
                                </p:cTn>
                              </p:par>
                            </p:childTnLst>
                          </p:cTn>
                        </p:par>
                        <p:par>
                          <p:cTn id="108" fill="hold">
                            <p:stCondLst>
                              <p:cond delay="8000"/>
                            </p:stCondLst>
                            <p:childTnLst>
                              <p:par>
                                <p:cTn id="109" presetID="1" presetClass="entr" presetSubtype="0" fill="hold" grpId="0" nodeType="after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par>
                          <p:cTn id="111" fill="hold">
                            <p:stCondLst>
                              <p:cond delay="8000"/>
                            </p:stCondLst>
                            <p:childTnLst>
                              <p:par>
                                <p:cTn id="112" presetID="1" presetClass="entr" presetSubtype="0" fill="hold" grpId="0" nodeType="afterEffect">
                                  <p:stCondLst>
                                    <p:cond delay="0"/>
                                  </p:stCondLst>
                                  <p:childTnLst>
                                    <p:set>
                                      <p:cBhvr>
                                        <p:cTn id="113" dur="1" fill="hold">
                                          <p:stCondLst>
                                            <p:cond delay="0"/>
                                          </p:stCondLst>
                                        </p:cTn>
                                        <p:tgtEl>
                                          <p:spTgt spid="83"/>
                                        </p:tgtEl>
                                        <p:attrNameLst>
                                          <p:attrName>style.visibility</p:attrName>
                                        </p:attrNameLst>
                                      </p:cBhvr>
                                      <p:to>
                                        <p:strVal val="visible"/>
                                      </p:to>
                                    </p:set>
                                  </p:childTnLst>
                                </p:cTn>
                              </p:par>
                            </p:childTnLst>
                          </p:cTn>
                        </p:par>
                        <p:par>
                          <p:cTn id="114" fill="hold">
                            <p:stCondLst>
                              <p:cond delay="8000"/>
                            </p:stCondLst>
                            <p:childTnLst>
                              <p:par>
                                <p:cTn id="115" presetID="1" presetClass="entr" presetSubtype="0" fill="hold" grpId="0" nodeType="afterEffect">
                                  <p:stCondLst>
                                    <p:cond delay="0"/>
                                  </p:stCondLst>
                                  <p:childTnLst>
                                    <p:set>
                                      <p:cBhvr>
                                        <p:cTn id="116" dur="1" fill="hold">
                                          <p:stCondLst>
                                            <p:cond delay="0"/>
                                          </p:stCondLst>
                                        </p:cTn>
                                        <p:tgtEl>
                                          <p:spTgt spid="87"/>
                                        </p:tgtEl>
                                        <p:attrNameLst>
                                          <p:attrName>style.visibility</p:attrName>
                                        </p:attrNameLst>
                                      </p:cBhvr>
                                      <p:to>
                                        <p:strVal val="visible"/>
                                      </p:to>
                                    </p:set>
                                  </p:childTnLst>
                                </p:cTn>
                              </p:par>
                            </p:childTnLst>
                          </p:cTn>
                        </p:par>
                        <p:par>
                          <p:cTn id="117" fill="hold">
                            <p:stCondLst>
                              <p:cond delay="8000"/>
                            </p:stCondLst>
                            <p:childTnLst>
                              <p:par>
                                <p:cTn id="118" presetID="1" presetClass="entr" presetSubtype="0" fill="hold" grpId="0" nodeType="afterEffect">
                                  <p:stCondLst>
                                    <p:cond delay="0"/>
                                  </p:stCondLst>
                                  <p:childTnLst>
                                    <p:set>
                                      <p:cBhvr>
                                        <p:cTn id="119" dur="1" fill="hold">
                                          <p:stCondLst>
                                            <p:cond delay="0"/>
                                          </p:stCondLst>
                                        </p:cTn>
                                        <p:tgtEl>
                                          <p:spTgt spid="86"/>
                                        </p:tgtEl>
                                        <p:attrNameLst>
                                          <p:attrName>style.visibility</p:attrName>
                                        </p:attrNameLst>
                                      </p:cBhvr>
                                      <p:to>
                                        <p:strVal val="visible"/>
                                      </p:to>
                                    </p:set>
                                  </p:childTnLst>
                                </p:cTn>
                              </p:par>
                            </p:childTnLst>
                          </p:cTn>
                        </p:par>
                        <p:par>
                          <p:cTn id="120" fill="hold">
                            <p:stCondLst>
                              <p:cond delay="8000"/>
                            </p:stCondLst>
                            <p:childTnLst>
                              <p:par>
                                <p:cTn id="121" presetID="22" presetClass="entr" presetSubtype="4" fill="hold" nodeType="afterEffect">
                                  <p:stCondLst>
                                    <p:cond delay="250"/>
                                  </p:stCondLst>
                                  <p:childTnLst>
                                    <p:set>
                                      <p:cBhvr>
                                        <p:cTn id="122" dur="1" fill="hold">
                                          <p:stCondLst>
                                            <p:cond delay="0"/>
                                          </p:stCondLst>
                                        </p:cTn>
                                        <p:tgtEl>
                                          <p:spTgt spid="129"/>
                                        </p:tgtEl>
                                        <p:attrNameLst>
                                          <p:attrName>style.visibility</p:attrName>
                                        </p:attrNameLst>
                                      </p:cBhvr>
                                      <p:to>
                                        <p:strVal val="visible"/>
                                      </p:to>
                                    </p:set>
                                    <p:animEffect transition="in" filter="wipe(down)">
                                      <p:cBhvr>
                                        <p:cTn id="123" dur="500"/>
                                        <p:tgtEl>
                                          <p:spTgt spid="129"/>
                                        </p:tgtEl>
                                      </p:cBhvr>
                                    </p:animEffect>
                                  </p:childTnLst>
                                </p:cTn>
                              </p:par>
                              <p:par>
                                <p:cTn id="124" presetID="22" presetClass="entr" presetSubtype="4" fill="hold" grpId="0" nodeType="withEffect">
                                  <p:stCondLst>
                                    <p:cond delay="250"/>
                                  </p:stCondLst>
                                  <p:childTnLst>
                                    <p:set>
                                      <p:cBhvr>
                                        <p:cTn id="125" dur="1" fill="hold">
                                          <p:stCondLst>
                                            <p:cond delay="0"/>
                                          </p:stCondLst>
                                        </p:cTn>
                                        <p:tgtEl>
                                          <p:spTgt spid="128"/>
                                        </p:tgtEl>
                                        <p:attrNameLst>
                                          <p:attrName>style.visibility</p:attrName>
                                        </p:attrNameLst>
                                      </p:cBhvr>
                                      <p:to>
                                        <p:strVal val="visible"/>
                                      </p:to>
                                    </p:set>
                                    <p:animEffect transition="in" filter="wipe(down)">
                                      <p:cBhvr>
                                        <p:cTn id="126" dur="550"/>
                                        <p:tgtEl>
                                          <p:spTgt spid="128"/>
                                        </p:tgtEl>
                                      </p:cBhvr>
                                    </p:animEffect>
                                  </p:childTnLst>
                                </p:cTn>
                              </p:par>
                              <p:par>
                                <p:cTn id="127" presetID="22" presetClass="entr" presetSubtype="4" fill="hold" nodeType="withEffect">
                                  <p:stCondLst>
                                    <p:cond delay="250"/>
                                  </p:stCondLst>
                                  <p:childTnLst>
                                    <p:set>
                                      <p:cBhvr>
                                        <p:cTn id="128" dur="1" fill="hold">
                                          <p:stCondLst>
                                            <p:cond delay="0"/>
                                          </p:stCondLst>
                                        </p:cTn>
                                        <p:tgtEl>
                                          <p:spTgt spid="134"/>
                                        </p:tgtEl>
                                        <p:attrNameLst>
                                          <p:attrName>style.visibility</p:attrName>
                                        </p:attrNameLst>
                                      </p:cBhvr>
                                      <p:to>
                                        <p:strVal val="visible"/>
                                      </p:to>
                                    </p:set>
                                    <p:animEffect transition="in" filter="wipe(down)">
                                      <p:cBhvr>
                                        <p:cTn id="129" dur="550"/>
                                        <p:tgtEl>
                                          <p:spTgt spid="134"/>
                                        </p:tgtEl>
                                      </p:cBhvr>
                                    </p:animEffect>
                                  </p:childTnLst>
                                </p:cTn>
                              </p:par>
                              <p:par>
                                <p:cTn id="130" presetID="22" presetClass="entr" presetSubtype="4" fill="hold" nodeType="withEffect">
                                  <p:stCondLst>
                                    <p:cond delay="250"/>
                                  </p:stCondLst>
                                  <p:childTnLst>
                                    <p:set>
                                      <p:cBhvr>
                                        <p:cTn id="131" dur="1" fill="hold">
                                          <p:stCondLst>
                                            <p:cond delay="0"/>
                                          </p:stCondLst>
                                        </p:cTn>
                                        <p:tgtEl>
                                          <p:spTgt spid="135"/>
                                        </p:tgtEl>
                                        <p:attrNameLst>
                                          <p:attrName>style.visibility</p:attrName>
                                        </p:attrNameLst>
                                      </p:cBhvr>
                                      <p:to>
                                        <p:strVal val="visible"/>
                                      </p:to>
                                    </p:set>
                                    <p:animEffect transition="in" filter="wipe(down)">
                                      <p:cBhvr>
                                        <p:cTn id="132" dur="500"/>
                                        <p:tgtEl>
                                          <p:spTgt spid="135"/>
                                        </p:tgtEl>
                                      </p:cBhvr>
                                    </p:animEffect>
                                  </p:childTnLst>
                                </p:cTn>
                              </p:par>
                              <p:par>
                                <p:cTn id="133" presetID="22" presetClass="entr" presetSubtype="4" fill="hold" grpId="0" nodeType="withEffect">
                                  <p:stCondLst>
                                    <p:cond delay="250"/>
                                  </p:stCondLst>
                                  <p:childTnLst>
                                    <p:set>
                                      <p:cBhvr>
                                        <p:cTn id="134" dur="1" fill="hold">
                                          <p:stCondLst>
                                            <p:cond delay="0"/>
                                          </p:stCondLst>
                                        </p:cTn>
                                        <p:tgtEl>
                                          <p:spTgt spid="126"/>
                                        </p:tgtEl>
                                        <p:attrNameLst>
                                          <p:attrName>style.visibility</p:attrName>
                                        </p:attrNameLst>
                                      </p:cBhvr>
                                      <p:to>
                                        <p:strVal val="visible"/>
                                      </p:to>
                                    </p:set>
                                    <p:animEffect transition="in" filter="wipe(down)">
                                      <p:cBhvr>
                                        <p:cTn id="135" dur="500"/>
                                        <p:tgtEl>
                                          <p:spTgt spid="126"/>
                                        </p:tgtEl>
                                      </p:cBhvr>
                                    </p:animEffect>
                                  </p:childTnLst>
                                </p:cTn>
                              </p:par>
                              <p:par>
                                <p:cTn id="136" presetID="22" presetClass="entr" presetSubtype="4" fill="hold" nodeType="withEffect">
                                  <p:stCondLst>
                                    <p:cond delay="250"/>
                                  </p:stCondLst>
                                  <p:childTnLst>
                                    <p:set>
                                      <p:cBhvr>
                                        <p:cTn id="137" dur="1" fill="hold">
                                          <p:stCondLst>
                                            <p:cond delay="0"/>
                                          </p:stCondLst>
                                        </p:cTn>
                                        <p:tgtEl>
                                          <p:spTgt spid="136"/>
                                        </p:tgtEl>
                                        <p:attrNameLst>
                                          <p:attrName>style.visibility</p:attrName>
                                        </p:attrNameLst>
                                      </p:cBhvr>
                                      <p:to>
                                        <p:strVal val="visible"/>
                                      </p:to>
                                    </p:set>
                                    <p:animEffect transition="in" filter="wipe(down)">
                                      <p:cBhvr>
                                        <p:cTn id="138" dur="500"/>
                                        <p:tgtEl>
                                          <p:spTgt spid="136"/>
                                        </p:tgtEl>
                                      </p:cBhvr>
                                    </p:animEffect>
                                  </p:childTnLst>
                                </p:cTn>
                              </p:par>
                              <p:par>
                                <p:cTn id="139" presetID="22" presetClass="entr" presetSubtype="4" fill="hold" nodeType="withEffect">
                                  <p:stCondLst>
                                    <p:cond delay="250"/>
                                  </p:stCondLst>
                                  <p:childTnLst>
                                    <p:set>
                                      <p:cBhvr>
                                        <p:cTn id="140" dur="1" fill="hold">
                                          <p:stCondLst>
                                            <p:cond delay="0"/>
                                          </p:stCondLst>
                                        </p:cTn>
                                        <p:tgtEl>
                                          <p:spTgt spid="137"/>
                                        </p:tgtEl>
                                        <p:attrNameLst>
                                          <p:attrName>style.visibility</p:attrName>
                                        </p:attrNameLst>
                                      </p:cBhvr>
                                      <p:to>
                                        <p:strVal val="visible"/>
                                      </p:to>
                                    </p:set>
                                    <p:animEffect transition="in" filter="wipe(down)">
                                      <p:cBhvr>
                                        <p:cTn id="141" dur="500"/>
                                        <p:tgtEl>
                                          <p:spTgt spid="137"/>
                                        </p:tgtEl>
                                      </p:cBhvr>
                                    </p:animEffect>
                                  </p:childTnLst>
                                </p:cTn>
                              </p:par>
                              <p:par>
                                <p:cTn id="142" presetID="22" presetClass="entr" presetSubtype="4" fill="hold" grpId="0" nodeType="withEffect">
                                  <p:stCondLst>
                                    <p:cond delay="250"/>
                                  </p:stCondLst>
                                  <p:childTnLst>
                                    <p:set>
                                      <p:cBhvr>
                                        <p:cTn id="143" dur="1" fill="hold">
                                          <p:stCondLst>
                                            <p:cond delay="0"/>
                                          </p:stCondLst>
                                        </p:cTn>
                                        <p:tgtEl>
                                          <p:spTgt spid="127"/>
                                        </p:tgtEl>
                                        <p:attrNameLst>
                                          <p:attrName>style.visibility</p:attrName>
                                        </p:attrNameLst>
                                      </p:cBhvr>
                                      <p:to>
                                        <p:strVal val="visible"/>
                                      </p:to>
                                    </p:set>
                                    <p:animEffect transition="in" filter="wipe(down)">
                                      <p:cBhvr>
                                        <p:cTn id="144" dur="500"/>
                                        <p:tgtEl>
                                          <p:spTgt spid="127"/>
                                        </p:tgtEl>
                                      </p:cBhvr>
                                    </p:animEffect>
                                  </p:childTnLst>
                                </p:cTn>
                              </p:par>
                            </p:childTnLst>
                          </p:cTn>
                        </p:par>
                        <p:par>
                          <p:cTn id="145" fill="hold">
                            <p:stCondLst>
                              <p:cond delay="8800"/>
                            </p:stCondLst>
                            <p:childTnLst>
                              <p:par>
                                <p:cTn id="146" presetID="22" presetClass="entr" presetSubtype="4" fill="hold" nodeType="afterEffect">
                                  <p:stCondLst>
                                    <p:cond delay="0"/>
                                  </p:stCondLst>
                                  <p:childTnLst>
                                    <p:set>
                                      <p:cBhvr>
                                        <p:cTn id="147" dur="1" fill="hold">
                                          <p:stCondLst>
                                            <p:cond delay="0"/>
                                          </p:stCondLst>
                                        </p:cTn>
                                        <p:tgtEl>
                                          <p:spTgt spid="138"/>
                                        </p:tgtEl>
                                        <p:attrNameLst>
                                          <p:attrName>style.visibility</p:attrName>
                                        </p:attrNameLst>
                                      </p:cBhvr>
                                      <p:to>
                                        <p:strVal val="visible"/>
                                      </p:to>
                                    </p:set>
                                    <p:animEffect transition="in" filter="wipe(down)">
                                      <p:cBhvr>
                                        <p:cTn id="148" dur="500"/>
                                        <p:tgtEl>
                                          <p:spTgt spid="138"/>
                                        </p:tgtEl>
                                      </p:cBhvr>
                                    </p:animEffect>
                                  </p:childTnLst>
                                </p:cTn>
                              </p:par>
                            </p:childTnLst>
                          </p:cTn>
                        </p:par>
                        <p:par>
                          <p:cTn id="149" fill="hold">
                            <p:stCondLst>
                              <p:cond delay="9300"/>
                            </p:stCondLst>
                            <p:childTnLst>
                              <p:par>
                                <p:cTn id="150" presetID="22" presetClass="entr" presetSubtype="4" fill="hold" nodeType="afterEffect">
                                  <p:stCondLst>
                                    <p:cond delay="0"/>
                                  </p:stCondLst>
                                  <p:childTnLst>
                                    <p:set>
                                      <p:cBhvr>
                                        <p:cTn id="151" dur="1" fill="hold">
                                          <p:stCondLst>
                                            <p:cond delay="0"/>
                                          </p:stCondLst>
                                        </p:cTn>
                                        <p:tgtEl>
                                          <p:spTgt spid="130"/>
                                        </p:tgtEl>
                                        <p:attrNameLst>
                                          <p:attrName>style.visibility</p:attrName>
                                        </p:attrNameLst>
                                      </p:cBhvr>
                                      <p:to>
                                        <p:strVal val="visible"/>
                                      </p:to>
                                    </p:set>
                                    <p:animEffect transition="in" filter="wipe(down)">
                                      <p:cBhvr>
                                        <p:cTn id="152" dur="500"/>
                                        <p:tgtEl>
                                          <p:spTgt spid="130"/>
                                        </p:tgtEl>
                                      </p:cBhvr>
                                    </p:animEffect>
                                  </p:childTnLst>
                                </p:cTn>
                              </p:par>
                            </p:childTnLst>
                          </p:cTn>
                        </p:par>
                        <p:par>
                          <p:cTn id="153" fill="hold">
                            <p:stCondLst>
                              <p:cond delay="9800"/>
                            </p:stCondLst>
                            <p:childTnLst>
                              <p:par>
                                <p:cTn id="154" presetID="1" presetClass="entr" presetSubtype="0" fill="hold" grpId="0" nodeType="afterEffect">
                                  <p:stCondLst>
                                    <p:cond delay="0"/>
                                  </p:stCondLst>
                                  <p:childTnLst>
                                    <p:set>
                                      <p:cBhvr>
                                        <p:cTn id="155" dur="1" fill="hold">
                                          <p:stCondLst>
                                            <p:cond delay="0"/>
                                          </p:stCondLst>
                                        </p:cTn>
                                        <p:tgtEl>
                                          <p:spTgt spid="11"/>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
                                            <p:txEl>
                                              <p:pRg st="0" end="0"/>
                                            </p:txEl>
                                          </p:spTgt>
                                        </p:tgtEl>
                                        <p:attrNameLst>
                                          <p:attrName>style.visibility</p:attrName>
                                        </p:attrNameLst>
                                      </p:cBhvr>
                                      <p:to>
                                        <p:strVal val="visible"/>
                                      </p:to>
                                    </p:set>
                                    <p:animEffect transition="in" filter="wipe(left)">
                                      <p:cBhvr>
                                        <p:cTn id="16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10" grpId="0"/>
      <p:bldP spid="11" grpId="0"/>
      <p:bldP spid="13" grpId="0" animBg="1"/>
      <p:bldP spid="19" grpId="0" animBg="1"/>
      <p:bldP spid="38" grpId="0" animBg="1"/>
      <p:bldP spid="39" grpId="0" animBg="1"/>
      <p:bldP spid="61" grpId="0" animBg="1"/>
      <p:bldP spid="62" grpId="0" animBg="1"/>
      <p:bldP spid="64" grpId="0" animBg="1"/>
      <p:bldP spid="65" grpId="0" animBg="1"/>
      <p:bldP spid="76" grpId="0" animBg="1"/>
      <p:bldP spid="77" grpId="0" animBg="1"/>
      <p:bldP spid="83" grpId="0" animBg="1"/>
      <p:bldP spid="84" grpId="0" animBg="1"/>
      <p:bldP spid="86" grpId="0" animBg="1"/>
      <p:bldP spid="87" grpId="0" animBg="1"/>
      <p:bldP spid="40" grpId="0" animBg="1"/>
      <p:bldP spid="21" grpId="0" animBg="1"/>
      <p:bldP spid="41" grpId="0" animBg="1"/>
      <p:bldP spid="99" grpId="0" animBg="1"/>
      <p:bldP spid="100" grpId="0" animBg="1"/>
      <p:bldP spid="126" grpId="0" animBg="1"/>
      <p:bldP spid="127" grpId="0" animBg="1"/>
      <p:bldP spid="1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5: Session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2422525"/>
            <a:ext cx="11590421" cy="3546475"/>
          </a:xfrm>
        </p:spPr>
        <p:txBody>
          <a:bodyPr>
            <a:normAutofit/>
          </a:bodyPr>
          <a:lstStyle/>
          <a:p>
            <a:r>
              <a:rPr lang="en-GB" sz="4400"/>
              <a:t>Communication management between devices</a:t>
            </a:r>
          </a:p>
          <a:p>
            <a:pPr lvl="1"/>
            <a:r>
              <a:rPr lang="en-GB" sz="4000"/>
              <a:t>Start, stop, restart</a:t>
            </a:r>
          </a:p>
          <a:p>
            <a:r>
              <a:rPr lang="en-GB" sz="4400"/>
              <a:t>Half-duplex, full-duplex</a:t>
            </a:r>
          </a:p>
          <a:p>
            <a:r>
              <a:rPr lang="en-GB" sz="4400"/>
              <a:t>Control protocols, tunnelling protocols</a:t>
            </a:r>
          </a:p>
        </p:txBody>
      </p:sp>
    </p:spTree>
    <p:extLst>
      <p:ext uri="{BB962C8B-B14F-4D97-AF65-F5344CB8AC3E}">
        <p14:creationId xmlns:p14="http://schemas.microsoft.com/office/powerpoint/2010/main" val="397755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A6E73-795A-419E-8B1C-8AB1FE59B0FA}"/>
              </a:ext>
            </a:extLst>
          </p:cNvPr>
          <p:cNvSpPr>
            <a:spLocks noGrp="1"/>
          </p:cNvSpPr>
          <p:nvPr>
            <p:ph type="title"/>
          </p:nvPr>
        </p:nvSpPr>
        <p:spPr>
          <a:xfrm>
            <a:off x="300789" y="664183"/>
            <a:ext cx="11590421" cy="903634"/>
          </a:xfrm>
        </p:spPr>
        <p:txBody>
          <a:bodyPr/>
          <a:lstStyle/>
          <a:p>
            <a:r>
              <a:rPr lang="en-GB"/>
              <a:t>Session Layer</a:t>
            </a:r>
          </a:p>
        </p:txBody>
      </p:sp>
      <p:sp>
        <p:nvSpPr>
          <p:cNvPr id="3" name="Content Placeholder 2">
            <a:extLst>
              <a:ext uri="{FF2B5EF4-FFF2-40B4-BE49-F238E27FC236}">
                <a16:creationId xmlns:a16="http://schemas.microsoft.com/office/drawing/2014/main" id="{F1C2EAF1-228A-4067-A951-1454C96770D4}"/>
              </a:ext>
            </a:extLst>
          </p:cNvPr>
          <p:cNvSpPr>
            <a:spLocks noGrp="1"/>
          </p:cNvSpPr>
          <p:nvPr>
            <p:ph idx="1"/>
          </p:nvPr>
        </p:nvSpPr>
        <p:spPr>
          <a:xfrm>
            <a:off x="695410" y="6309360"/>
            <a:ext cx="10182547" cy="533926"/>
          </a:xfrm>
        </p:spPr>
        <p:txBody>
          <a:bodyPr>
            <a:normAutofit/>
          </a:bodyPr>
          <a:lstStyle/>
          <a:p>
            <a:pPr marL="0" indent="0">
              <a:buNone/>
            </a:pPr>
            <a:r>
              <a:rPr lang="en-GB">
                <a:cs typeface="Trebuchet MS"/>
              </a:rPr>
              <a:t>The session layer is responsible for dialog  control and synchronization.</a:t>
            </a:r>
          </a:p>
          <a:p>
            <a:pPr marL="0" indent="0">
              <a:buNone/>
            </a:pPr>
            <a:endParaRPr lang="en-GB"/>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2C2119-581F-4BC7-8DB4-27AD1D5CAA29}"/>
              </a:ext>
            </a:extLst>
          </p:cNvPr>
          <p:cNvSpPr txBox="1"/>
          <p:nvPr/>
        </p:nvSpPr>
        <p:spPr>
          <a:xfrm>
            <a:off x="2124560" y="1400872"/>
            <a:ext cx="2472087" cy="369332"/>
          </a:xfrm>
          <a:prstGeom prst="rect">
            <a:avLst/>
          </a:prstGeom>
          <a:noFill/>
        </p:spPr>
        <p:txBody>
          <a:bodyPr wrap="none" rtlCol="0">
            <a:spAutoFit/>
          </a:bodyPr>
          <a:lstStyle/>
          <a:p>
            <a:r>
              <a:rPr lang="en-GB"/>
              <a:t>From Presentation Layer</a:t>
            </a:r>
          </a:p>
        </p:txBody>
      </p:sp>
      <p:sp>
        <p:nvSpPr>
          <p:cNvPr id="11" name="TextBox 10">
            <a:extLst>
              <a:ext uri="{FF2B5EF4-FFF2-40B4-BE49-F238E27FC236}">
                <a16:creationId xmlns:a16="http://schemas.microsoft.com/office/drawing/2014/main" id="{A95F544E-0ADB-477F-A503-C7BE914B446E}"/>
              </a:ext>
            </a:extLst>
          </p:cNvPr>
          <p:cNvSpPr txBox="1"/>
          <p:nvPr/>
        </p:nvSpPr>
        <p:spPr>
          <a:xfrm>
            <a:off x="7612591" y="1411406"/>
            <a:ext cx="2197205" cy="369332"/>
          </a:xfrm>
          <a:prstGeom prst="rect">
            <a:avLst/>
          </a:prstGeom>
          <a:noFill/>
        </p:spPr>
        <p:txBody>
          <a:bodyPr wrap="none" rtlCol="0">
            <a:spAutoFit/>
          </a:bodyPr>
          <a:lstStyle/>
          <a:p>
            <a:r>
              <a:rPr lang="en-GB"/>
              <a:t>To Presentation Layer</a:t>
            </a:r>
          </a:p>
        </p:txBody>
      </p:sp>
      <p:sp>
        <p:nvSpPr>
          <p:cNvPr id="12" name="TextBox 11">
            <a:extLst>
              <a:ext uri="{FF2B5EF4-FFF2-40B4-BE49-F238E27FC236}">
                <a16:creationId xmlns:a16="http://schemas.microsoft.com/office/drawing/2014/main" id="{B13DB048-6DE5-4628-B4F0-2E8ADB434FB0}"/>
              </a:ext>
            </a:extLst>
          </p:cNvPr>
          <p:cNvSpPr txBox="1"/>
          <p:nvPr/>
        </p:nvSpPr>
        <p:spPr>
          <a:xfrm>
            <a:off x="627923" y="4817628"/>
            <a:ext cx="1435906" cy="369332"/>
          </a:xfrm>
          <a:prstGeom prst="rect">
            <a:avLst/>
          </a:prstGeom>
          <a:noFill/>
        </p:spPr>
        <p:txBody>
          <a:bodyPr wrap="none" rtlCol="0">
            <a:spAutoFit/>
          </a:bodyPr>
          <a:lstStyle/>
          <a:p>
            <a:r>
              <a:rPr lang="en-GB"/>
              <a:t>Session Layer</a:t>
            </a:r>
          </a:p>
        </p:txBody>
      </p:sp>
      <p:sp>
        <p:nvSpPr>
          <p:cNvPr id="17" name="TextBox 16">
            <a:extLst>
              <a:ext uri="{FF2B5EF4-FFF2-40B4-BE49-F238E27FC236}">
                <a16:creationId xmlns:a16="http://schemas.microsoft.com/office/drawing/2014/main" id="{8F20B126-A3B1-4FEE-AB9B-B06787CE67CE}"/>
              </a:ext>
            </a:extLst>
          </p:cNvPr>
          <p:cNvSpPr txBox="1"/>
          <p:nvPr/>
        </p:nvSpPr>
        <p:spPr>
          <a:xfrm>
            <a:off x="10272196" y="4862609"/>
            <a:ext cx="1435906" cy="369332"/>
          </a:xfrm>
          <a:prstGeom prst="rect">
            <a:avLst/>
          </a:prstGeom>
          <a:noFill/>
        </p:spPr>
        <p:txBody>
          <a:bodyPr wrap="none" rtlCol="0">
            <a:spAutoFit/>
          </a:bodyPr>
          <a:lstStyle/>
          <a:p>
            <a:r>
              <a:rPr lang="en-GB"/>
              <a:t>Session Layer</a:t>
            </a:r>
          </a:p>
        </p:txBody>
      </p:sp>
      <p:sp>
        <p:nvSpPr>
          <p:cNvPr id="18" name="TextBox 17">
            <a:extLst>
              <a:ext uri="{FF2B5EF4-FFF2-40B4-BE49-F238E27FC236}">
                <a16:creationId xmlns:a16="http://schemas.microsoft.com/office/drawing/2014/main" id="{EDA01187-C5E0-4EA8-B1E1-D5E2AEDD1BF3}"/>
              </a:ext>
            </a:extLst>
          </p:cNvPr>
          <p:cNvSpPr txBox="1"/>
          <p:nvPr/>
        </p:nvSpPr>
        <p:spPr>
          <a:xfrm>
            <a:off x="2237771" y="5364413"/>
            <a:ext cx="1901290" cy="369332"/>
          </a:xfrm>
          <a:prstGeom prst="rect">
            <a:avLst/>
          </a:prstGeom>
          <a:noFill/>
        </p:spPr>
        <p:txBody>
          <a:bodyPr wrap="none" rtlCol="0">
            <a:spAutoFit/>
          </a:bodyPr>
          <a:lstStyle/>
          <a:p>
            <a:r>
              <a:rPr lang="en-GB"/>
              <a:t>To Transport Layer</a:t>
            </a:r>
          </a:p>
        </p:txBody>
      </p:sp>
      <p:sp>
        <p:nvSpPr>
          <p:cNvPr id="19"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691EA6-1110-4EF8-B23D-8AE2F667E124}"/>
              </a:ext>
            </a:extLst>
          </p:cNvPr>
          <p:cNvSpPr txBox="1"/>
          <p:nvPr/>
        </p:nvSpPr>
        <p:spPr>
          <a:xfrm>
            <a:off x="7914541" y="5362273"/>
            <a:ext cx="2176173" cy="369332"/>
          </a:xfrm>
          <a:prstGeom prst="rect">
            <a:avLst/>
          </a:prstGeom>
          <a:noFill/>
        </p:spPr>
        <p:txBody>
          <a:bodyPr wrap="none" rtlCol="0">
            <a:spAutoFit/>
          </a:bodyPr>
          <a:lstStyle/>
          <a:p>
            <a:r>
              <a:rPr lang="en-GB"/>
              <a:t>From Transport Layer</a:t>
            </a:r>
          </a:p>
        </p:txBody>
      </p:sp>
      <p:grpSp>
        <p:nvGrpSpPr>
          <p:cNvPr id="30" name="Group 29">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31" name="Straight Connector 30">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79" name="Straight Connector 78">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p:cNvCxnSpPr/>
          <p:nvPr/>
        </p:nvCxnSpPr>
        <p:spPr>
          <a:xfrm flipV="1">
            <a:off x="1923818" y="2989886"/>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0EE35B03-A583-46E5-A3DA-9C2E80A03F33}"/>
              </a:ext>
            </a:extLst>
          </p:cNvPr>
          <p:cNvGrpSpPr/>
          <p:nvPr/>
        </p:nvGrpSpPr>
        <p:grpSpPr>
          <a:xfrm>
            <a:off x="2468846" y="2730396"/>
            <a:ext cx="1945936" cy="188858"/>
            <a:chOff x="1416771" y="2696982"/>
            <a:chExt cx="2143839" cy="188858"/>
          </a:xfrm>
        </p:grpSpPr>
        <p:cxnSp>
          <p:nvCxnSpPr>
            <p:cNvPr id="105" name="Straight Connector 104">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8" name="Straight Connector 107"/>
          <p:cNvCxnSpPr/>
          <p:nvPr/>
        </p:nvCxnSpPr>
        <p:spPr>
          <a:xfrm flipV="1">
            <a:off x="2599123" y="3031632"/>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3051517" y="3044680"/>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3629569" y="3044680"/>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3602672" y="3031632"/>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61659" y="2962184"/>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7521277" y="2895327"/>
            <a:ext cx="820052" cy="93352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EE35B03-A583-46E5-A3DA-9C2E80A03F33}"/>
              </a:ext>
            </a:extLst>
          </p:cNvPr>
          <p:cNvGrpSpPr/>
          <p:nvPr/>
        </p:nvGrpSpPr>
        <p:grpSpPr>
          <a:xfrm>
            <a:off x="8088547" y="2635837"/>
            <a:ext cx="1945936" cy="188858"/>
            <a:chOff x="1416771" y="2696982"/>
            <a:chExt cx="2143839" cy="188858"/>
          </a:xfrm>
        </p:grpSpPr>
        <p:cxnSp>
          <p:nvCxnSpPr>
            <p:cNvPr id="131" name="Straight Connector 130">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4" name="Straight Connector 133"/>
          <p:cNvCxnSpPr/>
          <p:nvPr/>
        </p:nvCxnSpPr>
        <p:spPr>
          <a:xfrm flipV="1">
            <a:off x="8196582" y="2937073"/>
            <a:ext cx="464665" cy="8726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8648976" y="2950121"/>
            <a:ext cx="62218"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9227028" y="2950121"/>
            <a:ext cx="138507" cy="8851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9200131" y="2937073"/>
            <a:ext cx="654341" cy="87268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flipV="1">
            <a:off x="9959118" y="2867625"/>
            <a:ext cx="577559" cy="9677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6D1DCFE-CE29-46B3-BFEC-F31EF53CF3FD}"/>
              </a:ext>
            </a:extLst>
          </p:cNvPr>
          <p:cNvSpPr/>
          <p:nvPr/>
        </p:nvSpPr>
        <p:spPr>
          <a:xfrm>
            <a:off x="219821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8" name="Rectangle 7">
            <a:extLst>
              <a:ext uri="{FF2B5EF4-FFF2-40B4-BE49-F238E27FC236}">
                <a16:creationId xmlns:a16="http://schemas.microsoft.com/office/drawing/2014/main" id="{AEB86FFF-16A9-49CB-8752-5E77980E8934}"/>
              </a:ext>
            </a:extLst>
          </p:cNvPr>
          <p:cNvSpPr/>
          <p:nvPr/>
        </p:nvSpPr>
        <p:spPr>
          <a:xfrm>
            <a:off x="1528762" y="3985059"/>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H5</a:t>
            </a:r>
          </a:p>
        </p:txBody>
      </p:sp>
      <p:sp>
        <p:nvSpPr>
          <p:cNvPr id="82" name="Rectangle 81">
            <a:extLst>
              <a:ext uri="{FF2B5EF4-FFF2-40B4-BE49-F238E27FC236}">
                <a16:creationId xmlns:a16="http://schemas.microsoft.com/office/drawing/2014/main" id="{AEB86FFF-16A9-49CB-8752-5E77980E8934}"/>
              </a:ext>
            </a:extLst>
          </p:cNvPr>
          <p:cNvSpPr/>
          <p:nvPr/>
        </p:nvSpPr>
        <p:spPr>
          <a:xfrm>
            <a:off x="2050909"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85" name="Rectangle 84">
            <a:extLst>
              <a:ext uri="{FF2B5EF4-FFF2-40B4-BE49-F238E27FC236}">
                <a16:creationId xmlns:a16="http://schemas.microsoft.com/office/drawing/2014/main" id="{A6D1DCFE-CE29-46B3-BFEC-F31EF53CF3FD}"/>
              </a:ext>
            </a:extLst>
          </p:cNvPr>
          <p:cNvSpPr/>
          <p:nvPr/>
        </p:nvSpPr>
        <p:spPr>
          <a:xfrm>
            <a:off x="3166160"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96" name="Rectangle 95">
            <a:extLst>
              <a:ext uri="{FF2B5EF4-FFF2-40B4-BE49-F238E27FC236}">
                <a16:creationId xmlns:a16="http://schemas.microsoft.com/office/drawing/2014/main" id="{AEB86FFF-16A9-49CB-8752-5E77980E8934}"/>
              </a:ext>
            </a:extLst>
          </p:cNvPr>
          <p:cNvSpPr/>
          <p:nvPr/>
        </p:nvSpPr>
        <p:spPr>
          <a:xfrm>
            <a:off x="3018858"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97" name="Rectangle 96">
            <a:extLst>
              <a:ext uri="{FF2B5EF4-FFF2-40B4-BE49-F238E27FC236}">
                <a16:creationId xmlns:a16="http://schemas.microsoft.com/office/drawing/2014/main" id="{A6D1DCFE-CE29-46B3-BFEC-F31EF53CF3FD}"/>
              </a:ext>
            </a:extLst>
          </p:cNvPr>
          <p:cNvSpPr/>
          <p:nvPr/>
        </p:nvSpPr>
        <p:spPr>
          <a:xfrm>
            <a:off x="4127803" y="3985059"/>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98" name="Rectangle 97">
            <a:extLst>
              <a:ext uri="{FF2B5EF4-FFF2-40B4-BE49-F238E27FC236}">
                <a16:creationId xmlns:a16="http://schemas.microsoft.com/office/drawing/2014/main" id="{AEB86FFF-16A9-49CB-8752-5E77980E8934}"/>
              </a:ext>
            </a:extLst>
          </p:cNvPr>
          <p:cNvSpPr/>
          <p:nvPr/>
        </p:nvSpPr>
        <p:spPr>
          <a:xfrm>
            <a:off x="3980501" y="3985059"/>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03" name="Rectangle 102">
            <a:extLst>
              <a:ext uri="{FF2B5EF4-FFF2-40B4-BE49-F238E27FC236}">
                <a16:creationId xmlns:a16="http://schemas.microsoft.com/office/drawing/2014/main" id="{A6D1DCFE-CE29-46B3-BFEC-F31EF53CF3FD}"/>
              </a:ext>
            </a:extLst>
          </p:cNvPr>
          <p:cNvSpPr/>
          <p:nvPr/>
        </p:nvSpPr>
        <p:spPr>
          <a:xfrm>
            <a:off x="780688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09" name="Rectangle 108">
            <a:extLst>
              <a:ext uri="{FF2B5EF4-FFF2-40B4-BE49-F238E27FC236}">
                <a16:creationId xmlns:a16="http://schemas.microsoft.com/office/drawing/2014/main" id="{AEB86FFF-16A9-49CB-8752-5E77980E8934}"/>
              </a:ext>
            </a:extLst>
          </p:cNvPr>
          <p:cNvSpPr/>
          <p:nvPr/>
        </p:nvSpPr>
        <p:spPr>
          <a:xfrm>
            <a:off x="7137438" y="3901791"/>
            <a:ext cx="516037" cy="238975"/>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tx1"/>
                </a:solidFill>
              </a:rPr>
              <a:t>H5</a:t>
            </a:r>
          </a:p>
        </p:txBody>
      </p:sp>
      <p:sp>
        <p:nvSpPr>
          <p:cNvPr id="110" name="Rectangle 109">
            <a:extLst>
              <a:ext uri="{FF2B5EF4-FFF2-40B4-BE49-F238E27FC236}">
                <a16:creationId xmlns:a16="http://schemas.microsoft.com/office/drawing/2014/main" id="{AEB86FFF-16A9-49CB-8752-5E77980E8934}"/>
              </a:ext>
            </a:extLst>
          </p:cNvPr>
          <p:cNvSpPr/>
          <p:nvPr/>
        </p:nvSpPr>
        <p:spPr>
          <a:xfrm>
            <a:off x="7659585"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11" name="Rectangle 110">
            <a:extLst>
              <a:ext uri="{FF2B5EF4-FFF2-40B4-BE49-F238E27FC236}">
                <a16:creationId xmlns:a16="http://schemas.microsoft.com/office/drawing/2014/main" id="{A6D1DCFE-CE29-46B3-BFEC-F31EF53CF3FD}"/>
              </a:ext>
            </a:extLst>
          </p:cNvPr>
          <p:cNvSpPr/>
          <p:nvPr/>
        </p:nvSpPr>
        <p:spPr>
          <a:xfrm>
            <a:off x="8774836"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12" name="Rectangle 111">
            <a:extLst>
              <a:ext uri="{FF2B5EF4-FFF2-40B4-BE49-F238E27FC236}">
                <a16:creationId xmlns:a16="http://schemas.microsoft.com/office/drawing/2014/main" id="{AEB86FFF-16A9-49CB-8752-5E77980E8934}"/>
              </a:ext>
            </a:extLst>
          </p:cNvPr>
          <p:cNvSpPr/>
          <p:nvPr/>
        </p:nvSpPr>
        <p:spPr>
          <a:xfrm>
            <a:off x="8627534"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14" name="Rectangle 113">
            <a:extLst>
              <a:ext uri="{FF2B5EF4-FFF2-40B4-BE49-F238E27FC236}">
                <a16:creationId xmlns:a16="http://schemas.microsoft.com/office/drawing/2014/main" id="{A6D1DCFE-CE29-46B3-BFEC-F31EF53CF3FD}"/>
              </a:ext>
            </a:extLst>
          </p:cNvPr>
          <p:cNvSpPr/>
          <p:nvPr/>
        </p:nvSpPr>
        <p:spPr>
          <a:xfrm>
            <a:off x="9736479" y="3901791"/>
            <a:ext cx="811414" cy="238975"/>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16" name="Rectangle 115">
            <a:extLst>
              <a:ext uri="{FF2B5EF4-FFF2-40B4-BE49-F238E27FC236}">
                <a16:creationId xmlns:a16="http://schemas.microsoft.com/office/drawing/2014/main" id="{AEB86FFF-16A9-49CB-8752-5E77980E8934}"/>
              </a:ext>
            </a:extLst>
          </p:cNvPr>
          <p:cNvSpPr/>
          <p:nvPr/>
        </p:nvSpPr>
        <p:spPr>
          <a:xfrm>
            <a:off x="9589177" y="3901791"/>
            <a:ext cx="147302" cy="238975"/>
          </a:xfrm>
          <a:prstGeom prst="rect">
            <a:avLst/>
          </a:prstGeom>
          <a:solidFill>
            <a:schemeClr val="tx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a:solidFill>
                <a:schemeClr val="tx1"/>
              </a:solidFill>
            </a:endParaRPr>
          </a:p>
        </p:txBody>
      </p:sp>
      <p:sp>
        <p:nvSpPr>
          <p:cNvPr id="118" name="Arrow: Down 20">
            <a:extLst>
              <a:ext uri="{FF2B5EF4-FFF2-40B4-BE49-F238E27FC236}">
                <a16:creationId xmlns:a16="http://schemas.microsoft.com/office/drawing/2014/main" id="{C0AE85D9-F707-455F-AC4C-06F6F2DCA19F}"/>
              </a:ext>
            </a:extLst>
          </p:cNvPr>
          <p:cNvSpPr/>
          <p:nvPr/>
        </p:nvSpPr>
        <p:spPr>
          <a:xfrm rot="10800000">
            <a:off x="8587627" y="1752599"/>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Arrow: Down 18">
            <a:extLst>
              <a:ext uri="{FF2B5EF4-FFF2-40B4-BE49-F238E27FC236}">
                <a16:creationId xmlns:a16="http://schemas.microsoft.com/office/drawing/2014/main" id="{44B2E3D3-6E26-4F7D-B7C4-950BD6ED8748}"/>
              </a:ext>
            </a:extLst>
          </p:cNvPr>
          <p:cNvSpPr/>
          <p:nvPr/>
        </p:nvSpPr>
        <p:spPr>
          <a:xfrm>
            <a:off x="3113669" y="1835798"/>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925074" y="4163503"/>
            <a:ext cx="373820" cy="230832"/>
          </a:xfrm>
          <a:prstGeom prst="rect">
            <a:avLst/>
          </a:prstGeom>
          <a:noFill/>
        </p:spPr>
        <p:txBody>
          <a:bodyPr wrap="none" rtlCol="0">
            <a:spAutoFit/>
          </a:bodyPr>
          <a:lstStyle/>
          <a:p>
            <a:r>
              <a:rPr lang="en-GB" sz="900" b="1"/>
              <a:t>SYN</a:t>
            </a:r>
          </a:p>
        </p:txBody>
      </p:sp>
      <p:sp>
        <p:nvSpPr>
          <p:cNvPr id="121" name="TextBox 120"/>
          <p:cNvSpPr txBox="1"/>
          <p:nvPr/>
        </p:nvSpPr>
        <p:spPr>
          <a:xfrm>
            <a:off x="2895716" y="4163503"/>
            <a:ext cx="373820" cy="230832"/>
          </a:xfrm>
          <a:prstGeom prst="rect">
            <a:avLst/>
          </a:prstGeom>
          <a:noFill/>
        </p:spPr>
        <p:txBody>
          <a:bodyPr wrap="none" rtlCol="0">
            <a:spAutoFit/>
          </a:bodyPr>
          <a:lstStyle/>
          <a:p>
            <a:r>
              <a:rPr lang="en-GB" sz="900" b="1"/>
              <a:t>SYN</a:t>
            </a:r>
          </a:p>
        </p:txBody>
      </p:sp>
      <p:sp>
        <p:nvSpPr>
          <p:cNvPr id="122" name="TextBox 121"/>
          <p:cNvSpPr txBox="1"/>
          <p:nvPr/>
        </p:nvSpPr>
        <p:spPr>
          <a:xfrm>
            <a:off x="3866358" y="4163503"/>
            <a:ext cx="373820" cy="230832"/>
          </a:xfrm>
          <a:prstGeom prst="rect">
            <a:avLst/>
          </a:prstGeom>
          <a:noFill/>
        </p:spPr>
        <p:txBody>
          <a:bodyPr wrap="none" rtlCol="0">
            <a:spAutoFit/>
          </a:bodyPr>
          <a:lstStyle/>
          <a:p>
            <a:r>
              <a:rPr lang="en-GB" sz="900" b="1"/>
              <a:t>SYN</a:t>
            </a:r>
          </a:p>
        </p:txBody>
      </p:sp>
      <p:sp>
        <p:nvSpPr>
          <p:cNvPr id="123" name="TextBox 122"/>
          <p:cNvSpPr txBox="1"/>
          <p:nvPr/>
        </p:nvSpPr>
        <p:spPr>
          <a:xfrm>
            <a:off x="7557483" y="4071957"/>
            <a:ext cx="373820" cy="230832"/>
          </a:xfrm>
          <a:prstGeom prst="rect">
            <a:avLst/>
          </a:prstGeom>
          <a:noFill/>
        </p:spPr>
        <p:txBody>
          <a:bodyPr wrap="none" rtlCol="0">
            <a:spAutoFit/>
          </a:bodyPr>
          <a:lstStyle/>
          <a:p>
            <a:r>
              <a:rPr lang="en-GB" sz="900" b="1"/>
              <a:t>SYN</a:t>
            </a:r>
          </a:p>
        </p:txBody>
      </p:sp>
      <p:sp>
        <p:nvSpPr>
          <p:cNvPr id="124" name="TextBox 123"/>
          <p:cNvSpPr txBox="1"/>
          <p:nvPr/>
        </p:nvSpPr>
        <p:spPr>
          <a:xfrm>
            <a:off x="8514275" y="4071957"/>
            <a:ext cx="373820" cy="230832"/>
          </a:xfrm>
          <a:prstGeom prst="rect">
            <a:avLst/>
          </a:prstGeom>
          <a:noFill/>
        </p:spPr>
        <p:txBody>
          <a:bodyPr wrap="none" rtlCol="0">
            <a:spAutoFit/>
          </a:bodyPr>
          <a:lstStyle/>
          <a:p>
            <a:r>
              <a:rPr lang="en-GB" sz="900" b="1"/>
              <a:t>SYN</a:t>
            </a:r>
          </a:p>
        </p:txBody>
      </p:sp>
      <p:sp>
        <p:nvSpPr>
          <p:cNvPr id="125" name="TextBox 124"/>
          <p:cNvSpPr txBox="1"/>
          <p:nvPr/>
        </p:nvSpPr>
        <p:spPr>
          <a:xfrm>
            <a:off x="9471067" y="4071957"/>
            <a:ext cx="373820" cy="230832"/>
          </a:xfrm>
          <a:prstGeom prst="rect">
            <a:avLst/>
          </a:prstGeom>
          <a:noFill/>
        </p:spPr>
        <p:txBody>
          <a:bodyPr wrap="none" rtlCol="0">
            <a:spAutoFit/>
          </a:bodyPr>
          <a:lstStyle/>
          <a:p>
            <a:r>
              <a:rPr lang="en-GB" sz="900" b="1"/>
              <a:t>SYN</a:t>
            </a:r>
          </a:p>
        </p:txBody>
      </p:sp>
    </p:spTree>
    <p:extLst>
      <p:ext uri="{BB962C8B-B14F-4D97-AF65-F5344CB8AC3E}">
        <p14:creationId xmlns:p14="http://schemas.microsoft.com/office/powerpoint/2010/main" val="30450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up)">
                                      <p:cBhvr>
                                        <p:cTn id="15" dur="500"/>
                                        <p:tgtEl>
                                          <p:spTgt spid="10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up)">
                                      <p:cBhvr>
                                        <p:cTn id="19" dur="500"/>
                                        <p:tgtEl>
                                          <p:spTgt spid="102"/>
                                        </p:tgtEl>
                                      </p:cBhvr>
                                    </p:animEffect>
                                  </p:childTnLst>
                                </p:cTn>
                              </p:par>
                              <p:par>
                                <p:cTn id="20" presetID="22" presetClass="entr" presetSubtype="1"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nodeType="with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par>
                                <p:cTn id="26" presetID="22" presetClass="entr" presetSubtype="1" fill="hold"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par>
                                <p:cTn id="29" presetID="22" presetClass="entr" presetSubtype="1" fill="hold" nodeType="with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wipe(up)">
                                      <p:cBhvr>
                                        <p:cTn id="31" dur="500"/>
                                        <p:tgtEl>
                                          <p:spTgt spid="117"/>
                                        </p:tgtEl>
                                      </p:cBhvr>
                                    </p:animEffect>
                                  </p:childTnLst>
                                </p:cTn>
                              </p:par>
                              <p:par>
                                <p:cTn id="32" presetID="22" presetClass="entr" presetSubtype="1" fill="hold" nodeType="withEffect">
                                  <p:stCondLst>
                                    <p:cond delay="0"/>
                                  </p:stCondLst>
                                  <p:childTnLst>
                                    <p:set>
                                      <p:cBhvr>
                                        <p:cTn id="33" dur="1" fill="hold">
                                          <p:stCondLst>
                                            <p:cond delay="0"/>
                                          </p:stCondLst>
                                        </p:cTn>
                                        <p:tgtEl>
                                          <p:spTgt spid="120"/>
                                        </p:tgtEl>
                                        <p:attrNameLst>
                                          <p:attrName>style.visibility</p:attrName>
                                        </p:attrNameLst>
                                      </p:cBhvr>
                                      <p:to>
                                        <p:strVal val="visible"/>
                                      </p:to>
                                    </p:set>
                                    <p:animEffect transition="in" filter="wipe(up)">
                                      <p:cBhvr>
                                        <p:cTn id="34" dur="500"/>
                                        <p:tgtEl>
                                          <p:spTgt spid="120"/>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wipe(up)">
                                      <p:cBhvr>
                                        <p:cTn id="44" dur="500"/>
                                        <p:tgtEl>
                                          <p:spTgt spid="8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up)">
                                      <p:cBhvr>
                                        <p:cTn id="50" dur="500"/>
                                        <p:tgtEl>
                                          <p:spTgt spid="9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wipe(up)">
                                      <p:cBhvr>
                                        <p:cTn id="53" dur="500"/>
                                        <p:tgtEl>
                                          <p:spTgt spid="9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wipe(up)">
                                      <p:cBhvr>
                                        <p:cTn id="56" dur="500"/>
                                        <p:tgtEl>
                                          <p:spTgt spid="98"/>
                                        </p:tgtEl>
                                      </p:cBhvr>
                                    </p:animEffect>
                                  </p:childTnLst>
                                </p:cTn>
                              </p:par>
                            </p:childTnLst>
                          </p:cTn>
                        </p:par>
                        <p:par>
                          <p:cTn id="57" fill="hold">
                            <p:stCondLst>
                              <p:cond delay="2500"/>
                            </p:stCondLst>
                            <p:childTnLst>
                              <p:par>
                                <p:cTn id="58" presetID="1" presetClass="entr" presetSubtype="0"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22"/>
                                        </p:tgtEl>
                                        <p:attrNameLst>
                                          <p:attrName>style.visibility</p:attrName>
                                        </p:attrNameLst>
                                      </p:cBhvr>
                                      <p:to>
                                        <p:strVal val="visible"/>
                                      </p:to>
                                    </p:set>
                                  </p:childTnLst>
                                </p:cTn>
                              </p:par>
                            </p:childTnLst>
                          </p:cTn>
                        </p:par>
                        <p:par>
                          <p:cTn id="64" fill="hold">
                            <p:stCondLst>
                              <p:cond delay="2500"/>
                            </p:stCondLst>
                            <p:childTnLst>
                              <p:par>
                                <p:cTn id="65" presetID="22" presetClass="entr" presetSubtype="1"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par>
                          <p:cTn id="72" fill="hold">
                            <p:stCondLst>
                              <p:cond delay="3500"/>
                            </p:stCondLst>
                            <p:childTnLst>
                              <p:par>
                                <p:cTn id="73" presetID="22" presetClass="entr" presetSubtype="4" fill="hold" grpId="0" nodeType="afterEffect">
                                  <p:stCondLst>
                                    <p:cond delay="2000"/>
                                  </p:stCondLst>
                                  <p:childTnLst>
                                    <p:set>
                                      <p:cBhvr>
                                        <p:cTn id="74" dur="1" fill="hold">
                                          <p:stCondLst>
                                            <p:cond delay="0"/>
                                          </p:stCondLst>
                                        </p:cTn>
                                        <p:tgtEl>
                                          <p:spTgt spid="21"/>
                                        </p:tgtEl>
                                        <p:attrNameLst>
                                          <p:attrName>style.visibility</p:attrName>
                                        </p:attrNameLst>
                                      </p:cBhvr>
                                      <p:to>
                                        <p:strVal val="visible"/>
                                      </p:to>
                                    </p:set>
                                    <p:animEffect transition="in" filter="wipe(down)">
                                      <p:cBhvr>
                                        <p:cTn id="75" dur="500"/>
                                        <p:tgtEl>
                                          <p:spTgt spid="2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wipe(down)">
                                      <p:cBhvr>
                                        <p:cTn id="79" dur="500"/>
                                        <p:tgtEl>
                                          <p:spTgt spid="78"/>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down)">
                                      <p:cBhvr>
                                        <p:cTn id="83" dur="500"/>
                                        <p:tgtEl>
                                          <p:spTgt spid="10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down)">
                                      <p:cBhvr>
                                        <p:cTn id="86" dur="500"/>
                                        <p:tgtEl>
                                          <p:spTgt spid="109"/>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down)">
                                      <p:cBhvr>
                                        <p:cTn id="89" dur="500"/>
                                        <p:tgtEl>
                                          <p:spTgt spid="11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down)">
                                      <p:cBhvr>
                                        <p:cTn id="92" dur="500"/>
                                        <p:tgtEl>
                                          <p:spTgt spid="11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wipe(down)">
                                      <p:cBhvr>
                                        <p:cTn id="98" dur="500"/>
                                        <p:tgtEl>
                                          <p:spTgt spid="114"/>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wipe(down)">
                                      <p:cBhvr>
                                        <p:cTn id="101" dur="500"/>
                                        <p:tgtEl>
                                          <p:spTgt spid="116"/>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23"/>
                                        </p:tgtEl>
                                        <p:attrNameLst>
                                          <p:attrName>style.visibility</p:attrName>
                                        </p:attrNameLst>
                                      </p:cBhvr>
                                      <p:to>
                                        <p:strVal val="visible"/>
                                      </p:to>
                                    </p:set>
                                    <p:animEffect transition="in" filter="wipe(down)">
                                      <p:cBhvr>
                                        <p:cTn id="104" dur="500"/>
                                        <p:tgtEl>
                                          <p:spTgt spid="12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down)">
                                      <p:cBhvr>
                                        <p:cTn id="107" dur="500"/>
                                        <p:tgtEl>
                                          <p:spTgt spid="124"/>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25"/>
                                        </p:tgtEl>
                                        <p:attrNameLst>
                                          <p:attrName>style.visibility</p:attrName>
                                        </p:attrNameLst>
                                      </p:cBhvr>
                                      <p:to>
                                        <p:strVal val="visible"/>
                                      </p:to>
                                    </p:set>
                                    <p:animEffect transition="in" filter="wipe(down)">
                                      <p:cBhvr>
                                        <p:cTn id="110" dur="500"/>
                                        <p:tgtEl>
                                          <p:spTgt spid="125"/>
                                        </p:tgtEl>
                                      </p:cBhvr>
                                    </p:animEffect>
                                  </p:childTnLst>
                                </p:cTn>
                              </p:par>
                            </p:childTnLst>
                          </p:cTn>
                        </p:par>
                        <p:par>
                          <p:cTn id="111" fill="hold">
                            <p:stCondLst>
                              <p:cond delay="7000"/>
                            </p:stCondLst>
                            <p:childTnLst>
                              <p:par>
                                <p:cTn id="112" presetID="1" presetClass="exit" presetSubtype="0" fill="hold" grpId="1" nodeType="afterEffect">
                                  <p:stCondLst>
                                    <p:cond delay="0"/>
                                  </p:stCondLst>
                                  <p:childTnLst>
                                    <p:set>
                                      <p:cBhvr>
                                        <p:cTn id="113" dur="1" fill="hold">
                                          <p:stCondLst>
                                            <p:cond delay="0"/>
                                          </p:stCondLst>
                                        </p:cTn>
                                        <p:tgtEl>
                                          <p:spTgt spid="109"/>
                                        </p:tgtEl>
                                        <p:attrNameLst>
                                          <p:attrName>style.visibility</p:attrName>
                                        </p:attrNameLst>
                                      </p:cBhvr>
                                      <p:to>
                                        <p:strVal val="hidden"/>
                                      </p:to>
                                    </p:set>
                                  </p:childTnLst>
                                </p:cTn>
                              </p:par>
                            </p:childTnLst>
                          </p:cTn>
                        </p:par>
                        <p:par>
                          <p:cTn id="114" fill="hold">
                            <p:stCondLst>
                              <p:cond delay="7000"/>
                            </p:stCondLst>
                            <p:childTnLst>
                              <p:par>
                                <p:cTn id="115" presetID="22" presetClass="entr" presetSubtype="4" fill="hold" nodeType="after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down)">
                                      <p:cBhvr>
                                        <p:cTn id="117" dur="500"/>
                                        <p:tgtEl>
                                          <p:spTgt spid="129"/>
                                        </p:tgtEl>
                                      </p:cBhvr>
                                    </p:animEffect>
                                  </p:childTnLst>
                                </p:cTn>
                              </p:par>
                              <p:par>
                                <p:cTn id="118" presetID="22" presetClass="entr" presetSubtype="4" fill="hold" nodeType="withEffect">
                                  <p:stCondLst>
                                    <p:cond delay="0"/>
                                  </p:stCondLst>
                                  <p:childTnLst>
                                    <p:set>
                                      <p:cBhvr>
                                        <p:cTn id="119" dur="1" fill="hold">
                                          <p:stCondLst>
                                            <p:cond delay="0"/>
                                          </p:stCondLst>
                                        </p:cTn>
                                        <p:tgtEl>
                                          <p:spTgt spid="134"/>
                                        </p:tgtEl>
                                        <p:attrNameLst>
                                          <p:attrName>style.visibility</p:attrName>
                                        </p:attrNameLst>
                                      </p:cBhvr>
                                      <p:to>
                                        <p:strVal val="visible"/>
                                      </p:to>
                                    </p:set>
                                    <p:animEffect transition="in" filter="wipe(down)">
                                      <p:cBhvr>
                                        <p:cTn id="120" dur="500"/>
                                        <p:tgtEl>
                                          <p:spTgt spid="134"/>
                                        </p:tgtEl>
                                      </p:cBhvr>
                                    </p:animEffect>
                                  </p:childTnLst>
                                </p:cTn>
                              </p:par>
                              <p:par>
                                <p:cTn id="121" presetID="22" presetClass="entr" presetSubtype="4"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down)">
                                      <p:cBhvr>
                                        <p:cTn id="123" dur="500"/>
                                        <p:tgtEl>
                                          <p:spTgt spid="135"/>
                                        </p:tgtEl>
                                      </p:cBhvr>
                                    </p:animEffect>
                                  </p:childTnLst>
                                </p:cTn>
                              </p:par>
                              <p:par>
                                <p:cTn id="124" presetID="22" presetClass="entr" presetSubtype="4" fill="hold" nodeType="withEffect">
                                  <p:stCondLst>
                                    <p:cond delay="0"/>
                                  </p:stCondLst>
                                  <p:childTnLst>
                                    <p:set>
                                      <p:cBhvr>
                                        <p:cTn id="125" dur="1" fill="hold">
                                          <p:stCondLst>
                                            <p:cond delay="0"/>
                                          </p:stCondLst>
                                        </p:cTn>
                                        <p:tgtEl>
                                          <p:spTgt spid="136"/>
                                        </p:tgtEl>
                                        <p:attrNameLst>
                                          <p:attrName>style.visibility</p:attrName>
                                        </p:attrNameLst>
                                      </p:cBhvr>
                                      <p:to>
                                        <p:strVal val="visible"/>
                                      </p:to>
                                    </p:set>
                                    <p:animEffect transition="in" filter="wipe(down)">
                                      <p:cBhvr>
                                        <p:cTn id="126" dur="500"/>
                                        <p:tgtEl>
                                          <p:spTgt spid="136"/>
                                        </p:tgtEl>
                                      </p:cBhvr>
                                    </p:animEffect>
                                  </p:childTnLst>
                                </p:cTn>
                              </p:par>
                              <p:par>
                                <p:cTn id="127" presetID="22" presetClass="entr" presetSubtype="4" fill="hold" nodeType="with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wipe(down)">
                                      <p:cBhvr>
                                        <p:cTn id="129" dur="500"/>
                                        <p:tgtEl>
                                          <p:spTgt spid="137"/>
                                        </p:tgtEl>
                                      </p:cBhvr>
                                    </p:animEffect>
                                  </p:childTnLst>
                                </p:cTn>
                              </p:par>
                              <p:par>
                                <p:cTn id="130" presetID="22" presetClass="entr" presetSubtype="4" fill="hold" nodeType="withEffect">
                                  <p:stCondLst>
                                    <p:cond delay="0"/>
                                  </p:stCondLst>
                                  <p:childTnLst>
                                    <p:set>
                                      <p:cBhvr>
                                        <p:cTn id="131" dur="1" fill="hold">
                                          <p:stCondLst>
                                            <p:cond delay="0"/>
                                          </p:stCondLst>
                                        </p:cTn>
                                        <p:tgtEl>
                                          <p:spTgt spid="138"/>
                                        </p:tgtEl>
                                        <p:attrNameLst>
                                          <p:attrName>style.visibility</p:attrName>
                                        </p:attrNameLst>
                                      </p:cBhvr>
                                      <p:to>
                                        <p:strVal val="visible"/>
                                      </p:to>
                                    </p:set>
                                    <p:animEffect transition="in" filter="wipe(down)">
                                      <p:cBhvr>
                                        <p:cTn id="132" dur="500"/>
                                        <p:tgtEl>
                                          <p:spTgt spid="138"/>
                                        </p:tgtEl>
                                      </p:cBhvr>
                                    </p:animEffect>
                                  </p:childTnLst>
                                </p:cTn>
                              </p:par>
                            </p:childTnLst>
                          </p:cTn>
                        </p:par>
                        <p:par>
                          <p:cTn id="133" fill="hold">
                            <p:stCondLst>
                              <p:cond delay="7500"/>
                            </p:stCondLst>
                            <p:childTnLst>
                              <p:par>
                                <p:cTn id="134" presetID="22" presetClass="entr" presetSubtype="4" fill="hold" nodeType="afterEffect">
                                  <p:stCondLst>
                                    <p:cond delay="0"/>
                                  </p:stCondLst>
                                  <p:childTnLst>
                                    <p:set>
                                      <p:cBhvr>
                                        <p:cTn id="135" dur="1" fill="hold">
                                          <p:stCondLst>
                                            <p:cond delay="0"/>
                                          </p:stCondLst>
                                        </p:cTn>
                                        <p:tgtEl>
                                          <p:spTgt spid="130"/>
                                        </p:tgtEl>
                                        <p:attrNameLst>
                                          <p:attrName>style.visibility</p:attrName>
                                        </p:attrNameLst>
                                      </p:cBhvr>
                                      <p:to>
                                        <p:strVal val="visible"/>
                                      </p:to>
                                    </p:set>
                                    <p:animEffect transition="in" filter="wipe(down)">
                                      <p:cBhvr>
                                        <p:cTn id="136" dur="500"/>
                                        <p:tgtEl>
                                          <p:spTgt spid="130"/>
                                        </p:tgtEl>
                                      </p:cBhvr>
                                    </p:animEffect>
                                  </p:childTnLst>
                                </p:cTn>
                              </p:par>
                            </p:childTnLst>
                          </p:cTn>
                        </p:par>
                        <p:par>
                          <p:cTn id="137" fill="hold">
                            <p:stCondLst>
                              <p:cond delay="8000"/>
                            </p:stCondLst>
                            <p:childTnLst>
                              <p:par>
                                <p:cTn id="138" presetID="22" presetClass="entr" presetSubtype="4" fill="hold" grpId="0" nodeType="afterEffect">
                                  <p:stCondLst>
                                    <p:cond delay="0"/>
                                  </p:stCondLst>
                                  <p:childTnLst>
                                    <p:set>
                                      <p:cBhvr>
                                        <p:cTn id="139" dur="1" fill="hold">
                                          <p:stCondLst>
                                            <p:cond delay="0"/>
                                          </p:stCondLst>
                                        </p:cTn>
                                        <p:tgtEl>
                                          <p:spTgt spid="118"/>
                                        </p:tgtEl>
                                        <p:attrNameLst>
                                          <p:attrName>style.visibility</p:attrName>
                                        </p:attrNameLst>
                                      </p:cBhvr>
                                      <p:to>
                                        <p:strVal val="visible"/>
                                      </p:to>
                                    </p:set>
                                    <p:animEffect transition="in" filter="wipe(down)">
                                      <p:cBhvr>
                                        <p:cTn id="140" dur="500"/>
                                        <p:tgtEl>
                                          <p:spTgt spid="11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
                                            <p:txEl>
                                              <p:pRg st="0" end="0"/>
                                            </p:txEl>
                                          </p:spTgt>
                                        </p:tgtEl>
                                        <p:attrNameLst>
                                          <p:attrName>style.visibility</p:attrName>
                                        </p:attrNameLst>
                                      </p:cBhvr>
                                      <p:to>
                                        <p:strVal val="visible"/>
                                      </p:to>
                                    </p:set>
                                    <p:animEffect transition="in" filter="wipe(left)">
                                      <p:cBhvr>
                                        <p:cTn id="145"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9" grpId="0" animBg="1"/>
      <p:bldP spid="21" grpId="0" animBg="1"/>
      <p:bldP spid="7" grpId="0" animBg="1"/>
      <p:bldP spid="8" grpId="0" animBg="1"/>
      <p:bldP spid="82" grpId="0" animBg="1"/>
      <p:bldP spid="85" grpId="0" animBg="1"/>
      <p:bldP spid="96" grpId="0" animBg="1"/>
      <p:bldP spid="97" grpId="0" animBg="1"/>
      <p:bldP spid="98" grpId="0" animBg="1"/>
      <p:bldP spid="103" grpId="0" animBg="1"/>
      <p:bldP spid="109" grpId="0" animBg="1"/>
      <p:bldP spid="109" grpId="1" animBg="1"/>
      <p:bldP spid="110" grpId="0" animBg="1"/>
      <p:bldP spid="111" grpId="0" animBg="1"/>
      <p:bldP spid="112" grpId="0" animBg="1"/>
      <p:bldP spid="114" grpId="0" animBg="1"/>
      <p:bldP spid="116" grpId="0" animBg="1"/>
      <p:bldP spid="118" grpId="0" animBg="1"/>
      <p:bldP spid="119" grpId="0" animBg="1"/>
      <p:bldP spid="14" grpId="0"/>
      <p:bldP spid="121" grpId="0"/>
      <p:bldP spid="122" grpId="0"/>
      <p:bldP spid="123" grpId="0"/>
      <p:bldP spid="124" grpId="0"/>
      <p:bldP spid="1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011680" y="1557528"/>
            <a:ext cx="8229600" cy="382066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070304" y="5470653"/>
            <a:ext cx="5969635" cy="751488"/>
          </a:xfrm>
          <a:prstGeom prst="rect">
            <a:avLst/>
          </a:prstGeom>
        </p:spPr>
        <p:txBody>
          <a:bodyPr vert="horz" wrap="square" lIns="0" tIns="12700" rIns="0" bIns="0" rtlCol="0">
            <a:spAutoFit/>
          </a:bodyPr>
          <a:lstStyle/>
          <a:p>
            <a:pPr marL="12701" marR="5080">
              <a:spcBef>
                <a:spcPts val="100"/>
              </a:spcBef>
            </a:pPr>
            <a:r>
              <a:rPr sz="2400" b="1">
                <a:latin typeface="Trebuchet MS"/>
                <a:cs typeface="Trebuchet MS"/>
              </a:rPr>
              <a:t>The </a:t>
            </a:r>
            <a:r>
              <a:rPr sz="2400" b="1" spc="-5">
                <a:latin typeface="Trebuchet MS"/>
                <a:cs typeface="Trebuchet MS"/>
              </a:rPr>
              <a:t>session </a:t>
            </a:r>
            <a:r>
              <a:rPr sz="2400" b="1">
                <a:latin typeface="Trebuchet MS"/>
                <a:cs typeface="Trebuchet MS"/>
              </a:rPr>
              <a:t>layer </a:t>
            </a:r>
            <a:r>
              <a:rPr sz="2400" b="1" spc="-5">
                <a:latin typeface="Trebuchet MS"/>
                <a:cs typeface="Trebuchet MS"/>
              </a:rPr>
              <a:t>is responsible </a:t>
            </a:r>
            <a:r>
              <a:rPr sz="2400" b="1">
                <a:latin typeface="Trebuchet MS"/>
                <a:cs typeface="Trebuchet MS"/>
              </a:rPr>
              <a:t>for dialog  </a:t>
            </a:r>
            <a:r>
              <a:rPr sz="2400" b="1" spc="-10">
                <a:latin typeface="Trebuchet MS"/>
                <a:cs typeface="Trebuchet MS"/>
              </a:rPr>
              <a:t>control </a:t>
            </a:r>
            <a:r>
              <a:rPr sz="2400" b="1">
                <a:latin typeface="Trebuchet MS"/>
                <a:cs typeface="Trebuchet MS"/>
              </a:rPr>
              <a:t>and</a:t>
            </a:r>
            <a:r>
              <a:rPr sz="2400" b="1" spc="5">
                <a:latin typeface="Trebuchet MS"/>
                <a:cs typeface="Trebuchet MS"/>
              </a:rPr>
              <a:t> </a:t>
            </a:r>
            <a:r>
              <a:rPr sz="2400" b="1" spc="-5">
                <a:latin typeface="Trebuchet MS"/>
                <a:cs typeface="Trebuchet MS"/>
              </a:rPr>
              <a:t>synchronization.</a:t>
            </a:r>
            <a:endParaRPr sz="2400">
              <a:latin typeface="Trebuchet MS"/>
              <a:cs typeface="Trebuchet MS"/>
            </a:endParaRPr>
          </a:p>
        </p:txBody>
      </p:sp>
      <p:sp>
        <p:nvSpPr>
          <p:cNvPr id="10" name="object 4">
            <a:extLst>
              <a:ext uri="{FF2B5EF4-FFF2-40B4-BE49-F238E27FC236}">
                <a16:creationId xmlns:a16="http://schemas.microsoft.com/office/drawing/2014/main" id="{8C630D49-6F5F-4CD9-B310-49BFA1FFBEA6}"/>
              </a:ext>
            </a:extLst>
          </p:cNvPr>
          <p:cNvSpPr txBox="1">
            <a:spLocks/>
          </p:cNvSpPr>
          <p:nvPr/>
        </p:nvSpPr>
        <p:spPr>
          <a:xfrm>
            <a:off x="2288540" y="748229"/>
            <a:ext cx="6847782" cy="659155"/>
          </a:xfrm>
          <a:prstGeom prst="rect">
            <a:avLst/>
          </a:prstGeom>
        </p:spPr>
        <p:txBody>
          <a:bodyPr vert="horz" wrap="square" lIns="0" tIns="12700" rIns="0" bIns="0" rtlCol="0" anchor="ctr">
            <a:spAutoFit/>
          </a:bodyPr>
          <a:lstStyle>
            <a:lvl1pPr algn="l" defTabSz="802020" rtl="0" eaLnBrk="1" latinLnBrk="0" hangingPunct="1">
              <a:lnSpc>
                <a:spcPct val="90000"/>
              </a:lnSpc>
              <a:spcBef>
                <a:spcPct val="0"/>
              </a:spcBef>
              <a:buNone/>
              <a:defRPr sz="3859" kern="1200">
                <a:solidFill>
                  <a:schemeClr val="accent1">
                    <a:lumMod val="75000"/>
                  </a:schemeClr>
                </a:solidFill>
                <a:latin typeface="+mn-lt"/>
                <a:ea typeface="+mj-ea"/>
                <a:cs typeface="+mj-cs"/>
              </a:defRPr>
            </a:lvl1pPr>
          </a:lstStyle>
          <a:p>
            <a:pPr marL="12701">
              <a:lnSpc>
                <a:spcPct val="100000"/>
              </a:lnSpc>
              <a:spcBef>
                <a:spcPts val="100"/>
              </a:spcBef>
            </a:pPr>
            <a:r>
              <a:rPr lang="en-GB" sz="4200" b="1" spc="-5"/>
              <a:t>Session Layer</a:t>
            </a:r>
            <a:endParaRPr lang="en-GB" sz="4200" b="1"/>
          </a:p>
        </p:txBody>
      </p:sp>
    </p:spTree>
    <p:extLst>
      <p:ext uri="{BB962C8B-B14F-4D97-AF65-F5344CB8AC3E}">
        <p14:creationId xmlns:p14="http://schemas.microsoft.com/office/powerpoint/2010/main" val="319030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6: Presentation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a:xfrm>
            <a:off x="312821" y="1825625"/>
            <a:ext cx="11590421" cy="4003675"/>
          </a:xfrm>
        </p:spPr>
        <p:txBody>
          <a:bodyPr>
            <a:normAutofit/>
          </a:bodyPr>
          <a:lstStyle/>
          <a:p>
            <a:r>
              <a:rPr lang="en-GB" sz="5400"/>
              <a:t>Character encoding</a:t>
            </a:r>
          </a:p>
          <a:p>
            <a:r>
              <a:rPr lang="en-GB" sz="5400"/>
              <a:t>Application encryption</a:t>
            </a:r>
          </a:p>
          <a:p>
            <a:r>
              <a:rPr lang="en-GB" sz="5400"/>
              <a:t>Often combined with the Application Layer</a:t>
            </a:r>
          </a:p>
        </p:txBody>
      </p:sp>
    </p:spTree>
    <p:extLst>
      <p:ext uri="{BB962C8B-B14F-4D97-AF65-F5344CB8AC3E}">
        <p14:creationId xmlns:p14="http://schemas.microsoft.com/office/powerpoint/2010/main" val="152386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6: Presentation</a:t>
            </a:r>
          </a:p>
        </p:txBody>
      </p:sp>
      <p:sp>
        <p:nvSpPr>
          <p:cNvPr id="4" name="Rectangle 3">
            <a:extLst>
              <a:ext uri="{FF2B5EF4-FFF2-40B4-BE49-F238E27FC236}">
                <a16:creationId xmlns:a16="http://schemas.microsoft.com/office/drawing/2014/main" id="{85FB7145-8B74-4573-BF30-59F902D863F3}"/>
              </a:ext>
            </a:extLst>
          </p:cNvPr>
          <p:cNvSpPr/>
          <p:nvPr/>
        </p:nvSpPr>
        <p:spPr>
          <a:xfrm>
            <a:off x="6839759" y="3247797"/>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0FF01CC-E196-4B22-9C68-69A2B733EA29}"/>
              </a:ext>
            </a:extLst>
          </p:cNvPr>
          <p:cNvSpPr/>
          <p:nvPr/>
        </p:nvSpPr>
        <p:spPr>
          <a:xfrm>
            <a:off x="1274846" y="3240314"/>
            <a:ext cx="4038199" cy="16040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A121A8-C769-403D-9213-2485D143B2C8}"/>
              </a:ext>
            </a:extLst>
          </p:cNvPr>
          <p:cNvSpPr/>
          <p:nvPr/>
        </p:nvSpPr>
        <p:spPr>
          <a:xfrm>
            <a:off x="1461577" y="360352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E2C2119-581F-4BC7-8DB4-27AD1D5CAA29}"/>
              </a:ext>
            </a:extLst>
          </p:cNvPr>
          <p:cNvSpPr txBox="1"/>
          <p:nvPr/>
        </p:nvSpPr>
        <p:spPr>
          <a:xfrm>
            <a:off x="2124560" y="2315270"/>
            <a:ext cx="2340256" cy="369332"/>
          </a:xfrm>
          <a:prstGeom prst="rect">
            <a:avLst/>
          </a:prstGeom>
          <a:noFill/>
        </p:spPr>
        <p:txBody>
          <a:bodyPr wrap="none" rtlCol="0">
            <a:spAutoFit/>
          </a:bodyPr>
          <a:lstStyle/>
          <a:p>
            <a:r>
              <a:rPr lang="en-GB"/>
              <a:t>From Application Layer</a:t>
            </a:r>
          </a:p>
        </p:txBody>
      </p:sp>
      <p:sp>
        <p:nvSpPr>
          <p:cNvPr id="8" name="TextBox 7">
            <a:extLst>
              <a:ext uri="{FF2B5EF4-FFF2-40B4-BE49-F238E27FC236}">
                <a16:creationId xmlns:a16="http://schemas.microsoft.com/office/drawing/2014/main" id="{A95F544E-0ADB-477F-A503-C7BE914B446E}"/>
              </a:ext>
            </a:extLst>
          </p:cNvPr>
          <p:cNvSpPr txBox="1"/>
          <p:nvPr/>
        </p:nvSpPr>
        <p:spPr>
          <a:xfrm>
            <a:off x="8004475" y="2325804"/>
            <a:ext cx="2065374" cy="369332"/>
          </a:xfrm>
          <a:prstGeom prst="rect">
            <a:avLst/>
          </a:prstGeom>
          <a:noFill/>
        </p:spPr>
        <p:txBody>
          <a:bodyPr wrap="none" rtlCol="0">
            <a:spAutoFit/>
          </a:bodyPr>
          <a:lstStyle/>
          <a:p>
            <a:r>
              <a:rPr lang="en-GB"/>
              <a:t>To Application Layer</a:t>
            </a:r>
          </a:p>
        </p:txBody>
      </p:sp>
      <p:sp>
        <p:nvSpPr>
          <p:cNvPr id="9" name="TextBox 8">
            <a:extLst>
              <a:ext uri="{FF2B5EF4-FFF2-40B4-BE49-F238E27FC236}">
                <a16:creationId xmlns:a16="http://schemas.microsoft.com/office/drawing/2014/main" id="{B13DB048-6DE5-4628-B4F0-2E8ADB434FB0}"/>
              </a:ext>
            </a:extLst>
          </p:cNvPr>
          <p:cNvSpPr txBox="1"/>
          <p:nvPr/>
        </p:nvSpPr>
        <p:spPr>
          <a:xfrm>
            <a:off x="627923" y="4817628"/>
            <a:ext cx="1930785" cy="369332"/>
          </a:xfrm>
          <a:prstGeom prst="rect">
            <a:avLst/>
          </a:prstGeom>
          <a:noFill/>
        </p:spPr>
        <p:txBody>
          <a:bodyPr wrap="none" rtlCol="0">
            <a:spAutoFit/>
          </a:bodyPr>
          <a:lstStyle/>
          <a:p>
            <a:r>
              <a:rPr lang="en-GB"/>
              <a:t>Presentation Layer</a:t>
            </a:r>
          </a:p>
        </p:txBody>
      </p:sp>
      <p:sp>
        <p:nvSpPr>
          <p:cNvPr id="10" name="TextBox 9">
            <a:extLst>
              <a:ext uri="{FF2B5EF4-FFF2-40B4-BE49-F238E27FC236}">
                <a16:creationId xmlns:a16="http://schemas.microsoft.com/office/drawing/2014/main" id="{8F20B126-A3B1-4FEE-AB9B-B06787CE67CE}"/>
              </a:ext>
            </a:extLst>
          </p:cNvPr>
          <p:cNvSpPr txBox="1"/>
          <p:nvPr/>
        </p:nvSpPr>
        <p:spPr>
          <a:xfrm>
            <a:off x="10272196" y="4862609"/>
            <a:ext cx="1930785" cy="369332"/>
          </a:xfrm>
          <a:prstGeom prst="rect">
            <a:avLst/>
          </a:prstGeom>
          <a:noFill/>
        </p:spPr>
        <p:txBody>
          <a:bodyPr wrap="none" rtlCol="0">
            <a:spAutoFit/>
          </a:bodyPr>
          <a:lstStyle/>
          <a:p>
            <a:r>
              <a:rPr lang="en-GB"/>
              <a:t>Presentation Layer</a:t>
            </a:r>
          </a:p>
        </p:txBody>
      </p:sp>
      <p:sp>
        <p:nvSpPr>
          <p:cNvPr id="11" name="TextBox 10">
            <a:extLst>
              <a:ext uri="{FF2B5EF4-FFF2-40B4-BE49-F238E27FC236}">
                <a16:creationId xmlns:a16="http://schemas.microsoft.com/office/drawing/2014/main" id="{EDA01187-C5E0-4EA8-B1E1-D5E2AEDD1BF3}"/>
              </a:ext>
            </a:extLst>
          </p:cNvPr>
          <p:cNvSpPr txBox="1"/>
          <p:nvPr/>
        </p:nvSpPr>
        <p:spPr>
          <a:xfrm>
            <a:off x="2237771" y="5364413"/>
            <a:ext cx="1702325" cy="369332"/>
          </a:xfrm>
          <a:prstGeom prst="rect">
            <a:avLst/>
          </a:prstGeom>
          <a:noFill/>
        </p:spPr>
        <p:txBody>
          <a:bodyPr wrap="none" rtlCol="0">
            <a:spAutoFit/>
          </a:bodyPr>
          <a:lstStyle/>
          <a:p>
            <a:r>
              <a:rPr lang="en-GB"/>
              <a:t>To Session Layer</a:t>
            </a:r>
          </a:p>
        </p:txBody>
      </p:sp>
      <p:sp>
        <p:nvSpPr>
          <p:cNvPr id="12" name="Arrow: Down 18">
            <a:extLst>
              <a:ext uri="{FF2B5EF4-FFF2-40B4-BE49-F238E27FC236}">
                <a16:creationId xmlns:a16="http://schemas.microsoft.com/office/drawing/2014/main" id="{44B2E3D3-6E26-4F7D-B7C4-950BD6ED8748}"/>
              </a:ext>
            </a:extLst>
          </p:cNvPr>
          <p:cNvSpPr/>
          <p:nvPr/>
        </p:nvSpPr>
        <p:spPr>
          <a:xfrm>
            <a:off x="3063788" y="4627877"/>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1691EA6-1110-4EF8-B23D-8AE2F667E124}"/>
              </a:ext>
            </a:extLst>
          </p:cNvPr>
          <p:cNvSpPr txBox="1"/>
          <p:nvPr/>
        </p:nvSpPr>
        <p:spPr>
          <a:xfrm>
            <a:off x="7914541" y="5362273"/>
            <a:ext cx="1977208" cy="369332"/>
          </a:xfrm>
          <a:prstGeom prst="rect">
            <a:avLst/>
          </a:prstGeom>
          <a:noFill/>
        </p:spPr>
        <p:txBody>
          <a:bodyPr wrap="none" rtlCol="0">
            <a:spAutoFit/>
          </a:bodyPr>
          <a:lstStyle/>
          <a:p>
            <a:r>
              <a:rPr lang="en-GB"/>
              <a:t>From Session Layer</a:t>
            </a:r>
          </a:p>
        </p:txBody>
      </p:sp>
      <p:grpSp>
        <p:nvGrpSpPr>
          <p:cNvPr id="14" name="Group 13">
            <a:extLst>
              <a:ext uri="{FF2B5EF4-FFF2-40B4-BE49-F238E27FC236}">
                <a16:creationId xmlns:a16="http://schemas.microsoft.com/office/drawing/2014/main" id="{758BE646-EA61-45F0-BB21-6BFF9884AC11}"/>
              </a:ext>
            </a:extLst>
          </p:cNvPr>
          <p:cNvGrpSpPr/>
          <p:nvPr/>
        </p:nvGrpSpPr>
        <p:grpSpPr>
          <a:xfrm>
            <a:off x="1528762" y="4353085"/>
            <a:ext cx="3410455" cy="234880"/>
            <a:chOff x="1805695" y="5736431"/>
            <a:chExt cx="3510381" cy="234880"/>
          </a:xfrm>
        </p:grpSpPr>
        <p:cxnSp>
          <p:nvCxnSpPr>
            <p:cNvPr id="15" name="Straight Connector 1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EFA121A8-C769-403D-9213-2485D143B2C8}"/>
              </a:ext>
            </a:extLst>
          </p:cNvPr>
          <p:cNvSpPr/>
          <p:nvPr/>
        </p:nvSpPr>
        <p:spPr>
          <a:xfrm>
            <a:off x="7046055" y="3501350"/>
            <a:ext cx="3595989" cy="105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758BE646-EA61-45F0-BB21-6BFF9884AC11}"/>
              </a:ext>
            </a:extLst>
          </p:cNvPr>
          <p:cNvGrpSpPr/>
          <p:nvPr/>
        </p:nvGrpSpPr>
        <p:grpSpPr>
          <a:xfrm>
            <a:off x="7113240" y="4250915"/>
            <a:ext cx="3434653" cy="234880"/>
            <a:chOff x="1805695" y="5736431"/>
            <a:chExt cx="3510381" cy="234880"/>
          </a:xfrm>
        </p:grpSpPr>
        <p:cxnSp>
          <p:nvCxnSpPr>
            <p:cNvPr id="20" name="Straight Connector 19">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Arrow: Down 20">
            <a:extLst>
              <a:ext uri="{FF2B5EF4-FFF2-40B4-BE49-F238E27FC236}">
                <a16:creationId xmlns:a16="http://schemas.microsoft.com/office/drawing/2014/main" id="{C0AE85D9-F707-455F-AC4C-06F6F2DCA19F}"/>
              </a:ext>
            </a:extLst>
          </p:cNvPr>
          <p:cNvSpPr/>
          <p:nvPr/>
        </p:nvSpPr>
        <p:spPr>
          <a:xfrm rot="10800000">
            <a:off x="8666968" y="4564110"/>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EE35B03-A583-46E5-A3DA-9C2E80A03F33}"/>
              </a:ext>
            </a:extLst>
          </p:cNvPr>
          <p:cNvGrpSpPr/>
          <p:nvPr/>
        </p:nvGrpSpPr>
        <p:grpSpPr>
          <a:xfrm>
            <a:off x="2580099" y="3626192"/>
            <a:ext cx="2235916" cy="153157"/>
            <a:chOff x="1416771" y="2696982"/>
            <a:chExt cx="2143839" cy="188858"/>
          </a:xfrm>
        </p:grpSpPr>
        <p:cxnSp>
          <p:nvCxnSpPr>
            <p:cNvPr id="26" name="Straight Connector 2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0EE35B03-A583-46E5-A3DA-9C2E80A03F33}"/>
              </a:ext>
            </a:extLst>
          </p:cNvPr>
          <p:cNvGrpSpPr/>
          <p:nvPr/>
        </p:nvGrpSpPr>
        <p:grpSpPr>
          <a:xfrm>
            <a:off x="8223197" y="3537751"/>
            <a:ext cx="2257308" cy="246580"/>
            <a:chOff x="1416771" y="2696982"/>
            <a:chExt cx="2143839" cy="188858"/>
          </a:xfrm>
        </p:grpSpPr>
        <p:cxnSp>
          <p:nvCxnSpPr>
            <p:cNvPr id="36" name="Straight Connector 35">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A6D1DCFE-CE29-46B3-BFEC-F31EF53CF3FD}"/>
              </a:ext>
            </a:extLst>
          </p:cNvPr>
          <p:cNvSpPr/>
          <p:nvPr/>
        </p:nvSpPr>
        <p:spPr>
          <a:xfrm>
            <a:off x="2559583" y="3893171"/>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Data</a:t>
            </a:r>
            <a:endParaRPr lang="en-GB" sz="1200" b="1">
              <a:solidFill>
                <a:schemeClr val="tx1"/>
              </a:solidFill>
            </a:endParaRPr>
          </a:p>
        </p:txBody>
      </p:sp>
      <p:sp>
        <p:nvSpPr>
          <p:cNvPr id="45" name="Rectangle 44">
            <a:extLst>
              <a:ext uri="{FF2B5EF4-FFF2-40B4-BE49-F238E27FC236}">
                <a16:creationId xmlns:a16="http://schemas.microsoft.com/office/drawing/2014/main" id="{AEB86FFF-16A9-49CB-8752-5E77980E8934}"/>
              </a:ext>
            </a:extLst>
          </p:cNvPr>
          <p:cNvSpPr/>
          <p:nvPr/>
        </p:nvSpPr>
        <p:spPr>
          <a:xfrm>
            <a:off x="1528762" y="3893171"/>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H6</a:t>
            </a:r>
            <a:endParaRPr lang="en-GB" sz="1200" b="1">
              <a:solidFill>
                <a:schemeClr val="tx1"/>
              </a:solidFill>
            </a:endParaRPr>
          </a:p>
        </p:txBody>
      </p:sp>
      <p:sp>
        <p:nvSpPr>
          <p:cNvPr id="58" name="Arrow: Down 20">
            <a:extLst>
              <a:ext uri="{FF2B5EF4-FFF2-40B4-BE49-F238E27FC236}">
                <a16:creationId xmlns:a16="http://schemas.microsoft.com/office/drawing/2014/main" id="{C0AE85D9-F707-455F-AC4C-06F6F2DCA19F}"/>
              </a:ext>
            </a:extLst>
          </p:cNvPr>
          <p:cNvSpPr/>
          <p:nvPr/>
        </p:nvSpPr>
        <p:spPr>
          <a:xfrm rot="10800000">
            <a:off x="8979511" y="2666997"/>
            <a:ext cx="426517" cy="802714"/>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Down 18">
            <a:extLst>
              <a:ext uri="{FF2B5EF4-FFF2-40B4-BE49-F238E27FC236}">
                <a16:creationId xmlns:a16="http://schemas.microsoft.com/office/drawing/2014/main" id="{44B2E3D3-6E26-4F7D-B7C4-950BD6ED8748}"/>
              </a:ext>
            </a:extLst>
          </p:cNvPr>
          <p:cNvSpPr/>
          <p:nvPr/>
        </p:nvSpPr>
        <p:spPr>
          <a:xfrm>
            <a:off x="3113669" y="2750196"/>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bject 7"/>
          <p:cNvSpPr txBox="1"/>
          <p:nvPr/>
        </p:nvSpPr>
        <p:spPr>
          <a:xfrm>
            <a:off x="748593" y="6393976"/>
            <a:ext cx="10959509" cy="382156"/>
          </a:xfrm>
          <a:prstGeom prst="rect">
            <a:avLst/>
          </a:prstGeom>
        </p:spPr>
        <p:txBody>
          <a:bodyPr vert="horz" wrap="square" lIns="0" tIns="12700" rIns="0" bIns="0" rtlCol="0">
            <a:spAutoFit/>
          </a:bodyPr>
          <a:lstStyle/>
          <a:p>
            <a:pPr marL="12701">
              <a:spcBef>
                <a:spcPts val="100"/>
              </a:spcBef>
            </a:pPr>
            <a:r>
              <a:rPr sz="2400">
                <a:cs typeface="Trebuchet MS"/>
              </a:rPr>
              <a:t>The presentation layer </a:t>
            </a:r>
            <a:r>
              <a:rPr sz="2400" spc="-5">
                <a:cs typeface="Trebuchet MS"/>
              </a:rPr>
              <a:t>is responsible </a:t>
            </a:r>
            <a:r>
              <a:rPr sz="2400">
                <a:cs typeface="Trebuchet MS"/>
              </a:rPr>
              <a:t>for</a:t>
            </a:r>
            <a:r>
              <a:rPr sz="2400" spc="-45">
                <a:cs typeface="Trebuchet MS"/>
              </a:rPr>
              <a:t> </a:t>
            </a:r>
            <a:r>
              <a:rPr sz="2400" spc="-10">
                <a:cs typeface="Trebuchet MS"/>
              </a:rPr>
              <a:t>translation,</a:t>
            </a:r>
            <a:r>
              <a:rPr lang="en-GB" sz="2400" spc="-10">
                <a:cs typeface="Trebuchet MS"/>
              </a:rPr>
              <a:t> </a:t>
            </a:r>
            <a:r>
              <a:rPr sz="2400" spc="-5">
                <a:cs typeface="Trebuchet MS"/>
              </a:rPr>
              <a:t>compression, </a:t>
            </a:r>
            <a:r>
              <a:rPr sz="2400">
                <a:cs typeface="Trebuchet MS"/>
              </a:rPr>
              <a:t>and</a:t>
            </a:r>
            <a:r>
              <a:rPr sz="2400" spc="-5">
                <a:cs typeface="Trebuchet MS"/>
              </a:rPr>
              <a:t> encryption.</a:t>
            </a:r>
            <a:endParaRPr sz="2400">
              <a:cs typeface="Trebuchet MS"/>
            </a:endParaRPr>
          </a:p>
        </p:txBody>
      </p:sp>
      <p:sp>
        <p:nvSpPr>
          <p:cNvPr id="69" name="Rectangle 68">
            <a:extLst>
              <a:ext uri="{FF2B5EF4-FFF2-40B4-BE49-F238E27FC236}">
                <a16:creationId xmlns:a16="http://schemas.microsoft.com/office/drawing/2014/main" id="{A6D1DCFE-CE29-46B3-BFEC-F31EF53CF3FD}"/>
              </a:ext>
            </a:extLst>
          </p:cNvPr>
          <p:cNvSpPr/>
          <p:nvPr/>
        </p:nvSpPr>
        <p:spPr>
          <a:xfrm>
            <a:off x="8224073" y="3864143"/>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Data</a:t>
            </a:r>
            <a:endParaRPr lang="en-GB" sz="1200" b="1">
              <a:solidFill>
                <a:schemeClr val="tx1"/>
              </a:solidFill>
            </a:endParaRPr>
          </a:p>
        </p:txBody>
      </p:sp>
      <p:sp>
        <p:nvSpPr>
          <p:cNvPr id="70" name="Rectangle 69">
            <a:extLst>
              <a:ext uri="{FF2B5EF4-FFF2-40B4-BE49-F238E27FC236}">
                <a16:creationId xmlns:a16="http://schemas.microsoft.com/office/drawing/2014/main" id="{AEB86FFF-16A9-49CB-8752-5E77980E8934}"/>
              </a:ext>
            </a:extLst>
          </p:cNvPr>
          <p:cNvSpPr/>
          <p:nvPr/>
        </p:nvSpPr>
        <p:spPr>
          <a:xfrm>
            <a:off x="7193252" y="3864143"/>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H6</a:t>
            </a:r>
            <a:endParaRPr lang="en-GB" sz="1200" b="1">
              <a:solidFill>
                <a:schemeClr val="tx1"/>
              </a:solidFill>
            </a:endParaRPr>
          </a:p>
        </p:txBody>
      </p:sp>
    </p:spTree>
    <p:extLst>
      <p:ext uri="{BB962C8B-B14F-4D97-AF65-F5344CB8AC3E}">
        <p14:creationId xmlns:p14="http://schemas.microsoft.com/office/powerpoint/2010/main" val="29890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wipe(up)">
                                      <p:cBhvr>
                                        <p:cTn id="10" dur="500"/>
                                        <p:tgtEl>
                                          <p:spTgt spid="59"/>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grpId="0" nodeType="withEffect">
                                  <p:stCondLst>
                                    <p:cond delay="250"/>
                                  </p:stCondLst>
                                  <p:childTnLst>
                                    <p:set>
                                      <p:cBhvr>
                                        <p:cTn id="15" dur="1" fill="hold">
                                          <p:stCondLst>
                                            <p:cond delay="0"/>
                                          </p:stCondLst>
                                        </p:cTn>
                                        <p:tgtEl>
                                          <p:spTgt spid="44"/>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1000"/>
                                  </p:stCondLst>
                                  <p:childTnLst>
                                    <p:set>
                                      <p:cBhvr>
                                        <p:cTn id="18" dur="1" fill="hold">
                                          <p:stCondLst>
                                            <p:cond delay="249"/>
                                          </p:stCondLst>
                                        </p:cTn>
                                        <p:tgtEl>
                                          <p:spTgt spid="45"/>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1"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1" presetClass="entr" presetSubtype="0" fill="hold" grpId="0" nodeType="withEffect">
                                  <p:stCondLst>
                                    <p:cond delay="500"/>
                                  </p:stCondLst>
                                  <p:childTnLst>
                                    <p:set>
                                      <p:cBhvr>
                                        <p:cTn id="39" dur="1" fill="hold">
                                          <p:stCondLst>
                                            <p:cond delay="0"/>
                                          </p:stCondLst>
                                        </p:cTn>
                                        <p:tgtEl>
                                          <p:spTgt spid="70"/>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69"/>
                                        </p:tgtEl>
                                        <p:attrNameLst>
                                          <p:attrName>style.visibility</p:attrName>
                                        </p:attrNameLst>
                                      </p:cBhvr>
                                      <p:to>
                                        <p:strVal val="visible"/>
                                      </p:to>
                                    </p:set>
                                  </p:childTnLst>
                                </p:cTn>
                              </p:par>
                            </p:childTnLst>
                          </p:cTn>
                        </p:par>
                        <p:par>
                          <p:cTn id="42" fill="hold">
                            <p:stCondLst>
                              <p:cond delay="1000"/>
                            </p:stCondLst>
                            <p:childTnLst>
                              <p:par>
                                <p:cTn id="43" presetID="1" presetClass="exit" presetSubtype="0" fill="hold" grpId="1" nodeType="afterEffect">
                                  <p:stCondLst>
                                    <p:cond delay="1500"/>
                                  </p:stCondLst>
                                  <p:childTnLst>
                                    <p:set>
                                      <p:cBhvr>
                                        <p:cTn id="44" dur="1" fill="hold">
                                          <p:stCondLst>
                                            <p:cond delay="499"/>
                                          </p:stCondLst>
                                        </p:cTn>
                                        <p:tgtEl>
                                          <p:spTgt spid="70"/>
                                        </p:tgtEl>
                                        <p:attrNameLst>
                                          <p:attrName>style.visibility</p:attrName>
                                        </p:attrNameLst>
                                      </p:cBhvr>
                                      <p:to>
                                        <p:strVal val="hidden"/>
                                      </p:to>
                                    </p:set>
                                  </p:childTnLst>
                                </p:cTn>
                              </p:par>
                            </p:childTnLst>
                          </p:cTn>
                        </p:par>
                        <p:par>
                          <p:cTn id="45" fill="hold">
                            <p:stCondLst>
                              <p:cond delay="3000"/>
                            </p:stCondLst>
                            <p:childTnLst>
                              <p:par>
                                <p:cTn id="46" presetID="22" presetClass="entr" presetSubtype="4" fill="hold" nodeType="afterEffect">
                                  <p:stCondLst>
                                    <p:cond delay="50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down)">
                                      <p:cBhvr>
                                        <p:cTn id="51" dur="500"/>
                                        <p:tgtEl>
                                          <p:spTgt spid="58"/>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3" grpId="0"/>
      <p:bldP spid="23" grpId="0" animBg="1"/>
      <p:bldP spid="44" grpId="0" animBg="1"/>
      <p:bldP spid="45" grpId="0" animBg="1"/>
      <p:bldP spid="58" grpId="0" animBg="1"/>
      <p:bldP spid="59" grpId="0" animBg="1"/>
      <p:bldP spid="68" grpId="0"/>
      <p:bldP spid="69" grpId="0" animBg="1"/>
      <p:bldP spid="70" grpId="0" animBg="1"/>
      <p:bldP spid="7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p:txBody>
          <a:bodyPr/>
          <a:lstStyle/>
          <a:p>
            <a:r>
              <a:rPr lang="en-GB"/>
              <a:t>OSI Model – Layer 7: Application</a:t>
            </a:r>
          </a:p>
        </p:txBody>
      </p:sp>
      <p:sp>
        <p:nvSpPr>
          <p:cNvPr id="3" name="Content Placeholder 2">
            <a:extLst>
              <a:ext uri="{FF2B5EF4-FFF2-40B4-BE49-F238E27FC236}">
                <a16:creationId xmlns:a16="http://schemas.microsoft.com/office/drawing/2014/main" id="{A2A79A3E-8100-4E82-B38F-AECDE64D0EC3}"/>
              </a:ext>
            </a:extLst>
          </p:cNvPr>
          <p:cNvSpPr>
            <a:spLocks noGrp="1"/>
          </p:cNvSpPr>
          <p:nvPr>
            <p:ph idx="1"/>
          </p:nvPr>
        </p:nvSpPr>
        <p:spPr/>
        <p:txBody>
          <a:bodyPr>
            <a:normAutofit/>
          </a:bodyPr>
          <a:lstStyle/>
          <a:p>
            <a:r>
              <a:rPr lang="en-GB" sz="4400"/>
              <a:t>The layer we see - HTTP, FTP, DNS, POP3</a:t>
            </a:r>
          </a:p>
        </p:txBody>
      </p:sp>
    </p:spTree>
    <p:extLst>
      <p:ext uri="{BB962C8B-B14F-4D97-AF65-F5344CB8AC3E}">
        <p14:creationId xmlns:p14="http://schemas.microsoft.com/office/powerpoint/2010/main" val="965904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0FF01CC-E196-4B22-9C68-69A2B733EA29}"/>
              </a:ext>
            </a:extLst>
          </p:cNvPr>
          <p:cNvSpPr/>
          <p:nvPr/>
        </p:nvSpPr>
        <p:spPr>
          <a:xfrm>
            <a:off x="627481" y="2453294"/>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7195E00-0086-4A53-8CAB-CF72EB732990}"/>
              </a:ext>
            </a:extLst>
          </p:cNvPr>
          <p:cNvSpPr>
            <a:spLocks noGrp="1"/>
          </p:cNvSpPr>
          <p:nvPr>
            <p:ph type="title"/>
          </p:nvPr>
        </p:nvSpPr>
        <p:spPr>
          <a:xfrm>
            <a:off x="300789" y="680564"/>
            <a:ext cx="11590421" cy="903634"/>
          </a:xfrm>
        </p:spPr>
        <p:txBody>
          <a:bodyPr/>
          <a:lstStyle/>
          <a:p>
            <a:r>
              <a:rPr lang="en-GB"/>
              <a:t>OSI Model – Layer 7: Application</a:t>
            </a:r>
          </a:p>
        </p:txBody>
      </p:sp>
      <p:sp>
        <p:nvSpPr>
          <p:cNvPr id="4" name="TextBox 3"/>
          <p:cNvSpPr txBox="1"/>
          <p:nvPr/>
        </p:nvSpPr>
        <p:spPr>
          <a:xfrm>
            <a:off x="2525485" y="6488668"/>
            <a:ext cx="7399141" cy="369332"/>
          </a:xfrm>
          <a:prstGeom prst="rect">
            <a:avLst/>
          </a:prstGeom>
          <a:noFill/>
        </p:spPr>
        <p:txBody>
          <a:bodyPr wrap="none" rtlCol="0">
            <a:spAutoFit/>
          </a:bodyPr>
          <a:lstStyle/>
          <a:p>
            <a:r>
              <a:rPr lang="en-GB">
                <a:latin typeface="Trebuchet MS"/>
                <a:cs typeface="Trebuchet MS"/>
              </a:rPr>
              <a:t>The application layer </a:t>
            </a:r>
            <a:r>
              <a:rPr lang="en-GB" spc="-5">
                <a:latin typeface="Trebuchet MS"/>
                <a:cs typeface="Trebuchet MS"/>
              </a:rPr>
              <a:t>is responsible</a:t>
            </a:r>
            <a:r>
              <a:rPr lang="en-GB" spc="-90">
                <a:latin typeface="Trebuchet MS"/>
                <a:cs typeface="Trebuchet MS"/>
              </a:rPr>
              <a:t> </a:t>
            </a:r>
            <a:r>
              <a:rPr lang="en-GB">
                <a:latin typeface="Trebuchet MS"/>
                <a:cs typeface="Trebuchet MS"/>
              </a:rPr>
              <a:t>for  </a:t>
            </a:r>
            <a:r>
              <a:rPr lang="en-GB" spc="5">
                <a:latin typeface="Trebuchet MS"/>
                <a:cs typeface="Trebuchet MS"/>
              </a:rPr>
              <a:t>providing </a:t>
            </a:r>
            <a:r>
              <a:rPr lang="en-GB">
                <a:latin typeface="Trebuchet MS"/>
                <a:cs typeface="Trebuchet MS"/>
              </a:rPr>
              <a:t>services </a:t>
            </a:r>
            <a:r>
              <a:rPr lang="en-GB" spc="-5">
                <a:latin typeface="Trebuchet MS"/>
                <a:cs typeface="Trebuchet MS"/>
              </a:rPr>
              <a:t>to the</a:t>
            </a:r>
            <a:r>
              <a:rPr lang="en-GB" spc="-25">
                <a:latin typeface="Trebuchet MS"/>
                <a:cs typeface="Trebuchet MS"/>
              </a:rPr>
              <a:t> </a:t>
            </a:r>
            <a:r>
              <a:rPr lang="en-GB" spc="-60">
                <a:latin typeface="Trebuchet MS"/>
                <a:cs typeface="Trebuchet MS"/>
              </a:rPr>
              <a:t>user.</a:t>
            </a:r>
            <a:endParaRPr lang="en-GB">
              <a:latin typeface="Trebuchet MS"/>
              <a:cs typeface="Trebuchet MS"/>
            </a:endParaRPr>
          </a:p>
        </p:txBody>
      </p:sp>
      <p:grpSp>
        <p:nvGrpSpPr>
          <p:cNvPr id="14" name="Group 13"/>
          <p:cNvGrpSpPr/>
          <p:nvPr/>
        </p:nvGrpSpPr>
        <p:grpSpPr>
          <a:xfrm>
            <a:off x="1370545" y="2643608"/>
            <a:ext cx="847134" cy="1087558"/>
            <a:chOff x="1097280" y="1897380"/>
            <a:chExt cx="1233171" cy="1226820"/>
          </a:xfrm>
        </p:grpSpPr>
        <p:sp>
          <p:nvSpPr>
            <p:cNvPr id="13" name="Freeform 12"/>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Triangle 9"/>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Box 21"/>
          <p:cNvSpPr txBox="1"/>
          <p:nvPr/>
        </p:nvSpPr>
        <p:spPr>
          <a:xfrm>
            <a:off x="1435101" y="3078182"/>
            <a:ext cx="713657" cy="369332"/>
          </a:xfrm>
          <a:prstGeom prst="rect">
            <a:avLst/>
          </a:prstGeom>
          <a:noFill/>
        </p:spPr>
        <p:txBody>
          <a:bodyPr wrap="none" rtlCol="0">
            <a:spAutoFit/>
          </a:bodyPr>
          <a:lstStyle/>
          <a:p>
            <a:r>
              <a:rPr lang="en-GB"/>
              <a:t>X.500</a:t>
            </a:r>
          </a:p>
        </p:txBody>
      </p:sp>
      <p:grpSp>
        <p:nvGrpSpPr>
          <p:cNvPr id="23" name="Group 22"/>
          <p:cNvGrpSpPr/>
          <p:nvPr/>
        </p:nvGrpSpPr>
        <p:grpSpPr>
          <a:xfrm>
            <a:off x="2406713" y="2643609"/>
            <a:ext cx="847134" cy="1087558"/>
            <a:chOff x="1097280" y="1897380"/>
            <a:chExt cx="1233171" cy="1226820"/>
          </a:xfrm>
        </p:grpSpPr>
        <p:sp>
          <p:nvSpPr>
            <p:cNvPr id="24" name="Freeform 23"/>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Triangle 24"/>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2471269" y="3078183"/>
            <a:ext cx="714876" cy="369332"/>
          </a:xfrm>
          <a:prstGeom prst="rect">
            <a:avLst/>
          </a:prstGeom>
          <a:noFill/>
        </p:spPr>
        <p:txBody>
          <a:bodyPr wrap="none" rtlCol="0">
            <a:spAutoFit/>
          </a:bodyPr>
          <a:lstStyle/>
          <a:p>
            <a:r>
              <a:rPr lang="en-GB"/>
              <a:t>FTAM</a:t>
            </a:r>
          </a:p>
        </p:txBody>
      </p:sp>
      <p:grpSp>
        <p:nvGrpSpPr>
          <p:cNvPr id="27" name="Group 26"/>
          <p:cNvGrpSpPr/>
          <p:nvPr/>
        </p:nvGrpSpPr>
        <p:grpSpPr>
          <a:xfrm>
            <a:off x="4156686" y="2643609"/>
            <a:ext cx="847134" cy="1087558"/>
            <a:chOff x="1097280" y="1897380"/>
            <a:chExt cx="1233171" cy="1226820"/>
          </a:xfrm>
        </p:grpSpPr>
        <p:sp>
          <p:nvSpPr>
            <p:cNvPr id="28" name="Freeform 27"/>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Triangle 28"/>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4221242" y="3078183"/>
            <a:ext cx="713657" cy="369332"/>
          </a:xfrm>
          <a:prstGeom prst="rect">
            <a:avLst/>
          </a:prstGeom>
          <a:noFill/>
        </p:spPr>
        <p:txBody>
          <a:bodyPr wrap="none" rtlCol="0">
            <a:spAutoFit/>
          </a:bodyPr>
          <a:lstStyle/>
          <a:p>
            <a:r>
              <a:rPr lang="en-GB"/>
              <a:t>X.400</a:t>
            </a:r>
          </a:p>
        </p:txBody>
      </p:sp>
      <p:sp>
        <p:nvSpPr>
          <p:cNvPr id="31" name="TextBox 30"/>
          <p:cNvSpPr txBox="1"/>
          <p:nvPr/>
        </p:nvSpPr>
        <p:spPr>
          <a:xfrm>
            <a:off x="3376101" y="2725722"/>
            <a:ext cx="662361" cy="923330"/>
          </a:xfrm>
          <a:prstGeom prst="rect">
            <a:avLst/>
          </a:prstGeom>
          <a:noFill/>
        </p:spPr>
        <p:txBody>
          <a:bodyPr wrap="none" rtlCol="0">
            <a:spAutoFit/>
          </a:bodyPr>
          <a:lstStyle/>
          <a:p>
            <a:r>
              <a:rPr lang="en-GB" sz="5400"/>
              <a:t>…</a:t>
            </a:r>
          </a:p>
        </p:txBody>
      </p:sp>
      <p:grpSp>
        <p:nvGrpSpPr>
          <p:cNvPr id="32" name="Group 31">
            <a:extLst>
              <a:ext uri="{FF2B5EF4-FFF2-40B4-BE49-F238E27FC236}">
                <a16:creationId xmlns:a16="http://schemas.microsoft.com/office/drawing/2014/main" id="{758BE646-EA61-45F0-BB21-6BFF9884AC11}"/>
              </a:ext>
            </a:extLst>
          </p:cNvPr>
          <p:cNvGrpSpPr/>
          <p:nvPr/>
        </p:nvGrpSpPr>
        <p:grpSpPr>
          <a:xfrm>
            <a:off x="1027108" y="4920336"/>
            <a:ext cx="3283561" cy="157504"/>
            <a:chOff x="1805695" y="5736431"/>
            <a:chExt cx="3510381" cy="234880"/>
          </a:xfrm>
        </p:grpSpPr>
        <p:cxnSp>
          <p:nvCxnSpPr>
            <p:cNvPr id="33" name="Straight Connector 32">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0EE35B03-A583-46E5-A3DA-9C2E80A03F33}"/>
              </a:ext>
            </a:extLst>
          </p:cNvPr>
          <p:cNvGrpSpPr/>
          <p:nvPr/>
        </p:nvGrpSpPr>
        <p:grpSpPr>
          <a:xfrm>
            <a:off x="2075188" y="4276042"/>
            <a:ext cx="2235916" cy="153157"/>
            <a:chOff x="1416771" y="2696982"/>
            <a:chExt cx="2143839" cy="188858"/>
          </a:xfrm>
        </p:grpSpPr>
        <p:cxnSp>
          <p:nvCxnSpPr>
            <p:cNvPr id="37" name="Straight Connector 36">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A6D1DCFE-CE29-46B3-BFEC-F31EF53CF3FD}"/>
              </a:ext>
            </a:extLst>
          </p:cNvPr>
          <p:cNvSpPr/>
          <p:nvPr/>
        </p:nvSpPr>
        <p:spPr>
          <a:xfrm>
            <a:off x="2057929" y="4460422"/>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Data</a:t>
            </a:r>
            <a:endParaRPr lang="en-GB" sz="1200" b="1">
              <a:solidFill>
                <a:schemeClr val="tx1"/>
              </a:solidFill>
            </a:endParaRPr>
          </a:p>
        </p:txBody>
      </p:sp>
      <p:sp>
        <p:nvSpPr>
          <p:cNvPr id="41" name="Rectangle 40">
            <a:extLst>
              <a:ext uri="{FF2B5EF4-FFF2-40B4-BE49-F238E27FC236}">
                <a16:creationId xmlns:a16="http://schemas.microsoft.com/office/drawing/2014/main" id="{AEB86FFF-16A9-49CB-8752-5E77980E8934}"/>
              </a:ext>
            </a:extLst>
          </p:cNvPr>
          <p:cNvSpPr/>
          <p:nvPr/>
        </p:nvSpPr>
        <p:spPr>
          <a:xfrm>
            <a:off x="1027108" y="4460422"/>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H7</a:t>
            </a:r>
            <a:endParaRPr lang="en-GB" sz="1200" b="1">
              <a:solidFill>
                <a:schemeClr val="tx1"/>
              </a:solidFill>
            </a:endParaRPr>
          </a:p>
        </p:txBody>
      </p:sp>
      <p:sp>
        <p:nvSpPr>
          <p:cNvPr id="42" name="TextBox 41">
            <a:extLst>
              <a:ext uri="{FF2B5EF4-FFF2-40B4-BE49-F238E27FC236}">
                <a16:creationId xmlns:a16="http://schemas.microsoft.com/office/drawing/2014/main" id="{2E2C2119-581F-4BC7-8DB4-27AD1D5CAA29}"/>
              </a:ext>
            </a:extLst>
          </p:cNvPr>
          <p:cNvSpPr txBox="1"/>
          <p:nvPr/>
        </p:nvSpPr>
        <p:spPr>
          <a:xfrm>
            <a:off x="2057054" y="1382870"/>
            <a:ext cx="1971565" cy="646331"/>
          </a:xfrm>
          <a:prstGeom prst="rect">
            <a:avLst/>
          </a:prstGeom>
          <a:noFill/>
        </p:spPr>
        <p:txBody>
          <a:bodyPr wrap="none" rtlCol="0">
            <a:spAutoFit/>
          </a:bodyPr>
          <a:lstStyle/>
          <a:p>
            <a:pPr algn="ctr"/>
            <a:r>
              <a:rPr lang="en-GB"/>
              <a:t>User:</a:t>
            </a:r>
          </a:p>
          <a:p>
            <a:pPr algn="ctr"/>
            <a:r>
              <a:rPr lang="en-GB"/>
              <a:t>Human or Program</a:t>
            </a:r>
          </a:p>
        </p:txBody>
      </p:sp>
      <p:sp>
        <p:nvSpPr>
          <p:cNvPr id="43" name="TextBox 42">
            <a:extLst>
              <a:ext uri="{FF2B5EF4-FFF2-40B4-BE49-F238E27FC236}">
                <a16:creationId xmlns:a16="http://schemas.microsoft.com/office/drawing/2014/main" id="{B13DB048-6DE5-4628-B4F0-2E8ADB434FB0}"/>
              </a:ext>
            </a:extLst>
          </p:cNvPr>
          <p:cNvSpPr txBox="1"/>
          <p:nvPr/>
        </p:nvSpPr>
        <p:spPr>
          <a:xfrm>
            <a:off x="414362" y="5215996"/>
            <a:ext cx="1798954" cy="369332"/>
          </a:xfrm>
          <a:prstGeom prst="rect">
            <a:avLst/>
          </a:prstGeom>
          <a:noFill/>
        </p:spPr>
        <p:txBody>
          <a:bodyPr wrap="none" rtlCol="0">
            <a:spAutoFit/>
          </a:bodyPr>
          <a:lstStyle/>
          <a:p>
            <a:r>
              <a:rPr lang="en-GB"/>
              <a:t>Application Layer</a:t>
            </a:r>
          </a:p>
        </p:txBody>
      </p:sp>
      <p:sp>
        <p:nvSpPr>
          <p:cNvPr id="44" name="TextBox 43">
            <a:extLst>
              <a:ext uri="{FF2B5EF4-FFF2-40B4-BE49-F238E27FC236}">
                <a16:creationId xmlns:a16="http://schemas.microsoft.com/office/drawing/2014/main" id="{EDA01187-C5E0-4EA8-B1E1-D5E2AEDD1BF3}"/>
              </a:ext>
            </a:extLst>
          </p:cNvPr>
          <p:cNvSpPr txBox="1"/>
          <p:nvPr/>
        </p:nvSpPr>
        <p:spPr>
          <a:xfrm>
            <a:off x="1876431" y="5971629"/>
            <a:ext cx="2197205" cy="369332"/>
          </a:xfrm>
          <a:prstGeom prst="rect">
            <a:avLst/>
          </a:prstGeom>
          <a:noFill/>
        </p:spPr>
        <p:txBody>
          <a:bodyPr wrap="none" rtlCol="0">
            <a:spAutoFit/>
          </a:bodyPr>
          <a:lstStyle/>
          <a:p>
            <a:r>
              <a:rPr lang="en-GB"/>
              <a:t>To Presentation Layer</a:t>
            </a:r>
          </a:p>
        </p:txBody>
      </p:sp>
      <p:sp>
        <p:nvSpPr>
          <p:cNvPr id="45" name="Arrow: Down 18">
            <a:extLst>
              <a:ext uri="{FF2B5EF4-FFF2-40B4-BE49-F238E27FC236}">
                <a16:creationId xmlns:a16="http://schemas.microsoft.com/office/drawing/2014/main" id="{44B2E3D3-6E26-4F7D-B7C4-950BD6ED8748}"/>
              </a:ext>
            </a:extLst>
          </p:cNvPr>
          <p:cNvSpPr/>
          <p:nvPr/>
        </p:nvSpPr>
        <p:spPr>
          <a:xfrm>
            <a:off x="2871518" y="5235094"/>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Down 18">
            <a:extLst>
              <a:ext uri="{FF2B5EF4-FFF2-40B4-BE49-F238E27FC236}">
                <a16:creationId xmlns:a16="http://schemas.microsoft.com/office/drawing/2014/main" id="{44B2E3D3-6E26-4F7D-B7C4-950BD6ED8748}"/>
              </a:ext>
            </a:extLst>
          </p:cNvPr>
          <p:cNvSpPr/>
          <p:nvPr/>
        </p:nvSpPr>
        <p:spPr>
          <a:xfrm>
            <a:off x="2822967" y="1954906"/>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EDA01187-C5E0-4EA8-B1E1-D5E2AEDD1BF3}"/>
              </a:ext>
            </a:extLst>
          </p:cNvPr>
          <p:cNvSpPr txBox="1"/>
          <p:nvPr/>
        </p:nvSpPr>
        <p:spPr>
          <a:xfrm>
            <a:off x="4387691" y="4435498"/>
            <a:ext cx="1009892" cy="369332"/>
          </a:xfrm>
          <a:prstGeom prst="rect">
            <a:avLst/>
          </a:prstGeom>
          <a:noFill/>
        </p:spPr>
        <p:txBody>
          <a:bodyPr wrap="none" rtlCol="0">
            <a:spAutoFit/>
          </a:bodyPr>
          <a:lstStyle/>
          <a:p>
            <a:r>
              <a:rPr lang="en-GB"/>
              <a:t>Message</a:t>
            </a:r>
          </a:p>
        </p:txBody>
      </p:sp>
      <p:sp>
        <p:nvSpPr>
          <p:cNvPr id="49" name="Arrow: Down 18">
            <a:extLst>
              <a:ext uri="{FF2B5EF4-FFF2-40B4-BE49-F238E27FC236}">
                <a16:creationId xmlns:a16="http://schemas.microsoft.com/office/drawing/2014/main" id="{44B2E3D3-6E26-4F7D-B7C4-950BD6ED8748}"/>
              </a:ext>
            </a:extLst>
          </p:cNvPr>
          <p:cNvSpPr/>
          <p:nvPr/>
        </p:nvSpPr>
        <p:spPr>
          <a:xfrm>
            <a:off x="2862333" y="3768743"/>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10FF01CC-E196-4B22-9C68-69A2B733EA29}"/>
              </a:ext>
            </a:extLst>
          </p:cNvPr>
          <p:cNvSpPr/>
          <p:nvPr/>
        </p:nvSpPr>
        <p:spPr>
          <a:xfrm>
            <a:off x="6404273" y="2387392"/>
            <a:ext cx="4770102" cy="2762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1" name="Group 50"/>
          <p:cNvGrpSpPr/>
          <p:nvPr/>
        </p:nvGrpSpPr>
        <p:grpSpPr>
          <a:xfrm>
            <a:off x="7147337" y="2577706"/>
            <a:ext cx="847134" cy="1087558"/>
            <a:chOff x="1097280" y="1897380"/>
            <a:chExt cx="1233171" cy="1226820"/>
          </a:xfrm>
        </p:grpSpPr>
        <p:sp>
          <p:nvSpPr>
            <p:cNvPr id="52" name="Freeform 51"/>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ight Triangle 52"/>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TextBox 53"/>
          <p:cNvSpPr txBox="1"/>
          <p:nvPr/>
        </p:nvSpPr>
        <p:spPr>
          <a:xfrm>
            <a:off x="7211893" y="3012280"/>
            <a:ext cx="713657" cy="369332"/>
          </a:xfrm>
          <a:prstGeom prst="rect">
            <a:avLst/>
          </a:prstGeom>
          <a:noFill/>
        </p:spPr>
        <p:txBody>
          <a:bodyPr wrap="none" rtlCol="0">
            <a:spAutoFit/>
          </a:bodyPr>
          <a:lstStyle/>
          <a:p>
            <a:r>
              <a:rPr lang="en-GB"/>
              <a:t>X.500</a:t>
            </a:r>
          </a:p>
        </p:txBody>
      </p:sp>
      <p:grpSp>
        <p:nvGrpSpPr>
          <p:cNvPr id="55" name="Group 54"/>
          <p:cNvGrpSpPr/>
          <p:nvPr/>
        </p:nvGrpSpPr>
        <p:grpSpPr>
          <a:xfrm>
            <a:off x="8183505" y="2577707"/>
            <a:ext cx="847134" cy="1087558"/>
            <a:chOff x="1097280" y="1897380"/>
            <a:chExt cx="1233171" cy="1226820"/>
          </a:xfrm>
        </p:grpSpPr>
        <p:sp>
          <p:nvSpPr>
            <p:cNvPr id="56" name="Freeform 55"/>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Triangle 56"/>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TextBox 57"/>
          <p:cNvSpPr txBox="1"/>
          <p:nvPr/>
        </p:nvSpPr>
        <p:spPr>
          <a:xfrm>
            <a:off x="8248061" y="3012281"/>
            <a:ext cx="714876" cy="369332"/>
          </a:xfrm>
          <a:prstGeom prst="rect">
            <a:avLst/>
          </a:prstGeom>
          <a:noFill/>
        </p:spPr>
        <p:txBody>
          <a:bodyPr wrap="none" rtlCol="0">
            <a:spAutoFit/>
          </a:bodyPr>
          <a:lstStyle/>
          <a:p>
            <a:r>
              <a:rPr lang="en-GB"/>
              <a:t>FTAM</a:t>
            </a:r>
          </a:p>
        </p:txBody>
      </p:sp>
      <p:grpSp>
        <p:nvGrpSpPr>
          <p:cNvPr id="59" name="Group 58"/>
          <p:cNvGrpSpPr/>
          <p:nvPr/>
        </p:nvGrpSpPr>
        <p:grpSpPr>
          <a:xfrm>
            <a:off x="9933478" y="2577707"/>
            <a:ext cx="847134" cy="1087558"/>
            <a:chOff x="1097280" y="1897380"/>
            <a:chExt cx="1233171" cy="1226820"/>
          </a:xfrm>
        </p:grpSpPr>
        <p:sp>
          <p:nvSpPr>
            <p:cNvPr id="60" name="Freeform 59"/>
            <p:cNvSpPr/>
            <p:nvPr/>
          </p:nvSpPr>
          <p:spPr>
            <a:xfrm rot="10800000">
              <a:off x="1097280" y="1897380"/>
              <a:ext cx="1226820" cy="1226820"/>
            </a:xfrm>
            <a:custGeom>
              <a:avLst/>
              <a:gdLst>
                <a:gd name="connsiteX0" fmla="*/ 1226820 w 1226820"/>
                <a:gd name="connsiteY0" fmla="*/ 1226820 h 1226820"/>
                <a:gd name="connsiteX1" fmla="*/ 480061 w 1226820"/>
                <a:gd name="connsiteY1" fmla="*/ 1226820 h 1226820"/>
                <a:gd name="connsiteX2" fmla="*/ 1 w 1226820"/>
                <a:gd name="connsiteY2" fmla="*/ 746760 h 1226820"/>
                <a:gd name="connsiteX3" fmla="*/ 1 w 1226820"/>
                <a:gd name="connsiteY3" fmla="*/ 1226820 h 1226820"/>
                <a:gd name="connsiteX4" fmla="*/ 0 w 1226820"/>
                <a:gd name="connsiteY4" fmla="*/ 1226820 h 1226820"/>
                <a:gd name="connsiteX5" fmla="*/ 0 w 1226820"/>
                <a:gd name="connsiteY5" fmla="*/ 0 h 1226820"/>
                <a:gd name="connsiteX6" fmla="*/ 1226820 w 1226820"/>
                <a:gd name="connsiteY6" fmla="*/ 0 h 12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6820" h="1226820">
                  <a:moveTo>
                    <a:pt x="1226820" y="1226820"/>
                  </a:moveTo>
                  <a:lnTo>
                    <a:pt x="480061" y="1226820"/>
                  </a:lnTo>
                  <a:lnTo>
                    <a:pt x="1" y="746760"/>
                  </a:lnTo>
                  <a:lnTo>
                    <a:pt x="1" y="1226820"/>
                  </a:lnTo>
                  <a:lnTo>
                    <a:pt x="0" y="1226820"/>
                  </a:lnTo>
                  <a:lnTo>
                    <a:pt x="0" y="0"/>
                  </a:lnTo>
                  <a:lnTo>
                    <a:pt x="122682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Triangle 60"/>
            <p:cNvSpPr/>
            <p:nvPr/>
          </p:nvSpPr>
          <p:spPr>
            <a:xfrm>
              <a:off x="1838221" y="1897380"/>
              <a:ext cx="492230" cy="490221"/>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TextBox 61"/>
          <p:cNvSpPr txBox="1"/>
          <p:nvPr/>
        </p:nvSpPr>
        <p:spPr>
          <a:xfrm>
            <a:off x="9998034" y="3012281"/>
            <a:ext cx="713657" cy="369332"/>
          </a:xfrm>
          <a:prstGeom prst="rect">
            <a:avLst/>
          </a:prstGeom>
          <a:noFill/>
        </p:spPr>
        <p:txBody>
          <a:bodyPr wrap="none" rtlCol="0">
            <a:spAutoFit/>
          </a:bodyPr>
          <a:lstStyle/>
          <a:p>
            <a:r>
              <a:rPr lang="en-GB"/>
              <a:t>X.400</a:t>
            </a:r>
          </a:p>
        </p:txBody>
      </p:sp>
      <p:sp>
        <p:nvSpPr>
          <p:cNvPr id="63" name="TextBox 62"/>
          <p:cNvSpPr txBox="1"/>
          <p:nvPr/>
        </p:nvSpPr>
        <p:spPr>
          <a:xfrm>
            <a:off x="9152893" y="2659820"/>
            <a:ext cx="662361" cy="923330"/>
          </a:xfrm>
          <a:prstGeom prst="rect">
            <a:avLst/>
          </a:prstGeom>
          <a:noFill/>
        </p:spPr>
        <p:txBody>
          <a:bodyPr wrap="none" rtlCol="0">
            <a:spAutoFit/>
          </a:bodyPr>
          <a:lstStyle/>
          <a:p>
            <a:r>
              <a:rPr lang="en-GB" sz="5400"/>
              <a:t>…</a:t>
            </a:r>
          </a:p>
        </p:txBody>
      </p:sp>
      <p:grpSp>
        <p:nvGrpSpPr>
          <p:cNvPr id="64" name="Group 63">
            <a:extLst>
              <a:ext uri="{FF2B5EF4-FFF2-40B4-BE49-F238E27FC236}">
                <a16:creationId xmlns:a16="http://schemas.microsoft.com/office/drawing/2014/main" id="{758BE646-EA61-45F0-BB21-6BFF9884AC11}"/>
              </a:ext>
            </a:extLst>
          </p:cNvPr>
          <p:cNvGrpSpPr/>
          <p:nvPr/>
        </p:nvGrpSpPr>
        <p:grpSpPr>
          <a:xfrm>
            <a:off x="6803900" y="4854434"/>
            <a:ext cx="3283561" cy="157504"/>
            <a:chOff x="1805695" y="5736431"/>
            <a:chExt cx="3510381" cy="234880"/>
          </a:xfrm>
        </p:grpSpPr>
        <p:cxnSp>
          <p:nvCxnSpPr>
            <p:cNvPr id="65" name="Straight Connector 64">
              <a:extLst>
                <a:ext uri="{FF2B5EF4-FFF2-40B4-BE49-F238E27FC236}">
                  <a16:creationId xmlns:a16="http://schemas.microsoft.com/office/drawing/2014/main" id="{42D13D01-E8FD-430C-8E06-4A5BC5FAF79C}"/>
                </a:ext>
              </a:extLst>
            </p:cNvPr>
            <p:cNvCxnSpPr>
              <a:cxnSpLocks/>
            </p:cNvCxnSpPr>
            <p:nvPr/>
          </p:nvCxnSpPr>
          <p:spPr>
            <a:xfrm flipH="1" flipV="1">
              <a:off x="1814516" y="5736431"/>
              <a:ext cx="1" cy="2282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9A2BBDE-F0DF-4766-AF04-0657C8A24634}"/>
                </a:ext>
              </a:extLst>
            </p:cNvPr>
            <p:cNvCxnSpPr>
              <a:cxnSpLocks/>
            </p:cNvCxnSpPr>
            <p:nvPr/>
          </p:nvCxnSpPr>
          <p:spPr>
            <a:xfrm flipV="1">
              <a:off x="5313046" y="5753100"/>
              <a:ext cx="3030" cy="2182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8984B9-9491-4B7B-AEFE-6C6EA1305BE9}"/>
                </a:ext>
              </a:extLst>
            </p:cNvPr>
            <p:cNvCxnSpPr>
              <a:cxnSpLocks/>
            </p:cNvCxnSpPr>
            <p:nvPr/>
          </p:nvCxnSpPr>
          <p:spPr>
            <a:xfrm flipV="1">
              <a:off x="1805695" y="5962129"/>
              <a:ext cx="35015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0EE35B03-A583-46E5-A3DA-9C2E80A03F33}"/>
              </a:ext>
            </a:extLst>
          </p:cNvPr>
          <p:cNvGrpSpPr/>
          <p:nvPr/>
        </p:nvGrpSpPr>
        <p:grpSpPr>
          <a:xfrm>
            <a:off x="7851980" y="4210140"/>
            <a:ext cx="2235916" cy="153157"/>
            <a:chOff x="1416771" y="2696982"/>
            <a:chExt cx="2143839" cy="188858"/>
          </a:xfrm>
        </p:grpSpPr>
        <p:cxnSp>
          <p:nvCxnSpPr>
            <p:cNvPr id="69" name="Straight Connector 68">
              <a:extLst>
                <a:ext uri="{FF2B5EF4-FFF2-40B4-BE49-F238E27FC236}">
                  <a16:creationId xmlns:a16="http://schemas.microsoft.com/office/drawing/2014/main" id="{CAB79F82-E0D2-49EB-B828-0F567C8B1B73}"/>
                </a:ext>
              </a:extLst>
            </p:cNvPr>
            <p:cNvCxnSpPr>
              <a:cxnSpLocks/>
            </p:cNvCxnSpPr>
            <p:nvPr/>
          </p:nvCxnSpPr>
          <p:spPr>
            <a:xfrm flipH="1">
              <a:off x="1421534" y="2704366"/>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95DB38A-E6D7-4E85-A0BD-6D0E982BFE0E}"/>
                </a:ext>
              </a:extLst>
            </p:cNvPr>
            <p:cNvCxnSpPr>
              <a:cxnSpLocks/>
            </p:cNvCxnSpPr>
            <p:nvPr/>
          </p:nvCxnSpPr>
          <p:spPr>
            <a:xfrm flipH="1">
              <a:off x="3557070" y="2696982"/>
              <a:ext cx="3540" cy="1814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280828A-F0BD-4CCF-8881-4B29D81C0F27}"/>
                </a:ext>
              </a:extLst>
            </p:cNvPr>
            <p:cNvCxnSpPr>
              <a:cxnSpLocks/>
            </p:cNvCxnSpPr>
            <p:nvPr/>
          </p:nvCxnSpPr>
          <p:spPr>
            <a:xfrm>
              <a:off x="1416771" y="2706508"/>
              <a:ext cx="2140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A6D1DCFE-CE29-46B3-BFEC-F31EF53CF3FD}"/>
              </a:ext>
            </a:extLst>
          </p:cNvPr>
          <p:cNvSpPr/>
          <p:nvPr/>
        </p:nvSpPr>
        <p:spPr>
          <a:xfrm>
            <a:off x="7834721" y="4394520"/>
            <a:ext cx="2256432" cy="319484"/>
          </a:xfrm>
          <a:prstGeom prst="rect">
            <a:avLst/>
          </a:prstGeom>
          <a:solidFill>
            <a:schemeClr val="accent2">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Data</a:t>
            </a:r>
            <a:endParaRPr lang="en-GB" sz="1200" b="1">
              <a:solidFill>
                <a:schemeClr val="tx1"/>
              </a:solidFill>
            </a:endParaRPr>
          </a:p>
        </p:txBody>
      </p:sp>
      <p:sp>
        <p:nvSpPr>
          <p:cNvPr id="73" name="Rectangle 72">
            <a:extLst>
              <a:ext uri="{FF2B5EF4-FFF2-40B4-BE49-F238E27FC236}">
                <a16:creationId xmlns:a16="http://schemas.microsoft.com/office/drawing/2014/main" id="{AEB86FFF-16A9-49CB-8752-5E77980E8934}"/>
              </a:ext>
            </a:extLst>
          </p:cNvPr>
          <p:cNvSpPr/>
          <p:nvPr/>
        </p:nvSpPr>
        <p:spPr>
          <a:xfrm>
            <a:off x="6803900" y="4394520"/>
            <a:ext cx="1029946" cy="320400"/>
          </a:xfrm>
          <a:prstGeom prst="rect">
            <a:avLst/>
          </a:prstGeom>
          <a:solidFill>
            <a:srgbClr val="F85338"/>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H7</a:t>
            </a:r>
            <a:endParaRPr lang="en-GB" sz="1200" b="1">
              <a:solidFill>
                <a:schemeClr val="tx1"/>
              </a:solidFill>
            </a:endParaRPr>
          </a:p>
        </p:txBody>
      </p:sp>
      <p:sp>
        <p:nvSpPr>
          <p:cNvPr id="74" name="TextBox 73">
            <a:extLst>
              <a:ext uri="{FF2B5EF4-FFF2-40B4-BE49-F238E27FC236}">
                <a16:creationId xmlns:a16="http://schemas.microsoft.com/office/drawing/2014/main" id="{2E2C2119-581F-4BC7-8DB4-27AD1D5CAA29}"/>
              </a:ext>
            </a:extLst>
          </p:cNvPr>
          <p:cNvSpPr txBox="1"/>
          <p:nvPr/>
        </p:nvSpPr>
        <p:spPr>
          <a:xfrm>
            <a:off x="7833846" y="1316968"/>
            <a:ext cx="1971565" cy="646331"/>
          </a:xfrm>
          <a:prstGeom prst="rect">
            <a:avLst/>
          </a:prstGeom>
          <a:noFill/>
        </p:spPr>
        <p:txBody>
          <a:bodyPr wrap="none" rtlCol="0">
            <a:spAutoFit/>
          </a:bodyPr>
          <a:lstStyle/>
          <a:p>
            <a:pPr algn="ctr"/>
            <a:r>
              <a:rPr lang="en-GB"/>
              <a:t>User:</a:t>
            </a:r>
          </a:p>
          <a:p>
            <a:pPr algn="ctr"/>
            <a:r>
              <a:rPr lang="en-GB"/>
              <a:t>Human or Program</a:t>
            </a:r>
          </a:p>
        </p:txBody>
      </p:sp>
      <p:sp>
        <p:nvSpPr>
          <p:cNvPr id="75" name="TextBox 74">
            <a:extLst>
              <a:ext uri="{FF2B5EF4-FFF2-40B4-BE49-F238E27FC236}">
                <a16:creationId xmlns:a16="http://schemas.microsoft.com/office/drawing/2014/main" id="{B13DB048-6DE5-4628-B4F0-2E8ADB434FB0}"/>
              </a:ext>
            </a:extLst>
          </p:cNvPr>
          <p:cNvSpPr txBox="1"/>
          <p:nvPr/>
        </p:nvSpPr>
        <p:spPr>
          <a:xfrm>
            <a:off x="6191154" y="5150094"/>
            <a:ext cx="1798954" cy="369332"/>
          </a:xfrm>
          <a:prstGeom prst="rect">
            <a:avLst/>
          </a:prstGeom>
          <a:noFill/>
        </p:spPr>
        <p:txBody>
          <a:bodyPr wrap="none" rtlCol="0">
            <a:spAutoFit/>
          </a:bodyPr>
          <a:lstStyle/>
          <a:p>
            <a:r>
              <a:rPr lang="en-GB"/>
              <a:t>Application Layer</a:t>
            </a:r>
          </a:p>
        </p:txBody>
      </p:sp>
      <p:sp>
        <p:nvSpPr>
          <p:cNvPr id="76" name="TextBox 75">
            <a:extLst>
              <a:ext uri="{FF2B5EF4-FFF2-40B4-BE49-F238E27FC236}">
                <a16:creationId xmlns:a16="http://schemas.microsoft.com/office/drawing/2014/main" id="{EDA01187-C5E0-4EA8-B1E1-D5E2AEDD1BF3}"/>
              </a:ext>
            </a:extLst>
          </p:cNvPr>
          <p:cNvSpPr txBox="1"/>
          <p:nvPr/>
        </p:nvSpPr>
        <p:spPr>
          <a:xfrm>
            <a:off x="7653223" y="5905727"/>
            <a:ext cx="2472087" cy="369332"/>
          </a:xfrm>
          <a:prstGeom prst="rect">
            <a:avLst/>
          </a:prstGeom>
          <a:noFill/>
        </p:spPr>
        <p:txBody>
          <a:bodyPr wrap="none" rtlCol="0">
            <a:spAutoFit/>
          </a:bodyPr>
          <a:lstStyle/>
          <a:p>
            <a:r>
              <a:rPr lang="en-GB"/>
              <a:t>From Presentation Layer</a:t>
            </a:r>
          </a:p>
        </p:txBody>
      </p:sp>
      <p:sp>
        <p:nvSpPr>
          <p:cNvPr id="77" name="Arrow: Down 18">
            <a:extLst>
              <a:ext uri="{FF2B5EF4-FFF2-40B4-BE49-F238E27FC236}">
                <a16:creationId xmlns:a16="http://schemas.microsoft.com/office/drawing/2014/main" id="{44B2E3D3-6E26-4F7D-B7C4-950BD6ED8748}"/>
              </a:ext>
            </a:extLst>
          </p:cNvPr>
          <p:cNvSpPr/>
          <p:nvPr/>
        </p:nvSpPr>
        <p:spPr>
          <a:xfrm flipV="1">
            <a:off x="8648310" y="5169192"/>
            <a:ext cx="426517" cy="736535"/>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Arrow: Down 18">
            <a:extLst>
              <a:ext uri="{FF2B5EF4-FFF2-40B4-BE49-F238E27FC236}">
                <a16:creationId xmlns:a16="http://schemas.microsoft.com/office/drawing/2014/main" id="{44B2E3D3-6E26-4F7D-B7C4-950BD6ED8748}"/>
              </a:ext>
            </a:extLst>
          </p:cNvPr>
          <p:cNvSpPr/>
          <p:nvPr/>
        </p:nvSpPr>
        <p:spPr>
          <a:xfrm rot="10800000">
            <a:off x="8599759" y="1889004"/>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8">
            <a:extLst>
              <a:ext uri="{FF2B5EF4-FFF2-40B4-BE49-F238E27FC236}">
                <a16:creationId xmlns:a16="http://schemas.microsoft.com/office/drawing/2014/main" id="{EDA01187-C5E0-4EA8-B1E1-D5E2AEDD1BF3}"/>
              </a:ext>
            </a:extLst>
          </p:cNvPr>
          <p:cNvSpPr txBox="1"/>
          <p:nvPr/>
        </p:nvSpPr>
        <p:spPr>
          <a:xfrm>
            <a:off x="10164483" y="4369596"/>
            <a:ext cx="1009892" cy="369332"/>
          </a:xfrm>
          <a:prstGeom prst="rect">
            <a:avLst/>
          </a:prstGeom>
          <a:noFill/>
        </p:spPr>
        <p:txBody>
          <a:bodyPr wrap="none" rtlCol="0">
            <a:spAutoFit/>
          </a:bodyPr>
          <a:lstStyle/>
          <a:p>
            <a:r>
              <a:rPr lang="en-GB"/>
              <a:t>Message</a:t>
            </a:r>
          </a:p>
        </p:txBody>
      </p:sp>
      <p:sp>
        <p:nvSpPr>
          <p:cNvPr id="80" name="Arrow: Down 18">
            <a:extLst>
              <a:ext uri="{FF2B5EF4-FFF2-40B4-BE49-F238E27FC236}">
                <a16:creationId xmlns:a16="http://schemas.microsoft.com/office/drawing/2014/main" id="{44B2E3D3-6E26-4F7D-B7C4-950BD6ED8748}"/>
              </a:ext>
            </a:extLst>
          </p:cNvPr>
          <p:cNvSpPr/>
          <p:nvPr/>
        </p:nvSpPr>
        <p:spPr>
          <a:xfrm flipV="1">
            <a:off x="8639125" y="3702841"/>
            <a:ext cx="426517" cy="483762"/>
          </a:xfrm>
          <a:prstGeom prst="downArrow">
            <a:avLst/>
          </a:prstGeom>
          <a:solidFill>
            <a:srgbClr val="FD39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156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500"/>
                                        <p:tgtEl>
                                          <p:spTgt spid="4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grpId="0" nodeType="withEffect">
                                  <p:stCondLst>
                                    <p:cond delay="75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nodeType="withEffect">
                                  <p:stCondLst>
                                    <p:cond delay="75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1750"/>
                            </p:stCondLst>
                            <p:childTnLst>
                              <p:par>
                                <p:cTn id="34" presetID="22" presetClass="entr" presetSubtype="1"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up)">
                                      <p:cBhvr>
                                        <p:cTn id="36" dur="500"/>
                                        <p:tgtEl>
                                          <p:spTgt spid="49"/>
                                        </p:tgtEl>
                                      </p:cBhvr>
                                    </p:animEffect>
                                  </p:childTnLst>
                                </p:cTn>
                              </p:par>
                              <p:par>
                                <p:cTn id="37" presetID="22" presetClass="entr" presetSubtype="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2250"/>
                            </p:stCondLst>
                            <p:childTnLst>
                              <p:par>
                                <p:cTn id="41" presetID="1" presetClass="entr" presetSubtype="0" fill="hold" grpId="0" nodeType="afterEffect">
                                  <p:stCondLst>
                                    <p:cond delay="750"/>
                                  </p:stCondLst>
                                  <p:childTnLst>
                                    <p:set>
                                      <p:cBhvr>
                                        <p:cTn id="42" dur="1" fill="hold">
                                          <p:stCondLst>
                                            <p:cond delay="499"/>
                                          </p:stCondLst>
                                        </p:cTn>
                                        <p:tgtEl>
                                          <p:spTgt spid="40"/>
                                        </p:tgtEl>
                                        <p:attrNameLst>
                                          <p:attrName>style.visibility</p:attrName>
                                        </p:attrNameLst>
                                      </p:cBhvr>
                                      <p:to>
                                        <p:strVal val="visible"/>
                                      </p:to>
                                    </p:set>
                                  </p:childTnLst>
                                </p:cTn>
                              </p:par>
                              <p:par>
                                <p:cTn id="43" presetID="1" presetClass="entr" presetSubtype="0" fill="hold" grpId="0" nodeType="withEffect">
                                  <p:stCondLst>
                                    <p:cond delay="850"/>
                                  </p:stCondLst>
                                  <p:childTnLst>
                                    <p:set>
                                      <p:cBhvr>
                                        <p:cTn id="44" dur="1" fill="hold">
                                          <p:stCondLst>
                                            <p:cond delay="0"/>
                                          </p:stCondLst>
                                        </p:cTn>
                                        <p:tgtEl>
                                          <p:spTgt spid="47"/>
                                        </p:tgtEl>
                                        <p:attrNameLst>
                                          <p:attrName>style.visibility</p:attrName>
                                        </p:attrNameLst>
                                      </p:cBhvr>
                                      <p:to>
                                        <p:strVal val="visible"/>
                                      </p:to>
                                    </p:set>
                                  </p:childTnLst>
                                </p:cTn>
                              </p:par>
                            </p:childTnLst>
                          </p:cTn>
                        </p:par>
                        <p:par>
                          <p:cTn id="45" fill="hold">
                            <p:stCondLst>
                              <p:cond delay="3500"/>
                            </p:stCondLst>
                            <p:childTnLst>
                              <p:par>
                                <p:cTn id="46" presetID="1" presetClass="entr" presetSubtype="0" fill="hold" grpId="0" nodeType="afterEffect">
                                  <p:stCondLst>
                                    <p:cond delay="1000"/>
                                  </p:stCondLst>
                                  <p:childTnLst>
                                    <p:set>
                                      <p:cBhvr>
                                        <p:cTn id="47" dur="1" fill="hold">
                                          <p:stCondLst>
                                            <p:cond delay="999"/>
                                          </p:stCondLst>
                                        </p:cTn>
                                        <p:tgtEl>
                                          <p:spTgt spid="41"/>
                                        </p:tgtEl>
                                        <p:attrNameLst>
                                          <p:attrName>style.visibility</p:attrName>
                                        </p:attrNameLst>
                                      </p:cBhvr>
                                      <p:to>
                                        <p:strVal val="visible"/>
                                      </p:to>
                                    </p:se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up)">
                                      <p:cBhvr>
                                        <p:cTn id="55" dur="500"/>
                                        <p:tgtEl>
                                          <p:spTgt spid="45"/>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down)">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down)">
                                      <p:cBhvr>
                                        <p:cTn id="64" dur="500"/>
                                        <p:tgtEl>
                                          <p:spTgt spid="7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down)">
                                      <p:cBhvr>
                                        <p:cTn id="67" dur="500"/>
                                        <p:tgtEl>
                                          <p:spTgt spid="77"/>
                                        </p:tgtEl>
                                      </p:cBhvr>
                                    </p:animEffect>
                                  </p:childTnLst>
                                </p:cTn>
                              </p:par>
                              <p:par>
                                <p:cTn id="68" presetID="22" presetClass="entr" presetSubtype="4"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down)">
                                      <p:cBhvr>
                                        <p:cTn id="70" dur="500"/>
                                        <p:tgtEl>
                                          <p:spTgt spid="64"/>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749"/>
                                          </p:stCondLst>
                                        </p:cTn>
                                        <p:tgtEl>
                                          <p:spTgt spid="7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childTnLst>
                          </p:cTn>
                        </p:par>
                        <p:par>
                          <p:cTn id="78" fill="hold">
                            <p:stCondLst>
                              <p:cond delay="1250"/>
                            </p:stCondLst>
                            <p:childTnLst>
                              <p:par>
                                <p:cTn id="79" presetID="1" presetClass="exit" presetSubtype="0" fill="hold" grpId="1" nodeType="afterEffect">
                                  <p:stCondLst>
                                    <p:cond delay="2000"/>
                                  </p:stCondLst>
                                  <p:childTnLst>
                                    <p:set>
                                      <p:cBhvr>
                                        <p:cTn id="80" dur="1" fill="hold">
                                          <p:stCondLst>
                                            <p:cond delay="0"/>
                                          </p:stCondLst>
                                        </p:cTn>
                                        <p:tgtEl>
                                          <p:spTgt spid="73"/>
                                        </p:tgtEl>
                                        <p:attrNameLst>
                                          <p:attrName>style.visibility</p:attrName>
                                        </p:attrNameLst>
                                      </p:cBhvr>
                                      <p:to>
                                        <p:strVal val="hidden"/>
                                      </p:to>
                                    </p:set>
                                  </p:childTnLst>
                                </p:cTn>
                              </p:par>
                            </p:childTnLst>
                          </p:cTn>
                        </p:par>
                        <p:par>
                          <p:cTn id="81" fill="hold">
                            <p:stCondLst>
                              <p:cond delay="3250"/>
                            </p:stCondLst>
                            <p:childTnLst>
                              <p:par>
                                <p:cTn id="82" presetID="22" presetClass="entr" presetSubtype="4" fill="hold"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wipe(down)">
                                      <p:cBhvr>
                                        <p:cTn id="84" dur="500"/>
                                        <p:tgtEl>
                                          <p:spTgt spid="68"/>
                                        </p:tgtEl>
                                      </p:cBhvr>
                                    </p:animEffect>
                                  </p:childTnLst>
                                </p:cTn>
                              </p:par>
                            </p:childTnLst>
                          </p:cTn>
                        </p:par>
                        <p:par>
                          <p:cTn id="85" fill="hold">
                            <p:stCondLst>
                              <p:cond delay="3750"/>
                            </p:stCondLst>
                            <p:childTnLst>
                              <p:par>
                                <p:cTn id="86" presetID="22" presetClass="entr" presetSubtype="4" fill="hold" grpId="0" nodeType="after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down)">
                                      <p:cBhvr>
                                        <p:cTn id="88" dur="500"/>
                                        <p:tgtEl>
                                          <p:spTgt spid="80"/>
                                        </p:tgtEl>
                                      </p:cBhvr>
                                    </p:animEffect>
                                  </p:childTnLst>
                                </p:cTn>
                              </p:par>
                            </p:childTnLst>
                          </p:cTn>
                        </p:par>
                        <p:par>
                          <p:cTn id="89" fill="hold">
                            <p:stCondLst>
                              <p:cond delay="4250"/>
                            </p:stCondLst>
                            <p:childTnLst>
                              <p:par>
                                <p:cTn id="90" presetID="22" presetClass="entr" presetSubtype="4" fill="hold" nodeType="after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wipe(down)">
                                      <p:cBhvr>
                                        <p:cTn id="92" dur="500"/>
                                        <p:tgtEl>
                                          <p:spTgt spid="51"/>
                                        </p:tgtEl>
                                      </p:cBhvr>
                                    </p:animEffect>
                                  </p:childTnLst>
                                </p:cTn>
                              </p:par>
                            </p:childTnLst>
                          </p:cTn>
                        </p:par>
                        <p:par>
                          <p:cTn id="93" fill="hold">
                            <p:stCondLst>
                              <p:cond delay="4750"/>
                            </p:stCondLst>
                            <p:childTnLst>
                              <p:par>
                                <p:cTn id="94" presetID="22" presetClass="entr" presetSubtype="4" fill="hold" grpId="0" nodeType="after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down)">
                                      <p:cBhvr>
                                        <p:cTn id="96" dur="500"/>
                                        <p:tgtEl>
                                          <p:spTgt spid="54"/>
                                        </p:tgtEl>
                                      </p:cBhvr>
                                    </p:animEffect>
                                  </p:childTnLst>
                                </p:cTn>
                              </p:par>
                            </p:childTnLst>
                          </p:cTn>
                        </p:par>
                        <p:par>
                          <p:cTn id="97" fill="hold">
                            <p:stCondLst>
                              <p:cond delay="5250"/>
                            </p:stCondLst>
                            <p:childTnLst>
                              <p:par>
                                <p:cTn id="98" presetID="22" presetClass="entr" presetSubtype="4"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Effect transition="in" filter="wipe(down)">
                                      <p:cBhvr>
                                        <p:cTn id="100" dur="500"/>
                                        <p:tgtEl>
                                          <p:spTgt spid="55"/>
                                        </p:tgtEl>
                                      </p:cBhvr>
                                    </p:animEffect>
                                  </p:childTnLst>
                                </p:cTn>
                              </p:par>
                            </p:childTnLst>
                          </p:cTn>
                        </p:par>
                        <p:par>
                          <p:cTn id="101" fill="hold">
                            <p:stCondLst>
                              <p:cond delay="5750"/>
                            </p:stCondLst>
                            <p:childTnLst>
                              <p:par>
                                <p:cTn id="102" presetID="22" presetClass="entr" presetSubtype="4" fill="hold" grpId="0" nodeType="after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wipe(down)">
                                      <p:cBhvr>
                                        <p:cTn id="104" dur="500"/>
                                        <p:tgtEl>
                                          <p:spTgt spid="58"/>
                                        </p:tgtEl>
                                      </p:cBhvr>
                                    </p:animEffect>
                                  </p:childTnLst>
                                </p:cTn>
                              </p:par>
                            </p:childTnLst>
                          </p:cTn>
                        </p:par>
                        <p:par>
                          <p:cTn id="105" fill="hold">
                            <p:stCondLst>
                              <p:cond delay="6250"/>
                            </p:stCondLst>
                            <p:childTnLst>
                              <p:par>
                                <p:cTn id="106" presetID="22" presetClass="entr" presetSubtype="4"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wipe(down)">
                                      <p:cBhvr>
                                        <p:cTn id="108" dur="500"/>
                                        <p:tgtEl>
                                          <p:spTgt spid="59"/>
                                        </p:tgtEl>
                                      </p:cBhvr>
                                    </p:animEffect>
                                  </p:childTnLst>
                                </p:cTn>
                              </p:par>
                            </p:childTnLst>
                          </p:cTn>
                        </p:par>
                        <p:par>
                          <p:cTn id="109" fill="hold">
                            <p:stCondLst>
                              <p:cond delay="6750"/>
                            </p:stCondLst>
                            <p:childTnLst>
                              <p:par>
                                <p:cTn id="110" presetID="22" presetClass="entr" presetSubtype="4" fill="hold" grpId="0" nodeType="after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down)">
                                      <p:cBhvr>
                                        <p:cTn id="112" dur="500"/>
                                        <p:tgtEl>
                                          <p:spTgt spid="62"/>
                                        </p:tgtEl>
                                      </p:cBhvr>
                                    </p:animEffect>
                                  </p:childTnLst>
                                </p:cTn>
                              </p:par>
                            </p:childTnLst>
                          </p:cTn>
                        </p:par>
                        <p:par>
                          <p:cTn id="113" fill="hold">
                            <p:stCondLst>
                              <p:cond delay="7250"/>
                            </p:stCondLst>
                            <p:childTnLst>
                              <p:par>
                                <p:cTn id="114" presetID="2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childTnLst>
                          </p:cTn>
                        </p:par>
                        <p:par>
                          <p:cTn id="117" fill="hold">
                            <p:stCondLst>
                              <p:cond delay="7750"/>
                            </p:stCondLst>
                            <p:childTnLst>
                              <p:par>
                                <p:cTn id="118" presetID="22" presetClass="entr" presetSubtype="4" fill="hold" grpId="0" nodeType="after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wipe(down)">
                                      <p:cBhvr>
                                        <p:cTn id="120" dur="500"/>
                                        <p:tgtEl>
                                          <p:spTgt spid="78"/>
                                        </p:tgtEl>
                                      </p:cBhvr>
                                    </p:animEffect>
                                  </p:childTnLst>
                                </p:cTn>
                              </p:par>
                            </p:childTnLst>
                          </p:cTn>
                        </p:par>
                        <p:par>
                          <p:cTn id="121" fill="hold">
                            <p:stCondLst>
                              <p:cond delay="8250"/>
                            </p:stCondLst>
                            <p:childTnLst>
                              <p:par>
                                <p:cTn id="122" presetID="22" presetClass="entr" presetSubtype="4" fill="hold" grpId="0" nodeType="after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wipe(down)">
                                      <p:cBhvr>
                                        <p:cTn id="124" dur="500"/>
                                        <p:tgtEl>
                                          <p:spTgt spid="7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
                                        </p:tgtEl>
                                        <p:attrNameLst>
                                          <p:attrName>style.visibility</p:attrName>
                                        </p:attrNameLst>
                                      </p:cBhvr>
                                      <p:to>
                                        <p:strVal val="visible"/>
                                      </p:to>
                                    </p:set>
                                    <p:animEffect transition="in" filter="wipe(left)">
                                      <p:cBhvr>
                                        <p:cTn id="1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6" grpId="0"/>
      <p:bldP spid="30" grpId="0"/>
      <p:bldP spid="31" grpId="0"/>
      <p:bldP spid="40" grpId="0" animBg="1"/>
      <p:bldP spid="41" grpId="0" animBg="1"/>
      <p:bldP spid="42" grpId="0"/>
      <p:bldP spid="44" grpId="0"/>
      <p:bldP spid="45" grpId="0" animBg="1"/>
      <p:bldP spid="46" grpId="0" animBg="1"/>
      <p:bldP spid="47" grpId="0"/>
      <p:bldP spid="49" grpId="0" animBg="1"/>
      <p:bldP spid="54" grpId="0"/>
      <p:bldP spid="58" grpId="0"/>
      <p:bldP spid="62" grpId="0"/>
      <p:bldP spid="63" grpId="0"/>
      <p:bldP spid="72" grpId="0" animBg="1"/>
      <p:bldP spid="73" grpId="0" animBg="1"/>
      <p:bldP spid="73" grpId="1" animBg="1"/>
      <p:bldP spid="74" grpId="0"/>
      <p:bldP spid="76" grpId="0"/>
      <p:bldP spid="77" grpId="0" animBg="1"/>
      <p:bldP spid="78" grpId="0" animBg="1"/>
      <p:bldP spid="79" grpId="0"/>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F9-10CB-5992-11E3-03B6EAD6F99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2641936-B7D1-6C5B-51F8-91E15CBD54C8}"/>
              </a:ext>
            </a:extLst>
          </p:cNvPr>
          <p:cNvSpPr>
            <a:spLocks noGrp="1"/>
          </p:cNvSpPr>
          <p:nvPr>
            <p:ph idx="1"/>
          </p:nvPr>
        </p:nvSpPr>
        <p:spPr/>
        <p:txBody>
          <a:bodyPr>
            <a:normAutofit fontScale="85000" lnSpcReduction="20000"/>
          </a:bodyPr>
          <a:lstStyle/>
          <a:p>
            <a:r>
              <a:rPr lang="en-US" dirty="0"/>
              <a:t>K25: Principles of cloud and network architecture (including Wi-Fi)</a:t>
            </a:r>
          </a:p>
          <a:p>
            <a:endParaRPr lang="en-US" dirty="0"/>
          </a:p>
          <a:p>
            <a:r>
              <a:rPr lang="en-US" dirty="0"/>
              <a:t>K26: Principles of DNS / DHCP</a:t>
            </a:r>
          </a:p>
          <a:p>
            <a:endParaRPr lang="en-US" dirty="0"/>
          </a:p>
          <a:p>
            <a:r>
              <a:rPr lang="en-US" dirty="0"/>
              <a:t>K27: Awareness of Cloud platforms, such as AWS, Azure, or GCP</a:t>
            </a:r>
          </a:p>
          <a:p>
            <a:endParaRPr lang="en-US" dirty="0"/>
          </a:p>
          <a:p>
            <a:r>
              <a:rPr lang="en-US" dirty="0"/>
              <a:t>K28: Principles of LANs and WANs</a:t>
            </a:r>
          </a:p>
          <a:p>
            <a:endParaRPr lang="en-US" dirty="0"/>
          </a:p>
          <a:p>
            <a:r>
              <a:rPr lang="en-US" dirty="0"/>
              <a:t>K29: Approaches to </a:t>
            </a:r>
            <a:r>
              <a:rPr lang="en-US" dirty="0" err="1"/>
              <a:t>virtualisation</a:t>
            </a:r>
            <a:r>
              <a:rPr lang="en-US" dirty="0"/>
              <a:t> of servers, applications, and networks</a:t>
            </a:r>
          </a:p>
          <a:p>
            <a:endParaRPr lang="en-US" dirty="0"/>
          </a:p>
          <a:p>
            <a:r>
              <a:rPr lang="en-US" dirty="0"/>
              <a:t>K30: Principles of network protocols</a:t>
            </a:r>
            <a:endParaRPr lang="en-GB" dirty="0"/>
          </a:p>
        </p:txBody>
      </p:sp>
    </p:spTree>
    <p:extLst>
      <p:ext uri="{BB962C8B-B14F-4D97-AF65-F5344CB8AC3E}">
        <p14:creationId xmlns:p14="http://schemas.microsoft.com/office/powerpoint/2010/main" val="2699334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aInfo"/>
          <p:cNvSpPr/>
          <p:nvPr/>
        </p:nvSpPr>
        <p:spPr>
          <a:xfrm flipH="1">
            <a:off x="322260" y="5238152"/>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organise bits into frames; to provide hop-to-hop delivery</a:t>
            </a:r>
          </a:p>
        </p:txBody>
      </p:sp>
      <p:sp>
        <p:nvSpPr>
          <p:cNvPr id="15" name="TptInfo"/>
          <p:cNvSpPr/>
          <p:nvPr/>
        </p:nvSpPr>
        <p:spPr>
          <a:xfrm flipH="1">
            <a:off x="322260" y="3600250"/>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provide reliable process-to-process message delivery and error recovery</a:t>
            </a:r>
          </a:p>
        </p:txBody>
      </p:sp>
      <p:sp>
        <p:nvSpPr>
          <p:cNvPr id="19" name="PresInfo"/>
          <p:cNvSpPr/>
          <p:nvPr/>
        </p:nvSpPr>
        <p:spPr>
          <a:xfrm flipH="1">
            <a:off x="322260" y="1962348"/>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translate, encrypt  and compress data</a:t>
            </a:r>
          </a:p>
        </p:txBody>
      </p:sp>
      <p:sp>
        <p:nvSpPr>
          <p:cNvPr id="13" name="AppInfo"/>
          <p:cNvSpPr/>
          <p:nvPr/>
        </p:nvSpPr>
        <p:spPr>
          <a:xfrm>
            <a:off x="7562848" y="1162443"/>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allow access to network resources</a:t>
            </a:r>
          </a:p>
        </p:txBody>
      </p:sp>
      <p:sp>
        <p:nvSpPr>
          <p:cNvPr id="16" name="SesInfo"/>
          <p:cNvSpPr/>
          <p:nvPr/>
        </p:nvSpPr>
        <p:spPr>
          <a:xfrm>
            <a:off x="7562848" y="2781299"/>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establish, manage and terminate sessions </a:t>
            </a:r>
          </a:p>
        </p:txBody>
      </p:sp>
      <p:sp>
        <p:nvSpPr>
          <p:cNvPr id="17" name="NetInfo"/>
          <p:cNvSpPr/>
          <p:nvPr/>
        </p:nvSpPr>
        <p:spPr>
          <a:xfrm>
            <a:off x="7562848" y="4419201"/>
            <a:ext cx="4019552" cy="687388"/>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move packets from source to destination; to provide internetworking</a:t>
            </a:r>
          </a:p>
        </p:txBody>
      </p:sp>
      <p:sp>
        <p:nvSpPr>
          <p:cNvPr id="18" name="PhysInfo"/>
          <p:cNvSpPr/>
          <p:nvPr/>
        </p:nvSpPr>
        <p:spPr>
          <a:xfrm>
            <a:off x="7562848" y="5976340"/>
            <a:ext cx="4248152" cy="831654"/>
          </a:xfrm>
          <a:custGeom>
            <a:avLst/>
            <a:gdLst>
              <a:gd name="connsiteX0" fmla="*/ 654052 w 4019552"/>
              <a:gd name="connsiteY0" fmla="*/ 0 h 687388"/>
              <a:gd name="connsiteX1" fmla="*/ 4019552 w 4019552"/>
              <a:gd name="connsiteY1" fmla="*/ 0 h 687388"/>
              <a:gd name="connsiteX2" fmla="*/ 4019552 w 4019552"/>
              <a:gd name="connsiteY2" fmla="*/ 687388 h 687388"/>
              <a:gd name="connsiteX3" fmla="*/ 654052 w 4019552"/>
              <a:gd name="connsiteY3" fmla="*/ 687388 h 687388"/>
              <a:gd name="connsiteX4" fmla="*/ 0 w 4019552"/>
              <a:gd name="connsiteY4" fmla="*/ 523875 h 687388"/>
              <a:gd name="connsiteX5" fmla="*/ 0 w 4019552"/>
              <a:gd name="connsiteY5" fmla="*/ 163513 h 68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9552" h="687388">
                <a:moveTo>
                  <a:pt x="654052" y="0"/>
                </a:moveTo>
                <a:lnTo>
                  <a:pt x="4019552" y="0"/>
                </a:lnTo>
                <a:lnTo>
                  <a:pt x="4019552" y="687388"/>
                </a:lnTo>
                <a:lnTo>
                  <a:pt x="654052" y="687388"/>
                </a:lnTo>
                <a:lnTo>
                  <a:pt x="0" y="523875"/>
                </a:lnTo>
                <a:lnTo>
                  <a:pt x="0" y="163513"/>
                </a:lnTo>
                <a:close/>
              </a:path>
            </a:pathLst>
          </a:custGeom>
          <a:gradFill flip="none" rotWithShape="1">
            <a:gsLst>
              <a:gs pos="100000">
                <a:schemeClr val="accent1">
                  <a:lumMod val="5000"/>
                  <a:lumOff val="95000"/>
                </a:schemeClr>
              </a:gs>
              <a:gs pos="7000">
                <a:schemeClr val="bg1">
                  <a:lumMod val="50000"/>
                </a:schemeClr>
              </a:gs>
              <a:gs pos="24000">
                <a:schemeClr val="bg1">
                  <a:lumMod val="8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To transmit bits over a medium; to provide mechanical and electrical specifications</a:t>
            </a:r>
          </a:p>
        </p:txBody>
      </p:sp>
      <p:sp>
        <p:nvSpPr>
          <p:cNvPr id="2" name="Title 1"/>
          <p:cNvSpPr>
            <a:spLocks noGrp="1"/>
          </p:cNvSpPr>
          <p:nvPr>
            <p:ph type="title"/>
          </p:nvPr>
        </p:nvSpPr>
        <p:spPr>
          <a:xfrm>
            <a:off x="792245" y="-6649"/>
            <a:ext cx="8970879" cy="1325563"/>
          </a:xfrm>
        </p:spPr>
        <p:txBody>
          <a:bodyPr/>
          <a:lstStyle/>
          <a:p>
            <a:r>
              <a:rPr lang="en-GB"/>
              <a:t>Summary of Layers</a:t>
            </a:r>
          </a:p>
        </p:txBody>
      </p:sp>
      <p:sp>
        <p:nvSpPr>
          <p:cNvPr id="4" name="Application"/>
          <p:cNvSpPr/>
          <p:nvPr/>
        </p:nvSpPr>
        <p:spPr>
          <a:xfrm>
            <a:off x="4251324" y="1271191"/>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Application</a:t>
            </a:r>
            <a:endParaRPr lang="en-GB" b="1">
              <a:solidFill>
                <a:schemeClr val="tx1"/>
              </a:solidFill>
            </a:endParaRPr>
          </a:p>
        </p:txBody>
      </p:sp>
      <p:sp>
        <p:nvSpPr>
          <p:cNvPr id="5" name="Presentation"/>
          <p:cNvSpPr/>
          <p:nvPr/>
        </p:nvSpPr>
        <p:spPr>
          <a:xfrm>
            <a:off x="4251324" y="2090142"/>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Presentation</a:t>
            </a:r>
          </a:p>
        </p:txBody>
      </p:sp>
      <p:sp>
        <p:nvSpPr>
          <p:cNvPr id="6" name="Session"/>
          <p:cNvSpPr/>
          <p:nvPr/>
        </p:nvSpPr>
        <p:spPr>
          <a:xfrm>
            <a:off x="4251324" y="2909093"/>
            <a:ext cx="3365500" cy="431800"/>
          </a:xfrm>
          <a:prstGeom prst="rect">
            <a:avLst/>
          </a:prstGeom>
          <a:solidFill>
            <a:schemeClr val="accent4">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Session</a:t>
            </a:r>
          </a:p>
        </p:txBody>
      </p:sp>
      <p:sp>
        <p:nvSpPr>
          <p:cNvPr id="7" name="Transport"/>
          <p:cNvSpPr/>
          <p:nvPr/>
        </p:nvSpPr>
        <p:spPr>
          <a:xfrm>
            <a:off x="4251324" y="3728044"/>
            <a:ext cx="3365500" cy="431800"/>
          </a:xfrm>
          <a:prstGeom prst="rect">
            <a:avLst/>
          </a:prstGeom>
          <a:solidFill>
            <a:schemeClr val="accent6">
              <a:lumMod val="60000"/>
              <a:lumOff val="40000"/>
            </a:schemeClr>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Transport</a:t>
            </a:r>
          </a:p>
        </p:txBody>
      </p:sp>
      <p:sp>
        <p:nvSpPr>
          <p:cNvPr id="8" name="Network"/>
          <p:cNvSpPr/>
          <p:nvPr/>
        </p:nvSpPr>
        <p:spPr>
          <a:xfrm>
            <a:off x="4251324" y="4546995"/>
            <a:ext cx="3365500" cy="431800"/>
          </a:xfrm>
          <a:prstGeom prst="rect">
            <a:avLst/>
          </a:prstGeom>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Network</a:t>
            </a:r>
          </a:p>
        </p:txBody>
      </p:sp>
      <p:sp>
        <p:nvSpPr>
          <p:cNvPr id="9" name="Data"/>
          <p:cNvSpPr/>
          <p:nvPr/>
        </p:nvSpPr>
        <p:spPr>
          <a:xfrm>
            <a:off x="4251324" y="5365946"/>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Data Link</a:t>
            </a:r>
          </a:p>
        </p:txBody>
      </p:sp>
      <p:sp>
        <p:nvSpPr>
          <p:cNvPr id="10" name="Physical"/>
          <p:cNvSpPr/>
          <p:nvPr/>
        </p:nvSpPr>
        <p:spPr>
          <a:xfrm>
            <a:off x="4251324" y="6184900"/>
            <a:ext cx="3365500" cy="431800"/>
          </a:xfrm>
          <a:prstGeom prst="rect">
            <a:avLst/>
          </a:prstGeom>
          <a:solidFill>
            <a:srgbClr val="FFFF66"/>
          </a:solidFill>
          <a:ln w="19050">
            <a:solidFill>
              <a:schemeClr val="bg1">
                <a:lumMod val="75000"/>
              </a:schemeClr>
            </a:solidFill>
          </a:ln>
          <a:effectLst>
            <a:outerShdw blurRad="50800" dist="25400" dir="1800000" algn="tl" rotWithShape="0">
              <a:schemeClr val="tx1">
                <a:alpha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rPr>
              <a:t>Physical</a:t>
            </a:r>
          </a:p>
        </p:txBody>
      </p:sp>
    </p:spTree>
    <p:extLst>
      <p:ext uri="{BB962C8B-B14F-4D97-AF65-F5344CB8AC3E}">
        <p14:creationId xmlns:p14="http://schemas.microsoft.com/office/powerpoint/2010/main" val="18444752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2" fill="hold" grpId="1" nodeType="clickEffect">
                                  <p:stCondLst>
                                    <p:cond delay="0"/>
                                  </p:stCondLst>
                                  <p:childTnLst>
                                    <p:animEffect transition="out" filter="wipe(righ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xit" presetSubtype="2" fill="hold" grpId="1" nodeType="clickEffect">
                                  <p:stCondLst>
                                    <p:cond delay="0"/>
                                  </p:stCondLst>
                                  <p:childTnLst>
                                    <p:animEffect transition="out" filter="wipe(right)">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right)">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1" nodeType="clickEffect">
                                  <p:stCondLst>
                                    <p:cond delay="0"/>
                                  </p:stCondLst>
                                  <p:childTnLst>
                                    <p:animEffect transition="out" filter="wipe(left)">
                                      <p:cBhvr>
                                        <p:cTn id="55" dur="500"/>
                                        <p:tgtEl>
                                          <p:spTgt spid="15"/>
                                        </p:tgtEl>
                                      </p:cBhvr>
                                    </p:animEffect>
                                    <p:set>
                                      <p:cBhvr>
                                        <p:cTn id="5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8" fill="hold" grpId="1" nodeType="clickEffect">
                                  <p:stCondLst>
                                    <p:cond delay="0"/>
                                  </p:stCondLst>
                                  <p:childTnLst>
                                    <p:animEffect transition="out" filter="wipe(left)">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8" restart="whenNotActive" fill="hold" evtFilter="cancelBubble" nodeType="interactiveSeq">
                <p:stCondLst>
                  <p:cond evt="onClick" delay="0">
                    <p:tgtEl>
                      <p:spTgt spid="10"/>
                    </p:tgtEl>
                  </p:cond>
                </p:stCondLst>
                <p:endSync evt="end" delay="0">
                  <p:rtn val="all"/>
                </p:endSync>
                <p:childTnLst>
                  <p:par>
                    <p:cTn id="69" fill="hold">
                      <p:stCondLst>
                        <p:cond delay="0"/>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xit" presetSubtype="2" fill="hold" grpId="1" nodeType="clickEffect">
                                  <p:stCondLst>
                                    <p:cond delay="0"/>
                                  </p:stCondLst>
                                  <p:childTnLst>
                                    <p:animEffect transition="out" filter="wipe(right)">
                                      <p:cBhvr>
                                        <p:cTn id="77" dur="500"/>
                                        <p:tgtEl>
                                          <p:spTgt spid="18"/>
                                        </p:tgtEl>
                                      </p:cBhvr>
                                    </p:animEffect>
                                    <p:set>
                                      <p:cBhvr>
                                        <p:cTn id="7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4" grpId="0" animBg="1"/>
      <p:bldP spid="14" grpId="1" animBg="1"/>
      <p:bldP spid="15" grpId="0" animBg="1"/>
      <p:bldP spid="15" grpId="1" animBg="1"/>
      <p:bldP spid="19" grpId="0" animBg="1"/>
      <p:bldP spid="19" grpId="1" animBg="1"/>
      <p:bldP spid="13" grpId="0" animBg="1"/>
      <p:bldP spid="13" grpId="1" animBg="1"/>
      <p:bldP spid="16" grpId="0" animBg="1"/>
      <p:bldP spid="16" grpId="1" animBg="1"/>
      <p:bldP spid="17" grpId="0" animBg="1"/>
      <p:bldP spid="17" grpId="1" animBg="1"/>
      <p:bldP spid="18" grpId="0" animBg="1"/>
      <p:bldP spid="1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7BEB06-BA38-0044-AFD4-BA798041F325}"/>
              </a:ext>
            </a:extLst>
          </p:cNvPr>
          <p:cNvSpPr>
            <a:spLocks noGrp="1"/>
          </p:cNvSpPr>
          <p:nvPr>
            <p:ph type="title"/>
          </p:nvPr>
        </p:nvSpPr>
        <p:spPr/>
        <p:txBody>
          <a:bodyPr>
            <a:normAutofit/>
          </a:bodyPr>
          <a:lstStyle/>
          <a:p>
            <a:r>
              <a:rPr lang="en-GB">
                <a:solidFill>
                  <a:schemeClr val="accent1"/>
                </a:solidFill>
              </a:rPr>
              <a:t>1.3 	Explain the concepts and characteristics of routing and switching </a:t>
            </a:r>
          </a:p>
        </p:txBody>
      </p:sp>
      <p:sp>
        <p:nvSpPr>
          <p:cNvPr id="2" name="Content Placeholder 1"/>
          <p:cNvSpPr>
            <a:spLocks noGrp="1"/>
          </p:cNvSpPr>
          <p:nvPr>
            <p:ph sz="half" idx="1"/>
          </p:nvPr>
        </p:nvSpPr>
        <p:spPr/>
        <p:txBody>
          <a:bodyPr>
            <a:normAutofit/>
          </a:bodyPr>
          <a:lstStyle/>
          <a:p>
            <a:r>
              <a:rPr lang="en-GB"/>
              <a:t>Properties of network traffic</a:t>
            </a:r>
          </a:p>
          <a:p>
            <a:pPr lvl="1"/>
            <a:r>
              <a:rPr lang="en-GB"/>
              <a:t>Broadcast domains</a:t>
            </a:r>
          </a:p>
          <a:p>
            <a:pPr lvl="1"/>
            <a:r>
              <a:rPr lang="en-GB"/>
              <a:t>CSMA/CD</a:t>
            </a:r>
          </a:p>
          <a:p>
            <a:pPr lvl="1"/>
            <a:r>
              <a:rPr lang="en-GB"/>
              <a:t>CSMA/CA</a:t>
            </a:r>
          </a:p>
          <a:p>
            <a:pPr lvl="1"/>
            <a:r>
              <a:rPr lang="en-GB"/>
              <a:t>Collision domains</a:t>
            </a:r>
          </a:p>
          <a:p>
            <a:pPr lvl="1"/>
            <a:r>
              <a:rPr lang="en-GB"/>
              <a:t>Protocol data units</a:t>
            </a:r>
          </a:p>
          <a:p>
            <a:pPr lvl="1"/>
            <a:r>
              <a:rPr lang="en-GB"/>
              <a:t>MTU</a:t>
            </a:r>
          </a:p>
          <a:p>
            <a:pPr lvl="1"/>
            <a:r>
              <a:rPr lang="en-GB"/>
              <a:t>Broadcast</a:t>
            </a:r>
          </a:p>
          <a:p>
            <a:pPr lvl="1"/>
            <a:r>
              <a:rPr lang="en-GB"/>
              <a:t>Multicast</a:t>
            </a:r>
          </a:p>
          <a:p>
            <a:pPr lvl="1"/>
            <a:r>
              <a:rPr lang="en-GB"/>
              <a:t>Unicast</a:t>
            </a:r>
          </a:p>
          <a:p>
            <a:endParaRPr lang="en-GB"/>
          </a:p>
        </p:txBody>
      </p:sp>
      <p:sp>
        <p:nvSpPr>
          <p:cNvPr id="3" name="Content Placeholder 2"/>
          <p:cNvSpPr>
            <a:spLocks noGrp="1"/>
          </p:cNvSpPr>
          <p:nvPr>
            <p:ph sz="half" idx="2"/>
          </p:nvPr>
        </p:nvSpPr>
        <p:spPr/>
        <p:txBody>
          <a:bodyPr>
            <a:normAutofit/>
          </a:bodyPr>
          <a:lstStyle/>
          <a:p>
            <a:r>
              <a:rPr lang="en-GB"/>
              <a:t>Segmentation and interface properties</a:t>
            </a:r>
          </a:p>
          <a:p>
            <a:pPr lvl="1"/>
            <a:r>
              <a:rPr lang="en-GB"/>
              <a:t>VLANs</a:t>
            </a:r>
          </a:p>
          <a:p>
            <a:pPr lvl="1"/>
            <a:r>
              <a:rPr lang="en-GB"/>
              <a:t>Trunking (802.1q)</a:t>
            </a:r>
          </a:p>
          <a:p>
            <a:pPr lvl="1"/>
            <a:r>
              <a:rPr lang="en-GB"/>
              <a:t>Tagging and </a:t>
            </a:r>
            <a:r>
              <a:rPr lang="en-GB" err="1"/>
              <a:t>untagging</a:t>
            </a:r>
            <a:r>
              <a:rPr lang="en-GB"/>
              <a:t> ports</a:t>
            </a:r>
          </a:p>
          <a:p>
            <a:pPr lvl="1"/>
            <a:r>
              <a:rPr lang="en-GB"/>
              <a:t>Port mirroring</a:t>
            </a:r>
          </a:p>
          <a:p>
            <a:pPr lvl="1"/>
            <a:r>
              <a:rPr lang="en-GB"/>
              <a:t>Switching loops/spanning tree</a:t>
            </a:r>
          </a:p>
          <a:p>
            <a:pPr lvl="1"/>
            <a:r>
              <a:rPr lang="en-GB" err="1"/>
              <a:t>PoE</a:t>
            </a:r>
            <a:r>
              <a:rPr lang="en-GB"/>
              <a:t> and </a:t>
            </a:r>
            <a:r>
              <a:rPr lang="en-GB" err="1"/>
              <a:t>PoE</a:t>
            </a:r>
            <a:r>
              <a:rPr lang="en-GB"/>
              <a:t>+ (802.3af, 802.3at)</a:t>
            </a:r>
          </a:p>
          <a:p>
            <a:pPr lvl="1"/>
            <a:r>
              <a:rPr lang="en-GB"/>
              <a:t>DMZ</a:t>
            </a:r>
          </a:p>
          <a:p>
            <a:pPr lvl="1"/>
            <a:r>
              <a:rPr lang="en-GB"/>
              <a:t>MAC address table</a:t>
            </a:r>
          </a:p>
          <a:p>
            <a:pPr lvl="1"/>
            <a:r>
              <a:rPr lang="en-GB"/>
              <a:t>ARP table</a:t>
            </a:r>
          </a:p>
        </p:txBody>
      </p:sp>
    </p:spTree>
    <p:extLst>
      <p:ext uri="{BB962C8B-B14F-4D97-AF65-F5344CB8AC3E}">
        <p14:creationId xmlns:p14="http://schemas.microsoft.com/office/powerpoint/2010/main" val="3437333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p:txBody>
          <a:bodyPr/>
          <a:lstStyle/>
          <a:p>
            <a:r>
              <a:rPr lang="en-GB"/>
              <a:t>Transmission Media</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idx="1"/>
          </p:nvPr>
        </p:nvSpPr>
        <p:spPr/>
        <p:txBody>
          <a:bodyPr/>
          <a:lstStyle/>
          <a:p>
            <a:r>
              <a:rPr lang="en-GB"/>
              <a:t>The physical channel through which signals travel to allow nodes to communicate</a:t>
            </a:r>
          </a:p>
          <a:p>
            <a:r>
              <a:rPr lang="en-GB"/>
              <a:t>All use electromagnetic radiation of type or the other</a:t>
            </a:r>
          </a:p>
          <a:p>
            <a:pPr lvl="1"/>
            <a:r>
              <a:rPr lang="en-GB"/>
              <a:t>Electrical</a:t>
            </a:r>
          </a:p>
          <a:p>
            <a:pPr lvl="1"/>
            <a:r>
              <a:rPr lang="en-GB"/>
              <a:t>Light</a:t>
            </a:r>
          </a:p>
          <a:p>
            <a:pPr lvl="1"/>
            <a:r>
              <a:rPr lang="en-GB"/>
              <a:t>Radio signals</a:t>
            </a:r>
          </a:p>
          <a:p>
            <a:r>
              <a:rPr lang="en-GB"/>
              <a:t>Transmission media can be classified as:</a:t>
            </a:r>
          </a:p>
          <a:p>
            <a:pPr lvl="1"/>
            <a:r>
              <a:rPr lang="en-GB"/>
              <a:t>Cabled</a:t>
            </a:r>
          </a:p>
          <a:p>
            <a:pPr lvl="1"/>
            <a:r>
              <a:rPr lang="en-GB"/>
              <a:t>wireless</a:t>
            </a:r>
          </a:p>
        </p:txBody>
      </p:sp>
    </p:spTree>
    <p:extLst>
      <p:ext uri="{BB962C8B-B14F-4D97-AF65-F5344CB8AC3E}">
        <p14:creationId xmlns:p14="http://schemas.microsoft.com/office/powerpoint/2010/main" val="2570438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a:xfrm>
            <a:off x="838200" y="365125"/>
            <a:ext cx="10467474" cy="1325563"/>
          </a:xfrm>
        </p:spPr>
        <p:txBody>
          <a:bodyPr anchor="ctr">
            <a:normAutofit/>
          </a:bodyPr>
          <a:lstStyle/>
          <a:p>
            <a:r>
              <a:rPr lang="en-GB"/>
              <a:t>Transmission Media - Cabled</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sz="half" idx="1"/>
          </p:nvPr>
        </p:nvSpPr>
        <p:spPr>
          <a:xfrm>
            <a:off x="838200" y="1825625"/>
            <a:ext cx="5181600" cy="4855076"/>
          </a:xfrm>
        </p:spPr>
        <p:txBody>
          <a:bodyPr>
            <a:normAutofit/>
          </a:bodyPr>
          <a:lstStyle/>
          <a:p>
            <a:r>
              <a:rPr lang="en-GB"/>
              <a:t>A physical signal conductor between two nodes</a:t>
            </a:r>
          </a:p>
          <a:p>
            <a:r>
              <a:rPr lang="en-GB"/>
              <a:t>Cable types such as:</a:t>
            </a:r>
          </a:p>
          <a:p>
            <a:pPr lvl="1"/>
            <a:r>
              <a:rPr lang="en-GB" sz="2800"/>
              <a:t>Copper</a:t>
            </a:r>
          </a:p>
          <a:p>
            <a:pPr lvl="1"/>
            <a:r>
              <a:rPr lang="en-GB" sz="2800"/>
              <a:t>Fibre optic</a:t>
            </a:r>
          </a:p>
          <a:p>
            <a:r>
              <a:rPr lang="en-GB"/>
              <a:t>Cabled media can also be described as </a:t>
            </a:r>
            <a:r>
              <a:rPr lang="en-GB" b="1"/>
              <a:t>bounded</a:t>
            </a:r>
            <a:r>
              <a:rPr lang="en-GB"/>
              <a:t> media</a:t>
            </a:r>
          </a:p>
        </p:txBody>
      </p:sp>
      <p:pic>
        <p:nvPicPr>
          <p:cNvPr id="4" name="Picture 3">
            <a:extLst>
              <a:ext uri="{FF2B5EF4-FFF2-40B4-BE49-F238E27FC236}">
                <a16:creationId xmlns:a16="http://schemas.microsoft.com/office/drawing/2014/main" id="{2B6420D6-26E4-4EF5-AFDB-479F65EA1D4D}"/>
              </a:ext>
            </a:extLst>
          </p:cNvPr>
          <p:cNvPicPr>
            <a:picLocks noChangeAspect="1"/>
          </p:cNvPicPr>
          <p:nvPr/>
        </p:nvPicPr>
        <p:blipFill>
          <a:blip r:embed="rId2"/>
          <a:stretch>
            <a:fillRect/>
          </a:stretch>
        </p:blipFill>
        <p:spPr>
          <a:xfrm>
            <a:off x="6172200" y="2783706"/>
            <a:ext cx="5133474" cy="2938913"/>
          </a:xfrm>
          <a:prstGeom prst="rect">
            <a:avLst/>
          </a:prstGeom>
          <a:noFill/>
        </p:spPr>
      </p:pic>
    </p:spTree>
    <p:extLst>
      <p:ext uri="{BB962C8B-B14F-4D97-AF65-F5344CB8AC3E}">
        <p14:creationId xmlns:p14="http://schemas.microsoft.com/office/powerpoint/2010/main" val="1495323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D2A4-A265-48E9-AB37-CC06CBE29CF3}"/>
              </a:ext>
            </a:extLst>
          </p:cNvPr>
          <p:cNvSpPr>
            <a:spLocks noGrp="1"/>
          </p:cNvSpPr>
          <p:nvPr>
            <p:ph type="title"/>
          </p:nvPr>
        </p:nvSpPr>
        <p:spPr/>
        <p:txBody>
          <a:bodyPr/>
          <a:lstStyle/>
          <a:p>
            <a:r>
              <a:rPr lang="en-GB"/>
              <a:t>Transmission Media - Wireless</a:t>
            </a:r>
          </a:p>
        </p:txBody>
      </p:sp>
      <p:sp>
        <p:nvSpPr>
          <p:cNvPr id="3" name="Content Placeholder 2">
            <a:extLst>
              <a:ext uri="{FF2B5EF4-FFF2-40B4-BE49-F238E27FC236}">
                <a16:creationId xmlns:a16="http://schemas.microsoft.com/office/drawing/2014/main" id="{79BC7D7D-FDB1-4737-9C4E-671E3C2A4AB3}"/>
              </a:ext>
            </a:extLst>
          </p:cNvPr>
          <p:cNvSpPr>
            <a:spLocks noGrp="1"/>
          </p:cNvSpPr>
          <p:nvPr>
            <p:ph idx="1"/>
          </p:nvPr>
        </p:nvSpPr>
        <p:spPr/>
        <p:txBody>
          <a:bodyPr/>
          <a:lstStyle/>
          <a:p>
            <a:r>
              <a:rPr lang="en-GB"/>
              <a:t>Uses free space between nodes</a:t>
            </a:r>
          </a:p>
          <a:p>
            <a:r>
              <a:rPr lang="en-GB"/>
              <a:t>Types such as:</a:t>
            </a:r>
          </a:p>
          <a:p>
            <a:pPr lvl="1"/>
            <a:r>
              <a:rPr lang="en-GB"/>
              <a:t>Microwave radio</a:t>
            </a:r>
          </a:p>
          <a:p>
            <a:r>
              <a:rPr lang="en-GB"/>
              <a:t>Wireless media can also be described as </a:t>
            </a:r>
            <a:r>
              <a:rPr lang="en-GB" b="1"/>
              <a:t>unbounded</a:t>
            </a:r>
            <a:r>
              <a:rPr lang="en-GB"/>
              <a:t> media</a:t>
            </a:r>
          </a:p>
        </p:txBody>
      </p:sp>
    </p:spTree>
    <p:extLst>
      <p:ext uri="{BB962C8B-B14F-4D97-AF65-F5344CB8AC3E}">
        <p14:creationId xmlns:p14="http://schemas.microsoft.com/office/powerpoint/2010/main" val="3316139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Signaling and modulation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288758" y="1690688"/>
            <a:ext cx="11293642" cy="3275798"/>
          </a:xfrm>
        </p:spPr>
        <p:txBody>
          <a:bodyPr>
            <a:normAutofit/>
          </a:bodyPr>
          <a:lstStyle/>
          <a:p>
            <a:r>
              <a:rPr lang="en-US"/>
              <a:t>Every kind of physical network needs to turn data into a signal that can be sent across the media.</a:t>
            </a:r>
          </a:p>
          <a:p>
            <a:r>
              <a:rPr lang="en-US"/>
              <a:t>The simplest way is by encoding it into a single binary signal and transmitting it along a wire or fiber optic cable</a:t>
            </a:r>
          </a:p>
          <a:p>
            <a:r>
              <a:rPr lang="en-US"/>
              <a:t>This is called </a:t>
            </a:r>
            <a:r>
              <a:rPr lang="en-US" i="1"/>
              <a:t>digital baseband</a:t>
            </a:r>
            <a:r>
              <a:rPr lang="en-US"/>
              <a:t>, or </a:t>
            </a:r>
            <a:r>
              <a:rPr lang="en-US" i="1"/>
              <a:t>line coding</a:t>
            </a:r>
            <a:r>
              <a:rPr lang="en-US"/>
              <a:t>, and is the method used by Ethernet cables among others</a:t>
            </a:r>
          </a:p>
          <a:p>
            <a:endParaRPr lang="en-US" b="0" i="0">
              <a:effectLst/>
            </a:endParaRPr>
          </a:p>
        </p:txBody>
      </p:sp>
      <p:pic>
        <p:nvPicPr>
          <p:cNvPr id="5" name="Picture 4">
            <a:extLst>
              <a:ext uri="{FF2B5EF4-FFF2-40B4-BE49-F238E27FC236}">
                <a16:creationId xmlns:a16="http://schemas.microsoft.com/office/drawing/2014/main" id="{E68510CA-C415-4B58-B3FC-4E719254C130}"/>
              </a:ext>
            </a:extLst>
          </p:cNvPr>
          <p:cNvPicPr>
            <a:picLocks noChangeAspect="1"/>
          </p:cNvPicPr>
          <p:nvPr/>
        </p:nvPicPr>
        <p:blipFill rotWithShape="1">
          <a:blip r:embed="rId3"/>
          <a:srcRect t="11487" b="38211"/>
          <a:stretch/>
        </p:blipFill>
        <p:spPr>
          <a:xfrm>
            <a:off x="2524125" y="4555958"/>
            <a:ext cx="7143750" cy="1796716"/>
          </a:xfrm>
          <a:prstGeom prst="rect">
            <a:avLst/>
          </a:prstGeom>
        </p:spPr>
      </p:pic>
    </p:spTree>
    <p:extLst>
      <p:ext uri="{BB962C8B-B14F-4D97-AF65-F5344CB8AC3E}">
        <p14:creationId xmlns:p14="http://schemas.microsoft.com/office/powerpoint/2010/main" val="2820791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Signaling and modulation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728133" y="1791101"/>
            <a:ext cx="10233378" cy="3275798"/>
          </a:xfrm>
        </p:spPr>
        <p:txBody>
          <a:bodyPr>
            <a:normAutofit/>
          </a:bodyPr>
          <a:lstStyle/>
          <a:p>
            <a:r>
              <a:rPr lang="en-US"/>
              <a:t>In other communication types, especially those used over long distances, data is combined with a signal called a </a:t>
            </a:r>
            <a:r>
              <a:rPr lang="en-US" i="1"/>
              <a:t>carrier wave</a:t>
            </a:r>
            <a:r>
              <a:rPr lang="en-US"/>
              <a:t> </a:t>
            </a:r>
          </a:p>
          <a:p>
            <a:endParaRPr lang="en-US" b="0" i="0">
              <a:effectLst/>
            </a:endParaRPr>
          </a:p>
        </p:txBody>
      </p:sp>
      <p:pic>
        <p:nvPicPr>
          <p:cNvPr id="6" name="Picture 5">
            <a:extLst>
              <a:ext uri="{FF2B5EF4-FFF2-40B4-BE49-F238E27FC236}">
                <a16:creationId xmlns:a16="http://schemas.microsoft.com/office/drawing/2014/main" id="{EE794BDB-02AB-448D-A510-07ABF267EC31}"/>
              </a:ext>
            </a:extLst>
          </p:cNvPr>
          <p:cNvPicPr>
            <a:picLocks noChangeAspect="1"/>
          </p:cNvPicPr>
          <p:nvPr/>
        </p:nvPicPr>
        <p:blipFill>
          <a:blip r:embed="rId2"/>
          <a:stretch>
            <a:fillRect/>
          </a:stretch>
        </p:blipFill>
        <p:spPr>
          <a:xfrm>
            <a:off x="2433814" y="4119562"/>
            <a:ext cx="7143750" cy="2095500"/>
          </a:xfrm>
          <a:prstGeom prst="rect">
            <a:avLst/>
          </a:prstGeom>
        </p:spPr>
      </p:pic>
    </p:spTree>
    <p:extLst>
      <p:ext uri="{BB962C8B-B14F-4D97-AF65-F5344CB8AC3E}">
        <p14:creationId xmlns:p14="http://schemas.microsoft.com/office/powerpoint/2010/main" val="1025399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Signaling and modulation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524933" y="1946205"/>
            <a:ext cx="10255956" cy="1022773"/>
          </a:xfrm>
        </p:spPr>
        <p:txBody>
          <a:bodyPr>
            <a:normAutofit/>
          </a:bodyPr>
          <a:lstStyle/>
          <a:p>
            <a:r>
              <a:rPr lang="en-US"/>
              <a:t>Three channels in a broadband transmission</a:t>
            </a:r>
            <a:endParaRPr lang="en-US" b="0" i="0">
              <a:effectLst/>
            </a:endParaRPr>
          </a:p>
        </p:txBody>
      </p:sp>
      <p:pic>
        <p:nvPicPr>
          <p:cNvPr id="5" name="Picture 4">
            <a:extLst>
              <a:ext uri="{FF2B5EF4-FFF2-40B4-BE49-F238E27FC236}">
                <a16:creationId xmlns:a16="http://schemas.microsoft.com/office/drawing/2014/main" id="{09AFE972-24AC-4FD2-9896-AD52A7B0FF85}"/>
              </a:ext>
            </a:extLst>
          </p:cNvPr>
          <p:cNvPicPr>
            <a:picLocks noChangeAspect="1"/>
          </p:cNvPicPr>
          <p:nvPr/>
        </p:nvPicPr>
        <p:blipFill>
          <a:blip r:embed="rId2"/>
          <a:stretch>
            <a:fillRect/>
          </a:stretch>
        </p:blipFill>
        <p:spPr>
          <a:xfrm>
            <a:off x="2524125" y="2968978"/>
            <a:ext cx="7143750" cy="3705225"/>
          </a:xfrm>
          <a:prstGeom prst="rect">
            <a:avLst/>
          </a:prstGeom>
        </p:spPr>
      </p:pic>
    </p:spTree>
    <p:extLst>
      <p:ext uri="{BB962C8B-B14F-4D97-AF65-F5344CB8AC3E}">
        <p14:creationId xmlns:p14="http://schemas.microsoft.com/office/powerpoint/2010/main" val="3110749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EB7F-14EA-425E-B351-F11B3B8C057D}"/>
              </a:ext>
            </a:extLst>
          </p:cNvPr>
          <p:cNvSpPr>
            <a:spLocks noGrp="1"/>
          </p:cNvSpPr>
          <p:nvPr>
            <p:ph type="title"/>
          </p:nvPr>
        </p:nvSpPr>
        <p:spPr/>
        <p:txBody>
          <a:bodyPr/>
          <a:lstStyle/>
          <a:p>
            <a:r>
              <a:rPr lang="en-GB"/>
              <a:t>Signal Methods</a:t>
            </a:r>
          </a:p>
        </p:txBody>
      </p:sp>
      <p:pic>
        <p:nvPicPr>
          <p:cNvPr id="4" name="Content Placeholder 3">
            <a:extLst>
              <a:ext uri="{FF2B5EF4-FFF2-40B4-BE49-F238E27FC236}">
                <a16:creationId xmlns:a16="http://schemas.microsoft.com/office/drawing/2014/main" id="{EE1B884B-C4E3-41F4-BFAF-8BCB8941F191}"/>
              </a:ext>
            </a:extLst>
          </p:cNvPr>
          <p:cNvPicPr>
            <a:picLocks noGrp="1" noChangeAspect="1"/>
          </p:cNvPicPr>
          <p:nvPr>
            <p:ph idx="1"/>
          </p:nvPr>
        </p:nvPicPr>
        <p:blipFill>
          <a:blip r:embed="rId3"/>
          <a:stretch>
            <a:fillRect/>
          </a:stretch>
        </p:blipFill>
        <p:spPr>
          <a:xfrm>
            <a:off x="1640695" y="2873792"/>
            <a:ext cx="8910610" cy="2793081"/>
          </a:xfrm>
          <a:prstGeom prst="rect">
            <a:avLst/>
          </a:prstGeom>
        </p:spPr>
      </p:pic>
    </p:spTree>
    <p:extLst>
      <p:ext uri="{BB962C8B-B14F-4D97-AF65-F5344CB8AC3E}">
        <p14:creationId xmlns:p14="http://schemas.microsoft.com/office/powerpoint/2010/main" val="1710117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Bit rate and bandwidth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a:t>Bit rate</a:t>
            </a:r>
            <a:r>
              <a:rPr lang="en-US"/>
              <a:t>, the number of bits carried per second</a:t>
            </a:r>
          </a:p>
          <a:p>
            <a:r>
              <a:rPr lang="en-US"/>
              <a:t>For example, the earliest popular Ethernet standards had a bit rate of ten megabits per second, abbreviated as 10 Mbps</a:t>
            </a:r>
          </a:p>
          <a:p>
            <a:pPr lvl="1"/>
            <a:r>
              <a:rPr lang="en-US" b="0" i="0">
                <a:effectLst/>
              </a:rPr>
              <a:t>Gross bit rate</a:t>
            </a:r>
          </a:p>
          <a:p>
            <a:pPr lvl="1"/>
            <a:r>
              <a:rPr lang="en-US"/>
              <a:t>Net bit rate or throughput</a:t>
            </a:r>
          </a:p>
          <a:p>
            <a:pPr lvl="1"/>
            <a:r>
              <a:rPr lang="en-US" b="0" i="0">
                <a:effectLst/>
              </a:rPr>
              <a:t>goodput</a:t>
            </a:r>
          </a:p>
        </p:txBody>
      </p:sp>
    </p:spTree>
    <p:extLst>
      <p:ext uri="{BB962C8B-B14F-4D97-AF65-F5344CB8AC3E}">
        <p14:creationId xmlns:p14="http://schemas.microsoft.com/office/powerpoint/2010/main" val="340044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94B2-64C3-EEFA-8A68-4E1CA489C0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C55E8B-8F0B-A223-B589-4C734D56B79C}"/>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552709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Bit rate and bandwidth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a:t>A transmission using two-bit symbols</a:t>
            </a:r>
            <a:endParaRPr lang="en-US" b="0" i="0">
              <a:effectLst/>
            </a:endParaRPr>
          </a:p>
        </p:txBody>
      </p:sp>
      <p:pic>
        <p:nvPicPr>
          <p:cNvPr id="5" name="Picture 4">
            <a:extLst>
              <a:ext uri="{FF2B5EF4-FFF2-40B4-BE49-F238E27FC236}">
                <a16:creationId xmlns:a16="http://schemas.microsoft.com/office/drawing/2014/main" id="{DF0A3E07-290E-4B19-9EB4-7A483385B6CB}"/>
              </a:ext>
            </a:extLst>
          </p:cNvPr>
          <p:cNvPicPr>
            <a:picLocks noChangeAspect="1"/>
          </p:cNvPicPr>
          <p:nvPr/>
        </p:nvPicPr>
        <p:blipFill>
          <a:blip r:embed="rId2"/>
          <a:stretch>
            <a:fillRect/>
          </a:stretch>
        </p:blipFill>
        <p:spPr>
          <a:xfrm>
            <a:off x="2185460" y="3429000"/>
            <a:ext cx="8282650" cy="2937580"/>
          </a:xfrm>
          <a:prstGeom prst="rect">
            <a:avLst/>
          </a:prstGeom>
        </p:spPr>
      </p:pic>
    </p:spTree>
    <p:extLst>
      <p:ext uri="{BB962C8B-B14F-4D97-AF65-F5344CB8AC3E}">
        <p14:creationId xmlns:p14="http://schemas.microsoft.com/office/powerpoint/2010/main" val="3953132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Multiplexing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Space-division multiplexing (SDM)</a:t>
            </a:r>
          </a:p>
          <a:p>
            <a:r>
              <a:rPr lang="en-US"/>
              <a:t>Frequency-division multiplexing (FDM)</a:t>
            </a:r>
          </a:p>
          <a:p>
            <a:r>
              <a:rPr lang="en-US"/>
              <a:t>Time-division multiplexing (TDM)</a:t>
            </a:r>
          </a:p>
          <a:p>
            <a:endParaRPr lang="en-US"/>
          </a:p>
        </p:txBody>
      </p:sp>
      <p:pic>
        <p:nvPicPr>
          <p:cNvPr id="6" name="Picture 5">
            <a:extLst>
              <a:ext uri="{FF2B5EF4-FFF2-40B4-BE49-F238E27FC236}">
                <a16:creationId xmlns:a16="http://schemas.microsoft.com/office/drawing/2014/main" id="{96368DFB-CEFD-40B6-B940-15AD915EAD35}"/>
              </a:ext>
            </a:extLst>
          </p:cNvPr>
          <p:cNvPicPr>
            <a:picLocks noChangeAspect="1"/>
          </p:cNvPicPr>
          <p:nvPr/>
        </p:nvPicPr>
        <p:blipFill>
          <a:blip r:embed="rId3"/>
          <a:stretch>
            <a:fillRect/>
          </a:stretch>
        </p:blipFill>
        <p:spPr>
          <a:xfrm>
            <a:off x="2434407" y="4035425"/>
            <a:ext cx="7143750" cy="2457450"/>
          </a:xfrm>
          <a:prstGeom prst="rect">
            <a:avLst/>
          </a:prstGeom>
        </p:spPr>
      </p:pic>
    </p:spTree>
    <p:extLst>
      <p:ext uri="{BB962C8B-B14F-4D97-AF65-F5344CB8AC3E}">
        <p14:creationId xmlns:p14="http://schemas.microsoft.com/office/powerpoint/2010/main" val="811729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A471-5C64-40D0-9ADC-3E9D674316A5}"/>
              </a:ext>
            </a:extLst>
          </p:cNvPr>
          <p:cNvSpPr>
            <a:spLocks noGrp="1"/>
          </p:cNvSpPr>
          <p:nvPr>
            <p:ph type="title"/>
          </p:nvPr>
        </p:nvSpPr>
        <p:spPr>
          <a:xfrm>
            <a:off x="312821" y="365125"/>
            <a:ext cx="11590421" cy="1325563"/>
          </a:xfrm>
        </p:spPr>
        <p:txBody>
          <a:bodyPr anchor="ctr">
            <a:normAutofit/>
          </a:bodyPr>
          <a:lstStyle/>
          <a:p>
            <a:r>
              <a:rPr lang="en-GB"/>
              <a:t>Media Access Control</a:t>
            </a:r>
          </a:p>
        </p:txBody>
      </p:sp>
      <p:grpSp>
        <p:nvGrpSpPr>
          <p:cNvPr id="18" name="Group 17">
            <a:extLst>
              <a:ext uri="{FF2B5EF4-FFF2-40B4-BE49-F238E27FC236}">
                <a16:creationId xmlns:a16="http://schemas.microsoft.com/office/drawing/2014/main" id="{B4363067-3BE2-4044-AA39-360ECBBBA666}"/>
              </a:ext>
            </a:extLst>
          </p:cNvPr>
          <p:cNvGrpSpPr/>
          <p:nvPr/>
        </p:nvGrpSpPr>
        <p:grpSpPr>
          <a:xfrm>
            <a:off x="853499" y="1765109"/>
            <a:ext cx="1482307" cy="1387905"/>
            <a:chOff x="436652" y="3183012"/>
            <a:chExt cx="1482307" cy="1387905"/>
          </a:xfrm>
        </p:grpSpPr>
        <p:sp>
          <p:nvSpPr>
            <p:cNvPr id="6" name="Rectangle 5" descr="Computer">
              <a:extLst>
                <a:ext uri="{FF2B5EF4-FFF2-40B4-BE49-F238E27FC236}">
                  <a16:creationId xmlns:a16="http://schemas.microsoft.com/office/drawing/2014/main" id="{D51E4FE6-63C2-4A1E-BF0F-EB8B16F7519D}"/>
                </a:ext>
              </a:extLst>
            </p:cNvPr>
            <p:cNvSpPr/>
            <p:nvPr/>
          </p:nvSpPr>
          <p:spPr>
            <a:xfrm>
              <a:off x="729669" y="3183012"/>
              <a:ext cx="896273" cy="896273"/>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589E812F-87E5-4E81-9A8E-41F6905E6A09}"/>
                </a:ext>
              </a:extLst>
            </p:cNvPr>
            <p:cNvSpPr/>
            <p:nvPr/>
          </p:nvSpPr>
          <p:spPr>
            <a:xfrm>
              <a:off x="436652" y="4174797"/>
              <a:ext cx="1482307"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The MAC address </a:t>
              </a:r>
              <a:endParaRPr lang="en-US" sz="1400" kern="1200"/>
            </a:p>
          </p:txBody>
        </p:sp>
      </p:grpSp>
      <p:sp>
        <p:nvSpPr>
          <p:cNvPr id="8" name="Rectangle 7">
            <a:extLst>
              <a:ext uri="{FF2B5EF4-FFF2-40B4-BE49-F238E27FC236}">
                <a16:creationId xmlns:a16="http://schemas.microsoft.com/office/drawing/2014/main" id="{86DBC331-2F3F-4404-9FD3-D25E9C4D7C03}"/>
              </a:ext>
            </a:extLst>
          </p:cNvPr>
          <p:cNvSpPr/>
          <p:nvPr/>
        </p:nvSpPr>
        <p:spPr>
          <a:xfrm>
            <a:off x="314263"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9" name="Group 18">
            <a:extLst>
              <a:ext uri="{FF2B5EF4-FFF2-40B4-BE49-F238E27FC236}">
                <a16:creationId xmlns:a16="http://schemas.microsoft.com/office/drawing/2014/main" id="{C20A33D6-3E4B-4238-B7DF-EB6E7C125E61}"/>
              </a:ext>
            </a:extLst>
          </p:cNvPr>
          <p:cNvGrpSpPr/>
          <p:nvPr/>
        </p:nvGrpSpPr>
        <p:grpSpPr>
          <a:xfrm>
            <a:off x="4506333" y="1641021"/>
            <a:ext cx="1728527" cy="1387905"/>
            <a:chOff x="3323181" y="3183012"/>
            <a:chExt cx="1728527" cy="1387905"/>
          </a:xfrm>
        </p:grpSpPr>
        <p:sp>
          <p:nvSpPr>
            <p:cNvPr id="9" name="Rectangle 8" descr="Wireless router">
              <a:extLst>
                <a:ext uri="{FF2B5EF4-FFF2-40B4-BE49-F238E27FC236}">
                  <a16:creationId xmlns:a16="http://schemas.microsoft.com/office/drawing/2014/main" id="{6003FB00-D259-4F77-AFBE-3788D66C6836}"/>
                </a:ext>
              </a:extLst>
            </p:cNvPr>
            <p:cNvSpPr/>
            <p:nvPr/>
          </p:nvSpPr>
          <p:spPr>
            <a:xfrm>
              <a:off x="3739308" y="3183012"/>
              <a:ext cx="896273" cy="896273"/>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AB7C5286-EE00-4AE3-B9EE-3AFD7B53C344}"/>
                </a:ext>
              </a:extLst>
            </p:cNvPr>
            <p:cNvSpPr/>
            <p:nvPr/>
          </p:nvSpPr>
          <p:spPr>
            <a:xfrm>
              <a:off x="3323181" y="4174797"/>
              <a:ext cx="1728527"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Ethernet Media Access Control address</a:t>
              </a:r>
              <a:endParaRPr lang="en-US" sz="1400" kern="1200"/>
            </a:p>
          </p:txBody>
        </p:sp>
      </p:grpSp>
      <p:sp>
        <p:nvSpPr>
          <p:cNvPr id="11" name="Rectangle 10">
            <a:extLst>
              <a:ext uri="{FF2B5EF4-FFF2-40B4-BE49-F238E27FC236}">
                <a16:creationId xmlns:a16="http://schemas.microsoft.com/office/drawing/2014/main" id="{78976F86-F11C-458B-BA94-EE23D3B0606D}"/>
              </a:ext>
            </a:extLst>
          </p:cNvPr>
          <p:cNvSpPr/>
          <p:nvPr/>
        </p:nvSpPr>
        <p:spPr>
          <a:xfrm>
            <a:off x="3323181"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0" name="Group 19">
            <a:extLst>
              <a:ext uri="{FF2B5EF4-FFF2-40B4-BE49-F238E27FC236}">
                <a16:creationId xmlns:a16="http://schemas.microsoft.com/office/drawing/2014/main" id="{D403EBF2-7C82-4045-A60A-344291B5E3ED}"/>
              </a:ext>
            </a:extLst>
          </p:cNvPr>
          <p:cNvGrpSpPr/>
          <p:nvPr/>
        </p:nvGrpSpPr>
        <p:grpSpPr>
          <a:xfrm>
            <a:off x="8698404" y="1548706"/>
            <a:ext cx="1839836" cy="1387905"/>
            <a:chOff x="6332100" y="3183012"/>
            <a:chExt cx="1839836" cy="1387905"/>
          </a:xfrm>
        </p:grpSpPr>
        <p:sp>
          <p:nvSpPr>
            <p:cNvPr id="12" name="Rectangle 11" descr="User Network">
              <a:extLst>
                <a:ext uri="{FF2B5EF4-FFF2-40B4-BE49-F238E27FC236}">
                  <a16:creationId xmlns:a16="http://schemas.microsoft.com/office/drawing/2014/main" id="{8BD2CFBE-DCF2-4EA5-BAEF-220848796CDB}"/>
                </a:ext>
              </a:extLst>
            </p:cNvPr>
            <p:cNvSpPr/>
            <p:nvPr/>
          </p:nvSpPr>
          <p:spPr>
            <a:xfrm>
              <a:off x="6803882" y="3183012"/>
              <a:ext cx="896273" cy="89627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0DE3B7F0-8804-4097-8AA7-27FAB10EDAE6}"/>
                </a:ext>
              </a:extLst>
            </p:cNvPr>
            <p:cNvSpPr/>
            <p:nvPr/>
          </p:nvSpPr>
          <p:spPr>
            <a:xfrm>
              <a:off x="6332100" y="4174797"/>
              <a:ext cx="1839836" cy="396120"/>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The “physical” address of a network adapter </a:t>
              </a:r>
              <a:endParaRPr lang="en-US" sz="1400" kern="1200"/>
            </a:p>
          </p:txBody>
        </p:sp>
      </p:grpSp>
      <p:sp>
        <p:nvSpPr>
          <p:cNvPr id="14" name="Rectangle 13">
            <a:extLst>
              <a:ext uri="{FF2B5EF4-FFF2-40B4-BE49-F238E27FC236}">
                <a16:creationId xmlns:a16="http://schemas.microsoft.com/office/drawing/2014/main" id="{F0697195-80EF-4BC1-ABE0-B58BDE42B296}"/>
              </a:ext>
            </a:extLst>
          </p:cNvPr>
          <p:cNvSpPr/>
          <p:nvPr/>
        </p:nvSpPr>
        <p:spPr>
          <a:xfrm>
            <a:off x="6332099" y="4430509"/>
            <a:ext cx="2560781" cy="788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oup 20">
            <a:extLst>
              <a:ext uri="{FF2B5EF4-FFF2-40B4-BE49-F238E27FC236}">
                <a16:creationId xmlns:a16="http://schemas.microsoft.com/office/drawing/2014/main" id="{CD7C582D-DB63-434A-A9BB-8D025F6D1B8A}"/>
              </a:ext>
            </a:extLst>
          </p:cNvPr>
          <p:cNvGrpSpPr/>
          <p:nvPr/>
        </p:nvGrpSpPr>
        <p:grpSpPr>
          <a:xfrm>
            <a:off x="4729418" y="3637369"/>
            <a:ext cx="1516453" cy="1215993"/>
            <a:chOff x="9952207" y="3183012"/>
            <a:chExt cx="1516453" cy="1215993"/>
          </a:xfrm>
        </p:grpSpPr>
        <p:sp>
          <p:nvSpPr>
            <p:cNvPr id="15" name="Rectangle 14" descr="Processor">
              <a:extLst>
                <a:ext uri="{FF2B5EF4-FFF2-40B4-BE49-F238E27FC236}">
                  <a16:creationId xmlns:a16="http://schemas.microsoft.com/office/drawing/2014/main" id="{1B52E1DD-FE58-4611-A3F9-0AD8F4B5347A}"/>
                </a:ext>
              </a:extLst>
            </p:cNvPr>
            <p:cNvSpPr/>
            <p:nvPr/>
          </p:nvSpPr>
          <p:spPr>
            <a:xfrm>
              <a:off x="10262297" y="3183012"/>
              <a:ext cx="896273" cy="896273"/>
            </a:xfrm>
            <a:prstGeom prst="rect">
              <a:avLst/>
            </a:prstGeom>
            <a: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AB19DE5-762F-4468-BD64-2B844A13F52C}"/>
                </a:ext>
              </a:extLst>
            </p:cNvPr>
            <p:cNvSpPr/>
            <p:nvPr/>
          </p:nvSpPr>
          <p:spPr>
            <a:xfrm>
              <a:off x="9952207" y="4174797"/>
              <a:ext cx="1516453" cy="224208"/>
            </a:xfrm>
            <a:custGeom>
              <a:avLst/>
              <a:gdLst>
                <a:gd name="connsiteX0" fmla="*/ 0 w 2560781"/>
                <a:gd name="connsiteY0" fmla="*/ 0 h 396120"/>
                <a:gd name="connsiteX1" fmla="*/ 2560781 w 2560781"/>
                <a:gd name="connsiteY1" fmla="*/ 0 h 396120"/>
                <a:gd name="connsiteX2" fmla="*/ 2560781 w 2560781"/>
                <a:gd name="connsiteY2" fmla="*/ 396120 h 396120"/>
                <a:gd name="connsiteX3" fmla="*/ 0 w 2560781"/>
                <a:gd name="connsiteY3" fmla="*/ 396120 h 396120"/>
                <a:gd name="connsiteX4" fmla="*/ 0 w 2560781"/>
                <a:gd name="connsiteY4" fmla="*/ 0 h 39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396120">
                  <a:moveTo>
                    <a:pt x="0" y="0"/>
                  </a:moveTo>
                  <a:lnTo>
                    <a:pt x="2560781" y="0"/>
                  </a:lnTo>
                  <a:lnTo>
                    <a:pt x="2560781" y="396120"/>
                  </a:lnTo>
                  <a:lnTo>
                    <a:pt x="0" y="396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GB" sz="1400" kern="1200"/>
                <a:t>Unique to a device</a:t>
              </a:r>
              <a:endParaRPr lang="en-US" sz="1400" kern="1200"/>
            </a:p>
          </p:txBody>
        </p:sp>
      </p:grpSp>
      <p:sp>
        <p:nvSpPr>
          <p:cNvPr id="17" name="Freeform: Shape 16">
            <a:extLst>
              <a:ext uri="{FF2B5EF4-FFF2-40B4-BE49-F238E27FC236}">
                <a16:creationId xmlns:a16="http://schemas.microsoft.com/office/drawing/2014/main" id="{6DC23A80-0849-42BB-BE25-810BE814DD80}"/>
              </a:ext>
            </a:extLst>
          </p:cNvPr>
          <p:cNvSpPr/>
          <p:nvPr/>
        </p:nvSpPr>
        <p:spPr>
          <a:xfrm>
            <a:off x="4729418" y="4907859"/>
            <a:ext cx="1623545"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GB" sz="1100" kern="1200"/>
              <a:t>48 bits / 6 bytes long</a:t>
            </a:r>
            <a:endParaRPr lang="en-US" sz="1100" kern="1200"/>
          </a:p>
          <a:p>
            <a:pPr marL="0" lvl="0" indent="0" algn="l" defTabSz="488950">
              <a:lnSpc>
                <a:spcPct val="90000"/>
              </a:lnSpc>
              <a:spcBef>
                <a:spcPct val="0"/>
              </a:spcBef>
              <a:spcAft>
                <a:spcPct val="35000"/>
              </a:spcAft>
              <a:buNone/>
            </a:pPr>
            <a:r>
              <a:rPr lang="en-GB" sz="1100" kern="1200"/>
              <a:t>Displayed in hexadecimal</a:t>
            </a:r>
            <a:endParaRPr lang="en-US" sz="1100" kern="1200"/>
          </a:p>
        </p:txBody>
      </p:sp>
      <p:cxnSp>
        <p:nvCxnSpPr>
          <p:cNvPr id="23" name="Straight Connector 22">
            <a:extLst>
              <a:ext uri="{FF2B5EF4-FFF2-40B4-BE49-F238E27FC236}">
                <a16:creationId xmlns:a16="http://schemas.microsoft.com/office/drawing/2014/main" id="{D7B518A9-6B73-492D-8BC3-D0E5911F0627}"/>
              </a:ext>
            </a:extLst>
          </p:cNvPr>
          <p:cNvCxnSpPr>
            <a:cxnSpLocks/>
          </p:cNvCxnSpPr>
          <p:nvPr/>
        </p:nvCxnSpPr>
        <p:spPr>
          <a:xfrm>
            <a:off x="3353312" y="5943330"/>
            <a:ext cx="2187878" cy="0"/>
          </a:xfrm>
          <a:prstGeom prst="line">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F6A0894-AC48-420F-9450-B801C389D4C6}"/>
              </a:ext>
            </a:extLst>
          </p:cNvPr>
          <p:cNvSpPr txBox="1"/>
          <p:nvPr/>
        </p:nvSpPr>
        <p:spPr>
          <a:xfrm>
            <a:off x="3436598" y="5399781"/>
            <a:ext cx="2260555" cy="584775"/>
          </a:xfrm>
          <a:prstGeom prst="rect">
            <a:avLst/>
          </a:prstGeom>
          <a:noFill/>
        </p:spPr>
        <p:txBody>
          <a:bodyPr wrap="none" rtlCol="0">
            <a:spAutoFit/>
          </a:bodyPr>
          <a:lstStyle/>
          <a:p>
            <a:r>
              <a:rPr lang="en-GB" sz="3200" spc="600">
                <a:solidFill>
                  <a:schemeClr val="accent1">
                    <a:lumMod val="75000"/>
                  </a:schemeClr>
                </a:solidFill>
              </a:rPr>
              <a:t>00:0a:83</a:t>
            </a:r>
          </a:p>
        </p:txBody>
      </p:sp>
      <p:sp>
        <p:nvSpPr>
          <p:cNvPr id="27" name="TextBox 26">
            <a:extLst>
              <a:ext uri="{FF2B5EF4-FFF2-40B4-BE49-F238E27FC236}">
                <a16:creationId xmlns:a16="http://schemas.microsoft.com/office/drawing/2014/main" id="{DEFF5705-8D18-4BFC-9F74-53CE574FD8FB}"/>
              </a:ext>
            </a:extLst>
          </p:cNvPr>
          <p:cNvSpPr txBox="1"/>
          <p:nvPr/>
        </p:nvSpPr>
        <p:spPr>
          <a:xfrm>
            <a:off x="5541190" y="5438987"/>
            <a:ext cx="343364" cy="461665"/>
          </a:xfrm>
          <a:prstGeom prst="rect">
            <a:avLst/>
          </a:prstGeom>
          <a:noFill/>
        </p:spPr>
        <p:txBody>
          <a:bodyPr wrap="none" rtlCol="0">
            <a:spAutoFit/>
          </a:bodyPr>
          <a:lstStyle/>
          <a:p>
            <a:r>
              <a:rPr lang="en-GB" sz="2400" spc="600">
                <a:solidFill>
                  <a:schemeClr val="accent1">
                    <a:lumMod val="75000"/>
                  </a:schemeClr>
                </a:solidFill>
              </a:rPr>
              <a:t>:</a:t>
            </a:r>
          </a:p>
        </p:txBody>
      </p:sp>
      <p:sp>
        <p:nvSpPr>
          <p:cNvPr id="28" name="TextBox 27">
            <a:extLst>
              <a:ext uri="{FF2B5EF4-FFF2-40B4-BE49-F238E27FC236}">
                <a16:creationId xmlns:a16="http://schemas.microsoft.com/office/drawing/2014/main" id="{F27B7FC3-38BE-4043-BFE3-49BA492BB4B3}"/>
              </a:ext>
            </a:extLst>
          </p:cNvPr>
          <p:cNvSpPr txBox="1"/>
          <p:nvPr/>
        </p:nvSpPr>
        <p:spPr>
          <a:xfrm>
            <a:off x="5935780" y="5398277"/>
            <a:ext cx="2284091" cy="584775"/>
          </a:xfrm>
          <a:prstGeom prst="rect">
            <a:avLst/>
          </a:prstGeom>
          <a:noFill/>
        </p:spPr>
        <p:txBody>
          <a:bodyPr wrap="square" rtlCol="0">
            <a:spAutoFit/>
          </a:bodyPr>
          <a:lstStyle/>
          <a:p>
            <a:r>
              <a:rPr lang="en-GB" sz="3200" spc="600">
                <a:solidFill>
                  <a:srgbClr val="FF0000"/>
                </a:solidFill>
              </a:rPr>
              <a:t>00:0a:83</a:t>
            </a:r>
          </a:p>
        </p:txBody>
      </p:sp>
      <p:cxnSp>
        <p:nvCxnSpPr>
          <p:cNvPr id="29" name="Straight Connector 28">
            <a:extLst>
              <a:ext uri="{FF2B5EF4-FFF2-40B4-BE49-F238E27FC236}">
                <a16:creationId xmlns:a16="http://schemas.microsoft.com/office/drawing/2014/main" id="{0395F973-B2BB-429C-91C5-293D91B7DFDA}"/>
              </a:ext>
            </a:extLst>
          </p:cNvPr>
          <p:cNvCxnSpPr>
            <a:cxnSpLocks/>
          </p:cNvCxnSpPr>
          <p:nvPr/>
        </p:nvCxnSpPr>
        <p:spPr>
          <a:xfrm>
            <a:off x="5894448" y="5943330"/>
            <a:ext cx="2187878" cy="0"/>
          </a:xfrm>
          <a:prstGeom prst="line">
            <a:avLst/>
          </a:prstGeom>
          <a:ln w="381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3CDB2C54-5683-4125-A8A9-1C234E6C37B1}"/>
              </a:ext>
            </a:extLst>
          </p:cNvPr>
          <p:cNvSpPr/>
          <p:nvPr/>
        </p:nvSpPr>
        <p:spPr>
          <a:xfrm>
            <a:off x="3626678" y="6048036"/>
            <a:ext cx="1743918"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200" b="1" kern="1200"/>
              <a:t>Organisationally Unique Identifier (OUI)</a:t>
            </a:r>
            <a:endParaRPr lang="en-US" sz="1200" b="1" kern="1200"/>
          </a:p>
        </p:txBody>
      </p:sp>
      <p:sp>
        <p:nvSpPr>
          <p:cNvPr id="31" name="Freeform: Shape 30">
            <a:extLst>
              <a:ext uri="{FF2B5EF4-FFF2-40B4-BE49-F238E27FC236}">
                <a16:creationId xmlns:a16="http://schemas.microsoft.com/office/drawing/2014/main" id="{025F5E71-EDBD-4399-8343-E234C1774808}"/>
              </a:ext>
            </a:extLst>
          </p:cNvPr>
          <p:cNvSpPr/>
          <p:nvPr/>
        </p:nvSpPr>
        <p:spPr>
          <a:xfrm>
            <a:off x="6096000" y="6048036"/>
            <a:ext cx="1743918" cy="396121"/>
          </a:xfrm>
          <a:custGeom>
            <a:avLst/>
            <a:gdLst>
              <a:gd name="connsiteX0" fmla="*/ 0 w 2560781"/>
              <a:gd name="connsiteY0" fmla="*/ 0 h 788851"/>
              <a:gd name="connsiteX1" fmla="*/ 2560781 w 2560781"/>
              <a:gd name="connsiteY1" fmla="*/ 0 h 788851"/>
              <a:gd name="connsiteX2" fmla="*/ 2560781 w 2560781"/>
              <a:gd name="connsiteY2" fmla="*/ 788851 h 788851"/>
              <a:gd name="connsiteX3" fmla="*/ 0 w 2560781"/>
              <a:gd name="connsiteY3" fmla="*/ 788851 h 788851"/>
              <a:gd name="connsiteX4" fmla="*/ 0 w 2560781"/>
              <a:gd name="connsiteY4" fmla="*/ 0 h 788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781" h="788851">
                <a:moveTo>
                  <a:pt x="0" y="0"/>
                </a:moveTo>
                <a:lnTo>
                  <a:pt x="2560781" y="0"/>
                </a:lnTo>
                <a:lnTo>
                  <a:pt x="2560781" y="788851"/>
                </a:lnTo>
                <a:lnTo>
                  <a:pt x="0" y="7888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200" b="1" kern="1200"/>
              <a:t>Network Interface Controller-Specific</a:t>
            </a:r>
            <a:endParaRPr lang="en-US" sz="1200" b="1" kern="1200"/>
          </a:p>
        </p:txBody>
      </p:sp>
      <p:sp>
        <p:nvSpPr>
          <p:cNvPr id="32" name="TextBox 31">
            <a:extLst>
              <a:ext uri="{FF2B5EF4-FFF2-40B4-BE49-F238E27FC236}">
                <a16:creationId xmlns:a16="http://schemas.microsoft.com/office/drawing/2014/main" id="{959F8B42-0404-4194-9AF6-1FD82E0A646E}"/>
              </a:ext>
            </a:extLst>
          </p:cNvPr>
          <p:cNvSpPr txBox="1"/>
          <p:nvPr/>
        </p:nvSpPr>
        <p:spPr>
          <a:xfrm>
            <a:off x="3437526" y="6436277"/>
            <a:ext cx="1871538" cy="369332"/>
          </a:xfrm>
          <a:prstGeom prst="rect">
            <a:avLst/>
          </a:prstGeom>
          <a:noFill/>
        </p:spPr>
        <p:txBody>
          <a:bodyPr wrap="none" rtlCol="0">
            <a:spAutoFit/>
          </a:bodyPr>
          <a:lstStyle/>
          <a:p>
            <a:r>
              <a:rPr lang="en-GB">
                <a:solidFill>
                  <a:schemeClr val="accent1">
                    <a:lumMod val="75000"/>
                  </a:schemeClr>
                </a:solidFill>
              </a:rPr>
              <a:t>The manufacturer</a:t>
            </a:r>
          </a:p>
        </p:txBody>
      </p:sp>
      <p:sp>
        <p:nvSpPr>
          <p:cNvPr id="33" name="TextBox 32">
            <a:extLst>
              <a:ext uri="{FF2B5EF4-FFF2-40B4-BE49-F238E27FC236}">
                <a16:creationId xmlns:a16="http://schemas.microsoft.com/office/drawing/2014/main" id="{75604754-DCD2-43FF-8879-77158B98DED5}"/>
              </a:ext>
            </a:extLst>
          </p:cNvPr>
          <p:cNvSpPr txBox="1"/>
          <p:nvPr/>
        </p:nvSpPr>
        <p:spPr>
          <a:xfrm>
            <a:off x="6032190" y="6436277"/>
            <a:ext cx="1887055" cy="369332"/>
          </a:xfrm>
          <a:prstGeom prst="rect">
            <a:avLst/>
          </a:prstGeom>
          <a:noFill/>
        </p:spPr>
        <p:txBody>
          <a:bodyPr wrap="none" rtlCol="0">
            <a:spAutoFit/>
          </a:bodyPr>
          <a:lstStyle/>
          <a:p>
            <a:r>
              <a:rPr lang="en-GB">
                <a:solidFill>
                  <a:schemeClr val="accent1">
                    <a:lumMod val="75000"/>
                  </a:schemeClr>
                </a:solidFill>
              </a:rPr>
              <a:t>The serial number</a:t>
            </a:r>
          </a:p>
        </p:txBody>
      </p:sp>
    </p:spTree>
    <p:extLst>
      <p:ext uri="{BB962C8B-B14F-4D97-AF65-F5344CB8AC3E}">
        <p14:creationId xmlns:p14="http://schemas.microsoft.com/office/powerpoint/2010/main" val="617915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MAC addresses (Cont.) </a:t>
            </a:r>
          </a:p>
        </p:txBody>
      </p:sp>
      <p:grpSp>
        <p:nvGrpSpPr>
          <p:cNvPr id="33" name="Group 32">
            <a:extLst>
              <a:ext uri="{FF2B5EF4-FFF2-40B4-BE49-F238E27FC236}">
                <a16:creationId xmlns:a16="http://schemas.microsoft.com/office/drawing/2014/main" id="{69281983-8451-48FE-946B-6EB07D082AC8}"/>
              </a:ext>
            </a:extLst>
          </p:cNvPr>
          <p:cNvGrpSpPr/>
          <p:nvPr/>
        </p:nvGrpSpPr>
        <p:grpSpPr>
          <a:xfrm>
            <a:off x="1536936" y="3296265"/>
            <a:ext cx="1366684" cy="611218"/>
            <a:chOff x="1514168" y="2158180"/>
            <a:chExt cx="1366684" cy="611218"/>
          </a:xfrm>
        </p:grpSpPr>
        <p:sp>
          <p:nvSpPr>
            <p:cNvPr id="3" name="Rectangle 2">
              <a:extLst>
                <a:ext uri="{FF2B5EF4-FFF2-40B4-BE49-F238E27FC236}">
                  <a16:creationId xmlns:a16="http://schemas.microsoft.com/office/drawing/2014/main" id="{CC0F393F-ADF8-46AF-BB18-B67974736C28}"/>
                </a:ext>
              </a:extLst>
            </p:cNvPr>
            <p:cNvSpPr/>
            <p:nvPr/>
          </p:nvSpPr>
          <p:spPr>
            <a:xfrm>
              <a:off x="1514168" y="2172929"/>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7D295666-8F4A-4114-9DC2-3B0E77827156}"/>
                </a:ext>
              </a:extLst>
            </p:cNvPr>
            <p:cNvCxnSpPr>
              <a:cxnSpLocks/>
            </p:cNvCxnSpPr>
            <p:nvPr/>
          </p:nvCxnSpPr>
          <p:spPr>
            <a:xfrm>
              <a:off x="1514168" y="2443316"/>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F0A1674-ADEB-47ED-8475-6DF1F8F17211}"/>
                </a:ext>
              </a:extLst>
            </p:cNvPr>
            <p:cNvSpPr txBox="1"/>
            <p:nvPr/>
          </p:nvSpPr>
          <p:spPr>
            <a:xfrm>
              <a:off x="1695610" y="2158180"/>
              <a:ext cx="1003801" cy="369332"/>
            </a:xfrm>
            <a:prstGeom prst="rect">
              <a:avLst/>
            </a:prstGeom>
            <a:noFill/>
          </p:spPr>
          <p:txBody>
            <a:bodyPr wrap="none" rtlCol="0">
              <a:spAutoFit/>
            </a:bodyPr>
            <a:lstStyle/>
            <a:p>
              <a:r>
                <a:rPr lang="en-GB"/>
                <a:t>0001101</a:t>
              </a:r>
            </a:p>
          </p:txBody>
        </p:sp>
        <p:sp>
          <p:nvSpPr>
            <p:cNvPr id="12" name="TextBox 11">
              <a:extLst>
                <a:ext uri="{FF2B5EF4-FFF2-40B4-BE49-F238E27FC236}">
                  <a16:creationId xmlns:a16="http://schemas.microsoft.com/office/drawing/2014/main" id="{BE2A2812-B4EF-4671-AE76-0D86807F14BE}"/>
                </a:ext>
              </a:extLst>
            </p:cNvPr>
            <p:cNvSpPr txBox="1"/>
            <p:nvPr/>
          </p:nvSpPr>
          <p:spPr>
            <a:xfrm>
              <a:off x="1975334" y="2400066"/>
              <a:ext cx="444352" cy="369332"/>
            </a:xfrm>
            <a:prstGeom prst="rect">
              <a:avLst/>
            </a:prstGeom>
            <a:noFill/>
          </p:spPr>
          <p:txBody>
            <a:bodyPr wrap="none" rtlCol="0">
              <a:spAutoFit/>
            </a:bodyPr>
            <a:lstStyle/>
            <a:p>
              <a:r>
                <a:rPr lang="en-GB"/>
                <a:t>0D</a:t>
              </a:r>
            </a:p>
          </p:txBody>
        </p:sp>
      </p:grpSp>
      <p:grpSp>
        <p:nvGrpSpPr>
          <p:cNvPr id="34" name="Group 33">
            <a:extLst>
              <a:ext uri="{FF2B5EF4-FFF2-40B4-BE49-F238E27FC236}">
                <a16:creationId xmlns:a16="http://schemas.microsoft.com/office/drawing/2014/main" id="{75841ABB-F257-4ACA-9C48-2AE60B6A722B}"/>
              </a:ext>
            </a:extLst>
          </p:cNvPr>
          <p:cNvGrpSpPr/>
          <p:nvPr/>
        </p:nvGrpSpPr>
        <p:grpSpPr>
          <a:xfrm>
            <a:off x="3001903" y="3296265"/>
            <a:ext cx="1366684" cy="611218"/>
            <a:chOff x="2979135" y="2172929"/>
            <a:chExt cx="1366684" cy="611218"/>
          </a:xfrm>
        </p:grpSpPr>
        <p:sp>
          <p:nvSpPr>
            <p:cNvPr id="13" name="Rectangle 12">
              <a:extLst>
                <a:ext uri="{FF2B5EF4-FFF2-40B4-BE49-F238E27FC236}">
                  <a16:creationId xmlns:a16="http://schemas.microsoft.com/office/drawing/2014/main" id="{3774E65C-FBEC-4B39-80CD-CB23B4E8C4B0}"/>
                </a:ext>
              </a:extLst>
            </p:cNvPr>
            <p:cNvSpPr/>
            <p:nvPr/>
          </p:nvSpPr>
          <p:spPr>
            <a:xfrm>
              <a:off x="2979135" y="2187678"/>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CA1A0515-9009-424F-943C-837D8B7C7A39}"/>
                </a:ext>
              </a:extLst>
            </p:cNvPr>
            <p:cNvCxnSpPr>
              <a:cxnSpLocks/>
            </p:cNvCxnSpPr>
            <p:nvPr/>
          </p:nvCxnSpPr>
          <p:spPr>
            <a:xfrm>
              <a:off x="2979135" y="2458065"/>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75BF20-0A71-4F41-AD39-2B24F29ED1D3}"/>
                </a:ext>
              </a:extLst>
            </p:cNvPr>
            <p:cNvSpPr txBox="1"/>
            <p:nvPr/>
          </p:nvSpPr>
          <p:spPr>
            <a:xfrm>
              <a:off x="3160577" y="2172929"/>
              <a:ext cx="1120820" cy="369332"/>
            </a:xfrm>
            <a:prstGeom prst="rect">
              <a:avLst/>
            </a:prstGeom>
            <a:noFill/>
          </p:spPr>
          <p:txBody>
            <a:bodyPr wrap="none" rtlCol="0">
              <a:spAutoFit/>
            </a:bodyPr>
            <a:lstStyle/>
            <a:p>
              <a:r>
                <a:rPr lang="en-GB"/>
                <a:t>00010000</a:t>
              </a:r>
            </a:p>
          </p:txBody>
        </p:sp>
        <p:sp>
          <p:nvSpPr>
            <p:cNvPr id="16" name="TextBox 15">
              <a:extLst>
                <a:ext uri="{FF2B5EF4-FFF2-40B4-BE49-F238E27FC236}">
                  <a16:creationId xmlns:a16="http://schemas.microsoft.com/office/drawing/2014/main" id="{AF7599F8-5EF2-4097-8027-7969B92753C1}"/>
                </a:ext>
              </a:extLst>
            </p:cNvPr>
            <p:cNvSpPr txBox="1"/>
            <p:nvPr/>
          </p:nvSpPr>
          <p:spPr>
            <a:xfrm>
              <a:off x="3440301" y="2414815"/>
              <a:ext cx="418704" cy="369332"/>
            </a:xfrm>
            <a:prstGeom prst="rect">
              <a:avLst/>
            </a:prstGeom>
            <a:noFill/>
          </p:spPr>
          <p:txBody>
            <a:bodyPr wrap="none" rtlCol="0">
              <a:spAutoFit/>
            </a:bodyPr>
            <a:lstStyle/>
            <a:p>
              <a:r>
                <a:rPr lang="en-GB"/>
                <a:t>10</a:t>
              </a:r>
            </a:p>
          </p:txBody>
        </p:sp>
      </p:grpSp>
      <p:grpSp>
        <p:nvGrpSpPr>
          <p:cNvPr id="35" name="Group 34">
            <a:extLst>
              <a:ext uri="{FF2B5EF4-FFF2-40B4-BE49-F238E27FC236}">
                <a16:creationId xmlns:a16="http://schemas.microsoft.com/office/drawing/2014/main" id="{4FFDE9AB-074F-4845-AB98-23DFEA1BC2B0}"/>
              </a:ext>
            </a:extLst>
          </p:cNvPr>
          <p:cNvGrpSpPr/>
          <p:nvPr/>
        </p:nvGrpSpPr>
        <p:grpSpPr>
          <a:xfrm>
            <a:off x="4466870" y="3296265"/>
            <a:ext cx="1366684" cy="611218"/>
            <a:chOff x="4444102" y="2187678"/>
            <a:chExt cx="1366684" cy="611218"/>
          </a:xfrm>
        </p:grpSpPr>
        <p:sp>
          <p:nvSpPr>
            <p:cNvPr id="17" name="Rectangle 16">
              <a:extLst>
                <a:ext uri="{FF2B5EF4-FFF2-40B4-BE49-F238E27FC236}">
                  <a16:creationId xmlns:a16="http://schemas.microsoft.com/office/drawing/2014/main" id="{4A3FD851-15D8-4DA4-B000-663D01B27056}"/>
                </a:ext>
              </a:extLst>
            </p:cNvPr>
            <p:cNvSpPr/>
            <p:nvPr/>
          </p:nvSpPr>
          <p:spPr>
            <a:xfrm>
              <a:off x="4444102" y="2202427"/>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5B6AAFF4-E97E-4105-AC28-AAF26E0745BA}"/>
                </a:ext>
              </a:extLst>
            </p:cNvPr>
            <p:cNvCxnSpPr>
              <a:cxnSpLocks/>
            </p:cNvCxnSpPr>
            <p:nvPr/>
          </p:nvCxnSpPr>
          <p:spPr>
            <a:xfrm>
              <a:off x="4444102" y="2472814"/>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BA42BB-D9D7-4761-AAEE-D6597DA66D02}"/>
                </a:ext>
              </a:extLst>
            </p:cNvPr>
            <p:cNvSpPr txBox="1"/>
            <p:nvPr/>
          </p:nvSpPr>
          <p:spPr>
            <a:xfrm>
              <a:off x="4625544" y="2187678"/>
              <a:ext cx="1120820" cy="369332"/>
            </a:xfrm>
            <a:prstGeom prst="rect">
              <a:avLst/>
            </a:prstGeom>
            <a:noFill/>
          </p:spPr>
          <p:txBody>
            <a:bodyPr wrap="none" rtlCol="0">
              <a:spAutoFit/>
            </a:bodyPr>
            <a:lstStyle/>
            <a:p>
              <a:r>
                <a:rPr lang="en-GB"/>
                <a:t>01111111</a:t>
              </a:r>
            </a:p>
          </p:txBody>
        </p:sp>
        <p:sp>
          <p:nvSpPr>
            <p:cNvPr id="20" name="TextBox 19">
              <a:extLst>
                <a:ext uri="{FF2B5EF4-FFF2-40B4-BE49-F238E27FC236}">
                  <a16:creationId xmlns:a16="http://schemas.microsoft.com/office/drawing/2014/main" id="{B21E8837-608C-41F1-B872-88C0D56FF699}"/>
                </a:ext>
              </a:extLst>
            </p:cNvPr>
            <p:cNvSpPr txBox="1"/>
            <p:nvPr/>
          </p:nvSpPr>
          <p:spPr>
            <a:xfrm>
              <a:off x="4905268" y="2429564"/>
              <a:ext cx="407484" cy="369332"/>
            </a:xfrm>
            <a:prstGeom prst="rect">
              <a:avLst/>
            </a:prstGeom>
            <a:noFill/>
          </p:spPr>
          <p:txBody>
            <a:bodyPr wrap="none" rtlCol="0">
              <a:spAutoFit/>
            </a:bodyPr>
            <a:lstStyle/>
            <a:p>
              <a:r>
                <a:rPr lang="en-GB"/>
                <a:t>7F</a:t>
              </a:r>
            </a:p>
          </p:txBody>
        </p:sp>
      </p:grpSp>
      <p:grpSp>
        <p:nvGrpSpPr>
          <p:cNvPr id="36" name="Group 35">
            <a:extLst>
              <a:ext uri="{FF2B5EF4-FFF2-40B4-BE49-F238E27FC236}">
                <a16:creationId xmlns:a16="http://schemas.microsoft.com/office/drawing/2014/main" id="{37DC0867-0A5C-4915-8C90-3F409F6B7F5A}"/>
              </a:ext>
            </a:extLst>
          </p:cNvPr>
          <p:cNvGrpSpPr/>
          <p:nvPr/>
        </p:nvGrpSpPr>
        <p:grpSpPr>
          <a:xfrm>
            <a:off x="6767581" y="3296265"/>
            <a:ext cx="1366684" cy="611218"/>
            <a:chOff x="6744813" y="2202427"/>
            <a:chExt cx="1366684" cy="611218"/>
          </a:xfrm>
        </p:grpSpPr>
        <p:sp>
          <p:nvSpPr>
            <p:cNvPr id="21" name="Rectangle 20">
              <a:extLst>
                <a:ext uri="{FF2B5EF4-FFF2-40B4-BE49-F238E27FC236}">
                  <a16:creationId xmlns:a16="http://schemas.microsoft.com/office/drawing/2014/main" id="{F5B62943-15FD-4C79-97D8-0FC97502138F}"/>
                </a:ext>
              </a:extLst>
            </p:cNvPr>
            <p:cNvSpPr/>
            <p:nvPr/>
          </p:nvSpPr>
          <p:spPr>
            <a:xfrm>
              <a:off x="6744813" y="2217176"/>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20F84139-A536-4048-98C5-54161ADACA5E}"/>
                </a:ext>
              </a:extLst>
            </p:cNvPr>
            <p:cNvCxnSpPr>
              <a:cxnSpLocks/>
            </p:cNvCxnSpPr>
            <p:nvPr/>
          </p:nvCxnSpPr>
          <p:spPr>
            <a:xfrm>
              <a:off x="6744813" y="2487563"/>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11D4B34-9C9D-45C9-8F86-81667ED73132}"/>
                </a:ext>
              </a:extLst>
            </p:cNvPr>
            <p:cNvSpPr txBox="1"/>
            <p:nvPr/>
          </p:nvSpPr>
          <p:spPr>
            <a:xfrm>
              <a:off x="6926255" y="2202427"/>
              <a:ext cx="1120820" cy="369332"/>
            </a:xfrm>
            <a:prstGeom prst="rect">
              <a:avLst/>
            </a:prstGeom>
            <a:noFill/>
          </p:spPr>
          <p:txBody>
            <a:bodyPr wrap="none" rtlCol="0">
              <a:spAutoFit/>
            </a:bodyPr>
            <a:lstStyle/>
            <a:p>
              <a:r>
                <a:rPr lang="en-GB"/>
                <a:t>00010010</a:t>
              </a:r>
            </a:p>
          </p:txBody>
        </p:sp>
        <p:sp>
          <p:nvSpPr>
            <p:cNvPr id="24" name="TextBox 23">
              <a:extLst>
                <a:ext uri="{FF2B5EF4-FFF2-40B4-BE49-F238E27FC236}">
                  <a16:creationId xmlns:a16="http://schemas.microsoft.com/office/drawing/2014/main" id="{62795E83-90DC-4F9A-AECA-A1DDB36F3758}"/>
                </a:ext>
              </a:extLst>
            </p:cNvPr>
            <p:cNvSpPr txBox="1"/>
            <p:nvPr/>
          </p:nvSpPr>
          <p:spPr>
            <a:xfrm>
              <a:off x="7205979" y="2444313"/>
              <a:ext cx="418704" cy="369332"/>
            </a:xfrm>
            <a:prstGeom prst="rect">
              <a:avLst/>
            </a:prstGeom>
            <a:noFill/>
          </p:spPr>
          <p:txBody>
            <a:bodyPr wrap="none" rtlCol="0">
              <a:spAutoFit/>
            </a:bodyPr>
            <a:lstStyle/>
            <a:p>
              <a:r>
                <a:rPr lang="en-GB"/>
                <a:t>12</a:t>
              </a:r>
            </a:p>
          </p:txBody>
        </p:sp>
      </p:grpSp>
      <p:grpSp>
        <p:nvGrpSpPr>
          <p:cNvPr id="37" name="Group 36">
            <a:extLst>
              <a:ext uri="{FF2B5EF4-FFF2-40B4-BE49-F238E27FC236}">
                <a16:creationId xmlns:a16="http://schemas.microsoft.com/office/drawing/2014/main" id="{ABF8148E-063C-4905-9DE0-EAC2F8ACC2A0}"/>
              </a:ext>
            </a:extLst>
          </p:cNvPr>
          <p:cNvGrpSpPr/>
          <p:nvPr/>
        </p:nvGrpSpPr>
        <p:grpSpPr>
          <a:xfrm>
            <a:off x="8232548" y="3296265"/>
            <a:ext cx="1366684" cy="611218"/>
            <a:chOff x="8209780" y="2217176"/>
            <a:chExt cx="1366684" cy="611218"/>
          </a:xfrm>
        </p:grpSpPr>
        <p:sp>
          <p:nvSpPr>
            <p:cNvPr id="25" name="Rectangle 24">
              <a:extLst>
                <a:ext uri="{FF2B5EF4-FFF2-40B4-BE49-F238E27FC236}">
                  <a16:creationId xmlns:a16="http://schemas.microsoft.com/office/drawing/2014/main" id="{E15341C0-1216-42D3-8AC2-520CE1E9152F}"/>
                </a:ext>
              </a:extLst>
            </p:cNvPr>
            <p:cNvSpPr/>
            <p:nvPr/>
          </p:nvSpPr>
          <p:spPr>
            <a:xfrm>
              <a:off x="8209780" y="2231925"/>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3A17185A-1075-4945-ADE8-39FAFBE7FBBA}"/>
                </a:ext>
              </a:extLst>
            </p:cNvPr>
            <p:cNvCxnSpPr>
              <a:cxnSpLocks/>
            </p:cNvCxnSpPr>
            <p:nvPr/>
          </p:nvCxnSpPr>
          <p:spPr>
            <a:xfrm>
              <a:off x="8209780" y="2502312"/>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E194D86-6BEF-45C5-8C69-6B9084865B21}"/>
                </a:ext>
              </a:extLst>
            </p:cNvPr>
            <p:cNvSpPr txBox="1"/>
            <p:nvPr/>
          </p:nvSpPr>
          <p:spPr>
            <a:xfrm>
              <a:off x="8391222" y="2217176"/>
              <a:ext cx="1120820" cy="369332"/>
            </a:xfrm>
            <a:prstGeom prst="rect">
              <a:avLst/>
            </a:prstGeom>
            <a:noFill/>
          </p:spPr>
          <p:txBody>
            <a:bodyPr wrap="none" rtlCol="0">
              <a:spAutoFit/>
            </a:bodyPr>
            <a:lstStyle/>
            <a:p>
              <a:r>
                <a:rPr lang="en-GB"/>
                <a:t>11001110</a:t>
              </a:r>
            </a:p>
          </p:txBody>
        </p:sp>
        <p:sp>
          <p:nvSpPr>
            <p:cNvPr id="28" name="TextBox 27">
              <a:extLst>
                <a:ext uri="{FF2B5EF4-FFF2-40B4-BE49-F238E27FC236}">
                  <a16:creationId xmlns:a16="http://schemas.microsoft.com/office/drawing/2014/main" id="{6AFB24C9-4A12-4D8C-A3DB-C56585378716}"/>
                </a:ext>
              </a:extLst>
            </p:cNvPr>
            <p:cNvSpPr txBox="1"/>
            <p:nvPr/>
          </p:nvSpPr>
          <p:spPr>
            <a:xfrm>
              <a:off x="8670946" y="2459062"/>
              <a:ext cx="420308" cy="369332"/>
            </a:xfrm>
            <a:prstGeom prst="rect">
              <a:avLst/>
            </a:prstGeom>
            <a:noFill/>
          </p:spPr>
          <p:txBody>
            <a:bodyPr wrap="none" rtlCol="0">
              <a:spAutoFit/>
            </a:bodyPr>
            <a:lstStyle/>
            <a:p>
              <a:r>
                <a:rPr lang="en-GB"/>
                <a:t>CE</a:t>
              </a:r>
            </a:p>
          </p:txBody>
        </p:sp>
      </p:grpSp>
      <p:grpSp>
        <p:nvGrpSpPr>
          <p:cNvPr id="38" name="Group 37">
            <a:extLst>
              <a:ext uri="{FF2B5EF4-FFF2-40B4-BE49-F238E27FC236}">
                <a16:creationId xmlns:a16="http://schemas.microsoft.com/office/drawing/2014/main" id="{26AD493F-FC52-4F43-9080-78A486BC7BFC}"/>
              </a:ext>
            </a:extLst>
          </p:cNvPr>
          <p:cNvGrpSpPr/>
          <p:nvPr/>
        </p:nvGrpSpPr>
        <p:grpSpPr>
          <a:xfrm>
            <a:off x="9697515" y="3296265"/>
            <a:ext cx="1366684" cy="611218"/>
            <a:chOff x="9674747" y="2231925"/>
            <a:chExt cx="1366684" cy="611218"/>
          </a:xfrm>
        </p:grpSpPr>
        <p:sp>
          <p:nvSpPr>
            <p:cNvPr id="29" name="Rectangle 28">
              <a:extLst>
                <a:ext uri="{FF2B5EF4-FFF2-40B4-BE49-F238E27FC236}">
                  <a16:creationId xmlns:a16="http://schemas.microsoft.com/office/drawing/2014/main" id="{C3A584F1-5DEE-4572-A9CA-9B8777C4AEE8}"/>
                </a:ext>
              </a:extLst>
            </p:cNvPr>
            <p:cNvSpPr/>
            <p:nvPr/>
          </p:nvSpPr>
          <p:spPr>
            <a:xfrm>
              <a:off x="9674747" y="2246674"/>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Connector 29">
              <a:extLst>
                <a:ext uri="{FF2B5EF4-FFF2-40B4-BE49-F238E27FC236}">
                  <a16:creationId xmlns:a16="http://schemas.microsoft.com/office/drawing/2014/main" id="{A1B152AC-B59F-4EA5-AE1A-147B5AFB0BB8}"/>
                </a:ext>
              </a:extLst>
            </p:cNvPr>
            <p:cNvCxnSpPr>
              <a:cxnSpLocks/>
            </p:cNvCxnSpPr>
            <p:nvPr/>
          </p:nvCxnSpPr>
          <p:spPr>
            <a:xfrm>
              <a:off x="9674747" y="251706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F83FF25-47D3-4F81-9644-700EB2CB2859}"/>
                </a:ext>
              </a:extLst>
            </p:cNvPr>
            <p:cNvSpPr txBox="1"/>
            <p:nvPr/>
          </p:nvSpPr>
          <p:spPr>
            <a:xfrm>
              <a:off x="9856189" y="2231925"/>
              <a:ext cx="1120820" cy="369332"/>
            </a:xfrm>
            <a:prstGeom prst="rect">
              <a:avLst/>
            </a:prstGeom>
            <a:noFill/>
          </p:spPr>
          <p:txBody>
            <a:bodyPr wrap="none" rtlCol="0">
              <a:spAutoFit/>
            </a:bodyPr>
            <a:lstStyle/>
            <a:p>
              <a:r>
                <a:rPr lang="en-GB"/>
                <a:t>00001101</a:t>
              </a:r>
            </a:p>
          </p:txBody>
        </p:sp>
        <p:sp>
          <p:nvSpPr>
            <p:cNvPr id="32" name="TextBox 31">
              <a:extLst>
                <a:ext uri="{FF2B5EF4-FFF2-40B4-BE49-F238E27FC236}">
                  <a16:creationId xmlns:a16="http://schemas.microsoft.com/office/drawing/2014/main" id="{0682DCAE-8B00-4649-9F8E-0EE2F4CA0A85}"/>
                </a:ext>
              </a:extLst>
            </p:cNvPr>
            <p:cNvSpPr txBox="1"/>
            <p:nvPr/>
          </p:nvSpPr>
          <p:spPr>
            <a:xfrm>
              <a:off x="10135913" y="2473811"/>
              <a:ext cx="444352" cy="369332"/>
            </a:xfrm>
            <a:prstGeom prst="rect">
              <a:avLst/>
            </a:prstGeom>
            <a:noFill/>
          </p:spPr>
          <p:txBody>
            <a:bodyPr wrap="none" rtlCol="0">
              <a:spAutoFit/>
            </a:bodyPr>
            <a:lstStyle/>
            <a:p>
              <a:r>
                <a:rPr lang="en-GB"/>
                <a:t>0D</a:t>
              </a:r>
            </a:p>
          </p:txBody>
        </p:sp>
      </p:grpSp>
      <p:sp>
        <p:nvSpPr>
          <p:cNvPr id="40" name="Rectangle 39">
            <a:extLst>
              <a:ext uri="{FF2B5EF4-FFF2-40B4-BE49-F238E27FC236}">
                <a16:creationId xmlns:a16="http://schemas.microsoft.com/office/drawing/2014/main" id="{F6F10699-8FF4-4973-AD59-E0A60A6CB33B}"/>
              </a:ext>
            </a:extLst>
          </p:cNvPr>
          <p:cNvSpPr/>
          <p:nvPr/>
        </p:nvSpPr>
        <p:spPr>
          <a:xfrm>
            <a:off x="312821"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04DB9962-42C6-4DDB-BECD-6C1C5E4F1058}"/>
              </a:ext>
            </a:extLst>
          </p:cNvPr>
          <p:cNvCxnSpPr>
            <a:cxnSpLocks/>
          </p:cNvCxnSpPr>
          <p:nvPr/>
        </p:nvCxnSpPr>
        <p:spPr>
          <a:xfrm>
            <a:off x="312821"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DD300A1-7540-4267-A6AF-9034F5B7A3FC}"/>
              </a:ext>
            </a:extLst>
          </p:cNvPr>
          <p:cNvSpPr txBox="1"/>
          <p:nvPr/>
        </p:nvSpPr>
        <p:spPr>
          <a:xfrm>
            <a:off x="494263" y="4597421"/>
            <a:ext cx="1003801" cy="369332"/>
          </a:xfrm>
          <a:prstGeom prst="rect">
            <a:avLst/>
          </a:prstGeom>
          <a:noFill/>
        </p:spPr>
        <p:txBody>
          <a:bodyPr wrap="none" rtlCol="0">
            <a:spAutoFit/>
          </a:bodyPr>
          <a:lstStyle/>
          <a:p>
            <a:r>
              <a:rPr lang="en-GB"/>
              <a:t>0001101</a:t>
            </a:r>
          </a:p>
        </p:txBody>
      </p:sp>
      <p:sp>
        <p:nvSpPr>
          <p:cNvPr id="43" name="TextBox 42">
            <a:extLst>
              <a:ext uri="{FF2B5EF4-FFF2-40B4-BE49-F238E27FC236}">
                <a16:creationId xmlns:a16="http://schemas.microsoft.com/office/drawing/2014/main" id="{56B896AE-6BC0-44C2-BE8B-FFCC55894D3A}"/>
              </a:ext>
            </a:extLst>
          </p:cNvPr>
          <p:cNvSpPr txBox="1"/>
          <p:nvPr/>
        </p:nvSpPr>
        <p:spPr>
          <a:xfrm>
            <a:off x="773987" y="4839307"/>
            <a:ext cx="444352" cy="369332"/>
          </a:xfrm>
          <a:prstGeom prst="rect">
            <a:avLst/>
          </a:prstGeom>
          <a:noFill/>
        </p:spPr>
        <p:txBody>
          <a:bodyPr wrap="none" rtlCol="0">
            <a:spAutoFit/>
          </a:bodyPr>
          <a:lstStyle/>
          <a:p>
            <a:r>
              <a:rPr lang="en-GB"/>
              <a:t>0D</a:t>
            </a:r>
          </a:p>
        </p:txBody>
      </p:sp>
      <p:sp>
        <p:nvSpPr>
          <p:cNvPr id="45" name="Rectangle 44">
            <a:extLst>
              <a:ext uri="{FF2B5EF4-FFF2-40B4-BE49-F238E27FC236}">
                <a16:creationId xmlns:a16="http://schemas.microsoft.com/office/drawing/2014/main" id="{A6BFFF4F-311E-40CB-A631-A755067B2D18}"/>
              </a:ext>
            </a:extLst>
          </p:cNvPr>
          <p:cNvSpPr/>
          <p:nvPr/>
        </p:nvSpPr>
        <p:spPr>
          <a:xfrm>
            <a:off x="1777788"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B39EC2DC-B26B-4347-B674-298874DD4151}"/>
              </a:ext>
            </a:extLst>
          </p:cNvPr>
          <p:cNvCxnSpPr>
            <a:cxnSpLocks/>
          </p:cNvCxnSpPr>
          <p:nvPr/>
        </p:nvCxnSpPr>
        <p:spPr>
          <a:xfrm>
            <a:off x="1777788"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F79FB8B-FCA6-41D4-9CD9-CEFB8A44E961}"/>
              </a:ext>
            </a:extLst>
          </p:cNvPr>
          <p:cNvSpPr txBox="1"/>
          <p:nvPr/>
        </p:nvSpPr>
        <p:spPr>
          <a:xfrm>
            <a:off x="1959230" y="4597421"/>
            <a:ext cx="1120820" cy="369332"/>
          </a:xfrm>
          <a:prstGeom prst="rect">
            <a:avLst/>
          </a:prstGeom>
          <a:noFill/>
        </p:spPr>
        <p:txBody>
          <a:bodyPr wrap="none" rtlCol="0">
            <a:spAutoFit/>
          </a:bodyPr>
          <a:lstStyle/>
          <a:p>
            <a:r>
              <a:rPr lang="en-GB"/>
              <a:t>00010000</a:t>
            </a:r>
          </a:p>
        </p:txBody>
      </p:sp>
      <p:sp>
        <p:nvSpPr>
          <p:cNvPr id="48" name="TextBox 47">
            <a:extLst>
              <a:ext uri="{FF2B5EF4-FFF2-40B4-BE49-F238E27FC236}">
                <a16:creationId xmlns:a16="http://schemas.microsoft.com/office/drawing/2014/main" id="{A4731BCB-E0EB-4D11-847C-AFDA3E2EC1B7}"/>
              </a:ext>
            </a:extLst>
          </p:cNvPr>
          <p:cNvSpPr txBox="1"/>
          <p:nvPr/>
        </p:nvSpPr>
        <p:spPr>
          <a:xfrm>
            <a:off x="2238954" y="4839307"/>
            <a:ext cx="418704" cy="369332"/>
          </a:xfrm>
          <a:prstGeom prst="rect">
            <a:avLst/>
          </a:prstGeom>
          <a:noFill/>
        </p:spPr>
        <p:txBody>
          <a:bodyPr wrap="none" rtlCol="0">
            <a:spAutoFit/>
          </a:bodyPr>
          <a:lstStyle/>
          <a:p>
            <a:r>
              <a:rPr lang="en-GB"/>
              <a:t>10</a:t>
            </a:r>
          </a:p>
        </p:txBody>
      </p:sp>
      <p:sp>
        <p:nvSpPr>
          <p:cNvPr id="50" name="Rectangle 49">
            <a:extLst>
              <a:ext uri="{FF2B5EF4-FFF2-40B4-BE49-F238E27FC236}">
                <a16:creationId xmlns:a16="http://schemas.microsoft.com/office/drawing/2014/main" id="{53D9CE0B-E646-4B12-B52A-3CE982597B01}"/>
              </a:ext>
            </a:extLst>
          </p:cNvPr>
          <p:cNvSpPr/>
          <p:nvPr/>
        </p:nvSpPr>
        <p:spPr>
          <a:xfrm>
            <a:off x="3242755"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B83A23C9-6C7E-4234-AE13-29C037019010}"/>
              </a:ext>
            </a:extLst>
          </p:cNvPr>
          <p:cNvCxnSpPr>
            <a:cxnSpLocks/>
          </p:cNvCxnSpPr>
          <p:nvPr/>
        </p:nvCxnSpPr>
        <p:spPr>
          <a:xfrm>
            <a:off x="3242755"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D8B6F086-A0EC-4895-B095-8D78D1E6FF40}"/>
              </a:ext>
            </a:extLst>
          </p:cNvPr>
          <p:cNvSpPr txBox="1"/>
          <p:nvPr/>
        </p:nvSpPr>
        <p:spPr>
          <a:xfrm>
            <a:off x="3424197" y="4597421"/>
            <a:ext cx="1120820" cy="369332"/>
          </a:xfrm>
          <a:prstGeom prst="rect">
            <a:avLst/>
          </a:prstGeom>
          <a:noFill/>
        </p:spPr>
        <p:txBody>
          <a:bodyPr wrap="none" rtlCol="0">
            <a:spAutoFit/>
          </a:bodyPr>
          <a:lstStyle/>
          <a:p>
            <a:r>
              <a:rPr lang="en-GB"/>
              <a:t>01111111</a:t>
            </a:r>
          </a:p>
        </p:txBody>
      </p:sp>
      <p:sp>
        <p:nvSpPr>
          <p:cNvPr id="53" name="TextBox 52">
            <a:extLst>
              <a:ext uri="{FF2B5EF4-FFF2-40B4-BE49-F238E27FC236}">
                <a16:creationId xmlns:a16="http://schemas.microsoft.com/office/drawing/2014/main" id="{D18BAFFB-ECF5-4251-BCA3-493D3263CCEA}"/>
              </a:ext>
            </a:extLst>
          </p:cNvPr>
          <p:cNvSpPr txBox="1"/>
          <p:nvPr/>
        </p:nvSpPr>
        <p:spPr>
          <a:xfrm>
            <a:off x="3703921" y="4839307"/>
            <a:ext cx="407484" cy="369332"/>
          </a:xfrm>
          <a:prstGeom prst="rect">
            <a:avLst/>
          </a:prstGeom>
          <a:noFill/>
        </p:spPr>
        <p:txBody>
          <a:bodyPr wrap="none" rtlCol="0">
            <a:spAutoFit/>
          </a:bodyPr>
          <a:lstStyle/>
          <a:p>
            <a:r>
              <a:rPr lang="en-GB"/>
              <a:t>7F</a:t>
            </a:r>
          </a:p>
        </p:txBody>
      </p:sp>
      <p:sp>
        <p:nvSpPr>
          <p:cNvPr id="55" name="Rectangle 54">
            <a:extLst>
              <a:ext uri="{FF2B5EF4-FFF2-40B4-BE49-F238E27FC236}">
                <a16:creationId xmlns:a16="http://schemas.microsoft.com/office/drawing/2014/main" id="{CFF661B5-5411-4A80-B734-63A7A6135E34}"/>
              </a:ext>
            </a:extLst>
          </p:cNvPr>
          <p:cNvSpPr/>
          <p:nvPr/>
        </p:nvSpPr>
        <p:spPr>
          <a:xfrm>
            <a:off x="7677066"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D9975442-8BF9-436C-A04F-8316759B2C90}"/>
              </a:ext>
            </a:extLst>
          </p:cNvPr>
          <p:cNvCxnSpPr>
            <a:cxnSpLocks/>
          </p:cNvCxnSpPr>
          <p:nvPr/>
        </p:nvCxnSpPr>
        <p:spPr>
          <a:xfrm>
            <a:off x="7677066"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83ED4A6-EB5B-4B9E-B674-752A3056E6DE}"/>
              </a:ext>
            </a:extLst>
          </p:cNvPr>
          <p:cNvSpPr txBox="1"/>
          <p:nvPr/>
        </p:nvSpPr>
        <p:spPr>
          <a:xfrm>
            <a:off x="7858508" y="4597421"/>
            <a:ext cx="1120820" cy="369332"/>
          </a:xfrm>
          <a:prstGeom prst="rect">
            <a:avLst/>
          </a:prstGeom>
          <a:noFill/>
        </p:spPr>
        <p:txBody>
          <a:bodyPr wrap="none" rtlCol="0">
            <a:spAutoFit/>
          </a:bodyPr>
          <a:lstStyle/>
          <a:p>
            <a:r>
              <a:rPr lang="en-GB"/>
              <a:t>00010010</a:t>
            </a:r>
          </a:p>
        </p:txBody>
      </p:sp>
      <p:sp>
        <p:nvSpPr>
          <p:cNvPr id="58" name="TextBox 57">
            <a:extLst>
              <a:ext uri="{FF2B5EF4-FFF2-40B4-BE49-F238E27FC236}">
                <a16:creationId xmlns:a16="http://schemas.microsoft.com/office/drawing/2014/main" id="{85E8101A-2C67-4CBC-8438-6D4922350702}"/>
              </a:ext>
            </a:extLst>
          </p:cNvPr>
          <p:cNvSpPr txBox="1"/>
          <p:nvPr/>
        </p:nvSpPr>
        <p:spPr>
          <a:xfrm>
            <a:off x="8138232" y="4839307"/>
            <a:ext cx="418704" cy="369332"/>
          </a:xfrm>
          <a:prstGeom prst="rect">
            <a:avLst/>
          </a:prstGeom>
          <a:noFill/>
        </p:spPr>
        <p:txBody>
          <a:bodyPr wrap="none" rtlCol="0">
            <a:spAutoFit/>
          </a:bodyPr>
          <a:lstStyle/>
          <a:p>
            <a:r>
              <a:rPr lang="en-GB"/>
              <a:t>12</a:t>
            </a:r>
          </a:p>
        </p:txBody>
      </p:sp>
      <p:sp>
        <p:nvSpPr>
          <p:cNvPr id="60" name="Rectangle 59">
            <a:extLst>
              <a:ext uri="{FF2B5EF4-FFF2-40B4-BE49-F238E27FC236}">
                <a16:creationId xmlns:a16="http://schemas.microsoft.com/office/drawing/2014/main" id="{29BD9F82-7711-4E6D-B0BE-17875A3EF8E0}"/>
              </a:ext>
            </a:extLst>
          </p:cNvPr>
          <p:cNvSpPr/>
          <p:nvPr/>
        </p:nvSpPr>
        <p:spPr>
          <a:xfrm>
            <a:off x="9142033"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1" name="Straight Connector 60">
            <a:extLst>
              <a:ext uri="{FF2B5EF4-FFF2-40B4-BE49-F238E27FC236}">
                <a16:creationId xmlns:a16="http://schemas.microsoft.com/office/drawing/2014/main" id="{8FC74F5D-5D69-46FD-A239-CB5FBE8F337D}"/>
              </a:ext>
            </a:extLst>
          </p:cNvPr>
          <p:cNvCxnSpPr>
            <a:cxnSpLocks/>
          </p:cNvCxnSpPr>
          <p:nvPr/>
        </p:nvCxnSpPr>
        <p:spPr>
          <a:xfrm>
            <a:off x="9142033"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BF70FD7-8431-4A3F-A7BC-ACCB3C2A302D}"/>
              </a:ext>
            </a:extLst>
          </p:cNvPr>
          <p:cNvSpPr txBox="1"/>
          <p:nvPr/>
        </p:nvSpPr>
        <p:spPr>
          <a:xfrm>
            <a:off x="9323475" y="4597421"/>
            <a:ext cx="1120820" cy="369332"/>
          </a:xfrm>
          <a:prstGeom prst="rect">
            <a:avLst/>
          </a:prstGeom>
          <a:noFill/>
        </p:spPr>
        <p:txBody>
          <a:bodyPr wrap="none" rtlCol="0">
            <a:spAutoFit/>
          </a:bodyPr>
          <a:lstStyle/>
          <a:p>
            <a:r>
              <a:rPr lang="en-GB"/>
              <a:t>11001110</a:t>
            </a:r>
          </a:p>
        </p:txBody>
      </p:sp>
      <p:sp>
        <p:nvSpPr>
          <p:cNvPr id="63" name="TextBox 62">
            <a:extLst>
              <a:ext uri="{FF2B5EF4-FFF2-40B4-BE49-F238E27FC236}">
                <a16:creationId xmlns:a16="http://schemas.microsoft.com/office/drawing/2014/main" id="{39477DBE-0108-401E-A42C-613131F1F64F}"/>
              </a:ext>
            </a:extLst>
          </p:cNvPr>
          <p:cNvSpPr txBox="1"/>
          <p:nvPr/>
        </p:nvSpPr>
        <p:spPr>
          <a:xfrm>
            <a:off x="9603199" y="4839307"/>
            <a:ext cx="420308" cy="369332"/>
          </a:xfrm>
          <a:prstGeom prst="rect">
            <a:avLst/>
          </a:prstGeom>
          <a:noFill/>
        </p:spPr>
        <p:txBody>
          <a:bodyPr wrap="none" rtlCol="0">
            <a:spAutoFit/>
          </a:bodyPr>
          <a:lstStyle/>
          <a:p>
            <a:r>
              <a:rPr lang="en-GB"/>
              <a:t>CE</a:t>
            </a:r>
          </a:p>
        </p:txBody>
      </p:sp>
      <p:sp>
        <p:nvSpPr>
          <p:cNvPr id="65" name="Rectangle 64">
            <a:extLst>
              <a:ext uri="{FF2B5EF4-FFF2-40B4-BE49-F238E27FC236}">
                <a16:creationId xmlns:a16="http://schemas.microsoft.com/office/drawing/2014/main" id="{FD6809C0-E601-49BB-BB81-0459875D52D1}"/>
              </a:ext>
            </a:extLst>
          </p:cNvPr>
          <p:cNvSpPr/>
          <p:nvPr/>
        </p:nvSpPr>
        <p:spPr>
          <a:xfrm>
            <a:off x="10607000" y="4612170"/>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a:extLst>
              <a:ext uri="{FF2B5EF4-FFF2-40B4-BE49-F238E27FC236}">
                <a16:creationId xmlns:a16="http://schemas.microsoft.com/office/drawing/2014/main" id="{18873955-2C55-4C8F-B6B5-9AA70858E83D}"/>
              </a:ext>
            </a:extLst>
          </p:cNvPr>
          <p:cNvCxnSpPr>
            <a:cxnSpLocks/>
          </p:cNvCxnSpPr>
          <p:nvPr/>
        </p:nvCxnSpPr>
        <p:spPr>
          <a:xfrm>
            <a:off x="10607000"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2CCECA3-0DD6-41FC-935B-E974796E9324}"/>
              </a:ext>
            </a:extLst>
          </p:cNvPr>
          <p:cNvSpPr txBox="1"/>
          <p:nvPr/>
        </p:nvSpPr>
        <p:spPr>
          <a:xfrm>
            <a:off x="10788442" y="4597421"/>
            <a:ext cx="1120820" cy="369332"/>
          </a:xfrm>
          <a:prstGeom prst="rect">
            <a:avLst/>
          </a:prstGeom>
          <a:noFill/>
        </p:spPr>
        <p:txBody>
          <a:bodyPr wrap="none" rtlCol="0">
            <a:spAutoFit/>
          </a:bodyPr>
          <a:lstStyle/>
          <a:p>
            <a:r>
              <a:rPr lang="en-GB"/>
              <a:t>00001101</a:t>
            </a:r>
          </a:p>
        </p:txBody>
      </p:sp>
      <p:sp>
        <p:nvSpPr>
          <p:cNvPr id="68" name="TextBox 67">
            <a:extLst>
              <a:ext uri="{FF2B5EF4-FFF2-40B4-BE49-F238E27FC236}">
                <a16:creationId xmlns:a16="http://schemas.microsoft.com/office/drawing/2014/main" id="{FC2F75B7-3106-42AB-91CB-682171026F12}"/>
              </a:ext>
            </a:extLst>
          </p:cNvPr>
          <p:cNvSpPr txBox="1"/>
          <p:nvPr/>
        </p:nvSpPr>
        <p:spPr>
          <a:xfrm>
            <a:off x="11068166" y="4839307"/>
            <a:ext cx="444352" cy="369332"/>
          </a:xfrm>
          <a:prstGeom prst="rect">
            <a:avLst/>
          </a:prstGeom>
          <a:noFill/>
        </p:spPr>
        <p:txBody>
          <a:bodyPr wrap="none" rtlCol="0">
            <a:spAutoFit/>
          </a:bodyPr>
          <a:lstStyle/>
          <a:p>
            <a:r>
              <a:rPr lang="en-GB"/>
              <a:t>0D</a:t>
            </a:r>
          </a:p>
        </p:txBody>
      </p:sp>
      <p:sp>
        <p:nvSpPr>
          <p:cNvPr id="69" name="Rectangle 68">
            <a:extLst>
              <a:ext uri="{FF2B5EF4-FFF2-40B4-BE49-F238E27FC236}">
                <a16:creationId xmlns:a16="http://schemas.microsoft.com/office/drawing/2014/main" id="{91657337-3CD2-4D16-8E88-9BD51C3FE32A}"/>
              </a:ext>
            </a:extLst>
          </p:cNvPr>
          <p:cNvSpPr/>
          <p:nvPr/>
        </p:nvSpPr>
        <p:spPr>
          <a:xfrm>
            <a:off x="4695320" y="4612170"/>
            <a:ext cx="1366684" cy="5407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0" name="Straight Connector 69">
            <a:extLst>
              <a:ext uri="{FF2B5EF4-FFF2-40B4-BE49-F238E27FC236}">
                <a16:creationId xmlns:a16="http://schemas.microsoft.com/office/drawing/2014/main" id="{1CE778CC-0066-46C4-900D-7F903E5E0242}"/>
              </a:ext>
            </a:extLst>
          </p:cNvPr>
          <p:cNvCxnSpPr>
            <a:cxnSpLocks/>
          </p:cNvCxnSpPr>
          <p:nvPr/>
        </p:nvCxnSpPr>
        <p:spPr>
          <a:xfrm>
            <a:off x="4695320"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BE036C69-41B2-44AF-91A0-B7E82C677C7D}"/>
              </a:ext>
            </a:extLst>
          </p:cNvPr>
          <p:cNvSpPr txBox="1"/>
          <p:nvPr/>
        </p:nvSpPr>
        <p:spPr>
          <a:xfrm>
            <a:off x="4876762" y="4597421"/>
            <a:ext cx="1120820" cy="369332"/>
          </a:xfrm>
          <a:prstGeom prst="rect">
            <a:avLst/>
          </a:prstGeom>
          <a:noFill/>
        </p:spPr>
        <p:txBody>
          <a:bodyPr wrap="none" rtlCol="0">
            <a:spAutoFit/>
          </a:bodyPr>
          <a:lstStyle/>
          <a:p>
            <a:r>
              <a:rPr lang="en-GB"/>
              <a:t>11111111</a:t>
            </a:r>
          </a:p>
        </p:txBody>
      </p:sp>
      <p:sp>
        <p:nvSpPr>
          <p:cNvPr id="72" name="TextBox 71">
            <a:extLst>
              <a:ext uri="{FF2B5EF4-FFF2-40B4-BE49-F238E27FC236}">
                <a16:creationId xmlns:a16="http://schemas.microsoft.com/office/drawing/2014/main" id="{0757D703-FEDF-4058-AEBC-8C647E820170}"/>
              </a:ext>
            </a:extLst>
          </p:cNvPr>
          <p:cNvSpPr txBox="1"/>
          <p:nvPr/>
        </p:nvSpPr>
        <p:spPr>
          <a:xfrm>
            <a:off x="5156486" y="4839307"/>
            <a:ext cx="396262" cy="369332"/>
          </a:xfrm>
          <a:prstGeom prst="rect">
            <a:avLst/>
          </a:prstGeom>
          <a:noFill/>
        </p:spPr>
        <p:txBody>
          <a:bodyPr wrap="none" rtlCol="0">
            <a:spAutoFit/>
          </a:bodyPr>
          <a:lstStyle/>
          <a:p>
            <a:r>
              <a:rPr lang="en-GB"/>
              <a:t>FF</a:t>
            </a:r>
          </a:p>
        </p:txBody>
      </p:sp>
      <p:sp>
        <p:nvSpPr>
          <p:cNvPr id="73" name="Rectangle 72">
            <a:extLst>
              <a:ext uri="{FF2B5EF4-FFF2-40B4-BE49-F238E27FC236}">
                <a16:creationId xmlns:a16="http://schemas.microsoft.com/office/drawing/2014/main" id="{D9B53382-D16F-4C11-B568-DD8A16808BEF}"/>
              </a:ext>
            </a:extLst>
          </p:cNvPr>
          <p:cNvSpPr/>
          <p:nvPr/>
        </p:nvSpPr>
        <p:spPr>
          <a:xfrm>
            <a:off x="6160287" y="4612170"/>
            <a:ext cx="1366684" cy="5407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98174EBB-7D1C-4231-9800-2B4456434B5B}"/>
              </a:ext>
            </a:extLst>
          </p:cNvPr>
          <p:cNvCxnSpPr>
            <a:cxnSpLocks/>
          </p:cNvCxnSpPr>
          <p:nvPr/>
        </p:nvCxnSpPr>
        <p:spPr>
          <a:xfrm>
            <a:off x="6160287" y="4882557"/>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A067E94-0AE9-4ACC-8BD7-96D51ED3B211}"/>
              </a:ext>
            </a:extLst>
          </p:cNvPr>
          <p:cNvSpPr txBox="1"/>
          <p:nvPr/>
        </p:nvSpPr>
        <p:spPr>
          <a:xfrm>
            <a:off x="6341729" y="4597421"/>
            <a:ext cx="1120820" cy="369332"/>
          </a:xfrm>
          <a:prstGeom prst="rect">
            <a:avLst/>
          </a:prstGeom>
          <a:noFill/>
        </p:spPr>
        <p:txBody>
          <a:bodyPr wrap="none" rtlCol="0">
            <a:spAutoFit/>
          </a:bodyPr>
          <a:lstStyle/>
          <a:p>
            <a:r>
              <a:rPr lang="en-GB"/>
              <a:t>11111110</a:t>
            </a:r>
          </a:p>
        </p:txBody>
      </p:sp>
      <p:sp>
        <p:nvSpPr>
          <p:cNvPr id="76" name="TextBox 75">
            <a:extLst>
              <a:ext uri="{FF2B5EF4-FFF2-40B4-BE49-F238E27FC236}">
                <a16:creationId xmlns:a16="http://schemas.microsoft.com/office/drawing/2014/main" id="{4251E16F-FBE3-4B30-B2A7-6FB8D3ACA6F3}"/>
              </a:ext>
            </a:extLst>
          </p:cNvPr>
          <p:cNvSpPr txBox="1"/>
          <p:nvPr/>
        </p:nvSpPr>
        <p:spPr>
          <a:xfrm>
            <a:off x="6621453" y="4839307"/>
            <a:ext cx="402674" cy="369332"/>
          </a:xfrm>
          <a:prstGeom prst="rect">
            <a:avLst/>
          </a:prstGeom>
          <a:noFill/>
        </p:spPr>
        <p:txBody>
          <a:bodyPr wrap="none" rtlCol="0">
            <a:spAutoFit/>
          </a:bodyPr>
          <a:lstStyle/>
          <a:p>
            <a:r>
              <a:rPr lang="en-GB"/>
              <a:t>FE</a:t>
            </a:r>
          </a:p>
        </p:txBody>
      </p:sp>
      <p:sp>
        <p:nvSpPr>
          <p:cNvPr id="4" name="TextBox 3">
            <a:extLst>
              <a:ext uri="{FF2B5EF4-FFF2-40B4-BE49-F238E27FC236}">
                <a16:creationId xmlns:a16="http://schemas.microsoft.com/office/drawing/2014/main" id="{AB2530BA-27A4-40E6-8FFB-FFA11D7BF33D}"/>
              </a:ext>
            </a:extLst>
          </p:cNvPr>
          <p:cNvSpPr txBox="1"/>
          <p:nvPr/>
        </p:nvSpPr>
        <p:spPr>
          <a:xfrm>
            <a:off x="5622558" y="2782142"/>
            <a:ext cx="1438342" cy="369332"/>
          </a:xfrm>
          <a:prstGeom prst="rect">
            <a:avLst/>
          </a:prstGeom>
          <a:noFill/>
        </p:spPr>
        <p:txBody>
          <a:bodyPr wrap="none" rtlCol="0">
            <a:spAutoFit/>
          </a:bodyPr>
          <a:lstStyle/>
          <a:p>
            <a:r>
              <a:rPr lang="en-GB"/>
              <a:t>MAC Address</a:t>
            </a:r>
          </a:p>
        </p:txBody>
      </p:sp>
      <p:sp>
        <p:nvSpPr>
          <p:cNvPr id="77" name="TextBox 76">
            <a:extLst>
              <a:ext uri="{FF2B5EF4-FFF2-40B4-BE49-F238E27FC236}">
                <a16:creationId xmlns:a16="http://schemas.microsoft.com/office/drawing/2014/main" id="{59A916C8-5467-428A-AD67-30FA1F9C71E6}"/>
              </a:ext>
            </a:extLst>
          </p:cNvPr>
          <p:cNvSpPr txBox="1"/>
          <p:nvPr/>
        </p:nvSpPr>
        <p:spPr>
          <a:xfrm>
            <a:off x="5451321" y="5453294"/>
            <a:ext cx="1608325" cy="369332"/>
          </a:xfrm>
          <a:prstGeom prst="rect">
            <a:avLst/>
          </a:prstGeom>
          <a:noFill/>
        </p:spPr>
        <p:txBody>
          <a:bodyPr wrap="none" rtlCol="0">
            <a:spAutoFit/>
          </a:bodyPr>
          <a:lstStyle/>
          <a:p>
            <a:r>
              <a:rPr lang="en-GB"/>
              <a:t>EUI-64 Address</a:t>
            </a:r>
          </a:p>
        </p:txBody>
      </p:sp>
    </p:spTree>
    <p:extLst>
      <p:ext uri="{BB962C8B-B14F-4D97-AF65-F5344CB8AC3E}">
        <p14:creationId xmlns:p14="http://schemas.microsoft.com/office/powerpoint/2010/main" val="883511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Unicast, broadcast, and multicast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An address corresponding to a specific recipient is called a </a:t>
            </a:r>
            <a:r>
              <a:rPr lang="en-US" i="1"/>
              <a:t>unicast</a:t>
            </a:r>
            <a:r>
              <a:rPr lang="en-US"/>
              <a:t> address.</a:t>
            </a:r>
          </a:p>
          <a:p>
            <a:r>
              <a:rPr lang="en-US"/>
              <a:t>A </a:t>
            </a:r>
            <a:r>
              <a:rPr lang="en-US" i="1"/>
              <a:t>broadcast</a:t>
            </a:r>
            <a:r>
              <a:rPr lang="en-US"/>
              <a:t> address is intended to be read by any node that receives it.</a:t>
            </a:r>
          </a:p>
          <a:p>
            <a:endParaRPr lang="en-US" b="0" i="0">
              <a:effectLst/>
            </a:endParaRPr>
          </a:p>
        </p:txBody>
      </p:sp>
      <p:grpSp>
        <p:nvGrpSpPr>
          <p:cNvPr id="15" name="Group 14">
            <a:extLst>
              <a:ext uri="{FF2B5EF4-FFF2-40B4-BE49-F238E27FC236}">
                <a16:creationId xmlns:a16="http://schemas.microsoft.com/office/drawing/2014/main" id="{12B92A26-450C-45C2-9AC8-A593201385CA}"/>
              </a:ext>
            </a:extLst>
          </p:cNvPr>
          <p:cNvGrpSpPr/>
          <p:nvPr/>
        </p:nvGrpSpPr>
        <p:grpSpPr>
          <a:xfrm>
            <a:off x="6722167" y="5743547"/>
            <a:ext cx="1111045" cy="749328"/>
            <a:chOff x="1209368" y="3429000"/>
            <a:chExt cx="1809135" cy="1220144"/>
          </a:xfrm>
        </p:grpSpPr>
        <p:sp>
          <p:nvSpPr>
            <p:cNvPr id="12" name="Rectangle: Rounded Corners 11">
              <a:extLst>
                <a:ext uri="{FF2B5EF4-FFF2-40B4-BE49-F238E27FC236}">
                  <a16:creationId xmlns:a16="http://schemas.microsoft.com/office/drawing/2014/main" id="{2460BB78-59BF-4C56-856C-CEDE8A78BE0D}"/>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5D60DD6-1A31-4BAC-B64F-3B4195C04D9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3645E3F-2EFB-4F6B-9F64-D324539B6483}"/>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058B06C-EE08-4087-84E2-928B38AC365D}"/>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9050F5-01A1-452E-843E-CC5DCF8885B3}"/>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2AB6D381-6AF6-4330-8EA1-245319F8DF7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E5DA8EDA-F78B-4603-A571-4DE28105171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7FEF6063-DF23-4C95-9277-A38851B74AF0}"/>
              </a:ext>
            </a:extLst>
          </p:cNvPr>
          <p:cNvGrpSpPr/>
          <p:nvPr/>
        </p:nvGrpSpPr>
        <p:grpSpPr>
          <a:xfrm>
            <a:off x="3987488" y="5725638"/>
            <a:ext cx="1111045" cy="749328"/>
            <a:chOff x="1209368" y="3429000"/>
            <a:chExt cx="1809135" cy="1220144"/>
          </a:xfrm>
        </p:grpSpPr>
        <p:sp>
          <p:nvSpPr>
            <p:cNvPr id="17" name="Rectangle: Rounded Corners 16">
              <a:extLst>
                <a:ext uri="{FF2B5EF4-FFF2-40B4-BE49-F238E27FC236}">
                  <a16:creationId xmlns:a16="http://schemas.microsoft.com/office/drawing/2014/main" id="{A4906A43-C025-4DC0-8EE2-188A5120A8A1}"/>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E95EB826-CA86-4D09-A472-5A9B872DEC8A}"/>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A098396-C875-4535-A192-DD50A324E8C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EC02CFDB-C903-4E9B-B033-13201AD888C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8F9D8C5-4C7B-4C8E-92D2-2EBF78DEC0F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ircle: Hollow 21">
              <a:extLst>
                <a:ext uri="{FF2B5EF4-FFF2-40B4-BE49-F238E27FC236}">
                  <a16:creationId xmlns:a16="http://schemas.microsoft.com/office/drawing/2014/main" id="{8DA8A15F-EE8E-4446-9B0C-AF0B83A2CA4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a:extLst>
                <a:ext uri="{FF2B5EF4-FFF2-40B4-BE49-F238E27FC236}">
                  <a16:creationId xmlns:a16="http://schemas.microsoft.com/office/drawing/2014/main" id="{4C8F3D11-AF31-4CEE-A4A3-735F2AB37B08}"/>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D32B3128-9F40-4BB6-B74E-1248DC6EE1E7}"/>
              </a:ext>
            </a:extLst>
          </p:cNvPr>
          <p:cNvGrpSpPr/>
          <p:nvPr/>
        </p:nvGrpSpPr>
        <p:grpSpPr>
          <a:xfrm>
            <a:off x="3987488" y="3274144"/>
            <a:ext cx="1111045" cy="749328"/>
            <a:chOff x="1209368" y="3429000"/>
            <a:chExt cx="1809135" cy="1220144"/>
          </a:xfrm>
        </p:grpSpPr>
        <p:sp>
          <p:nvSpPr>
            <p:cNvPr id="25" name="Rectangle: Rounded Corners 24">
              <a:extLst>
                <a:ext uri="{FF2B5EF4-FFF2-40B4-BE49-F238E27FC236}">
                  <a16:creationId xmlns:a16="http://schemas.microsoft.com/office/drawing/2014/main" id="{F4C5D2FB-D2B7-441D-9876-0F7B402596F2}"/>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09B1458E-7886-4E90-85A9-A5C6E6698FF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1750DC19-945B-4098-832C-D53B9BBF8512}"/>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70DFFB8-EAC6-401D-8ACE-635A665507D7}"/>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083BD4D-49A2-4AAF-BEC5-2C8652F467D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ircle: Hollow 29">
              <a:extLst>
                <a:ext uri="{FF2B5EF4-FFF2-40B4-BE49-F238E27FC236}">
                  <a16:creationId xmlns:a16="http://schemas.microsoft.com/office/drawing/2014/main" id="{4EC27EE0-15E8-40A2-ABAA-75203950D624}"/>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a:extLst>
                <a:ext uri="{FF2B5EF4-FFF2-40B4-BE49-F238E27FC236}">
                  <a16:creationId xmlns:a16="http://schemas.microsoft.com/office/drawing/2014/main" id="{708AA191-B715-409D-AC43-CA1E1E25CCC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4CF16C97-1065-459D-9B8C-F5C7C63174E2}"/>
              </a:ext>
            </a:extLst>
          </p:cNvPr>
          <p:cNvGrpSpPr/>
          <p:nvPr/>
        </p:nvGrpSpPr>
        <p:grpSpPr>
          <a:xfrm>
            <a:off x="2808083" y="4417187"/>
            <a:ext cx="1111045" cy="749328"/>
            <a:chOff x="1209368" y="3429000"/>
            <a:chExt cx="1809135" cy="1220144"/>
          </a:xfrm>
        </p:grpSpPr>
        <p:sp>
          <p:nvSpPr>
            <p:cNvPr id="33" name="Rectangle: Rounded Corners 32">
              <a:extLst>
                <a:ext uri="{FF2B5EF4-FFF2-40B4-BE49-F238E27FC236}">
                  <a16:creationId xmlns:a16="http://schemas.microsoft.com/office/drawing/2014/main" id="{76DF6C80-9676-4002-896D-AA32270D677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0954C6E1-4BA7-4F7A-A23A-E4EB6563FBB6}"/>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A73CE8F-828A-4BD3-A1EE-B91E2CA84D6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688AF7E7-1FEC-4E81-88F2-F21759C082B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0344ADFA-C9EC-4B92-817C-8232A11CBA95}"/>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ircle: Hollow 37">
              <a:extLst>
                <a:ext uri="{FF2B5EF4-FFF2-40B4-BE49-F238E27FC236}">
                  <a16:creationId xmlns:a16="http://schemas.microsoft.com/office/drawing/2014/main" id="{F7776FD0-67B0-4467-83DA-D0E3A030386E}"/>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a:extLst>
                <a:ext uri="{FF2B5EF4-FFF2-40B4-BE49-F238E27FC236}">
                  <a16:creationId xmlns:a16="http://schemas.microsoft.com/office/drawing/2014/main" id="{F063FDA2-3770-4028-A4A1-A74A25E55E57}"/>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6152ECB6-70EE-48CB-9BE2-8FDE7E7536BD}"/>
              </a:ext>
            </a:extLst>
          </p:cNvPr>
          <p:cNvGrpSpPr/>
          <p:nvPr/>
        </p:nvGrpSpPr>
        <p:grpSpPr>
          <a:xfrm>
            <a:off x="7921689" y="4417187"/>
            <a:ext cx="1111045" cy="749328"/>
            <a:chOff x="1209368" y="3429000"/>
            <a:chExt cx="1809135" cy="1220144"/>
          </a:xfrm>
        </p:grpSpPr>
        <p:sp>
          <p:nvSpPr>
            <p:cNvPr id="41" name="Rectangle: Rounded Corners 40">
              <a:extLst>
                <a:ext uri="{FF2B5EF4-FFF2-40B4-BE49-F238E27FC236}">
                  <a16:creationId xmlns:a16="http://schemas.microsoft.com/office/drawing/2014/main" id="{8660DF12-4DFF-4A22-BC7A-111C64943644}"/>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D750F8E3-2EE4-43E7-BB8D-6184B4F0F277}"/>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D1C1805-0609-4430-BDE7-A74EAAFD109A}"/>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8DE7EE23-DA87-4C9B-AEEA-68486ECAC20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0AC2639-F23F-4B9D-BD83-BDB4F232667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ircle: Hollow 45">
              <a:extLst>
                <a:ext uri="{FF2B5EF4-FFF2-40B4-BE49-F238E27FC236}">
                  <a16:creationId xmlns:a16="http://schemas.microsoft.com/office/drawing/2014/main" id="{92B5578F-E98F-4EC1-8067-34A0B3A45CA8}"/>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a:extLst>
                <a:ext uri="{FF2B5EF4-FFF2-40B4-BE49-F238E27FC236}">
                  <a16:creationId xmlns:a16="http://schemas.microsoft.com/office/drawing/2014/main" id="{34A6C229-13AB-4261-BA1D-C111BC05F0C2}"/>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275171F3-D922-45C4-9D6C-75E825D3A4F5}"/>
              </a:ext>
            </a:extLst>
          </p:cNvPr>
          <p:cNvGrpSpPr/>
          <p:nvPr/>
        </p:nvGrpSpPr>
        <p:grpSpPr>
          <a:xfrm>
            <a:off x="6722167" y="3288606"/>
            <a:ext cx="1111045" cy="749328"/>
            <a:chOff x="1209368" y="3429000"/>
            <a:chExt cx="1809135" cy="1220144"/>
          </a:xfrm>
        </p:grpSpPr>
        <p:sp>
          <p:nvSpPr>
            <p:cNvPr id="49" name="Rectangle: Rounded Corners 48">
              <a:extLst>
                <a:ext uri="{FF2B5EF4-FFF2-40B4-BE49-F238E27FC236}">
                  <a16:creationId xmlns:a16="http://schemas.microsoft.com/office/drawing/2014/main" id="{203FDE98-E0D6-4696-AF71-CFB862793A2B}"/>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CEC36893-C24C-4544-AB90-44BAEED15BA4}"/>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C62A82B8-E5C0-4FBA-9F1E-36FD50D4FA11}"/>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FF6B215B-F671-4B2A-B4FF-EF34E037AC0B}"/>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A527734-ADE4-4A12-9F57-883E32FA0C51}"/>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ircle: Hollow 53">
              <a:extLst>
                <a:ext uri="{FF2B5EF4-FFF2-40B4-BE49-F238E27FC236}">
                  <a16:creationId xmlns:a16="http://schemas.microsoft.com/office/drawing/2014/main" id="{80A9A46C-F4B8-44E1-B906-E5F2D579505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a:extLst>
                <a:ext uri="{FF2B5EF4-FFF2-40B4-BE49-F238E27FC236}">
                  <a16:creationId xmlns:a16="http://schemas.microsoft.com/office/drawing/2014/main" id="{B41AF00A-6805-4BBE-9BB3-63ACAF02FBDD}"/>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a:extLst>
              <a:ext uri="{FF2B5EF4-FFF2-40B4-BE49-F238E27FC236}">
                <a16:creationId xmlns:a16="http://schemas.microsoft.com/office/drawing/2014/main" id="{45101D42-C629-4ED4-9A99-3E45FCA16718}"/>
              </a:ext>
            </a:extLst>
          </p:cNvPr>
          <p:cNvGrpSpPr/>
          <p:nvPr/>
        </p:nvGrpSpPr>
        <p:grpSpPr>
          <a:xfrm>
            <a:off x="5494661" y="4383174"/>
            <a:ext cx="919641" cy="686831"/>
            <a:chOff x="3392331" y="4564604"/>
            <a:chExt cx="919641" cy="686831"/>
          </a:xfrm>
        </p:grpSpPr>
        <p:sp>
          <p:nvSpPr>
            <p:cNvPr id="56" name="Rectangle 55">
              <a:extLst>
                <a:ext uri="{FF2B5EF4-FFF2-40B4-BE49-F238E27FC236}">
                  <a16:creationId xmlns:a16="http://schemas.microsoft.com/office/drawing/2014/main" id="{FF45A6B8-0663-48B3-A5EA-5546E452631E}"/>
                </a:ext>
              </a:extLst>
            </p:cNvPr>
            <p:cNvSpPr/>
            <p:nvPr/>
          </p:nvSpPr>
          <p:spPr>
            <a:xfrm>
              <a:off x="3392331" y="4564604"/>
              <a:ext cx="919641" cy="686831"/>
            </a:xfrm>
            <a:prstGeom prst="rect">
              <a:avLst/>
            </a:prstGeom>
            <a:solidFill>
              <a:srgbClr val="15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Arrow: Right 56">
              <a:extLst>
                <a:ext uri="{FF2B5EF4-FFF2-40B4-BE49-F238E27FC236}">
                  <a16:creationId xmlns:a16="http://schemas.microsoft.com/office/drawing/2014/main" id="{2A2E8FD2-69B2-4AAA-B603-A2222EE2C714}"/>
                </a:ext>
              </a:extLst>
            </p:cNvPr>
            <p:cNvSpPr/>
            <p:nvPr/>
          </p:nvSpPr>
          <p:spPr>
            <a:xfrm>
              <a:off x="3898947" y="469258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extLst>
                <a:ext uri="{FF2B5EF4-FFF2-40B4-BE49-F238E27FC236}">
                  <a16:creationId xmlns:a16="http://schemas.microsoft.com/office/drawing/2014/main" id="{9D17138C-F11A-4E40-A7B7-4C03325E6BE6}"/>
                </a:ext>
              </a:extLst>
            </p:cNvPr>
            <p:cNvSpPr/>
            <p:nvPr/>
          </p:nvSpPr>
          <p:spPr>
            <a:xfrm>
              <a:off x="3898947" y="490801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a:extLst>
                <a:ext uri="{FF2B5EF4-FFF2-40B4-BE49-F238E27FC236}">
                  <a16:creationId xmlns:a16="http://schemas.microsoft.com/office/drawing/2014/main" id="{67879159-DADF-4540-B5CF-2F154C4F1EAE}"/>
                </a:ext>
              </a:extLst>
            </p:cNvPr>
            <p:cNvSpPr/>
            <p:nvPr/>
          </p:nvSpPr>
          <p:spPr>
            <a:xfrm flipH="1">
              <a:off x="3467147" y="480053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a:extLst>
                <a:ext uri="{FF2B5EF4-FFF2-40B4-BE49-F238E27FC236}">
                  <a16:creationId xmlns:a16="http://schemas.microsoft.com/office/drawing/2014/main" id="{42F22F39-CB0D-4FBC-833A-6C872065E917}"/>
                </a:ext>
              </a:extLst>
            </p:cNvPr>
            <p:cNvSpPr/>
            <p:nvPr/>
          </p:nvSpPr>
          <p:spPr>
            <a:xfrm flipH="1">
              <a:off x="3467147" y="501596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6" name="Straight Connector 65">
            <a:extLst>
              <a:ext uri="{FF2B5EF4-FFF2-40B4-BE49-F238E27FC236}">
                <a16:creationId xmlns:a16="http://schemas.microsoft.com/office/drawing/2014/main" id="{C28E0BD4-344B-4EA2-8083-0DFEE37623AD}"/>
              </a:ext>
            </a:extLst>
          </p:cNvPr>
          <p:cNvCxnSpPr>
            <a:cxnSpLocks/>
            <a:stCxn id="34" idx="3"/>
            <a:endCxn id="56" idx="1"/>
          </p:cNvCxnSpPr>
          <p:nvPr/>
        </p:nvCxnSpPr>
        <p:spPr>
          <a:xfrm>
            <a:off x="3919128" y="4725895"/>
            <a:ext cx="1575533"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FB0C70-8146-472E-ABF2-669D919BC1D7}"/>
              </a:ext>
            </a:extLst>
          </p:cNvPr>
          <p:cNvCxnSpPr>
            <a:cxnSpLocks/>
            <a:stCxn id="56" idx="3"/>
            <a:endCxn id="42" idx="1"/>
          </p:cNvCxnSpPr>
          <p:nvPr/>
        </p:nvCxnSpPr>
        <p:spPr>
          <a:xfrm flipV="1">
            <a:off x="6414302" y="4725895"/>
            <a:ext cx="1507387"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94A3F60-E08E-47FD-B762-795F218F8AA4}"/>
              </a:ext>
            </a:extLst>
          </p:cNvPr>
          <p:cNvCxnSpPr>
            <a:cxnSpLocks/>
          </p:cNvCxnSpPr>
          <p:nvPr/>
        </p:nvCxnSpPr>
        <p:spPr>
          <a:xfrm flipV="1">
            <a:off x="6391686" y="3957457"/>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602E073-CE9A-42BC-BA0A-DACB626ECEAD}"/>
              </a:ext>
            </a:extLst>
          </p:cNvPr>
          <p:cNvCxnSpPr>
            <a:cxnSpLocks/>
          </p:cNvCxnSpPr>
          <p:nvPr/>
        </p:nvCxnSpPr>
        <p:spPr>
          <a:xfrm>
            <a:off x="6391686" y="5043966"/>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F87E-4F4E-494A-B762-78242438E813}"/>
              </a:ext>
            </a:extLst>
          </p:cNvPr>
          <p:cNvCxnSpPr>
            <a:cxnSpLocks/>
          </p:cNvCxnSpPr>
          <p:nvPr/>
        </p:nvCxnSpPr>
        <p:spPr>
          <a:xfrm flipH="1" flipV="1">
            <a:off x="4992149" y="3948093"/>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282E1F4-9C51-4282-8AE8-85A99ED05B76}"/>
              </a:ext>
            </a:extLst>
          </p:cNvPr>
          <p:cNvCxnSpPr>
            <a:cxnSpLocks/>
          </p:cNvCxnSpPr>
          <p:nvPr/>
        </p:nvCxnSpPr>
        <p:spPr>
          <a:xfrm flipH="1">
            <a:off x="4992149" y="5034602"/>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D9FEDF0B-EB5B-4175-836D-DF83D0B79F40}"/>
              </a:ext>
            </a:extLst>
          </p:cNvPr>
          <p:cNvGrpSpPr/>
          <p:nvPr/>
        </p:nvGrpSpPr>
        <p:grpSpPr>
          <a:xfrm>
            <a:off x="4374843" y="4605488"/>
            <a:ext cx="397577" cy="249395"/>
            <a:chOff x="6764707" y="3124081"/>
            <a:chExt cx="397577" cy="249395"/>
          </a:xfrm>
        </p:grpSpPr>
        <p:sp>
          <p:nvSpPr>
            <p:cNvPr id="79" name="Rectangle 78">
              <a:extLst>
                <a:ext uri="{FF2B5EF4-FFF2-40B4-BE49-F238E27FC236}">
                  <a16:creationId xmlns:a16="http://schemas.microsoft.com/office/drawing/2014/main" id="{3DF9984F-C001-49A1-9425-788D54364739}"/>
                </a:ext>
              </a:extLst>
            </p:cNvPr>
            <p:cNvSpPr/>
            <p:nvPr/>
          </p:nvSpPr>
          <p:spPr>
            <a:xfrm>
              <a:off x="6764707" y="3124081"/>
              <a:ext cx="397577" cy="249395"/>
            </a:xfrm>
            <a:prstGeom prst="rect">
              <a:avLst/>
            </a:prstGeom>
            <a:solidFill>
              <a:srgbClr val="017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2" name="Straight Arrow Connector 81">
              <a:extLst>
                <a:ext uri="{FF2B5EF4-FFF2-40B4-BE49-F238E27FC236}">
                  <a16:creationId xmlns:a16="http://schemas.microsoft.com/office/drawing/2014/main" id="{33EADD54-B124-48E5-8AC0-2C6D1B870DF3}"/>
                </a:ext>
              </a:extLst>
            </p:cNvPr>
            <p:cNvCxnSpPr>
              <a:cxnSpLocks/>
            </p:cNvCxnSpPr>
            <p:nvPr/>
          </p:nvCxnSpPr>
          <p:spPr>
            <a:xfrm>
              <a:off x="6803884" y="3248025"/>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5C111DAB-2F13-4A8E-9098-B337E5E20079}"/>
              </a:ext>
            </a:extLst>
          </p:cNvPr>
          <p:cNvGrpSpPr/>
          <p:nvPr/>
        </p:nvGrpSpPr>
        <p:grpSpPr>
          <a:xfrm>
            <a:off x="6968196" y="4605487"/>
            <a:ext cx="397577" cy="249395"/>
            <a:chOff x="7643938" y="3151783"/>
            <a:chExt cx="397577" cy="249395"/>
          </a:xfrm>
        </p:grpSpPr>
        <p:sp>
          <p:nvSpPr>
            <p:cNvPr id="85" name="Rectangle 84">
              <a:extLst>
                <a:ext uri="{FF2B5EF4-FFF2-40B4-BE49-F238E27FC236}">
                  <a16:creationId xmlns:a16="http://schemas.microsoft.com/office/drawing/2014/main" id="{E2025B4B-369D-41FE-8415-F425DE67CCDC}"/>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6" name="Straight Arrow Connector 85">
              <a:extLst>
                <a:ext uri="{FF2B5EF4-FFF2-40B4-BE49-F238E27FC236}">
                  <a16:creationId xmlns:a16="http://schemas.microsoft.com/office/drawing/2014/main" id="{FA2D0DBC-BF09-4B0F-8ABF-F77B257DE183}"/>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315F5A43-628D-4995-A827-2246D16BD8EF}"/>
              </a:ext>
            </a:extLst>
          </p:cNvPr>
          <p:cNvGrpSpPr/>
          <p:nvPr/>
        </p:nvGrpSpPr>
        <p:grpSpPr>
          <a:xfrm rot="19122185">
            <a:off x="6419124" y="4090386"/>
            <a:ext cx="397577" cy="249395"/>
            <a:chOff x="7643938" y="3151783"/>
            <a:chExt cx="397577" cy="249395"/>
          </a:xfrm>
        </p:grpSpPr>
        <p:sp>
          <p:nvSpPr>
            <p:cNvPr id="90" name="Rectangle 89">
              <a:extLst>
                <a:ext uri="{FF2B5EF4-FFF2-40B4-BE49-F238E27FC236}">
                  <a16:creationId xmlns:a16="http://schemas.microsoft.com/office/drawing/2014/main" id="{FF53A37A-491C-4F00-B035-C61399E98D1F}"/>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1" name="Straight Arrow Connector 90">
              <a:extLst>
                <a:ext uri="{FF2B5EF4-FFF2-40B4-BE49-F238E27FC236}">
                  <a16:creationId xmlns:a16="http://schemas.microsoft.com/office/drawing/2014/main" id="{F392FB07-A706-491A-AB45-A890C9E4A7D5}"/>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E2FC1DC3-E44E-4131-AE84-21C7E019CB9A}"/>
              </a:ext>
            </a:extLst>
          </p:cNvPr>
          <p:cNvGrpSpPr/>
          <p:nvPr/>
        </p:nvGrpSpPr>
        <p:grpSpPr>
          <a:xfrm rot="7564225">
            <a:off x="5028009" y="5304316"/>
            <a:ext cx="397577" cy="249395"/>
            <a:chOff x="7643938" y="3151783"/>
            <a:chExt cx="397577" cy="249395"/>
          </a:xfrm>
        </p:grpSpPr>
        <p:sp>
          <p:nvSpPr>
            <p:cNvPr id="93" name="Rectangle 92">
              <a:extLst>
                <a:ext uri="{FF2B5EF4-FFF2-40B4-BE49-F238E27FC236}">
                  <a16:creationId xmlns:a16="http://schemas.microsoft.com/office/drawing/2014/main" id="{266A1FE8-6B8F-49F5-B3D9-492A65C7C708}"/>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4" name="Straight Arrow Connector 93">
              <a:extLst>
                <a:ext uri="{FF2B5EF4-FFF2-40B4-BE49-F238E27FC236}">
                  <a16:creationId xmlns:a16="http://schemas.microsoft.com/office/drawing/2014/main" id="{A3A3112B-229D-4DAC-9E9C-A6F82AEF31B6}"/>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E22B38D6-38C8-464C-BFFF-F2ED53021544}"/>
              </a:ext>
            </a:extLst>
          </p:cNvPr>
          <p:cNvGrpSpPr/>
          <p:nvPr/>
        </p:nvGrpSpPr>
        <p:grpSpPr>
          <a:xfrm rot="13269306">
            <a:off x="5065662" y="4051937"/>
            <a:ext cx="397577" cy="249395"/>
            <a:chOff x="7643938" y="3151783"/>
            <a:chExt cx="397577" cy="249395"/>
          </a:xfrm>
        </p:grpSpPr>
        <p:sp>
          <p:nvSpPr>
            <p:cNvPr id="96" name="Rectangle 95">
              <a:extLst>
                <a:ext uri="{FF2B5EF4-FFF2-40B4-BE49-F238E27FC236}">
                  <a16:creationId xmlns:a16="http://schemas.microsoft.com/office/drawing/2014/main" id="{03153036-EE68-4C9A-92DC-54643D29A84D}"/>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7" name="Straight Arrow Connector 96">
              <a:extLst>
                <a:ext uri="{FF2B5EF4-FFF2-40B4-BE49-F238E27FC236}">
                  <a16:creationId xmlns:a16="http://schemas.microsoft.com/office/drawing/2014/main" id="{617F8C7C-C0C8-4ACC-BCBE-2E10FB741C97}"/>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F61CB568-315C-4818-B01D-A6CD53AB4858}"/>
              </a:ext>
            </a:extLst>
          </p:cNvPr>
          <p:cNvGrpSpPr/>
          <p:nvPr/>
        </p:nvGrpSpPr>
        <p:grpSpPr>
          <a:xfrm rot="3280210">
            <a:off x="6443508" y="5249770"/>
            <a:ext cx="397577" cy="249395"/>
            <a:chOff x="7643938" y="3151783"/>
            <a:chExt cx="397577" cy="249395"/>
          </a:xfrm>
        </p:grpSpPr>
        <p:sp>
          <p:nvSpPr>
            <p:cNvPr id="99" name="Rectangle 98">
              <a:extLst>
                <a:ext uri="{FF2B5EF4-FFF2-40B4-BE49-F238E27FC236}">
                  <a16:creationId xmlns:a16="http://schemas.microsoft.com/office/drawing/2014/main" id="{BC0C8B1E-0818-4F12-8D8E-903874CB9C18}"/>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Arrow Connector 99">
              <a:extLst>
                <a:ext uri="{FF2B5EF4-FFF2-40B4-BE49-F238E27FC236}">
                  <a16:creationId xmlns:a16="http://schemas.microsoft.com/office/drawing/2014/main" id="{1687F17B-C961-4B81-9EFC-C76D5B71A426}"/>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3541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Unicast, broadcast, and multicast (Cont.)</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a:t>Multicast</a:t>
            </a:r>
            <a:r>
              <a:rPr lang="en-US"/>
              <a:t> addresses are intended to go to multiple nodes but not everywhere on the network</a:t>
            </a:r>
          </a:p>
          <a:p>
            <a:endParaRPr lang="en-US" b="0" i="0">
              <a:effectLst/>
            </a:endParaRPr>
          </a:p>
        </p:txBody>
      </p:sp>
      <p:grpSp>
        <p:nvGrpSpPr>
          <p:cNvPr id="5" name="Group 4">
            <a:extLst>
              <a:ext uri="{FF2B5EF4-FFF2-40B4-BE49-F238E27FC236}">
                <a16:creationId xmlns:a16="http://schemas.microsoft.com/office/drawing/2014/main" id="{C882D293-4CEC-47FE-B18A-0890374BF6A6}"/>
              </a:ext>
            </a:extLst>
          </p:cNvPr>
          <p:cNvGrpSpPr/>
          <p:nvPr/>
        </p:nvGrpSpPr>
        <p:grpSpPr>
          <a:xfrm>
            <a:off x="1260403" y="6101121"/>
            <a:ext cx="9527263" cy="611218"/>
            <a:chOff x="1302117" y="5774645"/>
            <a:chExt cx="9527263" cy="611218"/>
          </a:xfrm>
        </p:grpSpPr>
        <p:grpSp>
          <p:nvGrpSpPr>
            <p:cNvPr id="16" name="Group 15">
              <a:extLst>
                <a:ext uri="{FF2B5EF4-FFF2-40B4-BE49-F238E27FC236}">
                  <a16:creationId xmlns:a16="http://schemas.microsoft.com/office/drawing/2014/main" id="{3FB93E5E-9466-4002-87E6-8C8CC1B921EC}"/>
                </a:ext>
              </a:extLst>
            </p:cNvPr>
            <p:cNvGrpSpPr/>
            <p:nvPr/>
          </p:nvGrpSpPr>
          <p:grpSpPr>
            <a:xfrm>
              <a:off x="1302117" y="5774645"/>
              <a:ext cx="1366684" cy="611218"/>
              <a:chOff x="1514168" y="2158180"/>
              <a:chExt cx="1366684" cy="611218"/>
            </a:xfrm>
          </p:grpSpPr>
          <p:sp>
            <p:nvSpPr>
              <p:cNvPr id="17" name="Rectangle 16">
                <a:extLst>
                  <a:ext uri="{FF2B5EF4-FFF2-40B4-BE49-F238E27FC236}">
                    <a16:creationId xmlns:a16="http://schemas.microsoft.com/office/drawing/2014/main" id="{23393D30-E30C-4650-9C45-B25D0870DF47}"/>
                  </a:ext>
                </a:extLst>
              </p:cNvPr>
              <p:cNvSpPr/>
              <p:nvPr/>
            </p:nvSpPr>
            <p:spPr>
              <a:xfrm>
                <a:off x="1514168" y="2172929"/>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8C6D23A8-F134-4D23-BE7A-9E4612085B42}"/>
                  </a:ext>
                </a:extLst>
              </p:cNvPr>
              <p:cNvCxnSpPr>
                <a:cxnSpLocks/>
              </p:cNvCxnSpPr>
              <p:nvPr/>
            </p:nvCxnSpPr>
            <p:spPr>
              <a:xfrm>
                <a:off x="1514168" y="2443316"/>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C08440A-7E06-4CAA-9469-FF9296A6DA94}"/>
                  </a:ext>
                </a:extLst>
              </p:cNvPr>
              <p:cNvSpPr txBox="1"/>
              <p:nvPr/>
            </p:nvSpPr>
            <p:spPr>
              <a:xfrm>
                <a:off x="1695610" y="2158180"/>
                <a:ext cx="1003801" cy="369332"/>
              </a:xfrm>
              <a:prstGeom prst="rect">
                <a:avLst/>
              </a:prstGeom>
              <a:noFill/>
            </p:spPr>
            <p:txBody>
              <a:bodyPr wrap="none" rtlCol="0">
                <a:spAutoFit/>
              </a:bodyPr>
              <a:lstStyle/>
              <a:p>
                <a:r>
                  <a:rPr lang="en-GB"/>
                  <a:t>0001101</a:t>
                </a:r>
              </a:p>
            </p:txBody>
          </p:sp>
          <p:sp>
            <p:nvSpPr>
              <p:cNvPr id="20" name="TextBox 19">
                <a:extLst>
                  <a:ext uri="{FF2B5EF4-FFF2-40B4-BE49-F238E27FC236}">
                    <a16:creationId xmlns:a16="http://schemas.microsoft.com/office/drawing/2014/main" id="{28E0122C-63A6-4DB6-916B-89A2C621581D}"/>
                  </a:ext>
                </a:extLst>
              </p:cNvPr>
              <p:cNvSpPr txBox="1"/>
              <p:nvPr/>
            </p:nvSpPr>
            <p:spPr>
              <a:xfrm>
                <a:off x="1975334" y="2400066"/>
                <a:ext cx="444352" cy="369332"/>
              </a:xfrm>
              <a:prstGeom prst="rect">
                <a:avLst/>
              </a:prstGeom>
              <a:noFill/>
            </p:spPr>
            <p:txBody>
              <a:bodyPr wrap="none" rtlCol="0">
                <a:spAutoFit/>
              </a:bodyPr>
              <a:lstStyle/>
              <a:p>
                <a:r>
                  <a:rPr lang="en-GB"/>
                  <a:t>0D</a:t>
                </a:r>
              </a:p>
            </p:txBody>
          </p:sp>
        </p:grpSp>
        <p:grpSp>
          <p:nvGrpSpPr>
            <p:cNvPr id="21" name="Group 20">
              <a:extLst>
                <a:ext uri="{FF2B5EF4-FFF2-40B4-BE49-F238E27FC236}">
                  <a16:creationId xmlns:a16="http://schemas.microsoft.com/office/drawing/2014/main" id="{99270BA6-2272-40CD-969E-069306B23072}"/>
                </a:ext>
              </a:extLst>
            </p:cNvPr>
            <p:cNvGrpSpPr/>
            <p:nvPr/>
          </p:nvGrpSpPr>
          <p:grpSpPr>
            <a:xfrm>
              <a:off x="2767084" y="5774645"/>
              <a:ext cx="1366684" cy="611218"/>
              <a:chOff x="2979135" y="2172929"/>
              <a:chExt cx="1366684" cy="611218"/>
            </a:xfrm>
          </p:grpSpPr>
          <p:sp>
            <p:nvSpPr>
              <p:cNvPr id="22" name="Rectangle 21">
                <a:extLst>
                  <a:ext uri="{FF2B5EF4-FFF2-40B4-BE49-F238E27FC236}">
                    <a16:creationId xmlns:a16="http://schemas.microsoft.com/office/drawing/2014/main" id="{95AE605F-1778-447C-8150-8422B541AA94}"/>
                  </a:ext>
                </a:extLst>
              </p:cNvPr>
              <p:cNvSpPr/>
              <p:nvPr/>
            </p:nvSpPr>
            <p:spPr>
              <a:xfrm>
                <a:off x="2979135" y="2187678"/>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742137CD-FE82-41C1-9D51-F86B53D3E204}"/>
                  </a:ext>
                </a:extLst>
              </p:cNvPr>
              <p:cNvCxnSpPr>
                <a:cxnSpLocks/>
              </p:cNvCxnSpPr>
              <p:nvPr/>
            </p:nvCxnSpPr>
            <p:spPr>
              <a:xfrm>
                <a:off x="2979135" y="2458065"/>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9F4CD4-998D-41BB-845E-A6C32A71973A}"/>
                  </a:ext>
                </a:extLst>
              </p:cNvPr>
              <p:cNvSpPr txBox="1"/>
              <p:nvPr/>
            </p:nvSpPr>
            <p:spPr>
              <a:xfrm>
                <a:off x="3160577" y="2172929"/>
                <a:ext cx="1120820" cy="369332"/>
              </a:xfrm>
              <a:prstGeom prst="rect">
                <a:avLst/>
              </a:prstGeom>
              <a:noFill/>
            </p:spPr>
            <p:txBody>
              <a:bodyPr wrap="none" rtlCol="0">
                <a:spAutoFit/>
              </a:bodyPr>
              <a:lstStyle/>
              <a:p>
                <a:r>
                  <a:rPr lang="en-GB"/>
                  <a:t>00010000</a:t>
                </a:r>
              </a:p>
            </p:txBody>
          </p:sp>
          <p:sp>
            <p:nvSpPr>
              <p:cNvPr id="25" name="TextBox 24">
                <a:extLst>
                  <a:ext uri="{FF2B5EF4-FFF2-40B4-BE49-F238E27FC236}">
                    <a16:creationId xmlns:a16="http://schemas.microsoft.com/office/drawing/2014/main" id="{D81D480A-C36C-4DB7-AE84-B1885C72DA8B}"/>
                  </a:ext>
                </a:extLst>
              </p:cNvPr>
              <p:cNvSpPr txBox="1"/>
              <p:nvPr/>
            </p:nvSpPr>
            <p:spPr>
              <a:xfrm>
                <a:off x="3440301" y="2414815"/>
                <a:ext cx="418704" cy="369332"/>
              </a:xfrm>
              <a:prstGeom prst="rect">
                <a:avLst/>
              </a:prstGeom>
              <a:noFill/>
            </p:spPr>
            <p:txBody>
              <a:bodyPr wrap="none" rtlCol="0">
                <a:spAutoFit/>
              </a:bodyPr>
              <a:lstStyle/>
              <a:p>
                <a:r>
                  <a:rPr lang="en-GB"/>
                  <a:t>10</a:t>
                </a:r>
              </a:p>
            </p:txBody>
          </p:sp>
        </p:grpSp>
        <p:grpSp>
          <p:nvGrpSpPr>
            <p:cNvPr id="26" name="Group 25">
              <a:extLst>
                <a:ext uri="{FF2B5EF4-FFF2-40B4-BE49-F238E27FC236}">
                  <a16:creationId xmlns:a16="http://schemas.microsoft.com/office/drawing/2014/main" id="{C7345EB1-4291-4F30-A0AB-EEAD94362557}"/>
                </a:ext>
              </a:extLst>
            </p:cNvPr>
            <p:cNvGrpSpPr/>
            <p:nvPr/>
          </p:nvGrpSpPr>
          <p:grpSpPr>
            <a:xfrm>
              <a:off x="4232051" y="5774645"/>
              <a:ext cx="1366684" cy="611218"/>
              <a:chOff x="4444102" y="2187678"/>
              <a:chExt cx="1366684" cy="611218"/>
            </a:xfrm>
          </p:grpSpPr>
          <p:sp>
            <p:nvSpPr>
              <p:cNvPr id="27" name="Rectangle 26">
                <a:extLst>
                  <a:ext uri="{FF2B5EF4-FFF2-40B4-BE49-F238E27FC236}">
                    <a16:creationId xmlns:a16="http://schemas.microsoft.com/office/drawing/2014/main" id="{69361737-F855-4276-B9D4-EAACDA7AC00B}"/>
                  </a:ext>
                </a:extLst>
              </p:cNvPr>
              <p:cNvSpPr/>
              <p:nvPr/>
            </p:nvSpPr>
            <p:spPr>
              <a:xfrm>
                <a:off x="4444102" y="2202427"/>
                <a:ext cx="1366684" cy="54077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3CC01080-3606-4ED4-9D2F-8BDC999696B8}"/>
                  </a:ext>
                </a:extLst>
              </p:cNvPr>
              <p:cNvCxnSpPr>
                <a:cxnSpLocks/>
              </p:cNvCxnSpPr>
              <p:nvPr/>
            </p:nvCxnSpPr>
            <p:spPr>
              <a:xfrm>
                <a:off x="4444102" y="2472814"/>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AC8EB1-5703-4EE0-90E9-B4DEF63D018C}"/>
                  </a:ext>
                </a:extLst>
              </p:cNvPr>
              <p:cNvSpPr txBox="1"/>
              <p:nvPr/>
            </p:nvSpPr>
            <p:spPr>
              <a:xfrm>
                <a:off x="4625544" y="2187678"/>
                <a:ext cx="1120820" cy="369332"/>
              </a:xfrm>
              <a:prstGeom prst="rect">
                <a:avLst/>
              </a:prstGeom>
              <a:noFill/>
            </p:spPr>
            <p:txBody>
              <a:bodyPr wrap="none" rtlCol="0">
                <a:spAutoFit/>
              </a:bodyPr>
              <a:lstStyle/>
              <a:p>
                <a:r>
                  <a:rPr lang="en-GB"/>
                  <a:t>01111111</a:t>
                </a:r>
              </a:p>
            </p:txBody>
          </p:sp>
          <p:sp>
            <p:nvSpPr>
              <p:cNvPr id="30" name="TextBox 29">
                <a:extLst>
                  <a:ext uri="{FF2B5EF4-FFF2-40B4-BE49-F238E27FC236}">
                    <a16:creationId xmlns:a16="http://schemas.microsoft.com/office/drawing/2014/main" id="{4887839B-EBDC-496D-9A3D-D3F9A389E733}"/>
                  </a:ext>
                </a:extLst>
              </p:cNvPr>
              <p:cNvSpPr txBox="1"/>
              <p:nvPr/>
            </p:nvSpPr>
            <p:spPr>
              <a:xfrm>
                <a:off x="4905268" y="2429564"/>
                <a:ext cx="407484" cy="369332"/>
              </a:xfrm>
              <a:prstGeom prst="rect">
                <a:avLst/>
              </a:prstGeom>
              <a:noFill/>
            </p:spPr>
            <p:txBody>
              <a:bodyPr wrap="none" rtlCol="0">
                <a:spAutoFit/>
              </a:bodyPr>
              <a:lstStyle/>
              <a:p>
                <a:r>
                  <a:rPr lang="en-GB"/>
                  <a:t>7F</a:t>
                </a:r>
              </a:p>
            </p:txBody>
          </p:sp>
        </p:grpSp>
        <p:sp>
          <p:nvSpPr>
            <p:cNvPr id="32" name="Rectangle 31">
              <a:extLst>
                <a:ext uri="{FF2B5EF4-FFF2-40B4-BE49-F238E27FC236}">
                  <a16:creationId xmlns:a16="http://schemas.microsoft.com/office/drawing/2014/main" id="{A276C269-21A0-4AC8-9B35-7805249DD089}"/>
                </a:ext>
              </a:extLst>
            </p:cNvPr>
            <p:cNvSpPr/>
            <p:nvPr/>
          </p:nvSpPr>
          <p:spPr>
            <a:xfrm>
              <a:off x="6532762"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a:extLst>
                <a:ext uri="{FF2B5EF4-FFF2-40B4-BE49-F238E27FC236}">
                  <a16:creationId xmlns:a16="http://schemas.microsoft.com/office/drawing/2014/main" id="{DD417250-85EA-49A3-B0CF-781EA1951C31}"/>
                </a:ext>
              </a:extLst>
            </p:cNvPr>
            <p:cNvCxnSpPr>
              <a:cxnSpLocks/>
            </p:cNvCxnSpPr>
            <p:nvPr/>
          </p:nvCxnSpPr>
          <p:spPr>
            <a:xfrm>
              <a:off x="6532762"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11A7628-8F55-4DF2-ADB8-3C7FBB1DB293}"/>
                </a:ext>
              </a:extLst>
            </p:cNvPr>
            <p:cNvSpPr txBox="1"/>
            <p:nvPr/>
          </p:nvSpPr>
          <p:spPr>
            <a:xfrm>
              <a:off x="6714204" y="5774645"/>
              <a:ext cx="1120820" cy="369332"/>
            </a:xfrm>
            <a:prstGeom prst="rect">
              <a:avLst/>
            </a:prstGeom>
            <a:noFill/>
          </p:spPr>
          <p:txBody>
            <a:bodyPr wrap="none" rtlCol="0">
              <a:spAutoFit/>
            </a:bodyPr>
            <a:lstStyle/>
            <a:p>
              <a:r>
                <a:rPr lang="en-GB"/>
                <a:t>00010010</a:t>
              </a:r>
            </a:p>
          </p:txBody>
        </p:sp>
        <p:sp>
          <p:nvSpPr>
            <p:cNvPr id="35" name="TextBox 34">
              <a:extLst>
                <a:ext uri="{FF2B5EF4-FFF2-40B4-BE49-F238E27FC236}">
                  <a16:creationId xmlns:a16="http://schemas.microsoft.com/office/drawing/2014/main" id="{DEF83022-9C07-4361-9EC4-653C1E02956B}"/>
                </a:ext>
              </a:extLst>
            </p:cNvPr>
            <p:cNvSpPr txBox="1"/>
            <p:nvPr/>
          </p:nvSpPr>
          <p:spPr>
            <a:xfrm>
              <a:off x="6993928" y="6016531"/>
              <a:ext cx="418704" cy="369332"/>
            </a:xfrm>
            <a:prstGeom prst="rect">
              <a:avLst/>
            </a:prstGeom>
            <a:noFill/>
          </p:spPr>
          <p:txBody>
            <a:bodyPr wrap="none" rtlCol="0">
              <a:spAutoFit/>
            </a:bodyPr>
            <a:lstStyle/>
            <a:p>
              <a:r>
                <a:rPr lang="en-GB"/>
                <a:t>12</a:t>
              </a:r>
            </a:p>
          </p:txBody>
        </p:sp>
        <p:sp>
          <p:nvSpPr>
            <p:cNvPr id="37" name="Rectangle 36">
              <a:extLst>
                <a:ext uri="{FF2B5EF4-FFF2-40B4-BE49-F238E27FC236}">
                  <a16:creationId xmlns:a16="http://schemas.microsoft.com/office/drawing/2014/main" id="{C8718109-AC98-46AE-A30F-0800D845C67B}"/>
                </a:ext>
              </a:extLst>
            </p:cNvPr>
            <p:cNvSpPr/>
            <p:nvPr/>
          </p:nvSpPr>
          <p:spPr>
            <a:xfrm>
              <a:off x="7997729"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a:extLst>
                <a:ext uri="{FF2B5EF4-FFF2-40B4-BE49-F238E27FC236}">
                  <a16:creationId xmlns:a16="http://schemas.microsoft.com/office/drawing/2014/main" id="{5A4D8133-84A7-49FF-BA57-239A9D132978}"/>
                </a:ext>
              </a:extLst>
            </p:cNvPr>
            <p:cNvCxnSpPr>
              <a:cxnSpLocks/>
            </p:cNvCxnSpPr>
            <p:nvPr/>
          </p:nvCxnSpPr>
          <p:spPr>
            <a:xfrm>
              <a:off x="7997729"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012B447-014B-4290-9DEA-060BD0607E80}"/>
                </a:ext>
              </a:extLst>
            </p:cNvPr>
            <p:cNvSpPr txBox="1"/>
            <p:nvPr/>
          </p:nvSpPr>
          <p:spPr>
            <a:xfrm>
              <a:off x="8179171" y="5774645"/>
              <a:ext cx="1120820" cy="369332"/>
            </a:xfrm>
            <a:prstGeom prst="rect">
              <a:avLst/>
            </a:prstGeom>
            <a:noFill/>
          </p:spPr>
          <p:txBody>
            <a:bodyPr wrap="none" rtlCol="0">
              <a:spAutoFit/>
            </a:bodyPr>
            <a:lstStyle/>
            <a:p>
              <a:r>
                <a:rPr lang="en-GB"/>
                <a:t>11001110</a:t>
              </a:r>
            </a:p>
          </p:txBody>
        </p:sp>
        <p:sp>
          <p:nvSpPr>
            <p:cNvPr id="40" name="TextBox 39">
              <a:extLst>
                <a:ext uri="{FF2B5EF4-FFF2-40B4-BE49-F238E27FC236}">
                  <a16:creationId xmlns:a16="http://schemas.microsoft.com/office/drawing/2014/main" id="{7A8AFE10-872B-48A4-98FC-CF3166433E72}"/>
                </a:ext>
              </a:extLst>
            </p:cNvPr>
            <p:cNvSpPr txBox="1"/>
            <p:nvPr/>
          </p:nvSpPr>
          <p:spPr>
            <a:xfrm>
              <a:off x="8458895" y="6016531"/>
              <a:ext cx="420308" cy="369332"/>
            </a:xfrm>
            <a:prstGeom prst="rect">
              <a:avLst/>
            </a:prstGeom>
            <a:noFill/>
          </p:spPr>
          <p:txBody>
            <a:bodyPr wrap="none" rtlCol="0">
              <a:spAutoFit/>
            </a:bodyPr>
            <a:lstStyle/>
            <a:p>
              <a:r>
                <a:rPr lang="en-GB"/>
                <a:t>CE</a:t>
              </a:r>
            </a:p>
          </p:txBody>
        </p:sp>
        <p:sp>
          <p:nvSpPr>
            <p:cNvPr id="42" name="Rectangle 41">
              <a:extLst>
                <a:ext uri="{FF2B5EF4-FFF2-40B4-BE49-F238E27FC236}">
                  <a16:creationId xmlns:a16="http://schemas.microsoft.com/office/drawing/2014/main" id="{06455B1F-B951-4D8C-BA6C-34D476FA0D27}"/>
                </a:ext>
              </a:extLst>
            </p:cNvPr>
            <p:cNvSpPr/>
            <p:nvPr/>
          </p:nvSpPr>
          <p:spPr>
            <a:xfrm>
              <a:off x="9462696" y="5789394"/>
              <a:ext cx="1366684" cy="540774"/>
            </a:xfrm>
            <a:prstGeom prst="rect">
              <a:avLst/>
            </a:prstGeom>
            <a:solidFill>
              <a:srgbClr val="99C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F61FCE44-055A-4DC8-A958-C2CD3B6046CE}"/>
                </a:ext>
              </a:extLst>
            </p:cNvPr>
            <p:cNvCxnSpPr>
              <a:cxnSpLocks/>
            </p:cNvCxnSpPr>
            <p:nvPr/>
          </p:nvCxnSpPr>
          <p:spPr>
            <a:xfrm>
              <a:off x="9462696" y="6059781"/>
              <a:ext cx="13666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FE900D5-F70F-44C0-A73C-FFEC4231529A}"/>
                </a:ext>
              </a:extLst>
            </p:cNvPr>
            <p:cNvSpPr txBox="1"/>
            <p:nvPr/>
          </p:nvSpPr>
          <p:spPr>
            <a:xfrm>
              <a:off x="9644138" y="5774645"/>
              <a:ext cx="1120820" cy="369332"/>
            </a:xfrm>
            <a:prstGeom prst="rect">
              <a:avLst/>
            </a:prstGeom>
            <a:noFill/>
          </p:spPr>
          <p:txBody>
            <a:bodyPr wrap="none" rtlCol="0">
              <a:spAutoFit/>
            </a:bodyPr>
            <a:lstStyle/>
            <a:p>
              <a:r>
                <a:rPr lang="en-GB"/>
                <a:t>00001101</a:t>
              </a:r>
            </a:p>
          </p:txBody>
        </p:sp>
        <p:sp>
          <p:nvSpPr>
            <p:cNvPr id="45" name="TextBox 44">
              <a:extLst>
                <a:ext uri="{FF2B5EF4-FFF2-40B4-BE49-F238E27FC236}">
                  <a16:creationId xmlns:a16="http://schemas.microsoft.com/office/drawing/2014/main" id="{734302A2-0CA4-4036-947E-57DF64519B4B}"/>
                </a:ext>
              </a:extLst>
            </p:cNvPr>
            <p:cNvSpPr txBox="1"/>
            <p:nvPr/>
          </p:nvSpPr>
          <p:spPr>
            <a:xfrm>
              <a:off x="9923862" y="6016531"/>
              <a:ext cx="444352" cy="369332"/>
            </a:xfrm>
            <a:prstGeom prst="rect">
              <a:avLst/>
            </a:prstGeom>
            <a:noFill/>
          </p:spPr>
          <p:txBody>
            <a:bodyPr wrap="none" rtlCol="0">
              <a:spAutoFit/>
            </a:bodyPr>
            <a:lstStyle/>
            <a:p>
              <a:r>
                <a:rPr lang="en-GB"/>
                <a:t>0D</a:t>
              </a:r>
            </a:p>
          </p:txBody>
        </p:sp>
      </p:grpSp>
      <p:grpSp>
        <p:nvGrpSpPr>
          <p:cNvPr id="46" name="Group 45">
            <a:extLst>
              <a:ext uri="{FF2B5EF4-FFF2-40B4-BE49-F238E27FC236}">
                <a16:creationId xmlns:a16="http://schemas.microsoft.com/office/drawing/2014/main" id="{1C1529B2-D927-4551-BD1A-B754D40D2E35}"/>
              </a:ext>
            </a:extLst>
          </p:cNvPr>
          <p:cNvGrpSpPr/>
          <p:nvPr/>
        </p:nvGrpSpPr>
        <p:grpSpPr>
          <a:xfrm>
            <a:off x="6947710" y="5127595"/>
            <a:ext cx="1111045" cy="749328"/>
            <a:chOff x="1209368" y="3429000"/>
            <a:chExt cx="1809135" cy="1220144"/>
          </a:xfrm>
        </p:grpSpPr>
        <p:sp>
          <p:nvSpPr>
            <p:cNvPr id="47" name="Rectangle: Rounded Corners 46">
              <a:extLst>
                <a:ext uri="{FF2B5EF4-FFF2-40B4-BE49-F238E27FC236}">
                  <a16:creationId xmlns:a16="http://schemas.microsoft.com/office/drawing/2014/main" id="{CBB0C825-0821-4748-8C6B-91132B0B8EC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C752C935-1780-4DA6-B88F-39E00082051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A671B47-9F2F-4E93-A7B1-A8256957E32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C77FAE5-6814-441A-AEDD-3321966F20D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76D35DC0-9018-4997-AAEF-C5766FAF5444}"/>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Circle: Hollow 51">
              <a:extLst>
                <a:ext uri="{FF2B5EF4-FFF2-40B4-BE49-F238E27FC236}">
                  <a16:creationId xmlns:a16="http://schemas.microsoft.com/office/drawing/2014/main" id="{0B89B288-B3E0-4CB8-B840-BDDE7C6C0F1C}"/>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a:extLst>
                <a:ext uri="{FF2B5EF4-FFF2-40B4-BE49-F238E27FC236}">
                  <a16:creationId xmlns:a16="http://schemas.microsoft.com/office/drawing/2014/main" id="{B97D2A0D-2DA3-40B4-B57F-19E4FBB04BC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C91406CA-44EE-4E05-B9DC-B3ECB74B3E89}"/>
              </a:ext>
            </a:extLst>
          </p:cNvPr>
          <p:cNvGrpSpPr/>
          <p:nvPr/>
        </p:nvGrpSpPr>
        <p:grpSpPr>
          <a:xfrm>
            <a:off x="4213031" y="5109686"/>
            <a:ext cx="1111045" cy="749328"/>
            <a:chOff x="1209368" y="3429000"/>
            <a:chExt cx="1809135" cy="1220144"/>
          </a:xfrm>
        </p:grpSpPr>
        <p:sp>
          <p:nvSpPr>
            <p:cNvPr id="55" name="Rectangle: Rounded Corners 54">
              <a:extLst>
                <a:ext uri="{FF2B5EF4-FFF2-40B4-BE49-F238E27FC236}">
                  <a16:creationId xmlns:a16="http://schemas.microsoft.com/office/drawing/2014/main" id="{E752BC0D-F5CE-4862-AD97-76E1F3C0A1C5}"/>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FDA6E586-032B-494D-99C1-45CC161E4030}"/>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C7DFBDE4-23CD-4308-A880-76AB9305FD2F}"/>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E01AAB0E-D8E7-47D9-BAED-316B17AEB09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3901927-6B10-4E15-AE05-65765761D4D8}"/>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ircle: Hollow 59">
              <a:extLst>
                <a:ext uri="{FF2B5EF4-FFF2-40B4-BE49-F238E27FC236}">
                  <a16:creationId xmlns:a16="http://schemas.microsoft.com/office/drawing/2014/main" id="{F52A505A-1EE6-4A80-89E7-C67EA4EFB71A}"/>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a:extLst>
                <a:ext uri="{FF2B5EF4-FFF2-40B4-BE49-F238E27FC236}">
                  <a16:creationId xmlns:a16="http://schemas.microsoft.com/office/drawing/2014/main" id="{E70DD9DD-7C23-4DE0-932B-FF60876E15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2" name="Group 61">
            <a:extLst>
              <a:ext uri="{FF2B5EF4-FFF2-40B4-BE49-F238E27FC236}">
                <a16:creationId xmlns:a16="http://schemas.microsoft.com/office/drawing/2014/main" id="{5242A1F3-EAFE-4400-A0D5-BA2227A19042}"/>
              </a:ext>
            </a:extLst>
          </p:cNvPr>
          <p:cNvGrpSpPr/>
          <p:nvPr/>
        </p:nvGrpSpPr>
        <p:grpSpPr>
          <a:xfrm>
            <a:off x="4213031" y="2658192"/>
            <a:ext cx="1111045" cy="749328"/>
            <a:chOff x="1209368" y="3429000"/>
            <a:chExt cx="1809135" cy="1220144"/>
          </a:xfrm>
        </p:grpSpPr>
        <p:sp>
          <p:nvSpPr>
            <p:cNvPr id="63" name="Rectangle: Rounded Corners 62">
              <a:extLst>
                <a:ext uri="{FF2B5EF4-FFF2-40B4-BE49-F238E27FC236}">
                  <a16:creationId xmlns:a16="http://schemas.microsoft.com/office/drawing/2014/main" id="{BB8E2DE2-4718-44CD-9A7C-304FAE82DC2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AA8CD337-AB23-411C-81A7-2FEBF3960319}"/>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FF250FA1-D7C6-4682-AB5F-8051D5B294F7}"/>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35342AC-1005-4C9E-8A24-6B192EA341B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D7B493E2-0323-40D8-BFE1-708198CBE0C3}"/>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Circle: Hollow 67">
              <a:extLst>
                <a:ext uri="{FF2B5EF4-FFF2-40B4-BE49-F238E27FC236}">
                  <a16:creationId xmlns:a16="http://schemas.microsoft.com/office/drawing/2014/main" id="{F79309AA-E068-43EF-98AA-EE016EC4C20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Rectangle 68">
              <a:extLst>
                <a:ext uri="{FF2B5EF4-FFF2-40B4-BE49-F238E27FC236}">
                  <a16:creationId xmlns:a16="http://schemas.microsoft.com/office/drawing/2014/main" id="{9A232403-B185-477D-B565-91C1434DC0FE}"/>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4629368C-BB4D-4C26-A885-FFABD2CC379C}"/>
              </a:ext>
            </a:extLst>
          </p:cNvPr>
          <p:cNvGrpSpPr/>
          <p:nvPr/>
        </p:nvGrpSpPr>
        <p:grpSpPr>
          <a:xfrm>
            <a:off x="3033626" y="3801235"/>
            <a:ext cx="1111045" cy="749328"/>
            <a:chOff x="1209368" y="3429000"/>
            <a:chExt cx="1809135" cy="1220144"/>
          </a:xfrm>
        </p:grpSpPr>
        <p:sp>
          <p:nvSpPr>
            <p:cNvPr id="71" name="Rectangle: Rounded Corners 70">
              <a:extLst>
                <a:ext uri="{FF2B5EF4-FFF2-40B4-BE49-F238E27FC236}">
                  <a16:creationId xmlns:a16="http://schemas.microsoft.com/office/drawing/2014/main" id="{0A2D1EB6-BAAA-4D7A-9480-FC7E1A4444DD}"/>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828F50E0-B27B-4B61-90C3-5EBC4B17DA7A}"/>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D3BAFDA-8155-440A-829D-3A3486C2DE0B}"/>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0809ABA1-FA34-4916-9CD2-8AB17AE2A3A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122BF589-7CEB-4473-BB39-C2FDFD235542}"/>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Circle: Hollow 75">
              <a:extLst>
                <a:ext uri="{FF2B5EF4-FFF2-40B4-BE49-F238E27FC236}">
                  <a16:creationId xmlns:a16="http://schemas.microsoft.com/office/drawing/2014/main" id="{1B318735-E9E0-4869-B3AF-49BE8B500341}"/>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Rectangle 76">
              <a:extLst>
                <a:ext uri="{FF2B5EF4-FFF2-40B4-BE49-F238E27FC236}">
                  <a16:creationId xmlns:a16="http://schemas.microsoft.com/office/drawing/2014/main" id="{AA8DB89B-1577-4B35-98B5-10769FC3045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4D1A7AB5-2005-48BA-9E79-6B48A94769CF}"/>
              </a:ext>
            </a:extLst>
          </p:cNvPr>
          <p:cNvGrpSpPr/>
          <p:nvPr/>
        </p:nvGrpSpPr>
        <p:grpSpPr>
          <a:xfrm>
            <a:off x="8147232" y="3801235"/>
            <a:ext cx="1111045" cy="749328"/>
            <a:chOff x="1209368" y="3429000"/>
            <a:chExt cx="1809135" cy="1220144"/>
          </a:xfrm>
        </p:grpSpPr>
        <p:sp>
          <p:nvSpPr>
            <p:cNvPr id="79" name="Rectangle: Rounded Corners 78">
              <a:extLst>
                <a:ext uri="{FF2B5EF4-FFF2-40B4-BE49-F238E27FC236}">
                  <a16:creationId xmlns:a16="http://schemas.microsoft.com/office/drawing/2014/main" id="{92DA8296-B222-4160-9154-A83A05DE2CC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69835A4F-2F7E-4F97-AF4C-7231C008D56D}"/>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6AED4FF-19DD-4FF2-909F-D5C5910CCDEB}"/>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FC101454-9BA4-4B04-9C44-E1395EEDDB8F}"/>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7DCD1262-E01A-4A2B-9702-36F684DED986}"/>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Circle: Hollow 83">
              <a:extLst>
                <a:ext uri="{FF2B5EF4-FFF2-40B4-BE49-F238E27FC236}">
                  <a16:creationId xmlns:a16="http://schemas.microsoft.com/office/drawing/2014/main" id="{073AF29B-B82B-45A7-88BB-1C8897C76964}"/>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Rectangle 84">
              <a:extLst>
                <a:ext uri="{FF2B5EF4-FFF2-40B4-BE49-F238E27FC236}">
                  <a16:creationId xmlns:a16="http://schemas.microsoft.com/office/drawing/2014/main" id="{9BE2B46E-0D1C-408E-AFAC-26A59410925A}"/>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B074036D-8F44-46C0-ACC4-A5FC521CBF0C}"/>
              </a:ext>
            </a:extLst>
          </p:cNvPr>
          <p:cNvGrpSpPr/>
          <p:nvPr/>
        </p:nvGrpSpPr>
        <p:grpSpPr>
          <a:xfrm>
            <a:off x="6947710" y="2672654"/>
            <a:ext cx="1111045" cy="749328"/>
            <a:chOff x="1209368" y="3429000"/>
            <a:chExt cx="1809135" cy="1220144"/>
          </a:xfrm>
        </p:grpSpPr>
        <p:sp>
          <p:nvSpPr>
            <p:cNvPr id="87" name="Rectangle: Rounded Corners 86">
              <a:extLst>
                <a:ext uri="{FF2B5EF4-FFF2-40B4-BE49-F238E27FC236}">
                  <a16:creationId xmlns:a16="http://schemas.microsoft.com/office/drawing/2014/main" id="{7D4CBDB6-EBA0-4848-ABC4-D8440A9980A6}"/>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9407FFDC-29EA-42D6-803D-532F3A2DC0B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74C9BBA0-C059-4B03-A049-F41F0B34BA67}"/>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9A967D8F-6F7B-4E96-85B7-27666E24D35A}"/>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1BDD389-95F8-4252-8268-0C352CB35A3D}"/>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Circle: Hollow 91">
              <a:extLst>
                <a:ext uri="{FF2B5EF4-FFF2-40B4-BE49-F238E27FC236}">
                  <a16:creationId xmlns:a16="http://schemas.microsoft.com/office/drawing/2014/main" id="{A67C2DA7-953A-4363-A176-81BA6E77FBF3}"/>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3" name="Rectangle 92">
              <a:extLst>
                <a:ext uri="{FF2B5EF4-FFF2-40B4-BE49-F238E27FC236}">
                  <a16:creationId xmlns:a16="http://schemas.microsoft.com/office/drawing/2014/main" id="{F9ECD4E3-E18F-4BEC-A0F6-3ECC9EF3AC8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A5578923-9E8D-440C-902D-AA8D8FE18D2D}"/>
              </a:ext>
            </a:extLst>
          </p:cNvPr>
          <p:cNvGrpSpPr/>
          <p:nvPr/>
        </p:nvGrpSpPr>
        <p:grpSpPr>
          <a:xfrm>
            <a:off x="5720204" y="3767222"/>
            <a:ext cx="919641" cy="686831"/>
            <a:chOff x="3392331" y="4564604"/>
            <a:chExt cx="919641" cy="686831"/>
          </a:xfrm>
        </p:grpSpPr>
        <p:sp>
          <p:nvSpPr>
            <p:cNvPr id="95" name="Rectangle 94">
              <a:extLst>
                <a:ext uri="{FF2B5EF4-FFF2-40B4-BE49-F238E27FC236}">
                  <a16:creationId xmlns:a16="http://schemas.microsoft.com/office/drawing/2014/main" id="{B2E15A8E-2CA3-45A9-BEE3-EABE40903A3B}"/>
                </a:ext>
              </a:extLst>
            </p:cNvPr>
            <p:cNvSpPr/>
            <p:nvPr/>
          </p:nvSpPr>
          <p:spPr>
            <a:xfrm>
              <a:off x="3392331" y="4564604"/>
              <a:ext cx="919641" cy="686831"/>
            </a:xfrm>
            <a:prstGeom prst="rect">
              <a:avLst/>
            </a:prstGeom>
            <a:solidFill>
              <a:srgbClr val="15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Arrow: Right 95">
              <a:extLst>
                <a:ext uri="{FF2B5EF4-FFF2-40B4-BE49-F238E27FC236}">
                  <a16:creationId xmlns:a16="http://schemas.microsoft.com/office/drawing/2014/main" id="{FC4FAD8E-A367-4FEF-BB3C-703B8E9CF1AB}"/>
                </a:ext>
              </a:extLst>
            </p:cNvPr>
            <p:cNvSpPr/>
            <p:nvPr/>
          </p:nvSpPr>
          <p:spPr>
            <a:xfrm>
              <a:off x="3898947" y="469258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Arrow: Right 96">
              <a:extLst>
                <a:ext uri="{FF2B5EF4-FFF2-40B4-BE49-F238E27FC236}">
                  <a16:creationId xmlns:a16="http://schemas.microsoft.com/office/drawing/2014/main" id="{763FF44F-2739-41DF-ABF7-E583D8CACE7E}"/>
                </a:ext>
              </a:extLst>
            </p:cNvPr>
            <p:cNvSpPr/>
            <p:nvPr/>
          </p:nvSpPr>
          <p:spPr>
            <a:xfrm>
              <a:off x="3898947" y="490801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Arrow: Right 97">
              <a:extLst>
                <a:ext uri="{FF2B5EF4-FFF2-40B4-BE49-F238E27FC236}">
                  <a16:creationId xmlns:a16="http://schemas.microsoft.com/office/drawing/2014/main" id="{99EAEB19-D3BC-489F-8321-49EA605E8AF2}"/>
                </a:ext>
              </a:extLst>
            </p:cNvPr>
            <p:cNvSpPr/>
            <p:nvPr/>
          </p:nvSpPr>
          <p:spPr>
            <a:xfrm flipH="1">
              <a:off x="3467147" y="4800530"/>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Arrow: Right 98">
              <a:extLst>
                <a:ext uri="{FF2B5EF4-FFF2-40B4-BE49-F238E27FC236}">
                  <a16:creationId xmlns:a16="http://schemas.microsoft.com/office/drawing/2014/main" id="{87D5BAC1-CC25-453D-879D-C5C7EFEED7A5}"/>
                </a:ext>
              </a:extLst>
            </p:cNvPr>
            <p:cNvSpPr/>
            <p:nvPr/>
          </p:nvSpPr>
          <p:spPr>
            <a:xfrm flipH="1">
              <a:off x="3467147" y="5015969"/>
              <a:ext cx="358108" cy="11053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0" name="Straight Connector 99">
            <a:extLst>
              <a:ext uri="{FF2B5EF4-FFF2-40B4-BE49-F238E27FC236}">
                <a16:creationId xmlns:a16="http://schemas.microsoft.com/office/drawing/2014/main" id="{EE6FBDC6-041B-44ED-9B3F-A801F9129BB4}"/>
              </a:ext>
            </a:extLst>
          </p:cNvPr>
          <p:cNvCxnSpPr>
            <a:cxnSpLocks/>
            <a:stCxn id="72" idx="3"/>
            <a:endCxn id="95" idx="1"/>
          </p:cNvCxnSpPr>
          <p:nvPr/>
        </p:nvCxnSpPr>
        <p:spPr>
          <a:xfrm>
            <a:off x="4144671" y="4109943"/>
            <a:ext cx="1575533"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5CB713E-AC72-4DFF-942C-AC27415D626B}"/>
              </a:ext>
            </a:extLst>
          </p:cNvPr>
          <p:cNvCxnSpPr>
            <a:cxnSpLocks/>
            <a:stCxn id="95" idx="3"/>
            <a:endCxn id="80" idx="1"/>
          </p:cNvCxnSpPr>
          <p:nvPr/>
        </p:nvCxnSpPr>
        <p:spPr>
          <a:xfrm flipV="1">
            <a:off x="6639845" y="4109943"/>
            <a:ext cx="1507387" cy="6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F489E7E-D234-4DF2-9AF5-A2BF7764234C}"/>
              </a:ext>
            </a:extLst>
          </p:cNvPr>
          <p:cNvCxnSpPr>
            <a:cxnSpLocks/>
          </p:cNvCxnSpPr>
          <p:nvPr/>
        </p:nvCxnSpPr>
        <p:spPr>
          <a:xfrm flipV="1">
            <a:off x="6617229" y="3341505"/>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3070A63-A6CE-4D0D-AD77-BE6F8D3A3C7F}"/>
              </a:ext>
            </a:extLst>
          </p:cNvPr>
          <p:cNvCxnSpPr>
            <a:cxnSpLocks/>
          </p:cNvCxnSpPr>
          <p:nvPr/>
        </p:nvCxnSpPr>
        <p:spPr>
          <a:xfrm>
            <a:off x="6617229" y="4428014"/>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594597F-02C0-4BCF-A4BA-361CCC51FDC7}"/>
              </a:ext>
            </a:extLst>
          </p:cNvPr>
          <p:cNvCxnSpPr>
            <a:cxnSpLocks/>
          </p:cNvCxnSpPr>
          <p:nvPr/>
        </p:nvCxnSpPr>
        <p:spPr>
          <a:xfrm flipH="1" flipV="1">
            <a:off x="5217692" y="3332141"/>
            <a:ext cx="513939" cy="4355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CB065B2-582C-4D04-8AC6-390716B42D60}"/>
              </a:ext>
            </a:extLst>
          </p:cNvPr>
          <p:cNvCxnSpPr>
            <a:cxnSpLocks/>
          </p:cNvCxnSpPr>
          <p:nvPr/>
        </p:nvCxnSpPr>
        <p:spPr>
          <a:xfrm flipH="1">
            <a:off x="5217692" y="4418650"/>
            <a:ext cx="509603" cy="6877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a16="http://schemas.microsoft.com/office/drawing/2014/main" id="{ACD4BBA9-A263-44EA-B4DB-BCD284C9B4B4}"/>
              </a:ext>
            </a:extLst>
          </p:cNvPr>
          <p:cNvGrpSpPr/>
          <p:nvPr/>
        </p:nvGrpSpPr>
        <p:grpSpPr>
          <a:xfrm>
            <a:off x="4600386" y="3989536"/>
            <a:ext cx="397577" cy="249395"/>
            <a:chOff x="6764707" y="3124081"/>
            <a:chExt cx="397577" cy="249395"/>
          </a:xfrm>
        </p:grpSpPr>
        <p:sp>
          <p:nvSpPr>
            <p:cNvPr id="107" name="Rectangle 106">
              <a:extLst>
                <a:ext uri="{FF2B5EF4-FFF2-40B4-BE49-F238E27FC236}">
                  <a16:creationId xmlns:a16="http://schemas.microsoft.com/office/drawing/2014/main" id="{57F0FBC5-9E24-4BC9-9CB0-B7DA7F7E87B6}"/>
                </a:ext>
              </a:extLst>
            </p:cNvPr>
            <p:cNvSpPr/>
            <p:nvPr/>
          </p:nvSpPr>
          <p:spPr>
            <a:xfrm>
              <a:off x="6764707" y="3124081"/>
              <a:ext cx="397577" cy="249395"/>
            </a:xfrm>
            <a:prstGeom prst="rect">
              <a:avLst/>
            </a:prstGeom>
            <a:solidFill>
              <a:srgbClr val="017B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8" name="Straight Arrow Connector 107">
              <a:extLst>
                <a:ext uri="{FF2B5EF4-FFF2-40B4-BE49-F238E27FC236}">
                  <a16:creationId xmlns:a16="http://schemas.microsoft.com/office/drawing/2014/main" id="{4CEC8EE5-4F1B-4846-96A2-CE8ECA76C474}"/>
                </a:ext>
              </a:extLst>
            </p:cNvPr>
            <p:cNvCxnSpPr>
              <a:cxnSpLocks/>
            </p:cNvCxnSpPr>
            <p:nvPr/>
          </p:nvCxnSpPr>
          <p:spPr>
            <a:xfrm>
              <a:off x="6803884" y="3248025"/>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79C8287C-D783-41F2-A429-3A8C224C87EF}"/>
              </a:ext>
            </a:extLst>
          </p:cNvPr>
          <p:cNvGrpSpPr/>
          <p:nvPr/>
        </p:nvGrpSpPr>
        <p:grpSpPr>
          <a:xfrm>
            <a:off x="7193739" y="3989535"/>
            <a:ext cx="397577" cy="249395"/>
            <a:chOff x="7643938" y="3151783"/>
            <a:chExt cx="397577" cy="249395"/>
          </a:xfrm>
        </p:grpSpPr>
        <p:sp>
          <p:nvSpPr>
            <p:cNvPr id="110" name="Rectangle 109">
              <a:extLst>
                <a:ext uri="{FF2B5EF4-FFF2-40B4-BE49-F238E27FC236}">
                  <a16:creationId xmlns:a16="http://schemas.microsoft.com/office/drawing/2014/main" id="{691E19A2-3A90-4D30-8F1F-2FE912724D50}"/>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1" name="Straight Arrow Connector 110">
              <a:extLst>
                <a:ext uri="{FF2B5EF4-FFF2-40B4-BE49-F238E27FC236}">
                  <a16:creationId xmlns:a16="http://schemas.microsoft.com/office/drawing/2014/main" id="{89AECF1A-794C-4393-B4F1-55713684074C}"/>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8DB1EF94-2651-4575-BD53-17C7B594159A}"/>
              </a:ext>
            </a:extLst>
          </p:cNvPr>
          <p:cNvGrpSpPr/>
          <p:nvPr/>
        </p:nvGrpSpPr>
        <p:grpSpPr>
          <a:xfrm rot="19122185">
            <a:off x="6644667" y="3474434"/>
            <a:ext cx="397577" cy="249395"/>
            <a:chOff x="7643938" y="3151783"/>
            <a:chExt cx="397577" cy="249395"/>
          </a:xfrm>
        </p:grpSpPr>
        <p:sp>
          <p:nvSpPr>
            <p:cNvPr id="113" name="Rectangle 112">
              <a:extLst>
                <a:ext uri="{FF2B5EF4-FFF2-40B4-BE49-F238E27FC236}">
                  <a16:creationId xmlns:a16="http://schemas.microsoft.com/office/drawing/2014/main" id="{199C0E64-5A2D-4E0A-9F35-67FC4BCF5A56}"/>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Arrow Connector 113">
              <a:extLst>
                <a:ext uri="{FF2B5EF4-FFF2-40B4-BE49-F238E27FC236}">
                  <a16:creationId xmlns:a16="http://schemas.microsoft.com/office/drawing/2014/main" id="{A2347A97-8892-4A0C-BE4F-5775E74E2462}"/>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EFD7335F-AACE-499A-94E2-8D65DD58871A}"/>
              </a:ext>
            </a:extLst>
          </p:cNvPr>
          <p:cNvGrpSpPr/>
          <p:nvPr/>
        </p:nvGrpSpPr>
        <p:grpSpPr>
          <a:xfrm rot="7564225">
            <a:off x="5253552" y="4688364"/>
            <a:ext cx="397577" cy="249395"/>
            <a:chOff x="7643938" y="3151783"/>
            <a:chExt cx="397577" cy="249395"/>
          </a:xfrm>
        </p:grpSpPr>
        <p:sp>
          <p:nvSpPr>
            <p:cNvPr id="116" name="Rectangle 115">
              <a:extLst>
                <a:ext uri="{FF2B5EF4-FFF2-40B4-BE49-F238E27FC236}">
                  <a16:creationId xmlns:a16="http://schemas.microsoft.com/office/drawing/2014/main" id="{7B77EB97-C985-44F3-B2C5-E37727E08FA4}"/>
                </a:ext>
              </a:extLst>
            </p:cNvPr>
            <p:cNvSpPr/>
            <p:nvPr/>
          </p:nvSpPr>
          <p:spPr>
            <a:xfrm>
              <a:off x="7643938" y="3151783"/>
              <a:ext cx="397577" cy="249395"/>
            </a:xfrm>
            <a:prstGeom prst="rect">
              <a:avLst/>
            </a:prstGeom>
            <a:solidFill>
              <a:srgbClr val="6A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Arrow Connector 116">
              <a:extLst>
                <a:ext uri="{FF2B5EF4-FFF2-40B4-BE49-F238E27FC236}">
                  <a16:creationId xmlns:a16="http://schemas.microsoft.com/office/drawing/2014/main" id="{6CB96954-2C68-4774-A3E8-3E5811D51DAE}"/>
                </a:ext>
              </a:extLst>
            </p:cNvPr>
            <p:cNvCxnSpPr>
              <a:cxnSpLocks/>
            </p:cNvCxnSpPr>
            <p:nvPr/>
          </p:nvCxnSpPr>
          <p:spPr>
            <a:xfrm>
              <a:off x="7683115" y="3275727"/>
              <a:ext cx="329825" cy="7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51255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719A-17AD-42C3-A80F-3A728091313A}"/>
              </a:ext>
            </a:extLst>
          </p:cNvPr>
          <p:cNvSpPr>
            <a:spLocks noGrp="1"/>
          </p:cNvSpPr>
          <p:nvPr>
            <p:ph type="title"/>
          </p:nvPr>
        </p:nvSpPr>
        <p:spPr/>
        <p:txBody>
          <a:bodyPr/>
          <a:lstStyle/>
          <a:p>
            <a:r>
              <a:rPr lang="en-GB"/>
              <a:t>Media Access Control - Duplex</a:t>
            </a:r>
          </a:p>
        </p:txBody>
      </p:sp>
      <p:sp>
        <p:nvSpPr>
          <p:cNvPr id="5" name="Text Placeholder 4">
            <a:extLst>
              <a:ext uri="{FF2B5EF4-FFF2-40B4-BE49-F238E27FC236}">
                <a16:creationId xmlns:a16="http://schemas.microsoft.com/office/drawing/2014/main" id="{F5CCC54A-7C63-4395-96A9-B9D97CAAB160}"/>
              </a:ext>
            </a:extLst>
          </p:cNvPr>
          <p:cNvSpPr>
            <a:spLocks noGrp="1"/>
          </p:cNvSpPr>
          <p:nvPr>
            <p:ph type="body" idx="1"/>
          </p:nvPr>
        </p:nvSpPr>
        <p:spPr/>
        <p:txBody>
          <a:bodyPr/>
          <a:lstStyle/>
          <a:p>
            <a:r>
              <a:rPr lang="en-GB"/>
              <a:t>Half-duplex</a:t>
            </a:r>
          </a:p>
        </p:txBody>
      </p:sp>
      <p:sp>
        <p:nvSpPr>
          <p:cNvPr id="3" name="Content Placeholder 2">
            <a:extLst>
              <a:ext uri="{FF2B5EF4-FFF2-40B4-BE49-F238E27FC236}">
                <a16:creationId xmlns:a16="http://schemas.microsoft.com/office/drawing/2014/main" id="{31EA42C0-400E-47A8-A168-738264EAEA7A}"/>
              </a:ext>
            </a:extLst>
          </p:cNvPr>
          <p:cNvSpPr>
            <a:spLocks noGrp="1"/>
          </p:cNvSpPr>
          <p:nvPr>
            <p:ph sz="half" idx="2"/>
          </p:nvPr>
        </p:nvSpPr>
        <p:spPr>
          <a:xfrm>
            <a:off x="839788" y="2505075"/>
            <a:ext cx="5157787" cy="3751346"/>
          </a:xfrm>
          <a:gradFill>
            <a:gsLst>
              <a:gs pos="0">
                <a:schemeClr val="accent2">
                  <a:lumMod val="60000"/>
                  <a:lumOff val="40000"/>
                </a:schemeClr>
              </a:gs>
              <a:gs pos="33000">
                <a:schemeClr val="accent2">
                  <a:lumMod val="40000"/>
                  <a:lumOff val="60000"/>
                </a:schemeClr>
              </a:gs>
              <a:gs pos="61000">
                <a:schemeClr val="accent2">
                  <a:lumMod val="40000"/>
                  <a:lumOff val="60000"/>
                </a:schemeClr>
              </a:gs>
              <a:gs pos="100000">
                <a:schemeClr val="accent2">
                  <a:lumMod val="20000"/>
                  <a:lumOff val="80000"/>
                </a:schemeClr>
              </a:gs>
            </a:gsLst>
            <a:lin ang="5400000" scaled="1"/>
          </a:gradFill>
        </p:spPr>
        <p:txBody>
          <a:bodyPr>
            <a:normAutofit/>
          </a:bodyPr>
          <a:lstStyle/>
          <a:p>
            <a:r>
              <a:rPr lang="en-GB"/>
              <a:t>A device cannot send and receive simultaneously</a:t>
            </a:r>
          </a:p>
          <a:p>
            <a:r>
              <a:rPr lang="en-GB"/>
              <a:t>All LAN hubs are half-duplex devices</a:t>
            </a:r>
          </a:p>
          <a:p>
            <a:r>
              <a:rPr lang="en-GB"/>
              <a:t>Switch interfaces can be configured as half-duplex, but usually only when connecting to another half-duplex device</a:t>
            </a:r>
          </a:p>
        </p:txBody>
      </p:sp>
      <p:sp>
        <p:nvSpPr>
          <p:cNvPr id="6" name="Text Placeholder 5">
            <a:extLst>
              <a:ext uri="{FF2B5EF4-FFF2-40B4-BE49-F238E27FC236}">
                <a16:creationId xmlns:a16="http://schemas.microsoft.com/office/drawing/2014/main" id="{BACC91A5-E92B-4A29-8BC5-4961622DCFF8}"/>
              </a:ext>
            </a:extLst>
          </p:cNvPr>
          <p:cNvSpPr>
            <a:spLocks noGrp="1"/>
          </p:cNvSpPr>
          <p:nvPr>
            <p:ph type="body" sz="quarter" idx="3"/>
          </p:nvPr>
        </p:nvSpPr>
        <p:spPr/>
        <p:txBody>
          <a:bodyPr/>
          <a:lstStyle/>
          <a:p>
            <a:r>
              <a:rPr lang="en-GB"/>
              <a:t>Full-duplex</a:t>
            </a:r>
          </a:p>
        </p:txBody>
      </p:sp>
      <p:sp>
        <p:nvSpPr>
          <p:cNvPr id="7" name="Content Placeholder 6">
            <a:extLst>
              <a:ext uri="{FF2B5EF4-FFF2-40B4-BE49-F238E27FC236}">
                <a16:creationId xmlns:a16="http://schemas.microsoft.com/office/drawing/2014/main" id="{D137E315-3631-4D9E-8EDA-170BD7D01F05}"/>
              </a:ext>
            </a:extLst>
          </p:cNvPr>
          <p:cNvSpPr>
            <a:spLocks noGrp="1"/>
          </p:cNvSpPr>
          <p:nvPr>
            <p:ph sz="quarter" idx="4"/>
          </p:nvPr>
        </p:nvSpPr>
        <p:spPr>
          <a:xfrm>
            <a:off x="6172200" y="2505075"/>
            <a:ext cx="5183188" cy="3751346"/>
          </a:xfrm>
          <a:gradFill>
            <a:gsLst>
              <a:gs pos="0">
                <a:schemeClr val="accent2">
                  <a:lumMod val="60000"/>
                  <a:lumOff val="40000"/>
                </a:schemeClr>
              </a:gs>
              <a:gs pos="33000">
                <a:schemeClr val="accent2">
                  <a:lumMod val="40000"/>
                  <a:lumOff val="60000"/>
                </a:schemeClr>
              </a:gs>
              <a:gs pos="61000">
                <a:schemeClr val="accent2">
                  <a:lumMod val="40000"/>
                  <a:lumOff val="60000"/>
                </a:schemeClr>
              </a:gs>
              <a:gs pos="100000">
                <a:schemeClr val="accent2">
                  <a:lumMod val="20000"/>
                  <a:lumOff val="80000"/>
                </a:schemeClr>
              </a:gs>
            </a:gsLst>
            <a:lin ang="5400000" scaled="1"/>
          </a:gradFill>
        </p:spPr>
        <p:txBody>
          <a:bodyPr>
            <a:normAutofit/>
          </a:bodyPr>
          <a:lstStyle/>
          <a:p>
            <a:r>
              <a:rPr lang="en-GB"/>
              <a:t>Data can be sent and received at the same time</a:t>
            </a:r>
          </a:p>
          <a:p>
            <a:r>
              <a:rPr lang="en-GB"/>
              <a:t>A properly configured switch interface will be set to full-duplex</a:t>
            </a:r>
          </a:p>
          <a:p>
            <a:endParaRPr lang="en-GB"/>
          </a:p>
        </p:txBody>
      </p:sp>
    </p:spTree>
    <p:extLst>
      <p:ext uri="{BB962C8B-B14F-4D97-AF65-F5344CB8AC3E}">
        <p14:creationId xmlns:p14="http://schemas.microsoft.com/office/powerpoint/2010/main" val="26217647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E3A1-D6A8-43E5-847B-A945ECB4BC64}"/>
              </a:ext>
            </a:extLst>
          </p:cNvPr>
          <p:cNvSpPr>
            <a:spLocks noGrp="1"/>
          </p:cNvSpPr>
          <p:nvPr>
            <p:ph type="title"/>
          </p:nvPr>
        </p:nvSpPr>
        <p:spPr>
          <a:xfrm>
            <a:off x="312821" y="648218"/>
            <a:ext cx="11590421" cy="903634"/>
          </a:xfrm>
        </p:spPr>
        <p:txBody>
          <a:bodyPr/>
          <a:lstStyle/>
          <a:p>
            <a:r>
              <a:rPr lang="en-GB"/>
              <a:t>Ethernet Frames</a:t>
            </a:r>
          </a:p>
        </p:txBody>
      </p:sp>
      <p:sp>
        <p:nvSpPr>
          <p:cNvPr id="3" name="Content Placeholder 2">
            <a:extLst>
              <a:ext uri="{FF2B5EF4-FFF2-40B4-BE49-F238E27FC236}">
                <a16:creationId xmlns:a16="http://schemas.microsoft.com/office/drawing/2014/main" id="{12531080-9A91-45B5-BEDA-504063AB3C32}"/>
              </a:ext>
            </a:extLst>
          </p:cNvPr>
          <p:cNvSpPr>
            <a:spLocks noGrp="1"/>
          </p:cNvSpPr>
          <p:nvPr>
            <p:ph idx="1"/>
          </p:nvPr>
        </p:nvSpPr>
        <p:spPr>
          <a:xfrm>
            <a:off x="312821" y="1412240"/>
            <a:ext cx="11590421" cy="5349341"/>
          </a:xfrm>
        </p:spPr>
        <p:txBody>
          <a:bodyPr>
            <a:normAutofit/>
          </a:bodyPr>
          <a:lstStyle/>
          <a:p>
            <a:r>
              <a:rPr lang="en-GB" sz="3600"/>
              <a:t>There have been four different Ethernet frame types defined over the years</a:t>
            </a:r>
          </a:p>
          <a:p>
            <a:r>
              <a:rPr lang="en-GB" sz="3600"/>
              <a:t>Only the Ethernet II frame type is used today</a:t>
            </a:r>
          </a:p>
          <a:p>
            <a:r>
              <a:rPr lang="en-GB" sz="3600"/>
              <a:t>Every version of 802.3 Ethernet uses the same Ethernet II frame</a:t>
            </a:r>
          </a:p>
          <a:p>
            <a:r>
              <a:rPr lang="en-GB" sz="3600"/>
              <a:t>Using frames addresses two networking issues</a:t>
            </a:r>
          </a:p>
          <a:p>
            <a:pPr lvl="1"/>
            <a:r>
              <a:rPr lang="en-GB" sz="3200"/>
              <a:t>Frames prevent any single machine from monopolizing the shared bus cable</a:t>
            </a:r>
          </a:p>
          <a:p>
            <a:pPr lvl="1"/>
            <a:r>
              <a:rPr lang="en-GB" sz="3200"/>
              <a:t>The process of retransmitting lost data is more efficient</a:t>
            </a:r>
            <a:endParaRPr lang="en-GB" sz="4400"/>
          </a:p>
        </p:txBody>
      </p:sp>
    </p:spTree>
    <p:extLst>
      <p:ext uri="{BB962C8B-B14F-4D97-AF65-F5344CB8AC3E}">
        <p14:creationId xmlns:p14="http://schemas.microsoft.com/office/powerpoint/2010/main" val="14967938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F8E6EC-7FC2-414A-9B0A-052CC03D5277}"/>
              </a:ext>
            </a:extLst>
          </p:cNvPr>
          <p:cNvSpPr/>
          <p:nvPr/>
        </p:nvSpPr>
        <p:spPr>
          <a:xfrm>
            <a:off x="97277" y="1420238"/>
            <a:ext cx="11906655" cy="2451371"/>
          </a:xfrm>
          <a:prstGeom prst="rect">
            <a:avLst/>
          </a:prstGeom>
          <a:gradFill flip="none" rotWithShape="1">
            <a:gsLst>
              <a:gs pos="0">
                <a:schemeClr val="accent1">
                  <a:lumMod val="0"/>
                  <a:lumOff val="100000"/>
                </a:schemeClr>
              </a:gs>
              <a:gs pos="16000">
                <a:schemeClr val="accent1">
                  <a:lumMod val="0"/>
                  <a:lumOff val="100000"/>
                  <a:alpha val="28000"/>
                </a:schemeClr>
              </a:gs>
              <a:gs pos="100000">
                <a:schemeClr val="accent1">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AE04689-3DAA-4B2E-8F40-2D913A8E02C7}"/>
              </a:ext>
            </a:extLst>
          </p:cNvPr>
          <p:cNvSpPr>
            <a:spLocks noGrp="1"/>
          </p:cNvSpPr>
          <p:nvPr>
            <p:ph type="title"/>
          </p:nvPr>
        </p:nvSpPr>
        <p:spPr>
          <a:xfrm>
            <a:off x="296584" y="576967"/>
            <a:ext cx="11590421" cy="903634"/>
          </a:xfrm>
        </p:spPr>
        <p:txBody>
          <a:bodyPr/>
          <a:lstStyle/>
          <a:p>
            <a:r>
              <a:rPr lang="en-GB"/>
              <a:t>Ethernet Frame</a:t>
            </a:r>
          </a:p>
        </p:txBody>
      </p:sp>
      <p:sp>
        <p:nvSpPr>
          <p:cNvPr id="6" name="TextBox 5">
            <a:extLst>
              <a:ext uri="{FF2B5EF4-FFF2-40B4-BE49-F238E27FC236}">
                <a16:creationId xmlns:a16="http://schemas.microsoft.com/office/drawing/2014/main" id="{94FC5ED7-471D-42EE-BECD-6F21DCDCC77C}"/>
              </a:ext>
            </a:extLst>
          </p:cNvPr>
          <p:cNvSpPr txBox="1"/>
          <p:nvPr/>
        </p:nvSpPr>
        <p:spPr>
          <a:xfrm>
            <a:off x="3434802" y="5036980"/>
            <a:ext cx="5696778" cy="1477328"/>
          </a:xfrm>
          <a:prstGeom prst="rect">
            <a:avLst/>
          </a:prstGeom>
          <a:solidFill>
            <a:schemeClr val="accent1">
              <a:lumMod val="40000"/>
              <a:lumOff val="60000"/>
            </a:schemeClr>
          </a:solidFill>
        </p:spPr>
        <p:txBody>
          <a:bodyPr wrap="square" rtlCol="0">
            <a:spAutoFit/>
          </a:bodyPr>
          <a:lstStyle/>
          <a:p>
            <a:r>
              <a:rPr lang="en-GB" err="1"/>
              <a:t>EtherType</a:t>
            </a:r>
            <a:r>
              <a:rPr lang="en-GB"/>
              <a:t> values:</a:t>
            </a:r>
          </a:p>
          <a:p>
            <a:r>
              <a:rPr lang="en-GB"/>
              <a:t>0x0800 signals that the frame contains an IPv4 datagram 0x0806 indicates an ARP frame</a:t>
            </a:r>
          </a:p>
          <a:p>
            <a:r>
              <a:rPr lang="en-GB"/>
              <a:t>0x86DD indicates an IPv6 frame</a:t>
            </a:r>
          </a:p>
          <a:p>
            <a:r>
              <a:rPr lang="en-GB"/>
              <a:t>0x8100 indicates the presence of an IEEE 802.1 Q tag</a:t>
            </a:r>
          </a:p>
        </p:txBody>
      </p:sp>
      <p:sp>
        <p:nvSpPr>
          <p:cNvPr id="7" name="Rectangle 6">
            <a:extLst>
              <a:ext uri="{FF2B5EF4-FFF2-40B4-BE49-F238E27FC236}">
                <a16:creationId xmlns:a16="http://schemas.microsoft.com/office/drawing/2014/main" id="{9E859414-2507-4499-87B8-488DCCC5F4F3}"/>
              </a:ext>
            </a:extLst>
          </p:cNvPr>
          <p:cNvSpPr/>
          <p:nvPr/>
        </p:nvSpPr>
        <p:spPr>
          <a:xfrm>
            <a:off x="602107" y="2439053"/>
            <a:ext cx="2449902" cy="569343"/>
          </a:xfrm>
          <a:prstGeom prst="rect">
            <a:avLst/>
          </a:prstGeom>
          <a:gradFill flip="none" rotWithShape="1">
            <a:gsLst>
              <a:gs pos="0">
                <a:schemeClr val="accent1">
                  <a:lumMod val="5000"/>
                  <a:lumOff val="95000"/>
                </a:schemeClr>
              </a:gs>
              <a:gs pos="79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E2E1E32-DD35-412E-A737-9471110DD9EA}"/>
              </a:ext>
            </a:extLst>
          </p:cNvPr>
          <p:cNvSpPr/>
          <p:nvPr/>
        </p:nvSpPr>
        <p:spPr>
          <a:xfrm>
            <a:off x="7231634" y="2438189"/>
            <a:ext cx="2449902" cy="569343"/>
          </a:xfrm>
          <a:prstGeom prst="rect">
            <a:avLst/>
          </a:prstGeom>
          <a:gradFill flip="none" rotWithShape="1">
            <a:gsLst>
              <a:gs pos="0">
                <a:srgbClr val="FF0000"/>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B2D570F-6DA2-4EE8-B5C4-337F000D08AE}"/>
              </a:ext>
            </a:extLst>
          </p:cNvPr>
          <p:cNvSpPr/>
          <p:nvPr/>
        </p:nvSpPr>
        <p:spPr>
          <a:xfrm>
            <a:off x="3201101" y="2438191"/>
            <a:ext cx="2449902" cy="569343"/>
          </a:xfrm>
          <a:prstGeom prst="rect">
            <a:avLst/>
          </a:prstGeom>
          <a:gradFill flip="none" rotWithShape="1">
            <a:gsLst>
              <a:gs pos="26000">
                <a:schemeClr val="accent6">
                  <a:lumMod val="60000"/>
                  <a:lumOff val="40000"/>
                </a:scheme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01BB6B-FB9F-441F-B00D-C5D04563E908}"/>
              </a:ext>
            </a:extLst>
          </p:cNvPr>
          <p:cNvSpPr/>
          <p:nvPr/>
        </p:nvSpPr>
        <p:spPr>
          <a:xfrm>
            <a:off x="5817365" y="2438191"/>
            <a:ext cx="931653" cy="569343"/>
          </a:xfrm>
          <a:prstGeom prst="rect">
            <a:avLst/>
          </a:prstGeom>
          <a:gradFill flip="none" rotWithShape="1">
            <a:gsLst>
              <a:gs pos="34000">
                <a:srgbClr val="FFFF00">
                  <a:alpha val="81000"/>
                </a:srgbClr>
              </a:gs>
              <a:gs pos="100000">
                <a:schemeClr val="bg1"/>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2108297-AE0E-41DC-AAE1-C4C37B3DA72B}"/>
              </a:ext>
            </a:extLst>
          </p:cNvPr>
          <p:cNvSpPr/>
          <p:nvPr/>
        </p:nvSpPr>
        <p:spPr>
          <a:xfrm>
            <a:off x="10049740" y="2438189"/>
            <a:ext cx="1590136" cy="569343"/>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EEC6241-D7BC-49E7-AF01-75DF5926F845}"/>
              </a:ext>
            </a:extLst>
          </p:cNvPr>
          <p:cNvSpPr/>
          <p:nvPr/>
        </p:nvSpPr>
        <p:spPr>
          <a:xfrm>
            <a:off x="340006" y="2290899"/>
            <a:ext cx="6569752"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39054F0-E60E-4490-B081-A6B78BFF2503}"/>
              </a:ext>
            </a:extLst>
          </p:cNvPr>
          <p:cNvSpPr/>
          <p:nvPr/>
        </p:nvSpPr>
        <p:spPr>
          <a:xfrm>
            <a:off x="7005350" y="2290899"/>
            <a:ext cx="2847386" cy="13255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2A81F8-D1D7-42B6-8F76-DEDE6CCACB2D}"/>
              </a:ext>
            </a:extLst>
          </p:cNvPr>
          <p:cNvSpPr txBox="1"/>
          <p:nvPr/>
        </p:nvSpPr>
        <p:spPr>
          <a:xfrm>
            <a:off x="676134" y="2696596"/>
            <a:ext cx="2301849" cy="338554"/>
          </a:xfrm>
          <a:prstGeom prst="rect">
            <a:avLst/>
          </a:prstGeom>
          <a:noFill/>
        </p:spPr>
        <p:txBody>
          <a:bodyPr wrap="none" rtlCol="0">
            <a:spAutoFit/>
          </a:bodyPr>
          <a:lstStyle/>
          <a:p>
            <a:r>
              <a:rPr lang="en-GB" sz="1600"/>
              <a:t>Destination MAC Address</a:t>
            </a:r>
          </a:p>
        </p:txBody>
      </p:sp>
      <p:sp>
        <p:nvSpPr>
          <p:cNvPr id="15" name="TextBox 14">
            <a:extLst>
              <a:ext uri="{FF2B5EF4-FFF2-40B4-BE49-F238E27FC236}">
                <a16:creationId xmlns:a16="http://schemas.microsoft.com/office/drawing/2014/main" id="{C9931278-6A1B-47E0-A257-C89E948C148B}"/>
              </a:ext>
            </a:extLst>
          </p:cNvPr>
          <p:cNvSpPr txBox="1"/>
          <p:nvPr/>
        </p:nvSpPr>
        <p:spPr>
          <a:xfrm>
            <a:off x="3469284" y="2696596"/>
            <a:ext cx="1913537" cy="338554"/>
          </a:xfrm>
          <a:prstGeom prst="rect">
            <a:avLst/>
          </a:prstGeom>
          <a:noFill/>
        </p:spPr>
        <p:txBody>
          <a:bodyPr wrap="none" rtlCol="0">
            <a:spAutoFit/>
          </a:bodyPr>
          <a:lstStyle/>
          <a:p>
            <a:r>
              <a:rPr lang="en-GB" sz="1600"/>
              <a:t>Source MAC Address</a:t>
            </a:r>
          </a:p>
        </p:txBody>
      </p:sp>
      <p:sp>
        <p:nvSpPr>
          <p:cNvPr id="16" name="TextBox 15">
            <a:extLst>
              <a:ext uri="{FF2B5EF4-FFF2-40B4-BE49-F238E27FC236}">
                <a16:creationId xmlns:a16="http://schemas.microsoft.com/office/drawing/2014/main" id="{33AF7C69-4CE3-4693-AE52-8873B3C618DC}"/>
              </a:ext>
            </a:extLst>
          </p:cNvPr>
          <p:cNvSpPr txBox="1"/>
          <p:nvPr/>
        </p:nvSpPr>
        <p:spPr>
          <a:xfrm>
            <a:off x="5769525" y="2696596"/>
            <a:ext cx="1027333" cy="338554"/>
          </a:xfrm>
          <a:prstGeom prst="rect">
            <a:avLst/>
          </a:prstGeom>
          <a:noFill/>
        </p:spPr>
        <p:txBody>
          <a:bodyPr wrap="none" rtlCol="0">
            <a:spAutoFit/>
          </a:bodyPr>
          <a:lstStyle/>
          <a:p>
            <a:r>
              <a:rPr lang="en-GB" sz="1600" err="1"/>
              <a:t>EtherType</a:t>
            </a:r>
            <a:endParaRPr lang="en-GB" sz="1600"/>
          </a:p>
        </p:txBody>
      </p:sp>
      <p:sp>
        <p:nvSpPr>
          <p:cNvPr id="17" name="TextBox 16">
            <a:extLst>
              <a:ext uri="{FF2B5EF4-FFF2-40B4-BE49-F238E27FC236}">
                <a16:creationId xmlns:a16="http://schemas.microsoft.com/office/drawing/2014/main" id="{3D05ABE5-7D5C-4FC2-BDF9-346E81860F8E}"/>
              </a:ext>
            </a:extLst>
          </p:cNvPr>
          <p:cNvSpPr txBox="1"/>
          <p:nvPr/>
        </p:nvSpPr>
        <p:spPr>
          <a:xfrm>
            <a:off x="2993557" y="3076908"/>
            <a:ext cx="1262653" cy="584775"/>
          </a:xfrm>
          <a:prstGeom prst="rect">
            <a:avLst/>
          </a:prstGeom>
          <a:noFill/>
        </p:spPr>
        <p:txBody>
          <a:bodyPr wrap="none" rtlCol="0">
            <a:spAutoFit/>
          </a:bodyPr>
          <a:lstStyle/>
          <a:p>
            <a:pPr algn="ctr"/>
            <a:r>
              <a:rPr lang="en-GB" sz="1600" b="1"/>
              <a:t>MAC Header</a:t>
            </a:r>
          </a:p>
          <a:p>
            <a:pPr algn="ctr"/>
            <a:r>
              <a:rPr lang="en-GB" sz="1600" b="1"/>
              <a:t>(14 bytes)</a:t>
            </a:r>
          </a:p>
        </p:txBody>
      </p:sp>
      <p:sp>
        <p:nvSpPr>
          <p:cNvPr id="18" name="TextBox 17">
            <a:extLst>
              <a:ext uri="{FF2B5EF4-FFF2-40B4-BE49-F238E27FC236}">
                <a16:creationId xmlns:a16="http://schemas.microsoft.com/office/drawing/2014/main" id="{10CDF063-DA36-497B-AEB1-9798752CA458}"/>
              </a:ext>
            </a:extLst>
          </p:cNvPr>
          <p:cNvSpPr txBox="1"/>
          <p:nvPr/>
        </p:nvSpPr>
        <p:spPr>
          <a:xfrm>
            <a:off x="7663227" y="3076908"/>
            <a:ext cx="1586716" cy="584775"/>
          </a:xfrm>
          <a:prstGeom prst="rect">
            <a:avLst/>
          </a:prstGeom>
          <a:noFill/>
        </p:spPr>
        <p:txBody>
          <a:bodyPr wrap="none" rtlCol="0">
            <a:spAutoFit/>
          </a:bodyPr>
          <a:lstStyle/>
          <a:p>
            <a:pPr algn="ctr"/>
            <a:r>
              <a:rPr lang="en-GB" sz="1600" b="1"/>
              <a:t>Data</a:t>
            </a:r>
          </a:p>
          <a:p>
            <a:pPr algn="ctr"/>
            <a:r>
              <a:rPr lang="en-GB" sz="1600" b="1"/>
              <a:t>(46 - 1500 bytes)</a:t>
            </a:r>
          </a:p>
        </p:txBody>
      </p:sp>
      <p:sp>
        <p:nvSpPr>
          <p:cNvPr id="19" name="TextBox 18">
            <a:extLst>
              <a:ext uri="{FF2B5EF4-FFF2-40B4-BE49-F238E27FC236}">
                <a16:creationId xmlns:a16="http://schemas.microsoft.com/office/drawing/2014/main" id="{295621EA-1E93-4752-A4CB-0BB2A97F15B2}"/>
              </a:ext>
            </a:extLst>
          </p:cNvPr>
          <p:cNvSpPr txBox="1"/>
          <p:nvPr/>
        </p:nvSpPr>
        <p:spPr>
          <a:xfrm>
            <a:off x="10446783" y="3200018"/>
            <a:ext cx="796051" cy="338554"/>
          </a:xfrm>
          <a:prstGeom prst="rect">
            <a:avLst/>
          </a:prstGeom>
          <a:noFill/>
        </p:spPr>
        <p:txBody>
          <a:bodyPr wrap="none" rtlCol="0">
            <a:spAutoFit/>
          </a:bodyPr>
          <a:lstStyle/>
          <a:p>
            <a:pPr algn="ctr"/>
            <a:r>
              <a:rPr lang="en-GB" sz="1600" b="1"/>
              <a:t>4 bytes</a:t>
            </a:r>
          </a:p>
        </p:txBody>
      </p:sp>
      <p:sp>
        <p:nvSpPr>
          <p:cNvPr id="20" name="TextBox 19">
            <a:extLst>
              <a:ext uri="{FF2B5EF4-FFF2-40B4-BE49-F238E27FC236}">
                <a16:creationId xmlns:a16="http://schemas.microsoft.com/office/drawing/2014/main" id="{059A3B01-BCB4-4AEB-8653-35E6A8D47E5F}"/>
              </a:ext>
            </a:extLst>
          </p:cNvPr>
          <p:cNvSpPr txBox="1"/>
          <p:nvPr/>
        </p:nvSpPr>
        <p:spPr>
          <a:xfrm>
            <a:off x="8039740" y="2702957"/>
            <a:ext cx="833690" cy="338554"/>
          </a:xfrm>
          <a:prstGeom prst="rect">
            <a:avLst/>
          </a:prstGeom>
          <a:noFill/>
        </p:spPr>
        <p:txBody>
          <a:bodyPr wrap="none" rtlCol="0">
            <a:spAutoFit/>
          </a:bodyPr>
          <a:lstStyle/>
          <a:p>
            <a:r>
              <a:rPr lang="en-GB" sz="1600"/>
              <a:t>Payload</a:t>
            </a:r>
          </a:p>
        </p:txBody>
      </p:sp>
      <p:sp>
        <p:nvSpPr>
          <p:cNvPr id="21" name="TextBox 20">
            <a:extLst>
              <a:ext uri="{FF2B5EF4-FFF2-40B4-BE49-F238E27FC236}">
                <a16:creationId xmlns:a16="http://schemas.microsoft.com/office/drawing/2014/main" id="{E68EE9BF-D284-4E4F-9505-2921311EE577}"/>
              </a:ext>
            </a:extLst>
          </p:cNvPr>
          <p:cNvSpPr txBox="1"/>
          <p:nvPr/>
        </p:nvSpPr>
        <p:spPr>
          <a:xfrm>
            <a:off x="10141186" y="2686067"/>
            <a:ext cx="1407245" cy="338554"/>
          </a:xfrm>
          <a:prstGeom prst="rect">
            <a:avLst/>
          </a:prstGeom>
          <a:noFill/>
        </p:spPr>
        <p:txBody>
          <a:bodyPr wrap="none" rtlCol="0">
            <a:spAutoFit/>
          </a:bodyPr>
          <a:lstStyle/>
          <a:p>
            <a:r>
              <a:rPr lang="en-GB" sz="1600"/>
              <a:t>CRC Checksum</a:t>
            </a:r>
          </a:p>
        </p:txBody>
      </p:sp>
      <p:sp>
        <p:nvSpPr>
          <p:cNvPr id="22" name="TextBox 21">
            <a:extLst>
              <a:ext uri="{FF2B5EF4-FFF2-40B4-BE49-F238E27FC236}">
                <a16:creationId xmlns:a16="http://schemas.microsoft.com/office/drawing/2014/main" id="{A5382A37-7D63-49E7-8BE6-127D436EA5E2}"/>
              </a:ext>
            </a:extLst>
          </p:cNvPr>
          <p:cNvSpPr txBox="1"/>
          <p:nvPr/>
        </p:nvSpPr>
        <p:spPr>
          <a:xfrm>
            <a:off x="833036" y="2431936"/>
            <a:ext cx="1988045" cy="338554"/>
          </a:xfrm>
          <a:prstGeom prst="rect">
            <a:avLst/>
          </a:prstGeom>
          <a:noFill/>
        </p:spPr>
        <p:txBody>
          <a:bodyPr wrap="none" rtlCol="0">
            <a:spAutoFit/>
          </a:bodyPr>
          <a:lstStyle/>
          <a:p>
            <a:r>
              <a:rPr lang="en-GB" sz="1600"/>
              <a:t>A8  A1  59  1D  79  8F </a:t>
            </a:r>
          </a:p>
        </p:txBody>
      </p:sp>
      <p:sp>
        <p:nvSpPr>
          <p:cNvPr id="23" name="TextBox 22">
            <a:extLst>
              <a:ext uri="{FF2B5EF4-FFF2-40B4-BE49-F238E27FC236}">
                <a16:creationId xmlns:a16="http://schemas.microsoft.com/office/drawing/2014/main" id="{413A483B-3DC5-4D9B-90B5-8CF834DDA19D}"/>
              </a:ext>
            </a:extLst>
          </p:cNvPr>
          <p:cNvSpPr txBox="1"/>
          <p:nvPr/>
        </p:nvSpPr>
        <p:spPr>
          <a:xfrm>
            <a:off x="3450465" y="2407834"/>
            <a:ext cx="1951175" cy="338554"/>
          </a:xfrm>
          <a:prstGeom prst="rect">
            <a:avLst/>
          </a:prstGeom>
          <a:noFill/>
        </p:spPr>
        <p:txBody>
          <a:bodyPr wrap="none" rtlCol="0">
            <a:spAutoFit/>
          </a:bodyPr>
          <a:lstStyle/>
          <a:p>
            <a:r>
              <a:rPr lang="en-GB" sz="1600"/>
              <a:t>A8  A1  52  1D  21  98</a:t>
            </a:r>
          </a:p>
        </p:txBody>
      </p:sp>
      <p:sp>
        <p:nvSpPr>
          <p:cNvPr id="24" name="TextBox 23">
            <a:extLst>
              <a:ext uri="{FF2B5EF4-FFF2-40B4-BE49-F238E27FC236}">
                <a16:creationId xmlns:a16="http://schemas.microsoft.com/office/drawing/2014/main" id="{225E11C9-E7FC-4BD6-9477-5AD1A2FE357D}"/>
              </a:ext>
            </a:extLst>
          </p:cNvPr>
          <p:cNvSpPr txBox="1"/>
          <p:nvPr/>
        </p:nvSpPr>
        <p:spPr>
          <a:xfrm>
            <a:off x="5959224" y="2428469"/>
            <a:ext cx="647934" cy="338554"/>
          </a:xfrm>
          <a:prstGeom prst="rect">
            <a:avLst/>
          </a:prstGeom>
          <a:noFill/>
        </p:spPr>
        <p:txBody>
          <a:bodyPr wrap="none" rtlCol="0">
            <a:spAutoFit/>
          </a:bodyPr>
          <a:lstStyle/>
          <a:p>
            <a:r>
              <a:rPr lang="en-GB" sz="1600"/>
              <a:t>08 00</a:t>
            </a:r>
          </a:p>
        </p:txBody>
      </p:sp>
      <p:sp>
        <p:nvSpPr>
          <p:cNvPr id="25" name="TextBox 24">
            <a:extLst>
              <a:ext uri="{FF2B5EF4-FFF2-40B4-BE49-F238E27FC236}">
                <a16:creationId xmlns:a16="http://schemas.microsoft.com/office/drawing/2014/main" id="{C436A37F-53F6-476D-8861-1B63056A670A}"/>
              </a:ext>
            </a:extLst>
          </p:cNvPr>
          <p:cNvSpPr txBox="1"/>
          <p:nvPr/>
        </p:nvSpPr>
        <p:spPr>
          <a:xfrm>
            <a:off x="7892168" y="2438339"/>
            <a:ext cx="1128835" cy="338554"/>
          </a:xfrm>
          <a:prstGeom prst="rect">
            <a:avLst/>
          </a:prstGeom>
          <a:noFill/>
        </p:spPr>
        <p:txBody>
          <a:bodyPr wrap="none" rtlCol="0">
            <a:spAutoFit/>
          </a:bodyPr>
          <a:lstStyle/>
          <a:p>
            <a:r>
              <a:rPr lang="en-GB" sz="1600"/>
              <a:t>IP, ARP, etc.</a:t>
            </a:r>
          </a:p>
        </p:txBody>
      </p:sp>
      <p:sp>
        <p:nvSpPr>
          <p:cNvPr id="26" name="TextBox 25">
            <a:extLst>
              <a:ext uri="{FF2B5EF4-FFF2-40B4-BE49-F238E27FC236}">
                <a16:creationId xmlns:a16="http://schemas.microsoft.com/office/drawing/2014/main" id="{B4A02615-8E8C-444C-B964-282E2BBBB6AF}"/>
              </a:ext>
            </a:extLst>
          </p:cNvPr>
          <p:cNvSpPr txBox="1"/>
          <p:nvPr/>
        </p:nvSpPr>
        <p:spPr>
          <a:xfrm>
            <a:off x="10189019" y="2417874"/>
            <a:ext cx="1311578" cy="338554"/>
          </a:xfrm>
          <a:prstGeom prst="rect">
            <a:avLst/>
          </a:prstGeom>
          <a:noFill/>
        </p:spPr>
        <p:txBody>
          <a:bodyPr wrap="none" rtlCol="0">
            <a:spAutoFit/>
          </a:bodyPr>
          <a:lstStyle/>
          <a:p>
            <a:r>
              <a:rPr lang="en-GB" sz="1600"/>
              <a:t>01  20  13  3A</a:t>
            </a:r>
          </a:p>
        </p:txBody>
      </p:sp>
      <p:sp>
        <p:nvSpPr>
          <p:cNvPr id="27" name="TextBox 26">
            <a:extLst>
              <a:ext uri="{FF2B5EF4-FFF2-40B4-BE49-F238E27FC236}">
                <a16:creationId xmlns:a16="http://schemas.microsoft.com/office/drawing/2014/main" id="{3D4969B5-ACB3-4C51-A08B-DA7E2B02A2BE}"/>
              </a:ext>
            </a:extLst>
          </p:cNvPr>
          <p:cNvSpPr txBox="1"/>
          <p:nvPr/>
        </p:nvSpPr>
        <p:spPr>
          <a:xfrm>
            <a:off x="4803832" y="1606874"/>
            <a:ext cx="2345835" cy="646331"/>
          </a:xfrm>
          <a:prstGeom prst="rect">
            <a:avLst/>
          </a:prstGeom>
          <a:noFill/>
        </p:spPr>
        <p:txBody>
          <a:bodyPr wrap="none" rtlCol="0">
            <a:spAutoFit/>
          </a:bodyPr>
          <a:lstStyle/>
          <a:p>
            <a:pPr algn="ctr"/>
            <a:r>
              <a:rPr lang="en-GB" b="1"/>
              <a:t>Ethernet Type II Frame</a:t>
            </a:r>
          </a:p>
          <a:p>
            <a:pPr algn="ctr"/>
            <a:r>
              <a:rPr lang="en-GB" b="1"/>
              <a:t>(64 to 1518 bytes)</a:t>
            </a:r>
          </a:p>
        </p:txBody>
      </p:sp>
    </p:spTree>
    <p:extLst>
      <p:ext uri="{BB962C8B-B14F-4D97-AF65-F5344CB8AC3E}">
        <p14:creationId xmlns:p14="http://schemas.microsoft.com/office/powerpoint/2010/main" val="1572507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B0F0-2241-4FDC-90E0-51B376A3B6E5}"/>
              </a:ext>
            </a:extLst>
          </p:cNvPr>
          <p:cNvSpPr>
            <a:spLocks noGrp="1"/>
          </p:cNvSpPr>
          <p:nvPr>
            <p:ph type="title"/>
          </p:nvPr>
        </p:nvSpPr>
        <p:spPr/>
        <p:txBody>
          <a:bodyPr/>
          <a:lstStyle/>
          <a:p>
            <a:r>
              <a:rPr lang="en-GB"/>
              <a:t>Ethernet Deployment Standards</a:t>
            </a:r>
          </a:p>
        </p:txBody>
      </p:sp>
      <p:sp>
        <p:nvSpPr>
          <p:cNvPr id="4" name="Text Placeholder 3">
            <a:extLst>
              <a:ext uri="{FF2B5EF4-FFF2-40B4-BE49-F238E27FC236}">
                <a16:creationId xmlns:a16="http://schemas.microsoft.com/office/drawing/2014/main" id="{FF777AD2-35EA-454B-A33C-E6E126C4022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2229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C8AB-205B-A04D-8296-522D76B02E76}"/>
              </a:ext>
            </a:extLst>
          </p:cNvPr>
          <p:cNvSpPr>
            <a:spLocks noGrp="1"/>
          </p:cNvSpPr>
          <p:nvPr>
            <p:ph type="title"/>
          </p:nvPr>
        </p:nvSpPr>
        <p:spPr/>
        <p:txBody>
          <a:bodyPr/>
          <a:lstStyle/>
          <a:p>
            <a:r>
              <a:rPr lang="en-GB"/>
              <a:t>1.0 	Networking Concepts</a:t>
            </a:r>
          </a:p>
        </p:txBody>
      </p:sp>
      <p:sp>
        <p:nvSpPr>
          <p:cNvPr id="3" name="Content Placeholder 2">
            <a:extLst>
              <a:ext uri="{FF2B5EF4-FFF2-40B4-BE49-F238E27FC236}">
                <a16:creationId xmlns:a16="http://schemas.microsoft.com/office/drawing/2014/main" id="{E51E458F-62C9-454C-ACE6-5388B8004997}"/>
              </a:ext>
            </a:extLst>
          </p:cNvPr>
          <p:cNvSpPr>
            <a:spLocks noGrp="1"/>
          </p:cNvSpPr>
          <p:nvPr>
            <p:ph idx="1"/>
          </p:nvPr>
        </p:nvSpPr>
        <p:spPr/>
        <p:txBody>
          <a:bodyPr/>
          <a:lstStyle/>
          <a:p>
            <a:r>
              <a:rPr lang="en-GB"/>
              <a:t>23%</a:t>
            </a:r>
          </a:p>
          <a:p>
            <a:r>
              <a:rPr lang="en-GB"/>
              <a:t>1.1 Explain the purposes and uses of ports and protocols</a:t>
            </a:r>
          </a:p>
          <a:p>
            <a:r>
              <a:rPr lang="en-GB"/>
              <a:t>1.2 Explain devices, applications, protocols and services at their appropriate OSI layers</a:t>
            </a:r>
          </a:p>
          <a:p>
            <a:r>
              <a:rPr lang="en-GB"/>
              <a:t>1.3 Explain the concepts and characteristics of routing and switching</a:t>
            </a:r>
          </a:p>
          <a:p>
            <a:r>
              <a:rPr lang="en-GB"/>
              <a:t>1.4 Given a scenario, configure the appropriate IP addressing components</a:t>
            </a:r>
          </a:p>
          <a:p>
            <a:r>
              <a:rPr lang="en-GB"/>
              <a:t>1.5 Compare and contrast the characteristics of network topologies, types and technologies</a:t>
            </a:r>
          </a:p>
          <a:p>
            <a:r>
              <a:rPr lang="en-GB"/>
              <a:t>1.6 Given a scenario, implement the appropriate wireless technologies and configurations</a:t>
            </a:r>
          </a:p>
          <a:p>
            <a:r>
              <a:rPr lang="en-GB"/>
              <a:t>1.7 Summarize cloud concepts and their purposes</a:t>
            </a:r>
          </a:p>
          <a:p>
            <a:r>
              <a:rPr lang="en-GB"/>
              <a:t>1.8 Explain the functions of network services </a:t>
            </a:r>
          </a:p>
        </p:txBody>
      </p:sp>
    </p:spTree>
    <p:extLst>
      <p:ext uri="{BB962C8B-B14F-4D97-AF65-F5344CB8AC3E}">
        <p14:creationId xmlns:p14="http://schemas.microsoft.com/office/powerpoint/2010/main" val="1026977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5F08-7D0C-433B-93B4-7B3EC08218F6}"/>
              </a:ext>
            </a:extLst>
          </p:cNvPr>
          <p:cNvSpPr>
            <a:spLocks noGrp="1"/>
          </p:cNvSpPr>
          <p:nvPr>
            <p:ph type="title"/>
          </p:nvPr>
        </p:nvSpPr>
        <p:spPr>
          <a:xfrm>
            <a:off x="312821" y="365125"/>
            <a:ext cx="11590421" cy="1325563"/>
          </a:xfrm>
        </p:spPr>
        <p:txBody>
          <a:bodyPr anchor="ctr">
            <a:normAutofit/>
          </a:bodyPr>
          <a:lstStyle/>
          <a:p>
            <a:r>
              <a:rPr lang="en-GB"/>
              <a:t>802.3 Standards</a:t>
            </a:r>
          </a:p>
        </p:txBody>
      </p:sp>
      <p:sp>
        <p:nvSpPr>
          <p:cNvPr id="6" name="Freeform: Shape 5">
            <a:extLst>
              <a:ext uri="{FF2B5EF4-FFF2-40B4-BE49-F238E27FC236}">
                <a16:creationId xmlns:a16="http://schemas.microsoft.com/office/drawing/2014/main" id="{E577D51E-9D98-4EEF-98B7-9EB729C18E67}"/>
              </a:ext>
            </a:extLst>
          </p:cNvPr>
          <p:cNvSpPr/>
          <p:nvPr/>
        </p:nvSpPr>
        <p:spPr>
          <a:xfrm>
            <a:off x="84789" y="4679418"/>
            <a:ext cx="12029396" cy="1954619"/>
          </a:xfrm>
          <a:custGeom>
            <a:avLst/>
            <a:gdLst>
              <a:gd name="connsiteX0" fmla="*/ 0 w 11590421"/>
              <a:gd name="connsiteY0" fmla="*/ 0 h 1954619"/>
              <a:gd name="connsiteX1" fmla="*/ 11590421 w 11590421"/>
              <a:gd name="connsiteY1" fmla="*/ 0 h 1954619"/>
              <a:gd name="connsiteX2" fmla="*/ 11590421 w 11590421"/>
              <a:gd name="connsiteY2" fmla="*/ 1954619 h 1954619"/>
              <a:gd name="connsiteX3" fmla="*/ 0 w 11590421"/>
              <a:gd name="connsiteY3" fmla="*/ 1954619 h 1954619"/>
              <a:gd name="connsiteX4" fmla="*/ 0 w 11590421"/>
              <a:gd name="connsiteY4" fmla="*/ 0 h 195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0421" h="1954619">
                <a:moveTo>
                  <a:pt x="0" y="0"/>
                </a:moveTo>
                <a:lnTo>
                  <a:pt x="11590421" y="0"/>
                </a:lnTo>
                <a:lnTo>
                  <a:pt x="11590421" y="1954619"/>
                </a:lnTo>
                <a:lnTo>
                  <a:pt x="0" y="195461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48920" tIns="248920" rIns="248920" bIns="1148045" numCol="1" spcCol="1270" anchor="ctr" anchorCtr="0">
            <a:noAutofit/>
          </a:bodyPr>
          <a:lstStyle/>
          <a:p>
            <a:pPr marL="0" lvl="0" indent="0" algn="ctr" defTabSz="1555750">
              <a:lnSpc>
                <a:spcPct val="90000"/>
              </a:lnSpc>
              <a:spcBef>
                <a:spcPct val="0"/>
              </a:spcBef>
              <a:spcAft>
                <a:spcPct val="35000"/>
              </a:spcAft>
              <a:buNone/>
            </a:pPr>
            <a:r>
              <a:rPr lang="en-GB" sz="3500" kern="1200"/>
              <a:t>Here’s a small selection of 802.3 standards:</a:t>
            </a:r>
            <a:endParaRPr lang="en-US" sz="3500" kern="1200"/>
          </a:p>
        </p:txBody>
      </p:sp>
      <p:sp>
        <p:nvSpPr>
          <p:cNvPr id="7" name="Freeform: Shape 6">
            <a:extLst>
              <a:ext uri="{FF2B5EF4-FFF2-40B4-BE49-F238E27FC236}">
                <a16:creationId xmlns:a16="http://schemas.microsoft.com/office/drawing/2014/main" id="{75F225E5-A4F7-4D2D-A92C-5EC9A668B3C3}"/>
              </a:ext>
            </a:extLst>
          </p:cNvPr>
          <p:cNvSpPr/>
          <p:nvPr/>
        </p:nvSpPr>
        <p:spPr>
          <a:xfrm>
            <a:off x="84789" y="5405922"/>
            <a:ext cx="2094213" cy="1223160"/>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a:t>802.3i </a:t>
            </a:r>
            <a:r>
              <a:rPr lang="en-GB" sz="2200" kern="1200"/>
              <a:t>10 Mbps Ethernet using twisted pair cabling (1990)</a:t>
            </a:r>
            <a:endParaRPr lang="en-US" sz="2200" kern="1200"/>
          </a:p>
        </p:txBody>
      </p:sp>
      <p:sp>
        <p:nvSpPr>
          <p:cNvPr id="8" name="Freeform: Shape 7">
            <a:extLst>
              <a:ext uri="{FF2B5EF4-FFF2-40B4-BE49-F238E27FC236}">
                <a16:creationId xmlns:a16="http://schemas.microsoft.com/office/drawing/2014/main" id="{020093A5-0EAE-40A6-9A3A-BDEFDAD6FFDE}"/>
              </a:ext>
            </a:extLst>
          </p:cNvPr>
          <p:cNvSpPr/>
          <p:nvPr/>
        </p:nvSpPr>
        <p:spPr>
          <a:xfrm>
            <a:off x="4500766" y="5405922"/>
            <a:ext cx="2292835" cy="1223159"/>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a:t>802.3ab </a:t>
            </a:r>
            <a:r>
              <a:rPr lang="en-GB" sz="2200" kern="1200"/>
              <a:t>Gigabit Ethernet over twisted pair (1999)</a:t>
            </a:r>
            <a:endParaRPr lang="en-US" sz="2200" kern="1200"/>
          </a:p>
        </p:txBody>
      </p:sp>
      <p:sp>
        <p:nvSpPr>
          <p:cNvPr id="9" name="Freeform: Shape 8">
            <a:extLst>
              <a:ext uri="{FF2B5EF4-FFF2-40B4-BE49-F238E27FC236}">
                <a16:creationId xmlns:a16="http://schemas.microsoft.com/office/drawing/2014/main" id="{FFE53859-9F65-4CF9-BA1E-CFF2E893CBCF}"/>
              </a:ext>
            </a:extLst>
          </p:cNvPr>
          <p:cNvSpPr/>
          <p:nvPr/>
        </p:nvSpPr>
        <p:spPr>
          <a:xfrm>
            <a:off x="6803244" y="5405922"/>
            <a:ext cx="2185120" cy="1223159"/>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b="1" kern="1200"/>
              <a:t>802.3by </a:t>
            </a:r>
            <a:r>
              <a:rPr lang="en-GB" sz="2200" kern="1200"/>
              <a:t>25 Gigabit Ethernet over fibre (2016)</a:t>
            </a:r>
            <a:endParaRPr lang="en-US" sz="2200" kern="1200"/>
          </a:p>
        </p:txBody>
      </p:sp>
      <p:sp>
        <p:nvSpPr>
          <p:cNvPr id="10" name="Freeform: Shape 9">
            <a:extLst>
              <a:ext uri="{FF2B5EF4-FFF2-40B4-BE49-F238E27FC236}">
                <a16:creationId xmlns:a16="http://schemas.microsoft.com/office/drawing/2014/main" id="{3D744AB9-1CDC-43B6-9B42-A0FD9C23854D}"/>
              </a:ext>
            </a:extLst>
          </p:cNvPr>
          <p:cNvSpPr/>
          <p:nvPr/>
        </p:nvSpPr>
        <p:spPr>
          <a:xfrm>
            <a:off x="444706" y="1690688"/>
            <a:ext cx="11590421" cy="3006206"/>
          </a:xfrm>
          <a:custGeom>
            <a:avLst/>
            <a:gdLst>
              <a:gd name="connsiteX0" fmla="*/ 0 w 11590421"/>
              <a:gd name="connsiteY0" fmla="*/ 1052863 h 3006204"/>
              <a:gd name="connsiteX1" fmla="*/ 5419435 w 11590421"/>
              <a:gd name="connsiteY1" fmla="*/ 1052863 h 3006204"/>
              <a:gd name="connsiteX2" fmla="*/ 5419435 w 11590421"/>
              <a:gd name="connsiteY2" fmla="*/ 751551 h 3006204"/>
              <a:gd name="connsiteX3" fmla="*/ 5043660 w 11590421"/>
              <a:gd name="connsiteY3" fmla="*/ 751551 h 3006204"/>
              <a:gd name="connsiteX4" fmla="*/ 5795211 w 11590421"/>
              <a:gd name="connsiteY4" fmla="*/ 0 h 3006204"/>
              <a:gd name="connsiteX5" fmla="*/ 6546762 w 11590421"/>
              <a:gd name="connsiteY5" fmla="*/ 751551 h 3006204"/>
              <a:gd name="connsiteX6" fmla="*/ 6170986 w 11590421"/>
              <a:gd name="connsiteY6" fmla="*/ 751551 h 3006204"/>
              <a:gd name="connsiteX7" fmla="*/ 6170986 w 11590421"/>
              <a:gd name="connsiteY7" fmla="*/ 1052863 h 3006204"/>
              <a:gd name="connsiteX8" fmla="*/ 11590421 w 11590421"/>
              <a:gd name="connsiteY8" fmla="*/ 1052863 h 3006204"/>
              <a:gd name="connsiteX9" fmla="*/ 11590421 w 11590421"/>
              <a:gd name="connsiteY9" fmla="*/ 3006204 h 3006204"/>
              <a:gd name="connsiteX10" fmla="*/ 0 w 11590421"/>
              <a:gd name="connsiteY10" fmla="*/ 3006204 h 3006204"/>
              <a:gd name="connsiteX11" fmla="*/ 0 w 11590421"/>
              <a:gd name="connsiteY11" fmla="*/ 1052863 h 300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90421" h="3006204">
                <a:moveTo>
                  <a:pt x="11590421" y="1953341"/>
                </a:moveTo>
                <a:lnTo>
                  <a:pt x="6170986" y="1953341"/>
                </a:lnTo>
                <a:lnTo>
                  <a:pt x="6170986" y="2254653"/>
                </a:lnTo>
                <a:lnTo>
                  <a:pt x="6546761" y="2254653"/>
                </a:lnTo>
                <a:lnTo>
                  <a:pt x="5795210" y="3006203"/>
                </a:lnTo>
                <a:lnTo>
                  <a:pt x="5043659" y="2254653"/>
                </a:lnTo>
                <a:lnTo>
                  <a:pt x="5419435" y="2254653"/>
                </a:lnTo>
                <a:lnTo>
                  <a:pt x="5419435" y="1953341"/>
                </a:lnTo>
                <a:lnTo>
                  <a:pt x="0" y="1953341"/>
                </a:lnTo>
                <a:lnTo>
                  <a:pt x="0" y="1"/>
                </a:lnTo>
                <a:lnTo>
                  <a:pt x="11590421" y="1"/>
                </a:lnTo>
                <a:lnTo>
                  <a:pt x="11590421" y="1953341"/>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48919" tIns="248921" rIns="248920" bIns="1301784" numCol="1" spcCol="1270" anchor="ctr" anchorCtr="0">
            <a:noAutofit/>
          </a:bodyPr>
          <a:lstStyle/>
          <a:p>
            <a:pPr marL="0" lvl="0" indent="0" algn="ctr" defTabSz="1555750">
              <a:lnSpc>
                <a:spcPct val="90000"/>
              </a:lnSpc>
              <a:spcBef>
                <a:spcPct val="0"/>
              </a:spcBef>
              <a:spcAft>
                <a:spcPct val="35000"/>
              </a:spcAft>
              <a:buNone/>
            </a:pPr>
            <a:r>
              <a:rPr lang="en-GB" sz="3500" kern="1200"/>
              <a:t>The 802.3 committee defines wired network standards that share the same basic frame type and network access method</a:t>
            </a:r>
            <a:endParaRPr lang="en-US" sz="3500" kern="1200"/>
          </a:p>
        </p:txBody>
      </p:sp>
      <p:sp>
        <p:nvSpPr>
          <p:cNvPr id="11" name="Freeform: Shape 6">
            <a:extLst>
              <a:ext uri="{FF2B5EF4-FFF2-40B4-BE49-F238E27FC236}">
                <a16:creationId xmlns:a16="http://schemas.microsoft.com/office/drawing/2014/main" id="{75F225E5-A4F7-4D2D-A92C-5EC9A668B3C3}"/>
              </a:ext>
            </a:extLst>
          </p:cNvPr>
          <p:cNvSpPr/>
          <p:nvPr/>
        </p:nvSpPr>
        <p:spPr>
          <a:xfrm>
            <a:off x="2188645" y="5405922"/>
            <a:ext cx="2302478" cy="1223160"/>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GB" sz="2200" b="1"/>
              <a:t>802.3a</a:t>
            </a:r>
            <a:r>
              <a:rPr lang="en-GB" sz="2200"/>
              <a:t> 10BASE2 10 Mbit/s (1.25 MB/s) over thin Coax (1985)</a:t>
            </a:r>
            <a:endParaRPr lang="en-US" sz="2200" kern="1200"/>
          </a:p>
        </p:txBody>
      </p:sp>
      <p:sp>
        <p:nvSpPr>
          <p:cNvPr id="12" name="Freeform: Shape 8">
            <a:extLst>
              <a:ext uri="{FF2B5EF4-FFF2-40B4-BE49-F238E27FC236}">
                <a16:creationId xmlns:a16="http://schemas.microsoft.com/office/drawing/2014/main" id="{FFE53859-9F65-4CF9-BA1E-CFF2E893CBCF}"/>
              </a:ext>
            </a:extLst>
          </p:cNvPr>
          <p:cNvSpPr/>
          <p:nvPr/>
        </p:nvSpPr>
        <p:spPr>
          <a:xfrm>
            <a:off x="8998007" y="5405922"/>
            <a:ext cx="3116179" cy="1223159"/>
          </a:xfrm>
          <a:custGeom>
            <a:avLst/>
            <a:gdLst>
              <a:gd name="connsiteX0" fmla="*/ 0 w 3859700"/>
              <a:gd name="connsiteY0" fmla="*/ 0 h 899124"/>
              <a:gd name="connsiteX1" fmla="*/ 3859700 w 3859700"/>
              <a:gd name="connsiteY1" fmla="*/ 0 h 899124"/>
              <a:gd name="connsiteX2" fmla="*/ 3859700 w 3859700"/>
              <a:gd name="connsiteY2" fmla="*/ 899124 h 899124"/>
              <a:gd name="connsiteX3" fmla="*/ 0 w 3859700"/>
              <a:gd name="connsiteY3" fmla="*/ 899124 h 899124"/>
              <a:gd name="connsiteX4" fmla="*/ 0 w 3859700"/>
              <a:gd name="connsiteY4" fmla="*/ 0 h 89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700" h="899124">
                <a:moveTo>
                  <a:pt x="0" y="0"/>
                </a:moveTo>
                <a:lnTo>
                  <a:pt x="3859700" y="0"/>
                </a:lnTo>
                <a:lnTo>
                  <a:pt x="3859700" y="899124"/>
                </a:lnTo>
                <a:lnTo>
                  <a:pt x="0" y="899124"/>
                </a:lnTo>
                <a:lnTo>
                  <a:pt x="0" y="0"/>
                </a:ln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en-GB" sz="2000" b="1"/>
              <a:t>802.3u</a:t>
            </a:r>
            <a:r>
              <a:rPr lang="en-GB" sz="2000"/>
              <a:t> 100BASE-TX, 100BASE-T4, 100BASE-FX Fast Ethernet at 100 Mbit/s (12.5 MB/s) (1995)</a:t>
            </a:r>
            <a:endParaRPr lang="en-US" sz="2000" kern="1200"/>
          </a:p>
        </p:txBody>
      </p:sp>
    </p:spTree>
    <p:extLst>
      <p:ext uri="{BB962C8B-B14F-4D97-AF65-F5344CB8AC3E}">
        <p14:creationId xmlns:p14="http://schemas.microsoft.com/office/powerpoint/2010/main" val="17394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p:txBody>
          <a:bodyPr/>
          <a:lstStyle/>
          <a:p>
            <a:r>
              <a:rPr lang="en-GB"/>
              <a:t>A protocol used by the Internet Protocol (IP) [RFC826], specifically IPv4, to map IP network addresses to the hardware addresses used by a data link protocol</a:t>
            </a:r>
          </a:p>
          <a:p>
            <a:r>
              <a:rPr lang="en-GB"/>
              <a:t>The protocol operates below the network layer as a part of the interface between the OSI network and OSI link layer</a:t>
            </a:r>
          </a:p>
          <a:p>
            <a:r>
              <a:rPr lang="en-GB"/>
              <a:t>It is used when IPv4 is used over Ethernet</a:t>
            </a:r>
          </a:p>
          <a:p>
            <a:r>
              <a:rPr lang="en-GB"/>
              <a:t>For ARP, we are talking about layer 2</a:t>
            </a:r>
          </a:p>
        </p:txBody>
      </p:sp>
    </p:spTree>
    <p:extLst>
      <p:ext uri="{BB962C8B-B14F-4D97-AF65-F5344CB8AC3E}">
        <p14:creationId xmlns:p14="http://schemas.microsoft.com/office/powerpoint/2010/main" val="1265613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p:txBody>
          <a:bodyPr/>
          <a:lstStyle/>
          <a:p>
            <a:r>
              <a:rPr lang="en-GB"/>
              <a:t>There are four types of ARP messages that may be sent by the ARP protocol</a:t>
            </a:r>
          </a:p>
          <a:p>
            <a:r>
              <a:rPr lang="en-GB"/>
              <a:t>These are identified by four values in the "operation" field of an ARP message</a:t>
            </a:r>
          </a:p>
          <a:p>
            <a:r>
              <a:rPr lang="en-GB"/>
              <a:t>The types of message are:</a:t>
            </a:r>
          </a:p>
          <a:p>
            <a:pPr lvl="1"/>
            <a:r>
              <a:rPr lang="en-GB"/>
              <a:t>ARP-Request (Broadcast, source IP address of the requester) </a:t>
            </a:r>
          </a:p>
          <a:p>
            <a:pPr lvl="1"/>
            <a:r>
              <a:rPr lang="en-GB"/>
              <a:t>ARP-Reply (Unicast to requester, the target) </a:t>
            </a:r>
          </a:p>
          <a:p>
            <a:endParaRPr lang="en-GB"/>
          </a:p>
        </p:txBody>
      </p:sp>
    </p:spTree>
    <p:extLst>
      <p:ext uri="{BB962C8B-B14F-4D97-AF65-F5344CB8AC3E}">
        <p14:creationId xmlns:p14="http://schemas.microsoft.com/office/powerpoint/2010/main" val="3956252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FBC9F-02F9-4F33-9124-CA0E1CBD1E35}"/>
              </a:ext>
            </a:extLst>
          </p:cNvPr>
          <p:cNvSpPr>
            <a:spLocks noGrp="1"/>
          </p:cNvSpPr>
          <p:nvPr>
            <p:ph type="title"/>
          </p:nvPr>
        </p:nvSpPr>
        <p:spPr/>
        <p:txBody>
          <a:bodyPr/>
          <a:lstStyle/>
          <a:p>
            <a:r>
              <a:rPr lang="en-GB"/>
              <a:t>Address Resolution Protocol</a:t>
            </a:r>
          </a:p>
        </p:txBody>
      </p:sp>
      <p:sp>
        <p:nvSpPr>
          <p:cNvPr id="3" name="Content Placeholder 2">
            <a:extLst>
              <a:ext uri="{FF2B5EF4-FFF2-40B4-BE49-F238E27FC236}">
                <a16:creationId xmlns:a16="http://schemas.microsoft.com/office/drawing/2014/main" id="{91CD8DDF-813D-444A-BDA7-737B2345425F}"/>
              </a:ext>
            </a:extLst>
          </p:cNvPr>
          <p:cNvSpPr>
            <a:spLocks noGrp="1"/>
          </p:cNvSpPr>
          <p:nvPr>
            <p:ph idx="1"/>
          </p:nvPr>
        </p:nvSpPr>
        <p:spPr>
          <a:xfrm>
            <a:off x="312821" y="1824660"/>
            <a:ext cx="11590421" cy="740594"/>
          </a:xfrm>
        </p:spPr>
        <p:txBody>
          <a:bodyPr/>
          <a:lstStyle/>
          <a:p>
            <a:r>
              <a:rPr lang="en-GB"/>
              <a:t>The format of an ARP message is shown below:</a:t>
            </a:r>
          </a:p>
          <a:p>
            <a:endParaRPr lang="en-GB"/>
          </a:p>
        </p:txBody>
      </p:sp>
      <p:sp>
        <p:nvSpPr>
          <p:cNvPr id="4" name="Rectangle 3">
            <a:extLst>
              <a:ext uri="{FF2B5EF4-FFF2-40B4-BE49-F238E27FC236}">
                <a16:creationId xmlns:a16="http://schemas.microsoft.com/office/drawing/2014/main" id="{8AC131A6-0F6D-40C5-A834-C3AE33F5FF04}"/>
              </a:ext>
            </a:extLst>
          </p:cNvPr>
          <p:cNvSpPr/>
          <p:nvPr/>
        </p:nvSpPr>
        <p:spPr>
          <a:xfrm>
            <a:off x="2861187" y="309819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C153379-BB20-4DFE-9E40-0DEB0AF3091E}"/>
              </a:ext>
            </a:extLst>
          </p:cNvPr>
          <p:cNvSpPr/>
          <p:nvPr/>
        </p:nvSpPr>
        <p:spPr>
          <a:xfrm>
            <a:off x="6461183" y="3431613"/>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A04B08F-E0BD-409E-8D5F-08E75649A71D}"/>
              </a:ext>
            </a:extLst>
          </p:cNvPr>
          <p:cNvSpPr/>
          <p:nvPr/>
        </p:nvSpPr>
        <p:spPr>
          <a:xfrm>
            <a:off x="2861185" y="3431613"/>
            <a:ext cx="18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D17F37B-0ED9-47DE-B7CC-CD158F8F5FBE}"/>
              </a:ext>
            </a:extLst>
          </p:cNvPr>
          <p:cNvSpPr/>
          <p:nvPr/>
        </p:nvSpPr>
        <p:spPr>
          <a:xfrm>
            <a:off x="6460422" y="309819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C0E4B11-BD21-40BA-9962-04D44BF94305}"/>
              </a:ext>
            </a:extLst>
          </p:cNvPr>
          <p:cNvSpPr/>
          <p:nvPr/>
        </p:nvSpPr>
        <p:spPr>
          <a:xfrm>
            <a:off x="4660424" y="3431613"/>
            <a:ext cx="18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47E14F4-40BE-476F-A6F4-0289A59F469A}"/>
              </a:ext>
            </a:extLst>
          </p:cNvPr>
          <p:cNvSpPr/>
          <p:nvPr/>
        </p:nvSpPr>
        <p:spPr>
          <a:xfrm>
            <a:off x="2861186" y="3760839"/>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716C3FE-1458-4CC6-ACE8-8E22931984FF}"/>
              </a:ext>
            </a:extLst>
          </p:cNvPr>
          <p:cNvSpPr/>
          <p:nvPr/>
        </p:nvSpPr>
        <p:spPr>
          <a:xfrm>
            <a:off x="2861187" y="4092678"/>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1F62599-7056-4C2C-A6BF-0DD6DFA881B0}"/>
              </a:ext>
            </a:extLst>
          </p:cNvPr>
          <p:cNvSpPr/>
          <p:nvPr/>
        </p:nvSpPr>
        <p:spPr>
          <a:xfrm>
            <a:off x="6461187" y="4093921"/>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2B90EE6-5CBB-45A3-8C4C-55EB534A429D}"/>
              </a:ext>
            </a:extLst>
          </p:cNvPr>
          <p:cNvSpPr/>
          <p:nvPr/>
        </p:nvSpPr>
        <p:spPr>
          <a:xfrm>
            <a:off x="2861186" y="4424517"/>
            <a:ext cx="3599997"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376221F-CD99-4225-A0AE-2EC4798E199F}"/>
              </a:ext>
            </a:extLst>
          </p:cNvPr>
          <p:cNvSpPr/>
          <p:nvPr/>
        </p:nvSpPr>
        <p:spPr>
          <a:xfrm>
            <a:off x="6461185" y="4425760"/>
            <a:ext cx="36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286410C-FC7B-485D-828A-495A80F87A27}"/>
              </a:ext>
            </a:extLst>
          </p:cNvPr>
          <p:cNvSpPr/>
          <p:nvPr/>
        </p:nvSpPr>
        <p:spPr>
          <a:xfrm>
            <a:off x="2861184" y="4727050"/>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E7626E9-FEA5-483B-9F5B-035F5BE9A19E}"/>
              </a:ext>
            </a:extLst>
          </p:cNvPr>
          <p:cNvSpPr/>
          <p:nvPr/>
        </p:nvSpPr>
        <p:spPr>
          <a:xfrm>
            <a:off x="2861186" y="5058699"/>
            <a:ext cx="7200000" cy="331839"/>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8670819-966A-4116-81E9-E1CCE82E2A41}"/>
              </a:ext>
            </a:extLst>
          </p:cNvPr>
          <p:cNvSpPr txBox="1"/>
          <p:nvPr/>
        </p:nvSpPr>
        <p:spPr>
          <a:xfrm>
            <a:off x="3879074" y="3066374"/>
            <a:ext cx="1720646" cy="369332"/>
          </a:xfrm>
          <a:prstGeom prst="rect">
            <a:avLst/>
          </a:prstGeom>
          <a:noFill/>
        </p:spPr>
        <p:txBody>
          <a:bodyPr wrap="square" rtlCol="0">
            <a:spAutoFit/>
          </a:bodyPr>
          <a:lstStyle/>
          <a:p>
            <a:r>
              <a:rPr lang="en-GB"/>
              <a:t>Hardware type</a:t>
            </a:r>
          </a:p>
        </p:txBody>
      </p:sp>
      <p:sp>
        <p:nvSpPr>
          <p:cNvPr id="18" name="TextBox 17">
            <a:extLst>
              <a:ext uri="{FF2B5EF4-FFF2-40B4-BE49-F238E27FC236}">
                <a16:creationId xmlns:a16="http://schemas.microsoft.com/office/drawing/2014/main" id="{13DFFCDF-A6A1-438A-B6E0-43EBAE744C7F}"/>
              </a:ext>
            </a:extLst>
          </p:cNvPr>
          <p:cNvSpPr txBox="1"/>
          <p:nvPr/>
        </p:nvSpPr>
        <p:spPr>
          <a:xfrm>
            <a:off x="7516516" y="3082748"/>
            <a:ext cx="1529036" cy="369332"/>
          </a:xfrm>
          <a:prstGeom prst="rect">
            <a:avLst/>
          </a:prstGeom>
          <a:noFill/>
        </p:spPr>
        <p:txBody>
          <a:bodyPr wrap="square" rtlCol="0">
            <a:spAutoFit/>
          </a:bodyPr>
          <a:lstStyle/>
          <a:p>
            <a:r>
              <a:rPr lang="en-GB"/>
              <a:t>Protocol type</a:t>
            </a:r>
          </a:p>
        </p:txBody>
      </p:sp>
      <p:sp>
        <p:nvSpPr>
          <p:cNvPr id="19" name="TextBox 18">
            <a:extLst>
              <a:ext uri="{FF2B5EF4-FFF2-40B4-BE49-F238E27FC236}">
                <a16:creationId xmlns:a16="http://schemas.microsoft.com/office/drawing/2014/main" id="{4F8740AF-C92F-4967-A9EA-4674C063FB9C}"/>
              </a:ext>
            </a:extLst>
          </p:cNvPr>
          <p:cNvSpPr txBox="1"/>
          <p:nvPr/>
        </p:nvSpPr>
        <p:spPr>
          <a:xfrm>
            <a:off x="3241650" y="3419662"/>
            <a:ext cx="1274090" cy="369332"/>
          </a:xfrm>
          <a:prstGeom prst="rect">
            <a:avLst/>
          </a:prstGeom>
          <a:noFill/>
        </p:spPr>
        <p:txBody>
          <a:bodyPr wrap="square" rtlCol="0">
            <a:spAutoFit/>
          </a:bodyPr>
          <a:lstStyle/>
          <a:p>
            <a:r>
              <a:rPr lang="en-GB"/>
              <a:t>HW LEN</a:t>
            </a:r>
          </a:p>
        </p:txBody>
      </p:sp>
      <p:sp>
        <p:nvSpPr>
          <p:cNvPr id="20" name="TextBox 19">
            <a:extLst>
              <a:ext uri="{FF2B5EF4-FFF2-40B4-BE49-F238E27FC236}">
                <a16:creationId xmlns:a16="http://schemas.microsoft.com/office/drawing/2014/main" id="{3B551B53-33FB-41A4-80FD-4A50BCD77DBE}"/>
              </a:ext>
            </a:extLst>
          </p:cNvPr>
          <p:cNvSpPr txBox="1"/>
          <p:nvPr/>
        </p:nvSpPr>
        <p:spPr>
          <a:xfrm>
            <a:off x="4778030" y="3406160"/>
            <a:ext cx="1408406" cy="369332"/>
          </a:xfrm>
          <a:prstGeom prst="rect">
            <a:avLst/>
          </a:prstGeom>
          <a:noFill/>
        </p:spPr>
        <p:txBody>
          <a:bodyPr wrap="square" rtlCol="0">
            <a:spAutoFit/>
          </a:bodyPr>
          <a:lstStyle/>
          <a:p>
            <a:r>
              <a:rPr lang="en-GB"/>
              <a:t>Protocol LEN</a:t>
            </a:r>
          </a:p>
        </p:txBody>
      </p:sp>
      <p:sp>
        <p:nvSpPr>
          <p:cNvPr id="21" name="TextBox 20">
            <a:extLst>
              <a:ext uri="{FF2B5EF4-FFF2-40B4-BE49-F238E27FC236}">
                <a16:creationId xmlns:a16="http://schemas.microsoft.com/office/drawing/2014/main" id="{69EABC46-F9A4-4BA9-9316-4AA796E39198}"/>
              </a:ext>
            </a:extLst>
          </p:cNvPr>
          <p:cNvSpPr txBox="1"/>
          <p:nvPr/>
        </p:nvSpPr>
        <p:spPr>
          <a:xfrm>
            <a:off x="7730935" y="3400494"/>
            <a:ext cx="1131592" cy="369332"/>
          </a:xfrm>
          <a:prstGeom prst="rect">
            <a:avLst/>
          </a:prstGeom>
          <a:noFill/>
        </p:spPr>
        <p:txBody>
          <a:bodyPr wrap="none" rtlCol="0">
            <a:spAutoFit/>
          </a:bodyPr>
          <a:lstStyle/>
          <a:p>
            <a:r>
              <a:rPr lang="en-GB"/>
              <a:t>Operation</a:t>
            </a:r>
          </a:p>
        </p:txBody>
      </p:sp>
      <p:sp>
        <p:nvSpPr>
          <p:cNvPr id="22" name="TextBox 21">
            <a:extLst>
              <a:ext uri="{FF2B5EF4-FFF2-40B4-BE49-F238E27FC236}">
                <a16:creationId xmlns:a16="http://schemas.microsoft.com/office/drawing/2014/main" id="{05FE97E8-4518-48EF-B50D-FF148B9E81E4}"/>
              </a:ext>
            </a:extLst>
          </p:cNvPr>
          <p:cNvSpPr txBox="1"/>
          <p:nvPr/>
        </p:nvSpPr>
        <p:spPr>
          <a:xfrm>
            <a:off x="3437568" y="4400995"/>
            <a:ext cx="3002425" cy="369332"/>
          </a:xfrm>
          <a:prstGeom prst="rect">
            <a:avLst/>
          </a:prstGeom>
          <a:noFill/>
        </p:spPr>
        <p:txBody>
          <a:bodyPr wrap="none" rtlCol="0">
            <a:spAutoFit/>
          </a:bodyPr>
          <a:lstStyle/>
          <a:p>
            <a:r>
              <a:rPr lang="en-GB"/>
              <a:t>Sender IP Address (octets 2-3)</a:t>
            </a:r>
          </a:p>
        </p:txBody>
      </p:sp>
      <p:sp>
        <p:nvSpPr>
          <p:cNvPr id="23" name="TextBox 22">
            <a:extLst>
              <a:ext uri="{FF2B5EF4-FFF2-40B4-BE49-F238E27FC236}">
                <a16:creationId xmlns:a16="http://schemas.microsoft.com/office/drawing/2014/main" id="{17E7E5E2-BB2D-408D-8F67-DB9E21EBC8F8}"/>
              </a:ext>
            </a:extLst>
          </p:cNvPr>
          <p:cNvSpPr txBox="1"/>
          <p:nvPr/>
        </p:nvSpPr>
        <p:spPr>
          <a:xfrm>
            <a:off x="2825109" y="4083809"/>
            <a:ext cx="4262443" cy="369332"/>
          </a:xfrm>
          <a:prstGeom prst="rect">
            <a:avLst/>
          </a:prstGeom>
          <a:noFill/>
        </p:spPr>
        <p:txBody>
          <a:bodyPr wrap="square" rtlCol="0">
            <a:spAutoFit/>
          </a:bodyPr>
          <a:lstStyle/>
          <a:p>
            <a:r>
              <a:rPr lang="en-GB"/>
              <a:t>Sender Hardware Address (octets 4-5)</a:t>
            </a:r>
          </a:p>
        </p:txBody>
      </p:sp>
      <p:sp>
        <p:nvSpPr>
          <p:cNvPr id="24" name="TextBox 23">
            <a:extLst>
              <a:ext uri="{FF2B5EF4-FFF2-40B4-BE49-F238E27FC236}">
                <a16:creationId xmlns:a16="http://schemas.microsoft.com/office/drawing/2014/main" id="{B37A7BE1-C282-4907-A14B-F83AA3533E3D}"/>
              </a:ext>
            </a:extLst>
          </p:cNvPr>
          <p:cNvSpPr txBox="1"/>
          <p:nvPr/>
        </p:nvSpPr>
        <p:spPr>
          <a:xfrm>
            <a:off x="6759209" y="4097500"/>
            <a:ext cx="3002425" cy="369332"/>
          </a:xfrm>
          <a:prstGeom prst="rect">
            <a:avLst/>
          </a:prstGeom>
          <a:noFill/>
        </p:spPr>
        <p:txBody>
          <a:bodyPr wrap="none" rtlCol="0">
            <a:spAutoFit/>
          </a:bodyPr>
          <a:lstStyle/>
          <a:p>
            <a:r>
              <a:rPr lang="en-GB"/>
              <a:t>Sender IP Address (octets 0-1)</a:t>
            </a:r>
          </a:p>
        </p:txBody>
      </p:sp>
      <p:sp>
        <p:nvSpPr>
          <p:cNvPr id="25" name="TextBox 24">
            <a:extLst>
              <a:ext uri="{FF2B5EF4-FFF2-40B4-BE49-F238E27FC236}">
                <a16:creationId xmlns:a16="http://schemas.microsoft.com/office/drawing/2014/main" id="{76D830BC-98EB-48B5-B51C-5A1D2E7CCD43}"/>
              </a:ext>
            </a:extLst>
          </p:cNvPr>
          <p:cNvSpPr txBox="1"/>
          <p:nvPr/>
        </p:nvSpPr>
        <p:spPr>
          <a:xfrm>
            <a:off x="5214796" y="3752160"/>
            <a:ext cx="3745513" cy="369332"/>
          </a:xfrm>
          <a:prstGeom prst="rect">
            <a:avLst/>
          </a:prstGeom>
          <a:noFill/>
        </p:spPr>
        <p:txBody>
          <a:bodyPr wrap="none" rtlCol="0">
            <a:spAutoFit/>
          </a:bodyPr>
          <a:lstStyle/>
          <a:p>
            <a:r>
              <a:rPr lang="en-GB"/>
              <a:t>Sender Hardware Address (octets 0-3)</a:t>
            </a:r>
          </a:p>
        </p:txBody>
      </p:sp>
      <p:sp>
        <p:nvSpPr>
          <p:cNvPr id="26" name="TextBox 25">
            <a:extLst>
              <a:ext uri="{FF2B5EF4-FFF2-40B4-BE49-F238E27FC236}">
                <a16:creationId xmlns:a16="http://schemas.microsoft.com/office/drawing/2014/main" id="{3FDE32E4-BDA1-4EC7-B1CF-0CA9B0D1A980}"/>
              </a:ext>
            </a:extLst>
          </p:cNvPr>
          <p:cNvSpPr txBox="1"/>
          <p:nvPr/>
        </p:nvSpPr>
        <p:spPr>
          <a:xfrm>
            <a:off x="6454597" y="4377237"/>
            <a:ext cx="3642664" cy="369332"/>
          </a:xfrm>
          <a:prstGeom prst="rect">
            <a:avLst/>
          </a:prstGeom>
          <a:noFill/>
        </p:spPr>
        <p:txBody>
          <a:bodyPr wrap="none" rtlCol="0">
            <a:spAutoFit/>
          </a:bodyPr>
          <a:lstStyle/>
          <a:p>
            <a:r>
              <a:rPr lang="en-GB"/>
              <a:t>Target Hardware Address (octets 0-1)</a:t>
            </a:r>
          </a:p>
        </p:txBody>
      </p:sp>
      <p:sp>
        <p:nvSpPr>
          <p:cNvPr id="27" name="TextBox 26">
            <a:extLst>
              <a:ext uri="{FF2B5EF4-FFF2-40B4-BE49-F238E27FC236}">
                <a16:creationId xmlns:a16="http://schemas.microsoft.com/office/drawing/2014/main" id="{0B955451-763D-4111-995A-98376C47E683}"/>
              </a:ext>
            </a:extLst>
          </p:cNvPr>
          <p:cNvSpPr txBox="1"/>
          <p:nvPr/>
        </p:nvSpPr>
        <p:spPr>
          <a:xfrm>
            <a:off x="4625963" y="4697594"/>
            <a:ext cx="3642664" cy="369332"/>
          </a:xfrm>
          <a:prstGeom prst="rect">
            <a:avLst/>
          </a:prstGeom>
          <a:noFill/>
        </p:spPr>
        <p:txBody>
          <a:bodyPr wrap="none" rtlCol="0">
            <a:spAutoFit/>
          </a:bodyPr>
          <a:lstStyle/>
          <a:p>
            <a:r>
              <a:rPr lang="en-GB"/>
              <a:t>Target Hardware Address (octets 2-5)</a:t>
            </a:r>
          </a:p>
        </p:txBody>
      </p:sp>
      <p:sp>
        <p:nvSpPr>
          <p:cNvPr id="28" name="TextBox 27">
            <a:extLst>
              <a:ext uri="{FF2B5EF4-FFF2-40B4-BE49-F238E27FC236}">
                <a16:creationId xmlns:a16="http://schemas.microsoft.com/office/drawing/2014/main" id="{93F45641-DE46-4455-9AA4-AD0CB91EA8FF}"/>
              </a:ext>
            </a:extLst>
          </p:cNvPr>
          <p:cNvSpPr txBox="1"/>
          <p:nvPr/>
        </p:nvSpPr>
        <p:spPr>
          <a:xfrm>
            <a:off x="4808917" y="5038302"/>
            <a:ext cx="2922018" cy="369332"/>
          </a:xfrm>
          <a:prstGeom prst="rect">
            <a:avLst/>
          </a:prstGeom>
          <a:noFill/>
        </p:spPr>
        <p:txBody>
          <a:bodyPr wrap="none" rtlCol="0">
            <a:spAutoFit/>
          </a:bodyPr>
          <a:lstStyle/>
          <a:p>
            <a:r>
              <a:rPr lang="en-GB"/>
              <a:t>Target IP Address (octets 0-3)</a:t>
            </a:r>
          </a:p>
        </p:txBody>
      </p:sp>
    </p:spTree>
    <p:extLst>
      <p:ext uri="{BB962C8B-B14F-4D97-AF65-F5344CB8AC3E}">
        <p14:creationId xmlns:p14="http://schemas.microsoft.com/office/powerpoint/2010/main" val="8488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19" grpId="0"/>
      <p:bldP spid="19" grpId="1"/>
      <p:bldP spid="20" grpId="0"/>
      <p:bldP spid="20" grpId="1"/>
      <p:bldP spid="21" grpId="0"/>
      <p:bldP spid="21"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7F17-BFC3-4797-BF18-0E75D8BAA826}"/>
              </a:ext>
            </a:extLst>
          </p:cNvPr>
          <p:cNvSpPr>
            <a:spLocks noGrp="1"/>
          </p:cNvSpPr>
          <p:nvPr>
            <p:ph type="title"/>
          </p:nvPr>
        </p:nvSpPr>
        <p:spPr/>
        <p:txBody>
          <a:bodyPr/>
          <a:lstStyle/>
          <a:p>
            <a:r>
              <a:rPr lang="en-GB"/>
              <a:t>Packet Sniffers</a:t>
            </a:r>
          </a:p>
        </p:txBody>
      </p:sp>
      <p:sp>
        <p:nvSpPr>
          <p:cNvPr id="3" name="Content Placeholder 2">
            <a:extLst>
              <a:ext uri="{FF2B5EF4-FFF2-40B4-BE49-F238E27FC236}">
                <a16:creationId xmlns:a16="http://schemas.microsoft.com/office/drawing/2014/main" id="{5F5E1097-39D9-4CBC-903A-713978803137}"/>
              </a:ext>
            </a:extLst>
          </p:cNvPr>
          <p:cNvSpPr>
            <a:spLocks noGrp="1"/>
          </p:cNvSpPr>
          <p:nvPr>
            <p:ph idx="1"/>
          </p:nvPr>
        </p:nvSpPr>
        <p:spPr/>
        <p:txBody>
          <a:bodyPr/>
          <a:lstStyle/>
          <a:p>
            <a:r>
              <a:rPr lang="en-GB"/>
              <a:t>A packet analyser (also known as a packet sniffer) is a computer program or piece of computer hardware</a:t>
            </a:r>
          </a:p>
          <a:p>
            <a:r>
              <a:rPr lang="en-GB"/>
              <a:t>Can intercept and log traffic that passes over a digital network or part of a network</a:t>
            </a:r>
          </a:p>
          <a:p>
            <a:r>
              <a:rPr lang="en-GB"/>
              <a:t>A "Packet Sniffer" is a utility that sniffs without modifying the network's packets in any way</a:t>
            </a:r>
          </a:p>
          <a:p>
            <a:r>
              <a:rPr lang="en-GB"/>
              <a:t>Packet sniffers merely watch, display, and log this traffic </a:t>
            </a:r>
          </a:p>
        </p:txBody>
      </p:sp>
    </p:spTree>
    <p:extLst>
      <p:ext uri="{BB962C8B-B14F-4D97-AF65-F5344CB8AC3E}">
        <p14:creationId xmlns:p14="http://schemas.microsoft.com/office/powerpoint/2010/main" val="1313913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a:extLst>
              <a:ext uri="{FF2B5EF4-FFF2-40B4-BE49-F238E27FC236}">
                <a16:creationId xmlns:a16="http://schemas.microsoft.com/office/drawing/2014/main" id="{1C40C24C-BFDD-4CC9-8651-DC1F83B45A7B}"/>
              </a:ext>
            </a:extLst>
          </p:cNvPr>
          <p:cNvCxnSpPr>
            <a:cxnSpLocks/>
            <a:endCxn id="13" idx="1"/>
          </p:cNvCxnSpPr>
          <p:nvPr/>
        </p:nvCxnSpPr>
        <p:spPr>
          <a:xfrm flipV="1">
            <a:off x="7457767" y="1639525"/>
            <a:ext cx="919823" cy="11816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6B8F060-8089-4907-B88C-532612396E92}"/>
              </a:ext>
            </a:extLst>
          </p:cNvPr>
          <p:cNvCxnSpPr>
            <a:cxnSpLocks/>
            <a:endCxn id="5" idx="3"/>
          </p:cNvCxnSpPr>
          <p:nvPr/>
        </p:nvCxnSpPr>
        <p:spPr>
          <a:xfrm flipH="1" flipV="1">
            <a:off x="3820338" y="1639525"/>
            <a:ext cx="911434" cy="1207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BC74F25-0A7C-4938-8FEC-01DB85C31743}"/>
              </a:ext>
            </a:extLst>
          </p:cNvPr>
          <p:cNvCxnSpPr>
            <a:cxnSpLocks/>
            <a:stCxn id="36" idx="0"/>
          </p:cNvCxnSpPr>
          <p:nvPr/>
        </p:nvCxnSpPr>
        <p:spPr>
          <a:xfrm flipV="1">
            <a:off x="6095998" y="1804102"/>
            <a:ext cx="2" cy="57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281264A-96B7-4369-B6D3-BB950804B35F}"/>
              </a:ext>
            </a:extLst>
          </p:cNvPr>
          <p:cNvGrpSpPr/>
          <p:nvPr/>
        </p:nvGrpSpPr>
        <p:grpSpPr>
          <a:xfrm>
            <a:off x="2709293" y="1012746"/>
            <a:ext cx="1111045" cy="749328"/>
            <a:chOff x="1209368" y="3429000"/>
            <a:chExt cx="1809135" cy="1220144"/>
          </a:xfrm>
        </p:grpSpPr>
        <p:sp>
          <p:nvSpPr>
            <p:cNvPr id="5" name="Rectangle: Rounded Corners 4">
              <a:extLst>
                <a:ext uri="{FF2B5EF4-FFF2-40B4-BE49-F238E27FC236}">
                  <a16:creationId xmlns:a16="http://schemas.microsoft.com/office/drawing/2014/main" id="{2922B494-C946-4DEE-807D-C16D6817FB0A}"/>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C4077-C4C9-49C4-9DF7-B7A58C82AC6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2BAFC81-E90C-42B5-9AD3-64222F90F17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462037E-FA54-4248-9D7B-FB5DAFCE7AC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FAA72A-FF26-416C-B454-C8A0FEA6241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cle: Hollow 9">
              <a:extLst>
                <a:ext uri="{FF2B5EF4-FFF2-40B4-BE49-F238E27FC236}">
                  <a16:creationId xmlns:a16="http://schemas.microsoft.com/office/drawing/2014/main" id="{D3E8ECCD-27A1-4E75-9CA1-BB5A2FF6F68D}"/>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10C89C0F-D0D5-4E29-B834-1D73ED78BB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A28CEE0-FE87-4B48-A248-33463327C583}"/>
              </a:ext>
            </a:extLst>
          </p:cNvPr>
          <p:cNvGrpSpPr/>
          <p:nvPr/>
        </p:nvGrpSpPr>
        <p:grpSpPr>
          <a:xfrm>
            <a:off x="8377590" y="1012746"/>
            <a:ext cx="1111045" cy="749328"/>
            <a:chOff x="1209368" y="3429000"/>
            <a:chExt cx="1809135" cy="1220144"/>
          </a:xfrm>
        </p:grpSpPr>
        <p:sp>
          <p:nvSpPr>
            <p:cNvPr id="13" name="Rectangle: Rounded Corners 12">
              <a:extLst>
                <a:ext uri="{FF2B5EF4-FFF2-40B4-BE49-F238E27FC236}">
                  <a16:creationId xmlns:a16="http://schemas.microsoft.com/office/drawing/2014/main" id="{C5645160-587F-44EC-98EC-C9FBCBA906D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337100A-71A5-4161-984F-F47B93DF105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CD0DEA9-9E76-4627-8438-7FD61797BD3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ADC8A8-ECC4-441B-AE45-36F25168F76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A613FB-DBA2-47FE-9F81-A64F1A5A7E2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ircle: Hollow 17">
              <a:extLst>
                <a:ext uri="{FF2B5EF4-FFF2-40B4-BE49-F238E27FC236}">
                  <a16:creationId xmlns:a16="http://schemas.microsoft.com/office/drawing/2014/main" id="{D30636D3-9719-4559-A498-C823298C5020}"/>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A25D2A62-46B2-4120-9BB0-B224DD86400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DD9221FD-0FE6-4C2C-9212-B7A5FFF80551}"/>
              </a:ext>
            </a:extLst>
          </p:cNvPr>
          <p:cNvGrpSpPr/>
          <p:nvPr/>
        </p:nvGrpSpPr>
        <p:grpSpPr>
          <a:xfrm>
            <a:off x="5543442" y="1012746"/>
            <a:ext cx="1111045" cy="749328"/>
            <a:chOff x="1209368" y="3429000"/>
            <a:chExt cx="1809135" cy="1220144"/>
          </a:xfrm>
        </p:grpSpPr>
        <p:sp>
          <p:nvSpPr>
            <p:cNvPr id="21" name="Rectangle: Rounded Corners 20">
              <a:extLst>
                <a:ext uri="{FF2B5EF4-FFF2-40B4-BE49-F238E27FC236}">
                  <a16:creationId xmlns:a16="http://schemas.microsoft.com/office/drawing/2014/main" id="{7B23A13F-E66A-4AA9-BB7E-0155EF3C1F4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E4120EB-B749-4AB7-9403-53D4A02BF698}"/>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FD4754-1501-420C-8BC1-9B264AAF1BB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94A1ADB-246D-43B8-9FD1-7C6E56033342}"/>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E990BA1-03A3-480E-9B8C-DE6161458D6E}"/>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ircle: Hollow 25">
              <a:extLst>
                <a:ext uri="{FF2B5EF4-FFF2-40B4-BE49-F238E27FC236}">
                  <a16:creationId xmlns:a16="http://schemas.microsoft.com/office/drawing/2014/main" id="{BCFA004F-7215-4C98-B33F-3005FBD5DB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1697727F-7038-4306-8D75-D57257EB073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7EAED53-C785-48E4-8B16-81A658F4D390}"/>
              </a:ext>
            </a:extLst>
          </p:cNvPr>
          <p:cNvGrpSpPr/>
          <p:nvPr/>
        </p:nvGrpSpPr>
        <p:grpSpPr>
          <a:xfrm>
            <a:off x="5540477" y="4388004"/>
            <a:ext cx="1111045" cy="749328"/>
            <a:chOff x="1209368" y="3429000"/>
            <a:chExt cx="1809135" cy="1220144"/>
          </a:xfrm>
        </p:grpSpPr>
        <p:sp>
          <p:nvSpPr>
            <p:cNvPr id="29" name="Rectangle: Rounded Corners 28">
              <a:extLst>
                <a:ext uri="{FF2B5EF4-FFF2-40B4-BE49-F238E27FC236}">
                  <a16:creationId xmlns:a16="http://schemas.microsoft.com/office/drawing/2014/main" id="{E2462614-8524-403B-A49A-C46CE3EA4F8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EBF2FBA-7371-45A8-99E8-9E5A6E33179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18D7041-978D-4168-994A-1BF305F8405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2251BAC-9E47-43D8-BC1F-72F95F0E6CFC}"/>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8FBC835-E10D-4E0A-B040-9C79CD6AA3AC}"/>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ircle: Hollow 33">
              <a:extLst>
                <a:ext uri="{FF2B5EF4-FFF2-40B4-BE49-F238E27FC236}">
                  <a16:creationId xmlns:a16="http://schemas.microsoft.com/office/drawing/2014/main" id="{431EE74D-E23E-4A6D-AB13-B88500CF231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23D7390-934F-4573-9D99-4527FA772B03}"/>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9A1CBCCB-2F49-49E2-8057-667CCF8BE5C9}"/>
              </a:ext>
            </a:extLst>
          </p:cNvPr>
          <p:cNvSpPr/>
          <p:nvPr/>
        </p:nvSpPr>
        <p:spPr>
          <a:xfrm>
            <a:off x="4626075" y="2375699"/>
            <a:ext cx="2939845" cy="139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D609CA0-FCD7-4508-BDE9-84ABF22ADBAB}"/>
              </a:ext>
            </a:extLst>
          </p:cNvPr>
          <p:cNvSpPr txBox="1"/>
          <p:nvPr/>
        </p:nvSpPr>
        <p:spPr>
          <a:xfrm>
            <a:off x="5809703" y="2890373"/>
            <a:ext cx="572593" cy="369332"/>
          </a:xfrm>
          <a:prstGeom prst="rect">
            <a:avLst/>
          </a:prstGeom>
          <a:noFill/>
        </p:spPr>
        <p:txBody>
          <a:bodyPr wrap="none" rtlCol="0">
            <a:spAutoFit/>
          </a:bodyPr>
          <a:lstStyle/>
          <a:p>
            <a:r>
              <a:rPr lang="en-GB"/>
              <a:t>Hub</a:t>
            </a:r>
          </a:p>
        </p:txBody>
      </p:sp>
      <p:sp>
        <p:nvSpPr>
          <p:cNvPr id="38" name="TextBox 37">
            <a:extLst>
              <a:ext uri="{FF2B5EF4-FFF2-40B4-BE49-F238E27FC236}">
                <a16:creationId xmlns:a16="http://schemas.microsoft.com/office/drawing/2014/main" id="{0073AF84-3B9D-482B-91E9-BEC5892BC8A4}"/>
              </a:ext>
            </a:extLst>
          </p:cNvPr>
          <p:cNvSpPr txBox="1"/>
          <p:nvPr/>
        </p:nvSpPr>
        <p:spPr>
          <a:xfrm>
            <a:off x="8358771" y="658632"/>
            <a:ext cx="1304268" cy="369332"/>
          </a:xfrm>
          <a:prstGeom prst="rect">
            <a:avLst/>
          </a:prstGeom>
          <a:noFill/>
        </p:spPr>
        <p:txBody>
          <a:bodyPr wrap="none" rtlCol="0">
            <a:spAutoFit/>
          </a:bodyPr>
          <a:lstStyle/>
          <a:p>
            <a:r>
              <a:rPr lang="en-GB"/>
              <a:t>Computer C</a:t>
            </a:r>
          </a:p>
        </p:txBody>
      </p:sp>
      <p:sp>
        <p:nvSpPr>
          <p:cNvPr id="39" name="TextBox 38">
            <a:extLst>
              <a:ext uri="{FF2B5EF4-FFF2-40B4-BE49-F238E27FC236}">
                <a16:creationId xmlns:a16="http://schemas.microsoft.com/office/drawing/2014/main" id="{F0A0D897-DBB6-4C31-8232-01B339110715}"/>
              </a:ext>
            </a:extLst>
          </p:cNvPr>
          <p:cNvSpPr txBox="1"/>
          <p:nvPr/>
        </p:nvSpPr>
        <p:spPr>
          <a:xfrm>
            <a:off x="5465172" y="658632"/>
            <a:ext cx="1305870" cy="369332"/>
          </a:xfrm>
          <a:prstGeom prst="rect">
            <a:avLst/>
          </a:prstGeom>
          <a:noFill/>
        </p:spPr>
        <p:txBody>
          <a:bodyPr wrap="none" rtlCol="0">
            <a:spAutoFit/>
          </a:bodyPr>
          <a:lstStyle/>
          <a:p>
            <a:r>
              <a:rPr lang="en-GB"/>
              <a:t>Computer B</a:t>
            </a:r>
          </a:p>
        </p:txBody>
      </p:sp>
      <p:sp>
        <p:nvSpPr>
          <p:cNvPr id="40" name="TextBox 39">
            <a:extLst>
              <a:ext uri="{FF2B5EF4-FFF2-40B4-BE49-F238E27FC236}">
                <a16:creationId xmlns:a16="http://schemas.microsoft.com/office/drawing/2014/main" id="{937D2286-A304-4318-B7F5-0E8C9E3632FF}"/>
              </a:ext>
            </a:extLst>
          </p:cNvPr>
          <p:cNvSpPr txBox="1"/>
          <p:nvPr/>
        </p:nvSpPr>
        <p:spPr>
          <a:xfrm>
            <a:off x="2633988" y="643327"/>
            <a:ext cx="1313886" cy="369332"/>
          </a:xfrm>
          <a:prstGeom prst="rect">
            <a:avLst/>
          </a:prstGeom>
          <a:noFill/>
        </p:spPr>
        <p:txBody>
          <a:bodyPr wrap="none" rtlCol="0">
            <a:spAutoFit/>
          </a:bodyPr>
          <a:lstStyle/>
          <a:p>
            <a:r>
              <a:rPr lang="en-GB"/>
              <a:t>Computer A</a:t>
            </a:r>
          </a:p>
        </p:txBody>
      </p:sp>
      <p:sp>
        <p:nvSpPr>
          <p:cNvPr id="41" name="TextBox 40">
            <a:extLst>
              <a:ext uri="{FF2B5EF4-FFF2-40B4-BE49-F238E27FC236}">
                <a16:creationId xmlns:a16="http://schemas.microsoft.com/office/drawing/2014/main" id="{17666D5F-0670-4425-A668-D06ACF975353}"/>
              </a:ext>
            </a:extLst>
          </p:cNvPr>
          <p:cNvSpPr txBox="1"/>
          <p:nvPr/>
        </p:nvSpPr>
        <p:spPr>
          <a:xfrm>
            <a:off x="5461164" y="5172811"/>
            <a:ext cx="1127937" cy="646331"/>
          </a:xfrm>
          <a:prstGeom prst="rect">
            <a:avLst/>
          </a:prstGeom>
          <a:noFill/>
        </p:spPr>
        <p:txBody>
          <a:bodyPr wrap="none" rtlCol="0">
            <a:spAutoFit/>
          </a:bodyPr>
          <a:lstStyle/>
          <a:p>
            <a:r>
              <a:rPr lang="en-GB"/>
              <a:t>Broadcast</a:t>
            </a:r>
          </a:p>
          <a:p>
            <a:r>
              <a:rPr lang="en-GB"/>
              <a:t>Computer</a:t>
            </a:r>
          </a:p>
        </p:txBody>
      </p:sp>
      <p:cxnSp>
        <p:nvCxnSpPr>
          <p:cNvPr id="43" name="Straight Arrow Connector 42">
            <a:extLst>
              <a:ext uri="{FF2B5EF4-FFF2-40B4-BE49-F238E27FC236}">
                <a16:creationId xmlns:a16="http://schemas.microsoft.com/office/drawing/2014/main" id="{893AB4CA-ABA7-4F40-A1FA-19E1BDAFBD9C}"/>
              </a:ext>
            </a:extLst>
          </p:cNvPr>
          <p:cNvCxnSpPr>
            <a:cxnSpLocks/>
            <a:endCxn id="36" idx="4"/>
          </p:cNvCxnSpPr>
          <p:nvPr/>
        </p:nvCxnSpPr>
        <p:spPr>
          <a:xfrm flipH="1" flipV="1">
            <a:off x="6095998" y="3774379"/>
            <a:ext cx="2" cy="613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Badge 1">
            <a:extLst>
              <a:ext uri="{FF2B5EF4-FFF2-40B4-BE49-F238E27FC236}">
                <a16:creationId xmlns:a16="http://schemas.microsoft.com/office/drawing/2014/main" id="{33B3BE7B-C85B-4B6E-98AA-7C704DEB31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7264" y="2719705"/>
            <a:ext cx="540000" cy="540000"/>
          </a:xfrm>
          <a:prstGeom prst="rect">
            <a:avLst/>
          </a:prstGeom>
        </p:spPr>
      </p:pic>
      <p:pic>
        <p:nvPicPr>
          <p:cNvPr id="57" name="Graphic 56" descr="Badge">
            <a:extLst>
              <a:ext uri="{FF2B5EF4-FFF2-40B4-BE49-F238E27FC236}">
                <a16:creationId xmlns:a16="http://schemas.microsoft.com/office/drawing/2014/main" id="{DA473580-CA83-475E-96E3-C3015DF80B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9003" y="2333671"/>
            <a:ext cx="540000" cy="540000"/>
          </a:xfrm>
          <a:prstGeom prst="rect">
            <a:avLst/>
          </a:prstGeom>
        </p:spPr>
      </p:pic>
      <p:pic>
        <p:nvPicPr>
          <p:cNvPr id="59" name="Graphic 58" descr="Badge 3">
            <a:extLst>
              <a:ext uri="{FF2B5EF4-FFF2-40B4-BE49-F238E27FC236}">
                <a16:creationId xmlns:a16="http://schemas.microsoft.com/office/drawing/2014/main" id="{7132BFFD-993B-4291-ACD6-7C7B1AEF86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539" y="2709720"/>
            <a:ext cx="540000" cy="540000"/>
          </a:xfrm>
          <a:prstGeom prst="rect">
            <a:avLst/>
          </a:prstGeom>
        </p:spPr>
      </p:pic>
      <p:pic>
        <p:nvPicPr>
          <p:cNvPr id="61" name="Graphic 60" descr="Badge 4">
            <a:extLst>
              <a:ext uri="{FF2B5EF4-FFF2-40B4-BE49-F238E27FC236}">
                <a16:creationId xmlns:a16="http://schemas.microsoft.com/office/drawing/2014/main" id="{A2EDDE66-288B-4478-9AA5-3DC3767650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36682" y="3283765"/>
            <a:ext cx="540000" cy="540000"/>
          </a:xfrm>
          <a:prstGeom prst="rect">
            <a:avLst/>
          </a:prstGeom>
        </p:spPr>
      </p:pic>
      <p:sp>
        <p:nvSpPr>
          <p:cNvPr id="62" name="TextBox 61">
            <a:extLst>
              <a:ext uri="{FF2B5EF4-FFF2-40B4-BE49-F238E27FC236}">
                <a16:creationId xmlns:a16="http://schemas.microsoft.com/office/drawing/2014/main" id="{2D7DD458-81BC-4523-B954-1B12472098D6}"/>
              </a:ext>
            </a:extLst>
          </p:cNvPr>
          <p:cNvSpPr txBox="1"/>
          <p:nvPr/>
        </p:nvSpPr>
        <p:spPr>
          <a:xfrm>
            <a:off x="9557005" y="2000232"/>
            <a:ext cx="1913537" cy="923330"/>
          </a:xfrm>
          <a:prstGeom prst="rect">
            <a:avLst/>
          </a:prstGeom>
          <a:noFill/>
        </p:spPr>
        <p:txBody>
          <a:bodyPr wrap="none" rtlCol="0">
            <a:spAutoFit/>
          </a:bodyPr>
          <a:lstStyle/>
          <a:p>
            <a:r>
              <a:rPr lang="en-GB"/>
              <a:t>Computer C</a:t>
            </a:r>
          </a:p>
          <a:p>
            <a:r>
              <a:rPr lang="en-GB"/>
              <a:t>is the recipient </a:t>
            </a:r>
          </a:p>
          <a:p>
            <a:r>
              <a:rPr lang="en-GB"/>
              <a:t>of the data packet</a:t>
            </a:r>
          </a:p>
        </p:txBody>
      </p:sp>
      <p:cxnSp>
        <p:nvCxnSpPr>
          <p:cNvPr id="63" name="Straight Arrow Connector 62">
            <a:extLst>
              <a:ext uri="{FF2B5EF4-FFF2-40B4-BE49-F238E27FC236}">
                <a16:creationId xmlns:a16="http://schemas.microsoft.com/office/drawing/2014/main" id="{781F6468-61FE-457D-B0F7-5262133540E9}"/>
              </a:ext>
            </a:extLst>
          </p:cNvPr>
          <p:cNvCxnSpPr>
            <a:cxnSpLocks/>
          </p:cNvCxnSpPr>
          <p:nvPr/>
        </p:nvCxnSpPr>
        <p:spPr>
          <a:xfrm flipH="1" flipV="1">
            <a:off x="9557005" y="1735071"/>
            <a:ext cx="658711" cy="35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D59F85C-82A3-4FA1-BD36-170448F333D7}"/>
              </a:ext>
            </a:extLst>
          </p:cNvPr>
          <p:cNvSpPr txBox="1"/>
          <p:nvPr/>
        </p:nvSpPr>
        <p:spPr>
          <a:xfrm>
            <a:off x="8600236" y="3553765"/>
            <a:ext cx="1989106" cy="1200329"/>
          </a:xfrm>
          <a:prstGeom prst="rect">
            <a:avLst/>
          </a:prstGeom>
          <a:noFill/>
        </p:spPr>
        <p:txBody>
          <a:bodyPr wrap="square" rtlCol="0">
            <a:spAutoFit/>
          </a:bodyPr>
          <a:lstStyle/>
          <a:p>
            <a:r>
              <a:rPr lang="en-GB"/>
              <a:t>Hub broadcasts data packet to all network computers</a:t>
            </a:r>
          </a:p>
        </p:txBody>
      </p:sp>
      <p:cxnSp>
        <p:nvCxnSpPr>
          <p:cNvPr id="67" name="Straight Arrow Connector 66">
            <a:extLst>
              <a:ext uri="{FF2B5EF4-FFF2-40B4-BE49-F238E27FC236}">
                <a16:creationId xmlns:a16="http://schemas.microsoft.com/office/drawing/2014/main" id="{B4334835-1ECB-4179-BF45-880929B2AFC6}"/>
              </a:ext>
            </a:extLst>
          </p:cNvPr>
          <p:cNvCxnSpPr>
            <a:cxnSpLocks/>
            <a:stCxn id="66" idx="1"/>
          </p:cNvCxnSpPr>
          <p:nvPr/>
        </p:nvCxnSpPr>
        <p:spPr>
          <a:xfrm flipH="1" flipV="1">
            <a:off x="7376908" y="3461580"/>
            <a:ext cx="1223328" cy="692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5C611D-25F0-46DD-9915-809625E621E2}"/>
              </a:ext>
            </a:extLst>
          </p:cNvPr>
          <p:cNvSpPr txBox="1"/>
          <p:nvPr/>
        </p:nvSpPr>
        <p:spPr>
          <a:xfrm>
            <a:off x="2012146" y="4245518"/>
            <a:ext cx="1989106" cy="646331"/>
          </a:xfrm>
          <a:prstGeom prst="rect">
            <a:avLst/>
          </a:prstGeom>
          <a:noFill/>
        </p:spPr>
        <p:txBody>
          <a:bodyPr wrap="square" rtlCol="0">
            <a:spAutoFit/>
          </a:bodyPr>
          <a:lstStyle/>
          <a:p>
            <a:r>
              <a:rPr lang="en-GB"/>
              <a:t>Data packet sent to computer C</a:t>
            </a:r>
          </a:p>
        </p:txBody>
      </p:sp>
      <p:cxnSp>
        <p:nvCxnSpPr>
          <p:cNvPr id="71" name="Straight Arrow Connector 70">
            <a:extLst>
              <a:ext uri="{FF2B5EF4-FFF2-40B4-BE49-F238E27FC236}">
                <a16:creationId xmlns:a16="http://schemas.microsoft.com/office/drawing/2014/main" id="{0E4E5324-75BB-40FA-871A-D67B36A8D0B2}"/>
              </a:ext>
            </a:extLst>
          </p:cNvPr>
          <p:cNvCxnSpPr>
            <a:cxnSpLocks/>
          </p:cNvCxnSpPr>
          <p:nvPr/>
        </p:nvCxnSpPr>
        <p:spPr>
          <a:xfrm flipV="1">
            <a:off x="3820338" y="4686677"/>
            <a:ext cx="1742591" cy="4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859D21C-4CD3-4F15-BEB1-2B462D8D4D7C}"/>
              </a:ext>
            </a:extLst>
          </p:cNvPr>
          <p:cNvSpPr txBox="1"/>
          <p:nvPr/>
        </p:nvSpPr>
        <p:spPr>
          <a:xfrm>
            <a:off x="4891152" y="6297507"/>
            <a:ext cx="2566615" cy="523220"/>
          </a:xfrm>
          <a:prstGeom prst="rect">
            <a:avLst/>
          </a:prstGeom>
          <a:noFill/>
        </p:spPr>
        <p:txBody>
          <a:bodyPr wrap="square" rtlCol="0">
            <a:spAutoFit/>
          </a:bodyPr>
          <a:lstStyle/>
          <a:p>
            <a:r>
              <a:rPr lang="en-GB" sz="2800" b="1"/>
              <a:t>Passive sniffing</a:t>
            </a:r>
            <a:endParaRPr lang="en-GB" sz="2800"/>
          </a:p>
        </p:txBody>
      </p:sp>
    </p:spTree>
    <p:extLst>
      <p:ext uri="{BB962C8B-B14F-4D97-AF65-F5344CB8AC3E}">
        <p14:creationId xmlns:p14="http://schemas.microsoft.com/office/powerpoint/2010/main" val="1766737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a:extLst>
              <a:ext uri="{FF2B5EF4-FFF2-40B4-BE49-F238E27FC236}">
                <a16:creationId xmlns:a16="http://schemas.microsoft.com/office/drawing/2014/main" id="{1C40C24C-BFDD-4CC9-8651-DC1F83B45A7B}"/>
              </a:ext>
            </a:extLst>
          </p:cNvPr>
          <p:cNvCxnSpPr>
            <a:cxnSpLocks/>
            <a:endCxn id="13" idx="1"/>
          </p:cNvCxnSpPr>
          <p:nvPr/>
        </p:nvCxnSpPr>
        <p:spPr>
          <a:xfrm flipV="1">
            <a:off x="7457767" y="1737848"/>
            <a:ext cx="919823" cy="11816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6B8F060-8089-4907-B88C-532612396E92}"/>
              </a:ext>
            </a:extLst>
          </p:cNvPr>
          <p:cNvCxnSpPr>
            <a:cxnSpLocks/>
            <a:endCxn id="5" idx="3"/>
          </p:cNvCxnSpPr>
          <p:nvPr/>
        </p:nvCxnSpPr>
        <p:spPr>
          <a:xfrm flipH="1" flipV="1">
            <a:off x="3820338" y="1737848"/>
            <a:ext cx="911434" cy="1207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4BC74F25-0A7C-4938-8FEC-01DB85C31743}"/>
              </a:ext>
            </a:extLst>
          </p:cNvPr>
          <p:cNvCxnSpPr>
            <a:cxnSpLocks/>
            <a:stCxn id="36" idx="0"/>
          </p:cNvCxnSpPr>
          <p:nvPr/>
        </p:nvCxnSpPr>
        <p:spPr>
          <a:xfrm flipV="1">
            <a:off x="6095998" y="1902425"/>
            <a:ext cx="2" cy="5715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281264A-96B7-4369-B6D3-BB950804B35F}"/>
              </a:ext>
            </a:extLst>
          </p:cNvPr>
          <p:cNvGrpSpPr/>
          <p:nvPr/>
        </p:nvGrpSpPr>
        <p:grpSpPr>
          <a:xfrm>
            <a:off x="2709293" y="1111069"/>
            <a:ext cx="1111045" cy="749328"/>
            <a:chOff x="1209368" y="3429000"/>
            <a:chExt cx="1809135" cy="1220144"/>
          </a:xfrm>
        </p:grpSpPr>
        <p:sp>
          <p:nvSpPr>
            <p:cNvPr id="5" name="Rectangle: Rounded Corners 4">
              <a:extLst>
                <a:ext uri="{FF2B5EF4-FFF2-40B4-BE49-F238E27FC236}">
                  <a16:creationId xmlns:a16="http://schemas.microsoft.com/office/drawing/2014/main" id="{2922B494-C946-4DEE-807D-C16D6817FB0A}"/>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71C4077-C4C9-49C4-9DF7-B7A58C82AC63}"/>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2BAFC81-E90C-42B5-9AD3-64222F90F176}"/>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462037E-FA54-4248-9D7B-FB5DAFCE7AC1}"/>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DFAA72A-FF26-416C-B454-C8A0FEA62419}"/>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ircle: Hollow 9">
              <a:extLst>
                <a:ext uri="{FF2B5EF4-FFF2-40B4-BE49-F238E27FC236}">
                  <a16:creationId xmlns:a16="http://schemas.microsoft.com/office/drawing/2014/main" id="{D3E8ECCD-27A1-4E75-9CA1-BB5A2FF6F68D}"/>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10C89C0F-D0D5-4E29-B834-1D73ED78BBD4}"/>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AA28CEE0-FE87-4B48-A248-33463327C583}"/>
              </a:ext>
            </a:extLst>
          </p:cNvPr>
          <p:cNvGrpSpPr/>
          <p:nvPr/>
        </p:nvGrpSpPr>
        <p:grpSpPr>
          <a:xfrm>
            <a:off x="8377590" y="1111069"/>
            <a:ext cx="1111045" cy="749328"/>
            <a:chOff x="1209368" y="3429000"/>
            <a:chExt cx="1809135" cy="1220144"/>
          </a:xfrm>
        </p:grpSpPr>
        <p:sp>
          <p:nvSpPr>
            <p:cNvPr id="13" name="Rectangle: Rounded Corners 12">
              <a:extLst>
                <a:ext uri="{FF2B5EF4-FFF2-40B4-BE49-F238E27FC236}">
                  <a16:creationId xmlns:a16="http://schemas.microsoft.com/office/drawing/2014/main" id="{C5645160-587F-44EC-98EC-C9FBCBA906D0}"/>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337100A-71A5-4161-984F-F47B93DF105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CD0DEA9-9E76-4627-8438-7FD61797BD3D}"/>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18ADC8A8-ECC4-441B-AE45-36F25168F763}"/>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EA613FB-DBA2-47FE-9F81-A64F1A5A7E2F}"/>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ircle: Hollow 17">
              <a:extLst>
                <a:ext uri="{FF2B5EF4-FFF2-40B4-BE49-F238E27FC236}">
                  <a16:creationId xmlns:a16="http://schemas.microsoft.com/office/drawing/2014/main" id="{D30636D3-9719-4559-A498-C823298C5020}"/>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a:extLst>
                <a:ext uri="{FF2B5EF4-FFF2-40B4-BE49-F238E27FC236}">
                  <a16:creationId xmlns:a16="http://schemas.microsoft.com/office/drawing/2014/main" id="{A25D2A62-46B2-4120-9BB0-B224DD86400B}"/>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DD9221FD-0FE6-4C2C-9212-B7A5FFF80551}"/>
              </a:ext>
            </a:extLst>
          </p:cNvPr>
          <p:cNvGrpSpPr/>
          <p:nvPr/>
        </p:nvGrpSpPr>
        <p:grpSpPr>
          <a:xfrm>
            <a:off x="5543442" y="1111069"/>
            <a:ext cx="1111045" cy="749328"/>
            <a:chOff x="1209368" y="3429000"/>
            <a:chExt cx="1809135" cy="1220144"/>
          </a:xfrm>
        </p:grpSpPr>
        <p:sp>
          <p:nvSpPr>
            <p:cNvPr id="21" name="Rectangle: Rounded Corners 20">
              <a:extLst>
                <a:ext uri="{FF2B5EF4-FFF2-40B4-BE49-F238E27FC236}">
                  <a16:creationId xmlns:a16="http://schemas.microsoft.com/office/drawing/2014/main" id="{7B23A13F-E66A-4AA9-BB7E-0155EF3C1F43}"/>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E4120EB-B749-4AB7-9403-53D4A02BF698}"/>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7FD4754-1501-420C-8BC1-9B264AAF1BB4}"/>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94A1ADB-246D-43B8-9FD1-7C6E56033342}"/>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E990BA1-03A3-480E-9B8C-DE6161458D6E}"/>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ircle: Hollow 25">
              <a:extLst>
                <a:ext uri="{FF2B5EF4-FFF2-40B4-BE49-F238E27FC236}">
                  <a16:creationId xmlns:a16="http://schemas.microsoft.com/office/drawing/2014/main" id="{BCFA004F-7215-4C98-B33F-3005FBD5DB66}"/>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1697727F-7038-4306-8D75-D57257EB0735}"/>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7EAED53-C785-48E4-8B16-81A658F4D390}"/>
              </a:ext>
            </a:extLst>
          </p:cNvPr>
          <p:cNvGrpSpPr/>
          <p:nvPr/>
        </p:nvGrpSpPr>
        <p:grpSpPr>
          <a:xfrm>
            <a:off x="5540477" y="4486327"/>
            <a:ext cx="1111045" cy="749328"/>
            <a:chOff x="1209368" y="3429000"/>
            <a:chExt cx="1809135" cy="1220144"/>
          </a:xfrm>
        </p:grpSpPr>
        <p:sp>
          <p:nvSpPr>
            <p:cNvPr id="29" name="Rectangle: Rounded Corners 28">
              <a:extLst>
                <a:ext uri="{FF2B5EF4-FFF2-40B4-BE49-F238E27FC236}">
                  <a16:creationId xmlns:a16="http://schemas.microsoft.com/office/drawing/2014/main" id="{E2462614-8524-403B-A49A-C46CE3EA4F87}"/>
                </a:ext>
              </a:extLst>
            </p:cNvPr>
            <p:cNvSpPr/>
            <p:nvPr/>
          </p:nvSpPr>
          <p:spPr>
            <a:xfrm>
              <a:off x="1209368" y="4362450"/>
              <a:ext cx="1809135" cy="174291"/>
            </a:xfrm>
            <a:prstGeom prst="round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EBF2FBA-7371-45A8-99E8-9E5A6E33179E}"/>
                </a:ext>
              </a:extLst>
            </p:cNvPr>
            <p:cNvSpPr/>
            <p:nvPr/>
          </p:nvSpPr>
          <p:spPr>
            <a:xfrm>
              <a:off x="1209368" y="3429000"/>
              <a:ext cx="1809135" cy="1005348"/>
            </a:xfrm>
            <a:prstGeom prst="rect">
              <a:avLst/>
            </a:prstGeom>
            <a:solidFill>
              <a:srgbClr val="235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18D7041-978D-4168-994A-1BF305F8405C}"/>
                </a:ext>
              </a:extLst>
            </p:cNvPr>
            <p:cNvSpPr/>
            <p:nvPr/>
          </p:nvSpPr>
          <p:spPr>
            <a:xfrm>
              <a:off x="1285567" y="3477060"/>
              <a:ext cx="1656735" cy="909227"/>
            </a:xfrm>
            <a:prstGeom prst="rect">
              <a:avLst/>
            </a:prstGeom>
            <a:gradFill flip="none" rotWithShape="1">
              <a:gsLst>
                <a:gs pos="0">
                  <a:schemeClr val="accent1">
                    <a:tint val="66000"/>
                    <a:satMod val="160000"/>
                  </a:schemeClr>
                </a:gs>
                <a:gs pos="50000">
                  <a:schemeClr val="accent1">
                    <a:tint val="44500"/>
                    <a:satMod val="160000"/>
                    <a:alpha val="60000"/>
                  </a:schemeClr>
                </a:gs>
                <a:gs pos="100000">
                  <a:schemeClr val="accent1">
                    <a:tint val="23500"/>
                    <a:satMod val="16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2251BAC-9E47-43D8-BC1F-72F95F0E6CFC}"/>
                </a:ext>
              </a:extLst>
            </p:cNvPr>
            <p:cNvSpPr/>
            <p:nvPr/>
          </p:nvSpPr>
          <p:spPr>
            <a:xfrm>
              <a:off x="1985960" y="4502782"/>
              <a:ext cx="255950" cy="118800"/>
            </a:xfrm>
            <a:prstGeom prst="ellipse">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8FBC835-E10D-4E0A-B040-9C79CD6AA3AC}"/>
                </a:ext>
              </a:extLst>
            </p:cNvPr>
            <p:cNvSpPr/>
            <p:nvPr/>
          </p:nvSpPr>
          <p:spPr>
            <a:xfrm>
              <a:off x="1821835" y="4595144"/>
              <a:ext cx="584200" cy="54000"/>
            </a:xfrm>
            <a:prstGeom prst="rect">
              <a:avLst/>
            </a:prstGeom>
            <a:solidFill>
              <a:srgbClr val="C6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ircle: Hollow 33">
              <a:extLst>
                <a:ext uri="{FF2B5EF4-FFF2-40B4-BE49-F238E27FC236}">
                  <a16:creationId xmlns:a16="http://schemas.microsoft.com/office/drawing/2014/main" id="{431EE74D-E23E-4A6D-AB13-B88500CF231B}"/>
                </a:ext>
              </a:extLst>
            </p:cNvPr>
            <p:cNvSpPr/>
            <p:nvPr/>
          </p:nvSpPr>
          <p:spPr>
            <a:xfrm>
              <a:off x="2077935" y="4451016"/>
              <a:ext cx="72000" cy="72000"/>
            </a:xfrm>
            <a:prstGeom prst="donu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23D7390-934F-4573-9D99-4527FA772B03}"/>
                </a:ext>
              </a:extLst>
            </p:cNvPr>
            <p:cNvSpPr/>
            <p:nvPr/>
          </p:nvSpPr>
          <p:spPr>
            <a:xfrm>
              <a:off x="1285566" y="3473671"/>
              <a:ext cx="1656735" cy="909227"/>
            </a:xfrm>
            <a:prstGeom prst="rect">
              <a:avLst/>
            </a:prstGeom>
            <a:gradFill flip="none" rotWithShape="1">
              <a:gsLst>
                <a:gs pos="0">
                  <a:schemeClr val="accent1">
                    <a:tint val="66000"/>
                    <a:satMod val="160000"/>
                  </a:schemeClr>
                </a:gs>
                <a:gs pos="32000">
                  <a:schemeClr val="accent1">
                    <a:tint val="44500"/>
                    <a:satMod val="160000"/>
                    <a:alpha val="21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Oval 35">
            <a:extLst>
              <a:ext uri="{FF2B5EF4-FFF2-40B4-BE49-F238E27FC236}">
                <a16:creationId xmlns:a16="http://schemas.microsoft.com/office/drawing/2014/main" id="{9A1CBCCB-2F49-49E2-8057-667CCF8BE5C9}"/>
              </a:ext>
            </a:extLst>
          </p:cNvPr>
          <p:cNvSpPr/>
          <p:nvPr/>
        </p:nvSpPr>
        <p:spPr>
          <a:xfrm>
            <a:off x="4626075" y="2474022"/>
            <a:ext cx="2939845" cy="139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D609CA0-FCD7-4508-BDE9-84ABF22ADBAB}"/>
              </a:ext>
            </a:extLst>
          </p:cNvPr>
          <p:cNvSpPr txBox="1"/>
          <p:nvPr/>
        </p:nvSpPr>
        <p:spPr>
          <a:xfrm>
            <a:off x="5698759" y="2970728"/>
            <a:ext cx="800284" cy="369332"/>
          </a:xfrm>
          <a:prstGeom prst="rect">
            <a:avLst/>
          </a:prstGeom>
          <a:noFill/>
        </p:spPr>
        <p:txBody>
          <a:bodyPr wrap="none" rtlCol="0">
            <a:spAutoFit/>
          </a:bodyPr>
          <a:lstStyle/>
          <a:p>
            <a:r>
              <a:rPr lang="en-GB"/>
              <a:t>Switch</a:t>
            </a:r>
          </a:p>
        </p:txBody>
      </p:sp>
      <p:sp>
        <p:nvSpPr>
          <p:cNvPr id="38" name="TextBox 37">
            <a:extLst>
              <a:ext uri="{FF2B5EF4-FFF2-40B4-BE49-F238E27FC236}">
                <a16:creationId xmlns:a16="http://schemas.microsoft.com/office/drawing/2014/main" id="{0073AF84-3B9D-482B-91E9-BEC5892BC8A4}"/>
              </a:ext>
            </a:extLst>
          </p:cNvPr>
          <p:cNvSpPr txBox="1"/>
          <p:nvPr/>
        </p:nvSpPr>
        <p:spPr>
          <a:xfrm>
            <a:off x="8358771" y="756955"/>
            <a:ext cx="1304268" cy="369332"/>
          </a:xfrm>
          <a:prstGeom prst="rect">
            <a:avLst/>
          </a:prstGeom>
          <a:noFill/>
        </p:spPr>
        <p:txBody>
          <a:bodyPr wrap="none" rtlCol="0">
            <a:spAutoFit/>
          </a:bodyPr>
          <a:lstStyle/>
          <a:p>
            <a:r>
              <a:rPr lang="en-GB"/>
              <a:t>Computer C</a:t>
            </a:r>
          </a:p>
        </p:txBody>
      </p:sp>
      <p:sp>
        <p:nvSpPr>
          <p:cNvPr id="39" name="TextBox 38">
            <a:extLst>
              <a:ext uri="{FF2B5EF4-FFF2-40B4-BE49-F238E27FC236}">
                <a16:creationId xmlns:a16="http://schemas.microsoft.com/office/drawing/2014/main" id="{F0A0D897-DBB6-4C31-8232-01B339110715}"/>
              </a:ext>
            </a:extLst>
          </p:cNvPr>
          <p:cNvSpPr txBox="1"/>
          <p:nvPr/>
        </p:nvSpPr>
        <p:spPr>
          <a:xfrm>
            <a:off x="5465172" y="756955"/>
            <a:ext cx="1305870" cy="369332"/>
          </a:xfrm>
          <a:prstGeom prst="rect">
            <a:avLst/>
          </a:prstGeom>
          <a:noFill/>
        </p:spPr>
        <p:txBody>
          <a:bodyPr wrap="none" rtlCol="0">
            <a:spAutoFit/>
          </a:bodyPr>
          <a:lstStyle/>
          <a:p>
            <a:r>
              <a:rPr lang="en-GB"/>
              <a:t>Computer B</a:t>
            </a:r>
          </a:p>
        </p:txBody>
      </p:sp>
      <p:sp>
        <p:nvSpPr>
          <p:cNvPr id="40" name="TextBox 39">
            <a:extLst>
              <a:ext uri="{FF2B5EF4-FFF2-40B4-BE49-F238E27FC236}">
                <a16:creationId xmlns:a16="http://schemas.microsoft.com/office/drawing/2014/main" id="{937D2286-A304-4318-B7F5-0E8C9E3632FF}"/>
              </a:ext>
            </a:extLst>
          </p:cNvPr>
          <p:cNvSpPr txBox="1"/>
          <p:nvPr/>
        </p:nvSpPr>
        <p:spPr>
          <a:xfrm>
            <a:off x="2633988" y="741650"/>
            <a:ext cx="1313886" cy="369332"/>
          </a:xfrm>
          <a:prstGeom prst="rect">
            <a:avLst/>
          </a:prstGeom>
          <a:noFill/>
        </p:spPr>
        <p:txBody>
          <a:bodyPr wrap="none" rtlCol="0">
            <a:spAutoFit/>
          </a:bodyPr>
          <a:lstStyle/>
          <a:p>
            <a:r>
              <a:rPr lang="en-GB"/>
              <a:t>Computer A</a:t>
            </a:r>
          </a:p>
        </p:txBody>
      </p:sp>
      <p:sp>
        <p:nvSpPr>
          <p:cNvPr id="41" name="TextBox 40">
            <a:extLst>
              <a:ext uri="{FF2B5EF4-FFF2-40B4-BE49-F238E27FC236}">
                <a16:creationId xmlns:a16="http://schemas.microsoft.com/office/drawing/2014/main" id="{17666D5F-0670-4425-A668-D06ACF975353}"/>
              </a:ext>
            </a:extLst>
          </p:cNvPr>
          <p:cNvSpPr txBox="1"/>
          <p:nvPr/>
        </p:nvSpPr>
        <p:spPr>
          <a:xfrm>
            <a:off x="5461164" y="5271134"/>
            <a:ext cx="1127937" cy="646331"/>
          </a:xfrm>
          <a:prstGeom prst="rect">
            <a:avLst/>
          </a:prstGeom>
          <a:noFill/>
        </p:spPr>
        <p:txBody>
          <a:bodyPr wrap="none" rtlCol="0">
            <a:spAutoFit/>
          </a:bodyPr>
          <a:lstStyle/>
          <a:p>
            <a:r>
              <a:rPr lang="en-GB"/>
              <a:t>Broadcast</a:t>
            </a:r>
          </a:p>
          <a:p>
            <a:r>
              <a:rPr lang="en-GB"/>
              <a:t>Computer</a:t>
            </a:r>
          </a:p>
        </p:txBody>
      </p:sp>
      <p:cxnSp>
        <p:nvCxnSpPr>
          <p:cNvPr id="43" name="Straight Arrow Connector 42">
            <a:extLst>
              <a:ext uri="{FF2B5EF4-FFF2-40B4-BE49-F238E27FC236}">
                <a16:creationId xmlns:a16="http://schemas.microsoft.com/office/drawing/2014/main" id="{893AB4CA-ABA7-4F40-A1FA-19E1BDAFBD9C}"/>
              </a:ext>
            </a:extLst>
          </p:cNvPr>
          <p:cNvCxnSpPr>
            <a:cxnSpLocks/>
            <a:endCxn id="36" idx="4"/>
          </p:cNvCxnSpPr>
          <p:nvPr/>
        </p:nvCxnSpPr>
        <p:spPr>
          <a:xfrm flipH="1" flipV="1">
            <a:off x="6095998" y="3872702"/>
            <a:ext cx="2" cy="6136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5" name="Graphic 54" descr="Badge 1">
            <a:extLst>
              <a:ext uri="{FF2B5EF4-FFF2-40B4-BE49-F238E27FC236}">
                <a16:creationId xmlns:a16="http://schemas.microsoft.com/office/drawing/2014/main" id="{33B3BE7B-C85B-4B6E-98AA-7C704DEB31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7264" y="2818028"/>
            <a:ext cx="540000" cy="540000"/>
          </a:xfrm>
          <a:prstGeom prst="rect">
            <a:avLst/>
          </a:prstGeom>
        </p:spPr>
      </p:pic>
      <p:pic>
        <p:nvPicPr>
          <p:cNvPr id="57" name="Graphic 56" descr="Badge">
            <a:extLst>
              <a:ext uri="{FF2B5EF4-FFF2-40B4-BE49-F238E27FC236}">
                <a16:creationId xmlns:a16="http://schemas.microsoft.com/office/drawing/2014/main" id="{DA473580-CA83-475E-96E3-C3015DF80B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39003" y="2431994"/>
            <a:ext cx="540000" cy="540000"/>
          </a:xfrm>
          <a:prstGeom prst="rect">
            <a:avLst/>
          </a:prstGeom>
        </p:spPr>
      </p:pic>
      <p:pic>
        <p:nvPicPr>
          <p:cNvPr id="59" name="Graphic 58" descr="Badge 3">
            <a:extLst>
              <a:ext uri="{FF2B5EF4-FFF2-40B4-BE49-F238E27FC236}">
                <a16:creationId xmlns:a16="http://schemas.microsoft.com/office/drawing/2014/main" id="{7132BFFD-993B-4291-ACD6-7C7B1AEF86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539" y="2808043"/>
            <a:ext cx="540000" cy="540000"/>
          </a:xfrm>
          <a:prstGeom prst="rect">
            <a:avLst/>
          </a:prstGeom>
        </p:spPr>
      </p:pic>
      <p:pic>
        <p:nvPicPr>
          <p:cNvPr id="61" name="Graphic 60" descr="Badge 4">
            <a:extLst>
              <a:ext uri="{FF2B5EF4-FFF2-40B4-BE49-F238E27FC236}">
                <a16:creationId xmlns:a16="http://schemas.microsoft.com/office/drawing/2014/main" id="{A2EDDE66-288B-4478-9AA5-3DC3767650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36682" y="3382088"/>
            <a:ext cx="540000" cy="540000"/>
          </a:xfrm>
          <a:prstGeom prst="rect">
            <a:avLst/>
          </a:prstGeom>
        </p:spPr>
      </p:pic>
      <p:sp>
        <p:nvSpPr>
          <p:cNvPr id="62" name="TextBox 61">
            <a:extLst>
              <a:ext uri="{FF2B5EF4-FFF2-40B4-BE49-F238E27FC236}">
                <a16:creationId xmlns:a16="http://schemas.microsoft.com/office/drawing/2014/main" id="{2D7DD458-81BC-4523-B954-1B12472098D6}"/>
              </a:ext>
            </a:extLst>
          </p:cNvPr>
          <p:cNvSpPr txBox="1"/>
          <p:nvPr/>
        </p:nvSpPr>
        <p:spPr>
          <a:xfrm>
            <a:off x="9557005" y="2098555"/>
            <a:ext cx="1913537" cy="923330"/>
          </a:xfrm>
          <a:prstGeom prst="rect">
            <a:avLst/>
          </a:prstGeom>
          <a:noFill/>
        </p:spPr>
        <p:txBody>
          <a:bodyPr wrap="none" rtlCol="0">
            <a:spAutoFit/>
          </a:bodyPr>
          <a:lstStyle/>
          <a:p>
            <a:r>
              <a:rPr lang="en-GB"/>
              <a:t>Computer C</a:t>
            </a:r>
          </a:p>
          <a:p>
            <a:r>
              <a:rPr lang="en-GB"/>
              <a:t>is the recipient </a:t>
            </a:r>
          </a:p>
          <a:p>
            <a:r>
              <a:rPr lang="en-GB"/>
              <a:t>of the data packet</a:t>
            </a:r>
          </a:p>
        </p:txBody>
      </p:sp>
      <p:cxnSp>
        <p:nvCxnSpPr>
          <p:cNvPr id="63" name="Straight Arrow Connector 62">
            <a:extLst>
              <a:ext uri="{FF2B5EF4-FFF2-40B4-BE49-F238E27FC236}">
                <a16:creationId xmlns:a16="http://schemas.microsoft.com/office/drawing/2014/main" id="{781F6468-61FE-457D-B0F7-5262133540E9}"/>
              </a:ext>
            </a:extLst>
          </p:cNvPr>
          <p:cNvCxnSpPr>
            <a:cxnSpLocks/>
          </p:cNvCxnSpPr>
          <p:nvPr/>
        </p:nvCxnSpPr>
        <p:spPr>
          <a:xfrm flipH="1" flipV="1">
            <a:off x="9557005" y="1833394"/>
            <a:ext cx="658711" cy="3548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D59F85C-82A3-4FA1-BD36-170448F333D7}"/>
              </a:ext>
            </a:extLst>
          </p:cNvPr>
          <p:cNvSpPr txBox="1"/>
          <p:nvPr/>
        </p:nvSpPr>
        <p:spPr>
          <a:xfrm>
            <a:off x="8600236" y="3652088"/>
            <a:ext cx="1989106" cy="923330"/>
          </a:xfrm>
          <a:prstGeom prst="rect">
            <a:avLst/>
          </a:prstGeom>
          <a:noFill/>
        </p:spPr>
        <p:txBody>
          <a:bodyPr wrap="square" rtlCol="0">
            <a:spAutoFit/>
          </a:bodyPr>
          <a:lstStyle/>
          <a:p>
            <a:r>
              <a:rPr lang="en-GB"/>
              <a:t>Switch maps IP/MAC addresses to physical ports</a:t>
            </a:r>
          </a:p>
        </p:txBody>
      </p:sp>
      <p:cxnSp>
        <p:nvCxnSpPr>
          <p:cNvPr id="67" name="Straight Arrow Connector 66">
            <a:extLst>
              <a:ext uri="{FF2B5EF4-FFF2-40B4-BE49-F238E27FC236}">
                <a16:creationId xmlns:a16="http://schemas.microsoft.com/office/drawing/2014/main" id="{B4334835-1ECB-4179-BF45-880929B2AFC6}"/>
              </a:ext>
            </a:extLst>
          </p:cNvPr>
          <p:cNvCxnSpPr>
            <a:cxnSpLocks/>
            <a:stCxn id="66" idx="1"/>
          </p:cNvCxnSpPr>
          <p:nvPr/>
        </p:nvCxnSpPr>
        <p:spPr>
          <a:xfrm flipH="1" flipV="1">
            <a:off x="7376908" y="3559907"/>
            <a:ext cx="1223328" cy="5538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BF5C611D-25F0-46DD-9915-809625E621E2}"/>
              </a:ext>
            </a:extLst>
          </p:cNvPr>
          <p:cNvSpPr txBox="1"/>
          <p:nvPr/>
        </p:nvSpPr>
        <p:spPr>
          <a:xfrm>
            <a:off x="2012146" y="4343841"/>
            <a:ext cx="1989106" cy="646331"/>
          </a:xfrm>
          <a:prstGeom prst="rect">
            <a:avLst/>
          </a:prstGeom>
          <a:noFill/>
        </p:spPr>
        <p:txBody>
          <a:bodyPr wrap="square" rtlCol="0">
            <a:spAutoFit/>
          </a:bodyPr>
          <a:lstStyle/>
          <a:p>
            <a:r>
              <a:rPr lang="en-GB"/>
              <a:t>Data packet sent to computer C</a:t>
            </a:r>
          </a:p>
        </p:txBody>
      </p:sp>
      <p:cxnSp>
        <p:nvCxnSpPr>
          <p:cNvPr id="71" name="Straight Arrow Connector 70">
            <a:extLst>
              <a:ext uri="{FF2B5EF4-FFF2-40B4-BE49-F238E27FC236}">
                <a16:creationId xmlns:a16="http://schemas.microsoft.com/office/drawing/2014/main" id="{0E4E5324-75BB-40FA-871A-D67B36A8D0B2}"/>
              </a:ext>
            </a:extLst>
          </p:cNvPr>
          <p:cNvCxnSpPr>
            <a:cxnSpLocks/>
          </p:cNvCxnSpPr>
          <p:nvPr/>
        </p:nvCxnSpPr>
        <p:spPr>
          <a:xfrm flipV="1">
            <a:off x="3820338" y="4785000"/>
            <a:ext cx="1742591" cy="4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84A8807-FE0F-4CAC-956B-AF6F186E867C}"/>
              </a:ext>
            </a:extLst>
          </p:cNvPr>
          <p:cNvSpPr txBox="1"/>
          <p:nvPr/>
        </p:nvSpPr>
        <p:spPr>
          <a:xfrm>
            <a:off x="4847056" y="6137981"/>
            <a:ext cx="2610711" cy="523220"/>
          </a:xfrm>
          <a:prstGeom prst="rect">
            <a:avLst/>
          </a:prstGeom>
          <a:noFill/>
        </p:spPr>
        <p:txBody>
          <a:bodyPr wrap="square" rtlCol="0">
            <a:spAutoFit/>
          </a:bodyPr>
          <a:lstStyle/>
          <a:p>
            <a:r>
              <a:rPr lang="en-GB" sz="2800" b="1"/>
              <a:t>Active sniffing</a:t>
            </a:r>
            <a:endParaRPr lang="en-GB" sz="2800"/>
          </a:p>
        </p:txBody>
      </p:sp>
    </p:spTree>
    <p:extLst>
      <p:ext uri="{BB962C8B-B14F-4D97-AF65-F5344CB8AC3E}">
        <p14:creationId xmlns:p14="http://schemas.microsoft.com/office/powerpoint/2010/main" val="4262254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3346"/>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DDA460C-0072-4C06-B816-2B05E4A2A0EA}"/>
              </a:ext>
            </a:extLst>
          </p:cNvPr>
          <p:cNvGrpSpPr/>
          <p:nvPr/>
        </p:nvGrpSpPr>
        <p:grpSpPr>
          <a:xfrm>
            <a:off x="5197342" y="2888634"/>
            <a:ext cx="1862433" cy="3586556"/>
            <a:chOff x="5021580" y="1604970"/>
            <a:chExt cx="2374153" cy="4571992"/>
          </a:xfrm>
        </p:grpSpPr>
        <p:sp>
          <p:nvSpPr>
            <p:cNvPr id="5" name="Freeform: Shape 4">
              <a:extLst>
                <a:ext uri="{FF2B5EF4-FFF2-40B4-BE49-F238E27FC236}">
                  <a16:creationId xmlns:a16="http://schemas.microsoft.com/office/drawing/2014/main" id="{3EE129BC-86F6-440E-84F5-88EE0A93A132}"/>
                </a:ext>
              </a:extLst>
            </p:cNvPr>
            <p:cNvSpPr/>
            <p:nvPr/>
          </p:nvSpPr>
          <p:spPr>
            <a:xfrm>
              <a:off x="5021580" y="2790823"/>
              <a:ext cx="791384" cy="644849"/>
            </a:xfrm>
            <a:custGeom>
              <a:avLst/>
              <a:gdLst>
                <a:gd name="connsiteX0" fmla="*/ 7620 w 791384"/>
                <a:gd name="connsiteY0" fmla="*/ 0 h 644849"/>
                <a:gd name="connsiteX1" fmla="*/ 782169 w 791384"/>
                <a:gd name="connsiteY1" fmla="*/ 320829 h 644849"/>
                <a:gd name="connsiteX2" fmla="*/ 791384 w 791384"/>
                <a:gd name="connsiteY2" fmla="*/ 330968 h 644849"/>
                <a:gd name="connsiteX3" fmla="*/ 791384 w 791384"/>
                <a:gd name="connsiteY3" fmla="*/ 644849 h 644849"/>
                <a:gd name="connsiteX4" fmla="*/ 4575 w 791384"/>
                <a:gd name="connsiteY4" fmla="*/ 188500 h 644849"/>
                <a:gd name="connsiteX5" fmla="*/ 0 w 791384"/>
                <a:gd name="connsiteY5" fmla="*/ 191153 h 644849"/>
                <a:gd name="connsiteX6" fmla="*/ 0 w 791384"/>
                <a:gd name="connsiteY6" fmla="*/ 385 h 644849"/>
                <a:gd name="connsiteX7" fmla="*/ 7620 w 791384"/>
                <a:gd name="connsiteY7" fmla="*/ 0 h 64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1384" h="644849">
                  <a:moveTo>
                    <a:pt x="7620" y="0"/>
                  </a:moveTo>
                  <a:cubicBezTo>
                    <a:pt x="310101" y="0"/>
                    <a:pt x="583945" y="122604"/>
                    <a:pt x="782169" y="320829"/>
                  </a:cubicBezTo>
                  <a:lnTo>
                    <a:pt x="791384" y="330968"/>
                  </a:lnTo>
                  <a:lnTo>
                    <a:pt x="791384" y="644849"/>
                  </a:lnTo>
                  <a:lnTo>
                    <a:pt x="4575" y="188500"/>
                  </a:lnTo>
                  <a:lnTo>
                    <a:pt x="0" y="191153"/>
                  </a:lnTo>
                  <a:lnTo>
                    <a:pt x="0" y="385"/>
                  </a:lnTo>
                  <a:lnTo>
                    <a:pt x="762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45CA4A01-B7D4-4C02-A0A6-31D1D25DBE5E}"/>
                </a:ext>
              </a:extLst>
            </p:cNvPr>
            <p:cNvSpPr/>
            <p:nvPr/>
          </p:nvSpPr>
          <p:spPr>
            <a:xfrm>
              <a:off x="6600506" y="2977519"/>
              <a:ext cx="3843" cy="4457"/>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7DAAB66-13A8-4034-BDDF-000911C1B325}"/>
                </a:ext>
              </a:extLst>
            </p:cNvPr>
            <p:cNvSpPr/>
            <p:nvPr/>
          </p:nvSpPr>
          <p:spPr>
            <a:xfrm>
              <a:off x="5977789" y="2979324"/>
              <a:ext cx="622716" cy="36137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16C62978-FAF5-4DD6-A6FF-DA4D04CC401D}"/>
                </a:ext>
              </a:extLst>
            </p:cNvPr>
            <p:cNvSpPr/>
            <p:nvPr/>
          </p:nvSpPr>
          <p:spPr>
            <a:xfrm>
              <a:off x="5812965" y="3121791"/>
              <a:ext cx="164824" cy="313880"/>
            </a:xfrm>
            <a:custGeom>
              <a:avLst/>
              <a:gdLst>
                <a:gd name="connsiteX0" fmla="*/ 0 w 164824"/>
                <a:gd name="connsiteY0" fmla="*/ 0 h 313880"/>
                <a:gd name="connsiteX1" fmla="*/ 61482 w 164824"/>
                <a:gd name="connsiteY1" fmla="*/ 67647 h 313880"/>
                <a:gd name="connsiteX2" fmla="*/ 124540 w 164824"/>
                <a:gd name="connsiteY2" fmla="*/ 151973 h 313880"/>
                <a:gd name="connsiteX3" fmla="*/ 164824 w 164824"/>
                <a:gd name="connsiteY3" fmla="*/ 218283 h 313880"/>
                <a:gd name="connsiteX4" fmla="*/ 0 w 164824"/>
                <a:gd name="connsiteY4" fmla="*/ 313880 h 313880"/>
                <a:gd name="connsiteX5" fmla="*/ 0 w 164824"/>
                <a:gd name="connsiteY5" fmla="*/ 0 h 31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24" h="313880">
                  <a:moveTo>
                    <a:pt x="0" y="0"/>
                  </a:moveTo>
                  <a:lnTo>
                    <a:pt x="61482" y="67647"/>
                  </a:lnTo>
                  <a:cubicBezTo>
                    <a:pt x="83805" y="94696"/>
                    <a:pt x="104855" y="122835"/>
                    <a:pt x="124540" y="151973"/>
                  </a:cubicBezTo>
                  <a:lnTo>
                    <a:pt x="164824" y="218283"/>
                  </a:lnTo>
                  <a:lnTo>
                    <a:pt x="0" y="31388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C10F9C09-3FB9-4C54-848D-CD843C318F9D}"/>
                </a:ext>
              </a:extLst>
            </p:cNvPr>
            <p:cNvSpPr/>
            <p:nvPr/>
          </p:nvSpPr>
          <p:spPr>
            <a:xfrm>
              <a:off x="5812964" y="3340703"/>
              <a:ext cx="311614" cy="1098673"/>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B3E275BE-D4F7-41A9-B504-CBCA6B3286E5}"/>
                </a:ext>
              </a:extLst>
            </p:cNvPr>
            <p:cNvSpPr/>
            <p:nvPr/>
          </p:nvSpPr>
          <p:spPr>
            <a:xfrm>
              <a:off x="5021581" y="4346260"/>
              <a:ext cx="950599" cy="635318"/>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BB918341-62AE-4DF9-97B8-0A38506765CC}"/>
                </a:ext>
              </a:extLst>
            </p:cNvPr>
            <p:cNvSpPr/>
            <p:nvPr/>
          </p:nvSpPr>
          <p:spPr>
            <a:xfrm>
              <a:off x="5021580" y="1604970"/>
              <a:ext cx="1582768" cy="173510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85ABCA8-D310-4A20-86D5-E28F124AED36}"/>
                </a:ext>
              </a:extLst>
            </p:cNvPr>
            <p:cNvSpPr/>
            <p:nvPr/>
          </p:nvSpPr>
          <p:spPr>
            <a:xfrm>
              <a:off x="5973508" y="2977518"/>
              <a:ext cx="1422225" cy="1830702"/>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07112E0-955F-4D31-803A-A76358EBC614}"/>
                </a:ext>
              </a:extLst>
            </p:cNvPr>
            <p:cNvSpPr/>
            <p:nvPr/>
          </p:nvSpPr>
          <p:spPr>
            <a:xfrm>
              <a:off x="5812965" y="4346260"/>
              <a:ext cx="160543" cy="95302"/>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AC36928-96A1-49EA-B9D1-733D22362489}"/>
                </a:ext>
              </a:extLst>
            </p:cNvPr>
            <p:cNvSpPr/>
            <p:nvPr/>
          </p:nvSpPr>
          <p:spPr>
            <a:xfrm>
              <a:off x="5021580" y="4441562"/>
              <a:ext cx="1582768" cy="1735400"/>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BA1C8B5A-F88B-4A20-AD3C-18F5C73BF8B7}"/>
              </a:ext>
            </a:extLst>
          </p:cNvPr>
          <p:cNvSpPr/>
          <p:nvPr/>
        </p:nvSpPr>
        <p:spPr>
          <a:xfrm>
            <a:off x="5947452" y="3966764"/>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9EF05FD-CD1E-40DE-8FAA-D8948699C889}"/>
              </a:ext>
            </a:extLst>
          </p:cNvPr>
          <p:cNvSpPr/>
          <p:nvPr/>
        </p:nvSpPr>
        <p:spPr>
          <a:xfrm>
            <a:off x="5818153" y="4250252"/>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3399FF"/>
          </a:solidFill>
          <a:ln>
            <a:noFill/>
          </a:ln>
          <a:effectLst>
            <a:innerShdw blurRad="63500" dist="50800" dir="21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12CCBDFB-1CF6-4236-83FE-00D0B054EECC}"/>
              </a:ext>
            </a:extLst>
          </p:cNvPr>
          <p:cNvSpPr/>
          <p:nvPr/>
        </p:nvSpPr>
        <p:spPr>
          <a:xfrm>
            <a:off x="5197343" y="503907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00FFCC"/>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447F6-08BD-4F09-9455-FD70871F0072}"/>
              </a:ext>
            </a:extLst>
          </p:cNvPr>
          <p:cNvSpPr/>
          <p:nvPr/>
        </p:nvSpPr>
        <p:spPr>
          <a:xfrm>
            <a:off x="5197342" y="288863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C1ECEB67-DA9F-4C2E-B389-B866A473CF6D}"/>
              </a:ext>
            </a:extLst>
          </p:cNvPr>
          <p:cNvSpPr/>
          <p:nvPr/>
        </p:nvSpPr>
        <p:spPr>
          <a:xfrm>
            <a:off x="5944094" y="3965347"/>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DB23C87-2A94-4E14-A9CA-EA6147101D21}"/>
              </a:ext>
            </a:extLst>
          </p:cNvPr>
          <p:cNvSpPr/>
          <p:nvPr/>
        </p:nvSpPr>
        <p:spPr>
          <a:xfrm>
            <a:off x="5818154" y="5039074"/>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568E533-9521-457E-875A-558EE570B694}"/>
              </a:ext>
            </a:extLst>
          </p:cNvPr>
          <p:cNvSpPr/>
          <p:nvPr/>
        </p:nvSpPr>
        <p:spPr>
          <a:xfrm>
            <a:off x="5197342" y="5113835"/>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A802FE2-5948-4AF8-8A06-899878119AF1}"/>
              </a:ext>
            </a:extLst>
          </p:cNvPr>
          <p:cNvSpPr/>
          <p:nvPr/>
        </p:nvSpPr>
        <p:spPr>
          <a:xfrm flipH="1">
            <a:off x="7683162" y="3962539"/>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E596100-B9C3-49FB-AFB5-0B1BE3835250}"/>
              </a:ext>
            </a:extLst>
          </p:cNvPr>
          <p:cNvSpPr/>
          <p:nvPr/>
        </p:nvSpPr>
        <p:spPr>
          <a:xfrm flipH="1" flipV="1">
            <a:off x="6448649" y="3252200"/>
            <a:ext cx="3015" cy="3496"/>
          </a:xfrm>
          <a:custGeom>
            <a:avLst/>
            <a:gdLst>
              <a:gd name="connsiteX0" fmla="*/ 3843 w 3843"/>
              <a:gd name="connsiteY0" fmla="*/ 0 h 4457"/>
              <a:gd name="connsiteX1" fmla="*/ 3843 w 3843"/>
              <a:gd name="connsiteY1" fmla="*/ 4457 h 4457"/>
              <a:gd name="connsiteX2" fmla="*/ 0 w 3843"/>
              <a:gd name="connsiteY2" fmla="*/ 2229 h 4457"/>
              <a:gd name="connsiteX3" fmla="*/ 3843 w 3843"/>
              <a:gd name="connsiteY3" fmla="*/ 0 h 4457"/>
            </a:gdLst>
            <a:ahLst/>
            <a:cxnLst>
              <a:cxn ang="0">
                <a:pos x="connsiteX0" y="connsiteY0"/>
              </a:cxn>
              <a:cxn ang="0">
                <a:pos x="connsiteX1" y="connsiteY1"/>
              </a:cxn>
              <a:cxn ang="0">
                <a:pos x="connsiteX2" y="connsiteY2"/>
              </a:cxn>
              <a:cxn ang="0">
                <a:pos x="connsiteX3" y="connsiteY3"/>
              </a:cxn>
            </a:cxnLst>
            <a:rect l="l" t="t" r="r" b="b"/>
            <a:pathLst>
              <a:path w="3843" h="4457">
                <a:moveTo>
                  <a:pt x="3843" y="0"/>
                </a:moveTo>
                <a:lnTo>
                  <a:pt x="3843" y="4457"/>
                </a:lnTo>
                <a:lnTo>
                  <a:pt x="0" y="2229"/>
                </a:lnTo>
                <a:lnTo>
                  <a:pt x="384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BD7015C-483F-4766-A5EB-A46C45617AF5}"/>
              </a:ext>
            </a:extLst>
          </p:cNvPr>
          <p:cNvSpPr/>
          <p:nvPr/>
        </p:nvSpPr>
        <p:spPr>
          <a:xfrm flipH="1" flipV="1">
            <a:off x="6451665" y="2970793"/>
            <a:ext cx="488497" cy="283489"/>
          </a:xfrm>
          <a:custGeom>
            <a:avLst/>
            <a:gdLst>
              <a:gd name="connsiteX0" fmla="*/ 621985 w 622716"/>
              <a:gd name="connsiteY0" fmla="*/ 0 h 361379"/>
              <a:gd name="connsiteX1" fmla="*/ 622716 w 622716"/>
              <a:gd name="connsiteY1" fmla="*/ 424 h 361379"/>
              <a:gd name="connsiteX2" fmla="*/ 382 w 622716"/>
              <a:gd name="connsiteY2" fmla="*/ 361379 h 361379"/>
              <a:gd name="connsiteX3" fmla="*/ 0 w 622716"/>
              <a:gd name="connsiteY3" fmla="*/ 360751 h 361379"/>
              <a:gd name="connsiteX4" fmla="*/ 621985 w 622716"/>
              <a:gd name="connsiteY4" fmla="*/ 0 h 361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716" h="361379">
                <a:moveTo>
                  <a:pt x="621985" y="0"/>
                </a:moveTo>
                <a:lnTo>
                  <a:pt x="622716" y="424"/>
                </a:lnTo>
                <a:lnTo>
                  <a:pt x="382" y="361379"/>
                </a:lnTo>
                <a:lnTo>
                  <a:pt x="0" y="360751"/>
                </a:lnTo>
                <a:lnTo>
                  <a:pt x="62198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E1764B7-0EB9-4BA6-AEB0-B12DD26CC035}"/>
              </a:ext>
            </a:extLst>
          </p:cNvPr>
          <p:cNvSpPr/>
          <p:nvPr/>
        </p:nvSpPr>
        <p:spPr>
          <a:xfrm flipH="1" flipV="1">
            <a:off x="6825011" y="2108925"/>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9900"/>
          </a:solidFill>
          <a:ln>
            <a:noFill/>
          </a:ln>
          <a:effectLst>
            <a:innerShdw blurRad="63500" dist="50800" dir="3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9764DC3-5E31-4863-90A8-F66102EC8D3C}"/>
              </a:ext>
            </a:extLst>
          </p:cNvPr>
          <p:cNvSpPr/>
          <p:nvPr/>
        </p:nvSpPr>
        <p:spPr>
          <a:xfrm flipH="1" flipV="1">
            <a:off x="6944563" y="1683586"/>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FF66CC"/>
          </a:solidFill>
          <a:ln>
            <a:noFill/>
          </a:ln>
          <a:effectLst>
            <a:innerShdw blurRad="63500" dist="50800" dir="3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639EC02E-39C3-4B8D-AE9F-796E86412B46}"/>
              </a:ext>
            </a:extLst>
          </p:cNvPr>
          <p:cNvSpPr/>
          <p:nvPr/>
        </p:nvSpPr>
        <p:spPr>
          <a:xfrm flipH="1" flipV="1">
            <a:off x="6441031" y="2971285"/>
            <a:ext cx="1241622" cy="1361125"/>
          </a:xfrm>
          <a:custGeom>
            <a:avLst/>
            <a:gdLst>
              <a:gd name="connsiteX0" fmla="*/ 791384 w 1582768"/>
              <a:gd name="connsiteY0" fmla="*/ 0 h 1735105"/>
              <a:gd name="connsiteX1" fmla="*/ 1582767 w 1582768"/>
              <a:gd name="connsiteY1" fmla="*/ 459002 h 1735105"/>
              <a:gd name="connsiteX2" fmla="*/ 1582768 w 1582768"/>
              <a:gd name="connsiteY2" fmla="*/ 459002 h 1735105"/>
              <a:gd name="connsiteX3" fmla="*/ 1582768 w 1582768"/>
              <a:gd name="connsiteY3" fmla="*/ 1371700 h 1735105"/>
              <a:gd name="connsiteX4" fmla="*/ 1582768 w 1582768"/>
              <a:gd name="connsiteY4" fmla="*/ 1371701 h 1735105"/>
              <a:gd name="connsiteX5" fmla="*/ 1582768 w 1582768"/>
              <a:gd name="connsiteY5" fmla="*/ 1372549 h 1735105"/>
              <a:gd name="connsiteX6" fmla="*/ 1578925 w 1582768"/>
              <a:gd name="connsiteY6" fmla="*/ 1374778 h 1735105"/>
              <a:gd name="connsiteX7" fmla="*/ 1578194 w 1582768"/>
              <a:gd name="connsiteY7" fmla="*/ 1374354 h 1735105"/>
              <a:gd name="connsiteX8" fmla="*/ 956209 w 1582768"/>
              <a:gd name="connsiteY8" fmla="*/ 1735105 h 1735105"/>
              <a:gd name="connsiteX9" fmla="*/ 915925 w 1582768"/>
              <a:gd name="connsiteY9" fmla="*/ 1668795 h 1735105"/>
              <a:gd name="connsiteX10" fmla="*/ 852867 w 1582768"/>
              <a:gd name="connsiteY10" fmla="*/ 1584469 h 1735105"/>
              <a:gd name="connsiteX11" fmla="*/ 791385 w 1582768"/>
              <a:gd name="connsiteY11" fmla="*/ 1516822 h 1735105"/>
              <a:gd name="connsiteX12" fmla="*/ 791385 w 1582768"/>
              <a:gd name="connsiteY12" fmla="*/ 918005 h 1735105"/>
              <a:gd name="connsiteX13" fmla="*/ 791384 w 1582768"/>
              <a:gd name="connsiteY13" fmla="*/ 918004 h 1735105"/>
              <a:gd name="connsiteX14" fmla="*/ 791384 w 1582768"/>
              <a:gd name="connsiteY14" fmla="*/ 1516821 h 1735105"/>
              <a:gd name="connsiteX15" fmla="*/ 782169 w 1582768"/>
              <a:gd name="connsiteY15" fmla="*/ 1506682 h 1735105"/>
              <a:gd name="connsiteX16" fmla="*/ 7620 w 1582768"/>
              <a:gd name="connsiteY16" fmla="*/ 1185853 h 1735105"/>
              <a:gd name="connsiteX17" fmla="*/ 0 w 1582768"/>
              <a:gd name="connsiteY17" fmla="*/ 1186238 h 1735105"/>
              <a:gd name="connsiteX18" fmla="*/ 0 w 1582768"/>
              <a:gd name="connsiteY18" fmla="*/ 459002 h 1735105"/>
              <a:gd name="connsiteX19" fmla="*/ 1 w 1582768"/>
              <a:gd name="connsiteY19" fmla="*/ 459002 h 1735105"/>
              <a:gd name="connsiteX20" fmla="*/ 791384 w 1582768"/>
              <a:gd name="connsiteY20" fmla="*/ 0 h 173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768" h="1735105">
                <a:moveTo>
                  <a:pt x="791384" y="0"/>
                </a:moveTo>
                <a:lnTo>
                  <a:pt x="1582767" y="459002"/>
                </a:lnTo>
                <a:lnTo>
                  <a:pt x="1582768" y="459002"/>
                </a:lnTo>
                <a:lnTo>
                  <a:pt x="1582768" y="1371700"/>
                </a:lnTo>
                <a:lnTo>
                  <a:pt x="1582768" y="1371701"/>
                </a:lnTo>
                <a:lnTo>
                  <a:pt x="1582768" y="1372549"/>
                </a:lnTo>
                <a:lnTo>
                  <a:pt x="1578925" y="1374778"/>
                </a:lnTo>
                <a:lnTo>
                  <a:pt x="1578194" y="1374354"/>
                </a:lnTo>
                <a:lnTo>
                  <a:pt x="956209" y="1735105"/>
                </a:lnTo>
                <a:lnTo>
                  <a:pt x="915925" y="1668795"/>
                </a:lnTo>
                <a:cubicBezTo>
                  <a:pt x="896240" y="1639657"/>
                  <a:pt x="875190" y="1611518"/>
                  <a:pt x="852867" y="1584469"/>
                </a:cubicBezTo>
                <a:lnTo>
                  <a:pt x="791385" y="1516822"/>
                </a:lnTo>
                <a:lnTo>
                  <a:pt x="791385" y="918005"/>
                </a:lnTo>
                <a:lnTo>
                  <a:pt x="791384" y="918004"/>
                </a:lnTo>
                <a:lnTo>
                  <a:pt x="791384" y="1516821"/>
                </a:lnTo>
                <a:lnTo>
                  <a:pt x="782169" y="1506682"/>
                </a:lnTo>
                <a:cubicBezTo>
                  <a:pt x="583945" y="1308457"/>
                  <a:pt x="310101" y="1185853"/>
                  <a:pt x="7620" y="1185853"/>
                </a:cubicBezTo>
                <a:lnTo>
                  <a:pt x="0" y="1186238"/>
                </a:lnTo>
                <a:lnTo>
                  <a:pt x="0" y="459002"/>
                </a:lnTo>
                <a:lnTo>
                  <a:pt x="1" y="459002"/>
                </a:lnTo>
                <a:lnTo>
                  <a:pt x="791384"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91ABD13-A430-42F6-8875-5EA1EE1747D2}"/>
              </a:ext>
            </a:extLst>
          </p:cNvPr>
          <p:cNvSpPr/>
          <p:nvPr/>
        </p:nvSpPr>
        <p:spPr>
          <a:xfrm flipH="1" flipV="1">
            <a:off x="5820219" y="1819581"/>
            <a:ext cx="1115682" cy="1436117"/>
          </a:xfrm>
          <a:custGeom>
            <a:avLst/>
            <a:gdLst>
              <a:gd name="connsiteX0" fmla="*/ 630841 w 1422225"/>
              <a:gd name="connsiteY0" fmla="*/ 0 h 1830702"/>
              <a:gd name="connsiteX1" fmla="*/ 1422224 w 1422225"/>
              <a:gd name="connsiteY1" fmla="*/ 459003 h 1830702"/>
              <a:gd name="connsiteX2" fmla="*/ 1422225 w 1422225"/>
              <a:gd name="connsiteY2" fmla="*/ 459002 h 1830702"/>
              <a:gd name="connsiteX3" fmla="*/ 1422225 w 1422225"/>
              <a:gd name="connsiteY3" fmla="*/ 459003 h 1830702"/>
              <a:gd name="connsiteX4" fmla="*/ 1422225 w 1422225"/>
              <a:gd name="connsiteY4" fmla="*/ 1371700 h 1830702"/>
              <a:gd name="connsiteX5" fmla="*/ 1422225 w 1422225"/>
              <a:gd name="connsiteY5" fmla="*/ 1371701 h 1830702"/>
              <a:gd name="connsiteX6" fmla="*/ 1422225 w 1422225"/>
              <a:gd name="connsiteY6" fmla="*/ 1377006 h 1830702"/>
              <a:gd name="connsiteX7" fmla="*/ 1417651 w 1422225"/>
              <a:gd name="connsiteY7" fmla="*/ 1374354 h 1830702"/>
              <a:gd name="connsiteX8" fmla="*/ 630842 w 1422225"/>
              <a:gd name="connsiteY8" fmla="*/ 1830702 h 1830702"/>
              <a:gd name="connsiteX9" fmla="*/ 630842 w 1422225"/>
              <a:gd name="connsiteY9" fmla="*/ 918005 h 1830702"/>
              <a:gd name="connsiteX10" fmla="*/ 630841 w 1422225"/>
              <a:gd name="connsiteY10" fmla="*/ 918004 h 1830702"/>
              <a:gd name="connsiteX11" fmla="*/ 630841 w 1422225"/>
              <a:gd name="connsiteY11" fmla="*/ 1827744 h 1830702"/>
              <a:gd name="connsiteX12" fmla="*/ 630840 w 1422225"/>
              <a:gd name="connsiteY12" fmla="*/ 1827745 h 1830702"/>
              <a:gd name="connsiteX13" fmla="*/ 0 w 1422225"/>
              <a:gd name="connsiteY13" fmla="*/ 1461857 h 1830702"/>
              <a:gd name="connsiteX14" fmla="*/ 18865 w 1422225"/>
              <a:gd name="connsiteY14" fmla="*/ 1430804 h 1830702"/>
              <a:gd name="connsiteX15" fmla="*/ 151071 w 1422225"/>
              <a:gd name="connsiteY15" fmla="*/ 908682 h 1830702"/>
              <a:gd name="connsiteX16" fmla="*/ 18865 w 1422225"/>
              <a:gd name="connsiteY16" fmla="*/ 386560 h 1830702"/>
              <a:gd name="connsiteX17" fmla="*/ 4664 w 1422225"/>
              <a:gd name="connsiteY17" fmla="*/ 363184 h 1830702"/>
              <a:gd name="connsiteX18" fmla="*/ 626998 w 1422225"/>
              <a:gd name="connsiteY18" fmla="*/ 2229 h 1830702"/>
              <a:gd name="connsiteX19" fmla="*/ 630841 w 1422225"/>
              <a:gd name="connsiteY19" fmla="*/ 4457 h 1830702"/>
              <a:gd name="connsiteX20" fmla="*/ 630841 w 1422225"/>
              <a:gd name="connsiteY20" fmla="*/ 0 h 183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22225" h="1830702">
                <a:moveTo>
                  <a:pt x="630841" y="0"/>
                </a:moveTo>
                <a:lnTo>
                  <a:pt x="1422224" y="459003"/>
                </a:lnTo>
                <a:lnTo>
                  <a:pt x="1422225" y="459002"/>
                </a:lnTo>
                <a:lnTo>
                  <a:pt x="1422225" y="459003"/>
                </a:lnTo>
                <a:lnTo>
                  <a:pt x="1422225" y="1371700"/>
                </a:lnTo>
                <a:lnTo>
                  <a:pt x="1422225" y="1371701"/>
                </a:lnTo>
                <a:lnTo>
                  <a:pt x="1422225" y="1377006"/>
                </a:lnTo>
                <a:lnTo>
                  <a:pt x="1417651" y="1374354"/>
                </a:lnTo>
                <a:lnTo>
                  <a:pt x="630842" y="1830702"/>
                </a:lnTo>
                <a:lnTo>
                  <a:pt x="630842" y="918005"/>
                </a:lnTo>
                <a:lnTo>
                  <a:pt x="630841" y="918004"/>
                </a:lnTo>
                <a:lnTo>
                  <a:pt x="630841" y="1827744"/>
                </a:lnTo>
                <a:lnTo>
                  <a:pt x="630840" y="1827745"/>
                </a:lnTo>
                <a:lnTo>
                  <a:pt x="0" y="1461857"/>
                </a:lnTo>
                <a:lnTo>
                  <a:pt x="18865" y="1430804"/>
                </a:lnTo>
                <a:cubicBezTo>
                  <a:pt x="103179" y="1275597"/>
                  <a:pt x="151071" y="1097732"/>
                  <a:pt x="151071" y="908682"/>
                </a:cubicBezTo>
                <a:cubicBezTo>
                  <a:pt x="151071" y="719632"/>
                  <a:pt x="103179" y="541767"/>
                  <a:pt x="18865" y="386560"/>
                </a:cubicBezTo>
                <a:lnTo>
                  <a:pt x="4664" y="363184"/>
                </a:lnTo>
                <a:lnTo>
                  <a:pt x="626998" y="2229"/>
                </a:lnTo>
                <a:lnTo>
                  <a:pt x="630841" y="4457"/>
                </a:lnTo>
                <a:lnTo>
                  <a:pt x="630841"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FA6B576-9F7D-4DE4-9393-077029355B4C}"/>
              </a:ext>
            </a:extLst>
          </p:cNvPr>
          <p:cNvSpPr/>
          <p:nvPr/>
        </p:nvSpPr>
        <p:spPr>
          <a:xfrm flipH="1" flipV="1">
            <a:off x="6943521" y="2107210"/>
            <a:ext cx="125940" cy="74760"/>
          </a:xfrm>
          <a:custGeom>
            <a:avLst/>
            <a:gdLst>
              <a:gd name="connsiteX0" fmla="*/ 0 w 160543"/>
              <a:gd name="connsiteY0" fmla="*/ 0 h 95302"/>
              <a:gd name="connsiteX1" fmla="*/ 160543 w 160543"/>
              <a:gd name="connsiteY1" fmla="*/ 93115 h 95302"/>
              <a:gd name="connsiteX2" fmla="*/ 159215 w 160543"/>
              <a:gd name="connsiteY2" fmla="*/ 95302 h 95302"/>
              <a:gd name="connsiteX3" fmla="*/ 4575 w 160543"/>
              <a:gd name="connsiteY3" fmla="*/ 5611 h 95302"/>
              <a:gd name="connsiteX4" fmla="*/ 0 w 160543"/>
              <a:gd name="connsiteY4" fmla="*/ 8264 h 95302"/>
              <a:gd name="connsiteX5" fmla="*/ 0 w 160543"/>
              <a:gd name="connsiteY5" fmla="*/ 0 h 9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543" h="95302">
                <a:moveTo>
                  <a:pt x="0" y="0"/>
                </a:moveTo>
                <a:lnTo>
                  <a:pt x="160543" y="93115"/>
                </a:lnTo>
                <a:lnTo>
                  <a:pt x="159215" y="95302"/>
                </a:lnTo>
                <a:lnTo>
                  <a:pt x="4575" y="5611"/>
                </a:lnTo>
                <a:lnTo>
                  <a:pt x="0" y="82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B55DCADB-1A7C-4662-B136-6915DDFD1CC9}"/>
              </a:ext>
            </a:extLst>
          </p:cNvPr>
          <p:cNvSpPr/>
          <p:nvPr/>
        </p:nvSpPr>
        <p:spPr>
          <a:xfrm flipH="1" flipV="1">
            <a:off x="6441031" y="745854"/>
            <a:ext cx="1241622" cy="1361356"/>
          </a:xfrm>
          <a:custGeom>
            <a:avLst/>
            <a:gdLst>
              <a:gd name="connsiteX0" fmla="*/ 950599 w 1582768"/>
              <a:gd name="connsiteY0" fmla="*/ 0 h 1735400"/>
              <a:gd name="connsiteX1" fmla="*/ 1582768 w 1582768"/>
              <a:gd name="connsiteY1" fmla="*/ 366658 h 1735400"/>
              <a:gd name="connsiteX2" fmla="*/ 1582768 w 1582768"/>
              <a:gd name="connsiteY2" fmla="*/ 1276398 h 1735400"/>
              <a:gd name="connsiteX3" fmla="*/ 1582768 w 1582768"/>
              <a:gd name="connsiteY3" fmla="*/ 1276399 h 1735400"/>
              <a:gd name="connsiteX4" fmla="*/ 1582768 w 1582768"/>
              <a:gd name="connsiteY4" fmla="*/ 1281704 h 1735400"/>
              <a:gd name="connsiteX5" fmla="*/ 1578194 w 1582768"/>
              <a:gd name="connsiteY5" fmla="*/ 1279052 h 1735400"/>
              <a:gd name="connsiteX6" fmla="*/ 791385 w 1582768"/>
              <a:gd name="connsiteY6" fmla="*/ 1735400 h 1735400"/>
              <a:gd name="connsiteX7" fmla="*/ 791385 w 1582768"/>
              <a:gd name="connsiteY7" fmla="*/ 822703 h 1735400"/>
              <a:gd name="connsiteX8" fmla="*/ 791384 w 1582768"/>
              <a:gd name="connsiteY8" fmla="*/ 822702 h 1735400"/>
              <a:gd name="connsiteX9" fmla="*/ 791384 w 1582768"/>
              <a:gd name="connsiteY9" fmla="*/ 1735400 h 1735400"/>
              <a:gd name="connsiteX10" fmla="*/ 4575 w 1582768"/>
              <a:gd name="connsiteY10" fmla="*/ 1279051 h 1735400"/>
              <a:gd name="connsiteX11" fmla="*/ 0 w 1582768"/>
              <a:gd name="connsiteY11" fmla="*/ 1281704 h 1735400"/>
              <a:gd name="connsiteX12" fmla="*/ 0 w 1582768"/>
              <a:gd name="connsiteY12" fmla="*/ 539631 h 1735400"/>
              <a:gd name="connsiteX13" fmla="*/ 7620 w 1582768"/>
              <a:gd name="connsiteY13" fmla="*/ 540016 h 1735400"/>
              <a:gd name="connsiteX14" fmla="*/ 782169 w 1582768"/>
              <a:gd name="connsiteY14" fmla="*/ 219187 h 1735400"/>
              <a:gd name="connsiteX15" fmla="*/ 791384 w 1582768"/>
              <a:gd name="connsiteY15" fmla="*/ 209048 h 1735400"/>
              <a:gd name="connsiteX16" fmla="*/ 852867 w 1582768"/>
              <a:gd name="connsiteY16" fmla="*/ 141400 h 1735400"/>
              <a:gd name="connsiteX17" fmla="*/ 915925 w 1582768"/>
              <a:gd name="connsiteY17" fmla="*/ 57074 h 1735400"/>
              <a:gd name="connsiteX18" fmla="*/ 950599 w 1582768"/>
              <a:gd name="connsiteY18" fmla="*/ 0 h 173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2768" h="1735400">
                <a:moveTo>
                  <a:pt x="950599" y="0"/>
                </a:moveTo>
                <a:lnTo>
                  <a:pt x="1582768" y="366658"/>
                </a:lnTo>
                <a:lnTo>
                  <a:pt x="1582768" y="1276398"/>
                </a:lnTo>
                <a:lnTo>
                  <a:pt x="1582768" y="1276399"/>
                </a:lnTo>
                <a:lnTo>
                  <a:pt x="1582768" y="1281704"/>
                </a:lnTo>
                <a:lnTo>
                  <a:pt x="1578194" y="1279052"/>
                </a:lnTo>
                <a:lnTo>
                  <a:pt x="791385" y="1735400"/>
                </a:lnTo>
                <a:lnTo>
                  <a:pt x="791385" y="822703"/>
                </a:lnTo>
                <a:lnTo>
                  <a:pt x="791384" y="822702"/>
                </a:lnTo>
                <a:lnTo>
                  <a:pt x="791384" y="1735400"/>
                </a:lnTo>
                <a:lnTo>
                  <a:pt x="4575" y="1279051"/>
                </a:lnTo>
                <a:lnTo>
                  <a:pt x="0" y="1281704"/>
                </a:lnTo>
                <a:lnTo>
                  <a:pt x="0" y="539631"/>
                </a:lnTo>
                <a:lnTo>
                  <a:pt x="7620" y="540016"/>
                </a:lnTo>
                <a:cubicBezTo>
                  <a:pt x="310101" y="540016"/>
                  <a:pt x="583945" y="417412"/>
                  <a:pt x="782169" y="219187"/>
                </a:cubicBezTo>
                <a:lnTo>
                  <a:pt x="791384" y="209048"/>
                </a:lnTo>
                <a:lnTo>
                  <a:pt x="852867" y="141400"/>
                </a:lnTo>
                <a:cubicBezTo>
                  <a:pt x="875190" y="114351"/>
                  <a:pt x="896240" y="86212"/>
                  <a:pt x="915925" y="57074"/>
                </a:cubicBezTo>
                <a:lnTo>
                  <a:pt x="950599" y="0"/>
                </a:lnTo>
                <a:close/>
              </a:path>
            </a:pathLst>
          </a:custGeom>
          <a:gradFill>
            <a:gsLst>
              <a:gs pos="0">
                <a:schemeClr val="accent1">
                  <a:lumMod val="5000"/>
                  <a:lumOff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A8952B75-B054-4F76-BF3D-E7EF8B86B5C8}"/>
              </a:ext>
            </a:extLst>
          </p:cNvPr>
          <p:cNvSpPr/>
          <p:nvPr/>
        </p:nvSpPr>
        <p:spPr>
          <a:xfrm rot="17986545" flipH="1" flipV="1">
            <a:off x="7190691" y="2750003"/>
            <a:ext cx="244450" cy="861868"/>
          </a:xfrm>
          <a:custGeom>
            <a:avLst/>
            <a:gdLst>
              <a:gd name="connsiteX0" fmla="*/ 165207 w 311614"/>
              <a:gd name="connsiteY0" fmla="*/ 0 h 1098673"/>
              <a:gd name="connsiteX1" fmla="*/ 179408 w 311614"/>
              <a:gd name="connsiteY1" fmla="*/ 23376 h 1098673"/>
              <a:gd name="connsiteX2" fmla="*/ 311614 w 311614"/>
              <a:gd name="connsiteY2" fmla="*/ 545498 h 1098673"/>
              <a:gd name="connsiteX3" fmla="*/ 179408 w 311614"/>
              <a:gd name="connsiteY3" fmla="*/ 1067620 h 1098673"/>
              <a:gd name="connsiteX4" fmla="*/ 160543 w 311614"/>
              <a:gd name="connsiteY4" fmla="*/ 1098673 h 1098673"/>
              <a:gd name="connsiteX5" fmla="*/ 0 w 311614"/>
              <a:gd name="connsiteY5" fmla="*/ 1005558 h 1098673"/>
              <a:gd name="connsiteX6" fmla="*/ 0 w 311614"/>
              <a:gd name="connsiteY6" fmla="*/ 95819 h 1098673"/>
              <a:gd name="connsiteX7" fmla="*/ 0 w 311614"/>
              <a:gd name="connsiteY7" fmla="*/ 95818 h 1098673"/>
              <a:gd name="connsiteX8" fmla="*/ 1 w 311614"/>
              <a:gd name="connsiteY8" fmla="*/ 95819 h 1098673"/>
              <a:gd name="connsiteX9" fmla="*/ 165207 w 311614"/>
              <a:gd name="connsiteY9" fmla="*/ 0 h 109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614" h="1098673">
                <a:moveTo>
                  <a:pt x="165207" y="0"/>
                </a:moveTo>
                <a:lnTo>
                  <a:pt x="179408" y="23376"/>
                </a:lnTo>
                <a:cubicBezTo>
                  <a:pt x="263722" y="178583"/>
                  <a:pt x="311614" y="356448"/>
                  <a:pt x="311614" y="545498"/>
                </a:cubicBezTo>
                <a:cubicBezTo>
                  <a:pt x="311614" y="734548"/>
                  <a:pt x="263722" y="912413"/>
                  <a:pt x="179408" y="1067620"/>
                </a:cubicBezTo>
                <a:lnTo>
                  <a:pt x="160543" y="1098673"/>
                </a:lnTo>
                <a:lnTo>
                  <a:pt x="0" y="1005558"/>
                </a:lnTo>
                <a:lnTo>
                  <a:pt x="0" y="95819"/>
                </a:lnTo>
                <a:lnTo>
                  <a:pt x="0" y="95818"/>
                </a:lnTo>
                <a:lnTo>
                  <a:pt x="1" y="95819"/>
                </a:lnTo>
                <a:lnTo>
                  <a:pt x="165207" y="0"/>
                </a:lnTo>
                <a:close/>
              </a:path>
            </a:pathLst>
          </a:custGeom>
          <a:solidFill>
            <a:srgbClr val="FFFF66"/>
          </a:solidFill>
          <a:ln>
            <a:noFill/>
          </a:ln>
          <a:effectLst>
            <a:innerShdw blurRad="63500" dist="50800" dir="1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BA324CE-03C4-4ECF-9ECE-3A286CCC0399}"/>
              </a:ext>
            </a:extLst>
          </p:cNvPr>
          <p:cNvSpPr/>
          <p:nvPr/>
        </p:nvSpPr>
        <p:spPr>
          <a:xfrm flipV="1">
            <a:off x="5199430" y="3824133"/>
            <a:ext cx="745709" cy="498384"/>
          </a:xfrm>
          <a:custGeom>
            <a:avLst/>
            <a:gdLst>
              <a:gd name="connsiteX0" fmla="*/ 791384 w 950599"/>
              <a:gd name="connsiteY0" fmla="*/ 0 h 635318"/>
              <a:gd name="connsiteX1" fmla="*/ 791384 w 950599"/>
              <a:gd name="connsiteY1" fmla="*/ 8264 h 635318"/>
              <a:gd name="connsiteX2" fmla="*/ 795959 w 950599"/>
              <a:gd name="connsiteY2" fmla="*/ 5611 h 635318"/>
              <a:gd name="connsiteX3" fmla="*/ 950599 w 950599"/>
              <a:gd name="connsiteY3" fmla="*/ 95302 h 635318"/>
              <a:gd name="connsiteX4" fmla="*/ 915925 w 950599"/>
              <a:gd name="connsiteY4" fmla="*/ 152376 h 635318"/>
              <a:gd name="connsiteX5" fmla="*/ 852867 w 950599"/>
              <a:gd name="connsiteY5" fmla="*/ 236702 h 635318"/>
              <a:gd name="connsiteX6" fmla="*/ 791384 w 950599"/>
              <a:gd name="connsiteY6" fmla="*/ 304350 h 635318"/>
              <a:gd name="connsiteX7" fmla="*/ 782169 w 950599"/>
              <a:gd name="connsiteY7" fmla="*/ 314489 h 635318"/>
              <a:gd name="connsiteX8" fmla="*/ 7620 w 950599"/>
              <a:gd name="connsiteY8" fmla="*/ 635318 h 635318"/>
              <a:gd name="connsiteX9" fmla="*/ 0 w 950599"/>
              <a:gd name="connsiteY9" fmla="*/ 634933 h 635318"/>
              <a:gd name="connsiteX10" fmla="*/ 0 w 950599"/>
              <a:gd name="connsiteY10" fmla="*/ 459003 h 635318"/>
              <a:gd name="connsiteX11" fmla="*/ 0 w 950599"/>
              <a:gd name="connsiteY11" fmla="*/ 459002 h 635318"/>
              <a:gd name="connsiteX12" fmla="*/ 1 w 950599"/>
              <a:gd name="connsiteY12" fmla="*/ 459003 h 635318"/>
              <a:gd name="connsiteX13" fmla="*/ 791384 w 950599"/>
              <a:gd name="connsiteY13" fmla="*/ 0 h 63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50599" h="635318">
                <a:moveTo>
                  <a:pt x="791384" y="0"/>
                </a:moveTo>
                <a:lnTo>
                  <a:pt x="791384" y="8264"/>
                </a:lnTo>
                <a:lnTo>
                  <a:pt x="795959" y="5611"/>
                </a:lnTo>
                <a:lnTo>
                  <a:pt x="950599" y="95302"/>
                </a:lnTo>
                <a:lnTo>
                  <a:pt x="915925" y="152376"/>
                </a:lnTo>
                <a:cubicBezTo>
                  <a:pt x="896240" y="181514"/>
                  <a:pt x="875190" y="209653"/>
                  <a:pt x="852867" y="236702"/>
                </a:cubicBezTo>
                <a:lnTo>
                  <a:pt x="791384" y="304350"/>
                </a:lnTo>
                <a:lnTo>
                  <a:pt x="782169" y="314489"/>
                </a:lnTo>
                <a:cubicBezTo>
                  <a:pt x="583945" y="512714"/>
                  <a:pt x="310101" y="635318"/>
                  <a:pt x="7620" y="635318"/>
                </a:cubicBezTo>
                <a:lnTo>
                  <a:pt x="0" y="634933"/>
                </a:lnTo>
                <a:lnTo>
                  <a:pt x="0" y="459003"/>
                </a:lnTo>
                <a:lnTo>
                  <a:pt x="0" y="459002"/>
                </a:lnTo>
                <a:lnTo>
                  <a:pt x="1" y="459003"/>
                </a:lnTo>
                <a:lnTo>
                  <a:pt x="791384" y="0"/>
                </a:lnTo>
                <a:close/>
              </a:path>
            </a:pathLst>
          </a:custGeom>
          <a:solidFill>
            <a:srgbClr val="99FF66"/>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73"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Connector: Elbow 32">
            <a:extLst>
              <a:ext uri="{FF2B5EF4-FFF2-40B4-BE49-F238E27FC236}">
                <a16:creationId xmlns:a16="http://schemas.microsoft.com/office/drawing/2014/main" id="{5F31A74B-03A6-41A7-8C7D-7A260A6E97E2}"/>
              </a:ext>
            </a:extLst>
          </p:cNvPr>
          <p:cNvCxnSpPr>
            <a:cxnSpLocks/>
          </p:cNvCxnSpPr>
          <p:nvPr/>
        </p:nvCxnSpPr>
        <p:spPr>
          <a:xfrm rot="10800000">
            <a:off x="5284470" y="771630"/>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658BCC0-52DC-4EAC-90A4-64F4A48930B5}"/>
              </a:ext>
            </a:extLst>
          </p:cNvPr>
          <p:cNvSpPr/>
          <p:nvPr/>
        </p:nvSpPr>
        <p:spPr>
          <a:xfrm>
            <a:off x="3348990" y="47558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73C7EA77-C775-45E1-A760-7BE2AC29E0CB}"/>
              </a:ext>
            </a:extLst>
          </p:cNvPr>
          <p:cNvCxnSpPr>
            <a:cxnSpLocks/>
          </p:cNvCxnSpPr>
          <p:nvPr/>
        </p:nvCxnSpPr>
        <p:spPr>
          <a:xfrm rot="10800000">
            <a:off x="4673859" y="1840684"/>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5AA3BB2-2C6C-4DBD-A301-DA956D86FA29}"/>
              </a:ext>
            </a:extLst>
          </p:cNvPr>
          <p:cNvCxnSpPr>
            <a:cxnSpLocks/>
          </p:cNvCxnSpPr>
          <p:nvPr/>
        </p:nvCxnSpPr>
        <p:spPr>
          <a:xfrm rot="10800000">
            <a:off x="4058947" y="29222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4F33FD81-39ED-4757-B556-4BF5BB149EBB}"/>
              </a:ext>
            </a:extLst>
          </p:cNvPr>
          <p:cNvCxnSpPr>
            <a:cxnSpLocks/>
          </p:cNvCxnSpPr>
          <p:nvPr/>
        </p:nvCxnSpPr>
        <p:spPr>
          <a:xfrm rot="10800000">
            <a:off x="7678094" y="3969099"/>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AE52E96-CD4D-4A7B-A070-52B498E04335}"/>
              </a:ext>
            </a:extLst>
          </p:cNvPr>
          <p:cNvCxnSpPr>
            <a:cxnSpLocks/>
          </p:cNvCxnSpPr>
          <p:nvPr/>
        </p:nvCxnSpPr>
        <p:spPr>
          <a:xfrm rot="10800000">
            <a:off x="7057686" y="5030992"/>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00B11DF8-A293-4036-A586-EB1D0556386A}"/>
              </a:ext>
            </a:extLst>
          </p:cNvPr>
          <p:cNvCxnSpPr>
            <a:cxnSpLocks/>
          </p:cNvCxnSpPr>
          <p:nvPr/>
        </p:nvCxnSpPr>
        <p:spPr>
          <a:xfrm rot="10800000">
            <a:off x="6426456" y="6105646"/>
            <a:ext cx="1148080" cy="330986"/>
          </a:xfrm>
          <a:prstGeom prst="bentConnector3">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2EF8DCE1-F939-430A-974F-AEDFA83E0613}"/>
              </a:ext>
            </a:extLst>
          </p:cNvPr>
          <p:cNvSpPr/>
          <p:nvPr/>
        </p:nvSpPr>
        <p:spPr>
          <a:xfrm>
            <a:off x="2730326" y="1544067"/>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AA0A2FC9-DA13-4A0F-8748-086A59805721}"/>
              </a:ext>
            </a:extLst>
          </p:cNvPr>
          <p:cNvSpPr/>
          <p:nvPr/>
        </p:nvSpPr>
        <p:spPr>
          <a:xfrm>
            <a:off x="8842579" y="4003469"/>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50221159-1856-4AD4-95DF-A96735C5121F}"/>
              </a:ext>
            </a:extLst>
          </p:cNvPr>
          <p:cNvSpPr/>
          <p:nvPr/>
        </p:nvSpPr>
        <p:spPr>
          <a:xfrm>
            <a:off x="2122433" y="2625683"/>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5A0D5C1B-03D4-4071-8C9E-6B402409517F}"/>
              </a:ext>
            </a:extLst>
          </p:cNvPr>
          <p:cNvSpPr/>
          <p:nvPr/>
        </p:nvSpPr>
        <p:spPr>
          <a:xfrm>
            <a:off x="8205766" y="5051878"/>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53CEA714-1B86-4BCF-8BE2-F36729AF0E14}"/>
              </a:ext>
            </a:extLst>
          </p:cNvPr>
          <p:cNvSpPr/>
          <p:nvPr/>
        </p:nvSpPr>
        <p:spPr>
          <a:xfrm>
            <a:off x="7574536" y="6126902"/>
            <a:ext cx="1935480" cy="59323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Graphic 44" descr="Bullseye with solid fill">
            <a:extLst>
              <a:ext uri="{FF2B5EF4-FFF2-40B4-BE49-F238E27FC236}">
                <a16:creationId xmlns:a16="http://schemas.microsoft.com/office/drawing/2014/main" id="{39E46765-30FC-41F7-8566-A50A1CE65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8889" y="5511966"/>
            <a:ext cx="540000" cy="540000"/>
          </a:xfrm>
          <a:prstGeom prst="rect">
            <a:avLst/>
          </a:prstGeom>
          <a:effectLst>
            <a:outerShdw blurRad="50800" dist="266700" dir="3000000" algn="tl" rotWithShape="0">
              <a:schemeClr val="tx1">
                <a:alpha val="31000"/>
              </a:schemeClr>
            </a:outerShdw>
          </a:effectLst>
        </p:spPr>
      </p:pic>
      <p:pic>
        <p:nvPicPr>
          <p:cNvPr id="46" name="Graphic 45" descr="Bar graph with upward trend with solid fill">
            <a:extLst>
              <a:ext uri="{FF2B5EF4-FFF2-40B4-BE49-F238E27FC236}">
                <a16:creationId xmlns:a16="http://schemas.microsoft.com/office/drawing/2014/main" id="{4B568A1D-6739-4133-9E8C-BD3AF7C09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88542" y="4432128"/>
            <a:ext cx="540000" cy="540000"/>
          </a:xfrm>
          <a:prstGeom prst="rect">
            <a:avLst/>
          </a:prstGeom>
          <a:effectLst>
            <a:outerShdw blurRad="50800" dist="330200" dir="2400000" algn="tl" rotWithShape="0">
              <a:prstClr val="black">
                <a:alpha val="40000"/>
              </a:prstClr>
            </a:outerShdw>
          </a:effectLst>
        </p:spPr>
      </p:pic>
      <p:pic>
        <p:nvPicPr>
          <p:cNvPr id="47" name="Graphic 46" descr="Stopwatch with solid fill">
            <a:extLst>
              <a:ext uri="{FF2B5EF4-FFF2-40B4-BE49-F238E27FC236}">
                <a16:creationId xmlns:a16="http://schemas.microsoft.com/office/drawing/2014/main" id="{D9530905-13E8-4695-BFF9-3B11821490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8163" y="3316963"/>
            <a:ext cx="540000" cy="540000"/>
          </a:xfrm>
          <a:prstGeom prst="rect">
            <a:avLst/>
          </a:prstGeom>
          <a:effectLst>
            <a:outerShdw blurRad="50800" dist="292100" dir="1800000" algn="tl" rotWithShape="0">
              <a:prstClr val="black">
                <a:alpha val="40000"/>
              </a:prstClr>
            </a:outerShdw>
          </a:effectLst>
        </p:spPr>
      </p:pic>
      <p:pic>
        <p:nvPicPr>
          <p:cNvPr id="48" name="Graphic 47" descr="Single gear with solid fill">
            <a:extLst>
              <a:ext uri="{FF2B5EF4-FFF2-40B4-BE49-F238E27FC236}">
                <a16:creationId xmlns:a16="http://schemas.microsoft.com/office/drawing/2014/main" id="{AFF084EB-A625-4679-9005-E608FDAD3F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90165" y="3347081"/>
            <a:ext cx="540000" cy="540000"/>
          </a:xfrm>
          <a:prstGeom prst="rect">
            <a:avLst/>
          </a:prstGeom>
          <a:effectLst>
            <a:outerShdw blurRad="50800" dist="266700" dir="1800000" algn="tl" rotWithShape="0">
              <a:prstClr val="black">
                <a:alpha val="40000"/>
              </a:prstClr>
            </a:outerShdw>
          </a:effectLst>
        </p:spPr>
      </p:pic>
      <p:pic>
        <p:nvPicPr>
          <p:cNvPr id="49" name="Graphic 48" descr="Magnifying glass with solid fill">
            <a:extLst>
              <a:ext uri="{FF2B5EF4-FFF2-40B4-BE49-F238E27FC236}">
                <a16:creationId xmlns:a16="http://schemas.microsoft.com/office/drawing/2014/main" id="{06979707-E88A-4C93-AFA1-30A21E2915B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2681" y="2247627"/>
            <a:ext cx="540000" cy="540000"/>
          </a:xfrm>
          <a:prstGeom prst="rect">
            <a:avLst/>
          </a:prstGeom>
          <a:effectLst>
            <a:outerShdw blurRad="50800" dist="177800" dir="1800000" algn="tl" rotWithShape="0">
              <a:prstClr val="black">
                <a:alpha val="40000"/>
              </a:prstClr>
            </a:outerShdw>
          </a:effectLst>
        </p:spPr>
      </p:pic>
      <p:pic>
        <p:nvPicPr>
          <p:cNvPr id="50" name="Graphic 49" descr="Lightbulb with solid fill">
            <a:extLst>
              <a:ext uri="{FF2B5EF4-FFF2-40B4-BE49-F238E27FC236}">
                <a16:creationId xmlns:a16="http://schemas.microsoft.com/office/drawing/2014/main" id="{9D0F1E9D-77B1-47A2-9965-7EF8757022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99461" y="1100857"/>
            <a:ext cx="540000" cy="540000"/>
          </a:xfrm>
          <a:prstGeom prst="rect">
            <a:avLst/>
          </a:prstGeom>
          <a:effectLst>
            <a:outerShdw blurRad="50800" dist="190500" dir="2400000" algn="tl" rotWithShape="0">
              <a:prstClr val="black">
                <a:alpha val="40000"/>
              </a:prstClr>
            </a:outerShdw>
          </a:effectLst>
        </p:spPr>
      </p:pic>
      <p:sp>
        <p:nvSpPr>
          <p:cNvPr id="51" name="TextBox 50">
            <a:extLst>
              <a:ext uri="{FF2B5EF4-FFF2-40B4-BE49-F238E27FC236}">
                <a16:creationId xmlns:a16="http://schemas.microsoft.com/office/drawing/2014/main" id="{F663FCDC-2679-4560-B2BF-AB5965A0EE4F}"/>
              </a:ext>
            </a:extLst>
          </p:cNvPr>
          <p:cNvSpPr txBox="1"/>
          <p:nvPr/>
        </p:nvSpPr>
        <p:spPr>
          <a:xfrm>
            <a:off x="7151270" y="1704038"/>
            <a:ext cx="3577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01</a:t>
            </a:r>
          </a:p>
        </p:txBody>
      </p:sp>
      <p:sp>
        <p:nvSpPr>
          <p:cNvPr id="52" name="TextBox 51">
            <a:extLst>
              <a:ext uri="{FF2B5EF4-FFF2-40B4-BE49-F238E27FC236}">
                <a16:creationId xmlns:a16="http://schemas.microsoft.com/office/drawing/2014/main" id="{83B9310E-43E4-43F4-80A4-AACA8D4FD77D}"/>
              </a:ext>
            </a:extLst>
          </p:cNvPr>
          <p:cNvSpPr txBox="1"/>
          <p:nvPr/>
        </p:nvSpPr>
        <p:spPr>
          <a:xfrm>
            <a:off x="6747798" y="2338401"/>
            <a:ext cx="39305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02</a:t>
            </a:r>
          </a:p>
        </p:txBody>
      </p:sp>
      <p:sp>
        <p:nvSpPr>
          <p:cNvPr id="53" name="TextBox 52">
            <a:extLst>
              <a:ext uri="{FF2B5EF4-FFF2-40B4-BE49-F238E27FC236}">
                <a16:creationId xmlns:a16="http://schemas.microsoft.com/office/drawing/2014/main" id="{55D71D65-0147-4631-82E1-BD82953684EA}"/>
              </a:ext>
            </a:extLst>
          </p:cNvPr>
          <p:cNvSpPr txBox="1"/>
          <p:nvPr/>
        </p:nvSpPr>
        <p:spPr>
          <a:xfrm>
            <a:off x="5737042" y="4492695"/>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05</a:t>
            </a:r>
          </a:p>
        </p:txBody>
      </p:sp>
      <p:sp>
        <p:nvSpPr>
          <p:cNvPr id="54" name="TextBox 53">
            <a:extLst>
              <a:ext uri="{FF2B5EF4-FFF2-40B4-BE49-F238E27FC236}">
                <a16:creationId xmlns:a16="http://schemas.microsoft.com/office/drawing/2014/main" id="{84A341CB-ED85-4BF4-8F62-7C18A1E39D94}"/>
              </a:ext>
            </a:extLst>
          </p:cNvPr>
          <p:cNvSpPr txBox="1"/>
          <p:nvPr/>
        </p:nvSpPr>
        <p:spPr>
          <a:xfrm>
            <a:off x="7109592" y="2980756"/>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03</a:t>
            </a:r>
          </a:p>
        </p:txBody>
      </p:sp>
      <p:sp>
        <p:nvSpPr>
          <p:cNvPr id="55" name="TextBox 54">
            <a:extLst>
              <a:ext uri="{FF2B5EF4-FFF2-40B4-BE49-F238E27FC236}">
                <a16:creationId xmlns:a16="http://schemas.microsoft.com/office/drawing/2014/main" id="{56754B27-32F0-44BE-B6AF-981570202F1C}"/>
              </a:ext>
            </a:extLst>
          </p:cNvPr>
          <p:cNvSpPr txBox="1"/>
          <p:nvPr/>
        </p:nvSpPr>
        <p:spPr>
          <a:xfrm>
            <a:off x="5328835" y="3831752"/>
            <a:ext cx="4058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04</a:t>
            </a:r>
          </a:p>
        </p:txBody>
      </p:sp>
      <p:sp>
        <p:nvSpPr>
          <p:cNvPr id="56" name="TextBox 55">
            <a:extLst>
              <a:ext uri="{FF2B5EF4-FFF2-40B4-BE49-F238E27FC236}">
                <a16:creationId xmlns:a16="http://schemas.microsoft.com/office/drawing/2014/main" id="{0F703032-4DFE-4B25-8847-23F5806318F6}"/>
              </a:ext>
            </a:extLst>
          </p:cNvPr>
          <p:cNvSpPr txBox="1"/>
          <p:nvPr/>
        </p:nvSpPr>
        <p:spPr>
          <a:xfrm>
            <a:off x="5377061" y="5109837"/>
            <a:ext cx="39626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outerShdw blurRad="50800" dist="38100" dir="2700000" sx="105000" sy="105000" algn="tl" rotWithShape="0">
                    <a:prstClr val="black">
                      <a:alpha val="66000"/>
                    </a:prstClr>
                  </a:outerShdw>
                </a:effectLst>
                <a:uLnTx/>
                <a:uFillTx/>
                <a:latin typeface="EuroStyle" panose="02027200000000000000" pitchFamily="18" charset="0"/>
                <a:ea typeface="+mn-ea"/>
                <a:cs typeface="+mn-cs"/>
              </a:rPr>
              <a:t>06</a:t>
            </a:r>
          </a:p>
        </p:txBody>
      </p:sp>
      <p:sp>
        <p:nvSpPr>
          <p:cNvPr id="57" name="TextBox 56">
            <a:extLst>
              <a:ext uri="{FF2B5EF4-FFF2-40B4-BE49-F238E27FC236}">
                <a16:creationId xmlns:a16="http://schemas.microsoft.com/office/drawing/2014/main" id="{C511BFB5-EEAD-4CA1-979C-CC71A3834622}"/>
              </a:ext>
            </a:extLst>
          </p:cNvPr>
          <p:cNvSpPr txBox="1"/>
          <p:nvPr/>
        </p:nvSpPr>
        <p:spPr>
          <a:xfrm>
            <a:off x="7589112" y="108973"/>
            <a:ext cx="464809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prstClr val="white"/>
                </a:solidFill>
                <a:latin typeface="EuroStyle" panose="02027200000000000000" pitchFamily="18" charset="0"/>
              </a:rPr>
              <a:t>Understanding &amp; Troubleshooting Networking</a:t>
            </a:r>
            <a:endParaRPr kumimoji="0" lang="en-GB" sz="3200" b="1" i="0" u="none" strike="noStrike" kern="1200" cap="none" spc="300" normalizeH="0" baseline="0" noProof="0" dirty="0">
              <a:ln>
                <a:noFill/>
              </a:ln>
              <a:solidFill>
                <a:prstClr val="white"/>
              </a:solidFill>
              <a:effectLst/>
              <a:uLnTx/>
              <a:uFillTx/>
              <a:latin typeface="EuroStyle" panose="02027200000000000000" pitchFamily="18" charset="0"/>
              <a:ea typeface="+mn-ea"/>
              <a:cs typeface="+mn-cs"/>
            </a:endParaRPr>
          </a:p>
        </p:txBody>
      </p:sp>
      <p:sp>
        <p:nvSpPr>
          <p:cNvPr id="58" name="TextBox 57">
            <a:extLst>
              <a:ext uri="{FF2B5EF4-FFF2-40B4-BE49-F238E27FC236}">
                <a16:creationId xmlns:a16="http://schemas.microsoft.com/office/drawing/2014/main" id="{DE6C5A3C-32EF-4195-8A42-ECEC36D1B91E}"/>
              </a:ext>
            </a:extLst>
          </p:cNvPr>
          <p:cNvSpPr txBox="1"/>
          <p:nvPr/>
        </p:nvSpPr>
        <p:spPr>
          <a:xfrm>
            <a:off x="3402826" y="517115"/>
            <a:ext cx="1794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Intro</a:t>
            </a:r>
          </a:p>
        </p:txBody>
      </p:sp>
      <p:sp>
        <p:nvSpPr>
          <p:cNvPr id="59" name="TextBox 58">
            <a:extLst>
              <a:ext uri="{FF2B5EF4-FFF2-40B4-BE49-F238E27FC236}">
                <a16:creationId xmlns:a16="http://schemas.microsoft.com/office/drawing/2014/main" id="{1F1E1CA2-8B22-4EBC-A8B3-4E1D4101D87E}"/>
              </a:ext>
            </a:extLst>
          </p:cNvPr>
          <p:cNvSpPr txBox="1"/>
          <p:nvPr/>
        </p:nvSpPr>
        <p:spPr>
          <a:xfrm>
            <a:off x="3019444" y="1601899"/>
            <a:ext cx="1472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00B050"/>
                </a:solidFill>
                <a:effectLst/>
                <a:uLnTx/>
                <a:uFillTx/>
                <a:latin typeface="EuroStyle" panose="02027200000000000000" pitchFamily="18" charset="0"/>
                <a:ea typeface="+mn-ea"/>
                <a:cs typeface="+mn-cs"/>
              </a:rPr>
              <a:t>Monday</a:t>
            </a:r>
            <a:endParaRPr kumimoji="0" lang="en-GB" sz="1800" b="1" i="0" u="none" strike="noStrike" kern="1200" cap="none" spc="300" normalizeH="0" baseline="0" noProof="0">
              <a:ln>
                <a:noFill/>
              </a:ln>
              <a:solidFill>
                <a:srgbClr val="00B050"/>
              </a:solidFill>
              <a:effectLst/>
              <a:uLnTx/>
              <a:uFillTx/>
              <a:latin typeface="EuroStyle" panose="02027200000000000000" pitchFamily="18" charset="0"/>
              <a:ea typeface="+mn-ea"/>
              <a:cs typeface="+mn-cs"/>
            </a:endParaRPr>
          </a:p>
        </p:txBody>
      </p:sp>
      <p:sp>
        <p:nvSpPr>
          <p:cNvPr id="60" name="TextBox 59">
            <a:extLst>
              <a:ext uri="{FF2B5EF4-FFF2-40B4-BE49-F238E27FC236}">
                <a16:creationId xmlns:a16="http://schemas.microsoft.com/office/drawing/2014/main" id="{ACF09B4E-41D8-4B56-8174-5E60E938E8D6}"/>
              </a:ext>
            </a:extLst>
          </p:cNvPr>
          <p:cNvSpPr txBox="1"/>
          <p:nvPr/>
        </p:nvSpPr>
        <p:spPr>
          <a:xfrm>
            <a:off x="9113041" y="4053349"/>
            <a:ext cx="1492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300" normalizeH="0" baseline="0" noProof="0">
                <a:ln>
                  <a:noFill/>
                </a:ln>
                <a:solidFill>
                  <a:srgbClr val="FFC000"/>
                </a:solidFill>
                <a:effectLst/>
                <a:uLnTx/>
                <a:uFillTx/>
                <a:latin typeface="EuroStyle" panose="02027200000000000000" pitchFamily="18" charset="0"/>
                <a:ea typeface="+mn-ea"/>
                <a:cs typeface="+mn-cs"/>
              </a:rPr>
              <a:t>Tuesday</a:t>
            </a:r>
            <a:endParaRPr kumimoji="0" lang="en-GB" sz="1800" b="1" i="0" u="none" strike="noStrike" kern="1200" cap="none" spc="300" normalizeH="0" baseline="0" noProof="0">
              <a:ln>
                <a:noFill/>
              </a:ln>
              <a:solidFill>
                <a:srgbClr val="FFC000"/>
              </a:solidFill>
              <a:effectLst/>
              <a:uLnTx/>
              <a:uFillTx/>
              <a:latin typeface="EuroStyle" panose="02027200000000000000" pitchFamily="18" charset="0"/>
              <a:ea typeface="+mn-ea"/>
              <a:cs typeface="+mn-cs"/>
            </a:endParaRPr>
          </a:p>
        </p:txBody>
      </p:sp>
      <p:sp>
        <p:nvSpPr>
          <p:cNvPr id="61" name="TextBox 60">
            <a:extLst>
              <a:ext uri="{FF2B5EF4-FFF2-40B4-BE49-F238E27FC236}">
                <a16:creationId xmlns:a16="http://schemas.microsoft.com/office/drawing/2014/main" id="{9CF244F9-7E36-42DC-B24D-59EBF30A28A1}"/>
              </a:ext>
            </a:extLst>
          </p:cNvPr>
          <p:cNvSpPr txBox="1"/>
          <p:nvPr/>
        </p:nvSpPr>
        <p:spPr>
          <a:xfrm>
            <a:off x="2147731" y="2691467"/>
            <a:ext cx="181331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Wednesday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2" name="TextBox 61">
            <a:extLst>
              <a:ext uri="{FF2B5EF4-FFF2-40B4-BE49-F238E27FC236}">
                <a16:creationId xmlns:a16="http://schemas.microsoft.com/office/drawing/2014/main" id="{E55572B0-0A45-4057-94BB-B759D0F7135D}"/>
              </a:ext>
            </a:extLst>
          </p:cNvPr>
          <p:cNvSpPr txBox="1"/>
          <p:nvPr/>
        </p:nvSpPr>
        <p:spPr>
          <a:xfrm>
            <a:off x="8393801" y="5117662"/>
            <a:ext cx="14798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Thursday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
        <p:nvSpPr>
          <p:cNvPr id="63" name="TextBox 62">
            <a:extLst>
              <a:ext uri="{FF2B5EF4-FFF2-40B4-BE49-F238E27FC236}">
                <a16:creationId xmlns:a16="http://schemas.microsoft.com/office/drawing/2014/main" id="{282655B6-90CA-4328-86FC-0793928AD5CE}"/>
              </a:ext>
            </a:extLst>
          </p:cNvPr>
          <p:cNvSpPr txBox="1"/>
          <p:nvPr/>
        </p:nvSpPr>
        <p:spPr>
          <a:xfrm>
            <a:off x="7976602" y="6192686"/>
            <a:ext cx="10438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300" normalizeH="0" baseline="0" noProof="0">
                <a:ln>
                  <a:noFill/>
                </a:ln>
                <a:solidFill>
                  <a:prstClr val="white"/>
                </a:solidFill>
                <a:effectLst/>
                <a:uLnTx/>
                <a:uFillTx/>
                <a:latin typeface="EuroStyle" panose="02027200000000000000" pitchFamily="18" charset="0"/>
                <a:ea typeface="+mn-ea"/>
                <a:cs typeface="+mn-cs"/>
              </a:rPr>
              <a:t>Friday</a:t>
            </a:r>
            <a:endParaRPr kumimoji="0" lang="en-GB" sz="1800" b="0" i="0" u="none" strike="noStrike" kern="1200" cap="none" spc="300" normalizeH="0" baseline="0" noProof="0">
              <a:ln>
                <a:noFill/>
              </a:ln>
              <a:solidFill>
                <a:prstClr val="white"/>
              </a:solidFill>
              <a:effectLst/>
              <a:uLnTx/>
              <a:uFillTx/>
              <a:latin typeface="EuroStyle" panose="02027200000000000000" pitchFamily="18" charset="0"/>
              <a:ea typeface="+mn-ea"/>
              <a:cs typeface="+mn-cs"/>
            </a:endParaRPr>
          </a:p>
        </p:txBody>
      </p:sp>
    </p:spTree>
    <p:extLst>
      <p:ext uri="{BB962C8B-B14F-4D97-AF65-F5344CB8AC3E}">
        <p14:creationId xmlns:p14="http://schemas.microsoft.com/office/powerpoint/2010/main" val="3799275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a:t>1.3 	Explain the concepts and characteristics of routing and switching</a:t>
            </a:r>
          </a:p>
        </p:txBody>
      </p:sp>
      <p:sp>
        <p:nvSpPr>
          <p:cNvPr id="5" name="Content Placeholder 4"/>
          <p:cNvSpPr>
            <a:spLocks noGrp="1"/>
          </p:cNvSpPr>
          <p:nvPr>
            <p:ph sz="half" idx="1"/>
          </p:nvPr>
        </p:nvSpPr>
        <p:spPr/>
        <p:txBody>
          <a:bodyPr>
            <a:normAutofit/>
          </a:bodyPr>
          <a:lstStyle/>
          <a:p>
            <a:r>
              <a:rPr lang="en-GB"/>
              <a:t>Routing protocols (IPv4 and IPv6)</a:t>
            </a:r>
          </a:p>
          <a:p>
            <a:pPr lvl="1"/>
            <a:r>
              <a:rPr lang="en-GB"/>
              <a:t>Distance-vector routing protocols</a:t>
            </a:r>
          </a:p>
          <a:p>
            <a:pPr lvl="2"/>
            <a:r>
              <a:rPr lang="en-GB"/>
              <a:t>RIP</a:t>
            </a:r>
          </a:p>
          <a:p>
            <a:pPr lvl="2"/>
            <a:r>
              <a:rPr lang="en-GB"/>
              <a:t>EIGRP</a:t>
            </a:r>
          </a:p>
          <a:p>
            <a:pPr lvl="1"/>
            <a:r>
              <a:rPr lang="en-GB"/>
              <a:t>Link-state routing protocols</a:t>
            </a:r>
          </a:p>
          <a:p>
            <a:pPr lvl="2"/>
            <a:r>
              <a:rPr lang="en-GB"/>
              <a:t>OSPF</a:t>
            </a:r>
          </a:p>
          <a:p>
            <a:pPr lvl="1"/>
            <a:r>
              <a:rPr lang="en-GB"/>
              <a:t>Hybrid</a:t>
            </a:r>
          </a:p>
          <a:p>
            <a:pPr lvl="2"/>
            <a:r>
              <a:rPr lang="en-GB"/>
              <a:t>BGP</a:t>
            </a:r>
          </a:p>
          <a:p>
            <a:r>
              <a:rPr lang="en-GB"/>
              <a:t>Routing types</a:t>
            </a:r>
          </a:p>
          <a:p>
            <a:pPr lvl="1"/>
            <a:r>
              <a:rPr lang="en-GB"/>
              <a:t>Static</a:t>
            </a:r>
          </a:p>
          <a:p>
            <a:pPr lvl="1"/>
            <a:r>
              <a:rPr lang="en-GB"/>
              <a:t>Dynamic</a:t>
            </a:r>
          </a:p>
          <a:p>
            <a:pPr lvl="1"/>
            <a:r>
              <a:rPr lang="en-GB"/>
              <a:t>Default</a:t>
            </a:r>
          </a:p>
          <a:p>
            <a:endParaRPr lang="en-GB"/>
          </a:p>
        </p:txBody>
      </p:sp>
      <p:sp>
        <p:nvSpPr>
          <p:cNvPr id="6" name="Content Placeholder 5"/>
          <p:cNvSpPr>
            <a:spLocks noGrp="1"/>
          </p:cNvSpPr>
          <p:nvPr>
            <p:ph sz="half" idx="2"/>
          </p:nvPr>
        </p:nvSpPr>
        <p:spPr/>
        <p:txBody>
          <a:bodyPr>
            <a:normAutofit/>
          </a:bodyPr>
          <a:lstStyle/>
          <a:p>
            <a:r>
              <a:rPr lang="en-GB"/>
              <a:t>IPv6 concepts</a:t>
            </a:r>
          </a:p>
          <a:p>
            <a:pPr lvl="1"/>
            <a:r>
              <a:rPr lang="en-GB"/>
              <a:t>Addressing</a:t>
            </a:r>
          </a:p>
          <a:p>
            <a:pPr lvl="1"/>
            <a:r>
              <a:rPr lang="en-GB" err="1"/>
              <a:t>Tunneling</a:t>
            </a:r>
            <a:endParaRPr lang="en-GB"/>
          </a:p>
          <a:p>
            <a:pPr lvl="1"/>
            <a:r>
              <a:rPr lang="en-GB"/>
              <a:t>Dual stack</a:t>
            </a:r>
          </a:p>
          <a:p>
            <a:pPr lvl="1"/>
            <a:r>
              <a:rPr lang="en-GB"/>
              <a:t>Router advertisement</a:t>
            </a:r>
          </a:p>
          <a:p>
            <a:pPr lvl="1"/>
            <a:r>
              <a:rPr lang="en-GB" err="1"/>
              <a:t>Neighbor</a:t>
            </a:r>
            <a:r>
              <a:rPr lang="en-GB"/>
              <a:t> discovery</a:t>
            </a:r>
          </a:p>
        </p:txBody>
      </p:sp>
    </p:spTree>
    <p:extLst>
      <p:ext uri="{BB962C8B-B14F-4D97-AF65-F5344CB8AC3E}">
        <p14:creationId xmlns:p14="http://schemas.microsoft.com/office/powerpoint/2010/main" val="2105965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9C63-A192-46D3-98CE-A8A55971F258}"/>
              </a:ext>
            </a:extLst>
          </p:cNvPr>
          <p:cNvSpPr>
            <a:spLocks noGrp="1"/>
          </p:cNvSpPr>
          <p:nvPr>
            <p:ph type="title"/>
          </p:nvPr>
        </p:nvSpPr>
        <p:spPr/>
        <p:txBody>
          <a:bodyPr/>
          <a:lstStyle/>
          <a:p>
            <a:r>
              <a:rPr lang="en-GB"/>
              <a:t>Routing</a:t>
            </a:r>
          </a:p>
        </p:txBody>
      </p:sp>
      <p:sp>
        <p:nvSpPr>
          <p:cNvPr id="3" name="Content Placeholder 2">
            <a:extLst>
              <a:ext uri="{FF2B5EF4-FFF2-40B4-BE49-F238E27FC236}">
                <a16:creationId xmlns:a16="http://schemas.microsoft.com/office/drawing/2014/main" id="{760F56F2-C4C7-4A95-87BE-1C02B8E7FD75}"/>
              </a:ext>
            </a:extLst>
          </p:cNvPr>
          <p:cNvSpPr>
            <a:spLocks noGrp="1"/>
          </p:cNvSpPr>
          <p:nvPr>
            <p:ph idx="1"/>
          </p:nvPr>
        </p:nvSpPr>
        <p:spPr/>
        <p:txBody>
          <a:bodyPr>
            <a:normAutofit/>
          </a:bodyPr>
          <a:lstStyle/>
          <a:p>
            <a:r>
              <a:rPr lang="en-GB" sz="3600"/>
              <a:t>Routing enables us to interconnect individual LANs into WANs</a:t>
            </a:r>
          </a:p>
          <a:p>
            <a:r>
              <a:rPr lang="en-GB" sz="3600"/>
              <a:t>Routers act as the interconnection points</a:t>
            </a:r>
          </a:p>
          <a:p>
            <a:r>
              <a:rPr lang="en-GB" sz="3600"/>
              <a:t>They can inspect incoming packets and forward them toward their eventual LAN destination</a:t>
            </a:r>
          </a:p>
          <a:p>
            <a:r>
              <a:rPr lang="en-GB" sz="3600"/>
              <a:t>Routers are, for the most part, automatic</a:t>
            </a:r>
          </a:p>
          <a:p>
            <a:r>
              <a:rPr lang="en-GB" sz="3600"/>
              <a:t>They require very little in terms of maintenance</a:t>
            </a:r>
          </a:p>
        </p:txBody>
      </p:sp>
    </p:spTree>
    <p:extLst>
      <p:ext uri="{BB962C8B-B14F-4D97-AF65-F5344CB8AC3E}">
        <p14:creationId xmlns:p14="http://schemas.microsoft.com/office/powerpoint/2010/main" val="2521277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3" name="Content Placeholder 2"/>
          <p:cNvSpPr>
            <a:spLocks noGrp="1"/>
          </p:cNvSpPr>
          <p:nvPr>
            <p:ph type="body" idx="1"/>
          </p:nvPr>
        </p:nvSpPr>
        <p:spPr/>
        <p:txBody>
          <a:bodyPr>
            <a:normAutofit/>
          </a:bodyPr>
          <a:lstStyle/>
          <a:p>
            <a:r>
              <a:rPr lang="en-GB"/>
              <a:t>Protocols and ports</a:t>
            </a:r>
          </a:p>
        </p:txBody>
      </p:sp>
      <p:sp>
        <p:nvSpPr>
          <p:cNvPr id="7" name="Text Placeholder 6"/>
          <p:cNvSpPr>
            <a:spLocks noGrp="1"/>
          </p:cNvSpPr>
          <p:nvPr>
            <p:ph type="body" sz="half" idx="15"/>
          </p:nvPr>
        </p:nvSpPr>
        <p:spPr>
          <a:xfrm>
            <a:off x="680322" y="3022673"/>
            <a:ext cx="9613860" cy="2913513"/>
          </a:xfrm>
        </p:spPr>
        <p:txBody>
          <a:bodyPr>
            <a:normAutofit/>
          </a:bodyPr>
          <a:lstStyle/>
          <a:p>
            <a:pPr lvl="1"/>
            <a:r>
              <a:rPr lang="en-GB" sz="1600"/>
              <a:t>SSH 	22		Secure shell</a:t>
            </a:r>
          </a:p>
          <a:p>
            <a:pPr lvl="1"/>
            <a:r>
              <a:rPr lang="en-GB" sz="1600"/>
              <a:t>DNS 	53 		Domain name system</a:t>
            </a:r>
          </a:p>
          <a:p>
            <a:pPr lvl="1"/>
            <a:r>
              <a:rPr lang="en-GB" sz="1600"/>
              <a:t>SMTP	25 		Simple mail transfer protocol </a:t>
            </a:r>
          </a:p>
          <a:p>
            <a:pPr lvl="1"/>
            <a:r>
              <a:rPr lang="en-GB" sz="1600"/>
              <a:t>SFTP 	22		Secure file transfer protocol</a:t>
            </a:r>
          </a:p>
          <a:p>
            <a:pPr lvl="1"/>
            <a:r>
              <a:rPr lang="en-GB" sz="1600"/>
              <a:t>FTP 	20, 21 		File transfer protocol</a:t>
            </a:r>
          </a:p>
          <a:p>
            <a:pPr lvl="1"/>
            <a:r>
              <a:rPr lang="en-GB" sz="1600"/>
              <a:t>TFTP 	69		Trivial file transfer protocol</a:t>
            </a:r>
          </a:p>
          <a:p>
            <a:pPr lvl="1"/>
            <a:r>
              <a:rPr lang="en-GB" sz="1600"/>
              <a:t>TELNET 	23 		Text oriented communication (insecure)</a:t>
            </a:r>
          </a:p>
          <a:p>
            <a:pPr lvl="1"/>
            <a:r>
              <a:rPr lang="en-GB" sz="1600"/>
              <a:t>DHCP 	67, 68 		Dynamic host configuration protocol</a:t>
            </a:r>
          </a:p>
          <a:p>
            <a:pPr lvl="1"/>
            <a:r>
              <a:rPr lang="en-GB" sz="1600"/>
              <a:t>HTTP 	80		Hypertext transfer protocol</a:t>
            </a:r>
          </a:p>
          <a:p>
            <a:pPr lvl="1"/>
            <a:r>
              <a:rPr lang="en-GB" sz="1600"/>
              <a:t>HTTPS  	443 		Hypertext transfer protocol secure</a:t>
            </a:r>
          </a:p>
          <a:p>
            <a:endParaRPr lang="en-GB"/>
          </a:p>
        </p:txBody>
      </p:sp>
    </p:spTree>
    <p:extLst>
      <p:ext uri="{BB962C8B-B14F-4D97-AF65-F5344CB8AC3E}">
        <p14:creationId xmlns:p14="http://schemas.microsoft.com/office/powerpoint/2010/main" val="2892859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1115-C79C-47E3-83AC-6628E6356765}"/>
              </a:ext>
            </a:extLst>
          </p:cNvPr>
          <p:cNvSpPr>
            <a:spLocks noGrp="1"/>
          </p:cNvSpPr>
          <p:nvPr>
            <p:ph type="title"/>
          </p:nvPr>
        </p:nvSpPr>
        <p:spPr/>
        <p:txBody>
          <a:bodyPr/>
          <a:lstStyle/>
          <a:p>
            <a:r>
              <a:rPr lang="en-GB"/>
              <a:t>How Routers Work</a:t>
            </a:r>
          </a:p>
        </p:txBody>
      </p:sp>
      <p:sp>
        <p:nvSpPr>
          <p:cNvPr id="3" name="Content Placeholder 2">
            <a:extLst>
              <a:ext uri="{FF2B5EF4-FFF2-40B4-BE49-F238E27FC236}">
                <a16:creationId xmlns:a16="http://schemas.microsoft.com/office/drawing/2014/main" id="{B93ACF40-4AE1-4F54-A4DB-8B7AAB6B70D7}"/>
              </a:ext>
            </a:extLst>
          </p:cNvPr>
          <p:cNvSpPr>
            <a:spLocks noGrp="1"/>
          </p:cNvSpPr>
          <p:nvPr>
            <p:ph idx="1"/>
          </p:nvPr>
        </p:nvSpPr>
        <p:spPr/>
        <p:txBody>
          <a:bodyPr>
            <a:normAutofit/>
          </a:bodyPr>
          <a:lstStyle/>
          <a:p>
            <a:r>
              <a:rPr lang="en-GB"/>
              <a:t>Any piece of hardware or software that forwards packets based on their destination IP address</a:t>
            </a:r>
          </a:p>
          <a:p>
            <a:r>
              <a:rPr lang="en-GB"/>
              <a:t>Routers work:</a:t>
            </a:r>
          </a:p>
          <a:p>
            <a:pPr lvl="1"/>
            <a:r>
              <a:rPr lang="en-GB"/>
              <a:t>at the Network layer of OSI</a:t>
            </a:r>
          </a:p>
          <a:p>
            <a:pPr lvl="1"/>
            <a:r>
              <a:rPr lang="en-GB"/>
              <a:t>at the Internet layer of the TCP/IP model</a:t>
            </a:r>
          </a:p>
          <a:p>
            <a:endParaRPr lang="en-GB"/>
          </a:p>
          <a:p>
            <a:endParaRPr lang="en-GB"/>
          </a:p>
          <a:p>
            <a:endParaRPr lang="en-GB"/>
          </a:p>
          <a:p>
            <a:r>
              <a:rPr lang="en-GB"/>
              <a:t>Working connections are circled</a:t>
            </a:r>
          </a:p>
          <a:p>
            <a:r>
              <a:rPr lang="en-GB"/>
              <a:t>One port leads to one network; the other leads to another network</a:t>
            </a:r>
          </a:p>
        </p:txBody>
      </p:sp>
      <p:pic>
        <p:nvPicPr>
          <p:cNvPr id="5" name="Picture 4">
            <a:extLst>
              <a:ext uri="{FF2B5EF4-FFF2-40B4-BE49-F238E27FC236}">
                <a16:creationId xmlns:a16="http://schemas.microsoft.com/office/drawing/2014/main" id="{4698F3E7-248B-4807-9847-4D6997DAF3E7}"/>
              </a:ext>
            </a:extLst>
          </p:cNvPr>
          <p:cNvPicPr>
            <a:picLocks noChangeAspect="1"/>
          </p:cNvPicPr>
          <p:nvPr/>
        </p:nvPicPr>
        <p:blipFill>
          <a:blip r:embed="rId3"/>
          <a:stretch>
            <a:fillRect/>
          </a:stretch>
        </p:blipFill>
        <p:spPr>
          <a:xfrm>
            <a:off x="312821" y="4293603"/>
            <a:ext cx="10840720" cy="1180050"/>
          </a:xfrm>
          <a:prstGeom prst="rect">
            <a:avLst/>
          </a:prstGeom>
        </p:spPr>
      </p:pic>
    </p:spTree>
    <p:extLst>
      <p:ext uri="{BB962C8B-B14F-4D97-AF65-F5344CB8AC3E}">
        <p14:creationId xmlns:p14="http://schemas.microsoft.com/office/powerpoint/2010/main" val="20060162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3FC-1F2F-4DDB-842A-05C295AD956A}"/>
              </a:ext>
            </a:extLst>
          </p:cNvPr>
          <p:cNvSpPr>
            <a:spLocks noGrp="1"/>
          </p:cNvSpPr>
          <p:nvPr>
            <p:ph type="title"/>
          </p:nvPr>
        </p:nvSpPr>
        <p:spPr/>
        <p:txBody>
          <a:bodyPr/>
          <a:lstStyle/>
          <a:p>
            <a:r>
              <a:rPr lang="en-GB"/>
              <a:t>Diagrammatically</a:t>
            </a:r>
          </a:p>
        </p:txBody>
      </p:sp>
      <p:pic>
        <p:nvPicPr>
          <p:cNvPr id="5" name="Picture 4">
            <a:extLst>
              <a:ext uri="{FF2B5EF4-FFF2-40B4-BE49-F238E27FC236}">
                <a16:creationId xmlns:a16="http://schemas.microsoft.com/office/drawing/2014/main" id="{8FA67F0B-AB73-4E2F-899A-D46EEAA036E9}"/>
              </a:ext>
            </a:extLst>
          </p:cNvPr>
          <p:cNvPicPr>
            <a:picLocks noChangeAspect="1"/>
          </p:cNvPicPr>
          <p:nvPr/>
        </p:nvPicPr>
        <p:blipFill>
          <a:blip r:embed="rId2"/>
          <a:stretch>
            <a:fillRect/>
          </a:stretch>
        </p:blipFill>
        <p:spPr>
          <a:xfrm>
            <a:off x="414421" y="1690688"/>
            <a:ext cx="10840720" cy="1180050"/>
          </a:xfrm>
          <a:prstGeom prst="rect">
            <a:avLst/>
          </a:prstGeom>
        </p:spPr>
      </p:pic>
      <p:pic>
        <p:nvPicPr>
          <p:cNvPr id="7" name="Picture 10" descr="C:\Users\ecoffey\AppData\Local\Temp\Rar$DRa0.386\30067_Device_router_default_256.png">
            <a:extLst>
              <a:ext uri="{FF2B5EF4-FFF2-40B4-BE49-F238E27FC236}">
                <a16:creationId xmlns:a16="http://schemas.microsoft.com/office/drawing/2014/main" id="{DCC8E7E1-B1DF-493E-94DD-BA784A0F99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79421" y="4196301"/>
            <a:ext cx="1786161" cy="10572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ecoffey\AppData\Local\Temp\Rar$DRa0.400\30009_Device_cloud_white_default_256.png">
            <a:extLst>
              <a:ext uri="{FF2B5EF4-FFF2-40B4-BE49-F238E27FC236}">
                <a16:creationId xmlns:a16="http://schemas.microsoft.com/office/drawing/2014/main" id="{3D63F807-D32E-4BFC-B6DB-6E0EBDAE3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745" y="3526790"/>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C:\Users\ecoffey\AppData\Local\Temp\Rar$DRa0.608\30080_Device_switch_unreachable_256.png">
            <a:extLst>
              <a:ext uri="{FF2B5EF4-FFF2-40B4-BE49-F238E27FC236}">
                <a16:creationId xmlns:a16="http://schemas.microsoft.com/office/drawing/2014/main" id="{9B792519-B74F-4641-9A32-D56C8BF287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49" b="28161"/>
          <a:stretch/>
        </p:blipFill>
        <p:spPr bwMode="auto">
          <a:xfrm>
            <a:off x="6948338" y="4180187"/>
            <a:ext cx="2232115" cy="1073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ecoffey\AppData\Local\Temp\Rar$DRa1.410\30062_Device_printer_default_256.png">
            <a:extLst>
              <a:ext uri="{FF2B5EF4-FFF2-40B4-BE49-F238E27FC236}">
                <a16:creationId xmlns:a16="http://schemas.microsoft.com/office/drawing/2014/main" id="{50517C57-6B85-4C18-91AA-8A29F628E71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0210098" y="3185768"/>
            <a:ext cx="1499138" cy="14991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A1DF6B5A-7569-4B0B-94F2-89F9F7D40922}"/>
              </a:ext>
            </a:extLst>
          </p:cNvPr>
          <p:cNvCxnSpPr>
            <a:cxnSpLocks/>
          </p:cNvCxnSpPr>
          <p:nvPr/>
        </p:nvCxnSpPr>
        <p:spPr>
          <a:xfrm>
            <a:off x="3162683" y="4592320"/>
            <a:ext cx="14093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CF47155-73E5-4790-A7E0-FC54B2FEEB58}"/>
              </a:ext>
            </a:extLst>
          </p:cNvPr>
          <p:cNvPicPr>
            <a:picLocks noChangeAspect="1"/>
          </p:cNvPicPr>
          <p:nvPr/>
        </p:nvPicPr>
        <p:blipFill>
          <a:blip r:embed="rId8"/>
          <a:stretch>
            <a:fillRect/>
          </a:stretch>
        </p:blipFill>
        <p:spPr>
          <a:xfrm>
            <a:off x="10341142" y="5049520"/>
            <a:ext cx="1562100" cy="1409700"/>
          </a:xfrm>
          <a:prstGeom prst="rect">
            <a:avLst/>
          </a:prstGeom>
        </p:spPr>
      </p:pic>
      <p:pic>
        <p:nvPicPr>
          <p:cNvPr id="14" name="Picture 13">
            <a:extLst>
              <a:ext uri="{FF2B5EF4-FFF2-40B4-BE49-F238E27FC236}">
                <a16:creationId xmlns:a16="http://schemas.microsoft.com/office/drawing/2014/main" id="{B2399220-A104-4F5F-B24C-93A46F1C1DC8}"/>
              </a:ext>
            </a:extLst>
          </p:cNvPr>
          <p:cNvPicPr>
            <a:picLocks noChangeAspect="1"/>
          </p:cNvPicPr>
          <p:nvPr/>
        </p:nvPicPr>
        <p:blipFill>
          <a:blip r:embed="rId8"/>
          <a:stretch>
            <a:fillRect/>
          </a:stretch>
        </p:blipFill>
        <p:spPr>
          <a:xfrm>
            <a:off x="8736263" y="5421630"/>
            <a:ext cx="1562100" cy="1409700"/>
          </a:xfrm>
          <a:prstGeom prst="rect">
            <a:avLst/>
          </a:prstGeom>
        </p:spPr>
      </p:pic>
      <p:cxnSp>
        <p:nvCxnSpPr>
          <p:cNvPr id="16" name="Straight Connector 15">
            <a:extLst>
              <a:ext uri="{FF2B5EF4-FFF2-40B4-BE49-F238E27FC236}">
                <a16:creationId xmlns:a16="http://schemas.microsoft.com/office/drawing/2014/main" id="{81A6D997-C689-4283-9735-E458A97422E5}"/>
              </a:ext>
            </a:extLst>
          </p:cNvPr>
          <p:cNvCxnSpPr>
            <a:cxnSpLocks/>
          </p:cNvCxnSpPr>
          <p:nvPr/>
        </p:nvCxnSpPr>
        <p:spPr>
          <a:xfrm>
            <a:off x="6189261" y="4592320"/>
            <a:ext cx="9633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9BD586-ED85-40B4-9EC8-2D9A97BE361D}"/>
              </a:ext>
            </a:extLst>
          </p:cNvPr>
          <p:cNvCxnSpPr>
            <a:cxnSpLocks/>
          </p:cNvCxnSpPr>
          <p:nvPr/>
        </p:nvCxnSpPr>
        <p:spPr>
          <a:xfrm flipV="1">
            <a:off x="8991600" y="4196302"/>
            <a:ext cx="1306763" cy="3960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89098A-B50C-4D6D-AC9F-15D0E2E034AF}"/>
              </a:ext>
            </a:extLst>
          </p:cNvPr>
          <p:cNvCxnSpPr>
            <a:cxnSpLocks/>
          </p:cNvCxnSpPr>
          <p:nvPr/>
        </p:nvCxnSpPr>
        <p:spPr>
          <a:xfrm>
            <a:off x="9034379" y="4806444"/>
            <a:ext cx="1389781" cy="38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A9BB28D-9E5D-4AB0-B84F-FC70B4FDC116}"/>
              </a:ext>
            </a:extLst>
          </p:cNvPr>
          <p:cNvCxnSpPr>
            <a:cxnSpLocks/>
          </p:cNvCxnSpPr>
          <p:nvPr/>
        </p:nvCxnSpPr>
        <p:spPr>
          <a:xfrm>
            <a:off x="9034379" y="5048836"/>
            <a:ext cx="261344" cy="4518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55A1221-01FF-4120-9503-1D7D4C4C00AE}"/>
              </a:ext>
            </a:extLst>
          </p:cNvPr>
          <p:cNvSpPr txBox="1"/>
          <p:nvPr/>
        </p:nvSpPr>
        <p:spPr>
          <a:xfrm>
            <a:off x="3235714" y="5048836"/>
            <a:ext cx="1293944" cy="369332"/>
          </a:xfrm>
          <a:prstGeom prst="rect">
            <a:avLst/>
          </a:prstGeom>
          <a:noFill/>
        </p:spPr>
        <p:txBody>
          <a:bodyPr wrap="none" rtlCol="0">
            <a:spAutoFit/>
          </a:bodyPr>
          <a:lstStyle/>
          <a:p>
            <a:r>
              <a:rPr lang="en-GB"/>
              <a:t>81.14.234.7</a:t>
            </a:r>
          </a:p>
        </p:txBody>
      </p:sp>
      <p:sp>
        <p:nvSpPr>
          <p:cNvPr id="28" name="TextBox 27">
            <a:extLst>
              <a:ext uri="{FF2B5EF4-FFF2-40B4-BE49-F238E27FC236}">
                <a16:creationId xmlns:a16="http://schemas.microsoft.com/office/drawing/2014/main" id="{54911F5E-2FE3-438D-A3DD-24EE6483C57B}"/>
              </a:ext>
            </a:extLst>
          </p:cNvPr>
          <p:cNvSpPr txBox="1"/>
          <p:nvPr/>
        </p:nvSpPr>
        <p:spPr>
          <a:xfrm>
            <a:off x="5916726" y="5139349"/>
            <a:ext cx="1293944" cy="369332"/>
          </a:xfrm>
          <a:prstGeom prst="rect">
            <a:avLst/>
          </a:prstGeom>
          <a:noFill/>
        </p:spPr>
        <p:txBody>
          <a:bodyPr wrap="none" rtlCol="0">
            <a:spAutoFit/>
          </a:bodyPr>
          <a:lstStyle/>
          <a:p>
            <a:r>
              <a:rPr lang="en-GB"/>
              <a:t>68.39.12.45</a:t>
            </a:r>
          </a:p>
        </p:txBody>
      </p:sp>
      <p:sp>
        <p:nvSpPr>
          <p:cNvPr id="30" name="Trapezoid 29">
            <a:extLst>
              <a:ext uri="{FF2B5EF4-FFF2-40B4-BE49-F238E27FC236}">
                <a16:creationId xmlns:a16="http://schemas.microsoft.com/office/drawing/2014/main" id="{13EDD0A2-9B2A-46F4-8005-DE0312A1F91A}"/>
              </a:ext>
            </a:extLst>
          </p:cNvPr>
          <p:cNvSpPr/>
          <p:nvPr/>
        </p:nvSpPr>
        <p:spPr>
          <a:xfrm rot="10800000">
            <a:off x="2451567" y="2833479"/>
            <a:ext cx="5862320" cy="1372516"/>
          </a:xfrm>
          <a:prstGeom prst="trapezoid">
            <a:avLst>
              <a:gd name="adj" fmla="val 20827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34">
            <a:extLst>
              <a:ext uri="{FF2B5EF4-FFF2-40B4-BE49-F238E27FC236}">
                <a16:creationId xmlns:a16="http://schemas.microsoft.com/office/drawing/2014/main" id="{CB0181D4-8417-45F4-82DD-C9F35FE35953}"/>
              </a:ext>
            </a:extLst>
          </p:cNvPr>
          <p:cNvCxnSpPr/>
          <p:nvPr/>
        </p:nvCxnSpPr>
        <p:spPr>
          <a:xfrm flipH="1">
            <a:off x="4572000" y="2438400"/>
            <a:ext cx="1693582" cy="17987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144E33E-16D7-4DC2-8CBE-396E80CB9F82}"/>
              </a:ext>
            </a:extLst>
          </p:cNvPr>
          <p:cNvCxnSpPr>
            <a:cxnSpLocks/>
          </p:cNvCxnSpPr>
          <p:nvPr/>
        </p:nvCxnSpPr>
        <p:spPr>
          <a:xfrm flipH="1">
            <a:off x="6353274" y="2546103"/>
            <a:ext cx="1052264" cy="187573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1000"/>
                                  </p:stCondLst>
                                  <p:childTnLst>
                                    <p:set>
                                      <p:cBhvr>
                                        <p:cTn id="13" dur="1" fill="hold">
                                          <p:stCondLst>
                                            <p:cond delay="0"/>
                                          </p:stCondLst>
                                        </p:cTn>
                                        <p:tgtEl>
                                          <p:spTgt spid="35"/>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nodeType="afterEffect">
                                  <p:stCondLst>
                                    <p:cond delay="1000"/>
                                  </p:stCondLst>
                                  <p:childTnLst>
                                    <p:set>
                                      <p:cBhvr>
                                        <p:cTn id="16" dur="1" fill="hold">
                                          <p:stCondLst>
                                            <p:cond delay="0"/>
                                          </p:stCondLst>
                                        </p:cTn>
                                        <p:tgtEl>
                                          <p:spTgt spid="36"/>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3500"/>
                            </p:stCondLst>
                            <p:childTnLst>
                              <p:par>
                                <p:cTn id="21" presetID="22" presetClass="entr" presetSubtype="8"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4500"/>
                            </p:stCondLst>
                            <p:childTnLst>
                              <p:par>
                                <p:cTn id="25" presetID="1"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0"/>
                            </p:stCondLst>
                            <p:childTnLst>
                              <p:par>
                                <p:cTn id="32" presetID="1"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100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6000"/>
                            </p:stCondLst>
                            <p:childTnLst>
                              <p:par>
                                <p:cTn id="38" presetID="10" presetClass="entr" presetSubtype="0" fill="hold" nodeType="afterEffect">
                                  <p:stCondLst>
                                    <p:cond delay="10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000"/>
                                        <p:tgtEl>
                                          <p:spTgt spid="18"/>
                                        </p:tgtEl>
                                      </p:cBhvr>
                                    </p:animEffect>
                                  </p:childTnLst>
                                </p:cTn>
                              </p:par>
                            </p:childTnLst>
                          </p:cTn>
                        </p:par>
                        <p:par>
                          <p:cTn id="41" fill="hold">
                            <p:stCondLst>
                              <p:cond delay="9000"/>
                            </p:stCondLst>
                            <p:childTnLst>
                              <p:par>
                                <p:cTn id="42" presetID="10" presetClass="entr" presetSubtype="0" fill="hold" nodeType="afterEffect">
                                  <p:stCondLst>
                                    <p:cond delay="10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par>
                          <p:cTn id="45" fill="hold">
                            <p:stCondLst>
                              <p:cond delay="12000"/>
                            </p:stCondLst>
                            <p:childTnLst>
                              <p:par>
                                <p:cTn id="46" presetID="10" presetClass="entr" presetSubtype="0" fill="hold" nodeType="afterEffect">
                                  <p:stCondLst>
                                    <p:cond delay="100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2000"/>
                                        <p:tgtEl>
                                          <p:spTgt spid="13"/>
                                        </p:tgtEl>
                                      </p:cBhvr>
                                    </p:animEffect>
                                  </p:childTnLst>
                                </p:cTn>
                              </p:par>
                            </p:childTnLst>
                          </p:cTn>
                        </p:par>
                        <p:par>
                          <p:cTn id="49" fill="hold">
                            <p:stCondLst>
                              <p:cond delay="15000"/>
                            </p:stCondLst>
                            <p:childTnLst>
                              <p:par>
                                <p:cTn id="50" presetID="10" presetClass="entr" presetSubtype="0" fill="hold" nodeType="afterEffect">
                                  <p:stCondLst>
                                    <p:cond delay="1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2000"/>
                                        <p:tgtEl>
                                          <p:spTgt spid="21"/>
                                        </p:tgtEl>
                                      </p:cBhvr>
                                    </p:animEffect>
                                  </p:childTnLst>
                                </p:cTn>
                              </p:par>
                            </p:childTnLst>
                          </p:cTn>
                        </p:par>
                        <p:par>
                          <p:cTn id="53" fill="hold">
                            <p:stCondLst>
                              <p:cond delay="18000"/>
                            </p:stCondLst>
                            <p:childTnLst>
                              <p:par>
                                <p:cTn id="54" presetID="10" presetClass="entr" presetSubtype="0" fill="hold" nodeType="afterEffect">
                                  <p:stCondLst>
                                    <p:cond delay="10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childTnLst>
                          </p:cTn>
                        </p:par>
                        <p:par>
                          <p:cTn id="57" fill="hold">
                            <p:stCondLst>
                              <p:cond delay="21000"/>
                            </p:stCondLst>
                            <p:childTnLst>
                              <p:par>
                                <p:cTn id="58" presetID="10" presetClass="entr" presetSubtype="0" fill="hold" nodeType="afterEffect">
                                  <p:stCondLst>
                                    <p:cond delay="10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4930-8E01-4878-8C47-2B196951EF2B}"/>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3C26E8BE-4F0B-41D9-AC7E-FBCB95276697}"/>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t="46999"/>
          <a:stretch>
            <a:fillRect/>
          </a:stretch>
        </p:blipFill>
        <p:spPr>
          <a:xfrm>
            <a:off x="393724" y="1788161"/>
            <a:ext cx="11428613" cy="3708399"/>
          </a:xfrm>
          <a:custGeom>
            <a:avLst/>
            <a:gdLst>
              <a:gd name="connsiteX0" fmla="*/ 0 w 8061677"/>
              <a:gd name="connsiteY0" fmla="*/ 0 h 2615883"/>
              <a:gd name="connsiteX1" fmla="*/ 8061677 w 8061677"/>
              <a:gd name="connsiteY1" fmla="*/ 0 h 2615883"/>
              <a:gd name="connsiteX2" fmla="*/ 8061677 w 8061677"/>
              <a:gd name="connsiteY2" fmla="*/ 2615883 h 2615883"/>
              <a:gd name="connsiteX3" fmla="*/ 0 w 8061677"/>
              <a:gd name="connsiteY3" fmla="*/ 2615883 h 2615883"/>
            </a:gdLst>
            <a:ahLst/>
            <a:cxnLst>
              <a:cxn ang="0">
                <a:pos x="connsiteX0" y="connsiteY0"/>
              </a:cxn>
              <a:cxn ang="0">
                <a:pos x="connsiteX1" y="connsiteY1"/>
              </a:cxn>
              <a:cxn ang="0">
                <a:pos x="connsiteX2" y="connsiteY2"/>
              </a:cxn>
              <a:cxn ang="0">
                <a:pos x="connsiteX3" y="connsiteY3"/>
              </a:cxn>
            </a:cxnLst>
            <a:rect l="l" t="t" r="r" b="b"/>
            <a:pathLst>
              <a:path w="8061677" h="2615883">
                <a:moveTo>
                  <a:pt x="0" y="0"/>
                </a:moveTo>
                <a:lnTo>
                  <a:pt x="8061677" y="0"/>
                </a:lnTo>
                <a:lnTo>
                  <a:pt x="8061677" y="2615883"/>
                </a:lnTo>
                <a:lnTo>
                  <a:pt x="0" y="2615883"/>
                </a:lnTo>
                <a:close/>
              </a:path>
            </a:pathLst>
          </a:custGeom>
        </p:spPr>
      </p:pic>
      <p:sp>
        <p:nvSpPr>
          <p:cNvPr id="8" name="Freeform 14">
            <a:extLst>
              <a:ext uri="{FF2B5EF4-FFF2-40B4-BE49-F238E27FC236}">
                <a16:creationId xmlns:a16="http://schemas.microsoft.com/office/drawing/2014/main" id="{5D04F711-9414-4A1D-866B-2E0B75F7F16C}"/>
              </a:ext>
            </a:extLst>
          </p:cNvPr>
          <p:cNvSpPr>
            <a:spLocks noChangeAspect="1" noEditPoints="1"/>
          </p:cNvSpPr>
          <p:nvPr>
            <p:custDataLst>
              <p:tags r:id="rId1"/>
            </p:custDataLst>
          </p:nvPr>
        </p:nvSpPr>
        <p:spPr bwMode="auto">
          <a:xfrm>
            <a:off x="6715030" y="3336337"/>
            <a:ext cx="448500"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11 w 192"/>
              <a:gd name="T11" fmla="*/ 130 h 192"/>
              <a:gd name="T12" fmla="*/ 102 w 192"/>
              <a:gd name="T13" fmla="*/ 143 h 192"/>
              <a:gd name="T14" fmla="*/ 96 w 192"/>
              <a:gd name="T15" fmla="*/ 140 h 192"/>
              <a:gd name="T16" fmla="*/ 93 w 192"/>
              <a:gd name="T17" fmla="*/ 132 h 192"/>
              <a:gd name="T18" fmla="*/ 93 w 192"/>
              <a:gd name="T19" fmla="*/ 72 h 192"/>
              <a:gd name="T20" fmla="*/ 71 w 192"/>
              <a:gd name="T21" fmla="*/ 85 h 192"/>
              <a:gd name="T22" fmla="*/ 66 w 192"/>
              <a:gd name="T23" fmla="*/ 83 h 192"/>
              <a:gd name="T24" fmla="*/ 63 w 192"/>
              <a:gd name="T25" fmla="*/ 77 h 192"/>
              <a:gd name="T26" fmla="*/ 66 w 192"/>
              <a:gd name="T27" fmla="*/ 72 h 192"/>
              <a:gd name="T28" fmla="*/ 73 w 192"/>
              <a:gd name="T29" fmla="*/ 68 h 192"/>
              <a:gd name="T30" fmla="*/ 86 w 192"/>
              <a:gd name="T31" fmla="*/ 60 h 192"/>
              <a:gd name="T32" fmla="*/ 95 w 192"/>
              <a:gd name="T33" fmla="*/ 51 h 192"/>
              <a:gd name="T34" fmla="*/ 99 w 192"/>
              <a:gd name="T35" fmla="*/ 45 h 192"/>
              <a:gd name="T36" fmla="*/ 104 w 192"/>
              <a:gd name="T37" fmla="*/ 43 h 192"/>
              <a:gd name="T38" fmla="*/ 109 w 192"/>
              <a:gd name="T39" fmla="*/ 46 h 192"/>
              <a:gd name="T40" fmla="*/ 111 w 192"/>
              <a:gd name="T41" fmla="*/ 54 h 192"/>
              <a:gd name="T42" fmla="*/ 111 w 192"/>
              <a:gd name="T43" fmla="*/ 13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11" y="130"/>
                </a:moveTo>
                <a:cubicBezTo>
                  <a:pt x="111" y="139"/>
                  <a:pt x="108" y="143"/>
                  <a:pt x="102" y="143"/>
                </a:cubicBezTo>
                <a:cubicBezTo>
                  <a:pt x="100" y="143"/>
                  <a:pt x="97" y="142"/>
                  <a:pt x="96" y="140"/>
                </a:cubicBezTo>
                <a:cubicBezTo>
                  <a:pt x="94" y="139"/>
                  <a:pt x="93" y="136"/>
                  <a:pt x="93" y="132"/>
                </a:cubicBezTo>
                <a:cubicBezTo>
                  <a:pt x="93" y="72"/>
                  <a:pt x="93" y="72"/>
                  <a:pt x="93" y="72"/>
                </a:cubicBezTo>
                <a:cubicBezTo>
                  <a:pt x="82" y="80"/>
                  <a:pt x="75" y="85"/>
                  <a:pt x="71" y="85"/>
                </a:cubicBezTo>
                <a:cubicBezTo>
                  <a:pt x="69" y="85"/>
                  <a:pt x="67" y="84"/>
                  <a:pt x="66" y="83"/>
                </a:cubicBezTo>
                <a:cubicBezTo>
                  <a:pt x="64" y="81"/>
                  <a:pt x="63" y="79"/>
                  <a:pt x="63" y="77"/>
                </a:cubicBezTo>
                <a:cubicBezTo>
                  <a:pt x="63" y="75"/>
                  <a:pt x="64" y="73"/>
                  <a:pt x="66" y="72"/>
                </a:cubicBezTo>
                <a:cubicBezTo>
                  <a:pt x="67" y="71"/>
                  <a:pt x="70" y="70"/>
                  <a:pt x="73" y="68"/>
                </a:cubicBezTo>
                <a:cubicBezTo>
                  <a:pt x="79" y="66"/>
                  <a:pt x="83" y="63"/>
                  <a:pt x="86" y="60"/>
                </a:cubicBezTo>
                <a:cubicBezTo>
                  <a:pt x="89" y="58"/>
                  <a:pt x="92" y="54"/>
                  <a:pt x="95" y="51"/>
                </a:cubicBezTo>
                <a:cubicBezTo>
                  <a:pt x="97" y="47"/>
                  <a:pt x="99" y="45"/>
                  <a:pt x="99" y="45"/>
                </a:cubicBezTo>
                <a:cubicBezTo>
                  <a:pt x="100" y="44"/>
                  <a:pt x="102" y="43"/>
                  <a:pt x="104" y="43"/>
                </a:cubicBezTo>
                <a:cubicBezTo>
                  <a:pt x="106" y="43"/>
                  <a:pt x="108" y="44"/>
                  <a:pt x="109" y="46"/>
                </a:cubicBezTo>
                <a:cubicBezTo>
                  <a:pt x="111" y="48"/>
                  <a:pt x="111" y="50"/>
                  <a:pt x="111" y="54"/>
                </a:cubicBezTo>
                <a:lnTo>
                  <a:pt x="111" y="130"/>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
        <p:nvSpPr>
          <p:cNvPr id="9" name="Freeform 13">
            <a:extLst>
              <a:ext uri="{FF2B5EF4-FFF2-40B4-BE49-F238E27FC236}">
                <a16:creationId xmlns:a16="http://schemas.microsoft.com/office/drawing/2014/main" id="{BBBC6B71-BDDE-47F0-9196-4160EF622F93}"/>
              </a:ext>
            </a:extLst>
          </p:cNvPr>
          <p:cNvSpPr>
            <a:spLocks noChangeAspect="1" noEditPoints="1"/>
          </p:cNvSpPr>
          <p:nvPr>
            <p:custDataLst>
              <p:tags r:id="rId2"/>
            </p:custDataLst>
          </p:nvPr>
        </p:nvSpPr>
        <p:spPr bwMode="auto">
          <a:xfrm>
            <a:off x="5253214" y="3336337"/>
            <a:ext cx="447514" cy="449485"/>
          </a:xfrm>
          <a:custGeom>
            <a:avLst/>
            <a:gdLst>
              <a:gd name="T0" fmla="*/ 96 w 192"/>
              <a:gd name="T1" fmla="*/ 0 h 192"/>
              <a:gd name="T2" fmla="*/ 0 w 192"/>
              <a:gd name="T3" fmla="*/ 96 h 192"/>
              <a:gd name="T4" fmla="*/ 96 w 192"/>
              <a:gd name="T5" fmla="*/ 192 h 192"/>
              <a:gd name="T6" fmla="*/ 192 w 192"/>
              <a:gd name="T7" fmla="*/ 96 h 192"/>
              <a:gd name="T8" fmla="*/ 96 w 192"/>
              <a:gd name="T9" fmla="*/ 0 h 192"/>
              <a:gd name="T10" fmla="*/ 129 w 192"/>
              <a:gd name="T11" fmla="*/ 139 h 192"/>
              <a:gd name="T12" fmla="*/ 122 w 192"/>
              <a:gd name="T13" fmla="*/ 142 h 192"/>
              <a:gd name="T14" fmla="*/ 73 w 192"/>
              <a:gd name="T15" fmla="*/ 142 h 192"/>
              <a:gd name="T16" fmla="*/ 65 w 192"/>
              <a:gd name="T17" fmla="*/ 139 h 192"/>
              <a:gd name="T18" fmla="*/ 62 w 192"/>
              <a:gd name="T19" fmla="*/ 132 h 192"/>
              <a:gd name="T20" fmla="*/ 64 w 192"/>
              <a:gd name="T21" fmla="*/ 126 h 192"/>
              <a:gd name="T22" fmla="*/ 68 w 192"/>
              <a:gd name="T23" fmla="*/ 120 h 192"/>
              <a:gd name="T24" fmla="*/ 84 w 192"/>
              <a:gd name="T25" fmla="*/ 104 h 192"/>
              <a:gd name="T26" fmla="*/ 94 w 192"/>
              <a:gd name="T27" fmla="*/ 95 h 192"/>
              <a:gd name="T28" fmla="*/ 103 w 192"/>
              <a:gd name="T29" fmla="*/ 88 h 192"/>
              <a:gd name="T30" fmla="*/ 109 w 192"/>
              <a:gd name="T31" fmla="*/ 80 h 192"/>
              <a:gd name="T32" fmla="*/ 111 w 192"/>
              <a:gd name="T33" fmla="*/ 72 h 192"/>
              <a:gd name="T34" fmla="*/ 109 w 192"/>
              <a:gd name="T35" fmla="*/ 64 h 192"/>
              <a:gd name="T36" fmla="*/ 103 w 192"/>
              <a:gd name="T37" fmla="*/ 59 h 192"/>
              <a:gd name="T38" fmla="*/ 96 w 192"/>
              <a:gd name="T39" fmla="*/ 57 h 192"/>
              <a:gd name="T40" fmla="*/ 82 w 192"/>
              <a:gd name="T41" fmla="*/ 65 h 192"/>
              <a:gd name="T42" fmla="*/ 80 w 192"/>
              <a:gd name="T43" fmla="*/ 70 h 192"/>
              <a:gd name="T44" fmla="*/ 76 w 192"/>
              <a:gd name="T45" fmla="*/ 77 h 192"/>
              <a:gd name="T46" fmla="*/ 70 w 192"/>
              <a:gd name="T47" fmla="*/ 79 h 192"/>
              <a:gd name="T48" fmla="*/ 65 w 192"/>
              <a:gd name="T49" fmla="*/ 77 h 192"/>
              <a:gd name="T50" fmla="*/ 63 w 192"/>
              <a:gd name="T51" fmla="*/ 71 h 192"/>
              <a:gd name="T52" fmla="*/ 65 w 192"/>
              <a:gd name="T53" fmla="*/ 61 h 192"/>
              <a:gd name="T54" fmla="*/ 71 w 192"/>
              <a:gd name="T55" fmla="*/ 52 h 192"/>
              <a:gd name="T56" fmla="*/ 81 w 192"/>
              <a:gd name="T57" fmla="*/ 46 h 192"/>
              <a:gd name="T58" fmla="*/ 96 w 192"/>
              <a:gd name="T59" fmla="*/ 43 h 192"/>
              <a:gd name="T60" fmla="*/ 113 w 192"/>
              <a:gd name="T61" fmla="*/ 47 h 192"/>
              <a:gd name="T62" fmla="*/ 122 w 192"/>
              <a:gd name="T63" fmla="*/ 52 h 192"/>
              <a:gd name="T64" fmla="*/ 127 w 192"/>
              <a:gd name="T65" fmla="*/ 61 h 192"/>
              <a:gd name="T66" fmla="*/ 129 w 192"/>
              <a:gd name="T67" fmla="*/ 71 h 192"/>
              <a:gd name="T68" fmla="*/ 125 w 192"/>
              <a:gd name="T69" fmla="*/ 86 h 192"/>
              <a:gd name="T70" fmla="*/ 117 w 192"/>
              <a:gd name="T71" fmla="*/ 97 h 192"/>
              <a:gd name="T72" fmla="*/ 102 w 192"/>
              <a:gd name="T73" fmla="*/ 109 h 192"/>
              <a:gd name="T74" fmla="*/ 89 w 192"/>
              <a:gd name="T75" fmla="*/ 121 h 192"/>
              <a:gd name="T76" fmla="*/ 85 w 192"/>
              <a:gd name="T77" fmla="*/ 126 h 192"/>
              <a:gd name="T78" fmla="*/ 120 w 192"/>
              <a:gd name="T79" fmla="*/ 126 h 192"/>
              <a:gd name="T80" fmla="*/ 128 w 192"/>
              <a:gd name="T81" fmla="*/ 128 h 192"/>
              <a:gd name="T82" fmla="*/ 131 w 192"/>
              <a:gd name="T83" fmla="*/ 134 h 192"/>
              <a:gd name="T84" fmla="*/ 129 w 192"/>
              <a:gd name="T85" fmla="*/ 13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92">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moveTo>
                  <a:pt x="129" y="139"/>
                </a:moveTo>
                <a:cubicBezTo>
                  <a:pt x="127" y="141"/>
                  <a:pt x="125" y="142"/>
                  <a:pt x="122" y="142"/>
                </a:cubicBezTo>
                <a:cubicBezTo>
                  <a:pt x="73" y="142"/>
                  <a:pt x="73" y="142"/>
                  <a:pt x="73" y="142"/>
                </a:cubicBezTo>
                <a:cubicBezTo>
                  <a:pt x="70" y="142"/>
                  <a:pt x="67" y="141"/>
                  <a:pt x="65" y="139"/>
                </a:cubicBezTo>
                <a:cubicBezTo>
                  <a:pt x="63" y="137"/>
                  <a:pt x="62" y="135"/>
                  <a:pt x="62" y="132"/>
                </a:cubicBezTo>
                <a:cubicBezTo>
                  <a:pt x="62" y="131"/>
                  <a:pt x="63" y="129"/>
                  <a:pt x="64" y="126"/>
                </a:cubicBezTo>
                <a:cubicBezTo>
                  <a:pt x="65" y="123"/>
                  <a:pt x="67" y="121"/>
                  <a:pt x="68" y="120"/>
                </a:cubicBezTo>
                <a:cubicBezTo>
                  <a:pt x="74" y="114"/>
                  <a:pt x="79" y="108"/>
                  <a:pt x="84" y="104"/>
                </a:cubicBezTo>
                <a:cubicBezTo>
                  <a:pt x="89" y="100"/>
                  <a:pt x="92" y="97"/>
                  <a:pt x="94" y="95"/>
                </a:cubicBezTo>
                <a:cubicBezTo>
                  <a:pt x="98" y="93"/>
                  <a:pt x="101" y="90"/>
                  <a:pt x="103" y="88"/>
                </a:cubicBezTo>
                <a:cubicBezTo>
                  <a:pt x="106" y="85"/>
                  <a:pt x="108" y="82"/>
                  <a:pt x="109" y="80"/>
                </a:cubicBezTo>
                <a:cubicBezTo>
                  <a:pt x="110" y="77"/>
                  <a:pt x="111" y="74"/>
                  <a:pt x="111" y="72"/>
                </a:cubicBezTo>
                <a:cubicBezTo>
                  <a:pt x="111" y="69"/>
                  <a:pt x="110" y="66"/>
                  <a:pt x="109" y="64"/>
                </a:cubicBezTo>
                <a:cubicBezTo>
                  <a:pt x="107" y="62"/>
                  <a:pt x="106" y="60"/>
                  <a:pt x="103" y="59"/>
                </a:cubicBezTo>
                <a:cubicBezTo>
                  <a:pt x="101" y="57"/>
                  <a:pt x="98" y="57"/>
                  <a:pt x="96" y="57"/>
                </a:cubicBezTo>
                <a:cubicBezTo>
                  <a:pt x="90" y="57"/>
                  <a:pt x="85" y="59"/>
                  <a:pt x="82" y="65"/>
                </a:cubicBezTo>
                <a:cubicBezTo>
                  <a:pt x="81" y="65"/>
                  <a:pt x="81" y="67"/>
                  <a:pt x="80" y="70"/>
                </a:cubicBezTo>
                <a:cubicBezTo>
                  <a:pt x="79" y="73"/>
                  <a:pt x="77" y="75"/>
                  <a:pt x="76" y="77"/>
                </a:cubicBezTo>
                <a:cubicBezTo>
                  <a:pt x="75" y="78"/>
                  <a:pt x="73" y="79"/>
                  <a:pt x="70" y="79"/>
                </a:cubicBezTo>
                <a:cubicBezTo>
                  <a:pt x="68" y="79"/>
                  <a:pt x="66" y="78"/>
                  <a:pt x="65" y="77"/>
                </a:cubicBezTo>
                <a:cubicBezTo>
                  <a:pt x="63" y="76"/>
                  <a:pt x="63" y="74"/>
                  <a:pt x="63" y="71"/>
                </a:cubicBezTo>
                <a:cubicBezTo>
                  <a:pt x="63" y="68"/>
                  <a:pt x="63" y="65"/>
                  <a:pt x="65" y="61"/>
                </a:cubicBezTo>
                <a:cubicBezTo>
                  <a:pt x="66" y="58"/>
                  <a:pt x="68" y="55"/>
                  <a:pt x="71" y="52"/>
                </a:cubicBezTo>
                <a:cubicBezTo>
                  <a:pt x="74" y="50"/>
                  <a:pt x="77" y="48"/>
                  <a:pt x="81" y="46"/>
                </a:cubicBezTo>
                <a:cubicBezTo>
                  <a:pt x="85" y="44"/>
                  <a:pt x="90" y="43"/>
                  <a:pt x="96" y="43"/>
                </a:cubicBezTo>
                <a:cubicBezTo>
                  <a:pt x="103" y="43"/>
                  <a:pt x="109" y="44"/>
                  <a:pt x="113" y="47"/>
                </a:cubicBezTo>
                <a:cubicBezTo>
                  <a:pt x="117" y="48"/>
                  <a:pt x="119" y="50"/>
                  <a:pt x="122" y="52"/>
                </a:cubicBezTo>
                <a:cubicBezTo>
                  <a:pt x="124" y="55"/>
                  <a:pt x="126" y="58"/>
                  <a:pt x="127" y="61"/>
                </a:cubicBezTo>
                <a:cubicBezTo>
                  <a:pt x="128" y="64"/>
                  <a:pt x="129" y="68"/>
                  <a:pt x="129" y="71"/>
                </a:cubicBezTo>
                <a:cubicBezTo>
                  <a:pt x="129" y="77"/>
                  <a:pt x="128" y="82"/>
                  <a:pt x="125" y="86"/>
                </a:cubicBezTo>
                <a:cubicBezTo>
                  <a:pt x="122" y="91"/>
                  <a:pt x="119" y="94"/>
                  <a:pt x="117" y="97"/>
                </a:cubicBezTo>
                <a:cubicBezTo>
                  <a:pt x="114" y="99"/>
                  <a:pt x="109" y="103"/>
                  <a:pt x="102" y="109"/>
                </a:cubicBezTo>
                <a:cubicBezTo>
                  <a:pt x="96" y="114"/>
                  <a:pt x="91" y="118"/>
                  <a:pt x="89" y="121"/>
                </a:cubicBezTo>
                <a:cubicBezTo>
                  <a:pt x="88" y="123"/>
                  <a:pt x="86" y="124"/>
                  <a:pt x="85" y="126"/>
                </a:cubicBezTo>
                <a:cubicBezTo>
                  <a:pt x="120" y="126"/>
                  <a:pt x="120" y="126"/>
                  <a:pt x="120" y="126"/>
                </a:cubicBezTo>
                <a:cubicBezTo>
                  <a:pt x="124" y="126"/>
                  <a:pt x="126" y="127"/>
                  <a:pt x="128" y="128"/>
                </a:cubicBezTo>
                <a:cubicBezTo>
                  <a:pt x="130" y="129"/>
                  <a:pt x="131" y="131"/>
                  <a:pt x="131" y="134"/>
                </a:cubicBezTo>
                <a:cubicBezTo>
                  <a:pt x="131" y="136"/>
                  <a:pt x="130" y="138"/>
                  <a:pt x="129" y="139"/>
                </a:cubicBez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373750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8"/>
                                        </p:tgtEl>
                                      </p:cBhvr>
                                    </p:animEffect>
                                    <p:animScale>
                                      <p:cBhvr>
                                        <p:cTn id="7" dur="1000" autoRev="1" fill="hold"/>
                                        <p:tgtEl>
                                          <p:spTgt spid="8"/>
                                        </p:tgtEl>
                                      </p:cBhvr>
                                      <p:by x="105000" y="105000"/>
                                    </p:animScale>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9"/>
                                        </p:tgtEl>
                                      </p:cBhvr>
                                    </p:animEffect>
                                    <p:animScale>
                                      <p:cBhvr>
                                        <p:cTn id="12" dur="1000" autoRev="1" fill="hold"/>
                                        <p:tgtEl>
                                          <p:spTgt spid="9"/>
                                        </p:tgtEl>
                                      </p:cBhvr>
                                      <p:by x="105000" y="105000"/>
                                    </p:animScale>
                                  </p:childTnLst>
                                  <p:subTnLst>
                                    <p:set>
                                      <p:cBhvr override="childStyle">
                                        <p:cTn dur="1" fill="hold" display="0" masterRel="sameClick" afterEffect="1">
                                          <p:stCondLst>
                                            <p:cond evt="end" delay="0">
                                              <p:tn val="10"/>
                                            </p:cond>
                                          </p:stCondLst>
                                        </p:cTn>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7345-6ABA-4C0F-8F3F-B9A9C5E15C85}"/>
              </a:ext>
            </a:extLst>
          </p:cNvPr>
          <p:cNvSpPr>
            <a:spLocks noGrp="1"/>
          </p:cNvSpPr>
          <p:nvPr>
            <p:ph type="title"/>
          </p:nvPr>
        </p:nvSpPr>
        <p:spPr/>
        <p:txBody>
          <a:bodyPr/>
          <a:lstStyle/>
          <a:p>
            <a:r>
              <a:rPr lang="en-GB"/>
              <a:t>Commercial Router vs Home Router</a:t>
            </a:r>
          </a:p>
        </p:txBody>
      </p:sp>
      <p:pic>
        <p:nvPicPr>
          <p:cNvPr id="4" name="Content Placeholder 3">
            <a:extLst>
              <a:ext uri="{FF2B5EF4-FFF2-40B4-BE49-F238E27FC236}">
                <a16:creationId xmlns:a16="http://schemas.microsoft.com/office/drawing/2014/main" id="{7BFFCAAF-20D9-4905-B793-2EB5A271AA12}"/>
              </a:ext>
            </a:extLst>
          </p:cNvPr>
          <p:cNvPicPr>
            <a:picLocks noGrp="1" noChangeAspect="1"/>
          </p:cNvPicPr>
          <p:nvPr>
            <p:ph idx="1"/>
          </p:nvPr>
        </p:nvPicPr>
        <p:blipFill>
          <a:blip r:embed="rId3"/>
          <a:stretch>
            <a:fillRect/>
          </a:stretch>
        </p:blipFill>
        <p:spPr>
          <a:xfrm>
            <a:off x="5607967" y="3781107"/>
            <a:ext cx="6362652" cy="2711768"/>
          </a:xfrm>
          <a:prstGeom prst="rect">
            <a:avLst/>
          </a:prstGeom>
        </p:spPr>
      </p:pic>
      <p:pic>
        <p:nvPicPr>
          <p:cNvPr id="5" name="Picture 4">
            <a:extLst>
              <a:ext uri="{FF2B5EF4-FFF2-40B4-BE49-F238E27FC236}">
                <a16:creationId xmlns:a16="http://schemas.microsoft.com/office/drawing/2014/main" id="{7DD4FE04-038F-4780-AA31-8B92C8BF6C3E}"/>
              </a:ext>
            </a:extLst>
          </p:cNvPr>
          <p:cNvPicPr>
            <a:picLocks noChangeAspect="1"/>
          </p:cNvPicPr>
          <p:nvPr/>
        </p:nvPicPr>
        <p:blipFill>
          <a:blip r:embed="rId4"/>
          <a:stretch>
            <a:fillRect/>
          </a:stretch>
        </p:blipFill>
        <p:spPr>
          <a:xfrm>
            <a:off x="221381" y="1915082"/>
            <a:ext cx="5527040" cy="2353310"/>
          </a:xfrm>
          <a:prstGeom prst="rect">
            <a:avLst/>
          </a:prstGeom>
        </p:spPr>
      </p:pic>
    </p:spTree>
    <p:extLst>
      <p:ext uri="{BB962C8B-B14F-4D97-AF65-F5344CB8AC3E}">
        <p14:creationId xmlns:p14="http://schemas.microsoft.com/office/powerpoint/2010/main" val="7935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1E37-1CAE-46AD-AE70-5F1343808C9B}"/>
              </a:ext>
            </a:extLst>
          </p:cNvPr>
          <p:cNvSpPr>
            <a:spLocks noGrp="1"/>
          </p:cNvSpPr>
          <p:nvPr>
            <p:ph type="title"/>
          </p:nvPr>
        </p:nvSpPr>
        <p:spPr/>
        <p:txBody>
          <a:bodyPr/>
          <a:lstStyle/>
          <a:p>
            <a:r>
              <a:rPr lang="en-GB"/>
              <a:t>End Systems and Intermediate Systems</a:t>
            </a:r>
          </a:p>
        </p:txBody>
      </p:sp>
      <p:sp>
        <p:nvSpPr>
          <p:cNvPr id="3" name="Content Placeholder 2">
            <a:extLst>
              <a:ext uri="{FF2B5EF4-FFF2-40B4-BE49-F238E27FC236}">
                <a16:creationId xmlns:a16="http://schemas.microsoft.com/office/drawing/2014/main" id="{BB7A7429-0331-475B-8030-DE959A5A22EB}"/>
              </a:ext>
            </a:extLst>
          </p:cNvPr>
          <p:cNvSpPr>
            <a:spLocks noGrp="1"/>
          </p:cNvSpPr>
          <p:nvPr>
            <p:ph idx="1"/>
          </p:nvPr>
        </p:nvSpPr>
        <p:spPr/>
        <p:txBody>
          <a:bodyPr/>
          <a:lstStyle/>
          <a:p>
            <a:r>
              <a:rPr lang="en-GB"/>
              <a:t>All IP hosts are capable of functioning as routers</a:t>
            </a:r>
          </a:p>
          <a:p>
            <a:r>
              <a:rPr lang="en-GB"/>
              <a:t>Workstations and server typically only have one network interface adapter connected to one network</a:t>
            </a:r>
          </a:p>
          <a:p>
            <a:r>
              <a:rPr lang="en-GB"/>
              <a:t>Hosts with no capacity to forward packets to other IP networks are referred to as end systems.</a:t>
            </a:r>
          </a:p>
          <a:p>
            <a:r>
              <a:rPr lang="en-GB"/>
              <a:t>Router s that interconnect IP networks and can perform the packet forwarding process are known as Intermediate systems</a:t>
            </a:r>
          </a:p>
        </p:txBody>
      </p:sp>
    </p:spTree>
    <p:extLst>
      <p:ext uri="{BB962C8B-B14F-4D97-AF65-F5344CB8AC3E}">
        <p14:creationId xmlns:p14="http://schemas.microsoft.com/office/powerpoint/2010/main" val="24830656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Routing tables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Network address</a:t>
            </a:r>
          </a:p>
          <a:p>
            <a:r>
              <a:rPr lang="en-US"/>
              <a:t>Netmask</a:t>
            </a:r>
          </a:p>
          <a:p>
            <a:r>
              <a:rPr lang="en-US"/>
              <a:t>Gateway</a:t>
            </a:r>
          </a:p>
          <a:p>
            <a:r>
              <a:rPr lang="en-US"/>
              <a:t>Interface</a:t>
            </a:r>
          </a:p>
          <a:p>
            <a:r>
              <a:rPr lang="en-US"/>
              <a:t>Metric</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62116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Local route entries </a:t>
            </a:r>
          </a:p>
        </p:txBody>
      </p:sp>
      <p:pic>
        <p:nvPicPr>
          <p:cNvPr id="5" name="Content Placeholder 4">
            <a:extLst>
              <a:ext uri="{FF2B5EF4-FFF2-40B4-BE49-F238E27FC236}">
                <a16:creationId xmlns:a16="http://schemas.microsoft.com/office/drawing/2014/main" id="{5D220D8A-CED0-40A4-AD4D-EAC499F50DB0}"/>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4964167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The route command </a:t>
            </a:r>
          </a:p>
        </p:txBody>
      </p:sp>
      <p:graphicFrame>
        <p:nvGraphicFramePr>
          <p:cNvPr id="5" name="Table 5">
            <a:extLst>
              <a:ext uri="{FF2B5EF4-FFF2-40B4-BE49-F238E27FC236}">
                <a16:creationId xmlns:a16="http://schemas.microsoft.com/office/drawing/2014/main" id="{BCFE5ADB-3334-4C84-98C8-16065D7A81AD}"/>
              </a:ext>
            </a:extLst>
          </p:cNvPr>
          <p:cNvGraphicFramePr>
            <a:graphicFrameLocks noGrp="1"/>
          </p:cNvGraphicFramePr>
          <p:nvPr>
            <p:ph idx="1"/>
            <p:extLst>
              <p:ext uri="{D42A27DB-BD31-4B8C-83A1-F6EECF244321}">
                <p14:modId xmlns:p14="http://schemas.microsoft.com/office/powerpoint/2010/main" val="4089792101"/>
              </p:ext>
            </p:extLst>
          </p:nvPr>
        </p:nvGraphicFramePr>
        <p:xfrm>
          <a:off x="1114301" y="2028190"/>
          <a:ext cx="8458200" cy="2801620"/>
        </p:xfrm>
        <a:graphic>
          <a:graphicData uri="http://schemas.openxmlformats.org/drawingml/2006/table">
            <a:tbl>
              <a:tblPr firstRow="1" bandRow="1">
                <a:tableStyleId>{5C22544A-7EE6-4342-B048-85BDC9FD1C3A}</a:tableStyleId>
              </a:tblPr>
              <a:tblGrid>
                <a:gridCol w="3296653">
                  <a:extLst>
                    <a:ext uri="{9D8B030D-6E8A-4147-A177-3AD203B41FA5}">
                      <a16:colId xmlns:a16="http://schemas.microsoft.com/office/drawing/2014/main" val="3187410564"/>
                    </a:ext>
                  </a:extLst>
                </a:gridCol>
                <a:gridCol w="5161547">
                  <a:extLst>
                    <a:ext uri="{9D8B030D-6E8A-4147-A177-3AD203B41FA5}">
                      <a16:colId xmlns:a16="http://schemas.microsoft.com/office/drawing/2014/main" val="110076842"/>
                    </a:ext>
                  </a:extLst>
                </a:gridCol>
              </a:tblGrid>
              <a:tr h="370840">
                <a:tc>
                  <a:txBody>
                    <a:bodyPr/>
                    <a:lstStyle/>
                    <a:p>
                      <a:pPr algn="l" rtl="0">
                        <a:spcAft>
                          <a:spcPts val="0"/>
                        </a:spcAft>
                      </a:pPr>
                      <a:r>
                        <a:rPr lang="en-US">
                          <a:effectLst/>
                        </a:rPr>
                        <a:t>Command</a:t>
                      </a:r>
                    </a:p>
                  </a:txBody>
                  <a:tcPr marL="38100" marR="38100" marT="38100" marB="38100"/>
                </a:tc>
                <a:tc>
                  <a:txBody>
                    <a:bodyPr/>
                    <a:lstStyle/>
                    <a:p>
                      <a:pPr algn="l" rtl="0">
                        <a:spcAft>
                          <a:spcPts val="0"/>
                        </a:spcAft>
                      </a:pPr>
                      <a:r>
                        <a:rPr lang="en-US">
                          <a:effectLst/>
                        </a:rPr>
                        <a:t>Description</a:t>
                      </a:r>
                    </a:p>
                  </a:txBody>
                  <a:tcPr marL="38100" marR="38100" marT="38100" marB="38100"/>
                </a:tc>
                <a:extLst>
                  <a:ext uri="{0D108BD9-81ED-4DB2-BD59-A6C34878D82A}">
                    <a16:rowId xmlns:a16="http://schemas.microsoft.com/office/drawing/2014/main" val="1448749046"/>
                  </a:ext>
                </a:extLst>
              </a:tr>
              <a:tr h="370840">
                <a:tc>
                  <a:txBody>
                    <a:bodyPr/>
                    <a:lstStyle/>
                    <a:p>
                      <a:pPr marL="54864" rtl="0">
                        <a:spcBef>
                          <a:spcPts val="432"/>
                        </a:spcBef>
                        <a:spcAft>
                          <a:spcPts val="288"/>
                        </a:spcAft>
                      </a:pPr>
                      <a:r>
                        <a:rPr lang="en-US" sz="1800">
                          <a:effectLst/>
                        </a:rPr>
                        <a:t>route PRINT </a:t>
                      </a:r>
                    </a:p>
                  </a:txBody>
                  <a:tcPr marL="38100" marR="38100" marT="38100" marB="38100"/>
                </a:tc>
                <a:tc>
                  <a:txBody>
                    <a:bodyPr/>
                    <a:lstStyle/>
                    <a:p>
                      <a:pPr marL="54864" rtl="0">
                        <a:spcBef>
                          <a:spcPts val="432"/>
                        </a:spcBef>
                        <a:spcAft>
                          <a:spcPts val="288"/>
                        </a:spcAft>
                      </a:pPr>
                      <a:r>
                        <a:rPr lang="en-US">
                          <a:effectLst/>
                        </a:rPr>
                        <a:t>Prints the current routing table.</a:t>
                      </a:r>
                    </a:p>
                  </a:txBody>
                  <a:tcPr marL="38100" marR="38100" marT="38100" marB="38100"/>
                </a:tc>
                <a:extLst>
                  <a:ext uri="{0D108BD9-81ED-4DB2-BD59-A6C34878D82A}">
                    <a16:rowId xmlns:a16="http://schemas.microsoft.com/office/drawing/2014/main" val="2734819557"/>
                  </a:ext>
                </a:extLst>
              </a:tr>
              <a:tr h="370840">
                <a:tc>
                  <a:txBody>
                    <a:bodyPr/>
                    <a:lstStyle/>
                    <a:p>
                      <a:pPr marL="54864" rtl="0">
                        <a:spcBef>
                          <a:spcPts val="432"/>
                        </a:spcBef>
                        <a:spcAft>
                          <a:spcPts val="288"/>
                        </a:spcAft>
                      </a:pPr>
                      <a:r>
                        <a:rPr lang="en-US" sz="1800">
                          <a:effectLst/>
                        </a:rPr>
                        <a:t>route[-p] ADD </a:t>
                      </a:r>
                      <a:r>
                        <a:rPr lang="en-US" sz="1800" i="1">
                          <a:effectLst/>
                        </a:rPr>
                        <a:t>destination </a:t>
                      </a:r>
                      <a:r>
                        <a:rPr lang="en-US" sz="1800">
                          <a:effectLst/>
                        </a:rPr>
                        <a:t>MASK </a:t>
                      </a:r>
                      <a:r>
                        <a:rPr lang="en-US" sz="1800" i="1" err="1">
                          <a:effectLst/>
                        </a:rPr>
                        <a:t>netmaskgateway</a:t>
                      </a:r>
                      <a:r>
                        <a:rPr lang="en-US" sz="1800">
                          <a:effectLst/>
                        </a:rPr>
                        <a:t> </a:t>
                      </a:r>
                    </a:p>
                  </a:txBody>
                  <a:tcPr marL="38100" marR="38100" marT="38100" marB="38100"/>
                </a:tc>
                <a:tc>
                  <a:txBody>
                    <a:bodyPr/>
                    <a:lstStyle/>
                    <a:p>
                      <a:pPr marL="54864" rtl="0">
                        <a:spcBef>
                          <a:spcPts val="432"/>
                        </a:spcBef>
                        <a:spcAft>
                          <a:spcPts val="288"/>
                        </a:spcAft>
                      </a:pPr>
                      <a:r>
                        <a:rPr lang="en-US">
                          <a:effectLst/>
                        </a:rPr>
                        <a:t>Adds a route to the specified destination and netmask, using the specified gateway. If the </a:t>
                      </a:r>
                      <a:r>
                        <a:rPr lang="en-US" b="1">
                          <a:effectLst/>
                        </a:rPr>
                        <a:t>-p</a:t>
                      </a:r>
                      <a:r>
                        <a:rPr lang="en-US">
                          <a:effectLst/>
                        </a:rPr>
                        <a:t> switch is used, the route is persistent even after rebooting. Otherwise, it is not preserved when the system restarts</a:t>
                      </a:r>
                    </a:p>
                  </a:txBody>
                  <a:tcPr marL="38100" marR="38100" marT="38100" marB="38100"/>
                </a:tc>
                <a:extLst>
                  <a:ext uri="{0D108BD9-81ED-4DB2-BD59-A6C34878D82A}">
                    <a16:rowId xmlns:a16="http://schemas.microsoft.com/office/drawing/2014/main" val="852314413"/>
                  </a:ext>
                </a:extLst>
              </a:tr>
              <a:tr h="370840">
                <a:tc>
                  <a:txBody>
                    <a:bodyPr/>
                    <a:lstStyle/>
                    <a:p>
                      <a:pPr marL="54864" rtl="0">
                        <a:spcBef>
                          <a:spcPts val="432"/>
                        </a:spcBef>
                        <a:spcAft>
                          <a:spcPts val="288"/>
                        </a:spcAft>
                      </a:pPr>
                      <a:r>
                        <a:rPr lang="en-US" sz="1800">
                          <a:effectLst/>
                        </a:rPr>
                        <a:t>route CHANGE </a:t>
                      </a:r>
                      <a:r>
                        <a:rPr lang="en-US" sz="1800" i="1">
                          <a:effectLst/>
                        </a:rPr>
                        <a:t>destination </a:t>
                      </a:r>
                      <a:r>
                        <a:rPr lang="en-US" sz="1800">
                          <a:effectLst/>
                        </a:rPr>
                        <a:t>MASK </a:t>
                      </a:r>
                      <a:r>
                        <a:rPr lang="en-US" sz="1800" i="1" err="1">
                          <a:effectLst/>
                        </a:rPr>
                        <a:t>netmaskgateway</a:t>
                      </a:r>
                      <a:r>
                        <a:rPr lang="en-US" sz="1800">
                          <a:effectLst/>
                        </a:rPr>
                        <a:t> </a:t>
                      </a:r>
                    </a:p>
                  </a:txBody>
                  <a:tcPr marL="38100" marR="38100" marT="38100" marB="38100"/>
                </a:tc>
                <a:tc>
                  <a:txBody>
                    <a:bodyPr/>
                    <a:lstStyle/>
                    <a:p>
                      <a:pPr marL="54864" rtl="0">
                        <a:spcBef>
                          <a:spcPts val="432"/>
                        </a:spcBef>
                        <a:spcAft>
                          <a:spcPts val="288"/>
                        </a:spcAft>
                      </a:pPr>
                      <a:r>
                        <a:rPr lang="en-US">
                          <a:effectLst/>
                        </a:rPr>
                        <a:t>Changes an existing route to the specified destination and netmask,</a:t>
                      </a:r>
                    </a:p>
                  </a:txBody>
                  <a:tcPr marL="38100" marR="38100" marT="38100" marB="38100"/>
                </a:tc>
                <a:extLst>
                  <a:ext uri="{0D108BD9-81ED-4DB2-BD59-A6C34878D82A}">
                    <a16:rowId xmlns:a16="http://schemas.microsoft.com/office/drawing/2014/main" val="410735262"/>
                  </a:ext>
                </a:extLst>
              </a:tr>
              <a:tr h="370840">
                <a:tc>
                  <a:txBody>
                    <a:bodyPr/>
                    <a:lstStyle/>
                    <a:p>
                      <a:pPr marL="54864" rtl="0">
                        <a:spcBef>
                          <a:spcPts val="432"/>
                        </a:spcBef>
                        <a:spcAft>
                          <a:spcPts val="288"/>
                        </a:spcAft>
                      </a:pPr>
                      <a:r>
                        <a:rPr lang="en-US" sz="1800">
                          <a:effectLst/>
                        </a:rPr>
                        <a:t>route DELETE </a:t>
                      </a:r>
                      <a:r>
                        <a:rPr lang="en-US" sz="1800" i="1">
                          <a:effectLst/>
                        </a:rPr>
                        <a:t>destination</a:t>
                      </a:r>
                      <a:r>
                        <a:rPr lang="en-US" sz="1800">
                          <a:effectLst/>
                        </a:rPr>
                        <a:t> </a:t>
                      </a:r>
                    </a:p>
                  </a:txBody>
                  <a:tcPr marL="38100" marR="38100" marT="38100" marB="38100"/>
                </a:tc>
                <a:tc>
                  <a:txBody>
                    <a:bodyPr/>
                    <a:lstStyle/>
                    <a:p>
                      <a:pPr marL="54864" rtl="0">
                        <a:spcBef>
                          <a:spcPts val="432"/>
                        </a:spcBef>
                        <a:spcAft>
                          <a:spcPts val="288"/>
                        </a:spcAft>
                      </a:pPr>
                      <a:r>
                        <a:rPr lang="en-US">
                          <a:effectLst/>
                        </a:rPr>
                        <a:t>Removes a route to the specified destination.</a:t>
                      </a:r>
                    </a:p>
                  </a:txBody>
                  <a:tcPr marL="38100" marR="38100" marT="38100" marB="38100"/>
                </a:tc>
                <a:extLst>
                  <a:ext uri="{0D108BD9-81ED-4DB2-BD59-A6C34878D82A}">
                    <a16:rowId xmlns:a16="http://schemas.microsoft.com/office/drawing/2014/main" val="1859751032"/>
                  </a:ext>
                </a:extLst>
              </a:tr>
              <a:tr h="370840">
                <a:tc>
                  <a:txBody>
                    <a:bodyPr/>
                    <a:lstStyle/>
                    <a:p>
                      <a:pPr marL="54864" rtl="0">
                        <a:spcBef>
                          <a:spcPts val="432"/>
                        </a:spcBef>
                        <a:spcAft>
                          <a:spcPts val="288"/>
                        </a:spcAft>
                      </a:pPr>
                      <a:r>
                        <a:rPr lang="en-US" sz="1800">
                          <a:effectLst/>
                        </a:rPr>
                        <a:t>route -f </a:t>
                      </a:r>
                    </a:p>
                  </a:txBody>
                  <a:tcPr marL="38100" marR="38100" marT="38100" marB="38100"/>
                </a:tc>
                <a:tc>
                  <a:txBody>
                    <a:bodyPr/>
                    <a:lstStyle/>
                    <a:p>
                      <a:pPr marL="54864" rtl="0">
                        <a:spcBef>
                          <a:spcPts val="432"/>
                        </a:spcBef>
                        <a:spcAft>
                          <a:spcPts val="288"/>
                        </a:spcAft>
                      </a:pPr>
                      <a:r>
                        <a:rPr lang="en-US">
                          <a:effectLst/>
                        </a:rPr>
                        <a:t>Clears all gateway entries to the routing table.</a:t>
                      </a:r>
                    </a:p>
                  </a:txBody>
                  <a:tcPr marL="38100" marR="38100" marT="38100" marB="38100"/>
                </a:tc>
                <a:extLst>
                  <a:ext uri="{0D108BD9-81ED-4DB2-BD59-A6C34878D82A}">
                    <a16:rowId xmlns:a16="http://schemas.microsoft.com/office/drawing/2014/main" val="2736841789"/>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6776471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Remote routes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Broadly speaking, routing protocols can be separated into two categories according to their scope. </a:t>
            </a:r>
          </a:p>
          <a:p>
            <a:pPr lvl="1"/>
            <a:r>
              <a:rPr lang="en-US"/>
              <a:t>Interior gateway protocols are used to communicate routing information within an autonomous system - a network or series of networks that's controlled by a single administrative identity, using a unified routing policy. These are the most important protocols for determining routes within an organization's network.</a:t>
            </a:r>
          </a:p>
          <a:p>
            <a:pPr lvl="1"/>
            <a:r>
              <a:rPr lang="en-US"/>
              <a:t>Exterior gateway protocols are used to communicate routing information between autonomous systems. These are the protocols which allow the internet to function.</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950250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Interior gateway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Interior gateway protocols tend to have an ultimate goal of </a:t>
            </a:r>
            <a:r>
              <a:rPr lang="en-US" i="1"/>
              <a:t>network convergence</a:t>
            </a:r>
            <a:r>
              <a:rPr lang="en-US"/>
              <a:t>, or a state where every router on the network has communicated with the others, and all are in agreement on the best path between any two points. </a:t>
            </a:r>
          </a:p>
          <a:p>
            <a:r>
              <a:rPr lang="en-US"/>
              <a:t>Interior protocols are further categorized by what information routers share and how they communicate it. The two traditional approaches are </a:t>
            </a:r>
            <a:r>
              <a:rPr lang="en-US" i="1"/>
              <a:t>distance vector</a:t>
            </a:r>
            <a:r>
              <a:rPr lang="en-US"/>
              <a:t> and </a:t>
            </a:r>
            <a:r>
              <a:rPr lang="en-US" i="1"/>
              <a:t>link state</a:t>
            </a:r>
            <a:r>
              <a:rPr lang="en-US"/>
              <a:t>, though some </a:t>
            </a:r>
            <a:r>
              <a:rPr lang="en-US" i="1"/>
              <a:t>hybrid protocols</a:t>
            </a:r>
            <a:r>
              <a:rPr lang="en-US"/>
              <a:t> combine elements of both.</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9651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1.1 	Explain the purposes and uses of ports and protocols</a:t>
            </a:r>
          </a:p>
        </p:txBody>
      </p:sp>
      <p:sp>
        <p:nvSpPr>
          <p:cNvPr id="5" name="Text Placeholder 4"/>
          <p:cNvSpPr>
            <a:spLocks noGrp="1"/>
          </p:cNvSpPr>
          <p:nvPr>
            <p:ph type="body" sz="quarter" idx="3"/>
          </p:nvPr>
        </p:nvSpPr>
        <p:spPr>
          <a:xfrm>
            <a:off x="669222" y="2336873"/>
            <a:ext cx="3063240" cy="576262"/>
          </a:xfrm>
        </p:spPr>
        <p:txBody>
          <a:bodyPr/>
          <a:lstStyle/>
          <a:p>
            <a:r>
              <a:rPr lang="en-GB"/>
              <a:t>Protocols and ports</a:t>
            </a:r>
          </a:p>
        </p:txBody>
      </p:sp>
      <p:sp>
        <p:nvSpPr>
          <p:cNvPr id="8" name="Text Placeholder 7"/>
          <p:cNvSpPr>
            <a:spLocks noGrp="1"/>
          </p:cNvSpPr>
          <p:nvPr>
            <p:ph type="body" sz="half" idx="16"/>
          </p:nvPr>
        </p:nvSpPr>
        <p:spPr>
          <a:xfrm>
            <a:off x="1202269" y="3032613"/>
            <a:ext cx="6242139" cy="3238978"/>
          </a:xfrm>
        </p:spPr>
        <p:txBody>
          <a:bodyPr>
            <a:noAutofit/>
          </a:bodyPr>
          <a:lstStyle/>
          <a:p>
            <a:r>
              <a:rPr lang="en-GB" sz="1600"/>
              <a:t>SNMP 	161		Simple network management protocol</a:t>
            </a:r>
          </a:p>
          <a:p>
            <a:r>
              <a:rPr lang="en-GB" sz="1600"/>
              <a:t>RDP 	3389		Remote desktop protocol</a:t>
            </a:r>
          </a:p>
          <a:p>
            <a:r>
              <a:rPr lang="en-GB" sz="1600"/>
              <a:t>NTP 	123		Network time protocol</a:t>
            </a:r>
          </a:p>
          <a:p>
            <a:r>
              <a:rPr lang="en-GB" sz="1600"/>
              <a:t>SIP	 5060, 5061	Session initiation protocol</a:t>
            </a:r>
          </a:p>
          <a:p>
            <a:r>
              <a:rPr lang="en-GB" sz="1600"/>
              <a:t>SMB 	445		Server message block		</a:t>
            </a:r>
          </a:p>
          <a:p>
            <a:r>
              <a:rPr lang="en-GB" sz="1600"/>
              <a:t>POP 	110		Post office protocol</a:t>
            </a:r>
          </a:p>
          <a:p>
            <a:r>
              <a:rPr lang="en-GB" sz="1600"/>
              <a:t>IMAP 	143		Internet message access protocol</a:t>
            </a:r>
          </a:p>
          <a:p>
            <a:r>
              <a:rPr lang="en-GB" sz="1600"/>
              <a:t>LDAP 	389		Lightweight directory access protocol</a:t>
            </a:r>
          </a:p>
          <a:p>
            <a:r>
              <a:rPr lang="en-GB" sz="1600"/>
              <a:t>LDAPS	 636		 Lightweight directory access protocol secure</a:t>
            </a:r>
          </a:p>
          <a:p>
            <a:r>
              <a:rPr lang="en-GB" sz="1600"/>
              <a:t>H.323	 1720		Audio-visual communication protocol</a:t>
            </a:r>
          </a:p>
        </p:txBody>
      </p:sp>
    </p:spTree>
    <p:extLst>
      <p:ext uri="{BB962C8B-B14F-4D97-AF65-F5344CB8AC3E}">
        <p14:creationId xmlns:p14="http://schemas.microsoft.com/office/powerpoint/2010/main" val="3056918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00789" y="481964"/>
            <a:ext cx="11590421" cy="903634"/>
          </a:xfrm>
        </p:spPr>
        <p:txBody>
          <a:bodyPr/>
          <a:lstStyle/>
          <a:p>
            <a:r>
              <a:rPr lang="en-US"/>
              <a:t>Distance vector routing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1981200" y="1280161"/>
            <a:ext cx="8458200" cy="3163503"/>
          </a:xfrm>
        </p:spPr>
        <p:txBody>
          <a:bodyPr>
            <a:normAutofit/>
          </a:bodyPr>
          <a:lstStyle/>
          <a:p>
            <a:r>
              <a:rPr lang="en-US"/>
              <a:t>In a distance vector routing protocol, routers exchange information in the form of vectors (arrays) of distance and direction to a given destination. Routers only exchange information with their immediate neighbors. By comparing information from different neighbors with its own local knowledge, the router can apply an algorithm to determine the best route from its own location. </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89B400CA-8DA3-468F-959D-979419A16350}"/>
              </a:ext>
            </a:extLst>
          </p:cNvPr>
          <p:cNvPicPr>
            <a:picLocks noChangeAspect="1"/>
          </p:cNvPicPr>
          <p:nvPr/>
        </p:nvPicPr>
        <p:blipFill>
          <a:blip r:embed="rId2"/>
          <a:stretch>
            <a:fillRect/>
          </a:stretch>
        </p:blipFill>
        <p:spPr>
          <a:xfrm>
            <a:off x="2638425" y="4364005"/>
            <a:ext cx="7143750" cy="2390775"/>
          </a:xfrm>
          <a:prstGeom prst="rect">
            <a:avLst/>
          </a:prstGeom>
        </p:spPr>
      </p:pic>
    </p:spTree>
    <p:extLst>
      <p:ext uri="{BB962C8B-B14F-4D97-AF65-F5344CB8AC3E}">
        <p14:creationId xmlns:p14="http://schemas.microsoft.com/office/powerpoint/2010/main" val="714779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Link state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Link state protocols don't rely on timed advertisements. Instead, they communicate when they join the network, and monitor for topology changes. </a:t>
            </a:r>
          </a:p>
          <a:p>
            <a:r>
              <a:rPr lang="en-US"/>
              <a:t>To reduce traffic, they also don't share their full routing information every time, but only when the network state changes. This means routers send two types of messages.</a:t>
            </a:r>
          </a:p>
          <a:p>
            <a:pPr lvl="1"/>
            <a:r>
              <a:rPr lang="en-US"/>
              <a:t>Hello packets just contain a router's identity and location. </a:t>
            </a:r>
          </a:p>
          <a:p>
            <a:pPr lvl="1"/>
            <a:r>
              <a:rPr lang="en-US"/>
              <a:t>Link state advertisements (LSAs) contain routing information.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6689623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Exterior gateway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Exterior gateway protocols have a wholly different set of concerns. They don't worry as much about end to end mapping of the entire network, but instead focus on finding routes between autonomous systems. </a:t>
            </a:r>
          </a:p>
          <a:p>
            <a:r>
              <a:rPr lang="en-US" i="1"/>
              <a:t>Border Gateway Protocol</a:t>
            </a:r>
            <a:r>
              <a:rPr lang="en-US"/>
              <a:t> (</a:t>
            </a:r>
            <a:r>
              <a:rPr lang="en-US" i="1"/>
              <a:t>BGP</a:t>
            </a:r>
            <a:r>
              <a:rPr lang="en-US"/>
              <a:t>)</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1100286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Autonomous systems </a:t>
            </a:r>
          </a:p>
        </p:txBody>
      </p:sp>
      <p:sp>
        <p:nvSpPr>
          <p:cNvPr id="7" name="Freeform 6"/>
          <p:cNvSpPr/>
          <p:nvPr/>
        </p:nvSpPr>
        <p:spPr>
          <a:xfrm>
            <a:off x="312821" y="2468624"/>
            <a:ext cx="3646714" cy="3538720"/>
          </a:xfrm>
          <a:custGeom>
            <a:avLst/>
            <a:gdLst>
              <a:gd name="connsiteX0" fmla="*/ 0 w 3850045"/>
              <a:gd name="connsiteY0" fmla="*/ 0 h 814432"/>
              <a:gd name="connsiteX1" fmla="*/ 3850045 w 3850045"/>
              <a:gd name="connsiteY1" fmla="*/ 0 h 814432"/>
              <a:gd name="connsiteX2" fmla="*/ 3850045 w 3850045"/>
              <a:gd name="connsiteY2" fmla="*/ 814432 h 814432"/>
              <a:gd name="connsiteX3" fmla="*/ 0 w 3850045"/>
              <a:gd name="connsiteY3" fmla="*/ 814432 h 814432"/>
              <a:gd name="connsiteX4" fmla="*/ 0 w 3850045"/>
              <a:gd name="connsiteY4" fmla="*/ 0 h 814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045" h="814432">
                <a:moveTo>
                  <a:pt x="0" y="0"/>
                </a:moveTo>
                <a:lnTo>
                  <a:pt x="3850045" y="0"/>
                </a:lnTo>
                <a:lnTo>
                  <a:pt x="3850045" y="814432"/>
                </a:lnTo>
                <a:lnTo>
                  <a:pt x="0" y="814432"/>
                </a:lnTo>
                <a:lnTo>
                  <a:pt x="0" y="0"/>
                </a:lnTo>
                <a:close/>
              </a:path>
            </a:pathLst>
          </a:custGeom>
          <a:solidFill>
            <a:srgbClr val="C4D5EB"/>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718284" bIns="-1" numCol="1" spcCol="1270" anchor="t" anchorCtr="0">
            <a:noAutofit/>
          </a:bodyPr>
          <a:lstStyle/>
          <a:p>
            <a:pPr lvl="0" defTabSz="622300" rtl="0">
              <a:lnSpc>
                <a:spcPct val="90000"/>
              </a:lnSpc>
              <a:spcBef>
                <a:spcPct val="0"/>
              </a:spcBef>
              <a:spcAft>
                <a:spcPct val="35000"/>
              </a:spcAft>
            </a:pPr>
            <a:r>
              <a:rPr lang="en-US" sz="2800" kern="1200"/>
              <a:t>An AS can be classified into one of three categories, depending on how it connects to other networks and what kind of traffic it carries</a:t>
            </a:r>
            <a:endParaRPr lang="en-GB" sz="2800" kern="120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Rounded Rectangle 9"/>
          <p:cNvSpPr/>
          <p:nvPr/>
        </p:nvSpPr>
        <p:spPr>
          <a:xfrm>
            <a:off x="4100755" y="2468624"/>
            <a:ext cx="7747000" cy="1120616"/>
          </a:xfrm>
          <a:prstGeom prst="round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415716" y="2599151"/>
            <a:ext cx="7244080" cy="923330"/>
          </a:xfrm>
          <a:prstGeom prst="rect">
            <a:avLst/>
          </a:prstGeom>
          <a:noFill/>
        </p:spPr>
        <p:txBody>
          <a:bodyPr wrap="square" rtlCol="0">
            <a:spAutoFit/>
          </a:bodyPr>
          <a:lstStyle/>
          <a:p>
            <a:r>
              <a:rPr lang="en-US"/>
              <a:t>A transit AS connects to multiple other networks and serves as an open conduit for traffic between them</a:t>
            </a:r>
          </a:p>
          <a:p>
            <a:r>
              <a:rPr lang="en-US"/>
              <a:t>Typically, a transit AS is an ISP or something similar</a:t>
            </a:r>
            <a:endParaRPr lang="en-GB"/>
          </a:p>
        </p:txBody>
      </p:sp>
      <p:sp>
        <p:nvSpPr>
          <p:cNvPr id="12" name="Rounded Rectangle 11"/>
          <p:cNvSpPr/>
          <p:nvPr/>
        </p:nvSpPr>
        <p:spPr>
          <a:xfrm>
            <a:off x="4100755" y="3629465"/>
            <a:ext cx="7747000" cy="1168827"/>
          </a:xfrm>
          <a:prstGeom prst="roundRect">
            <a:avLst/>
          </a:prstGeom>
          <a:solidFill>
            <a:srgbClr val="9BB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415716" y="3752213"/>
            <a:ext cx="7395319" cy="923330"/>
          </a:xfrm>
          <a:prstGeom prst="rect">
            <a:avLst/>
          </a:prstGeom>
          <a:noFill/>
        </p:spPr>
        <p:txBody>
          <a:bodyPr wrap="square" rtlCol="0">
            <a:spAutoFit/>
          </a:bodyPr>
          <a:lstStyle/>
          <a:p>
            <a:pPr marL="0" lvl="2"/>
            <a:r>
              <a:rPr lang="en-US"/>
              <a:t>A multi-homed AS connects to multiple other networks, but doesn't carry external traffic; it just uses multiple connections for redundancy or load balancing</a:t>
            </a:r>
            <a:endParaRPr lang="en-GB"/>
          </a:p>
        </p:txBody>
      </p:sp>
      <p:sp>
        <p:nvSpPr>
          <p:cNvPr id="14" name="Rounded Rectangle 13"/>
          <p:cNvSpPr/>
          <p:nvPr/>
        </p:nvSpPr>
        <p:spPr>
          <a:xfrm>
            <a:off x="4100755" y="4838517"/>
            <a:ext cx="7747000" cy="1168827"/>
          </a:xfrm>
          <a:prstGeom prst="roundRect">
            <a:avLst/>
          </a:prstGeom>
          <a:solidFill>
            <a:srgbClr val="77A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340096" y="5126409"/>
            <a:ext cx="7395319" cy="646331"/>
          </a:xfrm>
          <a:prstGeom prst="rect">
            <a:avLst/>
          </a:prstGeom>
          <a:noFill/>
        </p:spPr>
        <p:txBody>
          <a:bodyPr wrap="square" rtlCol="0">
            <a:spAutoFit/>
          </a:bodyPr>
          <a:lstStyle/>
          <a:p>
            <a:pPr marL="0" lvl="2"/>
            <a:r>
              <a:rPr lang="en-US"/>
              <a:t>A stub AS only connects to one other AS, so to other networks it will appear to be just part of that "upstream" AS</a:t>
            </a:r>
            <a:endParaRPr lang="en-GB"/>
          </a:p>
        </p:txBody>
      </p:sp>
    </p:spTree>
    <p:extLst>
      <p:ext uri="{BB962C8B-B14F-4D97-AF65-F5344CB8AC3E}">
        <p14:creationId xmlns:p14="http://schemas.microsoft.com/office/powerpoint/2010/main" val="19388283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Multi-homing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The brute force method</a:t>
            </a:r>
          </a:p>
          <a:p>
            <a:r>
              <a:rPr lang="en-US"/>
              <a:t>Set your primary connection as the default route, and manually change it whenever there's an outage.</a:t>
            </a:r>
          </a:p>
          <a:p>
            <a:r>
              <a:rPr lang="en-US"/>
              <a:t>Use a </a:t>
            </a:r>
            <a:r>
              <a:rPr lang="en-US" i="1"/>
              <a:t>first hop redundancy protocol</a:t>
            </a:r>
            <a:r>
              <a:rPr lang="en-US"/>
              <a:t> (</a:t>
            </a:r>
            <a:r>
              <a:rPr lang="en-US" i="1"/>
              <a:t>FHRP</a:t>
            </a:r>
            <a:r>
              <a:rPr lang="en-US"/>
              <a:t>) to provide high availability</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9883835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Multi-protocol routing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The first is what the router should do when it encounters two conflicting routes to a destination via two different protocols</a:t>
            </a:r>
          </a:p>
          <a:p>
            <a:r>
              <a:rPr lang="en-US"/>
              <a:t>The second problem is that if a router is using two protocols, that probably means it's connected on one interface to routers only using one protocol, and on another interface to routers only using the other</a:t>
            </a:r>
          </a:p>
          <a:p>
            <a:r>
              <a:rPr lang="en-US"/>
              <a:t>Route redistribution can be pretty complicated, since every protocol has its own set of metrics which might not be very compatible, its own way of communicating between routers, its own convergence rate, and so on. Successfully redistributing routes takes knowledge of the specific network, and careful configuration</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238145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Address translation </a:t>
            </a:r>
          </a:p>
        </p:txBody>
      </p:sp>
      <p:pic>
        <p:nvPicPr>
          <p:cNvPr id="5" name="Content Placeholder 4">
            <a:extLst>
              <a:ext uri="{FF2B5EF4-FFF2-40B4-BE49-F238E27FC236}">
                <a16:creationId xmlns:a16="http://schemas.microsoft.com/office/drawing/2014/main" id="{F71A75D6-D6F1-4E0E-B47C-BF5CC4FE5768}"/>
              </a:ext>
            </a:extLst>
          </p:cNvPr>
          <p:cNvPicPr>
            <a:picLocks noGrp="1" noChangeAspect="1"/>
          </p:cNvPicPr>
          <p:nvPr>
            <p:ph idx="1"/>
          </p:nvPr>
        </p:nvPicPr>
        <p:blipFill>
          <a:blip r:embed="rId2"/>
          <a:stretch>
            <a:fillRect/>
          </a:stretch>
        </p:blipFill>
        <p:spPr>
          <a:xfrm>
            <a:off x="1981200" y="1862931"/>
            <a:ext cx="8458200" cy="42291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704560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NAT methods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One-to-one</a:t>
            </a:r>
          </a:p>
          <a:p>
            <a:endParaRPr lang="en-US"/>
          </a:p>
          <a:p>
            <a:endParaRPr lang="en-US"/>
          </a:p>
          <a:p>
            <a:endParaRPr lang="en-US"/>
          </a:p>
          <a:p>
            <a:r>
              <a:rPr lang="en-US"/>
              <a:t>One-to-many</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A692CA03-0CE9-4889-975C-EE695CBBA925}"/>
              </a:ext>
            </a:extLst>
          </p:cNvPr>
          <p:cNvPicPr>
            <a:picLocks noChangeAspect="1"/>
          </p:cNvPicPr>
          <p:nvPr/>
        </p:nvPicPr>
        <p:blipFill>
          <a:blip r:embed="rId2"/>
          <a:stretch>
            <a:fillRect/>
          </a:stretch>
        </p:blipFill>
        <p:spPr>
          <a:xfrm>
            <a:off x="4480679" y="1280160"/>
            <a:ext cx="5243117" cy="2286000"/>
          </a:xfrm>
          <a:prstGeom prst="rect">
            <a:avLst/>
          </a:prstGeom>
        </p:spPr>
      </p:pic>
      <p:pic>
        <p:nvPicPr>
          <p:cNvPr id="6" name="Picture 5">
            <a:extLst>
              <a:ext uri="{FF2B5EF4-FFF2-40B4-BE49-F238E27FC236}">
                <a16:creationId xmlns:a16="http://schemas.microsoft.com/office/drawing/2014/main" id="{EE6E814A-FAF4-4B08-AA8B-BB744C59FF3D}"/>
              </a:ext>
            </a:extLst>
          </p:cNvPr>
          <p:cNvPicPr>
            <a:picLocks noChangeAspect="1"/>
          </p:cNvPicPr>
          <p:nvPr/>
        </p:nvPicPr>
        <p:blipFill>
          <a:blip r:embed="rId3"/>
          <a:stretch>
            <a:fillRect/>
          </a:stretch>
        </p:blipFill>
        <p:spPr>
          <a:xfrm>
            <a:off x="4504508" y="4206240"/>
            <a:ext cx="5195456" cy="2286000"/>
          </a:xfrm>
          <a:prstGeom prst="rect">
            <a:avLst/>
          </a:prstGeom>
        </p:spPr>
      </p:pic>
      <p:sp>
        <p:nvSpPr>
          <p:cNvPr id="7" name="Arrow: Right 6">
            <a:extLst>
              <a:ext uri="{FF2B5EF4-FFF2-40B4-BE49-F238E27FC236}">
                <a16:creationId xmlns:a16="http://schemas.microsoft.com/office/drawing/2014/main" id="{475BC141-3211-446C-82AC-1F582E8EFB84}"/>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947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NAT methods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sz="half" idx="1"/>
          </p:nvPr>
        </p:nvSpPr>
        <p:spPr/>
        <p:txBody>
          <a:bodyPr>
            <a:normAutofit/>
          </a:bodyPr>
          <a:lstStyle/>
          <a:p>
            <a:r>
              <a:rPr lang="en-US"/>
              <a:t>Source network address translation (SNAT)</a:t>
            </a:r>
          </a:p>
          <a:p>
            <a:endParaRPr lang="en-US"/>
          </a:p>
          <a:p>
            <a:endParaRPr lang="en-US"/>
          </a:p>
          <a:p>
            <a:r>
              <a:rPr lang="en-US"/>
              <a:t>Destination network address translation (DNAT)</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9" name="Content Placeholder 8">
            <a:extLst>
              <a:ext uri="{FF2B5EF4-FFF2-40B4-BE49-F238E27FC236}">
                <a16:creationId xmlns:a16="http://schemas.microsoft.com/office/drawing/2014/main" id="{FDA45F9F-560C-44A2-AA25-DA12BA47ABCF}"/>
              </a:ext>
            </a:extLst>
          </p:cNvPr>
          <p:cNvPicPr>
            <a:picLocks noGrp="1" noChangeAspect="1"/>
          </p:cNvPicPr>
          <p:nvPr>
            <p:ph sz="half" idx="2"/>
          </p:nvPr>
        </p:nvPicPr>
        <p:blipFill>
          <a:blip r:embed="rId2"/>
          <a:stretch>
            <a:fillRect/>
          </a:stretch>
        </p:blipFill>
        <p:spPr>
          <a:xfrm>
            <a:off x="6324600" y="1371600"/>
            <a:ext cx="4114800" cy="2057400"/>
          </a:xfrm>
          <a:prstGeom prst="rect">
            <a:avLst/>
          </a:prstGeom>
        </p:spPr>
      </p:pic>
      <p:pic>
        <p:nvPicPr>
          <p:cNvPr id="10" name="Picture 9">
            <a:extLst>
              <a:ext uri="{FF2B5EF4-FFF2-40B4-BE49-F238E27FC236}">
                <a16:creationId xmlns:a16="http://schemas.microsoft.com/office/drawing/2014/main" id="{A88C479A-533B-4395-BC01-8FC2CEDFCBC0}"/>
              </a:ext>
            </a:extLst>
          </p:cNvPr>
          <p:cNvPicPr>
            <a:picLocks noChangeAspect="1"/>
          </p:cNvPicPr>
          <p:nvPr/>
        </p:nvPicPr>
        <p:blipFill>
          <a:blip r:embed="rId3"/>
          <a:stretch>
            <a:fillRect/>
          </a:stretch>
        </p:blipFill>
        <p:spPr>
          <a:xfrm>
            <a:off x="6096000" y="3703320"/>
            <a:ext cx="4114800" cy="2057400"/>
          </a:xfrm>
          <a:prstGeom prst="rect">
            <a:avLst/>
          </a:prstGeom>
        </p:spPr>
      </p:pic>
    </p:spTree>
    <p:extLst>
      <p:ext uri="{BB962C8B-B14F-4D97-AF65-F5344CB8AC3E}">
        <p14:creationId xmlns:p14="http://schemas.microsoft.com/office/powerpoint/2010/main" val="210434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PAT </a:t>
            </a:r>
          </a:p>
        </p:txBody>
      </p:sp>
      <p:pic>
        <p:nvPicPr>
          <p:cNvPr id="5" name="Content Placeholder 4">
            <a:extLst>
              <a:ext uri="{FF2B5EF4-FFF2-40B4-BE49-F238E27FC236}">
                <a16:creationId xmlns:a16="http://schemas.microsoft.com/office/drawing/2014/main" id="{9031A0C4-93BE-4BF2-9CE4-112338144CD3}"/>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423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Port ranges </a:t>
            </a:r>
          </a:p>
        </p:txBody>
      </p:sp>
      <p:pic>
        <p:nvPicPr>
          <p:cNvPr id="5" name="Content Placeholder 4">
            <a:extLst>
              <a:ext uri="{FF2B5EF4-FFF2-40B4-BE49-F238E27FC236}">
                <a16:creationId xmlns:a16="http://schemas.microsoft.com/office/drawing/2014/main" id="{BEB346EF-C955-431E-B411-85F4D9A36987}"/>
              </a:ext>
            </a:extLst>
          </p:cNvPr>
          <p:cNvPicPr>
            <a:picLocks noGrp="1" noChangeAspect="1"/>
          </p:cNvPicPr>
          <p:nvPr>
            <p:ph idx="1"/>
          </p:nvPr>
        </p:nvPicPr>
        <p:blipFill>
          <a:blip r:embed="rId2"/>
          <a:stretch>
            <a:fillRect/>
          </a:stretch>
        </p:blipFill>
        <p:spPr>
          <a:xfrm>
            <a:off x="2435225" y="2573020"/>
            <a:ext cx="7143750" cy="2476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a:t> </a:t>
            </a:r>
          </a:p>
        </p:txBody>
      </p:sp>
    </p:spTree>
    <p:extLst>
      <p:ext uri="{BB962C8B-B14F-4D97-AF65-F5344CB8AC3E}">
        <p14:creationId xmlns:p14="http://schemas.microsoft.com/office/powerpoint/2010/main" val="8787173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NAT and IPv6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a:t>NAT64</a:t>
            </a:r>
          </a:p>
          <a:p>
            <a:r>
              <a:rPr lang="en-US"/>
              <a:t>NAT66</a:t>
            </a:r>
          </a:p>
          <a:p>
            <a:r>
              <a:rPr lang="en-US"/>
              <a:t>NPTv6</a:t>
            </a:r>
          </a:p>
          <a:p>
            <a:endParaRPr lang="en-US"/>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725346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a:t>Exercise: NAT configuration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4838581" y="2560038"/>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7045326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a:t>Assessment: Routing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a:t>Your company's network is too big to use static routing, but the topology is simple and doesn't change very often. What routing protocol would be the easiest to use while still meeting your needs? Choose the best response.</a:t>
            </a:r>
          </a:p>
          <a:p>
            <a:pPr marL="742950" indent="-742950">
              <a:buFont typeface="+mj-lt"/>
              <a:buAutoNum type="alphaUcPeriod"/>
            </a:pPr>
            <a:r>
              <a:rPr lang="en-US"/>
              <a:t>BGP</a:t>
            </a:r>
          </a:p>
          <a:p>
            <a:pPr marL="742950" indent="-742950">
              <a:buFont typeface="+mj-lt"/>
              <a:buAutoNum type="alphaUcPeriod"/>
            </a:pPr>
            <a:r>
              <a:rPr lang="en-US"/>
              <a:t>IS-IS</a:t>
            </a:r>
          </a:p>
          <a:p>
            <a:pPr marL="742950" indent="-742950">
              <a:buFont typeface="+mj-lt"/>
              <a:buAutoNum type="alphaUcPeriod"/>
            </a:pPr>
            <a:r>
              <a:rPr lang="en-US"/>
              <a:t>OSPF</a:t>
            </a:r>
          </a:p>
          <a:p>
            <a:pPr marL="742950" indent="-742950">
              <a:buFont typeface="+mj-lt"/>
              <a:buAutoNum type="alphaUcPeriod"/>
            </a:pPr>
            <a:r>
              <a:rPr lang="en-US"/>
              <a:t>RIP </a:t>
            </a:r>
          </a:p>
          <a:p>
            <a:pPr marL="0" indent="0">
              <a:buNone/>
            </a:pPr>
            <a:r>
              <a:rPr lang="en-US"/>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608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a:t>Assessment: Routing</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a:t>Your company network is a multihomed AS. What protocol would your gateway routers need to learn Internet paths? Choose the best response.</a:t>
            </a:r>
          </a:p>
          <a:p>
            <a:pPr marL="742950" indent="-742950">
              <a:buFont typeface="+mj-lt"/>
              <a:buAutoNum type="alphaUcPeriod"/>
            </a:pPr>
            <a:r>
              <a:rPr lang="en-US"/>
              <a:t>BGP </a:t>
            </a:r>
          </a:p>
          <a:p>
            <a:pPr marL="742950" indent="-742950">
              <a:buFont typeface="+mj-lt"/>
              <a:buAutoNum type="alphaUcPeriod"/>
            </a:pPr>
            <a:r>
              <a:rPr lang="en-US"/>
              <a:t>IS-IS</a:t>
            </a:r>
          </a:p>
          <a:p>
            <a:pPr marL="742950" indent="-742950">
              <a:buFont typeface="+mj-lt"/>
              <a:buAutoNum type="alphaUcPeriod"/>
            </a:pPr>
            <a:r>
              <a:rPr lang="en-US"/>
              <a:t>OSPF</a:t>
            </a:r>
          </a:p>
          <a:p>
            <a:pPr marL="742950" indent="-742950">
              <a:buFont typeface="+mj-lt"/>
              <a:buAutoNum type="alphaUcPeriod"/>
            </a:pPr>
            <a:r>
              <a:rPr lang="en-US"/>
              <a:t>RIP</a:t>
            </a:r>
          </a:p>
          <a:p>
            <a:pPr marL="0" indent="0">
              <a:buNone/>
            </a:pPr>
            <a:r>
              <a:rPr lang="en-US"/>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5787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a:t>Assessment: Routing</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a:t>Even with modern routing protocols, you still might want to set static route entries. True or false?</a:t>
            </a:r>
          </a:p>
          <a:p>
            <a:pPr marL="742950" indent="-742950">
              <a:buFont typeface="+mj-lt"/>
              <a:buAutoNum type="alphaUcPeriod"/>
            </a:pPr>
            <a:r>
              <a:rPr lang="en-US"/>
              <a:t>True</a:t>
            </a:r>
          </a:p>
          <a:p>
            <a:pPr marL="742950" indent="-742950">
              <a:buFont typeface="+mj-lt"/>
              <a:buAutoNum type="alphaUcPeriod"/>
            </a:pPr>
            <a:r>
              <a:rPr lang="en-US"/>
              <a:t>False</a:t>
            </a:r>
          </a:p>
          <a:p>
            <a:pPr marL="0" indent="0">
              <a:buNone/>
            </a:pPr>
            <a:r>
              <a:rPr lang="en-US"/>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2073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a:t>Assessment: Routing</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a:t>What might a router using PAT change on packets passing through? Choose all that apply.</a:t>
            </a:r>
          </a:p>
          <a:p>
            <a:pPr marL="742950" indent="-742950">
              <a:buFont typeface="+mj-lt"/>
              <a:buAutoNum type="alphaUcPeriod"/>
            </a:pPr>
            <a:r>
              <a:rPr lang="en-US"/>
              <a:t>Destination port for incoming packets </a:t>
            </a:r>
          </a:p>
          <a:p>
            <a:pPr marL="742950" indent="-742950">
              <a:buFont typeface="+mj-lt"/>
              <a:buAutoNum type="alphaUcPeriod"/>
            </a:pPr>
            <a:r>
              <a:rPr lang="en-US"/>
              <a:t>Destination port for outgoing packets</a:t>
            </a:r>
          </a:p>
          <a:p>
            <a:pPr marL="742950" indent="-742950">
              <a:buFont typeface="+mj-lt"/>
              <a:buAutoNum type="alphaUcPeriod"/>
            </a:pPr>
            <a:r>
              <a:rPr lang="en-US"/>
              <a:t>Destination address for incoming packets </a:t>
            </a:r>
          </a:p>
          <a:p>
            <a:pPr marL="742950" indent="-742950">
              <a:buFont typeface="+mj-lt"/>
              <a:buAutoNum type="alphaUcPeriod"/>
            </a:pPr>
            <a:r>
              <a:rPr lang="en-US"/>
              <a:t>Source address for incoming packets</a:t>
            </a:r>
          </a:p>
          <a:p>
            <a:pPr marL="742950" indent="-742950">
              <a:buFont typeface="+mj-lt"/>
              <a:buAutoNum type="alphaUcPeriod"/>
            </a:pPr>
            <a:r>
              <a:rPr lang="en-US"/>
              <a:t>Source port for incoming packets</a:t>
            </a:r>
          </a:p>
          <a:p>
            <a:pPr marL="742950" indent="-742950">
              <a:buFont typeface="+mj-lt"/>
              <a:buAutoNum type="alphaUcPeriod"/>
            </a:pPr>
            <a:r>
              <a:rPr lang="en-US"/>
              <a:t>Source port for outgoing packets </a:t>
            </a:r>
          </a:p>
          <a:p>
            <a:pPr marL="0" indent="0">
              <a:buNone/>
            </a:pPr>
            <a:r>
              <a:rPr lang="en-US"/>
              <a:t>A, C, and F</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4019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a:t>Summary: Internetworking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a:t>You should now know how to:</a:t>
            </a:r>
          </a:p>
          <a:p>
            <a:r>
              <a:rPr lang="en-US"/>
              <a:t>Why switching loops can destroy network function, and how switching protocols optimize L2 performance while preventing loops.</a:t>
            </a:r>
          </a:p>
          <a:p>
            <a:r>
              <a:rPr lang="en-US"/>
              <a:t>How routers govern network traffic by learning and communicating optimal routes through the network, the relative benefits of different common routing protocols, and how network translation can connect two networks with different addressing schemes.</a:t>
            </a:r>
            <a:endParaRPr lang="en-US" b="0" i="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9127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E72-74D0-4944-8D6D-124BEBF367E7}"/>
              </a:ext>
            </a:extLst>
          </p:cNvPr>
          <p:cNvSpPr>
            <a:spLocks noGrp="1"/>
          </p:cNvSpPr>
          <p:nvPr>
            <p:ph type="title"/>
          </p:nvPr>
        </p:nvSpPr>
        <p:spPr/>
        <p:txBody>
          <a:bodyPr/>
          <a:lstStyle/>
          <a:p>
            <a:r>
              <a:rPr lang="en-GB"/>
              <a:t>Internet Protocol</a:t>
            </a:r>
          </a:p>
        </p:txBody>
      </p:sp>
      <p:sp>
        <p:nvSpPr>
          <p:cNvPr id="3" name="Content Placeholder 2">
            <a:extLst>
              <a:ext uri="{FF2B5EF4-FFF2-40B4-BE49-F238E27FC236}">
                <a16:creationId xmlns:a16="http://schemas.microsoft.com/office/drawing/2014/main" id="{3C10F84A-D664-48AF-8B7B-EB5345E26CCF}"/>
              </a:ext>
            </a:extLst>
          </p:cNvPr>
          <p:cNvSpPr>
            <a:spLocks noGrp="1"/>
          </p:cNvSpPr>
          <p:nvPr>
            <p:ph idx="1"/>
          </p:nvPr>
        </p:nvSpPr>
        <p:spPr/>
        <p:txBody>
          <a:bodyPr/>
          <a:lstStyle/>
          <a:p>
            <a:r>
              <a:rPr lang="en-GB"/>
              <a:t>A set of rules governing the format of data sent over the Internet or other network</a:t>
            </a:r>
          </a:p>
          <a:p>
            <a:r>
              <a:rPr lang="en-GB"/>
              <a:t>The Internet Protocol is the principal communications protocol in the Internet protocol suite for relaying datagrams across network boundaries</a:t>
            </a:r>
          </a:p>
          <a:p>
            <a:r>
              <a:rPr lang="en-GB"/>
              <a:t>Its routing function enables internetworking, and essentially establishes the Internet</a:t>
            </a:r>
          </a:p>
        </p:txBody>
      </p:sp>
    </p:spTree>
    <p:extLst>
      <p:ext uri="{BB962C8B-B14F-4D97-AF65-F5344CB8AC3E}">
        <p14:creationId xmlns:p14="http://schemas.microsoft.com/office/powerpoint/2010/main" val="33142310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EDAE-2574-412A-B110-0F72DB3DE0A0}"/>
              </a:ext>
            </a:extLst>
          </p:cNvPr>
          <p:cNvSpPr>
            <a:spLocks noGrp="1"/>
          </p:cNvSpPr>
          <p:nvPr>
            <p:ph type="title"/>
          </p:nvPr>
        </p:nvSpPr>
        <p:spPr/>
        <p:txBody>
          <a:bodyPr/>
          <a:lstStyle/>
          <a:p>
            <a:r>
              <a:rPr lang="en-GB"/>
              <a:t>IPv4</a:t>
            </a:r>
          </a:p>
        </p:txBody>
      </p:sp>
      <p:sp>
        <p:nvSpPr>
          <p:cNvPr id="3" name="Content Placeholder 2">
            <a:extLst>
              <a:ext uri="{FF2B5EF4-FFF2-40B4-BE49-F238E27FC236}">
                <a16:creationId xmlns:a16="http://schemas.microsoft.com/office/drawing/2014/main" id="{C9C584A5-C118-4402-914D-B02A66FEB784}"/>
              </a:ext>
            </a:extLst>
          </p:cNvPr>
          <p:cNvSpPr>
            <a:spLocks noGrp="1"/>
          </p:cNvSpPr>
          <p:nvPr>
            <p:ph idx="1"/>
          </p:nvPr>
        </p:nvSpPr>
        <p:spPr/>
        <p:txBody>
          <a:bodyPr>
            <a:normAutofit/>
          </a:bodyPr>
          <a:lstStyle/>
          <a:p>
            <a:r>
              <a:rPr lang="en-GB" sz="3600"/>
              <a:t>Is a Network Layer Protocol</a:t>
            </a:r>
          </a:p>
          <a:p>
            <a:r>
              <a:rPr lang="en-GB" sz="3600"/>
              <a:t>Provides logical host and network addressing, and routing</a:t>
            </a:r>
          </a:p>
          <a:p>
            <a:r>
              <a:rPr lang="en-GB" sz="3600"/>
              <a:t>Provides a best effort delivery</a:t>
            </a:r>
          </a:p>
          <a:p>
            <a:r>
              <a:rPr lang="en-GB" sz="3600"/>
              <a:t>Packet might be delivered out of sequence, lost entirely, duplicated, or delayed</a:t>
            </a:r>
          </a:p>
        </p:txBody>
      </p:sp>
    </p:spTree>
    <p:extLst>
      <p:ext uri="{BB962C8B-B14F-4D97-AF65-F5344CB8AC3E}">
        <p14:creationId xmlns:p14="http://schemas.microsoft.com/office/powerpoint/2010/main" val="2714765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D55E-DB3C-4F99-A3B5-6ECFCDA2F9DF}"/>
              </a:ext>
            </a:extLst>
          </p:cNvPr>
          <p:cNvSpPr>
            <a:spLocks noGrp="1"/>
          </p:cNvSpPr>
          <p:nvPr>
            <p:ph type="title"/>
          </p:nvPr>
        </p:nvSpPr>
        <p:spPr/>
        <p:txBody>
          <a:bodyPr/>
          <a:lstStyle/>
          <a:p>
            <a:r>
              <a:rPr lang="en-GB"/>
              <a:t>IPv4 Address</a:t>
            </a:r>
          </a:p>
        </p:txBody>
      </p:sp>
      <p:sp>
        <p:nvSpPr>
          <p:cNvPr id="3" name="Content Placeholder 2">
            <a:extLst>
              <a:ext uri="{FF2B5EF4-FFF2-40B4-BE49-F238E27FC236}">
                <a16:creationId xmlns:a16="http://schemas.microsoft.com/office/drawing/2014/main" id="{6C571D2B-576B-4928-9C6A-86F12AE342D7}"/>
              </a:ext>
            </a:extLst>
          </p:cNvPr>
          <p:cNvSpPr>
            <a:spLocks noGrp="1"/>
          </p:cNvSpPr>
          <p:nvPr>
            <p:ph idx="1"/>
          </p:nvPr>
        </p:nvSpPr>
        <p:spPr/>
        <p:txBody>
          <a:bodyPr>
            <a:normAutofit/>
          </a:bodyPr>
          <a:lstStyle/>
          <a:p>
            <a:r>
              <a:rPr lang="en-GB" sz="4400"/>
              <a:t>The IP address is a unique identifier for each device on a network</a:t>
            </a:r>
          </a:p>
          <a:p>
            <a:r>
              <a:rPr lang="en-GB" sz="4400"/>
              <a:t>IP provides</a:t>
            </a:r>
          </a:p>
          <a:p>
            <a:pPr lvl="1"/>
            <a:r>
              <a:rPr lang="en-GB" sz="4000"/>
              <a:t>Specification of the exact format of all data</a:t>
            </a:r>
          </a:p>
          <a:p>
            <a:pPr lvl="1"/>
            <a:r>
              <a:rPr lang="en-GB" sz="4000"/>
              <a:t>Performs routing functions</a:t>
            </a:r>
          </a:p>
          <a:p>
            <a:pPr lvl="1"/>
            <a:r>
              <a:rPr lang="en-GB" sz="4000"/>
              <a:t>Includes a set of rules</a:t>
            </a:r>
          </a:p>
        </p:txBody>
      </p:sp>
    </p:spTree>
    <p:extLst>
      <p:ext uri="{BB962C8B-B14F-4D97-AF65-F5344CB8AC3E}">
        <p14:creationId xmlns:p14="http://schemas.microsoft.com/office/powerpoint/2010/main" val="2337505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CONTENTLIB_ASSET_META" val="{&quot;ai&quot;:&quot;UL3u4tEnun9c1mgdqpX7Xw&quot;,&quot;gi&quot;:&quot;FGqgo8LJlWW1vXT3-lNxyg&quot;,&quot;ti&quot;:&quot;ui_elements&quot;,&quot;vs&quot;:{&quot;f&quot;:[305],&quot;i&quot;:{&quot;d&quot;:&quot;UL3u4tEnun9c1mgdqpX7Xw&quot;,&quot;p&quot;:true}}}"/>
</p:tagLst>
</file>

<file path=ppt/tags/tag2.xml><?xml version="1.0" encoding="utf-8"?>
<p:tagLst xmlns:a="http://schemas.openxmlformats.org/drawingml/2006/main" xmlns:r="http://schemas.openxmlformats.org/officeDocument/2006/relationships" xmlns:p="http://schemas.openxmlformats.org/presentationml/2006/main">
  <p:tag name="ISPRING_CONTENTLIB_ASSET_META" val="{&quot;ai&quot;:&quot;Y70THQAGwPWyRwkhKB97GQ&quot;,&quot;gi&quot;:&quot;FGqgo8LJlWW1vXT3-lNxyg&quot;,&quot;ti&quot;:&quot;ui_elements&quot;,&quot;vs&quot;:{&quot;f&quot;:[305],&quot;i&quot;:{&quot;d&quot;:&quot;Y70THQAGwPWyRwkhKB97GQ&quot;,&quot;p&quot;:true}}}"/>
</p:tagLst>
</file>

<file path=ppt/tags/tag3.xml><?xml version="1.0" encoding="utf-8"?>
<p:tagLst xmlns:a="http://schemas.openxmlformats.org/drawingml/2006/main" xmlns:r="http://schemas.openxmlformats.org/officeDocument/2006/relationships" xmlns:p="http://schemas.openxmlformats.org/presentationml/2006/main">
  <p:tag name="ISPRING_CONTENTLIB_ASSET_META" val="{&quot;ai&quot;:&quot;UL3u4tEnun9c1mgdqpX7Xw&quot;,&quot;gi&quot;:&quot;FGqgo8LJlWW1vXT3-lNxyg&quot;,&quot;ti&quot;:&quot;ui_elements&quot;,&quot;vs&quot;:{&quot;f&quot;:[305],&quot;i&quot;:{&quot;d&quot;:&quot;UL3u4tEnun9c1mgdqpX7Xw&quot;,&quot;p&quot;:true}}}"/>
</p:tagLst>
</file>

<file path=ppt/tags/tag4.xml><?xml version="1.0" encoding="utf-8"?>
<p:tagLst xmlns:a="http://schemas.openxmlformats.org/drawingml/2006/main" xmlns:r="http://schemas.openxmlformats.org/officeDocument/2006/relationships" xmlns:p="http://schemas.openxmlformats.org/presentationml/2006/main">
  <p:tag name="ISPRING_CONTENTLIB_ASSET_META" val="{&quot;ai&quot;:&quot;Y70THQAGwPWyRwkhKB97GQ&quot;,&quot;gi&quot;:&quot;FGqgo8LJlWW1vXT3-lNxyg&quot;,&quot;ti&quot;:&quot;ui_elements&quot;,&quot;vs&quot;:{&quot;f&quot;:[305],&quot;i&quot;:{&quot;d&quot;:&quot;Y70THQAGwPWyRwkhKB97GQ&quot;,&quot;p&quot;:true}}}"/>
</p:tagLst>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4.xml><?xml version="1.0" encoding="utf-8"?>
<a:theme xmlns:a="http://schemas.openxmlformats.org/drawingml/2006/main" name="1_degre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gree2" id="{411E9D5B-E36E-4214-B691-6A4241F91BA7}" vid="{190BCCB6-F2C4-4D8A-90C0-2EE477782DC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7" ma:contentTypeDescription="Create a new document." ma:contentTypeScope="" ma:versionID="f4cc6f0b71ad982b69fa59f33bae89a0">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472c7ddcb5addc5f366e098adfedfb8f"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7b2c1ed-4091-4dd5-84ff-cc7a3c327b59"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3c4217c-06df-4325-b177-4844ca652774}" ma:internalName="TaxCatchAll" ma:showField="CatchAllData" ma:web="4a02df82-8de1-40de-837c-d16ad8d3d1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7cb88b6-6f55-437d-af73-4cb2e3d1be32">
      <Terms xmlns="http://schemas.microsoft.com/office/infopath/2007/PartnerControls"/>
    </lcf76f155ced4ddcb4097134ff3c332f>
    <TaxCatchAll xmlns="4a02df82-8de1-40de-837c-d16ad8d3d1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76732-159B-4015-BA6C-54DB133FBBBE}">
  <ds:schemaRefs>
    <ds:schemaRef ds:uri="4a02df82-8de1-40de-837c-d16ad8d3d107"/>
    <ds:schemaRef ds:uri="97cb88b6-6f55-437d-af73-4cb2e3d1b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F2FD85-9C9C-4EC9-9A11-F1C0A0039392}">
  <ds:schemaRefs>
    <ds:schemaRef ds:uri="4a02df82-8de1-40de-837c-d16ad8d3d107"/>
    <ds:schemaRef ds:uri="70735518-b66a-4a1f-a0a9-d235c4ee2c4a"/>
    <ds:schemaRef ds:uri="97cb88b6-6f55-437d-af73-4cb2e3d1be32"/>
    <ds:schemaRef ds:uri="aede54d4-062b-4c83-abcb-867540304e4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2604E83-9280-422D-84CD-D9572D391C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19694</Words>
  <Application>Microsoft Office PowerPoint</Application>
  <PresentationFormat>Widescreen</PresentationFormat>
  <Paragraphs>2651</Paragraphs>
  <Slides>262</Slides>
  <Notes>76</Notes>
  <HiddenSlides>0</HiddenSlides>
  <MMClips>0</MMClips>
  <ScaleCrop>false</ScaleCrop>
  <HeadingPairs>
    <vt:vector size="4" baseType="variant">
      <vt:variant>
        <vt:lpstr>Theme</vt:lpstr>
      </vt:variant>
      <vt:variant>
        <vt:i4>4</vt:i4>
      </vt:variant>
      <vt:variant>
        <vt:lpstr>Slide Titles</vt:lpstr>
      </vt:variant>
      <vt:variant>
        <vt:i4>262</vt:i4>
      </vt:variant>
    </vt:vector>
  </HeadingPairs>
  <TitlesOfParts>
    <vt:vector size="266" baseType="lpstr">
      <vt:lpstr>WBL-Template</vt:lpstr>
      <vt:lpstr>Office Theme</vt:lpstr>
      <vt:lpstr>2_degree2</vt:lpstr>
      <vt:lpstr>1_degree2</vt:lpstr>
      <vt:lpstr>Understanding and Troubleshooting Networking</vt:lpstr>
      <vt:lpstr>PowerPoint Presentation</vt:lpstr>
      <vt:lpstr>PowerPoint Presentation</vt:lpstr>
      <vt:lpstr>PowerPoint Presentation</vt:lpstr>
      <vt:lpstr>PowerPoint Presentation</vt:lpstr>
      <vt:lpstr>1.0  Networking Concepts</vt:lpstr>
      <vt:lpstr>1.1  Explain the purposes and uses of ports and protocols</vt:lpstr>
      <vt:lpstr>1.1  Explain the purposes and uses of ports and protocols</vt:lpstr>
      <vt:lpstr>Port ranges </vt:lpstr>
      <vt:lpstr>Common port assignments </vt:lpstr>
      <vt:lpstr>Common port assignments (Cont.) </vt:lpstr>
      <vt:lpstr>Common port assignments (Cont.) </vt:lpstr>
      <vt:lpstr>1.1  Explain the purposes and uses of ports and protocols</vt:lpstr>
      <vt:lpstr>1.1  Explain the purposes and uses of ports and protocols</vt:lpstr>
      <vt:lpstr>1.1  Explain the purposes and uses of ports and protocols</vt:lpstr>
      <vt:lpstr>1.1  Explain the purposes and uses of ports and protocols</vt:lpstr>
      <vt:lpstr>1.2  Explain devices, applications, protocols and services at their appropriate OSI layers</vt:lpstr>
      <vt:lpstr>OSI model</vt:lpstr>
      <vt:lpstr>OSI model</vt:lpstr>
      <vt:lpstr>The OSI Layers</vt:lpstr>
      <vt:lpstr>OSI model</vt:lpstr>
      <vt:lpstr>OSI Model – Layer 1: The Physical Layer</vt:lpstr>
      <vt:lpstr>OSI Model – Layer 1: The Physical Layer</vt:lpstr>
      <vt:lpstr>OSI Model – Layer 2: Data Link Layer</vt:lpstr>
      <vt:lpstr>OSI Model – Layer 2: The Data Link Layer</vt:lpstr>
      <vt:lpstr>Hop-to-Hop delivery</vt:lpstr>
      <vt:lpstr>OSI Model - Layer 3: Network Layer</vt:lpstr>
      <vt:lpstr>OSI Model - Layer 3: Network Layer</vt:lpstr>
      <vt:lpstr>OSI Model – Layer 3: The Network Layer</vt:lpstr>
      <vt:lpstr>Source to Destination Delivery</vt:lpstr>
      <vt:lpstr>OSI Model – Layer 4: Transport Layer</vt:lpstr>
      <vt:lpstr>Transport Layer</vt:lpstr>
      <vt:lpstr>OSI Model – Layer 5: Session</vt:lpstr>
      <vt:lpstr>Session Layer</vt:lpstr>
      <vt:lpstr>PowerPoint Presentation</vt:lpstr>
      <vt:lpstr>OSI Model – Layer 6: Presentation</vt:lpstr>
      <vt:lpstr>OSI Model – Layer 6: Presentation</vt:lpstr>
      <vt:lpstr>OSI Model – Layer 7: Application</vt:lpstr>
      <vt:lpstr>OSI Model – Layer 7: Application</vt:lpstr>
      <vt:lpstr>Summary of Layers</vt:lpstr>
      <vt:lpstr>1.3  Explain the concepts and characteristics of routing and switching </vt:lpstr>
      <vt:lpstr>Transmission Media</vt:lpstr>
      <vt:lpstr>Transmission Media - Cabled</vt:lpstr>
      <vt:lpstr>Transmission Media - Wireless</vt:lpstr>
      <vt:lpstr>Signaling and modulation </vt:lpstr>
      <vt:lpstr>Signaling and modulation (Cont.) </vt:lpstr>
      <vt:lpstr>Signaling and modulation (Cont.) </vt:lpstr>
      <vt:lpstr>Signal Methods</vt:lpstr>
      <vt:lpstr>Bit rate and bandwidth </vt:lpstr>
      <vt:lpstr>Bit rate and bandwidth (Cont.) </vt:lpstr>
      <vt:lpstr>Multiplexing </vt:lpstr>
      <vt:lpstr>Media Access Control</vt:lpstr>
      <vt:lpstr>MAC addresses (Cont.) </vt:lpstr>
      <vt:lpstr>Unicast, broadcast, and multicast </vt:lpstr>
      <vt:lpstr>Unicast, broadcast, and multicast (Cont.)</vt:lpstr>
      <vt:lpstr>Media Access Control - Duplex</vt:lpstr>
      <vt:lpstr>Ethernet Frames</vt:lpstr>
      <vt:lpstr>Ethernet Frame</vt:lpstr>
      <vt:lpstr>Ethernet Deployment Standards</vt:lpstr>
      <vt:lpstr>802.3 Standards</vt:lpstr>
      <vt:lpstr>Address Resolution Protocol</vt:lpstr>
      <vt:lpstr>Address Resolution Protocol</vt:lpstr>
      <vt:lpstr>Address Resolution Protocol</vt:lpstr>
      <vt:lpstr>Packet Sniffers</vt:lpstr>
      <vt:lpstr>PowerPoint Presentation</vt:lpstr>
      <vt:lpstr>PowerPoint Presentation</vt:lpstr>
      <vt:lpstr>PowerPoint Presentation</vt:lpstr>
      <vt:lpstr>1.3  Explain the concepts and characteristics of routing and switching</vt:lpstr>
      <vt:lpstr>Routing</vt:lpstr>
      <vt:lpstr>How Routers Work</vt:lpstr>
      <vt:lpstr>Diagrammatically</vt:lpstr>
      <vt:lpstr>PowerPoint Presentation</vt:lpstr>
      <vt:lpstr>Commercial Router vs Home Router</vt:lpstr>
      <vt:lpstr>End Systems and Intermediate Systems</vt:lpstr>
      <vt:lpstr>Routing tables </vt:lpstr>
      <vt:lpstr>Local route entries </vt:lpstr>
      <vt:lpstr>The route command </vt:lpstr>
      <vt:lpstr>Remote routes </vt:lpstr>
      <vt:lpstr>Interior gateway protocols </vt:lpstr>
      <vt:lpstr>Distance vector routing protocols </vt:lpstr>
      <vt:lpstr>Link state protocols </vt:lpstr>
      <vt:lpstr>Exterior gateway protocols </vt:lpstr>
      <vt:lpstr>Autonomous systems </vt:lpstr>
      <vt:lpstr>Multi-homing </vt:lpstr>
      <vt:lpstr>Multi-protocol routing </vt:lpstr>
      <vt:lpstr>Address translation </vt:lpstr>
      <vt:lpstr>NAT methods </vt:lpstr>
      <vt:lpstr>NAT methods (Cont.) </vt:lpstr>
      <vt:lpstr>PAT </vt:lpstr>
      <vt:lpstr>NAT and IPv6 </vt:lpstr>
      <vt:lpstr>Exercise: NAT configuration </vt:lpstr>
      <vt:lpstr>Assessment: Routing </vt:lpstr>
      <vt:lpstr>Assessment: Routing</vt:lpstr>
      <vt:lpstr>Assessment: Routing</vt:lpstr>
      <vt:lpstr>Assessment: Routing</vt:lpstr>
      <vt:lpstr>Summary: Internetworking </vt:lpstr>
      <vt:lpstr>Internet Protocol</vt:lpstr>
      <vt:lpstr>IPv4</vt:lpstr>
      <vt:lpstr>IPv4 Address</vt:lpstr>
      <vt:lpstr>IPv4 Address</vt:lpstr>
      <vt:lpstr>IPv4 Address Conversion</vt:lpstr>
      <vt:lpstr>IPv4 Example</vt:lpstr>
      <vt:lpstr>IPv4 Example</vt:lpstr>
      <vt:lpstr>IPv4 Example</vt:lpstr>
      <vt:lpstr>IPv4 Example</vt:lpstr>
      <vt:lpstr>IPv4 Datagram</vt:lpstr>
      <vt:lpstr>IPv4 Datagram</vt:lpstr>
      <vt:lpstr>IPv4 Limitations</vt:lpstr>
      <vt:lpstr>Common Internet protocols</vt:lpstr>
      <vt:lpstr>The TCP/IP Protocol Suite</vt:lpstr>
      <vt:lpstr>Internetworking</vt:lpstr>
      <vt:lpstr>IPv4 Addressing</vt:lpstr>
      <vt:lpstr>IPv4 addresses (Cont.) </vt:lpstr>
      <vt:lpstr>Classful and classless addressing </vt:lpstr>
      <vt:lpstr>Problems with class-based IP addressing</vt:lpstr>
      <vt:lpstr>Classless interdomain routing (CIDR)</vt:lpstr>
      <vt:lpstr>Map of Regional Internet Registries</vt:lpstr>
      <vt:lpstr>Variable-length subnet masking </vt:lpstr>
      <vt:lpstr>Special IPv4 addresses </vt:lpstr>
      <vt:lpstr>Special IPv4 addresses </vt:lpstr>
      <vt:lpstr>IPv4 subnetting </vt:lpstr>
      <vt:lpstr>PowerPoint Presentation</vt:lpstr>
      <vt:lpstr>IPv6 Addressing</vt:lpstr>
      <vt:lpstr>IPv6 Address Compression</vt:lpstr>
      <vt:lpstr>IPv6 </vt:lpstr>
      <vt:lpstr>IPv6 addresses </vt:lpstr>
      <vt:lpstr>Ipv6 Rules</vt:lpstr>
      <vt:lpstr>IPv6 Addresses (Cont.) </vt:lpstr>
      <vt:lpstr>IPv6 Address Types &amp; Scope</vt:lpstr>
      <vt:lpstr>IPv6 Addressing - Global and Public Addresses</vt:lpstr>
      <vt:lpstr>IPv6 Addresses - Internal Addresses</vt:lpstr>
      <vt:lpstr>Using IPv6 Addresses in URLs</vt:lpstr>
      <vt:lpstr>IPv6 Loop Back</vt:lpstr>
      <vt:lpstr>IPv6 migration </vt:lpstr>
      <vt:lpstr>IPv6 migration (Cont.) </vt:lpstr>
      <vt:lpstr>IPv6 migration (Cont.) </vt:lpstr>
      <vt:lpstr>1.3  Explain the concepts and characteristics of routing and switching</vt:lpstr>
      <vt:lpstr>Performance concepts - QoS</vt:lpstr>
      <vt:lpstr>Quality of Service</vt:lpstr>
      <vt:lpstr>Performance concepts: DiffServ</vt:lpstr>
      <vt:lpstr>Performance concepts:  CoS</vt:lpstr>
      <vt:lpstr>PowerPoint Presentation</vt:lpstr>
      <vt:lpstr>Performance concepts: Traffic Shaping</vt:lpstr>
      <vt:lpstr>Address translation </vt:lpstr>
      <vt:lpstr>NAT methods </vt:lpstr>
      <vt:lpstr>NAT methods (Cont.) </vt:lpstr>
      <vt:lpstr>PAT </vt:lpstr>
      <vt:lpstr>1.4  Given a scenario, configure the appropriate IP addressing components </vt:lpstr>
      <vt:lpstr>Internet Protocol</vt:lpstr>
      <vt:lpstr>IPv4</vt:lpstr>
      <vt:lpstr>IPv4 Address</vt:lpstr>
      <vt:lpstr>IPv4 Address</vt:lpstr>
      <vt:lpstr>IPv4 Address Conversion</vt:lpstr>
      <vt:lpstr>IPv4 Example</vt:lpstr>
      <vt:lpstr>IPv4 Example</vt:lpstr>
      <vt:lpstr>IPv4 Example</vt:lpstr>
      <vt:lpstr>IPv4 Example</vt:lpstr>
      <vt:lpstr>IPv4 Datagram</vt:lpstr>
      <vt:lpstr>IPv4 Datagram</vt:lpstr>
      <vt:lpstr>IPv4 Limitations</vt:lpstr>
      <vt:lpstr>Common Internet protocols</vt:lpstr>
      <vt:lpstr>The TCP/IP Protocol Suite</vt:lpstr>
      <vt:lpstr>Internetworking</vt:lpstr>
      <vt:lpstr>IPv4 Addressing</vt:lpstr>
      <vt:lpstr>IPv4 addresses (Cont.) </vt:lpstr>
      <vt:lpstr>PowerPoint Presentation</vt:lpstr>
      <vt:lpstr>Classful and classless addressing </vt:lpstr>
      <vt:lpstr>Problems with class-based IP addressing</vt:lpstr>
      <vt:lpstr>Classless interdomain routing (CIDR)</vt:lpstr>
      <vt:lpstr>Map of Regional Internet Registries</vt:lpstr>
      <vt:lpstr>Variable-length subnet masking </vt:lpstr>
      <vt:lpstr>Variable Length Subnets</vt:lpstr>
      <vt:lpstr>Special IPv4 addresses </vt:lpstr>
      <vt:lpstr>Special IPv4 addresses </vt:lpstr>
      <vt:lpstr>IPv4 subnetting </vt:lpstr>
      <vt:lpstr>IPv6 Addressing</vt:lpstr>
      <vt:lpstr>IPv6 Address Compression</vt:lpstr>
      <vt:lpstr>IPv6 </vt:lpstr>
      <vt:lpstr>IPv6 addresses </vt:lpstr>
      <vt:lpstr>Ipv6 Rules</vt:lpstr>
      <vt:lpstr>IPv6 Addresses (Cont.) </vt:lpstr>
      <vt:lpstr>IPv6 Address Types &amp; Scope</vt:lpstr>
      <vt:lpstr>IPv6 Addressing - Global and Public Addresses</vt:lpstr>
      <vt:lpstr>IPV6 Task</vt:lpstr>
      <vt:lpstr>1.5  Compare and contrast the characteristics of  network topologies, types and technologies </vt:lpstr>
      <vt:lpstr>PowerPoint Presentation</vt:lpstr>
      <vt:lpstr>Topologies</vt:lpstr>
      <vt:lpstr>Topologies: Bus</vt:lpstr>
      <vt:lpstr>Topologies - Bus</vt:lpstr>
      <vt:lpstr>Topologies - Bus</vt:lpstr>
      <vt:lpstr>Topologies - Bus</vt:lpstr>
      <vt:lpstr>Topology - Bus</vt:lpstr>
      <vt:lpstr>Topologies: Star</vt:lpstr>
      <vt:lpstr>Topologies: Star</vt:lpstr>
      <vt:lpstr>Topologies: Star</vt:lpstr>
      <vt:lpstr>Topologies: Ring</vt:lpstr>
      <vt:lpstr>Topologies: Ring</vt:lpstr>
      <vt:lpstr>Topologies: Ring</vt:lpstr>
      <vt:lpstr>Topologies: Ring</vt:lpstr>
      <vt:lpstr>Topologies - Ring</vt:lpstr>
      <vt:lpstr>Topologies: Mesh</vt:lpstr>
      <vt:lpstr>Topologies - Mesh</vt:lpstr>
      <vt:lpstr>Mesh</vt:lpstr>
      <vt:lpstr>Topologies - Mesh</vt:lpstr>
      <vt:lpstr>Partial Mesh</vt:lpstr>
      <vt:lpstr>Topologies: Ad Hoc or Hybrid</vt:lpstr>
      <vt:lpstr>Topologies: Infrastructure</vt:lpstr>
      <vt:lpstr>Topologies: Wireless Mesh</vt:lpstr>
      <vt:lpstr>Topologies: Wireless Mesh</vt:lpstr>
      <vt:lpstr>Topologies: Wireless Mesh</vt:lpstr>
      <vt:lpstr>Physical and Logical Topology</vt:lpstr>
      <vt:lpstr>NETWORK TOPOLOGY (LOGICAL TOPOLOGY)</vt:lpstr>
      <vt:lpstr>PowerPoint Presentation</vt:lpstr>
      <vt:lpstr>Infrastructure and design</vt:lpstr>
      <vt:lpstr>WAN</vt:lpstr>
      <vt:lpstr>LAN</vt:lpstr>
      <vt:lpstr>LAN</vt:lpstr>
      <vt:lpstr>Differences between LANs and WANs</vt:lpstr>
      <vt:lpstr>MAN</vt:lpstr>
      <vt:lpstr>WLAN</vt:lpstr>
      <vt:lpstr>PAN</vt:lpstr>
      <vt:lpstr>SCADA</vt:lpstr>
      <vt:lpstr>SCADA</vt:lpstr>
      <vt:lpstr>MediaNet</vt:lpstr>
      <vt:lpstr>1.6  Given a scenario, implement the appropriate  wireless technologies and configurations</vt:lpstr>
      <vt:lpstr>Wireless</vt:lpstr>
      <vt:lpstr>Wi-Fi</vt:lpstr>
      <vt:lpstr> 1.7 Summarize cloud concepts and their purposes</vt:lpstr>
      <vt:lpstr>Types of Services</vt:lpstr>
      <vt:lpstr>Cloud Infrastructure as a Service (IaaS)</vt:lpstr>
      <vt:lpstr>Cloud Infrastructure as a Service (IaaS)</vt:lpstr>
      <vt:lpstr>Cloud Platform as a Service (PaaS)</vt:lpstr>
      <vt:lpstr>Cloud Platform as a Service (PaaS)</vt:lpstr>
      <vt:lpstr>Cloud Software as a Service (Saas)</vt:lpstr>
      <vt:lpstr>Cloud Software as a Service (Saas)</vt:lpstr>
      <vt:lpstr>Cloud Delivery Models</vt:lpstr>
      <vt:lpstr>Public Cloud</vt:lpstr>
      <vt:lpstr>Private Cloud</vt:lpstr>
      <vt:lpstr>Hybrid Cloud</vt:lpstr>
      <vt:lpstr>Community Cloud</vt:lpstr>
      <vt:lpstr>Connectivity Methods</vt:lpstr>
      <vt:lpstr>Connectivity Methods</vt:lpstr>
      <vt:lpstr>IPSec and VPN</vt:lpstr>
      <vt:lpstr>Security Implications/Considerations</vt:lpstr>
      <vt:lpstr>Relationship Between Local and Cloud Resources</vt:lpstr>
      <vt:lpstr>1.8  Explain the functions of network services</vt:lpstr>
      <vt:lpstr>DHCP</vt:lpstr>
      <vt:lpstr>DHCP </vt:lpstr>
      <vt:lpstr>The DHCPv4 Leasing Process </vt:lpstr>
      <vt:lpstr>DHCP process</vt:lpstr>
      <vt:lpstr>The DHCPv6 leasing process </vt:lpstr>
      <vt:lpstr>APIPA</vt:lpstr>
      <vt:lpstr>APIPA</vt:lpstr>
      <vt:lpstr>PowerPoint Presentation</vt:lpstr>
      <vt:lpstr>PowerPoint Presentation</vt:lpstr>
      <vt:lpstr>Configuring DHCP</vt:lpstr>
      <vt:lpstr>Scope properties</vt:lpstr>
      <vt:lpstr>DHCP Pools</vt:lpstr>
      <vt:lpstr>PowerPoint Presentation</vt:lpstr>
      <vt:lpstr>PowerPoint Presentation</vt:lpstr>
      <vt:lpstr>IPAM systems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Bob Higgie</dc:creator>
  <cp:lastModifiedBy>Colin Peters</cp:lastModifiedBy>
  <cp:revision>4</cp:revision>
  <dcterms:created xsi:type="dcterms:W3CDTF">2021-08-03T12:13:29Z</dcterms:created>
  <dcterms:modified xsi:type="dcterms:W3CDTF">2023-04-11T13:22:46Z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MediaServiceImageTags">
    <vt:lpwstr/>
  </property>
</Properties>
</file>