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16"/>
  </p:notesMasterIdLst>
  <p:sldIdLst>
    <p:sldId id="321" r:id="rId2"/>
    <p:sldId id="305" r:id="rId3"/>
    <p:sldId id="322" r:id="rId4"/>
    <p:sldId id="312" r:id="rId5"/>
    <p:sldId id="323" r:id="rId6"/>
    <p:sldId id="324" r:id="rId7"/>
    <p:sldId id="325" r:id="rId8"/>
    <p:sldId id="326" r:id="rId9"/>
    <p:sldId id="331" r:id="rId10"/>
    <p:sldId id="327" r:id="rId11"/>
    <p:sldId id="328" r:id="rId12"/>
    <p:sldId id="329" r:id="rId13"/>
    <p:sldId id="330" r:id="rId14"/>
    <p:sldId id="33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178A4A-141E-29F5-9F50-FAB4EC2CDBBC}" v="4" dt="2023-02-06T13:22:12.995"/>
    <p1510:client id="{B52C1653-6A98-2398-1F2C-0EC6978639BC}" v="43" dt="2023-02-06T10:38:12.2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EA16AA-C3C9-524C-AA95-1B316E339F06}" type="datetimeFigureOut">
              <a:rPr lang="en-US" smtClean="0"/>
              <a:t>2/27/2023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0B4FF-D04F-0347-9B11-4E87A25C494D}" type="slidenum">
              <a:rPr lang="en-US" smtClean="0"/>
              <a:t>‹#›</a:t>
            </a:fld>
            <a:endParaRPr lang="en-US"/>
          </a:p>
        </p:txBody>
      </p:sp>
    </p:spTree>
    <p:extLst>
      <p:ext uri="{BB962C8B-B14F-4D97-AF65-F5344CB8AC3E}">
        <p14:creationId xmlns:p14="http://schemas.microsoft.com/office/powerpoint/2010/main" val="1182182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041321"/>
          </a:xfrm>
        </p:spPr>
        <p:txBody>
          <a:bodyPr/>
          <a:lstStyle/>
          <a:p>
            <a:r>
              <a:rPr lang="en-GB">
                <a:effectLst/>
                <a:latin typeface="Helvetica Neue" panose="02000503000000020004" pitchFamily="2" charset="0"/>
              </a:rPr>
              <a:t>Atomicity - Completed all transactions completed Fully</a:t>
            </a:r>
          </a:p>
          <a:p>
            <a:r>
              <a:rPr lang="en-GB">
                <a:effectLst/>
                <a:latin typeface="Helvetica Neue" panose="02000503000000020004" pitchFamily="2" charset="0"/>
              </a:rPr>
              <a:t>Consistency - Changes must not break it must be consistent</a:t>
            </a:r>
          </a:p>
          <a:p>
            <a:r>
              <a:rPr lang="en-GB">
                <a:effectLst/>
                <a:latin typeface="Helvetica Neue" panose="02000503000000020004" pitchFamily="2" charset="0"/>
              </a:rPr>
              <a:t>Isolation - Must be isolated and not interfere with other transactions</a:t>
            </a:r>
          </a:p>
          <a:p>
            <a:r>
              <a:rPr lang="en-GB">
                <a:effectLst/>
                <a:latin typeface="Helvetica Neue" panose="02000503000000020004" pitchFamily="2" charset="0"/>
              </a:rPr>
              <a:t>Durability - It must remain in the database even if system problem occur permanent.</a:t>
            </a:r>
          </a:p>
          <a:p>
            <a:endParaRPr lang="en-GB">
              <a:latin typeface="Helvetica Neue" panose="02000503000000020004" pitchFamily="2" charset="0"/>
            </a:endParaRPr>
          </a:p>
          <a:p>
            <a:r>
              <a:rPr lang="en-GB">
                <a:effectLst/>
                <a:latin typeface="Helvetica Neue" panose="02000503000000020004" pitchFamily="2" charset="0"/>
              </a:rPr>
              <a:t>SQL - Schema is the diagrammatic form </a:t>
            </a:r>
            <a:br>
              <a:rPr lang="en-GB">
                <a:effectLst/>
                <a:latin typeface="Helvetica Neue" panose="02000503000000020004" pitchFamily="2" charset="0"/>
              </a:rPr>
            </a:br>
            <a:r>
              <a:rPr lang="en-GB">
                <a:effectLst/>
                <a:latin typeface="Helvetica Neue" panose="02000503000000020004" pitchFamily="2" charset="0"/>
              </a:rPr>
              <a:t>Entity is a record </a:t>
            </a:r>
            <a:r>
              <a:rPr lang="en-GB" err="1">
                <a:effectLst/>
                <a:latin typeface="Helvetica Neue" panose="02000503000000020004" pitchFamily="2" charset="0"/>
              </a:rPr>
              <a:t>ie</a:t>
            </a:r>
            <a:r>
              <a:rPr lang="en-GB">
                <a:effectLst/>
                <a:latin typeface="Helvetica Neue" panose="02000503000000020004" pitchFamily="2" charset="0"/>
              </a:rPr>
              <a:t> customer</a:t>
            </a:r>
          </a:p>
          <a:p>
            <a:r>
              <a:rPr lang="en-GB">
                <a:effectLst/>
                <a:latin typeface="Helvetica Neue" panose="02000503000000020004" pitchFamily="2" charset="0"/>
              </a:rPr>
              <a:t>Attributes - ID Customer, First Name, Surname</a:t>
            </a:r>
          </a:p>
          <a:p>
            <a:br>
              <a:rPr lang="en-GB">
                <a:effectLst/>
                <a:latin typeface="Helvetica Neue" panose="02000503000000020004" pitchFamily="2" charset="0"/>
              </a:rPr>
            </a:br>
            <a:r>
              <a:rPr lang="en-GB">
                <a:effectLst/>
                <a:latin typeface="Helvetica Neue" panose="02000503000000020004" pitchFamily="2" charset="0"/>
              </a:rPr>
              <a:t>No SQL - Document</a:t>
            </a:r>
          </a:p>
          <a:p>
            <a:r>
              <a:rPr lang="en-GB">
                <a:effectLst/>
                <a:latin typeface="Helvetica Neue" panose="02000503000000020004" pitchFamily="2" charset="0"/>
              </a:rPr>
              <a:t>No SQL - Graph</a:t>
            </a:r>
          </a:p>
          <a:p>
            <a:r>
              <a:rPr lang="en-GB">
                <a:effectLst/>
                <a:latin typeface="Helvetica Neue" panose="02000503000000020004" pitchFamily="2" charset="0"/>
              </a:rPr>
              <a:t>No SQL – </a:t>
            </a:r>
            <a:r>
              <a:rPr lang="en-GB" err="1">
                <a:effectLst/>
                <a:latin typeface="Helvetica Neue" panose="02000503000000020004" pitchFamily="2" charset="0"/>
              </a:rPr>
              <a:t>Columna</a:t>
            </a:r>
            <a:endParaRPr lang="en-GB">
              <a:effectLst/>
              <a:latin typeface="Helvetica Neue" panose="02000503000000020004" pitchFamily="2" charset="0"/>
            </a:endParaRPr>
          </a:p>
          <a:p>
            <a:endParaRPr lang="en-GB">
              <a:latin typeface="Helvetica Neue" panose="02000503000000020004" pitchFamily="2" charset="0"/>
            </a:endParaRPr>
          </a:p>
          <a:p>
            <a:r>
              <a:rPr lang="en-GB">
                <a:effectLst/>
                <a:latin typeface="Helvetica Neue" panose="02000503000000020004" pitchFamily="2" charset="0"/>
              </a:rPr>
              <a:t>Normalisation</a:t>
            </a:r>
          </a:p>
          <a:p>
            <a:r>
              <a:rPr lang="en-GB">
                <a:effectLst/>
                <a:latin typeface="Helvetica Neue" panose="02000503000000020004" pitchFamily="2" charset="0"/>
              </a:rPr>
              <a:t>1st Repeating attributes</a:t>
            </a:r>
          </a:p>
          <a:p>
            <a:r>
              <a:rPr lang="en-GB">
                <a:effectLst/>
                <a:latin typeface="Helvetica Neue" panose="02000503000000020004" pitchFamily="2" charset="0"/>
              </a:rPr>
              <a:t>2nd Partial key dependencies - </a:t>
            </a:r>
            <a:r>
              <a:rPr lang="en-GB" err="1">
                <a:effectLst/>
                <a:latin typeface="Helvetica Neue" panose="02000503000000020004" pitchFamily="2" charset="0"/>
              </a:rPr>
              <a:t>ie</a:t>
            </a:r>
            <a:r>
              <a:rPr lang="en-GB">
                <a:effectLst/>
                <a:latin typeface="Helvetica Neue" panose="02000503000000020004" pitchFamily="2" charset="0"/>
              </a:rPr>
              <a:t> employee name, dept ref number, dept name. Dept name depended on dept ref number.</a:t>
            </a:r>
          </a:p>
          <a:p>
            <a:r>
              <a:rPr lang="en-GB">
                <a:effectLst/>
                <a:latin typeface="Helvetica Neue" panose="02000503000000020004" pitchFamily="2" charset="0"/>
              </a:rPr>
              <a:t>3rd Last check Any attributes more dependant on other attributes (then create new tables)</a:t>
            </a:r>
          </a:p>
          <a:p>
            <a:r>
              <a:rPr lang="en-GB">
                <a:effectLst/>
                <a:latin typeface="Helvetica Neue" panose="02000503000000020004" pitchFamily="2" charset="0"/>
              </a:rPr>
              <a:t> </a:t>
            </a:r>
            <a:endParaRPr lang="en-US"/>
          </a:p>
        </p:txBody>
      </p:sp>
      <p:sp>
        <p:nvSpPr>
          <p:cNvPr id="4" name="Slide Number Placeholder 3"/>
          <p:cNvSpPr>
            <a:spLocks noGrp="1"/>
          </p:cNvSpPr>
          <p:nvPr>
            <p:ph type="sldNum" sz="quarter" idx="5"/>
          </p:nvPr>
        </p:nvSpPr>
        <p:spPr/>
        <p:txBody>
          <a:bodyPr/>
          <a:lstStyle/>
          <a:p>
            <a:fld id="{46C0B4FF-D04F-0347-9B11-4E87A25C494D}" type="slidenum">
              <a:rPr lang="en-US" smtClean="0"/>
              <a:t>1</a:t>
            </a:fld>
            <a:endParaRPr lang="en-US"/>
          </a:p>
        </p:txBody>
      </p:sp>
    </p:spTree>
    <p:extLst>
      <p:ext uri="{BB962C8B-B14F-4D97-AF65-F5344CB8AC3E}">
        <p14:creationId xmlns:p14="http://schemas.microsoft.com/office/powerpoint/2010/main" val="3492379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solidFill>
                  <a:schemeClr val="accent1">
                    <a:lumMod val="75000"/>
                  </a:schemeClr>
                </a:solidFill>
                <a:latin typeface="+mn-lt"/>
              </a:defRPr>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6" name="Slide Number Placeholder 5"/>
          <p:cNvSpPr>
            <a:spLocks noGrp="1"/>
          </p:cNvSpPr>
          <p:nvPr>
            <p:ph type="sldNum" sz="quarter" idx="12"/>
          </p:nvPr>
        </p:nvSpPr>
        <p:spPr>
          <a:xfrm>
            <a:off x="11568608" y="6237312"/>
            <a:ext cx="50410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999580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1FA3F48C-C7C6-4055-9F49-3777875E72AE}" type="datetimeFigureOut">
              <a:rPr lang="en-US" smtClean="0"/>
              <a:t>2/27/2023</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752395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6178E61D-D431-422C-9764-11DAFE33AB63}" type="datetimeFigureOut">
              <a:rPr lang="en-US" smtClean="0"/>
              <a:t>2/27/2023</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2349601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2822" y="365127"/>
            <a:ext cx="11590421" cy="1325563"/>
          </a:xfrm>
        </p:spPr>
        <p:txBody>
          <a:bodyPr/>
          <a:lstStyle>
            <a:lvl1pPr>
              <a:defRPr b="1">
                <a:solidFill>
                  <a:schemeClr val="accent1">
                    <a:lumMod val="75000"/>
                  </a:schemeClr>
                </a:solidFill>
              </a:defRPr>
            </a:lvl1pPr>
          </a:lstStyle>
          <a:p>
            <a:r>
              <a:rPr lang="en-US"/>
              <a:t>Click to edit Master title style</a:t>
            </a:r>
            <a:endParaRPr lang="en-GB"/>
          </a:p>
        </p:txBody>
      </p:sp>
      <p:sp>
        <p:nvSpPr>
          <p:cNvPr id="3" name="Content Placeholder 2"/>
          <p:cNvSpPr>
            <a:spLocks noGrp="1"/>
          </p:cNvSpPr>
          <p:nvPr>
            <p:ph idx="1"/>
          </p:nvPr>
        </p:nvSpPr>
        <p:spPr>
          <a:xfrm>
            <a:off x="312822" y="1825625"/>
            <a:ext cx="11590421" cy="49359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a:xfrm>
            <a:off x="11442032" y="6396458"/>
            <a:ext cx="461211"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882999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949" y="1709740"/>
            <a:ext cx="11341769" cy="2852737"/>
          </a:xfrm>
        </p:spPr>
        <p:txBody>
          <a:bodyPr anchor="b"/>
          <a:lstStyle>
            <a:lvl1pPr>
              <a:defRPr sz="4500">
                <a:solidFill>
                  <a:schemeClr val="accent1">
                    <a:lumMod val="75000"/>
                  </a:schemeClr>
                </a:solidFill>
                <a:latin typeface="+mn-lt"/>
              </a:defRPr>
            </a:lvl1pPr>
          </a:lstStyle>
          <a:p>
            <a:r>
              <a:rPr lang="en-US"/>
              <a:t>Click to edit Master title style</a:t>
            </a:r>
            <a:endParaRPr lang="en-GB"/>
          </a:p>
        </p:txBody>
      </p:sp>
      <p:sp>
        <p:nvSpPr>
          <p:cNvPr id="3" name="Text Placeholder 2"/>
          <p:cNvSpPr>
            <a:spLocks noGrp="1"/>
          </p:cNvSpPr>
          <p:nvPr>
            <p:ph type="body" idx="1"/>
          </p:nvPr>
        </p:nvSpPr>
        <p:spPr>
          <a:xfrm>
            <a:off x="360949" y="4589465"/>
            <a:ext cx="11341769"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11265569" y="6356352"/>
            <a:ext cx="43714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81301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467475" cy="1325563"/>
          </a:xfrm>
        </p:spPr>
        <p:txBody>
          <a:bodyPr/>
          <a:lstStyle>
            <a:lvl1pPr>
              <a:defRPr>
                <a:solidFill>
                  <a:schemeClr val="accent1">
                    <a:lumMod val="75000"/>
                  </a:schemeClr>
                </a:solidFill>
                <a:latin typeface="+mn-lt"/>
              </a:defRPr>
            </a:lvl1p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8550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33475" cy="48550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2"/>
          </p:nvPr>
        </p:nvSpPr>
        <p:spPr>
          <a:xfrm>
            <a:off x="11305675" y="6315578"/>
            <a:ext cx="533400"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944305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247107"/>
          </a:xfrm>
        </p:spPr>
        <p:txBody>
          <a:bodyPr/>
          <a:lstStyle/>
          <a:p>
            <a:r>
              <a:rPr lang="en-US"/>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421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421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a:xfrm>
            <a:off x="11530013" y="6356352"/>
            <a:ext cx="50410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629024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858579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931264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573405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399"/>
            <a:ext cx="3932237" cy="466407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576347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363EFA5E-FA76-400D-B3DC-F0BA90E6D107}" type="datetimeFigureOut">
              <a:rPr lang="en-US" smtClean="0"/>
              <a:t>2/27/2023</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594227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89585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208568" y="31740"/>
            <a:ext cx="891770" cy="305145"/>
          </a:xfrm>
          <a:prstGeom prst="rect">
            <a:avLst/>
          </a:prstGeom>
        </p:spPr>
      </p:pic>
      <p:pic>
        <p:nvPicPr>
          <p:cNvPr id="8" name="Picture 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272464" y="22313"/>
            <a:ext cx="838200" cy="335280"/>
          </a:xfrm>
          <a:prstGeom prst="rect">
            <a:avLst/>
          </a:prstGeom>
        </p:spPr>
      </p:pic>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7328" y="31740"/>
            <a:ext cx="420403" cy="534354"/>
          </a:xfrm>
          <a:prstGeom prst="rect">
            <a:avLst/>
          </a:prstGeom>
        </p:spPr>
      </p:pic>
      <p:sp>
        <p:nvSpPr>
          <p:cNvPr id="4" name="Rectangle 3"/>
          <p:cNvSpPr/>
          <p:nvPr/>
        </p:nvSpPr>
        <p:spPr>
          <a:xfrm>
            <a:off x="0" y="6525344"/>
            <a:ext cx="12192000" cy="332656"/>
          </a:xfrm>
          <a:prstGeom prst="rect">
            <a:avLst/>
          </a:prstGeom>
          <a:solidFill>
            <a:srgbClr val="015A2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laceholder 5"/>
          <p:cNvSpPr>
            <a:spLocks noGrp="1"/>
          </p:cNvSpPr>
          <p:nvPr>
            <p:ph type="sldNum" sz="quarter" idx="4"/>
          </p:nvPr>
        </p:nvSpPr>
        <p:spPr>
          <a:xfrm>
            <a:off x="11496600" y="6266473"/>
            <a:ext cx="504107"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22F896-40B5-4ADD-8801-0D06FADFA095}" type="slidenum">
              <a:rPr lang="en-US" smtClean="0"/>
              <a:pPr/>
              <a:t>‹#›</a:t>
            </a:fld>
            <a:endParaRPr lang="en-US"/>
          </a:p>
        </p:txBody>
      </p:sp>
    </p:spTree>
    <p:extLst>
      <p:ext uri="{BB962C8B-B14F-4D97-AF65-F5344CB8AC3E}">
        <p14:creationId xmlns:p14="http://schemas.microsoft.com/office/powerpoint/2010/main" val="37701530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defTabSz="685800" rtl="0" eaLnBrk="1" latinLnBrk="0" hangingPunct="1">
        <a:lnSpc>
          <a:spcPct val="90000"/>
        </a:lnSpc>
        <a:spcBef>
          <a:spcPct val="0"/>
        </a:spcBef>
        <a:buNone/>
        <a:defRPr sz="3300" kern="1200">
          <a:solidFill>
            <a:schemeClr val="accent1">
              <a:lumMod val="75000"/>
            </a:schemeClr>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ZS_kXvOeQ5Y" TargetMode="External"/><Relationship Id="rId2" Type="http://schemas.openxmlformats.org/officeDocument/2006/relationships/hyperlink" Target="https://www.youtube.com/watch?v=bKjH8WhSu_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a:t>Connecting code to data sources</a:t>
            </a:r>
            <a:br>
              <a:rPr lang="en-GB"/>
            </a:br>
            <a:br>
              <a:rPr lang="en-US" b="1"/>
            </a:br>
            <a:endParaRPr lang="en-GB"/>
          </a:p>
        </p:txBody>
      </p:sp>
      <p:sp>
        <p:nvSpPr>
          <p:cNvPr id="3" name="Subtitle 2"/>
          <p:cNvSpPr>
            <a:spLocks noGrp="1"/>
          </p:cNvSpPr>
          <p:nvPr>
            <p:ph type="subTitle" idx="1"/>
          </p:nvPr>
        </p:nvSpPr>
        <p:spPr/>
        <p:txBody>
          <a:bodyPr/>
          <a:lstStyle/>
          <a:p>
            <a:r>
              <a:rPr lang="en-GB" sz="2400">
                <a:solidFill>
                  <a:srgbClr val="000000"/>
                </a:solidFill>
                <a:effectLst/>
                <a:latin typeface="Arial" panose="020B0604020202020204" pitchFamily="34" charset="0"/>
                <a:ea typeface="Times New Roman" panose="02020603050405020304" pitchFamily="18" charset="0"/>
              </a:rPr>
              <a:t>Makes simple connections between code and defined data sources as specified (S4) </a:t>
            </a:r>
          </a:p>
          <a:p>
            <a:r>
              <a:rPr lang="en-GB" sz="2400">
                <a:solidFill>
                  <a:srgbClr val="000000"/>
                </a:solidFill>
                <a:effectLst/>
                <a:latin typeface="Arial" panose="020B0604020202020204" pitchFamily="34" charset="0"/>
                <a:ea typeface="Times New Roman" panose="02020603050405020304" pitchFamily="18" charset="0"/>
              </a:rPr>
              <a:t>Explains the principles and uses of relational and non-relational (</a:t>
            </a:r>
            <a:r>
              <a:rPr lang="en-GB" sz="2400" err="1">
                <a:solidFill>
                  <a:srgbClr val="000000"/>
                </a:solidFill>
                <a:effectLst/>
                <a:latin typeface="Arial" panose="020B0604020202020204" pitchFamily="34" charset="0"/>
                <a:ea typeface="Times New Roman" panose="02020603050405020304" pitchFamily="18" charset="0"/>
              </a:rPr>
              <a:t>nosql</a:t>
            </a:r>
            <a:r>
              <a:rPr lang="en-GB" sz="2400">
                <a:solidFill>
                  <a:srgbClr val="000000"/>
                </a:solidFill>
                <a:effectLst/>
                <a:latin typeface="Arial" panose="020B0604020202020204" pitchFamily="34" charset="0"/>
                <a:ea typeface="Times New Roman" panose="02020603050405020304" pitchFamily="18" charset="0"/>
              </a:rPr>
              <a:t>) databases. (K11) </a:t>
            </a:r>
            <a:endParaRPr lang="en-GB" sz="2400">
              <a:effectLst/>
              <a:latin typeface="Times New Roman" panose="02020603050405020304" pitchFamily="18" charset="0"/>
              <a:ea typeface="Times New Roman" panose="02020603050405020304" pitchFamily="18" charset="0"/>
            </a:endParaRPr>
          </a:p>
          <a:p>
            <a:endParaRPr lang="en-GB" sz="1800">
              <a:effectLst/>
              <a:latin typeface="Times New Roman" panose="02020603050405020304" pitchFamily="18" charset="0"/>
              <a:ea typeface="Times New Roman" panose="02020603050405020304" pitchFamily="18" charset="0"/>
            </a:endParaRPr>
          </a:p>
          <a:p>
            <a:endParaRPr lang="en-GB"/>
          </a:p>
        </p:txBody>
      </p:sp>
    </p:spTree>
    <p:extLst>
      <p:ext uri="{BB962C8B-B14F-4D97-AF65-F5344CB8AC3E}">
        <p14:creationId xmlns:p14="http://schemas.microsoft.com/office/powerpoint/2010/main" val="3687596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NoSQL – key value</a:t>
            </a:r>
          </a:p>
        </p:txBody>
      </p:sp>
      <p:sp>
        <p:nvSpPr>
          <p:cNvPr id="3" name="Content Placeholder 2"/>
          <p:cNvSpPr>
            <a:spLocks noGrp="1"/>
          </p:cNvSpPr>
          <p:nvPr>
            <p:ph idx="1"/>
          </p:nvPr>
        </p:nvSpPr>
        <p:spPr/>
        <p:txBody>
          <a:bodyPr/>
          <a:lstStyle/>
          <a:p>
            <a:r>
              <a:rPr lang="en-GB"/>
              <a:t>Data is stored in an associative array of key-value pairs. The key is an attribute name, which is linked to a value</a:t>
            </a:r>
          </a:p>
          <a:p>
            <a:r>
              <a:rPr lang="en-GB"/>
              <a:t>The values can be different data types or fields</a:t>
            </a:r>
          </a:p>
        </p:txBody>
      </p:sp>
      <p:pic>
        <p:nvPicPr>
          <p:cNvPr id="4098" name="Picture 2" descr="KeyValu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1744" y="4033212"/>
            <a:ext cx="2857500" cy="1933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8412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NoSQL Columnar</a:t>
            </a:r>
          </a:p>
        </p:txBody>
      </p:sp>
      <p:sp>
        <p:nvSpPr>
          <p:cNvPr id="3" name="Content Placeholder 2"/>
          <p:cNvSpPr>
            <a:spLocks noGrp="1"/>
          </p:cNvSpPr>
          <p:nvPr>
            <p:ph idx="1"/>
          </p:nvPr>
        </p:nvSpPr>
        <p:spPr/>
        <p:txBody>
          <a:bodyPr>
            <a:normAutofit/>
          </a:bodyPr>
          <a:lstStyle/>
          <a:p>
            <a:r>
              <a:rPr lang="en-GB"/>
              <a:t>In columnar databases you have column families, which are containers for rows. </a:t>
            </a:r>
          </a:p>
          <a:p>
            <a:r>
              <a:rPr lang="en-GB"/>
              <a:t>No need to know all of the columns up front</a:t>
            </a:r>
          </a:p>
          <a:p>
            <a:r>
              <a:rPr lang="en-GB"/>
              <a:t>Each row doesn’t have to have the same number of columns. </a:t>
            </a:r>
          </a:p>
          <a:p>
            <a:r>
              <a:rPr lang="en-GB"/>
              <a:t>Columnar databases are best suited to analysing huge datasets</a:t>
            </a:r>
          </a:p>
          <a:p>
            <a:r>
              <a:rPr lang="en-GB"/>
              <a:t>High performance for data analysis (read only)</a:t>
            </a:r>
          </a:p>
          <a:p>
            <a:r>
              <a:rPr lang="en-GB"/>
              <a:t>Less efficient for update (read/write)</a:t>
            </a:r>
          </a:p>
        </p:txBody>
      </p:sp>
    </p:spTree>
    <p:extLst>
      <p:ext uri="{BB962C8B-B14F-4D97-AF65-F5344CB8AC3E}">
        <p14:creationId xmlns:p14="http://schemas.microsoft.com/office/powerpoint/2010/main" val="3634265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NoSQL Columnar</a:t>
            </a:r>
          </a:p>
        </p:txBody>
      </p:sp>
      <p:sp>
        <p:nvSpPr>
          <p:cNvPr id="3" name="Content Placeholder 2"/>
          <p:cNvSpPr>
            <a:spLocks noGrp="1"/>
          </p:cNvSpPr>
          <p:nvPr>
            <p:ph idx="1"/>
          </p:nvPr>
        </p:nvSpPr>
        <p:spPr>
          <a:xfrm>
            <a:off x="2034242" y="2336873"/>
            <a:ext cx="4061759" cy="3599316"/>
          </a:xfrm>
        </p:spPr>
        <p:txBody>
          <a:bodyPr/>
          <a:lstStyle/>
          <a:p>
            <a:r>
              <a:rPr lang="en-GB"/>
              <a:t>In a row store you have to access each row to total  the sales</a:t>
            </a:r>
          </a:p>
          <a:p>
            <a:endParaRPr lang="en-GB"/>
          </a:p>
          <a:p>
            <a:r>
              <a:rPr lang="en-GB"/>
              <a:t>In a column store you have to access one column to total the sales</a:t>
            </a:r>
          </a:p>
        </p:txBody>
      </p:sp>
      <p:pic>
        <p:nvPicPr>
          <p:cNvPr id="5124" name="Picture 4" descr="https://static1.squarespace.com/static/52d805bde4b09cce38a94ff9/t/53712d26e4b02899e91c0d4e/1399926069987/?format=750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2024" y="2420889"/>
            <a:ext cx="3048000" cy="4000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8953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3FB5A-58DD-4D29-A988-3D2AFD05E09C}"/>
              </a:ext>
            </a:extLst>
          </p:cNvPr>
          <p:cNvSpPr>
            <a:spLocks noGrp="1"/>
          </p:cNvSpPr>
          <p:nvPr>
            <p:ph type="title"/>
          </p:nvPr>
        </p:nvSpPr>
        <p:spPr/>
        <p:txBody>
          <a:bodyPr/>
          <a:lstStyle/>
          <a:p>
            <a:r>
              <a:rPr lang="en-GB"/>
              <a:t>Good websites</a:t>
            </a:r>
          </a:p>
        </p:txBody>
      </p:sp>
      <p:sp>
        <p:nvSpPr>
          <p:cNvPr id="3" name="Content Placeholder 2">
            <a:extLst>
              <a:ext uri="{FF2B5EF4-FFF2-40B4-BE49-F238E27FC236}">
                <a16:creationId xmlns:a16="http://schemas.microsoft.com/office/drawing/2014/main" id="{87F7D726-4718-4034-BE1A-7187B25CD7E4}"/>
              </a:ext>
            </a:extLst>
          </p:cNvPr>
          <p:cNvSpPr>
            <a:spLocks noGrp="1"/>
          </p:cNvSpPr>
          <p:nvPr>
            <p:ph idx="1"/>
          </p:nvPr>
        </p:nvSpPr>
        <p:spPr/>
        <p:txBody>
          <a:bodyPr/>
          <a:lstStyle/>
          <a:p>
            <a:pPr marL="0" indent="0">
              <a:buNone/>
            </a:pPr>
            <a:endParaRPr lang="en-GB"/>
          </a:p>
          <a:p>
            <a:pPr algn="l" fontAlgn="base"/>
            <a:r>
              <a:rPr lang="en-GB" sz="1800" b="0" i="0">
                <a:solidFill>
                  <a:srgbClr val="000000"/>
                </a:solidFill>
                <a:effectLst/>
                <a:latin typeface="Calibri" panose="020F0502020204030204" pitchFamily="34" charset="0"/>
              </a:rPr>
              <a:t>Good tutorial mongo </a:t>
            </a:r>
            <a:r>
              <a:rPr lang="en-GB" sz="1800" b="0" i="0" err="1">
                <a:solidFill>
                  <a:srgbClr val="000000"/>
                </a:solidFill>
                <a:effectLst/>
                <a:latin typeface="Calibri" panose="020F0502020204030204" pitchFamily="34" charset="0"/>
              </a:rPr>
              <a:t>db</a:t>
            </a:r>
            <a:r>
              <a:rPr lang="en-GB" sz="1800" b="0" i="0">
                <a:solidFill>
                  <a:srgbClr val="000000"/>
                </a:solidFill>
                <a:effectLst/>
                <a:latin typeface="Calibri" panose="020F0502020204030204" pitchFamily="34" charset="0"/>
              </a:rPr>
              <a:t> -  17 mins</a:t>
            </a:r>
          </a:p>
          <a:p>
            <a:pPr algn="l" fontAlgn="base"/>
            <a:r>
              <a:rPr lang="en-GB" sz="1800" b="0" i="0">
                <a:solidFill>
                  <a:srgbClr val="000000"/>
                </a:solidFill>
                <a:effectLst/>
                <a:latin typeface="Calibri" panose="020F0502020204030204" pitchFamily="34" charset="0"/>
                <a:hlinkClick r:id="rId2"/>
              </a:rPr>
              <a:t>https://www.youtube.com/watch?v=bKjH8WhSu_E</a:t>
            </a:r>
            <a:br>
              <a:rPr lang="en-GB" sz="1800" b="0" i="0">
                <a:solidFill>
                  <a:srgbClr val="000000"/>
                </a:solidFill>
                <a:effectLst/>
                <a:latin typeface="Calibri" panose="020F0502020204030204" pitchFamily="34" charset="0"/>
              </a:rPr>
            </a:br>
            <a:endParaRPr lang="en-GB" sz="1800" b="0" i="0">
              <a:solidFill>
                <a:srgbClr val="000000"/>
              </a:solidFill>
              <a:effectLst/>
              <a:latin typeface="Calibri" panose="020F0502020204030204" pitchFamily="34" charset="0"/>
            </a:endParaRPr>
          </a:p>
          <a:p>
            <a:pPr algn="l" fontAlgn="base"/>
            <a:r>
              <a:rPr lang="en-GB" sz="1800" b="0" i="0" err="1">
                <a:solidFill>
                  <a:srgbClr val="000000"/>
                </a:solidFill>
                <a:effectLst/>
                <a:latin typeface="Calibri" panose="020F0502020204030204" pitchFamily="34" charset="0"/>
              </a:rPr>
              <a:t>sql</a:t>
            </a:r>
            <a:r>
              <a:rPr lang="en-GB" sz="1800" b="0" i="0">
                <a:solidFill>
                  <a:srgbClr val="000000"/>
                </a:solidFill>
                <a:effectLst/>
                <a:latin typeface="Calibri" panose="020F0502020204030204" pitchFamily="34" charset="0"/>
              </a:rPr>
              <a:t> vs no </a:t>
            </a:r>
            <a:r>
              <a:rPr lang="en-GB" sz="1800" b="0" i="0" err="1">
                <a:solidFill>
                  <a:srgbClr val="000000"/>
                </a:solidFill>
                <a:effectLst/>
                <a:latin typeface="Calibri" panose="020F0502020204030204" pitchFamily="34" charset="0"/>
              </a:rPr>
              <a:t>sql</a:t>
            </a:r>
            <a:r>
              <a:rPr lang="en-GB" sz="1800" b="0" i="0">
                <a:solidFill>
                  <a:srgbClr val="000000"/>
                </a:solidFill>
                <a:effectLst/>
                <a:latin typeface="Calibri" panose="020F0502020204030204" pitchFamily="34" charset="0"/>
              </a:rPr>
              <a:t> - 21 mins</a:t>
            </a:r>
          </a:p>
          <a:p>
            <a:pPr algn="l" fontAlgn="base"/>
            <a:r>
              <a:rPr lang="en-GB" sz="1800" b="0" i="0">
                <a:solidFill>
                  <a:srgbClr val="000000"/>
                </a:solidFill>
                <a:effectLst/>
                <a:latin typeface="Calibri" panose="020F0502020204030204" pitchFamily="34" charset="0"/>
                <a:hlinkClick r:id="rId3"/>
              </a:rPr>
              <a:t>https://www.youtube.com/watch?v=ZS_kXvOeQ5Y</a:t>
            </a:r>
            <a:endParaRPr lang="en-GB" sz="1800" b="0" i="0">
              <a:solidFill>
                <a:srgbClr val="000000"/>
              </a:solidFill>
              <a:effectLst/>
              <a:latin typeface="Calibri" panose="020F0502020204030204" pitchFamily="34" charset="0"/>
            </a:endParaRPr>
          </a:p>
          <a:p>
            <a:endParaRPr lang="en-GB"/>
          </a:p>
        </p:txBody>
      </p:sp>
    </p:spTree>
    <p:extLst>
      <p:ext uri="{BB962C8B-B14F-4D97-AF65-F5344CB8AC3E}">
        <p14:creationId xmlns:p14="http://schemas.microsoft.com/office/powerpoint/2010/main" val="132375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7EF17-5DAB-4944-A029-B178D66CDD89}"/>
              </a:ext>
            </a:extLst>
          </p:cNvPr>
          <p:cNvSpPr>
            <a:spLocks noGrp="1"/>
          </p:cNvSpPr>
          <p:nvPr>
            <p:ph type="title"/>
          </p:nvPr>
        </p:nvSpPr>
        <p:spPr/>
        <p:txBody>
          <a:bodyPr/>
          <a:lstStyle/>
          <a:p>
            <a:r>
              <a:rPr lang="en-GB"/>
              <a:t>Task 1</a:t>
            </a:r>
          </a:p>
        </p:txBody>
      </p:sp>
      <p:sp>
        <p:nvSpPr>
          <p:cNvPr id="3" name="Content Placeholder 2">
            <a:extLst>
              <a:ext uri="{FF2B5EF4-FFF2-40B4-BE49-F238E27FC236}">
                <a16:creationId xmlns:a16="http://schemas.microsoft.com/office/drawing/2014/main" id="{731BD4B5-F5AE-47D6-8B20-3137D8C3FF99}"/>
              </a:ext>
            </a:extLst>
          </p:cNvPr>
          <p:cNvSpPr>
            <a:spLocks noGrp="1"/>
          </p:cNvSpPr>
          <p:nvPr>
            <p:ph idx="1"/>
          </p:nvPr>
        </p:nvSpPr>
        <p:spPr/>
        <p:txBody>
          <a:bodyPr vert="horz" lIns="91440" tIns="45720" rIns="91440" bIns="45720" rtlCol="0" anchor="t">
            <a:normAutofit/>
          </a:bodyPr>
          <a:lstStyle/>
          <a:p>
            <a:pPr marL="0" indent="0">
              <a:buNone/>
            </a:pPr>
            <a:r>
              <a:rPr lang="en-GB" dirty="0"/>
              <a:t>Write a definition in your own words for the 4 types of No SQL databases</a:t>
            </a:r>
          </a:p>
          <a:p>
            <a:pPr marL="0" indent="0">
              <a:buNone/>
            </a:pPr>
            <a:endParaRPr lang="en-GB"/>
          </a:p>
          <a:p>
            <a:r>
              <a:rPr lang="en-GB" dirty="0"/>
              <a:t>Document</a:t>
            </a:r>
            <a:endParaRPr lang="en-GB" dirty="0">
              <a:cs typeface="Calibri"/>
            </a:endParaRPr>
          </a:p>
          <a:p>
            <a:r>
              <a:rPr lang="en-GB" dirty="0"/>
              <a:t>Graph</a:t>
            </a:r>
            <a:endParaRPr lang="en-GB" dirty="0">
              <a:cs typeface="Calibri"/>
            </a:endParaRPr>
          </a:p>
          <a:p>
            <a:r>
              <a:rPr lang="en-GB" dirty="0"/>
              <a:t>Key Value</a:t>
            </a:r>
            <a:endParaRPr lang="en-GB" dirty="0">
              <a:cs typeface="Calibri"/>
            </a:endParaRPr>
          </a:p>
          <a:p>
            <a:r>
              <a:rPr lang="en-GB" dirty="0"/>
              <a:t>Columnar</a:t>
            </a:r>
            <a:endParaRPr lang="en-GB" dirty="0">
              <a:cs typeface="Calibri"/>
            </a:endParaRPr>
          </a:p>
          <a:p>
            <a:endParaRPr lang="en-GB" dirty="0">
              <a:cs typeface="Calibri"/>
            </a:endParaRPr>
          </a:p>
          <a:p>
            <a:r>
              <a:rPr lang="en-GB" dirty="0">
                <a:ea typeface="+mn-lt"/>
                <a:cs typeface="+mn-lt"/>
              </a:rPr>
              <a:t>Write a definition in your own words describing key points of relational </a:t>
            </a:r>
            <a:r>
              <a:rPr lang="en-GB" dirty="0" err="1">
                <a:ea typeface="+mn-lt"/>
                <a:cs typeface="+mn-lt"/>
              </a:rPr>
              <a:t>sql</a:t>
            </a:r>
            <a:r>
              <a:rPr lang="en-GB" dirty="0">
                <a:ea typeface="+mn-lt"/>
                <a:cs typeface="+mn-lt"/>
              </a:rPr>
              <a:t> databases</a:t>
            </a:r>
            <a:endParaRPr lang="en-GB" dirty="0">
              <a:cs typeface="Calibri"/>
            </a:endParaRPr>
          </a:p>
          <a:p>
            <a:endParaRPr lang="en-GB">
              <a:cs typeface="Calibri" panose="020F0502020204030204"/>
            </a:endParaRPr>
          </a:p>
        </p:txBody>
      </p:sp>
    </p:spTree>
    <p:extLst>
      <p:ext uri="{BB962C8B-B14F-4D97-AF65-F5344CB8AC3E}">
        <p14:creationId xmlns:p14="http://schemas.microsoft.com/office/powerpoint/2010/main" val="1388717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a:bodyPr>
          <a:lstStyle/>
          <a:p>
            <a:r>
              <a:rPr lang="en-GB"/>
              <a:t>Key features of databases and data stores </a:t>
            </a:r>
          </a:p>
        </p:txBody>
      </p:sp>
      <p:sp>
        <p:nvSpPr>
          <p:cNvPr id="4099" name="Content Placeholder 2"/>
          <p:cNvSpPr>
            <a:spLocks noGrp="1"/>
          </p:cNvSpPr>
          <p:nvPr>
            <p:ph idx="1"/>
          </p:nvPr>
        </p:nvSpPr>
        <p:spPr/>
        <p:txBody>
          <a:bodyPr>
            <a:normAutofit/>
          </a:bodyPr>
          <a:lstStyle/>
          <a:p>
            <a:pPr lvl="1"/>
            <a:r>
              <a:rPr lang="en-GB" sz="3600"/>
              <a:t>Relational databases </a:t>
            </a:r>
          </a:p>
          <a:p>
            <a:pPr lvl="1"/>
            <a:r>
              <a:rPr lang="en-GB" sz="3600"/>
              <a:t>SQL and NoSQL </a:t>
            </a:r>
          </a:p>
          <a:p>
            <a:pPr lvl="1"/>
            <a:r>
              <a:rPr lang="en-GB" sz="3600"/>
              <a:t>data files </a:t>
            </a:r>
          </a:p>
          <a:p>
            <a:pPr lvl="1"/>
            <a:r>
              <a:rPr lang="en-GB" sz="3600"/>
              <a:t>data structures (tables, records, fields, definitions)</a:t>
            </a:r>
          </a:p>
          <a:p>
            <a:pPr lvl="1"/>
            <a:r>
              <a:rPr lang="en-GB" sz="3600"/>
              <a:t>document </a:t>
            </a:r>
          </a:p>
          <a:p>
            <a:pPr lvl="1"/>
            <a:r>
              <a:rPr lang="en-GB" sz="3600"/>
              <a:t>key-value</a:t>
            </a:r>
            <a:endParaRPr lang="en-GB" altLang="en-US" sz="3600"/>
          </a:p>
        </p:txBody>
      </p:sp>
    </p:spTree>
    <p:extLst>
      <p:ext uri="{BB962C8B-B14F-4D97-AF65-F5344CB8AC3E}">
        <p14:creationId xmlns:p14="http://schemas.microsoft.com/office/powerpoint/2010/main" val="268148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Relational Databases</a:t>
            </a:r>
          </a:p>
        </p:txBody>
      </p:sp>
      <p:sp>
        <p:nvSpPr>
          <p:cNvPr id="3" name="Content Placeholder 2"/>
          <p:cNvSpPr>
            <a:spLocks noGrp="1"/>
          </p:cNvSpPr>
          <p:nvPr>
            <p:ph idx="1"/>
          </p:nvPr>
        </p:nvSpPr>
        <p:spPr/>
        <p:txBody>
          <a:bodyPr>
            <a:normAutofit/>
          </a:bodyPr>
          <a:lstStyle/>
          <a:p>
            <a:r>
              <a:rPr lang="en-GB"/>
              <a:t>A relational database is a set of formally described tables </a:t>
            </a:r>
          </a:p>
          <a:p>
            <a:r>
              <a:rPr lang="en-GB"/>
              <a:t>Data can be accessed or reassembled in many different ways without having to reorganize the database tables. </a:t>
            </a:r>
          </a:p>
          <a:p>
            <a:r>
              <a:rPr lang="en-GB"/>
              <a:t>The standard user and application programming interface (API) is SQL</a:t>
            </a:r>
          </a:p>
          <a:p>
            <a:r>
              <a:rPr lang="en-GB"/>
              <a:t>SQL statements are used both for interactive queries for information from a relational database and for gathering data for reports.</a:t>
            </a:r>
          </a:p>
        </p:txBody>
      </p:sp>
    </p:spTree>
    <p:extLst>
      <p:ext uri="{BB962C8B-B14F-4D97-AF65-F5344CB8AC3E}">
        <p14:creationId xmlns:p14="http://schemas.microsoft.com/office/powerpoint/2010/main" val="2093727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a:t>Relational Database typically uses SQL</a:t>
            </a:r>
          </a:p>
        </p:txBody>
      </p:sp>
      <p:sp>
        <p:nvSpPr>
          <p:cNvPr id="13315" name="Rectangle 3"/>
          <p:cNvSpPr>
            <a:spLocks noGrp="1" noChangeArrowheads="1"/>
          </p:cNvSpPr>
          <p:nvPr>
            <p:ph idx="1"/>
          </p:nvPr>
        </p:nvSpPr>
        <p:spPr>
          <a:xfrm>
            <a:off x="278159" y="1844824"/>
            <a:ext cx="5495145" cy="3684415"/>
          </a:xfrm>
        </p:spPr>
        <p:txBody>
          <a:bodyPr>
            <a:normAutofit fontScale="85000" lnSpcReduction="20000"/>
          </a:bodyPr>
          <a:lstStyle/>
          <a:p>
            <a:pPr marL="0" indent="0" eaLnBrk="1" hangingPunct="1">
              <a:buNone/>
            </a:pPr>
            <a:endParaRPr lang="en-GB" altLang="en-US" sz="3600"/>
          </a:p>
          <a:p>
            <a:pPr marL="0" indent="0" eaLnBrk="1" hangingPunct="1">
              <a:buNone/>
            </a:pPr>
            <a:endParaRPr lang="en-GB" altLang="en-US" sz="3600"/>
          </a:p>
          <a:p>
            <a:pPr eaLnBrk="1" hangingPunct="1"/>
            <a:r>
              <a:rPr lang="en-GB" sz="3600"/>
              <a:t>A relational database includes tables containing rows and columns. For example, a typical business order entry database would include a table that describes a customer with columns for name, address, phone number and so forth</a:t>
            </a:r>
            <a:endParaRPr lang="en-GB" altLang="en-US" sz="3600"/>
          </a:p>
          <a:p>
            <a:pPr marL="0" indent="0" eaLnBrk="1" hangingPunct="1">
              <a:buNone/>
            </a:pPr>
            <a:endParaRPr lang="en-GB" altLang="en-US" sz="3600"/>
          </a:p>
          <a:p>
            <a:pPr eaLnBrk="1" hangingPunct="1"/>
            <a:endParaRPr lang="en-GB" altLang="en-US" sz="3600"/>
          </a:p>
          <a:p>
            <a:pPr eaLnBrk="1" hangingPunct="1"/>
            <a:endParaRPr lang="en-GB" altLang="en-US" sz="3600"/>
          </a:p>
        </p:txBody>
      </p:sp>
      <p:pic>
        <p:nvPicPr>
          <p:cNvPr id="1028" name="Picture 4" descr="Relational and non relational databases">
            <a:extLst>
              <a:ext uri="{FF2B5EF4-FFF2-40B4-BE49-F238E27FC236}">
                <a16:creationId xmlns:a16="http://schemas.microsoft.com/office/drawing/2014/main" id="{A3C6DC4C-F3DB-866B-DC8A-DF9486D0E7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3304" y="1969946"/>
            <a:ext cx="6297777" cy="3684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0716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Schema</a:t>
            </a:r>
          </a:p>
        </p:txBody>
      </p:sp>
      <p:sp>
        <p:nvSpPr>
          <p:cNvPr id="3" name="Content Placeholder 2"/>
          <p:cNvSpPr>
            <a:spLocks noGrp="1"/>
          </p:cNvSpPr>
          <p:nvPr>
            <p:ph idx="1"/>
          </p:nvPr>
        </p:nvSpPr>
        <p:spPr/>
        <p:txBody>
          <a:bodyPr>
            <a:normAutofit/>
          </a:bodyPr>
          <a:lstStyle/>
          <a:p>
            <a:r>
              <a:rPr lang="en-GB"/>
              <a:t>In a relational database you define tables and field types in a </a:t>
            </a:r>
            <a:r>
              <a:rPr lang="en-GB" i="1"/>
              <a:t>schema</a:t>
            </a:r>
            <a:r>
              <a:rPr lang="en-GB"/>
              <a:t>. </a:t>
            </a:r>
          </a:p>
          <a:p>
            <a:r>
              <a:rPr lang="en-GB"/>
              <a:t>The schema optionally contains other information, </a:t>
            </a:r>
          </a:p>
          <a:p>
            <a:pPr lvl="1"/>
            <a:r>
              <a:rPr lang="en-GB"/>
              <a:t>primary keys — unique identifiers such as an ISBN which apply to a single record</a:t>
            </a:r>
          </a:p>
          <a:p>
            <a:pPr lvl="1"/>
            <a:r>
              <a:rPr lang="en-GB"/>
              <a:t>indexes — commonly queried fields indexed to aid quick searching</a:t>
            </a:r>
          </a:p>
          <a:p>
            <a:pPr lvl="1"/>
            <a:r>
              <a:rPr lang="en-GB"/>
              <a:t>relationships — logical links between data fields</a:t>
            </a:r>
          </a:p>
          <a:p>
            <a:pPr lvl="1"/>
            <a:r>
              <a:rPr lang="en-GB"/>
              <a:t>functionality such as triggers and stored procedures</a:t>
            </a:r>
          </a:p>
          <a:p>
            <a:r>
              <a:rPr lang="en-GB"/>
              <a:t>The schema must be designed before implementation</a:t>
            </a:r>
          </a:p>
          <a:p>
            <a:r>
              <a:rPr lang="en-GB"/>
              <a:t>Updates can be made later, but large changes can be complicated</a:t>
            </a:r>
          </a:p>
          <a:p>
            <a:endParaRPr lang="en-GB"/>
          </a:p>
        </p:txBody>
      </p:sp>
    </p:spTree>
    <p:extLst>
      <p:ext uri="{BB962C8B-B14F-4D97-AF65-F5344CB8AC3E}">
        <p14:creationId xmlns:p14="http://schemas.microsoft.com/office/powerpoint/2010/main" val="1150949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SQL and NoSQL </a:t>
            </a:r>
          </a:p>
        </p:txBody>
      </p:sp>
      <p:graphicFrame>
        <p:nvGraphicFramePr>
          <p:cNvPr id="5" name="Table 4"/>
          <p:cNvGraphicFramePr>
            <a:graphicFrameLocks noGrp="1"/>
          </p:cNvGraphicFramePr>
          <p:nvPr>
            <p:extLst>
              <p:ext uri="{D42A27DB-BD31-4B8C-83A1-F6EECF244321}">
                <p14:modId xmlns:p14="http://schemas.microsoft.com/office/powerpoint/2010/main" val="6640136"/>
              </p:ext>
            </p:extLst>
          </p:nvPr>
        </p:nvGraphicFramePr>
        <p:xfrm>
          <a:off x="1863026" y="1690690"/>
          <a:ext cx="8064896" cy="4419031"/>
        </p:xfrm>
        <a:graphic>
          <a:graphicData uri="http://schemas.openxmlformats.org/drawingml/2006/table">
            <a:tbl>
              <a:tblPr/>
              <a:tblGrid>
                <a:gridCol w="2544804">
                  <a:extLst>
                    <a:ext uri="{9D8B030D-6E8A-4147-A177-3AD203B41FA5}">
                      <a16:colId xmlns:a16="http://schemas.microsoft.com/office/drawing/2014/main" val="20000"/>
                    </a:ext>
                  </a:extLst>
                </a:gridCol>
                <a:gridCol w="2760046">
                  <a:extLst>
                    <a:ext uri="{9D8B030D-6E8A-4147-A177-3AD203B41FA5}">
                      <a16:colId xmlns:a16="http://schemas.microsoft.com/office/drawing/2014/main" val="20001"/>
                    </a:ext>
                  </a:extLst>
                </a:gridCol>
                <a:gridCol w="2760046">
                  <a:extLst>
                    <a:ext uri="{9D8B030D-6E8A-4147-A177-3AD203B41FA5}">
                      <a16:colId xmlns:a16="http://schemas.microsoft.com/office/drawing/2014/main" val="20002"/>
                    </a:ext>
                  </a:extLst>
                </a:gridCol>
              </a:tblGrid>
              <a:tr h="177960">
                <a:tc>
                  <a:txBody>
                    <a:bodyPr/>
                    <a:lstStyle/>
                    <a:p>
                      <a:endParaRPr lang="en-GB" sz="1600" dirty="0">
                        <a:solidFill>
                          <a:schemeClr val="tx1"/>
                        </a:solidFill>
                        <a:effectLst/>
                      </a:endParaRP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GB" sz="1600" dirty="0">
                          <a:solidFill>
                            <a:schemeClr val="tx1"/>
                          </a:solidFill>
                          <a:effectLst/>
                        </a:rPr>
                        <a:t>SQL</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GB" sz="1600" dirty="0">
                          <a:solidFill>
                            <a:schemeClr val="tx1"/>
                          </a:solidFill>
                          <a:effectLst/>
                        </a:rPr>
                        <a:t>NoSQL</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029526">
                <a:tc>
                  <a:txBody>
                    <a:bodyPr/>
                    <a:lstStyle/>
                    <a:p>
                      <a:r>
                        <a:rPr lang="en-GB" sz="1600" dirty="0">
                          <a:solidFill>
                            <a:schemeClr val="tx1"/>
                          </a:solidFill>
                          <a:effectLst/>
                        </a:rPr>
                        <a:t>Data storage</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GB" sz="1600" dirty="0">
                          <a:solidFill>
                            <a:schemeClr val="tx1"/>
                          </a:solidFill>
                          <a:effectLst/>
                        </a:rPr>
                        <a:t>Stored in a relational model, with rows and columns. </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GB" sz="1600" dirty="0">
                          <a:solidFill>
                            <a:schemeClr val="tx1"/>
                          </a:solidFill>
                          <a:effectLst/>
                        </a:rPr>
                        <a:t>Different data storage models. The main ones are: document, graph, key-value and columnar </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106884">
                <a:tc>
                  <a:txBody>
                    <a:bodyPr/>
                    <a:lstStyle/>
                    <a:p>
                      <a:r>
                        <a:rPr lang="en-GB" sz="1600" dirty="0">
                          <a:solidFill>
                            <a:schemeClr val="tx1"/>
                          </a:solidFill>
                          <a:effectLst/>
                        </a:rPr>
                        <a:t>Schemas and Flexibility</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GB" sz="1600" dirty="0">
                          <a:solidFill>
                            <a:schemeClr val="tx1"/>
                          </a:solidFill>
                          <a:effectLst/>
                        </a:rPr>
                        <a:t>Each record conforms to fixed schema. The design must be decided and locked before data entry</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GB" sz="1600" u="none" strike="noStrike" dirty="0">
                          <a:solidFill>
                            <a:schemeClr val="tx1"/>
                          </a:solidFill>
                          <a:effectLst/>
                        </a:rPr>
                        <a:t>Schemas are dynamic</a:t>
                      </a:r>
                      <a:r>
                        <a:rPr lang="en-GB" sz="1600" dirty="0">
                          <a:solidFill>
                            <a:schemeClr val="tx1"/>
                          </a:solidFill>
                          <a:effectLst/>
                        </a:rPr>
                        <a:t>. Information can be added on the fly</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261705">
                <a:tc>
                  <a:txBody>
                    <a:bodyPr/>
                    <a:lstStyle/>
                    <a:p>
                      <a:r>
                        <a:rPr lang="en-GB" sz="1600" dirty="0">
                          <a:solidFill>
                            <a:schemeClr val="tx1"/>
                          </a:solidFill>
                          <a:effectLst/>
                        </a:rPr>
                        <a:t>Scalability</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GB" sz="1600" dirty="0">
                          <a:solidFill>
                            <a:schemeClr val="tx1"/>
                          </a:solidFill>
                          <a:effectLst/>
                        </a:rPr>
                        <a:t>Scaling is vertical. In essence, more data means a bigger server, </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GB" sz="1600" dirty="0">
                          <a:solidFill>
                            <a:schemeClr val="tx1"/>
                          </a:solidFill>
                          <a:effectLst/>
                        </a:rPr>
                        <a:t>Scaling is horizontal, more data means more servers. Many NoSQL technologies also distribute data across servers automatically.</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642422">
                <a:tc>
                  <a:txBody>
                    <a:bodyPr/>
                    <a:lstStyle/>
                    <a:p>
                      <a:r>
                        <a:rPr lang="en-GB" sz="1600">
                          <a:solidFill>
                            <a:schemeClr val="tx1"/>
                          </a:solidFill>
                          <a:effectLst/>
                        </a:rPr>
                        <a:t>ACID Compliancy (Atomicity, Consistency, Isolation, Durability)</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GB" sz="1600" dirty="0">
                          <a:solidFill>
                            <a:schemeClr val="tx1"/>
                          </a:solidFill>
                          <a:effectLst/>
                        </a:rPr>
                        <a:t>The vast majority of relational databases are ACID compliant.</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tc>
                  <a:txBody>
                    <a:bodyPr/>
                    <a:lstStyle/>
                    <a:p>
                      <a:r>
                        <a:rPr lang="en-GB" sz="1600" dirty="0">
                          <a:solidFill>
                            <a:schemeClr val="tx1"/>
                          </a:solidFill>
                          <a:effectLst/>
                        </a:rPr>
                        <a:t>Many NoSQL solutions sacrifice ACID compliancy for performance and scalability</a:t>
                      </a:r>
                    </a:p>
                  </a:txBody>
                  <a:tcPr marL="22778" marR="22778" marT="11389" marB="11389" anchor="ctr">
                    <a:lnL w="9525" cap="flat" cmpd="sng" algn="ctr">
                      <a:solidFill>
                        <a:srgbClr val="3E3E3E"/>
                      </a:solidFill>
                      <a:prstDash val="solid"/>
                      <a:round/>
                      <a:headEnd type="none" w="med" len="med"/>
                      <a:tailEnd type="none" w="med" len="med"/>
                    </a:lnL>
                    <a:lnR w="9525" cap="flat" cmpd="sng" algn="ctr">
                      <a:solidFill>
                        <a:srgbClr val="3E3E3E"/>
                      </a:solidFill>
                      <a:prstDash val="solid"/>
                      <a:round/>
                      <a:headEnd type="none" w="med" len="med"/>
                      <a:tailEnd type="none" w="med" len="med"/>
                    </a:lnR>
                    <a:lnT w="9525" cap="flat" cmpd="sng" algn="ctr">
                      <a:solidFill>
                        <a:srgbClr val="3E3E3E"/>
                      </a:solidFill>
                      <a:prstDash val="solid"/>
                      <a:round/>
                      <a:headEnd type="none" w="med" len="med"/>
                      <a:tailEnd type="none" w="med" len="med"/>
                    </a:lnT>
                    <a:lnB w="9525" cap="flat" cmpd="sng" algn="ctr">
                      <a:solidFill>
                        <a:srgbClr val="3E3E3E"/>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82683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NoSQL - document</a:t>
            </a:r>
          </a:p>
        </p:txBody>
      </p:sp>
      <p:sp>
        <p:nvSpPr>
          <p:cNvPr id="3" name="Content Placeholder 2"/>
          <p:cNvSpPr>
            <a:spLocks noGrp="1"/>
          </p:cNvSpPr>
          <p:nvPr>
            <p:ph idx="1"/>
          </p:nvPr>
        </p:nvSpPr>
        <p:spPr/>
        <p:txBody>
          <a:bodyPr/>
          <a:lstStyle/>
          <a:p>
            <a:r>
              <a:rPr lang="en-GB"/>
              <a:t>Data is stored in documents, and these documents are grouped together in collections. Each document can have a completely different structure.</a:t>
            </a:r>
          </a:p>
        </p:txBody>
      </p:sp>
      <p:pic>
        <p:nvPicPr>
          <p:cNvPr id="2050" name="Picture 2" descr="http://dataconomy.com/wp-content/uploads/2014/07/SQL-vs.-NoSQ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8622" y="2648772"/>
            <a:ext cx="5267325" cy="3009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6832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err="1"/>
              <a:t>NoSQl</a:t>
            </a:r>
            <a:r>
              <a:rPr lang="en-GB"/>
              <a:t> - graph</a:t>
            </a:r>
          </a:p>
        </p:txBody>
      </p:sp>
      <p:sp>
        <p:nvSpPr>
          <p:cNvPr id="3" name="Content Placeholder 2"/>
          <p:cNvSpPr>
            <a:spLocks noGrp="1"/>
          </p:cNvSpPr>
          <p:nvPr>
            <p:ph idx="1"/>
          </p:nvPr>
        </p:nvSpPr>
        <p:spPr/>
        <p:txBody>
          <a:bodyPr>
            <a:normAutofit/>
          </a:bodyPr>
          <a:lstStyle/>
          <a:p>
            <a:r>
              <a:rPr lang="en-GB" sz="2400"/>
              <a:t> Data is stored in graph structures with nodes (entities), properties (information about the entities) and lines (connections between the entities)</a:t>
            </a:r>
          </a:p>
        </p:txBody>
      </p:sp>
    </p:spTree>
    <p:extLst>
      <p:ext uri="{BB962C8B-B14F-4D97-AF65-F5344CB8AC3E}">
        <p14:creationId xmlns:p14="http://schemas.microsoft.com/office/powerpoint/2010/main" val="1889973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DF6DB-8BBE-4E9B-B733-485116D9E601}"/>
              </a:ext>
            </a:extLst>
          </p:cNvPr>
          <p:cNvSpPr>
            <a:spLocks noGrp="1"/>
          </p:cNvSpPr>
          <p:nvPr>
            <p:ph type="title"/>
          </p:nvPr>
        </p:nvSpPr>
        <p:spPr>
          <a:xfrm>
            <a:off x="839787" y="-529119"/>
            <a:ext cx="3932237" cy="1600200"/>
          </a:xfrm>
        </p:spPr>
        <p:txBody>
          <a:bodyPr anchor="b">
            <a:normAutofit/>
          </a:bodyPr>
          <a:lstStyle/>
          <a:p>
            <a:r>
              <a:rPr lang="en-GB"/>
              <a:t>Twitter – No SQL graph </a:t>
            </a:r>
          </a:p>
        </p:txBody>
      </p:sp>
      <p:pic>
        <p:nvPicPr>
          <p:cNvPr id="1026" name="Picture 2">
            <a:extLst>
              <a:ext uri="{FF2B5EF4-FFF2-40B4-BE49-F238E27FC236}">
                <a16:creationId xmlns:a16="http://schemas.microsoft.com/office/drawing/2014/main" id="{DBE29B34-5B5C-4E10-A635-FEF7DCAB234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183188" y="1539874"/>
            <a:ext cx="6172200" cy="4629152"/>
          </a:xfrm>
          <a:prstGeom prst="rect">
            <a:avLst/>
          </a:prstGeom>
          <a:solidFill>
            <a:srgbClr val="FFFFFF"/>
          </a:solidFill>
        </p:spPr>
      </p:pic>
      <p:sp>
        <p:nvSpPr>
          <p:cNvPr id="71" name="Text Placeholder 3">
            <a:extLst>
              <a:ext uri="{FF2B5EF4-FFF2-40B4-BE49-F238E27FC236}">
                <a16:creationId xmlns:a16="http://schemas.microsoft.com/office/drawing/2014/main" id="{65711DA1-2E46-4E03-91D7-36D313D0B204}"/>
              </a:ext>
            </a:extLst>
          </p:cNvPr>
          <p:cNvSpPr>
            <a:spLocks noGrp="1"/>
          </p:cNvSpPr>
          <p:nvPr>
            <p:ph type="body" sz="half" idx="2"/>
          </p:nvPr>
        </p:nvSpPr>
        <p:spPr>
          <a:xfrm>
            <a:off x="836612" y="1539874"/>
            <a:ext cx="3932237" cy="4664076"/>
          </a:xfrm>
        </p:spPr>
        <p:txBody>
          <a:bodyPr/>
          <a:lstStyle/>
          <a:p>
            <a:endParaRPr lang="en-US"/>
          </a:p>
          <a:p>
            <a:r>
              <a:rPr lang="en-US" sz="1800"/>
              <a:t>A great example: Twitter is a perfect example of a graph database connecting 330 million monthly active users.</a:t>
            </a:r>
          </a:p>
          <a:p>
            <a:endParaRPr lang="en-US" sz="1800"/>
          </a:p>
          <a:p>
            <a:r>
              <a:rPr lang="en-US" sz="1800"/>
              <a:t>In the illustration below, we have a small slice of Twitter users represented in a graph database. Each node (labeled User) belongs to a single person and is connected with relationships describing how each user is connected. As we see below, Peter and Emil follow each other, as do Emil and Johan, but although Johan follows Peter, Peter hasn’t (yet) reciprocated.</a:t>
            </a:r>
          </a:p>
        </p:txBody>
      </p:sp>
    </p:spTree>
    <p:extLst>
      <p:ext uri="{BB962C8B-B14F-4D97-AF65-F5344CB8AC3E}">
        <p14:creationId xmlns:p14="http://schemas.microsoft.com/office/powerpoint/2010/main" val="149736826"/>
      </p:ext>
    </p:extLst>
  </p:cSld>
  <p:clrMapOvr>
    <a:masterClrMapping/>
  </p:clrMapOvr>
</p:sld>
</file>

<file path=ppt/theme/theme1.xml><?xml version="1.0" encoding="utf-8"?>
<a:theme xmlns:a="http://schemas.openxmlformats.org/drawingml/2006/main" name="WB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dingAndLogicOverview" id="{FFE22F07-85AA-2C44-8CAE-90D99E65DB21}" vid="{5BF2AF70-ECE8-BF4C-83E6-E367365BB0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1</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WBL</vt:lpstr>
      <vt:lpstr>Connecting code to data sources  </vt:lpstr>
      <vt:lpstr>Key features of databases and data stores </vt:lpstr>
      <vt:lpstr>Relational Databases</vt:lpstr>
      <vt:lpstr>Relational Database typically uses SQL</vt:lpstr>
      <vt:lpstr>Schema</vt:lpstr>
      <vt:lpstr>SQL and NoSQL </vt:lpstr>
      <vt:lpstr>NoSQL - document</vt:lpstr>
      <vt:lpstr>NoSQl - graph</vt:lpstr>
      <vt:lpstr>Twitter – No SQL graph </vt:lpstr>
      <vt:lpstr>NoSQL – key value</vt:lpstr>
      <vt:lpstr>NoSQL Columnar</vt:lpstr>
      <vt:lpstr>NoSQL Columnar</vt:lpstr>
      <vt:lpstr>Good websites</vt:lpstr>
      <vt:lpstr>Task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Design (5%, K2)</dc:title>
  <dc:creator>Emma Littlefair</dc:creator>
  <cp:revision>16</cp:revision>
  <dcterms:created xsi:type="dcterms:W3CDTF">2020-05-28T12:17:42Z</dcterms:created>
  <dcterms:modified xsi:type="dcterms:W3CDTF">2023-02-27T13:49:52Z</dcterms:modified>
</cp:coreProperties>
</file>