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321" r:id="rId2"/>
    <p:sldId id="322" r:id="rId3"/>
    <p:sldId id="323" r:id="rId4"/>
    <p:sldId id="324" r:id="rId5"/>
    <p:sldId id="307" r:id="rId6"/>
    <p:sldId id="308" r:id="rId7"/>
    <p:sldId id="309" r:id="rId8"/>
    <p:sldId id="310" r:id="rId9"/>
    <p:sldId id="311" r:id="rId10"/>
    <p:sldId id="312" r:id="rId11"/>
    <p:sldId id="325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256" r:id="rId20"/>
    <p:sldId id="258" r:id="rId21"/>
    <p:sldId id="259" r:id="rId22"/>
    <p:sldId id="260" r:id="rId23"/>
    <p:sldId id="261" r:id="rId24"/>
    <p:sldId id="262" r:id="rId25"/>
    <p:sldId id="263" r:id="rId26"/>
    <p:sldId id="264" r:id="rId27"/>
    <p:sldId id="265" r:id="rId28"/>
    <p:sldId id="266" r:id="rId29"/>
    <p:sldId id="267" r:id="rId30"/>
    <p:sldId id="268" r:id="rId31"/>
    <p:sldId id="269" r:id="rId32"/>
    <p:sldId id="270" r:id="rId33"/>
    <p:sldId id="271" r:id="rId34"/>
    <p:sldId id="272" r:id="rId35"/>
    <p:sldId id="273" r:id="rId36"/>
    <p:sldId id="274" r:id="rId37"/>
    <p:sldId id="275" r:id="rId38"/>
    <p:sldId id="276" r:id="rId39"/>
    <p:sldId id="277" r:id="rId40"/>
    <p:sldId id="278" r:id="rId41"/>
    <p:sldId id="279" r:id="rId42"/>
    <p:sldId id="280" r:id="rId43"/>
    <p:sldId id="281" r:id="rId44"/>
    <p:sldId id="282" r:id="rId45"/>
    <p:sldId id="283" r:id="rId46"/>
    <p:sldId id="284" r:id="rId47"/>
    <p:sldId id="285" r:id="rId48"/>
    <p:sldId id="286" r:id="rId49"/>
    <p:sldId id="287" r:id="rId50"/>
    <p:sldId id="288" r:id="rId51"/>
    <p:sldId id="289" r:id="rId52"/>
    <p:sldId id="290" r:id="rId53"/>
    <p:sldId id="291" r:id="rId54"/>
    <p:sldId id="292" r:id="rId55"/>
    <p:sldId id="293" r:id="rId56"/>
    <p:sldId id="294" r:id="rId57"/>
    <p:sldId id="295" r:id="rId58"/>
    <p:sldId id="296" r:id="rId59"/>
    <p:sldId id="297" r:id="rId60"/>
    <p:sldId id="298" r:id="rId61"/>
    <p:sldId id="299" r:id="rId62"/>
    <p:sldId id="300" r:id="rId63"/>
    <p:sldId id="301" r:id="rId64"/>
    <p:sldId id="302" r:id="rId65"/>
    <p:sldId id="303" r:id="rId6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67"/>
  </p:normalViewPr>
  <p:slideViewPr>
    <p:cSldViewPr>
      <p:cViewPr varScale="1">
        <p:scale>
          <a:sx n="83" d="100"/>
          <a:sy n="83" d="100"/>
        </p:scale>
        <p:origin x="96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67315" y="6348331"/>
            <a:ext cx="504107" cy="365125"/>
          </a:xfrm>
        </p:spPr>
        <p:txBody>
          <a:bodyPr/>
          <a:lstStyle/>
          <a:p>
            <a:fld id="{2A76368D-80BD-42D9-9C21-E9A924037B49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9695" y="738533"/>
            <a:ext cx="1121727" cy="383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379" y="32517"/>
            <a:ext cx="1765043" cy="7060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64" y="118346"/>
            <a:ext cx="420403" cy="53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03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8AFE513-BE75-48A7-8307-7EF82657B84D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6368D-80BD-42D9-9C21-E9A924037B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65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8AFE513-BE75-48A7-8307-7EF82657B84D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6368D-80BD-42D9-9C21-E9A924037B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875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028C0-1EF5-4E65-8E9F-99E0E5DCA3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532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22" y="365127"/>
            <a:ext cx="11590421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1825625"/>
            <a:ext cx="11590421" cy="49359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2032" y="6396458"/>
            <a:ext cx="461211" cy="365125"/>
          </a:xfrm>
        </p:spPr>
        <p:txBody>
          <a:bodyPr/>
          <a:lstStyle/>
          <a:p>
            <a:fld id="{2A76368D-80BD-42D9-9C21-E9A924037B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136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49" y="1709740"/>
            <a:ext cx="11341769" cy="2852737"/>
          </a:xfrm>
        </p:spPr>
        <p:txBody>
          <a:bodyPr anchor="b"/>
          <a:lstStyle>
            <a:lvl1pPr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49" y="4589465"/>
            <a:ext cx="11341769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5569" y="6356352"/>
            <a:ext cx="437147" cy="365125"/>
          </a:xfrm>
        </p:spPr>
        <p:txBody>
          <a:bodyPr/>
          <a:lstStyle/>
          <a:p>
            <a:fld id="{2A76368D-80BD-42D9-9C21-E9A924037B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818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467475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550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33475" cy="48550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05675" y="6315578"/>
            <a:ext cx="533400" cy="365125"/>
          </a:xfrm>
        </p:spPr>
        <p:txBody>
          <a:bodyPr/>
          <a:lstStyle/>
          <a:p>
            <a:fld id="{2A76368D-80BD-42D9-9C21-E9A924037B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897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2471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421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421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30013" y="6356352"/>
            <a:ext cx="504107" cy="365125"/>
          </a:xfrm>
        </p:spPr>
        <p:txBody>
          <a:bodyPr/>
          <a:lstStyle/>
          <a:p>
            <a:fld id="{2A76368D-80BD-42D9-9C21-E9A924037B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16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6368D-80BD-42D9-9C21-E9A924037B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251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6368D-80BD-42D9-9C21-E9A924037B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867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7340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66407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6368D-80BD-42D9-9C21-E9A924037B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124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8AFE513-BE75-48A7-8307-7EF82657B84D}" type="datetimeFigureOut">
              <a:rPr lang="en-GB" smtClean="0"/>
              <a:t>28/10/2022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6368D-80BD-42D9-9C21-E9A924037B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469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67315" y="6356352"/>
            <a:ext cx="5041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6ABB6-7F69-4095-A310-A97A17EC2E43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9695" y="738533"/>
            <a:ext cx="1121727" cy="383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379" y="32517"/>
            <a:ext cx="1765043" cy="7060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64" y="118346"/>
            <a:ext cx="420403" cy="53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1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 Connecting code to data sources</a:t>
            </a:r>
            <a:br>
              <a:rPr lang="en-GB" dirty="0"/>
            </a:br>
            <a:r>
              <a:rPr lang="en-GB" dirty="0"/>
              <a:t>Relational Database &amp; Normalisation</a:t>
            </a:r>
            <a:br>
              <a:rPr lang="en-US" b="1" dirty="0"/>
            </a:b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D7C460E-2AA2-32CD-D4BB-256BCE802C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Explains the principles and uses of relational and non-relational (</a:t>
            </a:r>
            <a:r>
              <a:rPr lang="en-GB" sz="2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nosql</a:t>
            </a:r>
            <a:r>
              <a:rPr lang="en-GB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databases. (K11) 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562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Improving flat files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78159" y="1844824"/>
            <a:ext cx="5495145" cy="3684415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en-GB" altLang="en-US" sz="3600" dirty="0"/>
              <a:t>Split into smaller tables with a defined </a:t>
            </a:r>
            <a:r>
              <a:rPr lang="en-GB" altLang="en-US" sz="3600" b="1" dirty="0">
                <a:latin typeface="MV Boli" panose="02000500030200090000" pitchFamily="2" charset="0"/>
                <a:cs typeface="MV Boli" panose="02000500030200090000" pitchFamily="2" charset="0"/>
              </a:rPr>
              <a:t>relationship</a:t>
            </a:r>
            <a:r>
              <a:rPr lang="en-GB" altLang="en-US" sz="3600" dirty="0"/>
              <a:t> between them.</a:t>
            </a:r>
          </a:p>
          <a:p>
            <a:pPr eaLnBrk="1" hangingPunct="1"/>
            <a:endParaRPr lang="en-GB" altLang="en-US" sz="3600" dirty="0"/>
          </a:p>
          <a:p>
            <a:pPr marL="0" indent="0" eaLnBrk="1" hangingPunct="1">
              <a:buNone/>
            </a:pPr>
            <a:endParaRPr lang="en-GB" altLang="en-US" sz="3600" dirty="0"/>
          </a:p>
          <a:p>
            <a:pPr eaLnBrk="1" hangingPunct="1"/>
            <a:r>
              <a:rPr lang="en-GB" sz="3600" dirty="0"/>
              <a:t>A relational database includes tables containing rows and columns. For example, a typical business order entry database would include a table that describes a customer with columns for name, address, phone number and so forth</a:t>
            </a:r>
            <a:endParaRPr lang="en-GB" altLang="en-US" sz="3600" dirty="0"/>
          </a:p>
          <a:p>
            <a:pPr marL="0" indent="0" eaLnBrk="1" hangingPunct="1">
              <a:buNone/>
            </a:pPr>
            <a:endParaRPr lang="en-GB" altLang="en-US" sz="3600" dirty="0"/>
          </a:p>
          <a:p>
            <a:pPr eaLnBrk="1" hangingPunct="1"/>
            <a:endParaRPr lang="en-GB" altLang="en-US" sz="3600" dirty="0"/>
          </a:p>
          <a:p>
            <a:pPr eaLnBrk="1" hangingPunct="1"/>
            <a:endParaRPr lang="en-GB" altLang="en-US" sz="3600" dirty="0"/>
          </a:p>
        </p:txBody>
      </p:sp>
      <p:pic>
        <p:nvPicPr>
          <p:cNvPr id="1028" name="Picture 4" descr="Relational and non relational databases">
            <a:extLst>
              <a:ext uri="{FF2B5EF4-FFF2-40B4-BE49-F238E27FC236}">
                <a16:creationId xmlns:a16="http://schemas.microsoft.com/office/drawing/2014/main" id="{A3C6DC4C-F3DB-866B-DC8A-DF9486D0E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304" y="1969946"/>
            <a:ext cx="6297777" cy="3684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0716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Improving flat files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034241" y="2336873"/>
            <a:ext cx="8022199" cy="3599316"/>
          </a:xfrm>
        </p:spPr>
        <p:txBody>
          <a:bodyPr>
            <a:normAutofit/>
          </a:bodyPr>
          <a:lstStyle/>
          <a:p>
            <a:pPr eaLnBrk="1" hangingPunct="1"/>
            <a:endParaRPr lang="en-GB" altLang="en-US" sz="3600" dirty="0"/>
          </a:p>
          <a:p>
            <a:pPr eaLnBrk="1" hangingPunct="1"/>
            <a:r>
              <a:rPr lang="en-GB" altLang="en-US" sz="3600" dirty="0"/>
              <a:t>At the design stage we can use an Entity Relationship Diagram (E-R) to help establish the relationship between tables</a:t>
            </a:r>
          </a:p>
          <a:p>
            <a:pPr marL="0" indent="0" eaLnBrk="1" hangingPunct="1">
              <a:buNone/>
            </a:pPr>
            <a:endParaRPr lang="en-GB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30634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E-R diagram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3600" dirty="0"/>
              <a:t>The relationship is that:</a:t>
            </a:r>
          </a:p>
          <a:p>
            <a:pPr lvl="1" eaLnBrk="1" hangingPunct="1"/>
            <a:r>
              <a:rPr lang="en-GB" altLang="en-US" sz="2800" dirty="0"/>
              <a:t>A dog can only have one owner</a:t>
            </a:r>
          </a:p>
          <a:p>
            <a:pPr lvl="1" eaLnBrk="1" hangingPunct="1"/>
            <a:r>
              <a:rPr lang="en-GB" altLang="en-US" sz="2800" dirty="0"/>
              <a:t>One owner can have many dogs</a:t>
            </a:r>
          </a:p>
          <a:p>
            <a:pPr lvl="1" eaLnBrk="1" hangingPunct="1"/>
            <a:r>
              <a:rPr lang="en-GB" altLang="en-US" sz="2800" dirty="0"/>
              <a:t>This is a “one to many” relationship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783036" y="4662371"/>
            <a:ext cx="2747057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GB" altLang="en-US" sz="2400" dirty="0"/>
              <a:t>OWNER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856531" y="4662371"/>
            <a:ext cx="1944886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GB" altLang="en-US" sz="2400" dirty="0"/>
              <a:t>DOG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5530093" y="4888556"/>
            <a:ext cx="132643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V="1">
            <a:off x="6626981" y="4726240"/>
            <a:ext cx="229551" cy="1623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6626981" y="4902265"/>
            <a:ext cx="229551" cy="1623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021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94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Result of E-R diagram</a:t>
            </a:r>
          </a:p>
        </p:txBody>
      </p:sp>
      <p:graphicFrame>
        <p:nvGraphicFramePr>
          <p:cNvPr id="10412" name="Group 1196"/>
          <p:cNvGraphicFramePr>
            <a:graphicFrameLocks noGrp="1"/>
          </p:cNvGraphicFramePr>
          <p:nvPr>
            <p:ph type="tbl" idx="1"/>
          </p:nvPr>
        </p:nvGraphicFramePr>
        <p:xfrm>
          <a:off x="1981200" y="1719264"/>
          <a:ext cx="8167688" cy="2232025"/>
        </p:xfrm>
        <a:graphic>
          <a:graphicData uri="http://schemas.openxmlformats.org/drawingml/2006/table">
            <a:tbl>
              <a:tblPr/>
              <a:tblGrid>
                <a:gridCol w="442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4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91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51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001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8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ID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Initial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Surname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Title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Address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Postcode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Dog Name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Gender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DOB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Breed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Smith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Mrs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 High St, Hereford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HR1 1ZX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Ant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21/08/02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Alsatian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Smith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Mrs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 High St, Hereford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HR1 1ZX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Dec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21/08/02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Alsatian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Smith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Mrs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 High St, Hereford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HR1 1ZX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Jordan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F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08/08/04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Terrier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Smith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Ms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 High St, Hereford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HR1 1ZX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Rooney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23/10/05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Poodle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Miles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Mr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72 Castle Road, Ledbury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HR7 AA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Fang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14/03/07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Chihuahua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411" name="Group 1195"/>
          <p:cNvGraphicFramePr>
            <a:graphicFrameLocks noGrp="1"/>
          </p:cNvGraphicFramePr>
          <p:nvPr/>
        </p:nvGraphicFramePr>
        <p:xfrm>
          <a:off x="1992314" y="4005263"/>
          <a:ext cx="4175125" cy="1228800"/>
        </p:xfrm>
        <a:graphic>
          <a:graphicData uri="http://schemas.openxmlformats.org/drawingml/2006/table">
            <a:tbl>
              <a:tblPr/>
              <a:tblGrid>
                <a:gridCol w="39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6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4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ID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Initial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Surname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Title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Address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Postcode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Smith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Mrs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 High St, Hereford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HR1 1ZX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5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Miles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Mr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72 Castle Road, Ledbury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HR7 AA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410" name="Group 1194"/>
          <p:cNvGraphicFramePr>
            <a:graphicFrameLocks noGrp="1"/>
          </p:cNvGraphicFramePr>
          <p:nvPr/>
        </p:nvGraphicFramePr>
        <p:xfrm>
          <a:off x="6311901" y="4005263"/>
          <a:ext cx="4105275" cy="2378074"/>
        </p:xfrm>
        <a:graphic>
          <a:graphicData uri="http://schemas.openxmlformats.org/drawingml/2006/table">
            <a:tbl>
              <a:tblPr/>
              <a:tblGrid>
                <a:gridCol w="585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63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DogID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Dog Name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Gender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DOB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Breed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ID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Ant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21/08/02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Alsatian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Dec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21/08/02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Alsatian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Jordan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F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08/08/04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Terrier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0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Rooney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23/10/05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Poodle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Fang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14/03/07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Chihuahua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426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Keys</a:t>
            </a:r>
          </a:p>
        </p:txBody>
      </p:sp>
      <p:graphicFrame>
        <p:nvGraphicFramePr>
          <p:cNvPr id="12458" name="Group 170"/>
          <p:cNvGraphicFramePr>
            <a:graphicFrameLocks noGrp="1"/>
          </p:cNvGraphicFramePr>
          <p:nvPr/>
        </p:nvGraphicFramePr>
        <p:xfrm>
          <a:off x="1992314" y="3213100"/>
          <a:ext cx="4175125" cy="1228800"/>
        </p:xfrm>
        <a:graphic>
          <a:graphicData uri="http://schemas.openxmlformats.org/drawingml/2006/table">
            <a:tbl>
              <a:tblPr/>
              <a:tblGrid>
                <a:gridCol w="39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6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4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ID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Initial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Surname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Title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Address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Postcode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Smith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Mrs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 High St, Hereford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HR1 1ZX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5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Miles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Mr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72 Castle Road, Ledbury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HR7 AA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404" name="Group 116"/>
          <p:cNvGraphicFramePr>
            <a:graphicFrameLocks noGrp="1"/>
          </p:cNvGraphicFramePr>
          <p:nvPr/>
        </p:nvGraphicFramePr>
        <p:xfrm>
          <a:off x="6383339" y="3213100"/>
          <a:ext cx="4105275" cy="2378074"/>
        </p:xfrm>
        <a:graphic>
          <a:graphicData uri="http://schemas.openxmlformats.org/drawingml/2006/table">
            <a:tbl>
              <a:tblPr/>
              <a:tblGrid>
                <a:gridCol w="585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63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DogID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Dog Name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Gender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DOB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Breed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ID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Ant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21/08/02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Alsatian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Dec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21/08/02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Alsatian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Jordan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F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08/08/04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Terrier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0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Rooney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23/10/05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Poodle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Fang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14/03/07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Chihuahua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468" name="AutoShape 167"/>
          <p:cNvSpPr>
            <a:spLocks noChangeArrowheads="1"/>
          </p:cNvSpPr>
          <p:nvPr/>
        </p:nvSpPr>
        <p:spPr bwMode="auto">
          <a:xfrm>
            <a:off x="2495551" y="1916114"/>
            <a:ext cx="2016125" cy="720725"/>
          </a:xfrm>
          <a:prstGeom prst="wedgeRoundRectCallout">
            <a:avLst>
              <a:gd name="adj1" fmla="val -65199"/>
              <a:gd name="adj2" fmla="val 12797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/>
              <a:t>Primary Key</a:t>
            </a:r>
          </a:p>
        </p:txBody>
      </p:sp>
      <p:sp>
        <p:nvSpPr>
          <p:cNvPr id="16469" name="AutoShape 168"/>
          <p:cNvSpPr>
            <a:spLocks noChangeArrowheads="1"/>
          </p:cNvSpPr>
          <p:nvPr/>
        </p:nvSpPr>
        <p:spPr bwMode="auto">
          <a:xfrm>
            <a:off x="5303839" y="1989139"/>
            <a:ext cx="2016125" cy="720725"/>
          </a:xfrm>
          <a:prstGeom prst="wedgeRoundRectCallout">
            <a:avLst>
              <a:gd name="adj1" fmla="val 18583"/>
              <a:gd name="adj2" fmla="val 11630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/>
              <a:t>Primary Key</a:t>
            </a:r>
          </a:p>
        </p:txBody>
      </p:sp>
      <p:sp>
        <p:nvSpPr>
          <p:cNvPr id="16470" name="AutoShape 169"/>
          <p:cNvSpPr>
            <a:spLocks noChangeArrowheads="1"/>
          </p:cNvSpPr>
          <p:nvPr/>
        </p:nvSpPr>
        <p:spPr bwMode="auto">
          <a:xfrm>
            <a:off x="7824789" y="1989139"/>
            <a:ext cx="2016125" cy="720725"/>
          </a:xfrm>
          <a:prstGeom prst="wedgeRoundRectCallout">
            <a:avLst>
              <a:gd name="adj1" fmla="val 63306"/>
              <a:gd name="adj2" fmla="val 11475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800"/>
              <a:t>Foreign Key</a:t>
            </a:r>
          </a:p>
        </p:txBody>
      </p:sp>
    </p:spTree>
    <p:extLst>
      <p:ext uri="{BB962C8B-B14F-4D97-AF65-F5344CB8AC3E}">
        <p14:creationId xmlns:p14="http://schemas.microsoft.com/office/powerpoint/2010/main" val="4086543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Why is this better?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z="1700"/>
              <a:t>Member’s details are only stored once</a:t>
            </a:r>
          </a:p>
          <a:p>
            <a:pPr eaLnBrk="1" hangingPunct="1"/>
            <a:r>
              <a:rPr lang="en-GB" altLang="en-US" sz="1700"/>
              <a:t>Each dog has a unique ID</a:t>
            </a:r>
          </a:p>
          <a:p>
            <a:pPr eaLnBrk="1" hangingPunct="1"/>
            <a:r>
              <a:rPr lang="en-GB" altLang="en-US" sz="1700"/>
              <a:t>New owners only entered once</a:t>
            </a:r>
          </a:p>
          <a:p>
            <a:pPr eaLnBrk="1" hangingPunct="1"/>
            <a:r>
              <a:rPr lang="en-GB" altLang="en-US" sz="1700"/>
              <a:t>Changes only made in one place</a:t>
            </a:r>
          </a:p>
          <a:p>
            <a:pPr eaLnBrk="1" hangingPunct="1"/>
            <a:r>
              <a:rPr lang="en-GB" altLang="en-US" sz="1700"/>
              <a:t>Details need only be deleted from one record</a:t>
            </a:r>
          </a:p>
        </p:txBody>
      </p:sp>
      <p:graphicFrame>
        <p:nvGraphicFramePr>
          <p:cNvPr id="15466" name="Group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98768"/>
              </p:ext>
            </p:extLst>
          </p:nvPr>
        </p:nvGraphicFramePr>
        <p:xfrm>
          <a:off x="1919537" y="4365104"/>
          <a:ext cx="4175125" cy="1228800"/>
        </p:xfrm>
        <a:graphic>
          <a:graphicData uri="http://schemas.openxmlformats.org/drawingml/2006/table">
            <a:tbl>
              <a:tblPr/>
              <a:tblGrid>
                <a:gridCol w="39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6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4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ID</a:t>
                      </a:r>
                      <a:endParaRPr kumimoji="0" lang="en-GB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Initial</a:t>
                      </a:r>
                      <a:endParaRPr kumimoji="0" lang="en-GB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Surname</a:t>
                      </a:r>
                      <a:endParaRPr kumimoji="0" lang="en-GB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Title</a:t>
                      </a:r>
                      <a:endParaRPr kumimoji="0" lang="en-GB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Address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Postcode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Smith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Mrs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 High St, Hereford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HR1 1ZX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5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Miles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Mr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72 Castle Road, Ledbury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HR7 AA</a:t>
                      </a:r>
                      <a:endParaRPr kumimoji="0" lang="en-GB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415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433818"/>
              </p:ext>
            </p:extLst>
          </p:nvPr>
        </p:nvGraphicFramePr>
        <p:xfrm>
          <a:off x="6312025" y="4293096"/>
          <a:ext cx="4105275" cy="2378074"/>
        </p:xfrm>
        <a:graphic>
          <a:graphicData uri="http://schemas.openxmlformats.org/drawingml/2006/table">
            <a:tbl>
              <a:tblPr/>
              <a:tblGrid>
                <a:gridCol w="585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63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DogID</a:t>
                      </a:r>
                      <a:endParaRPr kumimoji="0" lang="en-GB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Dog Name</a:t>
                      </a:r>
                      <a:endParaRPr kumimoji="0" lang="en-GB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Gender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DOB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Breed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ID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Ant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21/08/02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Alsatian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Dec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21/08/02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Alsatian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Jordan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F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08/08/04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Terrier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0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Rooney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23/10/05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Poodle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Fang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14/03/07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Chihuahua</a:t>
                      </a:r>
                      <a:endParaRPr kumimoji="0" lang="en-GB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118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Further improvements</a:t>
            </a:r>
          </a:p>
        </p:txBody>
      </p:sp>
      <p:sp>
        <p:nvSpPr>
          <p:cNvPr id="18435" name="Text Box 106"/>
          <p:cNvSpPr txBox="1">
            <a:spLocks noChangeArrowheads="1"/>
          </p:cNvSpPr>
          <p:nvPr/>
        </p:nvSpPr>
        <p:spPr bwMode="auto">
          <a:xfrm>
            <a:off x="3216275" y="2205039"/>
            <a:ext cx="1728788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GB" altLang="en-US" sz="1800"/>
              <a:t>OWNER</a:t>
            </a:r>
          </a:p>
        </p:txBody>
      </p:sp>
      <p:sp>
        <p:nvSpPr>
          <p:cNvPr id="18436" name="Text Box 107"/>
          <p:cNvSpPr txBox="1">
            <a:spLocks noChangeArrowheads="1"/>
          </p:cNvSpPr>
          <p:nvPr/>
        </p:nvSpPr>
        <p:spPr bwMode="auto">
          <a:xfrm>
            <a:off x="7032626" y="2205039"/>
            <a:ext cx="1223963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GB" altLang="en-US" sz="1800"/>
              <a:t>DOG</a:t>
            </a:r>
          </a:p>
        </p:txBody>
      </p:sp>
      <p:sp>
        <p:nvSpPr>
          <p:cNvPr id="18437" name="Line 108"/>
          <p:cNvSpPr>
            <a:spLocks noChangeShapeType="1"/>
          </p:cNvSpPr>
          <p:nvPr/>
        </p:nvSpPr>
        <p:spPr bwMode="auto">
          <a:xfrm>
            <a:off x="4945063" y="2349500"/>
            <a:ext cx="2087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38" name="Line 109"/>
          <p:cNvSpPr>
            <a:spLocks noChangeShapeType="1"/>
          </p:cNvSpPr>
          <p:nvPr/>
        </p:nvSpPr>
        <p:spPr bwMode="auto">
          <a:xfrm flipV="1">
            <a:off x="6888163" y="2278064"/>
            <a:ext cx="144462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39" name="Line 110"/>
          <p:cNvSpPr>
            <a:spLocks noChangeShapeType="1"/>
          </p:cNvSpPr>
          <p:nvPr/>
        </p:nvSpPr>
        <p:spPr bwMode="auto">
          <a:xfrm>
            <a:off x="6888163" y="2349500"/>
            <a:ext cx="144462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3" name="Line 111"/>
          <p:cNvSpPr>
            <a:spLocks noChangeShapeType="1"/>
          </p:cNvSpPr>
          <p:nvPr/>
        </p:nvSpPr>
        <p:spPr bwMode="auto">
          <a:xfrm rot="16200000">
            <a:off x="6957925" y="3223603"/>
            <a:ext cx="127439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4" name="Line 112"/>
          <p:cNvSpPr>
            <a:spLocks noChangeShapeType="1"/>
          </p:cNvSpPr>
          <p:nvPr/>
        </p:nvSpPr>
        <p:spPr bwMode="auto">
          <a:xfrm rot="16200000" flipV="1">
            <a:off x="7432377" y="2618183"/>
            <a:ext cx="194520" cy="13097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5" name="Line 113"/>
          <p:cNvSpPr>
            <a:spLocks noChangeShapeType="1"/>
          </p:cNvSpPr>
          <p:nvPr/>
        </p:nvSpPr>
        <p:spPr bwMode="auto">
          <a:xfrm rot="16200000">
            <a:off x="7574335" y="2607194"/>
            <a:ext cx="186904" cy="1453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1" name="Text Box 115"/>
          <p:cNvSpPr txBox="1">
            <a:spLocks noChangeArrowheads="1"/>
          </p:cNvSpPr>
          <p:nvPr/>
        </p:nvSpPr>
        <p:spPr bwMode="auto">
          <a:xfrm>
            <a:off x="7032626" y="3860800"/>
            <a:ext cx="122396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GB" altLang="en-US" sz="1800"/>
              <a:t>BREED</a:t>
            </a:r>
          </a:p>
        </p:txBody>
      </p:sp>
      <p:sp>
        <p:nvSpPr>
          <p:cNvPr id="18442" name="Text Box 116"/>
          <p:cNvSpPr txBox="1">
            <a:spLocks noChangeArrowheads="1"/>
          </p:cNvSpPr>
          <p:nvPr/>
        </p:nvSpPr>
        <p:spPr bwMode="auto">
          <a:xfrm>
            <a:off x="2495601" y="4653137"/>
            <a:ext cx="734536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GB" altLang="en-US" sz="3200" dirty="0"/>
              <a:t>Now many dogs can belong to a breed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GB" altLang="en-US" sz="3200" dirty="0"/>
              <a:t>A dog can only be of one breed</a:t>
            </a: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600788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The tables now look like this</a:t>
            </a:r>
          </a:p>
        </p:txBody>
      </p:sp>
      <p:graphicFrame>
        <p:nvGraphicFramePr>
          <p:cNvPr id="17556" name="Group 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945613"/>
              </p:ext>
            </p:extLst>
          </p:nvPr>
        </p:nvGraphicFramePr>
        <p:xfrm>
          <a:off x="3287689" y="2204865"/>
          <a:ext cx="5688633" cy="1289715"/>
        </p:xfrm>
        <a:graphic>
          <a:graphicData uri="http://schemas.openxmlformats.org/drawingml/2006/table">
            <a:tbl>
              <a:tblPr/>
              <a:tblGrid>
                <a:gridCol w="540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3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8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24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39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93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40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ID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Initial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Surname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Title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Address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Postcode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Smith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Mrs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 High St, Hereford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HR1 1ZX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5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Miles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Mr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72 Castle Road, Ledbury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HR7 AA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7463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779829"/>
              </p:ext>
            </p:extLst>
          </p:nvPr>
        </p:nvGraphicFramePr>
        <p:xfrm>
          <a:off x="5159893" y="3789041"/>
          <a:ext cx="5184578" cy="2256073"/>
        </p:xfrm>
        <a:graphic>
          <a:graphicData uri="http://schemas.openxmlformats.org/drawingml/2006/table">
            <a:tbl>
              <a:tblPr/>
              <a:tblGrid>
                <a:gridCol w="7397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8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7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06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04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75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DogID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DogName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Gender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DOB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BreedID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ID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Ant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21/08/02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Dec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21/08/02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Jordan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F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08/08/04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0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Rooney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23/10/05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Fang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14/03/07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7555" name="Group 1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832800"/>
              </p:ext>
            </p:extLst>
          </p:nvPr>
        </p:nvGraphicFramePr>
        <p:xfrm>
          <a:off x="2567609" y="4077073"/>
          <a:ext cx="2304281" cy="1430085"/>
        </p:xfrm>
        <a:graphic>
          <a:graphicData uri="http://schemas.openxmlformats.org/drawingml/2006/table">
            <a:tbl>
              <a:tblPr/>
              <a:tblGrid>
                <a:gridCol w="1013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BreedID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83" marB="4568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Breed</a:t>
                      </a:r>
                    </a:p>
                  </a:txBody>
                  <a:tcPr marT="45683" marB="456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1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marT="45683" marB="4568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Alsatian</a:t>
                      </a:r>
                    </a:p>
                  </a:txBody>
                  <a:tcPr marT="45683" marB="456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T="45683" marB="4568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Terrier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83" marB="456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marT="45683" marB="4568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Poodle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83" marB="456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T="45683" marB="4568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Chihuahua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683" marB="4568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734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The benefits are</a:t>
            </a:r>
          </a:p>
        </p:txBody>
      </p:sp>
      <p:sp>
        <p:nvSpPr>
          <p:cNvPr id="20483" name="Rectangle 4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eaLnBrk="1" hangingPunct="1"/>
            <a:r>
              <a:rPr lang="en-GB" altLang="en-US" dirty="0"/>
              <a:t>Member’s details are only stored once</a:t>
            </a:r>
          </a:p>
          <a:p>
            <a:pPr eaLnBrk="1" hangingPunct="1"/>
            <a:r>
              <a:rPr lang="en-GB" altLang="en-US" dirty="0"/>
              <a:t>Each dog has a unique ID</a:t>
            </a:r>
          </a:p>
          <a:p>
            <a:pPr eaLnBrk="1" hangingPunct="1"/>
            <a:r>
              <a:rPr lang="en-GB" altLang="en-US" dirty="0"/>
              <a:t>New owners only entered once</a:t>
            </a:r>
          </a:p>
          <a:p>
            <a:pPr eaLnBrk="1" hangingPunct="1"/>
            <a:r>
              <a:rPr lang="en-GB" altLang="en-US" dirty="0"/>
              <a:t>Changes only made in one place</a:t>
            </a:r>
          </a:p>
          <a:p>
            <a:pPr eaLnBrk="1" hangingPunct="1"/>
            <a:r>
              <a:rPr lang="en-GB" altLang="en-US" dirty="0"/>
              <a:t>Details need only be deleted from one record</a:t>
            </a:r>
          </a:p>
          <a:p>
            <a:pPr eaLnBrk="1" hangingPunct="1"/>
            <a:r>
              <a:rPr lang="en-GB" altLang="en-US" dirty="0"/>
              <a:t>We only need to store the details of each breed once</a:t>
            </a:r>
          </a:p>
          <a:p>
            <a:pPr eaLnBrk="1" hangingPunct="1"/>
            <a:r>
              <a:rPr lang="en-GB" altLang="en-US" dirty="0"/>
              <a:t>A new breed can be added without an owner</a:t>
            </a:r>
          </a:p>
        </p:txBody>
      </p:sp>
    </p:spTree>
    <p:extLst>
      <p:ext uri="{BB962C8B-B14F-4D97-AF65-F5344CB8AC3E}">
        <p14:creationId xmlns:p14="http://schemas.microsoft.com/office/powerpoint/2010/main" val="34435581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Relational Database Design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Normalisation</a:t>
            </a:r>
          </a:p>
        </p:txBody>
      </p:sp>
    </p:spTree>
    <p:extLst>
      <p:ext uri="{BB962C8B-B14F-4D97-AF65-F5344CB8AC3E}">
        <p14:creationId xmlns:p14="http://schemas.microsoft.com/office/powerpoint/2010/main" val="1905150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data storage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Storing new information </a:t>
            </a:r>
          </a:p>
          <a:p>
            <a:r>
              <a:rPr lang="en-US" sz="2800" dirty="0"/>
              <a:t>Typical data stored</a:t>
            </a:r>
          </a:p>
          <a:p>
            <a:pPr lvl="1"/>
            <a:r>
              <a:rPr lang="en-US" sz="2800" dirty="0"/>
              <a:t>Orders</a:t>
            </a:r>
          </a:p>
          <a:p>
            <a:pPr lvl="1"/>
            <a:r>
              <a:rPr lang="en-US" sz="2800" dirty="0"/>
              <a:t>Customer Information</a:t>
            </a:r>
          </a:p>
          <a:p>
            <a:pPr marL="342900" lvl="1" indent="0">
              <a:buNone/>
            </a:pPr>
            <a:endParaRPr lang="en-US" dirty="0"/>
          </a:p>
          <a:p>
            <a:pPr marL="342900" lvl="1" indent="0">
              <a:buNone/>
            </a:pPr>
            <a:endParaRPr lang="en-US" dirty="0"/>
          </a:p>
          <a:p>
            <a:pPr marL="342900" lvl="1" indent="0">
              <a:buNone/>
            </a:pPr>
            <a:endParaRPr lang="en-US" sz="2800" dirty="0"/>
          </a:p>
          <a:p>
            <a:pPr marL="342900" lvl="1" indent="0">
              <a:buNone/>
            </a:pPr>
            <a:r>
              <a:rPr lang="en-US" sz="2800" dirty="0"/>
              <a:t>Task</a:t>
            </a:r>
          </a:p>
          <a:p>
            <a:pPr marL="342900" lvl="1" indent="0">
              <a:buNone/>
            </a:pPr>
            <a:r>
              <a:rPr lang="en-US" sz="2800" dirty="0"/>
              <a:t>What data have you stored or has been stored about you over the last week </a:t>
            </a:r>
          </a:p>
          <a:p>
            <a:pPr marL="342900" lvl="1" indent="0">
              <a:buNone/>
            </a:pPr>
            <a:r>
              <a:rPr lang="en-US" sz="2800" dirty="0"/>
              <a:t>Where is it being stored ???</a:t>
            </a:r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0526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Normalisation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sz="4000" dirty="0"/>
              <a:t>1NF</a:t>
            </a:r>
          </a:p>
          <a:p>
            <a:pPr lvl="1"/>
            <a:r>
              <a:rPr lang="en-GB" sz="4000" dirty="0"/>
              <a:t>2NF</a:t>
            </a:r>
          </a:p>
          <a:p>
            <a:pPr lvl="1"/>
            <a:r>
              <a:rPr lang="en-GB" sz="4000" dirty="0"/>
              <a:t>3NF</a:t>
            </a:r>
          </a:p>
          <a:p>
            <a:pPr lvl="1"/>
            <a:r>
              <a:rPr lang="en-GB" sz="4000" dirty="0"/>
              <a:t>Tables</a:t>
            </a:r>
          </a:p>
        </p:txBody>
      </p:sp>
    </p:spTree>
    <p:extLst>
      <p:ext uri="{BB962C8B-B14F-4D97-AF65-F5344CB8AC3E}">
        <p14:creationId xmlns:p14="http://schemas.microsoft.com/office/powerpoint/2010/main" val="17187668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Modelling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ERD is a top down method of modelling the real life business </a:t>
            </a:r>
          </a:p>
          <a:p>
            <a:r>
              <a:rPr lang="en-US" sz="2800" dirty="0" err="1"/>
              <a:t>Normalisation</a:t>
            </a:r>
            <a:r>
              <a:rPr lang="en-US" sz="2800" dirty="0"/>
              <a:t> is a bottom up method </a:t>
            </a:r>
          </a:p>
          <a:p>
            <a:r>
              <a:rPr lang="en-US" sz="2800" dirty="0"/>
              <a:t>Often based on existing system (possibly paper) </a:t>
            </a:r>
          </a:p>
          <a:p>
            <a:r>
              <a:rPr lang="en-US" sz="2800" dirty="0"/>
              <a:t>Both methods can be used </a:t>
            </a:r>
          </a:p>
          <a:p>
            <a:r>
              <a:rPr lang="en-US" sz="2800" dirty="0"/>
              <a:t>They may give different results and the designer has to decide which ones to implement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4326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Purpose of Normalisation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Make sure the table h</a:t>
            </a:r>
            <a:r>
              <a:rPr lang="en-US" sz="2800" dirty="0"/>
              <a:t>as a field that uniquely identifies each row (the primary key) </a:t>
            </a:r>
          </a:p>
          <a:p>
            <a:r>
              <a:rPr lang="en-US" sz="2800" dirty="0"/>
              <a:t>Does not contain duplicate fields </a:t>
            </a:r>
          </a:p>
          <a:p>
            <a:r>
              <a:rPr lang="en-US" sz="2800" dirty="0"/>
              <a:t>Does not repeat the same type of values </a:t>
            </a:r>
          </a:p>
          <a:p>
            <a:r>
              <a:rPr lang="en-US" sz="2800" dirty="0"/>
              <a:t>Does not contain fields that belong in other fields </a:t>
            </a:r>
          </a:p>
        </p:txBody>
      </p:sp>
    </p:spTree>
    <p:extLst>
      <p:ext uri="{BB962C8B-B14F-4D97-AF65-F5344CB8AC3E}">
        <p14:creationId xmlns:p14="http://schemas.microsoft.com/office/powerpoint/2010/main" val="10675086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Examine the existing documentation </a:t>
            </a:r>
          </a:p>
          <a:p>
            <a:r>
              <a:rPr lang="en-GB" sz="2800" dirty="0"/>
              <a:t>Reports </a:t>
            </a:r>
          </a:p>
          <a:p>
            <a:r>
              <a:rPr lang="en-GB" sz="2800" dirty="0"/>
              <a:t>Screen layouts </a:t>
            </a: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921" y="2996952"/>
            <a:ext cx="4930753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55846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 1 – Create a UNF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UNF - an un-normalised table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List all the attributes – a column for each data item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2400" dirty="0"/>
              <a:t>Ignore any calculated fields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Fields that can be derived from data in other fields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Enter sample data into the fields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2400" dirty="0"/>
              <a:t>Identify a key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2400" dirty="0"/>
              <a:t>Remove duplicate data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12648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UNF –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/>
              <a:t>Contains repeating attributes </a:t>
            </a:r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995" y="2970127"/>
            <a:ext cx="6993149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1965617" y="3390191"/>
            <a:ext cx="720080" cy="72008"/>
          </a:xfrm>
          <a:prstGeom prst="rightArrow">
            <a:avLst/>
          </a:prstGeom>
          <a:solidFill>
            <a:srgbClr val="FFFF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5"/>
          <p:cNvSpPr/>
          <p:nvPr/>
        </p:nvSpPr>
        <p:spPr>
          <a:xfrm>
            <a:off x="1965617" y="3750231"/>
            <a:ext cx="720080" cy="72008"/>
          </a:xfrm>
          <a:prstGeom prst="rightArrow">
            <a:avLst/>
          </a:prstGeom>
          <a:solidFill>
            <a:srgbClr val="FFFF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>
            <a:off x="1965617" y="4110271"/>
            <a:ext cx="720080" cy="72008"/>
          </a:xfrm>
          <a:prstGeom prst="rightArrow">
            <a:avLst/>
          </a:prstGeom>
          <a:solidFill>
            <a:srgbClr val="FFFF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59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Transformation to 1NF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4241" y="2132857"/>
            <a:ext cx="7210396" cy="4536503"/>
          </a:xfrm>
        </p:spPr>
        <p:txBody>
          <a:bodyPr>
            <a:normAutofit/>
          </a:bodyPr>
          <a:lstStyle/>
          <a:p>
            <a:r>
              <a:rPr lang="en-GB" sz="2800" dirty="0"/>
              <a:t>1NF = First Normal Form </a:t>
            </a:r>
          </a:p>
          <a:p>
            <a:r>
              <a:rPr lang="en-US" sz="2800" dirty="0"/>
              <a:t>Move any repeating attributes to a new table </a:t>
            </a:r>
          </a:p>
          <a:p>
            <a:pPr marL="0" indent="0">
              <a:buNone/>
            </a:pPr>
            <a:r>
              <a:rPr lang="en-US" sz="2800" dirty="0"/>
              <a:t>(Any data field which has more than one value for a single value of the key). </a:t>
            </a:r>
          </a:p>
          <a:p>
            <a:pPr marL="0" indent="0">
              <a:buNone/>
            </a:pPr>
            <a:endParaRPr lang="en-US" sz="2800" dirty="0"/>
          </a:p>
          <a:p>
            <a:pPr lvl="1"/>
            <a:r>
              <a:rPr lang="en-GB" sz="2400" dirty="0"/>
              <a:t>Identify repeating fields </a:t>
            </a:r>
          </a:p>
          <a:p>
            <a:pPr lvl="1"/>
            <a:r>
              <a:rPr lang="en-US" sz="2400" dirty="0"/>
              <a:t>Place in a new table with a copy of the key from the UNF </a:t>
            </a:r>
          </a:p>
          <a:p>
            <a:pPr lvl="1"/>
            <a:r>
              <a:rPr lang="en-US" sz="2400" dirty="0"/>
              <a:t>Use the original key as part of a new key in the new table (a compound key – which must be unique)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96791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1NF Tables – Repeating Attributes Removed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94125" y="3442494"/>
            <a:ext cx="4622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ircular Arrow 4"/>
          <p:cNvSpPr/>
          <p:nvPr/>
        </p:nvSpPr>
        <p:spPr>
          <a:xfrm>
            <a:off x="5807968" y="3356992"/>
            <a:ext cx="1398288" cy="1534498"/>
          </a:xfrm>
          <a:custGeom>
            <a:avLst/>
            <a:gdLst>
              <a:gd name="connsiteX0" fmla="*/ 630048 w 2016224"/>
              <a:gd name="connsiteY0" fmla="*/ 216404 h 2376264"/>
              <a:gd name="connsiteX1" fmla="*/ 1508623 w 2016224"/>
              <a:gd name="connsiteY1" fmla="*/ 299926 h 2376264"/>
              <a:gd name="connsiteX2" fmla="*/ 1891435 w 2016224"/>
              <a:gd name="connsiteY2" fmla="*/ 1033371 h 2376264"/>
              <a:gd name="connsiteX3" fmla="*/ 1945209 w 2016224"/>
              <a:gd name="connsiteY3" fmla="*/ 1070478 h 2376264"/>
              <a:gd name="connsiteX4" fmla="*/ 1677350 w 2016224"/>
              <a:gd name="connsiteY4" fmla="*/ 1649943 h 2376264"/>
              <a:gd name="connsiteX5" fmla="*/ 1547732 w 2016224"/>
              <a:gd name="connsiteY5" fmla="*/ 796197 h 2376264"/>
              <a:gd name="connsiteX6" fmla="*/ 1580096 w 2016224"/>
              <a:gd name="connsiteY6" fmla="*/ 818530 h 2376264"/>
              <a:gd name="connsiteX7" fmla="*/ 722349 w 2016224"/>
              <a:gd name="connsiteY7" fmla="*/ 453644 h 2376264"/>
              <a:gd name="connsiteX8" fmla="*/ 630048 w 2016224"/>
              <a:gd name="connsiteY8" fmla="*/ 216404 h 2376264"/>
              <a:gd name="connsiteX0" fmla="*/ 0 w 1315161"/>
              <a:gd name="connsiteY0" fmla="*/ 100959 h 1534498"/>
              <a:gd name="connsiteX1" fmla="*/ 878575 w 1315161"/>
              <a:gd name="connsiteY1" fmla="*/ 184481 h 1534498"/>
              <a:gd name="connsiteX2" fmla="*/ 1261387 w 1315161"/>
              <a:gd name="connsiteY2" fmla="*/ 917926 h 1534498"/>
              <a:gd name="connsiteX3" fmla="*/ 1315161 w 1315161"/>
              <a:gd name="connsiteY3" fmla="*/ 955033 h 1534498"/>
              <a:gd name="connsiteX4" fmla="*/ 1047302 w 1315161"/>
              <a:gd name="connsiteY4" fmla="*/ 1534498 h 1534498"/>
              <a:gd name="connsiteX5" fmla="*/ 917684 w 1315161"/>
              <a:gd name="connsiteY5" fmla="*/ 680752 h 1534498"/>
              <a:gd name="connsiteX6" fmla="*/ 1055846 w 1315161"/>
              <a:gd name="connsiteY6" fmla="*/ 846669 h 1534498"/>
              <a:gd name="connsiteX7" fmla="*/ 92301 w 1315161"/>
              <a:gd name="connsiteY7" fmla="*/ 338199 h 1534498"/>
              <a:gd name="connsiteX8" fmla="*/ 0 w 1315161"/>
              <a:gd name="connsiteY8" fmla="*/ 100959 h 1534498"/>
              <a:gd name="connsiteX0" fmla="*/ 0 w 1315161"/>
              <a:gd name="connsiteY0" fmla="*/ 100959 h 1534498"/>
              <a:gd name="connsiteX1" fmla="*/ 878575 w 1315161"/>
              <a:gd name="connsiteY1" fmla="*/ 184481 h 1534498"/>
              <a:gd name="connsiteX2" fmla="*/ 1261387 w 1315161"/>
              <a:gd name="connsiteY2" fmla="*/ 917926 h 1534498"/>
              <a:gd name="connsiteX3" fmla="*/ 1315161 w 1315161"/>
              <a:gd name="connsiteY3" fmla="*/ 955033 h 1534498"/>
              <a:gd name="connsiteX4" fmla="*/ 1047302 w 1315161"/>
              <a:gd name="connsiteY4" fmla="*/ 1534498 h 1534498"/>
              <a:gd name="connsiteX5" fmla="*/ 910127 w 1315161"/>
              <a:gd name="connsiteY5" fmla="*/ 816779 h 1534498"/>
              <a:gd name="connsiteX6" fmla="*/ 1055846 w 1315161"/>
              <a:gd name="connsiteY6" fmla="*/ 846669 h 1534498"/>
              <a:gd name="connsiteX7" fmla="*/ 92301 w 1315161"/>
              <a:gd name="connsiteY7" fmla="*/ 338199 h 1534498"/>
              <a:gd name="connsiteX8" fmla="*/ 0 w 1315161"/>
              <a:gd name="connsiteY8" fmla="*/ 100959 h 1534498"/>
              <a:gd name="connsiteX0" fmla="*/ 0 w 1398288"/>
              <a:gd name="connsiteY0" fmla="*/ 100959 h 1534498"/>
              <a:gd name="connsiteX1" fmla="*/ 878575 w 1398288"/>
              <a:gd name="connsiteY1" fmla="*/ 184481 h 1534498"/>
              <a:gd name="connsiteX2" fmla="*/ 1261387 w 1398288"/>
              <a:gd name="connsiteY2" fmla="*/ 917926 h 1534498"/>
              <a:gd name="connsiteX3" fmla="*/ 1398288 w 1398288"/>
              <a:gd name="connsiteY3" fmla="*/ 947476 h 1534498"/>
              <a:gd name="connsiteX4" fmla="*/ 1047302 w 1398288"/>
              <a:gd name="connsiteY4" fmla="*/ 1534498 h 1534498"/>
              <a:gd name="connsiteX5" fmla="*/ 910127 w 1398288"/>
              <a:gd name="connsiteY5" fmla="*/ 816779 h 1534498"/>
              <a:gd name="connsiteX6" fmla="*/ 1055846 w 1398288"/>
              <a:gd name="connsiteY6" fmla="*/ 846669 h 1534498"/>
              <a:gd name="connsiteX7" fmla="*/ 92301 w 1398288"/>
              <a:gd name="connsiteY7" fmla="*/ 338199 h 1534498"/>
              <a:gd name="connsiteX8" fmla="*/ 0 w 1398288"/>
              <a:gd name="connsiteY8" fmla="*/ 100959 h 1534498"/>
              <a:gd name="connsiteX0" fmla="*/ 0 w 1398288"/>
              <a:gd name="connsiteY0" fmla="*/ 100959 h 1534498"/>
              <a:gd name="connsiteX1" fmla="*/ 878575 w 1398288"/>
              <a:gd name="connsiteY1" fmla="*/ 184481 h 1534498"/>
              <a:gd name="connsiteX2" fmla="*/ 1261387 w 1398288"/>
              <a:gd name="connsiteY2" fmla="*/ 917926 h 1534498"/>
              <a:gd name="connsiteX3" fmla="*/ 1398288 w 1398288"/>
              <a:gd name="connsiteY3" fmla="*/ 947476 h 1534498"/>
              <a:gd name="connsiteX4" fmla="*/ 1047302 w 1398288"/>
              <a:gd name="connsiteY4" fmla="*/ 1534498 h 1534498"/>
              <a:gd name="connsiteX5" fmla="*/ 910127 w 1398288"/>
              <a:gd name="connsiteY5" fmla="*/ 816779 h 1534498"/>
              <a:gd name="connsiteX6" fmla="*/ 1055846 w 1398288"/>
              <a:gd name="connsiteY6" fmla="*/ 846669 h 1534498"/>
              <a:gd name="connsiteX7" fmla="*/ 92301 w 1398288"/>
              <a:gd name="connsiteY7" fmla="*/ 338199 h 1534498"/>
              <a:gd name="connsiteX8" fmla="*/ 0 w 1398288"/>
              <a:gd name="connsiteY8" fmla="*/ 100959 h 1534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98288" h="1534498">
                <a:moveTo>
                  <a:pt x="0" y="100959"/>
                </a:moveTo>
                <a:cubicBezTo>
                  <a:pt x="284677" y="-58975"/>
                  <a:pt x="618367" y="-27252"/>
                  <a:pt x="878575" y="184481"/>
                </a:cubicBezTo>
                <a:cubicBezTo>
                  <a:pt x="1086262" y="353477"/>
                  <a:pt x="1225200" y="619674"/>
                  <a:pt x="1261387" y="917926"/>
                </a:cubicBezTo>
                <a:lnTo>
                  <a:pt x="1398288" y="947476"/>
                </a:lnTo>
                <a:lnTo>
                  <a:pt x="1047302" y="1534498"/>
                </a:lnTo>
                <a:lnTo>
                  <a:pt x="910127" y="816779"/>
                </a:lnTo>
                <a:cubicBezTo>
                  <a:pt x="920915" y="824223"/>
                  <a:pt x="1045058" y="839225"/>
                  <a:pt x="1055846" y="846669"/>
                </a:cubicBezTo>
                <a:cubicBezTo>
                  <a:pt x="919713" y="269571"/>
                  <a:pt x="407885" y="136717"/>
                  <a:pt x="92301" y="338199"/>
                </a:cubicBezTo>
                <a:lnTo>
                  <a:pt x="0" y="10095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05"/>
          <a:stretch/>
        </p:blipFill>
        <p:spPr bwMode="auto">
          <a:xfrm>
            <a:off x="2135560" y="2132856"/>
            <a:ext cx="3528392" cy="4295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86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Create 2NF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Remove partial key dependencies </a:t>
            </a:r>
          </a:p>
          <a:p>
            <a:r>
              <a:rPr lang="en-US" sz="2400" dirty="0"/>
              <a:t>Any simple key dependencies go straight to 2NF </a:t>
            </a:r>
          </a:p>
          <a:p>
            <a:r>
              <a:rPr lang="en-US" sz="2400" dirty="0"/>
              <a:t>Any key which only depends on part of the key for its value </a:t>
            </a:r>
          </a:p>
          <a:p>
            <a:r>
              <a:rPr lang="en-US" sz="2400" dirty="0"/>
              <a:t>Given A is there only one possible value for B (&amp; vice versa)? </a:t>
            </a:r>
          </a:p>
          <a:p>
            <a:r>
              <a:rPr lang="en-US" sz="2400" dirty="0" err="1"/>
              <a:t>Eg</a:t>
            </a:r>
            <a:r>
              <a:rPr lang="en-US" sz="2400" dirty="0"/>
              <a:t> employee name, department number and department name only depend on employee number </a:t>
            </a:r>
          </a:p>
          <a:p>
            <a:r>
              <a:rPr lang="en-US" sz="2400" dirty="0"/>
              <a:t>Put into a new table </a:t>
            </a:r>
          </a:p>
          <a:p>
            <a:r>
              <a:rPr lang="en-US" sz="2400" dirty="0"/>
              <a:t>Let A become the primary key </a:t>
            </a:r>
          </a:p>
          <a:p>
            <a:r>
              <a:rPr lang="en-US" sz="2400" dirty="0"/>
              <a:t>Keep in original table as foreign key </a:t>
            </a:r>
          </a:p>
        </p:txBody>
      </p:sp>
    </p:spTree>
    <p:extLst>
      <p:ext uri="{BB962C8B-B14F-4D97-AF65-F5344CB8AC3E}">
        <p14:creationId xmlns:p14="http://schemas.microsoft.com/office/powerpoint/2010/main" val="5558134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2NF Example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495" y="2122624"/>
            <a:ext cx="4671301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072" y="2060848"/>
            <a:ext cx="3688958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3" y="4639102"/>
            <a:ext cx="6984774" cy="195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6802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If you were creating a database to store an order</a:t>
            </a:r>
            <a:br>
              <a:rPr lang="en-GB" dirty="0"/>
            </a:br>
            <a:br>
              <a:rPr lang="en-GB" dirty="0"/>
            </a:br>
            <a:r>
              <a:rPr lang="en-GB" dirty="0"/>
              <a:t>Firstly we would check… What information is required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4241" y="2336874"/>
            <a:ext cx="7210396" cy="8040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800" dirty="0"/>
              <a:t>For an order?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356529"/>
              </p:ext>
            </p:extLst>
          </p:nvPr>
        </p:nvGraphicFramePr>
        <p:xfrm>
          <a:off x="1847529" y="3284984"/>
          <a:ext cx="813690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2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2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/>
                        <a:t>Order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Customer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Customer Surname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Business 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Delivery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Delivery</a:t>
                      </a:r>
                      <a:r>
                        <a:rPr lang="en-GB" baseline="0" dirty="0"/>
                        <a:t> </a:t>
                      </a:r>
                      <a:r>
                        <a:rPr lang="en-GB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Delivery Postcode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Telephone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Order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VAT number (order)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VAT number (Customer)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Unit 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Sub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Terms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1275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Create 3NF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Tables with zero or only one non-key attribute go straight to 3NF </a:t>
            </a:r>
          </a:p>
          <a:p>
            <a:r>
              <a:rPr lang="en-US" dirty="0"/>
              <a:t>Move to a new table any attributes which are more dependent on another attribute than the key </a:t>
            </a:r>
          </a:p>
          <a:p>
            <a:r>
              <a:rPr lang="en-US" dirty="0"/>
              <a:t>Move a copy of the attribute that they are dependent on (becomes 1° key) </a:t>
            </a:r>
          </a:p>
          <a:p>
            <a:r>
              <a:rPr lang="en-US" dirty="0"/>
              <a:t>Remains as foreign key in original table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83631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1504" y="764704"/>
            <a:ext cx="8229600" cy="899120"/>
          </a:xfrm>
        </p:spPr>
        <p:txBody>
          <a:bodyPr/>
          <a:lstStyle/>
          <a:p>
            <a:r>
              <a:rPr lang="en-GB" dirty="0"/>
              <a:t>3NF Example</a:t>
            </a:r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250" y="2132857"/>
            <a:ext cx="4968550" cy="2163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251" y="4365105"/>
            <a:ext cx="799147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724" y="2348880"/>
            <a:ext cx="2893492" cy="1311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664" y="5234799"/>
            <a:ext cx="5832648" cy="1514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15032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1NF – no repeating columns </a:t>
            </a:r>
          </a:p>
          <a:p>
            <a:r>
              <a:rPr lang="en-US" dirty="0"/>
              <a:t>2NF – in 1NF and columns only depend on the whole primary key </a:t>
            </a:r>
          </a:p>
          <a:p>
            <a:r>
              <a:rPr lang="en-US" dirty="0"/>
              <a:t>3NF – 2NF and all non-key columns depend only on the primary key </a:t>
            </a:r>
          </a:p>
          <a:p>
            <a:r>
              <a:rPr lang="en-US" dirty="0"/>
              <a:t>Transitive dependency – a non-key column is dependent on another non-key column; remove the columns dependent on non-key items to another table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77131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Practical Example</a:t>
            </a:r>
          </a:p>
        </p:txBody>
      </p:sp>
    </p:spTree>
    <p:extLst>
      <p:ext uri="{BB962C8B-B14F-4D97-AF65-F5344CB8AC3E}">
        <p14:creationId xmlns:p14="http://schemas.microsoft.com/office/powerpoint/2010/main" val="4900616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series of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List all the attributes you need to store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Remove all calculated fields (</a:t>
            </a:r>
            <a:r>
              <a:rPr lang="en-US" dirty="0" err="1"/>
              <a:t>eg</a:t>
            </a:r>
            <a:r>
              <a:rPr lang="en-US" dirty="0"/>
              <a:t> </a:t>
            </a:r>
            <a:r>
              <a:rPr lang="en-US" dirty="0" err="1"/>
              <a:t>age,total</a:t>
            </a:r>
            <a:r>
              <a:rPr lang="en-US" dirty="0"/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Make sure each attribute is atomic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Remove any repeating items to a separate table and make a link (using keys) to establish the relation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structure will now be in first normal form </a:t>
            </a:r>
          </a:p>
        </p:txBody>
      </p:sp>
    </p:spTree>
    <p:extLst>
      <p:ext uri="{BB962C8B-B14F-4D97-AF65-F5344CB8AC3E}">
        <p14:creationId xmlns:p14="http://schemas.microsoft.com/office/powerpoint/2010/main" val="10305083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List the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/>
              <a:t>We want a database to record enquiries to the college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6548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List the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want a database to record enquiries to the college </a:t>
            </a:r>
          </a:p>
          <a:p>
            <a:pPr lvl="1"/>
            <a:r>
              <a:rPr lang="en-GB" dirty="0"/>
              <a:t>Course </a:t>
            </a:r>
          </a:p>
          <a:p>
            <a:pPr lvl="1"/>
            <a:r>
              <a:rPr lang="en-GB" dirty="0"/>
              <a:t>Length </a:t>
            </a:r>
          </a:p>
          <a:p>
            <a:pPr lvl="1"/>
            <a:r>
              <a:rPr lang="en-GB" dirty="0"/>
              <a:t>Location </a:t>
            </a:r>
          </a:p>
          <a:p>
            <a:pPr lvl="1"/>
            <a:r>
              <a:rPr lang="en-GB" dirty="0"/>
              <a:t>Level </a:t>
            </a:r>
          </a:p>
          <a:p>
            <a:pPr lvl="1"/>
            <a:r>
              <a:rPr lang="en-GB" dirty="0"/>
              <a:t>Date </a:t>
            </a:r>
          </a:p>
          <a:p>
            <a:pPr lvl="1"/>
            <a:r>
              <a:rPr lang="en-GB" dirty="0"/>
              <a:t>Name </a:t>
            </a:r>
          </a:p>
          <a:p>
            <a:pPr lvl="1"/>
            <a:r>
              <a:rPr lang="en-GB" dirty="0"/>
              <a:t>Address </a:t>
            </a:r>
          </a:p>
          <a:p>
            <a:pPr lvl="1"/>
            <a:r>
              <a:rPr lang="en-GB" dirty="0"/>
              <a:t>Age </a:t>
            </a:r>
          </a:p>
          <a:p>
            <a:pPr lvl="1"/>
            <a:r>
              <a:rPr lang="en-GB" dirty="0"/>
              <a:t>Action to take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3873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Remove the Calculated Fields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0316268"/>
              </p:ext>
            </p:extLst>
          </p:nvPr>
        </p:nvGraphicFramePr>
        <p:xfrm>
          <a:off x="1758950" y="1825625"/>
          <a:ext cx="8693150" cy="3429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38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8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8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86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86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Course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Duration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Tutor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Location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Level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Date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Name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Address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DOB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Action</a:t>
                      </a:r>
                    </a:p>
                  </a:txBody>
                  <a:tcPr marL="96591" marR="9659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6591" marR="9659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1145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Data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6061423"/>
              </p:ext>
            </p:extLst>
          </p:nvPr>
        </p:nvGraphicFramePr>
        <p:xfrm>
          <a:off x="1758950" y="1825625"/>
          <a:ext cx="8693150" cy="37185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56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3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7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9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971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Course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ICT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6591" marR="965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Duration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2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Tutor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Emma </a:t>
                      </a:r>
                      <a:r>
                        <a:rPr lang="en-GB" sz="1900" dirty="0" err="1"/>
                        <a:t>Littlefair</a:t>
                      </a:r>
                      <a:endParaRPr lang="en-GB" sz="1900" dirty="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Location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All Saints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Level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3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Date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Name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Address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DOB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Action</a:t>
                      </a:r>
                    </a:p>
                  </a:txBody>
                  <a:tcPr marL="96591" marR="9659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07/12/2015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Theo Walcott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The Emirates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16/03/1989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Send prospectus</a:t>
                      </a:r>
                    </a:p>
                  </a:txBody>
                  <a:tcPr marL="96591" marR="9659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08/12/2015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Brian Cox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Manchester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03/03/1968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Ring back</a:t>
                      </a:r>
                    </a:p>
                  </a:txBody>
                  <a:tcPr marL="96591" marR="9659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04/01/2016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Kate </a:t>
                      </a:r>
                      <a:r>
                        <a:rPr lang="en-GB" sz="1900" dirty="0" err="1"/>
                        <a:t>Winslett</a:t>
                      </a:r>
                      <a:endParaRPr lang="en-GB" sz="1900" dirty="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Hollywood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05/10/1975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None</a:t>
                      </a:r>
                    </a:p>
                  </a:txBody>
                  <a:tcPr marL="96591" marR="9659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51747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Make the Fields Atomic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Address field is not atomic </a:t>
            </a:r>
          </a:p>
          <a:p>
            <a:pPr marL="0" indent="0">
              <a:buNone/>
            </a:pPr>
            <a:endParaRPr lang="en-US" dirty="0"/>
          </a:p>
          <a:p>
            <a:pPr marL="457200" indent="-457200"/>
            <a:r>
              <a:rPr lang="en-US" dirty="0"/>
              <a:t>We should fix this into address 1 </a:t>
            </a:r>
            <a:r>
              <a:rPr lang="en-US" dirty="0" err="1"/>
              <a:t>etc</a:t>
            </a:r>
            <a:r>
              <a:rPr lang="en-US" dirty="0"/>
              <a:t>, but for simplicity in the examples I am going to leave it.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0355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Check… What information is required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4241" y="2336874"/>
            <a:ext cx="7210396" cy="10921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/>
              <a:t>For  customer details?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817804"/>
              </p:ext>
            </p:extLst>
          </p:nvPr>
        </p:nvGraphicFramePr>
        <p:xfrm>
          <a:off x="2351584" y="4221088"/>
          <a:ext cx="734481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/>
                        <a:t>Customer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Surname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Business/Individual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Postcode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Telephone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12802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Draw up a Landscape Table with 5 Columns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5241543"/>
              </p:ext>
            </p:extLst>
          </p:nvPr>
        </p:nvGraphicFramePr>
        <p:xfrm>
          <a:off x="1758950" y="1825625"/>
          <a:ext cx="8693150" cy="762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38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8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8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86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86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0NF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1NF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2NF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3NF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Table Names</a:t>
                      </a:r>
                    </a:p>
                  </a:txBody>
                  <a:tcPr marL="96591" marR="965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5548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List All the Attributes in the 0NF Column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6107853"/>
              </p:ext>
            </p:extLst>
          </p:nvPr>
        </p:nvGraphicFramePr>
        <p:xfrm>
          <a:off x="1758950" y="1825625"/>
          <a:ext cx="8693150" cy="762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38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8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8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86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86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0NF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1NF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2NF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3NF</a:t>
                      </a:r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Table Names</a:t>
                      </a:r>
                    </a:p>
                  </a:txBody>
                  <a:tcPr marL="96591" marR="965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 marL="96591" marR="9659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5235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List All the Attributes in the 0NF Column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1955966"/>
              </p:ext>
            </p:extLst>
          </p:nvPr>
        </p:nvGraphicFramePr>
        <p:xfrm>
          <a:off x="2063553" y="2059859"/>
          <a:ext cx="7210425" cy="41351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42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2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2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2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2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en-GB" sz="1800" dirty="0"/>
                        <a:t>0NF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1NF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2NF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3NF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Table Names</a:t>
                      </a:r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800" dirty="0"/>
                        <a:t>Course name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800" dirty="0"/>
                        <a:t>Length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800" dirty="0"/>
                        <a:t>Tutor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800" dirty="0"/>
                        <a:t>Location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800" dirty="0"/>
                        <a:t>Level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800" dirty="0"/>
                        <a:t>Date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800" dirty="0"/>
                        <a:t>Name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800" dirty="0"/>
                        <a:t>Address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800" dirty="0"/>
                        <a:t>DOB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800" dirty="0"/>
                        <a:t>Action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26195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260648"/>
            <a:ext cx="8229600" cy="1979712"/>
          </a:xfrm>
        </p:spPr>
        <p:txBody>
          <a:bodyPr>
            <a:normAutofit/>
          </a:bodyPr>
          <a:lstStyle/>
          <a:p>
            <a:r>
              <a:rPr lang="en-GB" sz="2800" dirty="0"/>
              <a:t>Identify the group or groups of attributes that have rows of data. </a:t>
            </a:r>
            <a:br>
              <a:rPr lang="en-GB" sz="2800" dirty="0"/>
            </a:br>
            <a:r>
              <a:rPr lang="en-GB" sz="2800" dirty="0"/>
              <a:t>Put a bracket around all of them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9136901"/>
              </p:ext>
            </p:extLst>
          </p:nvPr>
        </p:nvGraphicFramePr>
        <p:xfrm>
          <a:off x="1919536" y="2492896"/>
          <a:ext cx="8229600" cy="4191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0NF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1NF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2NF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3NF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Table Names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879531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620689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en-GB" sz="3200" dirty="0"/>
              <a:t>Identify the group or groups of attributes that have rows of data. Put a bracket around all of them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2021937"/>
              </p:ext>
            </p:extLst>
          </p:nvPr>
        </p:nvGraphicFramePr>
        <p:xfrm>
          <a:off x="2927646" y="2116728"/>
          <a:ext cx="7632850" cy="4191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26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6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6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6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6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0NF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1NF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2NF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3NF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Table Names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927648" y="2425811"/>
            <a:ext cx="1512168" cy="1872208"/>
          </a:xfrm>
          <a:prstGeom prst="rect">
            <a:avLst/>
          </a:prstGeom>
          <a:solidFill>
            <a:srgbClr val="FFFF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927648" y="4293096"/>
            <a:ext cx="1512168" cy="1872208"/>
          </a:xfrm>
          <a:prstGeom prst="rect">
            <a:avLst/>
          </a:prstGeom>
          <a:solidFill>
            <a:srgbClr val="00B05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938653" y="2933695"/>
            <a:ext cx="825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Added</a:t>
            </a:r>
          </a:p>
          <a:p>
            <a:pPr algn="ctr"/>
            <a:r>
              <a:rPr lang="en-GB" dirty="0"/>
              <a:t>Once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62699" y="4797155"/>
            <a:ext cx="11161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Bracketed</a:t>
            </a:r>
          </a:p>
          <a:p>
            <a:pPr algn="ctr"/>
            <a:r>
              <a:rPr lang="en-GB" dirty="0"/>
              <a:t>group</a:t>
            </a:r>
          </a:p>
        </p:txBody>
      </p:sp>
    </p:spTree>
    <p:extLst>
      <p:ext uri="{BB962C8B-B14F-4D97-AF65-F5344CB8AC3E}">
        <p14:creationId xmlns:p14="http://schemas.microsoft.com/office/powerpoint/2010/main" val="396502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496" y="620688"/>
            <a:ext cx="7740352" cy="1143000"/>
          </a:xfrm>
        </p:spPr>
        <p:txBody>
          <a:bodyPr>
            <a:noAutofit/>
          </a:bodyPr>
          <a:lstStyle/>
          <a:p>
            <a:r>
              <a:rPr lang="en-GB" sz="2800" dirty="0"/>
              <a:t>Add a primary key for the bracketed group and for the group only entered once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774935"/>
              </p:ext>
            </p:extLst>
          </p:nvPr>
        </p:nvGraphicFramePr>
        <p:xfrm>
          <a:off x="1775520" y="1810628"/>
          <a:ext cx="8229600" cy="488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en-GB" sz="1600" dirty="0"/>
                        <a:t>0NF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2NF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3NF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Table Names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600" b="1" u="sng" dirty="0" err="1"/>
                        <a:t>CourseID</a:t>
                      </a:r>
                      <a:endParaRPr lang="en-GB" sz="16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6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6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6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6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6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GB" sz="1600" u="sng" dirty="0" err="1"/>
                        <a:t>EnquirerID</a:t>
                      </a:r>
                      <a:endParaRPr lang="en-GB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6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60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600" dirty="0"/>
                        <a:t>Action</a:t>
                      </a:r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775520" y="2204864"/>
            <a:ext cx="1656184" cy="2232248"/>
          </a:xfrm>
          <a:prstGeom prst="rect">
            <a:avLst/>
          </a:prstGeom>
          <a:solidFill>
            <a:srgbClr val="FFFF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775520" y="4437112"/>
            <a:ext cx="1656184" cy="2160240"/>
          </a:xfrm>
          <a:prstGeom prst="rect">
            <a:avLst/>
          </a:prstGeom>
          <a:solidFill>
            <a:srgbClr val="00B05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87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4800" dirty="0"/>
              <a:t>Copy the non-bracketed group across into the 1NF column. This group doesn't have any brackets around it</a:t>
            </a:r>
          </a:p>
        </p:txBody>
      </p:sp>
    </p:spTree>
    <p:extLst>
      <p:ext uri="{BB962C8B-B14F-4D97-AF65-F5344CB8AC3E}">
        <p14:creationId xmlns:p14="http://schemas.microsoft.com/office/powerpoint/2010/main" val="336943218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8800269"/>
              </p:ext>
            </p:extLst>
          </p:nvPr>
        </p:nvGraphicFramePr>
        <p:xfrm>
          <a:off x="1991545" y="2060848"/>
          <a:ext cx="7210425" cy="439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2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2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2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2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2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en-GB" sz="1600" dirty="0"/>
                        <a:t>0NF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1NF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2NF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3NF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Table Names</a:t>
                      </a:r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152">
                <a:tc>
                  <a:txBody>
                    <a:bodyPr/>
                    <a:lstStyle/>
                    <a:p>
                      <a:r>
                        <a:rPr lang="en-GB" sz="1600" b="1" u="sng" dirty="0" err="1"/>
                        <a:t>CourseID</a:t>
                      </a:r>
                      <a:endParaRPr lang="en-GB" sz="1600" b="1" u="sng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r>
                        <a:rPr lang="en-GB" sz="1600" b="1" u="sng" dirty="0" err="1"/>
                        <a:t>CourseID</a:t>
                      </a:r>
                      <a:endParaRPr lang="en-GB" sz="1600" b="1" u="sng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272">
                <a:tc>
                  <a:txBody>
                    <a:bodyPr/>
                    <a:lstStyle/>
                    <a:p>
                      <a:r>
                        <a:rPr lang="en-GB" sz="1600" dirty="0"/>
                        <a:t>Course name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Course name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576">
                <a:tc>
                  <a:txBody>
                    <a:bodyPr/>
                    <a:lstStyle/>
                    <a:p>
                      <a:r>
                        <a:rPr lang="en-GB" sz="1600" dirty="0"/>
                        <a:t>Length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Length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en-GB" sz="1600" dirty="0"/>
                        <a:t>Tutor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Tutor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en-GB" sz="1600" dirty="0"/>
                        <a:t>Location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Location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en-GB" sz="1600" dirty="0"/>
                        <a:t>Level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Level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888"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GB" sz="1600" u="sng" dirty="0" err="1"/>
                        <a:t>EnquirerID</a:t>
                      </a:r>
                      <a:endParaRPr lang="en-GB" sz="1600" u="sng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en-GB" sz="1600" dirty="0"/>
                        <a:t>Date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en-GB" sz="1600" dirty="0"/>
                        <a:t>Name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en-GB" sz="1600" dirty="0"/>
                        <a:t>Address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en-GB" sz="1600" dirty="0"/>
                        <a:t>DOB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1744">
                <a:tc>
                  <a:txBody>
                    <a:bodyPr/>
                    <a:lstStyle/>
                    <a:p>
                      <a:r>
                        <a:rPr lang="en-GB" sz="1600" dirty="0"/>
                        <a:t>Action</a:t>
                      </a:r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116" marR="80116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80116" marR="80116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66297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Move the bracketed group across into the 1NF column, making sure it is separated from the group already there. </a:t>
            </a:r>
          </a:p>
          <a:p>
            <a:r>
              <a:rPr lang="en-GB" sz="4000" dirty="0"/>
              <a:t>Add the key from the non-repeating group to it and remove the brackets</a:t>
            </a:r>
          </a:p>
        </p:txBody>
      </p:sp>
    </p:spTree>
    <p:extLst>
      <p:ext uri="{BB962C8B-B14F-4D97-AF65-F5344CB8AC3E}">
        <p14:creationId xmlns:p14="http://schemas.microsoft.com/office/powerpoint/2010/main" val="364460574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5168464"/>
              </p:ext>
            </p:extLst>
          </p:nvPr>
        </p:nvGraphicFramePr>
        <p:xfrm>
          <a:off x="1991544" y="908720"/>
          <a:ext cx="8229600" cy="571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0NF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1NF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2NF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3NF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Table Names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b="1" u="sng" dirty="0" err="1"/>
                        <a:t>CourseID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1" u="sng" dirty="0" err="1"/>
                        <a:t>CourseID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b="1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GB" sz="1900" b="1" u="sng" dirty="0" err="1"/>
                        <a:t>EnquirerID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1" u="sng" dirty="0" err="1"/>
                        <a:t>EnquirerID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1" u="sng" dirty="0" err="1"/>
                        <a:t>CourseID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Action</a:t>
                      </a:r>
                      <a:r>
                        <a:rPr lang="en-GB" sz="1900" b="1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endParaRPr lang="en-GB" sz="19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endParaRPr lang="en-GB" sz="19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Action</a:t>
                      </a:r>
                      <a:endParaRPr lang="en-GB" sz="19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296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Typical spreadsheet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Typically users will confuse database and spreadsheet</a:t>
            </a:r>
          </a:p>
          <a:p>
            <a:r>
              <a:rPr lang="en-GB" altLang="en-US" dirty="0"/>
              <a:t>Let’s look at a typical spreadsheet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97254"/>
              </p:ext>
            </p:extLst>
          </p:nvPr>
        </p:nvGraphicFramePr>
        <p:xfrm>
          <a:off x="2207568" y="3573017"/>
          <a:ext cx="6911974" cy="3024335"/>
        </p:xfrm>
        <a:graphic>
          <a:graphicData uri="http://schemas.openxmlformats.org/drawingml/2006/table">
            <a:tbl>
              <a:tblPr/>
              <a:tblGrid>
                <a:gridCol w="284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5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1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05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441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2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18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04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1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25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76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ID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Initial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Surname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Title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Address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Postcode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Dog Name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Gender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DOB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Breed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A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Smith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Mrs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4 High</a:t>
                      </a:r>
                      <a:r>
                        <a:rPr lang="en-GB" sz="700" baseline="0" dirty="0">
                          <a:latin typeface="Comic Sans MS"/>
                          <a:ea typeface="Times New Roman"/>
                        </a:rPr>
                        <a:t> Street Hereford</a:t>
                      </a:r>
                      <a:endParaRPr lang="en-GB" sz="700" dirty="0">
                        <a:latin typeface="Comic Sans MS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HR1 1ZX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Ant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21/08/02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Alsatian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8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A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Smith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Mrs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4 High</a:t>
                      </a:r>
                      <a:r>
                        <a:rPr lang="en-GB" sz="700" baseline="0" dirty="0">
                          <a:latin typeface="Comic Sans MS"/>
                          <a:ea typeface="Times New Roman"/>
                        </a:rPr>
                        <a:t> Street Hereford</a:t>
                      </a:r>
                      <a:endParaRPr lang="en-GB" sz="700" dirty="0">
                        <a:latin typeface="Comic Sans MS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700" dirty="0">
                        <a:latin typeface="Comic Sans MS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HR1 1ZX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Dec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21/08/02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Alsatian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8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A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Smith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Mrs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4 High</a:t>
                      </a:r>
                      <a:r>
                        <a:rPr lang="en-GB" sz="700" baseline="0" dirty="0">
                          <a:latin typeface="Comic Sans MS"/>
                          <a:ea typeface="Times New Roman"/>
                        </a:rPr>
                        <a:t> Street Hereford</a:t>
                      </a:r>
                      <a:endParaRPr lang="en-GB" sz="700" dirty="0">
                        <a:latin typeface="Comic Sans MS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700" dirty="0">
                        <a:latin typeface="Comic Sans MS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HR1 1ZX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700">
                        <a:latin typeface="Comic Sans MS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08/08/04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Terrier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8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A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Smith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4 High</a:t>
                      </a:r>
                      <a:r>
                        <a:rPr lang="en-GB" sz="700" baseline="0" dirty="0">
                          <a:latin typeface="Comic Sans MS"/>
                          <a:ea typeface="Times New Roman"/>
                        </a:rPr>
                        <a:t> Street Hereford</a:t>
                      </a:r>
                      <a:endParaRPr lang="en-GB" sz="700" dirty="0">
                        <a:latin typeface="Comic Sans MS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700" dirty="0">
                        <a:latin typeface="Comic Sans MS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HR1 1ZX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Rooney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23/10/05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Poodle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2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C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Miles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Mr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72 Castle Road, </a:t>
                      </a:r>
                      <a:r>
                        <a:rPr lang="en-GB" sz="700" dirty="0" err="1">
                          <a:latin typeface="Comic Sans MS"/>
                          <a:ea typeface="Times New Roman"/>
                        </a:rPr>
                        <a:t>Ledbury</a:t>
                      </a:r>
                      <a:endParaRPr lang="en-GB" sz="700" dirty="0">
                        <a:latin typeface="Comic Sans MS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HR7 AA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Fang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14/03/07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700">
                        <a:latin typeface="Comic Sans MS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3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Jones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Mr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9,</a:t>
                      </a:r>
                      <a:r>
                        <a:rPr lang="en-GB" sz="700" baseline="0" dirty="0">
                          <a:latin typeface="Comic Sans MS"/>
                          <a:ea typeface="Times New Roman"/>
                        </a:rPr>
                        <a:t> Back Street, Ludlow, Shropshire</a:t>
                      </a:r>
                      <a:endParaRPr lang="en-GB" sz="700" dirty="0">
                        <a:latin typeface="Comic Sans MS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SY21 BB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Sammy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18/03/06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700">
                        <a:latin typeface="Comic Sans MS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3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Jones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Mr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9,</a:t>
                      </a:r>
                      <a:r>
                        <a:rPr lang="en-GB" sz="700" baseline="0" dirty="0">
                          <a:latin typeface="Comic Sans MS"/>
                          <a:ea typeface="Times New Roman"/>
                        </a:rPr>
                        <a:t> Back Street, Ludlow, Shropshire</a:t>
                      </a:r>
                      <a:endParaRPr lang="en-GB" sz="700" dirty="0">
                        <a:latin typeface="Comic Sans MS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SY21 BB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Billy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14/11/05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Spaniel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82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4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R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Dean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Dr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14 Bryngwyn, Monmouth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NP7 AS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Suzy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09/03/03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Bloodhound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Read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Miss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18 Low Terrace, Orcop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HR2 6DZ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Judy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22/10/04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Foxhound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Read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Miss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18 Low Terrace, Orcop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HR2 6DZ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Trudy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25/11/05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Foxhound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8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Read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Miss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18 Low Terrace, Orcop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HR2 6DZ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Billy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14/11/05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Spaniel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17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Read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Miss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18 Low Terrace, Orcop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HR2 6D2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Jamie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08/09/06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Dachshund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8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Read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Miss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18 Low Terrace, Orcop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HR2 6DZ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Tammy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26/01/07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Dachshund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5837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This is now in 1NF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25144"/>
          </a:xfrm>
        </p:spPr>
        <p:txBody>
          <a:bodyPr/>
          <a:lstStyle/>
          <a:p>
            <a:pPr marL="457200" indent="-457200"/>
            <a:r>
              <a:rPr lang="en-US" dirty="0"/>
              <a:t>There are no repeating groups </a:t>
            </a:r>
          </a:p>
          <a:p>
            <a:pPr marL="457200" indent="-457200"/>
            <a:r>
              <a:rPr lang="en-US" dirty="0"/>
              <a:t>The second group has a compound primary key (</a:t>
            </a:r>
            <a:r>
              <a:rPr lang="en-US" dirty="0" err="1"/>
              <a:t>EnquirerID</a:t>
            </a:r>
            <a:r>
              <a:rPr lang="en-US" dirty="0"/>
              <a:t>/</a:t>
            </a:r>
            <a:r>
              <a:rPr lang="en-US" dirty="0" err="1"/>
              <a:t>CourseID</a:t>
            </a:r>
            <a:r>
              <a:rPr lang="en-US" dirty="0"/>
              <a:t>) </a:t>
            </a:r>
          </a:p>
          <a:p>
            <a:pPr marL="457200" indent="-457200"/>
            <a:r>
              <a:rPr lang="en-US" dirty="0"/>
              <a:t>This corresponds to 2 tables </a:t>
            </a:r>
          </a:p>
          <a:p>
            <a:pPr marL="457200" indent="-457200"/>
            <a:r>
              <a:rPr lang="en-US" dirty="0"/>
              <a:t>All records can be recombined into one record by using the keys</a:t>
            </a:r>
          </a:p>
          <a:p>
            <a:pPr marL="457200" indent="-457200"/>
            <a:endParaRPr lang="en-US" dirty="0"/>
          </a:p>
          <a:p>
            <a:pPr marL="457200" indent="-457200"/>
            <a:r>
              <a:rPr lang="en-US" sz="2800" b="1" dirty="0">
                <a:solidFill>
                  <a:srgbClr val="FF0000"/>
                </a:solidFill>
              </a:rPr>
              <a:t>To put the database into 2NF we need to make sure it is in 1NF and ALL the attributes (excluding the keys) depend entirely on the primary key </a:t>
            </a:r>
          </a:p>
          <a:p>
            <a:pPr marL="457200" indent="-457200"/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6849731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5400" dirty="0"/>
              <a:t>Move groups which only have a simple primary key into the 2NF column</a:t>
            </a:r>
          </a:p>
        </p:txBody>
      </p:sp>
    </p:spTree>
    <p:extLst>
      <p:ext uri="{BB962C8B-B14F-4D97-AF65-F5344CB8AC3E}">
        <p14:creationId xmlns:p14="http://schemas.microsoft.com/office/powerpoint/2010/main" val="317437392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254725"/>
              </p:ext>
            </p:extLst>
          </p:nvPr>
        </p:nvGraphicFramePr>
        <p:xfrm>
          <a:off x="1991544" y="548680"/>
          <a:ext cx="8229600" cy="571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0NF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1NF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2NF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3NF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Table Names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b="1" u="sng" dirty="0" err="1"/>
                        <a:t>CourseID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1" u="sng" dirty="0" err="1"/>
                        <a:t>CourseID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1" u="sng" dirty="0" err="1"/>
                        <a:t>CourseID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b="1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GB" sz="1900" b="1" u="sng" dirty="0" err="1"/>
                        <a:t>EnquirerID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1" u="sng" dirty="0" err="1"/>
                        <a:t>EnquirerID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1" u="sng" dirty="0" err="1"/>
                        <a:t>CourseID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Action</a:t>
                      </a:r>
                      <a:r>
                        <a:rPr lang="en-GB" sz="1900" b="1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endParaRPr lang="en-GB" sz="19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endParaRPr lang="en-GB" sz="19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Action</a:t>
                      </a:r>
                      <a:endParaRPr lang="en-GB" sz="19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68297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4400" dirty="0"/>
              <a:t>Next we identify those attributes in the other group that do not depend on both keys</a:t>
            </a:r>
          </a:p>
        </p:txBody>
      </p:sp>
    </p:spTree>
    <p:extLst>
      <p:ext uri="{BB962C8B-B14F-4D97-AF65-F5344CB8AC3E}">
        <p14:creationId xmlns:p14="http://schemas.microsoft.com/office/powerpoint/2010/main" val="285143811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7305481"/>
              </p:ext>
            </p:extLst>
          </p:nvPr>
        </p:nvGraphicFramePr>
        <p:xfrm>
          <a:off x="1919536" y="620688"/>
          <a:ext cx="82296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0NF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1NF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2NF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3NF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Table Names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b="1" u="sng" dirty="0" err="1"/>
                        <a:t>CourseID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1" u="sng" dirty="0" err="1"/>
                        <a:t>CourseID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1" u="sng" dirty="0" err="1"/>
                        <a:t>CourseID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b="1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GB" sz="1900" b="1" u="sng" dirty="0" err="1"/>
                        <a:t>EnquirerID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1" u="sng" dirty="0" err="1"/>
                        <a:t>EnquirerID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1" u="sng" dirty="0" err="1"/>
                        <a:t>CourseID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sz="190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sz="1900" dirty="0"/>
                        <a:t>Action</a:t>
                      </a:r>
                      <a:r>
                        <a:rPr lang="en-GB" sz="1900" b="1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9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endParaRPr lang="en-GB" sz="19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Action</a:t>
                      </a:r>
                      <a:endParaRPr lang="en-GB" sz="19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8325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/>
              <a:t>Move the non-key attributes that depend on only one key across to the 2NF column.</a:t>
            </a:r>
          </a:p>
          <a:p>
            <a:r>
              <a:rPr lang="en-GB" sz="4000" dirty="0"/>
              <a:t>Then copy the attribute they DO depend on into the group with them</a:t>
            </a:r>
          </a:p>
        </p:txBody>
      </p:sp>
    </p:spTree>
    <p:extLst>
      <p:ext uri="{BB962C8B-B14F-4D97-AF65-F5344CB8AC3E}">
        <p14:creationId xmlns:p14="http://schemas.microsoft.com/office/powerpoint/2010/main" val="237438284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8246420"/>
              </p:ext>
            </p:extLst>
          </p:nvPr>
        </p:nvGraphicFramePr>
        <p:xfrm>
          <a:off x="2063552" y="620688"/>
          <a:ext cx="8229600" cy="571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0NF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1NF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2NF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3NF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Table Names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b="1" u="sng" dirty="0" err="1"/>
                        <a:t>CourseID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1" u="sng" dirty="0" err="1"/>
                        <a:t>CourseID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1" u="sng" dirty="0" err="1"/>
                        <a:t>CourseID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b="1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GB" sz="1900" b="1" u="sng" dirty="0" err="1"/>
                        <a:t>EnquirerID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1" u="sng" dirty="0" err="1"/>
                        <a:t>EnquirerID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b="1" u="sng" dirty="0" err="1"/>
                        <a:t>EnquirerID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1" u="sng" dirty="0" err="1"/>
                        <a:t>CourseID</a:t>
                      </a:r>
                      <a:endParaRPr lang="en-GB" sz="19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Action</a:t>
                      </a:r>
                      <a:r>
                        <a:rPr lang="en-GB" sz="1900" b="1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endParaRPr lang="en-GB" sz="19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b="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endParaRPr lang="en-GB" sz="19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Action</a:t>
                      </a:r>
                      <a:endParaRPr lang="en-GB" sz="19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91523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The remaining group (</a:t>
            </a:r>
            <a:r>
              <a:rPr lang="en-GB" sz="3600" dirty="0" err="1"/>
              <a:t>EnquirerID</a:t>
            </a:r>
            <a:r>
              <a:rPr lang="en-GB" sz="3600" dirty="0"/>
              <a:t>, </a:t>
            </a:r>
            <a:r>
              <a:rPr lang="en-GB" sz="3600" dirty="0" err="1"/>
              <a:t>CourseID</a:t>
            </a:r>
            <a:r>
              <a:rPr lang="en-GB" sz="3600" dirty="0"/>
              <a:t>, Date and Action) are then moved to the 2NF column and given a unique ID.</a:t>
            </a:r>
          </a:p>
          <a:p>
            <a:r>
              <a:rPr lang="en-GB" sz="3600" dirty="0"/>
              <a:t>In our case we will call it the </a:t>
            </a:r>
            <a:r>
              <a:rPr lang="en-GB" sz="3600" dirty="0" err="1"/>
              <a:t>EnquiryID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91719966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011920"/>
              </p:ext>
            </p:extLst>
          </p:nvPr>
        </p:nvGraphicFramePr>
        <p:xfrm>
          <a:off x="1847528" y="692696"/>
          <a:ext cx="8229600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r>
                        <a:rPr lang="en-GB" sz="1600" dirty="0"/>
                        <a:t>0NF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2NF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3NF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Table Names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b="1" u="sng" dirty="0" err="1"/>
                        <a:t>CourseID</a:t>
                      </a:r>
                      <a:endParaRPr lang="en-GB" sz="16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u="sng" dirty="0" err="1"/>
                        <a:t>CourseID</a:t>
                      </a:r>
                      <a:endParaRPr lang="en-GB" sz="16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u="sng" dirty="0" err="1"/>
                        <a:t>CourseID</a:t>
                      </a:r>
                      <a:endParaRPr lang="en-GB" sz="16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GB" sz="1600" b="1" u="sng" dirty="0" err="1"/>
                        <a:t>EnquirerID</a:t>
                      </a:r>
                      <a:endParaRPr lang="en-GB" sz="16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u="sng" dirty="0" err="1"/>
                        <a:t>EnquirerID</a:t>
                      </a:r>
                      <a:endParaRPr lang="en-GB" sz="16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u="sng" dirty="0" err="1"/>
                        <a:t>EnquirerID</a:t>
                      </a:r>
                      <a:endParaRPr lang="en-GB" sz="16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u="sng" dirty="0" err="1"/>
                        <a:t>CourseID</a:t>
                      </a:r>
                      <a:endParaRPr lang="en-GB" sz="16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dirty="0"/>
                        <a:t>Action</a:t>
                      </a:r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en-GB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u="sng" dirty="0" err="1"/>
                        <a:t>EnquiryID</a:t>
                      </a:r>
                      <a:endParaRPr lang="en-GB" sz="16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en-GB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Action</a:t>
                      </a:r>
                      <a:endParaRPr lang="en-GB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u="sng" dirty="0" err="1"/>
                        <a:t>EnquirerID</a:t>
                      </a:r>
                      <a:endParaRPr lang="en-GB" sz="16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u="sng" dirty="0" err="1"/>
                        <a:t>CourseID</a:t>
                      </a:r>
                      <a:endParaRPr lang="en-GB" sz="16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26010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4000" dirty="0"/>
              <a:t>Look at the attributes that are NOT part of a key and work out if they depend on another attribute and NOT the primary key of the group they are in.</a:t>
            </a:r>
          </a:p>
        </p:txBody>
      </p:sp>
    </p:spTree>
    <p:extLst>
      <p:ext uri="{BB962C8B-B14F-4D97-AF65-F5344CB8AC3E}">
        <p14:creationId xmlns:p14="http://schemas.microsoft.com/office/powerpoint/2010/main" val="4113161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Naming conventions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08213" y="2349501"/>
          <a:ext cx="6911974" cy="2690813"/>
        </p:xfrm>
        <a:graphic>
          <a:graphicData uri="http://schemas.openxmlformats.org/drawingml/2006/table">
            <a:tbl>
              <a:tblPr/>
              <a:tblGrid>
                <a:gridCol w="284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5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1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05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441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2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18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04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10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25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360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ID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Initial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Surname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Title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Address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Postcode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Dog Name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Gender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DOB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Breed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0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A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Smith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Mrs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4 High</a:t>
                      </a:r>
                      <a:r>
                        <a:rPr lang="en-GB" sz="700" baseline="0" dirty="0">
                          <a:latin typeface="Comic Sans MS"/>
                          <a:ea typeface="Times New Roman"/>
                        </a:rPr>
                        <a:t> Street Hereford</a:t>
                      </a:r>
                      <a:endParaRPr lang="en-GB" sz="700" dirty="0">
                        <a:latin typeface="Comic Sans MS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HR1 1ZX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Ant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21/08/02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Alsatian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5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A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Smith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Mrs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4 High</a:t>
                      </a:r>
                      <a:r>
                        <a:rPr lang="en-GB" sz="700" baseline="0" dirty="0">
                          <a:latin typeface="Comic Sans MS"/>
                          <a:ea typeface="Times New Roman"/>
                        </a:rPr>
                        <a:t> Street Hereford</a:t>
                      </a:r>
                      <a:endParaRPr lang="en-GB" sz="700" dirty="0">
                        <a:latin typeface="Comic Sans MS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700" dirty="0">
                        <a:latin typeface="Comic Sans MS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HR1 1ZX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Dec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21/08/02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Alsatian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35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A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Smith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Mrs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4 High</a:t>
                      </a:r>
                      <a:r>
                        <a:rPr lang="en-GB" sz="700" baseline="0" dirty="0">
                          <a:latin typeface="Comic Sans MS"/>
                          <a:ea typeface="Times New Roman"/>
                        </a:rPr>
                        <a:t> Street Hereford</a:t>
                      </a:r>
                      <a:endParaRPr lang="en-GB" sz="700" dirty="0">
                        <a:latin typeface="Comic Sans MS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700" dirty="0">
                        <a:latin typeface="Comic Sans MS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HR1 1ZX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700">
                        <a:latin typeface="Comic Sans MS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08/08/04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Terrier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35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1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A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Smith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Ms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4 High</a:t>
                      </a:r>
                      <a:r>
                        <a:rPr lang="en-GB" sz="700" baseline="0" dirty="0">
                          <a:latin typeface="Comic Sans MS"/>
                          <a:ea typeface="Times New Roman"/>
                        </a:rPr>
                        <a:t> Street Hereford</a:t>
                      </a:r>
                      <a:endParaRPr lang="en-GB" sz="700" dirty="0">
                        <a:latin typeface="Comic Sans MS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700" dirty="0">
                        <a:latin typeface="Comic Sans MS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HR1 1ZX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Rooney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23/10/05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Poodle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0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2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C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Miles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Mr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72 Castle Road, </a:t>
                      </a:r>
                      <a:r>
                        <a:rPr lang="en-GB" sz="700" dirty="0" err="1">
                          <a:latin typeface="Comic Sans MS"/>
                          <a:ea typeface="Times New Roman"/>
                        </a:rPr>
                        <a:t>Ledbury</a:t>
                      </a:r>
                      <a:endParaRPr lang="en-GB" sz="700" dirty="0">
                        <a:latin typeface="Comic Sans MS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HR7 AA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Fang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14/03/07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700">
                        <a:latin typeface="Comic Sans MS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0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3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Jones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Mr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9,</a:t>
                      </a:r>
                      <a:r>
                        <a:rPr lang="en-GB" sz="700" baseline="0" dirty="0">
                          <a:latin typeface="Comic Sans MS"/>
                          <a:ea typeface="Times New Roman"/>
                        </a:rPr>
                        <a:t> Back Street, Ludlow, Shropshire</a:t>
                      </a:r>
                      <a:endParaRPr lang="en-GB" sz="700" dirty="0">
                        <a:latin typeface="Comic Sans MS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SY21 BB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Sammy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18/03/06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700">
                        <a:latin typeface="Comic Sans MS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80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3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Jones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Mr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9,</a:t>
                      </a:r>
                      <a:r>
                        <a:rPr lang="en-GB" sz="700" baseline="0" dirty="0">
                          <a:latin typeface="Comic Sans MS"/>
                          <a:ea typeface="Times New Roman"/>
                        </a:rPr>
                        <a:t> Back Street, Ludlow, Shropshire</a:t>
                      </a:r>
                      <a:endParaRPr lang="en-GB" sz="700" dirty="0">
                        <a:latin typeface="Comic Sans MS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SY21 BB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Billy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14/11/05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Spaniel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3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4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R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Dean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Dr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14 Bryngwyn, Monmouth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NP7 AS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Suzy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09/03/03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Bloodhound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80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Read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Miss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18 Low Terrace, Orcop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HR2 6DZ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Judy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22/10/04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Foxhound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80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Read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Miss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18 Low Terrace, Orcop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HR2 6DZ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Trudy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25/11/05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Foxhound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80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Read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Miss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18 Low Terrace, Orcop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HR2 6DZ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Billy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14/11/05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Spaniel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73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Read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Miss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18 Low Terrace, Orcop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HR2 6D2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Jamie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08/09/06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Dachshund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80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Read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Miss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18 Low Terrace, Orcop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HR2 6DZ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Tammy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26/01/07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Dachshund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9" marR="471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7" name="Rectangular Callout 6"/>
          <p:cNvSpPr/>
          <p:nvPr/>
        </p:nvSpPr>
        <p:spPr>
          <a:xfrm>
            <a:off x="9191625" y="2997201"/>
            <a:ext cx="1225550" cy="576263"/>
          </a:xfrm>
          <a:prstGeom prst="wedgeRectCallout">
            <a:avLst>
              <a:gd name="adj1" fmla="val -71254"/>
              <a:gd name="adj2" fmla="val 95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Record or</a:t>
            </a:r>
          </a:p>
          <a:p>
            <a:pPr algn="ctr">
              <a:defRPr/>
            </a:pPr>
            <a:r>
              <a:rPr lang="en-GB" dirty="0"/>
              <a:t>row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3432176" y="1916114"/>
            <a:ext cx="2016125" cy="288925"/>
          </a:xfrm>
          <a:prstGeom prst="wedgeRectCallout">
            <a:avLst>
              <a:gd name="adj1" fmla="val -31638"/>
              <a:gd name="adj2" fmla="val 1048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Column or field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2063751" y="1916114"/>
            <a:ext cx="1223963" cy="288925"/>
          </a:xfrm>
          <a:prstGeom prst="wedgeRectCallout">
            <a:avLst>
              <a:gd name="adj1" fmla="val 31456"/>
              <a:gd name="adj2" fmla="val 1154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Entity</a:t>
            </a:r>
          </a:p>
        </p:txBody>
      </p:sp>
      <p:sp>
        <p:nvSpPr>
          <p:cNvPr id="10" name="Rectangular Callout 9"/>
          <p:cNvSpPr/>
          <p:nvPr/>
        </p:nvSpPr>
        <p:spPr>
          <a:xfrm>
            <a:off x="6383338" y="1844676"/>
            <a:ext cx="1225550" cy="288925"/>
          </a:xfrm>
          <a:prstGeom prst="wedgeRectCallout">
            <a:avLst>
              <a:gd name="adj1" fmla="val -200730"/>
              <a:gd name="adj2" fmla="val 1603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Attribute</a:t>
            </a:r>
          </a:p>
        </p:txBody>
      </p:sp>
    </p:spTree>
    <p:extLst>
      <p:ext uri="{BB962C8B-B14F-4D97-AF65-F5344CB8AC3E}">
        <p14:creationId xmlns:p14="http://schemas.microsoft.com/office/powerpoint/2010/main" val="327652206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1864158"/>
              </p:ext>
            </p:extLst>
          </p:nvPr>
        </p:nvGraphicFramePr>
        <p:xfrm>
          <a:off x="1775520" y="692696"/>
          <a:ext cx="8229600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1400" dirty="0"/>
                        <a:t>0NF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3NF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Table Names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b="1" u="sng" dirty="0" err="1"/>
                        <a:t>CourseID</a:t>
                      </a:r>
                      <a:endParaRPr lang="en-GB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u="sng" dirty="0" err="1"/>
                        <a:t>CourseID</a:t>
                      </a:r>
                      <a:endParaRPr lang="en-GB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u="sng" dirty="0" err="1"/>
                        <a:t>CourseID</a:t>
                      </a:r>
                      <a:endParaRPr lang="en-GB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GB" sz="1400" b="1" u="sng" dirty="0" err="1"/>
                        <a:t>EnquirerID</a:t>
                      </a:r>
                      <a:endParaRPr lang="en-GB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u="sng" dirty="0" err="1"/>
                        <a:t>EnquirerID</a:t>
                      </a:r>
                      <a:endParaRPr lang="en-GB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sng" dirty="0" err="1"/>
                        <a:t>EnquirerID</a:t>
                      </a:r>
                      <a:endParaRPr lang="en-GB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u="sng" dirty="0" err="1"/>
                        <a:t>CourseID</a:t>
                      </a:r>
                      <a:endParaRPr lang="en-GB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dirty="0"/>
                        <a:t>Action</a:t>
                      </a:r>
                      <a:r>
                        <a:rPr lang="en-GB" sz="1400" b="1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u="sng" dirty="0" err="1"/>
                        <a:t>EnquiryID</a:t>
                      </a:r>
                      <a:endParaRPr lang="en-GB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Action</a:t>
                      </a:r>
                      <a:endParaRPr lang="en-GB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u="sng" dirty="0" err="1"/>
                        <a:t>EnquirerID</a:t>
                      </a:r>
                      <a:endParaRPr lang="en-GB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u="sng" dirty="0" err="1"/>
                        <a:t>CourseID</a:t>
                      </a:r>
                      <a:endParaRPr lang="en-GB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27628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dirty="0"/>
              <a:t>Move Tutor across into its own group and create </a:t>
            </a:r>
            <a:r>
              <a:rPr lang="en-GB" sz="3600" dirty="0" err="1"/>
              <a:t>TutorID</a:t>
            </a:r>
            <a:r>
              <a:rPr lang="en-GB" sz="3600" dirty="0"/>
              <a:t> as its primary key.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/>
              <a:t>Put </a:t>
            </a:r>
            <a:r>
              <a:rPr lang="en-GB" sz="3600" dirty="0" err="1"/>
              <a:t>TutorID</a:t>
            </a:r>
            <a:r>
              <a:rPr lang="en-GB" sz="3600" dirty="0"/>
              <a:t> as a foreign key in the </a:t>
            </a:r>
            <a:r>
              <a:rPr lang="en-GB" sz="3600" dirty="0" err="1"/>
              <a:t>CourseID</a:t>
            </a:r>
            <a:r>
              <a:rPr lang="en-GB" sz="3600" dirty="0"/>
              <a:t> group.</a:t>
            </a:r>
          </a:p>
        </p:txBody>
      </p:sp>
    </p:spTree>
    <p:extLst>
      <p:ext uri="{BB962C8B-B14F-4D97-AF65-F5344CB8AC3E}">
        <p14:creationId xmlns:p14="http://schemas.microsoft.com/office/powerpoint/2010/main" val="205475478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7770691"/>
              </p:ext>
            </p:extLst>
          </p:nvPr>
        </p:nvGraphicFramePr>
        <p:xfrm>
          <a:off x="2063552" y="42418"/>
          <a:ext cx="8229600" cy="678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0NF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1NF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2NF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3NF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Table Names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CourseID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CourseID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CourseID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CourseID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TutorID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b="1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GB" sz="1500" b="1" u="sng" dirty="0" err="1"/>
                        <a:t>EnquirerID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EnquirerID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1" u="sng" dirty="0" err="1"/>
                        <a:t>EnquirerID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TutorID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CourseID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1" u="sng" dirty="0" err="1"/>
                        <a:t>EnquirerID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dirty="0"/>
                        <a:t>Action</a:t>
                      </a:r>
                      <a:r>
                        <a:rPr lang="en-GB" sz="1500" b="1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endParaRPr lang="en-GB" sz="1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EnquiryID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endParaRPr lang="en-GB" sz="1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Action</a:t>
                      </a:r>
                      <a:endParaRPr lang="en-GB" sz="1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EnquirerID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CourseID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EnquiryID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EnquirerID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CourseID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748489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4000" dirty="0"/>
              <a:t>The final task is to give meaningful names to each group, which are now the tables to go into the database</a:t>
            </a:r>
          </a:p>
        </p:txBody>
      </p:sp>
    </p:spTree>
    <p:extLst>
      <p:ext uri="{BB962C8B-B14F-4D97-AF65-F5344CB8AC3E}">
        <p14:creationId xmlns:p14="http://schemas.microsoft.com/office/powerpoint/2010/main" val="109073068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9079743"/>
              </p:ext>
            </p:extLst>
          </p:nvPr>
        </p:nvGraphicFramePr>
        <p:xfrm>
          <a:off x="1991544" y="44624"/>
          <a:ext cx="8229600" cy="678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en-GB" sz="1900" dirty="0"/>
                        <a:t>0NF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1NF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2NF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3NF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/>
                        <a:t>Table Names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CourseID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CourseID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CourseID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CourseID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dirty="0"/>
                        <a:t>Course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TutorID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b="1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GB" sz="1500" b="1" u="sng" dirty="0" err="1"/>
                        <a:t>EnquirerID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EnquirerID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1" u="sng" dirty="0" err="1"/>
                        <a:t>EnquirerID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TutorID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dirty="0"/>
                        <a:t>Tutor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CourseID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Tutor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1" u="sng" dirty="0" err="1"/>
                        <a:t>EnquirerID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dirty="0"/>
                        <a:t>Enquirer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GB" sz="1500" dirty="0"/>
                        <a:t>Action</a:t>
                      </a:r>
                      <a:r>
                        <a:rPr lang="en-GB" sz="1500" b="1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endParaRPr lang="en-GB" sz="1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EnquiryID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endParaRPr lang="en-GB" sz="1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Action</a:t>
                      </a:r>
                      <a:endParaRPr lang="en-GB" sz="1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EnquirerID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0" dirty="0"/>
                        <a:t>DOB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CourseID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EnquiryID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dirty="0"/>
                        <a:t>Enquiry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EnquirerID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b="1" u="sng" dirty="0" err="1"/>
                        <a:t>CourseID</a:t>
                      </a:r>
                      <a:endParaRPr lang="en-GB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90049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Alternative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2132856"/>
            <a:ext cx="8229600" cy="4277072"/>
          </a:xfrm>
        </p:spPr>
        <p:txBody>
          <a:bodyPr>
            <a:normAutofit/>
          </a:bodyPr>
          <a:lstStyle/>
          <a:p>
            <a:r>
              <a:rPr lang="en-US" sz="2800" dirty="0"/>
              <a:t>Put the table name in capital letters </a:t>
            </a:r>
          </a:p>
          <a:p>
            <a:r>
              <a:rPr lang="en-GB" sz="2800" dirty="0"/>
              <a:t>Underline the primary key </a:t>
            </a:r>
          </a:p>
          <a:p>
            <a:r>
              <a:rPr lang="en-US" sz="2800" dirty="0"/>
              <a:t>List the attributes after the primary key </a:t>
            </a:r>
          </a:p>
          <a:p>
            <a:r>
              <a:rPr lang="en-US" sz="2800" dirty="0"/>
              <a:t>Put an * next to the foreign keys </a:t>
            </a:r>
          </a:p>
          <a:p>
            <a:pPr lvl="1"/>
            <a:r>
              <a:rPr lang="en-US" sz="2400" dirty="0"/>
              <a:t>COURSE (</a:t>
            </a:r>
            <a:r>
              <a:rPr lang="en-US" sz="2400" dirty="0" err="1"/>
              <a:t>CourseID</a:t>
            </a:r>
            <a:r>
              <a:rPr lang="en-US" sz="2400" dirty="0"/>
              <a:t>, </a:t>
            </a:r>
            <a:r>
              <a:rPr lang="en-US" sz="2400" dirty="0" err="1"/>
              <a:t>CourseName</a:t>
            </a:r>
            <a:r>
              <a:rPr lang="en-US" sz="2400" dirty="0"/>
              <a:t>, Length, </a:t>
            </a:r>
            <a:r>
              <a:rPr lang="en-US" sz="2400" dirty="0" err="1"/>
              <a:t>TutorID</a:t>
            </a:r>
            <a:r>
              <a:rPr lang="en-US" sz="2400" dirty="0"/>
              <a:t>*, Location, Level) </a:t>
            </a:r>
          </a:p>
          <a:p>
            <a:pPr lvl="1"/>
            <a:r>
              <a:rPr lang="en-GB" sz="2400" dirty="0"/>
              <a:t>TUTOR (</a:t>
            </a:r>
            <a:r>
              <a:rPr lang="en-GB" sz="2400" dirty="0" err="1"/>
              <a:t>TutorID</a:t>
            </a:r>
            <a:r>
              <a:rPr lang="en-GB" sz="2400" dirty="0"/>
              <a:t>, Tutor) </a:t>
            </a:r>
          </a:p>
          <a:p>
            <a:pPr lvl="1"/>
            <a:r>
              <a:rPr lang="en-US" sz="2400" dirty="0"/>
              <a:t>ENQUIRER (</a:t>
            </a:r>
            <a:r>
              <a:rPr lang="en-US" sz="2400" dirty="0" err="1"/>
              <a:t>EnquirerID</a:t>
            </a:r>
            <a:r>
              <a:rPr lang="en-US" sz="2400" dirty="0"/>
              <a:t>, Name, Address, DOB) </a:t>
            </a:r>
          </a:p>
          <a:p>
            <a:pPr lvl="1"/>
            <a:r>
              <a:rPr lang="en-GB" sz="2400" dirty="0"/>
              <a:t>ENQUIRY (</a:t>
            </a:r>
            <a:r>
              <a:rPr lang="en-GB" sz="2400" dirty="0" err="1"/>
              <a:t>EnquiryID</a:t>
            </a:r>
            <a:r>
              <a:rPr lang="en-GB" sz="2400" dirty="0"/>
              <a:t>, </a:t>
            </a:r>
            <a:r>
              <a:rPr lang="en-GB" sz="2400" dirty="0" err="1"/>
              <a:t>CourseID</a:t>
            </a:r>
            <a:r>
              <a:rPr lang="en-GB" sz="2400" dirty="0"/>
              <a:t>*, </a:t>
            </a:r>
            <a:r>
              <a:rPr lang="en-GB" sz="2400" dirty="0" err="1"/>
              <a:t>EnquirerID</a:t>
            </a:r>
            <a:r>
              <a:rPr lang="en-GB" sz="2400" dirty="0"/>
              <a:t>*, Date, Action) </a:t>
            </a:r>
          </a:p>
        </p:txBody>
      </p:sp>
    </p:spTree>
    <p:extLst>
      <p:ext uri="{BB962C8B-B14F-4D97-AF65-F5344CB8AC3E}">
        <p14:creationId xmlns:p14="http://schemas.microsoft.com/office/powerpoint/2010/main" val="215004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Tables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sz="2800" dirty="0"/>
              <a:t>The whole spreadsheet is a table</a:t>
            </a:r>
          </a:p>
          <a:p>
            <a:endParaRPr lang="en-GB" altLang="en-US" sz="2800" dirty="0"/>
          </a:p>
          <a:p>
            <a:r>
              <a:rPr lang="en-GB" altLang="en-US" sz="2800" dirty="0"/>
              <a:t>A spreadsheet is a one table database, sometimes known as a flat file database</a:t>
            </a:r>
          </a:p>
          <a:p>
            <a:endParaRPr lang="en-GB" altLang="en-US" sz="2800" dirty="0"/>
          </a:p>
          <a:p>
            <a:r>
              <a:rPr lang="en-GB" altLang="en-US" sz="2800" dirty="0"/>
              <a:t>There are problems with using just one table</a:t>
            </a:r>
          </a:p>
        </p:txBody>
      </p:sp>
    </p:spTree>
    <p:extLst>
      <p:ext uri="{BB962C8B-B14F-4D97-AF65-F5344CB8AC3E}">
        <p14:creationId xmlns:p14="http://schemas.microsoft.com/office/powerpoint/2010/main" val="3401205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Problems?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034241" y="1988841"/>
            <a:ext cx="7210396" cy="864096"/>
          </a:xfrm>
        </p:spPr>
        <p:txBody>
          <a:bodyPr/>
          <a:lstStyle/>
          <a:p>
            <a:r>
              <a:rPr lang="en-GB" altLang="en-US" dirty="0"/>
              <a:t>Look for any problems you can see with the spreadsheet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92314" y="2867026"/>
          <a:ext cx="8351839" cy="3802065"/>
        </p:xfrm>
        <a:graphic>
          <a:graphicData uri="http://schemas.openxmlformats.org/drawingml/2006/table">
            <a:tbl>
              <a:tblPr/>
              <a:tblGrid>
                <a:gridCol w="343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24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9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908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10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51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21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00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610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675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ID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Initial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Surname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Title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Address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Postcode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Dog Name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Gender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DOB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Breed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7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A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Smith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Mrs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4 High</a:t>
                      </a:r>
                      <a:r>
                        <a:rPr lang="en-GB" sz="700" baseline="0" dirty="0">
                          <a:latin typeface="Comic Sans MS"/>
                          <a:ea typeface="Times New Roman"/>
                        </a:rPr>
                        <a:t> Street Hereford</a:t>
                      </a:r>
                      <a:endParaRPr lang="en-GB" sz="700" dirty="0">
                        <a:latin typeface="Comic Sans MS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HR1 1ZX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Ant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21/08/02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Alsatian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A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Smith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Mrs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4 High</a:t>
                      </a:r>
                      <a:r>
                        <a:rPr lang="en-GB" sz="700" baseline="0" dirty="0">
                          <a:latin typeface="Comic Sans MS"/>
                          <a:ea typeface="Times New Roman"/>
                        </a:rPr>
                        <a:t> Street Hereford</a:t>
                      </a:r>
                      <a:endParaRPr lang="en-GB" sz="700" dirty="0">
                        <a:latin typeface="Comic Sans MS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700" dirty="0">
                        <a:latin typeface="Comic Sans MS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HR1 1ZX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Dec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21/08/02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Alsatian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A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Smith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Mrs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4 High</a:t>
                      </a:r>
                      <a:r>
                        <a:rPr lang="en-GB" sz="700" baseline="0" dirty="0">
                          <a:latin typeface="Comic Sans MS"/>
                          <a:ea typeface="Times New Roman"/>
                        </a:rPr>
                        <a:t> Street Hereford</a:t>
                      </a:r>
                      <a:endParaRPr lang="en-GB" sz="700" dirty="0">
                        <a:latin typeface="Comic Sans MS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700" dirty="0">
                        <a:latin typeface="Comic Sans MS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HR1 1ZX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700">
                        <a:latin typeface="Comic Sans MS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08/08/04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Terrier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9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A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Smith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4 High</a:t>
                      </a:r>
                      <a:r>
                        <a:rPr lang="en-GB" sz="700" baseline="0" dirty="0">
                          <a:latin typeface="Comic Sans MS"/>
                          <a:ea typeface="Times New Roman"/>
                        </a:rPr>
                        <a:t> Street Hereford</a:t>
                      </a:r>
                      <a:endParaRPr lang="en-GB" sz="700" dirty="0">
                        <a:latin typeface="Comic Sans MS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700" dirty="0">
                        <a:latin typeface="Comic Sans MS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HR1 1ZX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Rooney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23/10/05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Poodle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7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2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C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Miles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Mr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72 Castle Road, </a:t>
                      </a:r>
                      <a:r>
                        <a:rPr lang="en-GB" sz="700" dirty="0" err="1">
                          <a:latin typeface="Comic Sans MS"/>
                          <a:ea typeface="Times New Roman"/>
                        </a:rPr>
                        <a:t>Ledbury</a:t>
                      </a:r>
                      <a:endParaRPr lang="en-GB" sz="700" dirty="0">
                        <a:latin typeface="Comic Sans MS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HR7 AA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Fang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14/03/07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700">
                        <a:latin typeface="Comic Sans MS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7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3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Jones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Mr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9,</a:t>
                      </a:r>
                      <a:r>
                        <a:rPr lang="en-GB" sz="700" baseline="0" dirty="0">
                          <a:latin typeface="Comic Sans MS"/>
                          <a:ea typeface="Times New Roman"/>
                        </a:rPr>
                        <a:t> Back Street, Ludlow, Shropshire</a:t>
                      </a:r>
                      <a:endParaRPr lang="en-GB" sz="700" dirty="0">
                        <a:latin typeface="Comic Sans MS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SY21 BB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Sammy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18/03/06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700">
                        <a:latin typeface="Comic Sans MS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7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3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Jones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Mr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9,</a:t>
                      </a:r>
                      <a:r>
                        <a:rPr lang="en-GB" sz="700" baseline="0" dirty="0">
                          <a:latin typeface="Comic Sans MS"/>
                          <a:ea typeface="Times New Roman"/>
                        </a:rPr>
                        <a:t> Back Street, Ludlow, Shropshire</a:t>
                      </a:r>
                      <a:endParaRPr lang="en-GB" sz="700" dirty="0">
                        <a:latin typeface="Comic Sans MS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SY21 BB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Billy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14/11/05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Spaniel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88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4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R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Dean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Dr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14 Bryngwyn, Monmouth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NP7 AS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Suzy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09/03/03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Bloodhound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37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Read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Miss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18 Low Terrace, Orcop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HR2 6DZ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Judy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22/10/04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Foxhound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37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Read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Miss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18 Low Terrace, Orcop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HR2 6DZ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Trudy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25/11/05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Foxhound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37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Read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Miss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18 Low Terrace, Orcop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HR2 6DZ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Billy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14/11/05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Spaniel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6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Read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Miss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18 Low Terrace, Orcop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HR2 6D2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Jamie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08/09/06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Dachshund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37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5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F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Read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Miss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18 Low Terrace, Orcop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HR2 6DZ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Tammy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M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>
                          <a:latin typeface="Comic Sans MS"/>
                          <a:ea typeface="Times New Roman"/>
                        </a:rPr>
                        <a:t>26/01/07</a:t>
                      </a:r>
                      <a:endParaRPr lang="en-GB" sz="80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dirty="0">
                          <a:latin typeface="Comic Sans MS"/>
                          <a:ea typeface="Times New Roman"/>
                        </a:rPr>
                        <a:t>Dachshund</a:t>
                      </a:r>
                      <a:endParaRPr lang="en-GB" sz="800" dirty="0">
                        <a:latin typeface="Times New Roman"/>
                        <a:ea typeface="Times New Roman"/>
                      </a:endParaRPr>
                    </a:p>
                  </a:txBody>
                  <a:tcPr marL="47123" marR="471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7076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Problems with a flat file design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034241" y="2336873"/>
            <a:ext cx="7210396" cy="433248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en-GB" altLang="en-US" sz="1700" dirty="0"/>
              <a:t>The same ID number can appears in multiple rows. You cannot retrieve a unique record with the ID number</a:t>
            </a:r>
            <a:br>
              <a:rPr lang="en-GB" altLang="en-US" sz="1700" dirty="0"/>
            </a:br>
            <a:endParaRPr lang="en-GB" altLang="en-US" sz="1700" dirty="0"/>
          </a:p>
          <a:p>
            <a:pPr eaLnBrk="1" hangingPunct="1">
              <a:lnSpc>
                <a:spcPct val="80000"/>
              </a:lnSpc>
            </a:pPr>
            <a:r>
              <a:rPr lang="en-GB" altLang="en-US" sz="1700" dirty="0"/>
              <a:t>Entities may not have an ID number. </a:t>
            </a:r>
            <a:br>
              <a:rPr lang="en-GB" altLang="en-US" sz="1700" dirty="0"/>
            </a:br>
            <a:endParaRPr lang="en-GB" altLang="en-US" sz="1700" dirty="0"/>
          </a:p>
          <a:p>
            <a:pPr eaLnBrk="1" hangingPunct="1">
              <a:lnSpc>
                <a:spcPct val="80000"/>
              </a:lnSpc>
            </a:pPr>
            <a:r>
              <a:rPr lang="en-GB" altLang="en-US" sz="1700" dirty="0"/>
              <a:t>Details are repeated – DATA REDUNDANCY, wasting space.</a:t>
            </a:r>
            <a:br>
              <a:rPr lang="en-GB" altLang="en-US" sz="1700" dirty="0"/>
            </a:br>
            <a:endParaRPr lang="en-GB" altLang="en-US" sz="1700" dirty="0"/>
          </a:p>
          <a:p>
            <a:pPr eaLnBrk="1" hangingPunct="1">
              <a:lnSpc>
                <a:spcPct val="80000"/>
              </a:lnSpc>
            </a:pPr>
            <a:r>
              <a:rPr lang="en-GB" altLang="en-US" sz="1700" dirty="0"/>
              <a:t>Data can be INCONSISTENT as it is stored more than once</a:t>
            </a:r>
            <a:br>
              <a:rPr lang="en-GB" altLang="en-US" sz="1700" dirty="0"/>
            </a:br>
            <a:endParaRPr lang="en-GB" altLang="en-US" sz="1700" dirty="0"/>
          </a:p>
          <a:p>
            <a:pPr eaLnBrk="1" hangingPunct="1">
              <a:lnSpc>
                <a:spcPct val="80000"/>
              </a:lnSpc>
            </a:pPr>
            <a:r>
              <a:rPr lang="en-GB" altLang="en-US" sz="1700" dirty="0"/>
              <a:t>Multiple records have to be updated. This is an AMENDMENT ANOMALY</a:t>
            </a:r>
            <a:br>
              <a:rPr lang="en-GB" altLang="en-US" sz="1700" dirty="0"/>
            </a:br>
            <a:endParaRPr lang="en-GB" altLang="en-US" sz="1700" dirty="0"/>
          </a:p>
          <a:p>
            <a:pPr eaLnBrk="1" hangingPunct="1">
              <a:lnSpc>
                <a:spcPct val="80000"/>
              </a:lnSpc>
            </a:pPr>
            <a:r>
              <a:rPr lang="en-GB" altLang="en-US" sz="1700" dirty="0"/>
              <a:t>Multiple records have to be deleted. This is a DELETION ANOMALY</a:t>
            </a:r>
            <a:br>
              <a:rPr lang="en-GB" altLang="en-US" sz="1700" dirty="0"/>
            </a:br>
            <a:endParaRPr lang="en-GB" altLang="en-US" sz="1700" dirty="0"/>
          </a:p>
          <a:p>
            <a:pPr eaLnBrk="1" hangingPunct="1">
              <a:lnSpc>
                <a:spcPct val="80000"/>
              </a:lnSpc>
            </a:pPr>
            <a:r>
              <a:rPr lang="en-GB" altLang="en-US" sz="1700" dirty="0"/>
              <a:t>More than one record may need to be added. This is an ADDITION ANOMALY</a:t>
            </a:r>
            <a:br>
              <a:rPr lang="en-GB" altLang="en-US" sz="1700" dirty="0"/>
            </a:br>
            <a:endParaRPr lang="en-GB" altLang="en-US" sz="1700" dirty="0"/>
          </a:p>
          <a:p>
            <a:pPr eaLnBrk="1" hangingPunct="1">
              <a:lnSpc>
                <a:spcPct val="80000"/>
              </a:lnSpc>
            </a:pPr>
            <a:r>
              <a:rPr lang="en-GB" altLang="en-US" sz="1700" dirty="0"/>
              <a:t>Data may not be ATOMIC. </a:t>
            </a:r>
          </a:p>
        </p:txBody>
      </p:sp>
    </p:spTree>
    <p:extLst>
      <p:ext uri="{BB962C8B-B14F-4D97-AF65-F5344CB8AC3E}">
        <p14:creationId xmlns:p14="http://schemas.microsoft.com/office/powerpoint/2010/main" val="870211794"/>
      </p:ext>
    </p:extLst>
  </p:cSld>
  <p:clrMapOvr>
    <a:masterClrMapping/>
  </p:clrMapOvr>
</p:sld>
</file>

<file path=ppt/theme/theme1.xml><?xml version="1.0" encoding="utf-8"?>
<a:theme xmlns:a="http://schemas.openxmlformats.org/drawingml/2006/main" name="WB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BL" id="{168FA6E1-76CE-461B-9FEE-988AE64E3406}" vid="{C441BE14-957A-48CD-BDDC-EF073018A27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WBL</Template>
  <TotalTime>290</TotalTime>
  <Words>3109</Words>
  <Application>Microsoft Macintosh PowerPoint</Application>
  <PresentationFormat>Widescreen</PresentationFormat>
  <Paragraphs>1435</Paragraphs>
  <Slides>65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1" baseType="lpstr">
      <vt:lpstr>Arial</vt:lpstr>
      <vt:lpstr>Calibri</vt:lpstr>
      <vt:lpstr>Comic Sans MS</vt:lpstr>
      <vt:lpstr>MV Boli</vt:lpstr>
      <vt:lpstr>Times New Roman</vt:lpstr>
      <vt:lpstr>WBL</vt:lpstr>
      <vt:lpstr> Connecting code to data sources Relational Database &amp; Normalisation </vt:lpstr>
      <vt:lpstr>Purpose of data storage</vt:lpstr>
      <vt:lpstr>If you were creating a database to store an order  Firstly we would check… What information is required</vt:lpstr>
      <vt:lpstr>Check… What information is required</vt:lpstr>
      <vt:lpstr>Typical spreadsheet</vt:lpstr>
      <vt:lpstr>Naming conventions</vt:lpstr>
      <vt:lpstr>Tables</vt:lpstr>
      <vt:lpstr>Problems?</vt:lpstr>
      <vt:lpstr>Problems with a flat file design</vt:lpstr>
      <vt:lpstr>Improving flat files</vt:lpstr>
      <vt:lpstr>Improving flat files</vt:lpstr>
      <vt:lpstr>E-R diagram</vt:lpstr>
      <vt:lpstr>Result of E-R diagram</vt:lpstr>
      <vt:lpstr>Keys</vt:lpstr>
      <vt:lpstr>Why is this better?</vt:lpstr>
      <vt:lpstr>Further improvements</vt:lpstr>
      <vt:lpstr>The tables now look like this</vt:lpstr>
      <vt:lpstr>The benefits are</vt:lpstr>
      <vt:lpstr>Relational Database Design </vt:lpstr>
      <vt:lpstr>Normalisation</vt:lpstr>
      <vt:lpstr>Modelling</vt:lpstr>
      <vt:lpstr>Purpose of Normalisation</vt:lpstr>
      <vt:lpstr>Method</vt:lpstr>
      <vt:lpstr>Step 1 – Create a UNF</vt:lpstr>
      <vt:lpstr>UNF – An Example</vt:lpstr>
      <vt:lpstr>Transformation to 1NF</vt:lpstr>
      <vt:lpstr>1NF Tables – Repeating Attributes Removed</vt:lpstr>
      <vt:lpstr>Create 2NF</vt:lpstr>
      <vt:lpstr>2NF Example</vt:lpstr>
      <vt:lpstr>Create 3NF</vt:lpstr>
      <vt:lpstr>3NF Example</vt:lpstr>
      <vt:lpstr>Summary</vt:lpstr>
      <vt:lpstr>Practical Example</vt:lpstr>
      <vt:lpstr>A series of Steps</vt:lpstr>
      <vt:lpstr>List the Attributes</vt:lpstr>
      <vt:lpstr>List the Attributes</vt:lpstr>
      <vt:lpstr>Remove the Calculated Fields</vt:lpstr>
      <vt:lpstr>Example Data</vt:lpstr>
      <vt:lpstr>Make the Fields Atomic</vt:lpstr>
      <vt:lpstr>Draw up a Landscape Table with 5 Columns</vt:lpstr>
      <vt:lpstr>List All the Attributes in the 0NF Column</vt:lpstr>
      <vt:lpstr>List All the Attributes in the 0NF Column</vt:lpstr>
      <vt:lpstr>Identify the group or groups of attributes that have rows of data.  Put a bracket around all of them</vt:lpstr>
      <vt:lpstr>Identify the group or groups of attributes that have rows of data. Put a bracket around all of them</vt:lpstr>
      <vt:lpstr>Add a primary key for the bracketed group and for the group only entered once</vt:lpstr>
      <vt:lpstr>PowerPoint Presentation</vt:lpstr>
      <vt:lpstr>PowerPoint Presentation</vt:lpstr>
      <vt:lpstr>PowerPoint Presentation</vt:lpstr>
      <vt:lpstr>PowerPoint Presentation</vt:lpstr>
      <vt:lpstr>This is now in 1NF 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Alternative Notation</vt:lpstr>
    </vt:vector>
  </TitlesOfParts>
  <Company>Heart of Worcestershire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18 Database Design  Extended Diploma in ICT</dc:title>
  <dc:creator>Student User</dc:creator>
  <cp:lastModifiedBy>Emma Littlefair</cp:lastModifiedBy>
  <cp:revision>50</cp:revision>
  <dcterms:created xsi:type="dcterms:W3CDTF">2015-12-09T10:20:43Z</dcterms:created>
  <dcterms:modified xsi:type="dcterms:W3CDTF">2022-10-28T09:10:11Z</dcterms:modified>
</cp:coreProperties>
</file>