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1" r:id="rId1"/>
  </p:sldMasterIdLst>
  <p:sldIdLst>
    <p:sldId id="321" r:id="rId2"/>
    <p:sldId id="355" r:id="rId3"/>
    <p:sldId id="305" r:id="rId4"/>
    <p:sldId id="322" r:id="rId5"/>
    <p:sldId id="323" r:id="rId6"/>
    <p:sldId id="324" r:id="rId7"/>
    <p:sldId id="325" r:id="rId8"/>
    <p:sldId id="326" r:id="rId9"/>
    <p:sldId id="328" r:id="rId10"/>
    <p:sldId id="333" r:id="rId11"/>
    <p:sldId id="334" r:id="rId12"/>
    <p:sldId id="335" r:id="rId13"/>
    <p:sldId id="336" r:id="rId14"/>
    <p:sldId id="338" r:id="rId15"/>
    <p:sldId id="341" r:id="rId16"/>
    <p:sldId id="342" r:id="rId17"/>
    <p:sldId id="343" r:id="rId18"/>
    <p:sldId id="344" r:id="rId19"/>
    <p:sldId id="345" r:id="rId20"/>
    <p:sldId id="346" r:id="rId21"/>
    <p:sldId id="357" r:id="rId22"/>
    <p:sldId id="358" r:id="rId23"/>
    <p:sldId id="347" r:id="rId24"/>
    <p:sldId id="337" r:id="rId25"/>
    <p:sldId id="360" r:id="rId26"/>
    <p:sldId id="348" r:id="rId27"/>
    <p:sldId id="349" r:id="rId28"/>
    <p:sldId id="350" r:id="rId29"/>
    <p:sldId id="359" r:id="rId30"/>
    <p:sldId id="351" r:id="rId31"/>
    <p:sldId id="354" r:id="rId32"/>
    <p:sldId id="352" r:id="rId33"/>
    <p:sldId id="353" r:id="rId34"/>
    <p:sldId id="356" r:id="rId35"/>
    <p:sldId id="361" r:id="rId3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CFC3CA1-934D-6CF8-D3EF-EEB61DADC1CA}" v="31" dt="2022-10-03T13:09:19.33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64"/>
    <p:restoredTop sz="94692"/>
  </p:normalViewPr>
  <p:slideViewPr>
    <p:cSldViewPr>
      <p:cViewPr varScale="1">
        <p:scale>
          <a:sx n="106" d="100"/>
          <a:sy n="106" d="100"/>
        </p:scale>
        <p:origin x="1704" y="17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ma Littlefair" userId="S::little@gloscol.ac.uk::ed9df16f-e30c-4e06-b991-f0f994870ca3" providerId="AD" clId="Web-{DCFC3CA1-934D-6CF8-D3EF-EEB61DADC1CA}"/>
    <pc:docChg chg="modSld">
      <pc:chgData name="Emma Littlefair" userId="S::little@gloscol.ac.uk::ed9df16f-e30c-4e06-b991-f0f994870ca3" providerId="AD" clId="Web-{DCFC3CA1-934D-6CF8-D3EF-EEB61DADC1CA}" dt="2022-10-03T13:09:19.335" v="31" actId="20577"/>
      <pc:docMkLst>
        <pc:docMk/>
      </pc:docMkLst>
      <pc:sldChg chg="modSp">
        <pc:chgData name="Emma Littlefair" userId="S::little@gloscol.ac.uk::ed9df16f-e30c-4e06-b991-f0f994870ca3" providerId="AD" clId="Web-{DCFC3CA1-934D-6CF8-D3EF-EEB61DADC1CA}" dt="2022-10-03T13:08:35.599" v="26" actId="20577"/>
        <pc:sldMkLst>
          <pc:docMk/>
          <pc:sldMk cId="2516310275" sldId="337"/>
        </pc:sldMkLst>
        <pc:spChg chg="mod">
          <ac:chgData name="Emma Littlefair" userId="S::little@gloscol.ac.uk::ed9df16f-e30c-4e06-b991-f0f994870ca3" providerId="AD" clId="Web-{DCFC3CA1-934D-6CF8-D3EF-EEB61DADC1CA}" dt="2022-10-03T13:08:35.599" v="26" actId="20577"/>
          <ac:spMkLst>
            <pc:docMk/>
            <pc:sldMk cId="2516310275" sldId="337"/>
            <ac:spMk id="3" creationId="{0C0150DA-9343-8F5C-E99D-EC1BEC69D720}"/>
          </ac:spMkLst>
        </pc:spChg>
      </pc:sldChg>
      <pc:sldChg chg="modSp">
        <pc:chgData name="Emma Littlefair" userId="S::little@gloscol.ac.uk::ed9df16f-e30c-4e06-b991-f0f994870ca3" providerId="AD" clId="Web-{DCFC3CA1-934D-6CF8-D3EF-EEB61DADC1CA}" dt="2022-10-03T12:16:00.768" v="3" actId="20577"/>
        <pc:sldMkLst>
          <pc:docMk/>
          <pc:sldMk cId="824206671" sldId="358"/>
        </pc:sldMkLst>
        <pc:spChg chg="mod">
          <ac:chgData name="Emma Littlefair" userId="S::little@gloscol.ac.uk::ed9df16f-e30c-4e06-b991-f0f994870ca3" providerId="AD" clId="Web-{DCFC3CA1-934D-6CF8-D3EF-EEB61DADC1CA}" dt="2022-10-03T12:16:00.768" v="3" actId="20577"/>
          <ac:spMkLst>
            <pc:docMk/>
            <pc:sldMk cId="824206671" sldId="358"/>
            <ac:spMk id="3" creationId="{AA7D4335-7B73-AEAC-CCB0-36CB6EAE7B88}"/>
          </ac:spMkLst>
        </pc:spChg>
      </pc:sldChg>
      <pc:sldChg chg="modSp">
        <pc:chgData name="Emma Littlefair" userId="S::little@gloscol.ac.uk::ed9df16f-e30c-4e06-b991-f0f994870ca3" providerId="AD" clId="Web-{DCFC3CA1-934D-6CF8-D3EF-EEB61DADC1CA}" dt="2022-10-03T13:09:19.335" v="31" actId="20577"/>
        <pc:sldMkLst>
          <pc:docMk/>
          <pc:sldMk cId="425138728" sldId="360"/>
        </pc:sldMkLst>
        <pc:spChg chg="mod">
          <ac:chgData name="Emma Littlefair" userId="S::little@gloscol.ac.uk::ed9df16f-e30c-4e06-b991-f0f994870ca3" providerId="AD" clId="Web-{DCFC3CA1-934D-6CF8-D3EF-EEB61DADC1CA}" dt="2022-10-03T13:09:19.335" v="31" actId="20577"/>
          <ac:spMkLst>
            <pc:docMk/>
            <pc:sldMk cId="425138728" sldId="360"/>
            <ac:spMk id="3" creationId="{0C0150DA-9343-8F5C-E99D-EC1BEC69D72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3375">
                <a:solidFill>
                  <a:schemeClr val="accent1">
                    <a:lumMod val="75000"/>
                  </a:schemeClr>
                </a:solidFill>
                <a:latin typeface="+mn-lt"/>
              </a:defRPr>
            </a:lvl1pPr>
          </a:lstStyle>
          <a:p>
            <a:r>
              <a:rPr lang="en-GB"/>
              <a:t>Click to edit Master title style</a:t>
            </a:r>
            <a:endParaRPr lang="en-GB"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GB"/>
              <a:t>Click to edit Master subtitle style</a:t>
            </a:r>
            <a:endParaRPr lang="en-GB" dirty="0"/>
          </a:p>
        </p:txBody>
      </p:sp>
      <p:sp>
        <p:nvSpPr>
          <p:cNvPr id="6" name="Slide Number Placeholder 5"/>
          <p:cNvSpPr>
            <a:spLocks noGrp="1"/>
          </p:cNvSpPr>
          <p:nvPr>
            <p:ph type="sldNum" sz="quarter" idx="12"/>
          </p:nvPr>
        </p:nvSpPr>
        <p:spPr>
          <a:xfrm>
            <a:off x="8676457" y="6237313"/>
            <a:ext cx="378080" cy="365125"/>
          </a:xfrm>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38376154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a:xfrm>
            <a:off x="628650" y="6356353"/>
            <a:ext cx="2057400" cy="365125"/>
          </a:xfrm>
          <a:prstGeom prst="rect">
            <a:avLst/>
          </a:prstGeom>
        </p:spPr>
        <p:txBody>
          <a:bodyPr/>
          <a:lstStyle/>
          <a:p>
            <a:fld id="{88AFE513-BE75-48A7-8307-7EF82657B84D}" type="datetimeFigureOut">
              <a:rPr lang="en-GB" smtClean="0"/>
              <a:t>03/10/2022</a:t>
            </a:fld>
            <a:endParaRPr lang="en-GB"/>
          </a:p>
        </p:txBody>
      </p:sp>
      <p:sp>
        <p:nvSpPr>
          <p:cNvPr id="5" name="Footer Placeholder 4"/>
          <p:cNvSpPr>
            <a:spLocks noGrp="1"/>
          </p:cNvSpPr>
          <p:nvPr>
            <p:ph type="ftr" sz="quarter" idx="11"/>
          </p:nvPr>
        </p:nvSpPr>
        <p:spPr>
          <a:xfrm>
            <a:off x="3028950" y="6356353"/>
            <a:ext cx="3086100" cy="365125"/>
          </a:xfrm>
          <a:prstGeom prst="rect">
            <a:avLst/>
          </a:prstGeom>
        </p:spPr>
        <p:txBody>
          <a:bodyPr/>
          <a:lstStyle/>
          <a:p>
            <a:endParaRPr lang="en-GB"/>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38157366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GB"/>
              <a:t>Click to edit Master title style</a:t>
            </a:r>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a:xfrm>
            <a:off x="628650" y="6356353"/>
            <a:ext cx="2057400" cy="365125"/>
          </a:xfrm>
          <a:prstGeom prst="rect">
            <a:avLst/>
          </a:prstGeom>
        </p:spPr>
        <p:txBody>
          <a:bodyPr/>
          <a:lstStyle/>
          <a:p>
            <a:fld id="{88AFE513-BE75-48A7-8307-7EF82657B84D}" type="datetimeFigureOut">
              <a:rPr lang="en-GB" smtClean="0"/>
              <a:t>03/10/2022</a:t>
            </a:fld>
            <a:endParaRPr lang="en-GB"/>
          </a:p>
        </p:txBody>
      </p:sp>
      <p:sp>
        <p:nvSpPr>
          <p:cNvPr id="5" name="Footer Placeholder 4"/>
          <p:cNvSpPr>
            <a:spLocks noGrp="1"/>
          </p:cNvSpPr>
          <p:nvPr>
            <p:ph type="ftr" sz="quarter" idx="11"/>
          </p:nvPr>
        </p:nvSpPr>
        <p:spPr>
          <a:xfrm>
            <a:off x="3028950" y="6356353"/>
            <a:ext cx="3086100" cy="365125"/>
          </a:xfrm>
          <a:prstGeom prst="rect">
            <a:avLst/>
          </a:prstGeom>
        </p:spPr>
        <p:txBody>
          <a:bodyPr/>
          <a:lstStyle/>
          <a:p>
            <a:endParaRPr lang="en-GB"/>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a:p>
        </p:txBody>
      </p:sp>
    </p:spTree>
    <p:extLst>
      <p:ext uri="{BB962C8B-B14F-4D97-AF65-F5344CB8AC3E}">
        <p14:creationId xmlns:p14="http://schemas.microsoft.com/office/powerpoint/2010/main" val="771064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34617" y="365128"/>
            <a:ext cx="8692816" cy="1325563"/>
          </a:xfrm>
        </p:spPr>
        <p:txBody>
          <a:bodyPr/>
          <a:lstStyle>
            <a:lvl1pPr>
              <a:defRPr b="1">
                <a:solidFill>
                  <a:schemeClr val="accent1">
                    <a:lumMod val="75000"/>
                  </a:schemeClr>
                </a:solidFill>
              </a:defRPr>
            </a:lvl1pPr>
          </a:lstStyle>
          <a:p>
            <a:r>
              <a:rPr lang="en-GB"/>
              <a:t>Click to edit Master title style</a:t>
            </a:r>
            <a:endParaRPr lang="en-GB" dirty="0"/>
          </a:p>
        </p:txBody>
      </p:sp>
      <p:sp>
        <p:nvSpPr>
          <p:cNvPr id="3" name="Content Placeholder 2"/>
          <p:cNvSpPr>
            <a:spLocks noGrp="1"/>
          </p:cNvSpPr>
          <p:nvPr>
            <p:ph idx="1"/>
          </p:nvPr>
        </p:nvSpPr>
        <p:spPr>
          <a:xfrm>
            <a:off x="234617" y="1825625"/>
            <a:ext cx="8692816" cy="493595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6" name="Slide Number Placeholder 5"/>
          <p:cNvSpPr>
            <a:spLocks noGrp="1"/>
          </p:cNvSpPr>
          <p:nvPr>
            <p:ph type="sldNum" sz="quarter" idx="12"/>
          </p:nvPr>
        </p:nvSpPr>
        <p:spPr>
          <a:xfrm>
            <a:off x="8581525" y="6396459"/>
            <a:ext cx="345908"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410901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70712" y="1709741"/>
            <a:ext cx="8506327" cy="2852737"/>
          </a:xfrm>
        </p:spPr>
        <p:txBody>
          <a:bodyPr anchor="b"/>
          <a:lstStyle>
            <a:lvl1pPr>
              <a:defRPr sz="3375">
                <a:solidFill>
                  <a:schemeClr val="accent1">
                    <a:lumMod val="75000"/>
                  </a:schemeClr>
                </a:solidFill>
                <a:latin typeface="+mn-lt"/>
              </a:defRPr>
            </a:lvl1pPr>
          </a:lstStyle>
          <a:p>
            <a:r>
              <a:rPr lang="en-GB"/>
              <a:t>Click to edit Master title style</a:t>
            </a:r>
            <a:endParaRPr lang="en-GB" dirty="0"/>
          </a:p>
        </p:txBody>
      </p:sp>
      <p:sp>
        <p:nvSpPr>
          <p:cNvPr id="3" name="Text Placeholder 2"/>
          <p:cNvSpPr>
            <a:spLocks noGrp="1"/>
          </p:cNvSpPr>
          <p:nvPr>
            <p:ph type="body" idx="1"/>
          </p:nvPr>
        </p:nvSpPr>
        <p:spPr>
          <a:xfrm>
            <a:off x="270712" y="4589466"/>
            <a:ext cx="8506327" cy="1500187"/>
          </a:xfrm>
        </p:spPr>
        <p:txBody>
          <a:bodyPr/>
          <a:lstStyle>
            <a:lvl1pPr marL="0" indent="0">
              <a:buNone/>
              <a:defRPr sz="1350">
                <a:solidFill>
                  <a:schemeClr val="tx1">
                    <a:tint val="75000"/>
                  </a:schemeClr>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GB"/>
              <a:t>Click to edit Master text styles</a:t>
            </a:r>
          </a:p>
        </p:txBody>
      </p:sp>
      <p:sp>
        <p:nvSpPr>
          <p:cNvPr id="6" name="Slide Number Placeholder 5"/>
          <p:cNvSpPr>
            <a:spLocks noGrp="1"/>
          </p:cNvSpPr>
          <p:nvPr>
            <p:ph type="sldNum" sz="quarter" idx="12"/>
          </p:nvPr>
        </p:nvSpPr>
        <p:spPr>
          <a:xfrm>
            <a:off x="8449177" y="6356353"/>
            <a:ext cx="327860" cy="365125"/>
          </a:xfrm>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5834786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1" y="365128"/>
            <a:ext cx="7850606" cy="1325563"/>
          </a:xfrm>
        </p:spPr>
        <p:txBody>
          <a:bodyPr/>
          <a:lstStyle>
            <a:lvl1pPr>
              <a:defRPr>
                <a:solidFill>
                  <a:schemeClr val="accent1">
                    <a:lumMod val="75000"/>
                  </a:schemeClr>
                </a:solidFill>
                <a:latin typeface="+mn-lt"/>
              </a:defRPr>
            </a:lvl1pPr>
          </a:lstStyle>
          <a:p>
            <a:r>
              <a:rPr lang="en-GB"/>
              <a:t>Click to edit Master title style</a:t>
            </a:r>
            <a:endParaRPr lang="en-GB" dirty="0"/>
          </a:p>
        </p:txBody>
      </p:sp>
      <p:sp>
        <p:nvSpPr>
          <p:cNvPr id="3" name="Content Placeholder 2"/>
          <p:cNvSpPr>
            <a:spLocks noGrp="1"/>
          </p:cNvSpPr>
          <p:nvPr>
            <p:ph sz="half" idx="1"/>
          </p:nvPr>
        </p:nvSpPr>
        <p:spPr>
          <a:xfrm>
            <a:off x="628650" y="1825625"/>
            <a:ext cx="3886200" cy="485507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Content Placeholder 3"/>
          <p:cNvSpPr>
            <a:spLocks noGrp="1"/>
          </p:cNvSpPr>
          <p:nvPr>
            <p:ph sz="half" idx="2"/>
          </p:nvPr>
        </p:nvSpPr>
        <p:spPr>
          <a:xfrm>
            <a:off x="4629151" y="1825625"/>
            <a:ext cx="3850106" cy="485507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7" name="Slide Number Placeholder 6"/>
          <p:cNvSpPr>
            <a:spLocks noGrp="1"/>
          </p:cNvSpPr>
          <p:nvPr>
            <p:ph type="sldNum" sz="quarter" idx="12"/>
          </p:nvPr>
        </p:nvSpPr>
        <p:spPr>
          <a:xfrm>
            <a:off x="8479256" y="6315579"/>
            <a:ext cx="400050" cy="365125"/>
          </a:xfrm>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30768213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7"/>
            <a:ext cx="7886700" cy="1247107"/>
          </a:xfrm>
        </p:spPr>
        <p:txBody>
          <a:bodyPr/>
          <a:lstStyle/>
          <a:p>
            <a:r>
              <a:rPr lang="en-GB"/>
              <a:t>Click to edit Master title style</a:t>
            </a:r>
            <a:endParaRPr lang="en-GB"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GB"/>
              <a:t>Click to edit Master text styles</a:t>
            </a:r>
          </a:p>
        </p:txBody>
      </p:sp>
      <p:sp>
        <p:nvSpPr>
          <p:cNvPr id="4" name="Content Placeholder 3"/>
          <p:cNvSpPr>
            <a:spLocks noGrp="1"/>
          </p:cNvSpPr>
          <p:nvPr>
            <p:ph sz="half" idx="2"/>
          </p:nvPr>
        </p:nvSpPr>
        <p:spPr>
          <a:xfrm>
            <a:off x="629842" y="2505075"/>
            <a:ext cx="3868340" cy="42164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GB"/>
              <a:t>Click to edit Master text styles</a:t>
            </a:r>
          </a:p>
        </p:txBody>
      </p:sp>
      <p:sp>
        <p:nvSpPr>
          <p:cNvPr id="6" name="Content Placeholder 5"/>
          <p:cNvSpPr>
            <a:spLocks noGrp="1"/>
          </p:cNvSpPr>
          <p:nvPr>
            <p:ph sz="quarter" idx="4"/>
          </p:nvPr>
        </p:nvSpPr>
        <p:spPr>
          <a:xfrm>
            <a:off x="4629151" y="2505075"/>
            <a:ext cx="3887391" cy="42164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9" name="Slide Number Placeholder 8"/>
          <p:cNvSpPr>
            <a:spLocks noGrp="1"/>
          </p:cNvSpPr>
          <p:nvPr>
            <p:ph type="sldNum" sz="quarter" idx="12"/>
          </p:nvPr>
        </p:nvSpPr>
        <p:spPr>
          <a:xfrm>
            <a:off x="8647510" y="6356353"/>
            <a:ext cx="378080" cy="365125"/>
          </a:xfrm>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10723377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33060274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3082865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1800"/>
            </a:lvl1pPr>
          </a:lstStyle>
          <a:p>
            <a:r>
              <a:rPr lang="en-GB"/>
              <a:t>Click to edit Master title style</a:t>
            </a:r>
          </a:p>
        </p:txBody>
      </p:sp>
      <p:sp>
        <p:nvSpPr>
          <p:cNvPr id="3" name="Content Placeholder 2"/>
          <p:cNvSpPr>
            <a:spLocks noGrp="1"/>
          </p:cNvSpPr>
          <p:nvPr>
            <p:ph idx="1"/>
          </p:nvPr>
        </p:nvSpPr>
        <p:spPr>
          <a:xfrm>
            <a:off x="3887391" y="987425"/>
            <a:ext cx="4629150" cy="5734050"/>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p:cNvSpPr>
            <a:spLocks noGrp="1"/>
          </p:cNvSpPr>
          <p:nvPr>
            <p:ph type="body" sz="half" idx="2"/>
          </p:nvPr>
        </p:nvSpPr>
        <p:spPr>
          <a:xfrm>
            <a:off x="629841" y="2057399"/>
            <a:ext cx="2949178" cy="4664076"/>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GB"/>
              <a:t>Click to edit Master text styles</a:t>
            </a:r>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654522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1800"/>
            </a:lvl1pPr>
          </a:lstStyle>
          <a:p>
            <a:r>
              <a:rPr lang="en-GB"/>
              <a:t>Click to edit Master title style</a:t>
            </a:r>
          </a:p>
        </p:txBody>
      </p:sp>
      <p:sp>
        <p:nvSpPr>
          <p:cNvPr id="3" name="Picture Placeholder 2"/>
          <p:cNvSpPr>
            <a:spLocks noGrp="1"/>
          </p:cNvSpPr>
          <p:nvPr>
            <p:ph type="pic" idx="1"/>
          </p:nvPr>
        </p:nvSpPr>
        <p:spPr>
          <a:xfrm>
            <a:off x="3887391" y="987428"/>
            <a:ext cx="4629150" cy="4873625"/>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en-GB"/>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GB"/>
              <a:t>Click to edit Master text styles</a:t>
            </a:r>
          </a:p>
        </p:txBody>
      </p:sp>
      <p:sp>
        <p:nvSpPr>
          <p:cNvPr id="5" name="Date Placeholder 4"/>
          <p:cNvSpPr>
            <a:spLocks noGrp="1"/>
          </p:cNvSpPr>
          <p:nvPr>
            <p:ph type="dt" sz="half" idx="10"/>
          </p:nvPr>
        </p:nvSpPr>
        <p:spPr>
          <a:xfrm>
            <a:off x="628650" y="6356353"/>
            <a:ext cx="2057400" cy="365125"/>
          </a:xfrm>
          <a:prstGeom prst="rect">
            <a:avLst/>
          </a:prstGeom>
        </p:spPr>
        <p:txBody>
          <a:bodyPr/>
          <a:lstStyle/>
          <a:p>
            <a:fld id="{88AFE513-BE75-48A7-8307-7EF82657B84D}" type="datetimeFigureOut">
              <a:rPr lang="en-GB" smtClean="0"/>
              <a:t>03/10/2022</a:t>
            </a:fld>
            <a:endParaRPr lang="en-GB"/>
          </a:p>
        </p:txBody>
      </p:sp>
      <p:sp>
        <p:nvSpPr>
          <p:cNvPr id="6" name="Footer Placeholder 5"/>
          <p:cNvSpPr>
            <a:spLocks noGrp="1"/>
          </p:cNvSpPr>
          <p:nvPr>
            <p:ph type="ftr" sz="quarter" idx="11"/>
          </p:nvPr>
        </p:nvSpPr>
        <p:spPr>
          <a:xfrm>
            <a:off x="3028950" y="6356353"/>
            <a:ext cx="3086100" cy="365125"/>
          </a:xfrm>
          <a:prstGeom prst="rect">
            <a:avLst/>
          </a:prstGeom>
        </p:spPr>
        <p:txBody>
          <a:bodyPr/>
          <a:lstStyle/>
          <a:p>
            <a:endParaRPr lang="en-GB"/>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738493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GB"/>
              <a:t>Click to edit Master title style</a:t>
            </a:r>
            <a:endParaRPr lang="en-GB" dirty="0"/>
          </a:p>
        </p:txBody>
      </p:sp>
      <p:sp>
        <p:nvSpPr>
          <p:cNvPr id="3" name="Text Placeholder 2"/>
          <p:cNvSpPr>
            <a:spLocks noGrp="1"/>
          </p:cNvSpPr>
          <p:nvPr>
            <p:ph type="body" idx="1"/>
          </p:nvPr>
        </p:nvSpPr>
        <p:spPr>
          <a:xfrm>
            <a:off x="628650" y="1825625"/>
            <a:ext cx="7886700" cy="489585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7" name="Picture 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406426" y="31741"/>
            <a:ext cx="668828" cy="305145"/>
          </a:xfrm>
          <a:prstGeom prst="rect">
            <a:avLst/>
          </a:prstGeom>
        </p:spPr>
      </p:pic>
      <p:pic>
        <p:nvPicPr>
          <p:cNvPr id="8" name="Picture 7"/>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704348" y="22313"/>
            <a:ext cx="628650" cy="335280"/>
          </a:xfrm>
          <a:prstGeom prst="rect">
            <a:avLst/>
          </a:prstGeom>
        </p:spPr>
      </p:pic>
      <p:sp>
        <p:nvSpPr>
          <p:cNvPr id="4" name="Rectangle 3"/>
          <p:cNvSpPr/>
          <p:nvPr/>
        </p:nvSpPr>
        <p:spPr>
          <a:xfrm>
            <a:off x="0" y="6525344"/>
            <a:ext cx="9144000" cy="332656"/>
          </a:xfrm>
          <a:prstGeom prst="rect">
            <a:avLst/>
          </a:prstGeom>
          <a:solidFill>
            <a:srgbClr val="015A2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6" name="Slide Number Placeholder 5"/>
          <p:cNvSpPr>
            <a:spLocks noGrp="1"/>
          </p:cNvSpPr>
          <p:nvPr>
            <p:ph type="sldNum" sz="quarter" idx="4"/>
          </p:nvPr>
        </p:nvSpPr>
        <p:spPr>
          <a:xfrm>
            <a:off x="8622451" y="6266474"/>
            <a:ext cx="378080" cy="365125"/>
          </a:xfrm>
          <a:prstGeom prst="rect">
            <a:avLst/>
          </a:prstGeom>
        </p:spPr>
        <p:txBody>
          <a:bodyPr vert="horz" lIns="91440" tIns="45720" rIns="91440" bIns="45720" rtlCol="0" anchor="ctr"/>
          <a:lstStyle>
            <a:lvl1pPr algn="r">
              <a:defRPr sz="675">
                <a:solidFill>
                  <a:schemeClr val="tx1">
                    <a:tint val="75000"/>
                  </a:schemeClr>
                </a:solidFill>
              </a:defRPr>
            </a:lvl1pPr>
          </a:lstStyle>
          <a:p>
            <a:fld id="{E6E6ABB6-7F69-4095-A310-A97A17EC2E43}" type="slidenum">
              <a:rPr lang="en-GB" smtClean="0"/>
              <a:t>‹#›</a:t>
            </a:fld>
            <a:endParaRPr lang="en-GB"/>
          </a:p>
        </p:txBody>
      </p:sp>
      <p:pic>
        <p:nvPicPr>
          <p:cNvPr id="10" name="Picture 9">
            <a:extLst>
              <a:ext uri="{FF2B5EF4-FFF2-40B4-BE49-F238E27FC236}">
                <a16:creationId xmlns:a16="http://schemas.microsoft.com/office/drawing/2014/main" id="{3F3DB5EC-F9A7-E04D-B9BC-F1549D6EB117}"/>
              </a:ext>
            </a:extLst>
          </p:cNvPr>
          <p:cNvPicPr>
            <a:picLocks noChangeAspect="1"/>
          </p:cNvPicPr>
          <p:nvPr/>
        </p:nvPicPr>
        <p:blipFill>
          <a:blip r:embed="rId15"/>
          <a:stretch>
            <a:fillRect/>
          </a:stretch>
        </p:blipFill>
        <p:spPr>
          <a:xfrm>
            <a:off x="1" y="-6045"/>
            <a:ext cx="1598738" cy="714103"/>
          </a:xfrm>
          <a:prstGeom prst="rect">
            <a:avLst/>
          </a:prstGeom>
        </p:spPr>
      </p:pic>
    </p:spTree>
    <p:extLst>
      <p:ext uri="{BB962C8B-B14F-4D97-AF65-F5344CB8AC3E}">
        <p14:creationId xmlns:p14="http://schemas.microsoft.com/office/powerpoint/2010/main" val="2491847732"/>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txStyles>
    <p:titleStyle>
      <a:lvl1pPr algn="l" defTabSz="514350" rtl="0" eaLnBrk="1" latinLnBrk="0" hangingPunct="1">
        <a:lnSpc>
          <a:spcPct val="90000"/>
        </a:lnSpc>
        <a:spcBef>
          <a:spcPct val="0"/>
        </a:spcBef>
        <a:buNone/>
        <a:defRPr sz="2475" kern="1200">
          <a:solidFill>
            <a:schemeClr val="accent1">
              <a:lumMod val="75000"/>
            </a:schemeClr>
          </a:solidFill>
          <a:latin typeface="+mn-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www.pocket-lint.com/apps/buyers-guides/131512-video-calling-apps"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www.youtube.com/watch?v=GWxMTvRGIpc"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en.wikipedia.org/wiki/Task_management" TargetMode="External"/><Relationship Id="rId7" Type="http://schemas.openxmlformats.org/officeDocument/2006/relationships/hyperlink" Target="https://en.wikipedia.org/wiki/GitHub#cite_note-techcrunch-5" TargetMode="External"/><Relationship Id="rId2" Type="http://schemas.openxmlformats.org/officeDocument/2006/relationships/hyperlink" Target="https://en.wikipedia.org/wiki/Software_feature" TargetMode="External"/><Relationship Id="rId1" Type="http://schemas.openxmlformats.org/officeDocument/2006/relationships/slideLayout" Target="../slideLayouts/slideLayout2.xml"/><Relationship Id="rId6" Type="http://schemas.openxmlformats.org/officeDocument/2006/relationships/hyperlink" Target="https://en.wikipedia.org/wiki/Microsoft" TargetMode="External"/><Relationship Id="rId5" Type="http://schemas.openxmlformats.org/officeDocument/2006/relationships/hyperlink" Target="https://en.wikipedia.org/wiki/GitHub#cite_note-hugeinvestment-4" TargetMode="External"/><Relationship Id="rId4" Type="http://schemas.openxmlformats.org/officeDocument/2006/relationships/hyperlink" Target="https://en.wikipedia.org/wiki/Wiki" TargetMode="External"/></Relationships>
</file>

<file path=ppt/slides/_rels/slide31.xml.rels><?xml version="1.0" encoding="UTF-8" standalone="yes"?>
<Relationships xmlns="http://schemas.openxmlformats.org/package/2006/relationships"><Relationship Id="rId2" Type="http://schemas.openxmlformats.org/officeDocument/2006/relationships/hyperlink" Target="https://about.gitlab.com/topics/agile-delivery/"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kinsta.com/blog/devops-tools/" TargetMode="External"/><Relationship Id="rId2" Type="http://schemas.openxmlformats.org/officeDocument/2006/relationships/hyperlink" Target="https://www.youtube.com/watch?v=JhqpF-5E10I"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app.pluralsight.com/library/courses/communication-skills"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628800"/>
            <a:ext cx="6858000" cy="2387600"/>
          </a:xfrm>
        </p:spPr>
        <p:txBody>
          <a:bodyPr>
            <a:normAutofit/>
          </a:bodyPr>
          <a:lstStyle/>
          <a:p>
            <a:pPr lvl="0"/>
            <a:r>
              <a:rPr lang="en-US" sz="3600" b="1" dirty="0"/>
              <a:t> Communication &amp; Teamwork</a:t>
            </a:r>
            <a:br>
              <a:rPr lang="en-US" sz="3600" b="1" dirty="0"/>
            </a:br>
            <a:br>
              <a:rPr lang="en-US" sz="3600" b="1" dirty="0"/>
            </a:br>
            <a:r>
              <a:rPr lang="en-US" sz="3600" b="1" dirty="0"/>
              <a:t>Week 1</a:t>
            </a:r>
            <a:br>
              <a:rPr lang="en-US" b="1" dirty="0"/>
            </a:br>
            <a:endParaRPr lang="en-GB" dirty="0"/>
          </a:p>
        </p:txBody>
      </p:sp>
    </p:spTree>
    <p:extLst>
      <p:ext uri="{BB962C8B-B14F-4D97-AF65-F5344CB8AC3E}">
        <p14:creationId xmlns:p14="http://schemas.microsoft.com/office/powerpoint/2010/main" val="42795623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Retrospective – Agile process</a:t>
            </a:r>
          </a:p>
        </p:txBody>
      </p:sp>
      <p:sp>
        <p:nvSpPr>
          <p:cNvPr id="3" name="Content Placeholder 2"/>
          <p:cNvSpPr>
            <a:spLocks noGrp="1"/>
          </p:cNvSpPr>
          <p:nvPr>
            <p:ph idx="1"/>
          </p:nvPr>
        </p:nvSpPr>
        <p:spPr/>
        <p:txBody>
          <a:bodyPr>
            <a:noAutofit/>
          </a:bodyPr>
          <a:lstStyle/>
          <a:p>
            <a:r>
              <a:rPr lang="en-GB" sz="2400" dirty="0"/>
              <a:t>A retrospective meeting is held at the end of every iteration </a:t>
            </a:r>
          </a:p>
          <a:p>
            <a:pPr lvl="1"/>
            <a:r>
              <a:rPr lang="en-GB" sz="1800" dirty="0"/>
              <a:t>What should we start doing?</a:t>
            </a:r>
          </a:p>
          <a:p>
            <a:pPr lvl="1"/>
            <a:r>
              <a:rPr lang="en-GB" sz="1800" dirty="0"/>
              <a:t>What should we stop doing?</a:t>
            </a:r>
          </a:p>
          <a:p>
            <a:pPr lvl="1"/>
            <a:r>
              <a:rPr lang="en-GB" sz="1800" dirty="0"/>
              <a:t>What should we continue to do?</a:t>
            </a:r>
            <a:endParaRPr lang="en-GB" sz="2400" dirty="0"/>
          </a:p>
          <a:p>
            <a:r>
              <a:rPr lang="en-GB" sz="2400" dirty="0"/>
              <a:t>Retrospective meetings are useful to identify the ways of continuous improvement of an Agile team</a:t>
            </a:r>
          </a:p>
          <a:p>
            <a:pPr lvl="1"/>
            <a:r>
              <a:rPr lang="en-GB" sz="1800" dirty="0"/>
              <a:t>metrics and velocity of the team</a:t>
            </a:r>
          </a:p>
          <a:p>
            <a:pPr lvl="1"/>
            <a:r>
              <a:rPr lang="en-GB" sz="1800" dirty="0"/>
              <a:t>tracking tools</a:t>
            </a:r>
          </a:p>
          <a:p>
            <a:pPr lvl="1"/>
            <a:r>
              <a:rPr lang="en-GB" sz="1800" dirty="0"/>
              <a:t>defect density</a:t>
            </a:r>
          </a:p>
          <a:p>
            <a:pPr lvl="1"/>
            <a:r>
              <a:rPr lang="en-GB" sz="1800" dirty="0"/>
              <a:t>team dynamics</a:t>
            </a:r>
          </a:p>
          <a:p>
            <a:pPr lvl="1"/>
            <a:r>
              <a:rPr lang="en-GB" sz="1800" dirty="0"/>
              <a:t>self-organization</a:t>
            </a:r>
          </a:p>
          <a:p>
            <a:pPr lvl="1"/>
            <a:r>
              <a:rPr lang="en-GB" sz="1800" dirty="0"/>
              <a:t>any potential impediments that surfaced during the iteration </a:t>
            </a:r>
          </a:p>
          <a:p>
            <a:r>
              <a:rPr lang="en-GB" sz="2400" dirty="0"/>
              <a:t>Managers and senior management may be barred from entering a retro meeting; the team may not speak up due to inherent fear of management</a:t>
            </a:r>
          </a:p>
        </p:txBody>
      </p:sp>
    </p:spTree>
    <p:extLst>
      <p:ext uri="{BB962C8B-B14F-4D97-AF65-F5344CB8AC3E}">
        <p14:creationId xmlns:p14="http://schemas.microsoft.com/office/powerpoint/2010/main" val="966334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73B22-35B7-8F79-83EE-F101675F8D80}"/>
              </a:ext>
            </a:extLst>
          </p:cNvPr>
          <p:cNvSpPr>
            <a:spLocks noGrp="1"/>
          </p:cNvSpPr>
          <p:nvPr>
            <p:ph type="title"/>
          </p:nvPr>
        </p:nvSpPr>
        <p:spPr/>
        <p:txBody>
          <a:bodyPr/>
          <a:lstStyle/>
          <a:p>
            <a:r>
              <a:rPr lang="en-US" dirty="0"/>
              <a:t>Task 1 – B5</a:t>
            </a:r>
          </a:p>
        </p:txBody>
      </p:sp>
      <p:sp>
        <p:nvSpPr>
          <p:cNvPr id="3" name="Content Placeholder 2">
            <a:extLst>
              <a:ext uri="{FF2B5EF4-FFF2-40B4-BE49-F238E27FC236}">
                <a16:creationId xmlns:a16="http://schemas.microsoft.com/office/drawing/2014/main" id="{9D57C712-69E1-158F-013C-BE8CA1F07C44}"/>
              </a:ext>
            </a:extLst>
          </p:cNvPr>
          <p:cNvSpPr>
            <a:spLocks noGrp="1"/>
          </p:cNvSpPr>
          <p:nvPr>
            <p:ph idx="1"/>
          </p:nvPr>
        </p:nvSpPr>
        <p:spPr/>
        <p:txBody>
          <a:bodyPr>
            <a:normAutofit/>
          </a:bodyPr>
          <a:lstStyle/>
          <a:p>
            <a:r>
              <a:rPr lang="en-GB" sz="4000" dirty="0"/>
              <a:t>Describes what elements you think make an effective  team player. </a:t>
            </a:r>
          </a:p>
        </p:txBody>
      </p:sp>
    </p:spTree>
    <p:extLst>
      <p:ext uri="{BB962C8B-B14F-4D97-AF65-F5344CB8AC3E}">
        <p14:creationId xmlns:p14="http://schemas.microsoft.com/office/powerpoint/2010/main" val="20889480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2159A-FDF1-FA65-F7AD-6E5E85047E50}"/>
              </a:ext>
            </a:extLst>
          </p:cNvPr>
          <p:cNvSpPr>
            <a:spLocks noGrp="1"/>
          </p:cNvSpPr>
          <p:nvPr>
            <p:ph type="title"/>
          </p:nvPr>
        </p:nvSpPr>
        <p:spPr/>
        <p:txBody>
          <a:bodyPr>
            <a:normAutofit/>
          </a:bodyPr>
          <a:lstStyle/>
          <a:p>
            <a:br>
              <a:rPr lang="en-US" dirty="0"/>
            </a:br>
            <a:endParaRPr lang="en-US" dirty="0"/>
          </a:p>
        </p:txBody>
      </p:sp>
      <p:sp>
        <p:nvSpPr>
          <p:cNvPr id="3" name="Content Placeholder 2">
            <a:extLst>
              <a:ext uri="{FF2B5EF4-FFF2-40B4-BE49-F238E27FC236}">
                <a16:creationId xmlns:a16="http://schemas.microsoft.com/office/drawing/2014/main" id="{CD82E2CD-D81C-6DD7-6C7C-D0DB5B56F4DD}"/>
              </a:ext>
            </a:extLst>
          </p:cNvPr>
          <p:cNvSpPr>
            <a:spLocks noGrp="1"/>
          </p:cNvSpPr>
          <p:nvPr>
            <p:ph idx="1"/>
          </p:nvPr>
        </p:nvSpPr>
        <p:spPr/>
        <p:txBody>
          <a:bodyPr/>
          <a:lstStyle/>
          <a:p>
            <a:r>
              <a:rPr lang="en-GB" dirty="0"/>
              <a:t>Revisit the previous task and discuss the following key points. </a:t>
            </a:r>
          </a:p>
          <a:p>
            <a:r>
              <a:rPr lang="en-GB" dirty="0"/>
              <a:t>importance of working collaboratively, </a:t>
            </a:r>
          </a:p>
          <a:p>
            <a:r>
              <a:rPr lang="en-GB" dirty="0"/>
              <a:t>keeping others informed, </a:t>
            </a:r>
          </a:p>
          <a:p>
            <a:r>
              <a:rPr lang="en-GB" dirty="0"/>
              <a:t>recognising personal and professional limitations  </a:t>
            </a:r>
          </a:p>
          <a:p>
            <a:r>
              <a:rPr lang="en-GB" dirty="0"/>
              <a:t>seeking advice when necessary</a:t>
            </a:r>
            <a:endParaRPr lang="en-US" dirty="0"/>
          </a:p>
        </p:txBody>
      </p:sp>
      <p:sp>
        <p:nvSpPr>
          <p:cNvPr id="5" name="Title 1">
            <a:extLst>
              <a:ext uri="{FF2B5EF4-FFF2-40B4-BE49-F238E27FC236}">
                <a16:creationId xmlns:a16="http://schemas.microsoft.com/office/drawing/2014/main" id="{971B2AEE-45EC-C759-1ABB-ACA985B7AA5E}"/>
              </a:ext>
            </a:extLst>
          </p:cNvPr>
          <p:cNvSpPr txBox="1">
            <a:spLocks/>
          </p:cNvSpPr>
          <p:nvPr/>
        </p:nvSpPr>
        <p:spPr>
          <a:xfrm>
            <a:off x="387017" y="517528"/>
            <a:ext cx="8692816" cy="1325563"/>
          </a:xfrm>
          <a:prstGeom prst="rect">
            <a:avLst/>
          </a:prstGeom>
        </p:spPr>
        <p:txBody>
          <a:bodyPr vert="horz" lIns="91440" tIns="45720" rIns="91440" bIns="45720" rtlCol="0" anchor="ctr">
            <a:normAutofit/>
          </a:bodyPr>
          <a:lstStyle>
            <a:lvl1pPr algn="l" defTabSz="514350" rtl="0" eaLnBrk="1" latinLnBrk="0" hangingPunct="1">
              <a:lnSpc>
                <a:spcPct val="90000"/>
              </a:lnSpc>
              <a:spcBef>
                <a:spcPct val="0"/>
              </a:spcBef>
              <a:buNone/>
              <a:defRPr sz="2475" b="1" kern="1200">
                <a:solidFill>
                  <a:schemeClr val="accent1">
                    <a:lumMod val="75000"/>
                  </a:schemeClr>
                </a:solidFill>
                <a:latin typeface="+mn-lt"/>
                <a:ea typeface="+mj-ea"/>
                <a:cs typeface="+mj-cs"/>
              </a:defRPr>
            </a:lvl1pPr>
          </a:lstStyle>
          <a:p>
            <a:r>
              <a:rPr lang="en-US"/>
              <a:t>Task 1 – B5</a:t>
            </a:r>
            <a:endParaRPr lang="en-US" dirty="0"/>
          </a:p>
        </p:txBody>
      </p:sp>
    </p:spTree>
    <p:extLst>
      <p:ext uri="{BB962C8B-B14F-4D97-AF65-F5344CB8AC3E}">
        <p14:creationId xmlns:p14="http://schemas.microsoft.com/office/powerpoint/2010/main" val="17797878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86844-98C2-1AA3-D129-B37F3BB5D3B1}"/>
              </a:ext>
            </a:extLst>
          </p:cNvPr>
          <p:cNvSpPr>
            <a:spLocks noGrp="1"/>
          </p:cNvSpPr>
          <p:nvPr>
            <p:ph type="title"/>
          </p:nvPr>
        </p:nvSpPr>
        <p:spPr/>
        <p:txBody>
          <a:bodyPr>
            <a:normAutofit fontScale="90000"/>
          </a:bodyPr>
          <a:lstStyle/>
          <a:p>
            <a:r>
              <a:rPr lang="en-GB" dirty="0"/>
              <a:t>Describes how they support the communication of software solutions and ideas to technical and non-technical stakeholders. (S18) </a:t>
            </a:r>
            <a:br>
              <a:rPr lang="en-GB" dirty="0"/>
            </a:br>
            <a:endParaRPr lang="en-US" dirty="0"/>
          </a:p>
        </p:txBody>
      </p:sp>
      <p:sp>
        <p:nvSpPr>
          <p:cNvPr id="3" name="Content Placeholder 2">
            <a:extLst>
              <a:ext uri="{FF2B5EF4-FFF2-40B4-BE49-F238E27FC236}">
                <a16:creationId xmlns:a16="http://schemas.microsoft.com/office/drawing/2014/main" id="{A8355277-D3B5-3865-2D2C-424ED668044C}"/>
              </a:ext>
            </a:extLst>
          </p:cNvPr>
          <p:cNvSpPr>
            <a:spLocks noGrp="1"/>
          </p:cNvSpPr>
          <p:nvPr>
            <p:ph idx="1"/>
          </p:nvPr>
        </p:nvSpPr>
        <p:spPr/>
        <p:txBody>
          <a:bodyPr/>
          <a:lstStyle/>
          <a:p>
            <a:r>
              <a:rPr lang="en-US" dirty="0"/>
              <a:t> What is a stakeholder</a:t>
            </a:r>
          </a:p>
          <a:p>
            <a:endParaRPr lang="en-US" dirty="0"/>
          </a:p>
          <a:p>
            <a:endParaRPr lang="en-US" dirty="0"/>
          </a:p>
          <a:p>
            <a:r>
              <a:rPr lang="en-US" dirty="0"/>
              <a:t>Give an example of a technical stakeholder</a:t>
            </a:r>
          </a:p>
          <a:p>
            <a:endParaRPr lang="en-US" dirty="0"/>
          </a:p>
          <a:p>
            <a:endParaRPr lang="en-US" dirty="0"/>
          </a:p>
          <a:p>
            <a:r>
              <a:rPr lang="en-US" dirty="0"/>
              <a:t>Give an example of a non technical stakeholder</a:t>
            </a:r>
          </a:p>
          <a:p>
            <a:endParaRPr lang="en-US" dirty="0"/>
          </a:p>
          <a:p>
            <a:endParaRPr lang="en-US" dirty="0"/>
          </a:p>
          <a:p>
            <a:r>
              <a:rPr lang="en-US" dirty="0"/>
              <a:t>Discuss in groups and feedback what techniques you might use when talking to some who is non technical, what might you change or do differently.</a:t>
            </a:r>
          </a:p>
        </p:txBody>
      </p:sp>
    </p:spTree>
    <p:extLst>
      <p:ext uri="{BB962C8B-B14F-4D97-AF65-F5344CB8AC3E}">
        <p14:creationId xmlns:p14="http://schemas.microsoft.com/office/powerpoint/2010/main" val="31776034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91706-912F-F423-7B06-3B232432BA80}"/>
              </a:ext>
            </a:extLst>
          </p:cNvPr>
          <p:cNvSpPr>
            <a:spLocks noGrp="1"/>
          </p:cNvSpPr>
          <p:nvPr>
            <p:ph type="title"/>
          </p:nvPr>
        </p:nvSpPr>
        <p:spPr/>
        <p:txBody>
          <a:bodyPr/>
          <a:lstStyle/>
          <a:p>
            <a:r>
              <a:rPr lang="en-US" dirty="0"/>
              <a:t>Examples of technical stakeholders</a:t>
            </a:r>
            <a:br>
              <a:rPr lang="en-US" dirty="0"/>
            </a:br>
            <a:r>
              <a:rPr lang="en-US" dirty="0"/>
              <a:t>Other team members might include</a:t>
            </a:r>
          </a:p>
        </p:txBody>
      </p:sp>
      <p:sp>
        <p:nvSpPr>
          <p:cNvPr id="3" name="Content Placeholder 2">
            <a:extLst>
              <a:ext uri="{FF2B5EF4-FFF2-40B4-BE49-F238E27FC236}">
                <a16:creationId xmlns:a16="http://schemas.microsoft.com/office/drawing/2014/main" id="{0D53DC85-B86E-B3D0-D3AB-A569D509317F}"/>
              </a:ext>
            </a:extLst>
          </p:cNvPr>
          <p:cNvSpPr>
            <a:spLocks noGrp="1"/>
          </p:cNvSpPr>
          <p:nvPr>
            <p:ph idx="1"/>
          </p:nvPr>
        </p:nvSpPr>
        <p:spPr/>
        <p:txBody>
          <a:bodyPr/>
          <a:lstStyle/>
          <a:p>
            <a:pPr lvl="1"/>
            <a:r>
              <a:rPr lang="en-GB" sz="2800" dirty="0"/>
              <a:t>requirements engineer</a:t>
            </a:r>
          </a:p>
          <a:p>
            <a:pPr lvl="1"/>
            <a:r>
              <a:rPr lang="en-GB" sz="2800" dirty="0"/>
              <a:t>business analyst</a:t>
            </a:r>
          </a:p>
          <a:p>
            <a:pPr lvl="1"/>
            <a:r>
              <a:rPr lang="en-GB" sz="2800" dirty="0"/>
              <a:t>software designer</a:t>
            </a:r>
          </a:p>
          <a:p>
            <a:pPr lvl="1"/>
            <a:r>
              <a:rPr lang="en-GB" sz="2800" dirty="0"/>
              <a:t>software developer</a:t>
            </a:r>
          </a:p>
          <a:p>
            <a:pPr lvl="1"/>
            <a:r>
              <a:rPr lang="en-GB" sz="2800" dirty="0"/>
              <a:t>software tester</a:t>
            </a:r>
          </a:p>
          <a:p>
            <a:pPr lvl="1"/>
            <a:r>
              <a:rPr lang="en-GB" sz="2800" dirty="0"/>
              <a:t>software release engineer</a:t>
            </a:r>
          </a:p>
          <a:p>
            <a:pPr lvl="1"/>
            <a:r>
              <a:rPr lang="en-GB" sz="2800" dirty="0"/>
              <a:t>managers</a:t>
            </a:r>
          </a:p>
          <a:p>
            <a:endParaRPr lang="en-US" dirty="0"/>
          </a:p>
        </p:txBody>
      </p:sp>
    </p:spTree>
    <p:extLst>
      <p:ext uri="{BB962C8B-B14F-4D97-AF65-F5344CB8AC3E}">
        <p14:creationId xmlns:p14="http://schemas.microsoft.com/office/powerpoint/2010/main" val="24616120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Requirements engineer</a:t>
            </a:r>
          </a:p>
        </p:txBody>
      </p:sp>
      <p:sp>
        <p:nvSpPr>
          <p:cNvPr id="3" name="Content Placeholder 2"/>
          <p:cNvSpPr>
            <a:spLocks noGrp="1"/>
          </p:cNvSpPr>
          <p:nvPr>
            <p:ph idx="1"/>
          </p:nvPr>
        </p:nvSpPr>
        <p:spPr/>
        <p:txBody>
          <a:bodyPr>
            <a:normAutofit/>
          </a:bodyPr>
          <a:lstStyle/>
          <a:p>
            <a:r>
              <a:rPr lang="en-GB" sz="2800" dirty="0"/>
              <a:t>Requirements inception </a:t>
            </a:r>
          </a:p>
          <a:p>
            <a:r>
              <a:rPr lang="en-GB" sz="2800" dirty="0"/>
              <a:t>Requirements analysis</a:t>
            </a:r>
          </a:p>
          <a:p>
            <a:r>
              <a:rPr lang="en-GB" sz="2800" dirty="0"/>
              <a:t>System modelling (also part of design)</a:t>
            </a:r>
          </a:p>
          <a:p>
            <a:r>
              <a:rPr lang="en-GB" sz="2800" dirty="0"/>
              <a:t>Requirements specification</a:t>
            </a:r>
          </a:p>
          <a:p>
            <a:r>
              <a:rPr lang="en-GB" sz="2800" dirty="0"/>
              <a:t>Requirements validation</a:t>
            </a:r>
          </a:p>
        </p:txBody>
      </p:sp>
    </p:spTree>
    <p:extLst>
      <p:ext uri="{BB962C8B-B14F-4D97-AF65-F5344CB8AC3E}">
        <p14:creationId xmlns:p14="http://schemas.microsoft.com/office/powerpoint/2010/main" val="22627968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Business analyst</a:t>
            </a:r>
          </a:p>
        </p:txBody>
      </p:sp>
      <p:sp>
        <p:nvSpPr>
          <p:cNvPr id="3" name="Content Placeholder 2"/>
          <p:cNvSpPr>
            <a:spLocks noGrp="1"/>
          </p:cNvSpPr>
          <p:nvPr>
            <p:ph idx="1"/>
          </p:nvPr>
        </p:nvSpPr>
        <p:spPr/>
        <p:txBody>
          <a:bodyPr>
            <a:normAutofit/>
          </a:bodyPr>
          <a:lstStyle/>
          <a:p>
            <a:r>
              <a:rPr lang="en-GB" sz="2800" dirty="0"/>
              <a:t>Identify the business needs and opportunities</a:t>
            </a:r>
          </a:p>
          <a:p>
            <a:r>
              <a:rPr lang="en-GB" sz="2800" dirty="0"/>
              <a:t>Define an organisation’s policies and market approaches</a:t>
            </a:r>
          </a:p>
          <a:p>
            <a:r>
              <a:rPr lang="en-GB" sz="2800" dirty="0"/>
              <a:t>Standardise an organisation’s workflows  </a:t>
            </a:r>
          </a:p>
          <a:p>
            <a:r>
              <a:rPr lang="en-GB" sz="2800" dirty="0"/>
              <a:t>Interpret the business rules and requirements for technical systems</a:t>
            </a:r>
          </a:p>
        </p:txBody>
      </p:sp>
    </p:spTree>
    <p:extLst>
      <p:ext uri="{BB962C8B-B14F-4D97-AF65-F5344CB8AC3E}">
        <p14:creationId xmlns:p14="http://schemas.microsoft.com/office/powerpoint/2010/main" val="8783036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Software designer</a:t>
            </a:r>
          </a:p>
        </p:txBody>
      </p:sp>
      <p:sp>
        <p:nvSpPr>
          <p:cNvPr id="3" name="Content Placeholder 2"/>
          <p:cNvSpPr>
            <a:spLocks noGrp="1"/>
          </p:cNvSpPr>
          <p:nvPr>
            <p:ph idx="1"/>
          </p:nvPr>
        </p:nvSpPr>
        <p:spPr/>
        <p:txBody>
          <a:bodyPr>
            <a:noAutofit/>
          </a:bodyPr>
          <a:lstStyle/>
          <a:p>
            <a:r>
              <a:rPr lang="en-GB" sz="2800" dirty="0"/>
              <a:t>Researching and designing software</a:t>
            </a:r>
          </a:p>
          <a:p>
            <a:r>
              <a:rPr lang="en-GB" sz="2800" dirty="0"/>
              <a:t>Modifying existing software designs to correct errors, allowing it to adapt to new hardware, or to improve its performance</a:t>
            </a:r>
          </a:p>
          <a:p>
            <a:r>
              <a:rPr lang="en-GB" sz="2800" dirty="0"/>
              <a:t>Analysing user needs and software requirements to determine feasibility of design within time and cost constraints</a:t>
            </a:r>
          </a:p>
          <a:p>
            <a:r>
              <a:rPr lang="en-GB" sz="2800" dirty="0"/>
              <a:t>Consulting with customers about software system design and maintenance</a:t>
            </a:r>
          </a:p>
        </p:txBody>
      </p:sp>
    </p:spTree>
    <p:extLst>
      <p:ext uri="{BB962C8B-B14F-4D97-AF65-F5344CB8AC3E}">
        <p14:creationId xmlns:p14="http://schemas.microsoft.com/office/powerpoint/2010/main" val="27271697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Software developer</a:t>
            </a:r>
          </a:p>
        </p:txBody>
      </p:sp>
      <p:sp>
        <p:nvSpPr>
          <p:cNvPr id="3" name="Content Placeholder 2"/>
          <p:cNvSpPr>
            <a:spLocks noGrp="1"/>
          </p:cNvSpPr>
          <p:nvPr>
            <p:ph idx="1"/>
          </p:nvPr>
        </p:nvSpPr>
        <p:spPr/>
        <p:txBody>
          <a:bodyPr>
            <a:noAutofit/>
          </a:bodyPr>
          <a:lstStyle/>
          <a:p>
            <a:r>
              <a:rPr lang="en-GB" sz="2800" dirty="0"/>
              <a:t>Reviewing current systems</a:t>
            </a:r>
          </a:p>
          <a:p>
            <a:r>
              <a:rPr lang="en-GB" sz="2800" dirty="0"/>
              <a:t>Presenting ideas for system improvements, including cost proposals</a:t>
            </a:r>
          </a:p>
          <a:p>
            <a:r>
              <a:rPr lang="en-GB" sz="2800" dirty="0"/>
              <a:t>Working closely with analysts and designers</a:t>
            </a:r>
          </a:p>
          <a:p>
            <a:r>
              <a:rPr lang="en-GB" sz="2800" dirty="0"/>
              <a:t>Producing detailed specifications and writing the program code</a:t>
            </a:r>
          </a:p>
          <a:p>
            <a:r>
              <a:rPr lang="en-GB" sz="2800" dirty="0"/>
              <a:t>Maintaining the systems once they are up and running</a:t>
            </a:r>
          </a:p>
        </p:txBody>
      </p:sp>
    </p:spTree>
    <p:extLst>
      <p:ext uri="{BB962C8B-B14F-4D97-AF65-F5344CB8AC3E}">
        <p14:creationId xmlns:p14="http://schemas.microsoft.com/office/powerpoint/2010/main" val="18296661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Software tester</a:t>
            </a:r>
          </a:p>
        </p:txBody>
      </p:sp>
      <p:sp>
        <p:nvSpPr>
          <p:cNvPr id="3" name="Content Placeholder 2"/>
          <p:cNvSpPr>
            <a:spLocks noGrp="1"/>
          </p:cNvSpPr>
          <p:nvPr>
            <p:ph idx="1"/>
          </p:nvPr>
        </p:nvSpPr>
        <p:spPr/>
        <p:txBody>
          <a:bodyPr>
            <a:noAutofit/>
          </a:bodyPr>
          <a:lstStyle/>
          <a:p>
            <a:r>
              <a:rPr lang="en-GB" sz="2800" dirty="0"/>
              <a:t>stress testing</a:t>
            </a:r>
          </a:p>
          <a:p>
            <a:r>
              <a:rPr lang="en-GB" sz="2800" dirty="0"/>
              <a:t>performance testing</a:t>
            </a:r>
          </a:p>
          <a:p>
            <a:r>
              <a:rPr lang="en-GB" sz="2800" dirty="0"/>
              <a:t>functional testing</a:t>
            </a:r>
          </a:p>
          <a:p>
            <a:r>
              <a:rPr lang="en-GB" sz="2800" dirty="0"/>
              <a:t>writing and executing test scripts</a:t>
            </a:r>
          </a:p>
          <a:p>
            <a:r>
              <a:rPr lang="en-GB" sz="2800" dirty="0"/>
              <a:t>running manual and automated tests</a:t>
            </a:r>
          </a:p>
          <a:p>
            <a:r>
              <a:rPr lang="en-GB" sz="2800" dirty="0"/>
              <a:t>testing in different environments </a:t>
            </a:r>
          </a:p>
          <a:p>
            <a:r>
              <a:rPr lang="en-GB" sz="2800" dirty="0"/>
              <a:t>writing bug reports</a:t>
            </a:r>
          </a:p>
          <a:p>
            <a:r>
              <a:rPr lang="en-GB" sz="2800" dirty="0"/>
              <a:t>reviewing documentation</a:t>
            </a:r>
          </a:p>
          <a:p>
            <a:r>
              <a:rPr lang="en-GB" sz="2800" dirty="0"/>
              <a:t>communicating findings to technical and non-technical colleagues</a:t>
            </a:r>
          </a:p>
        </p:txBody>
      </p:sp>
    </p:spTree>
    <p:extLst>
      <p:ext uri="{BB962C8B-B14F-4D97-AF65-F5344CB8AC3E}">
        <p14:creationId xmlns:p14="http://schemas.microsoft.com/office/powerpoint/2010/main" val="25080613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859DE-4DDF-A83A-28B9-3C7EC1ADE32F}"/>
              </a:ext>
            </a:extLst>
          </p:cNvPr>
          <p:cNvSpPr>
            <a:spLocks noGrp="1"/>
          </p:cNvSpPr>
          <p:nvPr>
            <p:ph type="title"/>
          </p:nvPr>
        </p:nvSpPr>
        <p:spPr/>
        <p:txBody>
          <a:bodyPr/>
          <a:lstStyle/>
          <a:p>
            <a:r>
              <a:rPr lang="en-US" dirty="0"/>
              <a:t>Icebreaker Task</a:t>
            </a:r>
          </a:p>
        </p:txBody>
      </p:sp>
      <p:pic>
        <p:nvPicPr>
          <p:cNvPr id="1028" name="Picture 4" descr="2 Effective Icebreaker Activity Examples - eLearning Industry">
            <a:extLst>
              <a:ext uri="{FF2B5EF4-FFF2-40B4-BE49-F238E27FC236}">
                <a16:creationId xmlns:a16="http://schemas.microsoft.com/office/drawing/2014/main" id="{C8919F38-44CB-651F-0B7E-A4DDA58B3A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7173" y="2204864"/>
            <a:ext cx="5969653" cy="29475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73304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Software release engineer</a:t>
            </a:r>
          </a:p>
        </p:txBody>
      </p:sp>
      <p:sp>
        <p:nvSpPr>
          <p:cNvPr id="3" name="Content Placeholder 2"/>
          <p:cNvSpPr>
            <a:spLocks noGrp="1"/>
          </p:cNvSpPr>
          <p:nvPr>
            <p:ph idx="1"/>
          </p:nvPr>
        </p:nvSpPr>
        <p:spPr/>
        <p:txBody>
          <a:bodyPr>
            <a:noAutofit/>
          </a:bodyPr>
          <a:lstStyle/>
          <a:p>
            <a:r>
              <a:rPr lang="en-GB" sz="2400" dirty="0"/>
              <a:t>Prepare, evaluate and maintain tools for supporting process automation for software or hardware product release</a:t>
            </a:r>
          </a:p>
          <a:p>
            <a:r>
              <a:rPr lang="en-GB" sz="2400" dirty="0"/>
              <a:t>Schedule and initiate packaging and build process</a:t>
            </a:r>
          </a:p>
          <a:p>
            <a:r>
              <a:rPr lang="en-GB" sz="2400" dirty="0"/>
              <a:t>Compile and assemble software </a:t>
            </a:r>
          </a:p>
          <a:p>
            <a:r>
              <a:rPr lang="en-GB" sz="2400" dirty="0"/>
              <a:t>Design, manage and execute tools and scripts to develop different versions of products on wide-range operating systems</a:t>
            </a:r>
          </a:p>
          <a:p>
            <a:r>
              <a:rPr lang="en-GB" sz="2400" dirty="0"/>
              <a:t>Correct build errors working with development engineers</a:t>
            </a:r>
          </a:p>
          <a:p>
            <a:r>
              <a:rPr lang="en-GB" sz="2400" dirty="0"/>
              <a:t>Develop and present general releases, service packs, web products and beta products</a:t>
            </a:r>
          </a:p>
          <a:p>
            <a:r>
              <a:rPr lang="en-GB" sz="2400" dirty="0"/>
              <a:t>Develop library of tools for automating manual workflows in development process</a:t>
            </a:r>
          </a:p>
          <a:p>
            <a:endParaRPr lang="en-GB" sz="1000" dirty="0"/>
          </a:p>
        </p:txBody>
      </p:sp>
    </p:spTree>
    <p:extLst>
      <p:ext uri="{BB962C8B-B14F-4D97-AF65-F5344CB8AC3E}">
        <p14:creationId xmlns:p14="http://schemas.microsoft.com/office/powerpoint/2010/main" val="11921376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1D03B-F309-6146-9B2F-20DE84D967C9}"/>
              </a:ext>
            </a:extLst>
          </p:cNvPr>
          <p:cNvSpPr>
            <a:spLocks noGrp="1"/>
          </p:cNvSpPr>
          <p:nvPr>
            <p:ph type="ctrTitle"/>
          </p:nvPr>
        </p:nvSpPr>
        <p:spPr/>
        <p:txBody>
          <a:bodyPr/>
          <a:lstStyle/>
          <a:p>
            <a:r>
              <a:rPr lang="en-US" dirty="0"/>
              <a:t>Tools used for communication</a:t>
            </a:r>
          </a:p>
        </p:txBody>
      </p:sp>
      <p:sp>
        <p:nvSpPr>
          <p:cNvPr id="4" name="Subtitle 3">
            <a:extLst>
              <a:ext uri="{FF2B5EF4-FFF2-40B4-BE49-F238E27FC236}">
                <a16:creationId xmlns:a16="http://schemas.microsoft.com/office/drawing/2014/main" id="{E1764473-C1F0-9575-4D73-63F68DD315CD}"/>
              </a:ext>
            </a:extLst>
          </p:cNvPr>
          <p:cNvSpPr>
            <a:spLocks noGrp="1"/>
          </p:cNvSpPr>
          <p:nvPr>
            <p:ph type="subTitle" idx="1"/>
          </p:nvPr>
        </p:nvSpPr>
        <p:spPr/>
        <p:txBody>
          <a:bodyPr/>
          <a:lstStyle/>
          <a:p>
            <a:r>
              <a:rPr lang="en-US" dirty="0"/>
              <a:t>K4 </a:t>
            </a:r>
          </a:p>
        </p:txBody>
      </p:sp>
    </p:spTree>
    <p:extLst>
      <p:ext uri="{BB962C8B-B14F-4D97-AF65-F5344CB8AC3E}">
        <p14:creationId xmlns:p14="http://schemas.microsoft.com/office/powerpoint/2010/main" val="16531436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47D69-C467-B871-74ED-ED537AEEC8CB}"/>
              </a:ext>
            </a:extLst>
          </p:cNvPr>
          <p:cNvSpPr>
            <a:spLocks noGrp="1"/>
          </p:cNvSpPr>
          <p:nvPr>
            <p:ph type="title"/>
          </p:nvPr>
        </p:nvSpPr>
        <p:spPr/>
        <p:txBody>
          <a:bodyPr/>
          <a:lstStyle/>
          <a:p>
            <a:r>
              <a:rPr lang="en-US" dirty="0"/>
              <a:t>COMMUNICATION TOOLS</a:t>
            </a:r>
          </a:p>
        </p:txBody>
      </p:sp>
      <p:sp>
        <p:nvSpPr>
          <p:cNvPr id="3" name="Content Placeholder 2">
            <a:extLst>
              <a:ext uri="{FF2B5EF4-FFF2-40B4-BE49-F238E27FC236}">
                <a16:creationId xmlns:a16="http://schemas.microsoft.com/office/drawing/2014/main" id="{AA7D4335-7B73-AEAC-CCB0-36CB6EAE7B88}"/>
              </a:ext>
            </a:extLst>
          </p:cNvPr>
          <p:cNvSpPr>
            <a:spLocks noGrp="1"/>
          </p:cNvSpPr>
          <p:nvPr>
            <p:ph idx="1"/>
          </p:nvPr>
        </p:nvSpPr>
        <p:spPr/>
        <p:txBody>
          <a:bodyPr vert="horz" lIns="91440" tIns="45720" rIns="91440" bIns="45720" rtlCol="0" anchor="t">
            <a:normAutofit/>
          </a:bodyPr>
          <a:lstStyle/>
          <a:p>
            <a:pPr marL="128270" indent="-128270"/>
            <a:r>
              <a:rPr lang="en-GB" sz="1550" dirty="0"/>
              <a:t>The modern business world is evolving and so is the need of every modern workplace. With the increasing dominance of technology and automation in every industry, employees now have the freedom to stay connected to their work regardless of their actual location. </a:t>
            </a:r>
            <a:endParaRPr lang="en-US" sz="1550" dirty="0"/>
          </a:p>
          <a:p>
            <a:pPr marL="128270" indent="-128270"/>
            <a:r>
              <a:rPr lang="en-GB" sz="1550" dirty="0"/>
              <a:t>Now a key effect of this modern workplace trend is that it has shown people the importance of team communication. It has made effective team communication  is an integral part of everything that we do. Furthermore, it has given rise to a range of powerful tools for communication and engagement in the workplace. </a:t>
            </a:r>
            <a:endParaRPr lang="en-GB" sz="1550" dirty="0">
              <a:cs typeface="Calibri"/>
            </a:endParaRPr>
          </a:p>
        </p:txBody>
      </p:sp>
    </p:spTree>
    <p:extLst>
      <p:ext uri="{BB962C8B-B14F-4D97-AF65-F5344CB8AC3E}">
        <p14:creationId xmlns:p14="http://schemas.microsoft.com/office/powerpoint/2010/main" val="8242066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26744-3935-0CFD-890F-761D1872F0CB}"/>
              </a:ext>
            </a:extLst>
          </p:cNvPr>
          <p:cNvSpPr>
            <a:spLocks noGrp="1"/>
          </p:cNvSpPr>
          <p:nvPr>
            <p:ph type="title"/>
          </p:nvPr>
        </p:nvSpPr>
        <p:spPr/>
        <p:txBody>
          <a:bodyPr/>
          <a:lstStyle/>
          <a:p>
            <a:r>
              <a:rPr lang="en-US" dirty="0"/>
              <a:t>Tools used to communicate software solutions</a:t>
            </a:r>
          </a:p>
        </p:txBody>
      </p:sp>
      <p:sp>
        <p:nvSpPr>
          <p:cNvPr id="3" name="Content Placeholder 2">
            <a:extLst>
              <a:ext uri="{FF2B5EF4-FFF2-40B4-BE49-F238E27FC236}">
                <a16:creationId xmlns:a16="http://schemas.microsoft.com/office/drawing/2014/main" id="{6C84BCE0-A85E-F796-ECB0-D7A5C8DEE05A}"/>
              </a:ext>
            </a:extLst>
          </p:cNvPr>
          <p:cNvSpPr>
            <a:spLocks noGrp="1"/>
          </p:cNvSpPr>
          <p:nvPr>
            <p:ph idx="1"/>
          </p:nvPr>
        </p:nvSpPr>
        <p:spPr/>
        <p:txBody>
          <a:bodyPr/>
          <a:lstStyle/>
          <a:p>
            <a:pPr marL="0" indent="0">
              <a:buNone/>
            </a:pPr>
            <a:r>
              <a:rPr lang="en-US" dirty="0"/>
              <a:t>Tools/software  used</a:t>
            </a:r>
          </a:p>
          <a:p>
            <a:r>
              <a:rPr lang="en-US" dirty="0"/>
              <a:t>Remote Team collaboration </a:t>
            </a:r>
          </a:p>
          <a:p>
            <a:r>
              <a:rPr lang="en-US" dirty="0"/>
              <a:t>Screen Sharing Tools</a:t>
            </a:r>
          </a:p>
          <a:p>
            <a:r>
              <a:rPr lang="en-US" dirty="0"/>
              <a:t>Remote project management </a:t>
            </a:r>
          </a:p>
          <a:p>
            <a:r>
              <a:rPr lang="en-US" dirty="0"/>
              <a:t>Code repository  </a:t>
            </a:r>
          </a:p>
          <a:p>
            <a:r>
              <a:rPr lang="en-US" dirty="0"/>
              <a:t>Video conferencing  </a:t>
            </a:r>
          </a:p>
          <a:p>
            <a:r>
              <a:rPr lang="en-US" dirty="0"/>
              <a:t>Customer Support </a:t>
            </a:r>
          </a:p>
          <a:p>
            <a:r>
              <a:rPr lang="en-US" dirty="0"/>
              <a:t>Calendars and to do list </a:t>
            </a:r>
          </a:p>
          <a:p>
            <a:r>
              <a:rPr lang="en-US" dirty="0"/>
              <a:t>Monitoring Tools</a:t>
            </a:r>
          </a:p>
          <a:p>
            <a:pPr marL="0" indent="0">
              <a:buNone/>
            </a:pPr>
            <a:endParaRPr lang="en-US" dirty="0"/>
          </a:p>
          <a:p>
            <a:pPr marL="0" indent="0">
              <a:buNone/>
            </a:pPr>
            <a:endParaRPr lang="en-US" dirty="0"/>
          </a:p>
          <a:p>
            <a:pPr marL="0" indent="0">
              <a:buNone/>
            </a:pPr>
            <a:endParaRPr lang="en-US" dirty="0"/>
          </a:p>
          <a:p>
            <a:pPr marL="0" indent="0">
              <a:buNone/>
            </a:pPr>
            <a:r>
              <a:rPr lang="en-US" dirty="0"/>
              <a:t>We will look at IDE’s at a later date</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424546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951A84-7673-0548-31DA-37C498A681E0}"/>
              </a:ext>
            </a:extLst>
          </p:cNvPr>
          <p:cNvSpPr>
            <a:spLocks noGrp="1"/>
          </p:cNvSpPr>
          <p:nvPr>
            <p:ph type="title"/>
          </p:nvPr>
        </p:nvSpPr>
        <p:spPr/>
        <p:txBody>
          <a:bodyPr>
            <a:normAutofit fontScale="90000"/>
          </a:bodyPr>
          <a:lstStyle/>
          <a:p>
            <a:r>
              <a:rPr lang="en-GB" dirty="0"/>
              <a:t>Describes different communication methods, how to adapt in response to different audiences including collaborative technologies such as discussion threads and document collaboration. (K4) </a:t>
            </a:r>
            <a:br>
              <a:rPr lang="en-GB" dirty="0"/>
            </a:br>
            <a:endParaRPr lang="en-US" dirty="0"/>
          </a:p>
        </p:txBody>
      </p:sp>
      <p:sp>
        <p:nvSpPr>
          <p:cNvPr id="3" name="Content Placeholder 2">
            <a:extLst>
              <a:ext uri="{FF2B5EF4-FFF2-40B4-BE49-F238E27FC236}">
                <a16:creationId xmlns:a16="http://schemas.microsoft.com/office/drawing/2014/main" id="{0C0150DA-9343-8F5C-E99D-EC1BEC69D720}"/>
              </a:ext>
            </a:extLst>
          </p:cNvPr>
          <p:cNvSpPr>
            <a:spLocks noGrp="1"/>
          </p:cNvSpPr>
          <p:nvPr>
            <p:ph idx="1"/>
          </p:nvPr>
        </p:nvSpPr>
        <p:spPr/>
        <p:txBody>
          <a:bodyPr vert="horz" lIns="91440" tIns="45720" rIns="91440" bIns="45720" rtlCol="0" anchor="t">
            <a:normAutofit fontScale="92500" lnSpcReduction="10000"/>
          </a:bodyPr>
          <a:lstStyle/>
          <a:p>
            <a:pPr marL="128270" indent="-128270"/>
            <a:r>
              <a:rPr lang="en-GB" sz="1550" b="1" cap="all" dirty="0"/>
              <a:t>VERBAL COMMUNICATION</a:t>
            </a:r>
            <a:endParaRPr lang="en-GB" sz="1550" b="1" cap="all" dirty="0">
              <a:cs typeface="Calibri"/>
            </a:endParaRPr>
          </a:p>
          <a:p>
            <a:pPr marL="128270" indent="-128270"/>
            <a:r>
              <a:rPr lang="en-GB" sz="1550" dirty="0"/>
              <a:t>Verbal communication occurs when we engage in speaking with others. It can be face-to-face, over the telephone, via Skype or Zoom, etc. Some verbal engagements are informal, such as chatting with a friend over coffee or in the office kitchen, while others are more formal, such as a scheduled meeting. Regardless of the type, it is not just about the words, it is also about the </a:t>
            </a:r>
            <a:r>
              <a:rPr lang="en-GB" sz="1550" dirty="0" err="1"/>
              <a:t>caliber</a:t>
            </a:r>
            <a:r>
              <a:rPr lang="en-GB" sz="1550" dirty="0"/>
              <a:t> and complexity of those words, how we string those words together to create an overarching message,</a:t>
            </a:r>
            <a:endParaRPr lang="en-GB" sz="1550" b="1" cap="all" dirty="0"/>
          </a:p>
          <a:p>
            <a:pPr marL="128270" indent="-128270"/>
            <a:endParaRPr lang="en-GB" sz="1550" b="1" cap="all" dirty="0"/>
          </a:p>
          <a:p>
            <a:pPr marL="128270" indent="-128270"/>
            <a:r>
              <a:rPr lang="en-GB" sz="1550" b="1" cap="all" dirty="0"/>
              <a:t>NON-VERBAL COMMUNICATION</a:t>
            </a:r>
            <a:endParaRPr lang="en-GB" sz="1550" b="1" cap="all" dirty="0">
              <a:cs typeface="Calibri"/>
            </a:endParaRPr>
          </a:p>
          <a:p>
            <a:pPr marL="128270" indent="-128270"/>
            <a:r>
              <a:rPr lang="en-GB" sz="1550" dirty="0"/>
              <a:t>What we do while we speak often says more than the actual words. Non-verbal communication includes facial expressions, posture, eye contact, hand movements. For example, if you’re engaged in a conversation with your boss about your cost-saving idea, it is important to pay attention to both their words and their non-verbal communication. Your boss might be in agreement with your idea verbally, but their nonverbal cues: avoiding eye contact, sighing, scrunched up face,  might indicate something different.</a:t>
            </a:r>
            <a:endParaRPr lang="en-GB" sz="1550" dirty="0">
              <a:cs typeface="Calibri"/>
            </a:endParaRPr>
          </a:p>
          <a:p>
            <a:pPr marL="128270" indent="-128270"/>
            <a:r>
              <a:rPr lang="en-GB" b="1" cap="all" dirty="0"/>
              <a:t>WRITTEN COMMUNICATION</a:t>
            </a:r>
            <a:endParaRPr lang="en-GB" b="1" cap="all" dirty="0">
              <a:cs typeface="Calibri" panose="020F0502020204030204"/>
            </a:endParaRPr>
          </a:p>
          <a:p>
            <a:pPr marL="128270" indent="-128270"/>
            <a:r>
              <a:rPr lang="en-GB" sz="1550" dirty="0"/>
              <a:t>Whether it is an email, a memo, a report, a Facebook post, a Tweet, a contract, etc. all forms of written communication have the same goal to disseminate information in a clear and concise manner – though that objective is often not achieved. In fact, poor writing skills often lead to confusion and embarrassment, and even potential legal jeopardy. One important thing to remember about written communication, especially in the digital age, is the message lives on. Thus, there are two things to remember: first, write well – poorly constructed sentences and careless errors make you look bad; and second, ensure the content of the message is something you want to promote or be associated with for the long haul. </a:t>
            </a:r>
            <a:endParaRPr lang="en-GB" sz="1550" dirty="0">
              <a:cs typeface="Calibri"/>
            </a:endParaRPr>
          </a:p>
          <a:p>
            <a:pPr marL="0" indent="0">
              <a:buNone/>
            </a:pPr>
            <a:br>
              <a:rPr lang="en-GB" dirty="0"/>
            </a:br>
            <a:endParaRPr lang="en-US" dirty="0">
              <a:cs typeface="Calibri" panose="020F0502020204030204"/>
            </a:endParaRPr>
          </a:p>
        </p:txBody>
      </p:sp>
    </p:spTree>
    <p:extLst>
      <p:ext uri="{BB962C8B-B14F-4D97-AF65-F5344CB8AC3E}">
        <p14:creationId xmlns:p14="http://schemas.microsoft.com/office/powerpoint/2010/main" val="25163102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951A84-7673-0548-31DA-37C498A681E0}"/>
              </a:ext>
            </a:extLst>
          </p:cNvPr>
          <p:cNvSpPr>
            <a:spLocks noGrp="1"/>
          </p:cNvSpPr>
          <p:nvPr>
            <p:ph type="title"/>
          </p:nvPr>
        </p:nvSpPr>
        <p:spPr/>
        <p:txBody>
          <a:bodyPr>
            <a:normAutofit fontScale="90000"/>
          </a:bodyPr>
          <a:lstStyle/>
          <a:p>
            <a:r>
              <a:rPr lang="en-GB" dirty="0"/>
              <a:t>Describes different communication methods, how to adapt in response to different audiences including collaborative technologies such as discussion threads and document collaboration. (K4) </a:t>
            </a:r>
            <a:br>
              <a:rPr lang="en-GB" dirty="0"/>
            </a:br>
            <a:endParaRPr lang="en-US" dirty="0"/>
          </a:p>
        </p:txBody>
      </p:sp>
      <p:sp>
        <p:nvSpPr>
          <p:cNvPr id="3" name="Content Placeholder 2">
            <a:extLst>
              <a:ext uri="{FF2B5EF4-FFF2-40B4-BE49-F238E27FC236}">
                <a16:creationId xmlns:a16="http://schemas.microsoft.com/office/drawing/2014/main" id="{0C0150DA-9343-8F5C-E99D-EC1BEC69D720}"/>
              </a:ext>
            </a:extLst>
          </p:cNvPr>
          <p:cNvSpPr>
            <a:spLocks noGrp="1"/>
          </p:cNvSpPr>
          <p:nvPr>
            <p:ph idx="1"/>
          </p:nvPr>
        </p:nvSpPr>
        <p:spPr/>
        <p:txBody>
          <a:bodyPr vert="horz" lIns="91440" tIns="45720" rIns="91440" bIns="45720" rtlCol="0" anchor="t">
            <a:normAutofit/>
          </a:bodyPr>
          <a:lstStyle/>
          <a:p>
            <a:pPr marL="128270" indent="-128270"/>
            <a:r>
              <a:rPr lang="en-GB" b="1" cap="all" dirty="0"/>
              <a:t>LISTENING</a:t>
            </a:r>
            <a:endParaRPr lang="en-GB" sz="1550" b="1" cap="all" dirty="0">
              <a:cs typeface="Calibri"/>
            </a:endParaRPr>
          </a:p>
          <a:p>
            <a:pPr marL="128270" indent="-128270"/>
            <a:r>
              <a:rPr lang="en-GB" sz="1550" dirty="0"/>
              <a:t>The act of listening does not often make its way onto the list of types of communication. Active listening, however, is perhaps one of the most important types of communication because if we cannot listen to the person sitting across from us, we cannot effectively engage with them. Think about a negotiation – part of the process is to assess what the opposition wants and needs. Without listening, it is impossible to assess that, which makes it difficult to achieve a win/win outcome.</a:t>
            </a:r>
            <a:endParaRPr lang="en-GB" sz="1550" dirty="0">
              <a:cs typeface="Calibri"/>
            </a:endParaRPr>
          </a:p>
          <a:p>
            <a:pPr marL="128270" indent="-128270"/>
            <a:r>
              <a:rPr lang="en-GB" sz="1550" b="1" cap="all" dirty="0"/>
              <a:t>VISUAL COMMUNICATION</a:t>
            </a:r>
            <a:endParaRPr lang="en-GB" sz="1550" b="1" cap="all" dirty="0">
              <a:cs typeface="Calibri"/>
            </a:endParaRPr>
          </a:p>
          <a:p>
            <a:pPr marL="128270" indent="-128270"/>
            <a:r>
              <a:rPr lang="en-GB" sz="1550" dirty="0"/>
              <a:t>We are a visual society. Think about it, televisions are running 24/7, Facebook is visual with memes, videos, images, etc., Instagram is an image-only platform, and advertisers use imagery to sell products and ideas. Think about from a personal perspective – the images we post on social media are meant to convey meaning – to communicate a message.</a:t>
            </a:r>
          </a:p>
          <a:p>
            <a:pPr marL="128270" indent="-128270"/>
            <a:endParaRPr lang="en-GB" sz="1550" dirty="0"/>
          </a:p>
          <a:p>
            <a:pPr marL="128270" indent="-128270"/>
            <a:r>
              <a:rPr lang="en-GB" sz="1550" dirty="0"/>
              <a:t>We communicate continually throughout each and every day. We do it without thinking – we operate on communication autopilot. However, I encourage you to think about how you communicate. How do you communicate verbally? What nonverbal cues do you use when you are disinterested? Excited? Nervous? Are you a good listener? Can you write a concise, clearly articulated message? Are there barriers to how you communicate effectively?</a:t>
            </a:r>
            <a:endParaRPr lang="en-GB" sz="1550">
              <a:cs typeface="Calibri"/>
            </a:endParaRPr>
          </a:p>
          <a:p>
            <a:pPr marL="0" indent="0">
              <a:buNone/>
            </a:pPr>
            <a:br>
              <a:rPr lang="en-GB" dirty="0"/>
            </a:br>
            <a:endParaRPr lang="en-US" dirty="0">
              <a:cs typeface="Calibri" panose="020F0502020204030204"/>
            </a:endParaRPr>
          </a:p>
        </p:txBody>
      </p:sp>
    </p:spTree>
    <p:extLst>
      <p:ext uri="{BB962C8B-B14F-4D97-AF65-F5344CB8AC3E}">
        <p14:creationId xmlns:p14="http://schemas.microsoft.com/office/powerpoint/2010/main" val="4251387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A87ABB-3EB0-AF29-7B8B-451FC2FF2C80}"/>
              </a:ext>
            </a:extLst>
          </p:cNvPr>
          <p:cNvSpPr>
            <a:spLocks noGrp="1"/>
          </p:cNvSpPr>
          <p:nvPr>
            <p:ph type="title"/>
          </p:nvPr>
        </p:nvSpPr>
        <p:spPr/>
        <p:txBody>
          <a:bodyPr/>
          <a:lstStyle/>
          <a:p>
            <a:r>
              <a:rPr lang="en-US" dirty="0"/>
              <a:t>Collaboration – Microsoft teams</a:t>
            </a:r>
          </a:p>
        </p:txBody>
      </p:sp>
      <p:sp>
        <p:nvSpPr>
          <p:cNvPr id="3" name="Content Placeholder 2">
            <a:extLst>
              <a:ext uri="{FF2B5EF4-FFF2-40B4-BE49-F238E27FC236}">
                <a16:creationId xmlns:a16="http://schemas.microsoft.com/office/drawing/2014/main" id="{421891BD-1E6E-C8E9-B4FE-0FD668C27497}"/>
              </a:ext>
            </a:extLst>
          </p:cNvPr>
          <p:cNvSpPr>
            <a:spLocks noGrp="1"/>
          </p:cNvSpPr>
          <p:nvPr>
            <p:ph idx="1"/>
          </p:nvPr>
        </p:nvSpPr>
        <p:spPr/>
        <p:txBody>
          <a:bodyPr>
            <a:normAutofit/>
          </a:bodyPr>
          <a:lstStyle/>
          <a:p>
            <a:r>
              <a:rPr lang="en-GB" dirty="0"/>
              <a:t>Microsoft Teams is a collaborative workspace within Microsoft 365/Office 365 that acts as a central hub for workplace conversations, collaborative teamwork, video chats and document sharing, all designed to aid worker productivity in a unified suite of tools. Launched in 2017 as a rival to collaboration pioneer Slack, Microsoft saw use of Teams rocket to 75 million daily active users as the COVID-19 pandemic worsened, according to stats released by Microsoft in April. The company called Teams the fastest growing business app in its history.</a:t>
            </a:r>
          </a:p>
          <a:p>
            <a:pPr marL="0" indent="0">
              <a:buNone/>
            </a:pPr>
            <a:endParaRPr lang="en-GB" b="1" dirty="0"/>
          </a:p>
          <a:p>
            <a:pPr marL="0" indent="0">
              <a:buNone/>
            </a:pPr>
            <a:r>
              <a:rPr lang="en-GB" b="1" dirty="0"/>
              <a:t>Microsoft Teams features collaboration software:</a:t>
            </a:r>
            <a:endParaRPr lang="en-GB" dirty="0"/>
          </a:p>
          <a:p>
            <a:r>
              <a:rPr lang="en-GB" dirty="0"/>
              <a:t>Teams and channels. ... </a:t>
            </a:r>
          </a:p>
          <a:p>
            <a:r>
              <a:rPr lang="en-GB" dirty="0"/>
              <a:t>Conversations within channels and teams. ... </a:t>
            </a:r>
          </a:p>
          <a:p>
            <a:r>
              <a:rPr lang="en-GB" dirty="0"/>
              <a:t>A chat function. ... </a:t>
            </a:r>
          </a:p>
          <a:p>
            <a:r>
              <a:rPr lang="en-GB" dirty="0"/>
              <a:t>Document storage in SharePoint. ... </a:t>
            </a:r>
          </a:p>
          <a:p>
            <a:r>
              <a:rPr lang="en-GB" dirty="0"/>
              <a:t>Online video calling and screen sharing. ... </a:t>
            </a:r>
          </a:p>
          <a:p>
            <a:r>
              <a:rPr lang="en-GB" dirty="0"/>
              <a:t>Online meetings. ... </a:t>
            </a:r>
          </a:p>
          <a:p>
            <a:r>
              <a:rPr lang="en-GB" dirty="0"/>
              <a:t>Audio conferencing. ... </a:t>
            </a:r>
          </a:p>
          <a:p>
            <a:r>
              <a:rPr lang="en-GB" dirty="0"/>
              <a:t>Full telephony.</a:t>
            </a:r>
          </a:p>
          <a:p>
            <a:endParaRPr lang="en-US" dirty="0"/>
          </a:p>
        </p:txBody>
      </p:sp>
    </p:spTree>
    <p:extLst>
      <p:ext uri="{BB962C8B-B14F-4D97-AF65-F5344CB8AC3E}">
        <p14:creationId xmlns:p14="http://schemas.microsoft.com/office/powerpoint/2010/main" val="29083419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A9D2C3-19C1-7F78-C41A-84462E51BE4B}"/>
              </a:ext>
            </a:extLst>
          </p:cNvPr>
          <p:cNvSpPr>
            <a:spLocks noGrp="1"/>
          </p:cNvSpPr>
          <p:nvPr>
            <p:ph type="title"/>
          </p:nvPr>
        </p:nvSpPr>
        <p:spPr/>
        <p:txBody>
          <a:bodyPr/>
          <a:lstStyle/>
          <a:p>
            <a:r>
              <a:rPr lang="en-US" dirty="0"/>
              <a:t>Video conferencing</a:t>
            </a:r>
          </a:p>
        </p:txBody>
      </p:sp>
      <p:sp>
        <p:nvSpPr>
          <p:cNvPr id="3" name="Content Placeholder 2">
            <a:extLst>
              <a:ext uri="{FF2B5EF4-FFF2-40B4-BE49-F238E27FC236}">
                <a16:creationId xmlns:a16="http://schemas.microsoft.com/office/drawing/2014/main" id="{67530240-4B76-7C95-DEB1-B9EB953935AB}"/>
              </a:ext>
            </a:extLst>
          </p:cNvPr>
          <p:cNvSpPr>
            <a:spLocks noGrp="1"/>
          </p:cNvSpPr>
          <p:nvPr>
            <p:ph idx="1"/>
          </p:nvPr>
        </p:nvSpPr>
        <p:spPr/>
        <p:txBody>
          <a:bodyPr/>
          <a:lstStyle/>
          <a:p>
            <a:r>
              <a:rPr lang="en-US" dirty="0"/>
              <a:t>Web ex - </a:t>
            </a:r>
            <a:r>
              <a:rPr lang="en-GB" dirty="0"/>
              <a:t>WebEx is </a:t>
            </a:r>
            <a:r>
              <a:rPr lang="en-GB" b="1" dirty="0"/>
              <a:t>a multi-functional desktop Video/Audio Conference call application</a:t>
            </a:r>
            <a:r>
              <a:rPr lang="en-GB" dirty="0"/>
              <a:t>. It allows you to meet with anyone, anywhere, in real time from your office or home, as long as you have Internet access on your computer or have the WebEx mobile app installed for your iPhone, iPad, Android, or Blackberry. Webex Meetings </a:t>
            </a:r>
            <a:r>
              <a:rPr lang="en-GB" b="1" dirty="0"/>
              <a:t>allow clients to join from anywhere and is easy to schedule</a:t>
            </a:r>
            <a:r>
              <a:rPr lang="en-GB" dirty="0"/>
              <a:t>.  It's easy to use, with polling tools, breakouts, easy sharing, and most important of all, the ability to record audio.</a:t>
            </a:r>
          </a:p>
          <a:p>
            <a:pPr marL="0" indent="0">
              <a:buNone/>
            </a:pPr>
            <a:r>
              <a:rPr lang="en-GB" dirty="0"/>
              <a:t>Web ex has now </a:t>
            </a:r>
            <a:r>
              <a:rPr lang="en-GB" dirty="0" err="1"/>
              <a:t>creted</a:t>
            </a:r>
            <a:r>
              <a:rPr lang="en-GB" dirty="0"/>
              <a:t> collaborative tools to enhance web ex</a:t>
            </a:r>
          </a:p>
          <a:p>
            <a:endParaRPr lang="en-GB" dirty="0"/>
          </a:p>
          <a:p>
            <a:r>
              <a:rPr lang="en-GB" dirty="0"/>
              <a:t>Zoom</a:t>
            </a:r>
          </a:p>
          <a:p>
            <a:endParaRPr lang="en-GB" dirty="0"/>
          </a:p>
          <a:p>
            <a:r>
              <a:rPr lang="en-GB" dirty="0"/>
              <a:t>Zoom is one of the leading </a:t>
            </a:r>
            <a:r>
              <a:rPr lang="en-GB" u="sng" dirty="0">
                <a:hlinkClick r:id="rId2"/>
              </a:rPr>
              <a:t>video conferencing software apps.</a:t>
            </a:r>
            <a:r>
              <a:rPr lang="en-GB" dirty="0"/>
              <a:t> It enables you to virtually interact with co-workers when in-person meetings aren't possible, and it </a:t>
            </a:r>
            <a:r>
              <a:rPr lang="en-GB" dirty="0" err="1"/>
              <a:t>thas</a:t>
            </a:r>
            <a:r>
              <a:rPr lang="en-GB" dirty="0"/>
              <a:t> been hugely successful for social events, too.</a:t>
            </a:r>
          </a:p>
          <a:p>
            <a:r>
              <a:rPr lang="en-GB" dirty="0"/>
              <a:t>Make no mistake: Zoom is an essential tool for small-, medium-, and large-sized teams who want to keep in touch and continue their daily workflows with minimal disruption</a:t>
            </a:r>
          </a:p>
          <a:p>
            <a:pPr marL="0" indent="0">
              <a:buNone/>
            </a:pPr>
            <a:endParaRPr lang="en-US" dirty="0"/>
          </a:p>
        </p:txBody>
      </p:sp>
    </p:spTree>
    <p:extLst>
      <p:ext uri="{BB962C8B-B14F-4D97-AF65-F5344CB8AC3E}">
        <p14:creationId xmlns:p14="http://schemas.microsoft.com/office/powerpoint/2010/main" val="37153899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F0BAE-CBF8-C986-DDFA-B653DDF2D21F}"/>
              </a:ext>
            </a:extLst>
          </p:cNvPr>
          <p:cNvSpPr>
            <a:spLocks noGrp="1"/>
          </p:cNvSpPr>
          <p:nvPr>
            <p:ph type="title"/>
          </p:nvPr>
        </p:nvSpPr>
        <p:spPr/>
        <p:txBody>
          <a:bodyPr/>
          <a:lstStyle/>
          <a:p>
            <a:r>
              <a:rPr lang="en-US" dirty="0"/>
              <a:t>Project Management – Example Jira</a:t>
            </a:r>
          </a:p>
        </p:txBody>
      </p:sp>
      <p:sp>
        <p:nvSpPr>
          <p:cNvPr id="3" name="Content Placeholder 2">
            <a:extLst>
              <a:ext uri="{FF2B5EF4-FFF2-40B4-BE49-F238E27FC236}">
                <a16:creationId xmlns:a16="http://schemas.microsoft.com/office/drawing/2014/main" id="{CEFFE85A-052C-87F7-6E2A-F026D828EF64}"/>
              </a:ext>
            </a:extLst>
          </p:cNvPr>
          <p:cNvSpPr>
            <a:spLocks noGrp="1"/>
          </p:cNvSpPr>
          <p:nvPr>
            <p:ph idx="1"/>
          </p:nvPr>
        </p:nvSpPr>
        <p:spPr/>
        <p:txBody>
          <a:bodyPr>
            <a:normAutofit/>
          </a:bodyPr>
          <a:lstStyle/>
          <a:p>
            <a:pPr marL="0" indent="0">
              <a:buNone/>
            </a:pPr>
            <a:r>
              <a:rPr lang="en-GB" dirty="0"/>
              <a:t>What Is Jira?</a:t>
            </a:r>
          </a:p>
          <a:p>
            <a:r>
              <a:rPr lang="en-GB" dirty="0"/>
              <a:t>Jira is a software application used for issue tracking and project management. The tool, developed by the Australian software company Atlassian, has become widely used by agile development teams to track bugs, stories, epics, and other tasks.  </a:t>
            </a:r>
          </a:p>
          <a:p>
            <a:endParaRPr lang="en-GB" dirty="0"/>
          </a:p>
          <a:p>
            <a:endParaRPr lang="en-GB" dirty="0"/>
          </a:p>
          <a:p>
            <a:pPr marL="0" indent="0">
              <a:buNone/>
            </a:pPr>
            <a:endParaRPr lang="en-US" dirty="0"/>
          </a:p>
          <a:p>
            <a:endParaRPr lang="en-US" dirty="0"/>
          </a:p>
        </p:txBody>
      </p:sp>
      <p:pic>
        <p:nvPicPr>
          <p:cNvPr id="5" name="Picture 4" descr="Graphical user interface, application, Teams&#10;&#10;Description automatically generated">
            <a:extLst>
              <a:ext uri="{FF2B5EF4-FFF2-40B4-BE49-F238E27FC236}">
                <a16:creationId xmlns:a16="http://schemas.microsoft.com/office/drawing/2014/main" id="{F7B043C9-C9C8-9DF5-1D33-A1E3446AB6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3848" y="3260482"/>
            <a:ext cx="5563505" cy="3232390"/>
          </a:xfrm>
          <a:prstGeom prst="rect">
            <a:avLst/>
          </a:prstGeom>
        </p:spPr>
      </p:pic>
    </p:spTree>
    <p:extLst>
      <p:ext uri="{BB962C8B-B14F-4D97-AF65-F5344CB8AC3E}">
        <p14:creationId xmlns:p14="http://schemas.microsoft.com/office/powerpoint/2010/main" val="40463787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6EAB55-D783-F6E2-F8C2-823420ABFEE3}"/>
              </a:ext>
            </a:extLst>
          </p:cNvPr>
          <p:cNvSpPr>
            <a:spLocks noGrp="1"/>
          </p:cNvSpPr>
          <p:nvPr>
            <p:ph type="title"/>
          </p:nvPr>
        </p:nvSpPr>
        <p:spPr/>
        <p:txBody>
          <a:bodyPr/>
          <a:lstStyle/>
          <a:p>
            <a:r>
              <a:rPr lang="en-US" dirty="0"/>
              <a:t>How to use Jira</a:t>
            </a:r>
          </a:p>
        </p:txBody>
      </p:sp>
      <p:sp>
        <p:nvSpPr>
          <p:cNvPr id="3" name="Content Placeholder 2">
            <a:extLst>
              <a:ext uri="{FF2B5EF4-FFF2-40B4-BE49-F238E27FC236}">
                <a16:creationId xmlns:a16="http://schemas.microsoft.com/office/drawing/2014/main" id="{E8BB2AAF-9A15-AE63-1A97-6281CB28A50B}"/>
              </a:ext>
            </a:extLst>
          </p:cNvPr>
          <p:cNvSpPr>
            <a:spLocks noGrp="1"/>
          </p:cNvSpPr>
          <p:nvPr>
            <p:ph idx="1"/>
          </p:nvPr>
        </p:nvSpPr>
        <p:spPr/>
        <p:txBody>
          <a:bodyPr/>
          <a:lstStyle/>
          <a:p>
            <a:pPr marL="0" indent="0">
              <a:buNone/>
            </a:pPr>
            <a:r>
              <a:rPr lang="en-US" dirty="0">
                <a:hlinkClick r:id="rId2"/>
              </a:rPr>
              <a:t>https://www.youtube.com/watch?v=GWxMTvRGIpc</a:t>
            </a:r>
            <a:endParaRPr lang="en-US" dirty="0"/>
          </a:p>
          <a:p>
            <a:endParaRPr lang="en-US" dirty="0"/>
          </a:p>
          <a:p>
            <a:r>
              <a:rPr lang="en-US" dirty="0"/>
              <a:t>Follow the above online tutorial</a:t>
            </a:r>
          </a:p>
          <a:p>
            <a:r>
              <a:rPr lang="en-US" dirty="0"/>
              <a:t>Create a project and board ( think of a project you are part of at work)</a:t>
            </a:r>
          </a:p>
          <a:p>
            <a:r>
              <a:rPr lang="en-US" dirty="0"/>
              <a:t>Create a backlog and the turn it into a sprint</a:t>
            </a:r>
          </a:p>
          <a:p>
            <a:endParaRPr lang="en-US" dirty="0"/>
          </a:p>
          <a:p>
            <a:endParaRPr lang="en-US" dirty="0"/>
          </a:p>
          <a:p>
            <a:endParaRPr lang="en-US" dirty="0"/>
          </a:p>
          <a:p>
            <a:pPr marL="0" indent="0">
              <a:buNone/>
            </a:pPr>
            <a:endParaRPr lang="en-US" dirty="0"/>
          </a:p>
          <a:p>
            <a:r>
              <a:rPr lang="en-US" dirty="0"/>
              <a:t>Research other project management software tools, identify the other popular ones used in the software development industry ?</a:t>
            </a:r>
          </a:p>
          <a:p>
            <a:r>
              <a:rPr lang="en-US" dirty="0"/>
              <a:t>What do you use at work for project management ?</a:t>
            </a:r>
          </a:p>
          <a:p>
            <a:r>
              <a:rPr lang="en-US" dirty="0"/>
              <a:t>What are the benefits of using these tools ?</a:t>
            </a:r>
          </a:p>
          <a:p>
            <a:pPr marL="0" indent="0">
              <a:buNone/>
            </a:pPr>
            <a:endParaRPr lang="en-US" dirty="0"/>
          </a:p>
        </p:txBody>
      </p:sp>
    </p:spTree>
    <p:extLst>
      <p:ext uri="{BB962C8B-B14F-4D97-AF65-F5344CB8AC3E}">
        <p14:creationId xmlns:p14="http://schemas.microsoft.com/office/powerpoint/2010/main" val="29045742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noAutofit/>
          </a:bodyPr>
          <a:lstStyle/>
          <a:p>
            <a:r>
              <a:rPr lang="en-GB" dirty="0"/>
              <a:t>Outlines the principles of effective teamwork to produce software </a:t>
            </a:r>
            <a:r>
              <a:rPr lang="en-GB" sz="2800" dirty="0"/>
              <a:t>- K6</a:t>
            </a:r>
          </a:p>
        </p:txBody>
      </p:sp>
      <p:sp>
        <p:nvSpPr>
          <p:cNvPr id="4099" name="Content Placeholder 2"/>
          <p:cNvSpPr>
            <a:spLocks noGrp="1"/>
          </p:cNvSpPr>
          <p:nvPr>
            <p:ph idx="1"/>
          </p:nvPr>
        </p:nvSpPr>
        <p:spPr/>
        <p:txBody>
          <a:bodyPr>
            <a:normAutofit/>
          </a:bodyPr>
          <a:lstStyle/>
          <a:p>
            <a:pPr marL="257175" lvl="1" indent="0">
              <a:buNone/>
            </a:pPr>
            <a:r>
              <a:rPr lang="en-GB" sz="2800" dirty="0"/>
              <a:t>Effective team-working contributes to the effective delivery of software projects for example </a:t>
            </a:r>
          </a:p>
          <a:p>
            <a:pPr marL="257175" lvl="1" indent="0">
              <a:buNone/>
            </a:pPr>
            <a:endParaRPr lang="en-GB" sz="2800" dirty="0"/>
          </a:p>
          <a:p>
            <a:pPr lvl="1"/>
            <a:r>
              <a:rPr lang="en-GB" sz="2800" dirty="0"/>
              <a:t>decision making</a:t>
            </a:r>
          </a:p>
          <a:p>
            <a:pPr lvl="1"/>
            <a:r>
              <a:rPr lang="en-GB" sz="2800" dirty="0"/>
              <a:t>conflict resolution</a:t>
            </a:r>
          </a:p>
          <a:p>
            <a:pPr lvl="1"/>
            <a:r>
              <a:rPr lang="en-GB" sz="2800" dirty="0"/>
              <a:t>collaboration</a:t>
            </a:r>
          </a:p>
          <a:p>
            <a:pPr lvl="1"/>
            <a:r>
              <a:rPr lang="en-GB" sz="2800" dirty="0"/>
              <a:t>communication</a:t>
            </a:r>
          </a:p>
          <a:p>
            <a:pPr lvl="1"/>
            <a:r>
              <a:rPr lang="en-GB" sz="2800" dirty="0"/>
              <a:t>peer review and retrospectives</a:t>
            </a:r>
            <a:endParaRPr lang="en-GB" altLang="en-US" sz="2800" dirty="0"/>
          </a:p>
          <a:p>
            <a:pPr marL="457200" lvl="1" indent="0">
              <a:buNone/>
            </a:pPr>
            <a:endParaRPr lang="en-GB" altLang="en-US" sz="2800" dirty="0"/>
          </a:p>
        </p:txBody>
      </p:sp>
      <p:pic>
        <p:nvPicPr>
          <p:cNvPr id="2" name="Picture 1"/>
          <p:cNvPicPr>
            <a:picLocks noChangeAspect="1"/>
          </p:cNvPicPr>
          <p:nvPr/>
        </p:nvPicPr>
        <p:blipFill>
          <a:blip r:embed="rId2"/>
          <a:stretch>
            <a:fillRect/>
          </a:stretch>
        </p:blipFill>
        <p:spPr>
          <a:xfrm>
            <a:off x="5364088" y="3933056"/>
            <a:ext cx="3120405" cy="2080270"/>
          </a:xfrm>
          <a:prstGeom prst="rect">
            <a:avLst/>
          </a:prstGeom>
        </p:spPr>
      </p:pic>
    </p:spTree>
    <p:extLst>
      <p:ext uri="{BB962C8B-B14F-4D97-AF65-F5344CB8AC3E}">
        <p14:creationId xmlns:p14="http://schemas.microsoft.com/office/powerpoint/2010/main" val="18993886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117E1-05DD-4AE2-2A82-9EFD5FCECEB0}"/>
              </a:ext>
            </a:extLst>
          </p:cNvPr>
          <p:cNvSpPr>
            <a:spLocks noGrp="1"/>
          </p:cNvSpPr>
          <p:nvPr>
            <p:ph type="title"/>
          </p:nvPr>
        </p:nvSpPr>
        <p:spPr/>
        <p:txBody>
          <a:bodyPr/>
          <a:lstStyle/>
          <a:p>
            <a:r>
              <a:rPr lang="en-US" dirty="0"/>
              <a:t>Code repository</a:t>
            </a:r>
          </a:p>
        </p:txBody>
      </p:sp>
      <p:sp>
        <p:nvSpPr>
          <p:cNvPr id="3" name="Content Placeholder 2">
            <a:extLst>
              <a:ext uri="{FF2B5EF4-FFF2-40B4-BE49-F238E27FC236}">
                <a16:creationId xmlns:a16="http://schemas.microsoft.com/office/drawing/2014/main" id="{8E45E57F-52BF-AC77-8173-264C9B89482F}"/>
              </a:ext>
            </a:extLst>
          </p:cNvPr>
          <p:cNvSpPr>
            <a:spLocks noGrp="1"/>
          </p:cNvSpPr>
          <p:nvPr>
            <p:ph idx="1"/>
          </p:nvPr>
        </p:nvSpPr>
        <p:spPr/>
        <p:txBody>
          <a:bodyPr/>
          <a:lstStyle/>
          <a:p>
            <a:pPr marL="0" indent="0">
              <a:buNone/>
            </a:pPr>
            <a:r>
              <a:rPr lang="en-US" dirty="0"/>
              <a:t>Git Hub</a:t>
            </a:r>
          </a:p>
          <a:p>
            <a:pPr marL="0" indent="0">
              <a:buNone/>
            </a:pPr>
            <a:endParaRPr lang="en-US" dirty="0"/>
          </a:p>
          <a:p>
            <a:r>
              <a:rPr lang="en-GB" b="1" dirty="0"/>
              <a:t>GitHub, Inc.</a:t>
            </a:r>
            <a:r>
              <a:rPr lang="en-GB" dirty="0"/>
              <a:t>, is an Internet hosting service for software development and version control using Git. It provides the distributed version control of Git plus access control, bug tracking, </a:t>
            </a:r>
            <a:r>
              <a:rPr lang="en-GB" dirty="0">
                <a:hlinkClick r:id="rId2" tooltip="Software feature"/>
              </a:rPr>
              <a:t>software feature</a:t>
            </a:r>
            <a:r>
              <a:rPr lang="en-GB" dirty="0"/>
              <a:t> requests, </a:t>
            </a:r>
            <a:r>
              <a:rPr lang="en-GB" dirty="0">
                <a:hlinkClick r:id="rId3" tooltip="Task management"/>
              </a:rPr>
              <a:t>task management</a:t>
            </a:r>
            <a:r>
              <a:rPr lang="en-GB" dirty="0"/>
              <a:t>, continuous integration, and </a:t>
            </a:r>
            <a:r>
              <a:rPr lang="en-GB" dirty="0">
                <a:hlinkClick r:id="rId4" tooltip="Wiki"/>
              </a:rPr>
              <a:t>wikis</a:t>
            </a:r>
            <a:r>
              <a:rPr lang="en-GB" dirty="0"/>
              <a:t> for every project.</a:t>
            </a:r>
            <a:r>
              <a:rPr lang="en-GB" baseline="30000" dirty="0">
                <a:hlinkClick r:id="rId5"/>
              </a:rPr>
              <a:t>[4]</a:t>
            </a:r>
            <a:r>
              <a:rPr lang="en-GB" dirty="0"/>
              <a:t>Headquartered in California, it has been a subsidiary of </a:t>
            </a:r>
            <a:r>
              <a:rPr lang="en-GB" dirty="0">
                <a:hlinkClick r:id="rId6" tooltip="Microsoft"/>
              </a:rPr>
              <a:t>Microsoft</a:t>
            </a:r>
            <a:r>
              <a:rPr lang="en-GB" dirty="0"/>
              <a:t> since 2018.</a:t>
            </a:r>
            <a:r>
              <a:rPr lang="en-GB" baseline="30000" dirty="0">
                <a:hlinkClick r:id="rId7"/>
              </a:rPr>
              <a:t>[5]</a:t>
            </a:r>
            <a:endParaRPr lang="en-GB" dirty="0"/>
          </a:p>
          <a:p>
            <a:r>
              <a:rPr lang="en-GB" dirty="0"/>
              <a:t>It is commonly used to host open source software development projects. As of June 2022, GitHub reported having over 83 million developers</a:t>
            </a:r>
            <a:r>
              <a:rPr lang="en-GB" baseline="30000" dirty="0"/>
              <a:t> </a:t>
            </a:r>
            <a:r>
              <a:rPr lang="en-GB" dirty="0"/>
              <a:t>and more than 200 million repositories, including at least 28 million public </a:t>
            </a:r>
            <a:r>
              <a:rPr lang="en-GB" dirty="0" err="1"/>
              <a:t>repositories.It</a:t>
            </a:r>
            <a:r>
              <a:rPr lang="en-GB" dirty="0"/>
              <a:t> is the largest source code host as of November 2021</a:t>
            </a:r>
          </a:p>
          <a:p>
            <a:pPr marL="0" indent="0">
              <a:buNone/>
            </a:pPr>
            <a:endParaRPr lang="en-US" dirty="0"/>
          </a:p>
          <a:p>
            <a:endParaRPr lang="en-US" dirty="0"/>
          </a:p>
          <a:p>
            <a:r>
              <a:rPr lang="en-US" dirty="0"/>
              <a:t>Task create code and a repository</a:t>
            </a:r>
          </a:p>
          <a:p>
            <a:r>
              <a:rPr lang="en-US" dirty="0"/>
              <a:t>Handout – How to create a gut hub repo</a:t>
            </a:r>
          </a:p>
          <a:p>
            <a:r>
              <a:rPr lang="en-US" dirty="0"/>
              <a:t>Handout  - Create hello world in visual studio - 1 Programming Structure Slides 1 -11</a:t>
            </a:r>
          </a:p>
        </p:txBody>
      </p:sp>
    </p:spTree>
    <p:extLst>
      <p:ext uri="{BB962C8B-B14F-4D97-AF65-F5344CB8AC3E}">
        <p14:creationId xmlns:p14="http://schemas.microsoft.com/office/powerpoint/2010/main" val="10129420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8C7BF-3A34-2D4D-9F7C-584AE566D8D9}"/>
              </a:ext>
            </a:extLst>
          </p:cNvPr>
          <p:cNvSpPr>
            <a:spLocks noGrp="1"/>
          </p:cNvSpPr>
          <p:nvPr>
            <p:ph type="title"/>
          </p:nvPr>
        </p:nvSpPr>
        <p:spPr/>
        <p:txBody>
          <a:bodyPr/>
          <a:lstStyle/>
          <a:p>
            <a:r>
              <a:rPr lang="en-US" dirty="0"/>
              <a:t>What is DevOps ? </a:t>
            </a:r>
          </a:p>
        </p:txBody>
      </p:sp>
      <p:sp>
        <p:nvSpPr>
          <p:cNvPr id="3" name="Content Placeholder 2">
            <a:extLst>
              <a:ext uri="{FF2B5EF4-FFF2-40B4-BE49-F238E27FC236}">
                <a16:creationId xmlns:a16="http://schemas.microsoft.com/office/drawing/2014/main" id="{D2E8AEFF-644C-488D-79E4-02FF84E14404}"/>
              </a:ext>
            </a:extLst>
          </p:cNvPr>
          <p:cNvSpPr>
            <a:spLocks noGrp="1"/>
          </p:cNvSpPr>
          <p:nvPr>
            <p:ph idx="1"/>
          </p:nvPr>
        </p:nvSpPr>
        <p:spPr/>
        <p:txBody>
          <a:bodyPr/>
          <a:lstStyle/>
          <a:p>
            <a:r>
              <a:rPr lang="en-GB" b="1" dirty="0"/>
              <a:t>DevOps </a:t>
            </a:r>
            <a:r>
              <a:rPr lang="en-GB" dirty="0"/>
              <a:t>is a combination of software developers (dev) and operations (ops). It is defined as a software engineering methodology which aims to integrate the work of software development and software operations teams by facilitating a culture of collaboration and shared responsibility</a:t>
            </a:r>
          </a:p>
          <a:p>
            <a:endParaRPr lang="en-GB" dirty="0"/>
          </a:p>
          <a:p>
            <a:r>
              <a:rPr lang="en-GB" dirty="0"/>
              <a:t>DevOps can be best explained as people working together to conceive, build and deliver secure software at top speed. DevOps practices enable software developers (</a:t>
            </a:r>
            <a:r>
              <a:rPr lang="en-GB" dirty="0" err="1"/>
              <a:t>devs</a:t>
            </a:r>
            <a:r>
              <a:rPr lang="en-GB" dirty="0"/>
              <a:t>) and operations (ops) teams to accelerate delivery through automation, collaboration, fast feedback, and iterative improvement.</a:t>
            </a:r>
          </a:p>
          <a:p>
            <a:r>
              <a:rPr lang="en-GB" dirty="0"/>
              <a:t>Stemming from an </a:t>
            </a:r>
            <a:r>
              <a:rPr lang="en-GB" dirty="0">
                <a:hlinkClick r:id="rId2"/>
              </a:rPr>
              <a:t>Agile approach</a:t>
            </a:r>
            <a:r>
              <a:rPr lang="en-GB" dirty="0"/>
              <a:t> to software development, a DevOps delivery process expands on the cross-functional approach of building and shipping applications in a faster and more iterative manner. In adopting a DevOps development process, you are making a decision to improve the flow and value delivery of your application by encouraging a more collaborative environment at all stages of the development cycle.</a:t>
            </a:r>
          </a:p>
          <a:p>
            <a:r>
              <a:rPr lang="en-GB" dirty="0"/>
              <a:t>DevOps represents a change in mindset for IT culture. In building on top of Agile, lean practices, and systems theory, DevOps focuses on incremental development and rapid delivery of software. Success relies on the ability to create a culture of accountability, improved collaboration, empathy, and joint responsibility for business outcomes.</a:t>
            </a:r>
          </a:p>
          <a:p>
            <a:endParaRPr lang="en-US" dirty="0"/>
          </a:p>
        </p:txBody>
      </p:sp>
    </p:spTree>
    <p:extLst>
      <p:ext uri="{BB962C8B-B14F-4D97-AF65-F5344CB8AC3E}">
        <p14:creationId xmlns:p14="http://schemas.microsoft.com/office/powerpoint/2010/main" val="28243922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CBD2E-8505-DE3C-391B-7BC0473A83DB}"/>
              </a:ext>
            </a:extLst>
          </p:cNvPr>
          <p:cNvSpPr>
            <a:spLocks noGrp="1"/>
          </p:cNvSpPr>
          <p:nvPr>
            <p:ph type="title"/>
          </p:nvPr>
        </p:nvSpPr>
        <p:spPr/>
        <p:txBody>
          <a:bodyPr/>
          <a:lstStyle/>
          <a:p>
            <a:r>
              <a:rPr lang="en-US" dirty="0"/>
              <a:t>Introduction to Dev Ops Tools -  Looking at Azure Dev Ops</a:t>
            </a:r>
          </a:p>
        </p:txBody>
      </p:sp>
      <p:pic>
        <p:nvPicPr>
          <p:cNvPr id="5" name="Content Placeholder 4" descr="Text&#10;&#10;Description automatically generated">
            <a:extLst>
              <a:ext uri="{FF2B5EF4-FFF2-40B4-BE49-F238E27FC236}">
                <a16:creationId xmlns:a16="http://schemas.microsoft.com/office/drawing/2014/main" id="{BCA3FD98-9ECE-2F05-A114-8CD4133F10C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95736" y="1268760"/>
            <a:ext cx="5617281" cy="4935538"/>
          </a:xfrm>
        </p:spPr>
      </p:pic>
    </p:spTree>
    <p:extLst>
      <p:ext uri="{BB962C8B-B14F-4D97-AF65-F5344CB8AC3E}">
        <p14:creationId xmlns:p14="http://schemas.microsoft.com/office/powerpoint/2010/main" val="18960495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Timeline&#10;&#10;Description automatically generated">
            <a:extLst>
              <a:ext uri="{FF2B5EF4-FFF2-40B4-BE49-F238E27FC236}">
                <a16:creationId xmlns:a16="http://schemas.microsoft.com/office/drawing/2014/main" id="{62743F29-C2B6-4CC6-8886-C725B059758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3528" y="615349"/>
            <a:ext cx="8064896" cy="5575881"/>
          </a:xfrm>
        </p:spPr>
      </p:pic>
    </p:spTree>
    <p:extLst>
      <p:ext uri="{BB962C8B-B14F-4D97-AF65-F5344CB8AC3E}">
        <p14:creationId xmlns:p14="http://schemas.microsoft.com/office/powerpoint/2010/main" val="18378325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AD58D-D74C-8A83-A046-0D57563FE64B}"/>
              </a:ext>
            </a:extLst>
          </p:cNvPr>
          <p:cNvSpPr>
            <a:spLocks noGrp="1"/>
          </p:cNvSpPr>
          <p:nvPr>
            <p:ph type="title"/>
          </p:nvPr>
        </p:nvSpPr>
        <p:spPr/>
        <p:txBody>
          <a:bodyPr/>
          <a:lstStyle/>
          <a:p>
            <a:r>
              <a:rPr lang="en-US" dirty="0"/>
              <a:t>Task</a:t>
            </a:r>
          </a:p>
        </p:txBody>
      </p:sp>
      <p:sp>
        <p:nvSpPr>
          <p:cNvPr id="3" name="Content Placeholder 2">
            <a:extLst>
              <a:ext uri="{FF2B5EF4-FFF2-40B4-BE49-F238E27FC236}">
                <a16:creationId xmlns:a16="http://schemas.microsoft.com/office/drawing/2014/main" id="{4934D903-024B-69A2-5849-0A60EE4A79C8}"/>
              </a:ext>
            </a:extLst>
          </p:cNvPr>
          <p:cNvSpPr>
            <a:spLocks noGrp="1"/>
          </p:cNvSpPr>
          <p:nvPr>
            <p:ph idx="1"/>
          </p:nvPr>
        </p:nvSpPr>
        <p:spPr/>
        <p:txBody>
          <a:bodyPr/>
          <a:lstStyle/>
          <a:p>
            <a:r>
              <a:rPr lang="en-US" dirty="0"/>
              <a:t>Azure dev ops tutorial</a:t>
            </a:r>
          </a:p>
          <a:p>
            <a:endParaRPr lang="en-US" dirty="0"/>
          </a:p>
          <a:p>
            <a:r>
              <a:rPr lang="en-US" dirty="0">
                <a:hlinkClick r:id="rId2"/>
              </a:rPr>
              <a:t>https://www.youtube.com/watch?v=JhqpF-5E10I</a:t>
            </a:r>
            <a:endParaRPr lang="en-US" dirty="0"/>
          </a:p>
          <a:p>
            <a:pPr marL="0" indent="0">
              <a:buNone/>
            </a:pPr>
            <a:endParaRPr lang="en-US" dirty="0"/>
          </a:p>
          <a:p>
            <a:pPr marL="0" indent="0">
              <a:buNone/>
            </a:pPr>
            <a:endParaRPr lang="en-US" dirty="0"/>
          </a:p>
          <a:p>
            <a:pPr marL="0" indent="0">
              <a:buNone/>
            </a:pPr>
            <a:r>
              <a:rPr lang="en-US" dirty="0"/>
              <a:t>Top 30 dev op  tools to look our for in 2022 </a:t>
            </a:r>
          </a:p>
          <a:p>
            <a:pPr marL="0" indent="0">
              <a:buNone/>
            </a:pPr>
            <a:r>
              <a:rPr lang="en-US" dirty="0"/>
              <a:t>Excellent read</a:t>
            </a:r>
          </a:p>
          <a:p>
            <a:pPr marL="0" indent="0">
              <a:buNone/>
            </a:pPr>
            <a:r>
              <a:rPr lang="en-US" dirty="0">
                <a:hlinkClick r:id="rId3"/>
              </a:rPr>
              <a:t>https://kinsta.com/blog/devops-tools/</a:t>
            </a:r>
            <a:endParaRPr lang="en-US" dirty="0"/>
          </a:p>
          <a:p>
            <a:pPr marL="0" indent="0">
              <a:buNone/>
            </a:pPr>
            <a:endParaRPr lang="en-US" dirty="0"/>
          </a:p>
        </p:txBody>
      </p:sp>
    </p:spTree>
    <p:extLst>
      <p:ext uri="{BB962C8B-B14F-4D97-AF65-F5344CB8AC3E}">
        <p14:creationId xmlns:p14="http://schemas.microsoft.com/office/powerpoint/2010/main" val="18344160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DB4C3-371A-CEBD-54AC-9F1D6BC5F6DA}"/>
              </a:ext>
            </a:extLst>
          </p:cNvPr>
          <p:cNvSpPr>
            <a:spLocks noGrp="1"/>
          </p:cNvSpPr>
          <p:nvPr>
            <p:ph type="title"/>
          </p:nvPr>
        </p:nvSpPr>
        <p:spPr/>
        <p:txBody>
          <a:bodyPr/>
          <a:lstStyle/>
          <a:p>
            <a:r>
              <a:rPr lang="en-US" dirty="0"/>
              <a:t>Pluralsight </a:t>
            </a:r>
          </a:p>
        </p:txBody>
      </p:sp>
      <p:graphicFrame>
        <p:nvGraphicFramePr>
          <p:cNvPr id="4" name="Content Placeholder 3">
            <a:extLst>
              <a:ext uri="{FF2B5EF4-FFF2-40B4-BE49-F238E27FC236}">
                <a16:creationId xmlns:a16="http://schemas.microsoft.com/office/drawing/2014/main" id="{EC169F4C-DFD2-42FC-19B7-A4CD3CAF6D01}"/>
              </a:ext>
            </a:extLst>
          </p:cNvPr>
          <p:cNvGraphicFramePr>
            <a:graphicFrameLocks noGrp="1"/>
          </p:cNvGraphicFramePr>
          <p:nvPr>
            <p:ph idx="1"/>
            <p:extLst>
              <p:ext uri="{D42A27DB-BD31-4B8C-83A1-F6EECF244321}">
                <p14:modId xmlns:p14="http://schemas.microsoft.com/office/powerpoint/2010/main" val="1144802328"/>
              </p:ext>
            </p:extLst>
          </p:nvPr>
        </p:nvGraphicFramePr>
        <p:xfrm>
          <a:off x="240660" y="1484784"/>
          <a:ext cx="8693150" cy="1799993"/>
        </p:xfrm>
        <a:graphic>
          <a:graphicData uri="http://schemas.openxmlformats.org/drawingml/2006/table">
            <a:tbl>
              <a:tblPr>
                <a:tableStyleId>{5C22544A-7EE6-4342-B048-85BDC9FD1C3A}</a:tableStyleId>
              </a:tblPr>
              <a:tblGrid>
                <a:gridCol w="2536850">
                  <a:extLst>
                    <a:ext uri="{9D8B030D-6E8A-4147-A177-3AD203B41FA5}">
                      <a16:colId xmlns:a16="http://schemas.microsoft.com/office/drawing/2014/main" val="3914686461"/>
                    </a:ext>
                  </a:extLst>
                </a:gridCol>
                <a:gridCol w="5226231">
                  <a:extLst>
                    <a:ext uri="{9D8B030D-6E8A-4147-A177-3AD203B41FA5}">
                      <a16:colId xmlns:a16="http://schemas.microsoft.com/office/drawing/2014/main" val="3951591766"/>
                    </a:ext>
                  </a:extLst>
                </a:gridCol>
                <a:gridCol w="930069">
                  <a:extLst>
                    <a:ext uri="{9D8B030D-6E8A-4147-A177-3AD203B41FA5}">
                      <a16:colId xmlns:a16="http://schemas.microsoft.com/office/drawing/2014/main" val="2932488616"/>
                    </a:ext>
                  </a:extLst>
                </a:gridCol>
              </a:tblGrid>
              <a:tr h="1799993">
                <a:tc>
                  <a:txBody>
                    <a:bodyPr/>
                    <a:lstStyle/>
                    <a:p>
                      <a:pPr algn="ctr" fontAlgn="ctr"/>
                      <a:r>
                        <a:rPr lang="en-GB" sz="1600" u="sng" strike="noStrike">
                          <a:effectLst/>
                          <a:hlinkClick r:id="rId2"/>
                        </a:rPr>
                        <a:t>Communications: How to Talk, Write, Present, and Get Ahead!</a:t>
                      </a:r>
                      <a:endParaRPr lang="en-GB" sz="1600" b="0" i="0" u="sng" strike="noStrike">
                        <a:solidFill>
                          <a:srgbClr val="FFC200"/>
                        </a:solidFill>
                        <a:effectLst/>
                        <a:latin typeface="Montserrat" pitchFamily="2" charset="77"/>
                      </a:endParaRPr>
                    </a:p>
                  </a:txBody>
                  <a:tcPr marL="7503" marR="7503" marT="7503" marB="0" anchor="ctr"/>
                </a:tc>
                <a:tc>
                  <a:txBody>
                    <a:bodyPr/>
                    <a:lstStyle/>
                    <a:p>
                      <a:pPr algn="l" fontAlgn="ctr"/>
                      <a:r>
                        <a:rPr lang="en-GB" sz="1600" u="none" strike="noStrike" dirty="0">
                          <a:effectLst/>
                        </a:rPr>
                        <a:t>Learn how to communicate effectively in your workplace to be more effective in your job and to further your career, applicable to anyone who has to communicate and wants to improve their communication skills.</a:t>
                      </a:r>
                      <a:endParaRPr lang="en-GB" sz="1600" b="0" i="0" u="none" strike="noStrike" dirty="0">
                        <a:solidFill>
                          <a:srgbClr val="000000"/>
                        </a:solidFill>
                        <a:effectLst/>
                        <a:latin typeface="Montserrat" pitchFamily="2" charset="77"/>
                      </a:endParaRPr>
                    </a:p>
                  </a:txBody>
                  <a:tcPr marL="7503" marR="7503" marT="7503" marB="0" anchor="ctr"/>
                </a:tc>
                <a:tc>
                  <a:txBody>
                    <a:bodyPr/>
                    <a:lstStyle/>
                    <a:p>
                      <a:pPr algn="ctr" fontAlgn="ctr"/>
                      <a:r>
                        <a:rPr lang="en-GB" sz="1600" u="none" strike="noStrike" dirty="0">
                          <a:effectLst/>
                        </a:rPr>
                        <a:t>2h 29m</a:t>
                      </a:r>
                      <a:endParaRPr lang="en-GB" sz="1600" b="0" i="0" u="none" strike="noStrike" dirty="0">
                        <a:solidFill>
                          <a:srgbClr val="000000"/>
                        </a:solidFill>
                        <a:effectLst/>
                        <a:latin typeface="Montserrat" pitchFamily="2" charset="77"/>
                      </a:endParaRPr>
                    </a:p>
                  </a:txBody>
                  <a:tcPr marL="7503" marR="7503" marT="7503" marB="0" anchor="ctr"/>
                </a:tc>
                <a:extLst>
                  <a:ext uri="{0D108BD9-81ED-4DB2-BD59-A6C34878D82A}">
                    <a16:rowId xmlns:a16="http://schemas.microsoft.com/office/drawing/2014/main" val="3340688473"/>
                  </a:ext>
                </a:extLst>
              </a:tr>
            </a:tbl>
          </a:graphicData>
        </a:graphic>
      </p:graphicFrame>
      <p:pic>
        <p:nvPicPr>
          <p:cNvPr id="7" name="Picture 6" descr="Graphical user interface, text, website&#10;&#10;Description automatically generated">
            <a:extLst>
              <a:ext uri="{FF2B5EF4-FFF2-40B4-BE49-F238E27FC236}">
                <a16:creationId xmlns:a16="http://schemas.microsoft.com/office/drawing/2014/main" id="{F6C6938B-068B-D4FF-CBAF-76CFBD2B62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7944" y="3429000"/>
            <a:ext cx="4572000" cy="3137528"/>
          </a:xfrm>
          <a:prstGeom prst="rect">
            <a:avLst/>
          </a:prstGeom>
        </p:spPr>
      </p:pic>
    </p:spTree>
    <p:extLst>
      <p:ext uri="{BB962C8B-B14F-4D97-AF65-F5344CB8AC3E}">
        <p14:creationId xmlns:p14="http://schemas.microsoft.com/office/powerpoint/2010/main" val="9930558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Teamwork</a:t>
            </a:r>
          </a:p>
        </p:txBody>
      </p:sp>
      <p:sp>
        <p:nvSpPr>
          <p:cNvPr id="3" name="Content Placeholder 2"/>
          <p:cNvSpPr>
            <a:spLocks noGrp="1"/>
          </p:cNvSpPr>
          <p:nvPr>
            <p:ph idx="1"/>
          </p:nvPr>
        </p:nvSpPr>
        <p:spPr/>
        <p:txBody>
          <a:bodyPr>
            <a:normAutofit/>
          </a:bodyPr>
          <a:lstStyle/>
          <a:p>
            <a:r>
              <a:rPr lang="en-GB" sz="2400" dirty="0"/>
              <a:t>The collaborative effort of a team to achieve a common goal or to complete a task in the most effective and efficient way</a:t>
            </a:r>
            <a:br>
              <a:rPr lang="en-GB" sz="2400" dirty="0"/>
            </a:br>
            <a:endParaRPr lang="en-GB" sz="2400" dirty="0"/>
          </a:p>
          <a:p>
            <a:pPr lvl="1"/>
            <a:r>
              <a:rPr lang="en-GB" sz="2400" dirty="0"/>
              <a:t>Open communication to avoid conflicts</a:t>
            </a:r>
          </a:p>
          <a:p>
            <a:pPr lvl="1"/>
            <a:r>
              <a:rPr lang="en-GB" sz="2400" dirty="0"/>
              <a:t>Effective coordination to avoid confusion and the overstepping of boundaries</a:t>
            </a:r>
          </a:p>
          <a:p>
            <a:pPr lvl="1"/>
            <a:r>
              <a:rPr lang="en-GB" sz="2400" dirty="0"/>
              <a:t>Efficient cooperation to perform the tasks in a timely manner and produce the required results, especially in the form of workload sharing</a:t>
            </a:r>
          </a:p>
          <a:p>
            <a:pPr lvl="1"/>
            <a:r>
              <a:rPr lang="en-GB" sz="2400" dirty="0"/>
              <a:t>High levels of interdependence to maintain high levels of trust, risk-taking, and performance</a:t>
            </a:r>
          </a:p>
          <a:p>
            <a:endParaRPr lang="en-GB" dirty="0"/>
          </a:p>
          <a:p>
            <a:endParaRPr lang="en-GB" dirty="0"/>
          </a:p>
        </p:txBody>
      </p:sp>
    </p:spTree>
    <p:extLst>
      <p:ext uri="{BB962C8B-B14F-4D97-AF65-F5344CB8AC3E}">
        <p14:creationId xmlns:p14="http://schemas.microsoft.com/office/powerpoint/2010/main" val="18332681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Decision making</a:t>
            </a:r>
          </a:p>
        </p:txBody>
      </p:sp>
      <p:sp>
        <p:nvSpPr>
          <p:cNvPr id="3" name="Content Placeholder 2"/>
          <p:cNvSpPr>
            <a:spLocks noGrp="1"/>
          </p:cNvSpPr>
          <p:nvPr>
            <p:ph idx="1"/>
          </p:nvPr>
        </p:nvSpPr>
        <p:spPr/>
        <p:txBody>
          <a:bodyPr>
            <a:normAutofit/>
          </a:bodyPr>
          <a:lstStyle/>
          <a:p>
            <a:r>
              <a:rPr lang="en-GB" sz="2800" dirty="0"/>
              <a:t>Combine points of view, expertise, history </a:t>
            </a:r>
          </a:p>
          <a:p>
            <a:r>
              <a:rPr lang="en-GB" sz="2800" dirty="0"/>
              <a:t>Avoid biased personal idiosyncrasies</a:t>
            </a:r>
          </a:p>
          <a:p>
            <a:r>
              <a:rPr lang="en-GB" sz="2800" dirty="0"/>
              <a:t>Own the decisions</a:t>
            </a:r>
          </a:p>
          <a:p>
            <a:r>
              <a:rPr lang="en-GB" sz="2800" dirty="0"/>
              <a:t>Accountable</a:t>
            </a:r>
          </a:p>
          <a:p>
            <a:r>
              <a:rPr lang="en-GB" sz="2800" dirty="0"/>
              <a:t>Understand risks</a:t>
            </a:r>
          </a:p>
          <a:p>
            <a:r>
              <a:rPr lang="en-GB" sz="2800" dirty="0"/>
              <a:t>Team communication allows members to make concrete decisions</a:t>
            </a:r>
          </a:p>
        </p:txBody>
      </p:sp>
    </p:spTree>
    <p:extLst>
      <p:ext uri="{BB962C8B-B14F-4D97-AF65-F5344CB8AC3E}">
        <p14:creationId xmlns:p14="http://schemas.microsoft.com/office/powerpoint/2010/main" val="35343814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Conflict resolution</a:t>
            </a:r>
          </a:p>
        </p:txBody>
      </p:sp>
      <p:sp>
        <p:nvSpPr>
          <p:cNvPr id="3" name="Content Placeholder 2"/>
          <p:cNvSpPr>
            <a:spLocks noGrp="1"/>
          </p:cNvSpPr>
          <p:nvPr>
            <p:ph idx="1"/>
          </p:nvPr>
        </p:nvSpPr>
        <p:spPr/>
        <p:txBody>
          <a:bodyPr>
            <a:noAutofit/>
          </a:bodyPr>
          <a:lstStyle/>
          <a:p>
            <a:r>
              <a:rPr lang="en-GB" sz="2800" dirty="0"/>
              <a:t>Strong, productive teams understand that conflicts can pave the way for innovation</a:t>
            </a:r>
          </a:p>
          <a:p>
            <a:r>
              <a:rPr lang="en-GB" sz="2800" dirty="0"/>
              <a:t>Team members must face conflicts head on in order to resolve and improve</a:t>
            </a:r>
          </a:p>
          <a:p>
            <a:r>
              <a:rPr lang="en-GB" sz="2800" dirty="0"/>
              <a:t>Sharing problems</a:t>
            </a:r>
          </a:p>
          <a:p>
            <a:r>
              <a:rPr lang="en-GB" sz="2800" dirty="0"/>
              <a:t>Honest communication</a:t>
            </a:r>
          </a:p>
          <a:p>
            <a:r>
              <a:rPr lang="en-GB" sz="2800" dirty="0"/>
              <a:t>Trust</a:t>
            </a:r>
          </a:p>
        </p:txBody>
      </p:sp>
    </p:spTree>
    <p:extLst>
      <p:ext uri="{BB962C8B-B14F-4D97-AF65-F5344CB8AC3E}">
        <p14:creationId xmlns:p14="http://schemas.microsoft.com/office/powerpoint/2010/main" val="10731432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Collaboration</a:t>
            </a:r>
          </a:p>
        </p:txBody>
      </p:sp>
      <p:sp>
        <p:nvSpPr>
          <p:cNvPr id="3" name="Content Placeholder 2"/>
          <p:cNvSpPr>
            <a:spLocks noGrp="1"/>
          </p:cNvSpPr>
          <p:nvPr>
            <p:ph idx="1"/>
          </p:nvPr>
        </p:nvSpPr>
        <p:spPr/>
        <p:txBody>
          <a:bodyPr>
            <a:noAutofit/>
          </a:bodyPr>
          <a:lstStyle/>
          <a:p>
            <a:r>
              <a:rPr lang="en-GB" sz="2800" dirty="0"/>
              <a:t>Buddy system</a:t>
            </a:r>
          </a:p>
          <a:p>
            <a:pPr lvl="1"/>
            <a:r>
              <a:rPr lang="en-GB" sz="2800" dirty="0"/>
              <a:t>Pair of developers</a:t>
            </a:r>
          </a:p>
          <a:p>
            <a:pPr lvl="1"/>
            <a:r>
              <a:rPr lang="en-GB" sz="2800" dirty="0"/>
              <a:t>Different experience </a:t>
            </a:r>
          </a:p>
          <a:p>
            <a:pPr lvl="1"/>
            <a:r>
              <a:rPr lang="en-GB" sz="2800" dirty="0"/>
              <a:t>Informally review each others work</a:t>
            </a:r>
          </a:p>
          <a:p>
            <a:r>
              <a:rPr lang="en-GB" sz="2800" dirty="0"/>
              <a:t>Between business development, designers, testers and customers</a:t>
            </a:r>
          </a:p>
          <a:p>
            <a:r>
              <a:rPr lang="en-GB" sz="2800" dirty="0"/>
              <a:t>Collaboration tools</a:t>
            </a:r>
          </a:p>
          <a:p>
            <a:pPr lvl="1"/>
            <a:r>
              <a:rPr lang="en-GB" sz="2800" dirty="0"/>
              <a:t>Slack – communication</a:t>
            </a:r>
          </a:p>
          <a:p>
            <a:pPr lvl="1"/>
            <a:r>
              <a:rPr lang="en-GB" sz="2800" dirty="0"/>
              <a:t>Asana – project management</a:t>
            </a:r>
          </a:p>
          <a:p>
            <a:pPr lvl="1"/>
            <a:r>
              <a:rPr lang="en-GB" sz="2800" dirty="0" err="1"/>
              <a:t>Agreedo</a:t>
            </a:r>
            <a:r>
              <a:rPr lang="en-GB" sz="2800" dirty="0"/>
              <a:t> – scrum management</a:t>
            </a:r>
          </a:p>
          <a:p>
            <a:pPr marL="457200" lvl="1" indent="0">
              <a:buNone/>
            </a:pPr>
            <a:endParaRPr lang="en-GB" dirty="0"/>
          </a:p>
          <a:p>
            <a:pPr marL="457200" lvl="1" indent="0">
              <a:buNone/>
            </a:pPr>
            <a:r>
              <a:rPr lang="en-GB" dirty="0"/>
              <a:t> </a:t>
            </a:r>
          </a:p>
          <a:p>
            <a:pPr lvl="1"/>
            <a:endParaRPr lang="en-GB" dirty="0"/>
          </a:p>
        </p:txBody>
      </p:sp>
    </p:spTree>
    <p:extLst>
      <p:ext uri="{BB962C8B-B14F-4D97-AF65-F5344CB8AC3E}">
        <p14:creationId xmlns:p14="http://schemas.microsoft.com/office/powerpoint/2010/main" val="3168061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Communication</a:t>
            </a:r>
          </a:p>
        </p:txBody>
      </p:sp>
      <p:sp>
        <p:nvSpPr>
          <p:cNvPr id="3" name="Content Placeholder 2"/>
          <p:cNvSpPr>
            <a:spLocks noGrp="1"/>
          </p:cNvSpPr>
          <p:nvPr>
            <p:ph idx="1"/>
          </p:nvPr>
        </p:nvSpPr>
        <p:spPr/>
        <p:txBody>
          <a:bodyPr>
            <a:noAutofit/>
          </a:bodyPr>
          <a:lstStyle/>
          <a:p>
            <a:r>
              <a:rPr lang="en-GB" sz="2800" dirty="0"/>
              <a:t>Clear communication with one another about their</a:t>
            </a:r>
          </a:p>
          <a:p>
            <a:pPr lvl="1"/>
            <a:r>
              <a:rPr lang="en-GB" sz="2800" dirty="0"/>
              <a:t>needs</a:t>
            </a:r>
          </a:p>
          <a:p>
            <a:pPr lvl="1"/>
            <a:r>
              <a:rPr lang="en-GB" sz="2800" dirty="0"/>
              <a:t>the overall demands of the project</a:t>
            </a:r>
          </a:p>
          <a:p>
            <a:pPr lvl="1"/>
            <a:r>
              <a:rPr lang="en-GB" sz="2800" dirty="0"/>
              <a:t>specific work processes</a:t>
            </a:r>
          </a:p>
          <a:p>
            <a:r>
              <a:rPr lang="en-GB" sz="2800" dirty="0"/>
              <a:t> allows team members to be more productive</a:t>
            </a:r>
            <a:br>
              <a:rPr lang="en-GB" sz="2800" dirty="0"/>
            </a:br>
            <a:endParaRPr lang="en-GB" sz="2800" dirty="0"/>
          </a:p>
          <a:p>
            <a:r>
              <a:rPr lang="en-GB" sz="2800" dirty="0"/>
              <a:t>When team members feel comfortable expressing themselves among their fellow developers, they can be more confident in their introduction of new ideas, concepts and processes</a:t>
            </a:r>
          </a:p>
        </p:txBody>
      </p:sp>
    </p:spTree>
    <p:extLst>
      <p:ext uri="{BB962C8B-B14F-4D97-AF65-F5344CB8AC3E}">
        <p14:creationId xmlns:p14="http://schemas.microsoft.com/office/powerpoint/2010/main" val="1970078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Peer review</a:t>
            </a:r>
          </a:p>
        </p:txBody>
      </p:sp>
      <p:sp>
        <p:nvSpPr>
          <p:cNvPr id="3" name="Content Placeholder 2"/>
          <p:cNvSpPr>
            <a:spLocks noGrp="1"/>
          </p:cNvSpPr>
          <p:nvPr>
            <p:ph idx="1"/>
          </p:nvPr>
        </p:nvSpPr>
        <p:spPr/>
        <p:txBody>
          <a:bodyPr>
            <a:noAutofit/>
          </a:bodyPr>
          <a:lstStyle/>
          <a:p>
            <a:r>
              <a:rPr lang="en-GB" sz="2800" dirty="0"/>
              <a:t>Code and/or documents, examined by its author and one or more colleagues, in order to evaluate its technical content and quality</a:t>
            </a:r>
          </a:p>
          <a:p>
            <a:r>
              <a:rPr lang="en-GB" sz="2800" dirty="0"/>
              <a:t>Light touch – buddy review</a:t>
            </a:r>
          </a:p>
          <a:p>
            <a:r>
              <a:rPr lang="en-GB" sz="2800" dirty="0"/>
              <a:t>More formal – walkthroughs, inspections</a:t>
            </a:r>
          </a:p>
          <a:p>
            <a:r>
              <a:rPr lang="en-GB" sz="2800" dirty="0"/>
              <a:t>Enforced by Apple, Google – but not Microsoft</a:t>
            </a:r>
          </a:p>
          <a:p>
            <a:endParaRPr lang="en-GB" sz="1800" dirty="0"/>
          </a:p>
        </p:txBody>
      </p:sp>
    </p:spTree>
    <p:extLst>
      <p:ext uri="{BB962C8B-B14F-4D97-AF65-F5344CB8AC3E}">
        <p14:creationId xmlns:p14="http://schemas.microsoft.com/office/powerpoint/2010/main" val="590142502"/>
      </p:ext>
    </p:extLst>
  </p:cSld>
  <p:clrMapOvr>
    <a:masterClrMapping/>
  </p:clrMapOvr>
</p:sld>
</file>

<file path=ppt/theme/theme1.xml><?xml version="1.0" encoding="utf-8"?>
<a:theme xmlns:a="http://schemas.openxmlformats.org/drawingml/2006/main" name="WBLPowerPoint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BLPowerPointTheme" id="{1B4E6812-D5ED-024C-8413-5D5BF76CA8A3}" vid="{D5ECAA93-977D-C04E-91BD-D87D12B69FC6}"/>
    </a:ext>
  </a:extLst>
</a:theme>
</file>

<file path=docProps/app.xml><?xml version="1.0" encoding="utf-8"?>
<Properties xmlns="http://schemas.openxmlformats.org/officeDocument/2006/extended-properties" xmlns:vt="http://schemas.openxmlformats.org/officeDocument/2006/docPropsVTypes">
  <Template>WBLPowerPointTheme</Template>
  <TotalTime>1397</TotalTime>
  <Words>2640</Words>
  <Application>Microsoft Office PowerPoint</Application>
  <PresentationFormat>On-screen Show (4:3)</PresentationFormat>
  <Paragraphs>237</Paragraphs>
  <Slides>35</Slides>
  <Notes>0</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WBLPowerPointTheme</vt:lpstr>
      <vt:lpstr> Communication &amp; Teamwork  Week 1 </vt:lpstr>
      <vt:lpstr>Icebreaker Task</vt:lpstr>
      <vt:lpstr>Outlines the principles of effective teamwork to produce software - K6</vt:lpstr>
      <vt:lpstr>Teamwork</vt:lpstr>
      <vt:lpstr>Decision making</vt:lpstr>
      <vt:lpstr>Conflict resolution</vt:lpstr>
      <vt:lpstr>Collaboration</vt:lpstr>
      <vt:lpstr>Communication</vt:lpstr>
      <vt:lpstr>Peer review</vt:lpstr>
      <vt:lpstr>Retrospective – Agile process</vt:lpstr>
      <vt:lpstr>Task 1 – B5</vt:lpstr>
      <vt:lpstr> </vt:lpstr>
      <vt:lpstr>Describes how they support the communication of software solutions and ideas to technical and non-technical stakeholders. (S18)  </vt:lpstr>
      <vt:lpstr>Examples of technical stakeholders Other team members might include</vt:lpstr>
      <vt:lpstr>Requirements engineer</vt:lpstr>
      <vt:lpstr>Business analyst</vt:lpstr>
      <vt:lpstr>Software designer</vt:lpstr>
      <vt:lpstr>Software developer</vt:lpstr>
      <vt:lpstr>Software tester</vt:lpstr>
      <vt:lpstr>Software release engineer</vt:lpstr>
      <vt:lpstr>Tools used for communication</vt:lpstr>
      <vt:lpstr>COMMUNICATION TOOLS</vt:lpstr>
      <vt:lpstr>Tools used to communicate software solutions</vt:lpstr>
      <vt:lpstr>Describes different communication methods, how to adapt in response to different audiences including collaborative technologies such as discussion threads and document collaboration. (K4)  </vt:lpstr>
      <vt:lpstr>Describes different communication methods, how to adapt in response to different audiences including collaborative technologies such as discussion threads and document collaboration. (K4)  </vt:lpstr>
      <vt:lpstr>Collaboration – Microsoft teams</vt:lpstr>
      <vt:lpstr>Video conferencing</vt:lpstr>
      <vt:lpstr>Project Management – Example Jira</vt:lpstr>
      <vt:lpstr>How to use Jira</vt:lpstr>
      <vt:lpstr>Code repository</vt:lpstr>
      <vt:lpstr>What is DevOps ? </vt:lpstr>
      <vt:lpstr>Introduction to Dev Ops Tools -  Looking at Azure Dev Ops</vt:lpstr>
      <vt:lpstr>PowerPoint Presentation</vt:lpstr>
      <vt:lpstr>Task</vt:lpstr>
      <vt:lpstr>Pluralsight </vt:lpstr>
    </vt:vector>
  </TitlesOfParts>
  <Company>Heart of Worcestershire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18 Database Design  Extended Diploma in ICT</dc:title>
  <dc:creator>Student User</dc:creator>
  <cp:lastModifiedBy>Emma Littlefair</cp:lastModifiedBy>
  <cp:revision>128</cp:revision>
  <dcterms:created xsi:type="dcterms:W3CDTF">2015-12-09T10:20:43Z</dcterms:created>
  <dcterms:modified xsi:type="dcterms:W3CDTF">2022-10-03T13:09:23Z</dcterms:modified>
</cp:coreProperties>
</file>