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7.xml" ContentType="application/vnd.openxmlformats-officedocument.presentationml.slide+xml"/>
  <Override PartName="/ppt/slides/slide36.xml" ContentType="application/vnd.openxmlformats-officedocument.presentationml.slide+xml"/>
  <Override PartName="/ppt/slides/slide35.xml" ContentType="application/vnd.openxmlformats-officedocument.presentationml.slide+xml"/>
  <Override PartName="/ppt/slides/slide34.xml" ContentType="application/vnd.openxmlformats-officedocument.presentationml.slide+xml"/>
  <Override PartName="/ppt/slides/slide33.xml" ContentType="application/vnd.openxmlformats-officedocument.presentationml.slide+xml"/>
  <Override PartName="/ppt/slides/slide32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3.xml" ContentType="application/vnd.openxmlformats-officedocument.presentationml.slide+xml"/>
  <Override PartName="/ppt/slides/slide42.xml" ContentType="application/vnd.openxmlformats-officedocument.presentationml.slide+xml"/>
  <Override PartName="/ppt/slides/slide41.xml" ContentType="application/vnd.openxmlformats-officedocument.presentationml.slide+xml"/>
  <Override PartName="/ppt/slides/slide40.xml" ContentType="application/vnd.openxmlformats-officedocument.presentationml.slide+xml"/>
  <Override PartName="/ppt/slides/slide31.xml" ContentType="application/vnd.openxmlformats-officedocument.presentationml.slide+xml"/>
  <Override PartName="/ppt/slides/slide30.xml" ContentType="application/vnd.openxmlformats-officedocument.presentationml.slide+xml"/>
  <Override PartName="/ppt/slides/slide29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25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4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5"/>
  </p:notes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50" Type="http://schemas.openxmlformats.org/officeDocument/2006/relationships/customXml" Target="../customXml/item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customXml" Target="../customXml/item2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DAC0B-5B05-4484-933E-23D9AEC2532B}" type="datetimeFigureOut">
              <a:rPr lang="en-GB" smtClean="0"/>
              <a:t>03/08/2021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0D8EDF-C932-4ACC-A6C9-2A01200D62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237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C0B4FF-D04F-0347-9B11-4E87A25C494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22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31"/>
            <a:ext cx="50410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2363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08721"/>
            <a:ext cx="10515600" cy="7819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0074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4704"/>
            <a:ext cx="1595569" cy="54122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764703"/>
            <a:ext cx="7734300" cy="541226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21290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09600" y="1719263"/>
            <a:ext cx="10972800" cy="4411662"/>
          </a:xfrm>
        </p:spPr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76AA41-0567-4B50-96F2-275F5C1706B0}" type="slidenum">
              <a:rPr kumimoji="0" lang="en-GB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9418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2238"/>
            <a:ext cx="100584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263"/>
            <a:ext cx="53848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alt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CC43CAE-D142-4186-B3F6-733DF3C4A702}" type="slidenum">
              <a:rPr kumimoji="0" lang="en-GB" altLang="en-US" sz="9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GB" alt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3221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/>
              <a:t>8/3/2021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295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34" y="980728"/>
            <a:ext cx="11590421" cy="903634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2" y="2276872"/>
            <a:ext cx="11590421" cy="411958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2" y="6396458"/>
            <a:ext cx="461211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5305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9" y="1709740"/>
            <a:ext cx="11341769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50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9" y="4589465"/>
            <a:ext cx="11341769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2"/>
            <a:ext cx="43714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798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92697"/>
            <a:ext cx="10467475" cy="99799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5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5" y="6315578"/>
            <a:ext cx="5334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9682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92697"/>
            <a:ext cx="10515600" cy="9195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2"/>
            <a:ext cx="50410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88235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628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2480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5"/>
            <a:ext cx="3932237" cy="92940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8901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987426"/>
            <a:ext cx="3932237" cy="92940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657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2"/>
            <a:ext cx="50410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79E8541-563E-4CCF-86ED-45B48129A840}" type="slidenum">
              <a:rPr kumimoji="0" lang="en-US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451" y="105744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6374" y="103635"/>
            <a:ext cx="1152127" cy="4608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8" y="32516"/>
            <a:ext cx="2083613" cy="523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8318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fessormesser.com/network-plus/n10-007/n10-007-training-course/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800" dirty="0"/>
              <a:t/>
            </a:r>
            <a:br>
              <a:rPr lang="en-GB" sz="4800" dirty="0"/>
            </a:br>
            <a:r>
              <a:rPr lang="en-GB" sz="4800" dirty="0" smtClean="0"/>
              <a:t>CompTIA Network+ Introduction and Syllabus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564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1.3 	Explain the concepts and characteristics </a:t>
            </a:r>
            <a:r>
              <a:rPr lang="en-GB" dirty="0" smtClean="0"/>
              <a:t>of </a:t>
            </a:r>
            <a:r>
              <a:rPr lang="en-GB" dirty="0"/>
              <a:t>routing and switching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Routing protocols (IPv4 and IPv6)</a:t>
            </a:r>
          </a:p>
          <a:p>
            <a:pPr lvl="1"/>
            <a:r>
              <a:rPr lang="en-GB" dirty="0"/>
              <a:t>Distance-vector routing protocols</a:t>
            </a:r>
          </a:p>
          <a:p>
            <a:pPr lvl="2"/>
            <a:r>
              <a:rPr lang="en-GB" dirty="0"/>
              <a:t>RIP</a:t>
            </a:r>
          </a:p>
          <a:p>
            <a:pPr lvl="2"/>
            <a:r>
              <a:rPr lang="en-GB" dirty="0"/>
              <a:t>EIGRP</a:t>
            </a:r>
          </a:p>
          <a:p>
            <a:pPr lvl="1"/>
            <a:r>
              <a:rPr lang="en-GB" dirty="0"/>
              <a:t>Link-state routing protocols</a:t>
            </a:r>
          </a:p>
          <a:p>
            <a:pPr lvl="2"/>
            <a:r>
              <a:rPr lang="en-GB" dirty="0"/>
              <a:t>OSPF</a:t>
            </a:r>
          </a:p>
          <a:p>
            <a:pPr lvl="1"/>
            <a:r>
              <a:rPr lang="en-GB" dirty="0"/>
              <a:t>Hybrid</a:t>
            </a:r>
          </a:p>
          <a:p>
            <a:pPr lvl="2"/>
            <a:r>
              <a:rPr lang="en-GB" dirty="0"/>
              <a:t>BGP</a:t>
            </a:r>
          </a:p>
          <a:p>
            <a:r>
              <a:rPr lang="en-GB" dirty="0"/>
              <a:t>Routing types</a:t>
            </a:r>
          </a:p>
          <a:p>
            <a:pPr lvl="1"/>
            <a:r>
              <a:rPr lang="en-GB" dirty="0"/>
              <a:t>Static</a:t>
            </a:r>
          </a:p>
          <a:p>
            <a:pPr lvl="1"/>
            <a:r>
              <a:rPr lang="en-GB" dirty="0"/>
              <a:t>Dynamic</a:t>
            </a:r>
          </a:p>
          <a:p>
            <a:pPr lvl="1"/>
            <a:r>
              <a:rPr lang="en-GB" dirty="0"/>
              <a:t>Default</a:t>
            </a:r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IPv6 </a:t>
            </a:r>
            <a:r>
              <a:rPr lang="en-GB" dirty="0"/>
              <a:t>concepts</a:t>
            </a:r>
          </a:p>
          <a:p>
            <a:pPr lvl="1"/>
            <a:r>
              <a:rPr lang="en-GB" dirty="0"/>
              <a:t>Addressing</a:t>
            </a:r>
          </a:p>
          <a:p>
            <a:pPr lvl="1"/>
            <a:r>
              <a:rPr lang="en-GB" dirty="0" err="1"/>
              <a:t>Tunneling</a:t>
            </a:r>
            <a:endParaRPr lang="en-GB" dirty="0"/>
          </a:p>
          <a:p>
            <a:pPr lvl="1"/>
            <a:r>
              <a:rPr lang="en-GB" dirty="0"/>
              <a:t>Dual stack</a:t>
            </a:r>
          </a:p>
          <a:p>
            <a:pPr lvl="1"/>
            <a:r>
              <a:rPr lang="en-GB" dirty="0"/>
              <a:t>Router advertisement</a:t>
            </a:r>
          </a:p>
          <a:p>
            <a:pPr lvl="1"/>
            <a:r>
              <a:rPr lang="en-GB" dirty="0" err="1"/>
              <a:t>Neighbor</a:t>
            </a:r>
            <a:r>
              <a:rPr lang="en-GB" dirty="0"/>
              <a:t> discovery</a:t>
            </a:r>
          </a:p>
        </p:txBody>
      </p:sp>
    </p:spTree>
    <p:extLst>
      <p:ext uri="{BB962C8B-B14F-4D97-AF65-F5344CB8AC3E}">
        <p14:creationId xmlns:p14="http://schemas.microsoft.com/office/powerpoint/2010/main" val="210596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1.3 	Explain the concepts and characteristics </a:t>
            </a:r>
            <a:r>
              <a:rPr lang="en-GB" dirty="0" smtClean="0"/>
              <a:t>of </a:t>
            </a:r>
            <a:r>
              <a:rPr lang="en-GB" dirty="0"/>
              <a:t>routing and switching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dirty="0"/>
              <a:t>Performance concepts</a:t>
            </a:r>
          </a:p>
          <a:p>
            <a:pPr lvl="1"/>
            <a:r>
              <a:rPr lang="en-GB" dirty="0"/>
              <a:t>Traffic shaping</a:t>
            </a:r>
          </a:p>
          <a:p>
            <a:pPr lvl="1"/>
            <a:r>
              <a:rPr lang="en-GB" dirty="0" err="1"/>
              <a:t>QoS</a:t>
            </a:r>
            <a:endParaRPr lang="en-GB" dirty="0"/>
          </a:p>
          <a:p>
            <a:pPr lvl="1"/>
            <a:r>
              <a:rPr lang="en-GB" dirty="0" err="1"/>
              <a:t>Diffserv</a:t>
            </a:r>
            <a:endParaRPr lang="en-GB" dirty="0"/>
          </a:p>
          <a:p>
            <a:pPr lvl="1"/>
            <a:r>
              <a:rPr lang="en-GB" dirty="0" err="1"/>
              <a:t>CoS</a:t>
            </a:r>
            <a:endParaRPr lang="en-GB" dirty="0"/>
          </a:p>
          <a:p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NAT/PAT</a:t>
            </a:r>
          </a:p>
          <a:p>
            <a:r>
              <a:rPr lang="en-GB" dirty="0"/>
              <a:t>Port forwarding</a:t>
            </a:r>
          </a:p>
          <a:p>
            <a:r>
              <a:rPr lang="en-GB" dirty="0"/>
              <a:t>Access control list</a:t>
            </a:r>
          </a:p>
          <a:p>
            <a:r>
              <a:rPr lang="en-GB" dirty="0"/>
              <a:t>Distributed switching</a:t>
            </a:r>
          </a:p>
          <a:p>
            <a:r>
              <a:rPr lang="en-GB" dirty="0"/>
              <a:t>Packet-switched vs. </a:t>
            </a:r>
            <a:r>
              <a:rPr lang="en-GB" dirty="0" smtClean="0"/>
              <a:t>circuit-switched </a:t>
            </a:r>
            <a:r>
              <a:rPr lang="en-GB" dirty="0"/>
              <a:t>network</a:t>
            </a:r>
          </a:p>
          <a:p>
            <a:r>
              <a:rPr lang="en-GB" dirty="0"/>
              <a:t>Software-defined networking</a:t>
            </a:r>
          </a:p>
        </p:txBody>
      </p:sp>
    </p:spTree>
    <p:extLst>
      <p:ext uri="{BB962C8B-B14F-4D97-AF65-F5344CB8AC3E}">
        <p14:creationId xmlns:p14="http://schemas.microsoft.com/office/powerpoint/2010/main" val="64687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1.4 	Given a scenario, configure the </a:t>
            </a:r>
            <a:r>
              <a:rPr lang="en-GB" dirty="0" smtClean="0"/>
              <a:t>appropriate </a:t>
            </a:r>
            <a:r>
              <a:rPr lang="en-GB" dirty="0"/>
              <a:t>IP addressing components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333126"/>
            <a:ext cx="3049702" cy="360306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Private vs. public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Loopback and reserved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Default gateway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Virtual 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Subnet mask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3331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Subnetting</a:t>
            </a:r>
            <a:endParaRPr lang="en-GB" sz="24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Classful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Classes A, B, C, D, and 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Classless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VLSM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CIDR notation (IPv4 vs. IPv6</a:t>
            </a:r>
            <a:r>
              <a:rPr lang="en-GB" dirty="0"/>
              <a:t>)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33312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Address assignments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DHCP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DHCPv6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Static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APIPA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EUI64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IP reservations</a:t>
            </a:r>
          </a:p>
        </p:txBody>
      </p:sp>
    </p:spTree>
    <p:extLst>
      <p:ext uri="{BB962C8B-B14F-4D97-AF65-F5344CB8AC3E}">
        <p14:creationId xmlns:p14="http://schemas.microsoft.com/office/powerpoint/2010/main" val="31912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1.5 	Compare and contrast the characteristics of 	network topologies, types and technologies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Wired topologies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Logical vs. physical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Star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Mesh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Bus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Wireless topologies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Mesh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Ad hoc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000" dirty="0"/>
              <a:t>Infrastructure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WLAN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MAN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SAN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PAN</a:t>
            </a:r>
            <a:endParaRPr lang="en-GB" sz="11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Technologies that facilitate the Internet of Things (</a:t>
            </a:r>
            <a:r>
              <a:rPr lang="en-GB" sz="2000" dirty="0" err="1"/>
              <a:t>IoT</a:t>
            </a:r>
            <a:r>
              <a:rPr lang="en-GB" sz="2000" dirty="0"/>
              <a:t>)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Z-Wave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Ant+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Bluetooth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NFC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IR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RFID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802.11</a:t>
            </a:r>
          </a:p>
        </p:txBody>
      </p:sp>
    </p:spTree>
    <p:extLst>
      <p:ext uri="{BB962C8B-B14F-4D97-AF65-F5344CB8AC3E}">
        <p14:creationId xmlns:p14="http://schemas.microsoft.com/office/powerpoint/2010/main" val="332784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1.6 	Given a scenario, implement the appropriate 	wireless technologies and configurations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802.11 standards</a:t>
            </a:r>
          </a:p>
          <a:p>
            <a:pPr lvl="1"/>
            <a:r>
              <a:rPr lang="en-GB" dirty="0"/>
              <a:t>a</a:t>
            </a:r>
          </a:p>
          <a:p>
            <a:pPr lvl="1"/>
            <a:r>
              <a:rPr lang="en-GB" dirty="0"/>
              <a:t>b</a:t>
            </a:r>
          </a:p>
          <a:p>
            <a:pPr lvl="1"/>
            <a:r>
              <a:rPr lang="en-GB" dirty="0"/>
              <a:t>g</a:t>
            </a:r>
          </a:p>
          <a:p>
            <a:pPr lvl="1"/>
            <a:r>
              <a:rPr lang="en-GB" dirty="0"/>
              <a:t>n</a:t>
            </a:r>
          </a:p>
          <a:p>
            <a:pPr lvl="1"/>
            <a:r>
              <a:rPr lang="en-GB" dirty="0"/>
              <a:t>ac</a:t>
            </a:r>
          </a:p>
          <a:p>
            <a:r>
              <a:rPr lang="en-GB" dirty="0"/>
              <a:t>Cellular</a:t>
            </a:r>
          </a:p>
          <a:p>
            <a:pPr lvl="1"/>
            <a:r>
              <a:rPr lang="en-GB" dirty="0"/>
              <a:t>GSM</a:t>
            </a:r>
          </a:p>
          <a:p>
            <a:pPr lvl="1"/>
            <a:r>
              <a:rPr lang="en-GB" dirty="0"/>
              <a:t>TDMA</a:t>
            </a:r>
          </a:p>
          <a:p>
            <a:pPr lvl="1"/>
            <a:r>
              <a:rPr lang="en-GB" dirty="0"/>
              <a:t>CDMA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Frequencies</a:t>
            </a:r>
          </a:p>
          <a:p>
            <a:pPr lvl="1"/>
            <a:r>
              <a:rPr lang="en-GB" dirty="0"/>
              <a:t>2.4GHz</a:t>
            </a:r>
          </a:p>
          <a:p>
            <a:pPr lvl="1"/>
            <a:r>
              <a:rPr lang="en-GB" dirty="0"/>
              <a:t>5.0GHz</a:t>
            </a:r>
          </a:p>
          <a:p>
            <a:r>
              <a:rPr lang="en-GB" dirty="0"/>
              <a:t>Speed and distance requirements</a:t>
            </a:r>
          </a:p>
          <a:p>
            <a:r>
              <a:rPr lang="en-GB" dirty="0"/>
              <a:t>Channel bandwidth </a:t>
            </a:r>
          </a:p>
          <a:p>
            <a:r>
              <a:rPr lang="en-GB" dirty="0"/>
              <a:t>Channel bonding</a:t>
            </a:r>
          </a:p>
          <a:p>
            <a:r>
              <a:rPr lang="en-GB" dirty="0"/>
              <a:t>MIMO/MU-MIMO</a:t>
            </a:r>
          </a:p>
          <a:p>
            <a:r>
              <a:rPr lang="en-GB" dirty="0"/>
              <a:t>Unidirectional/omnidirectional</a:t>
            </a:r>
          </a:p>
          <a:p>
            <a:r>
              <a:rPr lang="en-GB" dirty="0"/>
              <a:t>Site surveys</a:t>
            </a:r>
          </a:p>
        </p:txBody>
      </p:sp>
    </p:spTree>
    <p:extLst>
      <p:ext uri="{BB962C8B-B14F-4D97-AF65-F5344CB8AC3E}">
        <p14:creationId xmlns:p14="http://schemas.microsoft.com/office/powerpoint/2010/main" val="1970736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</a:t>
            </a:r>
            <a:r>
              <a:rPr lang="en-GB" dirty="0" smtClean="0"/>
              <a:t>1.7	Summarize </a:t>
            </a:r>
            <a:r>
              <a:rPr lang="en-GB" dirty="0"/>
              <a:t>cloud concepts and their </a:t>
            </a:r>
            <a:r>
              <a:rPr lang="en-GB" dirty="0" smtClean="0"/>
              <a:t>purposes</a:t>
            </a:r>
            <a:endParaRPr lang="en-GB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Types of services</a:t>
            </a:r>
          </a:p>
          <a:p>
            <a:pPr lvl="1"/>
            <a:r>
              <a:rPr lang="en-GB" dirty="0"/>
              <a:t>SaaS</a:t>
            </a:r>
          </a:p>
          <a:p>
            <a:pPr lvl="1"/>
            <a:r>
              <a:rPr lang="en-GB" dirty="0"/>
              <a:t>PaaS</a:t>
            </a:r>
          </a:p>
          <a:p>
            <a:pPr lvl="1"/>
            <a:r>
              <a:rPr lang="en-GB" dirty="0"/>
              <a:t>IaaS</a:t>
            </a:r>
          </a:p>
          <a:p>
            <a:r>
              <a:rPr lang="en-GB" dirty="0"/>
              <a:t>Cloud delivery models</a:t>
            </a:r>
          </a:p>
          <a:p>
            <a:pPr lvl="1"/>
            <a:r>
              <a:rPr lang="en-GB" dirty="0"/>
              <a:t>Private</a:t>
            </a:r>
          </a:p>
          <a:p>
            <a:pPr lvl="1"/>
            <a:r>
              <a:rPr lang="en-GB" dirty="0"/>
              <a:t>Public</a:t>
            </a:r>
          </a:p>
          <a:p>
            <a:pPr lvl="1"/>
            <a:r>
              <a:rPr lang="en-GB" dirty="0"/>
              <a:t>Hybrid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Connectivity methods</a:t>
            </a:r>
          </a:p>
          <a:p>
            <a:r>
              <a:rPr lang="en-GB" dirty="0"/>
              <a:t>Security implications/considerations</a:t>
            </a:r>
          </a:p>
          <a:p>
            <a:r>
              <a:rPr lang="en-GB" dirty="0"/>
              <a:t>Relationship between local and cloud resources</a:t>
            </a:r>
          </a:p>
        </p:txBody>
      </p:sp>
    </p:spTree>
    <p:extLst>
      <p:ext uri="{BB962C8B-B14F-4D97-AF65-F5344CB8AC3E}">
        <p14:creationId xmlns:p14="http://schemas.microsoft.com/office/powerpoint/2010/main" val="8797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1.8 </a:t>
            </a:r>
            <a:r>
              <a:rPr lang="en-GB" dirty="0" smtClean="0"/>
              <a:t>	Explain </a:t>
            </a:r>
            <a:r>
              <a:rPr lang="en-GB" dirty="0"/>
              <a:t>the functions of network services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DNS service</a:t>
            </a:r>
          </a:p>
          <a:p>
            <a:pPr lvl="1"/>
            <a:r>
              <a:rPr lang="en-GB" sz="1800" dirty="0"/>
              <a:t>Record types</a:t>
            </a:r>
          </a:p>
          <a:p>
            <a:pPr lvl="1"/>
            <a:r>
              <a:rPr lang="en-GB" sz="1800" dirty="0"/>
              <a:t>A, AAAA</a:t>
            </a:r>
          </a:p>
          <a:p>
            <a:pPr lvl="1"/>
            <a:r>
              <a:rPr lang="en-GB" sz="1800" dirty="0"/>
              <a:t>TXT (SPF, DKIM)</a:t>
            </a:r>
          </a:p>
          <a:p>
            <a:pPr lvl="1"/>
            <a:r>
              <a:rPr lang="en-GB" sz="1800" dirty="0"/>
              <a:t>SRV</a:t>
            </a:r>
          </a:p>
          <a:p>
            <a:pPr lvl="1"/>
            <a:r>
              <a:rPr lang="en-GB" sz="1800" dirty="0"/>
              <a:t>MX</a:t>
            </a:r>
          </a:p>
          <a:p>
            <a:pPr lvl="1"/>
            <a:r>
              <a:rPr lang="en-GB" sz="1800" dirty="0"/>
              <a:t>CNAME</a:t>
            </a:r>
          </a:p>
          <a:p>
            <a:pPr lvl="1"/>
            <a:r>
              <a:rPr lang="en-GB" sz="1800" dirty="0"/>
              <a:t>NS </a:t>
            </a:r>
          </a:p>
          <a:p>
            <a:pPr lvl="1"/>
            <a:r>
              <a:rPr lang="en-GB" sz="1800" dirty="0"/>
              <a:t>PTR</a:t>
            </a:r>
          </a:p>
          <a:p>
            <a:r>
              <a:rPr lang="en-GB" sz="2000" dirty="0"/>
              <a:t>Internal vs. external DNS</a:t>
            </a:r>
          </a:p>
          <a:p>
            <a:r>
              <a:rPr lang="en-GB" sz="2000" dirty="0"/>
              <a:t>Third-party/cloud-hosted DNS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GB" sz="2000" dirty="0"/>
              <a:t>Hierarchy</a:t>
            </a:r>
          </a:p>
          <a:p>
            <a:r>
              <a:rPr lang="en-GB" sz="1800" dirty="0"/>
              <a:t>Forward vs. reverse zone</a:t>
            </a:r>
          </a:p>
          <a:p>
            <a:r>
              <a:rPr lang="en-GB" sz="1800" dirty="0"/>
              <a:t>DHCP service</a:t>
            </a:r>
          </a:p>
          <a:p>
            <a:pPr lvl="1"/>
            <a:r>
              <a:rPr lang="en-GB" sz="1600" dirty="0"/>
              <a:t>MAC reservations</a:t>
            </a:r>
          </a:p>
          <a:p>
            <a:pPr lvl="1"/>
            <a:r>
              <a:rPr lang="en-GB" sz="1600" dirty="0"/>
              <a:t>Pools</a:t>
            </a:r>
          </a:p>
          <a:p>
            <a:pPr lvl="1"/>
            <a:r>
              <a:rPr lang="en-GB" sz="1600" dirty="0"/>
              <a:t>IP exclusions</a:t>
            </a:r>
          </a:p>
          <a:p>
            <a:pPr lvl="1"/>
            <a:r>
              <a:rPr lang="en-GB" sz="1600" dirty="0"/>
              <a:t>Scope options</a:t>
            </a:r>
          </a:p>
          <a:p>
            <a:pPr lvl="1"/>
            <a:r>
              <a:rPr lang="en-GB" sz="1600" dirty="0"/>
              <a:t>Lease time</a:t>
            </a:r>
          </a:p>
          <a:p>
            <a:pPr lvl="1"/>
            <a:r>
              <a:rPr lang="en-GB" sz="1600" dirty="0"/>
              <a:t>TTL</a:t>
            </a:r>
          </a:p>
          <a:p>
            <a:pPr lvl="1"/>
            <a:r>
              <a:rPr lang="en-GB" sz="1600" dirty="0"/>
              <a:t>DHCP relay/IP helper</a:t>
            </a:r>
          </a:p>
          <a:p>
            <a:r>
              <a:rPr lang="en-GB" sz="1800" dirty="0"/>
              <a:t>NTP</a:t>
            </a:r>
          </a:p>
          <a:p>
            <a:r>
              <a:rPr lang="en-GB" sz="1800" dirty="0"/>
              <a:t>IPAM</a:t>
            </a:r>
          </a:p>
        </p:txBody>
      </p:sp>
    </p:spTree>
    <p:extLst>
      <p:ext uri="{BB962C8B-B14F-4D97-AF65-F5344CB8AC3E}">
        <p14:creationId xmlns:p14="http://schemas.microsoft.com/office/powerpoint/2010/main" val="1762666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2.0	Infrastructure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18%</a:t>
            </a:r>
          </a:p>
          <a:p>
            <a:r>
              <a:rPr lang="en-GB" dirty="0" smtClean="0"/>
              <a:t>2.1 Given a scenario, deploy the appropriate cabling solution</a:t>
            </a:r>
          </a:p>
          <a:p>
            <a:r>
              <a:rPr lang="en-GB" dirty="0" smtClean="0"/>
              <a:t>2.2 Given a scenario, determine the appropriate placement of networking devices on a network and install/configure them </a:t>
            </a:r>
          </a:p>
          <a:p>
            <a:r>
              <a:rPr lang="en-GB" dirty="0" smtClean="0"/>
              <a:t>2.3 Explain the purposes and use cases for advanced networking devices</a:t>
            </a:r>
          </a:p>
          <a:p>
            <a:r>
              <a:rPr lang="en-GB" dirty="0" smtClean="0"/>
              <a:t>2.4 Explain the purposes of virtualization and network storage technologies</a:t>
            </a:r>
          </a:p>
          <a:p>
            <a:r>
              <a:rPr lang="en-GB" dirty="0" smtClean="0"/>
              <a:t>2.5 Compare and contrast WAN technologies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005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2.1 	Given a scenario, deploy the appropriate </a:t>
            </a:r>
            <a:r>
              <a:rPr lang="en-GB" dirty="0" smtClean="0"/>
              <a:t>cabling </a:t>
            </a:r>
            <a:r>
              <a:rPr lang="en-GB" dirty="0"/>
              <a:t>solution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Media types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Copper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UTP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STP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Coaxial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endParaRPr lang="en-GB" sz="22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Single-mode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Multimode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Plenum vs. PVC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Connector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Copper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RJ-45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RJ-11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BNC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DB-9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DB-25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F-type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Connector types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endParaRPr lang="en-GB" sz="22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LC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ST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SC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800" dirty="0"/>
              <a:t>APC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GB" sz="1800" dirty="0"/>
              <a:t>UPC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000" dirty="0"/>
              <a:t>MTRJ</a:t>
            </a:r>
          </a:p>
        </p:txBody>
      </p:sp>
    </p:spTree>
    <p:extLst>
      <p:ext uri="{BB962C8B-B14F-4D97-AF65-F5344CB8AC3E}">
        <p14:creationId xmlns:p14="http://schemas.microsoft.com/office/powerpoint/2010/main" val="35165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 	Given a scenario, deploy the appropriate </a:t>
            </a:r>
            <a:r>
              <a:rPr lang="en-GB" dirty="0" smtClean="0"/>
              <a:t>cabling </a:t>
            </a:r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Transceivers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SFP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GBIC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SFP+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QSFP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Characteristics of </a:t>
            </a:r>
            <a:r>
              <a:rPr lang="en-GB" sz="2200" dirty="0" err="1"/>
              <a:t>fiber</a:t>
            </a:r>
            <a:r>
              <a:rPr lang="en-GB" sz="2200" dirty="0"/>
              <a:t> transceivers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Bidirectional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GB" sz="2000" dirty="0"/>
              <a:t>Duplex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Termination points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66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110 block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Patch panel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r>
              <a:rPr lang="en-GB" sz="2200" dirty="0"/>
              <a:t> distribution panel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Copper cable standards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3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5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5e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6a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Cat 7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RG-6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RG-59</a:t>
            </a:r>
          </a:p>
        </p:txBody>
      </p:sp>
    </p:spTree>
    <p:extLst>
      <p:ext uri="{BB962C8B-B14F-4D97-AF65-F5344CB8AC3E}">
        <p14:creationId xmlns:p14="http://schemas.microsoft.com/office/powerpoint/2010/main" val="260688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All </a:t>
            </a:r>
            <a:r>
              <a:rPr lang="en-GB" dirty="0" smtClean="0"/>
              <a:t>Network Engineer apprentices </a:t>
            </a:r>
            <a:r>
              <a:rPr lang="en-GB" dirty="0"/>
              <a:t>must pass CompTIA Network+ Exam N10-007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We have allocated 10 days of college to prepare you for this exam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17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2.1 	Given a scenario, deploy the appropriate </a:t>
            </a:r>
            <a:r>
              <a:rPr lang="en-GB" dirty="0" smtClean="0"/>
              <a:t>cabling </a:t>
            </a:r>
            <a:r>
              <a:rPr lang="en-GB" dirty="0"/>
              <a:t>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Copper termination standards</a:t>
            </a:r>
          </a:p>
          <a:p>
            <a:pPr lvl="1"/>
            <a:r>
              <a:rPr lang="en-GB" dirty="0"/>
              <a:t>TIA/EIA 568a</a:t>
            </a:r>
          </a:p>
          <a:p>
            <a:pPr lvl="1"/>
            <a:r>
              <a:rPr lang="en-GB" dirty="0"/>
              <a:t>TIA/EIA 568b</a:t>
            </a:r>
          </a:p>
          <a:p>
            <a:pPr lvl="1"/>
            <a:r>
              <a:rPr lang="en-GB" dirty="0"/>
              <a:t>Crossover</a:t>
            </a:r>
          </a:p>
          <a:p>
            <a:pPr lvl="1"/>
            <a:r>
              <a:rPr lang="en-GB" dirty="0"/>
              <a:t>Straight-through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Ethernet deployment standards</a:t>
            </a:r>
          </a:p>
          <a:p>
            <a:pPr lvl="1"/>
            <a:r>
              <a:rPr lang="en-GB" dirty="0"/>
              <a:t>100BaseT</a:t>
            </a:r>
          </a:p>
          <a:p>
            <a:pPr lvl="1"/>
            <a:r>
              <a:rPr lang="en-GB" dirty="0"/>
              <a:t>1000BaseT</a:t>
            </a:r>
          </a:p>
          <a:p>
            <a:pPr lvl="1"/>
            <a:r>
              <a:rPr lang="en-GB" dirty="0"/>
              <a:t>1000BaseLX</a:t>
            </a:r>
          </a:p>
          <a:p>
            <a:pPr lvl="1"/>
            <a:r>
              <a:rPr lang="en-GB" dirty="0"/>
              <a:t>1000BaseSX</a:t>
            </a:r>
          </a:p>
          <a:p>
            <a:pPr lvl="1"/>
            <a:r>
              <a:rPr lang="en-GB" dirty="0"/>
              <a:t>10GBaseT</a:t>
            </a:r>
          </a:p>
        </p:txBody>
      </p:sp>
    </p:spTree>
    <p:extLst>
      <p:ext uri="{BB962C8B-B14F-4D97-AF65-F5344CB8AC3E}">
        <p14:creationId xmlns:p14="http://schemas.microsoft.com/office/powerpoint/2010/main" val="338448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2.2 	Given a scenario, determine the appropriate </a:t>
            </a:r>
            <a:r>
              <a:rPr lang="en-GB" dirty="0" smtClean="0"/>
              <a:t>placement </a:t>
            </a:r>
            <a:r>
              <a:rPr lang="en-GB" dirty="0"/>
              <a:t>of networking devices on a </a:t>
            </a:r>
            <a:r>
              <a:rPr lang="en-GB" dirty="0" smtClean="0"/>
              <a:t>network </a:t>
            </a:r>
            <a:r>
              <a:rPr lang="en-GB" dirty="0"/>
              <a:t>and install/configure them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Firewall</a:t>
            </a:r>
          </a:p>
          <a:p>
            <a:r>
              <a:rPr lang="en-GB" dirty="0"/>
              <a:t>Router</a:t>
            </a:r>
          </a:p>
          <a:p>
            <a:r>
              <a:rPr lang="en-GB" dirty="0"/>
              <a:t>Switch</a:t>
            </a:r>
          </a:p>
          <a:p>
            <a:r>
              <a:rPr lang="en-GB" dirty="0"/>
              <a:t>Hub</a:t>
            </a:r>
          </a:p>
          <a:p>
            <a:r>
              <a:rPr lang="en-GB" dirty="0"/>
              <a:t>Bridge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Modems</a:t>
            </a:r>
          </a:p>
          <a:p>
            <a:r>
              <a:rPr lang="en-GB" dirty="0"/>
              <a:t>Wireless access point</a:t>
            </a:r>
          </a:p>
          <a:p>
            <a:r>
              <a:rPr lang="en-GB" dirty="0"/>
              <a:t>Media converter</a:t>
            </a:r>
          </a:p>
          <a:p>
            <a:r>
              <a:rPr lang="en-GB" dirty="0"/>
              <a:t>Wireless range extender</a:t>
            </a:r>
          </a:p>
          <a:p>
            <a:r>
              <a:rPr lang="en-GB" dirty="0"/>
              <a:t>VoIP endpoint</a:t>
            </a:r>
          </a:p>
        </p:txBody>
      </p:sp>
    </p:spTree>
    <p:extLst>
      <p:ext uri="{BB962C8B-B14F-4D97-AF65-F5344CB8AC3E}">
        <p14:creationId xmlns:p14="http://schemas.microsoft.com/office/powerpoint/2010/main" val="9962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2.3 	Explain the purposes and use cases for </a:t>
            </a:r>
            <a:r>
              <a:rPr lang="en-GB" dirty="0" smtClean="0"/>
              <a:t>advanced </a:t>
            </a:r>
            <a:r>
              <a:rPr lang="en-GB" dirty="0"/>
              <a:t>networking devices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Multilayer switch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Wireless controller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Load balancer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IDS/IPS</a:t>
            </a:r>
            <a:endParaRPr lang="en-GB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Proxy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VPN concentrator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AAA/RADIUS server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UTM appliance</a:t>
            </a:r>
            <a:endParaRPr lang="en-GB" sz="2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NGFW/Layer 7 firewall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VoIP PBX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VoIP gateway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Content filter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84035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2.4 	Explain the purposes of virtualization </a:t>
            </a:r>
            <a:r>
              <a:rPr lang="en-GB" dirty="0" smtClean="0"/>
              <a:t>and network </a:t>
            </a:r>
            <a:r>
              <a:rPr lang="en-GB" dirty="0"/>
              <a:t>storage technologies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Virtual networking components</a:t>
            </a:r>
          </a:p>
          <a:p>
            <a:pPr lvl="1"/>
            <a:r>
              <a:rPr lang="en-GB" dirty="0"/>
              <a:t>Virtual switch</a:t>
            </a:r>
          </a:p>
          <a:p>
            <a:pPr lvl="1"/>
            <a:r>
              <a:rPr lang="en-GB" dirty="0"/>
              <a:t>Virtual firewall</a:t>
            </a:r>
          </a:p>
          <a:p>
            <a:pPr lvl="1"/>
            <a:r>
              <a:rPr lang="en-GB" dirty="0"/>
              <a:t>Virtual NIC</a:t>
            </a:r>
          </a:p>
          <a:p>
            <a:pPr lvl="1"/>
            <a:r>
              <a:rPr lang="en-GB" dirty="0"/>
              <a:t>Virtual router</a:t>
            </a:r>
          </a:p>
          <a:p>
            <a:pPr lvl="1"/>
            <a:r>
              <a:rPr lang="en-GB" dirty="0"/>
              <a:t>Hypervisor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Network storage types</a:t>
            </a:r>
          </a:p>
          <a:p>
            <a:pPr lvl="1"/>
            <a:r>
              <a:rPr lang="en-GB" dirty="0"/>
              <a:t>NAS</a:t>
            </a:r>
          </a:p>
          <a:p>
            <a:pPr lvl="1"/>
            <a:r>
              <a:rPr lang="en-GB" dirty="0"/>
              <a:t>SAN</a:t>
            </a:r>
          </a:p>
          <a:p>
            <a:r>
              <a:rPr lang="en-GB" dirty="0"/>
              <a:t>Connection type</a:t>
            </a:r>
          </a:p>
          <a:p>
            <a:pPr lvl="1"/>
            <a:r>
              <a:rPr lang="en-GB" dirty="0" err="1"/>
              <a:t>FCoE</a:t>
            </a:r>
            <a:endParaRPr lang="en-GB" dirty="0"/>
          </a:p>
          <a:p>
            <a:pPr lvl="1"/>
            <a:r>
              <a:rPr lang="en-GB" dirty="0"/>
              <a:t>Fibre Channel</a:t>
            </a:r>
          </a:p>
          <a:p>
            <a:pPr lvl="1"/>
            <a:r>
              <a:rPr lang="en-GB" dirty="0"/>
              <a:t>iSCSI</a:t>
            </a:r>
          </a:p>
          <a:p>
            <a:pPr lvl="1"/>
            <a:r>
              <a:rPr lang="en-GB" dirty="0"/>
              <a:t>InfiniBand</a:t>
            </a:r>
          </a:p>
          <a:p>
            <a:r>
              <a:rPr lang="en-GB" dirty="0"/>
              <a:t>Jumbo frame</a:t>
            </a:r>
          </a:p>
        </p:txBody>
      </p:sp>
    </p:spTree>
    <p:extLst>
      <p:ext uri="{BB962C8B-B14F-4D97-AF65-F5344CB8AC3E}">
        <p14:creationId xmlns:p14="http://schemas.microsoft.com/office/powerpoint/2010/main" val="657507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2.5 Compare and contrast WAN technologies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Service type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ISDN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T1/T3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E1/E3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OC-3 – OC-192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DSL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Metropolitan 	Ethernet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Cable broadband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Dial-up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PRI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Transmission mediums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Satellite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Copper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Fiber</a:t>
            </a:r>
            <a:endParaRPr lang="en-GB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Wireless</a:t>
            </a:r>
            <a:endParaRPr lang="en-GB" sz="20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 fontScale="850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Characteristics of service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MPLS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ATM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Frame relay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 err="1"/>
              <a:t>PPPoE</a:t>
            </a:r>
            <a:endParaRPr lang="en-GB" sz="22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PPP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DMVPN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SIP trunk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Termination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Demarcation point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CSU/DSU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Smart </a:t>
            </a:r>
            <a:r>
              <a:rPr lang="en-GB" sz="2000" dirty="0"/>
              <a:t>jack</a:t>
            </a:r>
          </a:p>
        </p:txBody>
      </p:sp>
    </p:spTree>
    <p:extLst>
      <p:ext uri="{BB962C8B-B14F-4D97-AF65-F5344CB8AC3E}">
        <p14:creationId xmlns:p14="http://schemas.microsoft.com/office/powerpoint/2010/main" val="178199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3.0 </a:t>
            </a:r>
            <a:r>
              <a:rPr lang="en-GB" dirty="0" smtClean="0"/>
              <a:t>	Network </a:t>
            </a:r>
            <a:r>
              <a:rPr lang="en-GB" dirty="0"/>
              <a:t>Operations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17%</a:t>
            </a:r>
          </a:p>
          <a:p>
            <a:r>
              <a:rPr lang="en-GB" dirty="0" smtClean="0"/>
              <a:t>3.1 Given a scenario, use appropriate documentation and diagrams to manage the network</a:t>
            </a:r>
          </a:p>
          <a:p>
            <a:r>
              <a:rPr lang="en-GB" dirty="0" smtClean="0"/>
              <a:t>3.2 Compare and contrast business continuity and disaster recovery concepts</a:t>
            </a:r>
          </a:p>
          <a:p>
            <a:r>
              <a:rPr lang="en-GB" dirty="0" smtClean="0"/>
              <a:t>3.3 Explain common scanning, monitoring and patching processes and summarize their expected outputs</a:t>
            </a:r>
          </a:p>
          <a:p>
            <a:r>
              <a:rPr lang="en-GB" dirty="0" smtClean="0"/>
              <a:t>3.4 Given a scenario, use remote access methods</a:t>
            </a:r>
          </a:p>
          <a:p>
            <a:r>
              <a:rPr lang="en-GB" dirty="0" smtClean="0"/>
              <a:t>3.5 Identify policies and best practices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900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3.1 	Given a scenario, use appropriate </a:t>
            </a:r>
            <a:r>
              <a:rPr lang="en-GB" dirty="0" smtClean="0"/>
              <a:t>documentation </a:t>
            </a:r>
            <a:r>
              <a:rPr lang="en-GB" dirty="0"/>
              <a:t>and diagrams to manage the </a:t>
            </a:r>
            <a:r>
              <a:rPr lang="en-GB" dirty="0" smtClean="0"/>
              <a:t>network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Diagram symbols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Standard operating procedures/ work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Logical vs. physical diagrams</a:t>
            </a:r>
            <a:endParaRPr lang="en-GB" sz="2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Rack diagrams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Change management documentation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Wiring and port locations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IDF/MDF documentation</a:t>
            </a:r>
            <a:endParaRPr lang="en-GB" sz="22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Labeling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Network configuration and performance baselines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Inventory management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259864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3.2 	Compare and contrast business	continuity </a:t>
            </a:r>
            <a:r>
              <a:rPr lang="en-GB" dirty="0" smtClean="0"/>
              <a:t>and </a:t>
            </a:r>
            <a:r>
              <a:rPr lang="en-GB" dirty="0"/>
              <a:t>disaster recovery concepts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Availability concepts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Fault tolerance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High availability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Load balancing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NIC teaming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Port aggregation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Clustering</a:t>
            </a:r>
            <a:endParaRPr lang="en-GB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231867"/>
            <a:ext cx="3063240" cy="3603060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Power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Battery backups/UPS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Power generators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Dual power supplies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Redundant circuits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Recovery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Cold sites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Warm sites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000" dirty="0"/>
              <a:t>Hot sites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Backups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Full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Differential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Incremental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Snapshots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MTTR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MTBF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200" dirty="0"/>
              <a:t>SLA requirements</a:t>
            </a:r>
          </a:p>
        </p:txBody>
      </p:sp>
    </p:spTree>
    <p:extLst>
      <p:ext uri="{BB962C8B-B14F-4D97-AF65-F5344CB8AC3E}">
        <p14:creationId xmlns:p14="http://schemas.microsoft.com/office/powerpoint/2010/main" val="4264968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3.3 	Explain common scanning, monitoring and </a:t>
            </a:r>
            <a:r>
              <a:rPr lang="en-GB" dirty="0" smtClean="0"/>
              <a:t>patching </a:t>
            </a:r>
            <a:r>
              <a:rPr lang="en-GB" dirty="0"/>
              <a:t>processes and summarize their </a:t>
            </a:r>
            <a:r>
              <a:rPr lang="en-GB" dirty="0" smtClean="0"/>
              <a:t>expected </a:t>
            </a:r>
            <a:r>
              <a:rPr lang="en-GB" dirty="0"/>
              <a:t>outputs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Processes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Log reviewing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Port scanning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Vulnerability scanning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Patch management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Rollback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Reviewing baselines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Packet/traffic analysis</a:t>
            </a:r>
            <a:endParaRPr lang="en-GB" sz="16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Event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Notifications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Alerts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SIEM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SNMP monitors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MIB</a:t>
            </a:r>
            <a:endParaRPr lang="en-GB" sz="18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Metrics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Error rate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Utilization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Packet drops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Bandwidth/ throughput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77242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3.4	Given a scenario, use remote access </a:t>
            </a:r>
            <a:r>
              <a:rPr lang="en-GB" dirty="0" smtClean="0"/>
              <a:t>methods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VPN</a:t>
            </a:r>
          </a:p>
          <a:p>
            <a:pPr lvl="1"/>
            <a:r>
              <a:rPr lang="en-GB" dirty="0" err="1"/>
              <a:t>IPSec</a:t>
            </a:r>
            <a:endParaRPr lang="en-GB" dirty="0"/>
          </a:p>
          <a:p>
            <a:pPr lvl="1"/>
            <a:r>
              <a:rPr lang="en-GB" dirty="0"/>
              <a:t>SSL/TLS/DTLS</a:t>
            </a:r>
          </a:p>
          <a:p>
            <a:pPr lvl="1"/>
            <a:r>
              <a:rPr lang="en-GB" dirty="0"/>
              <a:t>Site-to-site</a:t>
            </a:r>
          </a:p>
          <a:p>
            <a:pPr lvl="1"/>
            <a:r>
              <a:rPr lang="en-GB" dirty="0"/>
              <a:t>Client-to-site</a:t>
            </a:r>
          </a:p>
          <a:p>
            <a:r>
              <a:rPr lang="en-GB" dirty="0"/>
              <a:t>RDP</a:t>
            </a:r>
          </a:p>
          <a:p>
            <a:r>
              <a:rPr lang="en-GB" dirty="0"/>
              <a:t>SSH</a:t>
            </a:r>
          </a:p>
          <a:p>
            <a:r>
              <a:rPr lang="en-GB" dirty="0"/>
              <a:t>VNC</a:t>
            </a:r>
          </a:p>
          <a:p>
            <a:r>
              <a:rPr lang="en-GB" dirty="0"/>
              <a:t>Telnet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HTTPS/management URL</a:t>
            </a:r>
          </a:p>
          <a:p>
            <a:r>
              <a:rPr lang="en-GB" dirty="0"/>
              <a:t>Remote file access</a:t>
            </a:r>
          </a:p>
          <a:p>
            <a:pPr lvl="1"/>
            <a:r>
              <a:rPr lang="en-GB" dirty="0"/>
              <a:t>FTP/FTPS</a:t>
            </a:r>
          </a:p>
          <a:p>
            <a:pPr lvl="1"/>
            <a:r>
              <a:rPr lang="en-GB" dirty="0"/>
              <a:t>SFTP</a:t>
            </a:r>
          </a:p>
          <a:p>
            <a:pPr lvl="1"/>
            <a:r>
              <a:rPr lang="en-GB" dirty="0"/>
              <a:t>TFTP</a:t>
            </a:r>
          </a:p>
          <a:p>
            <a:r>
              <a:rPr lang="en-GB" dirty="0"/>
              <a:t>Out-of-band management</a:t>
            </a:r>
          </a:p>
          <a:p>
            <a:pPr lvl="1"/>
            <a:r>
              <a:rPr lang="en-GB" dirty="0"/>
              <a:t>Modem</a:t>
            </a:r>
          </a:p>
          <a:p>
            <a:pPr lvl="1"/>
            <a:r>
              <a:rPr lang="en-GB" dirty="0"/>
              <a:t>Console router</a:t>
            </a:r>
          </a:p>
        </p:txBody>
      </p:sp>
    </p:spTree>
    <p:extLst>
      <p:ext uri="{BB962C8B-B14F-4D97-AF65-F5344CB8AC3E}">
        <p14:creationId xmlns:p14="http://schemas.microsoft.com/office/powerpoint/2010/main" val="272556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 N10-007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Approximately 2 days in college for each section</a:t>
            </a:r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267253"/>
              </p:ext>
            </p:extLst>
          </p:nvPr>
        </p:nvGraphicFramePr>
        <p:xfrm>
          <a:off x="747487" y="1999989"/>
          <a:ext cx="7198604" cy="2151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3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GB" dirty="0"/>
                        <a:t>DOMAIN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Percentage</a:t>
                      </a:r>
                      <a:r>
                        <a:rPr lang="en-GB" baseline="0" dirty="0"/>
                        <a:t> of exam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1.0 Networking Concepts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2.0 Infrastructure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18%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3.0 Network Operations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4.0 Network Security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5.0 Network Troubleshooting and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31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3.5	Identify policies and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Privileged user agreement</a:t>
            </a:r>
          </a:p>
          <a:p>
            <a:r>
              <a:rPr lang="en-GB" dirty="0"/>
              <a:t>Password policy</a:t>
            </a:r>
          </a:p>
          <a:p>
            <a:r>
              <a:rPr lang="en-GB" dirty="0"/>
              <a:t>On-boarding/off-boarding procedures</a:t>
            </a:r>
          </a:p>
          <a:p>
            <a:r>
              <a:rPr lang="en-GB" dirty="0"/>
              <a:t>Licensing restrictions</a:t>
            </a:r>
          </a:p>
          <a:p>
            <a:r>
              <a:rPr lang="en-GB" dirty="0"/>
              <a:t>International export controls</a:t>
            </a:r>
          </a:p>
          <a:p>
            <a:r>
              <a:rPr lang="en-GB" dirty="0"/>
              <a:t>Data loss prevention</a:t>
            </a:r>
          </a:p>
          <a:p>
            <a:r>
              <a:rPr lang="en-GB" dirty="0"/>
              <a:t>Remote access policies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Incident response policies</a:t>
            </a:r>
          </a:p>
          <a:p>
            <a:r>
              <a:rPr lang="en-GB" dirty="0"/>
              <a:t>BYOD</a:t>
            </a:r>
          </a:p>
          <a:p>
            <a:r>
              <a:rPr lang="en-GB" dirty="0"/>
              <a:t>AUP</a:t>
            </a:r>
          </a:p>
          <a:p>
            <a:r>
              <a:rPr lang="en-GB" dirty="0"/>
              <a:t>NDA</a:t>
            </a:r>
          </a:p>
          <a:p>
            <a:r>
              <a:rPr lang="en-GB" dirty="0"/>
              <a:t>System life cycle</a:t>
            </a:r>
          </a:p>
          <a:p>
            <a:pPr lvl="1"/>
            <a:r>
              <a:rPr lang="en-GB" dirty="0"/>
              <a:t>Asset disposal</a:t>
            </a:r>
          </a:p>
          <a:p>
            <a:r>
              <a:rPr lang="en-GB" dirty="0"/>
              <a:t>Safety procedures and policies</a:t>
            </a:r>
          </a:p>
        </p:txBody>
      </p:sp>
    </p:spTree>
    <p:extLst>
      <p:ext uri="{BB962C8B-B14F-4D97-AF65-F5344CB8AC3E}">
        <p14:creationId xmlns:p14="http://schemas.microsoft.com/office/powerpoint/2010/main" val="237476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4.0 </a:t>
            </a:r>
            <a:r>
              <a:rPr lang="en-GB" dirty="0" smtClean="0"/>
              <a:t>	Network </a:t>
            </a:r>
            <a:r>
              <a:rPr lang="en-GB" dirty="0"/>
              <a:t>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20%</a:t>
            </a:r>
          </a:p>
          <a:p>
            <a:r>
              <a:rPr lang="en-GB" dirty="0" smtClean="0"/>
              <a:t>4.1 Summarise the purposes of physical security devices</a:t>
            </a:r>
          </a:p>
          <a:p>
            <a:r>
              <a:rPr lang="en-GB" dirty="0" smtClean="0"/>
              <a:t>4.2 Explain authentication and access controls</a:t>
            </a:r>
          </a:p>
          <a:p>
            <a:r>
              <a:rPr lang="en-GB" dirty="0" smtClean="0"/>
              <a:t>4.3 Given a scenario, secure a basic wireless network</a:t>
            </a:r>
          </a:p>
          <a:p>
            <a:r>
              <a:rPr lang="en-GB" dirty="0" smtClean="0"/>
              <a:t>4.4 Summarize common networking attacks</a:t>
            </a:r>
          </a:p>
          <a:p>
            <a:r>
              <a:rPr lang="en-GB" dirty="0" smtClean="0"/>
              <a:t>4.5 Given a scenario, implement network device hardening</a:t>
            </a:r>
          </a:p>
          <a:p>
            <a:r>
              <a:rPr lang="en-GB" dirty="0" smtClean="0"/>
              <a:t>4.6 Explain common mitigation techniques and their purposes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802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4.1	Summarize the purposes of physical </a:t>
            </a:r>
            <a:r>
              <a:rPr lang="en-GB" dirty="0" smtClean="0"/>
              <a:t>security </a:t>
            </a:r>
            <a:r>
              <a:rPr lang="en-GB" dirty="0"/>
              <a:t>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Detection</a:t>
            </a:r>
          </a:p>
          <a:p>
            <a:pPr lvl="1"/>
            <a:r>
              <a:rPr lang="en-GB" dirty="0"/>
              <a:t>Motion detection</a:t>
            </a:r>
          </a:p>
          <a:p>
            <a:pPr lvl="1"/>
            <a:r>
              <a:rPr lang="en-GB" dirty="0"/>
              <a:t>Video surveillance</a:t>
            </a:r>
          </a:p>
          <a:p>
            <a:pPr lvl="1"/>
            <a:r>
              <a:rPr lang="en-GB" dirty="0"/>
              <a:t>Asset tracking tags</a:t>
            </a:r>
          </a:p>
          <a:p>
            <a:r>
              <a:rPr lang="en-GB" dirty="0"/>
              <a:t>Tamper detection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Prevention</a:t>
            </a:r>
          </a:p>
          <a:p>
            <a:pPr lvl="1"/>
            <a:r>
              <a:rPr lang="en-GB" dirty="0"/>
              <a:t>Badges</a:t>
            </a:r>
          </a:p>
          <a:p>
            <a:pPr lvl="1"/>
            <a:r>
              <a:rPr lang="en-GB" dirty="0"/>
              <a:t>Biometrics</a:t>
            </a:r>
          </a:p>
          <a:p>
            <a:pPr lvl="1"/>
            <a:r>
              <a:rPr lang="en-GB" dirty="0"/>
              <a:t>Smart cards</a:t>
            </a:r>
          </a:p>
          <a:p>
            <a:pPr lvl="1"/>
            <a:r>
              <a:rPr lang="en-GB" dirty="0"/>
              <a:t>Key fob</a:t>
            </a:r>
          </a:p>
          <a:p>
            <a:pPr lvl="1"/>
            <a:r>
              <a:rPr lang="en-GB" dirty="0"/>
              <a:t>Locks</a:t>
            </a:r>
          </a:p>
        </p:txBody>
      </p:sp>
    </p:spTree>
    <p:extLst>
      <p:ext uri="{BB962C8B-B14F-4D97-AF65-F5344CB8AC3E}">
        <p14:creationId xmlns:p14="http://schemas.microsoft.com/office/powerpoint/2010/main" val="187731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4.2 	Explain authentication and access </a:t>
            </a:r>
            <a:r>
              <a:rPr lang="en-GB" dirty="0" smtClean="0"/>
              <a:t>controls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Authorization, authentication and accounting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RADIUS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TACACS+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Kerberos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Single sign-on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Local authentication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LDAP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Certificates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Auditing and logging</a:t>
            </a:r>
            <a:endParaRPr lang="en-GB" sz="105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Multifactor authentication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know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have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Somewhere you are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Something you do</a:t>
            </a:r>
            <a:endParaRPr lang="en-GB" sz="14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Access control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802.1x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NAC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Port security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MAC filtering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Captive portal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Access control lists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25413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4.3	Given a scenario, secure a basic wireless </a:t>
            </a:r>
            <a:r>
              <a:rPr lang="en-GB" dirty="0" smtClean="0"/>
              <a:t>network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WPA</a:t>
            </a:r>
          </a:p>
          <a:p>
            <a:r>
              <a:rPr lang="en-GB" dirty="0"/>
              <a:t>WPA2</a:t>
            </a:r>
          </a:p>
          <a:p>
            <a:r>
              <a:rPr lang="en-GB" dirty="0"/>
              <a:t>TKIP-RC4</a:t>
            </a:r>
          </a:p>
          <a:p>
            <a:r>
              <a:rPr lang="en-GB" dirty="0"/>
              <a:t>CCMP-AES</a:t>
            </a:r>
            <a:br>
              <a:rPr lang="en-GB" dirty="0"/>
            </a:b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Authentication and authorization</a:t>
            </a:r>
          </a:p>
          <a:p>
            <a:pPr lvl="1"/>
            <a:r>
              <a:rPr lang="en-GB" dirty="0"/>
              <a:t>EAP</a:t>
            </a:r>
          </a:p>
          <a:p>
            <a:pPr lvl="2"/>
            <a:r>
              <a:rPr lang="en-GB" dirty="0"/>
              <a:t>PEAP</a:t>
            </a:r>
          </a:p>
          <a:p>
            <a:pPr lvl="2"/>
            <a:r>
              <a:rPr lang="en-GB" dirty="0"/>
              <a:t>EAP-FAST</a:t>
            </a:r>
          </a:p>
          <a:p>
            <a:pPr lvl="2"/>
            <a:r>
              <a:rPr lang="en-GB" dirty="0"/>
              <a:t>EAP-TLS</a:t>
            </a:r>
          </a:p>
          <a:p>
            <a:pPr lvl="1"/>
            <a:r>
              <a:rPr lang="en-GB" dirty="0"/>
              <a:t>Shared or open</a:t>
            </a:r>
          </a:p>
          <a:p>
            <a:pPr lvl="1"/>
            <a:r>
              <a:rPr lang="en-GB" dirty="0" err="1"/>
              <a:t>Preshared</a:t>
            </a:r>
            <a:r>
              <a:rPr lang="en-GB" dirty="0"/>
              <a:t> key</a:t>
            </a:r>
          </a:p>
          <a:p>
            <a:pPr lvl="1"/>
            <a:r>
              <a:rPr lang="en-GB" dirty="0" smtClean="0"/>
              <a:t>MAC filtering</a:t>
            </a:r>
          </a:p>
          <a:p>
            <a:pPr lvl="1"/>
            <a:r>
              <a:rPr lang="en-GB" dirty="0" err="1"/>
              <a:t>Geofencing</a:t>
            </a: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32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4.4	Summarize common networking attacks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 err="1"/>
              <a:t>DoS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Reflective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Amplified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200" dirty="0"/>
              <a:t>Distributed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Social engineering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Insider threat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Logic bomb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Rogue access point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Evil twin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War-driving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Phishing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Ransomware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DNS poisoning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ARP poisoning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Spoofing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err="1"/>
              <a:t>Deauthentication</a:t>
            </a:r>
            <a:endParaRPr lang="en-GB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Brute force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VLAN hopping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Man-in-the-middle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Exploits vs. vulnerabilities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164576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4.5 	Given </a:t>
            </a:r>
            <a:r>
              <a:rPr lang="en-GB" dirty="0"/>
              <a:t>a scenario, implement network </a:t>
            </a:r>
            <a:r>
              <a:rPr lang="en-GB" dirty="0" smtClean="0"/>
              <a:t>device </a:t>
            </a:r>
            <a:r>
              <a:rPr lang="en-GB" dirty="0" smtClean="0"/>
              <a:t>hardening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Changing default credentials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Avoiding common passwords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Upgrading firmware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400" dirty="0"/>
              <a:t>Patching and updates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File hashing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Disabling unnecessary services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Using secure protocols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Generating new keys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3070025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Disabling unused 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IP ports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Device ports (physical and virtual)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56019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4.6 	Explain </a:t>
            </a:r>
            <a:r>
              <a:rPr lang="en-GB" dirty="0"/>
              <a:t>common mitigation techniques </a:t>
            </a:r>
            <a:r>
              <a:rPr lang="en-GB" dirty="0" smtClean="0"/>
              <a:t>and </a:t>
            </a:r>
            <a:r>
              <a:rPr lang="en-GB" dirty="0"/>
              <a:t>their </a:t>
            </a:r>
            <a:r>
              <a:rPr lang="en-GB" dirty="0" smtClean="0"/>
              <a:t>purposes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Signature management</a:t>
            </a:r>
          </a:p>
          <a:p>
            <a:r>
              <a:rPr lang="en-GB" dirty="0"/>
              <a:t>Device hardening</a:t>
            </a:r>
          </a:p>
          <a:p>
            <a:r>
              <a:rPr lang="en-GB" dirty="0"/>
              <a:t>Change native VLAN</a:t>
            </a:r>
          </a:p>
          <a:p>
            <a:r>
              <a:rPr lang="en-GB" dirty="0"/>
              <a:t>Switch port protection</a:t>
            </a:r>
          </a:p>
          <a:p>
            <a:pPr lvl="1"/>
            <a:r>
              <a:rPr lang="en-GB" dirty="0"/>
              <a:t>Spanning tree</a:t>
            </a:r>
          </a:p>
          <a:p>
            <a:pPr lvl="1"/>
            <a:r>
              <a:rPr lang="en-GB" dirty="0"/>
              <a:t>Flood guard</a:t>
            </a:r>
          </a:p>
          <a:p>
            <a:pPr lvl="1"/>
            <a:r>
              <a:rPr lang="en-GB" dirty="0"/>
              <a:t>BPDU guard</a:t>
            </a:r>
          </a:p>
          <a:p>
            <a:pPr lvl="1"/>
            <a:r>
              <a:rPr lang="en-GB" dirty="0"/>
              <a:t>Root guard</a:t>
            </a:r>
          </a:p>
          <a:p>
            <a:pPr lvl="1"/>
            <a:r>
              <a:rPr lang="en-GB" dirty="0"/>
              <a:t>DHCP snooping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Network segmentation</a:t>
            </a:r>
          </a:p>
          <a:p>
            <a:pPr lvl="1"/>
            <a:r>
              <a:rPr lang="en-GB" dirty="0"/>
              <a:t>DMZ</a:t>
            </a:r>
          </a:p>
          <a:p>
            <a:pPr lvl="1"/>
            <a:r>
              <a:rPr lang="en-GB" dirty="0"/>
              <a:t>VLAN</a:t>
            </a:r>
          </a:p>
          <a:p>
            <a:r>
              <a:rPr lang="en-GB" dirty="0"/>
              <a:t>Privileged user account</a:t>
            </a:r>
          </a:p>
          <a:p>
            <a:r>
              <a:rPr lang="en-GB" dirty="0"/>
              <a:t>File integrity monitoring</a:t>
            </a:r>
          </a:p>
          <a:p>
            <a:r>
              <a:rPr lang="en-GB" dirty="0"/>
              <a:t>Role separation</a:t>
            </a:r>
          </a:p>
          <a:p>
            <a:r>
              <a:rPr lang="en-GB" dirty="0"/>
              <a:t>Restricting access via ACLs</a:t>
            </a:r>
          </a:p>
          <a:p>
            <a:r>
              <a:rPr lang="en-GB" dirty="0"/>
              <a:t>Honeypot/</a:t>
            </a:r>
            <a:r>
              <a:rPr lang="en-GB" dirty="0" err="1"/>
              <a:t>honeynet</a:t>
            </a:r>
            <a:endParaRPr lang="en-GB" dirty="0"/>
          </a:p>
          <a:p>
            <a:r>
              <a:rPr lang="en-GB" dirty="0"/>
              <a:t>Penetration testing</a:t>
            </a:r>
          </a:p>
        </p:txBody>
      </p:sp>
    </p:spTree>
    <p:extLst>
      <p:ext uri="{BB962C8B-B14F-4D97-AF65-F5344CB8AC3E}">
        <p14:creationId xmlns:p14="http://schemas.microsoft.com/office/powerpoint/2010/main" val="393540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5.0 </a:t>
            </a:r>
            <a:r>
              <a:rPr lang="en-GB" dirty="0" smtClean="0"/>
              <a:t>	Network </a:t>
            </a:r>
            <a:r>
              <a:rPr lang="en-GB" dirty="0"/>
              <a:t>Troubleshooting and 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22%</a:t>
            </a:r>
          </a:p>
          <a:p>
            <a:r>
              <a:rPr lang="en-GB" dirty="0" smtClean="0"/>
              <a:t>5.1 Explain the network trouble shooting methodologies</a:t>
            </a:r>
          </a:p>
          <a:p>
            <a:r>
              <a:rPr lang="en-GB" dirty="0" smtClean="0"/>
              <a:t>5.2 Given a scenario, use the appropriate tool</a:t>
            </a:r>
          </a:p>
          <a:p>
            <a:r>
              <a:rPr lang="en-GB" dirty="0" smtClean="0"/>
              <a:t>5.3 Given a scenario, troubleshoot common wired connectivity and performance issues</a:t>
            </a:r>
          </a:p>
          <a:p>
            <a:r>
              <a:rPr lang="en-GB" dirty="0" smtClean="0"/>
              <a:t>5.4 Given a scenario, troubleshoot common wireless, connectivity and performance issues</a:t>
            </a:r>
          </a:p>
          <a:p>
            <a:r>
              <a:rPr lang="en-GB" dirty="0" smtClean="0"/>
              <a:t>5.5 Given a scenario, troubleshoot common network service issues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020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5.1 	Explain </a:t>
            </a:r>
            <a:r>
              <a:rPr lang="en-GB" dirty="0"/>
              <a:t>the network troubleshooting </a:t>
            </a:r>
            <a:r>
              <a:rPr lang="en-GB" dirty="0" smtClean="0"/>
              <a:t>	methodology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800" dirty="0"/>
              <a:t>Identify the problem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Gather information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Duplicate the problem, if possible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Question users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Identify symptoms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Determine if anything has changed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Approach multiple problems individually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Establish a theory of probable cause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Question the obvious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400" dirty="0"/>
              <a:t>Consider multiple approaches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1400" dirty="0"/>
              <a:t>Top-to-bottom/bottom-to-top OSI model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1400" dirty="0"/>
              <a:t>Divide and conquer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4153378" cy="36030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Test the theory to determine the cause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Once the theory is confirmed, determine the next steps to resolve the problem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600" dirty="0"/>
              <a:t>If the theory is not confirmed, re-establish a new theory or escalate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Establish a plan of action to resolve the problem and identify potential effects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Implement the solution or escalate as necessary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Verify full system functionality and, if applicable, implement preventive </a:t>
            </a:r>
            <a:r>
              <a:rPr lang="en-GB" sz="1600" dirty="0" smtClean="0"/>
              <a:t>measures</a:t>
            </a:r>
            <a:endParaRPr lang="en-GB" sz="16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600" dirty="0"/>
              <a:t>Document findings, actions, and outcomes</a:t>
            </a:r>
          </a:p>
        </p:txBody>
      </p:sp>
    </p:spTree>
    <p:extLst>
      <p:ext uri="{BB962C8B-B14F-4D97-AF65-F5344CB8AC3E}">
        <p14:creationId xmlns:p14="http://schemas.microsoft.com/office/powerpoint/2010/main" val="276718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Wiki – </a:t>
            </a:r>
            <a:r>
              <a:rPr lang="en-GB" dirty="0" smtClean="0"/>
              <a:t>www.gloscolapprenticeships.co.uk/appWiki</a:t>
            </a:r>
            <a:endParaRPr lang="en-GB" dirty="0" smtClean="0"/>
          </a:p>
          <a:p>
            <a:endParaRPr lang="en-GB" dirty="0"/>
          </a:p>
          <a:p>
            <a:r>
              <a:rPr lang="en-GB" dirty="0" smtClean="0"/>
              <a:t>Professor Messer Videos (for revision – we don’t advise first time learning from these)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>
                <a:hlinkClick r:id="rId2"/>
              </a:rPr>
              <a:t>Professor Messer’s CompTIA N10-007 Network+ Course - Professor Messer IT Certification Training Courses</a:t>
            </a:r>
            <a:endParaRPr lang="en-GB" dirty="0" smtClean="0"/>
          </a:p>
          <a:p>
            <a:pPr marL="342900" lvl="1" indent="0">
              <a:buNone/>
            </a:pPr>
            <a:endParaRPr lang="en-GB" dirty="0"/>
          </a:p>
          <a:p>
            <a:pPr marL="342900" lvl="1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7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5.2 	Given </a:t>
            </a:r>
            <a:r>
              <a:rPr lang="en-GB" dirty="0"/>
              <a:t>a scenario, use the appropriate </a:t>
            </a:r>
            <a:r>
              <a:rPr lang="en-GB" dirty="0" smtClean="0"/>
              <a:t>tool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Hardware tools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Crimper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Cable tester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/>
              <a:t>Punchdown</a:t>
            </a:r>
            <a:r>
              <a:rPr lang="en-GB" sz="1800" dirty="0"/>
              <a:t> tool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OTDR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Light meter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Tone generator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Loopback adapter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 err="1"/>
              <a:t>Multimeter</a:t>
            </a:r>
            <a:endParaRPr lang="en-GB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800" dirty="0"/>
              <a:t>Spectrum </a:t>
            </a:r>
            <a:r>
              <a:rPr lang="en-GB" sz="1800" dirty="0" err="1"/>
              <a:t>analyzer</a:t>
            </a:r>
            <a:endParaRPr lang="en-GB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Software tools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Packet sniffer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Port scanner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Protocol </a:t>
            </a:r>
            <a:r>
              <a:rPr lang="en-GB" sz="2000" dirty="0" err="1"/>
              <a:t>analyzer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 err="1"/>
              <a:t>WiFi</a:t>
            </a:r>
            <a:r>
              <a:rPr lang="en-GB" sz="2000" dirty="0"/>
              <a:t> </a:t>
            </a:r>
            <a:r>
              <a:rPr lang="en-GB" sz="2000" dirty="0" err="1"/>
              <a:t>analyzer</a:t>
            </a: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Bandwidth speed tester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Command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/>
              <a:t>ping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 err="1"/>
              <a:t>tracert</a:t>
            </a:r>
            <a:r>
              <a:rPr lang="en-GB" sz="1800" dirty="0"/>
              <a:t>, traceroute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800" dirty="0" err="1"/>
              <a:t>nslookup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4153378" cy="36030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Command line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/>
              <a:t>ipconfig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ifconfig</a:t>
            </a:r>
            <a:r>
              <a:rPr lang="en-GB" sz="1700" dirty="0"/>
              <a:t>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iptables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netstat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tcpdump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pathping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nmap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/>
              <a:t>route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 err="1"/>
              <a:t>arp</a:t>
            </a:r>
            <a:endParaRPr lang="en-GB" sz="17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1700" dirty="0"/>
              <a:t>dig</a:t>
            </a:r>
          </a:p>
        </p:txBody>
      </p:sp>
    </p:spTree>
    <p:extLst>
      <p:ext uri="{BB962C8B-B14F-4D97-AF65-F5344CB8AC3E}">
        <p14:creationId xmlns:p14="http://schemas.microsoft.com/office/powerpoint/2010/main" val="47618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5.3 	Given </a:t>
            </a:r>
            <a:r>
              <a:rPr lang="en-GB" dirty="0"/>
              <a:t>a scenario, troubleshoot common </a:t>
            </a:r>
            <a:r>
              <a:rPr lang="en-GB" dirty="0" smtClean="0"/>
              <a:t>wired </a:t>
            </a:r>
            <a:r>
              <a:rPr lang="en-GB" dirty="0"/>
              <a:t>connectivity and performance </a:t>
            </a: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Attenuation</a:t>
            </a:r>
          </a:p>
          <a:p>
            <a:r>
              <a:rPr lang="en-GB" dirty="0"/>
              <a:t>Latency</a:t>
            </a:r>
          </a:p>
          <a:p>
            <a:r>
              <a:rPr lang="en-GB" dirty="0"/>
              <a:t>Jitter</a:t>
            </a:r>
          </a:p>
          <a:p>
            <a:r>
              <a:rPr lang="en-GB" dirty="0"/>
              <a:t>Crosstalk</a:t>
            </a:r>
          </a:p>
          <a:p>
            <a:r>
              <a:rPr lang="en-GB" dirty="0"/>
              <a:t>EMI</a:t>
            </a:r>
          </a:p>
          <a:p>
            <a:r>
              <a:rPr lang="en-GB" dirty="0"/>
              <a:t>Open/short</a:t>
            </a:r>
          </a:p>
          <a:p>
            <a:r>
              <a:rPr lang="en-GB" dirty="0"/>
              <a:t>Incorrect pin-out</a:t>
            </a:r>
          </a:p>
          <a:p>
            <a:r>
              <a:rPr lang="en-GB" dirty="0"/>
              <a:t>Incorrect cable type</a:t>
            </a:r>
          </a:p>
          <a:p>
            <a:r>
              <a:rPr lang="en-GB" dirty="0"/>
              <a:t>Bad port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Transceiver mismatch</a:t>
            </a:r>
          </a:p>
          <a:p>
            <a:r>
              <a:rPr lang="en-GB" dirty="0"/>
              <a:t>TX/RX reverse</a:t>
            </a:r>
          </a:p>
          <a:p>
            <a:r>
              <a:rPr lang="en-GB" dirty="0"/>
              <a:t>Duplex/speed mismatch</a:t>
            </a:r>
          </a:p>
          <a:p>
            <a:r>
              <a:rPr lang="en-GB" dirty="0"/>
              <a:t>Damaged cables</a:t>
            </a:r>
          </a:p>
          <a:p>
            <a:r>
              <a:rPr lang="en-GB" dirty="0"/>
              <a:t>Bent pins</a:t>
            </a:r>
          </a:p>
          <a:p>
            <a:r>
              <a:rPr lang="en-GB" dirty="0"/>
              <a:t>Bottlenecks</a:t>
            </a:r>
          </a:p>
          <a:p>
            <a:r>
              <a:rPr lang="en-GB" dirty="0"/>
              <a:t>VLAN mismatch</a:t>
            </a:r>
          </a:p>
          <a:p>
            <a:r>
              <a:rPr lang="en-GB" dirty="0"/>
              <a:t>Network connection LED status indicators</a:t>
            </a:r>
          </a:p>
        </p:txBody>
      </p:sp>
    </p:spTree>
    <p:extLst>
      <p:ext uri="{BB962C8B-B14F-4D97-AF65-F5344CB8AC3E}">
        <p14:creationId xmlns:p14="http://schemas.microsoft.com/office/powerpoint/2010/main" val="144022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5.4 	Given </a:t>
            </a:r>
            <a:r>
              <a:rPr lang="en-GB" dirty="0"/>
              <a:t>a scenario, troubleshoot common </a:t>
            </a:r>
            <a:r>
              <a:rPr lang="en-GB" dirty="0" smtClean="0"/>
              <a:t>	wireless </a:t>
            </a:r>
            <a:r>
              <a:rPr lang="en-GB" dirty="0"/>
              <a:t>connectivity and performance </a:t>
            </a: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5"/>
          </p:nvPr>
        </p:nvSpPr>
        <p:spPr>
          <a:xfrm>
            <a:off x="669222" y="2183226"/>
            <a:ext cx="3049702" cy="3603060"/>
          </a:xfrm>
        </p:spPr>
        <p:txBody>
          <a:bodyPr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Reflection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Refraction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Absorption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Latency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Jitter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Attenuation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dirty="0"/>
              <a:t>Incorrect antenna type</a:t>
            </a:r>
            <a:endParaRPr lang="en-GB" sz="18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6"/>
          </p:nvPr>
        </p:nvSpPr>
        <p:spPr>
          <a:xfrm>
            <a:off x="3945470" y="2183227"/>
            <a:ext cx="3063240" cy="36030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Interference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Incorrect antenna placement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Channel overlap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Overcapacity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Distance limitations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Frequency mismatch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Wrong SSID</a:t>
            </a:r>
            <a:endParaRPr lang="en-GB" sz="160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half" idx="17"/>
          </p:nvPr>
        </p:nvSpPr>
        <p:spPr>
          <a:xfrm>
            <a:off x="7224156" y="2168237"/>
            <a:ext cx="4153378" cy="3603060"/>
          </a:xfrm>
        </p:spPr>
        <p:txBody>
          <a:bodyPr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Wrong passphrase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Security type mismatch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Power levels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1900" dirty="0"/>
              <a:t>Signal-to-noise ratio</a:t>
            </a:r>
            <a:endParaRPr lang="en-GB" sz="1700" dirty="0"/>
          </a:p>
        </p:txBody>
      </p:sp>
    </p:spTree>
    <p:extLst>
      <p:ext uri="{BB962C8B-B14F-4D97-AF65-F5344CB8AC3E}">
        <p14:creationId xmlns:p14="http://schemas.microsoft.com/office/powerpoint/2010/main" val="1646061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9F26D-7D7D-4342-8DF1-C3BB81E4F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5.5 	Given </a:t>
            </a:r>
            <a:r>
              <a:rPr lang="en-GB" dirty="0"/>
              <a:t>a scenario, troubleshoot common </a:t>
            </a:r>
            <a:r>
              <a:rPr lang="en-GB" dirty="0" smtClean="0"/>
              <a:t>network </a:t>
            </a:r>
            <a:r>
              <a:rPr lang="en-GB" dirty="0"/>
              <a:t>service </a:t>
            </a:r>
            <a:r>
              <a:rPr lang="en-GB" dirty="0" smtClean="0"/>
              <a:t>issues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1C89F3-846C-ED4A-B2E8-F46F6186318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Names not resolving</a:t>
            </a:r>
          </a:p>
          <a:p>
            <a:r>
              <a:rPr lang="en-GB" dirty="0"/>
              <a:t>Incorrect gateway</a:t>
            </a:r>
          </a:p>
          <a:p>
            <a:r>
              <a:rPr lang="en-GB" dirty="0"/>
              <a:t>Incorrect netmask</a:t>
            </a:r>
          </a:p>
          <a:p>
            <a:r>
              <a:rPr lang="en-GB" dirty="0"/>
              <a:t>Duplicate IP addresses</a:t>
            </a:r>
          </a:p>
          <a:p>
            <a:r>
              <a:rPr lang="en-GB" dirty="0"/>
              <a:t>Duplicate MAC addresses</a:t>
            </a:r>
          </a:p>
          <a:p>
            <a:r>
              <a:rPr lang="en-GB" dirty="0"/>
              <a:t>Expired IP address</a:t>
            </a:r>
          </a:p>
          <a:p>
            <a:r>
              <a:rPr lang="en-GB" dirty="0"/>
              <a:t>Rogue DHCP server</a:t>
            </a:r>
          </a:p>
          <a:p>
            <a:r>
              <a:rPr lang="en-GB" dirty="0"/>
              <a:t>Untrusted SSL certificate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Incorrect time </a:t>
            </a:r>
          </a:p>
          <a:p>
            <a:r>
              <a:rPr lang="en-GB" dirty="0"/>
              <a:t>Exhausted DHCP scope</a:t>
            </a:r>
          </a:p>
          <a:p>
            <a:r>
              <a:rPr lang="en-GB" dirty="0"/>
              <a:t>Blocked TCP/UDP ports</a:t>
            </a:r>
          </a:p>
          <a:p>
            <a:r>
              <a:rPr lang="en-GB" dirty="0"/>
              <a:t>Incorrect host-based firewall settings</a:t>
            </a:r>
          </a:p>
          <a:p>
            <a:r>
              <a:rPr lang="en-GB" dirty="0"/>
              <a:t>Incorrect ACL settings</a:t>
            </a:r>
          </a:p>
          <a:p>
            <a:r>
              <a:rPr lang="en-GB" dirty="0"/>
              <a:t>Unresponsive service</a:t>
            </a:r>
          </a:p>
          <a:p>
            <a:r>
              <a:rPr lang="en-GB" dirty="0"/>
              <a:t>Hardware failure</a:t>
            </a:r>
          </a:p>
        </p:txBody>
      </p:sp>
    </p:spTree>
    <p:extLst>
      <p:ext uri="{BB962C8B-B14F-4D97-AF65-F5344CB8AC3E}">
        <p14:creationId xmlns:p14="http://schemas.microsoft.com/office/powerpoint/2010/main" val="28812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 online exam lasting 1.5 hours</a:t>
            </a:r>
          </a:p>
          <a:p>
            <a:r>
              <a:rPr lang="en-US" dirty="0"/>
              <a:t>Closed book, no mobiles, calculators, smartwatches allowed</a:t>
            </a:r>
          </a:p>
          <a:p>
            <a:r>
              <a:rPr lang="en-US" dirty="0"/>
              <a:t>Access to desktop denied during the exam </a:t>
            </a:r>
          </a:p>
          <a:p>
            <a:r>
              <a:rPr lang="en-US" dirty="0"/>
              <a:t>90 questions </a:t>
            </a:r>
            <a:r>
              <a:rPr lang="en-US" dirty="0" smtClean="0"/>
              <a:t>– multiple choice and performance based</a:t>
            </a:r>
            <a:endParaRPr lang="en-GB" dirty="0"/>
          </a:p>
          <a:p>
            <a:r>
              <a:rPr lang="en-GB" dirty="0"/>
              <a:t>Pass mark </a:t>
            </a:r>
            <a:r>
              <a:rPr lang="en-GB" dirty="0" smtClean="0"/>
              <a:t>720 on a scal</a:t>
            </a:r>
            <a:r>
              <a:rPr lang="en-GB" dirty="0" smtClean="0"/>
              <a:t>e of 100 to 900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90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1C8AB-205B-A04D-8296-522D76B02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1.0 </a:t>
            </a:r>
            <a:r>
              <a:rPr lang="en-GB" dirty="0" smtClean="0"/>
              <a:t>	Networking </a:t>
            </a:r>
            <a:r>
              <a:rPr lang="en-GB" dirty="0"/>
              <a:t>Concepts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E458F-62C9-454C-ACE6-5388B8004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23</a:t>
            </a:r>
            <a:r>
              <a:rPr lang="en-GB" dirty="0" smtClean="0"/>
              <a:t>%</a:t>
            </a:r>
          </a:p>
          <a:p>
            <a:r>
              <a:rPr lang="en-GB" dirty="0" smtClean="0"/>
              <a:t>1.1 Explain the purposes and uses of ports and protocols</a:t>
            </a:r>
          </a:p>
          <a:p>
            <a:r>
              <a:rPr lang="en-GB" dirty="0" smtClean="0"/>
              <a:t>1.2 Explain devices, applications, protocols and services at their appropriate OSI layers</a:t>
            </a:r>
          </a:p>
          <a:p>
            <a:r>
              <a:rPr lang="en-GB" dirty="0" smtClean="0"/>
              <a:t>1.3 Explain the concepts and characteristics of routing and switching</a:t>
            </a:r>
          </a:p>
          <a:p>
            <a:r>
              <a:rPr lang="en-GB" dirty="0" smtClean="0"/>
              <a:t>1.4 Given a scenario, configure the appropriate IP addressing components</a:t>
            </a:r>
          </a:p>
          <a:p>
            <a:r>
              <a:rPr lang="en-GB" dirty="0" smtClean="0"/>
              <a:t>1.5 Compare and contrast the characteristics of network topologies, types and technologies</a:t>
            </a:r>
          </a:p>
          <a:p>
            <a:r>
              <a:rPr lang="en-GB" dirty="0" smtClean="0"/>
              <a:t>1.6 Given a scenario, implement the appropriate wireless technologies and configurations</a:t>
            </a:r>
          </a:p>
          <a:p>
            <a:r>
              <a:rPr lang="en-GB" dirty="0" smtClean="0"/>
              <a:t>1.7 Summarize cloud concepts and their purposes</a:t>
            </a:r>
          </a:p>
          <a:p>
            <a:r>
              <a:rPr lang="en-GB" dirty="0" smtClean="0"/>
              <a:t>1.8 Explain the functions of network services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697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1.1 	Explain the purposes and uses of ports </a:t>
            </a:r>
            <a:r>
              <a:rPr lang="en-GB" dirty="0" smtClean="0"/>
              <a:t>and </a:t>
            </a:r>
            <a:r>
              <a:rPr lang="en-GB" dirty="0"/>
              <a:t>protocols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Protocols and ports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15"/>
          </p:nvPr>
        </p:nvSpPr>
        <p:spPr/>
        <p:txBody>
          <a:bodyPr/>
          <a:lstStyle/>
          <a:p>
            <a:pPr lvl="1"/>
            <a:r>
              <a:rPr lang="en-GB" sz="1600" dirty="0"/>
              <a:t>SSH 22</a:t>
            </a:r>
          </a:p>
          <a:p>
            <a:pPr lvl="1"/>
            <a:r>
              <a:rPr lang="en-GB" sz="1600" dirty="0"/>
              <a:t>DNS 53</a:t>
            </a:r>
          </a:p>
          <a:p>
            <a:pPr lvl="1"/>
            <a:r>
              <a:rPr lang="en-GB" sz="1600" dirty="0"/>
              <a:t>SMTP 25</a:t>
            </a:r>
          </a:p>
          <a:p>
            <a:pPr lvl="1"/>
            <a:r>
              <a:rPr lang="en-GB" sz="1600" dirty="0"/>
              <a:t>SFTP 22</a:t>
            </a:r>
          </a:p>
          <a:p>
            <a:pPr lvl="1"/>
            <a:r>
              <a:rPr lang="en-GB" sz="1600" dirty="0"/>
              <a:t>FTP 20, 21</a:t>
            </a:r>
          </a:p>
          <a:p>
            <a:pPr lvl="1"/>
            <a:r>
              <a:rPr lang="en-GB" sz="1600" dirty="0"/>
              <a:t>TFTP 69</a:t>
            </a:r>
          </a:p>
          <a:p>
            <a:pPr lvl="1"/>
            <a:r>
              <a:rPr lang="en-GB" sz="1600" dirty="0"/>
              <a:t>TELNET 23</a:t>
            </a:r>
          </a:p>
          <a:p>
            <a:pPr lvl="1"/>
            <a:r>
              <a:rPr lang="en-GB" sz="1600" dirty="0"/>
              <a:t>DHCP 67, 68</a:t>
            </a:r>
          </a:p>
          <a:p>
            <a:pPr lvl="1"/>
            <a:r>
              <a:rPr lang="en-GB" sz="1600" dirty="0"/>
              <a:t>HTTP 80</a:t>
            </a:r>
          </a:p>
          <a:p>
            <a:pPr lvl="1"/>
            <a:r>
              <a:rPr lang="en-GB" sz="1600" dirty="0"/>
              <a:t>HTTPS  443</a:t>
            </a: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GB" dirty="0"/>
              <a:t>Protocols and ports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16"/>
          </p:nvPr>
        </p:nvSpPr>
        <p:spPr/>
        <p:txBody>
          <a:bodyPr>
            <a:noAutofit/>
          </a:bodyPr>
          <a:lstStyle/>
          <a:p>
            <a:r>
              <a:rPr lang="en-GB" sz="1600" dirty="0"/>
              <a:t>SNMP 161</a:t>
            </a:r>
          </a:p>
          <a:p>
            <a:r>
              <a:rPr lang="en-GB" sz="1600" dirty="0"/>
              <a:t>RDP 3389</a:t>
            </a:r>
          </a:p>
          <a:p>
            <a:r>
              <a:rPr lang="en-GB" sz="1600" dirty="0"/>
              <a:t>NTP 123</a:t>
            </a:r>
          </a:p>
          <a:p>
            <a:r>
              <a:rPr lang="en-GB" sz="1600" dirty="0"/>
              <a:t>SIP 5060, 5061</a:t>
            </a:r>
          </a:p>
          <a:p>
            <a:r>
              <a:rPr lang="en-GB" sz="1600" dirty="0"/>
              <a:t>MB 445</a:t>
            </a:r>
          </a:p>
          <a:p>
            <a:r>
              <a:rPr lang="en-GB" sz="1600" dirty="0"/>
              <a:t>POP 110</a:t>
            </a:r>
          </a:p>
          <a:p>
            <a:r>
              <a:rPr lang="en-GB" sz="1600" dirty="0"/>
              <a:t>IMAP 143</a:t>
            </a:r>
          </a:p>
          <a:p>
            <a:r>
              <a:rPr lang="en-GB" sz="1600" dirty="0"/>
              <a:t>LDAP 389</a:t>
            </a:r>
          </a:p>
          <a:p>
            <a:r>
              <a:rPr lang="en-GB" sz="1600" dirty="0"/>
              <a:t>LDAPS 636</a:t>
            </a:r>
          </a:p>
          <a:p>
            <a:r>
              <a:rPr lang="en-GB" sz="1600" dirty="0"/>
              <a:t>H.323 1720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GB" dirty="0"/>
              <a:t>Protocol types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870564" cy="2913513"/>
          </a:xfrm>
        </p:spPr>
        <p:txBody>
          <a:bodyPr>
            <a:normAutofit/>
          </a:bodyPr>
          <a:lstStyle/>
          <a:p>
            <a:r>
              <a:rPr lang="en-GB" sz="1600" dirty="0"/>
              <a:t>ICMP</a:t>
            </a:r>
          </a:p>
          <a:p>
            <a:r>
              <a:rPr lang="en-GB" sz="1600" dirty="0"/>
              <a:t>UDP</a:t>
            </a:r>
          </a:p>
          <a:p>
            <a:r>
              <a:rPr lang="en-GB" sz="1600" dirty="0"/>
              <a:t>TCP</a:t>
            </a:r>
          </a:p>
          <a:p>
            <a:r>
              <a:rPr lang="en-GB" sz="1600" dirty="0"/>
              <a:t>IP</a:t>
            </a:r>
          </a:p>
          <a:p>
            <a:r>
              <a:rPr lang="en-GB" sz="1600" dirty="0"/>
              <a:t>Connection-oriented vs. connectionless</a:t>
            </a:r>
          </a:p>
        </p:txBody>
      </p:sp>
    </p:spTree>
    <p:extLst>
      <p:ext uri="{BB962C8B-B14F-4D97-AF65-F5344CB8AC3E}">
        <p14:creationId xmlns:p14="http://schemas.microsoft.com/office/powerpoint/2010/main" val="305691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1.2 	Explain devices, applications, protocols </a:t>
            </a:r>
            <a:r>
              <a:rPr lang="en-GB" dirty="0" smtClean="0"/>
              <a:t>and </a:t>
            </a:r>
            <a:r>
              <a:rPr lang="en-GB" dirty="0"/>
              <a:t>services at their appropriate </a:t>
            </a:r>
            <a:r>
              <a:rPr lang="en-GB" dirty="0" smtClean="0"/>
              <a:t>OSI layers</a:t>
            </a:r>
            <a:endParaRPr lang="en-GB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D6AD6D-8834-9F4F-8E4C-9550F433F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Layer 1 – Physical</a:t>
            </a:r>
          </a:p>
          <a:p>
            <a:pPr marL="0" indent="0">
              <a:buNone/>
            </a:pPr>
            <a:r>
              <a:rPr lang="en-GB" dirty="0"/>
              <a:t>Layer 2 – Data link</a:t>
            </a:r>
          </a:p>
          <a:p>
            <a:pPr marL="0" indent="0">
              <a:buNone/>
            </a:pPr>
            <a:r>
              <a:rPr lang="en-GB" dirty="0"/>
              <a:t>Layer 3 – Network</a:t>
            </a:r>
          </a:p>
          <a:p>
            <a:pPr marL="0" indent="0">
              <a:buNone/>
            </a:pPr>
            <a:r>
              <a:rPr lang="en-GB" dirty="0"/>
              <a:t>Layer 4 – Transport</a:t>
            </a:r>
          </a:p>
          <a:p>
            <a:pPr marL="0" indent="0">
              <a:buNone/>
            </a:pPr>
            <a:r>
              <a:rPr lang="en-GB" dirty="0"/>
              <a:t>Layer 5 – Session</a:t>
            </a:r>
          </a:p>
          <a:p>
            <a:pPr marL="0" indent="0">
              <a:buNone/>
            </a:pPr>
            <a:r>
              <a:rPr lang="en-GB" dirty="0"/>
              <a:t>Layer 6 – Presentation</a:t>
            </a:r>
          </a:p>
          <a:p>
            <a:pPr marL="0" indent="0">
              <a:buNone/>
            </a:pPr>
            <a:r>
              <a:rPr lang="en-GB" dirty="0"/>
              <a:t>Layer 7 – Application</a:t>
            </a:r>
          </a:p>
        </p:txBody>
      </p:sp>
    </p:spTree>
    <p:extLst>
      <p:ext uri="{BB962C8B-B14F-4D97-AF65-F5344CB8AC3E}">
        <p14:creationId xmlns:p14="http://schemas.microsoft.com/office/powerpoint/2010/main" val="221385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D7BEB06-BA38-0044-AFD4-BA798041F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1.3 	Explain the concepts and characteristics </a:t>
            </a:r>
            <a:r>
              <a:rPr lang="en-GB" dirty="0" smtClean="0"/>
              <a:t>of </a:t>
            </a:r>
            <a:r>
              <a:rPr lang="en-GB" dirty="0"/>
              <a:t>routing and switching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Properties of network traffic</a:t>
            </a:r>
          </a:p>
          <a:p>
            <a:pPr lvl="1"/>
            <a:r>
              <a:rPr lang="en-GB" dirty="0"/>
              <a:t>Broadcast domains</a:t>
            </a:r>
          </a:p>
          <a:p>
            <a:pPr lvl="1"/>
            <a:r>
              <a:rPr lang="en-GB" dirty="0"/>
              <a:t>CSMA/CD</a:t>
            </a:r>
          </a:p>
          <a:p>
            <a:pPr lvl="1"/>
            <a:r>
              <a:rPr lang="en-GB" dirty="0"/>
              <a:t>CSMA/CA</a:t>
            </a:r>
          </a:p>
          <a:p>
            <a:pPr lvl="1"/>
            <a:r>
              <a:rPr lang="en-GB" dirty="0"/>
              <a:t>Collision domains</a:t>
            </a:r>
          </a:p>
          <a:p>
            <a:pPr lvl="1"/>
            <a:r>
              <a:rPr lang="en-GB" dirty="0"/>
              <a:t>Protocol data units</a:t>
            </a:r>
          </a:p>
          <a:p>
            <a:pPr lvl="1"/>
            <a:r>
              <a:rPr lang="en-GB" dirty="0"/>
              <a:t>MTU</a:t>
            </a:r>
          </a:p>
          <a:p>
            <a:pPr lvl="1"/>
            <a:r>
              <a:rPr lang="en-GB" dirty="0"/>
              <a:t>Broadcast</a:t>
            </a:r>
          </a:p>
          <a:p>
            <a:pPr lvl="1"/>
            <a:r>
              <a:rPr lang="en-GB" dirty="0"/>
              <a:t>Multicast</a:t>
            </a:r>
          </a:p>
          <a:p>
            <a:pPr lvl="1"/>
            <a:r>
              <a:rPr lang="en-GB" dirty="0"/>
              <a:t>Unicast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Segmentation and interface properties</a:t>
            </a:r>
          </a:p>
          <a:p>
            <a:pPr lvl="1"/>
            <a:r>
              <a:rPr lang="en-GB" dirty="0"/>
              <a:t>VLANs</a:t>
            </a:r>
          </a:p>
          <a:p>
            <a:pPr lvl="1"/>
            <a:r>
              <a:rPr lang="en-GB" dirty="0"/>
              <a:t>Trunking (802.1q)</a:t>
            </a:r>
          </a:p>
          <a:p>
            <a:pPr lvl="1"/>
            <a:r>
              <a:rPr lang="en-GB" dirty="0"/>
              <a:t>Tagging and </a:t>
            </a:r>
            <a:r>
              <a:rPr lang="en-GB" dirty="0" err="1"/>
              <a:t>untagging</a:t>
            </a:r>
            <a:r>
              <a:rPr lang="en-GB" dirty="0"/>
              <a:t> ports</a:t>
            </a:r>
          </a:p>
          <a:p>
            <a:pPr lvl="1"/>
            <a:r>
              <a:rPr lang="en-GB" dirty="0"/>
              <a:t>Port mirroring</a:t>
            </a:r>
          </a:p>
          <a:p>
            <a:pPr lvl="1"/>
            <a:r>
              <a:rPr lang="en-GB" dirty="0"/>
              <a:t>Switching loops/spanning tree</a:t>
            </a:r>
          </a:p>
          <a:p>
            <a:pPr lvl="1"/>
            <a:r>
              <a:rPr lang="en-GB" dirty="0" err="1"/>
              <a:t>PoE</a:t>
            </a:r>
            <a:r>
              <a:rPr lang="en-GB" dirty="0"/>
              <a:t> and </a:t>
            </a:r>
            <a:r>
              <a:rPr lang="en-GB" dirty="0" err="1"/>
              <a:t>PoE</a:t>
            </a:r>
            <a:r>
              <a:rPr lang="en-GB" dirty="0"/>
              <a:t>+ (802.3af, 802.3at)</a:t>
            </a:r>
          </a:p>
          <a:p>
            <a:pPr lvl="1"/>
            <a:r>
              <a:rPr lang="en-GB" dirty="0"/>
              <a:t>DMZ</a:t>
            </a:r>
          </a:p>
          <a:p>
            <a:pPr lvl="1"/>
            <a:r>
              <a:rPr lang="en-GB" dirty="0"/>
              <a:t>MAC address table</a:t>
            </a:r>
          </a:p>
          <a:p>
            <a:pPr lvl="1"/>
            <a:r>
              <a:rPr lang="en-GB" dirty="0"/>
              <a:t>ARP table</a:t>
            </a:r>
          </a:p>
        </p:txBody>
      </p:sp>
    </p:spTree>
    <p:extLst>
      <p:ext uri="{BB962C8B-B14F-4D97-AF65-F5344CB8AC3E}">
        <p14:creationId xmlns:p14="http://schemas.microsoft.com/office/powerpoint/2010/main" val="343733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BL-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BL-Template" id="{4B1E4E74-8B2C-4BC2-B6ED-0F6A2A50F8E5}" vid="{17914F44-36C4-47CD-A5F8-5CC70DDC3D2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71502E175D4041AD5498D9462EEF6D" ma:contentTypeVersion="11" ma:contentTypeDescription="Create a new document." ma:contentTypeScope="" ma:versionID="9513faf5fc17fb33e47043d9f4aecf4e">
  <xsd:schema xmlns:xsd="http://www.w3.org/2001/XMLSchema" xmlns:xs="http://www.w3.org/2001/XMLSchema" xmlns:p="http://schemas.microsoft.com/office/2006/metadata/properties" xmlns:ns2="97cb88b6-6f55-437d-af73-4cb2e3d1be32" xmlns:ns3="4a02df82-8de1-40de-837c-d16ad8d3d107" targetNamespace="http://schemas.microsoft.com/office/2006/metadata/properties" ma:root="true" ma:fieldsID="fe52720b6bd63e4542cfd51ab209b0a8" ns2:_="" ns3:_="">
    <xsd:import namespace="97cb88b6-6f55-437d-af73-4cb2e3d1be32"/>
    <xsd:import namespace="4a02df82-8de1-40de-837c-d16ad8d3d10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b88b6-6f55-437d-af73-4cb2e3d1be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02df82-8de1-40de-837c-d16ad8d3d10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AFE61BD-FB0F-4514-BB05-C249D3314CAE}"/>
</file>

<file path=customXml/itemProps2.xml><?xml version="1.0" encoding="utf-8"?>
<ds:datastoreItem xmlns:ds="http://schemas.openxmlformats.org/officeDocument/2006/customXml" ds:itemID="{C1605486-A04E-45A7-BCFF-B072070E1709}"/>
</file>

<file path=customXml/itemProps3.xml><?xml version="1.0" encoding="utf-8"?>
<ds:datastoreItem xmlns:ds="http://schemas.openxmlformats.org/officeDocument/2006/customXml" ds:itemID="{37ACF7A8-E926-45D4-A567-F357F799953C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1654</Words>
  <Application>Microsoft Office PowerPoint</Application>
  <PresentationFormat>Widescreen</PresentationFormat>
  <Paragraphs>692</Paragraphs>
  <Slides>43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6" baseType="lpstr">
      <vt:lpstr>Arial</vt:lpstr>
      <vt:lpstr>Calibri</vt:lpstr>
      <vt:lpstr>WBL-Template</vt:lpstr>
      <vt:lpstr> CompTIA Network+ Introduction and Syllabus</vt:lpstr>
      <vt:lpstr>Aim</vt:lpstr>
      <vt:lpstr>Exam N10-007</vt:lpstr>
      <vt:lpstr>Resources</vt:lpstr>
      <vt:lpstr>Exam</vt:lpstr>
      <vt:lpstr>1.0  Networking Concepts</vt:lpstr>
      <vt:lpstr>1.1  Explain the purposes and uses of ports and protocols</vt:lpstr>
      <vt:lpstr>1.2  Explain devices, applications, protocols and services at their appropriate OSI layers</vt:lpstr>
      <vt:lpstr>1.3  Explain the concepts and characteristics of routing and switching </vt:lpstr>
      <vt:lpstr>1.3  Explain the concepts and characteristics of routing and switching</vt:lpstr>
      <vt:lpstr>1.3  Explain the concepts and characteristics of routing and switching</vt:lpstr>
      <vt:lpstr>1.4  Given a scenario, configure the appropriate IP addressing components </vt:lpstr>
      <vt:lpstr>1.5  Compare and contrast the characteristics of  network topologies, types and technologies </vt:lpstr>
      <vt:lpstr>1.6  Given a scenario, implement the appropriate  wireless technologies and configurations</vt:lpstr>
      <vt:lpstr> 1.7 Summarize cloud concepts and their purposes</vt:lpstr>
      <vt:lpstr>1.8  Explain the functions of network services</vt:lpstr>
      <vt:lpstr>2.0 Infrastructure</vt:lpstr>
      <vt:lpstr>2.1  Given a scenario, deploy the appropriate cabling solution</vt:lpstr>
      <vt:lpstr>2.1  Given a scenario, deploy the appropriate cabling solution</vt:lpstr>
      <vt:lpstr>2.1  Given a scenario, deploy the appropriate cabling solution</vt:lpstr>
      <vt:lpstr>2.2  Given a scenario, determine the appropriate placement of networking devices on a network and install/configure them </vt:lpstr>
      <vt:lpstr>2.3  Explain the purposes and use cases for advanced networking devices</vt:lpstr>
      <vt:lpstr>2.4  Explain the purposes of virtualization and network storage technologies</vt:lpstr>
      <vt:lpstr>2.5 Compare and contrast WAN technologies</vt:lpstr>
      <vt:lpstr>3.0  Network Operations</vt:lpstr>
      <vt:lpstr>3.1  Given a scenario, use appropriate documentation and diagrams to manage the network</vt:lpstr>
      <vt:lpstr>3.2  Compare and contrast business continuity and disaster recovery concepts</vt:lpstr>
      <vt:lpstr>3.3  Explain common scanning, monitoring and patching processes and summarize their expected outputs </vt:lpstr>
      <vt:lpstr>3.4 Given a scenario, use remote access methods </vt:lpstr>
      <vt:lpstr>3.5 Identify policies and best practices</vt:lpstr>
      <vt:lpstr>4.0  Network Security</vt:lpstr>
      <vt:lpstr>4.1 Summarize the purposes of physical security devices</vt:lpstr>
      <vt:lpstr>4.2  Explain authentication and access controls</vt:lpstr>
      <vt:lpstr>4.3 Given a scenario, secure a basic wireless network</vt:lpstr>
      <vt:lpstr>4.4 Summarize common networking attacks</vt:lpstr>
      <vt:lpstr>4.5  Given a scenario, implement network device hardening</vt:lpstr>
      <vt:lpstr>4.6  Explain common mitigation techniques and their purposes</vt:lpstr>
      <vt:lpstr>5.0  Network Troubleshooting and Tools</vt:lpstr>
      <vt:lpstr>5.1  Explain the network troubleshooting  methodology</vt:lpstr>
      <vt:lpstr>5.2  Given a scenario, use the appropriate tool</vt:lpstr>
      <vt:lpstr>5.3  Given a scenario, troubleshoot common wired connectivity and performance issues</vt:lpstr>
      <vt:lpstr>5.4  Given a scenario, troubleshoot common  wireless connectivity and performance issues</vt:lpstr>
      <vt:lpstr>5.5  Given a scenario, troubleshoot common network service issues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Developer Technician</dc:title>
  <dc:creator>Bob Higgie</dc:creator>
  <cp:lastModifiedBy>Bob Higgie</cp:lastModifiedBy>
  <cp:revision>23</cp:revision>
  <dcterms:created xsi:type="dcterms:W3CDTF">2021-08-03T12:13:29Z</dcterms:created>
  <dcterms:modified xsi:type="dcterms:W3CDTF">2021-08-03T14:07:03Z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0x010100DB71502E175D4041AD5498D9462EEF6D</vt:lpwstr>
  </property>
</Properties>
</file>