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61" r:id="rId3"/>
    <p:sldId id="257" r:id="rId4"/>
    <p:sldId id="486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2" r:id="rId18"/>
    <p:sldId id="280" r:id="rId19"/>
    <p:sldId id="497" r:id="rId20"/>
    <p:sldId id="283" r:id="rId21"/>
    <p:sldId id="538" r:id="rId22"/>
    <p:sldId id="539" r:id="rId23"/>
    <p:sldId id="540" r:id="rId24"/>
    <p:sldId id="541" r:id="rId25"/>
    <p:sldId id="542" r:id="rId26"/>
    <p:sldId id="543" r:id="rId27"/>
    <p:sldId id="544" r:id="rId28"/>
    <p:sldId id="545" r:id="rId29"/>
    <p:sldId id="546" r:id="rId30"/>
    <p:sldId id="547" r:id="rId31"/>
    <p:sldId id="26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AAE0E-5896-4059-AAB7-4393AE71D13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A4983E-8019-4C2F-947F-E21230821F8C}">
      <dgm:prSet phldrT="[Text]"/>
      <dgm:spPr/>
      <dgm:t>
        <a:bodyPr/>
        <a:lstStyle/>
        <a:p>
          <a:r>
            <a:rPr lang="en-US" dirty="0"/>
            <a:t>Good Security Policies</a:t>
          </a:r>
        </a:p>
      </dgm:t>
    </dgm:pt>
    <dgm:pt modelId="{B46A734F-1237-4897-9D0A-77619F1F3A75}" type="parTrans" cxnId="{4928A072-1341-413B-A97E-7D4E3E2DD654}">
      <dgm:prSet/>
      <dgm:spPr/>
      <dgm:t>
        <a:bodyPr/>
        <a:lstStyle/>
        <a:p>
          <a:endParaRPr lang="en-US"/>
        </a:p>
      </dgm:t>
    </dgm:pt>
    <dgm:pt modelId="{2E191C5B-7D9C-49BF-931F-E81E15941322}" type="sibTrans" cxnId="{4928A072-1341-413B-A97E-7D4E3E2DD654}">
      <dgm:prSet/>
      <dgm:spPr/>
      <dgm:t>
        <a:bodyPr/>
        <a:lstStyle/>
        <a:p>
          <a:endParaRPr lang="en-US"/>
        </a:p>
      </dgm:t>
    </dgm:pt>
    <dgm:pt modelId="{A95A2275-A86A-40B8-B0A2-CF58D5863667}">
      <dgm:prSet phldrT="[Text]"/>
      <dgm:spPr/>
      <dgm:t>
        <a:bodyPr/>
        <a:lstStyle/>
        <a:p>
          <a:r>
            <a:rPr lang="en-US" b="1" dirty="0">
              <a:cs typeface="Calibri"/>
            </a:rPr>
            <a:t>Are Implementable</a:t>
          </a:r>
          <a:endParaRPr lang="en-US" dirty="0"/>
        </a:p>
      </dgm:t>
    </dgm:pt>
    <dgm:pt modelId="{07096E5D-0F46-474C-97BD-44F9BB408CC7}" type="parTrans" cxnId="{687883C7-194D-4787-BAA6-AD136C0BB0BA}">
      <dgm:prSet/>
      <dgm:spPr/>
      <dgm:t>
        <a:bodyPr/>
        <a:lstStyle/>
        <a:p>
          <a:endParaRPr lang="en-US"/>
        </a:p>
      </dgm:t>
    </dgm:pt>
    <dgm:pt modelId="{F76DBB9C-4D23-40C5-A8B1-AF2AF39B72A2}" type="sibTrans" cxnId="{687883C7-194D-4787-BAA6-AD136C0BB0BA}">
      <dgm:prSet/>
      <dgm:spPr/>
      <dgm:t>
        <a:bodyPr/>
        <a:lstStyle/>
        <a:p>
          <a:endParaRPr lang="en-US"/>
        </a:p>
      </dgm:t>
    </dgm:pt>
    <dgm:pt modelId="{45BFBFC2-D837-452C-98A8-C55C4EC6049A}">
      <dgm:prSet phldrT="[Text]"/>
      <dgm:spPr/>
      <dgm:t>
        <a:bodyPr/>
        <a:lstStyle/>
        <a:p>
          <a:r>
            <a:rPr lang="en-US" b="1" dirty="0">
              <a:cs typeface="Calibri"/>
            </a:rPr>
            <a:t>Are Enforceable</a:t>
          </a:r>
          <a:endParaRPr lang="en-US" dirty="0"/>
        </a:p>
      </dgm:t>
    </dgm:pt>
    <dgm:pt modelId="{481DD80F-435E-4234-9041-D8E8FF69F39D}" type="parTrans" cxnId="{7588C8BB-6088-4A1F-AB9D-8CD685B54EEC}">
      <dgm:prSet/>
      <dgm:spPr/>
      <dgm:t>
        <a:bodyPr/>
        <a:lstStyle/>
        <a:p>
          <a:endParaRPr lang="en-US"/>
        </a:p>
      </dgm:t>
    </dgm:pt>
    <dgm:pt modelId="{0D696B13-7548-44F0-A4D3-A607A7C30242}" type="sibTrans" cxnId="{7588C8BB-6088-4A1F-AB9D-8CD685B54EEC}">
      <dgm:prSet/>
      <dgm:spPr/>
      <dgm:t>
        <a:bodyPr/>
        <a:lstStyle/>
        <a:p>
          <a:endParaRPr lang="en-US"/>
        </a:p>
      </dgm:t>
    </dgm:pt>
    <dgm:pt modelId="{264CD63C-814A-47E0-A2A4-091C9E322791}">
      <dgm:prSet phldrT="[Text]"/>
      <dgm:spPr/>
      <dgm:t>
        <a:bodyPr/>
        <a:lstStyle/>
        <a:p>
          <a:r>
            <a:rPr lang="en-US" b="1" dirty="0">
              <a:cs typeface="Calibri"/>
            </a:rPr>
            <a:t>Define Responsibilities</a:t>
          </a:r>
          <a:endParaRPr lang="en-US" dirty="0"/>
        </a:p>
      </dgm:t>
    </dgm:pt>
    <dgm:pt modelId="{798C9859-08C2-435F-BE97-92F0D603F0D7}" type="parTrans" cxnId="{C5C151DD-A30D-45C9-B94C-80F29F47AD9E}">
      <dgm:prSet/>
      <dgm:spPr/>
      <dgm:t>
        <a:bodyPr/>
        <a:lstStyle/>
        <a:p>
          <a:endParaRPr lang="en-US"/>
        </a:p>
      </dgm:t>
    </dgm:pt>
    <dgm:pt modelId="{EFB3402F-7037-4BF0-82FC-AE3F50B38944}" type="sibTrans" cxnId="{C5C151DD-A30D-45C9-B94C-80F29F47AD9E}">
      <dgm:prSet/>
      <dgm:spPr/>
      <dgm:t>
        <a:bodyPr/>
        <a:lstStyle/>
        <a:p>
          <a:endParaRPr lang="en-US"/>
        </a:p>
      </dgm:t>
    </dgm:pt>
    <dgm:pt modelId="{B68A18A4-277C-45FF-8F0A-F51AA574F9E0}" type="pres">
      <dgm:prSet presAssocID="{654AAE0E-5896-4059-AAB7-4393AE71D13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3C1F24-10F1-4B5A-964C-22D25E50E0F1}" type="pres">
      <dgm:prSet presAssocID="{91A4983E-8019-4C2F-947F-E21230821F8C}" presName="root" presStyleCnt="0"/>
      <dgm:spPr/>
    </dgm:pt>
    <dgm:pt modelId="{85DD17C3-E277-4522-9DCB-CA14B27B50CC}" type="pres">
      <dgm:prSet presAssocID="{91A4983E-8019-4C2F-947F-E21230821F8C}" presName="rootComposite" presStyleCnt="0"/>
      <dgm:spPr/>
    </dgm:pt>
    <dgm:pt modelId="{903C7872-5AB4-4BE8-AED1-6B5E032DF6F1}" type="pres">
      <dgm:prSet presAssocID="{91A4983E-8019-4C2F-947F-E21230821F8C}" presName="rootText" presStyleLbl="node1" presStyleIdx="0" presStyleCnt="1"/>
      <dgm:spPr/>
    </dgm:pt>
    <dgm:pt modelId="{CAAB8BF4-18E9-4224-9B4F-23D333EA72F9}" type="pres">
      <dgm:prSet presAssocID="{91A4983E-8019-4C2F-947F-E21230821F8C}" presName="rootConnector" presStyleLbl="node1" presStyleIdx="0" presStyleCnt="1"/>
      <dgm:spPr/>
    </dgm:pt>
    <dgm:pt modelId="{6A7A5CCD-544F-4673-9510-F259044BB492}" type="pres">
      <dgm:prSet presAssocID="{91A4983E-8019-4C2F-947F-E21230821F8C}" presName="childShape" presStyleCnt="0"/>
      <dgm:spPr/>
    </dgm:pt>
    <dgm:pt modelId="{8989FAE9-9F64-4400-A42D-19586BE7CAA3}" type="pres">
      <dgm:prSet presAssocID="{07096E5D-0F46-474C-97BD-44F9BB408CC7}" presName="Name13" presStyleLbl="parChTrans1D2" presStyleIdx="0" presStyleCnt="3"/>
      <dgm:spPr/>
    </dgm:pt>
    <dgm:pt modelId="{4051D122-CE3B-4BA0-B0A8-4244B2F8C116}" type="pres">
      <dgm:prSet presAssocID="{A95A2275-A86A-40B8-B0A2-CF58D5863667}" presName="childText" presStyleLbl="bgAcc1" presStyleIdx="0" presStyleCnt="3">
        <dgm:presLayoutVars>
          <dgm:bulletEnabled val="1"/>
        </dgm:presLayoutVars>
      </dgm:prSet>
      <dgm:spPr/>
    </dgm:pt>
    <dgm:pt modelId="{D13D1F83-B1F6-4A8C-8600-CA49D32466A6}" type="pres">
      <dgm:prSet presAssocID="{481DD80F-435E-4234-9041-D8E8FF69F39D}" presName="Name13" presStyleLbl="parChTrans1D2" presStyleIdx="1" presStyleCnt="3"/>
      <dgm:spPr/>
    </dgm:pt>
    <dgm:pt modelId="{56C506ED-D734-4B31-AACE-25F3F9C23DFE}" type="pres">
      <dgm:prSet presAssocID="{45BFBFC2-D837-452C-98A8-C55C4EC6049A}" presName="childText" presStyleLbl="bgAcc1" presStyleIdx="1" presStyleCnt="3">
        <dgm:presLayoutVars>
          <dgm:bulletEnabled val="1"/>
        </dgm:presLayoutVars>
      </dgm:prSet>
      <dgm:spPr/>
    </dgm:pt>
    <dgm:pt modelId="{4BCB8154-8A03-4B6C-8466-D18C070C94A9}" type="pres">
      <dgm:prSet presAssocID="{798C9859-08C2-435F-BE97-92F0D603F0D7}" presName="Name13" presStyleLbl="parChTrans1D2" presStyleIdx="2" presStyleCnt="3"/>
      <dgm:spPr/>
    </dgm:pt>
    <dgm:pt modelId="{A2734CAD-A658-4CB9-ACC4-ACFADAB227D9}" type="pres">
      <dgm:prSet presAssocID="{264CD63C-814A-47E0-A2A4-091C9E322791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00E7F25D-E74A-4DF9-9FAF-CADA973D32CF}" type="presOf" srcId="{91A4983E-8019-4C2F-947F-E21230821F8C}" destId="{903C7872-5AB4-4BE8-AED1-6B5E032DF6F1}" srcOrd="0" destOrd="0" presId="urn:microsoft.com/office/officeart/2005/8/layout/hierarchy3"/>
    <dgm:cxn modelId="{92928B47-8070-4C37-B097-9CB889E4E81E}" type="presOf" srcId="{A95A2275-A86A-40B8-B0A2-CF58D5863667}" destId="{4051D122-CE3B-4BA0-B0A8-4244B2F8C116}" srcOrd="0" destOrd="0" presId="urn:microsoft.com/office/officeart/2005/8/layout/hierarchy3"/>
    <dgm:cxn modelId="{4928A072-1341-413B-A97E-7D4E3E2DD654}" srcId="{654AAE0E-5896-4059-AAB7-4393AE71D136}" destId="{91A4983E-8019-4C2F-947F-E21230821F8C}" srcOrd="0" destOrd="0" parTransId="{B46A734F-1237-4897-9D0A-77619F1F3A75}" sibTransId="{2E191C5B-7D9C-49BF-931F-E81E15941322}"/>
    <dgm:cxn modelId="{5E347656-3C2C-490A-8C5D-1866D611C35F}" type="presOf" srcId="{45BFBFC2-D837-452C-98A8-C55C4EC6049A}" destId="{56C506ED-D734-4B31-AACE-25F3F9C23DFE}" srcOrd="0" destOrd="0" presId="urn:microsoft.com/office/officeart/2005/8/layout/hierarchy3"/>
    <dgm:cxn modelId="{17A49395-5CD9-4947-920F-304BF54D2C07}" type="presOf" srcId="{91A4983E-8019-4C2F-947F-E21230821F8C}" destId="{CAAB8BF4-18E9-4224-9B4F-23D333EA72F9}" srcOrd="1" destOrd="0" presId="urn:microsoft.com/office/officeart/2005/8/layout/hierarchy3"/>
    <dgm:cxn modelId="{2A9739A2-401E-4165-9EE6-B91422AD843C}" type="presOf" srcId="{654AAE0E-5896-4059-AAB7-4393AE71D136}" destId="{B68A18A4-277C-45FF-8F0A-F51AA574F9E0}" srcOrd="0" destOrd="0" presId="urn:microsoft.com/office/officeart/2005/8/layout/hierarchy3"/>
    <dgm:cxn modelId="{DC63C2A3-885F-403A-BCB1-806BB73F1B55}" type="presOf" srcId="{264CD63C-814A-47E0-A2A4-091C9E322791}" destId="{A2734CAD-A658-4CB9-ACC4-ACFADAB227D9}" srcOrd="0" destOrd="0" presId="urn:microsoft.com/office/officeart/2005/8/layout/hierarchy3"/>
    <dgm:cxn modelId="{7A8CD2AC-1E2B-42DA-993D-AEB69028689D}" type="presOf" srcId="{798C9859-08C2-435F-BE97-92F0D603F0D7}" destId="{4BCB8154-8A03-4B6C-8466-D18C070C94A9}" srcOrd="0" destOrd="0" presId="urn:microsoft.com/office/officeart/2005/8/layout/hierarchy3"/>
    <dgm:cxn modelId="{7588C8BB-6088-4A1F-AB9D-8CD685B54EEC}" srcId="{91A4983E-8019-4C2F-947F-E21230821F8C}" destId="{45BFBFC2-D837-452C-98A8-C55C4EC6049A}" srcOrd="1" destOrd="0" parTransId="{481DD80F-435E-4234-9041-D8E8FF69F39D}" sibTransId="{0D696B13-7548-44F0-A4D3-A607A7C30242}"/>
    <dgm:cxn modelId="{687883C7-194D-4787-BAA6-AD136C0BB0BA}" srcId="{91A4983E-8019-4C2F-947F-E21230821F8C}" destId="{A95A2275-A86A-40B8-B0A2-CF58D5863667}" srcOrd="0" destOrd="0" parTransId="{07096E5D-0F46-474C-97BD-44F9BB408CC7}" sibTransId="{F76DBB9C-4D23-40C5-A8B1-AF2AF39B72A2}"/>
    <dgm:cxn modelId="{C5C151DD-A30D-45C9-B94C-80F29F47AD9E}" srcId="{91A4983E-8019-4C2F-947F-E21230821F8C}" destId="{264CD63C-814A-47E0-A2A4-091C9E322791}" srcOrd="2" destOrd="0" parTransId="{798C9859-08C2-435F-BE97-92F0D603F0D7}" sibTransId="{EFB3402F-7037-4BF0-82FC-AE3F50B38944}"/>
    <dgm:cxn modelId="{AD9895FB-0945-4EC6-88E2-412CA8FEDA23}" type="presOf" srcId="{481DD80F-435E-4234-9041-D8E8FF69F39D}" destId="{D13D1F83-B1F6-4A8C-8600-CA49D32466A6}" srcOrd="0" destOrd="0" presId="urn:microsoft.com/office/officeart/2005/8/layout/hierarchy3"/>
    <dgm:cxn modelId="{456DE7FE-A7C8-441C-9199-2B1F664F3824}" type="presOf" srcId="{07096E5D-0F46-474C-97BD-44F9BB408CC7}" destId="{8989FAE9-9F64-4400-A42D-19586BE7CAA3}" srcOrd="0" destOrd="0" presId="urn:microsoft.com/office/officeart/2005/8/layout/hierarchy3"/>
    <dgm:cxn modelId="{978EE7F4-E397-4862-81E8-DE97BF8F364B}" type="presParOf" srcId="{B68A18A4-277C-45FF-8F0A-F51AA574F9E0}" destId="{C03C1F24-10F1-4B5A-964C-22D25E50E0F1}" srcOrd="0" destOrd="0" presId="urn:microsoft.com/office/officeart/2005/8/layout/hierarchy3"/>
    <dgm:cxn modelId="{60F0CA4A-15F4-45EC-A016-35F464ED0002}" type="presParOf" srcId="{C03C1F24-10F1-4B5A-964C-22D25E50E0F1}" destId="{85DD17C3-E277-4522-9DCB-CA14B27B50CC}" srcOrd="0" destOrd="0" presId="urn:microsoft.com/office/officeart/2005/8/layout/hierarchy3"/>
    <dgm:cxn modelId="{0C5C942C-6898-4392-B571-EF7AB0D9C47D}" type="presParOf" srcId="{85DD17C3-E277-4522-9DCB-CA14B27B50CC}" destId="{903C7872-5AB4-4BE8-AED1-6B5E032DF6F1}" srcOrd="0" destOrd="0" presId="urn:microsoft.com/office/officeart/2005/8/layout/hierarchy3"/>
    <dgm:cxn modelId="{DB5DFC77-D3BE-4001-BF79-C7E986933A3D}" type="presParOf" srcId="{85DD17C3-E277-4522-9DCB-CA14B27B50CC}" destId="{CAAB8BF4-18E9-4224-9B4F-23D333EA72F9}" srcOrd="1" destOrd="0" presId="urn:microsoft.com/office/officeart/2005/8/layout/hierarchy3"/>
    <dgm:cxn modelId="{F4F57816-F61B-4CB3-B245-BC50CF3CA2EE}" type="presParOf" srcId="{C03C1F24-10F1-4B5A-964C-22D25E50E0F1}" destId="{6A7A5CCD-544F-4673-9510-F259044BB492}" srcOrd="1" destOrd="0" presId="urn:microsoft.com/office/officeart/2005/8/layout/hierarchy3"/>
    <dgm:cxn modelId="{1239C55B-F1D1-49C5-985A-AF400B807979}" type="presParOf" srcId="{6A7A5CCD-544F-4673-9510-F259044BB492}" destId="{8989FAE9-9F64-4400-A42D-19586BE7CAA3}" srcOrd="0" destOrd="0" presId="urn:microsoft.com/office/officeart/2005/8/layout/hierarchy3"/>
    <dgm:cxn modelId="{34CB4555-2D5E-4A64-9DDA-0028913B7EB6}" type="presParOf" srcId="{6A7A5CCD-544F-4673-9510-F259044BB492}" destId="{4051D122-CE3B-4BA0-B0A8-4244B2F8C116}" srcOrd="1" destOrd="0" presId="urn:microsoft.com/office/officeart/2005/8/layout/hierarchy3"/>
    <dgm:cxn modelId="{8DF1DCEA-82C0-4CE2-A74D-E7079179C76E}" type="presParOf" srcId="{6A7A5CCD-544F-4673-9510-F259044BB492}" destId="{D13D1F83-B1F6-4A8C-8600-CA49D32466A6}" srcOrd="2" destOrd="0" presId="urn:microsoft.com/office/officeart/2005/8/layout/hierarchy3"/>
    <dgm:cxn modelId="{3D0C06D4-3D6F-4F4A-AF6C-39C7345A11D1}" type="presParOf" srcId="{6A7A5CCD-544F-4673-9510-F259044BB492}" destId="{56C506ED-D734-4B31-AACE-25F3F9C23DFE}" srcOrd="3" destOrd="0" presId="urn:microsoft.com/office/officeart/2005/8/layout/hierarchy3"/>
    <dgm:cxn modelId="{546CBF96-346F-4505-A076-5F4176423B48}" type="presParOf" srcId="{6A7A5CCD-544F-4673-9510-F259044BB492}" destId="{4BCB8154-8A03-4B6C-8466-D18C070C94A9}" srcOrd="4" destOrd="0" presId="urn:microsoft.com/office/officeart/2005/8/layout/hierarchy3"/>
    <dgm:cxn modelId="{68E61BB0-C62E-44A7-BAB7-D3E6C1C7B302}" type="presParOf" srcId="{6A7A5CCD-544F-4673-9510-F259044BB492}" destId="{A2734CAD-A658-4CB9-ACC4-ACFADAB227D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C7872-5AB4-4BE8-AED1-6B5E032DF6F1}">
      <dsp:nvSpPr>
        <dsp:cNvPr id="0" name=""/>
        <dsp:cNvSpPr/>
      </dsp:nvSpPr>
      <dsp:spPr>
        <a:xfrm>
          <a:off x="3621081" y="2332"/>
          <a:ext cx="1973089" cy="986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Good Security Policies</a:t>
          </a:r>
        </a:p>
      </dsp:txBody>
      <dsp:txXfrm>
        <a:off x="3649976" y="31227"/>
        <a:ext cx="1915299" cy="928754"/>
      </dsp:txXfrm>
    </dsp:sp>
    <dsp:sp modelId="{8989FAE9-9F64-4400-A42D-19586BE7CAA3}">
      <dsp:nvSpPr>
        <dsp:cNvPr id="0" name=""/>
        <dsp:cNvSpPr/>
      </dsp:nvSpPr>
      <dsp:spPr>
        <a:xfrm>
          <a:off x="3818390" y="988877"/>
          <a:ext cx="197308" cy="739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9908"/>
              </a:lnTo>
              <a:lnTo>
                <a:pt x="197308" y="739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1D122-CE3B-4BA0-B0A8-4244B2F8C116}">
      <dsp:nvSpPr>
        <dsp:cNvPr id="0" name=""/>
        <dsp:cNvSpPr/>
      </dsp:nvSpPr>
      <dsp:spPr>
        <a:xfrm>
          <a:off x="4015699" y="1235513"/>
          <a:ext cx="1578471" cy="986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cs typeface="Calibri"/>
            </a:rPr>
            <a:t>Are Implementable</a:t>
          </a:r>
          <a:endParaRPr lang="en-US" sz="1700" kern="1200" dirty="0"/>
        </a:p>
      </dsp:txBody>
      <dsp:txXfrm>
        <a:off x="4044594" y="1264408"/>
        <a:ext cx="1520681" cy="928754"/>
      </dsp:txXfrm>
    </dsp:sp>
    <dsp:sp modelId="{D13D1F83-B1F6-4A8C-8600-CA49D32466A6}">
      <dsp:nvSpPr>
        <dsp:cNvPr id="0" name=""/>
        <dsp:cNvSpPr/>
      </dsp:nvSpPr>
      <dsp:spPr>
        <a:xfrm>
          <a:off x="3818390" y="988877"/>
          <a:ext cx="197308" cy="1973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3089"/>
              </a:lnTo>
              <a:lnTo>
                <a:pt x="197308" y="19730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506ED-D734-4B31-AACE-25F3F9C23DFE}">
      <dsp:nvSpPr>
        <dsp:cNvPr id="0" name=""/>
        <dsp:cNvSpPr/>
      </dsp:nvSpPr>
      <dsp:spPr>
        <a:xfrm>
          <a:off x="4015699" y="2468694"/>
          <a:ext cx="1578471" cy="986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cs typeface="Calibri"/>
            </a:rPr>
            <a:t>Are Enforceable</a:t>
          </a:r>
          <a:endParaRPr lang="en-US" sz="1700" kern="1200" dirty="0"/>
        </a:p>
      </dsp:txBody>
      <dsp:txXfrm>
        <a:off x="4044594" y="2497589"/>
        <a:ext cx="1520681" cy="928754"/>
      </dsp:txXfrm>
    </dsp:sp>
    <dsp:sp modelId="{4BCB8154-8A03-4B6C-8466-D18C070C94A9}">
      <dsp:nvSpPr>
        <dsp:cNvPr id="0" name=""/>
        <dsp:cNvSpPr/>
      </dsp:nvSpPr>
      <dsp:spPr>
        <a:xfrm>
          <a:off x="3818390" y="988877"/>
          <a:ext cx="197308" cy="3206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06270"/>
              </a:lnTo>
              <a:lnTo>
                <a:pt x="197308" y="32062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34CAD-A658-4CB9-ACC4-ACFADAB227D9}">
      <dsp:nvSpPr>
        <dsp:cNvPr id="0" name=""/>
        <dsp:cNvSpPr/>
      </dsp:nvSpPr>
      <dsp:spPr>
        <a:xfrm>
          <a:off x="4015699" y="3701875"/>
          <a:ext cx="1578471" cy="9865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cs typeface="Calibri"/>
            </a:rPr>
            <a:t>Define Responsibilities</a:t>
          </a:r>
          <a:endParaRPr lang="en-US" sz="1700" kern="1200" dirty="0"/>
        </a:p>
      </dsp:txBody>
      <dsp:txXfrm>
        <a:off x="4044594" y="3730770"/>
        <a:ext cx="1520681" cy="92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6CD8-C42F-4428-9572-AC85274D2372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286B-6F12-443E-908F-849DFDE80B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37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Are Implementable</a:t>
            </a:r>
            <a:r>
              <a:rPr lang="en-US" dirty="0">
                <a:cs typeface="Calibri"/>
              </a:rPr>
              <a:t>, through System administration procedures, publishing of acceptable use guidelines, or other appropriate methods</a:t>
            </a:r>
          </a:p>
          <a:p>
            <a:r>
              <a:rPr lang="en-US" b="1" dirty="0">
                <a:cs typeface="Calibri"/>
              </a:rPr>
              <a:t>Are Enforceable</a:t>
            </a:r>
            <a:r>
              <a:rPr lang="en-US" dirty="0">
                <a:cs typeface="Calibri"/>
              </a:rPr>
              <a:t>, with security tools, where appropriate, and with sanctions, where actual prevention is not technically feasible</a:t>
            </a:r>
          </a:p>
          <a:p>
            <a:r>
              <a:rPr lang="en-US" b="1" dirty="0">
                <a:cs typeface="Calibri"/>
              </a:rPr>
              <a:t>Define Responsibilities</a:t>
            </a:r>
            <a:r>
              <a:rPr lang="en-US" dirty="0">
                <a:cs typeface="Calibri"/>
              </a:rPr>
              <a:t>, for the users, administrators, and management</a:t>
            </a:r>
          </a:p>
          <a:p>
            <a:r>
              <a:rPr lang="en-US" dirty="0">
                <a:cs typeface="Calibri"/>
              </a:rPr>
              <a:t>,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9588AA-35C5-40E9-B3DB-D9091921FF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8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1286B-6F12-443E-908F-849DFDE80BA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6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actual implementation of the framework can involve thousands of person-hours and hundreds of pages of documentation, procedures, controls and so forth. At the root, though, the framework is fairly easy to understand.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1286B-6F12-443E-908F-849DFDE80BA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94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risk registers, timelines, Gantt charts or any other documents that can help you set milestones, track your progress, keep accurate records and help towards evaluation.</a:t>
            </a:r>
          </a:p>
          <a:p>
            <a:r>
              <a:rPr lang="en-GB" dirty="0"/>
              <a:t>A master sheet is always more effective than hundreds of documents all over the place and helps in keeping updates centralised.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1286B-6F12-443E-908F-849DFDE80BA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79894E-EBB1-FD48-9BBC-B56B05B3E990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pPr/>
              <a:t>‹#›</a:t>
            </a:fld>
            <a:r>
              <a:rPr lang="en-GB" dirty="0"/>
              <a:t> of 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2 – Day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93BE3-9DA6-41A2-BED8-13025FDC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Need for Cyber Security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21244-824C-4BFB-A31E-BA5E5E694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Majority of data breaches within organisations are the result of human actors</a:t>
            </a:r>
          </a:p>
          <a:p>
            <a:r>
              <a:rPr lang="en-GB" dirty="0"/>
              <a:t>Employees may view cybersecurity policies as guidelines rather than rules</a:t>
            </a:r>
          </a:p>
          <a:p>
            <a:r>
              <a:rPr lang="en-GB" dirty="0"/>
              <a:t>Technologies cannot protect organisations if incorrectly integrated and utilised</a:t>
            </a:r>
          </a:p>
        </p:txBody>
      </p:sp>
    </p:spTree>
    <p:extLst>
      <p:ext uri="{BB962C8B-B14F-4D97-AF65-F5344CB8AC3E}">
        <p14:creationId xmlns:p14="http://schemas.microsoft.com/office/powerpoint/2010/main" val="284384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398F-2BDC-4C63-9C9A-059F3392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Developing a CSC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31724-E18E-4D27-9915-1F711BEC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Development of a cyber security culture achieves:</a:t>
            </a:r>
          </a:p>
          <a:p>
            <a:pPr lvl="1"/>
            <a:r>
              <a:rPr lang="en-GB" dirty="0"/>
              <a:t> a change in mindset</a:t>
            </a:r>
          </a:p>
          <a:p>
            <a:pPr lvl="1"/>
            <a:r>
              <a:rPr lang="en-GB" dirty="0"/>
              <a:t>fosters security awareness and risk perception </a:t>
            </a:r>
          </a:p>
          <a:p>
            <a:pPr lvl="1"/>
            <a:r>
              <a:rPr lang="en-GB" dirty="0"/>
              <a:t>maintains a close organisational culture, rather than attempting to coerce secure behaviour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27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46FD-2E8A-44EF-9312-8E54E414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Implement a CSC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86C2-02F7-40CC-A592-BD5D2664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departments and initiatives within an organisation all compete to access a finite pool of financial and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26769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41AA-F465-4A74-B13B-F4F8ABCA8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53B18-8FA4-496A-83DF-1CEC7290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Three sources of evidence that can incorporated in a business case</a:t>
            </a:r>
          </a:p>
          <a:p>
            <a:pPr lvl="1"/>
            <a:r>
              <a:rPr lang="en-GB" dirty="0"/>
              <a:t>Wider sector-based statistics on current cyber threats</a:t>
            </a:r>
          </a:p>
          <a:p>
            <a:pPr lvl="2"/>
            <a:r>
              <a:rPr lang="en-GB" dirty="0"/>
              <a:t>Carry out research into cybercrime and cyber security in your sector by collating reports, publications and statistics to better support your case </a:t>
            </a:r>
          </a:p>
          <a:p>
            <a:pPr lvl="2"/>
            <a:r>
              <a:rPr lang="en-GB" dirty="0"/>
              <a:t>Sources include national CERTs, national and trans-national policing bodies, industry bodies, security providers, academia</a:t>
            </a:r>
          </a:p>
          <a:p>
            <a:pPr lvl="1"/>
            <a:r>
              <a:rPr lang="en-GB" dirty="0"/>
              <a:t>Evidence drawn from the organisation's cyber security team</a:t>
            </a:r>
          </a:p>
          <a:p>
            <a:pPr lvl="2"/>
            <a:r>
              <a:rPr lang="en-GB" dirty="0"/>
              <a:t>Include external cybersecurity providers if being used</a:t>
            </a:r>
          </a:p>
          <a:p>
            <a:pPr lvl="2"/>
            <a:r>
              <a:rPr lang="en-GB" dirty="0"/>
              <a:t>Includes reports and statistics from servers, IT security tools, and log files</a:t>
            </a:r>
          </a:p>
          <a:p>
            <a:pPr lvl="1"/>
            <a:r>
              <a:rPr lang="en-GB" dirty="0"/>
              <a:t>Self-collected results of a pilot CSC intervention</a:t>
            </a:r>
          </a:p>
          <a:p>
            <a:pPr lvl="2"/>
            <a:r>
              <a:rPr lang="en-GB" dirty="0"/>
              <a:t>A small scale campaign using minimum resources</a:t>
            </a:r>
          </a:p>
          <a:p>
            <a:pPr lvl="2"/>
            <a:r>
              <a:rPr lang="en-GB" dirty="0"/>
              <a:t> Pick a single business unit as your target </a:t>
            </a:r>
          </a:p>
          <a:p>
            <a:pPr lvl="2"/>
            <a:r>
              <a:rPr lang="en-GB" dirty="0"/>
              <a:t>Select a single behaviour (e g logging off computers when not at desk), establish your baseline </a:t>
            </a:r>
          </a:p>
          <a:p>
            <a:pPr lvl="2"/>
            <a:r>
              <a:rPr lang="en-GB" dirty="0"/>
              <a:t>Run a CSC activity </a:t>
            </a:r>
          </a:p>
          <a:p>
            <a:pPr lvl="2"/>
            <a:r>
              <a:rPr lang="en-GB" dirty="0"/>
              <a:t>Measure any changes to determine impact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37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BCDF-429E-471F-9D97-BBE01430C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80DFC-1E5E-4342-996B-08EE5E44C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cybersecurity framework is, essentially, a system of standards, guidelines, and best practices to manage risks that arise in the digital world</a:t>
            </a:r>
          </a:p>
          <a:p>
            <a:r>
              <a:rPr lang="en-GB" dirty="0"/>
              <a:t>They typically match security objectives, like avoiding unauthorised system access with controls like requiring a username and password</a:t>
            </a:r>
          </a:p>
          <a:p>
            <a:r>
              <a:rPr lang="en-GB" dirty="0"/>
              <a:t>A framework is a structure that underpins a system or concept</a:t>
            </a:r>
          </a:p>
          <a:p>
            <a:r>
              <a:rPr lang="en-GB" dirty="0"/>
              <a:t>A framework is a way of organising information and, in most cases, related tasks</a:t>
            </a:r>
          </a:p>
        </p:txBody>
      </p:sp>
    </p:spTree>
    <p:extLst>
      <p:ext uri="{BB962C8B-B14F-4D97-AF65-F5344CB8AC3E}">
        <p14:creationId xmlns:p14="http://schemas.microsoft.com/office/powerpoint/2010/main" val="1640058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9180-D972-4356-8F00-73509F22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Cyber Security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82D40-2A4C-400C-A08A-B439F3691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Three categories</a:t>
            </a:r>
          </a:p>
          <a:p>
            <a:pPr lvl="1"/>
            <a:r>
              <a:rPr lang="en-GB" dirty="0"/>
              <a:t>Control frameworks</a:t>
            </a:r>
          </a:p>
          <a:p>
            <a:pPr lvl="2"/>
            <a:r>
              <a:rPr lang="en-GB" dirty="0"/>
              <a:t> Develop a basic strategy for security team</a:t>
            </a:r>
          </a:p>
          <a:p>
            <a:pPr lvl="2"/>
            <a:r>
              <a:rPr lang="en-GB" dirty="0"/>
              <a:t> Provide baseline set of controls</a:t>
            </a:r>
          </a:p>
          <a:p>
            <a:pPr lvl="2"/>
            <a:r>
              <a:rPr lang="en-GB" dirty="0"/>
              <a:t> Assess current technical state</a:t>
            </a:r>
          </a:p>
          <a:p>
            <a:pPr lvl="2"/>
            <a:r>
              <a:rPr lang="en-GB" dirty="0"/>
              <a:t> Prioritize control implementation</a:t>
            </a:r>
          </a:p>
          <a:p>
            <a:pPr lvl="1"/>
            <a:r>
              <a:rPr lang="en-GB" dirty="0"/>
              <a:t>Program frameworks</a:t>
            </a:r>
          </a:p>
          <a:p>
            <a:pPr lvl="2"/>
            <a:r>
              <a:rPr lang="en-GB" dirty="0"/>
              <a:t> Assess state of security program</a:t>
            </a:r>
          </a:p>
          <a:p>
            <a:pPr lvl="2"/>
            <a:r>
              <a:rPr lang="en-GB" dirty="0"/>
              <a:t> Build comprehensive security program</a:t>
            </a:r>
          </a:p>
          <a:p>
            <a:pPr lvl="2"/>
            <a:r>
              <a:rPr lang="en-GB" dirty="0"/>
              <a:t> Measure program security/ competitive analysis</a:t>
            </a:r>
          </a:p>
          <a:p>
            <a:pPr lvl="2"/>
            <a:r>
              <a:rPr lang="en-GB" dirty="0"/>
              <a:t> Simplify communication between security team and business leaders</a:t>
            </a:r>
          </a:p>
          <a:p>
            <a:pPr lvl="1"/>
            <a:r>
              <a:rPr lang="en-GB" dirty="0"/>
              <a:t>Risk frameworks</a:t>
            </a:r>
          </a:p>
          <a:p>
            <a:pPr lvl="2"/>
            <a:r>
              <a:rPr lang="en-GB" dirty="0"/>
              <a:t>Define key process steps to assess/manage risk</a:t>
            </a:r>
          </a:p>
          <a:p>
            <a:pPr lvl="2"/>
            <a:r>
              <a:rPr lang="en-GB" dirty="0"/>
              <a:t>Structure program for risk management</a:t>
            </a:r>
          </a:p>
          <a:p>
            <a:pPr lvl="2"/>
            <a:r>
              <a:rPr lang="en-GB" dirty="0"/>
              <a:t>Identify, measure, and quantify risk</a:t>
            </a:r>
          </a:p>
          <a:p>
            <a:pPr lvl="2"/>
            <a:r>
              <a:rPr lang="en-GB" dirty="0"/>
              <a:t>Prioritize security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755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606F-2FA9-4F0C-A70B-21D97216F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 Security Frameworks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4B4ED-2F80-4F13-B87B-1446614E7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many different frameworks. However, a few dominate the market. In addition to PCI DSS, popular frameworks include:</a:t>
            </a:r>
          </a:p>
          <a:p>
            <a:pPr lvl="1"/>
            <a:r>
              <a:rPr lang="en-GB" dirty="0"/>
              <a:t>The US National Institute of Standards and Technology (NIST) Framework for Improving Critical Infrastructure Cybersecurity (NIST CSF)</a:t>
            </a:r>
          </a:p>
          <a:p>
            <a:pPr lvl="1"/>
            <a:r>
              <a:rPr lang="en-GB" dirty="0"/>
              <a:t>The </a:t>
            </a:r>
            <a:r>
              <a:rPr lang="en-GB" dirty="0" err="1"/>
              <a:t>Center</a:t>
            </a:r>
            <a:r>
              <a:rPr lang="en-GB" dirty="0"/>
              <a:t> for Internet Security Critical Security Controls (CIS)</a:t>
            </a:r>
          </a:p>
          <a:p>
            <a:pPr lvl="1"/>
            <a:r>
              <a:rPr lang="en-GB" dirty="0"/>
              <a:t>The International Standards Organization (ISO) frameworks ISO/IEC 27001 and 27002</a:t>
            </a:r>
          </a:p>
        </p:txBody>
      </p:sp>
    </p:spTree>
    <p:extLst>
      <p:ext uri="{BB962C8B-B14F-4D97-AF65-F5344CB8AC3E}">
        <p14:creationId xmlns:p14="http://schemas.microsoft.com/office/powerpoint/2010/main" val="306315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65D49-F5CD-4AC4-970E-0AC6F531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NIST Cyber Security Framework (v1.1)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BBA91-33AB-4F11-B6B8-ED6B1E491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Intended to be used protecting critical infrastructure like power plants and dams from cyber attack</a:t>
            </a:r>
          </a:p>
          <a:p>
            <a:r>
              <a:rPr lang="en-GB" dirty="0"/>
              <a:t>It is one of several NIST standards that cover cybersecurity</a:t>
            </a:r>
          </a:p>
          <a:p>
            <a:r>
              <a:rPr lang="en-GB" dirty="0"/>
              <a:t>Like most frameworks, the NIST cybersecurity framework is complex and broad in scope</a:t>
            </a:r>
          </a:p>
          <a:p>
            <a:r>
              <a:rPr lang="en-GB" dirty="0"/>
              <a:t>The framework provides an organised mechanism for identifying risks and assets that require protection</a:t>
            </a:r>
          </a:p>
          <a:p>
            <a:r>
              <a:rPr lang="en-GB" dirty="0"/>
              <a:t>It lists the ways the organisation must protect these assets by detecting risks, responding to threats, and then recovering assets in the event of a security incident.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358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ECF0-E2DD-47AE-98DA-1D5712E5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69755-593B-4453-9C7B-4E9DDA56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National Institute of Standards and Technology is a physical sciences laboratory and a non-regulatory agency of the United States Department of Commerce</a:t>
            </a:r>
          </a:p>
          <a:p>
            <a:r>
              <a:rPr lang="en-GB" dirty="0"/>
              <a:t>Its mission is to promote innovation and industrial 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2597800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669807-079D-4B8E-BE7C-E31D25B87CD4}"/>
              </a:ext>
            </a:extLst>
          </p:cNvPr>
          <p:cNvGrpSpPr/>
          <p:nvPr/>
        </p:nvGrpSpPr>
        <p:grpSpPr>
          <a:xfrm>
            <a:off x="-259944" y="467607"/>
            <a:ext cx="6303174" cy="6445316"/>
            <a:chOff x="-146020" y="404580"/>
            <a:chExt cx="6227726" cy="636816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549D0B-68D7-453F-BC10-6FBA0FE37C4C}"/>
                </a:ext>
              </a:extLst>
            </p:cNvPr>
            <p:cNvSpPr/>
            <p:nvPr/>
          </p:nvSpPr>
          <p:spPr>
            <a:xfrm rot="17280000">
              <a:off x="3785707" y="268809"/>
              <a:ext cx="1506164" cy="3085834"/>
            </a:xfrm>
            <a:custGeom>
              <a:avLst/>
              <a:gdLst>
                <a:gd name="connsiteX0" fmla="*/ 1390930 w 1506164"/>
                <a:gd name="connsiteY0" fmla="*/ 0 h 3085834"/>
                <a:gd name="connsiteX1" fmla="*/ 1403212 w 1506164"/>
                <a:gd name="connsiteY1" fmla="*/ 41326 h 3085834"/>
                <a:gd name="connsiteX2" fmla="*/ 477075 w 1506164"/>
                <a:gd name="connsiteY2" fmla="*/ 3068040 h 3085834"/>
                <a:gd name="connsiteX3" fmla="*/ 454384 w 1506164"/>
                <a:gd name="connsiteY3" fmla="*/ 3085834 h 3085834"/>
                <a:gd name="connsiteX4" fmla="*/ 0 w 1506164"/>
                <a:gd name="connsiteY4" fmla="*/ 2460429 h 3085834"/>
                <a:gd name="connsiteX5" fmla="*/ 128043 w 1506164"/>
                <a:gd name="connsiteY5" fmla="*/ 2337977 h 3085834"/>
                <a:gd name="connsiteX6" fmla="*/ 686570 w 1506164"/>
                <a:gd name="connsiteY6" fmla="*/ 350561 h 3085834"/>
                <a:gd name="connsiteX7" fmla="*/ 656362 w 1506164"/>
                <a:gd name="connsiteY7" fmla="*/ 238675 h 3085834"/>
                <a:gd name="connsiteX8" fmla="*/ 1390930 w 1506164"/>
                <a:gd name="connsiteY8" fmla="*/ 0 h 3085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6164" h="3085834">
                  <a:moveTo>
                    <a:pt x="1390930" y="0"/>
                  </a:moveTo>
                  <a:lnTo>
                    <a:pt x="1403212" y="41326"/>
                  </a:lnTo>
                  <a:cubicBezTo>
                    <a:pt x="1707880" y="1170622"/>
                    <a:pt x="1317912" y="2339000"/>
                    <a:pt x="477075" y="3068040"/>
                  </a:cubicBezTo>
                  <a:lnTo>
                    <a:pt x="454384" y="3085834"/>
                  </a:lnTo>
                  <a:lnTo>
                    <a:pt x="0" y="2460429"/>
                  </a:lnTo>
                  <a:lnTo>
                    <a:pt x="128043" y="2337977"/>
                  </a:lnTo>
                  <a:cubicBezTo>
                    <a:pt x="618612" y="1820804"/>
                    <a:pt x="844417" y="1080556"/>
                    <a:pt x="686570" y="350561"/>
                  </a:cubicBezTo>
                  <a:lnTo>
                    <a:pt x="656362" y="238675"/>
                  </a:lnTo>
                  <a:lnTo>
                    <a:pt x="139093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B471169-E67D-46B7-8DC8-218C53EDEE9F}"/>
                </a:ext>
              </a:extLst>
            </p:cNvPr>
            <p:cNvSpPr/>
            <p:nvPr/>
          </p:nvSpPr>
          <p:spPr>
            <a:xfrm rot="17280000">
              <a:off x="563421" y="591396"/>
              <a:ext cx="2545379" cy="2171747"/>
            </a:xfrm>
            <a:custGeom>
              <a:avLst/>
              <a:gdLst>
                <a:gd name="connsiteX0" fmla="*/ 2545379 w 2545379"/>
                <a:gd name="connsiteY0" fmla="*/ 1932970 h 2171747"/>
                <a:gd name="connsiteX1" fmla="*/ 1810500 w 2545379"/>
                <a:gd name="connsiteY1" fmla="*/ 2171747 h 2171747"/>
                <a:gd name="connsiteX2" fmla="*/ 1773805 w 2545379"/>
                <a:gd name="connsiteY2" fmla="*/ 2075606 h 2171747"/>
                <a:gd name="connsiteX3" fmla="*/ 153773 w 2545379"/>
                <a:gd name="connsiteY3" fmla="*/ 796047 h 2171747"/>
                <a:gd name="connsiteX4" fmla="*/ 0 w 2545379"/>
                <a:gd name="connsiteY4" fmla="*/ 775198 h 2171747"/>
                <a:gd name="connsiteX5" fmla="*/ 0 w 2545379"/>
                <a:gd name="connsiteY5" fmla="*/ 0 h 2171747"/>
                <a:gd name="connsiteX6" fmla="*/ 7025 w 2545379"/>
                <a:gd name="connsiteY6" fmla="*/ 258 h 2171747"/>
                <a:gd name="connsiteX7" fmla="*/ 2535344 w 2545379"/>
                <a:gd name="connsiteY7" fmla="*/ 1904551 h 2171747"/>
                <a:gd name="connsiteX8" fmla="*/ 2545379 w 2545379"/>
                <a:gd name="connsiteY8" fmla="*/ 1932970 h 2171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45379" h="2171747">
                  <a:moveTo>
                    <a:pt x="2545379" y="1932970"/>
                  </a:moveTo>
                  <a:lnTo>
                    <a:pt x="1810500" y="2171747"/>
                  </a:lnTo>
                  <a:lnTo>
                    <a:pt x="1773805" y="2075606"/>
                  </a:lnTo>
                  <a:cubicBezTo>
                    <a:pt x="1472425" y="1392249"/>
                    <a:pt x="854638" y="926100"/>
                    <a:pt x="153773" y="796047"/>
                  </a:cubicBezTo>
                  <a:lnTo>
                    <a:pt x="0" y="775198"/>
                  </a:lnTo>
                  <a:lnTo>
                    <a:pt x="0" y="0"/>
                  </a:lnTo>
                  <a:lnTo>
                    <a:pt x="7025" y="258"/>
                  </a:lnTo>
                  <a:cubicBezTo>
                    <a:pt x="1115796" y="95832"/>
                    <a:pt x="2118042" y="811853"/>
                    <a:pt x="2535344" y="1904551"/>
                  </a:cubicBezTo>
                  <a:lnTo>
                    <a:pt x="2545379" y="1932970"/>
                  </a:lnTo>
                  <a:close/>
                </a:path>
              </a:pathLst>
            </a:custGeom>
            <a:solidFill>
              <a:srgbClr val="F7C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7697E3D-5487-4C32-92F1-DB0CFED747B7}"/>
                </a:ext>
              </a:extLst>
            </p:cNvPr>
            <p:cNvSpPr/>
            <p:nvPr/>
          </p:nvSpPr>
          <p:spPr>
            <a:xfrm rot="17280000">
              <a:off x="-500861" y="3373152"/>
              <a:ext cx="2745643" cy="2035961"/>
            </a:xfrm>
            <a:custGeom>
              <a:avLst/>
              <a:gdLst>
                <a:gd name="connsiteX0" fmla="*/ 2745643 w 2745643"/>
                <a:gd name="connsiteY0" fmla="*/ 1867 h 2035961"/>
                <a:gd name="connsiteX1" fmla="*/ 2745643 w 2745643"/>
                <a:gd name="connsiteY1" fmla="*/ 771257 h 2035961"/>
                <a:gd name="connsiteX2" fmla="*/ 2704259 w 2745643"/>
                <a:gd name="connsiteY2" fmla="*/ 769737 h 2035961"/>
                <a:gd name="connsiteX3" fmla="*/ 2048441 w 2745643"/>
                <a:gd name="connsiteY3" fmla="*/ 878340 h 2035961"/>
                <a:gd name="connsiteX4" fmla="*/ 762060 w 2745643"/>
                <a:gd name="connsiteY4" fmla="*/ 1977013 h 2035961"/>
                <a:gd name="connsiteX5" fmla="*/ 735486 w 2745643"/>
                <a:gd name="connsiteY5" fmla="*/ 2035961 h 2035961"/>
                <a:gd name="connsiteX6" fmla="*/ 0 w 2745643"/>
                <a:gd name="connsiteY6" fmla="*/ 1796987 h 2035961"/>
                <a:gd name="connsiteX7" fmla="*/ 76350 w 2745643"/>
                <a:gd name="connsiteY7" fmla="*/ 1627626 h 2035961"/>
                <a:gd name="connsiteX8" fmla="*/ 1810624 w 2745643"/>
                <a:gd name="connsiteY8" fmla="*/ 146416 h 2035961"/>
                <a:gd name="connsiteX9" fmla="*/ 2694786 w 2745643"/>
                <a:gd name="connsiteY9" fmla="*/ 0 h 2035961"/>
                <a:gd name="connsiteX10" fmla="*/ 2745643 w 2745643"/>
                <a:gd name="connsiteY10" fmla="*/ 1867 h 2035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45643" h="2035961">
                  <a:moveTo>
                    <a:pt x="2745643" y="1867"/>
                  </a:moveTo>
                  <a:lnTo>
                    <a:pt x="2745643" y="771257"/>
                  </a:lnTo>
                  <a:lnTo>
                    <a:pt x="2704259" y="769737"/>
                  </a:lnTo>
                  <a:cubicBezTo>
                    <a:pt x="2486830" y="772480"/>
                    <a:pt x="2266124" y="807611"/>
                    <a:pt x="2048441" y="878340"/>
                  </a:cubicBezTo>
                  <a:cubicBezTo>
                    <a:pt x="1467953" y="1066952"/>
                    <a:pt x="1018870" y="1472998"/>
                    <a:pt x="762060" y="1977013"/>
                  </a:cubicBezTo>
                  <a:lnTo>
                    <a:pt x="735486" y="2035961"/>
                  </a:lnTo>
                  <a:lnTo>
                    <a:pt x="0" y="1796987"/>
                  </a:lnTo>
                  <a:lnTo>
                    <a:pt x="76350" y="1627626"/>
                  </a:lnTo>
                  <a:cubicBezTo>
                    <a:pt x="422574" y="948122"/>
                    <a:pt x="1028020" y="400699"/>
                    <a:pt x="1810624" y="146416"/>
                  </a:cubicBezTo>
                  <a:cubicBezTo>
                    <a:pt x="2104101" y="51059"/>
                    <a:pt x="2401653" y="3696"/>
                    <a:pt x="2694786" y="0"/>
                  </a:cubicBezTo>
                  <a:lnTo>
                    <a:pt x="2745643" y="1867"/>
                  </a:lnTo>
                  <a:close/>
                </a:path>
              </a:pathLst>
            </a:custGeom>
            <a:solidFill>
              <a:srgbClr val="F795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6E91477-0F81-4824-AEF0-5259236483AF}"/>
                </a:ext>
              </a:extLst>
            </p:cNvPr>
            <p:cNvSpPr/>
            <p:nvPr/>
          </p:nvSpPr>
          <p:spPr>
            <a:xfrm rot="17280000">
              <a:off x="3644319" y="3847519"/>
              <a:ext cx="3527868" cy="1217584"/>
            </a:xfrm>
            <a:custGeom>
              <a:avLst/>
              <a:gdLst>
                <a:gd name="connsiteX0" fmla="*/ 3527868 w 3527868"/>
                <a:gd name="connsiteY0" fmla="*/ 651741 h 1217584"/>
                <a:gd name="connsiteX1" fmla="*/ 3504982 w 3527868"/>
                <a:gd name="connsiteY1" fmla="*/ 669689 h 1217584"/>
                <a:gd name="connsiteX2" fmla="*/ 2703619 w 3527868"/>
                <a:gd name="connsiteY2" fmla="*/ 1070933 h 1217584"/>
                <a:gd name="connsiteX3" fmla="*/ 181620 w 3527868"/>
                <a:gd name="connsiteY3" fmla="*/ 750165 h 1217584"/>
                <a:gd name="connsiteX4" fmla="*/ 0 w 3527868"/>
                <a:gd name="connsiteY4" fmla="*/ 621992 h 1217584"/>
                <a:gd name="connsiteX5" fmla="*/ 451903 w 3527868"/>
                <a:gd name="connsiteY5" fmla="*/ 0 h 1217584"/>
                <a:gd name="connsiteX6" fmla="*/ 595135 w 3527868"/>
                <a:gd name="connsiteY6" fmla="*/ 101081 h 1217584"/>
                <a:gd name="connsiteX7" fmla="*/ 2465802 w 3527868"/>
                <a:gd name="connsiteY7" fmla="*/ 339008 h 1217584"/>
                <a:gd name="connsiteX8" fmla="*/ 3060205 w 3527868"/>
                <a:gd name="connsiteY8" fmla="*/ 41390 h 1217584"/>
                <a:gd name="connsiteX9" fmla="*/ 3075633 w 3527868"/>
                <a:gd name="connsiteY9" fmla="*/ 29292 h 1217584"/>
                <a:gd name="connsiteX10" fmla="*/ 3527868 w 3527868"/>
                <a:gd name="connsiteY10" fmla="*/ 651741 h 121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27868" h="1217584">
                  <a:moveTo>
                    <a:pt x="3527868" y="651741"/>
                  </a:moveTo>
                  <a:lnTo>
                    <a:pt x="3504982" y="669689"/>
                  </a:lnTo>
                  <a:cubicBezTo>
                    <a:pt x="3265659" y="838997"/>
                    <a:pt x="2997095" y="975576"/>
                    <a:pt x="2703619" y="1070933"/>
                  </a:cubicBezTo>
                  <a:cubicBezTo>
                    <a:pt x="1823189" y="1357002"/>
                    <a:pt x="906082" y="1211131"/>
                    <a:pt x="181620" y="750165"/>
                  </a:cubicBezTo>
                  <a:lnTo>
                    <a:pt x="0" y="621992"/>
                  </a:lnTo>
                  <a:lnTo>
                    <a:pt x="451903" y="0"/>
                  </a:lnTo>
                  <a:lnTo>
                    <a:pt x="595135" y="101081"/>
                  </a:lnTo>
                  <a:cubicBezTo>
                    <a:pt x="1132498" y="442998"/>
                    <a:pt x="1812752" y="551197"/>
                    <a:pt x="2465802" y="339008"/>
                  </a:cubicBezTo>
                  <a:cubicBezTo>
                    <a:pt x="2683485" y="268279"/>
                    <a:pt x="2882689" y="166972"/>
                    <a:pt x="3060205" y="41390"/>
                  </a:cubicBezTo>
                  <a:lnTo>
                    <a:pt x="3075633" y="29292"/>
                  </a:lnTo>
                  <a:lnTo>
                    <a:pt x="3527868" y="651741"/>
                  </a:lnTo>
                  <a:close/>
                </a:path>
              </a:pathLst>
            </a:custGeom>
            <a:solidFill>
              <a:srgbClr val="F7F7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7E4CD-7B3D-46A6-B2D9-90497A5C9770}"/>
                </a:ext>
              </a:extLst>
            </p:cNvPr>
            <p:cNvSpPr/>
            <p:nvPr/>
          </p:nvSpPr>
          <p:spPr>
            <a:xfrm rot="17280000">
              <a:off x="2334042" y="4436309"/>
              <a:ext cx="1470187" cy="3202693"/>
            </a:xfrm>
            <a:custGeom>
              <a:avLst/>
              <a:gdLst>
                <a:gd name="connsiteX0" fmla="*/ 896142 w 1470187"/>
                <a:gd name="connsiteY0" fmla="*/ 237580 h 3202693"/>
                <a:gd name="connsiteX1" fmla="*/ 855701 w 1470187"/>
                <a:gd name="connsiteY1" fmla="*/ 356450 h 3202693"/>
                <a:gd name="connsiteX2" fmla="*/ 878575 w 1470187"/>
                <a:gd name="connsiteY2" fmla="*/ 1648424 h 3202693"/>
                <a:gd name="connsiteX3" fmla="*/ 1457862 w 1470187"/>
                <a:gd name="connsiteY3" fmla="*/ 2567988 h 3202693"/>
                <a:gd name="connsiteX4" fmla="*/ 1470187 w 1470187"/>
                <a:gd name="connsiteY4" fmla="*/ 2578597 h 3202693"/>
                <a:gd name="connsiteX5" fmla="*/ 1016755 w 1470187"/>
                <a:gd name="connsiteY5" fmla="*/ 3202693 h 3202693"/>
                <a:gd name="connsiteX6" fmla="*/ 927634 w 1470187"/>
                <a:gd name="connsiteY6" fmla="*/ 3125981 h 3202693"/>
                <a:gd name="connsiteX7" fmla="*/ 146651 w 1470187"/>
                <a:gd name="connsiteY7" fmla="*/ 1886240 h 3202693"/>
                <a:gd name="connsiteX8" fmla="*/ 115812 w 1470187"/>
                <a:gd name="connsiteY8" fmla="*/ 144426 h 3202693"/>
                <a:gd name="connsiteX9" fmla="*/ 164947 w 1470187"/>
                <a:gd name="connsiteY9" fmla="*/ 0 h 3202693"/>
                <a:gd name="connsiteX10" fmla="*/ 896142 w 1470187"/>
                <a:gd name="connsiteY10" fmla="*/ 237580 h 320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70187" h="3202693">
                  <a:moveTo>
                    <a:pt x="896142" y="237580"/>
                  </a:moveTo>
                  <a:lnTo>
                    <a:pt x="855701" y="356450"/>
                  </a:lnTo>
                  <a:cubicBezTo>
                    <a:pt x="738052" y="765600"/>
                    <a:pt x="737116" y="1213058"/>
                    <a:pt x="878575" y="1648424"/>
                  </a:cubicBezTo>
                  <a:cubicBezTo>
                    <a:pt x="996458" y="2011229"/>
                    <a:pt x="1199276" y="2322704"/>
                    <a:pt x="1457862" y="2567988"/>
                  </a:cubicBezTo>
                  <a:lnTo>
                    <a:pt x="1470187" y="2578597"/>
                  </a:lnTo>
                  <a:lnTo>
                    <a:pt x="1016755" y="3202693"/>
                  </a:lnTo>
                  <a:lnTo>
                    <a:pt x="927634" y="3125981"/>
                  </a:lnTo>
                  <a:cubicBezTo>
                    <a:pt x="579013" y="2795293"/>
                    <a:pt x="305578" y="2375368"/>
                    <a:pt x="146651" y="1886240"/>
                  </a:cubicBezTo>
                  <a:cubicBezTo>
                    <a:pt x="-44062" y="1299287"/>
                    <a:pt x="-42801" y="696033"/>
                    <a:pt x="115812" y="144426"/>
                  </a:cubicBezTo>
                  <a:lnTo>
                    <a:pt x="164947" y="0"/>
                  </a:lnTo>
                  <a:lnTo>
                    <a:pt x="896142" y="237580"/>
                  </a:lnTo>
                  <a:close/>
                </a:path>
              </a:pathLst>
            </a:custGeom>
            <a:solidFill>
              <a:srgbClr val="C6F7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D74D21F-6D1C-47DD-AFD1-69A5EBD2BFE2}"/>
                </a:ext>
              </a:extLst>
            </p:cNvPr>
            <p:cNvSpPr/>
            <p:nvPr/>
          </p:nvSpPr>
          <p:spPr>
            <a:xfrm rot="19351117">
              <a:off x="969066" y="1622520"/>
              <a:ext cx="1927713" cy="7484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2625601"/>
                </a:avLst>
              </a:prstTxWarp>
              <a:spAutoFit/>
            </a:bodyPr>
            <a:lstStyle/>
            <a:p>
              <a:pPr algn="ctr"/>
              <a:r>
                <a:rPr lang="en-US" sz="4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RECOVER</a:t>
              </a:r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732F19D-4E00-4A76-AF54-69CEB23F05ED}"/>
                </a:ext>
              </a:extLst>
            </p:cNvPr>
            <p:cNvSpPr/>
            <p:nvPr/>
          </p:nvSpPr>
          <p:spPr>
            <a:xfrm rot="2440629">
              <a:off x="3466800" y="1592877"/>
              <a:ext cx="1927713" cy="7484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1763504"/>
                </a:avLst>
              </a:prstTxWarp>
              <a:spAutoFit/>
            </a:bodyPr>
            <a:lstStyle/>
            <a:p>
              <a:pPr algn="ctr"/>
              <a:r>
                <a:rPr lang="en-US" sz="5400" b="0" cap="none" spc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IDENTIFY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BDF7CB5-7E4D-44ED-8DE8-551188FC8B2C}"/>
                </a:ext>
              </a:extLst>
            </p:cNvPr>
            <p:cNvSpPr/>
            <p:nvPr/>
          </p:nvSpPr>
          <p:spPr>
            <a:xfrm rot="17272029">
              <a:off x="4263966" y="4097852"/>
              <a:ext cx="2180248" cy="7484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37897"/>
                </a:avLst>
              </a:prstTxWarp>
              <a:spAutoFit/>
            </a:bodyPr>
            <a:lstStyle/>
            <a:p>
              <a:pPr algn="ctr"/>
              <a:r>
                <a:rPr lang="en-US" sz="5400" b="0" cap="none" spc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PROTECT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2D6E485-F273-4F15-9099-7B51AADC7BE8}"/>
                </a:ext>
              </a:extLst>
            </p:cNvPr>
            <p:cNvSpPr/>
            <p:nvPr/>
          </p:nvSpPr>
          <p:spPr>
            <a:xfrm>
              <a:off x="2030755" y="5637098"/>
              <a:ext cx="2180248" cy="7484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91225"/>
                </a:avLst>
              </a:prstTxWarp>
              <a:spAutoFit/>
            </a:bodyPr>
            <a:lstStyle/>
            <a:p>
              <a:pPr algn="ctr"/>
              <a:r>
                <a:rPr lang="en-US" sz="5400" b="0" cap="none" spc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DETECT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C3C3D48-5501-4761-90D2-FD09DD9F12FB}"/>
                </a:ext>
              </a:extLst>
            </p:cNvPr>
            <p:cNvSpPr/>
            <p:nvPr/>
          </p:nvSpPr>
          <p:spPr>
            <a:xfrm rot="4579307">
              <a:off x="-149798" y="3812843"/>
              <a:ext cx="2180248" cy="7484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391225"/>
                </a:avLst>
              </a:prstTxWarp>
              <a:spAutoFit/>
            </a:bodyPr>
            <a:lstStyle/>
            <a:p>
              <a:pPr algn="ctr"/>
              <a:r>
                <a:rPr lang="en-US" sz="5400" b="0" cap="none" spc="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RESPOND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A7D08C1E-06B7-4D37-B2FD-8D25B044FE50}"/>
              </a:ext>
            </a:extLst>
          </p:cNvPr>
          <p:cNvSpPr txBox="1"/>
          <p:nvPr/>
        </p:nvSpPr>
        <p:spPr>
          <a:xfrm>
            <a:off x="6110671" y="706586"/>
            <a:ext cx="60161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Identify</a:t>
            </a:r>
            <a:r>
              <a:rPr lang="en-GB" sz="2400" dirty="0"/>
              <a:t> – Develop an organizational understanding to manage cybersecurity risk to systems, people, assets, data, and capabilities.</a:t>
            </a:r>
          </a:p>
          <a:p>
            <a:r>
              <a:rPr lang="en-GB" sz="2400" b="1" dirty="0"/>
              <a:t>Protect</a:t>
            </a:r>
            <a:r>
              <a:rPr lang="en-GB" sz="2400" dirty="0"/>
              <a:t> – Develop and implement appropriate safeguards to ensure delivery of critical services</a:t>
            </a:r>
          </a:p>
          <a:p>
            <a:r>
              <a:rPr lang="en-GB" sz="2400" b="1" dirty="0"/>
              <a:t>Detect</a:t>
            </a:r>
            <a:r>
              <a:rPr lang="en-GB" sz="2400" dirty="0"/>
              <a:t> – Develop and implement appropriate activities to identify the occurrence of a cybersecurity event</a:t>
            </a:r>
          </a:p>
          <a:p>
            <a:r>
              <a:rPr lang="en-GB" sz="2400" b="1" dirty="0"/>
              <a:t>Respond</a:t>
            </a:r>
            <a:r>
              <a:rPr lang="en-GB" sz="2400" dirty="0"/>
              <a:t> – Develop and implement appropriate activities to take action regarding a detected cybersecurity incident</a:t>
            </a:r>
          </a:p>
          <a:p>
            <a:r>
              <a:rPr lang="en-GB" sz="2400" b="1" dirty="0"/>
              <a:t>Recover</a:t>
            </a:r>
            <a:r>
              <a:rPr lang="en-GB" sz="2400" dirty="0"/>
              <a:t> – Develop and implement appropriate activities to maintain plans for resilience and to restore any capabilities or services that were impaired due to a cybersecurity incident</a:t>
            </a:r>
          </a:p>
        </p:txBody>
      </p:sp>
    </p:spTree>
    <p:extLst>
      <p:ext uri="{BB962C8B-B14F-4D97-AF65-F5344CB8AC3E}">
        <p14:creationId xmlns:p14="http://schemas.microsoft.com/office/powerpoint/2010/main" val="300748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5300569" y="982431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  <a:stCxn id="42" idx="3"/>
          </p:cNvCxnSpPr>
          <p:nvPr/>
        </p:nvCxnSpPr>
        <p:spPr>
          <a:xfrm flipV="1">
            <a:off x="3965968" y="3619599"/>
            <a:ext cx="1229061" cy="1032684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670338" y="366574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4843428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3357036" y="685814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030488" y="43556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818418" y="368662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8205766" y="4864684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320969" y="383473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7127480" y="3003779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813258" y="751598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65780" y="2541505"/>
            <a:ext cx="1774628" cy="732880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2128233" y="29605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2557204" y="3026367"/>
            <a:ext cx="1077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264694" y="4421451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9200100" y="3752412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766985" y="4930468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2CE2B41-1578-4566-AB50-BF6DC0E5856E}"/>
              </a:ext>
            </a:extLst>
          </p:cNvPr>
          <p:cNvGrpSpPr/>
          <p:nvPr/>
        </p:nvGrpSpPr>
        <p:grpSpPr>
          <a:xfrm>
            <a:off x="123377" y="1892458"/>
            <a:ext cx="1873515" cy="1078335"/>
            <a:chOff x="70497" y="1840683"/>
            <a:chExt cx="1873515" cy="166034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4E618F7-3602-489E-BF73-7690FDDB28D5}"/>
                </a:ext>
              </a:extLst>
            </p:cNvPr>
            <p:cNvSpPr/>
            <p:nvPr/>
          </p:nvSpPr>
          <p:spPr>
            <a:xfrm>
              <a:off x="70497" y="1840683"/>
              <a:ext cx="1873515" cy="1660348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EC2872B-CD83-479E-A78F-55497A4075D2}"/>
                </a:ext>
              </a:extLst>
            </p:cNvPr>
            <p:cNvSpPr txBox="1"/>
            <p:nvPr/>
          </p:nvSpPr>
          <p:spPr>
            <a:xfrm>
              <a:off x="141889" y="1865765"/>
              <a:ext cx="1744741" cy="1445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Factors that may increase or decrease risks related to an organisation’s ‘cyber culture’</a:t>
              </a:r>
            </a:p>
          </p:txBody>
        </p:sp>
      </p:grp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8F9D417-01D9-4564-89C5-F3356F92D75F}"/>
              </a:ext>
            </a:extLst>
          </p:cNvPr>
          <p:cNvCxnSpPr>
            <a:cxnSpLocks/>
            <a:stCxn id="41" idx="1"/>
            <a:endCxn id="58" idx="2"/>
          </p:cNvCxnSpPr>
          <p:nvPr/>
        </p:nvCxnSpPr>
        <p:spPr>
          <a:xfrm rot="10800000">
            <a:off x="1060135" y="2970793"/>
            <a:ext cx="1068098" cy="286406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7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AB1B-6646-4A00-9A79-41C176CBF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6D03-A3FF-4F1E-82C6-FCE35AB8D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Information Technology Laboratory (ITL) is one of NIST’s six research laboratories that focuses on IT measurements, testing, and standards, and is a globally recognized and trusted source of high-quality, independent, and unbiased research and data</a:t>
            </a:r>
          </a:p>
        </p:txBody>
      </p:sp>
    </p:spTree>
    <p:extLst>
      <p:ext uri="{BB962C8B-B14F-4D97-AF65-F5344CB8AC3E}">
        <p14:creationId xmlns:p14="http://schemas.microsoft.com/office/powerpoint/2010/main" val="1689171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4251-90E6-4E59-B272-FC7D7EE2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Security Awareness and Training Program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8B954-E099-4529-8979-AECF7260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will not be able to implement any technical cybersecurity solutions effectively, without the commitment of the people in the organization to support cybersecurity goals</a:t>
            </a:r>
          </a:p>
          <a:p>
            <a:r>
              <a:rPr lang="en-GB" dirty="0"/>
              <a:t>This plan or program will need to:</a:t>
            </a:r>
          </a:p>
          <a:p>
            <a:pPr lvl="1"/>
            <a:r>
              <a:rPr lang="en-GB" dirty="0"/>
              <a:t>Set out all functional roles within the organisation, with a focus on those who are most central to the organisation’s success</a:t>
            </a:r>
          </a:p>
          <a:p>
            <a:pPr lvl="1"/>
            <a:r>
              <a:rPr lang="en-GB" dirty="0"/>
              <a:t>Identify the specific knowledge, skills, and abilities, that are required for a robust cyber defence of your enterprise</a:t>
            </a:r>
          </a:p>
          <a:p>
            <a:pPr lvl="1"/>
            <a:r>
              <a:rPr lang="en-GB" dirty="0"/>
              <a:t>Make a plan which identifies any skills and knowledge gaps within the organisation, and sets out how the organisation will manage its training and security awareness to deal with those gaps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804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112CB-76B6-445D-A905-03B84106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implement a successful cybersecurity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3C59-79B9-40DE-BBBC-999E1243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217908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Assess the current state of the security environment</a:t>
            </a:r>
          </a:p>
          <a:p>
            <a:pPr marL="0" indent="0">
              <a:buNone/>
            </a:pPr>
            <a:r>
              <a:rPr lang="en-GB" dirty="0"/>
              <a:t>Monitor networks</a:t>
            </a:r>
          </a:p>
          <a:p>
            <a:pPr marL="0" indent="0">
              <a:buNone/>
            </a:pPr>
            <a:r>
              <a:rPr lang="en-GB" dirty="0"/>
              <a:t>Collaborate with colleagues and stakeholders</a:t>
            </a:r>
          </a:p>
          <a:p>
            <a:pPr marL="0" indent="0">
              <a:buNone/>
            </a:pPr>
            <a:r>
              <a:rPr lang="en-GB" dirty="0"/>
              <a:t>Set security measures and controls</a:t>
            </a:r>
          </a:p>
          <a:p>
            <a:pPr marL="0" indent="0">
              <a:buNone/>
            </a:pPr>
            <a:r>
              <a:rPr lang="en-GB" dirty="0"/>
              <a:t>Create a dynamic security culture</a:t>
            </a:r>
          </a:p>
          <a:p>
            <a:pPr marL="0" indent="0">
              <a:buNone/>
            </a:pPr>
            <a:r>
              <a:rPr lang="en-GB" dirty="0"/>
              <a:t>Consider </a:t>
            </a:r>
            <a:r>
              <a:rPr lang="en-GB" dirty="0" err="1"/>
              <a:t>DevSecOps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Review your budget</a:t>
            </a:r>
          </a:p>
          <a:p>
            <a:pPr marL="0" indent="0">
              <a:buNone/>
            </a:pPr>
            <a:r>
              <a:rPr lang="en-GB" dirty="0"/>
              <a:t>Be transparent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699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2DE4-BD1A-4FCC-BA42-446F4C154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Assess the current state of the security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82AF-BE96-46D5-970C-5358E4EC6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Many CISOs and CIOs start implementing a security plan without reviewing the policies that are already in place</a:t>
            </a:r>
          </a:p>
          <a:p>
            <a:r>
              <a:rPr lang="en-GB" dirty="0"/>
              <a:t>It’s important to assess previous security strategies, their (un)effectiveness and the reasons why they were dropped</a:t>
            </a:r>
          </a:p>
          <a:p>
            <a:r>
              <a:rPr lang="en-GB" dirty="0"/>
              <a:t>Ask if it was a problem of implementation, lack of resources or maybe management negligence</a:t>
            </a:r>
          </a:p>
          <a:p>
            <a:r>
              <a:rPr lang="en-GB" dirty="0"/>
              <a:t>Use risk registers, timelines, Gantt charts or any other documents that can help you set milestones, track your progress, keep accurate records and help towards evaluation</a:t>
            </a:r>
          </a:p>
          <a:p>
            <a:r>
              <a:rPr lang="en-GB" dirty="0"/>
              <a:t>A master sheet is always more effective than hundreds of documents all over the place and helps in keeping updates centralised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422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3509-87EF-463E-9763-85F62051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EC17-5CEA-411D-8964-B15A7EB5F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Network management, and particularly network monitoring, helps spotting slow or failing components that might jeopardise your system</a:t>
            </a:r>
          </a:p>
          <a:p>
            <a:r>
              <a:rPr lang="en-GB" dirty="0"/>
              <a:t>A network must be able to collect, process and present data with information being analysed on the current status and performance on the devices connected</a:t>
            </a:r>
          </a:p>
          <a:p>
            <a:r>
              <a:rPr lang="en-GB" dirty="0"/>
              <a:t>Five of the top network monitoring products on the market are:</a:t>
            </a:r>
          </a:p>
          <a:p>
            <a:pPr lvl="1"/>
            <a:r>
              <a:rPr lang="en-GB" dirty="0"/>
              <a:t>CA Unified Infrastructure Management</a:t>
            </a:r>
          </a:p>
          <a:p>
            <a:pPr lvl="1"/>
            <a:r>
              <a:rPr lang="en-GB" dirty="0" err="1"/>
              <a:t>SevOne</a:t>
            </a:r>
            <a:endParaRPr lang="en-GB" dirty="0"/>
          </a:p>
          <a:p>
            <a:pPr lvl="1"/>
            <a:r>
              <a:rPr lang="en-GB" dirty="0"/>
              <a:t>Microsoft System </a:t>
            </a:r>
            <a:r>
              <a:rPr lang="en-GB" dirty="0" err="1"/>
              <a:t>Center</a:t>
            </a:r>
            <a:r>
              <a:rPr lang="en-GB" dirty="0"/>
              <a:t> Operations Manager (SCOM)</a:t>
            </a:r>
          </a:p>
          <a:p>
            <a:pPr lvl="1"/>
            <a:r>
              <a:rPr lang="en-GB" dirty="0"/>
              <a:t>SolarWinds Network Performance Monitor (NPM)</a:t>
            </a:r>
          </a:p>
          <a:p>
            <a:pPr lvl="1"/>
            <a:r>
              <a:rPr lang="en-GB" dirty="0"/>
              <a:t>CA Spectrum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816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4FC9-F55E-4F9C-BB06-FBA311DE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Collaborate with colleagues and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EFC3D-3BFC-4DF8-BC34-6938D9312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open to suggestions and ideas from junior staff or customers - they might have noticed something you haven’t or be able to contribute with fresh ideas</a:t>
            </a:r>
          </a:p>
          <a:p>
            <a:r>
              <a:rPr lang="en-GB" dirty="0"/>
              <a:t>CISOs and CIOs are in high demand and your diary will barely have any gaps left. Build a close-knit team to back you and implement the security changes you want to see in your organisation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021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612F-40B0-4075-BEE9-098DE9B79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security measures and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C0DF1-BC47-4C30-BFD7-77BE10A0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Determine all the risks and vulnerabilities that can affect your security infrastructure, it’s time to look for the best solutions to contain them</a:t>
            </a:r>
          </a:p>
          <a:p>
            <a:r>
              <a:rPr lang="en-GB" dirty="0"/>
              <a:t>Prevention, detection and response are the three golden words that should have a prominent position in your plan</a:t>
            </a:r>
          </a:p>
          <a:p>
            <a:r>
              <a:rPr lang="en-GB" dirty="0"/>
              <a:t>Have an effective response strategy in place</a:t>
            </a:r>
          </a:p>
          <a:p>
            <a:r>
              <a:rPr lang="en-GB" dirty="0"/>
              <a:t>It should explain what to do, who to contact and how to prevent this from happening in the future, and how to </a:t>
            </a:r>
            <a:r>
              <a:rPr lang="en-GB"/>
              <a:t>mitigate them</a:t>
            </a:r>
            <a:endParaRPr lang="en-GB" dirty="0"/>
          </a:p>
          <a:p>
            <a:r>
              <a:rPr lang="en-GB" dirty="0"/>
              <a:t>Keep good records and review them frequently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31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01779-5A1C-492A-871F-9BDA9D3C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a dynamic security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E410-E55B-48B2-9CB6-499672991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probably the most important step in a security plan as, after all, what’s the point of having the greatest strategy and all available resources for the team if it’s not part of the picture?</a:t>
            </a:r>
          </a:p>
          <a:p>
            <a:r>
              <a:rPr lang="en-GB" dirty="0"/>
              <a:t>It's your duty to carry the security banner and make sure that everyone in your organisation is well informed about it</a:t>
            </a:r>
          </a:p>
          <a:p>
            <a:r>
              <a:rPr lang="en-GB" dirty="0"/>
              <a:t>Security starts with every single one of your employees - most data breaches and cybersecurity threats are the result of human error or neglect</a:t>
            </a:r>
          </a:p>
          <a:p>
            <a:r>
              <a:rPr lang="en-GB" dirty="0"/>
              <a:t>Make beautiful dynamic posters, not boring PowerPoint lectures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148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DBF5-D825-4423-AC7C-9989A234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 </a:t>
            </a:r>
            <a:r>
              <a:rPr lang="en-GB" dirty="0" err="1"/>
              <a:t>DevSecOps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0D357-84B9-464E-ABAE-808985087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security must also play an integrated role in the full cycle of your apps </a:t>
            </a:r>
          </a:p>
          <a:p>
            <a:r>
              <a:rPr lang="en-GB" dirty="0"/>
              <a:t>DevOps isn't just about development and operations teams</a:t>
            </a:r>
          </a:p>
          <a:p>
            <a:r>
              <a:rPr lang="en-GB" dirty="0" err="1"/>
              <a:t>DevSecOps</a:t>
            </a:r>
            <a:r>
              <a:rPr lang="en-GB" dirty="0"/>
              <a:t> gets developers to think more about security principles and standards as well as giving them further ownership in deploying and monitoring their applications</a:t>
            </a:r>
          </a:p>
          <a:p>
            <a:r>
              <a:rPr lang="en-GB" dirty="0"/>
              <a:t>It can also build security testing into your development process by making use of tools that can automate processes where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2505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F52B-919C-4A32-9147-930742C1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your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90E0-4F4E-4FEE-AFEF-7F1BE665E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Money is a determining factor at the time of implementing your security plan</a:t>
            </a:r>
          </a:p>
          <a:p>
            <a:r>
              <a:rPr lang="en-GB" dirty="0"/>
              <a:t>Whereas changing passwords or encrypting documents are free, investing in adequate hardware or switching IT support can affect your budget significantly</a:t>
            </a:r>
          </a:p>
          <a:p>
            <a:r>
              <a:rPr lang="en-GB" dirty="0"/>
              <a:t>Computer security software (e.g. anti-spyware, intrusion prevention system or anti-tamper software) are sometimes effective tools that you might need to consider at the time of drafting your budget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60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Week 2 </a:t>
            </a:r>
            <a:r>
              <a:rPr lang="en-GB" dirty="0"/>
              <a:t>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Factors that may increase or decrease risks related to an organisation’s ‘cyber culture’ </a:t>
            </a:r>
          </a:p>
        </p:txBody>
      </p:sp>
    </p:spTree>
    <p:extLst>
      <p:ext uri="{BB962C8B-B14F-4D97-AF65-F5344CB8AC3E}">
        <p14:creationId xmlns:p14="http://schemas.microsoft.com/office/powerpoint/2010/main" val="653415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C4AE-2D6E-4F24-B916-570FE5F0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 transparent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7020A-C121-426C-832A-D0C85C679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Transparency is another crucial asset and it helps towards building trust among your peers and stakeholders</a:t>
            </a:r>
          </a:p>
        </p:txBody>
      </p:sp>
    </p:spTree>
    <p:extLst>
      <p:ext uri="{BB962C8B-B14F-4D97-AF65-F5344CB8AC3E}">
        <p14:creationId xmlns:p14="http://schemas.microsoft.com/office/powerpoint/2010/main" val="157217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5285332" y="114300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702589" y="2309483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9299" y="3506811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  <a:endCxn id="43" idx="3"/>
          </p:cNvCxnSpPr>
          <p:nvPr/>
        </p:nvCxnSpPr>
        <p:spPr>
          <a:xfrm rot="5400000">
            <a:off x="4422054" y="3995797"/>
            <a:ext cx="910670" cy="669454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3341799" y="846389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pc="30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2765042" y="1995681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8835775" y="353996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2607182" y="448924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8479763" y="510484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721057" y="870024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spc="300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3059360" y="2061465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Tuesday</a:t>
            </a:r>
            <a:endParaRPr lang="en-GB" b="1" spc="300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8896857" y="3605745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2834976" y="4555027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8925565" y="5170631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44DA26B7-84E1-43BC-B086-4A62D487B93E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7045001" y="4708358"/>
            <a:ext cx="2402502" cy="396490"/>
          </a:xfrm>
          <a:prstGeom prst="bentConnector2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0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2338" y="405360"/>
            <a:ext cx="11031416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1" strike="noStrike" spc="-1" dirty="0">
                <a:latin typeface="+mj-lt"/>
              </a:rPr>
              <a:t>Application of Core IT Security Design Principles</a:t>
            </a:r>
            <a:endParaRPr lang="en-US" sz="4400" b="0" strike="noStrike" spc="-1" dirty="0">
              <a:latin typeface="+mj-lt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5997676" y="4935794"/>
            <a:ext cx="5073447" cy="182536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187532" y="1816924"/>
          <a:ext cx="9215252" cy="4690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83829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84AB-11A7-402F-A37F-9646CBCC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security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0ACB-830D-4965-9037-C81176B53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Security Culture = Cyber Culture</a:t>
            </a:r>
          </a:p>
          <a:p>
            <a:r>
              <a:rPr lang="en-GB" dirty="0"/>
              <a:t>There is no single definition that works for everyone, in all circumstances (and that's ok)</a:t>
            </a:r>
          </a:p>
          <a:p>
            <a:r>
              <a:rPr lang="en-GB" dirty="0"/>
              <a:t>Here, we're considering how non-security specialists – </a:t>
            </a:r>
            <a:r>
              <a:rPr lang="en-GB" dirty="0" err="1"/>
              <a:t>i.e</a:t>
            </a:r>
            <a:r>
              <a:rPr lang="en-GB" dirty="0"/>
              <a:t> </a:t>
            </a:r>
            <a:r>
              <a:rPr lang="en-GB" i="1" dirty="0"/>
              <a:t>Normal People</a:t>
            </a:r>
            <a:r>
              <a:rPr lang="en-GB" dirty="0"/>
              <a:t> - tend to think about security culture</a:t>
            </a:r>
          </a:p>
          <a:p>
            <a:r>
              <a:rPr lang="en-GB" dirty="0"/>
              <a:t>Ask </a:t>
            </a:r>
            <a:r>
              <a:rPr lang="en-GB" i="1" dirty="0"/>
              <a:t>Normal People </a:t>
            </a:r>
            <a:r>
              <a:rPr lang="en-GB" dirty="0"/>
              <a:t>what security culture means to them, and many will say that it's about the security decisions people make at work</a:t>
            </a:r>
          </a:p>
        </p:txBody>
      </p:sp>
    </p:spTree>
    <p:extLst>
      <p:ext uri="{BB962C8B-B14F-4D97-AF65-F5344CB8AC3E}">
        <p14:creationId xmlns:p14="http://schemas.microsoft.com/office/powerpoint/2010/main" val="114918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D84AB-11A7-402F-A37F-9646CBCCF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security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0ACB-830D-4965-9037-C81176B53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Security culture is the ideas, customs, and social behaviours that impact security in an organization, positively or negatively</a:t>
            </a:r>
          </a:p>
          <a:p>
            <a:r>
              <a:rPr lang="en-GB" dirty="0"/>
              <a:t>The difference between a security culture and security awareness is:</a:t>
            </a:r>
          </a:p>
          <a:p>
            <a:pPr lvl="1"/>
            <a:r>
              <a:rPr lang="en-GB" dirty="0"/>
              <a:t>Security Awareness: “Security awareness is the knowledge and attitude members of an organization possess regarding the protection of the physical and, especially, information assets of that organization”. (http://en.wikipedia.org/wiki/Security_awareness)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Security culture: “Information Security Culture is the result of values, attitudes, know-how and patterns of </a:t>
            </a:r>
            <a:r>
              <a:rPr lang="en-GB" dirty="0" err="1"/>
              <a:t>behavior</a:t>
            </a:r>
            <a:r>
              <a:rPr lang="en-GB" dirty="0"/>
              <a:t> that determine the commitment to information security”. (</a:t>
            </a:r>
            <a:r>
              <a:rPr lang="en-GB" dirty="0" err="1"/>
              <a:t>Schlienger</a:t>
            </a:r>
            <a:r>
              <a:rPr lang="en-GB" dirty="0"/>
              <a:t> T. 2006)</a:t>
            </a:r>
          </a:p>
          <a:p>
            <a:endParaRPr lang="en-GB" dirty="0"/>
          </a:p>
          <a:p>
            <a:r>
              <a:rPr lang="en-GB" dirty="0"/>
              <a:t>Thus, a culture is more profound than awareness. The culture is internalized in action: people no longer think about it, they just do it.</a:t>
            </a:r>
          </a:p>
        </p:txBody>
      </p:sp>
    </p:spTree>
    <p:extLst>
      <p:ext uri="{BB962C8B-B14F-4D97-AF65-F5344CB8AC3E}">
        <p14:creationId xmlns:p14="http://schemas.microsoft.com/office/powerpoint/2010/main" val="26677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01208E-A137-458C-A1C6-8E28A8C09405}"/>
              </a:ext>
            </a:extLst>
          </p:cNvPr>
          <p:cNvSpPr txBox="1"/>
          <p:nvPr/>
        </p:nvSpPr>
        <p:spPr>
          <a:xfrm>
            <a:off x="1038225" y="2767280"/>
            <a:ext cx="102499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i="1" dirty="0"/>
              <a:t>The top three cybersecurity fears are all related</a:t>
            </a:r>
            <a:br>
              <a:rPr lang="en-GB" sz="4000" b="1" i="1" dirty="0"/>
            </a:br>
            <a:r>
              <a:rPr lang="en-GB" sz="4000" b="1" i="1" dirty="0"/>
              <a:t>to human factors and employee behaviour.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76876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BB75-6C05-493E-98EE-2946972E4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88A89-4036-40D2-9524-2FFBC47B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benefits of an effective security culture are clear; they include:</a:t>
            </a:r>
          </a:p>
          <a:p>
            <a:pPr lvl="1"/>
            <a:r>
              <a:rPr lang="en-GB" dirty="0"/>
              <a:t>A workforce that is more likely to be engaged with (and take responsibility for) security issues</a:t>
            </a:r>
          </a:p>
          <a:p>
            <a:pPr lvl="1"/>
            <a:r>
              <a:rPr lang="en-GB" dirty="0"/>
              <a:t>Increased compliance with (and improved attitudes towards) protective security measures</a:t>
            </a:r>
          </a:p>
          <a:p>
            <a:pPr lvl="1"/>
            <a:r>
              <a:rPr lang="en-GB" dirty="0"/>
              <a:t>Employees that are more likely to think and act in a security-conscious manner,</a:t>
            </a:r>
          </a:p>
          <a:p>
            <a:pPr lvl="1"/>
            <a:r>
              <a:rPr lang="en-GB" dirty="0"/>
              <a:t>Reduced risk of insider incidents.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0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6A8D-7B37-4080-9BB1-EB2C90E7E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FED00-1803-4432-93F3-E086652C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Cybercrime is the 2nd most reported economic crime affecting 32% of organisations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Internet-delivered attacks are no longer a thing of the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They’re an impactful reality, albeit an untouchable and often abstract 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00105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292</TotalTime>
  <Words>2062</Words>
  <Application>Microsoft Office PowerPoint</Application>
  <PresentationFormat>Widescreen</PresentationFormat>
  <Paragraphs>198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EuroStyle</vt:lpstr>
      <vt:lpstr>degree2</vt:lpstr>
      <vt:lpstr>Week 2 – Day 2</vt:lpstr>
      <vt:lpstr>PowerPoint Presentation</vt:lpstr>
      <vt:lpstr>Week 2 - Tuesday</vt:lpstr>
      <vt:lpstr>PowerPoint Presentation</vt:lpstr>
      <vt:lpstr>What is security culture?</vt:lpstr>
      <vt:lpstr>What is security culture?</vt:lpstr>
      <vt:lpstr>PowerPoint Presentation</vt:lpstr>
      <vt:lpstr>Benefits</vt:lpstr>
      <vt:lpstr>Statistics</vt:lpstr>
      <vt:lpstr>The Need for Cyber Security Culture</vt:lpstr>
      <vt:lpstr>Developing a CSC</vt:lpstr>
      <vt:lpstr>Why Implement a CSC Programme</vt:lpstr>
      <vt:lpstr>Three Approaches</vt:lpstr>
      <vt:lpstr>Frameworks</vt:lpstr>
      <vt:lpstr>Types Of Cyber Security Frameworks</vt:lpstr>
      <vt:lpstr>Cyber Security Frameworks </vt:lpstr>
      <vt:lpstr>NIST Cyber Security Framework (v1.1)</vt:lpstr>
      <vt:lpstr>NIST</vt:lpstr>
      <vt:lpstr>PowerPoint Presentation</vt:lpstr>
      <vt:lpstr>NIST</vt:lpstr>
      <vt:lpstr>Security Awareness and Training Program</vt:lpstr>
      <vt:lpstr>How to implement a successful cybersecurity plan</vt:lpstr>
      <vt:lpstr>Assess the current state of the security environment</vt:lpstr>
      <vt:lpstr>Monitor networks</vt:lpstr>
      <vt:lpstr>Collaborate with colleagues and stakeholders</vt:lpstr>
      <vt:lpstr>Set security measures and controls</vt:lpstr>
      <vt:lpstr>Create a dynamic security culture</vt:lpstr>
      <vt:lpstr>Consider DevSecOps</vt:lpstr>
      <vt:lpstr>Review your budget</vt:lpstr>
      <vt:lpstr>Be transparent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Leonard Shand</cp:lastModifiedBy>
  <cp:revision>16</cp:revision>
  <dcterms:created xsi:type="dcterms:W3CDTF">2021-01-18T11:18:24Z</dcterms:created>
  <dcterms:modified xsi:type="dcterms:W3CDTF">2021-03-09T11:35:12Z</dcterms:modified>
</cp:coreProperties>
</file>