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1" y="2733709"/>
            <a:ext cx="6108101" cy="1373070"/>
          </a:xfrm>
        </p:spPr>
        <p:txBody>
          <a:bodyPr anchor="b">
            <a:noAutofit/>
          </a:bodyPr>
          <a:lstStyle>
            <a:lvl1pPr algn="r">
              <a:defRPr sz="40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6340A-77E2-4FAA-BAD4-235BE5A22B3F}" type="datetimeFigureOut">
              <a:rPr lang="en-GB" smtClean="0"/>
              <a:pPr/>
              <a:t>26/04/2018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1510" y="2750337"/>
            <a:ext cx="878916" cy="1356442"/>
          </a:xfrm>
        </p:spPr>
        <p:txBody>
          <a:bodyPr/>
          <a:lstStyle/>
          <a:p>
            <a:fld id="{7000E336-9CFA-4279-97F8-F70816413C4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686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5929622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2" y="4711617"/>
            <a:ext cx="7210394" cy="453051"/>
          </a:xfrm>
        </p:spPr>
        <p:txBody>
          <a:bodyPr anchor="b">
            <a:normAutofit/>
          </a:bodyPr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0242" y="609598"/>
            <a:ext cx="721039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39" y="5169584"/>
            <a:ext cx="7210397" cy="62297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6340A-77E2-4FAA-BAD4-235BE5A22B3F}" type="datetimeFigureOut">
              <a:rPr lang="en-GB" smtClean="0"/>
              <a:pPr/>
              <a:t>26/04/2018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4711310"/>
            <a:ext cx="865613" cy="1090789"/>
          </a:xfrm>
        </p:spPr>
        <p:txBody>
          <a:bodyPr/>
          <a:lstStyle/>
          <a:p>
            <a:fld id="{7000E336-9CFA-4279-97F8-F70816413C4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548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5929622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609597"/>
            <a:ext cx="7210394" cy="3592750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4711616"/>
            <a:ext cx="7210394" cy="1090789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6340A-77E2-4FAA-BAD4-235BE5A22B3F}" type="datetimeFigureOut">
              <a:rPr lang="en-GB" smtClean="0"/>
              <a:pPr/>
              <a:t>26/04/2018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4711616"/>
            <a:ext cx="865613" cy="1090789"/>
          </a:xfrm>
        </p:spPr>
        <p:txBody>
          <a:bodyPr/>
          <a:lstStyle/>
          <a:p>
            <a:fld id="{7000E336-9CFA-4279-97F8-F70816413C4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84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7828359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5929622"/>
            <a:ext cx="1202248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92" y="609599"/>
            <a:ext cx="6539158" cy="3036061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051717" y="3653379"/>
            <a:ext cx="611743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4711616"/>
            <a:ext cx="7210394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6340A-77E2-4FAA-BAD4-235BE5A22B3F}" type="datetimeFigureOut">
              <a:rPr lang="en-GB" smtClean="0"/>
              <a:pPr/>
              <a:t>26/04/2018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4709926"/>
            <a:ext cx="865613" cy="1090789"/>
          </a:xfrm>
        </p:spPr>
        <p:txBody>
          <a:bodyPr/>
          <a:lstStyle/>
          <a:p>
            <a:fld id="{7000E336-9CFA-4279-97F8-F70816413C4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437679" y="74811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54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47107" y="30335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54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44228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7828359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5929622"/>
            <a:ext cx="1202248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39" y="4711616"/>
            <a:ext cx="7210397" cy="58853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0" y="5300150"/>
            <a:ext cx="7210397" cy="502255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6340A-77E2-4FAA-BAD4-235BE5A22B3F}" type="datetimeFigureOut">
              <a:rPr lang="en-GB" smtClean="0"/>
              <a:pPr/>
              <a:t>26/04/2018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4709926"/>
            <a:ext cx="865613" cy="1090789"/>
          </a:xfrm>
        </p:spPr>
        <p:txBody>
          <a:bodyPr/>
          <a:lstStyle/>
          <a:p>
            <a:fld id="{7000E336-9CFA-4279-97F8-F70816413C4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4490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01917" y="753228"/>
            <a:ext cx="721872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95709" y="2336873"/>
            <a:ext cx="2302526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0241" y="3022674"/>
            <a:ext cx="2287277" cy="291351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67019" y="2336873"/>
            <a:ext cx="229743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59103" y="3022674"/>
            <a:ext cx="229743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18117" y="2336873"/>
            <a:ext cx="230251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418117" y="3022674"/>
            <a:ext cx="2302519" cy="291351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6340A-77E2-4FAA-BAD4-235BE5A22B3F}" type="datetimeFigureOut">
              <a:rPr lang="en-GB" smtClean="0"/>
              <a:pPr/>
              <a:t>26/04/2018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0E336-9CFA-4279-97F8-F70816413C4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19833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0242" y="753228"/>
            <a:ext cx="7210395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0239" y="4297503"/>
            <a:ext cx="228727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0239" y="2336873"/>
            <a:ext cx="228727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0239" y="4873765"/>
            <a:ext cx="228727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59103" y="4297503"/>
            <a:ext cx="229743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59103" y="2336873"/>
            <a:ext cx="229743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58088" y="4873764"/>
            <a:ext cx="230047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23009" y="4297503"/>
            <a:ext cx="229762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423008" y="2336873"/>
            <a:ext cx="229762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422915" y="4873762"/>
            <a:ext cx="2300672" cy="106242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6340A-77E2-4FAA-BAD4-235BE5A22B3F}" type="datetimeFigureOut">
              <a:rPr lang="en-GB" smtClean="0"/>
              <a:pPr/>
              <a:t>26/04/2018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0E336-9CFA-4279-97F8-F70816413C4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84667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6340A-77E2-4FAA-BAD4-235BE5A22B3F}" type="datetimeFigureOut">
              <a:rPr lang="en-GB" smtClean="0"/>
              <a:pPr/>
              <a:t>26/04/2018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0E336-9CFA-4279-97F8-F70816413C4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33246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5448782" y="2040420"/>
            <a:ext cx="5106988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7200777" y="5543428"/>
            <a:ext cx="1602997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96923" y="609597"/>
            <a:ext cx="80535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652503" cy="53265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05344" y="5936188"/>
            <a:ext cx="2057400" cy="365125"/>
          </a:xfrm>
        </p:spPr>
        <p:txBody>
          <a:bodyPr/>
          <a:lstStyle/>
          <a:p>
            <a:fld id="{1DD6340A-77E2-4FAA-BAD4-235BE5A22B3F}" type="datetimeFigureOut">
              <a:rPr lang="en-GB" smtClean="0"/>
              <a:pPr/>
              <a:t>26/04/2018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95104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73163" y="5398634"/>
            <a:ext cx="865613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7000E336-9CFA-4279-97F8-F70816413C4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038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6340A-77E2-4FAA-BAD4-235BE5A22B3F}" type="datetimeFigureOut">
              <a:rPr lang="en-GB" smtClean="0"/>
              <a:pPr/>
              <a:t>26/04/2018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0E336-9CFA-4279-97F8-F70816413C4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906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7828359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68" y="4087901"/>
            <a:ext cx="1202248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939369" y="2726267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2" y="2869895"/>
            <a:ext cx="7210395" cy="1090788"/>
          </a:xfrm>
        </p:spPr>
        <p:txBody>
          <a:bodyPr anchor="ctr">
            <a:normAutofit/>
          </a:bodyPr>
          <a:lstStyle>
            <a:lvl1pPr algn="r"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2" y="4232172"/>
            <a:ext cx="7210395" cy="1704017"/>
          </a:xfrm>
        </p:spPr>
        <p:txBody>
          <a:bodyPr>
            <a:normAutofit/>
          </a:bodyPr>
          <a:lstStyle>
            <a:lvl1pPr marL="0" indent="0" algn="r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6340A-77E2-4FAA-BAD4-235BE5A22B3F}" type="datetimeFigureOut">
              <a:rPr lang="en-GB" smtClean="0"/>
              <a:pPr/>
              <a:t>26/04/2018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7092" y="2869896"/>
            <a:ext cx="865613" cy="1090789"/>
          </a:xfrm>
        </p:spPr>
        <p:txBody>
          <a:bodyPr/>
          <a:lstStyle/>
          <a:p>
            <a:fld id="{7000E336-9CFA-4279-97F8-F70816413C4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984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0240" y="2336873"/>
            <a:ext cx="3523769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5592" y="2336873"/>
            <a:ext cx="3525044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6340A-77E2-4FAA-BAD4-235BE5A22B3F}" type="datetimeFigureOut">
              <a:rPr lang="en-GB" smtClean="0"/>
              <a:pPr/>
              <a:t>26/04/2018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0E336-9CFA-4279-97F8-F70816413C4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60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0" y="753230"/>
            <a:ext cx="7210397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9763" y="2336874"/>
            <a:ext cx="3354245" cy="69313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42" y="3030009"/>
            <a:ext cx="3523766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5116" y="2336873"/>
            <a:ext cx="3355521" cy="69207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95593" y="3030009"/>
            <a:ext cx="3525044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6340A-77E2-4FAA-BAD4-235BE5A22B3F}" type="datetimeFigureOut">
              <a:rPr lang="en-GB" smtClean="0"/>
              <a:pPr/>
              <a:t>26/04/2018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0E336-9CFA-4279-97F8-F70816413C4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8726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6340A-77E2-4FAA-BAD4-235BE5A22B3F}" type="datetimeFigureOut">
              <a:rPr lang="en-GB" smtClean="0"/>
              <a:pPr/>
              <a:t>26/04/2018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0E336-9CFA-4279-97F8-F70816413C4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4958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6340A-77E2-4FAA-BAD4-235BE5A22B3F}" type="datetimeFigureOut">
              <a:rPr lang="en-GB" smtClean="0"/>
              <a:pPr/>
              <a:t>26/04/2018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0E336-9CFA-4279-97F8-F70816413C4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233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753227"/>
            <a:ext cx="7210394" cy="1080940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4206252" cy="35993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1" y="2336873"/>
            <a:ext cx="2842559" cy="3599317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6340A-77E2-4FAA-BAD4-235BE5A22B3F}" type="datetimeFigureOut">
              <a:rPr lang="en-GB" smtClean="0"/>
              <a:pPr/>
              <a:t>26/04/2018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0E336-9CFA-4279-97F8-F70816413C4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369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3" y="753228"/>
            <a:ext cx="7210393" cy="1080938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651250" y="2336874"/>
            <a:ext cx="406938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2336874"/>
            <a:ext cx="2907192" cy="3599315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6340A-77E2-4FAA-BAD4-235BE5A22B3F}" type="datetimeFigureOut">
              <a:rPr lang="en-GB" smtClean="0"/>
              <a:pPr/>
              <a:t>26/04/2018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0E336-9CFA-4279-97F8-F70816413C4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200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0241" y="753228"/>
            <a:ext cx="7210396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1" y="2336873"/>
            <a:ext cx="7210396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3236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6340A-77E2-4FAA-BAD4-235BE5A22B3F}" type="datetimeFigureOut">
              <a:rPr lang="en-GB" smtClean="0"/>
              <a:pPr/>
              <a:t>26/04/2018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241" y="5936189"/>
            <a:ext cx="51529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7092" y="753228"/>
            <a:ext cx="865613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0E336-9CFA-4279-97F8-F70816413C4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7954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i="1" dirty="0" smtClean="0"/>
              <a:t>Software Developer Technician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Lecture 1</a:t>
            </a:r>
          </a:p>
          <a:p>
            <a:r>
              <a:rPr lang="en-GB" dirty="0" smtClean="0"/>
              <a:t>Introduction</a:t>
            </a:r>
            <a:endParaRPr lang="en-GB" dirty="0"/>
          </a:p>
          <a:p>
            <a:r>
              <a:rPr lang="en-GB" dirty="0" smtClean="0"/>
              <a:t>Len Shand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Load Visual Studio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78974" y="1988840"/>
            <a:ext cx="7853466" cy="4908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9552" y="3284984"/>
            <a:ext cx="1181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Toolbox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47044" y="3683933"/>
            <a:ext cx="15020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Code Area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20830" y="5229200"/>
            <a:ext cx="1509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Properties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59694" y="2996952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Solution Explorer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60816" y="1758007"/>
            <a:ext cx="1063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Menus</a:t>
            </a:r>
            <a:endParaRPr lang="en-GB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Create a Simple Project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48680"/>
          </a:xfrm>
        </p:spPr>
        <p:txBody>
          <a:bodyPr/>
          <a:lstStyle/>
          <a:p>
            <a:r>
              <a:rPr lang="en-GB" dirty="0" smtClean="0"/>
              <a:t>File -&gt; New</a:t>
            </a:r>
          </a:p>
          <a:p>
            <a:pPr>
              <a:buNone/>
            </a:pPr>
            <a:endParaRPr lang="en-GB" dirty="0"/>
          </a:p>
        </p:txBody>
      </p:sp>
      <p:pic>
        <p:nvPicPr>
          <p:cNvPr id="4" name="Picture 3" descr="NewProjec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2132856"/>
            <a:ext cx="6336704" cy="427175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Solution Explorer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 dirty="0"/>
              <a:t>Displays all projects </a:t>
            </a:r>
            <a:r>
              <a:rPr lang="en-GB" i="1" dirty="0" smtClean="0"/>
              <a:t>in solution</a:t>
            </a:r>
          </a:p>
          <a:p>
            <a:r>
              <a:rPr lang="en-GB" i="1" dirty="0" smtClean="0"/>
              <a:t>Shows </a:t>
            </a:r>
            <a:r>
              <a:rPr lang="en-GB" i="1" dirty="0"/>
              <a:t>all files </a:t>
            </a:r>
            <a:r>
              <a:rPr lang="en-GB" i="1" dirty="0" smtClean="0"/>
              <a:t>in project</a:t>
            </a:r>
          </a:p>
          <a:p>
            <a:r>
              <a:rPr lang="en-GB" i="1" dirty="0" smtClean="0"/>
              <a:t>Files organisation</a:t>
            </a:r>
          </a:p>
          <a:p>
            <a:r>
              <a:rPr lang="en-GB" i="1" dirty="0" smtClean="0"/>
              <a:t>Project </a:t>
            </a:r>
            <a:r>
              <a:rPr lang="en-GB" i="1" dirty="0"/>
              <a:t>references</a:t>
            </a:r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l="80951" t="9347" r="-146" b="72113"/>
          <a:stretch>
            <a:fillRect/>
          </a:stretch>
        </p:blipFill>
        <p:spPr bwMode="auto">
          <a:xfrm>
            <a:off x="3923928" y="3140968"/>
            <a:ext cx="4890561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Resources Files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i="1" dirty="0"/>
              <a:t>.</a:t>
            </a:r>
            <a:r>
              <a:rPr lang="en-GB" i="1" dirty="0" err="1" smtClean="0"/>
              <a:t>resx</a:t>
            </a:r>
            <a:endParaRPr lang="en-GB" i="1" dirty="0" smtClean="0"/>
          </a:p>
          <a:p>
            <a:r>
              <a:rPr lang="en-GB" i="1" dirty="0" smtClean="0"/>
              <a:t>Efficient </a:t>
            </a:r>
            <a:r>
              <a:rPr lang="en-GB" i="1" dirty="0"/>
              <a:t>and secure method of </a:t>
            </a:r>
            <a:r>
              <a:rPr lang="en-GB" i="1" dirty="0" smtClean="0"/>
              <a:t>storing objects </a:t>
            </a:r>
            <a:r>
              <a:rPr lang="en-GB" i="1" dirty="0"/>
              <a:t>within </a:t>
            </a:r>
            <a:r>
              <a:rPr lang="en-GB" i="1" dirty="0" smtClean="0"/>
              <a:t>application</a:t>
            </a:r>
          </a:p>
          <a:p>
            <a:pPr lvl="1"/>
            <a:r>
              <a:rPr lang="en-GB" i="1" dirty="0" smtClean="0"/>
              <a:t>Images </a:t>
            </a:r>
            <a:r>
              <a:rPr lang="en-GB" i="1" dirty="0"/>
              <a:t>(PNG, BMP, GIF, JPEG, </a:t>
            </a:r>
            <a:r>
              <a:rPr lang="en-GB" i="1" dirty="0" smtClean="0"/>
              <a:t>TIFF)</a:t>
            </a:r>
          </a:p>
          <a:p>
            <a:pPr lvl="1"/>
            <a:r>
              <a:rPr lang="en-GB" i="1" dirty="0" smtClean="0"/>
              <a:t>Audio</a:t>
            </a:r>
          </a:p>
          <a:p>
            <a:pPr lvl="1"/>
            <a:r>
              <a:rPr lang="en-GB" i="1" dirty="0" smtClean="0"/>
              <a:t>Text</a:t>
            </a:r>
          </a:p>
          <a:p>
            <a:pPr lvl="1"/>
            <a:r>
              <a:rPr lang="en-GB" i="1" dirty="0" smtClean="0"/>
              <a:t>Strings</a:t>
            </a:r>
          </a:p>
          <a:p>
            <a:pPr lvl="1"/>
            <a:r>
              <a:rPr lang="en-GB" i="1" dirty="0" smtClean="0"/>
              <a:t>Icons</a:t>
            </a:r>
          </a:p>
          <a:p>
            <a:r>
              <a:rPr lang="en-GB" i="1" dirty="0"/>
              <a:t>A</a:t>
            </a:r>
            <a:r>
              <a:rPr lang="en-GB" i="1" dirty="0" smtClean="0"/>
              <a:t>ccess </a:t>
            </a:r>
            <a:r>
              <a:rPr lang="en-GB" i="1" dirty="0"/>
              <a:t>resources programmatically</a:t>
            </a:r>
            <a:endParaRPr lang="en-GB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Window Docking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 dirty="0"/>
              <a:t>Floating</a:t>
            </a:r>
          </a:p>
          <a:p>
            <a:r>
              <a:rPr lang="en-GB" dirty="0"/>
              <a:t> </a:t>
            </a:r>
            <a:r>
              <a:rPr lang="en-GB" i="1" dirty="0" err="1"/>
              <a:t>Dockable</a:t>
            </a:r>
            <a:endParaRPr lang="en-GB" i="1" dirty="0"/>
          </a:p>
          <a:p>
            <a:r>
              <a:rPr lang="en-GB" dirty="0"/>
              <a:t> </a:t>
            </a:r>
            <a:r>
              <a:rPr lang="en-GB" i="1" dirty="0"/>
              <a:t>Tabbed Document</a:t>
            </a:r>
          </a:p>
          <a:p>
            <a:r>
              <a:rPr lang="en-GB" dirty="0"/>
              <a:t> </a:t>
            </a:r>
            <a:r>
              <a:rPr lang="en-GB" i="1" dirty="0"/>
              <a:t>Auto hide</a:t>
            </a:r>
          </a:p>
          <a:p>
            <a:r>
              <a:rPr lang="en-GB" dirty="0"/>
              <a:t> </a:t>
            </a:r>
            <a:r>
              <a:rPr lang="en-GB" i="1" dirty="0"/>
              <a:t>Hide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5850" t="10080" r="77950" b="73360"/>
          <a:stretch>
            <a:fillRect/>
          </a:stretch>
        </p:blipFill>
        <p:spPr bwMode="auto">
          <a:xfrm>
            <a:off x="2123728" y="4509120"/>
            <a:ext cx="259228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t="10648"/>
          <a:stretch>
            <a:fillRect/>
          </a:stretch>
        </p:blipFill>
        <p:spPr bwMode="auto">
          <a:xfrm>
            <a:off x="5292080" y="2060848"/>
            <a:ext cx="2819400" cy="3625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491410" y="6237312"/>
            <a:ext cx="6652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http://blogs.msdn.com/b/saraford/archive/2004/05/14/132065.aspx</a:t>
            </a:r>
            <a:endParaRPr lang="en-GB" dirty="0"/>
          </a:p>
        </p:txBody>
      </p:sp>
      <p:cxnSp>
        <p:nvCxnSpPr>
          <p:cNvPr id="8" name="Straight Arrow Connector 7"/>
          <p:cNvCxnSpPr/>
          <p:nvPr/>
        </p:nvCxnSpPr>
        <p:spPr>
          <a:xfrm rot="5400000" flipH="1" flipV="1">
            <a:off x="6192180" y="5913276"/>
            <a:ext cx="648072" cy="1440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Project Properties</a:t>
            </a:r>
            <a:endParaRPr lang="en-GB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740" r="37652" b="38356"/>
          <a:stretch>
            <a:fillRect/>
          </a:stretch>
        </p:blipFill>
        <p:spPr bwMode="auto">
          <a:xfrm>
            <a:off x="611560" y="2060848"/>
            <a:ext cx="7704856" cy="4549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Building Projects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Build project (</a:t>
            </a:r>
            <a:r>
              <a:rPr lang="en-GB" dirty="0" smtClean="0"/>
              <a:t>F6)</a:t>
            </a:r>
          </a:p>
          <a:p>
            <a:pPr lvl="1"/>
            <a:r>
              <a:rPr lang="en-GB" dirty="0" smtClean="0"/>
              <a:t>Complies </a:t>
            </a:r>
            <a:r>
              <a:rPr lang="en-GB" dirty="0"/>
              <a:t>code for </a:t>
            </a:r>
            <a:r>
              <a:rPr lang="en-GB" dirty="0" smtClean="0"/>
              <a:t>platform</a:t>
            </a:r>
          </a:p>
          <a:p>
            <a:pPr lvl="1"/>
            <a:r>
              <a:rPr lang="en-GB" dirty="0" smtClean="0"/>
              <a:t>Creates </a:t>
            </a:r>
            <a:r>
              <a:rPr lang="en-GB" dirty="0"/>
              <a:t>executable </a:t>
            </a:r>
            <a:r>
              <a:rPr lang="en-GB" dirty="0" smtClean="0"/>
              <a:t>file</a:t>
            </a:r>
          </a:p>
          <a:p>
            <a:r>
              <a:rPr lang="en-GB" dirty="0" smtClean="0"/>
              <a:t>File locations</a:t>
            </a:r>
          </a:p>
          <a:p>
            <a:pPr lvl="1"/>
            <a:r>
              <a:rPr lang="en-GB" dirty="0" smtClean="0"/>
              <a:t>EXE </a:t>
            </a:r>
            <a:r>
              <a:rPr lang="en-GB" dirty="0"/>
              <a:t>file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Visual Studio Help</a:t>
            </a:r>
            <a:endParaRPr lang="en-GB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8610099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Forms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2996952"/>
            <a:ext cx="5400600" cy="2304256"/>
          </a:xfrm>
        </p:spPr>
        <p:txBody>
          <a:bodyPr>
            <a:normAutofit/>
          </a:bodyPr>
          <a:lstStyle/>
          <a:p>
            <a:r>
              <a:rPr lang="en-GB" dirty="0"/>
              <a:t>A Form is for the creation of a Graphical </a:t>
            </a:r>
            <a:r>
              <a:rPr lang="en-GB" dirty="0" smtClean="0"/>
              <a:t>User Interface</a:t>
            </a:r>
          </a:p>
          <a:p>
            <a:r>
              <a:rPr lang="en-GB" dirty="0" smtClean="0"/>
              <a:t>Provides </a:t>
            </a:r>
            <a:r>
              <a:rPr lang="en-GB" dirty="0"/>
              <a:t>user interaction with the </a:t>
            </a:r>
            <a:r>
              <a:rPr lang="en-GB" dirty="0" smtClean="0"/>
              <a:t>code</a:t>
            </a:r>
          </a:p>
          <a:p>
            <a:r>
              <a:rPr lang="en-GB" dirty="0" smtClean="0"/>
              <a:t>Positioning </a:t>
            </a:r>
            <a:r>
              <a:rPr lang="en-GB" dirty="0"/>
              <a:t>of user </a:t>
            </a:r>
            <a:r>
              <a:rPr lang="en-GB" dirty="0" smtClean="0"/>
              <a:t>controls</a:t>
            </a:r>
          </a:p>
          <a:p>
            <a:r>
              <a:rPr lang="en-GB" dirty="0" smtClean="0"/>
              <a:t>A </a:t>
            </a:r>
            <a:r>
              <a:rPr lang="en-GB" dirty="0"/>
              <a:t>program can </a:t>
            </a:r>
            <a:r>
              <a:rPr lang="en-GB" dirty="0" smtClean="0"/>
              <a:t>have one </a:t>
            </a:r>
            <a:r>
              <a:rPr lang="en-GB" dirty="0"/>
              <a:t>or more </a:t>
            </a:r>
            <a:r>
              <a:rPr lang="en-GB" dirty="0" smtClean="0"/>
              <a:t>forms</a:t>
            </a:r>
          </a:p>
          <a:p>
            <a:r>
              <a:rPr lang="en-GB" dirty="0" smtClean="0"/>
              <a:t>Forms </a:t>
            </a:r>
            <a:r>
              <a:rPr lang="en-GB" dirty="0"/>
              <a:t>can be various sizes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564904"/>
            <a:ext cx="3736477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Form Controls and Properties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Form Controls </a:t>
            </a:r>
            <a:r>
              <a:rPr lang="en-GB" dirty="0" smtClean="0"/>
              <a:t>include</a:t>
            </a:r>
          </a:p>
          <a:p>
            <a:pPr lvl="1"/>
            <a:r>
              <a:rPr lang="en-GB" dirty="0" smtClean="0"/>
              <a:t>Buttons</a:t>
            </a:r>
          </a:p>
          <a:p>
            <a:pPr lvl="1"/>
            <a:r>
              <a:rPr lang="en-GB" dirty="0" smtClean="0"/>
              <a:t>Textboxes</a:t>
            </a:r>
          </a:p>
          <a:p>
            <a:pPr lvl="1"/>
            <a:r>
              <a:rPr lang="en-GB" dirty="0" smtClean="0"/>
              <a:t>Radio buttons</a:t>
            </a:r>
          </a:p>
          <a:p>
            <a:pPr lvl="1"/>
            <a:r>
              <a:rPr lang="en-GB" dirty="0" smtClean="0"/>
              <a:t>Check boxes</a:t>
            </a:r>
          </a:p>
          <a:p>
            <a:pPr lvl="1"/>
            <a:r>
              <a:rPr lang="en-GB" dirty="0" smtClean="0"/>
              <a:t>Labels</a:t>
            </a:r>
          </a:p>
          <a:p>
            <a:pPr lvl="1"/>
            <a:r>
              <a:rPr lang="en-GB" dirty="0" smtClean="0"/>
              <a:t>Sliders</a:t>
            </a:r>
          </a:p>
          <a:p>
            <a:pPr lvl="1"/>
            <a:r>
              <a:rPr lang="en-GB" dirty="0" smtClean="0"/>
              <a:t>Tabs</a:t>
            </a:r>
          </a:p>
          <a:p>
            <a:pPr lvl="1"/>
            <a:r>
              <a:rPr lang="en-GB" dirty="0" smtClean="0"/>
              <a:t>List </a:t>
            </a:r>
            <a:r>
              <a:rPr lang="en-GB" dirty="0"/>
              <a:t>boxes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 dirty="0"/>
              <a:t>What is the .NET </a:t>
            </a:r>
            <a:r>
              <a:rPr lang="en-GB" i="1" dirty="0" smtClean="0"/>
              <a:t>Framework?</a:t>
            </a:r>
          </a:p>
          <a:p>
            <a:r>
              <a:rPr lang="en-GB" i="1" dirty="0" smtClean="0"/>
              <a:t>Introduction </a:t>
            </a:r>
            <a:r>
              <a:rPr lang="en-GB" i="1" dirty="0"/>
              <a:t>to </a:t>
            </a:r>
            <a:r>
              <a:rPr lang="en-GB" i="1" dirty="0" smtClean="0"/>
              <a:t>C#</a:t>
            </a:r>
          </a:p>
          <a:p>
            <a:r>
              <a:rPr lang="en-GB" i="1" dirty="0" smtClean="0"/>
              <a:t>Visual Studio</a:t>
            </a:r>
          </a:p>
          <a:p>
            <a:r>
              <a:rPr lang="en-GB" i="1" dirty="0" smtClean="0"/>
              <a:t>Forms</a:t>
            </a:r>
          </a:p>
          <a:p>
            <a:r>
              <a:rPr lang="en-GB" i="1" dirty="0" smtClean="0"/>
              <a:t>Controls</a:t>
            </a:r>
          </a:p>
          <a:p>
            <a:r>
              <a:rPr lang="en-GB" i="1" dirty="0" smtClean="0"/>
              <a:t>Naming conventions</a:t>
            </a:r>
          </a:p>
          <a:p>
            <a:r>
              <a:rPr lang="en-GB" i="1" dirty="0" smtClean="0"/>
              <a:t>Introduction </a:t>
            </a:r>
            <a:r>
              <a:rPr lang="en-GB" i="1" dirty="0"/>
              <a:t>to C# coding</a:t>
            </a:r>
            <a:endParaRPr lang="en-GB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Form Controls and Properties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Properties</a:t>
            </a:r>
          </a:p>
          <a:p>
            <a:r>
              <a:rPr lang="en-GB" dirty="0" smtClean="0"/>
              <a:t>All </a:t>
            </a:r>
            <a:r>
              <a:rPr lang="en-GB" dirty="0"/>
              <a:t>controls have a unique name for </a:t>
            </a:r>
            <a:r>
              <a:rPr lang="en-GB" dirty="0" smtClean="0"/>
              <a:t>identification within </a:t>
            </a:r>
            <a:r>
              <a:rPr lang="en-GB" dirty="0"/>
              <a:t>the </a:t>
            </a:r>
            <a:r>
              <a:rPr lang="en-GB" dirty="0" smtClean="0"/>
              <a:t>code</a:t>
            </a:r>
          </a:p>
          <a:p>
            <a:pPr lvl="1"/>
            <a:r>
              <a:rPr lang="en-GB" dirty="0" smtClean="0"/>
              <a:t>Control </a:t>
            </a:r>
            <a:r>
              <a:rPr lang="en-GB" dirty="0"/>
              <a:t>size X &amp; </a:t>
            </a:r>
            <a:r>
              <a:rPr lang="en-GB" dirty="0" smtClean="0"/>
              <a:t>Y</a:t>
            </a:r>
          </a:p>
          <a:p>
            <a:pPr lvl="1"/>
            <a:r>
              <a:rPr lang="en-GB" dirty="0" smtClean="0"/>
              <a:t>Colour</a:t>
            </a:r>
          </a:p>
          <a:p>
            <a:pPr lvl="1"/>
            <a:r>
              <a:rPr lang="en-GB" dirty="0" smtClean="0"/>
              <a:t>Screen </a:t>
            </a:r>
            <a:r>
              <a:rPr lang="en-GB" dirty="0"/>
              <a:t>position</a:t>
            </a:r>
          </a:p>
          <a:p>
            <a:r>
              <a:rPr lang="en-GB" dirty="0"/>
              <a:t> All </a:t>
            </a:r>
            <a:r>
              <a:rPr lang="en-GB" dirty="0" smtClean="0"/>
              <a:t>controls </a:t>
            </a:r>
            <a:r>
              <a:rPr lang="en-GB" dirty="0"/>
              <a:t>don’t necessarily have the </a:t>
            </a:r>
            <a:r>
              <a:rPr lang="en-GB" dirty="0" smtClean="0"/>
              <a:t>same properties</a:t>
            </a:r>
            <a:endParaRPr lang="en-GB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Properties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Define the </a:t>
            </a:r>
            <a:r>
              <a:rPr lang="en-GB" dirty="0" smtClean="0"/>
              <a:t>control’s </a:t>
            </a:r>
            <a:r>
              <a:rPr lang="en-GB" dirty="0"/>
              <a:t>properties</a:t>
            </a:r>
          </a:p>
          <a:p>
            <a:r>
              <a:rPr lang="en-GB" dirty="0"/>
              <a:t> Writes code for you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83249" t="43199" r="101" b="5681"/>
          <a:stretch>
            <a:fillRect/>
          </a:stretch>
        </p:blipFill>
        <p:spPr bwMode="auto">
          <a:xfrm>
            <a:off x="6084168" y="1124744"/>
            <a:ext cx="2814397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Form Properties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Name – String</a:t>
            </a:r>
          </a:p>
          <a:p>
            <a:r>
              <a:rPr lang="en-GB" dirty="0" smtClean="0"/>
              <a:t> </a:t>
            </a:r>
            <a:r>
              <a:rPr lang="en-GB" dirty="0" err="1" smtClean="0"/>
              <a:t>AcceptButton</a:t>
            </a:r>
            <a:r>
              <a:rPr lang="en-GB" dirty="0" smtClean="0"/>
              <a:t> – String</a:t>
            </a:r>
          </a:p>
          <a:p>
            <a:r>
              <a:rPr lang="en-GB" dirty="0" smtClean="0"/>
              <a:t> </a:t>
            </a:r>
            <a:r>
              <a:rPr lang="en-GB" dirty="0" err="1" smtClean="0"/>
              <a:t>CancelButton</a:t>
            </a:r>
            <a:r>
              <a:rPr lang="en-GB" dirty="0" smtClean="0"/>
              <a:t> - String</a:t>
            </a:r>
          </a:p>
          <a:p>
            <a:r>
              <a:rPr lang="en-GB" dirty="0" smtClean="0"/>
              <a:t> Icon – </a:t>
            </a:r>
            <a:r>
              <a:rPr lang="en-GB" dirty="0" err="1" smtClean="0"/>
              <a:t>Winodws</a:t>
            </a:r>
            <a:r>
              <a:rPr lang="en-GB" dirty="0" smtClean="0"/>
              <a:t> icon</a:t>
            </a:r>
          </a:p>
          <a:p>
            <a:r>
              <a:rPr lang="en-GB" dirty="0" smtClean="0"/>
              <a:t> </a:t>
            </a:r>
            <a:r>
              <a:rPr lang="en-GB" dirty="0" err="1" smtClean="0"/>
              <a:t>BackColor</a:t>
            </a:r>
            <a:r>
              <a:rPr lang="en-GB" dirty="0" smtClean="0"/>
              <a:t> - RGB</a:t>
            </a:r>
          </a:p>
          <a:p>
            <a:r>
              <a:rPr lang="en-GB" dirty="0" smtClean="0"/>
              <a:t> Enabled – True/False</a:t>
            </a:r>
          </a:p>
          <a:p>
            <a:r>
              <a:rPr lang="en-GB" dirty="0" smtClean="0"/>
              <a:t> Font – Style, Size, Colour</a:t>
            </a:r>
          </a:p>
          <a:p>
            <a:r>
              <a:rPr lang="en-GB" dirty="0" smtClean="0"/>
              <a:t> Location – X,Y</a:t>
            </a:r>
          </a:p>
          <a:p>
            <a:r>
              <a:rPr lang="en-GB" dirty="0" smtClean="0"/>
              <a:t> </a:t>
            </a:r>
            <a:r>
              <a:rPr lang="en-GB" dirty="0" err="1" smtClean="0"/>
              <a:t>MaximiseSize</a:t>
            </a:r>
            <a:r>
              <a:rPr lang="en-GB" dirty="0" smtClean="0"/>
              <a:t> – X/Y</a:t>
            </a:r>
          </a:p>
          <a:p>
            <a:r>
              <a:rPr lang="en-GB" dirty="0" smtClean="0"/>
              <a:t> </a:t>
            </a:r>
            <a:r>
              <a:rPr lang="en-GB" dirty="0" err="1" smtClean="0"/>
              <a:t>MinimiseSize</a:t>
            </a:r>
            <a:r>
              <a:rPr lang="en-GB" dirty="0" smtClean="0"/>
              <a:t> – X/Y</a:t>
            </a:r>
          </a:p>
          <a:p>
            <a:r>
              <a:rPr lang="en-GB" dirty="0" smtClean="0"/>
              <a:t> Size – X,Y</a:t>
            </a:r>
          </a:p>
          <a:p>
            <a:r>
              <a:rPr lang="en-GB" dirty="0" smtClean="0"/>
              <a:t> </a:t>
            </a:r>
            <a:r>
              <a:rPr lang="en-GB" dirty="0" err="1" smtClean="0"/>
              <a:t>WindowState</a:t>
            </a:r>
            <a:r>
              <a:rPr lang="en-GB" dirty="0" smtClean="0"/>
              <a:t> – Maximise, Minimise, Normal</a:t>
            </a:r>
            <a:endParaRPr lang="en-GB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Button Properties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Name – String</a:t>
            </a:r>
          </a:p>
          <a:p>
            <a:r>
              <a:rPr lang="en-GB" dirty="0" smtClean="0"/>
              <a:t> Text - String</a:t>
            </a:r>
          </a:p>
          <a:p>
            <a:r>
              <a:rPr lang="en-GB" dirty="0" smtClean="0"/>
              <a:t> </a:t>
            </a:r>
            <a:r>
              <a:rPr lang="en-GB" dirty="0" err="1" smtClean="0"/>
              <a:t>BackColor</a:t>
            </a:r>
            <a:r>
              <a:rPr lang="en-GB" dirty="0" smtClean="0"/>
              <a:t> - RGB</a:t>
            </a:r>
          </a:p>
          <a:p>
            <a:r>
              <a:rPr lang="en-GB" dirty="0" smtClean="0"/>
              <a:t> </a:t>
            </a:r>
            <a:r>
              <a:rPr lang="en-GB" dirty="0" err="1" smtClean="0"/>
              <a:t>DialogResult</a:t>
            </a:r>
            <a:r>
              <a:rPr lang="en-GB" dirty="0" smtClean="0"/>
              <a:t> – OK, Cancel, Abort, Retry, Yes, No</a:t>
            </a:r>
          </a:p>
          <a:p>
            <a:r>
              <a:rPr lang="en-GB" dirty="0" smtClean="0"/>
              <a:t> Enabled – True/False</a:t>
            </a:r>
          </a:p>
          <a:p>
            <a:r>
              <a:rPr lang="en-GB" dirty="0" smtClean="0"/>
              <a:t> Font – Style, Size, Colour</a:t>
            </a:r>
          </a:p>
          <a:p>
            <a:r>
              <a:rPr lang="en-GB" dirty="0" smtClean="0"/>
              <a:t> Location – X,Y</a:t>
            </a:r>
          </a:p>
          <a:p>
            <a:r>
              <a:rPr lang="en-GB" dirty="0" smtClean="0"/>
              <a:t> Size – X,Y</a:t>
            </a:r>
          </a:p>
          <a:p>
            <a:r>
              <a:rPr lang="en-GB" dirty="0" smtClean="0"/>
              <a:t> </a:t>
            </a:r>
            <a:r>
              <a:rPr lang="en-GB" dirty="0" err="1" smtClean="0"/>
              <a:t>TextAlign</a:t>
            </a:r>
            <a:r>
              <a:rPr lang="en-GB" dirty="0" smtClean="0"/>
              <a:t> – Left, Right, Centre, Top, Middle, Bottom</a:t>
            </a:r>
          </a:p>
          <a:p>
            <a:r>
              <a:rPr lang="en-GB" dirty="0" smtClean="0"/>
              <a:t> </a:t>
            </a:r>
            <a:r>
              <a:rPr lang="en-GB" dirty="0" err="1" smtClean="0"/>
              <a:t>TabIndex</a:t>
            </a:r>
            <a:r>
              <a:rPr lang="en-GB" dirty="0" smtClean="0"/>
              <a:t> – </a:t>
            </a:r>
            <a:r>
              <a:rPr lang="en-GB" dirty="0" err="1" smtClean="0"/>
              <a:t>int</a:t>
            </a:r>
            <a:endParaRPr lang="en-GB" dirty="0" smtClean="0"/>
          </a:p>
          <a:p>
            <a:r>
              <a:rPr lang="en-GB" dirty="0" smtClean="0"/>
              <a:t> </a:t>
            </a:r>
            <a:r>
              <a:rPr lang="en-GB" dirty="0" err="1" smtClean="0"/>
              <a:t>Visable</a:t>
            </a:r>
            <a:r>
              <a:rPr lang="en-GB" dirty="0" smtClean="0"/>
              <a:t> – True/False</a:t>
            </a:r>
            <a:endParaRPr lang="en-GB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Add Controls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Add the following controls</a:t>
            </a:r>
          </a:p>
          <a:p>
            <a:pPr lvl="1"/>
            <a:r>
              <a:rPr lang="en-GB" dirty="0" smtClean="0"/>
              <a:t>Label</a:t>
            </a:r>
          </a:p>
          <a:p>
            <a:pPr lvl="1"/>
            <a:r>
              <a:rPr lang="en-GB" dirty="0" smtClean="0"/>
              <a:t>Button</a:t>
            </a:r>
          </a:p>
          <a:p>
            <a:pPr lvl="1"/>
            <a:r>
              <a:rPr lang="en-GB" dirty="0" err="1" smtClean="0"/>
              <a:t>ListBox</a:t>
            </a:r>
            <a:endParaRPr lang="en-GB" dirty="0" smtClean="0"/>
          </a:p>
          <a:p>
            <a:pPr lvl="1"/>
            <a:r>
              <a:rPr lang="en-GB" dirty="0" err="1" smtClean="0"/>
              <a:t>TextBox</a:t>
            </a:r>
            <a:endParaRPr lang="en-GB" dirty="0" smtClean="0"/>
          </a:p>
          <a:p>
            <a:pPr lvl="1"/>
            <a:r>
              <a:rPr lang="en-GB" dirty="0" err="1" smtClean="0"/>
              <a:t>PictureBox</a:t>
            </a:r>
            <a:endParaRPr lang="en-GB" dirty="0" smtClean="0"/>
          </a:p>
          <a:p>
            <a:pPr lvl="1">
              <a:buNone/>
            </a:pPr>
            <a:endParaRPr lang="en-GB" dirty="0" smtClean="0"/>
          </a:p>
          <a:p>
            <a:r>
              <a:rPr lang="en-GB" dirty="0" smtClean="0"/>
              <a:t> Change some properties</a:t>
            </a:r>
            <a:endParaRPr lang="en-GB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Aligning Controls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Use this control to align controls on a form</a:t>
            </a:r>
          </a:p>
          <a:p>
            <a:pPr lvl="1"/>
            <a:r>
              <a:rPr lang="en-GB" dirty="0" smtClean="0"/>
              <a:t>In most cases you will need to select two or more controls to align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7200" r="61301" b="90640"/>
          <a:stretch>
            <a:fillRect/>
          </a:stretch>
        </p:blipFill>
        <p:spPr bwMode="auto">
          <a:xfrm>
            <a:off x="395536" y="3068960"/>
            <a:ext cx="8256917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t="6354" r="64451" b="57646"/>
          <a:stretch>
            <a:fillRect/>
          </a:stretch>
        </p:blipFill>
        <p:spPr bwMode="auto">
          <a:xfrm>
            <a:off x="2123728" y="3429000"/>
            <a:ext cx="5040560" cy="3190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0241" y="4653136"/>
            <a:ext cx="3557703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Coding in C# and Visual Studio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IntelliSense</a:t>
            </a:r>
          </a:p>
          <a:p>
            <a:pPr lvl="1"/>
            <a:r>
              <a:rPr lang="en-GB" dirty="0" smtClean="0"/>
              <a:t>Microsoft's implementation of auto-completion</a:t>
            </a:r>
          </a:p>
          <a:p>
            <a:r>
              <a:rPr lang="en-GB" dirty="0" smtClean="0"/>
              <a:t> Code is separated into several files</a:t>
            </a:r>
          </a:p>
          <a:p>
            <a:pPr lvl="1"/>
            <a:r>
              <a:rPr lang="en-GB" dirty="0" err="1" smtClean="0"/>
              <a:t>AssemblyInfo.cs</a:t>
            </a:r>
            <a:r>
              <a:rPr lang="en-GB" dirty="0" smtClean="0"/>
              <a:t> – Assembly information</a:t>
            </a:r>
          </a:p>
          <a:p>
            <a:pPr lvl="1"/>
            <a:r>
              <a:rPr lang="en-GB" dirty="0" smtClean="0"/>
              <a:t>Author</a:t>
            </a:r>
          </a:p>
          <a:p>
            <a:pPr lvl="1"/>
            <a:r>
              <a:rPr lang="en-GB" dirty="0" smtClean="0"/>
              <a:t>Company</a:t>
            </a:r>
          </a:p>
          <a:p>
            <a:pPr lvl="1"/>
            <a:r>
              <a:rPr lang="en-GB" dirty="0" smtClean="0"/>
              <a:t>Version/build</a:t>
            </a:r>
          </a:p>
          <a:p>
            <a:r>
              <a:rPr lang="en-GB" dirty="0" err="1" smtClean="0"/>
              <a:t>Form.Designer.cs</a:t>
            </a:r>
            <a:r>
              <a:rPr lang="en-GB" dirty="0" smtClean="0"/>
              <a:t> - Form controls</a:t>
            </a:r>
          </a:p>
          <a:p>
            <a:r>
              <a:rPr lang="en-GB" dirty="0" err="1" smtClean="0">
                <a:solidFill>
                  <a:srgbClr val="FF0000"/>
                </a:solidFill>
              </a:rPr>
              <a:t>Program.cs</a:t>
            </a:r>
            <a:r>
              <a:rPr lang="en-GB" dirty="0" smtClean="0">
                <a:solidFill>
                  <a:srgbClr val="FF0000"/>
                </a:solidFill>
              </a:rPr>
              <a:t> – application code</a:t>
            </a:r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Control Naming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Controls using in your programs require appropriate naming</a:t>
            </a:r>
          </a:p>
          <a:p>
            <a:r>
              <a:rPr lang="en-GB" dirty="0" smtClean="0"/>
              <a:t> This aids the developer by:</a:t>
            </a:r>
          </a:p>
          <a:p>
            <a:pPr lvl="1"/>
            <a:r>
              <a:rPr lang="en-GB" dirty="0" smtClean="0"/>
              <a:t>Providing a description of the control</a:t>
            </a:r>
          </a:p>
          <a:p>
            <a:pPr lvl="1"/>
            <a:r>
              <a:rPr lang="en-GB" dirty="0" smtClean="0"/>
              <a:t>Reduces naming conflicts</a:t>
            </a:r>
          </a:p>
          <a:p>
            <a:r>
              <a:rPr lang="en-GB" dirty="0" smtClean="0"/>
              <a:t> Use a naming convention</a:t>
            </a:r>
          </a:p>
          <a:p>
            <a:pPr lvl="1"/>
            <a:r>
              <a:rPr lang="en-GB" dirty="0" smtClean="0"/>
              <a:t>Modified Hungarian Notation</a:t>
            </a:r>
            <a:endParaRPr lang="en-GB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Simple Naming Conventions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[prefixes][</a:t>
            </a:r>
            <a:r>
              <a:rPr lang="en-GB" dirty="0" err="1" smtClean="0"/>
              <a:t>Basename</a:t>
            </a:r>
            <a:r>
              <a:rPr lang="en-GB" dirty="0" smtClean="0"/>
              <a:t>]</a:t>
            </a:r>
          </a:p>
          <a:p>
            <a:r>
              <a:rPr lang="en-GB" dirty="0" smtClean="0"/>
              <a:t>Prefixes - A Prefix is created to mnemonically represent the word it abbreviates, such as "</a:t>
            </a:r>
            <a:r>
              <a:rPr lang="en-GB" dirty="0" err="1" smtClean="0"/>
              <a:t>frm</a:t>
            </a:r>
            <a:r>
              <a:rPr lang="en-GB" dirty="0" smtClean="0"/>
              <a:t>" for "form"</a:t>
            </a:r>
          </a:p>
          <a:p>
            <a:r>
              <a:rPr lang="en-GB" dirty="0" smtClean="0"/>
              <a:t> </a:t>
            </a:r>
            <a:r>
              <a:rPr lang="en-GB" dirty="0" err="1" smtClean="0"/>
              <a:t>Basename</a:t>
            </a:r>
            <a:r>
              <a:rPr lang="en-GB" dirty="0" smtClean="0"/>
              <a:t> - The base name is the your own name for the particular object</a:t>
            </a:r>
          </a:p>
          <a:p>
            <a:pPr lvl="1"/>
            <a:r>
              <a:rPr lang="en-GB" dirty="0" err="1" smtClean="0"/>
              <a:t>btnOK</a:t>
            </a:r>
            <a:endParaRPr lang="en-GB" dirty="0" smtClean="0"/>
          </a:p>
          <a:p>
            <a:pPr lvl="1"/>
            <a:r>
              <a:rPr lang="en-GB" dirty="0" err="1" smtClean="0"/>
              <a:t>txtTitle</a:t>
            </a:r>
            <a:endParaRPr lang="en-GB" dirty="0" smtClean="0"/>
          </a:p>
          <a:p>
            <a:pPr lvl="1"/>
            <a:r>
              <a:rPr lang="en-GB" dirty="0" err="1" smtClean="0"/>
              <a:t>lstNames</a:t>
            </a:r>
            <a:endParaRPr lang="en-GB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Modified Hungarian Notation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0823295"/>
              </p:ext>
            </p:extLst>
          </p:nvPr>
        </p:nvGraphicFramePr>
        <p:xfrm>
          <a:off x="467544" y="2132856"/>
          <a:ext cx="8229600" cy="439928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kern="1200" baseline="0" dirty="0" smtClean="0"/>
                        <a:t>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kern="1200" baseline="0" dirty="0" smtClean="0"/>
                        <a:t>Prefix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2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baseline="0" dirty="0" smtClean="0"/>
                        <a:t>Label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kern="1200" baseline="0" dirty="0" err="1" smtClean="0"/>
                        <a:t>lbl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4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baseline="0" dirty="0" err="1" smtClean="0"/>
                        <a:t>ListBox</a:t>
                      </a:r>
                      <a:endParaRPr lang="en-GB" sz="1400" kern="12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kern="1200" baseline="0" dirty="0" err="1" smtClean="0"/>
                        <a:t>lst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6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baseline="0" dirty="0" err="1" smtClean="0"/>
                        <a:t>MainMenu</a:t>
                      </a:r>
                      <a:endParaRPr lang="en-GB" sz="1400" kern="12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kern="1200" baseline="0" dirty="0" err="1" smtClean="0"/>
                        <a:t>mnu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69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baseline="0" dirty="0" err="1" smtClean="0"/>
                        <a:t>RadioButton</a:t>
                      </a:r>
                      <a:endParaRPr lang="en-GB" sz="1400" kern="12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kern="1200" baseline="0" dirty="0" err="1" smtClean="0"/>
                        <a:t>rad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01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baseline="0" dirty="0" err="1" smtClean="0"/>
                        <a:t>TextBox</a:t>
                      </a:r>
                      <a:endParaRPr lang="en-GB" sz="1400" kern="12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kern="1200" baseline="0" dirty="0" smtClean="0"/>
                        <a:t>txt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5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baseline="0" dirty="0" smtClean="0"/>
                        <a:t>Timer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kern="1200" baseline="0" dirty="0" err="1" smtClean="0"/>
                        <a:t>tmr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86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baseline="0" dirty="0" err="1" smtClean="0"/>
                        <a:t>CheckBox</a:t>
                      </a:r>
                      <a:endParaRPr lang="en-GB" sz="1400" kern="12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kern="1200" baseline="0" dirty="0" err="1" smtClean="0"/>
                        <a:t>chk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18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baseline="0" dirty="0" err="1" smtClean="0"/>
                        <a:t>ComboBox</a:t>
                      </a:r>
                      <a:endParaRPr lang="en-GB" sz="1400" kern="12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kern="1200" baseline="0" dirty="0" err="1" smtClean="0"/>
                        <a:t>cbo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50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baseline="0" dirty="0" smtClean="0"/>
                        <a:t>Button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kern="1200" baseline="0" dirty="0" err="1" smtClean="0"/>
                        <a:t>btn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03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baseline="0" dirty="0" smtClean="0"/>
                        <a:t>Form</a:t>
                      </a:r>
                      <a:endParaRPr lang="en-GB" sz="14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kern="1200" baseline="0" dirty="0" err="1" smtClean="0"/>
                        <a:t>frm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35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baseline="0" dirty="0" err="1" smtClean="0"/>
                        <a:t>GroupBox</a:t>
                      </a:r>
                      <a:endParaRPr lang="en-GB" sz="1400" kern="12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kern="1200" baseline="0" dirty="0" err="1" smtClean="0"/>
                        <a:t>grp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6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baseline="0" dirty="0" err="1" smtClean="0"/>
                        <a:t>PictureBox</a:t>
                      </a:r>
                      <a:endParaRPr lang="en-GB" sz="1400" kern="12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kern="1200" baseline="0" dirty="0" err="1" smtClean="0"/>
                        <a:t>pic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baseline="0" dirty="0" smtClean="0"/>
                        <a:t>Horizontal scroll bar</a:t>
                      </a:r>
                      <a:endParaRPr lang="en-GB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kern="1200" baseline="0" dirty="0" err="1" smtClean="0"/>
                        <a:t>hsb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.NET Framework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i="1" dirty="0"/>
              <a:t>The .NET Framework </a:t>
            </a:r>
            <a:r>
              <a:rPr lang="en-GB" i="1" dirty="0" smtClean="0"/>
              <a:t>is</a:t>
            </a:r>
          </a:p>
          <a:p>
            <a:pPr lvl="1"/>
            <a:r>
              <a:rPr lang="en-GB" i="1" dirty="0" smtClean="0"/>
              <a:t>A </a:t>
            </a:r>
            <a:r>
              <a:rPr lang="en-GB" i="1" dirty="0"/>
              <a:t>software development </a:t>
            </a:r>
            <a:r>
              <a:rPr lang="en-GB" i="1" dirty="0" smtClean="0"/>
              <a:t>environment</a:t>
            </a:r>
          </a:p>
          <a:p>
            <a:pPr lvl="1"/>
            <a:r>
              <a:rPr lang="en-GB" i="1" dirty="0" smtClean="0"/>
              <a:t>A </a:t>
            </a:r>
            <a:r>
              <a:rPr lang="en-GB" i="1" dirty="0"/>
              <a:t>runtime engine for Managed </a:t>
            </a:r>
            <a:r>
              <a:rPr lang="en-GB" i="1" dirty="0" smtClean="0"/>
              <a:t>Code</a:t>
            </a:r>
          </a:p>
          <a:p>
            <a:pPr lvl="1"/>
            <a:r>
              <a:rPr lang="en-GB" i="1" dirty="0" smtClean="0"/>
              <a:t>A </a:t>
            </a:r>
            <a:r>
              <a:rPr lang="en-GB" i="1" dirty="0"/>
              <a:t>platform designed for </a:t>
            </a:r>
            <a:r>
              <a:rPr lang="en-GB" i="1" dirty="0" smtClean="0"/>
              <a:t>Internet-Distributed software</a:t>
            </a:r>
          </a:p>
          <a:p>
            <a:pPr lvl="1"/>
            <a:r>
              <a:rPr lang="en-GB" i="1" dirty="0" smtClean="0"/>
              <a:t>The </a:t>
            </a:r>
            <a:r>
              <a:rPr lang="en-GB" i="1" dirty="0"/>
              <a:t>.NET Framework is an exciting new </a:t>
            </a:r>
            <a:r>
              <a:rPr lang="en-GB" i="1" dirty="0" smtClean="0"/>
              <a:t>computing platform</a:t>
            </a:r>
            <a:endParaRPr lang="en-GB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Next Time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Introduction to C# coding</a:t>
            </a:r>
          </a:p>
          <a:p>
            <a:r>
              <a:rPr lang="en-GB" dirty="0" smtClean="0"/>
              <a:t> Forms &amp; controls</a:t>
            </a:r>
          </a:p>
          <a:p>
            <a:pPr lvl="1"/>
            <a:r>
              <a:rPr lang="en-GB" dirty="0" smtClean="0"/>
              <a:t>Textbox</a:t>
            </a:r>
          </a:p>
          <a:p>
            <a:pPr lvl="1"/>
            <a:r>
              <a:rPr lang="en-GB" dirty="0" err="1" smtClean="0"/>
              <a:t>Listbox</a:t>
            </a:r>
            <a:endParaRPr lang="en-GB" dirty="0" smtClean="0"/>
          </a:p>
          <a:p>
            <a:pPr lvl="1"/>
            <a:r>
              <a:rPr lang="en-GB" dirty="0" smtClean="0"/>
              <a:t>Button</a:t>
            </a:r>
          </a:p>
          <a:p>
            <a:r>
              <a:rPr lang="en-GB" dirty="0" smtClean="0"/>
              <a:t> Variables &amp; constants</a:t>
            </a:r>
          </a:p>
          <a:p>
            <a:r>
              <a:rPr lang="en-GB" dirty="0" smtClean="0"/>
              <a:t> Operators</a:t>
            </a:r>
          </a:p>
          <a:p>
            <a:pPr lvl="1"/>
            <a:r>
              <a:rPr lang="en-GB" dirty="0" smtClean="0"/>
              <a:t>Arithmetic</a:t>
            </a:r>
          </a:p>
          <a:p>
            <a:pPr lvl="1"/>
            <a:r>
              <a:rPr lang="en-GB" dirty="0" smtClean="0"/>
              <a:t>Comparison</a:t>
            </a:r>
          </a:p>
          <a:p>
            <a:pPr lvl="1"/>
            <a:r>
              <a:rPr lang="en-GB" dirty="0" smtClean="0"/>
              <a:t>Logical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.NET Framework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 dirty="0"/>
              <a:t>Microsoft’s vision to introduce an </a:t>
            </a:r>
            <a:r>
              <a:rPr lang="en-GB" i="1" dirty="0" smtClean="0"/>
              <a:t>improved programming experience</a:t>
            </a:r>
          </a:p>
          <a:p>
            <a:r>
              <a:rPr lang="en-GB" i="1" dirty="0" smtClean="0"/>
              <a:t>Installed </a:t>
            </a:r>
            <a:r>
              <a:rPr lang="en-GB" i="1" dirty="0"/>
              <a:t>on Windows Operating </a:t>
            </a:r>
            <a:r>
              <a:rPr lang="en-GB" i="1" dirty="0" smtClean="0"/>
              <a:t>Systems</a:t>
            </a:r>
          </a:p>
          <a:p>
            <a:r>
              <a:rPr lang="en-GB" i="1" dirty="0" smtClean="0"/>
              <a:t>A </a:t>
            </a:r>
            <a:r>
              <a:rPr lang="en-GB" i="1" dirty="0"/>
              <a:t>software development </a:t>
            </a:r>
            <a:r>
              <a:rPr lang="en-GB" i="1" dirty="0" smtClean="0"/>
              <a:t>environment</a:t>
            </a:r>
          </a:p>
          <a:p>
            <a:r>
              <a:rPr lang="en-GB" i="1" dirty="0" smtClean="0"/>
              <a:t>A </a:t>
            </a:r>
            <a:r>
              <a:rPr lang="en-GB" i="1" dirty="0"/>
              <a:t>runtime engine for Managed Code</a:t>
            </a:r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Architecture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i="1" dirty="0"/>
              <a:t>Common Language Infrastructure (CLI</a:t>
            </a:r>
            <a:r>
              <a:rPr lang="en-GB" i="1" dirty="0" smtClean="0"/>
              <a:t>)</a:t>
            </a:r>
          </a:p>
          <a:p>
            <a:pPr lvl="1"/>
            <a:r>
              <a:rPr lang="en-GB" i="1" dirty="0" smtClean="0"/>
              <a:t>.</a:t>
            </a:r>
            <a:r>
              <a:rPr lang="en-GB" i="1" dirty="0"/>
              <a:t>NET libraries are provided as a </a:t>
            </a:r>
            <a:r>
              <a:rPr lang="en-GB" i="1" dirty="0" smtClean="0"/>
              <a:t>language-neutral platform</a:t>
            </a:r>
            <a:endParaRPr lang="en-GB" i="1" dirty="0"/>
          </a:p>
          <a:p>
            <a:r>
              <a:rPr lang="en-GB" dirty="0"/>
              <a:t> </a:t>
            </a:r>
            <a:r>
              <a:rPr lang="en-GB" i="1" dirty="0"/>
              <a:t>Common Language </a:t>
            </a:r>
            <a:r>
              <a:rPr lang="en-GB" i="1" dirty="0" smtClean="0"/>
              <a:t>Runtime</a:t>
            </a:r>
          </a:p>
          <a:p>
            <a:pPr lvl="1"/>
            <a:r>
              <a:rPr lang="en-GB" i="1" dirty="0" smtClean="0"/>
              <a:t>A </a:t>
            </a:r>
            <a:r>
              <a:rPr lang="en-GB" i="1" dirty="0"/>
              <a:t>runtime provides services from the operating </a:t>
            </a:r>
            <a:r>
              <a:rPr lang="en-GB" i="1" dirty="0" smtClean="0"/>
              <a:t>system and hardware</a:t>
            </a:r>
          </a:p>
          <a:p>
            <a:pPr lvl="1"/>
            <a:r>
              <a:rPr lang="en-GB" i="1" dirty="0" smtClean="0"/>
              <a:t>The </a:t>
            </a:r>
            <a:r>
              <a:rPr lang="en-GB" i="1" dirty="0"/>
              <a:t>CLR </a:t>
            </a:r>
            <a:r>
              <a:rPr lang="en-GB" i="1" dirty="0" smtClean="0"/>
              <a:t>Provides:</a:t>
            </a:r>
          </a:p>
          <a:p>
            <a:pPr lvl="2"/>
            <a:r>
              <a:rPr lang="en-GB" i="1" dirty="0" smtClean="0"/>
              <a:t>Memory management</a:t>
            </a:r>
          </a:p>
          <a:p>
            <a:pPr lvl="2"/>
            <a:r>
              <a:rPr lang="en-GB" i="1" dirty="0" smtClean="0"/>
              <a:t>Thread management</a:t>
            </a:r>
          </a:p>
          <a:p>
            <a:pPr lvl="2"/>
            <a:r>
              <a:rPr lang="en-GB" i="1" dirty="0" smtClean="0"/>
              <a:t>Exception handling</a:t>
            </a:r>
          </a:p>
          <a:p>
            <a:pPr lvl="2"/>
            <a:r>
              <a:rPr lang="en-GB" i="1" dirty="0"/>
              <a:t>G</a:t>
            </a:r>
            <a:r>
              <a:rPr lang="en-GB" i="1" dirty="0" smtClean="0"/>
              <a:t>arbage collection</a:t>
            </a:r>
          </a:p>
          <a:p>
            <a:pPr lvl="2"/>
            <a:r>
              <a:rPr lang="en-GB" i="1" dirty="0" smtClean="0"/>
              <a:t>Security</a:t>
            </a:r>
          </a:p>
          <a:p>
            <a:pPr lvl="1"/>
            <a:r>
              <a:rPr lang="en-GB" i="1" dirty="0" smtClean="0"/>
              <a:t>The </a:t>
            </a:r>
            <a:r>
              <a:rPr lang="en-GB" i="1" dirty="0"/>
              <a:t>CLR allows users to ignore specifics for the CPU </a:t>
            </a:r>
            <a:r>
              <a:rPr lang="en-GB" i="1" dirty="0" smtClean="0"/>
              <a:t>and get </a:t>
            </a:r>
            <a:r>
              <a:rPr lang="en-GB" i="1" dirty="0"/>
              <a:t>on with programming the task</a:t>
            </a:r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.NET Platform Architecture</a:t>
            </a:r>
            <a:endParaRPr lang="en-GB" dirty="0"/>
          </a:p>
        </p:txBody>
      </p:sp>
      <p:pic>
        <p:nvPicPr>
          <p:cNvPr id="8" name="Content Placeholder 7" descr="netPlatformArc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2060848"/>
            <a:ext cx="7704856" cy="459977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C# Language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 dirty="0"/>
              <a:t>Why </a:t>
            </a:r>
            <a:r>
              <a:rPr lang="en-GB" i="1" dirty="0" smtClean="0"/>
              <a:t>C#</a:t>
            </a:r>
          </a:p>
          <a:p>
            <a:pPr lvl="1"/>
            <a:r>
              <a:rPr lang="en-GB" i="1" dirty="0" smtClean="0"/>
              <a:t>Uses </a:t>
            </a:r>
            <a:r>
              <a:rPr lang="en-GB" i="1" dirty="0"/>
              <a:t>.NET </a:t>
            </a:r>
            <a:r>
              <a:rPr lang="en-GB" i="1" dirty="0" smtClean="0"/>
              <a:t>framework</a:t>
            </a:r>
          </a:p>
          <a:p>
            <a:pPr lvl="1"/>
            <a:r>
              <a:rPr lang="en-GB" i="1" dirty="0" smtClean="0"/>
              <a:t>Works </a:t>
            </a:r>
            <a:r>
              <a:rPr lang="en-GB" i="1" dirty="0"/>
              <a:t>with common </a:t>
            </a:r>
            <a:r>
              <a:rPr lang="en-GB" i="1" dirty="0" smtClean="0"/>
              <a:t>editors</a:t>
            </a:r>
          </a:p>
          <a:p>
            <a:pPr lvl="1"/>
            <a:r>
              <a:rPr lang="en-GB" i="1" dirty="0" smtClean="0"/>
              <a:t>Intuitive syntax</a:t>
            </a:r>
          </a:p>
          <a:p>
            <a:pPr lvl="1"/>
            <a:r>
              <a:rPr lang="en-GB" i="1" dirty="0" smtClean="0"/>
              <a:t>Powerful features</a:t>
            </a:r>
          </a:p>
          <a:p>
            <a:pPr lvl="1"/>
            <a:r>
              <a:rPr lang="en-GB" i="1" dirty="0" smtClean="0"/>
              <a:t>Close </a:t>
            </a:r>
            <a:r>
              <a:rPr lang="en-GB" i="1" dirty="0"/>
              <a:t>syntax to Java</a:t>
            </a:r>
            <a:endParaRPr lang="en-GB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Visual Studio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i="1" dirty="0"/>
              <a:t>Development tool for the </a:t>
            </a:r>
            <a:r>
              <a:rPr lang="en-GB" i="1" dirty="0" smtClean="0"/>
              <a:t>programmer</a:t>
            </a:r>
          </a:p>
          <a:p>
            <a:endParaRPr lang="en-GB" i="1" dirty="0"/>
          </a:p>
          <a:p>
            <a:r>
              <a:rPr lang="en-GB" i="1" dirty="0" smtClean="0"/>
              <a:t>Includes</a:t>
            </a:r>
          </a:p>
          <a:p>
            <a:pPr lvl="1"/>
            <a:r>
              <a:rPr lang="en-GB" i="1" dirty="0" smtClean="0"/>
              <a:t>Graphical </a:t>
            </a:r>
            <a:r>
              <a:rPr lang="en-GB" i="1" dirty="0"/>
              <a:t>User Interface (</a:t>
            </a:r>
            <a:r>
              <a:rPr lang="en-GB" i="1" dirty="0" smtClean="0"/>
              <a:t>GUI)</a:t>
            </a:r>
          </a:p>
          <a:p>
            <a:pPr lvl="1"/>
            <a:r>
              <a:rPr lang="en-GB" i="1" dirty="0" smtClean="0"/>
              <a:t>code </a:t>
            </a:r>
            <a:r>
              <a:rPr lang="en-GB" i="1" dirty="0"/>
              <a:t>editor supporting </a:t>
            </a:r>
            <a:r>
              <a:rPr lang="en-GB" i="1" dirty="0" smtClean="0"/>
              <a:t>IntelliSense</a:t>
            </a:r>
          </a:p>
          <a:p>
            <a:pPr lvl="1"/>
            <a:r>
              <a:rPr lang="en-GB" i="1" dirty="0" smtClean="0"/>
              <a:t>Syntax</a:t>
            </a:r>
          </a:p>
          <a:p>
            <a:pPr lvl="1"/>
            <a:r>
              <a:rPr lang="en-GB" i="1" dirty="0" smtClean="0"/>
              <a:t>building </a:t>
            </a:r>
            <a:r>
              <a:rPr lang="en-GB" i="1" dirty="0"/>
              <a:t>GUI </a:t>
            </a:r>
            <a:r>
              <a:rPr lang="en-GB" i="1" dirty="0" smtClean="0"/>
              <a:t>applications</a:t>
            </a:r>
          </a:p>
          <a:p>
            <a:pPr lvl="1"/>
            <a:r>
              <a:rPr lang="en-GB" i="1" dirty="0" smtClean="0"/>
              <a:t>web designer</a:t>
            </a:r>
          </a:p>
          <a:p>
            <a:pPr lvl="1"/>
            <a:r>
              <a:rPr lang="en-GB" i="1" dirty="0" smtClean="0"/>
              <a:t>class designer</a:t>
            </a:r>
          </a:p>
          <a:p>
            <a:pPr lvl="1"/>
            <a:r>
              <a:rPr lang="en-GB" i="1" dirty="0" smtClean="0"/>
              <a:t>database </a:t>
            </a:r>
            <a:r>
              <a:rPr lang="en-GB" i="1" dirty="0"/>
              <a:t>schema designer</a:t>
            </a:r>
            <a:endParaRPr lang="en-GB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Visual Studio Cost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 dirty="0"/>
              <a:t>Download free </a:t>
            </a:r>
            <a:r>
              <a:rPr lang="en-GB" i="1" dirty="0" smtClean="0"/>
              <a:t>version</a:t>
            </a:r>
          </a:p>
          <a:p>
            <a:r>
              <a:rPr lang="en-GB" i="1" dirty="0" smtClean="0"/>
              <a:t>Search </a:t>
            </a:r>
            <a:r>
              <a:rPr lang="en-GB" i="1" dirty="0"/>
              <a:t>for Visual Studio Express </a:t>
            </a:r>
            <a:r>
              <a:rPr lang="en-GB" i="1" dirty="0" smtClean="0"/>
              <a:t>2008</a:t>
            </a:r>
          </a:p>
          <a:p>
            <a:r>
              <a:rPr lang="en-GB" i="1" dirty="0" smtClean="0"/>
              <a:t>Download </a:t>
            </a:r>
            <a:r>
              <a:rPr lang="en-GB" i="1" dirty="0"/>
              <a:t>C# </a:t>
            </a:r>
            <a:r>
              <a:rPr lang="en-GB" i="1" dirty="0" smtClean="0"/>
              <a:t>version</a:t>
            </a:r>
          </a:p>
          <a:p>
            <a:r>
              <a:rPr lang="en-GB" i="1" dirty="0" smtClean="0"/>
              <a:t>30 </a:t>
            </a:r>
            <a:r>
              <a:rPr lang="en-GB" i="1" dirty="0"/>
              <a:t>days free trial – register to continue </a:t>
            </a:r>
            <a:r>
              <a:rPr lang="en-GB" i="1" dirty="0" smtClean="0"/>
              <a:t>usage</a:t>
            </a:r>
          </a:p>
          <a:p>
            <a:r>
              <a:rPr lang="en-GB" i="1" dirty="0" smtClean="0"/>
              <a:t>Or make use of </a:t>
            </a:r>
            <a:r>
              <a:rPr lang="en-GB" i="1" dirty="0" err="1" smtClean="0"/>
              <a:t>DreamSpark</a:t>
            </a:r>
            <a:r>
              <a:rPr lang="en-GB" i="1" dirty="0" smtClean="0"/>
              <a:t> Version</a:t>
            </a:r>
            <a:endParaRPr lang="en-GB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2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2" id="{8A23C550-FE21-4D74-A44B-CD9BEB43D9F7}" vid="{B8C78EB3-590D-4BA8-B3E4-236413F4DD9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293</TotalTime>
  <Words>777</Words>
  <Application>Microsoft Office PowerPoint</Application>
  <PresentationFormat>On-screen Show (4:3)</PresentationFormat>
  <Paragraphs>224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Arial</vt:lpstr>
      <vt:lpstr>Trebuchet MS</vt:lpstr>
      <vt:lpstr>Theme2</vt:lpstr>
      <vt:lpstr>Software Developer Technician</vt:lpstr>
      <vt:lpstr>Objectives</vt:lpstr>
      <vt:lpstr>.NET Framework</vt:lpstr>
      <vt:lpstr>.NET Framework</vt:lpstr>
      <vt:lpstr>Architecture</vt:lpstr>
      <vt:lpstr>.NET Platform Architecture</vt:lpstr>
      <vt:lpstr>C# Language</vt:lpstr>
      <vt:lpstr>Visual Studio</vt:lpstr>
      <vt:lpstr>Visual Studio Cost</vt:lpstr>
      <vt:lpstr>Load Visual Studio</vt:lpstr>
      <vt:lpstr>Create a Simple Project</vt:lpstr>
      <vt:lpstr>Solution Explorer</vt:lpstr>
      <vt:lpstr>Resources Files</vt:lpstr>
      <vt:lpstr>Window Docking</vt:lpstr>
      <vt:lpstr>Project Properties</vt:lpstr>
      <vt:lpstr>Building Projects</vt:lpstr>
      <vt:lpstr>Visual Studio Help</vt:lpstr>
      <vt:lpstr>Forms</vt:lpstr>
      <vt:lpstr>Form Controls and Properties</vt:lpstr>
      <vt:lpstr>Form Controls and Properties</vt:lpstr>
      <vt:lpstr>Properties</vt:lpstr>
      <vt:lpstr>Form Properties</vt:lpstr>
      <vt:lpstr>Button Properties</vt:lpstr>
      <vt:lpstr>Add Controls</vt:lpstr>
      <vt:lpstr>Aligning Controls</vt:lpstr>
      <vt:lpstr>Coding in C# and Visual Studio</vt:lpstr>
      <vt:lpstr>Control Naming</vt:lpstr>
      <vt:lpstr>Simple Naming Conventions</vt:lpstr>
      <vt:lpstr>Modified Hungarian Notation</vt:lpstr>
      <vt:lpstr>Next Time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 Orientated Programming using C#</dc:title>
  <dc:creator>Len Shand</dc:creator>
  <cp:lastModifiedBy>Len</cp:lastModifiedBy>
  <cp:revision>29</cp:revision>
  <dcterms:created xsi:type="dcterms:W3CDTF">2010-08-13T08:33:38Z</dcterms:created>
  <dcterms:modified xsi:type="dcterms:W3CDTF">2018-04-26T07:17:07Z</dcterms:modified>
</cp:coreProperties>
</file>