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25"/>
  </p:notesMasterIdLst>
  <p:sldIdLst>
    <p:sldId id="256" r:id="rId2"/>
    <p:sldId id="271" r:id="rId3"/>
    <p:sldId id="391" r:id="rId4"/>
    <p:sldId id="261" r:id="rId5"/>
    <p:sldId id="257" r:id="rId6"/>
    <p:sldId id="392" r:id="rId7"/>
    <p:sldId id="393" r:id="rId8"/>
    <p:sldId id="258" r:id="rId9"/>
    <p:sldId id="260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18"/>
  </p:normalViewPr>
  <p:slideViewPr>
    <p:cSldViewPr snapToGrid="0" snapToObjects="1">
      <p:cViewPr varScale="1">
        <p:scale>
          <a:sx n="118" d="100"/>
          <a:sy n="118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9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6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5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0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6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Open your text editor and build this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55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6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80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4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4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1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3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4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7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3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7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BCS Level 3 Award in Coding and </a:t>
            </a:r>
            <a:r>
              <a:rPr lang="en-GB" dirty="0" smtClean="0"/>
              <a:t>Logic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B1AD044-068C-4035-97EF-F4620EE72C41}"/>
              </a:ext>
            </a:extLst>
          </p:cNvPr>
          <p:cNvSpPr txBox="1"/>
          <p:nvPr/>
        </p:nvSpPr>
        <p:spPr>
          <a:xfrm>
            <a:off x="484773" y="2186524"/>
            <a:ext cx="81441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The Fundamentals of Web Page Development 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Compliant HTML file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244452"/>
            <a:ext cx="11233773" cy="4386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DOCTYPE html&gt;                                           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&lt;title&gt;Sample Page&lt;/title&gt;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&lt;!-- replaces file name with title in browser tab --&gt;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h1&gt;Sample page&lt;/h1&gt;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p&gt;This is a sample.&lt;/p&gt;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&lt;!--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comment --&gt;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&lt;/html&gt;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14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244452"/>
            <a:ext cx="11233773" cy="4386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DOCTYPE html&gt;                                                  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&lt;title&gt;Sample Page&lt;/title&gt;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h1&gt;Sample page&lt;/h1&gt;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p&gt;This is a sample.&lt;/p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&lt;p&gt;&lt;a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=https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://www.bcs.org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/&gt;The BCS&lt;/p&gt;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&lt;/html&gt;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2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396747"/>
            <a:ext cx="11590421" cy="4935956"/>
          </a:xfrm>
        </p:spPr>
        <p:txBody>
          <a:bodyPr/>
          <a:lstStyle/>
          <a:p>
            <a:r>
              <a:rPr lang="en-GB" dirty="0" smtClean="0"/>
              <a:t>Create a page with title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Infrastructure Technician</a:t>
            </a:r>
          </a:p>
          <a:p>
            <a:r>
              <a:rPr lang="en-GB" dirty="0" smtClean="0"/>
              <a:t>Heading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Infrastructure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Technician</a:t>
            </a:r>
          </a:p>
          <a:p>
            <a:r>
              <a:rPr lang="en-GB" dirty="0" smtClean="0"/>
              <a:t>Text explaining components</a:t>
            </a:r>
          </a:p>
          <a:p>
            <a:pPr lvl="1"/>
            <a:r>
              <a:rPr lang="en-GB" dirty="0" smtClean="0"/>
              <a:t>List of A+, Windows, Cloud, Coding, ITIL</a:t>
            </a:r>
          </a:p>
          <a:p>
            <a:pPr lvl="1"/>
            <a:r>
              <a:rPr lang="en-GB" dirty="0" smtClean="0"/>
              <a:t>Links to relevant CompTIA, Microsoft, BCS and ITIL pages</a:t>
            </a:r>
          </a:p>
          <a:p>
            <a:pPr lvl="1"/>
            <a:endParaRPr lang="en-GB" dirty="0"/>
          </a:p>
          <a:p>
            <a:r>
              <a:rPr lang="en-GB" dirty="0" smtClean="0"/>
              <a:t>Save as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is.html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Edit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</a:p>
          <a:p>
            <a:pPr lvl="1"/>
            <a:r>
              <a:rPr lang="en-GB" dirty="0" smtClean="0"/>
              <a:t>Change title and heading to Digital Apprenticeships</a:t>
            </a:r>
          </a:p>
          <a:p>
            <a:pPr lvl="1"/>
            <a:r>
              <a:rPr lang="en-GB" dirty="0" smtClean="0"/>
              <a:t>Update text appropriately</a:t>
            </a:r>
          </a:p>
          <a:p>
            <a:pPr lvl="1"/>
            <a:r>
              <a:rPr lang="en-GB" dirty="0" smtClean="0"/>
              <a:t>Link </a:t>
            </a:r>
            <a:r>
              <a:rPr lang="en-GB" dirty="0"/>
              <a:t>to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is.html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p&gt;&lt;a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="is.html"&gt;Infrastructure Technician&lt;/a&gt;&lt;/p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 smtClean="0">
                <a:cs typeface="Courier New" panose="02070309020205020404" pitchFamily="49" charset="0"/>
              </a:rPr>
              <a:t>Add a link to go back to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5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294269"/>
            <a:ext cx="11590421" cy="4935956"/>
          </a:xfrm>
        </p:spPr>
        <p:txBody>
          <a:bodyPr/>
          <a:lstStyle/>
          <a:p>
            <a:r>
              <a:rPr lang="en-GB" dirty="0" smtClean="0">
                <a:cs typeface="Courier New" panose="02070309020205020404" pitchFamily="49" charset="0"/>
              </a:rPr>
              <a:t>Save the BCS logo to the Images folder</a:t>
            </a:r>
          </a:p>
          <a:p>
            <a:r>
              <a:rPr lang="en-GB" dirty="0" smtClean="0">
                <a:cs typeface="Courier New" panose="02070309020205020404" pitchFamily="49" charset="0"/>
              </a:rPr>
              <a:t>Replace the BCS text in the BCS link in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is.html</a:t>
            </a:r>
            <a:r>
              <a:rPr lang="en-GB" dirty="0" smtClean="0">
                <a:cs typeface="Courier New" panose="02070309020205020404" pitchFamily="49" charset="0"/>
              </a:rPr>
              <a:t> with the logo</a:t>
            </a:r>
          </a:p>
          <a:p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="https://www.bcs.org"&gt;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border="0" alt="BCS"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="Images/bcsLogoTop.png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a&gt;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smtClean="0">
                <a:cs typeface="Courier New" panose="02070309020205020404" pitchFamily="49" charset="0"/>
              </a:rPr>
              <a:t>Add images for the other companies</a:t>
            </a:r>
          </a:p>
          <a:p>
            <a:endParaRPr lang="en-GB" dirty="0">
              <a:cs typeface="Courier New" panose="02070309020205020404" pitchFamily="49" charset="0"/>
            </a:endParaRPr>
          </a:p>
          <a:p>
            <a:endParaRPr lang="en-GB" dirty="0"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488" y="3764901"/>
            <a:ext cx="336232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627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690690"/>
            <a:ext cx="12081408" cy="5377540"/>
          </a:xfrm>
        </p:spPr>
        <p:txBody>
          <a:bodyPr/>
          <a:lstStyle/>
          <a:p>
            <a:r>
              <a:rPr lang="en-GB" dirty="0" smtClean="0">
                <a:cs typeface="Courier New" panose="02070309020205020404" pitchFamily="49" charset="0"/>
              </a:rPr>
              <a:t>Inline style</a:t>
            </a:r>
          </a:p>
          <a:p>
            <a:endParaRPr lang="en-GB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h1 style="color:blue;margin-left:30px;"&gt;Digital apprenticeships&lt;/h1</a:t>
            </a:r>
            <a:r>
              <a:rPr lang="en-GB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smtClean="0">
                <a:cs typeface="Courier New" panose="02070309020205020404" pitchFamily="49" charset="0"/>
              </a:rPr>
              <a:t>This is not recommended as it mixes content with presentation</a:t>
            </a:r>
            <a:endParaRPr lang="en-GB" sz="2000" dirty="0">
              <a:cs typeface="Courier New" panose="02070309020205020404" pitchFamily="49" charset="0"/>
            </a:endParaRPr>
          </a:p>
          <a:p>
            <a:endParaRPr lang="en-GB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833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332422"/>
            <a:ext cx="12081408" cy="5377540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Courier New" panose="02070309020205020404" pitchFamily="49" charset="0"/>
              </a:rPr>
              <a:t>Internal style sheet</a:t>
            </a:r>
          </a:p>
          <a:p>
            <a:r>
              <a:rPr lang="en-GB" dirty="0" smtClean="0">
                <a:cs typeface="Courier New" panose="02070309020205020404" pitchFamily="49" charset="0"/>
              </a:rPr>
              <a:t>Insert into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&lt;style&gt;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 {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background-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linen;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h1 {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maroon;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margin-left: 40px;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000" dirty="0" smtClean="0">
                <a:cs typeface="Courier New" panose="02070309020205020404" pitchFamily="49" charset="0"/>
              </a:rPr>
              <a:t>This is recommended when one page has a unique style</a:t>
            </a:r>
            <a:endParaRPr lang="en-GB" dirty="0"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876" y="1332422"/>
            <a:ext cx="3277907" cy="185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20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CSS – cascading style 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300054"/>
            <a:ext cx="12081408" cy="537754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cs typeface="Courier New" panose="02070309020205020404" pitchFamily="49" charset="0"/>
              </a:rPr>
              <a:t>Create a file and save it as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mystyle.css</a:t>
            </a:r>
            <a:r>
              <a:rPr lang="en-GB" dirty="0" smtClean="0">
                <a:cs typeface="Courier New" panose="02070309020205020404" pitchFamily="49" charset="0"/>
              </a:rPr>
              <a:t> in the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Styles</a:t>
            </a:r>
            <a:r>
              <a:rPr lang="en-GB" dirty="0" smtClean="0">
                <a:cs typeface="Courier New" panose="02070309020205020404" pitchFamily="49" charset="0"/>
              </a:rPr>
              <a:t> folder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 {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    background-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 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lightblue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h1 {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   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 navy;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    margin-left: 20px;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GB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600" dirty="0" smtClean="0">
                <a:cs typeface="Courier New" panose="02070309020205020404" pitchFamily="49" charset="0"/>
              </a:rPr>
              <a:t>Add this line to the </a:t>
            </a: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 </a:t>
            </a:r>
            <a:r>
              <a:rPr lang="en-GB" sz="2600" dirty="0" smtClean="0">
                <a:cs typeface="Courier New" panose="02070309020205020404" pitchFamily="49" charset="0"/>
              </a:rPr>
              <a:t>in both pages</a:t>
            </a:r>
          </a:p>
          <a:p>
            <a:pPr marL="0" indent="0">
              <a:buNone/>
            </a:pPr>
            <a:r>
              <a:rPr lang="en-GB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link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="Styles/mystyle.css" 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="stylesheet" type="text/</a:t>
            </a:r>
            <a:r>
              <a:rPr lang="en-GB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GB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GB" sz="2600" dirty="0" smtClean="0">
                <a:cs typeface="Courier New" panose="02070309020205020404" pitchFamily="49" charset="0"/>
              </a:rPr>
              <a:t>Note how the internal style overrides the external style sheet</a:t>
            </a:r>
          </a:p>
          <a:p>
            <a:r>
              <a:rPr lang="en-GB" sz="2600" dirty="0" smtClean="0">
                <a:cs typeface="Courier New" panose="02070309020205020404" pitchFamily="49" charset="0"/>
              </a:rPr>
              <a:t>Remove the internal style and both pages should now look the same</a:t>
            </a:r>
            <a:endParaRPr lang="en-GB" sz="2600" dirty="0">
              <a:cs typeface="Courier New" panose="02070309020205020404" pitchFamily="49" charset="0"/>
            </a:endParaRPr>
          </a:p>
          <a:p>
            <a:r>
              <a:rPr lang="en-GB" sz="2600" dirty="0" smtClean="0">
                <a:cs typeface="Courier New" panose="02070309020205020404" pitchFamily="49" charset="0"/>
              </a:rPr>
              <a:t>External style sheets are used to make the presentation the same for all pages </a:t>
            </a:r>
            <a:endParaRPr lang="en-GB" sz="3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60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356287"/>
            <a:ext cx="11590421" cy="4935956"/>
          </a:xfrm>
        </p:spPr>
        <p:txBody>
          <a:bodyPr>
            <a:normAutofit/>
          </a:bodyPr>
          <a:lstStyle/>
          <a:p>
            <a:r>
              <a:rPr lang="en-GB" dirty="0" smtClean="0"/>
              <a:t>Requires a web server at the host</a:t>
            </a:r>
          </a:p>
          <a:p>
            <a:pPr lvl="1"/>
            <a:r>
              <a:rPr lang="en-GB" dirty="0" smtClean="0"/>
              <a:t>Apache – open source, runs on Linux or Windows</a:t>
            </a:r>
          </a:p>
          <a:p>
            <a:pPr lvl="1"/>
            <a:r>
              <a:rPr lang="en-GB" dirty="0" smtClean="0"/>
              <a:t>Microsoft IIS (Internet Information Services)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HTTP (Hyper Text </a:t>
            </a:r>
            <a:r>
              <a:rPr lang="en-GB" dirty="0"/>
              <a:t>T</a:t>
            </a:r>
            <a:r>
              <a:rPr lang="en-GB" dirty="0" smtClean="0"/>
              <a:t>ransfer </a:t>
            </a:r>
            <a:r>
              <a:rPr lang="en-GB" dirty="0"/>
              <a:t>P</a:t>
            </a:r>
            <a:r>
              <a:rPr lang="en-GB" dirty="0" smtClean="0"/>
              <a:t>rotocol) </a:t>
            </a:r>
          </a:p>
          <a:p>
            <a:pPr lvl="1"/>
            <a:r>
              <a:rPr lang="en-GB" dirty="0" smtClean="0"/>
              <a:t>takes requests on port 80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elivers index.html as default page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HTTPS (Hyper Text Transfer Protocol Secure)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s HTTP, but communication is encrypted</a:t>
            </a:r>
          </a:p>
          <a:p>
            <a:pPr lvl="1"/>
            <a:r>
              <a:rPr lang="en-GB" dirty="0"/>
              <a:t>takes requests on port </a:t>
            </a:r>
            <a:r>
              <a:rPr lang="en-GB" dirty="0" smtClean="0"/>
              <a:t>443</a:t>
            </a:r>
          </a:p>
          <a:p>
            <a:pPr lvl="1"/>
            <a:r>
              <a:rPr lang="en-GB" dirty="0"/>
              <a:t>u</a:t>
            </a:r>
            <a:r>
              <a:rPr lang="en-GB" dirty="0" smtClean="0"/>
              <a:t>ses Secure Sockets Layer (SSL) or TLS (Transport Layer Security)</a:t>
            </a:r>
          </a:p>
          <a:p>
            <a:pPr lvl="1"/>
            <a:r>
              <a:rPr lang="en-GB" dirty="0"/>
              <a:t>w</a:t>
            </a:r>
            <a:r>
              <a:rPr lang="en-GB" dirty="0" smtClean="0"/>
              <a:t>hen a page is requested</a:t>
            </a:r>
          </a:p>
          <a:p>
            <a:pPr lvl="2"/>
            <a:r>
              <a:rPr lang="en-GB" dirty="0"/>
              <a:t>a</a:t>
            </a:r>
            <a:r>
              <a:rPr lang="en-GB" dirty="0" smtClean="0"/>
              <a:t> public key is sent in an SSL trusted certificate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rivate key is held at the web server</a:t>
            </a:r>
          </a:p>
          <a:p>
            <a:pPr lvl="2"/>
            <a:r>
              <a:rPr lang="en-GB" dirty="0"/>
              <a:t>p</a:t>
            </a:r>
            <a:r>
              <a:rPr lang="en-GB" dirty="0" smtClean="0"/>
              <a:t>adlock shown in the address bar when a trusted SSL certificate is 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333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356287"/>
            <a:ext cx="11590421" cy="4935956"/>
          </a:xfrm>
        </p:spPr>
        <p:txBody>
          <a:bodyPr>
            <a:normAutofit/>
          </a:bodyPr>
          <a:lstStyle/>
          <a:p>
            <a:r>
              <a:rPr lang="en-GB" dirty="0" smtClean="0"/>
              <a:t>FTP – File Transfer protocol</a:t>
            </a:r>
          </a:p>
          <a:p>
            <a:pPr lvl="1"/>
            <a:r>
              <a:rPr lang="en-GB" dirty="0" smtClean="0"/>
              <a:t>Used to exchange files between clients and web servers</a:t>
            </a:r>
          </a:p>
          <a:p>
            <a:pPr lvl="1"/>
            <a:r>
              <a:rPr lang="en-GB" dirty="0" smtClean="0"/>
              <a:t>Uses port 21 (command channel – used initially) and port 20 (data channel) </a:t>
            </a:r>
          </a:p>
          <a:p>
            <a:pPr lvl="1"/>
            <a:r>
              <a:rPr lang="en-GB" dirty="0" smtClean="0"/>
              <a:t>Clients can do the following to files on a server</a:t>
            </a:r>
          </a:p>
          <a:p>
            <a:pPr lvl="2"/>
            <a:r>
              <a:rPr lang="en-GB" dirty="0" smtClean="0"/>
              <a:t>Upload</a:t>
            </a:r>
          </a:p>
          <a:p>
            <a:pPr lvl="2"/>
            <a:r>
              <a:rPr lang="en-GB" dirty="0" smtClean="0"/>
              <a:t>Download</a:t>
            </a:r>
          </a:p>
          <a:p>
            <a:pPr lvl="2"/>
            <a:r>
              <a:rPr lang="en-GB" dirty="0" smtClean="0"/>
              <a:t>Delete</a:t>
            </a:r>
          </a:p>
          <a:p>
            <a:pPr lvl="2"/>
            <a:r>
              <a:rPr lang="en-GB" dirty="0" smtClean="0"/>
              <a:t>Rename</a:t>
            </a:r>
          </a:p>
          <a:p>
            <a:pPr lvl="2"/>
            <a:r>
              <a:rPr lang="en-GB" dirty="0" smtClean="0"/>
              <a:t>Move</a:t>
            </a:r>
          </a:p>
          <a:p>
            <a:pPr lvl="2"/>
            <a:r>
              <a:rPr lang="en-GB" dirty="0" smtClean="0"/>
              <a:t>copy 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user typically needs to log on to the FTP </a:t>
            </a:r>
            <a:r>
              <a:rPr lang="en-GB" dirty="0" smtClean="0"/>
              <a:t>server</a:t>
            </a:r>
          </a:p>
          <a:p>
            <a:pPr lvl="1"/>
            <a:r>
              <a:rPr lang="en-GB" dirty="0" smtClean="0"/>
              <a:t>Content can also be available </a:t>
            </a:r>
            <a:r>
              <a:rPr lang="en-GB" dirty="0"/>
              <a:t>without login, also known as </a:t>
            </a:r>
            <a:r>
              <a:rPr lang="en-GB" dirty="0" err="1" smtClean="0"/>
              <a:t>aonymous</a:t>
            </a:r>
            <a:r>
              <a:rPr lang="en-GB" dirty="0" smtClean="0"/>
              <a:t> FTP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FTP can be initiated from:</a:t>
            </a:r>
          </a:p>
          <a:p>
            <a:pPr lvl="1"/>
            <a:r>
              <a:rPr lang="en-GB" dirty="0"/>
              <a:t>Specific clients (</a:t>
            </a:r>
            <a:r>
              <a:rPr lang="en-GB" dirty="0" err="1"/>
              <a:t>Cyberduck</a:t>
            </a:r>
            <a:r>
              <a:rPr lang="en-GB" dirty="0"/>
              <a:t>, Transmit, FileZilla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Web browsers – slower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481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Secure FTP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380563"/>
            <a:ext cx="11590421" cy="4935956"/>
          </a:xfrm>
        </p:spPr>
        <p:txBody>
          <a:bodyPr/>
          <a:lstStyle/>
          <a:p>
            <a:r>
              <a:rPr lang="en-GB" b="1" dirty="0"/>
              <a:t>FTPS</a:t>
            </a:r>
            <a:r>
              <a:rPr lang="en-GB" dirty="0"/>
              <a:t> </a:t>
            </a:r>
            <a:endParaRPr lang="en-GB" dirty="0" smtClean="0"/>
          </a:p>
          <a:p>
            <a:pPr lvl="1"/>
            <a:r>
              <a:rPr lang="en-GB" dirty="0" smtClean="0"/>
              <a:t>uses </a:t>
            </a:r>
            <a:r>
              <a:rPr lang="en-GB" dirty="0"/>
              <a:t>SSL or TLS for </a:t>
            </a:r>
            <a:r>
              <a:rPr lang="en-GB" dirty="0" smtClean="0"/>
              <a:t>encryption</a:t>
            </a:r>
          </a:p>
          <a:p>
            <a:pPr lvl="1"/>
            <a:r>
              <a:rPr lang="en-GB" dirty="0" smtClean="0"/>
              <a:t>uses </a:t>
            </a:r>
            <a:r>
              <a:rPr lang="en-GB" dirty="0"/>
              <a:t>two connections – a command channel and a data </a:t>
            </a:r>
            <a:r>
              <a:rPr lang="en-GB" dirty="0" smtClean="0"/>
              <a:t>channel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ither both channels are encrypted </a:t>
            </a:r>
            <a:r>
              <a:rPr lang="en-GB" dirty="0"/>
              <a:t>or only the data </a:t>
            </a:r>
            <a:r>
              <a:rPr lang="en-GB" dirty="0" smtClean="0"/>
              <a:t>channel</a:t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/>
              <a:t>SFTP</a:t>
            </a:r>
            <a:r>
              <a:rPr lang="en-GB" dirty="0"/>
              <a:t> </a:t>
            </a:r>
            <a:endParaRPr lang="en-GB" dirty="0" smtClean="0"/>
          </a:p>
          <a:p>
            <a:pPr lvl="1"/>
            <a:r>
              <a:rPr lang="en-GB" dirty="0" smtClean="0"/>
              <a:t>uses Secure </a:t>
            </a:r>
            <a:r>
              <a:rPr lang="en-GB" dirty="0"/>
              <a:t>Shell or SSH network protocol to </a:t>
            </a:r>
            <a:r>
              <a:rPr lang="en-GB" dirty="0" smtClean="0"/>
              <a:t>securely exchange </a:t>
            </a:r>
            <a:r>
              <a:rPr lang="en-GB" dirty="0"/>
              <a:t>data </a:t>
            </a:r>
            <a:endParaRPr lang="en-GB" dirty="0" smtClean="0"/>
          </a:p>
          <a:p>
            <a:pPr lvl="1"/>
            <a:r>
              <a:rPr lang="en-GB" dirty="0" smtClean="0"/>
              <a:t>is </a:t>
            </a:r>
            <a:r>
              <a:rPr lang="en-GB" dirty="0"/>
              <a:t>only a draft </a:t>
            </a:r>
            <a:r>
              <a:rPr lang="en-GB" dirty="0" smtClean="0"/>
              <a:t>specification </a:t>
            </a:r>
          </a:p>
          <a:p>
            <a:pPr lvl="1"/>
            <a:r>
              <a:rPr lang="en-GB" dirty="0" smtClean="0"/>
              <a:t>uses </a:t>
            </a:r>
            <a:r>
              <a:rPr lang="en-GB" dirty="0"/>
              <a:t>only one connection and encrypts both authentication information and data files being </a:t>
            </a:r>
            <a:r>
              <a:rPr lang="en-GB" dirty="0" smtClean="0"/>
              <a:t>transferred</a:t>
            </a: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0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77A01-A4A3-4BFA-818F-85E695BA3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set up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2DBF8E-A707-46F7-92D1-E4FDE0CC6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the following folder structure:</a:t>
            </a:r>
          </a:p>
          <a:p>
            <a:pPr lvl="1"/>
            <a:r>
              <a:rPr lang="en-GB" dirty="0" smtClean="0"/>
              <a:t>Web</a:t>
            </a:r>
          </a:p>
          <a:p>
            <a:pPr lvl="2"/>
            <a:r>
              <a:rPr lang="en-GB" dirty="0" smtClean="0"/>
              <a:t>Images</a:t>
            </a:r>
            <a:endParaRPr lang="en-GB" dirty="0"/>
          </a:p>
          <a:p>
            <a:pPr lvl="2"/>
            <a:r>
              <a:rPr lang="en-GB" dirty="0" smtClean="0"/>
              <a:t>Styles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Start Brackets</a:t>
            </a:r>
          </a:p>
          <a:p>
            <a:r>
              <a:rPr lang="en-GB" dirty="0" smtClean="0"/>
              <a:t>Start a new file</a:t>
            </a:r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135" y="3354500"/>
            <a:ext cx="4324350" cy="2657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135" y="1843019"/>
            <a:ext cx="54387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8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OWASP - </a:t>
            </a:r>
            <a:r>
              <a:rPr lang="en-GB" dirty="0"/>
              <a:t> Open Web Application Security </a:t>
            </a:r>
            <a:r>
              <a:rPr lang="en-GB" dirty="0" smtClean="0"/>
              <a:t>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429115"/>
            <a:ext cx="11590421" cy="4935956"/>
          </a:xfrm>
        </p:spPr>
        <p:txBody>
          <a:bodyPr/>
          <a:lstStyle/>
          <a:p>
            <a:r>
              <a:rPr lang="en-GB" dirty="0"/>
              <a:t>Core Purpose</a:t>
            </a:r>
          </a:p>
          <a:p>
            <a:pPr lvl="1"/>
            <a:r>
              <a:rPr lang="en-GB" dirty="0"/>
              <a:t>Be the thriving global community that drives visibility and evolution in the safety and security of the world’s </a:t>
            </a:r>
            <a:r>
              <a:rPr lang="en-GB" dirty="0" smtClean="0"/>
              <a:t>software</a:t>
            </a:r>
          </a:p>
          <a:p>
            <a:pPr lvl="1"/>
            <a:endParaRPr lang="en-GB" dirty="0"/>
          </a:p>
          <a:p>
            <a:r>
              <a:rPr lang="en-GB" dirty="0"/>
              <a:t>Principles</a:t>
            </a:r>
          </a:p>
          <a:p>
            <a:pPr lvl="1"/>
            <a:r>
              <a:rPr lang="en-GB" dirty="0"/>
              <a:t>Free &amp; Open</a:t>
            </a:r>
          </a:p>
          <a:p>
            <a:pPr lvl="1"/>
            <a:r>
              <a:rPr lang="en-GB" dirty="0"/>
              <a:t>Governed by rough consensus &amp; running code</a:t>
            </a:r>
          </a:p>
          <a:p>
            <a:pPr lvl="1"/>
            <a:r>
              <a:rPr lang="en-GB" dirty="0"/>
              <a:t>Abide by a code of ethics </a:t>
            </a:r>
            <a:endParaRPr lang="en-GB" dirty="0" smtClean="0"/>
          </a:p>
          <a:p>
            <a:pPr lvl="1"/>
            <a:r>
              <a:rPr lang="en-GB" dirty="0"/>
              <a:t>N</a:t>
            </a:r>
            <a:r>
              <a:rPr lang="en-GB" dirty="0" smtClean="0"/>
              <a:t>ot-for-profit</a:t>
            </a:r>
            <a:endParaRPr lang="en-GB" dirty="0"/>
          </a:p>
          <a:p>
            <a:pPr lvl="1"/>
            <a:r>
              <a:rPr lang="en-GB" dirty="0"/>
              <a:t>Not driven by commercial interests</a:t>
            </a:r>
          </a:p>
          <a:p>
            <a:pPr lvl="1"/>
            <a:r>
              <a:rPr lang="en-GB" dirty="0"/>
              <a:t>Risk based approach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265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OWASP - </a:t>
            </a:r>
            <a:r>
              <a:rPr lang="en-GB" dirty="0"/>
              <a:t> Code of </a:t>
            </a:r>
            <a:r>
              <a:rPr lang="en-GB" dirty="0" smtClean="0"/>
              <a:t>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364379"/>
            <a:ext cx="11590421" cy="493595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Perform </a:t>
            </a:r>
            <a:r>
              <a:rPr lang="en-GB" dirty="0"/>
              <a:t>all professional activities and duties in accordance with all applicable laws and the highest ethical </a:t>
            </a:r>
            <a:r>
              <a:rPr lang="en-GB" dirty="0" smtClean="0"/>
              <a:t>principles</a:t>
            </a:r>
            <a:endParaRPr lang="en-GB" dirty="0"/>
          </a:p>
          <a:p>
            <a:r>
              <a:rPr lang="en-GB" dirty="0"/>
              <a:t>Promote the implementation of and promote compliance with standards, procedures, controls for application </a:t>
            </a:r>
            <a:r>
              <a:rPr lang="en-GB" dirty="0" smtClean="0"/>
              <a:t>security</a:t>
            </a:r>
            <a:endParaRPr lang="en-GB" dirty="0"/>
          </a:p>
          <a:p>
            <a:r>
              <a:rPr lang="en-GB" dirty="0"/>
              <a:t>Maintain appropriate confidentiality of proprietary or otherwise sensitive information encountered in the course of professional </a:t>
            </a:r>
            <a:r>
              <a:rPr lang="en-GB" dirty="0" smtClean="0"/>
              <a:t>activities</a:t>
            </a:r>
            <a:endParaRPr lang="en-GB" dirty="0"/>
          </a:p>
          <a:p>
            <a:r>
              <a:rPr lang="en-GB" dirty="0"/>
              <a:t>Discharge professional responsibilities with diligence and </a:t>
            </a:r>
            <a:r>
              <a:rPr lang="en-GB" dirty="0" smtClean="0"/>
              <a:t>honesty</a:t>
            </a:r>
            <a:endParaRPr lang="en-GB" dirty="0"/>
          </a:p>
          <a:p>
            <a:r>
              <a:rPr lang="en-GB" dirty="0"/>
              <a:t>To communicate openly and </a:t>
            </a:r>
            <a:r>
              <a:rPr lang="en-GB" dirty="0" smtClean="0"/>
              <a:t>honestly</a:t>
            </a:r>
            <a:endParaRPr lang="en-GB" dirty="0"/>
          </a:p>
          <a:p>
            <a:r>
              <a:rPr lang="en-GB" dirty="0"/>
              <a:t>Refrain from any activities which might constitute a conflict of interest or otherwise damage the reputation of employers, the information security profession, or the </a:t>
            </a:r>
            <a:r>
              <a:rPr lang="en-GB" dirty="0" smtClean="0"/>
              <a:t>Association</a:t>
            </a:r>
            <a:endParaRPr lang="en-GB" dirty="0"/>
          </a:p>
          <a:p>
            <a:r>
              <a:rPr lang="en-GB" dirty="0"/>
              <a:t>To maintain and </a:t>
            </a:r>
            <a:r>
              <a:rPr lang="en-GB" dirty="0" smtClean="0"/>
              <a:t>affirm </a:t>
            </a:r>
            <a:r>
              <a:rPr lang="en-GB" dirty="0"/>
              <a:t>objectivity and </a:t>
            </a:r>
            <a:r>
              <a:rPr lang="en-GB" dirty="0" smtClean="0"/>
              <a:t>independence</a:t>
            </a:r>
            <a:endParaRPr lang="en-GB" dirty="0"/>
          </a:p>
          <a:p>
            <a:r>
              <a:rPr lang="en-GB" dirty="0"/>
              <a:t>To reject inappropriate pressure from industry or </a:t>
            </a:r>
            <a:r>
              <a:rPr lang="en-GB" dirty="0" smtClean="0"/>
              <a:t>others</a:t>
            </a:r>
            <a:endParaRPr lang="en-GB" dirty="0"/>
          </a:p>
          <a:p>
            <a:r>
              <a:rPr lang="en-GB" dirty="0"/>
              <a:t>Not intentionally injure or impugn the professional reputation of practice of colleagues, clients, or </a:t>
            </a:r>
            <a:r>
              <a:rPr lang="en-GB" dirty="0" smtClean="0"/>
              <a:t>employers</a:t>
            </a:r>
            <a:endParaRPr lang="en-GB" dirty="0"/>
          </a:p>
          <a:p>
            <a:r>
              <a:rPr lang="en-GB" dirty="0"/>
              <a:t>Treat everyone with respect and </a:t>
            </a:r>
            <a:r>
              <a:rPr lang="en-GB" dirty="0" smtClean="0"/>
              <a:t>dignity</a:t>
            </a:r>
            <a:endParaRPr lang="en-GB" dirty="0"/>
          </a:p>
          <a:p>
            <a:r>
              <a:rPr lang="en-GB" dirty="0" smtClean="0"/>
              <a:t>Avoid </a:t>
            </a:r>
            <a:r>
              <a:rPr lang="en-GB" dirty="0"/>
              <a:t>relationships that impair — or may appear to impair — OWASP's objectivity and independence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654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OWASP Top 10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372471"/>
            <a:ext cx="11590421" cy="4935956"/>
          </a:xfrm>
        </p:spPr>
        <p:txBody>
          <a:bodyPr>
            <a:normAutofit/>
          </a:bodyPr>
          <a:lstStyle/>
          <a:p>
            <a:r>
              <a:rPr lang="en-GB" dirty="0"/>
              <a:t>OWASP Top 10 Most Critical Web Application Security Risks</a:t>
            </a:r>
          </a:p>
          <a:p>
            <a:pPr lvl="1"/>
            <a:r>
              <a:rPr lang="en-GB" dirty="0"/>
              <a:t>The OWASP Top 10 is a powerful awareness document for web application </a:t>
            </a:r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broad consensus about the most critical security risks to web </a:t>
            </a:r>
            <a:r>
              <a:rPr lang="en-GB" dirty="0" smtClean="0"/>
              <a:t>applications</a:t>
            </a:r>
          </a:p>
          <a:p>
            <a:pPr lvl="1"/>
            <a:r>
              <a:rPr lang="en-GB" dirty="0" smtClean="0"/>
              <a:t>Produced by security </a:t>
            </a:r>
            <a:r>
              <a:rPr lang="en-GB" dirty="0"/>
              <a:t>experts from around the </a:t>
            </a:r>
            <a:r>
              <a:rPr lang="en-GB" dirty="0" smtClean="0"/>
              <a:t>world</a:t>
            </a:r>
          </a:p>
          <a:p>
            <a:pPr lvl="1"/>
            <a:endParaRPr lang="en-GB" dirty="0"/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Injection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Broken authentication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Sensitive data exposure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XML external entities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Broken access control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Security misconfiguration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Cross site scripting – XSS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Insecure deserialization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Using components with known vulnerabilities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GB" dirty="0" smtClean="0"/>
              <a:t>Insufficient logging and monitoring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https://www.owasp.org/images/7/72/OWASP_Top_10-2017_%28en%29.pdf.pdf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26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461483"/>
            <a:ext cx="11590421" cy="493595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6 The </a:t>
            </a:r>
            <a:r>
              <a:rPr lang="en-GB" dirty="0"/>
              <a:t>Fundamentals of Web Page </a:t>
            </a:r>
            <a:r>
              <a:rPr lang="en-GB" dirty="0" smtClean="0"/>
              <a:t>Development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6.1 </a:t>
            </a:r>
            <a:endParaRPr lang="en-GB" dirty="0"/>
          </a:p>
          <a:p>
            <a:pPr lvl="2"/>
            <a:r>
              <a:rPr lang="en-GB" dirty="0"/>
              <a:t>Recognise HTML (Hypertext </a:t>
            </a:r>
            <a:r>
              <a:rPr lang="en-GB"/>
              <a:t>Mark-Up </a:t>
            </a:r>
            <a:r>
              <a:rPr lang="en-GB" smtClean="0"/>
              <a:t>Language)</a:t>
            </a:r>
            <a:endParaRPr lang="en-GB" dirty="0"/>
          </a:p>
          <a:p>
            <a:pPr lvl="2"/>
            <a:r>
              <a:rPr lang="en-GB" dirty="0"/>
              <a:t>Basic tags &lt;html&gt; &lt;body&gt; &lt;head&gt; &lt;h1&gt; &lt;h2&gt; &lt;A&gt;</a:t>
            </a:r>
          </a:p>
          <a:p>
            <a:pPr marL="0" indent="0">
              <a:buNone/>
            </a:pPr>
            <a:r>
              <a:rPr lang="en-GB" dirty="0" smtClean="0"/>
              <a:t>	6.2 </a:t>
            </a:r>
            <a:endParaRPr lang="en-GB" dirty="0"/>
          </a:p>
          <a:p>
            <a:pPr lvl="2"/>
            <a:r>
              <a:rPr lang="en-GB" dirty="0"/>
              <a:t>Explain how basic Cascading Style Sheets (CSS) is used to provide common look across pages</a:t>
            </a:r>
          </a:p>
          <a:p>
            <a:pPr marL="0" indent="0">
              <a:buNone/>
            </a:pPr>
            <a:r>
              <a:rPr lang="en-GB" dirty="0" smtClean="0"/>
              <a:t>	6.3 </a:t>
            </a:r>
            <a:endParaRPr lang="en-GB" dirty="0"/>
          </a:p>
          <a:p>
            <a:pPr lvl="2"/>
            <a:r>
              <a:rPr lang="en-GB" dirty="0"/>
              <a:t>Describe the components, methods and protocols used to host a web site</a:t>
            </a:r>
          </a:p>
          <a:p>
            <a:pPr lvl="3"/>
            <a:r>
              <a:rPr lang="en-GB" dirty="0"/>
              <a:t>FTP / FTPS (File Transfer Protocol)</a:t>
            </a:r>
          </a:p>
          <a:p>
            <a:pPr lvl="3"/>
            <a:r>
              <a:rPr lang="en-GB" dirty="0"/>
              <a:t>HTTP / HTTPS</a:t>
            </a:r>
          </a:p>
          <a:p>
            <a:pPr marL="0" indent="0">
              <a:buNone/>
            </a:pPr>
            <a:r>
              <a:rPr lang="en-GB" dirty="0" smtClean="0"/>
              <a:t>	6.4 </a:t>
            </a:r>
            <a:endParaRPr lang="en-GB" dirty="0"/>
          </a:p>
          <a:p>
            <a:pPr lvl="2"/>
            <a:r>
              <a:rPr lang="en-GB" dirty="0"/>
              <a:t>Recognise the purpose of the OWASP Top 10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109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an HTML file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244452"/>
            <a:ext cx="11233773" cy="4386345"/>
          </a:xfrm>
        </p:spPr>
        <p:txBody>
          <a:bodyPr>
            <a:normAutofit/>
          </a:bodyPr>
          <a:lstStyle/>
          <a:p>
            <a:r>
              <a:rPr lang="en-GB" dirty="0" smtClean="0"/>
              <a:t>In Brackets enter: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&lt;!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DOCTYPE html&gt;                                                     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html&gt;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h1&gt;Sample page&lt;/h1&gt;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p&gt;This is a sample.&lt;/p&gt;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&lt;!--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comment --&gt;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&lt;/html&gt;</a:t>
            </a:r>
          </a:p>
          <a:p>
            <a:pPr marL="0" indent="0">
              <a:buNone/>
            </a:pPr>
            <a:r>
              <a:rPr lang="en-GB" dirty="0" smtClean="0">
                <a:cs typeface="Courier New" panose="02070309020205020404" pitchFamily="49" charset="0"/>
              </a:rPr>
              <a:t>Save the file as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index.html </a:t>
            </a:r>
            <a:r>
              <a:rPr lang="en-GB" dirty="0" smtClean="0">
                <a:cs typeface="Courier New" panose="02070309020205020404" pitchFamily="49" charset="0"/>
              </a:rPr>
              <a:t>in the Web folder</a:t>
            </a:r>
            <a:endParaRPr lang="en-GB" dirty="0">
              <a:cs typeface="Courier New" panose="02070309020205020404" pitchFamily="49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9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A61941-EE5B-4D1B-9412-51AE7AD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Live preview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BB8CE4-5E48-43EC-AED8-7369C832C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05499"/>
            <a:ext cx="5971921" cy="5377540"/>
          </a:xfrm>
        </p:spPr>
        <p:txBody>
          <a:bodyPr/>
          <a:lstStyle/>
          <a:p>
            <a:r>
              <a:rPr lang="en-GB" dirty="0" smtClean="0"/>
              <a:t>Click the live preview icon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 Chrome  browser window opens which renders the web page</a:t>
            </a:r>
          </a:p>
          <a:p>
            <a:r>
              <a:rPr lang="en-GB" dirty="0" smtClean="0"/>
              <a:t>Edit the file by changing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lang="en-GB" dirty="0" smtClean="0"/>
              <a:t> to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staple</a:t>
            </a:r>
          </a:p>
          <a:p>
            <a:r>
              <a:rPr lang="en-GB" dirty="0" smtClean="0"/>
              <a:t>Save the file</a:t>
            </a:r>
          </a:p>
          <a:p>
            <a:r>
              <a:rPr lang="en-GB" dirty="0" smtClean="0"/>
              <a:t>Note the live preview automatically updates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974" y="1613814"/>
            <a:ext cx="1133475" cy="157162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632886" y="2100649"/>
            <a:ext cx="49851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3161" y="3809661"/>
            <a:ext cx="1943100" cy="1704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7937" y="3762247"/>
            <a:ext cx="2009775" cy="1857375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618018" y="4725749"/>
            <a:ext cx="8820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 file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244452"/>
            <a:ext cx="11233773" cy="4386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DOCTYPE html&gt; </a:t>
            </a:r>
            <a:r>
              <a:rPr lang="en-GB" dirty="0"/>
              <a:t>(Specifies the language and version)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dirty="0" smtClean="0"/>
              <a:t>(Opening tag indicating start of HTML)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  <a:r>
              <a:rPr lang="en-GB" dirty="0"/>
              <a:t>(Opening tag </a:t>
            </a:r>
            <a:r>
              <a:rPr lang="en-GB" dirty="0" smtClean="0"/>
              <a:t>start </a:t>
            </a:r>
            <a:r>
              <a:rPr lang="en-GB" dirty="0"/>
              <a:t>of </a:t>
            </a:r>
            <a:r>
              <a:rPr lang="en-GB" dirty="0" smtClean="0"/>
              <a:t>main visible content of the page))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h1&gt;Sample page&lt;/h1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dirty="0" smtClean="0"/>
              <a:t>(Heading tags for most important heading)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p&gt;This is a sample.&lt;/p&gt; </a:t>
            </a:r>
            <a:r>
              <a:rPr lang="en-GB" dirty="0" smtClean="0"/>
              <a:t>(Paragraph tags)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&lt;!--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comment --&gt; </a:t>
            </a: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body&gt; </a:t>
            </a:r>
            <a:r>
              <a:rPr lang="en-GB" dirty="0" smtClean="0"/>
              <a:t>(Ending tag)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 </a:t>
            </a:r>
            <a:r>
              <a:rPr lang="en-GB" dirty="0"/>
              <a:t>(Ending tag)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HTML elements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244452"/>
            <a:ext cx="11233773" cy="4386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&lt;h1&gt;This is heading 1&lt;/h1&gt;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&lt;h2&gt;This is heading 2&lt;/h2&gt;</a:t>
            </a:r>
            <a:b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&lt;h3&gt;This is heading 3&lt;/h3</a:t>
            </a:r>
            <a:r>
              <a:rPr lang="en-GB" dirty="0" smtClean="0"/>
              <a:t>&gt; (down to level 6)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&lt;ul&gt;</a:t>
            </a:r>
            <a:b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li&gt;A+&lt;/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li&gt;</a:t>
            </a:r>
            <a:b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li&gt;Windows 10&lt;/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li&gt;</a:t>
            </a:r>
            <a:b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  &lt;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li&gt;Cloud&lt;/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li&gt;</a:t>
            </a:r>
            <a:b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&lt;/ul</a:t>
            </a: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&lt;ol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  &lt;li&gt;A+&lt;/li&gt;</a:t>
            </a:r>
            <a:b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  &lt;li&gt;Windows 10&lt;/li&gt;</a:t>
            </a:r>
            <a:b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  &lt;li&gt;Cloud&lt;/li&gt;</a:t>
            </a:r>
            <a:b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it-IT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&lt;/ol</a:t>
            </a: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9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Formatting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244452"/>
            <a:ext cx="11233773" cy="4386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&lt;b&gt;This text is bold&lt;/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&lt;strong&gt;This text is strong&lt;/strong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&gt;This text is italic&lt;/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&gt;This text is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emphasised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&lt;h2&gt;HTML &lt;small&gt;Small&lt;/small&gt; Formatting&lt;/h2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&lt;h2&gt;HTML &lt;mark&gt;Marked&lt;/mark&gt; Formatting&lt;/h2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&lt;p&gt;My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asssesor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is &lt;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del&gt;Len&lt;/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del&gt; 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Andrew.&lt;/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is &lt;sub&gt;subscripted&lt;/sub&gt; text.&lt;/p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is &lt;sup&gt;superscripted&lt;/sup&gt; text.&lt;/p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Browsers display &lt;strong&gt; as &lt;b&gt; and &lt;</a:t>
            </a:r>
            <a:r>
              <a:rPr lang="en-GB" i="1" dirty="0" err="1" smtClean="0"/>
              <a:t>em</a:t>
            </a:r>
            <a:r>
              <a:rPr lang="en-GB" i="1" dirty="0" smtClean="0"/>
              <a:t>&gt; as &lt;</a:t>
            </a:r>
            <a:r>
              <a:rPr lang="en-GB" i="1" dirty="0" err="1" smtClean="0"/>
              <a:t>i</a:t>
            </a:r>
            <a:r>
              <a:rPr lang="en-GB" i="1" dirty="0" smtClean="0"/>
              <a:t>&gt;</a:t>
            </a:r>
          </a:p>
          <a:p>
            <a:pPr marL="0" indent="0">
              <a:buNone/>
            </a:pPr>
            <a:r>
              <a:rPr lang="en-GB" i="1" dirty="0" smtClean="0"/>
              <a:t>&lt;strong&gt; and &lt;</a:t>
            </a:r>
            <a:r>
              <a:rPr lang="en-GB" i="1" dirty="0" err="1" smtClean="0"/>
              <a:t>em</a:t>
            </a:r>
            <a:r>
              <a:rPr lang="en-GB" i="1" dirty="0" smtClean="0"/>
              <a:t>&gt; mean the text is important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4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(HyperText Markup Language)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0" y="1584313"/>
            <a:ext cx="11233773" cy="4386345"/>
          </a:xfrm>
        </p:spPr>
        <p:txBody>
          <a:bodyPr>
            <a:normAutofit/>
          </a:bodyPr>
          <a:lstStyle/>
          <a:p>
            <a:r>
              <a:rPr lang="en-GB" dirty="0"/>
              <a:t>Web browsers Parse the HTML turning it into a DOM Tree.</a:t>
            </a:r>
          </a:p>
          <a:p>
            <a:r>
              <a:rPr lang="en-GB" dirty="0"/>
              <a:t>DOM (Document Object Model)</a:t>
            </a:r>
          </a:p>
          <a:p>
            <a:r>
              <a:rPr lang="en-GB" dirty="0"/>
              <a:t>DOM trees contain several kinds of </a:t>
            </a:r>
            <a:r>
              <a:rPr lang="en-GB" dirty="0" smtClean="0"/>
              <a:t>nodes: </a:t>
            </a:r>
          </a:p>
          <a:p>
            <a:pPr lvl="1"/>
            <a:r>
              <a:rPr lang="en-GB" dirty="0" smtClean="0"/>
              <a:t>Document </a:t>
            </a:r>
            <a:r>
              <a:rPr lang="en-GB" dirty="0"/>
              <a:t>Type (&lt;!DOCTYPE html</a:t>
            </a:r>
            <a:r>
              <a:rPr lang="en-GB" dirty="0" smtClean="0"/>
              <a:t>&gt;)</a:t>
            </a:r>
          </a:p>
          <a:p>
            <a:pPr lvl="1"/>
            <a:r>
              <a:rPr lang="en-GB" dirty="0" smtClean="0"/>
              <a:t>Elements </a:t>
            </a:r>
            <a:r>
              <a:rPr lang="en-GB" dirty="0"/>
              <a:t>(&lt;h1</a:t>
            </a:r>
            <a:r>
              <a:rPr lang="en-GB" dirty="0" smtClean="0"/>
              <a:t>&gt;)</a:t>
            </a:r>
          </a:p>
          <a:p>
            <a:pPr lvl="1"/>
            <a:r>
              <a:rPr lang="en-GB" dirty="0" smtClean="0"/>
              <a:t>Text</a:t>
            </a:r>
          </a:p>
          <a:p>
            <a:pPr lvl="1"/>
            <a:r>
              <a:rPr lang="en-GB" dirty="0" smtClean="0"/>
              <a:t>Comments</a:t>
            </a:r>
          </a:p>
          <a:p>
            <a:pPr lvl="1"/>
            <a:r>
              <a:rPr lang="en-GB" dirty="0" smtClean="0"/>
              <a:t>and </a:t>
            </a:r>
            <a:r>
              <a:rPr lang="en-GB" dirty="0"/>
              <a:t>in some cases processing instructions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7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(HyperText Markup Language)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FD53C6A-FB64-4A45-8F09-B09A593C8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83" y="1713245"/>
            <a:ext cx="7137387" cy="4386345"/>
          </a:xfrm>
        </p:spPr>
        <p:txBody>
          <a:bodyPr>
            <a:normAutofit/>
          </a:bodyPr>
          <a:lstStyle/>
          <a:p>
            <a:r>
              <a:rPr lang="en-GB" dirty="0"/>
              <a:t>A DOM tree will look like this.</a:t>
            </a:r>
          </a:p>
          <a:p>
            <a:r>
              <a:rPr lang="en-GB" dirty="0"/>
              <a:t>There are Elements that the HTML and DOM </a:t>
            </a:r>
            <a:r>
              <a:rPr lang="en-GB" dirty="0" smtClean="0"/>
              <a:t>require</a:t>
            </a:r>
          </a:p>
          <a:p>
            <a:r>
              <a:rPr lang="en-GB" dirty="0"/>
              <a:t>The &lt;head&gt; element can include a title for the document, scripts, </a:t>
            </a:r>
            <a:r>
              <a:rPr lang="en-GB" dirty="0" smtClean="0"/>
              <a:t>styles and </a:t>
            </a:r>
            <a:r>
              <a:rPr lang="en-GB" dirty="0"/>
              <a:t>meta </a:t>
            </a:r>
            <a:r>
              <a:rPr lang="en-GB" dirty="0" smtClean="0"/>
              <a:t>information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3BEFE23A-7F51-4BB0-83A8-9D34E7412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061" y="1712572"/>
            <a:ext cx="2043087" cy="4276671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xmlns="" id="{A408823F-78CF-47E8-AFFC-488BF297B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51" y="3318775"/>
            <a:ext cx="6408629" cy="316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InductionFeb2018_WBL</Template>
  <TotalTime>30645</TotalTime>
  <Words>860</Words>
  <Application>Microsoft Office PowerPoint</Application>
  <PresentationFormat>Widescreen</PresentationFormat>
  <Paragraphs>255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WBL</vt:lpstr>
      <vt:lpstr> </vt:lpstr>
      <vt:lpstr>Get set up</vt:lpstr>
      <vt:lpstr>Create an HTML file</vt:lpstr>
      <vt:lpstr>Live preview</vt:lpstr>
      <vt:lpstr>HTML file</vt:lpstr>
      <vt:lpstr>Common HTML elements</vt:lpstr>
      <vt:lpstr>Formatting</vt:lpstr>
      <vt:lpstr>HTML (HyperText Markup Language)</vt:lpstr>
      <vt:lpstr>HTML (HyperText Markup Language)</vt:lpstr>
      <vt:lpstr>Compliant HTML file</vt:lpstr>
      <vt:lpstr>Links</vt:lpstr>
      <vt:lpstr>New page</vt:lpstr>
      <vt:lpstr>Images</vt:lpstr>
      <vt:lpstr>Styles</vt:lpstr>
      <vt:lpstr>Styles</vt:lpstr>
      <vt:lpstr>CSS – cascading style sheet</vt:lpstr>
      <vt:lpstr>Web site</vt:lpstr>
      <vt:lpstr>File transfer</vt:lpstr>
      <vt:lpstr>Secure FTP</vt:lpstr>
      <vt:lpstr>OWASP -  Open Web Application Security Project</vt:lpstr>
      <vt:lpstr>OWASP -  Code of Ethics</vt:lpstr>
      <vt:lpstr>OWASP Top 10 project</vt:lpstr>
      <vt:lpstr>Summary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higgib</cp:lastModifiedBy>
  <cp:revision>402</cp:revision>
  <dcterms:created xsi:type="dcterms:W3CDTF">2017-10-06T13:15:22Z</dcterms:created>
  <dcterms:modified xsi:type="dcterms:W3CDTF">2018-10-09T11:20:12Z</dcterms:modified>
</cp:coreProperties>
</file>