
<file path=[Content_Types].xml><?xml version="1.0" encoding="utf-8"?>
<Types xmlns="http://schemas.openxmlformats.org/package/2006/content-types">
  <Default Extension="emf" ContentType="image/x-emf"/>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ppt/notesSlides/notesSlide272.xml" ContentType="application/vnd.openxmlformats-officedocument.presentationml.notesSlide+xml"/>
  <Override PartName="/ppt/notesSlides/notesSlide273.xml" ContentType="application/vnd.openxmlformats-officedocument.presentationml.notesSlide+xml"/>
  <Override PartName="/ppt/notesSlides/notesSlide274.xml" ContentType="application/vnd.openxmlformats-officedocument.presentationml.notesSlide+xml"/>
  <Override PartName="/ppt/notesSlides/notesSlide275.xml" ContentType="application/vnd.openxmlformats-officedocument.presentationml.notesSlide+xml"/>
  <Override PartName="/ppt/notesSlides/notesSlide276.xml" ContentType="application/vnd.openxmlformats-officedocument.presentationml.notesSlide+xml"/>
  <Override PartName="/ppt/notesSlides/notesSlide277.xml" ContentType="application/vnd.openxmlformats-officedocument.presentationml.notesSlide+xml"/>
  <Override PartName="/ppt/notesSlides/notesSlide278.xml" ContentType="application/vnd.openxmlformats-officedocument.presentationml.notesSlide+xml"/>
  <Override PartName="/ppt/notesSlides/notesSlide279.xml" ContentType="application/vnd.openxmlformats-officedocument.presentationml.notesSlide+xml"/>
  <Override PartName="/ppt/notesSlides/notesSlide280.xml" ContentType="application/vnd.openxmlformats-officedocument.presentationml.notesSlide+xml"/>
  <Override PartName="/ppt/notesSlides/notesSlide281.xml" ContentType="application/vnd.openxmlformats-officedocument.presentationml.notesSlide+xml"/>
  <Override PartName="/ppt/notesSlides/notesSlide282.xml" ContentType="application/vnd.openxmlformats-officedocument.presentationml.notesSlide+xml"/>
  <Override PartName="/ppt/notesSlides/notesSlide283.xml" ContentType="application/vnd.openxmlformats-officedocument.presentationml.notesSlide+xml"/>
  <Override PartName="/ppt/notesSlides/notesSlide284.xml" ContentType="application/vnd.openxmlformats-officedocument.presentationml.notesSlide+xml"/>
  <Override PartName="/ppt/notesSlides/notesSlide285.xml" ContentType="application/vnd.openxmlformats-officedocument.presentationml.notesSlide+xml"/>
  <Override PartName="/ppt/notesSlides/notesSlide28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4" r:id="rId2"/>
  </p:sldMasterIdLst>
  <p:notesMasterIdLst>
    <p:notesMasterId r:id="rId290"/>
  </p:notesMasterIdLst>
  <p:sldIdLst>
    <p:sldId id="610" r:id="rId3"/>
    <p:sldId id="311" r:id="rId4"/>
    <p:sldId id="262" r:id="rId5"/>
    <p:sldId id="646" r:id="rId6"/>
    <p:sldId id="257" r:id="rId7"/>
    <p:sldId id="270" r:id="rId8"/>
    <p:sldId id="271" r:id="rId9"/>
    <p:sldId id="272" r:id="rId10"/>
    <p:sldId id="273" r:id="rId11"/>
    <p:sldId id="277" r:id="rId12"/>
    <p:sldId id="278" r:id="rId13"/>
    <p:sldId id="312" r:id="rId14"/>
    <p:sldId id="760" r:id="rId15"/>
    <p:sldId id="761" r:id="rId16"/>
    <p:sldId id="762" r:id="rId17"/>
    <p:sldId id="763" r:id="rId18"/>
    <p:sldId id="648" r:id="rId19"/>
    <p:sldId id="275" r:id="rId20"/>
    <p:sldId id="313" r:id="rId21"/>
    <p:sldId id="758" r:id="rId22"/>
    <p:sldId id="314" r:id="rId23"/>
    <p:sldId id="279" r:id="rId24"/>
    <p:sldId id="315" r:id="rId25"/>
    <p:sldId id="316" r:id="rId26"/>
    <p:sldId id="757" r:id="rId27"/>
    <p:sldId id="317" r:id="rId28"/>
    <p:sldId id="318" r:id="rId29"/>
    <p:sldId id="276" r:id="rId30"/>
    <p:sldId id="322" r:id="rId31"/>
    <p:sldId id="699" r:id="rId32"/>
    <p:sldId id="324" r:id="rId33"/>
    <p:sldId id="677" r:id="rId34"/>
    <p:sldId id="679" r:id="rId35"/>
    <p:sldId id="678" r:id="rId36"/>
    <p:sldId id="680" r:id="rId37"/>
    <p:sldId id="764" r:id="rId38"/>
    <p:sldId id="765" r:id="rId39"/>
    <p:sldId id="767" r:id="rId40"/>
    <p:sldId id="768" r:id="rId41"/>
    <p:sldId id="769" r:id="rId42"/>
    <p:sldId id="280" r:id="rId43"/>
    <p:sldId id="582" r:id="rId44"/>
    <p:sldId id="650" r:id="rId45"/>
    <p:sldId id="298" r:id="rId46"/>
    <p:sldId id="621" r:id="rId47"/>
    <p:sldId id="622" r:id="rId48"/>
    <p:sldId id="624" r:id="rId49"/>
    <p:sldId id="625" r:id="rId50"/>
    <p:sldId id="626" r:id="rId51"/>
    <p:sldId id="627" r:id="rId52"/>
    <p:sldId id="651" r:id="rId53"/>
    <p:sldId id="628" r:id="rId54"/>
    <p:sldId id="619" r:id="rId55"/>
    <p:sldId id="629" r:id="rId56"/>
    <p:sldId id="652" r:id="rId57"/>
    <p:sldId id="770" r:id="rId58"/>
    <p:sldId id="795" r:id="rId59"/>
    <p:sldId id="772" r:id="rId60"/>
    <p:sldId id="775" r:id="rId61"/>
    <p:sldId id="773" r:id="rId62"/>
    <p:sldId id="774" r:id="rId63"/>
    <p:sldId id="776" r:id="rId64"/>
    <p:sldId id="777" r:id="rId65"/>
    <p:sldId id="796" r:id="rId66"/>
    <p:sldId id="778" r:id="rId67"/>
    <p:sldId id="779" r:id="rId68"/>
    <p:sldId id="780" r:id="rId69"/>
    <p:sldId id="781" r:id="rId70"/>
    <p:sldId id="782" r:id="rId71"/>
    <p:sldId id="807" r:id="rId72"/>
    <p:sldId id="808" r:id="rId73"/>
    <p:sldId id="809" r:id="rId74"/>
    <p:sldId id="810" r:id="rId75"/>
    <p:sldId id="811" r:id="rId76"/>
    <p:sldId id="797" r:id="rId77"/>
    <p:sldId id="783" r:id="rId78"/>
    <p:sldId id="784" r:id="rId79"/>
    <p:sldId id="785" r:id="rId80"/>
    <p:sldId id="803" r:id="rId81"/>
    <p:sldId id="791" r:id="rId82"/>
    <p:sldId id="804" r:id="rId83"/>
    <p:sldId id="788" r:id="rId84"/>
    <p:sldId id="805" r:id="rId85"/>
    <p:sldId id="806" r:id="rId86"/>
    <p:sldId id="802" r:id="rId87"/>
    <p:sldId id="799" r:id="rId88"/>
    <p:sldId id="794" r:id="rId89"/>
    <p:sldId id="842" r:id="rId90"/>
    <p:sldId id="771" r:id="rId91"/>
    <p:sldId id="612" r:id="rId92"/>
    <p:sldId id="300" r:id="rId93"/>
    <p:sldId id="611" r:id="rId94"/>
    <p:sldId id="640" r:id="rId95"/>
    <p:sldId id="812" r:id="rId96"/>
    <p:sldId id="617" r:id="rId97"/>
    <p:sldId id="620" r:id="rId98"/>
    <p:sldId id="616" r:id="rId99"/>
    <p:sldId id="618" r:id="rId100"/>
    <p:sldId id="642" r:id="rId101"/>
    <p:sldId id="641" r:id="rId102"/>
    <p:sldId id="645" r:id="rId103"/>
    <p:sldId id="643" r:id="rId104"/>
    <p:sldId id="644" r:id="rId105"/>
    <p:sldId id="813" r:id="rId106"/>
    <p:sldId id="284" r:id="rId107"/>
    <p:sldId id="583" r:id="rId108"/>
    <p:sldId id="816" r:id="rId109"/>
    <p:sldId id="301" r:id="rId110"/>
    <p:sldId id="631" r:id="rId111"/>
    <p:sldId id="630" r:id="rId112"/>
    <p:sldId id="759" r:id="rId113"/>
    <p:sldId id="632" r:id="rId114"/>
    <p:sldId id="634" r:id="rId115"/>
    <p:sldId id="637" r:id="rId116"/>
    <p:sldId id="633" r:id="rId117"/>
    <p:sldId id="682" r:id="rId118"/>
    <p:sldId id="588" r:id="rId119"/>
    <p:sldId id="589" r:id="rId120"/>
    <p:sldId id="673" r:id="rId121"/>
    <p:sldId id="674" r:id="rId122"/>
    <p:sldId id="676" r:id="rId123"/>
    <p:sldId id="681" r:id="rId124"/>
    <p:sldId id="683" r:id="rId125"/>
    <p:sldId id="508" r:id="rId126"/>
    <p:sldId id="267" r:id="rId127"/>
    <p:sldId id="266" r:id="rId128"/>
    <p:sldId id="591" r:id="rId129"/>
    <p:sldId id="592" r:id="rId130"/>
    <p:sldId id="593" r:id="rId131"/>
    <p:sldId id="328" r:id="rId132"/>
    <p:sldId id="329" r:id="rId133"/>
    <p:sldId id="330" r:id="rId134"/>
    <p:sldId id="331" r:id="rId135"/>
    <p:sldId id="333" r:id="rId136"/>
    <p:sldId id="332" r:id="rId137"/>
    <p:sldId id="334" r:id="rId138"/>
    <p:sldId id="335" r:id="rId139"/>
    <p:sldId id="594" r:id="rId140"/>
    <p:sldId id="336" r:id="rId141"/>
    <p:sldId id="524" r:id="rId142"/>
    <p:sldId id="337" r:id="rId143"/>
    <p:sldId id="525" r:id="rId144"/>
    <p:sldId id="338" r:id="rId145"/>
    <p:sldId id="526" r:id="rId146"/>
    <p:sldId id="744" r:id="rId147"/>
    <p:sldId id="653" r:id="rId148"/>
    <p:sldId id="690" r:id="rId149"/>
    <p:sldId id="327" r:id="rId150"/>
    <p:sldId id="269" r:id="rId151"/>
    <p:sldId id="339" r:id="rId152"/>
    <p:sldId id="703" r:id="rId153"/>
    <p:sldId id="528" r:id="rId154"/>
    <p:sldId id="574" r:id="rId155"/>
    <p:sldId id="704" r:id="rId156"/>
    <p:sldId id="685" r:id="rId157"/>
    <p:sldId id="303" r:id="rId158"/>
    <p:sldId id="705" r:id="rId159"/>
    <p:sldId id="687" r:id="rId160"/>
    <p:sldId id="695" r:id="rId161"/>
    <p:sldId id="694" r:id="rId162"/>
    <p:sldId id="756" r:id="rId163"/>
    <p:sldId id="700" r:id="rId164"/>
    <p:sldId id="701" r:id="rId165"/>
    <p:sldId id="689" r:id="rId166"/>
    <p:sldId id="302" r:id="rId167"/>
    <p:sldId id="595" r:id="rId168"/>
    <p:sldId id="326" r:id="rId169"/>
    <p:sldId id="596" r:id="rId170"/>
    <p:sldId id="325" r:id="rId171"/>
    <p:sldId id="598" r:id="rId172"/>
    <p:sldId id="714" r:id="rId173"/>
    <p:sldId id="323" r:id="rId174"/>
    <p:sldId id="568" r:id="rId175"/>
    <p:sldId id="655" r:id="rId176"/>
    <p:sldId id="520" r:id="rId177"/>
    <p:sldId id="715" r:id="rId178"/>
    <p:sldId id="515" r:id="rId179"/>
    <p:sldId id="754" r:id="rId180"/>
    <p:sldId id="542" r:id="rId181"/>
    <p:sldId id="740" r:id="rId182"/>
    <p:sldId id="518" r:id="rId183"/>
    <p:sldId id="752" r:id="rId184"/>
    <p:sldId id="743" r:id="rId185"/>
    <p:sldId id="517" r:id="rId186"/>
    <p:sldId id="751" r:id="rId187"/>
    <p:sldId id="516" r:id="rId188"/>
    <p:sldId id="600" r:id="rId189"/>
    <p:sldId id="815" r:id="rId190"/>
    <p:sldId id="601" r:id="rId191"/>
    <p:sldId id="843" r:id="rId192"/>
    <p:sldId id="546" r:id="rId193"/>
    <p:sldId id="845" r:id="rId194"/>
    <p:sldId id="603" r:id="rId195"/>
    <p:sldId id="604" r:id="rId196"/>
    <p:sldId id="693" r:id="rId197"/>
    <p:sldId id="285" r:id="rId198"/>
    <p:sldId id="584" r:id="rId199"/>
    <p:sldId id="817" r:id="rId200"/>
    <p:sldId id="657" r:id="rId201"/>
    <p:sldId id="665" r:id="rId202"/>
    <p:sldId id="667" r:id="rId203"/>
    <p:sldId id="668" r:id="rId204"/>
    <p:sldId id="666" r:id="rId205"/>
    <p:sldId id="661" r:id="rId206"/>
    <p:sldId id="747" r:id="rId207"/>
    <p:sldId id="748" r:id="rId208"/>
    <p:sldId id="709" r:id="rId209"/>
    <p:sldId id="716" r:id="rId210"/>
    <p:sldId id="708" r:id="rId211"/>
    <p:sldId id="737" r:id="rId212"/>
    <p:sldId id="731" r:id="rId213"/>
    <p:sldId id="359" r:id="rId214"/>
    <p:sldId id="364" r:id="rId215"/>
    <p:sldId id="365" r:id="rId216"/>
    <p:sldId id="697" r:id="rId217"/>
    <p:sldId id="720" r:id="rId218"/>
    <p:sldId id="706" r:id="rId219"/>
    <p:sldId id="733" r:id="rId220"/>
    <p:sldId id="730" r:id="rId221"/>
    <p:sldId id="366" r:id="rId222"/>
    <p:sldId id="755" r:id="rId223"/>
    <p:sldId id="360" r:id="rId224"/>
    <p:sldId id="367" r:id="rId225"/>
    <p:sldId id="734" r:id="rId226"/>
    <p:sldId id="818" r:id="rId227"/>
    <p:sldId id="819" r:id="rId228"/>
    <p:sldId id="820" r:id="rId229"/>
    <p:sldId id="831" r:id="rId230"/>
    <p:sldId id="832" r:id="rId231"/>
    <p:sldId id="822" r:id="rId232"/>
    <p:sldId id="823" r:id="rId233"/>
    <p:sldId id="833" r:id="rId234"/>
    <p:sldId id="824" r:id="rId235"/>
    <p:sldId id="825" r:id="rId236"/>
    <p:sldId id="834" r:id="rId237"/>
    <p:sldId id="826" r:id="rId238"/>
    <p:sldId id="827" r:id="rId239"/>
    <p:sldId id="828" r:id="rId240"/>
    <p:sldId id="839" r:id="rId241"/>
    <p:sldId id="829" r:id="rId242"/>
    <p:sldId id="835" r:id="rId243"/>
    <p:sldId id="722" r:id="rId244"/>
    <p:sldId id="728" r:id="rId245"/>
    <p:sldId id="723" r:id="rId246"/>
    <p:sldId id="735" r:id="rId247"/>
    <p:sldId id="836" r:id="rId248"/>
    <p:sldId id="837" r:id="rId249"/>
    <p:sldId id="840" r:id="rId250"/>
    <p:sldId id="268" r:id="rId251"/>
    <p:sldId id="585" r:id="rId252"/>
    <p:sldId id="841" r:id="rId253"/>
    <p:sldId id="717" r:id="rId254"/>
    <p:sldId id="711" r:id="rId255"/>
    <p:sldId id="710" r:id="rId256"/>
    <p:sldId id="565" r:id="rId257"/>
    <p:sldId id="830" r:id="rId258"/>
    <p:sldId id="745" r:id="rId259"/>
    <p:sldId id="746" r:id="rId260"/>
    <p:sldId id="529" r:id="rId261"/>
    <p:sldId id="725" r:id="rId262"/>
    <p:sldId id="724" r:id="rId263"/>
    <p:sldId id="718" r:id="rId264"/>
    <p:sldId id="550" r:id="rId265"/>
    <p:sldId id="750" r:id="rId266"/>
    <p:sldId id="287" r:id="rId267"/>
    <p:sldId id="548" r:id="rId268"/>
    <p:sldId id="549" r:id="rId269"/>
    <p:sldId id="556" r:id="rId270"/>
    <p:sldId id="557" r:id="rId271"/>
    <p:sldId id="558" r:id="rId272"/>
    <p:sldId id="559" r:id="rId273"/>
    <p:sldId id="560" r:id="rId274"/>
    <p:sldId id="561" r:id="rId275"/>
    <p:sldId id="562" r:id="rId276"/>
    <p:sldId id="563" r:id="rId277"/>
    <p:sldId id="564" r:id="rId278"/>
    <p:sldId id="551" r:id="rId279"/>
    <p:sldId id="363" r:id="rId280"/>
    <p:sldId id="552" r:id="rId281"/>
    <p:sldId id="553" r:id="rId282"/>
    <p:sldId id="554" r:id="rId283"/>
    <p:sldId id="555" r:id="rId284"/>
    <p:sldId id="649" r:id="rId285"/>
    <p:sldId id="258" r:id="rId286"/>
    <p:sldId id="265" r:id="rId287"/>
    <p:sldId id="295" r:id="rId288"/>
    <p:sldId id="297" r:id="rId28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33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AD29206-99E3-44A1-848C-2B8A4E0FAA23}" v="6" dt="2021-09-15T11:21:07.56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82263" autoAdjust="0"/>
  </p:normalViewPr>
  <p:slideViewPr>
    <p:cSldViewPr snapToGrid="0" showGuides="1">
      <p:cViewPr varScale="1">
        <p:scale>
          <a:sx n="93" d="100"/>
          <a:sy n="93" d="100"/>
        </p:scale>
        <p:origin x="154"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63" Type="http://schemas.openxmlformats.org/officeDocument/2006/relationships/slide" Target="slides/slide61.xml"/><Relationship Id="rId159" Type="http://schemas.openxmlformats.org/officeDocument/2006/relationships/slide" Target="slides/slide157.xml"/><Relationship Id="rId170" Type="http://schemas.openxmlformats.org/officeDocument/2006/relationships/slide" Target="slides/slide168.xml"/><Relationship Id="rId226" Type="http://schemas.openxmlformats.org/officeDocument/2006/relationships/slide" Target="slides/slide224.xml"/><Relationship Id="rId268" Type="http://schemas.openxmlformats.org/officeDocument/2006/relationships/slide" Target="slides/slide266.xml"/><Relationship Id="rId32" Type="http://schemas.openxmlformats.org/officeDocument/2006/relationships/slide" Target="slides/slide30.xml"/><Relationship Id="rId74" Type="http://schemas.openxmlformats.org/officeDocument/2006/relationships/slide" Target="slides/slide72.xml"/><Relationship Id="rId128" Type="http://schemas.openxmlformats.org/officeDocument/2006/relationships/slide" Target="slides/slide126.xml"/><Relationship Id="rId5" Type="http://schemas.openxmlformats.org/officeDocument/2006/relationships/slide" Target="slides/slide3.xml"/><Relationship Id="rId181" Type="http://schemas.openxmlformats.org/officeDocument/2006/relationships/slide" Target="slides/slide179.xml"/><Relationship Id="rId237" Type="http://schemas.openxmlformats.org/officeDocument/2006/relationships/slide" Target="slides/slide235.xml"/><Relationship Id="rId279" Type="http://schemas.openxmlformats.org/officeDocument/2006/relationships/slide" Target="slides/slide277.xml"/><Relationship Id="rId43" Type="http://schemas.openxmlformats.org/officeDocument/2006/relationships/slide" Target="slides/slide41.xml"/><Relationship Id="rId139" Type="http://schemas.openxmlformats.org/officeDocument/2006/relationships/slide" Target="slides/slide137.xml"/><Relationship Id="rId290" Type="http://schemas.openxmlformats.org/officeDocument/2006/relationships/notesMaster" Target="notesMasters/notesMaster1.xml"/><Relationship Id="rId85" Type="http://schemas.openxmlformats.org/officeDocument/2006/relationships/slide" Target="slides/slide83.xml"/><Relationship Id="rId150" Type="http://schemas.openxmlformats.org/officeDocument/2006/relationships/slide" Target="slides/slide148.xml"/><Relationship Id="rId192" Type="http://schemas.openxmlformats.org/officeDocument/2006/relationships/slide" Target="slides/slide190.xml"/><Relationship Id="rId206" Type="http://schemas.openxmlformats.org/officeDocument/2006/relationships/slide" Target="slides/slide204.xml"/><Relationship Id="rId248" Type="http://schemas.openxmlformats.org/officeDocument/2006/relationships/slide" Target="slides/slide246.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280" Type="http://schemas.openxmlformats.org/officeDocument/2006/relationships/slide" Target="slides/slide278.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217" Type="http://schemas.openxmlformats.org/officeDocument/2006/relationships/slide" Target="slides/slide215.xml"/><Relationship Id="rId6" Type="http://schemas.openxmlformats.org/officeDocument/2006/relationships/slide" Target="slides/slide4.xml"/><Relationship Id="rId238" Type="http://schemas.openxmlformats.org/officeDocument/2006/relationships/slide" Target="slides/slide236.xml"/><Relationship Id="rId259" Type="http://schemas.openxmlformats.org/officeDocument/2006/relationships/slide" Target="slides/slide257.xml"/><Relationship Id="rId23" Type="http://schemas.openxmlformats.org/officeDocument/2006/relationships/slide" Target="slides/slide21.xml"/><Relationship Id="rId119" Type="http://schemas.openxmlformats.org/officeDocument/2006/relationships/slide" Target="slides/slide117.xml"/><Relationship Id="rId270" Type="http://schemas.openxmlformats.org/officeDocument/2006/relationships/slide" Target="slides/slide268.xml"/><Relationship Id="rId291" Type="http://schemas.openxmlformats.org/officeDocument/2006/relationships/presProps" Target="presProps.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93" Type="http://schemas.openxmlformats.org/officeDocument/2006/relationships/slide" Target="slides/slide191.xml"/><Relationship Id="rId207" Type="http://schemas.openxmlformats.org/officeDocument/2006/relationships/slide" Target="slides/slide205.xml"/><Relationship Id="rId228" Type="http://schemas.openxmlformats.org/officeDocument/2006/relationships/slide" Target="slides/slide226.xml"/><Relationship Id="rId249" Type="http://schemas.openxmlformats.org/officeDocument/2006/relationships/slide" Target="slides/slide247.xml"/><Relationship Id="rId13" Type="http://schemas.openxmlformats.org/officeDocument/2006/relationships/slide" Target="slides/slide11.xml"/><Relationship Id="rId109" Type="http://schemas.openxmlformats.org/officeDocument/2006/relationships/slide" Target="slides/slide107.xml"/><Relationship Id="rId260" Type="http://schemas.openxmlformats.org/officeDocument/2006/relationships/slide" Target="slides/slide258.xml"/><Relationship Id="rId281" Type="http://schemas.openxmlformats.org/officeDocument/2006/relationships/slide" Target="slides/slide279.xml"/><Relationship Id="rId34" Type="http://schemas.openxmlformats.org/officeDocument/2006/relationships/slide" Target="slides/slide32.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20" Type="http://schemas.openxmlformats.org/officeDocument/2006/relationships/slide" Target="slides/slide118.xml"/><Relationship Id="rId141" Type="http://schemas.openxmlformats.org/officeDocument/2006/relationships/slide" Target="slides/slide139.xml"/><Relationship Id="rId7" Type="http://schemas.openxmlformats.org/officeDocument/2006/relationships/slide" Target="slides/slide5.xml"/><Relationship Id="rId162" Type="http://schemas.openxmlformats.org/officeDocument/2006/relationships/slide" Target="slides/slide160.xml"/><Relationship Id="rId183" Type="http://schemas.openxmlformats.org/officeDocument/2006/relationships/slide" Target="slides/slide181.xml"/><Relationship Id="rId218" Type="http://schemas.openxmlformats.org/officeDocument/2006/relationships/slide" Target="slides/slide216.xml"/><Relationship Id="rId239" Type="http://schemas.openxmlformats.org/officeDocument/2006/relationships/slide" Target="slides/slide237.xml"/><Relationship Id="rId250" Type="http://schemas.openxmlformats.org/officeDocument/2006/relationships/slide" Target="slides/slide248.xml"/><Relationship Id="rId271" Type="http://schemas.openxmlformats.org/officeDocument/2006/relationships/slide" Target="slides/slide269.xml"/><Relationship Id="rId292" Type="http://schemas.openxmlformats.org/officeDocument/2006/relationships/viewProps" Target="viewProps.xml"/><Relationship Id="rId24" Type="http://schemas.openxmlformats.org/officeDocument/2006/relationships/slide" Target="slides/slide22.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31" Type="http://schemas.openxmlformats.org/officeDocument/2006/relationships/slide" Target="slides/slide129.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208" Type="http://schemas.openxmlformats.org/officeDocument/2006/relationships/slide" Target="slides/slide206.xml"/><Relationship Id="rId229" Type="http://schemas.openxmlformats.org/officeDocument/2006/relationships/slide" Target="slides/slide227.xml"/><Relationship Id="rId240" Type="http://schemas.openxmlformats.org/officeDocument/2006/relationships/slide" Target="slides/slide238.xml"/><Relationship Id="rId261" Type="http://schemas.openxmlformats.org/officeDocument/2006/relationships/slide" Target="slides/slide259.xml"/><Relationship Id="rId14" Type="http://schemas.openxmlformats.org/officeDocument/2006/relationships/slide" Target="slides/slide12.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282" Type="http://schemas.openxmlformats.org/officeDocument/2006/relationships/slide" Target="slides/slide280.xml"/><Relationship Id="rId8" Type="http://schemas.openxmlformats.org/officeDocument/2006/relationships/slide" Target="slides/slide6.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219" Type="http://schemas.openxmlformats.org/officeDocument/2006/relationships/slide" Target="slides/slide217.xml"/><Relationship Id="rId230" Type="http://schemas.openxmlformats.org/officeDocument/2006/relationships/slide" Target="slides/slide228.xml"/><Relationship Id="rId251" Type="http://schemas.openxmlformats.org/officeDocument/2006/relationships/slide" Target="slides/slide249.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72" Type="http://schemas.openxmlformats.org/officeDocument/2006/relationships/slide" Target="slides/slide270.xml"/><Relationship Id="rId293" Type="http://schemas.openxmlformats.org/officeDocument/2006/relationships/theme" Target="theme/theme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95" Type="http://schemas.openxmlformats.org/officeDocument/2006/relationships/slide" Target="slides/slide193.xml"/><Relationship Id="rId209" Type="http://schemas.openxmlformats.org/officeDocument/2006/relationships/slide" Target="slides/slide207.xml"/><Relationship Id="rId220" Type="http://schemas.openxmlformats.org/officeDocument/2006/relationships/slide" Target="slides/slide218.xml"/><Relationship Id="rId241" Type="http://schemas.openxmlformats.org/officeDocument/2006/relationships/slide" Target="slides/slide23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262" Type="http://schemas.openxmlformats.org/officeDocument/2006/relationships/slide" Target="slides/slide260.xml"/><Relationship Id="rId283" Type="http://schemas.openxmlformats.org/officeDocument/2006/relationships/slide" Target="slides/slide281.xml"/><Relationship Id="rId78" Type="http://schemas.openxmlformats.org/officeDocument/2006/relationships/slide" Target="slides/slide76.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64" Type="http://schemas.openxmlformats.org/officeDocument/2006/relationships/slide" Target="slides/slide162.xml"/><Relationship Id="rId185" Type="http://schemas.openxmlformats.org/officeDocument/2006/relationships/slide" Target="slides/slide183.xml"/><Relationship Id="rId9" Type="http://schemas.openxmlformats.org/officeDocument/2006/relationships/slide" Target="slides/slide7.xml"/><Relationship Id="rId210" Type="http://schemas.openxmlformats.org/officeDocument/2006/relationships/slide" Target="slides/slide208.xml"/><Relationship Id="rId26" Type="http://schemas.openxmlformats.org/officeDocument/2006/relationships/slide" Target="slides/slide24.xml"/><Relationship Id="rId231" Type="http://schemas.openxmlformats.org/officeDocument/2006/relationships/slide" Target="slides/slide229.xml"/><Relationship Id="rId252" Type="http://schemas.openxmlformats.org/officeDocument/2006/relationships/slide" Target="slides/slide250.xml"/><Relationship Id="rId273" Type="http://schemas.openxmlformats.org/officeDocument/2006/relationships/slide" Target="slides/slide271.xml"/><Relationship Id="rId294" Type="http://schemas.openxmlformats.org/officeDocument/2006/relationships/tableStyles" Target="tableStyles.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242" Type="http://schemas.openxmlformats.org/officeDocument/2006/relationships/slide" Target="slides/slide240.xml"/><Relationship Id="rId263" Type="http://schemas.openxmlformats.org/officeDocument/2006/relationships/slide" Target="slides/slide261.xml"/><Relationship Id="rId284" Type="http://schemas.openxmlformats.org/officeDocument/2006/relationships/slide" Target="slides/slide282.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32" Type="http://schemas.openxmlformats.org/officeDocument/2006/relationships/slide" Target="slides/slide230.xml"/><Relationship Id="rId253" Type="http://schemas.openxmlformats.org/officeDocument/2006/relationships/slide" Target="slides/slide251.xml"/><Relationship Id="rId274" Type="http://schemas.openxmlformats.org/officeDocument/2006/relationships/slide" Target="slides/slide272.xml"/><Relationship Id="rId295" Type="http://schemas.microsoft.com/office/2016/11/relationships/changesInfo" Target="changesInfos/changesInfo1.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slide" Target="slides/slide199.xml"/><Relationship Id="rId222" Type="http://schemas.openxmlformats.org/officeDocument/2006/relationships/slide" Target="slides/slide220.xml"/><Relationship Id="rId243" Type="http://schemas.openxmlformats.org/officeDocument/2006/relationships/slide" Target="slides/slide241.xml"/><Relationship Id="rId264" Type="http://schemas.openxmlformats.org/officeDocument/2006/relationships/slide" Target="slides/slide262.xml"/><Relationship Id="rId285" Type="http://schemas.openxmlformats.org/officeDocument/2006/relationships/slide" Target="slides/slide283.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1" Type="http://schemas.openxmlformats.org/officeDocument/2006/relationships/slideMaster" Target="slideMasters/slideMaster1.xml"/><Relationship Id="rId212" Type="http://schemas.openxmlformats.org/officeDocument/2006/relationships/slide" Target="slides/slide210.xml"/><Relationship Id="rId233" Type="http://schemas.openxmlformats.org/officeDocument/2006/relationships/slide" Target="slides/slide231.xml"/><Relationship Id="rId254" Type="http://schemas.openxmlformats.org/officeDocument/2006/relationships/slide" Target="slides/slide252.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275" Type="http://schemas.openxmlformats.org/officeDocument/2006/relationships/slide" Target="slides/slide273.xml"/><Relationship Id="rId296" Type="http://schemas.microsoft.com/office/2015/10/relationships/revisionInfo" Target="revisionInfo.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202" Type="http://schemas.openxmlformats.org/officeDocument/2006/relationships/slide" Target="slides/slide200.xml"/><Relationship Id="rId223" Type="http://schemas.openxmlformats.org/officeDocument/2006/relationships/slide" Target="slides/slide221.xml"/><Relationship Id="rId244" Type="http://schemas.openxmlformats.org/officeDocument/2006/relationships/slide" Target="slides/slide242.xml"/><Relationship Id="rId18" Type="http://schemas.openxmlformats.org/officeDocument/2006/relationships/slide" Target="slides/slide16.xml"/><Relationship Id="rId39" Type="http://schemas.openxmlformats.org/officeDocument/2006/relationships/slide" Target="slides/slide37.xml"/><Relationship Id="rId265" Type="http://schemas.openxmlformats.org/officeDocument/2006/relationships/slide" Target="slides/slide263.xml"/><Relationship Id="rId286" Type="http://schemas.openxmlformats.org/officeDocument/2006/relationships/slide" Target="slides/slide284.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1" Type="http://schemas.openxmlformats.org/officeDocument/2006/relationships/slide" Target="slides/slide69.xml"/><Relationship Id="rId92" Type="http://schemas.openxmlformats.org/officeDocument/2006/relationships/slide" Target="slides/slide90.xml"/><Relationship Id="rId213" Type="http://schemas.openxmlformats.org/officeDocument/2006/relationships/slide" Target="slides/slide211.xml"/><Relationship Id="rId234" Type="http://schemas.openxmlformats.org/officeDocument/2006/relationships/slide" Target="slides/slide232.xml"/><Relationship Id="rId2" Type="http://schemas.openxmlformats.org/officeDocument/2006/relationships/slideMaster" Target="slideMasters/slideMaster2.xml"/><Relationship Id="rId29" Type="http://schemas.openxmlformats.org/officeDocument/2006/relationships/slide" Target="slides/slide27.xml"/><Relationship Id="rId255" Type="http://schemas.openxmlformats.org/officeDocument/2006/relationships/slide" Target="slides/slide253.xml"/><Relationship Id="rId276" Type="http://schemas.openxmlformats.org/officeDocument/2006/relationships/slide" Target="slides/slide274.xml"/><Relationship Id="rId40" Type="http://schemas.openxmlformats.org/officeDocument/2006/relationships/slide" Target="slides/slide38.xml"/><Relationship Id="rId115" Type="http://schemas.openxmlformats.org/officeDocument/2006/relationships/slide" Target="slides/slide113.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99" Type="http://schemas.openxmlformats.org/officeDocument/2006/relationships/slide" Target="slides/slide197.xml"/><Relationship Id="rId203" Type="http://schemas.openxmlformats.org/officeDocument/2006/relationships/slide" Target="slides/slide201.xml"/><Relationship Id="rId19" Type="http://schemas.openxmlformats.org/officeDocument/2006/relationships/slide" Target="slides/slide17.xml"/><Relationship Id="rId224" Type="http://schemas.openxmlformats.org/officeDocument/2006/relationships/slide" Target="slides/slide222.xml"/><Relationship Id="rId245" Type="http://schemas.openxmlformats.org/officeDocument/2006/relationships/slide" Target="slides/slide243.xml"/><Relationship Id="rId266" Type="http://schemas.openxmlformats.org/officeDocument/2006/relationships/slide" Target="slides/slide264.xml"/><Relationship Id="rId287" Type="http://schemas.openxmlformats.org/officeDocument/2006/relationships/slide" Target="slides/slide285.xml"/><Relationship Id="rId30" Type="http://schemas.openxmlformats.org/officeDocument/2006/relationships/slide" Target="slides/slide2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189" Type="http://schemas.openxmlformats.org/officeDocument/2006/relationships/slide" Target="slides/slide187.xml"/><Relationship Id="rId3" Type="http://schemas.openxmlformats.org/officeDocument/2006/relationships/slide" Target="slides/slide1.xml"/><Relationship Id="rId214" Type="http://schemas.openxmlformats.org/officeDocument/2006/relationships/slide" Target="slides/slide212.xml"/><Relationship Id="rId235" Type="http://schemas.openxmlformats.org/officeDocument/2006/relationships/slide" Target="slides/slide233.xml"/><Relationship Id="rId256" Type="http://schemas.openxmlformats.org/officeDocument/2006/relationships/slide" Target="slides/slide254.xml"/><Relationship Id="rId277" Type="http://schemas.openxmlformats.org/officeDocument/2006/relationships/slide" Target="slides/slide27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179" Type="http://schemas.openxmlformats.org/officeDocument/2006/relationships/slide" Target="slides/slide177.xml"/><Relationship Id="rId190" Type="http://schemas.openxmlformats.org/officeDocument/2006/relationships/slide" Target="slides/slide188.xml"/><Relationship Id="rId204" Type="http://schemas.openxmlformats.org/officeDocument/2006/relationships/slide" Target="slides/slide202.xml"/><Relationship Id="rId225" Type="http://schemas.openxmlformats.org/officeDocument/2006/relationships/slide" Target="slides/slide223.xml"/><Relationship Id="rId246" Type="http://schemas.openxmlformats.org/officeDocument/2006/relationships/slide" Target="slides/slide244.xml"/><Relationship Id="rId267" Type="http://schemas.openxmlformats.org/officeDocument/2006/relationships/slide" Target="slides/slide265.xml"/><Relationship Id="rId288" Type="http://schemas.openxmlformats.org/officeDocument/2006/relationships/slide" Target="slides/slide286.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94" Type="http://schemas.openxmlformats.org/officeDocument/2006/relationships/slide" Target="slides/slide92.xml"/><Relationship Id="rId148" Type="http://schemas.openxmlformats.org/officeDocument/2006/relationships/slide" Target="slides/slide146.xml"/><Relationship Id="rId169" Type="http://schemas.openxmlformats.org/officeDocument/2006/relationships/slide" Target="slides/slide167.xml"/><Relationship Id="rId4" Type="http://schemas.openxmlformats.org/officeDocument/2006/relationships/slide" Target="slides/slide2.xml"/><Relationship Id="rId180" Type="http://schemas.openxmlformats.org/officeDocument/2006/relationships/slide" Target="slides/slide178.xml"/><Relationship Id="rId215" Type="http://schemas.openxmlformats.org/officeDocument/2006/relationships/slide" Target="slides/slide213.xml"/><Relationship Id="rId236" Type="http://schemas.openxmlformats.org/officeDocument/2006/relationships/slide" Target="slides/slide234.xml"/><Relationship Id="rId257" Type="http://schemas.openxmlformats.org/officeDocument/2006/relationships/slide" Target="slides/slide255.xml"/><Relationship Id="rId278" Type="http://schemas.openxmlformats.org/officeDocument/2006/relationships/slide" Target="slides/slide276.xml"/><Relationship Id="rId42" Type="http://schemas.openxmlformats.org/officeDocument/2006/relationships/slide" Target="slides/slide40.xml"/><Relationship Id="rId84" Type="http://schemas.openxmlformats.org/officeDocument/2006/relationships/slide" Target="slides/slide82.xml"/><Relationship Id="rId138" Type="http://schemas.openxmlformats.org/officeDocument/2006/relationships/slide" Target="slides/slide136.xml"/><Relationship Id="rId191" Type="http://schemas.openxmlformats.org/officeDocument/2006/relationships/slide" Target="slides/slide189.xml"/><Relationship Id="rId205" Type="http://schemas.openxmlformats.org/officeDocument/2006/relationships/slide" Target="slides/slide203.xml"/><Relationship Id="rId247" Type="http://schemas.openxmlformats.org/officeDocument/2006/relationships/slide" Target="slides/slide245.xml"/><Relationship Id="rId107" Type="http://schemas.openxmlformats.org/officeDocument/2006/relationships/slide" Target="slides/slide105.xml"/><Relationship Id="rId289" Type="http://schemas.openxmlformats.org/officeDocument/2006/relationships/slide" Target="slides/slide287.xml"/><Relationship Id="rId11" Type="http://schemas.openxmlformats.org/officeDocument/2006/relationships/slide" Target="slides/slide9.xml"/><Relationship Id="rId53" Type="http://schemas.openxmlformats.org/officeDocument/2006/relationships/slide" Target="slides/slide51.xml"/><Relationship Id="rId149" Type="http://schemas.openxmlformats.org/officeDocument/2006/relationships/slide" Target="slides/slide147.xml"/><Relationship Id="rId95" Type="http://schemas.openxmlformats.org/officeDocument/2006/relationships/slide" Target="slides/slide93.xml"/><Relationship Id="rId160" Type="http://schemas.openxmlformats.org/officeDocument/2006/relationships/slide" Target="slides/slide158.xml"/><Relationship Id="rId216" Type="http://schemas.openxmlformats.org/officeDocument/2006/relationships/slide" Target="slides/slide214.xml"/><Relationship Id="rId258" Type="http://schemas.openxmlformats.org/officeDocument/2006/relationships/slide" Target="slides/slide256.xml"/><Relationship Id="rId22" Type="http://schemas.openxmlformats.org/officeDocument/2006/relationships/slide" Target="slides/slide20.xml"/><Relationship Id="rId64" Type="http://schemas.openxmlformats.org/officeDocument/2006/relationships/slide" Target="slides/slide62.xml"/><Relationship Id="rId118" Type="http://schemas.openxmlformats.org/officeDocument/2006/relationships/slide" Target="slides/slide116.xml"/><Relationship Id="rId171" Type="http://schemas.openxmlformats.org/officeDocument/2006/relationships/slide" Target="slides/slide169.xml"/><Relationship Id="rId227" Type="http://schemas.openxmlformats.org/officeDocument/2006/relationships/slide" Target="slides/slide225.xml"/><Relationship Id="rId269" Type="http://schemas.openxmlformats.org/officeDocument/2006/relationships/slide" Target="slides/slide26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in Webley" userId="836f531d-195e-4340-bc9a-b5c372095905" providerId="ADAL" clId="{DAD29206-99E3-44A1-848C-2B8A4E0FAA23}"/>
    <pc:docChg chg="delSld modSld modNotesMaster">
      <pc:chgData name="Martin Webley" userId="836f531d-195e-4340-bc9a-b5c372095905" providerId="ADAL" clId="{DAD29206-99E3-44A1-848C-2B8A4E0FAA23}" dt="2021-09-15T11:22:03.343" v="20" actId="20577"/>
      <pc:docMkLst>
        <pc:docMk/>
      </pc:docMkLst>
      <pc:sldChg chg="modAnim">
        <pc:chgData name="Martin Webley" userId="836f531d-195e-4340-bc9a-b5c372095905" providerId="ADAL" clId="{DAD29206-99E3-44A1-848C-2B8A4E0FAA23}" dt="2021-09-12T13:38:18.900" v="10"/>
        <pc:sldMkLst>
          <pc:docMk/>
          <pc:sldMk cId="2037329827" sldId="270"/>
        </pc:sldMkLst>
      </pc:sldChg>
      <pc:sldChg chg="del">
        <pc:chgData name="Martin Webley" userId="836f531d-195e-4340-bc9a-b5c372095905" providerId="ADAL" clId="{DAD29206-99E3-44A1-848C-2B8A4E0FAA23}" dt="2021-09-12T13:39:22.884" v="12" actId="47"/>
        <pc:sldMkLst>
          <pc:docMk/>
          <pc:sldMk cId="3892264513" sldId="545"/>
        </pc:sldMkLst>
      </pc:sldChg>
      <pc:sldChg chg="del">
        <pc:chgData name="Martin Webley" userId="836f531d-195e-4340-bc9a-b5c372095905" providerId="ADAL" clId="{DAD29206-99E3-44A1-848C-2B8A4E0FAA23}" dt="2021-09-15T11:21:17.786" v="18" actId="47"/>
        <pc:sldMkLst>
          <pc:docMk/>
          <pc:sldMk cId="2254266360" sldId="602"/>
        </pc:sldMkLst>
      </pc:sldChg>
      <pc:sldChg chg="modSp mod">
        <pc:chgData name="Martin Webley" userId="836f531d-195e-4340-bc9a-b5c372095905" providerId="ADAL" clId="{DAD29206-99E3-44A1-848C-2B8A4E0FAA23}" dt="2021-09-15T11:22:03.343" v="20" actId="20577"/>
        <pc:sldMkLst>
          <pc:docMk/>
          <pc:sldMk cId="713642169" sldId="610"/>
        </pc:sldMkLst>
        <pc:spChg chg="mod">
          <ac:chgData name="Martin Webley" userId="836f531d-195e-4340-bc9a-b5c372095905" providerId="ADAL" clId="{DAD29206-99E3-44A1-848C-2B8A4E0FAA23}" dt="2021-09-15T11:22:03.343" v="20" actId="20577"/>
          <ac:spMkLst>
            <pc:docMk/>
            <pc:sldMk cId="713642169" sldId="610"/>
            <ac:spMk id="3" creationId="{78941B76-ADFF-4B8C-BB38-21ADF089D1A0}"/>
          </ac:spMkLst>
        </pc:spChg>
      </pc:sldChg>
      <pc:sldChg chg="del">
        <pc:chgData name="Martin Webley" userId="836f531d-195e-4340-bc9a-b5c372095905" providerId="ADAL" clId="{DAD29206-99E3-44A1-848C-2B8A4E0FAA23}" dt="2021-09-12T13:39:21.962" v="11" actId="47"/>
        <pc:sldMkLst>
          <pc:docMk/>
          <pc:sldMk cId="2043092261" sldId="698"/>
        </pc:sldMkLst>
      </pc:sldChg>
      <pc:sldChg chg="del">
        <pc:chgData name="Martin Webley" userId="836f531d-195e-4340-bc9a-b5c372095905" providerId="ADAL" clId="{DAD29206-99E3-44A1-848C-2B8A4E0FAA23}" dt="2021-09-12T13:39:23.959" v="13" actId="47"/>
        <pc:sldMkLst>
          <pc:docMk/>
          <pc:sldMk cId="1134616915" sldId="739"/>
        </pc:sldMkLst>
      </pc:sldChg>
      <pc:sldChg chg="del">
        <pc:chgData name="Martin Webley" userId="836f531d-195e-4340-bc9a-b5c372095905" providerId="ADAL" clId="{DAD29206-99E3-44A1-848C-2B8A4E0FAA23}" dt="2021-09-12T13:37:20.643" v="1" actId="47"/>
        <pc:sldMkLst>
          <pc:docMk/>
          <pc:sldMk cId="284516162" sldId="786"/>
        </pc:sldMkLst>
      </pc:sldChg>
      <pc:sldChg chg="del">
        <pc:chgData name="Martin Webley" userId="836f531d-195e-4340-bc9a-b5c372095905" providerId="ADAL" clId="{DAD29206-99E3-44A1-848C-2B8A4E0FAA23}" dt="2021-09-12T13:37:24.323" v="4" actId="47"/>
        <pc:sldMkLst>
          <pc:docMk/>
          <pc:sldMk cId="1282417788" sldId="787"/>
        </pc:sldMkLst>
      </pc:sldChg>
      <pc:sldChg chg="del">
        <pc:chgData name="Martin Webley" userId="836f531d-195e-4340-bc9a-b5c372095905" providerId="ADAL" clId="{DAD29206-99E3-44A1-848C-2B8A4E0FAA23}" dt="2021-09-12T13:37:22.121" v="2" actId="47"/>
        <pc:sldMkLst>
          <pc:docMk/>
          <pc:sldMk cId="1181081305" sldId="789"/>
        </pc:sldMkLst>
      </pc:sldChg>
      <pc:sldChg chg="del">
        <pc:chgData name="Martin Webley" userId="836f531d-195e-4340-bc9a-b5c372095905" providerId="ADAL" clId="{DAD29206-99E3-44A1-848C-2B8A4E0FAA23}" dt="2021-09-12T13:37:23.100" v="3" actId="47"/>
        <pc:sldMkLst>
          <pc:docMk/>
          <pc:sldMk cId="3253896161" sldId="790"/>
        </pc:sldMkLst>
      </pc:sldChg>
      <pc:sldChg chg="del">
        <pc:chgData name="Martin Webley" userId="836f531d-195e-4340-bc9a-b5c372095905" providerId="ADAL" clId="{DAD29206-99E3-44A1-848C-2B8A4E0FAA23}" dt="2021-09-12T13:37:25.420" v="5" actId="47"/>
        <pc:sldMkLst>
          <pc:docMk/>
          <pc:sldMk cId="1323456476" sldId="792"/>
        </pc:sldMkLst>
      </pc:sldChg>
      <pc:sldChg chg="del">
        <pc:chgData name="Martin Webley" userId="836f531d-195e-4340-bc9a-b5c372095905" providerId="ADAL" clId="{DAD29206-99E3-44A1-848C-2B8A4E0FAA23}" dt="2021-09-12T13:37:36.655" v="6" actId="47"/>
        <pc:sldMkLst>
          <pc:docMk/>
          <pc:sldMk cId="60093513" sldId="793"/>
        </pc:sldMkLst>
      </pc:sldChg>
      <pc:sldChg chg="del">
        <pc:chgData name="Martin Webley" userId="836f531d-195e-4340-bc9a-b5c372095905" providerId="ADAL" clId="{DAD29206-99E3-44A1-848C-2B8A4E0FAA23}" dt="2021-09-12T13:37:19.039" v="0" actId="47"/>
        <pc:sldMkLst>
          <pc:docMk/>
          <pc:sldMk cId="3477884390" sldId="798"/>
        </pc:sldMkLst>
      </pc:sldChg>
      <pc:sldChg chg="del">
        <pc:chgData name="Martin Webley" userId="836f531d-195e-4340-bc9a-b5c372095905" providerId="ADAL" clId="{DAD29206-99E3-44A1-848C-2B8A4E0FAA23}" dt="2021-09-12T13:37:39.429" v="8" actId="47"/>
        <pc:sldMkLst>
          <pc:docMk/>
          <pc:sldMk cId="932457822" sldId="800"/>
        </pc:sldMkLst>
      </pc:sldChg>
      <pc:sldChg chg="del">
        <pc:chgData name="Martin Webley" userId="836f531d-195e-4340-bc9a-b5c372095905" providerId="ADAL" clId="{DAD29206-99E3-44A1-848C-2B8A4E0FAA23}" dt="2021-09-12T13:37:37.964" v="7" actId="47"/>
        <pc:sldMkLst>
          <pc:docMk/>
          <pc:sldMk cId="2091930608" sldId="801"/>
        </pc:sldMkLst>
      </pc:sldChg>
      <pc:sldChg chg="del">
        <pc:chgData name="Martin Webley" userId="836f531d-195e-4340-bc9a-b5c372095905" providerId="ADAL" clId="{DAD29206-99E3-44A1-848C-2B8A4E0FAA23}" dt="2021-09-12T13:37:57.171" v="9" actId="47"/>
        <pc:sldMkLst>
          <pc:docMk/>
          <pc:sldMk cId="4066437910" sldId="81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2"/>
            <a:ext cx="2971800" cy="458788"/>
          </a:xfrm>
          <a:prstGeom prst="rect">
            <a:avLst/>
          </a:prstGeom>
        </p:spPr>
        <p:txBody>
          <a:bodyPr vert="horz" lIns="91440" tIns="45720" rIns="91440" bIns="45720" rtlCol="0"/>
          <a:lstStyle>
            <a:lvl1pPr algn="r">
              <a:defRPr sz="1200"/>
            </a:lvl1pPr>
          </a:lstStyle>
          <a:p>
            <a:fld id="{FF583322-4BB0-4536-9371-72C671568FA5}" type="datetimeFigureOut">
              <a:rPr lang="en-GB" smtClean="0"/>
              <a:t>15/09/2021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FEDEE5-1CBC-43D9-B651-7798A41B076A}" type="slidenum">
              <a:rPr lang="en-GB" smtClean="0"/>
              <a:t>‹#›</a:t>
            </a:fld>
            <a:endParaRPr lang="en-GB"/>
          </a:p>
        </p:txBody>
      </p:sp>
    </p:spTree>
    <p:extLst>
      <p:ext uri="{BB962C8B-B14F-4D97-AF65-F5344CB8AC3E}">
        <p14:creationId xmlns:p14="http://schemas.microsoft.com/office/powerpoint/2010/main" val="32451660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3" Type="http://schemas.openxmlformats.org/officeDocument/2006/relationships/hyperlink" Target="https://hackthology.com/cryptography-and-complexity.html" TargetMode="External"/><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youtube.com/watch?v=fes92vSBTg4"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youtube.com/watch?v=hV1_wvsdJCE"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youtube.com/watch?v=g1FqhHpnBdw"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youtube.com/watch?v=HkNdNpKUByM"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www.youtube.com/watch?v=zEQZpTizgLo"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www.youtube.com/watch?v=zEQZpTizgLo"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1</a:t>
            </a:fld>
            <a:endParaRPr lang="en-GB"/>
          </a:p>
        </p:txBody>
      </p:sp>
    </p:spTree>
    <p:extLst>
      <p:ext uri="{BB962C8B-B14F-4D97-AF65-F5344CB8AC3E}">
        <p14:creationId xmlns:p14="http://schemas.microsoft.com/office/powerpoint/2010/main" val="37576306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10</a:t>
            </a:fld>
            <a:endParaRPr lang="en-GB"/>
          </a:p>
        </p:txBody>
      </p:sp>
    </p:spTree>
    <p:extLst>
      <p:ext uri="{BB962C8B-B14F-4D97-AF65-F5344CB8AC3E}">
        <p14:creationId xmlns:p14="http://schemas.microsoft.com/office/powerpoint/2010/main" val="355411420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Resources &amp; Notes:</a:t>
            </a:r>
          </a:p>
          <a:p>
            <a:endParaRPr lang="en-GB" dirty="0"/>
          </a:p>
          <a:p>
            <a:r>
              <a:rPr lang="en-GB" dirty="0"/>
              <a:t>https://www.britannica.com/topic/Enigma-German-code-device</a:t>
            </a:r>
          </a:p>
        </p:txBody>
      </p:sp>
      <p:sp>
        <p:nvSpPr>
          <p:cNvPr id="4" name="Slide Number Placeholder 3"/>
          <p:cNvSpPr>
            <a:spLocks noGrp="1"/>
          </p:cNvSpPr>
          <p:nvPr>
            <p:ph type="sldNum" sz="quarter" idx="5"/>
          </p:nvPr>
        </p:nvSpPr>
        <p:spPr/>
        <p:txBody>
          <a:bodyPr/>
          <a:lstStyle/>
          <a:p>
            <a:fld id="{2BFEDEE5-1CBC-43D9-B651-7798A41B076A}" type="slidenum">
              <a:rPr lang="en-GB" smtClean="0"/>
              <a:t>100</a:t>
            </a:fld>
            <a:endParaRPr lang="en-GB"/>
          </a:p>
        </p:txBody>
      </p:sp>
    </p:spTree>
    <p:extLst>
      <p:ext uri="{BB962C8B-B14F-4D97-AF65-F5344CB8AC3E}">
        <p14:creationId xmlns:p14="http://schemas.microsoft.com/office/powerpoint/2010/main" val="171085129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101</a:t>
            </a:fld>
            <a:endParaRPr lang="en-GB"/>
          </a:p>
        </p:txBody>
      </p:sp>
    </p:spTree>
    <p:extLst>
      <p:ext uri="{BB962C8B-B14F-4D97-AF65-F5344CB8AC3E}">
        <p14:creationId xmlns:p14="http://schemas.microsoft.com/office/powerpoint/2010/main" val="250640798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102</a:t>
            </a:fld>
            <a:endParaRPr lang="en-GB"/>
          </a:p>
        </p:txBody>
      </p:sp>
    </p:spTree>
    <p:extLst>
      <p:ext uri="{BB962C8B-B14F-4D97-AF65-F5344CB8AC3E}">
        <p14:creationId xmlns:p14="http://schemas.microsoft.com/office/powerpoint/2010/main" val="427972036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Resources &amp; Notes:</a:t>
            </a:r>
          </a:p>
          <a:p>
            <a:endParaRPr lang="en-GB" dirty="0"/>
          </a:p>
          <a:p>
            <a:r>
              <a:rPr lang="en-GB" dirty="0"/>
              <a:t>https://www.101computing.net/enigma-machine-emulator/</a:t>
            </a:r>
          </a:p>
          <a:p>
            <a:endParaRPr lang="en-GB" dirty="0"/>
          </a:p>
          <a:p>
            <a:r>
              <a:rPr lang="en-GB" dirty="0"/>
              <a:t>https://www.101computing.net/turing-welchman-bombe/</a:t>
            </a:r>
          </a:p>
          <a:p>
            <a:endParaRPr lang="en-GB" dirty="0"/>
          </a:p>
        </p:txBody>
      </p:sp>
      <p:sp>
        <p:nvSpPr>
          <p:cNvPr id="4" name="Slide Number Placeholder 3"/>
          <p:cNvSpPr>
            <a:spLocks noGrp="1"/>
          </p:cNvSpPr>
          <p:nvPr>
            <p:ph type="sldNum" sz="quarter" idx="5"/>
          </p:nvPr>
        </p:nvSpPr>
        <p:spPr/>
        <p:txBody>
          <a:bodyPr/>
          <a:lstStyle/>
          <a:p>
            <a:fld id="{2BFEDEE5-1CBC-43D9-B651-7798A41B076A}" type="slidenum">
              <a:rPr lang="en-GB" smtClean="0"/>
              <a:t>103</a:t>
            </a:fld>
            <a:endParaRPr lang="en-GB"/>
          </a:p>
        </p:txBody>
      </p:sp>
    </p:spTree>
    <p:extLst>
      <p:ext uri="{BB962C8B-B14F-4D97-AF65-F5344CB8AC3E}">
        <p14:creationId xmlns:p14="http://schemas.microsoft.com/office/powerpoint/2010/main" val="309766888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Resources &amp; Notes:</a:t>
            </a:r>
          </a:p>
          <a:p>
            <a:endParaRPr lang="en-GB" dirty="0"/>
          </a:p>
          <a:p>
            <a:r>
              <a:rPr lang="en-GB" dirty="0"/>
              <a:t>https://www.gchq.gov.uk/information/turing-challenge</a:t>
            </a:r>
          </a:p>
        </p:txBody>
      </p:sp>
      <p:sp>
        <p:nvSpPr>
          <p:cNvPr id="4" name="Slide Number Placeholder 3"/>
          <p:cNvSpPr>
            <a:spLocks noGrp="1"/>
          </p:cNvSpPr>
          <p:nvPr>
            <p:ph type="sldNum" sz="quarter" idx="5"/>
          </p:nvPr>
        </p:nvSpPr>
        <p:spPr/>
        <p:txBody>
          <a:bodyPr/>
          <a:lstStyle/>
          <a:p>
            <a:fld id="{2BFEDEE5-1CBC-43D9-B651-7798A41B076A}" type="slidenum">
              <a:rPr lang="en-GB" smtClean="0"/>
              <a:t>104</a:t>
            </a:fld>
            <a:endParaRPr lang="en-GB"/>
          </a:p>
        </p:txBody>
      </p:sp>
    </p:spTree>
    <p:extLst>
      <p:ext uri="{BB962C8B-B14F-4D97-AF65-F5344CB8AC3E}">
        <p14:creationId xmlns:p14="http://schemas.microsoft.com/office/powerpoint/2010/main" val="342988413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105</a:t>
            </a:fld>
            <a:endParaRPr lang="en-GB"/>
          </a:p>
        </p:txBody>
      </p:sp>
    </p:spTree>
    <p:extLst>
      <p:ext uri="{BB962C8B-B14F-4D97-AF65-F5344CB8AC3E}">
        <p14:creationId xmlns:p14="http://schemas.microsoft.com/office/powerpoint/2010/main" val="24490724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106</a:t>
            </a:fld>
            <a:endParaRPr lang="en-GB"/>
          </a:p>
        </p:txBody>
      </p:sp>
    </p:spTree>
    <p:extLst>
      <p:ext uri="{BB962C8B-B14F-4D97-AF65-F5344CB8AC3E}">
        <p14:creationId xmlns:p14="http://schemas.microsoft.com/office/powerpoint/2010/main" val="70085845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Resources &amp; Notes:</a:t>
            </a:r>
          </a:p>
          <a:p>
            <a:endParaRPr lang="en-GB" dirty="0"/>
          </a:p>
          <a:p>
            <a:r>
              <a:rPr lang="en-GB" dirty="0"/>
              <a:t>https://www.calculators.org/math/modulo.php</a:t>
            </a:r>
          </a:p>
        </p:txBody>
      </p:sp>
      <p:sp>
        <p:nvSpPr>
          <p:cNvPr id="4" name="Slide Number Placeholder 3"/>
          <p:cNvSpPr>
            <a:spLocks noGrp="1"/>
          </p:cNvSpPr>
          <p:nvPr>
            <p:ph type="sldNum" sz="quarter" idx="5"/>
          </p:nvPr>
        </p:nvSpPr>
        <p:spPr/>
        <p:txBody>
          <a:bodyPr/>
          <a:lstStyle/>
          <a:p>
            <a:fld id="{2BFEDEE5-1CBC-43D9-B651-7798A41B076A}" type="slidenum">
              <a:rPr lang="en-GB" smtClean="0"/>
              <a:t>107</a:t>
            </a:fld>
            <a:endParaRPr lang="en-GB"/>
          </a:p>
        </p:txBody>
      </p:sp>
    </p:spTree>
    <p:extLst>
      <p:ext uri="{BB962C8B-B14F-4D97-AF65-F5344CB8AC3E}">
        <p14:creationId xmlns:p14="http://schemas.microsoft.com/office/powerpoint/2010/main" val="318217275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108</a:t>
            </a:fld>
            <a:endParaRPr lang="en-GB"/>
          </a:p>
        </p:txBody>
      </p:sp>
    </p:spTree>
    <p:extLst>
      <p:ext uri="{BB962C8B-B14F-4D97-AF65-F5344CB8AC3E}">
        <p14:creationId xmlns:p14="http://schemas.microsoft.com/office/powerpoint/2010/main" val="371054860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Resources &amp;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https://hackthology.com/cryptography-and-complexity.html</a:t>
            </a:r>
          </a:p>
          <a:p>
            <a:endParaRPr lang="en-US" dirty="0">
              <a:hlinkClick r:id="rId3"/>
            </a:endParaRPr>
          </a:p>
          <a:p>
            <a:endParaRPr lang="en-US" dirty="0">
              <a:hlinkClick r:id="rId3"/>
            </a:endParaRPr>
          </a:p>
        </p:txBody>
      </p:sp>
      <p:sp>
        <p:nvSpPr>
          <p:cNvPr id="4" name="Slide Number Placeholder 3"/>
          <p:cNvSpPr>
            <a:spLocks noGrp="1"/>
          </p:cNvSpPr>
          <p:nvPr>
            <p:ph type="sldNum" sz="quarter" idx="5"/>
          </p:nvPr>
        </p:nvSpPr>
        <p:spPr/>
        <p:txBody>
          <a:bodyPr/>
          <a:lstStyle/>
          <a:p>
            <a:fld id="{2BFEDEE5-1CBC-43D9-B651-7798A41B076A}" type="slidenum">
              <a:rPr lang="en-GB" smtClean="0"/>
              <a:t>109</a:t>
            </a:fld>
            <a:endParaRPr lang="en-GB"/>
          </a:p>
        </p:txBody>
      </p:sp>
    </p:spTree>
    <p:extLst>
      <p:ext uri="{BB962C8B-B14F-4D97-AF65-F5344CB8AC3E}">
        <p14:creationId xmlns:p14="http://schemas.microsoft.com/office/powerpoint/2010/main" val="31682502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11</a:t>
            </a:fld>
            <a:endParaRPr lang="en-GB"/>
          </a:p>
        </p:txBody>
      </p:sp>
    </p:spTree>
    <p:extLst>
      <p:ext uri="{BB962C8B-B14F-4D97-AF65-F5344CB8AC3E}">
        <p14:creationId xmlns:p14="http://schemas.microsoft.com/office/powerpoint/2010/main" val="38037661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Resources &amp; Notes:</a:t>
            </a:r>
          </a:p>
          <a:p>
            <a:endParaRPr lang="en-US" dirty="0"/>
          </a:p>
          <a:p>
            <a:r>
              <a:rPr lang="en-US" dirty="0"/>
              <a:t>For information only - https://www.youtube.com/watch?v=moPtwq_cVH8</a:t>
            </a:r>
          </a:p>
          <a:p>
            <a:endParaRPr lang="en-US" dirty="0"/>
          </a:p>
        </p:txBody>
      </p:sp>
      <p:sp>
        <p:nvSpPr>
          <p:cNvPr id="4" name="Slide Number Placeholder 3"/>
          <p:cNvSpPr>
            <a:spLocks noGrp="1"/>
          </p:cNvSpPr>
          <p:nvPr>
            <p:ph type="sldNum" sz="quarter" idx="5"/>
          </p:nvPr>
        </p:nvSpPr>
        <p:spPr/>
        <p:txBody>
          <a:bodyPr/>
          <a:lstStyle/>
          <a:p>
            <a:fld id="{2BFEDEE5-1CBC-43D9-B651-7798A41B076A}" type="slidenum">
              <a:rPr lang="en-GB" smtClean="0"/>
              <a:t>110</a:t>
            </a:fld>
            <a:endParaRPr lang="en-GB"/>
          </a:p>
        </p:txBody>
      </p:sp>
    </p:spTree>
    <p:extLst>
      <p:ext uri="{BB962C8B-B14F-4D97-AF65-F5344CB8AC3E}">
        <p14:creationId xmlns:p14="http://schemas.microsoft.com/office/powerpoint/2010/main" val="49250683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111</a:t>
            </a:fld>
            <a:endParaRPr lang="en-GB"/>
          </a:p>
        </p:txBody>
      </p:sp>
    </p:spTree>
    <p:extLst>
      <p:ext uri="{BB962C8B-B14F-4D97-AF65-F5344CB8AC3E}">
        <p14:creationId xmlns:p14="http://schemas.microsoft.com/office/powerpoint/2010/main" val="289322930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Resources &amp; Notes:</a:t>
            </a:r>
          </a:p>
          <a:p>
            <a:endParaRPr lang="en-US" dirty="0"/>
          </a:p>
          <a:p>
            <a:r>
              <a:rPr lang="en-US" dirty="0"/>
              <a:t>For information only - https://www.youtube.com/watch?v=moPtwq_cVH8</a:t>
            </a:r>
          </a:p>
        </p:txBody>
      </p:sp>
      <p:sp>
        <p:nvSpPr>
          <p:cNvPr id="4" name="Slide Number Placeholder 3"/>
          <p:cNvSpPr>
            <a:spLocks noGrp="1"/>
          </p:cNvSpPr>
          <p:nvPr>
            <p:ph type="sldNum" sz="quarter" idx="5"/>
          </p:nvPr>
        </p:nvSpPr>
        <p:spPr/>
        <p:txBody>
          <a:bodyPr/>
          <a:lstStyle/>
          <a:p>
            <a:fld id="{2BFEDEE5-1CBC-43D9-B651-7798A41B076A}" type="slidenum">
              <a:rPr lang="en-GB" smtClean="0"/>
              <a:t>112</a:t>
            </a:fld>
            <a:endParaRPr lang="en-GB"/>
          </a:p>
        </p:txBody>
      </p:sp>
    </p:spTree>
    <p:extLst>
      <p:ext uri="{BB962C8B-B14F-4D97-AF65-F5344CB8AC3E}">
        <p14:creationId xmlns:p14="http://schemas.microsoft.com/office/powerpoint/2010/main" val="235347998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GB" dirty="0"/>
          </a:p>
        </p:txBody>
      </p:sp>
      <p:sp>
        <p:nvSpPr>
          <p:cNvPr id="4" name="Slide Number Placeholder 3"/>
          <p:cNvSpPr>
            <a:spLocks noGrp="1"/>
          </p:cNvSpPr>
          <p:nvPr>
            <p:ph type="sldNum" sz="quarter" idx="5"/>
          </p:nvPr>
        </p:nvSpPr>
        <p:spPr/>
        <p:txBody>
          <a:bodyPr/>
          <a:lstStyle/>
          <a:p>
            <a:fld id="{2BFEDEE5-1CBC-43D9-B651-7798A41B076A}" type="slidenum">
              <a:rPr lang="en-GB" smtClean="0"/>
              <a:t>113</a:t>
            </a:fld>
            <a:endParaRPr lang="en-GB"/>
          </a:p>
        </p:txBody>
      </p:sp>
    </p:spTree>
    <p:extLst>
      <p:ext uri="{BB962C8B-B14F-4D97-AF65-F5344CB8AC3E}">
        <p14:creationId xmlns:p14="http://schemas.microsoft.com/office/powerpoint/2010/main" val="364738473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Resources &amp; Notes:</a:t>
            </a:r>
          </a:p>
          <a:p>
            <a:endParaRPr lang="en-US" dirty="0"/>
          </a:p>
          <a:p>
            <a:r>
              <a:rPr lang="en-US" dirty="0"/>
              <a:t>For information only - https://www.youtube.com/watch?v=moPtwq_cVH8</a:t>
            </a:r>
          </a:p>
        </p:txBody>
      </p:sp>
      <p:sp>
        <p:nvSpPr>
          <p:cNvPr id="4" name="Slide Number Placeholder 3"/>
          <p:cNvSpPr>
            <a:spLocks noGrp="1"/>
          </p:cNvSpPr>
          <p:nvPr>
            <p:ph type="sldNum" sz="quarter" idx="5"/>
          </p:nvPr>
        </p:nvSpPr>
        <p:spPr/>
        <p:txBody>
          <a:bodyPr/>
          <a:lstStyle/>
          <a:p>
            <a:fld id="{2BFEDEE5-1CBC-43D9-B651-7798A41B076A}" type="slidenum">
              <a:rPr lang="en-GB" smtClean="0"/>
              <a:t>114</a:t>
            </a:fld>
            <a:endParaRPr lang="en-GB"/>
          </a:p>
        </p:txBody>
      </p:sp>
    </p:spTree>
    <p:extLst>
      <p:ext uri="{BB962C8B-B14F-4D97-AF65-F5344CB8AC3E}">
        <p14:creationId xmlns:p14="http://schemas.microsoft.com/office/powerpoint/2010/main" val="141032673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115</a:t>
            </a:fld>
            <a:endParaRPr lang="en-GB"/>
          </a:p>
        </p:txBody>
      </p:sp>
    </p:spTree>
    <p:extLst>
      <p:ext uri="{BB962C8B-B14F-4D97-AF65-F5344CB8AC3E}">
        <p14:creationId xmlns:p14="http://schemas.microsoft.com/office/powerpoint/2010/main" val="336132756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Resources &amp; Notes:</a:t>
            </a:r>
          </a:p>
          <a:p>
            <a:endParaRPr lang="en-GB" dirty="0"/>
          </a:p>
          <a:p>
            <a:r>
              <a:rPr lang="en-GB" dirty="0"/>
              <a:t>https://www.codecademy.com/learn/cspath-asymptotic-notation/modules/cspath-asymptotic-notation/cheatsheet</a:t>
            </a:r>
          </a:p>
          <a:p>
            <a:endParaRPr lang="en-GB" dirty="0"/>
          </a:p>
          <a:p>
            <a:r>
              <a:rPr lang="en-GB" dirty="0"/>
              <a:t>https://www.bigocheatsheet.com/</a:t>
            </a:r>
          </a:p>
        </p:txBody>
      </p:sp>
      <p:sp>
        <p:nvSpPr>
          <p:cNvPr id="4" name="Slide Number Placeholder 3"/>
          <p:cNvSpPr>
            <a:spLocks noGrp="1"/>
          </p:cNvSpPr>
          <p:nvPr>
            <p:ph type="sldNum" sz="quarter" idx="5"/>
          </p:nvPr>
        </p:nvSpPr>
        <p:spPr/>
        <p:txBody>
          <a:bodyPr/>
          <a:lstStyle/>
          <a:p>
            <a:fld id="{2BFEDEE5-1CBC-43D9-B651-7798A41B076A}" type="slidenum">
              <a:rPr lang="en-GB" smtClean="0"/>
              <a:t>116</a:t>
            </a:fld>
            <a:endParaRPr lang="en-GB"/>
          </a:p>
        </p:txBody>
      </p:sp>
    </p:spTree>
    <p:extLst>
      <p:ext uri="{BB962C8B-B14F-4D97-AF65-F5344CB8AC3E}">
        <p14:creationId xmlns:p14="http://schemas.microsoft.com/office/powerpoint/2010/main" val="340285389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117</a:t>
            </a:fld>
            <a:endParaRPr lang="en-GB"/>
          </a:p>
        </p:txBody>
      </p:sp>
    </p:spTree>
    <p:extLst>
      <p:ext uri="{BB962C8B-B14F-4D97-AF65-F5344CB8AC3E}">
        <p14:creationId xmlns:p14="http://schemas.microsoft.com/office/powerpoint/2010/main" val="108238033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118</a:t>
            </a:fld>
            <a:endParaRPr lang="en-GB"/>
          </a:p>
        </p:txBody>
      </p:sp>
    </p:spTree>
    <p:extLst>
      <p:ext uri="{BB962C8B-B14F-4D97-AF65-F5344CB8AC3E}">
        <p14:creationId xmlns:p14="http://schemas.microsoft.com/office/powerpoint/2010/main" val="299749703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Resources &amp; Notes:</a:t>
            </a:r>
          </a:p>
          <a:p>
            <a:endParaRPr lang="en-GB" dirty="0"/>
          </a:p>
          <a:p>
            <a:r>
              <a:rPr lang="en-GB" dirty="0"/>
              <a:t>https://www.rapidtables.com/convert/number/hex-dec-bin-converter.html</a:t>
            </a:r>
          </a:p>
        </p:txBody>
      </p:sp>
      <p:sp>
        <p:nvSpPr>
          <p:cNvPr id="4" name="Slide Number Placeholder 3"/>
          <p:cNvSpPr>
            <a:spLocks noGrp="1"/>
          </p:cNvSpPr>
          <p:nvPr>
            <p:ph type="sldNum" sz="quarter" idx="5"/>
          </p:nvPr>
        </p:nvSpPr>
        <p:spPr/>
        <p:txBody>
          <a:bodyPr/>
          <a:lstStyle/>
          <a:p>
            <a:fld id="{2BFEDEE5-1CBC-43D9-B651-7798A41B076A}" type="slidenum">
              <a:rPr lang="en-GB" smtClean="0"/>
              <a:t>119</a:t>
            </a:fld>
            <a:endParaRPr lang="en-GB"/>
          </a:p>
        </p:txBody>
      </p:sp>
    </p:spTree>
    <p:extLst>
      <p:ext uri="{BB962C8B-B14F-4D97-AF65-F5344CB8AC3E}">
        <p14:creationId xmlns:p14="http://schemas.microsoft.com/office/powerpoint/2010/main" val="15678793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12</a:t>
            </a:fld>
            <a:endParaRPr lang="en-GB"/>
          </a:p>
        </p:txBody>
      </p:sp>
    </p:spTree>
    <p:extLst>
      <p:ext uri="{BB962C8B-B14F-4D97-AF65-F5344CB8AC3E}">
        <p14:creationId xmlns:p14="http://schemas.microsoft.com/office/powerpoint/2010/main" val="347323416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Resources &amp; Notes:</a:t>
            </a:r>
          </a:p>
          <a:p>
            <a:endParaRPr lang="en-GB" dirty="0"/>
          </a:p>
          <a:p>
            <a:r>
              <a:rPr lang="en-GB" dirty="0"/>
              <a:t>https://www.rapidtables.com/convert/number/hex-dec-bin-converter.html</a:t>
            </a:r>
          </a:p>
          <a:p>
            <a:endParaRPr lang="en-GB" dirty="0"/>
          </a:p>
        </p:txBody>
      </p:sp>
      <p:sp>
        <p:nvSpPr>
          <p:cNvPr id="4" name="Slide Number Placeholder 3"/>
          <p:cNvSpPr>
            <a:spLocks noGrp="1"/>
          </p:cNvSpPr>
          <p:nvPr>
            <p:ph type="sldNum" sz="quarter" idx="5"/>
          </p:nvPr>
        </p:nvSpPr>
        <p:spPr/>
        <p:txBody>
          <a:bodyPr/>
          <a:lstStyle/>
          <a:p>
            <a:fld id="{2BFEDEE5-1CBC-43D9-B651-7798A41B076A}" type="slidenum">
              <a:rPr lang="en-GB" smtClean="0"/>
              <a:t>120</a:t>
            </a:fld>
            <a:endParaRPr lang="en-GB"/>
          </a:p>
        </p:txBody>
      </p:sp>
    </p:spTree>
    <p:extLst>
      <p:ext uri="{BB962C8B-B14F-4D97-AF65-F5344CB8AC3E}">
        <p14:creationId xmlns:p14="http://schemas.microsoft.com/office/powerpoint/2010/main" val="320978198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Resources &amp; Notes:</a:t>
            </a:r>
          </a:p>
          <a:p>
            <a:endParaRPr lang="en-GB" dirty="0"/>
          </a:p>
          <a:p>
            <a:r>
              <a:rPr lang="en-GB" dirty="0"/>
              <a:t>https://www.rapidtables.com/convert/number/hex-dec-bin-converter.html</a:t>
            </a:r>
          </a:p>
          <a:p>
            <a:endParaRPr lang="en-GB" dirty="0"/>
          </a:p>
          <a:p>
            <a:r>
              <a:rPr lang="en-GB" dirty="0"/>
              <a:t>https://www.youtube.com/watch?v=YCM2JReWS10</a:t>
            </a:r>
          </a:p>
          <a:p>
            <a:endParaRPr lang="en-GB" dirty="0"/>
          </a:p>
        </p:txBody>
      </p:sp>
      <p:sp>
        <p:nvSpPr>
          <p:cNvPr id="4" name="Slide Number Placeholder 3"/>
          <p:cNvSpPr>
            <a:spLocks noGrp="1"/>
          </p:cNvSpPr>
          <p:nvPr>
            <p:ph type="sldNum" sz="quarter" idx="5"/>
          </p:nvPr>
        </p:nvSpPr>
        <p:spPr/>
        <p:txBody>
          <a:bodyPr/>
          <a:lstStyle/>
          <a:p>
            <a:fld id="{2BFEDEE5-1CBC-43D9-B651-7798A41B076A}" type="slidenum">
              <a:rPr lang="en-GB" smtClean="0"/>
              <a:t>121</a:t>
            </a:fld>
            <a:endParaRPr lang="en-GB"/>
          </a:p>
        </p:txBody>
      </p:sp>
    </p:spTree>
    <p:extLst>
      <p:ext uri="{BB962C8B-B14F-4D97-AF65-F5344CB8AC3E}">
        <p14:creationId xmlns:p14="http://schemas.microsoft.com/office/powerpoint/2010/main" val="110373011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Resources &amp; Notes:</a:t>
            </a:r>
          </a:p>
          <a:p>
            <a:endParaRPr lang="en-GB" dirty="0"/>
          </a:p>
          <a:p>
            <a:r>
              <a:rPr lang="en-GB" dirty="0"/>
              <a:t>https://www.rapidtables.com/convert/number/hex-dec-bin-converter.html</a:t>
            </a:r>
          </a:p>
          <a:p>
            <a:endParaRPr lang="en-GB" dirty="0"/>
          </a:p>
        </p:txBody>
      </p:sp>
      <p:sp>
        <p:nvSpPr>
          <p:cNvPr id="4" name="Slide Number Placeholder 3"/>
          <p:cNvSpPr>
            <a:spLocks noGrp="1"/>
          </p:cNvSpPr>
          <p:nvPr>
            <p:ph type="sldNum" sz="quarter" idx="5"/>
          </p:nvPr>
        </p:nvSpPr>
        <p:spPr/>
        <p:txBody>
          <a:bodyPr/>
          <a:lstStyle/>
          <a:p>
            <a:fld id="{2BFEDEE5-1CBC-43D9-B651-7798A41B076A}" type="slidenum">
              <a:rPr lang="en-GB" smtClean="0"/>
              <a:t>122</a:t>
            </a:fld>
            <a:endParaRPr lang="en-GB"/>
          </a:p>
        </p:txBody>
      </p:sp>
    </p:spTree>
    <p:extLst>
      <p:ext uri="{BB962C8B-B14F-4D97-AF65-F5344CB8AC3E}">
        <p14:creationId xmlns:p14="http://schemas.microsoft.com/office/powerpoint/2010/main" val="3774636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123</a:t>
            </a:fld>
            <a:endParaRPr lang="en-GB"/>
          </a:p>
        </p:txBody>
      </p:sp>
    </p:spTree>
    <p:extLst>
      <p:ext uri="{BB962C8B-B14F-4D97-AF65-F5344CB8AC3E}">
        <p14:creationId xmlns:p14="http://schemas.microsoft.com/office/powerpoint/2010/main" val="1141639440"/>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124</a:t>
            </a:fld>
            <a:endParaRPr lang="en-GB"/>
          </a:p>
        </p:txBody>
      </p:sp>
    </p:spTree>
    <p:extLst>
      <p:ext uri="{BB962C8B-B14F-4D97-AF65-F5344CB8AC3E}">
        <p14:creationId xmlns:p14="http://schemas.microsoft.com/office/powerpoint/2010/main" val="2824049433"/>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125</a:t>
            </a:fld>
            <a:endParaRPr lang="en-GB"/>
          </a:p>
        </p:txBody>
      </p:sp>
    </p:spTree>
    <p:extLst>
      <p:ext uri="{BB962C8B-B14F-4D97-AF65-F5344CB8AC3E}">
        <p14:creationId xmlns:p14="http://schemas.microsoft.com/office/powerpoint/2010/main" val="120870323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126</a:t>
            </a:fld>
            <a:endParaRPr lang="en-GB"/>
          </a:p>
        </p:txBody>
      </p:sp>
    </p:spTree>
    <p:extLst>
      <p:ext uri="{BB962C8B-B14F-4D97-AF65-F5344CB8AC3E}">
        <p14:creationId xmlns:p14="http://schemas.microsoft.com/office/powerpoint/2010/main" val="638809258"/>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Example: a combination lock, there are 10 numbers to choose from (0,1,2,3,4,5,6,7,8,9) and we choose 3 of them:</a:t>
            </a:r>
          </a:p>
          <a:p>
            <a:r>
              <a:rPr lang="en-GB" b="1" dirty="0"/>
              <a:t>10 × 10 × ... (3 times) = 10</a:t>
            </a:r>
            <a:r>
              <a:rPr lang="en-GB" b="1" baseline="30000" dirty="0"/>
              <a:t>3</a:t>
            </a:r>
            <a:r>
              <a:rPr lang="en-GB" b="1" dirty="0"/>
              <a:t> = 1,000 permutations</a:t>
            </a:r>
            <a:endParaRPr lang="en-GB" dirty="0"/>
          </a:p>
          <a:p>
            <a:endParaRPr lang="en-GB" dirty="0"/>
          </a:p>
        </p:txBody>
      </p:sp>
      <p:sp>
        <p:nvSpPr>
          <p:cNvPr id="4" name="Slide Number Placeholder 3"/>
          <p:cNvSpPr>
            <a:spLocks noGrp="1"/>
          </p:cNvSpPr>
          <p:nvPr>
            <p:ph type="sldNum" sz="quarter" idx="5"/>
          </p:nvPr>
        </p:nvSpPr>
        <p:spPr/>
        <p:txBody>
          <a:bodyPr/>
          <a:lstStyle/>
          <a:p>
            <a:fld id="{5A0640B2-3A95-42D9-86AA-448E1AE90D72}" type="slidenum">
              <a:rPr lang="en-GB" smtClean="0"/>
              <a:t>127</a:t>
            </a:fld>
            <a:endParaRPr lang="en-GB"/>
          </a:p>
        </p:txBody>
      </p:sp>
    </p:spTree>
    <p:extLst>
      <p:ext uri="{BB962C8B-B14F-4D97-AF65-F5344CB8AC3E}">
        <p14:creationId xmlns:p14="http://schemas.microsoft.com/office/powerpoint/2010/main" val="901577754"/>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128</a:t>
            </a:fld>
            <a:endParaRPr lang="en-GB"/>
          </a:p>
        </p:txBody>
      </p:sp>
    </p:spTree>
    <p:extLst>
      <p:ext uri="{BB962C8B-B14F-4D97-AF65-F5344CB8AC3E}">
        <p14:creationId xmlns:p14="http://schemas.microsoft.com/office/powerpoint/2010/main" val="348556714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129</a:t>
            </a:fld>
            <a:endParaRPr lang="en-GB"/>
          </a:p>
        </p:txBody>
      </p:sp>
    </p:spTree>
    <p:extLst>
      <p:ext uri="{BB962C8B-B14F-4D97-AF65-F5344CB8AC3E}">
        <p14:creationId xmlns:p14="http://schemas.microsoft.com/office/powerpoint/2010/main" val="42852631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13</a:t>
            </a:fld>
            <a:endParaRPr lang="en-GB"/>
          </a:p>
        </p:txBody>
      </p:sp>
    </p:spTree>
    <p:extLst>
      <p:ext uri="{BB962C8B-B14F-4D97-AF65-F5344CB8AC3E}">
        <p14:creationId xmlns:p14="http://schemas.microsoft.com/office/powerpoint/2010/main" val="1051714051"/>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130</a:t>
            </a:fld>
            <a:endParaRPr lang="en-GB"/>
          </a:p>
        </p:txBody>
      </p:sp>
    </p:spTree>
    <p:extLst>
      <p:ext uri="{BB962C8B-B14F-4D97-AF65-F5344CB8AC3E}">
        <p14:creationId xmlns:p14="http://schemas.microsoft.com/office/powerpoint/2010/main" val="2502003352"/>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131</a:t>
            </a:fld>
            <a:endParaRPr lang="en-GB"/>
          </a:p>
        </p:txBody>
      </p:sp>
    </p:spTree>
    <p:extLst>
      <p:ext uri="{BB962C8B-B14F-4D97-AF65-F5344CB8AC3E}">
        <p14:creationId xmlns:p14="http://schemas.microsoft.com/office/powerpoint/2010/main" val="3831373599"/>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132</a:t>
            </a:fld>
            <a:endParaRPr lang="en-GB"/>
          </a:p>
        </p:txBody>
      </p:sp>
    </p:spTree>
    <p:extLst>
      <p:ext uri="{BB962C8B-B14F-4D97-AF65-F5344CB8AC3E}">
        <p14:creationId xmlns:p14="http://schemas.microsoft.com/office/powerpoint/2010/main" val="3288924642"/>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a:t>
            </a:r>
            <a:r>
              <a:rPr lang="en-GB" b="1" dirty="0"/>
              <a:t>13 × 12 × ... etc</a:t>
            </a:r>
            <a:r>
              <a:rPr lang="en-GB" dirty="0"/>
              <a:t> gets "cancelled out", leaving only </a:t>
            </a:r>
            <a:r>
              <a:rPr lang="en-GB" b="1" dirty="0"/>
              <a:t>16 × 15 × 14</a:t>
            </a:r>
            <a:r>
              <a:rPr lang="en-GB" dirty="0"/>
              <a:t>. </a:t>
            </a:r>
          </a:p>
        </p:txBody>
      </p:sp>
      <p:sp>
        <p:nvSpPr>
          <p:cNvPr id="4" name="Slide Number Placeholder 3"/>
          <p:cNvSpPr>
            <a:spLocks noGrp="1"/>
          </p:cNvSpPr>
          <p:nvPr>
            <p:ph type="sldNum" sz="quarter" idx="5"/>
          </p:nvPr>
        </p:nvSpPr>
        <p:spPr/>
        <p:txBody>
          <a:bodyPr/>
          <a:lstStyle/>
          <a:p>
            <a:fld id="{5A0640B2-3A95-42D9-86AA-448E1AE90D72}" type="slidenum">
              <a:rPr lang="en-GB" smtClean="0"/>
              <a:t>133</a:t>
            </a:fld>
            <a:endParaRPr lang="en-GB"/>
          </a:p>
        </p:txBody>
      </p:sp>
    </p:spTree>
    <p:extLst>
      <p:ext uri="{BB962C8B-B14F-4D97-AF65-F5344CB8AC3E}">
        <p14:creationId xmlns:p14="http://schemas.microsoft.com/office/powerpoint/2010/main" val="2060887355"/>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134</a:t>
            </a:fld>
            <a:endParaRPr lang="en-GB"/>
          </a:p>
        </p:txBody>
      </p:sp>
    </p:spTree>
    <p:extLst>
      <p:ext uri="{BB962C8B-B14F-4D97-AF65-F5344CB8AC3E}">
        <p14:creationId xmlns:p14="http://schemas.microsoft.com/office/powerpoint/2010/main" val="955557951"/>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135</a:t>
            </a:fld>
            <a:endParaRPr lang="en-GB"/>
          </a:p>
        </p:txBody>
      </p:sp>
    </p:spTree>
    <p:extLst>
      <p:ext uri="{BB962C8B-B14F-4D97-AF65-F5344CB8AC3E}">
        <p14:creationId xmlns:p14="http://schemas.microsoft.com/office/powerpoint/2010/main" val="1766049679"/>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136</a:t>
            </a:fld>
            <a:endParaRPr lang="en-GB"/>
          </a:p>
        </p:txBody>
      </p:sp>
    </p:spTree>
    <p:extLst>
      <p:ext uri="{BB962C8B-B14F-4D97-AF65-F5344CB8AC3E}">
        <p14:creationId xmlns:p14="http://schemas.microsoft.com/office/powerpoint/2010/main" val="771756063"/>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137</a:t>
            </a:fld>
            <a:endParaRPr lang="en-GB"/>
          </a:p>
        </p:txBody>
      </p:sp>
    </p:spTree>
    <p:extLst>
      <p:ext uri="{BB962C8B-B14F-4D97-AF65-F5344CB8AC3E}">
        <p14:creationId xmlns:p14="http://schemas.microsoft.com/office/powerpoint/2010/main" val="1661658828"/>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138</a:t>
            </a:fld>
            <a:endParaRPr lang="en-GB"/>
          </a:p>
        </p:txBody>
      </p:sp>
    </p:spTree>
    <p:extLst>
      <p:ext uri="{BB962C8B-B14F-4D97-AF65-F5344CB8AC3E}">
        <p14:creationId xmlns:p14="http://schemas.microsoft.com/office/powerpoint/2010/main" val="1254019045"/>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139</a:t>
            </a:fld>
            <a:endParaRPr lang="en-GB"/>
          </a:p>
        </p:txBody>
      </p:sp>
    </p:spTree>
    <p:extLst>
      <p:ext uri="{BB962C8B-B14F-4D97-AF65-F5344CB8AC3E}">
        <p14:creationId xmlns:p14="http://schemas.microsoft.com/office/powerpoint/2010/main" val="10155567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14</a:t>
            </a:fld>
            <a:endParaRPr lang="en-GB"/>
          </a:p>
        </p:txBody>
      </p:sp>
    </p:spTree>
    <p:extLst>
      <p:ext uri="{BB962C8B-B14F-4D97-AF65-F5344CB8AC3E}">
        <p14:creationId xmlns:p14="http://schemas.microsoft.com/office/powerpoint/2010/main" val="528775521"/>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140</a:t>
            </a:fld>
            <a:endParaRPr lang="en-GB"/>
          </a:p>
        </p:txBody>
      </p:sp>
    </p:spTree>
    <p:extLst>
      <p:ext uri="{BB962C8B-B14F-4D97-AF65-F5344CB8AC3E}">
        <p14:creationId xmlns:p14="http://schemas.microsoft.com/office/powerpoint/2010/main" val="276757621"/>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141</a:t>
            </a:fld>
            <a:endParaRPr lang="en-GB"/>
          </a:p>
        </p:txBody>
      </p:sp>
    </p:spTree>
    <p:extLst>
      <p:ext uri="{BB962C8B-B14F-4D97-AF65-F5344CB8AC3E}">
        <p14:creationId xmlns:p14="http://schemas.microsoft.com/office/powerpoint/2010/main" val="1410689869"/>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142</a:t>
            </a:fld>
            <a:endParaRPr lang="en-GB"/>
          </a:p>
        </p:txBody>
      </p:sp>
    </p:spTree>
    <p:extLst>
      <p:ext uri="{BB962C8B-B14F-4D97-AF65-F5344CB8AC3E}">
        <p14:creationId xmlns:p14="http://schemas.microsoft.com/office/powerpoint/2010/main" val="1381012322"/>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143</a:t>
            </a:fld>
            <a:endParaRPr lang="en-GB"/>
          </a:p>
        </p:txBody>
      </p:sp>
    </p:spTree>
    <p:extLst>
      <p:ext uri="{BB962C8B-B14F-4D97-AF65-F5344CB8AC3E}">
        <p14:creationId xmlns:p14="http://schemas.microsoft.com/office/powerpoint/2010/main" val="2046523986"/>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144</a:t>
            </a:fld>
            <a:endParaRPr lang="en-GB"/>
          </a:p>
        </p:txBody>
      </p:sp>
    </p:spTree>
    <p:extLst>
      <p:ext uri="{BB962C8B-B14F-4D97-AF65-F5344CB8AC3E}">
        <p14:creationId xmlns:p14="http://schemas.microsoft.com/office/powerpoint/2010/main" val="879776506"/>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145</a:t>
            </a:fld>
            <a:endParaRPr lang="en-GB"/>
          </a:p>
        </p:txBody>
      </p:sp>
    </p:spTree>
    <p:extLst>
      <p:ext uri="{BB962C8B-B14F-4D97-AF65-F5344CB8AC3E}">
        <p14:creationId xmlns:p14="http://schemas.microsoft.com/office/powerpoint/2010/main" val="813478359"/>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146</a:t>
            </a:fld>
            <a:endParaRPr lang="en-GB"/>
          </a:p>
        </p:txBody>
      </p:sp>
    </p:spTree>
    <p:extLst>
      <p:ext uri="{BB962C8B-B14F-4D97-AF65-F5344CB8AC3E}">
        <p14:creationId xmlns:p14="http://schemas.microsoft.com/office/powerpoint/2010/main" val="3116984089"/>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147</a:t>
            </a:fld>
            <a:endParaRPr lang="en-GB"/>
          </a:p>
        </p:txBody>
      </p:sp>
    </p:spTree>
    <p:extLst>
      <p:ext uri="{BB962C8B-B14F-4D97-AF65-F5344CB8AC3E}">
        <p14:creationId xmlns:p14="http://schemas.microsoft.com/office/powerpoint/2010/main" val="431313255"/>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Resources &amp; Notes:</a:t>
            </a:r>
          </a:p>
          <a:p>
            <a:endParaRPr lang="en-GB" dirty="0"/>
          </a:p>
          <a:p>
            <a:r>
              <a:rPr lang="en-GB" dirty="0"/>
              <a:t>https://valhyr.com/pages/rune-converter</a:t>
            </a:r>
          </a:p>
        </p:txBody>
      </p:sp>
      <p:sp>
        <p:nvSpPr>
          <p:cNvPr id="4" name="Slide Number Placeholder 3"/>
          <p:cNvSpPr>
            <a:spLocks noGrp="1"/>
          </p:cNvSpPr>
          <p:nvPr>
            <p:ph type="sldNum" sz="quarter" idx="5"/>
          </p:nvPr>
        </p:nvSpPr>
        <p:spPr/>
        <p:txBody>
          <a:bodyPr/>
          <a:lstStyle/>
          <a:p>
            <a:fld id="{2BFEDEE5-1CBC-43D9-B651-7798A41B076A}" type="slidenum">
              <a:rPr lang="en-GB" smtClean="0"/>
              <a:t>148</a:t>
            </a:fld>
            <a:endParaRPr lang="en-GB"/>
          </a:p>
        </p:txBody>
      </p:sp>
    </p:spTree>
    <p:extLst>
      <p:ext uri="{BB962C8B-B14F-4D97-AF65-F5344CB8AC3E}">
        <p14:creationId xmlns:p14="http://schemas.microsoft.com/office/powerpoint/2010/main" val="2423617562"/>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149</a:t>
            </a:fld>
            <a:endParaRPr lang="en-GB"/>
          </a:p>
        </p:txBody>
      </p:sp>
    </p:spTree>
    <p:extLst>
      <p:ext uri="{BB962C8B-B14F-4D97-AF65-F5344CB8AC3E}">
        <p14:creationId xmlns:p14="http://schemas.microsoft.com/office/powerpoint/2010/main" val="10331096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15</a:t>
            </a:fld>
            <a:endParaRPr lang="en-GB"/>
          </a:p>
        </p:txBody>
      </p:sp>
    </p:spTree>
    <p:extLst>
      <p:ext uri="{BB962C8B-B14F-4D97-AF65-F5344CB8AC3E}">
        <p14:creationId xmlns:p14="http://schemas.microsoft.com/office/powerpoint/2010/main" val="2733479583"/>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BFEDEE5-1CBC-43D9-B651-7798A41B076A}" type="slidenum">
              <a:rPr lang="en-GB" smtClean="0"/>
              <a:t>150</a:t>
            </a:fld>
            <a:endParaRPr lang="en-GB"/>
          </a:p>
        </p:txBody>
      </p:sp>
    </p:spTree>
    <p:extLst>
      <p:ext uri="{BB962C8B-B14F-4D97-AF65-F5344CB8AC3E}">
        <p14:creationId xmlns:p14="http://schemas.microsoft.com/office/powerpoint/2010/main" val="2476093572"/>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151</a:t>
            </a:fld>
            <a:endParaRPr lang="en-GB"/>
          </a:p>
        </p:txBody>
      </p:sp>
    </p:spTree>
    <p:extLst>
      <p:ext uri="{BB962C8B-B14F-4D97-AF65-F5344CB8AC3E}">
        <p14:creationId xmlns:p14="http://schemas.microsoft.com/office/powerpoint/2010/main" val="470576009"/>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152</a:t>
            </a:fld>
            <a:endParaRPr lang="en-GB"/>
          </a:p>
        </p:txBody>
      </p:sp>
    </p:spTree>
    <p:extLst>
      <p:ext uri="{BB962C8B-B14F-4D97-AF65-F5344CB8AC3E}">
        <p14:creationId xmlns:p14="http://schemas.microsoft.com/office/powerpoint/2010/main" val="794207375"/>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153</a:t>
            </a:fld>
            <a:endParaRPr lang="en-GB"/>
          </a:p>
        </p:txBody>
      </p:sp>
    </p:spTree>
    <p:extLst>
      <p:ext uri="{BB962C8B-B14F-4D97-AF65-F5344CB8AC3E}">
        <p14:creationId xmlns:p14="http://schemas.microsoft.com/office/powerpoint/2010/main" val="3091414185"/>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154</a:t>
            </a:fld>
            <a:endParaRPr lang="en-GB"/>
          </a:p>
        </p:txBody>
      </p:sp>
    </p:spTree>
    <p:extLst>
      <p:ext uri="{BB962C8B-B14F-4D97-AF65-F5344CB8AC3E}">
        <p14:creationId xmlns:p14="http://schemas.microsoft.com/office/powerpoint/2010/main" val="2453450112"/>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155</a:t>
            </a:fld>
            <a:endParaRPr lang="en-GB"/>
          </a:p>
        </p:txBody>
      </p:sp>
    </p:spTree>
    <p:extLst>
      <p:ext uri="{BB962C8B-B14F-4D97-AF65-F5344CB8AC3E}">
        <p14:creationId xmlns:p14="http://schemas.microsoft.com/office/powerpoint/2010/main" val="740493786"/>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156</a:t>
            </a:fld>
            <a:endParaRPr lang="en-GB"/>
          </a:p>
        </p:txBody>
      </p:sp>
    </p:spTree>
    <p:extLst>
      <p:ext uri="{BB962C8B-B14F-4D97-AF65-F5344CB8AC3E}">
        <p14:creationId xmlns:p14="http://schemas.microsoft.com/office/powerpoint/2010/main" val="913597732"/>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157</a:t>
            </a:fld>
            <a:endParaRPr lang="en-GB"/>
          </a:p>
        </p:txBody>
      </p:sp>
    </p:spTree>
    <p:extLst>
      <p:ext uri="{BB962C8B-B14F-4D97-AF65-F5344CB8AC3E}">
        <p14:creationId xmlns:p14="http://schemas.microsoft.com/office/powerpoint/2010/main" val="3801619727"/>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158</a:t>
            </a:fld>
            <a:endParaRPr lang="en-GB"/>
          </a:p>
        </p:txBody>
      </p:sp>
    </p:spTree>
    <p:extLst>
      <p:ext uri="{BB962C8B-B14F-4D97-AF65-F5344CB8AC3E}">
        <p14:creationId xmlns:p14="http://schemas.microsoft.com/office/powerpoint/2010/main" val="3490947678"/>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159</a:t>
            </a:fld>
            <a:endParaRPr lang="en-GB"/>
          </a:p>
        </p:txBody>
      </p:sp>
    </p:spTree>
    <p:extLst>
      <p:ext uri="{BB962C8B-B14F-4D97-AF65-F5344CB8AC3E}">
        <p14:creationId xmlns:p14="http://schemas.microsoft.com/office/powerpoint/2010/main" val="18198526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16</a:t>
            </a:fld>
            <a:endParaRPr lang="en-GB"/>
          </a:p>
        </p:txBody>
      </p:sp>
    </p:spTree>
    <p:extLst>
      <p:ext uri="{BB962C8B-B14F-4D97-AF65-F5344CB8AC3E}">
        <p14:creationId xmlns:p14="http://schemas.microsoft.com/office/powerpoint/2010/main" val="250629441"/>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160</a:t>
            </a:fld>
            <a:endParaRPr lang="en-GB"/>
          </a:p>
        </p:txBody>
      </p:sp>
    </p:spTree>
    <p:extLst>
      <p:ext uri="{BB962C8B-B14F-4D97-AF65-F5344CB8AC3E}">
        <p14:creationId xmlns:p14="http://schemas.microsoft.com/office/powerpoint/2010/main" val="1922348037"/>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161</a:t>
            </a:fld>
            <a:endParaRPr lang="en-GB"/>
          </a:p>
        </p:txBody>
      </p:sp>
    </p:spTree>
    <p:extLst>
      <p:ext uri="{BB962C8B-B14F-4D97-AF65-F5344CB8AC3E}">
        <p14:creationId xmlns:p14="http://schemas.microsoft.com/office/powerpoint/2010/main" val="2746697729"/>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162</a:t>
            </a:fld>
            <a:endParaRPr lang="en-GB"/>
          </a:p>
        </p:txBody>
      </p:sp>
    </p:spTree>
    <p:extLst>
      <p:ext uri="{BB962C8B-B14F-4D97-AF65-F5344CB8AC3E}">
        <p14:creationId xmlns:p14="http://schemas.microsoft.com/office/powerpoint/2010/main" val="3508057125"/>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163</a:t>
            </a:fld>
            <a:endParaRPr lang="en-GB"/>
          </a:p>
        </p:txBody>
      </p:sp>
    </p:spTree>
    <p:extLst>
      <p:ext uri="{BB962C8B-B14F-4D97-AF65-F5344CB8AC3E}">
        <p14:creationId xmlns:p14="http://schemas.microsoft.com/office/powerpoint/2010/main" val="3801125910"/>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164</a:t>
            </a:fld>
            <a:endParaRPr lang="en-GB"/>
          </a:p>
        </p:txBody>
      </p:sp>
    </p:spTree>
    <p:extLst>
      <p:ext uri="{BB962C8B-B14F-4D97-AF65-F5344CB8AC3E}">
        <p14:creationId xmlns:p14="http://schemas.microsoft.com/office/powerpoint/2010/main" val="3131843370"/>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165</a:t>
            </a:fld>
            <a:endParaRPr lang="en-GB"/>
          </a:p>
        </p:txBody>
      </p:sp>
    </p:spTree>
    <p:extLst>
      <p:ext uri="{BB962C8B-B14F-4D97-AF65-F5344CB8AC3E}">
        <p14:creationId xmlns:p14="http://schemas.microsoft.com/office/powerpoint/2010/main" val="1734907963"/>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166</a:t>
            </a:fld>
            <a:endParaRPr lang="en-GB"/>
          </a:p>
        </p:txBody>
      </p:sp>
    </p:spTree>
    <p:extLst>
      <p:ext uri="{BB962C8B-B14F-4D97-AF65-F5344CB8AC3E}">
        <p14:creationId xmlns:p14="http://schemas.microsoft.com/office/powerpoint/2010/main" val="1880747393"/>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167</a:t>
            </a:fld>
            <a:endParaRPr lang="en-GB"/>
          </a:p>
        </p:txBody>
      </p:sp>
    </p:spTree>
    <p:extLst>
      <p:ext uri="{BB962C8B-B14F-4D97-AF65-F5344CB8AC3E}">
        <p14:creationId xmlns:p14="http://schemas.microsoft.com/office/powerpoint/2010/main" val="4179236985"/>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168</a:t>
            </a:fld>
            <a:endParaRPr lang="en-GB"/>
          </a:p>
        </p:txBody>
      </p:sp>
    </p:spTree>
    <p:extLst>
      <p:ext uri="{BB962C8B-B14F-4D97-AF65-F5344CB8AC3E}">
        <p14:creationId xmlns:p14="http://schemas.microsoft.com/office/powerpoint/2010/main" val="2218194961"/>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169</a:t>
            </a:fld>
            <a:endParaRPr lang="en-GB"/>
          </a:p>
        </p:txBody>
      </p:sp>
    </p:spTree>
    <p:extLst>
      <p:ext uri="{BB962C8B-B14F-4D97-AF65-F5344CB8AC3E}">
        <p14:creationId xmlns:p14="http://schemas.microsoft.com/office/powerpoint/2010/main" val="8299851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17</a:t>
            </a:fld>
            <a:endParaRPr lang="en-GB"/>
          </a:p>
        </p:txBody>
      </p:sp>
    </p:spTree>
    <p:extLst>
      <p:ext uri="{BB962C8B-B14F-4D97-AF65-F5344CB8AC3E}">
        <p14:creationId xmlns:p14="http://schemas.microsoft.com/office/powerpoint/2010/main" val="3943644903"/>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170</a:t>
            </a:fld>
            <a:endParaRPr lang="en-GB"/>
          </a:p>
        </p:txBody>
      </p:sp>
    </p:spTree>
    <p:extLst>
      <p:ext uri="{BB962C8B-B14F-4D97-AF65-F5344CB8AC3E}">
        <p14:creationId xmlns:p14="http://schemas.microsoft.com/office/powerpoint/2010/main" val="1316323660"/>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171</a:t>
            </a:fld>
            <a:endParaRPr lang="en-GB"/>
          </a:p>
        </p:txBody>
      </p:sp>
    </p:spTree>
    <p:extLst>
      <p:ext uri="{BB962C8B-B14F-4D97-AF65-F5344CB8AC3E}">
        <p14:creationId xmlns:p14="http://schemas.microsoft.com/office/powerpoint/2010/main" val="905779077"/>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172</a:t>
            </a:fld>
            <a:endParaRPr lang="en-GB"/>
          </a:p>
        </p:txBody>
      </p:sp>
    </p:spTree>
    <p:extLst>
      <p:ext uri="{BB962C8B-B14F-4D97-AF65-F5344CB8AC3E}">
        <p14:creationId xmlns:p14="http://schemas.microsoft.com/office/powerpoint/2010/main" val="1130170788"/>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173</a:t>
            </a:fld>
            <a:endParaRPr lang="en-GB"/>
          </a:p>
        </p:txBody>
      </p:sp>
    </p:spTree>
    <p:extLst>
      <p:ext uri="{BB962C8B-B14F-4D97-AF65-F5344CB8AC3E}">
        <p14:creationId xmlns:p14="http://schemas.microsoft.com/office/powerpoint/2010/main" val="554496939"/>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174</a:t>
            </a:fld>
            <a:endParaRPr lang="en-GB"/>
          </a:p>
        </p:txBody>
      </p:sp>
    </p:spTree>
    <p:extLst>
      <p:ext uri="{BB962C8B-B14F-4D97-AF65-F5344CB8AC3E}">
        <p14:creationId xmlns:p14="http://schemas.microsoft.com/office/powerpoint/2010/main" val="4197844303"/>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175</a:t>
            </a:fld>
            <a:endParaRPr lang="en-GB"/>
          </a:p>
        </p:txBody>
      </p:sp>
    </p:spTree>
    <p:extLst>
      <p:ext uri="{BB962C8B-B14F-4D97-AF65-F5344CB8AC3E}">
        <p14:creationId xmlns:p14="http://schemas.microsoft.com/office/powerpoint/2010/main" val="717240216"/>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176</a:t>
            </a:fld>
            <a:endParaRPr lang="en-GB"/>
          </a:p>
        </p:txBody>
      </p:sp>
    </p:spTree>
    <p:extLst>
      <p:ext uri="{BB962C8B-B14F-4D97-AF65-F5344CB8AC3E}">
        <p14:creationId xmlns:p14="http://schemas.microsoft.com/office/powerpoint/2010/main" val="2573182937"/>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BFEDEE5-1CBC-43D9-B651-7798A41B076A}" type="slidenum">
              <a:rPr lang="en-GB" smtClean="0"/>
              <a:t>177</a:t>
            </a:fld>
            <a:endParaRPr lang="en-GB"/>
          </a:p>
        </p:txBody>
      </p:sp>
    </p:spTree>
    <p:extLst>
      <p:ext uri="{BB962C8B-B14F-4D97-AF65-F5344CB8AC3E}">
        <p14:creationId xmlns:p14="http://schemas.microsoft.com/office/powerpoint/2010/main" val="2925838185"/>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178</a:t>
            </a:fld>
            <a:endParaRPr lang="en-GB"/>
          </a:p>
        </p:txBody>
      </p:sp>
    </p:spTree>
    <p:extLst>
      <p:ext uri="{BB962C8B-B14F-4D97-AF65-F5344CB8AC3E}">
        <p14:creationId xmlns:p14="http://schemas.microsoft.com/office/powerpoint/2010/main" val="3554358041"/>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179</a:t>
            </a:fld>
            <a:endParaRPr lang="en-GB"/>
          </a:p>
        </p:txBody>
      </p:sp>
    </p:spTree>
    <p:extLst>
      <p:ext uri="{BB962C8B-B14F-4D97-AF65-F5344CB8AC3E}">
        <p14:creationId xmlns:p14="http://schemas.microsoft.com/office/powerpoint/2010/main" val="38834272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18</a:t>
            </a:fld>
            <a:endParaRPr lang="en-GB"/>
          </a:p>
        </p:txBody>
      </p:sp>
    </p:spTree>
    <p:extLst>
      <p:ext uri="{BB962C8B-B14F-4D97-AF65-F5344CB8AC3E}">
        <p14:creationId xmlns:p14="http://schemas.microsoft.com/office/powerpoint/2010/main" val="609533921"/>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180</a:t>
            </a:fld>
            <a:endParaRPr lang="en-GB"/>
          </a:p>
        </p:txBody>
      </p:sp>
    </p:spTree>
    <p:extLst>
      <p:ext uri="{BB962C8B-B14F-4D97-AF65-F5344CB8AC3E}">
        <p14:creationId xmlns:p14="http://schemas.microsoft.com/office/powerpoint/2010/main" val="3337307391"/>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181</a:t>
            </a:fld>
            <a:endParaRPr lang="en-GB"/>
          </a:p>
        </p:txBody>
      </p:sp>
    </p:spTree>
    <p:extLst>
      <p:ext uri="{BB962C8B-B14F-4D97-AF65-F5344CB8AC3E}">
        <p14:creationId xmlns:p14="http://schemas.microsoft.com/office/powerpoint/2010/main" val="1164752071"/>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182</a:t>
            </a:fld>
            <a:endParaRPr lang="en-GB"/>
          </a:p>
        </p:txBody>
      </p:sp>
    </p:spTree>
    <p:extLst>
      <p:ext uri="{BB962C8B-B14F-4D97-AF65-F5344CB8AC3E}">
        <p14:creationId xmlns:p14="http://schemas.microsoft.com/office/powerpoint/2010/main" val="3489295774"/>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183</a:t>
            </a:fld>
            <a:endParaRPr lang="en-GB"/>
          </a:p>
        </p:txBody>
      </p:sp>
    </p:spTree>
    <p:extLst>
      <p:ext uri="{BB962C8B-B14F-4D97-AF65-F5344CB8AC3E}">
        <p14:creationId xmlns:p14="http://schemas.microsoft.com/office/powerpoint/2010/main" val="3636168483"/>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184</a:t>
            </a:fld>
            <a:endParaRPr lang="en-GB"/>
          </a:p>
        </p:txBody>
      </p:sp>
    </p:spTree>
    <p:extLst>
      <p:ext uri="{BB962C8B-B14F-4D97-AF65-F5344CB8AC3E}">
        <p14:creationId xmlns:p14="http://schemas.microsoft.com/office/powerpoint/2010/main" val="43481923"/>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185</a:t>
            </a:fld>
            <a:endParaRPr lang="en-GB"/>
          </a:p>
        </p:txBody>
      </p:sp>
    </p:spTree>
    <p:extLst>
      <p:ext uri="{BB962C8B-B14F-4D97-AF65-F5344CB8AC3E}">
        <p14:creationId xmlns:p14="http://schemas.microsoft.com/office/powerpoint/2010/main" val="4245029328"/>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186</a:t>
            </a:fld>
            <a:endParaRPr lang="en-GB"/>
          </a:p>
        </p:txBody>
      </p:sp>
    </p:spTree>
    <p:extLst>
      <p:ext uri="{BB962C8B-B14F-4D97-AF65-F5344CB8AC3E}">
        <p14:creationId xmlns:p14="http://schemas.microsoft.com/office/powerpoint/2010/main" val="3268396723"/>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187</a:t>
            </a:fld>
            <a:endParaRPr lang="en-GB"/>
          </a:p>
        </p:txBody>
      </p:sp>
    </p:spTree>
    <p:extLst>
      <p:ext uri="{BB962C8B-B14F-4D97-AF65-F5344CB8AC3E}">
        <p14:creationId xmlns:p14="http://schemas.microsoft.com/office/powerpoint/2010/main" val="1971909270"/>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BFEDEE5-1CBC-43D9-B651-7798A41B076A}" type="slidenum">
              <a:rPr lang="en-GB" smtClean="0"/>
              <a:t>188</a:t>
            </a:fld>
            <a:endParaRPr lang="en-GB"/>
          </a:p>
        </p:txBody>
      </p:sp>
    </p:spTree>
    <p:extLst>
      <p:ext uri="{BB962C8B-B14F-4D97-AF65-F5344CB8AC3E}">
        <p14:creationId xmlns:p14="http://schemas.microsoft.com/office/powerpoint/2010/main" val="317273629"/>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189</a:t>
            </a:fld>
            <a:endParaRPr lang="en-GB"/>
          </a:p>
        </p:txBody>
      </p:sp>
    </p:spTree>
    <p:extLst>
      <p:ext uri="{BB962C8B-B14F-4D97-AF65-F5344CB8AC3E}">
        <p14:creationId xmlns:p14="http://schemas.microsoft.com/office/powerpoint/2010/main" val="23407199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19</a:t>
            </a:fld>
            <a:endParaRPr lang="en-GB"/>
          </a:p>
        </p:txBody>
      </p:sp>
    </p:spTree>
    <p:extLst>
      <p:ext uri="{BB962C8B-B14F-4D97-AF65-F5344CB8AC3E}">
        <p14:creationId xmlns:p14="http://schemas.microsoft.com/office/powerpoint/2010/main" val="3771941808"/>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190</a:t>
            </a:fld>
            <a:endParaRPr lang="en-GB"/>
          </a:p>
        </p:txBody>
      </p:sp>
    </p:spTree>
    <p:extLst>
      <p:ext uri="{BB962C8B-B14F-4D97-AF65-F5344CB8AC3E}">
        <p14:creationId xmlns:p14="http://schemas.microsoft.com/office/powerpoint/2010/main" val="1318661313"/>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A0640B2-3A95-42D9-86AA-448E1AE90D72}" type="slidenum">
              <a:rPr lang="en-GB" smtClean="0"/>
              <a:t>191</a:t>
            </a:fld>
            <a:endParaRPr lang="en-GB"/>
          </a:p>
        </p:txBody>
      </p:sp>
    </p:spTree>
    <p:extLst>
      <p:ext uri="{BB962C8B-B14F-4D97-AF65-F5344CB8AC3E}">
        <p14:creationId xmlns:p14="http://schemas.microsoft.com/office/powerpoint/2010/main" val="154233847"/>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193</a:t>
            </a:fld>
            <a:endParaRPr lang="en-GB"/>
          </a:p>
        </p:txBody>
      </p:sp>
    </p:spTree>
    <p:extLst>
      <p:ext uri="{BB962C8B-B14F-4D97-AF65-F5344CB8AC3E}">
        <p14:creationId xmlns:p14="http://schemas.microsoft.com/office/powerpoint/2010/main" val="1480977453"/>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194</a:t>
            </a:fld>
            <a:endParaRPr lang="en-GB"/>
          </a:p>
        </p:txBody>
      </p:sp>
    </p:spTree>
    <p:extLst>
      <p:ext uri="{BB962C8B-B14F-4D97-AF65-F5344CB8AC3E}">
        <p14:creationId xmlns:p14="http://schemas.microsoft.com/office/powerpoint/2010/main" val="3905386080"/>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195</a:t>
            </a:fld>
            <a:endParaRPr lang="en-GB"/>
          </a:p>
        </p:txBody>
      </p:sp>
    </p:spTree>
    <p:extLst>
      <p:ext uri="{BB962C8B-B14F-4D97-AF65-F5344CB8AC3E}">
        <p14:creationId xmlns:p14="http://schemas.microsoft.com/office/powerpoint/2010/main" val="67467252"/>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196</a:t>
            </a:fld>
            <a:endParaRPr lang="en-GB"/>
          </a:p>
        </p:txBody>
      </p:sp>
    </p:spTree>
    <p:extLst>
      <p:ext uri="{BB962C8B-B14F-4D97-AF65-F5344CB8AC3E}">
        <p14:creationId xmlns:p14="http://schemas.microsoft.com/office/powerpoint/2010/main" val="879542539"/>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197</a:t>
            </a:fld>
            <a:endParaRPr lang="en-GB"/>
          </a:p>
        </p:txBody>
      </p:sp>
    </p:spTree>
    <p:extLst>
      <p:ext uri="{BB962C8B-B14F-4D97-AF65-F5344CB8AC3E}">
        <p14:creationId xmlns:p14="http://schemas.microsoft.com/office/powerpoint/2010/main" val="2931313709"/>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Cryptographic Techniques:  </a:t>
            </a:r>
          </a:p>
          <a:p>
            <a:endParaRPr lang="en-GB" dirty="0"/>
          </a:p>
          <a:p>
            <a:r>
              <a:rPr lang="en-US" dirty="0"/>
              <a:t>Symmetric Key Encryption</a:t>
            </a:r>
          </a:p>
          <a:p>
            <a:r>
              <a:rPr lang="en-US" dirty="0"/>
              <a:t>Asymmetric Key or Public Key Encryption</a:t>
            </a:r>
          </a:p>
          <a:p>
            <a:r>
              <a:rPr lang="en-US" dirty="0"/>
              <a:t>Secure Hash</a:t>
            </a:r>
          </a:p>
          <a:p>
            <a:r>
              <a:rPr lang="en-US" dirty="0"/>
              <a:t>Digital Signing</a:t>
            </a:r>
          </a:p>
          <a:p>
            <a:r>
              <a:rPr lang="en-US" dirty="0"/>
              <a:t>Key Management</a:t>
            </a:r>
          </a:p>
          <a:p>
            <a:r>
              <a:rPr lang="en-US" dirty="0"/>
              <a:t>Block Cipher</a:t>
            </a:r>
          </a:p>
          <a:p>
            <a:endParaRPr lang="en-GB" dirty="0"/>
          </a:p>
        </p:txBody>
      </p:sp>
      <p:sp>
        <p:nvSpPr>
          <p:cNvPr id="4" name="Slide Number Placeholder 3"/>
          <p:cNvSpPr>
            <a:spLocks noGrp="1"/>
          </p:cNvSpPr>
          <p:nvPr>
            <p:ph type="sldNum" sz="quarter" idx="5"/>
          </p:nvPr>
        </p:nvSpPr>
        <p:spPr/>
        <p:txBody>
          <a:bodyPr/>
          <a:lstStyle/>
          <a:p>
            <a:fld id="{2BFEDEE5-1CBC-43D9-B651-7798A41B076A}" type="slidenum">
              <a:rPr lang="en-GB" smtClean="0"/>
              <a:t>198</a:t>
            </a:fld>
            <a:endParaRPr lang="en-GB"/>
          </a:p>
        </p:txBody>
      </p:sp>
    </p:spTree>
    <p:extLst>
      <p:ext uri="{BB962C8B-B14F-4D97-AF65-F5344CB8AC3E}">
        <p14:creationId xmlns:p14="http://schemas.microsoft.com/office/powerpoint/2010/main" val="2624243352"/>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199</a:t>
            </a:fld>
            <a:endParaRPr lang="en-GB"/>
          </a:p>
        </p:txBody>
      </p:sp>
    </p:spTree>
    <p:extLst>
      <p:ext uri="{BB962C8B-B14F-4D97-AF65-F5344CB8AC3E}">
        <p14:creationId xmlns:p14="http://schemas.microsoft.com/office/powerpoint/2010/main" val="2244223647"/>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200</a:t>
            </a:fld>
            <a:endParaRPr lang="en-GB"/>
          </a:p>
        </p:txBody>
      </p:sp>
    </p:spTree>
    <p:extLst>
      <p:ext uri="{BB962C8B-B14F-4D97-AF65-F5344CB8AC3E}">
        <p14:creationId xmlns:p14="http://schemas.microsoft.com/office/powerpoint/2010/main" val="2270433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2</a:t>
            </a:fld>
            <a:endParaRPr lang="en-GB"/>
          </a:p>
        </p:txBody>
      </p:sp>
    </p:spTree>
    <p:extLst>
      <p:ext uri="{BB962C8B-B14F-4D97-AF65-F5344CB8AC3E}">
        <p14:creationId xmlns:p14="http://schemas.microsoft.com/office/powerpoint/2010/main" val="16131066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Resources &amp; Notes</a:t>
            </a:r>
          </a:p>
          <a:p>
            <a:endParaRPr lang="en-GB" dirty="0"/>
          </a:p>
          <a:p>
            <a:r>
              <a:rPr lang="en-GB" dirty="0"/>
              <a:t>https://www.youtube.com/watch?v=tyDKR4FG3Yw</a:t>
            </a:r>
          </a:p>
        </p:txBody>
      </p:sp>
      <p:sp>
        <p:nvSpPr>
          <p:cNvPr id="4" name="Slide Number Placeholder 3"/>
          <p:cNvSpPr>
            <a:spLocks noGrp="1"/>
          </p:cNvSpPr>
          <p:nvPr>
            <p:ph type="sldNum" sz="quarter" idx="5"/>
          </p:nvPr>
        </p:nvSpPr>
        <p:spPr/>
        <p:txBody>
          <a:bodyPr/>
          <a:lstStyle/>
          <a:p>
            <a:fld id="{2BFEDEE5-1CBC-43D9-B651-7798A41B076A}" type="slidenum">
              <a:rPr lang="en-GB" smtClean="0"/>
              <a:t>20</a:t>
            </a:fld>
            <a:endParaRPr lang="en-GB"/>
          </a:p>
        </p:txBody>
      </p:sp>
    </p:spTree>
    <p:extLst>
      <p:ext uri="{BB962C8B-B14F-4D97-AF65-F5344CB8AC3E}">
        <p14:creationId xmlns:p14="http://schemas.microsoft.com/office/powerpoint/2010/main" val="3489785205"/>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201</a:t>
            </a:fld>
            <a:endParaRPr lang="en-GB"/>
          </a:p>
        </p:txBody>
      </p:sp>
    </p:spTree>
    <p:extLst>
      <p:ext uri="{BB962C8B-B14F-4D97-AF65-F5344CB8AC3E}">
        <p14:creationId xmlns:p14="http://schemas.microsoft.com/office/powerpoint/2010/main" val="1986003447"/>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202</a:t>
            </a:fld>
            <a:endParaRPr lang="en-GB"/>
          </a:p>
        </p:txBody>
      </p:sp>
    </p:spTree>
    <p:extLst>
      <p:ext uri="{BB962C8B-B14F-4D97-AF65-F5344CB8AC3E}">
        <p14:creationId xmlns:p14="http://schemas.microsoft.com/office/powerpoint/2010/main" val="1155286211"/>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203</a:t>
            </a:fld>
            <a:endParaRPr lang="en-GB"/>
          </a:p>
        </p:txBody>
      </p:sp>
    </p:spTree>
    <p:extLst>
      <p:ext uri="{BB962C8B-B14F-4D97-AF65-F5344CB8AC3E}">
        <p14:creationId xmlns:p14="http://schemas.microsoft.com/office/powerpoint/2010/main" val="1986894266"/>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204</a:t>
            </a:fld>
            <a:endParaRPr lang="en-GB"/>
          </a:p>
        </p:txBody>
      </p:sp>
    </p:spTree>
    <p:extLst>
      <p:ext uri="{BB962C8B-B14F-4D97-AF65-F5344CB8AC3E}">
        <p14:creationId xmlns:p14="http://schemas.microsoft.com/office/powerpoint/2010/main" val="1771486503"/>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205</a:t>
            </a:fld>
            <a:endParaRPr lang="en-GB"/>
          </a:p>
        </p:txBody>
      </p:sp>
    </p:spTree>
    <p:extLst>
      <p:ext uri="{BB962C8B-B14F-4D97-AF65-F5344CB8AC3E}">
        <p14:creationId xmlns:p14="http://schemas.microsoft.com/office/powerpoint/2010/main" val="1472027494"/>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Resources &amp; Notes:</a:t>
            </a:r>
          </a:p>
          <a:p>
            <a:endParaRPr lang="en-GB" dirty="0"/>
          </a:p>
          <a:p>
            <a:r>
              <a:rPr lang="en-GB" dirty="0"/>
              <a:t>I would personally argue that the principle of “Availability” is also applicable to cryptography on the basis that encryption limits availability to only those with the correct key material, and conversely if cryptographic key material is not managed appropriately it can negatively impact availability… even to authorised individuals! </a:t>
            </a:r>
          </a:p>
        </p:txBody>
      </p:sp>
      <p:sp>
        <p:nvSpPr>
          <p:cNvPr id="4" name="Slide Number Placeholder 3"/>
          <p:cNvSpPr>
            <a:spLocks noGrp="1"/>
          </p:cNvSpPr>
          <p:nvPr>
            <p:ph type="sldNum" sz="quarter" idx="5"/>
          </p:nvPr>
        </p:nvSpPr>
        <p:spPr/>
        <p:txBody>
          <a:bodyPr/>
          <a:lstStyle/>
          <a:p>
            <a:fld id="{2BFEDEE5-1CBC-43D9-B651-7798A41B076A}" type="slidenum">
              <a:rPr lang="en-GB" smtClean="0"/>
              <a:t>206</a:t>
            </a:fld>
            <a:endParaRPr lang="en-GB"/>
          </a:p>
        </p:txBody>
      </p:sp>
    </p:spTree>
    <p:extLst>
      <p:ext uri="{BB962C8B-B14F-4D97-AF65-F5344CB8AC3E}">
        <p14:creationId xmlns:p14="http://schemas.microsoft.com/office/powerpoint/2010/main" val="185579403"/>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207</a:t>
            </a:fld>
            <a:endParaRPr lang="en-GB"/>
          </a:p>
        </p:txBody>
      </p:sp>
    </p:spTree>
    <p:extLst>
      <p:ext uri="{BB962C8B-B14F-4D97-AF65-F5344CB8AC3E}">
        <p14:creationId xmlns:p14="http://schemas.microsoft.com/office/powerpoint/2010/main" val="2568763640"/>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208</a:t>
            </a:fld>
            <a:endParaRPr lang="en-GB"/>
          </a:p>
        </p:txBody>
      </p:sp>
    </p:spTree>
    <p:extLst>
      <p:ext uri="{BB962C8B-B14F-4D97-AF65-F5344CB8AC3E}">
        <p14:creationId xmlns:p14="http://schemas.microsoft.com/office/powerpoint/2010/main" val="3000110226"/>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209</a:t>
            </a:fld>
            <a:endParaRPr lang="en-GB"/>
          </a:p>
        </p:txBody>
      </p:sp>
    </p:spTree>
    <p:extLst>
      <p:ext uri="{BB962C8B-B14F-4D97-AF65-F5344CB8AC3E}">
        <p14:creationId xmlns:p14="http://schemas.microsoft.com/office/powerpoint/2010/main" val="3417703515"/>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210</a:t>
            </a:fld>
            <a:endParaRPr lang="en-GB"/>
          </a:p>
        </p:txBody>
      </p:sp>
    </p:spTree>
    <p:extLst>
      <p:ext uri="{BB962C8B-B14F-4D97-AF65-F5344CB8AC3E}">
        <p14:creationId xmlns:p14="http://schemas.microsoft.com/office/powerpoint/2010/main" val="1070607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21</a:t>
            </a:fld>
            <a:endParaRPr lang="en-GB"/>
          </a:p>
        </p:txBody>
      </p:sp>
    </p:spTree>
    <p:extLst>
      <p:ext uri="{BB962C8B-B14F-4D97-AF65-F5344CB8AC3E}">
        <p14:creationId xmlns:p14="http://schemas.microsoft.com/office/powerpoint/2010/main" val="634468840"/>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211</a:t>
            </a:fld>
            <a:endParaRPr lang="en-GB"/>
          </a:p>
        </p:txBody>
      </p:sp>
    </p:spTree>
    <p:extLst>
      <p:ext uri="{BB962C8B-B14F-4D97-AF65-F5344CB8AC3E}">
        <p14:creationId xmlns:p14="http://schemas.microsoft.com/office/powerpoint/2010/main" val="1186732670"/>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212</a:t>
            </a:fld>
            <a:endParaRPr lang="en-GB"/>
          </a:p>
        </p:txBody>
      </p:sp>
    </p:spTree>
    <p:extLst>
      <p:ext uri="{BB962C8B-B14F-4D97-AF65-F5344CB8AC3E}">
        <p14:creationId xmlns:p14="http://schemas.microsoft.com/office/powerpoint/2010/main" val="4168960266"/>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Resources &amp; Notes:</a:t>
            </a:r>
          </a:p>
          <a:p>
            <a:endParaRPr lang="en-GB" dirty="0"/>
          </a:p>
          <a:p>
            <a:r>
              <a:rPr lang="en-GB" dirty="0"/>
              <a:t>https://www.youtube.com/watch?v=Sy0sXa73PZA </a:t>
            </a:r>
          </a:p>
        </p:txBody>
      </p:sp>
      <p:sp>
        <p:nvSpPr>
          <p:cNvPr id="4" name="Slide Number Placeholder 3"/>
          <p:cNvSpPr>
            <a:spLocks noGrp="1"/>
          </p:cNvSpPr>
          <p:nvPr>
            <p:ph type="sldNum" sz="quarter" idx="5"/>
          </p:nvPr>
        </p:nvSpPr>
        <p:spPr/>
        <p:txBody>
          <a:bodyPr/>
          <a:lstStyle/>
          <a:p>
            <a:fld id="{2BFEDEE5-1CBC-43D9-B651-7798A41B076A}" type="slidenum">
              <a:rPr lang="en-GB" smtClean="0"/>
              <a:t>213</a:t>
            </a:fld>
            <a:endParaRPr lang="en-GB"/>
          </a:p>
        </p:txBody>
      </p:sp>
    </p:spTree>
    <p:extLst>
      <p:ext uri="{BB962C8B-B14F-4D97-AF65-F5344CB8AC3E}">
        <p14:creationId xmlns:p14="http://schemas.microsoft.com/office/powerpoint/2010/main" val="2749972076"/>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214</a:t>
            </a:fld>
            <a:endParaRPr lang="en-GB"/>
          </a:p>
        </p:txBody>
      </p:sp>
    </p:spTree>
    <p:extLst>
      <p:ext uri="{BB962C8B-B14F-4D97-AF65-F5344CB8AC3E}">
        <p14:creationId xmlns:p14="http://schemas.microsoft.com/office/powerpoint/2010/main" val="1078566992"/>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Resources &amp; Notes:</a:t>
            </a:r>
          </a:p>
          <a:p>
            <a:endParaRPr lang="en-GB" dirty="0"/>
          </a:p>
          <a:p>
            <a:r>
              <a:rPr lang="en-GB" dirty="0"/>
              <a:t>https://www.cnet.com/news/record-set-in-cracking-56-bit-crypto/</a:t>
            </a:r>
          </a:p>
        </p:txBody>
      </p:sp>
      <p:sp>
        <p:nvSpPr>
          <p:cNvPr id="4" name="Slide Number Placeholder 3"/>
          <p:cNvSpPr>
            <a:spLocks noGrp="1"/>
          </p:cNvSpPr>
          <p:nvPr>
            <p:ph type="sldNum" sz="quarter" idx="5"/>
          </p:nvPr>
        </p:nvSpPr>
        <p:spPr/>
        <p:txBody>
          <a:bodyPr/>
          <a:lstStyle/>
          <a:p>
            <a:fld id="{2BFEDEE5-1CBC-43D9-B651-7798A41B076A}" type="slidenum">
              <a:rPr lang="en-GB" smtClean="0"/>
              <a:t>215</a:t>
            </a:fld>
            <a:endParaRPr lang="en-GB"/>
          </a:p>
        </p:txBody>
      </p:sp>
    </p:spTree>
    <p:extLst>
      <p:ext uri="{BB962C8B-B14F-4D97-AF65-F5344CB8AC3E}">
        <p14:creationId xmlns:p14="http://schemas.microsoft.com/office/powerpoint/2010/main" val="1969538658"/>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216</a:t>
            </a:fld>
            <a:endParaRPr lang="en-GB"/>
          </a:p>
        </p:txBody>
      </p:sp>
    </p:spTree>
    <p:extLst>
      <p:ext uri="{BB962C8B-B14F-4D97-AF65-F5344CB8AC3E}">
        <p14:creationId xmlns:p14="http://schemas.microsoft.com/office/powerpoint/2010/main" val="38994716"/>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References &amp; Notes:</a:t>
            </a:r>
          </a:p>
          <a:p>
            <a:endParaRPr lang="en-GB" dirty="0"/>
          </a:p>
          <a:p>
            <a:endParaRPr lang="en-GB" dirty="0"/>
          </a:p>
        </p:txBody>
      </p:sp>
      <p:sp>
        <p:nvSpPr>
          <p:cNvPr id="4" name="Slide Number Placeholder 3"/>
          <p:cNvSpPr>
            <a:spLocks noGrp="1"/>
          </p:cNvSpPr>
          <p:nvPr>
            <p:ph type="sldNum" sz="quarter" idx="5"/>
          </p:nvPr>
        </p:nvSpPr>
        <p:spPr/>
        <p:txBody>
          <a:bodyPr/>
          <a:lstStyle/>
          <a:p>
            <a:fld id="{2BFEDEE5-1CBC-43D9-B651-7798A41B076A}" type="slidenum">
              <a:rPr lang="en-GB" smtClean="0"/>
              <a:t>217</a:t>
            </a:fld>
            <a:endParaRPr lang="en-GB"/>
          </a:p>
        </p:txBody>
      </p:sp>
    </p:spTree>
    <p:extLst>
      <p:ext uri="{BB962C8B-B14F-4D97-AF65-F5344CB8AC3E}">
        <p14:creationId xmlns:p14="http://schemas.microsoft.com/office/powerpoint/2010/main" val="3172982791"/>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Resources &amp; Notes:</a:t>
            </a:r>
          </a:p>
          <a:p>
            <a:endParaRPr lang="en-GB" dirty="0"/>
          </a:p>
          <a:p>
            <a:r>
              <a:rPr lang="en-GB" dirty="0"/>
              <a:t>https://www.youtube.com/watch?v=2O4dsChgcg8</a:t>
            </a:r>
          </a:p>
          <a:p>
            <a:endParaRPr lang="en-GB" dirty="0"/>
          </a:p>
          <a:p>
            <a:endParaRPr lang="en-GB" dirty="0"/>
          </a:p>
        </p:txBody>
      </p:sp>
      <p:sp>
        <p:nvSpPr>
          <p:cNvPr id="4" name="Slide Number Placeholder 3"/>
          <p:cNvSpPr>
            <a:spLocks noGrp="1"/>
          </p:cNvSpPr>
          <p:nvPr>
            <p:ph type="sldNum" sz="quarter" idx="5"/>
          </p:nvPr>
        </p:nvSpPr>
        <p:spPr/>
        <p:txBody>
          <a:bodyPr/>
          <a:lstStyle/>
          <a:p>
            <a:fld id="{2BFEDEE5-1CBC-43D9-B651-7798A41B076A}" type="slidenum">
              <a:rPr lang="en-GB" smtClean="0"/>
              <a:t>218</a:t>
            </a:fld>
            <a:endParaRPr lang="en-GB"/>
          </a:p>
        </p:txBody>
      </p:sp>
    </p:spTree>
    <p:extLst>
      <p:ext uri="{BB962C8B-B14F-4D97-AF65-F5344CB8AC3E}">
        <p14:creationId xmlns:p14="http://schemas.microsoft.com/office/powerpoint/2010/main" val="2189390663"/>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219</a:t>
            </a:fld>
            <a:endParaRPr lang="en-GB"/>
          </a:p>
        </p:txBody>
      </p:sp>
    </p:spTree>
    <p:extLst>
      <p:ext uri="{BB962C8B-B14F-4D97-AF65-F5344CB8AC3E}">
        <p14:creationId xmlns:p14="http://schemas.microsoft.com/office/powerpoint/2010/main" val="3074947327"/>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220</a:t>
            </a:fld>
            <a:endParaRPr lang="en-GB"/>
          </a:p>
        </p:txBody>
      </p:sp>
    </p:spTree>
    <p:extLst>
      <p:ext uri="{BB962C8B-B14F-4D97-AF65-F5344CB8AC3E}">
        <p14:creationId xmlns:p14="http://schemas.microsoft.com/office/powerpoint/2010/main" val="4772701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22</a:t>
            </a:fld>
            <a:endParaRPr lang="en-GB"/>
          </a:p>
        </p:txBody>
      </p:sp>
    </p:spTree>
    <p:extLst>
      <p:ext uri="{BB962C8B-B14F-4D97-AF65-F5344CB8AC3E}">
        <p14:creationId xmlns:p14="http://schemas.microsoft.com/office/powerpoint/2010/main" val="3851980312"/>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221</a:t>
            </a:fld>
            <a:endParaRPr lang="en-GB"/>
          </a:p>
        </p:txBody>
      </p:sp>
    </p:spTree>
    <p:extLst>
      <p:ext uri="{BB962C8B-B14F-4D97-AF65-F5344CB8AC3E}">
        <p14:creationId xmlns:p14="http://schemas.microsoft.com/office/powerpoint/2010/main" val="3471733996"/>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222</a:t>
            </a:fld>
            <a:endParaRPr lang="en-GB"/>
          </a:p>
        </p:txBody>
      </p:sp>
    </p:spTree>
    <p:extLst>
      <p:ext uri="{BB962C8B-B14F-4D97-AF65-F5344CB8AC3E}">
        <p14:creationId xmlns:p14="http://schemas.microsoft.com/office/powerpoint/2010/main" val="3627909263"/>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223</a:t>
            </a:fld>
            <a:endParaRPr lang="en-GB"/>
          </a:p>
        </p:txBody>
      </p:sp>
    </p:spTree>
    <p:extLst>
      <p:ext uri="{BB962C8B-B14F-4D97-AF65-F5344CB8AC3E}">
        <p14:creationId xmlns:p14="http://schemas.microsoft.com/office/powerpoint/2010/main" val="733832680"/>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Resources &amp; Notes:</a:t>
            </a:r>
          </a:p>
          <a:p>
            <a:endParaRPr lang="en-GB" dirty="0"/>
          </a:p>
          <a:p>
            <a:r>
              <a:rPr lang="en-GB" dirty="0"/>
              <a:t>https://www.youtube.com/watch?v=O4xNJsjtN6E</a:t>
            </a:r>
          </a:p>
        </p:txBody>
      </p:sp>
      <p:sp>
        <p:nvSpPr>
          <p:cNvPr id="4" name="Slide Number Placeholder 3"/>
          <p:cNvSpPr>
            <a:spLocks noGrp="1"/>
          </p:cNvSpPr>
          <p:nvPr>
            <p:ph type="sldNum" sz="quarter" idx="5"/>
          </p:nvPr>
        </p:nvSpPr>
        <p:spPr/>
        <p:txBody>
          <a:bodyPr/>
          <a:lstStyle/>
          <a:p>
            <a:fld id="{2BFEDEE5-1CBC-43D9-B651-7798A41B076A}" type="slidenum">
              <a:rPr lang="en-GB" smtClean="0"/>
              <a:t>224</a:t>
            </a:fld>
            <a:endParaRPr lang="en-GB"/>
          </a:p>
        </p:txBody>
      </p:sp>
    </p:spTree>
    <p:extLst>
      <p:ext uri="{BB962C8B-B14F-4D97-AF65-F5344CB8AC3E}">
        <p14:creationId xmlns:p14="http://schemas.microsoft.com/office/powerpoint/2010/main" val="2524942476"/>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225</a:t>
            </a:fld>
            <a:endParaRPr lang="en-GB"/>
          </a:p>
        </p:txBody>
      </p:sp>
    </p:spTree>
    <p:extLst>
      <p:ext uri="{BB962C8B-B14F-4D97-AF65-F5344CB8AC3E}">
        <p14:creationId xmlns:p14="http://schemas.microsoft.com/office/powerpoint/2010/main" val="107769195"/>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226</a:t>
            </a:fld>
            <a:endParaRPr lang="en-GB"/>
          </a:p>
        </p:txBody>
      </p:sp>
    </p:spTree>
    <p:extLst>
      <p:ext uri="{BB962C8B-B14F-4D97-AF65-F5344CB8AC3E}">
        <p14:creationId xmlns:p14="http://schemas.microsoft.com/office/powerpoint/2010/main" val="1162009100"/>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227</a:t>
            </a:fld>
            <a:endParaRPr lang="en-GB"/>
          </a:p>
        </p:txBody>
      </p:sp>
    </p:spTree>
    <p:extLst>
      <p:ext uri="{BB962C8B-B14F-4D97-AF65-F5344CB8AC3E}">
        <p14:creationId xmlns:p14="http://schemas.microsoft.com/office/powerpoint/2010/main" val="3016509084"/>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228</a:t>
            </a:fld>
            <a:endParaRPr lang="en-GB"/>
          </a:p>
        </p:txBody>
      </p:sp>
    </p:spTree>
    <p:extLst>
      <p:ext uri="{BB962C8B-B14F-4D97-AF65-F5344CB8AC3E}">
        <p14:creationId xmlns:p14="http://schemas.microsoft.com/office/powerpoint/2010/main" val="546223935"/>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229</a:t>
            </a:fld>
            <a:endParaRPr lang="en-GB"/>
          </a:p>
        </p:txBody>
      </p:sp>
    </p:spTree>
    <p:extLst>
      <p:ext uri="{BB962C8B-B14F-4D97-AF65-F5344CB8AC3E}">
        <p14:creationId xmlns:p14="http://schemas.microsoft.com/office/powerpoint/2010/main" val="3782574562"/>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230</a:t>
            </a:fld>
            <a:endParaRPr lang="en-GB"/>
          </a:p>
        </p:txBody>
      </p:sp>
    </p:spTree>
    <p:extLst>
      <p:ext uri="{BB962C8B-B14F-4D97-AF65-F5344CB8AC3E}">
        <p14:creationId xmlns:p14="http://schemas.microsoft.com/office/powerpoint/2010/main" val="28730767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23</a:t>
            </a:fld>
            <a:endParaRPr lang="en-GB"/>
          </a:p>
        </p:txBody>
      </p:sp>
    </p:spTree>
    <p:extLst>
      <p:ext uri="{BB962C8B-B14F-4D97-AF65-F5344CB8AC3E}">
        <p14:creationId xmlns:p14="http://schemas.microsoft.com/office/powerpoint/2010/main" val="3641116019"/>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231</a:t>
            </a:fld>
            <a:endParaRPr lang="en-GB"/>
          </a:p>
        </p:txBody>
      </p:sp>
    </p:spTree>
    <p:extLst>
      <p:ext uri="{BB962C8B-B14F-4D97-AF65-F5344CB8AC3E}">
        <p14:creationId xmlns:p14="http://schemas.microsoft.com/office/powerpoint/2010/main" val="1360128459"/>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232</a:t>
            </a:fld>
            <a:endParaRPr lang="en-GB"/>
          </a:p>
        </p:txBody>
      </p:sp>
    </p:spTree>
    <p:extLst>
      <p:ext uri="{BB962C8B-B14F-4D97-AF65-F5344CB8AC3E}">
        <p14:creationId xmlns:p14="http://schemas.microsoft.com/office/powerpoint/2010/main" val="56496761"/>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233</a:t>
            </a:fld>
            <a:endParaRPr lang="en-GB"/>
          </a:p>
        </p:txBody>
      </p:sp>
    </p:spTree>
    <p:extLst>
      <p:ext uri="{BB962C8B-B14F-4D97-AF65-F5344CB8AC3E}">
        <p14:creationId xmlns:p14="http://schemas.microsoft.com/office/powerpoint/2010/main" val="3070323390"/>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234</a:t>
            </a:fld>
            <a:endParaRPr lang="en-GB"/>
          </a:p>
        </p:txBody>
      </p:sp>
    </p:spTree>
    <p:extLst>
      <p:ext uri="{BB962C8B-B14F-4D97-AF65-F5344CB8AC3E}">
        <p14:creationId xmlns:p14="http://schemas.microsoft.com/office/powerpoint/2010/main" val="3234787867"/>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235</a:t>
            </a:fld>
            <a:endParaRPr lang="en-GB"/>
          </a:p>
        </p:txBody>
      </p:sp>
    </p:spTree>
    <p:extLst>
      <p:ext uri="{BB962C8B-B14F-4D97-AF65-F5344CB8AC3E}">
        <p14:creationId xmlns:p14="http://schemas.microsoft.com/office/powerpoint/2010/main" val="1298032915"/>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236</a:t>
            </a:fld>
            <a:endParaRPr lang="en-GB"/>
          </a:p>
        </p:txBody>
      </p:sp>
    </p:spTree>
    <p:extLst>
      <p:ext uri="{BB962C8B-B14F-4D97-AF65-F5344CB8AC3E}">
        <p14:creationId xmlns:p14="http://schemas.microsoft.com/office/powerpoint/2010/main" val="671632900"/>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237</a:t>
            </a:fld>
            <a:endParaRPr lang="en-GB"/>
          </a:p>
        </p:txBody>
      </p:sp>
    </p:spTree>
    <p:extLst>
      <p:ext uri="{BB962C8B-B14F-4D97-AF65-F5344CB8AC3E}">
        <p14:creationId xmlns:p14="http://schemas.microsoft.com/office/powerpoint/2010/main" val="3889564428"/>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238</a:t>
            </a:fld>
            <a:endParaRPr lang="en-GB"/>
          </a:p>
        </p:txBody>
      </p:sp>
    </p:spTree>
    <p:extLst>
      <p:ext uri="{BB962C8B-B14F-4D97-AF65-F5344CB8AC3E}">
        <p14:creationId xmlns:p14="http://schemas.microsoft.com/office/powerpoint/2010/main" val="506211518"/>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239</a:t>
            </a:fld>
            <a:endParaRPr lang="en-GB"/>
          </a:p>
        </p:txBody>
      </p:sp>
    </p:spTree>
    <p:extLst>
      <p:ext uri="{BB962C8B-B14F-4D97-AF65-F5344CB8AC3E}">
        <p14:creationId xmlns:p14="http://schemas.microsoft.com/office/powerpoint/2010/main" val="7729918"/>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240</a:t>
            </a:fld>
            <a:endParaRPr lang="en-GB"/>
          </a:p>
        </p:txBody>
      </p:sp>
    </p:spTree>
    <p:extLst>
      <p:ext uri="{BB962C8B-B14F-4D97-AF65-F5344CB8AC3E}">
        <p14:creationId xmlns:p14="http://schemas.microsoft.com/office/powerpoint/2010/main" val="18127602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24</a:t>
            </a:fld>
            <a:endParaRPr lang="en-GB"/>
          </a:p>
        </p:txBody>
      </p:sp>
    </p:spTree>
    <p:extLst>
      <p:ext uri="{BB962C8B-B14F-4D97-AF65-F5344CB8AC3E}">
        <p14:creationId xmlns:p14="http://schemas.microsoft.com/office/powerpoint/2010/main" val="2302999879"/>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241</a:t>
            </a:fld>
            <a:endParaRPr lang="en-GB"/>
          </a:p>
        </p:txBody>
      </p:sp>
    </p:spTree>
    <p:extLst>
      <p:ext uri="{BB962C8B-B14F-4D97-AF65-F5344CB8AC3E}">
        <p14:creationId xmlns:p14="http://schemas.microsoft.com/office/powerpoint/2010/main" val="1222528063"/>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242</a:t>
            </a:fld>
            <a:endParaRPr lang="en-GB"/>
          </a:p>
        </p:txBody>
      </p:sp>
    </p:spTree>
    <p:extLst>
      <p:ext uri="{BB962C8B-B14F-4D97-AF65-F5344CB8AC3E}">
        <p14:creationId xmlns:p14="http://schemas.microsoft.com/office/powerpoint/2010/main" val="1786697784"/>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243</a:t>
            </a:fld>
            <a:endParaRPr lang="en-GB"/>
          </a:p>
        </p:txBody>
      </p:sp>
    </p:spTree>
    <p:extLst>
      <p:ext uri="{BB962C8B-B14F-4D97-AF65-F5344CB8AC3E}">
        <p14:creationId xmlns:p14="http://schemas.microsoft.com/office/powerpoint/2010/main" val="3244358390"/>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244</a:t>
            </a:fld>
            <a:endParaRPr lang="en-GB"/>
          </a:p>
        </p:txBody>
      </p:sp>
    </p:spTree>
    <p:extLst>
      <p:ext uri="{BB962C8B-B14F-4D97-AF65-F5344CB8AC3E}">
        <p14:creationId xmlns:p14="http://schemas.microsoft.com/office/powerpoint/2010/main" val="4190533919"/>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Resources / Notes:</a:t>
            </a:r>
          </a:p>
          <a:p>
            <a:endParaRPr lang="en-GB" dirty="0"/>
          </a:p>
          <a:p>
            <a:r>
              <a:rPr lang="en-GB" dirty="0"/>
              <a:t>KSA - Key Scheduling Algorithm</a:t>
            </a:r>
          </a:p>
          <a:p>
            <a:r>
              <a:rPr lang="en-GB" dirty="0"/>
              <a:t>PRGA – Pseudo Random Generation Algorithm</a:t>
            </a:r>
          </a:p>
        </p:txBody>
      </p:sp>
      <p:sp>
        <p:nvSpPr>
          <p:cNvPr id="4" name="Slide Number Placeholder 3"/>
          <p:cNvSpPr>
            <a:spLocks noGrp="1"/>
          </p:cNvSpPr>
          <p:nvPr>
            <p:ph type="sldNum" sz="quarter" idx="5"/>
          </p:nvPr>
        </p:nvSpPr>
        <p:spPr/>
        <p:txBody>
          <a:bodyPr/>
          <a:lstStyle/>
          <a:p>
            <a:fld id="{2BFEDEE5-1CBC-43D9-B651-7798A41B076A}" type="slidenum">
              <a:rPr lang="en-GB" smtClean="0"/>
              <a:t>245</a:t>
            </a:fld>
            <a:endParaRPr lang="en-GB"/>
          </a:p>
        </p:txBody>
      </p:sp>
    </p:spTree>
    <p:extLst>
      <p:ext uri="{BB962C8B-B14F-4D97-AF65-F5344CB8AC3E}">
        <p14:creationId xmlns:p14="http://schemas.microsoft.com/office/powerpoint/2010/main" val="2761578322"/>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246</a:t>
            </a:fld>
            <a:endParaRPr lang="en-GB"/>
          </a:p>
        </p:txBody>
      </p:sp>
    </p:spTree>
    <p:extLst>
      <p:ext uri="{BB962C8B-B14F-4D97-AF65-F5344CB8AC3E}">
        <p14:creationId xmlns:p14="http://schemas.microsoft.com/office/powerpoint/2010/main" val="4227300894"/>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247</a:t>
            </a:fld>
            <a:endParaRPr lang="en-GB"/>
          </a:p>
        </p:txBody>
      </p:sp>
    </p:spTree>
    <p:extLst>
      <p:ext uri="{BB962C8B-B14F-4D97-AF65-F5344CB8AC3E}">
        <p14:creationId xmlns:p14="http://schemas.microsoft.com/office/powerpoint/2010/main" val="2534980910"/>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BFEDEE5-1CBC-43D9-B651-7798A41B076A}" type="slidenum">
              <a:rPr lang="en-GB" smtClean="0"/>
              <a:t>248</a:t>
            </a:fld>
            <a:endParaRPr lang="en-GB"/>
          </a:p>
        </p:txBody>
      </p:sp>
    </p:spTree>
    <p:extLst>
      <p:ext uri="{BB962C8B-B14F-4D97-AF65-F5344CB8AC3E}">
        <p14:creationId xmlns:p14="http://schemas.microsoft.com/office/powerpoint/2010/main" val="324963203"/>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249</a:t>
            </a:fld>
            <a:endParaRPr lang="en-GB"/>
          </a:p>
        </p:txBody>
      </p:sp>
    </p:spTree>
    <p:extLst>
      <p:ext uri="{BB962C8B-B14F-4D97-AF65-F5344CB8AC3E}">
        <p14:creationId xmlns:p14="http://schemas.microsoft.com/office/powerpoint/2010/main" val="3018803538"/>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250</a:t>
            </a:fld>
            <a:endParaRPr lang="en-GB"/>
          </a:p>
        </p:txBody>
      </p:sp>
    </p:spTree>
    <p:extLst>
      <p:ext uri="{BB962C8B-B14F-4D97-AF65-F5344CB8AC3E}">
        <p14:creationId xmlns:p14="http://schemas.microsoft.com/office/powerpoint/2010/main" val="39393715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25</a:t>
            </a:fld>
            <a:endParaRPr lang="en-GB"/>
          </a:p>
        </p:txBody>
      </p:sp>
    </p:spTree>
    <p:extLst>
      <p:ext uri="{BB962C8B-B14F-4D97-AF65-F5344CB8AC3E}">
        <p14:creationId xmlns:p14="http://schemas.microsoft.com/office/powerpoint/2010/main" val="3666572956"/>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Cryptographic Techniques:  </a:t>
            </a:r>
          </a:p>
          <a:p>
            <a:endParaRPr lang="en-GB" dirty="0"/>
          </a:p>
          <a:p>
            <a:r>
              <a:rPr lang="en-US" dirty="0"/>
              <a:t>Symmetric Key Encryption</a:t>
            </a:r>
          </a:p>
          <a:p>
            <a:r>
              <a:rPr lang="en-US" dirty="0"/>
              <a:t>Asymmetric Key or Public Key Encryption</a:t>
            </a:r>
          </a:p>
          <a:p>
            <a:r>
              <a:rPr lang="en-US" dirty="0"/>
              <a:t>Secure Hash</a:t>
            </a:r>
          </a:p>
          <a:p>
            <a:r>
              <a:rPr lang="en-US" dirty="0"/>
              <a:t>Digital Signing</a:t>
            </a:r>
          </a:p>
          <a:p>
            <a:r>
              <a:rPr lang="en-US" dirty="0"/>
              <a:t>Key Management</a:t>
            </a:r>
          </a:p>
          <a:p>
            <a:r>
              <a:rPr lang="en-US" dirty="0"/>
              <a:t>Block Cipher</a:t>
            </a:r>
          </a:p>
          <a:p>
            <a:endParaRPr lang="en-GB" dirty="0"/>
          </a:p>
        </p:txBody>
      </p:sp>
      <p:sp>
        <p:nvSpPr>
          <p:cNvPr id="4" name="Slide Number Placeholder 3"/>
          <p:cNvSpPr>
            <a:spLocks noGrp="1"/>
          </p:cNvSpPr>
          <p:nvPr>
            <p:ph type="sldNum" sz="quarter" idx="5"/>
          </p:nvPr>
        </p:nvSpPr>
        <p:spPr/>
        <p:txBody>
          <a:bodyPr/>
          <a:lstStyle/>
          <a:p>
            <a:fld id="{2BFEDEE5-1CBC-43D9-B651-7798A41B076A}" type="slidenum">
              <a:rPr lang="en-GB" smtClean="0"/>
              <a:t>251</a:t>
            </a:fld>
            <a:endParaRPr lang="en-GB"/>
          </a:p>
        </p:txBody>
      </p:sp>
    </p:spTree>
    <p:extLst>
      <p:ext uri="{BB962C8B-B14F-4D97-AF65-F5344CB8AC3E}">
        <p14:creationId xmlns:p14="http://schemas.microsoft.com/office/powerpoint/2010/main" val="3354269075"/>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252</a:t>
            </a:fld>
            <a:endParaRPr lang="en-GB"/>
          </a:p>
        </p:txBody>
      </p:sp>
    </p:spTree>
    <p:extLst>
      <p:ext uri="{BB962C8B-B14F-4D97-AF65-F5344CB8AC3E}">
        <p14:creationId xmlns:p14="http://schemas.microsoft.com/office/powerpoint/2010/main" val="44645730"/>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253</a:t>
            </a:fld>
            <a:endParaRPr lang="en-GB"/>
          </a:p>
        </p:txBody>
      </p:sp>
    </p:spTree>
    <p:extLst>
      <p:ext uri="{BB962C8B-B14F-4D97-AF65-F5344CB8AC3E}">
        <p14:creationId xmlns:p14="http://schemas.microsoft.com/office/powerpoint/2010/main" val="311164088"/>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254</a:t>
            </a:fld>
            <a:endParaRPr lang="en-GB"/>
          </a:p>
        </p:txBody>
      </p:sp>
    </p:spTree>
    <p:extLst>
      <p:ext uri="{BB962C8B-B14F-4D97-AF65-F5344CB8AC3E}">
        <p14:creationId xmlns:p14="http://schemas.microsoft.com/office/powerpoint/2010/main" val="250586489"/>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255</a:t>
            </a:fld>
            <a:endParaRPr lang="en-GB"/>
          </a:p>
        </p:txBody>
      </p:sp>
    </p:spTree>
    <p:extLst>
      <p:ext uri="{BB962C8B-B14F-4D97-AF65-F5344CB8AC3E}">
        <p14:creationId xmlns:p14="http://schemas.microsoft.com/office/powerpoint/2010/main" val="3900996394"/>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256</a:t>
            </a:fld>
            <a:endParaRPr lang="en-GB"/>
          </a:p>
        </p:txBody>
      </p:sp>
    </p:spTree>
    <p:extLst>
      <p:ext uri="{BB962C8B-B14F-4D97-AF65-F5344CB8AC3E}">
        <p14:creationId xmlns:p14="http://schemas.microsoft.com/office/powerpoint/2010/main" val="692005890"/>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257</a:t>
            </a:fld>
            <a:endParaRPr lang="en-GB"/>
          </a:p>
        </p:txBody>
      </p:sp>
    </p:spTree>
    <p:extLst>
      <p:ext uri="{BB962C8B-B14F-4D97-AF65-F5344CB8AC3E}">
        <p14:creationId xmlns:p14="http://schemas.microsoft.com/office/powerpoint/2010/main" val="1021841903"/>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Resources &amp; Notes:</a:t>
            </a:r>
          </a:p>
          <a:p>
            <a:endParaRPr lang="en-GB" dirty="0"/>
          </a:p>
          <a:p>
            <a:r>
              <a:rPr lang="en-GB" dirty="0"/>
              <a:t>https://medium.com/hackernoon/how-does-rsa-work-f44918df914b</a:t>
            </a:r>
          </a:p>
          <a:p>
            <a:r>
              <a:rPr lang="en-GB" dirty="0"/>
              <a:t>https://www.youtube.com/watch?v=-jSX9fNJiN8</a:t>
            </a:r>
          </a:p>
          <a:p>
            <a:r>
              <a:rPr lang="en-GB" dirty="0"/>
              <a:t>https://www.youtube.com/watch?v=JD72Ry60eP4</a:t>
            </a:r>
          </a:p>
        </p:txBody>
      </p:sp>
      <p:sp>
        <p:nvSpPr>
          <p:cNvPr id="4" name="Slide Number Placeholder 3"/>
          <p:cNvSpPr>
            <a:spLocks noGrp="1"/>
          </p:cNvSpPr>
          <p:nvPr>
            <p:ph type="sldNum" sz="quarter" idx="5"/>
          </p:nvPr>
        </p:nvSpPr>
        <p:spPr/>
        <p:txBody>
          <a:bodyPr/>
          <a:lstStyle/>
          <a:p>
            <a:fld id="{2BFEDEE5-1CBC-43D9-B651-7798A41B076A}" type="slidenum">
              <a:rPr lang="en-GB" smtClean="0"/>
              <a:t>258</a:t>
            </a:fld>
            <a:endParaRPr lang="en-GB"/>
          </a:p>
        </p:txBody>
      </p:sp>
    </p:spTree>
    <p:extLst>
      <p:ext uri="{BB962C8B-B14F-4D97-AF65-F5344CB8AC3E}">
        <p14:creationId xmlns:p14="http://schemas.microsoft.com/office/powerpoint/2010/main" val="3892228397"/>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259</a:t>
            </a:fld>
            <a:endParaRPr lang="en-GB"/>
          </a:p>
        </p:txBody>
      </p:sp>
    </p:spTree>
    <p:extLst>
      <p:ext uri="{BB962C8B-B14F-4D97-AF65-F5344CB8AC3E}">
        <p14:creationId xmlns:p14="http://schemas.microsoft.com/office/powerpoint/2010/main" val="2785537902"/>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260</a:t>
            </a:fld>
            <a:endParaRPr lang="en-GB"/>
          </a:p>
        </p:txBody>
      </p:sp>
    </p:spTree>
    <p:extLst>
      <p:ext uri="{BB962C8B-B14F-4D97-AF65-F5344CB8AC3E}">
        <p14:creationId xmlns:p14="http://schemas.microsoft.com/office/powerpoint/2010/main" val="16624242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Resources &amp; Notes:</a:t>
            </a:r>
          </a:p>
          <a:p>
            <a:endParaRPr lang="en-GB" dirty="0">
              <a:hlinkClick r:id="rId3"/>
            </a:endParaRPr>
          </a:p>
          <a:p>
            <a:r>
              <a:rPr lang="en-GB" dirty="0">
                <a:hlinkClick r:id="rId3"/>
              </a:rPr>
              <a:t>For reference only - https://www.youtube.com/watch?v=fes92vSBTg4</a:t>
            </a:r>
            <a:endParaRPr lang="en-GB" dirty="0"/>
          </a:p>
        </p:txBody>
      </p:sp>
      <p:sp>
        <p:nvSpPr>
          <p:cNvPr id="4" name="Slide Number Placeholder 3"/>
          <p:cNvSpPr>
            <a:spLocks noGrp="1"/>
          </p:cNvSpPr>
          <p:nvPr>
            <p:ph type="sldNum" sz="quarter" idx="5"/>
          </p:nvPr>
        </p:nvSpPr>
        <p:spPr/>
        <p:txBody>
          <a:bodyPr/>
          <a:lstStyle/>
          <a:p>
            <a:fld id="{2BFEDEE5-1CBC-43D9-B651-7798A41B076A}" type="slidenum">
              <a:rPr lang="en-GB" smtClean="0"/>
              <a:t>26</a:t>
            </a:fld>
            <a:endParaRPr lang="en-GB"/>
          </a:p>
        </p:txBody>
      </p:sp>
    </p:spTree>
    <p:extLst>
      <p:ext uri="{BB962C8B-B14F-4D97-AF65-F5344CB8AC3E}">
        <p14:creationId xmlns:p14="http://schemas.microsoft.com/office/powerpoint/2010/main" val="8245816"/>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261</a:t>
            </a:fld>
            <a:endParaRPr lang="en-GB"/>
          </a:p>
        </p:txBody>
      </p:sp>
    </p:spTree>
    <p:extLst>
      <p:ext uri="{BB962C8B-B14F-4D97-AF65-F5344CB8AC3E}">
        <p14:creationId xmlns:p14="http://schemas.microsoft.com/office/powerpoint/2010/main" val="2920255387"/>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262</a:t>
            </a:fld>
            <a:endParaRPr lang="en-GB"/>
          </a:p>
        </p:txBody>
      </p:sp>
    </p:spTree>
    <p:extLst>
      <p:ext uri="{BB962C8B-B14F-4D97-AF65-F5344CB8AC3E}">
        <p14:creationId xmlns:p14="http://schemas.microsoft.com/office/powerpoint/2010/main" val="2890224311"/>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263</a:t>
            </a:fld>
            <a:endParaRPr lang="en-GB"/>
          </a:p>
        </p:txBody>
      </p:sp>
    </p:spTree>
    <p:extLst>
      <p:ext uri="{BB962C8B-B14F-4D97-AF65-F5344CB8AC3E}">
        <p14:creationId xmlns:p14="http://schemas.microsoft.com/office/powerpoint/2010/main" val="2225569573"/>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Resources &amp; Notes:</a:t>
            </a:r>
          </a:p>
          <a:p>
            <a:endParaRPr lang="en-GB" dirty="0"/>
          </a:p>
          <a:p>
            <a:r>
              <a:rPr lang="en-GB" dirty="0"/>
              <a:t>https://www.youtube.com/watch?v=NmM9HA2MQGI</a:t>
            </a:r>
          </a:p>
          <a:p>
            <a:r>
              <a:rPr lang="en-GB" dirty="0"/>
              <a:t>https://www.youtube.com/watch?v=Yjrfm_oRO0w</a:t>
            </a:r>
          </a:p>
          <a:p>
            <a:endParaRPr lang="en-GB" dirty="0"/>
          </a:p>
        </p:txBody>
      </p:sp>
      <p:sp>
        <p:nvSpPr>
          <p:cNvPr id="4" name="Slide Number Placeholder 3"/>
          <p:cNvSpPr>
            <a:spLocks noGrp="1"/>
          </p:cNvSpPr>
          <p:nvPr>
            <p:ph type="sldNum" sz="quarter" idx="5"/>
          </p:nvPr>
        </p:nvSpPr>
        <p:spPr/>
        <p:txBody>
          <a:bodyPr/>
          <a:lstStyle/>
          <a:p>
            <a:fld id="{2BFEDEE5-1CBC-43D9-B651-7798A41B076A}" type="slidenum">
              <a:rPr lang="en-GB" smtClean="0"/>
              <a:t>264</a:t>
            </a:fld>
            <a:endParaRPr lang="en-GB"/>
          </a:p>
        </p:txBody>
      </p:sp>
    </p:spTree>
    <p:extLst>
      <p:ext uri="{BB962C8B-B14F-4D97-AF65-F5344CB8AC3E}">
        <p14:creationId xmlns:p14="http://schemas.microsoft.com/office/powerpoint/2010/main" val="206530536"/>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265</a:t>
            </a:fld>
            <a:endParaRPr lang="en-GB"/>
          </a:p>
        </p:txBody>
      </p:sp>
    </p:spTree>
    <p:extLst>
      <p:ext uri="{BB962C8B-B14F-4D97-AF65-F5344CB8AC3E}">
        <p14:creationId xmlns:p14="http://schemas.microsoft.com/office/powerpoint/2010/main" val="1477915628"/>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266</a:t>
            </a:fld>
            <a:endParaRPr lang="en-GB"/>
          </a:p>
        </p:txBody>
      </p:sp>
    </p:spTree>
    <p:extLst>
      <p:ext uri="{BB962C8B-B14F-4D97-AF65-F5344CB8AC3E}">
        <p14:creationId xmlns:p14="http://schemas.microsoft.com/office/powerpoint/2010/main" val="4226815539"/>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267</a:t>
            </a:fld>
            <a:endParaRPr lang="en-GB"/>
          </a:p>
        </p:txBody>
      </p:sp>
    </p:spTree>
    <p:extLst>
      <p:ext uri="{BB962C8B-B14F-4D97-AF65-F5344CB8AC3E}">
        <p14:creationId xmlns:p14="http://schemas.microsoft.com/office/powerpoint/2010/main" val="1222113544"/>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Resources &amp; Notes:</a:t>
            </a:r>
          </a:p>
          <a:p>
            <a:endParaRPr lang="en-GB" dirty="0"/>
          </a:p>
          <a:p>
            <a:r>
              <a:rPr lang="en-GB" dirty="0"/>
              <a:t>http://www.sharetechnote.com/html/Handbook_IP_Network_SecurityKey_DH.html</a:t>
            </a:r>
          </a:p>
        </p:txBody>
      </p:sp>
      <p:sp>
        <p:nvSpPr>
          <p:cNvPr id="4" name="Slide Number Placeholder 3"/>
          <p:cNvSpPr>
            <a:spLocks noGrp="1"/>
          </p:cNvSpPr>
          <p:nvPr>
            <p:ph type="sldNum" sz="quarter" idx="5"/>
          </p:nvPr>
        </p:nvSpPr>
        <p:spPr/>
        <p:txBody>
          <a:bodyPr/>
          <a:lstStyle/>
          <a:p>
            <a:fld id="{2BFEDEE5-1CBC-43D9-B651-7798A41B076A}" type="slidenum">
              <a:rPr lang="en-GB" smtClean="0"/>
              <a:t>268</a:t>
            </a:fld>
            <a:endParaRPr lang="en-GB"/>
          </a:p>
        </p:txBody>
      </p:sp>
    </p:spTree>
    <p:extLst>
      <p:ext uri="{BB962C8B-B14F-4D97-AF65-F5344CB8AC3E}">
        <p14:creationId xmlns:p14="http://schemas.microsoft.com/office/powerpoint/2010/main" val="3323171314"/>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269</a:t>
            </a:fld>
            <a:endParaRPr lang="en-GB"/>
          </a:p>
        </p:txBody>
      </p:sp>
    </p:spTree>
    <p:extLst>
      <p:ext uri="{BB962C8B-B14F-4D97-AF65-F5344CB8AC3E}">
        <p14:creationId xmlns:p14="http://schemas.microsoft.com/office/powerpoint/2010/main" val="3688773042"/>
      </p:ext>
    </p:extLst>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270</a:t>
            </a:fld>
            <a:endParaRPr lang="en-GB"/>
          </a:p>
        </p:txBody>
      </p:sp>
    </p:spTree>
    <p:extLst>
      <p:ext uri="{BB962C8B-B14F-4D97-AF65-F5344CB8AC3E}">
        <p14:creationId xmlns:p14="http://schemas.microsoft.com/office/powerpoint/2010/main" val="13320649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Resources &amp; Notes:</a:t>
            </a:r>
          </a:p>
          <a:p>
            <a:endParaRPr lang="en-GB" dirty="0">
              <a:hlinkClick r:id="rId3"/>
            </a:endParaRPr>
          </a:p>
          <a:p>
            <a:r>
              <a:rPr lang="en-GB" dirty="0">
                <a:hlinkClick r:id="rId3"/>
              </a:rPr>
              <a:t>Fore reference only - https://www.youtube.com/watch?v=hV1_wvsdJCE</a:t>
            </a:r>
            <a:endParaRPr lang="en-GB" dirty="0"/>
          </a:p>
        </p:txBody>
      </p:sp>
      <p:sp>
        <p:nvSpPr>
          <p:cNvPr id="4" name="Slide Number Placeholder 3"/>
          <p:cNvSpPr>
            <a:spLocks noGrp="1"/>
          </p:cNvSpPr>
          <p:nvPr>
            <p:ph type="sldNum" sz="quarter" idx="5"/>
          </p:nvPr>
        </p:nvSpPr>
        <p:spPr/>
        <p:txBody>
          <a:bodyPr/>
          <a:lstStyle/>
          <a:p>
            <a:fld id="{2BFEDEE5-1CBC-43D9-B651-7798A41B076A}" type="slidenum">
              <a:rPr lang="en-GB" smtClean="0"/>
              <a:t>27</a:t>
            </a:fld>
            <a:endParaRPr lang="en-GB"/>
          </a:p>
        </p:txBody>
      </p:sp>
    </p:spTree>
    <p:extLst>
      <p:ext uri="{BB962C8B-B14F-4D97-AF65-F5344CB8AC3E}">
        <p14:creationId xmlns:p14="http://schemas.microsoft.com/office/powerpoint/2010/main" val="3882236644"/>
      </p:ext>
    </p:extLst>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271</a:t>
            </a:fld>
            <a:endParaRPr lang="en-GB"/>
          </a:p>
        </p:txBody>
      </p:sp>
    </p:spTree>
    <p:extLst>
      <p:ext uri="{BB962C8B-B14F-4D97-AF65-F5344CB8AC3E}">
        <p14:creationId xmlns:p14="http://schemas.microsoft.com/office/powerpoint/2010/main" val="1344073320"/>
      </p:ext>
    </p:extLst>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272</a:t>
            </a:fld>
            <a:endParaRPr lang="en-GB"/>
          </a:p>
        </p:txBody>
      </p:sp>
    </p:spTree>
    <p:extLst>
      <p:ext uri="{BB962C8B-B14F-4D97-AF65-F5344CB8AC3E}">
        <p14:creationId xmlns:p14="http://schemas.microsoft.com/office/powerpoint/2010/main" val="213931387"/>
      </p:ext>
    </p:extLst>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273</a:t>
            </a:fld>
            <a:endParaRPr lang="en-GB"/>
          </a:p>
        </p:txBody>
      </p:sp>
    </p:spTree>
    <p:extLst>
      <p:ext uri="{BB962C8B-B14F-4D97-AF65-F5344CB8AC3E}">
        <p14:creationId xmlns:p14="http://schemas.microsoft.com/office/powerpoint/2010/main" val="3409201875"/>
      </p:ext>
    </p:extLst>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274</a:t>
            </a:fld>
            <a:endParaRPr lang="en-GB"/>
          </a:p>
        </p:txBody>
      </p:sp>
    </p:spTree>
    <p:extLst>
      <p:ext uri="{BB962C8B-B14F-4D97-AF65-F5344CB8AC3E}">
        <p14:creationId xmlns:p14="http://schemas.microsoft.com/office/powerpoint/2010/main" val="1808670633"/>
      </p:ext>
    </p:extLst>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GF = Galois Field: used in mathematics where a finite field or Galois field (</a:t>
            </a:r>
            <a:r>
              <a:rPr lang="en-GB" dirty="0" err="1"/>
              <a:t>honoring</a:t>
            </a:r>
            <a:r>
              <a:rPr lang="en-GB" dirty="0"/>
              <a:t> </a:t>
            </a:r>
            <a:r>
              <a:rPr lang="en-GB" dirty="0" err="1"/>
              <a:t>Évariste</a:t>
            </a:r>
            <a:r>
              <a:rPr lang="en-GB" dirty="0"/>
              <a:t> Galois) is a field that contains a finite number of elements. </a:t>
            </a:r>
          </a:p>
          <a:p>
            <a:endParaRPr lang="en-GB" dirty="0"/>
          </a:p>
          <a:p>
            <a:r>
              <a:rPr lang="en-GB" dirty="0"/>
              <a:t>As with any field, a finite field is a set on which the operations of multiplication, addition, subtraction and division are defined and satisfy certain basic rules.</a:t>
            </a:r>
          </a:p>
        </p:txBody>
      </p:sp>
      <p:sp>
        <p:nvSpPr>
          <p:cNvPr id="4" name="Slide Number Placeholder 3"/>
          <p:cNvSpPr>
            <a:spLocks noGrp="1"/>
          </p:cNvSpPr>
          <p:nvPr>
            <p:ph type="sldNum" sz="quarter" idx="5"/>
          </p:nvPr>
        </p:nvSpPr>
        <p:spPr/>
        <p:txBody>
          <a:bodyPr/>
          <a:lstStyle/>
          <a:p>
            <a:fld id="{5A0640B2-3A95-42D9-86AA-448E1AE90D72}" type="slidenum">
              <a:rPr lang="en-GB" smtClean="0"/>
              <a:t>275</a:t>
            </a:fld>
            <a:endParaRPr lang="en-GB"/>
          </a:p>
        </p:txBody>
      </p:sp>
    </p:spTree>
    <p:extLst>
      <p:ext uri="{BB962C8B-B14F-4D97-AF65-F5344CB8AC3E}">
        <p14:creationId xmlns:p14="http://schemas.microsoft.com/office/powerpoint/2010/main" val="2788068869"/>
      </p:ext>
    </p:extLst>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Resources &amp; Notes:</a:t>
            </a:r>
          </a:p>
          <a:p>
            <a:endParaRPr lang="en-GB" dirty="0"/>
          </a:p>
          <a:p>
            <a:r>
              <a:rPr lang="en-GB" dirty="0"/>
              <a:t>PFS (Perfect Forward Secrecy)</a:t>
            </a:r>
          </a:p>
        </p:txBody>
      </p:sp>
      <p:sp>
        <p:nvSpPr>
          <p:cNvPr id="4" name="Slide Number Placeholder 3"/>
          <p:cNvSpPr>
            <a:spLocks noGrp="1"/>
          </p:cNvSpPr>
          <p:nvPr>
            <p:ph type="sldNum" sz="quarter" idx="5"/>
          </p:nvPr>
        </p:nvSpPr>
        <p:spPr/>
        <p:txBody>
          <a:bodyPr/>
          <a:lstStyle/>
          <a:p>
            <a:fld id="{2BFEDEE5-1CBC-43D9-B651-7798A41B076A}" type="slidenum">
              <a:rPr lang="en-GB" smtClean="0"/>
              <a:t>276</a:t>
            </a:fld>
            <a:endParaRPr lang="en-GB"/>
          </a:p>
        </p:txBody>
      </p:sp>
    </p:spTree>
    <p:extLst>
      <p:ext uri="{BB962C8B-B14F-4D97-AF65-F5344CB8AC3E}">
        <p14:creationId xmlns:p14="http://schemas.microsoft.com/office/powerpoint/2010/main" val="4115316985"/>
      </p:ext>
    </p:extLst>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277</a:t>
            </a:fld>
            <a:endParaRPr lang="en-GB"/>
          </a:p>
        </p:txBody>
      </p:sp>
    </p:spTree>
    <p:extLst>
      <p:ext uri="{BB962C8B-B14F-4D97-AF65-F5344CB8AC3E}">
        <p14:creationId xmlns:p14="http://schemas.microsoft.com/office/powerpoint/2010/main" val="304732463"/>
      </p:ext>
    </p:extLst>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Nonce (Number used only Once) - is an arbitrary number that can be used just once in a </a:t>
            </a:r>
            <a:r>
              <a:rPr lang="en-GB" i="1" dirty="0"/>
              <a:t>cryptographic</a:t>
            </a:r>
            <a:r>
              <a:rPr lang="en-GB" dirty="0"/>
              <a:t> communication</a:t>
            </a:r>
          </a:p>
        </p:txBody>
      </p:sp>
      <p:sp>
        <p:nvSpPr>
          <p:cNvPr id="4" name="Slide Number Placeholder 3"/>
          <p:cNvSpPr>
            <a:spLocks noGrp="1"/>
          </p:cNvSpPr>
          <p:nvPr>
            <p:ph type="sldNum" sz="quarter" idx="5"/>
          </p:nvPr>
        </p:nvSpPr>
        <p:spPr/>
        <p:txBody>
          <a:bodyPr/>
          <a:lstStyle/>
          <a:p>
            <a:fld id="{5A0640B2-3A95-42D9-86AA-448E1AE90D72}" type="slidenum">
              <a:rPr lang="en-GB" smtClean="0"/>
              <a:t>278</a:t>
            </a:fld>
            <a:endParaRPr lang="en-GB"/>
          </a:p>
        </p:txBody>
      </p:sp>
    </p:spTree>
    <p:extLst>
      <p:ext uri="{BB962C8B-B14F-4D97-AF65-F5344CB8AC3E}">
        <p14:creationId xmlns:p14="http://schemas.microsoft.com/office/powerpoint/2010/main" val="3951154123"/>
      </p:ext>
    </p:extLst>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279</a:t>
            </a:fld>
            <a:endParaRPr lang="en-GB"/>
          </a:p>
        </p:txBody>
      </p:sp>
    </p:spTree>
    <p:extLst>
      <p:ext uri="{BB962C8B-B14F-4D97-AF65-F5344CB8AC3E}">
        <p14:creationId xmlns:p14="http://schemas.microsoft.com/office/powerpoint/2010/main" val="684708267"/>
      </p:ext>
    </p:extLst>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280</a:t>
            </a:fld>
            <a:endParaRPr lang="en-GB"/>
          </a:p>
        </p:txBody>
      </p:sp>
    </p:spTree>
    <p:extLst>
      <p:ext uri="{BB962C8B-B14F-4D97-AF65-F5344CB8AC3E}">
        <p14:creationId xmlns:p14="http://schemas.microsoft.com/office/powerpoint/2010/main" val="37810912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Resources &amp; Notes:</a:t>
            </a:r>
          </a:p>
          <a:p>
            <a:endParaRPr lang="en-GB" dirty="0">
              <a:hlinkClick r:id="rId3"/>
            </a:endParaRPr>
          </a:p>
          <a:p>
            <a:r>
              <a:rPr lang="en-GB" dirty="0">
                <a:hlinkClick r:id="rId3"/>
              </a:rPr>
              <a:t>For reference only - https://www.youtube.com/watch?v=g1FqhHpnBdw</a:t>
            </a:r>
            <a:endParaRPr lang="en-GB" dirty="0"/>
          </a:p>
        </p:txBody>
      </p:sp>
      <p:sp>
        <p:nvSpPr>
          <p:cNvPr id="4" name="Slide Number Placeholder 3"/>
          <p:cNvSpPr>
            <a:spLocks noGrp="1"/>
          </p:cNvSpPr>
          <p:nvPr>
            <p:ph type="sldNum" sz="quarter" idx="5"/>
          </p:nvPr>
        </p:nvSpPr>
        <p:spPr/>
        <p:txBody>
          <a:bodyPr/>
          <a:lstStyle/>
          <a:p>
            <a:fld id="{2BFEDEE5-1CBC-43D9-B651-7798A41B076A}" type="slidenum">
              <a:rPr lang="en-GB" smtClean="0"/>
              <a:t>28</a:t>
            </a:fld>
            <a:endParaRPr lang="en-GB"/>
          </a:p>
        </p:txBody>
      </p:sp>
    </p:spTree>
    <p:extLst>
      <p:ext uri="{BB962C8B-B14F-4D97-AF65-F5344CB8AC3E}">
        <p14:creationId xmlns:p14="http://schemas.microsoft.com/office/powerpoint/2010/main" val="1458447589"/>
      </p:ext>
    </p:extLst>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281</a:t>
            </a:fld>
            <a:endParaRPr lang="en-GB"/>
          </a:p>
        </p:txBody>
      </p:sp>
    </p:spTree>
    <p:extLst>
      <p:ext uri="{BB962C8B-B14F-4D97-AF65-F5344CB8AC3E}">
        <p14:creationId xmlns:p14="http://schemas.microsoft.com/office/powerpoint/2010/main" val="775568961"/>
      </p:ext>
    </p:extLst>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282</a:t>
            </a:fld>
            <a:endParaRPr lang="en-GB"/>
          </a:p>
        </p:txBody>
      </p:sp>
    </p:spTree>
    <p:extLst>
      <p:ext uri="{BB962C8B-B14F-4D97-AF65-F5344CB8AC3E}">
        <p14:creationId xmlns:p14="http://schemas.microsoft.com/office/powerpoint/2010/main" val="2263943515"/>
      </p:ext>
    </p:extLst>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283</a:t>
            </a:fld>
            <a:endParaRPr lang="en-GB"/>
          </a:p>
        </p:txBody>
      </p:sp>
    </p:spTree>
    <p:extLst>
      <p:ext uri="{BB962C8B-B14F-4D97-AF65-F5344CB8AC3E}">
        <p14:creationId xmlns:p14="http://schemas.microsoft.com/office/powerpoint/2010/main" val="3017938333"/>
      </p:ext>
    </p:extLst>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284</a:t>
            </a:fld>
            <a:endParaRPr lang="en-GB"/>
          </a:p>
        </p:txBody>
      </p:sp>
    </p:spTree>
    <p:extLst>
      <p:ext uri="{BB962C8B-B14F-4D97-AF65-F5344CB8AC3E}">
        <p14:creationId xmlns:p14="http://schemas.microsoft.com/office/powerpoint/2010/main" val="3326864960"/>
      </p:ext>
    </p:extLst>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Resources &amp; Notes:</a:t>
            </a:r>
          </a:p>
          <a:p>
            <a:endParaRPr lang="en-GB" dirty="0"/>
          </a:p>
          <a:p>
            <a:r>
              <a:rPr lang="en-GB" dirty="0"/>
              <a:t>Reference, show and distribute - UWE Coursework or Assessment Specification for Demonstration (Filename): UFCFGU-30-2 </a:t>
            </a:r>
            <a:r>
              <a:rPr lang="en-GB" dirty="0" err="1"/>
              <a:t>CryptoggraphyDemonstration</a:t>
            </a:r>
            <a:r>
              <a:rPr lang="en-GB" dirty="0"/>
              <a:t> v2</a:t>
            </a:r>
          </a:p>
        </p:txBody>
      </p:sp>
      <p:sp>
        <p:nvSpPr>
          <p:cNvPr id="4" name="Slide Number Placeholder 3"/>
          <p:cNvSpPr>
            <a:spLocks noGrp="1"/>
          </p:cNvSpPr>
          <p:nvPr>
            <p:ph type="sldNum" sz="quarter" idx="5"/>
          </p:nvPr>
        </p:nvSpPr>
        <p:spPr/>
        <p:txBody>
          <a:bodyPr/>
          <a:lstStyle/>
          <a:p>
            <a:fld id="{2BFEDEE5-1CBC-43D9-B651-7798A41B076A}" type="slidenum">
              <a:rPr lang="en-GB" smtClean="0"/>
              <a:t>285</a:t>
            </a:fld>
            <a:endParaRPr lang="en-GB"/>
          </a:p>
        </p:txBody>
      </p:sp>
    </p:spTree>
    <p:extLst>
      <p:ext uri="{BB962C8B-B14F-4D97-AF65-F5344CB8AC3E}">
        <p14:creationId xmlns:p14="http://schemas.microsoft.com/office/powerpoint/2010/main" val="3152926442"/>
      </p:ext>
    </p:extLst>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286</a:t>
            </a:fld>
            <a:endParaRPr lang="en-GB"/>
          </a:p>
        </p:txBody>
      </p:sp>
    </p:spTree>
    <p:extLst>
      <p:ext uri="{BB962C8B-B14F-4D97-AF65-F5344CB8AC3E}">
        <p14:creationId xmlns:p14="http://schemas.microsoft.com/office/powerpoint/2010/main" val="2826702224"/>
      </p:ext>
    </p:extLst>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287</a:t>
            </a:fld>
            <a:endParaRPr lang="en-GB"/>
          </a:p>
        </p:txBody>
      </p:sp>
    </p:spTree>
    <p:extLst>
      <p:ext uri="{BB962C8B-B14F-4D97-AF65-F5344CB8AC3E}">
        <p14:creationId xmlns:p14="http://schemas.microsoft.com/office/powerpoint/2010/main" val="19457216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29</a:t>
            </a:fld>
            <a:endParaRPr lang="en-GB"/>
          </a:p>
        </p:txBody>
      </p:sp>
    </p:spTree>
    <p:extLst>
      <p:ext uri="{BB962C8B-B14F-4D97-AF65-F5344CB8AC3E}">
        <p14:creationId xmlns:p14="http://schemas.microsoft.com/office/powerpoint/2010/main" val="42751362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3</a:t>
            </a:fld>
            <a:endParaRPr lang="en-GB"/>
          </a:p>
        </p:txBody>
      </p:sp>
    </p:spTree>
    <p:extLst>
      <p:ext uri="{BB962C8B-B14F-4D97-AF65-F5344CB8AC3E}">
        <p14:creationId xmlns:p14="http://schemas.microsoft.com/office/powerpoint/2010/main" val="9169706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BFEDEE5-1CBC-43D9-B651-7798A41B076A}" type="slidenum">
              <a:rPr lang="en-GB" smtClean="0"/>
              <a:t>30</a:t>
            </a:fld>
            <a:endParaRPr lang="en-GB"/>
          </a:p>
        </p:txBody>
      </p:sp>
    </p:spTree>
    <p:extLst>
      <p:ext uri="{BB962C8B-B14F-4D97-AF65-F5344CB8AC3E}">
        <p14:creationId xmlns:p14="http://schemas.microsoft.com/office/powerpoint/2010/main" val="3773422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31</a:t>
            </a:fld>
            <a:endParaRPr lang="en-GB"/>
          </a:p>
        </p:txBody>
      </p:sp>
    </p:spTree>
    <p:extLst>
      <p:ext uri="{BB962C8B-B14F-4D97-AF65-F5344CB8AC3E}">
        <p14:creationId xmlns:p14="http://schemas.microsoft.com/office/powerpoint/2010/main" val="8658383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32</a:t>
            </a:fld>
            <a:endParaRPr lang="en-GB"/>
          </a:p>
        </p:txBody>
      </p:sp>
    </p:spTree>
    <p:extLst>
      <p:ext uri="{BB962C8B-B14F-4D97-AF65-F5344CB8AC3E}">
        <p14:creationId xmlns:p14="http://schemas.microsoft.com/office/powerpoint/2010/main" val="37914280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33</a:t>
            </a:fld>
            <a:endParaRPr lang="en-GB"/>
          </a:p>
        </p:txBody>
      </p:sp>
    </p:spTree>
    <p:extLst>
      <p:ext uri="{BB962C8B-B14F-4D97-AF65-F5344CB8AC3E}">
        <p14:creationId xmlns:p14="http://schemas.microsoft.com/office/powerpoint/2010/main" val="38601464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34</a:t>
            </a:fld>
            <a:endParaRPr lang="en-GB"/>
          </a:p>
        </p:txBody>
      </p:sp>
    </p:spTree>
    <p:extLst>
      <p:ext uri="{BB962C8B-B14F-4D97-AF65-F5344CB8AC3E}">
        <p14:creationId xmlns:p14="http://schemas.microsoft.com/office/powerpoint/2010/main" val="4931842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35</a:t>
            </a:fld>
            <a:endParaRPr lang="en-GB"/>
          </a:p>
        </p:txBody>
      </p:sp>
    </p:spTree>
    <p:extLst>
      <p:ext uri="{BB962C8B-B14F-4D97-AF65-F5344CB8AC3E}">
        <p14:creationId xmlns:p14="http://schemas.microsoft.com/office/powerpoint/2010/main" val="21216682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36</a:t>
            </a:fld>
            <a:endParaRPr lang="en-GB"/>
          </a:p>
        </p:txBody>
      </p:sp>
    </p:spTree>
    <p:extLst>
      <p:ext uri="{BB962C8B-B14F-4D97-AF65-F5344CB8AC3E}">
        <p14:creationId xmlns:p14="http://schemas.microsoft.com/office/powerpoint/2010/main" val="487660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37</a:t>
            </a:fld>
            <a:endParaRPr lang="en-GB"/>
          </a:p>
        </p:txBody>
      </p:sp>
    </p:spTree>
    <p:extLst>
      <p:ext uri="{BB962C8B-B14F-4D97-AF65-F5344CB8AC3E}">
        <p14:creationId xmlns:p14="http://schemas.microsoft.com/office/powerpoint/2010/main" val="38687188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BFEDEE5-1CBC-43D9-B651-7798A41B076A}" type="slidenum">
              <a:rPr lang="en-GB" smtClean="0"/>
              <a:t>38</a:t>
            </a:fld>
            <a:endParaRPr lang="en-GB"/>
          </a:p>
        </p:txBody>
      </p:sp>
    </p:spTree>
    <p:extLst>
      <p:ext uri="{BB962C8B-B14F-4D97-AF65-F5344CB8AC3E}">
        <p14:creationId xmlns:p14="http://schemas.microsoft.com/office/powerpoint/2010/main" val="2922769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BFEDEE5-1CBC-43D9-B651-7798A41B076A}" type="slidenum">
              <a:rPr lang="en-GB" smtClean="0"/>
              <a:t>39</a:t>
            </a:fld>
            <a:endParaRPr lang="en-GB"/>
          </a:p>
        </p:txBody>
      </p:sp>
    </p:spTree>
    <p:extLst>
      <p:ext uri="{BB962C8B-B14F-4D97-AF65-F5344CB8AC3E}">
        <p14:creationId xmlns:p14="http://schemas.microsoft.com/office/powerpoint/2010/main" val="32237562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4</a:t>
            </a:fld>
            <a:endParaRPr lang="en-GB"/>
          </a:p>
        </p:txBody>
      </p:sp>
    </p:spTree>
    <p:extLst>
      <p:ext uri="{BB962C8B-B14F-4D97-AF65-F5344CB8AC3E}">
        <p14:creationId xmlns:p14="http://schemas.microsoft.com/office/powerpoint/2010/main" val="18059572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BFEDEE5-1CBC-43D9-B651-7798A41B076A}" type="slidenum">
              <a:rPr lang="en-GB" smtClean="0"/>
              <a:t>40</a:t>
            </a:fld>
            <a:endParaRPr lang="en-GB"/>
          </a:p>
        </p:txBody>
      </p:sp>
    </p:spTree>
    <p:extLst>
      <p:ext uri="{BB962C8B-B14F-4D97-AF65-F5344CB8AC3E}">
        <p14:creationId xmlns:p14="http://schemas.microsoft.com/office/powerpoint/2010/main" val="29826891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41</a:t>
            </a:fld>
            <a:endParaRPr lang="en-GB"/>
          </a:p>
        </p:txBody>
      </p:sp>
    </p:spTree>
    <p:extLst>
      <p:ext uri="{BB962C8B-B14F-4D97-AF65-F5344CB8AC3E}">
        <p14:creationId xmlns:p14="http://schemas.microsoft.com/office/powerpoint/2010/main" val="8110248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42</a:t>
            </a:fld>
            <a:endParaRPr lang="en-GB"/>
          </a:p>
        </p:txBody>
      </p:sp>
    </p:spTree>
    <p:extLst>
      <p:ext uri="{BB962C8B-B14F-4D97-AF65-F5344CB8AC3E}">
        <p14:creationId xmlns:p14="http://schemas.microsoft.com/office/powerpoint/2010/main" val="15604038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43</a:t>
            </a:fld>
            <a:endParaRPr lang="en-GB"/>
          </a:p>
        </p:txBody>
      </p:sp>
    </p:spTree>
    <p:extLst>
      <p:ext uri="{BB962C8B-B14F-4D97-AF65-F5344CB8AC3E}">
        <p14:creationId xmlns:p14="http://schemas.microsoft.com/office/powerpoint/2010/main" val="20133687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Resources &amp;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For reference only -</a:t>
            </a:r>
            <a:r>
              <a:rPr lang="en-US" dirty="0"/>
              <a:t> https://www.youtube.com/watch?v=HkNdNpKUByM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2BFEDEE5-1CBC-43D9-B651-7798A41B076A}" type="slidenum">
              <a:rPr lang="en-GB" smtClean="0"/>
              <a:t>44</a:t>
            </a:fld>
            <a:endParaRPr lang="en-GB"/>
          </a:p>
        </p:txBody>
      </p:sp>
    </p:spTree>
    <p:extLst>
      <p:ext uri="{BB962C8B-B14F-4D97-AF65-F5344CB8AC3E}">
        <p14:creationId xmlns:p14="http://schemas.microsoft.com/office/powerpoint/2010/main" val="3739652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45</a:t>
            </a:fld>
            <a:endParaRPr lang="en-GB"/>
          </a:p>
        </p:txBody>
      </p:sp>
    </p:spTree>
    <p:extLst>
      <p:ext uri="{BB962C8B-B14F-4D97-AF65-F5344CB8AC3E}">
        <p14:creationId xmlns:p14="http://schemas.microsoft.com/office/powerpoint/2010/main" val="30781174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46</a:t>
            </a:fld>
            <a:endParaRPr lang="en-GB"/>
          </a:p>
        </p:txBody>
      </p:sp>
    </p:spTree>
    <p:extLst>
      <p:ext uri="{BB962C8B-B14F-4D97-AF65-F5344CB8AC3E}">
        <p14:creationId xmlns:p14="http://schemas.microsoft.com/office/powerpoint/2010/main" val="403148571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BFEDEE5-1CBC-43D9-B651-7798A41B076A}" type="slidenum">
              <a:rPr lang="en-GB" smtClean="0"/>
              <a:t>47</a:t>
            </a:fld>
            <a:endParaRPr lang="en-GB"/>
          </a:p>
        </p:txBody>
      </p:sp>
    </p:spTree>
    <p:extLst>
      <p:ext uri="{BB962C8B-B14F-4D97-AF65-F5344CB8AC3E}">
        <p14:creationId xmlns:p14="http://schemas.microsoft.com/office/powerpoint/2010/main" val="38962487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BFEDEE5-1CBC-43D9-B651-7798A41B076A}" type="slidenum">
              <a:rPr lang="en-GB" smtClean="0"/>
              <a:t>48</a:t>
            </a:fld>
            <a:endParaRPr lang="en-GB"/>
          </a:p>
        </p:txBody>
      </p:sp>
    </p:spTree>
    <p:extLst>
      <p:ext uri="{BB962C8B-B14F-4D97-AF65-F5344CB8AC3E}">
        <p14:creationId xmlns:p14="http://schemas.microsoft.com/office/powerpoint/2010/main" val="42527771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BFEDEE5-1CBC-43D9-B651-7798A41B076A}" type="slidenum">
              <a:rPr lang="en-GB" smtClean="0"/>
              <a:t>49</a:t>
            </a:fld>
            <a:endParaRPr lang="en-GB"/>
          </a:p>
        </p:txBody>
      </p:sp>
    </p:spTree>
    <p:extLst>
      <p:ext uri="{BB962C8B-B14F-4D97-AF65-F5344CB8AC3E}">
        <p14:creationId xmlns:p14="http://schemas.microsoft.com/office/powerpoint/2010/main" val="32071381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5</a:t>
            </a:fld>
            <a:endParaRPr lang="en-GB"/>
          </a:p>
        </p:txBody>
      </p:sp>
    </p:spTree>
    <p:extLst>
      <p:ext uri="{BB962C8B-B14F-4D97-AF65-F5344CB8AC3E}">
        <p14:creationId xmlns:p14="http://schemas.microsoft.com/office/powerpoint/2010/main" val="428447868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BFEDEE5-1CBC-43D9-B651-7798A41B076A}" type="slidenum">
              <a:rPr lang="en-GB" smtClean="0"/>
              <a:t>50</a:t>
            </a:fld>
            <a:endParaRPr lang="en-GB"/>
          </a:p>
        </p:txBody>
      </p:sp>
    </p:spTree>
    <p:extLst>
      <p:ext uri="{BB962C8B-B14F-4D97-AF65-F5344CB8AC3E}">
        <p14:creationId xmlns:p14="http://schemas.microsoft.com/office/powerpoint/2010/main" val="278229887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51</a:t>
            </a:fld>
            <a:endParaRPr lang="en-GB"/>
          </a:p>
        </p:txBody>
      </p:sp>
    </p:spTree>
    <p:extLst>
      <p:ext uri="{BB962C8B-B14F-4D97-AF65-F5344CB8AC3E}">
        <p14:creationId xmlns:p14="http://schemas.microsoft.com/office/powerpoint/2010/main" val="334055589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BFEDEE5-1CBC-43D9-B651-7798A41B076A}" type="slidenum">
              <a:rPr lang="en-GB" smtClean="0"/>
              <a:t>52</a:t>
            </a:fld>
            <a:endParaRPr lang="en-GB"/>
          </a:p>
        </p:txBody>
      </p:sp>
    </p:spTree>
    <p:extLst>
      <p:ext uri="{BB962C8B-B14F-4D97-AF65-F5344CB8AC3E}">
        <p14:creationId xmlns:p14="http://schemas.microsoft.com/office/powerpoint/2010/main" val="263322828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Resources &amp; Notes:</a:t>
            </a:r>
          </a:p>
          <a:p>
            <a:endParaRPr lang="en-GB" dirty="0">
              <a:hlinkClick r:id="rId3"/>
            </a:endParaRPr>
          </a:p>
          <a:p>
            <a:r>
              <a:rPr lang="en-GB" dirty="0"/>
              <a:t>Trees: https://www.youtube.com/watch?v=zEQZpTizgLo</a:t>
            </a:r>
          </a:p>
          <a:p>
            <a:endParaRPr lang="en-GB" dirty="0"/>
          </a:p>
          <a:p>
            <a:endParaRPr lang="en-GB" dirty="0"/>
          </a:p>
        </p:txBody>
      </p:sp>
      <p:sp>
        <p:nvSpPr>
          <p:cNvPr id="4" name="Slide Number Placeholder 3"/>
          <p:cNvSpPr>
            <a:spLocks noGrp="1"/>
          </p:cNvSpPr>
          <p:nvPr>
            <p:ph type="sldNum" sz="quarter" idx="5"/>
          </p:nvPr>
        </p:nvSpPr>
        <p:spPr/>
        <p:txBody>
          <a:bodyPr/>
          <a:lstStyle/>
          <a:p>
            <a:fld id="{2BFEDEE5-1CBC-43D9-B651-7798A41B076A}" type="slidenum">
              <a:rPr lang="en-GB" smtClean="0"/>
              <a:t>53</a:t>
            </a:fld>
            <a:endParaRPr lang="en-GB"/>
          </a:p>
        </p:txBody>
      </p:sp>
    </p:spTree>
    <p:extLst>
      <p:ext uri="{BB962C8B-B14F-4D97-AF65-F5344CB8AC3E}">
        <p14:creationId xmlns:p14="http://schemas.microsoft.com/office/powerpoint/2010/main" val="174925378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Resources &amp; Notes:</a:t>
            </a:r>
          </a:p>
          <a:p>
            <a:endParaRPr lang="en-GB" dirty="0">
              <a:hlinkClick r:id="rId3"/>
            </a:endParaRPr>
          </a:p>
          <a:p>
            <a:r>
              <a:rPr lang="en-GB" dirty="0"/>
              <a:t>Directories and Traversals:  </a:t>
            </a:r>
            <a:r>
              <a:rPr lang="en-US" dirty="0"/>
              <a:t>https://www.youtube.com/watch?v=z_OwSnFY_5s</a:t>
            </a:r>
          </a:p>
          <a:p>
            <a:endParaRPr lang="en-US" dirty="0"/>
          </a:p>
          <a:p>
            <a:endParaRPr lang="en-GB" dirty="0"/>
          </a:p>
        </p:txBody>
      </p:sp>
      <p:sp>
        <p:nvSpPr>
          <p:cNvPr id="4" name="Slide Number Placeholder 3"/>
          <p:cNvSpPr>
            <a:spLocks noGrp="1"/>
          </p:cNvSpPr>
          <p:nvPr>
            <p:ph type="sldNum" sz="quarter" idx="5"/>
          </p:nvPr>
        </p:nvSpPr>
        <p:spPr/>
        <p:txBody>
          <a:bodyPr/>
          <a:lstStyle/>
          <a:p>
            <a:fld id="{2BFEDEE5-1CBC-43D9-B651-7798A41B076A}" type="slidenum">
              <a:rPr lang="en-GB" smtClean="0"/>
              <a:t>54</a:t>
            </a:fld>
            <a:endParaRPr lang="en-GB"/>
          </a:p>
        </p:txBody>
      </p:sp>
    </p:spTree>
    <p:extLst>
      <p:ext uri="{BB962C8B-B14F-4D97-AF65-F5344CB8AC3E}">
        <p14:creationId xmlns:p14="http://schemas.microsoft.com/office/powerpoint/2010/main" val="1106671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55</a:t>
            </a:fld>
            <a:endParaRPr lang="en-GB"/>
          </a:p>
        </p:txBody>
      </p:sp>
    </p:spTree>
    <p:extLst>
      <p:ext uri="{BB962C8B-B14F-4D97-AF65-F5344CB8AC3E}">
        <p14:creationId xmlns:p14="http://schemas.microsoft.com/office/powerpoint/2010/main" val="426945050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56</a:t>
            </a:fld>
            <a:endParaRPr lang="en-GB"/>
          </a:p>
        </p:txBody>
      </p:sp>
    </p:spTree>
    <p:extLst>
      <p:ext uri="{BB962C8B-B14F-4D97-AF65-F5344CB8AC3E}">
        <p14:creationId xmlns:p14="http://schemas.microsoft.com/office/powerpoint/2010/main" val="86640547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57</a:t>
            </a:fld>
            <a:endParaRPr lang="en-GB"/>
          </a:p>
        </p:txBody>
      </p:sp>
    </p:spTree>
    <p:extLst>
      <p:ext uri="{BB962C8B-B14F-4D97-AF65-F5344CB8AC3E}">
        <p14:creationId xmlns:p14="http://schemas.microsoft.com/office/powerpoint/2010/main" val="413192064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58</a:t>
            </a:fld>
            <a:endParaRPr lang="en-GB"/>
          </a:p>
        </p:txBody>
      </p:sp>
    </p:spTree>
    <p:extLst>
      <p:ext uri="{BB962C8B-B14F-4D97-AF65-F5344CB8AC3E}">
        <p14:creationId xmlns:p14="http://schemas.microsoft.com/office/powerpoint/2010/main" val="233467222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59</a:t>
            </a:fld>
            <a:endParaRPr lang="en-GB"/>
          </a:p>
        </p:txBody>
      </p:sp>
    </p:spTree>
    <p:extLst>
      <p:ext uri="{BB962C8B-B14F-4D97-AF65-F5344CB8AC3E}">
        <p14:creationId xmlns:p14="http://schemas.microsoft.com/office/powerpoint/2010/main" val="23988999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6</a:t>
            </a:fld>
            <a:endParaRPr lang="en-GB"/>
          </a:p>
        </p:txBody>
      </p:sp>
    </p:spTree>
    <p:extLst>
      <p:ext uri="{BB962C8B-B14F-4D97-AF65-F5344CB8AC3E}">
        <p14:creationId xmlns:p14="http://schemas.microsoft.com/office/powerpoint/2010/main" val="283280971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60</a:t>
            </a:fld>
            <a:endParaRPr lang="en-GB"/>
          </a:p>
        </p:txBody>
      </p:sp>
    </p:spTree>
    <p:extLst>
      <p:ext uri="{BB962C8B-B14F-4D97-AF65-F5344CB8AC3E}">
        <p14:creationId xmlns:p14="http://schemas.microsoft.com/office/powerpoint/2010/main" val="196459425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61</a:t>
            </a:fld>
            <a:endParaRPr lang="en-GB"/>
          </a:p>
        </p:txBody>
      </p:sp>
    </p:spTree>
    <p:extLst>
      <p:ext uri="{BB962C8B-B14F-4D97-AF65-F5344CB8AC3E}">
        <p14:creationId xmlns:p14="http://schemas.microsoft.com/office/powerpoint/2010/main" val="146460894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62</a:t>
            </a:fld>
            <a:endParaRPr lang="en-GB"/>
          </a:p>
        </p:txBody>
      </p:sp>
    </p:spTree>
    <p:extLst>
      <p:ext uri="{BB962C8B-B14F-4D97-AF65-F5344CB8AC3E}">
        <p14:creationId xmlns:p14="http://schemas.microsoft.com/office/powerpoint/2010/main" val="99042622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63</a:t>
            </a:fld>
            <a:endParaRPr lang="en-GB"/>
          </a:p>
        </p:txBody>
      </p:sp>
    </p:spTree>
    <p:extLst>
      <p:ext uri="{BB962C8B-B14F-4D97-AF65-F5344CB8AC3E}">
        <p14:creationId xmlns:p14="http://schemas.microsoft.com/office/powerpoint/2010/main" val="321048265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64</a:t>
            </a:fld>
            <a:endParaRPr lang="en-GB"/>
          </a:p>
        </p:txBody>
      </p:sp>
    </p:spTree>
    <p:extLst>
      <p:ext uri="{BB962C8B-B14F-4D97-AF65-F5344CB8AC3E}">
        <p14:creationId xmlns:p14="http://schemas.microsoft.com/office/powerpoint/2010/main" val="98460498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65</a:t>
            </a:fld>
            <a:endParaRPr lang="en-GB"/>
          </a:p>
        </p:txBody>
      </p:sp>
    </p:spTree>
    <p:extLst>
      <p:ext uri="{BB962C8B-B14F-4D97-AF65-F5344CB8AC3E}">
        <p14:creationId xmlns:p14="http://schemas.microsoft.com/office/powerpoint/2010/main" val="29927955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66</a:t>
            </a:fld>
            <a:endParaRPr lang="en-GB"/>
          </a:p>
        </p:txBody>
      </p:sp>
    </p:spTree>
    <p:extLst>
      <p:ext uri="{BB962C8B-B14F-4D97-AF65-F5344CB8AC3E}">
        <p14:creationId xmlns:p14="http://schemas.microsoft.com/office/powerpoint/2010/main" val="426460017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67</a:t>
            </a:fld>
            <a:endParaRPr lang="en-GB"/>
          </a:p>
        </p:txBody>
      </p:sp>
    </p:spTree>
    <p:extLst>
      <p:ext uri="{BB962C8B-B14F-4D97-AF65-F5344CB8AC3E}">
        <p14:creationId xmlns:p14="http://schemas.microsoft.com/office/powerpoint/2010/main" val="375265356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68</a:t>
            </a:fld>
            <a:endParaRPr lang="en-GB"/>
          </a:p>
        </p:txBody>
      </p:sp>
    </p:spTree>
    <p:extLst>
      <p:ext uri="{BB962C8B-B14F-4D97-AF65-F5344CB8AC3E}">
        <p14:creationId xmlns:p14="http://schemas.microsoft.com/office/powerpoint/2010/main" val="425846084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Test Questions</a:t>
            </a:r>
          </a:p>
          <a:p>
            <a:r>
              <a:rPr lang="en-GB" dirty="0"/>
              <a:t>7 + 30 (Mod24) = 13</a:t>
            </a:r>
          </a:p>
          <a:p>
            <a:endParaRPr lang="en-GB" dirty="0"/>
          </a:p>
          <a:p>
            <a:r>
              <a:rPr lang="en-GB" dirty="0"/>
              <a:t>15 + 40 (Mod 12) = 7</a:t>
            </a:r>
          </a:p>
          <a:p>
            <a:endParaRPr lang="en-GB" dirty="0"/>
          </a:p>
          <a:p>
            <a:r>
              <a:rPr lang="en-GB" dirty="0"/>
              <a:t>3 * 90 (Mod 25) = 20</a:t>
            </a:r>
          </a:p>
          <a:p>
            <a:endParaRPr lang="en-GB" dirty="0"/>
          </a:p>
          <a:p>
            <a:r>
              <a:rPr lang="en-GB" dirty="0"/>
              <a:t>12 * 10 (Mod 25) = 20 </a:t>
            </a:r>
          </a:p>
        </p:txBody>
      </p:sp>
      <p:sp>
        <p:nvSpPr>
          <p:cNvPr id="4" name="Slide Number Placeholder 3"/>
          <p:cNvSpPr>
            <a:spLocks noGrp="1"/>
          </p:cNvSpPr>
          <p:nvPr>
            <p:ph type="sldNum" sz="quarter" idx="5"/>
          </p:nvPr>
        </p:nvSpPr>
        <p:spPr/>
        <p:txBody>
          <a:bodyPr/>
          <a:lstStyle/>
          <a:p>
            <a:fld id="{2BFEDEE5-1CBC-43D9-B651-7798A41B076A}" type="slidenum">
              <a:rPr lang="en-GB" smtClean="0"/>
              <a:t>69</a:t>
            </a:fld>
            <a:endParaRPr lang="en-GB"/>
          </a:p>
        </p:txBody>
      </p:sp>
    </p:spTree>
    <p:extLst>
      <p:ext uri="{BB962C8B-B14F-4D97-AF65-F5344CB8AC3E}">
        <p14:creationId xmlns:p14="http://schemas.microsoft.com/office/powerpoint/2010/main" val="17896070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7</a:t>
            </a:fld>
            <a:endParaRPr lang="en-GB"/>
          </a:p>
        </p:txBody>
      </p:sp>
    </p:spTree>
    <p:extLst>
      <p:ext uri="{BB962C8B-B14F-4D97-AF65-F5344CB8AC3E}">
        <p14:creationId xmlns:p14="http://schemas.microsoft.com/office/powerpoint/2010/main" val="296885715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Test Questions</a:t>
            </a:r>
          </a:p>
          <a:p>
            <a:r>
              <a:rPr lang="en-GB" dirty="0"/>
              <a:t>7 + 30 (Mod24) = 13</a:t>
            </a:r>
          </a:p>
          <a:p>
            <a:endParaRPr lang="en-GB" dirty="0"/>
          </a:p>
          <a:p>
            <a:r>
              <a:rPr lang="en-GB" dirty="0"/>
              <a:t>15 + 40 (Mod 12) = 7</a:t>
            </a:r>
          </a:p>
          <a:p>
            <a:endParaRPr lang="en-GB" dirty="0"/>
          </a:p>
          <a:p>
            <a:r>
              <a:rPr lang="en-GB" dirty="0"/>
              <a:t>3 * 90 (Mod 25) = 20</a:t>
            </a:r>
          </a:p>
          <a:p>
            <a:endParaRPr lang="en-GB" dirty="0"/>
          </a:p>
          <a:p>
            <a:r>
              <a:rPr lang="en-GB" dirty="0"/>
              <a:t>12 * 10 (Mod 25) = 20 </a:t>
            </a:r>
          </a:p>
        </p:txBody>
      </p:sp>
      <p:sp>
        <p:nvSpPr>
          <p:cNvPr id="4" name="Slide Number Placeholder 3"/>
          <p:cNvSpPr>
            <a:spLocks noGrp="1"/>
          </p:cNvSpPr>
          <p:nvPr>
            <p:ph type="sldNum" sz="quarter" idx="5"/>
          </p:nvPr>
        </p:nvSpPr>
        <p:spPr/>
        <p:txBody>
          <a:bodyPr/>
          <a:lstStyle/>
          <a:p>
            <a:fld id="{2BFEDEE5-1CBC-43D9-B651-7798A41B076A}" type="slidenum">
              <a:rPr lang="en-GB" smtClean="0"/>
              <a:t>70</a:t>
            </a:fld>
            <a:endParaRPr lang="en-GB"/>
          </a:p>
        </p:txBody>
      </p:sp>
    </p:spTree>
    <p:extLst>
      <p:ext uri="{BB962C8B-B14F-4D97-AF65-F5344CB8AC3E}">
        <p14:creationId xmlns:p14="http://schemas.microsoft.com/office/powerpoint/2010/main" val="148999733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Test Questions</a:t>
            </a:r>
          </a:p>
          <a:p>
            <a:r>
              <a:rPr lang="en-GB" dirty="0"/>
              <a:t>7 + 30 (Mod24) = 13</a:t>
            </a:r>
          </a:p>
          <a:p>
            <a:endParaRPr lang="en-GB" dirty="0"/>
          </a:p>
          <a:p>
            <a:r>
              <a:rPr lang="en-GB" dirty="0"/>
              <a:t>15 + 40 (Mod 12) = 7</a:t>
            </a:r>
          </a:p>
          <a:p>
            <a:endParaRPr lang="en-GB" dirty="0"/>
          </a:p>
          <a:p>
            <a:r>
              <a:rPr lang="en-GB" dirty="0"/>
              <a:t>3 * 90 (Mod 25) = 20</a:t>
            </a:r>
          </a:p>
          <a:p>
            <a:endParaRPr lang="en-GB" dirty="0"/>
          </a:p>
          <a:p>
            <a:r>
              <a:rPr lang="en-GB" dirty="0"/>
              <a:t>12 * 10 (Mod 25) = 20 </a:t>
            </a:r>
          </a:p>
        </p:txBody>
      </p:sp>
      <p:sp>
        <p:nvSpPr>
          <p:cNvPr id="4" name="Slide Number Placeholder 3"/>
          <p:cNvSpPr>
            <a:spLocks noGrp="1"/>
          </p:cNvSpPr>
          <p:nvPr>
            <p:ph type="sldNum" sz="quarter" idx="5"/>
          </p:nvPr>
        </p:nvSpPr>
        <p:spPr/>
        <p:txBody>
          <a:bodyPr/>
          <a:lstStyle/>
          <a:p>
            <a:fld id="{2BFEDEE5-1CBC-43D9-B651-7798A41B076A}" type="slidenum">
              <a:rPr lang="en-GB" smtClean="0"/>
              <a:t>71</a:t>
            </a:fld>
            <a:endParaRPr lang="en-GB"/>
          </a:p>
        </p:txBody>
      </p:sp>
    </p:spTree>
    <p:extLst>
      <p:ext uri="{BB962C8B-B14F-4D97-AF65-F5344CB8AC3E}">
        <p14:creationId xmlns:p14="http://schemas.microsoft.com/office/powerpoint/2010/main" val="185463812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Test Questions</a:t>
            </a:r>
          </a:p>
          <a:p>
            <a:r>
              <a:rPr lang="en-GB" dirty="0"/>
              <a:t>7 + 30 (Mod24) = 13</a:t>
            </a:r>
          </a:p>
          <a:p>
            <a:endParaRPr lang="en-GB" dirty="0"/>
          </a:p>
          <a:p>
            <a:r>
              <a:rPr lang="en-GB" dirty="0"/>
              <a:t>15 + 40 (Mod 12) = 7</a:t>
            </a:r>
          </a:p>
          <a:p>
            <a:endParaRPr lang="en-GB" dirty="0"/>
          </a:p>
          <a:p>
            <a:r>
              <a:rPr lang="en-GB" dirty="0"/>
              <a:t>3 * 90 (Mod 25) = 20</a:t>
            </a:r>
          </a:p>
          <a:p>
            <a:endParaRPr lang="en-GB" dirty="0"/>
          </a:p>
          <a:p>
            <a:r>
              <a:rPr lang="en-GB" dirty="0"/>
              <a:t>12 * 10 (Mod 25) = 20 </a:t>
            </a:r>
          </a:p>
        </p:txBody>
      </p:sp>
      <p:sp>
        <p:nvSpPr>
          <p:cNvPr id="4" name="Slide Number Placeholder 3"/>
          <p:cNvSpPr>
            <a:spLocks noGrp="1"/>
          </p:cNvSpPr>
          <p:nvPr>
            <p:ph type="sldNum" sz="quarter" idx="5"/>
          </p:nvPr>
        </p:nvSpPr>
        <p:spPr/>
        <p:txBody>
          <a:bodyPr/>
          <a:lstStyle/>
          <a:p>
            <a:fld id="{2BFEDEE5-1CBC-43D9-B651-7798A41B076A}" type="slidenum">
              <a:rPr lang="en-GB" smtClean="0"/>
              <a:t>72</a:t>
            </a:fld>
            <a:endParaRPr lang="en-GB"/>
          </a:p>
        </p:txBody>
      </p:sp>
    </p:spTree>
    <p:extLst>
      <p:ext uri="{BB962C8B-B14F-4D97-AF65-F5344CB8AC3E}">
        <p14:creationId xmlns:p14="http://schemas.microsoft.com/office/powerpoint/2010/main" val="337053961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Test Questions</a:t>
            </a:r>
          </a:p>
          <a:p>
            <a:r>
              <a:rPr lang="en-GB" dirty="0"/>
              <a:t>7 + 30 (Mod24) = 13</a:t>
            </a:r>
          </a:p>
          <a:p>
            <a:endParaRPr lang="en-GB" dirty="0"/>
          </a:p>
          <a:p>
            <a:r>
              <a:rPr lang="en-GB" dirty="0"/>
              <a:t>15 + 40 (Mod 12) = 7</a:t>
            </a:r>
          </a:p>
          <a:p>
            <a:endParaRPr lang="en-GB" dirty="0"/>
          </a:p>
          <a:p>
            <a:r>
              <a:rPr lang="en-GB" dirty="0"/>
              <a:t>3 * 90 (Mod 25) = 20</a:t>
            </a:r>
          </a:p>
          <a:p>
            <a:endParaRPr lang="en-GB" dirty="0"/>
          </a:p>
          <a:p>
            <a:r>
              <a:rPr lang="en-GB" dirty="0"/>
              <a:t>12 * 10 (Mod 25) = 20 </a:t>
            </a:r>
          </a:p>
        </p:txBody>
      </p:sp>
      <p:sp>
        <p:nvSpPr>
          <p:cNvPr id="4" name="Slide Number Placeholder 3"/>
          <p:cNvSpPr>
            <a:spLocks noGrp="1"/>
          </p:cNvSpPr>
          <p:nvPr>
            <p:ph type="sldNum" sz="quarter" idx="5"/>
          </p:nvPr>
        </p:nvSpPr>
        <p:spPr/>
        <p:txBody>
          <a:bodyPr/>
          <a:lstStyle/>
          <a:p>
            <a:fld id="{2BFEDEE5-1CBC-43D9-B651-7798A41B076A}" type="slidenum">
              <a:rPr lang="en-GB" smtClean="0"/>
              <a:t>73</a:t>
            </a:fld>
            <a:endParaRPr lang="en-GB"/>
          </a:p>
        </p:txBody>
      </p:sp>
    </p:spTree>
    <p:extLst>
      <p:ext uri="{BB962C8B-B14F-4D97-AF65-F5344CB8AC3E}">
        <p14:creationId xmlns:p14="http://schemas.microsoft.com/office/powerpoint/2010/main" val="206190619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BFEDEE5-1CBC-43D9-B651-7798A41B076A}" type="slidenum">
              <a:rPr lang="en-GB" smtClean="0"/>
              <a:t>74</a:t>
            </a:fld>
            <a:endParaRPr lang="en-GB"/>
          </a:p>
        </p:txBody>
      </p:sp>
    </p:spTree>
    <p:extLst>
      <p:ext uri="{BB962C8B-B14F-4D97-AF65-F5344CB8AC3E}">
        <p14:creationId xmlns:p14="http://schemas.microsoft.com/office/powerpoint/2010/main" val="349882322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75</a:t>
            </a:fld>
            <a:endParaRPr lang="en-GB"/>
          </a:p>
        </p:txBody>
      </p:sp>
    </p:spTree>
    <p:extLst>
      <p:ext uri="{BB962C8B-B14F-4D97-AF65-F5344CB8AC3E}">
        <p14:creationId xmlns:p14="http://schemas.microsoft.com/office/powerpoint/2010/main" val="385797974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76</a:t>
            </a:fld>
            <a:endParaRPr lang="en-GB"/>
          </a:p>
        </p:txBody>
      </p:sp>
    </p:spTree>
    <p:extLst>
      <p:ext uri="{BB962C8B-B14F-4D97-AF65-F5344CB8AC3E}">
        <p14:creationId xmlns:p14="http://schemas.microsoft.com/office/powerpoint/2010/main" val="247916703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77</a:t>
            </a:fld>
            <a:endParaRPr lang="en-GB"/>
          </a:p>
        </p:txBody>
      </p:sp>
    </p:spTree>
    <p:extLst>
      <p:ext uri="{BB962C8B-B14F-4D97-AF65-F5344CB8AC3E}">
        <p14:creationId xmlns:p14="http://schemas.microsoft.com/office/powerpoint/2010/main" val="41584140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78</a:t>
            </a:fld>
            <a:endParaRPr lang="en-GB"/>
          </a:p>
        </p:txBody>
      </p:sp>
    </p:spTree>
    <p:extLst>
      <p:ext uri="{BB962C8B-B14F-4D97-AF65-F5344CB8AC3E}">
        <p14:creationId xmlns:p14="http://schemas.microsoft.com/office/powerpoint/2010/main" val="58516246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79</a:t>
            </a:fld>
            <a:endParaRPr lang="en-GB"/>
          </a:p>
        </p:txBody>
      </p:sp>
    </p:spTree>
    <p:extLst>
      <p:ext uri="{BB962C8B-B14F-4D97-AF65-F5344CB8AC3E}">
        <p14:creationId xmlns:p14="http://schemas.microsoft.com/office/powerpoint/2010/main" val="6836277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8</a:t>
            </a:fld>
            <a:endParaRPr lang="en-GB"/>
          </a:p>
        </p:txBody>
      </p:sp>
    </p:spTree>
    <p:extLst>
      <p:ext uri="{BB962C8B-B14F-4D97-AF65-F5344CB8AC3E}">
        <p14:creationId xmlns:p14="http://schemas.microsoft.com/office/powerpoint/2010/main" val="358766101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80</a:t>
            </a:fld>
            <a:endParaRPr lang="en-GB"/>
          </a:p>
        </p:txBody>
      </p:sp>
    </p:spTree>
    <p:extLst>
      <p:ext uri="{BB962C8B-B14F-4D97-AF65-F5344CB8AC3E}">
        <p14:creationId xmlns:p14="http://schemas.microsoft.com/office/powerpoint/2010/main" val="279248457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81</a:t>
            </a:fld>
            <a:endParaRPr lang="en-GB"/>
          </a:p>
        </p:txBody>
      </p:sp>
    </p:spTree>
    <p:extLst>
      <p:ext uri="{BB962C8B-B14F-4D97-AF65-F5344CB8AC3E}">
        <p14:creationId xmlns:p14="http://schemas.microsoft.com/office/powerpoint/2010/main" val="390829883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82</a:t>
            </a:fld>
            <a:endParaRPr lang="en-GB"/>
          </a:p>
        </p:txBody>
      </p:sp>
    </p:spTree>
    <p:extLst>
      <p:ext uri="{BB962C8B-B14F-4D97-AF65-F5344CB8AC3E}">
        <p14:creationId xmlns:p14="http://schemas.microsoft.com/office/powerpoint/2010/main" val="179468340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83</a:t>
            </a:fld>
            <a:endParaRPr lang="en-GB"/>
          </a:p>
        </p:txBody>
      </p:sp>
    </p:spTree>
    <p:extLst>
      <p:ext uri="{BB962C8B-B14F-4D97-AF65-F5344CB8AC3E}">
        <p14:creationId xmlns:p14="http://schemas.microsoft.com/office/powerpoint/2010/main" val="370064006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84</a:t>
            </a:fld>
            <a:endParaRPr lang="en-GB"/>
          </a:p>
        </p:txBody>
      </p:sp>
    </p:spTree>
    <p:extLst>
      <p:ext uri="{BB962C8B-B14F-4D97-AF65-F5344CB8AC3E}">
        <p14:creationId xmlns:p14="http://schemas.microsoft.com/office/powerpoint/2010/main" val="152440439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85</a:t>
            </a:fld>
            <a:endParaRPr lang="en-GB"/>
          </a:p>
        </p:txBody>
      </p:sp>
    </p:spTree>
    <p:extLst>
      <p:ext uri="{BB962C8B-B14F-4D97-AF65-F5344CB8AC3E}">
        <p14:creationId xmlns:p14="http://schemas.microsoft.com/office/powerpoint/2010/main" val="395866724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86</a:t>
            </a:fld>
            <a:endParaRPr lang="en-GB"/>
          </a:p>
        </p:txBody>
      </p:sp>
    </p:spTree>
    <p:extLst>
      <p:ext uri="{BB962C8B-B14F-4D97-AF65-F5344CB8AC3E}">
        <p14:creationId xmlns:p14="http://schemas.microsoft.com/office/powerpoint/2010/main" val="373441589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BFEDEE5-1CBC-43D9-B651-7798A41B076A}" type="slidenum">
              <a:rPr lang="en-GB" smtClean="0"/>
              <a:t>87</a:t>
            </a:fld>
            <a:endParaRPr lang="en-GB"/>
          </a:p>
        </p:txBody>
      </p:sp>
    </p:spTree>
    <p:extLst>
      <p:ext uri="{BB962C8B-B14F-4D97-AF65-F5344CB8AC3E}">
        <p14:creationId xmlns:p14="http://schemas.microsoft.com/office/powerpoint/2010/main" val="287935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88</a:t>
            </a:fld>
            <a:endParaRPr lang="en-GB"/>
          </a:p>
        </p:txBody>
      </p:sp>
    </p:spTree>
    <p:extLst>
      <p:ext uri="{BB962C8B-B14F-4D97-AF65-F5344CB8AC3E}">
        <p14:creationId xmlns:p14="http://schemas.microsoft.com/office/powerpoint/2010/main" val="211610193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89</a:t>
            </a:fld>
            <a:endParaRPr lang="en-GB"/>
          </a:p>
        </p:txBody>
      </p:sp>
    </p:spTree>
    <p:extLst>
      <p:ext uri="{BB962C8B-B14F-4D97-AF65-F5344CB8AC3E}">
        <p14:creationId xmlns:p14="http://schemas.microsoft.com/office/powerpoint/2010/main" val="3441748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9</a:t>
            </a:fld>
            <a:endParaRPr lang="en-GB"/>
          </a:p>
        </p:txBody>
      </p:sp>
    </p:spTree>
    <p:extLst>
      <p:ext uri="{BB962C8B-B14F-4D97-AF65-F5344CB8AC3E}">
        <p14:creationId xmlns:p14="http://schemas.microsoft.com/office/powerpoint/2010/main" val="159807817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90</a:t>
            </a:fld>
            <a:endParaRPr lang="en-GB"/>
          </a:p>
        </p:txBody>
      </p:sp>
    </p:spTree>
    <p:extLst>
      <p:ext uri="{BB962C8B-B14F-4D97-AF65-F5344CB8AC3E}">
        <p14:creationId xmlns:p14="http://schemas.microsoft.com/office/powerpoint/2010/main" val="105234158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91</a:t>
            </a:fld>
            <a:endParaRPr lang="en-GB"/>
          </a:p>
        </p:txBody>
      </p:sp>
    </p:spTree>
    <p:extLst>
      <p:ext uri="{BB962C8B-B14F-4D97-AF65-F5344CB8AC3E}">
        <p14:creationId xmlns:p14="http://schemas.microsoft.com/office/powerpoint/2010/main" val="277770298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92</a:t>
            </a:fld>
            <a:endParaRPr lang="en-GB"/>
          </a:p>
        </p:txBody>
      </p:sp>
    </p:spTree>
    <p:extLst>
      <p:ext uri="{BB962C8B-B14F-4D97-AF65-F5344CB8AC3E}">
        <p14:creationId xmlns:p14="http://schemas.microsoft.com/office/powerpoint/2010/main" val="314654219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93</a:t>
            </a:fld>
            <a:endParaRPr lang="en-GB"/>
          </a:p>
        </p:txBody>
      </p:sp>
    </p:spTree>
    <p:extLst>
      <p:ext uri="{BB962C8B-B14F-4D97-AF65-F5344CB8AC3E}">
        <p14:creationId xmlns:p14="http://schemas.microsoft.com/office/powerpoint/2010/main" val="417937106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94</a:t>
            </a:fld>
            <a:endParaRPr lang="en-GB"/>
          </a:p>
        </p:txBody>
      </p:sp>
    </p:spTree>
    <p:extLst>
      <p:ext uri="{BB962C8B-B14F-4D97-AF65-F5344CB8AC3E}">
        <p14:creationId xmlns:p14="http://schemas.microsoft.com/office/powerpoint/2010/main" val="120778162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95</a:t>
            </a:fld>
            <a:endParaRPr lang="en-GB"/>
          </a:p>
        </p:txBody>
      </p:sp>
    </p:spTree>
    <p:extLst>
      <p:ext uri="{BB962C8B-B14F-4D97-AF65-F5344CB8AC3E}">
        <p14:creationId xmlns:p14="http://schemas.microsoft.com/office/powerpoint/2010/main" val="202841315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96</a:t>
            </a:fld>
            <a:endParaRPr lang="en-GB"/>
          </a:p>
        </p:txBody>
      </p:sp>
    </p:spTree>
    <p:extLst>
      <p:ext uri="{BB962C8B-B14F-4D97-AF65-F5344CB8AC3E}">
        <p14:creationId xmlns:p14="http://schemas.microsoft.com/office/powerpoint/2010/main" val="421002995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97</a:t>
            </a:fld>
            <a:endParaRPr lang="en-GB"/>
          </a:p>
        </p:txBody>
      </p:sp>
    </p:spTree>
    <p:extLst>
      <p:ext uri="{BB962C8B-B14F-4D97-AF65-F5344CB8AC3E}">
        <p14:creationId xmlns:p14="http://schemas.microsoft.com/office/powerpoint/2010/main" val="325525691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98</a:t>
            </a:fld>
            <a:endParaRPr lang="en-GB"/>
          </a:p>
        </p:txBody>
      </p:sp>
    </p:spTree>
    <p:extLst>
      <p:ext uri="{BB962C8B-B14F-4D97-AF65-F5344CB8AC3E}">
        <p14:creationId xmlns:p14="http://schemas.microsoft.com/office/powerpoint/2010/main" val="44152905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99</a:t>
            </a:fld>
            <a:endParaRPr lang="en-GB"/>
          </a:p>
        </p:txBody>
      </p:sp>
    </p:spTree>
    <p:extLst>
      <p:ext uri="{BB962C8B-B14F-4D97-AF65-F5344CB8AC3E}">
        <p14:creationId xmlns:p14="http://schemas.microsoft.com/office/powerpoint/2010/main" val="18336389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AAEB1-69C1-41EF-A657-7E8C0745956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2284DBE-7309-4ED5-A5B3-286734CF51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B80F109-EEFD-43EE-AD9C-04A8D8D3D2B5}"/>
              </a:ext>
            </a:extLst>
          </p:cNvPr>
          <p:cNvSpPr>
            <a:spLocks noGrp="1"/>
          </p:cNvSpPr>
          <p:nvPr>
            <p:ph type="dt" sz="half" idx="10"/>
          </p:nvPr>
        </p:nvSpPr>
        <p:spPr/>
        <p:txBody>
          <a:bodyPr/>
          <a:lstStyle/>
          <a:p>
            <a:fld id="{7CEAAD4E-B362-47DC-BC4F-59B3E0F87D86}" type="datetimeFigureOut">
              <a:rPr lang="en-GB" smtClean="0"/>
              <a:t>15/09/2021</a:t>
            </a:fld>
            <a:endParaRPr lang="en-GB"/>
          </a:p>
        </p:txBody>
      </p:sp>
      <p:sp>
        <p:nvSpPr>
          <p:cNvPr id="5" name="Footer Placeholder 4">
            <a:extLst>
              <a:ext uri="{FF2B5EF4-FFF2-40B4-BE49-F238E27FC236}">
                <a16:creationId xmlns:a16="http://schemas.microsoft.com/office/drawing/2014/main" id="{01BD265B-B675-4A75-AAFB-7E06EA0AF2F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1BAF021-9C73-4B17-A9A5-F6DC9F4E7ACA}"/>
              </a:ext>
            </a:extLst>
          </p:cNvPr>
          <p:cNvSpPr>
            <a:spLocks noGrp="1"/>
          </p:cNvSpPr>
          <p:nvPr>
            <p:ph type="sldNum" sz="quarter" idx="12"/>
          </p:nvPr>
        </p:nvSpPr>
        <p:spPr/>
        <p:txBody>
          <a:bodyPr/>
          <a:lstStyle/>
          <a:p>
            <a:fld id="{2EDBDE31-816E-464E-B9E2-01EA28EB0B70}" type="slidenum">
              <a:rPr lang="en-GB" smtClean="0"/>
              <a:t>‹#›</a:t>
            </a:fld>
            <a:endParaRPr lang="en-GB"/>
          </a:p>
        </p:txBody>
      </p:sp>
    </p:spTree>
    <p:extLst>
      <p:ext uri="{BB962C8B-B14F-4D97-AF65-F5344CB8AC3E}">
        <p14:creationId xmlns:p14="http://schemas.microsoft.com/office/powerpoint/2010/main" val="23593000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52C47-7E5D-41F0-B51A-D6A3732EA7C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C7F184E-56AC-4655-A735-0AD71A9C1A4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CE06311-412A-496E-9213-2AD13A1C35E9}"/>
              </a:ext>
            </a:extLst>
          </p:cNvPr>
          <p:cNvSpPr>
            <a:spLocks noGrp="1"/>
          </p:cNvSpPr>
          <p:nvPr>
            <p:ph type="dt" sz="half" idx="10"/>
          </p:nvPr>
        </p:nvSpPr>
        <p:spPr/>
        <p:txBody>
          <a:bodyPr/>
          <a:lstStyle/>
          <a:p>
            <a:fld id="{7CEAAD4E-B362-47DC-BC4F-59B3E0F87D86}" type="datetimeFigureOut">
              <a:rPr lang="en-GB" smtClean="0"/>
              <a:t>15/09/2021</a:t>
            </a:fld>
            <a:endParaRPr lang="en-GB"/>
          </a:p>
        </p:txBody>
      </p:sp>
      <p:sp>
        <p:nvSpPr>
          <p:cNvPr id="5" name="Footer Placeholder 4">
            <a:extLst>
              <a:ext uri="{FF2B5EF4-FFF2-40B4-BE49-F238E27FC236}">
                <a16:creationId xmlns:a16="http://schemas.microsoft.com/office/drawing/2014/main" id="{4C656BDC-885B-4239-A4DB-46C47518A7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64F9892-4AEE-4DD5-8164-4E748417A0EE}"/>
              </a:ext>
            </a:extLst>
          </p:cNvPr>
          <p:cNvSpPr>
            <a:spLocks noGrp="1"/>
          </p:cNvSpPr>
          <p:nvPr>
            <p:ph type="sldNum" sz="quarter" idx="12"/>
          </p:nvPr>
        </p:nvSpPr>
        <p:spPr/>
        <p:txBody>
          <a:bodyPr/>
          <a:lstStyle/>
          <a:p>
            <a:fld id="{2EDBDE31-816E-464E-B9E2-01EA28EB0B70}" type="slidenum">
              <a:rPr lang="en-GB" smtClean="0"/>
              <a:t>‹#›</a:t>
            </a:fld>
            <a:endParaRPr lang="en-GB"/>
          </a:p>
        </p:txBody>
      </p:sp>
    </p:spTree>
    <p:extLst>
      <p:ext uri="{BB962C8B-B14F-4D97-AF65-F5344CB8AC3E}">
        <p14:creationId xmlns:p14="http://schemas.microsoft.com/office/powerpoint/2010/main" val="2409984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492D21-51D6-4EB9-A5E8-CBB11B278AA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8444189-4A61-4D56-98DA-050E7C5A952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3076E59-097A-4C37-9535-EDF2CD648FC0}"/>
              </a:ext>
            </a:extLst>
          </p:cNvPr>
          <p:cNvSpPr>
            <a:spLocks noGrp="1"/>
          </p:cNvSpPr>
          <p:nvPr>
            <p:ph type="dt" sz="half" idx="10"/>
          </p:nvPr>
        </p:nvSpPr>
        <p:spPr/>
        <p:txBody>
          <a:bodyPr/>
          <a:lstStyle/>
          <a:p>
            <a:fld id="{7CEAAD4E-B362-47DC-BC4F-59B3E0F87D86}" type="datetimeFigureOut">
              <a:rPr lang="en-GB" smtClean="0"/>
              <a:t>15/09/2021</a:t>
            </a:fld>
            <a:endParaRPr lang="en-GB"/>
          </a:p>
        </p:txBody>
      </p:sp>
      <p:sp>
        <p:nvSpPr>
          <p:cNvPr id="5" name="Footer Placeholder 4">
            <a:extLst>
              <a:ext uri="{FF2B5EF4-FFF2-40B4-BE49-F238E27FC236}">
                <a16:creationId xmlns:a16="http://schemas.microsoft.com/office/drawing/2014/main" id="{5829A101-EA28-404B-A009-504759366A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FD0C98F-2244-42AE-AE01-8EA41CBE5D75}"/>
              </a:ext>
            </a:extLst>
          </p:cNvPr>
          <p:cNvSpPr>
            <a:spLocks noGrp="1"/>
          </p:cNvSpPr>
          <p:nvPr>
            <p:ph type="sldNum" sz="quarter" idx="12"/>
          </p:nvPr>
        </p:nvSpPr>
        <p:spPr/>
        <p:txBody>
          <a:bodyPr/>
          <a:lstStyle/>
          <a:p>
            <a:fld id="{2EDBDE31-816E-464E-B9E2-01EA28EB0B70}" type="slidenum">
              <a:rPr lang="en-GB" smtClean="0"/>
              <a:t>‹#›</a:t>
            </a:fld>
            <a:endParaRPr lang="en-GB"/>
          </a:p>
        </p:txBody>
      </p:sp>
    </p:spTree>
    <p:extLst>
      <p:ext uri="{BB962C8B-B14F-4D97-AF65-F5344CB8AC3E}">
        <p14:creationId xmlns:p14="http://schemas.microsoft.com/office/powerpoint/2010/main" val="33246160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39599-BA86-AD4D-BFB8-3A0ADAC2DDB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F1EC698-B0F6-0348-83A8-27CCA45509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826D9B1-D72D-D645-A3B8-5B16CB64DA90}"/>
              </a:ext>
            </a:extLst>
          </p:cNvPr>
          <p:cNvSpPr>
            <a:spLocks noGrp="1"/>
          </p:cNvSpPr>
          <p:nvPr>
            <p:ph type="dt" sz="half" idx="10"/>
          </p:nvPr>
        </p:nvSpPr>
        <p:spPr/>
        <p:txBody>
          <a:bodyPr/>
          <a:lstStyle/>
          <a:p>
            <a:fld id="{E879894E-EBB1-FD48-9BBC-B56B05B3E990}" type="datetimeFigureOut">
              <a:rPr lang="en-US" smtClean="0"/>
              <a:t>9/15/2021</a:t>
            </a:fld>
            <a:endParaRPr lang="en-US"/>
          </a:p>
        </p:txBody>
      </p:sp>
      <p:sp>
        <p:nvSpPr>
          <p:cNvPr id="5" name="Footer Placeholder 4">
            <a:extLst>
              <a:ext uri="{FF2B5EF4-FFF2-40B4-BE49-F238E27FC236}">
                <a16:creationId xmlns:a16="http://schemas.microsoft.com/office/drawing/2014/main" id="{135B73F5-602B-1B45-A7C3-620CFA860B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E9BC5D-29BC-B540-B4E9-D2DFCEC9AB6D}"/>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1839767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par>
                          <p:cTn id="13" fill="hold">
                            <p:stCondLst>
                              <p:cond delay="1000"/>
                            </p:stCondLst>
                            <p:childTnLst>
                              <p:par>
                                <p:cTn id="14" presetID="64" presetClass="path" presetSubtype="0" accel="50000" decel="50000" fill="hold" grpId="1" nodeType="afterEffect">
                                  <p:stCondLst>
                                    <p:cond delay="0"/>
                                  </p:stCondLst>
                                  <p:childTnLst>
                                    <p:animMotion origin="layout" path="M -0.00326 0.40139 L -8.33333E-7 -2.96296E-6 " pathEditMode="relative" rAng="0" ptsTypes="AA">
                                      <p:cBhvr>
                                        <p:cTn id="15" dur="2000" fill="hold"/>
                                        <p:tgtEl>
                                          <p:spTgt spid="3">
                                            <p:txEl>
                                              <p:pRg st="0" end="0"/>
                                            </p:txEl>
                                          </p:spTgt>
                                        </p:tgtEl>
                                        <p:attrNameLst>
                                          <p:attrName>ppt_x</p:attrName>
                                          <p:attrName>ppt_y</p:attrName>
                                        </p:attrNameLst>
                                      </p:cBhvr>
                                      <p:rCtr x="13" y="-189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3" grpId="1" bui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98DBE-3DA6-6843-B18A-0C12EA895A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BE8B26-06BF-3C49-AE1E-D1247D2CC95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E8B8A8-DA48-AB40-BD95-C70379211071}"/>
              </a:ext>
            </a:extLst>
          </p:cNvPr>
          <p:cNvSpPr>
            <a:spLocks noGrp="1"/>
          </p:cNvSpPr>
          <p:nvPr>
            <p:ph type="dt" sz="half" idx="10"/>
          </p:nvPr>
        </p:nvSpPr>
        <p:spPr/>
        <p:txBody>
          <a:bodyPr/>
          <a:lstStyle/>
          <a:p>
            <a:fld id="{E879894E-EBB1-FD48-9BBC-B56B05B3E990}" type="datetimeFigureOut">
              <a:rPr lang="en-US" smtClean="0"/>
              <a:t>9/15/2021</a:t>
            </a:fld>
            <a:endParaRPr lang="en-US"/>
          </a:p>
        </p:txBody>
      </p:sp>
      <p:sp>
        <p:nvSpPr>
          <p:cNvPr id="5" name="Footer Placeholder 4">
            <a:extLst>
              <a:ext uri="{FF2B5EF4-FFF2-40B4-BE49-F238E27FC236}">
                <a16:creationId xmlns:a16="http://schemas.microsoft.com/office/drawing/2014/main" id="{3163D902-AFC6-C742-A5D2-1210F1C778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A8D8A7-1165-4443-A122-FEB76945803D}"/>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26788501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98D1D-FF20-444E-BAE0-E4434AE4EAF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2B2670-B233-E640-8A79-E073D46BC1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182AA90-1FE8-9148-B13F-37A85BA18D76}"/>
              </a:ext>
            </a:extLst>
          </p:cNvPr>
          <p:cNvSpPr>
            <a:spLocks noGrp="1"/>
          </p:cNvSpPr>
          <p:nvPr>
            <p:ph type="dt" sz="half" idx="10"/>
          </p:nvPr>
        </p:nvSpPr>
        <p:spPr/>
        <p:txBody>
          <a:bodyPr/>
          <a:lstStyle/>
          <a:p>
            <a:fld id="{E879894E-EBB1-FD48-9BBC-B56B05B3E990}" type="datetimeFigureOut">
              <a:rPr lang="en-US" smtClean="0"/>
              <a:t>9/15/2021</a:t>
            </a:fld>
            <a:endParaRPr lang="en-US"/>
          </a:p>
        </p:txBody>
      </p:sp>
      <p:sp>
        <p:nvSpPr>
          <p:cNvPr id="5" name="Footer Placeholder 4">
            <a:extLst>
              <a:ext uri="{FF2B5EF4-FFF2-40B4-BE49-F238E27FC236}">
                <a16:creationId xmlns:a16="http://schemas.microsoft.com/office/drawing/2014/main" id="{21121276-7BB3-0D4C-8EBA-8D22BE2C80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310E87-1B9A-BA46-BFE2-1DCC271A6BD8}"/>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2453213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87B1D-DE33-264E-9202-BFE9E45F06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C5D7BC-4BE9-9444-9485-C81A371CBE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CA21DF-400D-E44E-B45A-8C8E2ED000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48CA67C-5156-C243-A007-5FEFAB76660D}"/>
              </a:ext>
            </a:extLst>
          </p:cNvPr>
          <p:cNvSpPr>
            <a:spLocks noGrp="1"/>
          </p:cNvSpPr>
          <p:nvPr>
            <p:ph type="dt" sz="half" idx="10"/>
          </p:nvPr>
        </p:nvSpPr>
        <p:spPr/>
        <p:txBody>
          <a:bodyPr/>
          <a:lstStyle/>
          <a:p>
            <a:fld id="{E879894E-EBB1-FD48-9BBC-B56B05B3E990}" type="datetimeFigureOut">
              <a:rPr lang="en-US" smtClean="0"/>
              <a:t>9/15/2021</a:t>
            </a:fld>
            <a:endParaRPr lang="en-US"/>
          </a:p>
        </p:txBody>
      </p:sp>
      <p:sp>
        <p:nvSpPr>
          <p:cNvPr id="6" name="Footer Placeholder 5">
            <a:extLst>
              <a:ext uri="{FF2B5EF4-FFF2-40B4-BE49-F238E27FC236}">
                <a16:creationId xmlns:a16="http://schemas.microsoft.com/office/drawing/2014/main" id="{AF5AA0E9-DA14-5B42-AA64-DAD9E311FF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1608D6-99A5-9848-A505-A3337182DAA6}"/>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41601188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53BA0-F92A-1D4F-B601-47CF0DC512A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EE6B93-ED99-9343-B5E6-DAF24985E6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9F208CF-AEB2-D743-BDCA-7AE684CC9D4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AE64CC-B022-3844-A885-C6E7411952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A225BD-7E09-E24B-9464-14D10B0E009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946A4DB-702E-4944-8018-108715BE5BD2}"/>
              </a:ext>
            </a:extLst>
          </p:cNvPr>
          <p:cNvSpPr>
            <a:spLocks noGrp="1"/>
          </p:cNvSpPr>
          <p:nvPr>
            <p:ph type="dt" sz="half" idx="10"/>
          </p:nvPr>
        </p:nvSpPr>
        <p:spPr/>
        <p:txBody>
          <a:bodyPr/>
          <a:lstStyle/>
          <a:p>
            <a:fld id="{E879894E-EBB1-FD48-9BBC-B56B05B3E990}" type="datetimeFigureOut">
              <a:rPr lang="en-US" smtClean="0"/>
              <a:t>9/15/2021</a:t>
            </a:fld>
            <a:endParaRPr lang="en-US"/>
          </a:p>
        </p:txBody>
      </p:sp>
      <p:sp>
        <p:nvSpPr>
          <p:cNvPr id="8" name="Footer Placeholder 7">
            <a:extLst>
              <a:ext uri="{FF2B5EF4-FFF2-40B4-BE49-F238E27FC236}">
                <a16:creationId xmlns:a16="http://schemas.microsoft.com/office/drawing/2014/main" id="{823182C0-1D7A-5E40-B5E3-B6594C22CA0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9422B6E-CFEF-BF42-9985-05AC748F79D5}"/>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41685866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635FB-9CF8-054A-A97C-BF4C4D62F3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638B957-892B-AA44-B91F-7E5E301E68B1}"/>
              </a:ext>
            </a:extLst>
          </p:cNvPr>
          <p:cNvSpPr>
            <a:spLocks noGrp="1"/>
          </p:cNvSpPr>
          <p:nvPr>
            <p:ph type="dt" sz="half" idx="10"/>
          </p:nvPr>
        </p:nvSpPr>
        <p:spPr/>
        <p:txBody>
          <a:bodyPr/>
          <a:lstStyle/>
          <a:p>
            <a:fld id="{E879894E-EBB1-FD48-9BBC-B56B05B3E990}" type="datetimeFigureOut">
              <a:rPr lang="en-US" smtClean="0"/>
              <a:t>9/15/2021</a:t>
            </a:fld>
            <a:endParaRPr lang="en-US"/>
          </a:p>
        </p:txBody>
      </p:sp>
      <p:sp>
        <p:nvSpPr>
          <p:cNvPr id="4" name="Footer Placeholder 3">
            <a:extLst>
              <a:ext uri="{FF2B5EF4-FFF2-40B4-BE49-F238E27FC236}">
                <a16:creationId xmlns:a16="http://schemas.microsoft.com/office/drawing/2014/main" id="{CBBBDF29-4B1A-7849-93B4-C39AA38B581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1318F2A-ABB2-5449-A885-14BD88E7A849}"/>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12561635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5F7AED-F6B6-1E46-945E-B9C27ECC843B}"/>
              </a:ext>
            </a:extLst>
          </p:cNvPr>
          <p:cNvSpPr>
            <a:spLocks noGrp="1"/>
          </p:cNvSpPr>
          <p:nvPr>
            <p:ph type="dt" sz="half" idx="10"/>
          </p:nvPr>
        </p:nvSpPr>
        <p:spPr/>
        <p:txBody>
          <a:bodyPr/>
          <a:lstStyle/>
          <a:p>
            <a:fld id="{E879894E-EBB1-FD48-9BBC-B56B05B3E990}" type="datetimeFigureOut">
              <a:rPr lang="en-US" smtClean="0"/>
              <a:t>9/15/2021</a:t>
            </a:fld>
            <a:endParaRPr lang="en-US"/>
          </a:p>
        </p:txBody>
      </p:sp>
      <p:sp>
        <p:nvSpPr>
          <p:cNvPr id="3" name="Footer Placeholder 2">
            <a:extLst>
              <a:ext uri="{FF2B5EF4-FFF2-40B4-BE49-F238E27FC236}">
                <a16:creationId xmlns:a16="http://schemas.microsoft.com/office/drawing/2014/main" id="{6903A227-2590-E644-AF99-9F0501B54F2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15DE034-408D-1E45-A854-F551038170A6}"/>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22871619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D678E-4376-CF4F-8FFC-03E5C6C8FD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D614E4-B276-644A-9E53-1B9DDC1D3E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B17942-DAA2-3C4C-8CAA-3A3A4CD50F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273C32-4092-6642-B01E-8674DEA6A036}"/>
              </a:ext>
            </a:extLst>
          </p:cNvPr>
          <p:cNvSpPr>
            <a:spLocks noGrp="1"/>
          </p:cNvSpPr>
          <p:nvPr>
            <p:ph type="dt" sz="half" idx="10"/>
          </p:nvPr>
        </p:nvSpPr>
        <p:spPr/>
        <p:txBody>
          <a:bodyPr/>
          <a:lstStyle/>
          <a:p>
            <a:fld id="{E879894E-EBB1-FD48-9BBC-B56B05B3E990}" type="datetimeFigureOut">
              <a:rPr lang="en-US" smtClean="0"/>
              <a:t>9/15/2021</a:t>
            </a:fld>
            <a:endParaRPr lang="en-US"/>
          </a:p>
        </p:txBody>
      </p:sp>
      <p:sp>
        <p:nvSpPr>
          <p:cNvPr id="6" name="Footer Placeholder 5">
            <a:extLst>
              <a:ext uri="{FF2B5EF4-FFF2-40B4-BE49-F238E27FC236}">
                <a16:creationId xmlns:a16="http://schemas.microsoft.com/office/drawing/2014/main" id="{627F48E4-092C-2B40-9E25-B8DE12CFE1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A1786A-D6A8-A842-9F5F-9105143276D5}"/>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22987949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B300A-A631-47AA-9D66-3DDB90A3410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59B79CC-6599-4765-B1F8-227AA9ACA98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4594486-1ED9-49F4-B26A-15983C894D35}"/>
              </a:ext>
            </a:extLst>
          </p:cNvPr>
          <p:cNvSpPr>
            <a:spLocks noGrp="1"/>
          </p:cNvSpPr>
          <p:nvPr>
            <p:ph type="dt" sz="half" idx="10"/>
          </p:nvPr>
        </p:nvSpPr>
        <p:spPr/>
        <p:txBody>
          <a:bodyPr/>
          <a:lstStyle/>
          <a:p>
            <a:fld id="{7CEAAD4E-B362-47DC-BC4F-59B3E0F87D86}" type="datetimeFigureOut">
              <a:rPr lang="en-GB" smtClean="0"/>
              <a:t>15/09/2021</a:t>
            </a:fld>
            <a:endParaRPr lang="en-GB"/>
          </a:p>
        </p:txBody>
      </p:sp>
      <p:sp>
        <p:nvSpPr>
          <p:cNvPr id="5" name="Footer Placeholder 4">
            <a:extLst>
              <a:ext uri="{FF2B5EF4-FFF2-40B4-BE49-F238E27FC236}">
                <a16:creationId xmlns:a16="http://schemas.microsoft.com/office/drawing/2014/main" id="{45D03F0E-2B9C-46F3-83D3-D61BE295278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11C9847-702E-42C4-9797-17EF85B38D4D}"/>
              </a:ext>
            </a:extLst>
          </p:cNvPr>
          <p:cNvSpPr>
            <a:spLocks noGrp="1"/>
          </p:cNvSpPr>
          <p:nvPr>
            <p:ph type="sldNum" sz="quarter" idx="12"/>
          </p:nvPr>
        </p:nvSpPr>
        <p:spPr/>
        <p:txBody>
          <a:bodyPr/>
          <a:lstStyle/>
          <a:p>
            <a:fld id="{2EDBDE31-816E-464E-B9E2-01EA28EB0B70}" type="slidenum">
              <a:rPr lang="en-GB" smtClean="0"/>
              <a:t>‹#›</a:t>
            </a:fld>
            <a:endParaRPr lang="en-GB"/>
          </a:p>
        </p:txBody>
      </p:sp>
    </p:spTree>
    <p:extLst>
      <p:ext uri="{BB962C8B-B14F-4D97-AF65-F5344CB8AC3E}">
        <p14:creationId xmlns:p14="http://schemas.microsoft.com/office/powerpoint/2010/main" val="34849229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529E0-01E3-6C4F-A2ED-E57E57A0DC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2B8CC20-B95D-864F-9EBD-70BB244563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A486A8F-E198-B242-AA23-067420B974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B9F4C1-930F-BB44-BFA1-C63AC40EE39B}"/>
              </a:ext>
            </a:extLst>
          </p:cNvPr>
          <p:cNvSpPr>
            <a:spLocks noGrp="1"/>
          </p:cNvSpPr>
          <p:nvPr>
            <p:ph type="dt" sz="half" idx="10"/>
          </p:nvPr>
        </p:nvSpPr>
        <p:spPr/>
        <p:txBody>
          <a:bodyPr/>
          <a:lstStyle/>
          <a:p>
            <a:fld id="{E879894E-EBB1-FD48-9BBC-B56B05B3E990}" type="datetimeFigureOut">
              <a:rPr lang="en-US" smtClean="0"/>
              <a:t>9/15/2021</a:t>
            </a:fld>
            <a:endParaRPr lang="en-US"/>
          </a:p>
        </p:txBody>
      </p:sp>
      <p:sp>
        <p:nvSpPr>
          <p:cNvPr id="6" name="Footer Placeholder 5">
            <a:extLst>
              <a:ext uri="{FF2B5EF4-FFF2-40B4-BE49-F238E27FC236}">
                <a16:creationId xmlns:a16="http://schemas.microsoft.com/office/drawing/2014/main" id="{8EFDFADA-F33E-D646-AA52-D1A1F4C007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EC9086-E381-B54A-9760-1F84E09B359D}"/>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39998266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E6053-683B-944E-90AC-12911C50AD2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F830CFC-6F21-4D42-8B64-BF258FD3C9F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99C3B1-07AD-0247-A663-E070CB36129D}"/>
              </a:ext>
            </a:extLst>
          </p:cNvPr>
          <p:cNvSpPr>
            <a:spLocks noGrp="1"/>
          </p:cNvSpPr>
          <p:nvPr>
            <p:ph type="dt" sz="half" idx="10"/>
          </p:nvPr>
        </p:nvSpPr>
        <p:spPr/>
        <p:txBody>
          <a:bodyPr/>
          <a:lstStyle/>
          <a:p>
            <a:fld id="{E879894E-EBB1-FD48-9BBC-B56B05B3E990}" type="datetimeFigureOut">
              <a:rPr lang="en-US" smtClean="0"/>
              <a:t>9/15/2021</a:t>
            </a:fld>
            <a:endParaRPr lang="en-US"/>
          </a:p>
        </p:txBody>
      </p:sp>
      <p:sp>
        <p:nvSpPr>
          <p:cNvPr id="5" name="Footer Placeholder 4">
            <a:extLst>
              <a:ext uri="{FF2B5EF4-FFF2-40B4-BE49-F238E27FC236}">
                <a16:creationId xmlns:a16="http://schemas.microsoft.com/office/drawing/2014/main" id="{28F457D1-DA7C-A048-84DC-8A55F59904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9149D0-9CAF-3F4D-9022-C4F17528514D}"/>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42544519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331164-5A17-DD41-971A-71F6A30570A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822F257-1B0E-AD4B-87BE-97BB51AC8E2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207CA0-BB1D-8D4B-B304-E472BCBD7C3F}"/>
              </a:ext>
            </a:extLst>
          </p:cNvPr>
          <p:cNvSpPr>
            <a:spLocks noGrp="1"/>
          </p:cNvSpPr>
          <p:nvPr>
            <p:ph type="dt" sz="half" idx="10"/>
          </p:nvPr>
        </p:nvSpPr>
        <p:spPr/>
        <p:txBody>
          <a:bodyPr/>
          <a:lstStyle/>
          <a:p>
            <a:fld id="{E879894E-EBB1-FD48-9BBC-B56B05B3E990}" type="datetimeFigureOut">
              <a:rPr lang="en-US" smtClean="0"/>
              <a:t>9/15/2021</a:t>
            </a:fld>
            <a:endParaRPr lang="en-US"/>
          </a:p>
        </p:txBody>
      </p:sp>
      <p:sp>
        <p:nvSpPr>
          <p:cNvPr id="5" name="Footer Placeholder 4">
            <a:extLst>
              <a:ext uri="{FF2B5EF4-FFF2-40B4-BE49-F238E27FC236}">
                <a16:creationId xmlns:a16="http://schemas.microsoft.com/office/drawing/2014/main" id="{0E5EB8FB-9DF5-0D48-9856-E579DEBDFA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6353C1-1792-4649-AF64-312ED230C66C}"/>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24574636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8B0A2-FD09-4D95-B4D7-105AB6ED157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ED5D0BE-B890-4E8B-BEE6-E86ABEFB35C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588759-F268-4164-8A22-EEFC7191B5A2}"/>
              </a:ext>
            </a:extLst>
          </p:cNvPr>
          <p:cNvSpPr>
            <a:spLocks noGrp="1"/>
          </p:cNvSpPr>
          <p:nvPr>
            <p:ph type="dt" sz="half" idx="10"/>
          </p:nvPr>
        </p:nvSpPr>
        <p:spPr/>
        <p:txBody>
          <a:bodyPr/>
          <a:lstStyle/>
          <a:p>
            <a:fld id="{7CEAAD4E-B362-47DC-BC4F-59B3E0F87D86}" type="datetimeFigureOut">
              <a:rPr lang="en-GB" smtClean="0"/>
              <a:t>15/09/2021</a:t>
            </a:fld>
            <a:endParaRPr lang="en-GB"/>
          </a:p>
        </p:txBody>
      </p:sp>
      <p:sp>
        <p:nvSpPr>
          <p:cNvPr id="5" name="Footer Placeholder 4">
            <a:extLst>
              <a:ext uri="{FF2B5EF4-FFF2-40B4-BE49-F238E27FC236}">
                <a16:creationId xmlns:a16="http://schemas.microsoft.com/office/drawing/2014/main" id="{DAB9E8F5-CE17-4329-97E9-72AB3D33846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B659597-923D-4845-B636-E2D08348E94D}"/>
              </a:ext>
            </a:extLst>
          </p:cNvPr>
          <p:cNvSpPr>
            <a:spLocks noGrp="1"/>
          </p:cNvSpPr>
          <p:nvPr>
            <p:ph type="sldNum" sz="quarter" idx="12"/>
          </p:nvPr>
        </p:nvSpPr>
        <p:spPr/>
        <p:txBody>
          <a:bodyPr/>
          <a:lstStyle/>
          <a:p>
            <a:fld id="{2EDBDE31-816E-464E-B9E2-01EA28EB0B70}" type="slidenum">
              <a:rPr lang="en-GB" smtClean="0"/>
              <a:t>‹#›</a:t>
            </a:fld>
            <a:endParaRPr lang="en-GB"/>
          </a:p>
        </p:txBody>
      </p:sp>
    </p:spTree>
    <p:extLst>
      <p:ext uri="{BB962C8B-B14F-4D97-AF65-F5344CB8AC3E}">
        <p14:creationId xmlns:p14="http://schemas.microsoft.com/office/powerpoint/2010/main" val="7009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BF664-44D1-4EFB-A014-D334DB7398B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2D8F7B7-02A2-4C93-AC88-D62D01B9EFD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172D0AB-F9CC-4FE7-B6B6-F1CF9CEC458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5C380DA-1851-4387-9784-DA46384601C9}"/>
              </a:ext>
            </a:extLst>
          </p:cNvPr>
          <p:cNvSpPr>
            <a:spLocks noGrp="1"/>
          </p:cNvSpPr>
          <p:nvPr>
            <p:ph type="dt" sz="half" idx="10"/>
          </p:nvPr>
        </p:nvSpPr>
        <p:spPr/>
        <p:txBody>
          <a:bodyPr/>
          <a:lstStyle/>
          <a:p>
            <a:fld id="{7CEAAD4E-B362-47DC-BC4F-59B3E0F87D86}" type="datetimeFigureOut">
              <a:rPr lang="en-GB" smtClean="0"/>
              <a:t>15/09/2021</a:t>
            </a:fld>
            <a:endParaRPr lang="en-GB"/>
          </a:p>
        </p:txBody>
      </p:sp>
      <p:sp>
        <p:nvSpPr>
          <p:cNvPr id="6" name="Footer Placeholder 5">
            <a:extLst>
              <a:ext uri="{FF2B5EF4-FFF2-40B4-BE49-F238E27FC236}">
                <a16:creationId xmlns:a16="http://schemas.microsoft.com/office/drawing/2014/main" id="{CF69BD77-CB65-4C2A-B13C-D7C8C0614F7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058B46F-3B51-4A98-A444-78FD40F7ABB6}"/>
              </a:ext>
            </a:extLst>
          </p:cNvPr>
          <p:cNvSpPr>
            <a:spLocks noGrp="1"/>
          </p:cNvSpPr>
          <p:nvPr>
            <p:ph type="sldNum" sz="quarter" idx="12"/>
          </p:nvPr>
        </p:nvSpPr>
        <p:spPr/>
        <p:txBody>
          <a:bodyPr/>
          <a:lstStyle/>
          <a:p>
            <a:fld id="{2EDBDE31-816E-464E-B9E2-01EA28EB0B70}" type="slidenum">
              <a:rPr lang="en-GB" smtClean="0"/>
              <a:t>‹#›</a:t>
            </a:fld>
            <a:endParaRPr lang="en-GB"/>
          </a:p>
        </p:txBody>
      </p:sp>
    </p:spTree>
    <p:extLst>
      <p:ext uri="{BB962C8B-B14F-4D97-AF65-F5344CB8AC3E}">
        <p14:creationId xmlns:p14="http://schemas.microsoft.com/office/powerpoint/2010/main" val="15641110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9A581-C5D5-4808-B937-A9508E3CE66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0EA7A20-3B9B-403A-8CD8-FFAE4A1FF4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6F41E3-3B86-40DA-ADEC-ACEA0058EEC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E9DA3A8-2099-4DE8-A2AF-EE7082D0EA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574267A-1373-4ED2-953C-1624318EF2B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5F7A097-CF9C-4764-A467-32A05F67F5BE}"/>
              </a:ext>
            </a:extLst>
          </p:cNvPr>
          <p:cNvSpPr>
            <a:spLocks noGrp="1"/>
          </p:cNvSpPr>
          <p:nvPr>
            <p:ph type="dt" sz="half" idx="10"/>
          </p:nvPr>
        </p:nvSpPr>
        <p:spPr/>
        <p:txBody>
          <a:bodyPr/>
          <a:lstStyle/>
          <a:p>
            <a:fld id="{7CEAAD4E-B362-47DC-BC4F-59B3E0F87D86}" type="datetimeFigureOut">
              <a:rPr lang="en-GB" smtClean="0"/>
              <a:t>15/09/2021</a:t>
            </a:fld>
            <a:endParaRPr lang="en-GB"/>
          </a:p>
        </p:txBody>
      </p:sp>
      <p:sp>
        <p:nvSpPr>
          <p:cNvPr id="8" name="Footer Placeholder 7">
            <a:extLst>
              <a:ext uri="{FF2B5EF4-FFF2-40B4-BE49-F238E27FC236}">
                <a16:creationId xmlns:a16="http://schemas.microsoft.com/office/drawing/2014/main" id="{CF677797-8833-4B6F-8E79-8EC7EE11887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8091356-9E53-4B8C-9B79-6F21DFE7EDB7}"/>
              </a:ext>
            </a:extLst>
          </p:cNvPr>
          <p:cNvSpPr>
            <a:spLocks noGrp="1"/>
          </p:cNvSpPr>
          <p:nvPr>
            <p:ph type="sldNum" sz="quarter" idx="12"/>
          </p:nvPr>
        </p:nvSpPr>
        <p:spPr/>
        <p:txBody>
          <a:bodyPr/>
          <a:lstStyle/>
          <a:p>
            <a:fld id="{2EDBDE31-816E-464E-B9E2-01EA28EB0B70}" type="slidenum">
              <a:rPr lang="en-GB" smtClean="0"/>
              <a:t>‹#›</a:t>
            </a:fld>
            <a:endParaRPr lang="en-GB"/>
          </a:p>
        </p:txBody>
      </p:sp>
    </p:spTree>
    <p:extLst>
      <p:ext uri="{BB962C8B-B14F-4D97-AF65-F5344CB8AC3E}">
        <p14:creationId xmlns:p14="http://schemas.microsoft.com/office/powerpoint/2010/main" val="310776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43F05-0535-4E81-B982-81F75919FA0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61630CC-8E56-42D7-806F-4DC70DCD7A53}"/>
              </a:ext>
            </a:extLst>
          </p:cNvPr>
          <p:cNvSpPr>
            <a:spLocks noGrp="1"/>
          </p:cNvSpPr>
          <p:nvPr>
            <p:ph type="dt" sz="half" idx="10"/>
          </p:nvPr>
        </p:nvSpPr>
        <p:spPr/>
        <p:txBody>
          <a:bodyPr/>
          <a:lstStyle/>
          <a:p>
            <a:fld id="{7CEAAD4E-B362-47DC-BC4F-59B3E0F87D86}" type="datetimeFigureOut">
              <a:rPr lang="en-GB" smtClean="0"/>
              <a:t>15/09/2021</a:t>
            </a:fld>
            <a:endParaRPr lang="en-GB"/>
          </a:p>
        </p:txBody>
      </p:sp>
      <p:sp>
        <p:nvSpPr>
          <p:cNvPr id="4" name="Footer Placeholder 3">
            <a:extLst>
              <a:ext uri="{FF2B5EF4-FFF2-40B4-BE49-F238E27FC236}">
                <a16:creationId xmlns:a16="http://schemas.microsoft.com/office/drawing/2014/main" id="{985517A9-E540-4160-9A85-85A57D47E11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B7F9180-5016-4A65-9840-ECE9DF516446}"/>
              </a:ext>
            </a:extLst>
          </p:cNvPr>
          <p:cNvSpPr>
            <a:spLocks noGrp="1"/>
          </p:cNvSpPr>
          <p:nvPr>
            <p:ph type="sldNum" sz="quarter" idx="12"/>
          </p:nvPr>
        </p:nvSpPr>
        <p:spPr/>
        <p:txBody>
          <a:bodyPr/>
          <a:lstStyle/>
          <a:p>
            <a:fld id="{2EDBDE31-816E-464E-B9E2-01EA28EB0B70}" type="slidenum">
              <a:rPr lang="en-GB" smtClean="0"/>
              <a:t>‹#›</a:t>
            </a:fld>
            <a:endParaRPr lang="en-GB"/>
          </a:p>
        </p:txBody>
      </p:sp>
    </p:spTree>
    <p:extLst>
      <p:ext uri="{BB962C8B-B14F-4D97-AF65-F5344CB8AC3E}">
        <p14:creationId xmlns:p14="http://schemas.microsoft.com/office/powerpoint/2010/main" val="8358814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F6271D-C97D-4B4C-8689-A8E1C8D02FE2}"/>
              </a:ext>
            </a:extLst>
          </p:cNvPr>
          <p:cNvSpPr>
            <a:spLocks noGrp="1"/>
          </p:cNvSpPr>
          <p:nvPr>
            <p:ph type="dt" sz="half" idx="10"/>
          </p:nvPr>
        </p:nvSpPr>
        <p:spPr/>
        <p:txBody>
          <a:bodyPr/>
          <a:lstStyle/>
          <a:p>
            <a:fld id="{7CEAAD4E-B362-47DC-BC4F-59B3E0F87D86}" type="datetimeFigureOut">
              <a:rPr lang="en-GB" smtClean="0"/>
              <a:t>15/09/2021</a:t>
            </a:fld>
            <a:endParaRPr lang="en-GB"/>
          </a:p>
        </p:txBody>
      </p:sp>
      <p:sp>
        <p:nvSpPr>
          <p:cNvPr id="3" name="Footer Placeholder 2">
            <a:extLst>
              <a:ext uri="{FF2B5EF4-FFF2-40B4-BE49-F238E27FC236}">
                <a16:creationId xmlns:a16="http://schemas.microsoft.com/office/drawing/2014/main" id="{1A1D2383-6DF7-4516-A227-3D40281EE36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3940F76-D808-4DD9-AF7A-BEFA2AB1FD3B}"/>
              </a:ext>
            </a:extLst>
          </p:cNvPr>
          <p:cNvSpPr>
            <a:spLocks noGrp="1"/>
          </p:cNvSpPr>
          <p:nvPr>
            <p:ph type="sldNum" sz="quarter" idx="12"/>
          </p:nvPr>
        </p:nvSpPr>
        <p:spPr/>
        <p:txBody>
          <a:bodyPr/>
          <a:lstStyle/>
          <a:p>
            <a:fld id="{2EDBDE31-816E-464E-B9E2-01EA28EB0B70}" type="slidenum">
              <a:rPr lang="en-GB" smtClean="0"/>
              <a:t>‹#›</a:t>
            </a:fld>
            <a:endParaRPr lang="en-GB"/>
          </a:p>
        </p:txBody>
      </p:sp>
    </p:spTree>
    <p:extLst>
      <p:ext uri="{BB962C8B-B14F-4D97-AF65-F5344CB8AC3E}">
        <p14:creationId xmlns:p14="http://schemas.microsoft.com/office/powerpoint/2010/main" val="6908408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48E2E-49B3-47B1-8B3A-AA21275565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0A0AAE3-F7F8-4E51-816D-45DD82B0A6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B4E8E83-C8FA-4172-9094-4C09AABE8F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ACA3BF-65A8-43C8-BAAD-497E1F34C371}"/>
              </a:ext>
            </a:extLst>
          </p:cNvPr>
          <p:cNvSpPr>
            <a:spLocks noGrp="1"/>
          </p:cNvSpPr>
          <p:nvPr>
            <p:ph type="dt" sz="half" idx="10"/>
          </p:nvPr>
        </p:nvSpPr>
        <p:spPr/>
        <p:txBody>
          <a:bodyPr/>
          <a:lstStyle/>
          <a:p>
            <a:fld id="{7CEAAD4E-B362-47DC-BC4F-59B3E0F87D86}" type="datetimeFigureOut">
              <a:rPr lang="en-GB" smtClean="0"/>
              <a:t>15/09/2021</a:t>
            </a:fld>
            <a:endParaRPr lang="en-GB"/>
          </a:p>
        </p:txBody>
      </p:sp>
      <p:sp>
        <p:nvSpPr>
          <p:cNvPr id="6" name="Footer Placeholder 5">
            <a:extLst>
              <a:ext uri="{FF2B5EF4-FFF2-40B4-BE49-F238E27FC236}">
                <a16:creationId xmlns:a16="http://schemas.microsoft.com/office/drawing/2014/main" id="{DE8D12E4-EE6A-4AB9-9FCE-BD3E08B6C72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AE64FD9-58FC-4358-BACA-656D21757BDB}"/>
              </a:ext>
            </a:extLst>
          </p:cNvPr>
          <p:cNvSpPr>
            <a:spLocks noGrp="1"/>
          </p:cNvSpPr>
          <p:nvPr>
            <p:ph type="sldNum" sz="quarter" idx="12"/>
          </p:nvPr>
        </p:nvSpPr>
        <p:spPr/>
        <p:txBody>
          <a:bodyPr/>
          <a:lstStyle/>
          <a:p>
            <a:fld id="{2EDBDE31-816E-464E-B9E2-01EA28EB0B70}" type="slidenum">
              <a:rPr lang="en-GB" smtClean="0"/>
              <a:t>‹#›</a:t>
            </a:fld>
            <a:endParaRPr lang="en-GB"/>
          </a:p>
        </p:txBody>
      </p:sp>
    </p:spTree>
    <p:extLst>
      <p:ext uri="{BB962C8B-B14F-4D97-AF65-F5344CB8AC3E}">
        <p14:creationId xmlns:p14="http://schemas.microsoft.com/office/powerpoint/2010/main" val="37930483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42E31-D296-4307-8E59-7E415361DA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AB0B596-9290-4130-894B-77045A924F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CD0A7E3-ED6D-4AA6-BBFA-72A954BDA5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0D6756-CC37-432D-9E88-E37E7EBF4D23}"/>
              </a:ext>
            </a:extLst>
          </p:cNvPr>
          <p:cNvSpPr>
            <a:spLocks noGrp="1"/>
          </p:cNvSpPr>
          <p:nvPr>
            <p:ph type="dt" sz="half" idx="10"/>
          </p:nvPr>
        </p:nvSpPr>
        <p:spPr/>
        <p:txBody>
          <a:bodyPr/>
          <a:lstStyle/>
          <a:p>
            <a:fld id="{7CEAAD4E-B362-47DC-BC4F-59B3E0F87D86}" type="datetimeFigureOut">
              <a:rPr lang="en-GB" smtClean="0"/>
              <a:t>15/09/2021</a:t>
            </a:fld>
            <a:endParaRPr lang="en-GB"/>
          </a:p>
        </p:txBody>
      </p:sp>
      <p:sp>
        <p:nvSpPr>
          <p:cNvPr id="6" name="Footer Placeholder 5">
            <a:extLst>
              <a:ext uri="{FF2B5EF4-FFF2-40B4-BE49-F238E27FC236}">
                <a16:creationId xmlns:a16="http://schemas.microsoft.com/office/drawing/2014/main" id="{F0379831-75BF-4E97-9D13-618C6E46563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E3F144A-1A6A-4C2B-AA8C-ED9846418665}"/>
              </a:ext>
            </a:extLst>
          </p:cNvPr>
          <p:cNvSpPr>
            <a:spLocks noGrp="1"/>
          </p:cNvSpPr>
          <p:nvPr>
            <p:ph type="sldNum" sz="quarter" idx="12"/>
          </p:nvPr>
        </p:nvSpPr>
        <p:spPr/>
        <p:txBody>
          <a:bodyPr/>
          <a:lstStyle/>
          <a:p>
            <a:fld id="{2EDBDE31-816E-464E-B9E2-01EA28EB0B70}" type="slidenum">
              <a:rPr lang="en-GB" smtClean="0"/>
              <a:t>‹#›</a:t>
            </a:fld>
            <a:endParaRPr lang="en-GB"/>
          </a:p>
        </p:txBody>
      </p:sp>
    </p:spTree>
    <p:extLst>
      <p:ext uri="{BB962C8B-B14F-4D97-AF65-F5344CB8AC3E}">
        <p14:creationId xmlns:p14="http://schemas.microsoft.com/office/powerpoint/2010/main" val="36048862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58E885-BCD0-46AA-9A10-D371E553BE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EB40DC1-BBA7-461F-808F-C0DE30B66F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ED22928-5ACC-490A-9F2E-E749DA824C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EAAD4E-B362-47DC-BC4F-59B3E0F87D86}" type="datetimeFigureOut">
              <a:rPr lang="en-GB" smtClean="0"/>
              <a:t>15/09/2021</a:t>
            </a:fld>
            <a:endParaRPr lang="en-GB"/>
          </a:p>
        </p:txBody>
      </p:sp>
      <p:sp>
        <p:nvSpPr>
          <p:cNvPr id="5" name="Footer Placeholder 4">
            <a:extLst>
              <a:ext uri="{FF2B5EF4-FFF2-40B4-BE49-F238E27FC236}">
                <a16:creationId xmlns:a16="http://schemas.microsoft.com/office/drawing/2014/main" id="{EECD7799-5753-4C1A-BF57-557E463CF2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62AC612-DDB0-4C22-9B49-EAF1D45AFB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DBDE31-816E-464E-B9E2-01EA28EB0B70}" type="slidenum">
              <a:rPr lang="en-GB" smtClean="0"/>
              <a:t>‹#›</a:t>
            </a:fld>
            <a:endParaRPr lang="en-GB"/>
          </a:p>
        </p:txBody>
      </p:sp>
    </p:spTree>
    <p:extLst>
      <p:ext uri="{BB962C8B-B14F-4D97-AF65-F5344CB8AC3E}">
        <p14:creationId xmlns:p14="http://schemas.microsoft.com/office/powerpoint/2010/main" val="36784956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9BC3D9-A340-5A4C-A6DD-23B56FA195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F31BA7-432B-2A42-872D-2D20269675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6CA2EE-C32C-4545-9827-59FAC7EE73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79894E-EBB1-FD48-9BBC-B56B05B3E990}" type="datetimeFigureOut">
              <a:rPr lang="en-US" smtClean="0"/>
              <a:t>9/15/2021</a:t>
            </a:fld>
            <a:endParaRPr lang="en-US"/>
          </a:p>
        </p:txBody>
      </p:sp>
      <p:sp>
        <p:nvSpPr>
          <p:cNvPr id="5" name="Footer Placeholder 4">
            <a:extLst>
              <a:ext uri="{FF2B5EF4-FFF2-40B4-BE49-F238E27FC236}">
                <a16:creationId xmlns:a16="http://schemas.microsoft.com/office/drawing/2014/main" id="{23E61985-3447-184A-9458-48F72D4D18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753E3E0-694C-D643-ADEC-2A6A68210A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506E59-DA56-4769-A5E8-25CAAA73E4F9}" type="slidenum">
              <a:rPr lang="en-GB" smtClean="0"/>
              <a:t>‹#›</a:t>
            </a:fld>
            <a:endParaRPr lang="en-GB"/>
          </a:p>
        </p:txBody>
      </p:sp>
      <p:sp>
        <p:nvSpPr>
          <p:cNvPr id="7" name="Rectangle 6">
            <a:extLst>
              <a:ext uri="{FF2B5EF4-FFF2-40B4-BE49-F238E27FC236}">
                <a16:creationId xmlns:a16="http://schemas.microsoft.com/office/drawing/2014/main" id="{57EA4655-CB46-0544-B73D-859810E0A0E7}"/>
              </a:ext>
            </a:extLst>
          </p:cNvPr>
          <p:cNvSpPr/>
          <p:nvPr/>
        </p:nvSpPr>
        <p:spPr>
          <a:xfrm rot="5400000">
            <a:off x="5740435" y="-5770529"/>
            <a:ext cx="711130" cy="12192001"/>
          </a:xfrm>
          <a:prstGeom prst="rect">
            <a:avLst/>
          </a:prstGeom>
          <a:solidFill>
            <a:srgbClr val="22334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Picture 7">
            <a:extLst>
              <a:ext uri="{FF2B5EF4-FFF2-40B4-BE49-F238E27FC236}">
                <a16:creationId xmlns:a16="http://schemas.microsoft.com/office/drawing/2014/main" id="{E336AD38-66E3-C448-AF96-49668BAB046C}"/>
              </a:ext>
            </a:extLst>
          </p:cNvPr>
          <p:cNvPicPr>
            <a:picLocks noChangeAspect="1"/>
          </p:cNvPicPr>
          <p:nvPr/>
        </p:nvPicPr>
        <p:blipFill rotWithShape="1">
          <a:blip r:embed="rId13">
            <a:extLst>
              <a:ext uri="{28A0092B-C50C-407E-A947-70E740481C1C}">
                <a14:useLocalDpi xmlns:a14="http://schemas.microsoft.com/office/drawing/2010/main" val="0"/>
              </a:ext>
            </a:extLst>
          </a:blip>
          <a:srcRect l="63755" t="3290" r="1579" b="6172"/>
          <a:stretch/>
        </p:blipFill>
        <p:spPr>
          <a:xfrm>
            <a:off x="12500" y="-22917"/>
            <a:ext cx="834793" cy="697668"/>
          </a:xfrm>
          <a:prstGeom prst="rect">
            <a:avLst/>
          </a:prstGeom>
        </p:spPr>
      </p:pic>
    </p:spTree>
    <p:extLst>
      <p:ext uri="{BB962C8B-B14F-4D97-AF65-F5344CB8AC3E}">
        <p14:creationId xmlns:p14="http://schemas.microsoft.com/office/powerpoint/2010/main" val="184808753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3" Type="http://schemas.openxmlformats.org/officeDocument/2006/relationships/hyperlink" Target="https://www.britannica.com/topic/Enigma-German-code-device" TargetMode="External"/><Relationship Id="rId2" Type="http://schemas.openxmlformats.org/officeDocument/2006/relationships/notesSlide" Target="../notesSlides/notesSlide100.xml"/><Relationship Id="rId1" Type="http://schemas.openxmlformats.org/officeDocument/2006/relationships/slideLayout" Target="../slideLayouts/slideLayout13.xml"/><Relationship Id="rId4" Type="http://schemas.openxmlformats.org/officeDocument/2006/relationships/image" Target="../media/image32.jpg"/></Relationships>
</file>

<file path=ppt/slides/_rels/slide10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1.xml"/><Relationship Id="rId1" Type="http://schemas.openxmlformats.org/officeDocument/2006/relationships/slideLayout" Target="../slideLayouts/slideLayout16.xml"/><Relationship Id="rId4" Type="http://schemas.openxmlformats.org/officeDocument/2006/relationships/image" Target="../media/image34.png"/></Relationships>
</file>

<file path=ppt/slides/_rels/slide10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02.xml"/><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3.xml"/><Relationship Id="rId1" Type="http://schemas.openxmlformats.org/officeDocument/2006/relationships/slideLayout" Target="../slideLayouts/slideLayout13.xml"/><Relationship Id="rId6" Type="http://schemas.openxmlformats.org/officeDocument/2006/relationships/hyperlink" Target="https://www.101computing.net/turing-welchman-bombe/" TargetMode="External"/><Relationship Id="rId5" Type="http://schemas.openxmlformats.org/officeDocument/2006/relationships/hyperlink" Target="https://www.101computing.net/enigma-machine-emulator/" TargetMode="External"/><Relationship Id="rId4" Type="http://schemas.openxmlformats.org/officeDocument/2006/relationships/image" Target="../media/image16.svg"/></Relationships>
</file>

<file path=ppt/slides/_rels/slide10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4.xml"/><Relationship Id="rId1" Type="http://schemas.openxmlformats.org/officeDocument/2006/relationships/slideLayout" Target="../slideLayouts/slideLayout13.xml"/><Relationship Id="rId5" Type="http://schemas.openxmlformats.org/officeDocument/2006/relationships/hyperlink" Target="https://www.gchq.gov.uk/information/turing-challenge" TargetMode="External"/><Relationship Id="rId4" Type="http://schemas.openxmlformats.org/officeDocument/2006/relationships/image" Target="../media/image16.svg"/></Relationships>
</file>

<file path=ppt/slides/_rels/slide105.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notesSlide" Target="../notesSlides/notesSlide105.xml"/><Relationship Id="rId1" Type="http://schemas.openxmlformats.org/officeDocument/2006/relationships/slideLayout" Target="../slideLayouts/slideLayout18.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 Id="rId14" Type="http://schemas.openxmlformats.org/officeDocument/2006/relationships/image" Target="../media/image14.svg"/></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6.xml"/><Relationship Id="rId1" Type="http://schemas.openxmlformats.org/officeDocument/2006/relationships/slideLayout" Target="../slideLayouts/slideLayout13.xml"/><Relationship Id="rId6" Type="http://schemas.openxmlformats.org/officeDocument/2006/relationships/hyperlink" Target="https://www.bigocheatsheet.com/" TargetMode="External"/><Relationship Id="rId5" Type="http://schemas.openxmlformats.org/officeDocument/2006/relationships/hyperlink" Target="https://www.codecademy.com/learn/cspath-asymptotic-notation/modules/cspath-asymptotic-notation/cheatsheet" TargetMode="External"/><Relationship Id="rId4" Type="http://schemas.openxmlformats.org/officeDocument/2006/relationships/image" Target="../media/image16.svg"/></Relationships>
</file>

<file path=ppt/slides/_rels/slide1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7.xml"/><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3.xml"/><Relationship Id="rId1" Type="http://schemas.openxmlformats.org/officeDocument/2006/relationships/slideLayout" Target="../slideLayouts/slideLayout13.xml"/><Relationship Id="rId4" Type="http://schemas.openxmlformats.org/officeDocument/2006/relationships/image" Target="../media/image26.svg"/></Relationships>
</file>

<file path=ppt/slides/_rels/slide1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4.xml"/><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133.xml"/><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34.xml"/><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notesSlide" Target="../notesSlides/notesSlide135.xml"/><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136.xml"/><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7.xml"/><Relationship Id="rId1" Type="http://schemas.openxmlformats.org/officeDocument/2006/relationships/slideLayout" Target="../slideLayouts/slideLayout13.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40.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140.xml"/><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1.xml"/><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142.xml"/><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3.xml"/><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144.xml"/><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5.xml"/><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13.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13.xml"/></Relationships>
</file>

<file path=ppt/slides/_rels/slide148.xml.rels><?xml version="1.0" encoding="UTF-8" standalone="yes"?>
<Relationships xmlns="http://schemas.openxmlformats.org/package/2006/relationships"><Relationship Id="rId3" Type="http://schemas.openxmlformats.org/officeDocument/2006/relationships/hyperlink" Target="https://valhyr.com/pages/rune-converter" TargetMode="External"/><Relationship Id="rId2" Type="http://schemas.openxmlformats.org/officeDocument/2006/relationships/notesSlide" Target="../notesSlides/notesSlide148.xml"/><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0.xml"/><Relationship Id="rId1" Type="http://schemas.openxmlformats.org/officeDocument/2006/relationships/slideLayout" Target="../slideLayouts/slideLayout13.xml"/><Relationship Id="rId4" Type="http://schemas.openxmlformats.org/officeDocument/2006/relationships/image" Target="../media/image45.jpg"/></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13.xml"/></Relationships>
</file>

<file path=ppt/slides/_rels/slide154.xml.rels><?xml version="1.0" encoding="UTF-8" standalone="yes"?>
<Relationships xmlns="http://schemas.openxmlformats.org/package/2006/relationships"><Relationship Id="rId3" Type="http://schemas.openxmlformats.org/officeDocument/2006/relationships/image" Target="../media/image46.jfif"/><Relationship Id="rId2" Type="http://schemas.openxmlformats.org/officeDocument/2006/relationships/notesSlide" Target="../notesSlides/notesSlide154.xml"/><Relationship Id="rId1" Type="http://schemas.openxmlformats.org/officeDocument/2006/relationships/slideLayout" Target="../slideLayouts/slideLayout13.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13.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13.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13.xml"/></Relationships>
</file>

<file path=ppt/slides/_rels/slide15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8.xml"/><Relationship Id="rId1" Type="http://schemas.openxmlformats.org/officeDocument/2006/relationships/slideLayout" Target="../slideLayouts/slideLayout13.xml"/></Relationships>
</file>

<file path=ppt/slides/_rels/slide15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9.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13.xml"/></Relationships>
</file>

<file path=ppt/slides/_rels/slide16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1.xml"/><Relationship Id="rId1" Type="http://schemas.openxmlformats.org/officeDocument/2006/relationships/slideLayout" Target="../slideLayouts/slideLayout13.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13.xml"/></Relationships>
</file>

<file path=ppt/slides/_rels/slide16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3.xml"/><Relationship Id="rId1" Type="http://schemas.openxmlformats.org/officeDocument/2006/relationships/slideLayout" Target="../slideLayouts/slideLayout13.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13.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13.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13.xml"/></Relationships>
</file>

<file path=ppt/slides/_rels/slide16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67.xml"/><Relationship Id="rId1" Type="http://schemas.openxmlformats.org/officeDocument/2006/relationships/slideLayout" Target="../slideLayouts/slideLayout13.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13.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13.xml"/></Relationships>
</file>

<file path=ppt/slides/_rels/slide17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1.xml"/><Relationship Id="rId1" Type="http://schemas.openxmlformats.org/officeDocument/2006/relationships/slideLayout" Target="../slideLayouts/slideLayout13.xml"/><Relationship Id="rId4" Type="http://schemas.openxmlformats.org/officeDocument/2006/relationships/image" Target="../media/image26.svg"/></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13.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13.xml"/></Relationships>
</file>

<file path=ppt/slides/_rels/slide17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4.xml"/><Relationship Id="rId1" Type="http://schemas.openxmlformats.org/officeDocument/2006/relationships/slideLayout" Target="../slideLayouts/slideLayout13.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13.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13.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13.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13.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13.xml"/></Relationships>
</file>

<file path=ppt/slides/_rels/slide18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1.xml"/><Relationship Id="rId1" Type="http://schemas.openxmlformats.org/officeDocument/2006/relationships/slideLayout" Target="../slideLayouts/slideLayout13.xml"/></Relationships>
</file>

<file path=ppt/slides/_rels/slide18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2.xml"/><Relationship Id="rId1" Type="http://schemas.openxmlformats.org/officeDocument/2006/relationships/slideLayout" Target="../slideLayouts/slideLayout13.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13.xml"/></Relationships>
</file>

<file path=ppt/slides/_rels/slide18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84.xml"/><Relationship Id="rId1" Type="http://schemas.openxmlformats.org/officeDocument/2006/relationships/slideLayout" Target="../slideLayouts/slideLayout13.xml"/></Relationships>
</file>

<file path=ppt/slides/_rels/slide18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5.xml"/><Relationship Id="rId1" Type="http://schemas.openxmlformats.org/officeDocument/2006/relationships/slideLayout" Target="../slideLayouts/slideLayout13.xml"/></Relationships>
</file>

<file path=ppt/slides/_rels/slide186.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notesSlide" Target="../notesSlides/notesSlide186.xml"/><Relationship Id="rId1" Type="http://schemas.openxmlformats.org/officeDocument/2006/relationships/slideLayout" Target="../slideLayouts/slideLayout13.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13.xml"/></Relationships>
</file>

<file path=ppt/slides/_rels/slide18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8.xml"/><Relationship Id="rId1" Type="http://schemas.openxmlformats.org/officeDocument/2006/relationships/slideLayout" Target="../slideLayouts/slideLayout13.xml"/><Relationship Id="rId4" Type="http://schemas.openxmlformats.org/officeDocument/2006/relationships/image" Target="../media/image16.svg"/></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19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90.xml"/><Relationship Id="rId1" Type="http://schemas.openxmlformats.org/officeDocument/2006/relationships/slideLayout" Target="../slideLayouts/slideLayout13.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13.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13.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13.xml"/></Relationships>
</file>

<file path=ppt/slides/_rels/slide19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94.xml"/><Relationship Id="rId1" Type="http://schemas.openxmlformats.org/officeDocument/2006/relationships/slideLayout" Target="../slideLayouts/slideLayout13.xml"/></Relationships>
</file>

<file path=ppt/slides/_rels/slide196.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notesSlide" Target="../notesSlides/notesSlide195.xml"/><Relationship Id="rId1" Type="http://schemas.openxmlformats.org/officeDocument/2006/relationships/slideLayout" Target="../slideLayouts/slideLayout18.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 Id="rId14" Type="http://schemas.openxmlformats.org/officeDocument/2006/relationships/image" Target="../media/image14.svg"/></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13.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13.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13.xml"/></Relationships>
</file>

<file path=ppt/slides/_rels/slide20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00.xml"/><Relationship Id="rId1" Type="http://schemas.openxmlformats.org/officeDocument/2006/relationships/slideLayout" Target="../slideLayouts/slideLayout15.xml"/></Relationships>
</file>

<file path=ppt/slides/_rels/slide20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01.xml"/><Relationship Id="rId1" Type="http://schemas.openxmlformats.org/officeDocument/2006/relationships/slideLayout" Target="../slideLayouts/slideLayout15.xml"/></Relationships>
</file>

<file path=ppt/slides/_rels/slide20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02.xml"/><Relationship Id="rId1" Type="http://schemas.openxmlformats.org/officeDocument/2006/relationships/slideLayout" Target="../slideLayouts/slideLayout15.xml"/></Relationships>
</file>

<file path=ppt/slides/_rels/slide204.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03.xml"/><Relationship Id="rId1" Type="http://schemas.openxmlformats.org/officeDocument/2006/relationships/slideLayout" Target="../slideLayouts/slideLayout15.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204.xml"/><Relationship Id="rId1" Type="http://schemas.openxmlformats.org/officeDocument/2006/relationships/slideLayout" Target="../slideLayouts/slideLayout13.xml"/></Relationships>
</file>

<file path=ppt/slides/_rels/slide20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05.xml"/><Relationship Id="rId1" Type="http://schemas.openxmlformats.org/officeDocument/2006/relationships/slideLayout" Target="../slideLayouts/slideLayout15.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206.xml"/><Relationship Id="rId1" Type="http://schemas.openxmlformats.org/officeDocument/2006/relationships/slideLayout" Target="../slideLayouts/slideLayout13.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207.xml"/><Relationship Id="rId1" Type="http://schemas.openxmlformats.org/officeDocument/2006/relationships/slideLayout" Target="../slideLayouts/slideLayout13.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208.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209.xml"/><Relationship Id="rId1" Type="http://schemas.openxmlformats.org/officeDocument/2006/relationships/slideLayout" Target="../slideLayouts/slideLayout13.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210.xml"/><Relationship Id="rId1" Type="http://schemas.openxmlformats.org/officeDocument/2006/relationships/slideLayout" Target="../slideLayouts/slideLayout13.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211.xml"/><Relationship Id="rId1" Type="http://schemas.openxmlformats.org/officeDocument/2006/relationships/slideLayout" Target="../slideLayouts/slideLayout13.xml"/></Relationships>
</file>

<file path=ppt/slides/_rels/slide213.xml.rels><?xml version="1.0" encoding="UTF-8" standalone="yes"?>
<Relationships xmlns="http://schemas.openxmlformats.org/package/2006/relationships"><Relationship Id="rId3" Type="http://schemas.openxmlformats.org/officeDocument/2006/relationships/hyperlink" Target="https://www.youtube.com/watch?v=Sy0sXa73PZA" TargetMode="External"/><Relationship Id="rId2" Type="http://schemas.openxmlformats.org/officeDocument/2006/relationships/notesSlide" Target="../notesSlides/notesSlide212.xml"/><Relationship Id="rId1" Type="http://schemas.openxmlformats.org/officeDocument/2006/relationships/slideLayout" Target="../slideLayouts/slideLayout13.xml"/></Relationships>
</file>

<file path=ppt/slides/_rels/slide21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13.xml"/><Relationship Id="rId1" Type="http://schemas.openxmlformats.org/officeDocument/2006/relationships/slideLayout" Target="../slideLayouts/slideLayout13.xml"/></Relationships>
</file>

<file path=ppt/slides/_rels/slide2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4.xml"/><Relationship Id="rId1" Type="http://schemas.openxmlformats.org/officeDocument/2006/relationships/slideLayout" Target="../slideLayouts/slideLayout13.xml"/><Relationship Id="rId4" Type="http://schemas.openxmlformats.org/officeDocument/2006/relationships/image" Target="../media/image16.svg"/></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215.xml"/><Relationship Id="rId1" Type="http://schemas.openxmlformats.org/officeDocument/2006/relationships/slideLayout" Target="../slideLayouts/slideLayout13.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216.xml"/><Relationship Id="rId1" Type="http://schemas.openxmlformats.org/officeDocument/2006/relationships/slideLayout" Target="../slideLayouts/slideLayout13.xml"/></Relationships>
</file>

<file path=ppt/slides/_rels/slide218.xml.rels><?xml version="1.0" encoding="UTF-8" standalone="yes"?>
<Relationships xmlns="http://schemas.openxmlformats.org/package/2006/relationships"><Relationship Id="rId3" Type="http://schemas.openxmlformats.org/officeDocument/2006/relationships/hyperlink" Target="https://www.youtube.com/watch?v=2O4dsChgcg8" TargetMode="External"/><Relationship Id="rId2" Type="http://schemas.openxmlformats.org/officeDocument/2006/relationships/notesSlide" Target="../notesSlides/notesSlide217.xml"/><Relationship Id="rId1" Type="http://schemas.openxmlformats.org/officeDocument/2006/relationships/slideLayout" Target="../slideLayouts/slideLayout13.xml"/><Relationship Id="rId4" Type="http://schemas.openxmlformats.org/officeDocument/2006/relationships/image" Target="../media/image62.jpg"/></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218.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219.xml"/><Relationship Id="rId1" Type="http://schemas.openxmlformats.org/officeDocument/2006/relationships/slideLayout" Target="../slideLayouts/slideLayout13.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220.xml"/><Relationship Id="rId1" Type="http://schemas.openxmlformats.org/officeDocument/2006/relationships/slideLayout" Target="../slideLayouts/slideLayout13.xml"/></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221.xml"/><Relationship Id="rId1" Type="http://schemas.openxmlformats.org/officeDocument/2006/relationships/slideLayout" Target="../slideLayouts/slideLayout13.xml"/></Relationships>
</file>

<file path=ppt/slides/_rels/slide2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22.xml"/><Relationship Id="rId1" Type="http://schemas.openxmlformats.org/officeDocument/2006/relationships/slideLayout" Target="../slideLayouts/slideLayout13.xml"/></Relationships>
</file>

<file path=ppt/slides/_rels/slide224.xml.rels><?xml version="1.0" encoding="UTF-8" standalone="yes"?>
<Relationships xmlns="http://schemas.openxmlformats.org/package/2006/relationships"><Relationship Id="rId3" Type="http://schemas.openxmlformats.org/officeDocument/2006/relationships/hyperlink" Target="https://www.youtube.com/watch?v=O4xNJsjtN6E" TargetMode="External"/><Relationship Id="rId2" Type="http://schemas.openxmlformats.org/officeDocument/2006/relationships/notesSlide" Target="../notesSlides/notesSlide223.xml"/><Relationship Id="rId1" Type="http://schemas.openxmlformats.org/officeDocument/2006/relationships/slideLayout" Target="../slideLayouts/slideLayout13.xml"/><Relationship Id="rId4" Type="http://schemas.openxmlformats.org/officeDocument/2006/relationships/image" Target="../media/image64.jpg"/></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224.xml"/><Relationship Id="rId1" Type="http://schemas.openxmlformats.org/officeDocument/2006/relationships/slideLayout" Target="../slideLayouts/slideLayout13.xml"/></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225.xml"/><Relationship Id="rId1" Type="http://schemas.openxmlformats.org/officeDocument/2006/relationships/slideLayout" Target="../slideLayouts/slideLayout13.xml"/></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226.xml"/><Relationship Id="rId1" Type="http://schemas.openxmlformats.org/officeDocument/2006/relationships/slideLayout" Target="../slideLayouts/slideLayout13.xml"/></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227.xml"/><Relationship Id="rId1" Type="http://schemas.openxmlformats.org/officeDocument/2006/relationships/slideLayout" Target="../slideLayouts/slideLayout13.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228.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229.xml"/><Relationship Id="rId1" Type="http://schemas.openxmlformats.org/officeDocument/2006/relationships/slideLayout" Target="../slideLayouts/slideLayout13.xm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230.xml"/><Relationship Id="rId1" Type="http://schemas.openxmlformats.org/officeDocument/2006/relationships/slideLayout" Target="../slideLayouts/slideLayout13.xml"/></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231.xml"/><Relationship Id="rId1" Type="http://schemas.openxmlformats.org/officeDocument/2006/relationships/slideLayout" Target="../slideLayouts/slideLayout13.xml"/></Relationships>
</file>

<file path=ppt/slides/_rels/slide233.xml.rels><?xml version="1.0" encoding="UTF-8" standalone="yes"?>
<Relationships xmlns="http://schemas.openxmlformats.org/package/2006/relationships"><Relationship Id="rId2" Type="http://schemas.openxmlformats.org/officeDocument/2006/relationships/notesSlide" Target="../notesSlides/notesSlide232.xml"/><Relationship Id="rId1" Type="http://schemas.openxmlformats.org/officeDocument/2006/relationships/slideLayout" Target="../slideLayouts/slideLayout13.xml"/></Relationships>
</file>

<file path=ppt/slides/_rels/slide2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33.xml"/><Relationship Id="rId1" Type="http://schemas.openxmlformats.org/officeDocument/2006/relationships/slideLayout" Target="../slideLayouts/slideLayout15.xml"/><Relationship Id="rId4" Type="http://schemas.openxmlformats.org/officeDocument/2006/relationships/image" Target="../media/image66.png"/></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234.xml"/><Relationship Id="rId1" Type="http://schemas.openxmlformats.org/officeDocument/2006/relationships/slideLayout" Target="../slideLayouts/slideLayout13.xml"/></Relationships>
</file>

<file path=ppt/slides/_rels/slide236.xml.rels><?xml version="1.0" encoding="UTF-8" standalone="yes"?>
<Relationships xmlns="http://schemas.openxmlformats.org/package/2006/relationships"><Relationship Id="rId2" Type="http://schemas.openxmlformats.org/officeDocument/2006/relationships/notesSlide" Target="../notesSlides/notesSlide235.xml"/><Relationship Id="rId1" Type="http://schemas.openxmlformats.org/officeDocument/2006/relationships/slideLayout" Target="../slideLayouts/slideLayout13.xml"/></Relationships>
</file>

<file path=ppt/slides/_rels/slide237.xml.rels><?xml version="1.0" encoding="UTF-8" standalone="yes"?>
<Relationships xmlns="http://schemas.openxmlformats.org/package/2006/relationships"><Relationship Id="rId2" Type="http://schemas.openxmlformats.org/officeDocument/2006/relationships/notesSlide" Target="../notesSlides/notesSlide236.xml"/><Relationship Id="rId1" Type="http://schemas.openxmlformats.org/officeDocument/2006/relationships/slideLayout" Target="../slideLayouts/slideLayout13.xml"/></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237.xml"/><Relationship Id="rId1" Type="http://schemas.openxmlformats.org/officeDocument/2006/relationships/slideLayout" Target="../slideLayouts/slideLayout13.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238.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40.xml.rels><?xml version="1.0" encoding="UTF-8" standalone="yes"?>
<Relationships xmlns="http://schemas.openxmlformats.org/package/2006/relationships"><Relationship Id="rId2" Type="http://schemas.openxmlformats.org/officeDocument/2006/relationships/notesSlide" Target="../notesSlides/notesSlide239.xml"/><Relationship Id="rId1" Type="http://schemas.openxmlformats.org/officeDocument/2006/relationships/slideLayout" Target="../slideLayouts/slideLayout13.xml"/></Relationships>
</file>

<file path=ppt/slides/_rels/slide241.xml.rels><?xml version="1.0" encoding="UTF-8" standalone="yes"?>
<Relationships xmlns="http://schemas.openxmlformats.org/package/2006/relationships"><Relationship Id="rId2" Type="http://schemas.openxmlformats.org/officeDocument/2006/relationships/notesSlide" Target="../notesSlides/notesSlide240.xml"/><Relationship Id="rId1" Type="http://schemas.openxmlformats.org/officeDocument/2006/relationships/slideLayout" Target="../slideLayouts/slideLayout13.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241.xml"/><Relationship Id="rId1" Type="http://schemas.openxmlformats.org/officeDocument/2006/relationships/slideLayout" Target="../slideLayouts/slideLayout13.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242.xml"/><Relationship Id="rId1" Type="http://schemas.openxmlformats.org/officeDocument/2006/relationships/slideLayout" Target="../slideLayouts/slideLayout13.xml"/></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243.xml"/><Relationship Id="rId1" Type="http://schemas.openxmlformats.org/officeDocument/2006/relationships/slideLayout" Target="../slideLayouts/slideLayout13.xml"/></Relationships>
</file>

<file path=ppt/slides/_rels/slide2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44.xml"/><Relationship Id="rId1" Type="http://schemas.openxmlformats.org/officeDocument/2006/relationships/slideLayout" Target="../slideLayouts/slideLayout13.xml"/></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245.xml"/><Relationship Id="rId1" Type="http://schemas.openxmlformats.org/officeDocument/2006/relationships/slideLayout" Target="../slideLayouts/slideLayout13.xml"/></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246.xml"/><Relationship Id="rId1" Type="http://schemas.openxmlformats.org/officeDocument/2006/relationships/slideLayout" Target="../slideLayouts/slideLayout13.xml"/></Relationships>
</file>

<file path=ppt/slides/_rels/slide24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7.xml"/><Relationship Id="rId1" Type="http://schemas.openxmlformats.org/officeDocument/2006/relationships/slideLayout" Target="../slideLayouts/slideLayout13.xml"/><Relationship Id="rId4" Type="http://schemas.openxmlformats.org/officeDocument/2006/relationships/image" Target="../media/image16.svg"/></Relationships>
</file>

<file path=ppt/slides/_rels/slide249.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notesSlide" Target="../notesSlides/notesSlide248.xml"/><Relationship Id="rId1" Type="http://schemas.openxmlformats.org/officeDocument/2006/relationships/slideLayout" Target="../slideLayouts/slideLayout18.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 Id="rId14" Type="http://schemas.openxmlformats.org/officeDocument/2006/relationships/image" Target="../media/image14.sv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249.xml"/><Relationship Id="rId1" Type="http://schemas.openxmlformats.org/officeDocument/2006/relationships/slideLayout" Target="../slideLayouts/slideLayout13.xml"/></Relationships>
</file>

<file path=ppt/slides/_rels/slide251.xml.rels><?xml version="1.0" encoding="UTF-8" standalone="yes"?>
<Relationships xmlns="http://schemas.openxmlformats.org/package/2006/relationships"><Relationship Id="rId2" Type="http://schemas.openxmlformats.org/officeDocument/2006/relationships/notesSlide" Target="../notesSlides/notesSlide250.xml"/><Relationship Id="rId1" Type="http://schemas.openxmlformats.org/officeDocument/2006/relationships/slideLayout" Target="../slideLayouts/slideLayout13.xml"/></Relationships>
</file>

<file path=ppt/slides/_rels/slide252.xml.rels><?xml version="1.0" encoding="UTF-8" standalone="yes"?>
<Relationships xmlns="http://schemas.openxmlformats.org/package/2006/relationships"><Relationship Id="rId2" Type="http://schemas.openxmlformats.org/officeDocument/2006/relationships/notesSlide" Target="../notesSlides/notesSlide251.xml"/><Relationship Id="rId1" Type="http://schemas.openxmlformats.org/officeDocument/2006/relationships/slideLayout" Target="../slideLayouts/slideLayout13.xml"/></Relationships>
</file>

<file path=ppt/slides/_rels/slide253.xml.rels><?xml version="1.0" encoding="UTF-8" standalone="yes"?>
<Relationships xmlns="http://schemas.openxmlformats.org/package/2006/relationships"><Relationship Id="rId2" Type="http://schemas.openxmlformats.org/officeDocument/2006/relationships/notesSlide" Target="../notesSlides/notesSlide252.xml"/><Relationship Id="rId1" Type="http://schemas.openxmlformats.org/officeDocument/2006/relationships/slideLayout" Target="../slideLayouts/slideLayout13.xml"/></Relationships>
</file>

<file path=ppt/slides/_rels/slide254.xml.rels><?xml version="1.0" encoding="UTF-8" standalone="yes"?>
<Relationships xmlns="http://schemas.openxmlformats.org/package/2006/relationships"><Relationship Id="rId2" Type="http://schemas.openxmlformats.org/officeDocument/2006/relationships/notesSlide" Target="../notesSlides/notesSlide253.xml"/><Relationship Id="rId1" Type="http://schemas.openxmlformats.org/officeDocument/2006/relationships/slideLayout" Target="../slideLayouts/slideLayout13.xml"/></Relationships>
</file>

<file path=ppt/slides/_rels/slide255.xml.rels><?xml version="1.0" encoding="UTF-8" standalone="yes"?>
<Relationships xmlns="http://schemas.openxmlformats.org/package/2006/relationships"><Relationship Id="rId2" Type="http://schemas.openxmlformats.org/officeDocument/2006/relationships/notesSlide" Target="../notesSlides/notesSlide254.xml"/><Relationship Id="rId1" Type="http://schemas.openxmlformats.org/officeDocument/2006/relationships/slideLayout" Target="../slideLayouts/slideLayout13.xml"/></Relationships>
</file>

<file path=ppt/slides/_rels/slide256.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255.xml"/><Relationship Id="rId1" Type="http://schemas.openxmlformats.org/officeDocument/2006/relationships/slideLayout" Target="../slideLayouts/slideLayout15.xml"/></Relationships>
</file>

<file path=ppt/slides/_rels/slide257.xml.rels><?xml version="1.0" encoding="UTF-8" standalone="yes"?>
<Relationships xmlns="http://schemas.openxmlformats.org/package/2006/relationships"><Relationship Id="rId2" Type="http://schemas.openxmlformats.org/officeDocument/2006/relationships/notesSlide" Target="../notesSlides/notesSlide256.xml"/><Relationship Id="rId1" Type="http://schemas.openxmlformats.org/officeDocument/2006/relationships/slideLayout" Target="../slideLayouts/slideLayout13.xml"/></Relationships>
</file>

<file path=ppt/slides/_rels/slide258.xml.rels><?xml version="1.0" encoding="UTF-8" standalone="yes"?>
<Relationships xmlns="http://schemas.openxmlformats.org/package/2006/relationships"><Relationship Id="rId3" Type="http://schemas.openxmlformats.org/officeDocument/2006/relationships/hyperlink" Target="https://www.youtube.com/watch?v=-jSX9fNJiN8" TargetMode="External"/><Relationship Id="rId2" Type="http://schemas.openxmlformats.org/officeDocument/2006/relationships/notesSlide" Target="../notesSlides/notesSlide257.xml"/><Relationship Id="rId1" Type="http://schemas.openxmlformats.org/officeDocument/2006/relationships/slideLayout" Target="../slideLayouts/slideLayout13.xml"/><Relationship Id="rId5" Type="http://schemas.openxmlformats.org/officeDocument/2006/relationships/image" Target="../media/image69.png"/><Relationship Id="rId4" Type="http://schemas.openxmlformats.org/officeDocument/2006/relationships/hyperlink" Target="https://www.youtube.com/watch?v=JD72Ry60eP4" TargetMode="External"/></Relationships>
</file>

<file path=ppt/slides/_rels/slide259.xml.rels><?xml version="1.0" encoding="UTF-8" standalone="yes"?>
<Relationships xmlns="http://schemas.openxmlformats.org/package/2006/relationships"><Relationship Id="rId2" Type="http://schemas.openxmlformats.org/officeDocument/2006/relationships/notesSlide" Target="../notesSlides/notesSlide258.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60.xml.rels><?xml version="1.0" encoding="UTF-8" standalone="yes"?>
<Relationships xmlns="http://schemas.openxmlformats.org/package/2006/relationships"><Relationship Id="rId2" Type="http://schemas.openxmlformats.org/officeDocument/2006/relationships/notesSlide" Target="../notesSlides/notesSlide259.xml"/><Relationship Id="rId1" Type="http://schemas.openxmlformats.org/officeDocument/2006/relationships/slideLayout" Target="../slideLayouts/slideLayout13.xml"/></Relationships>
</file>

<file path=ppt/slides/_rels/slide261.xml.rels><?xml version="1.0" encoding="UTF-8" standalone="yes"?>
<Relationships xmlns="http://schemas.openxmlformats.org/package/2006/relationships"><Relationship Id="rId2" Type="http://schemas.openxmlformats.org/officeDocument/2006/relationships/notesSlide" Target="../notesSlides/notesSlide260.xml"/><Relationship Id="rId1" Type="http://schemas.openxmlformats.org/officeDocument/2006/relationships/slideLayout" Target="../slideLayouts/slideLayout13.xml"/></Relationships>
</file>

<file path=ppt/slides/_rels/slide262.xml.rels><?xml version="1.0" encoding="UTF-8" standalone="yes"?>
<Relationships xmlns="http://schemas.openxmlformats.org/package/2006/relationships"><Relationship Id="rId2" Type="http://schemas.openxmlformats.org/officeDocument/2006/relationships/notesSlide" Target="../notesSlides/notesSlide261.xml"/><Relationship Id="rId1" Type="http://schemas.openxmlformats.org/officeDocument/2006/relationships/slideLayout" Target="../slideLayouts/slideLayout13.xml"/></Relationships>
</file>

<file path=ppt/slides/_rels/slide263.xml.rels><?xml version="1.0" encoding="UTF-8" standalone="yes"?>
<Relationships xmlns="http://schemas.openxmlformats.org/package/2006/relationships"><Relationship Id="rId2" Type="http://schemas.openxmlformats.org/officeDocument/2006/relationships/notesSlide" Target="../notesSlides/notesSlide262.xml"/><Relationship Id="rId1" Type="http://schemas.openxmlformats.org/officeDocument/2006/relationships/slideLayout" Target="../slideLayouts/slideLayout13.xml"/></Relationships>
</file>

<file path=ppt/slides/_rels/slide264.xml.rels><?xml version="1.0" encoding="UTF-8" standalone="yes"?>
<Relationships xmlns="http://schemas.openxmlformats.org/package/2006/relationships"><Relationship Id="rId3" Type="http://schemas.openxmlformats.org/officeDocument/2006/relationships/hyperlink" Target="https://www.youtube.com/watch?v=NmM9HA2MQGI" TargetMode="External"/><Relationship Id="rId2" Type="http://schemas.openxmlformats.org/officeDocument/2006/relationships/notesSlide" Target="../notesSlides/notesSlide263.xml"/><Relationship Id="rId1" Type="http://schemas.openxmlformats.org/officeDocument/2006/relationships/slideLayout" Target="../slideLayouts/slideLayout13.xml"/><Relationship Id="rId5" Type="http://schemas.openxmlformats.org/officeDocument/2006/relationships/image" Target="../media/image70.jpg"/><Relationship Id="rId4" Type="http://schemas.openxmlformats.org/officeDocument/2006/relationships/hyperlink" Target="https://www.youtube.com/watch?v=Yjrfm_oRO0w" TargetMode="External"/></Relationships>
</file>

<file path=ppt/slides/_rels/slide265.xml.rels><?xml version="1.0" encoding="UTF-8" standalone="yes"?>
<Relationships xmlns="http://schemas.openxmlformats.org/package/2006/relationships"><Relationship Id="rId2" Type="http://schemas.openxmlformats.org/officeDocument/2006/relationships/notesSlide" Target="../notesSlides/notesSlide264.xml"/><Relationship Id="rId1" Type="http://schemas.openxmlformats.org/officeDocument/2006/relationships/slideLayout" Target="../slideLayouts/slideLayout13.xml"/></Relationships>
</file>

<file path=ppt/slides/_rels/slide266.xml.rels><?xml version="1.0" encoding="UTF-8" standalone="yes"?>
<Relationships xmlns="http://schemas.openxmlformats.org/package/2006/relationships"><Relationship Id="rId2" Type="http://schemas.openxmlformats.org/officeDocument/2006/relationships/notesSlide" Target="../notesSlides/notesSlide265.xml"/><Relationship Id="rId1" Type="http://schemas.openxmlformats.org/officeDocument/2006/relationships/slideLayout" Target="../slideLayouts/slideLayout13.xml"/></Relationships>
</file>

<file path=ppt/slides/_rels/slide267.xml.rels><?xml version="1.0" encoding="UTF-8" standalone="yes"?>
<Relationships xmlns="http://schemas.openxmlformats.org/package/2006/relationships"><Relationship Id="rId2" Type="http://schemas.openxmlformats.org/officeDocument/2006/relationships/notesSlide" Target="../notesSlides/notesSlide266.xml"/><Relationship Id="rId1" Type="http://schemas.openxmlformats.org/officeDocument/2006/relationships/slideLayout" Target="../slideLayouts/slideLayout13.xml"/></Relationships>
</file>

<file path=ppt/slides/_rels/slide268.xml.rels><?xml version="1.0" encoding="UTF-8" standalone="yes"?>
<Relationships xmlns="http://schemas.openxmlformats.org/package/2006/relationships"><Relationship Id="rId3" Type="http://schemas.openxmlformats.org/officeDocument/2006/relationships/hyperlink" Target="http://www.sharetechnote.com/html/Handbook_IP_Network_SecurityKey_DH.html" TargetMode="External"/><Relationship Id="rId2" Type="http://schemas.openxmlformats.org/officeDocument/2006/relationships/notesSlide" Target="../notesSlides/notesSlide267.xml"/><Relationship Id="rId1" Type="http://schemas.openxmlformats.org/officeDocument/2006/relationships/slideLayout" Target="../slideLayouts/slideLayout13.xml"/></Relationships>
</file>

<file path=ppt/slides/_rels/slide269.xml.rels><?xml version="1.0" encoding="UTF-8" standalone="yes"?>
<Relationships xmlns="http://schemas.openxmlformats.org/package/2006/relationships"><Relationship Id="rId2" Type="http://schemas.openxmlformats.org/officeDocument/2006/relationships/notesSlide" Target="../notesSlides/notesSlide268.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70.xml.rels><?xml version="1.0" encoding="UTF-8" standalone="yes"?>
<Relationships xmlns="http://schemas.openxmlformats.org/package/2006/relationships"><Relationship Id="rId2" Type="http://schemas.openxmlformats.org/officeDocument/2006/relationships/notesSlide" Target="../notesSlides/notesSlide269.xml"/><Relationship Id="rId1" Type="http://schemas.openxmlformats.org/officeDocument/2006/relationships/slideLayout" Target="../slideLayouts/slideLayout13.xml"/></Relationships>
</file>

<file path=ppt/slides/_rels/slide27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70.xml"/><Relationship Id="rId1" Type="http://schemas.openxmlformats.org/officeDocument/2006/relationships/slideLayout" Target="../slideLayouts/slideLayout13.xml"/></Relationships>
</file>

<file path=ppt/slides/_rels/slide272.xml.rels><?xml version="1.0" encoding="UTF-8" standalone="yes"?>
<Relationships xmlns="http://schemas.openxmlformats.org/package/2006/relationships"><Relationship Id="rId2" Type="http://schemas.openxmlformats.org/officeDocument/2006/relationships/notesSlide" Target="../notesSlides/notesSlide271.xml"/><Relationship Id="rId1" Type="http://schemas.openxmlformats.org/officeDocument/2006/relationships/slideLayout" Target="../slideLayouts/slideLayout13.xml"/></Relationships>
</file>

<file path=ppt/slides/_rels/slide273.xml.rels><?xml version="1.0" encoding="UTF-8" standalone="yes"?>
<Relationships xmlns="http://schemas.openxmlformats.org/package/2006/relationships"><Relationship Id="rId2" Type="http://schemas.openxmlformats.org/officeDocument/2006/relationships/notesSlide" Target="../notesSlides/notesSlide272.xml"/><Relationship Id="rId1" Type="http://schemas.openxmlformats.org/officeDocument/2006/relationships/slideLayout" Target="../slideLayouts/slideLayout13.xml"/></Relationships>
</file>

<file path=ppt/slides/_rels/slide274.xml.rels><?xml version="1.0" encoding="UTF-8" standalone="yes"?>
<Relationships xmlns="http://schemas.openxmlformats.org/package/2006/relationships"><Relationship Id="rId2" Type="http://schemas.openxmlformats.org/officeDocument/2006/relationships/notesSlide" Target="../notesSlides/notesSlide273.xml"/><Relationship Id="rId1" Type="http://schemas.openxmlformats.org/officeDocument/2006/relationships/slideLayout" Target="../slideLayouts/slideLayout13.xml"/></Relationships>
</file>

<file path=ppt/slides/_rels/slide275.xml.rels><?xml version="1.0" encoding="UTF-8" standalone="yes"?>
<Relationships xmlns="http://schemas.openxmlformats.org/package/2006/relationships"><Relationship Id="rId2" Type="http://schemas.openxmlformats.org/officeDocument/2006/relationships/notesSlide" Target="../notesSlides/notesSlide274.xml"/><Relationship Id="rId1" Type="http://schemas.openxmlformats.org/officeDocument/2006/relationships/slideLayout" Target="../slideLayouts/slideLayout13.xml"/></Relationships>
</file>

<file path=ppt/slides/_rels/slide276.xml.rels><?xml version="1.0" encoding="UTF-8" standalone="yes"?>
<Relationships xmlns="http://schemas.openxmlformats.org/package/2006/relationships"><Relationship Id="rId2" Type="http://schemas.openxmlformats.org/officeDocument/2006/relationships/notesSlide" Target="../notesSlides/notesSlide275.xml"/><Relationship Id="rId1" Type="http://schemas.openxmlformats.org/officeDocument/2006/relationships/slideLayout" Target="../slideLayouts/slideLayout13.xml"/></Relationships>
</file>

<file path=ppt/slides/_rels/slide277.xml.rels><?xml version="1.0" encoding="UTF-8" standalone="yes"?>
<Relationships xmlns="http://schemas.openxmlformats.org/package/2006/relationships"><Relationship Id="rId2" Type="http://schemas.openxmlformats.org/officeDocument/2006/relationships/notesSlide" Target="../notesSlides/notesSlide276.xml"/><Relationship Id="rId1" Type="http://schemas.openxmlformats.org/officeDocument/2006/relationships/slideLayout" Target="../slideLayouts/slideLayout13.xml"/></Relationships>
</file>

<file path=ppt/slides/_rels/slide278.xml.rels><?xml version="1.0" encoding="UTF-8" standalone="yes"?>
<Relationships xmlns="http://schemas.openxmlformats.org/package/2006/relationships"><Relationship Id="rId2" Type="http://schemas.openxmlformats.org/officeDocument/2006/relationships/notesSlide" Target="../notesSlides/notesSlide277.xml"/><Relationship Id="rId1" Type="http://schemas.openxmlformats.org/officeDocument/2006/relationships/slideLayout" Target="../slideLayouts/slideLayout13.xml"/></Relationships>
</file>

<file path=ppt/slides/_rels/slide279.xml.rels><?xml version="1.0" encoding="UTF-8" standalone="yes"?>
<Relationships xmlns="http://schemas.openxmlformats.org/package/2006/relationships"><Relationship Id="rId2" Type="http://schemas.openxmlformats.org/officeDocument/2006/relationships/notesSlide" Target="../notesSlides/notesSlide278.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80.xml.rels><?xml version="1.0" encoding="UTF-8" standalone="yes"?>
<Relationships xmlns="http://schemas.openxmlformats.org/package/2006/relationships"><Relationship Id="rId2" Type="http://schemas.openxmlformats.org/officeDocument/2006/relationships/notesSlide" Target="../notesSlides/notesSlide279.xml"/><Relationship Id="rId1" Type="http://schemas.openxmlformats.org/officeDocument/2006/relationships/slideLayout" Target="../slideLayouts/slideLayout13.xml"/></Relationships>
</file>

<file path=ppt/slides/_rels/slide281.xml.rels><?xml version="1.0" encoding="UTF-8" standalone="yes"?>
<Relationships xmlns="http://schemas.openxmlformats.org/package/2006/relationships"><Relationship Id="rId2" Type="http://schemas.openxmlformats.org/officeDocument/2006/relationships/notesSlide" Target="../notesSlides/notesSlide280.xml"/><Relationship Id="rId1" Type="http://schemas.openxmlformats.org/officeDocument/2006/relationships/slideLayout" Target="../slideLayouts/slideLayout13.xml"/></Relationships>
</file>

<file path=ppt/slides/_rels/slide282.xml.rels><?xml version="1.0" encoding="UTF-8" standalone="yes"?>
<Relationships xmlns="http://schemas.openxmlformats.org/package/2006/relationships"><Relationship Id="rId2" Type="http://schemas.openxmlformats.org/officeDocument/2006/relationships/notesSlide" Target="../notesSlides/notesSlide281.xml"/><Relationship Id="rId1" Type="http://schemas.openxmlformats.org/officeDocument/2006/relationships/slideLayout" Target="../slideLayouts/slideLayout13.xml"/></Relationships>
</file>

<file path=ppt/slides/_rels/slide283.xml.rels><?xml version="1.0" encoding="UTF-8" standalone="yes"?>
<Relationships xmlns="http://schemas.openxmlformats.org/package/2006/relationships"><Relationship Id="rId2" Type="http://schemas.openxmlformats.org/officeDocument/2006/relationships/notesSlide" Target="../notesSlides/notesSlide282.xml"/><Relationship Id="rId1" Type="http://schemas.openxmlformats.org/officeDocument/2006/relationships/slideLayout" Target="../slideLayouts/slideLayout13.xml"/></Relationships>
</file>

<file path=ppt/slides/_rels/slide284.xml.rels><?xml version="1.0" encoding="UTF-8" standalone="yes"?>
<Relationships xmlns="http://schemas.openxmlformats.org/package/2006/relationships"><Relationship Id="rId2" Type="http://schemas.openxmlformats.org/officeDocument/2006/relationships/notesSlide" Target="../notesSlides/notesSlide283.xml"/><Relationship Id="rId1" Type="http://schemas.openxmlformats.org/officeDocument/2006/relationships/slideLayout" Target="../slideLayouts/slideLayout13.xml"/></Relationships>
</file>

<file path=ppt/slides/_rels/slide285.xml.rels><?xml version="1.0" encoding="UTF-8" standalone="yes"?>
<Relationships xmlns="http://schemas.openxmlformats.org/package/2006/relationships"><Relationship Id="rId2" Type="http://schemas.openxmlformats.org/officeDocument/2006/relationships/notesSlide" Target="../notesSlides/notesSlide284.xml"/><Relationship Id="rId1" Type="http://schemas.openxmlformats.org/officeDocument/2006/relationships/slideLayout" Target="../slideLayouts/slideLayout13.xml"/></Relationships>
</file>

<file path=ppt/slides/_rels/slide286.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notesSlide" Target="../notesSlides/notesSlide285.xml"/><Relationship Id="rId1" Type="http://schemas.openxmlformats.org/officeDocument/2006/relationships/slideLayout" Target="../slideLayouts/slideLayout18.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 Id="rId14" Type="http://schemas.openxmlformats.org/officeDocument/2006/relationships/image" Target="../media/image14.svg"/></Relationships>
</file>

<file path=ppt/slides/_rels/slide287.xml.rels><?xml version="1.0" encoding="UTF-8" standalone="yes"?>
<Relationships xmlns="http://schemas.openxmlformats.org/package/2006/relationships"><Relationship Id="rId2" Type="http://schemas.openxmlformats.org/officeDocument/2006/relationships/notesSlide" Target="../notesSlides/notesSlide286.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 Id="rId14" Type="http://schemas.openxmlformats.org/officeDocument/2006/relationships/image" Target="../media/image14.svg"/></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16.svg"/></Relationships>
</file>

<file path=ppt/slides/_rels/slide31.xml.rels><?xml version="1.0" encoding="UTF-8" standalone="yes"?>
<Relationships xmlns="http://schemas.openxmlformats.org/package/2006/relationships"><Relationship Id="rId3" Type="http://schemas.openxmlformats.org/officeDocument/2006/relationships/hyperlink" Target="http://www.cryptool.org/" TargetMode="External"/><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hyperlink" Target="https://www.7-zip.org/" TargetMode="External"/><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8.xml"/><Relationship Id="rId1" Type="http://schemas.openxmlformats.org/officeDocument/2006/relationships/slideLayout" Target="../slideLayouts/slideLayout13.xml"/><Relationship Id="rId4" Type="http://schemas.openxmlformats.org/officeDocument/2006/relationships/image" Target="../media/image16.svg"/></Relationships>
</file>

<file path=ppt/slides/_rels/slide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9.xml"/><Relationship Id="rId1" Type="http://schemas.openxmlformats.org/officeDocument/2006/relationships/slideLayout" Target="../slideLayouts/slideLayout13.xml"/><Relationship Id="rId4" Type="http://schemas.openxmlformats.org/officeDocument/2006/relationships/image" Target="../media/image16.sv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6.svg"/></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0.xml"/><Relationship Id="rId1" Type="http://schemas.openxmlformats.org/officeDocument/2006/relationships/slideLayout" Target="../slideLayouts/slideLayout13.xml"/><Relationship Id="rId4" Type="http://schemas.openxmlformats.org/officeDocument/2006/relationships/image" Target="../media/image16.svg"/></Relationships>
</file>

<file path=ppt/slides/_rels/slide41.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notesSlide" Target="../notesSlides/notesSlide41.xml"/><Relationship Id="rId1" Type="http://schemas.openxmlformats.org/officeDocument/2006/relationships/slideLayout" Target="../slideLayouts/slideLayout18.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 Id="rId14" Type="http://schemas.openxmlformats.org/officeDocument/2006/relationships/image" Target="../media/image14.sv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58.xml"/><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59.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60.xml"/><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61.xml"/><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62.xml"/><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63.xml"/><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19.jpg"/><Relationship Id="rId4" Type="http://schemas.openxmlformats.org/officeDocument/2006/relationships/image" Target="../media/image18.jp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4.xml"/><Relationship Id="rId1" Type="http://schemas.openxmlformats.org/officeDocument/2006/relationships/slideLayout" Target="../slideLayouts/slideLayout13.xml"/><Relationship Id="rId4" Type="http://schemas.openxmlformats.org/officeDocument/2006/relationships/image" Target="../media/image16.sv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5.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5.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5.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5.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5.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5.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5.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5.xml"/></Relationships>
</file>

<file path=ppt/slides/_rels/slide8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8.xml"/><Relationship Id="rId1" Type="http://schemas.openxmlformats.org/officeDocument/2006/relationships/slideLayout" Target="../slideLayouts/slideLayout13.xml"/><Relationship Id="rId4" Type="http://schemas.openxmlformats.org/officeDocument/2006/relationships/image" Target="../media/image26.sv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93.xm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4.xml"/><Relationship Id="rId1" Type="http://schemas.openxmlformats.org/officeDocument/2006/relationships/slideLayout" Target="../slideLayouts/slideLayout13.xml"/><Relationship Id="rId4" Type="http://schemas.openxmlformats.org/officeDocument/2006/relationships/image" Target="../media/image16.svg"/></Relationships>
</file>

<file path=ppt/slides/_rels/slide95.xml.rels><?xml version="1.0" encoding="UTF-8" standalone="yes"?>
<Relationships xmlns="http://schemas.openxmlformats.org/package/2006/relationships"><Relationship Id="rId3" Type="http://schemas.openxmlformats.org/officeDocument/2006/relationships/image" Target="../media/image28.jfif"/><Relationship Id="rId2" Type="http://schemas.openxmlformats.org/officeDocument/2006/relationships/notesSlide" Target="../notesSlides/notesSlide95.xml"/><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96.xml"/><Relationship Id="rId1" Type="http://schemas.openxmlformats.org/officeDocument/2006/relationships/slideLayout" Target="../slideLayouts/slideLayout16.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6.xml"/></Relationships>
</file>

<file path=ppt/slides/_rels/slide98.xml.rels><?xml version="1.0" encoding="UTF-8" standalone="yes"?>
<Relationships xmlns="http://schemas.openxmlformats.org/package/2006/relationships"><Relationship Id="rId3" Type="http://schemas.openxmlformats.org/officeDocument/2006/relationships/hyperlink" Target="https://en.wikipedia.org/wiki/Partial_function" TargetMode="External"/><Relationship Id="rId2" Type="http://schemas.openxmlformats.org/officeDocument/2006/relationships/notesSlide" Target="../notesSlides/notesSlide98.xml"/><Relationship Id="rId1" Type="http://schemas.openxmlformats.org/officeDocument/2006/relationships/slideLayout" Target="../slideLayouts/slideLayout16.xml"/><Relationship Id="rId6" Type="http://schemas.openxmlformats.org/officeDocument/2006/relationships/image" Target="../media/image30.png"/><Relationship Id="rId5" Type="http://schemas.openxmlformats.org/officeDocument/2006/relationships/hyperlink" Target="https://en.wikipedia.org/wiki/Alphabet_(formal_languages)" TargetMode="External"/><Relationship Id="rId4" Type="http://schemas.openxmlformats.org/officeDocument/2006/relationships/hyperlink" Target="https://en.wikipedia.org/wiki/Computable_function" TargetMode="External"/></Relationships>
</file>

<file path=ppt/slides/_rels/slide9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9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526F4-FE67-43D6-9908-A68FB728C051}"/>
              </a:ext>
            </a:extLst>
          </p:cNvPr>
          <p:cNvSpPr>
            <a:spLocks noGrp="1"/>
          </p:cNvSpPr>
          <p:nvPr>
            <p:ph type="title"/>
          </p:nvPr>
        </p:nvSpPr>
        <p:spPr>
          <a:xfrm>
            <a:off x="838200" y="1144216"/>
            <a:ext cx="10515600" cy="1325563"/>
          </a:xfrm>
        </p:spPr>
        <p:txBody>
          <a:bodyPr/>
          <a:lstStyle/>
          <a:p>
            <a:pPr algn="ctr"/>
            <a:r>
              <a:rPr lang="en-GB" sz="6000" b="1" dirty="0">
                <a:solidFill>
                  <a:srgbClr val="223346"/>
                </a:solidFill>
                <a:latin typeface="Arial" panose="020B0604020202020204" pitchFamily="34" charset="0"/>
              </a:rPr>
              <a:t>Cryptography</a:t>
            </a:r>
            <a:endParaRPr lang="en-GB" sz="6000" dirty="0"/>
          </a:p>
        </p:txBody>
      </p:sp>
      <p:sp>
        <p:nvSpPr>
          <p:cNvPr id="3" name="Content Placeholder 2">
            <a:extLst>
              <a:ext uri="{FF2B5EF4-FFF2-40B4-BE49-F238E27FC236}">
                <a16:creationId xmlns:a16="http://schemas.microsoft.com/office/drawing/2014/main" id="{78941B76-ADFF-4B8C-BB38-21ADF089D1A0}"/>
              </a:ext>
            </a:extLst>
          </p:cNvPr>
          <p:cNvSpPr>
            <a:spLocks noGrp="1"/>
          </p:cNvSpPr>
          <p:nvPr>
            <p:ph idx="1"/>
          </p:nvPr>
        </p:nvSpPr>
        <p:spPr>
          <a:xfrm>
            <a:off x="838200" y="2841171"/>
            <a:ext cx="10515600" cy="3335792"/>
          </a:xfrm>
        </p:spPr>
        <p:txBody>
          <a:bodyPr>
            <a:normAutofit/>
          </a:bodyPr>
          <a:lstStyle/>
          <a:p>
            <a:pPr marL="0" indent="0" algn="ctr">
              <a:buNone/>
            </a:pPr>
            <a:endParaRPr lang="en-GB" dirty="0">
              <a:solidFill>
                <a:srgbClr val="000000"/>
              </a:solidFill>
              <a:latin typeface="Arial" panose="020B0604020202020204" pitchFamily="34" charset="0"/>
            </a:endParaRPr>
          </a:p>
          <a:p>
            <a:pPr marL="0" indent="0" algn="ctr">
              <a:buNone/>
            </a:pPr>
            <a:r>
              <a:rPr lang="en-GB" dirty="0">
                <a:solidFill>
                  <a:srgbClr val="000000"/>
                </a:solidFill>
                <a:latin typeface="Arial" panose="020B0604020202020204" pitchFamily="34" charset="0"/>
              </a:rPr>
              <a:t>UFCFGU-30-2 – </a:t>
            </a:r>
            <a:r>
              <a:rPr lang="en-GB">
                <a:solidFill>
                  <a:srgbClr val="000000"/>
                </a:solidFill>
                <a:latin typeface="Arial" panose="020B0604020202020204" pitchFamily="34" charset="0"/>
              </a:rPr>
              <a:t>Week 1</a:t>
            </a:r>
            <a:endParaRPr lang="en-GB" dirty="0">
              <a:solidFill>
                <a:srgbClr val="000000"/>
              </a:solidFill>
              <a:latin typeface="Arial" panose="020B0604020202020204" pitchFamily="34" charset="0"/>
            </a:endParaRPr>
          </a:p>
          <a:p>
            <a:pPr marL="0" indent="0" algn="ctr">
              <a:buNone/>
            </a:pPr>
            <a:endParaRPr lang="en-GB" dirty="0">
              <a:solidFill>
                <a:srgbClr val="000000"/>
              </a:solidFill>
              <a:latin typeface="Arial" panose="020B0604020202020204" pitchFamily="34" charset="0"/>
            </a:endParaRPr>
          </a:p>
          <a:p>
            <a:pPr marL="0" indent="0" algn="ctr">
              <a:buNone/>
            </a:pPr>
            <a:r>
              <a:rPr lang="en-GB" dirty="0">
                <a:solidFill>
                  <a:srgbClr val="000000"/>
                </a:solidFill>
                <a:latin typeface="Arial" panose="020B0604020202020204" pitchFamily="34" charset="0"/>
              </a:rPr>
              <a:t>Level 5</a:t>
            </a:r>
          </a:p>
          <a:p>
            <a:pPr marL="0" indent="0" algn="ctr">
              <a:buNone/>
            </a:pPr>
            <a:endParaRPr lang="en-GB" dirty="0">
              <a:solidFill>
                <a:srgbClr val="000000"/>
              </a:solidFill>
              <a:latin typeface="Arial" panose="020B0604020202020204" pitchFamily="34" charset="0"/>
            </a:endParaRPr>
          </a:p>
          <a:p>
            <a:pPr marL="0" indent="0" algn="ctr">
              <a:buNone/>
            </a:pPr>
            <a:r>
              <a:rPr lang="en-GB" dirty="0">
                <a:solidFill>
                  <a:srgbClr val="000000"/>
                </a:solidFill>
                <a:latin typeface="Arial" panose="020B0604020202020204" pitchFamily="34" charset="0"/>
              </a:rPr>
              <a:t>30 Credits</a:t>
            </a:r>
          </a:p>
          <a:p>
            <a:endParaRPr lang="en-GB" dirty="0"/>
          </a:p>
        </p:txBody>
      </p:sp>
    </p:spTree>
    <p:extLst>
      <p:ext uri="{BB962C8B-B14F-4D97-AF65-F5344CB8AC3E}">
        <p14:creationId xmlns:p14="http://schemas.microsoft.com/office/powerpoint/2010/main" val="7136421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92456-F54E-4D6E-94C3-90DA825212A0}"/>
              </a:ext>
            </a:extLst>
          </p:cNvPr>
          <p:cNvSpPr>
            <a:spLocks noGrp="1"/>
          </p:cNvSpPr>
          <p:nvPr>
            <p:ph type="title"/>
          </p:nvPr>
        </p:nvSpPr>
        <p:spPr/>
        <p:txBody>
          <a:bodyPr/>
          <a:lstStyle/>
          <a:p>
            <a:r>
              <a:rPr lang="en-US" dirty="0"/>
              <a:t>Common Encryption Terms</a:t>
            </a:r>
            <a:endParaRPr lang="en-GB" dirty="0"/>
          </a:p>
        </p:txBody>
      </p:sp>
      <p:sp>
        <p:nvSpPr>
          <p:cNvPr id="3" name="Content Placeholder 2">
            <a:extLst>
              <a:ext uri="{FF2B5EF4-FFF2-40B4-BE49-F238E27FC236}">
                <a16:creationId xmlns:a16="http://schemas.microsoft.com/office/drawing/2014/main" id="{32BD20AA-DC58-4D4C-95B2-D8636D0B98B6}"/>
              </a:ext>
            </a:extLst>
          </p:cNvPr>
          <p:cNvSpPr>
            <a:spLocks noGrp="1"/>
          </p:cNvSpPr>
          <p:nvPr>
            <p:ph idx="1"/>
          </p:nvPr>
        </p:nvSpPr>
        <p:spPr/>
        <p:txBody>
          <a:bodyPr>
            <a:normAutofit/>
          </a:bodyPr>
          <a:lstStyle/>
          <a:p>
            <a:pPr marL="0" indent="0">
              <a:buNone/>
            </a:pPr>
            <a:r>
              <a:rPr lang="en-US" dirty="0"/>
              <a:t>“Plain Text” – Unencrypted, readable message that anyone can read</a:t>
            </a:r>
          </a:p>
          <a:p>
            <a:pPr marL="0" indent="0">
              <a:buNone/>
            </a:pPr>
            <a:endParaRPr lang="en-US" dirty="0"/>
          </a:p>
          <a:p>
            <a:pPr marL="0" indent="0">
              <a:buNone/>
            </a:pPr>
            <a:r>
              <a:rPr lang="en-US" dirty="0"/>
              <a:t>“Ciphertext” – Unreadable message resulting from encryption process</a:t>
            </a:r>
          </a:p>
          <a:p>
            <a:pPr marL="0" indent="0">
              <a:buNone/>
            </a:pPr>
            <a:endParaRPr lang="en-US" dirty="0"/>
          </a:p>
          <a:p>
            <a:pPr marL="0" indent="0">
              <a:buNone/>
            </a:pPr>
            <a:r>
              <a:rPr lang="en-US" dirty="0"/>
              <a:t>“Encryption” – Process of applying a mathematical function to a message or file that makes it unreadable or inaccessible</a:t>
            </a:r>
          </a:p>
          <a:p>
            <a:pPr marL="0" indent="0">
              <a:buNone/>
            </a:pPr>
            <a:endParaRPr lang="en-US" dirty="0"/>
          </a:p>
          <a:p>
            <a:pPr marL="0" indent="0">
              <a:buNone/>
            </a:pPr>
            <a:r>
              <a:rPr lang="en-US" dirty="0"/>
              <a:t>“Decryption” – Reverse of the encryption process, turning ciphertext back into readable plaintext</a:t>
            </a:r>
          </a:p>
        </p:txBody>
      </p:sp>
    </p:spTree>
    <p:extLst>
      <p:ext uri="{BB962C8B-B14F-4D97-AF65-F5344CB8AC3E}">
        <p14:creationId xmlns:p14="http://schemas.microsoft.com/office/powerpoint/2010/main" val="288921756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B2ED7-B3EA-4312-A92A-8106F78D18D1}"/>
              </a:ext>
            </a:extLst>
          </p:cNvPr>
          <p:cNvSpPr>
            <a:spLocks noGrp="1"/>
          </p:cNvSpPr>
          <p:nvPr>
            <p:ph type="title"/>
          </p:nvPr>
        </p:nvSpPr>
        <p:spPr/>
        <p:txBody>
          <a:bodyPr/>
          <a:lstStyle/>
          <a:p>
            <a:r>
              <a:rPr lang="en-GB" dirty="0"/>
              <a:t>German Enigma Machine</a:t>
            </a:r>
          </a:p>
        </p:txBody>
      </p:sp>
      <p:sp>
        <p:nvSpPr>
          <p:cNvPr id="3" name="Content Placeholder 2">
            <a:extLst>
              <a:ext uri="{FF2B5EF4-FFF2-40B4-BE49-F238E27FC236}">
                <a16:creationId xmlns:a16="http://schemas.microsoft.com/office/drawing/2014/main" id="{C6579694-88FB-4060-A173-F3EF4D86E69A}"/>
              </a:ext>
            </a:extLst>
          </p:cNvPr>
          <p:cNvSpPr>
            <a:spLocks noGrp="1"/>
          </p:cNvSpPr>
          <p:nvPr>
            <p:ph idx="1"/>
          </p:nvPr>
        </p:nvSpPr>
        <p:spPr>
          <a:xfrm>
            <a:off x="838200" y="1825625"/>
            <a:ext cx="6370320" cy="4351338"/>
          </a:xfrm>
        </p:spPr>
        <p:txBody>
          <a:bodyPr>
            <a:normAutofit lnSpcReduction="10000"/>
          </a:bodyPr>
          <a:lstStyle/>
          <a:p>
            <a:pPr marL="0" indent="0">
              <a:buNone/>
            </a:pPr>
            <a:r>
              <a:rPr lang="en-US" dirty="0"/>
              <a:t>The Enigma Machine was an electrical and mechanical device which looked very similar to a typewriter</a:t>
            </a:r>
          </a:p>
          <a:p>
            <a:pPr marL="0" indent="0">
              <a:buNone/>
            </a:pPr>
            <a:endParaRPr lang="en-US" dirty="0"/>
          </a:p>
          <a:p>
            <a:pPr marL="0" indent="0">
              <a:buNone/>
            </a:pPr>
            <a:r>
              <a:rPr lang="en-US" dirty="0"/>
              <a:t>Battery powered and highly portable</a:t>
            </a:r>
          </a:p>
          <a:p>
            <a:pPr marL="0" indent="0">
              <a:buNone/>
            </a:pPr>
            <a:endParaRPr lang="en-US" dirty="0"/>
          </a:p>
          <a:p>
            <a:pPr marL="0" indent="0">
              <a:buNone/>
            </a:pPr>
            <a:r>
              <a:rPr lang="en-US" dirty="0"/>
              <a:t>Video: </a:t>
            </a:r>
            <a:r>
              <a:rPr lang="en-US" dirty="0">
                <a:hlinkClick r:id="rId3"/>
              </a:rPr>
              <a:t>Enigma | Definition, Machine, History, Alan Turing, &amp; Facts | Britannica</a:t>
            </a:r>
            <a:endParaRPr lang="en-US" dirty="0"/>
          </a:p>
          <a:p>
            <a:pPr marL="0" indent="0">
              <a:buNone/>
            </a:pPr>
            <a:r>
              <a:rPr lang="en-US" dirty="0"/>
              <a:t>(8 Mins)</a:t>
            </a:r>
          </a:p>
          <a:p>
            <a:pPr marL="0" indent="0">
              <a:buNone/>
            </a:pPr>
            <a:r>
              <a:rPr lang="en-US" sz="1100" dirty="0"/>
              <a:t>Sources: </a:t>
            </a:r>
            <a:r>
              <a:rPr lang="en-US" sz="1100" dirty="0" err="1"/>
              <a:t>Brittanica</a:t>
            </a:r>
            <a:r>
              <a:rPr lang="en-US" sz="1100" dirty="0"/>
              <a:t> &amp; World Science Festival </a:t>
            </a:r>
            <a:endParaRPr lang="en-GB" sz="1100" dirty="0"/>
          </a:p>
        </p:txBody>
      </p:sp>
      <p:pic>
        <p:nvPicPr>
          <p:cNvPr id="5" name="Picture 4" descr="A picture containing text, electronics&#10;&#10;Description automatically generated">
            <a:extLst>
              <a:ext uri="{FF2B5EF4-FFF2-40B4-BE49-F238E27FC236}">
                <a16:creationId xmlns:a16="http://schemas.microsoft.com/office/drawing/2014/main" id="{911C9871-2FF8-4354-B6A8-7FDBC99912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8122" y="1246237"/>
            <a:ext cx="3727878" cy="4972057"/>
          </a:xfrm>
          <a:prstGeom prst="rect">
            <a:avLst/>
          </a:prstGeom>
        </p:spPr>
      </p:pic>
    </p:spTree>
    <p:extLst>
      <p:ext uri="{BB962C8B-B14F-4D97-AF65-F5344CB8AC3E}">
        <p14:creationId xmlns:p14="http://schemas.microsoft.com/office/powerpoint/2010/main" val="33293357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523BB-F973-403F-A953-FD030C6A29E4}"/>
              </a:ext>
            </a:extLst>
          </p:cNvPr>
          <p:cNvSpPr>
            <a:spLocks noGrp="1"/>
          </p:cNvSpPr>
          <p:nvPr>
            <p:ph type="title"/>
          </p:nvPr>
        </p:nvSpPr>
        <p:spPr>
          <a:xfrm>
            <a:off x="839788" y="365125"/>
            <a:ext cx="10515600" cy="1325563"/>
          </a:xfrm>
        </p:spPr>
        <p:txBody>
          <a:bodyPr anchor="ctr">
            <a:normAutofit/>
          </a:bodyPr>
          <a:lstStyle/>
          <a:p>
            <a:r>
              <a:rPr lang="en-GB" dirty="0"/>
              <a:t>Enigma Machine</a:t>
            </a:r>
          </a:p>
        </p:txBody>
      </p:sp>
      <p:sp>
        <p:nvSpPr>
          <p:cNvPr id="10" name="Text Placeholder 2">
            <a:extLst>
              <a:ext uri="{FF2B5EF4-FFF2-40B4-BE49-F238E27FC236}">
                <a16:creationId xmlns:a16="http://schemas.microsoft.com/office/drawing/2014/main" id="{BCA982D1-5EE9-4CAF-9908-44CC1F875FAE}"/>
              </a:ext>
            </a:extLst>
          </p:cNvPr>
          <p:cNvSpPr>
            <a:spLocks noGrp="1"/>
          </p:cNvSpPr>
          <p:nvPr>
            <p:ph type="body" idx="1"/>
          </p:nvPr>
        </p:nvSpPr>
        <p:spPr>
          <a:xfrm>
            <a:off x="839788" y="1681163"/>
            <a:ext cx="5157787" cy="823912"/>
          </a:xfrm>
        </p:spPr>
        <p:txBody>
          <a:bodyPr/>
          <a:lstStyle/>
          <a:p>
            <a:pPr algn="ctr"/>
            <a:r>
              <a:rPr lang="en-US" dirty="0"/>
              <a:t>Rotors </a:t>
            </a:r>
          </a:p>
        </p:txBody>
      </p:sp>
      <p:sp>
        <p:nvSpPr>
          <p:cNvPr id="12" name="Text Placeholder 4">
            <a:extLst>
              <a:ext uri="{FF2B5EF4-FFF2-40B4-BE49-F238E27FC236}">
                <a16:creationId xmlns:a16="http://schemas.microsoft.com/office/drawing/2014/main" id="{A31D7D2E-C19C-4E93-BF66-3885B367176F}"/>
              </a:ext>
            </a:extLst>
          </p:cNvPr>
          <p:cNvSpPr>
            <a:spLocks noGrp="1"/>
          </p:cNvSpPr>
          <p:nvPr>
            <p:ph type="body" sz="quarter" idx="3"/>
          </p:nvPr>
        </p:nvSpPr>
        <p:spPr>
          <a:xfrm>
            <a:off x="6172200" y="1681163"/>
            <a:ext cx="5183188" cy="823912"/>
          </a:xfrm>
        </p:spPr>
        <p:txBody>
          <a:bodyPr/>
          <a:lstStyle/>
          <a:p>
            <a:pPr algn="ctr"/>
            <a:r>
              <a:rPr lang="en-US" dirty="0"/>
              <a:t>Rotor Electrical Wiring</a:t>
            </a:r>
          </a:p>
        </p:txBody>
      </p:sp>
      <p:pic>
        <p:nvPicPr>
          <p:cNvPr id="7" name="Content Placeholder 6" descr="A picture containing text, metalware, gear, engine&#10;&#10;Description automatically generated">
            <a:extLst>
              <a:ext uri="{FF2B5EF4-FFF2-40B4-BE49-F238E27FC236}">
                <a16:creationId xmlns:a16="http://schemas.microsoft.com/office/drawing/2014/main" id="{46D53407-C162-4E17-BE04-6963A1D4EF40}"/>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814387" y="2828088"/>
            <a:ext cx="5183188" cy="3201122"/>
          </a:xfrm>
        </p:spPr>
      </p:pic>
      <p:sp>
        <p:nvSpPr>
          <p:cNvPr id="11" name="TextBox 10">
            <a:extLst>
              <a:ext uri="{FF2B5EF4-FFF2-40B4-BE49-F238E27FC236}">
                <a16:creationId xmlns:a16="http://schemas.microsoft.com/office/drawing/2014/main" id="{DC1C39E6-4BB0-49A3-A6A0-66635DD2AD5A}"/>
              </a:ext>
            </a:extLst>
          </p:cNvPr>
          <p:cNvSpPr txBox="1"/>
          <p:nvPr/>
        </p:nvSpPr>
        <p:spPr>
          <a:xfrm>
            <a:off x="736600" y="5958840"/>
            <a:ext cx="2106667" cy="246221"/>
          </a:xfrm>
          <a:prstGeom prst="rect">
            <a:avLst/>
          </a:prstGeom>
          <a:noFill/>
        </p:spPr>
        <p:txBody>
          <a:bodyPr wrap="none" rtlCol="0">
            <a:spAutoFit/>
          </a:bodyPr>
          <a:lstStyle/>
          <a:p>
            <a:r>
              <a:rPr lang="en-GB" sz="1000" dirty="0"/>
              <a:t>Sources: </a:t>
            </a:r>
            <a:r>
              <a:rPr lang="en-GB" sz="1000" dirty="0" err="1"/>
              <a:t>Cryptomuseum</a:t>
            </a:r>
            <a:r>
              <a:rPr lang="en-GB" sz="1000" dirty="0"/>
              <a:t> &amp; Wikipedia</a:t>
            </a:r>
          </a:p>
        </p:txBody>
      </p:sp>
      <p:pic>
        <p:nvPicPr>
          <p:cNvPr id="15" name="Picture 14" descr="A picture containing polygon&#10;&#10;Description automatically generated">
            <a:extLst>
              <a:ext uri="{FF2B5EF4-FFF2-40B4-BE49-F238E27FC236}">
                <a16:creationId xmlns:a16="http://schemas.microsoft.com/office/drawing/2014/main" id="{ACF791C6-4498-41BE-B2BA-77CB9C528B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9711" y="2721922"/>
            <a:ext cx="2816237" cy="3201123"/>
          </a:xfrm>
          <a:prstGeom prst="rect">
            <a:avLst/>
          </a:prstGeom>
        </p:spPr>
      </p:pic>
    </p:spTree>
    <p:extLst>
      <p:ext uri="{BB962C8B-B14F-4D97-AF65-F5344CB8AC3E}">
        <p14:creationId xmlns:p14="http://schemas.microsoft.com/office/powerpoint/2010/main" val="328563581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B2ED7-B3EA-4312-A92A-8106F78D18D1}"/>
              </a:ext>
            </a:extLst>
          </p:cNvPr>
          <p:cNvSpPr>
            <a:spLocks noGrp="1"/>
          </p:cNvSpPr>
          <p:nvPr>
            <p:ph type="title"/>
          </p:nvPr>
        </p:nvSpPr>
        <p:spPr/>
        <p:txBody>
          <a:bodyPr/>
          <a:lstStyle/>
          <a:p>
            <a:r>
              <a:rPr lang="en-GB" dirty="0"/>
              <a:t>Turing-</a:t>
            </a:r>
            <a:r>
              <a:rPr lang="en-GB" dirty="0" err="1"/>
              <a:t>Welchman</a:t>
            </a:r>
            <a:r>
              <a:rPr lang="en-GB" dirty="0"/>
              <a:t> Bombe</a:t>
            </a:r>
          </a:p>
        </p:txBody>
      </p:sp>
      <p:sp>
        <p:nvSpPr>
          <p:cNvPr id="3" name="Content Placeholder 2">
            <a:extLst>
              <a:ext uri="{FF2B5EF4-FFF2-40B4-BE49-F238E27FC236}">
                <a16:creationId xmlns:a16="http://schemas.microsoft.com/office/drawing/2014/main" id="{C6579694-88FB-4060-A173-F3EF4D86E69A}"/>
              </a:ext>
            </a:extLst>
          </p:cNvPr>
          <p:cNvSpPr>
            <a:spLocks noGrp="1"/>
          </p:cNvSpPr>
          <p:nvPr>
            <p:ph idx="1"/>
          </p:nvPr>
        </p:nvSpPr>
        <p:spPr>
          <a:xfrm>
            <a:off x="838201" y="1825625"/>
            <a:ext cx="5153484" cy="4351338"/>
          </a:xfrm>
        </p:spPr>
        <p:txBody>
          <a:bodyPr>
            <a:normAutofit fontScale="85000" lnSpcReduction="10000"/>
          </a:bodyPr>
          <a:lstStyle/>
          <a:p>
            <a:r>
              <a:rPr lang="en-GB" dirty="0"/>
              <a:t>In July 1940, Alan Turing’s “Bombe”, a code breaking machine was installed in Bletchley Park</a:t>
            </a:r>
          </a:p>
          <a:p>
            <a:endParaRPr lang="en-GB" dirty="0"/>
          </a:p>
          <a:p>
            <a:r>
              <a:rPr lang="en-GB" dirty="0"/>
              <a:t>Improvements suggested by Gordon </a:t>
            </a:r>
            <a:r>
              <a:rPr lang="en-GB" dirty="0" err="1"/>
              <a:t>Welchman</a:t>
            </a:r>
            <a:r>
              <a:rPr lang="en-GB" dirty="0"/>
              <a:t> (British </a:t>
            </a:r>
            <a:r>
              <a:rPr lang="en-GB" dirty="0" err="1"/>
              <a:t>Mathmetician</a:t>
            </a:r>
            <a:r>
              <a:rPr lang="en-GB" dirty="0"/>
              <a:t>) were incorporated in shortly after </a:t>
            </a:r>
          </a:p>
          <a:p>
            <a:endParaRPr lang="en-GB" dirty="0"/>
          </a:p>
          <a:p>
            <a:r>
              <a:rPr lang="en-GB" dirty="0"/>
              <a:t>The machine was made up of 100 rotating drums, 10 miles of wire and approx. 1 million soldered connections!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Source: Wikipedia</a:t>
            </a:r>
            <a:endParaRPr lang="en-GB" dirty="0"/>
          </a:p>
        </p:txBody>
      </p:sp>
      <p:pic>
        <p:nvPicPr>
          <p:cNvPr id="5" name="Picture 4" descr="A picture containing text, indoor, desk, keyboard&#10;&#10;Description automatically generated">
            <a:extLst>
              <a:ext uri="{FF2B5EF4-FFF2-40B4-BE49-F238E27FC236}">
                <a16:creationId xmlns:a16="http://schemas.microsoft.com/office/drawing/2014/main" id="{8B971B3F-795F-4AA3-A714-5219D607A8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6517" y="1300479"/>
            <a:ext cx="5434638" cy="4825683"/>
          </a:xfrm>
          <a:prstGeom prst="rect">
            <a:avLst/>
          </a:prstGeom>
        </p:spPr>
      </p:pic>
    </p:spTree>
    <p:extLst>
      <p:ext uri="{BB962C8B-B14F-4D97-AF65-F5344CB8AC3E}">
        <p14:creationId xmlns:p14="http://schemas.microsoft.com/office/powerpoint/2010/main" val="42695384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descr="Lightbulb and gear with solid fill">
            <a:extLst>
              <a:ext uri="{FF2B5EF4-FFF2-40B4-BE49-F238E27FC236}">
                <a16:creationId xmlns:a16="http://schemas.microsoft.com/office/drawing/2014/main" id="{9B6CF725-62F8-44D9-94E6-981B360895A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73130" y="701831"/>
            <a:ext cx="4705623" cy="4705623"/>
          </a:xfrm>
          <a:prstGeom prst="rect">
            <a:avLst/>
          </a:prstGeom>
        </p:spPr>
      </p:pic>
      <p:sp>
        <p:nvSpPr>
          <p:cNvPr id="2" name="Title 1">
            <a:extLst>
              <a:ext uri="{FF2B5EF4-FFF2-40B4-BE49-F238E27FC236}">
                <a16:creationId xmlns:a16="http://schemas.microsoft.com/office/drawing/2014/main" id="{DE9866BA-502A-4F27-9E43-D22B840C1030}"/>
              </a:ext>
            </a:extLst>
          </p:cNvPr>
          <p:cNvSpPr>
            <a:spLocks noGrp="1"/>
          </p:cNvSpPr>
          <p:nvPr>
            <p:ph type="title"/>
          </p:nvPr>
        </p:nvSpPr>
        <p:spPr/>
        <p:txBody>
          <a:bodyPr/>
          <a:lstStyle/>
          <a:p>
            <a:r>
              <a:rPr lang="en-GB" dirty="0"/>
              <a:t>Lab (30 Mins):</a:t>
            </a:r>
          </a:p>
        </p:txBody>
      </p:sp>
      <p:sp>
        <p:nvSpPr>
          <p:cNvPr id="3" name="Content Placeholder 2">
            <a:extLst>
              <a:ext uri="{FF2B5EF4-FFF2-40B4-BE49-F238E27FC236}">
                <a16:creationId xmlns:a16="http://schemas.microsoft.com/office/drawing/2014/main" id="{5932004D-CDF6-4A93-A009-7950E30C0719}"/>
              </a:ext>
            </a:extLst>
          </p:cNvPr>
          <p:cNvSpPr>
            <a:spLocks noGrp="1"/>
          </p:cNvSpPr>
          <p:nvPr>
            <p:ph idx="1"/>
          </p:nvPr>
        </p:nvSpPr>
        <p:spPr/>
        <p:txBody>
          <a:bodyPr>
            <a:normAutofit lnSpcReduction="10000"/>
          </a:bodyPr>
          <a:lstStyle/>
          <a:p>
            <a:r>
              <a:rPr lang="en-GB" dirty="0"/>
              <a:t>Research the Enigma machine</a:t>
            </a:r>
          </a:p>
          <a:p>
            <a:r>
              <a:rPr lang="en-GB" dirty="0"/>
              <a:t>Try the following links… to 101computing.net</a:t>
            </a:r>
          </a:p>
          <a:p>
            <a:pPr marL="0" indent="0">
              <a:buNone/>
            </a:pPr>
            <a:endParaRPr lang="en-GB" dirty="0"/>
          </a:p>
          <a:p>
            <a:pPr marL="0" indent="0">
              <a:buNone/>
            </a:pPr>
            <a:r>
              <a:rPr lang="en-GB" dirty="0">
                <a:hlinkClick r:id="rId5"/>
              </a:rPr>
              <a:t>Enigma Machine Emulator </a:t>
            </a:r>
            <a:endParaRPr lang="en-GB" dirty="0"/>
          </a:p>
          <a:p>
            <a:pPr marL="0" indent="0">
              <a:buNone/>
            </a:pPr>
            <a:endParaRPr lang="en-GB" dirty="0"/>
          </a:p>
          <a:p>
            <a:pPr marL="0" indent="0">
              <a:buNone/>
            </a:pPr>
            <a:r>
              <a:rPr lang="en-US" dirty="0">
                <a:hlinkClick r:id="rId6"/>
              </a:rPr>
              <a:t>The Turing-</a:t>
            </a:r>
            <a:r>
              <a:rPr lang="en-US" dirty="0" err="1">
                <a:hlinkClick r:id="rId6"/>
              </a:rPr>
              <a:t>Welchman</a:t>
            </a:r>
            <a:r>
              <a:rPr lang="en-US" dirty="0">
                <a:hlinkClick r:id="rId6"/>
              </a:rPr>
              <a:t> Bombe</a:t>
            </a:r>
            <a:endParaRPr lang="en-US" dirty="0"/>
          </a:p>
          <a:p>
            <a:pPr marL="0" indent="0">
              <a:buNone/>
            </a:pPr>
            <a:endParaRPr lang="en-US" dirty="0"/>
          </a:p>
          <a:p>
            <a:pPr marL="0" indent="0">
              <a:buNone/>
            </a:pPr>
            <a:r>
              <a:rPr lang="en-US" dirty="0"/>
              <a:t>Select your configuration (key settings), share with a colleague and share the encrypted message / ciphertext… can they decrypt it?</a:t>
            </a: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endParaRPr lang="en-GB" dirty="0"/>
          </a:p>
        </p:txBody>
      </p:sp>
    </p:spTree>
    <p:extLst>
      <p:ext uri="{BB962C8B-B14F-4D97-AF65-F5344CB8AC3E}">
        <p14:creationId xmlns:p14="http://schemas.microsoft.com/office/powerpoint/2010/main" val="414114147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descr="Lightbulb and gear with solid fill">
            <a:extLst>
              <a:ext uri="{FF2B5EF4-FFF2-40B4-BE49-F238E27FC236}">
                <a16:creationId xmlns:a16="http://schemas.microsoft.com/office/drawing/2014/main" id="{9B6CF725-62F8-44D9-94E6-981B360895A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73130" y="701831"/>
            <a:ext cx="4705623" cy="4705623"/>
          </a:xfrm>
          <a:prstGeom prst="rect">
            <a:avLst/>
          </a:prstGeom>
        </p:spPr>
      </p:pic>
      <p:sp>
        <p:nvSpPr>
          <p:cNvPr id="2" name="Title 1">
            <a:extLst>
              <a:ext uri="{FF2B5EF4-FFF2-40B4-BE49-F238E27FC236}">
                <a16:creationId xmlns:a16="http://schemas.microsoft.com/office/drawing/2014/main" id="{DE9866BA-502A-4F27-9E43-D22B840C1030}"/>
              </a:ext>
            </a:extLst>
          </p:cNvPr>
          <p:cNvSpPr>
            <a:spLocks noGrp="1"/>
          </p:cNvSpPr>
          <p:nvPr>
            <p:ph type="title"/>
          </p:nvPr>
        </p:nvSpPr>
        <p:spPr/>
        <p:txBody>
          <a:bodyPr/>
          <a:lstStyle/>
          <a:p>
            <a:r>
              <a:rPr lang="en-GB" dirty="0"/>
              <a:t>Lab (30 Mins):</a:t>
            </a:r>
          </a:p>
        </p:txBody>
      </p:sp>
      <p:sp>
        <p:nvSpPr>
          <p:cNvPr id="3" name="Content Placeholder 2">
            <a:extLst>
              <a:ext uri="{FF2B5EF4-FFF2-40B4-BE49-F238E27FC236}">
                <a16:creationId xmlns:a16="http://schemas.microsoft.com/office/drawing/2014/main" id="{5932004D-CDF6-4A93-A009-7950E30C0719}"/>
              </a:ext>
            </a:extLst>
          </p:cNvPr>
          <p:cNvSpPr>
            <a:spLocks noGrp="1"/>
          </p:cNvSpPr>
          <p:nvPr>
            <p:ph idx="1"/>
          </p:nvPr>
        </p:nvSpPr>
        <p:spPr/>
        <p:txBody>
          <a:bodyPr>
            <a:normAutofit fontScale="92500" lnSpcReduction="20000"/>
          </a:bodyPr>
          <a:lstStyle/>
          <a:p>
            <a:endParaRPr lang="en-GB" dirty="0"/>
          </a:p>
          <a:p>
            <a:r>
              <a:rPr lang="en-GB" dirty="0"/>
              <a:t>On the GCHQ.gov.uk website </a:t>
            </a:r>
          </a:p>
          <a:p>
            <a:endParaRPr lang="en-GB" dirty="0"/>
          </a:p>
          <a:p>
            <a:r>
              <a:rPr lang="en-GB" dirty="0"/>
              <a:t>Try Turing Challenge:</a:t>
            </a:r>
          </a:p>
          <a:p>
            <a:endParaRPr lang="en-GB" dirty="0"/>
          </a:p>
          <a:p>
            <a:r>
              <a:rPr lang="en-US" dirty="0">
                <a:hlinkClick r:id="rId5"/>
              </a:rPr>
              <a:t>The Turing Challenge - GCHQ.GOV.UK</a:t>
            </a:r>
            <a:endParaRPr lang="en-GB" dirty="0"/>
          </a:p>
          <a:p>
            <a:endParaRPr lang="en-GB" dirty="0"/>
          </a:p>
          <a:p>
            <a:r>
              <a:rPr lang="en-GB" dirty="0"/>
              <a:t>Puzzle 1 &amp; Puzzle 2 only</a:t>
            </a:r>
          </a:p>
          <a:p>
            <a:pPr marL="0" indent="0">
              <a:buNone/>
            </a:pPr>
            <a:endParaRPr lang="en-GB" dirty="0"/>
          </a:p>
          <a:p>
            <a:r>
              <a:rPr lang="en-GB" dirty="0"/>
              <a:t>12 Challenges available</a:t>
            </a:r>
          </a:p>
          <a:p>
            <a:pPr marL="0" indent="0">
              <a:buNone/>
            </a:pPr>
            <a:endParaRPr lang="en-GB" dirty="0"/>
          </a:p>
          <a:p>
            <a:pPr marL="0" indent="0">
              <a:buNone/>
            </a:pPr>
            <a:endParaRPr lang="en-GB" dirty="0"/>
          </a:p>
          <a:p>
            <a:pPr marL="0" indent="0">
              <a:buNone/>
            </a:pPr>
            <a:endParaRPr lang="en-GB" dirty="0"/>
          </a:p>
          <a:p>
            <a:endParaRPr lang="en-GB" dirty="0"/>
          </a:p>
        </p:txBody>
      </p:sp>
    </p:spTree>
    <p:extLst>
      <p:ext uri="{BB962C8B-B14F-4D97-AF65-F5344CB8AC3E}">
        <p14:creationId xmlns:p14="http://schemas.microsoft.com/office/powerpoint/2010/main" val="397969446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223346"/>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DDA460C-0072-4C06-B816-2B05E4A2A0EA}"/>
              </a:ext>
            </a:extLst>
          </p:cNvPr>
          <p:cNvGrpSpPr/>
          <p:nvPr/>
        </p:nvGrpSpPr>
        <p:grpSpPr>
          <a:xfrm>
            <a:off x="5197342" y="2888634"/>
            <a:ext cx="1862433" cy="3586556"/>
            <a:chOff x="5021580" y="1604970"/>
            <a:chExt cx="2374153" cy="4571992"/>
          </a:xfrm>
        </p:grpSpPr>
        <p:sp>
          <p:nvSpPr>
            <p:cNvPr id="5" name="Freeform: Shape 4">
              <a:extLst>
                <a:ext uri="{FF2B5EF4-FFF2-40B4-BE49-F238E27FC236}">
                  <a16:creationId xmlns:a16="http://schemas.microsoft.com/office/drawing/2014/main" id="{3EE129BC-86F6-440E-84F5-88EE0A93A132}"/>
                </a:ext>
              </a:extLst>
            </p:cNvPr>
            <p:cNvSpPr/>
            <p:nvPr/>
          </p:nvSpPr>
          <p:spPr>
            <a:xfrm>
              <a:off x="5021580" y="2790823"/>
              <a:ext cx="791384" cy="644849"/>
            </a:xfrm>
            <a:custGeom>
              <a:avLst/>
              <a:gdLst>
                <a:gd name="connsiteX0" fmla="*/ 7620 w 791384"/>
                <a:gd name="connsiteY0" fmla="*/ 0 h 644849"/>
                <a:gd name="connsiteX1" fmla="*/ 782169 w 791384"/>
                <a:gd name="connsiteY1" fmla="*/ 320829 h 644849"/>
                <a:gd name="connsiteX2" fmla="*/ 791384 w 791384"/>
                <a:gd name="connsiteY2" fmla="*/ 330968 h 644849"/>
                <a:gd name="connsiteX3" fmla="*/ 791384 w 791384"/>
                <a:gd name="connsiteY3" fmla="*/ 644849 h 644849"/>
                <a:gd name="connsiteX4" fmla="*/ 4575 w 791384"/>
                <a:gd name="connsiteY4" fmla="*/ 188500 h 644849"/>
                <a:gd name="connsiteX5" fmla="*/ 0 w 791384"/>
                <a:gd name="connsiteY5" fmla="*/ 191153 h 644849"/>
                <a:gd name="connsiteX6" fmla="*/ 0 w 791384"/>
                <a:gd name="connsiteY6" fmla="*/ 385 h 644849"/>
                <a:gd name="connsiteX7" fmla="*/ 7620 w 791384"/>
                <a:gd name="connsiteY7" fmla="*/ 0 h 644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1384" h="644849">
                  <a:moveTo>
                    <a:pt x="7620" y="0"/>
                  </a:moveTo>
                  <a:cubicBezTo>
                    <a:pt x="310101" y="0"/>
                    <a:pt x="583945" y="122604"/>
                    <a:pt x="782169" y="320829"/>
                  </a:cubicBezTo>
                  <a:lnTo>
                    <a:pt x="791384" y="330968"/>
                  </a:lnTo>
                  <a:lnTo>
                    <a:pt x="791384" y="644849"/>
                  </a:lnTo>
                  <a:lnTo>
                    <a:pt x="4575" y="188500"/>
                  </a:lnTo>
                  <a:lnTo>
                    <a:pt x="0" y="191153"/>
                  </a:lnTo>
                  <a:lnTo>
                    <a:pt x="0" y="385"/>
                  </a:lnTo>
                  <a:lnTo>
                    <a:pt x="762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6" name="Freeform: Shape 5">
              <a:extLst>
                <a:ext uri="{FF2B5EF4-FFF2-40B4-BE49-F238E27FC236}">
                  <a16:creationId xmlns:a16="http://schemas.microsoft.com/office/drawing/2014/main" id="{45CA4A01-B7D4-4C02-A0A6-31D1D25DBE5E}"/>
                </a:ext>
              </a:extLst>
            </p:cNvPr>
            <p:cNvSpPr/>
            <p:nvPr/>
          </p:nvSpPr>
          <p:spPr>
            <a:xfrm>
              <a:off x="6600506" y="2977519"/>
              <a:ext cx="3843" cy="4457"/>
            </a:xfrm>
            <a:custGeom>
              <a:avLst/>
              <a:gdLst>
                <a:gd name="connsiteX0" fmla="*/ 3843 w 3843"/>
                <a:gd name="connsiteY0" fmla="*/ 0 h 4457"/>
                <a:gd name="connsiteX1" fmla="*/ 3843 w 3843"/>
                <a:gd name="connsiteY1" fmla="*/ 4457 h 4457"/>
                <a:gd name="connsiteX2" fmla="*/ 0 w 3843"/>
                <a:gd name="connsiteY2" fmla="*/ 2229 h 4457"/>
                <a:gd name="connsiteX3" fmla="*/ 3843 w 3843"/>
                <a:gd name="connsiteY3" fmla="*/ 0 h 4457"/>
              </a:gdLst>
              <a:ahLst/>
              <a:cxnLst>
                <a:cxn ang="0">
                  <a:pos x="connsiteX0" y="connsiteY0"/>
                </a:cxn>
                <a:cxn ang="0">
                  <a:pos x="connsiteX1" y="connsiteY1"/>
                </a:cxn>
                <a:cxn ang="0">
                  <a:pos x="connsiteX2" y="connsiteY2"/>
                </a:cxn>
                <a:cxn ang="0">
                  <a:pos x="connsiteX3" y="connsiteY3"/>
                </a:cxn>
              </a:cxnLst>
              <a:rect l="l" t="t" r="r" b="b"/>
              <a:pathLst>
                <a:path w="3843" h="4457">
                  <a:moveTo>
                    <a:pt x="3843" y="0"/>
                  </a:moveTo>
                  <a:lnTo>
                    <a:pt x="3843" y="4457"/>
                  </a:lnTo>
                  <a:lnTo>
                    <a:pt x="0" y="2229"/>
                  </a:lnTo>
                  <a:lnTo>
                    <a:pt x="384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7" name="Freeform: Shape 6">
              <a:extLst>
                <a:ext uri="{FF2B5EF4-FFF2-40B4-BE49-F238E27FC236}">
                  <a16:creationId xmlns:a16="http://schemas.microsoft.com/office/drawing/2014/main" id="{F7DAAB66-13A8-4034-BDDF-000911C1B325}"/>
                </a:ext>
              </a:extLst>
            </p:cNvPr>
            <p:cNvSpPr/>
            <p:nvPr/>
          </p:nvSpPr>
          <p:spPr>
            <a:xfrm>
              <a:off x="5977789" y="2979324"/>
              <a:ext cx="622716" cy="361379"/>
            </a:xfrm>
            <a:custGeom>
              <a:avLst/>
              <a:gdLst>
                <a:gd name="connsiteX0" fmla="*/ 621985 w 622716"/>
                <a:gd name="connsiteY0" fmla="*/ 0 h 361379"/>
                <a:gd name="connsiteX1" fmla="*/ 622716 w 622716"/>
                <a:gd name="connsiteY1" fmla="*/ 424 h 361379"/>
                <a:gd name="connsiteX2" fmla="*/ 382 w 622716"/>
                <a:gd name="connsiteY2" fmla="*/ 361379 h 361379"/>
                <a:gd name="connsiteX3" fmla="*/ 0 w 622716"/>
                <a:gd name="connsiteY3" fmla="*/ 360751 h 361379"/>
                <a:gd name="connsiteX4" fmla="*/ 621985 w 622716"/>
                <a:gd name="connsiteY4" fmla="*/ 0 h 361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716" h="361379">
                  <a:moveTo>
                    <a:pt x="621985" y="0"/>
                  </a:moveTo>
                  <a:lnTo>
                    <a:pt x="622716" y="424"/>
                  </a:lnTo>
                  <a:lnTo>
                    <a:pt x="382" y="361379"/>
                  </a:lnTo>
                  <a:lnTo>
                    <a:pt x="0" y="360751"/>
                  </a:lnTo>
                  <a:lnTo>
                    <a:pt x="62198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8" name="Freeform: Shape 7">
              <a:extLst>
                <a:ext uri="{FF2B5EF4-FFF2-40B4-BE49-F238E27FC236}">
                  <a16:creationId xmlns:a16="http://schemas.microsoft.com/office/drawing/2014/main" id="{16C62978-FAF5-4DD6-A6FF-DA4D04CC401D}"/>
                </a:ext>
              </a:extLst>
            </p:cNvPr>
            <p:cNvSpPr/>
            <p:nvPr/>
          </p:nvSpPr>
          <p:spPr>
            <a:xfrm>
              <a:off x="5812965" y="3121791"/>
              <a:ext cx="164824" cy="313880"/>
            </a:xfrm>
            <a:custGeom>
              <a:avLst/>
              <a:gdLst>
                <a:gd name="connsiteX0" fmla="*/ 0 w 164824"/>
                <a:gd name="connsiteY0" fmla="*/ 0 h 313880"/>
                <a:gd name="connsiteX1" fmla="*/ 61482 w 164824"/>
                <a:gd name="connsiteY1" fmla="*/ 67647 h 313880"/>
                <a:gd name="connsiteX2" fmla="*/ 124540 w 164824"/>
                <a:gd name="connsiteY2" fmla="*/ 151973 h 313880"/>
                <a:gd name="connsiteX3" fmla="*/ 164824 w 164824"/>
                <a:gd name="connsiteY3" fmla="*/ 218283 h 313880"/>
                <a:gd name="connsiteX4" fmla="*/ 0 w 164824"/>
                <a:gd name="connsiteY4" fmla="*/ 313880 h 313880"/>
                <a:gd name="connsiteX5" fmla="*/ 0 w 164824"/>
                <a:gd name="connsiteY5" fmla="*/ 0 h 313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824" h="313880">
                  <a:moveTo>
                    <a:pt x="0" y="0"/>
                  </a:moveTo>
                  <a:lnTo>
                    <a:pt x="61482" y="67647"/>
                  </a:lnTo>
                  <a:cubicBezTo>
                    <a:pt x="83805" y="94696"/>
                    <a:pt x="104855" y="122835"/>
                    <a:pt x="124540" y="151973"/>
                  </a:cubicBezTo>
                  <a:lnTo>
                    <a:pt x="164824" y="218283"/>
                  </a:lnTo>
                  <a:lnTo>
                    <a:pt x="0" y="313880"/>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9" name="Freeform: Shape 8">
              <a:extLst>
                <a:ext uri="{FF2B5EF4-FFF2-40B4-BE49-F238E27FC236}">
                  <a16:creationId xmlns:a16="http://schemas.microsoft.com/office/drawing/2014/main" id="{C10F9C09-3FB9-4C54-848D-CD843C318F9D}"/>
                </a:ext>
              </a:extLst>
            </p:cNvPr>
            <p:cNvSpPr/>
            <p:nvPr/>
          </p:nvSpPr>
          <p:spPr>
            <a:xfrm>
              <a:off x="5812964" y="3340703"/>
              <a:ext cx="311614" cy="1098673"/>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0" name="Freeform: Shape 9">
              <a:extLst>
                <a:ext uri="{FF2B5EF4-FFF2-40B4-BE49-F238E27FC236}">
                  <a16:creationId xmlns:a16="http://schemas.microsoft.com/office/drawing/2014/main" id="{B3E275BE-D4F7-41A9-B504-CBCA6B3286E5}"/>
                </a:ext>
              </a:extLst>
            </p:cNvPr>
            <p:cNvSpPr/>
            <p:nvPr/>
          </p:nvSpPr>
          <p:spPr>
            <a:xfrm>
              <a:off x="5021581" y="4346260"/>
              <a:ext cx="950599" cy="635318"/>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1" name="Freeform: Shape 10">
              <a:extLst>
                <a:ext uri="{FF2B5EF4-FFF2-40B4-BE49-F238E27FC236}">
                  <a16:creationId xmlns:a16="http://schemas.microsoft.com/office/drawing/2014/main" id="{BB918341-62AE-4DF9-97B8-0A38506765CC}"/>
                </a:ext>
              </a:extLst>
            </p:cNvPr>
            <p:cNvSpPr/>
            <p:nvPr/>
          </p:nvSpPr>
          <p:spPr>
            <a:xfrm>
              <a:off x="5021580" y="1604970"/>
              <a:ext cx="1582768" cy="1735105"/>
            </a:xfrm>
            <a:custGeom>
              <a:avLst/>
              <a:gdLst>
                <a:gd name="connsiteX0" fmla="*/ 791384 w 1582768"/>
                <a:gd name="connsiteY0" fmla="*/ 0 h 1735105"/>
                <a:gd name="connsiteX1" fmla="*/ 1582767 w 1582768"/>
                <a:gd name="connsiteY1" fmla="*/ 459002 h 1735105"/>
                <a:gd name="connsiteX2" fmla="*/ 1582768 w 1582768"/>
                <a:gd name="connsiteY2" fmla="*/ 459002 h 1735105"/>
                <a:gd name="connsiteX3" fmla="*/ 1582768 w 1582768"/>
                <a:gd name="connsiteY3" fmla="*/ 1371700 h 1735105"/>
                <a:gd name="connsiteX4" fmla="*/ 1582768 w 1582768"/>
                <a:gd name="connsiteY4" fmla="*/ 1371701 h 1735105"/>
                <a:gd name="connsiteX5" fmla="*/ 1582768 w 1582768"/>
                <a:gd name="connsiteY5" fmla="*/ 1372549 h 1735105"/>
                <a:gd name="connsiteX6" fmla="*/ 1578925 w 1582768"/>
                <a:gd name="connsiteY6" fmla="*/ 1374778 h 1735105"/>
                <a:gd name="connsiteX7" fmla="*/ 1578194 w 1582768"/>
                <a:gd name="connsiteY7" fmla="*/ 1374354 h 1735105"/>
                <a:gd name="connsiteX8" fmla="*/ 956209 w 1582768"/>
                <a:gd name="connsiteY8" fmla="*/ 1735105 h 1735105"/>
                <a:gd name="connsiteX9" fmla="*/ 915925 w 1582768"/>
                <a:gd name="connsiteY9" fmla="*/ 1668795 h 1735105"/>
                <a:gd name="connsiteX10" fmla="*/ 852867 w 1582768"/>
                <a:gd name="connsiteY10" fmla="*/ 1584469 h 1735105"/>
                <a:gd name="connsiteX11" fmla="*/ 791385 w 1582768"/>
                <a:gd name="connsiteY11" fmla="*/ 1516822 h 1735105"/>
                <a:gd name="connsiteX12" fmla="*/ 791385 w 1582768"/>
                <a:gd name="connsiteY12" fmla="*/ 918005 h 1735105"/>
                <a:gd name="connsiteX13" fmla="*/ 791384 w 1582768"/>
                <a:gd name="connsiteY13" fmla="*/ 918004 h 1735105"/>
                <a:gd name="connsiteX14" fmla="*/ 791384 w 1582768"/>
                <a:gd name="connsiteY14" fmla="*/ 1516821 h 1735105"/>
                <a:gd name="connsiteX15" fmla="*/ 782169 w 1582768"/>
                <a:gd name="connsiteY15" fmla="*/ 1506682 h 1735105"/>
                <a:gd name="connsiteX16" fmla="*/ 7620 w 1582768"/>
                <a:gd name="connsiteY16" fmla="*/ 1185853 h 1735105"/>
                <a:gd name="connsiteX17" fmla="*/ 0 w 1582768"/>
                <a:gd name="connsiteY17" fmla="*/ 1186238 h 1735105"/>
                <a:gd name="connsiteX18" fmla="*/ 0 w 1582768"/>
                <a:gd name="connsiteY18" fmla="*/ 459002 h 1735105"/>
                <a:gd name="connsiteX19" fmla="*/ 1 w 1582768"/>
                <a:gd name="connsiteY19" fmla="*/ 459002 h 1735105"/>
                <a:gd name="connsiteX20" fmla="*/ 791384 w 1582768"/>
                <a:gd name="connsiteY20" fmla="*/ 0 h 173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82768" h="1735105">
                  <a:moveTo>
                    <a:pt x="791384" y="0"/>
                  </a:moveTo>
                  <a:lnTo>
                    <a:pt x="1582767" y="459002"/>
                  </a:lnTo>
                  <a:lnTo>
                    <a:pt x="1582768" y="459002"/>
                  </a:lnTo>
                  <a:lnTo>
                    <a:pt x="1582768" y="1371700"/>
                  </a:lnTo>
                  <a:lnTo>
                    <a:pt x="1582768" y="1371701"/>
                  </a:lnTo>
                  <a:lnTo>
                    <a:pt x="1582768" y="1372549"/>
                  </a:lnTo>
                  <a:lnTo>
                    <a:pt x="1578925" y="1374778"/>
                  </a:lnTo>
                  <a:lnTo>
                    <a:pt x="1578194" y="1374354"/>
                  </a:lnTo>
                  <a:lnTo>
                    <a:pt x="956209" y="1735105"/>
                  </a:lnTo>
                  <a:lnTo>
                    <a:pt x="915925" y="1668795"/>
                  </a:lnTo>
                  <a:cubicBezTo>
                    <a:pt x="896240" y="1639657"/>
                    <a:pt x="875190" y="1611518"/>
                    <a:pt x="852867" y="1584469"/>
                  </a:cubicBezTo>
                  <a:lnTo>
                    <a:pt x="791385" y="1516822"/>
                  </a:lnTo>
                  <a:lnTo>
                    <a:pt x="791385" y="918005"/>
                  </a:lnTo>
                  <a:lnTo>
                    <a:pt x="791384" y="918004"/>
                  </a:lnTo>
                  <a:lnTo>
                    <a:pt x="791384" y="1516821"/>
                  </a:lnTo>
                  <a:lnTo>
                    <a:pt x="782169" y="1506682"/>
                  </a:lnTo>
                  <a:cubicBezTo>
                    <a:pt x="583945" y="1308457"/>
                    <a:pt x="310101" y="1185853"/>
                    <a:pt x="7620" y="1185853"/>
                  </a:cubicBezTo>
                  <a:lnTo>
                    <a:pt x="0" y="1186238"/>
                  </a:lnTo>
                  <a:lnTo>
                    <a:pt x="0" y="459002"/>
                  </a:lnTo>
                  <a:lnTo>
                    <a:pt x="1" y="459002"/>
                  </a:lnTo>
                  <a:lnTo>
                    <a:pt x="79138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2" name="Freeform: Shape 11">
              <a:extLst>
                <a:ext uri="{FF2B5EF4-FFF2-40B4-BE49-F238E27FC236}">
                  <a16:creationId xmlns:a16="http://schemas.microsoft.com/office/drawing/2014/main" id="{A85ABCA8-D310-4A20-86D5-E28F124AED36}"/>
                </a:ext>
              </a:extLst>
            </p:cNvPr>
            <p:cNvSpPr/>
            <p:nvPr/>
          </p:nvSpPr>
          <p:spPr>
            <a:xfrm>
              <a:off x="5973508" y="2977518"/>
              <a:ext cx="1422225" cy="1830702"/>
            </a:xfrm>
            <a:custGeom>
              <a:avLst/>
              <a:gdLst>
                <a:gd name="connsiteX0" fmla="*/ 630841 w 1422225"/>
                <a:gd name="connsiteY0" fmla="*/ 0 h 1830702"/>
                <a:gd name="connsiteX1" fmla="*/ 1422224 w 1422225"/>
                <a:gd name="connsiteY1" fmla="*/ 459003 h 1830702"/>
                <a:gd name="connsiteX2" fmla="*/ 1422225 w 1422225"/>
                <a:gd name="connsiteY2" fmla="*/ 459002 h 1830702"/>
                <a:gd name="connsiteX3" fmla="*/ 1422225 w 1422225"/>
                <a:gd name="connsiteY3" fmla="*/ 459003 h 1830702"/>
                <a:gd name="connsiteX4" fmla="*/ 1422225 w 1422225"/>
                <a:gd name="connsiteY4" fmla="*/ 1371700 h 1830702"/>
                <a:gd name="connsiteX5" fmla="*/ 1422225 w 1422225"/>
                <a:gd name="connsiteY5" fmla="*/ 1371701 h 1830702"/>
                <a:gd name="connsiteX6" fmla="*/ 1422225 w 1422225"/>
                <a:gd name="connsiteY6" fmla="*/ 1377006 h 1830702"/>
                <a:gd name="connsiteX7" fmla="*/ 1417651 w 1422225"/>
                <a:gd name="connsiteY7" fmla="*/ 1374354 h 1830702"/>
                <a:gd name="connsiteX8" fmla="*/ 630842 w 1422225"/>
                <a:gd name="connsiteY8" fmla="*/ 1830702 h 1830702"/>
                <a:gd name="connsiteX9" fmla="*/ 630842 w 1422225"/>
                <a:gd name="connsiteY9" fmla="*/ 918005 h 1830702"/>
                <a:gd name="connsiteX10" fmla="*/ 630841 w 1422225"/>
                <a:gd name="connsiteY10" fmla="*/ 918004 h 1830702"/>
                <a:gd name="connsiteX11" fmla="*/ 630841 w 1422225"/>
                <a:gd name="connsiteY11" fmla="*/ 1827744 h 1830702"/>
                <a:gd name="connsiteX12" fmla="*/ 630840 w 1422225"/>
                <a:gd name="connsiteY12" fmla="*/ 1827745 h 1830702"/>
                <a:gd name="connsiteX13" fmla="*/ 0 w 1422225"/>
                <a:gd name="connsiteY13" fmla="*/ 1461857 h 1830702"/>
                <a:gd name="connsiteX14" fmla="*/ 18865 w 1422225"/>
                <a:gd name="connsiteY14" fmla="*/ 1430804 h 1830702"/>
                <a:gd name="connsiteX15" fmla="*/ 151071 w 1422225"/>
                <a:gd name="connsiteY15" fmla="*/ 908682 h 1830702"/>
                <a:gd name="connsiteX16" fmla="*/ 18865 w 1422225"/>
                <a:gd name="connsiteY16" fmla="*/ 386560 h 1830702"/>
                <a:gd name="connsiteX17" fmla="*/ 4664 w 1422225"/>
                <a:gd name="connsiteY17" fmla="*/ 363184 h 1830702"/>
                <a:gd name="connsiteX18" fmla="*/ 626998 w 1422225"/>
                <a:gd name="connsiteY18" fmla="*/ 2229 h 1830702"/>
                <a:gd name="connsiteX19" fmla="*/ 630841 w 1422225"/>
                <a:gd name="connsiteY19" fmla="*/ 4457 h 1830702"/>
                <a:gd name="connsiteX20" fmla="*/ 630841 w 1422225"/>
                <a:gd name="connsiteY20" fmla="*/ 0 h 18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2225" h="1830702">
                  <a:moveTo>
                    <a:pt x="630841" y="0"/>
                  </a:moveTo>
                  <a:lnTo>
                    <a:pt x="1422224" y="459003"/>
                  </a:lnTo>
                  <a:lnTo>
                    <a:pt x="1422225" y="459002"/>
                  </a:lnTo>
                  <a:lnTo>
                    <a:pt x="1422225" y="459003"/>
                  </a:lnTo>
                  <a:lnTo>
                    <a:pt x="1422225" y="1371700"/>
                  </a:lnTo>
                  <a:lnTo>
                    <a:pt x="1422225" y="1371701"/>
                  </a:lnTo>
                  <a:lnTo>
                    <a:pt x="1422225" y="1377006"/>
                  </a:lnTo>
                  <a:lnTo>
                    <a:pt x="1417651" y="1374354"/>
                  </a:lnTo>
                  <a:lnTo>
                    <a:pt x="630842" y="1830702"/>
                  </a:lnTo>
                  <a:lnTo>
                    <a:pt x="630842" y="918005"/>
                  </a:lnTo>
                  <a:lnTo>
                    <a:pt x="630841" y="918004"/>
                  </a:lnTo>
                  <a:lnTo>
                    <a:pt x="630841" y="1827744"/>
                  </a:lnTo>
                  <a:lnTo>
                    <a:pt x="630840" y="1827745"/>
                  </a:lnTo>
                  <a:lnTo>
                    <a:pt x="0" y="1461857"/>
                  </a:lnTo>
                  <a:lnTo>
                    <a:pt x="18865" y="1430804"/>
                  </a:lnTo>
                  <a:cubicBezTo>
                    <a:pt x="103179" y="1275597"/>
                    <a:pt x="151071" y="1097732"/>
                    <a:pt x="151071" y="908682"/>
                  </a:cubicBezTo>
                  <a:cubicBezTo>
                    <a:pt x="151071" y="719632"/>
                    <a:pt x="103179" y="541767"/>
                    <a:pt x="18865" y="386560"/>
                  </a:cubicBezTo>
                  <a:lnTo>
                    <a:pt x="4664" y="363184"/>
                  </a:lnTo>
                  <a:lnTo>
                    <a:pt x="626998" y="2229"/>
                  </a:lnTo>
                  <a:lnTo>
                    <a:pt x="630841" y="4457"/>
                  </a:lnTo>
                  <a:lnTo>
                    <a:pt x="630841"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3" name="Freeform: Shape 12">
              <a:extLst>
                <a:ext uri="{FF2B5EF4-FFF2-40B4-BE49-F238E27FC236}">
                  <a16:creationId xmlns:a16="http://schemas.microsoft.com/office/drawing/2014/main" id="{C07112E0-955F-4D31-803A-A76358EBC614}"/>
                </a:ext>
              </a:extLst>
            </p:cNvPr>
            <p:cNvSpPr/>
            <p:nvPr/>
          </p:nvSpPr>
          <p:spPr>
            <a:xfrm>
              <a:off x="5812965" y="4346260"/>
              <a:ext cx="160543" cy="95302"/>
            </a:xfrm>
            <a:custGeom>
              <a:avLst/>
              <a:gdLst>
                <a:gd name="connsiteX0" fmla="*/ 0 w 160543"/>
                <a:gd name="connsiteY0" fmla="*/ 0 h 95302"/>
                <a:gd name="connsiteX1" fmla="*/ 160543 w 160543"/>
                <a:gd name="connsiteY1" fmla="*/ 93115 h 95302"/>
                <a:gd name="connsiteX2" fmla="*/ 159215 w 160543"/>
                <a:gd name="connsiteY2" fmla="*/ 95302 h 95302"/>
                <a:gd name="connsiteX3" fmla="*/ 4575 w 160543"/>
                <a:gd name="connsiteY3" fmla="*/ 5611 h 95302"/>
                <a:gd name="connsiteX4" fmla="*/ 0 w 160543"/>
                <a:gd name="connsiteY4" fmla="*/ 8264 h 95302"/>
                <a:gd name="connsiteX5" fmla="*/ 0 w 160543"/>
                <a:gd name="connsiteY5" fmla="*/ 0 h 9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543" h="95302">
                  <a:moveTo>
                    <a:pt x="0" y="0"/>
                  </a:moveTo>
                  <a:lnTo>
                    <a:pt x="160543" y="93115"/>
                  </a:lnTo>
                  <a:lnTo>
                    <a:pt x="159215" y="95302"/>
                  </a:lnTo>
                  <a:lnTo>
                    <a:pt x="4575" y="5611"/>
                  </a:lnTo>
                  <a:lnTo>
                    <a:pt x="0" y="826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4" name="Freeform: Shape 13">
              <a:extLst>
                <a:ext uri="{FF2B5EF4-FFF2-40B4-BE49-F238E27FC236}">
                  <a16:creationId xmlns:a16="http://schemas.microsoft.com/office/drawing/2014/main" id="{CAC36928-96A1-49EA-B9D1-733D22362489}"/>
                </a:ext>
              </a:extLst>
            </p:cNvPr>
            <p:cNvSpPr/>
            <p:nvPr/>
          </p:nvSpPr>
          <p:spPr>
            <a:xfrm>
              <a:off x="5021580" y="4441562"/>
              <a:ext cx="1582768" cy="1735400"/>
            </a:xfrm>
            <a:custGeom>
              <a:avLst/>
              <a:gdLst>
                <a:gd name="connsiteX0" fmla="*/ 950599 w 1582768"/>
                <a:gd name="connsiteY0" fmla="*/ 0 h 1735400"/>
                <a:gd name="connsiteX1" fmla="*/ 1582768 w 1582768"/>
                <a:gd name="connsiteY1" fmla="*/ 366658 h 1735400"/>
                <a:gd name="connsiteX2" fmla="*/ 1582768 w 1582768"/>
                <a:gd name="connsiteY2" fmla="*/ 1276398 h 1735400"/>
                <a:gd name="connsiteX3" fmla="*/ 1582768 w 1582768"/>
                <a:gd name="connsiteY3" fmla="*/ 1276399 h 1735400"/>
                <a:gd name="connsiteX4" fmla="*/ 1582768 w 1582768"/>
                <a:gd name="connsiteY4" fmla="*/ 1281704 h 1735400"/>
                <a:gd name="connsiteX5" fmla="*/ 1578194 w 1582768"/>
                <a:gd name="connsiteY5" fmla="*/ 1279052 h 1735400"/>
                <a:gd name="connsiteX6" fmla="*/ 791385 w 1582768"/>
                <a:gd name="connsiteY6" fmla="*/ 1735400 h 1735400"/>
                <a:gd name="connsiteX7" fmla="*/ 791385 w 1582768"/>
                <a:gd name="connsiteY7" fmla="*/ 822703 h 1735400"/>
                <a:gd name="connsiteX8" fmla="*/ 791384 w 1582768"/>
                <a:gd name="connsiteY8" fmla="*/ 822702 h 1735400"/>
                <a:gd name="connsiteX9" fmla="*/ 791384 w 1582768"/>
                <a:gd name="connsiteY9" fmla="*/ 1735400 h 1735400"/>
                <a:gd name="connsiteX10" fmla="*/ 4575 w 1582768"/>
                <a:gd name="connsiteY10" fmla="*/ 1279051 h 1735400"/>
                <a:gd name="connsiteX11" fmla="*/ 0 w 1582768"/>
                <a:gd name="connsiteY11" fmla="*/ 1281704 h 1735400"/>
                <a:gd name="connsiteX12" fmla="*/ 0 w 1582768"/>
                <a:gd name="connsiteY12" fmla="*/ 539631 h 1735400"/>
                <a:gd name="connsiteX13" fmla="*/ 7620 w 1582768"/>
                <a:gd name="connsiteY13" fmla="*/ 540016 h 1735400"/>
                <a:gd name="connsiteX14" fmla="*/ 782169 w 1582768"/>
                <a:gd name="connsiteY14" fmla="*/ 219187 h 1735400"/>
                <a:gd name="connsiteX15" fmla="*/ 791384 w 1582768"/>
                <a:gd name="connsiteY15" fmla="*/ 209048 h 1735400"/>
                <a:gd name="connsiteX16" fmla="*/ 852867 w 1582768"/>
                <a:gd name="connsiteY16" fmla="*/ 141400 h 1735400"/>
                <a:gd name="connsiteX17" fmla="*/ 915925 w 1582768"/>
                <a:gd name="connsiteY17" fmla="*/ 57074 h 1735400"/>
                <a:gd name="connsiteX18" fmla="*/ 950599 w 1582768"/>
                <a:gd name="connsiteY18" fmla="*/ 0 h 173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2768" h="1735400">
                  <a:moveTo>
                    <a:pt x="950599" y="0"/>
                  </a:moveTo>
                  <a:lnTo>
                    <a:pt x="1582768" y="366658"/>
                  </a:lnTo>
                  <a:lnTo>
                    <a:pt x="1582768" y="1276398"/>
                  </a:lnTo>
                  <a:lnTo>
                    <a:pt x="1582768" y="1276399"/>
                  </a:lnTo>
                  <a:lnTo>
                    <a:pt x="1582768" y="1281704"/>
                  </a:lnTo>
                  <a:lnTo>
                    <a:pt x="1578194" y="1279052"/>
                  </a:lnTo>
                  <a:lnTo>
                    <a:pt x="791385" y="1735400"/>
                  </a:lnTo>
                  <a:lnTo>
                    <a:pt x="791385" y="822703"/>
                  </a:lnTo>
                  <a:lnTo>
                    <a:pt x="791384" y="822702"/>
                  </a:lnTo>
                  <a:lnTo>
                    <a:pt x="791384" y="1735400"/>
                  </a:lnTo>
                  <a:lnTo>
                    <a:pt x="4575" y="1279051"/>
                  </a:lnTo>
                  <a:lnTo>
                    <a:pt x="0" y="1281704"/>
                  </a:lnTo>
                  <a:lnTo>
                    <a:pt x="0" y="539631"/>
                  </a:lnTo>
                  <a:lnTo>
                    <a:pt x="7620" y="540016"/>
                  </a:lnTo>
                  <a:cubicBezTo>
                    <a:pt x="310101" y="540016"/>
                    <a:pt x="583945" y="417412"/>
                    <a:pt x="782169" y="219187"/>
                  </a:cubicBezTo>
                  <a:lnTo>
                    <a:pt x="791384" y="209048"/>
                  </a:lnTo>
                  <a:lnTo>
                    <a:pt x="852867" y="141400"/>
                  </a:lnTo>
                  <a:cubicBezTo>
                    <a:pt x="875190" y="114351"/>
                    <a:pt x="896240" y="86212"/>
                    <a:pt x="915925" y="57074"/>
                  </a:cubicBezTo>
                  <a:lnTo>
                    <a:pt x="950599"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grpSp>
      <p:sp>
        <p:nvSpPr>
          <p:cNvPr id="15" name="Freeform: Shape 14">
            <a:extLst>
              <a:ext uri="{FF2B5EF4-FFF2-40B4-BE49-F238E27FC236}">
                <a16:creationId xmlns:a16="http://schemas.microsoft.com/office/drawing/2014/main" id="{BA1C8B5A-F88B-4A20-AD3C-18F5C73BF8B7}"/>
              </a:ext>
            </a:extLst>
          </p:cNvPr>
          <p:cNvSpPr/>
          <p:nvPr/>
        </p:nvSpPr>
        <p:spPr>
          <a:xfrm>
            <a:off x="5947452" y="3966764"/>
            <a:ext cx="488497" cy="283489"/>
          </a:xfrm>
          <a:custGeom>
            <a:avLst/>
            <a:gdLst>
              <a:gd name="connsiteX0" fmla="*/ 621985 w 622716"/>
              <a:gd name="connsiteY0" fmla="*/ 0 h 361379"/>
              <a:gd name="connsiteX1" fmla="*/ 622716 w 622716"/>
              <a:gd name="connsiteY1" fmla="*/ 424 h 361379"/>
              <a:gd name="connsiteX2" fmla="*/ 382 w 622716"/>
              <a:gd name="connsiteY2" fmla="*/ 361379 h 361379"/>
              <a:gd name="connsiteX3" fmla="*/ 0 w 622716"/>
              <a:gd name="connsiteY3" fmla="*/ 360751 h 361379"/>
              <a:gd name="connsiteX4" fmla="*/ 621985 w 622716"/>
              <a:gd name="connsiteY4" fmla="*/ 0 h 361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716" h="361379">
                <a:moveTo>
                  <a:pt x="621985" y="0"/>
                </a:moveTo>
                <a:lnTo>
                  <a:pt x="622716" y="424"/>
                </a:lnTo>
                <a:lnTo>
                  <a:pt x="382" y="361379"/>
                </a:lnTo>
                <a:lnTo>
                  <a:pt x="0" y="360751"/>
                </a:lnTo>
                <a:lnTo>
                  <a:pt x="62198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6" name="Freeform: Shape 15">
            <a:extLst>
              <a:ext uri="{FF2B5EF4-FFF2-40B4-BE49-F238E27FC236}">
                <a16:creationId xmlns:a16="http://schemas.microsoft.com/office/drawing/2014/main" id="{49EF05FD-CD1E-40DE-8FAA-D8948699C889}"/>
              </a:ext>
            </a:extLst>
          </p:cNvPr>
          <p:cNvSpPr/>
          <p:nvPr/>
        </p:nvSpPr>
        <p:spPr>
          <a:xfrm>
            <a:off x="5818153" y="4250252"/>
            <a:ext cx="244450" cy="861868"/>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solidFill>
            <a:srgbClr val="3399FF"/>
          </a:solidFill>
          <a:ln>
            <a:noFill/>
          </a:ln>
          <a:effectLst>
            <a:innerShdw blurRad="63500" dist="50800" dir="216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7" name="Freeform: Shape 16">
            <a:extLst>
              <a:ext uri="{FF2B5EF4-FFF2-40B4-BE49-F238E27FC236}">
                <a16:creationId xmlns:a16="http://schemas.microsoft.com/office/drawing/2014/main" id="{12CCBDFB-1CF6-4236-83FE-00D0B054EECC}"/>
              </a:ext>
            </a:extLst>
          </p:cNvPr>
          <p:cNvSpPr/>
          <p:nvPr/>
        </p:nvSpPr>
        <p:spPr>
          <a:xfrm>
            <a:off x="5197343" y="5039073"/>
            <a:ext cx="745709" cy="498384"/>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solidFill>
            <a:srgbClr val="00FFCC"/>
          </a:solidFill>
          <a:ln>
            <a:noFill/>
          </a:ln>
          <a:effectLst>
            <a:innerShdw blurRad="63500" dist="50800" dir="2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8" name="Freeform: Shape 17">
            <a:extLst>
              <a:ext uri="{FF2B5EF4-FFF2-40B4-BE49-F238E27FC236}">
                <a16:creationId xmlns:a16="http://schemas.microsoft.com/office/drawing/2014/main" id="{5AB447F6-08BD-4F09-9455-FD70871F0072}"/>
              </a:ext>
            </a:extLst>
          </p:cNvPr>
          <p:cNvSpPr/>
          <p:nvPr/>
        </p:nvSpPr>
        <p:spPr>
          <a:xfrm>
            <a:off x="5197342" y="2888635"/>
            <a:ext cx="1241622" cy="1361125"/>
          </a:xfrm>
          <a:custGeom>
            <a:avLst/>
            <a:gdLst>
              <a:gd name="connsiteX0" fmla="*/ 791384 w 1582768"/>
              <a:gd name="connsiteY0" fmla="*/ 0 h 1735105"/>
              <a:gd name="connsiteX1" fmla="*/ 1582767 w 1582768"/>
              <a:gd name="connsiteY1" fmla="*/ 459002 h 1735105"/>
              <a:gd name="connsiteX2" fmla="*/ 1582768 w 1582768"/>
              <a:gd name="connsiteY2" fmla="*/ 459002 h 1735105"/>
              <a:gd name="connsiteX3" fmla="*/ 1582768 w 1582768"/>
              <a:gd name="connsiteY3" fmla="*/ 1371700 h 1735105"/>
              <a:gd name="connsiteX4" fmla="*/ 1582768 w 1582768"/>
              <a:gd name="connsiteY4" fmla="*/ 1371701 h 1735105"/>
              <a:gd name="connsiteX5" fmla="*/ 1582768 w 1582768"/>
              <a:gd name="connsiteY5" fmla="*/ 1372549 h 1735105"/>
              <a:gd name="connsiteX6" fmla="*/ 1578925 w 1582768"/>
              <a:gd name="connsiteY6" fmla="*/ 1374778 h 1735105"/>
              <a:gd name="connsiteX7" fmla="*/ 1578194 w 1582768"/>
              <a:gd name="connsiteY7" fmla="*/ 1374354 h 1735105"/>
              <a:gd name="connsiteX8" fmla="*/ 956209 w 1582768"/>
              <a:gd name="connsiteY8" fmla="*/ 1735105 h 1735105"/>
              <a:gd name="connsiteX9" fmla="*/ 915925 w 1582768"/>
              <a:gd name="connsiteY9" fmla="*/ 1668795 h 1735105"/>
              <a:gd name="connsiteX10" fmla="*/ 852867 w 1582768"/>
              <a:gd name="connsiteY10" fmla="*/ 1584469 h 1735105"/>
              <a:gd name="connsiteX11" fmla="*/ 791385 w 1582768"/>
              <a:gd name="connsiteY11" fmla="*/ 1516822 h 1735105"/>
              <a:gd name="connsiteX12" fmla="*/ 791385 w 1582768"/>
              <a:gd name="connsiteY12" fmla="*/ 918005 h 1735105"/>
              <a:gd name="connsiteX13" fmla="*/ 791384 w 1582768"/>
              <a:gd name="connsiteY13" fmla="*/ 918004 h 1735105"/>
              <a:gd name="connsiteX14" fmla="*/ 791384 w 1582768"/>
              <a:gd name="connsiteY14" fmla="*/ 1516821 h 1735105"/>
              <a:gd name="connsiteX15" fmla="*/ 782169 w 1582768"/>
              <a:gd name="connsiteY15" fmla="*/ 1506682 h 1735105"/>
              <a:gd name="connsiteX16" fmla="*/ 7620 w 1582768"/>
              <a:gd name="connsiteY16" fmla="*/ 1185853 h 1735105"/>
              <a:gd name="connsiteX17" fmla="*/ 0 w 1582768"/>
              <a:gd name="connsiteY17" fmla="*/ 1186238 h 1735105"/>
              <a:gd name="connsiteX18" fmla="*/ 0 w 1582768"/>
              <a:gd name="connsiteY18" fmla="*/ 459002 h 1735105"/>
              <a:gd name="connsiteX19" fmla="*/ 1 w 1582768"/>
              <a:gd name="connsiteY19" fmla="*/ 459002 h 1735105"/>
              <a:gd name="connsiteX20" fmla="*/ 791384 w 1582768"/>
              <a:gd name="connsiteY20" fmla="*/ 0 h 173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82768" h="1735105">
                <a:moveTo>
                  <a:pt x="791384" y="0"/>
                </a:moveTo>
                <a:lnTo>
                  <a:pt x="1582767" y="459002"/>
                </a:lnTo>
                <a:lnTo>
                  <a:pt x="1582768" y="459002"/>
                </a:lnTo>
                <a:lnTo>
                  <a:pt x="1582768" y="1371700"/>
                </a:lnTo>
                <a:lnTo>
                  <a:pt x="1582768" y="1371701"/>
                </a:lnTo>
                <a:lnTo>
                  <a:pt x="1582768" y="1372549"/>
                </a:lnTo>
                <a:lnTo>
                  <a:pt x="1578925" y="1374778"/>
                </a:lnTo>
                <a:lnTo>
                  <a:pt x="1578194" y="1374354"/>
                </a:lnTo>
                <a:lnTo>
                  <a:pt x="956209" y="1735105"/>
                </a:lnTo>
                <a:lnTo>
                  <a:pt x="915925" y="1668795"/>
                </a:lnTo>
                <a:cubicBezTo>
                  <a:pt x="896240" y="1639657"/>
                  <a:pt x="875190" y="1611518"/>
                  <a:pt x="852867" y="1584469"/>
                </a:cubicBezTo>
                <a:lnTo>
                  <a:pt x="791385" y="1516822"/>
                </a:lnTo>
                <a:lnTo>
                  <a:pt x="791385" y="918005"/>
                </a:lnTo>
                <a:lnTo>
                  <a:pt x="791384" y="918004"/>
                </a:lnTo>
                <a:lnTo>
                  <a:pt x="791384" y="1516821"/>
                </a:lnTo>
                <a:lnTo>
                  <a:pt x="782169" y="1506682"/>
                </a:lnTo>
                <a:cubicBezTo>
                  <a:pt x="583945" y="1308457"/>
                  <a:pt x="310101" y="1185853"/>
                  <a:pt x="7620" y="1185853"/>
                </a:cubicBezTo>
                <a:lnTo>
                  <a:pt x="0" y="1186238"/>
                </a:lnTo>
                <a:lnTo>
                  <a:pt x="0" y="459002"/>
                </a:lnTo>
                <a:lnTo>
                  <a:pt x="1" y="459002"/>
                </a:lnTo>
                <a:lnTo>
                  <a:pt x="791384"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9" name="Freeform: Shape 18">
            <a:extLst>
              <a:ext uri="{FF2B5EF4-FFF2-40B4-BE49-F238E27FC236}">
                <a16:creationId xmlns:a16="http://schemas.microsoft.com/office/drawing/2014/main" id="{C1ECEB67-DA9F-4C2E-B389-B866A473CF6D}"/>
              </a:ext>
            </a:extLst>
          </p:cNvPr>
          <p:cNvSpPr/>
          <p:nvPr/>
        </p:nvSpPr>
        <p:spPr>
          <a:xfrm>
            <a:off x="5944094" y="3965347"/>
            <a:ext cx="1115682" cy="1436117"/>
          </a:xfrm>
          <a:custGeom>
            <a:avLst/>
            <a:gdLst>
              <a:gd name="connsiteX0" fmla="*/ 630841 w 1422225"/>
              <a:gd name="connsiteY0" fmla="*/ 0 h 1830702"/>
              <a:gd name="connsiteX1" fmla="*/ 1422224 w 1422225"/>
              <a:gd name="connsiteY1" fmla="*/ 459003 h 1830702"/>
              <a:gd name="connsiteX2" fmla="*/ 1422225 w 1422225"/>
              <a:gd name="connsiteY2" fmla="*/ 459002 h 1830702"/>
              <a:gd name="connsiteX3" fmla="*/ 1422225 w 1422225"/>
              <a:gd name="connsiteY3" fmla="*/ 459003 h 1830702"/>
              <a:gd name="connsiteX4" fmla="*/ 1422225 w 1422225"/>
              <a:gd name="connsiteY4" fmla="*/ 1371700 h 1830702"/>
              <a:gd name="connsiteX5" fmla="*/ 1422225 w 1422225"/>
              <a:gd name="connsiteY5" fmla="*/ 1371701 h 1830702"/>
              <a:gd name="connsiteX6" fmla="*/ 1422225 w 1422225"/>
              <a:gd name="connsiteY6" fmla="*/ 1377006 h 1830702"/>
              <a:gd name="connsiteX7" fmla="*/ 1417651 w 1422225"/>
              <a:gd name="connsiteY7" fmla="*/ 1374354 h 1830702"/>
              <a:gd name="connsiteX8" fmla="*/ 630842 w 1422225"/>
              <a:gd name="connsiteY8" fmla="*/ 1830702 h 1830702"/>
              <a:gd name="connsiteX9" fmla="*/ 630842 w 1422225"/>
              <a:gd name="connsiteY9" fmla="*/ 918005 h 1830702"/>
              <a:gd name="connsiteX10" fmla="*/ 630841 w 1422225"/>
              <a:gd name="connsiteY10" fmla="*/ 918004 h 1830702"/>
              <a:gd name="connsiteX11" fmla="*/ 630841 w 1422225"/>
              <a:gd name="connsiteY11" fmla="*/ 1827744 h 1830702"/>
              <a:gd name="connsiteX12" fmla="*/ 630840 w 1422225"/>
              <a:gd name="connsiteY12" fmla="*/ 1827745 h 1830702"/>
              <a:gd name="connsiteX13" fmla="*/ 0 w 1422225"/>
              <a:gd name="connsiteY13" fmla="*/ 1461857 h 1830702"/>
              <a:gd name="connsiteX14" fmla="*/ 18865 w 1422225"/>
              <a:gd name="connsiteY14" fmla="*/ 1430804 h 1830702"/>
              <a:gd name="connsiteX15" fmla="*/ 151071 w 1422225"/>
              <a:gd name="connsiteY15" fmla="*/ 908682 h 1830702"/>
              <a:gd name="connsiteX16" fmla="*/ 18865 w 1422225"/>
              <a:gd name="connsiteY16" fmla="*/ 386560 h 1830702"/>
              <a:gd name="connsiteX17" fmla="*/ 4664 w 1422225"/>
              <a:gd name="connsiteY17" fmla="*/ 363184 h 1830702"/>
              <a:gd name="connsiteX18" fmla="*/ 626998 w 1422225"/>
              <a:gd name="connsiteY18" fmla="*/ 2229 h 1830702"/>
              <a:gd name="connsiteX19" fmla="*/ 630841 w 1422225"/>
              <a:gd name="connsiteY19" fmla="*/ 4457 h 1830702"/>
              <a:gd name="connsiteX20" fmla="*/ 630841 w 1422225"/>
              <a:gd name="connsiteY20" fmla="*/ 0 h 18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2225" h="1830702">
                <a:moveTo>
                  <a:pt x="630841" y="0"/>
                </a:moveTo>
                <a:lnTo>
                  <a:pt x="1422224" y="459003"/>
                </a:lnTo>
                <a:lnTo>
                  <a:pt x="1422225" y="459002"/>
                </a:lnTo>
                <a:lnTo>
                  <a:pt x="1422225" y="459003"/>
                </a:lnTo>
                <a:lnTo>
                  <a:pt x="1422225" y="1371700"/>
                </a:lnTo>
                <a:lnTo>
                  <a:pt x="1422225" y="1371701"/>
                </a:lnTo>
                <a:lnTo>
                  <a:pt x="1422225" y="1377006"/>
                </a:lnTo>
                <a:lnTo>
                  <a:pt x="1417651" y="1374354"/>
                </a:lnTo>
                <a:lnTo>
                  <a:pt x="630842" y="1830702"/>
                </a:lnTo>
                <a:lnTo>
                  <a:pt x="630842" y="918005"/>
                </a:lnTo>
                <a:lnTo>
                  <a:pt x="630841" y="918004"/>
                </a:lnTo>
                <a:lnTo>
                  <a:pt x="630841" y="1827744"/>
                </a:lnTo>
                <a:lnTo>
                  <a:pt x="630840" y="1827745"/>
                </a:lnTo>
                <a:lnTo>
                  <a:pt x="0" y="1461857"/>
                </a:lnTo>
                <a:lnTo>
                  <a:pt x="18865" y="1430804"/>
                </a:lnTo>
                <a:cubicBezTo>
                  <a:pt x="103179" y="1275597"/>
                  <a:pt x="151071" y="1097732"/>
                  <a:pt x="151071" y="908682"/>
                </a:cubicBezTo>
                <a:cubicBezTo>
                  <a:pt x="151071" y="719632"/>
                  <a:pt x="103179" y="541767"/>
                  <a:pt x="18865" y="386560"/>
                </a:cubicBezTo>
                <a:lnTo>
                  <a:pt x="4664" y="363184"/>
                </a:lnTo>
                <a:lnTo>
                  <a:pt x="626998" y="2229"/>
                </a:lnTo>
                <a:lnTo>
                  <a:pt x="630841" y="4457"/>
                </a:lnTo>
                <a:lnTo>
                  <a:pt x="630841"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0" name="Freeform: Shape 19">
            <a:extLst>
              <a:ext uri="{FF2B5EF4-FFF2-40B4-BE49-F238E27FC236}">
                <a16:creationId xmlns:a16="http://schemas.microsoft.com/office/drawing/2014/main" id="{6DB23C87-2A94-4E14-A9CA-EA6147101D21}"/>
              </a:ext>
            </a:extLst>
          </p:cNvPr>
          <p:cNvSpPr/>
          <p:nvPr/>
        </p:nvSpPr>
        <p:spPr>
          <a:xfrm>
            <a:off x="5818154" y="5039074"/>
            <a:ext cx="125940" cy="74760"/>
          </a:xfrm>
          <a:custGeom>
            <a:avLst/>
            <a:gdLst>
              <a:gd name="connsiteX0" fmla="*/ 0 w 160543"/>
              <a:gd name="connsiteY0" fmla="*/ 0 h 95302"/>
              <a:gd name="connsiteX1" fmla="*/ 160543 w 160543"/>
              <a:gd name="connsiteY1" fmla="*/ 93115 h 95302"/>
              <a:gd name="connsiteX2" fmla="*/ 159215 w 160543"/>
              <a:gd name="connsiteY2" fmla="*/ 95302 h 95302"/>
              <a:gd name="connsiteX3" fmla="*/ 4575 w 160543"/>
              <a:gd name="connsiteY3" fmla="*/ 5611 h 95302"/>
              <a:gd name="connsiteX4" fmla="*/ 0 w 160543"/>
              <a:gd name="connsiteY4" fmla="*/ 8264 h 95302"/>
              <a:gd name="connsiteX5" fmla="*/ 0 w 160543"/>
              <a:gd name="connsiteY5" fmla="*/ 0 h 9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543" h="95302">
                <a:moveTo>
                  <a:pt x="0" y="0"/>
                </a:moveTo>
                <a:lnTo>
                  <a:pt x="160543" y="93115"/>
                </a:lnTo>
                <a:lnTo>
                  <a:pt x="159215" y="95302"/>
                </a:lnTo>
                <a:lnTo>
                  <a:pt x="4575" y="5611"/>
                </a:lnTo>
                <a:lnTo>
                  <a:pt x="0" y="826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1" name="Freeform: Shape 20">
            <a:extLst>
              <a:ext uri="{FF2B5EF4-FFF2-40B4-BE49-F238E27FC236}">
                <a16:creationId xmlns:a16="http://schemas.microsoft.com/office/drawing/2014/main" id="{B568E533-9521-457E-875A-558EE570B694}"/>
              </a:ext>
            </a:extLst>
          </p:cNvPr>
          <p:cNvSpPr/>
          <p:nvPr/>
        </p:nvSpPr>
        <p:spPr>
          <a:xfrm>
            <a:off x="5197342" y="5113835"/>
            <a:ext cx="1241622" cy="1361356"/>
          </a:xfrm>
          <a:custGeom>
            <a:avLst/>
            <a:gdLst>
              <a:gd name="connsiteX0" fmla="*/ 950599 w 1582768"/>
              <a:gd name="connsiteY0" fmla="*/ 0 h 1735400"/>
              <a:gd name="connsiteX1" fmla="*/ 1582768 w 1582768"/>
              <a:gd name="connsiteY1" fmla="*/ 366658 h 1735400"/>
              <a:gd name="connsiteX2" fmla="*/ 1582768 w 1582768"/>
              <a:gd name="connsiteY2" fmla="*/ 1276398 h 1735400"/>
              <a:gd name="connsiteX3" fmla="*/ 1582768 w 1582768"/>
              <a:gd name="connsiteY3" fmla="*/ 1276399 h 1735400"/>
              <a:gd name="connsiteX4" fmla="*/ 1582768 w 1582768"/>
              <a:gd name="connsiteY4" fmla="*/ 1281704 h 1735400"/>
              <a:gd name="connsiteX5" fmla="*/ 1578194 w 1582768"/>
              <a:gd name="connsiteY5" fmla="*/ 1279052 h 1735400"/>
              <a:gd name="connsiteX6" fmla="*/ 791385 w 1582768"/>
              <a:gd name="connsiteY6" fmla="*/ 1735400 h 1735400"/>
              <a:gd name="connsiteX7" fmla="*/ 791385 w 1582768"/>
              <a:gd name="connsiteY7" fmla="*/ 822703 h 1735400"/>
              <a:gd name="connsiteX8" fmla="*/ 791384 w 1582768"/>
              <a:gd name="connsiteY8" fmla="*/ 822702 h 1735400"/>
              <a:gd name="connsiteX9" fmla="*/ 791384 w 1582768"/>
              <a:gd name="connsiteY9" fmla="*/ 1735400 h 1735400"/>
              <a:gd name="connsiteX10" fmla="*/ 4575 w 1582768"/>
              <a:gd name="connsiteY10" fmla="*/ 1279051 h 1735400"/>
              <a:gd name="connsiteX11" fmla="*/ 0 w 1582768"/>
              <a:gd name="connsiteY11" fmla="*/ 1281704 h 1735400"/>
              <a:gd name="connsiteX12" fmla="*/ 0 w 1582768"/>
              <a:gd name="connsiteY12" fmla="*/ 539631 h 1735400"/>
              <a:gd name="connsiteX13" fmla="*/ 7620 w 1582768"/>
              <a:gd name="connsiteY13" fmla="*/ 540016 h 1735400"/>
              <a:gd name="connsiteX14" fmla="*/ 782169 w 1582768"/>
              <a:gd name="connsiteY14" fmla="*/ 219187 h 1735400"/>
              <a:gd name="connsiteX15" fmla="*/ 791384 w 1582768"/>
              <a:gd name="connsiteY15" fmla="*/ 209048 h 1735400"/>
              <a:gd name="connsiteX16" fmla="*/ 852867 w 1582768"/>
              <a:gd name="connsiteY16" fmla="*/ 141400 h 1735400"/>
              <a:gd name="connsiteX17" fmla="*/ 915925 w 1582768"/>
              <a:gd name="connsiteY17" fmla="*/ 57074 h 1735400"/>
              <a:gd name="connsiteX18" fmla="*/ 950599 w 1582768"/>
              <a:gd name="connsiteY18" fmla="*/ 0 h 173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2768" h="1735400">
                <a:moveTo>
                  <a:pt x="950599" y="0"/>
                </a:moveTo>
                <a:lnTo>
                  <a:pt x="1582768" y="366658"/>
                </a:lnTo>
                <a:lnTo>
                  <a:pt x="1582768" y="1276398"/>
                </a:lnTo>
                <a:lnTo>
                  <a:pt x="1582768" y="1276399"/>
                </a:lnTo>
                <a:lnTo>
                  <a:pt x="1582768" y="1281704"/>
                </a:lnTo>
                <a:lnTo>
                  <a:pt x="1578194" y="1279052"/>
                </a:lnTo>
                <a:lnTo>
                  <a:pt x="791385" y="1735400"/>
                </a:lnTo>
                <a:lnTo>
                  <a:pt x="791385" y="822703"/>
                </a:lnTo>
                <a:lnTo>
                  <a:pt x="791384" y="822702"/>
                </a:lnTo>
                <a:lnTo>
                  <a:pt x="791384" y="1735400"/>
                </a:lnTo>
                <a:lnTo>
                  <a:pt x="4575" y="1279051"/>
                </a:lnTo>
                <a:lnTo>
                  <a:pt x="0" y="1281704"/>
                </a:lnTo>
                <a:lnTo>
                  <a:pt x="0" y="539631"/>
                </a:lnTo>
                <a:lnTo>
                  <a:pt x="7620" y="540016"/>
                </a:lnTo>
                <a:cubicBezTo>
                  <a:pt x="310101" y="540016"/>
                  <a:pt x="583945" y="417412"/>
                  <a:pt x="782169" y="219187"/>
                </a:cubicBezTo>
                <a:lnTo>
                  <a:pt x="791384" y="209048"/>
                </a:lnTo>
                <a:lnTo>
                  <a:pt x="852867" y="141400"/>
                </a:lnTo>
                <a:cubicBezTo>
                  <a:pt x="875190" y="114351"/>
                  <a:pt x="896240" y="86212"/>
                  <a:pt x="915925" y="57074"/>
                </a:cubicBezTo>
                <a:lnTo>
                  <a:pt x="950599"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2" name="Freeform: Shape 21">
            <a:extLst>
              <a:ext uri="{FF2B5EF4-FFF2-40B4-BE49-F238E27FC236}">
                <a16:creationId xmlns:a16="http://schemas.microsoft.com/office/drawing/2014/main" id="{2A802FE2-5948-4AF8-8A06-899878119AF1}"/>
              </a:ext>
            </a:extLst>
          </p:cNvPr>
          <p:cNvSpPr/>
          <p:nvPr/>
        </p:nvSpPr>
        <p:spPr>
          <a:xfrm flipH="1">
            <a:off x="7683162" y="3962539"/>
            <a:ext cx="3015" cy="3496"/>
          </a:xfrm>
          <a:custGeom>
            <a:avLst/>
            <a:gdLst>
              <a:gd name="connsiteX0" fmla="*/ 3843 w 3843"/>
              <a:gd name="connsiteY0" fmla="*/ 0 h 4457"/>
              <a:gd name="connsiteX1" fmla="*/ 3843 w 3843"/>
              <a:gd name="connsiteY1" fmla="*/ 4457 h 4457"/>
              <a:gd name="connsiteX2" fmla="*/ 0 w 3843"/>
              <a:gd name="connsiteY2" fmla="*/ 2229 h 4457"/>
              <a:gd name="connsiteX3" fmla="*/ 3843 w 3843"/>
              <a:gd name="connsiteY3" fmla="*/ 0 h 4457"/>
            </a:gdLst>
            <a:ahLst/>
            <a:cxnLst>
              <a:cxn ang="0">
                <a:pos x="connsiteX0" y="connsiteY0"/>
              </a:cxn>
              <a:cxn ang="0">
                <a:pos x="connsiteX1" y="connsiteY1"/>
              </a:cxn>
              <a:cxn ang="0">
                <a:pos x="connsiteX2" y="connsiteY2"/>
              </a:cxn>
              <a:cxn ang="0">
                <a:pos x="connsiteX3" y="connsiteY3"/>
              </a:cxn>
            </a:cxnLst>
            <a:rect l="l" t="t" r="r" b="b"/>
            <a:pathLst>
              <a:path w="3843" h="4457">
                <a:moveTo>
                  <a:pt x="3843" y="0"/>
                </a:moveTo>
                <a:lnTo>
                  <a:pt x="3843" y="4457"/>
                </a:lnTo>
                <a:lnTo>
                  <a:pt x="0" y="2229"/>
                </a:lnTo>
                <a:lnTo>
                  <a:pt x="384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3" name="Freeform: Shape 22">
            <a:extLst>
              <a:ext uri="{FF2B5EF4-FFF2-40B4-BE49-F238E27FC236}">
                <a16:creationId xmlns:a16="http://schemas.microsoft.com/office/drawing/2014/main" id="{0E596100-B9C3-49FB-AFB5-0B1BE3835250}"/>
              </a:ext>
            </a:extLst>
          </p:cNvPr>
          <p:cNvSpPr/>
          <p:nvPr/>
        </p:nvSpPr>
        <p:spPr>
          <a:xfrm flipH="1" flipV="1">
            <a:off x="6448649" y="3252200"/>
            <a:ext cx="3015" cy="3496"/>
          </a:xfrm>
          <a:custGeom>
            <a:avLst/>
            <a:gdLst>
              <a:gd name="connsiteX0" fmla="*/ 3843 w 3843"/>
              <a:gd name="connsiteY0" fmla="*/ 0 h 4457"/>
              <a:gd name="connsiteX1" fmla="*/ 3843 w 3843"/>
              <a:gd name="connsiteY1" fmla="*/ 4457 h 4457"/>
              <a:gd name="connsiteX2" fmla="*/ 0 w 3843"/>
              <a:gd name="connsiteY2" fmla="*/ 2229 h 4457"/>
              <a:gd name="connsiteX3" fmla="*/ 3843 w 3843"/>
              <a:gd name="connsiteY3" fmla="*/ 0 h 4457"/>
            </a:gdLst>
            <a:ahLst/>
            <a:cxnLst>
              <a:cxn ang="0">
                <a:pos x="connsiteX0" y="connsiteY0"/>
              </a:cxn>
              <a:cxn ang="0">
                <a:pos x="connsiteX1" y="connsiteY1"/>
              </a:cxn>
              <a:cxn ang="0">
                <a:pos x="connsiteX2" y="connsiteY2"/>
              </a:cxn>
              <a:cxn ang="0">
                <a:pos x="connsiteX3" y="connsiteY3"/>
              </a:cxn>
            </a:cxnLst>
            <a:rect l="l" t="t" r="r" b="b"/>
            <a:pathLst>
              <a:path w="3843" h="4457">
                <a:moveTo>
                  <a:pt x="3843" y="0"/>
                </a:moveTo>
                <a:lnTo>
                  <a:pt x="3843" y="4457"/>
                </a:lnTo>
                <a:lnTo>
                  <a:pt x="0" y="2229"/>
                </a:lnTo>
                <a:lnTo>
                  <a:pt x="384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4" name="Freeform: Shape 23">
            <a:extLst>
              <a:ext uri="{FF2B5EF4-FFF2-40B4-BE49-F238E27FC236}">
                <a16:creationId xmlns:a16="http://schemas.microsoft.com/office/drawing/2014/main" id="{4BD7015C-483F-4766-A5EB-A46C45617AF5}"/>
              </a:ext>
            </a:extLst>
          </p:cNvPr>
          <p:cNvSpPr/>
          <p:nvPr/>
        </p:nvSpPr>
        <p:spPr>
          <a:xfrm flipH="1" flipV="1">
            <a:off x="6451665" y="2970793"/>
            <a:ext cx="488497" cy="283489"/>
          </a:xfrm>
          <a:custGeom>
            <a:avLst/>
            <a:gdLst>
              <a:gd name="connsiteX0" fmla="*/ 621985 w 622716"/>
              <a:gd name="connsiteY0" fmla="*/ 0 h 361379"/>
              <a:gd name="connsiteX1" fmla="*/ 622716 w 622716"/>
              <a:gd name="connsiteY1" fmla="*/ 424 h 361379"/>
              <a:gd name="connsiteX2" fmla="*/ 382 w 622716"/>
              <a:gd name="connsiteY2" fmla="*/ 361379 h 361379"/>
              <a:gd name="connsiteX3" fmla="*/ 0 w 622716"/>
              <a:gd name="connsiteY3" fmla="*/ 360751 h 361379"/>
              <a:gd name="connsiteX4" fmla="*/ 621985 w 622716"/>
              <a:gd name="connsiteY4" fmla="*/ 0 h 361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716" h="361379">
                <a:moveTo>
                  <a:pt x="621985" y="0"/>
                </a:moveTo>
                <a:lnTo>
                  <a:pt x="622716" y="424"/>
                </a:lnTo>
                <a:lnTo>
                  <a:pt x="382" y="361379"/>
                </a:lnTo>
                <a:lnTo>
                  <a:pt x="0" y="360751"/>
                </a:lnTo>
                <a:lnTo>
                  <a:pt x="62198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5" name="Freeform: Shape 24">
            <a:extLst>
              <a:ext uri="{FF2B5EF4-FFF2-40B4-BE49-F238E27FC236}">
                <a16:creationId xmlns:a16="http://schemas.microsoft.com/office/drawing/2014/main" id="{BE1764B7-0EB9-4BA6-AEB0-B12DD26CC035}"/>
              </a:ext>
            </a:extLst>
          </p:cNvPr>
          <p:cNvSpPr/>
          <p:nvPr/>
        </p:nvSpPr>
        <p:spPr>
          <a:xfrm flipH="1" flipV="1">
            <a:off x="6825011" y="2108925"/>
            <a:ext cx="244450" cy="861868"/>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solidFill>
            <a:srgbClr val="FF9900"/>
          </a:solidFill>
          <a:ln>
            <a:noFill/>
          </a:ln>
          <a:effectLst>
            <a:innerShdw blurRad="63500" dist="50800" dir="30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6" name="Freeform: Shape 25">
            <a:extLst>
              <a:ext uri="{FF2B5EF4-FFF2-40B4-BE49-F238E27FC236}">
                <a16:creationId xmlns:a16="http://schemas.microsoft.com/office/drawing/2014/main" id="{D9764DC3-5E31-4863-90A8-F66102EC8D3C}"/>
              </a:ext>
            </a:extLst>
          </p:cNvPr>
          <p:cNvSpPr/>
          <p:nvPr/>
        </p:nvSpPr>
        <p:spPr>
          <a:xfrm flipH="1" flipV="1">
            <a:off x="6944563" y="1683586"/>
            <a:ext cx="745709" cy="498384"/>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solidFill>
            <a:srgbClr val="FF66CC"/>
          </a:solidFill>
          <a:ln>
            <a:noFill/>
          </a:ln>
          <a:effectLst>
            <a:innerShdw blurRad="63500" dist="50800" dir="3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7" name="Freeform: Shape 26">
            <a:extLst>
              <a:ext uri="{FF2B5EF4-FFF2-40B4-BE49-F238E27FC236}">
                <a16:creationId xmlns:a16="http://schemas.microsoft.com/office/drawing/2014/main" id="{639EC02E-39C3-4B8D-AE9F-796E86412B46}"/>
              </a:ext>
            </a:extLst>
          </p:cNvPr>
          <p:cNvSpPr/>
          <p:nvPr/>
        </p:nvSpPr>
        <p:spPr>
          <a:xfrm flipH="1" flipV="1">
            <a:off x="6441031" y="2971285"/>
            <a:ext cx="1241622" cy="1361125"/>
          </a:xfrm>
          <a:custGeom>
            <a:avLst/>
            <a:gdLst>
              <a:gd name="connsiteX0" fmla="*/ 791384 w 1582768"/>
              <a:gd name="connsiteY0" fmla="*/ 0 h 1735105"/>
              <a:gd name="connsiteX1" fmla="*/ 1582767 w 1582768"/>
              <a:gd name="connsiteY1" fmla="*/ 459002 h 1735105"/>
              <a:gd name="connsiteX2" fmla="*/ 1582768 w 1582768"/>
              <a:gd name="connsiteY2" fmla="*/ 459002 h 1735105"/>
              <a:gd name="connsiteX3" fmla="*/ 1582768 w 1582768"/>
              <a:gd name="connsiteY3" fmla="*/ 1371700 h 1735105"/>
              <a:gd name="connsiteX4" fmla="*/ 1582768 w 1582768"/>
              <a:gd name="connsiteY4" fmla="*/ 1371701 h 1735105"/>
              <a:gd name="connsiteX5" fmla="*/ 1582768 w 1582768"/>
              <a:gd name="connsiteY5" fmla="*/ 1372549 h 1735105"/>
              <a:gd name="connsiteX6" fmla="*/ 1578925 w 1582768"/>
              <a:gd name="connsiteY6" fmla="*/ 1374778 h 1735105"/>
              <a:gd name="connsiteX7" fmla="*/ 1578194 w 1582768"/>
              <a:gd name="connsiteY7" fmla="*/ 1374354 h 1735105"/>
              <a:gd name="connsiteX8" fmla="*/ 956209 w 1582768"/>
              <a:gd name="connsiteY8" fmla="*/ 1735105 h 1735105"/>
              <a:gd name="connsiteX9" fmla="*/ 915925 w 1582768"/>
              <a:gd name="connsiteY9" fmla="*/ 1668795 h 1735105"/>
              <a:gd name="connsiteX10" fmla="*/ 852867 w 1582768"/>
              <a:gd name="connsiteY10" fmla="*/ 1584469 h 1735105"/>
              <a:gd name="connsiteX11" fmla="*/ 791385 w 1582768"/>
              <a:gd name="connsiteY11" fmla="*/ 1516822 h 1735105"/>
              <a:gd name="connsiteX12" fmla="*/ 791385 w 1582768"/>
              <a:gd name="connsiteY12" fmla="*/ 918005 h 1735105"/>
              <a:gd name="connsiteX13" fmla="*/ 791384 w 1582768"/>
              <a:gd name="connsiteY13" fmla="*/ 918004 h 1735105"/>
              <a:gd name="connsiteX14" fmla="*/ 791384 w 1582768"/>
              <a:gd name="connsiteY14" fmla="*/ 1516821 h 1735105"/>
              <a:gd name="connsiteX15" fmla="*/ 782169 w 1582768"/>
              <a:gd name="connsiteY15" fmla="*/ 1506682 h 1735105"/>
              <a:gd name="connsiteX16" fmla="*/ 7620 w 1582768"/>
              <a:gd name="connsiteY16" fmla="*/ 1185853 h 1735105"/>
              <a:gd name="connsiteX17" fmla="*/ 0 w 1582768"/>
              <a:gd name="connsiteY17" fmla="*/ 1186238 h 1735105"/>
              <a:gd name="connsiteX18" fmla="*/ 0 w 1582768"/>
              <a:gd name="connsiteY18" fmla="*/ 459002 h 1735105"/>
              <a:gd name="connsiteX19" fmla="*/ 1 w 1582768"/>
              <a:gd name="connsiteY19" fmla="*/ 459002 h 1735105"/>
              <a:gd name="connsiteX20" fmla="*/ 791384 w 1582768"/>
              <a:gd name="connsiteY20" fmla="*/ 0 h 173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82768" h="1735105">
                <a:moveTo>
                  <a:pt x="791384" y="0"/>
                </a:moveTo>
                <a:lnTo>
                  <a:pt x="1582767" y="459002"/>
                </a:lnTo>
                <a:lnTo>
                  <a:pt x="1582768" y="459002"/>
                </a:lnTo>
                <a:lnTo>
                  <a:pt x="1582768" y="1371700"/>
                </a:lnTo>
                <a:lnTo>
                  <a:pt x="1582768" y="1371701"/>
                </a:lnTo>
                <a:lnTo>
                  <a:pt x="1582768" y="1372549"/>
                </a:lnTo>
                <a:lnTo>
                  <a:pt x="1578925" y="1374778"/>
                </a:lnTo>
                <a:lnTo>
                  <a:pt x="1578194" y="1374354"/>
                </a:lnTo>
                <a:lnTo>
                  <a:pt x="956209" y="1735105"/>
                </a:lnTo>
                <a:lnTo>
                  <a:pt x="915925" y="1668795"/>
                </a:lnTo>
                <a:cubicBezTo>
                  <a:pt x="896240" y="1639657"/>
                  <a:pt x="875190" y="1611518"/>
                  <a:pt x="852867" y="1584469"/>
                </a:cubicBezTo>
                <a:lnTo>
                  <a:pt x="791385" y="1516822"/>
                </a:lnTo>
                <a:lnTo>
                  <a:pt x="791385" y="918005"/>
                </a:lnTo>
                <a:lnTo>
                  <a:pt x="791384" y="918004"/>
                </a:lnTo>
                <a:lnTo>
                  <a:pt x="791384" y="1516821"/>
                </a:lnTo>
                <a:lnTo>
                  <a:pt x="782169" y="1506682"/>
                </a:lnTo>
                <a:cubicBezTo>
                  <a:pt x="583945" y="1308457"/>
                  <a:pt x="310101" y="1185853"/>
                  <a:pt x="7620" y="1185853"/>
                </a:cubicBezTo>
                <a:lnTo>
                  <a:pt x="0" y="1186238"/>
                </a:lnTo>
                <a:lnTo>
                  <a:pt x="0" y="459002"/>
                </a:lnTo>
                <a:lnTo>
                  <a:pt x="1" y="459002"/>
                </a:lnTo>
                <a:lnTo>
                  <a:pt x="791384"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8" name="Freeform: Shape 27">
            <a:extLst>
              <a:ext uri="{FF2B5EF4-FFF2-40B4-BE49-F238E27FC236}">
                <a16:creationId xmlns:a16="http://schemas.microsoft.com/office/drawing/2014/main" id="{391ABD13-A430-42F6-8875-5EA1EE1747D2}"/>
              </a:ext>
            </a:extLst>
          </p:cNvPr>
          <p:cNvSpPr/>
          <p:nvPr/>
        </p:nvSpPr>
        <p:spPr>
          <a:xfrm flipH="1" flipV="1">
            <a:off x="5820219" y="1819581"/>
            <a:ext cx="1115682" cy="1436117"/>
          </a:xfrm>
          <a:custGeom>
            <a:avLst/>
            <a:gdLst>
              <a:gd name="connsiteX0" fmla="*/ 630841 w 1422225"/>
              <a:gd name="connsiteY0" fmla="*/ 0 h 1830702"/>
              <a:gd name="connsiteX1" fmla="*/ 1422224 w 1422225"/>
              <a:gd name="connsiteY1" fmla="*/ 459003 h 1830702"/>
              <a:gd name="connsiteX2" fmla="*/ 1422225 w 1422225"/>
              <a:gd name="connsiteY2" fmla="*/ 459002 h 1830702"/>
              <a:gd name="connsiteX3" fmla="*/ 1422225 w 1422225"/>
              <a:gd name="connsiteY3" fmla="*/ 459003 h 1830702"/>
              <a:gd name="connsiteX4" fmla="*/ 1422225 w 1422225"/>
              <a:gd name="connsiteY4" fmla="*/ 1371700 h 1830702"/>
              <a:gd name="connsiteX5" fmla="*/ 1422225 w 1422225"/>
              <a:gd name="connsiteY5" fmla="*/ 1371701 h 1830702"/>
              <a:gd name="connsiteX6" fmla="*/ 1422225 w 1422225"/>
              <a:gd name="connsiteY6" fmla="*/ 1377006 h 1830702"/>
              <a:gd name="connsiteX7" fmla="*/ 1417651 w 1422225"/>
              <a:gd name="connsiteY7" fmla="*/ 1374354 h 1830702"/>
              <a:gd name="connsiteX8" fmla="*/ 630842 w 1422225"/>
              <a:gd name="connsiteY8" fmla="*/ 1830702 h 1830702"/>
              <a:gd name="connsiteX9" fmla="*/ 630842 w 1422225"/>
              <a:gd name="connsiteY9" fmla="*/ 918005 h 1830702"/>
              <a:gd name="connsiteX10" fmla="*/ 630841 w 1422225"/>
              <a:gd name="connsiteY10" fmla="*/ 918004 h 1830702"/>
              <a:gd name="connsiteX11" fmla="*/ 630841 w 1422225"/>
              <a:gd name="connsiteY11" fmla="*/ 1827744 h 1830702"/>
              <a:gd name="connsiteX12" fmla="*/ 630840 w 1422225"/>
              <a:gd name="connsiteY12" fmla="*/ 1827745 h 1830702"/>
              <a:gd name="connsiteX13" fmla="*/ 0 w 1422225"/>
              <a:gd name="connsiteY13" fmla="*/ 1461857 h 1830702"/>
              <a:gd name="connsiteX14" fmla="*/ 18865 w 1422225"/>
              <a:gd name="connsiteY14" fmla="*/ 1430804 h 1830702"/>
              <a:gd name="connsiteX15" fmla="*/ 151071 w 1422225"/>
              <a:gd name="connsiteY15" fmla="*/ 908682 h 1830702"/>
              <a:gd name="connsiteX16" fmla="*/ 18865 w 1422225"/>
              <a:gd name="connsiteY16" fmla="*/ 386560 h 1830702"/>
              <a:gd name="connsiteX17" fmla="*/ 4664 w 1422225"/>
              <a:gd name="connsiteY17" fmla="*/ 363184 h 1830702"/>
              <a:gd name="connsiteX18" fmla="*/ 626998 w 1422225"/>
              <a:gd name="connsiteY18" fmla="*/ 2229 h 1830702"/>
              <a:gd name="connsiteX19" fmla="*/ 630841 w 1422225"/>
              <a:gd name="connsiteY19" fmla="*/ 4457 h 1830702"/>
              <a:gd name="connsiteX20" fmla="*/ 630841 w 1422225"/>
              <a:gd name="connsiteY20" fmla="*/ 0 h 18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2225" h="1830702">
                <a:moveTo>
                  <a:pt x="630841" y="0"/>
                </a:moveTo>
                <a:lnTo>
                  <a:pt x="1422224" y="459003"/>
                </a:lnTo>
                <a:lnTo>
                  <a:pt x="1422225" y="459002"/>
                </a:lnTo>
                <a:lnTo>
                  <a:pt x="1422225" y="459003"/>
                </a:lnTo>
                <a:lnTo>
                  <a:pt x="1422225" y="1371700"/>
                </a:lnTo>
                <a:lnTo>
                  <a:pt x="1422225" y="1371701"/>
                </a:lnTo>
                <a:lnTo>
                  <a:pt x="1422225" y="1377006"/>
                </a:lnTo>
                <a:lnTo>
                  <a:pt x="1417651" y="1374354"/>
                </a:lnTo>
                <a:lnTo>
                  <a:pt x="630842" y="1830702"/>
                </a:lnTo>
                <a:lnTo>
                  <a:pt x="630842" y="918005"/>
                </a:lnTo>
                <a:lnTo>
                  <a:pt x="630841" y="918004"/>
                </a:lnTo>
                <a:lnTo>
                  <a:pt x="630841" y="1827744"/>
                </a:lnTo>
                <a:lnTo>
                  <a:pt x="630840" y="1827745"/>
                </a:lnTo>
                <a:lnTo>
                  <a:pt x="0" y="1461857"/>
                </a:lnTo>
                <a:lnTo>
                  <a:pt x="18865" y="1430804"/>
                </a:lnTo>
                <a:cubicBezTo>
                  <a:pt x="103179" y="1275597"/>
                  <a:pt x="151071" y="1097732"/>
                  <a:pt x="151071" y="908682"/>
                </a:cubicBezTo>
                <a:cubicBezTo>
                  <a:pt x="151071" y="719632"/>
                  <a:pt x="103179" y="541767"/>
                  <a:pt x="18865" y="386560"/>
                </a:cubicBezTo>
                <a:lnTo>
                  <a:pt x="4664" y="363184"/>
                </a:lnTo>
                <a:lnTo>
                  <a:pt x="626998" y="2229"/>
                </a:lnTo>
                <a:lnTo>
                  <a:pt x="630841" y="4457"/>
                </a:lnTo>
                <a:lnTo>
                  <a:pt x="630841"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9" name="Freeform: Shape 28">
            <a:extLst>
              <a:ext uri="{FF2B5EF4-FFF2-40B4-BE49-F238E27FC236}">
                <a16:creationId xmlns:a16="http://schemas.microsoft.com/office/drawing/2014/main" id="{0FA6B576-9F7D-4DE4-9393-077029355B4C}"/>
              </a:ext>
            </a:extLst>
          </p:cNvPr>
          <p:cNvSpPr/>
          <p:nvPr/>
        </p:nvSpPr>
        <p:spPr>
          <a:xfrm flipH="1" flipV="1">
            <a:off x="6943521" y="2107210"/>
            <a:ext cx="125940" cy="74760"/>
          </a:xfrm>
          <a:custGeom>
            <a:avLst/>
            <a:gdLst>
              <a:gd name="connsiteX0" fmla="*/ 0 w 160543"/>
              <a:gd name="connsiteY0" fmla="*/ 0 h 95302"/>
              <a:gd name="connsiteX1" fmla="*/ 160543 w 160543"/>
              <a:gd name="connsiteY1" fmla="*/ 93115 h 95302"/>
              <a:gd name="connsiteX2" fmla="*/ 159215 w 160543"/>
              <a:gd name="connsiteY2" fmla="*/ 95302 h 95302"/>
              <a:gd name="connsiteX3" fmla="*/ 4575 w 160543"/>
              <a:gd name="connsiteY3" fmla="*/ 5611 h 95302"/>
              <a:gd name="connsiteX4" fmla="*/ 0 w 160543"/>
              <a:gd name="connsiteY4" fmla="*/ 8264 h 95302"/>
              <a:gd name="connsiteX5" fmla="*/ 0 w 160543"/>
              <a:gd name="connsiteY5" fmla="*/ 0 h 9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543" h="95302">
                <a:moveTo>
                  <a:pt x="0" y="0"/>
                </a:moveTo>
                <a:lnTo>
                  <a:pt x="160543" y="93115"/>
                </a:lnTo>
                <a:lnTo>
                  <a:pt x="159215" y="95302"/>
                </a:lnTo>
                <a:lnTo>
                  <a:pt x="4575" y="5611"/>
                </a:lnTo>
                <a:lnTo>
                  <a:pt x="0" y="826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30" name="Freeform: Shape 29">
            <a:extLst>
              <a:ext uri="{FF2B5EF4-FFF2-40B4-BE49-F238E27FC236}">
                <a16:creationId xmlns:a16="http://schemas.microsoft.com/office/drawing/2014/main" id="{B55DCADB-1A7C-4662-B136-6915DDFD1CC9}"/>
              </a:ext>
            </a:extLst>
          </p:cNvPr>
          <p:cNvSpPr/>
          <p:nvPr/>
        </p:nvSpPr>
        <p:spPr>
          <a:xfrm flipH="1" flipV="1">
            <a:off x="6441031" y="745854"/>
            <a:ext cx="1241622" cy="1361356"/>
          </a:xfrm>
          <a:custGeom>
            <a:avLst/>
            <a:gdLst>
              <a:gd name="connsiteX0" fmla="*/ 950599 w 1582768"/>
              <a:gd name="connsiteY0" fmla="*/ 0 h 1735400"/>
              <a:gd name="connsiteX1" fmla="*/ 1582768 w 1582768"/>
              <a:gd name="connsiteY1" fmla="*/ 366658 h 1735400"/>
              <a:gd name="connsiteX2" fmla="*/ 1582768 w 1582768"/>
              <a:gd name="connsiteY2" fmla="*/ 1276398 h 1735400"/>
              <a:gd name="connsiteX3" fmla="*/ 1582768 w 1582768"/>
              <a:gd name="connsiteY3" fmla="*/ 1276399 h 1735400"/>
              <a:gd name="connsiteX4" fmla="*/ 1582768 w 1582768"/>
              <a:gd name="connsiteY4" fmla="*/ 1281704 h 1735400"/>
              <a:gd name="connsiteX5" fmla="*/ 1578194 w 1582768"/>
              <a:gd name="connsiteY5" fmla="*/ 1279052 h 1735400"/>
              <a:gd name="connsiteX6" fmla="*/ 791385 w 1582768"/>
              <a:gd name="connsiteY6" fmla="*/ 1735400 h 1735400"/>
              <a:gd name="connsiteX7" fmla="*/ 791385 w 1582768"/>
              <a:gd name="connsiteY7" fmla="*/ 822703 h 1735400"/>
              <a:gd name="connsiteX8" fmla="*/ 791384 w 1582768"/>
              <a:gd name="connsiteY8" fmla="*/ 822702 h 1735400"/>
              <a:gd name="connsiteX9" fmla="*/ 791384 w 1582768"/>
              <a:gd name="connsiteY9" fmla="*/ 1735400 h 1735400"/>
              <a:gd name="connsiteX10" fmla="*/ 4575 w 1582768"/>
              <a:gd name="connsiteY10" fmla="*/ 1279051 h 1735400"/>
              <a:gd name="connsiteX11" fmla="*/ 0 w 1582768"/>
              <a:gd name="connsiteY11" fmla="*/ 1281704 h 1735400"/>
              <a:gd name="connsiteX12" fmla="*/ 0 w 1582768"/>
              <a:gd name="connsiteY12" fmla="*/ 539631 h 1735400"/>
              <a:gd name="connsiteX13" fmla="*/ 7620 w 1582768"/>
              <a:gd name="connsiteY13" fmla="*/ 540016 h 1735400"/>
              <a:gd name="connsiteX14" fmla="*/ 782169 w 1582768"/>
              <a:gd name="connsiteY14" fmla="*/ 219187 h 1735400"/>
              <a:gd name="connsiteX15" fmla="*/ 791384 w 1582768"/>
              <a:gd name="connsiteY15" fmla="*/ 209048 h 1735400"/>
              <a:gd name="connsiteX16" fmla="*/ 852867 w 1582768"/>
              <a:gd name="connsiteY16" fmla="*/ 141400 h 1735400"/>
              <a:gd name="connsiteX17" fmla="*/ 915925 w 1582768"/>
              <a:gd name="connsiteY17" fmla="*/ 57074 h 1735400"/>
              <a:gd name="connsiteX18" fmla="*/ 950599 w 1582768"/>
              <a:gd name="connsiteY18" fmla="*/ 0 h 173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2768" h="1735400">
                <a:moveTo>
                  <a:pt x="950599" y="0"/>
                </a:moveTo>
                <a:lnTo>
                  <a:pt x="1582768" y="366658"/>
                </a:lnTo>
                <a:lnTo>
                  <a:pt x="1582768" y="1276398"/>
                </a:lnTo>
                <a:lnTo>
                  <a:pt x="1582768" y="1276399"/>
                </a:lnTo>
                <a:lnTo>
                  <a:pt x="1582768" y="1281704"/>
                </a:lnTo>
                <a:lnTo>
                  <a:pt x="1578194" y="1279052"/>
                </a:lnTo>
                <a:lnTo>
                  <a:pt x="791385" y="1735400"/>
                </a:lnTo>
                <a:lnTo>
                  <a:pt x="791385" y="822703"/>
                </a:lnTo>
                <a:lnTo>
                  <a:pt x="791384" y="822702"/>
                </a:lnTo>
                <a:lnTo>
                  <a:pt x="791384" y="1735400"/>
                </a:lnTo>
                <a:lnTo>
                  <a:pt x="4575" y="1279051"/>
                </a:lnTo>
                <a:lnTo>
                  <a:pt x="0" y="1281704"/>
                </a:lnTo>
                <a:lnTo>
                  <a:pt x="0" y="539631"/>
                </a:lnTo>
                <a:lnTo>
                  <a:pt x="7620" y="540016"/>
                </a:lnTo>
                <a:cubicBezTo>
                  <a:pt x="310101" y="540016"/>
                  <a:pt x="583945" y="417412"/>
                  <a:pt x="782169" y="219187"/>
                </a:cubicBezTo>
                <a:lnTo>
                  <a:pt x="791384" y="209048"/>
                </a:lnTo>
                <a:lnTo>
                  <a:pt x="852867" y="141400"/>
                </a:lnTo>
                <a:cubicBezTo>
                  <a:pt x="875190" y="114351"/>
                  <a:pt x="896240" y="86212"/>
                  <a:pt x="915925" y="57074"/>
                </a:cubicBezTo>
                <a:lnTo>
                  <a:pt x="950599"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31" name="Freeform: Shape 30">
            <a:extLst>
              <a:ext uri="{FF2B5EF4-FFF2-40B4-BE49-F238E27FC236}">
                <a16:creationId xmlns:a16="http://schemas.microsoft.com/office/drawing/2014/main" id="{A8952B75-B054-4F76-BF3D-E7EF8B86B5C8}"/>
              </a:ext>
            </a:extLst>
          </p:cNvPr>
          <p:cNvSpPr/>
          <p:nvPr/>
        </p:nvSpPr>
        <p:spPr>
          <a:xfrm rot="17986545" flipH="1" flipV="1">
            <a:off x="7190691" y="2750003"/>
            <a:ext cx="244450" cy="861868"/>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solidFill>
            <a:srgbClr val="FFFF66"/>
          </a:solidFill>
          <a:ln>
            <a:noFill/>
          </a:ln>
          <a:effectLst>
            <a:innerShdw blurRad="63500" dist="50800" dir="1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32" name="Freeform: Shape 31">
            <a:extLst>
              <a:ext uri="{FF2B5EF4-FFF2-40B4-BE49-F238E27FC236}">
                <a16:creationId xmlns:a16="http://schemas.microsoft.com/office/drawing/2014/main" id="{FBA324CE-03C4-4ECF-9ECE-3A286CCC0399}"/>
              </a:ext>
            </a:extLst>
          </p:cNvPr>
          <p:cNvSpPr/>
          <p:nvPr/>
        </p:nvSpPr>
        <p:spPr>
          <a:xfrm flipV="1">
            <a:off x="5199430" y="3824133"/>
            <a:ext cx="745709" cy="498384"/>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solidFill>
            <a:srgbClr val="99FF66"/>
          </a:solidFill>
          <a:ln>
            <a:noFill/>
          </a:ln>
          <a:effectLst>
            <a:innerShdw blurRad="63500" dist="50800" dir="2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cxnSp>
        <p:nvCxnSpPr>
          <p:cNvPr id="33" name="Connector: Elbow 32">
            <a:extLst>
              <a:ext uri="{FF2B5EF4-FFF2-40B4-BE49-F238E27FC236}">
                <a16:creationId xmlns:a16="http://schemas.microsoft.com/office/drawing/2014/main" id="{5F31A74B-03A6-41A7-8C7D-7A260A6E97E2}"/>
              </a:ext>
            </a:extLst>
          </p:cNvPr>
          <p:cNvCxnSpPr>
            <a:cxnSpLocks/>
          </p:cNvCxnSpPr>
          <p:nvPr/>
        </p:nvCxnSpPr>
        <p:spPr>
          <a:xfrm rot="10800000">
            <a:off x="5284470" y="771630"/>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Rectangle: Rounded Corners 33">
            <a:extLst>
              <a:ext uri="{FF2B5EF4-FFF2-40B4-BE49-F238E27FC236}">
                <a16:creationId xmlns:a16="http://schemas.microsoft.com/office/drawing/2014/main" id="{C658BCC0-52DC-4EAC-90A4-64F4A48930B5}"/>
              </a:ext>
            </a:extLst>
          </p:cNvPr>
          <p:cNvSpPr/>
          <p:nvPr/>
        </p:nvSpPr>
        <p:spPr>
          <a:xfrm>
            <a:off x="3348990" y="475589"/>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5" name="Connector: Elbow 34">
            <a:extLst>
              <a:ext uri="{FF2B5EF4-FFF2-40B4-BE49-F238E27FC236}">
                <a16:creationId xmlns:a16="http://schemas.microsoft.com/office/drawing/2014/main" id="{73C7EA77-C775-45E1-A760-7BE2AC29E0CB}"/>
              </a:ext>
            </a:extLst>
          </p:cNvPr>
          <p:cNvCxnSpPr>
            <a:cxnSpLocks/>
          </p:cNvCxnSpPr>
          <p:nvPr/>
        </p:nvCxnSpPr>
        <p:spPr>
          <a:xfrm rot="10800000">
            <a:off x="4673859" y="1840684"/>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55AA3BB2-2C6C-4DBD-A301-DA956D86FA29}"/>
              </a:ext>
            </a:extLst>
          </p:cNvPr>
          <p:cNvCxnSpPr>
            <a:cxnSpLocks/>
          </p:cNvCxnSpPr>
          <p:nvPr/>
        </p:nvCxnSpPr>
        <p:spPr>
          <a:xfrm rot="10800000">
            <a:off x="4058947" y="2922299"/>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4F33FD81-39ED-4757-B556-4BF5BB149EBB}"/>
              </a:ext>
            </a:extLst>
          </p:cNvPr>
          <p:cNvCxnSpPr>
            <a:cxnSpLocks/>
          </p:cNvCxnSpPr>
          <p:nvPr/>
        </p:nvCxnSpPr>
        <p:spPr>
          <a:xfrm rot="10800000">
            <a:off x="7678094" y="3969099"/>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2AE52E96-CD4D-4A7B-A070-52B498E04335}"/>
              </a:ext>
            </a:extLst>
          </p:cNvPr>
          <p:cNvCxnSpPr>
            <a:cxnSpLocks/>
          </p:cNvCxnSpPr>
          <p:nvPr/>
        </p:nvCxnSpPr>
        <p:spPr>
          <a:xfrm rot="10800000">
            <a:off x="7057686" y="5030992"/>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Connector: Elbow 38">
            <a:extLst>
              <a:ext uri="{FF2B5EF4-FFF2-40B4-BE49-F238E27FC236}">
                <a16:creationId xmlns:a16="http://schemas.microsoft.com/office/drawing/2014/main" id="{00B11DF8-A293-4036-A586-EB1D0556386A}"/>
              </a:ext>
            </a:extLst>
          </p:cNvPr>
          <p:cNvCxnSpPr>
            <a:cxnSpLocks/>
          </p:cNvCxnSpPr>
          <p:nvPr/>
        </p:nvCxnSpPr>
        <p:spPr>
          <a:xfrm rot="10800000">
            <a:off x="6426456" y="6105646"/>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Rectangle: Rounded Corners 39">
            <a:extLst>
              <a:ext uri="{FF2B5EF4-FFF2-40B4-BE49-F238E27FC236}">
                <a16:creationId xmlns:a16="http://schemas.microsoft.com/office/drawing/2014/main" id="{2EF8DCE1-F939-430A-974F-AEDFA83E0613}"/>
              </a:ext>
            </a:extLst>
          </p:cNvPr>
          <p:cNvSpPr/>
          <p:nvPr/>
        </p:nvSpPr>
        <p:spPr>
          <a:xfrm>
            <a:off x="2730326" y="1544067"/>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Rounded Corners 40">
            <a:extLst>
              <a:ext uri="{FF2B5EF4-FFF2-40B4-BE49-F238E27FC236}">
                <a16:creationId xmlns:a16="http://schemas.microsoft.com/office/drawing/2014/main" id="{AA0A2FC9-DA13-4A0F-8748-086A59805721}"/>
              </a:ext>
            </a:extLst>
          </p:cNvPr>
          <p:cNvSpPr/>
          <p:nvPr/>
        </p:nvSpPr>
        <p:spPr>
          <a:xfrm>
            <a:off x="8842579" y="4003469"/>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Rounded Corners 41">
            <a:extLst>
              <a:ext uri="{FF2B5EF4-FFF2-40B4-BE49-F238E27FC236}">
                <a16:creationId xmlns:a16="http://schemas.microsoft.com/office/drawing/2014/main" id="{50221159-1856-4AD4-95DF-A96735C5121F}"/>
              </a:ext>
            </a:extLst>
          </p:cNvPr>
          <p:cNvSpPr/>
          <p:nvPr/>
        </p:nvSpPr>
        <p:spPr>
          <a:xfrm>
            <a:off x="2122433" y="2625683"/>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Rounded Corners 42">
            <a:extLst>
              <a:ext uri="{FF2B5EF4-FFF2-40B4-BE49-F238E27FC236}">
                <a16:creationId xmlns:a16="http://schemas.microsoft.com/office/drawing/2014/main" id="{5A0D5C1B-03D4-4071-8C9E-6B402409517F}"/>
              </a:ext>
            </a:extLst>
          </p:cNvPr>
          <p:cNvSpPr/>
          <p:nvPr/>
        </p:nvSpPr>
        <p:spPr>
          <a:xfrm>
            <a:off x="8205766" y="5051878"/>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Rounded Corners 43">
            <a:extLst>
              <a:ext uri="{FF2B5EF4-FFF2-40B4-BE49-F238E27FC236}">
                <a16:creationId xmlns:a16="http://schemas.microsoft.com/office/drawing/2014/main" id="{53CEA714-1B86-4BCF-8BE2-F36729AF0E14}"/>
              </a:ext>
            </a:extLst>
          </p:cNvPr>
          <p:cNvSpPr/>
          <p:nvPr/>
        </p:nvSpPr>
        <p:spPr>
          <a:xfrm>
            <a:off x="7574536" y="6126902"/>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5" name="Graphic 44" descr="Bullseye with solid fill">
            <a:extLst>
              <a:ext uri="{FF2B5EF4-FFF2-40B4-BE49-F238E27FC236}">
                <a16:creationId xmlns:a16="http://schemas.microsoft.com/office/drawing/2014/main" id="{39E46765-30FC-41F7-8566-A50A1CE654E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48889" y="5511966"/>
            <a:ext cx="540000" cy="540000"/>
          </a:xfrm>
          <a:prstGeom prst="rect">
            <a:avLst/>
          </a:prstGeom>
          <a:effectLst>
            <a:outerShdw blurRad="50800" dist="266700" dir="3000000" algn="tl" rotWithShape="0">
              <a:schemeClr val="tx1">
                <a:alpha val="31000"/>
              </a:schemeClr>
            </a:outerShdw>
          </a:effectLst>
        </p:spPr>
      </p:pic>
      <p:pic>
        <p:nvPicPr>
          <p:cNvPr id="46" name="Graphic 45" descr="Bar graph with upward trend with solid fill">
            <a:extLst>
              <a:ext uri="{FF2B5EF4-FFF2-40B4-BE49-F238E27FC236}">
                <a16:creationId xmlns:a16="http://schemas.microsoft.com/office/drawing/2014/main" id="{4B568A1D-6739-4133-9E8C-BD3AF7C09E7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188542" y="4432128"/>
            <a:ext cx="540000" cy="540000"/>
          </a:xfrm>
          <a:prstGeom prst="rect">
            <a:avLst/>
          </a:prstGeom>
          <a:effectLst>
            <a:outerShdw blurRad="50800" dist="330200" dir="2400000" algn="tl" rotWithShape="0">
              <a:prstClr val="black">
                <a:alpha val="40000"/>
              </a:prstClr>
            </a:outerShdw>
          </a:effectLst>
        </p:spPr>
      </p:pic>
      <p:pic>
        <p:nvPicPr>
          <p:cNvPr id="47" name="Graphic 46" descr="Stopwatch with solid fill">
            <a:extLst>
              <a:ext uri="{FF2B5EF4-FFF2-40B4-BE49-F238E27FC236}">
                <a16:creationId xmlns:a16="http://schemas.microsoft.com/office/drawing/2014/main" id="{D9530905-13E8-4695-BFF9-3B11821490C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598163" y="3316963"/>
            <a:ext cx="540000" cy="540000"/>
          </a:xfrm>
          <a:prstGeom prst="rect">
            <a:avLst/>
          </a:prstGeom>
          <a:effectLst>
            <a:outerShdw blurRad="50800" dist="292100" dir="1800000" algn="tl" rotWithShape="0">
              <a:prstClr val="black">
                <a:alpha val="40000"/>
              </a:prstClr>
            </a:outerShdw>
          </a:effectLst>
        </p:spPr>
      </p:pic>
      <p:pic>
        <p:nvPicPr>
          <p:cNvPr id="48" name="Graphic 47" descr="Single gear with solid fill">
            <a:extLst>
              <a:ext uri="{FF2B5EF4-FFF2-40B4-BE49-F238E27FC236}">
                <a16:creationId xmlns:a16="http://schemas.microsoft.com/office/drawing/2014/main" id="{AFF084EB-A625-4679-9005-E608FDAD3FB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790165" y="3347081"/>
            <a:ext cx="540000" cy="540000"/>
          </a:xfrm>
          <a:prstGeom prst="rect">
            <a:avLst/>
          </a:prstGeom>
          <a:effectLst>
            <a:outerShdw blurRad="50800" dist="266700" dir="1800000" algn="tl" rotWithShape="0">
              <a:prstClr val="black">
                <a:alpha val="40000"/>
              </a:prstClr>
            </a:outerShdw>
          </a:effectLst>
        </p:spPr>
      </p:pic>
      <p:pic>
        <p:nvPicPr>
          <p:cNvPr id="49" name="Graphic 48" descr="Magnifying glass with solid fill">
            <a:extLst>
              <a:ext uri="{FF2B5EF4-FFF2-40B4-BE49-F238E27FC236}">
                <a16:creationId xmlns:a16="http://schemas.microsoft.com/office/drawing/2014/main" id="{06979707-E88A-4C93-AFA1-30A21E2915B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192681" y="2247627"/>
            <a:ext cx="540000" cy="540000"/>
          </a:xfrm>
          <a:prstGeom prst="rect">
            <a:avLst/>
          </a:prstGeom>
          <a:effectLst>
            <a:outerShdw blurRad="50800" dist="177800" dir="1800000" algn="tl" rotWithShape="0">
              <a:prstClr val="black">
                <a:alpha val="40000"/>
              </a:prstClr>
            </a:outerShdw>
          </a:effectLst>
        </p:spPr>
      </p:pic>
      <p:pic>
        <p:nvPicPr>
          <p:cNvPr id="50" name="Graphic 49" descr="Lightbulb with solid fill">
            <a:extLst>
              <a:ext uri="{FF2B5EF4-FFF2-40B4-BE49-F238E27FC236}">
                <a16:creationId xmlns:a16="http://schemas.microsoft.com/office/drawing/2014/main" id="{9D0F1E9D-77B1-47A2-9965-7EF8757022A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799461" y="1100857"/>
            <a:ext cx="540000" cy="540000"/>
          </a:xfrm>
          <a:prstGeom prst="rect">
            <a:avLst/>
          </a:prstGeom>
          <a:effectLst>
            <a:outerShdw blurRad="50800" dist="190500" dir="2400000" algn="tl" rotWithShape="0">
              <a:prstClr val="black">
                <a:alpha val="40000"/>
              </a:prstClr>
            </a:outerShdw>
          </a:effectLst>
        </p:spPr>
      </p:pic>
      <p:sp>
        <p:nvSpPr>
          <p:cNvPr id="51" name="TextBox 50">
            <a:extLst>
              <a:ext uri="{FF2B5EF4-FFF2-40B4-BE49-F238E27FC236}">
                <a16:creationId xmlns:a16="http://schemas.microsoft.com/office/drawing/2014/main" id="{F663FCDC-2679-4560-B2BF-AB5965A0EE4F}"/>
              </a:ext>
            </a:extLst>
          </p:cNvPr>
          <p:cNvSpPr txBox="1"/>
          <p:nvPr/>
        </p:nvSpPr>
        <p:spPr>
          <a:xfrm>
            <a:off x="7151270" y="1704038"/>
            <a:ext cx="357790"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01</a:t>
            </a:r>
          </a:p>
        </p:txBody>
      </p:sp>
      <p:sp>
        <p:nvSpPr>
          <p:cNvPr id="52" name="TextBox 51">
            <a:extLst>
              <a:ext uri="{FF2B5EF4-FFF2-40B4-BE49-F238E27FC236}">
                <a16:creationId xmlns:a16="http://schemas.microsoft.com/office/drawing/2014/main" id="{83B9310E-43E4-43F4-80A4-AACA8D4FD77D}"/>
              </a:ext>
            </a:extLst>
          </p:cNvPr>
          <p:cNvSpPr txBox="1"/>
          <p:nvPr/>
        </p:nvSpPr>
        <p:spPr>
          <a:xfrm>
            <a:off x="6747798" y="2338401"/>
            <a:ext cx="393056"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02</a:t>
            </a:r>
          </a:p>
        </p:txBody>
      </p:sp>
      <p:sp>
        <p:nvSpPr>
          <p:cNvPr id="53" name="TextBox 52">
            <a:extLst>
              <a:ext uri="{FF2B5EF4-FFF2-40B4-BE49-F238E27FC236}">
                <a16:creationId xmlns:a16="http://schemas.microsoft.com/office/drawing/2014/main" id="{55D71D65-0147-4631-82E1-BD82953684EA}"/>
              </a:ext>
            </a:extLst>
          </p:cNvPr>
          <p:cNvSpPr txBox="1"/>
          <p:nvPr/>
        </p:nvSpPr>
        <p:spPr>
          <a:xfrm>
            <a:off x="5737042" y="4492695"/>
            <a:ext cx="396262"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05</a:t>
            </a:r>
          </a:p>
        </p:txBody>
      </p:sp>
      <p:sp>
        <p:nvSpPr>
          <p:cNvPr id="54" name="TextBox 53">
            <a:extLst>
              <a:ext uri="{FF2B5EF4-FFF2-40B4-BE49-F238E27FC236}">
                <a16:creationId xmlns:a16="http://schemas.microsoft.com/office/drawing/2014/main" id="{84A341CB-ED85-4BF4-8F62-7C18A1E39D94}"/>
              </a:ext>
            </a:extLst>
          </p:cNvPr>
          <p:cNvSpPr txBox="1"/>
          <p:nvPr/>
        </p:nvSpPr>
        <p:spPr>
          <a:xfrm>
            <a:off x="7109592" y="2980756"/>
            <a:ext cx="396262"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03</a:t>
            </a:r>
          </a:p>
        </p:txBody>
      </p:sp>
      <p:sp>
        <p:nvSpPr>
          <p:cNvPr id="55" name="TextBox 54">
            <a:extLst>
              <a:ext uri="{FF2B5EF4-FFF2-40B4-BE49-F238E27FC236}">
                <a16:creationId xmlns:a16="http://schemas.microsoft.com/office/drawing/2014/main" id="{56754B27-32F0-44BE-B6AF-981570202F1C}"/>
              </a:ext>
            </a:extLst>
          </p:cNvPr>
          <p:cNvSpPr txBox="1"/>
          <p:nvPr/>
        </p:nvSpPr>
        <p:spPr>
          <a:xfrm>
            <a:off x="5328835" y="3831752"/>
            <a:ext cx="405880"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04</a:t>
            </a:r>
          </a:p>
        </p:txBody>
      </p:sp>
      <p:sp>
        <p:nvSpPr>
          <p:cNvPr id="56" name="TextBox 55">
            <a:extLst>
              <a:ext uri="{FF2B5EF4-FFF2-40B4-BE49-F238E27FC236}">
                <a16:creationId xmlns:a16="http://schemas.microsoft.com/office/drawing/2014/main" id="{0F703032-4DFE-4B25-8847-23F5806318F6}"/>
              </a:ext>
            </a:extLst>
          </p:cNvPr>
          <p:cNvSpPr txBox="1"/>
          <p:nvPr/>
        </p:nvSpPr>
        <p:spPr>
          <a:xfrm>
            <a:off x="5377061" y="5109837"/>
            <a:ext cx="396262"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06</a:t>
            </a:r>
          </a:p>
        </p:txBody>
      </p:sp>
      <p:sp>
        <p:nvSpPr>
          <p:cNvPr id="57" name="TextBox 56">
            <a:extLst>
              <a:ext uri="{FF2B5EF4-FFF2-40B4-BE49-F238E27FC236}">
                <a16:creationId xmlns:a16="http://schemas.microsoft.com/office/drawing/2014/main" id="{C511BFB5-EEAD-4CA1-979C-CC71A3834622}"/>
              </a:ext>
            </a:extLst>
          </p:cNvPr>
          <p:cNvSpPr txBox="1"/>
          <p:nvPr/>
        </p:nvSpPr>
        <p:spPr>
          <a:xfrm>
            <a:off x="7898512" y="108973"/>
            <a:ext cx="4338695" cy="1261884"/>
          </a:xfrm>
          <a:prstGeom prst="rect">
            <a:avLst/>
          </a:prstGeom>
          <a:noFill/>
        </p:spPr>
        <p:txBody>
          <a:bodyPr wrap="square" rtlCol="0">
            <a:spAutoFit/>
          </a:bodyPr>
          <a:lstStyle/>
          <a:p>
            <a:pPr algn="ctr"/>
            <a:r>
              <a:rPr lang="en-GB" sz="4400" b="1" spc="300" dirty="0">
                <a:solidFill>
                  <a:schemeClr val="bg1"/>
                </a:solidFill>
                <a:latin typeface="EuroStyle" panose="02027200000000000000" pitchFamily="18" charset="0"/>
              </a:rPr>
              <a:t>Cryptography</a:t>
            </a:r>
          </a:p>
          <a:p>
            <a:pPr algn="ctr"/>
            <a:r>
              <a:rPr lang="en-GB" sz="3200" b="1" spc="300" dirty="0">
                <a:solidFill>
                  <a:schemeClr val="bg1"/>
                </a:solidFill>
                <a:latin typeface="EuroStyle" panose="02027200000000000000" pitchFamily="18" charset="0"/>
              </a:rPr>
              <a:t>Week 1</a:t>
            </a:r>
          </a:p>
        </p:txBody>
      </p:sp>
      <p:sp>
        <p:nvSpPr>
          <p:cNvPr id="58" name="TextBox 57">
            <a:extLst>
              <a:ext uri="{FF2B5EF4-FFF2-40B4-BE49-F238E27FC236}">
                <a16:creationId xmlns:a16="http://schemas.microsoft.com/office/drawing/2014/main" id="{DE6C5A3C-32EF-4195-8A42-ECEC36D1B91E}"/>
              </a:ext>
            </a:extLst>
          </p:cNvPr>
          <p:cNvSpPr txBox="1"/>
          <p:nvPr/>
        </p:nvSpPr>
        <p:spPr>
          <a:xfrm>
            <a:off x="3402826" y="517115"/>
            <a:ext cx="1794516" cy="461665"/>
          </a:xfrm>
          <a:prstGeom prst="rect">
            <a:avLst/>
          </a:prstGeom>
          <a:noFill/>
        </p:spPr>
        <p:txBody>
          <a:bodyPr wrap="square" rtlCol="0">
            <a:spAutoFit/>
          </a:bodyPr>
          <a:lstStyle/>
          <a:p>
            <a:pPr algn="ctr"/>
            <a:r>
              <a:rPr lang="en-GB" sz="2400" b="1" spc="300" dirty="0">
                <a:solidFill>
                  <a:srgbClr val="00B050"/>
                </a:solidFill>
                <a:latin typeface="EuroStyle" panose="02027200000000000000" pitchFamily="18" charset="0"/>
              </a:rPr>
              <a:t>Intro</a:t>
            </a:r>
          </a:p>
        </p:txBody>
      </p:sp>
      <p:sp>
        <p:nvSpPr>
          <p:cNvPr id="59" name="TextBox 58">
            <a:extLst>
              <a:ext uri="{FF2B5EF4-FFF2-40B4-BE49-F238E27FC236}">
                <a16:creationId xmlns:a16="http://schemas.microsoft.com/office/drawing/2014/main" id="{1F1E1CA2-8B22-4EBC-A8B3-4E1D4101D87E}"/>
              </a:ext>
            </a:extLst>
          </p:cNvPr>
          <p:cNvSpPr txBox="1"/>
          <p:nvPr/>
        </p:nvSpPr>
        <p:spPr>
          <a:xfrm>
            <a:off x="3019444" y="1601899"/>
            <a:ext cx="1472711" cy="461665"/>
          </a:xfrm>
          <a:prstGeom prst="rect">
            <a:avLst/>
          </a:prstGeom>
          <a:noFill/>
        </p:spPr>
        <p:txBody>
          <a:bodyPr wrap="none" rtlCol="0">
            <a:spAutoFit/>
          </a:bodyPr>
          <a:lstStyle/>
          <a:p>
            <a:r>
              <a:rPr lang="en-GB" sz="2400" b="1" spc="300" dirty="0">
                <a:solidFill>
                  <a:srgbClr val="00B050"/>
                </a:solidFill>
                <a:latin typeface="EuroStyle" panose="02027200000000000000" pitchFamily="18" charset="0"/>
              </a:rPr>
              <a:t>Monday</a:t>
            </a:r>
            <a:endParaRPr lang="en-GB" b="1" spc="300" dirty="0">
              <a:solidFill>
                <a:srgbClr val="00B050"/>
              </a:solidFill>
              <a:latin typeface="EuroStyle" panose="02027200000000000000" pitchFamily="18" charset="0"/>
            </a:endParaRPr>
          </a:p>
        </p:txBody>
      </p:sp>
      <p:sp>
        <p:nvSpPr>
          <p:cNvPr id="60" name="TextBox 59">
            <a:extLst>
              <a:ext uri="{FF2B5EF4-FFF2-40B4-BE49-F238E27FC236}">
                <a16:creationId xmlns:a16="http://schemas.microsoft.com/office/drawing/2014/main" id="{ACF09B4E-41D8-4B56-8174-5E60E938E8D6}"/>
              </a:ext>
            </a:extLst>
          </p:cNvPr>
          <p:cNvSpPr txBox="1"/>
          <p:nvPr/>
        </p:nvSpPr>
        <p:spPr>
          <a:xfrm>
            <a:off x="9113041" y="4053349"/>
            <a:ext cx="1492203" cy="461665"/>
          </a:xfrm>
          <a:prstGeom prst="rect">
            <a:avLst/>
          </a:prstGeom>
          <a:noFill/>
        </p:spPr>
        <p:txBody>
          <a:bodyPr wrap="none" rtlCol="0">
            <a:spAutoFit/>
          </a:bodyPr>
          <a:lstStyle/>
          <a:p>
            <a:r>
              <a:rPr lang="en-GB" sz="2400" b="1" spc="300" dirty="0">
                <a:solidFill>
                  <a:srgbClr val="00B050"/>
                </a:solidFill>
                <a:latin typeface="EuroStyle" panose="02027200000000000000" pitchFamily="18" charset="0"/>
              </a:rPr>
              <a:t>Tuesday</a:t>
            </a:r>
            <a:endParaRPr lang="en-GB" b="1" spc="300" dirty="0">
              <a:solidFill>
                <a:srgbClr val="00B050"/>
              </a:solidFill>
              <a:latin typeface="EuroStyle" panose="02027200000000000000" pitchFamily="18" charset="0"/>
            </a:endParaRPr>
          </a:p>
        </p:txBody>
      </p:sp>
      <p:sp>
        <p:nvSpPr>
          <p:cNvPr id="61" name="TextBox 60">
            <a:extLst>
              <a:ext uri="{FF2B5EF4-FFF2-40B4-BE49-F238E27FC236}">
                <a16:creationId xmlns:a16="http://schemas.microsoft.com/office/drawing/2014/main" id="{9CF244F9-7E36-42DC-B24D-59EBF30A28A1}"/>
              </a:ext>
            </a:extLst>
          </p:cNvPr>
          <p:cNvSpPr txBox="1"/>
          <p:nvPr/>
        </p:nvSpPr>
        <p:spPr>
          <a:xfrm>
            <a:off x="2147731" y="2691467"/>
            <a:ext cx="2021194" cy="461665"/>
          </a:xfrm>
          <a:prstGeom prst="rect">
            <a:avLst/>
          </a:prstGeom>
          <a:noFill/>
        </p:spPr>
        <p:txBody>
          <a:bodyPr wrap="none" rtlCol="0">
            <a:spAutoFit/>
          </a:bodyPr>
          <a:lstStyle/>
          <a:p>
            <a:r>
              <a:rPr lang="en-GB" sz="2400" b="1" spc="300" dirty="0">
                <a:solidFill>
                  <a:srgbClr val="FFC000"/>
                </a:solidFill>
                <a:latin typeface="EuroStyle" panose="02027200000000000000" pitchFamily="18" charset="0"/>
              </a:rPr>
              <a:t>Wednesday</a:t>
            </a:r>
            <a:endParaRPr lang="en-GB" b="1" spc="300" dirty="0">
              <a:solidFill>
                <a:srgbClr val="FFC000"/>
              </a:solidFill>
              <a:latin typeface="EuroStyle" panose="02027200000000000000" pitchFamily="18" charset="0"/>
            </a:endParaRPr>
          </a:p>
        </p:txBody>
      </p:sp>
      <p:sp>
        <p:nvSpPr>
          <p:cNvPr id="62" name="TextBox 61">
            <a:extLst>
              <a:ext uri="{FF2B5EF4-FFF2-40B4-BE49-F238E27FC236}">
                <a16:creationId xmlns:a16="http://schemas.microsoft.com/office/drawing/2014/main" id="{E55572B0-0A45-4057-94BB-B759D0F7135D}"/>
              </a:ext>
            </a:extLst>
          </p:cNvPr>
          <p:cNvSpPr txBox="1"/>
          <p:nvPr/>
        </p:nvSpPr>
        <p:spPr>
          <a:xfrm>
            <a:off x="8393801" y="5117662"/>
            <a:ext cx="1479892" cy="461665"/>
          </a:xfrm>
          <a:prstGeom prst="rect">
            <a:avLst/>
          </a:prstGeom>
          <a:noFill/>
        </p:spPr>
        <p:txBody>
          <a:bodyPr wrap="none" rtlCol="0">
            <a:spAutoFit/>
          </a:bodyPr>
          <a:lstStyle/>
          <a:p>
            <a:r>
              <a:rPr lang="en-GB" sz="2400" spc="300" dirty="0">
                <a:solidFill>
                  <a:schemeClr val="bg1"/>
                </a:solidFill>
                <a:latin typeface="EuroStyle" panose="02027200000000000000" pitchFamily="18" charset="0"/>
              </a:rPr>
              <a:t>Thursday</a:t>
            </a:r>
            <a:endParaRPr lang="en-GB" spc="300" dirty="0">
              <a:solidFill>
                <a:schemeClr val="bg1"/>
              </a:solidFill>
              <a:latin typeface="EuroStyle" panose="02027200000000000000" pitchFamily="18" charset="0"/>
            </a:endParaRPr>
          </a:p>
        </p:txBody>
      </p:sp>
      <p:sp>
        <p:nvSpPr>
          <p:cNvPr id="63" name="TextBox 62">
            <a:extLst>
              <a:ext uri="{FF2B5EF4-FFF2-40B4-BE49-F238E27FC236}">
                <a16:creationId xmlns:a16="http://schemas.microsoft.com/office/drawing/2014/main" id="{282655B6-90CA-4328-86FC-0793928AD5CE}"/>
              </a:ext>
            </a:extLst>
          </p:cNvPr>
          <p:cNvSpPr txBox="1"/>
          <p:nvPr/>
        </p:nvSpPr>
        <p:spPr>
          <a:xfrm>
            <a:off x="7976602" y="6192686"/>
            <a:ext cx="1043876" cy="461665"/>
          </a:xfrm>
          <a:prstGeom prst="rect">
            <a:avLst/>
          </a:prstGeom>
          <a:noFill/>
        </p:spPr>
        <p:txBody>
          <a:bodyPr wrap="none" rtlCol="0">
            <a:spAutoFit/>
          </a:bodyPr>
          <a:lstStyle/>
          <a:p>
            <a:r>
              <a:rPr lang="en-GB" sz="2400" spc="300" dirty="0">
                <a:solidFill>
                  <a:schemeClr val="bg1"/>
                </a:solidFill>
                <a:latin typeface="EuroStyle" panose="02027200000000000000" pitchFamily="18" charset="0"/>
              </a:rPr>
              <a:t>Friday</a:t>
            </a:r>
            <a:endParaRPr lang="en-GB" spc="300" dirty="0">
              <a:solidFill>
                <a:schemeClr val="bg1"/>
              </a:solidFill>
              <a:latin typeface="EuroStyle" panose="02027200000000000000" pitchFamily="18" charset="0"/>
            </a:endParaRPr>
          </a:p>
        </p:txBody>
      </p:sp>
    </p:spTree>
    <p:extLst>
      <p:ext uri="{BB962C8B-B14F-4D97-AF65-F5344CB8AC3E}">
        <p14:creationId xmlns:p14="http://schemas.microsoft.com/office/powerpoint/2010/main" val="7404963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2D086-A43B-4CDC-A095-32ECF695D0EB}"/>
              </a:ext>
            </a:extLst>
          </p:cNvPr>
          <p:cNvSpPr>
            <a:spLocks noGrp="1"/>
          </p:cNvSpPr>
          <p:nvPr>
            <p:ph type="title"/>
          </p:nvPr>
        </p:nvSpPr>
        <p:spPr/>
        <p:txBody>
          <a:bodyPr/>
          <a:lstStyle/>
          <a:p>
            <a:r>
              <a:rPr lang="en-GB" dirty="0"/>
              <a:t>Syllabus – Week 1</a:t>
            </a:r>
          </a:p>
        </p:txBody>
      </p:sp>
      <p:sp>
        <p:nvSpPr>
          <p:cNvPr id="3" name="Content Placeholder 2">
            <a:extLst>
              <a:ext uri="{FF2B5EF4-FFF2-40B4-BE49-F238E27FC236}">
                <a16:creationId xmlns:a16="http://schemas.microsoft.com/office/drawing/2014/main" id="{93E1A0CE-437E-4089-AE73-03BEE8D4C05A}"/>
              </a:ext>
            </a:extLst>
          </p:cNvPr>
          <p:cNvSpPr>
            <a:spLocks noGrp="1"/>
          </p:cNvSpPr>
          <p:nvPr>
            <p:ph idx="1"/>
          </p:nvPr>
        </p:nvSpPr>
        <p:spPr>
          <a:xfrm>
            <a:off x="838200" y="1420586"/>
            <a:ext cx="10515600" cy="4756377"/>
          </a:xfrm>
        </p:spPr>
        <p:txBody>
          <a:bodyPr>
            <a:normAutofit/>
          </a:bodyPr>
          <a:lstStyle/>
          <a:p>
            <a:r>
              <a:rPr lang="en-US" sz="1800" i="0" u="none" strike="noStrike" baseline="0" dirty="0">
                <a:solidFill>
                  <a:srgbClr val="223346"/>
                </a:solidFill>
                <a:latin typeface="Arial" panose="020B0604020202020204" pitchFamily="34" charset="0"/>
              </a:rPr>
              <a:t>Monday</a:t>
            </a:r>
          </a:p>
          <a:p>
            <a:pPr lvl="1"/>
            <a:r>
              <a:rPr lang="en-US" sz="1400" i="0" u="none" strike="noStrike" baseline="0" dirty="0">
                <a:solidFill>
                  <a:srgbClr val="223346"/>
                </a:solidFill>
                <a:latin typeface="Arial" panose="020B0604020202020204" pitchFamily="34" charset="0"/>
              </a:rPr>
              <a:t>Module introduction</a:t>
            </a:r>
          </a:p>
          <a:p>
            <a:pPr lvl="1"/>
            <a:r>
              <a:rPr lang="en-US" sz="1400" dirty="0">
                <a:solidFill>
                  <a:srgbClr val="223346"/>
                </a:solidFill>
                <a:latin typeface="Arial" panose="020B0604020202020204" pitchFamily="34" charset="0"/>
              </a:rPr>
              <a:t>Sets, Relations and Functions</a:t>
            </a:r>
          </a:p>
          <a:p>
            <a:r>
              <a:rPr lang="en-GB" sz="1800" i="0" u="none" strike="noStrike" baseline="0" dirty="0">
                <a:solidFill>
                  <a:srgbClr val="223346"/>
                </a:solidFill>
                <a:latin typeface="Arial" panose="020B0604020202020204" pitchFamily="34" charset="0"/>
              </a:rPr>
              <a:t>Tuesday</a:t>
            </a:r>
          </a:p>
          <a:p>
            <a:pPr lvl="1"/>
            <a:r>
              <a:rPr lang="en-GB" sz="1400" i="0" u="none" strike="noStrike" baseline="0" dirty="0">
                <a:solidFill>
                  <a:srgbClr val="223346"/>
                </a:solidFill>
                <a:latin typeface="Arial" panose="020B0604020202020204" pitchFamily="34" charset="0"/>
              </a:rPr>
              <a:t>Graphs and trees</a:t>
            </a:r>
          </a:p>
          <a:p>
            <a:pPr lvl="1"/>
            <a:r>
              <a:rPr lang="en-GB" sz="1400" dirty="0">
                <a:solidFill>
                  <a:srgbClr val="223346"/>
                </a:solidFill>
                <a:latin typeface="Arial" panose="020B0604020202020204" pitchFamily="34" charset="0"/>
              </a:rPr>
              <a:t>Automata</a:t>
            </a:r>
          </a:p>
          <a:p>
            <a:r>
              <a:rPr lang="en-GB" sz="1800" b="1" i="0" u="none" strike="noStrike" baseline="0" dirty="0">
                <a:solidFill>
                  <a:schemeClr val="accent2"/>
                </a:solidFill>
                <a:latin typeface="Arial" panose="020B0604020202020204" pitchFamily="34" charset="0"/>
              </a:rPr>
              <a:t>Wednesday</a:t>
            </a:r>
          </a:p>
          <a:p>
            <a:pPr lvl="1"/>
            <a:r>
              <a:rPr lang="en-GB" sz="1400" b="1" i="0" u="none" strike="noStrike" baseline="0" dirty="0">
                <a:solidFill>
                  <a:schemeClr val="accent2"/>
                </a:solidFill>
                <a:latin typeface="Arial" panose="020B0604020202020204" pitchFamily="34" charset="0"/>
              </a:rPr>
              <a:t>Computability and Complexity</a:t>
            </a:r>
          </a:p>
          <a:p>
            <a:pPr lvl="1"/>
            <a:r>
              <a:rPr lang="en-GB" sz="1400" b="1" dirty="0">
                <a:solidFill>
                  <a:schemeClr val="accent2"/>
                </a:solidFill>
                <a:latin typeface="Arial" panose="020B0604020202020204" pitchFamily="34" charset="0"/>
              </a:rPr>
              <a:t>Main Cryptographic Techniques</a:t>
            </a:r>
          </a:p>
          <a:p>
            <a:r>
              <a:rPr lang="en-GB" sz="1800" dirty="0">
                <a:solidFill>
                  <a:srgbClr val="000000"/>
                </a:solidFill>
                <a:latin typeface="Arial" panose="020B0604020202020204" pitchFamily="34" charset="0"/>
              </a:rPr>
              <a:t>Thursday</a:t>
            </a:r>
          </a:p>
          <a:p>
            <a:pPr lvl="1"/>
            <a:r>
              <a:rPr lang="en-US" sz="1400" dirty="0">
                <a:solidFill>
                  <a:srgbClr val="000000"/>
                </a:solidFill>
                <a:latin typeface="Arial" panose="020B0604020202020204" pitchFamily="34" charset="0"/>
              </a:rPr>
              <a:t>Concepts of Authentication, Integrity and Non-repudiation</a:t>
            </a:r>
          </a:p>
          <a:p>
            <a:pPr lvl="1"/>
            <a:r>
              <a:rPr lang="en-US" sz="1400" dirty="0">
                <a:solidFill>
                  <a:srgbClr val="000000"/>
                </a:solidFill>
                <a:latin typeface="Arial" panose="020B0604020202020204" pitchFamily="34" charset="0"/>
              </a:rPr>
              <a:t>Symmetric</a:t>
            </a:r>
          </a:p>
          <a:p>
            <a:r>
              <a:rPr lang="en-US" sz="1800" dirty="0">
                <a:solidFill>
                  <a:srgbClr val="000000"/>
                </a:solidFill>
                <a:latin typeface="Arial" panose="020B0604020202020204" pitchFamily="34" charset="0"/>
              </a:rPr>
              <a:t>Friday</a:t>
            </a:r>
          </a:p>
          <a:p>
            <a:pPr lvl="1"/>
            <a:r>
              <a:rPr lang="en-GB" sz="1400" dirty="0">
                <a:solidFill>
                  <a:srgbClr val="000000"/>
                </a:solidFill>
                <a:latin typeface="Arial" panose="020B0604020202020204" pitchFamily="34" charset="0"/>
              </a:rPr>
              <a:t>Public Key</a:t>
            </a:r>
          </a:p>
          <a:p>
            <a:pPr lvl="1"/>
            <a:r>
              <a:rPr lang="en-GB" sz="1400" dirty="0">
                <a:solidFill>
                  <a:srgbClr val="000000"/>
                </a:solidFill>
                <a:latin typeface="Arial" panose="020B0604020202020204" pitchFamily="34" charset="0"/>
              </a:rPr>
              <a:t>Review and Q&amp;A</a:t>
            </a:r>
          </a:p>
          <a:p>
            <a:pPr lvl="1"/>
            <a:r>
              <a:rPr lang="en-US" sz="1400" i="0" u="none" strike="noStrike" baseline="0" dirty="0">
                <a:solidFill>
                  <a:srgbClr val="223346"/>
                </a:solidFill>
                <a:latin typeface="Arial" panose="020B0604020202020204" pitchFamily="34" charset="0"/>
              </a:rPr>
              <a:t>Issue assignment 1</a:t>
            </a:r>
          </a:p>
          <a:p>
            <a:pPr lvl="1"/>
            <a:endParaRPr lang="en-GB" sz="1400" b="0" i="0" u="none" strike="noStrike" baseline="0" dirty="0">
              <a:solidFill>
                <a:srgbClr val="000000"/>
              </a:solidFill>
              <a:latin typeface="Arial" panose="020B0604020202020204" pitchFamily="34" charset="0"/>
            </a:endParaRPr>
          </a:p>
        </p:txBody>
      </p:sp>
    </p:spTree>
    <p:extLst>
      <p:ext uri="{BB962C8B-B14F-4D97-AF65-F5344CB8AC3E}">
        <p14:creationId xmlns:p14="http://schemas.microsoft.com/office/powerpoint/2010/main" val="129243387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5A6B3-6890-47F7-A5F3-5330EB5F2085}"/>
              </a:ext>
            </a:extLst>
          </p:cNvPr>
          <p:cNvSpPr>
            <a:spLocks noGrp="1"/>
          </p:cNvSpPr>
          <p:nvPr>
            <p:ph type="title"/>
          </p:nvPr>
        </p:nvSpPr>
        <p:spPr/>
        <p:txBody>
          <a:bodyPr/>
          <a:lstStyle/>
          <a:p>
            <a:r>
              <a:rPr lang="en-GB" dirty="0"/>
              <a:t>Recap Session (15 Mins)</a:t>
            </a:r>
          </a:p>
        </p:txBody>
      </p:sp>
      <p:sp>
        <p:nvSpPr>
          <p:cNvPr id="3" name="Content Placeholder 2">
            <a:extLst>
              <a:ext uri="{FF2B5EF4-FFF2-40B4-BE49-F238E27FC236}">
                <a16:creationId xmlns:a16="http://schemas.microsoft.com/office/drawing/2014/main" id="{A5C5C3E3-C7C2-4F20-B7E7-4331E86384D2}"/>
              </a:ext>
            </a:extLst>
          </p:cNvPr>
          <p:cNvSpPr>
            <a:spLocks noGrp="1"/>
          </p:cNvSpPr>
          <p:nvPr>
            <p:ph idx="1"/>
          </p:nvPr>
        </p:nvSpPr>
        <p:spPr/>
        <p:txBody>
          <a:bodyPr/>
          <a:lstStyle/>
          <a:p>
            <a:endParaRPr lang="en-GB" dirty="0"/>
          </a:p>
          <a:p>
            <a:r>
              <a:rPr lang="en-GB" dirty="0"/>
              <a:t>Recap on key facts and knowledge gained to-date in this module </a:t>
            </a:r>
          </a:p>
          <a:p>
            <a:endParaRPr lang="en-GB" dirty="0"/>
          </a:p>
          <a:p>
            <a:r>
              <a:rPr lang="en-GB" dirty="0"/>
              <a:t>Q&amp;A session </a:t>
            </a:r>
          </a:p>
          <a:p>
            <a:pPr lvl="1"/>
            <a:r>
              <a:rPr lang="en-GB" dirty="0"/>
              <a:t>CIA</a:t>
            </a:r>
          </a:p>
          <a:p>
            <a:pPr lvl="1"/>
            <a:r>
              <a:rPr lang="en-GB" dirty="0"/>
              <a:t>Modulus</a:t>
            </a:r>
          </a:p>
          <a:p>
            <a:pPr lvl="1"/>
            <a:r>
              <a:rPr lang="en-GB" dirty="0"/>
              <a:t>Prime / Coprime</a:t>
            </a:r>
          </a:p>
          <a:p>
            <a:pPr lvl="1"/>
            <a:r>
              <a:rPr lang="en-GB" dirty="0"/>
              <a:t>Alan Turing / Enigma Machine / Bombe</a:t>
            </a:r>
          </a:p>
        </p:txBody>
      </p:sp>
    </p:spTree>
    <p:extLst>
      <p:ext uri="{BB962C8B-B14F-4D97-AF65-F5344CB8AC3E}">
        <p14:creationId xmlns:p14="http://schemas.microsoft.com/office/powerpoint/2010/main" val="312312627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normAutofit/>
          </a:bodyPr>
          <a:lstStyle/>
          <a:p>
            <a:pPr marL="0" indent="0" algn="ctr">
              <a:buNone/>
            </a:pPr>
            <a:endParaRPr lang="en-US" sz="4800" dirty="0"/>
          </a:p>
          <a:p>
            <a:pPr marL="0" indent="0" algn="ctr">
              <a:buNone/>
            </a:pPr>
            <a:endParaRPr lang="en-US" sz="4800" dirty="0"/>
          </a:p>
        </p:txBody>
      </p:sp>
      <p:sp>
        <p:nvSpPr>
          <p:cNvPr id="4" name="Rectangle: Rounded Corners 3">
            <a:extLst>
              <a:ext uri="{FF2B5EF4-FFF2-40B4-BE49-F238E27FC236}">
                <a16:creationId xmlns:a16="http://schemas.microsoft.com/office/drawing/2014/main" id="{F7A5BD4F-F210-406F-BDA3-5D496D0DBA1D}"/>
              </a:ext>
            </a:extLst>
          </p:cNvPr>
          <p:cNvSpPr/>
          <p:nvPr/>
        </p:nvSpPr>
        <p:spPr>
          <a:xfrm>
            <a:off x="2115552" y="2852238"/>
            <a:ext cx="7960895" cy="195312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indent="0" algn="ctr">
              <a:buNone/>
            </a:pPr>
            <a:r>
              <a:rPr lang="en-US" sz="4800" dirty="0"/>
              <a:t>Computing and Complexity</a:t>
            </a:r>
            <a:endParaRPr lang="en-GB" sz="4800" dirty="0"/>
          </a:p>
        </p:txBody>
      </p:sp>
    </p:spTree>
    <p:extLst>
      <p:ext uri="{BB962C8B-B14F-4D97-AF65-F5344CB8AC3E}">
        <p14:creationId xmlns:p14="http://schemas.microsoft.com/office/powerpoint/2010/main" val="233363243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3DA93-AC84-480B-897B-24C03D1385DA}"/>
              </a:ext>
            </a:extLst>
          </p:cNvPr>
          <p:cNvSpPr>
            <a:spLocks noGrp="1"/>
          </p:cNvSpPr>
          <p:nvPr>
            <p:ph type="title"/>
          </p:nvPr>
        </p:nvSpPr>
        <p:spPr/>
        <p:txBody>
          <a:bodyPr/>
          <a:lstStyle/>
          <a:p>
            <a:r>
              <a:rPr lang="en-US" dirty="0"/>
              <a:t>Introduction</a:t>
            </a:r>
            <a:endParaRPr lang="en-GB" dirty="0"/>
          </a:p>
        </p:txBody>
      </p:sp>
      <p:sp>
        <p:nvSpPr>
          <p:cNvPr id="3" name="Content Placeholder 2">
            <a:extLst>
              <a:ext uri="{FF2B5EF4-FFF2-40B4-BE49-F238E27FC236}">
                <a16:creationId xmlns:a16="http://schemas.microsoft.com/office/drawing/2014/main" id="{9DB4C988-30E3-4D03-8FBE-917E147F3523}"/>
              </a:ext>
            </a:extLst>
          </p:cNvPr>
          <p:cNvSpPr>
            <a:spLocks noGrp="1"/>
          </p:cNvSpPr>
          <p:nvPr>
            <p:ph idx="1"/>
          </p:nvPr>
        </p:nvSpPr>
        <p:spPr/>
        <p:txBody>
          <a:bodyPr>
            <a:normAutofit fontScale="92500" lnSpcReduction="10000"/>
          </a:bodyPr>
          <a:lstStyle/>
          <a:p>
            <a:pPr marL="0" indent="0">
              <a:buNone/>
            </a:pPr>
            <a:r>
              <a:rPr lang="en-US" b="1" i="0" dirty="0">
                <a:solidFill>
                  <a:srgbClr val="444444"/>
                </a:solidFill>
                <a:effectLst/>
                <a:latin typeface="Lora"/>
              </a:rPr>
              <a:t>The complexity of an algorithm is an expression of how much time,  space or other resources the algorithm will use. </a:t>
            </a:r>
          </a:p>
          <a:p>
            <a:pPr marL="0" indent="0">
              <a:buNone/>
            </a:pPr>
            <a:r>
              <a:rPr lang="en-US" b="0" i="0" dirty="0">
                <a:solidFill>
                  <a:srgbClr val="444444"/>
                </a:solidFill>
                <a:effectLst/>
                <a:latin typeface="Lora"/>
              </a:rPr>
              <a:t>The representation of time and space is abstract and placed in terms of the size of the parameters to the algorithm. </a:t>
            </a:r>
          </a:p>
          <a:p>
            <a:pPr marL="0" indent="0">
              <a:buNone/>
            </a:pPr>
            <a:endParaRPr lang="en-US" b="0" i="0" dirty="0">
              <a:solidFill>
                <a:srgbClr val="444444"/>
              </a:solidFill>
              <a:effectLst/>
              <a:latin typeface="Lora"/>
            </a:endParaRPr>
          </a:p>
          <a:p>
            <a:pPr marL="0" indent="0">
              <a:buNone/>
            </a:pPr>
            <a:r>
              <a:rPr lang="en-US" b="0" i="0" dirty="0">
                <a:solidFill>
                  <a:srgbClr val="444444"/>
                </a:solidFill>
                <a:effectLst/>
                <a:latin typeface="Lora"/>
              </a:rPr>
              <a:t>Today, we use asymptotic notation to express complexity assertions.</a:t>
            </a:r>
          </a:p>
          <a:p>
            <a:pPr marL="0" indent="0">
              <a:buNone/>
            </a:pPr>
            <a:endParaRPr lang="en-US" b="0" i="0" dirty="0">
              <a:solidFill>
                <a:srgbClr val="444444"/>
              </a:solidFill>
              <a:effectLst/>
              <a:latin typeface="Lora"/>
            </a:endParaRPr>
          </a:p>
          <a:p>
            <a:pPr marL="0" indent="0">
              <a:buNone/>
            </a:pPr>
            <a:r>
              <a:rPr lang="en-US" b="0" i="0" dirty="0">
                <a:solidFill>
                  <a:srgbClr val="444444"/>
                </a:solidFill>
                <a:effectLst/>
                <a:latin typeface="Lora"/>
              </a:rPr>
              <a:t>The notation was standardized by Don Knuth in 1976 but in wide (although inconsistent) use before then. It was invented by Bachmann in 1894 for use in a different context.</a:t>
            </a:r>
            <a:endParaRPr lang="en-GB" dirty="0"/>
          </a:p>
        </p:txBody>
      </p:sp>
    </p:spTree>
    <p:extLst>
      <p:ext uri="{BB962C8B-B14F-4D97-AF65-F5344CB8AC3E}">
        <p14:creationId xmlns:p14="http://schemas.microsoft.com/office/powerpoint/2010/main" val="29459535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92456-F54E-4D6E-94C3-90DA825212A0}"/>
              </a:ext>
            </a:extLst>
          </p:cNvPr>
          <p:cNvSpPr>
            <a:spLocks noGrp="1"/>
          </p:cNvSpPr>
          <p:nvPr>
            <p:ph type="title"/>
          </p:nvPr>
        </p:nvSpPr>
        <p:spPr/>
        <p:txBody>
          <a:bodyPr/>
          <a:lstStyle/>
          <a:p>
            <a:r>
              <a:rPr lang="en-US" dirty="0"/>
              <a:t>Common Encryption Terms</a:t>
            </a:r>
            <a:endParaRPr lang="en-GB" dirty="0"/>
          </a:p>
        </p:txBody>
      </p:sp>
      <p:sp>
        <p:nvSpPr>
          <p:cNvPr id="3" name="Content Placeholder 2">
            <a:extLst>
              <a:ext uri="{FF2B5EF4-FFF2-40B4-BE49-F238E27FC236}">
                <a16:creationId xmlns:a16="http://schemas.microsoft.com/office/drawing/2014/main" id="{32BD20AA-DC58-4D4C-95B2-D8636D0B98B6}"/>
              </a:ext>
            </a:extLst>
          </p:cNvPr>
          <p:cNvSpPr>
            <a:spLocks noGrp="1"/>
          </p:cNvSpPr>
          <p:nvPr>
            <p:ph idx="1"/>
          </p:nvPr>
        </p:nvSpPr>
        <p:spPr/>
        <p:txBody>
          <a:bodyPr>
            <a:normAutofit/>
          </a:bodyPr>
          <a:lstStyle/>
          <a:p>
            <a:pPr marL="0" indent="0">
              <a:buNone/>
            </a:pPr>
            <a:r>
              <a:rPr lang="en-US" dirty="0"/>
              <a:t>“Keys” – A cryptographic key tells the algorithm how to transform the plaintext into ciphertext</a:t>
            </a:r>
          </a:p>
          <a:p>
            <a:pPr marL="0" indent="0">
              <a:buNone/>
            </a:pPr>
            <a:endParaRPr lang="en-US" dirty="0"/>
          </a:p>
          <a:p>
            <a:pPr marL="0" indent="0">
              <a:buNone/>
            </a:pPr>
            <a:r>
              <a:rPr lang="en-US" dirty="0"/>
              <a:t>“Key space” – A range of values that can be used to create an individual key</a:t>
            </a:r>
          </a:p>
          <a:p>
            <a:pPr marL="0" indent="0">
              <a:buNone/>
            </a:pPr>
            <a:endParaRPr lang="en-US" dirty="0"/>
          </a:p>
          <a:p>
            <a:pPr marL="0" indent="0">
              <a:buNone/>
            </a:pPr>
            <a:r>
              <a:rPr lang="en-US" dirty="0"/>
              <a:t>“Work factor” – The amount of effort or computational effort required to decode and encrypted message without knowing the key and/or algorithm </a:t>
            </a:r>
          </a:p>
        </p:txBody>
      </p:sp>
    </p:spTree>
    <p:extLst>
      <p:ext uri="{BB962C8B-B14F-4D97-AF65-F5344CB8AC3E}">
        <p14:creationId xmlns:p14="http://schemas.microsoft.com/office/powerpoint/2010/main" val="275949374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86843-419B-4B15-A928-6C8D4D84815F}"/>
              </a:ext>
            </a:extLst>
          </p:cNvPr>
          <p:cNvSpPr>
            <a:spLocks noGrp="1"/>
          </p:cNvSpPr>
          <p:nvPr>
            <p:ph type="title"/>
          </p:nvPr>
        </p:nvSpPr>
        <p:spPr/>
        <p:txBody>
          <a:bodyPr/>
          <a:lstStyle/>
          <a:p>
            <a:r>
              <a:rPr lang="en-US" dirty="0"/>
              <a:t>Computing and Complexity</a:t>
            </a:r>
            <a:endParaRPr lang="en-GB" dirty="0"/>
          </a:p>
        </p:txBody>
      </p:sp>
      <p:sp>
        <p:nvSpPr>
          <p:cNvPr id="3" name="Content Placeholder 2">
            <a:extLst>
              <a:ext uri="{FF2B5EF4-FFF2-40B4-BE49-F238E27FC236}">
                <a16:creationId xmlns:a16="http://schemas.microsoft.com/office/drawing/2014/main" id="{DD336EBD-9FB1-4130-85A8-1A4DEBACDBBE}"/>
              </a:ext>
            </a:extLst>
          </p:cNvPr>
          <p:cNvSpPr>
            <a:spLocks noGrp="1"/>
          </p:cNvSpPr>
          <p:nvPr>
            <p:ph idx="1"/>
          </p:nvPr>
        </p:nvSpPr>
        <p:spPr/>
        <p:txBody>
          <a:bodyPr>
            <a:normAutofit lnSpcReduction="10000"/>
          </a:bodyPr>
          <a:lstStyle/>
          <a:p>
            <a:r>
              <a:rPr lang="en-US" dirty="0"/>
              <a:t>Complexity Classes</a:t>
            </a:r>
          </a:p>
          <a:p>
            <a:endParaRPr lang="en-US" dirty="0"/>
          </a:p>
          <a:p>
            <a:r>
              <a:rPr lang="en-US" dirty="0"/>
              <a:t>P = {Decision problems solvable in deterministic polynomial time}</a:t>
            </a:r>
          </a:p>
          <a:p>
            <a:r>
              <a:rPr lang="en-US" dirty="0"/>
              <a:t>NP = {Problems solvable in nondeterministic polynomial time}</a:t>
            </a:r>
          </a:p>
          <a:p>
            <a:r>
              <a:rPr lang="en-US" dirty="0"/>
              <a:t>EXP = {Decision problems solvable by a deterministic Turing Machine}</a:t>
            </a:r>
          </a:p>
          <a:p>
            <a:r>
              <a:rPr lang="en-US" dirty="0"/>
              <a:t>Challenge is to try to move things from EXP to P</a:t>
            </a:r>
          </a:p>
          <a:p>
            <a:endParaRPr lang="en-US" dirty="0"/>
          </a:p>
          <a:p>
            <a:r>
              <a:rPr lang="en-US" dirty="0"/>
              <a:t>R = {Decision problems solvable in finite time} by a Turing machine</a:t>
            </a:r>
          </a:p>
          <a:p>
            <a:pPr marL="0" indent="0">
              <a:buNone/>
            </a:pPr>
            <a:r>
              <a:rPr lang="en-US" dirty="0"/>
              <a:t>Note: Used to be called Recursive, however this caused confusion</a:t>
            </a:r>
            <a:endParaRPr lang="en-GB" dirty="0"/>
          </a:p>
        </p:txBody>
      </p:sp>
      <p:grpSp>
        <p:nvGrpSpPr>
          <p:cNvPr id="6" name="Group 5">
            <a:extLst>
              <a:ext uri="{FF2B5EF4-FFF2-40B4-BE49-F238E27FC236}">
                <a16:creationId xmlns:a16="http://schemas.microsoft.com/office/drawing/2014/main" id="{6E89AC68-BFA0-4E18-82BE-7772EA482AA4}"/>
              </a:ext>
            </a:extLst>
          </p:cNvPr>
          <p:cNvGrpSpPr/>
          <p:nvPr/>
        </p:nvGrpSpPr>
        <p:grpSpPr>
          <a:xfrm>
            <a:off x="7943702" y="823704"/>
            <a:ext cx="2081463" cy="1868906"/>
            <a:chOff x="8538411" y="2168692"/>
            <a:chExt cx="2081463" cy="1868906"/>
          </a:xfrm>
        </p:grpSpPr>
        <p:sp>
          <p:nvSpPr>
            <p:cNvPr id="4" name="Oval 3">
              <a:extLst>
                <a:ext uri="{FF2B5EF4-FFF2-40B4-BE49-F238E27FC236}">
                  <a16:creationId xmlns:a16="http://schemas.microsoft.com/office/drawing/2014/main" id="{AD9314BC-D346-4925-B1DD-340BB0033519}"/>
                </a:ext>
              </a:extLst>
            </p:cNvPr>
            <p:cNvSpPr/>
            <p:nvPr/>
          </p:nvSpPr>
          <p:spPr>
            <a:xfrm>
              <a:off x="8538411" y="2168692"/>
              <a:ext cx="2081463" cy="1868906"/>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              EXP</a:t>
              </a:r>
              <a:endParaRPr lang="en-GB" dirty="0"/>
            </a:p>
          </p:txBody>
        </p:sp>
        <p:sp>
          <p:nvSpPr>
            <p:cNvPr id="5" name="Oval 4">
              <a:extLst>
                <a:ext uri="{FF2B5EF4-FFF2-40B4-BE49-F238E27FC236}">
                  <a16:creationId xmlns:a16="http://schemas.microsoft.com/office/drawing/2014/main" id="{C8386505-0265-4657-A3F1-CD6792EEDD7F}"/>
                </a:ext>
              </a:extLst>
            </p:cNvPr>
            <p:cNvSpPr/>
            <p:nvPr/>
          </p:nvSpPr>
          <p:spPr>
            <a:xfrm>
              <a:off x="8538411" y="2575760"/>
              <a:ext cx="1114926" cy="1104899"/>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t>P</a:t>
              </a:r>
              <a:endParaRPr lang="en-GB" dirty="0"/>
            </a:p>
          </p:txBody>
        </p:sp>
        <p:cxnSp>
          <p:nvCxnSpPr>
            <p:cNvPr id="7" name="Straight Arrow Connector 6">
              <a:extLst>
                <a:ext uri="{FF2B5EF4-FFF2-40B4-BE49-F238E27FC236}">
                  <a16:creationId xmlns:a16="http://schemas.microsoft.com/office/drawing/2014/main" id="{2B793F26-F4ED-409C-A442-83E818D2D0E1}"/>
                </a:ext>
              </a:extLst>
            </p:cNvPr>
            <p:cNvCxnSpPr>
              <a:cxnSpLocks/>
            </p:cNvCxnSpPr>
            <p:nvPr/>
          </p:nvCxnSpPr>
          <p:spPr>
            <a:xfrm flipH="1">
              <a:off x="9252286" y="3128210"/>
              <a:ext cx="49730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4039971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D5328-1E2C-4942-8B06-52ED618B34E7}"/>
              </a:ext>
            </a:extLst>
          </p:cNvPr>
          <p:cNvSpPr>
            <a:spLocks noGrp="1"/>
          </p:cNvSpPr>
          <p:nvPr>
            <p:ph type="title"/>
          </p:nvPr>
        </p:nvSpPr>
        <p:spPr/>
        <p:txBody>
          <a:bodyPr/>
          <a:lstStyle/>
          <a:p>
            <a:r>
              <a:rPr lang="en-GB" dirty="0"/>
              <a:t>P – Complexity Class</a:t>
            </a:r>
          </a:p>
        </p:txBody>
      </p:sp>
      <p:sp>
        <p:nvSpPr>
          <p:cNvPr id="3" name="Content Placeholder 2">
            <a:extLst>
              <a:ext uri="{FF2B5EF4-FFF2-40B4-BE49-F238E27FC236}">
                <a16:creationId xmlns:a16="http://schemas.microsoft.com/office/drawing/2014/main" id="{D797FD4C-A57F-44D4-9624-D944EECD2ADC}"/>
              </a:ext>
            </a:extLst>
          </p:cNvPr>
          <p:cNvSpPr>
            <a:spLocks noGrp="1"/>
          </p:cNvSpPr>
          <p:nvPr>
            <p:ph idx="1"/>
          </p:nvPr>
        </p:nvSpPr>
        <p:spPr/>
        <p:txBody>
          <a:bodyPr>
            <a:normAutofit fontScale="92500" lnSpcReduction="10000"/>
          </a:bodyPr>
          <a:lstStyle/>
          <a:p>
            <a:pPr marL="0" indent="0" algn="ctr">
              <a:buNone/>
            </a:pPr>
            <a:r>
              <a:rPr lang="en-US" dirty="0"/>
              <a:t>Contains all decision problems that can be solved by a deterministic Turing machine using a polynomial amount of computation time, or polynomial time.</a:t>
            </a:r>
          </a:p>
          <a:p>
            <a:pPr marL="0" indent="0" algn="ctr">
              <a:buNone/>
            </a:pPr>
            <a:endParaRPr lang="en-US" dirty="0"/>
          </a:p>
          <a:p>
            <a:pPr marL="0" indent="0" algn="ctr">
              <a:buNone/>
            </a:pPr>
            <a:r>
              <a:rPr lang="en-US" dirty="0"/>
              <a:t>All those problems which belong to P are considered easily solvable, or tractable. While, they are “easy” one should not make the mistake of assuming they are simple. </a:t>
            </a:r>
          </a:p>
          <a:p>
            <a:pPr marL="0" indent="0" algn="ctr">
              <a:buNone/>
            </a:pPr>
            <a:endParaRPr lang="en-US" dirty="0"/>
          </a:p>
          <a:p>
            <a:pPr marL="0" indent="0" algn="ctr">
              <a:buNone/>
            </a:pPr>
            <a:r>
              <a:rPr lang="en-US" dirty="0"/>
              <a:t>Given a polynomial time algorithm which solves a problem one can easily solve it. However, even if you know a polynomial time algorithm exists for a problem constructing the algorithm may be difficult.</a:t>
            </a:r>
            <a:endParaRPr lang="en-GB" dirty="0"/>
          </a:p>
        </p:txBody>
      </p:sp>
    </p:spTree>
    <p:extLst>
      <p:ext uri="{BB962C8B-B14F-4D97-AF65-F5344CB8AC3E}">
        <p14:creationId xmlns:p14="http://schemas.microsoft.com/office/powerpoint/2010/main" val="1181018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86843-419B-4B15-A928-6C8D4D84815F}"/>
              </a:ext>
            </a:extLst>
          </p:cNvPr>
          <p:cNvSpPr>
            <a:spLocks noGrp="1"/>
          </p:cNvSpPr>
          <p:nvPr>
            <p:ph type="title"/>
          </p:nvPr>
        </p:nvSpPr>
        <p:spPr/>
        <p:txBody>
          <a:bodyPr/>
          <a:lstStyle/>
          <a:p>
            <a:r>
              <a:rPr lang="en-US" dirty="0"/>
              <a:t>Computing and Complexity</a:t>
            </a:r>
            <a:endParaRPr lang="en-GB" dirty="0"/>
          </a:p>
        </p:txBody>
      </p:sp>
      <p:sp>
        <p:nvSpPr>
          <p:cNvPr id="3" name="Content Placeholder 2">
            <a:extLst>
              <a:ext uri="{FF2B5EF4-FFF2-40B4-BE49-F238E27FC236}">
                <a16:creationId xmlns:a16="http://schemas.microsoft.com/office/drawing/2014/main" id="{DD336EBD-9FB1-4130-85A8-1A4DEBACDBBE}"/>
              </a:ext>
            </a:extLst>
          </p:cNvPr>
          <p:cNvSpPr>
            <a:spLocks noGrp="1"/>
          </p:cNvSpPr>
          <p:nvPr>
            <p:ph idx="1"/>
          </p:nvPr>
        </p:nvSpPr>
        <p:spPr/>
        <p:txBody>
          <a:bodyPr/>
          <a:lstStyle/>
          <a:p>
            <a:endParaRPr lang="en-GB" dirty="0"/>
          </a:p>
        </p:txBody>
      </p:sp>
      <p:cxnSp>
        <p:nvCxnSpPr>
          <p:cNvPr id="8" name="Straight Arrow Connector 7">
            <a:extLst>
              <a:ext uri="{FF2B5EF4-FFF2-40B4-BE49-F238E27FC236}">
                <a16:creationId xmlns:a16="http://schemas.microsoft.com/office/drawing/2014/main" id="{141E1D38-A430-4F7D-9392-3EDA965D4CD3}"/>
              </a:ext>
            </a:extLst>
          </p:cNvPr>
          <p:cNvCxnSpPr/>
          <p:nvPr/>
        </p:nvCxnSpPr>
        <p:spPr>
          <a:xfrm>
            <a:off x="1884947" y="2747211"/>
            <a:ext cx="710665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A95383F-F38C-47FC-BF46-1E7701C9CF64}"/>
              </a:ext>
            </a:extLst>
          </p:cNvPr>
          <p:cNvCxnSpPr/>
          <p:nvPr/>
        </p:nvCxnSpPr>
        <p:spPr>
          <a:xfrm>
            <a:off x="3080084" y="2452437"/>
            <a:ext cx="0" cy="589548"/>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053DE26-8EB8-4810-AEAB-AAA6C105DE60}"/>
              </a:ext>
            </a:extLst>
          </p:cNvPr>
          <p:cNvCxnSpPr/>
          <p:nvPr/>
        </p:nvCxnSpPr>
        <p:spPr>
          <a:xfrm>
            <a:off x="4580021" y="2452437"/>
            <a:ext cx="0" cy="58954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C07F1B2-6994-433D-9A31-F5B3DC8D2CE8}"/>
              </a:ext>
            </a:extLst>
          </p:cNvPr>
          <p:cNvCxnSpPr/>
          <p:nvPr/>
        </p:nvCxnSpPr>
        <p:spPr>
          <a:xfrm>
            <a:off x="6043863" y="2452437"/>
            <a:ext cx="0" cy="58954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5D8512E-EBAE-4F0A-BA77-5C4017BA8B4F}"/>
              </a:ext>
            </a:extLst>
          </p:cNvPr>
          <p:cNvCxnSpPr/>
          <p:nvPr/>
        </p:nvCxnSpPr>
        <p:spPr>
          <a:xfrm>
            <a:off x="7479631" y="2452437"/>
            <a:ext cx="0" cy="589548"/>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1B3C1DD-71A6-491D-83FD-D42C7A11062C}"/>
              </a:ext>
            </a:extLst>
          </p:cNvPr>
          <p:cNvSpPr txBox="1"/>
          <p:nvPr/>
        </p:nvSpPr>
        <p:spPr>
          <a:xfrm>
            <a:off x="9176085" y="2424045"/>
            <a:ext cx="1630446" cy="646331"/>
          </a:xfrm>
          <a:prstGeom prst="rect">
            <a:avLst/>
          </a:prstGeom>
          <a:noFill/>
        </p:spPr>
        <p:txBody>
          <a:bodyPr wrap="none" rtlCol="0">
            <a:spAutoFit/>
          </a:bodyPr>
          <a:lstStyle/>
          <a:p>
            <a:r>
              <a:rPr lang="en-US" dirty="0"/>
              <a:t>Computational </a:t>
            </a:r>
          </a:p>
          <a:p>
            <a:pPr algn="ctr"/>
            <a:r>
              <a:rPr lang="en-US" dirty="0"/>
              <a:t>Difficulty</a:t>
            </a:r>
            <a:endParaRPr lang="en-GB" dirty="0"/>
          </a:p>
        </p:txBody>
      </p:sp>
      <p:grpSp>
        <p:nvGrpSpPr>
          <p:cNvPr id="30" name="Group 29">
            <a:extLst>
              <a:ext uri="{FF2B5EF4-FFF2-40B4-BE49-F238E27FC236}">
                <a16:creationId xmlns:a16="http://schemas.microsoft.com/office/drawing/2014/main" id="{B7AA3718-CE47-413B-9A7E-AD22ED84DD81}"/>
              </a:ext>
            </a:extLst>
          </p:cNvPr>
          <p:cNvGrpSpPr/>
          <p:nvPr/>
        </p:nvGrpSpPr>
        <p:grpSpPr>
          <a:xfrm>
            <a:off x="1799723" y="3872766"/>
            <a:ext cx="4296274" cy="733977"/>
            <a:chOff x="1799723" y="3924899"/>
            <a:chExt cx="4296274" cy="733977"/>
          </a:xfrm>
        </p:grpSpPr>
        <p:sp>
          <p:nvSpPr>
            <p:cNvPr id="23" name="Arrow: Bent 22">
              <a:extLst>
                <a:ext uri="{FF2B5EF4-FFF2-40B4-BE49-F238E27FC236}">
                  <a16:creationId xmlns:a16="http://schemas.microsoft.com/office/drawing/2014/main" id="{9B327516-373A-42ED-AD77-1D900FDEBA87}"/>
                </a:ext>
              </a:extLst>
            </p:cNvPr>
            <p:cNvSpPr/>
            <p:nvPr/>
          </p:nvSpPr>
          <p:spPr>
            <a:xfrm rot="16200000">
              <a:off x="1970524" y="3754098"/>
              <a:ext cx="302087" cy="643689"/>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4" name="Arrow: Bent 23">
              <a:extLst>
                <a:ext uri="{FF2B5EF4-FFF2-40B4-BE49-F238E27FC236}">
                  <a16:creationId xmlns:a16="http://schemas.microsoft.com/office/drawing/2014/main" id="{1B240E39-3A5A-4FB3-B025-0D2F5EC982B0}"/>
                </a:ext>
              </a:extLst>
            </p:cNvPr>
            <p:cNvSpPr/>
            <p:nvPr/>
          </p:nvSpPr>
          <p:spPr>
            <a:xfrm rot="5400000" flipH="1">
              <a:off x="4046974" y="2177961"/>
              <a:ext cx="302086" cy="3795961"/>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TextBox 24">
              <a:extLst>
                <a:ext uri="{FF2B5EF4-FFF2-40B4-BE49-F238E27FC236}">
                  <a16:creationId xmlns:a16="http://schemas.microsoft.com/office/drawing/2014/main" id="{1A7E1DBF-57E1-452A-89AA-6681EA2C390C}"/>
                </a:ext>
              </a:extLst>
            </p:cNvPr>
            <p:cNvSpPr txBox="1"/>
            <p:nvPr/>
          </p:nvSpPr>
          <p:spPr>
            <a:xfrm>
              <a:off x="3620502" y="4197211"/>
              <a:ext cx="679785" cy="461665"/>
            </a:xfrm>
            <a:prstGeom prst="rect">
              <a:avLst/>
            </a:prstGeom>
            <a:noFill/>
          </p:spPr>
          <p:txBody>
            <a:bodyPr wrap="square" rtlCol="0">
              <a:spAutoFit/>
            </a:bodyPr>
            <a:lstStyle/>
            <a:p>
              <a:r>
                <a:rPr lang="en-US" sz="2400" dirty="0"/>
                <a:t>EXP</a:t>
              </a:r>
              <a:endParaRPr lang="en-GB" sz="2400" dirty="0"/>
            </a:p>
          </p:txBody>
        </p:sp>
      </p:grpSp>
      <p:sp>
        <p:nvSpPr>
          <p:cNvPr id="18" name="Arrow: Bent 17">
            <a:extLst>
              <a:ext uri="{FF2B5EF4-FFF2-40B4-BE49-F238E27FC236}">
                <a16:creationId xmlns:a16="http://schemas.microsoft.com/office/drawing/2014/main" id="{7B6C033A-9E52-48D5-BB81-C7DC477448FD}"/>
              </a:ext>
            </a:extLst>
          </p:cNvPr>
          <p:cNvSpPr/>
          <p:nvPr/>
        </p:nvSpPr>
        <p:spPr>
          <a:xfrm rot="16200000">
            <a:off x="1988218" y="2961479"/>
            <a:ext cx="352927" cy="643689"/>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0" name="Arrow: Bent 19">
            <a:extLst>
              <a:ext uri="{FF2B5EF4-FFF2-40B4-BE49-F238E27FC236}">
                <a16:creationId xmlns:a16="http://schemas.microsoft.com/office/drawing/2014/main" id="{06483CD6-2F86-40EF-81B5-E2C38FEDB8F0}"/>
              </a:ext>
            </a:extLst>
          </p:cNvPr>
          <p:cNvSpPr/>
          <p:nvPr/>
        </p:nvSpPr>
        <p:spPr>
          <a:xfrm rot="5400000" flipH="1">
            <a:off x="2631907" y="2961478"/>
            <a:ext cx="352927" cy="643689"/>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1" name="TextBox 20">
            <a:extLst>
              <a:ext uri="{FF2B5EF4-FFF2-40B4-BE49-F238E27FC236}">
                <a16:creationId xmlns:a16="http://schemas.microsoft.com/office/drawing/2014/main" id="{3037E920-478C-4155-AF68-6BD5A9EF355A}"/>
              </a:ext>
            </a:extLst>
          </p:cNvPr>
          <p:cNvSpPr txBox="1"/>
          <p:nvPr/>
        </p:nvSpPr>
        <p:spPr>
          <a:xfrm>
            <a:off x="2300036" y="3437965"/>
            <a:ext cx="286753" cy="461665"/>
          </a:xfrm>
          <a:prstGeom prst="rect">
            <a:avLst/>
          </a:prstGeom>
          <a:noFill/>
        </p:spPr>
        <p:txBody>
          <a:bodyPr wrap="square" rtlCol="0">
            <a:spAutoFit/>
          </a:bodyPr>
          <a:lstStyle/>
          <a:p>
            <a:r>
              <a:rPr lang="en-US" sz="2400" dirty="0"/>
              <a:t>P</a:t>
            </a:r>
            <a:endParaRPr lang="en-GB" sz="2400" dirty="0"/>
          </a:p>
        </p:txBody>
      </p:sp>
      <p:grpSp>
        <p:nvGrpSpPr>
          <p:cNvPr id="31" name="Group 30">
            <a:extLst>
              <a:ext uri="{FF2B5EF4-FFF2-40B4-BE49-F238E27FC236}">
                <a16:creationId xmlns:a16="http://schemas.microsoft.com/office/drawing/2014/main" id="{3CB4928C-0244-4BDD-84D0-0966FC9AF799}"/>
              </a:ext>
            </a:extLst>
          </p:cNvPr>
          <p:cNvGrpSpPr/>
          <p:nvPr/>
        </p:nvGrpSpPr>
        <p:grpSpPr>
          <a:xfrm>
            <a:off x="1799723" y="4646138"/>
            <a:ext cx="5724015" cy="717337"/>
            <a:chOff x="1799723" y="4726345"/>
            <a:chExt cx="5724015" cy="717337"/>
          </a:xfrm>
        </p:grpSpPr>
        <p:sp>
          <p:nvSpPr>
            <p:cNvPr id="26" name="Arrow: Bent 25">
              <a:extLst>
                <a:ext uri="{FF2B5EF4-FFF2-40B4-BE49-F238E27FC236}">
                  <a16:creationId xmlns:a16="http://schemas.microsoft.com/office/drawing/2014/main" id="{76DA0B46-E73C-4381-A18E-66B695016413}"/>
                </a:ext>
              </a:extLst>
            </p:cNvPr>
            <p:cNvSpPr/>
            <p:nvPr/>
          </p:nvSpPr>
          <p:spPr>
            <a:xfrm rot="16200000">
              <a:off x="1970524" y="4555544"/>
              <a:ext cx="302087" cy="643689"/>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7" name="Arrow: Bent 26">
              <a:extLst>
                <a:ext uri="{FF2B5EF4-FFF2-40B4-BE49-F238E27FC236}">
                  <a16:creationId xmlns:a16="http://schemas.microsoft.com/office/drawing/2014/main" id="{32A1C981-95D4-4E1D-B921-A8A1D87E56E3}"/>
                </a:ext>
              </a:extLst>
            </p:cNvPr>
            <p:cNvSpPr/>
            <p:nvPr/>
          </p:nvSpPr>
          <p:spPr>
            <a:xfrm rot="5400000" flipH="1">
              <a:off x="4832533" y="2337224"/>
              <a:ext cx="302084" cy="508032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9" name="TextBox 28">
              <a:extLst>
                <a:ext uri="{FF2B5EF4-FFF2-40B4-BE49-F238E27FC236}">
                  <a16:creationId xmlns:a16="http://schemas.microsoft.com/office/drawing/2014/main" id="{4FDA007C-595E-4783-A1C1-92C354719E85}"/>
                </a:ext>
              </a:extLst>
            </p:cNvPr>
            <p:cNvSpPr txBox="1"/>
            <p:nvPr/>
          </p:nvSpPr>
          <p:spPr>
            <a:xfrm>
              <a:off x="4469731" y="4982017"/>
              <a:ext cx="286753" cy="461665"/>
            </a:xfrm>
            <a:prstGeom prst="rect">
              <a:avLst/>
            </a:prstGeom>
            <a:noFill/>
          </p:spPr>
          <p:txBody>
            <a:bodyPr wrap="square" rtlCol="0">
              <a:spAutoFit/>
            </a:bodyPr>
            <a:lstStyle/>
            <a:p>
              <a:r>
                <a:rPr lang="en-US" sz="2400" dirty="0"/>
                <a:t>R</a:t>
              </a:r>
              <a:endParaRPr lang="en-GB" sz="2400" dirty="0"/>
            </a:p>
          </p:txBody>
        </p:sp>
      </p:grpSp>
    </p:spTree>
    <p:extLst>
      <p:ext uri="{BB962C8B-B14F-4D97-AF65-F5344CB8AC3E}">
        <p14:creationId xmlns:p14="http://schemas.microsoft.com/office/powerpoint/2010/main" val="277598467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A13F7-68D1-4F61-948E-D37D69C9D311}"/>
              </a:ext>
            </a:extLst>
          </p:cNvPr>
          <p:cNvSpPr>
            <a:spLocks noGrp="1"/>
          </p:cNvSpPr>
          <p:nvPr>
            <p:ph type="title"/>
          </p:nvPr>
        </p:nvSpPr>
        <p:spPr/>
        <p:txBody>
          <a:bodyPr/>
          <a:lstStyle/>
          <a:p>
            <a:r>
              <a:rPr lang="en-GB" dirty="0"/>
              <a:t>NP – Complexity Class</a:t>
            </a:r>
          </a:p>
        </p:txBody>
      </p:sp>
      <p:sp>
        <p:nvSpPr>
          <p:cNvPr id="3" name="Content Placeholder 2">
            <a:extLst>
              <a:ext uri="{FF2B5EF4-FFF2-40B4-BE49-F238E27FC236}">
                <a16:creationId xmlns:a16="http://schemas.microsoft.com/office/drawing/2014/main" id="{E0490C91-F336-4840-A314-7BB1AB630C47}"/>
              </a:ext>
            </a:extLst>
          </p:cNvPr>
          <p:cNvSpPr>
            <a:spLocks noGrp="1"/>
          </p:cNvSpPr>
          <p:nvPr>
            <p:ph idx="1"/>
          </p:nvPr>
        </p:nvSpPr>
        <p:spPr/>
        <p:txBody>
          <a:bodyPr/>
          <a:lstStyle/>
          <a:p>
            <a:r>
              <a:rPr lang="en-US" dirty="0"/>
              <a:t>NP = Decision problems solvable in </a:t>
            </a:r>
            <a:r>
              <a:rPr lang="en-US" dirty="0" err="1"/>
              <a:t>Polynominal</a:t>
            </a:r>
            <a:r>
              <a:rPr lang="en-US" dirty="0"/>
              <a:t> time via a “Lucky” algorithm</a:t>
            </a:r>
          </a:p>
          <a:p>
            <a:endParaRPr lang="en-US" dirty="0"/>
          </a:p>
          <a:p>
            <a:r>
              <a:rPr lang="en-US" dirty="0"/>
              <a:t>Nondeterministic model makes guesses, gives output of yes or no </a:t>
            </a:r>
          </a:p>
          <a:p>
            <a:endParaRPr lang="en-US" dirty="0"/>
          </a:p>
          <a:p>
            <a:r>
              <a:rPr lang="en-US" dirty="0"/>
              <a:t>Guesses are guaranteed to lead to a yes answer, if possible </a:t>
            </a:r>
            <a:endParaRPr lang="en-GB" dirty="0"/>
          </a:p>
        </p:txBody>
      </p:sp>
    </p:spTree>
    <p:extLst>
      <p:ext uri="{BB962C8B-B14F-4D97-AF65-F5344CB8AC3E}">
        <p14:creationId xmlns:p14="http://schemas.microsoft.com/office/powerpoint/2010/main" val="427317158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86843-419B-4B15-A928-6C8D4D84815F}"/>
              </a:ext>
            </a:extLst>
          </p:cNvPr>
          <p:cNvSpPr>
            <a:spLocks noGrp="1"/>
          </p:cNvSpPr>
          <p:nvPr>
            <p:ph type="title"/>
          </p:nvPr>
        </p:nvSpPr>
        <p:spPr/>
        <p:txBody>
          <a:bodyPr/>
          <a:lstStyle/>
          <a:p>
            <a:r>
              <a:rPr lang="en-US" dirty="0"/>
              <a:t>Computing and Complexity</a:t>
            </a:r>
            <a:endParaRPr lang="en-GB" dirty="0"/>
          </a:p>
        </p:txBody>
      </p:sp>
      <p:sp>
        <p:nvSpPr>
          <p:cNvPr id="3" name="Content Placeholder 2">
            <a:extLst>
              <a:ext uri="{FF2B5EF4-FFF2-40B4-BE49-F238E27FC236}">
                <a16:creationId xmlns:a16="http://schemas.microsoft.com/office/drawing/2014/main" id="{DD336EBD-9FB1-4130-85A8-1A4DEBACDBBE}"/>
              </a:ext>
            </a:extLst>
          </p:cNvPr>
          <p:cNvSpPr>
            <a:spLocks noGrp="1"/>
          </p:cNvSpPr>
          <p:nvPr>
            <p:ph idx="1"/>
          </p:nvPr>
        </p:nvSpPr>
        <p:spPr/>
        <p:txBody>
          <a:bodyPr/>
          <a:lstStyle/>
          <a:p>
            <a:endParaRPr lang="en-GB" dirty="0"/>
          </a:p>
        </p:txBody>
      </p:sp>
      <p:cxnSp>
        <p:nvCxnSpPr>
          <p:cNvPr id="8" name="Straight Arrow Connector 7">
            <a:extLst>
              <a:ext uri="{FF2B5EF4-FFF2-40B4-BE49-F238E27FC236}">
                <a16:creationId xmlns:a16="http://schemas.microsoft.com/office/drawing/2014/main" id="{141E1D38-A430-4F7D-9392-3EDA965D4CD3}"/>
              </a:ext>
            </a:extLst>
          </p:cNvPr>
          <p:cNvCxnSpPr/>
          <p:nvPr/>
        </p:nvCxnSpPr>
        <p:spPr>
          <a:xfrm>
            <a:off x="1884947" y="2747211"/>
            <a:ext cx="710665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A95383F-F38C-47FC-BF46-1E7701C9CF64}"/>
              </a:ext>
            </a:extLst>
          </p:cNvPr>
          <p:cNvCxnSpPr/>
          <p:nvPr/>
        </p:nvCxnSpPr>
        <p:spPr>
          <a:xfrm>
            <a:off x="3080084" y="2452437"/>
            <a:ext cx="0" cy="589548"/>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053DE26-8EB8-4810-AEAB-AAA6C105DE60}"/>
              </a:ext>
            </a:extLst>
          </p:cNvPr>
          <p:cNvCxnSpPr/>
          <p:nvPr/>
        </p:nvCxnSpPr>
        <p:spPr>
          <a:xfrm>
            <a:off x="4580021" y="2452437"/>
            <a:ext cx="0" cy="58954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C07F1B2-6994-433D-9A31-F5B3DC8D2CE8}"/>
              </a:ext>
            </a:extLst>
          </p:cNvPr>
          <p:cNvCxnSpPr/>
          <p:nvPr/>
        </p:nvCxnSpPr>
        <p:spPr>
          <a:xfrm>
            <a:off x="6043863" y="2452437"/>
            <a:ext cx="0" cy="58954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5D8512E-EBAE-4F0A-BA77-5C4017BA8B4F}"/>
              </a:ext>
            </a:extLst>
          </p:cNvPr>
          <p:cNvCxnSpPr/>
          <p:nvPr/>
        </p:nvCxnSpPr>
        <p:spPr>
          <a:xfrm>
            <a:off x="7479631" y="2452437"/>
            <a:ext cx="0" cy="589548"/>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1B3C1DD-71A6-491D-83FD-D42C7A11062C}"/>
              </a:ext>
            </a:extLst>
          </p:cNvPr>
          <p:cNvSpPr txBox="1"/>
          <p:nvPr/>
        </p:nvSpPr>
        <p:spPr>
          <a:xfrm>
            <a:off x="9176085" y="2424045"/>
            <a:ext cx="1630446" cy="646331"/>
          </a:xfrm>
          <a:prstGeom prst="rect">
            <a:avLst/>
          </a:prstGeom>
          <a:noFill/>
        </p:spPr>
        <p:txBody>
          <a:bodyPr wrap="none" rtlCol="0">
            <a:spAutoFit/>
          </a:bodyPr>
          <a:lstStyle/>
          <a:p>
            <a:r>
              <a:rPr lang="en-US" dirty="0"/>
              <a:t>Computational </a:t>
            </a:r>
          </a:p>
          <a:p>
            <a:pPr algn="ctr"/>
            <a:r>
              <a:rPr lang="en-US" dirty="0"/>
              <a:t>Difficulty</a:t>
            </a:r>
            <a:endParaRPr lang="en-GB" dirty="0"/>
          </a:p>
        </p:txBody>
      </p:sp>
      <p:grpSp>
        <p:nvGrpSpPr>
          <p:cNvPr id="30" name="Group 29">
            <a:extLst>
              <a:ext uri="{FF2B5EF4-FFF2-40B4-BE49-F238E27FC236}">
                <a16:creationId xmlns:a16="http://schemas.microsoft.com/office/drawing/2014/main" id="{B7AA3718-CE47-413B-9A7E-AD22ED84DD81}"/>
              </a:ext>
            </a:extLst>
          </p:cNvPr>
          <p:cNvGrpSpPr/>
          <p:nvPr/>
        </p:nvGrpSpPr>
        <p:grpSpPr>
          <a:xfrm>
            <a:off x="1799723" y="4466329"/>
            <a:ext cx="4296274" cy="733977"/>
            <a:chOff x="1799723" y="3924899"/>
            <a:chExt cx="4296274" cy="733977"/>
          </a:xfrm>
        </p:grpSpPr>
        <p:sp>
          <p:nvSpPr>
            <p:cNvPr id="23" name="Arrow: Bent 22">
              <a:extLst>
                <a:ext uri="{FF2B5EF4-FFF2-40B4-BE49-F238E27FC236}">
                  <a16:creationId xmlns:a16="http://schemas.microsoft.com/office/drawing/2014/main" id="{9B327516-373A-42ED-AD77-1D900FDEBA87}"/>
                </a:ext>
              </a:extLst>
            </p:cNvPr>
            <p:cNvSpPr/>
            <p:nvPr/>
          </p:nvSpPr>
          <p:spPr>
            <a:xfrm rot="16200000">
              <a:off x="1970524" y="3754098"/>
              <a:ext cx="302087" cy="643689"/>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4" name="Arrow: Bent 23">
              <a:extLst>
                <a:ext uri="{FF2B5EF4-FFF2-40B4-BE49-F238E27FC236}">
                  <a16:creationId xmlns:a16="http://schemas.microsoft.com/office/drawing/2014/main" id="{1B240E39-3A5A-4FB3-B025-0D2F5EC982B0}"/>
                </a:ext>
              </a:extLst>
            </p:cNvPr>
            <p:cNvSpPr/>
            <p:nvPr/>
          </p:nvSpPr>
          <p:spPr>
            <a:xfrm rot="5400000" flipH="1">
              <a:off x="4046974" y="2177961"/>
              <a:ext cx="302086" cy="3795961"/>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TextBox 24">
              <a:extLst>
                <a:ext uri="{FF2B5EF4-FFF2-40B4-BE49-F238E27FC236}">
                  <a16:creationId xmlns:a16="http://schemas.microsoft.com/office/drawing/2014/main" id="{1A7E1DBF-57E1-452A-89AA-6681EA2C390C}"/>
                </a:ext>
              </a:extLst>
            </p:cNvPr>
            <p:cNvSpPr txBox="1"/>
            <p:nvPr/>
          </p:nvSpPr>
          <p:spPr>
            <a:xfrm>
              <a:off x="3620502" y="4197211"/>
              <a:ext cx="679785" cy="461665"/>
            </a:xfrm>
            <a:prstGeom prst="rect">
              <a:avLst/>
            </a:prstGeom>
            <a:noFill/>
          </p:spPr>
          <p:txBody>
            <a:bodyPr wrap="square" rtlCol="0">
              <a:spAutoFit/>
            </a:bodyPr>
            <a:lstStyle/>
            <a:p>
              <a:r>
                <a:rPr lang="en-US" sz="2400" dirty="0"/>
                <a:t>EXP</a:t>
              </a:r>
              <a:endParaRPr lang="en-GB" sz="2400" dirty="0"/>
            </a:p>
          </p:txBody>
        </p:sp>
      </p:grpSp>
      <p:sp>
        <p:nvSpPr>
          <p:cNvPr id="18" name="Arrow: Bent 17">
            <a:extLst>
              <a:ext uri="{FF2B5EF4-FFF2-40B4-BE49-F238E27FC236}">
                <a16:creationId xmlns:a16="http://schemas.microsoft.com/office/drawing/2014/main" id="{7B6C033A-9E52-48D5-BB81-C7DC477448FD}"/>
              </a:ext>
            </a:extLst>
          </p:cNvPr>
          <p:cNvSpPr/>
          <p:nvPr/>
        </p:nvSpPr>
        <p:spPr>
          <a:xfrm rot="16200000">
            <a:off x="1988218" y="2961479"/>
            <a:ext cx="352927" cy="643689"/>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0" name="Arrow: Bent 19">
            <a:extLst>
              <a:ext uri="{FF2B5EF4-FFF2-40B4-BE49-F238E27FC236}">
                <a16:creationId xmlns:a16="http://schemas.microsoft.com/office/drawing/2014/main" id="{06483CD6-2F86-40EF-81B5-E2C38FEDB8F0}"/>
              </a:ext>
            </a:extLst>
          </p:cNvPr>
          <p:cNvSpPr/>
          <p:nvPr/>
        </p:nvSpPr>
        <p:spPr>
          <a:xfrm rot="5400000" flipH="1">
            <a:off x="2631907" y="2961478"/>
            <a:ext cx="352927" cy="643689"/>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1" name="TextBox 20">
            <a:extLst>
              <a:ext uri="{FF2B5EF4-FFF2-40B4-BE49-F238E27FC236}">
                <a16:creationId xmlns:a16="http://schemas.microsoft.com/office/drawing/2014/main" id="{3037E920-478C-4155-AF68-6BD5A9EF355A}"/>
              </a:ext>
            </a:extLst>
          </p:cNvPr>
          <p:cNvSpPr txBox="1"/>
          <p:nvPr/>
        </p:nvSpPr>
        <p:spPr>
          <a:xfrm>
            <a:off x="2300036" y="3437965"/>
            <a:ext cx="286753" cy="461665"/>
          </a:xfrm>
          <a:prstGeom prst="rect">
            <a:avLst/>
          </a:prstGeom>
          <a:noFill/>
        </p:spPr>
        <p:txBody>
          <a:bodyPr wrap="square" rtlCol="0">
            <a:spAutoFit/>
          </a:bodyPr>
          <a:lstStyle/>
          <a:p>
            <a:r>
              <a:rPr lang="en-US" sz="2400" dirty="0"/>
              <a:t>P</a:t>
            </a:r>
            <a:endParaRPr lang="en-GB" sz="2400" dirty="0"/>
          </a:p>
        </p:txBody>
      </p:sp>
      <p:grpSp>
        <p:nvGrpSpPr>
          <p:cNvPr id="31" name="Group 30">
            <a:extLst>
              <a:ext uri="{FF2B5EF4-FFF2-40B4-BE49-F238E27FC236}">
                <a16:creationId xmlns:a16="http://schemas.microsoft.com/office/drawing/2014/main" id="{3CB4928C-0244-4BDD-84D0-0966FC9AF799}"/>
              </a:ext>
            </a:extLst>
          </p:cNvPr>
          <p:cNvGrpSpPr/>
          <p:nvPr/>
        </p:nvGrpSpPr>
        <p:grpSpPr>
          <a:xfrm>
            <a:off x="1799723" y="5239701"/>
            <a:ext cx="5724015" cy="717337"/>
            <a:chOff x="1799723" y="4726345"/>
            <a:chExt cx="5724015" cy="717337"/>
          </a:xfrm>
        </p:grpSpPr>
        <p:sp>
          <p:nvSpPr>
            <p:cNvPr id="26" name="Arrow: Bent 25">
              <a:extLst>
                <a:ext uri="{FF2B5EF4-FFF2-40B4-BE49-F238E27FC236}">
                  <a16:creationId xmlns:a16="http://schemas.microsoft.com/office/drawing/2014/main" id="{76DA0B46-E73C-4381-A18E-66B695016413}"/>
                </a:ext>
              </a:extLst>
            </p:cNvPr>
            <p:cNvSpPr/>
            <p:nvPr/>
          </p:nvSpPr>
          <p:spPr>
            <a:xfrm rot="16200000">
              <a:off x="1970524" y="4555544"/>
              <a:ext cx="302087" cy="643689"/>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7" name="Arrow: Bent 26">
              <a:extLst>
                <a:ext uri="{FF2B5EF4-FFF2-40B4-BE49-F238E27FC236}">
                  <a16:creationId xmlns:a16="http://schemas.microsoft.com/office/drawing/2014/main" id="{32A1C981-95D4-4E1D-B921-A8A1D87E56E3}"/>
                </a:ext>
              </a:extLst>
            </p:cNvPr>
            <p:cNvSpPr/>
            <p:nvPr/>
          </p:nvSpPr>
          <p:spPr>
            <a:xfrm rot="5400000" flipH="1">
              <a:off x="4832533" y="2337224"/>
              <a:ext cx="302084" cy="508032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9" name="TextBox 28">
              <a:extLst>
                <a:ext uri="{FF2B5EF4-FFF2-40B4-BE49-F238E27FC236}">
                  <a16:creationId xmlns:a16="http://schemas.microsoft.com/office/drawing/2014/main" id="{4FDA007C-595E-4783-A1C1-92C354719E85}"/>
                </a:ext>
              </a:extLst>
            </p:cNvPr>
            <p:cNvSpPr txBox="1"/>
            <p:nvPr/>
          </p:nvSpPr>
          <p:spPr>
            <a:xfrm>
              <a:off x="4469731" y="4982017"/>
              <a:ext cx="286753" cy="461665"/>
            </a:xfrm>
            <a:prstGeom prst="rect">
              <a:avLst/>
            </a:prstGeom>
            <a:noFill/>
          </p:spPr>
          <p:txBody>
            <a:bodyPr wrap="square" rtlCol="0">
              <a:spAutoFit/>
            </a:bodyPr>
            <a:lstStyle/>
            <a:p>
              <a:r>
                <a:rPr lang="en-US" sz="2400" dirty="0"/>
                <a:t>R</a:t>
              </a:r>
              <a:endParaRPr lang="en-GB" sz="2400" dirty="0"/>
            </a:p>
          </p:txBody>
        </p:sp>
      </p:grpSp>
      <p:sp>
        <p:nvSpPr>
          <p:cNvPr id="34" name="Arrow: Bent 33">
            <a:extLst>
              <a:ext uri="{FF2B5EF4-FFF2-40B4-BE49-F238E27FC236}">
                <a16:creationId xmlns:a16="http://schemas.microsoft.com/office/drawing/2014/main" id="{5BD1E86B-3D98-4776-B3F3-4CDFB893051D}"/>
              </a:ext>
            </a:extLst>
          </p:cNvPr>
          <p:cNvSpPr/>
          <p:nvPr/>
        </p:nvSpPr>
        <p:spPr>
          <a:xfrm rot="16200000">
            <a:off x="1970524" y="3621858"/>
            <a:ext cx="302087" cy="643689"/>
          </a:xfrm>
          <a:prstGeom prst="ben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solidFill>
                <a:schemeClr val="tx1"/>
              </a:solidFill>
            </a:endParaRPr>
          </a:p>
        </p:txBody>
      </p:sp>
      <p:sp>
        <p:nvSpPr>
          <p:cNvPr id="35" name="Arrow: Bent 34">
            <a:extLst>
              <a:ext uri="{FF2B5EF4-FFF2-40B4-BE49-F238E27FC236}">
                <a16:creationId xmlns:a16="http://schemas.microsoft.com/office/drawing/2014/main" id="{B30885E7-CE80-49A3-BD9D-C58A521938D7}"/>
              </a:ext>
            </a:extLst>
          </p:cNvPr>
          <p:cNvSpPr/>
          <p:nvPr/>
        </p:nvSpPr>
        <p:spPr>
          <a:xfrm rot="5400000" flipH="1">
            <a:off x="3330211" y="2760717"/>
            <a:ext cx="303853" cy="2364203"/>
          </a:xfrm>
          <a:prstGeom prst="ben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solidFill>
                <a:schemeClr val="tx1"/>
              </a:solidFill>
            </a:endParaRPr>
          </a:p>
        </p:txBody>
      </p:sp>
      <p:sp>
        <p:nvSpPr>
          <p:cNvPr id="36" name="TextBox 35">
            <a:extLst>
              <a:ext uri="{FF2B5EF4-FFF2-40B4-BE49-F238E27FC236}">
                <a16:creationId xmlns:a16="http://schemas.microsoft.com/office/drawing/2014/main" id="{E12228A5-87F6-4983-AA0F-2DD6FC5C5625}"/>
              </a:ext>
            </a:extLst>
          </p:cNvPr>
          <p:cNvSpPr txBox="1"/>
          <p:nvPr/>
        </p:nvSpPr>
        <p:spPr>
          <a:xfrm>
            <a:off x="2874040" y="4063650"/>
            <a:ext cx="679785" cy="461665"/>
          </a:xfrm>
          <a:prstGeom prst="rect">
            <a:avLst/>
          </a:prstGeom>
          <a:noFill/>
        </p:spPr>
        <p:txBody>
          <a:bodyPr wrap="square" rtlCol="0">
            <a:spAutoFit/>
          </a:bodyPr>
          <a:lstStyle/>
          <a:p>
            <a:r>
              <a:rPr lang="en-US" sz="2400" dirty="0"/>
              <a:t>NP</a:t>
            </a:r>
            <a:endParaRPr lang="en-GB" sz="2400" dirty="0"/>
          </a:p>
        </p:txBody>
      </p:sp>
    </p:spTree>
    <p:extLst>
      <p:ext uri="{BB962C8B-B14F-4D97-AF65-F5344CB8AC3E}">
        <p14:creationId xmlns:p14="http://schemas.microsoft.com/office/powerpoint/2010/main" val="335690137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34B5B-C402-4680-8204-649CE4EB8DDA}"/>
              </a:ext>
            </a:extLst>
          </p:cNvPr>
          <p:cNvSpPr>
            <a:spLocks noGrp="1"/>
          </p:cNvSpPr>
          <p:nvPr>
            <p:ph type="title"/>
          </p:nvPr>
        </p:nvSpPr>
        <p:spPr/>
        <p:txBody>
          <a:bodyPr/>
          <a:lstStyle/>
          <a:p>
            <a:r>
              <a:rPr lang="en-US" dirty="0"/>
              <a:t>Examples</a:t>
            </a:r>
            <a:endParaRPr lang="en-GB" dirty="0"/>
          </a:p>
        </p:txBody>
      </p:sp>
      <p:sp>
        <p:nvSpPr>
          <p:cNvPr id="3" name="Content Placeholder 2">
            <a:extLst>
              <a:ext uri="{FF2B5EF4-FFF2-40B4-BE49-F238E27FC236}">
                <a16:creationId xmlns:a16="http://schemas.microsoft.com/office/drawing/2014/main" id="{A82EEF05-6A92-4B32-95BB-5FB4EE86013D}"/>
              </a:ext>
            </a:extLst>
          </p:cNvPr>
          <p:cNvSpPr>
            <a:spLocks noGrp="1"/>
          </p:cNvSpPr>
          <p:nvPr>
            <p:ph idx="1"/>
          </p:nvPr>
        </p:nvSpPr>
        <p:spPr/>
        <p:txBody>
          <a:bodyPr/>
          <a:lstStyle/>
          <a:p>
            <a:pPr marL="0" indent="0">
              <a:buNone/>
            </a:pPr>
            <a:r>
              <a:rPr lang="en-US" dirty="0"/>
              <a:t>Things that cannot be solved in Polynomial Time</a:t>
            </a:r>
          </a:p>
          <a:p>
            <a:endParaRPr lang="en-US" dirty="0"/>
          </a:p>
          <a:p>
            <a:r>
              <a:rPr lang="en-US" dirty="0"/>
              <a:t>Who would win n x n Chess </a:t>
            </a:r>
            <a:r>
              <a:rPr lang="en-GB" i="0" dirty="0">
                <a:solidFill>
                  <a:srgbClr val="333333"/>
                </a:solidFill>
                <a:effectLst/>
              </a:rPr>
              <a:t>∈EXP &amp; ∈P</a:t>
            </a:r>
          </a:p>
          <a:p>
            <a:pPr marL="0" indent="0">
              <a:buNone/>
            </a:pPr>
            <a:r>
              <a:rPr lang="en-GB" dirty="0">
                <a:solidFill>
                  <a:srgbClr val="333333"/>
                </a:solidFill>
              </a:rPr>
              <a:t>If you had a defined board size, all the pieces and were told who was white and therefore who would go first</a:t>
            </a:r>
            <a:endParaRPr lang="en-GB" i="0" dirty="0">
              <a:solidFill>
                <a:srgbClr val="333333"/>
              </a:solidFill>
              <a:effectLst/>
            </a:endParaRPr>
          </a:p>
          <a:p>
            <a:endParaRPr lang="en-GB" dirty="0">
              <a:solidFill>
                <a:srgbClr val="333333"/>
              </a:solidFill>
            </a:endParaRPr>
          </a:p>
          <a:p>
            <a:r>
              <a:rPr lang="en-GB" i="0" dirty="0">
                <a:solidFill>
                  <a:srgbClr val="333333"/>
                </a:solidFill>
                <a:effectLst/>
              </a:rPr>
              <a:t>Would I survive Tetris ∈EXP</a:t>
            </a:r>
            <a:r>
              <a:rPr lang="en-GB" dirty="0">
                <a:solidFill>
                  <a:srgbClr val="333333"/>
                </a:solidFill>
              </a:rPr>
              <a:t>, but we don’t know whether it’s in </a:t>
            </a:r>
            <a:r>
              <a:rPr lang="en-GB" i="0" dirty="0">
                <a:solidFill>
                  <a:srgbClr val="333333"/>
                </a:solidFill>
                <a:effectLst/>
              </a:rPr>
              <a:t>P</a:t>
            </a:r>
          </a:p>
          <a:p>
            <a:pPr marL="0" indent="0">
              <a:buNone/>
            </a:pPr>
            <a:r>
              <a:rPr lang="en-GB" dirty="0">
                <a:solidFill>
                  <a:srgbClr val="333333"/>
                </a:solidFill>
              </a:rPr>
              <a:t>If the type and order of blocks were provided…</a:t>
            </a:r>
            <a:endParaRPr lang="en-GB" i="0" dirty="0">
              <a:solidFill>
                <a:srgbClr val="333333"/>
              </a:solidFill>
              <a:effectLst/>
            </a:endParaRPr>
          </a:p>
          <a:p>
            <a:endParaRPr lang="en-GB" dirty="0"/>
          </a:p>
        </p:txBody>
      </p:sp>
      <p:sp>
        <p:nvSpPr>
          <p:cNvPr id="4" name="TextBox 3">
            <a:extLst>
              <a:ext uri="{FF2B5EF4-FFF2-40B4-BE49-F238E27FC236}">
                <a16:creationId xmlns:a16="http://schemas.microsoft.com/office/drawing/2014/main" id="{DF1070DA-2950-4AB0-8DDB-5596C98A8575}"/>
              </a:ext>
            </a:extLst>
          </p:cNvPr>
          <p:cNvSpPr txBox="1"/>
          <p:nvPr/>
        </p:nvSpPr>
        <p:spPr>
          <a:xfrm>
            <a:off x="6330621" y="2841464"/>
            <a:ext cx="286753" cy="461665"/>
          </a:xfrm>
          <a:prstGeom prst="rect">
            <a:avLst/>
          </a:prstGeom>
          <a:noFill/>
        </p:spPr>
        <p:txBody>
          <a:bodyPr wrap="square" rtlCol="0">
            <a:spAutoFit/>
          </a:bodyPr>
          <a:lstStyle/>
          <a:p>
            <a:r>
              <a:rPr lang="en-US" sz="2400" dirty="0"/>
              <a:t>/</a:t>
            </a:r>
            <a:endParaRPr lang="en-GB" sz="2400" dirty="0"/>
          </a:p>
        </p:txBody>
      </p:sp>
    </p:spTree>
    <p:extLst>
      <p:ext uri="{BB962C8B-B14F-4D97-AF65-F5344CB8AC3E}">
        <p14:creationId xmlns:p14="http://schemas.microsoft.com/office/powerpoint/2010/main" val="233951232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descr="Lightbulb and gear with solid fill">
            <a:extLst>
              <a:ext uri="{FF2B5EF4-FFF2-40B4-BE49-F238E27FC236}">
                <a16:creationId xmlns:a16="http://schemas.microsoft.com/office/drawing/2014/main" id="{9B6CF725-62F8-44D9-94E6-981B360895A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73130" y="701831"/>
            <a:ext cx="4705623" cy="4705623"/>
          </a:xfrm>
          <a:prstGeom prst="rect">
            <a:avLst/>
          </a:prstGeom>
        </p:spPr>
      </p:pic>
      <p:sp>
        <p:nvSpPr>
          <p:cNvPr id="2" name="Title 1">
            <a:extLst>
              <a:ext uri="{FF2B5EF4-FFF2-40B4-BE49-F238E27FC236}">
                <a16:creationId xmlns:a16="http://schemas.microsoft.com/office/drawing/2014/main" id="{DE9866BA-502A-4F27-9E43-D22B840C1030}"/>
              </a:ext>
            </a:extLst>
          </p:cNvPr>
          <p:cNvSpPr>
            <a:spLocks noGrp="1"/>
          </p:cNvSpPr>
          <p:nvPr>
            <p:ph type="title"/>
          </p:nvPr>
        </p:nvSpPr>
        <p:spPr/>
        <p:txBody>
          <a:bodyPr/>
          <a:lstStyle/>
          <a:p>
            <a:r>
              <a:rPr lang="en-GB" dirty="0"/>
              <a:t>Lab (30 Mins):</a:t>
            </a:r>
          </a:p>
        </p:txBody>
      </p:sp>
      <p:sp>
        <p:nvSpPr>
          <p:cNvPr id="3" name="Content Placeholder 2">
            <a:extLst>
              <a:ext uri="{FF2B5EF4-FFF2-40B4-BE49-F238E27FC236}">
                <a16:creationId xmlns:a16="http://schemas.microsoft.com/office/drawing/2014/main" id="{5932004D-CDF6-4A93-A009-7950E30C0719}"/>
              </a:ext>
            </a:extLst>
          </p:cNvPr>
          <p:cNvSpPr>
            <a:spLocks noGrp="1"/>
          </p:cNvSpPr>
          <p:nvPr>
            <p:ph idx="1"/>
          </p:nvPr>
        </p:nvSpPr>
        <p:spPr/>
        <p:txBody>
          <a:bodyPr>
            <a:normAutofit lnSpcReduction="10000"/>
          </a:bodyPr>
          <a:lstStyle/>
          <a:p>
            <a:r>
              <a:rPr lang="en-GB" dirty="0"/>
              <a:t>Research “Computing and Complexity Classes”</a:t>
            </a:r>
          </a:p>
          <a:p>
            <a:r>
              <a:rPr lang="en-GB" dirty="0"/>
              <a:t>Research “Asymptotic Notation”</a:t>
            </a:r>
          </a:p>
          <a:p>
            <a:r>
              <a:rPr lang="en-GB" dirty="0"/>
              <a:t>Research the “Big-O Notation”</a:t>
            </a:r>
          </a:p>
          <a:p>
            <a:endParaRPr lang="en-GB" dirty="0"/>
          </a:p>
          <a:p>
            <a:pPr marL="0" indent="0">
              <a:buNone/>
            </a:pPr>
            <a:r>
              <a:rPr lang="en-GB" dirty="0"/>
              <a:t>Try the following links…</a:t>
            </a:r>
          </a:p>
          <a:p>
            <a:pPr marL="0" indent="0">
              <a:buNone/>
            </a:pPr>
            <a:endParaRPr lang="en-GB" dirty="0"/>
          </a:p>
          <a:p>
            <a:pPr marL="0" indent="0">
              <a:buNone/>
            </a:pPr>
            <a:r>
              <a:rPr lang="en-US" dirty="0">
                <a:hlinkClick r:id="rId5"/>
              </a:rPr>
              <a:t>Asymptotic Notation: Asymptotic Notation </a:t>
            </a:r>
            <a:r>
              <a:rPr lang="en-US" dirty="0" err="1">
                <a:hlinkClick r:id="rId5"/>
              </a:rPr>
              <a:t>Cheatsheet</a:t>
            </a:r>
            <a:endParaRPr lang="en-US" dirty="0"/>
          </a:p>
          <a:p>
            <a:pPr marL="0" indent="0">
              <a:buNone/>
            </a:pPr>
            <a:endParaRPr lang="en-US" dirty="0"/>
          </a:p>
          <a:p>
            <a:pPr marL="0" indent="0">
              <a:buNone/>
            </a:pPr>
            <a:r>
              <a:rPr lang="en-US" dirty="0">
                <a:hlinkClick r:id="rId6"/>
              </a:rPr>
              <a:t>Big-O Algorithm Complexity Cheat Sheet </a:t>
            </a:r>
            <a:endParaRPr lang="en-US" dirty="0"/>
          </a:p>
          <a:p>
            <a:pPr marL="0" indent="0">
              <a:buNone/>
            </a:pPr>
            <a:endParaRPr lang="en-US"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endParaRPr lang="en-GB" dirty="0"/>
          </a:p>
        </p:txBody>
      </p:sp>
    </p:spTree>
    <p:extLst>
      <p:ext uri="{BB962C8B-B14F-4D97-AF65-F5344CB8AC3E}">
        <p14:creationId xmlns:p14="http://schemas.microsoft.com/office/powerpoint/2010/main" val="290598939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Number Systems</a:t>
            </a:r>
          </a:p>
        </p:txBody>
      </p:sp>
      <p:sp>
        <p:nvSpPr>
          <p:cNvPr id="3" name="Content Placeholder 2"/>
          <p:cNvSpPr>
            <a:spLocks noGrp="1"/>
          </p:cNvSpPr>
          <p:nvPr>
            <p:ph idx="1"/>
          </p:nvPr>
        </p:nvSpPr>
        <p:spPr>
          <a:xfrm>
            <a:off x="2496098" y="1556918"/>
            <a:ext cx="5783179" cy="5301081"/>
          </a:xfrm>
        </p:spPr>
        <p:txBody>
          <a:bodyPr>
            <a:normAutofit/>
          </a:bodyPr>
          <a:lstStyle/>
          <a:p>
            <a:pPr marL="0" indent="0">
              <a:buNone/>
            </a:pPr>
            <a:r>
              <a:rPr lang="en-GB" sz="3200" dirty="0"/>
              <a:t>We count in 10’s</a:t>
            </a:r>
          </a:p>
          <a:p>
            <a:pPr marL="0" indent="0">
              <a:buNone/>
            </a:pPr>
            <a:r>
              <a:rPr lang="en-GB" sz="3200" dirty="0"/>
              <a:t>Computers have only two states</a:t>
            </a:r>
          </a:p>
          <a:p>
            <a:pPr marL="457200" lvl="1" indent="0">
              <a:buNone/>
            </a:pPr>
            <a:r>
              <a:rPr lang="en-GB" sz="2800" dirty="0"/>
              <a:t>Off</a:t>
            </a:r>
          </a:p>
          <a:p>
            <a:pPr marL="457200" lvl="1" indent="0">
              <a:buNone/>
            </a:pPr>
            <a:r>
              <a:rPr lang="en-GB" sz="2800" dirty="0"/>
              <a:t>On</a:t>
            </a:r>
          </a:p>
          <a:p>
            <a:pPr marL="0" indent="0">
              <a:buNone/>
            </a:pPr>
            <a:r>
              <a:rPr lang="en-GB" sz="3200" dirty="0"/>
              <a:t>Therefore can only do Binary</a:t>
            </a:r>
          </a:p>
          <a:p>
            <a:pPr marL="0" indent="0">
              <a:buNone/>
            </a:pPr>
            <a:endParaRPr lang="en-GB" sz="3200" dirty="0"/>
          </a:p>
          <a:p>
            <a:pPr marL="0" indent="0">
              <a:buNone/>
            </a:pPr>
            <a:r>
              <a:rPr lang="en-GB" sz="3200" dirty="0"/>
              <a:t>But we have better systems</a:t>
            </a:r>
          </a:p>
          <a:p>
            <a:pPr marL="457200" lvl="1" indent="0">
              <a:buNone/>
            </a:pPr>
            <a:r>
              <a:rPr lang="en-GB" sz="2800" dirty="0"/>
              <a:t>Octal</a:t>
            </a:r>
          </a:p>
          <a:p>
            <a:pPr marL="457200" lvl="1" indent="0">
              <a:buNone/>
            </a:pPr>
            <a:r>
              <a:rPr lang="en-GB" sz="2800" dirty="0"/>
              <a:t>Hexadecimal</a:t>
            </a:r>
          </a:p>
          <a:p>
            <a:pPr marL="457200" lvl="1" indent="0">
              <a:buNone/>
            </a:pPr>
            <a:r>
              <a:rPr lang="en-GB" sz="2800" dirty="0"/>
              <a:t>Quantum</a:t>
            </a:r>
            <a:endParaRPr lang="en-GB" dirty="0"/>
          </a:p>
        </p:txBody>
      </p:sp>
      <p:pic>
        <p:nvPicPr>
          <p:cNvPr id="7" name="Picture 6" descr="A close up of a sign&#10;&#10;Description automatically generated">
            <a:extLst>
              <a:ext uri="{FF2B5EF4-FFF2-40B4-BE49-F238E27FC236}">
                <a16:creationId xmlns:a16="http://schemas.microsoft.com/office/drawing/2014/main" id="{570A45E8-C36C-473A-9BCE-61F6B970D5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9725" y="2695072"/>
            <a:ext cx="903275" cy="874295"/>
          </a:xfrm>
          <a:prstGeom prst="rect">
            <a:avLst/>
          </a:prstGeom>
        </p:spPr>
      </p:pic>
      <p:sp>
        <p:nvSpPr>
          <p:cNvPr id="8" name="TextBox 7">
            <a:extLst>
              <a:ext uri="{FF2B5EF4-FFF2-40B4-BE49-F238E27FC236}">
                <a16:creationId xmlns:a16="http://schemas.microsoft.com/office/drawing/2014/main" id="{4C433A67-E296-43FA-B493-7406A616F85F}"/>
              </a:ext>
            </a:extLst>
          </p:cNvPr>
          <p:cNvSpPr txBox="1"/>
          <p:nvPr/>
        </p:nvSpPr>
        <p:spPr>
          <a:xfrm>
            <a:off x="5522976" y="2651648"/>
            <a:ext cx="340158" cy="461665"/>
          </a:xfrm>
          <a:prstGeom prst="rect">
            <a:avLst/>
          </a:prstGeom>
          <a:noFill/>
        </p:spPr>
        <p:txBody>
          <a:bodyPr wrap="none" rtlCol="0">
            <a:spAutoFit/>
          </a:bodyPr>
          <a:lstStyle/>
          <a:p>
            <a:r>
              <a:rPr lang="en-GB" sz="2400" b="1" dirty="0"/>
              <a:t>0</a:t>
            </a:r>
            <a:endParaRPr lang="en-GB" b="1" dirty="0"/>
          </a:p>
        </p:txBody>
      </p:sp>
      <p:sp>
        <p:nvSpPr>
          <p:cNvPr id="9" name="TextBox 8">
            <a:extLst>
              <a:ext uri="{FF2B5EF4-FFF2-40B4-BE49-F238E27FC236}">
                <a16:creationId xmlns:a16="http://schemas.microsoft.com/office/drawing/2014/main" id="{CAA26608-D04C-41B1-B3D4-12797800C195}"/>
              </a:ext>
            </a:extLst>
          </p:cNvPr>
          <p:cNvSpPr txBox="1"/>
          <p:nvPr/>
        </p:nvSpPr>
        <p:spPr>
          <a:xfrm>
            <a:off x="5491120" y="3149399"/>
            <a:ext cx="340158" cy="461665"/>
          </a:xfrm>
          <a:prstGeom prst="rect">
            <a:avLst/>
          </a:prstGeom>
          <a:noFill/>
        </p:spPr>
        <p:txBody>
          <a:bodyPr wrap="none" rtlCol="0">
            <a:spAutoFit/>
          </a:bodyPr>
          <a:lstStyle/>
          <a:p>
            <a:r>
              <a:rPr lang="en-GB" sz="2400" b="1" dirty="0"/>
              <a:t>1</a:t>
            </a:r>
            <a:endParaRPr lang="en-GB" b="1" dirty="0"/>
          </a:p>
        </p:txBody>
      </p:sp>
    </p:spTree>
    <p:extLst>
      <p:ext uri="{BB962C8B-B14F-4D97-AF65-F5344CB8AC3E}">
        <p14:creationId xmlns:p14="http://schemas.microsoft.com/office/powerpoint/2010/main" val="397795721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D89D1-666E-4BB0-B8F6-D620BE06D388}"/>
              </a:ext>
            </a:extLst>
          </p:cNvPr>
          <p:cNvSpPr>
            <a:spLocks noGrp="1"/>
          </p:cNvSpPr>
          <p:nvPr>
            <p:ph type="title"/>
          </p:nvPr>
        </p:nvSpPr>
        <p:spPr/>
        <p:txBody>
          <a:bodyPr/>
          <a:lstStyle/>
          <a:p>
            <a:r>
              <a:rPr lang="en-GB" dirty="0"/>
              <a:t>Number Systems</a:t>
            </a:r>
          </a:p>
        </p:txBody>
      </p:sp>
      <p:graphicFrame>
        <p:nvGraphicFramePr>
          <p:cNvPr id="4" name="Content Placeholder 3">
            <a:extLst>
              <a:ext uri="{FF2B5EF4-FFF2-40B4-BE49-F238E27FC236}">
                <a16:creationId xmlns:a16="http://schemas.microsoft.com/office/drawing/2014/main" id="{B9A944D3-A071-4916-BE84-6F1B034B4661}"/>
              </a:ext>
            </a:extLst>
          </p:cNvPr>
          <p:cNvGraphicFramePr>
            <a:graphicFrameLocks noGrp="1"/>
          </p:cNvGraphicFramePr>
          <p:nvPr>
            <p:ph idx="1"/>
            <p:extLst>
              <p:ext uri="{D42A27DB-BD31-4B8C-83A1-F6EECF244321}">
                <p14:modId xmlns:p14="http://schemas.microsoft.com/office/powerpoint/2010/main" val="783486869"/>
              </p:ext>
            </p:extLst>
          </p:nvPr>
        </p:nvGraphicFramePr>
        <p:xfrm>
          <a:off x="1299411" y="1633120"/>
          <a:ext cx="9488905" cy="5151120"/>
        </p:xfrm>
        <a:graphic>
          <a:graphicData uri="http://schemas.openxmlformats.org/drawingml/2006/table">
            <a:tbl>
              <a:tblPr firstRow="1" bandRow="1">
                <a:tableStyleId>{5C22544A-7EE6-4342-B048-85BDC9FD1C3A}</a:tableStyleId>
              </a:tblPr>
              <a:tblGrid>
                <a:gridCol w="2287942">
                  <a:extLst>
                    <a:ext uri="{9D8B030D-6E8A-4147-A177-3AD203B41FA5}">
                      <a16:colId xmlns:a16="http://schemas.microsoft.com/office/drawing/2014/main" val="720153888"/>
                    </a:ext>
                  </a:extLst>
                </a:gridCol>
                <a:gridCol w="2400321">
                  <a:extLst>
                    <a:ext uri="{9D8B030D-6E8A-4147-A177-3AD203B41FA5}">
                      <a16:colId xmlns:a16="http://schemas.microsoft.com/office/drawing/2014/main" val="2129221474"/>
                    </a:ext>
                  </a:extLst>
                </a:gridCol>
                <a:gridCol w="2400321">
                  <a:extLst>
                    <a:ext uri="{9D8B030D-6E8A-4147-A177-3AD203B41FA5}">
                      <a16:colId xmlns:a16="http://schemas.microsoft.com/office/drawing/2014/main" val="2246597386"/>
                    </a:ext>
                  </a:extLst>
                </a:gridCol>
                <a:gridCol w="2400321">
                  <a:extLst>
                    <a:ext uri="{9D8B030D-6E8A-4147-A177-3AD203B41FA5}">
                      <a16:colId xmlns:a16="http://schemas.microsoft.com/office/drawing/2014/main" val="1551640846"/>
                    </a:ext>
                  </a:extLst>
                </a:gridCol>
              </a:tblGrid>
              <a:tr h="268184">
                <a:tc>
                  <a:txBody>
                    <a:bodyPr/>
                    <a:lstStyle/>
                    <a:p>
                      <a:pPr algn="ctr"/>
                      <a:r>
                        <a:rPr lang="en-GB" sz="1200" dirty="0"/>
                        <a:t>Denary</a:t>
                      </a:r>
                    </a:p>
                  </a:txBody>
                  <a:tcPr/>
                </a:tc>
                <a:tc>
                  <a:txBody>
                    <a:bodyPr/>
                    <a:lstStyle/>
                    <a:p>
                      <a:pPr algn="ctr"/>
                      <a:r>
                        <a:rPr lang="en-GB" sz="1200" dirty="0"/>
                        <a:t>Binary</a:t>
                      </a:r>
                    </a:p>
                  </a:txBody>
                  <a:tcPr/>
                </a:tc>
                <a:tc>
                  <a:txBody>
                    <a:bodyPr/>
                    <a:lstStyle/>
                    <a:p>
                      <a:pPr algn="ctr"/>
                      <a:r>
                        <a:rPr lang="en-GB" sz="1200" dirty="0"/>
                        <a:t>Octal</a:t>
                      </a:r>
                    </a:p>
                  </a:txBody>
                  <a:tcPr/>
                </a:tc>
                <a:tc>
                  <a:txBody>
                    <a:bodyPr/>
                    <a:lstStyle/>
                    <a:p>
                      <a:pPr algn="ctr"/>
                      <a:r>
                        <a:rPr lang="en-GB" sz="1200" dirty="0"/>
                        <a:t>Hexadecimal</a:t>
                      </a:r>
                    </a:p>
                  </a:txBody>
                  <a:tcPr/>
                </a:tc>
                <a:extLst>
                  <a:ext uri="{0D108BD9-81ED-4DB2-BD59-A6C34878D82A}">
                    <a16:rowId xmlns:a16="http://schemas.microsoft.com/office/drawing/2014/main" val="592031492"/>
                  </a:ext>
                </a:extLst>
              </a:tr>
              <a:tr h="268184">
                <a:tc>
                  <a:txBody>
                    <a:bodyPr/>
                    <a:lstStyle/>
                    <a:p>
                      <a:pPr algn="ctr"/>
                      <a:r>
                        <a:rPr lang="en-GB" sz="1400" b="1" dirty="0"/>
                        <a:t>0</a:t>
                      </a:r>
                    </a:p>
                  </a:txBody>
                  <a:tcPr/>
                </a:tc>
                <a:tc>
                  <a:txBody>
                    <a:bodyPr/>
                    <a:lstStyle/>
                    <a:p>
                      <a:pPr algn="ctr"/>
                      <a:r>
                        <a:rPr lang="en-GB" sz="1400" b="1" dirty="0"/>
                        <a:t>0000</a:t>
                      </a:r>
                    </a:p>
                  </a:txBody>
                  <a:tcPr/>
                </a:tc>
                <a:tc>
                  <a:txBody>
                    <a:bodyPr/>
                    <a:lstStyle/>
                    <a:p>
                      <a:pPr algn="ctr"/>
                      <a:r>
                        <a:rPr lang="en-GB" sz="1400" b="1" dirty="0"/>
                        <a:t>0</a:t>
                      </a:r>
                    </a:p>
                  </a:txBody>
                  <a:tcPr/>
                </a:tc>
                <a:tc>
                  <a:txBody>
                    <a:bodyPr/>
                    <a:lstStyle/>
                    <a:p>
                      <a:pPr algn="ctr"/>
                      <a:r>
                        <a:rPr lang="en-GB" sz="1400" b="1" dirty="0"/>
                        <a:t>0</a:t>
                      </a:r>
                    </a:p>
                  </a:txBody>
                  <a:tcPr/>
                </a:tc>
                <a:extLst>
                  <a:ext uri="{0D108BD9-81ED-4DB2-BD59-A6C34878D82A}">
                    <a16:rowId xmlns:a16="http://schemas.microsoft.com/office/drawing/2014/main" val="680881183"/>
                  </a:ext>
                </a:extLst>
              </a:tr>
              <a:tr h="268184">
                <a:tc>
                  <a:txBody>
                    <a:bodyPr/>
                    <a:lstStyle/>
                    <a:p>
                      <a:pPr algn="ctr"/>
                      <a:r>
                        <a:rPr lang="en-GB" sz="1400" b="1" dirty="0"/>
                        <a:t>1</a:t>
                      </a:r>
                    </a:p>
                  </a:txBody>
                  <a:tcPr/>
                </a:tc>
                <a:tc>
                  <a:txBody>
                    <a:bodyPr/>
                    <a:lstStyle/>
                    <a:p>
                      <a:pPr algn="ctr"/>
                      <a:r>
                        <a:rPr lang="en-GB" sz="1400" b="1" dirty="0"/>
                        <a:t>0001</a:t>
                      </a:r>
                    </a:p>
                  </a:txBody>
                  <a:tcPr/>
                </a:tc>
                <a:tc>
                  <a:txBody>
                    <a:bodyPr/>
                    <a:lstStyle/>
                    <a:p>
                      <a:pPr algn="ctr"/>
                      <a:r>
                        <a:rPr lang="en-GB" sz="1400" b="1" dirty="0"/>
                        <a:t>1</a:t>
                      </a:r>
                    </a:p>
                  </a:txBody>
                  <a:tcPr/>
                </a:tc>
                <a:tc>
                  <a:txBody>
                    <a:bodyPr/>
                    <a:lstStyle/>
                    <a:p>
                      <a:pPr algn="ctr"/>
                      <a:r>
                        <a:rPr lang="en-GB" sz="1400" b="1" dirty="0"/>
                        <a:t>1</a:t>
                      </a:r>
                    </a:p>
                  </a:txBody>
                  <a:tcPr/>
                </a:tc>
                <a:extLst>
                  <a:ext uri="{0D108BD9-81ED-4DB2-BD59-A6C34878D82A}">
                    <a16:rowId xmlns:a16="http://schemas.microsoft.com/office/drawing/2014/main" val="2191615562"/>
                  </a:ext>
                </a:extLst>
              </a:tr>
              <a:tr h="268184">
                <a:tc>
                  <a:txBody>
                    <a:bodyPr/>
                    <a:lstStyle/>
                    <a:p>
                      <a:pPr algn="ctr"/>
                      <a:r>
                        <a:rPr lang="en-GB" sz="1400" b="1" dirty="0"/>
                        <a:t>2</a:t>
                      </a:r>
                    </a:p>
                  </a:txBody>
                  <a:tcPr/>
                </a:tc>
                <a:tc>
                  <a:txBody>
                    <a:bodyPr/>
                    <a:lstStyle/>
                    <a:p>
                      <a:pPr algn="ctr"/>
                      <a:r>
                        <a:rPr lang="en-GB" sz="1400" b="1" dirty="0"/>
                        <a:t>0010</a:t>
                      </a:r>
                    </a:p>
                  </a:txBody>
                  <a:tcPr/>
                </a:tc>
                <a:tc>
                  <a:txBody>
                    <a:bodyPr/>
                    <a:lstStyle/>
                    <a:p>
                      <a:pPr algn="ctr"/>
                      <a:r>
                        <a:rPr lang="en-GB" sz="1400" b="1" dirty="0"/>
                        <a:t>2</a:t>
                      </a:r>
                    </a:p>
                  </a:txBody>
                  <a:tcPr/>
                </a:tc>
                <a:tc>
                  <a:txBody>
                    <a:bodyPr/>
                    <a:lstStyle/>
                    <a:p>
                      <a:pPr algn="ctr"/>
                      <a:r>
                        <a:rPr lang="en-GB" sz="1400" b="1" dirty="0"/>
                        <a:t>2</a:t>
                      </a:r>
                    </a:p>
                  </a:txBody>
                  <a:tcPr/>
                </a:tc>
                <a:extLst>
                  <a:ext uri="{0D108BD9-81ED-4DB2-BD59-A6C34878D82A}">
                    <a16:rowId xmlns:a16="http://schemas.microsoft.com/office/drawing/2014/main" val="611177921"/>
                  </a:ext>
                </a:extLst>
              </a:tr>
              <a:tr h="268184">
                <a:tc>
                  <a:txBody>
                    <a:bodyPr/>
                    <a:lstStyle/>
                    <a:p>
                      <a:pPr algn="ctr"/>
                      <a:r>
                        <a:rPr lang="en-GB" sz="1400" b="1" dirty="0"/>
                        <a:t>3</a:t>
                      </a:r>
                    </a:p>
                  </a:txBody>
                  <a:tcPr/>
                </a:tc>
                <a:tc>
                  <a:txBody>
                    <a:bodyPr/>
                    <a:lstStyle/>
                    <a:p>
                      <a:pPr algn="ctr"/>
                      <a:r>
                        <a:rPr lang="en-GB" sz="1400" b="1" dirty="0"/>
                        <a:t>0011</a:t>
                      </a:r>
                    </a:p>
                  </a:txBody>
                  <a:tcPr/>
                </a:tc>
                <a:tc>
                  <a:txBody>
                    <a:bodyPr/>
                    <a:lstStyle/>
                    <a:p>
                      <a:pPr algn="ctr"/>
                      <a:r>
                        <a:rPr lang="en-GB" sz="1400" b="1" dirty="0"/>
                        <a:t>3</a:t>
                      </a:r>
                    </a:p>
                  </a:txBody>
                  <a:tcPr/>
                </a:tc>
                <a:tc>
                  <a:txBody>
                    <a:bodyPr/>
                    <a:lstStyle/>
                    <a:p>
                      <a:pPr algn="ctr"/>
                      <a:r>
                        <a:rPr lang="en-GB" sz="1400" b="1" dirty="0"/>
                        <a:t>3</a:t>
                      </a:r>
                    </a:p>
                  </a:txBody>
                  <a:tcPr/>
                </a:tc>
                <a:extLst>
                  <a:ext uri="{0D108BD9-81ED-4DB2-BD59-A6C34878D82A}">
                    <a16:rowId xmlns:a16="http://schemas.microsoft.com/office/drawing/2014/main" val="683352974"/>
                  </a:ext>
                </a:extLst>
              </a:tr>
              <a:tr h="268184">
                <a:tc>
                  <a:txBody>
                    <a:bodyPr/>
                    <a:lstStyle/>
                    <a:p>
                      <a:pPr algn="ctr"/>
                      <a:r>
                        <a:rPr lang="en-GB" sz="1400" b="1" dirty="0"/>
                        <a:t>4</a:t>
                      </a:r>
                    </a:p>
                  </a:txBody>
                  <a:tcPr/>
                </a:tc>
                <a:tc>
                  <a:txBody>
                    <a:bodyPr/>
                    <a:lstStyle/>
                    <a:p>
                      <a:pPr algn="ctr"/>
                      <a:r>
                        <a:rPr lang="en-GB" sz="1400" b="1" dirty="0"/>
                        <a:t>0100</a:t>
                      </a:r>
                    </a:p>
                  </a:txBody>
                  <a:tcPr/>
                </a:tc>
                <a:tc>
                  <a:txBody>
                    <a:bodyPr/>
                    <a:lstStyle/>
                    <a:p>
                      <a:pPr algn="ctr"/>
                      <a:r>
                        <a:rPr lang="en-GB" sz="1400" b="1" dirty="0"/>
                        <a:t>4</a:t>
                      </a:r>
                    </a:p>
                  </a:txBody>
                  <a:tcPr/>
                </a:tc>
                <a:tc>
                  <a:txBody>
                    <a:bodyPr/>
                    <a:lstStyle/>
                    <a:p>
                      <a:pPr algn="ctr"/>
                      <a:r>
                        <a:rPr lang="en-GB" sz="1400" b="1" dirty="0"/>
                        <a:t>4</a:t>
                      </a:r>
                    </a:p>
                  </a:txBody>
                  <a:tcPr/>
                </a:tc>
                <a:extLst>
                  <a:ext uri="{0D108BD9-81ED-4DB2-BD59-A6C34878D82A}">
                    <a16:rowId xmlns:a16="http://schemas.microsoft.com/office/drawing/2014/main" val="2657498881"/>
                  </a:ext>
                </a:extLst>
              </a:tr>
              <a:tr h="268184">
                <a:tc>
                  <a:txBody>
                    <a:bodyPr/>
                    <a:lstStyle/>
                    <a:p>
                      <a:pPr algn="ctr"/>
                      <a:r>
                        <a:rPr lang="en-GB" sz="1400" b="1" dirty="0"/>
                        <a:t>5</a:t>
                      </a:r>
                    </a:p>
                  </a:txBody>
                  <a:tcPr/>
                </a:tc>
                <a:tc>
                  <a:txBody>
                    <a:bodyPr/>
                    <a:lstStyle/>
                    <a:p>
                      <a:pPr algn="ctr"/>
                      <a:r>
                        <a:rPr lang="en-GB" sz="1400" b="1" dirty="0"/>
                        <a:t>0101</a:t>
                      </a:r>
                    </a:p>
                  </a:txBody>
                  <a:tcPr/>
                </a:tc>
                <a:tc>
                  <a:txBody>
                    <a:bodyPr/>
                    <a:lstStyle/>
                    <a:p>
                      <a:pPr algn="ctr"/>
                      <a:r>
                        <a:rPr lang="en-GB" sz="1400" b="1" dirty="0"/>
                        <a:t>5</a:t>
                      </a:r>
                    </a:p>
                  </a:txBody>
                  <a:tcPr/>
                </a:tc>
                <a:tc>
                  <a:txBody>
                    <a:bodyPr/>
                    <a:lstStyle/>
                    <a:p>
                      <a:pPr algn="ctr"/>
                      <a:r>
                        <a:rPr lang="en-GB" sz="1400" b="1" dirty="0"/>
                        <a:t>5</a:t>
                      </a:r>
                    </a:p>
                  </a:txBody>
                  <a:tcPr/>
                </a:tc>
                <a:extLst>
                  <a:ext uri="{0D108BD9-81ED-4DB2-BD59-A6C34878D82A}">
                    <a16:rowId xmlns:a16="http://schemas.microsoft.com/office/drawing/2014/main" val="1301000751"/>
                  </a:ext>
                </a:extLst>
              </a:tr>
              <a:tr h="268184">
                <a:tc>
                  <a:txBody>
                    <a:bodyPr/>
                    <a:lstStyle/>
                    <a:p>
                      <a:pPr algn="ctr"/>
                      <a:r>
                        <a:rPr lang="en-GB" sz="1400" b="1" dirty="0"/>
                        <a:t>6</a:t>
                      </a:r>
                    </a:p>
                  </a:txBody>
                  <a:tcPr/>
                </a:tc>
                <a:tc>
                  <a:txBody>
                    <a:bodyPr/>
                    <a:lstStyle/>
                    <a:p>
                      <a:pPr algn="ctr"/>
                      <a:r>
                        <a:rPr lang="en-GB" sz="1400" b="1" dirty="0"/>
                        <a:t>0110</a:t>
                      </a:r>
                    </a:p>
                  </a:txBody>
                  <a:tcPr/>
                </a:tc>
                <a:tc>
                  <a:txBody>
                    <a:bodyPr/>
                    <a:lstStyle/>
                    <a:p>
                      <a:pPr algn="ctr"/>
                      <a:r>
                        <a:rPr lang="en-GB" sz="1400" b="1" dirty="0"/>
                        <a:t>6</a:t>
                      </a:r>
                    </a:p>
                  </a:txBody>
                  <a:tcPr/>
                </a:tc>
                <a:tc>
                  <a:txBody>
                    <a:bodyPr/>
                    <a:lstStyle/>
                    <a:p>
                      <a:pPr algn="ctr"/>
                      <a:r>
                        <a:rPr lang="en-GB" sz="1400" b="1" dirty="0"/>
                        <a:t>6</a:t>
                      </a:r>
                    </a:p>
                  </a:txBody>
                  <a:tcPr/>
                </a:tc>
                <a:extLst>
                  <a:ext uri="{0D108BD9-81ED-4DB2-BD59-A6C34878D82A}">
                    <a16:rowId xmlns:a16="http://schemas.microsoft.com/office/drawing/2014/main" val="4128118690"/>
                  </a:ext>
                </a:extLst>
              </a:tr>
              <a:tr h="268184">
                <a:tc>
                  <a:txBody>
                    <a:bodyPr/>
                    <a:lstStyle/>
                    <a:p>
                      <a:pPr algn="ctr"/>
                      <a:r>
                        <a:rPr lang="en-GB" sz="1400" b="1" dirty="0"/>
                        <a:t>7</a:t>
                      </a:r>
                    </a:p>
                  </a:txBody>
                  <a:tcPr/>
                </a:tc>
                <a:tc>
                  <a:txBody>
                    <a:bodyPr/>
                    <a:lstStyle/>
                    <a:p>
                      <a:pPr algn="ctr"/>
                      <a:r>
                        <a:rPr lang="en-GB" sz="1400" b="1" dirty="0"/>
                        <a:t>0111</a:t>
                      </a:r>
                    </a:p>
                  </a:txBody>
                  <a:tcPr/>
                </a:tc>
                <a:tc>
                  <a:txBody>
                    <a:bodyPr/>
                    <a:lstStyle/>
                    <a:p>
                      <a:pPr algn="ctr"/>
                      <a:r>
                        <a:rPr lang="en-GB" sz="1400" b="1" dirty="0"/>
                        <a:t>7</a:t>
                      </a:r>
                    </a:p>
                  </a:txBody>
                  <a:tcPr/>
                </a:tc>
                <a:tc>
                  <a:txBody>
                    <a:bodyPr/>
                    <a:lstStyle/>
                    <a:p>
                      <a:pPr algn="ctr"/>
                      <a:r>
                        <a:rPr lang="en-GB" sz="1400" b="1" dirty="0"/>
                        <a:t>7</a:t>
                      </a:r>
                    </a:p>
                  </a:txBody>
                  <a:tcPr/>
                </a:tc>
                <a:extLst>
                  <a:ext uri="{0D108BD9-81ED-4DB2-BD59-A6C34878D82A}">
                    <a16:rowId xmlns:a16="http://schemas.microsoft.com/office/drawing/2014/main" val="3213031326"/>
                  </a:ext>
                </a:extLst>
              </a:tr>
              <a:tr h="268184">
                <a:tc>
                  <a:txBody>
                    <a:bodyPr/>
                    <a:lstStyle/>
                    <a:p>
                      <a:pPr algn="ctr"/>
                      <a:r>
                        <a:rPr lang="en-GB" sz="1400" b="1" dirty="0"/>
                        <a:t>8</a:t>
                      </a:r>
                    </a:p>
                  </a:txBody>
                  <a:tcPr/>
                </a:tc>
                <a:tc>
                  <a:txBody>
                    <a:bodyPr/>
                    <a:lstStyle/>
                    <a:p>
                      <a:pPr algn="ctr"/>
                      <a:r>
                        <a:rPr lang="en-GB" sz="1400" b="1" dirty="0"/>
                        <a:t>1000</a:t>
                      </a:r>
                    </a:p>
                  </a:txBody>
                  <a:tcPr/>
                </a:tc>
                <a:tc>
                  <a:txBody>
                    <a:bodyPr/>
                    <a:lstStyle/>
                    <a:p>
                      <a:pPr algn="ctr"/>
                      <a:r>
                        <a:rPr lang="en-GB" sz="1400" b="1" dirty="0"/>
                        <a:t>10</a:t>
                      </a:r>
                    </a:p>
                  </a:txBody>
                  <a:tcPr/>
                </a:tc>
                <a:tc>
                  <a:txBody>
                    <a:bodyPr/>
                    <a:lstStyle/>
                    <a:p>
                      <a:pPr algn="ctr"/>
                      <a:r>
                        <a:rPr lang="en-GB" sz="1400" b="1" dirty="0"/>
                        <a:t>8</a:t>
                      </a:r>
                    </a:p>
                  </a:txBody>
                  <a:tcPr/>
                </a:tc>
                <a:extLst>
                  <a:ext uri="{0D108BD9-81ED-4DB2-BD59-A6C34878D82A}">
                    <a16:rowId xmlns:a16="http://schemas.microsoft.com/office/drawing/2014/main" val="2857101908"/>
                  </a:ext>
                </a:extLst>
              </a:tr>
              <a:tr h="268184">
                <a:tc>
                  <a:txBody>
                    <a:bodyPr/>
                    <a:lstStyle/>
                    <a:p>
                      <a:pPr algn="ctr"/>
                      <a:r>
                        <a:rPr lang="en-GB" sz="1400" b="1" dirty="0"/>
                        <a:t>9</a:t>
                      </a:r>
                    </a:p>
                  </a:txBody>
                  <a:tcPr/>
                </a:tc>
                <a:tc>
                  <a:txBody>
                    <a:bodyPr/>
                    <a:lstStyle/>
                    <a:p>
                      <a:pPr algn="ctr"/>
                      <a:r>
                        <a:rPr lang="en-GB" sz="1400" b="1" dirty="0"/>
                        <a:t>1001</a:t>
                      </a:r>
                    </a:p>
                  </a:txBody>
                  <a:tcPr/>
                </a:tc>
                <a:tc>
                  <a:txBody>
                    <a:bodyPr/>
                    <a:lstStyle/>
                    <a:p>
                      <a:pPr algn="ctr"/>
                      <a:r>
                        <a:rPr lang="en-GB" sz="1400" b="1" dirty="0"/>
                        <a:t>11</a:t>
                      </a:r>
                    </a:p>
                  </a:txBody>
                  <a:tcPr/>
                </a:tc>
                <a:tc>
                  <a:txBody>
                    <a:bodyPr/>
                    <a:lstStyle/>
                    <a:p>
                      <a:pPr algn="ctr"/>
                      <a:r>
                        <a:rPr lang="en-GB" sz="1400" b="1" dirty="0"/>
                        <a:t>9</a:t>
                      </a:r>
                    </a:p>
                  </a:txBody>
                  <a:tcPr/>
                </a:tc>
                <a:extLst>
                  <a:ext uri="{0D108BD9-81ED-4DB2-BD59-A6C34878D82A}">
                    <a16:rowId xmlns:a16="http://schemas.microsoft.com/office/drawing/2014/main" val="461690845"/>
                  </a:ext>
                </a:extLst>
              </a:tr>
              <a:tr h="268184">
                <a:tc>
                  <a:txBody>
                    <a:bodyPr/>
                    <a:lstStyle/>
                    <a:p>
                      <a:pPr algn="ctr"/>
                      <a:r>
                        <a:rPr lang="en-GB" sz="1400" b="1" dirty="0"/>
                        <a:t>10</a:t>
                      </a:r>
                    </a:p>
                  </a:txBody>
                  <a:tcPr/>
                </a:tc>
                <a:tc>
                  <a:txBody>
                    <a:bodyPr/>
                    <a:lstStyle/>
                    <a:p>
                      <a:pPr algn="ctr"/>
                      <a:r>
                        <a:rPr lang="en-GB" sz="1400" b="1" dirty="0"/>
                        <a:t>1010</a:t>
                      </a:r>
                    </a:p>
                  </a:txBody>
                  <a:tcPr/>
                </a:tc>
                <a:tc>
                  <a:txBody>
                    <a:bodyPr/>
                    <a:lstStyle/>
                    <a:p>
                      <a:pPr algn="ctr"/>
                      <a:r>
                        <a:rPr lang="en-GB" sz="1400" b="1" dirty="0"/>
                        <a:t>12</a:t>
                      </a:r>
                    </a:p>
                  </a:txBody>
                  <a:tcPr/>
                </a:tc>
                <a:tc>
                  <a:txBody>
                    <a:bodyPr/>
                    <a:lstStyle/>
                    <a:p>
                      <a:pPr algn="ctr"/>
                      <a:r>
                        <a:rPr lang="en-GB" sz="1400" b="1" dirty="0"/>
                        <a:t>A</a:t>
                      </a:r>
                    </a:p>
                  </a:txBody>
                  <a:tcPr/>
                </a:tc>
                <a:extLst>
                  <a:ext uri="{0D108BD9-81ED-4DB2-BD59-A6C34878D82A}">
                    <a16:rowId xmlns:a16="http://schemas.microsoft.com/office/drawing/2014/main" val="1492035330"/>
                  </a:ext>
                </a:extLst>
              </a:tr>
              <a:tr h="268184">
                <a:tc>
                  <a:txBody>
                    <a:bodyPr/>
                    <a:lstStyle/>
                    <a:p>
                      <a:pPr algn="ctr"/>
                      <a:r>
                        <a:rPr lang="en-GB" sz="1400" b="1" dirty="0"/>
                        <a:t>11</a:t>
                      </a:r>
                    </a:p>
                  </a:txBody>
                  <a:tcPr/>
                </a:tc>
                <a:tc>
                  <a:txBody>
                    <a:bodyPr/>
                    <a:lstStyle/>
                    <a:p>
                      <a:pPr algn="ctr"/>
                      <a:r>
                        <a:rPr lang="en-GB" sz="1400" b="1" dirty="0"/>
                        <a:t>1011</a:t>
                      </a:r>
                    </a:p>
                  </a:txBody>
                  <a:tcPr/>
                </a:tc>
                <a:tc>
                  <a:txBody>
                    <a:bodyPr/>
                    <a:lstStyle/>
                    <a:p>
                      <a:pPr algn="ctr"/>
                      <a:r>
                        <a:rPr lang="en-GB" sz="1400" b="1" dirty="0"/>
                        <a:t>13</a:t>
                      </a:r>
                    </a:p>
                  </a:txBody>
                  <a:tcPr/>
                </a:tc>
                <a:tc>
                  <a:txBody>
                    <a:bodyPr/>
                    <a:lstStyle/>
                    <a:p>
                      <a:pPr algn="ctr"/>
                      <a:r>
                        <a:rPr lang="en-GB" sz="1400" b="1" dirty="0"/>
                        <a:t>B</a:t>
                      </a:r>
                    </a:p>
                  </a:txBody>
                  <a:tcPr/>
                </a:tc>
                <a:extLst>
                  <a:ext uri="{0D108BD9-81ED-4DB2-BD59-A6C34878D82A}">
                    <a16:rowId xmlns:a16="http://schemas.microsoft.com/office/drawing/2014/main" val="2502338360"/>
                  </a:ext>
                </a:extLst>
              </a:tr>
              <a:tr h="268184">
                <a:tc>
                  <a:txBody>
                    <a:bodyPr/>
                    <a:lstStyle/>
                    <a:p>
                      <a:pPr algn="ctr"/>
                      <a:r>
                        <a:rPr lang="en-GB" sz="1400" b="1" dirty="0"/>
                        <a:t>12</a:t>
                      </a:r>
                    </a:p>
                  </a:txBody>
                  <a:tcPr/>
                </a:tc>
                <a:tc>
                  <a:txBody>
                    <a:bodyPr/>
                    <a:lstStyle/>
                    <a:p>
                      <a:pPr algn="ctr"/>
                      <a:r>
                        <a:rPr lang="en-GB" sz="1400" b="1" dirty="0"/>
                        <a:t>1100</a:t>
                      </a:r>
                    </a:p>
                  </a:txBody>
                  <a:tcPr/>
                </a:tc>
                <a:tc>
                  <a:txBody>
                    <a:bodyPr/>
                    <a:lstStyle/>
                    <a:p>
                      <a:pPr algn="ctr"/>
                      <a:r>
                        <a:rPr lang="en-GB" sz="1400" b="1" dirty="0"/>
                        <a:t>14</a:t>
                      </a:r>
                    </a:p>
                  </a:txBody>
                  <a:tcPr/>
                </a:tc>
                <a:tc>
                  <a:txBody>
                    <a:bodyPr/>
                    <a:lstStyle/>
                    <a:p>
                      <a:pPr algn="ctr"/>
                      <a:r>
                        <a:rPr lang="en-GB" sz="1400" b="1" dirty="0"/>
                        <a:t>C</a:t>
                      </a:r>
                    </a:p>
                  </a:txBody>
                  <a:tcPr/>
                </a:tc>
                <a:extLst>
                  <a:ext uri="{0D108BD9-81ED-4DB2-BD59-A6C34878D82A}">
                    <a16:rowId xmlns:a16="http://schemas.microsoft.com/office/drawing/2014/main" val="2424444010"/>
                  </a:ext>
                </a:extLst>
              </a:tr>
              <a:tr h="268184">
                <a:tc>
                  <a:txBody>
                    <a:bodyPr/>
                    <a:lstStyle/>
                    <a:p>
                      <a:pPr algn="ctr"/>
                      <a:r>
                        <a:rPr lang="en-GB" sz="1400" b="1" dirty="0"/>
                        <a:t>13</a:t>
                      </a:r>
                    </a:p>
                  </a:txBody>
                  <a:tcPr/>
                </a:tc>
                <a:tc>
                  <a:txBody>
                    <a:bodyPr/>
                    <a:lstStyle/>
                    <a:p>
                      <a:pPr algn="ctr"/>
                      <a:r>
                        <a:rPr lang="en-GB" sz="1400" b="1" dirty="0"/>
                        <a:t>1101</a:t>
                      </a:r>
                    </a:p>
                  </a:txBody>
                  <a:tcPr/>
                </a:tc>
                <a:tc>
                  <a:txBody>
                    <a:bodyPr/>
                    <a:lstStyle/>
                    <a:p>
                      <a:pPr algn="ctr"/>
                      <a:r>
                        <a:rPr lang="en-GB" sz="1400" b="1" dirty="0"/>
                        <a:t>15</a:t>
                      </a:r>
                    </a:p>
                  </a:txBody>
                  <a:tcPr/>
                </a:tc>
                <a:tc>
                  <a:txBody>
                    <a:bodyPr/>
                    <a:lstStyle/>
                    <a:p>
                      <a:pPr algn="ctr"/>
                      <a:r>
                        <a:rPr lang="en-GB" sz="1400" b="1" dirty="0"/>
                        <a:t>D</a:t>
                      </a:r>
                    </a:p>
                  </a:txBody>
                  <a:tcPr/>
                </a:tc>
                <a:extLst>
                  <a:ext uri="{0D108BD9-81ED-4DB2-BD59-A6C34878D82A}">
                    <a16:rowId xmlns:a16="http://schemas.microsoft.com/office/drawing/2014/main" val="1925304593"/>
                  </a:ext>
                </a:extLst>
              </a:tr>
              <a:tr h="268184">
                <a:tc>
                  <a:txBody>
                    <a:bodyPr/>
                    <a:lstStyle/>
                    <a:p>
                      <a:pPr algn="ctr"/>
                      <a:r>
                        <a:rPr lang="en-GB" sz="1400" b="1" dirty="0"/>
                        <a:t>14</a:t>
                      </a:r>
                    </a:p>
                  </a:txBody>
                  <a:tcPr/>
                </a:tc>
                <a:tc>
                  <a:txBody>
                    <a:bodyPr/>
                    <a:lstStyle/>
                    <a:p>
                      <a:pPr algn="ctr"/>
                      <a:r>
                        <a:rPr lang="en-GB" sz="1400" b="1" dirty="0"/>
                        <a:t>1110</a:t>
                      </a:r>
                    </a:p>
                  </a:txBody>
                  <a:tcPr/>
                </a:tc>
                <a:tc>
                  <a:txBody>
                    <a:bodyPr/>
                    <a:lstStyle/>
                    <a:p>
                      <a:pPr algn="ctr"/>
                      <a:r>
                        <a:rPr lang="en-GB" sz="1400" b="1" dirty="0"/>
                        <a:t>16</a:t>
                      </a:r>
                    </a:p>
                  </a:txBody>
                  <a:tcPr/>
                </a:tc>
                <a:tc>
                  <a:txBody>
                    <a:bodyPr/>
                    <a:lstStyle/>
                    <a:p>
                      <a:pPr algn="ctr"/>
                      <a:r>
                        <a:rPr lang="en-GB" sz="1400" b="1" dirty="0"/>
                        <a:t>E</a:t>
                      </a:r>
                    </a:p>
                  </a:txBody>
                  <a:tcPr/>
                </a:tc>
                <a:extLst>
                  <a:ext uri="{0D108BD9-81ED-4DB2-BD59-A6C34878D82A}">
                    <a16:rowId xmlns:a16="http://schemas.microsoft.com/office/drawing/2014/main" val="2639977432"/>
                  </a:ext>
                </a:extLst>
              </a:tr>
              <a:tr h="268184">
                <a:tc>
                  <a:txBody>
                    <a:bodyPr/>
                    <a:lstStyle/>
                    <a:p>
                      <a:pPr algn="ctr"/>
                      <a:r>
                        <a:rPr lang="en-GB" sz="1400" b="1" dirty="0"/>
                        <a:t>15</a:t>
                      </a:r>
                    </a:p>
                  </a:txBody>
                  <a:tcPr/>
                </a:tc>
                <a:tc>
                  <a:txBody>
                    <a:bodyPr/>
                    <a:lstStyle/>
                    <a:p>
                      <a:pPr algn="ctr"/>
                      <a:r>
                        <a:rPr lang="en-GB" sz="1400" b="1" dirty="0"/>
                        <a:t>1111</a:t>
                      </a:r>
                    </a:p>
                  </a:txBody>
                  <a:tcPr/>
                </a:tc>
                <a:tc>
                  <a:txBody>
                    <a:bodyPr/>
                    <a:lstStyle/>
                    <a:p>
                      <a:pPr algn="ctr"/>
                      <a:r>
                        <a:rPr lang="en-GB" sz="1400" b="1" dirty="0"/>
                        <a:t>17</a:t>
                      </a:r>
                    </a:p>
                  </a:txBody>
                  <a:tcPr/>
                </a:tc>
                <a:tc>
                  <a:txBody>
                    <a:bodyPr/>
                    <a:lstStyle/>
                    <a:p>
                      <a:pPr algn="ctr"/>
                      <a:r>
                        <a:rPr lang="en-GB" sz="1400" b="1" dirty="0"/>
                        <a:t>F</a:t>
                      </a:r>
                    </a:p>
                  </a:txBody>
                  <a:tcPr/>
                </a:tc>
                <a:extLst>
                  <a:ext uri="{0D108BD9-81ED-4DB2-BD59-A6C34878D82A}">
                    <a16:rowId xmlns:a16="http://schemas.microsoft.com/office/drawing/2014/main" val="2340848829"/>
                  </a:ext>
                </a:extLst>
              </a:tr>
            </a:tbl>
          </a:graphicData>
        </a:graphic>
      </p:graphicFrame>
    </p:spTree>
    <p:extLst>
      <p:ext uri="{BB962C8B-B14F-4D97-AF65-F5344CB8AC3E}">
        <p14:creationId xmlns:p14="http://schemas.microsoft.com/office/powerpoint/2010/main" val="280066262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724A7-00DE-46AF-8D09-E6F91C067920}"/>
              </a:ext>
            </a:extLst>
          </p:cNvPr>
          <p:cNvSpPr>
            <a:spLocks noGrp="1"/>
          </p:cNvSpPr>
          <p:nvPr>
            <p:ph type="title"/>
          </p:nvPr>
        </p:nvSpPr>
        <p:spPr/>
        <p:txBody>
          <a:bodyPr/>
          <a:lstStyle/>
          <a:p>
            <a:r>
              <a:rPr lang="en-GB" dirty="0"/>
              <a:t>Example 1 – Decimal to Binary Conversion</a:t>
            </a:r>
          </a:p>
        </p:txBody>
      </p:sp>
      <p:sp>
        <p:nvSpPr>
          <p:cNvPr id="3" name="Content Placeholder 2">
            <a:extLst>
              <a:ext uri="{FF2B5EF4-FFF2-40B4-BE49-F238E27FC236}">
                <a16:creationId xmlns:a16="http://schemas.microsoft.com/office/drawing/2014/main" id="{6A37739C-D36A-4AAA-BBB0-4F389378DA9C}"/>
              </a:ext>
            </a:extLst>
          </p:cNvPr>
          <p:cNvSpPr>
            <a:spLocks noGrp="1"/>
          </p:cNvSpPr>
          <p:nvPr>
            <p:ph idx="1"/>
          </p:nvPr>
        </p:nvSpPr>
        <p:spPr/>
        <p:txBody>
          <a:bodyPr/>
          <a:lstStyle/>
          <a:p>
            <a:pPr marL="0" indent="0">
              <a:buNone/>
            </a:pPr>
            <a:r>
              <a:rPr lang="en-GB" dirty="0"/>
              <a:t>Decimal Input Value = 54</a:t>
            </a:r>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r>
              <a:rPr lang="en-GB" dirty="0"/>
              <a:t>Binary Output Value = 110110</a:t>
            </a:r>
          </a:p>
        </p:txBody>
      </p:sp>
      <p:graphicFrame>
        <p:nvGraphicFramePr>
          <p:cNvPr id="4" name="Table 5">
            <a:extLst>
              <a:ext uri="{FF2B5EF4-FFF2-40B4-BE49-F238E27FC236}">
                <a16:creationId xmlns:a16="http://schemas.microsoft.com/office/drawing/2014/main" id="{CE876A93-1305-4FA1-AD12-A6F928220291}"/>
              </a:ext>
            </a:extLst>
          </p:cNvPr>
          <p:cNvGraphicFramePr>
            <a:graphicFrameLocks/>
          </p:cNvGraphicFramePr>
          <p:nvPr>
            <p:extLst>
              <p:ext uri="{D42A27DB-BD31-4B8C-83A1-F6EECF244321}">
                <p14:modId xmlns:p14="http://schemas.microsoft.com/office/powerpoint/2010/main" val="680215626"/>
              </p:ext>
            </p:extLst>
          </p:nvPr>
        </p:nvGraphicFramePr>
        <p:xfrm>
          <a:off x="838200" y="2904457"/>
          <a:ext cx="10515600" cy="1010920"/>
        </p:xfrm>
        <a:graphic>
          <a:graphicData uri="http://schemas.openxmlformats.org/drawingml/2006/table">
            <a:tbl>
              <a:tblPr firstRow="1" bandRow="1">
                <a:tableStyleId>{5C22544A-7EE6-4342-B048-85BDC9FD1C3A}</a:tableStyleId>
              </a:tblPr>
              <a:tblGrid>
                <a:gridCol w="1168400">
                  <a:extLst>
                    <a:ext uri="{9D8B030D-6E8A-4147-A177-3AD203B41FA5}">
                      <a16:colId xmlns:a16="http://schemas.microsoft.com/office/drawing/2014/main" val="3495318009"/>
                    </a:ext>
                  </a:extLst>
                </a:gridCol>
                <a:gridCol w="1168400">
                  <a:extLst>
                    <a:ext uri="{9D8B030D-6E8A-4147-A177-3AD203B41FA5}">
                      <a16:colId xmlns:a16="http://schemas.microsoft.com/office/drawing/2014/main" val="3510164068"/>
                    </a:ext>
                  </a:extLst>
                </a:gridCol>
                <a:gridCol w="1168400">
                  <a:extLst>
                    <a:ext uri="{9D8B030D-6E8A-4147-A177-3AD203B41FA5}">
                      <a16:colId xmlns:a16="http://schemas.microsoft.com/office/drawing/2014/main" val="4119038802"/>
                    </a:ext>
                  </a:extLst>
                </a:gridCol>
                <a:gridCol w="1168400">
                  <a:extLst>
                    <a:ext uri="{9D8B030D-6E8A-4147-A177-3AD203B41FA5}">
                      <a16:colId xmlns:a16="http://schemas.microsoft.com/office/drawing/2014/main" val="1967672107"/>
                    </a:ext>
                  </a:extLst>
                </a:gridCol>
                <a:gridCol w="1168400">
                  <a:extLst>
                    <a:ext uri="{9D8B030D-6E8A-4147-A177-3AD203B41FA5}">
                      <a16:colId xmlns:a16="http://schemas.microsoft.com/office/drawing/2014/main" val="4224571274"/>
                    </a:ext>
                  </a:extLst>
                </a:gridCol>
                <a:gridCol w="1168400">
                  <a:extLst>
                    <a:ext uri="{9D8B030D-6E8A-4147-A177-3AD203B41FA5}">
                      <a16:colId xmlns:a16="http://schemas.microsoft.com/office/drawing/2014/main" val="935155100"/>
                    </a:ext>
                  </a:extLst>
                </a:gridCol>
                <a:gridCol w="1168400">
                  <a:extLst>
                    <a:ext uri="{9D8B030D-6E8A-4147-A177-3AD203B41FA5}">
                      <a16:colId xmlns:a16="http://schemas.microsoft.com/office/drawing/2014/main" val="2769635716"/>
                    </a:ext>
                  </a:extLst>
                </a:gridCol>
                <a:gridCol w="1168400">
                  <a:extLst>
                    <a:ext uri="{9D8B030D-6E8A-4147-A177-3AD203B41FA5}">
                      <a16:colId xmlns:a16="http://schemas.microsoft.com/office/drawing/2014/main" val="1948338625"/>
                    </a:ext>
                  </a:extLst>
                </a:gridCol>
                <a:gridCol w="1168400">
                  <a:extLst>
                    <a:ext uri="{9D8B030D-6E8A-4147-A177-3AD203B41FA5}">
                      <a16:colId xmlns:a16="http://schemas.microsoft.com/office/drawing/2014/main" val="2349660828"/>
                    </a:ext>
                  </a:extLst>
                </a:gridCol>
              </a:tblGrid>
              <a:tr h="370840">
                <a:tc>
                  <a:txBody>
                    <a:bodyPr/>
                    <a:lstStyle/>
                    <a:p>
                      <a:pPr algn="ctr"/>
                      <a:r>
                        <a:rPr lang="en-GB" dirty="0"/>
                        <a:t>Binary Value</a:t>
                      </a:r>
                    </a:p>
                  </a:txBody>
                  <a:tcPr/>
                </a:tc>
                <a:tc>
                  <a:txBody>
                    <a:bodyPr/>
                    <a:lstStyle/>
                    <a:p>
                      <a:pPr algn="ctr"/>
                      <a:r>
                        <a:rPr lang="en-GB" dirty="0"/>
                        <a:t>128</a:t>
                      </a:r>
                    </a:p>
                  </a:txBody>
                  <a:tcPr/>
                </a:tc>
                <a:tc>
                  <a:txBody>
                    <a:bodyPr/>
                    <a:lstStyle/>
                    <a:p>
                      <a:pPr algn="ctr"/>
                      <a:r>
                        <a:rPr lang="en-GB" dirty="0"/>
                        <a:t>64</a:t>
                      </a:r>
                    </a:p>
                  </a:txBody>
                  <a:tcPr/>
                </a:tc>
                <a:tc>
                  <a:txBody>
                    <a:bodyPr/>
                    <a:lstStyle/>
                    <a:p>
                      <a:pPr algn="ctr"/>
                      <a:r>
                        <a:rPr lang="en-GB" dirty="0"/>
                        <a:t>32</a:t>
                      </a:r>
                    </a:p>
                  </a:txBody>
                  <a:tcPr/>
                </a:tc>
                <a:tc>
                  <a:txBody>
                    <a:bodyPr/>
                    <a:lstStyle/>
                    <a:p>
                      <a:pPr algn="ctr"/>
                      <a:r>
                        <a:rPr lang="en-GB" dirty="0"/>
                        <a:t>16</a:t>
                      </a:r>
                    </a:p>
                  </a:txBody>
                  <a:tcPr/>
                </a:tc>
                <a:tc>
                  <a:txBody>
                    <a:bodyPr/>
                    <a:lstStyle/>
                    <a:p>
                      <a:pPr algn="ctr"/>
                      <a:r>
                        <a:rPr lang="en-GB" dirty="0"/>
                        <a:t>8</a:t>
                      </a:r>
                    </a:p>
                  </a:txBody>
                  <a:tcPr/>
                </a:tc>
                <a:tc>
                  <a:txBody>
                    <a:bodyPr/>
                    <a:lstStyle/>
                    <a:p>
                      <a:pPr algn="ctr"/>
                      <a:r>
                        <a:rPr lang="en-GB" dirty="0"/>
                        <a:t>4</a:t>
                      </a:r>
                    </a:p>
                  </a:txBody>
                  <a:tcPr/>
                </a:tc>
                <a:tc>
                  <a:txBody>
                    <a:bodyPr/>
                    <a:lstStyle/>
                    <a:p>
                      <a:pPr algn="ctr"/>
                      <a:r>
                        <a:rPr lang="en-GB" dirty="0"/>
                        <a:t>2</a:t>
                      </a:r>
                    </a:p>
                  </a:txBody>
                  <a:tcPr/>
                </a:tc>
                <a:tc>
                  <a:txBody>
                    <a:bodyPr/>
                    <a:lstStyle/>
                    <a:p>
                      <a:pPr algn="ctr"/>
                      <a:r>
                        <a:rPr lang="en-GB" dirty="0"/>
                        <a:t>1</a:t>
                      </a:r>
                    </a:p>
                  </a:txBody>
                  <a:tcPr/>
                </a:tc>
                <a:extLst>
                  <a:ext uri="{0D108BD9-81ED-4DB2-BD59-A6C34878D82A}">
                    <a16:rowId xmlns:a16="http://schemas.microsoft.com/office/drawing/2014/main" val="4085051805"/>
                  </a:ext>
                </a:extLst>
              </a:tr>
              <a:tr h="370840">
                <a:tc>
                  <a:txBody>
                    <a:bodyPr/>
                    <a:lstStyle/>
                    <a:p>
                      <a:pPr algn="ctr"/>
                      <a:r>
                        <a:rPr lang="en-GB" dirty="0"/>
                        <a:t>Binary </a:t>
                      </a:r>
                    </a:p>
                  </a:txBody>
                  <a:tcPr/>
                </a:tc>
                <a:tc>
                  <a:txBody>
                    <a:bodyPr/>
                    <a:lstStyle/>
                    <a:p>
                      <a:pPr algn="ctr"/>
                      <a:endParaRPr lang="en-GB" dirty="0"/>
                    </a:p>
                  </a:txBody>
                  <a:tcPr/>
                </a:tc>
                <a:tc>
                  <a:txBody>
                    <a:bodyPr/>
                    <a:lstStyle/>
                    <a:p>
                      <a:pPr algn="ctr"/>
                      <a:endParaRPr lang="en-GB" dirty="0"/>
                    </a:p>
                  </a:txBody>
                  <a:tcPr/>
                </a:tc>
                <a:tc>
                  <a:txBody>
                    <a:bodyPr/>
                    <a:lstStyle/>
                    <a:p>
                      <a:pPr algn="ctr"/>
                      <a:r>
                        <a:rPr lang="en-GB" dirty="0"/>
                        <a:t>1</a:t>
                      </a:r>
                    </a:p>
                  </a:txBody>
                  <a:tcPr/>
                </a:tc>
                <a:tc>
                  <a:txBody>
                    <a:bodyPr/>
                    <a:lstStyle/>
                    <a:p>
                      <a:pPr algn="ctr"/>
                      <a:r>
                        <a:rPr lang="en-GB" dirty="0"/>
                        <a:t>1</a:t>
                      </a:r>
                    </a:p>
                  </a:txBody>
                  <a:tcPr/>
                </a:tc>
                <a:tc>
                  <a:txBody>
                    <a:bodyPr/>
                    <a:lstStyle/>
                    <a:p>
                      <a:pPr algn="ctr"/>
                      <a:r>
                        <a:rPr lang="en-GB" dirty="0"/>
                        <a:t>0</a:t>
                      </a:r>
                    </a:p>
                  </a:txBody>
                  <a:tcPr/>
                </a:tc>
                <a:tc>
                  <a:txBody>
                    <a:bodyPr/>
                    <a:lstStyle/>
                    <a:p>
                      <a:pPr algn="ctr"/>
                      <a:r>
                        <a:rPr lang="en-GB" dirty="0"/>
                        <a:t>1</a:t>
                      </a:r>
                    </a:p>
                  </a:txBody>
                  <a:tcPr/>
                </a:tc>
                <a:tc>
                  <a:txBody>
                    <a:bodyPr/>
                    <a:lstStyle/>
                    <a:p>
                      <a:pPr algn="ctr"/>
                      <a:r>
                        <a:rPr lang="en-GB" dirty="0"/>
                        <a:t>1</a:t>
                      </a:r>
                    </a:p>
                  </a:txBody>
                  <a:tcPr/>
                </a:tc>
                <a:tc>
                  <a:txBody>
                    <a:bodyPr/>
                    <a:lstStyle/>
                    <a:p>
                      <a:pPr algn="ctr"/>
                      <a:r>
                        <a:rPr lang="en-GB" dirty="0"/>
                        <a:t>0</a:t>
                      </a:r>
                    </a:p>
                  </a:txBody>
                  <a:tcPr/>
                </a:tc>
                <a:extLst>
                  <a:ext uri="{0D108BD9-81ED-4DB2-BD59-A6C34878D82A}">
                    <a16:rowId xmlns:a16="http://schemas.microsoft.com/office/drawing/2014/main" val="3189422995"/>
                  </a:ext>
                </a:extLst>
              </a:tr>
            </a:tbl>
          </a:graphicData>
        </a:graphic>
      </p:graphicFrame>
    </p:spTree>
    <p:extLst>
      <p:ext uri="{BB962C8B-B14F-4D97-AF65-F5344CB8AC3E}">
        <p14:creationId xmlns:p14="http://schemas.microsoft.com/office/powerpoint/2010/main" val="22130440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92456-F54E-4D6E-94C3-90DA825212A0}"/>
              </a:ext>
            </a:extLst>
          </p:cNvPr>
          <p:cNvSpPr>
            <a:spLocks noGrp="1"/>
          </p:cNvSpPr>
          <p:nvPr>
            <p:ph type="title"/>
          </p:nvPr>
        </p:nvSpPr>
        <p:spPr/>
        <p:txBody>
          <a:bodyPr/>
          <a:lstStyle/>
          <a:p>
            <a:r>
              <a:rPr lang="en-US" dirty="0"/>
              <a:t>Common Encryption Terms</a:t>
            </a:r>
            <a:endParaRPr lang="en-GB" dirty="0"/>
          </a:p>
        </p:txBody>
      </p:sp>
      <p:sp>
        <p:nvSpPr>
          <p:cNvPr id="3" name="Content Placeholder 2">
            <a:extLst>
              <a:ext uri="{FF2B5EF4-FFF2-40B4-BE49-F238E27FC236}">
                <a16:creationId xmlns:a16="http://schemas.microsoft.com/office/drawing/2014/main" id="{32BD20AA-DC58-4D4C-95B2-D8636D0B98B6}"/>
              </a:ext>
            </a:extLst>
          </p:cNvPr>
          <p:cNvSpPr>
            <a:spLocks noGrp="1"/>
          </p:cNvSpPr>
          <p:nvPr>
            <p:ph idx="1"/>
          </p:nvPr>
        </p:nvSpPr>
        <p:spPr/>
        <p:txBody>
          <a:bodyPr>
            <a:normAutofit lnSpcReduction="10000"/>
          </a:bodyPr>
          <a:lstStyle/>
          <a:p>
            <a:pPr marL="0" indent="0">
              <a:buNone/>
            </a:pPr>
            <a:r>
              <a:rPr lang="en-US" dirty="0"/>
              <a:t>“Algorithms” or “Ciphers” – instructions or well-defined set of steps for the encryption process</a:t>
            </a:r>
            <a:r>
              <a:rPr lang="en-GB" sz="2800" dirty="0"/>
              <a:t> </a:t>
            </a:r>
            <a:endParaRPr lang="en-US" dirty="0"/>
          </a:p>
          <a:p>
            <a:pPr marL="0" indent="0">
              <a:buNone/>
            </a:pPr>
            <a:endParaRPr lang="en-US" dirty="0"/>
          </a:p>
          <a:p>
            <a:pPr marL="0" indent="0">
              <a:buNone/>
            </a:pPr>
            <a:r>
              <a:rPr lang="en-US" dirty="0"/>
              <a:t>“Hash” or “one-way hash”- Uses an encryption algorithm to transform </a:t>
            </a:r>
            <a:r>
              <a:rPr lang="en-US" dirty="0" err="1"/>
              <a:t>plainext</a:t>
            </a:r>
            <a:r>
              <a:rPr lang="en-US" dirty="0"/>
              <a:t> into a hash value. Used for passwords and file integrity assurance </a:t>
            </a:r>
          </a:p>
          <a:p>
            <a:pPr marL="0" indent="0">
              <a:buNone/>
            </a:pPr>
            <a:endParaRPr lang="en-US" dirty="0"/>
          </a:p>
          <a:p>
            <a:pPr marL="0" indent="0">
              <a:buNone/>
            </a:pPr>
            <a:r>
              <a:rPr lang="en-US" dirty="0"/>
              <a:t>“Salt” – Typically used for password </a:t>
            </a:r>
            <a:r>
              <a:rPr lang="en-US" dirty="0" err="1"/>
              <a:t>hash’ing</a:t>
            </a:r>
            <a:r>
              <a:rPr lang="en-US" dirty="0"/>
              <a:t>. An additional security step to add a unique value to the end of a password to create a different hash value </a:t>
            </a:r>
          </a:p>
        </p:txBody>
      </p:sp>
    </p:spTree>
    <p:extLst>
      <p:ext uri="{BB962C8B-B14F-4D97-AF65-F5344CB8AC3E}">
        <p14:creationId xmlns:p14="http://schemas.microsoft.com/office/powerpoint/2010/main" val="415088377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724A7-00DE-46AF-8D09-E6F91C067920}"/>
              </a:ext>
            </a:extLst>
          </p:cNvPr>
          <p:cNvSpPr>
            <a:spLocks noGrp="1"/>
          </p:cNvSpPr>
          <p:nvPr>
            <p:ph type="title"/>
          </p:nvPr>
        </p:nvSpPr>
        <p:spPr/>
        <p:txBody>
          <a:bodyPr/>
          <a:lstStyle/>
          <a:p>
            <a:r>
              <a:rPr lang="en-GB" dirty="0"/>
              <a:t>Example 2 – Hex to Decimal conversion</a:t>
            </a:r>
          </a:p>
        </p:txBody>
      </p:sp>
      <p:sp>
        <p:nvSpPr>
          <p:cNvPr id="3" name="Content Placeholder 2">
            <a:extLst>
              <a:ext uri="{FF2B5EF4-FFF2-40B4-BE49-F238E27FC236}">
                <a16:creationId xmlns:a16="http://schemas.microsoft.com/office/drawing/2014/main" id="{6A37739C-D36A-4AAA-BBB0-4F389378DA9C}"/>
              </a:ext>
            </a:extLst>
          </p:cNvPr>
          <p:cNvSpPr>
            <a:spLocks noGrp="1"/>
          </p:cNvSpPr>
          <p:nvPr>
            <p:ph idx="1"/>
          </p:nvPr>
        </p:nvSpPr>
        <p:spPr/>
        <p:txBody>
          <a:bodyPr>
            <a:normAutofit lnSpcReduction="10000"/>
          </a:bodyPr>
          <a:lstStyle/>
          <a:p>
            <a:pPr marL="0" indent="0">
              <a:buNone/>
            </a:pPr>
            <a:r>
              <a:rPr lang="en-GB" dirty="0"/>
              <a:t>Hex Input Value = 3C, split values and convert to Binary first</a:t>
            </a:r>
          </a:p>
          <a:p>
            <a:pPr marL="0" indent="0">
              <a:buNone/>
            </a:pPr>
            <a:endParaRPr lang="en-GB" dirty="0"/>
          </a:p>
          <a:p>
            <a:pPr marL="0" indent="0">
              <a:buNone/>
            </a:pPr>
            <a:endParaRPr lang="en-GB" dirty="0"/>
          </a:p>
          <a:p>
            <a:pPr marL="0" indent="0">
              <a:buNone/>
            </a:pPr>
            <a:endParaRPr lang="en-GB" dirty="0"/>
          </a:p>
          <a:p>
            <a:pPr marL="0" indent="0">
              <a:buNone/>
            </a:pPr>
            <a:r>
              <a:rPr lang="en-GB" dirty="0"/>
              <a:t>Binary Output Value = 111100, then enter into Binary table</a:t>
            </a:r>
          </a:p>
          <a:p>
            <a:pPr marL="0" indent="0">
              <a:buNone/>
            </a:pPr>
            <a:endParaRPr lang="en-GB" dirty="0"/>
          </a:p>
          <a:p>
            <a:pPr marL="0" indent="0">
              <a:buNone/>
            </a:pPr>
            <a:endParaRPr lang="en-GB" dirty="0"/>
          </a:p>
          <a:p>
            <a:pPr marL="0" indent="0">
              <a:buNone/>
            </a:pPr>
            <a:endParaRPr lang="en-GB" dirty="0"/>
          </a:p>
          <a:p>
            <a:pPr marL="0" indent="0">
              <a:buNone/>
            </a:pPr>
            <a:r>
              <a:rPr lang="en-GB" dirty="0"/>
              <a:t>Add the Binary Values together (32+16+8+4) = 60 in Decimal</a:t>
            </a:r>
          </a:p>
        </p:txBody>
      </p:sp>
      <p:graphicFrame>
        <p:nvGraphicFramePr>
          <p:cNvPr id="4" name="Table 5">
            <a:extLst>
              <a:ext uri="{FF2B5EF4-FFF2-40B4-BE49-F238E27FC236}">
                <a16:creationId xmlns:a16="http://schemas.microsoft.com/office/drawing/2014/main" id="{CE876A93-1305-4FA1-AD12-A6F928220291}"/>
              </a:ext>
            </a:extLst>
          </p:cNvPr>
          <p:cNvGraphicFramePr>
            <a:graphicFrameLocks/>
          </p:cNvGraphicFramePr>
          <p:nvPr>
            <p:extLst>
              <p:ext uri="{D42A27DB-BD31-4B8C-83A1-F6EECF244321}">
                <p14:modId xmlns:p14="http://schemas.microsoft.com/office/powerpoint/2010/main" val="3978795547"/>
              </p:ext>
            </p:extLst>
          </p:nvPr>
        </p:nvGraphicFramePr>
        <p:xfrm>
          <a:off x="838200" y="4247983"/>
          <a:ext cx="10515600" cy="1010920"/>
        </p:xfrm>
        <a:graphic>
          <a:graphicData uri="http://schemas.openxmlformats.org/drawingml/2006/table">
            <a:tbl>
              <a:tblPr firstRow="1" bandRow="1">
                <a:tableStyleId>{5C22544A-7EE6-4342-B048-85BDC9FD1C3A}</a:tableStyleId>
              </a:tblPr>
              <a:tblGrid>
                <a:gridCol w="1168400">
                  <a:extLst>
                    <a:ext uri="{9D8B030D-6E8A-4147-A177-3AD203B41FA5}">
                      <a16:colId xmlns:a16="http://schemas.microsoft.com/office/drawing/2014/main" val="3495318009"/>
                    </a:ext>
                  </a:extLst>
                </a:gridCol>
                <a:gridCol w="1168400">
                  <a:extLst>
                    <a:ext uri="{9D8B030D-6E8A-4147-A177-3AD203B41FA5}">
                      <a16:colId xmlns:a16="http://schemas.microsoft.com/office/drawing/2014/main" val="3510164068"/>
                    </a:ext>
                  </a:extLst>
                </a:gridCol>
                <a:gridCol w="1168400">
                  <a:extLst>
                    <a:ext uri="{9D8B030D-6E8A-4147-A177-3AD203B41FA5}">
                      <a16:colId xmlns:a16="http://schemas.microsoft.com/office/drawing/2014/main" val="4119038802"/>
                    </a:ext>
                  </a:extLst>
                </a:gridCol>
                <a:gridCol w="1168400">
                  <a:extLst>
                    <a:ext uri="{9D8B030D-6E8A-4147-A177-3AD203B41FA5}">
                      <a16:colId xmlns:a16="http://schemas.microsoft.com/office/drawing/2014/main" val="1967672107"/>
                    </a:ext>
                  </a:extLst>
                </a:gridCol>
                <a:gridCol w="1168400">
                  <a:extLst>
                    <a:ext uri="{9D8B030D-6E8A-4147-A177-3AD203B41FA5}">
                      <a16:colId xmlns:a16="http://schemas.microsoft.com/office/drawing/2014/main" val="4224571274"/>
                    </a:ext>
                  </a:extLst>
                </a:gridCol>
                <a:gridCol w="1168400">
                  <a:extLst>
                    <a:ext uri="{9D8B030D-6E8A-4147-A177-3AD203B41FA5}">
                      <a16:colId xmlns:a16="http://schemas.microsoft.com/office/drawing/2014/main" val="935155100"/>
                    </a:ext>
                  </a:extLst>
                </a:gridCol>
                <a:gridCol w="1168400">
                  <a:extLst>
                    <a:ext uri="{9D8B030D-6E8A-4147-A177-3AD203B41FA5}">
                      <a16:colId xmlns:a16="http://schemas.microsoft.com/office/drawing/2014/main" val="2769635716"/>
                    </a:ext>
                  </a:extLst>
                </a:gridCol>
                <a:gridCol w="1168400">
                  <a:extLst>
                    <a:ext uri="{9D8B030D-6E8A-4147-A177-3AD203B41FA5}">
                      <a16:colId xmlns:a16="http://schemas.microsoft.com/office/drawing/2014/main" val="1948338625"/>
                    </a:ext>
                  </a:extLst>
                </a:gridCol>
                <a:gridCol w="1168400">
                  <a:extLst>
                    <a:ext uri="{9D8B030D-6E8A-4147-A177-3AD203B41FA5}">
                      <a16:colId xmlns:a16="http://schemas.microsoft.com/office/drawing/2014/main" val="2349660828"/>
                    </a:ext>
                  </a:extLst>
                </a:gridCol>
              </a:tblGrid>
              <a:tr h="370840">
                <a:tc>
                  <a:txBody>
                    <a:bodyPr/>
                    <a:lstStyle/>
                    <a:p>
                      <a:pPr algn="ctr"/>
                      <a:r>
                        <a:rPr lang="en-GB" dirty="0"/>
                        <a:t>Binary Value</a:t>
                      </a:r>
                    </a:p>
                  </a:txBody>
                  <a:tcPr/>
                </a:tc>
                <a:tc>
                  <a:txBody>
                    <a:bodyPr/>
                    <a:lstStyle/>
                    <a:p>
                      <a:pPr algn="ctr"/>
                      <a:r>
                        <a:rPr lang="en-GB" dirty="0"/>
                        <a:t>128</a:t>
                      </a:r>
                    </a:p>
                  </a:txBody>
                  <a:tcPr/>
                </a:tc>
                <a:tc>
                  <a:txBody>
                    <a:bodyPr/>
                    <a:lstStyle/>
                    <a:p>
                      <a:pPr algn="ctr"/>
                      <a:r>
                        <a:rPr lang="en-GB" dirty="0"/>
                        <a:t>64</a:t>
                      </a:r>
                    </a:p>
                  </a:txBody>
                  <a:tcPr/>
                </a:tc>
                <a:tc>
                  <a:txBody>
                    <a:bodyPr/>
                    <a:lstStyle/>
                    <a:p>
                      <a:pPr algn="ctr"/>
                      <a:r>
                        <a:rPr lang="en-GB" dirty="0"/>
                        <a:t>32</a:t>
                      </a:r>
                    </a:p>
                  </a:txBody>
                  <a:tcPr/>
                </a:tc>
                <a:tc>
                  <a:txBody>
                    <a:bodyPr/>
                    <a:lstStyle/>
                    <a:p>
                      <a:pPr algn="ctr"/>
                      <a:r>
                        <a:rPr lang="en-GB" dirty="0"/>
                        <a:t>16</a:t>
                      </a:r>
                    </a:p>
                  </a:txBody>
                  <a:tcPr/>
                </a:tc>
                <a:tc>
                  <a:txBody>
                    <a:bodyPr/>
                    <a:lstStyle/>
                    <a:p>
                      <a:pPr algn="ctr"/>
                      <a:r>
                        <a:rPr lang="en-GB" dirty="0"/>
                        <a:t>8</a:t>
                      </a:r>
                    </a:p>
                  </a:txBody>
                  <a:tcPr/>
                </a:tc>
                <a:tc>
                  <a:txBody>
                    <a:bodyPr/>
                    <a:lstStyle/>
                    <a:p>
                      <a:pPr algn="ctr"/>
                      <a:r>
                        <a:rPr lang="en-GB" dirty="0"/>
                        <a:t>4</a:t>
                      </a:r>
                    </a:p>
                  </a:txBody>
                  <a:tcPr/>
                </a:tc>
                <a:tc>
                  <a:txBody>
                    <a:bodyPr/>
                    <a:lstStyle/>
                    <a:p>
                      <a:pPr algn="ctr"/>
                      <a:r>
                        <a:rPr lang="en-GB" dirty="0"/>
                        <a:t>2</a:t>
                      </a:r>
                    </a:p>
                  </a:txBody>
                  <a:tcPr/>
                </a:tc>
                <a:tc>
                  <a:txBody>
                    <a:bodyPr/>
                    <a:lstStyle/>
                    <a:p>
                      <a:pPr algn="ctr"/>
                      <a:r>
                        <a:rPr lang="en-GB" dirty="0"/>
                        <a:t>1</a:t>
                      </a:r>
                    </a:p>
                  </a:txBody>
                  <a:tcPr/>
                </a:tc>
                <a:extLst>
                  <a:ext uri="{0D108BD9-81ED-4DB2-BD59-A6C34878D82A}">
                    <a16:rowId xmlns:a16="http://schemas.microsoft.com/office/drawing/2014/main" val="4085051805"/>
                  </a:ext>
                </a:extLst>
              </a:tr>
              <a:tr h="370840">
                <a:tc>
                  <a:txBody>
                    <a:bodyPr/>
                    <a:lstStyle/>
                    <a:p>
                      <a:pPr algn="ctr"/>
                      <a:r>
                        <a:rPr lang="en-GB" dirty="0"/>
                        <a:t>Binary </a:t>
                      </a:r>
                    </a:p>
                  </a:txBody>
                  <a:tcPr/>
                </a:tc>
                <a:tc>
                  <a:txBody>
                    <a:bodyPr/>
                    <a:lstStyle/>
                    <a:p>
                      <a:pPr algn="ctr"/>
                      <a:endParaRPr lang="en-GB" dirty="0"/>
                    </a:p>
                  </a:txBody>
                  <a:tcPr/>
                </a:tc>
                <a:tc>
                  <a:txBody>
                    <a:bodyPr/>
                    <a:lstStyle/>
                    <a:p>
                      <a:pPr algn="ctr"/>
                      <a:endParaRPr lang="en-GB" dirty="0"/>
                    </a:p>
                  </a:txBody>
                  <a:tcPr/>
                </a:tc>
                <a:tc>
                  <a:txBody>
                    <a:bodyPr/>
                    <a:lstStyle/>
                    <a:p>
                      <a:pPr algn="ctr"/>
                      <a:r>
                        <a:rPr lang="en-GB" dirty="0"/>
                        <a:t>1</a:t>
                      </a:r>
                    </a:p>
                  </a:txBody>
                  <a:tcPr/>
                </a:tc>
                <a:tc>
                  <a:txBody>
                    <a:bodyPr/>
                    <a:lstStyle/>
                    <a:p>
                      <a:pPr algn="ctr"/>
                      <a:r>
                        <a:rPr lang="en-GB" dirty="0"/>
                        <a:t>1</a:t>
                      </a:r>
                    </a:p>
                  </a:txBody>
                  <a:tcPr/>
                </a:tc>
                <a:tc>
                  <a:txBody>
                    <a:bodyPr/>
                    <a:lstStyle/>
                    <a:p>
                      <a:pPr algn="ctr"/>
                      <a:r>
                        <a:rPr lang="en-GB" dirty="0"/>
                        <a:t>1</a:t>
                      </a:r>
                    </a:p>
                  </a:txBody>
                  <a:tcPr/>
                </a:tc>
                <a:tc>
                  <a:txBody>
                    <a:bodyPr/>
                    <a:lstStyle/>
                    <a:p>
                      <a:pPr algn="ctr"/>
                      <a:r>
                        <a:rPr lang="en-GB" dirty="0"/>
                        <a:t>1</a:t>
                      </a:r>
                    </a:p>
                  </a:txBody>
                  <a:tcPr/>
                </a:tc>
                <a:tc>
                  <a:txBody>
                    <a:bodyPr/>
                    <a:lstStyle/>
                    <a:p>
                      <a:pPr algn="ctr"/>
                      <a:r>
                        <a:rPr lang="en-GB" dirty="0"/>
                        <a:t>0</a:t>
                      </a:r>
                    </a:p>
                  </a:txBody>
                  <a:tcPr/>
                </a:tc>
                <a:tc>
                  <a:txBody>
                    <a:bodyPr/>
                    <a:lstStyle/>
                    <a:p>
                      <a:pPr algn="ctr"/>
                      <a:r>
                        <a:rPr lang="en-GB" dirty="0"/>
                        <a:t>0</a:t>
                      </a:r>
                    </a:p>
                  </a:txBody>
                  <a:tcPr/>
                </a:tc>
                <a:extLst>
                  <a:ext uri="{0D108BD9-81ED-4DB2-BD59-A6C34878D82A}">
                    <a16:rowId xmlns:a16="http://schemas.microsoft.com/office/drawing/2014/main" val="3189422995"/>
                  </a:ext>
                </a:extLst>
              </a:tr>
            </a:tbl>
          </a:graphicData>
        </a:graphic>
      </p:graphicFrame>
      <p:graphicFrame>
        <p:nvGraphicFramePr>
          <p:cNvPr id="6" name="Table 6">
            <a:extLst>
              <a:ext uri="{FF2B5EF4-FFF2-40B4-BE49-F238E27FC236}">
                <a16:creationId xmlns:a16="http://schemas.microsoft.com/office/drawing/2014/main" id="{3D7E1F68-E5B9-4BD6-94FA-9C47254908A2}"/>
              </a:ext>
            </a:extLst>
          </p:cNvPr>
          <p:cNvGraphicFramePr>
            <a:graphicFrameLocks noGrp="1"/>
          </p:cNvGraphicFramePr>
          <p:nvPr>
            <p:extLst>
              <p:ext uri="{D42A27DB-BD31-4B8C-83A1-F6EECF244321}">
                <p14:modId xmlns:p14="http://schemas.microsoft.com/office/powerpoint/2010/main" val="2040729542"/>
              </p:ext>
            </p:extLst>
          </p:nvPr>
        </p:nvGraphicFramePr>
        <p:xfrm>
          <a:off x="1558758" y="2402672"/>
          <a:ext cx="3586748" cy="1112520"/>
        </p:xfrm>
        <a:graphic>
          <a:graphicData uri="http://schemas.openxmlformats.org/drawingml/2006/table">
            <a:tbl>
              <a:tblPr firstRow="1" bandRow="1">
                <a:tableStyleId>{5C22544A-7EE6-4342-B048-85BDC9FD1C3A}</a:tableStyleId>
              </a:tblPr>
              <a:tblGrid>
                <a:gridCol w="896687">
                  <a:extLst>
                    <a:ext uri="{9D8B030D-6E8A-4147-A177-3AD203B41FA5}">
                      <a16:colId xmlns:a16="http://schemas.microsoft.com/office/drawing/2014/main" val="3696203867"/>
                    </a:ext>
                  </a:extLst>
                </a:gridCol>
                <a:gridCol w="896687">
                  <a:extLst>
                    <a:ext uri="{9D8B030D-6E8A-4147-A177-3AD203B41FA5}">
                      <a16:colId xmlns:a16="http://schemas.microsoft.com/office/drawing/2014/main" val="3532838327"/>
                    </a:ext>
                  </a:extLst>
                </a:gridCol>
                <a:gridCol w="896687">
                  <a:extLst>
                    <a:ext uri="{9D8B030D-6E8A-4147-A177-3AD203B41FA5}">
                      <a16:colId xmlns:a16="http://schemas.microsoft.com/office/drawing/2014/main" val="1759049866"/>
                    </a:ext>
                  </a:extLst>
                </a:gridCol>
                <a:gridCol w="896687">
                  <a:extLst>
                    <a:ext uri="{9D8B030D-6E8A-4147-A177-3AD203B41FA5}">
                      <a16:colId xmlns:a16="http://schemas.microsoft.com/office/drawing/2014/main" val="2287083940"/>
                    </a:ext>
                  </a:extLst>
                </a:gridCol>
              </a:tblGrid>
              <a:tr h="370840">
                <a:tc gridSpan="4">
                  <a:txBody>
                    <a:bodyPr/>
                    <a:lstStyle/>
                    <a:p>
                      <a:pPr algn="ctr"/>
                      <a:r>
                        <a:rPr lang="en-GB" dirty="0"/>
                        <a:t>3</a:t>
                      </a:r>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extLst>
                  <a:ext uri="{0D108BD9-81ED-4DB2-BD59-A6C34878D82A}">
                    <a16:rowId xmlns:a16="http://schemas.microsoft.com/office/drawing/2014/main" val="3531713046"/>
                  </a:ext>
                </a:extLst>
              </a:tr>
              <a:tr h="370840">
                <a:tc>
                  <a:txBody>
                    <a:bodyPr/>
                    <a:lstStyle/>
                    <a:p>
                      <a:pPr algn="ctr"/>
                      <a:r>
                        <a:rPr lang="en-GB" dirty="0"/>
                        <a:t>8</a:t>
                      </a:r>
                    </a:p>
                  </a:txBody>
                  <a:tcPr/>
                </a:tc>
                <a:tc>
                  <a:txBody>
                    <a:bodyPr/>
                    <a:lstStyle/>
                    <a:p>
                      <a:pPr algn="ctr"/>
                      <a:r>
                        <a:rPr lang="en-GB" dirty="0"/>
                        <a:t>4</a:t>
                      </a:r>
                    </a:p>
                  </a:txBody>
                  <a:tcPr/>
                </a:tc>
                <a:tc>
                  <a:txBody>
                    <a:bodyPr/>
                    <a:lstStyle/>
                    <a:p>
                      <a:pPr algn="ctr"/>
                      <a:r>
                        <a:rPr lang="en-GB" dirty="0"/>
                        <a:t>2</a:t>
                      </a:r>
                    </a:p>
                  </a:txBody>
                  <a:tcPr/>
                </a:tc>
                <a:tc>
                  <a:txBody>
                    <a:bodyPr/>
                    <a:lstStyle/>
                    <a:p>
                      <a:pPr algn="ctr"/>
                      <a:r>
                        <a:rPr lang="en-GB" dirty="0"/>
                        <a:t>1</a:t>
                      </a:r>
                    </a:p>
                  </a:txBody>
                  <a:tcPr/>
                </a:tc>
                <a:extLst>
                  <a:ext uri="{0D108BD9-81ED-4DB2-BD59-A6C34878D82A}">
                    <a16:rowId xmlns:a16="http://schemas.microsoft.com/office/drawing/2014/main" val="2679191777"/>
                  </a:ext>
                </a:extLst>
              </a:tr>
              <a:tr h="370840">
                <a:tc>
                  <a:txBody>
                    <a:bodyPr/>
                    <a:lstStyle/>
                    <a:p>
                      <a:pPr algn="ctr"/>
                      <a:endParaRPr lang="en-GB" dirty="0"/>
                    </a:p>
                  </a:txBody>
                  <a:tcPr/>
                </a:tc>
                <a:tc>
                  <a:txBody>
                    <a:bodyPr/>
                    <a:lstStyle/>
                    <a:p>
                      <a:pPr algn="ctr"/>
                      <a:endParaRPr lang="en-GB" dirty="0"/>
                    </a:p>
                  </a:txBody>
                  <a:tcPr/>
                </a:tc>
                <a:tc>
                  <a:txBody>
                    <a:bodyPr/>
                    <a:lstStyle/>
                    <a:p>
                      <a:pPr algn="ctr"/>
                      <a:r>
                        <a:rPr lang="en-GB" dirty="0"/>
                        <a:t>1</a:t>
                      </a:r>
                    </a:p>
                  </a:txBody>
                  <a:tcPr/>
                </a:tc>
                <a:tc>
                  <a:txBody>
                    <a:bodyPr/>
                    <a:lstStyle/>
                    <a:p>
                      <a:pPr algn="ctr"/>
                      <a:r>
                        <a:rPr lang="en-GB" dirty="0"/>
                        <a:t>1</a:t>
                      </a:r>
                    </a:p>
                  </a:txBody>
                  <a:tcPr/>
                </a:tc>
                <a:extLst>
                  <a:ext uri="{0D108BD9-81ED-4DB2-BD59-A6C34878D82A}">
                    <a16:rowId xmlns:a16="http://schemas.microsoft.com/office/drawing/2014/main" val="3515322526"/>
                  </a:ext>
                </a:extLst>
              </a:tr>
            </a:tbl>
          </a:graphicData>
        </a:graphic>
      </p:graphicFrame>
      <p:graphicFrame>
        <p:nvGraphicFramePr>
          <p:cNvPr id="11" name="Table 11">
            <a:extLst>
              <a:ext uri="{FF2B5EF4-FFF2-40B4-BE49-F238E27FC236}">
                <a16:creationId xmlns:a16="http://schemas.microsoft.com/office/drawing/2014/main" id="{D90A9135-4930-47B4-88F7-BA257F020F6D}"/>
              </a:ext>
            </a:extLst>
          </p:cNvPr>
          <p:cNvGraphicFramePr>
            <a:graphicFrameLocks noGrp="1"/>
          </p:cNvGraphicFramePr>
          <p:nvPr>
            <p:extLst>
              <p:ext uri="{D42A27DB-BD31-4B8C-83A1-F6EECF244321}">
                <p14:modId xmlns:p14="http://schemas.microsoft.com/office/powerpoint/2010/main" val="1203635827"/>
              </p:ext>
            </p:extLst>
          </p:nvPr>
        </p:nvGraphicFramePr>
        <p:xfrm>
          <a:off x="5701631" y="2402672"/>
          <a:ext cx="3586748" cy="1112520"/>
        </p:xfrm>
        <a:graphic>
          <a:graphicData uri="http://schemas.openxmlformats.org/drawingml/2006/table">
            <a:tbl>
              <a:tblPr firstRow="1" bandRow="1">
                <a:tableStyleId>{5C22544A-7EE6-4342-B048-85BDC9FD1C3A}</a:tableStyleId>
              </a:tblPr>
              <a:tblGrid>
                <a:gridCol w="896687">
                  <a:extLst>
                    <a:ext uri="{9D8B030D-6E8A-4147-A177-3AD203B41FA5}">
                      <a16:colId xmlns:a16="http://schemas.microsoft.com/office/drawing/2014/main" val="319182697"/>
                    </a:ext>
                  </a:extLst>
                </a:gridCol>
                <a:gridCol w="896687">
                  <a:extLst>
                    <a:ext uri="{9D8B030D-6E8A-4147-A177-3AD203B41FA5}">
                      <a16:colId xmlns:a16="http://schemas.microsoft.com/office/drawing/2014/main" val="826204311"/>
                    </a:ext>
                  </a:extLst>
                </a:gridCol>
                <a:gridCol w="896687">
                  <a:extLst>
                    <a:ext uri="{9D8B030D-6E8A-4147-A177-3AD203B41FA5}">
                      <a16:colId xmlns:a16="http://schemas.microsoft.com/office/drawing/2014/main" val="2280269006"/>
                    </a:ext>
                  </a:extLst>
                </a:gridCol>
                <a:gridCol w="896687">
                  <a:extLst>
                    <a:ext uri="{9D8B030D-6E8A-4147-A177-3AD203B41FA5}">
                      <a16:colId xmlns:a16="http://schemas.microsoft.com/office/drawing/2014/main" val="1037848620"/>
                    </a:ext>
                  </a:extLst>
                </a:gridCol>
              </a:tblGrid>
              <a:tr h="370840">
                <a:tc gridSpan="4">
                  <a:txBody>
                    <a:bodyPr/>
                    <a:lstStyle/>
                    <a:p>
                      <a:pPr algn="ctr"/>
                      <a:r>
                        <a:rPr lang="en-GB" dirty="0"/>
                        <a:t>C</a:t>
                      </a:r>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extLst>
                  <a:ext uri="{0D108BD9-81ED-4DB2-BD59-A6C34878D82A}">
                    <a16:rowId xmlns:a16="http://schemas.microsoft.com/office/drawing/2014/main" val="343333512"/>
                  </a:ext>
                </a:extLst>
              </a:tr>
              <a:tr h="370840">
                <a:tc>
                  <a:txBody>
                    <a:bodyPr/>
                    <a:lstStyle/>
                    <a:p>
                      <a:pPr algn="ctr"/>
                      <a:r>
                        <a:rPr lang="en-GB" dirty="0"/>
                        <a:t>8</a:t>
                      </a:r>
                    </a:p>
                  </a:txBody>
                  <a:tcPr/>
                </a:tc>
                <a:tc>
                  <a:txBody>
                    <a:bodyPr/>
                    <a:lstStyle/>
                    <a:p>
                      <a:pPr algn="ctr"/>
                      <a:r>
                        <a:rPr lang="en-GB" dirty="0"/>
                        <a:t>4</a:t>
                      </a:r>
                    </a:p>
                  </a:txBody>
                  <a:tcPr/>
                </a:tc>
                <a:tc>
                  <a:txBody>
                    <a:bodyPr/>
                    <a:lstStyle/>
                    <a:p>
                      <a:pPr algn="ctr"/>
                      <a:r>
                        <a:rPr lang="en-GB" dirty="0"/>
                        <a:t>2</a:t>
                      </a:r>
                    </a:p>
                  </a:txBody>
                  <a:tcPr/>
                </a:tc>
                <a:tc>
                  <a:txBody>
                    <a:bodyPr/>
                    <a:lstStyle/>
                    <a:p>
                      <a:pPr algn="ctr"/>
                      <a:r>
                        <a:rPr lang="en-GB" dirty="0"/>
                        <a:t>1</a:t>
                      </a:r>
                    </a:p>
                  </a:txBody>
                  <a:tcPr/>
                </a:tc>
                <a:extLst>
                  <a:ext uri="{0D108BD9-81ED-4DB2-BD59-A6C34878D82A}">
                    <a16:rowId xmlns:a16="http://schemas.microsoft.com/office/drawing/2014/main" val="2682097486"/>
                  </a:ext>
                </a:extLst>
              </a:tr>
              <a:tr h="370840">
                <a:tc>
                  <a:txBody>
                    <a:bodyPr/>
                    <a:lstStyle/>
                    <a:p>
                      <a:pPr algn="ctr"/>
                      <a:r>
                        <a:rPr lang="en-GB" dirty="0"/>
                        <a:t>1</a:t>
                      </a:r>
                    </a:p>
                  </a:txBody>
                  <a:tcPr/>
                </a:tc>
                <a:tc>
                  <a:txBody>
                    <a:bodyPr/>
                    <a:lstStyle/>
                    <a:p>
                      <a:pPr algn="ctr"/>
                      <a:r>
                        <a:rPr lang="en-GB" dirty="0"/>
                        <a:t>1</a:t>
                      </a:r>
                    </a:p>
                  </a:txBody>
                  <a:tcPr/>
                </a:tc>
                <a:tc>
                  <a:txBody>
                    <a:bodyPr/>
                    <a:lstStyle/>
                    <a:p>
                      <a:pPr algn="ctr"/>
                      <a:r>
                        <a:rPr lang="en-GB" dirty="0"/>
                        <a:t>0</a:t>
                      </a:r>
                    </a:p>
                  </a:txBody>
                  <a:tcPr/>
                </a:tc>
                <a:tc>
                  <a:txBody>
                    <a:bodyPr/>
                    <a:lstStyle/>
                    <a:p>
                      <a:pPr algn="ctr"/>
                      <a:r>
                        <a:rPr lang="en-GB" dirty="0"/>
                        <a:t>0</a:t>
                      </a:r>
                    </a:p>
                  </a:txBody>
                  <a:tcPr/>
                </a:tc>
                <a:extLst>
                  <a:ext uri="{0D108BD9-81ED-4DB2-BD59-A6C34878D82A}">
                    <a16:rowId xmlns:a16="http://schemas.microsoft.com/office/drawing/2014/main" val="1238864529"/>
                  </a:ext>
                </a:extLst>
              </a:tr>
            </a:tbl>
          </a:graphicData>
        </a:graphic>
      </p:graphicFrame>
    </p:spTree>
    <p:extLst>
      <p:ext uri="{BB962C8B-B14F-4D97-AF65-F5344CB8AC3E}">
        <p14:creationId xmlns:p14="http://schemas.microsoft.com/office/powerpoint/2010/main" val="371246075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rrow: Curved Left 13">
            <a:extLst>
              <a:ext uri="{FF2B5EF4-FFF2-40B4-BE49-F238E27FC236}">
                <a16:creationId xmlns:a16="http://schemas.microsoft.com/office/drawing/2014/main" id="{1017BA55-FA2E-4EC6-8AED-B0DFECFBE6D1}"/>
              </a:ext>
            </a:extLst>
          </p:cNvPr>
          <p:cNvSpPr/>
          <p:nvPr/>
        </p:nvSpPr>
        <p:spPr>
          <a:xfrm>
            <a:off x="9907220" y="3023184"/>
            <a:ext cx="337399" cy="621010"/>
          </a:xfrm>
          <a:prstGeom prst="curved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solidFill>
                <a:schemeClr val="tx1"/>
              </a:solidFill>
            </a:endParaRPr>
          </a:p>
        </p:txBody>
      </p:sp>
      <p:sp>
        <p:nvSpPr>
          <p:cNvPr id="2" name="Title 1">
            <a:extLst>
              <a:ext uri="{FF2B5EF4-FFF2-40B4-BE49-F238E27FC236}">
                <a16:creationId xmlns:a16="http://schemas.microsoft.com/office/drawing/2014/main" id="{E05724A7-00DE-46AF-8D09-E6F91C067920}"/>
              </a:ext>
            </a:extLst>
          </p:cNvPr>
          <p:cNvSpPr>
            <a:spLocks noGrp="1"/>
          </p:cNvSpPr>
          <p:nvPr>
            <p:ph type="title"/>
          </p:nvPr>
        </p:nvSpPr>
        <p:spPr/>
        <p:txBody>
          <a:bodyPr/>
          <a:lstStyle/>
          <a:p>
            <a:r>
              <a:rPr lang="en-GB" dirty="0"/>
              <a:t>Example 3 - Octal to Decimal Conversion</a:t>
            </a:r>
          </a:p>
        </p:txBody>
      </p:sp>
      <p:sp>
        <p:nvSpPr>
          <p:cNvPr id="3" name="Content Placeholder 2">
            <a:extLst>
              <a:ext uri="{FF2B5EF4-FFF2-40B4-BE49-F238E27FC236}">
                <a16:creationId xmlns:a16="http://schemas.microsoft.com/office/drawing/2014/main" id="{6A37739C-D36A-4AAA-BBB0-4F389378DA9C}"/>
              </a:ext>
            </a:extLst>
          </p:cNvPr>
          <p:cNvSpPr>
            <a:spLocks noGrp="1"/>
          </p:cNvSpPr>
          <p:nvPr>
            <p:ph idx="1"/>
          </p:nvPr>
        </p:nvSpPr>
        <p:spPr/>
        <p:txBody>
          <a:bodyPr>
            <a:normAutofit/>
          </a:bodyPr>
          <a:lstStyle/>
          <a:p>
            <a:pPr marL="0" indent="0">
              <a:buNone/>
            </a:pPr>
            <a:r>
              <a:rPr lang="en-GB" dirty="0"/>
              <a:t>Octal Input Value = 370</a:t>
            </a:r>
          </a:p>
          <a:p>
            <a:pPr marL="0" indent="0">
              <a:buNone/>
            </a:pPr>
            <a:r>
              <a:rPr lang="en-GB" dirty="0"/>
              <a:t>						3 x 8    +  7 x 8  + 0 x 8</a:t>
            </a:r>
          </a:p>
          <a:p>
            <a:pPr marL="0" indent="0">
              <a:buNone/>
            </a:pPr>
            <a:r>
              <a:rPr lang="en-GB" dirty="0"/>
              <a:t>					=	3 x 64  +  56      + 0</a:t>
            </a:r>
          </a:p>
          <a:p>
            <a:pPr marL="0" indent="0">
              <a:buNone/>
            </a:pPr>
            <a:r>
              <a:rPr lang="en-GB" dirty="0"/>
              <a:t>						192      +  56      + 0</a:t>
            </a:r>
          </a:p>
          <a:p>
            <a:pPr marL="0" indent="0">
              <a:buNone/>
            </a:pPr>
            <a:endParaRPr lang="en-GB" dirty="0"/>
          </a:p>
          <a:p>
            <a:pPr marL="0" indent="0">
              <a:buNone/>
            </a:pPr>
            <a:r>
              <a:rPr lang="en-GB" dirty="0"/>
              <a:t>Add the values together (192+56+0) = 248 in Decimal</a:t>
            </a:r>
          </a:p>
        </p:txBody>
      </p:sp>
      <p:graphicFrame>
        <p:nvGraphicFramePr>
          <p:cNvPr id="5" name="Table 6">
            <a:extLst>
              <a:ext uri="{FF2B5EF4-FFF2-40B4-BE49-F238E27FC236}">
                <a16:creationId xmlns:a16="http://schemas.microsoft.com/office/drawing/2014/main" id="{659C2635-D641-4E1F-9DD3-41A4D1B611B5}"/>
              </a:ext>
            </a:extLst>
          </p:cNvPr>
          <p:cNvGraphicFramePr>
            <a:graphicFrameLocks noGrp="1"/>
          </p:cNvGraphicFramePr>
          <p:nvPr>
            <p:extLst>
              <p:ext uri="{D42A27DB-BD31-4B8C-83A1-F6EECF244321}">
                <p14:modId xmlns:p14="http://schemas.microsoft.com/office/powerpoint/2010/main" val="1934124454"/>
              </p:ext>
            </p:extLst>
          </p:nvPr>
        </p:nvGraphicFramePr>
        <p:xfrm>
          <a:off x="995356" y="2379572"/>
          <a:ext cx="3845588" cy="1172703"/>
        </p:xfrm>
        <a:graphic>
          <a:graphicData uri="http://schemas.openxmlformats.org/drawingml/2006/table">
            <a:tbl>
              <a:tblPr firstRow="1" bandRow="1">
                <a:tableStyleId>{5C22544A-7EE6-4342-B048-85BDC9FD1C3A}</a:tableStyleId>
              </a:tblPr>
              <a:tblGrid>
                <a:gridCol w="961397">
                  <a:extLst>
                    <a:ext uri="{9D8B030D-6E8A-4147-A177-3AD203B41FA5}">
                      <a16:colId xmlns:a16="http://schemas.microsoft.com/office/drawing/2014/main" val="450761610"/>
                    </a:ext>
                  </a:extLst>
                </a:gridCol>
                <a:gridCol w="961397">
                  <a:extLst>
                    <a:ext uri="{9D8B030D-6E8A-4147-A177-3AD203B41FA5}">
                      <a16:colId xmlns:a16="http://schemas.microsoft.com/office/drawing/2014/main" val="315322116"/>
                    </a:ext>
                  </a:extLst>
                </a:gridCol>
                <a:gridCol w="961397">
                  <a:extLst>
                    <a:ext uri="{9D8B030D-6E8A-4147-A177-3AD203B41FA5}">
                      <a16:colId xmlns:a16="http://schemas.microsoft.com/office/drawing/2014/main" val="2429454857"/>
                    </a:ext>
                  </a:extLst>
                </a:gridCol>
                <a:gridCol w="961397">
                  <a:extLst>
                    <a:ext uri="{9D8B030D-6E8A-4147-A177-3AD203B41FA5}">
                      <a16:colId xmlns:a16="http://schemas.microsoft.com/office/drawing/2014/main" val="2484828464"/>
                    </a:ext>
                  </a:extLst>
                </a:gridCol>
              </a:tblGrid>
              <a:tr h="390901">
                <a:tc>
                  <a:txBody>
                    <a:bodyPr/>
                    <a:lstStyle/>
                    <a:p>
                      <a:pPr algn="ctr"/>
                      <a:endParaRPr lang="en-GB" dirty="0"/>
                    </a:p>
                  </a:txBody>
                  <a:tcPr/>
                </a:tc>
                <a:tc>
                  <a:txBody>
                    <a:bodyPr/>
                    <a:lstStyle/>
                    <a:p>
                      <a:pPr algn="ctr"/>
                      <a:r>
                        <a:rPr lang="en-GB" dirty="0"/>
                        <a:t>3</a:t>
                      </a:r>
                    </a:p>
                  </a:txBody>
                  <a:tcPr/>
                </a:tc>
                <a:tc>
                  <a:txBody>
                    <a:bodyPr/>
                    <a:lstStyle/>
                    <a:p>
                      <a:pPr algn="ctr"/>
                      <a:r>
                        <a:rPr lang="en-GB" dirty="0"/>
                        <a:t>7</a:t>
                      </a:r>
                    </a:p>
                  </a:txBody>
                  <a:tcPr/>
                </a:tc>
                <a:tc>
                  <a:txBody>
                    <a:bodyPr/>
                    <a:lstStyle/>
                    <a:p>
                      <a:pPr algn="ctr"/>
                      <a:r>
                        <a:rPr lang="en-GB" dirty="0"/>
                        <a:t>0</a:t>
                      </a:r>
                    </a:p>
                  </a:txBody>
                  <a:tcPr/>
                </a:tc>
                <a:extLst>
                  <a:ext uri="{0D108BD9-81ED-4DB2-BD59-A6C34878D82A}">
                    <a16:rowId xmlns:a16="http://schemas.microsoft.com/office/drawing/2014/main" val="332889018"/>
                  </a:ext>
                </a:extLst>
              </a:tr>
              <a:tr h="390901">
                <a:tc>
                  <a:txBody>
                    <a:bodyPr/>
                    <a:lstStyle/>
                    <a:p>
                      <a:pPr algn="ctr"/>
                      <a:r>
                        <a:rPr lang="en-GB" sz="1600" dirty="0"/>
                        <a:t>Oct</a:t>
                      </a:r>
                    </a:p>
                  </a:txBody>
                  <a:tcPr/>
                </a:tc>
                <a:tc>
                  <a:txBody>
                    <a:bodyPr/>
                    <a:lstStyle/>
                    <a:p>
                      <a:pPr algn="ctr"/>
                      <a:r>
                        <a:rPr lang="en-GB" dirty="0"/>
                        <a:t>8</a:t>
                      </a:r>
                    </a:p>
                  </a:txBody>
                  <a:tcPr/>
                </a:tc>
                <a:tc>
                  <a:txBody>
                    <a:bodyPr/>
                    <a:lstStyle/>
                    <a:p>
                      <a:pPr algn="ctr"/>
                      <a:r>
                        <a:rPr lang="en-GB" dirty="0"/>
                        <a:t>8</a:t>
                      </a:r>
                    </a:p>
                  </a:txBody>
                  <a:tcPr/>
                </a:tc>
                <a:tc>
                  <a:txBody>
                    <a:bodyPr/>
                    <a:lstStyle/>
                    <a:p>
                      <a:pPr algn="ctr"/>
                      <a:r>
                        <a:rPr lang="en-GB" dirty="0"/>
                        <a:t>8</a:t>
                      </a:r>
                    </a:p>
                  </a:txBody>
                  <a:tcPr/>
                </a:tc>
                <a:extLst>
                  <a:ext uri="{0D108BD9-81ED-4DB2-BD59-A6C34878D82A}">
                    <a16:rowId xmlns:a16="http://schemas.microsoft.com/office/drawing/2014/main" val="851461398"/>
                  </a:ext>
                </a:extLst>
              </a:tr>
              <a:tr h="390901">
                <a:tc>
                  <a:txBody>
                    <a:bodyPr/>
                    <a:lstStyle/>
                    <a:p>
                      <a:pPr algn="ctr"/>
                      <a:r>
                        <a:rPr lang="en-GB" sz="1600" dirty="0"/>
                        <a:t>Power of</a:t>
                      </a:r>
                    </a:p>
                  </a:txBody>
                  <a:tcPr/>
                </a:tc>
                <a:tc>
                  <a:txBody>
                    <a:bodyPr/>
                    <a:lstStyle/>
                    <a:p>
                      <a:pPr algn="ctr"/>
                      <a:r>
                        <a:rPr lang="en-GB" dirty="0"/>
                        <a:t>2</a:t>
                      </a:r>
                    </a:p>
                  </a:txBody>
                  <a:tcPr/>
                </a:tc>
                <a:tc>
                  <a:txBody>
                    <a:bodyPr/>
                    <a:lstStyle/>
                    <a:p>
                      <a:pPr algn="ctr"/>
                      <a:r>
                        <a:rPr lang="en-GB" dirty="0"/>
                        <a:t>1</a:t>
                      </a:r>
                    </a:p>
                  </a:txBody>
                  <a:tcPr/>
                </a:tc>
                <a:tc>
                  <a:txBody>
                    <a:bodyPr/>
                    <a:lstStyle/>
                    <a:p>
                      <a:pPr algn="ctr"/>
                      <a:r>
                        <a:rPr lang="en-GB" dirty="0"/>
                        <a:t>0</a:t>
                      </a:r>
                    </a:p>
                  </a:txBody>
                  <a:tcPr/>
                </a:tc>
                <a:extLst>
                  <a:ext uri="{0D108BD9-81ED-4DB2-BD59-A6C34878D82A}">
                    <a16:rowId xmlns:a16="http://schemas.microsoft.com/office/drawing/2014/main" val="1243825114"/>
                  </a:ext>
                </a:extLst>
              </a:tr>
            </a:tbl>
          </a:graphicData>
        </a:graphic>
      </p:graphicFrame>
      <p:sp>
        <p:nvSpPr>
          <p:cNvPr id="8" name="TextBox 7">
            <a:extLst>
              <a:ext uri="{FF2B5EF4-FFF2-40B4-BE49-F238E27FC236}">
                <a16:creationId xmlns:a16="http://schemas.microsoft.com/office/drawing/2014/main" id="{BBE31359-2DA3-4075-BE24-DC816F0AEE12}"/>
              </a:ext>
            </a:extLst>
          </p:cNvPr>
          <p:cNvSpPr txBox="1"/>
          <p:nvPr/>
        </p:nvSpPr>
        <p:spPr>
          <a:xfrm>
            <a:off x="7034035" y="2178424"/>
            <a:ext cx="4369072" cy="307777"/>
          </a:xfrm>
          <a:prstGeom prst="rect">
            <a:avLst/>
          </a:prstGeom>
          <a:noFill/>
        </p:spPr>
        <p:txBody>
          <a:bodyPr wrap="square" rtlCol="0">
            <a:spAutoFit/>
          </a:bodyPr>
          <a:lstStyle/>
          <a:p>
            <a:r>
              <a:rPr lang="en-GB" sz="1400" dirty="0"/>
              <a:t>2                               1                          0</a:t>
            </a:r>
          </a:p>
        </p:txBody>
      </p:sp>
      <p:sp>
        <p:nvSpPr>
          <p:cNvPr id="13" name="Arrow: Curved Left 12">
            <a:extLst>
              <a:ext uri="{FF2B5EF4-FFF2-40B4-BE49-F238E27FC236}">
                <a16:creationId xmlns:a16="http://schemas.microsoft.com/office/drawing/2014/main" id="{1A18F669-15FB-4F82-AA46-1D7BDCE2E65E}"/>
              </a:ext>
            </a:extLst>
          </p:cNvPr>
          <p:cNvSpPr/>
          <p:nvPr/>
        </p:nvSpPr>
        <p:spPr>
          <a:xfrm>
            <a:off x="9867288" y="2528495"/>
            <a:ext cx="337399" cy="62101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83301694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3BB38-DBD0-4C38-8D70-C049782060B9}"/>
              </a:ext>
            </a:extLst>
          </p:cNvPr>
          <p:cNvSpPr>
            <a:spLocks noGrp="1"/>
          </p:cNvSpPr>
          <p:nvPr>
            <p:ph type="title"/>
          </p:nvPr>
        </p:nvSpPr>
        <p:spPr/>
        <p:txBody>
          <a:bodyPr/>
          <a:lstStyle/>
          <a:p>
            <a:r>
              <a:rPr lang="en-GB" dirty="0"/>
              <a:t>Example 4 – Decimal to Hex Conversion</a:t>
            </a:r>
          </a:p>
        </p:txBody>
      </p:sp>
      <p:sp>
        <p:nvSpPr>
          <p:cNvPr id="3" name="Content Placeholder 2">
            <a:extLst>
              <a:ext uri="{FF2B5EF4-FFF2-40B4-BE49-F238E27FC236}">
                <a16:creationId xmlns:a16="http://schemas.microsoft.com/office/drawing/2014/main" id="{91CD969E-C14F-4023-BFD2-F0291FD8717F}"/>
              </a:ext>
            </a:extLst>
          </p:cNvPr>
          <p:cNvSpPr>
            <a:spLocks noGrp="1"/>
          </p:cNvSpPr>
          <p:nvPr>
            <p:ph idx="1"/>
          </p:nvPr>
        </p:nvSpPr>
        <p:spPr>
          <a:xfrm>
            <a:off x="838200" y="1825625"/>
            <a:ext cx="5061284" cy="4351338"/>
          </a:xfrm>
        </p:spPr>
        <p:txBody>
          <a:bodyPr>
            <a:normAutofit/>
          </a:bodyPr>
          <a:lstStyle/>
          <a:p>
            <a:pPr marL="0" indent="0">
              <a:buNone/>
            </a:pPr>
            <a:r>
              <a:rPr lang="en-GB" sz="2000" dirty="0"/>
              <a:t>Decimal Input Value = 7562</a:t>
            </a:r>
          </a:p>
          <a:p>
            <a:pPr marL="0" indent="0">
              <a:buNone/>
            </a:pPr>
            <a:r>
              <a:rPr lang="en-GB" sz="2000" b="1" dirty="0"/>
              <a:t>Note: </a:t>
            </a:r>
            <a:r>
              <a:rPr lang="en-GB" sz="2000" dirty="0"/>
              <a:t>Can</a:t>
            </a:r>
            <a:r>
              <a:rPr lang="en-GB" sz="2000" b="1" dirty="0"/>
              <a:t> </a:t>
            </a:r>
            <a:r>
              <a:rPr lang="en-GB" sz="2000" dirty="0"/>
              <a:t>also shown as 7562</a:t>
            </a:r>
          </a:p>
          <a:p>
            <a:pPr marL="0" indent="0">
              <a:buNone/>
            </a:pPr>
            <a:endParaRPr lang="en-GB" sz="2000" dirty="0"/>
          </a:p>
          <a:p>
            <a:pPr marL="0" indent="0">
              <a:buNone/>
            </a:pPr>
            <a:r>
              <a:rPr lang="en-GB" sz="2000" dirty="0"/>
              <a:t>Conversion Steps:</a:t>
            </a:r>
          </a:p>
          <a:p>
            <a:r>
              <a:rPr lang="en-GB" sz="2000" dirty="0"/>
              <a:t>Divide Decimal input value by 16</a:t>
            </a:r>
          </a:p>
          <a:p>
            <a:r>
              <a:rPr lang="en-GB" sz="2000" dirty="0"/>
              <a:t>Get the Integer quotient for the next iteration </a:t>
            </a:r>
          </a:p>
          <a:p>
            <a:pPr marL="0" indent="0">
              <a:buNone/>
            </a:pPr>
            <a:r>
              <a:rPr lang="en-GB" sz="2000" b="1" dirty="0"/>
              <a:t>Note: </a:t>
            </a:r>
            <a:r>
              <a:rPr lang="en-GB" sz="2000" dirty="0"/>
              <a:t>Term “quotient” means result</a:t>
            </a:r>
          </a:p>
          <a:p>
            <a:r>
              <a:rPr lang="en-GB" sz="2000" dirty="0"/>
              <a:t>Get the Decimal remainder for the Hex digit</a:t>
            </a:r>
          </a:p>
          <a:p>
            <a:r>
              <a:rPr lang="en-GB" sz="2000" dirty="0"/>
              <a:t>Repeat the steps until the quotient = 0 </a:t>
            </a:r>
          </a:p>
        </p:txBody>
      </p:sp>
      <p:graphicFrame>
        <p:nvGraphicFramePr>
          <p:cNvPr id="5" name="Table 5">
            <a:extLst>
              <a:ext uri="{FF2B5EF4-FFF2-40B4-BE49-F238E27FC236}">
                <a16:creationId xmlns:a16="http://schemas.microsoft.com/office/drawing/2014/main" id="{536F3246-C3EB-4DDF-906A-B38B087BEC24}"/>
              </a:ext>
            </a:extLst>
          </p:cNvPr>
          <p:cNvGraphicFramePr>
            <a:graphicFrameLocks noGrp="1"/>
          </p:cNvGraphicFramePr>
          <p:nvPr>
            <p:extLst>
              <p:ext uri="{D42A27DB-BD31-4B8C-83A1-F6EECF244321}">
                <p14:modId xmlns:p14="http://schemas.microsoft.com/office/powerpoint/2010/main" val="4032932733"/>
              </p:ext>
            </p:extLst>
          </p:nvPr>
        </p:nvGraphicFramePr>
        <p:xfrm>
          <a:off x="5713661" y="2355959"/>
          <a:ext cx="6229686" cy="2401490"/>
        </p:xfrm>
        <a:graphic>
          <a:graphicData uri="http://schemas.openxmlformats.org/drawingml/2006/table">
            <a:tbl>
              <a:tblPr firstRow="1" bandRow="1">
                <a:tableStyleId>{5C22544A-7EE6-4342-B048-85BDC9FD1C3A}</a:tableStyleId>
              </a:tblPr>
              <a:tblGrid>
                <a:gridCol w="1038281">
                  <a:extLst>
                    <a:ext uri="{9D8B030D-6E8A-4147-A177-3AD203B41FA5}">
                      <a16:colId xmlns:a16="http://schemas.microsoft.com/office/drawing/2014/main" val="140558137"/>
                    </a:ext>
                  </a:extLst>
                </a:gridCol>
                <a:gridCol w="1038281">
                  <a:extLst>
                    <a:ext uri="{9D8B030D-6E8A-4147-A177-3AD203B41FA5}">
                      <a16:colId xmlns:a16="http://schemas.microsoft.com/office/drawing/2014/main" val="1037443818"/>
                    </a:ext>
                  </a:extLst>
                </a:gridCol>
                <a:gridCol w="1038281">
                  <a:extLst>
                    <a:ext uri="{9D8B030D-6E8A-4147-A177-3AD203B41FA5}">
                      <a16:colId xmlns:a16="http://schemas.microsoft.com/office/drawing/2014/main" val="3329915101"/>
                    </a:ext>
                  </a:extLst>
                </a:gridCol>
                <a:gridCol w="1038281">
                  <a:extLst>
                    <a:ext uri="{9D8B030D-6E8A-4147-A177-3AD203B41FA5}">
                      <a16:colId xmlns:a16="http://schemas.microsoft.com/office/drawing/2014/main" val="4121064734"/>
                    </a:ext>
                  </a:extLst>
                </a:gridCol>
                <a:gridCol w="1038281">
                  <a:extLst>
                    <a:ext uri="{9D8B030D-6E8A-4147-A177-3AD203B41FA5}">
                      <a16:colId xmlns:a16="http://schemas.microsoft.com/office/drawing/2014/main" val="1926620294"/>
                    </a:ext>
                  </a:extLst>
                </a:gridCol>
                <a:gridCol w="1038281">
                  <a:extLst>
                    <a:ext uri="{9D8B030D-6E8A-4147-A177-3AD203B41FA5}">
                      <a16:colId xmlns:a16="http://schemas.microsoft.com/office/drawing/2014/main" val="2597176103"/>
                    </a:ext>
                  </a:extLst>
                </a:gridCol>
              </a:tblGrid>
              <a:tr h="480298">
                <a:tc>
                  <a:txBody>
                    <a:bodyPr/>
                    <a:lstStyle/>
                    <a:p>
                      <a:pPr algn="ctr"/>
                      <a:r>
                        <a:rPr lang="en-GB" sz="1200" dirty="0"/>
                        <a:t>Division by 16</a:t>
                      </a:r>
                    </a:p>
                  </a:txBody>
                  <a:tcPr/>
                </a:tc>
                <a:tc>
                  <a:txBody>
                    <a:bodyPr/>
                    <a:lstStyle/>
                    <a:p>
                      <a:pPr algn="ctr"/>
                      <a:r>
                        <a:rPr lang="en-GB" sz="1200" dirty="0"/>
                        <a:t>Quotient (Integer)</a:t>
                      </a:r>
                    </a:p>
                  </a:txBody>
                  <a:tcPr/>
                </a:tc>
                <a:tc>
                  <a:txBody>
                    <a:bodyPr/>
                    <a:lstStyle/>
                    <a:p>
                      <a:pPr algn="ctr"/>
                      <a:r>
                        <a:rPr lang="en-GB" sz="1200" dirty="0"/>
                        <a:t>Remainder (Calculation)</a:t>
                      </a:r>
                    </a:p>
                  </a:txBody>
                  <a:tcPr/>
                </a:tc>
                <a:tc>
                  <a:txBody>
                    <a:bodyPr/>
                    <a:lstStyle/>
                    <a:p>
                      <a:pPr algn="ctr"/>
                      <a:r>
                        <a:rPr lang="en-GB" sz="1200" dirty="0"/>
                        <a:t>Remainder (Decimal)</a:t>
                      </a:r>
                    </a:p>
                  </a:txBody>
                  <a:tcPr/>
                </a:tc>
                <a:tc>
                  <a:txBody>
                    <a:bodyPr/>
                    <a:lstStyle/>
                    <a:p>
                      <a:pPr algn="ctr"/>
                      <a:r>
                        <a:rPr lang="en-GB" sz="1200" dirty="0"/>
                        <a:t>Remainder (Hex)</a:t>
                      </a:r>
                    </a:p>
                  </a:txBody>
                  <a:tcPr/>
                </a:tc>
                <a:tc>
                  <a:txBody>
                    <a:bodyPr/>
                    <a:lstStyle/>
                    <a:p>
                      <a:pPr algn="ctr"/>
                      <a:r>
                        <a:rPr lang="en-GB" sz="1200" dirty="0"/>
                        <a:t>Digit #</a:t>
                      </a:r>
                    </a:p>
                  </a:txBody>
                  <a:tcPr/>
                </a:tc>
                <a:extLst>
                  <a:ext uri="{0D108BD9-81ED-4DB2-BD59-A6C34878D82A}">
                    <a16:rowId xmlns:a16="http://schemas.microsoft.com/office/drawing/2014/main" val="2453307023"/>
                  </a:ext>
                </a:extLst>
              </a:tr>
              <a:tr h="480298">
                <a:tc>
                  <a:txBody>
                    <a:bodyPr/>
                    <a:lstStyle/>
                    <a:p>
                      <a:pPr algn="ctr"/>
                      <a:r>
                        <a:rPr lang="en-GB" sz="1200" dirty="0"/>
                        <a:t>7562 / 16</a:t>
                      </a:r>
                    </a:p>
                  </a:txBody>
                  <a:tcPr/>
                </a:tc>
                <a:tc>
                  <a:txBody>
                    <a:bodyPr/>
                    <a:lstStyle/>
                    <a:p>
                      <a:pPr algn="ctr"/>
                      <a:r>
                        <a:rPr lang="en-GB" sz="1200" dirty="0"/>
                        <a:t>472</a:t>
                      </a:r>
                    </a:p>
                  </a:txBody>
                  <a:tcPr/>
                </a:tc>
                <a:tc>
                  <a:txBody>
                    <a:bodyPr/>
                    <a:lstStyle/>
                    <a:p>
                      <a:pPr algn="ctr"/>
                      <a:r>
                        <a:rPr lang="en-GB" sz="1200" dirty="0"/>
                        <a:t>0.625 x 16</a:t>
                      </a:r>
                    </a:p>
                  </a:txBody>
                  <a:tcPr/>
                </a:tc>
                <a:tc>
                  <a:txBody>
                    <a:bodyPr/>
                    <a:lstStyle/>
                    <a:p>
                      <a:pPr algn="ctr"/>
                      <a:r>
                        <a:rPr lang="en-GB" sz="1200" dirty="0"/>
                        <a:t>10</a:t>
                      </a:r>
                    </a:p>
                  </a:txBody>
                  <a:tcPr/>
                </a:tc>
                <a:tc>
                  <a:txBody>
                    <a:bodyPr/>
                    <a:lstStyle/>
                    <a:p>
                      <a:pPr algn="ctr"/>
                      <a:r>
                        <a:rPr lang="en-GB" sz="1200" dirty="0">
                          <a:highlight>
                            <a:srgbClr val="FFFF00"/>
                          </a:highlight>
                        </a:rPr>
                        <a:t>A</a:t>
                      </a:r>
                    </a:p>
                  </a:txBody>
                  <a:tcPr/>
                </a:tc>
                <a:tc>
                  <a:txBody>
                    <a:bodyPr/>
                    <a:lstStyle/>
                    <a:p>
                      <a:pPr algn="ctr"/>
                      <a:r>
                        <a:rPr lang="en-GB" sz="1200" dirty="0"/>
                        <a:t>0</a:t>
                      </a:r>
                    </a:p>
                  </a:txBody>
                  <a:tcPr/>
                </a:tc>
                <a:extLst>
                  <a:ext uri="{0D108BD9-81ED-4DB2-BD59-A6C34878D82A}">
                    <a16:rowId xmlns:a16="http://schemas.microsoft.com/office/drawing/2014/main" val="1162694756"/>
                  </a:ext>
                </a:extLst>
              </a:tr>
              <a:tr h="480298">
                <a:tc>
                  <a:txBody>
                    <a:bodyPr/>
                    <a:lstStyle/>
                    <a:p>
                      <a:pPr algn="ctr"/>
                      <a:r>
                        <a:rPr lang="en-GB" sz="1200" dirty="0"/>
                        <a:t>472 / 16</a:t>
                      </a:r>
                    </a:p>
                  </a:txBody>
                  <a:tcPr/>
                </a:tc>
                <a:tc>
                  <a:txBody>
                    <a:bodyPr/>
                    <a:lstStyle/>
                    <a:p>
                      <a:pPr algn="ctr"/>
                      <a:r>
                        <a:rPr lang="en-GB" sz="1200" dirty="0"/>
                        <a:t>29</a:t>
                      </a:r>
                    </a:p>
                  </a:txBody>
                  <a:tcPr/>
                </a:tc>
                <a:tc>
                  <a:txBody>
                    <a:bodyPr/>
                    <a:lstStyle/>
                    <a:p>
                      <a:pPr algn="ctr"/>
                      <a:r>
                        <a:rPr lang="en-GB" sz="1200" dirty="0"/>
                        <a:t>0.5 x 16</a:t>
                      </a:r>
                    </a:p>
                  </a:txBody>
                  <a:tcPr/>
                </a:tc>
                <a:tc>
                  <a:txBody>
                    <a:bodyPr/>
                    <a:lstStyle/>
                    <a:p>
                      <a:pPr algn="ctr"/>
                      <a:r>
                        <a:rPr lang="en-GB" sz="1200" dirty="0"/>
                        <a:t>8</a:t>
                      </a:r>
                    </a:p>
                  </a:txBody>
                  <a:tcPr/>
                </a:tc>
                <a:tc>
                  <a:txBody>
                    <a:bodyPr/>
                    <a:lstStyle/>
                    <a:p>
                      <a:pPr algn="ctr"/>
                      <a:r>
                        <a:rPr lang="en-GB" sz="1200" dirty="0">
                          <a:highlight>
                            <a:srgbClr val="FFFF00"/>
                          </a:highlight>
                        </a:rPr>
                        <a:t>8</a:t>
                      </a:r>
                    </a:p>
                  </a:txBody>
                  <a:tcPr/>
                </a:tc>
                <a:tc>
                  <a:txBody>
                    <a:bodyPr/>
                    <a:lstStyle/>
                    <a:p>
                      <a:pPr algn="ctr"/>
                      <a:r>
                        <a:rPr lang="en-GB" sz="1200" dirty="0"/>
                        <a:t>1</a:t>
                      </a:r>
                    </a:p>
                  </a:txBody>
                  <a:tcPr/>
                </a:tc>
                <a:extLst>
                  <a:ext uri="{0D108BD9-81ED-4DB2-BD59-A6C34878D82A}">
                    <a16:rowId xmlns:a16="http://schemas.microsoft.com/office/drawing/2014/main" val="2577987882"/>
                  </a:ext>
                </a:extLst>
              </a:tr>
              <a:tr h="480298">
                <a:tc>
                  <a:txBody>
                    <a:bodyPr/>
                    <a:lstStyle/>
                    <a:p>
                      <a:pPr algn="ctr"/>
                      <a:r>
                        <a:rPr lang="en-GB" sz="1200" dirty="0"/>
                        <a:t>29 / 16</a:t>
                      </a:r>
                    </a:p>
                  </a:txBody>
                  <a:tcPr/>
                </a:tc>
                <a:tc>
                  <a:txBody>
                    <a:bodyPr/>
                    <a:lstStyle/>
                    <a:p>
                      <a:pPr algn="ctr"/>
                      <a:r>
                        <a:rPr lang="en-GB" sz="1200" dirty="0"/>
                        <a:t>1</a:t>
                      </a:r>
                    </a:p>
                  </a:txBody>
                  <a:tcPr/>
                </a:tc>
                <a:tc>
                  <a:txBody>
                    <a:bodyPr/>
                    <a:lstStyle/>
                    <a:p>
                      <a:pPr algn="ctr"/>
                      <a:r>
                        <a:rPr lang="en-GB" sz="1200" dirty="0"/>
                        <a:t>0.8125 x 16</a:t>
                      </a:r>
                    </a:p>
                  </a:txBody>
                  <a:tcPr/>
                </a:tc>
                <a:tc>
                  <a:txBody>
                    <a:bodyPr/>
                    <a:lstStyle/>
                    <a:p>
                      <a:pPr algn="ctr"/>
                      <a:r>
                        <a:rPr lang="en-GB" sz="1200" dirty="0"/>
                        <a:t>13</a:t>
                      </a:r>
                    </a:p>
                  </a:txBody>
                  <a:tcPr/>
                </a:tc>
                <a:tc>
                  <a:txBody>
                    <a:bodyPr/>
                    <a:lstStyle/>
                    <a:p>
                      <a:pPr algn="ctr"/>
                      <a:r>
                        <a:rPr lang="en-GB" sz="1200" dirty="0">
                          <a:highlight>
                            <a:srgbClr val="FFFF00"/>
                          </a:highlight>
                        </a:rPr>
                        <a:t>D</a:t>
                      </a:r>
                    </a:p>
                  </a:txBody>
                  <a:tcPr/>
                </a:tc>
                <a:tc>
                  <a:txBody>
                    <a:bodyPr/>
                    <a:lstStyle/>
                    <a:p>
                      <a:pPr algn="ctr"/>
                      <a:r>
                        <a:rPr lang="en-GB" sz="1200" dirty="0"/>
                        <a:t>2</a:t>
                      </a:r>
                    </a:p>
                  </a:txBody>
                  <a:tcPr/>
                </a:tc>
                <a:extLst>
                  <a:ext uri="{0D108BD9-81ED-4DB2-BD59-A6C34878D82A}">
                    <a16:rowId xmlns:a16="http://schemas.microsoft.com/office/drawing/2014/main" val="4020811740"/>
                  </a:ext>
                </a:extLst>
              </a:tr>
              <a:tr h="480298">
                <a:tc>
                  <a:txBody>
                    <a:bodyPr/>
                    <a:lstStyle/>
                    <a:p>
                      <a:pPr algn="ctr"/>
                      <a:r>
                        <a:rPr lang="en-GB" sz="1200" dirty="0"/>
                        <a:t>1 / 16</a:t>
                      </a:r>
                    </a:p>
                  </a:txBody>
                  <a:tcPr/>
                </a:tc>
                <a:tc>
                  <a:txBody>
                    <a:bodyPr/>
                    <a:lstStyle/>
                    <a:p>
                      <a:pPr algn="ctr"/>
                      <a:r>
                        <a:rPr lang="en-GB" sz="1200" dirty="0"/>
                        <a:t>0</a:t>
                      </a:r>
                    </a:p>
                  </a:txBody>
                  <a:tcPr/>
                </a:tc>
                <a:tc>
                  <a:txBody>
                    <a:bodyPr/>
                    <a:lstStyle/>
                    <a:p>
                      <a:pPr algn="ctr"/>
                      <a:r>
                        <a:rPr lang="en-GB" sz="1200" dirty="0"/>
                        <a:t>0.0625 x 16</a:t>
                      </a:r>
                    </a:p>
                  </a:txBody>
                  <a:tcPr/>
                </a:tc>
                <a:tc>
                  <a:txBody>
                    <a:bodyPr/>
                    <a:lstStyle/>
                    <a:p>
                      <a:pPr algn="ctr"/>
                      <a:r>
                        <a:rPr lang="en-GB" sz="1200" dirty="0"/>
                        <a:t>1</a:t>
                      </a:r>
                    </a:p>
                  </a:txBody>
                  <a:tcPr/>
                </a:tc>
                <a:tc>
                  <a:txBody>
                    <a:bodyPr/>
                    <a:lstStyle/>
                    <a:p>
                      <a:pPr algn="ctr"/>
                      <a:r>
                        <a:rPr lang="en-GB" sz="1200" dirty="0">
                          <a:highlight>
                            <a:srgbClr val="FFFF00"/>
                          </a:highlight>
                        </a:rPr>
                        <a:t>1</a:t>
                      </a:r>
                    </a:p>
                  </a:txBody>
                  <a:tcPr/>
                </a:tc>
                <a:tc>
                  <a:txBody>
                    <a:bodyPr/>
                    <a:lstStyle/>
                    <a:p>
                      <a:pPr algn="ctr"/>
                      <a:r>
                        <a:rPr lang="en-GB" sz="1200" dirty="0"/>
                        <a:t>3</a:t>
                      </a:r>
                    </a:p>
                  </a:txBody>
                  <a:tcPr/>
                </a:tc>
                <a:extLst>
                  <a:ext uri="{0D108BD9-81ED-4DB2-BD59-A6C34878D82A}">
                    <a16:rowId xmlns:a16="http://schemas.microsoft.com/office/drawing/2014/main" val="1067909703"/>
                  </a:ext>
                </a:extLst>
              </a:tr>
            </a:tbl>
          </a:graphicData>
        </a:graphic>
      </p:graphicFrame>
      <p:sp>
        <p:nvSpPr>
          <p:cNvPr id="6" name="TextBox 5">
            <a:extLst>
              <a:ext uri="{FF2B5EF4-FFF2-40B4-BE49-F238E27FC236}">
                <a16:creationId xmlns:a16="http://schemas.microsoft.com/office/drawing/2014/main" id="{EDB55F7B-A82C-4FC3-9CDC-542FBCCAA31C}"/>
              </a:ext>
            </a:extLst>
          </p:cNvPr>
          <p:cNvSpPr txBox="1"/>
          <p:nvPr/>
        </p:nvSpPr>
        <p:spPr>
          <a:xfrm>
            <a:off x="3926306" y="2323875"/>
            <a:ext cx="367408" cy="307777"/>
          </a:xfrm>
          <a:prstGeom prst="rect">
            <a:avLst/>
          </a:prstGeom>
          <a:noFill/>
        </p:spPr>
        <p:txBody>
          <a:bodyPr wrap="none" rtlCol="0">
            <a:spAutoFit/>
          </a:bodyPr>
          <a:lstStyle/>
          <a:p>
            <a:r>
              <a:rPr lang="en-GB" sz="1400" dirty="0"/>
              <a:t>10</a:t>
            </a:r>
          </a:p>
        </p:txBody>
      </p:sp>
      <p:sp>
        <p:nvSpPr>
          <p:cNvPr id="8" name="TextBox 7">
            <a:extLst>
              <a:ext uri="{FF2B5EF4-FFF2-40B4-BE49-F238E27FC236}">
                <a16:creationId xmlns:a16="http://schemas.microsoft.com/office/drawing/2014/main" id="{BC0C8A6C-D6BE-429C-B1B3-6D7EE3643917}"/>
              </a:ext>
            </a:extLst>
          </p:cNvPr>
          <p:cNvSpPr txBox="1"/>
          <p:nvPr/>
        </p:nvSpPr>
        <p:spPr>
          <a:xfrm>
            <a:off x="6892847" y="5097874"/>
            <a:ext cx="4130874" cy="369332"/>
          </a:xfrm>
          <a:prstGeom prst="rect">
            <a:avLst/>
          </a:prstGeom>
          <a:noFill/>
        </p:spPr>
        <p:txBody>
          <a:bodyPr wrap="none" rtlCol="0">
            <a:spAutoFit/>
          </a:bodyPr>
          <a:lstStyle/>
          <a:p>
            <a:r>
              <a:rPr lang="en-GB" dirty="0"/>
              <a:t>Therefore 7562    (Decimal) is 1D8A   (Hex)</a:t>
            </a:r>
          </a:p>
        </p:txBody>
      </p:sp>
      <p:sp>
        <p:nvSpPr>
          <p:cNvPr id="9" name="TextBox 8">
            <a:extLst>
              <a:ext uri="{FF2B5EF4-FFF2-40B4-BE49-F238E27FC236}">
                <a16:creationId xmlns:a16="http://schemas.microsoft.com/office/drawing/2014/main" id="{FA6591C0-7E21-4C46-BFBB-5F4B6F0B5D4F}"/>
              </a:ext>
            </a:extLst>
          </p:cNvPr>
          <p:cNvSpPr txBox="1"/>
          <p:nvPr/>
        </p:nvSpPr>
        <p:spPr>
          <a:xfrm>
            <a:off x="8305800" y="5225650"/>
            <a:ext cx="2273379" cy="307777"/>
          </a:xfrm>
          <a:prstGeom prst="rect">
            <a:avLst/>
          </a:prstGeom>
          <a:noFill/>
        </p:spPr>
        <p:txBody>
          <a:bodyPr wrap="none" rtlCol="0">
            <a:spAutoFit/>
          </a:bodyPr>
          <a:lstStyle/>
          <a:p>
            <a:r>
              <a:rPr lang="en-GB" sz="1400" dirty="0"/>
              <a:t>10                                          16</a:t>
            </a:r>
          </a:p>
        </p:txBody>
      </p:sp>
    </p:spTree>
    <p:extLst>
      <p:ext uri="{BB962C8B-B14F-4D97-AF65-F5344CB8AC3E}">
        <p14:creationId xmlns:p14="http://schemas.microsoft.com/office/powerpoint/2010/main" val="230215103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2CBFC-338C-40A5-B7AC-492C1C0E8364}"/>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4DAEBBF3-2856-436A-B0DD-43FEC7543E1B}"/>
              </a:ext>
            </a:extLst>
          </p:cNvPr>
          <p:cNvSpPr>
            <a:spLocks noGrp="1"/>
          </p:cNvSpPr>
          <p:nvPr>
            <p:ph idx="1"/>
          </p:nvPr>
        </p:nvSpPr>
        <p:spPr>
          <a:xfrm>
            <a:off x="838201" y="1825625"/>
            <a:ext cx="5949820" cy="4351338"/>
          </a:xfrm>
        </p:spPr>
        <p:txBody>
          <a:bodyPr>
            <a:normAutofit/>
          </a:bodyPr>
          <a:lstStyle/>
          <a:p>
            <a:pPr marL="0" indent="0" algn="ctr">
              <a:buNone/>
            </a:pPr>
            <a:endParaRPr lang="en-GB" sz="4000" dirty="0"/>
          </a:p>
          <a:p>
            <a:pPr marL="0" indent="0" algn="ctr">
              <a:buNone/>
            </a:pPr>
            <a:r>
              <a:rPr lang="en-GB" sz="4000" dirty="0"/>
              <a:t>Ensure you are familiar in converting numbers to and from Decimal, Binary, Hex &amp; Oct</a:t>
            </a:r>
          </a:p>
        </p:txBody>
      </p:sp>
      <p:pic>
        <p:nvPicPr>
          <p:cNvPr id="5" name="Graphic 4" descr="Information with solid fill">
            <a:extLst>
              <a:ext uri="{FF2B5EF4-FFF2-40B4-BE49-F238E27FC236}">
                <a16:creationId xmlns:a16="http://schemas.microsoft.com/office/drawing/2014/main" id="{7DD09E31-BBC3-47D8-A8AD-F71C1F4D615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05336" y="1741649"/>
            <a:ext cx="3911057" cy="3911057"/>
          </a:xfrm>
          <a:prstGeom prst="rect">
            <a:avLst/>
          </a:prstGeom>
        </p:spPr>
      </p:pic>
    </p:spTree>
    <p:extLst>
      <p:ext uri="{BB962C8B-B14F-4D97-AF65-F5344CB8AC3E}">
        <p14:creationId xmlns:p14="http://schemas.microsoft.com/office/powerpoint/2010/main" val="326038366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106B4-55CF-4F5D-B72C-BC7C97597E3E}"/>
              </a:ext>
            </a:extLst>
          </p:cNvPr>
          <p:cNvSpPr>
            <a:spLocks noGrp="1"/>
          </p:cNvSpPr>
          <p:nvPr>
            <p:ph type="title"/>
          </p:nvPr>
        </p:nvSpPr>
        <p:spPr/>
        <p:txBody>
          <a:bodyPr/>
          <a:lstStyle/>
          <a:p>
            <a:r>
              <a:rPr lang="en-GB" dirty="0"/>
              <a:t>Combinations and Permutations</a:t>
            </a:r>
          </a:p>
        </p:txBody>
      </p:sp>
      <p:pic>
        <p:nvPicPr>
          <p:cNvPr id="11" name="Content Placeholder 10" descr="A picture containing sitting, table, white, man&#10;&#10;Description automatically generated">
            <a:extLst>
              <a:ext uri="{FF2B5EF4-FFF2-40B4-BE49-F238E27FC236}">
                <a16:creationId xmlns:a16="http://schemas.microsoft.com/office/drawing/2014/main" id="{8FE1C078-26D0-4808-BEAF-D6A16089A20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8131532" y="1225550"/>
            <a:ext cx="3439399" cy="4935538"/>
          </a:xfrm>
        </p:spPr>
      </p:pic>
      <p:sp>
        <p:nvSpPr>
          <p:cNvPr id="12" name="TextBox 11">
            <a:extLst>
              <a:ext uri="{FF2B5EF4-FFF2-40B4-BE49-F238E27FC236}">
                <a16:creationId xmlns:a16="http://schemas.microsoft.com/office/drawing/2014/main" id="{394A56E4-E8F4-4C27-A9F3-AC9FBD3F24CB}"/>
              </a:ext>
            </a:extLst>
          </p:cNvPr>
          <p:cNvSpPr txBox="1"/>
          <p:nvPr/>
        </p:nvSpPr>
        <p:spPr>
          <a:xfrm>
            <a:off x="740546" y="1540490"/>
            <a:ext cx="7552568" cy="3385542"/>
          </a:xfrm>
          <a:prstGeom prst="rect">
            <a:avLst/>
          </a:prstGeom>
          <a:noFill/>
          <a:scene3d>
            <a:camera prst="orthographicFront"/>
            <a:lightRig rig="threePt" dir="t"/>
          </a:scene3d>
          <a:sp3d>
            <a:bevelT/>
          </a:sp3d>
        </p:spPr>
        <p:txBody>
          <a:bodyPr wrap="square" rtlCol="0">
            <a:spAutoFit/>
          </a:bodyPr>
          <a:lstStyle/>
          <a:p>
            <a:r>
              <a:rPr lang="en-GB" sz="2800" dirty="0">
                <a:latin typeface="Arial" panose="020B0604020202020204" pitchFamily="34" charset="0"/>
                <a:cs typeface="Arial" panose="020B0604020202020204" pitchFamily="34" charset="0"/>
              </a:rPr>
              <a:t>We use the term “combination</a:t>
            </a:r>
            <a:r>
              <a:rPr lang="en-GB" sz="2800" b="1" dirty="0">
                <a:latin typeface="Arial" panose="020B0604020202020204" pitchFamily="34" charset="0"/>
                <a:cs typeface="Arial" panose="020B0604020202020204" pitchFamily="34" charset="0"/>
              </a:rPr>
              <a:t>”</a:t>
            </a:r>
            <a:r>
              <a:rPr lang="en-GB" sz="2800" dirty="0">
                <a:latin typeface="Arial" panose="020B0604020202020204" pitchFamily="34" charset="0"/>
                <a:cs typeface="Arial" panose="020B0604020202020204" pitchFamily="34" charset="0"/>
              </a:rPr>
              <a:t> loosely, and usually in the wrong way</a:t>
            </a:r>
          </a:p>
          <a:p>
            <a:endParaRPr lang="en-GB" sz="2800" dirty="0">
              <a:latin typeface="Arial" panose="020B0604020202020204" pitchFamily="34" charset="0"/>
              <a:cs typeface="Arial" panose="020B0604020202020204" pitchFamily="34" charset="0"/>
            </a:endParaRPr>
          </a:p>
          <a:p>
            <a:r>
              <a:rPr lang="en-GB" sz="2800" dirty="0">
                <a:latin typeface="Arial" panose="020B0604020202020204" pitchFamily="34" charset="0"/>
                <a:cs typeface="Arial" panose="020B0604020202020204" pitchFamily="34" charset="0"/>
              </a:rPr>
              <a:t>We say things like, “Hey, what’s your locker combination?” but what we really ought to be sayings is “Hey, what’s your locker </a:t>
            </a:r>
            <a:r>
              <a:rPr lang="en-GB" sz="2800" b="1" dirty="0">
                <a:latin typeface="Arial" panose="020B0604020202020204" pitchFamily="34" charset="0"/>
                <a:cs typeface="Arial" panose="020B0604020202020204" pitchFamily="34" charset="0"/>
              </a:rPr>
              <a:t>permutation</a:t>
            </a:r>
            <a:r>
              <a:rPr lang="en-GB" sz="2800" dirty="0">
                <a:latin typeface="Arial" panose="020B0604020202020204" pitchFamily="34" charset="0"/>
                <a:cs typeface="Arial" panose="020B0604020202020204" pitchFamily="34" charset="0"/>
              </a:rPr>
              <a:t>?”</a:t>
            </a:r>
          </a:p>
          <a:p>
            <a:endParaRPr lang="en-GB" dirty="0"/>
          </a:p>
        </p:txBody>
      </p:sp>
      <p:sp>
        <p:nvSpPr>
          <p:cNvPr id="13" name="TextBox 12">
            <a:extLst>
              <a:ext uri="{FF2B5EF4-FFF2-40B4-BE49-F238E27FC236}">
                <a16:creationId xmlns:a16="http://schemas.microsoft.com/office/drawing/2014/main" id="{9093D04B-1C73-43FA-8449-C0B0C2933639}"/>
              </a:ext>
            </a:extLst>
          </p:cNvPr>
          <p:cNvSpPr txBox="1"/>
          <p:nvPr/>
        </p:nvSpPr>
        <p:spPr>
          <a:xfrm>
            <a:off x="762000" y="5057775"/>
            <a:ext cx="7531114" cy="1200329"/>
          </a:xfrm>
          <a:prstGeom prst="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dirty="0"/>
              <a:t>The difference between combinations and permutations is ordering</a:t>
            </a:r>
          </a:p>
          <a:p>
            <a:endParaRPr lang="en-GB" dirty="0"/>
          </a:p>
          <a:p>
            <a:r>
              <a:rPr lang="en-GB" dirty="0"/>
              <a:t>With permutations we care about the order of the elements, whereas with combinations we don’t.</a:t>
            </a:r>
          </a:p>
        </p:txBody>
      </p:sp>
    </p:spTree>
    <p:extLst>
      <p:ext uri="{BB962C8B-B14F-4D97-AF65-F5344CB8AC3E}">
        <p14:creationId xmlns:p14="http://schemas.microsoft.com/office/powerpoint/2010/main" val="281656478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Combinations</a:t>
            </a:r>
          </a:p>
        </p:txBody>
      </p:sp>
      <p:sp>
        <p:nvSpPr>
          <p:cNvPr id="3" name="Content Placeholder 2"/>
          <p:cNvSpPr>
            <a:spLocks noGrp="1"/>
          </p:cNvSpPr>
          <p:nvPr>
            <p:ph idx="1"/>
          </p:nvPr>
        </p:nvSpPr>
        <p:spPr/>
        <p:txBody>
          <a:bodyPr>
            <a:normAutofit/>
          </a:bodyPr>
          <a:lstStyle/>
          <a:p>
            <a:pPr marL="0" indent="0">
              <a:buNone/>
            </a:pPr>
            <a:r>
              <a:rPr lang="en-GB" sz="3600" dirty="0"/>
              <a:t>Order of items does not matter</a:t>
            </a:r>
          </a:p>
          <a:p>
            <a:pPr marL="0" indent="0">
              <a:buNone/>
            </a:pPr>
            <a:endParaRPr lang="en-GB" sz="3600" dirty="0"/>
          </a:p>
          <a:p>
            <a:pPr marL="0" indent="0">
              <a:buNone/>
            </a:pPr>
            <a:r>
              <a:rPr lang="en-GB" sz="3600" dirty="0"/>
              <a:t>Two types:</a:t>
            </a:r>
          </a:p>
          <a:p>
            <a:pPr marL="457200" lvl="1" indent="0">
              <a:buNone/>
            </a:pPr>
            <a:r>
              <a:rPr lang="en-GB" sz="3600" dirty="0"/>
              <a:t>With repetition (3,5,1,8,5)</a:t>
            </a:r>
          </a:p>
          <a:p>
            <a:pPr marL="457200" lvl="1" indent="0">
              <a:buNone/>
            </a:pPr>
            <a:r>
              <a:rPr lang="en-GB" sz="3600" dirty="0"/>
              <a:t>Without repetition (5,6,9,1,4,8)</a:t>
            </a:r>
          </a:p>
        </p:txBody>
      </p:sp>
    </p:spTree>
    <p:extLst>
      <p:ext uri="{BB962C8B-B14F-4D97-AF65-F5344CB8AC3E}">
        <p14:creationId xmlns:p14="http://schemas.microsoft.com/office/powerpoint/2010/main" val="397619162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Permutations</a:t>
            </a:r>
          </a:p>
        </p:txBody>
      </p:sp>
      <p:sp>
        <p:nvSpPr>
          <p:cNvPr id="3" name="Content Placeholder 2"/>
          <p:cNvSpPr>
            <a:spLocks noGrp="1"/>
          </p:cNvSpPr>
          <p:nvPr>
            <p:ph idx="1"/>
          </p:nvPr>
        </p:nvSpPr>
        <p:spPr/>
        <p:txBody>
          <a:bodyPr/>
          <a:lstStyle/>
          <a:p>
            <a:pPr marL="0" indent="0">
              <a:buNone/>
            </a:pPr>
            <a:r>
              <a:rPr lang="en-GB" sz="3600" dirty="0"/>
              <a:t>An ordered set of things or numbers</a:t>
            </a:r>
          </a:p>
          <a:p>
            <a:pPr marL="0" indent="0">
              <a:buNone/>
            </a:pPr>
            <a:r>
              <a:rPr lang="en-GB" sz="3600" dirty="0"/>
              <a:t>An ordered combination</a:t>
            </a:r>
          </a:p>
          <a:p>
            <a:pPr marL="0" indent="0">
              <a:buNone/>
            </a:pPr>
            <a:endParaRPr lang="en-GB" sz="3600" dirty="0"/>
          </a:p>
          <a:p>
            <a:pPr marL="0" indent="0">
              <a:buNone/>
            </a:pPr>
            <a:r>
              <a:rPr lang="en-GB" sz="3600" dirty="0"/>
              <a:t>Two types:</a:t>
            </a:r>
          </a:p>
          <a:p>
            <a:pPr marL="457200" lvl="1" indent="0">
              <a:buNone/>
            </a:pPr>
            <a:r>
              <a:rPr lang="en-GB" sz="3600" dirty="0"/>
              <a:t>With repetition (2,2,2)</a:t>
            </a:r>
          </a:p>
          <a:p>
            <a:pPr marL="457200" lvl="1" indent="0">
              <a:buNone/>
            </a:pPr>
            <a:r>
              <a:rPr lang="en-GB" sz="3600" dirty="0"/>
              <a:t>Without repetition (2,4,6)</a:t>
            </a:r>
          </a:p>
          <a:p>
            <a:pPr lvl="1"/>
            <a:endParaRPr lang="en-GB" dirty="0"/>
          </a:p>
        </p:txBody>
      </p:sp>
    </p:spTree>
    <p:extLst>
      <p:ext uri="{BB962C8B-B14F-4D97-AF65-F5344CB8AC3E}">
        <p14:creationId xmlns:p14="http://schemas.microsoft.com/office/powerpoint/2010/main" val="364285620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3A866-EAEA-4E68-A37D-6186618203AC}"/>
              </a:ext>
            </a:extLst>
          </p:cNvPr>
          <p:cNvSpPr>
            <a:spLocks noGrp="1"/>
          </p:cNvSpPr>
          <p:nvPr>
            <p:ph type="title"/>
          </p:nvPr>
        </p:nvSpPr>
        <p:spPr/>
        <p:txBody>
          <a:bodyPr/>
          <a:lstStyle/>
          <a:p>
            <a:r>
              <a:rPr lang="en-GB" dirty="0"/>
              <a:t>With Repetition</a:t>
            </a:r>
          </a:p>
        </p:txBody>
      </p:sp>
      <p:sp>
        <p:nvSpPr>
          <p:cNvPr id="3" name="Content Placeholder 2">
            <a:extLst>
              <a:ext uri="{FF2B5EF4-FFF2-40B4-BE49-F238E27FC236}">
                <a16:creationId xmlns:a16="http://schemas.microsoft.com/office/drawing/2014/main" id="{9696876A-8AF0-4B83-A3CC-A59557C130E6}"/>
              </a:ext>
            </a:extLst>
          </p:cNvPr>
          <p:cNvSpPr>
            <a:spLocks noGrp="1"/>
          </p:cNvSpPr>
          <p:nvPr>
            <p:ph idx="1"/>
          </p:nvPr>
        </p:nvSpPr>
        <p:spPr>
          <a:xfrm>
            <a:off x="312821" y="1402080"/>
            <a:ext cx="11590421" cy="5455920"/>
          </a:xfrm>
        </p:spPr>
        <p:txBody>
          <a:bodyPr>
            <a:noAutofit/>
          </a:bodyPr>
          <a:lstStyle/>
          <a:p>
            <a:pPr marL="0" indent="0">
              <a:buNone/>
            </a:pPr>
            <a:r>
              <a:rPr lang="en-GB" sz="2600" dirty="0">
                <a:latin typeface="Segoe UI" panose="020B0502040204020203" pitchFamily="34" charset="0"/>
                <a:cs typeface="Segoe UI" panose="020B0502040204020203" pitchFamily="34" charset="0"/>
              </a:rPr>
              <a:t>Easiest to calculate</a:t>
            </a:r>
          </a:p>
          <a:p>
            <a:pPr marL="0" indent="0">
              <a:buNone/>
            </a:pPr>
            <a:r>
              <a:rPr lang="en-GB" sz="2600" dirty="0">
                <a:latin typeface="Segoe UI" panose="020B0502040204020203" pitchFamily="34" charset="0"/>
                <a:cs typeface="Segoe UI" panose="020B0502040204020203" pitchFamily="34" charset="0"/>
              </a:rPr>
              <a:t>When a thing has </a:t>
            </a:r>
            <a:r>
              <a:rPr lang="en-GB" sz="2600" i="1" dirty="0">
                <a:latin typeface="Segoe UI" panose="020B0502040204020203" pitchFamily="34" charset="0"/>
                <a:cs typeface="Segoe UI" panose="020B0502040204020203" pitchFamily="34" charset="0"/>
              </a:rPr>
              <a:t>n</a:t>
            </a:r>
            <a:r>
              <a:rPr lang="en-GB" sz="2600" dirty="0">
                <a:latin typeface="Segoe UI" panose="020B0502040204020203" pitchFamily="34" charset="0"/>
                <a:cs typeface="Segoe UI" panose="020B0502040204020203" pitchFamily="34" charset="0"/>
              </a:rPr>
              <a:t> different types ... we have </a:t>
            </a:r>
            <a:r>
              <a:rPr lang="en-GB" sz="2600" i="1" dirty="0">
                <a:latin typeface="Segoe UI" panose="020B0502040204020203" pitchFamily="34" charset="0"/>
                <a:cs typeface="Segoe UI" panose="020B0502040204020203" pitchFamily="34" charset="0"/>
              </a:rPr>
              <a:t>n</a:t>
            </a:r>
            <a:r>
              <a:rPr lang="en-GB" sz="2600" dirty="0">
                <a:latin typeface="Segoe UI" panose="020B0502040204020203" pitchFamily="34" charset="0"/>
                <a:cs typeface="Segoe UI" panose="020B0502040204020203" pitchFamily="34" charset="0"/>
              </a:rPr>
              <a:t> choices each time!</a:t>
            </a:r>
          </a:p>
          <a:p>
            <a:pPr marL="0" indent="0">
              <a:buNone/>
            </a:pPr>
            <a:r>
              <a:rPr lang="en-GB" sz="2600" dirty="0">
                <a:latin typeface="Segoe UI" panose="020B0502040204020203" pitchFamily="34" charset="0"/>
                <a:cs typeface="Segoe UI" panose="020B0502040204020203" pitchFamily="34" charset="0"/>
              </a:rPr>
              <a:t>For example: choosing </a:t>
            </a:r>
            <a:r>
              <a:rPr lang="en-GB" sz="2600" i="1" dirty="0">
                <a:latin typeface="Segoe UI" panose="020B0502040204020203" pitchFamily="34" charset="0"/>
                <a:cs typeface="Segoe UI" panose="020B0502040204020203" pitchFamily="34" charset="0"/>
              </a:rPr>
              <a:t>3</a:t>
            </a:r>
            <a:r>
              <a:rPr lang="en-GB" sz="2600" dirty="0">
                <a:latin typeface="Segoe UI" panose="020B0502040204020203" pitchFamily="34" charset="0"/>
                <a:cs typeface="Segoe UI" panose="020B0502040204020203" pitchFamily="34" charset="0"/>
              </a:rPr>
              <a:t> of those things, the permutations are:</a:t>
            </a:r>
          </a:p>
          <a:p>
            <a:pPr marL="457200" lvl="1" indent="0">
              <a:buNone/>
            </a:pPr>
            <a:r>
              <a:rPr lang="en-GB" sz="2600" b="1" dirty="0">
                <a:latin typeface="Segoe UI" panose="020B0502040204020203" pitchFamily="34" charset="0"/>
                <a:cs typeface="Segoe UI" panose="020B0502040204020203" pitchFamily="34" charset="0"/>
              </a:rPr>
              <a:t>n × n × n</a:t>
            </a:r>
            <a:r>
              <a:rPr lang="en-GB" sz="2600" b="1" i="1" dirty="0">
                <a:latin typeface="Segoe UI" panose="020B0502040204020203" pitchFamily="34" charset="0"/>
                <a:cs typeface="Segoe UI" panose="020B0502040204020203" pitchFamily="34" charset="0"/>
              </a:rPr>
              <a:t> </a:t>
            </a:r>
            <a:br>
              <a:rPr lang="en-GB" sz="2600" b="1" i="1" dirty="0">
                <a:latin typeface="Segoe UI" panose="020B0502040204020203" pitchFamily="34" charset="0"/>
                <a:cs typeface="Segoe UI" panose="020B0502040204020203" pitchFamily="34" charset="0"/>
              </a:rPr>
            </a:br>
            <a:r>
              <a:rPr lang="en-GB" sz="2600" b="1" i="1" dirty="0">
                <a:latin typeface="Segoe UI" panose="020B0502040204020203" pitchFamily="34" charset="0"/>
                <a:cs typeface="Segoe UI" panose="020B0502040204020203" pitchFamily="34" charset="0"/>
              </a:rPr>
              <a:t>(n multiplied 3 times)</a:t>
            </a:r>
            <a:endParaRPr lang="en-GB" sz="2600" b="1" dirty="0">
              <a:latin typeface="Segoe UI" panose="020B0502040204020203" pitchFamily="34" charset="0"/>
              <a:cs typeface="Segoe UI" panose="020B0502040204020203" pitchFamily="34" charset="0"/>
            </a:endParaRPr>
          </a:p>
          <a:p>
            <a:pPr marL="0" indent="0">
              <a:buNone/>
            </a:pPr>
            <a:r>
              <a:rPr lang="en-GB" sz="2600" dirty="0">
                <a:latin typeface="Segoe UI" panose="020B0502040204020203" pitchFamily="34" charset="0"/>
                <a:cs typeface="Segoe UI" panose="020B0502040204020203" pitchFamily="34" charset="0"/>
              </a:rPr>
              <a:t>More generally: choosing </a:t>
            </a:r>
            <a:r>
              <a:rPr lang="en-GB" sz="2600" i="1" dirty="0">
                <a:latin typeface="Segoe UI" panose="020B0502040204020203" pitchFamily="34" charset="0"/>
                <a:cs typeface="Segoe UI" panose="020B0502040204020203" pitchFamily="34" charset="0"/>
              </a:rPr>
              <a:t>r</a:t>
            </a:r>
            <a:r>
              <a:rPr lang="en-GB" sz="2600" dirty="0">
                <a:latin typeface="Segoe UI" panose="020B0502040204020203" pitchFamily="34" charset="0"/>
                <a:cs typeface="Segoe UI" panose="020B0502040204020203" pitchFamily="34" charset="0"/>
              </a:rPr>
              <a:t> of something that has </a:t>
            </a:r>
            <a:r>
              <a:rPr lang="en-GB" sz="2600" i="1" dirty="0">
                <a:latin typeface="Segoe UI" panose="020B0502040204020203" pitchFamily="34" charset="0"/>
                <a:cs typeface="Segoe UI" panose="020B0502040204020203" pitchFamily="34" charset="0"/>
              </a:rPr>
              <a:t>n</a:t>
            </a:r>
            <a:r>
              <a:rPr lang="en-GB" sz="2600" dirty="0">
                <a:latin typeface="Segoe UI" panose="020B0502040204020203" pitchFamily="34" charset="0"/>
                <a:cs typeface="Segoe UI" panose="020B0502040204020203" pitchFamily="34" charset="0"/>
              </a:rPr>
              <a:t> different types, the permutations are:</a:t>
            </a:r>
          </a:p>
          <a:p>
            <a:pPr marL="457200" lvl="1" indent="0">
              <a:buNone/>
            </a:pPr>
            <a:r>
              <a:rPr lang="en-GB" sz="2600" b="1" dirty="0">
                <a:latin typeface="Segoe UI" panose="020B0502040204020203" pitchFamily="34" charset="0"/>
                <a:cs typeface="Segoe UI" panose="020B0502040204020203" pitchFamily="34" charset="0"/>
              </a:rPr>
              <a:t>n × n × ...</a:t>
            </a:r>
            <a:r>
              <a:rPr lang="en-GB" sz="2600" b="1" i="1" dirty="0">
                <a:latin typeface="Segoe UI" panose="020B0502040204020203" pitchFamily="34" charset="0"/>
                <a:cs typeface="Segoe UI" panose="020B0502040204020203" pitchFamily="34" charset="0"/>
              </a:rPr>
              <a:t> (r times)</a:t>
            </a:r>
            <a:endParaRPr lang="en-GB" sz="2600" b="1" dirty="0">
              <a:latin typeface="Segoe UI" panose="020B0502040204020203" pitchFamily="34" charset="0"/>
              <a:cs typeface="Segoe UI" panose="020B0502040204020203" pitchFamily="34" charset="0"/>
            </a:endParaRPr>
          </a:p>
          <a:p>
            <a:pPr marL="0" indent="0">
              <a:buNone/>
            </a:pPr>
            <a:r>
              <a:rPr lang="en-GB" sz="2600" dirty="0">
                <a:latin typeface="Segoe UI" panose="020B0502040204020203" pitchFamily="34" charset="0"/>
                <a:cs typeface="Segoe UI" panose="020B0502040204020203" pitchFamily="34" charset="0"/>
              </a:rPr>
              <a:t>(In other words, there are n possibilities for the first choice, THEN there are n possibilities for the second choice, and so on, multiplying each time.)</a:t>
            </a:r>
          </a:p>
          <a:p>
            <a:pPr marL="0" indent="0">
              <a:buNone/>
            </a:pPr>
            <a:r>
              <a:rPr lang="en-GB" sz="2600" dirty="0">
                <a:latin typeface="Segoe UI" panose="020B0502040204020203" pitchFamily="34" charset="0"/>
                <a:cs typeface="Segoe UI" panose="020B0502040204020203" pitchFamily="34" charset="0"/>
              </a:rPr>
              <a:t>Which is easier to write down using an exponent of r:</a:t>
            </a:r>
          </a:p>
          <a:p>
            <a:pPr marL="457200" lvl="1" indent="0">
              <a:buNone/>
            </a:pPr>
            <a:r>
              <a:rPr lang="en-GB" sz="2600" b="1" dirty="0">
                <a:latin typeface="Segoe UI" panose="020B0502040204020203" pitchFamily="34" charset="0"/>
                <a:cs typeface="Segoe UI" panose="020B0502040204020203" pitchFamily="34" charset="0"/>
              </a:rPr>
              <a:t>n × n × ... (r times) = n</a:t>
            </a:r>
            <a:r>
              <a:rPr lang="en-GB" sz="2600" b="1" baseline="30000" dirty="0">
                <a:latin typeface="Segoe UI" panose="020B0502040204020203" pitchFamily="34" charset="0"/>
                <a:cs typeface="Segoe UI" panose="020B0502040204020203" pitchFamily="34" charset="0"/>
              </a:rPr>
              <a:t>r</a:t>
            </a:r>
            <a:endParaRPr lang="en-GB" sz="2600" b="1"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408167420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6FDE0-2177-41FC-BC36-83C3A461FA29}"/>
              </a:ext>
            </a:extLst>
          </p:cNvPr>
          <p:cNvSpPr>
            <a:spLocks noGrp="1"/>
          </p:cNvSpPr>
          <p:nvPr>
            <p:ph type="title"/>
          </p:nvPr>
        </p:nvSpPr>
        <p:spPr/>
        <p:txBody>
          <a:bodyPr/>
          <a:lstStyle/>
          <a:p>
            <a:r>
              <a:rPr lang="en-GB" dirty="0"/>
              <a:t>Formula</a:t>
            </a:r>
          </a:p>
        </p:txBody>
      </p:sp>
      <p:sp>
        <p:nvSpPr>
          <p:cNvPr id="3" name="Content Placeholder 2">
            <a:extLst>
              <a:ext uri="{FF2B5EF4-FFF2-40B4-BE49-F238E27FC236}">
                <a16:creationId xmlns:a16="http://schemas.microsoft.com/office/drawing/2014/main" id="{3FAED4E7-6CA2-4207-B56D-0F6F71C52D12}"/>
              </a:ext>
            </a:extLst>
          </p:cNvPr>
          <p:cNvSpPr>
            <a:spLocks noGrp="1"/>
          </p:cNvSpPr>
          <p:nvPr>
            <p:ph idx="1"/>
          </p:nvPr>
        </p:nvSpPr>
        <p:spPr/>
        <p:txBody>
          <a:bodyPr>
            <a:normAutofit lnSpcReduction="10000"/>
          </a:bodyPr>
          <a:lstStyle/>
          <a:p>
            <a:pPr marL="0" indent="0">
              <a:buNone/>
            </a:pPr>
            <a:r>
              <a:rPr lang="en-GB" sz="5400" dirty="0"/>
              <a:t>So, the formula is simply:</a:t>
            </a:r>
          </a:p>
          <a:p>
            <a:pPr marL="457200" lvl="1" indent="0">
              <a:buNone/>
            </a:pPr>
            <a:endParaRPr lang="en-GB" sz="5400" dirty="0"/>
          </a:p>
          <a:p>
            <a:pPr marL="457200" lvl="1" indent="0">
              <a:buNone/>
            </a:pPr>
            <a:r>
              <a:rPr lang="en-GB" sz="5400" dirty="0"/>
              <a:t>n</a:t>
            </a:r>
            <a:r>
              <a:rPr lang="en-GB" sz="5400" baseline="40000" dirty="0"/>
              <a:t>r</a:t>
            </a:r>
          </a:p>
          <a:p>
            <a:pPr marL="914400" lvl="2" indent="0">
              <a:buNone/>
            </a:pPr>
            <a:endParaRPr lang="en-GB" sz="4000" dirty="0"/>
          </a:p>
          <a:p>
            <a:pPr marL="914400" lvl="2" indent="0">
              <a:buNone/>
            </a:pPr>
            <a:r>
              <a:rPr lang="en-GB" sz="4000" i="1" dirty="0"/>
              <a:t>where n is the number of things to choose from, and we choose r of them, repetition is allowed, and order matters</a:t>
            </a:r>
          </a:p>
        </p:txBody>
      </p:sp>
    </p:spTree>
    <p:extLst>
      <p:ext uri="{BB962C8B-B14F-4D97-AF65-F5344CB8AC3E}">
        <p14:creationId xmlns:p14="http://schemas.microsoft.com/office/powerpoint/2010/main" val="283754094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446C1-1D7D-47BC-B196-6D1D0230DB64}"/>
              </a:ext>
            </a:extLst>
          </p:cNvPr>
          <p:cNvSpPr>
            <a:spLocks noGrp="1"/>
          </p:cNvSpPr>
          <p:nvPr>
            <p:ph type="title"/>
          </p:nvPr>
        </p:nvSpPr>
        <p:spPr/>
        <p:txBody>
          <a:bodyPr/>
          <a:lstStyle/>
          <a:p>
            <a:r>
              <a:rPr lang="en-GB" dirty="0"/>
              <a:t>Without Repetition</a:t>
            </a:r>
          </a:p>
        </p:txBody>
      </p:sp>
      <p:sp>
        <p:nvSpPr>
          <p:cNvPr id="3" name="Content Placeholder 2">
            <a:extLst>
              <a:ext uri="{FF2B5EF4-FFF2-40B4-BE49-F238E27FC236}">
                <a16:creationId xmlns:a16="http://schemas.microsoft.com/office/drawing/2014/main" id="{1F46CA18-F3A8-4DDC-8D15-FACBA69E7DD2}"/>
              </a:ext>
            </a:extLst>
          </p:cNvPr>
          <p:cNvSpPr>
            <a:spLocks noGrp="1"/>
          </p:cNvSpPr>
          <p:nvPr>
            <p:ph idx="1"/>
          </p:nvPr>
        </p:nvSpPr>
        <p:spPr>
          <a:xfrm>
            <a:off x="312821" y="1402080"/>
            <a:ext cx="11590421" cy="5359501"/>
          </a:xfrm>
        </p:spPr>
        <p:txBody>
          <a:bodyPr>
            <a:normAutofit/>
          </a:bodyPr>
          <a:lstStyle/>
          <a:p>
            <a:pPr marL="0" indent="0">
              <a:buNone/>
            </a:pPr>
            <a:r>
              <a:rPr lang="en-GB" sz="4000" dirty="0"/>
              <a:t>We must reduce the number of available choices each time</a:t>
            </a:r>
          </a:p>
          <a:p>
            <a:pPr marL="0" indent="0">
              <a:buNone/>
            </a:pPr>
            <a:endParaRPr lang="en-GB" sz="4000" dirty="0"/>
          </a:p>
          <a:p>
            <a:pPr marL="0" indent="0">
              <a:buNone/>
            </a:pPr>
            <a:r>
              <a:rPr lang="en-GB" sz="4000" dirty="0"/>
              <a:t>Example: what order could 16 pool balls be in? </a:t>
            </a:r>
          </a:p>
          <a:p>
            <a:pPr marL="0" indent="0">
              <a:buNone/>
            </a:pPr>
            <a:endParaRPr lang="en-GB" sz="4000" dirty="0"/>
          </a:p>
          <a:p>
            <a:pPr marL="0" indent="0">
              <a:buNone/>
            </a:pPr>
            <a:endParaRPr lang="en-GB" sz="4000" dirty="0"/>
          </a:p>
          <a:p>
            <a:pPr marL="0" indent="0">
              <a:buNone/>
            </a:pPr>
            <a:r>
              <a:rPr lang="en-GB" sz="4000" dirty="0"/>
              <a:t>After choosing, say, number "14" we can't choose that specific ball again</a:t>
            </a:r>
          </a:p>
          <a:p>
            <a:endParaRPr lang="en-GB" dirty="0"/>
          </a:p>
        </p:txBody>
      </p:sp>
    </p:spTree>
    <p:extLst>
      <p:ext uri="{BB962C8B-B14F-4D97-AF65-F5344CB8AC3E}">
        <p14:creationId xmlns:p14="http://schemas.microsoft.com/office/powerpoint/2010/main" val="19236456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19BA0-E06D-41E0-BD47-DB398661862F}"/>
              </a:ext>
            </a:extLst>
          </p:cNvPr>
          <p:cNvSpPr>
            <a:spLocks noGrp="1"/>
          </p:cNvSpPr>
          <p:nvPr>
            <p:ph type="title"/>
          </p:nvPr>
        </p:nvSpPr>
        <p:spPr/>
        <p:txBody>
          <a:bodyPr/>
          <a:lstStyle/>
          <a:p>
            <a:r>
              <a:rPr lang="en-GB" dirty="0"/>
              <a:t>Discrete Mathematics</a:t>
            </a:r>
          </a:p>
        </p:txBody>
      </p:sp>
      <p:sp>
        <p:nvSpPr>
          <p:cNvPr id="3" name="Content Placeholder 2">
            <a:extLst>
              <a:ext uri="{FF2B5EF4-FFF2-40B4-BE49-F238E27FC236}">
                <a16:creationId xmlns:a16="http://schemas.microsoft.com/office/drawing/2014/main" id="{2EB87EDF-5D35-42D1-B930-A38F5DFC0D57}"/>
              </a:ext>
            </a:extLst>
          </p:cNvPr>
          <p:cNvSpPr>
            <a:spLocks noGrp="1"/>
          </p:cNvSpPr>
          <p:nvPr>
            <p:ph idx="1"/>
          </p:nvPr>
        </p:nvSpPr>
        <p:spPr/>
        <p:txBody>
          <a:bodyPr>
            <a:normAutofit lnSpcReduction="10000"/>
          </a:bodyPr>
          <a:lstStyle/>
          <a:p>
            <a:r>
              <a:rPr lang="en-GB" dirty="0"/>
              <a:t>What does mathematics have to do with cryptography?</a:t>
            </a:r>
          </a:p>
          <a:p>
            <a:endParaRPr lang="en-GB" dirty="0"/>
          </a:p>
          <a:p>
            <a:r>
              <a:rPr lang="en-GB" dirty="0"/>
              <a:t>Well apart from the philosophical argument that mathematics underpins everything in life, there are practical reasons for the mathematics</a:t>
            </a:r>
          </a:p>
          <a:p>
            <a:endParaRPr lang="en-GB" dirty="0"/>
          </a:p>
          <a:p>
            <a:r>
              <a:rPr lang="en-US" dirty="0"/>
              <a:t>Applying our problems to computers, what actually is a computer? It’s a device that takes an input, performs some logical operations, and gives an output. The actual processing is done by binary switches. Everything in a computer is logical. That is mathematics. </a:t>
            </a:r>
            <a:endParaRPr lang="en-GB" dirty="0"/>
          </a:p>
        </p:txBody>
      </p:sp>
    </p:spTree>
    <p:extLst>
      <p:ext uri="{BB962C8B-B14F-4D97-AF65-F5344CB8AC3E}">
        <p14:creationId xmlns:p14="http://schemas.microsoft.com/office/powerpoint/2010/main" val="90540484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996E0-29CD-4A46-864F-1174307C6E84}"/>
              </a:ext>
            </a:extLst>
          </p:cNvPr>
          <p:cNvSpPr>
            <a:spLocks noGrp="1"/>
          </p:cNvSpPr>
          <p:nvPr>
            <p:ph type="title"/>
          </p:nvPr>
        </p:nvSpPr>
        <p:spPr/>
        <p:txBody>
          <a:bodyPr/>
          <a:lstStyle/>
          <a:p>
            <a:r>
              <a:rPr lang="en-GB" dirty="0"/>
              <a:t>Without Repetition</a:t>
            </a:r>
          </a:p>
        </p:txBody>
      </p:sp>
      <p:sp>
        <p:nvSpPr>
          <p:cNvPr id="3" name="Content Placeholder 2">
            <a:extLst>
              <a:ext uri="{FF2B5EF4-FFF2-40B4-BE49-F238E27FC236}">
                <a16:creationId xmlns:a16="http://schemas.microsoft.com/office/drawing/2014/main" id="{7B7ADED9-F2A3-49ED-993C-14C69F207674}"/>
              </a:ext>
            </a:extLst>
          </p:cNvPr>
          <p:cNvSpPr>
            <a:spLocks noGrp="1"/>
          </p:cNvSpPr>
          <p:nvPr>
            <p:ph idx="1"/>
          </p:nvPr>
        </p:nvSpPr>
        <p:spPr/>
        <p:txBody>
          <a:bodyPr>
            <a:normAutofit lnSpcReduction="10000"/>
          </a:bodyPr>
          <a:lstStyle/>
          <a:p>
            <a:pPr marL="0" indent="0">
              <a:buNone/>
            </a:pPr>
            <a:r>
              <a:rPr lang="en-GB" sz="3600" dirty="0"/>
              <a:t>So, our first choice has 16 possibilities, and our next choice has 15 possibilities, then 14, 13, 12, 11, ... Etc</a:t>
            </a:r>
          </a:p>
          <a:p>
            <a:pPr marL="0" indent="0">
              <a:buNone/>
            </a:pPr>
            <a:r>
              <a:rPr lang="en-GB" sz="3600" dirty="0"/>
              <a:t>And the total permutations are:</a:t>
            </a:r>
          </a:p>
          <a:p>
            <a:pPr marL="457200" lvl="1" indent="0">
              <a:buNone/>
            </a:pPr>
            <a:r>
              <a:rPr lang="en-GB" sz="3200" b="1" dirty="0"/>
              <a:t>16 × 15 × 14 × 13 × ... = 20,922,789,888,000</a:t>
            </a:r>
            <a:endParaRPr lang="en-GB" sz="3200" dirty="0"/>
          </a:p>
          <a:p>
            <a:pPr marL="0" indent="0">
              <a:buNone/>
            </a:pPr>
            <a:endParaRPr lang="en-GB" sz="3600" dirty="0"/>
          </a:p>
          <a:p>
            <a:pPr marL="0" indent="0">
              <a:buNone/>
            </a:pPr>
            <a:r>
              <a:rPr lang="en-GB" sz="3600" dirty="0"/>
              <a:t>But maybe we don't want to choose them all, </a:t>
            </a:r>
            <a:r>
              <a:rPr lang="en-GB" sz="3600" b="1" dirty="0"/>
              <a:t>just 3</a:t>
            </a:r>
            <a:r>
              <a:rPr lang="en-GB" sz="3600" dirty="0"/>
              <a:t> of them, and that is then:</a:t>
            </a:r>
          </a:p>
          <a:p>
            <a:pPr marL="457200" lvl="1" indent="0">
              <a:buNone/>
            </a:pPr>
            <a:r>
              <a:rPr lang="en-GB" sz="3200" b="1" dirty="0"/>
              <a:t>16 × 15 × 14 = 3,360</a:t>
            </a:r>
            <a:endParaRPr lang="en-GB" sz="3200" dirty="0"/>
          </a:p>
        </p:txBody>
      </p:sp>
    </p:spTree>
    <p:extLst>
      <p:ext uri="{BB962C8B-B14F-4D97-AF65-F5344CB8AC3E}">
        <p14:creationId xmlns:p14="http://schemas.microsoft.com/office/powerpoint/2010/main" val="166677873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73845-BA7D-42F5-8410-553B223EB5A6}"/>
              </a:ext>
            </a:extLst>
          </p:cNvPr>
          <p:cNvSpPr>
            <a:spLocks noGrp="1"/>
          </p:cNvSpPr>
          <p:nvPr>
            <p:ph type="title"/>
          </p:nvPr>
        </p:nvSpPr>
        <p:spPr/>
        <p:txBody>
          <a:bodyPr/>
          <a:lstStyle/>
          <a:p>
            <a:r>
              <a:rPr lang="en-GB" dirty="0"/>
              <a:t>Without Repetition</a:t>
            </a:r>
          </a:p>
        </p:txBody>
      </p:sp>
      <p:sp>
        <p:nvSpPr>
          <p:cNvPr id="3" name="Content Placeholder 2">
            <a:extLst>
              <a:ext uri="{FF2B5EF4-FFF2-40B4-BE49-F238E27FC236}">
                <a16:creationId xmlns:a16="http://schemas.microsoft.com/office/drawing/2014/main" id="{113DA0BC-FC2C-46B3-9502-95C92E72714F}"/>
              </a:ext>
            </a:extLst>
          </p:cNvPr>
          <p:cNvSpPr>
            <a:spLocks noGrp="1"/>
          </p:cNvSpPr>
          <p:nvPr>
            <p:ph idx="1"/>
          </p:nvPr>
        </p:nvSpPr>
        <p:spPr>
          <a:xfrm>
            <a:off x="312821" y="1414272"/>
            <a:ext cx="11590421" cy="5347309"/>
          </a:xfrm>
        </p:spPr>
        <p:txBody>
          <a:bodyPr>
            <a:normAutofit lnSpcReduction="10000"/>
          </a:bodyPr>
          <a:lstStyle/>
          <a:p>
            <a:pPr marL="0" indent="0">
              <a:buNone/>
            </a:pPr>
            <a:r>
              <a:rPr lang="en-GB" sz="3600" dirty="0"/>
              <a:t>In other words, there are 3,360 different ways that 3 pool balls could be arranged out of 16 balls</a:t>
            </a:r>
          </a:p>
          <a:p>
            <a:pPr marL="0" indent="0">
              <a:buNone/>
            </a:pPr>
            <a:endParaRPr lang="en-GB" sz="3600" dirty="0"/>
          </a:p>
          <a:p>
            <a:pPr marL="0" indent="0">
              <a:buNone/>
            </a:pPr>
            <a:r>
              <a:rPr lang="en-GB" sz="3600" dirty="0"/>
              <a:t>Without repetition our choices get reduced each time</a:t>
            </a:r>
          </a:p>
          <a:p>
            <a:pPr marL="0" indent="0">
              <a:buNone/>
            </a:pPr>
            <a:endParaRPr lang="en-GB" sz="3600" dirty="0"/>
          </a:p>
          <a:p>
            <a:pPr marL="0" indent="0">
              <a:buNone/>
            </a:pPr>
            <a:r>
              <a:rPr lang="en-GB" sz="3600" dirty="0"/>
              <a:t>But how do we write that mathematically? </a:t>
            </a:r>
          </a:p>
          <a:p>
            <a:pPr marL="0" indent="0">
              <a:buNone/>
            </a:pPr>
            <a:endParaRPr lang="en-GB" sz="3600" dirty="0"/>
          </a:p>
          <a:p>
            <a:pPr marL="0" indent="0">
              <a:buNone/>
            </a:pPr>
            <a:r>
              <a:rPr lang="en-GB" sz="3600" dirty="0"/>
              <a:t>Answer: we use the "factorial function“ </a:t>
            </a:r>
          </a:p>
          <a:p>
            <a:pPr marL="0" indent="0">
              <a:buNone/>
            </a:pPr>
            <a:r>
              <a:rPr lang="en-GB" sz="3600" dirty="0"/>
              <a:t>(an exclamation mark)</a:t>
            </a:r>
          </a:p>
        </p:txBody>
      </p:sp>
    </p:spTree>
    <p:extLst>
      <p:ext uri="{BB962C8B-B14F-4D97-AF65-F5344CB8AC3E}">
        <p14:creationId xmlns:p14="http://schemas.microsoft.com/office/powerpoint/2010/main" val="170211814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7DAA5-1756-4ACB-9F3E-AA37EA790212}"/>
              </a:ext>
            </a:extLst>
          </p:cNvPr>
          <p:cNvSpPr>
            <a:spLocks noGrp="1"/>
          </p:cNvSpPr>
          <p:nvPr>
            <p:ph type="title"/>
          </p:nvPr>
        </p:nvSpPr>
        <p:spPr/>
        <p:txBody>
          <a:bodyPr/>
          <a:lstStyle/>
          <a:p>
            <a:r>
              <a:rPr lang="en-GB" dirty="0"/>
              <a:t>Without Repetition - Factorials</a:t>
            </a:r>
          </a:p>
        </p:txBody>
      </p:sp>
      <p:sp>
        <p:nvSpPr>
          <p:cNvPr id="7" name="Content Placeholder 6">
            <a:extLst>
              <a:ext uri="{FF2B5EF4-FFF2-40B4-BE49-F238E27FC236}">
                <a16:creationId xmlns:a16="http://schemas.microsoft.com/office/drawing/2014/main" id="{97E3E781-263A-4C55-A84A-0A066E9604BC}"/>
              </a:ext>
            </a:extLst>
          </p:cNvPr>
          <p:cNvSpPr>
            <a:spLocks noGrp="1"/>
          </p:cNvSpPr>
          <p:nvPr>
            <p:ph idx="1"/>
          </p:nvPr>
        </p:nvSpPr>
        <p:spPr>
          <a:xfrm>
            <a:off x="312821" y="1574800"/>
            <a:ext cx="11590421" cy="5186781"/>
          </a:xfrm>
        </p:spPr>
        <p:txBody>
          <a:bodyPr>
            <a:normAutofit fontScale="92500" lnSpcReduction="10000"/>
          </a:bodyPr>
          <a:lstStyle/>
          <a:p>
            <a:pPr marL="0" indent="0">
              <a:buNone/>
            </a:pPr>
            <a:r>
              <a:rPr lang="en-GB" sz="3200" dirty="0"/>
              <a:t>The factorial function (symbol: !) just means to multiply a series of descending natural numbers</a:t>
            </a:r>
          </a:p>
          <a:p>
            <a:pPr marL="0" indent="0">
              <a:buNone/>
            </a:pPr>
            <a:r>
              <a:rPr lang="en-GB" sz="3200" dirty="0"/>
              <a:t>Examples:</a:t>
            </a:r>
          </a:p>
          <a:p>
            <a:pPr marL="0" indent="0">
              <a:buNone/>
            </a:pPr>
            <a:endParaRPr lang="en-GB" sz="3200" dirty="0"/>
          </a:p>
          <a:p>
            <a:pPr marL="457200" lvl="1" indent="0">
              <a:buNone/>
            </a:pPr>
            <a:r>
              <a:rPr lang="en-GB" sz="2800" dirty="0"/>
              <a:t>     </a:t>
            </a:r>
            <a:r>
              <a:rPr lang="en-GB" sz="3500" dirty="0"/>
              <a:t>5! = 5 ×  4 × 3 × 2 × 1 = 120</a:t>
            </a:r>
          </a:p>
          <a:p>
            <a:pPr marL="457200" lvl="1" indent="0">
              <a:buNone/>
            </a:pPr>
            <a:r>
              <a:rPr lang="en-GB" sz="3500" dirty="0"/>
              <a:t>    7! = 7 × 6 × 5 × 4 × 3 × 2 × 1 = 5,040</a:t>
            </a:r>
          </a:p>
          <a:p>
            <a:pPr marL="457200" lvl="1" indent="0">
              <a:buNone/>
            </a:pPr>
            <a:r>
              <a:rPr lang="en-GB" sz="3500" dirty="0"/>
              <a:t>    1! = 1</a:t>
            </a:r>
          </a:p>
          <a:p>
            <a:pPr marL="0" indent="0">
              <a:buNone/>
            </a:pPr>
            <a:endParaRPr lang="en-GB" sz="3200" dirty="0"/>
          </a:p>
          <a:p>
            <a:pPr marL="0" indent="0">
              <a:buNone/>
            </a:pPr>
            <a:r>
              <a:rPr lang="en-GB" sz="3200" dirty="0"/>
              <a:t>Note: it is generally agreed that 0! = 1</a:t>
            </a:r>
          </a:p>
          <a:p>
            <a:pPr marL="0" indent="0">
              <a:buNone/>
            </a:pPr>
            <a:r>
              <a:rPr lang="en-GB" sz="3200" dirty="0"/>
              <a:t>It may seem funny that multiplying no numbers together gets us 1, but it helps simplify a lot of equations</a:t>
            </a:r>
          </a:p>
        </p:txBody>
      </p:sp>
    </p:spTree>
    <p:extLst>
      <p:ext uri="{BB962C8B-B14F-4D97-AF65-F5344CB8AC3E}">
        <p14:creationId xmlns:p14="http://schemas.microsoft.com/office/powerpoint/2010/main" val="60970777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18369-D5DA-47CB-8C13-F4684DA4457A}"/>
              </a:ext>
            </a:extLst>
          </p:cNvPr>
          <p:cNvSpPr>
            <a:spLocks noGrp="1"/>
          </p:cNvSpPr>
          <p:nvPr>
            <p:ph type="title"/>
          </p:nvPr>
        </p:nvSpPr>
        <p:spPr/>
        <p:txBody>
          <a:bodyPr/>
          <a:lstStyle/>
          <a:p>
            <a:r>
              <a:rPr lang="en-GB" dirty="0"/>
              <a:t>Without Repetition - Factorials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E23789A-8031-409B-AC09-DD664B9E55A1}"/>
                  </a:ext>
                </a:extLst>
              </p:cNvPr>
              <p:cNvSpPr>
                <a:spLocks noGrp="1"/>
              </p:cNvSpPr>
              <p:nvPr>
                <p:ph idx="1"/>
              </p:nvPr>
            </p:nvSpPr>
            <p:spPr/>
            <p:txBody>
              <a:bodyPr>
                <a:normAutofit fontScale="92500" lnSpcReduction="10000"/>
              </a:bodyPr>
              <a:lstStyle/>
              <a:p>
                <a:pPr marL="0" indent="0">
                  <a:buNone/>
                </a:pPr>
                <a:r>
                  <a:rPr lang="en-GB" dirty="0">
                    <a:latin typeface="Arial" panose="020B0604020202020204" pitchFamily="34" charset="0"/>
                    <a:cs typeface="Arial" panose="020B0604020202020204" pitchFamily="34" charset="0"/>
                  </a:rPr>
                  <a:t>So, when we want to select </a:t>
                </a:r>
                <a:r>
                  <a:rPr lang="en-GB" b="1" dirty="0">
                    <a:latin typeface="Arial" panose="020B0604020202020204" pitchFamily="34" charset="0"/>
                    <a:cs typeface="Arial" panose="020B0604020202020204" pitchFamily="34" charset="0"/>
                  </a:rPr>
                  <a:t>all</a:t>
                </a:r>
                <a:r>
                  <a:rPr lang="en-GB" dirty="0">
                    <a:latin typeface="Arial" panose="020B0604020202020204" pitchFamily="34" charset="0"/>
                    <a:cs typeface="Arial" panose="020B0604020202020204" pitchFamily="34" charset="0"/>
                  </a:rPr>
                  <a:t> of the billiard balls the permutations are:</a:t>
                </a:r>
              </a:p>
              <a:p>
                <a:pPr marL="457200" lvl="1" indent="0">
                  <a:buNone/>
                </a:pPr>
                <a:r>
                  <a:rPr lang="en-GB" b="1" dirty="0">
                    <a:latin typeface="Arial" panose="020B0604020202020204" pitchFamily="34" charset="0"/>
                    <a:cs typeface="Arial" panose="020B0604020202020204" pitchFamily="34" charset="0"/>
                  </a:rPr>
                  <a:t>16! = 20,922,789,888,000</a:t>
                </a:r>
              </a:p>
              <a:p>
                <a:pPr marL="0" indent="0">
                  <a:buNone/>
                </a:pPr>
                <a:endParaRPr lang="en-GB" b="1" dirty="0">
                  <a:latin typeface="Arial" panose="020B0604020202020204" pitchFamily="34" charset="0"/>
                  <a:cs typeface="Arial" panose="020B0604020202020204" pitchFamily="34" charset="0"/>
                </a:endParaRPr>
              </a:p>
              <a:p>
                <a:pPr marL="0" indent="0">
                  <a:buNone/>
                </a:pPr>
                <a:r>
                  <a:rPr lang="en-GB" dirty="0">
                    <a:latin typeface="Arial" panose="020B0604020202020204" pitchFamily="34" charset="0"/>
                    <a:cs typeface="Arial" panose="020B0604020202020204" pitchFamily="34" charset="0"/>
                  </a:rPr>
                  <a:t>When we want to select just 3 we don't want to multiply after 14</a:t>
                </a:r>
              </a:p>
              <a:p>
                <a:pPr marL="0" indent="0">
                  <a:buNone/>
                </a:pPr>
                <a:endParaRPr lang="en-GB" dirty="0">
                  <a:latin typeface="Arial" panose="020B0604020202020204" pitchFamily="34" charset="0"/>
                  <a:cs typeface="Arial" panose="020B0604020202020204" pitchFamily="34" charset="0"/>
                </a:endParaRPr>
              </a:p>
              <a:p>
                <a:pPr marL="0" indent="0">
                  <a:buNone/>
                </a:pPr>
                <a:r>
                  <a:rPr lang="en-GB" dirty="0">
                    <a:latin typeface="Arial" panose="020B0604020202020204" pitchFamily="34" charset="0"/>
                    <a:cs typeface="Arial" panose="020B0604020202020204" pitchFamily="34" charset="0"/>
                  </a:rPr>
                  <a:t>How do we do that? </a:t>
                </a:r>
              </a:p>
              <a:p>
                <a:pPr marL="0" indent="0">
                  <a:buNone/>
                </a:pPr>
                <a:r>
                  <a:rPr lang="en-GB" dirty="0">
                    <a:latin typeface="Arial" panose="020B0604020202020204" pitchFamily="34" charset="0"/>
                    <a:cs typeface="Arial" panose="020B0604020202020204" pitchFamily="34" charset="0"/>
                  </a:rPr>
                  <a:t>There is a neat trick: we divide by </a:t>
                </a:r>
                <a:r>
                  <a:rPr lang="en-GB" b="1" dirty="0">
                    <a:latin typeface="Arial" panose="020B0604020202020204" pitchFamily="34" charset="0"/>
                    <a:cs typeface="Arial" panose="020B0604020202020204" pitchFamily="34" charset="0"/>
                  </a:rPr>
                  <a:t>13! </a:t>
                </a:r>
                <a:r>
                  <a:rPr lang="en-GB" dirty="0">
                    <a:latin typeface="Arial" panose="020B0604020202020204" pitchFamily="34" charset="0"/>
                    <a:cs typeface="Arial" panose="020B0604020202020204" pitchFamily="34" charset="0"/>
                  </a:rPr>
                  <a:t>(factorial of 13)</a:t>
                </a:r>
              </a:p>
              <a:p>
                <a:pPr marL="0" indent="0">
                  <a:buNone/>
                </a:pPr>
                <a:endParaRPr lang="en-GB" b="1" i="1" dirty="0">
                  <a:latin typeface="Arial" panose="020B0604020202020204" pitchFamily="34" charset="0"/>
                  <a:cs typeface="Arial" panose="020B0604020202020204" pitchFamily="34" charset="0"/>
                </a:endParaRPr>
              </a:p>
              <a:p>
                <a:pPr marL="0" indent="0">
                  <a:buNone/>
                </a:pPr>
                <a:r>
                  <a:rPr lang="en-GB" dirty="0"/>
                  <a:t>			</a:t>
                </a:r>
                <a14:m>
                  <m:oMath xmlns:m="http://schemas.openxmlformats.org/officeDocument/2006/math">
                    <m:f>
                      <m:fPr>
                        <m:ctrlPr>
                          <a:rPr lang="en-GB" i="1" smtClean="0">
                            <a:latin typeface="Cambria Math" panose="02040503050406030204" pitchFamily="18" charset="0"/>
                          </a:rPr>
                        </m:ctrlPr>
                      </m:fPr>
                      <m:num>
                        <m:r>
                          <a:rPr lang="en-GB" b="0" i="1" smtClean="0">
                            <a:latin typeface="Cambria Math" panose="02040503050406030204" pitchFamily="18" charset="0"/>
                          </a:rPr>
                          <m:t>16 </m:t>
                        </m:r>
                        <m:r>
                          <a:rPr lang="en-GB" b="0" i="1" smtClean="0">
                            <a:latin typeface="Cambria Math" panose="02040503050406030204" pitchFamily="18" charset="0"/>
                            <a:ea typeface="Cambria Math" panose="02040503050406030204" pitchFamily="18" charset="0"/>
                          </a:rPr>
                          <m:t>×15 ×14 ×13 ×12 ….</m:t>
                        </m:r>
                      </m:num>
                      <m:den>
                        <m:r>
                          <a:rPr lang="en-GB" b="0" i="1" smtClean="0">
                            <a:latin typeface="Cambria Math" panose="02040503050406030204" pitchFamily="18" charset="0"/>
                          </a:rPr>
                          <m:t>13 </m:t>
                        </m:r>
                        <m:r>
                          <a:rPr lang="en-GB" b="0" i="1" smtClean="0">
                            <a:latin typeface="Cambria Math" panose="02040503050406030204" pitchFamily="18" charset="0"/>
                            <a:ea typeface="Cambria Math" panose="02040503050406030204" pitchFamily="18" charset="0"/>
                          </a:rPr>
                          <m:t>×12….</m:t>
                        </m:r>
                      </m:den>
                    </m:f>
                  </m:oMath>
                </a14:m>
                <a:r>
                  <a:rPr lang="en-GB" dirty="0">
                    <a:latin typeface="Arial" panose="020B0604020202020204" pitchFamily="34" charset="0"/>
                    <a:cs typeface="Arial" panose="020B0604020202020204" pitchFamily="34" charset="0"/>
                  </a:rPr>
                  <a:t> =16 x 15 x 14</a:t>
                </a:r>
              </a:p>
              <a:p>
                <a:endParaRPr lang="en-GB" dirty="0"/>
              </a:p>
            </p:txBody>
          </p:sp>
        </mc:Choice>
        <mc:Fallback xmlns="">
          <p:sp>
            <p:nvSpPr>
              <p:cNvPr id="3" name="Content Placeholder 2">
                <a:extLst>
                  <a:ext uri="{FF2B5EF4-FFF2-40B4-BE49-F238E27FC236}">
                    <a16:creationId xmlns:a16="http://schemas.microsoft.com/office/drawing/2014/main" id="{9E23789A-8031-409B-AC09-DD664B9E55A1}"/>
                  </a:ext>
                </a:extLst>
              </p:cNvPr>
              <p:cNvSpPr>
                <a:spLocks noGrp="1" noRot="1" noChangeAspect="1" noMove="1" noResize="1" noEditPoints="1" noAdjustHandles="1" noChangeArrowheads="1" noChangeShapeType="1" noTextEdit="1"/>
              </p:cNvSpPr>
              <p:nvPr>
                <p:ph idx="1"/>
              </p:nvPr>
            </p:nvSpPr>
            <p:spPr>
              <a:blipFill>
                <a:blip r:embed="rId3"/>
                <a:stretch>
                  <a:fillRect l="-1043" t="-3081" b="-980"/>
                </a:stretch>
              </a:blipFill>
            </p:spPr>
            <p:txBody>
              <a:bodyPr/>
              <a:lstStyle/>
              <a:p>
                <a:r>
                  <a:rPr lang="en-GB">
                    <a:noFill/>
                  </a:rPr>
                  <a:t> </a:t>
                </a:r>
              </a:p>
            </p:txBody>
          </p:sp>
        </mc:Fallback>
      </mc:AlternateContent>
    </p:spTree>
    <p:extLst>
      <p:ext uri="{BB962C8B-B14F-4D97-AF65-F5344CB8AC3E}">
        <p14:creationId xmlns:p14="http://schemas.microsoft.com/office/powerpoint/2010/main" val="203210781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18369-D5DA-47CB-8C13-F4684DA4457A}"/>
              </a:ext>
            </a:extLst>
          </p:cNvPr>
          <p:cNvSpPr>
            <a:spLocks noGrp="1"/>
          </p:cNvSpPr>
          <p:nvPr>
            <p:ph type="title"/>
          </p:nvPr>
        </p:nvSpPr>
        <p:spPr/>
        <p:txBody>
          <a:bodyPr/>
          <a:lstStyle/>
          <a:p>
            <a:r>
              <a:rPr lang="en-GB" dirty="0"/>
              <a:t>Without Repetition - Factorials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E23789A-8031-409B-AC09-DD664B9E55A1}"/>
                  </a:ext>
                </a:extLst>
              </p:cNvPr>
              <p:cNvSpPr>
                <a:spLocks noGrp="1"/>
              </p:cNvSpPr>
              <p:nvPr>
                <p:ph idx="1"/>
              </p:nvPr>
            </p:nvSpPr>
            <p:spPr/>
            <p:txBody>
              <a:bodyPr>
                <a:normAutofit/>
              </a:bodyPr>
              <a:lstStyle/>
              <a:p>
                <a:pPr marL="0" indent="0">
                  <a:buNone/>
                </a:pPr>
                <a:r>
                  <a:rPr lang="en-GB" sz="4000" dirty="0"/>
                  <a:t>That was neat</a:t>
                </a:r>
              </a:p>
              <a:p>
                <a:pPr marL="0" indent="0">
                  <a:buNone/>
                </a:pPr>
                <a:r>
                  <a:rPr lang="en-GB" sz="4000" dirty="0"/>
                  <a:t>The </a:t>
                </a:r>
                <a:r>
                  <a:rPr lang="en-GB" sz="4000" b="1" dirty="0"/>
                  <a:t>13 × 12 × ... etc</a:t>
                </a:r>
                <a:r>
                  <a:rPr lang="en-GB" sz="4000" dirty="0"/>
                  <a:t> gets "cancelled out", leaving only </a:t>
                </a:r>
                <a:r>
                  <a:rPr lang="en-GB" sz="4000" b="1" dirty="0"/>
                  <a:t>16 × 15 × 14</a:t>
                </a:r>
              </a:p>
              <a:p>
                <a:pPr marL="0" indent="0">
                  <a:buNone/>
                </a:pPr>
                <a:endParaRPr lang="en-GB" sz="4000" b="1" dirty="0"/>
              </a:p>
              <a:p>
                <a:pPr marL="0" indent="0">
                  <a:buNone/>
                </a:pPr>
                <a:r>
                  <a:rPr lang="en-GB" sz="4000" dirty="0"/>
                  <a:t>The formula is written:</a:t>
                </a:r>
              </a:p>
              <a:p>
                <a:pPr marL="457200" lvl="1" indent="0">
                  <a:buNone/>
                </a:pPr>
                <a:r>
                  <a:rPr lang="en-GB" sz="3600" dirty="0"/>
                  <a:t> </a:t>
                </a:r>
                <a14:m>
                  <m:oMath xmlns:m="http://schemas.openxmlformats.org/officeDocument/2006/math">
                    <m:f>
                      <m:fPr>
                        <m:ctrlPr>
                          <a:rPr lang="en-GB" sz="3600" i="1" smtClean="0">
                            <a:latin typeface="Cambria Math" panose="02040503050406030204" pitchFamily="18" charset="0"/>
                          </a:rPr>
                        </m:ctrlPr>
                      </m:fPr>
                      <m:num>
                        <m:r>
                          <a:rPr lang="en-GB" sz="3600" b="0" i="1" smtClean="0">
                            <a:latin typeface="Cambria Math" panose="02040503050406030204" pitchFamily="18" charset="0"/>
                          </a:rPr>
                          <m:t>𝑛</m:t>
                        </m:r>
                        <m:r>
                          <a:rPr lang="en-GB" sz="3600" b="0" i="1" smtClean="0">
                            <a:latin typeface="Cambria Math" panose="02040503050406030204" pitchFamily="18" charset="0"/>
                          </a:rPr>
                          <m:t>!</m:t>
                        </m:r>
                      </m:num>
                      <m:den>
                        <m:d>
                          <m:dPr>
                            <m:ctrlPr>
                              <a:rPr lang="en-GB" sz="3600" i="1" smtClean="0">
                                <a:latin typeface="Cambria Math" panose="02040503050406030204" pitchFamily="18" charset="0"/>
                              </a:rPr>
                            </m:ctrlPr>
                          </m:dPr>
                          <m:e>
                            <m:r>
                              <a:rPr lang="en-GB" sz="3600" b="0" i="1" smtClean="0">
                                <a:latin typeface="Cambria Math" panose="02040503050406030204" pitchFamily="18" charset="0"/>
                              </a:rPr>
                              <m:t>𝑛</m:t>
                            </m:r>
                            <m:r>
                              <a:rPr lang="en-GB" sz="3600" b="0" i="1" smtClean="0">
                                <a:latin typeface="Cambria Math" panose="02040503050406030204" pitchFamily="18" charset="0"/>
                              </a:rPr>
                              <m:t>−</m:t>
                            </m:r>
                            <m:r>
                              <a:rPr lang="en-GB" sz="3600" b="0" i="1" smtClean="0">
                                <a:latin typeface="Cambria Math" panose="02040503050406030204" pitchFamily="18" charset="0"/>
                              </a:rPr>
                              <m:t>𝑟</m:t>
                            </m:r>
                          </m:e>
                        </m:d>
                        <m:r>
                          <a:rPr lang="en-GB" sz="3600" b="0" i="1" smtClean="0">
                            <a:latin typeface="Cambria Math" panose="02040503050406030204" pitchFamily="18" charset="0"/>
                          </a:rPr>
                          <m:t>!</m:t>
                        </m:r>
                      </m:den>
                    </m:f>
                  </m:oMath>
                </a14:m>
                <a:endParaRPr lang="en-GB" sz="3600" dirty="0"/>
              </a:p>
            </p:txBody>
          </p:sp>
        </mc:Choice>
        <mc:Fallback xmlns="">
          <p:sp>
            <p:nvSpPr>
              <p:cNvPr id="3" name="Content Placeholder 2">
                <a:extLst>
                  <a:ext uri="{FF2B5EF4-FFF2-40B4-BE49-F238E27FC236}">
                    <a16:creationId xmlns:a16="http://schemas.microsoft.com/office/drawing/2014/main" id="{9E23789A-8031-409B-AC09-DD664B9E55A1}"/>
                  </a:ext>
                </a:extLst>
              </p:cNvPr>
              <p:cNvSpPr>
                <a:spLocks noGrp="1" noRot="1" noChangeAspect="1" noMove="1" noResize="1" noEditPoints="1" noAdjustHandles="1" noChangeArrowheads="1" noChangeShapeType="1" noTextEdit="1"/>
              </p:cNvSpPr>
              <p:nvPr>
                <p:ph idx="1"/>
              </p:nvPr>
            </p:nvSpPr>
            <p:spPr>
              <a:blipFill>
                <a:blip r:embed="rId3"/>
                <a:stretch>
                  <a:fillRect l="-1840" t="-3457"/>
                </a:stretch>
              </a:blipFill>
            </p:spPr>
            <p:txBody>
              <a:bodyPr/>
              <a:lstStyle/>
              <a:p>
                <a:r>
                  <a:rPr lang="en-GB">
                    <a:noFill/>
                  </a:rPr>
                  <a:t> </a:t>
                </a:r>
              </a:p>
            </p:txBody>
          </p:sp>
        </mc:Fallback>
      </mc:AlternateContent>
    </p:spTree>
    <p:extLst>
      <p:ext uri="{BB962C8B-B14F-4D97-AF65-F5344CB8AC3E}">
        <p14:creationId xmlns:p14="http://schemas.microsoft.com/office/powerpoint/2010/main" val="15827908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65AFD-7F65-412E-9C36-1B1FBD3CAC75}"/>
              </a:ext>
            </a:extLst>
          </p:cNvPr>
          <p:cNvSpPr>
            <a:spLocks noGrp="1"/>
          </p:cNvSpPr>
          <p:nvPr>
            <p:ph type="title"/>
          </p:nvPr>
        </p:nvSpPr>
        <p:spPr/>
        <p:txBody>
          <a:bodyPr/>
          <a:lstStyle/>
          <a:p>
            <a:r>
              <a:rPr lang="en-GB" dirty="0"/>
              <a:t>Example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A774F7B-34D4-4169-BBEC-5BD9841C73D9}"/>
                  </a:ext>
                </a:extLst>
              </p:cNvPr>
              <p:cNvSpPr>
                <a:spLocks noGrp="1"/>
              </p:cNvSpPr>
              <p:nvPr>
                <p:ph idx="1"/>
              </p:nvPr>
            </p:nvSpPr>
            <p:spPr/>
            <p:txBody>
              <a:bodyPr>
                <a:normAutofit fontScale="92500"/>
              </a:bodyPr>
              <a:lstStyle/>
              <a:p>
                <a:pPr marL="0" indent="0">
                  <a:buNone/>
                </a:pPr>
                <a:r>
                  <a:rPr lang="en-GB" sz="4400" dirty="0"/>
                  <a:t>Our "order of 3 out of 16 pool balls example" is:</a:t>
                </a:r>
              </a:p>
              <a:p>
                <a:pPr marL="0" indent="0">
                  <a:buNone/>
                </a:pPr>
                <a:endParaRPr lang="en-GB" sz="4400" dirty="0"/>
              </a:p>
              <a:p>
                <a:pPr marL="0" indent="0">
                  <a:buNone/>
                </a:pPr>
                <a14:m>
                  <m:oMath xmlns:m="http://schemas.openxmlformats.org/officeDocument/2006/math">
                    <m:f>
                      <m:fPr>
                        <m:ctrlPr>
                          <a:rPr lang="en-GB" sz="4400" i="1" dirty="0" smtClean="0">
                            <a:latin typeface="Cambria Math" panose="02040503050406030204" pitchFamily="18" charset="0"/>
                          </a:rPr>
                        </m:ctrlPr>
                      </m:fPr>
                      <m:num>
                        <m:r>
                          <a:rPr lang="en-GB" sz="4400" b="0" i="1" dirty="0" smtClean="0">
                            <a:latin typeface="Cambria Math" panose="02040503050406030204" pitchFamily="18" charset="0"/>
                          </a:rPr>
                          <m:t>16!</m:t>
                        </m:r>
                      </m:num>
                      <m:den>
                        <m:d>
                          <m:dPr>
                            <m:ctrlPr>
                              <a:rPr lang="en-GB" sz="4400" i="1" dirty="0" smtClean="0">
                                <a:latin typeface="Cambria Math" panose="02040503050406030204" pitchFamily="18" charset="0"/>
                              </a:rPr>
                            </m:ctrlPr>
                          </m:dPr>
                          <m:e>
                            <m:r>
                              <a:rPr lang="en-GB" sz="4400" b="0" i="1" dirty="0" smtClean="0">
                                <a:latin typeface="Cambria Math" panose="02040503050406030204" pitchFamily="18" charset="0"/>
                              </a:rPr>
                              <m:t>16−3</m:t>
                            </m:r>
                          </m:e>
                        </m:d>
                        <m:r>
                          <a:rPr lang="en-GB" sz="4400" b="0" i="1" dirty="0" smtClean="0">
                            <a:latin typeface="Cambria Math" panose="02040503050406030204" pitchFamily="18" charset="0"/>
                          </a:rPr>
                          <m:t>!</m:t>
                        </m:r>
                      </m:den>
                    </m:f>
                  </m:oMath>
                </a14:m>
                <a:r>
                  <a:rPr lang="en-GB" sz="4400" dirty="0"/>
                  <a:t>  = </a:t>
                </a:r>
                <a14:m>
                  <m:oMath xmlns:m="http://schemas.openxmlformats.org/officeDocument/2006/math">
                    <m:f>
                      <m:fPr>
                        <m:ctrlPr>
                          <a:rPr lang="en-GB" sz="4400" i="1" dirty="0" smtClean="0">
                            <a:latin typeface="Cambria Math" panose="02040503050406030204" pitchFamily="18" charset="0"/>
                          </a:rPr>
                        </m:ctrlPr>
                      </m:fPr>
                      <m:num>
                        <m:r>
                          <a:rPr lang="en-GB" sz="4400" b="0" i="1" dirty="0" smtClean="0">
                            <a:latin typeface="Cambria Math" panose="02040503050406030204" pitchFamily="18" charset="0"/>
                          </a:rPr>
                          <m:t>16!</m:t>
                        </m:r>
                      </m:num>
                      <m:den>
                        <m:r>
                          <a:rPr lang="en-GB" sz="4400" b="0" i="1" dirty="0" smtClean="0">
                            <a:latin typeface="Cambria Math" panose="02040503050406030204" pitchFamily="18" charset="0"/>
                          </a:rPr>
                          <m:t>13!</m:t>
                        </m:r>
                      </m:den>
                    </m:f>
                  </m:oMath>
                </a14:m>
                <a:r>
                  <a:rPr lang="en-GB" sz="4400" dirty="0"/>
                  <a:t> 	 =  	</a:t>
                </a:r>
                <a14:m>
                  <m:oMath xmlns:m="http://schemas.openxmlformats.org/officeDocument/2006/math">
                    <m:f>
                      <m:fPr>
                        <m:ctrlPr>
                          <a:rPr lang="en-GB" sz="4400" i="1" dirty="0" smtClean="0">
                            <a:latin typeface="Cambria Math" panose="02040503050406030204" pitchFamily="18" charset="0"/>
                          </a:rPr>
                        </m:ctrlPr>
                      </m:fPr>
                      <m:num>
                        <m:r>
                          <m:rPr>
                            <m:nor/>
                          </m:rPr>
                          <a:rPr lang="en-GB" sz="4400" dirty="0"/>
                          <m:t>20,922,789,888,000</m:t>
                        </m:r>
                      </m:num>
                      <m:den>
                        <m:r>
                          <m:rPr>
                            <m:nor/>
                          </m:rPr>
                          <a:rPr lang="en-GB" sz="4400" dirty="0"/>
                          <m:t>6,227,020,800</m:t>
                        </m:r>
                      </m:den>
                    </m:f>
                  </m:oMath>
                </a14:m>
                <a:r>
                  <a:rPr lang="en-GB" sz="4400" dirty="0"/>
                  <a:t>  = 3,360</a:t>
                </a:r>
              </a:p>
              <a:p>
                <a:pPr marL="0" indent="0">
                  <a:buNone/>
                </a:pPr>
                <a:endParaRPr lang="en-GB" sz="4400" dirty="0"/>
              </a:p>
              <a:p>
                <a:pPr marL="0" indent="0">
                  <a:buNone/>
                </a:pPr>
                <a:r>
                  <a:rPr lang="en-GB" sz="4400" dirty="0"/>
                  <a:t>(which is just the same as: 16 × 15 × 14 = 3,360)</a:t>
                </a:r>
              </a:p>
            </p:txBody>
          </p:sp>
        </mc:Choice>
        <mc:Fallback xmlns="">
          <p:sp>
            <p:nvSpPr>
              <p:cNvPr id="3" name="Content Placeholder 2">
                <a:extLst>
                  <a:ext uri="{FF2B5EF4-FFF2-40B4-BE49-F238E27FC236}">
                    <a16:creationId xmlns:a16="http://schemas.microsoft.com/office/drawing/2014/main" id="{6A774F7B-34D4-4169-BBEC-5BD9841C73D9}"/>
                  </a:ext>
                </a:extLst>
              </p:cNvPr>
              <p:cNvSpPr>
                <a:spLocks noGrp="1" noRot="1" noChangeAspect="1" noMove="1" noResize="1" noEditPoints="1" noAdjustHandles="1" noChangeArrowheads="1" noChangeShapeType="1" noTextEdit="1"/>
              </p:cNvSpPr>
              <p:nvPr>
                <p:ph idx="1"/>
              </p:nvPr>
            </p:nvSpPr>
            <p:spPr>
              <a:blipFill>
                <a:blip r:embed="rId3"/>
                <a:stretch>
                  <a:fillRect l="-2145" t="-3782"/>
                </a:stretch>
              </a:blipFill>
            </p:spPr>
            <p:txBody>
              <a:bodyPr/>
              <a:lstStyle/>
              <a:p>
                <a:r>
                  <a:rPr lang="en-GB">
                    <a:noFill/>
                  </a:rPr>
                  <a:t> </a:t>
                </a:r>
              </a:p>
            </p:txBody>
          </p:sp>
        </mc:Fallback>
      </mc:AlternateContent>
    </p:spTree>
    <p:extLst>
      <p:ext uri="{BB962C8B-B14F-4D97-AF65-F5344CB8AC3E}">
        <p14:creationId xmlns:p14="http://schemas.microsoft.com/office/powerpoint/2010/main" val="314159915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65AFD-7F65-412E-9C36-1B1FBD3CAC75}"/>
              </a:ext>
            </a:extLst>
          </p:cNvPr>
          <p:cNvSpPr>
            <a:spLocks noGrp="1"/>
          </p:cNvSpPr>
          <p:nvPr>
            <p:ph type="title"/>
          </p:nvPr>
        </p:nvSpPr>
        <p:spPr/>
        <p:txBody>
          <a:bodyPr/>
          <a:lstStyle/>
          <a:p>
            <a:r>
              <a:rPr lang="en-GB" dirty="0"/>
              <a:t>Example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A774F7B-34D4-4169-BBEC-5BD9841C73D9}"/>
                  </a:ext>
                </a:extLst>
              </p:cNvPr>
              <p:cNvSpPr>
                <a:spLocks noGrp="1"/>
              </p:cNvSpPr>
              <p:nvPr>
                <p:ph idx="1"/>
              </p:nvPr>
            </p:nvSpPr>
            <p:spPr/>
            <p:txBody>
              <a:bodyPr>
                <a:normAutofit lnSpcReduction="10000"/>
              </a:bodyPr>
              <a:lstStyle/>
              <a:p>
                <a:pPr marL="0" indent="0">
                  <a:buNone/>
                </a:pPr>
                <a:r>
                  <a:rPr lang="en-GB" sz="4400" b="1" dirty="0"/>
                  <a:t>Example: How many ways can first and second place be awarded to 10 people?</a:t>
                </a:r>
              </a:p>
              <a:p>
                <a:pPr marL="0" indent="0">
                  <a:buNone/>
                </a:pPr>
                <a:endParaRPr lang="en-GB" sz="4400" b="1" dirty="0"/>
              </a:p>
              <a:p>
                <a:pPr marL="0" indent="0">
                  <a:buNone/>
                </a:pPr>
                <a14:m>
                  <m:oMath xmlns:m="http://schemas.openxmlformats.org/officeDocument/2006/math">
                    <m:f>
                      <m:fPr>
                        <m:ctrlPr>
                          <a:rPr lang="en-GB" sz="4400" i="1" dirty="0" smtClean="0">
                            <a:latin typeface="Cambria Math" panose="02040503050406030204" pitchFamily="18" charset="0"/>
                          </a:rPr>
                        </m:ctrlPr>
                      </m:fPr>
                      <m:num>
                        <m:r>
                          <a:rPr lang="en-GB" sz="4400" b="0" i="1" dirty="0" smtClean="0">
                            <a:latin typeface="Cambria Math" panose="02040503050406030204" pitchFamily="18" charset="0"/>
                          </a:rPr>
                          <m:t>10!</m:t>
                        </m:r>
                      </m:num>
                      <m:den>
                        <m:d>
                          <m:dPr>
                            <m:ctrlPr>
                              <a:rPr lang="en-GB" sz="4400" i="1" dirty="0" smtClean="0">
                                <a:latin typeface="Cambria Math" panose="02040503050406030204" pitchFamily="18" charset="0"/>
                              </a:rPr>
                            </m:ctrlPr>
                          </m:dPr>
                          <m:e>
                            <m:r>
                              <a:rPr lang="en-GB" sz="4400" b="0" i="1" dirty="0" smtClean="0">
                                <a:latin typeface="Cambria Math" panose="02040503050406030204" pitchFamily="18" charset="0"/>
                              </a:rPr>
                              <m:t>10−2</m:t>
                            </m:r>
                          </m:e>
                        </m:d>
                        <m:r>
                          <a:rPr lang="en-GB" sz="4400" b="0" i="1" dirty="0" smtClean="0">
                            <a:latin typeface="Cambria Math" panose="02040503050406030204" pitchFamily="18" charset="0"/>
                          </a:rPr>
                          <m:t>!</m:t>
                        </m:r>
                      </m:den>
                    </m:f>
                  </m:oMath>
                </a14:m>
                <a:r>
                  <a:rPr lang="en-GB" sz="4400" dirty="0"/>
                  <a:t> 	 =  	</a:t>
                </a:r>
                <a14:m>
                  <m:oMath xmlns:m="http://schemas.openxmlformats.org/officeDocument/2006/math">
                    <m:f>
                      <m:fPr>
                        <m:ctrlPr>
                          <a:rPr lang="en-GB" sz="4400" i="1" dirty="0" smtClean="0">
                            <a:latin typeface="Cambria Math" panose="02040503050406030204" pitchFamily="18" charset="0"/>
                          </a:rPr>
                        </m:ctrlPr>
                      </m:fPr>
                      <m:num>
                        <m:r>
                          <a:rPr lang="en-GB" sz="4400" b="0" i="1" dirty="0" smtClean="0">
                            <a:latin typeface="Cambria Math" panose="02040503050406030204" pitchFamily="18" charset="0"/>
                          </a:rPr>
                          <m:t>10!</m:t>
                        </m:r>
                      </m:num>
                      <m:den>
                        <m:r>
                          <a:rPr lang="en-GB" sz="4400" b="0" i="1" dirty="0" smtClean="0">
                            <a:latin typeface="Cambria Math" panose="02040503050406030204" pitchFamily="18" charset="0"/>
                          </a:rPr>
                          <m:t>8!</m:t>
                        </m:r>
                      </m:den>
                    </m:f>
                  </m:oMath>
                </a14:m>
                <a:r>
                  <a:rPr lang="en-GB" sz="4400" dirty="0"/>
                  <a:t> 	 =  	</a:t>
                </a:r>
                <a14:m>
                  <m:oMath xmlns:m="http://schemas.openxmlformats.org/officeDocument/2006/math">
                    <m:f>
                      <m:fPr>
                        <m:ctrlPr>
                          <a:rPr lang="en-GB" sz="4400" i="1" dirty="0" smtClean="0">
                            <a:latin typeface="Cambria Math" panose="02040503050406030204" pitchFamily="18" charset="0"/>
                          </a:rPr>
                        </m:ctrlPr>
                      </m:fPr>
                      <m:num>
                        <m:r>
                          <m:rPr>
                            <m:nor/>
                          </m:rPr>
                          <a:rPr lang="en-GB" sz="4400" b="0" i="0" dirty="0" smtClean="0"/>
                          <m:t>3628800</m:t>
                        </m:r>
                      </m:num>
                      <m:den>
                        <m:r>
                          <m:rPr>
                            <m:nor/>
                          </m:rPr>
                          <a:rPr lang="en-GB" sz="4400" b="0" i="0" dirty="0" smtClean="0"/>
                          <m:t>40320</m:t>
                        </m:r>
                      </m:den>
                    </m:f>
                  </m:oMath>
                </a14:m>
                <a:r>
                  <a:rPr lang="en-GB" sz="4400" dirty="0"/>
                  <a:t>  = 90</a:t>
                </a:r>
              </a:p>
              <a:p>
                <a:pPr marL="0" indent="0">
                  <a:buNone/>
                </a:pPr>
                <a:endParaRPr lang="en-GB" sz="4400" dirty="0"/>
              </a:p>
              <a:p>
                <a:pPr marL="0" indent="0">
                  <a:buNone/>
                </a:pPr>
                <a:r>
                  <a:rPr lang="en-GB" sz="4400" dirty="0"/>
                  <a:t>(which is just the same as: 10 × 9 = 90)</a:t>
                </a:r>
              </a:p>
            </p:txBody>
          </p:sp>
        </mc:Choice>
        <mc:Fallback xmlns="">
          <p:sp>
            <p:nvSpPr>
              <p:cNvPr id="3" name="Content Placeholder 2">
                <a:extLst>
                  <a:ext uri="{FF2B5EF4-FFF2-40B4-BE49-F238E27FC236}">
                    <a16:creationId xmlns:a16="http://schemas.microsoft.com/office/drawing/2014/main" id="{6A774F7B-34D4-4169-BBEC-5BD9841C73D9}"/>
                  </a:ext>
                </a:extLst>
              </p:cNvPr>
              <p:cNvSpPr>
                <a:spLocks noGrp="1" noRot="1" noChangeAspect="1" noMove="1" noResize="1" noEditPoints="1" noAdjustHandles="1" noChangeArrowheads="1" noChangeShapeType="1" noTextEdit="1"/>
              </p:cNvSpPr>
              <p:nvPr>
                <p:ph idx="1"/>
              </p:nvPr>
            </p:nvSpPr>
            <p:spPr>
              <a:blipFill>
                <a:blip r:embed="rId3"/>
                <a:stretch>
                  <a:fillRect l="-2377" t="-5602" b="-1821"/>
                </a:stretch>
              </a:blipFill>
            </p:spPr>
            <p:txBody>
              <a:bodyPr/>
              <a:lstStyle/>
              <a:p>
                <a:r>
                  <a:rPr lang="en-GB">
                    <a:noFill/>
                  </a:rPr>
                  <a:t> </a:t>
                </a:r>
              </a:p>
            </p:txBody>
          </p:sp>
        </mc:Fallback>
      </mc:AlternateContent>
    </p:spTree>
    <p:extLst>
      <p:ext uri="{BB962C8B-B14F-4D97-AF65-F5344CB8AC3E}">
        <p14:creationId xmlns:p14="http://schemas.microsoft.com/office/powerpoint/2010/main" val="42633021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8662B-D908-4093-AFCA-01055018882C}"/>
              </a:ext>
            </a:extLst>
          </p:cNvPr>
          <p:cNvSpPr>
            <a:spLocks noGrp="1"/>
          </p:cNvSpPr>
          <p:nvPr>
            <p:ph type="title"/>
          </p:nvPr>
        </p:nvSpPr>
        <p:spPr/>
        <p:txBody>
          <a:bodyPr/>
          <a:lstStyle/>
          <a:p>
            <a:r>
              <a:rPr lang="en-GB" dirty="0"/>
              <a:t>Notation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ADE4A0D-F19B-47C8-BB63-C21D324FBFB8}"/>
                  </a:ext>
                </a:extLst>
              </p:cNvPr>
              <p:cNvSpPr>
                <a:spLocks noGrp="1"/>
              </p:cNvSpPr>
              <p:nvPr>
                <p:ph idx="1"/>
              </p:nvPr>
            </p:nvSpPr>
            <p:spPr/>
            <p:txBody>
              <a:bodyPr/>
              <a:lstStyle/>
              <a:p>
                <a:pPr marL="0" indent="0">
                  <a:buNone/>
                </a:pPr>
                <a:r>
                  <a:rPr lang="en-GB" sz="3600" dirty="0"/>
                  <a:t>Instead of writing the whole formula, people use different notations such as these:</a:t>
                </a:r>
              </a:p>
              <a:p>
                <a:pPr marL="0" indent="0">
                  <a:buNone/>
                </a:pPr>
                <a:endParaRPr lang="en-GB" sz="3600" dirty="0"/>
              </a:p>
              <a:p>
                <a:pPr marL="457200" lvl="1" indent="0">
                  <a:buNone/>
                </a:pPr>
                <a:r>
                  <a:rPr lang="en-GB" sz="3200" dirty="0"/>
                  <a:t>			</a:t>
                </a:r>
                <a:r>
                  <a:rPr lang="en-GB" sz="4400" dirty="0"/>
                  <a:t>P(</a:t>
                </a:r>
                <a:r>
                  <a:rPr lang="en-GB" sz="4400" dirty="0" err="1"/>
                  <a:t>n,r</a:t>
                </a:r>
                <a:r>
                  <a:rPr lang="en-GB" sz="4400" dirty="0"/>
                  <a:t>) = </a:t>
                </a:r>
                <a:r>
                  <a:rPr lang="en-GB" sz="4400" baseline="40000" dirty="0" err="1"/>
                  <a:t>n</a:t>
                </a:r>
                <a:r>
                  <a:rPr lang="en-GB" sz="4400" dirty="0" err="1"/>
                  <a:t>P</a:t>
                </a:r>
                <a:r>
                  <a:rPr lang="en-GB" sz="4400" baseline="-30000" dirty="0" err="1"/>
                  <a:t>r</a:t>
                </a:r>
                <a:r>
                  <a:rPr lang="en-GB" sz="4400" dirty="0"/>
                  <a:t> = </a:t>
                </a:r>
                <a:r>
                  <a:rPr lang="en-GB" sz="4400" baseline="-30000" dirty="0" err="1"/>
                  <a:t>n</a:t>
                </a:r>
                <a:r>
                  <a:rPr lang="en-GB" sz="4400" dirty="0" err="1"/>
                  <a:t>P</a:t>
                </a:r>
                <a:r>
                  <a:rPr lang="en-GB" sz="4400" baseline="-30000" dirty="0" err="1"/>
                  <a:t>r</a:t>
                </a:r>
                <a:r>
                  <a:rPr lang="en-GB" sz="4400" dirty="0"/>
                  <a:t> = </a:t>
                </a:r>
                <a14:m>
                  <m:oMath xmlns:m="http://schemas.openxmlformats.org/officeDocument/2006/math">
                    <m:f>
                      <m:fPr>
                        <m:ctrlPr>
                          <a:rPr lang="en-GB" sz="4400" i="1" dirty="0" smtClean="0">
                            <a:latin typeface="Cambria Math" panose="02040503050406030204" pitchFamily="18" charset="0"/>
                          </a:rPr>
                        </m:ctrlPr>
                      </m:fPr>
                      <m:num>
                        <m:r>
                          <m:rPr>
                            <m:nor/>
                          </m:rPr>
                          <a:rPr lang="en-GB" sz="4400" dirty="0"/>
                          <m:t>n</m:t>
                        </m:r>
                        <m:r>
                          <m:rPr>
                            <m:nor/>
                          </m:rPr>
                          <a:rPr lang="en-GB" sz="4400" dirty="0"/>
                          <m:t>!</m:t>
                        </m:r>
                        <m:r>
                          <a:rPr lang="en-GB" sz="4400" i="1" dirty="0" smtClean="0">
                            <a:latin typeface="Cambria Math" panose="02040503050406030204" pitchFamily="18" charset="0"/>
                          </a:rPr>
                          <m:t> </m:t>
                        </m:r>
                      </m:num>
                      <m:den>
                        <m:r>
                          <m:rPr>
                            <m:nor/>
                          </m:rPr>
                          <a:rPr lang="en-GB" sz="4400" dirty="0"/>
                          <m:t>(</m:t>
                        </m:r>
                        <m:r>
                          <m:rPr>
                            <m:nor/>
                          </m:rPr>
                          <a:rPr lang="en-GB" sz="4400" dirty="0"/>
                          <m:t>n</m:t>
                        </m:r>
                        <m:r>
                          <m:rPr>
                            <m:nor/>
                          </m:rPr>
                          <a:rPr lang="en-GB" sz="4400" dirty="0"/>
                          <m:t>−</m:t>
                        </m:r>
                        <m:r>
                          <m:rPr>
                            <m:nor/>
                          </m:rPr>
                          <a:rPr lang="en-GB" sz="4400" dirty="0"/>
                          <m:t>r</m:t>
                        </m:r>
                        <m:r>
                          <m:rPr>
                            <m:nor/>
                          </m:rPr>
                          <a:rPr lang="en-GB" sz="4400" dirty="0"/>
                          <m:t>)!</m:t>
                        </m:r>
                      </m:den>
                    </m:f>
                  </m:oMath>
                </a14:m>
                <a:endParaRPr lang="en-GB" sz="3200" dirty="0"/>
              </a:p>
              <a:p>
                <a:pPr marL="457200" lvl="1" indent="0">
                  <a:buNone/>
                </a:pPr>
                <a:endParaRPr lang="en-GB" sz="3200" dirty="0"/>
              </a:p>
              <a:p>
                <a:pPr marL="457200" lvl="1" indent="0">
                  <a:buNone/>
                </a:pPr>
                <a:endParaRPr lang="en-GB" sz="3200" dirty="0"/>
              </a:p>
              <a:p>
                <a:pPr marL="457200" lvl="1" indent="0">
                  <a:buNone/>
                </a:pPr>
                <a:r>
                  <a:rPr lang="en-GB" sz="3200" dirty="0"/>
                  <a:t>Example: P(10,2) = 90</a:t>
                </a:r>
              </a:p>
            </p:txBody>
          </p:sp>
        </mc:Choice>
        <mc:Fallback xmlns="">
          <p:sp>
            <p:nvSpPr>
              <p:cNvPr id="3" name="Content Placeholder 2">
                <a:extLst>
                  <a:ext uri="{FF2B5EF4-FFF2-40B4-BE49-F238E27FC236}">
                    <a16:creationId xmlns:a16="http://schemas.microsoft.com/office/drawing/2014/main" id="{FADE4A0D-F19B-47C8-BB63-C21D324FBFB8}"/>
                  </a:ext>
                </a:extLst>
              </p:cNvPr>
              <p:cNvSpPr>
                <a:spLocks noGrp="1" noRot="1" noChangeAspect="1" noMove="1" noResize="1" noEditPoints="1" noAdjustHandles="1" noChangeArrowheads="1" noChangeShapeType="1" noTextEdit="1"/>
              </p:cNvSpPr>
              <p:nvPr>
                <p:ph idx="1"/>
              </p:nvPr>
            </p:nvSpPr>
            <p:spPr>
              <a:blipFill>
                <a:blip r:embed="rId3"/>
                <a:stretch>
                  <a:fillRect l="-1577" t="-2963"/>
                </a:stretch>
              </a:blipFill>
            </p:spPr>
            <p:txBody>
              <a:bodyPr/>
              <a:lstStyle/>
              <a:p>
                <a:r>
                  <a:rPr lang="en-GB">
                    <a:noFill/>
                  </a:rPr>
                  <a:t> </a:t>
                </a:r>
              </a:p>
            </p:txBody>
          </p:sp>
        </mc:Fallback>
      </mc:AlternateContent>
    </p:spTree>
    <p:extLst>
      <p:ext uri="{BB962C8B-B14F-4D97-AF65-F5344CB8AC3E}">
        <p14:creationId xmlns:p14="http://schemas.microsoft.com/office/powerpoint/2010/main" val="211543938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Boolean Operations</a:t>
            </a:r>
          </a:p>
        </p:txBody>
      </p:sp>
      <p:sp>
        <p:nvSpPr>
          <p:cNvPr id="3" name="Content Placeholder 2"/>
          <p:cNvSpPr>
            <a:spLocks noGrp="1"/>
          </p:cNvSpPr>
          <p:nvPr>
            <p:ph idx="1"/>
          </p:nvPr>
        </p:nvSpPr>
        <p:spPr/>
        <p:txBody>
          <a:bodyPr>
            <a:normAutofit lnSpcReduction="10000"/>
          </a:bodyPr>
          <a:lstStyle/>
          <a:p>
            <a:pPr marL="0" indent="0">
              <a:buNone/>
            </a:pPr>
            <a:r>
              <a:rPr lang="en-GB" sz="5400" dirty="0"/>
              <a:t>Three important operations</a:t>
            </a:r>
          </a:p>
          <a:p>
            <a:pPr marL="457200" lvl="1" indent="0">
              <a:buNone/>
            </a:pPr>
            <a:r>
              <a:rPr lang="en-GB" sz="4800" dirty="0"/>
              <a:t>AND</a:t>
            </a:r>
          </a:p>
          <a:p>
            <a:pPr marL="457200" lvl="1" indent="0">
              <a:buNone/>
            </a:pPr>
            <a:endParaRPr lang="en-GB" sz="4800" dirty="0"/>
          </a:p>
          <a:p>
            <a:pPr marL="457200" lvl="1" indent="0">
              <a:buNone/>
            </a:pPr>
            <a:r>
              <a:rPr lang="en-GB" sz="4800" dirty="0"/>
              <a:t>OR</a:t>
            </a:r>
          </a:p>
          <a:p>
            <a:pPr marL="457200" lvl="1" indent="0">
              <a:buNone/>
            </a:pPr>
            <a:endParaRPr lang="en-GB" sz="4800" dirty="0"/>
          </a:p>
          <a:p>
            <a:pPr marL="457200" lvl="1" indent="0">
              <a:buNone/>
            </a:pPr>
            <a:r>
              <a:rPr lang="en-GB" sz="4800" dirty="0"/>
              <a:t>NOT</a:t>
            </a:r>
            <a:endParaRPr lang="en-GB" dirty="0"/>
          </a:p>
        </p:txBody>
      </p:sp>
    </p:spTree>
    <p:extLst>
      <p:ext uri="{BB962C8B-B14F-4D97-AF65-F5344CB8AC3E}">
        <p14:creationId xmlns:p14="http://schemas.microsoft.com/office/powerpoint/2010/main" val="213076534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AND</a:t>
            </a:r>
          </a:p>
        </p:txBody>
      </p:sp>
      <p:sp>
        <p:nvSpPr>
          <p:cNvPr id="3" name="Content Placeholder 2"/>
          <p:cNvSpPr>
            <a:spLocks noGrp="1"/>
          </p:cNvSpPr>
          <p:nvPr>
            <p:ph idx="1"/>
          </p:nvPr>
        </p:nvSpPr>
        <p:spPr/>
        <p:txBody>
          <a:bodyPr/>
          <a:lstStyle/>
          <a:p>
            <a:pPr marL="0" indent="0">
              <a:buNone/>
            </a:pPr>
            <a:r>
              <a:rPr lang="en-GB" dirty="0"/>
              <a:t>A </a:t>
            </a:r>
            <a:r>
              <a:rPr lang="en-GB" b="1" dirty="0">
                <a:latin typeface="Arial" panose="020B0604020202020204" pitchFamily="34" charset="0"/>
                <a:cs typeface="Arial" panose="020B0604020202020204" pitchFamily="34" charset="0"/>
              </a:rPr>
              <a:t>AND</a:t>
            </a:r>
            <a:r>
              <a:rPr lang="en-GB" dirty="0"/>
              <a:t> B implies we need BOTH</a:t>
            </a:r>
          </a:p>
        </p:txBody>
      </p:sp>
      <p:grpSp>
        <p:nvGrpSpPr>
          <p:cNvPr id="29" name="Group 28"/>
          <p:cNvGrpSpPr/>
          <p:nvPr/>
        </p:nvGrpSpPr>
        <p:grpSpPr>
          <a:xfrm>
            <a:off x="1050434" y="2688088"/>
            <a:ext cx="4268291" cy="1194486"/>
            <a:chOff x="1189808" y="4835611"/>
            <a:chExt cx="4268291" cy="1194486"/>
          </a:xfrm>
        </p:grpSpPr>
        <p:sp>
          <p:nvSpPr>
            <p:cNvPr id="11" name="Freeform 10"/>
            <p:cNvSpPr/>
            <p:nvPr/>
          </p:nvSpPr>
          <p:spPr>
            <a:xfrm>
              <a:off x="2607274" y="4856205"/>
              <a:ext cx="1458098" cy="1173892"/>
            </a:xfrm>
            <a:custGeom>
              <a:avLst/>
              <a:gdLst>
                <a:gd name="connsiteX0" fmla="*/ 0 w 1458098"/>
                <a:gd name="connsiteY0" fmla="*/ 0 h 1173892"/>
                <a:gd name="connsiteX1" fmla="*/ 871151 w 1458098"/>
                <a:gd name="connsiteY1" fmla="*/ 0 h 1173892"/>
                <a:gd name="connsiteX2" fmla="*/ 871151 w 1458098"/>
                <a:gd name="connsiteY2" fmla="*/ 0 h 1173892"/>
                <a:gd name="connsiteX3" fmla="*/ 871152 w 1458098"/>
                <a:gd name="connsiteY3" fmla="*/ 0 h 1173892"/>
                <a:gd name="connsiteX4" fmla="*/ 1458098 w 1458098"/>
                <a:gd name="connsiteY4" fmla="*/ 586946 h 1173892"/>
                <a:gd name="connsiteX5" fmla="*/ 871152 w 1458098"/>
                <a:gd name="connsiteY5" fmla="*/ 1173892 h 1173892"/>
                <a:gd name="connsiteX6" fmla="*/ 871151 w 1458098"/>
                <a:gd name="connsiteY6" fmla="*/ 1173892 h 1173892"/>
                <a:gd name="connsiteX7" fmla="*/ 871151 w 1458098"/>
                <a:gd name="connsiteY7" fmla="*/ 1173892 h 1173892"/>
                <a:gd name="connsiteX8" fmla="*/ 0 w 1458098"/>
                <a:gd name="connsiteY8" fmla="*/ 1173892 h 1173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8098" h="1173892">
                  <a:moveTo>
                    <a:pt x="0" y="0"/>
                  </a:moveTo>
                  <a:lnTo>
                    <a:pt x="871151" y="0"/>
                  </a:lnTo>
                  <a:lnTo>
                    <a:pt x="871151" y="0"/>
                  </a:lnTo>
                  <a:lnTo>
                    <a:pt x="871152" y="0"/>
                  </a:lnTo>
                  <a:cubicBezTo>
                    <a:pt x="1195313" y="0"/>
                    <a:pt x="1458098" y="262785"/>
                    <a:pt x="1458098" y="586946"/>
                  </a:cubicBezTo>
                  <a:cubicBezTo>
                    <a:pt x="1458098" y="911107"/>
                    <a:pt x="1195313" y="1173892"/>
                    <a:pt x="871152" y="1173892"/>
                  </a:cubicBezTo>
                  <a:lnTo>
                    <a:pt x="871151" y="1173892"/>
                  </a:lnTo>
                  <a:lnTo>
                    <a:pt x="871151" y="1173892"/>
                  </a:lnTo>
                  <a:lnTo>
                    <a:pt x="0" y="1173892"/>
                  </a:lnTo>
                  <a:close/>
                </a:path>
              </a:pathLst>
            </a:custGeom>
            <a:no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Connector 12"/>
            <p:cNvCxnSpPr/>
            <p:nvPr/>
          </p:nvCxnSpPr>
          <p:spPr>
            <a:xfrm flipH="1">
              <a:off x="1507524" y="5078627"/>
              <a:ext cx="1099750" cy="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1507524" y="5861221"/>
              <a:ext cx="1099750" cy="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189808" y="4835611"/>
              <a:ext cx="317716" cy="369332"/>
            </a:xfrm>
            <a:prstGeom prst="rect">
              <a:avLst/>
            </a:prstGeom>
            <a:noFill/>
          </p:spPr>
          <p:txBody>
            <a:bodyPr wrap="none" rtlCol="0">
              <a:spAutoFit/>
            </a:bodyPr>
            <a:lstStyle/>
            <a:p>
              <a:r>
                <a:rPr lang="en-GB" dirty="0"/>
                <a:t>A</a:t>
              </a:r>
            </a:p>
          </p:txBody>
        </p:sp>
        <p:sp>
          <p:nvSpPr>
            <p:cNvPr id="21" name="TextBox 20"/>
            <p:cNvSpPr txBox="1"/>
            <p:nvPr/>
          </p:nvSpPr>
          <p:spPr>
            <a:xfrm>
              <a:off x="1227908" y="5613930"/>
              <a:ext cx="309700" cy="369332"/>
            </a:xfrm>
            <a:prstGeom prst="rect">
              <a:avLst/>
            </a:prstGeom>
            <a:noFill/>
          </p:spPr>
          <p:txBody>
            <a:bodyPr wrap="none" rtlCol="0">
              <a:spAutoFit/>
            </a:bodyPr>
            <a:lstStyle/>
            <a:p>
              <a:r>
                <a:rPr lang="en-GB" dirty="0"/>
                <a:t>B</a:t>
              </a:r>
            </a:p>
          </p:txBody>
        </p:sp>
        <p:cxnSp>
          <p:nvCxnSpPr>
            <p:cNvPr id="25" name="Straight Connector 24"/>
            <p:cNvCxnSpPr/>
            <p:nvPr/>
          </p:nvCxnSpPr>
          <p:spPr>
            <a:xfrm flipH="1">
              <a:off x="4065372" y="5444953"/>
              <a:ext cx="1099750" cy="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5153207" y="5148262"/>
              <a:ext cx="304892" cy="369332"/>
            </a:xfrm>
            <a:prstGeom prst="rect">
              <a:avLst/>
            </a:prstGeom>
            <a:noFill/>
          </p:spPr>
          <p:txBody>
            <a:bodyPr wrap="none" rtlCol="0">
              <a:spAutoFit/>
            </a:bodyPr>
            <a:lstStyle/>
            <a:p>
              <a:r>
                <a:rPr lang="en-GB" dirty="0"/>
                <a:t>X</a:t>
              </a:r>
            </a:p>
          </p:txBody>
        </p:sp>
      </p:grpSp>
      <p:grpSp>
        <p:nvGrpSpPr>
          <p:cNvPr id="30" name="Group 29"/>
          <p:cNvGrpSpPr/>
          <p:nvPr/>
        </p:nvGrpSpPr>
        <p:grpSpPr>
          <a:xfrm>
            <a:off x="6550605" y="2611355"/>
            <a:ext cx="4308923" cy="1278905"/>
            <a:chOff x="7455241" y="4610596"/>
            <a:chExt cx="4308923" cy="1278905"/>
          </a:xfrm>
        </p:grpSpPr>
        <p:sp>
          <p:nvSpPr>
            <p:cNvPr id="16" name="Freeform 15"/>
            <p:cNvSpPr/>
            <p:nvPr/>
          </p:nvSpPr>
          <p:spPr>
            <a:xfrm>
              <a:off x="8913339" y="4687329"/>
              <a:ext cx="1458098" cy="1173892"/>
            </a:xfrm>
            <a:custGeom>
              <a:avLst/>
              <a:gdLst>
                <a:gd name="connsiteX0" fmla="*/ 0 w 1458098"/>
                <a:gd name="connsiteY0" fmla="*/ 0 h 1173892"/>
                <a:gd name="connsiteX1" fmla="*/ 871151 w 1458098"/>
                <a:gd name="connsiteY1" fmla="*/ 0 h 1173892"/>
                <a:gd name="connsiteX2" fmla="*/ 871151 w 1458098"/>
                <a:gd name="connsiteY2" fmla="*/ 0 h 1173892"/>
                <a:gd name="connsiteX3" fmla="*/ 871152 w 1458098"/>
                <a:gd name="connsiteY3" fmla="*/ 0 h 1173892"/>
                <a:gd name="connsiteX4" fmla="*/ 1458098 w 1458098"/>
                <a:gd name="connsiteY4" fmla="*/ 586946 h 1173892"/>
                <a:gd name="connsiteX5" fmla="*/ 871152 w 1458098"/>
                <a:gd name="connsiteY5" fmla="*/ 1173892 h 1173892"/>
                <a:gd name="connsiteX6" fmla="*/ 871151 w 1458098"/>
                <a:gd name="connsiteY6" fmla="*/ 1173892 h 1173892"/>
                <a:gd name="connsiteX7" fmla="*/ 871151 w 1458098"/>
                <a:gd name="connsiteY7" fmla="*/ 1173892 h 1173892"/>
                <a:gd name="connsiteX8" fmla="*/ 0 w 1458098"/>
                <a:gd name="connsiteY8" fmla="*/ 1173892 h 1173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8098" h="1173892">
                  <a:moveTo>
                    <a:pt x="0" y="0"/>
                  </a:moveTo>
                  <a:lnTo>
                    <a:pt x="871151" y="0"/>
                  </a:lnTo>
                  <a:lnTo>
                    <a:pt x="871151" y="0"/>
                  </a:lnTo>
                  <a:lnTo>
                    <a:pt x="871152" y="0"/>
                  </a:lnTo>
                  <a:cubicBezTo>
                    <a:pt x="1195313" y="0"/>
                    <a:pt x="1458098" y="262785"/>
                    <a:pt x="1458098" y="586946"/>
                  </a:cubicBezTo>
                  <a:cubicBezTo>
                    <a:pt x="1458098" y="911107"/>
                    <a:pt x="1195313" y="1173892"/>
                    <a:pt x="871152" y="1173892"/>
                  </a:cubicBezTo>
                  <a:lnTo>
                    <a:pt x="871151" y="1173892"/>
                  </a:lnTo>
                  <a:lnTo>
                    <a:pt x="871151" y="1173892"/>
                  </a:lnTo>
                  <a:lnTo>
                    <a:pt x="0" y="1173892"/>
                  </a:lnTo>
                  <a:close/>
                </a:path>
              </a:pathLst>
            </a:custGeom>
            <a:no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 name="Straight Connector 16"/>
            <p:cNvCxnSpPr/>
            <p:nvPr/>
          </p:nvCxnSpPr>
          <p:spPr>
            <a:xfrm flipH="1">
              <a:off x="7813589" y="4835611"/>
              <a:ext cx="1099750" cy="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7813589" y="5754129"/>
              <a:ext cx="1099750" cy="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7813589" y="5261918"/>
              <a:ext cx="1099750" cy="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455241" y="4610596"/>
              <a:ext cx="317716" cy="369332"/>
            </a:xfrm>
            <a:prstGeom prst="rect">
              <a:avLst/>
            </a:prstGeom>
            <a:noFill/>
          </p:spPr>
          <p:txBody>
            <a:bodyPr wrap="none" rtlCol="0">
              <a:spAutoFit/>
            </a:bodyPr>
            <a:lstStyle/>
            <a:p>
              <a:r>
                <a:rPr lang="en-GB" dirty="0"/>
                <a:t>A</a:t>
              </a:r>
            </a:p>
          </p:txBody>
        </p:sp>
        <p:sp>
          <p:nvSpPr>
            <p:cNvPr id="23" name="TextBox 22"/>
            <p:cNvSpPr txBox="1"/>
            <p:nvPr/>
          </p:nvSpPr>
          <p:spPr>
            <a:xfrm>
              <a:off x="7463257" y="5078627"/>
              <a:ext cx="309700" cy="369332"/>
            </a:xfrm>
            <a:prstGeom prst="rect">
              <a:avLst/>
            </a:prstGeom>
            <a:noFill/>
          </p:spPr>
          <p:txBody>
            <a:bodyPr wrap="none" rtlCol="0">
              <a:spAutoFit/>
            </a:bodyPr>
            <a:lstStyle/>
            <a:p>
              <a:r>
                <a:rPr lang="en-GB" dirty="0"/>
                <a:t>B</a:t>
              </a:r>
            </a:p>
          </p:txBody>
        </p:sp>
        <p:sp>
          <p:nvSpPr>
            <p:cNvPr id="24" name="TextBox 23"/>
            <p:cNvSpPr txBox="1"/>
            <p:nvPr/>
          </p:nvSpPr>
          <p:spPr>
            <a:xfrm>
              <a:off x="7503889" y="5520169"/>
              <a:ext cx="309700" cy="369332"/>
            </a:xfrm>
            <a:prstGeom prst="rect">
              <a:avLst/>
            </a:prstGeom>
            <a:noFill/>
          </p:spPr>
          <p:txBody>
            <a:bodyPr wrap="none" rtlCol="0">
              <a:spAutoFit/>
            </a:bodyPr>
            <a:lstStyle/>
            <a:p>
              <a:r>
                <a:rPr lang="en-GB" dirty="0"/>
                <a:t>C</a:t>
              </a:r>
            </a:p>
          </p:txBody>
        </p:sp>
        <p:cxnSp>
          <p:nvCxnSpPr>
            <p:cNvPr id="27" name="Straight Connector 26"/>
            <p:cNvCxnSpPr/>
            <p:nvPr/>
          </p:nvCxnSpPr>
          <p:spPr>
            <a:xfrm flipH="1">
              <a:off x="10371437" y="5224847"/>
              <a:ext cx="1099750" cy="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11459272" y="4928156"/>
              <a:ext cx="304892" cy="369332"/>
            </a:xfrm>
            <a:prstGeom prst="rect">
              <a:avLst/>
            </a:prstGeom>
            <a:noFill/>
          </p:spPr>
          <p:txBody>
            <a:bodyPr wrap="none" rtlCol="0">
              <a:spAutoFit/>
            </a:bodyPr>
            <a:lstStyle/>
            <a:p>
              <a:r>
                <a:rPr lang="en-GB" dirty="0"/>
                <a:t>X</a:t>
              </a:r>
            </a:p>
          </p:txBody>
        </p:sp>
      </p:grpSp>
      <p:graphicFrame>
        <p:nvGraphicFramePr>
          <p:cNvPr id="31" name="Table 30"/>
          <p:cNvGraphicFramePr>
            <a:graphicFrameLocks noGrp="1"/>
          </p:cNvGraphicFramePr>
          <p:nvPr/>
        </p:nvGraphicFramePr>
        <p:xfrm>
          <a:off x="2162433" y="4185779"/>
          <a:ext cx="1865871" cy="1854200"/>
        </p:xfrm>
        <a:graphic>
          <a:graphicData uri="http://schemas.openxmlformats.org/drawingml/2006/table">
            <a:tbl>
              <a:tblPr firstRow="1" bandRow="1">
                <a:tableStyleId>{5C22544A-7EE6-4342-B048-85BDC9FD1C3A}</a:tableStyleId>
              </a:tblPr>
              <a:tblGrid>
                <a:gridCol w="621957">
                  <a:extLst>
                    <a:ext uri="{9D8B030D-6E8A-4147-A177-3AD203B41FA5}">
                      <a16:colId xmlns:a16="http://schemas.microsoft.com/office/drawing/2014/main" val="2223618529"/>
                    </a:ext>
                  </a:extLst>
                </a:gridCol>
                <a:gridCol w="621957">
                  <a:extLst>
                    <a:ext uri="{9D8B030D-6E8A-4147-A177-3AD203B41FA5}">
                      <a16:colId xmlns:a16="http://schemas.microsoft.com/office/drawing/2014/main" val="232484493"/>
                    </a:ext>
                  </a:extLst>
                </a:gridCol>
                <a:gridCol w="621957">
                  <a:extLst>
                    <a:ext uri="{9D8B030D-6E8A-4147-A177-3AD203B41FA5}">
                      <a16:colId xmlns:a16="http://schemas.microsoft.com/office/drawing/2014/main" val="715814686"/>
                    </a:ext>
                  </a:extLst>
                </a:gridCol>
              </a:tblGrid>
              <a:tr h="370840">
                <a:tc>
                  <a:txBody>
                    <a:bodyPr/>
                    <a:lstStyle/>
                    <a:p>
                      <a:pPr algn="ctr"/>
                      <a:r>
                        <a:rPr lang="en-GB" dirty="0"/>
                        <a:t>A</a:t>
                      </a:r>
                    </a:p>
                  </a:txBody>
                  <a:tcPr/>
                </a:tc>
                <a:tc>
                  <a:txBody>
                    <a:bodyPr/>
                    <a:lstStyle/>
                    <a:p>
                      <a:pPr algn="ctr"/>
                      <a:r>
                        <a:rPr lang="en-GB" b="0" dirty="0"/>
                        <a:t>B</a:t>
                      </a:r>
                    </a:p>
                  </a:txBody>
                  <a:tcPr/>
                </a:tc>
                <a:tc>
                  <a:txBody>
                    <a:bodyPr/>
                    <a:lstStyle/>
                    <a:p>
                      <a:pPr algn="ctr"/>
                      <a:r>
                        <a:rPr lang="en-GB" dirty="0"/>
                        <a:t>X</a:t>
                      </a:r>
                    </a:p>
                  </a:txBody>
                  <a:tcPr/>
                </a:tc>
                <a:extLst>
                  <a:ext uri="{0D108BD9-81ED-4DB2-BD59-A6C34878D82A}">
                    <a16:rowId xmlns:a16="http://schemas.microsoft.com/office/drawing/2014/main" val="120823279"/>
                  </a:ext>
                </a:extLst>
              </a:tr>
              <a:tr h="370840">
                <a:tc>
                  <a:txBody>
                    <a:bodyPr/>
                    <a:lstStyle/>
                    <a:p>
                      <a:pPr algn="ctr"/>
                      <a:r>
                        <a:rPr lang="en-GB" dirty="0"/>
                        <a:t>0</a:t>
                      </a:r>
                    </a:p>
                  </a:txBody>
                  <a:tcPr/>
                </a:tc>
                <a:tc>
                  <a:txBody>
                    <a:bodyPr/>
                    <a:lstStyle/>
                    <a:p>
                      <a:pPr algn="ctr"/>
                      <a:r>
                        <a:rPr lang="en-GB" dirty="0"/>
                        <a:t>0</a:t>
                      </a:r>
                    </a:p>
                  </a:txBody>
                  <a:tcPr/>
                </a:tc>
                <a:tc>
                  <a:txBody>
                    <a:bodyPr/>
                    <a:lstStyle/>
                    <a:p>
                      <a:pPr algn="ctr"/>
                      <a:r>
                        <a:rPr lang="en-GB" dirty="0"/>
                        <a:t>0</a:t>
                      </a:r>
                    </a:p>
                  </a:txBody>
                  <a:tcPr/>
                </a:tc>
                <a:extLst>
                  <a:ext uri="{0D108BD9-81ED-4DB2-BD59-A6C34878D82A}">
                    <a16:rowId xmlns:a16="http://schemas.microsoft.com/office/drawing/2014/main" val="2763140656"/>
                  </a:ext>
                </a:extLst>
              </a:tr>
              <a:tr h="370840">
                <a:tc>
                  <a:txBody>
                    <a:bodyPr/>
                    <a:lstStyle/>
                    <a:p>
                      <a:pPr algn="ctr"/>
                      <a:r>
                        <a:rPr lang="en-GB" dirty="0"/>
                        <a:t>0</a:t>
                      </a:r>
                    </a:p>
                  </a:txBody>
                  <a:tcPr/>
                </a:tc>
                <a:tc>
                  <a:txBody>
                    <a:bodyPr/>
                    <a:lstStyle/>
                    <a:p>
                      <a:pPr algn="ctr"/>
                      <a:r>
                        <a:rPr lang="en-GB" dirty="0"/>
                        <a:t>1</a:t>
                      </a:r>
                    </a:p>
                  </a:txBody>
                  <a:tcPr/>
                </a:tc>
                <a:tc>
                  <a:txBody>
                    <a:bodyPr/>
                    <a:lstStyle/>
                    <a:p>
                      <a:pPr algn="ctr"/>
                      <a:r>
                        <a:rPr lang="en-GB" dirty="0"/>
                        <a:t>0</a:t>
                      </a:r>
                    </a:p>
                  </a:txBody>
                  <a:tcPr/>
                </a:tc>
                <a:extLst>
                  <a:ext uri="{0D108BD9-81ED-4DB2-BD59-A6C34878D82A}">
                    <a16:rowId xmlns:a16="http://schemas.microsoft.com/office/drawing/2014/main" val="524443310"/>
                  </a:ext>
                </a:extLst>
              </a:tr>
              <a:tr h="370840">
                <a:tc>
                  <a:txBody>
                    <a:bodyPr/>
                    <a:lstStyle/>
                    <a:p>
                      <a:pPr algn="ctr"/>
                      <a:r>
                        <a:rPr lang="en-GB" dirty="0"/>
                        <a:t>1</a:t>
                      </a:r>
                    </a:p>
                  </a:txBody>
                  <a:tcPr/>
                </a:tc>
                <a:tc>
                  <a:txBody>
                    <a:bodyPr/>
                    <a:lstStyle/>
                    <a:p>
                      <a:pPr algn="ctr"/>
                      <a:r>
                        <a:rPr lang="en-GB" dirty="0"/>
                        <a:t>0</a:t>
                      </a:r>
                    </a:p>
                  </a:txBody>
                  <a:tcPr/>
                </a:tc>
                <a:tc>
                  <a:txBody>
                    <a:bodyPr/>
                    <a:lstStyle/>
                    <a:p>
                      <a:pPr algn="ctr"/>
                      <a:r>
                        <a:rPr lang="en-GB" dirty="0"/>
                        <a:t>0</a:t>
                      </a:r>
                    </a:p>
                  </a:txBody>
                  <a:tcPr/>
                </a:tc>
                <a:extLst>
                  <a:ext uri="{0D108BD9-81ED-4DB2-BD59-A6C34878D82A}">
                    <a16:rowId xmlns:a16="http://schemas.microsoft.com/office/drawing/2014/main" val="285722443"/>
                  </a:ext>
                </a:extLst>
              </a:tr>
              <a:tr h="370840">
                <a:tc>
                  <a:txBody>
                    <a:bodyPr/>
                    <a:lstStyle/>
                    <a:p>
                      <a:pPr algn="ctr"/>
                      <a:r>
                        <a:rPr lang="en-GB" dirty="0"/>
                        <a:t>1</a:t>
                      </a:r>
                    </a:p>
                  </a:txBody>
                  <a:tcPr/>
                </a:tc>
                <a:tc>
                  <a:txBody>
                    <a:bodyPr/>
                    <a:lstStyle/>
                    <a:p>
                      <a:pPr algn="ctr"/>
                      <a:r>
                        <a:rPr lang="en-GB" dirty="0"/>
                        <a:t>1</a:t>
                      </a:r>
                    </a:p>
                  </a:txBody>
                  <a:tcPr/>
                </a:tc>
                <a:tc>
                  <a:txBody>
                    <a:bodyPr/>
                    <a:lstStyle/>
                    <a:p>
                      <a:pPr algn="ctr"/>
                      <a:r>
                        <a:rPr lang="en-GB" dirty="0"/>
                        <a:t>1</a:t>
                      </a:r>
                    </a:p>
                  </a:txBody>
                  <a:tcPr/>
                </a:tc>
                <a:extLst>
                  <a:ext uri="{0D108BD9-81ED-4DB2-BD59-A6C34878D82A}">
                    <a16:rowId xmlns:a16="http://schemas.microsoft.com/office/drawing/2014/main" val="2857828722"/>
                  </a:ext>
                </a:extLst>
              </a:tr>
            </a:tbl>
          </a:graphicData>
        </a:graphic>
      </p:graphicFrame>
      <p:graphicFrame>
        <p:nvGraphicFramePr>
          <p:cNvPr id="32" name="Table 31"/>
          <p:cNvGraphicFramePr>
            <a:graphicFrameLocks noGrp="1"/>
          </p:cNvGraphicFramePr>
          <p:nvPr/>
        </p:nvGraphicFramePr>
        <p:xfrm>
          <a:off x="9926592" y="3385745"/>
          <a:ext cx="1865872" cy="3337560"/>
        </p:xfrm>
        <a:graphic>
          <a:graphicData uri="http://schemas.openxmlformats.org/drawingml/2006/table">
            <a:tbl>
              <a:tblPr firstRow="1" bandRow="1">
                <a:tableStyleId>{5C22544A-7EE6-4342-B048-85BDC9FD1C3A}</a:tableStyleId>
              </a:tblPr>
              <a:tblGrid>
                <a:gridCol w="466468">
                  <a:extLst>
                    <a:ext uri="{9D8B030D-6E8A-4147-A177-3AD203B41FA5}">
                      <a16:colId xmlns:a16="http://schemas.microsoft.com/office/drawing/2014/main" val="2223618529"/>
                    </a:ext>
                  </a:extLst>
                </a:gridCol>
                <a:gridCol w="466468">
                  <a:extLst>
                    <a:ext uri="{9D8B030D-6E8A-4147-A177-3AD203B41FA5}">
                      <a16:colId xmlns:a16="http://schemas.microsoft.com/office/drawing/2014/main" val="232484493"/>
                    </a:ext>
                  </a:extLst>
                </a:gridCol>
                <a:gridCol w="466468">
                  <a:extLst>
                    <a:ext uri="{9D8B030D-6E8A-4147-A177-3AD203B41FA5}">
                      <a16:colId xmlns:a16="http://schemas.microsoft.com/office/drawing/2014/main" val="721968702"/>
                    </a:ext>
                  </a:extLst>
                </a:gridCol>
                <a:gridCol w="466468">
                  <a:extLst>
                    <a:ext uri="{9D8B030D-6E8A-4147-A177-3AD203B41FA5}">
                      <a16:colId xmlns:a16="http://schemas.microsoft.com/office/drawing/2014/main" val="715814686"/>
                    </a:ext>
                  </a:extLst>
                </a:gridCol>
              </a:tblGrid>
              <a:tr h="370840">
                <a:tc>
                  <a:txBody>
                    <a:bodyPr/>
                    <a:lstStyle/>
                    <a:p>
                      <a:pPr algn="ctr"/>
                      <a:r>
                        <a:rPr lang="en-GB" dirty="0"/>
                        <a:t>A</a:t>
                      </a:r>
                    </a:p>
                  </a:txBody>
                  <a:tcPr/>
                </a:tc>
                <a:tc>
                  <a:txBody>
                    <a:bodyPr/>
                    <a:lstStyle/>
                    <a:p>
                      <a:pPr algn="ctr"/>
                      <a:r>
                        <a:rPr lang="en-GB" b="0" dirty="0"/>
                        <a:t>B</a:t>
                      </a:r>
                    </a:p>
                  </a:txBody>
                  <a:tcPr/>
                </a:tc>
                <a:tc>
                  <a:txBody>
                    <a:bodyPr/>
                    <a:lstStyle/>
                    <a:p>
                      <a:pPr algn="ctr"/>
                      <a:r>
                        <a:rPr lang="en-GB" dirty="0"/>
                        <a:t>C</a:t>
                      </a:r>
                    </a:p>
                  </a:txBody>
                  <a:tcPr/>
                </a:tc>
                <a:tc>
                  <a:txBody>
                    <a:bodyPr/>
                    <a:lstStyle/>
                    <a:p>
                      <a:pPr algn="ctr"/>
                      <a:r>
                        <a:rPr lang="en-GB" dirty="0"/>
                        <a:t>X</a:t>
                      </a:r>
                    </a:p>
                  </a:txBody>
                  <a:tcPr/>
                </a:tc>
                <a:extLst>
                  <a:ext uri="{0D108BD9-81ED-4DB2-BD59-A6C34878D82A}">
                    <a16:rowId xmlns:a16="http://schemas.microsoft.com/office/drawing/2014/main" val="120823279"/>
                  </a:ext>
                </a:extLst>
              </a:tr>
              <a:tr h="370840">
                <a:tc>
                  <a:txBody>
                    <a:bodyPr/>
                    <a:lstStyle/>
                    <a:p>
                      <a:pPr algn="ctr"/>
                      <a:r>
                        <a:rPr lang="en-GB" dirty="0"/>
                        <a:t>0</a:t>
                      </a:r>
                    </a:p>
                  </a:txBody>
                  <a:tcPr/>
                </a:tc>
                <a:tc>
                  <a:txBody>
                    <a:bodyPr/>
                    <a:lstStyle/>
                    <a:p>
                      <a:pPr algn="ctr"/>
                      <a:r>
                        <a:rPr lang="en-GB" dirty="0"/>
                        <a:t>0</a:t>
                      </a:r>
                    </a:p>
                  </a:txBody>
                  <a:tcPr/>
                </a:tc>
                <a:tc>
                  <a:txBody>
                    <a:bodyPr/>
                    <a:lstStyle/>
                    <a:p>
                      <a:pPr algn="ctr"/>
                      <a:r>
                        <a:rPr lang="en-GB" dirty="0"/>
                        <a:t>0</a:t>
                      </a:r>
                    </a:p>
                  </a:txBody>
                  <a:tcPr/>
                </a:tc>
                <a:tc>
                  <a:txBody>
                    <a:bodyPr/>
                    <a:lstStyle/>
                    <a:p>
                      <a:pPr algn="ctr"/>
                      <a:r>
                        <a:rPr lang="en-GB" dirty="0"/>
                        <a:t>0</a:t>
                      </a:r>
                    </a:p>
                  </a:txBody>
                  <a:tcPr/>
                </a:tc>
                <a:extLst>
                  <a:ext uri="{0D108BD9-81ED-4DB2-BD59-A6C34878D82A}">
                    <a16:rowId xmlns:a16="http://schemas.microsoft.com/office/drawing/2014/main" val="2763140656"/>
                  </a:ext>
                </a:extLst>
              </a:tr>
              <a:tr h="370840">
                <a:tc>
                  <a:txBody>
                    <a:bodyPr/>
                    <a:lstStyle/>
                    <a:p>
                      <a:pPr algn="ctr"/>
                      <a:r>
                        <a:rPr lang="en-GB" dirty="0"/>
                        <a:t>0</a:t>
                      </a:r>
                    </a:p>
                  </a:txBody>
                  <a:tcPr/>
                </a:tc>
                <a:tc>
                  <a:txBody>
                    <a:bodyPr/>
                    <a:lstStyle/>
                    <a:p>
                      <a:pPr algn="ctr"/>
                      <a:r>
                        <a:rPr lang="en-GB" dirty="0"/>
                        <a:t>0</a:t>
                      </a:r>
                    </a:p>
                  </a:txBody>
                  <a:tcPr/>
                </a:tc>
                <a:tc>
                  <a:txBody>
                    <a:bodyPr/>
                    <a:lstStyle/>
                    <a:p>
                      <a:pPr algn="ctr"/>
                      <a:r>
                        <a:rPr lang="en-GB" dirty="0"/>
                        <a:t>1</a:t>
                      </a:r>
                    </a:p>
                  </a:txBody>
                  <a:tcPr/>
                </a:tc>
                <a:tc>
                  <a:txBody>
                    <a:bodyPr/>
                    <a:lstStyle/>
                    <a:p>
                      <a:pPr algn="ctr"/>
                      <a:r>
                        <a:rPr lang="en-GB" dirty="0"/>
                        <a:t>0</a:t>
                      </a:r>
                    </a:p>
                  </a:txBody>
                  <a:tcPr/>
                </a:tc>
                <a:extLst>
                  <a:ext uri="{0D108BD9-81ED-4DB2-BD59-A6C34878D82A}">
                    <a16:rowId xmlns:a16="http://schemas.microsoft.com/office/drawing/2014/main" val="524443310"/>
                  </a:ext>
                </a:extLst>
              </a:tr>
              <a:tr h="370840">
                <a:tc>
                  <a:txBody>
                    <a:bodyPr/>
                    <a:lstStyle/>
                    <a:p>
                      <a:pPr algn="ctr"/>
                      <a:r>
                        <a:rPr lang="en-GB" dirty="0"/>
                        <a:t>0</a:t>
                      </a:r>
                    </a:p>
                  </a:txBody>
                  <a:tcPr/>
                </a:tc>
                <a:tc>
                  <a:txBody>
                    <a:bodyPr/>
                    <a:lstStyle/>
                    <a:p>
                      <a:pPr algn="ctr"/>
                      <a:r>
                        <a:rPr lang="en-GB" dirty="0"/>
                        <a:t>1</a:t>
                      </a:r>
                    </a:p>
                  </a:txBody>
                  <a:tcPr/>
                </a:tc>
                <a:tc>
                  <a:txBody>
                    <a:bodyPr/>
                    <a:lstStyle/>
                    <a:p>
                      <a:pPr algn="ctr"/>
                      <a:r>
                        <a:rPr lang="en-GB" dirty="0"/>
                        <a:t>0</a:t>
                      </a:r>
                    </a:p>
                  </a:txBody>
                  <a:tcPr/>
                </a:tc>
                <a:tc>
                  <a:txBody>
                    <a:bodyPr/>
                    <a:lstStyle/>
                    <a:p>
                      <a:pPr algn="ctr"/>
                      <a:r>
                        <a:rPr lang="en-GB" dirty="0"/>
                        <a:t>0</a:t>
                      </a:r>
                    </a:p>
                  </a:txBody>
                  <a:tcPr/>
                </a:tc>
                <a:extLst>
                  <a:ext uri="{0D108BD9-81ED-4DB2-BD59-A6C34878D82A}">
                    <a16:rowId xmlns:a16="http://schemas.microsoft.com/office/drawing/2014/main" val="285722443"/>
                  </a:ext>
                </a:extLst>
              </a:tr>
              <a:tr h="370840">
                <a:tc>
                  <a:txBody>
                    <a:bodyPr/>
                    <a:lstStyle/>
                    <a:p>
                      <a:pPr algn="ctr"/>
                      <a:r>
                        <a:rPr lang="en-GB" dirty="0"/>
                        <a:t>0</a:t>
                      </a:r>
                    </a:p>
                  </a:txBody>
                  <a:tcPr/>
                </a:tc>
                <a:tc>
                  <a:txBody>
                    <a:bodyPr/>
                    <a:lstStyle/>
                    <a:p>
                      <a:pPr algn="ctr"/>
                      <a:r>
                        <a:rPr lang="en-GB" dirty="0"/>
                        <a:t>1</a:t>
                      </a:r>
                    </a:p>
                  </a:txBody>
                  <a:tcPr/>
                </a:tc>
                <a:tc>
                  <a:txBody>
                    <a:bodyPr/>
                    <a:lstStyle/>
                    <a:p>
                      <a:pPr algn="ctr"/>
                      <a:r>
                        <a:rPr lang="en-GB" dirty="0"/>
                        <a:t>1</a:t>
                      </a:r>
                    </a:p>
                  </a:txBody>
                  <a:tcPr/>
                </a:tc>
                <a:tc>
                  <a:txBody>
                    <a:bodyPr/>
                    <a:lstStyle/>
                    <a:p>
                      <a:pPr algn="ctr"/>
                      <a:r>
                        <a:rPr lang="en-GB" dirty="0"/>
                        <a:t>0</a:t>
                      </a:r>
                    </a:p>
                  </a:txBody>
                  <a:tcPr/>
                </a:tc>
                <a:extLst>
                  <a:ext uri="{0D108BD9-81ED-4DB2-BD59-A6C34878D82A}">
                    <a16:rowId xmlns:a16="http://schemas.microsoft.com/office/drawing/2014/main" val="2857828722"/>
                  </a:ext>
                </a:extLst>
              </a:tr>
              <a:tr h="370840">
                <a:tc>
                  <a:txBody>
                    <a:bodyPr/>
                    <a:lstStyle/>
                    <a:p>
                      <a:pPr algn="ctr"/>
                      <a:r>
                        <a:rPr lang="en-GB" dirty="0"/>
                        <a:t>1</a:t>
                      </a:r>
                    </a:p>
                  </a:txBody>
                  <a:tcPr/>
                </a:tc>
                <a:tc>
                  <a:txBody>
                    <a:bodyPr/>
                    <a:lstStyle/>
                    <a:p>
                      <a:pPr algn="ctr"/>
                      <a:r>
                        <a:rPr lang="en-GB" dirty="0"/>
                        <a:t>0</a:t>
                      </a:r>
                    </a:p>
                  </a:txBody>
                  <a:tcPr/>
                </a:tc>
                <a:tc>
                  <a:txBody>
                    <a:bodyPr/>
                    <a:lstStyle/>
                    <a:p>
                      <a:pPr algn="ctr"/>
                      <a:r>
                        <a:rPr lang="en-GB" dirty="0"/>
                        <a:t>0</a:t>
                      </a:r>
                    </a:p>
                  </a:txBody>
                  <a:tcPr/>
                </a:tc>
                <a:tc>
                  <a:txBody>
                    <a:bodyPr/>
                    <a:lstStyle/>
                    <a:p>
                      <a:pPr algn="ctr"/>
                      <a:r>
                        <a:rPr lang="en-GB" dirty="0"/>
                        <a:t>0</a:t>
                      </a:r>
                    </a:p>
                  </a:txBody>
                  <a:tcPr/>
                </a:tc>
                <a:extLst>
                  <a:ext uri="{0D108BD9-81ED-4DB2-BD59-A6C34878D82A}">
                    <a16:rowId xmlns:a16="http://schemas.microsoft.com/office/drawing/2014/main" val="1369770767"/>
                  </a:ext>
                </a:extLst>
              </a:tr>
              <a:tr h="370840">
                <a:tc>
                  <a:txBody>
                    <a:bodyPr/>
                    <a:lstStyle/>
                    <a:p>
                      <a:pPr algn="ctr"/>
                      <a:r>
                        <a:rPr lang="en-GB" dirty="0"/>
                        <a:t>1</a:t>
                      </a:r>
                    </a:p>
                  </a:txBody>
                  <a:tcPr/>
                </a:tc>
                <a:tc>
                  <a:txBody>
                    <a:bodyPr/>
                    <a:lstStyle/>
                    <a:p>
                      <a:pPr algn="ctr"/>
                      <a:r>
                        <a:rPr lang="en-GB" dirty="0"/>
                        <a:t>0</a:t>
                      </a:r>
                    </a:p>
                  </a:txBody>
                  <a:tcPr/>
                </a:tc>
                <a:tc>
                  <a:txBody>
                    <a:bodyPr/>
                    <a:lstStyle/>
                    <a:p>
                      <a:pPr algn="ctr"/>
                      <a:r>
                        <a:rPr lang="en-GB" dirty="0"/>
                        <a:t>1</a:t>
                      </a:r>
                    </a:p>
                  </a:txBody>
                  <a:tcPr/>
                </a:tc>
                <a:tc>
                  <a:txBody>
                    <a:bodyPr/>
                    <a:lstStyle/>
                    <a:p>
                      <a:pPr algn="ctr"/>
                      <a:r>
                        <a:rPr lang="en-GB" dirty="0"/>
                        <a:t>0</a:t>
                      </a:r>
                    </a:p>
                  </a:txBody>
                  <a:tcPr/>
                </a:tc>
                <a:extLst>
                  <a:ext uri="{0D108BD9-81ED-4DB2-BD59-A6C34878D82A}">
                    <a16:rowId xmlns:a16="http://schemas.microsoft.com/office/drawing/2014/main" val="972184544"/>
                  </a:ext>
                </a:extLst>
              </a:tr>
              <a:tr h="370840">
                <a:tc>
                  <a:txBody>
                    <a:bodyPr/>
                    <a:lstStyle/>
                    <a:p>
                      <a:pPr algn="ctr"/>
                      <a:r>
                        <a:rPr lang="en-GB" dirty="0"/>
                        <a:t>1</a:t>
                      </a:r>
                    </a:p>
                  </a:txBody>
                  <a:tcPr/>
                </a:tc>
                <a:tc>
                  <a:txBody>
                    <a:bodyPr/>
                    <a:lstStyle/>
                    <a:p>
                      <a:pPr algn="ctr"/>
                      <a:r>
                        <a:rPr lang="en-GB" dirty="0"/>
                        <a:t>1</a:t>
                      </a:r>
                    </a:p>
                  </a:txBody>
                  <a:tcPr/>
                </a:tc>
                <a:tc>
                  <a:txBody>
                    <a:bodyPr/>
                    <a:lstStyle/>
                    <a:p>
                      <a:pPr algn="ctr"/>
                      <a:r>
                        <a:rPr lang="en-GB" dirty="0"/>
                        <a:t>0</a:t>
                      </a:r>
                    </a:p>
                  </a:txBody>
                  <a:tcPr/>
                </a:tc>
                <a:tc>
                  <a:txBody>
                    <a:bodyPr/>
                    <a:lstStyle/>
                    <a:p>
                      <a:pPr algn="ctr"/>
                      <a:r>
                        <a:rPr lang="en-GB" dirty="0"/>
                        <a:t>0</a:t>
                      </a:r>
                    </a:p>
                  </a:txBody>
                  <a:tcPr/>
                </a:tc>
                <a:extLst>
                  <a:ext uri="{0D108BD9-81ED-4DB2-BD59-A6C34878D82A}">
                    <a16:rowId xmlns:a16="http://schemas.microsoft.com/office/drawing/2014/main" val="1996025326"/>
                  </a:ext>
                </a:extLst>
              </a:tr>
              <a:tr h="370840">
                <a:tc>
                  <a:txBody>
                    <a:bodyPr/>
                    <a:lstStyle/>
                    <a:p>
                      <a:pPr algn="ctr"/>
                      <a:r>
                        <a:rPr lang="en-GB" dirty="0"/>
                        <a:t>1</a:t>
                      </a:r>
                    </a:p>
                  </a:txBody>
                  <a:tcPr/>
                </a:tc>
                <a:tc>
                  <a:txBody>
                    <a:bodyPr/>
                    <a:lstStyle/>
                    <a:p>
                      <a:pPr algn="ctr"/>
                      <a:r>
                        <a:rPr lang="en-GB" dirty="0"/>
                        <a:t>1</a:t>
                      </a:r>
                    </a:p>
                  </a:txBody>
                  <a:tcPr/>
                </a:tc>
                <a:tc>
                  <a:txBody>
                    <a:bodyPr/>
                    <a:lstStyle/>
                    <a:p>
                      <a:pPr algn="ctr"/>
                      <a:r>
                        <a:rPr lang="en-GB" dirty="0"/>
                        <a:t>1</a:t>
                      </a:r>
                    </a:p>
                  </a:txBody>
                  <a:tcPr/>
                </a:tc>
                <a:tc>
                  <a:txBody>
                    <a:bodyPr/>
                    <a:lstStyle/>
                    <a:p>
                      <a:pPr algn="ctr"/>
                      <a:r>
                        <a:rPr lang="en-GB" dirty="0"/>
                        <a:t>1</a:t>
                      </a:r>
                    </a:p>
                  </a:txBody>
                  <a:tcPr/>
                </a:tc>
                <a:extLst>
                  <a:ext uri="{0D108BD9-81ED-4DB2-BD59-A6C34878D82A}">
                    <a16:rowId xmlns:a16="http://schemas.microsoft.com/office/drawing/2014/main" val="3937265085"/>
                  </a:ext>
                </a:extLst>
              </a:tr>
            </a:tbl>
          </a:graphicData>
        </a:graphic>
      </p:graphicFrame>
    </p:spTree>
    <p:extLst>
      <p:ext uri="{BB962C8B-B14F-4D97-AF65-F5344CB8AC3E}">
        <p14:creationId xmlns:p14="http://schemas.microsoft.com/office/powerpoint/2010/main" val="25931882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19BA0-E06D-41E0-BD47-DB398661862F}"/>
              </a:ext>
            </a:extLst>
          </p:cNvPr>
          <p:cNvSpPr>
            <a:spLocks noGrp="1"/>
          </p:cNvSpPr>
          <p:nvPr>
            <p:ph type="title"/>
          </p:nvPr>
        </p:nvSpPr>
        <p:spPr/>
        <p:txBody>
          <a:bodyPr/>
          <a:lstStyle/>
          <a:p>
            <a:r>
              <a:rPr lang="en-GB" dirty="0"/>
              <a:t>Discrete Mathematics</a:t>
            </a:r>
          </a:p>
        </p:txBody>
      </p:sp>
      <p:sp>
        <p:nvSpPr>
          <p:cNvPr id="3" name="Content Placeholder 2">
            <a:extLst>
              <a:ext uri="{FF2B5EF4-FFF2-40B4-BE49-F238E27FC236}">
                <a16:creationId xmlns:a16="http://schemas.microsoft.com/office/drawing/2014/main" id="{2EB87EDF-5D35-42D1-B930-A38F5DFC0D57}"/>
              </a:ext>
            </a:extLst>
          </p:cNvPr>
          <p:cNvSpPr>
            <a:spLocks noGrp="1"/>
          </p:cNvSpPr>
          <p:nvPr>
            <p:ph idx="1"/>
          </p:nvPr>
        </p:nvSpPr>
        <p:spPr/>
        <p:txBody>
          <a:bodyPr>
            <a:normAutofit/>
          </a:bodyPr>
          <a:lstStyle/>
          <a:p>
            <a:r>
              <a:rPr lang="en-US" dirty="0"/>
              <a:t>The </a:t>
            </a:r>
            <a:r>
              <a:rPr lang="en-US" dirty="0" err="1"/>
              <a:t>maths</a:t>
            </a:r>
            <a:r>
              <a:rPr lang="en-US" dirty="0"/>
              <a:t> that we will study has particular importance. </a:t>
            </a:r>
          </a:p>
          <a:p>
            <a:r>
              <a:rPr lang="en-US" dirty="0"/>
              <a:t>It’s quite easy to come up with </a:t>
            </a:r>
            <a:r>
              <a:rPr lang="en-US" dirty="0" err="1"/>
              <a:t>maths</a:t>
            </a:r>
            <a:r>
              <a:rPr lang="en-US" dirty="0"/>
              <a:t> problems that are really, really hard to solve, unless I give you a clue. For example:</a:t>
            </a:r>
          </a:p>
          <a:p>
            <a:endParaRPr lang="en-US" dirty="0"/>
          </a:p>
          <a:p>
            <a:pPr lvl="1"/>
            <a:r>
              <a:rPr lang="en-US" dirty="0"/>
              <a:t>“I have thought of a number. Guess what it is.” </a:t>
            </a:r>
          </a:p>
          <a:p>
            <a:pPr lvl="1"/>
            <a:endParaRPr lang="en-US" dirty="0"/>
          </a:p>
          <a:p>
            <a:r>
              <a:rPr lang="en-US" dirty="0"/>
              <a:t>Any ideas? </a:t>
            </a:r>
          </a:p>
          <a:p>
            <a:r>
              <a:rPr lang="en-US" dirty="0"/>
              <a:t>That’s practically impossible, it could be anything!</a:t>
            </a:r>
          </a:p>
          <a:p>
            <a:r>
              <a:rPr lang="en-US" dirty="0"/>
              <a:t> No-one is going to solve that. </a:t>
            </a:r>
            <a:endParaRPr lang="en-GB" dirty="0"/>
          </a:p>
        </p:txBody>
      </p:sp>
    </p:spTree>
    <p:extLst>
      <p:ext uri="{BB962C8B-B14F-4D97-AF65-F5344CB8AC3E}">
        <p14:creationId xmlns:p14="http://schemas.microsoft.com/office/powerpoint/2010/main" val="310635515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AFF9C-CB8B-4759-B8CE-975F9878C19F}"/>
              </a:ext>
            </a:extLst>
          </p:cNvPr>
          <p:cNvSpPr>
            <a:spLocks noGrp="1"/>
          </p:cNvSpPr>
          <p:nvPr>
            <p:ph type="title"/>
          </p:nvPr>
        </p:nvSpPr>
        <p:spPr/>
        <p:txBody>
          <a:bodyPr/>
          <a:lstStyle/>
          <a:p>
            <a:r>
              <a:rPr lang="en-GB" dirty="0"/>
              <a:t>AND Gate Circuit</a:t>
            </a:r>
          </a:p>
        </p:txBody>
      </p:sp>
      <p:pic>
        <p:nvPicPr>
          <p:cNvPr id="5" name="Content Placeholder 4">
            <a:extLst>
              <a:ext uri="{FF2B5EF4-FFF2-40B4-BE49-F238E27FC236}">
                <a16:creationId xmlns:a16="http://schemas.microsoft.com/office/drawing/2014/main" id="{632998DA-3E01-4CE3-8B9E-C2DE61F266B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95710" y="1340934"/>
            <a:ext cx="5517810" cy="5420229"/>
          </a:xfrm>
        </p:spPr>
      </p:pic>
      <p:sp>
        <p:nvSpPr>
          <p:cNvPr id="6" name="TextBox 5">
            <a:extLst>
              <a:ext uri="{FF2B5EF4-FFF2-40B4-BE49-F238E27FC236}">
                <a16:creationId xmlns:a16="http://schemas.microsoft.com/office/drawing/2014/main" id="{87F6BC22-7CAA-4A9C-BF3E-06B1BC07E199}"/>
              </a:ext>
            </a:extLst>
          </p:cNvPr>
          <p:cNvSpPr txBox="1"/>
          <p:nvPr/>
        </p:nvSpPr>
        <p:spPr>
          <a:xfrm>
            <a:off x="7839526" y="6638052"/>
            <a:ext cx="4352474" cy="246221"/>
          </a:xfrm>
          <a:prstGeom prst="rect">
            <a:avLst/>
          </a:prstGeom>
          <a:noFill/>
        </p:spPr>
        <p:txBody>
          <a:bodyPr wrap="none" rtlCol="0">
            <a:spAutoFit/>
          </a:bodyPr>
          <a:lstStyle/>
          <a:p>
            <a:r>
              <a:rPr lang="en-GB" sz="1000" dirty="0"/>
              <a:t>https://www.petervis.com/Education/logic-gates/transistor-logic-and-gate.html</a:t>
            </a:r>
          </a:p>
        </p:txBody>
      </p:sp>
    </p:spTree>
    <p:extLst>
      <p:ext uri="{BB962C8B-B14F-4D97-AF65-F5344CB8AC3E}">
        <p14:creationId xmlns:p14="http://schemas.microsoft.com/office/powerpoint/2010/main" val="159210736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OR</a:t>
            </a:r>
          </a:p>
        </p:txBody>
      </p:sp>
      <p:sp>
        <p:nvSpPr>
          <p:cNvPr id="3" name="Content Placeholder 2"/>
          <p:cNvSpPr>
            <a:spLocks noGrp="1"/>
          </p:cNvSpPr>
          <p:nvPr>
            <p:ph idx="1"/>
          </p:nvPr>
        </p:nvSpPr>
        <p:spPr/>
        <p:txBody>
          <a:bodyPr/>
          <a:lstStyle/>
          <a:p>
            <a:pPr marL="0" indent="0">
              <a:buNone/>
            </a:pPr>
            <a:r>
              <a:rPr lang="en-GB" dirty="0"/>
              <a:t>A </a:t>
            </a:r>
            <a:r>
              <a:rPr lang="en-GB" b="1" dirty="0">
                <a:latin typeface="Arial" panose="020B0604020202020204" pitchFamily="34" charset="0"/>
                <a:cs typeface="Arial" panose="020B0604020202020204" pitchFamily="34" charset="0"/>
              </a:rPr>
              <a:t>OR</a:t>
            </a:r>
            <a:r>
              <a:rPr lang="en-GB" dirty="0"/>
              <a:t> B implies either is required</a:t>
            </a:r>
          </a:p>
        </p:txBody>
      </p:sp>
      <p:graphicFrame>
        <p:nvGraphicFramePr>
          <p:cNvPr id="4" name="Table 3"/>
          <p:cNvGraphicFramePr>
            <a:graphicFrameLocks noGrp="1"/>
          </p:cNvGraphicFramePr>
          <p:nvPr/>
        </p:nvGraphicFramePr>
        <p:xfrm>
          <a:off x="2162433" y="4185779"/>
          <a:ext cx="1865871" cy="1854200"/>
        </p:xfrm>
        <a:graphic>
          <a:graphicData uri="http://schemas.openxmlformats.org/drawingml/2006/table">
            <a:tbl>
              <a:tblPr firstRow="1" bandRow="1">
                <a:tableStyleId>{5C22544A-7EE6-4342-B048-85BDC9FD1C3A}</a:tableStyleId>
              </a:tblPr>
              <a:tblGrid>
                <a:gridCol w="621957">
                  <a:extLst>
                    <a:ext uri="{9D8B030D-6E8A-4147-A177-3AD203B41FA5}">
                      <a16:colId xmlns:a16="http://schemas.microsoft.com/office/drawing/2014/main" val="2223618529"/>
                    </a:ext>
                  </a:extLst>
                </a:gridCol>
                <a:gridCol w="621957">
                  <a:extLst>
                    <a:ext uri="{9D8B030D-6E8A-4147-A177-3AD203B41FA5}">
                      <a16:colId xmlns:a16="http://schemas.microsoft.com/office/drawing/2014/main" val="232484493"/>
                    </a:ext>
                  </a:extLst>
                </a:gridCol>
                <a:gridCol w="621957">
                  <a:extLst>
                    <a:ext uri="{9D8B030D-6E8A-4147-A177-3AD203B41FA5}">
                      <a16:colId xmlns:a16="http://schemas.microsoft.com/office/drawing/2014/main" val="715814686"/>
                    </a:ext>
                  </a:extLst>
                </a:gridCol>
              </a:tblGrid>
              <a:tr h="370840">
                <a:tc>
                  <a:txBody>
                    <a:bodyPr/>
                    <a:lstStyle/>
                    <a:p>
                      <a:pPr algn="ctr"/>
                      <a:r>
                        <a:rPr lang="en-GB" dirty="0"/>
                        <a:t>A</a:t>
                      </a:r>
                    </a:p>
                  </a:txBody>
                  <a:tcPr/>
                </a:tc>
                <a:tc>
                  <a:txBody>
                    <a:bodyPr/>
                    <a:lstStyle/>
                    <a:p>
                      <a:pPr algn="ctr"/>
                      <a:r>
                        <a:rPr lang="en-GB" b="0" dirty="0"/>
                        <a:t>B</a:t>
                      </a:r>
                    </a:p>
                  </a:txBody>
                  <a:tcPr/>
                </a:tc>
                <a:tc>
                  <a:txBody>
                    <a:bodyPr/>
                    <a:lstStyle/>
                    <a:p>
                      <a:pPr algn="ctr"/>
                      <a:r>
                        <a:rPr lang="en-GB" dirty="0"/>
                        <a:t>X</a:t>
                      </a:r>
                    </a:p>
                  </a:txBody>
                  <a:tcPr/>
                </a:tc>
                <a:extLst>
                  <a:ext uri="{0D108BD9-81ED-4DB2-BD59-A6C34878D82A}">
                    <a16:rowId xmlns:a16="http://schemas.microsoft.com/office/drawing/2014/main" val="120823279"/>
                  </a:ext>
                </a:extLst>
              </a:tr>
              <a:tr h="370840">
                <a:tc>
                  <a:txBody>
                    <a:bodyPr/>
                    <a:lstStyle/>
                    <a:p>
                      <a:pPr algn="ctr"/>
                      <a:r>
                        <a:rPr lang="en-GB" dirty="0"/>
                        <a:t>0</a:t>
                      </a:r>
                    </a:p>
                  </a:txBody>
                  <a:tcPr/>
                </a:tc>
                <a:tc>
                  <a:txBody>
                    <a:bodyPr/>
                    <a:lstStyle/>
                    <a:p>
                      <a:pPr algn="ctr"/>
                      <a:r>
                        <a:rPr lang="en-GB" dirty="0"/>
                        <a:t>0</a:t>
                      </a:r>
                    </a:p>
                  </a:txBody>
                  <a:tcPr/>
                </a:tc>
                <a:tc>
                  <a:txBody>
                    <a:bodyPr/>
                    <a:lstStyle/>
                    <a:p>
                      <a:pPr algn="ctr"/>
                      <a:r>
                        <a:rPr lang="en-GB" dirty="0"/>
                        <a:t>0</a:t>
                      </a:r>
                    </a:p>
                  </a:txBody>
                  <a:tcPr/>
                </a:tc>
                <a:extLst>
                  <a:ext uri="{0D108BD9-81ED-4DB2-BD59-A6C34878D82A}">
                    <a16:rowId xmlns:a16="http://schemas.microsoft.com/office/drawing/2014/main" val="2763140656"/>
                  </a:ext>
                </a:extLst>
              </a:tr>
              <a:tr h="370840">
                <a:tc>
                  <a:txBody>
                    <a:bodyPr/>
                    <a:lstStyle/>
                    <a:p>
                      <a:pPr algn="ctr"/>
                      <a:r>
                        <a:rPr lang="en-GB" dirty="0"/>
                        <a:t>0</a:t>
                      </a:r>
                    </a:p>
                  </a:txBody>
                  <a:tcPr/>
                </a:tc>
                <a:tc>
                  <a:txBody>
                    <a:bodyPr/>
                    <a:lstStyle/>
                    <a:p>
                      <a:pPr algn="ctr"/>
                      <a:r>
                        <a:rPr lang="en-GB" dirty="0"/>
                        <a:t>1</a:t>
                      </a:r>
                    </a:p>
                  </a:txBody>
                  <a:tcPr/>
                </a:tc>
                <a:tc>
                  <a:txBody>
                    <a:bodyPr/>
                    <a:lstStyle/>
                    <a:p>
                      <a:pPr algn="ctr"/>
                      <a:r>
                        <a:rPr lang="en-GB" dirty="0"/>
                        <a:t>1</a:t>
                      </a:r>
                    </a:p>
                  </a:txBody>
                  <a:tcPr/>
                </a:tc>
                <a:extLst>
                  <a:ext uri="{0D108BD9-81ED-4DB2-BD59-A6C34878D82A}">
                    <a16:rowId xmlns:a16="http://schemas.microsoft.com/office/drawing/2014/main" val="524443310"/>
                  </a:ext>
                </a:extLst>
              </a:tr>
              <a:tr h="370840">
                <a:tc>
                  <a:txBody>
                    <a:bodyPr/>
                    <a:lstStyle/>
                    <a:p>
                      <a:pPr algn="ctr"/>
                      <a:r>
                        <a:rPr lang="en-GB" dirty="0"/>
                        <a:t>1</a:t>
                      </a:r>
                    </a:p>
                  </a:txBody>
                  <a:tcPr/>
                </a:tc>
                <a:tc>
                  <a:txBody>
                    <a:bodyPr/>
                    <a:lstStyle/>
                    <a:p>
                      <a:pPr algn="ctr"/>
                      <a:r>
                        <a:rPr lang="en-GB" dirty="0"/>
                        <a:t>0</a:t>
                      </a:r>
                    </a:p>
                  </a:txBody>
                  <a:tcPr/>
                </a:tc>
                <a:tc>
                  <a:txBody>
                    <a:bodyPr/>
                    <a:lstStyle/>
                    <a:p>
                      <a:pPr algn="ctr"/>
                      <a:r>
                        <a:rPr lang="en-GB" dirty="0"/>
                        <a:t>1</a:t>
                      </a:r>
                    </a:p>
                  </a:txBody>
                  <a:tcPr/>
                </a:tc>
                <a:extLst>
                  <a:ext uri="{0D108BD9-81ED-4DB2-BD59-A6C34878D82A}">
                    <a16:rowId xmlns:a16="http://schemas.microsoft.com/office/drawing/2014/main" val="285722443"/>
                  </a:ext>
                </a:extLst>
              </a:tr>
              <a:tr h="370840">
                <a:tc>
                  <a:txBody>
                    <a:bodyPr/>
                    <a:lstStyle/>
                    <a:p>
                      <a:pPr algn="ctr"/>
                      <a:r>
                        <a:rPr lang="en-GB" dirty="0"/>
                        <a:t>1</a:t>
                      </a:r>
                    </a:p>
                  </a:txBody>
                  <a:tcPr/>
                </a:tc>
                <a:tc>
                  <a:txBody>
                    <a:bodyPr/>
                    <a:lstStyle/>
                    <a:p>
                      <a:pPr algn="ctr"/>
                      <a:r>
                        <a:rPr lang="en-GB" dirty="0"/>
                        <a:t>1</a:t>
                      </a:r>
                    </a:p>
                  </a:txBody>
                  <a:tcPr/>
                </a:tc>
                <a:tc>
                  <a:txBody>
                    <a:bodyPr/>
                    <a:lstStyle/>
                    <a:p>
                      <a:pPr algn="ctr"/>
                      <a:r>
                        <a:rPr lang="en-GB" dirty="0"/>
                        <a:t>1</a:t>
                      </a:r>
                    </a:p>
                  </a:txBody>
                  <a:tcPr/>
                </a:tc>
                <a:extLst>
                  <a:ext uri="{0D108BD9-81ED-4DB2-BD59-A6C34878D82A}">
                    <a16:rowId xmlns:a16="http://schemas.microsoft.com/office/drawing/2014/main" val="2857828722"/>
                  </a:ext>
                </a:extLst>
              </a:tr>
            </a:tbl>
          </a:graphicData>
        </a:graphic>
      </p:graphicFrame>
      <p:graphicFrame>
        <p:nvGraphicFramePr>
          <p:cNvPr id="5" name="Table 4"/>
          <p:cNvGraphicFramePr>
            <a:graphicFrameLocks noGrp="1"/>
          </p:cNvGraphicFramePr>
          <p:nvPr/>
        </p:nvGraphicFramePr>
        <p:xfrm>
          <a:off x="9926592" y="3385745"/>
          <a:ext cx="1865872" cy="3337560"/>
        </p:xfrm>
        <a:graphic>
          <a:graphicData uri="http://schemas.openxmlformats.org/drawingml/2006/table">
            <a:tbl>
              <a:tblPr firstRow="1" bandRow="1">
                <a:tableStyleId>{5C22544A-7EE6-4342-B048-85BDC9FD1C3A}</a:tableStyleId>
              </a:tblPr>
              <a:tblGrid>
                <a:gridCol w="466468">
                  <a:extLst>
                    <a:ext uri="{9D8B030D-6E8A-4147-A177-3AD203B41FA5}">
                      <a16:colId xmlns:a16="http://schemas.microsoft.com/office/drawing/2014/main" val="2223618529"/>
                    </a:ext>
                  </a:extLst>
                </a:gridCol>
                <a:gridCol w="466468">
                  <a:extLst>
                    <a:ext uri="{9D8B030D-6E8A-4147-A177-3AD203B41FA5}">
                      <a16:colId xmlns:a16="http://schemas.microsoft.com/office/drawing/2014/main" val="232484493"/>
                    </a:ext>
                  </a:extLst>
                </a:gridCol>
                <a:gridCol w="466468">
                  <a:extLst>
                    <a:ext uri="{9D8B030D-6E8A-4147-A177-3AD203B41FA5}">
                      <a16:colId xmlns:a16="http://schemas.microsoft.com/office/drawing/2014/main" val="721968702"/>
                    </a:ext>
                  </a:extLst>
                </a:gridCol>
                <a:gridCol w="466468">
                  <a:extLst>
                    <a:ext uri="{9D8B030D-6E8A-4147-A177-3AD203B41FA5}">
                      <a16:colId xmlns:a16="http://schemas.microsoft.com/office/drawing/2014/main" val="715814686"/>
                    </a:ext>
                  </a:extLst>
                </a:gridCol>
              </a:tblGrid>
              <a:tr h="370840">
                <a:tc>
                  <a:txBody>
                    <a:bodyPr/>
                    <a:lstStyle/>
                    <a:p>
                      <a:pPr algn="ctr"/>
                      <a:r>
                        <a:rPr lang="en-GB" dirty="0"/>
                        <a:t>A</a:t>
                      </a:r>
                    </a:p>
                  </a:txBody>
                  <a:tcPr/>
                </a:tc>
                <a:tc>
                  <a:txBody>
                    <a:bodyPr/>
                    <a:lstStyle/>
                    <a:p>
                      <a:pPr algn="ctr"/>
                      <a:r>
                        <a:rPr lang="en-GB" b="0" dirty="0"/>
                        <a:t>B</a:t>
                      </a:r>
                    </a:p>
                  </a:txBody>
                  <a:tcPr/>
                </a:tc>
                <a:tc>
                  <a:txBody>
                    <a:bodyPr/>
                    <a:lstStyle/>
                    <a:p>
                      <a:pPr algn="ctr"/>
                      <a:r>
                        <a:rPr lang="en-GB" dirty="0"/>
                        <a:t>C</a:t>
                      </a:r>
                    </a:p>
                  </a:txBody>
                  <a:tcPr/>
                </a:tc>
                <a:tc>
                  <a:txBody>
                    <a:bodyPr/>
                    <a:lstStyle/>
                    <a:p>
                      <a:pPr algn="ctr"/>
                      <a:r>
                        <a:rPr lang="en-GB" dirty="0"/>
                        <a:t>X</a:t>
                      </a:r>
                    </a:p>
                  </a:txBody>
                  <a:tcPr/>
                </a:tc>
                <a:extLst>
                  <a:ext uri="{0D108BD9-81ED-4DB2-BD59-A6C34878D82A}">
                    <a16:rowId xmlns:a16="http://schemas.microsoft.com/office/drawing/2014/main" val="120823279"/>
                  </a:ext>
                </a:extLst>
              </a:tr>
              <a:tr h="370840">
                <a:tc>
                  <a:txBody>
                    <a:bodyPr/>
                    <a:lstStyle/>
                    <a:p>
                      <a:pPr algn="ctr"/>
                      <a:r>
                        <a:rPr lang="en-GB" dirty="0"/>
                        <a:t>0</a:t>
                      </a:r>
                    </a:p>
                  </a:txBody>
                  <a:tcPr/>
                </a:tc>
                <a:tc>
                  <a:txBody>
                    <a:bodyPr/>
                    <a:lstStyle/>
                    <a:p>
                      <a:pPr algn="ctr"/>
                      <a:r>
                        <a:rPr lang="en-GB" dirty="0"/>
                        <a:t>0</a:t>
                      </a:r>
                    </a:p>
                  </a:txBody>
                  <a:tcPr/>
                </a:tc>
                <a:tc>
                  <a:txBody>
                    <a:bodyPr/>
                    <a:lstStyle/>
                    <a:p>
                      <a:pPr algn="ctr"/>
                      <a:r>
                        <a:rPr lang="en-GB" dirty="0"/>
                        <a:t>0</a:t>
                      </a:r>
                    </a:p>
                  </a:txBody>
                  <a:tcPr/>
                </a:tc>
                <a:tc>
                  <a:txBody>
                    <a:bodyPr/>
                    <a:lstStyle/>
                    <a:p>
                      <a:pPr algn="ctr"/>
                      <a:r>
                        <a:rPr lang="en-GB" dirty="0"/>
                        <a:t>0</a:t>
                      </a:r>
                    </a:p>
                  </a:txBody>
                  <a:tcPr/>
                </a:tc>
                <a:extLst>
                  <a:ext uri="{0D108BD9-81ED-4DB2-BD59-A6C34878D82A}">
                    <a16:rowId xmlns:a16="http://schemas.microsoft.com/office/drawing/2014/main" val="2763140656"/>
                  </a:ext>
                </a:extLst>
              </a:tr>
              <a:tr h="370840">
                <a:tc>
                  <a:txBody>
                    <a:bodyPr/>
                    <a:lstStyle/>
                    <a:p>
                      <a:pPr algn="ctr"/>
                      <a:r>
                        <a:rPr lang="en-GB" dirty="0"/>
                        <a:t>0</a:t>
                      </a:r>
                    </a:p>
                  </a:txBody>
                  <a:tcPr/>
                </a:tc>
                <a:tc>
                  <a:txBody>
                    <a:bodyPr/>
                    <a:lstStyle/>
                    <a:p>
                      <a:pPr algn="ctr"/>
                      <a:r>
                        <a:rPr lang="en-GB" dirty="0"/>
                        <a:t>0</a:t>
                      </a:r>
                    </a:p>
                  </a:txBody>
                  <a:tcPr/>
                </a:tc>
                <a:tc>
                  <a:txBody>
                    <a:bodyPr/>
                    <a:lstStyle/>
                    <a:p>
                      <a:pPr algn="ctr"/>
                      <a:r>
                        <a:rPr lang="en-GB" dirty="0"/>
                        <a:t>1</a:t>
                      </a:r>
                    </a:p>
                  </a:txBody>
                  <a:tcPr/>
                </a:tc>
                <a:tc>
                  <a:txBody>
                    <a:bodyPr/>
                    <a:lstStyle/>
                    <a:p>
                      <a:pPr algn="ctr"/>
                      <a:r>
                        <a:rPr lang="en-GB" dirty="0"/>
                        <a:t>1</a:t>
                      </a:r>
                    </a:p>
                  </a:txBody>
                  <a:tcPr/>
                </a:tc>
                <a:extLst>
                  <a:ext uri="{0D108BD9-81ED-4DB2-BD59-A6C34878D82A}">
                    <a16:rowId xmlns:a16="http://schemas.microsoft.com/office/drawing/2014/main" val="524443310"/>
                  </a:ext>
                </a:extLst>
              </a:tr>
              <a:tr h="370840">
                <a:tc>
                  <a:txBody>
                    <a:bodyPr/>
                    <a:lstStyle/>
                    <a:p>
                      <a:pPr algn="ctr"/>
                      <a:r>
                        <a:rPr lang="en-GB" dirty="0"/>
                        <a:t>0</a:t>
                      </a:r>
                    </a:p>
                  </a:txBody>
                  <a:tcPr/>
                </a:tc>
                <a:tc>
                  <a:txBody>
                    <a:bodyPr/>
                    <a:lstStyle/>
                    <a:p>
                      <a:pPr algn="ctr"/>
                      <a:r>
                        <a:rPr lang="en-GB" dirty="0"/>
                        <a:t>1</a:t>
                      </a:r>
                    </a:p>
                  </a:txBody>
                  <a:tcPr/>
                </a:tc>
                <a:tc>
                  <a:txBody>
                    <a:bodyPr/>
                    <a:lstStyle/>
                    <a:p>
                      <a:pPr algn="ctr"/>
                      <a:r>
                        <a:rPr lang="en-GB" dirty="0"/>
                        <a:t>0</a:t>
                      </a:r>
                    </a:p>
                  </a:txBody>
                  <a:tcPr/>
                </a:tc>
                <a:tc>
                  <a:txBody>
                    <a:bodyPr/>
                    <a:lstStyle/>
                    <a:p>
                      <a:pPr algn="ctr"/>
                      <a:r>
                        <a:rPr lang="en-GB" dirty="0"/>
                        <a:t>1</a:t>
                      </a:r>
                    </a:p>
                  </a:txBody>
                  <a:tcPr/>
                </a:tc>
                <a:extLst>
                  <a:ext uri="{0D108BD9-81ED-4DB2-BD59-A6C34878D82A}">
                    <a16:rowId xmlns:a16="http://schemas.microsoft.com/office/drawing/2014/main" val="285722443"/>
                  </a:ext>
                </a:extLst>
              </a:tr>
              <a:tr h="370840">
                <a:tc>
                  <a:txBody>
                    <a:bodyPr/>
                    <a:lstStyle/>
                    <a:p>
                      <a:pPr algn="ctr"/>
                      <a:r>
                        <a:rPr lang="en-GB" dirty="0"/>
                        <a:t>0</a:t>
                      </a:r>
                    </a:p>
                  </a:txBody>
                  <a:tcPr/>
                </a:tc>
                <a:tc>
                  <a:txBody>
                    <a:bodyPr/>
                    <a:lstStyle/>
                    <a:p>
                      <a:pPr algn="ctr"/>
                      <a:r>
                        <a:rPr lang="en-GB" dirty="0"/>
                        <a:t>1</a:t>
                      </a:r>
                    </a:p>
                  </a:txBody>
                  <a:tcPr/>
                </a:tc>
                <a:tc>
                  <a:txBody>
                    <a:bodyPr/>
                    <a:lstStyle/>
                    <a:p>
                      <a:pPr algn="ctr"/>
                      <a:r>
                        <a:rPr lang="en-GB" dirty="0"/>
                        <a:t>1</a:t>
                      </a:r>
                    </a:p>
                  </a:txBody>
                  <a:tcPr/>
                </a:tc>
                <a:tc>
                  <a:txBody>
                    <a:bodyPr/>
                    <a:lstStyle/>
                    <a:p>
                      <a:pPr algn="ctr"/>
                      <a:r>
                        <a:rPr lang="en-GB" dirty="0"/>
                        <a:t>1</a:t>
                      </a:r>
                    </a:p>
                  </a:txBody>
                  <a:tcPr/>
                </a:tc>
                <a:extLst>
                  <a:ext uri="{0D108BD9-81ED-4DB2-BD59-A6C34878D82A}">
                    <a16:rowId xmlns:a16="http://schemas.microsoft.com/office/drawing/2014/main" val="2857828722"/>
                  </a:ext>
                </a:extLst>
              </a:tr>
              <a:tr h="370840">
                <a:tc>
                  <a:txBody>
                    <a:bodyPr/>
                    <a:lstStyle/>
                    <a:p>
                      <a:pPr algn="ctr"/>
                      <a:r>
                        <a:rPr lang="en-GB" dirty="0"/>
                        <a:t>1</a:t>
                      </a:r>
                    </a:p>
                  </a:txBody>
                  <a:tcPr/>
                </a:tc>
                <a:tc>
                  <a:txBody>
                    <a:bodyPr/>
                    <a:lstStyle/>
                    <a:p>
                      <a:pPr algn="ctr"/>
                      <a:r>
                        <a:rPr lang="en-GB" dirty="0"/>
                        <a:t>0</a:t>
                      </a:r>
                    </a:p>
                  </a:txBody>
                  <a:tcPr/>
                </a:tc>
                <a:tc>
                  <a:txBody>
                    <a:bodyPr/>
                    <a:lstStyle/>
                    <a:p>
                      <a:pPr algn="ctr"/>
                      <a:r>
                        <a:rPr lang="en-GB" dirty="0"/>
                        <a:t>0</a:t>
                      </a:r>
                    </a:p>
                  </a:txBody>
                  <a:tcPr/>
                </a:tc>
                <a:tc>
                  <a:txBody>
                    <a:bodyPr/>
                    <a:lstStyle/>
                    <a:p>
                      <a:pPr algn="ctr"/>
                      <a:r>
                        <a:rPr lang="en-GB" dirty="0"/>
                        <a:t>1</a:t>
                      </a:r>
                    </a:p>
                  </a:txBody>
                  <a:tcPr/>
                </a:tc>
                <a:extLst>
                  <a:ext uri="{0D108BD9-81ED-4DB2-BD59-A6C34878D82A}">
                    <a16:rowId xmlns:a16="http://schemas.microsoft.com/office/drawing/2014/main" val="1369770767"/>
                  </a:ext>
                </a:extLst>
              </a:tr>
              <a:tr h="370840">
                <a:tc>
                  <a:txBody>
                    <a:bodyPr/>
                    <a:lstStyle/>
                    <a:p>
                      <a:pPr algn="ctr"/>
                      <a:r>
                        <a:rPr lang="en-GB" dirty="0"/>
                        <a:t>1</a:t>
                      </a:r>
                    </a:p>
                  </a:txBody>
                  <a:tcPr/>
                </a:tc>
                <a:tc>
                  <a:txBody>
                    <a:bodyPr/>
                    <a:lstStyle/>
                    <a:p>
                      <a:pPr algn="ctr"/>
                      <a:r>
                        <a:rPr lang="en-GB" dirty="0"/>
                        <a:t>0</a:t>
                      </a:r>
                    </a:p>
                  </a:txBody>
                  <a:tcPr/>
                </a:tc>
                <a:tc>
                  <a:txBody>
                    <a:bodyPr/>
                    <a:lstStyle/>
                    <a:p>
                      <a:pPr algn="ctr"/>
                      <a:r>
                        <a:rPr lang="en-GB" dirty="0"/>
                        <a:t>1</a:t>
                      </a:r>
                    </a:p>
                  </a:txBody>
                  <a:tcPr/>
                </a:tc>
                <a:tc>
                  <a:txBody>
                    <a:bodyPr/>
                    <a:lstStyle/>
                    <a:p>
                      <a:pPr algn="ctr"/>
                      <a:r>
                        <a:rPr lang="en-GB" dirty="0"/>
                        <a:t>1</a:t>
                      </a:r>
                    </a:p>
                  </a:txBody>
                  <a:tcPr/>
                </a:tc>
                <a:extLst>
                  <a:ext uri="{0D108BD9-81ED-4DB2-BD59-A6C34878D82A}">
                    <a16:rowId xmlns:a16="http://schemas.microsoft.com/office/drawing/2014/main" val="972184544"/>
                  </a:ext>
                </a:extLst>
              </a:tr>
              <a:tr h="370840">
                <a:tc>
                  <a:txBody>
                    <a:bodyPr/>
                    <a:lstStyle/>
                    <a:p>
                      <a:pPr algn="ctr"/>
                      <a:r>
                        <a:rPr lang="en-GB" dirty="0"/>
                        <a:t>1</a:t>
                      </a:r>
                    </a:p>
                  </a:txBody>
                  <a:tcPr/>
                </a:tc>
                <a:tc>
                  <a:txBody>
                    <a:bodyPr/>
                    <a:lstStyle/>
                    <a:p>
                      <a:pPr algn="ctr"/>
                      <a:r>
                        <a:rPr lang="en-GB" dirty="0"/>
                        <a:t>1</a:t>
                      </a:r>
                    </a:p>
                  </a:txBody>
                  <a:tcPr/>
                </a:tc>
                <a:tc>
                  <a:txBody>
                    <a:bodyPr/>
                    <a:lstStyle/>
                    <a:p>
                      <a:pPr algn="ctr"/>
                      <a:r>
                        <a:rPr lang="en-GB" dirty="0"/>
                        <a:t>0</a:t>
                      </a:r>
                    </a:p>
                  </a:txBody>
                  <a:tcPr/>
                </a:tc>
                <a:tc>
                  <a:txBody>
                    <a:bodyPr/>
                    <a:lstStyle/>
                    <a:p>
                      <a:pPr algn="ctr"/>
                      <a:r>
                        <a:rPr lang="en-GB" dirty="0"/>
                        <a:t>1</a:t>
                      </a:r>
                    </a:p>
                  </a:txBody>
                  <a:tcPr/>
                </a:tc>
                <a:extLst>
                  <a:ext uri="{0D108BD9-81ED-4DB2-BD59-A6C34878D82A}">
                    <a16:rowId xmlns:a16="http://schemas.microsoft.com/office/drawing/2014/main" val="1996025326"/>
                  </a:ext>
                </a:extLst>
              </a:tr>
              <a:tr h="370840">
                <a:tc>
                  <a:txBody>
                    <a:bodyPr/>
                    <a:lstStyle/>
                    <a:p>
                      <a:pPr algn="ctr"/>
                      <a:r>
                        <a:rPr lang="en-GB" dirty="0"/>
                        <a:t>1</a:t>
                      </a:r>
                    </a:p>
                  </a:txBody>
                  <a:tcPr/>
                </a:tc>
                <a:tc>
                  <a:txBody>
                    <a:bodyPr/>
                    <a:lstStyle/>
                    <a:p>
                      <a:pPr algn="ctr"/>
                      <a:r>
                        <a:rPr lang="en-GB" dirty="0"/>
                        <a:t>1</a:t>
                      </a:r>
                    </a:p>
                  </a:txBody>
                  <a:tcPr/>
                </a:tc>
                <a:tc>
                  <a:txBody>
                    <a:bodyPr/>
                    <a:lstStyle/>
                    <a:p>
                      <a:pPr algn="ctr"/>
                      <a:r>
                        <a:rPr lang="en-GB" dirty="0"/>
                        <a:t>1</a:t>
                      </a:r>
                    </a:p>
                  </a:txBody>
                  <a:tcPr/>
                </a:tc>
                <a:tc>
                  <a:txBody>
                    <a:bodyPr/>
                    <a:lstStyle/>
                    <a:p>
                      <a:pPr algn="ctr"/>
                      <a:r>
                        <a:rPr lang="en-GB" dirty="0"/>
                        <a:t>1</a:t>
                      </a:r>
                    </a:p>
                  </a:txBody>
                  <a:tcPr/>
                </a:tc>
                <a:extLst>
                  <a:ext uri="{0D108BD9-81ED-4DB2-BD59-A6C34878D82A}">
                    <a16:rowId xmlns:a16="http://schemas.microsoft.com/office/drawing/2014/main" val="3937265085"/>
                  </a:ext>
                </a:extLst>
              </a:tr>
            </a:tbl>
          </a:graphicData>
        </a:graphic>
      </p:graphicFrame>
      <p:pic>
        <p:nvPicPr>
          <p:cNvPr id="7" name="Picture 6" descr="A picture containing object&#10;&#10;Description automatically generated">
            <a:extLst>
              <a:ext uri="{FF2B5EF4-FFF2-40B4-BE49-F238E27FC236}">
                <a16:creationId xmlns:a16="http://schemas.microsoft.com/office/drawing/2014/main" id="{D5C3A11B-95B2-4B9F-90A4-CBE73322BA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8143" y="2589035"/>
            <a:ext cx="8235713" cy="1182626"/>
          </a:xfrm>
          <a:prstGeom prst="rect">
            <a:avLst/>
          </a:prstGeom>
        </p:spPr>
      </p:pic>
    </p:spTree>
    <p:extLst>
      <p:ext uri="{BB962C8B-B14F-4D97-AF65-F5344CB8AC3E}">
        <p14:creationId xmlns:p14="http://schemas.microsoft.com/office/powerpoint/2010/main" val="38060289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4F8E8-9C67-40AD-A873-3234AC14B2A7}"/>
              </a:ext>
            </a:extLst>
          </p:cNvPr>
          <p:cNvSpPr>
            <a:spLocks noGrp="1"/>
          </p:cNvSpPr>
          <p:nvPr>
            <p:ph type="title"/>
          </p:nvPr>
        </p:nvSpPr>
        <p:spPr/>
        <p:txBody>
          <a:bodyPr/>
          <a:lstStyle/>
          <a:p>
            <a:r>
              <a:rPr lang="en-GB" dirty="0"/>
              <a:t>OR Gate Circuit</a:t>
            </a:r>
          </a:p>
        </p:txBody>
      </p:sp>
      <p:pic>
        <p:nvPicPr>
          <p:cNvPr id="5" name="Content Placeholder 4">
            <a:extLst>
              <a:ext uri="{FF2B5EF4-FFF2-40B4-BE49-F238E27FC236}">
                <a16:creationId xmlns:a16="http://schemas.microsoft.com/office/drawing/2014/main" id="{967BD42D-E587-46CA-B15B-BFC9538AEEA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335545" y="1452880"/>
            <a:ext cx="4903764" cy="5227003"/>
          </a:xfrm>
        </p:spPr>
      </p:pic>
      <p:sp>
        <p:nvSpPr>
          <p:cNvPr id="6" name="TextBox 5">
            <a:extLst>
              <a:ext uri="{FF2B5EF4-FFF2-40B4-BE49-F238E27FC236}">
                <a16:creationId xmlns:a16="http://schemas.microsoft.com/office/drawing/2014/main" id="{8E766681-07BF-4AB0-B679-C56FD7A9B61C}"/>
              </a:ext>
            </a:extLst>
          </p:cNvPr>
          <p:cNvSpPr txBox="1"/>
          <p:nvPr/>
        </p:nvSpPr>
        <p:spPr>
          <a:xfrm>
            <a:off x="7922883" y="6611779"/>
            <a:ext cx="4269117" cy="246221"/>
          </a:xfrm>
          <a:prstGeom prst="rect">
            <a:avLst/>
          </a:prstGeom>
          <a:noFill/>
        </p:spPr>
        <p:txBody>
          <a:bodyPr wrap="none" rtlCol="0">
            <a:spAutoFit/>
          </a:bodyPr>
          <a:lstStyle/>
          <a:p>
            <a:r>
              <a:rPr lang="en-GB" sz="1000" dirty="0"/>
              <a:t>https://www.petervis.com/Education/logic-gates/transistor-logic-or-gate.html</a:t>
            </a:r>
          </a:p>
        </p:txBody>
      </p:sp>
    </p:spTree>
    <p:extLst>
      <p:ext uri="{BB962C8B-B14F-4D97-AF65-F5344CB8AC3E}">
        <p14:creationId xmlns:p14="http://schemas.microsoft.com/office/powerpoint/2010/main" val="303612243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NOT</a:t>
            </a:r>
          </a:p>
        </p:txBody>
      </p:sp>
      <p:graphicFrame>
        <p:nvGraphicFramePr>
          <p:cNvPr id="11" name="Content Placeholder 10">
            <a:extLst>
              <a:ext uri="{FF2B5EF4-FFF2-40B4-BE49-F238E27FC236}">
                <a16:creationId xmlns:a16="http://schemas.microsoft.com/office/drawing/2014/main" id="{C92F7F89-70D8-4360-99D6-6F9E0F9FD74F}"/>
              </a:ext>
            </a:extLst>
          </p:cNvPr>
          <p:cNvGraphicFramePr>
            <a:graphicFrameLocks noGrp="1"/>
          </p:cNvGraphicFramePr>
          <p:nvPr>
            <p:ph idx="1"/>
          </p:nvPr>
        </p:nvGraphicFramePr>
        <p:xfrm>
          <a:off x="3240505" y="4873625"/>
          <a:ext cx="5014596" cy="1112520"/>
        </p:xfrm>
        <a:graphic>
          <a:graphicData uri="http://schemas.openxmlformats.org/drawingml/2006/table">
            <a:tbl>
              <a:tblPr firstRow="1" bandRow="1">
                <a:tableStyleId>{5C22544A-7EE6-4342-B048-85BDC9FD1C3A}</a:tableStyleId>
              </a:tblPr>
              <a:tblGrid>
                <a:gridCol w="2507298">
                  <a:extLst>
                    <a:ext uri="{9D8B030D-6E8A-4147-A177-3AD203B41FA5}">
                      <a16:colId xmlns:a16="http://schemas.microsoft.com/office/drawing/2014/main" val="937359556"/>
                    </a:ext>
                  </a:extLst>
                </a:gridCol>
                <a:gridCol w="2507298">
                  <a:extLst>
                    <a:ext uri="{9D8B030D-6E8A-4147-A177-3AD203B41FA5}">
                      <a16:colId xmlns:a16="http://schemas.microsoft.com/office/drawing/2014/main" val="274576544"/>
                    </a:ext>
                  </a:extLst>
                </a:gridCol>
              </a:tblGrid>
              <a:tr h="370840">
                <a:tc>
                  <a:txBody>
                    <a:bodyPr/>
                    <a:lstStyle/>
                    <a:p>
                      <a:pPr algn="ctr"/>
                      <a:r>
                        <a:rPr lang="en-GB" dirty="0"/>
                        <a:t>A</a:t>
                      </a:r>
                    </a:p>
                  </a:txBody>
                  <a:tcPr/>
                </a:tc>
                <a:tc>
                  <a:txBody>
                    <a:bodyPr/>
                    <a:lstStyle/>
                    <a:p>
                      <a:pPr algn="ctr"/>
                      <a:r>
                        <a:rPr lang="en-GB" dirty="0"/>
                        <a:t>X </a:t>
                      </a:r>
                    </a:p>
                  </a:txBody>
                  <a:tcPr/>
                </a:tc>
                <a:extLst>
                  <a:ext uri="{0D108BD9-81ED-4DB2-BD59-A6C34878D82A}">
                    <a16:rowId xmlns:a16="http://schemas.microsoft.com/office/drawing/2014/main" val="941467866"/>
                  </a:ext>
                </a:extLst>
              </a:tr>
              <a:tr h="370840">
                <a:tc>
                  <a:txBody>
                    <a:bodyPr/>
                    <a:lstStyle/>
                    <a:p>
                      <a:pPr algn="ctr"/>
                      <a:r>
                        <a:rPr lang="en-GB" dirty="0"/>
                        <a:t>0</a:t>
                      </a:r>
                    </a:p>
                  </a:txBody>
                  <a:tcPr/>
                </a:tc>
                <a:tc>
                  <a:txBody>
                    <a:bodyPr/>
                    <a:lstStyle/>
                    <a:p>
                      <a:pPr algn="ctr"/>
                      <a:r>
                        <a:rPr lang="en-GB" dirty="0"/>
                        <a:t>1</a:t>
                      </a:r>
                    </a:p>
                  </a:txBody>
                  <a:tcPr/>
                </a:tc>
                <a:extLst>
                  <a:ext uri="{0D108BD9-81ED-4DB2-BD59-A6C34878D82A}">
                    <a16:rowId xmlns:a16="http://schemas.microsoft.com/office/drawing/2014/main" val="1100471242"/>
                  </a:ext>
                </a:extLst>
              </a:tr>
              <a:tr h="370840">
                <a:tc>
                  <a:txBody>
                    <a:bodyPr/>
                    <a:lstStyle/>
                    <a:p>
                      <a:pPr algn="ctr"/>
                      <a:r>
                        <a:rPr lang="en-GB" dirty="0"/>
                        <a:t>1</a:t>
                      </a:r>
                    </a:p>
                  </a:txBody>
                  <a:tcPr/>
                </a:tc>
                <a:tc>
                  <a:txBody>
                    <a:bodyPr/>
                    <a:lstStyle/>
                    <a:p>
                      <a:pPr algn="ctr"/>
                      <a:r>
                        <a:rPr lang="en-GB" dirty="0"/>
                        <a:t>0</a:t>
                      </a:r>
                    </a:p>
                  </a:txBody>
                  <a:tcPr/>
                </a:tc>
                <a:extLst>
                  <a:ext uri="{0D108BD9-81ED-4DB2-BD59-A6C34878D82A}">
                    <a16:rowId xmlns:a16="http://schemas.microsoft.com/office/drawing/2014/main" val="3742844819"/>
                  </a:ext>
                </a:extLst>
              </a:tr>
            </a:tbl>
          </a:graphicData>
        </a:graphic>
      </p:graphicFrame>
      <p:sp>
        <p:nvSpPr>
          <p:cNvPr id="4" name="Isosceles Triangle 3">
            <a:extLst>
              <a:ext uri="{FF2B5EF4-FFF2-40B4-BE49-F238E27FC236}">
                <a16:creationId xmlns:a16="http://schemas.microsoft.com/office/drawing/2014/main" id="{237429CF-CA54-4164-86CB-50A175407206}"/>
              </a:ext>
            </a:extLst>
          </p:cNvPr>
          <p:cNvSpPr/>
          <p:nvPr/>
        </p:nvSpPr>
        <p:spPr>
          <a:xfrm rot="5400000">
            <a:off x="3412958" y="3043990"/>
            <a:ext cx="1219200" cy="1564105"/>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Connector 5">
            <a:extLst>
              <a:ext uri="{FF2B5EF4-FFF2-40B4-BE49-F238E27FC236}">
                <a16:creationId xmlns:a16="http://schemas.microsoft.com/office/drawing/2014/main" id="{26BFFF53-45A0-4A56-9D70-F5C9915C937B}"/>
              </a:ext>
            </a:extLst>
          </p:cNvPr>
          <p:cNvCxnSpPr>
            <a:cxnSpLocks/>
          </p:cNvCxnSpPr>
          <p:nvPr/>
        </p:nvCxnSpPr>
        <p:spPr>
          <a:xfrm flipH="1">
            <a:off x="2526632" y="3826042"/>
            <a:ext cx="71387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88B59A5-E401-49B4-9654-B0D88D1419DB}"/>
              </a:ext>
            </a:extLst>
          </p:cNvPr>
          <p:cNvCxnSpPr>
            <a:cxnSpLocks/>
          </p:cNvCxnSpPr>
          <p:nvPr/>
        </p:nvCxnSpPr>
        <p:spPr>
          <a:xfrm flipH="1">
            <a:off x="4961278" y="3823661"/>
            <a:ext cx="71387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2B5E976E-DA0E-4F4B-895F-4D58B8F25A19}"/>
              </a:ext>
            </a:extLst>
          </p:cNvPr>
          <p:cNvSpPr/>
          <p:nvPr/>
        </p:nvSpPr>
        <p:spPr>
          <a:xfrm>
            <a:off x="4824290" y="3755482"/>
            <a:ext cx="136358" cy="13635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D1DDB4C1-1293-418B-9CE2-13D53C9E3B9B}"/>
              </a:ext>
            </a:extLst>
          </p:cNvPr>
          <p:cNvSpPr txBox="1"/>
          <p:nvPr/>
        </p:nvSpPr>
        <p:spPr>
          <a:xfrm>
            <a:off x="2216937" y="3456710"/>
            <a:ext cx="317716" cy="369332"/>
          </a:xfrm>
          <a:prstGeom prst="rect">
            <a:avLst/>
          </a:prstGeom>
          <a:noFill/>
        </p:spPr>
        <p:txBody>
          <a:bodyPr wrap="none" rtlCol="0">
            <a:spAutoFit/>
          </a:bodyPr>
          <a:lstStyle/>
          <a:p>
            <a:r>
              <a:rPr lang="en-GB" dirty="0"/>
              <a:t>A</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A7EAAB97-6F2F-487D-A2CE-642870ACCE94}"/>
                  </a:ext>
                </a:extLst>
              </p:cNvPr>
              <p:cNvSpPr txBox="1"/>
              <p:nvPr/>
            </p:nvSpPr>
            <p:spPr>
              <a:xfrm>
                <a:off x="929640" y="1790700"/>
                <a:ext cx="5245475" cy="647613"/>
              </a:xfrm>
              <a:prstGeom prst="rect">
                <a:avLst/>
              </a:prstGeom>
              <a:noFill/>
            </p:spPr>
            <p:txBody>
              <a:bodyPr wrap="none" rtlCol="0">
                <a:spAutoFit/>
              </a:bodyPr>
              <a:lstStyle/>
              <a:p>
                <a:r>
                  <a:rPr lang="en-GB" sz="3600" dirty="0"/>
                  <a:t>The X is actually </a:t>
                </a:r>
                <a14:m>
                  <m:oMath xmlns:m="http://schemas.openxmlformats.org/officeDocument/2006/math">
                    <m:acc>
                      <m:accPr>
                        <m:chr m:val="̅"/>
                        <m:ctrlPr>
                          <a:rPr lang="en-GB" sz="3600" i="1" smtClean="0">
                            <a:latin typeface="Cambria Math" panose="02040503050406030204" pitchFamily="18" charset="0"/>
                          </a:rPr>
                        </m:ctrlPr>
                      </m:accPr>
                      <m:e>
                        <m:r>
                          <a:rPr lang="en-GB" sz="3600" b="0" i="1" smtClean="0">
                            <a:latin typeface="Cambria Math" panose="02040503050406030204" pitchFamily="18" charset="0"/>
                          </a:rPr>
                          <m:t>𝐴</m:t>
                        </m:r>
                      </m:e>
                    </m:acc>
                    <m:r>
                      <a:rPr lang="en-GB" sz="3600" b="0" i="1" smtClean="0">
                        <a:latin typeface="Cambria Math" panose="02040503050406030204" pitchFamily="18" charset="0"/>
                      </a:rPr>
                      <m:t> </m:t>
                    </m:r>
                  </m:oMath>
                </a14:m>
                <a:r>
                  <a:rPr lang="en-GB" sz="3600" dirty="0"/>
                  <a:t> (NOT A)</a:t>
                </a:r>
              </a:p>
            </p:txBody>
          </p:sp>
        </mc:Choice>
        <mc:Fallback xmlns="">
          <p:sp>
            <p:nvSpPr>
              <p:cNvPr id="12" name="TextBox 11">
                <a:extLst>
                  <a:ext uri="{FF2B5EF4-FFF2-40B4-BE49-F238E27FC236}">
                    <a16:creationId xmlns:a16="http://schemas.microsoft.com/office/drawing/2014/main" id="{A7EAAB97-6F2F-487D-A2CE-642870ACCE94}"/>
                  </a:ext>
                </a:extLst>
              </p:cNvPr>
              <p:cNvSpPr txBox="1">
                <a:spLocks noRot="1" noChangeAspect="1" noMove="1" noResize="1" noEditPoints="1" noAdjustHandles="1" noChangeArrowheads="1" noChangeShapeType="1" noTextEdit="1"/>
              </p:cNvSpPr>
              <p:nvPr/>
            </p:nvSpPr>
            <p:spPr>
              <a:xfrm>
                <a:off x="929640" y="1790700"/>
                <a:ext cx="5245475" cy="647613"/>
              </a:xfrm>
              <a:prstGeom prst="rect">
                <a:avLst/>
              </a:prstGeom>
              <a:blipFill>
                <a:blip r:embed="rId3"/>
                <a:stretch>
                  <a:fillRect l="-3605" t="-14151" r="-2558" b="-35849"/>
                </a:stretch>
              </a:blipFill>
            </p:spPr>
            <p:txBody>
              <a:bodyPr/>
              <a:lstStyle/>
              <a:p>
                <a:r>
                  <a:rPr lang="en-GB">
                    <a:noFill/>
                  </a:rPr>
                  <a:t> </a:t>
                </a:r>
              </a:p>
            </p:txBody>
          </p:sp>
        </mc:Fallback>
      </mc:AlternateContent>
      <p:sp>
        <p:nvSpPr>
          <p:cNvPr id="13" name="TextBox 12">
            <a:extLst>
              <a:ext uri="{FF2B5EF4-FFF2-40B4-BE49-F238E27FC236}">
                <a16:creationId xmlns:a16="http://schemas.microsoft.com/office/drawing/2014/main" id="{F8235B51-8F2F-427B-BEB9-76055C51BA30}"/>
              </a:ext>
            </a:extLst>
          </p:cNvPr>
          <p:cNvSpPr txBox="1"/>
          <p:nvPr/>
        </p:nvSpPr>
        <p:spPr>
          <a:xfrm>
            <a:off x="5588945" y="3486206"/>
            <a:ext cx="304892" cy="369332"/>
          </a:xfrm>
          <a:prstGeom prst="rect">
            <a:avLst/>
          </a:prstGeom>
          <a:noFill/>
        </p:spPr>
        <p:txBody>
          <a:bodyPr wrap="none" rtlCol="0">
            <a:spAutoFit/>
          </a:bodyPr>
          <a:lstStyle/>
          <a:p>
            <a:r>
              <a:rPr lang="en-GB" dirty="0"/>
              <a:t>X</a:t>
            </a:r>
          </a:p>
        </p:txBody>
      </p:sp>
    </p:spTree>
    <p:extLst>
      <p:ext uri="{BB962C8B-B14F-4D97-AF65-F5344CB8AC3E}">
        <p14:creationId xmlns:p14="http://schemas.microsoft.com/office/powerpoint/2010/main" val="35038071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75285-10F9-4C7D-ACD1-DAE75AE10E1A}"/>
              </a:ext>
            </a:extLst>
          </p:cNvPr>
          <p:cNvSpPr>
            <a:spLocks noGrp="1"/>
          </p:cNvSpPr>
          <p:nvPr>
            <p:ph type="title"/>
          </p:nvPr>
        </p:nvSpPr>
        <p:spPr/>
        <p:txBody>
          <a:bodyPr/>
          <a:lstStyle/>
          <a:p>
            <a:r>
              <a:rPr lang="en-GB" dirty="0"/>
              <a:t>NOT Gate Circuit</a:t>
            </a:r>
          </a:p>
        </p:txBody>
      </p:sp>
      <p:pic>
        <p:nvPicPr>
          <p:cNvPr id="5" name="Content Placeholder 4">
            <a:extLst>
              <a:ext uri="{FF2B5EF4-FFF2-40B4-BE49-F238E27FC236}">
                <a16:creationId xmlns:a16="http://schemas.microsoft.com/office/drawing/2014/main" id="{48FE5549-F303-4983-BF48-9C5CA7FDDC1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722325" y="1866107"/>
            <a:ext cx="6771411" cy="4626768"/>
          </a:xfrm>
        </p:spPr>
      </p:pic>
      <p:sp>
        <p:nvSpPr>
          <p:cNvPr id="6" name="TextBox 5">
            <a:extLst>
              <a:ext uri="{FF2B5EF4-FFF2-40B4-BE49-F238E27FC236}">
                <a16:creationId xmlns:a16="http://schemas.microsoft.com/office/drawing/2014/main" id="{56F3C7B5-39D7-4BAE-A5B8-92259E8DF731}"/>
              </a:ext>
            </a:extLst>
          </p:cNvPr>
          <p:cNvSpPr txBox="1"/>
          <p:nvPr/>
        </p:nvSpPr>
        <p:spPr>
          <a:xfrm>
            <a:off x="7853953" y="6552878"/>
            <a:ext cx="4338047" cy="230832"/>
          </a:xfrm>
          <a:prstGeom prst="rect">
            <a:avLst/>
          </a:prstGeom>
          <a:noFill/>
        </p:spPr>
        <p:txBody>
          <a:bodyPr wrap="none" rtlCol="0">
            <a:spAutoFit/>
          </a:bodyPr>
          <a:lstStyle/>
          <a:p>
            <a:r>
              <a:rPr lang="en-GB" sz="900" dirty="0"/>
              <a:t>https://www.petervis.com/Education/logic-gates/transistor-logic-not-gate-inverter.html</a:t>
            </a:r>
          </a:p>
        </p:txBody>
      </p:sp>
    </p:spTree>
    <p:extLst>
      <p:ext uri="{BB962C8B-B14F-4D97-AF65-F5344CB8AC3E}">
        <p14:creationId xmlns:p14="http://schemas.microsoft.com/office/powerpoint/2010/main" val="391222289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565A6-10FA-4358-AD13-B2FB9F712BEC}"/>
              </a:ext>
            </a:extLst>
          </p:cNvPr>
          <p:cNvSpPr>
            <a:spLocks noGrp="1"/>
          </p:cNvSpPr>
          <p:nvPr>
            <p:ph type="title"/>
          </p:nvPr>
        </p:nvSpPr>
        <p:spPr/>
        <p:txBody>
          <a:bodyPr/>
          <a:lstStyle/>
          <a:p>
            <a:r>
              <a:rPr lang="en-GB" dirty="0"/>
              <a:t>XOR Operation</a:t>
            </a:r>
          </a:p>
        </p:txBody>
      </p:sp>
      <p:sp>
        <p:nvSpPr>
          <p:cNvPr id="3" name="Content Placeholder 2">
            <a:extLst>
              <a:ext uri="{FF2B5EF4-FFF2-40B4-BE49-F238E27FC236}">
                <a16:creationId xmlns:a16="http://schemas.microsoft.com/office/drawing/2014/main" id="{B7A66404-FD8A-48C2-B62E-793D382ECB94}"/>
              </a:ext>
            </a:extLst>
          </p:cNvPr>
          <p:cNvSpPr>
            <a:spLocks noGrp="1"/>
          </p:cNvSpPr>
          <p:nvPr>
            <p:ph idx="1"/>
          </p:nvPr>
        </p:nvSpPr>
        <p:spPr>
          <a:xfrm>
            <a:off x="838200" y="1825625"/>
            <a:ext cx="5943942" cy="4351338"/>
          </a:xfrm>
        </p:spPr>
        <p:txBody>
          <a:bodyPr>
            <a:normAutofit lnSpcReduction="10000"/>
          </a:bodyPr>
          <a:lstStyle/>
          <a:p>
            <a:r>
              <a:rPr lang="en-US" dirty="0"/>
              <a:t>XOR is a Boolean logic operation that is widely used in cryptography as well as generating parity bits for error checking and fault tolerance. </a:t>
            </a:r>
          </a:p>
          <a:p>
            <a:endParaRPr lang="en-US" dirty="0"/>
          </a:p>
          <a:p>
            <a:r>
              <a:rPr lang="en-US" dirty="0"/>
              <a:t>XOR compares two input bits and generates one output bit. </a:t>
            </a:r>
          </a:p>
          <a:p>
            <a:endParaRPr lang="en-US" dirty="0"/>
          </a:p>
          <a:p>
            <a:r>
              <a:rPr lang="en-US" dirty="0"/>
              <a:t>If the bits are the same, the result is 0, if the bits differ the result is 1</a:t>
            </a:r>
            <a:endParaRPr lang="en-GB" dirty="0"/>
          </a:p>
        </p:txBody>
      </p:sp>
      <p:pic>
        <p:nvPicPr>
          <p:cNvPr id="6" name="Picture 5">
            <a:extLst>
              <a:ext uri="{FF2B5EF4-FFF2-40B4-BE49-F238E27FC236}">
                <a16:creationId xmlns:a16="http://schemas.microsoft.com/office/drawing/2014/main" id="{19B0F54D-1BEE-4AAA-A559-9064647B4978}"/>
              </a:ext>
            </a:extLst>
          </p:cNvPr>
          <p:cNvPicPr>
            <a:picLocks noChangeAspect="1"/>
          </p:cNvPicPr>
          <p:nvPr/>
        </p:nvPicPr>
        <p:blipFill>
          <a:blip r:embed="rId3"/>
          <a:stretch>
            <a:fillRect/>
          </a:stretch>
        </p:blipFill>
        <p:spPr>
          <a:xfrm>
            <a:off x="7370632" y="2159290"/>
            <a:ext cx="3913460" cy="3290205"/>
          </a:xfrm>
          <a:prstGeom prst="rect">
            <a:avLst/>
          </a:prstGeom>
        </p:spPr>
      </p:pic>
    </p:spTree>
    <p:extLst>
      <p:ext uri="{BB962C8B-B14F-4D97-AF65-F5344CB8AC3E}">
        <p14:creationId xmlns:p14="http://schemas.microsoft.com/office/powerpoint/2010/main" val="325814136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normAutofit/>
          </a:bodyPr>
          <a:lstStyle/>
          <a:p>
            <a:pPr marL="0" indent="0" algn="ctr">
              <a:buNone/>
            </a:pPr>
            <a:endParaRPr lang="en-US" sz="4800" dirty="0"/>
          </a:p>
          <a:p>
            <a:pPr marL="0" indent="0" algn="ctr">
              <a:buNone/>
            </a:pPr>
            <a:endParaRPr lang="en-US" sz="4800" dirty="0"/>
          </a:p>
        </p:txBody>
      </p:sp>
      <p:sp>
        <p:nvSpPr>
          <p:cNvPr id="4" name="Rectangle: Rounded Corners 3">
            <a:extLst>
              <a:ext uri="{FF2B5EF4-FFF2-40B4-BE49-F238E27FC236}">
                <a16:creationId xmlns:a16="http://schemas.microsoft.com/office/drawing/2014/main" id="{F7A5BD4F-F210-406F-BDA3-5D496D0DBA1D}"/>
              </a:ext>
            </a:extLst>
          </p:cNvPr>
          <p:cNvSpPr/>
          <p:nvPr/>
        </p:nvSpPr>
        <p:spPr>
          <a:xfrm>
            <a:off x="2115552" y="2852238"/>
            <a:ext cx="7960895" cy="195312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indent="0" algn="ctr">
              <a:buNone/>
            </a:pPr>
            <a:r>
              <a:rPr lang="en-US" sz="4800" dirty="0"/>
              <a:t>Main Cryptographic Techniques</a:t>
            </a:r>
            <a:endParaRPr lang="en-GB" sz="4800" dirty="0"/>
          </a:p>
        </p:txBody>
      </p:sp>
    </p:spTree>
    <p:extLst>
      <p:ext uri="{BB962C8B-B14F-4D97-AF65-F5344CB8AC3E}">
        <p14:creationId xmlns:p14="http://schemas.microsoft.com/office/powerpoint/2010/main" val="411767101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normAutofit/>
          </a:bodyPr>
          <a:lstStyle/>
          <a:p>
            <a:pPr marL="0" indent="0" algn="ctr">
              <a:buNone/>
            </a:pPr>
            <a:endParaRPr lang="en-US" sz="4800" dirty="0"/>
          </a:p>
          <a:p>
            <a:pPr marL="0" indent="0" algn="ctr">
              <a:buNone/>
            </a:pPr>
            <a:endParaRPr lang="en-US" sz="4800" dirty="0"/>
          </a:p>
        </p:txBody>
      </p:sp>
      <p:sp>
        <p:nvSpPr>
          <p:cNvPr id="4" name="Rectangle: Rounded Corners 3">
            <a:extLst>
              <a:ext uri="{FF2B5EF4-FFF2-40B4-BE49-F238E27FC236}">
                <a16:creationId xmlns:a16="http://schemas.microsoft.com/office/drawing/2014/main" id="{F7A5BD4F-F210-406F-BDA3-5D496D0DBA1D}"/>
              </a:ext>
            </a:extLst>
          </p:cNvPr>
          <p:cNvSpPr/>
          <p:nvPr/>
        </p:nvSpPr>
        <p:spPr>
          <a:xfrm>
            <a:off x="2115552" y="2852238"/>
            <a:ext cx="7960895" cy="19531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indent="0" algn="ctr">
              <a:buNone/>
            </a:pPr>
            <a:r>
              <a:rPr lang="en-US" sz="4800" dirty="0"/>
              <a:t>Historical Cryptography</a:t>
            </a:r>
            <a:endParaRPr lang="en-GB" sz="4800" dirty="0"/>
          </a:p>
        </p:txBody>
      </p:sp>
    </p:spTree>
    <p:extLst>
      <p:ext uri="{BB962C8B-B14F-4D97-AF65-F5344CB8AC3E}">
        <p14:creationId xmlns:p14="http://schemas.microsoft.com/office/powerpoint/2010/main" val="375644880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r>
              <a:rPr lang="en-US" dirty="0"/>
              <a:t>Cryptography Basics</a:t>
            </a:r>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lstStyle/>
          <a:p>
            <a:pPr marL="0" indent="0">
              <a:buNone/>
            </a:pPr>
            <a:r>
              <a:rPr lang="en-US" dirty="0"/>
              <a:t>Simple Codes consists of writing a message in a way that is difficult for anyone else to read,  using uncommon / unknown alphabets or languages, examples include the Icelandic Runes, International Phonetic </a:t>
            </a:r>
            <a:r>
              <a:rPr lang="en-US" dirty="0" err="1"/>
              <a:t>Alaphabet</a:t>
            </a:r>
            <a:r>
              <a:rPr lang="en-US" dirty="0"/>
              <a:t> (IPA), or the Deseret Alphabet</a:t>
            </a:r>
          </a:p>
          <a:p>
            <a:pPr marL="0" indent="0">
              <a:buNone/>
            </a:pPr>
            <a:endParaRPr lang="en-US" dirty="0"/>
          </a:p>
          <a:p>
            <a:pPr marL="0" indent="0">
              <a:buNone/>
            </a:pPr>
            <a:r>
              <a:rPr lang="en-US" dirty="0"/>
              <a:t>Elder Futhark Runes:</a:t>
            </a:r>
          </a:p>
          <a:p>
            <a:pPr marL="0" indent="0">
              <a:buNone/>
            </a:pPr>
            <a:endParaRPr lang="en-US" dirty="0"/>
          </a:p>
          <a:p>
            <a:pPr marL="0" indent="0">
              <a:buNone/>
            </a:pPr>
            <a:endParaRPr lang="en-US" dirty="0"/>
          </a:p>
          <a:p>
            <a:pPr marL="0" indent="0">
              <a:buNone/>
            </a:pPr>
            <a:r>
              <a:rPr lang="en-US" dirty="0">
                <a:hlinkClick r:id="rId3"/>
              </a:rPr>
              <a:t>https://valhyr.com/pages/rune-converter</a:t>
            </a:r>
            <a:endParaRPr lang="en-US" dirty="0"/>
          </a:p>
          <a:p>
            <a:pPr marL="0" indent="0">
              <a:buNone/>
            </a:pPr>
            <a:endParaRPr lang="en-US" dirty="0"/>
          </a:p>
          <a:p>
            <a:pPr marL="0" indent="0">
              <a:buNone/>
            </a:pPr>
            <a:endParaRPr lang="en-GB" dirty="0"/>
          </a:p>
        </p:txBody>
      </p:sp>
      <p:pic>
        <p:nvPicPr>
          <p:cNvPr id="5" name="Picture 4" descr="A picture containing text, object, clock, watch&#10;&#10;Description automatically generated">
            <a:extLst>
              <a:ext uri="{FF2B5EF4-FFF2-40B4-BE49-F238E27FC236}">
                <a16:creationId xmlns:a16="http://schemas.microsoft.com/office/drawing/2014/main" id="{F06C14CD-3579-4EB6-BB97-DD6F21F51F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5322" y="3569970"/>
            <a:ext cx="5934075" cy="1638300"/>
          </a:xfrm>
          <a:prstGeom prst="rect">
            <a:avLst/>
          </a:prstGeom>
        </p:spPr>
      </p:pic>
    </p:spTree>
    <p:extLst>
      <p:ext uri="{BB962C8B-B14F-4D97-AF65-F5344CB8AC3E}">
        <p14:creationId xmlns:p14="http://schemas.microsoft.com/office/powerpoint/2010/main" val="117262896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One Time Pads</a:t>
            </a:r>
          </a:p>
        </p:txBody>
      </p:sp>
      <p:sp>
        <p:nvSpPr>
          <p:cNvPr id="3" name="Content Placeholder 2"/>
          <p:cNvSpPr>
            <a:spLocks noGrp="1"/>
          </p:cNvSpPr>
          <p:nvPr>
            <p:ph idx="1"/>
          </p:nvPr>
        </p:nvSpPr>
        <p:spPr/>
        <p:txBody>
          <a:bodyPr>
            <a:normAutofit lnSpcReduction="10000"/>
          </a:bodyPr>
          <a:lstStyle/>
          <a:p>
            <a:pPr marL="0" indent="0">
              <a:buNone/>
            </a:pPr>
            <a:r>
              <a:rPr lang="en-GB" dirty="0"/>
              <a:t>A one-time password (OTP), also known as one-time pin or dynamic password, is a password that is valid for only one login session or transaction, on a computer system or other digital device</a:t>
            </a:r>
          </a:p>
          <a:p>
            <a:pPr marL="0" indent="0">
              <a:buNone/>
            </a:pPr>
            <a:r>
              <a:rPr lang="en-GB" dirty="0"/>
              <a:t>Started out as the One Time Pad</a:t>
            </a:r>
          </a:p>
          <a:p>
            <a:pPr marL="0" indent="0">
              <a:buNone/>
            </a:pPr>
            <a:r>
              <a:rPr lang="en-GB" dirty="0"/>
              <a:t>If executed correctly, it provides uncrack-able encryption</a:t>
            </a:r>
          </a:p>
          <a:p>
            <a:pPr marL="0" indent="0">
              <a:buNone/>
            </a:pPr>
            <a:r>
              <a:rPr lang="en-GB" dirty="0"/>
              <a:t>Co-inventor of the OTP was Gilbert Sandford </a:t>
            </a:r>
            <a:r>
              <a:rPr lang="en-GB" dirty="0" err="1"/>
              <a:t>Vernam</a:t>
            </a:r>
            <a:r>
              <a:rPr lang="en-GB" dirty="0"/>
              <a:t>, who lent his name to the Vernam cipher</a:t>
            </a:r>
          </a:p>
          <a:p>
            <a:pPr marL="0" indent="0">
              <a:buNone/>
            </a:pPr>
            <a:r>
              <a:rPr lang="en-GB" dirty="0"/>
              <a:t>An AT&amp;T engineer, he developed and, in 1918 patented a system for cryptography using punched tapes to store a randomized key</a:t>
            </a:r>
          </a:p>
          <a:p>
            <a:pPr marL="0" indent="0">
              <a:buNone/>
            </a:pPr>
            <a:r>
              <a:rPr lang="en-GB" dirty="0"/>
              <a:t>Even so, the parameters of the OTP had not been defined</a:t>
            </a:r>
          </a:p>
        </p:txBody>
      </p:sp>
    </p:spTree>
    <p:extLst>
      <p:ext uri="{BB962C8B-B14F-4D97-AF65-F5344CB8AC3E}">
        <p14:creationId xmlns:p14="http://schemas.microsoft.com/office/powerpoint/2010/main" val="42356748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19BA0-E06D-41E0-BD47-DB398661862F}"/>
              </a:ext>
            </a:extLst>
          </p:cNvPr>
          <p:cNvSpPr>
            <a:spLocks noGrp="1"/>
          </p:cNvSpPr>
          <p:nvPr>
            <p:ph type="title"/>
          </p:nvPr>
        </p:nvSpPr>
        <p:spPr/>
        <p:txBody>
          <a:bodyPr/>
          <a:lstStyle/>
          <a:p>
            <a:r>
              <a:rPr lang="en-GB" dirty="0"/>
              <a:t>Discrete Mathematics</a:t>
            </a:r>
          </a:p>
        </p:txBody>
      </p:sp>
      <p:sp>
        <p:nvSpPr>
          <p:cNvPr id="3" name="Content Placeholder 2">
            <a:extLst>
              <a:ext uri="{FF2B5EF4-FFF2-40B4-BE49-F238E27FC236}">
                <a16:creationId xmlns:a16="http://schemas.microsoft.com/office/drawing/2014/main" id="{2EB87EDF-5D35-42D1-B930-A38F5DFC0D57}"/>
              </a:ext>
            </a:extLst>
          </p:cNvPr>
          <p:cNvSpPr>
            <a:spLocks noGrp="1"/>
          </p:cNvSpPr>
          <p:nvPr>
            <p:ph idx="1"/>
          </p:nvPr>
        </p:nvSpPr>
        <p:spPr/>
        <p:txBody>
          <a:bodyPr>
            <a:normAutofit fontScale="92500" lnSpcReduction="10000"/>
          </a:bodyPr>
          <a:lstStyle/>
          <a:p>
            <a:r>
              <a:rPr lang="en-US" dirty="0"/>
              <a:t>Suppose though you had the knowledge that no-one else had</a:t>
            </a:r>
          </a:p>
          <a:p>
            <a:endParaRPr lang="en-US" dirty="0"/>
          </a:p>
          <a:p>
            <a:r>
              <a:rPr lang="en-US" dirty="0"/>
              <a:t>That it’s an integer between 300,000 and 300,100. </a:t>
            </a:r>
          </a:p>
          <a:p>
            <a:endParaRPr lang="en-US" dirty="0"/>
          </a:p>
          <a:p>
            <a:r>
              <a:rPr lang="en-US" dirty="0"/>
              <a:t>Who is likely to be the first person to guess it? You are! </a:t>
            </a:r>
          </a:p>
          <a:p>
            <a:endParaRPr lang="en-US" dirty="0"/>
          </a:p>
          <a:p>
            <a:r>
              <a:rPr lang="en-US" dirty="0"/>
              <a:t>Whilst everyone else is trying every number in the world, you try every integer between 300,000 and 300,100…</a:t>
            </a:r>
          </a:p>
          <a:p>
            <a:endParaRPr lang="en-US" dirty="0"/>
          </a:p>
          <a:p>
            <a:r>
              <a:rPr lang="en-US" dirty="0"/>
              <a:t>Which doesn’t take that long - there are only 101 to try! </a:t>
            </a:r>
            <a:endParaRPr lang="en-GB" dirty="0"/>
          </a:p>
        </p:txBody>
      </p:sp>
    </p:spTree>
    <p:extLst>
      <p:ext uri="{BB962C8B-B14F-4D97-AF65-F5344CB8AC3E}">
        <p14:creationId xmlns:p14="http://schemas.microsoft.com/office/powerpoint/2010/main" val="283921886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One Time Pads</a:t>
            </a:r>
          </a:p>
        </p:txBody>
      </p:sp>
      <p:pic>
        <p:nvPicPr>
          <p:cNvPr id="4" name="Content Placeholder 3"/>
          <p:cNvPicPr>
            <a:picLocks noGrp="1" noChangeAspect="1"/>
          </p:cNvPicPr>
          <p:nvPr>
            <p:ph idx="1"/>
          </p:nvPr>
        </p:nvPicPr>
        <p:blipFill rotWithShape="1">
          <a:blip r:embed="rId3"/>
          <a:srcRect r="2200" b="1357"/>
          <a:stretch/>
        </p:blipFill>
        <p:spPr>
          <a:xfrm>
            <a:off x="7204722" y="1270000"/>
            <a:ext cx="3814100" cy="5462282"/>
          </a:xfrm>
          <a:prstGeom prst="rect">
            <a:avLst/>
          </a:prstGeom>
        </p:spPr>
      </p:pic>
      <p:pic>
        <p:nvPicPr>
          <p:cNvPr id="5" name="Picture 4">
            <a:extLst>
              <a:ext uri="{FF2B5EF4-FFF2-40B4-BE49-F238E27FC236}">
                <a16:creationId xmlns:a16="http://schemas.microsoft.com/office/drawing/2014/main" id="{F8C0B68B-256B-4B8B-8B10-11B4408CAA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358" y="1848815"/>
            <a:ext cx="6337162" cy="4242928"/>
          </a:xfrm>
          <a:prstGeom prst="rect">
            <a:avLst/>
          </a:prstGeom>
        </p:spPr>
      </p:pic>
      <p:sp>
        <p:nvSpPr>
          <p:cNvPr id="6" name="TextBox 5">
            <a:extLst>
              <a:ext uri="{FF2B5EF4-FFF2-40B4-BE49-F238E27FC236}">
                <a16:creationId xmlns:a16="http://schemas.microsoft.com/office/drawing/2014/main" id="{F11303F9-60D8-4FA4-B6F7-444B8B0D7A07}"/>
              </a:ext>
            </a:extLst>
          </p:cNvPr>
          <p:cNvSpPr txBox="1"/>
          <p:nvPr/>
        </p:nvSpPr>
        <p:spPr>
          <a:xfrm>
            <a:off x="465341" y="6126759"/>
            <a:ext cx="2359941" cy="246221"/>
          </a:xfrm>
          <a:prstGeom prst="rect">
            <a:avLst/>
          </a:prstGeom>
          <a:noFill/>
        </p:spPr>
        <p:txBody>
          <a:bodyPr wrap="none" rtlCol="0">
            <a:spAutoFit/>
          </a:bodyPr>
          <a:lstStyle/>
          <a:p>
            <a:r>
              <a:rPr lang="en-GB" sz="1000" dirty="0"/>
              <a:t>Source: https://www.cryptomuseum.com</a:t>
            </a:r>
          </a:p>
        </p:txBody>
      </p:sp>
    </p:spTree>
    <p:extLst>
      <p:ext uri="{BB962C8B-B14F-4D97-AF65-F5344CB8AC3E}">
        <p14:creationId xmlns:p14="http://schemas.microsoft.com/office/powerpoint/2010/main" val="408227194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18E3D-729A-494E-9508-51FB7FC625BF}"/>
              </a:ext>
            </a:extLst>
          </p:cNvPr>
          <p:cNvSpPr>
            <a:spLocks noGrp="1"/>
          </p:cNvSpPr>
          <p:nvPr>
            <p:ph type="title"/>
          </p:nvPr>
        </p:nvSpPr>
        <p:spPr/>
        <p:txBody>
          <a:bodyPr/>
          <a:lstStyle/>
          <a:p>
            <a:r>
              <a:rPr lang="en-GB" dirty="0"/>
              <a:t>One Time Pads</a:t>
            </a:r>
          </a:p>
        </p:txBody>
      </p:sp>
      <p:sp>
        <p:nvSpPr>
          <p:cNvPr id="3" name="Content Placeholder 2">
            <a:extLst>
              <a:ext uri="{FF2B5EF4-FFF2-40B4-BE49-F238E27FC236}">
                <a16:creationId xmlns:a16="http://schemas.microsoft.com/office/drawing/2014/main" id="{87E536DB-015E-4605-9DD9-D08E475DFA23}"/>
              </a:ext>
            </a:extLst>
          </p:cNvPr>
          <p:cNvSpPr>
            <a:spLocks noGrp="1"/>
          </p:cNvSpPr>
          <p:nvPr>
            <p:ph idx="1"/>
          </p:nvPr>
        </p:nvSpPr>
        <p:spPr/>
        <p:txBody>
          <a:bodyPr/>
          <a:lstStyle/>
          <a:p>
            <a:pPr marL="0" indent="0">
              <a:buNone/>
            </a:pPr>
            <a:r>
              <a:rPr lang="en-GB" dirty="0"/>
              <a:t>Challenges:</a:t>
            </a:r>
          </a:p>
          <a:p>
            <a:endParaRPr lang="en-GB" dirty="0"/>
          </a:p>
          <a:p>
            <a:r>
              <a:rPr lang="en-GB" dirty="0"/>
              <a:t>Operation: Can Only be used once</a:t>
            </a:r>
          </a:p>
          <a:p>
            <a:endParaRPr lang="en-GB" dirty="0"/>
          </a:p>
          <a:p>
            <a:r>
              <a:rPr lang="en-GB" dirty="0"/>
              <a:t>Authentication: Receiver </a:t>
            </a:r>
            <a:r>
              <a:rPr lang="en-GB" u="sng" dirty="0"/>
              <a:t>cannot</a:t>
            </a:r>
            <a:r>
              <a:rPr lang="en-GB" dirty="0"/>
              <a:t> authenticate the message</a:t>
            </a:r>
          </a:p>
          <a:p>
            <a:endParaRPr lang="en-GB" dirty="0"/>
          </a:p>
        </p:txBody>
      </p:sp>
    </p:spTree>
    <p:extLst>
      <p:ext uri="{BB962C8B-B14F-4D97-AF65-F5344CB8AC3E}">
        <p14:creationId xmlns:p14="http://schemas.microsoft.com/office/powerpoint/2010/main" val="200854318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E11A1-AC98-4DBA-A82A-183C701F2735}"/>
              </a:ext>
            </a:extLst>
          </p:cNvPr>
          <p:cNvSpPr>
            <a:spLocks noGrp="1"/>
          </p:cNvSpPr>
          <p:nvPr>
            <p:ph type="title"/>
          </p:nvPr>
        </p:nvSpPr>
        <p:spPr/>
        <p:txBody>
          <a:bodyPr/>
          <a:lstStyle/>
          <a:p>
            <a:r>
              <a:rPr lang="en-GB" dirty="0"/>
              <a:t>One Time Keys</a:t>
            </a:r>
          </a:p>
        </p:txBody>
      </p:sp>
      <p:sp>
        <p:nvSpPr>
          <p:cNvPr id="3" name="Content Placeholder 2">
            <a:extLst>
              <a:ext uri="{FF2B5EF4-FFF2-40B4-BE49-F238E27FC236}">
                <a16:creationId xmlns:a16="http://schemas.microsoft.com/office/drawing/2014/main" id="{E7907F40-48F2-491A-AAB5-6F1299BE4321}"/>
              </a:ext>
            </a:extLst>
          </p:cNvPr>
          <p:cNvSpPr>
            <a:spLocks noGrp="1"/>
          </p:cNvSpPr>
          <p:nvPr>
            <p:ph idx="1"/>
          </p:nvPr>
        </p:nvSpPr>
        <p:spPr/>
        <p:txBody>
          <a:bodyPr>
            <a:normAutofit/>
          </a:bodyPr>
          <a:lstStyle/>
          <a:p>
            <a:r>
              <a:rPr lang="en-GB" dirty="0"/>
              <a:t>One-time pads or one-time encryption is not to be confused with one-time keys (OTK) or one-time passwords (sometimes also denoted as OTP)</a:t>
            </a:r>
          </a:p>
          <a:p>
            <a:r>
              <a:rPr lang="en-GB" dirty="0"/>
              <a:t>Such one-time keys, limited in size, are only valid for a single encryption session by some crypto-algorithm under control of that key</a:t>
            </a:r>
          </a:p>
          <a:p>
            <a:r>
              <a:rPr lang="en-GB" dirty="0"/>
              <a:t>Small one-time keys are by no means unbreakable, because the security of the encryption depends on the crypto algorithm they are used for</a:t>
            </a:r>
          </a:p>
        </p:txBody>
      </p:sp>
    </p:spTree>
    <p:extLst>
      <p:ext uri="{BB962C8B-B14F-4D97-AF65-F5344CB8AC3E}">
        <p14:creationId xmlns:p14="http://schemas.microsoft.com/office/powerpoint/2010/main" val="390998329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r>
              <a:rPr lang="en-US" dirty="0"/>
              <a:t>Steganography</a:t>
            </a:r>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normAutofit fontScale="92500" lnSpcReduction="20000"/>
          </a:bodyPr>
          <a:lstStyle/>
          <a:p>
            <a:pPr marL="0" indent="0">
              <a:buNone/>
            </a:pPr>
            <a:r>
              <a:rPr lang="en-US" dirty="0"/>
              <a:t>Steganography, meaning “Concealed Writing” </a:t>
            </a:r>
          </a:p>
          <a:p>
            <a:pPr marL="0" indent="0">
              <a:buNone/>
            </a:pPr>
            <a:endParaRPr lang="en-US" dirty="0"/>
          </a:p>
          <a:p>
            <a:pPr marL="0" indent="0">
              <a:buNone/>
            </a:pPr>
            <a:r>
              <a:rPr lang="en-US" dirty="0"/>
              <a:t>A process of hiding something within something else, which can be a message within a TCP packet, information in an image or invisible watermarks on a printer </a:t>
            </a:r>
          </a:p>
          <a:p>
            <a:pPr marL="0" indent="0">
              <a:buNone/>
            </a:pPr>
            <a:endParaRPr lang="en-US" dirty="0"/>
          </a:p>
          <a:p>
            <a:r>
              <a:rPr lang="en-US" dirty="0"/>
              <a:t>A popular technique is to use the “Least Significant Bit” (LSB) to store data </a:t>
            </a:r>
          </a:p>
          <a:p>
            <a:r>
              <a:rPr lang="en-US" dirty="0"/>
              <a:t>Relies upon “obfuscation” and “Security by Obscurity” principles</a:t>
            </a:r>
          </a:p>
          <a:p>
            <a:r>
              <a:rPr lang="en-US" dirty="0"/>
              <a:t>Message is invisible, but its really still there if you know where to look</a:t>
            </a:r>
          </a:p>
          <a:p>
            <a:r>
              <a:rPr lang="en-US" dirty="0"/>
              <a:t>Container document for the hidden writing, document or image is called “Cover Text”</a:t>
            </a:r>
          </a:p>
          <a:p>
            <a:pPr marL="0" indent="0">
              <a:buNone/>
            </a:pPr>
            <a:endParaRPr lang="en-US" dirty="0"/>
          </a:p>
        </p:txBody>
      </p:sp>
    </p:spTree>
    <p:extLst>
      <p:ext uri="{BB962C8B-B14F-4D97-AF65-F5344CB8AC3E}">
        <p14:creationId xmlns:p14="http://schemas.microsoft.com/office/powerpoint/2010/main" val="9435710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r>
              <a:rPr lang="en-US" dirty="0"/>
              <a:t>Steganography</a:t>
            </a:r>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a:xfrm>
            <a:off x="838200" y="1825625"/>
            <a:ext cx="5257800" cy="4351338"/>
          </a:xfrm>
        </p:spPr>
        <p:txBody>
          <a:bodyPr>
            <a:normAutofit fontScale="85000" lnSpcReduction="20000"/>
          </a:bodyPr>
          <a:lstStyle/>
          <a:p>
            <a:pPr marL="0" indent="0">
              <a:buNone/>
            </a:pPr>
            <a:r>
              <a:rPr lang="en-US" dirty="0"/>
              <a:t>Hackers can use steganography to hide malicious payloads and script files</a:t>
            </a:r>
          </a:p>
          <a:p>
            <a:pPr marL="0" indent="0">
              <a:buNone/>
            </a:pPr>
            <a:endParaRPr lang="en-US" dirty="0"/>
          </a:p>
          <a:p>
            <a:pPr marL="0" indent="0">
              <a:buNone/>
            </a:pPr>
            <a:r>
              <a:rPr lang="en-US" dirty="0"/>
              <a:t>Malware developers use LSB steganography to hide their malware code in images</a:t>
            </a:r>
          </a:p>
          <a:p>
            <a:pPr marL="0" indent="0">
              <a:buNone/>
            </a:pPr>
            <a:endParaRPr lang="en-US" dirty="0"/>
          </a:p>
          <a:p>
            <a:pPr marL="0" indent="0">
              <a:buNone/>
            </a:pPr>
            <a:r>
              <a:rPr lang="en-US" dirty="0"/>
              <a:t>This example could also be defined by the malware term “Trojan Horse”, in that malicious code is hidden within as seemingly harmless file or picture </a:t>
            </a:r>
          </a:p>
          <a:p>
            <a:pPr marL="0" indent="0">
              <a:buNone/>
            </a:pPr>
            <a:endParaRPr lang="en-US" dirty="0"/>
          </a:p>
          <a:p>
            <a:pPr marL="0" indent="0">
              <a:buNone/>
            </a:pPr>
            <a:r>
              <a:rPr lang="en-US" sz="1200" dirty="0"/>
              <a:t>Source: portswigger.net</a:t>
            </a:r>
          </a:p>
        </p:txBody>
      </p:sp>
      <p:pic>
        <p:nvPicPr>
          <p:cNvPr id="5" name="Picture 4" descr="Chart&#10;&#10;Description automatically generated with medium confidence">
            <a:extLst>
              <a:ext uri="{FF2B5EF4-FFF2-40B4-BE49-F238E27FC236}">
                <a16:creationId xmlns:a16="http://schemas.microsoft.com/office/drawing/2014/main" id="{D2578B26-1547-45C4-9FC4-D1668FF362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4356" y="2144532"/>
            <a:ext cx="4935886" cy="3400545"/>
          </a:xfrm>
          <a:prstGeom prst="rect">
            <a:avLst/>
          </a:prstGeom>
        </p:spPr>
      </p:pic>
    </p:spTree>
    <p:extLst>
      <p:ext uri="{BB962C8B-B14F-4D97-AF65-F5344CB8AC3E}">
        <p14:creationId xmlns:p14="http://schemas.microsoft.com/office/powerpoint/2010/main" val="93120322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normAutofit/>
          </a:bodyPr>
          <a:lstStyle/>
          <a:p>
            <a:pPr marL="0" indent="0" algn="ctr">
              <a:buNone/>
            </a:pPr>
            <a:endParaRPr lang="en-US" sz="4800" dirty="0"/>
          </a:p>
          <a:p>
            <a:pPr marL="0" indent="0" algn="ctr">
              <a:buNone/>
            </a:pPr>
            <a:endParaRPr lang="en-US" sz="4800" dirty="0"/>
          </a:p>
        </p:txBody>
      </p:sp>
      <p:sp>
        <p:nvSpPr>
          <p:cNvPr id="4" name="Rectangle: Rounded Corners 3">
            <a:extLst>
              <a:ext uri="{FF2B5EF4-FFF2-40B4-BE49-F238E27FC236}">
                <a16:creationId xmlns:a16="http://schemas.microsoft.com/office/drawing/2014/main" id="{F7A5BD4F-F210-406F-BDA3-5D496D0DBA1D}"/>
              </a:ext>
            </a:extLst>
          </p:cNvPr>
          <p:cNvSpPr/>
          <p:nvPr/>
        </p:nvSpPr>
        <p:spPr>
          <a:xfrm>
            <a:off x="2115552" y="2852238"/>
            <a:ext cx="7960895" cy="195312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indent="0" algn="ctr">
              <a:buNone/>
            </a:pPr>
            <a:r>
              <a:rPr lang="en-US" sz="4800" dirty="0"/>
              <a:t>Classic Ciphers</a:t>
            </a:r>
            <a:endParaRPr lang="en-GB" sz="4800" dirty="0"/>
          </a:p>
        </p:txBody>
      </p:sp>
    </p:spTree>
    <p:extLst>
      <p:ext uri="{BB962C8B-B14F-4D97-AF65-F5344CB8AC3E}">
        <p14:creationId xmlns:p14="http://schemas.microsoft.com/office/powerpoint/2010/main" val="401068351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r>
              <a:rPr lang="en-US" dirty="0"/>
              <a:t>Classic Encryption Ciphers</a:t>
            </a:r>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lstStyle/>
          <a:p>
            <a:endParaRPr lang="en-GB" dirty="0"/>
          </a:p>
        </p:txBody>
      </p:sp>
      <p:sp>
        <p:nvSpPr>
          <p:cNvPr id="4" name="Rectangle: Rounded Corners 3">
            <a:extLst>
              <a:ext uri="{FF2B5EF4-FFF2-40B4-BE49-F238E27FC236}">
                <a16:creationId xmlns:a16="http://schemas.microsoft.com/office/drawing/2014/main" id="{4DA8471B-B71F-4CDC-819F-A2C78B81A121}"/>
              </a:ext>
            </a:extLst>
          </p:cNvPr>
          <p:cNvSpPr/>
          <p:nvPr/>
        </p:nvSpPr>
        <p:spPr>
          <a:xfrm>
            <a:off x="5372099" y="1917700"/>
            <a:ext cx="1400175" cy="492125"/>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a:t>Classic Ciphers</a:t>
            </a:r>
            <a:endParaRPr lang="en-GB" dirty="0"/>
          </a:p>
        </p:txBody>
      </p:sp>
      <p:sp>
        <p:nvSpPr>
          <p:cNvPr id="7" name="Rectangle: Rounded Corners 6">
            <a:extLst>
              <a:ext uri="{FF2B5EF4-FFF2-40B4-BE49-F238E27FC236}">
                <a16:creationId xmlns:a16="http://schemas.microsoft.com/office/drawing/2014/main" id="{080FB6D1-949C-4FA5-9D3C-0603D897356F}"/>
              </a:ext>
            </a:extLst>
          </p:cNvPr>
          <p:cNvSpPr/>
          <p:nvPr/>
        </p:nvSpPr>
        <p:spPr>
          <a:xfrm>
            <a:off x="2428874" y="3041649"/>
            <a:ext cx="1400175" cy="492125"/>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dirty="0"/>
              <a:t>Substitution  Ciphers</a:t>
            </a:r>
            <a:endParaRPr lang="en-GB" sz="1200" dirty="0"/>
          </a:p>
        </p:txBody>
      </p:sp>
      <p:sp>
        <p:nvSpPr>
          <p:cNvPr id="8" name="Rectangle: Rounded Corners 7">
            <a:extLst>
              <a:ext uri="{FF2B5EF4-FFF2-40B4-BE49-F238E27FC236}">
                <a16:creationId xmlns:a16="http://schemas.microsoft.com/office/drawing/2014/main" id="{19A4BDDA-90D4-484A-9DF6-C89AC6AAEECC}"/>
              </a:ext>
            </a:extLst>
          </p:cNvPr>
          <p:cNvSpPr/>
          <p:nvPr/>
        </p:nvSpPr>
        <p:spPr>
          <a:xfrm>
            <a:off x="8258174" y="3041649"/>
            <a:ext cx="1400175" cy="492125"/>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1200" dirty="0"/>
              <a:t>Transpositional  Ciphers</a:t>
            </a:r>
            <a:endParaRPr lang="en-GB" sz="1200" dirty="0"/>
          </a:p>
        </p:txBody>
      </p:sp>
      <p:sp>
        <p:nvSpPr>
          <p:cNvPr id="10" name="Rectangle: Rounded Corners 9">
            <a:extLst>
              <a:ext uri="{FF2B5EF4-FFF2-40B4-BE49-F238E27FC236}">
                <a16:creationId xmlns:a16="http://schemas.microsoft.com/office/drawing/2014/main" id="{C2F3B8FA-6ABA-4951-9BA0-0C992FCC7978}"/>
              </a:ext>
            </a:extLst>
          </p:cNvPr>
          <p:cNvSpPr/>
          <p:nvPr/>
        </p:nvSpPr>
        <p:spPr>
          <a:xfrm>
            <a:off x="1283493" y="4114800"/>
            <a:ext cx="1400175" cy="492125"/>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dirty="0" err="1"/>
              <a:t>Monoalphabetical</a:t>
            </a:r>
            <a:r>
              <a:rPr lang="en-US" sz="1200" dirty="0"/>
              <a:t>  Ciphers</a:t>
            </a:r>
            <a:endParaRPr lang="en-GB" sz="1200" dirty="0"/>
          </a:p>
        </p:txBody>
      </p:sp>
      <p:sp>
        <p:nvSpPr>
          <p:cNvPr id="12" name="Rectangle: Rounded Corners 11">
            <a:extLst>
              <a:ext uri="{FF2B5EF4-FFF2-40B4-BE49-F238E27FC236}">
                <a16:creationId xmlns:a16="http://schemas.microsoft.com/office/drawing/2014/main" id="{7F1055D8-9689-4A2F-BEF7-F717574A9FC3}"/>
              </a:ext>
            </a:extLst>
          </p:cNvPr>
          <p:cNvSpPr/>
          <p:nvPr/>
        </p:nvSpPr>
        <p:spPr>
          <a:xfrm>
            <a:off x="3490911" y="4114800"/>
            <a:ext cx="1400175" cy="492125"/>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dirty="0" err="1"/>
              <a:t>Polyalphabetical</a:t>
            </a:r>
            <a:r>
              <a:rPr lang="en-US" sz="1200" dirty="0"/>
              <a:t>  Ciphers</a:t>
            </a:r>
            <a:endParaRPr lang="en-GB" sz="1200" dirty="0"/>
          </a:p>
        </p:txBody>
      </p:sp>
      <p:sp>
        <p:nvSpPr>
          <p:cNvPr id="13" name="Rectangle: Rounded Corners 12">
            <a:extLst>
              <a:ext uri="{FF2B5EF4-FFF2-40B4-BE49-F238E27FC236}">
                <a16:creationId xmlns:a16="http://schemas.microsoft.com/office/drawing/2014/main" id="{DE222894-0ABD-4FE7-B2FC-02F323748BF0}"/>
              </a:ext>
            </a:extLst>
          </p:cNvPr>
          <p:cNvSpPr/>
          <p:nvPr/>
        </p:nvSpPr>
        <p:spPr>
          <a:xfrm>
            <a:off x="1283492" y="5149851"/>
            <a:ext cx="1400175" cy="492125"/>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dirty="0"/>
              <a:t>Caesar Cipher</a:t>
            </a:r>
            <a:endParaRPr lang="en-GB" sz="1200" dirty="0"/>
          </a:p>
        </p:txBody>
      </p:sp>
      <p:sp>
        <p:nvSpPr>
          <p:cNvPr id="15" name="Rectangle: Rounded Corners 14">
            <a:extLst>
              <a:ext uri="{FF2B5EF4-FFF2-40B4-BE49-F238E27FC236}">
                <a16:creationId xmlns:a16="http://schemas.microsoft.com/office/drawing/2014/main" id="{B0E919E3-1110-4D53-BA6A-943C910E1D91}"/>
              </a:ext>
            </a:extLst>
          </p:cNvPr>
          <p:cNvSpPr/>
          <p:nvPr/>
        </p:nvSpPr>
        <p:spPr>
          <a:xfrm>
            <a:off x="3490911" y="5149851"/>
            <a:ext cx="1400175" cy="492125"/>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dirty="0" err="1"/>
              <a:t>Vigenere</a:t>
            </a:r>
            <a:r>
              <a:rPr lang="en-US" sz="1200" dirty="0"/>
              <a:t> Cipher</a:t>
            </a:r>
            <a:endParaRPr lang="en-GB" sz="1200" dirty="0"/>
          </a:p>
        </p:txBody>
      </p:sp>
      <p:sp>
        <p:nvSpPr>
          <p:cNvPr id="16" name="Rectangle: Rounded Corners 15">
            <a:extLst>
              <a:ext uri="{FF2B5EF4-FFF2-40B4-BE49-F238E27FC236}">
                <a16:creationId xmlns:a16="http://schemas.microsoft.com/office/drawing/2014/main" id="{178202F8-FD68-46A5-AD67-7F6AE9122EAF}"/>
              </a:ext>
            </a:extLst>
          </p:cNvPr>
          <p:cNvSpPr/>
          <p:nvPr/>
        </p:nvSpPr>
        <p:spPr>
          <a:xfrm>
            <a:off x="7148509" y="4114799"/>
            <a:ext cx="1400175" cy="492125"/>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1200" dirty="0"/>
              <a:t>Keyless Cipher</a:t>
            </a:r>
            <a:endParaRPr lang="en-GB" sz="1200" dirty="0"/>
          </a:p>
        </p:txBody>
      </p:sp>
      <p:sp>
        <p:nvSpPr>
          <p:cNvPr id="18" name="Rectangle: Rounded Corners 17">
            <a:extLst>
              <a:ext uri="{FF2B5EF4-FFF2-40B4-BE49-F238E27FC236}">
                <a16:creationId xmlns:a16="http://schemas.microsoft.com/office/drawing/2014/main" id="{D81009F6-7979-49C8-96A9-0D29D761E3D7}"/>
              </a:ext>
            </a:extLst>
          </p:cNvPr>
          <p:cNvSpPr/>
          <p:nvPr/>
        </p:nvSpPr>
        <p:spPr>
          <a:xfrm>
            <a:off x="9374978" y="4114799"/>
            <a:ext cx="1400175" cy="492125"/>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1200" dirty="0"/>
              <a:t>Keyed Cipher</a:t>
            </a:r>
            <a:endParaRPr lang="en-GB" sz="1200" dirty="0"/>
          </a:p>
        </p:txBody>
      </p:sp>
      <p:cxnSp>
        <p:nvCxnSpPr>
          <p:cNvPr id="20" name="Straight Connector 19">
            <a:extLst>
              <a:ext uri="{FF2B5EF4-FFF2-40B4-BE49-F238E27FC236}">
                <a16:creationId xmlns:a16="http://schemas.microsoft.com/office/drawing/2014/main" id="{982AA4BD-5CCE-404B-A14F-E097991041BC}"/>
              </a:ext>
            </a:extLst>
          </p:cNvPr>
          <p:cNvCxnSpPr/>
          <p:nvPr/>
        </p:nvCxnSpPr>
        <p:spPr>
          <a:xfrm>
            <a:off x="3128961" y="2676525"/>
            <a:ext cx="58293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5FDF613C-3AF0-4E34-AB3A-88C80BB93871}"/>
              </a:ext>
            </a:extLst>
          </p:cNvPr>
          <p:cNvCxnSpPr>
            <a:cxnSpLocks/>
          </p:cNvCxnSpPr>
          <p:nvPr/>
        </p:nvCxnSpPr>
        <p:spPr>
          <a:xfrm>
            <a:off x="3128961" y="2686050"/>
            <a:ext cx="0" cy="2762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3B0759BA-5638-48FC-B3ED-F2B4177E17BD}"/>
              </a:ext>
            </a:extLst>
          </p:cNvPr>
          <p:cNvCxnSpPr/>
          <p:nvPr/>
        </p:nvCxnSpPr>
        <p:spPr>
          <a:xfrm>
            <a:off x="8958261" y="2676525"/>
            <a:ext cx="0" cy="2857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E49D852-FC77-4DDC-B489-474CEE17DA83}"/>
              </a:ext>
            </a:extLst>
          </p:cNvPr>
          <p:cNvCxnSpPr>
            <a:cxnSpLocks/>
            <a:endCxn id="4" idx="2"/>
          </p:cNvCxnSpPr>
          <p:nvPr/>
        </p:nvCxnSpPr>
        <p:spPr>
          <a:xfrm flipV="1">
            <a:off x="6072186" y="2409825"/>
            <a:ext cx="0" cy="276225"/>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3CA5213-431A-463E-98D1-8E5913F9ED4D}"/>
              </a:ext>
            </a:extLst>
          </p:cNvPr>
          <p:cNvCxnSpPr/>
          <p:nvPr/>
        </p:nvCxnSpPr>
        <p:spPr>
          <a:xfrm>
            <a:off x="1983579" y="3819525"/>
            <a:ext cx="220741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F787D36C-5C7C-4459-9277-F11B469F24A4}"/>
              </a:ext>
            </a:extLst>
          </p:cNvPr>
          <p:cNvCxnSpPr/>
          <p:nvPr/>
        </p:nvCxnSpPr>
        <p:spPr>
          <a:xfrm>
            <a:off x="1983579" y="3819525"/>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B9D970BA-05E9-4DD9-A366-9270228F2236}"/>
              </a:ext>
            </a:extLst>
          </p:cNvPr>
          <p:cNvCxnSpPr/>
          <p:nvPr/>
        </p:nvCxnSpPr>
        <p:spPr>
          <a:xfrm>
            <a:off x="4190998" y="3819525"/>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555F55A-0089-4562-B67C-A9B9088CF675}"/>
              </a:ext>
            </a:extLst>
          </p:cNvPr>
          <p:cNvCxnSpPr>
            <a:endCxn id="7" idx="2"/>
          </p:cNvCxnSpPr>
          <p:nvPr/>
        </p:nvCxnSpPr>
        <p:spPr>
          <a:xfrm flipV="1">
            <a:off x="3128961" y="3533774"/>
            <a:ext cx="1" cy="285751"/>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F562023-5072-4467-B9B3-CD22C07558CD}"/>
              </a:ext>
            </a:extLst>
          </p:cNvPr>
          <p:cNvCxnSpPr/>
          <p:nvPr/>
        </p:nvCxnSpPr>
        <p:spPr>
          <a:xfrm>
            <a:off x="7831928" y="3819525"/>
            <a:ext cx="220741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70E6A176-C5B5-41B6-90B4-F3E1B21E4E95}"/>
              </a:ext>
            </a:extLst>
          </p:cNvPr>
          <p:cNvCxnSpPr/>
          <p:nvPr/>
        </p:nvCxnSpPr>
        <p:spPr>
          <a:xfrm>
            <a:off x="7831928" y="3819525"/>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5A378177-C9D7-48FF-8B04-94249A2690BB}"/>
              </a:ext>
            </a:extLst>
          </p:cNvPr>
          <p:cNvCxnSpPr/>
          <p:nvPr/>
        </p:nvCxnSpPr>
        <p:spPr>
          <a:xfrm>
            <a:off x="10039347" y="3819525"/>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50B07171-C3C6-4C09-A158-875D1F90C5C2}"/>
              </a:ext>
            </a:extLst>
          </p:cNvPr>
          <p:cNvCxnSpPr/>
          <p:nvPr/>
        </p:nvCxnSpPr>
        <p:spPr>
          <a:xfrm flipV="1">
            <a:off x="8977310" y="3533774"/>
            <a:ext cx="1" cy="285751"/>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3C921E1B-A92D-4042-9818-EBA608F0944C}"/>
              </a:ext>
            </a:extLst>
          </p:cNvPr>
          <p:cNvCxnSpPr/>
          <p:nvPr/>
        </p:nvCxnSpPr>
        <p:spPr>
          <a:xfrm>
            <a:off x="1983579" y="4606924"/>
            <a:ext cx="0" cy="5429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8F65F35E-75BD-44D6-A3FC-A980861BFA81}"/>
              </a:ext>
            </a:extLst>
          </p:cNvPr>
          <p:cNvCxnSpPr/>
          <p:nvPr/>
        </p:nvCxnSpPr>
        <p:spPr>
          <a:xfrm>
            <a:off x="4190998" y="4606924"/>
            <a:ext cx="0" cy="5429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094816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C7DE9-55CD-42AE-B0A9-0BDBDD5FE419}"/>
              </a:ext>
            </a:extLst>
          </p:cNvPr>
          <p:cNvSpPr>
            <a:spLocks noGrp="1"/>
          </p:cNvSpPr>
          <p:nvPr>
            <p:ph type="title"/>
          </p:nvPr>
        </p:nvSpPr>
        <p:spPr/>
        <p:txBody>
          <a:bodyPr/>
          <a:lstStyle/>
          <a:p>
            <a:r>
              <a:rPr lang="en-GB" dirty="0"/>
              <a:t>Substitution / Transpositional Ciphers</a:t>
            </a:r>
          </a:p>
        </p:txBody>
      </p:sp>
      <p:sp>
        <p:nvSpPr>
          <p:cNvPr id="3" name="Content Placeholder 2">
            <a:extLst>
              <a:ext uri="{FF2B5EF4-FFF2-40B4-BE49-F238E27FC236}">
                <a16:creationId xmlns:a16="http://schemas.microsoft.com/office/drawing/2014/main" id="{0A82B796-C76B-47D2-A388-3B28446E7EE7}"/>
              </a:ext>
            </a:extLst>
          </p:cNvPr>
          <p:cNvSpPr>
            <a:spLocks noGrp="1"/>
          </p:cNvSpPr>
          <p:nvPr>
            <p:ph idx="1"/>
          </p:nvPr>
        </p:nvSpPr>
        <p:spPr>
          <a:xfrm>
            <a:off x="838200" y="1825625"/>
            <a:ext cx="4517571" cy="4351338"/>
          </a:xfrm>
        </p:spPr>
        <p:txBody>
          <a:bodyPr>
            <a:normAutofit/>
          </a:bodyPr>
          <a:lstStyle/>
          <a:p>
            <a:pPr marL="0" indent="0">
              <a:buNone/>
            </a:pPr>
            <a:r>
              <a:rPr lang="en-GB" b="1" dirty="0"/>
              <a:t>Substitution Cipher</a:t>
            </a:r>
          </a:p>
          <a:p>
            <a:r>
              <a:rPr lang="en-GB" dirty="0"/>
              <a:t>The plain text is replaced with other letters, numbers and symbols, however whilst the identity changes the position remains unchanged</a:t>
            </a:r>
          </a:p>
          <a:p>
            <a:endParaRPr lang="en-GB" dirty="0"/>
          </a:p>
          <a:p>
            <a:pPr marL="0" indent="0">
              <a:buNone/>
            </a:pPr>
            <a:endParaRPr lang="en-GB" dirty="0"/>
          </a:p>
          <a:p>
            <a:pPr marL="0" indent="0">
              <a:buNone/>
            </a:pPr>
            <a:endParaRPr lang="en-GB" dirty="0"/>
          </a:p>
          <a:p>
            <a:endParaRPr lang="en-GB" dirty="0"/>
          </a:p>
          <a:p>
            <a:endParaRPr lang="en-GB" dirty="0"/>
          </a:p>
          <a:p>
            <a:endParaRPr lang="en-GB" dirty="0"/>
          </a:p>
          <a:p>
            <a:endParaRPr lang="en-GB" dirty="0"/>
          </a:p>
        </p:txBody>
      </p:sp>
      <p:sp>
        <p:nvSpPr>
          <p:cNvPr id="4" name="Content Placeholder 2">
            <a:extLst>
              <a:ext uri="{FF2B5EF4-FFF2-40B4-BE49-F238E27FC236}">
                <a16:creationId xmlns:a16="http://schemas.microsoft.com/office/drawing/2014/main" id="{2FF6FD06-0063-4A5F-8A15-D674527971E9}"/>
              </a:ext>
            </a:extLst>
          </p:cNvPr>
          <p:cNvSpPr txBox="1">
            <a:spLocks/>
          </p:cNvSpPr>
          <p:nvPr/>
        </p:nvSpPr>
        <p:spPr>
          <a:xfrm>
            <a:off x="6301790" y="1825625"/>
            <a:ext cx="4517571"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dirty="0"/>
              <a:t>Transpositional Cipher</a:t>
            </a:r>
          </a:p>
          <a:p>
            <a:r>
              <a:rPr lang="en-GB" dirty="0"/>
              <a:t>The plain text is replaced with other letters, numbers and symbols, and the identity and position changes</a:t>
            </a:r>
          </a:p>
          <a:p>
            <a:pPr marL="0" indent="0">
              <a:buFont typeface="Arial" panose="020B0604020202020204" pitchFamily="34" charset="0"/>
              <a:buNone/>
            </a:pPr>
            <a:endParaRPr lang="en-GB" dirty="0"/>
          </a:p>
          <a:p>
            <a:pPr marL="0" indent="0">
              <a:buFont typeface="Arial" panose="020B0604020202020204" pitchFamily="34" charset="0"/>
              <a:buNone/>
            </a:pPr>
            <a:endParaRPr lang="en-GB" dirty="0"/>
          </a:p>
          <a:p>
            <a:endParaRPr lang="en-GB" dirty="0"/>
          </a:p>
          <a:p>
            <a:endParaRPr lang="en-GB" dirty="0"/>
          </a:p>
          <a:p>
            <a:endParaRPr lang="en-GB" dirty="0"/>
          </a:p>
          <a:p>
            <a:endParaRPr lang="en-GB" dirty="0"/>
          </a:p>
        </p:txBody>
      </p:sp>
      <p:graphicFrame>
        <p:nvGraphicFramePr>
          <p:cNvPr id="5" name="Table 5">
            <a:extLst>
              <a:ext uri="{FF2B5EF4-FFF2-40B4-BE49-F238E27FC236}">
                <a16:creationId xmlns:a16="http://schemas.microsoft.com/office/drawing/2014/main" id="{BB498A40-218E-4FB2-9A3B-C44076055058}"/>
              </a:ext>
            </a:extLst>
          </p:cNvPr>
          <p:cNvGraphicFramePr>
            <a:graphicFrameLocks noGrp="1"/>
          </p:cNvGraphicFramePr>
          <p:nvPr>
            <p:extLst>
              <p:ext uri="{D42A27DB-BD31-4B8C-83A1-F6EECF244321}">
                <p14:modId xmlns:p14="http://schemas.microsoft.com/office/powerpoint/2010/main" val="666354404"/>
              </p:ext>
            </p:extLst>
          </p:nvPr>
        </p:nvGraphicFramePr>
        <p:xfrm>
          <a:off x="1360196" y="4960429"/>
          <a:ext cx="3552370" cy="1112520"/>
        </p:xfrm>
        <a:graphic>
          <a:graphicData uri="http://schemas.openxmlformats.org/drawingml/2006/table">
            <a:tbl>
              <a:tblPr firstRow="1" bandRow="1">
                <a:tableStyleId>{5C22544A-7EE6-4342-B048-85BDC9FD1C3A}</a:tableStyleId>
              </a:tblPr>
              <a:tblGrid>
                <a:gridCol w="710474">
                  <a:extLst>
                    <a:ext uri="{9D8B030D-6E8A-4147-A177-3AD203B41FA5}">
                      <a16:colId xmlns:a16="http://schemas.microsoft.com/office/drawing/2014/main" val="3863525176"/>
                    </a:ext>
                  </a:extLst>
                </a:gridCol>
                <a:gridCol w="710474">
                  <a:extLst>
                    <a:ext uri="{9D8B030D-6E8A-4147-A177-3AD203B41FA5}">
                      <a16:colId xmlns:a16="http://schemas.microsoft.com/office/drawing/2014/main" val="2243251291"/>
                    </a:ext>
                  </a:extLst>
                </a:gridCol>
                <a:gridCol w="710474">
                  <a:extLst>
                    <a:ext uri="{9D8B030D-6E8A-4147-A177-3AD203B41FA5}">
                      <a16:colId xmlns:a16="http://schemas.microsoft.com/office/drawing/2014/main" val="3953936436"/>
                    </a:ext>
                  </a:extLst>
                </a:gridCol>
                <a:gridCol w="710474">
                  <a:extLst>
                    <a:ext uri="{9D8B030D-6E8A-4147-A177-3AD203B41FA5}">
                      <a16:colId xmlns:a16="http://schemas.microsoft.com/office/drawing/2014/main" val="1653774881"/>
                    </a:ext>
                  </a:extLst>
                </a:gridCol>
                <a:gridCol w="710474">
                  <a:extLst>
                    <a:ext uri="{9D8B030D-6E8A-4147-A177-3AD203B41FA5}">
                      <a16:colId xmlns:a16="http://schemas.microsoft.com/office/drawing/2014/main" val="1456946225"/>
                    </a:ext>
                  </a:extLst>
                </a:gridCol>
              </a:tblGrid>
              <a:tr h="370840">
                <a:tc>
                  <a:txBody>
                    <a:bodyPr/>
                    <a:lstStyle/>
                    <a:p>
                      <a:pPr algn="ctr"/>
                      <a:r>
                        <a:rPr lang="en-GB" dirty="0"/>
                        <a:t>1</a:t>
                      </a:r>
                    </a:p>
                  </a:txBody>
                  <a:tcPr/>
                </a:tc>
                <a:tc>
                  <a:txBody>
                    <a:bodyPr/>
                    <a:lstStyle/>
                    <a:p>
                      <a:pPr algn="ctr"/>
                      <a:r>
                        <a:rPr lang="en-GB" dirty="0"/>
                        <a:t>2</a:t>
                      </a:r>
                    </a:p>
                  </a:txBody>
                  <a:tcPr/>
                </a:tc>
                <a:tc>
                  <a:txBody>
                    <a:bodyPr/>
                    <a:lstStyle/>
                    <a:p>
                      <a:pPr algn="ctr"/>
                      <a:r>
                        <a:rPr lang="en-GB" dirty="0"/>
                        <a:t>3</a:t>
                      </a:r>
                    </a:p>
                  </a:txBody>
                  <a:tcPr/>
                </a:tc>
                <a:tc>
                  <a:txBody>
                    <a:bodyPr/>
                    <a:lstStyle/>
                    <a:p>
                      <a:pPr algn="ctr"/>
                      <a:r>
                        <a:rPr lang="en-GB" dirty="0"/>
                        <a:t>4</a:t>
                      </a:r>
                    </a:p>
                  </a:txBody>
                  <a:tcPr/>
                </a:tc>
                <a:tc>
                  <a:txBody>
                    <a:bodyPr/>
                    <a:lstStyle/>
                    <a:p>
                      <a:pPr algn="ctr"/>
                      <a:r>
                        <a:rPr lang="en-GB" dirty="0"/>
                        <a:t>5</a:t>
                      </a:r>
                    </a:p>
                  </a:txBody>
                  <a:tcPr/>
                </a:tc>
                <a:extLst>
                  <a:ext uri="{0D108BD9-81ED-4DB2-BD59-A6C34878D82A}">
                    <a16:rowId xmlns:a16="http://schemas.microsoft.com/office/drawing/2014/main" val="346065386"/>
                  </a:ext>
                </a:extLst>
              </a:tr>
              <a:tr h="370840">
                <a:tc>
                  <a:txBody>
                    <a:bodyPr/>
                    <a:lstStyle/>
                    <a:p>
                      <a:pPr algn="ctr"/>
                      <a:endParaRPr lang="en-GB" dirty="0"/>
                    </a:p>
                  </a:txBody>
                  <a:tcPr/>
                </a:tc>
                <a:tc>
                  <a:txBody>
                    <a:bodyPr/>
                    <a:lstStyle/>
                    <a:p>
                      <a:pPr algn="ctr"/>
                      <a:endParaRPr lang="en-GB"/>
                    </a:p>
                  </a:txBody>
                  <a:tcPr/>
                </a:tc>
                <a:tc>
                  <a:txBody>
                    <a:bodyPr/>
                    <a:lstStyle/>
                    <a:p>
                      <a:pPr algn="ctr"/>
                      <a:endParaRPr lang="en-GB"/>
                    </a:p>
                  </a:txBody>
                  <a:tcPr/>
                </a:tc>
                <a:tc>
                  <a:txBody>
                    <a:bodyPr/>
                    <a:lstStyle/>
                    <a:p>
                      <a:pPr algn="ctr"/>
                      <a:endParaRPr lang="en-GB"/>
                    </a:p>
                  </a:txBody>
                  <a:tcPr/>
                </a:tc>
                <a:tc>
                  <a:txBody>
                    <a:bodyPr/>
                    <a:lstStyle/>
                    <a:p>
                      <a:pPr algn="ctr"/>
                      <a:endParaRPr lang="en-GB" dirty="0"/>
                    </a:p>
                  </a:txBody>
                  <a:tcPr/>
                </a:tc>
                <a:extLst>
                  <a:ext uri="{0D108BD9-81ED-4DB2-BD59-A6C34878D82A}">
                    <a16:rowId xmlns:a16="http://schemas.microsoft.com/office/drawing/2014/main" val="984120913"/>
                  </a:ext>
                </a:extLst>
              </a:tr>
              <a:tr h="370840">
                <a:tc>
                  <a:txBody>
                    <a:bodyPr/>
                    <a:lstStyle/>
                    <a:p>
                      <a:pPr algn="ctr"/>
                      <a:r>
                        <a:rPr lang="en-GB" dirty="0"/>
                        <a:t>1</a:t>
                      </a:r>
                    </a:p>
                  </a:txBody>
                  <a:tcPr/>
                </a:tc>
                <a:tc>
                  <a:txBody>
                    <a:bodyPr/>
                    <a:lstStyle/>
                    <a:p>
                      <a:pPr algn="ctr"/>
                      <a:r>
                        <a:rPr lang="en-GB" dirty="0"/>
                        <a:t>2</a:t>
                      </a:r>
                    </a:p>
                  </a:txBody>
                  <a:tcPr/>
                </a:tc>
                <a:tc>
                  <a:txBody>
                    <a:bodyPr/>
                    <a:lstStyle/>
                    <a:p>
                      <a:pPr algn="ctr"/>
                      <a:r>
                        <a:rPr lang="en-GB" dirty="0"/>
                        <a:t>3</a:t>
                      </a:r>
                    </a:p>
                  </a:txBody>
                  <a:tcPr/>
                </a:tc>
                <a:tc>
                  <a:txBody>
                    <a:bodyPr/>
                    <a:lstStyle/>
                    <a:p>
                      <a:pPr algn="ctr"/>
                      <a:r>
                        <a:rPr lang="en-GB" dirty="0"/>
                        <a:t>4</a:t>
                      </a:r>
                    </a:p>
                  </a:txBody>
                  <a:tcPr/>
                </a:tc>
                <a:tc>
                  <a:txBody>
                    <a:bodyPr/>
                    <a:lstStyle/>
                    <a:p>
                      <a:pPr algn="ctr"/>
                      <a:r>
                        <a:rPr lang="en-GB" dirty="0"/>
                        <a:t>5</a:t>
                      </a:r>
                    </a:p>
                  </a:txBody>
                  <a:tcPr/>
                </a:tc>
                <a:extLst>
                  <a:ext uri="{0D108BD9-81ED-4DB2-BD59-A6C34878D82A}">
                    <a16:rowId xmlns:a16="http://schemas.microsoft.com/office/drawing/2014/main" val="3782942667"/>
                  </a:ext>
                </a:extLst>
              </a:tr>
            </a:tbl>
          </a:graphicData>
        </a:graphic>
      </p:graphicFrame>
      <p:graphicFrame>
        <p:nvGraphicFramePr>
          <p:cNvPr id="6" name="Table 5">
            <a:extLst>
              <a:ext uri="{FF2B5EF4-FFF2-40B4-BE49-F238E27FC236}">
                <a16:creationId xmlns:a16="http://schemas.microsoft.com/office/drawing/2014/main" id="{E612593B-3047-4E2B-B4F3-7125B02C9DA4}"/>
              </a:ext>
            </a:extLst>
          </p:cNvPr>
          <p:cNvGraphicFramePr>
            <a:graphicFrameLocks noGrp="1"/>
          </p:cNvGraphicFramePr>
          <p:nvPr>
            <p:extLst>
              <p:ext uri="{D42A27DB-BD31-4B8C-83A1-F6EECF244321}">
                <p14:modId xmlns:p14="http://schemas.microsoft.com/office/powerpoint/2010/main" val="4216749493"/>
              </p:ext>
            </p:extLst>
          </p:nvPr>
        </p:nvGraphicFramePr>
        <p:xfrm>
          <a:off x="6756398" y="4949540"/>
          <a:ext cx="3552370" cy="1112520"/>
        </p:xfrm>
        <a:graphic>
          <a:graphicData uri="http://schemas.openxmlformats.org/drawingml/2006/table">
            <a:tbl>
              <a:tblPr firstRow="1" bandRow="1">
                <a:tableStyleId>{5C22544A-7EE6-4342-B048-85BDC9FD1C3A}</a:tableStyleId>
              </a:tblPr>
              <a:tblGrid>
                <a:gridCol w="710474">
                  <a:extLst>
                    <a:ext uri="{9D8B030D-6E8A-4147-A177-3AD203B41FA5}">
                      <a16:colId xmlns:a16="http://schemas.microsoft.com/office/drawing/2014/main" val="3863525176"/>
                    </a:ext>
                  </a:extLst>
                </a:gridCol>
                <a:gridCol w="710474">
                  <a:extLst>
                    <a:ext uri="{9D8B030D-6E8A-4147-A177-3AD203B41FA5}">
                      <a16:colId xmlns:a16="http://schemas.microsoft.com/office/drawing/2014/main" val="2243251291"/>
                    </a:ext>
                  </a:extLst>
                </a:gridCol>
                <a:gridCol w="710474">
                  <a:extLst>
                    <a:ext uri="{9D8B030D-6E8A-4147-A177-3AD203B41FA5}">
                      <a16:colId xmlns:a16="http://schemas.microsoft.com/office/drawing/2014/main" val="3953936436"/>
                    </a:ext>
                  </a:extLst>
                </a:gridCol>
                <a:gridCol w="710474">
                  <a:extLst>
                    <a:ext uri="{9D8B030D-6E8A-4147-A177-3AD203B41FA5}">
                      <a16:colId xmlns:a16="http://schemas.microsoft.com/office/drawing/2014/main" val="1653774881"/>
                    </a:ext>
                  </a:extLst>
                </a:gridCol>
                <a:gridCol w="710474">
                  <a:extLst>
                    <a:ext uri="{9D8B030D-6E8A-4147-A177-3AD203B41FA5}">
                      <a16:colId xmlns:a16="http://schemas.microsoft.com/office/drawing/2014/main" val="1456946225"/>
                    </a:ext>
                  </a:extLst>
                </a:gridCol>
              </a:tblGrid>
              <a:tr h="370840">
                <a:tc>
                  <a:txBody>
                    <a:bodyPr/>
                    <a:lstStyle/>
                    <a:p>
                      <a:pPr algn="ctr"/>
                      <a:r>
                        <a:rPr lang="en-GB" dirty="0"/>
                        <a:t>1</a:t>
                      </a:r>
                    </a:p>
                  </a:txBody>
                  <a:tcPr/>
                </a:tc>
                <a:tc>
                  <a:txBody>
                    <a:bodyPr/>
                    <a:lstStyle/>
                    <a:p>
                      <a:pPr algn="ctr"/>
                      <a:r>
                        <a:rPr lang="en-GB" dirty="0"/>
                        <a:t>2</a:t>
                      </a:r>
                    </a:p>
                  </a:txBody>
                  <a:tcPr/>
                </a:tc>
                <a:tc>
                  <a:txBody>
                    <a:bodyPr/>
                    <a:lstStyle/>
                    <a:p>
                      <a:pPr algn="ctr"/>
                      <a:r>
                        <a:rPr lang="en-GB" dirty="0"/>
                        <a:t>3</a:t>
                      </a:r>
                    </a:p>
                  </a:txBody>
                  <a:tcPr/>
                </a:tc>
                <a:tc>
                  <a:txBody>
                    <a:bodyPr/>
                    <a:lstStyle/>
                    <a:p>
                      <a:pPr algn="ctr"/>
                      <a:r>
                        <a:rPr lang="en-GB" dirty="0"/>
                        <a:t>4</a:t>
                      </a:r>
                    </a:p>
                  </a:txBody>
                  <a:tcPr/>
                </a:tc>
                <a:tc>
                  <a:txBody>
                    <a:bodyPr/>
                    <a:lstStyle/>
                    <a:p>
                      <a:pPr algn="ctr"/>
                      <a:r>
                        <a:rPr lang="en-GB" dirty="0"/>
                        <a:t>5</a:t>
                      </a:r>
                    </a:p>
                  </a:txBody>
                  <a:tcPr/>
                </a:tc>
                <a:extLst>
                  <a:ext uri="{0D108BD9-81ED-4DB2-BD59-A6C34878D82A}">
                    <a16:rowId xmlns:a16="http://schemas.microsoft.com/office/drawing/2014/main" val="346065386"/>
                  </a:ext>
                </a:extLst>
              </a:tr>
              <a:tr h="370840">
                <a:tc>
                  <a:txBody>
                    <a:bodyPr/>
                    <a:lstStyle/>
                    <a:p>
                      <a:pPr algn="ctr"/>
                      <a:endParaRPr lang="en-GB" dirty="0"/>
                    </a:p>
                  </a:txBody>
                  <a:tcPr/>
                </a:tc>
                <a:tc>
                  <a:txBody>
                    <a:bodyPr/>
                    <a:lstStyle/>
                    <a:p>
                      <a:pPr algn="ctr"/>
                      <a:endParaRPr lang="en-GB"/>
                    </a:p>
                  </a:txBody>
                  <a:tcPr/>
                </a:tc>
                <a:tc>
                  <a:txBody>
                    <a:bodyPr/>
                    <a:lstStyle/>
                    <a:p>
                      <a:pPr algn="ctr"/>
                      <a:endParaRPr lang="en-GB"/>
                    </a:p>
                  </a:txBody>
                  <a:tcPr/>
                </a:tc>
                <a:tc>
                  <a:txBody>
                    <a:bodyPr/>
                    <a:lstStyle/>
                    <a:p>
                      <a:pPr algn="ctr"/>
                      <a:endParaRPr lang="en-GB"/>
                    </a:p>
                  </a:txBody>
                  <a:tcPr/>
                </a:tc>
                <a:tc>
                  <a:txBody>
                    <a:bodyPr/>
                    <a:lstStyle/>
                    <a:p>
                      <a:pPr algn="ctr"/>
                      <a:endParaRPr lang="en-GB" dirty="0"/>
                    </a:p>
                  </a:txBody>
                  <a:tcPr/>
                </a:tc>
                <a:extLst>
                  <a:ext uri="{0D108BD9-81ED-4DB2-BD59-A6C34878D82A}">
                    <a16:rowId xmlns:a16="http://schemas.microsoft.com/office/drawing/2014/main" val="984120913"/>
                  </a:ext>
                </a:extLst>
              </a:tr>
              <a:tr h="370840">
                <a:tc>
                  <a:txBody>
                    <a:bodyPr/>
                    <a:lstStyle/>
                    <a:p>
                      <a:pPr algn="ctr"/>
                      <a:r>
                        <a:rPr lang="en-GB" dirty="0"/>
                        <a:t>5</a:t>
                      </a:r>
                    </a:p>
                  </a:txBody>
                  <a:tcPr/>
                </a:tc>
                <a:tc>
                  <a:txBody>
                    <a:bodyPr/>
                    <a:lstStyle/>
                    <a:p>
                      <a:pPr algn="ctr"/>
                      <a:r>
                        <a:rPr lang="en-GB" dirty="0"/>
                        <a:t>1</a:t>
                      </a:r>
                    </a:p>
                  </a:txBody>
                  <a:tcPr/>
                </a:tc>
                <a:tc>
                  <a:txBody>
                    <a:bodyPr/>
                    <a:lstStyle/>
                    <a:p>
                      <a:pPr algn="ctr"/>
                      <a:r>
                        <a:rPr lang="en-GB" dirty="0"/>
                        <a:t>4</a:t>
                      </a:r>
                    </a:p>
                  </a:txBody>
                  <a:tcPr/>
                </a:tc>
                <a:tc>
                  <a:txBody>
                    <a:bodyPr/>
                    <a:lstStyle/>
                    <a:p>
                      <a:pPr algn="ctr"/>
                      <a:r>
                        <a:rPr lang="en-GB" dirty="0"/>
                        <a:t>3</a:t>
                      </a:r>
                    </a:p>
                  </a:txBody>
                  <a:tcPr/>
                </a:tc>
                <a:tc>
                  <a:txBody>
                    <a:bodyPr/>
                    <a:lstStyle/>
                    <a:p>
                      <a:pPr algn="ctr"/>
                      <a:r>
                        <a:rPr lang="en-GB" dirty="0"/>
                        <a:t>2</a:t>
                      </a:r>
                    </a:p>
                  </a:txBody>
                  <a:tcPr/>
                </a:tc>
                <a:extLst>
                  <a:ext uri="{0D108BD9-81ED-4DB2-BD59-A6C34878D82A}">
                    <a16:rowId xmlns:a16="http://schemas.microsoft.com/office/drawing/2014/main" val="3532159268"/>
                  </a:ext>
                </a:extLst>
              </a:tr>
            </a:tbl>
          </a:graphicData>
        </a:graphic>
      </p:graphicFrame>
      <p:cxnSp>
        <p:nvCxnSpPr>
          <p:cNvPr id="8" name="Straight Arrow Connector 7">
            <a:extLst>
              <a:ext uri="{FF2B5EF4-FFF2-40B4-BE49-F238E27FC236}">
                <a16:creationId xmlns:a16="http://schemas.microsoft.com/office/drawing/2014/main" id="{61C77A91-D029-4874-ACF8-583308D6C790}"/>
              </a:ext>
            </a:extLst>
          </p:cNvPr>
          <p:cNvCxnSpPr/>
          <p:nvPr/>
        </p:nvCxnSpPr>
        <p:spPr>
          <a:xfrm>
            <a:off x="1819469" y="5313784"/>
            <a:ext cx="1277516" cy="3452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A17CDDAE-F703-4126-BDBE-DBB41B8686E5}"/>
              </a:ext>
            </a:extLst>
          </p:cNvPr>
          <p:cNvCxnSpPr>
            <a:cxnSpLocks/>
          </p:cNvCxnSpPr>
          <p:nvPr/>
        </p:nvCxnSpPr>
        <p:spPr>
          <a:xfrm flipH="1">
            <a:off x="2411963" y="5327780"/>
            <a:ext cx="1478902" cy="382555"/>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2" name="Straight Arrow Connector 11">
            <a:extLst>
              <a:ext uri="{FF2B5EF4-FFF2-40B4-BE49-F238E27FC236}">
                <a16:creationId xmlns:a16="http://schemas.microsoft.com/office/drawing/2014/main" id="{5D0841BA-C8D6-461B-BCF6-FA7D849D4D42}"/>
              </a:ext>
            </a:extLst>
          </p:cNvPr>
          <p:cNvCxnSpPr/>
          <p:nvPr/>
        </p:nvCxnSpPr>
        <p:spPr>
          <a:xfrm>
            <a:off x="7150359" y="5333184"/>
            <a:ext cx="1277516" cy="3452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06CB6ACB-A6B3-46D1-9078-1A2A8EEA3EBE}"/>
              </a:ext>
            </a:extLst>
          </p:cNvPr>
          <p:cNvCxnSpPr>
            <a:cxnSpLocks/>
          </p:cNvCxnSpPr>
          <p:nvPr/>
        </p:nvCxnSpPr>
        <p:spPr>
          <a:xfrm flipH="1">
            <a:off x="7793132" y="5277150"/>
            <a:ext cx="1478902" cy="382555"/>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06527856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A07B7-6EF0-4B7E-AEFE-448BFF320E3A}"/>
              </a:ext>
            </a:extLst>
          </p:cNvPr>
          <p:cNvSpPr>
            <a:spLocks noGrp="1"/>
          </p:cNvSpPr>
          <p:nvPr>
            <p:ph type="title"/>
          </p:nvPr>
        </p:nvSpPr>
        <p:spPr/>
        <p:txBody>
          <a:bodyPr/>
          <a:lstStyle/>
          <a:p>
            <a:r>
              <a:rPr lang="en-GB" dirty="0"/>
              <a:t>Caesar Cipher</a:t>
            </a:r>
          </a:p>
        </p:txBody>
      </p:sp>
      <p:sp>
        <p:nvSpPr>
          <p:cNvPr id="3" name="Content Placeholder 2">
            <a:extLst>
              <a:ext uri="{FF2B5EF4-FFF2-40B4-BE49-F238E27FC236}">
                <a16:creationId xmlns:a16="http://schemas.microsoft.com/office/drawing/2014/main" id="{E3EC54DE-9E67-4660-A34B-B0C875E6E944}"/>
              </a:ext>
            </a:extLst>
          </p:cNvPr>
          <p:cNvSpPr>
            <a:spLocks noGrp="1"/>
          </p:cNvSpPr>
          <p:nvPr>
            <p:ph idx="1"/>
          </p:nvPr>
        </p:nvSpPr>
        <p:spPr>
          <a:xfrm>
            <a:off x="838200" y="1825625"/>
            <a:ext cx="5257800" cy="4351338"/>
          </a:xfrm>
        </p:spPr>
        <p:txBody>
          <a:bodyPr/>
          <a:lstStyle/>
          <a:p>
            <a:r>
              <a:rPr lang="en-GB" dirty="0"/>
              <a:t>Substitution Cipher</a:t>
            </a:r>
          </a:p>
          <a:p>
            <a:endParaRPr lang="en-GB" dirty="0"/>
          </a:p>
          <a:p>
            <a:r>
              <a:rPr lang="en-GB" dirty="0"/>
              <a:t>ROT-13 = Rotate 13 places</a:t>
            </a:r>
          </a:p>
          <a:p>
            <a:endParaRPr lang="en-GB" dirty="0"/>
          </a:p>
          <a:p>
            <a:r>
              <a:rPr lang="en-GB" dirty="0"/>
              <a:t>Identical algorithm to encode and decode</a:t>
            </a:r>
          </a:p>
          <a:p>
            <a:endParaRPr lang="en-GB" dirty="0"/>
          </a:p>
          <a:p>
            <a:r>
              <a:rPr lang="en-GB" dirty="0"/>
              <a:t>Considers “Weak” encryption</a:t>
            </a:r>
          </a:p>
          <a:p>
            <a:endParaRPr lang="en-GB" dirty="0"/>
          </a:p>
        </p:txBody>
      </p:sp>
      <p:pic>
        <p:nvPicPr>
          <p:cNvPr id="7" name="Picture 6" descr="Graphical user interface, text, application, chat or text message&#10;&#10;Description automatically generated">
            <a:extLst>
              <a:ext uri="{FF2B5EF4-FFF2-40B4-BE49-F238E27FC236}">
                <a16:creationId xmlns:a16="http://schemas.microsoft.com/office/drawing/2014/main" id="{2216A61D-1D54-4808-AA1D-B14B9BA9AF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7803" y="2373965"/>
            <a:ext cx="5238901" cy="3034197"/>
          </a:xfrm>
          <a:prstGeom prst="rect">
            <a:avLst/>
          </a:prstGeom>
        </p:spPr>
      </p:pic>
    </p:spTree>
    <p:extLst>
      <p:ext uri="{BB962C8B-B14F-4D97-AF65-F5344CB8AC3E}">
        <p14:creationId xmlns:p14="http://schemas.microsoft.com/office/powerpoint/2010/main" val="66913865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A07B7-6EF0-4B7E-AEFE-448BFF320E3A}"/>
              </a:ext>
            </a:extLst>
          </p:cNvPr>
          <p:cNvSpPr>
            <a:spLocks noGrp="1"/>
          </p:cNvSpPr>
          <p:nvPr>
            <p:ph type="title"/>
          </p:nvPr>
        </p:nvSpPr>
        <p:spPr/>
        <p:txBody>
          <a:bodyPr/>
          <a:lstStyle/>
          <a:p>
            <a:r>
              <a:rPr lang="en-GB" dirty="0" err="1"/>
              <a:t>Vigenere</a:t>
            </a:r>
            <a:r>
              <a:rPr lang="en-GB" dirty="0"/>
              <a:t> Cipher</a:t>
            </a:r>
          </a:p>
        </p:txBody>
      </p:sp>
      <p:sp>
        <p:nvSpPr>
          <p:cNvPr id="3" name="Content Placeholder 2">
            <a:extLst>
              <a:ext uri="{FF2B5EF4-FFF2-40B4-BE49-F238E27FC236}">
                <a16:creationId xmlns:a16="http://schemas.microsoft.com/office/drawing/2014/main" id="{E3EC54DE-9E67-4660-A34B-B0C875E6E944}"/>
              </a:ext>
            </a:extLst>
          </p:cNvPr>
          <p:cNvSpPr>
            <a:spLocks noGrp="1"/>
          </p:cNvSpPr>
          <p:nvPr>
            <p:ph idx="1"/>
          </p:nvPr>
        </p:nvSpPr>
        <p:spPr>
          <a:xfrm>
            <a:off x="838200" y="1825625"/>
            <a:ext cx="4699518" cy="4351338"/>
          </a:xfrm>
        </p:spPr>
        <p:txBody>
          <a:bodyPr/>
          <a:lstStyle/>
          <a:p>
            <a:r>
              <a:rPr lang="en-GB" dirty="0"/>
              <a:t>Developed by Blaise de </a:t>
            </a:r>
            <a:r>
              <a:rPr lang="en-GB" dirty="0" err="1"/>
              <a:t>Vigenere</a:t>
            </a:r>
            <a:r>
              <a:rPr lang="en-GB" dirty="0"/>
              <a:t> </a:t>
            </a:r>
          </a:p>
          <a:p>
            <a:endParaRPr lang="en-GB" dirty="0"/>
          </a:p>
          <a:p>
            <a:r>
              <a:rPr lang="en-GB" dirty="0"/>
              <a:t>First described by </a:t>
            </a:r>
            <a:r>
              <a:rPr lang="en-GB" dirty="0" err="1"/>
              <a:t>Giovan</a:t>
            </a:r>
            <a:r>
              <a:rPr lang="en-GB" dirty="0"/>
              <a:t> Battista </a:t>
            </a:r>
            <a:r>
              <a:rPr lang="en-GB" dirty="0" err="1"/>
              <a:t>bellaso</a:t>
            </a:r>
            <a:r>
              <a:rPr lang="en-GB" dirty="0"/>
              <a:t> in 1553</a:t>
            </a:r>
          </a:p>
          <a:p>
            <a:endParaRPr lang="en-GB" dirty="0"/>
          </a:p>
          <a:p>
            <a:r>
              <a:rPr lang="en-GB" dirty="0"/>
              <a:t>Unbroken until 1863</a:t>
            </a:r>
          </a:p>
          <a:p>
            <a:endParaRPr lang="en-GB" dirty="0"/>
          </a:p>
        </p:txBody>
      </p:sp>
      <p:pic>
        <p:nvPicPr>
          <p:cNvPr id="5" name="Picture 4" descr="A picture containing text, newspaper&#10;&#10;Description automatically generated">
            <a:extLst>
              <a:ext uri="{FF2B5EF4-FFF2-40B4-BE49-F238E27FC236}">
                <a16:creationId xmlns:a16="http://schemas.microsoft.com/office/drawing/2014/main" id="{7833740D-0483-4507-A2B0-7A103AE48F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9711" y="1374044"/>
            <a:ext cx="4994971" cy="4994971"/>
          </a:xfrm>
          <a:prstGeom prst="rect">
            <a:avLst/>
          </a:prstGeom>
        </p:spPr>
      </p:pic>
    </p:spTree>
    <p:extLst>
      <p:ext uri="{BB962C8B-B14F-4D97-AF65-F5344CB8AC3E}">
        <p14:creationId xmlns:p14="http://schemas.microsoft.com/office/powerpoint/2010/main" val="2206128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19BA0-E06D-41E0-BD47-DB398661862F}"/>
              </a:ext>
            </a:extLst>
          </p:cNvPr>
          <p:cNvSpPr>
            <a:spLocks noGrp="1"/>
          </p:cNvSpPr>
          <p:nvPr>
            <p:ph type="title"/>
          </p:nvPr>
        </p:nvSpPr>
        <p:spPr/>
        <p:txBody>
          <a:bodyPr/>
          <a:lstStyle/>
          <a:p>
            <a:r>
              <a:rPr lang="en-GB" dirty="0"/>
              <a:t>Discrete Mathematics</a:t>
            </a:r>
          </a:p>
        </p:txBody>
      </p:sp>
      <p:sp>
        <p:nvSpPr>
          <p:cNvPr id="3" name="Content Placeholder 2">
            <a:extLst>
              <a:ext uri="{FF2B5EF4-FFF2-40B4-BE49-F238E27FC236}">
                <a16:creationId xmlns:a16="http://schemas.microsoft.com/office/drawing/2014/main" id="{2EB87EDF-5D35-42D1-B930-A38F5DFC0D57}"/>
              </a:ext>
            </a:extLst>
          </p:cNvPr>
          <p:cNvSpPr>
            <a:spLocks noGrp="1"/>
          </p:cNvSpPr>
          <p:nvPr>
            <p:ph idx="1"/>
          </p:nvPr>
        </p:nvSpPr>
        <p:spPr/>
        <p:txBody>
          <a:bodyPr>
            <a:normAutofit/>
          </a:bodyPr>
          <a:lstStyle/>
          <a:p>
            <a:r>
              <a:rPr lang="en-US" dirty="0"/>
              <a:t>A lot of what we’ll study is mathematical problems that are easy to formulate, but very, very hard to solve unless you have a clue</a:t>
            </a:r>
          </a:p>
          <a:p>
            <a:endParaRPr lang="en-US" dirty="0"/>
          </a:p>
          <a:p>
            <a:r>
              <a:rPr lang="en-US" dirty="0"/>
              <a:t>So, you and your friend can work out the problem because you know the clue. But no enemy can. </a:t>
            </a:r>
          </a:p>
          <a:p>
            <a:endParaRPr lang="en-US" dirty="0"/>
          </a:p>
          <a:p>
            <a:r>
              <a:rPr lang="en-US" dirty="0"/>
              <a:t>This forms the basis behind our codes. You’ll see the idea as we go through this module over the next few weeks…</a:t>
            </a:r>
          </a:p>
          <a:p>
            <a:endParaRPr lang="en-GB" dirty="0"/>
          </a:p>
        </p:txBody>
      </p:sp>
    </p:spTree>
    <p:extLst>
      <p:ext uri="{BB962C8B-B14F-4D97-AF65-F5344CB8AC3E}">
        <p14:creationId xmlns:p14="http://schemas.microsoft.com/office/powerpoint/2010/main" val="107565449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A07B7-6EF0-4B7E-AEFE-448BFF320E3A}"/>
              </a:ext>
            </a:extLst>
          </p:cNvPr>
          <p:cNvSpPr>
            <a:spLocks noGrp="1"/>
          </p:cNvSpPr>
          <p:nvPr>
            <p:ph type="title"/>
          </p:nvPr>
        </p:nvSpPr>
        <p:spPr/>
        <p:txBody>
          <a:bodyPr/>
          <a:lstStyle/>
          <a:p>
            <a:r>
              <a:rPr lang="en-GB" dirty="0" err="1"/>
              <a:t>Vigenere</a:t>
            </a:r>
            <a:r>
              <a:rPr lang="en-GB" dirty="0"/>
              <a:t> Cipher – Encryption</a:t>
            </a:r>
            <a:endParaRPr lang="en-GB" dirty="0">
              <a:highlight>
                <a:srgbClr val="FFFF00"/>
              </a:highlight>
            </a:endParaRPr>
          </a:p>
        </p:txBody>
      </p:sp>
      <p:sp>
        <p:nvSpPr>
          <p:cNvPr id="3" name="Content Placeholder 2">
            <a:extLst>
              <a:ext uri="{FF2B5EF4-FFF2-40B4-BE49-F238E27FC236}">
                <a16:creationId xmlns:a16="http://schemas.microsoft.com/office/drawing/2014/main" id="{E3EC54DE-9E67-4660-A34B-B0C875E6E944}"/>
              </a:ext>
            </a:extLst>
          </p:cNvPr>
          <p:cNvSpPr>
            <a:spLocks noGrp="1"/>
          </p:cNvSpPr>
          <p:nvPr>
            <p:ph idx="1"/>
          </p:nvPr>
        </p:nvSpPr>
        <p:spPr>
          <a:xfrm>
            <a:off x="838200" y="1825625"/>
            <a:ext cx="6481665" cy="4351338"/>
          </a:xfrm>
        </p:spPr>
        <p:txBody>
          <a:bodyPr>
            <a:normAutofit/>
          </a:bodyPr>
          <a:lstStyle/>
          <a:p>
            <a:r>
              <a:rPr lang="en-US" b="1" dirty="0"/>
              <a:t>First letter </a:t>
            </a:r>
            <a:r>
              <a:rPr lang="en-US" dirty="0"/>
              <a:t>of the plaintext, </a:t>
            </a:r>
            <a:r>
              <a:rPr lang="en-US" b="1" dirty="0"/>
              <a:t>A</a:t>
            </a:r>
            <a:r>
              <a:rPr lang="en-US" dirty="0"/>
              <a:t>, is paired with </a:t>
            </a:r>
            <a:r>
              <a:rPr lang="en-US" b="1" dirty="0"/>
              <a:t>L</a:t>
            </a:r>
            <a:r>
              <a:rPr lang="en-US" dirty="0"/>
              <a:t>, the first letter of the key</a:t>
            </a:r>
          </a:p>
          <a:p>
            <a:r>
              <a:rPr lang="en-US" dirty="0"/>
              <a:t>Therefore, </a:t>
            </a:r>
            <a:r>
              <a:rPr lang="en-US" b="1" dirty="0"/>
              <a:t>row L </a:t>
            </a:r>
            <a:r>
              <a:rPr lang="en-US" dirty="0"/>
              <a:t>and </a:t>
            </a:r>
            <a:r>
              <a:rPr lang="en-US" b="1" dirty="0"/>
              <a:t>column A </a:t>
            </a:r>
            <a:r>
              <a:rPr lang="en-US" dirty="0"/>
              <a:t>of the Vigenère square are used, namely </a:t>
            </a:r>
            <a:r>
              <a:rPr lang="en-US" b="1" dirty="0"/>
              <a:t>L</a:t>
            </a:r>
          </a:p>
          <a:p>
            <a:r>
              <a:rPr lang="en-US" dirty="0"/>
              <a:t>Second letter of the plaintext, the second letter of the key is used</a:t>
            </a:r>
          </a:p>
          <a:p>
            <a:r>
              <a:rPr lang="en-US" dirty="0"/>
              <a:t>The letter at </a:t>
            </a:r>
            <a:r>
              <a:rPr lang="en-US" b="1" dirty="0"/>
              <a:t>row E </a:t>
            </a:r>
            <a:r>
              <a:rPr lang="en-US" dirty="0"/>
              <a:t>and </a:t>
            </a:r>
            <a:r>
              <a:rPr lang="en-US" b="1" dirty="0"/>
              <a:t>column T </a:t>
            </a:r>
            <a:r>
              <a:rPr lang="en-US" dirty="0"/>
              <a:t>is </a:t>
            </a:r>
            <a:r>
              <a:rPr lang="en-US" b="1" dirty="0"/>
              <a:t>X</a:t>
            </a:r>
            <a:r>
              <a:rPr lang="en-US" dirty="0"/>
              <a:t> </a:t>
            </a:r>
          </a:p>
          <a:p>
            <a:r>
              <a:rPr lang="en-US" dirty="0"/>
              <a:t>Continue process for remaining plaintext</a:t>
            </a:r>
            <a:endParaRPr lang="en-GB" dirty="0"/>
          </a:p>
        </p:txBody>
      </p:sp>
      <p:graphicFrame>
        <p:nvGraphicFramePr>
          <p:cNvPr id="6" name="Table 6">
            <a:extLst>
              <a:ext uri="{FF2B5EF4-FFF2-40B4-BE49-F238E27FC236}">
                <a16:creationId xmlns:a16="http://schemas.microsoft.com/office/drawing/2014/main" id="{384E8428-2C7A-4315-A313-D672D30DD74A}"/>
              </a:ext>
            </a:extLst>
          </p:cNvPr>
          <p:cNvGraphicFramePr>
            <a:graphicFrameLocks noGrp="1"/>
          </p:cNvGraphicFramePr>
          <p:nvPr>
            <p:extLst>
              <p:ext uri="{D42A27DB-BD31-4B8C-83A1-F6EECF244321}">
                <p14:modId xmlns:p14="http://schemas.microsoft.com/office/powerpoint/2010/main" val="2744777740"/>
              </p:ext>
            </p:extLst>
          </p:nvPr>
        </p:nvGraphicFramePr>
        <p:xfrm>
          <a:off x="7319865" y="2987005"/>
          <a:ext cx="4308152" cy="1112520"/>
        </p:xfrm>
        <a:graphic>
          <a:graphicData uri="http://schemas.openxmlformats.org/drawingml/2006/table">
            <a:tbl>
              <a:tblPr firstRow="1" bandRow="1">
                <a:tableStyleId>{5C22544A-7EE6-4342-B048-85BDC9FD1C3A}</a:tableStyleId>
              </a:tblPr>
              <a:tblGrid>
                <a:gridCol w="2154076">
                  <a:extLst>
                    <a:ext uri="{9D8B030D-6E8A-4147-A177-3AD203B41FA5}">
                      <a16:colId xmlns:a16="http://schemas.microsoft.com/office/drawing/2014/main" val="1082748719"/>
                    </a:ext>
                  </a:extLst>
                </a:gridCol>
                <a:gridCol w="2154076">
                  <a:extLst>
                    <a:ext uri="{9D8B030D-6E8A-4147-A177-3AD203B41FA5}">
                      <a16:colId xmlns:a16="http://schemas.microsoft.com/office/drawing/2014/main" val="3513373242"/>
                    </a:ext>
                  </a:extLst>
                </a:gridCol>
              </a:tblGrid>
              <a:tr h="370840">
                <a:tc>
                  <a:txBody>
                    <a:bodyPr/>
                    <a:lstStyle/>
                    <a:p>
                      <a:r>
                        <a:rPr lang="en-GB" dirty="0"/>
                        <a:t>Plaintext:</a:t>
                      </a:r>
                    </a:p>
                  </a:txBody>
                  <a:tcPr/>
                </a:tc>
                <a:tc>
                  <a:txBody>
                    <a:bodyPr/>
                    <a:lstStyle/>
                    <a:p>
                      <a:r>
                        <a:rPr lang="en-GB" dirty="0"/>
                        <a:t>ATTACKATDAWN</a:t>
                      </a:r>
                    </a:p>
                  </a:txBody>
                  <a:tcPr/>
                </a:tc>
                <a:extLst>
                  <a:ext uri="{0D108BD9-81ED-4DB2-BD59-A6C34878D82A}">
                    <a16:rowId xmlns:a16="http://schemas.microsoft.com/office/drawing/2014/main" val="319227554"/>
                  </a:ext>
                </a:extLst>
              </a:tr>
              <a:tr h="370840">
                <a:tc>
                  <a:txBody>
                    <a:bodyPr/>
                    <a:lstStyle/>
                    <a:p>
                      <a:r>
                        <a:rPr lang="en-GB" dirty="0"/>
                        <a:t>Key:</a:t>
                      </a:r>
                    </a:p>
                  </a:txBody>
                  <a:tcPr/>
                </a:tc>
                <a:tc>
                  <a:txBody>
                    <a:bodyPr/>
                    <a:lstStyle/>
                    <a:p>
                      <a:r>
                        <a:rPr lang="en-GB" dirty="0"/>
                        <a:t>LEMONLEMONLE</a:t>
                      </a:r>
                    </a:p>
                  </a:txBody>
                  <a:tcPr/>
                </a:tc>
                <a:extLst>
                  <a:ext uri="{0D108BD9-81ED-4DB2-BD59-A6C34878D82A}">
                    <a16:rowId xmlns:a16="http://schemas.microsoft.com/office/drawing/2014/main" val="3651456863"/>
                  </a:ext>
                </a:extLst>
              </a:tr>
              <a:tr h="370840">
                <a:tc>
                  <a:txBody>
                    <a:bodyPr/>
                    <a:lstStyle/>
                    <a:p>
                      <a:r>
                        <a:rPr lang="en-GB" dirty="0"/>
                        <a:t>Ciphertext:</a:t>
                      </a:r>
                    </a:p>
                  </a:txBody>
                  <a:tcPr/>
                </a:tc>
                <a:tc>
                  <a:txBody>
                    <a:bodyPr/>
                    <a:lstStyle/>
                    <a:p>
                      <a:r>
                        <a:rPr lang="en-GB" dirty="0"/>
                        <a:t>LXFOPVEFRNHR</a:t>
                      </a:r>
                    </a:p>
                  </a:txBody>
                  <a:tcPr anchor="ctr"/>
                </a:tc>
                <a:extLst>
                  <a:ext uri="{0D108BD9-81ED-4DB2-BD59-A6C34878D82A}">
                    <a16:rowId xmlns:a16="http://schemas.microsoft.com/office/drawing/2014/main" val="3200878068"/>
                  </a:ext>
                </a:extLst>
              </a:tr>
            </a:tbl>
          </a:graphicData>
        </a:graphic>
      </p:graphicFrame>
    </p:spTree>
    <p:extLst>
      <p:ext uri="{BB962C8B-B14F-4D97-AF65-F5344CB8AC3E}">
        <p14:creationId xmlns:p14="http://schemas.microsoft.com/office/powerpoint/2010/main" val="3838306567"/>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A07B7-6EF0-4B7E-AEFE-448BFF320E3A}"/>
              </a:ext>
            </a:extLst>
          </p:cNvPr>
          <p:cNvSpPr>
            <a:spLocks noGrp="1"/>
          </p:cNvSpPr>
          <p:nvPr>
            <p:ph type="title"/>
          </p:nvPr>
        </p:nvSpPr>
        <p:spPr/>
        <p:txBody>
          <a:bodyPr/>
          <a:lstStyle/>
          <a:p>
            <a:r>
              <a:rPr lang="en-GB" dirty="0" err="1"/>
              <a:t>Vigenere</a:t>
            </a:r>
            <a:r>
              <a:rPr lang="en-GB" dirty="0"/>
              <a:t> Cipher - Encryption</a:t>
            </a:r>
          </a:p>
        </p:txBody>
      </p:sp>
      <p:sp>
        <p:nvSpPr>
          <p:cNvPr id="3" name="Content Placeholder 2">
            <a:extLst>
              <a:ext uri="{FF2B5EF4-FFF2-40B4-BE49-F238E27FC236}">
                <a16:creationId xmlns:a16="http://schemas.microsoft.com/office/drawing/2014/main" id="{E3EC54DE-9E67-4660-A34B-B0C875E6E944}"/>
              </a:ext>
            </a:extLst>
          </p:cNvPr>
          <p:cNvSpPr>
            <a:spLocks noGrp="1"/>
          </p:cNvSpPr>
          <p:nvPr>
            <p:ph idx="1"/>
          </p:nvPr>
        </p:nvSpPr>
        <p:spPr>
          <a:xfrm>
            <a:off x="838200" y="1825625"/>
            <a:ext cx="4699518" cy="4351338"/>
          </a:xfrm>
        </p:spPr>
        <p:txBody>
          <a:bodyPr>
            <a:normAutofit fontScale="92500" lnSpcReduction="10000"/>
          </a:bodyPr>
          <a:lstStyle/>
          <a:p>
            <a:r>
              <a:rPr lang="en-US" dirty="0"/>
              <a:t>In </a:t>
            </a:r>
            <a:r>
              <a:rPr lang="en-US" b="1" dirty="0"/>
              <a:t>column A </a:t>
            </a:r>
            <a:r>
              <a:rPr lang="en-US" dirty="0"/>
              <a:t>(</a:t>
            </a:r>
            <a:r>
              <a:rPr lang="en-US" b="1" dirty="0"/>
              <a:t>A</a:t>
            </a:r>
            <a:r>
              <a:rPr lang="en-US" dirty="0"/>
              <a:t> from Attack), is paired with the first letter of the Key (</a:t>
            </a:r>
            <a:r>
              <a:rPr lang="en-US" b="1" dirty="0"/>
              <a:t>L</a:t>
            </a:r>
            <a:r>
              <a:rPr lang="en-US" dirty="0"/>
              <a:t> from </a:t>
            </a:r>
            <a:r>
              <a:rPr lang="en-US" b="1" dirty="0"/>
              <a:t>LEMON</a:t>
            </a:r>
            <a:r>
              <a:rPr lang="en-US" dirty="0"/>
              <a:t>) in </a:t>
            </a:r>
            <a:r>
              <a:rPr lang="en-US" b="1" dirty="0"/>
              <a:t>row L</a:t>
            </a:r>
            <a:r>
              <a:rPr lang="en-US" dirty="0"/>
              <a:t>, which provides </a:t>
            </a:r>
            <a:r>
              <a:rPr lang="en-US" b="1" dirty="0"/>
              <a:t>L</a:t>
            </a:r>
            <a:r>
              <a:rPr lang="en-US" dirty="0"/>
              <a:t> as the first letter of ciphertext</a:t>
            </a:r>
          </a:p>
          <a:p>
            <a:endParaRPr lang="en-US" dirty="0"/>
          </a:p>
          <a:p>
            <a:r>
              <a:rPr lang="en-US" dirty="0"/>
              <a:t>Next, In </a:t>
            </a:r>
            <a:r>
              <a:rPr lang="en-US" b="1" dirty="0"/>
              <a:t>column T</a:t>
            </a:r>
            <a:r>
              <a:rPr lang="en-US" dirty="0"/>
              <a:t> (</a:t>
            </a:r>
            <a:r>
              <a:rPr lang="en-US" b="1" dirty="0"/>
              <a:t>T</a:t>
            </a:r>
            <a:r>
              <a:rPr lang="en-US" dirty="0"/>
              <a:t> from Attack), is paired with the second letter of the Key (</a:t>
            </a:r>
            <a:r>
              <a:rPr lang="en-US" b="1" dirty="0"/>
              <a:t>E</a:t>
            </a:r>
            <a:r>
              <a:rPr lang="en-US" dirty="0"/>
              <a:t> from </a:t>
            </a:r>
            <a:r>
              <a:rPr lang="en-US" b="1" dirty="0"/>
              <a:t>LEMON</a:t>
            </a:r>
            <a:r>
              <a:rPr lang="en-US" dirty="0"/>
              <a:t>) in </a:t>
            </a:r>
            <a:r>
              <a:rPr lang="en-US" b="1" dirty="0"/>
              <a:t>row E</a:t>
            </a:r>
            <a:r>
              <a:rPr lang="en-US" dirty="0"/>
              <a:t>, which provides </a:t>
            </a:r>
            <a:r>
              <a:rPr lang="en-US" b="1" dirty="0"/>
              <a:t>X</a:t>
            </a:r>
            <a:r>
              <a:rPr lang="en-US" dirty="0"/>
              <a:t> as the second letter of ciphertext</a:t>
            </a:r>
          </a:p>
          <a:p>
            <a:endParaRPr lang="en-GB" dirty="0"/>
          </a:p>
        </p:txBody>
      </p:sp>
      <p:pic>
        <p:nvPicPr>
          <p:cNvPr id="5" name="Picture 4" descr="A picture containing text, newspaper&#10;&#10;Description automatically generated">
            <a:extLst>
              <a:ext uri="{FF2B5EF4-FFF2-40B4-BE49-F238E27FC236}">
                <a16:creationId xmlns:a16="http://schemas.microsoft.com/office/drawing/2014/main" id="{7833740D-0483-4507-A2B0-7A103AE48F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9711" y="1374044"/>
            <a:ext cx="4994971" cy="4994971"/>
          </a:xfrm>
          <a:prstGeom prst="rect">
            <a:avLst/>
          </a:prstGeom>
        </p:spPr>
      </p:pic>
      <p:sp>
        <p:nvSpPr>
          <p:cNvPr id="4" name="Rectangle 3">
            <a:extLst>
              <a:ext uri="{FF2B5EF4-FFF2-40B4-BE49-F238E27FC236}">
                <a16:creationId xmlns:a16="http://schemas.microsoft.com/office/drawing/2014/main" id="{03D76F48-798C-4CFE-9775-DCEA8D793CE8}"/>
              </a:ext>
            </a:extLst>
          </p:cNvPr>
          <p:cNvSpPr/>
          <p:nvPr/>
        </p:nvSpPr>
        <p:spPr>
          <a:xfrm>
            <a:off x="6318791" y="3604294"/>
            <a:ext cx="188621" cy="176319"/>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C46E9A0B-9C2B-4177-A23D-7604FF2F3A97}"/>
              </a:ext>
            </a:extLst>
          </p:cNvPr>
          <p:cNvSpPr/>
          <p:nvPr/>
        </p:nvSpPr>
        <p:spPr>
          <a:xfrm>
            <a:off x="6507412" y="3604977"/>
            <a:ext cx="188621" cy="176319"/>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A4494B21-8D3F-4D3B-8A22-FB5B8689BB5C}"/>
              </a:ext>
            </a:extLst>
          </p:cNvPr>
          <p:cNvSpPr/>
          <p:nvPr/>
        </p:nvSpPr>
        <p:spPr>
          <a:xfrm>
            <a:off x="6507411" y="1374044"/>
            <a:ext cx="188621" cy="176319"/>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B731339A-41B2-4A77-97A7-0B9C85C1FDB2}"/>
              </a:ext>
            </a:extLst>
          </p:cNvPr>
          <p:cNvSpPr/>
          <p:nvPr/>
        </p:nvSpPr>
        <p:spPr>
          <a:xfrm>
            <a:off x="10014661" y="2298412"/>
            <a:ext cx="188621" cy="176319"/>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54B753A5-94B5-40EE-91BC-48E362E1DDBD}"/>
              </a:ext>
            </a:extLst>
          </p:cNvPr>
          <p:cNvSpPr/>
          <p:nvPr/>
        </p:nvSpPr>
        <p:spPr>
          <a:xfrm>
            <a:off x="6318790" y="2306613"/>
            <a:ext cx="188621" cy="176319"/>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9D497B58-E81C-494A-ADE1-6F7655EEA063}"/>
              </a:ext>
            </a:extLst>
          </p:cNvPr>
          <p:cNvSpPr/>
          <p:nvPr/>
        </p:nvSpPr>
        <p:spPr>
          <a:xfrm>
            <a:off x="10026280" y="1362137"/>
            <a:ext cx="188621" cy="176319"/>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31647A44-6416-4DDD-96FE-56CBD32BFCED}"/>
              </a:ext>
            </a:extLst>
          </p:cNvPr>
          <p:cNvSpPr/>
          <p:nvPr/>
        </p:nvSpPr>
        <p:spPr>
          <a:xfrm>
            <a:off x="10058139" y="1387647"/>
            <a:ext cx="188621" cy="176319"/>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679FF53F-2613-4A2E-A61B-8706AF3DA5A5}"/>
              </a:ext>
            </a:extLst>
          </p:cNvPr>
          <p:cNvSpPr/>
          <p:nvPr/>
        </p:nvSpPr>
        <p:spPr>
          <a:xfrm>
            <a:off x="6318790" y="3792913"/>
            <a:ext cx="188621" cy="176319"/>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D1F1E70E-8E61-440A-8667-819C3DE8D8A5}"/>
              </a:ext>
            </a:extLst>
          </p:cNvPr>
          <p:cNvSpPr/>
          <p:nvPr/>
        </p:nvSpPr>
        <p:spPr>
          <a:xfrm>
            <a:off x="10010983" y="3765373"/>
            <a:ext cx="188621" cy="176319"/>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35015384"/>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A07B7-6EF0-4B7E-AEFE-448BFF320E3A}"/>
              </a:ext>
            </a:extLst>
          </p:cNvPr>
          <p:cNvSpPr>
            <a:spLocks noGrp="1"/>
          </p:cNvSpPr>
          <p:nvPr>
            <p:ph type="title"/>
          </p:nvPr>
        </p:nvSpPr>
        <p:spPr/>
        <p:txBody>
          <a:bodyPr/>
          <a:lstStyle/>
          <a:p>
            <a:r>
              <a:rPr lang="en-GB" dirty="0" err="1"/>
              <a:t>Vigenere</a:t>
            </a:r>
            <a:r>
              <a:rPr lang="en-GB" dirty="0"/>
              <a:t> Cipher – Decryption</a:t>
            </a:r>
            <a:endParaRPr lang="en-GB" dirty="0">
              <a:highlight>
                <a:srgbClr val="FFFF00"/>
              </a:highlight>
            </a:endParaRPr>
          </a:p>
        </p:txBody>
      </p:sp>
      <p:sp>
        <p:nvSpPr>
          <p:cNvPr id="3" name="Content Placeholder 2">
            <a:extLst>
              <a:ext uri="{FF2B5EF4-FFF2-40B4-BE49-F238E27FC236}">
                <a16:creationId xmlns:a16="http://schemas.microsoft.com/office/drawing/2014/main" id="{E3EC54DE-9E67-4660-A34B-B0C875E6E944}"/>
              </a:ext>
            </a:extLst>
          </p:cNvPr>
          <p:cNvSpPr>
            <a:spLocks noGrp="1"/>
          </p:cNvSpPr>
          <p:nvPr>
            <p:ph idx="1"/>
          </p:nvPr>
        </p:nvSpPr>
        <p:spPr>
          <a:xfrm>
            <a:off x="838200" y="1825625"/>
            <a:ext cx="6481665" cy="4351338"/>
          </a:xfrm>
        </p:spPr>
        <p:txBody>
          <a:bodyPr>
            <a:normAutofit/>
          </a:bodyPr>
          <a:lstStyle/>
          <a:p>
            <a:r>
              <a:rPr lang="en-US" dirty="0"/>
              <a:t>Going to the row in the table corresponding to the key</a:t>
            </a:r>
          </a:p>
          <a:p>
            <a:endParaRPr lang="en-US" dirty="0"/>
          </a:p>
          <a:p>
            <a:r>
              <a:rPr lang="en-US" dirty="0"/>
              <a:t>Finding the position of the ciphertext letter in that row </a:t>
            </a:r>
          </a:p>
          <a:p>
            <a:endParaRPr lang="en-US" dirty="0"/>
          </a:p>
          <a:p>
            <a:r>
              <a:rPr lang="en-US" dirty="0"/>
              <a:t>Use the column's label as the plaintext</a:t>
            </a:r>
          </a:p>
        </p:txBody>
      </p:sp>
      <p:graphicFrame>
        <p:nvGraphicFramePr>
          <p:cNvPr id="6" name="Table 6">
            <a:extLst>
              <a:ext uri="{FF2B5EF4-FFF2-40B4-BE49-F238E27FC236}">
                <a16:creationId xmlns:a16="http://schemas.microsoft.com/office/drawing/2014/main" id="{384E8428-2C7A-4315-A313-D672D30DD74A}"/>
              </a:ext>
            </a:extLst>
          </p:cNvPr>
          <p:cNvGraphicFramePr>
            <a:graphicFrameLocks noGrp="1"/>
          </p:cNvGraphicFramePr>
          <p:nvPr>
            <p:extLst>
              <p:ext uri="{D42A27DB-BD31-4B8C-83A1-F6EECF244321}">
                <p14:modId xmlns:p14="http://schemas.microsoft.com/office/powerpoint/2010/main" val="3699423003"/>
              </p:ext>
            </p:extLst>
          </p:nvPr>
        </p:nvGraphicFramePr>
        <p:xfrm>
          <a:off x="7319865" y="2987005"/>
          <a:ext cx="4308152" cy="1112520"/>
        </p:xfrm>
        <a:graphic>
          <a:graphicData uri="http://schemas.openxmlformats.org/drawingml/2006/table">
            <a:tbl>
              <a:tblPr firstRow="1" bandRow="1">
                <a:tableStyleId>{5C22544A-7EE6-4342-B048-85BDC9FD1C3A}</a:tableStyleId>
              </a:tblPr>
              <a:tblGrid>
                <a:gridCol w="2154076">
                  <a:extLst>
                    <a:ext uri="{9D8B030D-6E8A-4147-A177-3AD203B41FA5}">
                      <a16:colId xmlns:a16="http://schemas.microsoft.com/office/drawing/2014/main" val="1082748719"/>
                    </a:ext>
                  </a:extLst>
                </a:gridCol>
                <a:gridCol w="2154076">
                  <a:extLst>
                    <a:ext uri="{9D8B030D-6E8A-4147-A177-3AD203B41FA5}">
                      <a16:colId xmlns:a16="http://schemas.microsoft.com/office/drawing/2014/main" val="3513373242"/>
                    </a:ext>
                  </a:extLst>
                </a:gridCol>
              </a:tblGrid>
              <a:tr h="370840">
                <a:tc>
                  <a:txBody>
                    <a:bodyPr/>
                    <a:lstStyle/>
                    <a:p>
                      <a:r>
                        <a:rPr lang="en-GB" dirty="0"/>
                        <a:t>Plaintext:</a:t>
                      </a:r>
                    </a:p>
                  </a:txBody>
                  <a:tcPr/>
                </a:tc>
                <a:tc>
                  <a:txBody>
                    <a:bodyPr/>
                    <a:lstStyle/>
                    <a:p>
                      <a:r>
                        <a:rPr lang="en-GB" dirty="0"/>
                        <a:t>ATTACKATDAWN</a:t>
                      </a:r>
                    </a:p>
                  </a:txBody>
                  <a:tcPr/>
                </a:tc>
                <a:extLst>
                  <a:ext uri="{0D108BD9-81ED-4DB2-BD59-A6C34878D82A}">
                    <a16:rowId xmlns:a16="http://schemas.microsoft.com/office/drawing/2014/main" val="319227554"/>
                  </a:ext>
                </a:extLst>
              </a:tr>
              <a:tr h="370840">
                <a:tc>
                  <a:txBody>
                    <a:bodyPr/>
                    <a:lstStyle/>
                    <a:p>
                      <a:r>
                        <a:rPr lang="en-GB" dirty="0"/>
                        <a:t>Key:</a:t>
                      </a:r>
                    </a:p>
                  </a:txBody>
                  <a:tcPr/>
                </a:tc>
                <a:tc>
                  <a:txBody>
                    <a:bodyPr/>
                    <a:lstStyle/>
                    <a:p>
                      <a:r>
                        <a:rPr lang="en-GB" dirty="0"/>
                        <a:t>LEMONLEMONLE</a:t>
                      </a:r>
                    </a:p>
                  </a:txBody>
                  <a:tcPr/>
                </a:tc>
                <a:extLst>
                  <a:ext uri="{0D108BD9-81ED-4DB2-BD59-A6C34878D82A}">
                    <a16:rowId xmlns:a16="http://schemas.microsoft.com/office/drawing/2014/main" val="3651456863"/>
                  </a:ext>
                </a:extLst>
              </a:tr>
              <a:tr h="370840">
                <a:tc>
                  <a:txBody>
                    <a:bodyPr/>
                    <a:lstStyle/>
                    <a:p>
                      <a:r>
                        <a:rPr lang="en-GB" dirty="0"/>
                        <a:t>Ciphertext:</a:t>
                      </a:r>
                    </a:p>
                  </a:txBody>
                  <a:tcPr/>
                </a:tc>
                <a:tc>
                  <a:txBody>
                    <a:bodyPr/>
                    <a:lstStyle/>
                    <a:p>
                      <a:r>
                        <a:rPr lang="en-GB" dirty="0"/>
                        <a:t>LXFOPVEFRNHR</a:t>
                      </a:r>
                    </a:p>
                  </a:txBody>
                  <a:tcPr anchor="ctr"/>
                </a:tc>
                <a:extLst>
                  <a:ext uri="{0D108BD9-81ED-4DB2-BD59-A6C34878D82A}">
                    <a16:rowId xmlns:a16="http://schemas.microsoft.com/office/drawing/2014/main" val="3200878068"/>
                  </a:ext>
                </a:extLst>
              </a:tr>
            </a:tbl>
          </a:graphicData>
        </a:graphic>
      </p:graphicFrame>
    </p:spTree>
    <p:extLst>
      <p:ext uri="{BB962C8B-B14F-4D97-AF65-F5344CB8AC3E}">
        <p14:creationId xmlns:p14="http://schemas.microsoft.com/office/powerpoint/2010/main" val="1886113355"/>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A07B7-6EF0-4B7E-AEFE-448BFF320E3A}"/>
              </a:ext>
            </a:extLst>
          </p:cNvPr>
          <p:cNvSpPr>
            <a:spLocks noGrp="1"/>
          </p:cNvSpPr>
          <p:nvPr>
            <p:ph type="title"/>
          </p:nvPr>
        </p:nvSpPr>
        <p:spPr/>
        <p:txBody>
          <a:bodyPr/>
          <a:lstStyle/>
          <a:p>
            <a:r>
              <a:rPr lang="en-GB" dirty="0" err="1"/>
              <a:t>Vigenere</a:t>
            </a:r>
            <a:r>
              <a:rPr lang="en-GB" dirty="0"/>
              <a:t> Cipher - Decryption</a:t>
            </a:r>
          </a:p>
        </p:txBody>
      </p:sp>
      <p:sp>
        <p:nvSpPr>
          <p:cNvPr id="3" name="Content Placeholder 2">
            <a:extLst>
              <a:ext uri="{FF2B5EF4-FFF2-40B4-BE49-F238E27FC236}">
                <a16:creationId xmlns:a16="http://schemas.microsoft.com/office/drawing/2014/main" id="{E3EC54DE-9E67-4660-A34B-B0C875E6E944}"/>
              </a:ext>
            </a:extLst>
          </p:cNvPr>
          <p:cNvSpPr>
            <a:spLocks noGrp="1"/>
          </p:cNvSpPr>
          <p:nvPr>
            <p:ph idx="1"/>
          </p:nvPr>
        </p:nvSpPr>
        <p:spPr>
          <a:xfrm>
            <a:off x="838200" y="1825625"/>
            <a:ext cx="4699518" cy="4351338"/>
          </a:xfrm>
        </p:spPr>
        <p:txBody>
          <a:bodyPr/>
          <a:lstStyle/>
          <a:p>
            <a:r>
              <a:rPr lang="en-US" dirty="0"/>
              <a:t>In </a:t>
            </a:r>
            <a:r>
              <a:rPr lang="en-US" b="1" dirty="0"/>
              <a:t>row L </a:t>
            </a:r>
            <a:r>
              <a:rPr lang="en-US" dirty="0"/>
              <a:t>(from </a:t>
            </a:r>
            <a:r>
              <a:rPr lang="en-US" b="1" dirty="0"/>
              <a:t>LEMON</a:t>
            </a:r>
            <a:r>
              <a:rPr lang="en-US" dirty="0"/>
              <a:t>), the ciphertext </a:t>
            </a:r>
            <a:r>
              <a:rPr lang="en-US" b="1" dirty="0"/>
              <a:t>L</a:t>
            </a:r>
            <a:r>
              <a:rPr lang="en-US" dirty="0"/>
              <a:t> appears in </a:t>
            </a:r>
            <a:r>
              <a:rPr lang="en-US" b="1" dirty="0"/>
              <a:t>column A</a:t>
            </a:r>
            <a:r>
              <a:rPr lang="en-US" dirty="0"/>
              <a:t>, which is the first plaintext letter </a:t>
            </a:r>
          </a:p>
          <a:p>
            <a:endParaRPr lang="en-US" dirty="0"/>
          </a:p>
          <a:p>
            <a:r>
              <a:rPr lang="en-US" dirty="0"/>
              <a:t>Next, in </a:t>
            </a:r>
            <a:r>
              <a:rPr lang="en-US" b="1" dirty="0"/>
              <a:t>row E </a:t>
            </a:r>
            <a:r>
              <a:rPr lang="en-US" dirty="0"/>
              <a:t>(from </a:t>
            </a:r>
            <a:r>
              <a:rPr lang="en-US" b="1" dirty="0"/>
              <a:t>LEMON</a:t>
            </a:r>
            <a:r>
              <a:rPr lang="en-US" dirty="0"/>
              <a:t>), the ciphertext </a:t>
            </a:r>
            <a:r>
              <a:rPr lang="en-US" b="1" dirty="0"/>
              <a:t>X</a:t>
            </a:r>
            <a:r>
              <a:rPr lang="en-US" dirty="0"/>
              <a:t> is located in </a:t>
            </a:r>
            <a:r>
              <a:rPr lang="en-US" b="1" dirty="0"/>
              <a:t>column T</a:t>
            </a:r>
            <a:r>
              <a:rPr lang="en-US" dirty="0"/>
              <a:t>. Thus </a:t>
            </a:r>
            <a:r>
              <a:rPr lang="en-US" b="1" dirty="0"/>
              <a:t>T</a:t>
            </a:r>
            <a:r>
              <a:rPr lang="en-US" dirty="0"/>
              <a:t> is the second plaintext letter</a:t>
            </a:r>
            <a:endParaRPr lang="en-GB" dirty="0"/>
          </a:p>
          <a:p>
            <a:endParaRPr lang="en-GB" dirty="0"/>
          </a:p>
        </p:txBody>
      </p:sp>
      <p:pic>
        <p:nvPicPr>
          <p:cNvPr id="5" name="Picture 4">
            <a:extLst>
              <a:ext uri="{FF2B5EF4-FFF2-40B4-BE49-F238E27FC236}">
                <a16:creationId xmlns:a16="http://schemas.microsoft.com/office/drawing/2014/main" id="{7833740D-0483-4507-A2B0-7A103AE48FA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19711" y="1374044"/>
            <a:ext cx="4994971" cy="4994971"/>
          </a:xfrm>
          <a:prstGeom prst="rect">
            <a:avLst/>
          </a:prstGeom>
        </p:spPr>
      </p:pic>
    </p:spTree>
    <p:extLst>
      <p:ext uri="{BB962C8B-B14F-4D97-AF65-F5344CB8AC3E}">
        <p14:creationId xmlns:p14="http://schemas.microsoft.com/office/powerpoint/2010/main" val="2922747228"/>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normAutofit/>
          </a:bodyPr>
          <a:lstStyle/>
          <a:p>
            <a:pPr marL="0" indent="0" algn="ctr">
              <a:buNone/>
            </a:pPr>
            <a:endParaRPr lang="en-US" sz="4800" dirty="0"/>
          </a:p>
          <a:p>
            <a:pPr marL="0" indent="0" algn="ctr">
              <a:buNone/>
            </a:pPr>
            <a:endParaRPr lang="en-US" sz="4800" dirty="0"/>
          </a:p>
        </p:txBody>
      </p:sp>
      <p:sp>
        <p:nvSpPr>
          <p:cNvPr id="4" name="Rectangle: Rounded Corners 3">
            <a:extLst>
              <a:ext uri="{FF2B5EF4-FFF2-40B4-BE49-F238E27FC236}">
                <a16:creationId xmlns:a16="http://schemas.microsoft.com/office/drawing/2014/main" id="{F7A5BD4F-F210-406F-BDA3-5D496D0DBA1D}"/>
              </a:ext>
            </a:extLst>
          </p:cNvPr>
          <p:cNvSpPr/>
          <p:nvPr/>
        </p:nvSpPr>
        <p:spPr>
          <a:xfrm>
            <a:off x="2115552" y="2852238"/>
            <a:ext cx="7960895" cy="195312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indent="0" algn="ctr">
              <a:buNone/>
            </a:pPr>
            <a:r>
              <a:rPr lang="en-US" sz="4800" dirty="0"/>
              <a:t>Modern Ciphers</a:t>
            </a:r>
            <a:endParaRPr lang="en-GB" sz="4800" dirty="0"/>
          </a:p>
        </p:txBody>
      </p:sp>
    </p:spTree>
    <p:extLst>
      <p:ext uri="{BB962C8B-B14F-4D97-AF65-F5344CB8AC3E}">
        <p14:creationId xmlns:p14="http://schemas.microsoft.com/office/powerpoint/2010/main" val="4208783033"/>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r>
              <a:rPr lang="en-US" dirty="0"/>
              <a:t>Modern Cryptography Basics</a:t>
            </a:r>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lstStyle/>
          <a:p>
            <a:r>
              <a:rPr lang="en-US" dirty="0"/>
              <a:t>Plain Text message</a:t>
            </a:r>
          </a:p>
          <a:p>
            <a:endParaRPr lang="en-US" dirty="0"/>
          </a:p>
          <a:p>
            <a:r>
              <a:rPr lang="en-US" dirty="0"/>
              <a:t>Chosen Cipher</a:t>
            </a:r>
          </a:p>
          <a:p>
            <a:endParaRPr lang="en-US" dirty="0"/>
          </a:p>
          <a:p>
            <a:r>
              <a:rPr lang="en-GB" dirty="0"/>
              <a:t>Key to encrypt the message</a:t>
            </a:r>
          </a:p>
          <a:p>
            <a:endParaRPr lang="en-GB" dirty="0"/>
          </a:p>
          <a:p>
            <a:pPr marL="0" indent="0">
              <a:buNone/>
            </a:pPr>
            <a:r>
              <a:rPr lang="en-US" sz="2800" dirty="0">
                <a:effectLst/>
                <a:latin typeface="Calibri" panose="020F0502020204030204" pitchFamily="34" charset="0"/>
              </a:rPr>
              <a:t>Note: Make key larger to make it harder to break!</a:t>
            </a:r>
            <a:endParaRPr lang="en-GB" dirty="0"/>
          </a:p>
        </p:txBody>
      </p:sp>
    </p:spTree>
    <p:extLst>
      <p:ext uri="{BB962C8B-B14F-4D97-AF65-F5344CB8AC3E}">
        <p14:creationId xmlns:p14="http://schemas.microsoft.com/office/powerpoint/2010/main" val="223865317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2D3AD-1F9C-4F30-885F-6F71462B87B7}"/>
              </a:ext>
            </a:extLst>
          </p:cNvPr>
          <p:cNvSpPr>
            <a:spLocks noGrp="1"/>
          </p:cNvSpPr>
          <p:nvPr>
            <p:ph type="title"/>
          </p:nvPr>
        </p:nvSpPr>
        <p:spPr/>
        <p:txBody>
          <a:bodyPr/>
          <a:lstStyle/>
          <a:p>
            <a:r>
              <a:rPr lang="en-US" dirty="0"/>
              <a:t>Modern Cryptography Basics</a:t>
            </a:r>
            <a:endParaRPr lang="en-GB" dirty="0"/>
          </a:p>
        </p:txBody>
      </p:sp>
      <p:sp>
        <p:nvSpPr>
          <p:cNvPr id="3" name="Content Placeholder 2">
            <a:extLst>
              <a:ext uri="{FF2B5EF4-FFF2-40B4-BE49-F238E27FC236}">
                <a16:creationId xmlns:a16="http://schemas.microsoft.com/office/drawing/2014/main" id="{C97C4F62-0606-4017-94F6-F7EC60656DBE}"/>
              </a:ext>
            </a:extLst>
          </p:cNvPr>
          <p:cNvSpPr>
            <a:spLocks noGrp="1"/>
          </p:cNvSpPr>
          <p:nvPr>
            <p:ph idx="1"/>
          </p:nvPr>
        </p:nvSpPr>
        <p:spPr/>
        <p:txBody>
          <a:bodyPr/>
          <a:lstStyle/>
          <a:p>
            <a:pPr marL="0" indent="0">
              <a:buNone/>
            </a:pPr>
            <a:r>
              <a:rPr lang="en-GB" dirty="0"/>
              <a:t>Modern Encryption relies on two main aspects:</a:t>
            </a:r>
          </a:p>
          <a:p>
            <a:pPr marL="0" indent="0">
              <a:buNone/>
            </a:pPr>
            <a:endParaRPr lang="en-GB" dirty="0"/>
          </a:p>
          <a:p>
            <a:r>
              <a:rPr lang="en-GB" b="1" dirty="0"/>
              <a:t>Confusion</a:t>
            </a:r>
            <a:r>
              <a:rPr lang="en-GB" dirty="0"/>
              <a:t> - E</a:t>
            </a:r>
            <a:r>
              <a:rPr lang="en-US" dirty="0" err="1"/>
              <a:t>ncrypted</a:t>
            </a:r>
            <a:r>
              <a:rPr lang="en-US" dirty="0"/>
              <a:t> text is drastically different to the plaintext</a:t>
            </a:r>
          </a:p>
          <a:p>
            <a:endParaRPr lang="en-US" dirty="0"/>
          </a:p>
          <a:p>
            <a:r>
              <a:rPr lang="en-US" b="1" dirty="0"/>
              <a:t>Diffusion</a:t>
            </a:r>
            <a:r>
              <a:rPr lang="en-US" dirty="0"/>
              <a:t> - If one letter is changed in the plain text, the cipher text changes significantly</a:t>
            </a:r>
            <a:endParaRPr lang="en-GB" dirty="0"/>
          </a:p>
          <a:p>
            <a:endParaRPr lang="en-GB" dirty="0"/>
          </a:p>
        </p:txBody>
      </p:sp>
    </p:spTree>
    <p:extLst>
      <p:ext uri="{BB962C8B-B14F-4D97-AF65-F5344CB8AC3E}">
        <p14:creationId xmlns:p14="http://schemas.microsoft.com/office/powerpoint/2010/main" val="258747425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r>
              <a:rPr lang="en-US" dirty="0"/>
              <a:t>Modern Cryptography Basics</a:t>
            </a:r>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lstStyle/>
          <a:p>
            <a:pPr marL="0" indent="0">
              <a:buNone/>
            </a:pPr>
            <a:r>
              <a:rPr lang="en-US" b="1" dirty="0"/>
              <a:t>Security through obscurity – is not a good method</a:t>
            </a:r>
          </a:p>
          <a:p>
            <a:pPr marL="0" indent="0">
              <a:buNone/>
            </a:pPr>
            <a:endParaRPr lang="en-US" dirty="0"/>
          </a:p>
          <a:p>
            <a:pPr marL="0" indent="0">
              <a:buNone/>
            </a:pPr>
            <a:r>
              <a:rPr lang="en-US" dirty="0"/>
              <a:t>Security should exist even if </a:t>
            </a:r>
          </a:p>
          <a:p>
            <a:pPr marL="0" indent="0">
              <a:buNone/>
            </a:pPr>
            <a:r>
              <a:rPr lang="en-US" dirty="0"/>
              <a:t>the attacker knows everything </a:t>
            </a:r>
          </a:p>
          <a:p>
            <a:pPr marL="0" indent="0">
              <a:buNone/>
            </a:pPr>
            <a:r>
              <a:rPr lang="en-US" dirty="0"/>
              <a:t>about the system!</a:t>
            </a:r>
            <a:endParaRPr lang="en-GB" dirty="0"/>
          </a:p>
        </p:txBody>
      </p:sp>
      <p:pic>
        <p:nvPicPr>
          <p:cNvPr id="5" name="Picture 4" descr="Person with blue eyes">
            <a:extLst>
              <a:ext uri="{FF2B5EF4-FFF2-40B4-BE49-F238E27FC236}">
                <a16:creationId xmlns:a16="http://schemas.microsoft.com/office/drawing/2014/main" id="{84DC0AF3-2EFE-46BF-8C0A-D0310A53D3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563623"/>
            <a:ext cx="4755118" cy="3169770"/>
          </a:xfrm>
          <a:prstGeom prst="rect">
            <a:avLst/>
          </a:prstGeom>
          <a:effectLst>
            <a:softEdge rad="266700"/>
          </a:effectLst>
        </p:spPr>
      </p:pic>
    </p:spTree>
    <p:extLst>
      <p:ext uri="{BB962C8B-B14F-4D97-AF65-F5344CB8AC3E}">
        <p14:creationId xmlns:p14="http://schemas.microsoft.com/office/powerpoint/2010/main" val="1642305076"/>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2D3AD-1F9C-4F30-885F-6F71462B87B7}"/>
              </a:ext>
            </a:extLst>
          </p:cNvPr>
          <p:cNvSpPr>
            <a:spLocks noGrp="1"/>
          </p:cNvSpPr>
          <p:nvPr>
            <p:ph type="title"/>
          </p:nvPr>
        </p:nvSpPr>
        <p:spPr/>
        <p:txBody>
          <a:bodyPr/>
          <a:lstStyle/>
          <a:p>
            <a:r>
              <a:rPr lang="en-US" dirty="0"/>
              <a:t>Modern Cryptography Basics</a:t>
            </a:r>
            <a:endParaRPr lang="en-GB" dirty="0"/>
          </a:p>
        </p:txBody>
      </p:sp>
      <p:sp>
        <p:nvSpPr>
          <p:cNvPr id="3" name="Content Placeholder 2">
            <a:extLst>
              <a:ext uri="{FF2B5EF4-FFF2-40B4-BE49-F238E27FC236}">
                <a16:creationId xmlns:a16="http://schemas.microsoft.com/office/drawing/2014/main" id="{C97C4F62-0606-4017-94F6-F7EC60656DBE}"/>
              </a:ext>
            </a:extLst>
          </p:cNvPr>
          <p:cNvSpPr>
            <a:spLocks noGrp="1"/>
          </p:cNvSpPr>
          <p:nvPr>
            <p:ph idx="1"/>
          </p:nvPr>
        </p:nvSpPr>
        <p:spPr/>
        <p:txBody>
          <a:bodyPr/>
          <a:lstStyle/>
          <a:p>
            <a:pPr marL="0" indent="0">
              <a:buNone/>
            </a:pPr>
            <a:r>
              <a:rPr lang="en-US" dirty="0"/>
              <a:t>Examples of security by obscurity:</a:t>
            </a:r>
          </a:p>
          <a:p>
            <a:endParaRPr lang="en-US" dirty="0"/>
          </a:p>
          <a:p>
            <a:r>
              <a:rPr lang="en-US" dirty="0"/>
              <a:t>SSID suppression on wireless networks</a:t>
            </a:r>
          </a:p>
          <a:p>
            <a:endParaRPr lang="en-US" dirty="0"/>
          </a:p>
          <a:p>
            <a:r>
              <a:rPr lang="en-US" dirty="0"/>
              <a:t>MAC Address Filtering</a:t>
            </a:r>
          </a:p>
          <a:p>
            <a:endParaRPr lang="en-US" dirty="0"/>
          </a:p>
          <a:p>
            <a:r>
              <a:rPr lang="en-US" dirty="0"/>
              <a:t>Substitution Cipher (Caesar Cipher) or ROT13 </a:t>
            </a:r>
          </a:p>
          <a:p>
            <a:pPr marL="0" indent="0">
              <a:buNone/>
            </a:pPr>
            <a:r>
              <a:rPr lang="en-US" dirty="0"/>
              <a:t>(Covered later in this section)</a:t>
            </a:r>
          </a:p>
          <a:p>
            <a:endParaRPr lang="en-GB" dirty="0"/>
          </a:p>
        </p:txBody>
      </p:sp>
    </p:spTree>
    <p:extLst>
      <p:ext uri="{BB962C8B-B14F-4D97-AF65-F5344CB8AC3E}">
        <p14:creationId xmlns:p14="http://schemas.microsoft.com/office/powerpoint/2010/main" val="760433252"/>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r>
              <a:rPr lang="en-US" dirty="0"/>
              <a:t>Modern Cryptography Basics</a:t>
            </a:r>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lstStyle/>
          <a:p>
            <a:pPr marL="0" indent="0">
              <a:buNone/>
            </a:pPr>
            <a:r>
              <a:rPr lang="en-US" dirty="0"/>
              <a:t>Cryptography relies on randomness, used to generate keys, salt hashes and more</a:t>
            </a:r>
          </a:p>
          <a:p>
            <a:endParaRPr lang="en-US" dirty="0"/>
          </a:p>
          <a:p>
            <a:r>
              <a:rPr lang="en-US" dirty="0"/>
              <a:t>Random number generation is not truly random if done with computers, and starts with the same “Seed” number</a:t>
            </a:r>
          </a:p>
          <a:p>
            <a:endParaRPr lang="en-US" dirty="0"/>
          </a:p>
          <a:p>
            <a:r>
              <a:rPr lang="en-US" dirty="0"/>
              <a:t>Likelihood is that you could repeat that process and obtain the same result at some point </a:t>
            </a:r>
          </a:p>
          <a:p>
            <a:endParaRPr lang="en-US" dirty="0"/>
          </a:p>
          <a:p>
            <a:endParaRPr lang="en-GB" dirty="0"/>
          </a:p>
        </p:txBody>
      </p:sp>
    </p:spTree>
    <p:extLst>
      <p:ext uri="{BB962C8B-B14F-4D97-AF65-F5344CB8AC3E}">
        <p14:creationId xmlns:p14="http://schemas.microsoft.com/office/powerpoint/2010/main" val="24127819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normAutofit/>
          </a:bodyPr>
          <a:lstStyle/>
          <a:p>
            <a:pPr marL="0" indent="0" algn="ctr">
              <a:buNone/>
            </a:pPr>
            <a:endParaRPr lang="en-US" sz="4800" dirty="0"/>
          </a:p>
          <a:p>
            <a:pPr marL="0" indent="0" algn="ctr">
              <a:buNone/>
            </a:pPr>
            <a:endParaRPr lang="en-US" sz="4800" dirty="0"/>
          </a:p>
        </p:txBody>
      </p:sp>
      <p:sp>
        <p:nvSpPr>
          <p:cNvPr id="4" name="Rectangle: Rounded Corners 3">
            <a:extLst>
              <a:ext uri="{FF2B5EF4-FFF2-40B4-BE49-F238E27FC236}">
                <a16:creationId xmlns:a16="http://schemas.microsoft.com/office/drawing/2014/main" id="{F7A5BD4F-F210-406F-BDA3-5D496D0DBA1D}"/>
              </a:ext>
            </a:extLst>
          </p:cNvPr>
          <p:cNvSpPr/>
          <p:nvPr/>
        </p:nvSpPr>
        <p:spPr>
          <a:xfrm>
            <a:off x="2115552" y="2852238"/>
            <a:ext cx="7960895" cy="195312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indent="0" algn="ctr">
              <a:buNone/>
            </a:pPr>
            <a:r>
              <a:rPr lang="en-US" sz="4800" dirty="0"/>
              <a:t>Sets, Relations and Functions</a:t>
            </a:r>
            <a:endParaRPr lang="en-GB" sz="4800" dirty="0"/>
          </a:p>
        </p:txBody>
      </p:sp>
    </p:spTree>
    <p:extLst>
      <p:ext uri="{BB962C8B-B14F-4D97-AF65-F5344CB8AC3E}">
        <p14:creationId xmlns:p14="http://schemas.microsoft.com/office/powerpoint/2010/main" val="2951383947"/>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r>
              <a:rPr lang="en-US" dirty="0"/>
              <a:t>Modern Cryptography Basics</a:t>
            </a:r>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lstStyle/>
          <a:p>
            <a:pPr marL="0" indent="0">
              <a:buNone/>
            </a:pPr>
            <a:r>
              <a:rPr lang="en-US" dirty="0"/>
              <a:t>Developers don’t need to be cryptographers</a:t>
            </a:r>
          </a:p>
          <a:p>
            <a:pPr marL="0" indent="0">
              <a:buNone/>
            </a:pPr>
            <a:endParaRPr lang="en-US" dirty="0"/>
          </a:p>
          <a:p>
            <a:r>
              <a:rPr lang="en-US" dirty="0"/>
              <a:t>They can write to an API</a:t>
            </a:r>
          </a:p>
          <a:p>
            <a:r>
              <a:rPr lang="en-US" dirty="0"/>
              <a:t>The API does all the complex work</a:t>
            </a:r>
          </a:p>
          <a:p>
            <a:r>
              <a:rPr lang="en-US" dirty="0"/>
              <a:t>No specialist programming required</a:t>
            </a:r>
          </a:p>
          <a:p>
            <a:pPr marL="0" indent="0">
              <a:buNone/>
            </a:pPr>
            <a:endParaRPr lang="en-US" dirty="0"/>
          </a:p>
          <a:p>
            <a:pPr marL="0" indent="0">
              <a:buNone/>
            </a:pPr>
            <a:r>
              <a:rPr lang="en-US" dirty="0"/>
              <a:t>Microsoft has a Crypto Service Provider (CSP) and the </a:t>
            </a:r>
            <a:r>
              <a:rPr lang="en-US" dirty="0" err="1"/>
              <a:t>CryptAPI</a:t>
            </a:r>
            <a:r>
              <a:rPr lang="en-US" dirty="0"/>
              <a:t> is the middleware between the program and the CSP.</a:t>
            </a:r>
          </a:p>
          <a:p>
            <a:pPr marL="0" indent="0">
              <a:buNone/>
            </a:pPr>
            <a:endParaRPr lang="en-US" dirty="0"/>
          </a:p>
          <a:p>
            <a:endParaRPr lang="en-US" dirty="0"/>
          </a:p>
          <a:p>
            <a:endParaRPr lang="en-GB" dirty="0"/>
          </a:p>
        </p:txBody>
      </p:sp>
    </p:spTree>
    <p:extLst>
      <p:ext uri="{BB962C8B-B14F-4D97-AF65-F5344CB8AC3E}">
        <p14:creationId xmlns:p14="http://schemas.microsoft.com/office/powerpoint/2010/main" val="1644235221"/>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2CBFC-338C-40A5-B7AC-492C1C0E8364}"/>
              </a:ext>
            </a:extLst>
          </p:cNvPr>
          <p:cNvSpPr>
            <a:spLocks noGrp="1"/>
          </p:cNvSpPr>
          <p:nvPr>
            <p:ph type="title"/>
          </p:nvPr>
        </p:nvSpPr>
        <p:spPr/>
        <p:txBody>
          <a:bodyPr/>
          <a:lstStyle/>
          <a:p>
            <a:r>
              <a:rPr lang="en-GB" sz="4400" dirty="0"/>
              <a:t>Main Cryptographic Techniques</a:t>
            </a:r>
            <a:endParaRPr lang="en-GB" dirty="0"/>
          </a:p>
        </p:txBody>
      </p:sp>
      <p:sp>
        <p:nvSpPr>
          <p:cNvPr id="3" name="Content Placeholder 2">
            <a:extLst>
              <a:ext uri="{FF2B5EF4-FFF2-40B4-BE49-F238E27FC236}">
                <a16:creationId xmlns:a16="http://schemas.microsoft.com/office/drawing/2014/main" id="{4DAEBBF3-2856-436A-B0DD-43FEC7543E1B}"/>
              </a:ext>
            </a:extLst>
          </p:cNvPr>
          <p:cNvSpPr>
            <a:spLocks noGrp="1"/>
          </p:cNvSpPr>
          <p:nvPr>
            <p:ph idx="1"/>
          </p:nvPr>
        </p:nvSpPr>
        <p:spPr>
          <a:xfrm>
            <a:off x="838200" y="1825625"/>
            <a:ext cx="6747587" cy="4351338"/>
          </a:xfrm>
        </p:spPr>
        <p:txBody>
          <a:bodyPr>
            <a:normAutofit/>
          </a:bodyPr>
          <a:lstStyle/>
          <a:p>
            <a:pPr marL="0" indent="0">
              <a:buNone/>
            </a:pPr>
            <a:r>
              <a:rPr lang="en-GB" sz="4000" dirty="0"/>
              <a:t>Ensure you are familiar with:</a:t>
            </a:r>
          </a:p>
          <a:p>
            <a:r>
              <a:rPr lang="en-GB" sz="3000" dirty="0"/>
              <a:t>Symmetric Key Encryption</a:t>
            </a:r>
          </a:p>
          <a:p>
            <a:r>
              <a:rPr lang="en-GB" sz="3000" dirty="0"/>
              <a:t>Asymmetric Key or Public Key Encryption</a:t>
            </a:r>
          </a:p>
          <a:p>
            <a:r>
              <a:rPr lang="en-GB" sz="3000" dirty="0"/>
              <a:t>Secure Hash</a:t>
            </a:r>
          </a:p>
          <a:p>
            <a:r>
              <a:rPr lang="en-GB" sz="3000" dirty="0"/>
              <a:t>Digital Signing</a:t>
            </a:r>
          </a:p>
          <a:p>
            <a:r>
              <a:rPr lang="en-GB" sz="3000" dirty="0"/>
              <a:t>Key Management</a:t>
            </a:r>
          </a:p>
          <a:p>
            <a:r>
              <a:rPr lang="en-GB" sz="3000" dirty="0"/>
              <a:t>Block Cipher</a:t>
            </a:r>
          </a:p>
        </p:txBody>
      </p:sp>
      <p:pic>
        <p:nvPicPr>
          <p:cNvPr id="5" name="Graphic 4" descr="Information with solid fill">
            <a:extLst>
              <a:ext uri="{FF2B5EF4-FFF2-40B4-BE49-F238E27FC236}">
                <a16:creationId xmlns:a16="http://schemas.microsoft.com/office/drawing/2014/main" id="{7DD09E31-BBC3-47D8-A8AD-F71C1F4D615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05336" y="1741649"/>
            <a:ext cx="3911057" cy="3911057"/>
          </a:xfrm>
          <a:prstGeom prst="rect">
            <a:avLst/>
          </a:prstGeom>
        </p:spPr>
      </p:pic>
    </p:spTree>
    <p:extLst>
      <p:ext uri="{BB962C8B-B14F-4D97-AF65-F5344CB8AC3E}">
        <p14:creationId xmlns:p14="http://schemas.microsoft.com/office/powerpoint/2010/main" val="3236318461"/>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r>
              <a:rPr lang="en-US" dirty="0"/>
              <a:t>Modern Encryption Ciphers</a:t>
            </a:r>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lstStyle/>
          <a:p>
            <a:endParaRPr lang="en-GB" dirty="0"/>
          </a:p>
        </p:txBody>
      </p:sp>
      <p:sp>
        <p:nvSpPr>
          <p:cNvPr id="4" name="Rectangle: Rounded Corners 3">
            <a:extLst>
              <a:ext uri="{FF2B5EF4-FFF2-40B4-BE49-F238E27FC236}">
                <a16:creationId xmlns:a16="http://schemas.microsoft.com/office/drawing/2014/main" id="{4DA8471B-B71F-4CDC-819F-A2C78B81A121}"/>
              </a:ext>
            </a:extLst>
          </p:cNvPr>
          <p:cNvSpPr/>
          <p:nvPr/>
        </p:nvSpPr>
        <p:spPr>
          <a:xfrm>
            <a:off x="5372099" y="1917700"/>
            <a:ext cx="1400175" cy="492125"/>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a:t>Modern Ciphers</a:t>
            </a:r>
            <a:endParaRPr lang="en-GB" dirty="0"/>
          </a:p>
        </p:txBody>
      </p:sp>
      <p:sp>
        <p:nvSpPr>
          <p:cNvPr id="7" name="Rectangle: Rounded Corners 6">
            <a:extLst>
              <a:ext uri="{FF2B5EF4-FFF2-40B4-BE49-F238E27FC236}">
                <a16:creationId xmlns:a16="http://schemas.microsoft.com/office/drawing/2014/main" id="{080FB6D1-949C-4FA5-9D3C-0603D897356F}"/>
              </a:ext>
            </a:extLst>
          </p:cNvPr>
          <p:cNvSpPr/>
          <p:nvPr/>
        </p:nvSpPr>
        <p:spPr>
          <a:xfrm>
            <a:off x="2428874" y="3041649"/>
            <a:ext cx="1400175" cy="49212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t>Symmetric Ciphers</a:t>
            </a:r>
            <a:endParaRPr lang="en-GB" sz="1200" dirty="0"/>
          </a:p>
        </p:txBody>
      </p:sp>
      <p:sp>
        <p:nvSpPr>
          <p:cNvPr id="8" name="Rectangle: Rounded Corners 7">
            <a:extLst>
              <a:ext uri="{FF2B5EF4-FFF2-40B4-BE49-F238E27FC236}">
                <a16:creationId xmlns:a16="http://schemas.microsoft.com/office/drawing/2014/main" id="{19A4BDDA-90D4-484A-9DF6-C89AC6AAEECC}"/>
              </a:ext>
            </a:extLst>
          </p:cNvPr>
          <p:cNvSpPr/>
          <p:nvPr/>
        </p:nvSpPr>
        <p:spPr>
          <a:xfrm>
            <a:off x="8258174" y="3041649"/>
            <a:ext cx="1400175" cy="492125"/>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200" dirty="0"/>
              <a:t>Asymmetric  Ciphers</a:t>
            </a:r>
            <a:endParaRPr lang="en-GB" sz="1200" dirty="0"/>
          </a:p>
        </p:txBody>
      </p:sp>
      <p:sp>
        <p:nvSpPr>
          <p:cNvPr id="10" name="Rectangle: Rounded Corners 9">
            <a:extLst>
              <a:ext uri="{FF2B5EF4-FFF2-40B4-BE49-F238E27FC236}">
                <a16:creationId xmlns:a16="http://schemas.microsoft.com/office/drawing/2014/main" id="{C2F3B8FA-6ABA-4951-9BA0-0C992FCC7978}"/>
              </a:ext>
            </a:extLst>
          </p:cNvPr>
          <p:cNvSpPr/>
          <p:nvPr/>
        </p:nvSpPr>
        <p:spPr>
          <a:xfrm>
            <a:off x="1283493" y="4114800"/>
            <a:ext cx="1400175" cy="49212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t>Block Ciphers</a:t>
            </a:r>
            <a:endParaRPr lang="en-GB" sz="1200" dirty="0"/>
          </a:p>
        </p:txBody>
      </p:sp>
      <p:sp>
        <p:nvSpPr>
          <p:cNvPr id="12" name="Rectangle: Rounded Corners 11">
            <a:extLst>
              <a:ext uri="{FF2B5EF4-FFF2-40B4-BE49-F238E27FC236}">
                <a16:creationId xmlns:a16="http://schemas.microsoft.com/office/drawing/2014/main" id="{7F1055D8-9689-4A2F-BEF7-F717574A9FC3}"/>
              </a:ext>
            </a:extLst>
          </p:cNvPr>
          <p:cNvSpPr/>
          <p:nvPr/>
        </p:nvSpPr>
        <p:spPr>
          <a:xfrm>
            <a:off x="5975964" y="4114800"/>
            <a:ext cx="1400175" cy="49212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t>Stream  Ciphers</a:t>
            </a:r>
            <a:endParaRPr lang="en-GB" sz="1200" dirty="0"/>
          </a:p>
        </p:txBody>
      </p:sp>
      <p:sp>
        <p:nvSpPr>
          <p:cNvPr id="13" name="Rectangle: Rounded Corners 12">
            <a:extLst>
              <a:ext uri="{FF2B5EF4-FFF2-40B4-BE49-F238E27FC236}">
                <a16:creationId xmlns:a16="http://schemas.microsoft.com/office/drawing/2014/main" id="{DE222894-0ABD-4FE7-B2FC-02F323748BF0}"/>
              </a:ext>
            </a:extLst>
          </p:cNvPr>
          <p:cNvSpPr/>
          <p:nvPr/>
        </p:nvSpPr>
        <p:spPr>
          <a:xfrm>
            <a:off x="1335879" y="5372099"/>
            <a:ext cx="573882" cy="49212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t>AES</a:t>
            </a:r>
            <a:endParaRPr lang="en-GB" sz="1200" dirty="0"/>
          </a:p>
        </p:txBody>
      </p:sp>
      <p:sp>
        <p:nvSpPr>
          <p:cNvPr id="16" name="Rectangle: Rounded Corners 15">
            <a:extLst>
              <a:ext uri="{FF2B5EF4-FFF2-40B4-BE49-F238E27FC236}">
                <a16:creationId xmlns:a16="http://schemas.microsoft.com/office/drawing/2014/main" id="{178202F8-FD68-46A5-AD67-7F6AE9122EAF}"/>
              </a:ext>
            </a:extLst>
          </p:cNvPr>
          <p:cNvSpPr/>
          <p:nvPr/>
        </p:nvSpPr>
        <p:spPr>
          <a:xfrm>
            <a:off x="7887886" y="4114799"/>
            <a:ext cx="634607" cy="492125"/>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200" dirty="0"/>
              <a:t>RSA</a:t>
            </a:r>
            <a:endParaRPr lang="en-GB" sz="1200" dirty="0"/>
          </a:p>
        </p:txBody>
      </p:sp>
      <p:cxnSp>
        <p:nvCxnSpPr>
          <p:cNvPr id="20" name="Straight Connector 19">
            <a:extLst>
              <a:ext uri="{FF2B5EF4-FFF2-40B4-BE49-F238E27FC236}">
                <a16:creationId xmlns:a16="http://schemas.microsoft.com/office/drawing/2014/main" id="{982AA4BD-5CCE-404B-A14F-E097991041BC}"/>
              </a:ext>
            </a:extLst>
          </p:cNvPr>
          <p:cNvCxnSpPr/>
          <p:nvPr/>
        </p:nvCxnSpPr>
        <p:spPr>
          <a:xfrm>
            <a:off x="3128961" y="2676525"/>
            <a:ext cx="58293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5FDF613C-3AF0-4E34-AB3A-88C80BB93871}"/>
              </a:ext>
            </a:extLst>
          </p:cNvPr>
          <p:cNvCxnSpPr>
            <a:cxnSpLocks/>
          </p:cNvCxnSpPr>
          <p:nvPr/>
        </p:nvCxnSpPr>
        <p:spPr>
          <a:xfrm>
            <a:off x="3128961" y="2686050"/>
            <a:ext cx="0" cy="2762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3B0759BA-5638-48FC-B3ED-F2B4177E17BD}"/>
              </a:ext>
            </a:extLst>
          </p:cNvPr>
          <p:cNvCxnSpPr/>
          <p:nvPr/>
        </p:nvCxnSpPr>
        <p:spPr>
          <a:xfrm>
            <a:off x="8958261" y="2676525"/>
            <a:ext cx="0" cy="2857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E49D852-FC77-4DDC-B489-474CEE17DA83}"/>
              </a:ext>
            </a:extLst>
          </p:cNvPr>
          <p:cNvCxnSpPr>
            <a:endCxn id="4" idx="2"/>
          </p:cNvCxnSpPr>
          <p:nvPr/>
        </p:nvCxnSpPr>
        <p:spPr>
          <a:xfrm flipV="1">
            <a:off x="6072186" y="2409825"/>
            <a:ext cx="0" cy="276225"/>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3CA5213-431A-463E-98D1-8E5913F9ED4D}"/>
              </a:ext>
            </a:extLst>
          </p:cNvPr>
          <p:cNvCxnSpPr>
            <a:cxnSpLocks/>
          </p:cNvCxnSpPr>
          <p:nvPr/>
        </p:nvCxnSpPr>
        <p:spPr>
          <a:xfrm flipV="1">
            <a:off x="1983579" y="3795702"/>
            <a:ext cx="4673420" cy="23826"/>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F787D36C-5C7C-4459-9277-F11B469F24A4}"/>
              </a:ext>
            </a:extLst>
          </p:cNvPr>
          <p:cNvCxnSpPr/>
          <p:nvPr/>
        </p:nvCxnSpPr>
        <p:spPr>
          <a:xfrm>
            <a:off x="1983579" y="3819525"/>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B9D970BA-05E9-4DD9-A366-9270228F2236}"/>
              </a:ext>
            </a:extLst>
          </p:cNvPr>
          <p:cNvCxnSpPr>
            <a:cxnSpLocks/>
          </p:cNvCxnSpPr>
          <p:nvPr/>
        </p:nvCxnSpPr>
        <p:spPr>
          <a:xfrm>
            <a:off x="6656999" y="3800466"/>
            <a:ext cx="0" cy="3095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555F55A-0089-4562-B67C-A9B9088CF675}"/>
              </a:ext>
            </a:extLst>
          </p:cNvPr>
          <p:cNvCxnSpPr>
            <a:endCxn id="7" idx="2"/>
          </p:cNvCxnSpPr>
          <p:nvPr/>
        </p:nvCxnSpPr>
        <p:spPr>
          <a:xfrm flipV="1">
            <a:off x="3128961" y="3533774"/>
            <a:ext cx="1" cy="285751"/>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F562023-5072-4467-B9B3-CD22C07558CD}"/>
              </a:ext>
            </a:extLst>
          </p:cNvPr>
          <p:cNvCxnSpPr>
            <a:cxnSpLocks/>
          </p:cNvCxnSpPr>
          <p:nvPr/>
        </p:nvCxnSpPr>
        <p:spPr>
          <a:xfrm>
            <a:off x="8203403" y="3814762"/>
            <a:ext cx="1835944" cy="4763"/>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70E6A176-C5B5-41B6-90B4-F3E1B21E4E95}"/>
              </a:ext>
            </a:extLst>
          </p:cNvPr>
          <p:cNvCxnSpPr/>
          <p:nvPr/>
        </p:nvCxnSpPr>
        <p:spPr>
          <a:xfrm>
            <a:off x="8203403" y="3819525"/>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5A378177-C9D7-48FF-8B04-94249A2690BB}"/>
              </a:ext>
            </a:extLst>
          </p:cNvPr>
          <p:cNvCxnSpPr/>
          <p:nvPr/>
        </p:nvCxnSpPr>
        <p:spPr>
          <a:xfrm>
            <a:off x="10039347" y="3819525"/>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50B07171-C3C6-4C09-A158-875D1F90C5C2}"/>
              </a:ext>
            </a:extLst>
          </p:cNvPr>
          <p:cNvCxnSpPr/>
          <p:nvPr/>
        </p:nvCxnSpPr>
        <p:spPr>
          <a:xfrm flipV="1">
            <a:off x="8977310" y="3533774"/>
            <a:ext cx="1" cy="285751"/>
          </a:xfrm>
          <a:prstGeom prst="line">
            <a:avLst/>
          </a:prstGeom>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77A35D4D-4FAF-4730-A261-5FF3AE305E1B}"/>
              </a:ext>
            </a:extLst>
          </p:cNvPr>
          <p:cNvSpPr/>
          <p:nvPr/>
        </p:nvSpPr>
        <p:spPr>
          <a:xfrm>
            <a:off x="8673100" y="4114799"/>
            <a:ext cx="599483" cy="492125"/>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200" dirty="0"/>
              <a:t>DSA</a:t>
            </a:r>
            <a:endParaRPr lang="en-GB" sz="1200" dirty="0"/>
          </a:p>
        </p:txBody>
      </p:sp>
      <p:sp>
        <p:nvSpPr>
          <p:cNvPr id="28" name="Rectangle: Rounded Corners 27">
            <a:extLst>
              <a:ext uri="{FF2B5EF4-FFF2-40B4-BE49-F238E27FC236}">
                <a16:creationId xmlns:a16="http://schemas.microsoft.com/office/drawing/2014/main" id="{D9C6C035-5B0C-4849-8AF2-87D89C7CF0A8}"/>
              </a:ext>
            </a:extLst>
          </p:cNvPr>
          <p:cNvSpPr/>
          <p:nvPr/>
        </p:nvSpPr>
        <p:spPr>
          <a:xfrm>
            <a:off x="9416650" y="4114799"/>
            <a:ext cx="1248964" cy="492125"/>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200" dirty="0"/>
              <a:t>Diffie-Hellman</a:t>
            </a:r>
            <a:endParaRPr lang="en-GB" sz="1200" dirty="0"/>
          </a:p>
        </p:txBody>
      </p:sp>
      <p:cxnSp>
        <p:nvCxnSpPr>
          <p:cNvPr id="32" name="Straight Connector 31">
            <a:extLst>
              <a:ext uri="{FF2B5EF4-FFF2-40B4-BE49-F238E27FC236}">
                <a16:creationId xmlns:a16="http://schemas.microsoft.com/office/drawing/2014/main" id="{C7C3C750-8AEF-45FC-A03E-7B0058EE14DA}"/>
              </a:ext>
            </a:extLst>
          </p:cNvPr>
          <p:cNvCxnSpPr>
            <a:cxnSpLocks/>
          </p:cNvCxnSpPr>
          <p:nvPr/>
        </p:nvCxnSpPr>
        <p:spPr>
          <a:xfrm>
            <a:off x="1633536" y="5076825"/>
            <a:ext cx="3842220" cy="7333"/>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B22978D5-F2A7-423D-A670-550B36A76C9F}"/>
              </a:ext>
            </a:extLst>
          </p:cNvPr>
          <p:cNvCxnSpPr/>
          <p:nvPr/>
        </p:nvCxnSpPr>
        <p:spPr>
          <a:xfrm>
            <a:off x="1633536" y="5076825"/>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660E110B-5180-4C06-8B51-EF293BAB1FB1}"/>
              </a:ext>
            </a:extLst>
          </p:cNvPr>
          <p:cNvCxnSpPr/>
          <p:nvPr/>
        </p:nvCxnSpPr>
        <p:spPr>
          <a:xfrm>
            <a:off x="3831430" y="5076825"/>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79D37663-BF91-44AD-B701-DCA0E00575AB}"/>
              </a:ext>
            </a:extLst>
          </p:cNvPr>
          <p:cNvCxnSpPr/>
          <p:nvPr/>
        </p:nvCxnSpPr>
        <p:spPr>
          <a:xfrm>
            <a:off x="2374104" y="5076825"/>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61536859-D04D-4A23-8666-4449B8B22170}"/>
              </a:ext>
            </a:extLst>
          </p:cNvPr>
          <p:cNvCxnSpPr/>
          <p:nvPr/>
        </p:nvCxnSpPr>
        <p:spPr>
          <a:xfrm>
            <a:off x="3109911" y="5076825"/>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C703B683-4290-4A26-B2D1-49A5ECC27B90}"/>
              </a:ext>
            </a:extLst>
          </p:cNvPr>
          <p:cNvCxnSpPr/>
          <p:nvPr/>
        </p:nvCxnSpPr>
        <p:spPr>
          <a:xfrm>
            <a:off x="4638675" y="5076825"/>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8" name="Rectangle: Rounded Corners 47">
            <a:extLst>
              <a:ext uri="{FF2B5EF4-FFF2-40B4-BE49-F238E27FC236}">
                <a16:creationId xmlns:a16="http://schemas.microsoft.com/office/drawing/2014/main" id="{1764DEC6-D6B9-44F5-B591-A001411BEDB3}"/>
              </a:ext>
            </a:extLst>
          </p:cNvPr>
          <p:cNvSpPr/>
          <p:nvPr/>
        </p:nvSpPr>
        <p:spPr>
          <a:xfrm>
            <a:off x="2085972" y="5372099"/>
            <a:ext cx="573882" cy="49212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t>DES</a:t>
            </a:r>
            <a:endParaRPr lang="en-GB" sz="1200" dirty="0"/>
          </a:p>
        </p:txBody>
      </p:sp>
      <p:sp>
        <p:nvSpPr>
          <p:cNvPr id="49" name="Rectangle: Rounded Corners 48">
            <a:extLst>
              <a:ext uri="{FF2B5EF4-FFF2-40B4-BE49-F238E27FC236}">
                <a16:creationId xmlns:a16="http://schemas.microsoft.com/office/drawing/2014/main" id="{EFBB54CE-624F-4359-BAFC-DFB260345562}"/>
              </a:ext>
            </a:extLst>
          </p:cNvPr>
          <p:cNvSpPr/>
          <p:nvPr/>
        </p:nvSpPr>
        <p:spPr>
          <a:xfrm>
            <a:off x="2827732" y="5372096"/>
            <a:ext cx="573882" cy="49212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t>3DES</a:t>
            </a:r>
            <a:endParaRPr lang="en-GB" sz="1200" dirty="0"/>
          </a:p>
        </p:txBody>
      </p:sp>
      <p:sp>
        <p:nvSpPr>
          <p:cNvPr id="50" name="Rectangle: Rounded Corners 49">
            <a:extLst>
              <a:ext uri="{FF2B5EF4-FFF2-40B4-BE49-F238E27FC236}">
                <a16:creationId xmlns:a16="http://schemas.microsoft.com/office/drawing/2014/main" id="{184C0D2E-B49B-410E-8580-2348A36D25B4}"/>
              </a:ext>
            </a:extLst>
          </p:cNvPr>
          <p:cNvSpPr/>
          <p:nvPr/>
        </p:nvSpPr>
        <p:spPr>
          <a:xfrm>
            <a:off x="3540917" y="5381618"/>
            <a:ext cx="573882" cy="49212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t>IDEA</a:t>
            </a:r>
            <a:endParaRPr lang="en-GB" sz="1200" dirty="0"/>
          </a:p>
        </p:txBody>
      </p:sp>
      <p:sp>
        <p:nvSpPr>
          <p:cNvPr id="51" name="Rectangle: Rounded Corners 50">
            <a:extLst>
              <a:ext uri="{FF2B5EF4-FFF2-40B4-BE49-F238E27FC236}">
                <a16:creationId xmlns:a16="http://schemas.microsoft.com/office/drawing/2014/main" id="{6C875F19-F1D8-4A79-808A-E31BB730C9BB}"/>
              </a:ext>
            </a:extLst>
          </p:cNvPr>
          <p:cNvSpPr/>
          <p:nvPr/>
        </p:nvSpPr>
        <p:spPr>
          <a:xfrm>
            <a:off x="4242192" y="5370504"/>
            <a:ext cx="765569" cy="49212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t>Blowfish</a:t>
            </a:r>
            <a:endParaRPr lang="en-GB" sz="1200" dirty="0"/>
          </a:p>
        </p:txBody>
      </p:sp>
      <p:cxnSp>
        <p:nvCxnSpPr>
          <p:cNvPr id="53" name="Straight Connector 52">
            <a:extLst>
              <a:ext uri="{FF2B5EF4-FFF2-40B4-BE49-F238E27FC236}">
                <a16:creationId xmlns:a16="http://schemas.microsoft.com/office/drawing/2014/main" id="{6EA60ADF-9704-4D95-86E0-F39473469246}"/>
              </a:ext>
            </a:extLst>
          </p:cNvPr>
          <p:cNvCxnSpPr>
            <a:cxnSpLocks/>
          </p:cNvCxnSpPr>
          <p:nvPr/>
        </p:nvCxnSpPr>
        <p:spPr>
          <a:xfrm flipV="1">
            <a:off x="1969290" y="4569619"/>
            <a:ext cx="0" cy="507206"/>
          </a:xfrm>
          <a:prstGeom prst="line">
            <a:avLst/>
          </a:prstGeom>
        </p:spPr>
        <p:style>
          <a:lnRef idx="1">
            <a:schemeClr val="accent1"/>
          </a:lnRef>
          <a:fillRef idx="0">
            <a:schemeClr val="accent1"/>
          </a:fillRef>
          <a:effectRef idx="0">
            <a:schemeClr val="accent1"/>
          </a:effectRef>
          <a:fontRef idx="minor">
            <a:schemeClr val="tx1"/>
          </a:fontRef>
        </p:style>
      </p:cxnSp>
      <p:sp>
        <p:nvSpPr>
          <p:cNvPr id="54" name="Rectangle: Rounded Corners 53">
            <a:extLst>
              <a:ext uri="{FF2B5EF4-FFF2-40B4-BE49-F238E27FC236}">
                <a16:creationId xmlns:a16="http://schemas.microsoft.com/office/drawing/2014/main" id="{A8037763-4C0E-4786-B914-0E59338C69D9}"/>
              </a:ext>
            </a:extLst>
          </p:cNvPr>
          <p:cNvSpPr/>
          <p:nvPr/>
        </p:nvSpPr>
        <p:spPr>
          <a:xfrm>
            <a:off x="6099643" y="5391140"/>
            <a:ext cx="664367" cy="49212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t>ISAAC</a:t>
            </a:r>
            <a:endParaRPr lang="en-GB" sz="1200" dirty="0"/>
          </a:p>
        </p:txBody>
      </p:sp>
      <p:cxnSp>
        <p:nvCxnSpPr>
          <p:cNvPr id="55" name="Straight Connector 54">
            <a:extLst>
              <a:ext uri="{FF2B5EF4-FFF2-40B4-BE49-F238E27FC236}">
                <a16:creationId xmlns:a16="http://schemas.microsoft.com/office/drawing/2014/main" id="{64FC5EBD-30AC-41DD-A2D0-67CF9BB9C748}"/>
              </a:ext>
            </a:extLst>
          </p:cNvPr>
          <p:cNvCxnSpPr>
            <a:cxnSpLocks/>
          </p:cNvCxnSpPr>
          <p:nvPr/>
        </p:nvCxnSpPr>
        <p:spPr>
          <a:xfrm>
            <a:off x="6430635" y="5095866"/>
            <a:ext cx="300513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0D6CB4B9-BDE5-4235-B4EA-8AC9E2AE822E}"/>
              </a:ext>
            </a:extLst>
          </p:cNvPr>
          <p:cNvCxnSpPr/>
          <p:nvPr/>
        </p:nvCxnSpPr>
        <p:spPr>
          <a:xfrm>
            <a:off x="6430635" y="5095866"/>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9A173E8D-B080-4FF8-B730-A6C34506BEEA}"/>
              </a:ext>
            </a:extLst>
          </p:cNvPr>
          <p:cNvCxnSpPr/>
          <p:nvPr/>
        </p:nvCxnSpPr>
        <p:spPr>
          <a:xfrm>
            <a:off x="8628529" y="5095866"/>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B58E2E40-45C7-447A-94C1-9338D06BEE4E}"/>
              </a:ext>
            </a:extLst>
          </p:cNvPr>
          <p:cNvCxnSpPr/>
          <p:nvPr/>
        </p:nvCxnSpPr>
        <p:spPr>
          <a:xfrm>
            <a:off x="7171203" y="5095866"/>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32EC897A-5946-412F-95A2-19A52D62132C}"/>
              </a:ext>
            </a:extLst>
          </p:cNvPr>
          <p:cNvCxnSpPr/>
          <p:nvPr/>
        </p:nvCxnSpPr>
        <p:spPr>
          <a:xfrm>
            <a:off x="7907010" y="5095866"/>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8504DC6D-C80C-4ACD-9E75-3E86B9072195}"/>
              </a:ext>
            </a:extLst>
          </p:cNvPr>
          <p:cNvCxnSpPr/>
          <p:nvPr/>
        </p:nvCxnSpPr>
        <p:spPr>
          <a:xfrm>
            <a:off x="9435774" y="5095866"/>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1" name="Rectangle: Rounded Corners 60">
            <a:extLst>
              <a:ext uri="{FF2B5EF4-FFF2-40B4-BE49-F238E27FC236}">
                <a16:creationId xmlns:a16="http://schemas.microsoft.com/office/drawing/2014/main" id="{BBE79564-DC2B-4B6A-944B-D901459AA5CC}"/>
              </a:ext>
            </a:extLst>
          </p:cNvPr>
          <p:cNvSpPr/>
          <p:nvPr/>
        </p:nvSpPr>
        <p:spPr>
          <a:xfrm>
            <a:off x="6883071" y="5391140"/>
            <a:ext cx="573882" cy="49212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t>Quad</a:t>
            </a:r>
            <a:endParaRPr lang="en-GB" sz="1200" dirty="0"/>
          </a:p>
        </p:txBody>
      </p:sp>
      <p:sp>
        <p:nvSpPr>
          <p:cNvPr id="62" name="Rectangle: Rounded Corners 61">
            <a:extLst>
              <a:ext uri="{FF2B5EF4-FFF2-40B4-BE49-F238E27FC236}">
                <a16:creationId xmlns:a16="http://schemas.microsoft.com/office/drawing/2014/main" id="{34A88253-F4EA-4FA9-AE4D-4EAA18D112A6}"/>
              </a:ext>
            </a:extLst>
          </p:cNvPr>
          <p:cNvSpPr/>
          <p:nvPr/>
        </p:nvSpPr>
        <p:spPr>
          <a:xfrm>
            <a:off x="7624831" y="5391137"/>
            <a:ext cx="573882" cy="49212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t>Fish</a:t>
            </a:r>
            <a:endParaRPr lang="en-GB" sz="1200" dirty="0"/>
          </a:p>
        </p:txBody>
      </p:sp>
      <p:sp>
        <p:nvSpPr>
          <p:cNvPr id="63" name="Rectangle: Rounded Corners 62">
            <a:extLst>
              <a:ext uri="{FF2B5EF4-FFF2-40B4-BE49-F238E27FC236}">
                <a16:creationId xmlns:a16="http://schemas.microsoft.com/office/drawing/2014/main" id="{A1EB1809-11D6-4043-890A-7477929C8562}"/>
              </a:ext>
            </a:extLst>
          </p:cNvPr>
          <p:cNvSpPr/>
          <p:nvPr/>
        </p:nvSpPr>
        <p:spPr>
          <a:xfrm>
            <a:off x="8338016" y="5400659"/>
            <a:ext cx="573882" cy="49212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t>RC4</a:t>
            </a:r>
            <a:endParaRPr lang="en-GB" sz="1200" dirty="0"/>
          </a:p>
        </p:txBody>
      </p:sp>
      <p:cxnSp>
        <p:nvCxnSpPr>
          <p:cNvPr id="65" name="Straight Connector 64">
            <a:extLst>
              <a:ext uri="{FF2B5EF4-FFF2-40B4-BE49-F238E27FC236}">
                <a16:creationId xmlns:a16="http://schemas.microsoft.com/office/drawing/2014/main" id="{9A269A11-9290-439F-83C8-A99522EA722A}"/>
              </a:ext>
            </a:extLst>
          </p:cNvPr>
          <p:cNvCxnSpPr>
            <a:cxnSpLocks/>
          </p:cNvCxnSpPr>
          <p:nvPr/>
        </p:nvCxnSpPr>
        <p:spPr>
          <a:xfrm flipV="1">
            <a:off x="6645094" y="4588660"/>
            <a:ext cx="0" cy="507206"/>
          </a:xfrm>
          <a:prstGeom prst="line">
            <a:avLst/>
          </a:prstGeom>
        </p:spPr>
        <p:style>
          <a:lnRef idx="1">
            <a:schemeClr val="accent1"/>
          </a:lnRef>
          <a:fillRef idx="0">
            <a:schemeClr val="accent1"/>
          </a:fillRef>
          <a:effectRef idx="0">
            <a:schemeClr val="accent1"/>
          </a:effectRef>
          <a:fontRef idx="minor">
            <a:schemeClr val="tx1"/>
          </a:fontRef>
        </p:style>
      </p:cxnSp>
      <p:sp>
        <p:nvSpPr>
          <p:cNvPr id="66" name="Rectangle: Rounded Corners 65">
            <a:extLst>
              <a:ext uri="{FF2B5EF4-FFF2-40B4-BE49-F238E27FC236}">
                <a16:creationId xmlns:a16="http://schemas.microsoft.com/office/drawing/2014/main" id="{14D16B43-1A67-449F-B827-2618370EF814}"/>
              </a:ext>
            </a:extLst>
          </p:cNvPr>
          <p:cNvSpPr/>
          <p:nvPr/>
        </p:nvSpPr>
        <p:spPr>
          <a:xfrm>
            <a:off x="9148833" y="5400659"/>
            <a:ext cx="573882" cy="49212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t>Seal</a:t>
            </a:r>
            <a:endParaRPr lang="en-GB" sz="1200" dirty="0"/>
          </a:p>
        </p:txBody>
      </p:sp>
      <p:cxnSp>
        <p:nvCxnSpPr>
          <p:cNvPr id="67" name="Straight Arrow Connector 66">
            <a:extLst>
              <a:ext uri="{FF2B5EF4-FFF2-40B4-BE49-F238E27FC236}">
                <a16:creationId xmlns:a16="http://schemas.microsoft.com/office/drawing/2014/main" id="{8F93C24E-74DE-4853-AD93-AA750BEF8E53}"/>
              </a:ext>
            </a:extLst>
          </p:cNvPr>
          <p:cNvCxnSpPr/>
          <p:nvPr/>
        </p:nvCxnSpPr>
        <p:spPr>
          <a:xfrm>
            <a:off x="8977311" y="3814762"/>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2" name="Rectangle: Rounded Corners 51">
            <a:extLst>
              <a:ext uri="{FF2B5EF4-FFF2-40B4-BE49-F238E27FC236}">
                <a16:creationId xmlns:a16="http://schemas.microsoft.com/office/drawing/2014/main" id="{118A1F68-A888-4E65-82B4-282F2663F95C}"/>
              </a:ext>
            </a:extLst>
          </p:cNvPr>
          <p:cNvSpPr/>
          <p:nvPr/>
        </p:nvSpPr>
        <p:spPr>
          <a:xfrm>
            <a:off x="5092972" y="5384498"/>
            <a:ext cx="765569" cy="49212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GB" sz="1200" dirty="0"/>
              <a:t>RC 5 / 6</a:t>
            </a:r>
          </a:p>
        </p:txBody>
      </p:sp>
      <p:cxnSp>
        <p:nvCxnSpPr>
          <p:cNvPr id="64" name="Straight Arrow Connector 63">
            <a:extLst>
              <a:ext uri="{FF2B5EF4-FFF2-40B4-BE49-F238E27FC236}">
                <a16:creationId xmlns:a16="http://schemas.microsoft.com/office/drawing/2014/main" id="{6D1013A3-AE18-4765-A1D5-1DBA2EEB3D7A}"/>
              </a:ext>
            </a:extLst>
          </p:cNvPr>
          <p:cNvCxnSpPr>
            <a:cxnSpLocks/>
          </p:cNvCxnSpPr>
          <p:nvPr/>
        </p:nvCxnSpPr>
        <p:spPr>
          <a:xfrm>
            <a:off x="5475756" y="5076825"/>
            <a:ext cx="0" cy="3238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4957134"/>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r>
              <a:rPr lang="en-US" dirty="0"/>
              <a:t>Symmetric Encryption</a:t>
            </a:r>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lstStyle/>
          <a:p>
            <a:pPr marL="0" indent="0">
              <a:buNone/>
            </a:pPr>
            <a:r>
              <a:rPr lang="en-GB" dirty="0"/>
              <a:t>Also Known as “Shared Key Algorithm”, “Shared Secret” or “Secret Key”</a:t>
            </a:r>
          </a:p>
          <a:p>
            <a:r>
              <a:rPr lang="en-US" dirty="0"/>
              <a:t>Uses the same single key for encryption and decryption</a:t>
            </a:r>
          </a:p>
          <a:p>
            <a:endParaRPr lang="en-GB" dirty="0"/>
          </a:p>
          <a:p>
            <a:pPr marL="0" indent="0">
              <a:buNone/>
            </a:pPr>
            <a:r>
              <a:rPr lang="en-GB" dirty="0"/>
              <a:t>Challenges: </a:t>
            </a:r>
          </a:p>
          <a:p>
            <a:r>
              <a:rPr lang="en-GB" dirty="0"/>
              <a:t>Can be problematic to distribute key </a:t>
            </a:r>
            <a:r>
              <a:rPr lang="en-GB" dirty="0" err="1"/>
              <a:t>initally</a:t>
            </a:r>
            <a:endParaRPr lang="en-GB" dirty="0"/>
          </a:p>
          <a:p>
            <a:r>
              <a:rPr lang="en-GB" dirty="0"/>
              <a:t>One the key and message is shared, if the key becomes more widely known (compromised) anyone can access the message.</a:t>
            </a:r>
          </a:p>
          <a:p>
            <a:endParaRPr lang="en-US" dirty="0"/>
          </a:p>
          <a:p>
            <a:endParaRPr lang="en-US" dirty="0"/>
          </a:p>
        </p:txBody>
      </p:sp>
    </p:spTree>
    <p:extLst>
      <p:ext uri="{BB962C8B-B14F-4D97-AF65-F5344CB8AC3E}">
        <p14:creationId xmlns:p14="http://schemas.microsoft.com/office/powerpoint/2010/main" val="4019629029"/>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456B7-D80C-4171-9024-66637B8E65A9}"/>
              </a:ext>
            </a:extLst>
          </p:cNvPr>
          <p:cNvSpPr>
            <a:spLocks noGrp="1"/>
          </p:cNvSpPr>
          <p:nvPr>
            <p:ph type="title"/>
          </p:nvPr>
        </p:nvSpPr>
        <p:spPr/>
        <p:txBody>
          <a:bodyPr/>
          <a:lstStyle/>
          <a:p>
            <a:r>
              <a:rPr lang="en-GB" dirty="0"/>
              <a:t>Symmetric Encryption</a:t>
            </a:r>
          </a:p>
        </p:txBody>
      </p:sp>
      <p:pic>
        <p:nvPicPr>
          <p:cNvPr id="5" name="Content Placeholder 4" descr="A picture containing diagram&#10;&#10;Description automatically generated">
            <a:extLst>
              <a:ext uri="{FF2B5EF4-FFF2-40B4-BE49-F238E27FC236}">
                <a16:creationId xmlns:a16="http://schemas.microsoft.com/office/drawing/2014/main" id="{8613B191-E0B0-497B-B9D4-26E38E051F1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40575" y="1286027"/>
            <a:ext cx="7684479" cy="5422833"/>
          </a:xfrm>
        </p:spPr>
      </p:pic>
    </p:spTree>
    <p:extLst>
      <p:ext uri="{BB962C8B-B14F-4D97-AF65-F5344CB8AC3E}">
        <p14:creationId xmlns:p14="http://schemas.microsoft.com/office/powerpoint/2010/main" val="3910135310"/>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397EA-4819-4E1E-9531-38EBADD5BC3E}"/>
              </a:ext>
            </a:extLst>
          </p:cNvPr>
          <p:cNvSpPr>
            <a:spLocks noGrp="1"/>
          </p:cNvSpPr>
          <p:nvPr>
            <p:ph type="title"/>
          </p:nvPr>
        </p:nvSpPr>
        <p:spPr/>
        <p:txBody>
          <a:bodyPr/>
          <a:lstStyle/>
          <a:p>
            <a:r>
              <a:rPr lang="en-GB" dirty="0"/>
              <a:t>Symmetric Encryption</a:t>
            </a:r>
          </a:p>
        </p:txBody>
      </p:sp>
      <p:sp>
        <p:nvSpPr>
          <p:cNvPr id="3" name="Content Placeholder 2">
            <a:extLst>
              <a:ext uri="{FF2B5EF4-FFF2-40B4-BE49-F238E27FC236}">
                <a16:creationId xmlns:a16="http://schemas.microsoft.com/office/drawing/2014/main" id="{30E5B95F-3C5C-45F4-9606-55FD3A44A83D}"/>
              </a:ext>
            </a:extLst>
          </p:cNvPr>
          <p:cNvSpPr>
            <a:spLocks noGrp="1"/>
          </p:cNvSpPr>
          <p:nvPr>
            <p:ph idx="1"/>
          </p:nvPr>
        </p:nvSpPr>
        <p:spPr>
          <a:xfrm>
            <a:off x="312821" y="1514475"/>
            <a:ext cx="11590421" cy="5247106"/>
          </a:xfrm>
        </p:spPr>
        <p:txBody>
          <a:bodyPr>
            <a:normAutofit/>
          </a:bodyPr>
          <a:lstStyle/>
          <a:p>
            <a:r>
              <a:rPr lang="en-GB" dirty="0"/>
              <a:t>This is the simplest kind of encryption that involves only one secret key to cipher and decipher information</a:t>
            </a:r>
          </a:p>
          <a:p>
            <a:endParaRPr lang="en-GB" dirty="0"/>
          </a:p>
          <a:p>
            <a:r>
              <a:rPr lang="en-GB" dirty="0"/>
              <a:t>Symmetrical encryption is an old and best-known technique. It uses a secret key that can either be a number, a word or a string of random letters</a:t>
            </a:r>
          </a:p>
          <a:p>
            <a:endParaRPr lang="en-GB" dirty="0"/>
          </a:p>
          <a:p>
            <a:r>
              <a:rPr lang="en-GB" dirty="0"/>
              <a:t>It is a blended with the plain text of a message to change the content in a particular way</a:t>
            </a:r>
          </a:p>
          <a:p>
            <a:endParaRPr lang="en-GB" dirty="0"/>
          </a:p>
          <a:p>
            <a:r>
              <a:rPr lang="en-GB" dirty="0"/>
              <a:t>The sender and the recipient should know the secret key that is used to encrypt and decrypt all the messages</a:t>
            </a:r>
          </a:p>
        </p:txBody>
      </p:sp>
    </p:spTree>
    <p:extLst>
      <p:ext uri="{BB962C8B-B14F-4D97-AF65-F5344CB8AC3E}">
        <p14:creationId xmlns:p14="http://schemas.microsoft.com/office/powerpoint/2010/main" val="2333761542"/>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397EA-4819-4E1E-9531-38EBADD5BC3E}"/>
              </a:ext>
            </a:extLst>
          </p:cNvPr>
          <p:cNvSpPr>
            <a:spLocks noGrp="1"/>
          </p:cNvSpPr>
          <p:nvPr>
            <p:ph type="title"/>
          </p:nvPr>
        </p:nvSpPr>
        <p:spPr/>
        <p:txBody>
          <a:bodyPr/>
          <a:lstStyle/>
          <a:p>
            <a:r>
              <a:rPr lang="en-GB" dirty="0"/>
              <a:t>Symmetric Encryption</a:t>
            </a:r>
          </a:p>
        </p:txBody>
      </p:sp>
      <p:sp>
        <p:nvSpPr>
          <p:cNvPr id="3" name="Content Placeholder 2">
            <a:extLst>
              <a:ext uri="{FF2B5EF4-FFF2-40B4-BE49-F238E27FC236}">
                <a16:creationId xmlns:a16="http://schemas.microsoft.com/office/drawing/2014/main" id="{30E5B95F-3C5C-45F4-9606-55FD3A44A83D}"/>
              </a:ext>
            </a:extLst>
          </p:cNvPr>
          <p:cNvSpPr>
            <a:spLocks noGrp="1"/>
          </p:cNvSpPr>
          <p:nvPr>
            <p:ph idx="1"/>
          </p:nvPr>
        </p:nvSpPr>
        <p:spPr>
          <a:xfrm>
            <a:off x="312821" y="1514475"/>
            <a:ext cx="11590421" cy="5247106"/>
          </a:xfrm>
        </p:spPr>
        <p:txBody>
          <a:bodyPr>
            <a:normAutofit/>
          </a:bodyPr>
          <a:lstStyle/>
          <a:p>
            <a:pPr marL="0" indent="0">
              <a:buNone/>
            </a:pPr>
            <a:r>
              <a:rPr lang="en-GB" dirty="0"/>
              <a:t>Blowfish, AES, RC4, DES, RC5, and RC6 are examples of Symmetric encryption</a:t>
            </a:r>
          </a:p>
          <a:p>
            <a:pPr marL="0" indent="0">
              <a:buNone/>
            </a:pPr>
            <a:endParaRPr lang="en-GB" dirty="0"/>
          </a:p>
          <a:p>
            <a:pPr marL="0" indent="0">
              <a:buNone/>
            </a:pPr>
            <a:r>
              <a:rPr lang="en-GB" dirty="0"/>
              <a:t>The most widely used symmetric algorithm is AES-128, AES-192, and AES-256</a:t>
            </a:r>
          </a:p>
          <a:p>
            <a:pPr marL="0" indent="0">
              <a:buNone/>
            </a:pPr>
            <a:endParaRPr lang="en-GB" dirty="0"/>
          </a:p>
          <a:p>
            <a:pPr marL="0" indent="0">
              <a:buNone/>
            </a:pPr>
            <a:r>
              <a:rPr lang="en-GB" dirty="0"/>
              <a:t>The main disadvantages of Symmetric key encryption is that:</a:t>
            </a:r>
          </a:p>
          <a:p>
            <a:pPr marL="0" indent="0">
              <a:buNone/>
            </a:pPr>
            <a:endParaRPr lang="en-GB" dirty="0"/>
          </a:p>
          <a:p>
            <a:r>
              <a:rPr lang="en-GB" dirty="0"/>
              <a:t>All parties involved have to exchange the same key (used to encrypt the data) before they can decrypt it</a:t>
            </a:r>
          </a:p>
          <a:p>
            <a:endParaRPr lang="en-GB" dirty="0"/>
          </a:p>
          <a:p>
            <a:r>
              <a:rPr lang="en-GB" dirty="0"/>
              <a:t>If the </a:t>
            </a:r>
            <a:r>
              <a:rPr lang="en-GB" dirty="0" err="1"/>
              <a:t>the</a:t>
            </a:r>
            <a:r>
              <a:rPr lang="en-GB" dirty="0"/>
              <a:t> key becomes too widely known, the encrypted file is compromised</a:t>
            </a:r>
          </a:p>
          <a:p>
            <a:endParaRPr lang="en-GB" dirty="0"/>
          </a:p>
        </p:txBody>
      </p:sp>
    </p:spTree>
    <p:extLst>
      <p:ext uri="{BB962C8B-B14F-4D97-AF65-F5344CB8AC3E}">
        <p14:creationId xmlns:p14="http://schemas.microsoft.com/office/powerpoint/2010/main" val="3787752739"/>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Symmetric</a:t>
            </a:r>
          </a:p>
        </p:txBody>
      </p:sp>
      <p:sp>
        <p:nvSpPr>
          <p:cNvPr id="3" name="Content Placeholder 2"/>
          <p:cNvSpPr>
            <a:spLocks noGrp="1"/>
          </p:cNvSpPr>
          <p:nvPr>
            <p:ph idx="1"/>
          </p:nvPr>
        </p:nvSpPr>
        <p:spPr/>
        <p:txBody>
          <a:bodyPr>
            <a:normAutofit/>
          </a:bodyPr>
          <a:lstStyle/>
          <a:p>
            <a:pPr marL="0" indent="0">
              <a:buNone/>
            </a:pPr>
            <a:r>
              <a:rPr lang="en-GB" sz="4400" dirty="0"/>
              <a:t>There are two types of Symmetric encryption algorithms:</a:t>
            </a:r>
          </a:p>
          <a:p>
            <a:endParaRPr lang="en-GB" sz="4400" dirty="0"/>
          </a:p>
          <a:p>
            <a:pPr lvl="1"/>
            <a:r>
              <a:rPr lang="en-GB" sz="4000" dirty="0"/>
              <a:t>Block Ciphers</a:t>
            </a:r>
          </a:p>
          <a:p>
            <a:endParaRPr lang="en-GB" sz="4400" dirty="0"/>
          </a:p>
          <a:p>
            <a:pPr lvl="1"/>
            <a:r>
              <a:rPr lang="en-GB" sz="4000" dirty="0"/>
              <a:t>Stream Ciphers</a:t>
            </a:r>
          </a:p>
        </p:txBody>
      </p:sp>
    </p:spTree>
    <p:extLst>
      <p:ext uri="{BB962C8B-B14F-4D97-AF65-F5344CB8AC3E}">
        <p14:creationId xmlns:p14="http://schemas.microsoft.com/office/powerpoint/2010/main" val="717450563"/>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Symmetric - Block Ciphers</a:t>
            </a:r>
          </a:p>
        </p:txBody>
      </p:sp>
      <p:sp>
        <p:nvSpPr>
          <p:cNvPr id="3" name="Content Placeholder 2"/>
          <p:cNvSpPr>
            <a:spLocks noGrp="1"/>
          </p:cNvSpPr>
          <p:nvPr>
            <p:ph idx="1"/>
          </p:nvPr>
        </p:nvSpPr>
        <p:spPr/>
        <p:txBody>
          <a:bodyPr>
            <a:normAutofit fontScale="92500" lnSpcReduction="10000"/>
          </a:bodyPr>
          <a:lstStyle/>
          <a:p>
            <a:r>
              <a:rPr lang="en-GB" sz="3200" dirty="0"/>
              <a:t>A block cipher is one, which in contrast to a stream cipher which operates on each letter one-by-one, operates on blocks of characters</a:t>
            </a:r>
          </a:p>
          <a:p>
            <a:r>
              <a:rPr lang="en-GB" sz="3200" dirty="0"/>
              <a:t>Typical sizes are 8 or 16 characters</a:t>
            </a:r>
          </a:p>
          <a:p>
            <a:r>
              <a:rPr lang="en-GB" sz="3200" dirty="0"/>
              <a:t>So for example, the block cipher might work on 16 characters</a:t>
            </a:r>
          </a:p>
          <a:p>
            <a:r>
              <a:rPr lang="en-GB" sz="3200" dirty="0"/>
              <a:t>It takes in a text of length 16, and uses so an algorithm to convert this to another block of text of length 16</a:t>
            </a:r>
          </a:p>
          <a:p>
            <a:r>
              <a:rPr lang="en-GB" sz="3200" dirty="0"/>
              <a:t>A block cipher uses a symmetric key, that is decoding is done by using the same key (or obtained from it trivially) as the key for encoding</a:t>
            </a:r>
          </a:p>
        </p:txBody>
      </p:sp>
    </p:spTree>
    <p:extLst>
      <p:ext uri="{BB962C8B-B14F-4D97-AF65-F5344CB8AC3E}">
        <p14:creationId xmlns:p14="http://schemas.microsoft.com/office/powerpoint/2010/main" val="2611005784"/>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Symmetric - Block Ciphers</a:t>
            </a:r>
          </a:p>
        </p:txBody>
      </p:sp>
      <p:sp>
        <p:nvSpPr>
          <p:cNvPr id="3" name="Content Placeholder 2"/>
          <p:cNvSpPr>
            <a:spLocks noGrp="1"/>
          </p:cNvSpPr>
          <p:nvPr>
            <p:ph idx="1"/>
          </p:nvPr>
        </p:nvSpPr>
        <p:spPr/>
        <p:txBody>
          <a:bodyPr>
            <a:normAutofit/>
          </a:bodyPr>
          <a:lstStyle/>
          <a:p>
            <a:pPr marL="0" indent="0">
              <a:buNone/>
            </a:pPr>
            <a:r>
              <a:rPr lang="en-GB" sz="3600" dirty="0"/>
              <a:t>Set lengths of bits are encrypted in blocks of electronic data with the use of a specific secret key</a:t>
            </a:r>
          </a:p>
          <a:p>
            <a:pPr marL="0" indent="0">
              <a:buNone/>
            </a:pPr>
            <a:endParaRPr lang="en-GB" sz="3600" dirty="0"/>
          </a:p>
          <a:p>
            <a:pPr marL="0" indent="0">
              <a:buNone/>
            </a:pPr>
            <a:r>
              <a:rPr lang="en-GB" sz="3600" dirty="0"/>
              <a:t>As the data is being encrypted, the system holds the data in its memory as it waits for complete blocks</a:t>
            </a:r>
          </a:p>
          <a:p>
            <a:pPr marL="0" indent="0">
              <a:buNone/>
            </a:pPr>
            <a:endParaRPr lang="en-GB" sz="3600" dirty="0"/>
          </a:p>
          <a:p>
            <a:pPr marL="0" indent="0">
              <a:buNone/>
            </a:pPr>
            <a:r>
              <a:rPr lang="en-GB" sz="3600" dirty="0"/>
              <a:t>Encryption of large messages utilises “Block Chaining”</a:t>
            </a:r>
          </a:p>
          <a:p>
            <a:pPr marL="0" indent="0">
              <a:buNone/>
            </a:pPr>
            <a:endParaRPr lang="en-GB" sz="3600" dirty="0"/>
          </a:p>
        </p:txBody>
      </p:sp>
    </p:spTree>
    <p:extLst>
      <p:ext uri="{BB962C8B-B14F-4D97-AF65-F5344CB8AC3E}">
        <p14:creationId xmlns:p14="http://schemas.microsoft.com/office/powerpoint/2010/main" val="16202476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EF882-839E-4CFF-8501-A3F1DBC9CC8E}"/>
              </a:ext>
            </a:extLst>
          </p:cNvPr>
          <p:cNvSpPr>
            <a:spLocks noGrp="1"/>
          </p:cNvSpPr>
          <p:nvPr>
            <p:ph type="title"/>
          </p:nvPr>
        </p:nvSpPr>
        <p:spPr/>
        <p:txBody>
          <a:bodyPr/>
          <a:lstStyle/>
          <a:p>
            <a:r>
              <a:rPr lang="en-US" dirty="0"/>
              <a:t>Set Theory</a:t>
            </a:r>
            <a:endParaRPr lang="en-GB" dirty="0"/>
          </a:p>
        </p:txBody>
      </p:sp>
      <p:sp>
        <p:nvSpPr>
          <p:cNvPr id="3" name="Content Placeholder 2">
            <a:extLst>
              <a:ext uri="{FF2B5EF4-FFF2-40B4-BE49-F238E27FC236}">
                <a16:creationId xmlns:a16="http://schemas.microsoft.com/office/drawing/2014/main" id="{30481A46-CD85-4D9E-8054-3C191D018FA5}"/>
              </a:ext>
            </a:extLst>
          </p:cNvPr>
          <p:cNvSpPr>
            <a:spLocks noGrp="1"/>
          </p:cNvSpPr>
          <p:nvPr>
            <p:ph idx="1"/>
          </p:nvPr>
        </p:nvSpPr>
        <p:spPr/>
        <p:txBody>
          <a:bodyPr/>
          <a:lstStyle/>
          <a:p>
            <a:r>
              <a:rPr lang="en-US" dirty="0"/>
              <a:t>Sets are…</a:t>
            </a:r>
          </a:p>
          <a:p>
            <a:endParaRPr lang="en-US" dirty="0"/>
          </a:p>
          <a:p>
            <a:r>
              <a:rPr lang="en-US" dirty="0"/>
              <a:t>The basic building block for types of objects in discrete mathematics</a:t>
            </a:r>
          </a:p>
          <a:p>
            <a:endParaRPr lang="en-US" dirty="0"/>
          </a:p>
          <a:p>
            <a:r>
              <a:rPr lang="en-US" dirty="0"/>
              <a:t>Sets are collections of well defined and distinct objects</a:t>
            </a:r>
            <a:endParaRPr lang="en-GB" dirty="0"/>
          </a:p>
          <a:p>
            <a:pPr marL="0" indent="0">
              <a:buNone/>
            </a:pPr>
            <a:endParaRPr lang="en-US" dirty="0"/>
          </a:p>
          <a:p>
            <a:r>
              <a:rPr lang="en-US" dirty="0"/>
              <a:t>Set theory is the foundation of mathematics</a:t>
            </a:r>
          </a:p>
          <a:p>
            <a:endParaRPr lang="en-US" dirty="0"/>
          </a:p>
        </p:txBody>
      </p:sp>
    </p:spTree>
    <p:extLst>
      <p:ext uri="{BB962C8B-B14F-4D97-AF65-F5344CB8AC3E}">
        <p14:creationId xmlns:p14="http://schemas.microsoft.com/office/powerpoint/2010/main" val="2928119553"/>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E41A8-6EB1-404E-B4DE-8FB2CE4C3A7A}"/>
              </a:ext>
            </a:extLst>
          </p:cNvPr>
          <p:cNvSpPr>
            <a:spLocks noGrp="1"/>
          </p:cNvSpPr>
          <p:nvPr>
            <p:ph type="title"/>
          </p:nvPr>
        </p:nvSpPr>
        <p:spPr/>
        <p:txBody>
          <a:bodyPr/>
          <a:lstStyle/>
          <a:p>
            <a:r>
              <a:rPr lang="en-GB" dirty="0"/>
              <a:t>Block Cipher Modes</a:t>
            </a:r>
          </a:p>
        </p:txBody>
      </p:sp>
      <p:sp>
        <p:nvSpPr>
          <p:cNvPr id="3" name="Content Placeholder 2">
            <a:extLst>
              <a:ext uri="{FF2B5EF4-FFF2-40B4-BE49-F238E27FC236}">
                <a16:creationId xmlns:a16="http://schemas.microsoft.com/office/drawing/2014/main" id="{F079D728-441B-4DE7-8614-439540C0DEB4}"/>
              </a:ext>
            </a:extLst>
          </p:cNvPr>
          <p:cNvSpPr>
            <a:spLocks noGrp="1"/>
          </p:cNvSpPr>
          <p:nvPr>
            <p:ph idx="1"/>
          </p:nvPr>
        </p:nvSpPr>
        <p:spPr/>
        <p:txBody>
          <a:bodyPr>
            <a:normAutofit fontScale="92500" lnSpcReduction="20000"/>
          </a:bodyPr>
          <a:lstStyle/>
          <a:p>
            <a:r>
              <a:rPr lang="en-US" dirty="0"/>
              <a:t>Cut data in blocks and encrypt in a block at a time</a:t>
            </a:r>
          </a:p>
          <a:p>
            <a:endParaRPr lang="en-US" dirty="0"/>
          </a:p>
          <a:p>
            <a:r>
              <a:rPr lang="en-US" dirty="0"/>
              <a:t>Called a "Mode of Operation"</a:t>
            </a:r>
          </a:p>
          <a:p>
            <a:endParaRPr lang="en-US" dirty="0"/>
          </a:p>
          <a:p>
            <a:r>
              <a:rPr lang="en-US" dirty="0"/>
              <a:t>Data may not fall into a particular block size, so will be padded to reach the correct size</a:t>
            </a:r>
          </a:p>
          <a:p>
            <a:endParaRPr lang="en-US" dirty="0"/>
          </a:p>
          <a:p>
            <a:r>
              <a:rPr lang="en-US" dirty="0"/>
              <a:t>Simplest mode of operation is called ECB (Electronic Code Book)</a:t>
            </a:r>
          </a:p>
          <a:p>
            <a:endParaRPr lang="en-US" dirty="0"/>
          </a:p>
          <a:p>
            <a:r>
              <a:rPr lang="en-US" dirty="0"/>
              <a:t>Each block is encrypted with the same key so will have the same result each time</a:t>
            </a:r>
          </a:p>
          <a:p>
            <a:endParaRPr lang="en-GB" dirty="0">
              <a:highlight>
                <a:srgbClr val="FFFF00"/>
              </a:highlight>
            </a:endParaRPr>
          </a:p>
        </p:txBody>
      </p:sp>
    </p:spTree>
    <p:extLst>
      <p:ext uri="{BB962C8B-B14F-4D97-AF65-F5344CB8AC3E}">
        <p14:creationId xmlns:p14="http://schemas.microsoft.com/office/powerpoint/2010/main" val="626649267"/>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601E5-70EC-450B-ABE7-4E952E8583F1}"/>
              </a:ext>
            </a:extLst>
          </p:cNvPr>
          <p:cNvSpPr>
            <a:spLocks noGrp="1"/>
          </p:cNvSpPr>
          <p:nvPr>
            <p:ph type="title"/>
          </p:nvPr>
        </p:nvSpPr>
        <p:spPr/>
        <p:txBody>
          <a:bodyPr/>
          <a:lstStyle/>
          <a:p>
            <a:r>
              <a:rPr lang="en-GB" dirty="0"/>
              <a:t>Block Chaining - Encryption</a:t>
            </a:r>
          </a:p>
        </p:txBody>
      </p:sp>
      <p:pic>
        <p:nvPicPr>
          <p:cNvPr id="8" name="Content Placeholder 7" descr="A close up of a logo&#10;&#10;Description automatically generated">
            <a:extLst>
              <a:ext uri="{FF2B5EF4-FFF2-40B4-BE49-F238E27FC236}">
                <a16:creationId xmlns:a16="http://schemas.microsoft.com/office/drawing/2014/main" id="{EAE080CE-3A36-4C91-969D-7F7C39482E7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2954" y="1690688"/>
            <a:ext cx="11926093" cy="4802187"/>
          </a:xfrm>
        </p:spPr>
      </p:pic>
    </p:spTree>
    <p:extLst>
      <p:ext uri="{BB962C8B-B14F-4D97-AF65-F5344CB8AC3E}">
        <p14:creationId xmlns:p14="http://schemas.microsoft.com/office/powerpoint/2010/main" val="3281045951"/>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601E5-70EC-450B-ABE7-4E952E8583F1}"/>
              </a:ext>
            </a:extLst>
          </p:cNvPr>
          <p:cNvSpPr>
            <a:spLocks noGrp="1"/>
          </p:cNvSpPr>
          <p:nvPr>
            <p:ph type="title"/>
          </p:nvPr>
        </p:nvSpPr>
        <p:spPr/>
        <p:txBody>
          <a:bodyPr/>
          <a:lstStyle/>
          <a:p>
            <a:r>
              <a:rPr lang="en-GB" dirty="0"/>
              <a:t>Block Chaining - Decryption</a:t>
            </a:r>
          </a:p>
        </p:txBody>
      </p:sp>
      <p:pic>
        <p:nvPicPr>
          <p:cNvPr id="8" name="Content Placeholder 7">
            <a:extLst>
              <a:ext uri="{FF2B5EF4-FFF2-40B4-BE49-F238E27FC236}">
                <a16:creationId xmlns:a16="http://schemas.microsoft.com/office/drawing/2014/main" id="{EAE080CE-3A36-4C91-969D-7F7C39482E7E}"/>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134665" y="1690688"/>
            <a:ext cx="11922671" cy="4802187"/>
          </a:xfrm>
        </p:spPr>
      </p:pic>
    </p:spTree>
    <p:extLst>
      <p:ext uri="{BB962C8B-B14F-4D97-AF65-F5344CB8AC3E}">
        <p14:creationId xmlns:p14="http://schemas.microsoft.com/office/powerpoint/2010/main" val="1889412282"/>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70BA6-A833-4744-A869-EC1EEF7CF877}"/>
              </a:ext>
            </a:extLst>
          </p:cNvPr>
          <p:cNvSpPr>
            <a:spLocks noGrp="1"/>
          </p:cNvSpPr>
          <p:nvPr>
            <p:ph type="title"/>
          </p:nvPr>
        </p:nvSpPr>
        <p:spPr/>
        <p:txBody>
          <a:bodyPr/>
          <a:lstStyle/>
          <a:p>
            <a:r>
              <a:rPr lang="en-GB" dirty="0"/>
              <a:t>Block Cipher Modes - CBC</a:t>
            </a:r>
          </a:p>
        </p:txBody>
      </p:sp>
      <p:sp>
        <p:nvSpPr>
          <p:cNvPr id="3" name="Content Placeholder 2">
            <a:extLst>
              <a:ext uri="{FF2B5EF4-FFF2-40B4-BE49-F238E27FC236}">
                <a16:creationId xmlns:a16="http://schemas.microsoft.com/office/drawing/2014/main" id="{2E1E86D8-109B-4E6F-81F7-88D1EF22F929}"/>
              </a:ext>
            </a:extLst>
          </p:cNvPr>
          <p:cNvSpPr>
            <a:spLocks noGrp="1"/>
          </p:cNvSpPr>
          <p:nvPr>
            <p:ph idx="1"/>
          </p:nvPr>
        </p:nvSpPr>
        <p:spPr/>
        <p:txBody>
          <a:bodyPr/>
          <a:lstStyle/>
          <a:p>
            <a:r>
              <a:rPr lang="en-US" dirty="0"/>
              <a:t>CBC (Cipher Block Chaining) is also a commonly used mode of operation, whereby each plaintext block is </a:t>
            </a:r>
            <a:r>
              <a:rPr lang="en-US" dirty="0" err="1"/>
              <a:t>XOR'ed</a:t>
            </a:r>
            <a:r>
              <a:rPr lang="en-US" dirty="0"/>
              <a:t> with the previous ciphertext block</a:t>
            </a:r>
          </a:p>
          <a:p>
            <a:endParaRPr lang="en-US" dirty="0"/>
          </a:p>
          <a:p>
            <a:r>
              <a:rPr lang="en-US" dirty="0"/>
              <a:t>Adds additional randomization</a:t>
            </a:r>
          </a:p>
          <a:p>
            <a:endParaRPr lang="en-US" dirty="0"/>
          </a:p>
          <a:p>
            <a:r>
              <a:rPr lang="en-US" dirty="0"/>
              <a:t>Uses an Initialization vector (IV) for the first block to add randomization for the first block</a:t>
            </a:r>
            <a:endParaRPr lang="en-GB" dirty="0"/>
          </a:p>
        </p:txBody>
      </p:sp>
    </p:spTree>
    <p:extLst>
      <p:ext uri="{BB962C8B-B14F-4D97-AF65-F5344CB8AC3E}">
        <p14:creationId xmlns:p14="http://schemas.microsoft.com/office/powerpoint/2010/main" val="235574789"/>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8098E-61D9-4FA0-B2D6-E67B9E955A13}"/>
              </a:ext>
            </a:extLst>
          </p:cNvPr>
          <p:cNvSpPr>
            <a:spLocks noGrp="1"/>
          </p:cNvSpPr>
          <p:nvPr>
            <p:ph type="title"/>
          </p:nvPr>
        </p:nvSpPr>
        <p:spPr/>
        <p:txBody>
          <a:bodyPr/>
          <a:lstStyle/>
          <a:p>
            <a:r>
              <a:rPr lang="en-GB" dirty="0"/>
              <a:t>Block Chaining - Encryption</a:t>
            </a:r>
          </a:p>
        </p:txBody>
      </p:sp>
      <p:pic>
        <p:nvPicPr>
          <p:cNvPr id="5" name="Content Placeholder 4">
            <a:extLst>
              <a:ext uri="{FF2B5EF4-FFF2-40B4-BE49-F238E27FC236}">
                <a16:creationId xmlns:a16="http://schemas.microsoft.com/office/drawing/2014/main" id="{E0275F86-B463-4FA7-BE6E-B3E03A56D2C4}"/>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303783" y="1458566"/>
            <a:ext cx="11584433" cy="4672388"/>
          </a:xfrm>
        </p:spPr>
      </p:pic>
    </p:spTree>
    <p:extLst>
      <p:ext uri="{BB962C8B-B14F-4D97-AF65-F5344CB8AC3E}">
        <p14:creationId xmlns:p14="http://schemas.microsoft.com/office/powerpoint/2010/main" val="1429281352"/>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8098E-61D9-4FA0-B2D6-E67B9E955A13}"/>
              </a:ext>
            </a:extLst>
          </p:cNvPr>
          <p:cNvSpPr>
            <a:spLocks noGrp="1"/>
          </p:cNvSpPr>
          <p:nvPr>
            <p:ph type="title"/>
          </p:nvPr>
        </p:nvSpPr>
        <p:spPr/>
        <p:txBody>
          <a:bodyPr/>
          <a:lstStyle/>
          <a:p>
            <a:r>
              <a:rPr lang="en-GB" dirty="0"/>
              <a:t>Block Chaining - Decryption</a:t>
            </a:r>
          </a:p>
        </p:txBody>
      </p:sp>
      <p:pic>
        <p:nvPicPr>
          <p:cNvPr id="5" name="Content Placeholder 4" descr="A close up of a logo&#10;&#10;Description automatically generated">
            <a:extLst>
              <a:ext uri="{FF2B5EF4-FFF2-40B4-BE49-F238E27FC236}">
                <a16:creationId xmlns:a16="http://schemas.microsoft.com/office/drawing/2014/main" id="{E0275F86-B463-4FA7-BE6E-B3E03A56D2C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0790" y="1458566"/>
            <a:ext cx="11590420" cy="4672388"/>
          </a:xfrm>
        </p:spPr>
      </p:pic>
    </p:spTree>
    <p:extLst>
      <p:ext uri="{BB962C8B-B14F-4D97-AF65-F5344CB8AC3E}">
        <p14:creationId xmlns:p14="http://schemas.microsoft.com/office/powerpoint/2010/main" val="2947013730"/>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Symmetric - Stream Ciphers</a:t>
            </a:r>
            <a:endParaRPr lang="en-GB" dirty="0">
              <a:highlight>
                <a:srgbClr val="FFFF00"/>
              </a:highlight>
            </a:endParaRPr>
          </a:p>
        </p:txBody>
      </p:sp>
      <p:sp>
        <p:nvSpPr>
          <p:cNvPr id="3" name="Content Placeholder 2"/>
          <p:cNvSpPr>
            <a:spLocks noGrp="1"/>
          </p:cNvSpPr>
          <p:nvPr>
            <p:ph idx="1"/>
          </p:nvPr>
        </p:nvSpPr>
        <p:spPr>
          <a:xfrm>
            <a:off x="733522" y="1839911"/>
            <a:ext cx="5030704" cy="4341814"/>
          </a:xfrm>
        </p:spPr>
        <p:txBody>
          <a:bodyPr>
            <a:normAutofit fontScale="77500" lnSpcReduction="20000"/>
          </a:bodyPr>
          <a:lstStyle/>
          <a:p>
            <a:pPr marL="0" indent="0">
              <a:buNone/>
            </a:pPr>
            <a:r>
              <a:rPr lang="en-GB" sz="4600" dirty="0"/>
              <a:t>Stream ciphers use the cryptographic key and algorithm to encrypt one binary digit in a data stream, one bit at a time.</a:t>
            </a:r>
          </a:p>
          <a:p>
            <a:pPr marL="0" indent="0">
              <a:buNone/>
            </a:pPr>
            <a:endParaRPr lang="en-GB" sz="4600" dirty="0"/>
          </a:p>
          <a:p>
            <a:pPr marL="0" indent="0">
              <a:buNone/>
            </a:pPr>
            <a:r>
              <a:rPr lang="en-GB" sz="4600" dirty="0"/>
              <a:t>Data is encrypted as it streams instead of being retained in the system’s memory</a:t>
            </a:r>
          </a:p>
          <a:p>
            <a:pPr marL="0" indent="0">
              <a:buNone/>
            </a:pPr>
            <a:endParaRPr lang="en-GB" sz="3600" dirty="0"/>
          </a:p>
        </p:txBody>
      </p:sp>
      <p:pic>
        <p:nvPicPr>
          <p:cNvPr id="5" name="Picture 4" descr="Diagram&#10;&#10;Description automatically generated">
            <a:extLst>
              <a:ext uri="{FF2B5EF4-FFF2-40B4-BE49-F238E27FC236}">
                <a16:creationId xmlns:a16="http://schemas.microsoft.com/office/drawing/2014/main" id="{ED4CE963-779B-42C2-9BD7-769F9024B3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6926" y="1966912"/>
            <a:ext cx="5581552" cy="3843297"/>
          </a:xfrm>
          <a:prstGeom prst="rect">
            <a:avLst/>
          </a:prstGeom>
        </p:spPr>
      </p:pic>
    </p:spTree>
    <p:extLst>
      <p:ext uri="{BB962C8B-B14F-4D97-AF65-F5344CB8AC3E}">
        <p14:creationId xmlns:p14="http://schemas.microsoft.com/office/powerpoint/2010/main" val="2831227739"/>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r>
              <a:rPr lang="en-US" dirty="0"/>
              <a:t>Symmetric Encryption</a:t>
            </a:r>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normAutofit lnSpcReduction="10000"/>
          </a:bodyPr>
          <a:lstStyle/>
          <a:p>
            <a:pPr marL="0" indent="0">
              <a:buNone/>
            </a:pPr>
            <a:r>
              <a:rPr lang="en-GB" dirty="0"/>
              <a:t>So if it’s got challenges, why use it?</a:t>
            </a:r>
          </a:p>
          <a:p>
            <a:r>
              <a:rPr lang="en-US" dirty="0"/>
              <a:t>Very fast to use i.e. to setup and encrypt / decrypt</a:t>
            </a:r>
          </a:p>
          <a:p>
            <a:endParaRPr lang="en-US" dirty="0"/>
          </a:p>
          <a:p>
            <a:r>
              <a:rPr lang="en-US" dirty="0"/>
              <a:t>Lower computing overheads than Asymmetric Encryption</a:t>
            </a:r>
          </a:p>
          <a:p>
            <a:endParaRPr lang="en-US" dirty="0"/>
          </a:p>
          <a:p>
            <a:r>
              <a:rPr lang="en-US" dirty="0"/>
              <a:t>Often combined with Asymmetric</a:t>
            </a:r>
          </a:p>
          <a:p>
            <a:endParaRPr lang="en-US" dirty="0"/>
          </a:p>
          <a:p>
            <a:r>
              <a:rPr lang="en-US" dirty="0"/>
              <a:t>Can be implemented using “Block” or “Stream” Ciphers depending upon business requirements and technical environment</a:t>
            </a:r>
          </a:p>
        </p:txBody>
      </p:sp>
    </p:spTree>
    <p:extLst>
      <p:ext uri="{BB962C8B-B14F-4D97-AF65-F5344CB8AC3E}">
        <p14:creationId xmlns:p14="http://schemas.microsoft.com/office/powerpoint/2010/main" val="2273146697"/>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descr="Lightbulb and gear with solid fill">
            <a:extLst>
              <a:ext uri="{FF2B5EF4-FFF2-40B4-BE49-F238E27FC236}">
                <a16:creationId xmlns:a16="http://schemas.microsoft.com/office/drawing/2014/main" id="{9B6CF725-62F8-44D9-94E6-981B360895A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73130" y="701831"/>
            <a:ext cx="4705623" cy="4705623"/>
          </a:xfrm>
          <a:prstGeom prst="rect">
            <a:avLst/>
          </a:prstGeom>
        </p:spPr>
      </p:pic>
      <p:sp>
        <p:nvSpPr>
          <p:cNvPr id="2" name="Title 1">
            <a:extLst>
              <a:ext uri="{FF2B5EF4-FFF2-40B4-BE49-F238E27FC236}">
                <a16:creationId xmlns:a16="http://schemas.microsoft.com/office/drawing/2014/main" id="{DE9866BA-502A-4F27-9E43-D22B840C1030}"/>
              </a:ext>
            </a:extLst>
          </p:cNvPr>
          <p:cNvSpPr>
            <a:spLocks noGrp="1"/>
          </p:cNvSpPr>
          <p:nvPr>
            <p:ph type="title"/>
          </p:nvPr>
        </p:nvSpPr>
        <p:spPr/>
        <p:txBody>
          <a:bodyPr/>
          <a:lstStyle/>
          <a:p>
            <a:r>
              <a:rPr lang="en-GB" dirty="0"/>
              <a:t>Lab (15 Mins):</a:t>
            </a:r>
          </a:p>
        </p:txBody>
      </p:sp>
      <p:sp>
        <p:nvSpPr>
          <p:cNvPr id="3" name="Content Placeholder 2">
            <a:extLst>
              <a:ext uri="{FF2B5EF4-FFF2-40B4-BE49-F238E27FC236}">
                <a16:creationId xmlns:a16="http://schemas.microsoft.com/office/drawing/2014/main" id="{5932004D-CDF6-4A93-A009-7950E30C0719}"/>
              </a:ext>
            </a:extLst>
          </p:cNvPr>
          <p:cNvSpPr>
            <a:spLocks noGrp="1"/>
          </p:cNvSpPr>
          <p:nvPr>
            <p:ph idx="1"/>
          </p:nvPr>
        </p:nvSpPr>
        <p:spPr/>
        <p:txBody>
          <a:bodyPr>
            <a:normAutofit fontScale="92500" lnSpcReduction="20000"/>
          </a:bodyPr>
          <a:lstStyle/>
          <a:p>
            <a:endParaRPr lang="en-GB" dirty="0"/>
          </a:p>
          <a:p>
            <a:r>
              <a:rPr lang="en-GB" dirty="0"/>
              <a:t>Create an encrypted file / container using a zip product</a:t>
            </a:r>
          </a:p>
          <a:p>
            <a:endParaRPr lang="en-GB" dirty="0"/>
          </a:p>
          <a:p>
            <a:r>
              <a:rPr lang="en-GB" dirty="0"/>
              <a:t>What information you can see about the container?</a:t>
            </a:r>
          </a:p>
          <a:p>
            <a:endParaRPr lang="en-GB" dirty="0"/>
          </a:p>
          <a:p>
            <a:r>
              <a:rPr lang="en-GB" dirty="0"/>
              <a:t>Is there any information “Eve” could see that would </a:t>
            </a:r>
          </a:p>
          <a:p>
            <a:pPr marL="0" indent="0">
              <a:buNone/>
            </a:pPr>
            <a:r>
              <a:rPr lang="en-GB" dirty="0"/>
              <a:t>give away how the file was encrypted? </a:t>
            </a:r>
          </a:p>
          <a:p>
            <a:endParaRPr lang="en-GB" dirty="0"/>
          </a:p>
          <a:p>
            <a:r>
              <a:rPr lang="en-GB" dirty="0"/>
              <a:t>Look into the problem:</a:t>
            </a:r>
          </a:p>
          <a:p>
            <a:pPr marL="0" indent="0">
              <a:buNone/>
            </a:pPr>
            <a:r>
              <a:rPr lang="en-GB" dirty="0"/>
              <a:t>As Stream encryption encrypted one bit at a time, so how does it achieve an appropriate level of randomisation</a:t>
            </a:r>
          </a:p>
          <a:p>
            <a:pPr marL="0" indent="0">
              <a:buNone/>
            </a:pPr>
            <a:endParaRPr lang="en-GB" dirty="0"/>
          </a:p>
          <a:p>
            <a:pPr marL="0" indent="0">
              <a:buNone/>
            </a:pPr>
            <a:endParaRPr lang="en-GB" dirty="0"/>
          </a:p>
          <a:p>
            <a:pPr marL="0" indent="0">
              <a:buNone/>
            </a:pPr>
            <a:endParaRPr lang="en-GB" dirty="0"/>
          </a:p>
          <a:p>
            <a:endParaRPr lang="en-GB" dirty="0"/>
          </a:p>
        </p:txBody>
      </p:sp>
    </p:spTree>
    <p:extLst>
      <p:ext uri="{BB962C8B-B14F-4D97-AF65-F5344CB8AC3E}">
        <p14:creationId xmlns:p14="http://schemas.microsoft.com/office/powerpoint/2010/main" val="1434973370"/>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r>
              <a:rPr lang="en-US" dirty="0"/>
              <a:t>Public Key Encryption</a:t>
            </a:r>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normAutofit/>
          </a:bodyPr>
          <a:lstStyle/>
          <a:p>
            <a:pPr marL="0" indent="0">
              <a:buNone/>
            </a:pPr>
            <a:r>
              <a:rPr lang="en-GB" dirty="0"/>
              <a:t>Also Known as “Asymmetric Encryption”</a:t>
            </a:r>
          </a:p>
          <a:p>
            <a:pPr marL="0" indent="0">
              <a:buNone/>
            </a:pPr>
            <a:endParaRPr lang="en-GB" dirty="0"/>
          </a:p>
          <a:p>
            <a:r>
              <a:rPr lang="en-US" dirty="0"/>
              <a:t>Generated by inputting a large random number into a key generation program</a:t>
            </a:r>
          </a:p>
          <a:p>
            <a:endParaRPr lang="en-US" dirty="0"/>
          </a:p>
          <a:p>
            <a:r>
              <a:rPr lang="en-US" dirty="0"/>
              <a:t>Creates mathematically related Private and Public Keys, also knows as a “Key Pair”</a:t>
            </a:r>
          </a:p>
          <a:p>
            <a:pPr marL="0" indent="0">
              <a:buNone/>
            </a:pPr>
            <a:endParaRPr lang="en-GB" dirty="0"/>
          </a:p>
          <a:p>
            <a:endParaRPr lang="en-US" dirty="0"/>
          </a:p>
        </p:txBody>
      </p:sp>
    </p:spTree>
    <p:extLst>
      <p:ext uri="{BB962C8B-B14F-4D97-AF65-F5344CB8AC3E}">
        <p14:creationId xmlns:p14="http://schemas.microsoft.com/office/powerpoint/2010/main" val="21671362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8BC27-0033-425C-8F27-4A3DFA60055A}"/>
              </a:ext>
            </a:extLst>
          </p:cNvPr>
          <p:cNvSpPr>
            <a:spLocks noGrp="1"/>
          </p:cNvSpPr>
          <p:nvPr>
            <p:ph type="title"/>
          </p:nvPr>
        </p:nvSpPr>
        <p:spPr/>
        <p:txBody>
          <a:bodyPr/>
          <a:lstStyle/>
          <a:p>
            <a:r>
              <a:rPr lang="en-US" dirty="0"/>
              <a:t>Sets</a:t>
            </a:r>
            <a:endParaRPr lang="en-GB" dirty="0"/>
          </a:p>
        </p:txBody>
      </p:sp>
      <p:sp>
        <p:nvSpPr>
          <p:cNvPr id="3" name="Content Placeholder 2">
            <a:extLst>
              <a:ext uri="{FF2B5EF4-FFF2-40B4-BE49-F238E27FC236}">
                <a16:creationId xmlns:a16="http://schemas.microsoft.com/office/drawing/2014/main" id="{FB4FFD66-35B0-4A54-9F5F-EC11C3284D36}"/>
              </a:ext>
            </a:extLst>
          </p:cNvPr>
          <p:cNvSpPr>
            <a:spLocks noGrp="1"/>
          </p:cNvSpPr>
          <p:nvPr>
            <p:ph idx="1"/>
          </p:nvPr>
        </p:nvSpPr>
        <p:spPr/>
        <p:txBody>
          <a:bodyPr>
            <a:normAutofit lnSpcReduction="10000"/>
          </a:bodyPr>
          <a:lstStyle/>
          <a:p>
            <a:pPr marL="0" indent="0">
              <a:buNone/>
            </a:pPr>
            <a:r>
              <a:rPr lang="en-US" dirty="0"/>
              <a:t>What is a set?  An unordered collection of objects</a:t>
            </a:r>
          </a:p>
          <a:p>
            <a:pPr marL="0" indent="0">
              <a:buNone/>
            </a:pPr>
            <a:endParaRPr lang="en-US" dirty="0"/>
          </a:p>
          <a:p>
            <a:r>
              <a:rPr lang="en-US" dirty="0"/>
              <a:t>Objects in a set are called elements or members of the set</a:t>
            </a:r>
          </a:p>
          <a:p>
            <a:endParaRPr lang="en-US" dirty="0"/>
          </a:p>
          <a:p>
            <a:r>
              <a:rPr lang="en-US" dirty="0"/>
              <a:t>A set is said to contain its elements</a:t>
            </a:r>
          </a:p>
          <a:p>
            <a:endParaRPr lang="en-US" dirty="0"/>
          </a:p>
          <a:p>
            <a:r>
              <a:rPr lang="en-GB" dirty="0"/>
              <a:t>x </a:t>
            </a:r>
            <a:r>
              <a:rPr lang="en-GB" i="0" dirty="0">
                <a:solidFill>
                  <a:srgbClr val="333333"/>
                </a:solidFill>
                <a:effectLst/>
              </a:rPr>
              <a:t>∈ G</a:t>
            </a:r>
            <a:r>
              <a:rPr lang="en-GB" dirty="0"/>
              <a:t> denotes that x is an element or member of set G</a:t>
            </a:r>
          </a:p>
          <a:p>
            <a:endParaRPr lang="en-GB" dirty="0"/>
          </a:p>
          <a:p>
            <a:r>
              <a:rPr lang="en-GB" dirty="0"/>
              <a:t>x </a:t>
            </a:r>
            <a:r>
              <a:rPr lang="en-GB" i="0" dirty="0">
                <a:solidFill>
                  <a:srgbClr val="333333"/>
                </a:solidFill>
                <a:effectLst/>
              </a:rPr>
              <a:t>∉ G denotes that x is not an </a:t>
            </a:r>
            <a:r>
              <a:rPr lang="en-GB" dirty="0"/>
              <a:t>element or member of set G</a:t>
            </a:r>
          </a:p>
          <a:p>
            <a:endParaRPr lang="en-GB" dirty="0"/>
          </a:p>
          <a:p>
            <a:endParaRPr lang="en-GB" b="1" dirty="0"/>
          </a:p>
        </p:txBody>
      </p:sp>
    </p:spTree>
    <p:extLst>
      <p:ext uri="{BB962C8B-B14F-4D97-AF65-F5344CB8AC3E}">
        <p14:creationId xmlns:p14="http://schemas.microsoft.com/office/powerpoint/2010/main" val="3053365355"/>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r>
              <a:rPr lang="en-US" dirty="0"/>
              <a:t>Public Key Encryption</a:t>
            </a:r>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a:xfrm>
            <a:off x="838200" y="1825625"/>
            <a:ext cx="4979437" cy="4351338"/>
          </a:xfrm>
        </p:spPr>
        <p:txBody>
          <a:bodyPr>
            <a:normAutofit/>
          </a:bodyPr>
          <a:lstStyle/>
          <a:p>
            <a:pPr marL="0" indent="0">
              <a:buNone/>
            </a:pPr>
            <a:endParaRPr lang="en-GB" dirty="0"/>
          </a:p>
          <a:p>
            <a:pPr marL="0" indent="0">
              <a:buNone/>
            </a:pPr>
            <a:r>
              <a:rPr lang="en-GB" dirty="0"/>
              <a:t>Using the knowledge gained when creating your own Key Pair earlier in the week…</a:t>
            </a:r>
          </a:p>
          <a:p>
            <a:pPr marL="0" indent="0">
              <a:buNone/>
            </a:pPr>
            <a:endParaRPr lang="en-GB" dirty="0"/>
          </a:p>
          <a:p>
            <a:pPr marL="0" indent="0">
              <a:buNone/>
            </a:pPr>
            <a:r>
              <a:rPr lang="en-GB" dirty="0"/>
              <a:t>What can you see is missing from the picture on the right?</a:t>
            </a:r>
          </a:p>
          <a:p>
            <a:endParaRPr lang="en-US" dirty="0"/>
          </a:p>
        </p:txBody>
      </p:sp>
      <p:pic>
        <p:nvPicPr>
          <p:cNvPr id="4" name="Picture 3" descr="A picture containing diagram&#10;&#10;Description automatically generated">
            <a:extLst>
              <a:ext uri="{FF2B5EF4-FFF2-40B4-BE49-F238E27FC236}">
                <a16:creationId xmlns:a16="http://schemas.microsoft.com/office/drawing/2014/main" id="{0A9EDD51-CBBA-46EE-8563-24AA916DFE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7233" y="1690689"/>
            <a:ext cx="5815006" cy="4388206"/>
          </a:xfrm>
          <a:prstGeom prst="rect">
            <a:avLst/>
          </a:prstGeom>
        </p:spPr>
      </p:pic>
    </p:spTree>
    <p:extLst>
      <p:ext uri="{BB962C8B-B14F-4D97-AF65-F5344CB8AC3E}">
        <p14:creationId xmlns:p14="http://schemas.microsoft.com/office/powerpoint/2010/main" val="3382757570"/>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Public Key Encryption</a:t>
            </a:r>
          </a:p>
        </p:txBody>
      </p:sp>
      <p:sp>
        <p:nvSpPr>
          <p:cNvPr id="3" name="Content Placeholder 2"/>
          <p:cNvSpPr>
            <a:spLocks noGrp="1"/>
          </p:cNvSpPr>
          <p:nvPr>
            <p:ph idx="1"/>
          </p:nvPr>
        </p:nvSpPr>
        <p:spPr/>
        <p:txBody>
          <a:bodyPr>
            <a:normAutofit fontScale="77500" lnSpcReduction="20000"/>
          </a:bodyPr>
          <a:lstStyle/>
          <a:p>
            <a:pPr marL="0" indent="0">
              <a:buNone/>
            </a:pPr>
            <a:r>
              <a:rPr lang="en-GB" sz="3200" dirty="0"/>
              <a:t>Public Key or Asymmetric Encryption encrypts and decrypts the data using two separate yet mathematically connected cryptographic keys</a:t>
            </a:r>
          </a:p>
          <a:p>
            <a:pPr marL="0" indent="0">
              <a:buNone/>
            </a:pPr>
            <a:endParaRPr lang="en-GB" sz="3200" dirty="0"/>
          </a:p>
          <a:p>
            <a:pPr marL="0" indent="0">
              <a:buNone/>
            </a:pPr>
            <a:r>
              <a:rPr lang="en-GB" sz="3200" dirty="0"/>
              <a:t>These keys are known as a ‘Public Key’ and a ‘Private Key’</a:t>
            </a:r>
          </a:p>
          <a:p>
            <a:pPr marL="0" indent="0">
              <a:buNone/>
            </a:pPr>
            <a:r>
              <a:rPr lang="en-GB" sz="3200" dirty="0"/>
              <a:t>Together, they’re called a ‘Key Pair’</a:t>
            </a:r>
          </a:p>
          <a:p>
            <a:pPr marL="0" indent="0">
              <a:buNone/>
            </a:pPr>
            <a:endParaRPr lang="en-GB" sz="3200" dirty="0"/>
          </a:p>
          <a:p>
            <a:pPr marL="0" indent="0">
              <a:buNone/>
            </a:pPr>
            <a:r>
              <a:rPr lang="en-GB" sz="3200" dirty="0"/>
              <a:t>Asymmetric Encryption uses two distinct, yet related keys</a:t>
            </a:r>
          </a:p>
          <a:p>
            <a:pPr marL="457200" lvl="1" indent="0">
              <a:buNone/>
            </a:pPr>
            <a:r>
              <a:rPr lang="en-GB" sz="2800" dirty="0"/>
              <a:t>One key, the Public Key, is used for encryption and the other, the Private Key, is for decryption</a:t>
            </a:r>
          </a:p>
          <a:p>
            <a:pPr marL="457200" lvl="1" indent="0">
              <a:buNone/>
            </a:pPr>
            <a:endParaRPr lang="en-GB" sz="2800" dirty="0"/>
          </a:p>
          <a:p>
            <a:pPr marL="0" indent="0">
              <a:buNone/>
            </a:pPr>
            <a:r>
              <a:rPr lang="en-GB" sz="3200" dirty="0"/>
              <a:t>As implied by the name, the ‘Private Key’ is intended to be private so that only the authenticated recipient can decrypt the message</a:t>
            </a:r>
          </a:p>
        </p:txBody>
      </p:sp>
    </p:spTree>
    <p:extLst>
      <p:ext uri="{BB962C8B-B14F-4D97-AF65-F5344CB8AC3E}">
        <p14:creationId xmlns:p14="http://schemas.microsoft.com/office/powerpoint/2010/main" val="1124787346"/>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r>
              <a:rPr lang="en-US" dirty="0"/>
              <a:t>Asymmetric Encryption</a:t>
            </a:r>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normAutofit/>
          </a:bodyPr>
          <a:lstStyle/>
          <a:p>
            <a:pPr marL="0" indent="0">
              <a:buNone/>
            </a:pPr>
            <a:endParaRPr lang="en-GB" dirty="0"/>
          </a:p>
          <a:p>
            <a:endParaRPr lang="en-US" dirty="0"/>
          </a:p>
        </p:txBody>
      </p:sp>
      <p:sp>
        <p:nvSpPr>
          <p:cNvPr id="4" name="Rectangle 3">
            <a:extLst>
              <a:ext uri="{FF2B5EF4-FFF2-40B4-BE49-F238E27FC236}">
                <a16:creationId xmlns:a16="http://schemas.microsoft.com/office/drawing/2014/main" id="{FF35BA6C-9D2F-4D44-9F64-F78D605A9939}"/>
              </a:ext>
            </a:extLst>
          </p:cNvPr>
          <p:cNvSpPr/>
          <p:nvPr/>
        </p:nvSpPr>
        <p:spPr>
          <a:xfrm>
            <a:off x="1331843" y="2254195"/>
            <a:ext cx="4269851" cy="375699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t" anchorCtr="0"/>
          <a:lstStyle/>
          <a:p>
            <a:endParaRPr lang="en-US" dirty="0">
              <a:solidFill>
                <a:srgbClr val="223346"/>
              </a:solidFill>
            </a:endParaRPr>
          </a:p>
          <a:p>
            <a:pPr marL="285750" indent="-285750">
              <a:buFont typeface="Arial" panose="020B0604020202020204" pitchFamily="34" charset="0"/>
              <a:buChar char="•"/>
            </a:pPr>
            <a:r>
              <a:rPr lang="en-US" dirty="0">
                <a:solidFill>
                  <a:srgbClr val="223346"/>
                </a:solidFill>
              </a:rPr>
              <a:t>Is never shared</a:t>
            </a:r>
          </a:p>
          <a:p>
            <a:pPr marL="285750" indent="-285750">
              <a:buFont typeface="Arial" panose="020B0604020202020204" pitchFamily="34" charset="0"/>
              <a:buChar char="•"/>
            </a:pPr>
            <a:endParaRPr lang="en-US" dirty="0">
              <a:solidFill>
                <a:srgbClr val="223346"/>
              </a:solidFill>
            </a:endParaRPr>
          </a:p>
          <a:p>
            <a:pPr marL="285750" indent="-285750">
              <a:buFont typeface="Arial" panose="020B0604020202020204" pitchFamily="34" charset="0"/>
              <a:buChar char="•"/>
            </a:pPr>
            <a:r>
              <a:rPr lang="en-US" dirty="0">
                <a:solidFill>
                  <a:srgbClr val="223346"/>
                </a:solidFill>
              </a:rPr>
              <a:t>Only key that can decrypt the message</a:t>
            </a:r>
          </a:p>
          <a:p>
            <a:pPr marL="285750" indent="-285750">
              <a:buFont typeface="Arial" panose="020B0604020202020204" pitchFamily="34" charset="0"/>
              <a:buChar char="•"/>
            </a:pPr>
            <a:endParaRPr lang="en-US" dirty="0">
              <a:solidFill>
                <a:srgbClr val="223346"/>
              </a:solidFill>
            </a:endParaRPr>
          </a:p>
          <a:p>
            <a:pPr marL="285750" indent="-285750">
              <a:buFont typeface="Arial" panose="020B0604020202020204" pitchFamily="34" charset="0"/>
              <a:buChar char="•"/>
            </a:pPr>
            <a:r>
              <a:rPr lang="en-US" dirty="0">
                <a:solidFill>
                  <a:srgbClr val="223346"/>
                </a:solidFill>
              </a:rPr>
              <a:t>Used to digitally sign messages</a:t>
            </a:r>
          </a:p>
          <a:p>
            <a:pPr marL="285750" indent="-285750">
              <a:buFont typeface="Arial" panose="020B0604020202020204" pitchFamily="34" charset="0"/>
              <a:buChar char="•"/>
            </a:pPr>
            <a:endParaRPr lang="en-US" dirty="0">
              <a:solidFill>
                <a:srgbClr val="223346"/>
              </a:solidFill>
            </a:endParaRPr>
          </a:p>
          <a:p>
            <a:pPr marL="285750" indent="-285750">
              <a:buFont typeface="Arial" panose="020B0604020202020204" pitchFamily="34" charset="0"/>
              <a:buChar char="•"/>
            </a:pPr>
            <a:r>
              <a:rPr lang="en-US" dirty="0">
                <a:solidFill>
                  <a:srgbClr val="223346"/>
                </a:solidFill>
              </a:rPr>
              <a:t>Can create a Symmetric Key by combining the recipients Public Key with your Private Key, Recipient does this also </a:t>
            </a:r>
          </a:p>
          <a:p>
            <a:endParaRPr lang="en-GB" dirty="0">
              <a:solidFill>
                <a:srgbClr val="223346"/>
              </a:solidFill>
            </a:endParaRPr>
          </a:p>
        </p:txBody>
      </p:sp>
      <p:sp>
        <p:nvSpPr>
          <p:cNvPr id="5" name="Rectangle 4">
            <a:extLst>
              <a:ext uri="{FF2B5EF4-FFF2-40B4-BE49-F238E27FC236}">
                <a16:creationId xmlns:a16="http://schemas.microsoft.com/office/drawing/2014/main" id="{AF9539D8-E171-4538-BBF5-932F326E02DA}"/>
              </a:ext>
            </a:extLst>
          </p:cNvPr>
          <p:cNvSpPr/>
          <p:nvPr/>
        </p:nvSpPr>
        <p:spPr>
          <a:xfrm>
            <a:off x="6159610" y="2254194"/>
            <a:ext cx="4269851" cy="375699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t" anchorCtr="0"/>
          <a:lstStyle/>
          <a:p>
            <a:endParaRPr lang="en-US" dirty="0"/>
          </a:p>
          <a:p>
            <a:pPr marL="285750" indent="-285750">
              <a:buFont typeface="Arial" panose="020B0604020202020204" pitchFamily="34" charset="0"/>
              <a:buChar char="•"/>
            </a:pPr>
            <a:r>
              <a:rPr lang="en-US" dirty="0">
                <a:solidFill>
                  <a:srgbClr val="223346"/>
                </a:solidFill>
              </a:rPr>
              <a:t>Can be openly shared e.g. via email or public facing website</a:t>
            </a:r>
          </a:p>
          <a:p>
            <a:pPr marL="285750" indent="-285750">
              <a:buFont typeface="Arial" panose="020B0604020202020204" pitchFamily="34" charset="0"/>
              <a:buChar char="•"/>
            </a:pPr>
            <a:endParaRPr lang="en-US" dirty="0">
              <a:solidFill>
                <a:srgbClr val="223346"/>
              </a:solidFill>
            </a:endParaRPr>
          </a:p>
          <a:p>
            <a:pPr marL="285750" indent="-285750">
              <a:buFont typeface="Arial" panose="020B0604020202020204" pitchFamily="34" charset="0"/>
              <a:buChar char="•"/>
            </a:pPr>
            <a:r>
              <a:rPr lang="en-US" dirty="0">
                <a:solidFill>
                  <a:srgbClr val="223346"/>
                </a:solidFill>
              </a:rPr>
              <a:t>Senders use this to send you (and you only) encrypted messages</a:t>
            </a:r>
          </a:p>
          <a:p>
            <a:pPr marL="285750" indent="-285750">
              <a:buFont typeface="Arial" panose="020B0604020202020204" pitchFamily="34" charset="0"/>
              <a:buChar char="•"/>
            </a:pPr>
            <a:endParaRPr lang="en-US" dirty="0">
              <a:solidFill>
                <a:srgbClr val="223346"/>
              </a:solidFill>
            </a:endParaRPr>
          </a:p>
          <a:p>
            <a:pPr marL="285750" indent="-285750">
              <a:buFont typeface="Arial" panose="020B0604020202020204" pitchFamily="34" charset="0"/>
              <a:buChar char="•"/>
            </a:pPr>
            <a:r>
              <a:rPr lang="en-US" dirty="0">
                <a:solidFill>
                  <a:srgbClr val="223346"/>
                </a:solidFill>
              </a:rPr>
              <a:t>If the “Key Pair” becomes compromised or you forget the password, a new Key Pair will need to be created and new Public Key shared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GB" dirty="0"/>
          </a:p>
        </p:txBody>
      </p:sp>
      <p:sp>
        <p:nvSpPr>
          <p:cNvPr id="6" name="Rectangle 5">
            <a:extLst>
              <a:ext uri="{FF2B5EF4-FFF2-40B4-BE49-F238E27FC236}">
                <a16:creationId xmlns:a16="http://schemas.microsoft.com/office/drawing/2014/main" id="{C7E1D378-2518-41B9-A1DD-DBA673B7FF78}"/>
              </a:ext>
            </a:extLst>
          </p:cNvPr>
          <p:cNvSpPr/>
          <p:nvPr/>
        </p:nvSpPr>
        <p:spPr>
          <a:xfrm>
            <a:off x="1331843" y="1825625"/>
            <a:ext cx="4269851" cy="42856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b="1" dirty="0"/>
              <a:t>Private Key</a:t>
            </a:r>
            <a:endParaRPr lang="en-GB" b="1" dirty="0"/>
          </a:p>
        </p:txBody>
      </p:sp>
      <p:sp>
        <p:nvSpPr>
          <p:cNvPr id="7" name="Rectangle 6">
            <a:extLst>
              <a:ext uri="{FF2B5EF4-FFF2-40B4-BE49-F238E27FC236}">
                <a16:creationId xmlns:a16="http://schemas.microsoft.com/office/drawing/2014/main" id="{37C0B50F-13B5-4385-ADA4-F7F9E4E9595B}"/>
              </a:ext>
            </a:extLst>
          </p:cNvPr>
          <p:cNvSpPr/>
          <p:nvPr/>
        </p:nvSpPr>
        <p:spPr>
          <a:xfrm>
            <a:off x="6159610" y="1825624"/>
            <a:ext cx="4269851" cy="42856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b="1" dirty="0"/>
              <a:t>Public Key</a:t>
            </a:r>
            <a:endParaRPr lang="en-GB" b="1" dirty="0"/>
          </a:p>
        </p:txBody>
      </p:sp>
    </p:spTree>
    <p:extLst>
      <p:ext uri="{BB962C8B-B14F-4D97-AF65-F5344CB8AC3E}">
        <p14:creationId xmlns:p14="http://schemas.microsoft.com/office/powerpoint/2010/main" val="787411407"/>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r>
              <a:rPr lang="en-US" dirty="0"/>
              <a:t>Asymmetric Encryption</a:t>
            </a:r>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normAutofit lnSpcReduction="10000"/>
          </a:bodyPr>
          <a:lstStyle/>
          <a:p>
            <a:pPr marL="0" indent="0">
              <a:buNone/>
            </a:pPr>
            <a:r>
              <a:rPr lang="en-GB" dirty="0"/>
              <a:t>Sounds great, so why don’t we use this all the time?</a:t>
            </a:r>
          </a:p>
          <a:p>
            <a:pPr marL="0" indent="0">
              <a:buNone/>
            </a:pPr>
            <a:endParaRPr lang="en-GB" dirty="0"/>
          </a:p>
          <a:p>
            <a:r>
              <a:rPr lang="en-US" dirty="0"/>
              <a:t>Uses very large Integers and Prime Numbers</a:t>
            </a:r>
          </a:p>
          <a:p>
            <a:r>
              <a:rPr lang="en-US" dirty="0"/>
              <a:t>Slower to use i.e. to setup and encrypt / decrypt</a:t>
            </a:r>
          </a:p>
          <a:p>
            <a:r>
              <a:rPr lang="en-US" dirty="0"/>
              <a:t>Higher computing overheads than Symmetric Encryption</a:t>
            </a:r>
          </a:p>
          <a:p>
            <a:r>
              <a:rPr lang="en-US" dirty="0"/>
              <a:t>Some mobile devices may struggle with processing</a:t>
            </a:r>
          </a:p>
          <a:p>
            <a:endParaRPr lang="en-US" dirty="0"/>
          </a:p>
          <a:p>
            <a:r>
              <a:rPr lang="en-US" dirty="0"/>
              <a:t>Can be implemented using Elliptic Curve Cryptography (ECC) to reduce overheads</a:t>
            </a:r>
          </a:p>
        </p:txBody>
      </p:sp>
    </p:spTree>
    <p:extLst>
      <p:ext uri="{BB962C8B-B14F-4D97-AF65-F5344CB8AC3E}">
        <p14:creationId xmlns:p14="http://schemas.microsoft.com/office/powerpoint/2010/main" val="1512201727"/>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r>
              <a:rPr lang="en-US" dirty="0"/>
              <a:t>Asymmetric Encryption &amp; ECC</a:t>
            </a:r>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normAutofit/>
          </a:bodyPr>
          <a:lstStyle/>
          <a:p>
            <a:pPr marL="0" indent="0">
              <a:buNone/>
            </a:pPr>
            <a:r>
              <a:rPr lang="en-US" dirty="0"/>
              <a:t>Elliptic Curve Cryptography (ECC)</a:t>
            </a:r>
          </a:p>
          <a:p>
            <a:pPr marL="0" indent="0">
              <a:buNone/>
            </a:pPr>
            <a:endParaRPr lang="en-US" dirty="0"/>
          </a:p>
          <a:p>
            <a:r>
              <a:rPr lang="en-US" dirty="0"/>
              <a:t>Uses smaller keys than non-ECC Asymmetric encryption</a:t>
            </a:r>
          </a:p>
          <a:p>
            <a:endParaRPr lang="en-US" dirty="0"/>
          </a:p>
          <a:p>
            <a:r>
              <a:rPr lang="en-US" dirty="0"/>
              <a:t>Smaller storage and transmission requirements</a:t>
            </a:r>
          </a:p>
          <a:p>
            <a:endParaRPr lang="en-US" dirty="0"/>
          </a:p>
          <a:p>
            <a:r>
              <a:rPr lang="en-US" dirty="0"/>
              <a:t>Perfect for smaller / older devices</a:t>
            </a:r>
          </a:p>
          <a:p>
            <a:pPr marL="0" indent="0">
              <a:buNone/>
            </a:pPr>
            <a:endParaRPr lang="en-US" dirty="0"/>
          </a:p>
        </p:txBody>
      </p:sp>
    </p:spTree>
    <p:extLst>
      <p:ext uri="{BB962C8B-B14F-4D97-AF65-F5344CB8AC3E}">
        <p14:creationId xmlns:p14="http://schemas.microsoft.com/office/powerpoint/2010/main" val="1283267841"/>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AA211-379F-4134-BDA1-72031E34851B}"/>
              </a:ext>
            </a:extLst>
          </p:cNvPr>
          <p:cNvSpPr>
            <a:spLocks noGrp="1"/>
          </p:cNvSpPr>
          <p:nvPr>
            <p:ph type="title"/>
          </p:nvPr>
        </p:nvSpPr>
        <p:spPr/>
        <p:txBody>
          <a:bodyPr/>
          <a:lstStyle/>
          <a:p>
            <a:r>
              <a:rPr lang="en-GB" dirty="0"/>
              <a:t>Symmetric Vs Asymmetric Encryption</a:t>
            </a:r>
          </a:p>
        </p:txBody>
      </p:sp>
      <p:pic>
        <p:nvPicPr>
          <p:cNvPr id="9" name="Content Placeholder 8" descr="Table&#10;&#10;Description automatically generated">
            <a:extLst>
              <a:ext uri="{FF2B5EF4-FFF2-40B4-BE49-F238E27FC236}">
                <a16:creationId xmlns:a16="http://schemas.microsoft.com/office/drawing/2014/main" id="{F0B517EE-7338-4245-9E53-6BB12A06FBA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84215" y="1388714"/>
            <a:ext cx="7223569" cy="5310366"/>
          </a:xfrm>
        </p:spPr>
      </p:pic>
    </p:spTree>
    <p:extLst>
      <p:ext uri="{BB962C8B-B14F-4D97-AF65-F5344CB8AC3E}">
        <p14:creationId xmlns:p14="http://schemas.microsoft.com/office/powerpoint/2010/main" val="2133833369"/>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bg>
      <p:bgPr>
        <a:solidFill>
          <a:srgbClr val="223346"/>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DDA460C-0072-4C06-B816-2B05E4A2A0EA}"/>
              </a:ext>
            </a:extLst>
          </p:cNvPr>
          <p:cNvGrpSpPr/>
          <p:nvPr/>
        </p:nvGrpSpPr>
        <p:grpSpPr>
          <a:xfrm>
            <a:off x="5197342" y="2888634"/>
            <a:ext cx="1862433" cy="3586556"/>
            <a:chOff x="5021580" y="1604970"/>
            <a:chExt cx="2374153" cy="4571992"/>
          </a:xfrm>
        </p:grpSpPr>
        <p:sp>
          <p:nvSpPr>
            <p:cNvPr id="5" name="Freeform: Shape 4">
              <a:extLst>
                <a:ext uri="{FF2B5EF4-FFF2-40B4-BE49-F238E27FC236}">
                  <a16:creationId xmlns:a16="http://schemas.microsoft.com/office/drawing/2014/main" id="{3EE129BC-86F6-440E-84F5-88EE0A93A132}"/>
                </a:ext>
              </a:extLst>
            </p:cNvPr>
            <p:cNvSpPr/>
            <p:nvPr/>
          </p:nvSpPr>
          <p:spPr>
            <a:xfrm>
              <a:off x="5021580" y="2790823"/>
              <a:ext cx="791384" cy="644849"/>
            </a:xfrm>
            <a:custGeom>
              <a:avLst/>
              <a:gdLst>
                <a:gd name="connsiteX0" fmla="*/ 7620 w 791384"/>
                <a:gd name="connsiteY0" fmla="*/ 0 h 644849"/>
                <a:gd name="connsiteX1" fmla="*/ 782169 w 791384"/>
                <a:gd name="connsiteY1" fmla="*/ 320829 h 644849"/>
                <a:gd name="connsiteX2" fmla="*/ 791384 w 791384"/>
                <a:gd name="connsiteY2" fmla="*/ 330968 h 644849"/>
                <a:gd name="connsiteX3" fmla="*/ 791384 w 791384"/>
                <a:gd name="connsiteY3" fmla="*/ 644849 h 644849"/>
                <a:gd name="connsiteX4" fmla="*/ 4575 w 791384"/>
                <a:gd name="connsiteY4" fmla="*/ 188500 h 644849"/>
                <a:gd name="connsiteX5" fmla="*/ 0 w 791384"/>
                <a:gd name="connsiteY5" fmla="*/ 191153 h 644849"/>
                <a:gd name="connsiteX6" fmla="*/ 0 w 791384"/>
                <a:gd name="connsiteY6" fmla="*/ 385 h 644849"/>
                <a:gd name="connsiteX7" fmla="*/ 7620 w 791384"/>
                <a:gd name="connsiteY7" fmla="*/ 0 h 644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1384" h="644849">
                  <a:moveTo>
                    <a:pt x="7620" y="0"/>
                  </a:moveTo>
                  <a:cubicBezTo>
                    <a:pt x="310101" y="0"/>
                    <a:pt x="583945" y="122604"/>
                    <a:pt x="782169" y="320829"/>
                  </a:cubicBezTo>
                  <a:lnTo>
                    <a:pt x="791384" y="330968"/>
                  </a:lnTo>
                  <a:lnTo>
                    <a:pt x="791384" y="644849"/>
                  </a:lnTo>
                  <a:lnTo>
                    <a:pt x="4575" y="188500"/>
                  </a:lnTo>
                  <a:lnTo>
                    <a:pt x="0" y="191153"/>
                  </a:lnTo>
                  <a:lnTo>
                    <a:pt x="0" y="385"/>
                  </a:lnTo>
                  <a:lnTo>
                    <a:pt x="762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6" name="Freeform: Shape 5">
              <a:extLst>
                <a:ext uri="{FF2B5EF4-FFF2-40B4-BE49-F238E27FC236}">
                  <a16:creationId xmlns:a16="http://schemas.microsoft.com/office/drawing/2014/main" id="{45CA4A01-B7D4-4C02-A0A6-31D1D25DBE5E}"/>
                </a:ext>
              </a:extLst>
            </p:cNvPr>
            <p:cNvSpPr/>
            <p:nvPr/>
          </p:nvSpPr>
          <p:spPr>
            <a:xfrm>
              <a:off x="6600506" y="2977519"/>
              <a:ext cx="3843" cy="4457"/>
            </a:xfrm>
            <a:custGeom>
              <a:avLst/>
              <a:gdLst>
                <a:gd name="connsiteX0" fmla="*/ 3843 w 3843"/>
                <a:gd name="connsiteY0" fmla="*/ 0 h 4457"/>
                <a:gd name="connsiteX1" fmla="*/ 3843 w 3843"/>
                <a:gd name="connsiteY1" fmla="*/ 4457 h 4457"/>
                <a:gd name="connsiteX2" fmla="*/ 0 w 3843"/>
                <a:gd name="connsiteY2" fmla="*/ 2229 h 4457"/>
                <a:gd name="connsiteX3" fmla="*/ 3843 w 3843"/>
                <a:gd name="connsiteY3" fmla="*/ 0 h 4457"/>
              </a:gdLst>
              <a:ahLst/>
              <a:cxnLst>
                <a:cxn ang="0">
                  <a:pos x="connsiteX0" y="connsiteY0"/>
                </a:cxn>
                <a:cxn ang="0">
                  <a:pos x="connsiteX1" y="connsiteY1"/>
                </a:cxn>
                <a:cxn ang="0">
                  <a:pos x="connsiteX2" y="connsiteY2"/>
                </a:cxn>
                <a:cxn ang="0">
                  <a:pos x="connsiteX3" y="connsiteY3"/>
                </a:cxn>
              </a:cxnLst>
              <a:rect l="l" t="t" r="r" b="b"/>
              <a:pathLst>
                <a:path w="3843" h="4457">
                  <a:moveTo>
                    <a:pt x="3843" y="0"/>
                  </a:moveTo>
                  <a:lnTo>
                    <a:pt x="3843" y="4457"/>
                  </a:lnTo>
                  <a:lnTo>
                    <a:pt x="0" y="2229"/>
                  </a:lnTo>
                  <a:lnTo>
                    <a:pt x="384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7" name="Freeform: Shape 6">
              <a:extLst>
                <a:ext uri="{FF2B5EF4-FFF2-40B4-BE49-F238E27FC236}">
                  <a16:creationId xmlns:a16="http://schemas.microsoft.com/office/drawing/2014/main" id="{F7DAAB66-13A8-4034-BDDF-000911C1B325}"/>
                </a:ext>
              </a:extLst>
            </p:cNvPr>
            <p:cNvSpPr/>
            <p:nvPr/>
          </p:nvSpPr>
          <p:spPr>
            <a:xfrm>
              <a:off x="5977789" y="2979324"/>
              <a:ext cx="622716" cy="361379"/>
            </a:xfrm>
            <a:custGeom>
              <a:avLst/>
              <a:gdLst>
                <a:gd name="connsiteX0" fmla="*/ 621985 w 622716"/>
                <a:gd name="connsiteY0" fmla="*/ 0 h 361379"/>
                <a:gd name="connsiteX1" fmla="*/ 622716 w 622716"/>
                <a:gd name="connsiteY1" fmla="*/ 424 h 361379"/>
                <a:gd name="connsiteX2" fmla="*/ 382 w 622716"/>
                <a:gd name="connsiteY2" fmla="*/ 361379 h 361379"/>
                <a:gd name="connsiteX3" fmla="*/ 0 w 622716"/>
                <a:gd name="connsiteY3" fmla="*/ 360751 h 361379"/>
                <a:gd name="connsiteX4" fmla="*/ 621985 w 622716"/>
                <a:gd name="connsiteY4" fmla="*/ 0 h 361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716" h="361379">
                  <a:moveTo>
                    <a:pt x="621985" y="0"/>
                  </a:moveTo>
                  <a:lnTo>
                    <a:pt x="622716" y="424"/>
                  </a:lnTo>
                  <a:lnTo>
                    <a:pt x="382" y="361379"/>
                  </a:lnTo>
                  <a:lnTo>
                    <a:pt x="0" y="360751"/>
                  </a:lnTo>
                  <a:lnTo>
                    <a:pt x="62198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8" name="Freeform: Shape 7">
              <a:extLst>
                <a:ext uri="{FF2B5EF4-FFF2-40B4-BE49-F238E27FC236}">
                  <a16:creationId xmlns:a16="http://schemas.microsoft.com/office/drawing/2014/main" id="{16C62978-FAF5-4DD6-A6FF-DA4D04CC401D}"/>
                </a:ext>
              </a:extLst>
            </p:cNvPr>
            <p:cNvSpPr/>
            <p:nvPr/>
          </p:nvSpPr>
          <p:spPr>
            <a:xfrm>
              <a:off x="5812965" y="3121791"/>
              <a:ext cx="164824" cy="313880"/>
            </a:xfrm>
            <a:custGeom>
              <a:avLst/>
              <a:gdLst>
                <a:gd name="connsiteX0" fmla="*/ 0 w 164824"/>
                <a:gd name="connsiteY0" fmla="*/ 0 h 313880"/>
                <a:gd name="connsiteX1" fmla="*/ 61482 w 164824"/>
                <a:gd name="connsiteY1" fmla="*/ 67647 h 313880"/>
                <a:gd name="connsiteX2" fmla="*/ 124540 w 164824"/>
                <a:gd name="connsiteY2" fmla="*/ 151973 h 313880"/>
                <a:gd name="connsiteX3" fmla="*/ 164824 w 164824"/>
                <a:gd name="connsiteY3" fmla="*/ 218283 h 313880"/>
                <a:gd name="connsiteX4" fmla="*/ 0 w 164824"/>
                <a:gd name="connsiteY4" fmla="*/ 313880 h 313880"/>
                <a:gd name="connsiteX5" fmla="*/ 0 w 164824"/>
                <a:gd name="connsiteY5" fmla="*/ 0 h 313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824" h="313880">
                  <a:moveTo>
                    <a:pt x="0" y="0"/>
                  </a:moveTo>
                  <a:lnTo>
                    <a:pt x="61482" y="67647"/>
                  </a:lnTo>
                  <a:cubicBezTo>
                    <a:pt x="83805" y="94696"/>
                    <a:pt x="104855" y="122835"/>
                    <a:pt x="124540" y="151973"/>
                  </a:cubicBezTo>
                  <a:lnTo>
                    <a:pt x="164824" y="218283"/>
                  </a:lnTo>
                  <a:lnTo>
                    <a:pt x="0" y="313880"/>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9" name="Freeform: Shape 8">
              <a:extLst>
                <a:ext uri="{FF2B5EF4-FFF2-40B4-BE49-F238E27FC236}">
                  <a16:creationId xmlns:a16="http://schemas.microsoft.com/office/drawing/2014/main" id="{C10F9C09-3FB9-4C54-848D-CD843C318F9D}"/>
                </a:ext>
              </a:extLst>
            </p:cNvPr>
            <p:cNvSpPr/>
            <p:nvPr/>
          </p:nvSpPr>
          <p:spPr>
            <a:xfrm>
              <a:off x="5812964" y="3340703"/>
              <a:ext cx="311614" cy="1098673"/>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0" name="Freeform: Shape 9">
              <a:extLst>
                <a:ext uri="{FF2B5EF4-FFF2-40B4-BE49-F238E27FC236}">
                  <a16:creationId xmlns:a16="http://schemas.microsoft.com/office/drawing/2014/main" id="{B3E275BE-D4F7-41A9-B504-CBCA6B3286E5}"/>
                </a:ext>
              </a:extLst>
            </p:cNvPr>
            <p:cNvSpPr/>
            <p:nvPr/>
          </p:nvSpPr>
          <p:spPr>
            <a:xfrm>
              <a:off x="5021581" y="4346260"/>
              <a:ext cx="950599" cy="635318"/>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1" name="Freeform: Shape 10">
              <a:extLst>
                <a:ext uri="{FF2B5EF4-FFF2-40B4-BE49-F238E27FC236}">
                  <a16:creationId xmlns:a16="http://schemas.microsoft.com/office/drawing/2014/main" id="{BB918341-62AE-4DF9-97B8-0A38506765CC}"/>
                </a:ext>
              </a:extLst>
            </p:cNvPr>
            <p:cNvSpPr/>
            <p:nvPr/>
          </p:nvSpPr>
          <p:spPr>
            <a:xfrm>
              <a:off x="5021580" y="1604970"/>
              <a:ext cx="1582768" cy="1735105"/>
            </a:xfrm>
            <a:custGeom>
              <a:avLst/>
              <a:gdLst>
                <a:gd name="connsiteX0" fmla="*/ 791384 w 1582768"/>
                <a:gd name="connsiteY0" fmla="*/ 0 h 1735105"/>
                <a:gd name="connsiteX1" fmla="*/ 1582767 w 1582768"/>
                <a:gd name="connsiteY1" fmla="*/ 459002 h 1735105"/>
                <a:gd name="connsiteX2" fmla="*/ 1582768 w 1582768"/>
                <a:gd name="connsiteY2" fmla="*/ 459002 h 1735105"/>
                <a:gd name="connsiteX3" fmla="*/ 1582768 w 1582768"/>
                <a:gd name="connsiteY3" fmla="*/ 1371700 h 1735105"/>
                <a:gd name="connsiteX4" fmla="*/ 1582768 w 1582768"/>
                <a:gd name="connsiteY4" fmla="*/ 1371701 h 1735105"/>
                <a:gd name="connsiteX5" fmla="*/ 1582768 w 1582768"/>
                <a:gd name="connsiteY5" fmla="*/ 1372549 h 1735105"/>
                <a:gd name="connsiteX6" fmla="*/ 1578925 w 1582768"/>
                <a:gd name="connsiteY6" fmla="*/ 1374778 h 1735105"/>
                <a:gd name="connsiteX7" fmla="*/ 1578194 w 1582768"/>
                <a:gd name="connsiteY7" fmla="*/ 1374354 h 1735105"/>
                <a:gd name="connsiteX8" fmla="*/ 956209 w 1582768"/>
                <a:gd name="connsiteY8" fmla="*/ 1735105 h 1735105"/>
                <a:gd name="connsiteX9" fmla="*/ 915925 w 1582768"/>
                <a:gd name="connsiteY9" fmla="*/ 1668795 h 1735105"/>
                <a:gd name="connsiteX10" fmla="*/ 852867 w 1582768"/>
                <a:gd name="connsiteY10" fmla="*/ 1584469 h 1735105"/>
                <a:gd name="connsiteX11" fmla="*/ 791385 w 1582768"/>
                <a:gd name="connsiteY11" fmla="*/ 1516822 h 1735105"/>
                <a:gd name="connsiteX12" fmla="*/ 791385 w 1582768"/>
                <a:gd name="connsiteY12" fmla="*/ 918005 h 1735105"/>
                <a:gd name="connsiteX13" fmla="*/ 791384 w 1582768"/>
                <a:gd name="connsiteY13" fmla="*/ 918004 h 1735105"/>
                <a:gd name="connsiteX14" fmla="*/ 791384 w 1582768"/>
                <a:gd name="connsiteY14" fmla="*/ 1516821 h 1735105"/>
                <a:gd name="connsiteX15" fmla="*/ 782169 w 1582768"/>
                <a:gd name="connsiteY15" fmla="*/ 1506682 h 1735105"/>
                <a:gd name="connsiteX16" fmla="*/ 7620 w 1582768"/>
                <a:gd name="connsiteY16" fmla="*/ 1185853 h 1735105"/>
                <a:gd name="connsiteX17" fmla="*/ 0 w 1582768"/>
                <a:gd name="connsiteY17" fmla="*/ 1186238 h 1735105"/>
                <a:gd name="connsiteX18" fmla="*/ 0 w 1582768"/>
                <a:gd name="connsiteY18" fmla="*/ 459002 h 1735105"/>
                <a:gd name="connsiteX19" fmla="*/ 1 w 1582768"/>
                <a:gd name="connsiteY19" fmla="*/ 459002 h 1735105"/>
                <a:gd name="connsiteX20" fmla="*/ 791384 w 1582768"/>
                <a:gd name="connsiteY20" fmla="*/ 0 h 173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82768" h="1735105">
                  <a:moveTo>
                    <a:pt x="791384" y="0"/>
                  </a:moveTo>
                  <a:lnTo>
                    <a:pt x="1582767" y="459002"/>
                  </a:lnTo>
                  <a:lnTo>
                    <a:pt x="1582768" y="459002"/>
                  </a:lnTo>
                  <a:lnTo>
                    <a:pt x="1582768" y="1371700"/>
                  </a:lnTo>
                  <a:lnTo>
                    <a:pt x="1582768" y="1371701"/>
                  </a:lnTo>
                  <a:lnTo>
                    <a:pt x="1582768" y="1372549"/>
                  </a:lnTo>
                  <a:lnTo>
                    <a:pt x="1578925" y="1374778"/>
                  </a:lnTo>
                  <a:lnTo>
                    <a:pt x="1578194" y="1374354"/>
                  </a:lnTo>
                  <a:lnTo>
                    <a:pt x="956209" y="1735105"/>
                  </a:lnTo>
                  <a:lnTo>
                    <a:pt x="915925" y="1668795"/>
                  </a:lnTo>
                  <a:cubicBezTo>
                    <a:pt x="896240" y="1639657"/>
                    <a:pt x="875190" y="1611518"/>
                    <a:pt x="852867" y="1584469"/>
                  </a:cubicBezTo>
                  <a:lnTo>
                    <a:pt x="791385" y="1516822"/>
                  </a:lnTo>
                  <a:lnTo>
                    <a:pt x="791385" y="918005"/>
                  </a:lnTo>
                  <a:lnTo>
                    <a:pt x="791384" y="918004"/>
                  </a:lnTo>
                  <a:lnTo>
                    <a:pt x="791384" y="1516821"/>
                  </a:lnTo>
                  <a:lnTo>
                    <a:pt x="782169" y="1506682"/>
                  </a:lnTo>
                  <a:cubicBezTo>
                    <a:pt x="583945" y="1308457"/>
                    <a:pt x="310101" y="1185853"/>
                    <a:pt x="7620" y="1185853"/>
                  </a:cubicBezTo>
                  <a:lnTo>
                    <a:pt x="0" y="1186238"/>
                  </a:lnTo>
                  <a:lnTo>
                    <a:pt x="0" y="459002"/>
                  </a:lnTo>
                  <a:lnTo>
                    <a:pt x="1" y="459002"/>
                  </a:lnTo>
                  <a:lnTo>
                    <a:pt x="79138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2" name="Freeform: Shape 11">
              <a:extLst>
                <a:ext uri="{FF2B5EF4-FFF2-40B4-BE49-F238E27FC236}">
                  <a16:creationId xmlns:a16="http://schemas.microsoft.com/office/drawing/2014/main" id="{A85ABCA8-D310-4A20-86D5-E28F124AED36}"/>
                </a:ext>
              </a:extLst>
            </p:cNvPr>
            <p:cNvSpPr/>
            <p:nvPr/>
          </p:nvSpPr>
          <p:spPr>
            <a:xfrm>
              <a:off x="5973508" y="2977518"/>
              <a:ext cx="1422225" cy="1830702"/>
            </a:xfrm>
            <a:custGeom>
              <a:avLst/>
              <a:gdLst>
                <a:gd name="connsiteX0" fmla="*/ 630841 w 1422225"/>
                <a:gd name="connsiteY0" fmla="*/ 0 h 1830702"/>
                <a:gd name="connsiteX1" fmla="*/ 1422224 w 1422225"/>
                <a:gd name="connsiteY1" fmla="*/ 459003 h 1830702"/>
                <a:gd name="connsiteX2" fmla="*/ 1422225 w 1422225"/>
                <a:gd name="connsiteY2" fmla="*/ 459002 h 1830702"/>
                <a:gd name="connsiteX3" fmla="*/ 1422225 w 1422225"/>
                <a:gd name="connsiteY3" fmla="*/ 459003 h 1830702"/>
                <a:gd name="connsiteX4" fmla="*/ 1422225 w 1422225"/>
                <a:gd name="connsiteY4" fmla="*/ 1371700 h 1830702"/>
                <a:gd name="connsiteX5" fmla="*/ 1422225 w 1422225"/>
                <a:gd name="connsiteY5" fmla="*/ 1371701 h 1830702"/>
                <a:gd name="connsiteX6" fmla="*/ 1422225 w 1422225"/>
                <a:gd name="connsiteY6" fmla="*/ 1377006 h 1830702"/>
                <a:gd name="connsiteX7" fmla="*/ 1417651 w 1422225"/>
                <a:gd name="connsiteY7" fmla="*/ 1374354 h 1830702"/>
                <a:gd name="connsiteX8" fmla="*/ 630842 w 1422225"/>
                <a:gd name="connsiteY8" fmla="*/ 1830702 h 1830702"/>
                <a:gd name="connsiteX9" fmla="*/ 630842 w 1422225"/>
                <a:gd name="connsiteY9" fmla="*/ 918005 h 1830702"/>
                <a:gd name="connsiteX10" fmla="*/ 630841 w 1422225"/>
                <a:gd name="connsiteY10" fmla="*/ 918004 h 1830702"/>
                <a:gd name="connsiteX11" fmla="*/ 630841 w 1422225"/>
                <a:gd name="connsiteY11" fmla="*/ 1827744 h 1830702"/>
                <a:gd name="connsiteX12" fmla="*/ 630840 w 1422225"/>
                <a:gd name="connsiteY12" fmla="*/ 1827745 h 1830702"/>
                <a:gd name="connsiteX13" fmla="*/ 0 w 1422225"/>
                <a:gd name="connsiteY13" fmla="*/ 1461857 h 1830702"/>
                <a:gd name="connsiteX14" fmla="*/ 18865 w 1422225"/>
                <a:gd name="connsiteY14" fmla="*/ 1430804 h 1830702"/>
                <a:gd name="connsiteX15" fmla="*/ 151071 w 1422225"/>
                <a:gd name="connsiteY15" fmla="*/ 908682 h 1830702"/>
                <a:gd name="connsiteX16" fmla="*/ 18865 w 1422225"/>
                <a:gd name="connsiteY16" fmla="*/ 386560 h 1830702"/>
                <a:gd name="connsiteX17" fmla="*/ 4664 w 1422225"/>
                <a:gd name="connsiteY17" fmla="*/ 363184 h 1830702"/>
                <a:gd name="connsiteX18" fmla="*/ 626998 w 1422225"/>
                <a:gd name="connsiteY18" fmla="*/ 2229 h 1830702"/>
                <a:gd name="connsiteX19" fmla="*/ 630841 w 1422225"/>
                <a:gd name="connsiteY19" fmla="*/ 4457 h 1830702"/>
                <a:gd name="connsiteX20" fmla="*/ 630841 w 1422225"/>
                <a:gd name="connsiteY20" fmla="*/ 0 h 18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2225" h="1830702">
                  <a:moveTo>
                    <a:pt x="630841" y="0"/>
                  </a:moveTo>
                  <a:lnTo>
                    <a:pt x="1422224" y="459003"/>
                  </a:lnTo>
                  <a:lnTo>
                    <a:pt x="1422225" y="459002"/>
                  </a:lnTo>
                  <a:lnTo>
                    <a:pt x="1422225" y="459003"/>
                  </a:lnTo>
                  <a:lnTo>
                    <a:pt x="1422225" y="1371700"/>
                  </a:lnTo>
                  <a:lnTo>
                    <a:pt x="1422225" y="1371701"/>
                  </a:lnTo>
                  <a:lnTo>
                    <a:pt x="1422225" y="1377006"/>
                  </a:lnTo>
                  <a:lnTo>
                    <a:pt x="1417651" y="1374354"/>
                  </a:lnTo>
                  <a:lnTo>
                    <a:pt x="630842" y="1830702"/>
                  </a:lnTo>
                  <a:lnTo>
                    <a:pt x="630842" y="918005"/>
                  </a:lnTo>
                  <a:lnTo>
                    <a:pt x="630841" y="918004"/>
                  </a:lnTo>
                  <a:lnTo>
                    <a:pt x="630841" y="1827744"/>
                  </a:lnTo>
                  <a:lnTo>
                    <a:pt x="630840" y="1827745"/>
                  </a:lnTo>
                  <a:lnTo>
                    <a:pt x="0" y="1461857"/>
                  </a:lnTo>
                  <a:lnTo>
                    <a:pt x="18865" y="1430804"/>
                  </a:lnTo>
                  <a:cubicBezTo>
                    <a:pt x="103179" y="1275597"/>
                    <a:pt x="151071" y="1097732"/>
                    <a:pt x="151071" y="908682"/>
                  </a:cubicBezTo>
                  <a:cubicBezTo>
                    <a:pt x="151071" y="719632"/>
                    <a:pt x="103179" y="541767"/>
                    <a:pt x="18865" y="386560"/>
                  </a:cubicBezTo>
                  <a:lnTo>
                    <a:pt x="4664" y="363184"/>
                  </a:lnTo>
                  <a:lnTo>
                    <a:pt x="626998" y="2229"/>
                  </a:lnTo>
                  <a:lnTo>
                    <a:pt x="630841" y="4457"/>
                  </a:lnTo>
                  <a:lnTo>
                    <a:pt x="630841"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3" name="Freeform: Shape 12">
              <a:extLst>
                <a:ext uri="{FF2B5EF4-FFF2-40B4-BE49-F238E27FC236}">
                  <a16:creationId xmlns:a16="http://schemas.microsoft.com/office/drawing/2014/main" id="{C07112E0-955F-4D31-803A-A76358EBC614}"/>
                </a:ext>
              </a:extLst>
            </p:cNvPr>
            <p:cNvSpPr/>
            <p:nvPr/>
          </p:nvSpPr>
          <p:spPr>
            <a:xfrm>
              <a:off x="5812965" y="4346260"/>
              <a:ext cx="160543" cy="95302"/>
            </a:xfrm>
            <a:custGeom>
              <a:avLst/>
              <a:gdLst>
                <a:gd name="connsiteX0" fmla="*/ 0 w 160543"/>
                <a:gd name="connsiteY0" fmla="*/ 0 h 95302"/>
                <a:gd name="connsiteX1" fmla="*/ 160543 w 160543"/>
                <a:gd name="connsiteY1" fmla="*/ 93115 h 95302"/>
                <a:gd name="connsiteX2" fmla="*/ 159215 w 160543"/>
                <a:gd name="connsiteY2" fmla="*/ 95302 h 95302"/>
                <a:gd name="connsiteX3" fmla="*/ 4575 w 160543"/>
                <a:gd name="connsiteY3" fmla="*/ 5611 h 95302"/>
                <a:gd name="connsiteX4" fmla="*/ 0 w 160543"/>
                <a:gd name="connsiteY4" fmla="*/ 8264 h 95302"/>
                <a:gd name="connsiteX5" fmla="*/ 0 w 160543"/>
                <a:gd name="connsiteY5" fmla="*/ 0 h 9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543" h="95302">
                  <a:moveTo>
                    <a:pt x="0" y="0"/>
                  </a:moveTo>
                  <a:lnTo>
                    <a:pt x="160543" y="93115"/>
                  </a:lnTo>
                  <a:lnTo>
                    <a:pt x="159215" y="95302"/>
                  </a:lnTo>
                  <a:lnTo>
                    <a:pt x="4575" y="5611"/>
                  </a:lnTo>
                  <a:lnTo>
                    <a:pt x="0" y="826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4" name="Freeform: Shape 13">
              <a:extLst>
                <a:ext uri="{FF2B5EF4-FFF2-40B4-BE49-F238E27FC236}">
                  <a16:creationId xmlns:a16="http://schemas.microsoft.com/office/drawing/2014/main" id="{CAC36928-96A1-49EA-B9D1-733D22362489}"/>
                </a:ext>
              </a:extLst>
            </p:cNvPr>
            <p:cNvSpPr/>
            <p:nvPr/>
          </p:nvSpPr>
          <p:spPr>
            <a:xfrm>
              <a:off x="5021580" y="4441562"/>
              <a:ext cx="1582768" cy="1735400"/>
            </a:xfrm>
            <a:custGeom>
              <a:avLst/>
              <a:gdLst>
                <a:gd name="connsiteX0" fmla="*/ 950599 w 1582768"/>
                <a:gd name="connsiteY0" fmla="*/ 0 h 1735400"/>
                <a:gd name="connsiteX1" fmla="*/ 1582768 w 1582768"/>
                <a:gd name="connsiteY1" fmla="*/ 366658 h 1735400"/>
                <a:gd name="connsiteX2" fmla="*/ 1582768 w 1582768"/>
                <a:gd name="connsiteY2" fmla="*/ 1276398 h 1735400"/>
                <a:gd name="connsiteX3" fmla="*/ 1582768 w 1582768"/>
                <a:gd name="connsiteY3" fmla="*/ 1276399 h 1735400"/>
                <a:gd name="connsiteX4" fmla="*/ 1582768 w 1582768"/>
                <a:gd name="connsiteY4" fmla="*/ 1281704 h 1735400"/>
                <a:gd name="connsiteX5" fmla="*/ 1578194 w 1582768"/>
                <a:gd name="connsiteY5" fmla="*/ 1279052 h 1735400"/>
                <a:gd name="connsiteX6" fmla="*/ 791385 w 1582768"/>
                <a:gd name="connsiteY6" fmla="*/ 1735400 h 1735400"/>
                <a:gd name="connsiteX7" fmla="*/ 791385 w 1582768"/>
                <a:gd name="connsiteY7" fmla="*/ 822703 h 1735400"/>
                <a:gd name="connsiteX8" fmla="*/ 791384 w 1582768"/>
                <a:gd name="connsiteY8" fmla="*/ 822702 h 1735400"/>
                <a:gd name="connsiteX9" fmla="*/ 791384 w 1582768"/>
                <a:gd name="connsiteY9" fmla="*/ 1735400 h 1735400"/>
                <a:gd name="connsiteX10" fmla="*/ 4575 w 1582768"/>
                <a:gd name="connsiteY10" fmla="*/ 1279051 h 1735400"/>
                <a:gd name="connsiteX11" fmla="*/ 0 w 1582768"/>
                <a:gd name="connsiteY11" fmla="*/ 1281704 h 1735400"/>
                <a:gd name="connsiteX12" fmla="*/ 0 w 1582768"/>
                <a:gd name="connsiteY12" fmla="*/ 539631 h 1735400"/>
                <a:gd name="connsiteX13" fmla="*/ 7620 w 1582768"/>
                <a:gd name="connsiteY13" fmla="*/ 540016 h 1735400"/>
                <a:gd name="connsiteX14" fmla="*/ 782169 w 1582768"/>
                <a:gd name="connsiteY14" fmla="*/ 219187 h 1735400"/>
                <a:gd name="connsiteX15" fmla="*/ 791384 w 1582768"/>
                <a:gd name="connsiteY15" fmla="*/ 209048 h 1735400"/>
                <a:gd name="connsiteX16" fmla="*/ 852867 w 1582768"/>
                <a:gd name="connsiteY16" fmla="*/ 141400 h 1735400"/>
                <a:gd name="connsiteX17" fmla="*/ 915925 w 1582768"/>
                <a:gd name="connsiteY17" fmla="*/ 57074 h 1735400"/>
                <a:gd name="connsiteX18" fmla="*/ 950599 w 1582768"/>
                <a:gd name="connsiteY18" fmla="*/ 0 h 173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2768" h="1735400">
                  <a:moveTo>
                    <a:pt x="950599" y="0"/>
                  </a:moveTo>
                  <a:lnTo>
                    <a:pt x="1582768" y="366658"/>
                  </a:lnTo>
                  <a:lnTo>
                    <a:pt x="1582768" y="1276398"/>
                  </a:lnTo>
                  <a:lnTo>
                    <a:pt x="1582768" y="1276399"/>
                  </a:lnTo>
                  <a:lnTo>
                    <a:pt x="1582768" y="1281704"/>
                  </a:lnTo>
                  <a:lnTo>
                    <a:pt x="1578194" y="1279052"/>
                  </a:lnTo>
                  <a:lnTo>
                    <a:pt x="791385" y="1735400"/>
                  </a:lnTo>
                  <a:lnTo>
                    <a:pt x="791385" y="822703"/>
                  </a:lnTo>
                  <a:lnTo>
                    <a:pt x="791384" y="822702"/>
                  </a:lnTo>
                  <a:lnTo>
                    <a:pt x="791384" y="1735400"/>
                  </a:lnTo>
                  <a:lnTo>
                    <a:pt x="4575" y="1279051"/>
                  </a:lnTo>
                  <a:lnTo>
                    <a:pt x="0" y="1281704"/>
                  </a:lnTo>
                  <a:lnTo>
                    <a:pt x="0" y="539631"/>
                  </a:lnTo>
                  <a:lnTo>
                    <a:pt x="7620" y="540016"/>
                  </a:lnTo>
                  <a:cubicBezTo>
                    <a:pt x="310101" y="540016"/>
                    <a:pt x="583945" y="417412"/>
                    <a:pt x="782169" y="219187"/>
                  </a:cubicBezTo>
                  <a:lnTo>
                    <a:pt x="791384" y="209048"/>
                  </a:lnTo>
                  <a:lnTo>
                    <a:pt x="852867" y="141400"/>
                  </a:lnTo>
                  <a:cubicBezTo>
                    <a:pt x="875190" y="114351"/>
                    <a:pt x="896240" y="86212"/>
                    <a:pt x="915925" y="57074"/>
                  </a:cubicBezTo>
                  <a:lnTo>
                    <a:pt x="950599"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grpSp>
      <p:sp>
        <p:nvSpPr>
          <p:cNvPr id="15" name="Freeform: Shape 14">
            <a:extLst>
              <a:ext uri="{FF2B5EF4-FFF2-40B4-BE49-F238E27FC236}">
                <a16:creationId xmlns:a16="http://schemas.microsoft.com/office/drawing/2014/main" id="{BA1C8B5A-F88B-4A20-AD3C-18F5C73BF8B7}"/>
              </a:ext>
            </a:extLst>
          </p:cNvPr>
          <p:cNvSpPr/>
          <p:nvPr/>
        </p:nvSpPr>
        <p:spPr>
          <a:xfrm>
            <a:off x="5947452" y="3966764"/>
            <a:ext cx="488497" cy="283489"/>
          </a:xfrm>
          <a:custGeom>
            <a:avLst/>
            <a:gdLst>
              <a:gd name="connsiteX0" fmla="*/ 621985 w 622716"/>
              <a:gd name="connsiteY0" fmla="*/ 0 h 361379"/>
              <a:gd name="connsiteX1" fmla="*/ 622716 w 622716"/>
              <a:gd name="connsiteY1" fmla="*/ 424 h 361379"/>
              <a:gd name="connsiteX2" fmla="*/ 382 w 622716"/>
              <a:gd name="connsiteY2" fmla="*/ 361379 h 361379"/>
              <a:gd name="connsiteX3" fmla="*/ 0 w 622716"/>
              <a:gd name="connsiteY3" fmla="*/ 360751 h 361379"/>
              <a:gd name="connsiteX4" fmla="*/ 621985 w 622716"/>
              <a:gd name="connsiteY4" fmla="*/ 0 h 361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716" h="361379">
                <a:moveTo>
                  <a:pt x="621985" y="0"/>
                </a:moveTo>
                <a:lnTo>
                  <a:pt x="622716" y="424"/>
                </a:lnTo>
                <a:lnTo>
                  <a:pt x="382" y="361379"/>
                </a:lnTo>
                <a:lnTo>
                  <a:pt x="0" y="360751"/>
                </a:lnTo>
                <a:lnTo>
                  <a:pt x="62198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6" name="Freeform: Shape 15">
            <a:extLst>
              <a:ext uri="{FF2B5EF4-FFF2-40B4-BE49-F238E27FC236}">
                <a16:creationId xmlns:a16="http://schemas.microsoft.com/office/drawing/2014/main" id="{49EF05FD-CD1E-40DE-8FAA-D8948699C889}"/>
              </a:ext>
            </a:extLst>
          </p:cNvPr>
          <p:cNvSpPr/>
          <p:nvPr/>
        </p:nvSpPr>
        <p:spPr>
          <a:xfrm>
            <a:off x="5818153" y="4250252"/>
            <a:ext cx="244450" cy="861868"/>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solidFill>
            <a:srgbClr val="3399FF"/>
          </a:solidFill>
          <a:ln>
            <a:noFill/>
          </a:ln>
          <a:effectLst>
            <a:innerShdw blurRad="63500" dist="50800" dir="216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7" name="Freeform: Shape 16">
            <a:extLst>
              <a:ext uri="{FF2B5EF4-FFF2-40B4-BE49-F238E27FC236}">
                <a16:creationId xmlns:a16="http://schemas.microsoft.com/office/drawing/2014/main" id="{12CCBDFB-1CF6-4236-83FE-00D0B054EECC}"/>
              </a:ext>
            </a:extLst>
          </p:cNvPr>
          <p:cNvSpPr/>
          <p:nvPr/>
        </p:nvSpPr>
        <p:spPr>
          <a:xfrm>
            <a:off x="5197343" y="5039073"/>
            <a:ext cx="745709" cy="498384"/>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solidFill>
            <a:srgbClr val="00FFCC"/>
          </a:solidFill>
          <a:ln>
            <a:noFill/>
          </a:ln>
          <a:effectLst>
            <a:innerShdw blurRad="63500" dist="50800" dir="2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8" name="Freeform: Shape 17">
            <a:extLst>
              <a:ext uri="{FF2B5EF4-FFF2-40B4-BE49-F238E27FC236}">
                <a16:creationId xmlns:a16="http://schemas.microsoft.com/office/drawing/2014/main" id="{5AB447F6-08BD-4F09-9455-FD70871F0072}"/>
              </a:ext>
            </a:extLst>
          </p:cNvPr>
          <p:cNvSpPr/>
          <p:nvPr/>
        </p:nvSpPr>
        <p:spPr>
          <a:xfrm>
            <a:off x="5197342" y="2888635"/>
            <a:ext cx="1241622" cy="1361125"/>
          </a:xfrm>
          <a:custGeom>
            <a:avLst/>
            <a:gdLst>
              <a:gd name="connsiteX0" fmla="*/ 791384 w 1582768"/>
              <a:gd name="connsiteY0" fmla="*/ 0 h 1735105"/>
              <a:gd name="connsiteX1" fmla="*/ 1582767 w 1582768"/>
              <a:gd name="connsiteY1" fmla="*/ 459002 h 1735105"/>
              <a:gd name="connsiteX2" fmla="*/ 1582768 w 1582768"/>
              <a:gd name="connsiteY2" fmla="*/ 459002 h 1735105"/>
              <a:gd name="connsiteX3" fmla="*/ 1582768 w 1582768"/>
              <a:gd name="connsiteY3" fmla="*/ 1371700 h 1735105"/>
              <a:gd name="connsiteX4" fmla="*/ 1582768 w 1582768"/>
              <a:gd name="connsiteY4" fmla="*/ 1371701 h 1735105"/>
              <a:gd name="connsiteX5" fmla="*/ 1582768 w 1582768"/>
              <a:gd name="connsiteY5" fmla="*/ 1372549 h 1735105"/>
              <a:gd name="connsiteX6" fmla="*/ 1578925 w 1582768"/>
              <a:gd name="connsiteY6" fmla="*/ 1374778 h 1735105"/>
              <a:gd name="connsiteX7" fmla="*/ 1578194 w 1582768"/>
              <a:gd name="connsiteY7" fmla="*/ 1374354 h 1735105"/>
              <a:gd name="connsiteX8" fmla="*/ 956209 w 1582768"/>
              <a:gd name="connsiteY8" fmla="*/ 1735105 h 1735105"/>
              <a:gd name="connsiteX9" fmla="*/ 915925 w 1582768"/>
              <a:gd name="connsiteY9" fmla="*/ 1668795 h 1735105"/>
              <a:gd name="connsiteX10" fmla="*/ 852867 w 1582768"/>
              <a:gd name="connsiteY10" fmla="*/ 1584469 h 1735105"/>
              <a:gd name="connsiteX11" fmla="*/ 791385 w 1582768"/>
              <a:gd name="connsiteY11" fmla="*/ 1516822 h 1735105"/>
              <a:gd name="connsiteX12" fmla="*/ 791385 w 1582768"/>
              <a:gd name="connsiteY12" fmla="*/ 918005 h 1735105"/>
              <a:gd name="connsiteX13" fmla="*/ 791384 w 1582768"/>
              <a:gd name="connsiteY13" fmla="*/ 918004 h 1735105"/>
              <a:gd name="connsiteX14" fmla="*/ 791384 w 1582768"/>
              <a:gd name="connsiteY14" fmla="*/ 1516821 h 1735105"/>
              <a:gd name="connsiteX15" fmla="*/ 782169 w 1582768"/>
              <a:gd name="connsiteY15" fmla="*/ 1506682 h 1735105"/>
              <a:gd name="connsiteX16" fmla="*/ 7620 w 1582768"/>
              <a:gd name="connsiteY16" fmla="*/ 1185853 h 1735105"/>
              <a:gd name="connsiteX17" fmla="*/ 0 w 1582768"/>
              <a:gd name="connsiteY17" fmla="*/ 1186238 h 1735105"/>
              <a:gd name="connsiteX18" fmla="*/ 0 w 1582768"/>
              <a:gd name="connsiteY18" fmla="*/ 459002 h 1735105"/>
              <a:gd name="connsiteX19" fmla="*/ 1 w 1582768"/>
              <a:gd name="connsiteY19" fmla="*/ 459002 h 1735105"/>
              <a:gd name="connsiteX20" fmla="*/ 791384 w 1582768"/>
              <a:gd name="connsiteY20" fmla="*/ 0 h 173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82768" h="1735105">
                <a:moveTo>
                  <a:pt x="791384" y="0"/>
                </a:moveTo>
                <a:lnTo>
                  <a:pt x="1582767" y="459002"/>
                </a:lnTo>
                <a:lnTo>
                  <a:pt x="1582768" y="459002"/>
                </a:lnTo>
                <a:lnTo>
                  <a:pt x="1582768" y="1371700"/>
                </a:lnTo>
                <a:lnTo>
                  <a:pt x="1582768" y="1371701"/>
                </a:lnTo>
                <a:lnTo>
                  <a:pt x="1582768" y="1372549"/>
                </a:lnTo>
                <a:lnTo>
                  <a:pt x="1578925" y="1374778"/>
                </a:lnTo>
                <a:lnTo>
                  <a:pt x="1578194" y="1374354"/>
                </a:lnTo>
                <a:lnTo>
                  <a:pt x="956209" y="1735105"/>
                </a:lnTo>
                <a:lnTo>
                  <a:pt x="915925" y="1668795"/>
                </a:lnTo>
                <a:cubicBezTo>
                  <a:pt x="896240" y="1639657"/>
                  <a:pt x="875190" y="1611518"/>
                  <a:pt x="852867" y="1584469"/>
                </a:cubicBezTo>
                <a:lnTo>
                  <a:pt x="791385" y="1516822"/>
                </a:lnTo>
                <a:lnTo>
                  <a:pt x="791385" y="918005"/>
                </a:lnTo>
                <a:lnTo>
                  <a:pt x="791384" y="918004"/>
                </a:lnTo>
                <a:lnTo>
                  <a:pt x="791384" y="1516821"/>
                </a:lnTo>
                <a:lnTo>
                  <a:pt x="782169" y="1506682"/>
                </a:lnTo>
                <a:cubicBezTo>
                  <a:pt x="583945" y="1308457"/>
                  <a:pt x="310101" y="1185853"/>
                  <a:pt x="7620" y="1185853"/>
                </a:cubicBezTo>
                <a:lnTo>
                  <a:pt x="0" y="1186238"/>
                </a:lnTo>
                <a:lnTo>
                  <a:pt x="0" y="459002"/>
                </a:lnTo>
                <a:lnTo>
                  <a:pt x="1" y="459002"/>
                </a:lnTo>
                <a:lnTo>
                  <a:pt x="791384"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9" name="Freeform: Shape 18">
            <a:extLst>
              <a:ext uri="{FF2B5EF4-FFF2-40B4-BE49-F238E27FC236}">
                <a16:creationId xmlns:a16="http://schemas.microsoft.com/office/drawing/2014/main" id="{C1ECEB67-DA9F-4C2E-B389-B866A473CF6D}"/>
              </a:ext>
            </a:extLst>
          </p:cNvPr>
          <p:cNvSpPr/>
          <p:nvPr/>
        </p:nvSpPr>
        <p:spPr>
          <a:xfrm>
            <a:off x="5944094" y="3965347"/>
            <a:ext cx="1115682" cy="1436117"/>
          </a:xfrm>
          <a:custGeom>
            <a:avLst/>
            <a:gdLst>
              <a:gd name="connsiteX0" fmla="*/ 630841 w 1422225"/>
              <a:gd name="connsiteY0" fmla="*/ 0 h 1830702"/>
              <a:gd name="connsiteX1" fmla="*/ 1422224 w 1422225"/>
              <a:gd name="connsiteY1" fmla="*/ 459003 h 1830702"/>
              <a:gd name="connsiteX2" fmla="*/ 1422225 w 1422225"/>
              <a:gd name="connsiteY2" fmla="*/ 459002 h 1830702"/>
              <a:gd name="connsiteX3" fmla="*/ 1422225 w 1422225"/>
              <a:gd name="connsiteY3" fmla="*/ 459003 h 1830702"/>
              <a:gd name="connsiteX4" fmla="*/ 1422225 w 1422225"/>
              <a:gd name="connsiteY4" fmla="*/ 1371700 h 1830702"/>
              <a:gd name="connsiteX5" fmla="*/ 1422225 w 1422225"/>
              <a:gd name="connsiteY5" fmla="*/ 1371701 h 1830702"/>
              <a:gd name="connsiteX6" fmla="*/ 1422225 w 1422225"/>
              <a:gd name="connsiteY6" fmla="*/ 1377006 h 1830702"/>
              <a:gd name="connsiteX7" fmla="*/ 1417651 w 1422225"/>
              <a:gd name="connsiteY7" fmla="*/ 1374354 h 1830702"/>
              <a:gd name="connsiteX8" fmla="*/ 630842 w 1422225"/>
              <a:gd name="connsiteY8" fmla="*/ 1830702 h 1830702"/>
              <a:gd name="connsiteX9" fmla="*/ 630842 w 1422225"/>
              <a:gd name="connsiteY9" fmla="*/ 918005 h 1830702"/>
              <a:gd name="connsiteX10" fmla="*/ 630841 w 1422225"/>
              <a:gd name="connsiteY10" fmla="*/ 918004 h 1830702"/>
              <a:gd name="connsiteX11" fmla="*/ 630841 w 1422225"/>
              <a:gd name="connsiteY11" fmla="*/ 1827744 h 1830702"/>
              <a:gd name="connsiteX12" fmla="*/ 630840 w 1422225"/>
              <a:gd name="connsiteY12" fmla="*/ 1827745 h 1830702"/>
              <a:gd name="connsiteX13" fmla="*/ 0 w 1422225"/>
              <a:gd name="connsiteY13" fmla="*/ 1461857 h 1830702"/>
              <a:gd name="connsiteX14" fmla="*/ 18865 w 1422225"/>
              <a:gd name="connsiteY14" fmla="*/ 1430804 h 1830702"/>
              <a:gd name="connsiteX15" fmla="*/ 151071 w 1422225"/>
              <a:gd name="connsiteY15" fmla="*/ 908682 h 1830702"/>
              <a:gd name="connsiteX16" fmla="*/ 18865 w 1422225"/>
              <a:gd name="connsiteY16" fmla="*/ 386560 h 1830702"/>
              <a:gd name="connsiteX17" fmla="*/ 4664 w 1422225"/>
              <a:gd name="connsiteY17" fmla="*/ 363184 h 1830702"/>
              <a:gd name="connsiteX18" fmla="*/ 626998 w 1422225"/>
              <a:gd name="connsiteY18" fmla="*/ 2229 h 1830702"/>
              <a:gd name="connsiteX19" fmla="*/ 630841 w 1422225"/>
              <a:gd name="connsiteY19" fmla="*/ 4457 h 1830702"/>
              <a:gd name="connsiteX20" fmla="*/ 630841 w 1422225"/>
              <a:gd name="connsiteY20" fmla="*/ 0 h 18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2225" h="1830702">
                <a:moveTo>
                  <a:pt x="630841" y="0"/>
                </a:moveTo>
                <a:lnTo>
                  <a:pt x="1422224" y="459003"/>
                </a:lnTo>
                <a:lnTo>
                  <a:pt x="1422225" y="459002"/>
                </a:lnTo>
                <a:lnTo>
                  <a:pt x="1422225" y="459003"/>
                </a:lnTo>
                <a:lnTo>
                  <a:pt x="1422225" y="1371700"/>
                </a:lnTo>
                <a:lnTo>
                  <a:pt x="1422225" y="1371701"/>
                </a:lnTo>
                <a:lnTo>
                  <a:pt x="1422225" y="1377006"/>
                </a:lnTo>
                <a:lnTo>
                  <a:pt x="1417651" y="1374354"/>
                </a:lnTo>
                <a:lnTo>
                  <a:pt x="630842" y="1830702"/>
                </a:lnTo>
                <a:lnTo>
                  <a:pt x="630842" y="918005"/>
                </a:lnTo>
                <a:lnTo>
                  <a:pt x="630841" y="918004"/>
                </a:lnTo>
                <a:lnTo>
                  <a:pt x="630841" y="1827744"/>
                </a:lnTo>
                <a:lnTo>
                  <a:pt x="630840" y="1827745"/>
                </a:lnTo>
                <a:lnTo>
                  <a:pt x="0" y="1461857"/>
                </a:lnTo>
                <a:lnTo>
                  <a:pt x="18865" y="1430804"/>
                </a:lnTo>
                <a:cubicBezTo>
                  <a:pt x="103179" y="1275597"/>
                  <a:pt x="151071" y="1097732"/>
                  <a:pt x="151071" y="908682"/>
                </a:cubicBezTo>
                <a:cubicBezTo>
                  <a:pt x="151071" y="719632"/>
                  <a:pt x="103179" y="541767"/>
                  <a:pt x="18865" y="386560"/>
                </a:cubicBezTo>
                <a:lnTo>
                  <a:pt x="4664" y="363184"/>
                </a:lnTo>
                <a:lnTo>
                  <a:pt x="626998" y="2229"/>
                </a:lnTo>
                <a:lnTo>
                  <a:pt x="630841" y="4457"/>
                </a:lnTo>
                <a:lnTo>
                  <a:pt x="630841"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0" name="Freeform: Shape 19">
            <a:extLst>
              <a:ext uri="{FF2B5EF4-FFF2-40B4-BE49-F238E27FC236}">
                <a16:creationId xmlns:a16="http://schemas.microsoft.com/office/drawing/2014/main" id="{6DB23C87-2A94-4E14-A9CA-EA6147101D21}"/>
              </a:ext>
            </a:extLst>
          </p:cNvPr>
          <p:cNvSpPr/>
          <p:nvPr/>
        </p:nvSpPr>
        <p:spPr>
          <a:xfrm>
            <a:off x="5818154" y="5039074"/>
            <a:ext cx="125940" cy="74760"/>
          </a:xfrm>
          <a:custGeom>
            <a:avLst/>
            <a:gdLst>
              <a:gd name="connsiteX0" fmla="*/ 0 w 160543"/>
              <a:gd name="connsiteY0" fmla="*/ 0 h 95302"/>
              <a:gd name="connsiteX1" fmla="*/ 160543 w 160543"/>
              <a:gd name="connsiteY1" fmla="*/ 93115 h 95302"/>
              <a:gd name="connsiteX2" fmla="*/ 159215 w 160543"/>
              <a:gd name="connsiteY2" fmla="*/ 95302 h 95302"/>
              <a:gd name="connsiteX3" fmla="*/ 4575 w 160543"/>
              <a:gd name="connsiteY3" fmla="*/ 5611 h 95302"/>
              <a:gd name="connsiteX4" fmla="*/ 0 w 160543"/>
              <a:gd name="connsiteY4" fmla="*/ 8264 h 95302"/>
              <a:gd name="connsiteX5" fmla="*/ 0 w 160543"/>
              <a:gd name="connsiteY5" fmla="*/ 0 h 9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543" h="95302">
                <a:moveTo>
                  <a:pt x="0" y="0"/>
                </a:moveTo>
                <a:lnTo>
                  <a:pt x="160543" y="93115"/>
                </a:lnTo>
                <a:lnTo>
                  <a:pt x="159215" y="95302"/>
                </a:lnTo>
                <a:lnTo>
                  <a:pt x="4575" y="5611"/>
                </a:lnTo>
                <a:lnTo>
                  <a:pt x="0" y="826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1" name="Freeform: Shape 20">
            <a:extLst>
              <a:ext uri="{FF2B5EF4-FFF2-40B4-BE49-F238E27FC236}">
                <a16:creationId xmlns:a16="http://schemas.microsoft.com/office/drawing/2014/main" id="{B568E533-9521-457E-875A-558EE570B694}"/>
              </a:ext>
            </a:extLst>
          </p:cNvPr>
          <p:cNvSpPr/>
          <p:nvPr/>
        </p:nvSpPr>
        <p:spPr>
          <a:xfrm>
            <a:off x="5197342" y="5113835"/>
            <a:ext cx="1241622" cy="1361356"/>
          </a:xfrm>
          <a:custGeom>
            <a:avLst/>
            <a:gdLst>
              <a:gd name="connsiteX0" fmla="*/ 950599 w 1582768"/>
              <a:gd name="connsiteY0" fmla="*/ 0 h 1735400"/>
              <a:gd name="connsiteX1" fmla="*/ 1582768 w 1582768"/>
              <a:gd name="connsiteY1" fmla="*/ 366658 h 1735400"/>
              <a:gd name="connsiteX2" fmla="*/ 1582768 w 1582768"/>
              <a:gd name="connsiteY2" fmla="*/ 1276398 h 1735400"/>
              <a:gd name="connsiteX3" fmla="*/ 1582768 w 1582768"/>
              <a:gd name="connsiteY3" fmla="*/ 1276399 h 1735400"/>
              <a:gd name="connsiteX4" fmla="*/ 1582768 w 1582768"/>
              <a:gd name="connsiteY4" fmla="*/ 1281704 h 1735400"/>
              <a:gd name="connsiteX5" fmla="*/ 1578194 w 1582768"/>
              <a:gd name="connsiteY5" fmla="*/ 1279052 h 1735400"/>
              <a:gd name="connsiteX6" fmla="*/ 791385 w 1582768"/>
              <a:gd name="connsiteY6" fmla="*/ 1735400 h 1735400"/>
              <a:gd name="connsiteX7" fmla="*/ 791385 w 1582768"/>
              <a:gd name="connsiteY7" fmla="*/ 822703 h 1735400"/>
              <a:gd name="connsiteX8" fmla="*/ 791384 w 1582768"/>
              <a:gd name="connsiteY8" fmla="*/ 822702 h 1735400"/>
              <a:gd name="connsiteX9" fmla="*/ 791384 w 1582768"/>
              <a:gd name="connsiteY9" fmla="*/ 1735400 h 1735400"/>
              <a:gd name="connsiteX10" fmla="*/ 4575 w 1582768"/>
              <a:gd name="connsiteY10" fmla="*/ 1279051 h 1735400"/>
              <a:gd name="connsiteX11" fmla="*/ 0 w 1582768"/>
              <a:gd name="connsiteY11" fmla="*/ 1281704 h 1735400"/>
              <a:gd name="connsiteX12" fmla="*/ 0 w 1582768"/>
              <a:gd name="connsiteY12" fmla="*/ 539631 h 1735400"/>
              <a:gd name="connsiteX13" fmla="*/ 7620 w 1582768"/>
              <a:gd name="connsiteY13" fmla="*/ 540016 h 1735400"/>
              <a:gd name="connsiteX14" fmla="*/ 782169 w 1582768"/>
              <a:gd name="connsiteY14" fmla="*/ 219187 h 1735400"/>
              <a:gd name="connsiteX15" fmla="*/ 791384 w 1582768"/>
              <a:gd name="connsiteY15" fmla="*/ 209048 h 1735400"/>
              <a:gd name="connsiteX16" fmla="*/ 852867 w 1582768"/>
              <a:gd name="connsiteY16" fmla="*/ 141400 h 1735400"/>
              <a:gd name="connsiteX17" fmla="*/ 915925 w 1582768"/>
              <a:gd name="connsiteY17" fmla="*/ 57074 h 1735400"/>
              <a:gd name="connsiteX18" fmla="*/ 950599 w 1582768"/>
              <a:gd name="connsiteY18" fmla="*/ 0 h 173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2768" h="1735400">
                <a:moveTo>
                  <a:pt x="950599" y="0"/>
                </a:moveTo>
                <a:lnTo>
                  <a:pt x="1582768" y="366658"/>
                </a:lnTo>
                <a:lnTo>
                  <a:pt x="1582768" y="1276398"/>
                </a:lnTo>
                <a:lnTo>
                  <a:pt x="1582768" y="1276399"/>
                </a:lnTo>
                <a:lnTo>
                  <a:pt x="1582768" y="1281704"/>
                </a:lnTo>
                <a:lnTo>
                  <a:pt x="1578194" y="1279052"/>
                </a:lnTo>
                <a:lnTo>
                  <a:pt x="791385" y="1735400"/>
                </a:lnTo>
                <a:lnTo>
                  <a:pt x="791385" y="822703"/>
                </a:lnTo>
                <a:lnTo>
                  <a:pt x="791384" y="822702"/>
                </a:lnTo>
                <a:lnTo>
                  <a:pt x="791384" y="1735400"/>
                </a:lnTo>
                <a:lnTo>
                  <a:pt x="4575" y="1279051"/>
                </a:lnTo>
                <a:lnTo>
                  <a:pt x="0" y="1281704"/>
                </a:lnTo>
                <a:lnTo>
                  <a:pt x="0" y="539631"/>
                </a:lnTo>
                <a:lnTo>
                  <a:pt x="7620" y="540016"/>
                </a:lnTo>
                <a:cubicBezTo>
                  <a:pt x="310101" y="540016"/>
                  <a:pt x="583945" y="417412"/>
                  <a:pt x="782169" y="219187"/>
                </a:cubicBezTo>
                <a:lnTo>
                  <a:pt x="791384" y="209048"/>
                </a:lnTo>
                <a:lnTo>
                  <a:pt x="852867" y="141400"/>
                </a:lnTo>
                <a:cubicBezTo>
                  <a:pt x="875190" y="114351"/>
                  <a:pt x="896240" y="86212"/>
                  <a:pt x="915925" y="57074"/>
                </a:cubicBezTo>
                <a:lnTo>
                  <a:pt x="950599"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2" name="Freeform: Shape 21">
            <a:extLst>
              <a:ext uri="{FF2B5EF4-FFF2-40B4-BE49-F238E27FC236}">
                <a16:creationId xmlns:a16="http://schemas.microsoft.com/office/drawing/2014/main" id="{2A802FE2-5948-4AF8-8A06-899878119AF1}"/>
              </a:ext>
            </a:extLst>
          </p:cNvPr>
          <p:cNvSpPr/>
          <p:nvPr/>
        </p:nvSpPr>
        <p:spPr>
          <a:xfrm flipH="1">
            <a:off x="7683162" y="3962539"/>
            <a:ext cx="3015" cy="3496"/>
          </a:xfrm>
          <a:custGeom>
            <a:avLst/>
            <a:gdLst>
              <a:gd name="connsiteX0" fmla="*/ 3843 w 3843"/>
              <a:gd name="connsiteY0" fmla="*/ 0 h 4457"/>
              <a:gd name="connsiteX1" fmla="*/ 3843 w 3843"/>
              <a:gd name="connsiteY1" fmla="*/ 4457 h 4457"/>
              <a:gd name="connsiteX2" fmla="*/ 0 w 3843"/>
              <a:gd name="connsiteY2" fmla="*/ 2229 h 4457"/>
              <a:gd name="connsiteX3" fmla="*/ 3843 w 3843"/>
              <a:gd name="connsiteY3" fmla="*/ 0 h 4457"/>
            </a:gdLst>
            <a:ahLst/>
            <a:cxnLst>
              <a:cxn ang="0">
                <a:pos x="connsiteX0" y="connsiteY0"/>
              </a:cxn>
              <a:cxn ang="0">
                <a:pos x="connsiteX1" y="connsiteY1"/>
              </a:cxn>
              <a:cxn ang="0">
                <a:pos x="connsiteX2" y="connsiteY2"/>
              </a:cxn>
              <a:cxn ang="0">
                <a:pos x="connsiteX3" y="connsiteY3"/>
              </a:cxn>
            </a:cxnLst>
            <a:rect l="l" t="t" r="r" b="b"/>
            <a:pathLst>
              <a:path w="3843" h="4457">
                <a:moveTo>
                  <a:pt x="3843" y="0"/>
                </a:moveTo>
                <a:lnTo>
                  <a:pt x="3843" y="4457"/>
                </a:lnTo>
                <a:lnTo>
                  <a:pt x="0" y="2229"/>
                </a:lnTo>
                <a:lnTo>
                  <a:pt x="384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3" name="Freeform: Shape 22">
            <a:extLst>
              <a:ext uri="{FF2B5EF4-FFF2-40B4-BE49-F238E27FC236}">
                <a16:creationId xmlns:a16="http://schemas.microsoft.com/office/drawing/2014/main" id="{0E596100-B9C3-49FB-AFB5-0B1BE3835250}"/>
              </a:ext>
            </a:extLst>
          </p:cNvPr>
          <p:cNvSpPr/>
          <p:nvPr/>
        </p:nvSpPr>
        <p:spPr>
          <a:xfrm flipH="1" flipV="1">
            <a:off x="6448649" y="3252200"/>
            <a:ext cx="3015" cy="3496"/>
          </a:xfrm>
          <a:custGeom>
            <a:avLst/>
            <a:gdLst>
              <a:gd name="connsiteX0" fmla="*/ 3843 w 3843"/>
              <a:gd name="connsiteY0" fmla="*/ 0 h 4457"/>
              <a:gd name="connsiteX1" fmla="*/ 3843 w 3843"/>
              <a:gd name="connsiteY1" fmla="*/ 4457 h 4457"/>
              <a:gd name="connsiteX2" fmla="*/ 0 w 3843"/>
              <a:gd name="connsiteY2" fmla="*/ 2229 h 4457"/>
              <a:gd name="connsiteX3" fmla="*/ 3843 w 3843"/>
              <a:gd name="connsiteY3" fmla="*/ 0 h 4457"/>
            </a:gdLst>
            <a:ahLst/>
            <a:cxnLst>
              <a:cxn ang="0">
                <a:pos x="connsiteX0" y="connsiteY0"/>
              </a:cxn>
              <a:cxn ang="0">
                <a:pos x="connsiteX1" y="connsiteY1"/>
              </a:cxn>
              <a:cxn ang="0">
                <a:pos x="connsiteX2" y="connsiteY2"/>
              </a:cxn>
              <a:cxn ang="0">
                <a:pos x="connsiteX3" y="connsiteY3"/>
              </a:cxn>
            </a:cxnLst>
            <a:rect l="l" t="t" r="r" b="b"/>
            <a:pathLst>
              <a:path w="3843" h="4457">
                <a:moveTo>
                  <a:pt x="3843" y="0"/>
                </a:moveTo>
                <a:lnTo>
                  <a:pt x="3843" y="4457"/>
                </a:lnTo>
                <a:lnTo>
                  <a:pt x="0" y="2229"/>
                </a:lnTo>
                <a:lnTo>
                  <a:pt x="384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4" name="Freeform: Shape 23">
            <a:extLst>
              <a:ext uri="{FF2B5EF4-FFF2-40B4-BE49-F238E27FC236}">
                <a16:creationId xmlns:a16="http://schemas.microsoft.com/office/drawing/2014/main" id="{4BD7015C-483F-4766-A5EB-A46C45617AF5}"/>
              </a:ext>
            </a:extLst>
          </p:cNvPr>
          <p:cNvSpPr/>
          <p:nvPr/>
        </p:nvSpPr>
        <p:spPr>
          <a:xfrm flipH="1" flipV="1">
            <a:off x="6451665" y="2970793"/>
            <a:ext cx="488497" cy="283489"/>
          </a:xfrm>
          <a:custGeom>
            <a:avLst/>
            <a:gdLst>
              <a:gd name="connsiteX0" fmla="*/ 621985 w 622716"/>
              <a:gd name="connsiteY0" fmla="*/ 0 h 361379"/>
              <a:gd name="connsiteX1" fmla="*/ 622716 w 622716"/>
              <a:gd name="connsiteY1" fmla="*/ 424 h 361379"/>
              <a:gd name="connsiteX2" fmla="*/ 382 w 622716"/>
              <a:gd name="connsiteY2" fmla="*/ 361379 h 361379"/>
              <a:gd name="connsiteX3" fmla="*/ 0 w 622716"/>
              <a:gd name="connsiteY3" fmla="*/ 360751 h 361379"/>
              <a:gd name="connsiteX4" fmla="*/ 621985 w 622716"/>
              <a:gd name="connsiteY4" fmla="*/ 0 h 361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716" h="361379">
                <a:moveTo>
                  <a:pt x="621985" y="0"/>
                </a:moveTo>
                <a:lnTo>
                  <a:pt x="622716" y="424"/>
                </a:lnTo>
                <a:lnTo>
                  <a:pt x="382" y="361379"/>
                </a:lnTo>
                <a:lnTo>
                  <a:pt x="0" y="360751"/>
                </a:lnTo>
                <a:lnTo>
                  <a:pt x="62198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5" name="Freeform: Shape 24">
            <a:extLst>
              <a:ext uri="{FF2B5EF4-FFF2-40B4-BE49-F238E27FC236}">
                <a16:creationId xmlns:a16="http://schemas.microsoft.com/office/drawing/2014/main" id="{BE1764B7-0EB9-4BA6-AEB0-B12DD26CC035}"/>
              </a:ext>
            </a:extLst>
          </p:cNvPr>
          <p:cNvSpPr/>
          <p:nvPr/>
        </p:nvSpPr>
        <p:spPr>
          <a:xfrm flipH="1" flipV="1">
            <a:off x="6825011" y="2108925"/>
            <a:ext cx="244450" cy="861868"/>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solidFill>
            <a:srgbClr val="FF9900"/>
          </a:solidFill>
          <a:ln>
            <a:noFill/>
          </a:ln>
          <a:effectLst>
            <a:innerShdw blurRad="63500" dist="50800" dir="30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6" name="Freeform: Shape 25">
            <a:extLst>
              <a:ext uri="{FF2B5EF4-FFF2-40B4-BE49-F238E27FC236}">
                <a16:creationId xmlns:a16="http://schemas.microsoft.com/office/drawing/2014/main" id="{D9764DC3-5E31-4863-90A8-F66102EC8D3C}"/>
              </a:ext>
            </a:extLst>
          </p:cNvPr>
          <p:cNvSpPr/>
          <p:nvPr/>
        </p:nvSpPr>
        <p:spPr>
          <a:xfrm flipH="1" flipV="1">
            <a:off x="6944563" y="1683586"/>
            <a:ext cx="745709" cy="498384"/>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solidFill>
            <a:srgbClr val="FF66CC"/>
          </a:solidFill>
          <a:ln>
            <a:noFill/>
          </a:ln>
          <a:effectLst>
            <a:innerShdw blurRad="63500" dist="50800" dir="3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7" name="Freeform: Shape 26">
            <a:extLst>
              <a:ext uri="{FF2B5EF4-FFF2-40B4-BE49-F238E27FC236}">
                <a16:creationId xmlns:a16="http://schemas.microsoft.com/office/drawing/2014/main" id="{639EC02E-39C3-4B8D-AE9F-796E86412B46}"/>
              </a:ext>
            </a:extLst>
          </p:cNvPr>
          <p:cNvSpPr/>
          <p:nvPr/>
        </p:nvSpPr>
        <p:spPr>
          <a:xfrm flipH="1" flipV="1">
            <a:off x="6441031" y="2971285"/>
            <a:ext cx="1241622" cy="1361125"/>
          </a:xfrm>
          <a:custGeom>
            <a:avLst/>
            <a:gdLst>
              <a:gd name="connsiteX0" fmla="*/ 791384 w 1582768"/>
              <a:gd name="connsiteY0" fmla="*/ 0 h 1735105"/>
              <a:gd name="connsiteX1" fmla="*/ 1582767 w 1582768"/>
              <a:gd name="connsiteY1" fmla="*/ 459002 h 1735105"/>
              <a:gd name="connsiteX2" fmla="*/ 1582768 w 1582768"/>
              <a:gd name="connsiteY2" fmla="*/ 459002 h 1735105"/>
              <a:gd name="connsiteX3" fmla="*/ 1582768 w 1582768"/>
              <a:gd name="connsiteY3" fmla="*/ 1371700 h 1735105"/>
              <a:gd name="connsiteX4" fmla="*/ 1582768 w 1582768"/>
              <a:gd name="connsiteY4" fmla="*/ 1371701 h 1735105"/>
              <a:gd name="connsiteX5" fmla="*/ 1582768 w 1582768"/>
              <a:gd name="connsiteY5" fmla="*/ 1372549 h 1735105"/>
              <a:gd name="connsiteX6" fmla="*/ 1578925 w 1582768"/>
              <a:gd name="connsiteY6" fmla="*/ 1374778 h 1735105"/>
              <a:gd name="connsiteX7" fmla="*/ 1578194 w 1582768"/>
              <a:gd name="connsiteY7" fmla="*/ 1374354 h 1735105"/>
              <a:gd name="connsiteX8" fmla="*/ 956209 w 1582768"/>
              <a:gd name="connsiteY8" fmla="*/ 1735105 h 1735105"/>
              <a:gd name="connsiteX9" fmla="*/ 915925 w 1582768"/>
              <a:gd name="connsiteY9" fmla="*/ 1668795 h 1735105"/>
              <a:gd name="connsiteX10" fmla="*/ 852867 w 1582768"/>
              <a:gd name="connsiteY10" fmla="*/ 1584469 h 1735105"/>
              <a:gd name="connsiteX11" fmla="*/ 791385 w 1582768"/>
              <a:gd name="connsiteY11" fmla="*/ 1516822 h 1735105"/>
              <a:gd name="connsiteX12" fmla="*/ 791385 w 1582768"/>
              <a:gd name="connsiteY12" fmla="*/ 918005 h 1735105"/>
              <a:gd name="connsiteX13" fmla="*/ 791384 w 1582768"/>
              <a:gd name="connsiteY13" fmla="*/ 918004 h 1735105"/>
              <a:gd name="connsiteX14" fmla="*/ 791384 w 1582768"/>
              <a:gd name="connsiteY14" fmla="*/ 1516821 h 1735105"/>
              <a:gd name="connsiteX15" fmla="*/ 782169 w 1582768"/>
              <a:gd name="connsiteY15" fmla="*/ 1506682 h 1735105"/>
              <a:gd name="connsiteX16" fmla="*/ 7620 w 1582768"/>
              <a:gd name="connsiteY16" fmla="*/ 1185853 h 1735105"/>
              <a:gd name="connsiteX17" fmla="*/ 0 w 1582768"/>
              <a:gd name="connsiteY17" fmla="*/ 1186238 h 1735105"/>
              <a:gd name="connsiteX18" fmla="*/ 0 w 1582768"/>
              <a:gd name="connsiteY18" fmla="*/ 459002 h 1735105"/>
              <a:gd name="connsiteX19" fmla="*/ 1 w 1582768"/>
              <a:gd name="connsiteY19" fmla="*/ 459002 h 1735105"/>
              <a:gd name="connsiteX20" fmla="*/ 791384 w 1582768"/>
              <a:gd name="connsiteY20" fmla="*/ 0 h 173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82768" h="1735105">
                <a:moveTo>
                  <a:pt x="791384" y="0"/>
                </a:moveTo>
                <a:lnTo>
                  <a:pt x="1582767" y="459002"/>
                </a:lnTo>
                <a:lnTo>
                  <a:pt x="1582768" y="459002"/>
                </a:lnTo>
                <a:lnTo>
                  <a:pt x="1582768" y="1371700"/>
                </a:lnTo>
                <a:lnTo>
                  <a:pt x="1582768" y="1371701"/>
                </a:lnTo>
                <a:lnTo>
                  <a:pt x="1582768" y="1372549"/>
                </a:lnTo>
                <a:lnTo>
                  <a:pt x="1578925" y="1374778"/>
                </a:lnTo>
                <a:lnTo>
                  <a:pt x="1578194" y="1374354"/>
                </a:lnTo>
                <a:lnTo>
                  <a:pt x="956209" y="1735105"/>
                </a:lnTo>
                <a:lnTo>
                  <a:pt x="915925" y="1668795"/>
                </a:lnTo>
                <a:cubicBezTo>
                  <a:pt x="896240" y="1639657"/>
                  <a:pt x="875190" y="1611518"/>
                  <a:pt x="852867" y="1584469"/>
                </a:cubicBezTo>
                <a:lnTo>
                  <a:pt x="791385" y="1516822"/>
                </a:lnTo>
                <a:lnTo>
                  <a:pt x="791385" y="918005"/>
                </a:lnTo>
                <a:lnTo>
                  <a:pt x="791384" y="918004"/>
                </a:lnTo>
                <a:lnTo>
                  <a:pt x="791384" y="1516821"/>
                </a:lnTo>
                <a:lnTo>
                  <a:pt x="782169" y="1506682"/>
                </a:lnTo>
                <a:cubicBezTo>
                  <a:pt x="583945" y="1308457"/>
                  <a:pt x="310101" y="1185853"/>
                  <a:pt x="7620" y="1185853"/>
                </a:cubicBezTo>
                <a:lnTo>
                  <a:pt x="0" y="1186238"/>
                </a:lnTo>
                <a:lnTo>
                  <a:pt x="0" y="459002"/>
                </a:lnTo>
                <a:lnTo>
                  <a:pt x="1" y="459002"/>
                </a:lnTo>
                <a:lnTo>
                  <a:pt x="791384"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8" name="Freeform: Shape 27">
            <a:extLst>
              <a:ext uri="{FF2B5EF4-FFF2-40B4-BE49-F238E27FC236}">
                <a16:creationId xmlns:a16="http://schemas.microsoft.com/office/drawing/2014/main" id="{391ABD13-A430-42F6-8875-5EA1EE1747D2}"/>
              </a:ext>
            </a:extLst>
          </p:cNvPr>
          <p:cNvSpPr/>
          <p:nvPr/>
        </p:nvSpPr>
        <p:spPr>
          <a:xfrm flipH="1" flipV="1">
            <a:off x="5820219" y="1819581"/>
            <a:ext cx="1115682" cy="1436117"/>
          </a:xfrm>
          <a:custGeom>
            <a:avLst/>
            <a:gdLst>
              <a:gd name="connsiteX0" fmla="*/ 630841 w 1422225"/>
              <a:gd name="connsiteY0" fmla="*/ 0 h 1830702"/>
              <a:gd name="connsiteX1" fmla="*/ 1422224 w 1422225"/>
              <a:gd name="connsiteY1" fmla="*/ 459003 h 1830702"/>
              <a:gd name="connsiteX2" fmla="*/ 1422225 w 1422225"/>
              <a:gd name="connsiteY2" fmla="*/ 459002 h 1830702"/>
              <a:gd name="connsiteX3" fmla="*/ 1422225 w 1422225"/>
              <a:gd name="connsiteY3" fmla="*/ 459003 h 1830702"/>
              <a:gd name="connsiteX4" fmla="*/ 1422225 w 1422225"/>
              <a:gd name="connsiteY4" fmla="*/ 1371700 h 1830702"/>
              <a:gd name="connsiteX5" fmla="*/ 1422225 w 1422225"/>
              <a:gd name="connsiteY5" fmla="*/ 1371701 h 1830702"/>
              <a:gd name="connsiteX6" fmla="*/ 1422225 w 1422225"/>
              <a:gd name="connsiteY6" fmla="*/ 1377006 h 1830702"/>
              <a:gd name="connsiteX7" fmla="*/ 1417651 w 1422225"/>
              <a:gd name="connsiteY7" fmla="*/ 1374354 h 1830702"/>
              <a:gd name="connsiteX8" fmla="*/ 630842 w 1422225"/>
              <a:gd name="connsiteY8" fmla="*/ 1830702 h 1830702"/>
              <a:gd name="connsiteX9" fmla="*/ 630842 w 1422225"/>
              <a:gd name="connsiteY9" fmla="*/ 918005 h 1830702"/>
              <a:gd name="connsiteX10" fmla="*/ 630841 w 1422225"/>
              <a:gd name="connsiteY10" fmla="*/ 918004 h 1830702"/>
              <a:gd name="connsiteX11" fmla="*/ 630841 w 1422225"/>
              <a:gd name="connsiteY11" fmla="*/ 1827744 h 1830702"/>
              <a:gd name="connsiteX12" fmla="*/ 630840 w 1422225"/>
              <a:gd name="connsiteY12" fmla="*/ 1827745 h 1830702"/>
              <a:gd name="connsiteX13" fmla="*/ 0 w 1422225"/>
              <a:gd name="connsiteY13" fmla="*/ 1461857 h 1830702"/>
              <a:gd name="connsiteX14" fmla="*/ 18865 w 1422225"/>
              <a:gd name="connsiteY14" fmla="*/ 1430804 h 1830702"/>
              <a:gd name="connsiteX15" fmla="*/ 151071 w 1422225"/>
              <a:gd name="connsiteY15" fmla="*/ 908682 h 1830702"/>
              <a:gd name="connsiteX16" fmla="*/ 18865 w 1422225"/>
              <a:gd name="connsiteY16" fmla="*/ 386560 h 1830702"/>
              <a:gd name="connsiteX17" fmla="*/ 4664 w 1422225"/>
              <a:gd name="connsiteY17" fmla="*/ 363184 h 1830702"/>
              <a:gd name="connsiteX18" fmla="*/ 626998 w 1422225"/>
              <a:gd name="connsiteY18" fmla="*/ 2229 h 1830702"/>
              <a:gd name="connsiteX19" fmla="*/ 630841 w 1422225"/>
              <a:gd name="connsiteY19" fmla="*/ 4457 h 1830702"/>
              <a:gd name="connsiteX20" fmla="*/ 630841 w 1422225"/>
              <a:gd name="connsiteY20" fmla="*/ 0 h 18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2225" h="1830702">
                <a:moveTo>
                  <a:pt x="630841" y="0"/>
                </a:moveTo>
                <a:lnTo>
                  <a:pt x="1422224" y="459003"/>
                </a:lnTo>
                <a:lnTo>
                  <a:pt x="1422225" y="459002"/>
                </a:lnTo>
                <a:lnTo>
                  <a:pt x="1422225" y="459003"/>
                </a:lnTo>
                <a:lnTo>
                  <a:pt x="1422225" y="1371700"/>
                </a:lnTo>
                <a:lnTo>
                  <a:pt x="1422225" y="1371701"/>
                </a:lnTo>
                <a:lnTo>
                  <a:pt x="1422225" y="1377006"/>
                </a:lnTo>
                <a:lnTo>
                  <a:pt x="1417651" y="1374354"/>
                </a:lnTo>
                <a:lnTo>
                  <a:pt x="630842" y="1830702"/>
                </a:lnTo>
                <a:lnTo>
                  <a:pt x="630842" y="918005"/>
                </a:lnTo>
                <a:lnTo>
                  <a:pt x="630841" y="918004"/>
                </a:lnTo>
                <a:lnTo>
                  <a:pt x="630841" y="1827744"/>
                </a:lnTo>
                <a:lnTo>
                  <a:pt x="630840" y="1827745"/>
                </a:lnTo>
                <a:lnTo>
                  <a:pt x="0" y="1461857"/>
                </a:lnTo>
                <a:lnTo>
                  <a:pt x="18865" y="1430804"/>
                </a:lnTo>
                <a:cubicBezTo>
                  <a:pt x="103179" y="1275597"/>
                  <a:pt x="151071" y="1097732"/>
                  <a:pt x="151071" y="908682"/>
                </a:cubicBezTo>
                <a:cubicBezTo>
                  <a:pt x="151071" y="719632"/>
                  <a:pt x="103179" y="541767"/>
                  <a:pt x="18865" y="386560"/>
                </a:cubicBezTo>
                <a:lnTo>
                  <a:pt x="4664" y="363184"/>
                </a:lnTo>
                <a:lnTo>
                  <a:pt x="626998" y="2229"/>
                </a:lnTo>
                <a:lnTo>
                  <a:pt x="630841" y="4457"/>
                </a:lnTo>
                <a:lnTo>
                  <a:pt x="630841"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9" name="Freeform: Shape 28">
            <a:extLst>
              <a:ext uri="{FF2B5EF4-FFF2-40B4-BE49-F238E27FC236}">
                <a16:creationId xmlns:a16="http://schemas.microsoft.com/office/drawing/2014/main" id="{0FA6B576-9F7D-4DE4-9393-077029355B4C}"/>
              </a:ext>
            </a:extLst>
          </p:cNvPr>
          <p:cNvSpPr/>
          <p:nvPr/>
        </p:nvSpPr>
        <p:spPr>
          <a:xfrm flipH="1" flipV="1">
            <a:off x="6943521" y="2107210"/>
            <a:ext cx="125940" cy="74760"/>
          </a:xfrm>
          <a:custGeom>
            <a:avLst/>
            <a:gdLst>
              <a:gd name="connsiteX0" fmla="*/ 0 w 160543"/>
              <a:gd name="connsiteY0" fmla="*/ 0 h 95302"/>
              <a:gd name="connsiteX1" fmla="*/ 160543 w 160543"/>
              <a:gd name="connsiteY1" fmla="*/ 93115 h 95302"/>
              <a:gd name="connsiteX2" fmla="*/ 159215 w 160543"/>
              <a:gd name="connsiteY2" fmla="*/ 95302 h 95302"/>
              <a:gd name="connsiteX3" fmla="*/ 4575 w 160543"/>
              <a:gd name="connsiteY3" fmla="*/ 5611 h 95302"/>
              <a:gd name="connsiteX4" fmla="*/ 0 w 160543"/>
              <a:gd name="connsiteY4" fmla="*/ 8264 h 95302"/>
              <a:gd name="connsiteX5" fmla="*/ 0 w 160543"/>
              <a:gd name="connsiteY5" fmla="*/ 0 h 9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543" h="95302">
                <a:moveTo>
                  <a:pt x="0" y="0"/>
                </a:moveTo>
                <a:lnTo>
                  <a:pt x="160543" y="93115"/>
                </a:lnTo>
                <a:lnTo>
                  <a:pt x="159215" y="95302"/>
                </a:lnTo>
                <a:lnTo>
                  <a:pt x="4575" y="5611"/>
                </a:lnTo>
                <a:lnTo>
                  <a:pt x="0" y="826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30" name="Freeform: Shape 29">
            <a:extLst>
              <a:ext uri="{FF2B5EF4-FFF2-40B4-BE49-F238E27FC236}">
                <a16:creationId xmlns:a16="http://schemas.microsoft.com/office/drawing/2014/main" id="{B55DCADB-1A7C-4662-B136-6915DDFD1CC9}"/>
              </a:ext>
            </a:extLst>
          </p:cNvPr>
          <p:cNvSpPr/>
          <p:nvPr/>
        </p:nvSpPr>
        <p:spPr>
          <a:xfrm flipH="1" flipV="1">
            <a:off x="6441031" y="745854"/>
            <a:ext cx="1241622" cy="1361356"/>
          </a:xfrm>
          <a:custGeom>
            <a:avLst/>
            <a:gdLst>
              <a:gd name="connsiteX0" fmla="*/ 950599 w 1582768"/>
              <a:gd name="connsiteY0" fmla="*/ 0 h 1735400"/>
              <a:gd name="connsiteX1" fmla="*/ 1582768 w 1582768"/>
              <a:gd name="connsiteY1" fmla="*/ 366658 h 1735400"/>
              <a:gd name="connsiteX2" fmla="*/ 1582768 w 1582768"/>
              <a:gd name="connsiteY2" fmla="*/ 1276398 h 1735400"/>
              <a:gd name="connsiteX3" fmla="*/ 1582768 w 1582768"/>
              <a:gd name="connsiteY3" fmla="*/ 1276399 h 1735400"/>
              <a:gd name="connsiteX4" fmla="*/ 1582768 w 1582768"/>
              <a:gd name="connsiteY4" fmla="*/ 1281704 h 1735400"/>
              <a:gd name="connsiteX5" fmla="*/ 1578194 w 1582768"/>
              <a:gd name="connsiteY5" fmla="*/ 1279052 h 1735400"/>
              <a:gd name="connsiteX6" fmla="*/ 791385 w 1582768"/>
              <a:gd name="connsiteY6" fmla="*/ 1735400 h 1735400"/>
              <a:gd name="connsiteX7" fmla="*/ 791385 w 1582768"/>
              <a:gd name="connsiteY7" fmla="*/ 822703 h 1735400"/>
              <a:gd name="connsiteX8" fmla="*/ 791384 w 1582768"/>
              <a:gd name="connsiteY8" fmla="*/ 822702 h 1735400"/>
              <a:gd name="connsiteX9" fmla="*/ 791384 w 1582768"/>
              <a:gd name="connsiteY9" fmla="*/ 1735400 h 1735400"/>
              <a:gd name="connsiteX10" fmla="*/ 4575 w 1582768"/>
              <a:gd name="connsiteY10" fmla="*/ 1279051 h 1735400"/>
              <a:gd name="connsiteX11" fmla="*/ 0 w 1582768"/>
              <a:gd name="connsiteY11" fmla="*/ 1281704 h 1735400"/>
              <a:gd name="connsiteX12" fmla="*/ 0 w 1582768"/>
              <a:gd name="connsiteY12" fmla="*/ 539631 h 1735400"/>
              <a:gd name="connsiteX13" fmla="*/ 7620 w 1582768"/>
              <a:gd name="connsiteY13" fmla="*/ 540016 h 1735400"/>
              <a:gd name="connsiteX14" fmla="*/ 782169 w 1582768"/>
              <a:gd name="connsiteY14" fmla="*/ 219187 h 1735400"/>
              <a:gd name="connsiteX15" fmla="*/ 791384 w 1582768"/>
              <a:gd name="connsiteY15" fmla="*/ 209048 h 1735400"/>
              <a:gd name="connsiteX16" fmla="*/ 852867 w 1582768"/>
              <a:gd name="connsiteY16" fmla="*/ 141400 h 1735400"/>
              <a:gd name="connsiteX17" fmla="*/ 915925 w 1582768"/>
              <a:gd name="connsiteY17" fmla="*/ 57074 h 1735400"/>
              <a:gd name="connsiteX18" fmla="*/ 950599 w 1582768"/>
              <a:gd name="connsiteY18" fmla="*/ 0 h 173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2768" h="1735400">
                <a:moveTo>
                  <a:pt x="950599" y="0"/>
                </a:moveTo>
                <a:lnTo>
                  <a:pt x="1582768" y="366658"/>
                </a:lnTo>
                <a:lnTo>
                  <a:pt x="1582768" y="1276398"/>
                </a:lnTo>
                <a:lnTo>
                  <a:pt x="1582768" y="1276399"/>
                </a:lnTo>
                <a:lnTo>
                  <a:pt x="1582768" y="1281704"/>
                </a:lnTo>
                <a:lnTo>
                  <a:pt x="1578194" y="1279052"/>
                </a:lnTo>
                <a:lnTo>
                  <a:pt x="791385" y="1735400"/>
                </a:lnTo>
                <a:lnTo>
                  <a:pt x="791385" y="822703"/>
                </a:lnTo>
                <a:lnTo>
                  <a:pt x="791384" y="822702"/>
                </a:lnTo>
                <a:lnTo>
                  <a:pt x="791384" y="1735400"/>
                </a:lnTo>
                <a:lnTo>
                  <a:pt x="4575" y="1279051"/>
                </a:lnTo>
                <a:lnTo>
                  <a:pt x="0" y="1281704"/>
                </a:lnTo>
                <a:lnTo>
                  <a:pt x="0" y="539631"/>
                </a:lnTo>
                <a:lnTo>
                  <a:pt x="7620" y="540016"/>
                </a:lnTo>
                <a:cubicBezTo>
                  <a:pt x="310101" y="540016"/>
                  <a:pt x="583945" y="417412"/>
                  <a:pt x="782169" y="219187"/>
                </a:cubicBezTo>
                <a:lnTo>
                  <a:pt x="791384" y="209048"/>
                </a:lnTo>
                <a:lnTo>
                  <a:pt x="852867" y="141400"/>
                </a:lnTo>
                <a:cubicBezTo>
                  <a:pt x="875190" y="114351"/>
                  <a:pt x="896240" y="86212"/>
                  <a:pt x="915925" y="57074"/>
                </a:cubicBezTo>
                <a:lnTo>
                  <a:pt x="950599"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31" name="Freeform: Shape 30">
            <a:extLst>
              <a:ext uri="{FF2B5EF4-FFF2-40B4-BE49-F238E27FC236}">
                <a16:creationId xmlns:a16="http://schemas.microsoft.com/office/drawing/2014/main" id="{A8952B75-B054-4F76-BF3D-E7EF8B86B5C8}"/>
              </a:ext>
            </a:extLst>
          </p:cNvPr>
          <p:cNvSpPr/>
          <p:nvPr/>
        </p:nvSpPr>
        <p:spPr>
          <a:xfrm rot="17986545" flipH="1" flipV="1">
            <a:off x="7190691" y="2750003"/>
            <a:ext cx="244450" cy="861868"/>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solidFill>
            <a:srgbClr val="FFFF66"/>
          </a:solidFill>
          <a:ln>
            <a:noFill/>
          </a:ln>
          <a:effectLst>
            <a:innerShdw blurRad="63500" dist="50800" dir="1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32" name="Freeform: Shape 31">
            <a:extLst>
              <a:ext uri="{FF2B5EF4-FFF2-40B4-BE49-F238E27FC236}">
                <a16:creationId xmlns:a16="http://schemas.microsoft.com/office/drawing/2014/main" id="{FBA324CE-03C4-4ECF-9ECE-3A286CCC0399}"/>
              </a:ext>
            </a:extLst>
          </p:cNvPr>
          <p:cNvSpPr/>
          <p:nvPr/>
        </p:nvSpPr>
        <p:spPr>
          <a:xfrm flipV="1">
            <a:off x="5199430" y="3824133"/>
            <a:ext cx="745709" cy="498384"/>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solidFill>
            <a:srgbClr val="99FF66"/>
          </a:solidFill>
          <a:ln>
            <a:noFill/>
          </a:ln>
          <a:effectLst>
            <a:innerShdw blurRad="63500" dist="50800" dir="2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cxnSp>
        <p:nvCxnSpPr>
          <p:cNvPr id="33" name="Connector: Elbow 32">
            <a:extLst>
              <a:ext uri="{FF2B5EF4-FFF2-40B4-BE49-F238E27FC236}">
                <a16:creationId xmlns:a16="http://schemas.microsoft.com/office/drawing/2014/main" id="{5F31A74B-03A6-41A7-8C7D-7A260A6E97E2}"/>
              </a:ext>
            </a:extLst>
          </p:cNvPr>
          <p:cNvCxnSpPr>
            <a:cxnSpLocks/>
          </p:cNvCxnSpPr>
          <p:nvPr/>
        </p:nvCxnSpPr>
        <p:spPr>
          <a:xfrm rot="10800000">
            <a:off x="5284470" y="771630"/>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Rectangle: Rounded Corners 33">
            <a:extLst>
              <a:ext uri="{FF2B5EF4-FFF2-40B4-BE49-F238E27FC236}">
                <a16:creationId xmlns:a16="http://schemas.microsoft.com/office/drawing/2014/main" id="{C658BCC0-52DC-4EAC-90A4-64F4A48930B5}"/>
              </a:ext>
            </a:extLst>
          </p:cNvPr>
          <p:cNvSpPr/>
          <p:nvPr/>
        </p:nvSpPr>
        <p:spPr>
          <a:xfrm>
            <a:off x="3348990" y="475589"/>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5" name="Connector: Elbow 34">
            <a:extLst>
              <a:ext uri="{FF2B5EF4-FFF2-40B4-BE49-F238E27FC236}">
                <a16:creationId xmlns:a16="http://schemas.microsoft.com/office/drawing/2014/main" id="{73C7EA77-C775-45E1-A760-7BE2AC29E0CB}"/>
              </a:ext>
            </a:extLst>
          </p:cNvPr>
          <p:cNvCxnSpPr>
            <a:cxnSpLocks/>
          </p:cNvCxnSpPr>
          <p:nvPr/>
        </p:nvCxnSpPr>
        <p:spPr>
          <a:xfrm rot="10800000">
            <a:off x="4673859" y="1840684"/>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55AA3BB2-2C6C-4DBD-A301-DA956D86FA29}"/>
              </a:ext>
            </a:extLst>
          </p:cNvPr>
          <p:cNvCxnSpPr>
            <a:cxnSpLocks/>
          </p:cNvCxnSpPr>
          <p:nvPr/>
        </p:nvCxnSpPr>
        <p:spPr>
          <a:xfrm rot="10800000">
            <a:off x="4058947" y="2922299"/>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4F33FD81-39ED-4757-B556-4BF5BB149EBB}"/>
              </a:ext>
            </a:extLst>
          </p:cNvPr>
          <p:cNvCxnSpPr>
            <a:cxnSpLocks/>
          </p:cNvCxnSpPr>
          <p:nvPr/>
        </p:nvCxnSpPr>
        <p:spPr>
          <a:xfrm rot="10800000">
            <a:off x="7678094" y="3969099"/>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2AE52E96-CD4D-4A7B-A070-52B498E04335}"/>
              </a:ext>
            </a:extLst>
          </p:cNvPr>
          <p:cNvCxnSpPr>
            <a:cxnSpLocks/>
          </p:cNvCxnSpPr>
          <p:nvPr/>
        </p:nvCxnSpPr>
        <p:spPr>
          <a:xfrm rot="10800000">
            <a:off x="7057686" y="5030992"/>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Connector: Elbow 38">
            <a:extLst>
              <a:ext uri="{FF2B5EF4-FFF2-40B4-BE49-F238E27FC236}">
                <a16:creationId xmlns:a16="http://schemas.microsoft.com/office/drawing/2014/main" id="{00B11DF8-A293-4036-A586-EB1D0556386A}"/>
              </a:ext>
            </a:extLst>
          </p:cNvPr>
          <p:cNvCxnSpPr>
            <a:cxnSpLocks/>
          </p:cNvCxnSpPr>
          <p:nvPr/>
        </p:nvCxnSpPr>
        <p:spPr>
          <a:xfrm rot="10800000">
            <a:off x="6426456" y="6105646"/>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Rectangle: Rounded Corners 39">
            <a:extLst>
              <a:ext uri="{FF2B5EF4-FFF2-40B4-BE49-F238E27FC236}">
                <a16:creationId xmlns:a16="http://schemas.microsoft.com/office/drawing/2014/main" id="{2EF8DCE1-F939-430A-974F-AEDFA83E0613}"/>
              </a:ext>
            </a:extLst>
          </p:cNvPr>
          <p:cNvSpPr/>
          <p:nvPr/>
        </p:nvSpPr>
        <p:spPr>
          <a:xfrm>
            <a:off x="2730326" y="1544067"/>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Rounded Corners 40">
            <a:extLst>
              <a:ext uri="{FF2B5EF4-FFF2-40B4-BE49-F238E27FC236}">
                <a16:creationId xmlns:a16="http://schemas.microsoft.com/office/drawing/2014/main" id="{AA0A2FC9-DA13-4A0F-8748-086A59805721}"/>
              </a:ext>
            </a:extLst>
          </p:cNvPr>
          <p:cNvSpPr/>
          <p:nvPr/>
        </p:nvSpPr>
        <p:spPr>
          <a:xfrm>
            <a:off x="8842579" y="4003469"/>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Rounded Corners 41">
            <a:extLst>
              <a:ext uri="{FF2B5EF4-FFF2-40B4-BE49-F238E27FC236}">
                <a16:creationId xmlns:a16="http://schemas.microsoft.com/office/drawing/2014/main" id="{50221159-1856-4AD4-95DF-A96735C5121F}"/>
              </a:ext>
            </a:extLst>
          </p:cNvPr>
          <p:cNvSpPr/>
          <p:nvPr/>
        </p:nvSpPr>
        <p:spPr>
          <a:xfrm>
            <a:off x="2122433" y="2625683"/>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Rounded Corners 42">
            <a:extLst>
              <a:ext uri="{FF2B5EF4-FFF2-40B4-BE49-F238E27FC236}">
                <a16:creationId xmlns:a16="http://schemas.microsoft.com/office/drawing/2014/main" id="{5A0D5C1B-03D4-4071-8C9E-6B402409517F}"/>
              </a:ext>
            </a:extLst>
          </p:cNvPr>
          <p:cNvSpPr/>
          <p:nvPr/>
        </p:nvSpPr>
        <p:spPr>
          <a:xfrm>
            <a:off x="8205766" y="5051878"/>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Rounded Corners 43">
            <a:extLst>
              <a:ext uri="{FF2B5EF4-FFF2-40B4-BE49-F238E27FC236}">
                <a16:creationId xmlns:a16="http://schemas.microsoft.com/office/drawing/2014/main" id="{53CEA714-1B86-4BCF-8BE2-F36729AF0E14}"/>
              </a:ext>
            </a:extLst>
          </p:cNvPr>
          <p:cNvSpPr/>
          <p:nvPr/>
        </p:nvSpPr>
        <p:spPr>
          <a:xfrm>
            <a:off x="7574536" y="6126902"/>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5" name="Graphic 44" descr="Bullseye with solid fill">
            <a:extLst>
              <a:ext uri="{FF2B5EF4-FFF2-40B4-BE49-F238E27FC236}">
                <a16:creationId xmlns:a16="http://schemas.microsoft.com/office/drawing/2014/main" id="{39E46765-30FC-41F7-8566-A50A1CE654E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48889" y="5511966"/>
            <a:ext cx="540000" cy="540000"/>
          </a:xfrm>
          <a:prstGeom prst="rect">
            <a:avLst/>
          </a:prstGeom>
          <a:effectLst>
            <a:outerShdw blurRad="50800" dist="266700" dir="3000000" algn="tl" rotWithShape="0">
              <a:schemeClr val="tx1">
                <a:alpha val="31000"/>
              </a:schemeClr>
            </a:outerShdw>
          </a:effectLst>
        </p:spPr>
      </p:pic>
      <p:pic>
        <p:nvPicPr>
          <p:cNvPr id="46" name="Graphic 45" descr="Bar graph with upward trend with solid fill">
            <a:extLst>
              <a:ext uri="{FF2B5EF4-FFF2-40B4-BE49-F238E27FC236}">
                <a16:creationId xmlns:a16="http://schemas.microsoft.com/office/drawing/2014/main" id="{4B568A1D-6739-4133-9E8C-BD3AF7C09E7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188542" y="4432128"/>
            <a:ext cx="540000" cy="540000"/>
          </a:xfrm>
          <a:prstGeom prst="rect">
            <a:avLst/>
          </a:prstGeom>
          <a:effectLst>
            <a:outerShdw blurRad="50800" dist="330200" dir="2400000" algn="tl" rotWithShape="0">
              <a:prstClr val="black">
                <a:alpha val="40000"/>
              </a:prstClr>
            </a:outerShdw>
          </a:effectLst>
        </p:spPr>
      </p:pic>
      <p:pic>
        <p:nvPicPr>
          <p:cNvPr id="47" name="Graphic 46" descr="Stopwatch with solid fill">
            <a:extLst>
              <a:ext uri="{FF2B5EF4-FFF2-40B4-BE49-F238E27FC236}">
                <a16:creationId xmlns:a16="http://schemas.microsoft.com/office/drawing/2014/main" id="{D9530905-13E8-4695-BFF9-3B11821490C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598163" y="3316963"/>
            <a:ext cx="540000" cy="540000"/>
          </a:xfrm>
          <a:prstGeom prst="rect">
            <a:avLst/>
          </a:prstGeom>
          <a:effectLst>
            <a:outerShdw blurRad="50800" dist="292100" dir="1800000" algn="tl" rotWithShape="0">
              <a:prstClr val="black">
                <a:alpha val="40000"/>
              </a:prstClr>
            </a:outerShdw>
          </a:effectLst>
        </p:spPr>
      </p:pic>
      <p:pic>
        <p:nvPicPr>
          <p:cNvPr id="48" name="Graphic 47" descr="Single gear with solid fill">
            <a:extLst>
              <a:ext uri="{FF2B5EF4-FFF2-40B4-BE49-F238E27FC236}">
                <a16:creationId xmlns:a16="http://schemas.microsoft.com/office/drawing/2014/main" id="{AFF084EB-A625-4679-9005-E608FDAD3FB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790165" y="3347081"/>
            <a:ext cx="540000" cy="540000"/>
          </a:xfrm>
          <a:prstGeom prst="rect">
            <a:avLst/>
          </a:prstGeom>
          <a:effectLst>
            <a:outerShdw blurRad="50800" dist="266700" dir="1800000" algn="tl" rotWithShape="0">
              <a:prstClr val="black">
                <a:alpha val="40000"/>
              </a:prstClr>
            </a:outerShdw>
          </a:effectLst>
        </p:spPr>
      </p:pic>
      <p:pic>
        <p:nvPicPr>
          <p:cNvPr id="49" name="Graphic 48" descr="Magnifying glass with solid fill">
            <a:extLst>
              <a:ext uri="{FF2B5EF4-FFF2-40B4-BE49-F238E27FC236}">
                <a16:creationId xmlns:a16="http://schemas.microsoft.com/office/drawing/2014/main" id="{06979707-E88A-4C93-AFA1-30A21E2915B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192681" y="2247627"/>
            <a:ext cx="540000" cy="540000"/>
          </a:xfrm>
          <a:prstGeom prst="rect">
            <a:avLst/>
          </a:prstGeom>
          <a:effectLst>
            <a:outerShdw blurRad="50800" dist="177800" dir="1800000" algn="tl" rotWithShape="0">
              <a:prstClr val="black">
                <a:alpha val="40000"/>
              </a:prstClr>
            </a:outerShdw>
          </a:effectLst>
        </p:spPr>
      </p:pic>
      <p:pic>
        <p:nvPicPr>
          <p:cNvPr id="50" name="Graphic 49" descr="Lightbulb with solid fill">
            <a:extLst>
              <a:ext uri="{FF2B5EF4-FFF2-40B4-BE49-F238E27FC236}">
                <a16:creationId xmlns:a16="http://schemas.microsoft.com/office/drawing/2014/main" id="{9D0F1E9D-77B1-47A2-9965-7EF8757022A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799461" y="1100857"/>
            <a:ext cx="540000" cy="540000"/>
          </a:xfrm>
          <a:prstGeom prst="rect">
            <a:avLst/>
          </a:prstGeom>
          <a:effectLst>
            <a:outerShdw blurRad="50800" dist="190500" dir="2400000" algn="tl" rotWithShape="0">
              <a:prstClr val="black">
                <a:alpha val="40000"/>
              </a:prstClr>
            </a:outerShdw>
          </a:effectLst>
        </p:spPr>
      </p:pic>
      <p:sp>
        <p:nvSpPr>
          <p:cNvPr id="51" name="TextBox 50">
            <a:extLst>
              <a:ext uri="{FF2B5EF4-FFF2-40B4-BE49-F238E27FC236}">
                <a16:creationId xmlns:a16="http://schemas.microsoft.com/office/drawing/2014/main" id="{F663FCDC-2679-4560-B2BF-AB5965A0EE4F}"/>
              </a:ext>
            </a:extLst>
          </p:cNvPr>
          <p:cNvSpPr txBox="1"/>
          <p:nvPr/>
        </p:nvSpPr>
        <p:spPr>
          <a:xfrm>
            <a:off x="7151270" y="1704038"/>
            <a:ext cx="357790"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01</a:t>
            </a:r>
          </a:p>
        </p:txBody>
      </p:sp>
      <p:sp>
        <p:nvSpPr>
          <p:cNvPr id="52" name="TextBox 51">
            <a:extLst>
              <a:ext uri="{FF2B5EF4-FFF2-40B4-BE49-F238E27FC236}">
                <a16:creationId xmlns:a16="http://schemas.microsoft.com/office/drawing/2014/main" id="{83B9310E-43E4-43F4-80A4-AACA8D4FD77D}"/>
              </a:ext>
            </a:extLst>
          </p:cNvPr>
          <p:cNvSpPr txBox="1"/>
          <p:nvPr/>
        </p:nvSpPr>
        <p:spPr>
          <a:xfrm>
            <a:off x="6747798" y="2338401"/>
            <a:ext cx="393056"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02</a:t>
            </a:r>
          </a:p>
        </p:txBody>
      </p:sp>
      <p:sp>
        <p:nvSpPr>
          <p:cNvPr id="53" name="TextBox 52">
            <a:extLst>
              <a:ext uri="{FF2B5EF4-FFF2-40B4-BE49-F238E27FC236}">
                <a16:creationId xmlns:a16="http://schemas.microsoft.com/office/drawing/2014/main" id="{55D71D65-0147-4631-82E1-BD82953684EA}"/>
              </a:ext>
            </a:extLst>
          </p:cNvPr>
          <p:cNvSpPr txBox="1"/>
          <p:nvPr/>
        </p:nvSpPr>
        <p:spPr>
          <a:xfrm>
            <a:off x="5737042" y="4492695"/>
            <a:ext cx="396262"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05</a:t>
            </a:r>
          </a:p>
        </p:txBody>
      </p:sp>
      <p:sp>
        <p:nvSpPr>
          <p:cNvPr id="54" name="TextBox 53">
            <a:extLst>
              <a:ext uri="{FF2B5EF4-FFF2-40B4-BE49-F238E27FC236}">
                <a16:creationId xmlns:a16="http://schemas.microsoft.com/office/drawing/2014/main" id="{84A341CB-ED85-4BF4-8F62-7C18A1E39D94}"/>
              </a:ext>
            </a:extLst>
          </p:cNvPr>
          <p:cNvSpPr txBox="1"/>
          <p:nvPr/>
        </p:nvSpPr>
        <p:spPr>
          <a:xfrm>
            <a:off x="7109592" y="2980756"/>
            <a:ext cx="396262"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03</a:t>
            </a:r>
          </a:p>
        </p:txBody>
      </p:sp>
      <p:sp>
        <p:nvSpPr>
          <p:cNvPr id="55" name="TextBox 54">
            <a:extLst>
              <a:ext uri="{FF2B5EF4-FFF2-40B4-BE49-F238E27FC236}">
                <a16:creationId xmlns:a16="http://schemas.microsoft.com/office/drawing/2014/main" id="{56754B27-32F0-44BE-B6AF-981570202F1C}"/>
              </a:ext>
            </a:extLst>
          </p:cNvPr>
          <p:cNvSpPr txBox="1"/>
          <p:nvPr/>
        </p:nvSpPr>
        <p:spPr>
          <a:xfrm>
            <a:off x="5328835" y="3831752"/>
            <a:ext cx="405880"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04</a:t>
            </a:r>
          </a:p>
        </p:txBody>
      </p:sp>
      <p:sp>
        <p:nvSpPr>
          <p:cNvPr id="56" name="TextBox 55">
            <a:extLst>
              <a:ext uri="{FF2B5EF4-FFF2-40B4-BE49-F238E27FC236}">
                <a16:creationId xmlns:a16="http://schemas.microsoft.com/office/drawing/2014/main" id="{0F703032-4DFE-4B25-8847-23F5806318F6}"/>
              </a:ext>
            </a:extLst>
          </p:cNvPr>
          <p:cNvSpPr txBox="1"/>
          <p:nvPr/>
        </p:nvSpPr>
        <p:spPr>
          <a:xfrm>
            <a:off x="5377061" y="5109837"/>
            <a:ext cx="396262"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06</a:t>
            </a:r>
          </a:p>
        </p:txBody>
      </p:sp>
      <p:sp>
        <p:nvSpPr>
          <p:cNvPr id="57" name="TextBox 56">
            <a:extLst>
              <a:ext uri="{FF2B5EF4-FFF2-40B4-BE49-F238E27FC236}">
                <a16:creationId xmlns:a16="http://schemas.microsoft.com/office/drawing/2014/main" id="{C511BFB5-EEAD-4CA1-979C-CC71A3834622}"/>
              </a:ext>
            </a:extLst>
          </p:cNvPr>
          <p:cNvSpPr txBox="1"/>
          <p:nvPr/>
        </p:nvSpPr>
        <p:spPr>
          <a:xfrm>
            <a:off x="7898512" y="108973"/>
            <a:ext cx="4338695" cy="1261884"/>
          </a:xfrm>
          <a:prstGeom prst="rect">
            <a:avLst/>
          </a:prstGeom>
          <a:noFill/>
        </p:spPr>
        <p:txBody>
          <a:bodyPr wrap="square" rtlCol="0">
            <a:spAutoFit/>
          </a:bodyPr>
          <a:lstStyle/>
          <a:p>
            <a:pPr algn="ctr"/>
            <a:r>
              <a:rPr lang="en-GB" sz="4400" b="1" spc="300" dirty="0">
                <a:solidFill>
                  <a:schemeClr val="bg1"/>
                </a:solidFill>
                <a:latin typeface="EuroStyle" panose="02027200000000000000" pitchFamily="18" charset="0"/>
              </a:rPr>
              <a:t>Cryptography</a:t>
            </a:r>
          </a:p>
          <a:p>
            <a:pPr algn="ctr"/>
            <a:r>
              <a:rPr lang="en-GB" sz="3200" b="1" spc="300" dirty="0">
                <a:solidFill>
                  <a:schemeClr val="bg1"/>
                </a:solidFill>
                <a:latin typeface="EuroStyle" panose="02027200000000000000" pitchFamily="18" charset="0"/>
              </a:rPr>
              <a:t>Week 1</a:t>
            </a:r>
          </a:p>
        </p:txBody>
      </p:sp>
      <p:sp>
        <p:nvSpPr>
          <p:cNvPr id="58" name="TextBox 57">
            <a:extLst>
              <a:ext uri="{FF2B5EF4-FFF2-40B4-BE49-F238E27FC236}">
                <a16:creationId xmlns:a16="http://schemas.microsoft.com/office/drawing/2014/main" id="{DE6C5A3C-32EF-4195-8A42-ECEC36D1B91E}"/>
              </a:ext>
            </a:extLst>
          </p:cNvPr>
          <p:cNvSpPr txBox="1"/>
          <p:nvPr/>
        </p:nvSpPr>
        <p:spPr>
          <a:xfrm>
            <a:off x="3402826" y="517115"/>
            <a:ext cx="1794516" cy="461665"/>
          </a:xfrm>
          <a:prstGeom prst="rect">
            <a:avLst/>
          </a:prstGeom>
          <a:noFill/>
        </p:spPr>
        <p:txBody>
          <a:bodyPr wrap="square" rtlCol="0">
            <a:spAutoFit/>
          </a:bodyPr>
          <a:lstStyle/>
          <a:p>
            <a:pPr algn="ctr"/>
            <a:r>
              <a:rPr lang="en-GB" sz="2400" b="1" spc="300" dirty="0">
                <a:solidFill>
                  <a:srgbClr val="00B050"/>
                </a:solidFill>
                <a:latin typeface="EuroStyle" panose="02027200000000000000" pitchFamily="18" charset="0"/>
              </a:rPr>
              <a:t>Intro</a:t>
            </a:r>
          </a:p>
        </p:txBody>
      </p:sp>
      <p:sp>
        <p:nvSpPr>
          <p:cNvPr id="59" name="TextBox 58">
            <a:extLst>
              <a:ext uri="{FF2B5EF4-FFF2-40B4-BE49-F238E27FC236}">
                <a16:creationId xmlns:a16="http://schemas.microsoft.com/office/drawing/2014/main" id="{1F1E1CA2-8B22-4EBC-A8B3-4E1D4101D87E}"/>
              </a:ext>
            </a:extLst>
          </p:cNvPr>
          <p:cNvSpPr txBox="1"/>
          <p:nvPr/>
        </p:nvSpPr>
        <p:spPr>
          <a:xfrm>
            <a:off x="3019444" y="1601899"/>
            <a:ext cx="1472711" cy="461665"/>
          </a:xfrm>
          <a:prstGeom prst="rect">
            <a:avLst/>
          </a:prstGeom>
          <a:noFill/>
        </p:spPr>
        <p:txBody>
          <a:bodyPr wrap="none" rtlCol="0">
            <a:spAutoFit/>
          </a:bodyPr>
          <a:lstStyle/>
          <a:p>
            <a:r>
              <a:rPr lang="en-GB" sz="2400" b="1" spc="300" dirty="0">
                <a:solidFill>
                  <a:srgbClr val="00B050"/>
                </a:solidFill>
                <a:latin typeface="EuroStyle" panose="02027200000000000000" pitchFamily="18" charset="0"/>
              </a:rPr>
              <a:t>Monday</a:t>
            </a:r>
            <a:endParaRPr lang="en-GB" b="1" spc="300" dirty="0">
              <a:solidFill>
                <a:srgbClr val="00B050"/>
              </a:solidFill>
              <a:latin typeface="EuroStyle" panose="02027200000000000000" pitchFamily="18" charset="0"/>
            </a:endParaRPr>
          </a:p>
        </p:txBody>
      </p:sp>
      <p:sp>
        <p:nvSpPr>
          <p:cNvPr id="60" name="TextBox 59">
            <a:extLst>
              <a:ext uri="{FF2B5EF4-FFF2-40B4-BE49-F238E27FC236}">
                <a16:creationId xmlns:a16="http://schemas.microsoft.com/office/drawing/2014/main" id="{ACF09B4E-41D8-4B56-8174-5E60E938E8D6}"/>
              </a:ext>
            </a:extLst>
          </p:cNvPr>
          <p:cNvSpPr txBox="1"/>
          <p:nvPr/>
        </p:nvSpPr>
        <p:spPr>
          <a:xfrm>
            <a:off x="9113041" y="4053349"/>
            <a:ext cx="1492203" cy="461665"/>
          </a:xfrm>
          <a:prstGeom prst="rect">
            <a:avLst/>
          </a:prstGeom>
          <a:noFill/>
        </p:spPr>
        <p:txBody>
          <a:bodyPr wrap="none" rtlCol="0">
            <a:spAutoFit/>
          </a:bodyPr>
          <a:lstStyle/>
          <a:p>
            <a:r>
              <a:rPr lang="en-GB" sz="2400" b="1" spc="300" dirty="0">
                <a:solidFill>
                  <a:srgbClr val="00B050"/>
                </a:solidFill>
                <a:latin typeface="EuroStyle" panose="02027200000000000000" pitchFamily="18" charset="0"/>
              </a:rPr>
              <a:t>Tuesday</a:t>
            </a:r>
            <a:endParaRPr lang="en-GB" b="1" spc="300" dirty="0">
              <a:solidFill>
                <a:srgbClr val="00B050"/>
              </a:solidFill>
              <a:latin typeface="EuroStyle" panose="02027200000000000000" pitchFamily="18" charset="0"/>
            </a:endParaRPr>
          </a:p>
        </p:txBody>
      </p:sp>
      <p:sp>
        <p:nvSpPr>
          <p:cNvPr id="61" name="TextBox 60">
            <a:extLst>
              <a:ext uri="{FF2B5EF4-FFF2-40B4-BE49-F238E27FC236}">
                <a16:creationId xmlns:a16="http://schemas.microsoft.com/office/drawing/2014/main" id="{9CF244F9-7E36-42DC-B24D-59EBF30A28A1}"/>
              </a:ext>
            </a:extLst>
          </p:cNvPr>
          <p:cNvSpPr txBox="1"/>
          <p:nvPr/>
        </p:nvSpPr>
        <p:spPr>
          <a:xfrm>
            <a:off x="2147731" y="2691467"/>
            <a:ext cx="2021194" cy="461665"/>
          </a:xfrm>
          <a:prstGeom prst="rect">
            <a:avLst/>
          </a:prstGeom>
          <a:noFill/>
        </p:spPr>
        <p:txBody>
          <a:bodyPr wrap="none" rtlCol="0">
            <a:spAutoFit/>
          </a:bodyPr>
          <a:lstStyle/>
          <a:p>
            <a:r>
              <a:rPr lang="en-GB" sz="2400" b="1" spc="300" dirty="0">
                <a:solidFill>
                  <a:srgbClr val="00B050"/>
                </a:solidFill>
                <a:latin typeface="EuroStyle" panose="02027200000000000000" pitchFamily="18" charset="0"/>
              </a:rPr>
              <a:t>Wednesday</a:t>
            </a:r>
            <a:endParaRPr lang="en-GB" b="1" spc="300" dirty="0">
              <a:solidFill>
                <a:srgbClr val="00B050"/>
              </a:solidFill>
              <a:latin typeface="EuroStyle" panose="02027200000000000000" pitchFamily="18" charset="0"/>
            </a:endParaRPr>
          </a:p>
        </p:txBody>
      </p:sp>
      <p:sp>
        <p:nvSpPr>
          <p:cNvPr id="62" name="TextBox 61">
            <a:extLst>
              <a:ext uri="{FF2B5EF4-FFF2-40B4-BE49-F238E27FC236}">
                <a16:creationId xmlns:a16="http://schemas.microsoft.com/office/drawing/2014/main" id="{E55572B0-0A45-4057-94BB-B759D0F7135D}"/>
              </a:ext>
            </a:extLst>
          </p:cNvPr>
          <p:cNvSpPr txBox="1"/>
          <p:nvPr/>
        </p:nvSpPr>
        <p:spPr>
          <a:xfrm>
            <a:off x="8393801" y="5117662"/>
            <a:ext cx="1661289" cy="461665"/>
          </a:xfrm>
          <a:prstGeom prst="rect">
            <a:avLst/>
          </a:prstGeom>
          <a:noFill/>
        </p:spPr>
        <p:txBody>
          <a:bodyPr wrap="none" rtlCol="0">
            <a:spAutoFit/>
          </a:bodyPr>
          <a:lstStyle/>
          <a:p>
            <a:r>
              <a:rPr lang="en-GB" sz="2400" b="1" spc="300" dirty="0">
                <a:solidFill>
                  <a:srgbClr val="FFC000"/>
                </a:solidFill>
                <a:latin typeface="EuroStyle" panose="02027200000000000000" pitchFamily="18" charset="0"/>
              </a:rPr>
              <a:t>Thursday</a:t>
            </a:r>
            <a:endParaRPr lang="en-GB" b="1" spc="300" dirty="0">
              <a:solidFill>
                <a:srgbClr val="FFC000"/>
              </a:solidFill>
              <a:latin typeface="EuroStyle" panose="02027200000000000000" pitchFamily="18" charset="0"/>
            </a:endParaRPr>
          </a:p>
        </p:txBody>
      </p:sp>
      <p:sp>
        <p:nvSpPr>
          <p:cNvPr id="63" name="TextBox 62">
            <a:extLst>
              <a:ext uri="{FF2B5EF4-FFF2-40B4-BE49-F238E27FC236}">
                <a16:creationId xmlns:a16="http://schemas.microsoft.com/office/drawing/2014/main" id="{282655B6-90CA-4328-86FC-0793928AD5CE}"/>
              </a:ext>
            </a:extLst>
          </p:cNvPr>
          <p:cNvSpPr txBox="1"/>
          <p:nvPr/>
        </p:nvSpPr>
        <p:spPr>
          <a:xfrm>
            <a:off x="7976602" y="6192686"/>
            <a:ext cx="1043876" cy="461665"/>
          </a:xfrm>
          <a:prstGeom prst="rect">
            <a:avLst/>
          </a:prstGeom>
          <a:noFill/>
        </p:spPr>
        <p:txBody>
          <a:bodyPr wrap="none" rtlCol="0">
            <a:spAutoFit/>
          </a:bodyPr>
          <a:lstStyle/>
          <a:p>
            <a:r>
              <a:rPr lang="en-GB" sz="2400" spc="300" dirty="0">
                <a:solidFill>
                  <a:schemeClr val="bg1"/>
                </a:solidFill>
                <a:latin typeface="EuroStyle" panose="02027200000000000000" pitchFamily="18" charset="0"/>
              </a:rPr>
              <a:t>Friday</a:t>
            </a:r>
            <a:endParaRPr lang="en-GB" spc="300" dirty="0">
              <a:solidFill>
                <a:schemeClr val="bg1"/>
              </a:solidFill>
              <a:latin typeface="EuroStyle" panose="02027200000000000000" pitchFamily="18" charset="0"/>
            </a:endParaRPr>
          </a:p>
        </p:txBody>
      </p:sp>
    </p:spTree>
    <p:extLst>
      <p:ext uri="{BB962C8B-B14F-4D97-AF65-F5344CB8AC3E}">
        <p14:creationId xmlns:p14="http://schemas.microsoft.com/office/powerpoint/2010/main" val="3096613930"/>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2D086-A43B-4CDC-A095-32ECF695D0EB}"/>
              </a:ext>
            </a:extLst>
          </p:cNvPr>
          <p:cNvSpPr>
            <a:spLocks noGrp="1"/>
          </p:cNvSpPr>
          <p:nvPr>
            <p:ph type="title"/>
          </p:nvPr>
        </p:nvSpPr>
        <p:spPr/>
        <p:txBody>
          <a:bodyPr/>
          <a:lstStyle/>
          <a:p>
            <a:r>
              <a:rPr lang="en-GB" dirty="0"/>
              <a:t>Syllabus – Week 1</a:t>
            </a:r>
          </a:p>
        </p:txBody>
      </p:sp>
      <p:sp>
        <p:nvSpPr>
          <p:cNvPr id="3" name="Content Placeholder 2">
            <a:extLst>
              <a:ext uri="{FF2B5EF4-FFF2-40B4-BE49-F238E27FC236}">
                <a16:creationId xmlns:a16="http://schemas.microsoft.com/office/drawing/2014/main" id="{93E1A0CE-437E-4089-AE73-03BEE8D4C05A}"/>
              </a:ext>
            </a:extLst>
          </p:cNvPr>
          <p:cNvSpPr>
            <a:spLocks noGrp="1"/>
          </p:cNvSpPr>
          <p:nvPr>
            <p:ph idx="1"/>
          </p:nvPr>
        </p:nvSpPr>
        <p:spPr>
          <a:xfrm>
            <a:off x="838200" y="1420586"/>
            <a:ext cx="10515600" cy="4756377"/>
          </a:xfrm>
        </p:spPr>
        <p:txBody>
          <a:bodyPr>
            <a:normAutofit/>
          </a:bodyPr>
          <a:lstStyle/>
          <a:p>
            <a:r>
              <a:rPr lang="en-US" sz="1800" i="0" u="none" strike="noStrike" baseline="0" dirty="0">
                <a:solidFill>
                  <a:srgbClr val="223346"/>
                </a:solidFill>
                <a:latin typeface="Arial" panose="020B0604020202020204" pitchFamily="34" charset="0"/>
              </a:rPr>
              <a:t>Monday</a:t>
            </a:r>
          </a:p>
          <a:p>
            <a:pPr lvl="1"/>
            <a:r>
              <a:rPr lang="en-US" sz="1400" i="0" u="none" strike="noStrike" baseline="0" dirty="0">
                <a:solidFill>
                  <a:srgbClr val="223346"/>
                </a:solidFill>
                <a:latin typeface="Arial" panose="020B0604020202020204" pitchFamily="34" charset="0"/>
              </a:rPr>
              <a:t>Module introduction</a:t>
            </a:r>
          </a:p>
          <a:p>
            <a:pPr lvl="1"/>
            <a:r>
              <a:rPr lang="en-US" sz="1400" dirty="0">
                <a:solidFill>
                  <a:srgbClr val="223346"/>
                </a:solidFill>
                <a:latin typeface="Arial" panose="020B0604020202020204" pitchFamily="34" charset="0"/>
              </a:rPr>
              <a:t>Sets, Relations and Functions</a:t>
            </a:r>
          </a:p>
          <a:p>
            <a:r>
              <a:rPr lang="en-GB" sz="1800" i="0" u="none" strike="noStrike" baseline="0" dirty="0">
                <a:solidFill>
                  <a:srgbClr val="223346"/>
                </a:solidFill>
                <a:latin typeface="Arial" panose="020B0604020202020204" pitchFamily="34" charset="0"/>
              </a:rPr>
              <a:t>Tuesday</a:t>
            </a:r>
          </a:p>
          <a:p>
            <a:pPr lvl="1"/>
            <a:r>
              <a:rPr lang="en-GB" sz="1400" i="0" u="none" strike="noStrike" baseline="0" dirty="0">
                <a:solidFill>
                  <a:srgbClr val="223346"/>
                </a:solidFill>
                <a:latin typeface="Arial" panose="020B0604020202020204" pitchFamily="34" charset="0"/>
              </a:rPr>
              <a:t>Graphs and trees</a:t>
            </a:r>
          </a:p>
          <a:p>
            <a:pPr lvl="1"/>
            <a:r>
              <a:rPr lang="en-GB" sz="1400" dirty="0">
                <a:solidFill>
                  <a:srgbClr val="223346"/>
                </a:solidFill>
                <a:latin typeface="Arial" panose="020B0604020202020204" pitchFamily="34" charset="0"/>
              </a:rPr>
              <a:t>Automata</a:t>
            </a:r>
          </a:p>
          <a:p>
            <a:r>
              <a:rPr lang="en-GB" sz="1800" i="0" u="none" strike="noStrike" baseline="0" dirty="0">
                <a:solidFill>
                  <a:srgbClr val="223346"/>
                </a:solidFill>
                <a:latin typeface="Arial" panose="020B0604020202020204" pitchFamily="34" charset="0"/>
              </a:rPr>
              <a:t>Wednesday</a:t>
            </a:r>
          </a:p>
          <a:p>
            <a:pPr lvl="1"/>
            <a:r>
              <a:rPr lang="en-GB" sz="1400" i="0" u="none" strike="noStrike" baseline="0" dirty="0">
                <a:solidFill>
                  <a:srgbClr val="223346"/>
                </a:solidFill>
                <a:latin typeface="Arial" panose="020B0604020202020204" pitchFamily="34" charset="0"/>
              </a:rPr>
              <a:t>Computability and Complexity</a:t>
            </a:r>
          </a:p>
          <a:p>
            <a:pPr lvl="1"/>
            <a:r>
              <a:rPr lang="en-GB" sz="1400" dirty="0">
                <a:solidFill>
                  <a:srgbClr val="223346"/>
                </a:solidFill>
                <a:latin typeface="Arial" panose="020B0604020202020204" pitchFamily="34" charset="0"/>
              </a:rPr>
              <a:t>Main Cryptographic Techniques</a:t>
            </a:r>
          </a:p>
          <a:p>
            <a:r>
              <a:rPr lang="en-GB" sz="1800" b="1" dirty="0">
                <a:solidFill>
                  <a:schemeClr val="accent2"/>
                </a:solidFill>
                <a:latin typeface="Arial" panose="020B0604020202020204" pitchFamily="34" charset="0"/>
              </a:rPr>
              <a:t>Thursday</a:t>
            </a:r>
          </a:p>
          <a:p>
            <a:pPr lvl="1"/>
            <a:r>
              <a:rPr lang="en-US" sz="1400" b="1" dirty="0">
                <a:solidFill>
                  <a:schemeClr val="accent2"/>
                </a:solidFill>
                <a:latin typeface="Arial" panose="020B0604020202020204" pitchFamily="34" charset="0"/>
              </a:rPr>
              <a:t>Concepts of Authentication, Integrity and Non-repudiation</a:t>
            </a:r>
          </a:p>
          <a:p>
            <a:pPr lvl="1"/>
            <a:r>
              <a:rPr lang="en-US" sz="1400" b="1" dirty="0">
                <a:solidFill>
                  <a:schemeClr val="accent2"/>
                </a:solidFill>
                <a:latin typeface="Arial" panose="020B0604020202020204" pitchFamily="34" charset="0"/>
              </a:rPr>
              <a:t>Symmetric</a:t>
            </a:r>
          </a:p>
          <a:p>
            <a:r>
              <a:rPr lang="en-US" sz="1800" dirty="0">
                <a:solidFill>
                  <a:srgbClr val="000000"/>
                </a:solidFill>
                <a:latin typeface="Arial" panose="020B0604020202020204" pitchFamily="34" charset="0"/>
              </a:rPr>
              <a:t>Friday</a:t>
            </a:r>
          </a:p>
          <a:p>
            <a:pPr lvl="1"/>
            <a:r>
              <a:rPr lang="en-GB" sz="1400" dirty="0">
                <a:solidFill>
                  <a:srgbClr val="000000"/>
                </a:solidFill>
                <a:latin typeface="Arial" panose="020B0604020202020204" pitchFamily="34" charset="0"/>
              </a:rPr>
              <a:t>Public Key</a:t>
            </a:r>
          </a:p>
          <a:p>
            <a:pPr lvl="1"/>
            <a:r>
              <a:rPr lang="en-GB" sz="1400" dirty="0">
                <a:solidFill>
                  <a:srgbClr val="000000"/>
                </a:solidFill>
                <a:latin typeface="Arial" panose="020B0604020202020204" pitchFamily="34" charset="0"/>
              </a:rPr>
              <a:t>Review and Q&amp;A</a:t>
            </a:r>
          </a:p>
          <a:p>
            <a:pPr lvl="1"/>
            <a:r>
              <a:rPr lang="en-US" sz="1400" i="0" u="none" strike="noStrike" baseline="0" dirty="0">
                <a:solidFill>
                  <a:srgbClr val="223346"/>
                </a:solidFill>
                <a:latin typeface="Arial" panose="020B0604020202020204" pitchFamily="34" charset="0"/>
              </a:rPr>
              <a:t>Issue assignment 1</a:t>
            </a:r>
          </a:p>
          <a:p>
            <a:pPr lvl="1"/>
            <a:endParaRPr lang="en-GB" sz="1400" b="0" i="0" u="none" strike="noStrike" baseline="0" dirty="0">
              <a:solidFill>
                <a:srgbClr val="000000"/>
              </a:solidFill>
              <a:latin typeface="Arial" panose="020B0604020202020204" pitchFamily="34" charset="0"/>
            </a:endParaRPr>
          </a:p>
        </p:txBody>
      </p:sp>
    </p:spTree>
    <p:extLst>
      <p:ext uri="{BB962C8B-B14F-4D97-AF65-F5344CB8AC3E}">
        <p14:creationId xmlns:p14="http://schemas.microsoft.com/office/powerpoint/2010/main" val="3833512469"/>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5A6B3-6890-47F7-A5F3-5330EB5F2085}"/>
              </a:ext>
            </a:extLst>
          </p:cNvPr>
          <p:cNvSpPr>
            <a:spLocks noGrp="1"/>
          </p:cNvSpPr>
          <p:nvPr>
            <p:ph type="title"/>
          </p:nvPr>
        </p:nvSpPr>
        <p:spPr/>
        <p:txBody>
          <a:bodyPr/>
          <a:lstStyle/>
          <a:p>
            <a:r>
              <a:rPr lang="en-GB" dirty="0"/>
              <a:t>Recap Session (15-30 Mins)</a:t>
            </a:r>
          </a:p>
        </p:txBody>
      </p:sp>
      <p:sp>
        <p:nvSpPr>
          <p:cNvPr id="3" name="Content Placeholder 2">
            <a:extLst>
              <a:ext uri="{FF2B5EF4-FFF2-40B4-BE49-F238E27FC236}">
                <a16:creationId xmlns:a16="http://schemas.microsoft.com/office/drawing/2014/main" id="{A5C5C3E3-C7C2-4F20-B7E7-4331E86384D2}"/>
              </a:ext>
            </a:extLst>
          </p:cNvPr>
          <p:cNvSpPr>
            <a:spLocks noGrp="1"/>
          </p:cNvSpPr>
          <p:nvPr>
            <p:ph idx="1"/>
          </p:nvPr>
        </p:nvSpPr>
        <p:spPr/>
        <p:txBody>
          <a:bodyPr/>
          <a:lstStyle/>
          <a:p>
            <a:endParaRPr lang="en-GB" dirty="0"/>
          </a:p>
          <a:p>
            <a:r>
              <a:rPr lang="en-GB" dirty="0"/>
              <a:t>Recap on key facts and knowledge gained to-date in this module </a:t>
            </a:r>
          </a:p>
          <a:p>
            <a:endParaRPr lang="en-GB" dirty="0"/>
          </a:p>
          <a:p>
            <a:r>
              <a:rPr lang="en-GB" dirty="0"/>
              <a:t>Q&amp;A session </a:t>
            </a:r>
          </a:p>
          <a:p>
            <a:pPr lvl="1"/>
            <a:r>
              <a:rPr lang="en-GB" dirty="0"/>
              <a:t>CIA</a:t>
            </a:r>
          </a:p>
          <a:p>
            <a:pPr lvl="1"/>
            <a:r>
              <a:rPr lang="en-GB" dirty="0"/>
              <a:t>Cryptographic Techniques </a:t>
            </a:r>
          </a:p>
          <a:p>
            <a:pPr lvl="1"/>
            <a:r>
              <a:rPr lang="en-GB" dirty="0"/>
              <a:t>Symmetric &amp; Asymmetric Encryption</a:t>
            </a:r>
          </a:p>
          <a:p>
            <a:pPr lvl="1"/>
            <a:r>
              <a:rPr lang="en-GB" dirty="0"/>
              <a:t>Block &amp; Stream Ciphers</a:t>
            </a:r>
          </a:p>
          <a:p>
            <a:pPr lvl="1"/>
            <a:endParaRPr lang="en-GB" dirty="0"/>
          </a:p>
        </p:txBody>
      </p:sp>
    </p:spTree>
    <p:extLst>
      <p:ext uri="{BB962C8B-B14F-4D97-AF65-F5344CB8AC3E}">
        <p14:creationId xmlns:p14="http://schemas.microsoft.com/office/powerpoint/2010/main" val="2581519668"/>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normAutofit/>
          </a:bodyPr>
          <a:lstStyle/>
          <a:p>
            <a:pPr marL="0" indent="0" algn="ctr">
              <a:buNone/>
            </a:pPr>
            <a:endParaRPr lang="en-US" sz="4800" dirty="0"/>
          </a:p>
          <a:p>
            <a:pPr marL="0" indent="0" algn="ctr">
              <a:buNone/>
            </a:pPr>
            <a:endParaRPr lang="en-US" sz="4800" dirty="0"/>
          </a:p>
        </p:txBody>
      </p:sp>
      <p:sp>
        <p:nvSpPr>
          <p:cNvPr id="4" name="Rectangle: Rounded Corners 3">
            <a:extLst>
              <a:ext uri="{FF2B5EF4-FFF2-40B4-BE49-F238E27FC236}">
                <a16:creationId xmlns:a16="http://schemas.microsoft.com/office/drawing/2014/main" id="{F7A5BD4F-F210-406F-BDA3-5D496D0DBA1D}"/>
              </a:ext>
            </a:extLst>
          </p:cNvPr>
          <p:cNvSpPr/>
          <p:nvPr/>
        </p:nvSpPr>
        <p:spPr>
          <a:xfrm>
            <a:off x="2115552" y="2852238"/>
            <a:ext cx="7960895" cy="195312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indent="0" algn="ctr">
              <a:buNone/>
            </a:pPr>
            <a:r>
              <a:rPr lang="en-US" sz="4800" dirty="0"/>
              <a:t>Authentication, Integrity and Non-repudiation </a:t>
            </a:r>
            <a:endParaRPr lang="en-GB" sz="4800" dirty="0"/>
          </a:p>
        </p:txBody>
      </p:sp>
    </p:spTree>
    <p:extLst>
      <p:ext uri="{BB962C8B-B14F-4D97-AF65-F5344CB8AC3E}">
        <p14:creationId xmlns:p14="http://schemas.microsoft.com/office/powerpoint/2010/main" val="34034908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C4FB369-9BB4-46FA-A51A-1EDCEE1F8A3D}"/>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7721" b="7721"/>
          <a:stretch/>
        </p:blipFill>
        <p:spPr>
          <a:xfrm>
            <a:off x="20" y="10"/>
            <a:ext cx="12191980" cy="6857990"/>
          </a:xfrm>
          <a:noFill/>
        </p:spPr>
      </p:pic>
    </p:spTree>
    <p:extLst>
      <p:ext uri="{BB962C8B-B14F-4D97-AF65-F5344CB8AC3E}">
        <p14:creationId xmlns:p14="http://schemas.microsoft.com/office/powerpoint/2010/main" val="6986271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5761F-B2CD-4422-B3B9-06D99C805A51}"/>
              </a:ext>
            </a:extLst>
          </p:cNvPr>
          <p:cNvSpPr>
            <a:spLocks noGrp="1"/>
          </p:cNvSpPr>
          <p:nvPr>
            <p:ph type="title"/>
          </p:nvPr>
        </p:nvSpPr>
        <p:spPr/>
        <p:txBody>
          <a:bodyPr/>
          <a:lstStyle/>
          <a:p>
            <a:r>
              <a:rPr lang="en-GB" dirty="0"/>
              <a:t>Sets</a:t>
            </a:r>
          </a:p>
        </p:txBody>
      </p:sp>
      <p:sp>
        <p:nvSpPr>
          <p:cNvPr id="3" name="Content Placeholder 2">
            <a:extLst>
              <a:ext uri="{FF2B5EF4-FFF2-40B4-BE49-F238E27FC236}">
                <a16:creationId xmlns:a16="http://schemas.microsoft.com/office/drawing/2014/main" id="{D6AF0B4D-5478-445A-9246-EB9F774F01BE}"/>
              </a:ext>
            </a:extLst>
          </p:cNvPr>
          <p:cNvSpPr>
            <a:spLocks noGrp="1"/>
          </p:cNvSpPr>
          <p:nvPr>
            <p:ph idx="1"/>
          </p:nvPr>
        </p:nvSpPr>
        <p:spPr/>
        <p:txBody>
          <a:bodyPr>
            <a:normAutofit lnSpcReduction="10000"/>
          </a:bodyPr>
          <a:lstStyle/>
          <a:p>
            <a:r>
              <a:rPr lang="en-GB" dirty="0"/>
              <a:t>A set is a collection of objects called elements or members</a:t>
            </a:r>
          </a:p>
          <a:p>
            <a:endParaRPr lang="en-GB" dirty="0"/>
          </a:p>
          <a:p>
            <a:r>
              <a:rPr lang="en-GB" dirty="0"/>
              <a:t>Can be shown                      = {1,2,3} = A, meaning 1,2,3 are in set A</a:t>
            </a:r>
          </a:p>
          <a:p>
            <a:endParaRPr lang="en-GB" dirty="0"/>
          </a:p>
          <a:p>
            <a:r>
              <a:rPr lang="en-GB" dirty="0"/>
              <a:t>Sets can be finite or infinite</a:t>
            </a:r>
          </a:p>
          <a:p>
            <a:pPr marL="0" indent="0">
              <a:buNone/>
            </a:pPr>
            <a:r>
              <a:rPr lang="en-GB" b="1" dirty="0"/>
              <a:t>	A = {1,2,3,4,5,6,7,8,9}</a:t>
            </a:r>
          </a:p>
          <a:p>
            <a:pPr marL="0" indent="0">
              <a:buNone/>
            </a:pPr>
            <a:r>
              <a:rPr lang="en-GB" b="1" dirty="0"/>
              <a:t>	Z+ = {1,2,3,4,…}</a:t>
            </a:r>
          </a:p>
          <a:p>
            <a:pPr marL="0" indent="0">
              <a:buNone/>
            </a:pPr>
            <a:endParaRPr lang="en-GB" b="1" dirty="0"/>
          </a:p>
          <a:p>
            <a:pPr marL="0" indent="0">
              <a:buNone/>
            </a:pPr>
            <a:r>
              <a:rPr lang="en-GB" dirty="0"/>
              <a:t>Positive Integers                Implies that this pattern continues forever</a:t>
            </a:r>
          </a:p>
        </p:txBody>
      </p:sp>
      <p:sp>
        <p:nvSpPr>
          <p:cNvPr id="4" name="Oval 3">
            <a:extLst>
              <a:ext uri="{FF2B5EF4-FFF2-40B4-BE49-F238E27FC236}">
                <a16:creationId xmlns:a16="http://schemas.microsoft.com/office/drawing/2014/main" id="{9A1CC988-35D9-48FA-9E90-49B426CC0E82}"/>
              </a:ext>
            </a:extLst>
          </p:cNvPr>
          <p:cNvSpPr/>
          <p:nvPr/>
        </p:nvSpPr>
        <p:spPr>
          <a:xfrm>
            <a:off x="3333664" y="2312658"/>
            <a:ext cx="1476162" cy="13255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.1</a:t>
            </a:r>
          </a:p>
          <a:p>
            <a:pPr algn="ctr"/>
            <a:r>
              <a:rPr lang="en-GB" dirty="0"/>
              <a:t>.2</a:t>
            </a:r>
          </a:p>
          <a:p>
            <a:pPr algn="r"/>
            <a:r>
              <a:rPr lang="en-GB" dirty="0"/>
              <a:t>.3</a:t>
            </a:r>
          </a:p>
        </p:txBody>
      </p:sp>
      <p:cxnSp>
        <p:nvCxnSpPr>
          <p:cNvPr id="6" name="Straight Arrow Connector 5">
            <a:extLst>
              <a:ext uri="{FF2B5EF4-FFF2-40B4-BE49-F238E27FC236}">
                <a16:creationId xmlns:a16="http://schemas.microsoft.com/office/drawing/2014/main" id="{A6BD29BC-B67F-4647-86A8-7DEF27BA1F0C}"/>
              </a:ext>
            </a:extLst>
          </p:cNvPr>
          <p:cNvCxnSpPr>
            <a:cxnSpLocks/>
          </p:cNvCxnSpPr>
          <p:nvPr/>
        </p:nvCxnSpPr>
        <p:spPr>
          <a:xfrm flipV="1">
            <a:off x="1279340" y="5064054"/>
            <a:ext cx="594565" cy="4879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F2BCE405-5E2B-4357-A4A0-CAACA332999B}"/>
              </a:ext>
            </a:extLst>
          </p:cNvPr>
          <p:cNvCxnSpPr>
            <a:cxnSpLocks/>
          </p:cNvCxnSpPr>
          <p:nvPr/>
        </p:nvCxnSpPr>
        <p:spPr>
          <a:xfrm flipH="1" flipV="1">
            <a:off x="3899526" y="5002547"/>
            <a:ext cx="545360" cy="6109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8867189"/>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2CBFC-338C-40A5-B7AC-492C1C0E8364}"/>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4DAEBBF3-2856-436A-B0DD-43FEC7543E1B}"/>
              </a:ext>
            </a:extLst>
          </p:cNvPr>
          <p:cNvSpPr>
            <a:spLocks noGrp="1"/>
          </p:cNvSpPr>
          <p:nvPr>
            <p:ph idx="1"/>
          </p:nvPr>
        </p:nvSpPr>
        <p:spPr/>
        <p:txBody>
          <a:bodyPr/>
          <a:lstStyle/>
          <a:p>
            <a:pPr marL="0" indent="0">
              <a:buNone/>
            </a:pPr>
            <a:endParaRPr lang="en-GB" dirty="0"/>
          </a:p>
          <a:p>
            <a:pPr marL="0" indent="0">
              <a:buNone/>
            </a:pPr>
            <a:endParaRPr lang="en-GB" dirty="0"/>
          </a:p>
          <a:p>
            <a:pPr marL="0" indent="0" algn="ctr">
              <a:buNone/>
            </a:pPr>
            <a:r>
              <a:rPr lang="en-GB" sz="6000" dirty="0"/>
              <a:t>Cryptography focuses on the following principles</a:t>
            </a:r>
          </a:p>
        </p:txBody>
      </p:sp>
    </p:spTree>
    <p:extLst>
      <p:ext uri="{BB962C8B-B14F-4D97-AF65-F5344CB8AC3E}">
        <p14:creationId xmlns:p14="http://schemas.microsoft.com/office/powerpoint/2010/main" val="1083395535"/>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a:xfrm>
            <a:off x="838200" y="365125"/>
            <a:ext cx="10515600" cy="1325563"/>
          </a:xfrm>
        </p:spPr>
        <p:txBody>
          <a:bodyPr anchor="ctr">
            <a:normAutofit/>
          </a:bodyPr>
          <a:lstStyle/>
          <a:p>
            <a:r>
              <a:rPr lang="en-GB" dirty="0"/>
              <a:t>Cryptography Principles</a:t>
            </a:r>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sz="half" idx="1"/>
          </p:nvPr>
        </p:nvSpPr>
        <p:spPr>
          <a:xfrm>
            <a:off x="838200" y="1825625"/>
            <a:ext cx="5181600" cy="4351338"/>
          </a:xfrm>
        </p:spPr>
        <p:txBody>
          <a:bodyPr>
            <a:normAutofit/>
          </a:bodyPr>
          <a:lstStyle/>
          <a:p>
            <a:pPr marL="0" indent="0">
              <a:buNone/>
            </a:pPr>
            <a:endParaRPr lang="en-US" dirty="0"/>
          </a:p>
          <a:p>
            <a:pPr marL="0" indent="0">
              <a:buNone/>
            </a:pPr>
            <a:endParaRPr lang="en-US" dirty="0"/>
          </a:p>
          <a:p>
            <a:pPr marL="0" indent="0" algn="ctr">
              <a:buNone/>
            </a:pPr>
            <a:r>
              <a:rPr lang="en-US" b="1" dirty="0"/>
              <a:t>Confidentiality</a:t>
            </a:r>
          </a:p>
          <a:p>
            <a:pPr marL="0" indent="0" algn="ctr">
              <a:buNone/>
            </a:pPr>
            <a:r>
              <a:rPr lang="en-US" dirty="0"/>
              <a:t>Ensuring that the sensitive information is protected from unauthorized access </a:t>
            </a:r>
            <a:endParaRPr lang="en-GB" dirty="0"/>
          </a:p>
          <a:p>
            <a:endParaRPr lang="en-GB" dirty="0"/>
          </a:p>
        </p:txBody>
      </p:sp>
      <p:pic>
        <p:nvPicPr>
          <p:cNvPr id="5" name="Picture 4" descr="Padlock on computer motherboard">
            <a:extLst>
              <a:ext uri="{FF2B5EF4-FFF2-40B4-BE49-F238E27FC236}">
                <a16:creationId xmlns:a16="http://schemas.microsoft.com/office/drawing/2014/main" id="{62A2AA2B-555C-4713-856F-ACB18667E8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3614" y="2101710"/>
            <a:ext cx="5785850" cy="3861943"/>
          </a:xfrm>
          <a:prstGeom prst="rect">
            <a:avLst/>
          </a:prstGeom>
          <a:effectLst>
            <a:softEdge rad="279400"/>
          </a:effectLst>
        </p:spPr>
      </p:pic>
    </p:spTree>
    <p:extLst>
      <p:ext uri="{BB962C8B-B14F-4D97-AF65-F5344CB8AC3E}">
        <p14:creationId xmlns:p14="http://schemas.microsoft.com/office/powerpoint/2010/main" val="2662973255"/>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D9903-6C96-4B47-9483-DE5AC8369B1B}"/>
              </a:ext>
            </a:extLst>
          </p:cNvPr>
          <p:cNvSpPr>
            <a:spLocks noGrp="1"/>
          </p:cNvSpPr>
          <p:nvPr>
            <p:ph type="title"/>
          </p:nvPr>
        </p:nvSpPr>
        <p:spPr/>
        <p:txBody>
          <a:bodyPr/>
          <a:lstStyle/>
          <a:p>
            <a:r>
              <a:rPr lang="en-GB" dirty="0"/>
              <a:t>Cryptography Principles</a:t>
            </a:r>
          </a:p>
        </p:txBody>
      </p:sp>
      <p:sp>
        <p:nvSpPr>
          <p:cNvPr id="3" name="Content Placeholder 2">
            <a:extLst>
              <a:ext uri="{FF2B5EF4-FFF2-40B4-BE49-F238E27FC236}">
                <a16:creationId xmlns:a16="http://schemas.microsoft.com/office/drawing/2014/main" id="{E7D82C7E-4D53-42F5-B3A3-FCC14764415E}"/>
              </a:ext>
            </a:extLst>
          </p:cNvPr>
          <p:cNvSpPr>
            <a:spLocks noGrp="1"/>
          </p:cNvSpPr>
          <p:nvPr>
            <p:ph sz="half" idx="1"/>
          </p:nvPr>
        </p:nvSpPr>
        <p:spPr/>
        <p:txBody>
          <a:bodyPr/>
          <a:lstStyle/>
          <a:p>
            <a:pPr marL="0" indent="0">
              <a:buNone/>
            </a:pPr>
            <a:endParaRPr lang="en-GB" dirty="0"/>
          </a:p>
          <a:p>
            <a:pPr marL="0" indent="0" algn="ctr">
              <a:buNone/>
            </a:pPr>
            <a:r>
              <a:rPr lang="en-GB" b="1" dirty="0"/>
              <a:t>Integrity</a:t>
            </a:r>
          </a:p>
          <a:p>
            <a:pPr marL="0" indent="0" algn="ctr">
              <a:buNone/>
            </a:pPr>
            <a:r>
              <a:rPr lang="en-US" dirty="0"/>
              <a:t>Ensuring the consistency, accuracy, completeness and general trustworthiness of data is maintained, “In Transit” and “At Rest”, and throughout its lifecycle</a:t>
            </a:r>
            <a:endParaRPr lang="en-GB" dirty="0"/>
          </a:p>
          <a:p>
            <a:pPr marL="0" indent="0">
              <a:buNone/>
            </a:pPr>
            <a:endParaRPr lang="en-GB" dirty="0"/>
          </a:p>
        </p:txBody>
      </p:sp>
      <p:pic>
        <p:nvPicPr>
          <p:cNvPr id="5" name="Content Placeholder 4" descr="Two steel chains joined">
            <a:extLst>
              <a:ext uri="{FF2B5EF4-FFF2-40B4-BE49-F238E27FC236}">
                <a16:creationId xmlns:a16="http://schemas.microsoft.com/office/drawing/2014/main" id="{3A0ECB20-D1A0-461D-A7EA-60FE38030D72}"/>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058402"/>
            <a:ext cx="5181600" cy="3885784"/>
          </a:xfrm>
          <a:prstGeom prst="rect">
            <a:avLst/>
          </a:prstGeom>
          <a:effectLst>
            <a:softEdge rad="266700"/>
          </a:effectLst>
        </p:spPr>
      </p:pic>
    </p:spTree>
    <p:extLst>
      <p:ext uri="{BB962C8B-B14F-4D97-AF65-F5344CB8AC3E}">
        <p14:creationId xmlns:p14="http://schemas.microsoft.com/office/powerpoint/2010/main" val="3936846811"/>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a:xfrm>
            <a:off x="838200" y="365125"/>
            <a:ext cx="10515600" cy="1325563"/>
          </a:xfrm>
        </p:spPr>
        <p:txBody>
          <a:bodyPr anchor="ctr">
            <a:normAutofit/>
          </a:bodyPr>
          <a:lstStyle/>
          <a:p>
            <a:r>
              <a:rPr lang="en-GB" dirty="0"/>
              <a:t>Cryptography Principles</a:t>
            </a:r>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sz="half" idx="1"/>
          </p:nvPr>
        </p:nvSpPr>
        <p:spPr>
          <a:xfrm>
            <a:off x="838200" y="1825625"/>
            <a:ext cx="5181600" cy="4351338"/>
          </a:xfrm>
        </p:spPr>
        <p:txBody>
          <a:bodyPr>
            <a:normAutofit/>
          </a:bodyPr>
          <a:lstStyle/>
          <a:p>
            <a:pPr marL="0" indent="0">
              <a:buNone/>
            </a:pPr>
            <a:endParaRPr lang="en-US" dirty="0"/>
          </a:p>
          <a:p>
            <a:pPr marL="0" indent="0">
              <a:buNone/>
            </a:pPr>
            <a:endParaRPr lang="en-US" dirty="0"/>
          </a:p>
          <a:p>
            <a:pPr marL="0" indent="0" algn="ctr">
              <a:buNone/>
            </a:pPr>
            <a:r>
              <a:rPr lang="en-US" b="1" dirty="0"/>
              <a:t>Authentication</a:t>
            </a:r>
          </a:p>
          <a:p>
            <a:pPr marL="0" indent="0" algn="ctr">
              <a:buNone/>
            </a:pPr>
            <a:r>
              <a:rPr lang="en-US" dirty="0"/>
              <a:t>A process for recognizing and confirming a users identity</a:t>
            </a:r>
            <a:endParaRPr lang="en-GB" dirty="0"/>
          </a:p>
          <a:p>
            <a:endParaRPr lang="en-GB" dirty="0"/>
          </a:p>
        </p:txBody>
      </p:sp>
      <p:pic>
        <p:nvPicPr>
          <p:cNvPr id="4" name="Picture 3" descr="Person with idea concept">
            <a:extLst>
              <a:ext uri="{FF2B5EF4-FFF2-40B4-BE49-F238E27FC236}">
                <a16:creationId xmlns:a16="http://schemas.microsoft.com/office/drawing/2014/main" id="{49E0707F-0F80-461F-BFAA-CD203CD897F2}"/>
              </a:ext>
            </a:extLst>
          </p:cNvPr>
          <p:cNvPicPr>
            <a:picLocks noChangeAspect="1"/>
          </p:cNvPicPr>
          <p:nvPr/>
        </p:nvPicPr>
        <p:blipFill rotWithShape="1">
          <a:blip r:embed="rId3">
            <a:extLst>
              <a:ext uri="{28A0092B-C50C-407E-A947-70E740481C1C}">
                <a14:useLocalDpi xmlns:a14="http://schemas.microsoft.com/office/drawing/2010/main" val="0"/>
              </a:ext>
            </a:extLst>
          </a:blip>
          <a:srcRect l="16476" r="4037" b="-1"/>
          <a:stretch/>
        </p:blipFill>
        <p:spPr>
          <a:xfrm>
            <a:off x="6172200" y="1825625"/>
            <a:ext cx="5181600" cy="4351338"/>
          </a:xfrm>
          <a:prstGeom prst="rect">
            <a:avLst/>
          </a:prstGeom>
          <a:noFill/>
          <a:effectLst>
            <a:softEdge rad="279400"/>
          </a:effectLst>
        </p:spPr>
      </p:pic>
    </p:spTree>
    <p:extLst>
      <p:ext uri="{BB962C8B-B14F-4D97-AF65-F5344CB8AC3E}">
        <p14:creationId xmlns:p14="http://schemas.microsoft.com/office/powerpoint/2010/main" val="1566029269"/>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D9903-6C96-4B47-9483-DE5AC8369B1B}"/>
              </a:ext>
            </a:extLst>
          </p:cNvPr>
          <p:cNvSpPr>
            <a:spLocks noGrp="1"/>
          </p:cNvSpPr>
          <p:nvPr>
            <p:ph type="title"/>
          </p:nvPr>
        </p:nvSpPr>
        <p:spPr/>
        <p:txBody>
          <a:bodyPr/>
          <a:lstStyle/>
          <a:p>
            <a:r>
              <a:rPr lang="en-GB" dirty="0"/>
              <a:t>Cryptography Principles</a:t>
            </a:r>
          </a:p>
        </p:txBody>
      </p:sp>
      <p:sp>
        <p:nvSpPr>
          <p:cNvPr id="3" name="Content Placeholder 2">
            <a:extLst>
              <a:ext uri="{FF2B5EF4-FFF2-40B4-BE49-F238E27FC236}">
                <a16:creationId xmlns:a16="http://schemas.microsoft.com/office/drawing/2014/main" id="{E7D82C7E-4D53-42F5-B3A3-FCC14764415E}"/>
              </a:ext>
            </a:extLst>
          </p:cNvPr>
          <p:cNvSpPr>
            <a:spLocks noGrp="1"/>
          </p:cNvSpPr>
          <p:nvPr>
            <p:ph sz="half" idx="1"/>
          </p:nvPr>
        </p:nvSpPr>
        <p:spPr/>
        <p:txBody>
          <a:bodyPr/>
          <a:lstStyle/>
          <a:p>
            <a:pPr marL="0" indent="0">
              <a:buNone/>
            </a:pPr>
            <a:endParaRPr lang="en-GB" dirty="0"/>
          </a:p>
          <a:p>
            <a:pPr marL="0" indent="0">
              <a:buNone/>
            </a:pPr>
            <a:endParaRPr lang="en-GB" dirty="0"/>
          </a:p>
          <a:p>
            <a:pPr marL="0" indent="0" algn="ctr">
              <a:buNone/>
            </a:pPr>
            <a:r>
              <a:rPr lang="en-US" b="1" dirty="0"/>
              <a:t>Non-Repudiation</a:t>
            </a:r>
          </a:p>
          <a:p>
            <a:pPr marL="0" indent="0" algn="ctr">
              <a:buNone/>
            </a:pPr>
            <a:r>
              <a:rPr lang="en-US" dirty="0"/>
              <a:t>Preventing an individual or entity from denying having performed a particular action</a:t>
            </a:r>
          </a:p>
          <a:p>
            <a:pPr marL="0" indent="0">
              <a:buNone/>
            </a:pPr>
            <a:endParaRPr lang="en-GB" dirty="0"/>
          </a:p>
        </p:txBody>
      </p:sp>
      <p:pic>
        <p:nvPicPr>
          <p:cNvPr id="7" name="Picture 6" descr="Robot operating a machine">
            <a:extLst>
              <a:ext uri="{FF2B5EF4-FFF2-40B4-BE49-F238E27FC236}">
                <a16:creationId xmlns:a16="http://schemas.microsoft.com/office/drawing/2014/main" id="{E8CBF609-83EF-422B-8BA2-A60BADCCFCF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96000" y="2206595"/>
            <a:ext cx="5616311" cy="3448246"/>
          </a:xfrm>
          <a:prstGeom prst="rect">
            <a:avLst/>
          </a:prstGeom>
          <a:effectLst>
            <a:softEdge rad="266700"/>
          </a:effectLst>
        </p:spPr>
      </p:pic>
    </p:spTree>
    <p:extLst>
      <p:ext uri="{BB962C8B-B14F-4D97-AF65-F5344CB8AC3E}">
        <p14:creationId xmlns:p14="http://schemas.microsoft.com/office/powerpoint/2010/main" val="2116993881"/>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2CBFC-338C-40A5-B7AC-492C1C0E8364}"/>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4DAEBBF3-2856-436A-B0DD-43FEC7543E1B}"/>
              </a:ext>
            </a:extLst>
          </p:cNvPr>
          <p:cNvSpPr>
            <a:spLocks noGrp="1"/>
          </p:cNvSpPr>
          <p:nvPr>
            <p:ph idx="1"/>
          </p:nvPr>
        </p:nvSpPr>
        <p:spPr/>
        <p:txBody>
          <a:bodyPr>
            <a:normAutofit/>
          </a:bodyPr>
          <a:lstStyle/>
          <a:p>
            <a:pPr marL="0" indent="0">
              <a:buNone/>
            </a:pPr>
            <a:endParaRPr lang="en-GB" dirty="0"/>
          </a:p>
          <a:p>
            <a:pPr marL="0" indent="0" algn="ctr">
              <a:buNone/>
            </a:pPr>
            <a:r>
              <a:rPr lang="en-GB" sz="6000" dirty="0"/>
              <a:t>I would also argue that the following principle also applies to the application of modern Cyber Security in practice</a:t>
            </a:r>
          </a:p>
        </p:txBody>
      </p:sp>
    </p:spTree>
    <p:extLst>
      <p:ext uri="{BB962C8B-B14F-4D97-AF65-F5344CB8AC3E}">
        <p14:creationId xmlns:p14="http://schemas.microsoft.com/office/powerpoint/2010/main" val="3379019851"/>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D9903-6C96-4B47-9483-DE5AC8369B1B}"/>
              </a:ext>
            </a:extLst>
          </p:cNvPr>
          <p:cNvSpPr>
            <a:spLocks noGrp="1"/>
          </p:cNvSpPr>
          <p:nvPr>
            <p:ph type="title"/>
          </p:nvPr>
        </p:nvSpPr>
        <p:spPr/>
        <p:txBody>
          <a:bodyPr/>
          <a:lstStyle/>
          <a:p>
            <a:r>
              <a:rPr lang="en-GB" dirty="0"/>
              <a:t>Cryptography Principles</a:t>
            </a:r>
          </a:p>
        </p:txBody>
      </p:sp>
      <p:sp>
        <p:nvSpPr>
          <p:cNvPr id="3" name="Content Placeholder 2">
            <a:extLst>
              <a:ext uri="{FF2B5EF4-FFF2-40B4-BE49-F238E27FC236}">
                <a16:creationId xmlns:a16="http://schemas.microsoft.com/office/drawing/2014/main" id="{E7D82C7E-4D53-42F5-B3A3-FCC14764415E}"/>
              </a:ext>
            </a:extLst>
          </p:cNvPr>
          <p:cNvSpPr>
            <a:spLocks noGrp="1"/>
          </p:cNvSpPr>
          <p:nvPr>
            <p:ph sz="half" idx="1"/>
          </p:nvPr>
        </p:nvSpPr>
        <p:spPr/>
        <p:txBody>
          <a:bodyPr/>
          <a:lstStyle/>
          <a:p>
            <a:pPr marL="0" indent="0">
              <a:buNone/>
            </a:pPr>
            <a:endParaRPr lang="en-GB" dirty="0"/>
          </a:p>
          <a:p>
            <a:pPr marL="0" indent="0">
              <a:buNone/>
            </a:pPr>
            <a:endParaRPr lang="en-GB" dirty="0"/>
          </a:p>
          <a:p>
            <a:pPr marL="0" indent="0" algn="ctr">
              <a:buNone/>
            </a:pPr>
            <a:r>
              <a:rPr lang="en-US" b="1" dirty="0"/>
              <a:t>Availability</a:t>
            </a:r>
          </a:p>
          <a:p>
            <a:pPr marL="0" indent="0" algn="ctr">
              <a:buNone/>
            </a:pPr>
            <a:r>
              <a:rPr lang="en-US" dirty="0"/>
              <a:t>Ensuring that information is readily available and accessible for authorized parties with a legitimate need </a:t>
            </a:r>
          </a:p>
          <a:p>
            <a:pPr marL="0" indent="0">
              <a:buNone/>
            </a:pPr>
            <a:endParaRPr lang="en-GB" dirty="0"/>
          </a:p>
        </p:txBody>
      </p:sp>
      <p:pic>
        <p:nvPicPr>
          <p:cNvPr id="7" name="Picture 6" descr="Computer script on a screen">
            <a:extLst>
              <a:ext uri="{FF2B5EF4-FFF2-40B4-BE49-F238E27FC236}">
                <a16:creationId xmlns:a16="http://schemas.microsoft.com/office/drawing/2014/main" id="{E8CBF609-83EF-422B-8BA2-A60BADCCFCF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17339" y="2206595"/>
            <a:ext cx="5173632" cy="3448246"/>
          </a:xfrm>
          <a:prstGeom prst="rect">
            <a:avLst/>
          </a:prstGeom>
          <a:effectLst>
            <a:softEdge rad="266700"/>
          </a:effectLst>
        </p:spPr>
      </p:pic>
    </p:spTree>
    <p:extLst>
      <p:ext uri="{BB962C8B-B14F-4D97-AF65-F5344CB8AC3E}">
        <p14:creationId xmlns:p14="http://schemas.microsoft.com/office/powerpoint/2010/main" val="208927123"/>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normAutofit/>
          </a:bodyPr>
          <a:lstStyle/>
          <a:p>
            <a:pPr marL="0" indent="0" algn="ctr">
              <a:buNone/>
            </a:pPr>
            <a:endParaRPr lang="en-US" sz="4800" dirty="0"/>
          </a:p>
          <a:p>
            <a:pPr marL="0" indent="0" algn="ctr">
              <a:buNone/>
            </a:pPr>
            <a:endParaRPr lang="en-US" sz="4800" dirty="0"/>
          </a:p>
        </p:txBody>
      </p:sp>
      <p:sp>
        <p:nvSpPr>
          <p:cNvPr id="4" name="Rectangle: Rounded Corners 3">
            <a:extLst>
              <a:ext uri="{FF2B5EF4-FFF2-40B4-BE49-F238E27FC236}">
                <a16:creationId xmlns:a16="http://schemas.microsoft.com/office/drawing/2014/main" id="{F7A5BD4F-F210-406F-BDA3-5D496D0DBA1D}"/>
              </a:ext>
            </a:extLst>
          </p:cNvPr>
          <p:cNvSpPr/>
          <p:nvPr/>
        </p:nvSpPr>
        <p:spPr>
          <a:xfrm>
            <a:off x="2115552" y="2852238"/>
            <a:ext cx="7960895" cy="195312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indent="0" algn="ctr">
              <a:buNone/>
            </a:pPr>
            <a:r>
              <a:rPr lang="en-US" sz="4800" dirty="0"/>
              <a:t>Symmetric Algorithms</a:t>
            </a:r>
            <a:endParaRPr lang="en-GB" sz="4800" dirty="0"/>
          </a:p>
        </p:txBody>
      </p:sp>
    </p:spTree>
    <p:extLst>
      <p:ext uri="{BB962C8B-B14F-4D97-AF65-F5344CB8AC3E}">
        <p14:creationId xmlns:p14="http://schemas.microsoft.com/office/powerpoint/2010/main" val="985769200"/>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r>
              <a:rPr lang="en-US" dirty="0"/>
              <a:t>Modern Encryption Ciphers - reminder</a:t>
            </a:r>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lstStyle/>
          <a:p>
            <a:endParaRPr lang="en-GB" dirty="0"/>
          </a:p>
        </p:txBody>
      </p:sp>
      <p:sp>
        <p:nvSpPr>
          <p:cNvPr id="4" name="Rectangle: Rounded Corners 3">
            <a:extLst>
              <a:ext uri="{FF2B5EF4-FFF2-40B4-BE49-F238E27FC236}">
                <a16:creationId xmlns:a16="http://schemas.microsoft.com/office/drawing/2014/main" id="{4DA8471B-B71F-4CDC-819F-A2C78B81A121}"/>
              </a:ext>
            </a:extLst>
          </p:cNvPr>
          <p:cNvSpPr/>
          <p:nvPr/>
        </p:nvSpPr>
        <p:spPr>
          <a:xfrm>
            <a:off x="5372099" y="1917700"/>
            <a:ext cx="1400175" cy="492125"/>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a:t>Modern Ciphers</a:t>
            </a:r>
            <a:endParaRPr lang="en-GB" dirty="0"/>
          </a:p>
        </p:txBody>
      </p:sp>
      <p:sp>
        <p:nvSpPr>
          <p:cNvPr id="7" name="Rectangle: Rounded Corners 6">
            <a:extLst>
              <a:ext uri="{FF2B5EF4-FFF2-40B4-BE49-F238E27FC236}">
                <a16:creationId xmlns:a16="http://schemas.microsoft.com/office/drawing/2014/main" id="{080FB6D1-949C-4FA5-9D3C-0603D897356F}"/>
              </a:ext>
            </a:extLst>
          </p:cNvPr>
          <p:cNvSpPr/>
          <p:nvPr/>
        </p:nvSpPr>
        <p:spPr>
          <a:xfrm>
            <a:off x="2428874" y="3041649"/>
            <a:ext cx="1400175" cy="49212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t>Symmetric Ciphers</a:t>
            </a:r>
            <a:endParaRPr lang="en-GB" sz="1200" dirty="0"/>
          </a:p>
        </p:txBody>
      </p:sp>
      <p:sp>
        <p:nvSpPr>
          <p:cNvPr id="8" name="Rectangle: Rounded Corners 7">
            <a:extLst>
              <a:ext uri="{FF2B5EF4-FFF2-40B4-BE49-F238E27FC236}">
                <a16:creationId xmlns:a16="http://schemas.microsoft.com/office/drawing/2014/main" id="{19A4BDDA-90D4-484A-9DF6-C89AC6AAEECC}"/>
              </a:ext>
            </a:extLst>
          </p:cNvPr>
          <p:cNvSpPr/>
          <p:nvPr/>
        </p:nvSpPr>
        <p:spPr>
          <a:xfrm>
            <a:off x="8258174" y="3041649"/>
            <a:ext cx="1400175" cy="492125"/>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200" dirty="0"/>
              <a:t>Asymmetric  Ciphers</a:t>
            </a:r>
            <a:endParaRPr lang="en-GB" sz="1200" dirty="0"/>
          </a:p>
        </p:txBody>
      </p:sp>
      <p:sp>
        <p:nvSpPr>
          <p:cNvPr id="10" name="Rectangle: Rounded Corners 9">
            <a:extLst>
              <a:ext uri="{FF2B5EF4-FFF2-40B4-BE49-F238E27FC236}">
                <a16:creationId xmlns:a16="http://schemas.microsoft.com/office/drawing/2014/main" id="{C2F3B8FA-6ABA-4951-9BA0-0C992FCC7978}"/>
              </a:ext>
            </a:extLst>
          </p:cNvPr>
          <p:cNvSpPr/>
          <p:nvPr/>
        </p:nvSpPr>
        <p:spPr>
          <a:xfrm>
            <a:off x="1283493" y="4114800"/>
            <a:ext cx="1400175" cy="49212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t>Block Ciphers</a:t>
            </a:r>
            <a:endParaRPr lang="en-GB" sz="1200" dirty="0"/>
          </a:p>
        </p:txBody>
      </p:sp>
      <p:sp>
        <p:nvSpPr>
          <p:cNvPr id="12" name="Rectangle: Rounded Corners 11">
            <a:extLst>
              <a:ext uri="{FF2B5EF4-FFF2-40B4-BE49-F238E27FC236}">
                <a16:creationId xmlns:a16="http://schemas.microsoft.com/office/drawing/2014/main" id="{7F1055D8-9689-4A2F-BEF7-F717574A9FC3}"/>
              </a:ext>
            </a:extLst>
          </p:cNvPr>
          <p:cNvSpPr/>
          <p:nvPr/>
        </p:nvSpPr>
        <p:spPr>
          <a:xfrm>
            <a:off x="5975964" y="4114800"/>
            <a:ext cx="1400175" cy="49212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t>Stream  Ciphers</a:t>
            </a:r>
            <a:endParaRPr lang="en-GB" sz="1200" dirty="0"/>
          </a:p>
        </p:txBody>
      </p:sp>
      <p:sp>
        <p:nvSpPr>
          <p:cNvPr id="13" name="Rectangle: Rounded Corners 12">
            <a:extLst>
              <a:ext uri="{FF2B5EF4-FFF2-40B4-BE49-F238E27FC236}">
                <a16:creationId xmlns:a16="http://schemas.microsoft.com/office/drawing/2014/main" id="{DE222894-0ABD-4FE7-B2FC-02F323748BF0}"/>
              </a:ext>
            </a:extLst>
          </p:cNvPr>
          <p:cNvSpPr/>
          <p:nvPr/>
        </p:nvSpPr>
        <p:spPr>
          <a:xfrm>
            <a:off x="1335879" y="5372099"/>
            <a:ext cx="573882" cy="49212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t>AES</a:t>
            </a:r>
            <a:endParaRPr lang="en-GB" sz="1200" dirty="0"/>
          </a:p>
        </p:txBody>
      </p:sp>
      <p:sp>
        <p:nvSpPr>
          <p:cNvPr id="16" name="Rectangle: Rounded Corners 15">
            <a:extLst>
              <a:ext uri="{FF2B5EF4-FFF2-40B4-BE49-F238E27FC236}">
                <a16:creationId xmlns:a16="http://schemas.microsoft.com/office/drawing/2014/main" id="{178202F8-FD68-46A5-AD67-7F6AE9122EAF}"/>
              </a:ext>
            </a:extLst>
          </p:cNvPr>
          <p:cNvSpPr/>
          <p:nvPr/>
        </p:nvSpPr>
        <p:spPr>
          <a:xfrm>
            <a:off x="7887886" y="4114799"/>
            <a:ext cx="634607" cy="492125"/>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200" dirty="0"/>
              <a:t>RSA</a:t>
            </a:r>
            <a:endParaRPr lang="en-GB" sz="1200" dirty="0"/>
          </a:p>
        </p:txBody>
      </p:sp>
      <p:cxnSp>
        <p:nvCxnSpPr>
          <p:cNvPr id="20" name="Straight Connector 19">
            <a:extLst>
              <a:ext uri="{FF2B5EF4-FFF2-40B4-BE49-F238E27FC236}">
                <a16:creationId xmlns:a16="http://schemas.microsoft.com/office/drawing/2014/main" id="{982AA4BD-5CCE-404B-A14F-E097991041BC}"/>
              </a:ext>
            </a:extLst>
          </p:cNvPr>
          <p:cNvCxnSpPr/>
          <p:nvPr/>
        </p:nvCxnSpPr>
        <p:spPr>
          <a:xfrm>
            <a:off x="3128961" y="2676525"/>
            <a:ext cx="58293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5FDF613C-3AF0-4E34-AB3A-88C80BB93871}"/>
              </a:ext>
            </a:extLst>
          </p:cNvPr>
          <p:cNvCxnSpPr>
            <a:cxnSpLocks/>
          </p:cNvCxnSpPr>
          <p:nvPr/>
        </p:nvCxnSpPr>
        <p:spPr>
          <a:xfrm>
            <a:off x="3128961" y="2686050"/>
            <a:ext cx="0" cy="2762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3B0759BA-5638-48FC-B3ED-F2B4177E17BD}"/>
              </a:ext>
            </a:extLst>
          </p:cNvPr>
          <p:cNvCxnSpPr/>
          <p:nvPr/>
        </p:nvCxnSpPr>
        <p:spPr>
          <a:xfrm>
            <a:off x="8958261" y="2676525"/>
            <a:ext cx="0" cy="2857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E49D852-FC77-4DDC-B489-474CEE17DA83}"/>
              </a:ext>
            </a:extLst>
          </p:cNvPr>
          <p:cNvCxnSpPr>
            <a:endCxn id="4" idx="2"/>
          </p:cNvCxnSpPr>
          <p:nvPr/>
        </p:nvCxnSpPr>
        <p:spPr>
          <a:xfrm flipV="1">
            <a:off x="6072186" y="2409825"/>
            <a:ext cx="0" cy="276225"/>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3CA5213-431A-463E-98D1-8E5913F9ED4D}"/>
              </a:ext>
            </a:extLst>
          </p:cNvPr>
          <p:cNvCxnSpPr>
            <a:cxnSpLocks/>
          </p:cNvCxnSpPr>
          <p:nvPr/>
        </p:nvCxnSpPr>
        <p:spPr>
          <a:xfrm flipV="1">
            <a:off x="1983579" y="3795702"/>
            <a:ext cx="4673420" cy="23826"/>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F787D36C-5C7C-4459-9277-F11B469F24A4}"/>
              </a:ext>
            </a:extLst>
          </p:cNvPr>
          <p:cNvCxnSpPr/>
          <p:nvPr/>
        </p:nvCxnSpPr>
        <p:spPr>
          <a:xfrm>
            <a:off x="1983579" y="3819525"/>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B9D970BA-05E9-4DD9-A366-9270228F2236}"/>
              </a:ext>
            </a:extLst>
          </p:cNvPr>
          <p:cNvCxnSpPr>
            <a:cxnSpLocks/>
          </p:cNvCxnSpPr>
          <p:nvPr/>
        </p:nvCxnSpPr>
        <p:spPr>
          <a:xfrm>
            <a:off x="6656999" y="3800466"/>
            <a:ext cx="0" cy="3095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555F55A-0089-4562-B67C-A9B9088CF675}"/>
              </a:ext>
            </a:extLst>
          </p:cNvPr>
          <p:cNvCxnSpPr>
            <a:endCxn id="7" idx="2"/>
          </p:cNvCxnSpPr>
          <p:nvPr/>
        </p:nvCxnSpPr>
        <p:spPr>
          <a:xfrm flipV="1">
            <a:off x="3128961" y="3533774"/>
            <a:ext cx="1" cy="285751"/>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F562023-5072-4467-B9B3-CD22C07558CD}"/>
              </a:ext>
            </a:extLst>
          </p:cNvPr>
          <p:cNvCxnSpPr>
            <a:cxnSpLocks/>
          </p:cNvCxnSpPr>
          <p:nvPr/>
        </p:nvCxnSpPr>
        <p:spPr>
          <a:xfrm>
            <a:off x="8203403" y="3814762"/>
            <a:ext cx="1835944" cy="4763"/>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70E6A176-C5B5-41B6-90B4-F3E1B21E4E95}"/>
              </a:ext>
            </a:extLst>
          </p:cNvPr>
          <p:cNvCxnSpPr/>
          <p:nvPr/>
        </p:nvCxnSpPr>
        <p:spPr>
          <a:xfrm>
            <a:off x="8203403" y="3819525"/>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5A378177-C9D7-48FF-8B04-94249A2690BB}"/>
              </a:ext>
            </a:extLst>
          </p:cNvPr>
          <p:cNvCxnSpPr/>
          <p:nvPr/>
        </p:nvCxnSpPr>
        <p:spPr>
          <a:xfrm>
            <a:off x="10039347" y="3819525"/>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50B07171-C3C6-4C09-A158-875D1F90C5C2}"/>
              </a:ext>
            </a:extLst>
          </p:cNvPr>
          <p:cNvCxnSpPr/>
          <p:nvPr/>
        </p:nvCxnSpPr>
        <p:spPr>
          <a:xfrm flipV="1">
            <a:off x="8977310" y="3533774"/>
            <a:ext cx="1" cy="285751"/>
          </a:xfrm>
          <a:prstGeom prst="line">
            <a:avLst/>
          </a:prstGeom>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77A35D4D-4FAF-4730-A261-5FF3AE305E1B}"/>
              </a:ext>
            </a:extLst>
          </p:cNvPr>
          <p:cNvSpPr/>
          <p:nvPr/>
        </p:nvSpPr>
        <p:spPr>
          <a:xfrm>
            <a:off x="8673100" y="4114799"/>
            <a:ext cx="599483" cy="492125"/>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200" dirty="0"/>
              <a:t>DSA</a:t>
            </a:r>
            <a:endParaRPr lang="en-GB" sz="1200" dirty="0"/>
          </a:p>
        </p:txBody>
      </p:sp>
      <p:sp>
        <p:nvSpPr>
          <p:cNvPr id="28" name="Rectangle: Rounded Corners 27">
            <a:extLst>
              <a:ext uri="{FF2B5EF4-FFF2-40B4-BE49-F238E27FC236}">
                <a16:creationId xmlns:a16="http://schemas.microsoft.com/office/drawing/2014/main" id="{D9C6C035-5B0C-4849-8AF2-87D89C7CF0A8}"/>
              </a:ext>
            </a:extLst>
          </p:cNvPr>
          <p:cNvSpPr/>
          <p:nvPr/>
        </p:nvSpPr>
        <p:spPr>
          <a:xfrm>
            <a:off x="9416650" y="4114799"/>
            <a:ext cx="1248964" cy="492125"/>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200" dirty="0"/>
              <a:t>Diffie-Hellman</a:t>
            </a:r>
            <a:endParaRPr lang="en-GB" sz="1200" dirty="0"/>
          </a:p>
        </p:txBody>
      </p:sp>
      <p:cxnSp>
        <p:nvCxnSpPr>
          <p:cNvPr id="32" name="Straight Connector 31">
            <a:extLst>
              <a:ext uri="{FF2B5EF4-FFF2-40B4-BE49-F238E27FC236}">
                <a16:creationId xmlns:a16="http://schemas.microsoft.com/office/drawing/2014/main" id="{C7C3C750-8AEF-45FC-A03E-7B0058EE14DA}"/>
              </a:ext>
            </a:extLst>
          </p:cNvPr>
          <p:cNvCxnSpPr>
            <a:cxnSpLocks/>
          </p:cNvCxnSpPr>
          <p:nvPr/>
        </p:nvCxnSpPr>
        <p:spPr>
          <a:xfrm>
            <a:off x="1633536" y="5076825"/>
            <a:ext cx="3842220" cy="7333"/>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B22978D5-F2A7-423D-A670-550B36A76C9F}"/>
              </a:ext>
            </a:extLst>
          </p:cNvPr>
          <p:cNvCxnSpPr/>
          <p:nvPr/>
        </p:nvCxnSpPr>
        <p:spPr>
          <a:xfrm>
            <a:off x="1633536" y="5076825"/>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660E110B-5180-4C06-8B51-EF293BAB1FB1}"/>
              </a:ext>
            </a:extLst>
          </p:cNvPr>
          <p:cNvCxnSpPr/>
          <p:nvPr/>
        </p:nvCxnSpPr>
        <p:spPr>
          <a:xfrm>
            <a:off x="3831430" y="5076825"/>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79D37663-BF91-44AD-B701-DCA0E00575AB}"/>
              </a:ext>
            </a:extLst>
          </p:cNvPr>
          <p:cNvCxnSpPr/>
          <p:nvPr/>
        </p:nvCxnSpPr>
        <p:spPr>
          <a:xfrm>
            <a:off x="2374104" y="5076825"/>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61536859-D04D-4A23-8666-4449B8B22170}"/>
              </a:ext>
            </a:extLst>
          </p:cNvPr>
          <p:cNvCxnSpPr/>
          <p:nvPr/>
        </p:nvCxnSpPr>
        <p:spPr>
          <a:xfrm>
            <a:off x="3109911" y="5076825"/>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C703B683-4290-4A26-B2D1-49A5ECC27B90}"/>
              </a:ext>
            </a:extLst>
          </p:cNvPr>
          <p:cNvCxnSpPr/>
          <p:nvPr/>
        </p:nvCxnSpPr>
        <p:spPr>
          <a:xfrm>
            <a:off x="4638675" y="5076825"/>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8" name="Rectangle: Rounded Corners 47">
            <a:extLst>
              <a:ext uri="{FF2B5EF4-FFF2-40B4-BE49-F238E27FC236}">
                <a16:creationId xmlns:a16="http://schemas.microsoft.com/office/drawing/2014/main" id="{1764DEC6-D6B9-44F5-B591-A001411BEDB3}"/>
              </a:ext>
            </a:extLst>
          </p:cNvPr>
          <p:cNvSpPr/>
          <p:nvPr/>
        </p:nvSpPr>
        <p:spPr>
          <a:xfrm>
            <a:off x="2085972" y="5372099"/>
            <a:ext cx="573882" cy="49212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t>DES</a:t>
            </a:r>
            <a:endParaRPr lang="en-GB" sz="1200" dirty="0"/>
          </a:p>
        </p:txBody>
      </p:sp>
      <p:sp>
        <p:nvSpPr>
          <p:cNvPr id="49" name="Rectangle: Rounded Corners 48">
            <a:extLst>
              <a:ext uri="{FF2B5EF4-FFF2-40B4-BE49-F238E27FC236}">
                <a16:creationId xmlns:a16="http://schemas.microsoft.com/office/drawing/2014/main" id="{EFBB54CE-624F-4359-BAFC-DFB260345562}"/>
              </a:ext>
            </a:extLst>
          </p:cNvPr>
          <p:cNvSpPr/>
          <p:nvPr/>
        </p:nvSpPr>
        <p:spPr>
          <a:xfrm>
            <a:off x="2827732" y="5372096"/>
            <a:ext cx="573882" cy="49212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t>3DES</a:t>
            </a:r>
            <a:endParaRPr lang="en-GB" sz="1200" dirty="0"/>
          </a:p>
        </p:txBody>
      </p:sp>
      <p:sp>
        <p:nvSpPr>
          <p:cNvPr id="50" name="Rectangle: Rounded Corners 49">
            <a:extLst>
              <a:ext uri="{FF2B5EF4-FFF2-40B4-BE49-F238E27FC236}">
                <a16:creationId xmlns:a16="http://schemas.microsoft.com/office/drawing/2014/main" id="{184C0D2E-B49B-410E-8580-2348A36D25B4}"/>
              </a:ext>
            </a:extLst>
          </p:cNvPr>
          <p:cNvSpPr/>
          <p:nvPr/>
        </p:nvSpPr>
        <p:spPr>
          <a:xfrm>
            <a:off x="3540917" y="5381618"/>
            <a:ext cx="573882" cy="49212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t>IDEA</a:t>
            </a:r>
            <a:endParaRPr lang="en-GB" sz="1200" dirty="0"/>
          </a:p>
        </p:txBody>
      </p:sp>
      <p:sp>
        <p:nvSpPr>
          <p:cNvPr id="51" name="Rectangle: Rounded Corners 50">
            <a:extLst>
              <a:ext uri="{FF2B5EF4-FFF2-40B4-BE49-F238E27FC236}">
                <a16:creationId xmlns:a16="http://schemas.microsoft.com/office/drawing/2014/main" id="{6C875F19-F1D8-4A79-808A-E31BB730C9BB}"/>
              </a:ext>
            </a:extLst>
          </p:cNvPr>
          <p:cNvSpPr/>
          <p:nvPr/>
        </p:nvSpPr>
        <p:spPr>
          <a:xfrm>
            <a:off x="4242192" y="5370504"/>
            <a:ext cx="765569" cy="49212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t>Blowfish</a:t>
            </a:r>
            <a:endParaRPr lang="en-GB" sz="1200" dirty="0"/>
          </a:p>
        </p:txBody>
      </p:sp>
      <p:cxnSp>
        <p:nvCxnSpPr>
          <p:cNvPr id="53" name="Straight Connector 52">
            <a:extLst>
              <a:ext uri="{FF2B5EF4-FFF2-40B4-BE49-F238E27FC236}">
                <a16:creationId xmlns:a16="http://schemas.microsoft.com/office/drawing/2014/main" id="{6EA60ADF-9704-4D95-86E0-F39473469246}"/>
              </a:ext>
            </a:extLst>
          </p:cNvPr>
          <p:cNvCxnSpPr>
            <a:cxnSpLocks/>
          </p:cNvCxnSpPr>
          <p:nvPr/>
        </p:nvCxnSpPr>
        <p:spPr>
          <a:xfrm flipV="1">
            <a:off x="1969290" y="4569619"/>
            <a:ext cx="0" cy="507206"/>
          </a:xfrm>
          <a:prstGeom prst="line">
            <a:avLst/>
          </a:prstGeom>
        </p:spPr>
        <p:style>
          <a:lnRef idx="1">
            <a:schemeClr val="accent1"/>
          </a:lnRef>
          <a:fillRef idx="0">
            <a:schemeClr val="accent1"/>
          </a:fillRef>
          <a:effectRef idx="0">
            <a:schemeClr val="accent1"/>
          </a:effectRef>
          <a:fontRef idx="minor">
            <a:schemeClr val="tx1"/>
          </a:fontRef>
        </p:style>
      </p:cxnSp>
      <p:sp>
        <p:nvSpPr>
          <p:cNvPr id="54" name="Rectangle: Rounded Corners 53">
            <a:extLst>
              <a:ext uri="{FF2B5EF4-FFF2-40B4-BE49-F238E27FC236}">
                <a16:creationId xmlns:a16="http://schemas.microsoft.com/office/drawing/2014/main" id="{A8037763-4C0E-4786-B914-0E59338C69D9}"/>
              </a:ext>
            </a:extLst>
          </p:cNvPr>
          <p:cNvSpPr/>
          <p:nvPr/>
        </p:nvSpPr>
        <p:spPr>
          <a:xfrm>
            <a:off x="6099643" y="5391140"/>
            <a:ext cx="664367" cy="49212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t>ISAAC</a:t>
            </a:r>
            <a:endParaRPr lang="en-GB" sz="1200" dirty="0"/>
          </a:p>
        </p:txBody>
      </p:sp>
      <p:cxnSp>
        <p:nvCxnSpPr>
          <p:cNvPr id="55" name="Straight Connector 54">
            <a:extLst>
              <a:ext uri="{FF2B5EF4-FFF2-40B4-BE49-F238E27FC236}">
                <a16:creationId xmlns:a16="http://schemas.microsoft.com/office/drawing/2014/main" id="{64FC5EBD-30AC-41DD-A2D0-67CF9BB9C748}"/>
              </a:ext>
            </a:extLst>
          </p:cNvPr>
          <p:cNvCxnSpPr>
            <a:cxnSpLocks/>
          </p:cNvCxnSpPr>
          <p:nvPr/>
        </p:nvCxnSpPr>
        <p:spPr>
          <a:xfrm>
            <a:off x="6430635" y="5095866"/>
            <a:ext cx="300513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0D6CB4B9-BDE5-4235-B4EA-8AC9E2AE822E}"/>
              </a:ext>
            </a:extLst>
          </p:cNvPr>
          <p:cNvCxnSpPr/>
          <p:nvPr/>
        </p:nvCxnSpPr>
        <p:spPr>
          <a:xfrm>
            <a:off x="6430635" y="5095866"/>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9A173E8D-B080-4FF8-B730-A6C34506BEEA}"/>
              </a:ext>
            </a:extLst>
          </p:cNvPr>
          <p:cNvCxnSpPr/>
          <p:nvPr/>
        </p:nvCxnSpPr>
        <p:spPr>
          <a:xfrm>
            <a:off x="8628529" y="5095866"/>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B58E2E40-45C7-447A-94C1-9338D06BEE4E}"/>
              </a:ext>
            </a:extLst>
          </p:cNvPr>
          <p:cNvCxnSpPr/>
          <p:nvPr/>
        </p:nvCxnSpPr>
        <p:spPr>
          <a:xfrm>
            <a:off x="7171203" y="5095866"/>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32EC897A-5946-412F-95A2-19A52D62132C}"/>
              </a:ext>
            </a:extLst>
          </p:cNvPr>
          <p:cNvCxnSpPr/>
          <p:nvPr/>
        </p:nvCxnSpPr>
        <p:spPr>
          <a:xfrm>
            <a:off x="7907010" y="5095866"/>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8504DC6D-C80C-4ACD-9E75-3E86B9072195}"/>
              </a:ext>
            </a:extLst>
          </p:cNvPr>
          <p:cNvCxnSpPr/>
          <p:nvPr/>
        </p:nvCxnSpPr>
        <p:spPr>
          <a:xfrm>
            <a:off x="9435774" y="5095866"/>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1" name="Rectangle: Rounded Corners 60">
            <a:extLst>
              <a:ext uri="{FF2B5EF4-FFF2-40B4-BE49-F238E27FC236}">
                <a16:creationId xmlns:a16="http://schemas.microsoft.com/office/drawing/2014/main" id="{BBE79564-DC2B-4B6A-944B-D901459AA5CC}"/>
              </a:ext>
            </a:extLst>
          </p:cNvPr>
          <p:cNvSpPr/>
          <p:nvPr/>
        </p:nvSpPr>
        <p:spPr>
          <a:xfrm>
            <a:off x="6883071" y="5391140"/>
            <a:ext cx="573882" cy="49212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t>Quad</a:t>
            </a:r>
            <a:endParaRPr lang="en-GB" sz="1200" dirty="0"/>
          </a:p>
        </p:txBody>
      </p:sp>
      <p:sp>
        <p:nvSpPr>
          <p:cNvPr id="62" name="Rectangle: Rounded Corners 61">
            <a:extLst>
              <a:ext uri="{FF2B5EF4-FFF2-40B4-BE49-F238E27FC236}">
                <a16:creationId xmlns:a16="http://schemas.microsoft.com/office/drawing/2014/main" id="{34A88253-F4EA-4FA9-AE4D-4EAA18D112A6}"/>
              </a:ext>
            </a:extLst>
          </p:cNvPr>
          <p:cNvSpPr/>
          <p:nvPr/>
        </p:nvSpPr>
        <p:spPr>
          <a:xfrm>
            <a:off x="7624831" y="5391137"/>
            <a:ext cx="573882" cy="49212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t>Fish</a:t>
            </a:r>
            <a:endParaRPr lang="en-GB" sz="1200" dirty="0"/>
          </a:p>
        </p:txBody>
      </p:sp>
      <p:sp>
        <p:nvSpPr>
          <p:cNvPr id="63" name="Rectangle: Rounded Corners 62">
            <a:extLst>
              <a:ext uri="{FF2B5EF4-FFF2-40B4-BE49-F238E27FC236}">
                <a16:creationId xmlns:a16="http://schemas.microsoft.com/office/drawing/2014/main" id="{A1EB1809-11D6-4043-890A-7477929C8562}"/>
              </a:ext>
            </a:extLst>
          </p:cNvPr>
          <p:cNvSpPr/>
          <p:nvPr/>
        </p:nvSpPr>
        <p:spPr>
          <a:xfrm>
            <a:off x="8338016" y="5400659"/>
            <a:ext cx="573882" cy="49212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t>RC4</a:t>
            </a:r>
            <a:endParaRPr lang="en-GB" sz="1200" dirty="0"/>
          </a:p>
        </p:txBody>
      </p:sp>
      <p:cxnSp>
        <p:nvCxnSpPr>
          <p:cNvPr id="65" name="Straight Connector 64">
            <a:extLst>
              <a:ext uri="{FF2B5EF4-FFF2-40B4-BE49-F238E27FC236}">
                <a16:creationId xmlns:a16="http://schemas.microsoft.com/office/drawing/2014/main" id="{9A269A11-9290-439F-83C8-A99522EA722A}"/>
              </a:ext>
            </a:extLst>
          </p:cNvPr>
          <p:cNvCxnSpPr>
            <a:cxnSpLocks/>
          </p:cNvCxnSpPr>
          <p:nvPr/>
        </p:nvCxnSpPr>
        <p:spPr>
          <a:xfrm flipV="1">
            <a:off x="6645094" y="4588660"/>
            <a:ext cx="0" cy="507206"/>
          </a:xfrm>
          <a:prstGeom prst="line">
            <a:avLst/>
          </a:prstGeom>
        </p:spPr>
        <p:style>
          <a:lnRef idx="1">
            <a:schemeClr val="accent1"/>
          </a:lnRef>
          <a:fillRef idx="0">
            <a:schemeClr val="accent1"/>
          </a:fillRef>
          <a:effectRef idx="0">
            <a:schemeClr val="accent1"/>
          </a:effectRef>
          <a:fontRef idx="minor">
            <a:schemeClr val="tx1"/>
          </a:fontRef>
        </p:style>
      </p:cxnSp>
      <p:sp>
        <p:nvSpPr>
          <p:cNvPr id="66" name="Rectangle: Rounded Corners 65">
            <a:extLst>
              <a:ext uri="{FF2B5EF4-FFF2-40B4-BE49-F238E27FC236}">
                <a16:creationId xmlns:a16="http://schemas.microsoft.com/office/drawing/2014/main" id="{14D16B43-1A67-449F-B827-2618370EF814}"/>
              </a:ext>
            </a:extLst>
          </p:cNvPr>
          <p:cNvSpPr/>
          <p:nvPr/>
        </p:nvSpPr>
        <p:spPr>
          <a:xfrm>
            <a:off x="9148833" y="5400659"/>
            <a:ext cx="573882" cy="49212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t>Seal</a:t>
            </a:r>
            <a:endParaRPr lang="en-GB" sz="1200" dirty="0"/>
          </a:p>
        </p:txBody>
      </p:sp>
      <p:cxnSp>
        <p:nvCxnSpPr>
          <p:cNvPr id="67" name="Straight Arrow Connector 66">
            <a:extLst>
              <a:ext uri="{FF2B5EF4-FFF2-40B4-BE49-F238E27FC236}">
                <a16:creationId xmlns:a16="http://schemas.microsoft.com/office/drawing/2014/main" id="{8F93C24E-74DE-4853-AD93-AA750BEF8E53}"/>
              </a:ext>
            </a:extLst>
          </p:cNvPr>
          <p:cNvCxnSpPr/>
          <p:nvPr/>
        </p:nvCxnSpPr>
        <p:spPr>
          <a:xfrm>
            <a:off x="8977311" y="3814762"/>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2" name="Rectangle: Rounded Corners 51">
            <a:extLst>
              <a:ext uri="{FF2B5EF4-FFF2-40B4-BE49-F238E27FC236}">
                <a16:creationId xmlns:a16="http://schemas.microsoft.com/office/drawing/2014/main" id="{118A1F68-A888-4E65-82B4-282F2663F95C}"/>
              </a:ext>
            </a:extLst>
          </p:cNvPr>
          <p:cNvSpPr/>
          <p:nvPr/>
        </p:nvSpPr>
        <p:spPr>
          <a:xfrm>
            <a:off x="5092972" y="5384498"/>
            <a:ext cx="765569" cy="49212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GB" sz="1200" dirty="0"/>
              <a:t>RC 5 / 6</a:t>
            </a:r>
          </a:p>
        </p:txBody>
      </p:sp>
      <p:cxnSp>
        <p:nvCxnSpPr>
          <p:cNvPr id="64" name="Straight Arrow Connector 63">
            <a:extLst>
              <a:ext uri="{FF2B5EF4-FFF2-40B4-BE49-F238E27FC236}">
                <a16:creationId xmlns:a16="http://schemas.microsoft.com/office/drawing/2014/main" id="{6D1013A3-AE18-4765-A1D5-1DBA2EEB3D7A}"/>
              </a:ext>
            </a:extLst>
          </p:cNvPr>
          <p:cNvCxnSpPr>
            <a:cxnSpLocks/>
          </p:cNvCxnSpPr>
          <p:nvPr/>
        </p:nvCxnSpPr>
        <p:spPr>
          <a:xfrm>
            <a:off x="5475756" y="5076825"/>
            <a:ext cx="0" cy="3238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605748"/>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normAutofit/>
          </a:bodyPr>
          <a:lstStyle/>
          <a:p>
            <a:pPr marL="0" indent="0" algn="ctr">
              <a:buNone/>
            </a:pPr>
            <a:endParaRPr lang="en-US" sz="4800" dirty="0"/>
          </a:p>
          <a:p>
            <a:pPr marL="0" indent="0" algn="ctr">
              <a:buNone/>
            </a:pPr>
            <a:endParaRPr lang="en-US" sz="4800" dirty="0"/>
          </a:p>
        </p:txBody>
      </p:sp>
      <p:sp>
        <p:nvSpPr>
          <p:cNvPr id="4" name="Rectangle: Rounded Corners 3">
            <a:extLst>
              <a:ext uri="{FF2B5EF4-FFF2-40B4-BE49-F238E27FC236}">
                <a16:creationId xmlns:a16="http://schemas.microsoft.com/office/drawing/2014/main" id="{F7A5BD4F-F210-406F-BDA3-5D496D0DBA1D}"/>
              </a:ext>
            </a:extLst>
          </p:cNvPr>
          <p:cNvSpPr/>
          <p:nvPr/>
        </p:nvSpPr>
        <p:spPr>
          <a:xfrm>
            <a:off x="2115552" y="2852238"/>
            <a:ext cx="7960895" cy="195312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indent="0" algn="ctr">
              <a:buNone/>
            </a:pPr>
            <a:r>
              <a:rPr lang="en-US" sz="4800" dirty="0"/>
              <a:t>Block Ciphers</a:t>
            </a:r>
            <a:endParaRPr lang="en-GB" sz="4800" dirty="0"/>
          </a:p>
        </p:txBody>
      </p:sp>
    </p:spTree>
    <p:extLst>
      <p:ext uri="{BB962C8B-B14F-4D97-AF65-F5344CB8AC3E}">
        <p14:creationId xmlns:p14="http://schemas.microsoft.com/office/powerpoint/2010/main" val="15935574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8BC27-0033-425C-8F27-4A3DFA60055A}"/>
              </a:ext>
            </a:extLst>
          </p:cNvPr>
          <p:cNvSpPr>
            <a:spLocks noGrp="1"/>
          </p:cNvSpPr>
          <p:nvPr>
            <p:ph type="title"/>
          </p:nvPr>
        </p:nvSpPr>
        <p:spPr/>
        <p:txBody>
          <a:bodyPr/>
          <a:lstStyle/>
          <a:p>
            <a:r>
              <a:rPr lang="en-US" dirty="0"/>
              <a:t>Describing a Set: Roster Method</a:t>
            </a:r>
            <a:endParaRPr lang="en-GB" dirty="0"/>
          </a:p>
        </p:txBody>
      </p:sp>
      <p:sp>
        <p:nvSpPr>
          <p:cNvPr id="3" name="Content Placeholder 2">
            <a:extLst>
              <a:ext uri="{FF2B5EF4-FFF2-40B4-BE49-F238E27FC236}">
                <a16:creationId xmlns:a16="http://schemas.microsoft.com/office/drawing/2014/main" id="{FB4FFD66-35B0-4A54-9F5F-EC11C3284D36}"/>
              </a:ext>
            </a:extLst>
          </p:cNvPr>
          <p:cNvSpPr>
            <a:spLocks noGrp="1"/>
          </p:cNvSpPr>
          <p:nvPr>
            <p:ph idx="1"/>
          </p:nvPr>
        </p:nvSpPr>
        <p:spPr/>
        <p:txBody>
          <a:bodyPr>
            <a:normAutofit fontScale="92500" lnSpcReduction="10000"/>
          </a:bodyPr>
          <a:lstStyle/>
          <a:p>
            <a:pPr marL="0" indent="0">
              <a:buNone/>
            </a:pPr>
            <a:r>
              <a:rPr lang="en-US" dirty="0"/>
              <a:t>In sets the order is not important, for example:</a:t>
            </a:r>
          </a:p>
          <a:p>
            <a:pPr marL="0" indent="0">
              <a:buNone/>
            </a:pPr>
            <a:r>
              <a:rPr lang="en-US" dirty="0"/>
              <a:t>G = {a, b, c, d} , however this could also be shown as G= {b, c, a, d}</a:t>
            </a:r>
          </a:p>
          <a:p>
            <a:pPr marL="0" indent="0">
              <a:buNone/>
            </a:pPr>
            <a:endParaRPr lang="en-US" dirty="0"/>
          </a:p>
          <a:p>
            <a:pPr marL="0" indent="0">
              <a:buNone/>
            </a:pPr>
            <a:r>
              <a:rPr lang="en-US" dirty="0"/>
              <a:t>Each distinct object is either a member or not</a:t>
            </a:r>
          </a:p>
          <a:p>
            <a:pPr marL="0" indent="0">
              <a:buNone/>
            </a:pPr>
            <a:endParaRPr lang="en-US" dirty="0"/>
          </a:p>
          <a:p>
            <a:pPr marL="0" indent="0">
              <a:buNone/>
            </a:pPr>
            <a:r>
              <a:rPr lang="en-US" dirty="0"/>
              <a:t>Listing an object more than once does not change the set:</a:t>
            </a:r>
          </a:p>
          <a:p>
            <a:pPr marL="0" indent="0">
              <a:buNone/>
            </a:pPr>
            <a:r>
              <a:rPr lang="en-US" dirty="0"/>
              <a:t>G = {a, b, c, d}, however this could also be shown as G = {a, b, c, b, c, d}</a:t>
            </a:r>
          </a:p>
          <a:p>
            <a:pPr marL="0" indent="0">
              <a:buNone/>
            </a:pPr>
            <a:endParaRPr lang="en-US" dirty="0"/>
          </a:p>
          <a:p>
            <a:pPr marL="0" indent="0">
              <a:buNone/>
            </a:pPr>
            <a:r>
              <a:rPr lang="en-US" dirty="0"/>
              <a:t>Dots “. . . ” may be used to describe a set without listing all of the members when the pattern is clear. G = {a, b, c, d, . . . , z} or G = {5, 6, 7, . . . , 20}</a:t>
            </a:r>
            <a:endParaRPr lang="en-GB" dirty="0"/>
          </a:p>
          <a:p>
            <a:endParaRPr lang="en-GB" b="1" dirty="0"/>
          </a:p>
        </p:txBody>
      </p:sp>
    </p:spTree>
    <p:extLst>
      <p:ext uri="{BB962C8B-B14F-4D97-AF65-F5344CB8AC3E}">
        <p14:creationId xmlns:p14="http://schemas.microsoft.com/office/powerpoint/2010/main" val="2807220823"/>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normAutofit/>
          </a:bodyPr>
          <a:lstStyle/>
          <a:p>
            <a:pPr marL="0" indent="0" algn="ctr">
              <a:buNone/>
            </a:pPr>
            <a:endParaRPr lang="en-US" sz="4800" dirty="0"/>
          </a:p>
          <a:p>
            <a:pPr marL="0" indent="0" algn="ctr">
              <a:buNone/>
            </a:pPr>
            <a:endParaRPr lang="en-US" sz="4800" dirty="0"/>
          </a:p>
        </p:txBody>
      </p:sp>
      <p:sp>
        <p:nvSpPr>
          <p:cNvPr id="4" name="Rectangle: Rounded Corners 3">
            <a:extLst>
              <a:ext uri="{FF2B5EF4-FFF2-40B4-BE49-F238E27FC236}">
                <a16:creationId xmlns:a16="http://schemas.microsoft.com/office/drawing/2014/main" id="{F7A5BD4F-F210-406F-BDA3-5D496D0DBA1D}"/>
              </a:ext>
            </a:extLst>
          </p:cNvPr>
          <p:cNvSpPr/>
          <p:nvPr/>
        </p:nvSpPr>
        <p:spPr>
          <a:xfrm>
            <a:off x="2115552" y="2852238"/>
            <a:ext cx="7960895" cy="19531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indent="0" algn="ctr">
              <a:buNone/>
            </a:pPr>
            <a:r>
              <a:rPr lang="en-US" sz="4800" dirty="0"/>
              <a:t>DES Algorithm</a:t>
            </a:r>
            <a:endParaRPr lang="en-GB" sz="4800" dirty="0"/>
          </a:p>
        </p:txBody>
      </p:sp>
    </p:spTree>
    <p:extLst>
      <p:ext uri="{BB962C8B-B14F-4D97-AF65-F5344CB8AC3E}">
        <p14:creationId xmlns:p14="http://schemas.microsoft.com/office/powerpoint/2010/main" val="3024665097"/>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A0A62-F694-429A-8326-F62C09101CD0}"/>
              </a:ext>
            </a:extLst>
          </p:cNvPr>
          <p:cNvSpPr>
            <a:spLocks noGrp="1"/>
          </p:cNvSpPr>
          <p:nvPr>
            <p:ph type="title"/>
          </p:nvPr>
        </p:nvSpPr>
        <p:spPr/>
        <p:txBody>
          <a:bodyPr/>
          <a:lstStyle/>
          <a:p>
            <a:r>
              <a:rPr lang="en-GB" dirty="0"/>
              <a:t>DES</a:t>
            </a:r>
          </a:p>
        </p:txBody>
      </p:sp>
      <p:sp>
        <p:nvSpPr>
          <p:cNvPr id="3" name="Content Placeholder 2">
            <a:extLst>
              <a:ext uri="{FF2B5EF4-FFF2-40B4-BE49-F238E27FC236}">
                <a16:creationId xmlns:a16="http://schemas.microsoft.com/office/drawing/2014/main" id="{42B5F752-6088-4001-B1A8-CE1D6E6C049E}"/>
              </a:ext>
            </a:extLst>
          </p:cNvPr>
          <p:cNvSpPr>
            <a:spLocks noGrp="1"/>
          </p:cNvSpPr>
          <p:nvPr>
            <p:ph idx="1"/>
          </p:nvPr>
        </p:nvSpPr>
        <p:spPr/>
        <p:txBody>
          <a:bodyPr>
            <a:normAutofit fontScale="85000" lnSpcReduction="20000"/>
          </a:bodyPr>
          <a:lstStyle/>
          <a:p>
            <a:r>
              <a:rPr lang="en-GB" dirty="0"/>
              <a:t>DES (Data Encryption Standard)</a:t>
            </a:r>
          </a:p>
          <a:p>
            <a:endParaRPr lang="en-GB" dirty="0"/>
          </a:p>
          <a:p>
            <a:r>
              <a:rPr lang="en-GB" dirty="0"/>
              <a:t>Developed between 1972 &amp; 1977 by IBM for the NSA</a:t>
            </a:r>
          </a:p>
          <a:p>
            <a:endParaRPr lang="en-GB" dirty="0"/>
          </a:p>
          <a:p>
            <a:r>
              <a:rPr lang="en-GB" dirty="0"/>
              <a:t>One of the Federal Information Processing Standards (FIPS)</a:t>
            </a:r>
          </a:p>
          <a:p>
            <a:endParaRPr lang="en-GB" dirty="0"/>
          </a:p>
          <a:p>
            <a:r>
              <a:rPr lang="en-GB" dirty="0"/>
              <a:t>64bit Cipher</a:t>
            </a:r>
          </a:p>
          <a:p>
            <a:endParaRPr lang="en-GB" dirty="0"/>
          </a:p>
          <a:p>
            <a:r>
              <a:rPr lang="en-GB" dirty="0"/>
              <a:t>56bit Key (very small in modern terms)</a:t>
            </a:r>
          </a:p>
          <a:p>
            <a:endParaRPr lang="en-GB" dirty="0"/>
          </a:p>
          <a:p>
            <a:r>
              <a:rPr lang="en-GB" dirty="0"/>
              <a:t>Easily brute forced with todays technologies</a:t>
            </a:r>
          </a:p>
          <a:p>
            <a:endParaRPr lang="en-GB" dirty="0"/>
          </a:p>
          <a:p>
            <a:endParaRPr lang="en-GB" dirty="0"/>
          </a:p>
        </p:txBody>
      </p:sp>
    </p:spTree>
    <p:extLst>
      <p:ext uri="{BB962C8B-B14F-4D97-AF65-F5344CB8AC3E}">
        <p14:creationId xmlns:p14="http://schemas.microsoft.com/office/powerpoint/2010/main" val="1206254742"/>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DES</a:t>
            </a:r>
          </a:p>
        </p:txBody>
      </p:sp>
      <p:sp>
        <p:nvSpPr>
          <p:cNvPr id="3" name="Content Placeholder 2"/>
          <p:cNvSpPr>
            <a:spLocks noGrp="1"/>
          </p:cNvSpPr>
          <p:nvPr>
            <p:ph idx="1"/>
          </p:nvPr>
        </p:nvSpPr>
        <p:spPr>
          <a:xfrm>
            <a:off x="312821" y="1825624"/>
            <a:ext cx="11590421" cy="4667251"/>
          </a:xfrm>
        </p:spPr>
        <p:txBody>
          <a:bodyPr>
            <a:normAutofit/>
          </a:bodyPr>
          <a:lstStyle/>
          <a:p>
            <a:pPr marL="0" indent="0">
              <a:buNone/>
            </a:pPr>
            <a:r>
              <a:rPr lang="en-GB" dirty="0"/>
              <a:t>In “modern” computing, DES was the first standardized cipher for securing electronic communications, and is used in variations (e.g. 2-key or 3-key 3DES)</a:t>
            </a:r>
          </a:p>
          <a:p>
            <a:pPr marL="0" indent="0">
              <a:buNone/>
            </a:pPr>
            <a:endParaRPr lang="en-GB" dirty="0"/>
          </a:p>
          <a:p>
            <a:pPr marL="0" indent="0">
              <a:buNone/>
            </a:pPr>
            <a:r>
              <a:rPr lang="en-GB" dirty="0"/>
              <a:t>The original DES is not used anymore as it is considered too “weak”, due to the processing power of modern computers</a:t>
            </a:r>
          </a:p>
          <a:p>
            <a:pPr marL="0" indent="0">
              <a:buNone/>
            </a:pPr>
            <a:endParaRPr lang="en-GB" dirty="0"/>
          </a:p>
          <a:p>
            <a:pPr marL="0" indent="0">
              <a:buNone/>
            </a:pPr>
            <a:r>
              <a:rPr lang="en-GB" dirty="0"/>
              <a:t>3DES is not recommended by NIST and PCI DSS 3.2, just like all 64-bit ciphers</a:t>
            </a:r>
          </a:p>
          <a:p>
            <a:pPr marL="0" indent="0">
              <a:buNone/>
            </a:pPr>
            <a:endParaRPr lang="en-GB" dirty="0"/>
          </a:p>
          <a:p>
            <a:pPr marL="0" indent="0">
              <a:buNone/>
            </a:pPr>
            <a:r>
              <a:rPr lang="en-GB" dirty="0"/>
              <a:t>However, 3DES or </a:t>
            </a:r>
            <a:r>
              <a:rPr lang="en-GB" dirty="0" err="1"/>
              <a:t>TripleDES</a:t>
            </a:r>
            <a:r>
              <a:rPr lang="en-GB" dirty="0"/>
              <a:t> is still widely used in EMV chip cards</a:t>
            </a:r>
          </a:p>
        </p:txBody>
      </p:sp>
    </p:spTree>
    <p:extLst>
      <p:ext uri="{BB962C8B-B14F-4D97-AF65-F5344CB8AC3E}">
        <p14:creationId xmlns:p14="http://schemas.microsoft.com/office/powerpoint/2010/main" val="1761144699"/>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DES</a:t>
            </a:r>
          </a:p>
        </p:txBody>
      </p:sp>
      <p:sp>
        <p:nvSpPr>
          <p:cNvPr id="3" name="Content Placeholder 2"/>
          <p:cNvSpPr>
            <a:spLocks noGrp="1"/>
          </p:cNvSpPr>
          <p:nvPr>
            <p:ph idx="1"/>
          </p:nvPr>
        </p:nvSpPr>
        <p:spPr/>
        <p:txBody>
          <a:bodyPr>
            <a:normAutofit fontScale="85000" lnSpcReduction="20000"/>
          </a:bodyPr>
          <a:lstStyle/>
          <a:p>
            <a:r>
              <a:rPr lang="en-GB" dirty="0"/>
              <a:t>The Data Encryption Standard (DES) is a symmetric-key block cipher published by the National Institute of Standards and Technology (NIST)</a:t>
            </a:r>
          </a:p>
          <a:p>
            <a:endParaRPr lang="en-GB" dirty="0"/>
          </a:p>
          <a:p>
            <a:r>
              <a:rPr lang="en-GB" dirty="0"/>
              <a:t>DES is an implementation of a </a:t>
            </a:r>
            <a:r>
              <a:rPr lang="en-GB" dirty="0" err="1"/>
              <a:t>Feistel</a:t>
            </a:r>
            <a:r>
              <a:rPr lang="en-GB" dirty="0"/>
              <a:t> Cipher</a:t>
            </a:r>
          </a:p>
          <a:p>
            <a:endParaRPr lang="en-GB" dirty="0"/>
          </a:p>
          <a:p>
            <a:r>
              <a:rPr lang="en-GB" dirty="0"/>
              <a:t>It uses 16 round Feistel structure. The block size is 64-bit</a:t>
            </a:r>
          </a:p>
          <a:p>
            <a:endParaRPr lang="en-GB" dirty="0"/>
          </a:p>
          <a:p>
            <a:r>
              <a:rPr lang="en-GB" dirty="0"/>
              <a:t>Although the key length is 64-bit, DES has an </a:t>
            </a:r>
            <a:r>
              <a:rPr lang="en-GB" b="1" dirty="0"/>
              <a:t>effective</a:t>
            </a:r>
            <a:r>
              <a:rPr lang="en-GB" dirty="0"/>
              <a:t> key length of 56 bits, since 8 of the 64 bits of the key are not used by the encryption algorithm (function as check bits only)</a:t>
            </a:r>
          </a:p>
          <a:p>
            <a:r>
              <a:rPr lang="en-US" dirty="0">
                <a:hlinkClick r:id="rId3"/>
              </a:rPr>
              <a:t>DES encryption by hand (simple low level example at a bit view) – YouTube</a:t>
            </a:r>
            <a:endParaRPr lang="en-US" dirty="0"/>
          </a:p>
          <a:p>
            <a:r>
              <a:rPr lang="en-GB" dirty="0"/>
              <a:t>(12 Min Video)</a:t>
            </a:r>
          </a:p>
          <a:p>
            <a:endParaRPr lang="en-GB" dirty="0"/>
          </a:p>
        </p:txBody>
      </p:sp>
    </p:spTree>
    <p:extLst>
      <p:ext uri="{BB962C8B-B14F-4D97-AF65-F5344CB8AC3E}">
        <p14:creationId xmlns:p14="http://schemas.microsoft.com/office/powerpoint/2010/main" val="3314653281"/>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DES</a:t>
            </a:r>
          </a:p>
        </p:txBody>
      </p:sp>
      <p:pic>
        <p:nvPicPr>
          <p:cNvPr id="4" name="Content Placeholder 3"/>
          <p:cNvPicPr>
            <a:picLocks noGrp="1" noChangeAspect="1"/>
          </p:cNvPicPr>
          <p:nvPr>
            <p:ph idx="1"/>
          </p:nvPr>
        </p:nvPicPr>
        <p:blipFill>
          <a:blip r:embed="rId3"/>
          <a:stretch>
            <a:fillRect/>
          </a:stretch>
        </p:blipFill>
        <p:spPr>
          <a:xfrm>
            <a:off x="3512932" y="882594"/>
            <a:ext cx="4683616" cy="5750768"/>
          </a:xfrm>
          <a:prstGeom prst="rect">
            <a:avLst/>
          </a:prstGeom>
        </p:spPr>
      </p:pic>
    </p:spTree>
    <p:extLst>
      <p:ext uri="{BB962C8B-B14F-4D97-AF65-F5344CB8AC3E}">
        <p14:creationId xmlns:p14="http://schemas.microsoft.com/office/powerpoint/2010/main" val="3190985143"/>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descr="Lightbulb and gear with solid fill">
            <a:extLst>
              <a:ext uri="{FF2B5EF4-FFF2-40B4-BE49-F238E27FC236}">
                <a16:creationId xmlns:a16="http://schemas.microsoft.com/office/drawing/2014/main" id="{9B6CF725-62F8-44D9-94E6-981B360895A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73130" y="701831"/>
            <a:ext cx="4705623" cy="4705623"/>
          </a:xfrm>
          <a:prstGeom prst="rect">
            <a:avLst/>
          </a:prstGeom>
        </p:spPr>
      </p:pic>
      <p:sp>
        <p:nvSpPr>
          <p:cNvPr id="2" name="Title 1">
            <a:extLst>
              <a:ext uri="{FF2B5EF4-FFF2-40B4-BE49-F238E27FC236}">
                <a16:creationId xmlns:a16="http://schemas.microsoft.com/office/drawing/2014/main" id="{DE9866BA-502A-4F27-9E43-D22B840C1030}"/>
              </a:ext>
            </a:extLst>
          </p:cNvPr>
          <p:cNvSpPr>
            <a:spLocks noGrp="1"/>
          </p:cNvSpPr>
          <p:nvPr>
            <p:ph type="title"/>
          </p:nvPr>
        </p:nvSpPr>
        <p:spPr/>
        <p:txBody>
          <a:bodyPr/>
          <a:lstStyle/>
          <a:p>
            <a:r>
              <a:rPr lang="en-GB" dirty="0"/>
              <a:t>Lab (15 Mins):</a:t>
            </a:r>
          </a:p>
        </p:txBody>
      </p:sp>
      <p:sp>
        <p:nvSpPr>
          <p:cNvPr id="3" name="Content Placeholder 2">
            <a:extLst>
              <a:ext uri="{FF2B5EF4-FFF2-40B4-BE49-F238E27FC236}">
                <a16:creationId xmlns:a16="http://schemas.microsoft.com/office/drawing/2014/main" id="{5932004D-CDF6-4A93-A009-7950E30C0719}"/>
              </a:ext>
            </a:extLst>
          </p:cNvPr>
          <p:cNvSpPr>
            <a:spLocks noGrp="1"/>
          </p:cNvSpPr>
          <p:nvPr>
            <p:ph idx="1"/>
          </p:nvPr>
        </p:nvSpPr>
        <p:spPr/>
        <p:txBody>
          <a:bodyPr>
            <a:normAutofit/>
          </a:bodyPr>
          <a:lstStyle/>
          <a:p>
            <a:pPr marL="0" indent="0">
              <a:buNone/>
            </a:pPr>
            <a:endParaRPr lang="en-GB" dirty="0"/>
          </a:p>
          <a:p>
            <a:pPr marL="0" indent="0">
              <a:buNone/>
            </a:pPr>
            <a:endParaRPr lang="en-GB" dirty="0"/>
          </a:p>
          <a:p>
            <a:pPr marL="0" indent="0">
              <a:buNone/>
            </a:pPr>
            <a:r>
              <a:rPr lang="en-GB" dirty="0"/>
              <a:t>Research into how was DES cracked?</a:t>
            </a:r>
          </a:p>
          <a:p>
            <a:pPr marL="0" indent="0">
              <a:buNone/>
            </a:pPr>
            <a:endParaRPr lang="en-GB" dirty="0"/>
          </a:p>
          <a:p>
            <a:pPr marL="0" indent="0">
              <a:buNone/>
            </a:pPr>
            <a:r>
              <a:rPr lang="en-GB" dirty="0"/>
              <a:t>We will discuss the your findings as a group</a:t>
            </a:r>
          </a:p>
          <a:p>
            <a:pPr marL="0" indent="0">
              <a:buNone/>
            </a:pPr>
            <a:endParaRPr lang="en-GB" dirty="0"/>
          </a:p>
          <a:p>
            <a:pPr marL="0" indent="0">
              <a:buNone/>
            </a:pPr>
            <a:endParaRPr lang="en-GB" dirty="0"/>
          </a:p>
          <a:p>
            <a:pPr marL="0" indent="0">
              <a:buNone/>
            </a:pPr>
            <a:endParaRPr lang="en-GB" dirty="0"/>
          </a:p>
          <a:p>
            <a:pPr marL="0" indent="0">
              <a:buNone/>
            </a:pPr>
            <a:endParaRPr lang="en-GB" dirty="0"/>
          </a:p>
          <a:p>
            <a:endParaRPr lang="en-GB" dirty="0"/>
          </a:p>
        </p:txBody>
      </p:sp>
    </p:spTree>
    <p:extLst>
      <p:ext uri="{BB962C8B-B14F-4D97-AF65-F5344CB8AC3E}">
        <p14:creationId xmlns:p14="http://schemas.microsoft.com/office/powerpoint/2010/main" val="1869622806"/>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normAutofit/>
          </a:bodyPr>
          <a:lstStyle/>
          <a:p>
            <a:pPr marL="0" indent="0" algn="ctr">
              <a:buNone/>
            </a:pPr>
            <a:endParaRPr lang="en-US" sz="4800" dirty="0"/>
          </a:p>
          <a:p>
            <a:pPr marL="0" indent="0" algn="ctr">
              <a:buNone/>
            </a:pPr>
            <a:endParaRPr lang="en-US" sz="4800" dirty="0"/>
          </a:p>
        </p:txBody>
      </p:sp>
      <p:sp>
        <p:nvSpPr>
          <p:cNvPr id="4" name="Rectangle: Rounded Corners 3">
            <a:extLst>
              <a:ext uri="{FF2B5EF4-FFF2-40B4-BE49-F238E27FC236}">
                <a16:creationId xmlns:a16="http://schemas.microsoft.com/office/drawing/2014/main" id="{F7A5BD4F-F210-406F-BDA3-5D496D0DBA1D}"/>
              </a:ext>
            </a:extLst>
          </p:cNvPr>
          <p:cNvSpPr/>
          <p:nvPr/>
        </p:nvSpPr>
        <p:spPr>
          <a:xfrm>
            <a:off x="2115552" y="2852238"/>
            <a:ext cx="7960895" cy="19531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indent="0" algn="ctr">
              <a:buNone/>
            </a:pPr>
            <a:r>
              <a:rPr lang="en-US" sz="4800" dirty="0"/>
              <a:t>Triple DES (3DES) Algorithm</a:t>
            </a:r>
            <a:endParaRPr lang="en-GB" sz="4800" dirty="0"/>
          </a:p>
        </p:txBody>
      </p:sp>
    </p:spTree>
    <p:extLst>
      <p:ext uri="{BB962C8B-B14F-4D97-AF65-F5344CB8AC3E}">
        <p14:creationId xmlns:p14="http://schemas.microsoft.com/office/powerpoint/2010/main" val="120321738"/>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A645F-E5D4-450F-80D0-5D00B4B69868}"/>
              </a:ext>
            </a:extLst>
          </p:cNvPr>
          <p:cNvSpPr>
            <a:spLocks noGrp="1"/>
          </p:cNvSpPr>
          <p:nvPr>
            <p:ph type="title"/>
          </p:nvPr>
        </p:nvSpPr>
        <p:spPr/>
        <p:txBody>
          <a:bodyPr/>
          <a:lstStyle/>
          <a:p>
            <a:r>
              <a:rPr lang="en-GB" dirty="0"/>
              <a:t>Triple DES or 3DES</a:t>
            </a:r>
          </a:p>
        </p:txBody>
      </p:sp>
      <p:sp>
        <p:nvSpPr>
          <p:cNvPr id="3" name="Content Placeholder 2">
            <a:extLst>
              <a:ext uri="{FF2B5EF4-FFF2-40B4-BE49-F238E27FC236}">
                <a16:creationId xmlns:a16="http://schemas.microsoft.com/office/drawing/2014/main" id="{C100ECDB-AEDE-482F-80CF-CCA29AA1202C}"/>
              </a:ext>
            </a:extLst>
          </p:cNvPr>
          <p:cNvSpPr>
            <a:spLocks noGrp="1"/>
          </p:cNvSpPr>
          <p:nvPr>
            <p:ph idx="1"/>
          </p:nvPr>
        </p:nvSpPr>
        <p:spPr/>
        <p:txBody>
          <a:bodyPr>
            <a:normAutofit fontScale="92500" lnSpcReduction="20000"/>
          </a:bodyPr>
          <a:lstStyle/>
          <a:p>
            <a:r>
              <a:rPr lang="en-US" dirty="0"/>
              <a:t>Used to extend the use of the DES Cipher</a:t>
            </a:r>
          </a:p>
          <a:p>
            <a:endParaRPr lang="en-US" dirty="0"/>
          </a:p>
          <a:p>
            <a:r>
              <a:rPr lang="en-US" dirty="0"/>
              <a:t> 3 different keys and is the strongest of the 3DES encryption methods</a:t>
            </a:r>
          </a:p>
          <a:p>
            <a:endParaRPr lang="en-US" dirty="0"/>
          </a:p>
          <a:p>
            <a:r>
              <a:rPr lang="en-US" dirty="0"/>
              <a:t> Two separate keys is deprecated, a single key isn't allowed</a:t>
            </a:r>
          </a:p>
          <a:p>
            <a:endParaRPr lang="en-US" dirty="0"/>
          </a:p>
          <a:p>
            <a:r>
              <a:rPr lang="en-US" dirty="0"/>
              <a:t> Uses DES encryption / decryption 3 times </a:t>
            </a:r>
          </a:p>
          <a:p>
            <a:pPr lvl="1"/>
            <a:r>
              <a:rPr lang="en-US" dirty="0"/>
              <a:t> Encrypt with the first key</a:t>
            </a:r>
          </a:p>
          <a:p>
            <a:pPr lvl="1"/>
            <a:r>
              <a:rPr lang="en-US" dirty="0"/>
              <a:t> Decrypt with the second key</a:t>
            </a:r>
          </a:p>
          <a:p>
            <a:pPr lvl="1"/>
            <a:r>
              <a:rPr lang="en-US" dirty="0"/>
              <a:t> Encrypt with the third key</a:t>
            </a:r>
          </a:p>
          <a:p>
            <a:pPr lvl="1"/>
            <a:endParaRPr lang="en-US" dirty="0"/>
          </a:p>
          <a:p>
            <a:pPr lvl="1"/>
            <a:r>
              <a:rPr lang="en-US" dirty="0"/>
              <a:t>Superseded by the AES (Advanced Encryption Standard) – still used today</a:t>
            </a:r>
            <a:endParaRPr lang="en-GB" dirty="0"/>
          </a:p>
        </p:txBody>
      </p:sp>
    </p:spTree>
    <p:extLst>
      <p:ext uri="{BB962C8B-B14F-4D97-AF65-F5344CB8AC3E}">
        <p14:creationId xmlns:p14="http://schemas.microsoft.com/office/powerpoint/2010/main" val="533862417"/>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378A3-2D93-4BB3-ACF3-9947374E45B0}"/>
              </a:ext>
            </a:extLst>
          </p:cNvPr>
          <p:cNvSpPr>
            <a:spLocks noGrp="1"/>
          </p:cNvSpPr>
          <p:nvPr>
            <p:ph type="title"/>
          </p:nvPr>
        </p:nvSpPr>
        <p:spPr/>
        <p:txBody>
          <a:bodyPr/>
          <a:lstStyle/>
          <a:p>
            <a:r>
              <a:rPr lang="en-GB" dirty="0"/>
              <a:t>Triple DES or 3DES</a:t>
            </a:r>
          </a:p>
        </p:txBody>
      </p:sp>
      <p:sp>
        <p:nvSpPr>
          <p:cNvPr id="3" name="Content Placeholder 2">
            <a:extLst>
              <a:ext uri="{FF2B5EF4-FFF2-40B4-BE49-F238E27FC236}">
                <a16:creationId xmlns:a16="http://schemas.microsoft.com/office/drawing/2014/main" id="{793FB283-E10C-42E5-B6D7-251CCECD265B}"/>
              </a:ext>
            </a:extLst>
          </p:cNvPr>
          <p:cNvSpPr>
            <a:spLocks noGrp="1"/>
          </p:cNvSpPr>
          <p:nvPr>
            <p:ph idx="1"/>
          </p:nvPr>
        </p:nvSpPr>
        <p:spPr>
          <a:xfrm>
            <a:off x="838200" y="1825625"/>
            <a:ext cx="4976236" cy="4351338"/>
          </a:xfrm>
        </p:spPr>
        <p:txBody>
          <a:bodyPr/>
          <a:lstStyle/>
          <a:p>
            <a:pPr marL="0" indent="0">
              <a:buNone/>
            </a:pPr>
            <a:endParaRPr lang="en-GB" dirty="0"/>
          </a:p>
          <a:p>
            <a:pPr marL="0" indent="0">
              <a:buNone/>
            </a:pPr>
            <a:endParaRPr lang="en-GB" dirty="0"/>
          </a:p>
          <a:p>
            <a:pPr marL="0" indent="0">
              <a:buNone/>
            </a:pPr>
            <a:endParaRPr lang="en-GB" dirty="0"/>
          </a:p>
          <a:p>
            <a:pPr marL="0" indent="0">
              <a:buNone/>
            </a:pPr>
            <a:r>
              <a:rPr lang="en-GB" dirty="0">
                <a:hlinkClick r:id="rId3"/>
              </a:rPr>
              <a:t>Triple DES – YouTube</a:t>
            </a:r>
            <a:endParaRPr lang="en-GB" dirty="0"/>
          </a:p>
          <a:p>
            <a:pPr marL="0" indent="0">
              <a:buNone/>
            </a:pPr>
            <a:r>
              <a:rPr lang="en-GB" dirty="0"/>
              <a:t>2 Min Video</a:t>
            </a:r>
          </a:p>
        </p:txBody>
      </p:sp>
      <p:pic>
        <p:nvPicPr>
          <p:cNvPr id="8" name="Picture 7" descr="Diagram&#10;&#10;Description automatically generated">
            <a:extLst>
              <a:ext uri="{FF2B5EF4-FFF2-40B4-BE49-F238E27FC236}">
                <a16:creationId xmlns:a16="http://schemas.microsoft.com/office/drawing/2014/main" id="{30C841F3-3BBF-4CD8-A010-09492FC3DB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2849" y="1531563"/>
            <a:ext cx="6528365" cy="4580736"/>
          </a:xfrm>
          <a:prstGeom prst="rect">
            <a:avLst/>
          </a:prstGeom>
        </p:spPr>
      </p:pic>
    </p:spTree>
    <p:extLst>
      <p:ext uri="{BB962C8B-B14F-4D97-AF65-F5344CB8AC3E}">
        <p14:creationId xmlns:p14="http://schemas.microsoft.com/office/powerpoint/2010/main" val="957993114"/>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normAutofit/>
          </a:bodyPr>
          <a:lstStyle/>
          <a:p>
            <a:pPr marL="0" indent="0" algn="ctr">
              <a:buNone/>
            </a:pPr>
            <a:endParaRPr lang="en-US" sz="4800" dirty="0"/>
          </a:p>
          <a:p>
            <a:pPr marL="0" indent="0" algn="ctr">
              <a:buNone/>
            </a:pPr>
            <a:endParaRPr lang="en-US" sz="4800" dirty="0"/>
          </a:p>
        </p:txBody>
      </p:sp>
      <p:sp>
        <p:nvSpPr>
          <p:cNvPr id="4" name="Rectangle: Rounded Corners 3">
            <a:extLst>
              <a:ext uri="{FF2B5EF4-FFF2-40B4-BE49-F238E27FC236}">
                <a16:creationId xmlns:a16="http://schemas.microsoft.com/office/drawing/2014/main" id="{F7A5BD4F-F210-406F-BDA3-5D496D0DBA1D}"/>
              </a:ext>
            </a:extLst>
          </p:cNvPr>
          <p:cNvSpPr/>
          <p:nvPr/>
        </p:nvSpPr>
        <p:spPr>
          <a:xfrm>
            <a:off x="2115552" y="2852238"/>
            <a:ext cx="7960895" cy="19531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indent="0" algn="ctr">
              <a:buNone/>
            </a:pPr>
            <a:r>
              <a:rPr lang="en-US" sz="4800" dirty="0"/>
              <a:t>AES Algorithm</a:t>
            </a:r>
            <a:endParaRPr lang="en-GB" sz="4800" dirty="0"/>
          </a:p>
        </p:txBody>
      </p:sp>
    </p:spTree>
    <p:extLst>
      <p:ext uri="{BB962C8B-B14F-4D97-AF65-F5344CB8AC3E}">
        <p14:creationId xmlns:p14="http://schemas.microsoft.com/office/powerpoint/2010/main" val="34496643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r>
              <a:rPr lang="en-US" dirty="0"/>
              <a:t>Important Sets</a:t>
            </a:r>
            <a:endParaRPr lang="en-GB" dirty="0">
              <a:highlight>
                <a:srgbClr val="FFFF00"/>
              </a:highlight>
            </a:endParaRPr>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lstStyle/>
          <a:p>
            <a:r>
              <a:rPr lang="en-GB" b="1" dirty="0"/>
              <a:t>B </a:t>
            </a:r>
            <a:r>
              <a:rPr lang="en-GB" dirty="0"/>
              <a:t>= Boolean values = {true, false} </a:t>
            </a:r>
          </a:p>
          <a:p>
            <a:r>
              <a:rPr lang="en-GB" b="1" dirty="0"/>
              <a:t>N</a:t>
            </a:r>
            <a:r>
              <a:rPr lang="en-GB" dirty="0"/>
              <a:t> = natural numbers = {0, 1, 2, 3, . . . } </a:t>
            </a:r>
          </a:p>
          <a:p>
            <a:r>
              <a:rPr lang="en-GB" b="1" dirty="0"/>
              <a:t>Z</a:t>
            </a:r>
            <a:r>
              <a:rPr lang="en-GB" dirty="0"/>
              <a:t> = integers = {. . . , −3, −2, −1, 0, 1, 2, 3, . . . }</a:t>
            </a:r>
          </a:p>
          <a:p>
            <a:r>
              <a:rPr lang="en-GB" b="1" dirty="0"/>
              <a:t>Z+ </a:t>
            </a:r>
            <a:r>
              <a:rPr lang="en-GB" dirty="0"/>
              <a:t>= Z≥1 = positive integers = {1, 2, 3, . . . } </a:t>
            </a:r>
          </a:p>
          <a:p>
            <a:r>
              <a:rPr lang="en-GB" b="1" dirty="0"/>
              <a:t>R</a:t>
            </a:r>
            <a:r>
              <a:rPr lang="en-GB" dirty="0"/>
              <a:t> = set of real numbers </a:t>
            </a:r>
          </a:p>
          <a:p>
            <a:r>
              <a:rPr lang="en-GB" b="1" dirty="0"/>
              <a:t>R+ </a:t>
            </a:r>
            <a:r>
              <a:rPr lang="en-GB" dirty="0"/>
              <a:t>= R&gt;0 = set of positive real numbers </a:t>
            </a:r>
          </a:p>
          <a:p>
            <a:r>
              <a:rPr lang="en-GB" b="1" dirty="0"/>
              <a:t>C</a:t>
            </a:r>
            <a:r>
              <a:rPr lang="en-GB" dirty="0"/>
              <a:t> = set of complex numbers </a:t>
            </a:r>
          </a:p>
          <a:p>
            <a:r>
              <a:rPr lang="en-GB" b="1" dirty="0"/>
              <a:t>Q</a:t>
            </a:r>
            <a:r>
              <a:rPr lang="en-GB" dirty="0"/>
              <a:t> = set of rational numbers (fractions)</a:t>
            </a:r>
          </a:p>
        </p:txBody>
      </p:sp>
    </p:spTree>
    <p:extLst>
      <p:ext uri="{BB962C8B-B14F-4D97-AF65-F5344CB8AC3E}">
        <p14:creationId xmlns:p14="http://schemas.microsoft.com/office/powerpoint/2010/main" val="812806784"/>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AES</a:t>
            </a:r>
          </a:p>
        </p:txBody>
      </p:sp>
      <p:sp>
        <p:nvSpPr>
          <p:cNvPr id="3" name="Content Placeholder 2"/>
          <p:cNvSpPr>
            <a:spLocks noGrp="1"/>
          </p:cNvSpPr>
          <p:nvPr>
            <p:ph idx="1"/>
          </p:nvPr>
        </p:nvSpPr>
        <p:spPr/>
        <p:txBody>
          <a:bodyPr>
            <a:normAutofit lnSpcReduction="10000"/>
          </a:bodyPr>
          <a:lstStyle/>
          <a:p>
            <a:pPr marL="0" indent="0">
              <a:buNone/>
            </a:pPr>
            <a:r>
              <a:rPr lang="en-GB" sz="3200" dirty="0"/>
              <a:t>With the DES looking insecure, it was time for a new algorithm</a:t>
            </a:r>
          </a:p>
          <a:p>
            <a:pPr marL="0" indent="0">
              <a:buNone/>
            </a:pPr>
            <a:endParaRPr lang="en-GB" sz="3200" dirty="0"/>
          </a:p>
          <a:p>
            <a:pPr marL="0" indent="0">
              <a:buNone/>
            </a:pPr>
            <a:r>
              <a:rPr lang="en-GB" sz="3200" dirty="0"/>
              <a:t>After Deep Crack’s breaking of DES, the US invited cryptographers to submit a new cipher to supersede DES</a:t>
            </a:r>
          </a:p>
          <a:p>
            <a:pPr marL="0" indent="0">
              <a:buNone/>
            </a:pPr>
            <a:endParaRPr lang="en-GB" sz="3200" dirty="0"/>
          </a:p>
          <a:p>
            <a:pPr marL="0" indent="0">
              <a:buNone/>
            </a:pPr>
            <a:r>
              <a:rPr lang="en-GB" sz="3200" dirty="0"/>
              <a:t>The Advanced Encryption Standard, or AES, is a symmetric block cipher chosen by the U.S. government to protect classified information and is implemented in software and hardware throughout the world to encrypt sensitive data</a:t>
            </a:r>
          </a:p>
          <a:p>
            <a:endParaRPr lang="en-GB" dirty="0"/>
          </a:p>
        </p:txBody>
      </p:sp>
    </p:spTree>
    <p:extLst>
      <p:ext uri="{BB962C8B-B14F-4D97-AF65-F5344CB8AC3E}">
        <p14:creationId xmlns:p14="http://schemas.microsoft.com/office/powerpoint/2010/main" val="1261428818"/>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AES</a:t>
            </a:r>
          </a:p>
        </p:txBody>
      </p:sp>
      <p:sp>
        <p:nvSpPr>
          <p:cNvPr id="3" name="Content Placeholder 2"/>
          <p:cNvSpPr>
            <a:spLocks noGrp="1"/>
          </p:cNvSpPr>
          <p:nvPr>
            <p:ph idx="1"/>
          </p:nvPr>
        </p:nvSpPr>
        <p:spPr/>
        <p:txBody>
          <a:bodyPr>
            <a:normAutofit/>
          </a:bodyPr>
          <a:lstStyle/>
          <a:p>
            <a:r>
              <a:rPr lang="en-GB" dirty="0"/>
              <a:t>The winners were two Belgian cryptographers, Joan Daemen and Vincent </a:t>
            </a:r>
            <a:r>
              <a:rPr lang="en-GB" dirty="0" err="1"/>
              <a:t>Rijmen</a:t>
            </a:r>
            <a:r>
              <a:rPr lang="en-GB" dirty="0"/>
              <a:t>, who created the cipher they called “Rijndael” (pronounced something like “Rhine-dahl”) which was adopted as the new national standard in 2002</a:t>
            </a:r>
          </a:p>
          <a:p>
            <a:endParaRPr lang="en-GB" dirty="0"/>
          </a:p>
          <a:p>
            <a:r>
              <a:rPr lang="en-GB" dirty="0"/>
              <a:t>This is called the Advanced Encryption Standard and is in use for classified material worldwide</a:t>
            </a:r>
          </a:p>
          <a:p>
            <a:pPr marL="0" indent="0">
              <a:buNone/>
            </a:pPr>
            <a:endParaRPr lang="en-GB" dirty="0"/>
          </a:p>
        </p:txBody>
      </p:sp>
    </p:spTree>
    <p:extLst>
      <p:ext uri="{BB962C8B-B14F-4D97-AF65-F5344CB8AC3E}">
        <p14:creationId xmlns:p14="http://schemas.microsoft.com/office/powerpoint/2010/main" val="698459323"/>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AES</a:t>
            </a:r>
          </a:p>
        </p:txBody>
      </p:sp>
      <p:sp>
        <p:nvSpPr>
          <p:cNvPr id="3" name="Content Placeholder 2"/>
          <p:cNvSpPr>
            <a:spLocks noGrp="1"/>
          </p:cNvSpPr>
          <p:nvPr>
            <p:ph idx="1"/>
          </p:nvPr>
        </p:nvSpPr>
        <p:spPr/>
        <p:txBody>
          <a:bodyPr>
            <a:normAutofit/>
          </a:bodyPr>
          <a:lstStyle/>
          <a:p>
            <a:pPr marL="0" indent="0">
              <a:buNone/>
            </a:pPr>
            <a:r>
              <a:rPr lang="en-GB" sz="2400" dirty="0"/>
              <a:t>The most commonly used symmetric algorithm is the Advanced Encryption Standard (AES), which was originally known as Rijndael (rain dahl)</a:t>
            </a:r>
          </a:p>
          <a:p>
            <a:pPr marL="0" indent="0">
              <a:buNone/>
            </a:pPr>
            <a:endParaRPr lang="en-GB" sz="2400" dirty="0"/>
          </a:p>
          <a:p>
            <a:pPr marL="0" indent="0">
              <a:buNone/>
            </a:pPr>
            <a:r>
              <a:rPr lang="en-GB" sz="2400" dirty="0"/>
              <a:t>This is the standard set by the U.S. National Institute of Standards and Technology in 2001 for the encryption of electronic data announced in U.S. FIPS PUB 197</a:t>
            </a:r>
          </a:p>
          <a:p>
            <a:pPr marL="0" indent="0">
              <a:buNone/>
            </a:pPr>
            <a:endParaRPr lang="en-GB" sz="2400" dirty="0"/>
          </a:p>
          <a:p>
            <a:pPr marL="0" indent="0">
              <a:buNone/>
            </a:pPr>
            <a:r>
              <a:rPr lang="en-GB" sz="2400" dirty="0"/>
              <a:t>This standard supersedes DES, which had been in use since 1977</a:t>
            </a:r>
          </a:p>
          <a:p>
            <a:pPr marL="0" indent="0">
              <a:buNone/>
            </a:pPr>
            <a:endParaRPr lang="en-GB" sz="2400" dirty="0"/>
          </a:p>
          <a:p>
            <a:pPr marL="0" indent="0">
              <a:buNone/>
            </a:pPr>
            <a:r>
              <a:rPr lang="en-GB" sz="2400" dirty="0"/>
              <a:t>Under NIST, the AES cipher has a block size of 128 bits, but can have three different key lengths as shown with AES-128, AES-192 and AES-256</a:t>
            </a:r>
          </a:p>
        </p:txBody>
      </p:sp>
    </p:spTree>
    <p:extLst>
      <p:ext uri="{BB962C8B-B14F-4D97-AF65-F5344CB8AC3E}">
        <p14:creationId xmlns:p14="http://schemas.microsoft.com/office/powerpoint/2010/main" val="3727860014"/>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AES</a:t>
            </a:r>
          </a:p>
        </p:txBody>
      </p:sp>
      <p:pic>
        <p:nvPicPr>
          <p:cNvPr id="7" name="Content Placeholder 6"/>
          <p:cNvPicPr>
            <a:picLocks noGrp="1" noChangeAspect="1"/>
          </p:cNvPicPr>
          <p:nvPr>
            <p:ph idx="1"/>
          </p:nvPr>
        </p:nvPicPr>
        <p:blipFill rotWithShape="1">
          <a:blip r:embed="rId3"/>
          <a:srcRect l="6901" r="16123"/>
          <a:stretch/>
        </p:blipFill>
        <p:spPr>
          <a:xfrm>
            <a:off x="2182081" y="1243811"/>
            <a:ext cx="6961919" cy="5449767"/>
          </a:xfrm>
          <a:prstGeom prst="rect">
            <a:avLst/>
          </a:prstGeom>
        </p:spPr>
      </p:pic>
    </p:spTree>
    <p:extLst>
      <p:ext uri="{BB962C8B-B14F-4D97-AF65-F5344CB8AC3E}">
        <p14:creationId xmlns:p14="http://schemas.microsoft.com/office/powerpoint/2010/main" val="3790321800"/>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3A467-9A0D-4AC1-BF39-CA1C50190C2F}"/>
              </a:ext>
            </a:extLst>
          </p:cNvPr>
          <p:cNvSpPr>
            <a:spLocks noGrp="1"/>
          </p:cNvSpPr>
          <p:nvPr>
            <p:ph type="title"/>
          </p:nvPr>
        </p:nvSpPr>
        <p:spPr/>
        <p:txBody>
          <a:bodyPr/>
          <a:lstStyle/>
          <a:p>
            <a:r>
              <a:rPr lang="en-GB" dirty="0"/>
              <a:t>AES</a:t>
            </a:r>
          </a:p>
        </p:txBody>
      </p:sp>
      <p:sp>
        <p:nvSpPr>
          <p:cNvPr id="3" name="Content Placeholder 2">
            <a:extLst>
              <a:ext uri="{FF2B5EF4-FFF2-40B4-BE49-F238E27FC236}">
                <a16:creationId xmlns:a16="http://schemas.microsoft.com/office/drawing/2014/main" id="{0C202D81-2A97-4AEA-B8CA-39717687E1DA}"/>
              </a:ext>
            </a:extLst>
          </p:cNvPr>
          <p:cNvSpPr>
            <a:spLocks noGrp="1"/>
          </p:cNvSpPr>
          <p:nvPr>
            <p:ph idx="1"/>
          </p:nvPr>
        </p:nvSpPr>
        <p:spPr>
          <a:xfrm>
            <a:off x="838200" y="1825625"/>
            <a:ext cx="4734309" cy="4351338"/>
          </a:xfrm>
        </p:spPr>
        <p:txBody>
          <a:bodyPr/>
          <a:lstStyle/>
          <a:p>
            <a:endParaRPr lang="en-US" dirty="0">
              <a:hlinkClick r:id="rId3"/>
            </a:endParaRPr>
          </a:p>
          <a:p>
            <a:endParaRPr lang="en-US" dirty="0">
              <a:hlinkClick r:id="rId3"/>
            </a:endParaRPr>
          </a:p>
          <a:p>
            <a:pPr marL="0" indent="0">
              <a:buNone/>
            </a:pPr>
            <a:r>
              <a:rPr lang="en-US" dirty="0">
                <a:hlinkClick r:id="rId3"/>
              </a:rPr>
              <a:t>AES Explained (Advanced Encryption Standard) - Computerphile – YouTube</a:t>
            </a:r>
            <a:endParaRPr lang="en-US" dirty="0"/>
          </a:p>
          <a:p>
            <a:pPr marL="0" indent="0">
              <a:buNone/>
            </a:pPr>
            <a:r>
              <a:rPr lang="en-US" dirty="0"/>
              <a:t>15 Min Video</a:t>
            </a:r>
            <a:endParaRPr lang="en-GB" dirty="0"/>
          </a:p>
        </p:txBody>
      </p:sp>
      <p:pic>
        <p:nvPicPr>
          <p:cNvPr id="5" name="Picture 4" descr="Diagram&#10;&#10;Description automatically generated">
            <a:extLst>
              <a:ext uri="{FF2B5EF4-FFF2-40B4-BE49-F238E27FC236}">
                <a16:creationId xmlns:a16="http://schemas.microsoft.com/office/drawing/2014/main" id="{3C79798C-327A-444F-B980-DCB5832E28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3795" y="1261305"/>
            <a:ext cx="4957620" cy="4814718"/>
          </a:xfrm>
          <a:prstGeom prst="rect">
            <a:avLst/>
          </a:prstGeom>
        </p:spPr>
      </p:pic>
    </p:spTree>
    <p:extLst>
      <p:ext uri="{BB962C8B-B14F-4D97-AF65-F5344CB8AC3E}">
        <p14:creationId xmlns:p14="http://schemas.microsoft.com/office/powerpoint/2010/main" val="4242121809"/>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normAutofit/>
          </a:bodyPr>
          <a:lstStyle/>
          <a:p>
            <a:pPr marL="0" indent="0" algn="ctr">
              <a:buNone/>
            </a:pPr>
            <a:endParaRPr lang="en-US" sz="4800" dirty="0"/>
          </a:p>
          <a:p>
            <a:pPr marL="0" indent="0" algn="ctr">
              <a:buNone/>
            </a:pPr>
            <a:endParaRPr lang="en-US" sz="4800" dirty="0"/>
          </a:p>
        </p:txBody>
      </p:sp>
      <p:sp>
        <p:nvSpPr>
          <p:cNvPr id="4" name="Rectangle: Rounded Corners 3">
            <a:extLst>
              <a:ext uri="{FF2B5EF4-FFF2-40B4-BE49-F238E27FC236}">
                <a16:creationId xmlns:a16="http://schemas.microsoft.com/office/drawing/2014/main" id="{F7A5BD4F-F210-406F-BDA3-5D496D0DBA1D}"/>
              </a:ext>
            </a:extLst>
          </p:cNvPr>
          <p:cNvSpPr/>
          <p:nvPr/>
        </p:nvSpPr>
        <p:spPr>
          <a:xfrm>
            <a:off x="2115552" y="2852238"/>
            <a:ext cx="7960895" cy="19531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indent="0" algn="ctr">
              <a:buNone/>
            </a:pPr>
            <a:r>
              <a:rPr lang="en-US" sz="4800" dirty="0"/>
              <a:t>IDEA Algorithm</a:t>
            </a:r>
            <a:endParaRPr lang="en-GB" sz="4800" dirty="0"/>
          </a:p>
        </p:txBody>
      </p:sp>
    </p:spTree>
    <p:extLst>
      <p:ext uri="{BB962C8B-B14F-4D97-AF65-F5344CB8AC3E}">
        <p14:creationId xmlns:p14="http://schemas.microsoft.com/office/powerpoint/2010/main" val="2571666087"/>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B8073-1A02-4961-9CE3-B6FB016DD4AE}"/>
              </a:ext>
            </a:extLst>
          </p:cNvPr>
          <p:cNvSpPr>
            <a:spLocks noGrp="1"/>
          </p:cNvSpPr>
          <p:nvPr>
            <p:ph type="title"/>
          </p:nvPr>
        </p:nvSpPr>
        <p:spPr/>
        <p:txBody>
          <a:bodyPr/>
          <a:lstStyle/>
          <a:p>
            <a:r>
              <a:rPr lang="en-GB" dirty="0"/>
              <a:t>IDEA</a:t>
            </a:r>
          </a:p>
        </p:txBody>
      </p:sp>
      <p:sp>
        <p:nvSpPr>
          <p:cNvPr id="3" name="Content Placeholder 2">
            <a:extLst>
              <a:ext uri="{FF2B5EF4-FFF2-40B4-BE49-F238E27FC236}">
                <a16:creationId xmlns:a16="http://schemas.microsoft.com/office/drawing/2014/main" id="{317032D1-56F9-4314-AAFC-B505621BE0ED}"/>
              </a:ext>
            </a:extLst>
          </p:cNvPr>
          <p:cNvSpPr>
            <a:spLocks noGrp="1"/>
          </p:cNvSpPr>
          <p:nvPr>
            <p:ph idx="1"/>
          </p:nvPr>
        </p:nvSpPr>
        <p:spPr/>
        <p:txBody>
          <a:bodyPr/>
          <a:lstStyle/>
          <a:p>
            <a:r>
              <a:rPr lang="en-US" dirty="0"/>
              <a:t>IDEA (International Data Encryption Algorithm) </a:t>
            </a:r>
          </a:p>
          <a:p>
            <a:endParaRPr lang="en-US" dirty="0"/>
          </a:p>
          <a:p>
            <a:r>
              <a:rPr lang="en-US" dirty="0"/>
              <a:t>It is a symmetric block cipher that:</a:t>
            </a:r>
          </a:p>
          <a:p>
            <a:pPr lvl="1"/>
            <a:r>
              <a:rPr lang="en-US" dirty="0"/>
              <a:t>Takes 64 bit as an input</a:t>
            </a:r>
          </a:p>
          <a:p>
            <a:pPr lvl="1"/>
            <a:r>
              <a:rPr lang="en-US" dirty="0"/>
              <a:t>28-bit key</a:t>
            </a:r>
          </a:p>
          <a:p>
            <a:pPr lvl="1"/>
            <a:r>
              <a:rPr lang="en-US" dirty="0"/>
              <a:t>Performs 8 identical rounds for encryption,</a:t>
            </a:r>
          </a:p>
          <a:p>
            <a:pPr lvl="1"/>
            <a:r>
              <a:rPr lang="en-US" dirty="0"/>
              <a:t>In which 6 different subkeys are used, and</a:t>
            </a:r>
          </a:p>
          <a:p>
            <a:pPr lvl="1"/>
            <a:r>
              <a:rPr lang="en-US" dirty="0"/>
              <a:t>Four keys are used for output transformation.</a:t>
            </a:r>
            <a:endParaRPr lang="en-GB" dirty="0"/>
          </a:p>
        </p:txBody>
      </p:sp>
    </p:spTree>
    <p:extLst>
      <p:ext uri="{BB962C8B-B14F-4D97-AF65-F5344CB8AC3E}">
        <p14:creationId xmlns:p14="http://schemas.microsoft.com/office/powerpoint/2010/main" val="2021327719"/>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74011-9288-416D-92FB-AC1B6A40E999}"/>
              </a:ext>
            </a:extLst>
          </p:cNvPr>
          <p:cNvSpPr>
            <a:spLocks noGrp="1"/>
          </p:cNvSpPr>
          <p:nvPr>
            <p:ph type="title"/>
          </p:nvPr>
        </p:nvSpPr>
        <p:spPr/>
        <p:txBody>
          <a:bodyPr/>
          <a:lstStyle/>
          <a:p>
            <a:r>
              <a:rPr lang="en-GB" dirty="0"/>
              <a:t>IDEA</a:t>
            </a:r>
          </a:p>
        </p:txBody>
      </p:sp>
      <p:sp>
        <p:nvSpPr>
          <p:cNvPr id="3" name="Content Placeholder 2">
            <a:extLst>
              <a:ext uri="{FF2B5EF4-FFF2-40B4-BE49-F238E27FC236}">
                <a16:creationId xmlns:a16="http://schemas.microsoft.com/office/drawing/2014/main" id="{AE74F9B1-81AA-4EAE-96BF-E3FE0D44EE7F}"/>
              </a:ext>
            </a:extLst>
          </p:cNvPr>
          <p:cNvSpPr>
            <a:spLocks noGrp="1"/>
          </p:cNvSpPr>
          <p:nvPr>
            <p:ph idx="1"/>
          </p:nvPr>
        </p:nvSpPr>
        <p:spPr/>
        <p:txBody>
          <a:bodyPr>
            <a:normAutofit/>
          </a:bodyPr>
          <a:lstStyle/>
          <a:p>
            <a:r>
              <a:rPr lang="en-US" dirty="0"/>
              <a:t>The typical block size is 16 bytes of 128 bits</a:t>
            </a:r>
          </a:p>
          <a:p>
            <a:endParaRPr lang="en-US" dirty="0"/>
          </a:p>
          <a:p>
            <a:r>
              <a:rPr lang="en-US" dirty="0"/>
              <a:t>A block cipher will typically operate in round blocks where part of the key is applied to the round, and then other operations are performed on it</a:t>
            </a:r>
          </a:p>
          <a:p>
            <a:endParaRPr lang="en-US" dirty="0"/>
          </a:p>
          <a:p>
            <a:r>
              <a:rPr lang="en-US" dirty="0"/>
              <a:t>After a certain number of rounds, say between 10 to 16, we end up with our ciphertext for that block.</a:t>
            </a:r>
          </a:p>
        </p:txBody>
      </p:sp>
    </p:spTree>
    <p:extLst>
      <p:ext uri="{BB962C8B-B14F-4D97-AF65-F5344CB8AC3E}">
        <p14:creationId xmlns:p14="http://schemas.microsoft.com/office/powerpoint/2010/main" val="1419408589"/>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74011-9288-416D-92FB-AC1B6A40E999}"/>
              </a:ext>
            </a:extLst>
          </p:cNvPr>
          <p:cNvSpPr>
            <a:spLocks noGrp="1"/>
          </p:cNvSpPr>
          <p:nvPr>
            <p:ph type="title"/>
          </p:nvPr>
        </p:nvSpPr>
        <p:spPr/>
        <p:txBody>
          <a:bodyPr/>
          <a:lstStyle/>
          <a:p>
            <a:r>
              <a:rPr lang="en-GB" dirty="0"/>
              <a:t>IDEA</a:t>
            </a:r>
          </a:p>
        </p:txBody>
      </p:sp>
      <p:sp>
        <p:nvSpPr>
          <p:cNvPr id="3" name="Content Placeholder 2">
            <a:extLst>
              <a:ext uri="{FF2B5EF4-FFF2-40B4-BE49-F238E27FC236}">
                <a16:creationId xmlns:a16="http://schemas.microsoft.com/office/drawing/2014/main" id="{AE74F9B1-81AA-4EAE-96BF-E3FE0D44EE7F}"/>
              </a:ext>
            </a:extLst>
          </p:cNvPr>
          <p:cNvSpPr>
            <a:spLocks noGrp="1"/>
          </p:cNvSpPr>
          <p:nvPr>
            <p:ph idx="1"/>
          </p:nvPr>
        </p:nvSpPr>
        <p:spPr/>
        <p:txBody>
          <a:bodyPr>
            <a:normAutofit/>
          </a:bodyPr>
          <a:lstStyle/>
          <a:p>
            <a:r>
              <a:rPr lang="en-US" dirty="0"/>
              <a:t>The ciphertext block is exactly the same size as the plain text block, 16 bytes </a:t>
            </a:r>
          </a:p>
          <a:p>
            <a:endParaRPr lang="en-US" dirty="0"/>
          </a:p>
          <a:p>
            <a:r>
              <a:rPr lang="en-US" dirty="0"/>
              <a:t>We operate on the block for each round using a part of the encryption key that we call as the round key </a:t>
            </a:r>
          </a:p>
          <a:p>
            <a:endParaRPr lang="en-US" dirty="0"/>
          </a:p>
          <a:p>
            <a:r>
              <a:rPr lang="en-US" dirty="0"/>
              <a:t>We derive the multiple round keys from the encryption key using a key schedule</a:t>
            </a:r>
          </a:p>
        </p:txBody>
      </p:sp>
    </p:spTree>
    <p:extLst>
      <p:ext uri="{BB962C8B-B14F-4D97-AF65-F5344CB8AC3E}">
        <p14:creationId xmlns:p14="http://schemas.microsoft.com/office/powerpoint/2010/main" val="3129875154"/>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74011-9288-416D-92FB-AC1B6A40E999}"/>
              </a:ext>
            </a:extLst>
          </p:cNvPr>
          <p:cNvSpPr>
            <a:spLocks noGrp="1"/>
          </p:cNvSpPr>
          <p:nvPr>
            <p:ph type="title"/>
          </p:nvPr>
        </p:nvSpPr>
        <p:spPr/>
        <p:txBody>
          <a:bodyPr/>
          <a:lstStyle/>
          <a:p>
            <a:r>
              <a:rPr lang="en-GB" dirty="0"/>
              <a:t>IDEA</a:t>
            </a:r>
          </a:p>
        </p:txBody>
      </p:sp>
      <p:sp>
        <p:nvSpPr>
          <p:cNvPr id="3" name="Content Placeholder 2">
            <a:extLst>
              <a:ext uri="{FF2B5EF4-FFF2-40B4-BE49-F238E27FC236}">
                <a16:creationId xmlns:a16="http://schemas.microsoft.com/office/drawing/2014/main" id="{AE74F9B1-81AA-4EAE-96BF-E3FE0D44EE7F}"/>
              </a:ext>
            </a:extLst>
          </p:cNvPr>
          <p:cNvSpPr>
            <a:spLocks noGrp="1"/>
          </p:cNvSpPr>
          <p:nvPr>
            <p:ph idx="1"/>
          </p:nvPr>
        </p:nvSpPr>
        <p:spPr/>
        <p:txBody>
          <a:bodyPr>
            <a:normAutofit/>
          </a:bodyPr>
          <a:lstStyle/>
          <a:p>
            <a:endParaRPr lang="en-US" dirty="0"/>
          </a:p>
          <a:p>
            <a:r>
              <a:rPr lang="en-US" dirty="0"/>
              <a:t>The key schedule is an algorithm that:</a:t>
            </a:r>
          </a:p>
          <a:p>
            <a:pPr lvl="1"/>
            <a:r>
              <a:rPr lang="en-US" dirty="0"/>
              <a:t>Shifts</a:t>
            </a:r>
          </a:p>
          <a:p>
            <a:pPr lvl="1"/>
            <a:r>
              <a:rPr lang="en-US" dirty="0"/>
              <a:t>XORs</a:t>
            </a:r>
          </a:p>
          <a:p>
            <a:pPr lvl="1"/>
            <a:r>
              <a:rPr lang="en-US" dirty="0"/>
              <a:t>Multiplies, and</a:t>
            </a:r>
          </a:p>
          <a:p>
            <a:pPr lvl="1"/>
            <a:r>
              <a:rPr lang="en-US" dirty="0"/>
              <a:t>Performs other types of operation on the original encryption key in order to come up with these round keys</a:t>
            </a:r>
          </a:p>
        </p:txBody>
      </p:sp>
    </p:spTree>
    <p:extLst>
      <p:ext uri="{BB962C8B-B14F-4D97-AF65-F5344CB8AC3E}">
        <p14:creationId xmlns:p14="http://schemas.microsoft.com/office/powerpoint/2010/main" val="35652184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B4AFD-4D1B-469F-933A-68AE7F39CFE8}"/>
              </a:ext>
            </a:extLst>
          </p:cNvPr>
          <p:cNvSpPr>
            <a:spLocks noGrp="1"/>
          </p:cNvSpPr>
          <p:nvPr>
            <p:ph type="title"/>
          </p:nvPr>
        </p:nvSpPr>
        <p:spPr/>
        <p:txBody>
          <a:bodyPr/>
          <a:lstStyle/>
          <a:p>
            <a:r>
              <a:rPr lang="en-US" dirty="0"/>
              <a:t>Set Builder Notation</a:t>
            </a:r>
            <a:endParaRPr lang="en-GB" dirty="0">
              <a:highlight>
                <a:srgbClr val="FFFF00"/>
              </a:highlight>
            </a:endParaRPr>
          </a:p>
        </p:txBody>
      </p:sp>
      <p:sp>
        <p:nvSpPr>
          <p:cNvPr id="3" name="Content Placeholder 2">
            <a:extLst>
              <a:ext uri="{FF2B5EF4-FFF2-40B4-BE49-F238E27FC236}">
                <a16:creationId xmlns:a16="http://schemas.microsoft.com/office/drawing/2014/main" id="{B4E35BD5-01D9-4D21-A495-DA5654C967B0}"/>
              </a:ext>
            </a:extLst>
          </p:cNvPr>
          <p:cNvSpPr>
            <a:spLocks noGrp="1"/>
          </p:cNvSpPr>
          <p:nvPr>
            <p:ph idx="1"/>
          </p:nvPr>
        </p:nvSpPr>
        <p:spPr/>
        <p:txBody>
          <a:bodyPr>
            <a:normAutofit/>
          </a:bodyPr>
          <a:lstStyle/>
          <a:p>
            <a:r>
              <a:rPr lang="en-US" dirty="0"/>
              <a:t>Specify the property or properties that all set members must satisfy. </a:t>
            </a:r>
          </a:p>
          <a:p>
            <a:r>
              <a:rPr lang="en-US" dirty="0"/>
              <a:t>G = {x | x is a positive integer less than 100} </a:t>
            </a:r>
          </a:p>
          <a:p>
            <a:r>
              <a:rPr lang="en-US" dirty="0"/>
              <a:t>G = {x | x ∈ </a:t>
            </a:r>
            <a:r>
              <a:rPr lang="en-US" b="1" dirty="0"/>
              <a:t>Z+ </a:t>
            </a:r>
            <a:r>
              <a:rPr lang="en-US" dirty="0"/>
              <a:t>∧ x &lt; 100} </a:t>
            </a:r>
          </a:p>
          <a:p>
            <a:r>
              <a:rPr lang="en-US" dirty="0"/>
              <a:t>G = {x ∈ </a:t>
            </a:r>
            <a:r>
              <a:rPr lang="en-US" b="1" dirty="0"/>
              <a:t>Z+ </a:t>
            </a:r>
            <a:r>
              <a:rPr lang="en-US" dirty="0"/>
              <a:t>| x &lt; 100} </a:t>
            </a:r>
          </a:p>
          <a:p>
            <a:r>
              <a:rPr lang="en-US" dirty="0"/>
              <a:t>A predicate can be used, e.g., </a:t>
            </a:r>
          </a:p>
          <a:p>
            <a:pPr marL="457200" lvl="1" indent="0">
              <a:buNone/>
            </a:pPr>
            <a:r>
              <a:rPr lang="en-US" dirty="0"/>
              <a:t>		G = {x | P(x)} </a:t>
            </a:r>
          </a:p>
          <a:p>
            <a:pPr marL="457200" lvl="1" indent="0">
              <a:buNone/>
            </a:pPr>
            <a:r>
              <a:rPr lang="en-US" dirty="0"/>
              <a:t>where P(x) is true if x is a prime number. </a:t>
            </a:r>
          </a:p>
          <a:p>
            <a:r>
              <a:rPr lang="en-US" dirty="0"/>
              <a:t>Positive rational numbers </a:t>
            </a:r>
          </a:p>
          <a:p>
            <a:pPr marL="1828800" lvl="4" indent="0">
              <a:buNone/>
            </a:pPr>
            <a:r>
              <a:rPr lang="en-US" sz="2800" b="1" dirty="0"/>
              <a:t>Q+ </a:t>
            </a:r>
            <a:r>
              <a:rPr lang="en-US" sz="2800" dirty="0"/>
              <a:t>= {x ∈ </a:t>
            </a:r>
            <a:r>
              <a:rPr lang="en-US" sz="2800" b="1" dirty="0"/>
              <a:t>R</a:t>
            </a:r>
            <a:r>
              <a:rPr lang="en-US" sz="2800" dirty="0"/>
              <a:t> | x = p/ q} </a:t>
            </a:r>
            <a:endParaRPr lang="en-GB" sz="2800" dirty="0"/>
          </a:p>
        </p:txBody>
      </p:sp>
    </p:spTree>
    <p:extLst>
      <p:ext uri="{BB962C8B-B14F-4D97-AF65-F5344CB8AC3E}">
        <p14:creationId xmlns:p14="http://schemas.microsoft.com/office/powerpoint/2010/main" val="3731200534"/>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normAutofit/>
          </a:bodyPr>
          <a:lstStyle/>
          <a:p>
            <a:pPr marL="0" indent="0" algn="ctr">
              <a:buNone/>
            </a:pPr>
            <a:endParaRPr lang="en-US" sz="4800" dirty="0"/>
          </a:p>
          <a:p>
            <a:pPr marL="0" indent="0" algn="ctr">
              <a:buNone/>
            </a:pPr>
            <a:endParaRPr lang="en-US" sz="4800" dirty="0"/>
          </a:p>
        </p:txBody>
      </p:sp>
      <p:sp>
        <p:nvSpPr>
          <p:cNvPr id="4" name="Rectangle: Rounded Corners 3">
            <a:extLst>
              <a:ext uri="{FF2B5EF4-FFF2-40B4-BE49-F238E27FC236}">
                <a16:creationId xmlns:a16="http://schemas.microsoft.com/office/drawing/2014/main" id="{F7A5BD4F-F210-406F-BDA3-5D496D0DBA1D}"/>
              </a:ext>
            </a:extLst>
          </p:cNvPr>
          <p:cNvSpPr/>
          <p:nvPr/>
        </p:nvSpPr>
        <p:spPr>
          <a:xfrm>
            <a:off x="2115552" y="2852238"/>
            <a:ext cx="7960895" cy="19531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indent="0" algn="ctr">
              <a:buNone/>
            </a:pPr>
            <a:r>
              <a:rPr lang="en-US" sz="4800" dirty="0" err="1"/>
              <a:t>BlowFish</a:t>
            </a:r>
            <a:r>
              <a:rPr lang="en-US" sz="4800" dirty="0"/>
              <a:t> Algorithm</a:t>
            </a:r>
            <a:endParaRPr lang="en-GB" sz="4800" dirty="0"/>
          </a:p>
        </p:txBody>
      </p:sp>
    </p:spTree>
    <p:extLst>
      <p:ext uri="{BB962C8B-B14F-4D97-AF65-F5344CB8AC3E}">
        <p14:creationId xmlns:p14="http://schemas.microsoft.com/office/powerpoint/2010/main" val="1235613113"/>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B8073-1A02-4961-9CE3-B6FB016DD4AE}"/>
              </a:ext>
            </a:extLst>
          </p:cNvPr>
          <p:cNvSpPr>
            <a:spLocks noGrp="1"/>
          </p:cNvSpPr>
          <p:nvPr>
            <p:ph type="title"/>
          </p:nvPr>
        </p:nvSpPr>
        <p:spPr/>
        <p:txBody>
          <a:bodyPr/>
          <a:lstStyle/>
          <a:p>
            <a:r>
              <a:rPr lang="en-GB" dirty="0"/>
              <a:t>Blowfish</a:t>
            </a:r>
          </a:p>
        </p:txBody>
      </p:sp>
      <p:sp>
        <p:nvSpPr>
          <p:cNvPr id="3" name="Content Placeholder 2">
            <a:extLst>
              <a:ext uri="{FF2B5EF4-FFF2-40B4-BE49-F238E27FC236}">
                <a16:creationId xmlns:a16="http://schemas.microsoft.com/office/drawing/2014/main" id="{317032D1-56F9-4314-AAFC-B505621BE0ED}"/>
              </a:ext>
            </a:extLst>
          </p:cNvPr>
          <p:cNvSpPr>
            <a:spLocks noGrp="1"/>
          </p:cNvSpPr>
          <p:nvPr>
            <p:ph idx="1"/>
          </p:nvPr>
        </p:nvSpPr>
        <p:spPr/>
        <p:txBody>
          <a:bodyPr>
            <a:normAutofit/>
          </a:bodyPr>
          <a:lstStyle/>
          <a:p>
            <a:r>
              <a:rPr lang="en-US" dirty="0"/>
              <a:t>Blowfish is a symmetric encryption algorithm, meaning that it uses the same secret key to both encrypt and decrypt messages</a:t>
            </a:r>
          </a:p>
          <a:p>
            <a:pPr marL="0" indent="0">
              <a:buNone/>
            </a:pPr>
            <a:endParaRPr lang="en-US" dirty="0"/>
          </a:p>
          <a:p>
            <a:r>
              <a:rPr lang="en-US" dirty="0"/>
              <a:t>Blowfish is also a block cipher, meaning that it divides a message up into fixed length blocks during encryption and decryption </a:t>
            </a:r>
          </a:p>
          <a:p>
            <a:endParaRPr lang="en-US" dirty="0"/>
          </a:p>
          <a:p>
            <a:r>
              <a:rPr lang="en-US" dirty="0"/>
              <a:t>The block length for Blowfish is 64 bits; messages that aren't a multiple of eight bytes in size must be padded</a:t>
            </a:r>
          </a:p>
          <a:p>
            <a:endParaRPr lang="en-US" dirty="0"/>
          </a:p>
        </p:txBody>
      </p:sp>
    </p:spTree>
    <p:extLst>
      <p:ext uri="{BB962C8B-B14F-4D97-AF65-F5344CB8AC3E}">
        <p14:creationId xmlns:p14="http://schemas.microsoft.com/office/powerpoint/2010/main" val="2210796056"/>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B8073-1A02-4961-9CE3-B6FB016DD4AE}"/>
              </a:ext>
            </a:extLst>
          </p:cNvPr>
          <p:cNvSpPr>
            <a:spLocks noGrp="1"/>
          </p:cNvSpPr>
          <p:nvPr>
            <p:ph type="title"/>
          </p:nvPr>
        </p:nvSpPr>
        <p:spPr/>
        <p:txBody>
          <a:bodyPr/>
          <a:lstStyle/>
          <a:p>
            <a:r>
              <a:rPr lang="en-GB" dirty="0"/>
              <a:t>Blowfish</a:t>
            </a:r>
          </a:p>
        </p:txBody>
      </p:sp>
      <p:sp>
        <p:nvSpPr>
          <p:cNvPr id="3" name="Content Placeholder 2">
            <a:extLst>
              <a:ext uri="{FF2B5EF4-FFF2-40B4-BE49-F238E27FC236}">
                <a16:creationId xmlns:a16="http://schemas.microsoft.com/office/drawing/2014/main" id="{317032D1-56F9-4314-AAFC-B505621BE0ED}"/>
              </a:ext>
            </a:extLst>
          </p:cNvPr>
          <p:cNvSpPr>
            <a:spLocks noGrp="1"/>
          </p:cNvSpPr>
          <p:nvPr>
            <p:ph idx="1"/>
          </p:nvPr>
        </p:nvSpPr>
        <p:spPr/>
        <p:txBody>
          <a:bodyPr>
            <a:normAutofit/>
          </a:bodyPr>
          <a:lstStyle/>
          <a:p>
            <a:r>
              <a:rPr lang="en-US" dirty="0"/>
              <a:t>Blowfish is public domain</a:t>
            </a:r>
          </a:p>
          <a:p>
            <a:endParaRPr lang="en-US" dirty="0"/>
          </a:p>
          <a:p>
            <a:r>
              <a:rPr lang="en-US" dirty="0"/>
              <a:t>Designed by Bruce </a:t>
            </a:r>
            <a:r>
              <a:rPr lang="en-US" dirty="0" err="1"/>
              <a:t>Schneier</a:t>
            </a:r>
            <a:r>
              <a:rPr lang="en-US" dirty="0"/>
              <a:t> expressly for use in performance-constrained environments such as embedded systems</a:t>
            </a:r>
          </a:p>
          <a:p>
            <a:endParaRPr lang="en-US" dirty="0"/>
          </a:p>
          <a:p>
            <a:r>
              <a:rPr lang="en-US" dirty="0"/>
              <a:t>It has been extensively analyzed and deemed “reasonably secure” by the cryptographic community.</a:t>
            </a:r>
            <a:endParaRPr lang="en-GB" dirty="0"/>
          </a:p>
        </p:txBody>
      </p:sp>
    </p:spTree>
    <p:extLst>
      <p:ext uri="{BB962C8B-B14F-4D97-AF65-F5344CB8AC3E}">
        <p14:creationId xmlns:p14="http://schemas.microsoft.com/office/powerpoint/2010/main" val="3137182038"/>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74011-9288-416D-92FB-AC1B6A40E999}"/>
              </a:ext>
            </a:extLst>
          </p:cNvPr>
          <p:cNvSpPr>
            <a:spLocks noGrp="1"/>
          </p:cNvSpPr>
          <p:nvPr>
            <p:ph type="title"/>
          </p:nvPr>
        </p:nvSpPr>
        <p:spPr/>
        <p:txBody>
          <a:bodyPr/>
          <a:lstStyle/>
          <a:p>
            <a:r>
              <a:rPr lang="en-GB" dirty="0"/>
              <a:t>Blowfish</a:t>
            </a:r>
          </a:p>
        </p:txBody>
      </p:sp>
      <p:sp>
        <p:nvSpPr>
          <p:cNvPr id="3" name="Content Placeholder 2">
            <a:extLst>
              <a:ext uri="{FF2B5EF4-FFF2-40B4-BE49-F238E27FC236}">
                <a16:creationId xmlns:a16="http://schemas.microsoft.com/office/drawing/2014/main" id="{AE74F9B1-81AA-4EAE-96BF-E3FE0D44EE7F}"/>
              </a:ext>
            </a:extLst>
          </p:cNvPr>
          <p:cNvSpPr>
            <a:spLocks noGrp="1"/>
          </p:cNvSpPr>
          <p:nvPr>
            <p:ph idx="1"/>
          </p:nvPr>
        </p:nvSpPr>
        <p:spPr/>
        <p:txBody>
          <a:bodyPr>
            <a:normAutofit fontScale="92500" lnSpcReduction="10000"/>
          </a:bodyPr>
          <a:lstStyle/>
          <a:p>
            <a:r>
              <a:rPr lang="en-US" dirty="0"/>
              <a:t>Blowfish requires about 5KB of memory. A careful implementation on a  32-bit processor can encrypt or decrypt a 64-bit message in approximately 12 clock cycles</a:t>
            </a:r>
          </a:p>
          <a:p>
            <a:endParaRPr lang="en-US" dirty="0"/>
          </a:p>
          <a:p>
            <a:r>
              <a:rPr lang="en-US" dirty="0"/>
              <a:t>Not-so-careful implementations, don't increase the time significantly</a:t>
            </a:r>
          </a:p>
          <a:p>
            <a:endParaRPr lang="en-US" dirty="0"/>
          </a:p>
          <a:p>
            <a:r>
              <a:rPr lang="en-US" dirty="0"/>
              <a:t>Longer messages increase computation time in a linear fashion; for example, a 128-bit message takes about (2 x 12) clocks</a:t>
            </a:r>
          </a:p>
          <a:p>
            <a:r>
              <a:rPr lang="en-US" dirty="0"/>
              <a:t> </a:t>
            </a:r>
          </a:p>
          <a:p>
            <a:r>
              <a:rPr lang="en-US" dirty="0"/>
              <a:t>Blowfish works with keys up to 448 bits in length.</a:t>
            </a:r>
            <a:endParaRPr lang="en-GB" dirty="0"/>
          </a:p>
        </p:txBody>
      </p:sp>
    </p:spTree>
    <p:extLst>
      <p:ext uri="{BB962C8B-B14F-4D97-AF65-F5344CB8AC3E}">
        <p14:creationId xmlns:p14="http://schemas.microsoft.com/office/powerpoint/2010/main" val="2837915549"/>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B1977-ABBE-4D4D-9690-8DE916CCE20A}"/>
              </a:ext>
            </a:extLst>
          </p:cNvPr>
          <p:cNvSpPr>
            <a:spLocks noGrp="1"/>
          </p:cNvSpPr>
          <p:nvPr>
            <p:ph type="title"/>
          </p:nvPr>
        </p:nvSpPr>
        <p:spPr>
          <a:xfrm>
            <a:off x="838200" y="365125"/>
            <a:ext cx="10515600" cy="1325563"/>
          </a:xfrm>
        </p:spPr>
        <p:txBody>
          <a:bodyPr anchor="ctr">
            <a:normAutofit/>
          </a:bodyPr>
          <a:lstStyle/>
          <a:p>
            <a:r>
              <a:rPr lang="en-GB" dirty="0"/>
              <a:t>Blowfish</a:t>
            </a:r>
          </a:p>
        </p:txBody>
      </p:sp>
      <p:pic>
        <p:nvPicPr>
          <p:cNvPr id="4" name="Picture 3">
            <a:extLst>
              <a:ext uri="{FF2B5EF4-FFF2-40B4-BE49-F238E27FC236}">
                <a16:creationId xmlns:a16="http://schemas.microsoft.com/office/drawing/2014/main" id="{4E1895D9-0B0D-4E65-B27F-0309340A384B}"/>
              </a:ext>
            </a:extLst>
          </p:cNvPr>
          <p:cNvPicPr>
            <a:picLocks noChangeAspect="1"/>
          </p:cNvPicPr>
          <p:nvPr/>
        </p:nvPicPr>
        <p:blipFill>
          <a:blip r:embed="rId3"/>
          <a:stretch>
            <a:fillRect/>
          </a:stretch>
        </p:blipFill>
        <p:spPr>
          <a:xfrm>
            <a:off x="7434114" y="702308"/>
            <a:ext cx="3737904" cy="5161337"/>
          </a:xfrm>
          <a:prstGeom prst="rect">
            <a:avLst/>
          </a:prstGeom>
          <a:noFill/>
        </p:spPr>
      </p:pic>
      <p:pic>
        <p:nvPicPr>
          <p:cNvPr id="7" name="Picture 6">
            <a:extLst>
              <a:ext uri="{FF2B5EF4-FFF2-40B4-BE49-F238E27FC236}">
                <a16:creationId xmlns:a16="http://schemas.microsoft.com/office/drawing/2014/main" id="{EF194CDE-5EF4-4748-9171-8F18F1774093}"/>
              </a:ext>
            </a:extLst>
          </p:cNvPr>
          <p:cNvPicPr>
            <a:picLocks noChangeAspect="1"/>
          </p:cNvPicPr>
          <p:nvPr/>
        </p:nvPicPr>
        <p:blipFill>
          <a:blip r:embed="rId4"/>
          <a:stretch>
            <a:fillRect/>
          </a:stretch>
        </p:blipFill>
        <p:spPr>
          <a:xfrm>
            <a:off x="1212701" y="1961318"/>
            <a:ext cx="5296633" cy="3561986"/>
          </a:xfrm>
          <a:prstGeom prst="rect">
            <a:avLst/>
          </a:prstGeom>
        </p:spPr>
      </p:pic>
      <p:sp>
        <p:nvSpPr>
          <p:cNvPr id="8" name="TextBox 7">
            <a:extLst>
              <a:ext uri="{FF2B5EF4-FFF2-40B4-BE49-F238E27FC236}">
                <a16:creationId xmlns:a16="http://schemas.microsoft.com/office/drawing/2014/main" id="{D0BE86AF-FF36-459C-89A0-7D2D1C279486}"/>
              </a:ext>
            </a:extLst>
          </p:cNvPr>
          <p:cNvSpPr txBox="1"/>
          <p:nvPr/>
        </p:nvSpPr>
        <p:spPr>
          <a:xfrm>
            <a:off x="2210142" y="5971026"/>
            <a:ext cx="2961132" cy="369332"/>
          </a:xfrm>
          <a:prstGeom prst="rect">
            <a:avLst/>
          </a:prstGeom>
          <a:noFill/>
        </p:spPr>
        <p:txBody>
          <a:bodyPr wrap="none" rtlCol="0">
            <a:spAutoFit/>
          </a:bodyPr>
          <a:lstStyle/>
          <a:p>
            <a:r>
              <a:rPr lang="en-GB" dirty="0"/>
              <a:t>Graphical Representation of F</a:t>
            </a:r>
          </a:p>
        </p:txBody>
      </p:sp>
      <p:sp>
        <p:nvSpPr>
          <p:cNvPr id="10" name="TextBox 9">
            <a:extLst>
              <a:ext uri="{FF2B5EF4-FFF2-40B4-BE49-F238E27FC236}">
                <a16:creationId xmlns:a16="http://schemas.microsoft.com/office/drawing/2014/main" id="{6BA071FE-60E8-4C26-A1D0-9AA0F0C80D4E}"/>
              </a:ext>
            </a:extLst>
          </p:cNvPr>
          <p:cNvSpPr txBox="1"/>
          <p:nvPr/>
        </p:nvSpPr>
        <p:spPr>
          <a:xfrm>
            <a:off x="8401819" y="5971026"/>
            <a:ext cx="1968616" cy="369332"/>
          </a:xfrm>
          <a:prstGeom prst="rect">
            <a:avLst/>
          </a:prstGeom>
          <a:noFill/>
        </p:spPr>
        <p:txBody>
          <a:bodyPr wrap="none" rtlCol="0">
            <a:spAutoFit/>
          </a:bodyPr>
          <a:lstStyle/>
          <a:p>
            <a:r>
              <a:rPr lang="en-GB" dirty="0"/>
              <a:t>Blowfish Algorithm</a:t>
            </a:r>
          </a:p>
        </p:txBody>
      </p:sp>
    </p:spTree>
    <p:extLst>
      <p:ext uri="{BB962C8B-B14F-4D97-AF65-F5344CB8AC3E}">
        <p14:creationId xmlns:p14="http://schemas.microsoft.com/office/powerpoint/2010/main" val="2215482388"/>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B1977-ABBE-4D4D-9690-8DE916CCE20A}"/>
              </a:ext>
            </a:extLst>
          </p:cNvPr>
          <p:cNvSpPr>
            <a:spLocks noGrp="1"/>
          </p:cNvSpPr>
          <p:nvPr>
            <p:ph type="title"/>
          </p:nvPr>
        </p:nvSpPr>
        <p:spPr/>
        <p:txBody>
          <a:bodyPr/>
          <a:lstStyle/>
          <a:p>
            <a:r>
              <a:rPr lang="en-GB" dirty="0"/>
              <a:t>Blowfish</a:t>
            </a:r>
          </a:p>
        </p:txBody>
      </p:sp>
      <p:sp>
        <p:nvSpPr>
          <p:cNvPr id="3" name="Content Placeholder 2">
            <a:extLst>
              <a:ext uri="{FF2B5EF4-FFF2-40B4-BE49-F238E27FC236}">
                <a16:creationId xmlns:a16="http://schemas.microsoft.com/office/drawing/2014/main" id="{372EDF16-AAAE-4FE4-A8FF-36177D963E16}"/>
              </a:ext>
            </a:extLst>
          </p:cNvPr>
          <p:cNvSpPr>
            <a:spLocks noGrp="1"/>
          </p:cNvSpPr>
          <p:nvPr>
            <p:ph idx="1"/>
          </p:nvPr>
        </p:nvSpPr>
        <p:spPr/>
        <p:txBody>
          <a:bodyPr>
            <a:normAutofit fontScale="92500"/>
          </a:bodyPr>
          <a:lstStyle/>
          <a:p>
            <a:r>
              <a:rPr lang="en-US" dirty="0"/>
              <a:t>A 64-bit plaintext message is first divided into 32 bits</a:t>
            </a:r>
          </a:p>
          <a:p>
            <a:r>
              <a:rPr lang="en-US" dirty="0"/>
              <a:t>The “left” 32 bits are XORed with the first element of a P-array to create a value I'll call P’</a:t>
            </a:r>
          </a:p>
          <a:p>
            <a:r>
              <a:rPr lang="en-US" dirty="0"/>
              <a:t>Run through a transformation function called F, then XORed with the “right” 32 bits of the message to produce a new value I'll call F’. </a:t>
            </a:r>
          </a:p>
          <a:p>
            <a:r>
              <a:rPr lang="en-US" dirty="0"/>
              <a:t>F' then replaces the “left” half of the message and P' replaces the “right” half, and the process is repeated 15 more times with successive members of the P-array</a:t>
            </a:r>
          </a:p>
          <a:p>
            <a:r>
              <a:rPr lang="en-US" dirty="0"/>
              <a:t>The resulting P' and F' are then XORed with the last two entries in the P-array (entries 17 and 18) and recombined to produce the 64-bit ciphertext</a:t>
            </a:r>
            <a:endParaRPr lang="en-GB" dirty="0"/>
          </a:p>
        </p:txBody>
      </p:sp>
    </p:spTree>
    <p:extLst>
      <p:ext uri="{BB962C8B-B14F-4D97-AF65-F5344CB8AC3E}">
        <p14:creationId xmlns:p14="http://schemas.microsoft.com/office/powerpoint/2010/main" val="3868118678"/>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normAutofit/>
          </a:bodyPr>
          <a:lstStyle/>
          <a:p>
            <a:pPr marL="0" indent="0" algn="ctr">
              <a:buNone/>
            </a:pPr>
            <a:endParaRPr lang="en-US" sz="4800" dirty="0"/>
          </a:p>
          <a:p>
            <a:pPr marL="0" indent="0" algn="ctr">
              <a:buNone/>
            </a:pPr>
            <a:endParaRPr lang="en-US" sz="4800" dirty="0"/>
          </a:p>
        </p:txBody>
      </p:sp>
      <p:sp>
        <p:nvSpPr>
          <p:cNvPr id="4" name="Rectangle: Rounded Corners 3">
            <a:extLst>
              <a:ext uri="{FF2B5EF4-FFF2-40B4-BE49-F238E27FC236}">
                <a16:creationId xmlns:a16="http://schemas.microsoft.com/office/drawing/2014/main" id="{F7A5BD4F-F210-406F-BDA3-5D496D0DBA1D}"/>
              </a:ext>
            </a:extLst>
          </p:cNvPr>
          <p:cNvSpPr/>
          <p:nvPr/>
        </p:nvSpPr>
        <p:spPr>
          <a:xfrm>
            <a:off x="2115552" y="2852238"/>
            <a:ext cx="7960895" cy="19531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indent="0" algn="ctr">
              <a:buNone/>
            </a:pPr>
            <a:r>
              <a:rPr lang="en-US" sz="4800" dirty="0"/>
              <a:t>RC 5 Algorithm</a:t>
            </a:r>
            <a:endParaRPr lang="en-GB" sz="4800" dirty="0"/>
          </a:p>
        </p:txBody>
      </p:sp>
    </p:spTree>
    <p:extLst>
      <p:ext uri="{BB962C8B-B14F-4D97-AF65-F5344CB8AC3E}">
        <p14:creationId xmlns:p14="http://schemas.microsoft.com/office/powerpoint/2010/main" val="167490509"/>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B8073-1A02-4961-9CE3-B6FB016DD4AE}"/>
              </a:ext>
            </a:extLst>
          </p:cNvPr>
          <p:cNvSpPr>
            <a:spLocks noGrp="1"/>
          </p:cNvSpPr>
          <p:nvPr>
            <p:ph type="title"/>
          </p:nvPr>
        </p:nvSpPr>
        <p:spPr/>
        <p:txBody>
          <a:bodyPr/>
          <a:lstStyle/>
          <a:p>
            <a:r>
              <a:rPr lang="en-GB" dirty="0"/>
              <a:t>RC5</a:t>
            </a:r>
          </a:p>
        </p:txBody>
      </p:sp>
      <p:sp>
        <p:nvSpPr>
          <p:cNvPr id="3" name="Content Placeholder 2">
            <a:extLst>
              <a:ext uri="{FF2B5EF4-FFF2-40B4-BE49-F238E27FC236}">
                <a16:creationId xmlns:a16="http://schemas.microsoft.com/office/drawing/2014/main" id="{317032D1-56F9-4314-AAFC-B505621BE0ED}"/>
              </a:ext>
            </a:extLst>
          </p:cNvPr>
          <p:cNvSpPr>
            <a:spLocks noGrp="1"/>
          </p:cNvSpPr>
          <p:nvPr>
            <p:ph idx="1"/>
          </p:nvPr>
        </p:nvSpPr>
        <p:spPr/>
        <p:txBody>
          <a:bodyPr/>
          <a:lstStyle/>
          <a:p>
            <a:r>
              <a:rPr lang="en-US" dirty="0"/>
              <a:t>RC5 is a symmetric key block encryption algorithm </a:t>
            </a:r>
          </a:p>
          <a:p>
            <a:endParaRPr lang="en-US" dirty="0"/>
          </a:p>
          <a:p>
            <a:r>
              <a:rPr lang="en-US" dirty="0"/>
              <a:t>Designed by Ron Rivest in 1994</a:t>
            </a:r>
          </a:p>
          <a:p>
            <a:pPr marL="0" indent="0">
              <a:buNone/>
            </a:pPr>
            <a:r>
              <a:rPr lang="en-US" dirty="0"/>
              <a:t> </a:t>
            </a:r>
          </a:p>
          <a:p>
            <a:r>
              <a:rPr lang="en-US" dirty="0"/>
              <a:t>It is notable for being simple and fast, as it utilizes only primitive computer operations like XOR, shift, etc.</a:t>
            </a:r>
          </a:p>
          <a:p>
            <a:endParaRPr lang="en-US" dirty="0"/>
          </a:p>
          <a:p>
            <a:r>
              <a:rPr lang="en-US" dirty="0"/>
              <a:t>Based upon the above, it consumes less memory</a:t>
            </a:r>
            <a:endParaRPr lang="en-GB" dirty="0"/>
          </a:p>
        </p:txBody>
      </p:sp>
    </p:spTree>
    <p:extLst>
      <p:ext uri="{BB962C8B-B14F-4D97-AF65-F5344CB8AC3E}">
        <p14:creationId xmlns:p14="http://schemas.microsoft.com/office/powerpoint/2010/main" val="3194205493"/>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74011-9288-416D-92FB-AC1B6A40E999}"/>
              </a:ext>
            </a:extLst>
          </p:cNvPr>
          <p:cNvSpPr>
            <a:spLocks noGrp="1"/>
          </p:cNvSpPr>
          <p:nvPr>
            <p:ph type="title"/>
          </p:nvPr>
        </p:nvSpPr>
        <p:spPr/>
        <p:txBody>
          <a:bodyPr/>
          <a:lstStyle/>
          <a:p>
            <a:r>
              <a:rPr lang="en-GB" dirty="0"/>
              <a:t>RC5</a:t>
            </a:r>
          </a:p>
        </p:txBody>
      </p:sp>
      <p:sp>
        <p:nvSpPr>
          <p:cNvPr id="3" name="Content Placeholder 2">
            <a:extLst>
              <a:ext uri="{FF2B5EF4-FFF2-40B4-BE49-F238E27FC236}">
                <a16:creationId xmlns:a16="http://schemas.microsoft.com/office/drawing/2014/main" id="{AE74F9B1-81AA-4EAE-96BF-E3FE0D44EE7F}"/>
              </a:ext>
            </a:extLst>
          </p:cNvPr>
          <p:cNvSpPr>
            <a:spLocks noGrp="1"/>
          </p:cNvSpPr>
          <p:nvPr>
            <p:ph idx="1"/>
          </p:nvPr>
        </p:nvSpPr>
        <p:spPr>
          <a:xfrm>
            <a:off x="838200" y="1825625"/>
            <a:ext cx="6292480" cy="4351338"/>
          </a:xfrm>
        </p:spPr>
        <p:txBody>
          <a:bodyPr>
            <a:normAutofit/>
          </a:bodyPr>
          <a:lstStyle/>
          <a:p>
            <a:r>
              <a:rPr lang="en-US" dirty="0"/>
              <a:t>Depending on input plain text block size, number of rounds and key size, various instances of RC5 can be defined and each instance is denoted as RC5-w/r/b,  where:</a:t>
            </a:r>
          </a:p>
          <a:p>
            <a:r>
              <a:rPr lang="en-US" dirty="0"/>
              <a:t>w=word size in bits</a:t>
            </a:r>
          </a:p>
          <a:p>
            <a:r>
              <a:rPr lang="en-US" dirty="0"/>
              <a:t>r=number of rounds </a:t>
            </a:r>
          </a:p>
          <a:p>
            <a:r>
              <a:rPr lang="en-US" dirty="0"/>
              <a:t>b=key size in bytes.</a:t>
            </a:r>
          </a:p>
          <a:p>
            <a:pPr marL="0" indent="0">
              <a:buNone/>
            </a:pPr>
            <a:endParaRPr lang="en-GB" dirty="0"/>
          </a:p>
        </p:txBody>
      </p:sp>
      <p:graphicFrame>
        <p:nvGraphicFramePr>
          <p:cNvPr id="4" name="Table 3">
            <a:extLst>
              <a:ext uri="{FF2B5EF4-FFF2-40B4-BE49-F238E27FC236}">
                <a16:creationId xmlns:a16="http://schemas.microsoft.com/office/drawing/2014/main" id="{31B5DC12-6E79-4CAA-9BC0-48D15E5C7DC6}"/>
              </a:ext>
            </a:extLst>
          </p:cNvPr>
          <p:cNvGraphicFramePr>
            <a:graphicFrameLocks noGrp="1"/>
          </p:cNvGraphicFramePr>
          <p:nvPr>
            <p:extLst>
              <p:ext uri="{D42A27DB-BD31-4B8C-83A1-F6EECF244321}">
                <p14:modId xmlns:p14="http://schemas.microsoft.com/office/powerpoint/2010/main" val="3151724107"/>
              </p:ext>
            </p:extLst>
          </p:nvPr>
        </p:nvGraphicFramePr>
        <p:xfrm>
          <a:off x="7328319" y="2103332"/>
          <a:ext cx="3656782" cy="3460976"/>
        </p:xfrm>
        <a:graphic>
          <a:graphicData uri="http://schemas.openxmlformats.org/drawingml/2006/table">
            <a:tbl>
              <a:tblPr>
                <a:tableStyleId>{35758FB7-9AC5-4552-8A53-C91805E547FA}</a:tableStyleId>
              </a:tblPr>
              <a:tblGrid>
                <a:gridCol w="1828391">
                  <a:extLst>
                    <a:ext uri="{9D8B030D-6E8A-4147-A177-3AD203B41FA5}">
                      <a16:colId xmlns:a16="http://schemas.microsoft.com/office/drawing/2014/main" val="3718498606"/>
                    </a:ext>
                  </a:extLst>
                </a:gridCol>
                <a:gridCol w="1828391">
                  <a:extLst>
                    <a:ext uri="{9D8B030D-6E8A-4147-A177-3AD203B41FA5}">
                      <a16:colId xmlns:a16="http://schemas.microsoft.com/office/drawing/2014/main" val="1354553923"/>
                    </a:ext>
                  </a:extLst>
                </a:gridCol>
              </a:tblGrid>
              <a:tr h="865244">
                <a:tc>
                  <a:txBody>
                    <a:bodyPr/>
                    <a:lstStyle/>
                    <a:p>
                      <a:pPr algn="ctr" fontAlgn="base"/>
                      <a:r>
                        <a:rPr lang="en-GB" sz="1400" b="1" dirty="0">
                          <a:effectLst/>
                        </a:rPr>
                        <a:t>Parameter</a:t>
                      </a:r>
                    </a:p>
                  </a:txBody>
                  <a:tcPr marL="30480" marR="30480" marT="30480" marB="30480" anchor="ctr"/>
                </a:tc>
                <a:tc>
                  <a:txBody>
                    <a:bodyPr/>
                    <a:lstStyle/>
                    <a:p>
                      <a:pPr algn="ctr" fontAlgn="base"/>
                      <a:r>
                        <a:rPr lang="en-GB" sz="1400" b="1" dirty="0">
                          <a:effectLst/>
                        </a:rPr>
                        <a:t>Possible Value</a:t>
                      </a:r>
                    </a:p>
                  </a:txBody>
                  <a:tcPr marL="30480" marR="30480" marT="30480" marB="30480" anchor="ctr"/>
                </a:tc>
                <a:extLst>
                  <a:ext uri="{0D108BD9-81ED-4DB2-BD59-A6C34878D82A}">
                    <a16:rowId xmlns:a16="http://schemas.microsoft.com/office/drawing/2014/main" val="2003392857"/>
                  </a:ext>
                </a:extLst>
              </a:tr>
              <a:tr h="865244">
                <a:tc>
                  <a:txBody>
                    <a:bodyPr/>
                    <a:lstStyle/>
                    <a:p>
                      <a:pPr algn="l" fontAlgn="base"/>
                      <a:r>
                        <a:rPr lang="en-GB" sz="1400" b="0">
                          <a:effectLst/>
                        </a:rPr>
                        <a:t>block/word size (bits)</a:t>
                      </a:r>
                    </a:p>
                  </a:txBody>
                  <a:tcPr marL="38100" marR="38100" marT="53340" marB="53340" anchor="ctr"/>
                </a:tc>
                <a:tc>
                  <a:txBody>
                    <a:bodyPr/>
                    <a:lstStyle/>
                    <a:p>
                      <a:pPr algn="l" fontAlgn="base"/>
                      <a:r>
                        <a:rPr lang="en-GB" sz="1400" b="0">
                          <a:effectLst/>
                        </a:rPr>
                        <a:t>16, 32, 64</a:t>
                      </a:r>
                    </a:p>
                  </a:txBody>
                  <a:tcPr marL="38100" marR="38100" marT="53340" marB="53340" anchor="ctr"/>
                </a:tc>
                <a:extLst>
                  <a:ext uri="{0D108BD9-81ED-4DB2-BD59-A6C34878D82A}">
                    <a16:rowId xmlns:a16="http://schemas.microsoft.com/office/drawing/2014/main" val="4218504043"/>
                  </a:ext>
                </a:extLst>
              </a:tr>
              <a:tr h="865244">
                <a:tc>
                  <a:txBody>
                    <a:bodyPr/>
                    <a:lstStyle/>
                    <a:p>
                      <a:pPr algn="l" fontAlgn="base"/>
                      <a:r>
                        <a:rPr lang="en-GB" sz="1400" b="0" dirty="0">
                          <a:effectLst/>
                        </a:rPr>
                        <a:t>Number of Rounds</a:t>
                      </a:r>
                    </a:p>
                  </a:txBody>
                  <a:tcPr marL="38100" marR="38100" marT="53340" marB="53340" anchor="ctr"/>
                </a:tc>
                <a:tc>
                  <a:txBody>
                    <a:bodyPr/>
                    <a:lstStyle/>
                    <a:p>
                      <a:pPr algn="l" fontAlgn="base"/>
                      <a:r>
                        <a:rPr lang="en-GB" sz="1400" b="0" dirty="0">
                          <a:effectLst/>
                        </a:rPr>
                        <a:t>0 – 255</a:t>
                      </a:r>
                    </a:p>
                  </a:txBody>
                  <a:tcPr marL="38100" marR="38100" marT="53340" marB="53340" anchor="ctr"/>
                </a:tc>
                <a:extLst>
                  <a:ext uri="{0D108BD9-81ED-4DB2-BD59-A6C34878D82A}">
                    <a16:rowId xmlns:a16="http://schemas.microsoft.com/office/drawing/2014/main" val="1515740680"/>
                  </a:ext>
                </a:extLst>
              </a:tr>
              <a:tr h="865244">
                <a:tc>
                  <a:txBody>
                    <a:bodyPr/>
                    <a:lstStyle/>
                    <a:p>
                      <a:pPr algn="l" fontAlgn="base"/>
                      <a:r>
                        <a:rPr lang="en-GB" sz="1400" b="0" dirty="0">
                          <a:effectLst/>
                        </a:rPr>
                        <a:t>Key Size (bytes)</a:t>
                      </a:r>
                    </a:p>
                  </a:txBody>
                  <a:tcPr marL="38100" marR="38100" marT="53340" marB="53340" anchor="ctr"/>
                </a:tc>
                <a:tc>
                  <a:txBody>
                    <a:bodyPr/>
                    <a:lstStyle/>
                    <a:p>
                      <a:pPr algn="l" fontAlgn="base"/>
                      <a:r>
                        <a:rPr lang="en-GB" sz="1400" b="0" dirty="0">
                          <a:effectLst/>
                        </a:rPr>
                        <a:t>0 – 255</a:t>
                      </a:r>
                    </a:p>
                  </a:txBody>
                  <a:tcPr marL="38100" marR="38100" marT="53340" marB="53340" anchor="ctr"/>
                </a:tc>
                <a:extLst>
                  <a:ext uri="{0D108BD9-81ED-4DB2-BD59-A6C34878D82A}">
                    <a16:rowId xmlns:a16="http://schemas.microsoft.com/office/drawing/2014/main" val="3788312231"/>
                  </a:ext>
                </a:extLst>
              </a:tr>
            </a:tbl>
          </a:graphicData>
        </a:graphic>
      </p:graphicFrame>
    </p:spTree>
    <p:extLst>
      <p:ext uri="{BB962C8B-B14F-4D97-AF65-F5344CB8AC3E}">
        <p14:creationId xmlns:p14="http://schemas.microsoft.com/office/powerpoint/2010/main" val="1885550713"/>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normAutofit/>
          </a:bodyPr>
          <a:lstStyle/>
          <a:p>
            <a:pPr marL="0" indent="0" algn="ctr">
              <a:buNone/>
            </a:pPr>
            <a:endParaRPr lang="en-US" sz="4800" dirty="0"/>
          </a:p>
          <a:p>
            <a:pPr marL="0" indent="0" algn="ctr">
              <a:buNone/>
            </a:pPr>
            <a:endParaRPr lang="en-US" sz="4800" dirty="0"/>
          </a:p>
        </p:txBody>
      </p:sp>
      <p:sp>
        <p:nvSpPr>
          <p:cNvPr id="4" name="Rectangle: Rounded Corners 3">
            <a:extLst>
              <a:ext uri="{FF2B5EF4-FFF2-40B4-BE49-F238E27FC236}">
                <a16:creationId xmlns:a16="http://schemas.microsoft.com/office/drawing/2014/main" id="{F7A5BD4F-F210-406F-BDA3-5D496D0DBA1D}"/>
              </a:ext>
            </a:extLst>
          </p:cNvPr>
          <p:cNvSpPr/>
          <p:nvPr/>
        </p:nvSpPr>
        <p:spPr>
          <a:xfrm>
            <a:off x="2115552" y="2852238"/>
            <a:ext cx="7960895" cy="19531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indent="0" algn="ctr">
              <a:buNone/>
            </a:pPr>
            <a:r>
              <a:rPr lang="en-US" sz="4800" dirty="0"/>
              <a:t>RC 6 Algorithm</a:t>
            </a:r>
            <a:endParaRPr lang="en-GB" sz="4800" dirty="0"/>
          </a:p>
        </p:txBody>
      </p:sp>
    </p:spTree>
    <p:extLst>
      <p:ext uri="{BB962C8B-B14F-4D97-AF65-F5344CB8AC3E}">
        <p14:creationId xmlns:p14="http://schemas.microsoft.com/office/powerpoint/2010/main" val="11391553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7D979-FE90-4FE0-9BE0-A1087E553967}"/>
              </a:ext>
            </a:extLst>
          </p:cNvPr>
          <p:cNvSpPr>
            <a:spLocks noGrp="1"/>
          </p:cNvSpPr>
          <p:nvPr>
            <p:ph type="title"/>
          </p:nvPr>
        </p:nvSpPr>
        <p:spPr/>
        <p:txBody>
          <a:bodyPr/>
          <a:lstStyle/>
          <a:p>
            <a:r>
              <a:rPr lang="en-US" dirty="0"/>
              <a:t>Interval Notation</a:t>
            </a:r>
            <a:endParaRPr lang="en-GB" dirty="0">
              <a:highlight>
                <a:srgbClr val="FFFF00"/>
              </a:highlight>
            </a:endParaRPr>
          </a:p>
        </p:txBody>
      </p:sp>
      <p:sp>
        <p:nvSpPr>
          <p:cNvPr id="3" name="Content Placeholder 2">
            <a:extLst>
              <a:ext uri="{FF2B5EF4-FFF2-40B4-BE49-F238E27FC236}">
                <a16:creationId xmlns:a16="http://schemas.microsoft.com/office/drawing/2014/main" id="{1CBE3794-1066-493D-B6E1-943BA4031AD1}"/>
              </a:ext>
            </a:extLst>
          </p:cNvPr>
          <p:cNvSpPr>
            <a:spLocks noGrp="1"/>
          </p:cNvSpPr>
          <p:nvPr>
            <p:ph idx="1"/>
          </p:nvPr>
        </p:nvSpPr>
        <p:spPr/>
        <p:txBody>
          <a:bodyPr>
            <a:normAutofit lnSpcReduction="10000"/>
          </a:bodyPr>
          <a:lstStyle/>
          <a:p>
            <a:pPr marL="0" indent="0">
              <a:buNone/>
            </a:pPr>
            <a:r>
              <a:rPr lang="en-US" dirty="0"/>
              <a:t>Used to describe subsets of sets upon which an order is defined, e.g., numbers. </a:t>
            </a:r>
          </a:p>
          <a:p>
            <a:pPr marL="0" indent="0">
              <a:buNone/>
            </a:pPr>
            <a:r>
              <a:rPr lang="en-US" dirty="0"/>
              <a:t>				[a, b] = {x | a ≤ x ≤ b} </a:t>
            </a:r>
          </a:p>
          <a:p>
            <a:pPr marL="0" indent="0">
              <a:buNone/>
            </a:pPr>
            <a:r>
              <a:rPr lang="en-US" dirty="0"/>
              <a:t>				[a, b) = {x | a ≤ x &lt; b} </a:t>
            </a:r>
          </a:p>
          <a:p>
            <a:pPr marL="0" indent="0">
              <a:buNone/>
            </a:pPr>
            <a:r>
              <a:rPr lang="en-US" dirty="0"/>
              <a:t>				(a, b] = {x | a &lt; x ≤ b} </a:t>
            </a:r>
          </a:p>
          <a:p>
            <a:pPr marL="0" indent="0">
              <a:buNone/>
            </a:pPr>
            <a:r>
              <a:rPr lang="en-US" dirty="0"/>
              <a:t>				(a, b) = {x | a &lt; x &lt; b} </a:t>
            </a:r>
          </a:p>
          <a:p>
            <a:pPr marL="0" indent="0">
              <a:buNone/>
            </a:pPr>
            <a:r>
              <a:rPr lang="en-US" dirty="0"/>
              <a:t>Closed interval [a, b] </a:t>
            </a:r>
          </a:p>
          <a:p>
            <a:pPr marL="0" indent="0">
              <a:buNone/>
            </a:pPr>
            <a:r>
              <a:rPr lang="en-US" dirty="0"/>
              <a:t>Open interval (a, b) </a:t>
            </a:r>
          </a:p>
          <a:p>
            <a:pPr marL="0" indent="0">
              <a:buNone/>
            </a:pPr>
            <a:r>
              <a:rPr lang="en-US" dirty="0"/>
              <a:t>Half-open intervals [a, b) and (a, b]</a:t>
            </a:r>
            <a:endParaRPr lang="en-GB" dirty="0"/>
          </a:p>
        </p:txBody>
      </p:sp>
    </p:spTree>
    <p:extLst>
      <p:ext uri="{BB962C8B-B14F-4D97-AF65-F5344CB8AC3E}">
        <p14:creationId xmlns:p14="http://schemas.microsoft.com/office/powerpoint/2010/main" val="2281014197"/>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B1977-ABBE-4D4D-9690-8DE916CCE20A}"/>
              </a:ext>
            </a:extLst>
          </p:cNvPr>
          <p:cNvSpPr>
            <a:spLocks noGrp="1"/>
          </p:cNvSpPr>
          <p:nvPr>
            <p:ph type="title"/>
          </p:nvPr>
        </p:nvSpPr>
        <p:spPr/>
        <p:txBody>
          <a:bodyPr/>
          <a:lstStyle/>
          <a:p>
            <a:r>
              <a:rPr lang="en-GB" dirty="0"/>
              <a:t>RC6</a:t>
            </a:r>
          </a:p>
        </p:txBody>
      </p:sp>
      <p:sp>
        <p:nvSpPr>
          <p:cNvPr id="3" name="Content Placeholder 2">
            <a:extLst>
              <a:ext uri="{FF2B5EF4-FFF2-40B4-BE49-F238E27FC236}">
                <a16:creationId xmlns:a16="http://schemas.microsoft.com/office/drawing/2014/main" id="{372EDF16-AAAE-4FE4-A8FF-36177D963E16}"/>
              </a:ext>
            </a:extLst>
          </p:cNvPr>
          <p:cNvSpPr>
            <a:spLocks noGrp="1"/>
          </p:cNvSpPr>
          <p:nvPr>
            <p:ph idx="1"/>
          </p:nvPr>
        </p:nvSpPr>
        <p:spPr/>
        <p:txBody>
          <a:bodyPr/>
          <a:lstStyle/>
          <a:p>
            <a:r>
              <a:rPr lang="en-US" dirty="0"/>
              <a:t>RC6 is a fast block cipher</a:t>
            </a:r>
          </a:p>
          <a:p>
            <a:endParaRPr lang="en-US" dirty="0"/>
          </a:p>
          <a:p>
            <a:r>
              <a:rPr lang="en-US" dirty="0"/>
              <a:t>It was developed based on RC5 and does its job quicker than RC5 due to more registers</a:t>
            </a:r>
          </a:p>
          <a:p>
            <a:endParaRPr lang="en-US" dirty="0"/>
          </a:p>
          <a:p>
            <a:r>
              <a:rPr lang="en-US" dirty="0"/>
              <a:t>RC6 uses integer multiplication in its algorithmic computation</a:t>
            </a:r>
          </a:p>
          <a:p>
            <a:endParaRPr lang="en-US" dirty="0"/>
          </a:p>
          <a:p>
            <a:r>
              <a:rPr lang="en-US" dirty="0"/>
              <a:t>RC6 is also rotation-dependent on every word bit, as opposed to the insignificant bits with RC5</a:t>
            </a:r>
            <a:endParaRPr lang="en-GB" dirty="0"/>
          </a:p>
        </p:txBody>
      </p:sp>
    </p:spTree>
    <p:extLst>
      <p:ext uri="{BB962C8B-B14F-4D97-AF65-F5344CB8AC3E}">
        <p14:creationId xmlns:p14="http://schemas.microsoft.com/office/powerpoint/2010/main" val="3020096875"/>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48FF8-0B23-4A3A-899D-A5739B9FEAFD}"/>
              </a:ext>
            </a:extLst>
          </p:cNvPr>
          <p:cNvSpPr>
            <a:spLocks noGrp="1"/>
          </p:cNvSpPr>
          <p:nvPr>
            <p:ph type="title"/>
          </p:nvPr>
        </p:nvSpPr>
        <p:spPr/>
        <p:txBody>
          <a:bodyPr/>
          <a:lstStyle/>
          <a:p>
            <a:r>
              <a:rPr lang="en-GB" dirty="0"/>
              <a:t>RC6</a:t>
            </a:r>
          </a:p>
        </p:txBody>
      </p:sp>
      <p:sp>
        <p:nvSpPr>
          <p:cNvPr id="3" name="Content Placeholder 2">
            <a:extLst>
              <a:ext uri="{FF2B5EF4-FFF2-40B4-BE49-F238E27FC236}">
                <a16:creationId xmlns:a16="http://schemas.microsoft.com/office/drawing/2014/main" id="{059BEEF0-3FC4-4324-AC49-37EEB3EB4A23}"/>
              </a:ext>
            </a:extLst>
          </p:cNvPr>
          <p:cNvSpPr>
            <a:spLocks noGrp="1"/>
          </p:cNvSpPr>
          <p:nvPr>
            <p:ph idx="1"/>
          </p:nvPr>
        </p:nvSpPr>
        <p:spPr/>
        <p:txBody>
          <a:bodyPr>
            <a:normAutofit lnSpcReduction="10000"/>
          </a:bodyPr>
          <a:lstStyle/>
          <a:p>
            <a:r>
              <a:rPr lang="en-US" dirty="0"/>
              <a:t>RC6 is a derivative of RC5 and is a block cipher designed for RSA Security</a:t>
            </a:r>
          </a:p>
          <a:p>
            <a:endParaRPr lang="en-US" dirty="0"/>
          </a:p>
          <a:p>
            <a:r>
              <a:rPr lang="en-US" dirty="0"/>
              <a:t>RC6 uses four working block size registers in its algorithmic computations, whereas RC5 uses only two</a:t>
            </a:r>
          </a:p>
          <a:p>
            <a:endParaRPr lang="en-US" dirty="0"/>
          </a:p>
          <a:p>
            <a:r>
              <a:rPr lang="en-US" dirty="0"/>
              <a:t>RC6 is therefore faster. RC6 was designed as part of the Advanced Encryption Standard (AES) competition, where it was a finalist</a:t>
            </a:r>
          </a:p>
          <a:p>
            <a:endParaRPr lang="en-US" dirty="0"/>
          </a:p>
          <a:p>
            <a:r>
              <a:rPr lang="en-US" dirty="0"/>
              <a:t>It is a propriety algorithm patented by RSA Security</a:t>
            </a:r>
            <a:endParaRPr lang="en-GB" dirty="0"/>
          </a:p>
        </p:txBody>
      </p:sp>
    </p:spTree>
    <p:extLst>
      <p:ext uri="{BB962C8B-B14F-4D97-AF65-F5344CB8AC3E}">
        <p14:creationId xmlns:p14="http://schemas.microsoft.com/office/powerpoint/2010/main" val="3931665583"/>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normAutofit/>
          </a:bodyPr>
          <a:lstStyle/>
          <a:p>
            <a:pPr marL="0" indent="0" algn="ctr">
              <a:buNone/>
            </a:pPr>
            <a:endParaRPr lang="en-US" sz="4800" dirty="0"/>
          </a:p>
          <a:p>
            <a:pPr marL="0" indent="0" algn="ctr">
              <a:buNone/>
            </a:pPr>
            <a:endParaRPr lang="en-US" sz="4800" dirty="0"/>
          </a:p>
        </p:txBody>
      </p:sp>
      <p:sp>
        <p:nvSpPr>
          <p:cNvPr id="4" name="Rectangle: Rounded Corners 3">
            <a:extLst>
              <a:ext uri="{FF2B5EF4-FFF2-40B4-BE49-F238E27FC236}">
                <a16:creationId xmlns:a16="http://schemas.microsoft.com/office/drawing/2014/main" id="{F7A5BD4F-F210-406F-BDA3-5D496D0DBA1D}"/>
              </a:ext>
            </a:extLst>
          </p:cNvPr>
          <p:cNvSpPr/>
          <p:nvPr/>
        </p:nvSpPr>
        <p:spPr>
          <a:xfrm>
            <a:off x="2115552" y="2852238"/>
            <a:ext cx="7960895" cy="195312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indent="0" algn="ctr">
              <a:buNone/>
            </a:pPr>
            <a:r>
              <a:rPr lang="en-US" sz="4800" dirty="0"/>
              <a:t>Stream Ciphers</a:t>
            </a:r>
            <a:endParaRPr lang="en-GB" sz="4800" dirty="0"/>
          </a:p>
        </p:txBody>
      </p:sp>
    </p:spTree>
    <p:extLst>
      <p:ext uri="{BB962C8B-B14F-4D97-AF65-F5344CB8AC3E}">
        <p14:creationId xmlns:p14="http://schemas.microsoft.com/office/powerpoint/2010/main" val="3179082904"/>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normAutofit/>
          </a:bodyPr>
          <a:lstStyle/>
          <a:p>
            <a:pPr marL="0" indent="0" algn="ctr">
              <a:buNone/>
            </a:pPr>
            <a:endParaRPr lang="en-US" sz="4800" dirty="0"/>
          </a:p>
          <a:p>
            <a:pPr marL="0" indent="0" algn="ctr">
              <a:buNone/>
            </a:pPr>
            <a:endParaRPr lang="en-US" sz="4800" dirty="0"/>
          </a:p>
        </p:txBody>
      </p:sp>
      <p:sp>
        <p:nvSpPr>
          <p:cNvPr id="4" name="Rectangle: Rounded Corners 3">
            <a:extLst>
              <a:ext uri="{FF2B5EF4-FFF2-40B4-BE49-F238E27FC236}">
                <a16:creationId xmlns:a16="http://schemas.microsoft.com/office/drawing/2014/main" id="{F7A5BD4F-F210-406F-BDA3-5D496D0DBA1D}"/>
              </a:ext>
            </a:extLst>
          </p:cNvPr>
          <p:cNvSpPr/>
          <p:nvPr/>
        </p:nvSpPr>
        <p:spPr>
          <a:xfrm>
            <a:off x="2115552" y="2852238"/>
            <a:ext cx="7960895" cy="19531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indent="0" algn="ctr">
              <a:buNone/>
            </a:pPr>
            <a:r>
              <a:rPr lang="en-US" sz="4800" dirty="0"/>
              <a:t>RC4 Algorithm</a:t>
            </a:r>
            <a:endParaRPr lang="en-GB" sz="4800" dirty="0"/>
          </a:p>
        </p:txBody>
      </p:sp>
    </p:spTree>
    <p:extLst>
      <p:ext uri="{BB962C8B-B14F-4D97-AF65-F5344CB8AC3E}">
        <p14:creationId xmlns:p14="http://schemas.microsoft.com/office/powerpoint/2010/main" val="3453871627"/>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3C5AE-3E13-4B3E-AEE6-86703963C240}"/>
              </a:ext>
            </a:extLst>
          </p:cNvPr>
          <p:cNvSpPr>
            <a:spLocks noGrp="1"/>
          </p:cNvSpPr>
          <p:nvPr>
            <p:ph type="title"/>
          </p:nvPr>
        </p:nvSpPr>
        <p:spPr/>
        <p:txBody>
          <a:bodyPr/>
          <a:lstStyle/>
          <a:p>
            <a:r>
              <a:rPr lang="en-GB" dirty="0"/>
              <a:t>Rivest Cipher 4 (RC4)</a:t>
            </a:r>
          </a:p>
        </p:txBody>
      </p:sp>
      <p:sp>
        <p:nvSpPr>
          <p:cNvPr id="3" name="Content Placeholder 2">
            <a:extLst>
              <a:ext uri="{FF2B5EF4-FFF2-40B4-BE49-F238E27FC236}">
                <a16:creationId xmlns:a16="http://schemas.microsoft.com/office/drawing/2014/main" id="{DF197FA0-F949-423A-A25F-18642C90EB2D}"/>
              </a:ext>
            </a:extLst>
          </p:cNvPr>
          <p:cNvSpPr>
            <a:spLocks noGrp="1"/>
          </p:cNvSpPr>
          <p:nvPr>
            <p:ph idx="1"/>
          </p:nvPr>
        </p:nvSpPr>
        <p:spPr/>
        <p:txBody>
          <a:bodyPr>
            <a:normAutofit lnSpcReduction="10000"/>
          </a:bodyPr>
          <a:lstStyle/>
          <a:p>
            <a:pPr marL="0" indent="0">
              <a:buNone/>
            </a:pPr>
            <a:r>
              <a:rPr lang="fr-FR" dirty="0" err="1"/>
              <a:t>Designed</a:t>
            </a:r>
            <a:r>
              <a:rPr lang="fr-FR" dirty="0"/>
              <a:t> by Ron Rivest of RSA Security in 1987 (</a:t>
            </a:r>
            <a:r>
              <a:rPr lang="fr-FR" dirty="0" err="1"/>
              <a:t>Rons</a:t>
            </a:r>
            <a:r>
              <a:rPr lang="fr-FR" dirty="0"/>
              <a:t> Code 4)</a:t>
            </a:r>
          </a:p>
          <a:p>
            <a:pPr marL="0" indent="0">
              <a:buNone/>
            </a:pPr>
            <a:endParaRPr lang="fr-FR" dirty="0"/>
          </a:p>
          <a:p>
            <a:pPr marL="0" indent="0">
              <a:buNone/>
            </a:pPr>
            <a:r>
              <a:rPr lang="en-US" dirty="0"/>
              <a:t>Part of the weak WEP standard</a:t>
            </a:r>
          </a:p>
          <a:p>
            <a:r>
              <a:rPr lang="en-US" dirty="0"/>
              <a:t>Used to be part of SSL, but removed from TLS</a:t>
            </a:r>
          </a:p>
          <a:p>
            <a:pPr marL="0" indent="0">
              <a:buNone/>
            </a:pPr>
            <a:endParaRPr lang="en-US" dirty="0"/>
          </a:p>
          <a:p>
            <a:pPr marL="0" indent="0">
              <a:buNone/>
            </a:pPr>
            <a:r>
              <a:rPr lang="en-US" dirty="0"/>
              <a:t>RC4 has "biased output"</a:t>
            </a:r>
          </a:p>
          <a:p>
            <a:r>
              <a:rPr lang="en-US" dirty="0"/>
              <a:t> If the third byte of the original state is Zero, and the second byte is not equal to two, then the second output byte is also zero!</a:t>
            </a:r>
          </a:p>
          <a:p>
            <a:r>
              <a:rPr lang="en-US" dirty="0"/>
              <a:t> This caused the RC4 cipher to be deprecated</a:t>
            </a:r>
            <a:endParaRPr lang="en-GB" dirty="0"/>
          </a:p>
        </p:txBody>
      </p:sp>
    </p:spTree>
    <p:extLst>
      <p:ext uri="{BB962C8B-B14F-4D97-AF65-F5344CB8AC3E}">
        <p14:creationId xmlns:p14="http://schemas.microsoft.com/office/powerpoint/2010/main" val="3532725377"/>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603C6-870B-486B-8909-ACED45E41308}"/>
              </a:ext>
            </a:extLst>
          </p:cNvPr>
          <p:cNvSpPr>
            <a:spLocks noGrp="1"/>
          </p:cNvSpPr>
          <p:nvPr>
            <p:ph type="title"/>
          </p:nvPr>
        </p:nvSpPr>
        <p:spPr/>
        <p:txBody>
          <a:bodyPr/>
          <a:lstStyle/>
          <a:p>
            <a:r>
              <a:rPr lang="en-GB" dirty="0"/>
              <a:t>Rivest Cipher 4 (RC4)</a:t>
            </a:r>
          </a:p>
        </p:txBody>
      </p:sp>
      <p:pic>
        <p:nvPicPr>
          <p:cNvPr id="5" name="Content Placeholder 4" descr="Diagram&#10;&#10;Description automatically generated">
            <a:extLst>
              <a:ext uri="{FF2B5EF4-FFF2-40B4-BE49-F238E27FC236}">
                <a16:creationId xmlns:a16="http://schemas.microsoft.com/office/drawing/2014/main" id="{63FD6C7B-79A7-4DE7-9624-75B81E380AF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31776" y="1594546"/>
            <a:ext cx="5877995" cy="4898329"/>
          </a:xfrm>
        </p:spPr>
      </p:pic>
    </p:spTree>
    <p:extLst>
      <p:ext uri="{BB962C8B-B14F-4D97-AF65-F5344CB8AC3E}">
        <p14:creationId xmlns:p14="http://schemas.microsoft.com/office/powerpoint/2010/main" val="3264472601"/>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normAutofit/>
          </a:bodyPr>
          <a:lstStyle/>
          <a:p>
            <a:pPr marL="0" indent="0" algn="ctr">
              <a:buNone/>
            </a:pPr>
            <a:endParaRPr lang="en-US" sz="4800" dirty="0"/>
          </a:p>
          <a:p>
            <a:pPr marL="0" indent="0" algn="ctr">
              <a:buNone/>
            </a:pPr>
            <a:endParaRPr lang="en-US" sz="4800" dirty="0"/>
          </a:p>
        </p:txBody>
      </p:sp>
      <p:sp>
        <p:nvSpPr>
          <p:cNvPr id="4" name="Rectangle: Rounded Corners 3">
            <a:extLst>
              <a:ext uri="{FF2B5EF4-FFF2-40B4-BE49-F238E27FC236}">
                <a16:creationId xmlns:a16="http://schemas.microsoft.com/office/drawing/2014/main" id="{F7A5BD4F-F210-406F-BDA3-5D496D0DBA1D}"/>
              </a:ext>
            </a:extLst>
          </p:cNvPr>
          <p:cNvSpPr/>
          <p:nvPr/>
        </p:nvSpPr>
        <p:spPr>
          <a:xfrm>
            <a:off x="2115552" y="2852238"/>
            <a:ext cx="7960895" cy="19531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indent="0" algn="ctr">
              <a:buNone/>
            </a:pPr>
            <a:r>
              <a:rPr lang="en-US" sz="4800" dirty="0"/>
              <a:t>ISAAC Algorithm</a:t>
            </a:r>
            <a:endParaRPr lang="en-GB" sz="4800" dirty="0"/>
          </a:p>
        </p:txBody>
      </p:sp>
    </p:spTree>
    <p:extLst>
      <p:ext uri="{BB962C8B-B14F-4D97-AF65-F5344CB8AC3E}">
        <p14:creationId xmlns:p14="http://schemas.microsoft.com/office/powerpoint/2010/main" val="3926377770"/>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E2245-E12D-46E9-A660-EA94FF9CBCFF}"/>
              </a:ext>
            </a:extLst>
          </p:cNvPr>
          <p:cNvSpPr>
            <a:spLocks noGrp="1"/>
          </p:cNvSpPr>
          <p:nvPr>
            <p:ph type="title"/>
          </p:nvPr>
        </p:nvSpPr>
        <p:spPr/>
        <p:txBody>
          <a:bodyPr/>
          <a:lstStyle/>
          <a:p>
            <a:r>
              <a:rPr lang="en-GB" dirty="0"/>
              <a:t>ISAAC</a:t>
            </a:r>
          </a:p>
        </p:txBody>
      </p:sp>
      <p:sp>
        <p:nvSpPr>
          <p:cNvPr id="3" name="Content Placeholder 2">
            <a:extLst>
              <a:ext uri="{FF2B5EF4-FFF2-40B4-BE49-F238E27FC236}">
                <a16:creationId xmlns:a16="http://schemas.microsoft.com/office/drawing/2014/main" id="{2E157F26-2B1A-4633-A639-794CD66D40F3}"/>
              </a:ext>
            </a:extLst>
          </p:cNvPr>
          <p:cNvSpPr>
            <a:spLocks noGrp="1"/>
          </p:cNvSpPr>
          <p:nvPr>
            <p:ph idx="1"/>
          </p:nvPr>
        </p:nvSpPr>
        <p:spPr/>
        <p:txBody>
          <a:bodyPr>
            <a:normAutofit fontScale="92500" lnSpcReduction="20000"/>
          </a:bodyPr>
          <a:lstStyle/>
          <a:p>
            <a:r>
              <a:rPr lang="en-US" dirty="0"/>
              <a:t>ISAAC is a cryptographically secure pseudo-random number generator (CSPRNG) and stream cipher</a:t>
            </a:r>
          </a:p>
          <a:p>
            <a:endParaRPr lang="en-US" dirty="0"/>
          </a:p>
          <a:p>
            <a:r>
              <a:rPr lang="en-US" dirty="0"/>
              <a:t>It was developed by Bob Jenkins from 1993 and placed in the Public Domain</a:t>
            </a:r>
          </a:p>
          <a:p>
            <a:endParaRPr lang="en-US" dirty="0"/>
          </a:p>
          <a:p>
            <a:r>
              <a:rPr lang="en-US" dirty="0"/>
              <a:t>ISAAC is fast - especially when optimized, and portable to most architectures in nearly all programming and scripting languages. It is also simple and succinct, using as it does just two 256-word arrays for its state</a:t>
            </a:r>
          </a:p>
          <a:p>
            <a:endParaRPr lang="en-US" dirty="0"/>
          </a:p>
          <a:p>
            <a:r>
              <a:rPr lang="en-US" dirty="0"/>
              <a:t>ISAAC stands for "Indirection, Shift, Accumulate, Add, and Count" which are the principal bitwise operations employed</a:t>
            </a:r>
            <a:endParaRPr lang="en-GB" dirty="0"/>
          </a:p>
        </p:txBody>
      </p:sp>
    </p:spTree>
    <p:extLst>
      <p:ext uri="{BB962C8B-B14F-4D97-AF65-F5344CB8AC3E}">
        <p14:creationId xmlns:p14="http://schemas.microsoft.com/office/powerpoint/2010/main" val="3449062707"/>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descr="Lightbulb and gear with solid fill">
            <a:extLst>
              <a:ext uri="{FF2B5EF4-FFF2-40B4-BE49-F238E27FC236}">
                <a16:creationId xmlns:a16="http://schemas.microsoft.com/office/drawing/2014/main" id="{9B6CF725-62F8-44D9-94E6-981B360895A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73130" y="701831"/>
            <a:ext cx="4705623" cy="4705623"/>
          </a:xfrm>
          <a:prstGeom prst="rect">
            <a:avLst/>
          </a:prstGeom>
        </p:spPr>
      </p:pic>
      <p:sp>
        <p:nvSpPr>
          <p:cNvPr id="2" name="Title 1">
            <a:extLst>
              <a:ext uri="{FF2B5EF4-FFF2-40B4-BE49-F238E27FC236}">
                <a16:creationId xmlns:a16="http://schemas.microsoft.com/office/drawing/2014/main" id="{DE9866BA-502A-4F27-9E43-D22B840C1030}"/>
              </a:ext>
            </a:extLst>
          </p:cNvPr>
          <p:cNvSpPr>
            <a:spLocks noGrp="1"/>
          </p:cNvSpPr>
          <p:nvPr>
            <p:ph type="title"/>
          </p:nvPr>
        </p:nvSpPr>
        <p:spPr/>
        <p:txBody>
          <a:bodyPr/>
          <a:lstStyle/>
          <a:p>
            <a:r>
              <a:rPr lang="en-GB" dirty="0"/>
              <a:t>Lab (30 Mins):</a:t>
            </a:r>
          </a:p>
        </p:txBody>
      </p:sp>
      <p:sp>
        <p:nvSpPr>
          <p:cNvPr id="3" name="Content Placeholder 2">
            <a:extLst>
              <a:ext uri="{FF2B5EF4-FFF2-40B4-BE49-F238E27FC236}">
                <a16:creationId xmlns:a16="http://schemas.microsoft.com/office/drawing/2014/main" id="{5932004D-CDF6-4A93-A009-7950E30C0719}"/>
              </a:ext>
            </a:extLst>
          </p:cNvPr>
          <p:cNvSpPr>
            <a:spLocks noGrp="1"/>
          </p:cNvSpPr>
          <p:nvPr>
            <p:ph idx="1"/>
          </p:nvPr>
        </p:nvSpPr>
        <p:spPr/>
        <p:txBody>
          <a:bodyPr>
            <a:normAutofit/>
          </a:bodyPr>
          <a:lstStyle/>
          <a:p>
            <a:pPr marL="0" indent="0">
              <a:buNone/>
            </a:pPr>
            <a:endParaRPr lang="en-GB" dirty="0"/>
          </a:p>
          <a:p>
            <a:pPr marL="0" indent="0">
              <a:buNone/>
            </a:pPr>
            <a:endParaRPr lang="en-GB" dirty="0"/>
          </a:p>
          <a:p>
            <a:pPr marL="0" indent="0">
              <a:buNone/>
            </a:pPr>
            <a:r>
              <a:rPr lang="en-GB" dirty="0"/>
              <a:t>Look at the remaining Stream Algorithms:</a:t>
            </a:r>
          </a:p>
          <a:p>
            <a:r>
              <a:rPr lang="en-GB" dirty="0"/>
              <a:t>QUAD</a:t>
            </a:r>
          </a:p>
          <a:p>
            <a:r>
              <a:rPr lang="en-GB" dirty="0"/>
              <a:t>FISH</a:t>
            </a:r>
          </a:p>
          <a:p>
            <a:r>
              <a:rPr lang="en-GB" dirty="0"/>
              <a:t>SEAL</a:t>
            </a:r>
          </a:p>
          <a:p>
            <a:pPr marL="0" indent="0">
              <a:buNone/>
            </a:pPr>
            <a:endParaRPr lang="en-GB" dirty="0"/>
          </a:p>
          <a:p>
            <a:pPr marL="0" indent="0">
              <a:buNone/>
            </a:pPr>
            <a:r>
              <a:rPr lang="en-GB" dirty="0"/>
              <a:t>What interesting facts can you find out?</a:t>
            </a:r>
          </a:p>
          <a:p>
            <a:pPr marL="0" indent="0">
              <a:buNone/>
            </a:pPr>
            <a:endParaRPr lang="en-GB" dirty="0"/>
          </a:p>
          <a:p>
            <a:pPr marL="0" indent="0">
              <a:buNone/>
            </a:pPr>
            <a:endParaRPr lang="en-GB" dirty="0"/>
          </a:p>
          <a:p>
            <a:pPr marL="0" indent="0">
              <a:buNone/>
            </a:pPr>
            <a:endParaRPr lang="en-GB" dirty="0"/>
          </a:p>
          <a:p>
            <a:endParaRPr lang="en-GB" dirty="0"/>
          </a:p>
        </p:txBody>
      </p:sp>
    </p:spTree>
    <p:extLst>
      <p:ext uri="{BB962C8B-B14F-4D97-AF65-F5344CB8AC3E}">
        <p14:creationId xmlns:p14="http://schemas.microsoft.com/office/powerpoint/2010/main" val="2023278675"/>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bg>
      <p:bgPr>
        <a:solidFill>
          <a:srgbClr val="223346"/>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DDA460C-0072-4C06-B816-2B05E4A2A0EA}"/>
              </a:ext>
            </a:extLst>
          </p:cNvPr>
          <p:cNvGrpSpPr/>
          <p:nvPr/>
        </p:nvGrpSpPr>
        <p:grpSpPr>
          <a:xfrm>
            <a:off x="5197342" y="2888634"/>
            <a:ext cx="1862433" cy="3586556"/>
            <a:chOff x="5021580" y="1604970"/>
            <a:chExt cx="2374153" cy="4571992"/>
          </a:xfrm>
        </p:grpSpPr>
        <p:sp>
          <p:nvSpPr>
            <p:cNvPr id="5" name="Freeform: Shape 4">
              <a:extLst>
                <a:ext uri="{FF2B5EF4-FFF2-40B4-BE49-F238E27FC236}">
                  <a16:creationId xmlns:a16="http://schemas.microsoft.com/office/drawing/2014/main" id="{3EE129BC-86F6-440E-84F5-88EE0A93A132}"/>
                </a:ext>
              </a:extLst>
            </p:cNvPr>
            <p:cNvSpPr/>
            <p:nvPr/>
          </p:nvSpPr>
          <p:spPr>
            <a:xfrm>
              <a:off x="5021580" y="2790823"/>
              <a:ext cx="791384" cy="644849"/>
            </a:xfrm>
            <a:custGeom>
              <a:avLst/>
              <a:gdLst>
                <a:gd name="connsiteX0" fmla="*/ 7620 w 791384"/>
                <a:gd name="connsiteY0" fmla="*/ 0 h 644849"/>
                <a:gd name="connsiteX1" fmla="*/ 782169 w 791384"/>
                <a:gd name="connsiteY1" fmla="*/ 320829 h 644849"/>
                <a:gd name="connsiteX2" fmla="*/ 791384 w 791384"/>
                <a:gd name="connsiteY2" fmla="*/ 330968 h 644849"/>
                <a:gd name="connsiteX3" fmla="*/ 791384 w 791384"/>
                <a:gd name="connsiteY3" fmla="*/ 644849 h 644849"/>
                <a:gd name="connsiteX4" fmla="*/ 4575 w 791384"/>
                <a:gd name="connsiteY4" fmla="*/ 188500 h 644849"/>
                <a:gd name="connsiteX5" fmla="*/ 0 w 791384"/>
                <a:gd name="connsiteY5" fmla="*/ 191153 h 644849"/>
                <a:gd name="connsiteX6" fmla="*/ 0 w 791384"/>
                <a:gd name="connsiteY6" fmla="*/ 385 h 644849"/>
                <a:gd name="connsiteX7" fmla="*/ 7620 w 791384"/>
                <a:gd name="connsiteY7" fmla="*/ 0 h 644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1384" h="644849">
                  <a:moveTo>
                    <a:pt x="7620" y="0"/>
                  </a:moveTo>
                  <a:cubicBezTo>
                    <a:pt x="310101" y="0"/>
                    <a:pt x="583945" y="122604"/>
                    <a:pt x="782169" y="320829"/>
                  </a:cubicBezTo>
                  <a:lnTo>
                    <a:pt x="791384" y="330968"/>
                  </a:lnTo>
                  <a:lnTo>
                    <a:pt x="791384" y="644849"/>
                  </a:lnTo>
                  <a:lnTo>
                    <a:pt x="4575" y="188500"/>
                  </a:lnTo>
                  <a:lnTo>
                    <a:pt x="0" y="191153"/>
                  </a:lnTo>
                  <a:lnTo>
                    <a:pt x="0" y="385"/>
                  </a:lnTo>
                  <a:lnTo>
                    <a:pt x="762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6" name="Freeform: Shape 5">
              <a:extLst>
                <a:ext uri="{FF2B5EF4-FFF2-40B4-BE49-F238E27FC236}">
                  <a16:creationId xmlns:a16="http://schemas.microsoft.com/office/drawing/2014/main" id="{45CA4A01-B7D4-4C02-A0A6-31D1D25DBE5E}"/>
                </a:ext>
              </a:extLst>
            </p:cNvPr>
            <p:cNvSpPr/>
            <p:nvPr/>
          </p:nvSpPr>
          <p:spPr>
            <a:xfrm>
              <a:off x="6600506" y="2977519"/>
              <a:ext cx="3843" cy="4457"/>
            </a:xfrm>
            <a:custGeom>
              <a:avLst/>
              <a:gdLst>
                <a:gd name="connsiteX0" fmla="*/ 3843 w 3843"/>
                <a:gd name="connsiteY0" fmla="*/ 0 h 4457"/>
                <a:gd name="connsiteX1" fmla="*/ 3843 w 3843"/>
                <a:gd name="connsiteY1" fmla="*/ 4457 h 4457"/>
                <a:gd name="connsiteX2" fmla="*/ 0 w 3843"/>
                <a:gd name="connsiteY2" fmla="*/ 2229 h 4457"/>
                <a:gd name="connsiteX3" fmla="*/ 3843 w 3843"/>
                <a:gd name="connsiteY3" fmla="*/ 0 h 4457"/>
              </a:gdLst>
              <a:ahLst/>
              <a:cxnLst>
                <a:cxn ang="0">
                  <a:pos x="connsiteX0" y="connsiteY0"/>
                </a:cxn>
                <a:cxn ang="0">
                  <a:pos x="connsiteX1" y="connsiteY1"/>
                </a:cxn>
                <a:cxn ang="0">
                  <a:pos x="connsiteX2" y="connsiteY2"/>
                </a:cxn>
                <a:cxn ang="0">
                  <a:pos x="connsiteX3" y="connsiteY3"/>
                </a:cxn>
              </a:cxnLst>
              <a:rect l="l" t="t" r="r" b="b"/>
              <a:pathLst>
                <a:path w="3843" h="4457">
                  <a:moveTo>
                    <a:pt x="3843" y="0"/>
                  </a:moveTo>
                  <a:lnTo>
                    <a:pt x="3843" y="4457"/>
                  </a:lnTo>
                  <a:lnTo>
                    <a:pt x="0" y="2229"/>
                  </a:lnTo>
                  <a:lnTo>
                    <a:pt x="384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7" name="Freeform: Shape 6">
              <a:extLst>
                <a:ext uri="{FF2B5EF4-FFF2-40B4-BE49-F238E27FC236}">
                  <a16:creationId xmlns:a16="http://schemas.microsoft.com/office/drawing/2014/main" id="{F7DAAB66-13A8-4034-BDDF-000911C1B325}"/>
                </a:ext>
              </a:extLst>
            </p:cNvPr>
            <p:cNvSpPr/>
            <p:nvPr/>
          </p:nvSpPr>
          <p:spPr>
            <a:xfrm>
              <a:off x="5977789" y="2979324"/>
              <a:ext cx="622716" cy="361379"/>
            </a:xfrm>
            <a:custGeom>
              <a:avLst/>
              <a:gdLst>
                <a:gd name="connsiteX0" fmla="*/ 621985 w 622716"/>
                <a:gd name="connsiteY0" fmla="*/ 0 h 361379"/>
                <a:gd name="connsiteX1" fmla="*/ 622716 w 622716"/>
                <a:gd name="connsiteY1" fmla="*/ 424 h 361379"/>
                <a:gd name="connsiteX2" fmla="*/ 382 w 622716"/>
                <a:gd name="connsiteY2" fmla="*/ 361379 h 361379"/>
                <a:gd name="connsiteX3" fmla="*/ 0 w 622716"/>
                <a:gd name="connsiteY3" fmla="*/ 360751 h 361379"/>
                <a:gd name="connsiteX4" fmla="*/ 621985 w 622716"/>
                <a:gd name="connsiteY4" fmla="*/ 0 h 361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716" h="361379">
                  <a:moveTo>
                    <a:pt x="621985" y="0"/>
                  </a:moveTo>
                  <a:lnTo>
                    <a:pt x="622716" y="424"/>
                  </a:lnTo>
                  <a:lnTo>
                    <a:pt x="382" y="361379"/>
                  </a:lnTo>
                  <a:lnTo>
                    <a:pt x="0" y="360751"/>
                  </a:lnTo>
                  <a:lnTo>
                    <a:pt x="62198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8" name="Freeform: Shape 7">
              <a:extLst>
                <a:ext uri="{FF2B5EF4-FFF2-40B4-BE49-F238E27FC236}">
                  <a16:creationId xmlns:a16="http://schemas.microsoft.com/office/drawing/2014/main" id="{16C62978-FAF5-4DD6-A6FF-DA4D04CC401D}"/>
                </a:ext>
              </a:extLst>
            </p:cNvPr>
            <p:cNvSpPr/>
            <p:nvPr/>
          </p:nvSpPr>
          <p:spPr>
            <a:xfrm>
              <a:off x="5812965" y="3121791"/>
              <a:ext cx="164824" cy="313880"/>
            </a:xfrm>
            <a:custGeom>
              <a:avLst/>
              <a:gdLst>
                <a:gd name="connsiteX0" fmla="*/ 0 w 164824"/>
                <a:gd name="connsiteY0" fmla="*/ 0 h 313880"/>
                <a:gd name="connsiteX1" fmla="*/ 61482 w 164824"/>
                <a:gd name="connsiteY1" fmla="*/ 67647 h 313880"/>
                <a:gd name="connsiteX2" fmla="*/ 124540 w 164824"/>
                <a:gd name="connsiteY2" fmla="*/ 151973 h 313880"/>
                <a:gd name="connsiteX3" fmla="*/ 164824 w 164824"/>
                <a:gd name="connsiteY3" fmla="*/ 218283 h 313880"/>
                <a:gd name="connsiteX4" fmla="*/ 0 w 164824"/>
                <a:gd name="connsiteY4" fmla="*/ 313880 h 313880"/>
                <a:gd name="connsiteX5" fmla="*/ 0 w 164824"/>
                <a:gd name="connsiteY5" fmla="*/ 0 h 313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824" h="313880">
                  <a:moveTo>
                    <a:pt x="0" y="0"/>
                  </a:moveTo>
                  <a:lnTo>
                    <a:pt x="61482" y="67647"/>
                  </a:lnTo>
                  <a:cubicBezTo>
                    <a:pt x="83805" y="94696"/>
                    <a:pt x="104855" y="122835"/>
                    <a:pt x="124540" y="151973"/>
                  </a:cubicBezTo>
                  <a:lnTo>
                    <a:pt x="164824" y="218283"/>
                  </a:lnTo>
                  <a:lnTo>
                    <a:pt x="0" y="313880"/>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9" name="Freeform: Shape 8">
              <a:extLst>
                <a:ext uri="{FF2B5EF4-FFF2-40B4-BE49-F238E27FC236}">
                  <a16:creationId xmlns:a16="http://schemas.microsoft.com/office/drawing/2014/main" id="{C10F9C09-3FB9-4C54-848D-CD843C318F9D}"/>
                </a:ext>
              </a:extLst>
            </p:cNvPr>
            <p:cNvSpPr/>
            <p:nvPr/>
          </p:nvSpPr>
          <p:spPr>
            <a:xfrm>
              <a:off x="5812964" y="3340703"/>
              <a:ext cx="311614" cy="1098673"/>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0" name="Freeform: Shape 9">
              <a:extLst>
                <a:ext uri="{FF2B5EF4-FFF2-40B4-BE49-F238E27FC236}">
                  <a16:creationId xmlns:a16="http://schemas.microsoft.com/office/drawing/2014/main" id="{B3E275BE-D4F7-41A9-B504-CBCA6B3286E5}"/>
                </a:ext>
              </a:extLst>
            </p:cNvPr>
            <p:cNvSpPr/>
            <p:nvPr/>
          </p:nvSpPr>
          <p:spPr>
            <a:xfrm>
              <a:off x="5021581" y="4346260"/>
              <a:ext cx="950599" cy="635318"/>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1" name="Freeform: Shape 10">
              <a:extLst>
                <a:ext uri="{FF2B5EF4-FFF2-40B4-BE49-F238E27FC236}">
                  <a16:creationId xmlns:a16="http://schemas.microsoft.com/office/drawing/2014/main" id="{BB918341-62AE-4DF9-97B8-0A38506765CC}"/>
                </a:ext>
              </a:extLst>
            </p:cNvPr>
            <p:cNvSpPr/>
            <p:nvPr/>
          </p:nvSpPr>
          <p:spPr>
            <a:xfrm>
              <a:off x="5021580" y="1604970"/>
              <a:ext cx="1582768" cy="1735105"/>
            </a:xfrm>
            <a:custGeom>
              <a:avLst/>
              <a:gdLst>
                <a:gd name="connsiteX0" fmla="*/ 791384 w 1582768"/>
                <a:gd name="connsiteY0" fmla="*/ 0 h 1735105"/>
                <a:gd name="connsiteX1" fmla="*/ 1582767 w 1582768"/>
                <a:gd name="connsiteY1" fmla="*/ 459002 h 1735105"/>
                <a:gd name="connsiteX2" fmla="*/ 1582768 w 1582768"/>
                <a:gd name="connsiteY2" fmla="*/ 459002 h 1735105"/>
                <a:gd name="connsiteX3" fmla="*/ 1582768 w 1582768"/>
                <a:gd name="connsiteY3" fmla="*/ 1371700 h 1735105"/>
                <a:gd name="connsiteX4" fmla="*/ 1582768 w 1582768"/>
                <a:gd name="connsiteY4" fmla="*/ 1371701 h 1735105"/>
                <a:gd name="connsiteX5" fmla="*/ 1582768 w 1582768"/>
                <a:gd name="connsiteY5" fmla="*/ 1372549 h 1735105"/>
                <a:gd name="connsiteX6" fmla="*/ 1578925 w 1582768"/>
                <a:gd name="connsiteY6" fmla="*/ 1374778 h 1735105"/>
                <a:gd name="connsiteX7" fmla="*/ 1578194 w 1582768"/>
                <a:gd name="connsiteY7" fmla="*/ 1374354 h 1735105"/>
                <a:gd name="connsiteX8" fmla="*/ 956209 w 1582768"/>
                <a:gd name="connsiteY8" fmla="*/ 1735105 h 1735105"/>
                <a:gd name="connsiteX9" fmla="*/ 915925 w 1582768"/>
                <a:gd name="connsiteY9" fmla="*/ 1668795 h 1735105"/>
                <a:gd name="connsiteX10" fmla="*/ 852867 w 1582768"/>
                <a:gd name="connsiteY10" fmla="*/ 1584469 h 1735105"/>
                <a:gd name="connsiteX11" fmla="*/ 791385 w 1582768"/>
                <a:gd name="connsiteY11" fmla="*/ 1516822 h 1735105"/>
                <a:gd name="connsiteX12" fmla="*/ 791385 w 1582768"/>
                <a:gd name="connsiteY12" fmla="*/ 918005 h 1735105"/>
                <a:gd name="connsiteX13" fmla="*/ 791384 w 1582768"/>
                <a:gd name="connsiteY13" fmla="*/ 918004 h 1735105"/>
                <a:gd name="connsiteX14" fmla="*/ 791384 w 1582768"/>
                <a:gd name="connsiteY14" fmla="*/ 1516821 h 1735105"/>
                <a:gd name="connsiteX15" fmla="*/ 782169 w 1582768"/>
                <a:gd name="connsiteY15" fmla="*/ 1506682 h 1735105"/>
                <a:gd name="connsiteX16" fmla="*/ 7620 w 1582768"/>
                <a:gd name="connsiteY16" fmla="*/ 1185853 h 1735105"/>
                <a:gd name="connsiteX17" fmla="*/ 0 w 1582768"/>
                <a:gd name="connsiteY17" fmla="*/ 1186238 h 1735105"/>
                <a:gd name="connsiteX18" fmla="*/ 0 w 1582768"/>
                <a:gd name="connsiteY18" fmla="*/ 459002 h 1735105"/>
                <a:gd name="connsiteX19" fmla="*/ 1 w 1582768"/>
                <a:gd name="connsiteY19" fmla="*/ 459002 h 1735105"/>
                <a:gd name="connsiteX20" fmla="*/ 791384 w 1582768"/>
                <a:gd name="connsiteY20" fmla="*/ 0 h 173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82768" h="1735105">
                  <a:moveTo>
                    <a:pt x="791384" y="0"/>
                  </a:moveTo>
                  <a:lnTo>
                    <a:pt x="1582767" y="459002"/>
                  </a:lnTo>
                  <a:lnTo>
                    <a:pt x="1582768" y="459002"/>
                  </a:lnTo>
                  <a:lnTo>
                    <a:pt x="1582768" y="1371700"/>
                  </a:lnTo>
                  <a:lnTo>
                    <a:pt x="1582768" y="1371701"/>
                  </a:lnTo>
                  <a:lnTo>
                    <a:pt x="1582768" y="1372549"/>
                  </a:lnTo>
                  <a:lnTo>
                    <a:pt x="1578925" y="1374778"/>
                  </a:lnTo>
                  <a:lnTo>
                    <a:pt x="1578194" y="1374354"/>
                  </a:lnTo>
                  <a:lnTo>
                    <a:pt x="956209" y="1735105"/>
                  </a:lnTo>
                  <a:lnTo>
                    <a:pt x="915925" y="1668795"/>
                  </a:lnTo>
                  <a:cubicBezTo>
                    <a:pt x="896240" y="1639657"/>
                    <a:pt x="875190" y="1611518"/>
                    <a:pt x="852867" y="1584469"/>
                  </a:cubicBezTo>
                  <a:lnTo>
                    <a:pt x="791385" y="1516822"/>
                  </a:lnTo>
                  <a:lnTo>
                    <a:pt x="791385" y="918005"/>
                  </a:lnTo>
                  <a:lnTo>
                    <a:pt x="791384" y="918004"/>
                  </a:lnTo>
                  <a:lnTo>
                    <a:pt x="791384" y="1516821"/>
                  </a:lnTo>
                  <a:lnTo>
                    <a:pt x="782169" y="1506682"/>
                  </a:lnTo>
                  <a:cubicBezTo>
                    <a:pt x="583945" y="1308457"/>
                    <a:pt x="310101" y="1185853"/>
                    <a:pt x="7620" y="1185853"/>
                  </a:cubicBezTo>
                  <a:lnTo>
                    <a:pt x="0" y="1186238"/>
                  </a:lnTo>
                  <a:lnTo>
                    <a:pt x="0" y="459002"/>
                  </a:lnTo>
                  <a:lnTo>
                    <a:pt x="1" y="459002"/>
                  </a:lnTo>
                  <a:lnTo>
                    <a:pt x="79138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2" name="Freeform: Shape 11">
              <a:extLst>
                <a:ext uri="{FF2B5EF4-FFF2-40B4-BE49-F238E27FC236}">
                  <a16:creationId xmlns:a16="http://schemas.microsoft.com/office/drawing/2014/main" id="{A85ABCA8-D310-4A20-86D5-E28F124AED36}"/>
                </a:ext>
              </a:extLst>
            </p:cNvPr>
            <p:cNvSpPr/>
            <p:nvPr/>
          </p:nvSpPr>
          <p:spPr>
            <a:xfrm>
              <a:off x="5973508" y="2977518"/>
              <a:ext cx="1422225" cy="1830702"/>
            </a:xfrm>
            <a:custGeom>
              <a:avLst/>
              <a:gdLst>
                <a:gd name="connsiteX0" fmla="*/ 630841 w 1422225"/>
                <a:gd name="connsiteY0" fmla="*/ 0 h 1830702"/>
                <a:gd name="connsiteX1" fmla="*/ 1422224 w 1422225"/>
                <a:gd name="connsiteY1" fmla="*/ 459003 h 1830702"/>
                <a:gd name="connsiteX2" fmla="*/ 1422225 w 1422225"/>
                <a:gd name="connsiteY2" fmla="*/ 459002 h 1830702"/>
                <a:gd name="connsiteX3" fmla="*/ 1422225 w 1422225"/>
                <a:gd name="connsiteY3" fmla="*/ 459003 h 1830702"/>
                <a:gd name="connsiteX4" fmla="*/ 1422225 w 1422225"/>
                <a:gd name="connsiteY4" fmla="*/ 1371700 h 1830702"/>
                <a:gd name="connsiteX5" fmla="*/ 1422225 w 1422225"/>
                <a:gd name="connsiteY5" fmla="*/ 1371701 h 1830702"/>
                <a:gd name="connsiteX6" fmla="*/ 1422225 w 1422225"/>
                <a:gd name="connsiteY6" fmla="*/ 1377006 h 1830702"/>
                <a:gd name="connsiteX7" fmla="*/ 1417651 w 1422225"/>
                <a:gd name="connsiteY7" fmla="*/ 1374354 h 1830702"/>
                <a:gd name="connsiteX8" fmla="*/ 630842 w 1422225"/>
                <a:gd name="connsiteY8" fmla="*/ 1830702 h 1830702"/>
                <a:gd name="connsiteX9" fmla="*/ 630842 w 1422225"/>
                <a:gd name="connsiteY9" fmla="*/ 918005 h 1830702"/>
                <a:gd name="connsiteX10" fmla="*/ 630841 w 1422225"/>
                <a:gd name="connsiteY10" fmla="*/ 918004 h 1830702"/>
                <a:gd name="connsiteX11" fmla="*/ 630841 w 1422225"/>
                <a:gd name="connsiteY11" fmla="*/ 1827744 h 1830702"/>
                <a:gd name="connsiteX12" fmla="*/ 630840 w 1422225"/>
                <a:gd name="connsiteY12" fmla="*/ 1827745 h 1830702"/>
                <a:gd name="connsiteX13" fmla="*/ 0 w 1422225"/>
                <a:gd name="connsiteY13" fmla="*/ 1461857 h 1830702"/>
                <a:gd name="connsiteX14" fmla="*/ 18865 w 1422225"/>
                <a:gd name="connsiteY14" fmla="*/ 1430804 h 1830702"/>
                <a:gd name="connsiteX15" fmla="*/ 151071 w 1422225"/>
                <a:gd name="connsiteY15" fmla="*/ 908682 h 1830702"/>
                <a:gd name="connsiteX16" fmla="*/ 18865 w 1422225"/>
                <a:gd name="connsiteY16" fmla="*/ 386560 h 1830702"/>
                <a:gd name="connsiteX17" fmla="*/ 4664 w 1422225"/>
                <a:gd name="connsiteY17" fmla="*/ 363184 h 1830702"/>
                <a:gd name="connsiteX18" fmla="*/ 626998 w 1422225"/>
                <a:gd name="connsiteY18" fmla="*/ 2229 h 1830702"/>
                <a:gd name="connsiteX19" fmla="*/ 630841 w 1422225"/>
                <a:gd name="connsiteY19" fmla="*/ 4457 h 1830702"/>
                <a:gd name="connsiteX20" fmla="*/ 630841 w 1422225"/>
                <a:gd name="connsiteY20" fmla="*/ 0 h 18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2225" h="1830702">
                  <a:moveTo>
                    <a:pt x="630841" y="0"/>
                  </a:moveTo>
                  <a:lnTo>
                    <a:pt x="1422224" y="459003"/>
                  </a:lnTo>
                  <a:lnTo>
                    <a:pt x="1422225" y="459002"/>
                  </a:lnTo>
                  <a:lnTo>
                    <a:pt x="1422225" y="459003"/>
                  </a:lnTo>
                  <a:lnTo>
                    <a:pt x="1422225" y="1371700"/>
                  </a:lnTo>
                  <a:lnTo>
                    <a:pt x="1422225" y="1371701"/>
                  </a:lnTo>
                  <a:lnTo>
                    <a:pt x="1422225" y="1377006"/>
                  </a:lnTo>
                  <a:lnTo>
                    <a:pt x="1417651" y="1374354"/>
                  </a:lnTo>
                  <a:lnTo>
                    <a:pt x="630842" y="1830702"/>
                  </a:lnTo>
                  <a:lnTo>
                    <a:pt x="630842" y="918005"/>
                  </a:lnTo>
                  <a:lnTo>
                    <a:pt x="630841" y="918004"/>
                  </a:lnTo>
                  <a:lnTo>
                    <a:pt x="630841" y="1827744"/>
                  </a:lnTo>
                  <a:lnTo>
                    <a:pt x="630840" y="1827745"/>
                  </a:lnTo>
                  <a:lnTo>
                    <a:pt x="0" y="1461857"/>
                  </a:lnTo>
                  <a:lnTo>
                    <a:pt x="18865" y="1430804"/>
                  </a:lnTo>
                  <a:cubicBezTo>
                    <a:pt x="103179" y="1275597"/>
                    <a:pt x="151071" y="1097732"/>
                    <a:pt x="151071" y="908682"/>
                  </a:cubicBezTo>
                  <a:cubicBezTo>
                    <a:pt x="151071" y="719632"/>
                    <a:pt x="103179" y="541767"/>
                    <a:pt x="18865" y="386560"/>
                  </a:cubicBezTo>
                  <a:lnTo>
                    <a:pt x="4664" y="363184"/>
                  </a:lnTo>
                  <a:lnTo>
                    <a:pt x="626998" y="2229"/>
                  </a:lnTo>
                  <a:lnTo>
                    <a:pt x="630841" y="4457"/>
                  </a:lnTo>
                  <a:lnTo>
                    <a:pt x="630841"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3" name="Freeform: Shape 12">
              <a:extLst>
                <a:ext uri="{FF2B5EF4-FFF2-40B4-BE49-F238E27FC236}">
                  <a16:creationId xmlns:a16="http://schemas.microsoft.com/office/drawing/2014/main" id="{C07112E0-955F-4D31-803A-A76358EBC614}"/>
                </a:ext>
              </a:extLst>
            </p:cNvPr>
            <p:cNvSpPr/>
            <p:nvPr/>
          </p:nvSpPr>
          <p:spPr>
            <a:xfrm>
              <a:off x="5812965" y="4346260"/>
              <a:ext cx="160543" cy="95302"/>
            </a:xfrm>
            <a:custGeom>
              <a:avLst/>
              <a:gdLst>
                <a:gd name="connsiteX0" fmla="*/ 0 w 160543"/>
                <a:gd name="connsiteY0" fmla="*/ 0 h 95302"/>
                <a:gd name="connsiteX1" fmla="*/ 160543 w 160543"/>
                <a:gd name="connsiteY1" fmla="*/ 93115 h 95302"/>
                <a:gd name="connsiteX2" fmla="*/ 159215 w 160543"/>
                <a:gd name="connsiteY2" fmla="*/ 95302 h 95302"/>
                <a:gd name="connsiteX3" fmla="*/ 4575 w 160543"/>
                <a:gd name="connsiteY3" fmla="*/ 5611 h 95302"/>
                <a:gd name="connsiteX4" fmla="*/ 0 w 160543"/>
                <a:gd name="connsiteY4" fmla="*/ 8264 h 95302"/>
                <a:gd name="connsiteX5" fmla="*/ 0 w 160543"/>
                <a:gd name="connsiteY5" fmla="*/ 0 h 9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543" h="95302">
                  <a:moveTo>
                    <a:pt x="0" y="0"/>
                  </a:moveTo>
                  <a:lnTo>
                    <a:pt x="160543" y="93115"/>
                  </a:lnTo>
                  <a:lnTo>
                    <a:pt x="159215" y="95302"/>
                  </a:lnTo>
                  <a:lnTo>
                    <a:pt x="4575" y="5611"/>
                  </a:lnTo>
                  <a:lnTo>
                    <a:pt x="0" y="826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4" name="Freeform: Shape 13">
              <a:extLst>
                <a:ext uri="{FF2B5EF4-FFF2-40B4-BE49-F238E27FC236}">
                  <a16:creationId xmlns:a16="http://schemas.microsoft.com/office/drawing/2014/main" id="{CAC36928-96A1-49EA-B9D1-733D22362489}"/>
                </a:ext>
              </a:extLst>
            </p:cNvPr>
            <p:cNvSpPr/>
            <p:nvPr/>
          </p:nvSpPr>
          <p:spPr>
            <a:xfrm>
              <a:off x="5021580" y="4441562"/>
              <a:ext cx="1582768" cy="1735400"/>
            </a:xfrm>
            <a:custGeom>
              <a:avLst/>
              <a:gdLst>
                <a:gd name="connsiteX0" fmla="*/ 950599 w 1582768"/>
                <a:gd name="connsiteY0" fmla="*/ 0 h 1735400"/>
                <a:gd name="connsiteX1" fmla="*/ 1582768 w 1582768"/>
                <a:gd name="connsiteY1" fmla="*/ 366658 h 1735400"/>
                <a:gd name="connsiteX2" fmla="*/ 1582768 w 1582768"/>
                <a:gd name="connsiteY2" fmla="*/ 1276398 h 1735400"/>
                <a:gd name="connsiteX3" fmla="*/ 1582768 w 1582768"/>
                <a:gd name="connsiteY3" fmla="*/ 1276399 h 1735400"/>
                <a:gd name="connsiteX4" fmla="*/ 1582768 w 1582768"/>
                <a:gd name="connsiteY4" fmla="*/ 1281704 h 1735400"/>
                <a:gd name="connsiteX5" fmla="*/ 1578194 w 1582768"/>
                <a:gd name="connsiteY5" fmla="*/ 1279052 h 1735400"/>
                <a:gd name="connsiteX6" fmla="*/ 791385 w 1582768"/>
                <a:gd name="connsiteY6" fmla="*/ 1735400 h 1735400"/>
                <a:gd name="connsiteX7" fmla="*/ 791385 w 1582768"/>
                <a:gd name="connsiteY7" fmla="*/ 822703 h 1735400"/>
                <a:gd name="connsiteX8" fmla="*/ 791384 w 1582768"/>
                <a:gd name="connsiteY8" fmla="*/ 822702 h 1735400"/>
                <a:gd name="connsiteX9" fmla="*/ 791384 w 1582768"/>
                <a:gd name="connsiteY9" fmla="*/ 1735400 h 1735400"/>
                <a:gd name="connsiteX10" fmla="*/ 4575 w 1582768"/>
                <a:gd name="connsiteY10" fmla="*/ 1279051 h 1735400"/>
                <a:gd name="connsiteX11" fmla="*/ 0 w 1582768"/>
                <a:gd name="connsiteY11" fmla="*/ 1281704 h 1735400"/>
                <a:gd name="connsiteX12" fmla="*/ 0 w 1582768"/>
                <a:gd name="connsiteY12" fmla="*/ 539631 h 1735400"/>
                <a:gd name="connsiteX13" fmla="*/ 7620 w 1582768"/>
                <a:gd name="connsiteY13" fmla="*/ 540016 h 1735400"/>
                <a:gd name="connsiteX14" fmla="*/ 782169 w 1582768"/>
                <a:gd name="connsiteY14" fmla="*/ 219187 h 1735400"/>
                <a:gd name="connsiteX15" fmla="*/ 791384 w 1582768"/>
                <a:gd name="connsiteY15" fmla="*/ 209048 h 1735400"/>
                <a:gd name="connsiteX16" fmla="*/ 852867 w 1582768"/>
                <a:gd name="connsiteY16" fmla="*/ 141400 h 1735400"/>
                <a:gd name="connsiteX17" fmla="*/ 915925 w 1582768"/>
                <a:gd name="connsiteY17" fmla="*/ 57074 h 1735400"/>
                <a:gd name="connsiteX18" fmla="*/ 950599 w 1582768"/>
                <a:gd name="connsiteY18" fmla="*/ 0 h 173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2768" h="1735400">
                  <a:moveTo>
                    <a:pt x="950599" y="0"/>
                  </a:moveTo>
                  <a:lnTo>
                    <a:pt x="1582768" y="366658"/>
                  </a:lnTo>
                  <a:lnTo>
                    <a:pt x="1582768" y="1276398"/>
                  </a:lnTo>
                  <a:lnTo>
                    <a:pt x="1582768" y="1276399"/>
                  </a:lnTo>
                  <a:lnTo>
                    <a:pt x="1582768" y="1281704"/>
                  </a:lnTo>
                  <a:lnTo>
                    <a:pt x="1578194" y="1279052"/>
                  </a:lnTo>
                  <a:lnTo>
                    <a:pt x="791385" y="1735400"/>
                  </a:lnTo>
                  <a:lnTo>
                    <a:pt x="791385" y="822703"/>
                  </a:lnTo>
                  <a:lnTo>
                    <a:pt x="791384" y="822702"/>
                  </a:lnTo>
                  <a:lnTo>
                    <a:pt x="791384" y="1735400"/>
                  </a:lnTo>
                  <a:lnTo>
                    <a:pt x="4575" y="1279051"/>
                  </a:lnTo>
                  <a:lnTo>
                    <a:pt x="0" y="1281704"/>
                  </a:lnTo>
                  <a:lnTo>
                    <a:pt x="0" y="539631"/>
                  </a:lnTo>
                  <a:lnTo>
                    <a:pt x="7620" y="540016"/>
                  </a:lnTo>
                  <a:cubicBezTo>
                    <a:pt x="310101" y="540016"/>
                    <a:pt x="583945" y="417412"/>
                    <a:pt x="782169" y="219187"/>
                  </a:cubicBezTo>
                  <a:lnTo>
                    <a:pt x="791384" y="209048"/>
                  </a:lnTo>
                  <a:lnTo>
                    <a:pt x="852867" y="141400"/>
                  </a:lnTo>
                  <a:cubicBezTo>
                    <a:pt x="875190" y="114351"/>
                    <a:pt x="896240" y="86212"/>
                    <a:pt x="915925" y="57074"/>
                  </a:cubicBezTo>
                  <a:lnTo>
                    <a:pt x="950599"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grpSp>
      <p:sp>
        <p:nvSpPr>
          <p:cNvPr id="15" name="Freeform: Shape 14">
            <a:extLst>
              <a:ext uri="{FF2B5EF4-FFF2-40B4-BE49-F238E27FC236}">
                <a16:creationId xmlns:a16="http://schemas.microsoft.com/office/drawing/2014/main" id="{BA1C8B5A-F88B-4A20-AD3C-18F5C73BF8B7}"/>
              </a:ext>
            </a:extLst>
          </p:cNvPr>
          <p:cNvSpPr/>
          <p:nvPr/>
        </p:nvSpPr>
        <p:spPr>
          <a:xfrm>
            <a:off x="5947452" y="3966764"/>
            <a:ext cx="488497" cy="283489"/>
          </a:xfrm>
          <a:custGeom>
            <a:avLst/>
            <a:gdLst>
              <a:gd name="connsiteX0" fmla="*/ 621985 w 622716"/>
              <a:gd name="connsiteY0" fmla="*/ 0 h 361379"/>
              <a:gd name="connsiteX1" fmla="*/ 622716 w 622716"/>
              <a:gd name="connsiteY1" fmla="*/ 424 h 361379"/>
              <a:gd name="connsiteX2" fmla="*/ 382 w 622716"/>
              <a:gd name="connsiteY2" fmla="*/ 361379 h 361379"/>
              <a:gd name="connsiteX3" fmla="*/ 0 w 622716"/>
              <a:gd name="connsiteY3" fmla="*/ 360751 h 361379"/>
              <a:gd name="connsiteX4" fmla="*/ 621985 w 622716"/>
              <a:gd name="connsiteY4" fmla="*/ 0 h 361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716" h="361379">
                <a:moveTo>
                  <a:pt x="621985" y="0"/>
                </a:moveTo>
                <a:lnTo>
                  <a:pt x="622716" y="424"/>
                </a:lnTo>
                <a:lnTo>
                  <a:pt x="382" y="361379"/>
                </a:lnTo>
                <a:lnTo>
                  <a:pt x="0" y="360751"/>
                </a:lnTo>
                <a:lnTo>
                  <a:pt x="62198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6" name="Freeform: Shape 15">
            <a:extLst>
              <a:ext uri="{FF2B5EF4-FFF2-40B4-BE49-F238E27FC236}">
                <a16:creationId xmlns:a16="http://schemas.microsoft.com/office/drawing/2014/main" id="{49EF05FD-CD1E-40DE-8FAA-D8948699C889}"/>
              </a:ext>
            </a:extLst>
          </p:cNvPr>
          <p:cNvSpPr/>
          <p:nvPr/>
        </p:nvSpPr>
        <p:spPr>
          <a:xfrm>
            <a:off x="5818153" y="4250252"/>
            <a:ext cx="244450" cy="861868"/>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solidFill>
            <a:srgbClr val="3399FF"/>
          </a:solidFill>
          <a:ln>
            <a:noFill/>
          </a:ln>
          <a:effectLst>
            <a:innerShdw blurRad="63500" dist="50800" dir="216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7" name="Freeform: Shape 16">
            <a:extLst>
              <a:ext uri="{FF2B5EF4-FFF2-40B4-BE49-F238E27FC236}">
                <a16:creationId xmlns:a16="http://schemas.microsoft.com/office/drawing/2014/main" id="{12CCBDFB-1CF6-4236-83FE-00D0B054EECC}"/>
              </a:ext>
            </a:extLst>
          </p:cNvPr>
          <p:cNvSpPr/>
          <p:nvPr/>
        </p:nvSpPr>
        <p:spPr>
          <a:xfrm>
            <a:off x="5197343" y="5039073"/>
            <a:ext cx="745709" cy="498384"/>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solidFill>
            <a:srgbClr val="00FFCC"/>
          </a:solidFill>
          <a:ln>
            <a:noFill/>
          </a:ln>
          <a:effectLst>
            <a:innerShdw blurRad="63500" dist="50800" dir="2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8" name="Freeform: Shape 17">
            <a:extLst>
              <a:ext uri="{FF2B5EF4-FFF2-40B4-BE49-F238E27FC236}">
                <a16:creationId xmlns:a16="http://schemas.microsoft.com/office/drawing/2014/main" id="{5AB447F6-08BD-4F09-9455-FD70871F0072}"/>
              </a:ext>
            </a:extLst>
          </p:cNvPr>
          <p:cNvSpPr/>
          <p:nvPr/>
        </p:nvSpPr>
        <p:spPr>
          <a:xfrm>
            <a:off x="5197342" y="2888635"/>
            <a:ext cx="1241622" cy="1361125"/>
          </a:xfrm>
          <a:custGeom>
            <a:avLst/>
            <a:gdLst>
              <a:gd name="connsiteX0" fmla="*/ 791384 w 1582768"/>
              <a:gd name="connsiteY0" fmla="*/ 0 h 1735105"/>
              <a:gd name="connsiteX1" fmla="*/ 1582767 w 1582768"/>
              <a:gd name="connsiteY1" fmla="*/ 459002 h 1735105"/>
              <a:gd name="connsiteX2" fmla="*/ 1582768 w 1582768"/>
              <a:gd name="connsiteY2" fmla="*/ 459002 h 1735105"/>
              <a:gd name="connsiteX3" fmla="*/ 1582768 w 1582768"/>
              <a:gd name="connsiteY3" fmla="*/ 1371700 h 1735105"/>
              <a:gd name="connsiteX4" fmla="*/ 1582768 w 1582768"/>
              <a:gd name="connsiteY4" fmla="*/ 1371701 h 1735105"/>
              <a:gd name="connsiteX5" fmla="*/ 1582768 w 1582768"/>
              <a:gd name="connsiteY5" fmla="*/ 1372549 h 1735105"/>
              <a:gd name="connsiteX6" fmla="*/ 1578925 w 1582768"/>
              <a:gd name="connsiteY6" fmla="*/ 1374778 h 1735105"/>
              <a:gd name="connsiteX7" fmla="*/ 1578194 w 1582768"/>
              <a:gd name="connsiteY7" fmla="*/ 1374354 h 1735105"/>
              <a:gd name="connsiteX8" fmla="*/ 956209 w 1582768"/>
              <a:gd name="connsiteY8" fmla="*/ 1735105 h 1735105"/>
              <a:gd name="connsiteX9" fmla="*/ 915925 w 1582768"/>
              <a:gd name="connsiteY9" fmla="*/ 1668795 h 1735105"/>
              <a:gd name="connsiteX10" fmla="*/ 852867 w 1582768"/>
              <a:gd name="connsiteY10" fmla="*/ 1584469 h 1735105"/>
              <a:gd name="connsiteX11" fmla="*/ 791385 w 1582768"/>
              <a:gd name="connsiteY11" fmla="*/ 1516822 h 1735105"/>
              <a:gd name="connsiteX12" fmla="*/ 791385 w 1582768"/>
              <a:gd name="connsiteY12" fmla="*/ 918005 h 1735105"/>
              <a:gd name="connsiteX13" fmla="*/ 791384 w 1582768"/>
              <a:gd name="connsiteY13" fmla="*/ 918004 h 1735105"/>
              <a:gd name="connsiteX14" fmla="*/ 791384 w 1582768"/>
              <a:gd name="connsiteY14" fmla="*/ 1516821 h 1735105"/>
              <a:gd name="connsiteX15" fmla="*/ 782169 w 1582768"/>
              <a:gd name="connsiteY15" fmla="*/ 1506682 h 1735105"/>
              <a:gd name="connsiteX16" fmla="*/ 7620 w 1582768"/>
              <a:gd name="connsiteY16" fmla="*/ 1185853 h 1735105"/>
              <a:gd name="connsiteX17" fmla="*/ 0 w 1582768"/>
              <a:gd name="connsiteY17" fmla="*/ 1186238 h 1735105"/>
              <a:gd name="connsiteX18" fmla="*/ 0 w 1582768"/>
              <a:gd name="connsiteY18" fmla="*/ 459002 h 1735105"/>
              <a:gd name="connsiteX19" fmla="*/ 1 w 1582768"/>
              <a:gd name="connsiteY19" fmla="*/ 459002 h 1735105"/>
              <a:gd name="connsiteX20" fmla="*/ 791384 w 1582768"/>
              <a:gd name="connsiteY20" fmla="*/ 0 h 173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82768" h="1735105">
                <a:moveTo>
                  <a:pt x="791384" y="0"/>
                </a:moveTo>
                <a:lnTo>
                  <a:pt x="1582767" y="459002"/>
                </a:lnTo>
                <a:lnTo>
                  <a:pt x="1582768" y="459002"/>
                </a:lnTo>
                <a:lnTo>
                  <a:pt x="1582768" y="1371700"/>
                </a:lnTo>
                <a:lnTo>
                  <a:pt x="1582768" y="1371701"/>
                </a:lnTo>
                <a:lnTo>
                  <a:pt x="1582768" y="1372549"/>
                </a:lnTo>
                <a:lnTo>
                  <a:pt x="1578925" y="1374778"/>
                </a:lnTo>
                <a:lnTo>
                  <a:pt x="1578194" y="1374354"/>
                </a:lnTo>
                <a:lnTo>
                  <a:pt x="956209" y="1735105"/>
                </a:lnTo>
                <a:lnTo>
                  <a:pt x="915925" y="1668795"/>
                </a:lnTo>
                <a:cubicBezTo>
                  <a:pt x="896240" y="1639657"/>
                  <a:pt x="875190" y="1611518"/>
                  <a:pt x="852867" y="1584469"/>
                </a:cubicBezTo>
                <a:lnTo>
                  <a:pt x="791385" y="1516822"/>
                </a:lnTo>
                <a:lnTo>
                  <a:pt x="791385" y="918005"/>
                </a:lnTo>
                <a:lnTo>
                  <a:pt x="791384" y="918004"/>
                </a:lnTo>
                <a:lnTo>
                  <a:pt x="791384" y="1516821"/>
                </a:lnTo>
                <a:lnTo>
                  <a:pt x="782169" y="1506682"/>
                </a:lnTo>
                <a:cubicBezTo>
                  <a:pt x="583945" y="1308457"/>
                  <a:pt x="310101" y="1185853"/>
                  <a:pt x="7620" y="1185853"/>
                </a:cubicBezTo>
                <a:lnTo>
                  <a:pt x="0" y="1186238"/>
                </a:lnTo>
                <a:lnTo>
                  <a:pt x="0" y="459002"/>
                </a:lnTo>
                <a:lnTo>
                  <a:pt x="1" y="459002"/>
                </a:lnTo>
                <a:lnTo>
                  <a:pt x="791384"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9" name="Freeform: Shape 18">
            <a:extLst>
              <a:ext uri="{FF2B5EF4-FFF2-40B4-BE49-F238E27FC236}">
                <a16:creationId xmlns:a16="http://schemas.microsoft.com/office/drawing/2014/main" id="{C1ECEB67-DA9F-4C2E-B389-B866A473CF6D}"/>
              </a:ext>
            </a:extLst>
          </p:cNvPr>
          <p:cNvSpPr/>
          <p:nvPr/>
        </p:nvSpPr>
        <p:spPr>
          <a:xfrm>
            <a:off x="5944094" y="3965347"/>
            <a:ext cx="1115682" cy="1436117"/>
          </a:xfrm>
          <a:custGeom>
            <a:avLst/>
            <a:gdLst>
              <a:gd name="connsiteX0" fmla="*/ 630841 w 1422225"/>
              <a:gd name="connsiteY0" fmla="*/ 0 h 1830702"/>
              <a:gd name="connsiteX1" fmla="*/ 1422224 w 1422225"/>
              <a:gd name="connsiteY1" fmla="*/ 459003 h 1830702"/>
              <a:gd name="connsiteX2" fmla="*/ 1422225 w 1422225"/>
              <a:gd name="connsiteY2" fmla="*/ 459002 h 1830702"/>
              <a:gd name="connsiteX3" fmla="*/ 1422225 w 1422225"/>
              <a:gd name="connsiteY3" fmla="*/ 459003 h 1830702"/>
              <a:gd name="connsiteX4" fmla="*/ 1422225 w 1422225"/>
              <a:gd name="connsiteY4" fmla="*/ 1371700 h 1830702"/>
              <a:gd name="connsiteX5" fmla="*/ 1422225 w 1422225"/>
              <a:gd name="connsiteY5" fmla="*/ 1371701 h 1830702"/>
              <a:gd name="connsiteX6" fmla="*/ 1422225 w 1422225"/>
              <a:gd name="connsiteY6" fmla="*/ 1377006 h 1830702"/>
              <a:gd name="connsiteX7" fmla="*/ 1417651 w 1422225"/>
              <a:gd name="connsiteY7" fmla="*/ 1374354 h 1830702"/>
              <a:gd name="connsiteX8" fmla="*/ 630842 w 1422225"/>
              <a:gd name="connsiteY8" fmla="*/ 1830702 h 1830702"/>
              <a:gd name="connsiteX9" fmla="*/ 630842 w 1422225"/>
              <a:gd name="connsiteY9" fmla="*/ 918005 h 1830702"/>
              <a:gd name="connsiteX10" fmla="*/ 630841 w 1422225"/>
              <a:gd name="connsiteY10" fmla="*/ 918004 h 1830702"/>
              <a:gd name="connsiteX11" fmla="*/ 630841 w 1422225"/>
              <a:gd name="connsiteY11" fmla="*/ 1827744 h 1830702"/>
              <a:gd name="connsiteX12" fmla="*/ 630840 w 1422225"/>
              <a:gd name="connsiteY12" fmla="*/ 1827745 h 1830702"/>
              <a:gd name="connsiteX13" fmla="*/ 0 w 1422225"/>
              <a:gd name="connsiteY13" fmla="*/ 1461857 h 1830702"/>
              <a:gd name="connsiteX14" fmla="*/ 18865 w 1422225"/>
              <a:gd name="connsiteY14" fmla="*/ 1430804 h 1830702"/>
              <a:gd name="connsiteX15" fmla="*/ 151071 w 1422225"/>
              <a:gd name="connsiteY15" fmla="*/ 908682 h 1830702"/>
              <a:gd name="connsiteX16" fmla="*/ 18865 w 1422225"/>
              <a:gd name="connsiteY16" fmla="*/ 386560 h 1830702"/>
              <a:gd name="connsiteX17" fmla="*/ 4664 w 1422225"/>
              <a:gd name="connsiteY17" fmla="*/ 363184 h 1830702"/>
              <a:gd name="connsiteX18" fmla="*/ 626998 w 1422225"/>
              <a:gd name="connsiteY18" fmla="*/ 2229 h 1830702"/>
              <a:gd name="connsiteX19" fmla="*/ 630841 w 1422225"/>
              <a:gd name="connsiteY19" fmla="*/ 4457 h 1830702"/>
              <a:gd name="connsiteX20" fmla="*/ 630841 w 1422225"/>
              <a:gd name="connsiteY20" fmla="*/ 0 h 18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2225" h="1830702">
                <a:moveTo>
                  <a:pt x="630841" y="0"/>
                </a:moveTo>
                <a:lnTo>
                  <a:pt x="1422224" y="459003"/>
                </a:lnTo>
                <a:lnTo>
                  <a:pt x="1422225" y="459002"/>
                </a:lnTo>
                <a:lnTo>
                  <a:pt x="1422225" y="459003"/>
                </a:lnTo>
                <a:lnTo>
                  <a:pt x="1422225" y="1371700"/>
                </a:lnTo>
                <a:lnTo>
                  <a:pt x="1422225" y="1371701"/>
                </a:lnTo>
                <a:lnTo>
                  <a:pt x="1422225" y="1377006"/>
                </a:lnTo>
                <a:lnTo>
                  <a:pt x="1417651" y="1374354"/>
                </a:lnTo>
                <a:lnTo>
                  <a:pt x="630842" y="1830702"/>
                </a:lnTo>
                <a:lnTo>
                  <a:pt x="630842" y="918005"/>
                </a:lnTo>
                <a:lnTo>
                  <a:pt x="630841" y="918004"/>
                </a:lnTo>
                <a:lnTo>
                  <a:pt x="630841" y="1827744"/>
                </a:lnTo>
                <a:lnTo>
                  <a:pt x="630840" y="1827745"/>
                </a:lnTo>
                <a:lnTo>
                  <a:pt x="0" y="1461857"/>
                </a:lnTo>
                <a:lnTo>
                  <a:pt x="18865" y="1430804"/>
                </a:lnTo>
                <a:cubicBezTo>
                  <a:pt x="103179" y="1275597"/>
                  <a:pt x="151071" y="1097732"/>
                  <a:pt x="151071" y="908682"/>
                </a:cubicBezTo>
                <a:cubicBezTo>
                  <a:pt x="151071" y="719632"/>
                  <a:pt x="103179" y="541767"/>
                  <a:pt x="18865" y="386560"/>
                </a:cubicBezTo>
                <a:lnTo>
                  <a:pt x="4664" y="363184"/>
                </a:lnTo>
                <a:lnTo>
                  <a:pt x="626998" y="2229"/>
                </a:lnTo>
                <a:lnTo>
                  <a:pt x="630841" y="4457"/>
                </a:lnTo>
                <a:lnTo>
                  <a:pt x="630841"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0" name="Freeform: Shape 19">
            <a:extLst>
              <a:ext uri="{FF2B5EF4-FFF2-40B4-BE49-F238E27FC236}">
                <a16:creationId xmlns:a16="http://schemas.microsoft.com/office/drawing/2014/main" id="{6DB23C87-2A94-4E14-A9CA-EA6147101D21}"/>
              </a:ext>
            </a:extLst>
          </p:cNvPr>
          <p:cNvSpPr/>
          <p:nvPr/>
        </p:nvSpPr>
        <p:spPr>
          <a:xfrm>
            <a:off x="5818154" y="5039074"/>
            <a:ext cx="125940" cy="74760"/>
          </a:xfrm>
          <a:custGeom>
            <a:avLst/>
            <a:gdLst>
              <a:gd name="connsiteX0" fmla="*/ 0 w 160543"/>
              <a:gd name="connsiteY0" fmla="*/ 0 h 95302"/>
              <a:gd name="connsiteX1" fmla="*/ 160543 w 160543"/>
              <a:gd name="connsiteY1" fmla="*/ 93115 h 95302"/>
              <a:gd name="connsiteX2" fmla="*/ 159215 w 160543"/>
              <a:gd name="connsiteY2" fmla="*/ 95302 h 95302"/>
              <a:gd name="connsiteX3" fmla="*/ 4575 w 160543"/>
              <a:gd name="connsiteY3" fmla="*/ 5611 h 95302"/>
              <a:gd name="connsiteX4" fmla="*/ 0 w 160543"/>
              <a:gd name="connsiteY4" fmla="*/ 8264 h 95302"/>
              <a:gd name="connsiteX5" fmla="*/ 0 w 160543"/>
              <a:gd name="connsiteY5" fmla="*/ 0 h 9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543" h="95302">
                <a:moveTo>
                  <a:pt x="0" y="0"/>
                </a:moveTo>
                <a:lnTo>
                  <a:pt x="160543" y="93115"/>
                </a:lnTo>
                <a:lnTo>
                  <a:pt x="159215" y="95302"/>
                </a:lnTo>
                <a:lnTo>
                  <a:pt x="4575" y="5611"/>
                </a:lnTo>
                <a:lnTo>
                  <a:pt x="0" y="826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1" name="Freeform: Shape 20">
            <a:extLst>
              <a:ext uri="{FF2B5EF4-FFF2-40B4-BE49-F238E27FC236}">
                <a16:creationId xmlns:a16="http://schemas.microsoft.com/office/drawing/2014/main" id="{B568E533-9521-457E-875A-558EE570B694}"/>
              </a:ext>
            </a:extLst>
          </p:cNvPr>
          <p:cNvSpPr/>
          <p:nvPr/>
        </p:nvSpPr>
        <p:spPr>
          <a:xfrm>
            <a:off x="5197342" y="5113835"/>
            <a:ext cx="1241622" cy="1361356"/>
          </a:xfrm>
          <a:custGeom>
            <a:avLst/>
            <a:gdLst>
              <a:gd name="connsiteX0" fmla="*/ 950599 w 1582768"/>
              <a:gd name="connsiteY0" fmla="*/ 0 h 1735400"/>
              <a:gd name="connsiteX1" fmla="*/ 1582768 w 1582768"/>
              <a:gd name="connsiteY1" fmla="*/ 366658 h 1735400"/>
              <a:gd name="connsiteX2" fmla="*/ 1582768 w 1582768"/>
              <a:gd name="connsiteY2" fmla="*/ 1276398 h 1735400"/>
              <a:gd name="connsiteX3" fmla="*/ 1582768 w 1582768"/>
              <a:gd name="connsiteY3" fmla="*/ 1276399 h 1735400"/>
              <a:gd name="connsiteX4" fmla="*/ 1582768 w 1582768"/>
              <a:gd name="connsiteY4" fmla="*/ 1281704 h 1735400"/>
              <a:gd name="connsiteX5" fmla="*/ 1578194 w 1582768"/>
              <a:gd name="connsiteY5" fmla="*/ 1279052 h 1735400"/>
              <a:gd name="connsiteX6" fmla="*/ 791385 w 1582768"/>
              <a:gd name="connsiteY6" fmla="*/ 1735400 h 1735400"/>
              <a:gd name="connsiteX7" fmla="*/ 791385 w 1582768"/>
              <a:gd name="connsiteY7" fmla="*/ 822703 h 1735400"/>
              <a:gd name="connsiteX8" fmla="*/ 791384 w 1582768"/>
              <a:gd name="connsiteY8" fmla="*/ 822702 h 1735400"/>
              <a:gd name="connsiteX9" fmla="*/ 791384 w 1582768"/>
              <a:gd name="connsiteY9" fmla="*/ 1735400 h 1735400"/>
              <a:gd name="connsiteX10" fmla="*/ 4575 w 1582768"/>
              <a:gd name="connsiteY10" fmla="*/ 1279051 h 1735400"/>
              <a:gd name="connsiteX11" fmla="*/ 0 w 1582768"/>
              <a:gd name="connsiteY11" fmla="*/ 1281704 h 1735400"/>
              <a:gd name="connsiteX12" fmla="*/ 0 w 1582768"/>
              <a:gd name="connsiteY12" fmla="*/ 539631 h 1735400"/>
              <a:gd name="connsiteX13" fmla="*/ 7620 w 1582768"/>
              <a:gd name="connsiteY13" fmla="*/ 540016 h 1735400"/>
              <a:gd name="connsiteX14" fmla="*/ 782169 w 1582768"/>
              <a:gd name="connsiteY14" fmla="*/ 219187 h 1735400"/>
              <a:gd name="connsiteX15" fmla="*/ 791384 w 1582768"/>
              <a:gd name="connsiteY15" fmla="*/ 209048 h 1735400"/>
              <a:gd name="connsiteX16" fmla="*/ 852867 w 1582768"/>
              <a:gd name="connsiteY16" fmla="*/ 141400 h 1735400"/>
              <a:gd name="connsiteX17" fmla="*/ 915925 w 1582768"/>
              <a:gd name="connsiteY17" fmla="*/ 57074 h 1735400"/>
              <a:gd name="connsiteX18" fmla="*/ 950599 w 1582768"/>
              <a:gd name="connsiteY18" fmla="*/ 0 h 173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2768" h="1735400">
                <a:moveTo>
                  <a:pt x="950599" y="0"/>
                </a:moveTo>
                <a:lnTo>
                  <a:pt x="1582768" y="366658"/>
                </a:lnTo>
                <a:lnTo>
                  <a:pt x="1582768" y="1276398"/>
                </a:lnTo>
                <a:lnTo>
                  <a:pt x="1582768" y="1276399"/>
                </a:lnTo>
                <a:lnTo>
                  <a:pt x="1582768" y="1281704"/>
                </a:lnTo>
                <a:lnTo>
                  <a:pt x="1578194" y="1279052"/>
                </a:lnTo>
                <a:lnTo>
                  <a:pt x="791385" y="1735400"/>
                </a:lnTo>
                <a:lnTo>
                  <a:pt x="791385" y="822703"/>
                </a:lnTo>
                <a:lnTo>
                  <a:pt x="791384" y="822702"/>
                </a:lnTo>
                <a:lnTo>
                  <a:pt x="791384" y="1735400"/>
                </a:lnTo>
                <a:lnTo>
                  <a:pt x="4575" y="1279051"/>
                </a:lnTo>
                <a:lnTo>
                  <a:pt x="0" y="1281704"/>
                </a:lnTo>
                <a:lnTo>
                  <a:pt x="0" y="539631"/>
                </a:lnTo>
                <a:lnTo>
                  <a:pt x="7620" y="540016"/>
                </a:lnTo>
                <a:cubicBezTo>
                  <a:pt x="310101" y="540016"/>
                  <a:pt x="583945" y="417412"/>
                  <a:pt x="782169" y="219187"/>
                </a:cubicBezTo>
                <a:lnTo>
                  <a:pt x="791384" y="209048"/>
                </a:lnTo>
                <a:lnTo>
                  <a:pt x="852867" y="141400"/>
                </a:lnTo>
                <a:cubicBezTo>
                  <a:pt x="875190" y="114351"/>
                  <a:pt x="896240" y="86212"/>
                  <a:pt x="915925" y="57074"/>
                </a:cubicBezTo>
                <a:lnTo>
                  <a:pt x="950599"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2" name="Freeform: Shape 21">
            <a:extLst>
              <a:ext uri="{FF2B5EF4-FFF2-40B4-BE49-F238E27FC236}">
                <a16:creationId xmlns:a16="http://schemas.microsoft.com/office/drawing/2014/main" id="{2A802FE2-5948-4AF8-8A06-899878119AF1}"/>
              </a:ext>
            </a:extLst>
          </p:cNvPr>
          <p:cNvSpPr/>
          <p:nvPr/>
        </p:nvSpPr>
        <p:spPr>
          <a:xfrm flipH="1">
            <a:off x="7683162" y="3962539"/>
            <a:ext cx="3015" cy="3496"/>
          </a:xfrm>
          <a:custGeom>
            <a:avLst/>
            <a:gdLst>
              <a:gd name="connsiteX0" fmla="*/ 3843 w 3843"/>
              <a:gd name="connsiteY0" fmla="*/ 0 h 4457"/>
              <a:gd name="connsiteX1" fmla="*/ 3843 w 3843"/>
              <a:gd name="connsiteY1" fmla="*/ 4457 h 4457"/>
              <a:gd name="connsiteX2" fmla="*/ 0 w 3843"/>
              <a:gd name="connsiteY2" fmla="*/ 2229 h 4457"/>
              <a:gd name="connsiteX3" fmla="*/ 3843 w 3843"/>
              <a:gd name="connsiteY3" fmla="*/ 0 h 4457"/>
            </a:gdLst>
            <a:ahLst/>
            <a:cxnLst>
              <a:cxn ang="0">
                <a:pos x="connsiteX0" y="connsiteY0"/>
              </a:cxn>
              <a:cxn ang="0">
                <a:pos x="connsiteX1" y="connsiteY1"/>
              </a:cxn>
              <a:cxn ang="0">
                <a:pos x="connsiteX2" y="connsiteY2"/>
              </a:cxn>
              <a:cxn ang="0">
                <a:pos x="connsiteX3" y="connsiteY3"/>
              </a:cxn>
            </a:cxnLst>
            <a:rect l="l" t="t" r="r" b="b"/>
            <a:pathLst>
              <a:path w="3843" h="4457">
                <a:moveTo>
                  <a:pt x="3843" y="0"/>
                </a:moveTo>
                <a:lnTo>
                  <a:pt x="3843" y="4457"/>
                </a:lnTo>
                <a:lnTo>
                  <a:pt x="0" y="2229"/>
                </a:lnTo>
                <a:lnTo>
                  <a:pt x="384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3" name="Freeform: Shape 22">
            <a:extLst>
              <a:ext uri="{FF2B5EF4-FFF2-40B4-BE49-F238E27FC236}">
                <a16:creationId xmlns:a16="http://schemas.microsoft.com/office/drawing/2014/main" id="{0E596100-B9C3-49FB-AFB5-0B1BE3835250}"/>
              </a:ext>
            </a:extLst>
          </p:cNvPr>
          <p:cNvSpPr/>
          <p:nvPr/>
        </p:nvSpPr>
        <p:spPr>
          <a:xfrm flipH="1" flipV="1">
            <a:off x="6448649" y="3252200"/>
            <a:ext cx="3015" cy="3496"/>
          </a:xfrm>
          <a:custGeom>
            <a:avLst/>
            <a:gdLst>
              <a:gd name="connsiteX0" fmla="*/ 3843 w 3843"/>
              <a:gd name="connsiteY0" fmla="*/ 0 h 4457"/>
              <a:gd name="connsiteX1" fmla="*/ 3843 w 3843"/>
              <a:gd name="connsiteY1" fmla="*/ 4457 h 4457"/>
              <a:gd name="connsiteX2" fmla="*/ 0 w 3843"/>
              <a:gd name="connsiteY2" fmla="*/ 2229 h 4457"/>
              <a:gd name="connsiteX3" fmla="*/ 3843 w 3843"/>
              <a:gd name="connsiteY3" fmla="*/ 0 h 4457"/>
            </a:gdLst>
            <a:ahLst/>
            <a:cxnLst>
              <a:cxn ang="0">
                <a:pos x="connsiteX0" y="connsiteY0"/>
              </a:cxn>
              <a:cxn ang="0">
                <a:pos x="connsiteX1" y="connsiteY1"/>
              </a:cxn>
              <a:cxn ang="0">
                <a:pos x="connsiteX2" y="connsiteY2"/>
              </a:cxn>
              <a:cxn ang="0">
                <a:pos x="connsiteX3" y="connsiteY3"/>
              </a:cxn>
            </a:cxnLst>
            <a:rect l="l" t="t" r="r" b="b"/>
            <a:pathLst>
              <a:path w="3843" h="4457">
                <a:moveTo>
                  <a:pt x="3843" y="0"/>
                </a:moveTo>
                <a:lnTo>
                  <a:pt x="3843" y="4457"/>
                </a:lnTo>
                <a:lnTo>
                  <a:pt x="0" y="2229"/>
                </a:lnTo>
                <a:lnTo>
                  <a:pt x="384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4" name="Freeform: Shape 23">
            <a:extLst>
              <a:ext uri="{FF2B5EF4-FFF2-40B4-BE49-F238E27FC236}">
                <a16:creationId xmlns:a16="http://schemas.microsoft.com/office/drawing/2014/main" id="{4BD7015C-483F-4766-A5EB-A46C45617AF5}"/>
              </a:ext>
            </a:extLst>
          </p:cNvPr>
          <p:cNvSpPr/>
          <p:nvPr/>
        </p:nvSpPr>
        <p:spPr>
          <a:xfrm flipH="1" flipV="1">
            <a:off x="6451665" y="2970793"/>
            <a:ext cx="488497" cy="283489"/>
          </a:xfrm>
          <a:custGeom>
            <a:avLst/>
            <a:gdLst>
              <a:gd name="connsiteX0" fmla="*/ 621985 w 622716"/>
              <a:gd name="connsiteY0" fmla="*/ 0 h 361379"/>
              <a:gd name="connsiteX1" fmla="*/ 622716 w 622716"/>
              <a:gd name="connsiteY1" fmla="*/ 424 h 361379"/>
              <a:gd name="connsiteX2" fmla="*/ 382 w 622716"/>
              <a:gd name="connsiteY2" fmla="*/ 361379 h 361379"/>
              <a:gd name="connsiteX3" fmla="*/ 0 w 622716"/>
              <a:gd name="connsiteY3" fmla="*/ 360751 h 361379"/>
              <a:gd name="connsiteX4" fmla="*/ 621985 w 622716"/>
              <a:gd name="connsiteY4" fmla="*/ 0 h 361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716" h="361379">
                <a:moveTo>
                  <a:pt x="621985" y="0"/>
                </a:moveTo>
                <a:lnTo>
                  <a:pt x="622716" y="424"/>
                </a:lnTo>
                <a:lnTo>
                  <a:pt x="382" y="361379"/>
                </a:lnTo>
                <a:lnTo>
                  <a:pt x="0" y="360751"/>
                </a:lnTo>
                <a:lnTo>
                  <a:pt x="62198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5" name="Freeform: Shape 24">
            <a:extLst>
              <a:ext uri="{FF2B5EF4-FFF2-40B4-BE49-F238E27FC236}">
                <a16:creationId xmlns:a16="http://schemas.microsoft.com/office/drawing/2014/main" id="{BE1764B7-0EB9-4BA6-AEB0-B12DD26CC035}"/>
              </a:ext>
            </a:extLst>
          </p:cNvPr>
          <p:cNvSpPr/>
          <p:nvPr/>
        </p:nvSpPr>
        <p:spPr>
          <a:xfrm flipH="1" flipV="1">
            <a:off x="6825011" y="2108925"/>
            <a:ext cx="244450" cy="861868"/>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solidFill>
            <a:srgbClr val="FF9900"/>
          </a:solidFill>
          <a:ln>
            <a:noFill/>
          </a:ln>
          <a:effectLst>
            <a:innerShdw blurRad="63500" dist="50800" dir="30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6" name="Freeform: Shape 25">
            <a:extLst>
              <a:ext uri="{FF2B5EF4-FFF2-40B4-BE49-F238E27FC236}">
                <a16:creationId xmlns:a16="http://schemas.microsoft.com/office/drawing/2014/main" id="{D9764DC3-5E31-4863-90A8-F66102EC8D3C}"/>
              </a:ext>
            </a:extLst>
          </p:cNvPr>
          <p:cNvSpPr/>
          <p:nvPr/>
        </p:nvSpPr>
        <p:spPr>
          <a:xfrm flipH="1" flipV="1">
            <a:off x="6944563" y="1683586"/>
            <a:ext cx="745709" cy="498384"/>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solidFill>
            <a:srgbClr val="FF66CC"/>
          </a:solidFill>
          <a:ln>
            <a:noFill/>
          </a:ln>
          <a:effectLst>
            <a:innerShdw blurRad="63500" dist="50800" dir="3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7" name="Freeform: Shape 26">
            <a:extLst>
              <a:ext uri="{FF2B5EF4-FFF2-40B4-BE49-F238E27FC236}">
                <a16:creationId xmlns:a16="http://schemas.microsoft.com/office/drawing/2014/main" id="{639EC02E-39C3-4B8D-AE9F-796E86412B46}"/>
              </a:ext>
            </a:extLst>
          </p:cNvPr>
          <p:cNvSpPr/>
          <p:nvPr/>
        </p:nvSpPr>
        <p:spPr>
          <a:xfrm flipH="1" flipV="1">
            <a:off x="6441031" y="2971285"/>
            <a:ext cx="1241622" cy="1361125"/>
          </a:xfrm>
          <a:custGeom>
            <a:avLst/>
            <a:gdLst>
              <a:gd name="connsiteX0" fmla="*/ 791384 w 1582768"/>
              <a:gd name="connsiteY0" fmla="*/ 0 h 1735105"/>
              <a:gd name="connsiteX1" fmla="*/ 1582767 w 1582768"/>
              <a:gd name="connsiteY1" fmla="*/ 459002 h 1735105"/>
              <a:gd name="connsiteX2" fmla="*/ 1582768 w 1582768"/>
              <a:gd name="connsiteY2" fmla="*/ 459002 h 1735105"/>
              <a:gd name="connsiteX3" fmla="*/ 1582768 w 1582768"/>
              <a:gd name="connsiteY3" fmla="*/ 1371700 h 1735105"/>
              <a:gd name="connsiteX4" fmla="*/ 1582768 w 1582768"/>
              <a:gd name="connsiteY4" fmla="*/ 1371701 h 1735105"/>
              <a:gd name="connsiteX5" fmla="*/ 1582768 w 1582768"/>
              <a:gd name="connsiteY5" fmla="*/ 1372549 h 1735105"/>
              <a:gd name="connsiteX6" fmla="*/ 1578925 w 1582768"/>
              <a:gd name="connsiteY6" fmla="*/ 1374778 h 1735105"/>
              <a:gd name="connsiteX7" fmla="*/ 1578194 w 1582768"/>
              <a:gd name="connsiteY7" fmla="*/ 1374354 h 1735105"/>
              <a:gd name="connsiteX8" fmla="*/ 956209 w 1582768"/>
              <a:gd name="connsiteY8" fmla="*/ 1735105 h 1735105"/>
              <a:gd name="connsiteX9" fmla="*/ 915925 w 1582768"/>
              <a:gd name="connsiteY9" fmla="*/ 1668795 h 1735105"/>
              <a:gd name="connsiteX10" fmla="*/ 852867 w 1582768"/>
              <a:gd name="connsiteY10" fmla="*/ 1584469 h 1735105"/>
              <a:gd name="connsiteX11" fmla="*/ 791385 w 1582768"/>
              <a:gd name="connsiteY11" fmla="*/ 1516822 h 1735105"/>
              <a:gd name="connsiteX12" fmla="*/ 791385 w 1582768"/>
              <a:gd name="connsiteY12" fmla="*/ 918005 h 1735105"/>
              <a:gd name="connsiteX13" fmla="*/ 791384 w 1582768"/>
              <a:gd name="connsiteY13" fmla="*/ 918004 h 1735105"/>
              <a:gd name="connsiteX14" fmla="*/ 791384 w 1582768"/>
              <a:gd name="connsiteY14" fmla="*/ 1516821 h 1735105"/>
              <a:gd name="connsiteX15" fmla="*/ 782169 w 1582768"/>
              <a:gd name="connsiteY15" fmla="*/ 1506682 h 1735105"/>
              <a:gd name="connsiteX16" fmla="*/ 7620 w 1582768"/>
              <a:gd name="connsiteY16" fmla="*/ 1185853 h 1735105"/>
              <a:gd name="connsiteX17" fmla="*/ 0 w 1582768"/>
              <a:gd name="connsiteY17" fmla="*/ 1186238 h 1735105"/>
              <a:gd name="connsiteX18" fmla="*/ 0 w 1582768"/>
              <a:gd name="connsiteY18" fmla="*/ 459002 h 1735105"/>
              <a:gd name="connsiteX19" fmla="*/ 1 w 1582768"/>
              <a:gd name="connsiteY19" fmla="*/ 459002 h 1735105"/>
              <a:gd name="connsiteX20" fmla="*/ 791384 w 1582768"/>
              <a:gd name="connsiteY20" fmla="*/ 0 h 173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82768" h="1735105">
                <a:moveTo>
                  <a:pt x="791384" y="0"/>
                </a:moveTo>
                <a:lnTo>
                  <a:pt x="1582767" y="459002"/>
                </a:lnTo>
                <a:lnTo>
                  <a:pt x="1582768" y="459002"/>
                </a:lnTo>
                <a:lnTo>
                  <a:pt x="1582768" y="1371700"/>
                </a:lnTo>
                <a:lnTo>
                  <a:pt x="1582768" y="1371701"/>
                </a:lnTo>
                <a:lnTo>
                  <a:pt x="1582768" y="1372549"/>
                </a:lnTo>
                <a:lnTo>
                  <a:pt x="1578925" y="1374778"/>
                </a:lnTo>
                <a:lnTo>
                  <a:pt x="1578194" y="1374354"/>
                </a:lnTo>
                <a:lnTo>
                  <a:pt x="956209" y="1735105"/>
                </a:lnTo>
                <a:lnTo>
                  <a:pt x="915925" y="1668795"/>
                </a:lnTo>
                <a:cubicBezTo>
                  <a:pt x="896240" y="1639657"/>
                  <a:pt x="875190" y="1611518"/>
                  <a:pt x="852867" y="1584469"/>
                </a:cubicBezTo>
                <a:lnTo>
                  <a:pt x="791385" y="1516822"/>
                </a:lnTo>
                <a:lnTo>
                  <a:pt x="791385" y="918005"/>
                </a:lnTo>
                <a:lnTo>
                  <a:pt x="791384" y="918004"/>
                </a:lnTo>
                <a:lnTo>
                  <a:pt x="791384" y="1516821"/>
                </a:lnTo>
                <a:lnTo>
                  <a:pt x="782169" y="1506682"/>
                </a:lnTo>
                <a:cubicBezTo>
                  <a:pt x="583945" y="1308457"/>
                  <a:pt x="310101" y="1185853"/>
                  <a:pt x="7620" y="1185853"/>
                </a:cubicBezTo>
                <a:lnTo>
                  <a:pt x="0" y="1186238"/>
                </a:lnTo>
                <a:lnTo>
                  <a:pt x="0" y="459002"/>
                </a:lnTo>
                <a:lnTo>
                  <a:pt x="1" y="459002"/>
                </a:lnTo>
                <a:lnTo>
                  <a:pt x="791384"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8" name="Freeform: Shape 27">
            <a:extLst>
              <a:ext uri="{FF2B5EF4-FFF2-40B4-BE49-F238E27FC236}">
                <a16:creationId xmlns:a16="http://schemas.microsoft.com/office/drawing/2014/main" id="{391ABD13-A430-42F6-8875-5EA1EE1747D2}"/>
              </a:ext>
            </a:extLst>
          </p:cNvPr>
          <p:cNvSpPr/>
          <p:nvPr/>
        </p:nvSpPr>
        <p:spPr>
          <a:xfrm flipH="1" flipV="1">
            <a:off x="5820219" y="1819581"/>
            <a:ext cx="1115682" cy="1436117"/>
          </a:xfrm>
          <a:custGeom>
            <a:avLst/>
            <a:gdLst>
              <a:gd name="connsiteX0" fmla="*/ 630841 w 1422225"/>
              <a:gd name="connsiteY0" fmla="*/ 0 h 1830702"/>
              <a:gd name="connsiteX1" fmla="*/ 1422224 w 1422225"/>
              <a:gd name="connsiteY1" fmla="*/ 459003 h 1830702"/>
              <a:gd name="connsiteX2" fmla="*/ 1422225 w 1422225"/>
              <a:gd name="connsiteY2" fmla="*/ 459002 h 1830702"/>
              <a:gd name="connsiteX3" fmla="*/ 1422225 w 1422225"/>
              <a:gd name="connsiteY3" fmla="*/ 459003 h 1830702"/>
              <a:gd name="connsiteX4" fmla="*/ 1422225 w 1422225"/>
              <a:gd name="connsiteY4" fmla="*/ 1371700 h 1830702"/>
              <a:gd name="connsiteX5" fmla="*/ 1422225 w 1422225"/>
              <a:gd name="connsiteY5" fmla="*/ 1371701 h 1830702"/>
              <a:gd name="connsiteX6" fmla="*/ 1422225 w 1422225"/>
              <a:gd name="connsiteY6" fmla="*/ 1377006 h 1830702"/>
              <a:gd name="connsiteX7" fmla="*/ 1417651 w 1422225"/>
              <a:gd name="connsiteY7" fmla="*/ 1374354 h 1830702"/>
              <a:gd name="connsiteX8" fmla="*/ 630842 w 1422225"/>
              <a:gd name="connsiteY8" fmla="*/ 1830702 h 1830702"/>
              <a:gd name="connsiteX9" fmla="*/ 630842 w 1422225"/>
              <a:gd name="connsiteY9" fmla="*/ 918005 h 1830702"/>
              <a:gd name="connsiteX10" fmla="*/ 630841 w 1422225"/>
              <a:gd name="connsiteY10" fmla="*/ 918004 h 1830702"/>
              <a:gd name="connsiteX11" fmla="*/ 630841 w 1422225"/>
              <a:gd name="connsiteY11" fmla="*/ 1827744 h 1830702"/>
              <a:gd name="connsiteX12" fmla="*/ 630840 w 1422225"/>
              <a:gd name="connsiteY12" fmla="*/ 1827745 h 1830702"/>
              <a:gd name="connsiteX13" fmla="*/ 0 w 1422225"/>
              <a:gd name="connsiteY13" fmla="*/ 1461857 h 1830702"/>
              <a:gd name="connsiteX14" fmla="*/ 18865 w 1422225"/>
              <a:gd name="connsiteY14" fmla="*/ 1430804 h 1830702"/>
              <a:gd name="connsiteX15" fmla="*/ 151071 w 1422225"/>
              <a:gd name="connsiteY15" fmla="*/ 908682 h 1830702"/>
              <a:gd name="connsiteX16" fmla="*/ 18865 w 1422225"/>
              <a:gd name="connsiteY16" fmla="*/ 386560 h 1830702"/>
              <a:gd name="connsiteX17" fmla="*/ 4664 w 1422225"/>
              <a:gd name="connsiteY17" fmla="*/ 363184 h 1830702"/>
              <a:gd name="connsiteX18" fmla="*/ 626998 w 1422225"/>
              <a:gd name="connsiteY18" fmla="*/ 2229 h 1830702"/>
              <a:gd name="connsiteX19" fmla="*/ 630841 w 1422225"/>
              <a:gd name="connsiteY19" fmla="*/ 4457 h 1830702"/>
              <a:gd name="connsiteX20" fmla="*/ 630841 w 1422225"/>
              <a:gd name="connsiteY20" fmla="*/ 0 h 18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2225" h="1830702">
                <a:moveTo>
                  <a:pt x="630841" y="0"/>
                </a:moveTo>
                <a:lnTo>
                  <a:pt x="1422224" y="459003"/>
                </a:lnTo>
                <a:lnTo>
                  <a:pt x="1422225" y="459002"/>
                </a:lnTo>
                <a:lnTo>
                  <a:pt x="1422225" y="459003"/>
                </a:lnTo>
                <a:lnTo>
                  <a:pt x="1422225" y="1371700"/>
                </a:lnTo>
                <a:lnTo>
                  <a:pt x="1422225" y="1371701"/>
                </a:lnTo>
                <a:lnTo>
                  <a:pt x="1422225" y="1377006"/>
                </a:lnTo>
                <a:lnTo>
                  <a:pt x="1417651" y="1374354"/>
                </a:lnTo>
                <a:lnTo>
                  <a:pt x="630842" y="1830702"/>
                </a:lnTo>
                <a:lnTo>
                  <a:pt x="630842" y="918005"/>
                </a:lnTo>
                <a:lnTo>
                  <a:pt x="630841" y="918004"/>
                </a:lnTo>
                <a:lnTo>
                  <a:pt x="630841" y="1827744"/>
                </a:lnTo>
                <a:lnTo>
                  <a:pt x="630840" y="1827745"/>
                </a:lnTo>
                <a:lnTo>
                  <a:pt x="0" y="1461857"/>
                </a:lnTo>
                <a:lnTo>
                  <a:pt x="18865" y="1430804"/>
                </a:lnTo>
                <a:cubicBezTo>
                  <a:pt x="103179" y="1275597"/>
                  <a:pt x="151071" y="1097732"/>
                  <a:pt x="151071" y="908682"/>
                </a:cubicBezTo>
                <a:cubicBezTo>
                  <a:pt x="151071" y="719632"/>
                  <a:pt x="103179" y="541767"/>
                  <a:pt x="18865" y="386560"/>
                </a:cubicBezTo>
                <a:lnTo>
                  <a:pt x="4664" y="363184"/>
                </a:lnTo>
                <a:lnTo>
                  <a:pt x="626998" y="2229"/>
                </a:lnTo>
                <a:lnTo>
                  <a:pt x="630841" y="4457"/>
                </a:lnTo>
                <a:lnTo>
                  <a:pt x="630841"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9" name="Freeform: Shape 28">
            <a:extLst>
              <a:ext uri="{FF2B5EF4-FFF2-40B4-BE49-F238E27FC236}">
                <a16:creationId xmlns:a16="http://schemas.microsoft.com/office/drawing/2014/main" id="{0FA6B576-9F7D-4DE4-9393-077029355B4C}"/>
              </a:ext>
            </a:extLst>
          </p:cNvPr>
          <p:cNvSpPr/>
          <p:nvPr/>
        </p:nvSpPr>
        <p:spPr>
          <a:xfrm flipH="1" flipV="1">
            <a:off x="6943521" y="2107210"/>
            <a:ext cx="125940" cy="74760"/>
          </a:xfrm>
          <a:custGeom>
            <a:avLst/>
            <a:gdLst>
              <a:gd name="connsiteX0" fmla="*/ 0 w 160543"/>
              <a:gd name="connsiteY0" fmla="*/ 0 h 95302"/>
              <a:gd name="connsiteX1" fmla="*/ 160543 w 160543"/>
              <a:gd name="connsiteY1" fmla="*/ 93115 h 95302"/>
              <a:gd name="connsiteX2" fmla="*/ 159215 w 160543"/>
              <a:gd name="connsiteY2" fmla="*/ 95302 h 95302"/>
              <a:gd name="connsiteX3" fmla="*/ 4575 w 160543"/>
              <a:gd name="connsiteY3" fmla="*/ 5611 h 95302"/>
              <a:gd name="connsiteX4" fmla="*/ 0 w 160543"/>
              <a:gd name="connsiteY4" fmla="*/ 8264 h 95302"/>
              <a:gd name="connsiteX5" fmla="*/ 0 w 160543"/>
              <a:gd name="connsiteY5" fmla="*/ 0 h 9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543" h="95302">
                <a:moveTo>
                  <a:pt x="0" y="0"/>
                </a:moveTo>
                <a:lnTo>
                  <a:pt x="160543" y="93115"/>
                </a:lnTo>
                <a:lnTo>
                  <a:pt x="159215" y="95302"/>
                </a:lnTo>
                <a:lnTo>
                  <a:pt x="4575" y="5611"/>
                </a:lnTo>
                <a:lnTo>
                  <a:pt x="0" y="826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30" name="Freeform: Shape 29">
            <a:extLst>
              <a:ext uri="{FF2B5EF4-FFF2-40B4-BE49-F238E27FC236}">
                <a16:creationId xmlns:a16="http://schemas.microsoft.com/office/drawing/2014/main" id="{B55DCADB-1A7C-4662-B136-6915DDFD1CC9}"/>
              </a:ext>
            </a:extLst>
          </p:cNvPr>
          <p:cNvSpPr/>
          <p:nvPr/>
        </p:nvSpPr>
        <p:spPr>
          <a:xfrm flipH="1" flipV="1">
            <a:off x="6441031" y="745854"/>
            <a:ext cx="1241622" cy="1361356"/>
          </a:xfrm>
          <a:custGeom>
            <a:avLst/>
            <a:gdLst>
              <a:gd name="connsiteX0" fmla="*/ 950599 w 1582768"/>
              <a:gd name="connsiteY0" fmla="*/ 0 h 1735400"/>
              <a:gd name="connsiteX1" fmla="*/ 1582768 w 1582768"/>
              <a:gd name="connsiteY1" fmla="*/ 366658 h 1735400"/>
              <a:gd name="connsiteX2" fmla="*/ 1582768 w 1582768"/>
              <a:gd name="connsiteY2" fmla="*/ 1276398 h 1735400"/>
              <a:gd name="connsiteX3" fmla="*/ 1582768 w 1582768"/>
              <a:gd name="connsiteY3" fmla="*/ 1276399 h 1735400"/>
              <a:gd name="connsiteX4" fmla="*/ 1582768 w 1582768"/>
              <a:gd name="connsiteY4" fmla="*/ 1281704 h 1735400"/>
              <a:gd name="connsiteX5" fmla="*/ 1578194 w 1582768"/>
              <a:gd name="connsiteY5" fmla="*/ 1279052 h 1735400"/>
              <a:gd name="connsiteX6" fmla="*/ 791385 w 1582768"/>
              <a:gd name="connsiteY6" fmla="*/ 1735400 h 1735400"/>
              <a:gd name="connsiteX7" fmla="*/ 791385 w 1582768"/>
              <a:gd name="connsiteY7" fmla="*/ 822703 h 1735400"/>
              <a:gd name="connsiteX8" fmla="*/ 791384 w 1582768"/>
              <a:gd name="connsiteY8" fmla="*/ 822702 h 1735400"/>
              <a:gd name="connsiteX9" fmla="*/ 791384 w 1582768"/>
              <a:gd name="connsiteY9" fmla="*/ 1735400 h 1735400"/>
              <a:gd name="connsiteX10" fmla="*/ 4575 w 1582768"/>
              <a:gd name="connsiteY10" fmla="*/ 1279051 h 1735400"/>
              <a:gd name="connsiteX11" fmla="*/ 0 w 1582768"/>
              <a:gd name="connsiteY11" fmla="*/ 1281704 h 1735400"/>
              <a:gd name="connsiteX12" fmla="*/ 0 w 1582768"/>
              <a:gd name="connsiteY12" fmla="*/ 539631 h 1735400"/>
              <a:gd name="connsiteX13" fmla="*/ 7620 w 1582768"/>
              <a:gd name="connsiteY13" fmla="*/ 540016 h 1735400"/>
              <a:gd name="connsiteX14" fmla="*/ 782169 w 1582768"/>
              <a:gd name="connsiteY14" fmla="*/ 219187 h 1735400"/>
              <a:gd name="connsiteX15" fmla="*/ 791384 w 1582768"/>
              <a:gd name="connsiteY15" fmla="*/ 209048 h 1735400"/>
              <a:gd name="connsiteX16" fmla="*/ 852867 w 1582768"/>
              <a:gd name="connsiteY16" fmla="*/ 141400 h 1735400"/>
              <a:gd name="connsiteX17" fmla="*/ 915925 w 1582768"/>
              <a:gd name="connsiteY17" fmla="*/ 57074 h 1735400"/>
              <a:gd name="connsiteX18" fmla="*/ 950599 w 1582768"/>
              <a:gd name="connsiteY18" fmla="*/ 0 h 173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2768" h="1735400">
                <a:moveTo>
                  <a:pt x="950599" y="0"/>
                </a:moveTo>
                <a:lnTo>
                  <a:pt x="1582768" y="366658"/>
                </a:lnTo>
                <a:lnTo>
                  <a:pt x="1582768" y="1276398"/>
                </a:lnTo>
                <a:lnTo>
                  <a:pt x="1582768" y="1276399"/>
                </a:lnTo>
                <a:lnTo>
                  <a:pt x="1582768" y="1281704"/>
                </a:lnTo>
                <a:lnTo>
                  <a:pt x="1578194" y="1279052"/>
                </a:lnTo>
                <a:lnTo>
                  <a:pt x="791385" y="1735400"/>
                </a:lnTo>
                <a:lnTo>
                  <a:pt x="791385" y="822703"/>
                </a:lnTo>
                <a:lnTo>
                  <a:pt x="791384" y="822702"/>
                </a:lnTo>
                <a:lnTo>
                  <a:pt x="791384" y="1735400"/>
                </a:lnTo>
                <a:lnTo>
                  <a:pt x="4575" y="1279051"/>
                </a:lnTo>
                <a:lnTo>
                  <a:pt x="0" y="1281704"/>
                </a:lnTo>
                <a:lnTo>
                  <a:pt x="0" y="539631"/>
                </a:lnTo>
                <a:lnTo>
                  <a:pt x="7620" y="540016"/>
                </a:lnTo>
                <a:cubicBezTo>
                  <a:pt x="310101" y="540016"/>
                  <a:pt x="583945" y="417412"/>
                  <a:pt x="782169" y="219187"/>
                </a:cubicBezTo>
                <a:lnTo>
                  <a:pt x="791384" y="209048"/>
                </a:lnTo>
                <a:lnTo>
                  <a:pt x="852867" y="141400"/>
                </a:lnTo>
                <a:cubicBezTo>
                  <a:pt x="875190" y="114351"/>
                  <a:pt x="896240" y="86212"/>
                  <a:pt x="915925" y="57074"/>
                </a:cubicBezTo>
                <a:lnTo>
                  <a:pt x="950599"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31" name="Freeform: Shape 30">
            <a:extLst>
              <a:ext uri="{FF2B5EF4-FFF2-40B4-BE49-F238E27FC236}">
                <a16:creationId xmlns:a16="http://schemas.microsoft.com/office/drawing/2014/main" id="{A8952B75-B054-4F76-BF3D-E7EF8B86B5C8}"/>
              </a:ext>
            </a:extLst>
          </p:cNvPr>
          <p:cNvSpPr/>
          <p:nvPr/>
        </p:nvSpPr>
        <p:spPr>
          <a:xfrm rot="17986545" flipH="1" flipV="1">
            <a:off x="7190691" y="2750003"/>
            <a:ext cx="244450" cy="861868"/>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solidFill>
            <a:srgbClr val="FFFF66"/>
          </a:solidFill>
          <a:ln>
            <a:noFill/>
          </a:ln>
          <a:effectLst>
            <a:innerShdw blurRad="63500" dist="50800" dir="1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32" name="Freeform: Shape 31">
            <a:extLst>
              <a:ext uri="{FF2B5EF4-FFF2-40B4-BE49-F238E27FC236}">
                <a16:creationId xmlns:a16="http://schemas.microsoft.com/office/drawing/2014/main" id="{FBA324CE-03C4-4ECF-9ECE-3A286CCC0399}"/>
              </a:ext>
            </a:extLst>
          </p:cNvPr>
          <p:cNvSpPr/>
          <p:nvPr/>
        </p:nvSpPr>
        <p:spPr>
          <a:xfrm flipV="1">
            <a:off x="5199430" y="3824133"/>
            <a:ext cx="745709" cy="498384"/>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solidFill>
            <a:srgbClr val="99FF66"/>
          </a:solidFill>
          <a:ln>
            <a:noFill/>
          </a:ln>
          <a:effectLst>
            <a:innerShdw blurRad="63500" dist="50800" dir="2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cxnSp>
        <p:nvCxnSpPr>
          <p:cNvPr id="33" name="Connector: Elbow 32">
            <a:extLst>
              <a:ext uri="{FF2B5EF4-FFF2-40B4-BE49-F238E27FC236}">
                <a16:creationId xmlns:a16="http://schemas.microsoft.com/office/drawing/2014/main" id="{5F31A74B-03A6-41A7-8C7D-7A260A6E97E2}"/>
              </a:ext>
            </a:extLst>
          </p:cNvPr>
          <p:cNvCxnSpPr>
            <a:cxnSpLocks/>
          </p:cNvCxnSpPr>
          <p:nvPr/>
        </p:nvCxnSpPr>
        <p:spPr>
          <a:xfrm rot="10800000">
            <a:off x="5284470" y="771630"/>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Rectangle: Rounded Corners 33">
            <a:extLst>
              <a:ext uri="{FF2B5EF4-FFF2-40B4-BE49-F238E27FC236}">
                <a16:creationId xmlns:a16="http://schemas.microsoft.com/office/drawing/2014/main" id="{C658BCC0-52DC-4EAC-90A4-64F4A48930B5}"/>
              </a:ext>
            </a:extLst>
          </p:cNvPr>
          <p:cNvSpPr/>
          <p:nvPr/>
        </p:nvSpPr>
        <p:spPr>
          <a:xfrm>
            <a:off x="3348990" y="475589"/>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5" name="Connector: Elbow 34">
            <a:extLst>
              <a:ext uri="{FF2B5EF4-FFF2-40B4-BE49-F238E27FC236}">
                <a16:creationId xmlns:a16="http://schemas.microsoft.com/office/drawing/2014/main" id="{73C7EA77-C775-45E1-A760-7BE2AC29E0CB}"/>
              </a:ext>
            </a:extLst>
          </p:cNvPr>
          <p:cNvCxnSpPr>
            <a:cxnSpLocks/>
          </p:cNvCxnSpPr>
          <p:nvPr/>
        </p:nvCxnSpPr>
        <p:spPr>
          <a:xfrm rot="10800000">
            <a:off x="4673859" y="1840684"/>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55AA3BB2-2C6C-4DBD-A301-DA956D86FA29}"/>
              </a:ext>
            </a:extLst>
          </p:cNvPr>
          <p:cNvCxnSpPr>
            <a:cxnSpLocks/>
          </p:cNvCxnSpPr>
          <p:nvPr/>
        </p:nvCxnSpPr>
        <p:spPr>
          <a:xfrm rot="10800000">
            <a:off x="4058947" y="2922299"/>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4F33FD81-39ED-4757-B556-4BF5BB149EBB}"/>
              </a:ext>
            </a:extLst>
          </p:cNvPr>
          <p:cNvCxnSpPr>
            <a:cxnSpLocks/>
          </p:cNvCxnSpPr>
          <p:nvPr/>
        </p:nvCxnSpPr>
        <p:spPr>
          <a:xfrm rot="10800000">
            <a:off x="7678094" y="3969099"/>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2AE52E96-CD4D-4A7B-A070-52B498E04335}"/>
              </a:ext>
            </a:extLst>
          </p:cNvPr>
          <p:cNvCxnSpPr>
            <a:cxnSpLocks/>
          </p:cNvCxnSpPr>
          <p:nvPr/>
        </p:nvCxnSpPr>
        <p:spPr>
          <a:xfrm rot="10800000">
            <a:off x="7057686" y="5030992"/>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Connector: Elbow 38">
            <a:extLst>
              <a:ext uri="{FF2B5EF4-FFF2-40B4-BE49-F238E27FC236}">
                <a16:creationId xmlns:a16="http://schemas.microsoft.com/office/drawing/2014/main" id="{00B11DF8-A293-4036-A586-EB1D0556386A}"/>
              </a:ext>
            </a:extLst>
          </p:cNvPr>
          <p:cNvCxnSpPr>
            <a:cxnSpLocks/>
          </p:cNvCxnSpPr>
          <p:nvPr/>
        </p:nvCxnSpPr>
        <p:spPr>
          <a:xfrm rot="10800000">
            <a:off x="6426456" y="6105646"/>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Rectangle: Rounded Corners 39">
            <a:extLst>
              <a:ext uri="{FF2B5EF4-FFF2-40B4-BE49-F238E27FC236}">
                <a16:creationId xmlns:a16="http://schemas.microsoft.com/office/drawing/2014/main" id="{2EF8DCE1-F939-430A-974F-AEDFA83E0613}"/>
              </a:ext>
            </a:extLst>
          </p:cNvPr>
          <p:cNvSpPr/>
          <p:nvPr/>
        </p:nvSpPr>
        <p:spPr>
          <a:xfrm>
            <a:off x="2730326" y="1544067"/>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Rounded Corners 40">
            <a:extLst>
              <a:ext uri="{FF2B5EF4-FFF2-40B4-BE49-F238E27FC236}">
                <a16:creationId xmlns:a16="http://schemas.microsoft.com/office/drawing/2014/main" id="{AA0A2FC9-DA13-4A0F-8748-086A59805721}"/>
              </a:ext>
            </a:extLst>
          </p:cNvPr>
          <p:cNvSpPr/>
          <p:nvPr/>
        </p:nvSpPr>
        <p:spPr>
          <a:xfrm>
            <a:off x="8842579" y="4003469"/>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Rounded Corners 41">
            <a:extLst>
              <a:ext uri="{FF2B5EF4-FFF2-40B4-BE49-F238E27FC236}">
                <a16:creationId xmlns:a16="http://schemas.microsoft.com/office/drawing/2014/main" id="{50221159-1856-4AD4-95DF-A96735C5121F}"/>
              </a:ext>
            </a:extLst>
          </p:cNvPr>
          <p:cNvSpPr/>
          <p:nvPr/>
        </p:nvSpPr>
        <p:spPr>
          <a:xfrm>
            <a:off x="2122433" y="2625683"/>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Rounded Corners 42">
            <a:extLst>
              <a:ext uri="{FF2B5EF4-FFF2-40B4-BE49-F238E27FC236}">
                <a16:creationId xmlns:a16="http://schemas.microsoft.com/office/drawing/2014/main" id="{5A0D5C1B-03D4-4071-8C9E-6B402409517F}"/>
              </a:ext>
            </a:extLst>
          </p:cNvPr>
          <p:cNvSpPr/>
          <p:nvPr/>
        </p:nvSpPr>
        <p:spPr>
          <a:xfrm>
            <a:off x="8205766" y="5051878"/>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Rounded Corners 43">
            <a:extLst>
              <a:ext uri="{FF2B5EF4-FFF2-40B4-BE49-F238E27FC236}">
                <a16:creationId xmlns:a16="http://schemas.microsoft.com/office/drawing/2014/main" id="{53CEA714-1B86-4BCF-8BE2-F36729AF0E14}"/>
              </a:ext>
            </a:extLst>
          </p:cNvPr>
          <p:cNvSpPr/>
          <p:nvPr/>
        </p:nvSpPr>
        <p:spPr>
          <a:xfrm>
            <a:off x="7574536" y="6126902"/>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5" name="Graphic 44" descr="Bullseye with solid fill">
            <a:extLst>
              <a:ext uri="{FF2B5EF4-FFF2-40B4-BE49-F238E27FC236}">
                <a16:creationId xmlns:a16="http://schemas.microsoft.com/office/drawing/2014/main" id="{39E46765-30FC-41F7-8566-A50A1CE654E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48889" y="5511966"/>
            <a:ext cx="540000" cy="540000"/>
          </a:xfrm>
          <a:prstGeom prst="rect">
            <a:avLst/>
          </a:prstGeom>
          <a:effectLst>
            <a:outerShdw blurRad="50800" dist="266700" dir="3000000" algn="tl" rotWithShape="0">
              <a:schemeClr val="tx1">
                <a:alpha val="31000"/>
              </a:schemeClr>
            </a:outerShdw>
          </a:effectLst>
        </p:spPr>
      </p:pic>
      <p:pic>
        <p:nvPicPr>
          <p:cNvPr id="46" name="Graphic 45" descr="Bar graph with upward trend with solid fill">
            <a:extLst>
              <a:ext uri="{FF2B5EF4-FFF2-40B4-BE49-F238E27FC236}">
                <a16:creationId xmlns:a16="http://schemas.microsoft.com/office/drawing/2014/main" id="{4B568A1D-6739-4133-9E8C-BD3AF7C09E7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188542" y="4432128"/>
            <a:ext cx="540000" cy="540000"/>
          </a:xfrm>
          <a:prstGeom prst="rect">
            <a:avLst/>
          </a:prstGeom>
          <a:effectLst>
            <a:outerShdw blurRad="50800" dist="330200" dir="2400000" algn="tl" rotWithShape="0">
              <a:prstClr val="black">
                <a:alpha val="40000"/>
              </a:prstClr>
            </a:outerShdw>
          </a:effectLst>
        </p:spPr>
      </p:pic>
      <p:pic>
        <p:nvPicPr>
          <p:cNvPr id="47" name="Graphic 46" descr="Stopwatch with solid fill">
            <a:extLst>
              <a:ext uri="{FF2B5EF4-FFF2-40B4-BE49-F238E27FC236}">
                <a16:creationId xmlns:a16="http://schemas.microsoft.com/office/drawing/2014/main" id="{D9530905-13E8-4695-BFF9-3B11821490C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598163" y="3316963"/>
            <a:ext cx="540000" cy="540000"/>
          </a:xfrm>
          <a:prstGeom prst="rect">
            <a:avLst/>
          </a:prstGeom>
          <a:effectLst>
            <a:outerShdw blurRad="50800" dist="292100" dir="1800000" algn="tl" rotWithShape="0">
              <a:prstClr val="black">
                <a:alpha val="40000"/>
              </a:prstClr>
            </a:outerShdw>
          </a:effectLst>
        </p:spPr>
      </p:pic>
      <p:pic>
        <p:nvPicPr>
          <p:cNvPr id="48" name="Graphic 47" descr="Single gear with solid fill">
            <a:extLst>
              <a:ext uri="{FF2B5EF4-FFF2-40B4-BE49-F238E27FC236}">
                <a16:creationId xmlns:a16="http://schemas.microsoft.com/office/drawing/2014/main" id="{AFF084EB-A625-4679-9005-E608FDAD3FB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790165" y="3347081"/>
            <a:ext cx="540000" cy="540000"/>
          </a:xfrm>
          <a:prstGeom prst="rect">
            <a:avLst/>
          </a:prstGeom>
          <a:effectLst>
            <a:outerShdw blurRad="50800" dist="266700" dir="1800000" algn="tl" rotWithShape="0">
              <a:prstClr val="black">
                <a:alpha val="40000"/>
              </a:prstClr>
            </a:outerShdw>
          </a:effectLst>
        </p:spPr>
      </p:pic>
      <p:pic>
        <p:nvPicPr>
          <p:cNvPr id="49" name="Graphic 48" descr="Magnifying glass with solid fill">
            <a:extLst>
              <a:ext uri="{FF2B5EF4-FFF2-40B4-BE49-F238E27FC236}">
                <a16:creationId xmlns:a16="http://schemas.microsoft.com/office/drawing/2014/main" id="{06979707-E88A-4C93-AFA1-30A21E2915B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192681" y="2247627"/>
            <a:ext cx="540000" cy="540000"/>
          </a:xfrm>
          <a:prstGeom prst="rect">
            <a:avLst/>
          </a:prstGeom>
          <a:effectLst>
            <a:outerShdw blurRad="50800" dist="177800" dir="1800000" algn="tl" rotWithShape="0">
              <a:prstClr val="black">
                <a:alpha val="40000"/>
              </a:prstClr>
            </a:outerShdw>
          </a:effectLst>
        </p:spPr>
      </p:pic>
      <p:pic>
        <p:nvPicPr>
          <p:cNvPr id="50" name="Graphic 49" descr="Lightbulb with solid fill">
            <a:extLst>
              <a:ext uri="{FF2B5EF4-FFF2-40B4-BE49-F238E27FC236}">
                <a16:creationId xmlns:a16="http://schemas.microsoft.com/office/drawing/2014/main" id="{9D0F1E9D-77B1-47A2-9965-7EF8757022A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799461" y="1100857"/>
            <a:ext cx="540000" cy="540000"/>
          </a:xfrm>
          <a:prstGeom prst="rect">
            <a:avLst/>
          </a:prstGeom>
          <a:effectLst>
            <a:outerShdw blurRad="50800" dist="190500" dir="2400000" algn="tl" rotWithShape="0">
              <a:prstClr val="black">
                <a:alpha val="40000"/>
              </a:prstClr>
            </a:outerShdw>
          </a:effectLst>
        </p:spPr>
      </p:pic>
      <p:sp>
        <p:nvSpPr>
          <p:cNvPr id="51" name="TextBox 50">
            <a:extLst>
              <a:ext uri="{FF2B5EF4-FFF2-40B4-BE49-F238E27FC236}">
                <a16:creationId xmlns:a16="http://schemas.microsoft.com/office/drawing/2014/main" id="{F663FCDC-2679-4560-B2BF-AB5965A0EE4F}"/>
              </a:ext>
            </a:extLst>
          </p:cNvPr>
          <p:cNvSpPr txBox="1"/>
          <p:nvPr/>
        </p:nvSpPr>
        <p:spPr>
          <a:xfrm>
            <a:off x="7151270" y="1704038"/>
            <a:ext cx="357790"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01</a:t>
            </a:r>
          </a:p>
        </p:txBody>
      </p:sp>
      <p:sp>
        <p:nvSpPr>
          <p:cNvPr id="52" name="TextBox 51">
            <a:extLst>
              <a:ext uri="{FF2B5EF4-FFF2-40B4-BE49-F238E27FC236}">
                <a16:creationId xmlns:a16="http://schemas.microsoft.com/office/drawing/2014/main" id="{83B9310E-43E4-43F4-80A4-AACA8D4FD77D}"/>
              </a:ext>
            </a:extLst>
          </p:cNvPr>
          <p:cNvSpPr txBox="1"/>
          <p:nvPr/>
        </p:nvSpPr>
        <p:spPr>
          <a:xfrm>
            <a:off x="6747798" y="2338401"/>
            <a:ext cx="393056"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02</a:t>
            </a:r>
          </a:p>
        </p:txBody>
      </p:sp>
      <p:sp>
        <p:nvSpPr>
          <p:cNvPr id="53" name="TextBox 52">
            <a:extLst>
              <a:ext uri="{FF2B5EF4-FFF2-40B4-BE49-F238E27FC236}">
                <a16:creationId xmlns:a16="http://schemas.microsoft.com/office/drawing/2014/main" id="{55D71D65-0147-4631-82E1-BD82953684EA}"/>
              </a:ext>
            </a:extLst>
          </p:cNvPr>
          <p:cNvSpPr txBox="1"/>
          <p:nvPr/>
        </p:nvSpPr>
        <p:spPr>
          <a:xfrm>
            <a:off x="5737042" y="4492695"/>
            <a:ext cx="396262"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05</a:t>
            </a:r>
          </a:p>
        </p:txBody>
      </p:sp>
      <p:sp>
        <p:nvSpPr>
          <p:cNvPr id="54" name="TextBox 53">
            <a:extLst>
              <a:ext uri="{FF2B5EF4-FFF2-40B4-BE49-F238E27FC236}">
                <a16:creationId xmlns:a16="http://schemas.microsoft.com/office/drawing/2014/main" id="{84A341CB-ED85-4BF4-8F62-7C18A1E39D94}"/>
              </a:ext>
            </a:extLst>
          </p:cNvPr>
          <p:cNvSpPr txBox="1"/>
          <p:nvPr/>
        </p:nvSpPr>
        <p:spPr>
          <a:xfrm>
            <a:off x="7109592" y="2980756"/>
            <a:ext cx="396262"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03</a:t>
            </a:r>
          </a:p>
        </p:txBody>
      </p:sp>
      <p:sp>
        <p:nvSpPr>
          <p:cNvPr id="55" name="TextBox 54">
            <a:extLst>
              <a:ext uri="{FF2B5EF4-FFF2-40B4-BE49-F238E27FC236}">
                <a16:creationId xmlns:a16="http://schemas.microsoft.com/office/drawing/2014/main" id="{56754B27-32F0-44BE-B6AF-981570202F1C}"/>
              </a:ext>
            </a:extLst>
          </p:cNvPr>
          <p:cNvSpPr txBox="1"/>
          <p:nvPr/>
        </p:nvSpPr>
        <p:spPr>
          <a:xfrm>
            <a:off x="5328835" y="3831752"/>
            <a:ext cx="405880"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04</a:t>
            </a:r>
          </a:p>
        </p:txBody>
      </p:sp>
      <p:sp>
        <p:nvSpPr>
          <p:cNvPr id="56" name="TextBox 55">
            <a:extLst>
              <a:ext uri="{FF2B5EF4-FFF2-40B4-BE49-F238E27FC236}">
                <a16:creationId xmlns:a16="http://schemas.microsoft.com/office/drawing/2014/main" id="{0F703032-4DFE-4B25-8847-23F5806318F6}"/>
              </a:ext>
            </a:extLst>
          </p:cNvPr>
          <p:cNvSpPr txBox="1"/>
          <p:nvPr/>
        </p:nvSpPr>
        <p:spPr>
          <a:xfrm>
            <a:off x="5377061" y="5109837"/>
            <a:ext cx="396262"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06</a:t>
            </a:r>
          </a:p>
        </p:txBody>
      </p:sp>
      <p:sp>
        <p:nvSpPr>
          <p:cNvPr id="57" name="TextBox 56">
            <a:extLst>
              <a:ext uri="{FF2B5EF4-FFF2-40B4-BE49-F238E27FC236}">
                <a16:creationId xmlns:a16="http://schemas.microsoft.com/office/drawing/2014/main" id="{C511BFB5-EEAD-4CA1-979C-CC71A3834622}"/>
              </a:ext>
            </a:extLst>
          </p:cNvPr>
          <p:cNvSpPr txBox="1"/>
          <p:nvPr/>
        </p:nvSpPr>
        <p:spPr>
          <a:xfrm>
            <a:off x="7898512" y="108973"/>
            <a:ext cx="4338695" cy="1261884"/>
          </a:xfrm>
          <a:prstGeom prst="rect">
            <a:avLst/>
          </a:prstGeom>
          <a:noFill/>
        </p:spPr>
        <p:txBody>
          <a:bodyPr wrap="square" rtlCol="0">
            <a:spAutoFit/>
          </a:bodyPr>
          <a:lstStyle/>
          <a:p>
            <a:pPr algn="ctr"/>
            <a:r>
              <a:rPr lang="en-GB" sz="4400" b="1" spc="300" dirty="0">
                <a:solidFill>
                  <a:schemeClr val="bg1"/>
                </a:solidFill>
                <a:latin typeface="EuroStyle" panose="02027200000000000000" pitchFamily="18" charset="0"/>
              </a:rPr>
              <a:t>Cryptography</a:t>
            </a:r>
          </a:p>
          <a:p>
            <a:pPr algn="ctr"/>
            <a:r>
              <a:rPr lang="en-GB" sz="3200" b="1" spc="300" dirty="0">
                <a:solidFill>
                  <a:schemeClr val="bg1"/>
                </a:solidFill>
                <a:latin typeface="EuroStyle" panose="02027200000000000000" pitchFamily="18" charset="0"/>
              </a:rPr>
              <a:t>Week 1</a:t>
            </a:r>
          </a:p>
        </p:txBody>
      </p:sp>
      <p:sp>
        <p:nvSpPr>
          <p:cNvPr id="58" name="TextBox 57">
            <a:extLst>
              <a:ext uri="{FF2B5EF4-FFF2-40B4-BE49-F238E27FC236}">
                <a16:creationId xmlns:a16="http://schemas.microsoft.com/office/drawing/2014/main" id="{DE6C5A3C-32EF-4195-8A42-ECEC36D1B91E}"/>
              </a:ext>
            </a:extLst>
          </p:cNvPr>
          <p:cNvSpPr txBox="1"/>
          <p:nvPr/>
        </p:nvSpPr>
        <p:spPr>
          <a:xfrm>
            <a:off x="3402826" y="517115"/>
            <a:ext cx="1794516" cy="461665"/>
          </a:xfrm>
          <a:prstGeom prst="rect">
            <a:avLst/>
          </a:prstGeom>
          <a:noFill/>
        </p:spPr>
        <p:txBody>
          <a:bodyPr wrap="square" rtlCol="0">
            <a:spAutoFit/>
          </a:bodyPr>
          <a:lstStyle/>
          <a:p>
            <a:pPr algn="ctr"/>
            <a:r>
              <a:rPr lang="en-GB" sz="2400" b="1" spc="300" dirty="0">
                <a:solidFill>
                  <a:srgbClr val="92D050"/>
                </a:solidFill>
                <a:latin typeface="EuroStyle" panose="02027200000000000000" pitchFamily="18" charset="0"/>
              </a:rPr>
              <a:t>Intro</a:t>
            </a:r>
          </a:p>
        </p:txBody>
      </p:sp>
      <p:sp>
        <p:nvSpPr>
          <p:cNvPr id="59" name="TextBox 58">
            <a:extLst>
              <a:ext uri="{FF2B5EF4-FFF2-40B4-BE49-F238E27FC236}">
                <a16:creationId xmlns:a16="http://schemas.microsoft.com/office/drawing/2014/main" id="{1F1E1CA2-8B22-4EBC-A8B3-4E1D4101D87E}"/>
              </a:ext>
            </a:extLst>
          </p:cNvPr>
          <p:cNvSpPr txBox="1"/>
          <p:nvPr/>
        </p:nvSpPr>
        <p:spPr>
          <a:xfrm>
            <a:off x="3019444" y="1601899"/>
            <a:ext cx="1472711" cy="461665"/>
          </a:xfrm>
          <a:prstGeom prst="rect">
            <a:avLst/>
          </a:prstGeom>
          <a:noFill/>
        </p:spPr>
        <p:txBody>
          <a:bodyPr wrap="none" rtlCol="0">
            <a:spAutoFit/>
          </a:bodyPr>
          <a:lstStyle/>
          <a:p>
            <a:r>
              <a:rPr lang="en-GB" sz="2400" b="1" spc="300" dirty="0">
                <a:solidFill>
                  <a:srgbClr val="92D050"/>
                </a:solidFill>
                <a:latin typeface="EuroStyle" panose="02027200000000000000" pitchFamily="18" charset="0"/>
              </a:rPr>
              <a:t>Monday</a:t>
            </a:r>
            <a:endParaRPr lang="en-GB" b="1" spc="300" dirty="0">
              <a:solidFill>
                <a:srgbClr val="92D050"/>
              </a:solidFill>
              <a:latin typeface="EuroStyle" panose="02027200000000000000" pitchFamily="18" charset="0"/>
            </a:endParaRPr>
          </a:p>
        </p:txBody>
      </p:sp>
      <p:sp>
        <p:nvSpPr>
          <p:cNvPr id="60" name="TextBox 59">
            <a:extLst>
              <a:ext uri="{FF2B5EF4-FFF2-40B4-BE49-F238E27FC236}">
                <a16:creationId xmlns:a16="http://schemas.microsoft.com/office/drawing/2014/main" id="{ACF09B4E-41D8-4B56-8174-5E60E938E8D6}"/>
              </a:ext>
            </a:extLst>
          </p:cNvPr>
          <p:cNvSpPr txBox="1"/>
          <p:nvPr/>
        </p:nvSpPr>
        <p:spPr>
          <a:xfrm>
            <a:off x="9113041" y="4053349"/>
            <a:ext cx="1492203" cy="461665"/>
          </a:xfrm>
          <a:prstGeom prst="rect">
            <a:avLst/>
          </a:prstGeom>
          <a:noFill/>
        </p:spPr>
        <p:txBody>
          <a:bodyPr wrap="none" rtlCol="0">
            <a:spAutoFit/>
          </a:bodyPr>
          <a:lstStyle/>
          <a:p>
            <a:r>
              <a:rPr lang="en-GB" sz="2400" b="1" spc="300" dirty="0">
                <a:solidFill>
                  <a:srgbClr val="92D050"/>
                </a:solidFill>
                <a:latin typeface="EuroStyle" panose="02027200000000000000" pitchFamily="18" charset="0"/>
              </a:rPr>
              <a:t>Tuesday</a:t>
            </a:r>
            <a:endParaRPr lang="en-GB" b="1" spc="300" dirty="0">
              <a:solidFill>
                <a:srgbClr val="92D050"/>
              </a:solidFill>
              <a:latin typeface="EuroStyle" panose="02027200000000000000" pitchFamily="18" charset="0"/>
            </a:endParaRPr>
          </a:p>
        </p:txBody>
      </p:sp>
      <p:sp>
        <p:nvSpPr>
          <p:cNvPr id="61" name="TextBox 60">
            <a:extLst>
              <a:ext uri="{FF2B5EF4-FFF2-40B4-BE49-F238E27FC236}">
                <a16:creationId xmlns:a16="http://schemas.microsoft.com/office/drawing/2014/main" id="{9CF244F9-7E36-42DC-B24D-59EBF30A28A1}"/>
              </a:ext>
            </a:extLst>
          </p:cNvPr>
          <p:cNvSpPr txBox="1"/>
          <p:nvPr/>
        </p:nvSpPr>
        <p:spPr>
          <a:xfrm>
            <a:off x="2147731" y="2691467"/>
            <a:ext cx="2021194" cy="461665"/>
          </a:xfrm>
          <a:prstGeom prst="rect">
            <a:avLst/>
          </a:prstGeom>
          <a:noFill/>
        </p:spPr>
        <p:txBody>
          <a:bodyPr wrap="none" rtlCol="0">
            <a:spAutoFit/>
          </a:bodyPr>
          <a:lstStyle/>
          <a:p>
            <a:r>
              <a:rPr lang="en-GB" sz="2400" b="1" spc="300" dirty="0">
                <a:solidFill>
                  <a:srgbClr val="92D050"/>
                </a:solidFill>
                <a:latin typeface="EuroStyle" panose="02027200000000000000" pitchFamily="18" charset="0"/>
              </a:rPr>
              <a:t>Wednesday</a:t>
            </a:r>
            <a:endParaRPr lang="en-GB" b="1" spc="300" dirty="0">
              <a:solidFill>
                <a:srgbClr val="92D050"/>
              </a:solidFill>
              <a:latin typeface="EuroStyle" panose="02027200000000000000" pitchFamily="18" charset="0"/>
            </a:endParaRPr>
          </a:p>
        </p:txBody>
      </p:sp>
      <p:sp>
        <p:nvSpPr>
          <p:cNvPr id="62" name="TextBox 61">
            <a:extLst>
              <a:ext uri="{FF2B5EF4-FFF2-40B4-BE49-F238E27FC236}">
                <a16:creationId xmlns:a16="http://schemas.microsoft.com/office/drawing/2014/main" id="{E55572B0-0A45-4057-94BB-B759D0F7135D}"/>
              </a:ext>
            </a:extLst>
          </p:cNvPr>
          <p:cNvSpPr txBox="1"/>
          <p:nvPr/>
        </p:nvSpPr>
        <p:spPr>
          <a:xfrm>
            <a:off x="8393801" y="5117662"/>
            <a:ext cx="1661289" cy="461665"/>
          </a:xfrm>
          <a:prstGeom prst="rect">
            <a:avLst/>
          </a:prstGeom>
          <a:noFill/>
        </p:spPr>
        <p:txBody>
          <a:bodyPr wrap="none" rtlCol="0">
            <a:spAutoFit/>
          </a:bodyPr>
          <a:lstStyle/>
          <a:p>
            <a:r>
              <a:rPr lang="en-GB" sz="2400" b="1" spc="300" dirty="0">
                <a:solidFill>
                  <a:srgbClr val="92D050"/>
                </a:solidFill>
                <a:latin typeface="EuroStyle" panose="02027200000000000000" pitchFamily="18" charset="0"/>
              </a:rPr>
              <a:t>Thursday</a:t>
            </a:r>
            <a:endParaRPr lang="en-GB" b="1" spc="300" dirty="0">
              <a:solidFill>
                <a:srgbClr val="92D050"/>
              </a:solidFill>
              <a:latin typeface="EuroStyle" panose="02027200000000000000" pitchFamily="18" charset="0"/>
            </a:endParaRPr>
          </a:p>
        </p:txBody>
      </p:sp>
      <p:sp>
        <p:nvSpPr>
          <p:cNvPr id="63" name="TextBox 62">
            <a:extLst>
              <a:ext uri="{FF2B5EF4-FFF2-40B4-BE49-F238E27FC236}">
                <a16:creationId xmlns:a16="http://schemas.microsoft.com/office/drawing/2014/main" id="{282655B6-90CA-4328-86FC-0793928AD5CE}"/>
              </a:ext>
            </a:extLst>
          </p:cNvPr>
          <p:cNvSpPr txBox="1"/>
          <p:nvPr/>
        </p:nvSpPr>
        <p:spPr>
          <a:xfrm>
            <a:off x="7976602" y="6192686"/>
            <a:ext cx="1198598" cy="461665"/>
          </a:xfrm>
          <a:prstGeom prst="rect">
            <a:avLst/>
          </a:prstGeom>
          <a:noFill/>
        </p:spPr>
        <p:txBody>
          <a:bodyPr wrap="none" rtlCol="0">
            <a:spAutoFit/>
          </a:bodyPr>
          <a:lstStyle/>
          <a:p>
            <a:r>
              <a:rPr lang="en-GB" sz="2400" b="1" spc="300" dirty="0">
                <a:solidFill>
                  <a:srgbClr val="FFC000"/>
                </a:solidFill>
                <a:latin typeface="EuroStyle" panose="02027200000000000000" pitchFamily="18" charset="0"/>
              </a:rPr>
              <a:t>Friday</a:t>
            </a:r>
            <a:endParaRPr lang="en-GB" b="1" spc="300" dirty="0">
              <a:solidFill>
                <a:srgbClr val="FFC000"/>
              </a:solidFill>
              <a:latin typeface="EuroStyle" panose="02027200000000000000" pitchFamily="18" charset="0"/>
            </a:endParaRPr>
          </a:p>
        </p:txBody>
      </p:sp>
    </p:spTree>
    <p:extLst>
      <p:ext uri="{BB962C8B-B14F-4D97-AF65-F5344CB8AC3E}">
        <p14:creationId xmlns:p14="http://schemas.microsoft.com/office/powerpoint/2010/main" val="34742976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A7FE2-6D8A-42BA-A723-551DB5BBEEE2}"/>
              </a:ext>
            </a:extLst>
          </p:cNvPr>
          <p:cNvSpPr>
            <a:spLocks noGrp="1"/>
          </p:cNvSpPr>
          <p:nvPr>
            <p:ph type="title"/>
          </p:nvPr>
        </p:nvSpPr>
        <p:spPr/>
        <p:txBody>
          <a:bodyPr/>
          <a:lstStyle/>
          <a:p>
            <a:r>
              <a:rPr lang="en-GB" dirty="0"/>
              <a:t>Interval Notation</a:t>
            </a:r>
          </a:p>
        </p:txBody>
      </p:sp>
      <p:sp>
        <p:nvSpPr>
          <p:cNvPr id="3" name="Content Placeholder 2">
            <a:extLst>
              <a:ext uri="{FF2B5EF4-FFF2-40B4-BE49-F238E27FC236}">
                <a16:creationId xmlns:a16="http://schemas.microsoft.com/office/drawing/2014/main" id="{161C0F61-DC6A-412D-8F97-A15155A69450}"/>
              </a:ext>
            </a:extLst>
          </p:cNvPr>
          <p:cNvSpPr>
            <a:spLocks noGrp="1"/>
          </p:cNvSpPr>
          <p:nvPr>
            <p:ph idx="1"/>
          </p:nvPr>
        </p:nvSpPr>
        <p:spPr/>
        <p:txBody>
          <a:bodyPr>
            <a:normAutofit fontScale="77500" lnSpcReduction="20000"/>
          </a:bodyPr>
          <a:lstStyle/>
          <a:p>
            <a:r>
              <a:rPr lang="en-US" dirty="0"/>
              <a:t>An </a:t>
            </a:r>
            <a:r>
              <a:rPr lang="en-US" b="1" dirty="0"/>
              <a:t>open interval </a:t>
            </a:r>
            <a:r>
              <a:rPr lang="en-US" dirty="0"/>
              <a:t>does not include its endpoints, and is indicated with parentheses. For example, (0,1) means greater than 0 and less than 1. This means (0,1) = {x | 0 &lt; x &lt; 1}.</a:t>
            </a:r>
          </a:p>
          <a:p>
            <a:endParaRPr lang="en-US" dirty="0"/>
          </a:p>
          <a:p>
            <a:r>
              <a:rPr lang="en-US" dirty="0"/>
              <a:t>A </a:t>
            </a:r>
            <a:r>
              <a:rPr lang="en-US" b="1" dirty="0"/>
              <a:t>closed interval </a:t>
            </a:r>
            <a:r>
              <a:rPr lang="en-US" dirty="0"/>
              <a:t>is an interval which includes all its limit points, and is denoted with square brackets. For example, [0,1] means greater than or equal to 0 and less than or equal to 1.</a:t>
            </a:r>
          </a:p>
          <a:p>
            <a:endParaRPr lang="en-US" dirty="0"/>
          </a:p>
          <a:p>
            <a:r>
              <a:rPr lang="en-US" dirty="0"/>
              <a:t>A </a:t>
            </a:r>
            <a:r>
              <a:rPr lang="en-US" b="1" dirty="0"/>
              <a:t>half-open</a:t>
            </a:r>
            <a:r>
              <a:rPr lang="en-US" dirty="0"/>
              <a:t> interval includes only one of its endpoints, and is denoted by mixing the notations for open and closed intervals. For example, (0,1] means greater than 0 and less than or equal to 1, while [0,1) means greater than or equal to 0 and less than 1.</a:t>
            </a:r>
          </a:p>
          <a:p>
            <a:endParaRPr lang="en-US" dirty="0"/>
          </a:p>
          <a:p>
            <a:r>
              <a:rPr lang="en-US" dirty="0"/>
              <a:t>A </a:t>
            </a:r>
            <a:r>
              <a:rPr lang="en-US" b="1" dirty="0"/>
              <a:t>degenerate interval </a:t>
            </a:r>
            <a:r>
              <a:rPr lang="en-US" dirty="0"/>
              <a:t>is any set consisting of a single real number (i.e., an interval of the form [</a:t>
            </a:r>
            <a:r>
              <a:rPr lang="en-US" dirty="0" err="1"/>
              <a:t>a,a</a:t>
            </a:r>
            <a:r>
              <a:rPr lang="en-US" dirty="0"/>
              <a:t>]). Some authors include the empty set in this definition. A real interval that is neither empty nor degenerate is said to be </a:t>
            </a:r>
            <a:r>
              <a:rPr lang="en-US" b="1" dirty="0"/>
              <a:t>proper</a:t>
            </a:r>
            <a:r>
              <a:rPr lang="en-US" dirty="0"/>
              <a:t>, and has infinitely many elements.</a:t>
            </a:r>
            <a:endParaRPr lang="en-GB" dirty="0"/>
          </a:p>
        </p:txBody>
      </p:sp>
    </p:spTree>
    <p:extLst>
      <p:ext uri="{BB962C8B-B14F-4D97-AF65-F5344CB8AC3E}">
        <p14:creationId xmlns:p14="http://schemas.microsoft.com/office/powerpoint/2010/main" val="558794823"/>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2D086-A43B-4CDC-A095-32ECF695D0EB}"/>
              </a:ext>
            </a:extLst>
          </p:cNvPr>
          <p:cNvSpPr>
            <a:spLocks noGrp="1"/>
          </p:cNvSpPr>
          <p:nvPr>
            <p:ph type="title"/>
          </p:nvPr>
        </p:nvSpPr>
        <p:spPr/>
        <p:txBody>
          <a:bodyPr/>
          <a:lstStyle/>
          <a:p>
            <a:r>
              <a:rPr lang="en-GB" dirty="0"/>
              <a:t>Syllabus – Week 1</a:t>
            </a:r>
          </a:p>
        </p:txBody>
      </p:sp>
      <p:sp>
        <p:nvSpPr>
          <p:cNvPr id="3" name="Content Placeholder 2">
            <a:extLst>
              <a:ext uri="{FF2B5EF4-FFF2-40B4-BE49-F238E27FC236}">
                <a16:creationId xmlns:a16="http://schemas.microsoft.com/office/drawing/2014/main" id="{93E1A0CE-437E-4089-AE73-03BEE8D4C05A}"/>
              </a:ext>
            </a:extLst>
          </p:cNvPr>
          <p:cNvSpPr>
            <a:spLocks noGrp="1"/>
          </p:cNvSpPr>
          <p:nvPr>
            <p:ph idx="1"/>
          </p:nvPr>
        </p:nvSpPr>
        <p:spPr>
          <a:xfrm>
            <a:off x="838200" y="1420586"/>
            <a:ext cx="10515600" cy="4756377"/>
          </a:xfrm>
        </p:spPr>
        <p:txBody>
          <a:bodyPr>
            <a:normAutofit/>
          </a:bodyPr>
          <a:lstStyle/>
          <a:p>
            <a:r>
              <a:rPr lang="en-US" sz="1800" i="0" u="none" strike="noStrike" baseline="0" dirty="0">
                <a:solidFill>
                  <a:srgbClr val="223346"/>
                </a:solidFill>
                <a:latin typeface="Arial" panose="020B0604020202020204" pitchFamily="34" charset="0"/>
              </a:rPr>
              <a:t>Monday</a:t>
            </a:r>
          </a:p>
          <a:p>
            <a:pPr lvl="1"/>
            <a:r>
              <a:rPr lang="en-US" sz="1400" i="0" u="none" strike="noStrike" baseline="0" dirty="0">
                <a:solidFill>
                  <a:srgbClr val="223346"/>
                </a:solidFill>
                <a:latin typeface="Arial" panose="020B0604020202020204" pitchFamily="34" charset="0"/>
              </a:rPr>
              <a:t>Module introduction</a:t>
            </a:r>
          </a:p>
          <a:p>
            <a:pPr lvl="1"/>
            <a:r>
              <a:rPr lang="en-US" sz="1400" dirty="0">
                <a:solidFill>
                  <a:srgbClr val="223346"/>
                </a:solidFill>
                <a:latin typeface="Arial" panose="020B0604020202020204" pitchFamily="34" charset="0"/>
              </a:rPr>
              <a:t>Sets, Relations and Functions</a:t>
            </a:r>
          </a:p>
          <a:p>
            <a:r>
              <a:rPr lang="en-GB" sz="1800" i="0" u="none" strike="noStrike" baseline="0" dirty="0">
                <a:solidFill>
                  <a:srgbClr val="223346"/>
                </a:solidFill>
                <a:latin typeface="Arial" panose="020B0604020202020204" pitchFamily="34" charset="0"/>
              </a:rPr>
              <a:t>Tuesday</a:t>
            </a:r>
          </a:p>
          <a:p>
            <a:pPr lvl="1"/>
            <a:r>
              <a:rPr lang="en-GB" sz="1400" i="0" u="none" strike="noStrike" baseline="0" dirty="0">
                <a:solidFill>
                  <a:srgbClr val="223346"/>
                </a:solidFill>
                <a:latin typeface="Arial" panose="020B0604020202020204" pitchFamily="34" charset="0"/>
              </a:rPr>
              <a:t>Graphs and trees</a:t>
            </a:r>
          </a:p>
          <a:p>
            <a:pPr lvl="1"/>
            <a:r>
              <a:rPr lang="en-GB" sz="1400" dirty="0">
                <a:solidFill>
                  <a:srgbClr val="223346"/>
                </a:solidFill>
                <a:latin typeface="Arial" panose="020B0604020202020204" pitchFamily="34" charset="0"/>
              </a:rPr>
              <a:t>Automata</a:t>
            </a:r>
          </a:p>
          <a:p>
            <a:r>
              <a:rPr lang="en-GB" sz="1800" i="0" u="none" strike="noStrike" baseline="0" dirty="0">
                <a:solidFill>
                  <a:srgbClr val="223346"/>
                </a:solidFill>
                <a:latin typeface="Arial" panose="020B0604020202020204" pitchFamily="34" charset="0"/>
              </a:rPr>
              <a:t>Wednesday</a:t>
            </a:r>
          </a:p>
          <a:p>
            <a:pPr lvl="1"/>
            <a:r>
              <a:rPr lang="en-GB" sz="1400" i="0" u="none" strike="noStrike" baseline="0" dirty="0">
                <a:solidFill>
                  <a:srgbClr val="223346"/>
                </a:solidFill>
                <a:latin typeface="Arial" panose="020B0604020202020204" pitchFamily="34" charset="0"/>
              </a:rPr>
              <a:t>Computability and Complexity</a:t>
            </a:r>
          </a:p>
          <a:p>
            <a:pPr lvl="1"/>
            <a:r>
              <a:rPr lang="en-GB" sz="1400" dirty="0">
                <a:solidFill>
                  <a:srgbClr val="223346"/>
                </a:solidFill>
                <a:latin typeface="Arial" panose="020B0604020202020204" pitchFamily="34" charset="0"/>
              </a:rPr>
              <a:t>Main Cryptographic Techniques</a:t>
            </a:r>
          </a:p>
          <a:p>
            <a:r>
              <a:rPr lang="en-GB" sz="1800" dirty="0">
                <a:solidFill>
                  <a:srgbClr val="223346"/>
                </a:solidFill>
                <a:latin typeface="Arial" panose="020B0604020202020204" pitchFamily="34" charset="0"/>
              </a:rPr>
              <a:t>Thursday</a:t>
            </a:r>
          </a:p>
          <a:p>
            <a:pPr lvl="1"/>
            <a:r>
              <a:rPr lang="en-US" sz="1400" dirty="0">
                <a:solidFill>
                  <a:srgbClr val="223346"/>
                </a:solidFill>
                <a:latin typeface="Arial" panose="020B0604020202020204" pitchFamily="34" charset="0"/>
              </a:rPr>
              <a:t>Concepts of Authentication, Integrity and Non-repudiation</a:t>
            </a:r>
          </a:p>
          <a:p>
            <a:pPr lvl="1"/>
            <a:r>
              <a:rPr lang="en-US" sz="1400" dirty="0">
                <a:solidFill>
                  <a:srgbClr val="223346"/>
                </a:solidFill>
                <a:latin typeface="Arial" panose="020B0604020202020204" pitchFamily="34" charset="0"/>
              </a:rPr>
              <a:t>Symmetric</a:t>
            </a:r>
          </a:p>
          <a:p>
            <a:r>
              <a:rPr lang="en-US" sz="1800" b="1" dirty="0">
                <a:solidFill>
                  <a:schemeClr val="accent2"/>
                </a:solidFill>
                <a:latin typeface="Arial" panose="020B0604020202020204" pitchFamily="34" charset="0"/>
              </a:rPr>
              <a:t>Friday</a:t>
            </a:r>
          </a:p>
          <a:p>
            <a:pPr lvl="1"/>
            <a:r>
              <a:rPr lang="en-GB" sz="1400" b="1" dirty="0">
                <a:solidFill>
                  <a:schemeClr val="accent2"/>
                </a:solidFill>
                <a:latin typeface="Arial" panose="020B0604020202020204" pitchFamily="34" charset="0"/>
              </a:rPr>
              <a:t>Public Key</a:t>
            </a:r>
          </a:p>
          <a:p>
            <a:pPr lvl="1"/>
            <a:r>
              <a:rPr lang="en-GB" sz="1400" b="1" dirty="0">
                <a:solidFill>
                  <a:schemeClr val="accent2"/>
                </a:solidFill>
                <a:latin typeface="Arial" panose="020B0604020202020204" pitchFamily="34" charset="0"/>
              </a:rPr>
              <a:t>Review and Q&amp;A</a:t>
            </a:r>
          </a:p>
          <a:p>
            <a:pPr lvl="1"/>
            <a:r>
              <a:rPr lang="en-US" sz="1400" b="1" i="0" u="none" strike="noStrike" baseline="0" dirty="0">
                <a:solidFill>
                  <a:schemeClr val="accent2"/>
                </a:solidFill>
                <a:latin typeface="Arial" panose="020B0604020202020204" pitchFamily="34" charset="0"/>
              </a:rPr>
              <a:t>Issue assignment 1</a:t>
            </a:r>
          </a:p>
          <a:p>
            <a:pPr lvl="1"/>
            <a:endParaRPr lang="en-GB" sz="1400" b="0" i="0" u="none" strike="noStrike" baseline="0" dirty="0">
              <a:solidFill>
                <a:srgbClr val="000000"/>
              </a:solidFill>
              <a:latin typeface="Arial" panose="020B0604020202020204" pitchFamily="34" charset="0"/>
            </a:endParaRPr>
          </a:p>
        </p:txBody>
      </p:sp>
    </p:spTree>
    <p:extLst>
      <p:ext uri="{BB962C8B-B14F-4D97-AF65-F5344CB8AC3E}">
        <p14:creationId xmlns:p14="http://schemas.microsoft.com/office/powerpoint/2010/main" val="3343008338"/>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5A6B3-6890-47F7-A5F3-5330EB5F2085}"/>
              </a:ext>
            </a:extLst>
          </p:cNvPr>
          <p:cNvSpPr>
            <a:spLocks noGrp="1"/>
          </p:cNvSpPr>
          <p:nvPr>
            <p:ph type="title"/>
          </p:nvPr>
        </p:nvSpPr>
        <p:spPr/>
        <p:txBody>
          <a:bodyPr/>
          <a:lstStyle/>
          <a:p>
            <a:r>
              <a:rPr lang="en-GB" dirty="0"/>
              <a:t>Recap Session (15-30 Mins)</a:t>
            </a:r>
          </a:p>
        </p:txBody>
      </p:sp>
      <p:sp>
        <p:nvSpPr>
          <p:cNvPr id="3" name="Content Placeholder 2">
            <a:extLst>
              <a:ext uri="{FF2B5EF4-FFF2-40B4-BE49-F238E27FC236}">
                <a16:creationId xmlns:a16="http://schemas.microsoft.com/office/drawing/2014/main" id="{A5C5C3E3-C7C2-4F20-B7E7-4331E86384D2}"/>
              </a:ext>
            </a:extLst>
          </p:cNvPr>
          <p:cNvSpPr>
            <a:spLocks noGrp="1"/>
          </p:cNvSpPr>
          <p:nvPr>
            <p:ph idx="1"/>
          </p:nvPr>
        </p:nvSpPr>
        <p:spPr/>
        <p:txBody>
          <a:bodyPr/>
          <a:lstStyle/>
          <a:p>
            <a:endParaRPr lang="en-GB" dirty="0"/>
          </a:p>
          <a:p>
            <a:r>
              <a:rPr lang="en-GB" dirty="0"/>
              <a:t>Recap on key facts and knowledge gained to-date in this module </a:t>
            </a:r>
          </a:p>
          <a:p>
            <a:endParaRPr lang="en-GB" dirty="0"/>
          </a:p>
          <a:p>
            <a:r>
              <a:rPr lang="en-GB" dirty="0"/>
              <a:t>Q&amp;A session </a:t>
            </a:r>
          </a:p>
          <a:p>
            <a:pPr lvl="1"/>
            <a:r>
              <a:rPr lang="en-GB" dirty="0"/>
              <a:t>CIA / A / NR</a:t>
            </a:r>
          </a:p>
          <a:p>
            <a:pPr lvl="1"/>
            <a:r>
              <a:rPr lang="en-GB" dirty="0"/>
              <a:t>Cryptographic Techniques </a:t>
            </a:r>
          </a:p>
          <a:p>
            <a:pPr lvl="1"/>
            <a:r>
              <a:rPr lang="en-GB" dirty="0"/>
              <a:t>Symmetric &amp; Asymmetric Encryption</a:t>
            </a:r>
          </a:p>
          <a:p>
            <a:pPr lvl="1"/>
            <a:r>
              <a:rPr lang="en-GB" dirty="0"/>
              <a:t>Block &amp; Stream Ciphers</a:t>
            </a:r>
          </a:p>
          <a:p>
            <a:pPr lvl="1"/>
            <a:r>
              <a:rPr lang="en-GB" dirty="0" err="1"/>
              <a:t>Modulos</a:t>
            </a:r>
            <a:r>
              <a:rPr lang="en-GB" dirty="0"/>
              <a:t> </a:t>
            </a:r>
          </a:p>
          <a:p>
            <a:pPr lvl="1"/>
            <a:endParaRPr lang="en-GB" dirty="0"/>
          </a:p>
          <a:p>
            <a:pPr lvl="1"/>
            <a:endParaRPr lang="en-GB" dirty="0"/>
          </a:p>
        </p:txBody>
      </p:sp>
    </p:spTree>
    <p:extLst>
      <p:ext uri="{BB962C8B-B14F-4D97-AF65-F5344CB8AC3E}">
        <p14:creationId xmlns:p14="http://schemas.microsoft.com/office/powerpoint/2010/main" val="3740319643"/>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r>
              <a:rPr lang="en-US" dirty="0"/>
              <a:t>Modern Encryption Ciphers - reminder</a:t>
            </a:r>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lstStyle/>
          <a:p>
            <a:endParaRPr lang="en-GB" dirty="0"/>
          </a:p>
        </p:txBody>
      </p:sp>
      <p:sp>
        <p:nvSpPr>
          <p:cNvPr id="4" name="Rectangle: Rounded Corners 3">
            <a:extLst>
              <a:ext uri="{FF2B5EF4-FFF2-40B4-BE49-F238E27FC236}">
                <a16:creationId xmlns:a16="http://schemas.microsoft.com/office/drawing/2014/main" id="{4DA8471B-B71F-4CDC-819F-A2C78B81A121}"/>
              </a:ext>
            </a:extLst>
          </p:cNvPr>
          <p:cNvSpPr/>
          <p:nvPr/>
        </p:nvSpPr>
        <p:spPr>
          <a:xfrm>
            <a:off x="5372099" y="1917700"/>
            <a:ext cx="1400175" cy="492125"/>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a:t>Modern Ciphers</a:t>
            </a:r>
            <a:endParaRPr lang="en-GB" dirty="0"/>
          </a:p>
        </p:txBody>
      </p:sp>
      <p:sp>
        <p:nvSpPr>
          <p:cNvPr id="7" name="Rectangle: Rounded Corners 6">
            <a:extLst>
              <a:ext uri="{FF2B5EF4-FFF2-40B4-BE49-F238E27FC236}">
                <a16:creationId xmlns:a16="http://schemas.microsoft.com/office/drawing/2014/main" id="{080FB6D1-949C-4FA5-9D3C-0603D897356F}"/>
              </a:ext>
            </a:extLst>
          </p:cNvPr>
          <p:cNvSpPr/>
          <p:nvPr/>
        </p:nvSpPr>
        <p:spPr>
          <a:xfrm>
            <a:off x="2428874" y="3041649"/>
            <a:ext cx="1400175" cy="49212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t>Symmetric Ciphers</a:t>
            </a:r>
            <a:endParaRPr lang="en-GB" sz="1200" dirty="0"/>
          </a:p>
        </p:txBody>
      </p:sp>
      <p:sp>
        <p:nvSpPr>
          <p:cNvPr id="8" name="Rectangle: Rounded Corners 7">
            <a:extLst>
              <a:ext uri="{FF2B5EF4-FFF2-40B4-BE49-F238E27FC236}">
                <a16:creationId xmlns:a16="http://schemas.microsoft.com/office/drawing/2014/main" id="{19A4BDDA-90D4-484A-9DF6-C89AC6AAEECC}"/>
              </a:ext>
            </a:extLst>
          </p:cNvPr>
          <p:cNvSpPr/>
          <p:nvPr/>
        </p:nvSpPr>
        <p:spPr>
          <a:xfrm>
            <a:off x="8258174" y="3041649"/>
            <a:ext cx="1400175" cy="492125"/>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200" dirty="0"/>
              <a:t>Asymmetric  Ciphers</a:t>
            </a:r>
            <a:endParaRPr lang="en-GB" sz="1200" dirty="0"/>
          </a:p>
        </p:txBody>
      </p:sp>
      <p:sp>
        <p:nvSpPr>
          <p:cNvPr id="10" name="Rectangle: Rounded Corners 9">
            <a:extLst>
              <a:ext uri="{FF2B5EF4-FFF2-40B4-BE49-F238E27FC236}">
                <a16:creationId xmlns:a16="http://schemas.microsoft.com/office/drawing/2014/main" id="{C2F3B8FA-6ABA-4951-9BA0-0C992FCC7978}"/>
              </a:ext>
            </a:extLst>
          </p:cNvPr>
          <p:cNvSpPr/>
          <p:nvPr/>
        </p:nvSpPr>
        <p:spPr>
          <a:xfrm>
            <a:off x="1283493" y="4114800"/>
            <a:ext cx="1400175" cy="49212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t>Block Ciphers</a:t>
            </a:r>
            <a:endParaRPr lang="en-GB" sz="1200" dirty="0"/>
          </a:p>
        </p:txBody>
      </p:sp>
      <p:sp>
        <p:nvSpPr>
          <p:cNvPr id="12" name="Rectangle: Rounded Corners 11">
            <a:extLst>
              <a:ext uri="{FF2B5EF4-FFF2-40B4-BE49-F238E27FC236}">
                <a16:creationId xmlns:a16="http://schemas.microsoft.com/office/drawing/2014/main" id="{7F1055D8-9689-4A2F-BEF7-F717574A9FC3}"/>
              </a:ext>
            </a:extLst>
          </p:cNvPr>
          <p:cNvSpPr/>
          <p:nvPr/>
        </p:nvSpPr>
        <p:spPr>
          <a:xfrm>
            <a:off x="5975964" y="4114800"/>
            <a:ext cx="1400175" cy="49212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t>Stream  Ciphers</a:t>
            </a:r>
            <a:endParaRPr lang="en-GB" sz="1200" dirty="0"/>
          </a:p>
        </p:txBody>
      </p:sp>
      <p:sp>
        <p:nvSpPr>
          <p:cNvPr id="13" name="Rectangle: Rounded Corners 12">
            <a:extLst>
              <a:ext uri="{FF2B5EF4-FFF2-40B4-BE49-F238E27FC236}">
                <a16:creationId xmlns:a16="http://schemas.microsoft.com/office/drawing/2014/main" id="{DE222894-0ABD-4FE7-B2FC-02F323748BF0}"/>
              </a:ext>
            </a:extLst>
          </p:cNvPr>
          <p:cNvSpPr/>
          <p:nvPr/>
        </p:nvSpPr>
        <p:spPr>
          <a:xfrm>
            <a:off x="1335879" y="5372099"/>
            <a:ext cx="573882" cy="49212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t>AES</a:t>
            </a:r>
            <a:endParaRPr lang="en-GB" sz="1200" dirty="0"/>
          </a:p>
        </p:txBody>
      </p:sp>
      <p:sp>
        <p:nvSpPr>
          <p:cNvPr id="16" name="Rectangle: Rounded Corners 15">
            <a:extLst>
              <a:ext uri="{FF2B5EF4-FFF2-40B4-BE49-F238E27FC236}">
                <a16:creationId xmlns:a16="http://schemas.microsoft.com/office/drawing/2014/main" id="{178202F8-FD68-46A5-AD67-7F6AE9122EAF}"/>
              </a:ext>
            </a:extLst>
          </p:cNvPr>
          <p:cNvSpPr/>
          <p:nvPr/>
        </p:nvSpPr>
        <p:spPr>
          <a:xfrm>
            <a:off x="7887886" y="4114799"/>
            <a:ext cx="634607" cy="492125"/>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200" dirty="0"/>
              <a:t>RSA</a:t>
            </a:r>
            <a:endParaRPr lang="en-GB" sz="1200" dirty="0"/>
          </a:p>
        </p:txBody>
      </p:sp>
      <p:cxnSp>
        <p:nvCxnSpPr>
          <p:cNvPr id="20" name="Straight Connector 19">
            <a:extLst>
              <a:ext uri="{FF2B5EF4-FFF2-40B4-BE49-F238E27FC236}">
                <a16:creationId xmlns:a16="http://schemas.microsoft.com/office/drawing/2014/main" id="{982AA4BD-5CCE-404B-A14F-E097991041BC}"/>
              </a:ext>
            </a:extLst>
          </p:cNvPr>
          <p:cNvCxnSpPr/>
          <p:nvPr/>
        </p:nvCxnSpPr>
        <p:spPr>
          <a:xfrm>
            <a:off x="3128961" y="2676525"/>
            <a:ext cx="58293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5FDF613C-3AF0-4E34-AB3A-88C80BB93871}"/>
              </a:ext>
            </a:extLst>
          </p:cNvPr>
          <p:cNvCxnSpPr>
            <a:cxnSpLocks/>
          </p:cNvCxnSpPr>
          <p:nvPr/>
        </p:nvCxnSpPr>
        <p:spPr>
          <a:xfrm>
            <a:off x="3128961" y="2686050"/>
            <a:ext cx="0" cy="2762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3B0759BA-5638-48FC-B3ED-F2B4177E17BD}"/>
              </a:ext>
            </a:extLst>
          </p:cNvPr>
          <p:cNvCxnSpPr/>
          <p:nvPr/>
        </p:nvCxnSpPr>
        <p:spPr>
          <a:xfrm>
            <a:off x="8958261" y="2676525"/>
            <a:ext cx="0" cy="2857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E49D852-FC77-4DDC-B489-474CEE17DA83}"/>
              </a:ext>
            </a:extLst>
          </p:cNvPr>
          <p:cNvCxnSpPr>
            <a:endCxn id="4" idx="2"/>
          </p:cNvCxnSpPr>
          <p:nvPr/>
        </p:nvCxnSpPr>
        <p:spPr>
          <a:xfrm flipV="1">
            <a:off x="6072186" y="2409825"/>
            <a:ext cx="0" cy="276225"/>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3CA5213-431A-463E-98D1-8E5913F9ED4D}"/>
              </a:ext>
            </a:extLst>
          </p:cNvPr>
          <p:cNvCxnSpPr>
            <a:cxnSpLocks/>
          </p:cNvCxnSpPr>
          <p:nvPr/>
        </p:nvCxnSpPr>
        <p:spPr>
          <a:xfrm flipV="1">
            <a:off x="1983579" y="3795702"/>
            <a:ext cx="4673420" cy="23826"/>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F787D36C-5C7C-4459-9277-F11B469F24A4}"/>
              </a:ext>
            </a:extLst>
          </p:cNvPr>
          <p:cNvCxnSpPr/>
          <p:nvPr/>
        </p:nvCxnSpPr>
        <p:spPr>
          <a:xfrm>
            <a:off x="1983579" y="3819525"/>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B9D970BA-05E9-4DD9-A366-9270228F2236}"/>
              </a:ext>
            </a:extLst>
          </p:cNvPr>
          <p:cNvCxnSpPr>
            <a:cxnSpLocks/>
          </p:cNvCxnSpPr>
          <p:nvPr/>
        </p:nvCxnSpPr>
        <p:spPr>
          <a:xfrm>
            <a:off x="6656999" y="3800466"/>
            <a:ext cx="0" cy="3095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555F55A-0089-4562-B67C-A9B9088CF675}"/>
              </a:ext>
            </a:extLst>
          </p:cNvPr>
          <p:cNvCxnSpPr>
            <a:endCxn id="7" idx="2"/>
          </p:cNvCxnSpPr>
          <p:nvPr/>
        </p:nvCxnSpPr>
        <p:spPr>
          <a:xfrm flipV="1">
            <a:off x="3128961" y="3533774"/>
            <a:ext cx="1" cy="285751"/>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F562023-5072-4467-B9B3-CD22C07558CD}"/>
              </a:ext>
            </a:extLst>
          </p:cNvPr>
          <p:cNvCxnSpPr>
            <a:cxnSpLocks/>
          </p:cNvCxnSpPr>
          <p:nvPr/>
        </p:nvCxnSpPr>
        <p:spPr>
          <a:xfrm>
            <a:off x="8203403" y="3814762"/>
            <a:ext cx="1835944" cy="4763"/>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70E6A176-C5B5-41B6-90B4-F3E1B21E4E95}"/>
              </a:ext>
            </a:extLst>
          </p:cNvPr>
          <p:cNvCxnSpPr/>
          <p:nvPr/>
        </p:nvCxnSpPr>
        <p:spPr>
          <a:xfrm>
            <a:off x="8203403" y="3819525"/>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5A378177-C9D7-48FF-8B04-94249A2690BB}"/>
              </a:ext>
            </a:extLst>
          </p:cNvPr>
          <p:cNvCxnSpPr/>
          <p:nvPr/>
        </p:nvCxnSpPr>
        <p:spPr>
          <a:xfrm>
            <a:off x="10039347" y="3819525"/>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50B07171-C3C6-4C09-A158-875D1F90C5C2}"/>
              </a:ext>
            </a:extLst>
          </p:cNvPr>
          <p:cNvCxnSpPr/>
          <p:nvPr/>
        </p:nvCxnSpPr>
        <p:spPr>
          <a:xfrm flipV="1">
            <a:off x="8977310" y="3533774"/>
            <a:ext cx="1" cy="285751"/>
          </a:xfrm>
          <a:prstGeom prst="line">
            <a:avLst/>
          </a:prstGeom>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77A35D4D-4FAF-4730-A261-5FF3AE305E1B}"/>
              </a:ext>
            </a:extLst>
          </p:cNvPr>
          <p:cNvSpPr/>
          <p:nvPr/>
        </p:nvSpPr>
        <p:spPr>
          <a:xfrm>
            <a:off x="8673100" y="4114799"/>
            <a:ext cx="599483" cy="492125"/>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200" dirty="0"/>
              <a:t>DSA</a:t>
            </a:r>
            <a:endParaRPr lang="en-GB" sz="1200" dirty="0"/>
          </a:p>
        </p:txBody>
      </p:sp>
      <p:sp>
        <p:nvSpPr>
          <p:cNvPr id="28" name="Rectangle: Rounded Corners 27">
            <a:extLst>
              <a:ext uri="{FF2B5EF4-FFF2-40B4-BE49-F238E27FC236}">
                <a16:creationId xmlns:a16="http://schemas.microsoft.com/office/drawing/2014/main" id="{D9C6C035-5B0C-4849-8AF2-87D89C7CF0A8}"/>
              </a:ext>
            </a:extLst>
          </p:cNvPr>
          <p:cNvSpPr/>
          <p:nvPr/>
        </p:nvSpPr>
        <p:spPr>
          <a:xfrm>
            <a:off x="9416650" y="4114799"/>
            <a:ext cx="1248964" cy="492125"/>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200" dirty="0"/>
              <a:t>Diffie-Hellman</a:t>
            </a:r>
            <a:endParaRPr lang="en-GB" sz="1200" dirty="0"/>
          </a:p>
        </p:txBody>
      </p:sp>
      <p:cxnSp>
        <p:nvCxnSpPr>
          <p:cNvPr id="32" name="Straight Connector 31">
            <a:extLst>
              <a:ext uri="{FF2B5EF4-FFF2-40B4-BE49-F238E27FC236}">
                <a16:creationId xmlns:a16="http://schemas.microsoft.com/office/drawing/2014/main" id="{C7C3C750-8AEF-45FC-A03E-7B0058EE14DA}"/>
              </a:ext>
            </a:extLst>
          </p:cNvPr>
          <p:cNvCxnSpPr>
            <a:cxnSpLocks/>
          </p:cNvCxnSpPr>
          <p:nvPr/>
        </p:nvCxnSpPr>
        <p:spPr>
          <a:xfrm>
            <a:off x="1633536" y="5076825"/>
            <a:ext cx="3842220" cy="7333"/>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B22978D5-F2A7-423D-A670-550B36A76C9F}"/>
              </a:ext>
            </a:extLst>
          </p:cNvPr>
          <p:cNvCxnSpPr/>
          <p:nvPr/>
        </p:nvCxnSpPr>
        <p:spPr>
          <a:xfrm>
            <a:off x="1633536" y="5076825"/>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660E110B-5180-4C06-8B51-EF293BAB1FB1}"/>
              </a:ext>
            </a:extLst>
          </p:cNvPr>
          <p:cNvCxnSpPr/>
          <p:nvPr/>
        </p:nvCxnSpPr>
        <p:spPr>
          <a:xfrm>
            <a:off x="3831430" y="5076825"/>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79D37663-BF91-44AD-B701-DCA0E00575AB}"/>
              </a:ext>
            </a:extLst>
          </p:cNvPr>
          <p:cNvCxnSpPr/>
          <p:nvPr/>
        </p:nvCxnSpPr>
        <p:spPr>
          <a:xfrm>
            <a:off x="2374104" y="5076825"/>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61536859-D04D-4A23-8666-4449B8B22170}"/>
              </a:ext>
            </a:extLst>
          </p:cNvPr>
          <p:cNvCxnSpPr/>
          <p:nvPr/>
        </p:nvCxnSpPr>
        <p:spPr>
          <a:xfrm>
            <a:off x="3109911" y="5076825"/>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C703B683-4290-4A26-B2D1-49A5ECC27B90}"/>
              </a:ext>
            </a:extLst>
          </p:cNvPr>
          <p:cNvCxnSpPr/>
          <p:nvPr/>
        </p:nvCxnSpPr>
        <p:spPr>
          <a:xfrm>
            <a:off x="4638675" y="5076825"/>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8" name="Rectangle: Rounded Corners 47">
            <a:extLst>
              <a:ext uri="{FF2B5EF4-FFF2-40B4-BE49-F238E27FC236}">
                <a16:creationId xmlns:a16="http://schemas.microsoft.com/office/drawing/2014/main" id="{1764DEC6-D6B9-44F5-B591-A001411BEDB3}"/>
              </a:ext>
            </a:extLst>
          </p:cNvPr>
          <p:cNvSpPr/>
          <p:nvPr/>
        </p:nvSpPr>
        <p:spPr>
          <a:xfrm>
            <a:off x="2085972" y="5372099"/>
            <a:ext cx="573882" cy="49212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t>DES</a:t>
            </a:r>
            <a:endParaRPr lang="en-GB" sz="1200" dirty="0"/>
          </a:p>
        </p:txBody>
      </p:sp>
      <p:sp>
        <p:nvSpPr>
          <p:cNvPr id="49" name="Rectangle: Rounded Corners 48">
            <a:extLst>
              <a:ext uri="{FF2B5EF4-FFF2-40B4-BE49-F238E27FC236}">
                <a16:creationId xmlns:a16="http://schemas.microsoft.com/office/drawing/2014/main" id="{EFBB54CE-624F-4359-BAFC-DFB260345562}"/>
              </a:ext>
            </a:extLst>
          </p:cNvPr>
          <p:cNvSpPr/>
          <p:nvPr/>
        </p:nvSpPr>
        <p:spPr>
          <a:xfrm>
            <a:off x="2827732" y="5372096"/>
            <a:ext cx="573882" cy="49212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t>3DES</a:t>
            </a:r>
            <a:endParaRPr lang="en-GB" sz="1200" dirty="0"/>
          </a:p>
        </p:txBody>
      </p:sp>
      <p:sp>
        <p:nvSpPr>
          <p:cNvPr id="50" name="Rectangle: Rounded Corners 49">
            <a:extLst>
              <a:ext uri="{FF2B5EF4-FFF2-40B4-BE49-F238E27FC236}">
                <a16:creationId xmlns:a16="http://schemas.microsoft.com/office/drawing/2014/main" id="{184C0D2E-B49B-410E-8580-2348A36D25B4}"/>
              </a:ext>
            </a:extLst>
          </p:cNvPr>
          <p:cNvSpPr/>
          <p:nvPr/>
        </p:nvSpPr>
        <p:spPr>
          <a:xfrm>
            <a:off x="3540917" y="5381618"/>
            <a:ext cx="573882" cy="49212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t>IDEA</a:t>
            </a:r>
            <a:endParaRPr lang="en-GB" sz="1200" dirty="0"/>
          </a:p>
        </p:txBody>
      </p:sp>
      <p:sp>
        <p:nvSpPr>
          <p:cNvPr id="51" name="Rectangle: Rounded Corners 50">
            <a:extLst>
              <a:ext uri="{FF2B5EF4-FFF2-40B4-BE49-F238E27FC236}">
                <a16:creationId xmlns:a16="http://schemas.microsoft.com/office/drawing/2014/main" id="{6C875F19-F1D8-4A79-808A-E31BB730C9BB}"/>
              </a:ext>
            </a:extLst>
          </p:cNvPr>
          <p:cNvSpPr/>
          <p:nvPr/>
        </p:nvSpPr>
        <p:spPr>
          <a:xfrm>
            <a:off x="4242192" y="5370504"/>
            <a:ext cx="765569" cy="49212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t>Blowfish</a:t>
            </a:r>
            <a:endParaRPr lang="en-GB" sz="1200" dirty="0"/>
          </a:p>
        </p:txBody>
      </p:sp>
      <p:cxnSp>
        <p:nvCxnSpPr>
          <p:cNvPr id="53" name="Straight Connector 52">
            <a:extLst>
              <a:ext uri="{FF2B5EF4-FFF2-40B4-BE49-F238E27FC236}">
                <a16:creationId xmlns:a16="http://schemas.microsoft.com/office/drawing/2014/main" id="{6EA60ADF-9704-4D95-86E0-F39473469246}"/>
              </a:ext>
            </a:extLst>
          </p:cNvPr>
          <p:cNvCxnSpPr>
            <a:cxnSpLocks/>
          </p:cNvCxnSpPr>
          <p:nvPr/>
        </p:nvCxnSpPr>
        <p:spPr>
          <a:xfrm flipV="1">
            <a:off x="1969290" y="4569619"/>
            <a:ext cx="0" cy="507206"/>
          </a:xfrm>
          <a:prstGeom prst="line">
            <a:avLst/>
          </a:prstGeom>
        </p:spPr>
        <p:style>
          <a:lnRef idx="1">
            <a:schemeClr val="accent1"/>
          </a:lnRef>
          <a:fillRef idx="0">
            <a:schemeClr val="accent1"/>
          </a:fillRef>
          <a:effectRef idx="0">
            <a:schemeClr val="accent1"/>
          </a:effectRef>
          <a:fontRef idx="minor">
            <a:schemeClr val="tx1"/>
          </a:fontRef>
        </p:style>
      </p:cxnSp>
      <p:sp>
        <p:nvSpPr>
          <p:cNvPr id="54" name="Rectangle: Rounded Corners 53">
            <a:extLst>
              <a:ext uri="{FF2B5EF4-FFF2-40B4-BE49-F238E27FC236}">
                <a16:creationId xmlns:a16="http://schemas.microsoft.com/office/drawing/2014/main" id="{A8037763-4C0E-4786-B914-0E59338C69D9}"/>
              </a:ext>
            </a:extLst>
          </p:cNvPr>
          <p:cNvSpPr/>
          <p:nvPr/>
        </p:nvSpPr>
        <p:spPr>
          <a:xfrm>
            <a:off x="6099643" y="5391140"/>
            <a:ext cx="664367" cy="49212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t>ISAAC</a:t>
            </a:r>
            <a:endParaRPr lang="en-GB" sz="1200" dirty="0"/>
          </a:p>
        </p:txBody>
      </p:sp>
      <p:cxnSp>
        <p:nvCxnSpPr>
          <p:cNvPr id="55" name="Straight Connector 54">
            <a:extLst>
              <a:ext uri="{FF2B5EF4-FFF2-40B4-BE49-F238E27FC236}">
                <a16:creationId xmlns:a16="http://schemas.microsoft.com/office/drawing/2014/main" id="{64FC5EBD-30AC-41DD-A2D0-67CF9BB9C748}"/>
              </a:ext>
            </a:extLst>
          </p:cNvPr>
          <p:cNvCxnSpPr>
            <a:cxnSpLocks/>
          </p:cNvCxnSpPr>
          <p:nvPr/>
        </p:nvCxnSpPr>
        <p:spPr>
          <a:xfrm>
            <a:off x="6430635" y="5095866"/>
            <a:ext cx="300513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0D6CB4B9-BDE5-4235-B4EA-8AC9E2AE822E}"/>
              </a:ext>
            </a:extLst>
          </p:cNvPr>
          <p:cNvCxnSpPr/>
          <p:nvPr/>
        </p:nvCxnSpPr>
        <p:spPr>
          <a:xfrm>
            <a:off x="6430635" y="5095866"/>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9A173E8D-B080-4FF8-B730-A6C34506BEEA}"/>
              </a:ext>
            </a:extLst>
          </p:cNvPr>
          <p:cNvCxnSpPr/>
          <p:nvPr/>
        </p:nvCxnSpPr>
        <p:spPr>
          <a:xfrm>
            <a:off x="8628529" y="5095866"/>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B58E2E40-45C7-447A-94C1-9338D06BEE4E}"/>
              </a:ext>
            </a:extLst>
          </p:cNvPr>
          <p:cNvCxnSpPr/>
          <p:nvPr/>
        </p:nvCxnSpPr>
        <p:spPr>
          <a:xfrm>
            <a:off x="7171203" y="5095866"/>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32EC897A-5946-412F-95A2-19A52D62132C}"/>
              </a:ext>
            </a:extLst>
          </p:cNvPr>
          <p:cNvCxnSpPr/>
          <p:nvPr/>
        </p:nvCxnSpPr>
        <p:spPr>
          <a:xfrm>
            <a:off x="7907010" y="5095866"/>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8504DC6D-C80C-4ACD-9E75-3E86B9072195}"/>
              </a:ext>
            </a:extLst>
          </p:cNvPr>
          <p:cNvCxnSpPr/>
          <p:nvPr/>
        </p:nvCxnSpPr>
        <p:spPr>
          <a:xfrm>
            <a:off x="9435774" y="5095866"/>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1" name="Rectangle: Rounded Corners 60">
            <a:extLst>
              <a:ext uri="{FF2B5EF4-FFF2-40B4-BE49-F238E27FC236}">
                <a16:creationId xmlns:a16="http://schemas.microsoft.com/office/drawing/2014/main" id="{BBE79564-DC2B-4B6A-944B-D901459AA5CC}"/>
              </a:ext>
            </a:extLst>
          </p:cNvPr>
          <p:cNvSpPr/>
          <p:nvPr/>
        </p:nvSpPr>
        <p:spPr>
          <a:xfrm>
            <a:off x="6883071" y="5391140"/>
            <a:ext cx="573882" cy="49212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t>Quad</a:t>
            </a:r>
            <a:endParaRPr lang="en-GB" sz="1200" dirty="0"/>
          </a:p>
        </p:txBody>
      </p:sp>
      <p:sp>
        <p:nvSpPr>
          <p:cNvPr id="62" name="Rectangle: Rounded Corners 61">
            <a:extLst>
              <a:ext uri="{FF2B5EF4-FFF2-40B4-BE49-F238E27FC236}">
                <a16:creationId xmlns:a16="http://schemas.microsoft.com/office/drawing/2014/main" id="{34A88253-F4EA-4FA9-AE4D-4EAA18D112A6}"/>
              </a:ext>
            </a:extLst>
          </p:cNvPr>
          <p:cNvSpPr/>
          <p:nvPr/>
        </p:nvSpPr>
        <p:spPr>
          <a:xfrm>
            <a:off x="7624831" y="5391137"/>
            <a:ext cx="573882" cy="49212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t>Fish</a:t>
            </a:r>
            <a:endParaRPr lang="en-GB" sz="1200" dirty="0"/>
          </a:p>
        </p:txBody>
      </p:sp>
      <p:sp>
        <p:nvSpPr>
          <p:cNvPr id="63" name="Rectangle: Rounded Corners 62">
            <a:extLst>
              <a:ext uri="{FF2B5EF4-FFF2-40B4-BE49-F238E27FC236}">
                <a16:creationId xmlns:a16="http://schemas.microsoft.com/office/drawing/2014/main" id="{A1EB1809-11D6-4043-890A-7477929C8562}"/>
              </a:ext>
            </a:extLst>
          </p:cNvPr>
          <p:cNvSpPr/>
          <p:nvPr/>
        </p:nvSpPr>
        <p:spPr>
          <a:xfrm>
            <a:off x="8338016" y="5400659"/>
            <a:ext cx="573882" cy="49212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t>RC4</a:t>
            </a:r>
            <a:endParaRPr lang="en-GB" sz="1200" dirty="0"/>
          </a:p>
        </p:txBody>
      </p:sp>
      <p:cxnSp>
        <p:nvCxnSpPr>
          <p:cNvPr id="65" name="Straight Connector 64">
            <a:extLst>
              <a:ext uri="{FF2B5EF4-FFF2-40B4-BE49-F238E27FC236}">
                <a16:creationId xmlns:a16="http://schemas.microsoft.com/office/drawing/2014/main" id="{9A269A11-9290-439F-83C8-A99522EA722A}"/>
              </a:ext>
            </a:extLst>
          </p:cNvPr>
          <p:cNvCxnSpPr>
            <a:cxnSpLocks/>
          </p:cNvCxnSpPr>
          <p:nvPr/>
        </p:nvCxnSpPr>
        <p:spPr>
          <a:xfrm flipV="1">
            <a:off x="6645094" y="4588660"/>
            <a:ext cx="0" cy="507206"/>
          </a:xfrm>
          <a:prstGeom prst="line">
            <a:avLst/>
          </a:prstGeom>
        </p:spPr>
        <p:style>
          <a:lnRef idx="1">
            <a:schemeClr val="accent1"/>
          </a:lnRef>
          <a:fillRef idx="0">
            <a:schemeClr val="accent1"/>
          </a:fillRef>
          <a:effectRef idx="0">
            <a:schemeClr val="accent1"/>
          </a:effectRef>
          <a:fontRef idx="minor">
            <a:schemeClr val="tx1"/>
          </a:fontRef>
        </p:style>
      </p:cxnSp>
      <p:sp>
        <p:nvSpPr>
          <p:cNvPr id="66" name="Rectangle: Rounded Corners 65">
            <a:extLst>
              <a:ext uri="{FF2B5EF4-FFF2-40B4-BE49-F238E27FC236}">
                <a16:creationId xmlns:a16="http://schemas.microsoft.com/office/drawing/2014/main" id="{14D16B43-1A67-449F-B827-2618370EF814}"/>
              </a:ext>
            </a:extLst>
          </p:cNvPr>
          <p:cNvSpPr/>
          <p:nvPr/>
        </p:nvSpPr>
        <p:spPr>
          <a:xfrm>
            <a:off x="9148833" y="5400659"/>
            <a:ext cx="573882" cy="49212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t>Seal</a:t>
            </a:r>
            <a:endParaRPr lang="en-GB" sz="1200" dirty="0"/>
          </a:p>
        </p:txBody>
      </p:sp>
      <p:cxnSp>
        <p:nvCxnSpPr>
          <p:cNvPr id="67" name="Straight Arrow Connector 66">
            <a:extLst>
              <a:ext uri="{FF2B5EF4-FFF2-40B4-BE49-F238E27FC236}">
                <a16:creationId xmlns:a16="http://schemas.microsoft.com/office/drawing/2014/main" id="{8F93C24E-74DE-4853-AD93-AA750BEF8E53}"/>
              </a:ext>
            </a:extLst>
          </p:cNvPr>
          <p:cNvCxnSpPr/>
          <p:nvPr/>
        </p:nvCxnSpPr>
        <p:spPr>
          <a:xfrm>
            <a:off x="8977311" y="3814762"/>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2" name="Rectangle: Rounded Corners 51">
            <a:extLst>
              <a:ext uri="{FF2B5EF4-FFF2-40B4-BE49-F238E27FC236}">
                <a16:creationId xmlns:a16="http://schemas.microsoft.com/office/drawing/2014/main" id="{118A1F68-A888-4E65-82B4-282F2663F95C}"/>
              </a:ext>
            </a:extLst>
          </p:cNvPr>
          <p:cNvSpPr/>
          <p:nvPr/>
        </p:nvSpPr>
        <p:spPr>
          <a:xfrm>
            <a:off x="5092972" y="5384498"/>
            <a:ext cx="765569" cy="49212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GB" sz="1200" dirty="0"/>
              <a:t>RC 5 / 6</a:t>
            </a:r>
          </a:p>
        </p:txBody>
      </p:sp>
      <p:cxnSp>
        <p:nvCxnSpPr>
          <p:cNvPr id="64" name="Straight Arrow Connector 63">
            <a:extLst>
              <a:ext uri="{FF2B5EF4-FFF2-40B4-BE49-F238E27FC236}">
                <a16:creationId xmlns:a16="http://schemas.microsoft.com/office/drawing/2014/main" id="{6D1013A3-AE18-4765-A1D5-1DBA2EEB3D7A}"/>
              </a:ext>
            </a:extLst>
          </p:cNvPr>
          <p:cNvCxnSpPr>
            <a:cxnSpLocks/>
          </p:cNvCxnSpPr>
          <p:nvPr/>
        </p:nvCxnSpPr>
        <p:spPr>
          <a:xfrm>
            <a:off x="5475756" y="5076825"/>
            <a:ext cx="0" cy="3238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6224511"/>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normAutofit/>
          </a:bodyPr>
          <a:lstStyle/>
          <a:p>
            <a:pPr marL="0" indent="0" algn="ctr">
              <a:buNone/>
            </a:pPr>
            <a:endParaRPr lang="en-US" sz="4800" dirty="0"/>
          </a:p>
          <a:p>
            <a:pPr marL="0" indent="0" algn="ctr">
              <a:buNone/>
            </a:pPr>
            <a:endParaRPr lang="en-US" sz="4800" dirty="0"/>
          </a:p>
        </p:txBody>
      </p:sp>
      <p:sp>
        <p:nvSpPr>
          <p:cNvPr id="4" name="Rectangle: Rounded Corners 3">
            <a:extLst>
              <a:ext uri="{FF2B5EF4-FFF2-40B4-BE49-F238E27FC236}">
                <a16:creationId xmlns:a16="http://schemas.microsoft.com/office/drawing/2014/main" id="{F7A5BD4F-F210-406F-BDA3-5D496D0DBA1D}"/>
              </a:ext>
            </a:extLst>
          </p:cNvPr>
          <p:cNvSpPr/>
          <p:nvPr/>
        </p:nvSpPr>
        <p:spPr>
          <a:xfrm>
            <a:off x="2115552" y="2852238"/>
            <a:ext cx="7960895" cy="195312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indent="0" algn="ctr">
              <a:buNone/>
            </a:pPr>
            <a:r>
              <a:rPr lang="en-US" sz="4800" dirty="0"/>
              <a:t>Public Key </a:t>
            </a:r>
          </a:p>
          <a:p>
            <a:pPr marL="0" indent="0" algn="ctr">
              <a:buNone/>
            </a:pPr>
            <a:r>
              <a:rPr lang="en-US" sz="4800" dirty="0"/>
              <a:t>(Asymmetric Algorithms)</a:t>
            </a:r>
            <a:endParaRPr lang="en-GB" sz="4800" dirty="0"/>
          </a:p>
        </p:txBody>
      </p:sp>
    </p:spTree>
    <p:extLst>
      <p:ext uri="{BB962C8B-B14F-4D97-AF65-F5344CB8AC3E}">
        <p14:creationId xmlns:p14="http://schemas.microsoft.com/office/powerpoint/2010/main" val="1259679139"/>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normAutofit/>
          </a:bodyPr>
          <a:lstStyle/>
          <a:p>
            <a:pPr marL="0" indent="0" algn="ctr">
              <a:buNone/>
            </a:pPr>
            <a:endParaRPr lang="en-US" sz="4800" dirty="0"/>
          </a:p>
          <a:p>
            <a:pPr marL="0" indent="0" algn="ctr">
              <a:buNone/>
            </a:pPr>
            <a:endParaRPr lang="en-US" sz="4800" dirty="0"/>
          </a:p>
        </p:txBody>
      </p:sp>
      <p:sp>
        <p:nvSpPr>
          <p:cNvPr id="4" name="Rectangle: Rounded Corners 3">
            <a:extLst>
              <a:ext uri="{FF2B5EF4-FFF2-40B4-BE49-F238E27FC236}">
                <a16:creationId xmlns:a16="http://schemas.microsoft.com/office/drawing/2014/main" id="{F7A5BD4F-F210-406F-BDA3-5D496D0DBA1D}"/>
              </a:ext>
            </a:extLst>
          </p:cNvPr>
          <p:cNvSpPr/>
          <p:nvPr/>
        </p:nvSpPr>
        <p:spPr>
          <a:xfrm>
            <a:off x="2115552" y="2852238"/>
            <a:ext cx="7960895" cy="19531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indent="0" algn="ctr">
              <a:buNone/>
            </a:pPr>
            <a:r>
              <a:rPr lang="en-US" sz="4800" dirty="0"/>
              <a:t>RSA Algorithm</a:t>
            </a:r>
            <a:endParaRPr lang="en-GB" sz="4800" dirty="0"/>
          </a:p>
        </p:txBody>
      </p:sp>
    </p:spTree>
    <p:extLst>
      <p:ext uri="{BB962C8B-B14F-4D97-AF65-F5344CB8AC3E}">
        <p14:creationId xmlns:p14="http://schemas.microsoft.com/office/powerpoint/2010/main" val="1325556743"/>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D8FA5-68F7-47B0-A06A-7C446A9A286C}"/>
              </a:ext>
            </a:extLst>
          </p:cNvPr>
          <p:cNvSpPr>
            <a:spLocks noGrp="1"/>
          </p:cNvSpPr>
          <p:nvPr>
            <p:ph type="title"/>
          </p:nvPr>
        </p:nvSpPr>
        <p:spPr/>
        <p:txBody>
          <a:bodyPr/>
          <a:lstStyle/>
          <a:p>
            <a:r>
              <a:rPr lang="en-GB" dirty="0"/>
              <a:t>RSA </a:t>
            </a:r>
          </a:p>
        </p:txBody>
      </p:sp>
      <p:sp>
        <p:nvSpPr>
          <p:cNvPr id="3" name="Content Placeholder 2">
            <a:extLst>
              <a:ext uri="{FF2B5EF4-FFF2-40B4-BE49-F238E27FC236}">
                <a16:creationId xmlns:a16="http://schemas.microsoft.com/office/drawing/2014/main" id="{B747C759-5F8E-48D2-A982-32B2B8669024}"/>
              </a:ext>
            </a:extLst>
          </p:cNvPr>
          <p:cNvSpPr>
            <a:spLocks noGrp="1"/>
          </p:cNvSpPr>
          <p:nvPr>
            <p:ph idx="1"/>
          </p:nvPr>
        </p:nvSpPr>
        <p:spPr/>
        <p:txBody>
          <a:bodyPr>
            <a:normAutofit/>
          </a:bodyPr>
          <a:lstStyle/>
          <a:p>
            <a:pPr marL="0" marR="0" indent="0">
              <a:spcBef>
                <a:spcPts val="0"/>
              </a:spcBef>
              <a:spcAft>
                <a:spcPts val="0"/>
              </a:spcAft>
              <a:buNone/>
            </a:pPr>
            <a:endParaRPr lang="en-US" sz="1800" dirty="0">
              <a:effectLst/>
              <a:latin typeface="Calibri" panose="020F0502020204030204" pitchFamily="34" charset="0"/>
            </a:endParaRPr>
          </a:p>
          <a:p>
            <a:r>
              <a:rPr lang="en-US" dirty="0"/>
              <a:t> One of the first forms of Public Key Cryptography</a:t>
            </a:r>
          </a:p>
          <a:p>
            <a:endParaRPr lang="en-US" dirty="0"/>
          </a:p>
          <a:p>
            <a:r>
              <a:rPr lang="en-US" dirty="0"/>
              <a:t> Named after - Ron Rivest, Adi Shamir, and Leonard Adelman</a:t>
            </a:r>
          </a:p>
          <a:p>
            <a:endParaRPr lang="en-US" dirty="0"/>
          </a:p>
          <a:p>
            <a:r>
              <a:rPr lang="en-US" dirty="0"/>
              <a:t> Published the RSA cipher in 1977</a:t>
            </a:r>
          </a:p>
          <a:p>
            <a:endParaRPr lang="en-US" dirty="0"/>
          </a:p>
          <a:p>
            <a:r>
              <a:rPr lang="en-US" dirty="0"/>
              <a:t> One of the first practical public-key crypto systems, supporting  Encryption, Decryption and Digital Signatures</a:t>
            </a:r>
          </a:p>
          <a:p>
            <a:pPr marL="0" indent="0">
              <a:buNone/>
            </a:pPr>
            <a:endParaRPr lang="en-GB" dirty="0"/>
          </a:p>
        </p:txBody>
      </p:sp>
    </p:spTree>
    <p:extLst>
      <p:ext uri="{BB962C8B-B14F-4D97-AF65-F5344CB8AC3E}">
        <p14:creationId xmlns:p14="http://schemas.microsoft.com/office/powerpoint/2010/main" val="827721753"/>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Title 1">
            <a:extLst>
              <a:ext uri="{FF2B5EF4-FFF2-40B4-BE49-F238E27FC236}">
                <a16:creationId xmlns:a16="http://schemas.microsoft.com/office/drawing/2014/main" id="{507193F2-0E29-4571-A5EE-5714459BC9A7}"/>
              </a:ext>
            </a:extLst>
          </p:cNvPr>
          <p:cNvSpPr>
            <a:spLocks noGrp="1"/>
          </p:cNvSpPr>
          <p:nvPr>
            <p:ph type="title"/>
          </p:nvPr>
        </p:nvSpPr>
        <p:spPr>
          <a:xfrm>
            <a:off x="838200" y="365125"/>
            <a:ext cx="10515600" cy="1325563"/>
          </a:xfrm>
        </p:spPr>
        <p:txBody>
          <a:bodyPr/>
          <a:lstStyle/>
          <a:p>
            <a:r>
              <a:rPr lang="en-US" dirty="0"/>
              <a:t>RSA</a:t>
            </a:r>
          </a:p>
        </p:txBody>
      </p:sp>
      <p:sp>
        <p:nvSpPr>
          <p:cNvPr id="74" name="Content Placeholder 2">
            <a:extLst>
              <a:ext uri="{FF2B5EF4-FFF2-40B4-BE49-F238E27FC236}">
                <a16:creationId xmlns:a16="http://schemas.microsoft.com/office/drawing/2014/main" id="{11D310E2-4BEC-4A27-9C84-CC30E2091545}"/>
              </a:ext>
            </a:extLst>
          </p:cNvPr>
          <p:cNvSpPr>
            <a:spLocks noGrp="1"/>
          </p:cNvSpPr>
          <p:nvPr>
            <p:ph sz="half" idx="1"/>
          </p:nvPr>
        </p:nvSpPr>
        <p:spPr>
          <a:xfrm>
            <a:off x="838200" y="1825625"/>
            <a:ext cx="5181600" cy="4351338"/>
          </a:xfrm>
        </p:spPr>
        <p:txBody>
          <a:bodyPr/>
          <a:lstStyle/>
          <a:p>
            <a:endParaRPr lang="en-US" dirty="0"/>
          </a:p>
          <a:p>
            <a:endParaRPr lang="en-US" dirty="0"/>
          </a:p>
          <a:p>
            <a:endParaRPr lang="en-US" dirty="0"/>
          </a:p>
          <a:p>
            <a:r>
              <a:rPr lang="en-US" dirty="0"/>
              <a:t>Ron Rivest, Adi Shamir, and Leonard Adelman</a:t>
            </a:r>
          </a:p>
        </p:txBody>
      </p:sp>
      <p:pic>
        <p:nvPicPr>
          <p:cNvPr id="1027" name="Picture 3">
            <a:extLst>
              <a:ext uri="{FF2B5EF4-FFF2-40B4-BE49-F238E27FC236}">
                <a16:creationId xmlns:a16="http://schemas.microsoft.com/office/drawing/2014/main" id="{F3DC1C43-491D-4DFD-AE57-35D2ADEE865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172200" y="2116024"/>
            <a:ext cx="5181600" cy="377053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5000255"/>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9AC1C-A0D4-4855-98F8-42B4063C0231}"/>
              </a:ext>
            </a:extLst>
          </p:cNvPr>
          <p:cNvSpPr>
            <a:spLocks noGrp="1"/>
          </p:cNvSpPr>
          <p:nvPr>
            <p:ph type="title"/>
          </p:nvPr>
        </p:nvSpPr>
        <p:spPr/>
        <p:txBody>
          <a:bodyPr/>
          <a:lstStyle/>
          <a:p>
            <a:r>
              <a:rPr lang="en-GB" dirty="0"/>
              <a:t>RSA</a:t>
            </a:r>
          </a:p>
        </p:txBody>
      </p:sp>
      <p:sp>
        <p:nvSpPr>
          <p:cNvPr id="3" name="Content Placeholder 2">
            <a:extLst>
              <a:ext uri="{FF2B5EF4-FFF2-40B4-BE49-F238E27FC236}">
                <a16:creationId xmlns:a16="http://schemas.microsoft.com/office/drawing/2014/main" id="{E16A6046-BDB6-4656-8B7C-3624B31B5CF1}"/>
              </a:ext>
            </a:extLst>
          </p:cNvPr>
          <p:cNvSpPr>
            <a:spLocks noGrp="1"/>
          </p:cNvSpPr>
          <p:nvPr>
            <p:ph idx="1"/>
          </p:nvPr>
        </p:nvSpPr>
        <p:spPr/>
        <p:txBody>
          <a:bodyPr/>
          <a:lstStyle/>
          <a:p>
            <a:r>
              <a:rPr lang="en-US" dirty="0"/>
              <a:t>Based on the product of two large prime numbers</a:t>
            </a:r>
          </a:p>
          <a:p>
            <a:endParaRPr lang="en-US" dirty="0"/>
          </a:p>
          <a:p>
            <a:r>
              <a:rPr lang="en-US" dirty="0"/>
              <a:t>You must know the factors to decode</a:t>
            </a:r>
          </a:p>
          <a:p>
            <a:endParaRPr lang="en-US" dirty="0"/>
          </a:p>
          <a:p>
            <a:r>
              <a:rPr lang="en-US" dirty="0"/>
              <a:t>Now released into the public domain</a:t>
            </a:r>
          </a:p>
          <a:p>
            <a:endParaRPr lang="en-US" dirty="0"/>
          </a:p>
          <a:p>
            <a:r>
              <a:rPr lang="en-US" dirty="0"/>
              <a:t>Used extensively for website encryption and DRM </a:t>
            </a:r>
          </a:p>
          <a:p>
            <a:pPr marL="0" indent="0">
              <a:buNone/>
            </a:pPr>
            <a:r>
              <a:rPr lang="en-US" dirty="0"/>
              <a:t>(Digital Rights Management)</a:t>
            </a:r>
          </a:p>
          <a:p>
            <a:endParaRPr lang="en-GB" dirty="0"/>
          </a:p>
        </p:txBody>
      </p:sp>
    </p:spTree>
    <p:extLst>
      <p:ext uri="{BB962C8B-B14F-4D97-AF65-F5344CB8AC3E}">
        <p14:creationId xmlns:p14="http://schemas.microsoft.com/office/powerpoint/2010/main" val="2478319795"/>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B8B42-33B3-48B4-842D-991CD019BD25}"/>
              </a:ext>
            </a:extLst>
          </p:cNvPr>
          <p:cNvSpPr>
            <a:spLocks noGrp="1"/>
          </p:cNvSpPr>
          <p:nvPr>
            <p:ph type="title"/>
          </p:nvPr>
        </p:nvSpPr>
        <p:spPr/>
        <p:txBody>
          <a:bodyPr/>
          <a:lstStyle/>
          <a:p>
            <a:r>
              <a:rPr lang="en-GB" dirty="0"/>
              <a:t>RSA</a:t>
            </a:r>
          </a:p>
        </p:txBody>
      </p:sp>
      <p:sp>
        <p:nvSpPr>
          <p:cNvPr id="3" name="Content Placeholder 2">
            <a:extLst>
              <a:ext uri="{FF2B5EF4-FFF2-40B4-BE49-F238E27FC236}">
                <a16:creationId xmlns:a16="http://schemas.microsoft.com/office/drawing/2014/main" id="{E147E39A-84D1-42DD-B7BA-82DA5D0B5B9F}"/>
              </a:ext>
            </a:extLst>
          </p:cNvPr>
          <p:cNvSpPr>
            <a:spLocks noGrp="1"/>
          </p:cNvSpPr>
          <p:nvPr>
            <p:ph idx="1"/>
          </p:nvPr>
        </p:nvSpPr>
        <p:spPr>
          <a:xfrm>
            <a:off x="838199" y="1825625"/>
            <a:ext cx="5469693" cy="4351338"/>
          </a:xfrm>
        </p:spPr>
        <p:txBody>
          <a:bodyPr/>
          <a:lstStyle/>
          <a:p>
            <a:pPr marL="0" indent="0">
              <a:buNone/>
            </a:pPr>
            <a:r>
              <a:rPr lang="en-GB" dirty="0"/>
              <a:t>RSA Calculation, Explanation:</a:t>
            </a:r>
          </a:p>
          <a:p>
            <a:pPr marL="0" indent="0">
              <a:buNone/>
            </a:pPr>
            <a:r>
              <a:rPr lang="en-US" dirty="0">
                <a:hlinkClick r:id="rId3"/>
              </a:rPr>
              <a:t>RSA (Rivest, Shamir, Adleman) – YouTube</a:t>
            </a:r>
            <a:endParaRPr lang="en-US" dirty="0"/>
          </a:p>
          <a:p>
            <a:pPr marL="0" indent="0">
              <a:buNone/>
            </a:pPr>
            <a:r>
              <a:rPr lang="en-US" dirty="0"/>
              <a:t>5 Min Video</a:t>
            </a:r>
          </a:p>
          <a:p>
            <a:pPr marL="0" indent="0">
              <a:buNone/>
            </a:pPr>
            <a:endParaRPr lang="en-US" dirty="0"/>
          </a:p>
          <a:p>
            <a:pPr marL="0" indent="0">
              <a:buNone/>
            </a:pPr>
            <a:r>
              <a:rPr lang="en-US" dirty="0">
                <a:hlinkClick r:id="rId4"/>
              </a:rPr>
              <a:t>Prime Numbers &amp; RSA Encryption Algorithm - Computerphile – YouTube</a:t>
            </a:r>
            <a:endParaRPr lang="en-US" dirty="0"/>
          </a:p>
          <a:p>
            <a:pPr marL="0" indent="0">
              <a:buNone/>
            </a:pPr>
            <a:r>
              <a:rPr lang="en-US" dirty="0"/>
              <a:t>15 Min Video</a:t>
            </a:r>
          </a:p>
        </p:txBody>
      </p:sp>
      <p:pic>
        <p:nvPicPr>
          <p:cNvPr id="5" name="Picture 4" descr="A picture containing diagram&#10;&#10;Description automatically generated">
            <a:extLst>
              <a:ext uri="{FF2B5EF4-FFF2-40B4-BE49-F238E27FC236}">
                <a16:creationId xmlns:a16="http://schemas.microsoft.com/office/drawing/2014/main" id="{4CDA2F65-1221-4E5C-8719-9B0AA10C31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0054" y="1060965"/>
            <a:ext cx="4782168" cy="5474175"/>
          </a:xfrm>
          <a:prstGeom prst="rect">
            <a:avLst/>
          </a:prstGeom>
        </p:spPr>
      </p:pic>
    </p:spTree>
    <p:extLst>
      <p:ext uri="{BB962C8B-B14F-4D97-AF65-F5344CB8AC3E}">
        <p14:creationId xmlns:p14="http://schemas.microsoft.com/office/powerpoint/2010/main" val="2589998440"/>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RSA - Optimal Key Length?</a:t>
            </a:r>
          </a:p>
        </p:txBody>
      </p:sp>
      <p:sp>
        <p:nvSpPr>
          <p:cNvPr id="3" name="Content Placeholder 2"/>
          <p:cNvSpPr>
            <a:spLocks noGrp="1"/>
          </p:cNvSpPr>
          <p:nvPr>
            <p:ph idx="1"/>
          </p:nvPr>
        </p:nvSpPr>
        <p:spPr/>
        <p:txBody>
          <a:bodyPr>
            <a:normAutofit lnSpcReduction="10000"/>
          </a:bodyPr>
          <a:lstStyle/>
          <a:p>
            <a:pPr marL="0" indent="0">
              <a:buNone/>
            </a:pPr>
            <a:r>
              <a:rPr lang="en-GB" dirty="0"/>
              <a:t>How long is a piece of string?</a:t>
            </a:r>
          </a:p>
          <a:p>
            <a:pPr marL="0" indent="0">
              <a:buNone/>
            </a:pPr>
            <a:endParaRPr lang="en-GB" dirty="0"/>
          </a:p>
          <a:p>
            <a:pPr marL="0" indent="0">
              <a:buNone/>
            </a:pPr>
            <a:r>
              <a:rPr lang="en-GB" dirty="0"/>
              <a:t>RSA (Rivest–Shamir–Adleman) claims that 1024-bit keys are likely to become </a:t>
            </a:r>
            <a:r>
              <a:rPr lang="en-GB" dirty="0" err="1"/>
              <a:t>crackable</a:t>
            </a:r>
            <a:r>
              <a:rPr lang="en-GB" dirty="0"/>
              <a:t> some time between 2006 and 2010 and that 2048-bit keys are sufficient until 2030</a:t>
            </a:r>
          </a:p>
          <a:p>
            <a:pPr marL="0" indent="0">
              <a:buNone/>
            </a:pPr>
            <a:endParaRPr lang="en-GB" dirty="0"/>
          </a:p>
          <a:p>
            <a:pPr marL="0" indent="0">
              <a:buNone/>
            </a:pPr>
            <a:r>
              <a:rPr lang="en-GB" dirty="0"/>
              <a:t>The NIST recommends 2048-bit keys for RSA</a:t>
            </a:r>
          </a:p>
          <a:p>
            <a:pPr marL="0" indent="0">
              <a:buNone/>
            </a:pPr>
            <a:endParaRPr lang="en-GB" dirty="0"/>
          </a:p>
          <a:p>
            <a:pPr marL="0" indent="0">
              <a:buNone/>
            </a:pPr>
            <a:r>
              <a:rPr lang="en-GB" dirty="0"/>
              <a:t>An RSA key length of 3072 bits should be used if security is required beyond 2030</a:t>
            </a:r>
          </a:p>
        </p:txBody>
      </p:sp>
    </p:spTree>
    <p:extLst>
      <p:ext uri="{BB962C8B-B14F-4D97-AF65-F5344CB8AC3E}">
        <p14:creationId xmlns:p14="http://schemas.microsoft.com/office/powerpoint/2010/main" val="40100659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A9F18-3BDC-4D64-AF9E-8474CE2151AE}"/>
              </a:ext>
            </a:extLst>
          </p:cNvPr>
          <p:cNvSpPr>
            <a:spLocks noGrp="1"/>
          </p:cNvSpPr>
          <p:nvPr>
            <p:ph type="title"/>
          </p:nvPr>
        </p:nvSpPr>
        <p:spPr/>
        <p:txBody>
          <a:bodyPr/>
          <a:lstStyle/>
          <a:p>
            <a:r>
              <a:rPr lang="en-US" dirty="0"/>
              <a:t>Universal Sets &amp; Empty Sets</a:t>
            </a:r>
            <a:endParaRPr lang="en-GB" dirty="0">
              <a:highlight>
                <a:srgbClr val="FFFF00"/>
              </a:highlight>
            </a:endParaRPr>
          </a:p>
        </p:txBody>
      </p:sp>
      <p:sp>
        <p:nvSpPr>
          <p:cNvPr id="3" name="Content Placeholder 2">
            <a:extLst>
              <a:ext uri="{FF2B5EF4-FFF2-40B4-BE49-F238E27FC236}">
                <a16:creationId xmlns:a16="http://schemas.microsoft.com/office/drawing/2014/main" id="{2AD18B2C-9F8E-45FC-8846-0FBFEE1F05D5}"/>
              </a:ext>
            </a:extLst>
          </p:cNvPr>
          <p:cNvSpPr>
            <a:spLocks noGrp="1"/>
          </p:cNvSpPr>
          <p:nvPr>
            <p:ph idx="1"/>
          </p:nvPr>
        </p:nvSpPr>
        <p:spPr/>
        <p:txBody>
          <a:bodyPr/>
          <a:lstStyle/>
          <a:p>
            <a:r>
              <a:rPr lang="en-US" dirty="0"/>
              <a:t>The universal set </a:t>
            </a:r>
            <a:r>
              <a:rPr lang="en-US" i="1" dirty="0"/>
              <a:t>U</a:t>
            </a:r>
            <a:r>
              <a:rPr lang="en-US" dirty="0"/>
              <a:t> is the set containing everything currently under consideration. </a:t>
            </a:r>
          </a:p>
          <a:p>
            <a:pPr lvl="1"/>
            <a:r>
              <a:rPr lang="en-US" dirty="0"/>
              <a:t>Content depends on the context. </a:t>
            </a:r>
          </a:p>
          <a:p>
            <a:pPr lvl="1"/>
            <a:r>
              <a:rPr lang="en-US" dirty="0"/>
              <a:t>Sometimes explicitly stated, sometimes implicit. </a:t>
            </a:r>
          </a:p>
          <a:p>
            <a:pPr lvl="1"/>
            <a:endParaRPr lang="en-US" dirty="0"/>
          </a:p>
          <a:p>
            <a:r>
              <a:rPr lang="en-US" dirty="0"/>
              <a:t>The empty set is the set with no elements. Symbolized by ∅ or {}</a:t>
            </a:r>
          </a:p>
          <a:p>
            <a:endParaRPr lang="en-US" dirty="0"/>
          </a:p>
          <a:p>
            <a:endParaRPr lang="en-US" dirty="0"/>
          </a:p>
        </p:txBody>
      </p:sp>
    </p:spTree>
    <p:extLst>
      <p:ext uri="{BB962C8B-B14F-4D97-AF65-F5344CB8AC3E}">
        <p14:creationId xmlns:p14="http://schemas.microsoft.com/office/powerpoint/2010/main" val="49086851"/>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normAutofit/>
          </a:bodyPr>
          <a:lstStyle/>
          <a:p>
            <a:pPr marL="0" indent="0" algn="ctr">
              <a:buNone/>
            </a:pPr>
            <a:endParaRPr lang="en-US" sz="4800" dirty="0"/>
          </a:p>
          <a:p>
            <a:pPr marL="0" indent="0" algn="ctr">
              <a:buNone/>
            </a:pPr>
            <a:endParaRPr lang="en-US" sz="4800" dirty="0"/>
          </a:p>
        </p:txBody>
      </p:sp>
      <p:sp>
        <p:nvSpPr>
          <p:cNvPr id="4" name="Rectangle: Rounded Corners 3">
            <a:extLst>
              <a:ext uri="{FF2B5EF4-FFF2-40B4-BE49-F238E27FC236}">
                <a16:creationId xmlns:a16="http://schemas.microsoft.com/office/drawing/2014/main" id="{F7A5BD4F-F210-406F-BDA3-5D496D0DBA1D}"/>
              </a:ext>
            </a:extLst>
          </p:cNvPr>
          <p:cNvSpPr/>
          <p:nvPr/>
        </p:nvSpPr>
        <p:spPr>
          <a:xfrm>
            <a:off x="2115552" y="2852238"/>
            <a:ext cx="7960895" cy="19531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indent="0" algn="ctr">
              <a:buNone/>
            </a:pPr>
            <a:r>
              <a:rPr lang="en-US" sz="4800" dirty="0"/>
              <a:t>DSA Algorithm</a:t>
            </a:r>
            <a:endParaRPr lang="en-GB" sz="4800" dirty="0"/>
          </a:p>
        </p:txBody>
      </p:sp>
    </p:spTree>
    <p:extLst>
      <p:ext uri="{BB962C8B-B14F-4D97-AF65-F5344CB8AC3E}">
        <p14:creationId xmlns:p14="http://schemas.microsoft.com/office/powerpoint/2010/main" val="2213949513"/>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66F5B-FAF9-475A-8C6E-08B96F0995C7}"/>
              </a:ext>
            </a:extLst>
          </p:cNvPr>
          <p:cNvSpPr>
            <a:spLocks noGrp="1"/>
          </p:cNvSpPr>
          <p:nvPr>
            <p:ph type="title"/>
          </p:nvPr>
        </p:nvSpPr>
        <p:spPr/>
        <p:txBody>
          <a:bodyPr/>
          <a:lstStyle/>
          <a:p>
            <a:r>
              <a:rPr lang="en-GB" dirty="0"/>
              <a:t>DSA</a:t>
            </a:r>
          </a:p>
        </p:txBody>
      </p:sp>
      <p:sp>
        <p:nvSpPr>
          <p:cNvPr id="3" name="Content Placeholder 2">
            <a:extLst>
              <a:ext uri="{FF2B5EF4-FFF2-40B4-BE49-F238E27FC236}">
                <a16:creationId xmlns:a16="http://schemas.microsoft.com/office/drawing/2014/main" id="{68494A74-022D-4D38-BDF7-F86C4FAC2A1A}"/>
              </a:ext>
            </a:extLst>
          </p:cNvPr>
          <p:cNvSpPr>
            <a:spLocks noGrp="1"/>
          </p:cNvSpPr>
          <p:nvPr>
            <p:ph idx="1"/>
          </p:nvPr>
        </p:nvSpPr>
        <p:spPr/>
        <p:txBody>
          <a:bodyPr>
            <a:normAutofit/>
          </a:bodyPr>
          <a:lstStyle/>
          <a:p>
            <a:pPr marL="0" marR="0" indent="0">
              <a:spcBef>
                <a:spcPts val="0"/>
              </a:spcBef>
              <a:spcAft>
                <a:spcPts val="0"/>
              </a:spcAft>
              <a:buNone/>
            </a:pPr>
            <a:r>
              <a:rPr lang="en-US" dirty="0">
                <a:effectLst/>
                <a:latin typeface="Calibri" panose="020F0502020204030204" pitchFamily="34" charset="0"/>
              </a:rPr>
              <a:t>DSA (Digital Signature Algorithm)</a:t>
            </a:r>
          </a:p>
          <a:p>
            <a:pPr marL="0" marR="0" indent="0">
              <a:spcBef>
                <a:spcPts val="0"/>
              </a:spcBef>
              <a:spcAft>
                <a:spcPts val="0"/>
              </a:spcAft>
              <a:buNone/>
            </a:pPr>
            <a:endParaRPr lang="en-US" dirty="0">
              <a:effectLst/>
              <a:latin typeface="Calibri" panose="020F0502020204030204" pitchFamily="34" charset="0"/>
            </a:endParaRPr>
          </a:p>
          <a:p>
            <a:pPr marL="0" marR="0">
              <a:spcBef>
                <a:spcPts val="0"/>
              </a:spcBef>
              <a:spcAft>
                <a:spcPts val="0"/>
              </a:spcAft>
            </a:pPr>
            <a:r>
              <a:rPr lang="en-US" dirty="0">
                <a:effectLst/>
                <a:latin typeface="Calibri" panose="020F0502020204030204" pitchFamily="34" charset="0"/>
              </a:rPr>
              <a:t>A standard for Digital Signatures</a:t>
            </a:r>
          </a:p>
          <a:p>
            <a:pPr marL="0" marR="0">
              <a:spcBef>
                <a:spcPts val="0"/>
              </a:spcBef>
              <a:spcAft>
                <a:spcPts val="0"/>
              </a:spcAft>
            </a:pPr>
            <a:endParaRPr lang="en-US" dirty="0">
              <a:effectLst/>
              <a:latin typeface="Calibri" panose="020F0502020204030204" pitchFamily="34" charset="0"/>
            </a:endParaRPr>
          </a:p>
          <a:p>
            <a:pPr marL="0" marR="0">
              <a:spcBef>
                <a:spcPts val="0"/>
              </a:spcBef>
              <a:spcAft>
                <a:spcPts val="0"/>
              </a:spcAft>
            </a:pPr>
            <a:r>
              <a:rPr lang="en-US" dirty="0">
                <a:effectLst/>
                <a:latin typeface="Calibri" panose="020F0502020204030204" pitchFamily="34" charset="0"/>
              </a:rPr>
              <a:t>Modifies Diffie-Hellman for use in Digital Signatures</a:t>
            </a:r>
          </a:p>
          <a:p>
            <a:pPr marL="0" marR="0">
              <a:spcBef>
                <a:spcPts val="0"/>
              </a:spcBef>
              <a:spcAft>
                <a:spcPts val="0"/>
              </a:spcAft>
            </a:pPr>
            <a:endParaRPr lang="en-US" dirty="0">
              <a:latin typeface="Calibri" panose="020F0502020204030204" pitchFamily="34" charset="0"/>
            </a:endParaRPr>
          </a:p>
          <a:p>
            <a:pPr marL="0" marR="0">
              <a:spcBef>
                <a:spcPts val="0"/>
              </a:spcBef>
              <a:spcAft>
                <a:spcPts val="0"/>
              </a:spcAft>
            </a:pPr>
            <a:r>
              <a:rPr lang="en-US" dirty="0">
                <a:effectLst/>
                <a:latin typeface="Calibri" panose="020F0502020204030204" pitchFamily="34" charset="0"/>
              </a:rPr>
              <a:t>A Federal Information Processing Standard for Digital Signatures</a:t>
            </a:r>
          </a:p>
          <a:p>
            <a:pPr marL="0" marR="0">
              <a:spcBef>
                <a:spcPts val="0"/>
              </a:spcBef>
              <a:spcAft>
                <a:spcPts val="0"/>
              </a:spcAft>
            </a:pPr>
            <a:endParaRPr lang="en-US" dirty="0">
              <a:effectLst/>
              <a:latin typeface="Calibri" panose="020F0502020204030204" pitchFamily="34" charset="0"/>
            </a:endParaRPr>
          </a:p>
          <a:p>
            <a:pPr marL="0" marR="0">
              <a:spcBef>
                <a:spcPts val="0"/>
              </a:spcBef>
              <a:spcAft>
                <a:spcPts val="0"/>
              </a:spcAft>
            </a:pPr>
            <a:r>
              <a:rPr lang="en-US" dirty="0">
                <a:latin typeface="Calibri" panose="020F0502020204030204" pitchFamily="34" charset="0"/>
              </a:rPr>
              <a:t>I</a:t>
            </a:r>
            <a:r>
              <a:rPr lang="en-US" dirty="0">
                <a:effectLst/>
                <a:latin typeface="Calibri" panose="020F0502020204030204" pitchFamily="34" charset="0"/>
              </a:rPr>
              <a:t>nitially added in 1993 and updated throughout the years</a:t>
            </a:r>
          </a:p>
          <a:p>
            <a:pPr marL="0" marR="0">
              <a:spcBef>
                <a:spcPts val="0"/>
              </a:spcBef>
              <a:spcAft>
                <a:spcPts val="0"/>
              </a:spcAft>
            </a:pPr>
            <a:endParaRPr lang="en-GB" dirty="0"/>
          </a:p>
        </p:txBody>
      </p:sp>
    </p:spTree>
    <p:extLst>
      <p:ext uri="{BB962C8B-B14F-4D97-AF65-F5344CB8AC3E}">
        <p14:creationId xmlns:p14="http://schemas.microsoft.com/office/powerpoint/2010/main" val="3131250697"/>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normAutofit/>
          </a:bodyPr>
          <a:lstStyle/>
          <a:p>
            <a:pPr marL="0" indent="0" algn="ctr">
              <a:buNone/>
            </a:pPr>
            <a:endParaRPr lang="en-US" sz="4800" dirty="0"/>
          </a:p>
          <a:p>
            <a:pPr marL="0" indent="0" algn="ctr">
              <a:buNone/>
            </a:pPr>
            <a:endParaRPr lang="en-US" sz="4800" dirty="0"/>
          </a:p>
        </p:txBody>
      </p:sp>
      <p:sp>
        <p:nvSpPr>
          <p:cNvPr id="4" name="Rectangle: Rounded Corners 3">
            <a:extLst>
              <a:ext uri="{FF2B5EF4-FFF2-40B4-BE49-F238E27FC236}">
                <a16:creationId xmlns:a16="http://schemas.microsoft.com/office/drawing/2014/main" id="{F7A5BD4F-F210-406F-BDA3-5D496D0DBA1D}"/>
              </a:ext>
            </a:extLst>
          </p:cNvPr>
          <p:cNvSpPr/>
          <p:nvPr/>
        </p:nvSpPr>
        <p:spPr>
          <a:xfrm>
            <a:off x="2115552" y="2852238"/>
            <a:ext cx="7960895" cy="19531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indent="0" algn="ctr">
              <a:buNone/>
            </a:pPr>
            <a:r>
              <a:rPr lang="en-US" sz="4800" dirty="0"/>
              <a:t>Diffie-Hellman Algorithm</a:t>
            </a:r>
            <a:endParaRPr lang="en-GB" sz="4800" dirty="0"/>
          </a:p>
        </p:txBody>
      </p:sp>
    </p:spTree>
    <p:extLst>
      <p:ext uri="{BB962C8B-B14F-4D97-AF65-F5344CB8AC3E}">
        <p14:creationId xmlns:p14="http://schemas.microsoft.com/office/powerpoint/2010/main" val="4110762115"/>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a:spLocks noGrp="1"/>
          </p:cNvSpPr>
          <p:nvPr>
            <p:ph type="title"/>
          </p:nvPr>
        </p:nvSpPr>
        <p:spPr>
          <a:prstGeom prst="rect">
            <a:avLst/>
          </a:prstGeom>
        </p:spPr>
        <p:txBody>
          <a:bodyPr vert="horz" wrap="square" lIns="0" tIns="12700" rIns="0" bIns="0" rtlCol="0" anchor="ctr">
            <a:spAutoFit/>
          </a:bodyPr>
          <a:lstStyle/>
          <a:p>
            <a:pPr marL="12700">
              <a:lnSpc>
                <a:spcPct val="100000"/>
              </a:lnSpc>
              <a:spcBef>
                <a:spcPts val="100"/>
              </a:spcBef>
            </a:pPr>
            <a:r>
              <a:rPr spc="-5" dirty="0"/>
              <a:t>Diffie-Hellman</a:t>
            </a:r>
            <a:r>
              <a:rPr spc="-40" dirty="0"/>
              <a:t> </a:t>
            </a:r>
            <a:r>
              <a:rPr spc="-5" dirty="0"/>
              <a:t>Algorithm</a:t>
            </a:r>
          </a:p>
        </p:txBody>
      </p:sp>
      <p:sp>
        <p:nvSpPr>
          <p:cNvPr id="7" name="Content Placeholder 6">
            <a:extLst>
              <a:ext uri="{FF2B5EF4-FFF2-40B4-BE49-F238E27FC236}">
                <a16:creationId xmlns:a16="http://schemas.microsoft.com/office/drawing/2014/main" id="{D79F96BA-0647-454A-9DD2-8C8B10BDD4B3}"/>
              </a:ext>
            </a:extLst>
          </p:cNvPr>
          <p:cNvSpPr>
            <a:spLocks noGrp="1"/>
          </p:cNvSpPr>
          <p:nvPr>
            <p:ph idx="1"/>
          </p:nvPr>
        </p:nvSpPr>
        <p:spPr/>
        <p:txBody>
          <a:bodyPr>
            <a:normAutofit fontScale="92500" lnSpcReduction="10000"/>
          </a:bodyPr>
          <a:lstStyle/>
          <a:p>
            <a:r>
              <a:rPr lang="en-GB" sz="4000" dirty="0"/>
              <a:t>Algorithm for secure key exchange over unsecured  channels</a:t>
            </a:r>
          </a:p>
          <a:p>
            <a:endParaRPr lang="en-GB" sz="4000" dirty="0"/>
          </a:p>
          <a:p>
            <a:r>
              <a:rPr lang="en-GB" sz="4000" dirty="0"/>
              <a:t>Based on the difficulty of finding discreet algorithms</a:t>
            </a:r>
          </a:p>
          <a:p>
            <a:endParaRPr lang="en-GB" sz="4000" dirty="0"/>
          </a:p>
          <a:p>
            <a:r>
              <a:rPr lang="en-GB" sz="4000" dirty="0"/>
              <a:t>Used to establish a shared secret between parties (usually the secret keys for symmetric encryption or  HMACs)</a:t>
            </a:r>
          </a:p>
        </p:txBody>
      </p:sp>
    </p:spTree>
    <p:extLst>
      <p:ext uri="{BB962C8B-B14F-4D97-AF65-F5344CB8AC3E}">
        <p14:creationId xmlns:p14="http://schemas.microsoft.com/office/powerpoint/2010/main" val="2376528410"/>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B8B42-33B3-48B4-842D-991CD019BD25}"/>
              </a:ext>
            </a:extLst>
          </p:cNvPr>
          <p:cNvSpPr>
            <a:spLocks noGrp="1"/>
          </p:cNvSpPr>
          <p:nvPr>
            <p:ph type="title"/>
          </p:nvPr>
        </p:nvSpPr>
        <p:spPr/>
        <p:txBody>
          <a:bodyPr/>
          <a:lstStyle/>
          <a:p>
            <a:r>
              <a:rPr lang="en-GB" dirty="0" err="1"/>
              <a:t>Diffe</a:t>
            </a:r>
            <a:r>
              <a:rPr lang="en-GB" dirty="0"/>
              <a:t>-Hellman</a:t>
            </a:r>
          </a:p>
        </p:txBody>
      </p:sp>
      <p:sp>
        <p:nvSpPr>
          <p:cNvPr id="3" name="Content Placeholder 2">
            <a:extLst>
              <a:ext uri="{FF2B5EF4-FFF2-40B4-BE49-F238E27FC236}">
                <a16:creationId xmlns:a16="http://schemas.microsoft.com/office/drawing/2014/main" id="{E147E39A-84D1-42DD-B7BA-82DA5D0B5B9F}"/>
              </a:ext>
            </a:extLst>
          </p:cNvPr>
          <p:cNvSpPr>
            <a:spLocks noGrp="1"/>
          </p:cNvSpPr>
          <p:nvPr>
            <p:ph idx="1"/>
          </p:nvPr>
        </p:nvSpPr>
        <p:spPr>
          <a:xfrm>
            <a:off x="838199" y="1825625"/>
            <a:ext cx="5469693" cy="4351338"/>
          </a:xfrm>
        </p:spPr>
        <p:txBody>
          <a:bodyPr>
            <a:normAutofit/>
          </a:bodyPr>
          <a:lstStyle/>
          <a:p>
            <a:pPr marL="0" indent="0">
              <a:buNone/>
            </a:pPr>
            <a:r>
              <a:rPr lang="en-GB" dirty="0"/>
              <a:t>Secret Key Exchange:</a:t>
            </a:r>
          </a:p>
          <a:p>
            <a:pPr marL="0" indent="0">
              <a:buNone/>
            </a:pPr>
            <a:endParaRPr lang="en-GB" dirty="0"/>
          </a:p>
          <a:p>
            <a:pPr marL="0" indent="0">
              <a:buNone/>
            </a:pPr>
            <a:r>
              <a:rPr lang="en-US" dirty="0">
                <a:hlinkClick r:id="rId3"/>
              </a:rPr>
              <a:t>Secret Key Exchange (Diffie-Hellman) - Computerphile – YouTube</a:t>
            </a:r>
            <a:endParaRPr lang="en-US" dirty="0"/>
          </a:p>
          <a:p>
            <a:pPr marL="0" indent="0">
              <a:buNone/>
            </a:pPr>
            <a:r>
              <a:rPr lang="en-US" dirty="0"/>
              <a:t>9 Mins</a:t>
            </a:r>
          </a:p>
          <a:p>
            <a:pPr marL="0" indent="0">
              <a:buNone/>
            </a:pPr>
            <a:r>
              <a:rPr lang="en-US" dirty="0">
                <a:hlinkClick r:id="rId4"/>
              </a:rPr>
              <a:t>Diffie Hellman -the Mathematics bit- Computerphile – YouTube</a:t>
            </a:r>
            <a:endParaRPr lang="en-US" dirty="0"/>
          </a:p>
          <a:p>
            <a:pPr marL="0" indent="0">
              <a:buNone/>
            </a:pPr>
            <a:r>
              <a:rPr lang="en-US" dirty="0"/>
              <a:t>7 Mins</a:t>
            </a:r>
          </a:p>
          <a:p>
            <a:pPr marL="0" indent="0">
              <a:buNone/>
            </a:pPr>
            <a:endParaRPr lang="en-GB" dirty="0"/>
          </a:p>
        </p:txBody>
      </p:sp>
      <p:pic>
        <p:nvPicPr>
          <p:cNvPr id="5" name="Picture 4">
            <a:extLst>
              <a:ext uri="{FF2B5EF4-FFF2-40B4-BE49-F238E27FC236}">
                <a16:creationId xmlns:a16="http://schemas.microsoft.com/office/drawing/2014/main" id="{4CDA2F65-1221-4E5C-8719-9B0AA10C317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670054" y="1459192"/>
            <a:ext cx="4782168" cy="4677721"/>
          </a:xfrm>
          <a:prstGeom prst="rect">
            <a:avLst/>
          </a:prstGeom>
          <a:effectLst>
            <a:softEdge rad="266700"/>
          </a:effectLst>
        </p:spPr>
      </p:pic>
    </p:spTree>
    <p:extLst>
      <p:ext uri="{BB962C8B-B14F-4D97-AF65-F5344CB8AC3E}">
        <p14:creationId xmlns:p14="http://schemas.microsoft.com/office/powerpoint/2010/main" val="563156835"/>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 Internet Key Exchange </a:t>
            </a:r>
          </a:p>
        </p:txBody>
      </p:sp>
      <p:sp>
        <p:nvSpPr>
          <p:cNvPr id="3" name="Content Placeholder 2"/>
          <p:cNvSpPr>
            <a:spLocks noGrp="1"/>
          </p:cNvSpPr>
          <p:nvPr>
            <p:ph idx="1"/>
          </p:nvPr>
        </p:nvSpPr>
        <p:spPr/>
        <p:txBody>
          <a:bodyPr>
            <a:normAutofit/>
          </a:bodyPr>
          <a:lstStyle/>
          <a:p>
            <a:pPr marL="0" indent="0">
              <a:buNone/>
            </a:pPr>
            <a:r>
              <a:rPr lang="en-GB" sz="2400" dirty="0"/>
              <a:t>Internet Key Exchange (IKE) is the protocol used to set up a secure, authenticated communications channel between two parties</a:t>
            </a:r>
          </a:p>
          <a:p>
            <a:pPr marL="0" indent="0">
              <a:buNone/>
            </a:pPr>
            <a:endParaRPr lang="en-GB" sz="2400" dirty="0"/>
          </a:p>
          <a:p>
            <a:pPr marL="0" indent="0">
              <a:buNone/>
            </a:pPr>
            <a:r>
              <a:rPr lang="en-GB" sz="2400" dirty="0"/>
              <a:t>IKE typically uses X.509 PKI certificates for authentication and the Diffie–Hellman key exchange protocol to set up a shared session secret</a:t>
            </a:r>
          </a:p>
          <a:p>
            <a:pPr marL="0" indent="0">
              <a:buNone/>
            </a:pPr>
            <a:endParaRPr lang="en-GB" sz="2400" dirty="0"/>
          </a:p>
          <a:p>
            <a:pPr marL="0" indent="0">
              <a:buNone/>
            </a:pPr>
            <a:r>
              <a:rPr lang="en-GB" sz="2400" dirty="0"/>
              <a:t>IKE is part of the Internet Security Protocol (</a:t>
            </a:r>
            <a:r>
              <a:rPr lang="en-GB" sz="2400" dirty="0" err="1"/>
              <a:t>IPSec</a:t>
            </a:r>
            <a:r>
              <a:rPr lang="en-GB" sz="2400" dirty="0"/>
              <a:t>) which is responsible for negotiating Security Associations (SAs), which are a set of mutually agreed-upon keys and algorithms to be used by both parties trying to establish a VPN connection/tunnel</a:t>
            </a:r>
          </a:p>
          <a:p>
            <a:endParaRPr lang="en-GB" dirty="0"/>
          </a:p>
        </p:txBody>
      </p:sp>
    </p:spTree>
    <p:extLst>
      <p:ext uri="{BB962C8B-B14F-4D97-AF65-F5344CB8AC3E}">
        <p14:creationId xmlns:p14="http://schemas.microsoft.com/office/powerpoint/2010/main" val="1050670514"/>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1042416" y="2439441"/>
            <a:ext cx="9317608" cy="3356047"/>
          </a:xfrm>
          <a:prstGeom prst="rect">
            <a:avLst/>
          </a:prstGeom>
        </p:spPr>
        <p:txBody>
          <a:bodyPr vert="horz" wrap="square" lIns="0" tIns="97790" rIns="0" bIns="0" rtlCol="0">
            <a:spAutoFit/>
          </a:bodyPr>
          <a:lstStyle/>
          <a:p>
            <a:pPr marL="469900" indent="-457200">
              <a:spcBef>
                <a:spcPts val="770"/>
              </a:spcBef>
              <a:buFont typeface="Arial" panose="020B0604020202020204" pitchFamily="34" charset="0"/>
              <a:buChar char="•"/>
            </a:pPr>
            <a:r>
              <a:rPr sz="4000" spc="-5" dirty="0">
                <a:cs typeface="Candara"/>
              </a:rPr>
              <a:t>Described in </a:t>
            </a:r>
            <a:r>
              <a:rPr sz="4000" spc="-10" dirty="0">
                <a:cs typeface="Candara"/>
              </a:rPr>
              <a:t>RFC</a:t>
            </a:r>
            <a:r>
              <a:rPr sz="4000" spc="15" dirty="0">
                <a:cs typeface="Candara"/>
              </a:rPr>
              <a:t> </a:t>
            </a:r>
            <a:r>
              <a:rPr sz="4000" spc="-5" dirty="0">
                <a:cs typeface="Candara"/>
              </a:rPr>
              <a:t>2409</a:t>
            </a:r>
            <a:endParaRPr sz="4000" dirty="0">
              <a:cs typeface="Candara"/>
            </a:endParaRPr>
          </a:p>
          <a:p>
            <a:pPr marL="469900" indent="-457200">
              <a:spcBef>
                <a:spcPts val="675"/>
              </a:spcBef>
              <a:buFont typeface="Arial" panose="020B0604020202020204" pitchFamily="34" charset="0"/>
              <a:buChar char="•"/>
            </a:pPr>
            <a:r>
              <a:rPr sz="4000" spc="-5" dirty="0">
                <a:cs typeface="Candara"/>
              </a:rPr>
              <a:t>Used for Key Management in </a:t>
            </a:r>
            <a:r>
              <a:rPr sz="4000" spc="-10" dirty="0">
                <a:cs typeface="Candara"/>
              </a:rPr>
              <a:t>IPSec</a:t>
            </a:r>
            <a:r>
              <a:rPr sz="4000" spc="65" dirty="0">
                <a:cs typeface="Candara"/>
              </a:rPr>
              <a:t> </a:t>
            </a:r>
            <a:r>
              <a:rPr sz="4000" spc="-5" dirty="0">
                <a:cs typeface="Candara"/>
              </a:rPr>
              <a:t>Networks</a:t>
            </a:r>
            <a:endParaRPr sz="4000" dirty="0">
              <a:cs typeface="Candara"/>
            </a:endParaRPr>
          </a:p>
          <a:p>
            <a:pPr marL="469900" marR="5080" indent="-457200">
              <a:spcBef>
                <a:spcPts val="670"/>
              </a:spcBef>
              <a:buFont typeface="Arial" panose="020B0604020202020204" pitchFamily="34" charset="0"/>
              <a:buChar char="•"/>
              <a:tabLst>
                <a:tab pos="1179830" algn="l"/>
                <a:tab pos="2868930" algn="l"/>
                <a:tab pos="4773930" algn="l"/>
                <a:tab pos="5501005" algn="l"/>
                <a:tab pos="6906895" algn="l"/>
                <a:tab pos="7391400" algn="l"/>
              </a:tabLst>
            </a:pPr>
            <a:r>
              <a:rPr sz="4000" spc="-10" dirty="0">
                <a:cs typeface="Candara"/>
              </a:rPr>
              <a:t>Allow</a:t>
            </a:r>
            <a:r>
              <a:rPr sz="4000" spc="-5" dirty="0">
                <a:cs typeface="Candara"/>
              </a:rPr>
              <a:t>s</a:t>
            </a:r>
            <a:r>
              <a:rPr lang="en-GB" sz="4000" dirty="0">
                <a:cs typeface="Candara"/>
              </a:rPr>
              <a:t> </a:t>
            </a:r>
            <a:r>
              <a:rPr sz="4000" spc="-5" dirty="0">
                <a:cs typeface="Candara"/>
              </a:rPr>
              <a:t>a</a:t>
            </a:r>
            <a:r>
              <a:rPr sz="4000" dirty="0">
                <a:cs typeface="Candara"/>
              </a:rPr>
              <a:t>u</a:t>
            </a:r>
            <a:r>
              <a:rPr sz="4000" spc="-5" dirty="0">
                <a:cs typeface="Candara"/>
              </a:rPr>
              <a:t>tomatic</a:t>
            </a:r>
            <a:r>
              <a:rPr lang="en-GB" sz="4000" dirty="0">
                <a:cs typeface="Candara"/>
              </a:rPr>
              <a:t> </a:t>
            </a:r>
            <a:r>
              <a:rPr sz="4000" spc="-25" dirty="0">
                <a:cs typeface="Candara"/>
              </a:rPr>
              <a:t>n</a:t>
            </a:r>
            <a:r>
              <a:rPr sz="4000" spc="-10" dirty="0">
                <a:cs typeface="Candara"/>
              </a:rPr>
              <a:t>ego</a:t>
            </a:r>
            <a:r>
              <a:rPr sz="4000" dirty="0">
                <a:cs typeface="Candara"/>
              </a:rPr>
              <a:t>t</a:t>
            </a:r>
            <a:r>
              <a:rPr sz="4000" spc="-5" dirty="0">
                <a:cs typeface="Candara"/>
              </a:rPr>
              <a:t>iation</a:t>
            </a:r>
            <a:r>
              <a:rPr lang="en-GB" sz="4000" spc="-5" dirty="0">
                <a:cs typeface="Candara"/>
              </a:rPr>
              <a:t> </a:t>
            </a:r>
            <a:r>
              <a:rPr sz="4000" spc="-5" dirty="0">
                <a:cs typeface="Candara"/>
              </a:rPr>
              <a:t>and</a:t>
            </a:r>
            <a:r>
              <a:rPr lang="en-GB" sz="4000" spc="-5" dirty="0">
                <a:cs typeface="Candara"/>
              </a:rPr>
              <a:t> </a:t>
            </a:r>
            <a:r>
              <a:rPr sz="4000" spc="-5" dirty="0">
                <a:cs typeface="Candara"/>
              </a:rPr>
              <a:t>creation</a:t>
            </a:r>
            <a:r>
              <a:rPr lang="en-GB" sz="4000" dirty="0">
                <a:cs typeface="Candara"/>
              </a:rPr>
              <a:t> </a:t>
            </a:r>
            <a:r>
              <a:rPr sz="4000" spc="-10" dirty="0">
                <a:cs typeface="Candara"/>
              </a:rPr>
              <a:t>o</a:t>
            </a:r>
            <a:r>
              <a:rPr sz="4000" spc="-5" dirty="0">
                <a:cs typeface="Candara"/>
              </a:rPr>
              <a:t>f</a:t>
            </a:r>
            <a:r>
              <a:rPr lang="en-GB" sz="4000" dirty="0">
                <a:cs typeface="Candara"/>
              </a:rPr>
              <a:t> </a:t>
            </a:r>
            <a:r>
              <a:rPr sz="4000" spc="-10" dirty="0" err="1">
                <a:cs typeface="Candara"/>
              </a:rPr>
              <a:t>I</a:t>
            </a:r>
            <a:r>
              <a:rPr sz="4000" dirty="0" err="1">
                <a:cs typeface="Candara"/>
              </a:rPr>
              <a:t>P</a:t>
            </a:r>
            <a:r>
              <a:rPr sz="4000" spc="-10" dirty="0" err="1">
                <a:cs typeface="Candara"/>
              </a:rPr>
              <a:t>Sec</a:t>
            </a:r>
            <a:r>
              <a:rPr sz="4000" spc="-10" dirty="0">
                <a:cs typeface="Candara"/>
              </a:rPr>
              <a:t>  SAs </a:t>
            </a:r>
            <a:r>
              <a:rPr sz="4000" spc="-5" dirty="0">
                <a:cs typeface="Candara"/>
              </a:rPr>
              <a:t>between </a:t>
            </a:r>
            <a:r>
              <a:rPr sz="4000" spc="-10" dirty="0">
                <a:cs typeface="Candara"/>
              </a:rPr>
              <a:t>IPSec</a:t>
            </a:r>
            <a:r>
              <a:rPr sz="4000" spc="40" dirty="0">
                <a:cs typeface="Candara"/>
              </a:rPr>
              <a:t> </a:t>
            </a:r>
            <a:r>
              <a:rPr sz="4000" dirty="0">
                <a:cs typeface="Candara"/>
              </a:rPr>
              <a:t>Peers</a:t>
            </a:r>
          </a:p>
        </p:txBody>
      </p:sp>
      <p:sp>
        <p:nvSpPr>
          <p:cNvPr id="6" name="object 6"/>
          <p:cNvSpPr txBox="1">
            <a:spLocks noGrp="1"/>
          </p:cNvSpPr>
          <p:nvPr>
            <p:ph type="title"/>
          </p:nvPr>
        </p:nvSpPr>
        <p:spPr>
          <a:xfrm>
            <a:off x="1042416" y="701348"/>
            <a:ext cx="8171180" cy="689932"/>
          </a:xfrm>
          <a:prstGeom prst="rect">
            <a:avLst/>
          </a:prstGeom>
        </p:spPr>
        <p:txBody>
          <a:bodyPr vert="horz" wrap="square" lIns="0" tIns="12700" rIns="0" bIns="0" rtlCol="0" anchor="ctr">
            <a:spAutoFit/>
          </a:bodyPr>
          <a:lstStyle/>
          <a:p>
            <a:pPr marL="12700">
              <a:lnSpc>
                <a:spcPct val="100000"/>
              </a:lnSpc>
              <a:spcBef>
                <a:spcPts val="100"/>
              </a:spcBef>
            </a:pPr>
            <a:r>
              <a:rPr spc="-5" dirty="0"/>
              <a:t>Internet </a:t>
            </a:r>
            <a:r>
              <a:rPr dirty="0"/>
              <a:t>Key </a:t>
            </a:r>
            <a:r>
              <a:rPr spc="5" dirty="0"/>
              <a:t>Exchange</a:t>
            </a:r>
            <a:r>
              <a:rPr spc="-75" dirty="0"/>
              <a:t> </a:t>
            </a:r>
            <a:r>
              <a:rPr spc="-10" dirty="0"/>
              <a:t>(IKE)</a:t>
            </a:r>
          </a:p>
        </p:txBody>
      </p:sp>
    </p:spTree>
    <p:extLst>
      <p:ext uri="{BB962C8B-B14F-4D97-AF65-F5344CB8AC3E}">
        <p14:creationId xmlns:p14="http://schemas.microsoft.com/office/powerpoint/2010/main" val="1850797368"/>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a:spLocks noGrp="1"/>
          </p:cNvSpPr>
          <p:nvPr>
            <p:ph type="title"/>
          </p:nvPr>
        </p:nvSpPr>
        <p:spPr>
          <a:prstGeom prst="rect">
            <a:avLst/>
          </a:prstGeom>
        </p:spPr>
        <p:txBody>
          <a:bodyPr vert="horz" wrap="square" lIns="0" tIns="12700" rIns="0" bIns="0" rtlCol="0" anchor="ctr">
            <a:spAutoFit/>
          </a:bodyPr>
          <a:lstStyle/>
          <a:p>
            <a:pPr marL="12700">
              <a:lnSpc>
                <a:spcPct val="100000"/>
              </a:lnSpc>
              <a:spcBef>
                <a:spcPts val="100"/>
              </a:spcBef>
            </a:pPr>
            <a:r>
              <a:rPr spc="-10" dirty="0"/>
              <a:t>ISAKMP</a:t>
            </a:r>
          </a:p>
        </p:txBody>
      </p:sp>
      <p:sp>
        <p:nvSpPr>
          <p:cNvPr id="7" name="Content Placeholder 6">
            <a:extLst>
              <a:ext uri="{FF2B5EF4-FFF2-40B4-BE49-F238E27FC236}">
                <a16:creationId xmlns:a16="http://schemas.microsoft.com/office/drawing/2014/main" id="{6ED0CE87-1305-4663-9887-67CDD8F5A750}"/>
              </a:ext>
            </a:extLst>
          </p:cNvPr>
          <p:cNvSpPr>
            <a:spLocks noGrp="1"/>
          </p:cNvSpPr>
          <p:nvPr>
            <p:ph idx="1"/>
          </p:nvPr>
        </p:nvSpPr>
        <p:spPr>
          <a:xfrm>
            <a:off x="288758" y="1690688"/>
            <a:ext cx="11590421" cy="4935956"/>
          </a:xfrm>
        </p:spPr>
        <p:txBody>
          <a:bodyPr/>
          <a:lstStyle/>
          <a:p>
            <a:pPr marL="12700" marR="5715">
              <a:spcBef>
                <a:spcPts val="95"/>
              </a:spcBef>
              <a:tabLst>
                <a:tab pos="1506220" algn="l"/>
                <a:tab pos="2048510" algn="l"/>
                <a:tab pos="3498215" algn="l"/>
                <a:tab pos="4928235" algn="l"/>
                <a:tab pos="6871334" algn="l"/>
                <a:tab pos="7653655" algn="l"/>
              </a:tabLst>
            </a:pPr>
            <a:r>
              <a:rPr lang="en-GB" sz="3600" spc="-5" dirty="0">
                <a:cs typeface="Candara"/>
              </a:rPr>
              <a:t>Exp</a:t>
            </a:r>
            <a:r>
              <a:rPr lang="en-GB" sz="3600" spc="-15" dirty="0">
                <a:cs typeface="Candara"/>
              </a:rPr>
              <a:t>a</a:t>
            </a:r>
            <a:r>
              <a:rPr lang="en-GB" sz="3600" spc="-5" dirty="0">
                <a:cs typeface="Candara"/>
              </a:rPr>
              <a:t>nds </a:t>
            </a:r>
            <a:r>
              <a:rPr lang="en-GB" sz="3600" spc="-10" dirty="0">
                <a:cs typeface="Candara"/>
              </a:rPr>
              <a:t>a</a:t>
            </a:r>
            <a:r>
              <a:rPr lang="en-GB" sz="3600" spc="-5" dirty="0">
                <a:cs typeface="Candara"/>
              </a:rPr>
              <a:t>s </a:t>
            </a:r>
            <a:r>
              <a:rPr lang="en-GB" sz="3600" spc="-10" dirty="0">
                <a:cs typeface="Candara"/>
              </a:rPr>
              <a:t>Intern</a:t>
            </a:r>
            <a:r>
              <a:rPr lang="en-GB" sz="3600" spc="-5" dirty="0">
                <a:cs typeface="Candara"/>
              </a:rPr>
              <a:t>et</a:t>
            </a:r>
            <a:r>
              <a:rPr lang="en-GB" sz="3600" dirty="0">
                <a:cs typeface="Candara"/>
              </a:rPr>
              <a:t> </a:t>
            </a:r>
            <a:r>
              <a:rPr lang="en-GB" sz="3600" spc="-10" dirty="0">
                <a:cs typeface="Candara"/>
              </a:rPr>
              <a:t>Securit</a:t>
            </a:r>
            <a:r>
              <a:rPr lang="en-GB" sz="3600" spc="-5" dirty="0">
                <a:cs typeface="Candara"/>
              </a:rPr>
              <a:t>y</a:t>
            </a:r>
            <a:r>
              <a:rPr lang="en-GB" sz="3600" dirty="0">
                <a:cs typeface="Candara"/>
              </a:rPr>
              <a:t> </a:t>
            </a:r>
            <a:r>
              <a:rPr lang="en-GB" sz="3600" spc="-10" dirty="0">
                <a:cs typeface="Candara"/>
              </a:rPr>
              <a:t>A</a:t>
            </a:r>
            <a:r>
              <a:rPr lang="en-GB" sz="3600" dirty="0">
                <a:cs typeface="Candara"/>
              </a:rPr>
              <a:t>s</a:t>
            </a:r>
            <a:r>
              <a:rPr lang="en-GB" sz="3600" spc="-5" dirty="0">
                <a:cs typeface="Candara"/>
              </a:rPr>
              <a:t>sociation</a:t>
            </a:r>
            <a:r>
              <a:rPr lang="en-GB" sz="3600" dirty="0">
                <a:cs typeface="Candara"/>
              </a:rPr>
              <a:t> </a:t>
            </a:r>
            <a:r>
              <a:rPr lang="en-GB" sz="3600" spc="-5" dirty="0">
                <a:cs typeface="Candara"/>
              </a:rPr>
              <a:t>and</a:t>
            </a:r>
            <a:r>
              <a:rPr lang="en-GB" sz="3600" dirty="0">
                <a:cs typeface="Candara"/>
              </a:rPr>
              <a:t> </a:t>
            </a:r>
            <a:r>
              <a:rPr lang="en-GB" sz="3600" spc="-5" dirty="0">
                <a:cs typeface="Candara"/>
              </a:rPr>
              <a:t>Key  Management Protocol</a:t>
            </a:r>
          </a:p>
          <a:p>
            <a:pPr marL="12700" marR="5715">
              <a:spcBef>
                <a:spcPts val="95"/>
              </a:spcBef>
              <a:tabLst>
                <a:tab pos="1506220" algn="l"/>
                <a:tab pos="2048510" algn="l"/>
                <a:tab pos="3498215" algn="l"/>
                <a:tab pos="4928235" algn="l"/>
                <a:tab pos="6871334" algn="l"/>
                <a:tab pos="7653655" algn="l"/>
              </a:tabLst>
            </a:pPr>
            <a:endParaRPr lang="en-GB" sz="3600" dirty="0">
              <a:cs typeface="Candara"/>
            </a:endParaRPr>
          </a:p>
          <a:p>
            <a:pPr marL="12700" marR="5080">
              <a:spcBef>
                <a:spcPts val="670"/>
              </a:spcBef>
              <a:tabLst>
                <a:tab pos="1865630" algn="l"/>
                <a:tab pos="2226945" algn="l"/>
                <a:tab pos="3405504" algn="l"/>
                <a:tab pos="5591175" algn="l"/>
                <a:tab pos="6876415" algn="l"/>
              </a:tabLst>
            </a:pPr>
            <a:r>
              <a:rPr lang="en-GB" sz="3600" spc="-5" dirty="0">
                <a:cs typeface="Candara"/>
              </a:rPr>
              <a:t>Estab</a:t>
            </a:r>
            <a:r>
              <a:rPr lang="en-GB" sz="3600" spc="-15" dirty="0">
                <a:cs typeface="Candara"/>
              </a:rPr>
              <a:t>l</a:t>
            </a:r>
            <a:r>
              <a:rPr lang="en-GB" sz="3600" spc="-5" dirty="0">
                <a:cs typeface="Candara"/>
              </a:rPr>
              <a:t>ish</a:t>
            </a:r>
            <a:r>
              <a:rPr lang="en-GB" sz="3600" spc="15" dirty="0">
                <a:cs typeface="Candara"/>
              </a:rPr>
              <a:t>e</a:t>
            </a:r>
            <a:r>
              <a:rPr lang="en-GB" sz="3600" spc="-5" dirty="0">
                <a:cs typeface="Candara"/>
              </a:rPr>
              <a:t>s</a:t>
            </a:r>
            <a:r>
              <a:rPr lang="en-GB" sz="3600" dirty="0">
                <a:cs typeface="Candara"/>
              </a:rPr>
              <a:t> </a:t>
            </a:r>
            <a:r>
              <a:rPr lang="en-GB" sz="3600" spc="-5" dirty="0">
                <a:cs typeface="Candara"/>
              </a:rPr>
              <a:t>a</a:t>
            </a:r>
            <a:r>
              <a:rPr lang="en-GB" sz="3600" dirty="0">
                <a:cs typeface="Candara"/>
              </a:rPr>
              <a:t> </a:t>
            </a:r>
            <a:r>
              <a:rPr lang="en-GB" sz="3600" spc="-5" dirty="0">
                <a:cs typeface="Candara"/>
              </a:rPr>
              <a:t>s</a:t>
            </a:r>
            <a:r>
              <a:rPr lang="en-GB" sz="3600" dirty="0">
                <a:cs typeface="Candara"/>
              </a:rPr>
              <a:t>e</a:t>
            </a:r>
            <a:r>
              <a:rPr lang="en-GB" sz="3600" spc="-5" dirty="0">
                <a:cs typeface="Candara"/>
              </a:rPr>
              <a:t>cu</a:t>
            </a:r>
            <a:r>
              <a:rPr lang="en-GB" sz="3600" spc="-20" dirty="0">
                <a:cs typeface="Candara"/>
              </a:rPr>
              <a:t>r</a:t>
            </a:r>
            <a:r>
              <a:rPr lang="en-GB" sz="3600" spc="-5" dirty="0">
                <a:cs typeface="Candara"/>
              </a:rPr>
              <a:t>e</a:t>
            </a:r>
            <a:r>
              <a:rPr lang="en-GB" sz="3600" dirty="0">
                <a:cs typeface="Candara"/>
              </a:rPr>
              <a:t> </a:t>
            </a:r>
            <a:r>
              <a:rPr lang="en-GB" sz="3600" spc="-5" dirty="0">
                <a:cs typeface="Candara"/>
              </a:rPr>
              <a:t>man</a:t>
            </a:r>
            <a:r>
              <a:rPr lang="en-GB" sz="3600" spc="-20" dirty="0">
                <a:cs typeface="Candara"/>
              </a:rPr>
              <a:t>a</a:t>
            </a:r>
            <a:r>
              <a:rPr lang="en-GB" sz="3600" spc="-5" dirty="0">
                <a:cs typeface="Candara"/>
              </a:rPr>
              <a:t>ge</a:t>
            </a:r>
            <a:r>
              <a:rPr lang="en-GB" sz="3600" dirty="0">
                <a:cs typeface="Candara"/>
              </a:rPr>
              <a:t>m</a:t>
            </a:r>
            <a:r>
              <a:rPr lang="en-GB" sz="3600" spc="-10" dirty="0">
                <a:cs typeface="Candara"/>
              </a:rPr>
              <a:t>en</a:t>
            </a:r>
            <a:r>
              <a:rPr lang="en-GB" sz="3600" spc="-5" dirty="0">
                <a:cs typeface="Candara"/>
              </a:rPr>
              <a:t>t</a:t>
            </a:r>
            <a:r>
              <a:rPr lang="en-GB" sz="3600" dirty="0">
                <a:cs typeface="Candara"/>
              </a:rPr>
              <a:t> </a:t>
            </a:r>
            <a:r>
              <a:rPr lang="en-GB" sz="3600" spc="-5" dirty="0">
                <a:cs typeface="Candara"/>
              </a:rPr>
              <a:t>sess</a:t>
            </a:r>
            <a:r>
              <a:rPr lang="en-GB" sz="3600" dirty="0">
                <a:cs typeface="Candara"/>
              </a:rPr>
              <a:t>i</a:t>
            </a:r>
            <a:r>
              <a:rPr lang="en-GB" sz="3600" spc="-5" dirty="0">
                <a:cs typeface="Candara"/>
              </a:rPr>
              <a:t>on be</a:t>
            </a:r>
            <a:r>
              <a:rPr lang="en-GB" sz="3600" spc="-15" dirty="0">
                <a:cs typeface="Candara"/>
              </a:rPr>
              <a:t>t</a:t>
            </a:r>
            <a:r>
              <a:rPr lang="en-GB" sz="3600" spc="-10" dirty="0">
                <a:cs typeface="Candara"/>
              </a:rPr>
              <a:t>w</a:t>
            </a:r>
            <a:r>
              <a:rPr lang="en-GB" sz="3600" dirty="0">
                <a:cs typeface="Candara"/>
              </a:rPr>
              <a:t>e</a:t>
            </a:r>
            <a:r>
              <a:rPr lang="en-GB" sz="3600" spc="-10" dirty="0">
                <a:cs typeface="Candara"/>
              </a:rPr>
              <a:t>en </a:t>
            </a:r>
            <a:r>
              <a:rPr lang="en-GB" sz="3600" spc="-10" dirty="0" err="1">
                <a:cs typeface="Candara"/>
              </a:rPr>
              <a:t>IPSec</a:t>
            </a:r>
            <a:r>
              <a:rPr lang="en-GB" sz="3600" spc="15" dirty="0">
                <a:cs typeface="Candara"/>
              </a:rPr>
              <a:t> </a:t>
            </a:r>
            <a:r>
              <a:rPr lang="en-GB" sz="3600" spc="-5" dirty="0">
                <a:cs typeface="Candara"/>
              </a:rPr>
              <a:t>peers</a:t>
            </a:r>
          </a:p>
          <a:p>
            <a:pPr marL="12700" marR="5080">
              <a:spcBef>
                <a:spcPts val="670"/>
              </a:spcBef>
              <a:tabLst>
                <a:tab pos="1865630" algn="l"/>
                <a:tab pos="2226945" algn="l"/>
                <a:tab pos="3405504" algn="l"/>
                <a:tab pos="5591175" algn="l"/>
                <a:tab pos="6876415" algn="l"/>
              </a:tabLst>
            </a:pPr>
            <a:endParaRPr lang="en-GB" sz="3600" dirty="0">
              <a:cs typeface="Candara"/>
            </a:endParaRPr>
          </a:p>
          <a:p>
            <a:pPr marL="12700">
              <a:spcBef>
                <a:spcPts val="675"/>
              </a:spcBef>
            </a:pPr>
            <a:r>
              <a:rPr lang="en-GB" sz="3600" spc="-5" dirty="0">
                <a:cs typeface="Candara"/>
              </a:rPr>
              <a:t>Negotiates </a:t>
            </a:r>
            <a:r>
              <a:rPr lang="en-GB" sz="3600" spc="-10" dirty="0">
                <a:cs typeface="Candara"/>
              </a:rPr>
              <a:t>SAs </a:t>
            </a:r>
            <a:r>
              <a:rPr lang="en-GB" sz="3600" spc="-5" dirty="0">
                <a:cs typeface="Candara"/>
              </a:rPr>
              <a:t>between </a:t>
            </a:r>
            <a:r>
              <a:rPr lang="en-GB" sz="3600" spc="-10" dirty="0" err="1">
                <a:cs typeface="Candara"/>
              </a:rPr>
              <a:t>IPSec</a:t>
            </a:r>
            <a:r>
              <a:rPr lang="en-GB" sz="3600" spc="65" dirty="0">
                <a:cs typeface="Candara"/>
              </a:rPr>
              <a:t> </a:t>
            </a:r>
            <a:r>
              <a:rPr lang="en-GB" sz="3600" spc="-5" dirty="0">
                <a:cs typeface="Candara"/>
              </a:rPr>
              <a:t>peers</a:t>
            </a:r>
            <a:endParaRPr lang="en-GB" sz="3600" dirty="0">
              <a:cs typeface="Candara"/>
            </a:endParaRPr>
          </a:p>
          <a:p>
            <a:endParaRPr lang="en-GB" dirty="0"/>
          </a:p>
        </p:txBody>
      </p:sp>
    </p:spTree>
    <p:extLst>
      <p:ext uri="{BB962C8B-B14F-4D97-AF65-F5344CB8AC3E}">
        <p14:creationId xmlns:p14="http://schemas.microsoft.com/office/powerpoint/2010/main" val="730480622"/>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59C41-E640-4ADA-85C0-1A5668D5C3EF}"/>
              </a:ext>
            </a:extLst>
          </p:cNvPr>
          <p:cNvSpPr>
            <a:spLocks noGrp="1"/>
          </p:cNvSpPr>
          <p:nvPr>
            <p:ph type="title"/>
          </p:nvPr>
        </p:nvSpPr>
        <p:spPr/>
        <p:txBody>
          <a:bodyPr/>
          <a:lstStyle/>
          <a:p>
            <a:r>
              <a:rPr lang="en-GB" spc="-5" dirty="0"/>
              <a:t>Diffie-Hellman</a:t>
            </a:r>
            <a:r>
              <a:rPr lang="en-GB" spc="-40" dirty="0"/>
              <a:t> </a:t>
            </a:r>
            <a:r>
              <a:rPr lang="en-GB" spc="-5" dirty="0"/>
              <a:t>Algorithm</a:t>
            </a:r>
            <a:endParaRPr lang="en-GB" dirty="0"/>
          </a:p>
        </p:txBody>
      </p:sp>
      <p:sp>
        <p:nvSpPr>
          <p:cNvPr id="3" name="Content Placeholder 2">
            <a:extLst>
              <a:ext uri="{FF2B5EF4-FFF2-40B4-BE49-F238E27FC236}">
                <a16:creationId xmlns:a16="http://schemas.microsoft.com/office/drawing/2014/main" id="{7CEF9616-BFC3-425B-A076-7E2058EF94DA}"/>
              </a:ext>
            </a:extLst>
          </p:cNvPr>
          <p:cNvSpPr>
            <a:spLocks noGrp="1"/>
          </p:cNvSpPr>
          <p:nvPr>
            <p:ph idx="1"/>
          </p:nvPr>
        </p:nvSpPr>
        <p:spPr/>
        <p:txBody>
          <a:bodyPr>
            <a:normAutofit lnSpcReduction="10000"/>
          </a:bodyPr>
          <a:lstStyle/>
          <a:p>
            <a:r>
              <a:rPr lang="en-GB" dirty="0"/>
              <a:t>The parties agree on two non-secret numbers, </a:t>
            </a:r>
            <a:r>
              <a:rPr lang="en-GB" b="1" dirty="0"/>
              <a:t>g</a:t>
            </a:r>
            <a:r>
              <a:rPr lang="en-GB" dirty="0"/>
              <a:t> (generator) and </a:t>
            </a:r>
            <a:r>
              <a:rPr lang="en-GB" b="1" dirty="0"/>
              <a:t>p </a:t>
            </a:r>
            <a:r>
              <a:rPr lang="en-GB" dirty="0"/>
              <a:t>(modulus), where </a:t>
            </a:r>
            <a:r>
              <a:rPr lang="en-GB" b="1" dirty="0"/>
              <a:t>g</a:t>
            </a:r>
            <a:r>
              <a:rPr lang="en-GB" dirty="0"/>
              <a:t> is small and </a:t>
            </a:r>
            <a:r>
              <a:rPr lang="en-GB" b="1" dirty="0"/>
              <a:t>p</a:t>
            </a:r>
            <a:r>
              <a:rPr lang="en-GB" dirty="0"/>
              <a:t> is very large</a:t>
            </a:r>
          </a:p>
          <a:p>
            <a:endParaRPr lang="en-GB" dirty="0"/>
          </a:p>
          <a:p>
            <a:r>
              <a:rPr lang="en-GB" dirty="0"/>
              <a:t>Each party generates a random secret </a:t>
            </a:r>
            <a:r>
              <a:rPr lang="en-GB" b="1" dirty="0"/>
              <a:t>X</a:t>
            </a:r>
          </a:p>
          <a:p>
            <a:endParaRPr lang="en-GB" b="1" dirty="0"/>
          </a:p>
          <a:p>
            <a:r>
              <a:rPr lang="en-GB" dirty="0"/>
              <a:t>Based on g, p and X, each party generates a public value</a:t>
            </a:r>
          </a:p>
          <a:p>
            <a:r>
              <a:rPr lang="en-GB" dirty="0"/>
              <a:t>Y=</a:t>
            </a:r>
            <a:r>
              <a:rPr lang="en-GB" dirty="0" err="1"/>
              <a:t>g</a:t>
            </a:r>
            <a:r>
              <a:rPr lang="en-GB" b="1" baseline="30000" dirty="0" err="1"/>
              <a:t>X</a:t>
            </a:r>
            <a:r>
              <a:rPr lang="en-GB" dirty="0"/>
              <a:t> mod p</a:t>
            </a:r>
          </a:p>
          <a:p>
            <a:endParaRPr lang="en-GB" dirty="0"/>
          </a:p>
          <a:p>
            <a:r>
              <a:rPr lang="en-GB" dirty="0" err="1">
                <a:hlinkClick r:id="rId3"/>
              </a:rPr>
              <a:t>ShareTechnote</a:t>
            </a:r>
            <a:endParaRPr lang="en-GB" dirty="0"/>
          </a:p>
        </p:txBody>
      </p:sp>
    </p:spTree>
    <p:extLst>
      <p:ext uri="{BB962C8B-B14F-4D97-AF65-F5344CB8AC3E}">
        <p14:creationId xmlns:p14="http://schemas.microsoft.com/office/powerpoint/2010/main" val="2891291207"/>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12821" y="713717"/>
            <a:ext cx="11590421" cy="628377"/>
          </a:xfrm>
          <a:prstGeom prst="rect">
            <a:avLst/>
          </a:prstGeom>
        </p:spPr>
        <p:txBody>
          <a:bodyPr vert="horz" wrap="square" lIns="0" tIns="12700" rIns="0" bIns="0" rtlCol="0" anchor="ctr">
            <a:spAutoFit/>
          </a:bodyPr>
          <a:lstStyle/>
          <a:p>
            <a:pPr marL="12700">
              <a:lnSpc>
                <a:spcPct val="100000"/>
              </a:lnSpc>
              <a:spcBef>
                <a:spcPts val="100"/>
              </a:spcBef>
            </a:pPr>
            <a:r>
              <a:rPr lang="en-GB" sz="4000" dirty="0">
                <a:cs typeface="Candara"/>
              </a:rPr>
              <a:t>Diffie-Hellman in Action</a:t>
            </a:r>
            <a:endParaRPr sz="4000" dirty="0">
              <a:cs typeface="Candara"/>
            </a:endParaRPr>
          </a:p>
        </p:txBody>
      </p:sp>
      <p:sp>
        <p:nvSpPr>
          <p:cNvPr id="4" name="object 4"/>
          <p:cNvSpPr txBox="1"/>
          <p:nvPr/>
        </p:nvSpPr>
        <p:spPr>
          <a:xfrm>
            <a:off x="2253487" y="2248407"/>
            <a:ext cx="1722120" cy="636270"/>
          </a:xfrm>
          <a:prstGeom prst="rect">
            <a:avLst/>
          </a:prstGeom>
        </p:spPr>
        <p:txBody>
          <a:bodyPr vert="horz" wrap="square" lIns="0" tIns="13335" rIns="0" bIns="0" rtlCol="0">
            <a:spAutoFit/>
          </a:bodyPr>
          <a:lstStyle/>
          <a:p>
            <a:pPr marL="12700">
              <a:spcBef>
                <a:spcPts val="105"/>
              </a:spcBef>
            </a:pPr>
            <a:r>
              <a:rPr sz="2000" b="1" dirty="0">
                <a:latin typeface="Candara"/>
                <a:cs typeface="Candara"/>
              </a:rPr>
              <a:t>Private </a:t>
            </a:r>
            <a:r>
              <a:rPr sz="2000" b="1" spc="-10" dirty="0">
                <a:latin typeface="Candara"/>
                <a:cs typeface="Candara"/>
              </a:rPr>
              <a:t>Value,</a:t>
            </a:r>
            <a:r>
              <a:rPr sz="2000" b="1" spc="-90" dirty="0">
                <a:latin typeface="Candara"/>
                <a:cs typeface="Candara"/>
              </a:rPr>
              <a:t> </a:t>
            </a:r>
            <a:r>
              <a:rPr sz="2000" b="1" dirty="0">
                <a:solidFill>
                  <a:srgbClr val="D00D2F"/>
                </a:solidFill>
                <a:latin typeface="Candara"/>
                <a:cs typeface="Candara"/>
              </a:rPr>
              <a:t>X</a:t>
            </a:r>
            <a:endParaRPr sz="2000" dirty="0">
              <a:latin typeface="Candara"/>
              <a:cs typeface="Candara"/>
            </a:endParaRPr>
          </a:p>
          <a:p>
            <a:pPr marL="12700"/>
            <a:r>
              <a:rPr sz="2000" b="1" dirty="0">
                <a:latin typeface="Candara"/>
                <a:cs typeface="Candara"/>
              </a:rPr>
              <a:t>Public </a:t>
            </a:r>
            <a:r>
              <a:rPr sz="2000" b="1" spc="-10" dirty="0">
                <a:latin typeface="Candara"/>
                <a:cs typeface="Candara"/>
              </a:rPr>
              <a:t>Value,</a:t>
            </a:r>
            <a:r>
              <a:rPr sz="2000" b="1" spc="-80" dirty="0">
                <a:latin typeface="Candara"/>
                <a:cs typeface="Candara"/>
              </a:rPr>
              <a:t> </a:t>
            </a:r>
            <a:r>
              <a:rPr sz="2000" b="1" dirty="0">
                <a:solidFill>
                  <a:srgbClr val="00AF50"/>
                </a:solidFill>
                <a:latin typeface="Candara"/>
                <a:cs typeface="Candara"/>
              </a:rPr>
              <a:t>Y</a:t>
            </a:r>
            <a:endParaRPr sz="2000" dirty="0">
              <a:latin typeface="Candara"/>
              <a:cs typeface="Candara"/>
            </a:endParaRPr>
          </a:p>
        </p:txBody>
      </p:sp>
      <p:sp>
        <p:nvSpPr>
          <p:cNvPr id="5" name="object 5"/>
          <p:cNvSpPr txBox="1"/>
          <p:nvPr/>
        </p:nvSpPr>
        <p:spPr>
          <a:xfrm>
            <a:off x="7416484" y="2023259"/>
            <a:ext cx="1722755" cy="635635"/>
          </a:xfrm>
          <a:prstGeom prst="rect">
            <a:avLst/>
          </a:prstGeom>
        </p:spPr>
        <p:txBody>
          <a:bodyPr vert="horz" wrap="square" lIns="0" tIns="13335" rIns="0" bIns="0" rtlCol="0">
            <a:spAutoFit/>
          </a:bodyPr>
          <a:lstStyle/>
          <a:p>
            <a:pPr marL="12700" marR="5080">
              <a:spcBef>
                <a:spcPts val="105"/>
              </a:spcBef>
            </a:pPr>
            <a:r>
              <a:rPr sz="2000" b="1" dirty="0">
                <a:latin typeface="Candara"/>
                <a:cs typeface="Candara"/>
              </a:rPr>
              <a:t>Private </a:t>
            </a:r>
            <a:r>
              <a:rPr sz="2000" b="1" spc="-10" dirty="0">
                <a:latin typeface="Candara"/>
                <a:cs typeface="Candara"/>
              </a:rPr>
              <a:t>Value,</a:t>
            </a:r>
            <a:r>
              <a:rPr sz="2000" b="1" spc="-105" dirty="0">
                <a:latin typeface="Candara"/>
                <a:cs typeface="Candara"/>
              </a:rPr>
              <a:t> </a:t>
            </a:r>
            <a:r>
              <a:rPr sz="2000" b="1" dirty="0">
                <a:solidFill>
                  <a:srgbClr val="D00D2F"/>
                </a:solidFill>
                <a:latin typeface="Candara"/>
                <a:cs typeface="Candara"/>
              </a:rPr>
              <a:t>X  </a:t>
            </a:r>
            <a:r>
              <a:rPr sz="2000" b="1" dirty="0">
                <a:latin typeface="Candara"/>
                <a:cs typeface="Candara"/>
              </a:rPr>
              <a:t>Public </a:t>
            </a:r>
            <a:r>
              <a:rPr sz="2000" b="1" spc="-10" dirty="0">
                <a:latin typeface="Candara"/>
                <a:cs typeface="Candara"/>
              </a:rPr>
              <a:t>Value,</a:t>
            </a:r>
            <a:r>
              <a:rPr sz="2000" b="1" spc="-75" dirty="0">
                <a:latin typeface="Candara"/>
                <a:cs typeface="Candara"/>
              </a:rPr>
              <a:t> </a:t>
            </a:r>
            <a:r>
              <a:rPr sz="2000" b="1" dirty="0">
                <a:solidFill>
                  <a:srgbClr val="00AF50"/>
                </a:solidFill>
                <a:latin typeface="Candara"/>
                <a:cs typeface="Candara"/>
              </a:rPr>
              <a:t>Y</a:t>
            </a:r>
            <a:endParaRPr sz="2000">
              <a:latin typeface="Candara"/>
              <a:cs typeface="Candara"/>
            </a:endParaRPr>
          </a:p>
        </p:txBody>
      </p:sp>
      <p:sp>
        <p:nvSpPr>
          <p:cNvPr id="6" name="object 6"/>
          <p:cNvSpPr txBox="1"/>
          <p:nvPr/>
        </p:nvSpPr>
        <p:spPr>
          <a:xfrm>
            <a:off x="9327921" y="1779736"/>
            <a:ext cx="572135" cy="1122680"/>
          </a:xfrm>
          <a:prstGeom prst="rect">
            <a:avLst/>
          </a:prstGeom>
        </p:spPr>
        <p:txBody>
          <a:bodyPr vert="horz" wrap="square" lIns="0" tIns="12700" rIns="0" bIns="0" rtlCol="0">
            <a:spAutoFit/>
          </a:bodyPr>
          <a:lstStyle/>
          <a:p>
            <a:pPr marL="12700">
              <a:spcBef>
                <a:spcPts val="100"/>
              </a:spcBef>
            </a:pPr>
            <a:r>
              <a:rPr sz="7200" b="1" dirty="0">
                <a:solidFill>
                  <a:srgbClr val="6F2F9F"/>
                </a:solidFill>
                <a:latin typeface="Candara"/>
                <a:cs typeface="Candara"/>
              </a:rPr>
              <a:t>B</a:t>
            </a:r>
            <a:endParaRPr sz="7200" dirty="0">
              <a:latin typeface="Candara"/>
              <a:cs typeface="Candara"/>
            </a:endParaRPr>
          </a:p>
        </p:txBody>
      </p:sp>
      <p:sp>
        <p:nvSpPr>
          <p:cNvPr id="9" name="object 9"/>
          <p:cNvSpPr/>
          <p:nvPr/>
        </p:nvSpPr>
        <p:spPr>
          <a:xfrm>
            <a:off x="2253487" y="4052950"/>
            <a:ext cx="1848485" cy="816610"/>
          </a:xfrm>
          <a:custGeom>
            <a:avLst/>
            <a:gdLst/>
            <a:ahLst/>
            <a:cxnLst/>
            <a:rect l="l" t="t" r="r" b="b"/>
            <a:pathLst>
              <a:path w="1848485" h="816610">
                <a:moveTo>
                  <a:pt x="92964" y="0"/>
                </a:moveTo>
                <a:lnTo>
                  <a:pt x="89281" y="508"/>
                </a:lnTo>
                <a:lnTo>
                  <a:pt x="87757" y="762"/>
                </a:lnTo>
                <a:lnTo>
                  <a:pt x="86360" y="1143"/>
                </a:lnTo>
                <a:lnTo>
                  <a:pt x="84962" y="1778"/>
                </a:lnTo>
                <a:lnTo>
                  <a:pt x="81280" y="3301"/>
                </a:lnTo>
                <a:lnTo>
                  <a:pt x="79883" y="3810"/>
                </a:lnTo>
                <a:lnTo>
                  <a:pt x="78486" y="4572"/>
                </a:lnTo>
                <a:lnTo>
                  <a:pt x="77343" y="5461"/>
                </a:lnTo>
                <a:lnTo>
                  <a:pt x="73660" y="8128"/>
                </a:lnTo>
                <a:lnTo>
                  <a:pt x="72898" y="8636"/>
                </a:lnTo>
                <a:lnTo>
                  <a:pt x="72136" y="9271"/>
                </a:lnTo>
                <a:lnTo>
                  <a:pt x="71501" y="9906"/>
                </a:lnTo>
                <a:lnTo>
                  <a:pt x="67691" y="13588"/>
                </a:lnTo>
                <a:lnTo>
                  <a:pt x="45720" y="51181"/>
                </a:lnTo>
                <a:lnTo>
                  <a:pt x="31750" y="92963"/>
                </a:lnTo>
                <a:lnTo>
                  <a:pt x="22479" y="130556"/>
                </a:lnTo>
                <a:lnTo>
                  <a:pt x="12192" y="187706"/>
                </a:lnTo>
                <a:lnTo>
                  <a:pt x="4191" y="251460"/>
                </a:lnTo>
                <a:lnTo>
                  <a:pt x="0" y="303657"/>
                </a:lnTo>
                <a:lnTo>
                  <a:pt x="38100" y="305943"/>
                </a:lnTo>
                <a:lnTo>
                  <a:pt x="39116" y="288290"/>
                </a:lnTo>
                <a:lnTo>
                  <a:pt x="42037" y="255778"/>
                </a:lnTo>
                <a:lnTo>
                  <a:pt x="49657" y="194056"/>
                </a:lnTo>
                <a:lnTo>
                  <a:pt x="59690" y="138937"/>
                </a:lnTo>
                <a:lnTo>
                  <a:pt x="71374" y="92963"/>
                </a:lnTo>
                <a:lnTo>
                  <a:pt x="86614" y="52959"/>
                </a:lnTo>
                <a:lnTo>
                  <a:pt x="96202" y="38988"/>
                </a:lnTo>
                <a:lnTo>
                  <a:pt x="95885" y="38988"/>
                </a:lnTo>
                <a:lnTo>
                  <a:pt x="96501" y="38481"/>
                </a:lnTo>
                <a:lnTo>
                  <a:pt x="95631" y="38481"/>
                </a:lnTo>
                <a:lnTo>
                  <a:pt x="96094" y="38226"/>
                </a:lnTo>
                <a:lnTo>
                  <a:pt x="95123" y="38226"/>
                </a:lnTo>
                <a:lnTo>
                  <a:pt x="97252" y="37592"/>
                </a:lnTo>
                <a:lnTo>
                  <a:pt x="98683" y="36806"/>
                </a:lnTo>
                <a:lnTo>
                  <a:pt x="92964" y="0"/>
                </a:lnTo>
                <a:close/>
              </a:path>
              <a:path w="1848485" h="816610">
                <a:moveTo>
                  <a:pt x="97397" y="37834"/>
                </a:moveTo>
                <a:lnTo>
                  <a:pt x="97257" y="37859"/>
                </a:lnTo>
                <a:lnTo>
                  <a:pt x="95885" y="38988"/>
                </a:lnTo>
                <a:lnTo>
                  <a:pt x="97155" y="38069"/>
                </a:lnTo>
                <a:lnTo>
                  <a:pt x="97397" y="37834"/>
                </a:lnTo>
                <a:close/>
              </a:path>
              <a:path w="1848485" h="816610">
                <a:moveTo>
                  <a:pt x="97155" y="38069"/>
                </a:moveTo>
                <a:lnTo>
                  <a:pt x="95885" y="38988"/>
                </a:lnTo>
                <a:lnTo>
                  <a:pt x="96202" y="38988"/>
                </a:lnTo>
                <a:lnTo>
                  <a:pt x="97155" y="38069"/>
                </a:lnTo>
                <a:close/>
              </a:path>
              <a:path w="1848485" h="816610">
                <a:moveTo>
                  <a:pt x="97131" y="37880"/>
                </a:moveTo>
                <a:lnTo>
                  <a:pt x="96539" y="37982"/>
                </a:lnTo>
                <a:lnTo>
                  <a:pt x="95631" y="38481"/>
                </a:lnTo>
                <a:lnTo>
                  <a:pt x="97131" y="37880"/>
                </a:lnTo>
                <a:close/>
              </a:path>
              <a:path w="1848485" h="816610">
                <a:moveTo>
                  <a:pt x="97257" y="37859"/>
                </a:moveTo>
                <a:lnTo>
                  <a:pt x="95631" y="38481"/>
                </a:lnTo>
                <a:lnTo>
                  <a:pt x="96501" y="38481"/>
                </a:lnTo>
                <a:lnTo>
                  <a:pt x="97257" y="37859"/>
                </a:lnTo>
                <a:close/>
              </a:path>
              <a:path w="1848485" h="816610">
                <a:moveTo>
                  <a:pt x="97217" y="37610"/>
                </a:moveTo>
                <a:lnTo>
                  <a:pt x="95123" y="38226"/>
                </a:lnTo>
                <a:lnTo>
                  <a:pt x="96539" y="37982"/>
                </a:lnTo>
                <a:lnTo>
                  <a:pt x="97217" y="37610"/>
                </a:lnTo>
                <a:close/>
              </a:path>
              <a:path w="1848485" h="816610">
                <a:moveTo>
                  <a:pt x="96539" y="37982"/>
                </a:moveTo>
                <a:lnTo>
                  <a:pt x="95123" y="38226"/>
                </a:lnTo>
                <a:lnTo>
                  <a:pt x="96094" y="38226"/>
                </a:lnTo>
                <a:lnTo>
                  <a:pt x="96539" y="37982"/>
                </a:lnTo>
                <a:close/>
              </a:path>
              <a:path w="1848485" h="816610">
                <a:moveTo>
                  <a:pt x="97504" y="37816"/>
                </a:moveTo>
                <a:lnTo>
                  <a:pt x="97155" y="38069"/>
                </a:lnTo>
                <a:lnTo>
                  <a:pt x="97504" y="37816"/>
                </a:lnTo>
                <a:close/>
              </a:path>
              <a:path w="1848485" h="816610">
                <a:moveTo>
                  <a:pt x="97747" y="37455"/>
                </a:moveTo>
                <a:lnTo>
                  <a:pt x="97188" y="37627"/>
                </a:lnTo>
                <a:lnTo>
                  <a:pt x="96539" y="37982"/>
                </a:lnTo>
                <a:lnTo>
                  <a:pt x="97131" y="37880"/>
                </a:lnTo>
                <a:lnTo>
                  <a:pt x="97324" y="37803"/>
                </a:lnTo>
                <a:lnTo>
                  <a:pt x="97747" y="37455"/>
                </a:lnTo>
                <a:close/>
              </a:path>
              <a:path w="1848485" h="816610">
                <a:moveTo>
                  <a:pt x="97324" y="37803"/>
                </a:moveTo>
                <a:lnTo>
                  <a:pt x="97131" y="37880"/>
                </a:lnTo>
                <a:lnTo>
                  <a:pt x="97324" y="37803"/>
                </a:lnTo>
                <a:close/>
              </a:path>
              <a:path w="1848485" h="816610">
                <a:moveTo>
                  <a:pt x="97505" y="37731"/>
                </a:moveTo>
                <a:lnTo>
                  <a:pt x="97324" y="37803"/>
                </a:lnTo>
                <a:lnTo>
                  <a:pt x="97505" y="37731"/>
                </a:lnTo>
                <a:close/>
              </a:path>
              <a:path w="1848485" h="816610">
                <a:moveTo>
                  <a:pt x="97765" y="37627"/>
                </a:moveTo>
                <a:lnTo>
                  <a:pt x="97505" y="37731"/>
                </a:lnTo>
                <a:lnTo>
                  <a:pt x="97765" y="37627"/>
                </a:lnTo>
                <a:close/>
              </a:path>
              <a:path w="1848485" h="816610">
                <a:moveTo>
                  <a:pt x="98750" y="37233"/>
                </a:moveTo>
                <a:lnTo>
                  <a:pt x="97765" y="37627"/>
                </a:lnTo>
                <a:lnTo>
                  <a:pt x="97504" y="37816"/>
                </a:lnTo>
                <a:lnTo>
                  <a:pt x="98696" y="37610"/>
                </a:lnTo>
                <a:lnTo>
                  <a:pt x="98750" y="37233"/>
                </a:lnTo>
                <a:close/>
              </a:path>
              <a:path w="1848485" h="816610">
                <a:moveTo>
                  <a:pt x="97810" y="37436"/>
                </a:moveTo>
                <a:lnTo>
                  <a:pt x="97324" y="37803"/>
                </a:lnTo>
                <a:lnTo>
                  <a:pt x="97505" y="37731"/>
                </a:lnTo>
                <a:lnTo>
                  <a:pt x="97810" y="37436"/>
                </a:lnTo>
                <a:close/>
              </a:path>
              <a:path w="1848485" h="816610">
                <a:moveTo>
                  <a:pt x="98178" y="37328"/>
                </a:moveTo>
                <a:lnTo>
                  <a:pt x="97791" y="37455"/>
                </a:lnTo>
                <a:lnTo>
                  <a:pt x="97505" y="37731"/>
                </a:lnTo>
                <a:lnTo>
                  <a:pt x="97814" y="37592"/>
                </a:lnTo>
                <a:lnTo>
                  <a:pt x="98178" y="37328"/>
                </a:lnTo>
                <a:close/>
              </a:path>
              <a:path w="1848485" h="816610">
                <a:moveTo>
                  <a:pt x="98739" y="37163"/>
                </a:moveTo>
                <a:lnTo>
                  <a:pt x="98178" y="37328"/>
                </a:lnTo>
                <a:lnTo>
                  <a:pt x="97765" y="37627"/>
                </a:lnTo>
                <a:lnTo>
                  <a:pt x="98750" y="37233"/>
                </a:lnTo>
                <a:close/>
              </a:path>
              <a:path w="1848485" h="816610">
                <a:moveTo>
                  <a:pt x="98683" y="36806"/>
                </a:moveTo>
                <a:lnTo>
                  <a:pt x="97217" y="37610"/>
                </a:lnTo>
                <a:lnTo>
                  <a:pt x="97770" y="37436"/>
                </a:lnTo>
                <a:lnTo>
                  <a:pt x="98043" y="37211"/>
                </a:lnTo>
                <a:lnTo>
                  <a:pt x="98340" y="37211"/>
                </a:lnTo>
                <a:lnTo>
                  <a:pt x="98691" y="36957"/>
                </a:lnTo>
                <a:lnTo>
                  <a:pt x="98683" y="36806"/>
                </a:lnTo>
                <a:close/>
              </a:path>
              <a:path w="1848485" h="816610">
                <a:moveTo>
                  <a:pt x="98043" y="37211"/>
                </a:moveTo>
                <a:lnTo>
                  <a:pt x="97747" y="37455"/>
                </a:lnTo>
                <a:lnTo>
                  <a:pt x="98043" y="37211"/>
                </a:lnTo>
                <a:close/>
              </a:path>
              <a:path w="1848485" h="816610">
                <a:moveTo>
                  <a:pt x="98340" y="37211"/>
                </a:moveTo>
                <a:lnTo>
                  <a:pt x="98043" y="37211"/>
                </a:lnTo>
                <a:lnTo>
                  <a:pt x="97810" y="37436"/>
                </a:lnTo>
                <a:lnTo>
                  <a:pt x="98178" y="37328"/>
                </a:lnTo>
                <a:lnTo>
                  <a:pt x="98340" y="37211"/>
                </a:lnTo>
                <a:close/>
              </a:path>
              <a:path w="1848485" h="816610">
                <a:moveTo>
                  <a:pt x="98705" y="36946"/>
                </a:moveTo>
                <a:lnTo>
                  <a:pt x="98178" y="37328"/>
                </a:lnTo>
                <a:lnTo>
                  <a:pt x="98739" y="37163"/>
                </a:lnTo>
                <a:lnTo>
                  <a:pt x="98705" y="36946"/>
                </a:lnTo>
                <a:close/>
              </a:path>
              <a:path w="1848485" h="816610">
                <a:moveTo>
                  <a:pt x="99441" y="36957"/>
                </a:moveTo>
                <a:lnTo>
                  <a:pt x="98739" y="37163"/>
                </a:lnTo>
                <a:lnTo>
                  <a:pt x="99441" y="36957"/>
                </a:lnTo>
                <a:close/>
              </a:path>
              <a:path w="1848485" h="816610">
                <a:moveTo>
                  <a:pt x="99568" y="36322"/>
                </a:moveTo>
                <a:lnTo>
                  <a:pt x="98683" y="36806"/>
                </a:lnTo>
                <a:lnTo>
                  <a:pt x="98705" y="36946"/>
                </a:lnTo>
                <a:lnTo>
                  <a:pt x="99568" y="36322"/>
                </a:lnTo>
                <a:close/>
              </a:path>
              <a:path w="1848485" h="816610">
                <a:moveTo>
                  <a:pt x="41148" y="409956"/>
                </a:moveTo>
                <a:lnTo>
                  <a:pt x="6350" y="425577"/>
                </a:lnTo>
                <a:lnTo>
                  <a:pt x="9398" y="432308"/>
                </a:lnTo>
                <a:lnTo>
                  <a:pt x="9906" y="433705"/>
                </a:lnTo>
                <a:lnTo>
                  <a:pt x="10668" y="434848"/>
                </a:lnTo>
                <a:lnTo>
                  <a:pt x="11557" y="435991"/>
                </a:lnTo>
                <a:lnTo>
                  <a:pt x="24511" y="453263"/>
                </a:lnTo>
                <a:lnTo>
                  <a:pt x="25018" y="454025"/>
                </a:lnTo>
                <a:lnTo>
                  <a:pt x="25781" y="454787"/>
                </a:lnTo>
                <a:lnTo>
                  <a:pt x="26416" y="455549"/>
                </a:lnTo>
                <a:lnTo>
                  <a:pt x="68326" y="491109"/>
                </a:lnTo>
                <a:lnTo>
                  <a:pt x="129286" y="526288"/>
                </a:lnTo>
                <a:lnTo>
                  <a:pt x="165735" y="543306"/>
                </a:lnTo>
                <a:lnTo>
                  <a:pt x="205994" y="559816"/>
                </a:lnTo>
                <a:lnTo>
                  <a:pt x="250190" y="575945"/>
                </a:lnTo>
                <a:lnTo>
                  <a:pt x="276860" y="584708"/>
                </a:lnTo>
                <a:lnTo>
                  <a:pt x="288798" y="548513"/>
                </a:lnTo>
                <a:lnTo>
                  <a:pt x="263144" y="540131"/>
                </a:lnTo>
                <a:lnTo>
                  <a:pt x="220472" y="524510"/>
                </a:lnTo>
                <a:lnTo>
                  <a:pt x="181737" y="508762"/>
                </a:lnTo>
                <a:lnTo>
                  <a:pt x="147066" y="492760"/>
                </a:lnTo>
                <a:lnTo>
                  <a:pt x="91440" y="460756"/>
                </a:lnTo>
                <a:lnTo>
                  <a:pt x="55312" y="430403"/>
                </a:lnTo>
                <a:lnTo>
                  <a:pt x="54864" y="430403"/>
                </a:lnTo>
                <a:lnTo>
                  <a:pt x="52959" y="428117"/>
                </a:lnTo>
                <a:lnTo>
                  <a:pt x="53149" y="428117"/>
                </a:lnTo>
                <a:lnTo>
                  <a:pt x="44672" y="416814"/>
                </a:lnTo>
                <a:lnTo>
                  <a:pt x="44068" y="416814"/>
                </a:lnTo>
                <a:lnTo>
                  <a:pt x="41910" y="413131"/>
                </a:lnTo>
                <a:lnTo>
                  <a:pt x="42500" y="413131"/>
                </a:lnTo>
                <a:lnTo>
                  <a:pt x="41148" y="409956"/>
                </a:lnTo>
                <a:close/>
              </a:path>
              <a:path w="1848485" h="816610">
                <a:moveTo>
                  <a:pt x="52959" y="428117"/>
                </a:moveTo>
                <a:lnTo>
                  <a:pt x="54864" y="430403"/>
                </a:lnTo>
                <a:lnTo>
                  <a:pt x="53660" y="428798"/>
                </a:lnTo>
                <a:lnTo>
                  <a:pt x="52959" y="428117"/>
                </a:lnTo>
                <a:close/>
              </a:path>
              <a:path w="1848485" h="816610">
                <a:moveTo>
                  <a:pt x="53660" y="428798"/>
                </a:moveTo>
                <a:lnTo>
                  <a:pt x="54864" y="430403"/>
                </a:lnTo>
                <a:lnTo>
                  <a:pt x="55312" y="430403"/>
                </a:lnTo>
                <a:lnTo>
                  <a:pt x="53660" y="428798"/>
                </a:lnTo>
                <a:close/>
              </a:path>
              <a:path w="1848485" h="816610">
                <a:moveTo>
                  <a:pt x="53149" y="428117"/>
                </a:moveTo>
                <a:lnTo>
                  <a:pt x="52959" y="428117"/>
                </a:lnTo>
                <a:lnTo>
                  <a:pt x="53660" y="428798"/>
                </a:lnTo>
                <a:lnTo>
                  <a:pt x="53149" y="428117"/>
                </a:lnTo>
                <a:close/>
              </a:path>
              <a:path w="1848485" h="816610">
                <a:moveTo>
                  <a:pt x="41910" y="413131"/>
                </a:moveTo>
                <a:lnTo>
                  <a:pt x="44068" y="416814"/>
                </a:lnTo>
                <a:lnTo>
                  <a:pt x="43276" y="414952"/>
                </a:lnTo>
                <a:lnTo>
                  <a:pt x="41910" y="413131"/>
                </a:lnTo>
                <a:close/>
              </a:path>
              <a:path w="1848485" h="816610">
                <a:moveTo>
                  <a:pt x="43276" y="414952"/>
                </a:moveTo>
                <a:lnTo>
                  <a:pt x="44068" y="416814"/>
                </a:lnTo>
                <a:lnTo>
                  <a:pt x="44672" y="416814"/>
                </a:lnTo>
                <a:lnTo>
                  <a:pt x="43276" y="414952"/>
                </a:lnTo>
                <a:close/>
              </a:path>
              <a:path w="1848485" h="816610">
                <a:moveTo>
                  <a:pt x="42500" y="413131"/>
                </a:moveTo>
                <a:lnTo>
                  <a:pt x="41910" y="413131"/>
                </a:lnTo>
                <a:lnTo>
                  <a:pt x="43276" y="414952"/>
                </a:lnTo>
                <a:lnTo>
                  <a:pt x="42500" y="413131"/>
                </a:lnTo>
                <a:close/>
              </a:path>
              <a:path w="1848485" h="816610">
                <a:moveTo>
                  <a:pt x="397510" y="580644"/>
                </a:moveTo>
                <a:lnTo>
                  <a:pt x="387350" y="617474"/>
                </a:lnTo>
                <a:lnTo>
                  <a:pt x="460883" y="636270"/>
                </a:lnTo>
                <a:lnTo>
                  <a:pt x="521462" y="650113"/>
                </a:lnTo>
                <a:lnTo>
                  <a:pt x="584835" y="663448"/>
                </a:lnTo>
                <a:lnTo>
                  <a:pt x="650875" y="676275"/>
                </a:lnTo>
                <a:lnTo>
                  <a:pt x="686816" y="682752"/>
                </a:lnTo>
                <a:lnTo>
                  <a:pt x="693420" y="645287"/>
                </a:lnTo>
                <a:lnTo>
                  <a:pt x="658114" y="638937"/>
                </a:lnTo>
                <a:lnTo>
                  <a:pt x="592709" y="626237"/>
                </a:lnTo>
                <a:lnTo>
                  <a:pt x="529971" y="613029"/>
                </a:lnTo>
                <a:lnTo>
                  <a:pt x="470154" y="599186"/>
                </a:lnTo>
                <a:lnTo>
                  <a:pt x="413385" y="585089"/>
                </a:lnTo>
                <a:lnTo>
                  <a:pt x="397510" y="580644"/>
                </a:lnTo>
                <a:close/>
              </a:path>
              <a:path w="1848485" h="816610">
                <a:moveTo>
                  <a:pt x="805688" y="663956"/>
                </a:moveTo>
                <a:lnTo>
                  <a:pt x="799973" y="701675"/>
                </a:lnTo>
                <a:lnTo>
                  <a:pt x="863346" y="711200"/>
                </a:lnTo>
                <a:lnTo>
                  <a:pt x="938403" y="721487"/>
                </a:lnTo>
                <a:lnTo>
                  <a:pt x="1015238" y="731012"/>
                </a:lnTo>
                <a:lnTo>
                  <a:pt x="1103249" y="740791"/>
                </a:lnTo>
                <a:lnTo>
                  <a:pt x="1107059" y="702818"/>
                </a:lnTo>
                <a:lnTo>
                  <a:pt x="1098042" y="701929"/>
                </a:lnTo>
                <a:lnTo>
                  <a:pt x="1019937" y="693166"/>
                </a:lnTo>
                <a:lnTo>
                  <a:pt x="943483" y="683768"/>
                </a:lnTo>
                <a:lnTo>
                  <a:pt x="869061" y="673481"/>
                </a:lnTo>
                <a:lnTo>
                  <a:pt x="805688" y="663956"/>
                </a:lnTo>
                <a:close/>
              </a:path>
              <a:path w="1848485" h="816610">
                <a:moveTo>
                  <a:pt x="1220470" y="713486"/>
                </a:moveTo>
                <a:lnTo>
                  <a:pt x="1217295" y="751459"/>
                </a:lnTo>
                <a:lnTo>
                  <a:pt x="1337564" y="761365"/>
                </a:lnTo>
                <a:lnTo>
                  <a:pt x="1505585" y="771398"/>
                </a:lnTo>
                <a:lnTo>
                  <a:pt x="1522349" y="772033"/>
                </a:lnTo>
                <a:lnTo>
                  <a:pt x="1523746" y="733933"/>
                </a:lnTo>
                <a:lnTo>
                  <a:pt x="1507871" y="733425"/>
                </a:lnTo>
                <a:lnTo>
                  <a:pt x="1340739" y="723392"/>
                </a:lnTo>
                <a:lnTo>
                  <a:pt x="1220470" y="713486"/>
                </a:lnTo>
                <a:close/>
              </a:path>
              <a:path w="1848485" h="816610">
                <a:moveTo>
                  <a:pt x="1734947" y="702310"/>
                </a:moveTo>
                <a:lnTo>
                  <a:pt x="1734481" y="740314"/>
                </a:lnTo>
                <a:lnTo>
                  <a:pt x="1753489" y="740537"/>
                </a:lnTo>
                <a:lnTo>
                  <a:pt x="1752981" y="778637"/>
                </a:lnTo>
                <a:lnTo>
                  <a:pt x="1734013" y="778637"/>
                </a:lnTo>
                <a:lnTo>
                  <a:pt x="1733550" y="816483"/>
                </a:lnTo>
                <a:lnTo>
                  <a:pt x="1811569" y="778637"/>
                </a:lnTo>
                <a:lnTo>
                  <a:pt x="1752981" y="778637"/>
                </a:lnTo>
                <a:lnTo>
                  <a:pt x="1734015" y="778417"/>
                </a:lnTo>
                <a:lnTo>
                  <a:pt x="1812022" y="778417"/>
                </a:lnTo>
                <a:lnTo>
                  <a:pt x="1848485" y="760730"/>
                </a:lnTo>
                <a:lnTo>
                  <a:pt x="1734947" y="702310"/>
                </a:lnTo>
                <a:close/>
              </a:path>
              <a:path w="1848485" h="816610">
                <a:moveTo>
                  <a:pt x="1734481" y="740314"/>
                </a:moveTo>
                <a:lnTo>
                  <a:pt x="1734015" y="778417"/>
                </a:lnTo>
                <a:lnTo>
                  <a:pt x="1752981" y="778637"/>
                </a:lnTo>
                <a:lnTo>
                  <a:pt x="1753489" y="740537"/>
                </a:lnTo>
                <a:lnTo>
                  <a:pt x="1734481" y="740314"/>
                </a:lnTo>
                <a:close/>
              </a:path>
              <a:path w="1848485" h="816610">
                <a:moveTo>
                  <a:pt x="1637919" y="738251"/>
                </a:moveTo>
                <a:lnTo>
                  <a:pt x="1636522" y="776224"/>
                </a:lnTo>
                <a:lnTo>
                  <a:pt x="1676273" y="777748"/>
                </a:lnTo>
                <a:lnTo>
                  <a:pt x="1734015" y="778417"/>
                </a:lnTo>
                <a:lnTo>
                  <a:pt x="1734481" y="740314"/>
                </a:lnTo>
                <a:lnTo>
                  <a:pt x="1677670" y="739648"/>
                </a:lnTo>
                <a:lnTo>
                  <a:pt x="1637919" y="738251"/>
                </a:lnTo>
                <a:close/>
              </a:path>
            </a:pathLst>
          </a:custGeom>
          <a:solidFill>
            <a:srgbClr val="6F2F9F"/>
          </a:solidFill>
        </p:spPr>
        <p:txBody>
          <a:bodyPr wrap="square" lIns="0" tIns="0" rIns="0" bIns="0" rtlCol="0"/>
          <a:lstStyle/>
          <a:p>
            <a:endParaRPr/>
          </a:p>
        </p:txBody>
      </p:sp>
      <p:sp>
        <p:nvSpPr>
          <p:cNvPr id="10" name="object 10"/>
          <p:cNvSpPr/>
          <p:nvPr/>
        </p:nvSpPr>
        <p:spPr>
          <a:xfrm>
            <a:off x="8475912" y="3706336"/>
            <a:ext cx="1223645" cy="355600"/>
          </a:xfrm>
          <a:custGeom>
            <a:avLst/>
            <a:gdLst/>
            <a:ahLst/>
            <a:cxnLst/>
            <a:rect l="l" t="t" r="r" b="b"/>
            <a:pathLst>
              <a:path w="1223645" h="355600">
                <a:moveTo>
                  <a:pt x="1184043" y="147858"/>
                </a:moveTo>
                <a:lnTo>
                  <a:pt x="1146809" y="175514"/>
                </a:lnTo>
                <a:lnTo>
                  <a:pt x="1109471" y="188595"/>
                </a:lnTo>
                <a:lnTo>
                  <a:pt x="1099184" y="191389"/>
                </a:lnTo>
                <a:lnTo>
                  <a:pt x="1108455" y="228346"/>
                </a:lnTo>
                <a:lnTo>
                  <a:pt x="1150365" y="215265"/>
                </a:lnTo>
                <a:lnTo>
                  <a:pt x="1184909" y="198755"/>
                </a:lnTo>
                <a:lnTo>
                  <a:pt x="1214881" y="170815"/>
                </a:lnTo>
                <a:lnTo>
                  <a:pt x="1217929" y="165100"/>
                </a:lnTo>
                <a:lnTo>
                  <a:pt x="1218437" y="164338"/>
                </a:lnTo>
                <a:lnTo>
                  <a:pt x="1218946" y="163322"/>
                </a:lnTo>
                <a:lnTo>
                  <a:pt x="1219200" y="162433"/>
                </a:lnTo>
                <a:lnTo>
                  <a:pt x="1221739" y="155702"/>
                </a:lnTo>
                <a:lnTo>
                  <a:pt x="1221994" y="154559"/>
                </a:lnTo>
                <a:lnTo>
                  <a:pt x="1222248" y="153543"/>
                </a:lnTo>
                <a:lnTo>
                  <a:pt x="1222976" y="149352"/>
                </a:lnTo>
                <a:lnTo>
                  <a:pt x="1183512" y="149352"/>
                </a:lnTo>
                <a:lnTo>
                  <a:pt x="1184043" y="147858"/>
                </a:lnTo>
                <a:close/>
              </a:path>
              <a:path w="1223645" h="355600">
                <a:moveTo>
                  <a:pt x="1184667" y="146812"/>
                </a:moveTo>
                <a:lnTo>
                  <a:pt x="1184043" y="147858"/>
                </a:lnTo>
                <a:lnTo>
                  <a:pt x="1183512" y="149352"/>
                </a:lnTo>
                <a:lnTo>
                  <a:pt x="1184667" y="146812"/>
                </a:lnTo>
                <a:close/>
              </a:path>
              <a:path w="1223645" h="355600">
                <a:moveTo>
                  <a:pt x="1223406" y="146558"/>
                </a:moveTo>
                <a:lnTo>
                  <a:pt x="1184782" y="146558"/>
                </a:lnTo>
                <a:lnTo>
                  <a:pt x="1183512" y="149352"/>
                </a:lnTo>
                <a:lnTo>
                  <a:pt x="1222976" y="149352"/>
                </a:lnTo>
                <a:lnTo>
                  <a:pt x="1223263" y="147701"/>
                </a:lnTo>
                <a:lnTo>
                  <a:pt x="1223406" y="146558"/>
                </a:lnTo>
                <a:close/>
              </a:path>
              <a:path w="1223645" h="355600">
                <a:moveTo>
                  <a:pt x="1184949" y="145311"/>
                </a:moveTo>
                <a:lnTo>
                  <a:pt x="1184043" y="147858"/>
                </a:lnTo>
                <a:lnTo>
                  <a:pt x="1184638" y="146812"/>
                </a:lnTo>
                <a:lnTo>
                  <a:pt x="1184705" y="146558"/>
                </a:lnTo>
                <a:lnTo>
                  <a:pt x="1184949" y="145311"/>
                </a:lnTo>
                <a:close/>
              </a:path>
              <a:path w="1223645" h="355600">
                <a:moveTo>
                  <a:pt x="1184665" y="146765"/>
                </a:moveTo>
                <a:close/>
              </a:path>
              <a:path w="1223645" h="355600">
                <a:moveTo>
                  <a:pt x="1185438" y="144018"/>
                </a:moveTo>
                <a:lnTo>
                  <a:pt x="1184949" y="145311"/>
                </a:lnTo>
                <a:lnTo>
                  <a:pt x="1184665" y="146765"/>
                </a:lnTo>
                <a:lnTo>
                  <a:pt x="1185438" y="144018"/>
                </a:lnTo>
                <a:close/>
              </a:path>
              <a:path w="1223645" h="355600">
                <a:moveTo>
                  <a:pt x="1223539" y="143637"/>
                </a:moveTo>
                <a:lnTo>
                  <a:pt x="1185545" y="143637"/>
                </a:lnTo>
                <a:lnTo>
                  <a:pt x="1184672" y="146751"/>
                </a:lnTo>
                <a:lnTo>
                  <a:pt x="1184782" y="146558"/>
                </a:lnTo>
                <a:lnTo>
                  <a:pt x="1223406" y="146558"/>
                </a:lnTo>
                <a:lnTo>
                  <a:pt x="1223539" y="143637"/>
                </a:lnTo>
                <a:close/>
              </a:path>
              <a:path w="1223645" h="355600">
                <a:moveTo>
                  <a:pt x="1185444" y="142779"/>
                </a:moveTo>
                <a:lnTo>
                  <a:pt x="1184949" y="145311"/>
                </a:lnTo>
                <a:lnTo>
                  <a:pt x="1185409" y="144018"/>
                </a:lnTo>
                <a:lnTo>
                  <a:pt x="1185444" y="142779"/>
                </a:lnTo>
                <a:close/>
              </a:path>
              <a:path w="1223645" h="355600">
                <a:moveTo>
                  <a:pt x="1185545" y="143637"/>
                </a:moveTo>
                <a:lnTo>
                  <a:pt x="1185418" y="144018"/>
                </a:lnTo>
                <a:lnTo>
                  <a:pt x="1185545" y="143637"/>
                </a:lnTo>
                <a:close/>
              </a:path>
              <a:path w="1223645" h="355600">
                <a:moveTo>
                  <a:pt x="1185799" y="140970"/>
                </a:moveTo>
                <a:lnTo>
                  <a:pt x="1185444" y="142779"/>
                </a:lnTo>
                <a:lnTo>
                  <a:pt x="1185418" y="143992"/>
                </a:lnTo>
                <a:lnTo>
                  <a:pt x="1185799" y="140970"/>
                </a:lnTo>
                <a:close/>
              </a:path>
              <a:path w="1223645" h="355600">
                <a:moveTo>
                  <a:pt x="1223596" y="140970"/>
                </a:moveTo>
                <a:lnTo>
                  <a:pt x="1185799" y="140970"/>
                </a:lnTo>
                <a:lnTo>
                  <a:pt x="1185422" y="143981"/>
                </a:lnTo>
                <a:lnTo>
                  <a:pt x="1185545" y="143637"/>
                </a:lnTo>
                <a:lnTo>
                  <a:pt x="1223539" y="143637"/>
                </a:lnTo>
                <a:lnTo>
                  <a:pt x="1223596" y="140970"/>
                </a:lnTo>
                <a:close/>
              </a:path>
              <a:path w="1223645" h="355600">
                <a:moveTo>
                  <a:pt x="1185528" y="138912"/>
                </a:moveTo>
                <a:lnTo>
                  <a:pt x="1185444" y="142779"/>
                </a:lnTo>
                <a:lnTo>
                  <a:pt x="1185799" y="140970"/>
                </a:lnTo>
                <a:lnTo>
                  <a:pt x="1223596" y="140970"/>
                </a:lnTo>
                <a:lnTo>
                  <a:pt x="1185672" y="140843"/>
                </a:lnTo>
                <a:lnTo>
                  <a:pt x="1185528" y="138912"/>
                </a:lnTo>
                <a:close/>
              </a:path>
              <a:path w="1223645" h="355600">
                <a:moveTo>
                  <a:pt x="1185545" y="138176"/>
                </a:moveTo>
                <a:lnTo>
                  <a:pt x="1185528" y="138912"/>
                </a:lnTo>
                <a:lnTo>
                  <a:pt x="1185672" y="140843"/>
                </a:lnTo>
                <a:lnTo>
                  <a:pt x="1185545" y="138176"/>
                </a:lnTo>
                <a:close/>
              </a:path>
              <a:path w="1223645" h="355600">
                <a:moveTo>
                  <a:pt x="1223645" y="138176"/>
                </a:moveTo>
                <a:lnTo>
                  <a:pt x="1185545" y="138176"/>
                </a:lnTo>
                <a:lnTo>
                  <a:pt x="1185672" y="140843"/>
                </a:lnTo>
                <a:lnTo>
                  <a:pt x="1223599" y="140843"/>
                </a:lnTo>
                <a:lnTo>
                  <a:pt x="1223645" y="138176"/>
                </a:lnTo>
                <a:close/>
              </a:path>
              <a:path w="1223645" h="355600">
                <a:moveTo>
                  <a:pt x="1101089" y="0"/>
                </a:moveTo>
                <a:lnTo>
                  <a:pt x="1077976" y="30353"/>
                </a:lnTo>
                <a:lnTo>
                  <a:pt x="1095882" y="43815"/>
                </a:lnTo>
                <a:lnTo>
                  <a:pt x="1113027" y="57150"/>
                </a:lnTo>
                <a:lnTo>
                  <a:pt x="1144396" y="83312"/>
                </a:lnTo>
                <a:lnTo>
                  <a:pt x="1173352" y="113411"/>
                </a:lnTo>
                <a:lnTo>
                  <a:pt x="1185528" y="138912"/>
                </a:lnTo>
                <a:lnTo>
                  <a:pt x="1185545" y="138176"/>
                </a:lnTo>
                <a:lnTo>
                  <a:pt x="1223645" y="138176"/>
                </a:lnTo>
                <a:lnTo>
                  <a:pt x="1223645" y="136906"/>
                </a:lnTo>
                <a:lnTo>
                  <a:pt x="1208151" y="96647"/>
                </a:lnTo>
                <a:lnTo>
                  <a:pt x="1169288" y="54483"/>
                </a:lnTo>
                <a:lnTo>
                  <a:pt x="1136395" y="27051"/>
                </a:lnTo>
                <a:lnTo>
                  <a:pt x="1101089" y="0"/>
                </a:lnTo>
                <a:close/>
              </a:path>
              <a:path w="1223645" h="355600">
                <a:moveTo>
                  <a:pt x="988694" y="210693"/>
                </a:moveTo>
                <a:lnTo>
                  <a:pt x="943482" y="216408"/>
                </a:lnTo>
                <a:lnTo>
                  <a:pt x="877696" y="223647"/>
                </a:lnTo>
                <a:lnTo>
                  <a:pt x="806576" y="230378"/>
                </a:lnTo>
                <a:lnTo>
                  <a:pt x="686562" y="240284"/>
                </a:lnTo>
                <a:lnTo>
                  <a:pt x="689482" y="278257"/>
                </a:lnTo>
                <a:lnTo>
                  <a:pt x="810132" y="268351"/>
                </a:lnTo>
                <a:lnTo>
                  <a:pt x="915669" y="257937"/>
                </a:lnTo>
                <a:lnTo>
                  <a:pt x="978915" y="250444"/>
                </a:lnTo>
                <a:lnTo>
                  <a:pt x="993901" y="248412"/>
                </a:lnTo>
                <a:lnTo>
                  <a:pt x="988694" y="210693"/>
                </a:lnTo>
                <a:close/>
              </a:path>
              <a:path w="1223645" h="355600">
                <a:moveTo>
                  <a:pt x="572642" y="248666"/>
                </a:moveTo>
                <a:lnTo>
                  <a:pt x="268604" y="268605"/>
                </a:lnTo>
                <a:lnTo>
                  <a:pt x="271017" y="306578"/>
                </a:lnTo>
                <a:lnTo>
                  <a:pt x="575309" y="286766"/>
                </a:lnTo>
                <a:lnTo>
                  <a:pt x="572642" y="248666"/>
                </a:lnTo>
                <a:close/>
              </a:path>
              <a:path w="1223645" h="355600">
                <a:moveTo>
                  <a:pt x="109600" y="241427"/>
                </a:moveTo>
                <a:lnTo>
                  <a:pt x="0" y="307086"/>
                </a:lnTo>
                <a:lnTo>
                  <a:pt x="118363" y="355346"/>
                </a:lnTo>
                <a:lnTo>
                  <a:pt x="115550" y="318770"/>
                </a:lnTo>
                <a:lnTo>
                  <a:pt x="96392" y="318770"/>
                </a:lnTo>
                <a:lnTo>
                  <a:pt x="93471" y="280797"/>
                </a:lnTo>
                <a:lnTo>
                  <a:pt x="112517" y="279339"/>
                </a:lnTo>
                <a:lnTo>
                  <a:pt x="109600" y="241427"/>
                </a:lnTo>
                <a:close/>
              </a:path>
              <a:path w="1223645" h="355600">
                <a:moveTo>
                  <a:pt x="112517" y="279339"/>
                </a:moveTo>
                <a:lnTo>
                  <a:pt x="93471" y="280797"/>
                </a:lnTo>
                <a:lnTo>
                  <a:pt x="96392" y="318770"/>
                </a:lnTo>
                <a:lnTo>
                  <a:pt x="115439" y="317327"/>
                </a:lnTo>
                <a:lnTo>
                  <a:pt x="112517" y="279339"/>
                </a:lnTo>
                <a:close/>
              </a:path>
              <a:path w="1223645" h="355600">
                <a:moveTo>
                  <a:pt x="115439" y="317327"/>
                </a:moveTo>
                <a:lnTo>
                  <a:pt x="96392" y="318770"/>
                </a:lnTo>
                <a:lnTo>
                  <a:pt x="115550" y="318770"/>
                </a:lnTo>
                <a:lnTo>
                  <a:pt x="115439" y="317327"/>
                </a:lnTo>
                <a:close/>
              </a:path>
              <a:path w="1223645" h="355600">
                <a:moveTo>
                  <a:pt x="154431" y="276098"/>
                </a:moveTo>
                <a:lnTo>
                  <a:pt x="151764" y="276352"/>
                </a:lnTo>
                <a:lnTo>
                  <a:pt x="139953" y="277114"/>
                </a:lnTo>
                <a:lnTo>
                  <a:pt x="112517" y="279339"/>
                </a:lnTo>
                <a:lnTo>
                  <a:pt x="115439" y="317327"/>
                </a:lnTo>
                <a:lnTo>
                  <a:pt x="121538" y="316865"/>
                </a:lnTo>
                <a:lnTo>
                  <a:pt x="131825" y="315976"/>
                </a:lnTo>
                <a:lnTo>
                  <a:pt x="154304" y="314325"/>
                </a:lnTo>
                <a:lnTo>
                  <a:pt x="157099" y="314071"/>
                </a:lnTo>
                <a:lnTo>
                  <a:pt x="154431" y="276098"/>
                </a:lnTo>
                <a:close/>
              </a:path>
            </a:pathLst>
          </a:custGeom>
          <a:solidFill>
            <a:srgbClr val="6F2F9F"/>
          </a:solidFill>
        </p:spPr>
        <p:txBody>
          <a:bodyPr wrap="square" lIns="0" tIns="0" rIns="0" bIns="0" rtlCol="0"/>
          <a:lstStyle/>
          <a:p>
            <a:endParaRPr/>
          </a:p>
        </p:txBody>
      </p:sp>
      <p:sp>
        <p:nvSpPr>
          <p:cNvPr id="16" name="object 6">
            <a:extLst>
              <a:ext uri="{FF2B5EF4-FFF2-40B4-BE49-F238E27FC236}">
                <a16:creationId xmlns:a16="http://schemas.microsoft.com/office/drawing/2014/main" id="{A51A2734-DD9D-4BC5-A3DC-189BE50696FA}"/>
              </a:ext>
            </a:extLst>
          </p:cNvPr>
          <p:cNvSpPr txBox="1"/>
          <p:nvPr/>
        </p:nvSpPr>
        <p:spPr>
          <a:xfrm>
            <a:off x="1290573" y="2014694"/>
            <a:ext cx="572135" cy="1122680"/>
          </a:xfrm>
          <a:prstGeom prst="rect">
            <a:avLst/>
          </a:prstGeom>
        </p:spPr>
        <p:txBody>
          <a:bodyPr vert="horz" wrap="square" lIns="0" tIns="12700" rIns="0" bIns="0" rtlCol="0">
            <a:spAutoFit/>
          </a:bodyPr>
          <a:lstStyle/>
          <a:p>
            <a:pPr marL="12700">
              <a:spcBef>
                <a:spcPts val="100"/>
              </a:spcBef>
            </a:pPr>
            <a:r>
              <a:rPr lang="en-GB" sz="7200" b="1" dirty="0">
                <a:solidFill>
                  <a:srgbClr val="6F2F9F"/>
                </a:solidFill>
                <a:latin typeface="Candara"/>
                <a:cs typeface="Candara"/>
              </a:rPr>
              <a:t>A</a:t>
            </a:r>
            <a:endParaRPr sz="7200" dirty="0">
              <a:latin typeface="Candara"/>
              <a:cs typeface="Candara"/>
            </a:endParaRPr>
          </a:p>
        </p:txBody>
      </p:sp>
      <p:sp>
        <p:nvSpPr>
          <p:cNvPr id="19" name="object 14">
            <a:extLst>
              <a:ext uri="{FF2B5EF4-FFF2-40B4-BE49-F238E27FC236}">
                <a16:creationId xmlns:a16="http://schemas.microsoft.com/office/drawing/2014/main" id="{E9A5A326-09FC-4436-9028-CE97C1D44FAF}"/>
              </a:ext>
            </a:extLst>
          </p:cNvPr>
          <p:cNvSpPr txBox="1"/>
          <p:nvPr/>
        </p:nvSpPr>
        <p:spPr>
          <a:xfrm>
            <a:off x="5386640" y="6257576"/>
            <a:ext cx="1548130" cy="299720"/>
          </a:xfrm>
          <a:prstGeom prst="rect">
            <a:avLst/>
          </a:prstGeom>
        </p:spPr>
        <p:txBody>
          <a:bodyPr vert="horz" wrap="square" lIns="0" tIns="12700" rIns="0" bIns="0" rtlCol="0">
            <a:spAutoFit/>
          </a:bodyPr>
          <a:lstStyle/>
          <a:p>
            <a:pPr marL="12700">
              <a:spcBef>
                <a:spcPts val="100"/>
              </a:spcBef>
            </a:pPr>
            <a:r>
              <a:rPr b="1" spc="-5" dirty="0">
                <a:solidFill>
                  <a:srgbClr val="6F2F9F"/>
                </a:solidFill>
                <a:latin typeface="Candara"/>
                <a:cs typeface="Candara"/>
              </a:rPr>
              <a:t>(Shared</a:t>
            </a:r>
            <a:r>
              <a:rPr b="1" spc="-85" dirty="0">
                <a:solidFill>
                  <a:srgbClr val="6F2F9F"/>
                </a:solidFill>
                <a:latin typeface="Candara"/>
                <a:cs typeface="Candara"/>
              </a:rPr>
              <a:t> </a:t>
            </a:r>
            <a:r>
              <a:rPr b="1" spc="-5" dirty="0">
                <a:solidFill>
                  <a:srgbClr val="6F2F9F"/>
                </a:solidFill>
                <a:latin typeface="Candara"/>
                <a:cs typeface="Candara"/>
              </a:rPr>
              <a:t>Secret)</a:t>
            </a:r>
            <a:endParaRPr dirty="0">
              <a:latin typeface="Candara"/>
              <a:cs typeface="Candara"/>
            </a:endParaRPr>
          </a:p>
        </p:txBody>
      </p:sp>
      <p:sp>
        <p:nvSpPr>
          <p:cNvPr id="22" name="TextBox 21">
            <a:extLst>
              <a:ext uri="{FF2B5EF4-FFF2-40B4-BE49-F238E27FC236}">
                <a16:creationId xmlns:a16="http://schemas.microsoft.com/office/drawing/2014/main" id="{89F07EF3-A480-4B83-BD82-7B153A91CC62}"/>
              </a:ext>
            </a:extLst>
          </p:cNvPr>
          <p:cNvSpPr txBox="1"/>
          <p:nvPr/>
        </p:nvSpPr>
        <p:spPr>
          <a:xfrm>
            <a:off x="5102318" y="5504800"/>
            <a:ext cx="2997742" cy="492443"/>
          </a:xfrm>
          <a:prstGeom prst="rect">
            <a:avLst/>
          </a:prstGeom>
          <a:noFill/>
        </p:spPr>
        <p:txBody>
          <a:bodyPr wrap="square" lIns="0" tIns="0" rIns="0" bIns="0" rtlCol="0">
            <a:spAutoFit/>
          </a:bodyPr>
          <a:lstStyle/>
          <a:p>
            <a:r>
              <a:rPr lang="en-GB" sz="3200" dirty="0"/>
              <a:t>Y = Y  g     mod p</a:t>
            </a:r>
          </a:p>
        </p:txBody>
      </p:sp>
      <p:sp>
        <p:nvSpPr>
          <p:cNvPr id="23" name="TextBox 22">
            <a:extLst>
              <a:ext uri="{FF2B5EF4-FFF2-40B4-BE49-F238E27FC236}">
                <a16:creationId xmlns:a16="http://schemas.microsoft.com/office/drawing/2014/main" id="{7985A500-0ED1-4DA6-8D77-2E3EE0475FDD}"/>
              </a:ext>
            </a:extLst>
          </p:cNvPr>
          <p:cNvSpPr txBox="1"/>
          <p:nvPr/>
        </p:nvSpPr>
        <p:spPr>
          <a:xfrm>
            <a:off x="5227782" y="5367289"/>
            <a:ext cx="317716" cy="369332"/>
          </a:xfrm>
          <a:prstGeom prst="rect">
            <a:avLst/>
          </a:prstGeom>
          <a:noFill/>
        </p:spPr>
        <p:txBody>
          <a:bodyPr wrap="none" rtlCol="0">
            <a:spAutoFit/>
          </a:bodyPr>
          <a:lstStyle/>
          <a:p>
            <a:r>
              <a:rPr lang="en-GB" dirty="0"/>
              <a:t>B</a:t>
            </a:r>
          </a:p>
        </p:txBody>
      </p:sp>
      <p:sp>
        <p:nvSpPr>
          <p:cNvPr id="24" name="TextBox 23">
            <a:extLst>
              <a:ext uri="{FF2B5EF4-FFF2-40B4-BE49-F238E27FC236}">
                <a16:creationId xmlns:a16="http://schemas.microsoft.com/office/drawing/2014/main" id="{7EC79E16-8F2B-403B-ADD5-C5AEEF60D35E}"/>
              </a:ext>
            </a:extLst>
          </p:cNvPr>
          <p:cNvSpPr txBox="1"/>
          <p:nvPr/>
        </p:nvSpPr>
        <p:spPr>
          <a:xfrm>
            <a:off x="6176741" y="5427094"/>
            <a:ext cx="631904" cy="369332"/>
          </a:xfrm>
          <a:prstGeom prst="rect">
            <a:avLst/>
          </a:prstGeom>
          <a:noFill/>
        </p:spPr>
        <p:txBody>
          <a:bodyPr wrap="none" rtlCol="0">
            <a:spAutoFit/>
          </a:bodyPr>
          <a:lstStyle/>
          <a:p>
            <a:r>
              <a:rPr lang="en-GB" dirty="0"/>
              <a:t>X (A)</a:t>
            </a:r>
          </a:p>
        </p:txBody>
      </p:sp>
      <p:sp>
        <p:nvSpPr>
          <p:cNvPr id="25" name="TextBox 24">
            <a:extLst>
              <a:ext uri="{FF2B5EF4-FFF2-40B4-BE49-F238E27FC236}">
                <a16:creationId xmlns:a16="http://schemas.microsoft.com/office/drawing/2014/main" id="{08C77C96-19D1-40B6-827E-4AA5104AD02D}"/>
              </a:ext>
            </a:extLst>
          </p:cNvPr>
          <p:cNvSpPr txBox="1"/>
          <p:nvPr/>
        </p:nvSpPr>
        <p:spPr>
          <a:xfrm>
            <a:off x="6176741" y="5765422"/>
            <a:ext cx="623889" cy="369332"/>
          </a:xfrm>
          <a:prstGeom prst="rect">
            <a:avLst/>
          </a:prstGeom>
          <a:noFill/>
        </p:spPr>
        <p:txBody>
          <a:bodyPr wrap="none" rtlCol="0">
            <a:spAutoFit/>
          </a:bodyPr>
          <a:lstStyle/>
          <a:p>
            <a:r>
              <a:rPr lang="en-GB" dirty="0"/>
              <a:t>X (B)</a:t>
            </a:r>
          </a:p>
        </p:txBody>
      </p:sp>
      <p:sp>
        <p:nvSpPr>
          <p:cNvPr id="26" name="TextBox 25">
            <a:extLst>
              <a:ext uri="{FF2B5EF4-FFF2-40B4-BE49-F238E27FC236}">
                <a16:creationId xmlns:a16="http://schemas.microsoft.com/office/drawing/2014/main" id="{FCA64425-EBA9-4B74-8E0E-096272B15668}"/>
              </a:ext>
            </a:extLst>
          </p:cNvPr>
          <p:cNvSpPr txBox="1"/>
          <p:nvPr/>
        </p:nvSpPr>
        <p:spPr>
          <a:xfrm>
            <a:off x="8131319" y="3901149"/>
            <a:ext cx="236428" cy="492443"/>
          </a:xfrm>
          <a:prstGeom prst="rect">
            <a:avLst/>
          </a:prstGeom>
          <a:noFill/>
        </p:spPr>
        <p:txBody>
          <a:bodyPr wrap="square" lIns="0" tIns="0" rIns="0" bIns="0" rtlCol="0">
            <a:spAutoFit/>
          </a:bodyPr>
          <a:lstStyle/>
          <a:p>
            <a:r>
              <a:rPr lang="en-GB" sz="3200" dirty="0"/>
              <a:t>Y</a:t>
            </a:r>
          </a:p>
        </p:txBody>
      </p:sp>
      <p:sp>
        <p:nvSpPr>
          <p:cNvPr id="27" name="TextBox 26">
            <a:extLst>
              <a:ext uri="{FF2B5EF4-FFF2-40B4-BE49-F238E27FC236}">
                <a16:creationId xmlns:a16="http://schemas.microsoft.com/office/drawing/2014/main" id="{E4D22610-E469-45AF-8520-0607FF81A8EE}"/>
              </a:ext>
            </a:extLst>
          </p:cNvPr>
          <p:cNvSpPr txBox="1"/>
          <p:nvPr/>
        </p:nvSpPr>
        <p:spPr>
          <a:xfrm>
            <a:off x="4186022" y="4563944"/>
            <a:ext cx="595528" cy="492443"/>
          </a:xfrm>
          <a:prstGeom prst="rect">
            <a:avLst/>
          </a:prstGeom>
          <a:noFill/>
        </p:spPr>
        <p:txBody>
          <a:bodyPr wrap="square" lIns="0" tIns="0" rIns="0" bIns="0" rtlCol="0">
            <a:spAutoFit/>
          </a:bodyPr>
          <a:lstStyle/>
          <a:p>
            <a:r>
              <a:rPr lang="en-GB" sz="3200" dirty="0"/>
              <a:t>Y</a:t>
            </a:r>
          </a:p>
        </p:txBody>
      </p:sp>
      <p:sp>
        <p:nvSpPr>
          <p:cNvPr id="28" name="TextBox 27">
            <a:extLst>
              <a:ext uri="{FF2B5EF4-FFF2-40B4-BE49-F238E27FC236}">
                <a16:creationId xmlns:a16="http://schemas.microsoft.com/office/drawing/2014/main" id="{0B1A1ADD-6902-4E57-BADB-3E5F0BC2803B}"/>
              </a:ext>
            </a:extLst>
          </p:cNvPr>
          <p:cNvSpPr txBox="1"/>
          <p:nvPr/>
        </p:nvSpPr>
        <p:spPr>
          <a:xfrm>
            <a:off x="7876139" y="3182778"/>
            <a:ext cx="2546638" cy="492443"/>
          </a:xfrm>
          <a:prstGeom prst="rect">
            <a:avLst/>
          </a:prstGeom>
          <a:noFill/>
        </p:spPr>
        <p:txBody>
          <a:bodyPr wrap="square" lIns="0" tIns="0" rIns="0" bIns="0" rtlCol="0">
            <a:spAutoFit/>
          </a:bodyPr>
          <a:lstStyle/>
          <a:p>
            <a:r>
              <a:rPr lang="en-GB" sz="3200" dirty="0"/>
              <a:t>Y = g  mod p</a:t>
            </a:r>
          </a:p>
        </p:txBody>
      </p:sp>
      <p:sp>
        <p:nvSpPr>
          <p:cNvPr id="29" name="TextBox 28">
            <a:extLst>
              <a:ext uri="{FF2B5EF4-FFF2-40B4-BE49-F238E27FC236}">
                <a16:creationId xmlns:a16="http://schemas.microsoft.com/office/drawing/2014/main" id="{F98E00CC-B454-42C3-BBF5-3AA85955889F}"/>
              </a:ext>
            </a:extLst>
          </p:cNvPr>
          <p:cNvSpPr txBox="1"/>
          <p:nvPr/>
        </p:nvSpPr>
        <p:spPr>
          <a:xfrm>
            <a:off x="4285950" y="4765700"/>
            <a:ext cx="317716" cy="369332"/>
          </a:xfrm>
          <a:prstGeom prst="rect">
            <a:avLst/>
          </a:prstGeom>
          <a:noFill/>
        </p:spPr>
        <p:txBody>
          <a:bodyPr wrap="none" rtlCol="0">
            <a:spAutoFit/>
          </a:bodyPr>
          <a:lstStyle/>
          <a:p>
            <a:r>
              <a:rPr lang="en-GB" dirty="0"/>
              <a:t>A</a:t>
            </a:r>
          </a:p>
        </p:txBody>
      </p:sp>
      <p:sp>
        <p:nvSpPr>
          <p:cNvPr id="30" name="TextBox 29">
            <a:extLst>
              <a:ext uri="{FF2B5EF4-FFF2-40B4-BE49-F238E27FC236}">
                <a16:creationId xmlns:a16="http://schemas.microsoft.com/office/drawing/2014/main" id="{2D2CD5A6-2283-4FA7-9E18-2B3024467B92}"/>
              </a:ext>
            </a:extLst>
          </p:cNvPr>
          <p:cNvSpPr txBox="1"/>
          <p:nvPr/>
        </p:nvSpPr>
        <p:spPr>
          <a:xfrm>
            <a:off x="7904016" y="3430520"/>
            <a:ext cx="317716" cy="369332"/>
          </a:xfrm>
          <a:prstGeom prst="rect">
            <a:avLst/>
          </a:prstGeom>
          <a:noFill/>
        </p:spPr>
        <p:txBody>
          <a:bodyPr wrap="none" rtlCol="0">
            <a:spAutoFit/>
          </a:bodyPr>
          <a:lstStyle/>
          <a:p>
            <a:r>
              <a:rPr lang="en-GB" dirty="0"/>
              <a:t>B</a:t>
            </a:r>
          </a:p>
        </p:txBody>
      </p:sp>
      <p:sp>
        <p:nvSpPr>
          <p:cNvPr id="31" name="TextBox 30">
            <a:extLst>
              <a:ext uri="{FF2B5EF4-FFF2-40B4-BE49-F238E27FC236}">
                <a16:creationId xmlns:a16="http://schemas.microsoft.com/office/drawing/2014/main" id="{DD8AC70D-1229-408B-A945-9371137C4D16}"/>
              </a:ext>
            </a:extLst>
          </p:cNvPr>
          <p:cNvSpPr txBox="1"/>
          <p:nvPr/>
        </p:nvSpPr>
        <p:spPr>
          <a:xfrm>
            <a:off x="7592087" y="2687300"/>
            <a:ext cx="284052" cy="369332"/>
          </a:xfrm>
          <a:prstGeom prst="rect">
            <a:avLst/>
          </a:prstGeom>
          <a:noFill/>
        </p:spPr>
        <p:txBody>
          <a:bodyPr wrap="none" rtlCol="0">
            <a:spAutoFit/>
          </a:bodyPr>
          <a:lstStyle/>
          <a:p>
            <a:r>
              <a:rPr lang="en-GB" dirty="0"/>
              <a:t>x</a:t>
            </a:r>
          </a:p>
        </p:txBody>
      </p:sp>
      <p:sp>
        <p:nvSpPr>
          <p:cNvPr id="32" name="TextBox 31">
            <a:extLst>
              <a:ext uri="{FF2B5EF4-FFF2-40B4-BE49-F238E27FC236}">
                <a16:creationId xmlns:a16="http://schemas.microsoft.com/office/drawing/2014/main" id="{6A9C9F63-9C78-4AB9-B97A-7F1B8871AEA8}"/>
              </a:ext>
            </a:extLst>
          </p:cNvPr>
          <p:cNvSpPr txBox="1"/>
          <p:nvPr/>
        </p:nvSpPr>
        <p:spPr>
          <a:xfrm>
            <a:off x="8553660" y="3481943"/>
            <a:ext cx="317716" cy="369332"/>
          </a:xfrm>
          <a:prstGeom prst="rect">
            <a:avLst/>
          </a:prstGeom>
          <a:noFill/>
        </p:spPr>
        <p:txBody>
          <a:bodyPr wrap="none" rtlCol="0">
            <a:spAutoFit/>
          </a:bodyPr>
          <a:lstStyle/>
          <a:p>
            <a:r>
              <a:rPr lang="en-GB" dirty="0"/>
              <a:t>B</a:t>
            </a:r>
          </a:p>
        </p:txBody>
      </p:sp>
      <p:sp>
        <p:nvSpPr>
          <p:cNvPr id="33" name="TextBox 32">
            <a:extLst>
              <a:ext uri="{FF2B5EF4-FFF2-40B4-BE49-F238E27FC236}">
                <a16:creationId xmlns:a16="http://schemas.microsoft.com/office/drawing/2014/main" id="{0A68EBC3-6E51-49CD-BE5D-DD78A0ACBA45}"/>
              </a:ext>
            </a:extLst>
          </p:cNvPr>
          <p:cNvSpPr txBox="1"/>
          <p:nvPr/>
        </p:nvSpPr>
        <p:spPr>
          <a:xfrm>
            <a:off x="8211961" y="4103634"/>
            <a:ext cx="317716" cy="369332"/>
          </a:xfrm>
          <a:prstGeom prst="rect">
            <a:avLst/>
          </a:prstGeom>
          <a:noFill/>
        </p:spPr>
        <p:txBody>
          <a:bodyPr wrap="none" rtlCol="0">
            <a:spAutoFit/>
          </a:bodyPr>
          <a:lstStyle/>
          <a:p>
            <a:r>
              <a:rPr lang="en-GB" dirty="0"/>
              <a:t>B</a:t>
            </a:r>
          </a:p>
        </p:txBody>
      </p:sp>
      <p:sp>
        <p:nvSpPr>
          <p:cNvPr id="34" name="TextBox 33">
            <a:extLst>
              <a:ext uri="{FF2B5EF4-FFF2-40B4-BE49-F238E27FC236}">
                <a16:creationId xmlns:a16="http://schemas.microsoft.com/office/drawing/2014/main" id="{0D839E50-A5E7-46EE-9716-C1532DFC7574}"/>
              </a:ext>
            </a:extLst>
          </p:cNvPr>
          <p:cNvSpPr txBox="1"/>
          <p:nvPr/>
        </p:nvSpPr>
        <p:spPr>
          <a:xfrm>
            <a:off x="5806795" y="5367289"/>
            <a:ext cx="317716" cy="369332"/>
          </a:xfrm>
          <a:prstGeom prst="rect">
            <a:avLst/>
          </a:prstGeom>
          <a:noFill/>
        </p:spPr>
        <p:txBody>
          <a:bodyPr wrap="none" rtlCol="0">
            <a:spAutoFit/>
          </a:bodyPr>
          <a:lstStyle/>
          <a:p>
            <a:r>
              <a:rPr lang="en-GB" dirty="0"/>
              <a:t>A</a:t>
            </a:r>
          </a:p>
        </p:txBody>
      </p:sp>
      <p:sp>
        <p:nvSpPr>
          <p:cNvPr id="35" name="TextBox 34">
            <a:extLst>
              <a:ext uri="{FF2B5EF4-FFF2-40B4-BE49-F238E27FC236}">
                <a16:creationId xmlns:a16="http://schemas.microsoft.com/office/drawing/2014/main" id="{DDBED6F9-AF27-4456-B1BA-0DDC858BA6FC}"/>
              </a:ext>
            </a:extLst>
          </p:cNvPr>
          <p:cNvSpPr txBox="1"/>
          <p:nvPr/>
        </p:nvSpPr>
        <p:spPr>
          <a:xfrm>
            <a:off x="1290573" y="3489232"/>
            <a:ext cx="2546638" cy="492443"/>
          </a:xfrm>
          <a:prstGeom prst="rect">
            <a:avLst/>
          </a:prstGeom>
          <a:noFill/>
        </p:spPr>
        <p:txBody>
          <a:bodyPr wrap="square" lIns="0" tIns="0" rIns="0" bIns="0" rtlCol="0">
            <a:spAutoFit/>
          </a:bodyPr>
          <a:lstStyle/>
          <a:p>
            <a:r>
              <a:rPr lang="en-GB" sz="3200" dirty="0"/>
              <a:t>Y = g  mod p</a:t>
            </a:r>
          </a:p>
        </p:txBody>
      </p:sp>
      <p:sp>
        <p:nvSpPr>
          <p:cNvPr id="36" name="TextBox 35">
            <a:extLst>
              <a:ext uri="{FF2B5EF4-FFF2-40B4-BE49-F238E27FC236}">
                <a16:creationId xmlns:a16="http://schemas.microsoft.com/office/drawing/2014/main" id="{85019E8E-57D3-4215-9867-93D7E1AAE70E}"/>
              </a:ext>
            </a:extLst>
          </p:cNvPr>
          <p:cNvSpPr txBox="1"/>
          <p:nvPr/>
        </p:nvSpPr>
        <p:spPr>
          <a:xfrm>
            <a:off x="1318450" y="3736974"/>
            <a:ext cx="317716" cy="369332"/>
          </a:xfrm>
          <a:prstGeom prst="rect">
            <a:avLst/>
          </a:prstGeom>
          <a:noFill/>
        </p:spPr>
        <p:txBody>
          <a:bodyPr wrap="none" rtlCol="0">
            <a:spAutoFit/>
          </a:bodyPr>
          <a:lstStyle/>
          <a:p>
            <a:r>
              <a:rPr lang="en-GB" dirty="0"/>
              <a:t>A</a:t>
            </a:r>
          </a:p>
        </p:txBody>
      </p:sp>
      <p:sp>
        <p:nvSpPr>
          <p:cNvPr id="37" name="TextBox 36">
            <a:extLst>
              <a:ext uri="{FF2B5EF4-FFF2-40B4-BE49-F238E27FC236}">
                <a16:creationId xmlns:a16="http://schemas.microsoft.com/office/drawing/2014/main" id="{DBC99B17-46A6-4E53-BFAB-720B2B8A0444}"/>
              </a:ext>
            </a:extLst>
          </p:cNvPr>
          <p:cNvSpPr txBox="1"/>
          <p:nvPr/>
        </p:nvSpPr>
        <p:spPr>
          <a:xfrm>
            <a:off x="1960474" y="3396729"/>
            <a:ext cx="284052" cy="369332"/>
          </a:xfrm>
          <a:prstGeom prst="rect">
            <a:avLst/>
          </a:prstGeom>
          <a:noFill/>
        </p:spPr>
        <p:txBody>
          <a:bodyPr wrap="none" rtlCol="0">
            <a:spAutoFit/>
          </a:bodyPr>
          <a:lstStyle/>
          <a:p>
            <a:r>
              <a:rPr lang="en-GB" dirty="0"/>
              <a:t>x</a:t>
            </a:r>
          </a:p>
        </p:txBody>
      </p:sp>
      <p:sp>
        <p:nvSpPr>
          <p:cNvPr id="38" name="TextBox 37">
            <a:extLst>
              <a:ext uri="{FF2B5EF4-FFF2-40B4-BE49-F238E27FC236}">
                <a16:creationId xmlns:a16="http://schemas.microsoft.com/office/drawing/2014/main" id="{4845CC43-EE71-44BF-B137-4EB9831FEBFD}"/>
              </a:ext>
            </a:extLst>
          </p:cNvPr>
          <p:cNvSpPr txBox="1"/>
          <p:nvPr/>
        </p:nvSpPr>
        <p:spPr>
          <a:xfrm>
            <a:off x="1937614" y="3757917"/>
            <a:ext cx="317716" cy="369332"/>
          </a:xfrm>
          <a:prstGeom prst="rect">
            <a:avLst/>
          </a:prstGeom>
          <a:noFill/>
        </p:spPr>
        <p:txBody>
          <a:bodyPr wrap="none" rtlCol="0">
            <a:spAutoFit/>
          </a:bodyPr>
          <a:lstStyle/>
          <a:p>
            <a:r>
              <a:rPr lang="en-GB" dirty="0"/>
              <a:t>A</a:t>
            </a:r>
          </a:p>
        </p:txBody>
      </p:sp>
    </p:spTree>
    <p:extLst>
      <p:ext uri="{BB962C8B-B14F-4D97-AF65-F5344CB8AC3E}">
        <p14:creationId xmlns:p14="http://schemas.microsoft.com/office/powerpoint/2010/main" val="708193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15CDA-E474-4A75-92EF-D9FEA190DE66}"/>
              </a:ext>
            </a:extLst>
          </p:cNvPr>
          <p:cNvSpPr>
            <a:spLocks noGrp="1"/>
          </p:cNvSpPr>
          <p:nvPr>
            <p:ph type="title"/>
          </p:nvPr>
        </p:nvSpPr>
        <p:spPr/>
        <p:txBody>
          <a:bodyPr/>
          <a:lstStyle/>
          <a:p>
            <a:r>
              <a:rPr lang="en-US" dirty="0"/>
              <a:t>Relations</a:t>
            </a:r>
            <a:endParaRPr lang="en-GB" dirty="0"/>
          </a:p>
        </p:txBody>
      </p:sp>
      <p:sp>
        <p:nvSpPr>
          <p:cNvPr id="3" name="Content Placeholder 2">
            <a:extLst>
              <a:ext uri="{FF2B5EF4-FFF2-40B4-BE49-F238E27FC236}">
                <a16:creationId xmlns:a16="http://schemas.microsoft.com/office/drawing/2014/main" id="{E735EE05-6D3E-494F-8F33-13F272EB5C5B}"/>
              </a:ext>
            </a:extLst>
          </p:cNvPr>
          <p:cNvSpPr>
            <a:spLocks noGrp="1"/>
          </p:cNvSpPr>
          <p:nvPr>
            <p:ph idx="1"/>
          </p:nvPr>
        </p:nvSpPr>
        <p:spPr/>
        <p:txBody>
          <a:bodyPr/>
          <a:lstStyle/>
          <a:p>
            <a:pPr marL="0" indent="0">
              <a:buNone/>
            </a:pPr>
            <a:r>
              <a:rPr lang="en-US" dirty="0"/>
              <a:t>Set of </a:t>
            </a:r>
            <a:r>
              <a:rPr lang="en-US" b="1" dirty="0"/>
              <a:t>ordered pairs </a:t>
            </a:r>
            <a:r>
              <a:rPr lang="en-US" dirty="0"/>
              <a:t>that satisfy a relationship</a:t>
            </a:r>
          </a:p>
          <a:p>
            <a:pPr marL="0" indent="0">
              <a:buNone/>
            </a:pPr>
            <a:r>
              <a:rPr lang="en-GB" dirty="0"/>
              <a:t>Set P elements = {2,4}</a:t>
            </a:r>
          </a:p>
          <a:p>
            <a:pPr marL="0" indent="0">
              <a:buNone/>
            </a:pPr>
            <a:r>
              <a:rPr lang="en-GB" dirty="0"/>
              <a:t>Set Q elements = {10,20,35}</a:t>
            </a:r>
          </a:p>
          <a:p>
            <a:pPr marL="0" indent="0">
              <a:buNone/>
            </a:pPr>
            <a:r>
              <a:rPr lang="en-GB" dirty="0"/>
              <a:t>				P x Q</a:t>
            </a:r>
          </a:p>
          <a:p>
            <a:pPr marL="0" indent="0">
              <a:buNone/>
            </a:pPr>
            <a:endParaRPr lang="en-GB" dirty="0"/>
          </a:p>
          <a:p>
            <a:endParaRPr lang="en-GB" dirty="0"/>
          </a:p>
          <a:p>
            <a:r>
              <a:rPr lang="en-GB" dirty="0"/>
              <a:t>P x Q = {(2,10), (2,20), (2,35), (4,10), (4,20), (4,35)}</a:t>
            </a:r>
          </a:p>
          <a:p>
            <a:pPr marL="0" indent="0">
              <a:buNone/>
            </a:pPr>
            <a:endParaRPr lang="en-GB" dirty="0"/>
          </a:p>
        </p:txBody>
      </p:sp>
      <p:graphicFrame>
        <p:nvGraphicFramePr>
          <p:cNvPr id="4" name="Table 4">
            <a:extLst>
              <a:ext uri="{FF2B5EF4-FFF2-40B4-BE49-F238E27FC236}">
                <a16:creationId xmlns:a16="http://schemas.microsoft.com/office/drawing/2014/main" id="{13091C53-6509-43D8-AF1B-34C8CA3183E0}"/>
              </a:ext>
            </a:extLst>
          </p:cNvPr>
          <p:cNvGraphicFramePr>
            <a:graphicFrameLocks noGrp="1"/>
          </p:cNvGraphicFramePr>
          <p:nvPr>
            <p:extLst>
              <p:ext uri="{D42A27DB-BD31-4B8C-83A1-F6EECF244321}">
                <p14:modId xmlns:p14="http://schemas.microsoft.com/office/powerpoint/2010/main" val="1116914082"/>
              </p:ext>
            </p:extLst>
          </p:nvPr>
        </p:nvGraphicFramePr>
        <p:xfrm>
          <a:off x="6324600" y="2741506"/>
          <a:ext cx="2961640" cy="1972736"/>
        </p:xfrm>
        <a:graphic>
          <a:graphicData uri="http://schemas.openxmlformats.org/drawingml/2006/table">
            <a:tbl>
              <a:tblPr firstRow="1" bandRow="1">
                <a:tableStyleId>{5C22544A-7EE6-4342-B048-85BDC9FD1C3A}</a:tableStyleId>
              </a:tblPr>
              <a:tblGrid>
                <a:gridCol w="1480820">
                  <a:extLst>
                    <a:ext uri="{9D8B030D-6E8A-4147-A177-3AD203B41FA5}">
                      <a16:colId xmlns:a16="http://schemas.microsoft.com/office/drawing/2014/main" val="1257726213"/>
                    </a:ext>
                  </a:extLst>
                </a:gridCol>
                <a:gridCol w="1480820">
                  <a:extLst>
                    <a:ext uri="{9D8B030D-6E8A-4147-A177-3AD203B41FA5}">
                      <a16:colId xmlns:a16="http://schemas.microsoft.com/office/drawing/2014/main" val="616794587"/>
                    </a:ext>
                  </a:extLst>
                </a:gridCol>
              </a:tblGrid>
              <a:tr h="493184">
                <a:tc>
                  <a:txBody>
                    <a:bodyPr/>
                    <a:lstStyle/>
                    <a:p>
                      <a:pPr algn="ctr"/>
                      <a:r>
                        <a:rPr lang="en-US" dirty="0"/>
                        <a:t>P</a:t>
                      </a:r>
                      <a:endParaRPr lang="en-GB" dirty="0"/>
                    </a:p>
                  </a:txBody>
                  <a:tcPr/>
                </a:tc>
                <a:tc>
                  <a:txBody>
                    <a:bodyPr/>
                    <a:lstStyle/>
                    <a:p>
                      <a:pPr algn="ctr"/>
                      <a:r>
                        <a:rPr lang="en-US" dirty="0"/>
                        <a:t>Q</a:t>
                      </a:r>
                      <a:endParaRPr lang="en-GB" dirty="0"/>
                    </a:p>
                  </a:txBody>
                  <a:tcPr/>
                </a:tc>
                <a:extLst>
                  <a:ext uri="{0D108BD9-81ED-4DB2-BD59-A6C34878D82A}">
                    <a16:rowId xmlns:a16="http://schemas.microsoft.com/office/drawing/2014/main" val="3673205105"/>
                  </a:ext>
                </a:extLst>
              </a:tr>
              <a:tr h="493184">
                <a:tc>
                  <a:txBody>
                    <a:bodyPr/>
                    <a:lstStyle/>
                    <a:p>
                      <a:pPr algn="ctr"/>
                      <a:r>
                        <a:rPr lang="en-US" dirty="0"/>
                        <a:t>2</a:t>
                      </a:r>
                      <a:endParaRPr lang="en-GB" dirty="0"/>
                    </a:p>
                  </a:txBody>
                  <a:tcPr/>
                </a:tc>
                <a:tc>
                  <a:txBody>
                    <a:bodyPr/>
                    <a:lstStyle/>
                    <a:p>
                      <a:pPr algn="ctr"/>
                      <a:r>
                        <a:rPr lang="en-US" dirty="0"/>
                        <a:t>10</a:t>
                      </a:r>
                      <a:endParaRPr lang="en-GB" dirty="0"/>
                    </a:p>
                  </a:txBody>
                  <a:tcPr/>
                </a:tc>
                <a:extLst>
                  <a:ext uri="{0D108BD9-81ED-4DB2-BD59-A6C34878D82A}">
                    <a16:rowId xmlns:a16="http://schemas.microsoft.com/office/drawing/2014/main" val="3999049629"/>
                  </a:ext>
                </a:extLst>
              </a:tr>
              <a:tr h="493184">
                <a:tc>
                  <a:txBody>
                    <a:bodyPr/>
                    <a:lstStyle/>
                    <a:p>
                      <a:pPr algn="ctr"/>
                      <a:endParaRPr lang="en-GB" dirty="0"/>
                    </a:p>
                  </a:txBody>
                  <a:tcPr/>
                </a:tc>
                <a:tc>
                  <a:txBody>
                    <a:bodyPr/>
                    <a:lstStyle/>
                    <a:p>
                      <a:pPr algn="ctr"/>
                      <a:r>
                        <a:rPr lang="en-US" dirty="0"/>
                        <a:t>20</a:t>
                      </a:r>
                      <a:endParaRPr lang="en-GB" dirty="0"/>
                    </a:p>
                  </a:txBody>
                  <a:tcPr/>
                </a:tc>
                <a:extLst>
                  <a:ext uri="{0D108BD9-81ED-4DB2-BD59-A6C34878D82A}">
                    <a16:rowId xmlns:a16="http://schemas.microsoft.com/office/drawing/2014/main" val="753881815"/>
                  </a:ext>
                </a:extLst>
              </a:tr>
              <a:tr h="493184">
                <a:tc>
                  <a:txBody>
                    <a:bodyPr/>
                    <a:lstStyle/>
                    <a:p>
                      <a:pPr algn="ctr"/>
                      <a:r>
                        <a:rPr lang="en-US" dirty="0"/>
                        <a:t>4</a:t>
                      </a:r>
                      <a:endParaRPr lang="en-GB" dirty="0"/>
                    </a:p>
                  </a:txBody>
                  <a:tcPr/>
                </a:tc>
                <a:tc>
                  <a:txBody>
                    <a:bodyPr/>
                    <a:lstStyle/>
                    <a:p>
                      <a:pPr algn="ctr"/>
                      <a:r>
                        <a:rPr lang="en-US" dirty="0"/>
                        <a:t>35</a:t>
                      </a:r>
                      <a:endParaRPr lang="en-GB" dirty="0"/>
                    </a:p>
                  </a:txBody>
                  <a:tcPr/>
                </a:tc>
                <a:extLst>
                  <a:ext uri="{0D108BD9-81ED-4DB2-BD59-A6C34878D82A}">
                    <a16:rowId xmlns:a16="http://schemas.microsoft.com/office/drawing/2014/main" val="1707419240"/>
                  </a:ext>
                </a:extLst>
              </a:tr>
            </a:tbl>
          </a:graphicData>
        </a:graphic>
      </p:graphicFrame>
      <p:cxnSp>
        <p:nvCxnSpPr>
          <p:cNvPr id="6" name="Straight Arrow Connector 5">
            <a:extLst>
              <a:ext uri="{FF2B5EF4-FFF2-40B4-BE49-F238E27FC236}">
                <a16:creationId xmlns:a16="http://schemas.microsoft.com/office/drawing/2014/main" id="{BCAB599B-EFE1-4123-9782-F5FCD7B0081F}"/>
              </a:ext>
            </a:extLst>
          </p:cNvPr>
          <p:cNvCxnSpPr>
            <a:cxnSpLocks/>
          </p:cNvCxnSpPr>
          <p:nvPr/>
        </p:nvCxnSpPr>
        <p:spPr>
          <a:xfrm>
            <a:off x="7244080" y="3429000"/>
            <a:ext cx="1097280"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8" name="Straight Arrow Connector 7">
            <a:extLst>
              <a:ext uri="{FF2B5EF4-FFF2-40B4-BE49-F238E27FC236}">
                <a16:creationId xmlns:a16="http://schemas.microsoft.com/office/drawing/2014/main" id="{5CA84843-5709-4ED0-8D4C-CCEFFEE496DB}"/>
              </a:ext>
            </a:extLst>
          </p:cNvPr>
          <p:cNvCxnSpPr/>
          <p:nvPr/>
        </p:nvCxnSpPr>
        <p:spPr>
          <a:xfrm>
            <a:off x="7233920" y="3429000"/>
            <a:ext cx="1107440" cy="45212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0" name="Straight Arrow Connector 9">
            <a:extLst>
              <a:ext uri="{FF2B5EF4-FFF2-40B4-BE49-F238E27FC236}">
                <a16:creationId xmlns:a16="http://schemas.microsoft.com/office/drawing/2014/main" id="{DDD8287B-5845-4C0B-90AF-C325C933116C}"/>
              </a:ext>
            </a:extLst>
          </p:cNvPr>
          <p:cNvCxnSpPr>
            <a:cxnSpLocks/>
          </p:cNvCxnSpPr>
          <p:nvPr/>
        </p:nvCxnSpPr>
        <p:spPr>
          <a:xfrm>
            <a:off x="7244080" y="3429000"/>
            <a:ext cx="1117600" cy="92456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3" name="Straight Arrow Connector 12">
            <a:extLst>
              <a:ext uri="{FF2B5EF4-FFF2-40B4-BE49-F238E27FC236}">
                <a16:creationId xmlns:a16="http://schemas.microsoft.com/office/drawing/2014/main" id="{E0551637-1D1F-47DA-8A78-CA43FC2C9527}"/>
              </a:ext>
            </a:extLst>
          </p:cNvPr>
          <p:cNvCxnSpPr>
            <a:cxnSpLocks/>
          </p:cNvCxnSpPr>
          <p:nvPr/>
        </p:nvCxnSpPr>
        <p:spPr>
          <a:xfrm flipV="1">
            <a:off x="7233920" y="3515360"/>
            <a:ext cx="1107440"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E2AE0F98-4592-451B-A282-F0B0C9EBC3BF}"/>
              </a:ext>
            </a:extLst>
          </p:cNvPr>
          <p:cNvCxnSpPr/>
          <p:nvPr/>
        </p:nvCxnSpPr>
        <p:spPr>
          <a:xfrm flipV="1">
            <a:off x="7239000" y="3957320"/>
            <a:ext cx="1102360" cy="4724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CE2902D7-FD8C-4F38-86AE-6BB3A41DED3E}"/>
              </a:ext>
            </a:extLst>
          </p:cNvPr>
          <p:cNvCxnSpPr>
            <a:cxnSpLocks/>
          </p:cNvCxnSpPr>
          <p:nvPr/>
        </p:nvCxnSpPr>
        <p:spPr>
          <a:xfrm>
            <a:off x="7254240" y="4429760"/>
            <a:ext cx="109728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7289711"/>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a:spLocks noGrp="1"/>
          </p:cNvSpPr>
          <p:nvPr>
            <p:ph type="body" idx="1"/>
          </p:nvPr>
        </p:nvSpPr>
        <p:spPr>
          <a:xfrm>
            <a:off x="300789" y="2009520"/>
            <a:ext cx="11590421" cy="4438395"/>
          </a:xfrm>
          <a:prstGeom prst="rect">
            <a:avLst/>
          </a:prstGeom>
        </p:spPr>
        <p:txBody>
          <a:bodyPr vert="horz" wrap="square" lIns="0" tIns="97790" rIns="0" bIns="0" rtlCol="0">
            <a:spAutoFit/>
          </a:bodyPr>
          <a:lstStyle/>
          <a:p>
            <a:pPr marL="319405">
              <a:lnSpc>
                <a:spcPct val="100000"/>
              </a:lnSpc>
              <a:spcBef>
                <a:spcPts val="770"/>
              </a:spcBef>
            </a:pPr>
            <a:r>
              <a:rPr sz="3600" spc="-10" dirty="0"/>
              <a:t>IPSec </a:t>
            </a:r>
            <a:r>
              <a:rPr sz="3600" spc="-5" dirty="0"/>
              <a:t>needs </a:t>
            </a:r>
            <a:r>
              <a:rPr sz="3600" spc="-10" dirty="0"/>
              <a:t>SAs </a:t>
            </a:r>
            <a:r>
              <a:rPr sz="3600" spc="-5" dirty="0"/>
              <a:t>to protect</a:t>
            </a:r>
            <a:r>
              <a:rPr sz="3600" spc="55" dirty="0"/>
              <a:t> </a:t>
            </a:r>
            <a:r>
              <a:rPr sz="3600" spc="-5" dirty="0"/>
              <a:t>traffic</a:t>
            </a:r>
            <a:endParaRPr lang="en-GB" sz="3600" spc="-5" dirty="0"/>
          </a:p>
          <a:p>
            <a:pPr marL="319405">
              <a:lnSpc>
                <a:spcPct val="100000"/>
              </a:lnSpc>
              <a:spcBef>
                <a:spcPts val="770"/>
              </a:spcBef>
            </a:pPr>
            <a:endParaRPr sz="3600" spc="-5" dirty="0"/>
          </a:p>
          <a:p>
            <a:pPr marL="319405" marR="5715">
              <a:lnSpc>
                <a:spcPct val="100000"/>
              </a:lnSpc>
              <a:spcBef>
                <a:spcPts val="675"/>
              </a:spcBef>
              <a:tabLst>
                <a:tab pos="683260" algn="l"/>
                <a:tab pos="1219835" algn="l"/>
                <a:tab pos="1917700" algn="l"/>
                <a:tab pos="2547620" algn="l"/>
                <a:tab pos="2962275" algn="l"/>
                <a:tab pos="3992245" algn="l"/>
                <a:tab pos="4958715" algn="l"/>
                <a:tab pos="5617210" algn="l"/>
                <a:tab pos="6260465" algn="l"/>
                <a:tab pos="6901180" algn="l"/>
                <a:tab pos="7373620" algn="l"/>
              </a:tabLst>
            </a:pPr>
            <a:r>
              <a:rPr sz="3600" spc="-10" dirty="0"/>
              <a:t>I</a:t>
            </a:r>
            <a:r>
              <a:rPr sz="3600" spc="-5" dirty="0"/>
              <a:t>f</a:t>
            </a:r>
            <a:r>
              <a:rPr sz="3600" dirty="0"/>
              <a:t>	</a:t>
            </a:r>
            <a:r>
              <a:rPr sz="3600" spc="-10" dirty="0"/>
              <a:t>n</a:t>
            </a:r>
            <a:r>
              <a:rPr sz="3600" spc="-5" dirty="0"/>
              <a:t>o</a:t>
            </a:r>
            <a:r>
              <a:rPr sz="3600" dirty="0"/>
              <a:t>	</a:t>
            </a:r>
            <a:r>
              <a:rPr sz="3600" spc="-10" dirty="0"/>
              <a:t>SA</a:t>
            </a:r>
            <a:r>
              <a:rPr sz="3600" spc="-5" dirty="0"/>
              <a:t>s</a:t>
            </a:r>
            <a:r>
              <a:rPr sz="3600" dirty="0"/>
              <a:t>	</a:t>
            </a:r>
            <a:r>
              <a:rPr sz="3600" spc="-5" dirty="0"/>
              <a:t>are</a:t>
            </a:r>
            <a:r>
              <a:rPr sz="3600" dirty="0"/>
              <a:t>	</a:t>
            </a:r>
            <a:r>
              <a:rPr sz="3600" spc="-5" dirty="0"/>
              <a:t>in</a:t>
            </a:r>
            <a:r>
              <a:rPr sz="3600" dirty="0"/>
              <a:t>	</a:t>
            </a:r>
            <a:r>
              <a:rPr sz="3600" spc="-5" dirty="0"/>
              <a:t>p</a:t>
            </a:r>
            <a:r>
              <a:rPr sz="3600" spc="-20" dirty="0"/>
              <a:t>l</a:t>
            </a:r>
            <a:r>
              <a:rPr sz="3600" spc="-5" dirty="0"/>
              <a:t>a</a:t>
            </a:r>
            <a:r>
              <a:rPr sz="3600" spc="-15" dirty="0"/>
              <a:t>c</a:t>
            </a:r>
            <a:r>
              <a:rPr sz="3600" spc="-10" dirty="0"/>
              <a:t>e</a:t>
            </a:r>
            <a:r>
              <a:rPr sz="3600" spc="-5" dirty="0"/>
              <a:t>,</a:t>
            </a:r>
            <a:r>
              <a:rPr lang="en-GB" sz="3600" dirty="0"/>
              <a:t> </a:t>
            </a:r>
            <a:r>
              <a:rPr sz="3600" spc="-10" dirty="0" err="1"/>
              <a:t>IPS</a:t>
            </a:r>
            <a:r>
              <a:rPr sz="3600" spc="5" dirty="0" err="1"/>
              <a:t>e</a:t>
            </a:r>
            <a:r>
              <a:rPr sz="3600" spc="-5" dirty="0" err="1"/>
              <a:t>c</a:t>
            </a:r>
            <a:r>
              <a:rPr lang="en-GB" sz="3600" dirty="0"/>
              <a:t> </a:t>
            </a:r>
            <a:r>
              <a:rPr sz="3600" spc="-10" dirty="0"/>
              <a:t>w</a:t>
            </a:r>
            <a:r>
              <a:rPr sz="3600" dirty="0"/>
              <a:t>i</a:t>
            </a:r>
            <a:r>
              <a:rPr sz="3600" spc="-5" dirty="0"/>
              <a:t>ll</a:t>
            </a:r>
            <a:r>
              <a:rPr lang="en-GB" sz="3600" dirty="0"/>
              <a:t> </a:t>
            </a:r>
            <a:r>
              <a:rPr sz="3600" spc="-5" dirty="0"/>
              <a:t>ask</a:t>
            </a:r>
            <a:r>
              <a:rPr lang="en-GB" sz="3600" dirty="0"/>
              <a:t> </a:t>
            </a:r>
            <a:r>
              <a:rPr sz="3600" spc="-10" dirty="0"/>
              <a:t>I</a:t>
            </a:r>
            <a:r>
              <a:rPr sz="3600" spc="-5" dirty="0"/>
              <a:t>KE</a:t>
            </a:r>
            <a:r>
              <a:rPr sz="3600" dirty="0"/>
              <a:t>	</a:t>
            </a:r>
            <a:r>
              <a:rPr sz="3600" spc="-5" dirty="0"/>
              <a:t>to</a:t>
            </a:r>
            <a:r>
              <a:rPr lang="en-GB" sz="3600" dirty="0"/>
              <a:t> </a:t>
            </a:r>
            <a:r>
              <a:rPr sz="3600" spc="-25" dirty="0"/>
              <a:t>p</a:t>
            </a:r>
            <a:r>
              <a:rPr sz="3600" spc="-5" dirty="0"/>
              <a:t>rovide</a:t>
            </a:r>
            <a:r>
              <a:rPr lang="en-GB" sz="3600" spc="-5" dirty="0"/>
              <a:t> </a:t>
            </a:r>
            <a:r>
              <a:rPr sz="3600" spc="-10" dirty="0" err="1"/>
              <a:t>IPSec</a:t>
            </a:r>
            <a:r>
              <a:rPr lang="en-GB" sz="3600" spc="15" dirty="0"/>
              <a:t> </a:t>
            </a:r>
            <a:r>
              <a:rPr sz="3600" spc="-10" dirty="0"/>
              <a:t>S</a:t>
            </a:r>
            <a:r>
              <a:rPr lang="en-GB" sz="3600" spc="-10" dirty="0"/>
              <a:t>A</a:t>
            </a:r>
            <a:r>
              <a:rPr sz="3600" spc="-10" dirty="0"/>
              <a:t>s</a:t>
            </a:r>
            <a:endParaRPr lang="en-GB" sz="3600" spc="-10" dirty="0"/>
          </a:p>
          <a:p>
            <a:pPr marL="319405" marR="5715">
              <a:lnSpc>
                <a:spcPct val="100000"/>
              </a:lnSpc>
              <a:spcBef>
                <a:spcPts val="675"/>
              </a:spcBef>
              <a:tabLst>
                <a:tab pos="683260" algn="l"/>
                <a:tab pos="1219835" algn="l"/>
                <a:tab pos="1917700" algn="l"/>
                <a:tab pos="2547620" algn="l"/>
                <a:tab pos="2962275" algn="l"/>
                <a:tab pos="3992245" algn="l"/>
                <a:tab pos="4958715" algn="l"/>
                <a:tab pos="5617210" algn="l"/>
                <a:tab pos="6260465" algn="l"/>
                <a:tab pos="6901180" algn="l"/>
                <a:tab pos="7373620" algn="l"/>
              </a:tabLst>
            </a:pPr>
            <a:endParaRPr sz="3600" spc="-10" dirty="0"/>
          </a:p>
          <a:p>
            <a:pPr marL="319405" marR="5080">
              <a:lnSpc>
                <a:spcPct val="100000"/>
              </a:lnSpc>
              <a:spcBef>
                <a:spcPts val="670"/>
              </a:spcBef>
            </a:pPr>
            <a:r>
              <a:rPr sz="3600" spc="-5" dirty="0"/>
              <a:t>IKE </a:t>
            </a:r>
            <a:r>
              <a:rPr sz="3600" spc="-10" dirty="0"/>
              <a:t>opens </a:t>
            </a:r>
            <a:r>
              <a:rPr sz="3600" spc="-5" dirty="0"/>
              <a:t>a management session with relevant peer,  and negotiates all </a:t>
            </a:r>
            <a:r>
              <a:rPr sz="3600" spc="-10" dirty="0"/>
              <a:t>SAs </a:t>
            </a:r>
            <a:r>
              <a:rPr sz="3600" spc="-5" dirty="0"/>
              <a:t>and keying material for</a:t>
            </a:r>
            <a:r>
              <a:rPr sz="3600" spc="85" dirty="0"/>
              <a:t> </a:t>
            </a:r>
            <a:r>
              <a:rPr sz="3600" spc="-10" dirty="0" err="1"/>
              <a:t>IPSec</a:t>
            </a:r>
            <a:endParaRPr sz="3600" spc="-10" dirty="0"/>
          </a:p>
          <a:p>
            <a:pPr marL="319405">
              <a:lnSpc>
                <a:spcPct val="100000"/>
              </a:lnSpc>
              <a:spcBef>
                <a:spcPts val="675"/>
              </a:spcBef>
            </a:pPr>
            <a:r>
              <a:rPr sz="3600" spc="-10" dirty="0"/>
              <a:t>IPSec </a:t>
            </a:r>
            <a:r>
              <a:rPr sz="3600" spc="-5" dirty="0"/>
              <a:t>protects</a:t>
            </a:r>
            <a:r>
              <a:rPr sz="3600" spc="10" dirty="0"/>
              <a:t> </a:t>
            </a:r>
            <a:r>
              <a:rPr sz="3600" spc="-5" dirty="0"/>
              <a:t>traffic</a:t>
            </a:r>
          </a:p>
        </p:txBody>
      </p:sp>
      <p:sp>
        <p:nvSpPr>
          <p:cNvPr id="7" name="object 7"/>
          <p:cNvSpPr txBox="1">
            <a:spLocks noGrp="1"/>
          </p:cNvSpPr>
          <p:nvPr>
            <p:ph type="title"/>
          </p:nvPr>
        </p:nvSpPr>
        <p:spPr>
          <a:xfrm>
            <a:off x="1572952" y="840765"/>
            <a:ext cx="7684770" cy="689932"/>
          </a:xfrm>
          <a:prstGeom prst="rect">
            <a:avLst/>
          </a:prstGeom>
        </p:spPr>
        <p:txBody>
          <a:bodyPr vert="horz" wrap="square" lIns="0" tIns="12700" rIns="0" bIns="0" rtlCol="0" anchor="ctr">
            <a:spAutoFit/>
          </a:bodyPr>
          <a:lstStyle/>
          <a:p>
            <a:pPr marL="12700">
              <a:lnSpc>
                <a:spcPct val="100000"/>
              </a:lnSpc>
              <a:spcBef>
                <a:spcPts val="100"/>
              </a:spcBef>
            </a:pPr>
            <a:r>
              <a:rPr spc="-5" dirty="0"/>
              <a:t>IPSec </a:t>
            </a:r>
            <a:r>
              <a:rPr dirty="0"/>
              <a:t>and </a:t>
            </a:r>
            <a:r>
              <a:rPr spc="-5" dirty="0"/>
              <a:t>IKE</a:t>
            </a:r>
            <a:r>
              <a:rPr spc="-85" dirty="0"/>
              <a:t> </a:t>
            </a:r>
            <a:r>
              <a:rPr spc="-5" dirty="0"/>
              <a:t>Relationship</a:t>
            </a:r>
          </a:p>
        </p:txBody>
      </p:sp>
    </p:spTree>
    <p:extLst>
      <p:ext uri="{BB962C8B-B14F-4D97-AF65-F5344CB8AC3E}">
        <p14:creationId xmlns:p14="http://schemas.microsoft.com/office/powerpoint/2010/main" val="3914353537"/>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26158" y="814692"/>
            <a:ext cx="7934325" cy="689932"/>
          </a:xfrm>
          <a:prstGeom prst="rect">
            <a:avLst/>
          </a:prstGeom>
        </p:spPr>
        <p:txBody>
          <a:bodyPr vert="horz" wrap="square" lIns="0" tIns="12700" rIns="0" bIns="0" rtlCol="0" anchor="ctr">
            <a:spAutoFit/>
          </a:bodyPr>
          <a:lstStyle/>
          <a:p>
            <a:pPr marL="2640330" marR="5080" indent="-2628265">
              <a:lnSpc>
                <a:spcPct val="100000"/>
              </a:lnSpc>
              <a:spcBef>
                <a:spcPts val="100"/>
              </a:spcBef>
            </a:pPr>
            <a:r>
              <a:rPr spc="-5" dirty="0"/>
              <a:t>IPSec </a:t>
            </a:r>
            <a:r>
              <a:rPr dirty="0"/>
              <a:t>and </a:t>
            </a:r>
            <a:r>
              <a:rPr spc="-5" dirty="0"/>
              <a:t>IKE </a:t>
            </a:r>
            <a:r>
              <a:rPr spc="-10" dirty="0"/>
              <a:t>Relationship  </a:t>
            </a:r>
            <a:r>
              <a:rPr spc="-5" dirty="0"/>
              <a:t>(Contd.)</a:t>
            </a:r>
          </a:p>
        </p:txBody>
      </p:sp>
      <p:sp>
        <p:nvSpPr>
          <p:cNvPr id="3" name="object 3"/>
          <p:cNvSpPr/>
          <p:nvPr/>
        </p:nvSpPr>
        <p:spPr>
          <a:xfrm>
            <a:off x="1866895" y="3226899"/>
            <a:ext cx="885718" cy="704766"/>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9334495" y="3293447"/>
            <a:ext cx="885718" cy="704766"/>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1826158" y="3828669"/>
            <a:ext cx="1050290" cy="299720"/>
          </a:xfrm>
          <a:prstGeom prst="rect">
            <a:avLst/>
          </a:prstGeom>
        </p:spPr>
        <p:txBody>
          <a:bodyPr vert="horz" wrap="square" lIns="0" tIns="12700" rIns="0" bIns="0" rtlCol="0">
            <a:spAutoFit/>
          </a:bodyPr>
          <a:lstStyle/>
          <a:p>
            <a:pPr marL="12700">
              <a:spcBef>
                <a:spcPts val="100"/>
              </a:spcBef>
            </a:pPr>
            <a:r>
              <a:rPr b="1" spc="-30" dirty="0">
                <a:solidFill>
                  <a:srgbClr val="6F2F9F"/>
                </a:solidFill>
                <a:latin typeface="Candara"/>
                <a:cs typeface="Candara"/>
              </a:rPr>
              <a:t>A’s</a:t>
            </a:r>
            <a:r>
              <a:rPr b="1" spc="-75" dirty="0">
                <a:solidFill>
                  <a:srgbClr val="6F2F9F"/>
                </a:solidFill>
                <a:latin typeface="Candara"/>
                <a:cs typeface="Candara"/>
              </a:rPr>
              <a:t> </a:t>
            </a:r>
            <a:r>
              <a:rPr b="1" spc="-5" dirty="0">
                <a:solidFill>
                  <a:srgbClr val="6F2F9F"/>
                </a:solidFill>
                <a:latin typeface="Candara"/>
                <a:cs typeface="Candara"/>
              </a:rPr>
              <a:t>Laptop</a:t>
            </a:r>
            <a:endParaRPr>
              <a:latin typeface="Candara"/>
              <a:cs typeface="Candara"/>
            </a:endParaRPr>
          </a:p>
        </p:txBody>
      </p:sp>
      <p:sp>
        <p:nvSpPr>
          <p:cNvPr id="6" name="object 6"/>
          <p:cNvSpPr txBox="1"/>
          <p:nvPr/>
        </p:nvSpPr>
        <p:spPr>
          <a:xfrm>
            <a:off x="9300718" y="3916426"/>
            <a:ext cx="1052830" cy="299720"/>
          </a:xfrm>
          <a:prstGeom prst="rect">
            <a:avLst/>
          </a:prstGeom>
        </p:spPr>
        <p:txBody>
          <a:bodyPr vert="horz" wrap="square" lIns="0" tIns="12700" rIns="0" bIns="0" rtlCol="0">
            <a:spAutoFit/>
          </a:bodyPr>
          <a:lstStyle/>
          <a:p>
            <a:pPr marL="12700">
              <a:spcBef>
                <a:spcPts val="100"/>
              </a:spcBef>
            </a:pPr>
            <a:r>
              <a:rPr b="1" dirty="0">
                <a:solidFill>
                  <a:srgbClr val="6F2F9F"/>
                </a:solidFill>
                <a:latin typeface="Candara"/>
                <a:cs typeface="Candara"/>
              </a:rPr>
              <a:t>B’s</a:t>
            </a:r>
            <a:r>
              <a:rPr b="1" spc="-90" dirty="0">
                <a:solidFill>
                  <a:srgbClr val="6F2F9F"/>
                </a:solidFill>
                <a:latin typeface="Candara"/>
                <a:cs typeface="Candara"/>
              </a:rPr>
              <a:t> </a:t>
            </a:r>
            <a:r>
              <a:rPr b="1" spc="-5" dirty="0">
                <a:solidFill>
                  <a:srgbClr val="6F2F9F"/>
                </a:solidFill>
                <a:latin typeface="Candara"/>
                <a:cs typeface="Candara"/>
              </a:rPr>
              <a:t>Laptop</a:t>
            </a:r>
            <a:endParaRPr>
              <a:latin typeface="Candara"/>
              <a:cs typeface="Candara"/>
            </a:endParaRPr>
          </a:p>
        </p:txBody>
      </p:sp>
      <p:sp>
        <p:nvSpPr>
          <p:cNvPr id="7" name="object 7"/>
          <p:cNvSpPr/>
          <p:nvPr/>
        </p:nvSpPr>
        <p:spPr>
          <a:xfrm>
            <a:off x="2895600" y="3093466"/>
            <a:ext cx="914400" cy="914400"/>
          </a:xfrm>
          <a:custGeom>
            <a:avLst/>
            <a:gdLst/>
            <a:ahLst/>
            <a:cxnLst/>
            <a:rect l="l" t="t" r="r" b="b"/>
            <a:pathLst>
              <a:path w="914400" h="914400">
                <a:moveTo>
                  <a:pt x="0" y="457200"/>
                </a:moveTo>
                <a:lnTo>
                  <a:pt x="2360" y="410437"/>
                </a:lnTo>
                <a:lnTo>
                  <a:pt x="9289" y="365029"/>
                </a:lnTo>
                <a:lnTo>
                  <a:pt x="20557" y="321206"/>
                </a:lnTo>
                <a:lnTo>
                  <a:pt x="35933" y="279195"/>
                </a:lnTo>
                <a:lnTo>
                  <a:pt x="55187" y="239227"/>
                </a:lnTo>
                <a:lnTo>
                  <a:pt x="78090" y="201531"/>
                </a:lnTo>
                <a:lnTo>
                  <a:pt x="104411" y="166337"/>
                </a:lnTo>
                <a:lnTo>
                  <a:pt x="133921" y="133873"/>
                </a:lnTo>
                <a:lnTo>
                  <a:pt x="166390" y="104370"/>
                </a:lnTo>
                <a:lnTo>
                  <a:pt x="201587" y="78056"/>
                </a:lnTo>
                <a:lnTo>
                  <a:pt x="239283" y="55161"/>
                </a:lnTo>
                <a:lnTo>
                  <a:pt x="279249" y="35915"/>
                </a:lnTo>
                <a:lnTo>
                  <a:pt x="321253" y="20546"/>
                </a:lnTo>
                <a:lnTo>
                  <a:pt x="365066" y="9284"/>
                </a:lnTo>
                <a:lnTo>
                  <a:pt x="410458" y="2359"/>
                </a:lnTo>
                <a:lnTo>
                  <a:pt x="457200" y="0"/>
                </a:lnTo>
                <a:lnTo>
                  <a:pt x="503941" y="2359"/>
                </a:lnTo>
                <a:lnTo>
                  <a:pt x="549333" y="9284"/>
                </a:lnTo>
                <a:lnTo>
                  <a:pt x="593146" y="20546"/>
                </a:lnTo>
                <a:lnTo>
                  <a:pt x="635150" y="35915"/>
                </a:lnTo>
                <a:lnTo>
                  <a:pt x="675116" y="55161"/>
                </a:lnTo>
                <a:lnTo>
                  <a:pt x="712812" y="78056"/>
                </a:lnTo>
                <a:lnTo>
                  <a:pt x="748009" y="104370"/>
                </a:lnTo>
                <a:lnTo>
                  <a:pt x="780478" y="133873"/>
                </a:lnTo>
                <a:lnTo>
                  <a:pt x="809988" y="166337"/>
                </a:lnTo>
                <a:lnTo>
                  <a:pt x="836309" y="201531"/>
                </a:lnTo>
                <a:lnTo>
                  <a:pt x="859212" y="239227"/>
                </a:lnTo>
                <a:lnTo>
                  <a:pt x="878466" y="279195"/>
                </a:lnTo>
                <a:lnTo>
                  <a:pt x="893842" y="321206"/>
                </a:lnTo>
                <a:lnTo>
                  <a:pt x="905110" y="365029"/>
                </a:lnTo>
                <a:lnTo>
                  <a:pt x="912039" y="410437"/>
                </a:lnTo>
                <a:lnTo>
                  <a:pt x="914400" y="457200"/>
                </a:lnTo>
                <a:lnTo>
                  <a:pt x="912039" y="503941"/>
                </a:lnTo>
                <a:lnTo>
                  <a:pt x="905110" y="549333"/>
                </a:lnTo>
                <a:lnTo>
                  <a:pt x="893842" y="593146"/>
                </a:lnTo>
                <a:lnTo>
                  <a:pt x="878466" y="635150"/>
                </a:lnTo>
                <a:lnTo>
                  <a:pt x="859212" y="675116"/>
                </a:lnTo>
                <a:lnTo>
                  <a:pt x="836309" y="712812"/>
                </a:lnTo>
                <a:lnTo>
                  <a:pt x="809988" y="748009"/>
                </a:lnTo>
                <a:lnTo>
                  <a:pt x="780478" y="780478"/>
                </a:lnTo>
                <a:lnTo>
                  <a:pt x="748009" y="809988"/>
                </a:lnTo>
                <a:lnTo>
                  <a:pt x="712812" y="836309"/>
                </a:lnTo>
                <a:lnTo>
                  <a:pt x="675116" y="859212"/>
                </a:lnTo>
                <a:lnTo>
                  <a:pt x="635150" y="878466"/>
                </a:lnTo>
                <a:lnTo>
                  <a:pt x="593146" y="893842"/>
                </a:lnTo>
                <a:lnTo>
                  <a:pt x="549333" y="905110"/>
                </a:lnTo>
                <a:lnTo>
                  <a:pt x="503941" y="912039"/>
                </a:lnTo>
                <a:lnTo>
                  <a:pt x="457200" y="914400"/>
                </a:lnTo>
                <a:lnTo>
                  <a:pt x="410458" y="912039"/>
                </a:lnTo>
                <a:lnTo>
                  <a:pt x="365066" y="905110"/>
                </a:lnTo>
                <a:lnTo>
                  <a:pt x="321253" y="893842"/>
                </a:lnTo>
                <a:lnTo>
                  <a:pt x="279249" y="878466"/>
                </a:lnTo>
                <a:lnTo>
                  <a:pt x="239283" y="859212"/>
                </a:lnTo>
                <a:lnTo>
                  <a:pt x="201587" y="836309"/>
                </a:lnTo>
                <a:lnTo>
                  <a:pt x="166390" y="809988"/>
                </a:lnTo>
                <a:lnTo>
                  <a:pt x="133921" y="780478"/>
                </a:lnTo>
                <a:lnTo>
                  <a:pt x="104411" y="748009"/>
                </a:lnTo>
                <a:lnTo>
                  <a:pt x="78090" y="712812"/>
                </a:lnTo>
                <a:lnTo>
                  <a:pt x="55187" y="675116"/>
                </a:lnTo>
                <a:lnTo>
                  <a:pt x="35933" y="635150"/>
                </a:lnTo>
                <a:lnTo>
                  <a:pt x="20557" y="593146"/>
                </a:lnTo>
                <a:lnTo>
                  <a:pt x="9289" y="549333"/>
                </a:lnTo>
                <a:lnTo>
                  <a:pt x="2360" y="503941"/>
                </a:lnTo>
                <a:lnTo>
                  <a:pt x="0" y="457200"/>
                </a:lnTo>
                <a:close/>
              </a:path>
            </a:pathLst>
          </a:custGeom>
          <a:ln w="15875">
            <a:solidFill>
              <a:srgbClr val="282946"/>
            </a:solidFill>
          </a:ln>
        </p:spPr>
        <p:txBody>
          <a:bodyPr wrap="square" lIns="0" tIns="0" rIns="0" bIns="0" rtlCol="0"/>
          <a:lstStyle/>
          <a:p>
            <a:endParaRPr/>
          </a:p>
        </p:txBody>
      </p:sp>
      <p:sp>
        <p:nvSpPr>
          <p:cNvPr id="8" name="object 8"/>
          <p:cNvSpPr txBox="1"/>
          <p:nvPr/>
        </p:nvSpPr>
        <p:spPr>
          <a:xfrm>
            <a:off x="3097530" y="3264153"/>
            <a:ext cx="553720" cy="574040"/>
          </a:xfrm>
          <a:prstGeom prst="rect">
            <a:avLst/>
          </a:prstGeom>
        </p:spPr>
        <p:txBody>
          <a:bodyPr vert="horz" wrap="square" lIns="0" tIns="12700" rIns="0" bIns="0" rtlCol="0">
            <a:spAutoFit/>
          </a:bodyPr>
          <a:lstStyle/>
          <a:p>
            <a:pPr marL="204470" marR="5080" indent="-192405">
              <a:spcBef>
                <a:spcPts val="100"/>
              </a:spcBef>
            </a:pPr>
            <a:r>
              <a:rPr b="1" dirty="0">
                <a:latin typeface="Candara"/>
                <a:cs typeface="Candara"/>
              </a:rPr>
              <a:t>IP</a:t>
            </a:r>
            <a:r>
              <a:rPr b="1" spc="-10" dirty="0">
                <a:latin typeface="Candara"/>
                <a:cs typeface="Candara"/>
              </a:rPr>
              <a:t>S</a:t>
            </a:r>
            <a:r>
              <a:rPr b="1" spc="-5" dirty="0">
                <a:latin typeface="Candara"/>
                <a:cs typeface="Candara"/>
              </a:rPr>
              <a:t>ec  </a:t>
            </a:r>
            <a:r>
              <a:rPr b="1" dirty="0">
                <a:latin typeface="Candara"/>
                <a:cs typeface="Candara"/>
              </a:rPr>
              <a:t>A</a:t>
            </a:r>
            <a:endParaRPr>
              <a:latin typeface="Candara"/>
              <a:cs typeface="Candara"/>
            </a:endParaRPr>
          </a:p>
        </p:txBody>
      </p:sp>
      <p:sp>
        <p:nvSpPr>
          <p:cNvPr id="9" name="object 9"/>
          <p:cNvSpPr/>
          <p:nvPr/>
        </p:nvSpPr>
        <p:spPr>
          <a:xfrm>
            <a:off x="8153400" y="3093466"/>
            <a:ext cx="914400" cy="914400"/>
          </a:xfrm>
          <a:custGeom>
            <a:avLst/>
            <a:gdLst/>
            <a:ahLst/>
            <a:cxnLst/>
            <a:rect l="l" t="t" r="r" b="b"/>
            <a:pathLst>
              <a:path w="914400" h="914400">
                <a:moveTo>
                  <a:pt x="0" y="457200"/>
                </a:moveTo>
                <a:lnTo>
                  <a:pt x="2360" y="410437"/>
                </a:lnTo>
                <a:lnTo>
                  <a:pt x="9289" y="365029"/>
                </a:lnTo>
                <a:lnTo>
                  <a:pt x="20557" y="321206"/>
                </a:lnTo>
                <a:lnTo>
                  <a:pt x="35933" y="279195"/>
                </a:lnTo>
                <a:lnTo>
                  <a:pt x="55187" y="239227"/>
                </a:lnTo>
                <a:lnTo>
                  <a:pt x="78090" y="201531"/>
                </a:lnTo>
                <a:lnTo>
                  <a:pt x="104411" y="166337"/>
                </a:lnTo>
                <a:lnTo>
                  <a:pt x="133921" y="133873"/>
                </a:lnTo>
                <a:lnTo>
                  <a:pt x="166390" y="104370"/>
                </a:lnTo>
                <a:lnTo>
                  <a:pt x="201587" y="78056"/>
                </a:lnTo>
                <a:lnTo>
                  <a:pt x="239283" y="55161"/>
                </a:lnTo>
                <a:lnTo>
                  <a:pt x="279249" y="35915"/>
                </a:lnTo>
                <a:lnTo>
                  <a:pt x="321253" y="20546"/>
                </a:lnTo>
                <a:lnTo>
                  <a:pt x="365066" y="9284"/>
                </a:lnTo>
                <a:lnTo>
                  <a:pt x="410458" y="2359"/>
                </a:lnTo>
                <a:lnTo>
                  <a:pt x="457200" y="0"/>
                </a:lnTo>
                <a:lnTo>
                  <a:pt x="503941" y="2359"/>
                </a:lnTo>
                <a:lnTo>
                  <a:pt x="549333" y="9284"/>
                </a:lnTo>
                <a:lnTo>
                  <a:pt x="593146" y="20546"/>
                </a:lnTo>
                <a:lnTo>
                  <a:pt x="635150" y="35915"/>
                </a:lnTo>
                <a:lnTo>
                  <a:pt x="675116" y="55161"/>
                </a:lnTo>
                <a:lnTo>
                  <a:pt x="712812" y="78056"/>
                </a:lnTo>
                <a:lnTo>
                  <a:pt x="748009" y="104370"/>
                </a:lnTo>
                <a:lnTo>
                  <a:pt x="780478" y="133873"/>
                </a:lnTo>
                <a:lnTo>
                  <a:pt x="809988" y="166337"/>
                </a:lnTo>
                <a:lnTo>
                  <a:pt x="836309" y="201531"/>
                </a:lnTo>
                <a:lnTo>
                  <a:pt x="859212" y="239227"/>
                </a:lnTo>
                <a:lnTo>
                  <a:pt x="878466" y="279195"/>
                </a:lnTo>
                <a:lnTo>
                  <a:pt x="893842" y="321206"/>
                </a:lnTo>
                <a:lnTo>
                  <a:pt x="905110" y="365029"/>
                </a:lnTo>
                <a:lnTo>
                  <a:pt x="912039" y="410437"/>
                </a:lnTo>
                <a:lnTo>
                  <a:pt x="914400" y="457200"/>
                </a:lnTo>
                <a:lnTo>
                  <a:pt x="912039" y="503941"/>
                </a:lnTo>
                <a:lnTo>
                  <a:pt x="905110" y="549333"/>
                </a:lnTo>
                <a:lnTo>
                  <a:pt x="893842" y="593146"/>
                </a:lnTo>
                <a:lnTo>
                  <a:pt x="878466" y="635150"/>
                </a:lnTo>
                <a:lnTo>
                  <a:pt x="859212" y="675116"/>
                </a:lnTo>
                <a:lnTo>
                  <a:pt x="836309" y="712812"/>
                </a:lnTo>
                <a:lnTo>
                  <a:pt x="809988" y="748009"/>
                </a:lnTo>
                <a:lnTo>
                  <a:pt x="780478" y="780478"/>
                </a:lnTo>
                <a:lnTo>
                  <a:pt x="748009" y="809988"/>
                </a:lnTo>
                <a:lnTo>
                  <a:pt x="712812" y="836309"/>
                </a:lnTo>
                <a:lnTo>
                  <a:pt x="675116" y="859212"/>
                </a:lnTo>
                <a:lnTo>
                  <a:pt x="635150" y="878466"/>
                </a:lnTo>
                <a:lnTo>
                  <a:pt x="593146" y="893842"/>
                </a:lnTo>
                <a:lnTo>
                  <a:pt x="549333" y="905110"/>
                </a:lnTo>
                <a:lnTo>
                  <a:pt x="503941" y="912039"/>
                </a:lnTo>
                <a:lnTo>
                  <a:pt x="457200" y="914400"/>
                </a:lnTo>
                <a:lnTo>
                  <a:pt x="410458" y="912039"/>
                </a:lnTo>
                <a:lnTo>
                  <a:pt x="365066" y="905110"/>
                </a:lnTo>
                <a:lnTo>
                  <a:pt x="321253" y="893842"/>
                </a:lnTo>
                <a:lnTo>
                  <a:pt x="279249" y="878466"/>
                </a:lnTo>
                <a:lnTo>
                  <a:pt x="239283" y="859212"/>
                </a:lnTo>
                <a:lnTo>
                  <a:pt x="201587" y="836309"/>
                </a:lnTo>
                <a:lnTo>
                  <a:pt x="166390" y="809988"/>
                </a:lnTo>
                <a:lnTo>
                  <a:pt x="133921" y="780478"/>
                </a:lnTo>
                <a:lnTo>
                  <a:pt x="104411" y="748009"/>
                </a:lnTo>
                <a:lnTo>
                  <a:pt x="78090" y="712812"/>
                </a:lnTo>
                <a:lnTo>
                  <a:pt x="55187" y="675116"/>
                </a:lnTo>
                <a:lnTo>
                  <a:pt x="35933" y="635150"/>
                </a:lnTo>
                <a:lnTo>
                  <a:pt x="20557" y="593146"/>
                </a:lnTo>
                <a:lnTo>
                  <a:pt x="9289" y="549333"/>
                </a:lnTo>
                <a:lnTo>
                  <a:pt x="2360" y="503941"/>
                </a:lnTo>
                <a:lnTo>
                  <a:pt x="0" y="457200"/>
                </a:lnTo>
                <a:close/>
              </a:path>
            </a:pathLst>
          </a:custGeom>
          <a:ln w="15875">
            <a:solidFill>
              <a:srgbClr val="282946"/>
            </a:solidFill>
          </a:ln>
        </p:spPr>
        <p:txBody>
          <a:bodyPr wrap="square" lIns="0" tIns="0" rIns="0" bIns="0" rtlCol="0"/>
          <a:lstStyle/>
          <a:p>
            <a:endParaRPr/>
          </a:p>
        </p:txBody>
      </p:sp>
      <p:sp>
        <p:nvSpPr>
          <p:cNvPr id="10" name="object 10"/>
          <p:cNvSpPr txBox="1"/>
          <p:nvPr/>
        </p:nvSpPr>
        <p:spPr>
          <a:xfrm>
            <a:off x="8309229" y="3416555"/>
            <a:ext cx="553720" cy="574675"/>
          </a:xfrm>
          <a:prstGeom prst="rect">
            <a:avLst/>
          </a:prstGeom>
        </p:spPr>
        <p:txBody>
          <a:bodyPr vert="horz" wrap="square" lIns="0" tIns="12700" rIns="0" bIns="0" rtlCol="0">
            <a:spAutoFit/>
          </a:bodyPr>
          <a:lstStyle/>
          <a:p>
            <a:pPr algn="ctr">
              <a:spcBef>
                <a:spcPts val="100"/>
              </a:spcBef>
            </a:pPr>
            <a:r>
              <a:rPr b="1" dirty="0">
                <a:latin typeface="Candara"/>
                <a:cs typeface="Candara"/>
              </a:rPr>
              <a:t>IP</a:t>
            </a:r>
            <a:r>
              <a:rPr b="1" spc="-10" dirty="0">
                <a:latin typeface="Candara"/>
                <a:cs typeface="Candara"/>
              </a:rPr>
              <a:t>S</a:t>
            </a:r>
            <a:r>
              <a:rPr b="1" spc="-5" dirty="0">
                <a:latin typeface="Candara"/>
                <a:cs typeface="Candara"/>
              </a:rPr>
              <a:t>ec</a:t>
            </a:r>
            <a:endParaRPr>
              <a:latin typeface="Candara"/>
              <a:cs typeface="Candara"/>
            </a:endParaRPr>
          </a:p>
          <a:p>
            <a:pPr marL="4445" algn="ctr"/>
            <a:r>
              <a:rPr b="1" dirty="0">
                <a:latin typeface="Candara"/>
                <a:cs typeface="Candara"/>
              </a:rPr>
              <a:t>B</a:t>
            </a:r>
            <a:endParaRPr>
              <a:latin typeface="Candara"/>
              <a:cs typeface="Candara"/>
            </a:endParaRPr>
          </a:p>
        </p:txBody>
      </p:sp>
      <p:sp>
        <p:nvSpPr>
          <p:cNvPr id="11" name="object 11"/>
          <p:cNvSpPr txBox="1"/>
          <p:nvPr/>
        </p:nvSpPr>
        <p:spPr>
          <a:xfrm>
            <a:off x="2895600" y="4693628"/>
            <a:ext cx="914400" cy="739305"/>
          </a:xfrm>
          <a:prstGeom prst="rect">
            <a:avLst/>
          </a:prstGeom>
          <a:ln w="15875">
            <a:solidFill>
              <a:srgbClr val="282946"/>
            </a:solidFill>
          </a:ln>
        </p:spPr>
        <p:txBody>
          <a:bodyPr vert="horz" wrap="square" lIns="0" tIns="183515" rIns="0" bIns="0" rtlCol="0">
            <a:spAutoFit/>
          </a:bodyPr>
          <a:lstStyle/>
          <a:p>
            <a:pPr marL="45085" algn="ctr">
              <a:spcBef>
                <a:spcPts val="1445"/>
              </a:spcBef>
            </a:pPr>
            <a:r>
              <a:rPr b="1" dirty="0">
                <a:latin typeface="Candara"/>
                <a:cs typeface="Candara"/>
              </a:rPr>
              <a:t>IKE</a:t>
            </a:r>
            <a:endParaRPr>
              <a:latin typeface="Candara"/>
              <a:cs typeface="Candara"/>
            </a:endParaRPr>
          </a:p>
          <a:p>
            <a:pPr marL="50165" algn="ctr">
              <a:spcBef>
                <a:spcPts val="5"/>
              </a:spcBef>
            </a:pPr>
            <a:r>
              <a:rPr b="1" dirty="0">
                <a:latin typeface="Candara"/>
                <a:cs typeface="Candara"/>
              </a:rPr>
              <a:t>A</a:t>
            </a:r>
            <a:endParaRPr>
              <a:latin typeface="Candara"/>
              <a:cs typeface="Candara"/>
            </a:endParaRPr>
          </a:p>
        </p:txBody>
      </p:sp>
      <p:sp>
        <p:nvSpPr>
          <p:cNvPr id="12" name="object 12"/>
          <p:cNvSpPr txBox="1"/>
          <p:nvPr/>
        </p:nvSpPr>
        <p:spPr>
          <a:xfrm>
            <a:off x="8153400" y="4617466"/>
            <a:ext cx="914400" cy="739305"/>
          </a:xfrm>
          <a:prstGeom prst="rect">
            <a:avLst/>
          </a:prstGeom>
          <a:ln w="15875">
            <a:solidFill>
              <a:srgbClr val="282946"/>
            </a:solidFill>
          </a:ln>
        </p:spPr>
        <p:txBody>
          <a:bodyPr vert="horz" wrap="square" lIns="0" tIns="183515" rIns="0" bIns="0" rtlCol="0">
            <a:spAutoFit/>
          </a:bodyPr>
          <a:lstStyle/>
          <a:p>
            <a:pPr marL="413384" marR="266700" indent="-93345">
              <a:spcBef>
                <a:spcPts val="1445"/>
              </a:spcBef>
            </a:pPr>
            <a:r>
              <a:rPr b="1" dirty="0">
                <a:latin typeface="Candara"/>
                <a:cs typeface="Candara"/>
              </a:rPr>
              <a:t>IKE  B</a:t>
            </a:r>
            <a:endParaRPr>
              <a:latin typeface="Candara"/>
              <a:cs typeface="Candara"/>
            </a:endParaRPr>
          </a:p>
        </p:txBody>
      </p:sp>
      <p:sp>
        <p:nvSpPr>
          <p:cNvPr id="13" name="object 13"/>
          <p:cNvSpPr/>
          <p:nvPr/>
        </p:nvSpPr>
        <p:spPr>
          <a:xfrm>
            <a:off x="4114800" y="5015610"/>
            <a:ext cx="3733800" cy="118110"/>
          </a:xfrm>
          <a:custGeom>
            <a:avLst/>
            <a:gdLst/>
            <a:ahLst/>
            <a:cxnLst/>
            <a:rect l="l" t="t" r="r" b="b"/>
            <a:pathLst>
              <a:path w="3733800" h="118110">
                <a:moveTo>
                  <a:pt x="100964" y="0"/>
                </a:moveTo>
                <a:lnTo>
                  <a:pt x="94995" y="3556"/>
                </a:lnTo>
                <a:lnTo>
                  <a:pt x="0" y="59055"/>
                </a:lnTo>
                <a:lnTo>
                  <a:pt x="94995" y="114426"/>
                </a:lnTo>
                <a:lnTo>
                  <a:pt x="100964" y="117982"/>
                </a:lnTo>
                <a:lnTo>
                  <a:pt x="108838" y="115950"/>
                </a:lnTo>
                <a:lnTo>
                  <a:pt x="112268" y="109855"/>
                </a:lnTo>
                <a:lnTo>
                  <a:pt x="115824" y="103758"/>
                </a:lnTo>
                <a:lnTo>
                  <a:pt x="113792" y="96012"/>
                </a:lnTo>
                <a:lnTo>
                  <a:pt x="72208" y="71755"/>
                </a:lnTo>
                <a:lnTo>
                  <a:pt x="25145" y="71755"/>
                </a:lnTo>
                <a:lnTo>
                  <a:pt x="25145" y="46355"/>
                </a:lnTo>
                <a:lnTo>
                  <a:pt x="71990" y="46355"/>
                </a:lnTo>
                <a:lnTo>
                  <a:pt x="113792" y="21970"/>
                </a:lnTo>
                <a:lnTo>
                  <a:pt x="115824" y="14224"/>
                </a:lnTo>
                <a:lnTo>
                  <a:pt x="112268" y="8127"/>
                </a:lnTo>
                <a:lnTo>
                  <a:pt x="108838" y="2158"/>
                </a:lnTo>
                <a:lnTo>
                  <a:pt x="100964" y="0"/>
                </a:lnTo>
                <a:close/>
              </a:path>
              <a:path w="3733800" h="118110">
                <a:moveTo>
                  <a:pt x="3683471" y="58991"/>
                </a:moveTo>
                <a:lnTo>
                  <a:pt x="3620008" y="96012"/>
                </a:lnTo>
                <a:lnTo>
                  <a:pt x="3617976" y="103758"/>
                </a:lnTo>
                <a:lnTo>
                  <a:pt x="3621532" y="109855"/>
                </a:lnTo>
                <a:lnTo>
                  <a:pt x="3624961" y="115950"/>
                </a:lnTo>
                <a:lnTo>
                  <a:pt x="3632835" y="117982"/>
                </a:lnTo>
                <a:lnTo>
                  <a:pt x="3638804" y="114426"/>
                </a:lnTo>
                <a:lnTo>
                  <a:pt x="3712011" y="71755"/>
                </a:lnTo>
                <a:lnTo>
                  <a:pt x="3708654" y="71755"/>
                </a:lnTo>
                <a:lnTo>
                  <a:pt x="3708654" y="69976"/>
                </a:lnTo>
                <a:lnTo>
                  <a:pt x="3702304" y="69976"/>
                </a:lnTo>
                <a:lnTo>
                  <a:pt x="3683471" y="58991"/>
                </a:lnTo>
                <a:close/>
              </a:path>
              <a:path w="3733800" h="118110">
                <a:moveTo>
                  <a:pt x="71990" y="46355"/>
                </a:moveTo>
                <a:lnTo>
                  <a:pt x="25145" y="46355"/>
                </a:lnTo>
                <a:lnTo>
                  <a:pt x="25145" y="71755"/>
                </a:lnTo>
                <a:lnTo>
                  <a:pt x="72208" y="71755"/>
                </a:lnTo>
                <a:lnTo>
                  <a:pt x="69160" y="69976"/>
                </a:lnTo>
                <a:lnTo>
                  <a:pt x="31495" y="69976"/>
                </a:lnTo>
                <a:lnTo>
                  <a:pt x="31495" y="48006"/>
                </a:lnTo>
                <a:lnTo>
                  <a:pt x="69160" y="48006"/>
                </a:lnTo>
                <a:lnTo>
                  <a:pt x="71990" y="46355"/>
                </a:lnTo>
                <a:close/>
              </a:path>
              <a:path w="3733800" h="118110">
                <a:moveTo>
                  <a:pt x="3661809" y="46355"/>
                </a:moveTo>
                <a:lnTo>
                  <a:pt x="71990" y="46355"/>
                </a:lnTo>
                <a:lnTo>
                  <a:pt x="50328" y="58991"/>
                </a:lnTo>
                <a:lnTo>
                  <a:pt x="72208" y="71755"/>
                </a:lnTo>
                <a:lnTo>
                  <a:pt x="3661591" y="71755"/>
                </a:lnTo>
                <a:lnTo>
                  <a:pt x="3683471" y="58991"/>
                </a:lnTo>
                <a:lnTo>
                  <a:pt x="3661809" y="46355"/>
                </a:lnTo>
                <a:close/>
              </a:path>
              <a:path w="3733800" h="118110">
                <a:moveTo>
                  <a:pt x="3712061" y="46355"/>
                </a:moveTo>
                <a:lnTo>
                  <a:pt x="3708654" y="46355"/>
                </a:lnTo>
                <a:lnTo>
                  <a:pt x="3708654" y="71755"/>
                </a:lnTo>
                <a:lnTo>
                  <a:pt x="3712011" y="71755"/>
                </a:lnTo>
                <a:lnTo>
                  <a:pt x="3733800" y="59055"/>
                </a:lnTo>
                <a:lnTo>
                  <a:pt x="3712061" y="46355"/>
                </a:lnTo>
                <a:close/>
              </a:path>
              <a:path w="3733800" h="118110">
                <a:moveTo>
                  <a:pt x="31495" y="48006"/>
                </a:moveTo>
                <a:lnTo>
                  <a:pt x="31495" y="69976"/>
                </a:lnTo>
                <a:lnTo>
                  <a:pt x="50328" y="58991"/>
                </a:lnTo>
                <a:lnTo>
                  <a:pt x="31495" y="48006"/>
                </a:lnTo>
                <a:close/>
              </a:path>
              <a:path w="3733800" h="118110">
                <a:moveTo>
                  <a:pt x="50328" y="58991"/>
                </a:moveTo>
                <a:lnTo>
                  <a:pt x="31495" y="69976"/>
                </a:lnTo>
                <a:lnTo>
                  <a:pt x="69160" y="69976"/>
                </a:lnTo>
                <a:lnTo>
                  <a:pt x="50328" y="58991"/>
                </a:lnTo>
                <a:close/>
              </a:path>
              <a:path w="3733800" h="118110">
                <a:moveTo>
                  <a:pt x="3702304" y="48006"/>
                </a:moveTo>
                <a:lnTo>
                  <a:pt x="3683471" y="58991"/>
                </a:lnTo>
                <a:lnTo>
                  <a:pt x="3702304" y="69976"/>
                </a:lnTo>
                <a:lnTo>
                  <a:pt x="3702304" y="48006"/>
                </a:lnTo>
                <a:close/>
              </a:path>
              <a:path w="3733800" h="118110">
                <a:moveTo>
                  <a:pt x="3708654" y="48006"/>
                </a:moveTo>
                <a:lnTo>
                  <a:pt x="3702304" y="48006"/>
                </a:lnTo>
                <a:lnTo>
                  <a:pt x="3702304" y="69976"/>
                </a:lnTo>
                <a:lnTo>
                  <a:pt x="3708654" y="69976"/>
                </a:lnTo>
                <a:lnTo>
                  <a:pt x="3708654" y="48006"/>
                </a:lnTo>
                <a:close/>
              </a:path>
              <a:path w="3733800" h="118110">
                <a:moveTo>
                  <a:pt x="69160" y="48006"/>
                </a:moveTo>
                <a:lnTo>
                  <a:pt x="31495" y="48006"/>
                </a:lnTo>
                <a:lnTo>
                  <a:pt x="50328" y="58991"/>
                </a:lnTo>
                <a:lnTo>
                  <a:pt x="69160" y="48006"/>
                </a:lnTo>
                <a:close/>
              </a:path>
              <a:path w="3733800" h="118110">
                <a:moveTo>
                  <a:pt x="3632835" y="0"/>
                </a:moveTo>
                <a:lnTo>
                  <a:pt x="3624961" y="2158"/>
                </a:lnTo>
                <a:lnTo>
                  <a:pt x="3621532" y="8127"/>
                </a:lnTo>
                <a:lnTo>
                  <a:pt x="3617976" y="14224"/>
                </a:lnTo>
                <a:lnTo>
                  <a:pt x="3620008" y="21970"/>
                </a:lnTo>
                <a:lnTo>
                  <a:pt x="3683471" y="58991"/>
                </a:lnTo>
                <a:lnTo>
                  <a:pt x="3702304" y="48006"/>
                </a:lnTo>
                <a:lnTo>
                  <a:pt x="3708654" y="48006"/>
                </a:lnTo>
                <a:lnTo>
                  <a:pt x="3708654" y="46355"/>
                </a:lnTo>
                <a:lnTo>
                  <a:pt x="3712061" y="46355"/>
                </a:lnTo>
                <a:lnTo>
                  <a:pt x="3638804" y="3556"/>
                </a:lnTo>
                <a:lnTo>
                  <a:pt x="3632835" y="0"/>
                </a:lnTo>
                <a:close/>
              </a:path>
            </a:pathLst>
          </a:custGeom>
          <a:solidFill>
            <a:srgbClr val="525389"/>
          </a:solidFill>
        </p:spPr>
        <p:txBody>
          <a:bodyPr wrap="square" lIns="0" tIns="0" rIns="0" bIns="0" rtlCol="0"/>
          <a:lstStyle/>
          <a:p>
            <a:endParaRPr/>
          </a:p>
        </p:txBody>
      </p:sp>
      <p:sp>
        <p:nvSpPr>
          <p:cNvPr id="14" name="object 14"/>
          <p:cNvSpPr txBox="1"/>
          <p:nvPr/>
        </p:nvSpPr>
        <p:spPr>
          <a:xfrm>
            <a:off x="5408421" y="5093334"/>
            <a:ext cx="1131570" cy="299720"/>
          </a:xfrm>
          <a:prstGeom prst="rect">
            <a:avLst/>
          </a:prstGeom>
        </p:spPr>
        <p:txBody>
          <a:bodyPr vert="horz" wrap="square" lIns="0" tIns="12700" rIns="0" bIns="0" rtlCol="0">
            <a:spAutoFit/>
          </a:bodyPr>
          <a:lstStyle/>
          <a:p>
            <a:pPr marL="12700">
              <a:spcBef>
                <a:spcPts val="100"/>
              </a:spcBef>
            </a:pPr>
            <a:r>
              <a:rPr b="1" dirty="0">
                <a:solidFill>
                  <a:srgbClr val="6F2F9F"/>
                </a:solidFill>
                <a:latin typeface="Candara"/>
                <a:cs typeface="Candara"/>
              </a:rPr>
              <a:t>IKE</a:t>
            </a:r>
            <a:r>
              <a:rPr b="1" spc="-75" dirty="0">
                <a:solidFill>
                  <a:srgbClr val="6F2F9F"/>
                </a:solidFill>
                <a:latin typeface="Candara"/>
                <a:cs typeface="Candara"/>
              </a:rPr>
              <a:t> </a:t>
            </a:r>
            <a:r>
              <a:rPr b="1" spc="-5" dirty="0">
                <a:solidFill>
                  <a:srgbClr val="6F2F9F"/>
                </a:solidFill>
                <a:latin typeface="Candara"/>
                <a:cs typeface="Candara"/>
              </a:rPr>
              <a:t>Session</a:t>
            </a:r>
            <a:endParaRPr>
              <a:latin typeface="Candara"/>
              <a:cs typeface="Candara"/>
            </a:endParaRPr>
          </a:p>
        </p:txBody>
      </p:sp>
      <p:sp>
        <p:nvSpPr>
          <p:cNvPr id="15" name="object 15"/>
          <p:cNvSpPr/>
          <p:nvPr/>
        </p:nvSpPr>
        <p:spPr>
          <a:xfrm>
            <a:off x="3810000" y="3491610"/>
            <a:ext cx="4343400" cy="118110"/>
          </a:xfrm>
          <a:custGeom>
            <a:avLst/>
            <a:gdLst/>
            <a:ahLst/>
            <a:cxnLst/>
            <a:rect l="l" t="t" r="r" b="b"/>
            <a:pathLst>
              <a:path w="4343400" h="118110">
                <a:moveTo>
                  <a:pt x="4293071" y="58991"/>
                </a:moveTo>
                <a:lnTo>
                  <a:pt x="4229608" y="96012"/>
                </a:lnTo>
                <a:lnTo>
                  <a:pt x="4227576" y="103759"/>
                </a:lnTo>
                <a:lnTo>
                  <a:pt x="4231132" y="109854"/>
                </a:lnTo>
                <a:lnTo>
                  <a:pt x="4234560" y="115950"/>
                </a:lnTo>
                <a:lnTo>
                  <a:pt x="4242434" y="117982"/>
                </a:lnTo>
                <a:lnTo>
                  <a:pt x="4248404" y="114426"/>
                </a:lnTo>
                <a:lnTo>
                  <a:pt x="4321611" y="71754"/>
                </a:lnTo>
                <a:lnTo>
                  <a:pt x="4318254" y="71754"/>
                </a:lnTo>
                <a:lnTo>
                  <a:pt x="4318254" y="69976"/>
                </a:lnTo>
                <a:lnTo>
                  <a:pt x="4311904" y="69976"/>
                </a:lnTo>
                <a:lnTo>
                  <a:pt x="4293071" y="58991"/>
                </a:lnTo>
                <a:close/>
              </a:path>
              <a:path w="4343400" h="118110">
                <a:moveTo>
                  <a:pt x="4271409" y="46354"/>
                </a:moveTo>
                <a:lnTo>
                  <a:pt x="0" y="46354"/>
                </a:lnTo>
                <a:lnTo>
                  <a:pt x="0" y="71754"/>
                </a:lnTo>
                <a:lnTo>
                  <a:pt x="4271191" y="71754"/>
                </a:lnTo>
                <a:lnTo>
                  <a:pt x="4293071" y="58991"/>
                </a:lnTo>
                <a:lnTo>
                  <a:pt x="4271409" y="46354"/>
                </a:lnTo>
                <a:close/>
              </a:path>
              <a:path w="4343400" h="118110">
                <a:moveTo>
                  <a:pt x="4321661" y="46354"/>
                </a:moveTo>
                <a:lnTo>
                  <a:pt x="4318254" y="46354"/>
                </a:lnTo>
                <a:lnTo>
                  <a:pt x="4318254" y="71754"/>
                </a:lnTo>
                <a:lnTo>
                  <a:pt x="4321611" y="71754"/>
                </a:lnTo>
                <a:lnTo>
                  <a:pt x="4343400" y="59054"/>
                </a:lnTo>
                <a:lnTo>
                  <a:pt x="4321661" y="46354"/>
                </a:lnTo>
                <a:close/>
              </a:path>
              <a:path w="4343400" h="118110">
                <a:moveTo>
                  <a:pt x="4311904" y="48005"/>
                </a:moveTo>
                <a:lnTo>
                  <a:pt x="4293071" y="58991"/>
                </a:lnTo>
                <a:lnTo>
                  <a:pt x="4311904" y="69976"/>
                </a:lnTo>
                <a:lnTo>
                  <a:pt x="4311904" y="48005"/>
                </a:lnTo>
                <a:close/>
              </a:path>
              <a:path w="4343400" h="118110">
                <a:moveTo>
                  <a:pt x="4318254" y="48005"/>
                </a:moveTo>
                <a:lnTo>
                  <a:pt x="4311904" y="48005"/>
                </a:lnTo>
                <a:lnTo>
                  <a:pt x="4311904" y="69976"/>
                </a:lnTo>
                <a:lnTo>
                  <a:pt x="4318254" y="69976"/>
                </a:lnTo>
                <a:lnTo>
                  <a:pt x="4318254" y="48005"/>
                </a:lnTo>
                <a:close/>
              </a:path>
              <a:path w="4343400" h="118110">
                <a:moveTo>
                  <a:pt x="4242434" y="0"/>
                </a:moveTo>
                <a:lnTo>
                  <a:pt x="4234560" y="2159"/>
                </a:lnTo>
                <a:lnTo>
                  <a:pt x="4231132" y="8127"/>
                </a:lnTo>
                <a:lnTo>
                  <a:pt x="4227576" y="14224"/>
                </a:lnTo>
                <a:lnTo>
                  <a:pt x="4229608" y="21971"/>
                </a:lnTo>
                <a:lnTo>
                  <a:pt x="4293071" y="58991"/>
                </a:lnTo>
                <a:lnTo>
                  <a:pt x="4311904" y="48005"/>
                </a:lnTo>
                <a:lnTo>
                  <a:pt x="4318254" y="48005"/>
                </a:lnTo>
                <a:lnTo>
                  <a:pt x="4318254" y="46354"/>
                </a:lnTo>
                <a:lnTo>
                  <a:pt x="4321661" y="46354"/>
                </a:lnTo>
                <a:lnTo>
                  <a:pt x="4248404" y="3555"/>
                </a:lnTo>
                <a:lnTo>
                  <a:pt x="4242434" y="0"/>
                </a:lnTo>
                <a:close/>
              </a:path>
            </a:pathLst>
          </a:custGeom>
          <a:solidFill>
            <a:srgbClr val="525389"/>
          </a:solidFill>
        </p:spPr>
        <p:txBody>
          <a:bodyPr wrap="square" lIns="0" tIns="0" rIns="0" bIns="0" rtlCol="0"/>
          <a:lstStyle/>
          <a:p>
            <a:endParaRPr/>
          </a:p>
        </p:txBody>
      </p:sp>
      <p:sp>
        <p:nvSpPr>
          <p:cNvPr id="16" name="object 16"/>
          <p:cNvSpPr/>
          <p:nvPr/>
        </p:nvSpPr>
        <p:spPr>
          <a:xfrm>
            <a:off x="3293872" y="4007865"/>
            <a:ext cx="118110" cy="685800"/>
          </a:xfrm>
          <a:custGeom>
            <a:avLst/>
            <a:gdLst/>
            <a:ahLst/>
            <a:cxnLst/>
            <a:rect l="l" t="t" r="r" b="b"/>
            <a:pathLst>
              <a:path w="118110" h="685800">
                <a:moveTo>
                  <a:pt x="14096" y="569848"/>
                </a:moveTo>
                <a:lnTo>
                  <a:pt x="8127" y="573404"/>
                </a:lnTo>
                <a:lnTo>
                  <a:pt x="2031" y="576960"/>
                </a:lnTo>
                <a:lnTo>
                  <a:pt x="0" y="584707"/>
                </a:lnTo>
                <a:lnTo>
                  <a:pt x="58927" y="685799"/>
                </a:lnTo>
                <a:lnTo>
                  <a:pt x="73585" y="660653"/>
                </a:lnTo>
                <a:lnTo>
                  <a:pt x="46227" y="660653"/>
                </a:lnTo>
                <a:lnTo>
                  <a:pt x="46227" y="613682"/>
                </a:lnTo>
                <a:lnTo>
                  <a:pt x="25400" y="577976"/>
                </a:lnTo>
                <a:lnTo>
                  <a:pt x="21970" y="572007"/>
                </a:lnTo>
                <a:lnTo>
                  <a:pt x="14096" y="569848"/>
                </a:lnTo>
                <a:close/>
              </a:path>
              <a:path w="118110" h="685800">
                <a:moveTo>
                  <a:pt x="46227" y="613682"/>
                </a:moveTo>
                <a:lnTo>
                  <a:pt x="46227" y="660653"/>
                </a:lnTo>
                <a:lnTo>
                  <a:pt x="71627" y="660653"/>
                </a:lnTo>
                <a:lnTo>
                  <a:pt x="71627" y="654176"/>
                </a:lnTo>
                <a:lnTo>
                  <a:pt x="48005" y="654176"/>
                </a:lnTo>
                <a:lnTo>
                  <a:pt x="58927" y="635453"/>
                </a:lnTo>
                <a:lnTo>
                  <a:pt x="46227" y="613682"/>
                </a:lnTo>
                <a:close/>
              </a:path>
              <a:path w="118110" h="685800">
                <a:moveTo>
                  <a:pt x="103758" y="569848"/>
                </a:moveTo>
                <a:lnTo>
                  <a:pt x="95884" y="572007"/>
                </a:lnTo>
                <a:lnTo>
                  <a:pt x="92455" y="577976"/>
                </a:lnTo>
                <a:lnTo>
                  <a:pt x="71627" y="613682"/>
                </a:lnTo>
                <a:lnTo>
                  <a:pt x="71627" y="660653"/>
                </a:lnTo>
                <a:lnTo>
                  <a:pt x="73585" y="660653"/>
                </a:lnTo>
                <a:lnTo>
                  <a:pt x="117855" y="584707"/>
                </a:lnTo>
                <a:lnTo>
                  <a:pt x="115823" y="576960"/>
                </a:lnTo>
                <a:lnTo>
                  <a:pt x="109727" y="573404"/>
                </a:lnTo>
                <a:lnTo>
                  <a:pt x="103758" y="569848"/>
                </a:lnTo>
                <a:close/>
              </a:path>
              <a:path w="118110" h="685800">
                <a:moveTo>
                  <a:pt x="58927" y="635453"/>
                </a:moveTo>
                <a:lnTo>
                  <a:pt x="48005" y="654176"/>
                </a:lnTo>
                <a:lnTo>
                  <a:pt x="69850" y="654176"/>
                </a:lnTo>
                <a:lnTo>
                  <a:pt x="58927" y="635453"/>
                </a:lnTo>
                <a:close/>
              </a:path>
              <a:path w="118110" h="685800">
                <a:moveTo>
                  <a:pt x="71627" y="613682"/>
                </a:moveTo>
                <a:lnTo>
                  <a:pt x="58927" y="635453"/>
                </a:lnTo>
                <a:lnTo>
                  <a:pt x="69850" y="654176"/>
                </a:lnTo>
                <a:lnTo>
                  <a:pt x="71627" y="654176"/>
                </a:lnTo>
                <a:lnTo>
                  <a:pt x="71627" y="613682"/>
                </a:lnTo>
                <a:close/>
              </a:path>
              <a:path w="118110" h="685800">
                <a:moveTo>
                  <a:pt x="71627" y="0"/>
                </a:moveTo>
                <a:lnTo>
                  <a:pt x="46227" y="0"/>
                </a:lnTo>
                <a:lnTo>
                  <a:pt x="46227" y="613682"/>
                </a:lnTo>
                <a:lnTo>
                  <a:pt x="58927" y="635453"/>
                </a:lnTo>
                <a:lnTo>
                  <a:pt x="71627" y="613682"/>
                </a:lnTo>
                <a:lnTo>
                  <a:pt x="71627" y="0"/>
                </a:lnTo>
                <a:close/>
              </a:path>
            </a:pathLst>
          </a:custGeom>
          <a:solidFill>
            <a:srgbClr val="525389"/>
          </a:solidFill>
        </p:spPr>
        <p:txBody>
          <a:bodyPr wrap="square" lIns="0" tIns="0" rIns="0" bIns="0" rtlCol="0"/>
          <a:lstStyle/>
          <a:p>
            <a:endParaRPr/>
          </a:p>
        </p:txBody>
      </p:sp>
      <p:sp>
        <p:nvSpPr>
          <p:cNvPr id="17" name="object 17"/>
          <p:cNvSpPr/>
          <p:nvPr/>
        </p:nvSpPr>
        <p:spPr>
          <a:xfrm>
            <a:off x="8551671" y="4007740"/>
            <a:ext cx="118110" cy="610235"/>
          </a:xfrm>
          <a:custGeom>
            <a:avLst/>
            <a:gdLst/>
            <a:ahLst/>
            <a:cxnLst/>
            <a:rect l="l" t="t" r="r" b="b"/>
            <a:pathLst>
              <a:path w="118109" h="610235">
                <a:moveTo>
                  <a:pt x="58927" y="50346"/>
                </a:moveTo>
                <a:lnTo>
                  <a:pt x="46227" y="72117"/>
                </a:lnTo>
                <a:lnTo>
                  <a:pt x="46227" y="609727"/>
                </a:lnTo>
                <a:lnTo>
                  <a:pt x="71627" y="609727"/>
                </a:lnTo>
                <a:lnTo>
                  <a:pt x="71627" y="72117"/>
                </a:lnTo>
                <a:lnTo>
                  <a:pt x="58927" y="50346"/>
                </a:lnTo>
                <a:close/>
              </a:path>
              <a:path w="118109" h="610235">
                <a:moveTo>
                  <a:pt x="58927" y="0"/>
                </a:moveTo>
                <a:lnTo>
                  <a:pt x="0" y="101092"/>
                </a:lnTo>
                <a:lnTo>
                  <a:pt x="2031" y="108838"/>
                </a:lnTo>
                <a:lnTo>
                  <a:pt x="8127" y="112394"/>
                </a:lnTo>
                <a:lnTo>
                  <a:pt x="14097" y="115950"/>
                </a:lnTo>
                <a:lnTo>
                  <a:pt x="21971" y="113918"/>
                </a:lnTo>
                <a:lnTo>
                  <a:pt x="25400" y="107823"/>
                </a:lnTo>
                <a:lnTo>
                  <a:pt x="46227" y="72117"/>
                </a:lnTo>
                <a:lnTo>
                  <a:pt x="46227" y="25273"/>
                </a:lnTo>
                <a:lnTo>
                  <a:pt x="73659" y="25273"/>
                </a:lnTo>
                <a:lnTo>
                  <a:pt x="58927" y="0"/>
                </a:lnTo>
                <a:close/>
              </a:path>
              <a:path w="118109" h="610235">
                <a:moveTo>
                  <a:pt x="73659" y="25273"/>
                </a:moveTo>
                <a:lnTo>
                  <a:pt x="71627" y="25273"/>
                </a:lnTo>
                <a:lnTo>
                  <a:pt x="71627" y="72117"/>
                </a:lnTo>
                <a:lnTo>
                  <a:pt x="92455" y="107823"/>
                </a:lnTo>
                <a:lnTo>
                  <a:pt x="95884" y="113918"/>
                </a:lnTo>
                <a:lnTo>
                  <a:pt x="103758" y="115950"/>
                </a:lnTo>
                <a:lnTo>
                  <a:pt x="109727" y="112394"/>
                </a:lnTo>
                <a:lnTo>
                  <a:pt x="115824" y="108838"/>
                </a:lnTo>
                <a:lnTo>
                  <a:pt x="117855" y="101092"/>
                </a:lnTo>
                <a:lnTo>
                  <a:pt x="73659" y="25273"/>
                </a:lnTo>
                <a:close/>
              </a:path>
              <a:path w="118109" h="610235">
                <a:moveTo>
                  <a:pt x="71627" y="25273"/>
                </a:moveTo>
                <a:lnTo>
                  <a:pt x="46227" y="25273"/>
                </a:lnTo>
                <a:lnTo>
                  <a:pt x="46227" y="72117"/>
                </a:lnTo>
                <a:lnTo>
                  <a:pt x="58927" y="50346"/>
                </a:lnTo>
                <a:lnTo>
                  <a:pt x="48005" y="31623"/>
                </a:lnTo>
                <a:lnTo>
                  <a:pt x="71627" y="31623"/>
                </a:lnTo>
                <a:lnTo>
                  <a:pt x="71627" y="25273"/>
                </a:lnTo>
                <a:close/>
              </a:path>
              <a:path w="118109" h="610235">
                <a:moveTo>
                  <a:pt x="71627" y="31623"/>
                </a:moveTo>
                <a:lnTo>
                  <a:pt x="69850" y="31623"/>
                </a:lnTo>
                <a:lnTo>
                  <a:pt x="58927" y="50346"/>
                </a:lnTo>
                <a:lnTo>
                  <a:pt x="71627" y="72117"/>
                </a:lnTo>
                <a:lnTo>
                  <a:pt x="71627" y="31623"/>
                </a:lnTo>
                <a:close/>
              </a:path>
              <a:path w="118109" h="610235">
                <a:moveTo>
                  <a:pt x="69850" y="31623"/>
                </a:moveTo>
                <a:lnTo>
                  <a:pt x="48005" y="31623"/>
                </a:lnTo>
                <a:lnTo>
                  <a:pt x="58927" y="50346"/>
                </a:lnTo>
                <a:lnTo>
                  <a:pt x="69850" y="31623"/>
                </a:lnTo>
                <a:close/>
              </a:path>
            </a:pathLst>
          </a:custGeom>
          <a:solidFill>
            <a:srgbClr val="525389"/>
          </a:solidFill>
        </p:spPr>
        <p:txBody>
          <a:bodyPr wrap="square" lIns="0" tIns="0" rIns="0" bIns="0" rtlCol="0"/>
          <a:lstStyle/>
          <a:p>
            <a:endParaRPr/>
          </a:p>
        </p:txBody>
      </p:sp>
      <p:sp>
        <p:nvSpPr>
          <p:cNvPr id="18" name="object 18"/>
          <p:cNvSpPr txBox="1"/>
          <p:nvPr/>
        </p:nvSpPr>
        <p:spPr>
          <a:xfrm>
            <a:off x="1845971" y="5599887"/>
            <a:ext cx="8588375" cy="749300"/>
          </a:xfrm>
          <a:prstGeom prst="rect">
            <a:avLst/>
          </a:prstGeom>
        </p:spPr>
        <p:txBody>
          <a:bodyPr vert="horz" wrap="square" lIns="0" tIns="69215" rIns="0" bIns="0" rtlCol="0">
            <a:spAutoFit/>
          </a:bodyPr>
          <a:lstStyle/>
          <a:p>
            <a:pPr marL="252095" indent="-240029">
              <a:spcBef>
                <a:spcPts val="545"/>
              </a:spcBef>
              <a:buAutoNum type="arabicPeriod" startAt="2"/>
              <a:tabLst>
                <a:tab pos="252729" algn="l"/>
              </a:tabLst>
            </a:pPr>
            <a:r>
              <a:rPr sz="2000" b="1" spc="-35" dirty="0">
                <a:solidFill>
                  <a:srgbClr val="00AF50"/>
                </a:solidFill>
                <a:latin typeface="Candara"/>
                <a:cs typeface="Candara"/>
              </a:rPr>
              <a:t>A’s </a:t>
            </a:r>
            <a:r>
              <a:rPr sz="2000" b="1" dirty="0">
                <a:solidFill>
                  <a:srgbClr val="00AF50"/>
                </a:solidFill>
                <a:latin typeface="Candara"/>
                <a:cs typeface="Candara"/>
              </a:rPr>
              <a:t>IKE begins negotiations with</a:t>
            </a:r>
            <a:r>
              <a:rPr sz="2000" b="1" spc="-55" dirty="0">
                <a:solidFill>
                  <a:srgbClr val="00AF50"/>
                </a:solidFill>
                <a:latin typeface="Candara"/>
                <a:cs typeface="Candara"/>
              </a:rPr>
              <a:t> </a:t>
            </a:r>
            <a:r>
              <a:rPr sz="2000" b="1" dirty="0">
                <a:solidFill>
                  <a:srgbClr val="00AF50"/>
                </a:solidFill>
                <a:latin typeface="Candara"/>
                <a:cs typeface="Candara"/>
              </a:rPr>
              <a:t>B’s</a:t>
            </a:r>
            <a:endParaRPr sz="2000">
              <a:latin typeface="Candara"/>
              <a:cs typeface="Candara"/>
            </a:endParaRPr>
          </a:p>
          <a:p>
            <a:pPr marL="1605915" indent="-236854">
              <a:spcBef>
                <a:spcPts val="450"/>
              </a:spcBef>
              <a:buAutoNum type="arabicPeriod" startAt="2"/>
              <a:tabLst>
                <a:tab pos="1606550" algn="l"/>
              </a:tabLst>
            </a:pPr>
            <a:r>
              <a:rPr sz="2000" b="1" dirty="0">
                <a:solidFill>
                  <a:srgbClr val="006FC0"/>
                </a:solidFill>
                <a:latin typeface="Candara"/>
                <a:cs typeface="Candara"/>
              </a:rPr>
              <a:t>Negotiations </a:t>
            </a:r>
            <a:r>
              <a:rPr sz="2000" b="1" spc="-5" dirty="0">
                <a:solidFill>
                  <a:srgbClr val="006FC0"/>
                </a:solidFill>
                <a:latin typeface="Candara"/>
                <a:cs typeface="Candara"/>
              </a:rPr>
              <a:t>complete, </a:t>
            </a:r>
            <a:r>
              <a:rPr sz="2000" b="1" dirty="0">
                <a:solidFill>
                  <a:srgbClr val="006FC0"/>
                </a:solidFill>
                <a:latin typeface="Candara"/>
                <a:cs typeface="Candara"/>
              </a:rPr>
              <a:t>A </a:t>
            </a:r>
            <a:r>
              <a:rPr sz="2000" b="1" spc="-5" dirty="0">
                <a:solidFill>
                  <a:srgbClr val="006FC0"/>
                </a:solidFill>
                <a:latin typeface="Candara"/>
                <a:cs typeface="Candara"/>
              </a:rPr>
              <a:t>and </a:t>
            </a:r>
            <a:r>
              <a:rPr sz="2000" b="1" dirty="0">
                <a:solidFill>
                  <a:srgbClr val="006FC0"/>
                </a:solidFill>
                <a:latin typeface="Candara"/>
                <a:cs typeface="Candara"/>
              </a:rPr>
              <a:t>B now have </a:t>
            </a:r>
            <a:r>
              <a:rPr sz="2000" b="1" spc="-5" dirty="0">
                <a:solidFill>
                  <a:srgbClr val="006FC0"/>
                </a:solidFill>
                <a:latin typeface="Candara"/>
                <a:cs typeface="Candara"/>
              </a:rPr>
              <a:t>complete SAs </a:t>
            </a:r>
            <a:r>
              <a:rPr sz="2000" b="1" dirty="0">
                <a:solidFill>
                  <a:srgbClr val="006FC0"/>
                </a:solidFill>
                <a:latin typeface="Candara"/>
                <a:cs typeface="Candara"/>
              </a:rPr>
              <a:t>in</a:t>
            </a:r>
            <a:r>
              <a:rPr sz="2000" b="1" spc="-35" dirty="0">
                <a:solidFill>
                  <a:srgbClr val="006FC0"/>
                </a:solidFill>
                <a:latin typeface="Candara"/>
                <a:cs typeface="Candara"/>
              </a:rPr>
              <a:t> </a:t>
            </a:r>
            <a:r>
              <a:rPr sz="2000" b="1" spc="-5" dirty="0">
                <a:solidFill>
                  <a:srgbClr val="006FC0"/>
                </a:solidFill>
                <a:latin typeface="Candara"/>
                <a:cs typeface="Candara"/>
              </a:rPr>
              <a:t>place</a:t>
            </a:r>
            <a:endParaRPr sz="2000">
              <a:latin typeface="Candara"/>
              <a:cs typeface="Candara"/>
            </a:endParaRPr>
          </a:p>
        </p:txBody>
      </p:sp>
      <p:sp>
        <p:nvSpPr>
          <p:cNvPr id="19" name="object 19"/>
          <p:cNvSpPr txBox="1"/>
          <p:nvPr/>
        </p:nvSpPr>
        <p:spPr>
          <a:xfrm>
            <a:off x="1922145" y="1952655"/>
            <a:ext cx="8347709" cy="949619"/>
          </a:xfrm>
          <a:prstGeom prst="rect">
            <a:avLst/>
          </a:prstGeom>
        </p:spPr>
        <p:txBody>
          <a:bodyPr vert="horz" wrap="square" lIns="0" tIns="13335" rIns="0" bIns="0" rtlCol="0">
            <a:spAutoFit/>
          </a:bodyPr>
          <a:lstStyle/>
          <a:p>
            <a:pPr marL="12700">
              <a:lnSpc>
                <a:spcPts val="2355"/>
              </a:lnSpc>
              <a:spcBef>
                <a:spcPts val="105"/>
              </a:spcBef>
              <a:tabLst>
                <a:tab pos="354965" algn="l"/>
              </a:tabLst>
            </a:pPr>
            <a:r>
              <a:rPr sz="2000" b="1" dirty="0">
                <a:solidFill>
                  <a:srgbClr val="FF0000"/>
                </a:solidFill>
                <a:latin typeface="Candara"/>
                <a:cs typeface="Candara"/>
              </a:rPr>
              <a:t>1.	Outbound </a:t>
            </a:r>
            <a:r>
              <a:rPr sz="2000" b="1" spc="-5" dirty="0">
                <a:solidFill>
                  <a:srgbClr val="FF0000"/>
                </a:solidFill>
                <a:latin typeface="Candara"/>
                <a:cs typeface="Candara"/>
              </a:rPr>
              <a:t>packet from </a:t>
            </a:r>
            <a:r>
              <a:rPr sz="2000" b="1" dirty="0">
                <a:solidFill>
                  <a:srgbClr val="FF0000"/>
                </a:solidFill>
                <a:latin typeface="Candara"/>
                <a:cs typeface="Candara"/>
              </a:rPr>
              <a:t>A to B, no</a:t>
            </a:r>
            <a:r>
              <a:rPr sz="2000" b="1" spc="-50" dirty="0">
                <a:solidFill>
                  <a:srgbClr val="FF0000"/>
                </a:solidFill>
                <a:latin typeface="Candara"/>
                <a:cs typeface="Candara"/>
              </a:rPr>
              <a:t> </a:t>
            </a:r>
            <a:r>
              <a:rPr sz="2000" b="1" dirty="0">
                <a:solidFill>
                  <a:srgbClr val="FF0000"/>
                </a:solidFill>
                <a:latin typeface="Candara"/>
                <a:cs typeface="Candara"/>
              </a:rPr>
              <a:t>SA</a:t>
            </a:r>
            <a:endParaRPr lang="en-GB" sz="2000" b="1" dirty="0">
              <a:solidFill>
                <a:srgbClr val="FF0000"/>
              </a:solidFill>
              <a:latin typeface="Candara"/>
              <a:cs typeface="Candara"/>
            </a:endParaRPr>
          </a:p>
          <a:p>
            <a:pPr marL="12700">
              <a:lnSpc>
                <a:spcPts val="2355"/>
              </a:lnSpc>
              <a:spcBef>
                <a:spcPts val="105"/>
              </a:spcBef>
              <a:tabLst>
                <a:tab pos="354965" algn="l"/>
              </a:tabLst>
            </a:pPr>
            <a:endParaRPr sz="2000" dirty="0">
              <a:latin typeface="Candara"/>
              <a:cs typeface="Candara"/>
            </a:endParaRPr>
          </a:p>
          <a:p>
            <a:pPr marL="2837815">
              <a:lnSpc>
                <a:spcPts val="2355"/>
              </a:lnSpc>
            </a:pPr>
            <a:r>
              <a:rPr sz="2000" b="1" dirty="0">
                <a:solidFill>
                  <a:srgbClr val="6F2F9F"/>
                </a:solidFill>
                <a:latin typeface="Candara"/>
                <a:cs typeface="Candara"/>
              </a:rPr>
              <a:t>4. Packet </a:t>
            </a:r>
            <a:r>
              <a:rPr sz="2000" b="1" spc="-5" dirty="0">
                <a:solidFill>
                  <a:srgbClr val="6F2F9F"/>
                </a:solidFill>
                <a:latin typeface="Candara"/>
                <a:cs typeface="Candara"/>
              </a:rPr>
              <a:t>is </a:t>
            </a:r>
            <a:r>
              <a:rPr sz="2000" b="1" dirty="0">
                <a:solidFill>
                  <a:srgbClr val="6F2F9F"/>
                </a:solidFill>
                <a:latin typeface="Candara"/>
                <a:cs typeface="Candara"/>
              </a:rPr>
              <a:t>sent </a:t>
            </a:r>
            <a:r>
              <a:rPr sz="2000" b="1" spc="-5" dirty="0">
                <a:solidFill>
                  <a:srgbClr val="6F2F9F"/>
                </a:solidFill>
                <a:latin typeface="Candara"/>
                <a:cs typeface="Candara"/>
              </a:rPr>
              <a:t>from </a:t>
            </a:r>
            <a:r>
              <a:rPr sz="2000" b="1" dirty="0">
                <a:solidFill>
                  <a:srgbClr val="6F2F9F"/>
                </a:solidFill>
                <a:latin typeface="Candara"/>
                <a:cs typeface="Candara"/>
              </a:rPr>
              <a:t>A to B </a:t>
            </a:r>
            <a:r>
              <a:rPr sz="2000" b="1" spc="-5" dirty="0">
                <a:solidFill>
                  <a:srgbClr val="6F2F9F"/>
                </a:solidFill>
                <a:latin typeface="Candara"/>
                <a:cs typeface="Candara"/>
              </a:rPr>
              <a:t>protected </a:t>
            </a:r>
            <a:r>
              <a:rPr sz="2000" b="1" dirty="0">
                <a:solidFill>
                  <a:srgbClr val="6F2F9F"/>
                </a:solidFill>
                <a:latin typeface="Candara"/>
                <a:cs typeface="Candara"/>
              </a:rPr>
              <a:t>by IPSec</a:t>
            </a:r>
            <a:r>
              <a:rPr sz="2000" b="1" spc="-20" dirty="0">
                <a:solidFill>
                  <a:srgbClr val="6F2F9F"/>
                </a:solidFill>
                <a:latin typeface="Candara"/>
                <a:cs typeface="Candara"/>
              </a:rPr>
              <a:t> </a:t>
            </a:r>
            <a:r>
              <a:rPr sz="2000" b="1" dirty="0">
                <a:solidFill>
                  <a:srgbClr val="6F2F9F"/>
                </a:solidFill>
                <a:latin typeface="Candara"/>
                <a:cs typeface="Candara"/>
              </a:rPr>
              <a:t>SA</a:t>
            </a:r>
            <a:endParaRPr sz="2000" dirty="0">
              <a:latin typeface="Candara"/>
              <a:cs typeface="Candara"/>
            </a:endParaRPr>
          </a:p>
        </p:txBody>
      </p:sp>
    </p:spTree>
    <p:extLst>
      <p:ext uri="{BB962C8B-B14F-4D97-AF65-F5344CB8AC3E}">
        <p14:creationId xmlns:p14="http://schemas.microsoft.com/office/powerpoint/2010/main" val="3546038831"/>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body" idx="1"/>
          </p:nvPr>
        </p:nvSpPr>
        <p:spPr>
          <a:xfrm>
            <a:off x="722375" y="1265728"/>
            <a:ext cx="10744201" cy="3853849"/>
          </a:xfrm>
          <a:prstGeom prst="rect">
            <a:avLst/>
          </a:prstGeom>
        </p:spPr>
        <p:txBody>
          <a:bodyPr vert="horz" wrap="square" lIns="0" tIns="98018" rIns="0" bIns="0" rtlCol="0">
            <a:spAutoFit/>
          </a:bodyPr>
          <a:lstStyle/>
          <a:p>
            <a:pPr marL="319405" marR="6985">
              <a:lnSpc>
                <a:spcPct val="100000"/>
              </a:lnSpc>
              <a:spcBef>
                <a:spcPts val="95"/>
              </a:spcBef>
            </a:pPr>
            <a:endParaRPr lang="en-GB" sz="3200" dirty="0"/>
          </a:p>
          <a:p>
            <a:pPr marL="319405" marR="6985">
              <a:lnSpc>
                <a:spcPct val="100000"/>
              </a:lnSpc>
              <a:spcBef>
                <a:spcPts val="95"/>
              </a:spcBef>
            </a:pPr>
            <a:r>
              <a:rPr sz="3200" dirty="0"/>
              <a:t>An </a:t>
            </a:r>
            <a:r>
              <a:rPr sz="3200" spc="-5" dirty="0"/>
              <a:t>IKE session runs over UDP </a:t>
            </a:r>
            <a:endParaRPr lang="en-GB" sz="3200" spc="-5" dirty="0"/>
          </a:p>
          <a:p>
            <a:pPr marL="90805" marR="6985" indent="0">
              <a:lnSpc>
                <a:spcPct val="100000"/>
              </a:lnSpc>
              <a:spcBef>
                <a:spcPts val="95"/>
              </a:spcBef>
              <a:buNone/>
            </a:pPr>
            <a:r>
              <a:rPr sz="3200" spc="-10" dirty="0"/>
              <a:t>(source </a:t>
            </a:r>
            <a:r>
              <a:rPr sz="3200" spc="-5" dirty="0"/>
              <a:t>and</a:t>
            </a:r>
            <a:r>
              <a:rPr lang="en-GB" sz="3200" spc="-5" dirty="0"/>
              <a:t> </a:t>
            </a:r>
            <a:r>
              <a:rPr sz="3200" spc="-5" dirty="0"/>
              <a:t>destination  port</a:t>
            </a:r>
            <a:r>
              <a:rPr sz="3200" spc="-15" dirty="0"/>
              <a:t> </a:t>
            </a:r>
            <a:r>
              <a:rPr sz="3200" spc="-10" dirty="0"/>
              <a:t>500)</a:t>
            </a:r>
            <a:endParaRPr lang="en-GB" sz="3200" spc="-10" dirty="0"/>
          </a:p>
          <a:p>
            <a:pPr marL="319405" marR="6985">
              <a:lnSpc>
                <a:spcPct val="100000"/>
              </a:lnSpc>
              <a:spcBef>
                <a:spcPts val="95"/>
              </a:spcBef>
            </a:pPr>
            <a:endParaRPr lang="en-GB" sz="3200" spc="-10" dirty="0"/>
          </a:p>
          <a:p>
            <a:pPr marL="319405" marR="6350">
              <a:lnSpc>
                <a:spcPct val="100000"/>
              </a:lnSpc>
              <a:spcBef>
                <a:spcPts val="670"/>
              </a:spcBef>
            </a:pPr>
            <a:r>
              <a:rPr sz="3200" spc="-5" dirty="0"/>
              <a:t>IKE session establishment </a:t>
            </a:r>
            <a:r>
              <a:rPr sz="3200" spc="-10" dirty="0"/>
              <a:t>results </a:t>
            </a:r>
            <a:r>
              <a:rPr sz="3200" spc="-5" dirty="0"/>
              <a:t>in the creation of </a:t>
            </a:r>
            <a:r>
              <a:rPr sz="3200" dirty="0"/>
              <a:t>IKE  </a:t>
            </a:r>
            <a:r>
              <a:rPr sz="3200" spc="-10" dirty="0"/>
              <a:t>S</a:t>
            </a:r>
            <a:r>
              <a:rPr lang="en-GB" sz="3200" spc="-10" dirty="0"/>
              <a:t>A</a:t>
            </a:r>
            <a:r>
              <a:rPr sz="3200" spc="-10" dirty="0"/>
              <a:t>s</a:t>
            </a:r>
            <a:endParaRPr lang="en-GB" sz="3200" spc="-10" dirty="0"/>
          </a:p>
          <a:p>
            <a:pPr marL="319405" marR="6350">
              <a:lnSpc>
                <a:spcPct val="100000"/>
              </a:lnSpc>
              <a:spcBef>
                <a:spcPts val="670"/>
              </a:spcBef>
            </a:pPr>
            <a:endParaRPr sz="3200" spc="-10" dirty="0"/>
          </a:p>
          <a:p>
            <a:pPr marL="319405" marR="5080">
              <a:lnSpc>
                <a:spcPct val="100000"/>
              </a:lnSpc>
              <a:spcBef>
                <a:spcPts val="675"/>
              </a:spcBef>
              <a:tabLst>
                <a:tab pos="1058545" algn="l"/>
                <a:tab pos="1998980" algn="l"/>
                <a:tab pos="3907154" algn="l"/>
                <a:tab pos="4487545" algn="l"/>
                <a:tab pos="6266815" algn="l"/>
                <a:tab pos="7332345" algn="l"/>
                <a:tab pos="8129270" algn="l"/>
              </a:tabLst>
            </a:pPr>
            <a:r>
              <a:rPr sz="3200" spc="-10" dirty="0"/>
              <a:t>I</a:t>
            </a:r>
            <a:r>
              <a:rPr sz="3200" spc="-5" dirty="0"/>
              <a:t>KE</a:t>
            </a:r>
            <a:r>
              <a:rPr sz="3200" dirty="0"/>
              <a:t>	</a:t>
            </a:r>
            <a:r>
              <a:rPr sz="3200" spc="-5" dirty="0"/>
              <a:t>then</a:t>
            </a:r>
            <a:r>
              <a:rPr lang="en-GB" sz="3200" dirty="0"/>
              <a:t> </a:t>
            </a:r>
            <a:r>
              <a:rPr sz="3200" spc="-10" dirty="0"/>
              <a:t>e</a:t>
            </a:r>
            <a:r>
              <a:rPr sz="3200" dirty="0"/>
              <a:t>s</a:t>
            </a:r>
            <a:r>
              <a:rPr sz="3200" spc="-5" dirty="0"/>
              <a:t>tab</a:t>
            </a:r>
            <a:r>
              <a:rPr sz="3200" spc="-20" dirty="0"/>
              <a:t>l</a:t>
            </a:r>
            <a:r>
              <a:rPr sz="3200" spc="-5" dirty="0"/>
              <a:t>ish</a:t>
            </a:r>
            <a:r>
              <a:rPr sz="3200" dirty="0"/>
              <a:t>e</a:t>
            </a:r>
            <a:r>
              <a:rPr sz="3200" spc="-5" dirty="0"/>
              <a:t>s</a:t>
            </a:r>
            <a:r>
              <a:rPr sz="3200" dirty="0"/>
              <a:t>	</a:t>
            </a:r>
            <a:r>
              <a:rPr sz="3200" spc="-10" dirty="0"/>
              <a:t>al</a:t>
            </a:r>
            <a:r>
              <a:rPr sz="3200" spc="-5" dirty="0"/>
              <a:t>l</a:t>
            </a:r>
            <a:r>
              <a:rPr lang="en-GB" sz="3200" dirty="0"/>
              <a:t> </a:t>
            </a:r>
            <a:r>
              <a:rPr sz="3200" spc="-15" dirty="0"/>
              <a:t>r</a:t>
            </a:r>
            <a:r>
              <a:rPr sz="3200" spc="-10" dirty="0"/>
              <a:t>e</a:t>
            </a:r>
            <a:r>
              <a:rPr sz="3200" dirty="0"/>
              <a:t>q</a:t>
            </a:r>
            <a:r>
              <a:rPr sz="3200" spc="-5" dirty="0"/>
              <a:t>ue</a:t>
            </a:r>
            <a:r>
              <a:rPr sz="3200" dirty="0"/>
              <a:t>s</a:t>
            </a:r>
            <a:r>
              <a:rPr sz="3200" spc="-5" dirty="0"/>
              <a:t>t</a:t>
            </a:r>
            <a:r>
              <a:rPr sz="3200" dirty="0"/>
              <a:t>e</a:t>
            </a:r>
            <a:r>
              <a:rPr sz="3200" spc="-5" dirty="0"/>
              <a:t>d</a:t>
            </a:r>
            <a:r>
              <a:rPr sz="3200" dirty="0"/>
              <a:t>	</a:t>
            </a:r>
            <a:r>
              <a:rPr sz="3200" spc="-10" dirty="0" err="1"/>
              <a:t>IPSe</a:t>
            </a:r>
            <a:r>
              <a:rPr sz="3200" spc="-5" dirty="0" err="1"/>
              <a:t>c</a:t>
            </a:r>
            <a:r>
              <a:rPr lang="en-GB" sz="3200" dirty="0"/>
              <a:t> </a:t>
            </a:r>
            <a:r>
              <a:rPr sz="3200" dirty="0"/>
              <a:t>S</a:t>
            </a:r>
            <a:r>
              <a:rPr sz="3200" spc="-10" dirty="0"/>
              <a:t>A</a:t>
            </a:r>
            <a:r>
              <a:rPr sz="3200" spc="-5" dirty="0"/>
              <a:t>s</a:t>
            </a:r>
            <a:r>
              <a:rPr sz="3200" dirty="0"/>
              <a:t>	</a:t>
            </a:r>
            <a:r>
              <a:rPr sz="3200" spc="-10" dirty="0"/>
              <a:t>on  demand</a:t>
            </a:r>
          </a:p>
        </p:txBody>
      </p:sp>
      <p:sp>
        <p:nvSpPr>
          <p:cNvPr id="6" name="object 6"/>
          <p:cNvSpPr txBox="1">
            <a:spLocks noGrp="1"/>
          </p:cNvSpPr>
          <p:nvPr>
            <p:ph type="title"/>
          </p:nvPr>
        </p:nvSpPr>
        <p:spPr>
          <a:xfrm>
            <a:off x="4290441" y="575796"/>
            <a:ext cx="3608070" cy="689932"/>
          </a:xfrm>
          <a:prstGeom prst="rect">
            <a:avLst/>
          </a:prstGeom>
        </p:spPr>
        <p:txBody>
          <a:bodyPr vert="horz" wrap="square" lIns="0" tIns="12700" rIns="0" bIns="0" rtlCol="0" anchor="ctr">
            <a:spAutoFit/>
          </a:bodyPr>
          <a:lstStyle/>
          <a:p>
            <a:pPr marL="12700">
              <a:lnSpc>
                <a:spcPct val="100000"/>
              </a:lnSpc>
              <a:spcBef>
                <a:spcPts val="100"/>
              </a:spcBef>
            </a:pPr>
            <a:r>
              <a:rPr spc="-5" dirty="0"/>
              <a:t>IKE</a:t>
            </a:r>
            <a:r>
              <a:rPr spc="-80" dirty="0"/>
              <a:t> </a:t>
            </a:r>
            <a:r>
              <a:rPr spc="-5" dirty="0"/>
              <a:t>Protocol</a:t>
            </a:r>
          </a:p>
        </p:txBody>
      </p:sp>
    </p:spTree>
    <p:extLst>
      <p:ext uri="{BB962C8B-B14F-4D97-AF65-F5344CB8AC3E}">
        <p14:creationId xmlns:p14="http://schemas.microsoft.com/office/powerpoint/2010/main" val="1698940680"/>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9"/>
          <p:cNvSpPr txBox="1">
            <a:spLocks noGrp="1"/>
          </p:cNvSpPr>
          <p:nvPr>
            <p:ph type="title"/>
          </p:nvPr>
        </p:nvSpPr>
        <p:spPr>
          <a:prstGeom prst="rect">
            <a:avLst/>
          </a:prstGeom>
        </p:spPr>
        <p:txBody>
          <a:bodyPr vert="horz" wrap="square" lIns="0" tIns="12700" rIns="0" bIns="0" rtlCol="0" anchor="ctr">
            <a:spAutoFit/>
          </a:bodyPr>
          <a:lstStyle/>
          <a:p>
            <a:pPr marL="12700">
              <a:lnSpc>
                <a:spcPct val="100000"/>
              </a:lnSpc>
              <a:spcBef>
                <a:spcPts val="100"/>
              </a:spcBef>
            </a:pPr>
            <a:r>
              <a:rPr spc="-5" dirty="0"/>
              <a:t>IKE Session</a:t>
            </a:r>
            <a:r>
              <a:rPr spc="-80" dirty="0"/>
              <a:t> </a:t>
            </a:r>
            <a:r>
              <a:rPr spc="-5" dirty="0"/>
              <a:t>Protocol</a:t>
            </a:r>
          </a:p>
        </p:txBody>
      </p:sp>
      <p:sp>
        <p:nvSpPr>
          <p:cNvPr id="10" name="Content Placeholder 9">
            <a:extLst>
              <a:ext uri="{FF2B5EF4-FFF2-40B4-BE49-F238E27FC236}">
                <a16:creationId xmlns:a16="http://schemas.microsoft.com/office/drawing/2014/main" id="{8BA11208-90B5-4F3F-8856-66B0AFEF339C}"/>
              </a:ext>
            </a:extLst>
          </p:cNvPr>
          <p:cNvSpPr>
            <a:spLocks noGrp="1"/>
          </p:cNvSpPr>
          <p:nvPr>
            <p:ph idx="1"/>
          </p:nvPr>
        </p:nvSpPr>
        <p:spPr/>
        <p:txBody>
          <a:bodyPr>
            <a:normAutofit fontScale="92500" lnSpcReduction="20000"/>
          </a:bodyPr>
          <a:lstStyle/>
          <a:p>
            <a:r>
              <a:rPr lang="en-GB" sz="3200" dirty="0"/>
              <a:t>IKE sessions are protected by cryptographic algorithms/protocols</a:t>
            </a:r>
          </a:p>
          <a:p>
            <a:endParaRPr lang="en-GB" sz="3200" dirty="0"/>
          </a:p>
          <a:p>
            <a:r>
              <a:rPr lang="en-GB" sz="3200" dirty="0"/>
              <a:t>The peers need to agree on a bundle of algorithms and protocols, known as IKE protection suites, to protect the IKE session</a:t>
            </a:r>
          </a:p>
          <a:p>
            <a:endParaRPr lang="en-GB" sz="3200" dirty="0"/>
          </a:p>
          <a:p>
            <a:r>
              <a:rPr lang="en-GB" sz="3200" dirty="0"/>
              <a:t>Protection suites can be:</a:t>
            </a:r>
          </a:p>
          <a:p>
            <a:pPr lvl="1"/>
            <a:r>
              <a:rPr lang="en-GB" sz="2800" dirty="0"/>
              <a:t>Encryption Algorithm</a:t>
            </a:r>
          </a:p>
          <a:p>
            <a:pPr lvl="1"/>
            <a:r>
              <a:rPr lang="en-GB" sz="2800" dirty="0"/>
              <a:t>Hashing MAC Algorithm</a:t>
            </a:r>
          </a:p>
          <a:p>
            <a:pPr lvl="1"/>
            <a:r>
              <a:rPr lang="en-GB" sz="2800" dirty="0"/>
              <a:t>Peer Authentication Procedure</a:t>
            </a:r>
          </a:p>
          <a:p>
            <a:pPr lvl="1"/>
            <a:r>
              <a:rPr lang="en-GB" sz="2800" dirty="0"/>
              <a:t>DH group for Initial Key Exchange</a:t>
            </a:r>
          </a:p>
          <a:p>
            <a:pPr lvl="1"/>
            <a:r>
              <a:rPr lang="en-GB" sz="2800" dirty="0"/>
              <a:t>SA Lifetime</a:t>
            </a:r>
          </a:p>
          <a:p>
            <a:endParaRPr lang="en-GB" dirty="0"/>
          </a:p>
        </p:txBody>
      </p:sp>
    </p:spTree>
    <p:extLst>
      <p:ext uri="{BB962C8B-B14F-4D97-AF65-F5344CB8AC3E}">
        <p14:creationId xmlns:p14="http://schemas.microsoft.com/office/powerpoint/2010/main" val="437451519"/>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648460" y="1911667"/>
            <a:ext cx="8994140" cy="4247317"/>
          </a:xfrm>
          <a:prstGeom prst="rect">
            <a:avLst/>
          </a:prstGeom>
        </p:spPr>
        <p:txBody>
          <a:bodyPr vert="horz" wrap="square" lIns="0" tIns="101600" rIns="0" bIns="0" rtlCol="0">
            <a:spAutoFit/>
          </a:bodyPr>
          <a:lstStyle/>
          <a:p>
            <a:pPr marL="12700">
              <a:spcBef>
                <a:spcPts val="800"/>
              </a:spcBef>
            </a:pPr>
            <a:r>
              <a:rPr sz="2400" b="1" spc="-10" dirty="0">
                <a:solidFill>
                  <a:schemeClr val="tx1">
                    <a:lumMod val="75000"/>
                    <a:lumOff val="25000"/>
                  </a:schemeClr>
                </a:solidFill>
                <a:cs typeface="Candara"/>
              </a:rPr>
              <a:t>IKE </a:t>
            </a:r>
            <a:r>
              <a:rPr sz="2400" b="1" spc="-5" dirty="0">
                <a:solidFill>
                  <a:schemeClr val="tx1">
                    <a:lumMod val="75000"/>
                    <a:lumOff val="25000"/>
                  </a:schemeClr>
                </a:solidFill>
                <a:cs typeface="Candara"/>
              </a:rPr>
              <a:t>has 2</a:t>
            </a:r>
            <a:r>
              <a:rPr sz="2400" b="1" spc="25" dirty="0">
                <a:solidFill>
                  <a:schemeClr val="tx1">
                    <a:lumMod val="75000"/>
                    <a:lumOff val="25000"/>
                  </a:schemeClr>
                </a:solidFill>
                <a:cs typeface="Candara"/>
              </a:rPr>
              <a:t> </a:t>
            </a:r>
            <a:r>
              <a:rPr sz="2400" b="1" spc="-5" dirty="0">
                <a:solidFill>
                  <a:schemeClr val="tx1">
                    <a:lumMod val="75000"/>
                    <a:lumOff val="25000"/>
                  </a:schemeClr>
                </a:solidFill>
                <a:cs typeface="Candara"/>
              </a:rPr>
              <a:t>phases:</a:t>
            </a:r>
            <a:endParaRPr lang="en-GB" sz="2400" b="1" spc="-5" dirty="0">
              <a:solidFill>
                <a:schemeClr val="tx1">
                  <a:lumMod val="75000"/>
                  <a:lumOff val="25000"/>
                </a:schemeClr>
              </a:solidFill>
              <a:cs typeface="Candara"/>
            </a:endParaRPr>
          </a:p>
          <a:p>
            <a:pPr marL="584200" indent="-571500">
              <a:spcBef>
                <a:spcPts val="800"/>
              </a:spcBef>
              <a:buFont typeface="Arial" panose="020B0604020202020204" pitchFamily="34" charset="0"/>
              <a:buChar char="•"/>
            </a:pPr>
            <a:endParaRPr lang="en-GB" sz="2400" spc="-5" dirty="0">
              <a:solidFill>
                <a:schemeClr val="tx1">
                  <a:lumMod val="75000"/>
                  <a:lumOff val="25000"/>
                </a:schemeClr>
              </a:solidFill>
              <a:cs typeface="Candara"/>
            </a:endParaRPr>
          </a:p>
          <a:p>
            <a:pPr marL="584200" indent="-571500">
              <a:spcBef>
                <a:spcPts val="800"/>
              </a:spcBef>
              <a:buFont typeface="Arial" panose="020B0604020202020204" pitchFamily="34" charset="0"/>
              <a:buChar char="•"/>
            </a:pPr>
            <a:r>
              <a:rPr sz="2400" b="1" dirty="0">
                <a:solidFill>
                  <a:schemeClr val="tx1">
                    <a:lumMod val="75000"/>
                    <a:lumOff val="25000"/>
                  </a:schemeClr>
                </a:solidFill>
                <a:cs typeface="Candara"/>
              </a:rPr>
              <a:t>IKE Phase</a:t>
            </a:r>
            <a:r>
              <a:rPr sz="2400" b="1" spc="-10" dirty="0">
                <a:solidFill>
                  <a:schemeClr val="tx1">
                    <a:lumMod val="75000"/>
                    <a:lumOff val="25000"/>
                  </a:schemeClr>
                </a:solidFill>
                <a:cs typeface="Candara"/>
              </a:rPr>
              <a:t> </a:t>
            </a:r>
            <a:r>
              <a:rPr sz="2400" b="1" dirty="0">
                <a:solidFill>
                  <a:schemeClr val="tx1">
                    <a:lumMod val="75000"/>
                    <a:lumOff val="25000"/>
                  </a:schemeClr>
                </a:solidFill>
                <a:cs typeface="Candara"/>
              </a:rPr>
              <a:t>1</a:t>
            </a:r>
            <a:endParaRPr lang="en-GB" sz="2400" b="1" dirty="0">
              <a:solidFill>
                <a:schemeClr val="tx1">
                  <a:lumMod val="75000"/>
                  <a:lumOff val="25000"/>
                </a:schemeClr>
              </a:solidFill>
              <a:cs typeface="Candara"/>
            </a:endParaRPr>
          </a:p>
          <a:p>
            <a:pPr marL="1041400" lvl="1" indent="-571500">
              <a:spcBef>
                <a:spcPts val="800"/>
              </a:spcBef>
              <a:buFont typeface="Arial" panose="020B0604020202020204" pitchFamily="34" charset="0"/>
              <a:buChar char="•"/>
            </a:pPr>
            <a:r>
              <a:rPr sz="2400" spc="-5" dirty="0">
                <a:solidFill>
                  <a:schemeClr val="tx1">
                    <a:lumMod val="75000"/>
                    <a:lumOff val="25000"/>
                  </a:schemeClr>
                </a:solidFill>
                <a:cs typeface="Candara"/>
              </a:rPr>
              <a:t>Uses main or aggressive mode</a:t>
            </a:r>
            <a:r>
              <a:rPr sz="2400" spc="-30" dirty="0">
                <a:solidFill>
                  <a:schemeClr val="tx1">
                    <a:lumMod val="75000"/>
                    <a:lumOff val="25000"/>
                  </a:schemeClr>
                </a:solidFill>
                <a:cs typeface="Candara"/>
              </a:rPr>
              <a:t> </a:t>
            </a:r>
            <a:r>
              <a:rPr sz="2400" spc="-10" dirty="0">
                <a:solidFill>
                  <a:schemeClr val="tx1">
                    <a:lumMod val="75000"/>
                    <a:lumOff val="25000"/>
                  </a:schemeClr>
                </a:solidFill>
                <a:cs typeface="Candara"/>
              </a:rPr>
              <a:t>exchange</a:t>
            </a:r>
            <a:endParaRPr lang="en-GB" sz="2400" spc="-10" dirty="0">
              <a:solidFill>
                <a:schemeClr val="tx1">
                  <a:lumMod val="75000"/>
                  <a:lumOff val="25000"/>
                </a:schemeClr>
              </a:solidFill>
              <a:cs typeface="Candara"/>
            </a:endParaRPr>
          </a:p>
          <a:p>
            <a:pPr marL="1041400" lvl="1" indent="-571500">
              <a:spcBef>
                <a:spcPts val="800"/>
              </a:spcBef>
              <a:buFont typeface="Arial" panose="020B0604020202020204" pitchFamily="34" charset="0"/>
              <a:buChar char="•"/>
            </a:pPr>
            <a:r>
              <a:rPr sz="2400" spc="-5" dirty="0">
                <a:solidFill>
                  <a:schemeClr val="tx1">
                    <a:lumMod val="75000"/>
                    <a:lumOff val="25000"/>
                  </a:schemeClr>
                </a:solidFill>
                <a:cs typeface="Candara"/>
              </a:rPr>
              <a:t>Negotiates IKE</a:t>
            </a:r>
            <a:r>
              <a:rPr sz="2400" spc="-25" dirty="0">
                <a:solidFill>
                  <a:schemeClr val="tx1">
                    <a:lumMod val="75000"/>
                    <a:lumOff val="25000"/>
                  </a:schemeClr>
                </a:solidFill>
                <a:cs typeface="Candara"/>
              </a:rPr>
              <a:t> </a:t>
            </a:r>
            <a:r>
              <a:rPr sz="2400" spc="-5" dirty="0">
                <a:solidFill>
                  <a:schemeClr val="tx1">
                    <a:lumMod val="75000"/>
                    <a:lumOff val="25000"/>
                  </a:schemeClr>
                </a:solidFill>
                <a:cs typeface="Candara"/>
              </a:rPr>
              <a:t>SA</a:t>
            </a:r>
            <a:endParaRPr lang="en-GB" sz="2400" spc="-5" dirty="0">
              <a:solidFill>
                <a:schemeClr val="tx1">
                  <a:lumMod val="75000"/>
                  <a:lumOff val="25000"/>
                </a:schemeClr>
              </a:solidFill>
              <a:cs typeface="Candara"/>
            </a:endParaRPr>
          </a:p>
          <a:p>
            <a:pPr marL="1041400" lvl="1" indent="-571500">
              <a:spcBef>
                <a:spcPts val="800"/>
              </a:spcBef>
              <a:buFont typeface="Arial" panose="020B0604020202020204" pitchFamily="34" charset="0"/>
              <a:buChar char="•"/>
            </a:pPr>
            <a:endParaRPr lang="en-GB" sz="2400" spc="-5" dirty="0">
              <a:solidFill>
                <a:schemeClr val="tx1">
                  <a:lumMod val="75000"/>
                  <a:lumOff val="25000"/>
                </a:schemeClr>
              </a:solidFill>
              <a:cs typeface="Candara"/>
            </a:endParaRPr>
          </a:p>
          <a:p>
            <a:pPr marL="584200" indent="-571500">
              <a:spcBef>
                <a:spcPts val="800"/>
              </a:spcBef>
              <a:buFont typeface="Arial" panose="020B0604020202020204" pitchFamily="34" charset="0"/>
              <a:buChar char="•"/>
            </a:pPr>
            <a:r>
              <a:rPr sz="2400" b="1" dirty="0">
                <a:solidFill>
                  <a:schemeClr val="tx1">
                    <a:lumMod val="75000"/>
                    <a:lumOff val="25000"/>
                  </a:schemeClr>
                </a:solidFill>
                <a:cs typeface="Candara"/>
              </a:rPr>
              <a:t>IKE Phase</a:t>
            </a:r>
            <a:r>
              <a:rPr sz="2400" b="1" spc="-10" dirty="0">
                <a:solidFill>
                  <a:schemeClr val="tx1">
                    <a:lumMod val="75000"/>
                    <a:lumOff val="25000"/>
                  </a:schemeClr>
                </a:solidFill>
                <a:cs typeface="Candara"/>
              </a:rPr>
              <a:t> </a:t>
            </a:r>
            <a:r>
              <a:rPr sz="2400" b="1" dirty="0">
                <a:solidFill>
                  <a:schemeClr val="tx1">
                    <a:lumMod val="75000"/>
                    <a:lumOff val="25000"/>
                  </a:schemeClr>
                </a:solidFill>
                <a:cs typeface="Candara"/>
              </a:rPr>
              <a:t>2</a:t>
            </a:r>
            <a:endParaRPr lang="en-GB" sz="2400" b="1" dirty="0">
              <a:solidFill>
                <a:schemeClr val="tx1">
                  <a:lumMod val="75000"/>
                  <a:lumOff val="25000"/>
                </a:schemeClr>
              </a:solidFill>
              <a:cs typeface="Candara"/>
            </a:endParaRPr>
          </a:p>
          <a:p>
            <a:pPr marL="1041400" lvl="1" indent="-571500">
              <a:spcBef>
                <a:spcPts val="800"/>
              </a:spcBef>
              <a:buFont typeface="Arial" panose="020B0604020202020204" pitchFamily="34" charset="0"/>
              <a:buChar char="•"/>
            </a:pPr>
            <a:r>
              <a:rPr sz="2400" spc="-5" dirty="0">
                <a:solidFill>
                  <a:schemeClr val="tx1">
                    <a:lumMod val="75000"/>
                    <a:lumOff val="25000"/>
                  </a:schemeClr>
                </a:solidFill>
                <a:cs typeface="Candara"/>
              </a:rPr>
              <a:t>Uses quick mode</a:t>
            </a:r>
            <a:r>
              <a:rPr sz="2400" spc="-20" dirty="0">
                <a:solidFill>
                  <a:schemeClr val="tx1">
                    <a:lumMod val="75000"/>
                    <a:lumOff val="25000"/>
                  </a:schemeClr>
                </a:solidFill>
                <a:cs typeface="Candara"/>
              </a:rPr>
              <a:t> </a:t>
            </a:r>
            <a:r>
              <a:rPr sz="2400" spc="-10" dirty="0">
                <a:solidFill>
                  <a:schemeClr val="tx1">
                    <a:lumMod val="75000"/>
                    <a:lumOff val="25000"/>
                  </a:schemeClr>
                </a:solidFill>
                <a:cs typeface="Candara"/>
              </a:rPr>
              <a:t>exchange</a:t>
            </a:r>
            <a:endParaRPr lang="en-GB" sz="2400" spc="-10" dirty="0">
              <a:solidFill>
                <a:schemeClr val="tx1">
                  <a:lumMod val="75000"/>
                  <a:lumOff val="25000"/>
                </a:schemeClr>
              </a:solidFill>
              <a:cs typeface="Candara"/>
            </a:endParaRPr>
          </a:p>
          <a:p>
            <a:pPr marL="1041400" lvl="1" indent="-571500">
              <a:spcBef>
                <a:spcPts val="800"/>
              </a:spcBef>
              <a:buFont typeface="Arial" panose="020B0604020202020204" pitchFamily="34" charset="0"/>
              <a:buChar char="•"/>
            </a:pPr>
            <a:r>
              <a:rPr sz="2400" spc="-5" dirty="0">
                <a:solidFill>
                  <a:schemeClr val="tx1">
                    <a:lumMod val="75000"/>
                    <a:lumOff val="25000"/>
                  </a:schemeClr>
                </a:solidFill>
                <a:cs typeface="Candara"/>
              </a:rPr>
              <a:t>Negotiates IPSec</a:t>
            </a:r>
            <a:r>
              <a:rPr sz="2400" spc="-30" dirty="0">
                <a:solidFill>
                  <a:schemeClr val="tx1">
                    <a:lumMod val="75000"/>
                    <a:lumOff val="25000"/>
                  </a:schemeClr>
                </a:solidFill>
                <a:cs typeface="Candara"/>
              </a:rPr>
              <a:t> </a:t>
            </a:r>
            <a:r>
              <a:rPr sz="2400" spc="-5" dirty="0">
                <a:solidFill>
                  <a:schemeClr val="tx1">
                    <a:lumMod val="75000"/>
                    <a:lumOff val="25000"/>
                  </a:schemeClr>
                </a:solidFill>
                <a:cs typeface="Candara"/>
              </a:rPr>
              <a:t>SAs</a:t>
            </a:r>
            <a:endParaRPr sz="2400" dirty="0">
              <a:solidFill>
                <a:schemeClr val="tx1">
                  <a:lumMod val="75000"/>
                  <a:lumOff val="25000"/>
                </a:schemeClr>
              </a:solidFill>
              <a:cs typeface="Candara"/>
            </a:endParaRPr>
          </a:p>
        </p:txBody>
      </p:sp>
      <p:sp>
        <p:nvSpPr>
          <p:cNvPr id="4" name="object 4"/>
          <p:cNvSpPr txBox="1">
            <a:spLocks noGrp="1"/>
          </p:cNvSpPr>
          <p:nvPr>
            <p:ph type="title"/>
          </p:nvPr>
        </p:nvSpPr>
        <p:spPr>
          <a:xfrm>
            <a:off x="2841117" y="575796"/>
            <a:ext cx="6511925" cy="689932"/>
          </a:xfrm>
          <a:prstGeom prst="rect">
            <a:avLst/>
          </a:prstGeom>
        </p:spPr>
        <p:txBody>
          <a:bodyPr vert="horz" wrap="square" lIns="0" tIns="12700" rIns="0" bIns="0" rtlCol="0" anchor="ctr">
            <a:spAutoFit/>
          </a:bodyPr>
          <a:lstStyle/>
          <a:p>
            <a:pPr marL="12700">
              <a:lnSpc>
                <a:spcPct val="100000"/>
              </a:lnSpc>
              <a:spcBef>
                <a:spcPts val="100"/>
              </a:spcBef>
            </a:pPr>
            <a:r>
              <a:rPr spc="-5" dirty="0"/>
              <a:t>IKE </a:t>
            </a:r>
            <a:r>
              <a:rPr dirty="0"/>
              <a:t>Phases and</a:t>
            </a:r>
            <a:r>
              <a:rPr spc="-70" dirty="0"/>
              <a:t> </a:t>
            </a:r>
            <a:r>
              <a:rPr spc="-5" dirty="0"/>
              <a:t>Modes</a:t>
            </a:r>
          </a:p>
        </p:txBody>
      </p:sp>
    </p:spTree>
    <p:extLst>
      <p:ext uri="{BB962C8B-B14F-4D97-AF65-F5344CB8AC3E}">
        <p14:creationId xmlns:p14="http://schemas.microsoft.com/office/powerpoint/2010/main" val="1748096267"/>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920209" y="381527"/>
            <a:ext cx="10515600" cy="1325563"/>
          </a:xfrm>
          <a:prstGeom prst="rect">
            <a:avLst/>
          </a:prstGeom>
        </p:spPr>
        <p:txBody>
          <a:bodyPr vert="horz" wrap="square" lIns="0" tIns="12700" rIns="0" bIns="0" rtlCol="0" anchor="ctr">
            <a:spAutoFit/>
          </a:bodyPr>
          <a:lstStyle/>
          <a:p>
            <a:pPr marL="12700">
              <a:lnSpc>
                <a:spcPct val="100000"/>
              </a:lnSpc>
              <a:spcBef>
                <a:spcPts val="100"/>
              </a:spcBef>
            </a:pPr>
            <a:r>
              <a:rPr dirty="0"/>
              <a:t>Phase 1</a:t>
            </a:r>
            <a:r>
              <a:rPr spc="-100" dirty="0"/>
              <a:t> </a:t>
            </a:r>
            <a:r>
              <a:rPr spc="-5" dirty="0"/>
              <a:t>Attributes</a:t>
            </a:r>
          </a:p>
        </p:txBody>
      </p:sp>
      <p:sp>
        <p:nvSpPr>
          <p:cNvPr id="5" name="Content Placeholder 4">
            <a:extLst>
              <a:ext uri="{FF2B5EF4-FFF2-40B4-BE49-F238E27FC236}">
                <a16:creationId xmlns:a16="http://schemas.microsoft.com/office/drawing/2014/main" id="{9826298D-EA08-4FEC-A7F6-45D4FB26930E}"/>
              </a:ext>
            </a:extLst>
          </p:cNvPr>
          <p:cNvSpPr>
            <a:spLocks noGrp="1"/>
          </p:cNvSpPr>
          <p:nvPr>
            <p:ph idx="1"/>
          </p:nvPr>
        </p:nvSpPr>
        <p:spPr/>
        <p:txBody>
          <a:bodyPr>
            <a:normAutofit lnSpcReduction="10000"/>
          </a:bodyPr>
          <a:lstStyle/>
          <a:p>
            <a:r>
              <a:rPr lang="en-GB" sz="2400" dirty="0"/>
              <a:t>Authentication Method</a:t>
            </a:r>
          </a:p>
          <a:p>
            <a:pPr lvl="1"/>
            <a:r>
              <a:rPr lang="en-GB" dirty="0"/>
              <a:t>Pre-shared key</a:t>
            </a:r>
          </a:p>
          <a:p>
            <a:pPr lvl="1"/>
            <a:r>
              <a:rPr lang="en-GB" dirty="0"/>
              <a:t>Digital Signatures (DSS or RSA)</a:t>
            </a:r>
          </a:p>
          <a:p>
            <a:pPr lvl="1"/>
            <a:r>
              <a:rPr lang="en-GB" dirty="0"/>
              <a:t>Public key encryption (RSA or El Gamal)</a:t>
            </a:r>
          </a:p>
          <a:p>
            <a:pPr lvl="1"/>
            <a:endParaRPr lang="en-GB" dirty="0"/>
          </a:p>
          <a:p>
            <a:r>
              <a:rPr lang="en-GB" sz="2400" dirty="0"/>
              <a:t>Group Description (pre-defined)</a:t>
            </a:r>
          </a:p>
          <a:p>
            <a:endParaRPr lang="en-GB" sz="2400" dirty="0"/>
          </a:p>
          <a:p>
            <a:r>
              <a:rPr lang="en-GB" sz="2400" dirty="0"/>
              <a:t>Group Type (negotiated)</a:t>
            </a:r>
          </a:p>
          <a:p>
            <a:pPr lvl="1"/>
            <a:r>
              <a:rPr lang="en-GB" dirty="0"/>
              <a:t>MODP (modular exponentiation group)</a:t>
            </a:r>
          </a:p>
          <a:p>
            <a:pPr lvl="1"/>
            <a:r>
              <a:rPr lang="en-GB" dirty="0"/>
              <a:t>ECP (elliptic curve group over GF[P])</a:t>
            </a:r>
          </a:p>
          <a:p>
            <a:pPr lvl="1"/>
            <a:r>
              <a:rPr lang="en-GB" dirty="0"/>
              <a:t>ECP (elliptic curve group over GF[2</a:t>
            </a:r>
            <a:r>
              <a:rPr lang="en-GB" b="1" baseline="30000" dirty="0"/>
              <a:t>N</a:t>
            </a:r>
            <a:r>
              <a:rPr lang="en-GB" dirty="0"/>
              <a:t>])</a:t>
            </a:r>
          </a:p>
          <a:p>
            <a:endParaRPr lang="en-GB" dirty="0"/>
          </a:p>
        </p:txBody>
      </p:sp>
    </p:spTree>
    <p:extLst>
      <p:ext uri="{BB962C8B-B14F-4D97-AF65-F5344CB8AC3E}">
        <p14:creationId xmlns:p14="http://schemas.microsoft.com/office/powerpoint/2010/main" val="3596550250"/>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txBox="1"/>
          <p:nvPr/>
        </p:nvSpPr>
        <p:spPr>
          <a:xfrm>
            <a:off x="850900" y="1663700"/>
            <a:ext cx="10820400" cy="3906839"/>
          </a:xfrm>
          <a:prstGeom prst="rect">
            <a:avLst/>
          </a:prstGeom>
        </p:spPr>
        <p:txBody>
          <a:bodyPr vert="horz" wrap="square" lIns="0" tIns="12700" rIns="0" bIns="0" rtlCol="0">
            <a:spAutoFit/>
          </a:bodyPr>
          <a:lstStyle/>
          <a:p>
            <a:pPr marL="469900" marR="1901825" indent="-457200">
              <a:lnSpc>
                <a:spcPct val="120000"/>
              </a:lnSpc>
              <a:spcBef>
                <a:spcPts val="100"/>
              </a:spcBef>
              <a:buFont typeface="Arial" panose="020B0604020202020204" pitchFamily="34" charset="0"/>
              <a:buChar char="•"/>
            </a:pPr>
            <a:r>
              <a:rPr sz="3200" spc="-5" dirty="0">
                <a:solidFill>
                  <a:schemeClr val="tx1">
                    <a:lumMod val="75000"/>
                    <a:lumOff val="25000"/>
                  </a:schemeClr>
                </a:solidFill>
                <a:cs typeface="Candara"/>
              </a:rPr>
              <a:t>Group Description </a:t>
            </a:r>
            <a:r>
              <a:rPr sz="3200" spc="-10" dirty="0">
                <a:solidFill>
                  <a:schemeClr val="tx1">
                    <a:lumMod val="75000"/>
                    <a:lumOff val="25000"/>
                  </a:schemeClr>
                </a:solidFill>
                <a:cs typeface="Candara"/>
              </a:rPr>
              <a:t>(for </a:t>
            </a:r>
            <a:r>
              <a:rPr sz="3200" spc="-5" dirty="0">
                <a:solidFill>
                  <a:schemeClr val="tx1">
                    <a:lumMod val="75000"/>
                    <a:lumOff val="25000"/>
                  </a:schemeClr>
                </a:solidFill>
                <a:cs typeface="Candara"/>
              </a:rPr>
              <a:t>PFS)  Encryption Algorithm (if</a:t>
            </a:r>
            <a:r>
              <a:rPr sz="3200" spc="-45" dirty="0">
                <a:solidFill>
                  <a:schemeClr val="tx1">
                    <a:lumMod val="75000"/>
                    <a:lumOff val="25000"/>
                  </a:schemeClr>
                </a:solidFill>
                <a:cs typeface="Candara"/>
              </a:rPr>
              <a:t> </a:t>
            </a:r>
            <a:r>
              <a:rPr sz="3200" spc="-10" dirty="0">
                <a:solidFill>
                  <a:schemeClr val="tx1">
                    <a:lumMod val="75000"/>
                    <a:lumOff val="25000"/>
                  </a:schemeClr>
                </a:solidFill>
                <a:cs typeface="Candara"/>
              </a:rPr>
              <a:t>any)</a:t>
            </a:r>
            <a:endParaRPr lang="en-GB" sz="3200" spc="-10" dirty="0">
              <a:solidFill>
                <a:schemeClr val="tx1">
                  <a:lumMod val="75000"/>
                  <a:lumOff val="25000"/>
                </a:schemeClr>
              </a:solidFill>
              <a:cs typeface="Candara"/>
            </a:endParaRPr>
          </a:p>
          <a:p>
            <a:pPr marL="927100" marR="1901825" lvl="1" indent="-457200">
              <a:lnSpc>
                <a:spcPct val="120000"/>
              </a:lnSpc>
              <a:spcBef>
                <a:spcPts val="100"/>
              </a:spcBef>
              <a:buFont typeface="Arial" panose="020B0604020202020204" pitchFamily="34" charset="0"/>
              <a:buChar char="•"/>
            </a:pPr>
            <a:r>
              <a:rPr sz="2800" dirty="0">
                <a:solidFill>
                  <a:schemeClr val="tx1">
                    <a:lumMod val="75000"/>
                    <a:lumOff val="25000"/>
                  </a:schemeClr>
                </a:solidFill>
                <a:cs typeface="Candara"/>
              </a:rPr>
              <a:t>Key</a:t>
            </a:r>
            <a:r>
              <a:rPr sz="2800" spc="-10" dirty="0">
                <a:solidFill>
                  <a:schemeClr val="tx1">
                    <a:lumMod val="75000"/>
                    <a:lumOff val="25000"/>
                  </a:schemeClr>
                </a:solidFill>
                <a:cs typeface="Candara"/>
              </a:rPr>
              <a:t> </a:t>
            </a:r>
            <a:r>
              <a:rPr sz="2800" dirty="0">
                <a:solidFill>
                  <a:schemeClr val="tx1">
                    <a:lumMod val="75000"/>
                    <a:lumOff val="25000"/>
                  </a:schemeClr>
                </a:solidFill>
                <a:cs typeface="Candara"/>
              </a:rPr>
              <a:t>Length</a:t>
            </a:r>
            <a:endParaRPr lang="en-GB" sz="2800" dirty="0">
              <a:solidFill>
                <a:schemeClr val="tx1">
                  <a:lumMod val="75000"/>
                  <a:lumOff val="25000"/>
                </a:schemeClr>
              </a:solidFill>
              <a:cs typeface="Candara"/>
            </a:endParaRPr>
          </a:p>
          <a:p>
            <a:pPr marL="927100" marR="1901825" lvl="1" indent="-457200">
              <a:lnSpc>
                <a:spcPct val="120000"/>
              </a:lnSpc>
              <a:spcBef>
                <a:spcPts val="100"/>
              </a:spcBef>
              <a:buFont typeface="Arial" panose="020B0604020202020204" pitchFamily="34" charset="0"/>
              <a:buChar char="•"/>
            </a:pPr>
            <a:r>
              <a:rPr sz="2800" dirty="0">
                <a:solidFill>
                  <a:schemeClr val="tx1">
                    <a:lumMod val="75000"/>
                    <a:lumOff val="25000"/>
                  </a:schemeClr>
                </a:solidFill>
                <a:cs typeface="Candara"/>
              </a:rPr>
              <a:t>Key</a:t>
            </a:r>
            <a:r>
              <a:rPr sz="2800" spc="-10" dirty="0">
                <a:solidFill>
                  <a:schemeClr val="tx1">
                    <a:lumMod val="75000"/>
                    <a:lumOff val="25000"/>
                  </a:schemeClr>
                </a:solidFill>
                <a:cs typeface="Candara"/>
              </a:rPr>
              <a:t> </a:t>
            </a:r>
            <a:r>
              <a:rPr sz="2800" spc="-5" dirty="0">
                <a:solidFill>
                  <a:schemeClr val="tx1">
                    <a:lumMod val="75000"/>
                    <a:lumOff val="25000"/>
                  </a:schemeClr>
                </a:solidFill>
                <a:cs typeface="Candara"/>
              </a:rPr>
              <a:t>Rounds</a:t>
            </a:r>
            <a:endParaRPr sz="2800" dirty="0">
              <a:solidFill>
                <a:schemeClr val="tx1">
                  <a:lumMod val="75000"/>
                  <a:lumOff val="25000"/>
                </a:schemeClr>
              </a:solidFill>
              <a:cs typeface="Candara"/>
            </a:endParaRPr>
          </a:p>
          <a:p>
            <a:pPr marL="469900" indent="-457200">
              <a:spcBef>
                <a:spcPts val="645"/>
              </a:spcBef>
              <a:buFont typeface="Arial" panose="020B0604020202020204" pitchFamily="34" charset="0"/>
              <a:buChar char="•"/>
            </a:pPr>
            <a:r>
              <a:rPr sz="3200" spc="-5" dirty="0">
                <a:solidFill>
                  <a:schemeClr val="tx1">
                    <a:lumMod val="75000"/>
                    <a:lumOff val="25000"/>
                  </a:schemeClr>
                </a:solidFill>
                <a:cs typeface="Candara"/>
              </a:rPr>
              <a:t>Group Description </a:t>
            </a:r>
            <a:r>
              <a:rPr sz="3200" spc="-10" dirty="0">
                <a:solidFill>
                  <a:schemeClr val="tx1">
                    <a:lumMod val="75000"/>
                    <a:lumOff val="25000"/>
                  </a:schemeClr>
                </a:solidFill>
                <a:cs typeface="Candara"/>
              </a:rPr>
              <a:t>(for</a:t>
            </a:r>
            <a:r>
              <a:rPr sz="3200" spc="-5" dirty="0">
                <a:solidFill>
                  <a:schemeClr val="tx1">
                    <a:lumMod val="75000"/>
                    <a:lumOff val="25000"/>
                  </a:schemeClr>
                </a:solidFill>
                <a:cs typeface="Candara"/>
              </a:rPr>
              <a:t> PFS)</a:t>
            </a:r>
            <a:endParaRPr sz="3200" dirty="0">
              <a:solidFill>
                <a:schemeClr val="tx1">
                  <a:lumMod val="75000"/>
                  <a:lumOff val="25000"/>
                </a:schemeClr>
              </a:solidFill>
              <a:cs typeface="Candara"/>
            </a:endParaRPr>
          </a:p>
          <a:p>
            <a:pPr marL="469900" marR="5080" indent="-457200">
              <a:lnSpc>
                <a:spcPts val="4029"/>
              </a:lnSpc>
              <a:spcBef>
                <a:spcPts val="250"/>
              </a:spcBef>
              <a:buFont typeface="Arial" panose="020B0604020202020204" pitchFamily="34" charset="0"/>
              <a:buChar char="•"/>
            </a:pPr>
            <a:r>
              <a:rPr sz="3200" spc="-5" dirty="0">
                <a:solidFill>
                  <a:schemeClr val="tx1">
                    <a:lumMod val="75000"/>
                    <a:lumOff val="25000"/>
                  </a:schemeClr>
                </a:solidFill>
                <a:cs typeface="Candara"/>
              </a:rPr>
              <a:t>Life </a:t>
            </a:r>
            <a:r>
              <a:rPr sz="3200" spc="-10" dirty="0">
                <a:solidFill>
                  <a:schemeClr val="tx1">
                    <a:lumMod val="75000"/>
                    <a:lumOff val="25000"/>
                  </a:schemeClr>
                </a:solidFill>
                <a:cs typeface="Candara"/>
              </a:rPr>
              <a:t>duration (seconds and/or kilobytes)</a:t>
            </a:r>
            <a:endParaRPr lang="en-GB" sz="3200" spc="-10" dirty="0">
              <a:solidFill>
                <a:schemeClr val="tx1">
                  <a:lumMod val="75000"/>
                  <a:lumOff val="25000"/>
                </a:schemeClr>
              </a:solidFill>
              <a:cs typeface="Candara"/>
            </a:endParaRPr>
          </a:p>
          <a:p>
            <a:pPr marL="469900" marR="5080" indent="-457200">
              <a:lnSpc>
                <a:spcPts val="4029"/>
              </a:lnSpc>
              <a:spcBef>
                <a:spcPts val="250"/>
              </a:spcBef>
              <a:buFont typeface="Arial" panose="020B0604020202020204" pitchFamily="34" charset="0"/>
              <a:buChar char="•"/>
            </a:pPr>
            <a:r>
              <a:rPr sz="3200" spc="-5" dirty="0">
                <a:solidFill>
                  <a:schemeClr val="tx1">
                    <a:lumMod val="75000"/>
                    <a:lumOff val="25000"/>
                  </a:schemeClr>
                </a:solidFill>
                <a:cs typeface="Candara"/>
              </a:rPr>
              <a:t>Encapsulation mode </a:t>
            </a:r>
            <a:r>
              <a:rPr sz="3200" spc="-10" dirty="0">
                <a:solidFill>
                  <a:schemeClr val="tx1">
                    <a:lumMod val="75000"/>
                    <a:lumOff val="25000"/>
                  </a:schemeClr>
                </a:solidFill>
                <a:cs typeface="Candara"/>
              </a:rPr>
              <a:t>(transport </a:t>
            </a:r>
            <a:r>
              <a:rPr sz="3200" spc="-5" dirty="0">
                <a:solidFill>
                  <a:schemeClr val="tx1">
                    <a:lumMod val="75000"/>
                    <a:lumOff val="25000"/>
                  </a:schemeClr>
                </a:solidFill>
                <a:cs typeface="Candara"/>
              </a:rPr>
              <a:t>or</a:t>
            </a:r>
            <a:r>
              <a:rPr sz="3200" spc="25" dirty="0">
                <a:solidFill>
                  <a:schemeClr val="tx1">
                    <a:lumMod val="75000"/>
                    <a:lumOff val="25000"/>
                  </a:schemeClr>
                </a:solidFill>
                <a:cs typeface="Candara"/>
              </a:rPr>
              <a:t> </a:t>
            </a:r>
            <a:r>
              <a:rPr sz="3200" spc="-5" dirty="0">
                <a:solidFill>
                  <a:schemeClr val="tx1">
                    <a:lumMod val="75000"/>
                    <a:lumOff val="25000"/>
                  </a:schemeClr>
                </a:solidFill>
                <a:cs typeface="Candara"/>
              </a:rPr>
              <a:t>tunnel)</a:t>
            </a:r>
            <a:endParaRPr sz="3200" dirty="0">
              <a:solidFill>
                <a:schemeClr val="tx1">
                  <a:lumMod val="75000"/>
                  <a:lumOff val="25000"/>
                </a:schemeClr>
              </a:solidFill>
              <a:cs typeface="Candara"/>
            </a:endParaRPr>
          </a:p>
        </p:txBody>
      </p:sp>
      <p:sp>
        <p:nvSpPr>
          <p:cNvPr id="8" name="object 8"/>
          <p:cNvSpPr txBox="1">
            <a:spLocks noGrp="1"/>
          </p:cNvSpPr>
          <p:nvPr>
            <p:ph type="title"/>
          </p:nvPr>
        </p:nvSpPr>
        <p:spPr>
          <a:xfrm>
            <a:off x="901872" y="748015"/>
            <a:ext cx="5310505" cy="689932"/>
          </a:xfrm>
          <a:prstGeom prst="rect">
            <a:avLst/>
          </a:prstGeom>
        </p:spPr>
        <p:txBody>
          <a:bodyPr vert="horz" wrap="square" lIns="0" tIns="12700" rIns="0" bIns="0" rtlCol="0" anchor="ctr">
            <a:spAutoFit/>
          </a:bodyPr>
          <a:lstStyle/>
          <a:p>
            <a:pPr marL="12700">
              <a:lnSpc>
                <a:spcPct val="100000"/>
              </a:lnSpc>
              <a:spcBef>
                <a:spcPts val="100"/>
              </a:spcBef>
            </a:pPr>
            <a:r>
              <a:rPr dirty="0"/>
              <a:t>Phase 2</a:t>
            </a:r>
            <a:r>
              <a:rPr spc="-80" dirty="0"/>
              <a:t> </a:t>
            </a:r>
            <a:r>
              <a:rPr spc="-5" dirty="0"/>
              <a:t>Attributes</a:t>
            </a:r>
          </a:p>
        </p:txBody>
      </p:sp>
    </p:spTree>
    <p:extLst>
      <p:ext uri="{BB962C8B-B14F-4D97-AF65-F5344CB8AC3E}">
        <p14:creationId xmlns:p14="http://schemas.microsoft.com/office/powerpoint/2010/main" val="1003102884"/>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981340" y="1906384"/>
            <a:ext cx="8305165" cy="2014654"/>
          </a:xfrm>
          <a:prstGeom prst="rect">
            <a:avLst/>
          </a:prstGeom>
        </p:spPr>
        <p:txBody>
          <a:bodyPr vert="horz" wrap="square" lIns="0" tIns="97790" rIns="0" bIns="0" rtlCol="0">
            <a:spAutoFit/>
          </a:bodyPr>
          <a:lstStyle/>
          <a:p>
            <a:pPr marL="495300" indent="-457200">
              <a:spcBef>
                <a:spcPts val="770"/>
              </a:spcBef>
              <a:buFont typeface="Arial" panose="020B0604020202020204" pitchFamily="34" charset="0"/>
              <a:buChar char="•"/>
            </a:pPr>
            <a:r>
              <a:rPr sz="2800" spc="-5" dirty="0">
                <a:solidFill>
                  <a:schemeClr val="tx1">
                    <a:lumMod val="75000"/>
                    <a:lumOff val="25000"/>
                  </a:schemeClr>
                </a:solidFill>
                <a:cs typeface="Candara"/>
              </a:rPr>
              <a:t>Expensive </a:t>
            </a:r>
            <a:r>
              <a:rPr sz="2800" dirty="0">
                <a:solidFill>
                  <a:schemeClr val="tx1">
                    <a:lumMod val="75000"/>
                    <a:lumOff val="25000"/>
                  </a:schemeClr>
                </a:solidFill>
                <a:cs typeface="Candara"/>
              </a:rPr>
              <a:t>1</a:t>
            </a:r>
            <a:r>
              <a:rPr sz="2800" baseline="25525" dirty="0">
                <a:solidFill>
                  <a:schemeClr val="tx1">
                    <a:lumMod val="75000"/>
                    <a:lumOff val="25000"/>
                  </a:schemeClr>
                </a:solidFill>
                <a:cs typeface="Candara"/>
              </a:rPr>
              <a:t>st </a:t>
            </a:r>
            <a:r>
              <a:rPr sz="2800" spc="-5" dirty="0">
                <a:solidFill>
                  <a:schemeClr val="tx1">
                    <a:lumMod val="75000"/>
                    <a:lumOff val="25000"/>
                  </a:schemeClr>
                </a:solidFill>
                <a:cs typeface="Candara"/>
              </a:rPr>
              <a:t>phase creates main</a:t>
            </a:r>
            <a:r>
              <a:rPr sz="2800" spc="-125" dirty="0">
                <a:solidFill>
                  <a:schemeClr val="tx1">
                    <a:lumMod val="75000"/>
                    <a:lumOff val="25000"/>
                  </a:schemeClr>
                </a:solidFill>
                <a:cs typeface="Candara"/>
              </a:rPr>
              <a:t> </a:t>
            </a:r>
            <a:r>
              <a:rPr sz="2800" spc="-10" dirty="0">
                <a:solidFill>
                  <a:schemeClr val="tx1">
                    <a:lumMod val="75000"/>
                    <a:lumOff val="25000"/>
                  </a:schemeClr>
                </a:solidFill>
                <a:cs typeface="Candara"/>
              </a:rPr>
              <a:t>SA</a:t>
            </a:r>
            <a:endParaRPr lang="en-GB" sz="2800" spc="-10" dirty="0">
              <a:solidFill>
                <a:schemeClr val="tx1">
                  <a:lumMod val="75000"/>
                  <a:lumOff val="25000"/>
                </a:schemeClr>
              </a:solidFill>
              <a:cs typeface="Candara"/>
            </a:endParaRPr>
          </a:p>
          <a:p>
            <a:pPr marL="495300" indent="-457200">
              <a:spcBef>
                <a:spcPts val="770"/>
              </a:spcBef>
              <a:buFont typeface="Arial" panose="020B0604020202020204" pitchFamily="34" charset="0"/>
              <a:buChar char="•"/>
            </a:pPr>
            <a:endParaRPr sz="2800" dirty="0">
              <a:solidFill>
                <a:schemeClr val="tx1">
                  <a:lumMod val="75000"/>
                  <a:lumOff val="25000"/>
                </a:schemeClr>
              </a:solidFill>
              <a:cs typeface="Candara"/>
            </a:endParaRPr>
          </a:p>
          <a:p>
            <a:pPr marL="495300" marR="30480" indent="-457200">
              <a:spcBef>
                <a:spcPts val="675"/>
              </a:spcBef>
              <a:buFont typeface="Arial" panose="020B0604020202020204" pitchFamily="34" charset="0"/>
              <a:buChar char="•"/>
              <a:tabLst>
                <a:tab pos="1423035" algn="l"/>
                <a:tab pos="1982470" algn="l"/>
                <a:tab pos="3014980" algn="l"/>
                <a:tab pos="4107179" algn="l"/>
                <a:tab pos="4570730" algn="l"/>
                <a:tab pos="5660390" algn="l"/>
                <a:tab pos="7023734" algn="l"/>
                <a:tab pos="7866380" algn="l"/>
              </a:tabLst>
            </a:pPr>
            <a:r>
              <a:rPr sz="2800" spc="-10" dirty="0">
                <a:solidFill>
                  <a:schemeClr val="tx1">
                    <a:lumMod val="75000"/>
                    <a:lumOff val="25000"/>
                  </a:schemeClr>
                </a:solidFill>
                <a:cs typeface="Candara"/>
              </a:rPr>
              <a:t>Cheape</a:t>
            </a:r>
            <a:r>
              <a:rPr sz="2800" spc="-5" dirty="0">
                <a:solidFill>
                  <a:schemeClr val="tx1">
                    <a:lumMod val="75000"/>
                    <a:lumOff val="25000"/>
                  </a:schemeClr>
                </a:solidFill>
                <a:cs typeface="Candara"/>
              </a:rPr>
              <a:t>r</a:t>
            </a:r>
            <a:r>
              <a:rPr lang="en-GB" sz="2800" dirty="0">
                <a:solidFill>
                  <a:schemeClr val="tx1">
                    <a:lumMod val="75000"/>
                    <a:lumOff val="25000"/>
                  </a:schemeClr>
                </a:solidFill>
                <a:cs typeface="Candara"/>
              </a:rPr>
              <a:t> </a:t>
            </a:r>
            <a:r>
              <a:rPr sz="2800" spc="-5" dirty="0">
                <a:solidFill>
                  <a:schemeClr val="tx1">
                    <a:lumMod val="75000"/>
                    <a:lumOff val="25000"/>
                  </a:schemeClr>
                </a:solidFill>
                <a:cs typeface="Candara"/>
              </a:rPr>
              <a:t>2</a:t>
            </a:r>
            <a:r>
              <a:rPr sz="2800" baseline="30000" dirty="0">
                <a:solidFill>
                  <a:schemeClr val="tx1">
                    <a:lumMod val="75000"/>
                    <a:lumOff val="25000"/>
                  </a:schemeClr>
                </a:solidFill>
                <a:cs typeface="Candara"/>
              </a:rPr>
              <a:t>n</a:t>
            </a:r>
            <a:r>
              <a:rPr sz="2800" spc="15" baseline="30000" dirty="0">
                <a:solidFill>
                  <a:schemeClr val="tx1">
                    <a:lumMod val="75000"/>
                    <a:lumOff val="25000"/>
                  </a:schemeClr>
                </a:solidFill>
                <a:cs typeface="Candara"/>
              </a:rPr>
              <a:t>d</a:t>
            </a:r>
            <a:r>
              <a:rPr lang="en-GB" sz="2800" spc="15" baseline="25525" dirty="0">
                <a:solidFill>
                  <a:schemeClr val="tx1">
                    <a:lumMod val="75000"/>
                    <a:lumOff val="25000"/>
                  </a:schemeClr>
                </a:solidFill>
                <a:cs typeface="Candara"/>
              </a:rPr>
              <a:t> </a:t>
            </a:r>
            <a:r>
              <a:rPr sz="2800" spc="-5" dirty="0">
                <a:solidFill>
                  <a:schemeClr val="tx1">
                    <a:lumMod val="75000"/>
                    <a:lumOff val="25000"/>
                  </a:schemeClr>
                </a:solidFill>
                <a:cs typeface="Candara"/>
              </a:rPr>
              <a:t>p</a:t>
            </a:r>
            <a:r>
              <a:rPr sz="2800" spc="-20" dirty="0">
                <a:solidFill>
                  <a:schemeClr val="tx1">
                    <a:lumMod val="75000"/>
                    <a:lumOff val="25000"/>
                  </a:schemeClr>
                </a:solidFill>
                <a:cs typeface="Candara"/>
              </a:rPr>
              <a:t>h</a:t>
            </a:r>
            <a:r>
              <a:rPr sz="2800" spc="-5" dirty="0">
                <a:solidFill>
                  <a:schemeClr val="tx1">
                    <a:lumMod val="75000"/>
                    <a:lumOff val="25000"/>
                  </a:schemeClr>
                </a:solidFill>
                <a:cs typeface="Candara"/>
              </a:rPr>
              <a:t>ase</a:t>
            </a:r>
            <a:r>
              <a:rPr lang="en-GB" sz="2800" spc="-5" dirty="0">
                <a:solidFill>
                  <a:schemeClr val="tx1">
                    <a:lumMod val="75000"/>
                    <a:lumOff val="25000"/>
                  </a:schemeClr>
                </a:solidFill>
                <a:cs typeface="Candara"/>
              </a:rPr>
              <a:t> </a:t>
            </a:r>
            <a:r>
              <a:rPr sz="2800" spc="-5" dirty="0">
                <a:solidFill>
                  <a:schemeClr val="tx1">
                    <a:lumMod val="75000"/>
                    <a:lumOff val="25000"/>
                  </a:schemeClr>
                </a:solidFill>
                <a:cs typeface="Candara"/>
              </a:rPr>
              <a:t>a</a:t>
            </a:r>
            <a:r>
              <a:rPr sz="2800" spc="-15" dirty="0">
                <a:solidFill>
                  <a:schemeClr val="tx1">
                    <a:lumMod val="75000"/>
                    <a:lumOff val="25000"/>
                  </a:schemeClr>
                </a:solidFill>
                <a:cs typeface="Candara"/>
              </a:rPr>
              <a:t>l</a:t>
            </a:r>
            <a:r>
              <a:rPr sz="2800" spc="-5" dirty="0">
                <a:solidFill>
                  <a:schemeClr val="tx1">
                    <a:lumMod val="75000"/>
                    <a:lumOff val="25000"/>
                  </a:schemeClr>
                </a:solidFill>
                <a:cs typeface="Candara"/>
              </a:rPr>
              <a:t>lows</a:t>
            </a:r>
            <a:r>
              <a:rPr lang="en-GB" sz="2800" spc="-5" dirty="0">
                <a:solidFill>
                  <a:schemeClr val="tx1">
                    <a:lumMod val="75000"/>
                    <a:lumOff val="25000"/>
                  </a:schemeClr>
                </a:solidFill>
                <a:cs typeface="Candara"/>
              </a:rPr>
              <a:t> </a:t>
            </a:r>
            <a:r>
              <a:rPr sz="2800" spc="-5" dirty="0">
                <a:solidFill>
                  <a:schemeClr val="tx1">
                    <a:lumMod val="75000"/>
                    <a:lumOff val="25000"/>
                  </a:schemeClr>
                </a:solidFill>
                <a:cs typeface="Candara"/>
              </a:rPr>
              <a:t>to</a:t>
            </a:r>
            <a:r>
              <a:rPr lang="en-GB" sz="2800" spc="-5" dirty="0">
                <a:solidFill>
                  <a:schemeClr val="tx1">
                    <a:lumMod val="75000"/>
                    <a:lumOff val="25000"/>
                  </a:schemeClr>
                </a:solidFill>
                <a:cs typeface="Candara"/>
              </a:rPr>
              <a:t> </a:t>
            </a:r>
            <a:r>
              <a:rPr sz="2800" spc="-5" dirty="0">
                <a:solidFill>
                  <a:schemeClr val="tx1">
                    <a:lumMod val="75000"/>
                    <a:lumOff val="25000"/>
                  </a:schemeClr>
                </a:solidFill>
                <a:cs typeface="Candara"/>
              </a:rPr>
              <a:t>create</a:t>
            </a:r>
            <a:r>
              <a:rPr lang="en-GB" sz="2800" spc="-5" dirty="0">
                <a:solidFill>
                  <a:schemeClr val="tx1">
                    <a:lumMod val="75000"/>
                    <a:lumOff val="25000"/>
                  </a:schemeClr>
                </a:solidFill>
                <a:cs typeface="Candara"/>
              </a:rPr>
              <a:t> </a:t>
            </a:r>
            <a:r>
              <a:rPr sz="2800" spc="-20" dirty="0">
                <a:solidFill>
                  <a:schemeClr val="tx1">
                    <a:lumMod val="75000"/>
                    <a:lumOff val="25000"/>
                  </a:schemeClr>
                </a:solidFill>
                <a:cs typeface="Candara"/>
              </a:rPr>
              <a:t>m</a:t>
            </a:r>
            <a:r>
              <a:rPr sz="2800" spc="-5" dirty="0">
                <a:solidFill>
                  <a:schemeClr val="tx1">
                    <a:lumMod val="75000"/>
                    <a:lumOff val="25000"/>
                  </a:schemeClr>
                </a:solidFill>
                <a:cs typeface="Candara"/>
              </a:rPr>
              <a:t>ultiple</a:t>
            </a:r>
            <a:r>
              <a:rPr lang="en-GB" sz="2800" spc="-5" dirty="0">
                <a:solidFill>
                  <a:schemeClr val="tx1">
                    <a:lumMod val="75000"/>
                    <a:lumOff val="25000"/>
                  </a:schemeClr>
                </a:solidFill>
                <a:cs typeface="Candara"/>
              </a:rPr>
              <a:t> </a:t>
            </a:r>
            <a:r>
              <a:rPr sz="2800" spc="-5" dirty="0">
                <a:solidFill>
                  <a:schemeClr val="tx1">
                    <a:lumMod val="75000"/>
                    <a:lumOff val="25000"/>
                  </a:schemeClr>
                </a:solidFill>
                <a:cs typeface="Candara"/>
              </a:rPr>
              <a:t>chi</a:t>
            </a:r>
            <a:r>
              <a:rPr sz="2800" spc="-15" dirty="0">
                <a:solidFill>
                  <a:schemeClr val="tx1">
                    <a:lumMod val="75000"/>
                    <a:lumOff val="25000"/>
                  </a:schemeClr>
                </a:solidFill>
                <a:cs typeface="Candara"/>
              </a:rPr>
              <a:t>l</a:t>
            </a:r>
            <a:r>
              <a:rPr sz="2800" spc="-5" dirty="0">
                <a:solidFill>
                  <a:schemeClr val="tx1">
                    <a:lumMod val="75000"/>
                    <a:lumOff val="25000"/>
                  </a:schemeClr>
                </a:solidFill>
                <a:cs typeface="Candara"/>
              </a:rPr>
              <a:t>d</a:t>
            </a:r>
            <a:r>
              <a:rPr lang="en-GB" sz="2800" spc="-5" dirty="0">
                <a:solidFill>
                  <a:schemeClr val="tx1">
                    <a:lumMod val="75000"/>
                    <a:lumOff val="25000"/>
                  </a:schemeClr>
                </a:solidFill>
                <a:cs typeface="Candara"/>
              </a:rPr>
              <a:t> </a:t>
            </a:r>
            <a:r>
              <a:rPr sz="2800" spc="-10" dirty="0">
                <a:solidFill>
                  <a:schemeClr val="tx1">
                    <a:lumMod val="75000"/>
                    <a:lumOff val="25000"/>
                  </a:schemeClr>
                </a:solidFill>
                <a:cs typeface="Candara"/>
              </a:rPr>
              <a:t>SA </a:t>
            </a:r>
            <a:r>
              <a:rPr sz="2800" spc="-5" dirty="0">
                <a:solidFill>
                  <a:schemeClr val="tx1">
                    <a:lumMod val="75000"/>
                    <a:lumOff val="25000"/>
                  </a:schemeClr>
                </a:solidFill>
                <a:cs typeface="Candara"/>
              </a:rPr>
              <a:t>(based on main </a:t>
            </a:r>
            <a:r>
              <a:rPr sz="2800" spc="-10" dirty="0">
                <a:solidFill>
                  <a:schemeClr val="tx1">
                    <a:lumMod val="75000"/>
                    <a:lumOff val="25000"/>
                  </a:schemeClr>
                </a:solidFill>
                <a:cs typeface="Candara"/>
              </a:rPr>
              <a:t>SA) </a:t>
            </a:r>
            <a:r>
              <a:rPr sz="2800" spc="-5" dirty="0">
                <a:solidFill>
                  <a:schemeClr val="tx1">
                    <a:lumMod val="75000"/>
                    <a:lumOff val="25000"/>
                  </a:schemeClr>
                </a:solidFill>
                <a:cs typeface="Candara"/>
              </a:rPr>
              <a:t>between same</a:t>
            </a:r>
            <a:r>
              <a:rPr sz="2800" spc="65" dirty="0">
                <a:solidFill>
                  <a:schemeClr val="tx1">
                    <a:lumMod val="75000"/>
                    <a:lumOff val="25000"/>
                  </a:schemeClr>
                </a:solidFill>
                <a:cs typeface="Candara"/>
              </a:rPr>
              <a:t> </a:t>
            </a:r>
            <a:r>
              <a:rPr sz="2800" spc="-5" dirty="0">
                <a:solidFill>
                  <a:schemeClr val="tx1">
                    <a:lumMod val="75000"/>
                    <a:lumOff val="25000"/>
                  </a:schemeClr>
                </a:solidFill>
                <a:cs typeface="Candara"/>
              </a:rPr>
              <a:t>hosts</a:t>
            </a:r>
            <a:endParaRPr sz="2800" dirty="0">
              <a:solidFill>
                <a:schemeClr val="tx1">
                  <a:lumMod val="75000"/>
                  <a:lumOff val="25000"/>
                </a:schemeClr>
              </a:solidFill>
              <a:cs typeface="Candara"/>
            </a:endParaRPr>
          </a:p>
        </p:txBody>
      </p:sp>
      <p:sp>
        <p:nvSpPr>
          <p:cNvPr id="5" name="object 5"/>
          <p:cNvSpPr txBox="1">
            <a:spLocks noGrp="1"/>
          </p:cNvSpPr>
          <p:nvPr>
            <p:ph type="title"/>
          </p:nvPr>
        </p:nvSpPr>
        <p:spPr>
          <a:xfrm>
            <a:off x="1017468" y="723411"/>
            <a:ext cx="6967855" cy="689932"/>
          </a:xfrm>
          <a:prstGeom prst="rect">
            <a:avLst/>
          </a:prstGeom>
        </p:spPr>
        <p:txBody>
          <a:bodyPr vert="horz" wrap="square" lIns="0" tIns="12700" rIns="0" bIns="0" rtlCol="0" anchor="ctr">
            <a:spAutoFit/>
          </a:bodyPr>
          <a:lstStyle/>
          <a:p>
            <a:pPr marL="12700">
              <a:lnSpc>
                <a:spcPct val="100000"/>
              </a:lnSpc>
              <a:spcBef>
                <a:spcPts val="100"/>
              </a:spcBef>
            </a:pPr>
            <a:r>
              <a:rPr spc="-5" dirty="0"/>
              <a:t>Why </a:t>
            </a:r>
            <a:r>
              <a:rPr spc="-30" dirty="0"/>
              <a:t>Two-Phase</a:t>
            </a:r>
            <a:r>
              <a:rPr spc="-40" dirty="0"/>
              <a:t> </a:t>
            </a:r>
            <a:r>
              <a:rPr dirty="0"/>
              <a:t>Design?</a:t>
            </a:r>
          </a:p>
        </p:txBody>
      </p:sp>
    </p:spTree>
    <p:extLst>
      <p:ext uri="{BB962C8B-B14F-4D97-AF65-F5344CB8AC3E}">
        <p14:creationId xmlns:p14="http://schemas.microsoft.com/office/powerpoint/2010/main" val="708836521"/>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IKE - Phases</a:t>
            </a:r>
          </a:p>
        </p:txBody>
      </p:sp>
      <p:sp>
        <p:nvSpPr>
          <p:cNvPr id="3" name="Content Placeholder 2"/>
          <p:cNvSpPr>
            <a:spLocks noGrp="1"/>
          </p:cNvSpPr>
          <p:nvPr>
            <p:ph idx="1"/>
          </p:nvPr>
        </p:nvSpPr>
        <p:spPr/>
        <p:txBody>
          <a:bodyPr>
            <a:normAutofit fontScale="85000" lnSpcReduction="20000"/>
          </a:bodyPr>
          <a:lstStyle/>
          <a:p>
            <a:r>
              <a:rPr lang="en-GB" sz="2600" dirty="0"/>
              <a:t>IKE is comprised of two phases:</a:t>
            </a:r>
          </a:p>
          <a:p>
            <a:endParaRPr lang="en-GB" sz="2600" dirty="0"/>
          </a:p>
          <a:p>
            <a:r>
              <a:rPr lang="en-GB" sz="2600" dirty="0"/>
              <a:t>In phase 1, IKE creates an authenticated, secure channel between the two IKE peers</a:t>
            </a:r>
          </a:p>
          <a:p>
            <a:pPr lvl="1"/>
            <a:r>
              <a:rPr lang="en-GB" sz="2600" dirty="0"/>
              <a:t>This is done using the </a:t>
            </a:r>
            <a:r>
              <a:rPr lang="en-GB" sz="2600" dirty="0" err="1"/>
              <a:t>Diffie</a:t>
            </a:r>
            <a:r>
              <a:rPr lang="en-GB" sz="2600" dirty="0"/>
              <a:t>-Hellman key agreement protocol</a:t>
            </a:r>
          </a:p>
          <a:p>
            <a:pPr lvl="1"/>
            <a:r>
              <a:rPr lang="en-GB" sz="2600" dirty="0"/>
              <a:t>IKE supports multiple authentication methods as part of the phase 1 exchange</a:t>
            </a:r>
          </a:p>
          <a:p>
            <a:pPr lvl="1"/>
            <a:r>
              <a:rPr lang="en-GB" sz="2600" dirty="0"/>
              <a:t>Methods include:</a:t>
            </a:r>
          </a:p>
          <a:p>
            <a:pPr lvl="2"/>
            <a:r>
              <a:rPr lang="en-GB" sz="2600" dirty="0"/>
              <a:t>Pre-shared keys. A key value entered into each peer manually (out of band) and used to authenticate the peer</a:t>
            </a:r>
          </a:p>
          <a:p>
            <a:pPr lvl="2"/>
            <a:r>
              <a:rPr lang="en-GB" sz="2600" dirty="0"/>
              <a:t>RSA signatures. Uses a digital certificate authenticated by an RSA signature</a:t>
            </a:r>
          </a:p>
          <a:p>
            <a:pPr lvl="2"/>
            <a:r>
              <a:rPr lang="en-GB" sz="2600" dirty="0"/>
              <a:t>RSA encrypted nonce’s. Uses RSA encryption to encrypt a nonce value (a random number generated by the peer).</a:t>
            </a:r>
          </a:p>
          <a:p>
            <a:pPr lvl="2"/>
            <a:endParaRPr lang="en-GB" sz="2600" dirty="0"/>
          </a:p>
          <a:p>
            <a:r>
              <a:rPr lang="en-GB" sz="2600" dirty="0"/>
              <a:t>In phase 2, IKE negotiates the </a:t>
            </a:r>
            <a:r>
              <a:rPr lang="en-GB" sz="2600" dirty="0" err="1"/>
              <a:t>IPSec</a:t>
            </a:r>
            <a:r>
              <a:rPr lang="en-GB" sz="2600" dirty="0"/>
              <a:t> security associations and generates the required key material for </a:t>
            </a:r>
            <a:r>
              <a:rPr lang="en-GB" sz="2600" dirty="0" err="1"/>
              <a:t>IPSec</a:t>
            </a:r>
            <a:endParaRPr lang="en-GB" sz="2600" dirty="0"/>
          </a:p>
          <a:p>
            <a:pPr lvl="2"/>
            <a:endParaRPr lang="en-GB" dirty="0"/>
          </a:p>
          <a:p>
            <a:endParaRPr lang="en-GB" dirty="0"/>
          </a:p>
        </p:txBody>
      </p:sp>
    </p:spTree>
    <p:extLst>
      <p:ext uri="{BB962C8B-B14F-4D97-AF65-F5344CB8AC3E}">
        <p14:creationId xmlns:p14="http://schemas.microsoft.com/office/powerpoint/2010/main" val="947619623"/>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927100" y="2525394"/>
            <a:ext cx="10159999" cy="2600071"/>
          </a:xfrm>
          <a:prstGeom prst="rect">
            <a:avLst/>
          </a:prstGeom>
        </p:spPr>
        <p:txBody>
          <a:bodyPr vert="horz" wrap="square" lIns="0" tIns="12065" rIns="0" bIns="0" rtlCol="0">
            <a:spAutoFit/>
          </a:bodyPr>
          <a:lstStyle/>
          <a:p>
            <a:pPr marL="469900" marR="5080" indent="-457200">
              <a:spcBef>
                <a:spcPts val="95"/>
              </a:spcBef>
              <a:buFont typeface="Arial" panose="020B0604020202020204" pitchFamily="34" charset="0"/>
              <a:buChar char="•"/>
              <a:tabLst>
                <a:tab pos="527685" algn="l"/>
                <a:tab pos="2016760" algn="l"/>
                <a:tab pos="2677160" algn="l"/>
                <a:tab pos="3329304" algn="l"/>
                <a:tab pos="3977004" algn="l"/>
                <a:tab pos="4972050" algn="l"/>
                <a:tab pos="5848350" algn="l"/>
                <a:tab pos="6331585" algn="l"/>
              </a:tabLst>
            </a:pPr>
            <a:r>
              <a:rPr sz="2400" spc="-170" dirty="0">
                <a:solidFill>
                  <a:schemeClr val="tx1">
                    <a:lumMod val="75000"/>
                    <a:lumOff val="25000"/>
                  </a:schemeClr>
                </a:solidFill>
                <a:cs typeface="Candara"/>
              </a:rPr>
              <a:t>T</a:t>
            </a:r>
            <a:r>
              <a:rPr sz="2400" spc="-5" dirty="0">
                <a:solidFill>
                  <a:schemeClr val="tx1">
                    <a:lumMod val="75000"/>
                    <a:lumOff val="25000"/>
                  </a:schemeClr>
                </a:solidFill>
                <a:cs typeface="Candara"/>
              </a:rPr>
              <a:t>o</a:t>
            </a:r>
            <a:r>
              <a:rPr lang="en-GB" sz="2400" dirty="0">
                <a:solidFill>
                  <a:schemeClr val="tx1">
                    <a:lumMod val="75000"/>
                    <a:lumOff val="25000"/>
                  </a:schemeClr>
                </a:solidFill>
                <a:cs typeface="Candara"/>
              </a:rPr>
              <a:t> </a:t>
            </a:r>
            <a:r>
              <a:rPr sz="2400" spc="-10" dirty="0">
                <a:solidFill>
                  <a:schemeClr val="tx1">
                    <a:lumMod val="75000"/>
                    <a:lumOff val="25000"/>
                  </a:schemeClr>
                </a:solidFill>
                <a:cs typeface="Candara"/>
              </a:rPr>
              <a:t>e</a:t>
            </a:r>
            <a:r>
              <a:rPr sz="2400" dirty="0">
                <a:solidFill>
                  <a:schemeClr val="tx1">
                    <a:lumMod val="75000"/>
                    <a:lumOff val="25000"/>
                  </a:schemeClr>
                </a:solidFill>
                <a:cs typeface="Candara"/>
              </a:rPr>
              <a:t>s</a:t>
            </a:r>
            <a:r>
              <a:rPr sz="2400" spc="-5" dirty="0">
                <a:solidFill>
                  <a:schemeClr val="tx1">
                    <a:lumMod val="75000"/>
                    <a:lumOff val="25000"/>
                  </a:schemeClr>
                </a:solidFill>
                <a:cs typeface="Candara"/>
              </a:rPr>
              <a:t>tab</a:t>
            </a:r>
            <a:r>
              <a:rPr sz="2400" spc="-20" dirty="0">
                <a:solidFill>
                  <a:schemeClr val="tx1">
                    <a:lumMod val="75000"/>
                    <a:lumOff val="25000"/>
                  </a:schemeClr>
                </a:solidFill>
                <a:cs typeface="Candara"/>
              </a:rPr>
              <a:t>l</a:t>
            </a:r>
            <a:r>
              <a:rPr sz="2400" spc="5" dirty="0">
                <a:solidFill>
                  <a:schemeClr val="tx1">
                    <a:lumMod val="75000"/>
                    <a:lumOff val="25000"/>
                  </a:schemeClr>
                </a:solidFill>
                <a:cs typeface="Candara"/>
              </a:rPr>
              <a:t>i</a:t>
            </a:r>
            <a:r>
              <a:rPr sz="2400" spc="-5" dirty="0">
                <a:solidFill>
                  <a:schemeClr val="tx1">
                    <a:lumMod val="75000"/>
                    <a:lumOff val="25000"/>
                  </a:schemeClr>
                </a:solidFill>
                <a:cs typeface="Candara"/>
              </a:rPr>
              <a:t>sh</a:t>
            </a:r>
            <a:r>
              <a:rPr lang="en-GB" sz="2400" dirty="0">
                <a:solidFill>
                  <a:schemeClr val="tx1">
                    <a:lumMod val="75000"/>
                    <a:lumOff val="25000"/>
                  </a:schemeClr>
                </a:solidFill>
                <a:cs typeface="Candara"/>
              </a:rPr>
              <a:t> </a:t>
            </a:r>
            <a:r>
              <a:rPr sz="2400" spc="-5" dirty="0">
                <a:solidFill>
                  <a:schemeClr val="tx1">
                    <a:lumMod val="75000"/>
                    <a:lumOff val="25000"/>
                  </a:schemeClr>
                </a:solidFill>
                <a:cs typeface="Candara"/>
              </a:rPr>
              <a:t>the</a:t>
            </a:r>
            <a:r>
              <a:rPr lang="en-GB" sz="2400" dirty="0">
                <a:solidFill>
                  <a:schemeClr val="tx1">
                    <a:lumMod val="75000"/>
                    <a:lumOff val="25000"/>
                  </a:schemeClr>
                </a:solidFill>
                <a:cs typeface="Candara"/>
              </a:rPr>
              <a:t> </a:t>
            </a:r>
            <a:r>
              <a:rPr sz="2400" spc="-10" dirty="0">
                <a:solidFill>
                  <a:schemeClr val="tx1">
                    <a:lumMod val="75000"/>
                    <a:lumOff val="25000"/>
                  </a:schemeClr>
                </a:solidFill>
                <a:cs typeface="Candara"/>
              </a:rPr>
              <a:t>I</a:t>
            </a:r>
            <a:r>
              <a:rPr sz="2400" spc="-5" dirty="0">
                <a:solidFill>
                  <a:schemeClr val="tx1">
                    <a:lumMod val="75000"/>
                    <a:lumOff val="25000"/>
                  </a:schemeClr>
                </a:solidFill>
                <a:cs typeface="Candara"/>
              </a:rPr>
              <a:t>KE</a:t>
            </a:r>
            <a:r>
              <a:rPr lang="en-GB" sz="2400" dirty="0">
                <a:solidFill>
                  <a:schemeClr val="tx1">
                    <a:lumMod val="75000"/>
                    <a:lumOff val="25000"/>
                  </a:schemeClr>
                </a:solidFill>
                <a:cs typeface="Candara"/>
              </a:rPr>
              <a:t> </a:t>
            </a:r>
            <a:r>
              <a:rPr sz="2400" spc="-10" dirty="0">
                <a:solidFill>
                  <a:schemeClr val="tx1">
                    <a:lumMod val="75000"/>
                    <a:lumOff val="25000"/>
                  </a:schemeClr>
                </a:solidFill>
                <a:cs typeface="Candara"/>
              </a:rPr>
              <a:t>SA</a:t>
            </a:r>
            <a:r>
              <a:rPr sz="2400" spc="-5" dirty="0">
                <a:solidFill>
                  <a:schemeClr val="tx1">
                    <a:lumMod val="75000"/>
                    <a:lumOff val="25000"/>
                  </a:schemeClr>
                </a:solidFill>
                <a:cs typeface="Candara"/>
              </a:rPr>
              <a:t>,</a:t>
            </a:r>
            <a:r>
              <a:rPr lang="en-GB" sz="2400" dirty="0">
                <a:solidFill>
                  <a:schemeClr val="tx1">
                    <a:lumMod val="75000"/>
                    <a:lumOff val="25000"/>
                  </a:schemeClr>
                </a:solidFill>
                <a:cs typeface="Candara"/>
              </a:rPr>
              <a:t> </a:t>
            </a:r>
            <a:r>
              <a:rPr sz="2400" spc="-5" dirty="0">
                <a:solidFill>
                  <a:schemeClr val="tx1">
                    <a:lumMod val="75000"/>
                    <a:lumOff val="25000"/>
                  </a:schemeClr>
                </a:solidFill>
                <a:cs typeface="Candara"/>
              </a:rPr>
              <a:t>peers</a:t>
            </a:r>
            <a:r>
              <a:rPr lang="en-GB" sz="2400" dirty="0">
                <a:solidFill>
                  <a:schemeClr val="tx1">
                    <a:lumMod val="75000"/>
                    <a:lumOff val="25000"/>
                  </a:schemeClr>
                </a:solidFill>
                <a:cs typeface="Candara"/>
              </a:rPr>
              <a:t> </a:t>
            </a:r>
            <a:r>
              <a:rPr sz="2400" spc="-5" dirty="0">
                <a:solidFill>
                  <a:schemeClr val="tx1">
                    <a:lumMod val="75000"/>
                    <a:lumOff val="25000"/>
                  </a:schemeClr>
                </a:solidFill>
                <a:cs typeface="Candara"/>
              </a:rPr>
              <a:t>have</a:t>
            </a:r>
            <a:r>
              <a:rPr lang="en-GB" sz="2400" dirty="0">
                <a:solidFill>
                  <a:schemeClr val="tx1">
                    <a:lumMod val="75000"/>
                    <a:lumOff val="25000"/>
                  </a:schemeClr>
                </a:solidFill>
                <a:cs typeface="Candara"/>
              </a:rPr>
              <a:t> </a:t>
            </a:r>
            <a:r>
              <a:rPr sz="2400" spc="-5" dirty="0">
                <a:solidFill>
                  <a:schemeClr val="tx1">
                    <a:lumMod val="75000"/>
                    <a:lumOff val="25000"/>
                  </a:schemeClr>
                </a:solidFill>
                <a:cs typeface="Candara"/>
              </a:rPr>
              <a:t>to</a:t>
            </a:r>
            <a:r>
              <a:rPr lang="en-GB" sz="2400" spc="-5" dirty="0">
                <a:solidFill>
                  <a:schemeClr val="tx1">
                    <a:lumMod val="75000"/>
                    <a:lumOff val="25000"/>
                  </a:schemeClr>
                </a:solidFill>
                <a:cs typeface="Candara"/>
              </a:rPr>
              <a:t> </a:t>
            </a:r>
            <a:r>
              <a:rPr sz="2400" spc="-5" dirty="0">
                <a:solidFill>
                  <a:schemeClr val="tx1">
                    <a:lumMod val="75000"/>
                    <a:lumOff val="25000"/>
                  </a:schemeClr>
                </a:solidFill>
                <a:cs typeface="Candara"/>
              </a:rPr>
              <a:t>authenticate  </a:t>
            </a:r>
            <a:r>
              <a:rPr sz="2400" spc="-10" dirty="0">
                <a:solidFill>
                  <a:schemeClr val="tx1">
                    <a:lumMod val="75000"/>
                    <a:lumOff val="25000"/>
                  </a:schemeClr>
                </a:solidFill>
                <a:cs typeface="Candara"/>
              </a:rPr>
              <a:t>each </a:t>
            </a:r>
            <a:r>
              <a:rPr sz="2400" spc="-5" dirty="0">
                <a:solidFill>
                  <a:schemeClr val="tx1">
                    <a:lumMod val="75000"/>
                    <a:lumOff val="25000"/>
                  </a:schemeClr>
                </a:solidFill>
                <a:cs typeface="Candara"/>
              </a:rPr>
              <a:t>other </a:t>
            </a:r>
            <a:r>
              <a:rPr sz="2400" spc="-10" dirty="0">
                <a:solidFill>
                  <a:schemeClr val="tx1">
                    <a:lumMod val="75000"/>
                    <a:lumOff val="25000"/>
                  </a:schemeClr>
                </a:solidFill>
                <a:cs typeface="Candara"/>
              </a:rPr>
              <a:t>(two</a:t>
            </a:r>
            <a:r>
              <a:rPr sz="2400" spc="5" dirty="0">
                <a:solidFill>
                  <a:schemeClr val="tx1">
                    <a:lumMod val="75000"/>
                    <a:lumOff val="25000"/>
                  </a:schemeClr>
                </a:solidFill>
                <a:cs typeface="Candara"/>
              </a:rPr>
              <a:t> </a:t>
            </a:r>
            <a:r>
              <a:rPr sz="2400" spc="-10" dirty="0">
                <a:solidFill>
                  <a:schemeClr val="tx1">
                    <a:lumMod val="75000"/>
                    <a:lumOff val="25000"/>
                  </a:schemeClr>
                </a:solidFill>
                <a:cs typeface="Candara"/>
              </a:rPr>
              <a:t>way)</a:t>
            </a:r>
            <a:endParaRPr lang="en-GB" sz="2400" spc="-10" dirty="0">
              <a:solidFill>
                <a:schemeClr val="tx1">
                  <a:lumMod val="75000"/>
                  <a:lumOff val="25000"/>
                </a:schemeClr>
              </a:solidFill>
              <a:cs typeface="Candara"/>
            </a:endParaRPr>
          </a:p>
          <a:p>
            <a:pPr marL="469900" marR="5080" indent="-457200">
              <a:spcBef>
                <a:spcPts val="95"/>
              </a:spcBef>
              <a:buFont typeface="Arial" panose="020B0604020202020204" pitchFamily="34" charset="0"/>
              <a:buChar char="•"/>
              <a:tabLst>
                <a:tab pos="527685" algn="l"/>
                <a:tab pos="2016760" algn="l"/>
                <a:tab pos="2677160" algn="l"/>
                <a:tab pos="3329304" algn="l"/>
                <a:tab pos="3977004" algn="l"/>
                <a:tab pos="4972050" algn="l"/>
                <a:tab pos="5848350" algn="l"/>
                <a:tab pos="6331585" algn="l"/>
              </a:tabLst>
            </a:pPr>
            <a:endParaRPr sz="2400" dirty="0">
              <a:solidFill>
                <a:schemeClr val="tx1">
                  <a:lumMod val="75000"/>
                  <a:lumOff val="25000"/>
                </a:schemeClr>
              </a:solidFill>
              <a:cs typeface="Candara"/>
            </a:endParaRPr>
          </a:p>
          <a:p>
            <a:pPr marL="469900" indent="-457200">
              <a:spcBef>
                <a:spcPts val="670"/>
              </a:spcBef>
              <a:buFont typeface="Arial" panose="020B0604020202020204" pitchFamily="34" charset="0"/>
              <a:buChar char="•"/>
            </a:pPr>
            <a:r>
              <a:rPr sz="2400" spc="-5" dirty="0">
                <a:solidFill>
                  <a:schemeClr val="tx1">
                    <a:lumMod val="75000"/>
                    <a:lumOff val="25000"/>
                  </a:schemeClr>
                </a:solidFill>
                <a:cs typeface="Candara"/>
              </a:rPr>
              <a:t>3 </a:t>
            </a:r>
            <a:r>
              <a:rPr sz="2400" spc="-10" dirty="0">
                <a:solidFill>
                  <a:schemeClr val="tx1">
                    <a:lumMod val="75000"/>
                    <a:lumOff val="25000"/>
                  </a:schemeClr>
                </a:solidFill>
                <a:cs typeface="Candara"/>
              </a:rPr>
              <a:t>defined</a:t>
            </a:r>
            <a:r>
              <a:rPr sz="2400" spc="10" dirty="0">
                <a:solidFill>
                  <a:schemeClr val="tx1">
                    <a:lumMod val="75000"/>
                    <a:lumOff val="25000"/>
                  </a:schemeClr>
                </a:solidFill>
                <a:cs typeface="Candara"/>
              </a:rPr>
              <a:t> </a:t>
            </a:r>
            <a:r>
              <a:rPr sz="2400" spc="-5" dirty="0">
                <a:solidFill>
                  <a:schemeClr val="tx1">
                    <a:lumMod val="75000"/>
                    <a:lumOff val="25000"/>
                  </a:schemeClr>
                </a:solidFill>
                <a:cs typeface="Candara"/>
              </a:rPr>
              <a:t>mechanisms:</a:t>
            </a:r>
            <a:endParaRPr lang="en-GB" sz="2400" spc="-5" dirty="0">
              <a:solidFill>
                <a:schemeClr val="tx1">
                  <a:lumMod val="75000"/>
                  <a:lumOff val="25000"/>
                </a:schemeClr>
              </a:solidFill>
              <a:cs typeface="Candara"/>
            </a:endParaRPr>
          </a:p>
          <a:p>
            <a:pPr marL="927100" lvl="1" indent="-457200">
              <a:spcBef>
                <a:spcPts val="670"/>
              </a:spcBef>
              <a:buFont typeface="Arial" panose="020B0604020202020204" pitchFamily="34" charset="0"/>
              <a:buChar char="•"/>
            </a:pPr>
            <a:r>
              <a:rPr sz="2400" dirty="0">
                <a:solidFill>
                  <a:schemeClr val="tx1">
                    <a:lumMod val="75000"/>
                    <a:lumOff val="25000"/>
                  </a:schemeClr>
                </a:solidFill>
                <a:cs typeface="Candara"/>
              </a:rPr>
              <a:t>Pre-shared</a:t>
            </a:r>
            <a:r>
              <a:rPr sz="2400" spc="-20" dirty="0">
                <a:solidFill>
                  <a:schemeClr val="tx1">
                    <a:lumMod val="75000"/>
                    <a:lumOff val="25000"/>
                  </a:schemeClr>
                </a:solidFill>
                <a:cs typeface="Candara"/>
              </a:rPr>
              <a:t> </a:t>
            </a:r>
            <a:r>
              <a:rPr sz="2400" dirty="0">
                <a:solidFill>
                  <a:schemeClr val="tx1">
                    <a:lumMod val="75000"/>
                    <a:lumOff val="25000"/>
                  </a:schemeClr>
                </a:solidFill>
                <a:cs typeface="Candara"/>
              </a:rPr>
              <a:t>keys</a:t>
            </a:r>
            <a:endParaRPr lang="en-GB" sz="2400" dirty="0">
              <a:solidFill>
                <a:schemeClr val="tx1">
                  <a:lumMod val="75000"/>
                  <a:lumOff val="25000"/>
                </a:schemeClr>
              </a:solidFill>
              <a:cs typeface="Candara"/>
            </a:endParaRPr>
          </a:p>
          <a:p>
            <a:pPr marL="927100" lvl="1" indent="-457200">
              <a:spcBef>
                <a:spcPts val="670"/>
              </a:spcBef>
              <a:buFont typeface="Arial" panose="020B0604020202020204" pitchFamily="34" charset="0"/>
              <a:buChar char="•"/>
            </a:pPr>
            <a:r>
              <a:rPr sz="2400" spc="-5" dirty="0">
                <a:solidFill>
                  <a:schemeClr val="tx1">
                    <a:lumMod val="75000"/>
                    <a:lumOff val="25000"/>
                  </a:schemeClr>
                </a:solidFill>
                <a:cs typeface="Candara"/>
              </a:rPr>
              <a:t>RSA encrypted</a:t>
            </a:r>
            <a:r>
              <a:rPr sz="2400" spc="15" dirty="0">
                <a:solidFill>
                  <a:schemeClr val="tx1">
                    <a:lumMod val="75000"/>
                    <a:lumOff val="25000"/>
                  </a:schemeClr>
                </a:solidFill>
                <a:cs typeface="Candara"/>
              </a:rPr>
              <a:t> </a:t>
            </a:r>
            <a:r>
              <a:rPr sz="2400" spc="-5" dirty="0">
                <a:solidFill>
                  <a:schemeClr val="tx1">
                    <a:lumMod val="75000"/>
                    <a:lumOff val="25000"/>
                  </a:schemeClr>
                </a:solidFill>
                <a:cs typeface="Candara"/>
              </a:rPr>
              <a:t>nonce</a:t>
            </a:r>
            <a:endParaRPr lang="en-GB" sz="2400" spc="-5" dirty="0">
              <a:solidFill>
                <a:schemeClr val="tx1">
                  <a:lumMod val="75000"/>
                  <a:lumOff val="25000"/>
                </a:schemeClr>
              </a:solidFill>
              <a:cs typeface="Candara"/>
            </a:endParaRPr>
          </a:p>
          <a:p>
            <a:pPr marL="927100" lvl="1" indent="-457200">
              <a:spcBef>
                <a:spcPts val="670"/>
              </a:spcBef>
              <a:buFont typeface="Arial" panose="020B0604020202020204" pitchFamily="34" charset="0"/>
              <a:buChar char="•"/>
            </a:pPr>
            <a:r>
              <a:rPr sz="2400" spc="-5" dirty="0">
                <a:solidFill>
                  <a:schemeClr val="tx1">
                    <a:lumMod val="75000"/>
                    <a:lumOff val="25000"/>
                  </a:schemeClr>
                </a:solidFill>
                <a:cs typeface="Candara"/>
              </a:rPr>
              <a:t>RSA</a:t>
            </a:r>
            <a:r>
              <a:rPr sz="2400" spc="-15" dirty="0">
                <a:solidFill>
                  <a:schemeClr val="tx1">
                    <a:lumMod val="75000"/>
                    <a:lumOff val="25000"/>
                  </a:schemeClr>
                </a:solidFill>
                <a:cs typeface="Candara"/>
              </a:rPr>
              <a:t> </a:t>
            </a:r>
            <a:r>
              <a:rPr sz="2400" dirty="0">
                <a:solidFill>
                  <a:schemeClr val="tx1">
                    <a:lumMod val="75000"/>
                    <a:lumOff val="25000"/>
                  </a:schemeClr>
                </a:solidFill>
                <a:cs typeface="Candara"/>
              </a:rPr>
              <a:t>signatures</a:t>
            </a:r>
          </a:p>
        </p:txBody>
      </p:sp>
      <p:sp>
        <p:nvSpPr>
          <p:cNvPr id="5" name="object 5"/>
          <p:cNvSpPr txBox="1">
            <a:spLocks noGrp="1"/>
          </p:cNvSpPr>
          <p:nvPr>
            <p:ph type="title"/>
          </p:nvPr>
        </p:nvSpPr>
        <p:spPr>
          <a:xfrm>
            <a:off x="980406" y="719311"/>
            <a:ext cx="6923405" cy="689932"/>
          </a:xfrm>
          <a:prstGeom prst="rect">
            <a:avLst/>
          </a:prstGeom>
        </p:spPr>
        <p:txBody>
          <a:bodyPr vert="horz" wrap="square" lIns="0" tIns="12700" rIns="0" bIns="0" rtlCol="0" anchor="ctr">
            <a:spAutoFit/>
          </a:bodyPr>
          <a:lstStyle/>
          <a:p>
            <a:pPr marL="12700">
              <a:lnSpc>
                <a:spcPct val="100000"/>
              </a:lnSpc>
              <a:spcBef>
                <a:spcPts val="100"/>
              </a:spcBef>
            </a:pPr>
            <a:r>
              <a:rPr spc="-5" dirty="0"/>
              <a:t>IKE </a:t>
            </a:r>
            <a:r>
              <a:rPr dirty="0"/>
              <a:t>Peer</a:t>
            </a:r>
            <a:r>
              <a:rPr spc="-80" dirty="0"/>
              <a:t> </a:t>
            </a:r>
            <a:r>
              <a:rPr spc="-5" dirty="0"/>
              <a:t>Authentication</a:t>
            </a:r>
          </a:p>
        </p:txBody>
      </p:sp>
    </p:spTree>
    <p:extLst>
      <p:ext uri="{BB962C8B-B14F-4D97-AF65-F5344CB8AC3E}">
        <p14:creationId xmlns:p14="http://schemas.microsoft.com/office/powerpoint/2010/main" val="40286661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F1177-7FAE-4C9E-A5B5-30F3EB3FDE0A}"/>
              </a:ext>
            </a:extLst>
          </p:cNvPr>
          <p:cNvSpPr>
            <a:spLocks noGrp="1"/>
          </p:cNvSpPr>
          <p:nvPr>
            <p:ph type="title"/>
          </p:nvPr>
        </p:nvSpPr>
        <p:spPr/>
        <p:txBody>
          <a:bodyPr/>
          <a:lstStyle/>
          <a:p>
            <a:r>
              <a:rPr lang="en-US" dirty="0"/>
              <a:t>Functions</a:t>
            </a:r>
            <a:endParaRPr lang="en-GB" dirty="0"/>
          </a:p>
        </p:txBody>
      </p:sp>
      <p:sp>
        <p:nvSpPr>
          <p:cNvPr id="3" name="Content Placeholder 2">
            <a:extLst>
              <a:ext uri="{FF2B5EF4-FFF2-40B4-BE49-F238E27FC236}">
                <a16:creationId xmlns:a16="http://schemas.microsoft.com/office/drawing/2014/main" id="{F0C0941E-40B9-4D0F-907A-3F94CD338FB6}"/>
              </a:ext>
            </a:extLst>
          </p:cNvPr>
          <p:cNvSpPr>
            <a:spLocks noGrp="1"/>
          </p:cNvSpPr>
          <p:nvPr>
            <p:ph idx="1"/>
          </p:nvPr>
        </p:nvSpPr>
        <p:spPr/>
        <p:txBody>
          <a:bodyPr/>
          <a:lstStyle/>
          <a:p>
            <a:r>
              <a:rPr lang="en-US" dirty="0"/>
              <a:t>Inputs , Functions and Outputs</a:t>
            </a:r>
          </a:p>
          <a:p>
            <a:endParaRPr lang="en-US" dirty="0"/>
          </a:p>
          <a:p>
            <a:endParaRPr lang="en-GB" dirty="0"/>
          </a:p>
          <a:p>
            <a:endParaRPr lang="en-GB" dirty="0"/>
          </a:p>
          <a:p>
            <a:endParaRPr lang="en-GB" dirty="0"/>
          </a:p>
          <a:p>
            <a:endParaRPr lang="en-GB" dirty="0"/>
          </a:p>
          <a:p>
            <a:endParaRPr lang="en-GB" dirty="0"/>
          </a:p>
          <a:p>
            <a:pPr marL="0" indent="0">
              <a:buNone/>
            </a:pPr>
            <a:endParaRPr lang="en-GB" dirty="0"/>
          </a:p>
        </p:txBody>
      </p:sp>
      <p:sp>
        <p:nvSpPr>
          <p:cNvPr id="4" name="Rectangle 3">
            <a:extLst>
              <a:ext uri="{FF2B5EF4-FFF2-40B4-BE49-F238E27FC236}">
                <a16:creationId xmlns:a16="http://schemas.microsoft.com/office/drawing/2014/main" id="{8F3D9C1D-598F-48DF-AA04-514F13A16775}"/>
              </a:ext>
            </a:extLst>
          </p:cNvPr>
          <p:cNvSpPr/>
          <p:nvPr/>
        </p:nvSpPr>
        <p:spPr>
          <a:xfrm>
            <a:off x="5191125" y="2722563"/>
            <a:ext cx="1628775" cy="23622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Operation</a:t>
            </a:r>
            <a:endParaRPr lang="en-GB" dirty="0"/>
          </a:p>
        </p:txBody>
      </p:sp>
      <p:sp>
        <p:nvSpPr>
          <p:cNvPr id="5" name="Arrow: Right 4">
            <a:extLst>
              <a:ext uri="{FF2B5EF4-FFF2-40B4-BE49-F238E27FC236}">
                <a16:creationId xmlns:a16="http://schemas.microsoft.com/office/drawing/2014/main" id="{0E4F4F6D-4F06-49CB-8083-192D9E53A6E0}"/>
              </a:ext>
            </a:extLst>
          </p:cNvPr>
          <p:cNvSpPr/>
          <p:nvPr/>
        </p:nvSpPr>
        <p:spPr>
          <a:xfrm>
            <a:off x="3724275" y="3514725"/>
            <a:ext cx="1466850" cy="838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Input</a:t>
            </a:r>
            <a:endParaRPr lang="en-GB" dirty="0"/>
          </a:p>
        </p:txBody>
      </p:sp>
      <p:sp>
        <p:nvSpPr>
          <p:cNvPr id="6" name="Arrow: Right 5">
            <a:extLst>
              <a:ext uri="{FF2B5EF4-FFF2-40B4-BE49-F238E27FC236}">
                <a16:creationId xmlns:a16="http://schemas.microsoft.com/office/drawing/2014/main" id="{6E0A8FF2-2762-4D24-B721-ABADFDBD9A01}"/>
              </a:ext>
            </a:extLst>
          </p:cNvPr>
          <p:cNvSpPr/>
          <p:nvPr/>
        </p:nvSpPr>
        <p:spPr>
          <a:xfrm>
            <a:off x="6819900" y="3484563"/>
            <a:ext cx="1466850" cy="83820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Output</a:t>
            </a:r>
            <a:endParaRPr lang="en-GB" dirty="0"/>
          </a:p>
        </p:txBody>
      </p:sp>
    </p:spTree>
    <p:extLst>
      <p:ext uri="{BB962C8B-B14F-4D97-AF65-F5344CB8AC3E}">
        <p14:creationId xmlns:p14="http://schemas.microsoft.com/office/powerpoint/2010/main" val="337272139"/>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738378" y="2244090"/>
            <a:ext cx="10513822" cy="2625078"/>
          </a:xfrm>
          <a:prstGeom prst="rect">
            <a:avLst/>
          </a:prstGeom>
        </p:spPr>
        <p:txBody>
          <a:bodyPr vert="horz" wrap="square" lIns="0" tIns="97790" rIns="0" bIns="0" rtlCol="0">
            <a:spAutoFit/>
          </a:bodyPr>
          <a:lstStyle/>
          <a:p>
            <a:pPr marL="12700">
              <a:spcBef>
                <a:spcPts val="770"/>
              </a:spcBef>
            </a:pPr>
            <a:r>
              <a:rPr sz="2800" spc="-10" dirty="0">
                <a:solidFill>
                  <a:schemeClr val="tx1">
                    <a:lumMod val="75000"/>
                    <a:lumOff val="25000"/>
                  </a:schemeClr>
                </a:solidFill>
                <a:cs typeface="Candara"/>
              </a:rPr>
              <a:t>IKE </a:t>
            </a:r>
            <a:r>
              <a:rPr sz="2800" spc="-5" dirty="0">
                <a:solidFill>
                  <a:schemeClr val="tx1">
                    <a:lumMod val="75000"/>
                    <a:lumOff val="25000"/>
                  </a:schemeClr>
                </a:solidFill>
                <a:cs typeface="Candara"/>
              </a:rPr>
              <a:t>session is </a:t>
            </a:r>
            <a:r>
              <a:rPr sz="2800" spc="-10" dirty="0">
                <a:solidFill>
                  <a:schemeClr val="tx1">
                    <a:lumMod val="75000"/>
                    <a:lumOff val="25000"/>
                  </a:schemeClr>
                </a:solidFill>
                <a:cs typeface="Candara"/>
              </a:rPr>
              <a:t>encrypted </a:t>
            </a:r>
            <a:r>
              <a:rPr sz="2800" spc="-5" dirty="0">
                <a:solidFill>
                  <a:schemeClr val="tx1">
                    <a:lumMod val="75000"/>
                    <a:lumOff val="25000"/>
                  </a:schemeClr>
                </a:solidFill>
                <a:cs typeface="Candara"/>
              </a:rPr>
              <a:t>either </a:t>
            </a:r>
            <a:r>
              <a:rPr sz="2800" spc="-10" dirty="0">
                <a:solidFill>
                  <a:schemeClr val="tx1">
                    <a:lumMod val="75000"/>
                    <a:lumOff val="25000"/>
                  </a:schemeClr>
                </a:solidFill>
                <a:cs typeface="Candara"/>
              </a:rPr>
              <a:t>by </a:t>
            </a:r>
            <a:r>
              <a:rPr sz="2800" spc="-5" dirty="0">
                <a:solidFill>
                  <a:schemeClr val="tx1">
                    <a:lumMod val="75000"/>
                    <a:lumOff val="25000"/>
                  </a:schemeClr>
                </a:solidFill>
                <a:cs typeface="Candara"/>
              </a:rPr>
              <a:t>DES or</a:t>
            </a:r>
            <a:r>
              <a:rPr sz="2800" spc="100" dirty="0">
                <a:solidFill>
                  <a:schemeClr val="tx1">
                    <a:lumMod val="75000"/>
                    <a:lumOff val="25000"/>
                  </a:schemeClr>
                </a:solidFill>
                <a:cs typeface="Candara"/>
              </a:rPr>
              <a:t> </a:t>
            </a:r>
            <a:r>
              <a:rPr sz="2800" spc="-5" dirty="0">
                <a:solidFill>
                  <a:schemeClr val="tx1">
                    <a:lumMod val="75000"/>
                    <a:lumOff val="25000"/>
                  </a:schemeClr>
                </a:solidFill>
                <a:cs typeface="Candara"/>
              </a:rPr>
              <a:t>3DES</a:t>
            </a:r>
            <a:endParaRPr lang="en-GB" sz="2800" spc="-5" dirty="0">
              <a:solidFill>
                <a:schemeClr val="tx1">
                  <a:lumMod val="75000"/>
                  <a:lumOff val="25000"/>
                </a:schemeClr>
              </a:solidFill>
              <a:cs typeface="Candara"/>
            </a:endParaRPr>
          </a:p>
          <a:p>
            <a:pPr marL="12700">
              <a:spcBef>
                <a:spcPts val="770"/>
              </a:spcBef>
            </a:pPr>
            <a:endParaRPr sz="2800" dirty="0">
              <a:solidFill>
                <a:schemeClr val="tx1">
                  <a:lumMod val="75000"/>
                  <a:lumOff val="25000"/>
                </a:schemeClr>
              </a:solidFill>
              <a:cs typeface="Candara"/>
            </a:endParaRPr>
          </a:p>
          <a:p>
            <a:pPr marL="12700" marR="5080">
              <a:spcBef>
                <a:spcPts val="675"/>
              </a:spcBef>
            </a:pPr>
            <a:r>
              <a:rPr sz="2800" spc="-5" dirty="0">
                <a:solidFill>
                  <a:schemeClr val="tx1">
                    <a:lumMod val="75000"/>
                    <a:lumOff val="25000"/>
                  </a:schemeClr>
                </a:solidFill>
                <a:cs typeface="Candara"/>
              </a:rPr>
              <a:t>Keying </a:t>
            </a:r>
            <a:r>
              <a:rPr sz="2800" dirty="0">
                <a:solidFill>
                  <a:schemeClr val="tx1">
                    <a:lumMod val="75000"/>
                    <a:lumOff val="25000"/>
                  </a:schemeClr>
                </a:solidFill>
                <a:cs typeface="Candara"/>
              </a:rPr>
              <a:t>material </a:t>
            </a:r>
            <a:r>
              <a:rPr sz="2800" spc="-5" dirty="0">
                <a:solidFill>
                  <a:schemeClr val="tx1">
                    <a:lumMod val="75000"/>
                    <a:lumOff val="25000"/>
                  </a:schemeClr>
                </a:solidFill>
                <a:cs typeface="Candara"/>
              </a:rPr>
              <a:t>is generally </a:t>
            </a:r>
            <a:r>
              <a:rPr sz="2800" spc="-10" dirty="0">
                <a:solidFill>
                  <a:schemeClr val="tx1">
                    <a:lumMod val="75000"/>
                    <a:lumOff val="25000"/>
                  </a:schemeClr>
                </a:solidFill>
                <a:cs typeface="Candara"/>
              </a:rPr>
              <a:t>derived </a:t>
            </a:r>
            <a:r>
              <a:rPr sz="2800" spc="-5" dirty="0">
                <a:solidFill>
                  <a:schemeClr val="tx1">
                    <a:lumMod val="75000"/>
                    <a:lumOff val="25000"/>
                  </a:schemeClr>
                </a:solidFill>
                <a:cs typeface="Candara"/>
              </a:rPr>
              <a:t>from the initial DH</a:t>
            </a:r>
            <a:r>
              <a:rPr lang="en-GB" sz="2800" spc="-5" dirty="0">
                <a:solidFill>
                  <a:schemeClr val="tx1">
                    <a:lumMod val="75000"/>
                    <a:lumOff val="25000"/>
                  </a:schemeClr>
                </a:solidFill>
                <a:cs typeface="Candara"/>
              </a:rPr>
              <a:t> </a:t>
            </a:r>
            <a:r>
              <a:rPr sz="2800" spc="-5" dirty="0">
                <a:solidFill>
                  <a:schemeClr val="tx1">
                    <a:lumMod val="75000"/>
                    <a:lumOff val="25000"/>
                  </a:schemeClr>
                </a:solidFill>
                <a:cs typeface="Candara"/>
              </a:rPr>
              <a:t>change</a:t>
            </a:r>
            <a:endParaRPr lang="en-GB" sz="2800" spc="-5" dirty="0">
              <a:solidFill>
                <a:schemeClr val="tx1">
                  <a:lumMod val="75000"/>
                  <a:lumOff val="25000"/>
                </a:schemeClr>
              </a:solidFill>
              <a:cs typeface="Candara"/>
            </a:endParaRPr>
          </a:p>
          <a:p>
            <a:pPr marL="12700" marR="5080">
              <a:spcBef>
                <a:spcPts val="675"/>
              </a:spcBef>
            </a:pPr>
            <a:endParaRPr sz="2800" dirty="0">
              <a:solidFill>
                <a:schemeClr val="tx1">
                  <a:lumMod val="75000"/>
                  <a:lumOff val="25000"/>
                </a:schemeClr>
              </a:solidFill>
              <a:cs typeface="Candara"/>
            </a:endParaRPr>
          </a:p>
          <a:p>
            <a:pPr marL="12700">
              <a:spcBef>
                <a:spcPts val="670"/>
              </a:spcBef>
            </a:pPr>
            <a:r>
              <a:rPr sz="2800" spc="-5" dirty="0">
                <a:solidFill>
                  <a:schemeClr val="tx1">
                    <a:lumMod val="75000"/>
                    <a:lumOff val="25000"/>
                  </a:schemeClr>
                </a:solidFill>
                <a:cs typeface="Candara"/>
              </a:rPr>
              <a:t>In main mode, peer identity is also</a:t>
            </a:r>
            <a:r>
              <a:rPr sz="2800" spc="55" dirty="0">
                <a:solidFill>
                  <a:schemeClr val="tx1">
                    <a:lumMod val="75000"/>
                    <a:lumOff val="25000"/>
                  </a:schemeClr>
                </a:solidFill>
                <a:cs typeface="Candara"/>
              </a:rPr>
              <a:t> </a:t>
            </a:r>
            <a:r>
              <a:rPr sz="2800" spc="-10" dirty="0">
                <a:solidFill>
                  <a:schemeClr val="tx1">
                    <a:lumMod val="75000"/>
                    <a:lumOff val="25000"/>
                  </a:schemeClr>
                </a:solidFill>
                <a:cs typeface="Candara"/>
              </a:rPr>
              <a:t>encrypted</a:t>
            </a:r>
            <a:endParaRPr sz="2800" dirty="0">
              <a:solidFill>
                <a:schemeClr val="tx1">
                  <a:lumMod val="75000"/>
                  <a:lumOff val="25000"/>
                </a:schemeClr>
              </a:solidFill>
              <a:cs typeface="Candara"/>
            </a:endParaRPr>
          </a:p>
        </p:txBody>
      </p:sp>
      <p:sp>
        <p:nvSpPr>
          <p:cNvPr id="6" name="object 6"/>
          <p:cNvSpPr txBox="1">
            <a:spLocks noGrp="1"/>
          </p:cNvSpPr>
          <p:nvPr>
            <p:ph type="title"/>
          </p:nvPr>
        </p:nvSpPr>
        <p:spPr>
          <a:xfrm>
            <a:off x="959802" y="793120"/>
            <a:ext cx="6584315" cy="689932"/>
          </a:xfrm>
          <a:prstGeom prst="rect">
            <a:avLst/>
          </a:prstGeom>
        </p:spPr>
        <p:txBody>
          <a:bodyPr vert="horz" wrap="square" lIns="0" tIns="12700" rIns="0" bIns="0" rtlCol="0" anchor="ctr">
            <a:spAutoFit/>
          </a:bodyPr>
          <a:lstStyle/>
          <a:p>
            <a:pPr marL="12700">
              <a:lnSpc>
                <a:spcPct val="100000"/>
              </a:lnSpc>
              <a:spcBef>
                <a:spcPts val="100"/>
              </a:spcBef>
            </a:pPr>
            <a:r>
              <a:rPr spc="-5" dirty="0"/>
              <a:t>IKE Session</a:t>
            </a:r>
            <a:r>
              <a:rPr spc="-60" dirty="0"/>
              <a:t> </a:t>
            </a:r>
            <a:r>
              <a:rPr spc="-5" dirty="0"/>
              <a:t>Encryption</a:t>
            </a:r>
          </a:p>
        </p:txBody>
      </p:sp>
    </p:spTree>
    <p:extLst>
      <p:ext uri="{BB962C8B-B14F-4D97-AF65-F5344CB8AC3E}">
        <p14:creationId xmlns:p14="http://schemas.microsoft.com/office/powerpoint/2010/main" val="2129151494"/>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body" idx="1"/>
          </p:nvPr>
        </p:nvSpPr>
        <p:spPr>
          <a:xfrm>
            <a:off x="601579" y="2397126"/>
            <a:ext cx="10764921" cy="2535540"/>
          </a:xfrm>
          <a:prstGeom prst="rect">
            <a:avLst/>
          </a:prstGeom>
        </p:spPr>
        <p:txBody>
          <a:bodyPr vert="horz" wrap="square" lIns="0" tIns="98018" rIns="0" bIns="0" rtlCol="0">
            <a:spAutoFit/>
          </a:bodyPr>
          <a:lstStyle/>
          <a:p>
            <a:pPr marL="319405" marR="5080">
              <a:lnSpc>
                <a:spcPct val="100000"/>
              </a:lnSpc>
              <a:spcBef>
                <a:spcPts val="95"/>
              </a:spcBef>
              <a:tabLst>
                <a:tab pos="1097915" algn="l"/>
                <a:tab pos="2054860" algn="l"/>
                <a:tab pos="3289935" algn="l"/>
                <a:tab pos="4983480" algn="l"/>
                <a:tab pos="5594350" algn="l"/>
                <a:tab pos="7421880" algn="l"/>
              </a:tabLst>
            </a:pPr>
            <a:r>
              <a:rPr spc="-10" dirty="0"/>
              <a:t>I</a:t>
            </a:r>
            <a:r>
              <a:rPr spc="-5" dirty="0"/>
              <a:t>KE</a:t>
            </a:r>
            <a:r>
              <a:rPr lang="en-GB" dirty="0"/>
              <a:t> </a:t>
            </a:r>
            <a:r>
              <a:rPr spc="-5" dirty="0"/>
              <a:t>us</a:t>
            </a:r>
            <a:r>
              <a:rPr dirty="0"/>
              <a:t>e</a:t>
            </a:r>
            <a:r>
              <a:rPr spc="-5" dirty="0"/>
              <a:t>s</a:t>
            </a:r>
            <a:r>
              <a:rPr lang="en-GB" dirty="0"/>
              <a:t> </a:t>
            </a:r>
            <a:r>
              <a:rPr spc="-5" dirty="0"/>
              <a:t>HMAC</a:t>
            </a:r>
            <a:r>
              <a:rPr lang="en-GB" dirty="0"/>
              <a:t> </a:t>
            </a:r>
            <a:r>
              <a:rPr spc="-5" dirty="0"/>
              <a:t>functions</a:t>
            </a:r>
            <a:r>
              <a:rPr lang="en-GB" spc="-5" dirty="0"/>
              <a:t> </a:t>
            </a:r>
            <a:r>
              <a:rPr spc="-5" dirty="0"/>
              <a:t>to</a:t>
            </a:r>
            <a:r>
              <a:rPr lang="en-GB" dirty="0"/>
              <a:t> </a:t>
            </a:r>
            <a:r>
              <a:rPr spc="-5" dirty="0"/>
              <a:t>guarantee</a:t>
            </a:r>
            <a:r>
              <a:rPr lang="en-GB" spc="-5" dirty="0"/>
              <a:t> </a:t>
            </a:r>
            <a:r>
              <a:rPr spc="-5" dirty="0"/>
              <a:t>sess</a:t>
            </a:r>
            <a:r>
              <a:rPr dirty="0"/>
              <a:t>i</a:t>
            </a:r>
            <a:r>
              <a:rPr spc="-5" dirty="0"/>
              <a:t>on  integrity</a:t>
            </a:r>
            <a:endParaRPr lang="en-GB" spc="-5" dirty="0"/>
          </a:p>
          <a:p>
            <a:pPr marL="319405" marR="5080">
              <a:lnSpc>
                <a:spcPct val="100000"/>
              </a:lnSpc>
              <a:spcBef>
                <a:spcPts val="95"/>
              </a:spcBef>
              <a:tabLst>
                <a:tab pos="1097915" algn="l"/>
                <a:tab pos="2054860" algn="l"/>
                <a:tab pos="3289935" algn="l"/>
                <a:tab pos="4983480" algn="l"/>
                <a:tab pos="5594350" algn="l"/>
                <a:tab pos="7421880" algn="l"/>
              </a:tabLst>
            </a:pPr>
            <a:endParaRPr spc="-5" dirty="0"/>
          </a:p>
          <a:p>
            <a:pPr marL="319405">
              <a:lnSpc>
                <a:spcPct val="100000"/>
              </a:lnSpc>
              <a:spcBef>
                <a:spcPts val="670"/>
              </a:spcBef>
            </a:pPr>
            <a:r>
              <a:rPr spc="-10" dirty="0"/>
              <a:t>Choice </a:t>
            </a:r>
            <a:r>
              <a:rPr spc="-5" dirty="0"/>
              <a:t>between keyed SHA-1 and</a:t>
            </a:r>
            <a:r>
              <a:rPr spc="15" dirty="0"/>
              <a:t> </a:t>
            </a:r>
            <a:r>
              <a:rPr spc="-5" dirty="0"/>
              <a:t>MD5</a:t>
            </a:r>
            <a:endParaRPr lang="en-GB" spc="-5" dirty="0"/>
          </a:p>
          <a:p>
            <a:pPr marL="319405">
              <a:lnSpc>
                <a:spcPct val="100000"/>
              </a:lnSpc>
              <a:spcBef>
                <a:spcPts val="670"/>
              </a:spcBef>
            </a:pPr>
            <a:endParaRPr spc="-5" dirty="0"/>
          </a:p>
          <a:p>
            <a:pPr marL="319405" marR="5080">
              <a:lnSpc>
                <a:spcPct val="100000"/>
              </a:lnSpc>
              <a:spcBef>
                <a:spcPts val="675"/>
              </a:spcBef>
            </a:pPr>
            <a:r>
              <a:rPr spc="-5" dirty="0"/>
              <a:t>Keying material is </a:t>
            </a:r>
            <a:r>
              <a:rPr spc="-10" dirty="0"/>
              <a:t>generally derived from </a:t>
            </a:r>
            <a:r>
              <a:rPr spc="-5" dirty="0"/>
              <a:t>the </a:t>
            </a:r>
            <a:r>
              <a:rPr spc="-10" dirty="0"/>
              <a:t>initial </a:t>
            </a:r>
            <a:r>
              <a:rPr spc="10" dirty="0"/>
              <a:t>DH  </a:t>
            </a:r>
            <a:r>
              <a:rPr spc="-10" dirty="0"/>
              <a:t>exchange</a:t>
            </a:r>
            <a:endParaRPr lang="en-GB" spc="-10" dirty="0"/>
          </a:p>
        </p:txBody>
      </p:sp>
      <p:sp>
        <p:nvSpPr>
          <p:cNvPr id="6" name="object 6"/>
          <p:cNvSpPr txBox="1">
            <a:spLocks noGrp="1"/>
          </p:cNvSpPr>
          <p:nvPr>
            <p:ph type="title"/>
          </p:nvPr>
        </p:nvSpPr>
        <p:spPr>
          <a:xfrm>
            <a:off x="601579" y="719312"/>
            <a:ext cx="5936615" cy="689932"/>
          </a:xfrm>
          <a:prstGeom prst="rect">
            <a:avLst/>
          </a:prstGeom>
        </p:spPr>
        <p:txBody>
          <a:bodyPr vert="horz" wrap="square" lIns="0" tIns="12700" rIns="0" bIns="0" rtlCol="0" anchor="ctr">
            <a:spAutoFit/>
          </a:bodyPr>
          <a:lstStyle/>
          <a:p>
            <a:pPr marL="12700">
              <a:lnSpc>
                <a:spcPct val="100000"/>
              </a:lnSpc>
              <a:spcBef>
                <a:spcPts val="100"/>
              </a:spcBef>
            </a:pPr>
            <a:r>
              <a:rPr spc="-5" dirty="0"/>
              <a:t>IKE Session</a:t>
            </a:r>
            <a:r>
              <a:rPr spc="-95" dirty="0"/>
              <a:t> </a:t>
            </a:r>
            <a:r>
              <a:rPr spc="-5" dirty="0"/>
              <a:t>Integrity</a:t>
            </a:r>
          </a:p>
        </p:txBody>
      </p:sp>
    </p:spTree>
    <p:extLst>
      <p:ext uri="{BB962C8B-B14F-4D97-AF65-F5344CB8AC3E}">
        <p14:creationId xmlns:p14="http://schemas.microsoft.com/office/powerpoint/2010/main" val="3229052347"/>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p:nvPr/>
        </p:nvSpPr>
        <p:spPr>
          <a:xfrm>
            <a:off x="1219200" y="2185441"/>
            <a:ext cx="10020300" cy="3636252"/>
          </a:xfrm>
          <a:prstGeom prst="rect">
            <a:avLst/>
          </a:prstGeom>
        </p:spPr>
        <p:txBody>
          <a:bodyPr vert="horz" wrap="square" lIns="0" tIns="12700" rIns="0" bIns="0" rtlCol="0">
            <a:spAutoFit/>
          </a:bodyPr>
          <a:lstStyle/>
          <a:p>
            <a:pPr marL="584200" marR="5080" indent="-571500">
              <a:lnSpc>
                <a:spcPct val="120000"/>
              </a:lnSpc>
              <a:spcBef>
                <a:spcPts val="100"/>
              </a:spcBef>
              <a:buFont typeface="Arial" panose="020B0604020202020204" pitchFamily="34" charset="0"/>
              <a:buChar char="•"/>
            </a:pPr>
            <a:r>
              <a:rPr sz="2800" spc="-10" dirty="0">
                <a:solidFill>
                  <a:schemeClr val="tx1">
                    <a:lumMod val="75000"/>
                    <a:lumOff val="25000"/>
                  </a:schemeClr>
                </a:solidFill>
                <a:cs typeface="Candara"/>
              </a:rPr>
              <a:t>Interaction </a:t>
            </a:r>
            <a:r>
              <a:rPr sz="2800" spc="-5" dirty="0">
                <a:solidFill>
                  <a:schemeClr val="tx1">
                    <a:lumMod val="75000"/>
                    <a:lumOff val="25000"/>
                  </a:schemeClr>
                </a:solidFill>
                <a:cs typeface="Candara"/>
              </a:rPr>
              <a:t>with other network</a:t>
            </a:r>
            <a:r>
              <a:rPr lang="en-GB" sz="2800" spc="-5" dirty="0">
                <a:solidFill>
                  <a:schemeClr val="tx1">
                    <a:lumMod val="75000"/>
                    <a:lumOff val="25000"/>
                  </a:schemeClr>
                </a:solidFill>
                <a:cs typeface="Candara"/>
              </a:rPr>
              <a:t> </a:t>
            </a:r>
            <a:r>
              <a:rPr sz="2800" spc="-5" dirty="0">
                <a:solidFill>
                  <a:schemeClr val="tx1">
                    <a:lumMod val="75000"/>
                    <a:lumOff val="25000"/>
                  </a:schemeClr>
                </a:solidFill>
                <a:cs typeface="Candara"/>
              </a:rPr>
              <a:t>protocols</a:t>
            </a:r>
            <a:endParaRPr lang="en-GB" sz="2800" spc="-5" dirty="0">
              <a:solidFill>
                <a:schemeClr val="tx1">
                  <a:lumMod val="75000"/>
                  <a:lumOff val="25000"/>
                </a:schemeClr>
              </a:solidFill>
              <a:cs typeface="Candara"/>
            </a:endParaRPr>
          </a:p>
          <a:p>
            <a:pPr marL="584200" marR="5080" indent="-571500">
              <a:lnSpc>
                <a:spcPct val="120000"/>
              </a:lnSpc>
              <a:spcBef>
                <a:spcPts val="100"/>
              </a:spcBef>
              <a:buFont typeface="Arial" panose="020B0604020202020204" pitchFamily="34" charset="0"/>
              <a:buChar char="•"/>
            </a:pPr>
            <a:endParaRPr lang="en-GB" sz="2800" spc="-5" dirty="0">
              <a:solidFill>
                <a:schemeClr val="tx1">
                  <a:lumMod val="75000"/>
                  <a:lumOff val="25000"/>
                </a:schemeClr>
              </a:solidFill>
              <a:cs typeface="Candara"/>
            </a:endParaRPr>
          </a:p>
          <a:p>
            <a:pPr marL="584200" marR="5080" indent="-571500">
              <a:lnSpc>
                <a:spcPct val="120000"/>
              </a:lnSpc>
              <a:spcBef>
                <a:spcPts val="100"/>
              </a:spcBef>
              <a:buFont typeface="Arial" panose="020B0604020202020204" pitchFamily="34" charset="0"/>
              <a:buChar char="•"/>
            </a:pPr>
            <a:r>
              <a:rPr sz="2800" spc="-5" dirty="0">
                <a:solidFill>
                  <a:schemeClr val="tx1">
                    <a:lumMod val="75000"/>
                    <a:lumOff val="25000"/>
                  </a:schemeClr>
                </a:solidFill>
                <a:cs typeface="Candara"/>
              </a:rPr>
              <a:t>Error</a:t>
            </a:r>
            <a:r>
              <a:rPr sz="2800" spc="-20" dirty="0">
                <a:solidFill>
                  <a:schemeClr val="tx1">
                    <a:lumMod val="75000"/>
                    <a:lumOff val="25000"/>
                  </a:schemeClr>
                </a:solidFill>
                <a:cs typeface="Candara"/>
              </a:rPr>
              <a:t> </a:t>
            </a:r>
            <a:r>
              <a:rPr sz="2800" spc="-10" dirty="0">
                <a:solidFill>
                  <a:schemeClr val="tx1">
                    <a:lumMod val="75000"/>
                    <a:lumOff val="25000"/>
                  </a:schemeClr>
                </a:solidFill>
                <a:cs typeface="Candara"/>
              </a:rPr>
              <a:t>handling</a:t>
            </a:r>
            <a:endParaRPr lang="en-GB" sz="2800" spc="-10" dirty="0">
              <a:solidFill>
                <a:schemeClr val="tx1">
                  <a:lumMod val="75000"/>
                  <a:lumOff val="25000"/>
                </a:schemeClr>
              </a:solidFill>
              <a:cs typeface="Candara"/>
            </a:endParaRPr>
          </a:p>
          <a:p>
            <a:pPr marL="584200" marR="5080" indent="-571500">
              <a:lnSpc>
                <a:spcPct val="120000"/>
              </a:lnSpc>
              <a:spcBef>
                <a:spcPts val="100"/>
              </a:spcBef>
              <a:buFont typeface="Arial" panose="020B0604020202020204" pitchFamily="34" charset="0"/>
              <a:buChar char="•"/>
            </a:pPr>
            <a:endParaRPr sz="2800" dirty="0">
              <a:solidFill>
                <a:schemeClr val="tx1">
                  <a:lumMod val="75000"/>
                  <a:lumOff val="25000"/>
                </a:schemeClr>
              </a:solidFill>
              <a:cs typeface="Candara"/>
            </a:endParaRPr>
          </a:p>
          <a:p>
            <a:pPr marL="584200" marR="2813050" indent="-571500">
              <a:lnSpc>
                <a:spcPct val="120000"/>
              </a:lnSpc>
              <a:buFont typeface="Arial" panose="020B0604020202020204" pitchFamily="34" charset="0"/>
              <a:buChar char="•"/>
            </a:pPr>
            <a:r>
              <a:rPr sz="2800" spc="-5" dirty="0">
                <a:solidFill>
                  <a:schemeClr val="tx1">
                    <a:lumMod val="75000"/>
                    <a:lumOff val="25000"/>
                  </a:schemeClr>
                </a:solidFill>
                <a:cs typeface="Candara"/>
              </a:rPr>
              <a:t>Protocol</a:t>
            </a:r>
            <a:r>
              <a:rPr sz="2800" spc="-85" dirty="0">
                <a:solidFill>
                  <a:schemeClr val="tx1">
                    <a:lumMod val="75000"/>
                    <a:lumOff val="25000"/>
                  </a:schemeClr>
                </a:solidFill>
                <a:cs typeface="Candara"/>
              </a:rPr>
              <a:t> </a:t>
            </a:r>
            <a:r>
              <a:rPr sz="2800" spc="-5" dirty="0">
                <a:solidFill>
                  <a:schemeClr val="tx1">
                    <a:lumMod val="75000"/>
                    <a:lumOff val="25000"/>
                  </a:schemeClr>
                </a:solidFill>
                <a:cs typeface="Candara"/>
              </a:rPr>
              <a:t>management  </a:t>
            </a:r>
            <a:endParaRPr lang="en-GB" sz="2800" spc="-5" dirty="0">
              <a:solidFill>
                <a:schemeClr val="tx1">
                  <a:lumMod val="75000"/>
                  <a:lumOff val="25000"/>
                </a:schemeClr>
              </a:solidFill>
              <a:cs typeface="Candara"/>
            </a:endParaRPr>
          </a:p>
          <a:p>
            <a:pPr marL="584200" marR="2813050" indent="-571500">
              <a:lnSpc>
                <a:spcPct val="120000"/>
              </a:lnSpc>
              <a:buFont typeface="Arial" panose="020B0604020202020204" pitchFamily="34" charset="0"/>
              <a:buChar char="•"/>
            </a:pPr>
            <a:endParaRPr lang="en-GB" sz="2800" spc="-5" dirty="0">
              <a:solidFill>
                <a:schemeClr val="tx1">
                  <a:lumMod val="75000"/>
                  <a:lumOff val="25000"/>
                </a:schemeClr>
              </a:solidFill>
              <a:cs typeface="Candara"/>
            </a:endParaRPr>
          </a:p>
          <a:p>
            <a:pPr marL="584200" marR="2813050" indent="-571500">
              <a:lnSpc>
                <a:spcPct val="120000"/>
              </a:lnSpc>
              <a:buFont typeface="Arial" panose="020B0604020202020204" pitchFamily="34" charset="0"/>
              <a:buChar char="•"/>
            </a:pPr>
            <a:r>
              <a:rPr sz="2800" spc="-5" dirty="0">
                <a:solidFill>
                  <a:schemeClr val="tx1">
                    <a:lumMod val="75000"/>
                    <a:lumOff val="25000"/>
                  </a:schemeClr>
                </a:solidFill>
                <a:cs typeface="Candara"/>
              </a:rPr>
              <a:t>Legacy</a:t>
            </a:r>
            <a:r>
              <a:rPr sz="2800" spc="-15" dirty="0">
                <a:solidFill>
                  <a:schemeClr val="tx1">
                    <a:lumMod val="75000"/>
                    <a:lumOff val="25000"/>
                  </a:schemeClr>
                </a:solidFill>
                <a:cs typeface="Candara"/>
              </a:rPr>
              <a:t> </a:t>
            </a:r>
            <a:r>
              <a:rPr sz="2800" spc="-5" dirty="0">
                <a:solidFill>
                  <a:schemeClr val="tx1">
                    <a:lumMod val="75000"/>
                    <a:lumOff val="25000"/>
                  </a:schemeClr>
                </a:solidFill>
                <a:cs typeface="Candara"/>
              </a:rPr>
              <a:t>authentication</a:t>
            </a:r>
            <a:endParaRPr sz="2800" dirty="0">
              <a:solidFill>
                <a:schemeClr val="tx1">
                  <a:lumMod val="75000"/>
                  <a:lumOff val="25000"/>
                </a:schemeClr>
              </a:solidFill>
              <a:cs typeface="Candara"/>
            </a:endParaRPr>
          </a:p>
        </p:txBody>
      </p:sp>
      <p:sp>
        <p:nvSpPr>
          <p:cNvPr id="7" name="object 7"/>
          <p:cNvSpPr txBox="1">
            <a:spLocks noGrp="1"/>
          </p:cNvSpPr>
          <p:nvPr>
            <p:ph type="title"/>
          </p:nvPr>
        </p:nvSpPr>
        <p:spPr>
          <a:xfrm>
            <a:off x="1077618" y="741663"/>
            <a:ext cx="11590421" cy="689932"/>
          </a:xfrm>
          <a:prstGeom prst="rect">
            <a:avLst/>
          </a:prstGeom>
        </p:spPr>
        <p:txBody>
          <a:bodyPr vert="horz" wrap="square" lIns="0" tIns="12700" rIns="0" bIns="0" rtlCol="0" anchor="ctr">
            <a:spAutoFit/>
          </a:bodyPr>
          <a:lstStyle/>
          <a:p>
            <a:pPr marL="12700">
              <a:lnSpc>
                <a:spcPct val="100000"/>
              </a:lnSpc>
              <a:spcBef>
                <a:spcPts val="100"/>
              </a:spcBef>
            </a:pPr>
            <a:r>
              <a:rPr dirty="0"/>
              <a:t>Other </a:t>
            </a:r>
            <a:r>
              <a:rPr spc="-5" dirty="0"/>
              <a:t>Aspects </a:t>
            </a:r>
            <a:r>
              <a:rPr dirty="0"/>
              <a:t>of</a:t>
            </a:r>
            <a:r>
              <a:rPr spc="-80" dirty="0"/>
              <a:t> </a:t>
            </a:r>
            <a:r>
              <a:rPr spc="-5" dirty="0"/>
              <a:t>IKE</a:t>
            </a:r>
          </a:p>
        </p:txBody>
      </p:sp>
    </p:spTree>
    <p:extLst>
      <p:ext uri="{BB962C8B-B14F-4D97-AF65-F5344CB8AC3E}">
        <p14:creationId xmlns:p14="http://schemas.microsoft.com/office/powerpoint/2010/main" val="1084291896"/>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normAutofit/>
          </a:bodyPr>
          <a:lstStyle/>
          <a:p>
            <a:pPr marL="0" indent="0" algn="ctr">
              <a:buNone/>
            </a:pPr>
            <a:endParaRPr lang="en-US" sz="4800" dirty="0"/>
          </a:p>
          <a:p>
            <a:pPr marL="0" indent="0" algn="ctr">
              <a:buNone/>
            </a:pPr>
            <a:endParaRPr lang="en-US" sz="4800" dirty="0"/>
          </a:p>
        </p:txBody>
      </p:sp>
      <p:sp>
        <p:nvSpPr>
          <p:cNvPr id="4" name="Rectangle: Rounded Corners 3">
            <a:extLst>
              <a:ext uri="{FF2B5EF4-FFF2-40B4-BE49-F238E27FC236}">
                <a16:creationId xmlns:a16="http://schemas.microsoft.com/office/drawing/2014/main" id="{F7A5BD4F-F210-406F-BDA3-5D496D0DBA1D}"/>
              </a:ext>
            </a:extLst>
          </p:cNvPr>
          <p:cNvSpPr/>
          <p:nvPr/>
        </p:nvSpPr>
        <p:spPr>
          <a:xfrm>
            <a:off x="2115552" y="2852238"/>
            <a:ext cx="7960895" cy="195312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indent="0" algn="ctr">
              <a:buNone/>
            </a:pPr>
            <a:r>
              <a:rPr lang="en-US" sz="4800" dirty="0"/>
              <a:t>Assignment 1</a:t>
            </a:r>
            <a:endParaRPr lang="en-GB" sz="4800" dirty="0"/>
          </a:p>
        </p:txBody>
      </p:sp>
    </p:spTree>
    <p:extLst>
      <p:ext uri="{BB962C8B-B14F-4D97-AF65-F5344CB8AC3E}">
        <p14:creationId xmlns:p14="http://schemas.microsoft.com/office/powerpoint/2010/main" val="1576478906"/>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01313-DB92-43E4-A175-3DCAA15427FD}"/>
              </a:ext>
            </a:extLst>
          </p:cNvPr>
          <p:cNvSpPr>
            <a:spLocks noGrp="1"/>
          </p:cNvSpPr>
          <p:nvPr>
            <p:ph type="title"/>
          </p:nvPr>
        </p:nvSpPr>
        <p:spPr/>
        <p:txBody>
          <a:bodyPr/>
          <a:lstStyle/>
          <a:p>
            <a:r>
              <a:rPr lang="en-GB" dirty="0"/>
              <a:t>Assessment</a:t>
            </a:r>
          </a:p>
        </p:txBody>
      </p:sp>
      <p:sp>
        <p:nvSpPr>
          <p:cNvPr id="3" name="Content Placeholder 2">
            <a:extLst>
              <a:ext uri="{FF2B5EF4-FFF2-40B4-BE49-F238E27FC236}">
                <a16:creationId xmlns:a16="http://schemas.microsoft.com/office/drawing/2014/main" id="{AE492C01-75B6-409A-93EA-70DADA5312C3}"/>
              </a:ext>
            </a:extLst>
          </p:cNvPr>
          <p:cNvSpPr>
            <a:spLocks noGrp="1"/>
          </p:cNvSpPr>
          <p:nvPr>
            <p:ph idx="1"/>
          </p:nvPr>
        </p:nvSpPr>
        <p:spPr/>
        <p:txBody>
          <a:bodyPr>
            <a:normAutofit/>
          </a:bodyPr>
          <a:lstStyle/>
          <a:p>
            <a:r>
              <a:rPr lang="en-GB" dirty="0"/>
              <a:t>This module is assessed by a combination of: </a:t>
            </a:r>
          </a:p>
          <a:p>
            <a:endParaRPr lang="en-GB" dirty="0"/>
          </a:p>
          <a:p>
            <a:pPr marL="0" indent="0">
              <a:buNone/>
            </a:pPr>
            <a:r>
              <a:rPr lang="en-GB" dirty="0"/>
              <a:t>	</a:t>
            </a:r>
            <a:r>
              <a:rPr lang="en-GB" dirty="0">
                <a:solidFill>
                  <a:srgbClr val="00B050"/>
                </a:solidFill>
              </a:rPr>
              <a:t>Component A: Presentation (30 minutes) </a:t>
            </a:r>
          </a:p>
          <a:p>
            <a:pPr marL="0" indent="0">
              <a:buNone/>
            </a:pPr>
            <a:r>
              <a:rPr lang="en-US" sz="2000" b="0" i="0" dirty="0">
                <a:solidFill>
                  <a:srgbClr val="00B050"/>
                </a:solidFill>
                <a:effectLst/>
                <a:latin typeface="Arial" panose="020B0604020202020204" pitchFamily="34" charset="0"/>
              </a:rPr>
              <a:t>	Issued: 	End of block release week 1</a:t>
            </a:r>
          </a:p>
          <a:p>
            <a:pPr marL="0" indent="0">
              <a:buNone/>
            </a:pPr>
            <a:r>
              <a:rPr lang="en-US" sz="2000" b="0" i="0" dirty="0">
                <a:solidFill>
                  <a:srgbClr val="00B050"/>
                </a:solidFill>
                <a:effectLst/>
                <a:latin typeface="Arial" panose="020B0604020202020204" pitchFamily="34" charset="0"/>
              </a:rPr>
              <a:t>	Due: 	Prior to start of block release week 3</a:t>
            </a:r>
          </a:p>
          <a:p>
            <a:pPr marL="0" indent="0">
              <a:buNone/>
            </a:pPr>
            <a:endParaRPr lang="en-US" sz="2000" b="0" i="0" dirty="0">
              <a:solidFill>
                <a:srgbClr val="333333"/>
              </a:solidFill>
              <a:effectLst/>
              <a:latin typeface="Arial" panose="020B0604020202020204" pitchFamily="34" charset="0"/>
            </a:endParaRPr>
          </a:p>
          <a:p>
            <a:pPr marL="0" indent="0" algn="l">
              <a:buNone/>
            </a:pPr>
            <a:r>
              <a:rPr lang="en-GB" dirty="0"/>
              <a:t>	Component B: Course Workbook</a:t>
            </a:r>
          </a:p>
          <a:p>
            <a:pPr marL="0" indent="0" algn="l">
              <a:buNone/>
            </a:pPr>
            <a:r>
              <a:rPr lang="en-US" sz="2000" b="0" i="0" dirty="0">
                <a:solidFill>
                  <a:srgbClr val="333333"/>
                </a:solidFill>
                <a:effectLst/>
                <a:latin typeface="Arial" panose="020B0604020202020204" pitchFamily="34" charset="0"/>
              </a:rPr>
              <a:t>	Issued: 	End of block release week 3</a:t>
            </a:r>
          </a:p>
          <a:p>
            <a:pPr marL="0" indent="0" algn="l">
              <a:buNone/>
            </a:pPr>
            <a:r>
              <a:rPr lang="en-US" sz="2000" b="0" i="0" dirty="0">
                <a:solidFill>
                  <a:srgbClr val="333333"/>
                </a:solidFill>
                <a:effectLst/>
                <a:latin typeface="Arial" panose="020B0604020202020204" pitchFamily="34" charset="0"/>
              </a:rPr>
              <a:t>	Due: 	</a:t>
            </a:r>
            <a:r>
              <a:rPr lang="en-US" sz="2000" dirty="0">
                <a:solidFill>
                  <a:srgbClr val="333333"/>
                </a:solidFill>
                <a:latin typeface="Arial" panose="020B0604020202020204" pitchFamily="34" charset="0"/>
              </a:rPr>
              <a:t>Prior to s</a:t>
            </a:r>
            <a:r>
              <a:rPr lang="en-US" sz="2000" b="0" i="0" dirty="0">
                <a:solidFill>
                  <a:srgbClr val="333333"/>
                </a:solidFill>
                <a:effectLst/>
                <a:latin typeface="Arial" panose="020B0604020202020204" pitchFamily="34" charset="0"/>
              </a:rPr>
              <a:t>tart of block release week 1 of next module</a:t>
            </a:r>
          </a:p>
          <a:p>
            <a:pPr marL="0" indent="0">
              <a:buNone/>
            </a:pPr>
            <a:endParaRPr lang="en-GB" dirty="0"/>
          </a:p>
        </p:txBody>
      </p:sp>
    </p:spTree>
    <p:extLst>
      <p:ext uri="{BB962C8B-B14F-4D97-AF65-F5344CB8AC3E}">
        <p14:creationId xmlns:p14="http://schemas.microsoft.com/office/powerpoint/2010/main" val="460307955"/>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01313-DB92-43E4-A175-3DCAA15427FD}"/>
              </a:ext>
            </a:extLst>
          </p:cNvPr>
          <p:cNvSpPr>
            <a:spLocks noGrp="1"/>
          </p:cNvSpPr>
          <p:nvPr>
            <p:ph type="title"/>
          </p:nvPr>
        </p:nvSpPr>
        <p:spPr/>
        <p:txBody>
          <a:bodyPr/>
          <a:lstStyle/>
          <a:p>
            <a:r>
              <a:rPr lang="en-GB" dirty="0"/>
              <a:t>Component A - Presentation</a:t>
            </a:r>
          </a:p>
        </p:txBody>
      </p:sp>
      <p:sp>
        <p:nvSpPr>
          <p:cNvPr id="3" name="Content Placeholder 2">
            <a:extLst>
              <a:ext uri="{FF2B5EF4-FFF2-40B4-BE49-F238E27FC236}">
                <a16:creationId xmlns:a16="http://schemas.microsoft.com/office/drawing/2014/main" id="{AE492C01-75B6-409A-93EA-70DADA5312C3}"/>
              </a:ext>
            </a:extLst>
          </p:cNvPr>
          <p:cNvSpPr>
            <a:spLocks noGrp="1"/>
          </p:cNvSpPr>
          <p:nvPr>
            <p:ph idx="1"/>
          </p:nvPr>
        </p:nvSpPr>
        <p:spPr/>
        <p:txBody>
          <a:bodyPr>
            <a:normAutofit/>
          </a:bodyPr>
          <a:lstStyle/>
          <a:p>
            <a:pPr marL="0" indent="0">
              <a:buNone/>
            </a:pPr>
            <a:r>
              <a:rPr lang="en-GB" dirty="0"/>
              <a:t>Component A (50%):</a:t>
            </a:r>
          </a:p>
          <a:p>
            <a:pPr marL="457200" lvl="1" indent="0">
              <a:buNone/>
            </a:pPr>
            <a:endParaRPr lang="en-GB" dirty="0"/>
          </a:p>
          <a:p>
            <a:pPr lvl="1"/>
            <a:r>
              <a:rPr lang="en-US" dirty="0"/>
              <a:t>A 30 minute demonstration where apprentices will show how they have chosen an appropriate algorithm and technique to solve a given requirement. </a:t>
            </a:r>
          </a:p>
          <a:p>
            <a:pPr lvl="1"/>
            <a:endParaRPr lang="en-US" dirty="0"/>
          </a:p>
          <a:p>
            <a:pPr lvl="1"/>
            <a:r>
              <a:rPr lang="en-US" dirty="0"/>
              <a:t>They will demonstrate the solution and satisfactorily explain its operation to an audience without </a:t>
            </a:r>
            <a:r>
              <a:rPr lang="en-US" dirty="0" err="1"/>
              <a:t>specialised</a:t>
            </a:r>
            <a:r>
              <a:rPr lang="en-US" dirty="0"/>
              <a:t> expertise. </a:t>
            </a:r>
          </a:p>
          <a:p>
            <a:pPr lvl="1"/>
            <a:endParaRPr lang="en-US" dirty="0"/>
          </a:p>
          <a:p>
            <a:pPr lvl="1"/>
            <a:r>
              <a:rPr lang="en-US" dirty="0"/>
              <a:t>In addition to demonstrating their grasp of the module outcomes, the demonstration will give the students the opportunity to practice their oral skills, particularly in speaking to a non-expert audience. </a:t>
            </a:r>
          </a:p>
          <a:p>
            <a:pPr lvl="1"/>
            <a:endParaRPr lang="en-GB" dirty="0"/>
          </a:p>
        </p:txBody>
      </p:sp>
    </p:spTree>
    <p:extLst>
      <p:ext uri="{BB962C8B-B14F-4D97-AF65-F5344CB8AC3E}">
        <p14:creationId xmlns:p14="http://schemas.microsoft.com/office/powerpoint/2010/main" val="2478074352"/>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bg>
      <p:bgPr>
        <a:solidFill>
          <a:srgbClr val="223346"/>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DDA460C-0072-4C06-B816-2B05E4A2A0EA}"/>
              </a:ext>
            </a:extLst>
          </p:cNvPr>
          <p:cNvGrpSpPr/>
          <p:nvPr/>
        </p:nvGrpSpPr>
        <p:grpSpPr>
          <a:xfrm>
            <a:off x="5197342" y="2888634"/>
            <a:ext cx="1862433" cy="3586556"/>
            <a:chOff x="5021580" y="1604970"/>
            <a:chExt cx="2374153" cy="4571992"/>
          </a:xfrm>
        </p:grpSpPr>
        <p:sp>
          <p:nvSpPr>
            <p:cNvPr id="5" name="Freeform: Shape 4">
              <a:extLst>
                <a:ext uri="{FF2B5EF4-FFF2-40B4-BE49-F238E27FC236}">
                  <a16:creationId xmlns:a16="http://schemas.microsoft.com/office/drawing/2014/main" id="{3EE129BC-86F6-440E-84F5-88EE0A93A132}"/>
                </a:ext>
              </a:extLst>
            </p:cNvPr>
            <p:cNvSpPr/>
            <p:nvPr/>
          </p:nvSpPr>
          <p:spPr>
            <a:xfrm>
              <a:off x="5021580" y="2790823"/>
              <a:ext cx="791384" cy="644849"/>
            </a:xfrm>
            <a:custGeom>
              <a:avLst/>
              <a:gdLst>
                <a:gd name="connsiteX0" fmla="*/ 7620 w 791384"/>
                <a:gd name="connsiteY0" fmla="*/ 0 h 644849"/>
                <a:gd name="connsiteX1" fmla="*/ 782169 w 791384"/>
                <a:gd name="connsiteY1" fmla="*/ 320829 h 644849"/>
                <a:gd name="connsiteX2" fmla="*/ 791384 w 791384"/>
                <a:gd name="connsiteY2" fmla="*/ 330968 h 644849"/>
                <a:gd name="connsiteX3" fmla="*/ 791384 w 791384"/>
                <a:gd name="connsiteY3" fmla="*/ 644849 h 644849"/>
                <a:gd name="connsiteX4" fmla="*/ 4575 w 791384"/>
                <a:gd name="connsiteY4" fmla="*/ 188500 h 644849"/>
                <a:gd name="connsiteX5" fmla="*/ 0 w 791384"/>
                <a:gd name="connsiteY5" fmla="*/ 191153 h 644849"/>
                <a:gd name="connsiteX6" fmla="*/ 0 w 791384"/>
                <a:gd name="connsiteY6" fmla="*/ 385 h 644849"/>
                <a:gd name="connsiteX7" fmla="*/ 7620 w 791384"/>
                <a:gd name="connsiteY7" fmla="*/ 0 h 644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1384" h="644849">
                  <a:moveTo>
                    <a:pt x="7620" y="0"/>
                  </a:moveTo>
                  <a:cubicBezTo>
                    <a:pt x="310101" y="0"/>
                    <a:pt x="583945" y="122604"/>
                    <a:pt x="782169" y="320829"/>
                  </a:cubicBezTo>
                  <a:lnTo>
                    <a:pt x="791384" y="330968"/>
                  </a:lnTo>
                  <a:lnTo>
                    <a:pt x="791384" y="644849"/>
                  </a:lnTo>
                  <a:lnTo>
                    <a:pt x="4575" y="188500"/>
                  </a:lnTo>
                  <a:lnTo>
                    <a:pt x="0" y="191153"/>
                  </a:lnTo>
                  <a:lnTo>
                    <a:pt x="0" y="385"/>
                  </a:lnTo>
                  <a:lnTo>
                    <a:pt x="762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6" name="Freeform: Shape 5">
              <a:extLst>
                <a:ext uri="{FF2B5EF4-FFF2-40B4-BE49-F238E27FC236}">
                  <a16:creationId xmlns:a16="http://schemas.microsoft.com/office/drawing/2014/main" id="{45CA4A01-B7D4-4C02-A0A6-31D1D25DBE5E}"/>
                </a:ext>
              </a:extLst>
            </p:cNvPr>
            <p:cNvSpPr/>
            <p:nvPr/>
          </p:nvSpPr>
          <p:spPr>
            <a:xfrm>
              <a:off x="6600506" y="2977519"/>
              <a:ext cx="3843" cy="4457"/>
            </a:xfrm>
            <a:custGeom>
              <a:avLst/>
              <a:gdLst>
                <a:gd name="connsiteX0" fmla="*/ 3843 w 3843"/>
                <a:gd name="connsiteY0" fmla="*/ 0 h 4457"/>
                <a:gd name="connsiteX1" fmla="*/ 3843 w 3843"/>
                <a:gd name="connsiteY1" fmla="*/ 4457 h 4457"/>
                <a:gd name="connsiteX2" fmla="*/ 0 w 3843"/>
                <a:gd name="connsiteY2" fmla="*/ 2229 h 4457"/>
                <a:gd name="connsiteX3" fmla="*/ 3843 w 3843"/>
                <a:gd name="connsiteY3" fmla="*/ 0 h 4457"/>
              </a:gdLst>
              <a:ahLst/>
              <a:cxnLst>
                <a:cxn ang="0">
                  <a:pos x="connsiteX0" y="connsiteY0"/>
                </a:cxn>
                <a:cxn ang="0">
                  <a:pos x="connsiteX1" y="connsiteY1"/>
                </a:cxn>
                <a:cxn ang="0">
                  <a:pos x="connsiteX2" y="connsiteY2"/>
                </a:cxn>
                <a:cxn ang="0">
                  <a:pos x="connsiteX3" y="connsiteY3"/>
                </a:cxn>
              </a:cxnLst>
              <a:rect l="l" t="t" r="r" b="b"/>
              <a:pathLst>
                <a:path w="3843" h="4457">
                  <a:moveTo>
                    <a:pt x="3843" y="0"/>
                  </a:moveTo>
                  <a:lnTo>
                    <a:pt x="3843" y="4457"/>
                  </a:lnTo>
                  <a:lnTo>
                    <a:pt x="0" y="2229"/>
                  </a:lnTo>
                  <a:lnTo>
                    <a:pt x="384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7" name="Freeform: Shape 6">
              <a:extLst>
                <a:ext uri="{FF2B5EF4-FFF2-40B4-BE49-F238E27FC236}">
                  <a16:creationId xmlns:a16="http://schemas.microsoft.com/office/drawing/2014/main" id="{F7DAAB66-13A8-4034-BDDF-000911C1B325}"/>
                </a:ext>
              </a:extLst>
            </p:cNvPr>
            <p:cNvSpPr/>
            <p:nvPr/>
          </p:nvSpPr>
          <p:spPr>
            <a:xfrm>
              <a:off x="5977789" y="2979324"/>
              <a:ext cx="622716" cy="361379"/>
            </a:xfrm>
            <a:custGeom>
              <a:avLst/>
              <a:gdLst>
                <a:gd name="connsiteX0" fmla="*/ 621985 w 622716"/>
                <a:gd name="connsiteY0" fmla="*/ 0 h 361379"/>
                <a:gd name="connsiteX1" fmla="*/ 622716 w 622716"/>
                <a:gd name="connsiteY1" fmla="*/ 424 h 361379"/>
                <a:gd name="connsiteX2" fmla="*/ 382 w 622716"/>
                <a:gd name="connsiteY2" fmla="*/ 361379 h 361379"/>
                <a:gd name="connsiteX3" fmla="*/ 0 w 622716"/>
                <a:gd name="connsiteY3" fmla="*/ 360751 h 361379"/>
                <a:gd name="connsiteX4" fmla="*/ 621985 w 622716"/>
                <a:gd name="connsiteY4" fmla="*/ 0 h 361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716" h="361379">
                  <a:moveTo>
                    <a:pt x="621985" y="0"/>
                  </a:moveTo>
                  <a:lnTo>
                    <a:pt x="622716" y="424"/>
                  </a:lnTo>
                  <a:lnTo>
                    <a:pt x="382" y="361379"/>
                  </a:lnTo>
                  <a:lnTo>
                    <a:pt x="0" y="360751"/>
                  </a:lnTo>
                  <a:lnTo>
                    <a:pt x="62198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8" name="Freeform: Shape 7">
              <a:extLst>
                <a:ext uri="{FF2B5EF4-FFF2-40B4-BE49-F238E27FC236}">
                  <a16:creationId xmlns:a16="http://schemas.microsoft.com/office/drawing/2014/main" id="{16C62978-FAF5-4DD6-A6FF-DA4D04CC401D}"/>
                </a:ext>
              </a:extLst>
            </p:cNvPr>
            <p:cNvSpPr/>
            <p:nvPr/>
          </p:nvSpPr>
          <p:spPr>
            <a:xfrm>
              <a:off x="5812965" y="3121791"/>
              <a:ext cx="164824" cy="313880"/>
            </a:xfrm>
            <a:custGeom>
              <a:avLst/>
              <a:gdLst>
                <a:gd name="connsiteX0" fmla="*/ 0 w 164824"/>
                <a:gd name="connsiteY0" fmla="*/ 0 h 313880"/>
                <a:gd name="connsiteX1" fmla="*/ 61482 w 164824"/>
                <a:gd name="connsiteY1" fmla="*/ 67647 h 313880"/>
                <a:gd name="connsiteX2" fmla="*/ 124540 w 164824"/>
                <a:gd name="connsiteY2" fmla="*/ 151973 h 313880"/>
                <a:gd name="connsiteX3" fmla="*/ 164824 w 164824"/>
                <a:gd name="connsiteY3" fmla="*/ 218283 h 313880"/>
                <a:gd name="connsiteX4" fmla="*/ 0 w 164824"/>
                <a:gd name="connsiteY4" fmla="*/ 313880 h 313880"/>
                <a:gd name="connsiteX5" fmla="*/ 0 w 164824"/>
                <a:gd name="connsiteY5" fmla="*/ 0 h 313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824" h="313880">
                  <a:moveTo>
                    <a:pt x="0" y="0"/>
                  </a:moveTo>
                  <a:lnTo>
                    <a:pt x="61482" y="67647"/>
                  </a:lnTo>
                  <a:cubicBezTo>
                    <a:pt x="83805" y="94696"/>
                    <a:pt x="104855" y="122835"/>
                    <a:pt x="124540" y="151973"/>
                  </a:cubicBezTo>
                  <a:lnTo>
                    <a:pt x="164824" y="218283"/>
                  </a:lnTo>
                  <a:lnTo>
                    <a:pt x="0" y="313880"/>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9" name="Freeform: Shape 8">
              <a:extLst>
                <a:ext uri="{FF2B5EF4-FFF2-40B4-BE49-F238E27FC236}">
                  <a16:creationId xmlns:a16="http://schemas.microsoft.com/office/drawing/2014/main" id="{C10F9C09-3FB9-4C54-848D-CD843C318F9D}"/>
                </a:ext>
              </a:extLst>
            </p:cNvPr>
            <p:cNvSpPr/>
            <p:nvPr/>
          </p:nvSpPr>
          <p:spPr>
            <a:xfrm>
              <a:off x="5812964" y="3340703"/>
              <a:ext cx="311614" cy="1098673"/>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0" name="Freeform: Shape 9">
              <a:extLst>
                <a:ext uri="{FF2B5EF4-FFF2-40B4-BE49-F238E27FC236}">
                  <a16:creationId xmlns:a16="http://schemas.microsoft.com/office/drawing/2014/main" id="{B3E275BE-D4F7-41A9-B504-CBCA6B3286E5}"/>
                </a:ext>
              </a:extLst>
            </p:cNvPr>
            <p:cNvSpPr/>
            <p:nvPr/>
          </p:nvSpPr>
          <p:spPr>
            <a:xfrm>
              <a:off x="5021581" y="4346260"/>
              <a:ext cx="950599" cy="635318"/>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1" name="Freeform: Shape 10">
              <a:extLst>
                <a:ext uri="{FF2B5EF4-FFF2-40B4-BE49-F238E27FC236}">
                  <a16:creationId xmlns:a16="http://schemas.microsoft.com/office/drawing/2014/main" id="{BB918341-62AE-4DF9-97B8-0A38506765CC}"/>
                </a:ext>
              </a:extLst>
            </p:cNvPr>
            <p:cNvSpPr/>
            <p:nvPr/>
          </p:nvSpPr>
          <p:spPr>
            <a:xfrm>
              <a:off x="5021580" y="1604970"/>
              <a:ext cx="1582768" cy="1735105"/>
            </a:xfrm>
            <a:custGeom>
              <a:avLst/>
              <a:gdLst>
                <a:gd name="connsiteX0" fmla="*/ 791384 w 1582768"/>
                <a:gd name="connsiteY0" fmla="*/ 0 h 1735105"/>
                <a:gd name="connsiteX1" fmla="*/ 1582767 w 1582768"/>
                <a:gd name="connsiteY1" fmla="*/ 459002 h 1735105"/>
                <a:gd name="connsiteX2" fmla="*/ 1582768 w 1582768"/>
                <a:gd name="connsiteY2" fmla="*/ 459002 h 1735105"/>
                <a:gd name="connsiteX3" fmla="*/ 1582768 w 1582768"/>
                <a:gd name="connsiteY3" fmla="*/ 1371700 h 1735105"/>
                <a:gd name="connsiteX4" fmla="*/ 1582768 w 1582768"/>
                <a:gd name="connsiteY4" fmla="*/ 1371701 h 1735105"/>
                <a:gd name="connsiteX5" fmla="*/ 1582768 w 1582768"/>
                <a:gd name="connsiteY5" fmla="*/ 1372549 h 1735105"/>
                <a:gd name="connsiteX6" fmla="*/ 1578925 w 1582768"/>
                <a:gd name="connsiteY6" fmla="*/ 1374778 h 1735105"/>
                <a:gd name="connsiteX7" fmla="*/ 1578194 w 1582768"/>
                <a:gd name="connsiteY7" fmla="*/ 1374354 h 1735105"/>
                <a:gd name="connsiteX8" fmla="*/ 956209 w 1582768"/>
                <a:gd name="connsiteY8" fmla="*/ 1735105 h 1735105"/>
                <a:gd name="connsiteX9" fmla="*/ 915925 w 1582768"/>
                <a:gd name="connsiteY9" fmla="*/ 1668795 h 1735105"/>
                <a:gd name="connsiteX10" fmla="*/ 852867 w 1582768"/>
                <a:gd name="connsiteY10" fmla="*/ 1584469 h 1735105"/>
                <a:gd name="connsiteX11" fmla="*/ 791385 w 1582768"/>
                <a:gd name="connsiteY11" fmla="*/ 1516822 h 1735105"/>
                <a:gd name="connsiteX12" fmla="*/ 791385 w 1582768"/>
                <a:gd name="connsiteY12" fmla="*/ 918005 h 1735105"/>
                <a:gd name="connsiteX13" fmla="*/ 791384 w 1582768"/>
                <a:gd name="connsiteY13" fmla="*/ 918004 h 1735105"/>
                <a:gd name="connsiteX14" fmla="*/ 791384 w 1582768"/>
                <a:gd name="connsiteY14" fmla="*/ 1516821 h 1735105"/>
                <a:gd name="connsiteX15" fmla="*/ 782169 w 1582768"/>
                <a:gd name="connsiteY15" fmla="*/ 1506682 h 1735105"/>
                <a:gd name="connsiteX16" fmla="*/ 7620 w 1582768"/>
                <a:gd name="connsiteY16" fmla="*/ 1185853 h 1735105"/>
                <a:gd name="connsiteX17" fmla="*/ 0 w 1582768"/>
                <a:gd name="connsiteY17" fmla="*/ 1186238 h 1735105"/>
                <a:gd name="connsiteX18" fmla="*/ 0 w 1582768"/>
                <a:gd name="connsiteY18" fmla="*/ 459002 h 1735105"/>
                <a:gd name="connsiteX19" fmla="*/ 1 w 1582768"/>
                <a:gd name="connsiteY19" fmla="*/ 459002 h 1735105"/>
                <a:gd name="connsiteX20" fmla="*/ 791384 w 1582768"/>
                <a:gd name="connsiteY20" fmla="*/ 0 h 173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82768" h="1735105">
                  <a:moveTo>
                    <a:pt x="791384" y="0"/>
                  </a:moveTo>
                  <a:lnTo>
                    <a:pt x="1582767" y="459002"/>
                  </a:lnTo>
                  <a:lnTo>
                    <a:pt x="1582768" y="459002"/>
                  </a:lnTo>
                  <a:lnTo>
                    <a:pt x="1582768" y="1371700"/>
                  </a:lnTo>
                  <a:lnTo>
                    <a:pt x="1582768" y="1371701"/>
                  </a:lnTo>
                  <a:lnTo>
                    <a:pt x="1582768" y="1372549"/>
                  </a:lnTo>
                  <a:lnTo>
                    <a:pt x="1578925" y="1374778"/>
                  </a:lnTo>
                  <a:lnTo>
                    <a:pt x="1578194" y="1374354"/>
                  </a:lnTo>
                  <a:lnTo>
                    <a:pt x="956209" y="1735105"/>
                  </a:lnTo>
                  <a:lnTo>
                    <a:pt x="915925" y="1668795"/>
                  </a:lnTo>
                  <a:cubicBezTo>
                    <a:pt x="896240" y="1639657"/>
                    <a:pt x="875190" y="1611518"/>
                    <a:pt x="852867" y="1584469"/>
                  </a:cubicBezTo>
                  <a:lnTo>
                    <a:pt x="791385" y="1516822"/>
                  </a:lnTo>
                  <a:lnTo>
                    <a:pt x="791385" y="918005"/>
                  </a:lnTo>
                  <a:lnTo>
                    <a:pt x="791384" y="918004"/>
                  </a:lnTo>
                  <a:lnTo>
                    <a:pt x="791384" y="1516821"/>
                  </a:lnTo>
                  <a:lnTo>
                    <a:pt x="782169" y="1506682"/>
                  </a:lnTo>
                  <a:cubicBezTo>
                    <a:pt x="583945" y="1308457"/>
                    <a:pt x="310101" y="1185853"/>
                    <a:pt x="7620" y="1185853"/>
                  </a:cubicBezTo>
                  <a:lnTo>
                    <a:pt x="0" y="1186238"/>
                  </a:lnTo>
                  <a:lnTo>
                    <a:pt x="0" y="459002"/>
                  </a:lnTo>
                  <a:lnTo>
                    <a:pt x="1" y="459002"/>
                  </a:lnTo>
                  <a:lnTo>
                    <a:pt x="79138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2" name="Freeform: Shape 11">
              <a:extLst>
                <a:ext uri="{FF2B5EF4-FFF2-40B4-BE49-F238E27FC236}">
                  <a16:creationId xmlns:a16="http://schemas.microsoft.com/office/drawing/2014/main" id="{A85ABCA8-D310-4A20-86D5-E28F124AED36}"/>
                </a:ext>
              </a:extLst>
            </p:cNvPr>
            <p:cNvSpPr/>
            <p:nvPr/>
          </p:nvSpPr>
          <p:spPr>
            <a:xfrm>
              <a:off x="5973508" y="2977518"/>
              <a:ext cx="1422225" cy="1830702"/>
            </a:xfrm>
            <a:custGeom>
              <a:avLst/>
              <a:gdLst>
                <a:gd name="connsiteX0" fmla="*/ 630841 w 1422225"/>
                <a:gd name="connsiteY0" fmla="*/ 0 h 1830702"/>
                <a:gd name="connsiteX1" fmla="*/ 1422224 w 1422225"/>
                <a:gd name="connsiteY1" fmla="*/ 459003 h 1830702"/>
                <a:gd name="connsiteX2" fmla="*/ 1422225 w 1422225"/>
                <a:gd name="connsiteY2" fmla="*/ 459002 h 1830702"/>
                <a:gd name="connsiteX3" fmla="*/ 1422225 w 1422225"/>
                <a:gd name="connsiteY3" fmla="*/ 459003 h 1830702"/>
                <a:gd name="connsiteX4" fmla="*/ 1422225 w 1422225"/>
                <a:gd name="connsiteY4" fmla="*/ 1371700 h 1830702"/>
                <a:gd name="connsiteX5" fmla="*/ 1422225 w 1422225"/>
                <a:gd name="connsiteY5" fmla="*/ 1371701 h 1830702"/>
                <a:gd name="connsiteX6" fmla="*/ 1422225 w 1422225"/>
                <a:gd name="connsiteY6" fmla="*/ 1377006 h 1830702"/>
                <a:gd name="connsiteX7" fmla="*/ 1417651 w 1422225"/>
                <a:gd name="connsiteY7" fmla="*/ 1374354 h 1830702"/>
                <a:gd name="connsiteX8" fmla="*/ 630842 w 1422225"/>
                <a:gd name="connsiteY8" fmla="*/ 1830702 h 1830702"/>
                <a:gd name="connsiteX9" fmla="*/ 630842 w 1422225"/>
                <a:gd name="connsiteY9" fmla="*/ 918005 h 1830702"/>
                <a:gd name="connsiteX10" fmla="*/ 630841 w 1422225"/>
                <a:gd name="connsiteY10" fmla="*/ 918004 h 1830702"/>
                <a:gd name="connsiteX11" fmla="*/ 630841 w 1422225"/>
                <a:gd name="connsiteY11" fmla="*/ 1827744 h 1830702"/>
                <a:gd name="connsiteX12" fmla="*/ 630840 w 1422225"/>
                <a:gd name="connsiteY12" fmla="*/ 1827745 h 1830702"/>
                <a:gd name="connsiteX13" fmla="*/ 0 w 1422225"/>
                <a:gd name="connsiteY13" fmla="*/ 1461857 h 1830702"/>
                <a:gd name="connsiteX14" fmla="*/ 18865 w 1422225"/>
                <a:gd name="connsiteY14" fmla="*/ 1430804 h 1830702"/>
                <a:gd name="connsiteX15" fmla="*/ 151071 w 1422225"/>
                <a:gd name="connsiteY15" fmla="*/ 908682 h 1830702"/>
                <a:gd name="connsiteX16" fmla="*/ 18865 w 1422225"/>
                <a:gd name="connsiteY16" fmla="*/ 386560 h 1830702"/>
                <a:gd name="connsiteX17" fmla="*/ 4664 w 1422225"/>
                <a:gd name="connsiteY17" fmla="*/ 363184 h 1830702"/>
                <a:gd name="connsiteX18" fmla="*/ 626998 w 1422225"/>
                <a:gd name="connsiteY18" fmla="*/ 2229 h 1830702"/>
                <a:gd name="connsiteX19" fmla="*/ 630841 w 1422225"/>
                <a:gd name="connsiteY19" fmla="*/ 4457 h 1830702"/>
                <a:gd name="connsiteX20" fmla="*/ 630841 w 1422225"/>
                <a:gd name="connsiteY20" fmla="*/ 0 h 18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2225" h="1830702">
                  <a:moveTo>
                    <a:pt x="630841" y="0"/>
                  </a:moveTo>
                  <a:lnTo>
                    <a:pt x="1422224" y="459003"/>
                  </a:lnTo>
                  <a:lnTo>
                    <a:pt x="1422225" y="459002"/>
                  </a:lnTo>
                  <a:lnTo>
                    <a:pt x="1422225" y="459003"/>
                  </a:lnTo>
                  <a:lnTo>
                    <a:pt x="1422225" y="1371700"/>
                  </a:lnTo>
                  <a:lnTo>
                    <a:pt x="1422225" y="1371701"/>
                  </a:lnTo>
                  <a:lnTo>
                    <a:pt x="1422225" y="1377006"/>
                  </a:lnTo>
                  <a:lnTo>
                    <a:pt x="1417651" y="1374354"/>
                  </a:lnTo>
                  <a:lnTo>
                    <a:pt x="630842" y="1830702"/>
                  </a:lnTo>
                  <a:lnTo>
                    <a:pt x="630842" y="918005"/>
                  </a:lnTo>
                  <a:lnTo>
                    <a:pt x="630841" y="918004"/>
                  </a:lnTo>
                  <a:lnTo>
                    <a:pt x="630841" y="1827744"/>
                  </a:lnTo>
                  <a:lnTo>
                    <a:pt x="630840" y="1827745"/>
                  </a:lnTo>
                  <a:lnTo>
                    <a:pt x="0" y="1461857"/>
                  </a:lnTo>
                  <a:lnTo>
                    <a:pt x="18865" y="1430804"/>
                  </a:lnTo>
                  <a:cubicBezTo>
                    <a:pt x="103179" y="1275597"/>
                    <a:pt x="151071" y="1097732"/>
                    <a:pt x="151071" y="908682"/>
                  </a:cubicBezTo>
                  <a:cubicBezTo>
                    <a:pt x="151071" y="719632"/>
                    <a:pt x="103179" y="541767"/>
                    <a:pt x="18865" y="386560"/>
                  </a:cubicBezTo>
                  <a:lnTo>
                    <a:pt x="4664" y="363184"/>
                  </a:lnTo>
                  <a:lnTo>
                    <a:pt x="626998" y="2229"/>
                  </a:lnTo>
                  <a:lnTo>
                    <a:pt x="630841" y="4457"/>
                  </a:lnTo>
                  <a:lnTo>
                    <a:pt x="630841"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3" name="Freeform: Shape 12">
              <a:extLst>
                <a:ext uri="{FF2B5EF4-FFF2-40B4-BE49-F238E27FC236}">
                  <a16:creationId xmlns:a16="http://schemas.microsoft.com/office/drawing/2014/main" id="{C07112E0-955F-4D31-803A-A76358EBC614}"/>
                </a:ext>
              </a:extLst>
            </p:cNvPr>
            <p:cNvSpPr/>
            <p:nvPr/>
          </p:nvSpPr>
          <p:spPr>
            <a:xfrm>
              <a:off x="5812965" y="4346260"/>
              <a:ext cx="160543" cy="95302"/>
            </a:xfrm>
            <a:custGeom>
              <a:avLst/>
              <a:gdLst>
                <a:gd name="connsiteX0" fmla="*/ 0 w 160543"/>
                <a:gd name="connsiteY0" fmla="*/ 0 h 95302"/>
                <a:gd name="connsiteX1" fmla="*/ 160543 w 160543"/>
                <a:gd name="connsiteY1" fmla="*/ 93115 h 95302"/>
                <a:gd name="connsiteX2" fmla="*/ 159215 w 160543"/>
                <a:gd name="connsiteY2" fmla="*/ 95302 h 95302"/>
                <a:gd name="connsiteX3" fmla="*/ 4575 w 160543"/>
                <a:gd name="connsiteY3" fmla="*/ 5611 h 95302"/>
                <a:gd name="connsiteX4" fmla="*/ 0 w 160543"/>
                <a:gd name="connsiteY4" fmla="*/ 8264 h 95302"/>
                <a:gd name="connsiteX5" fmla="*/ 0 w 160543"/>
                <a:gd name="connsiteY5" fmla="*/ 0 h 9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543" h="95302">
                  <a:moveTo>
                    <a:pt x="0" y="0"/>
                  </a:moveTo>
                  <a:lnTo>
                    <a:pt x="160543" y="93115"/>
                  </a:lnTo>
                  <a:lnTo>
                    <a:pt x="159215" y="95302"/>
                  </a:lnTo>
                  <a:lnTo>
                    <a:pt x="4575" y="5611"/>
                  </a:lnTo>
                  <a:lnTo>
                    <a:pt x="0" y="826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4" name="Freeform: Shape 13">
              <a:extLst>
                <a:ext uri="{FF2B5EF4-FFF2-40B4-BE49-F238E27FC236}">
                  <a16:creationId xmlns:a16="http://schemas.microsoft.com/office/drawing/2014/main" id="{CAC36928-96A1-49EA-B9D1-733D22362489}"/>
                </a:ext>
              </a:extLst>
            </p:cNvPr>
            <p:cNvSpPr/>
            <p:nvPr/>
          </p:nvSpPr>
          <p:spPr>
            <a:xfrm>
              <a:off x="5021580" y="4441562"/>
              <a:ext cx="1582768" cy="1735400"/>
            </a:xfrm>
            <a:custGeom>
              <a:avLst/>
              <a:gdLst>
                <a:gd name="connsiteX0" fmla="*/ 950599 w 1582768"/>
                <a:gd name="connsiteY0" fmla="*/ 0 h 1735400"/>
                <a:gd name="connsiteX1" fmla="*/ 1582768 w 1582768"/>
                <a:gd name="connsiteY1" fmla="*/ 366658 h 1735400"/>
                <a:gd name="connsiteX2" fmla="*/ 1582768 w 1582768"/>
                <a:gd name="connsiteY2" fmla="*/ 1276398 h 1735400"/>
                <a:gd name="connsiteX3" fmla="*/ 1582768 w 1582768"/>
                <a:gd name="connsiteY3" fmla="*/ 1276399 h 1735400"/>
                <a:gd name="connsiteX4" fmla="*/ 1582768 w 1582768"/>
                <a:gd name="connsiteY4" fmla="*/ 1281704 h 1735400"/>
                <a:gd name="connsiteX5" fmla="*/ 1578194 w 1582768"/>
                <a:gd name="connsiteY5" fmla="*/ 1279052 h 1735400"/>
                <a:gd name="connsiteX6" fmla="*/ 791385 w 1582768"/>
                <a:gd name="connsiteY6" fmla="*/ 1735400 h 1735400"/>
                <a:gd name="connsiteX7" fmla="*/ 791385 w 1582768"/>
                <a:gd name="connsiteY7" fmla="*/ 822703 h 1735400"/>
                <a:gd name="connsiteX8" fmla="*/ 791384 w 1582768"/>
                <a:gd name="connsiteY8" fmla="*/ 822702 h 1735400"/>
                <a:gd name="connsiteX9" fmla="*/ 791384 w 1582768"/>
                <a:gd name="connsiteY9" fmla="*/ 1735400 h 1735400"/>
                <a:gd name="connsiteX10" fmla="*/ 4575 w 1582768"/>
                <a:gd name="connsiteY10" fmla="*/ 1279051 h 1735400"/>
                <a:gd name="connsiteX11" fmla="*/ 0 w 1582768"/>
                <a:gd name="connsiteY11" fmla="*/ 1281704 h 1735400"/>
                <a:gd name="connsiteX12" fmla="*/ 0 w 1582768"/>
                <a:gd name="connsiteY12" fmla="*/ 539631 h 1735400"/>
                <a:gd name="connsiteX13" fmla="*/ 7620 w 1582768"/>
                <a:gd name="connsiteY13" fmla="*/ 540016 h 1735400"/>
                <a:gd name="connsiteX14" fmla="*/ 782169 w 1582768"/>
                <a:gd name="connsiteY14" fmla="*/ 219187 h 1735400"/>
                <a:gd name="connsiteX15" fmla="*/ 791384 w 1582768"/>
                <a:gd name="connsiteY15" fmla="*/ 209048 h 1735400"/>
                <a:gd name="connsiteX16" fmla="*/ 852867 w 1582768"/>
                <a:gd name="connsiteY16" fmla="*/ 141400 h 1735400"/>
                <a:gd name="connsiteX17" fmla="*/ 915925 w 1582768"/>
                <a:gd name="connsiteY17" fmla="*/ 57074 h 1735400"/>
                <a:gd name="connsiteX18" fmla="*/ 950599 w 1582768"/>
                <a:gd name="connsiteY18" fmla="*/ 0 h 173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2768" h="1735400">
                  <a:moveTo>
                    <a:pt x="950599" y="0"/>
                  </a:moveTo>
                  <a:lnTo>
                    <a:pt x="1582768" y="366658"/>
                  </a:lnTo>
                  <a:lnTo>
                    <a:pt x="1582768" y="1276398"/>
                  </a:lnTo>
                  <a:lnTo>
                    <a:pt x="1582768" y="1276399"/>
                  </a:lnTo>
                  <a:lnTo>
                    <a:pt x="1582768" y="1281704"/>
                  </a:lnTo>
                  <a:lnTo>
                    <a:pt x="1578194" y="1279052"/>
                  </a:lnTo>
                  <a:lnTo>
                    <a:pt x="791385" y="1735400"/>
                  </a:lnTo>
                  <a:lnTo>
                    <a:pt x="791385" y="822703"/>
                  </a:lnTo>
                  <a:lnTo>
                    <a:pt x="791384" y="822702"/>
                  </a:lnTo>
                  <a:lnTo>
                    <a:pt x="791384" y="1735400"/>
                  </a:lnTo>
                  <a:lnTo>
                    <a:pt x="4575" y="1279051"/>
                  </a:lnTo>
                  <a:lnTo>
                    <a:pt x="0" y="1281704"/>
                  </a:lnTo>
                  <a:lnTo>
                    <a:pt x="0" y="539631"/>
                  </a:lnTo>
                  <a:lnTo>
                    <a:pt x="7620" y="540016"/>
                  </a:lnTo>
                  <a:cubicBezTo>
                    <a:pt x="310101" y="540016"/>
                    <a:pt x="583945" y="417412"/>
                    <a:pt x="782169" y="219187"/>
                  </a:cubicBezTo>
                  <a:lnTo>
                    <a:pt x="791384" y="209048"/>
                  </a:lnTo>
                  <a:lnTo>
                    <a:pt x="852867" y="141400"/>
                  </a:lnTo>
                  <a:cubicBezTo>
                    <a:pt x="875190" y="114351"/>
                    <a:pt x="896240" y="86212"/>
                    <a:pt x="915925" y="57074"/>
                  </a:cubicBezTo>
                  <a:lnTo>
                    <a:pt x="950599"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grpSp>
      <p:sp>
        <p:nvSpPr>
          <p:cNvPr id="15" name="Freeform: Shape 14">
            <a:extLst>
              <a:ext uri="{FF2B5EF4-FFF2-40B4-BE49-F238E27FC236}">
                <a16:creationId xmlns:a16="http://schemas.microsoft.com/office/drawing/2014/main" id="{BA1C8B5A-F88B-4A20-AD3C-18F5C73BF8B7}"/>
              </a:ext>
            </a:extLst>
          </p:cNvPr>
          <p:cNvSpPr/>
          <p:nvPr/>
        </p:nvSpPr>
        <p:spPr>
          <a:xfrm>
            <a:off x="5947452" y="3966764"/>
            <a:ext cx="488497" cy="283489"/>
          </a:xfrm>
          <a:custGeom>
            <a:avLst/>
            <a:gdLst>
              <a:gd name="connsiteX0" fmla="*/ 621985 w 622716"/>
              <a:gd name="connsiteY0" fmla="*/ 0 h 361379"/>
              <a:gd name="connsiteX1" fmla="*/ 622716 w 622716"/>
              <a:gd name="connsiteY1" fmla="*/ 424 h 361379"/>
              <a:gd name="connsiteX2" fmla="*/ 382 w 622716"/>
              <a:gd name="connsiteY2" fmla="*/ 361379 h 361379"/>
              <a:gd name="connsiteX3" fmla="*/ 0 w 622716"/>
              <a:gd name="connsiteY3" fmla="*/ 360751 h 361379"/>
              <a:gd name="connsiteX4" fmla="*/ 621985 w 622716"/>
              <a:gd name="connsiteY4" fmla="*/ 0 h 361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716" h="361379">
                <a:moveTo>
                  <a:pt x="621985" y="0"/>
                </a:moveTo>
                <a:lnTo>
                  <a:pt x="622716" y="424"/>
                </a:lnTo>
                <a:lnTo>
                  <a:pt x="382" y="361379"/>
                </a:lnTo>
                <a:lnTo>
                  <a:pt x="0" y="360751"/>
                </a:lnTo>
                <a:lnTo>
                  <a:pt x="62198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6" name="Freeform: Shape 15">
            <a:extLst>
              <a:ext uri="{FF2B5EF4-FFF2-40B4-BE49-F238E27FC236}">
                <a16:creationId xmlns:a16="http://schemas.microsoft.com/office/drawing/2014/main" id="{49EF05FD-CD1E-40DE-8FAA-D8948699C889}"/>
              </a:ext>
            </a:extLst>
          </p:cNvPr>
          <p:cNvSpPr/>
          <p:nvPr/>
        </p:nvSpPr>
        <p:spPr>
          <a:xfrm>
            <a:off x="5818153" y="4250252"/>
            <a:ext cx="244450" cy="861868"/>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solidFill>
            <a:srgbClr val="3399FF"/>
          </a:solidFill>
          <a:ln>
            <a:noFill/>
          </a:ln>
          <a:effectLst>
            <a:innerShdw blurRad="63500" dist="50800" dir="216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7" name="Freeform: Shape 16">
            <a:extLst>
              <a:ext uri="{FF2B5EF4-FFF2-40B4-BE49-F238E27FC236}">
                <a16:creationId xmlns:a16="http://schemas.microsoft.com/office/drawing/2014/main" id="{12CCBDFB-1CF6-4236-83FE-00D0B054EECC}"/>
              </a:ext>
            </a:extLst>
          </p:cNvPr>
          <p:cNvSpPr/>
          <p:nvPr/>
        </p:nvSpPr>
        <p:spPr>
          <a:xfrm>
            <a:off x="5197343" y="5039073"/>
            <a:ext cx="745709" cy="498384"/>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solidFill>
            <a:srgbClr val="00FFCC"/>
          </a:solidFill>
          <a:ln>
            <a:noFill/>
          </a:ln>
          <a:effectLst>
            <a:innerShdw blurRad="63500" dist="50800" dir="2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8" name="Freeform: Shape 17">
            <a:extLst>
              <a:ext uri="{FF2B5EF4-FFF2-40B4-BE49-F238E27FC236}">
                <a16:creationId xmlns:a16="http://schemas.microsoft.com/office/drawing/2014/main" id="{5AB447F6-08BD-4F09-9455-FD70871F0072}"/>
              </a:ext>
            </a:extLst>
          </p:cNvPr>
          <p:cNvSpPr/>
          <p:nvPr/>
        </p:nvSpPr>
        <p:spPr>
          <a:xfrm>
            <a:off x="5197342" y="2888635"/>
            <a:ext cx="1241622" cy="1361125"/>
          </a:xfrm>
          <a:custGeom>
            <a:avLst/>
            <a:gdLst>
              <a:gd name="connsiteX0" fmla="*/ 791384 w 1582768"/>
              <a:gd name="connsiteY0" fmla="*/ 0 h 1735105"/>
              <a:gd name="connsiteX1" fmla="*/ 1582767 w 1582768"/>
              <a:gd name="connsiteY1" fmla="*/ 459002 h 1735105"/>
              <a:gd name="connsiteX2" fmla="*/ 1582768 w 1582768"/>
              <a:gd name="connsiteY2" fmla="*/ 459002 h 1735105"/>
              <a:gd name="connsiteX3" fmla="*/ 1582768 w 1582768"/>
              <a:gd name="connsiteY3" fmla="*/ 1371700 h 1735105"/>
              <a:gd name="connsiteX4" fmla="*/ 1582768 w 1582768"/>
              <a:gd name="connsiteY4" fmla="*/ 1371701 h 1735105"/>
              <a:gd name="connsiteX5" fmla="*/ 1582768 w 1582768"/>
              <a:gd name="connsiteY5" fmla="*/ 1372549 h 1735105"/>
              <a:gd name="connsiteX6" fmla="*/ 1578925 w 1582768"/>
              <a:gd name="connsiteY6" fmla="*/ 1374778 h 1735105"/>
              <a:gd name="connsiteX7" fmla="*/ 1578194 w 1582768"/>
              <a:gd name="connsiteY7" fmla="*/ 1374354 h 1735105"/>
              <a:gd name="connsiteX8" fmla="*/ 956209 w 1582768"/>
              <a:gd name="connsiteY8" fmla="*/ 1735105 h 1735105"/>
              <a:gd name="connsiteX9" fmla="*/ 915925 w 1582768"/>
              <a:gd name="connsiteY9" fmla="*/ 1668795 h 1735105"/>
              <a:gd name="connsiteX10" fmla="*/ 852867 w 1582768"/>
              <a:gd name="connsiteY10" fmla="*/ 1584469 h 1735105"/>
              <a:gd name="connsiteX11" fmla="*/ 791385 w 1582768"/>
              <a:gd name="connsiteY11" fmla="*/ 1516822 h 1735105"/>
              <a:gd name="connsiteX12" fmla="*/ 791385 w 1582768"/>
              <a:gd name="connsiteY12" fmla="*/ 918005 h 1735105"/>
              <a:gd name="connsiteX13" fmla="*/ 791384 w 1582768"/>
              <a:gd name="connsiteY13" fmla="*/ 918004 h 1735105"/>
              <a:gd name="connsiteX14" fmla="*/ 791384 w 1582768"/>
              <a:gd name="connsiteY14" fmla="*/ 1516821 h 1735105"/>
              <a:gd name="connsiteX15" fmla="*/ 782169 w 1582768"/>
              <a:gd name="connsiteY15" fmla="*/ 1506682 h 1735105"/>
              <a:gd name="connsiteX16" fmla="*/ 7620 w 1582768"/>
              <a:gd name="connsiteY16" fmla="*/ 1185853 h 1735105"/>
              <a:gd name="connsiteX17" fmla="*/ 0 w 1582768"/>
              <a:gd name="connsiteY17" fmla="*/ 1186238 h 1735105"/>
              <a:gd name="connsiteX18" fmla="*/ 0 w 1582768"/>
              <a:gd name="connsiteY18" fmla="*/ 459002 h 1735105"/>
              <a:gd name="connsiteX19" fmla="*/ 1 w 1582768"/>
              <a:gd name="connsiteY19" fmla="*/ 459002 h 1735105"/>
              <a:gd name="connsiteX20" fmla="*/ 791384 w 1582768"/>
              <a:gd name="connsiteY20" fmla="*/ 0 h 173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82768" h="1735105">
                <a:moveTo>
                  <a:pt x="791384" y="0"/>
                </a:moveTo>
                <a:lnTo>
                  <a:pt x="1582767" y="459002"/>
                </a:lnTo>
                <a:lnTo>
                  <a:pt x="1582768" y="459002"/>
                </a:lnTo>
                <a:lnTo>
                  <a:pt x="1582768" y="1371700"/>
                </a:lnTo>
                <a:lnTo>
                  <a:pt x="1582768" y="1371701"/>
                </a:lnTo>
                <a:lnTo>
                  <a:pt x="1582768" y="1372549"/>
                </a:lnTo>
                <a:lnTo>
                  <a:pt x="1578925" y="1374778"/>
                </a:lnTo>
                <a:lnTo>
                  <a:pt x="1578194" y="1374354"/>
                </a:lnTo>
                <a:lnTo>
                  <a:pt x="956209" y="1735105"/>
                </a:lnTo>
                <a:lnTo>
                  <a:pt x="915925" y="1668795"/>
                </a:lnTo>
                <a:cubicBezTo>
                  <a:pt x="896240" y="1639657"/>
                  <a:pt x="875190" y="1611518"/>
                  <a:pt x="852867" y="1584469"/>
                </a:cubicBezTo>
                <a:lnTo>
                  <a:pt x="791385" y="1516822"/>
                </a:lnTo>
                <a:lnTo>
                  <a:pt x="791385" y="918005"/>
                </a:lnTo>
                <a:lnTo>
                  <a:pt x="791384" y="918004"/>
                </a:lnTo>
                <a:lnTo>
                  <a:pt x="791384" y="1516821"/>
                </a:lnTo>
                <a:lnTo>
                  <a:pt x="782169" y="1506682"/>
                </a:lnTo>
                <a:cubicBezTo>
                  <a:pt x="583945" y="1308457"/>
                  <a:pt x="310101" y="1185853"/>
                  <a:pt x="7620" y="1185853"/>
                </a:cubicBezTo>
                <a:lnTo>
                  <a:pt x="0" y="1186238"/>
                </a:lnTo>
                <a:lnTo>
                  <a:pt x="0" y="459002"/>
                </a:lnTo>
                <a:lnTo>
                  <a:pt x="1" y="459002"/>
                </a:lnTo>
                <a:lnTo>
                  <a:pt x="791384"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9" name="Freeform: Shape 18">
            <a:extLst>
              <a:ext uri="{FF2B5EF4-FFF2-40B4-BE49-F238E27FC236}">
                <a16:creationId xmlns:a16="http://schemas.microsoft.com/office/drawing/2014/main" id="{C1ECEB67-DA9F-4C2E-B389-B866A473CF6D}"/>
              </a:ext>
            </a:extLst>
          </p:cNvPr>
          <p:cNvSpPr/>
          <p:nvPr/>
        </p:nvSpPr>
        <p:spPr>
          <a:xfrm>
            <a:off x="5944094" y="3965347"/>
            <a:ext cx="1115682" cy="1436117"/>
          </a:xfrm>
          <a:custGeom>
            <a:avLst/>
            <a:gdLst>
              <a:gd name="connsiteX0" fmla="*/ 630841 w 1422225"/>
              <a:gd name="connsiteY0" fmla="*/ 0 h 1830702"/>
              <a:gd name="connsiteX1" fmla="*/ 1422224 w 1422225"/>
              <a:gd name="connsiteY1" fmla="*/ 459003 h 1830702"/>
              <a:gd name="connsiteX2" fmla="*/ 1422225 w 1422225"/>
              <a:gd name="connsiteY2" fmla="*/ 459002 h 1830702"/>
              <a:gd name="connsiteX3" fmla="*/ 1422225 w 1422225"/>
              <a:gd name="connsiteY3" fmla="*/ 459003 h 1830702"/>
              <a:gd name="connsiteX4" fmla="*/ 1422225 w 1422225"/>
              <a:gd name="connsiteY4" fmla="*/ 1371700 h 1830702"/>
              <a:gd name="connsiteX5" fmla="*/ 1422225 w 1422225"/>
              <a:gd name="connsiteY5" fmla="*/ 1371701 h 1830702"/>
              <a:gd name="connsiteX6" fmla="*/ 1422225 w 1422225"/>
              <a:gd name="connsiteY6" fmla="*/ 1377006 h 1830702"/>
              <a:gd name="connsiteX7" fmla="*/ 1417651 w 1422225"/>
              <a:gd name="connsiteY7" fmla="*/ 1374354 h 1830702"/>
              <a:gd name="connsiteX8" fmla="*/ 630842 w 1422225"/>
              <a:gd name="connsiteY8" fmla="*/ 1830702 h 1830702"/>
              <a:gd name="connsiteX9" fmla="*/ 630842 w 1422225"/>
              <a:gd name="connsiteY9" fmla="*/ 918005 h 1830702"/>
              <a:gd name="connsiteX10" fmla="*/ 630841 w 1422225"/>
              <a:gd name="connsiteY10" fmla="*/ 918004 h 1830702"/>
              <a:gd name="connsiteX11" fmla="*/ 630841 w 1422225"/>
              <a:gd name="connsiteY11" fmla="*/ 1827744 h 1830702"/>
              <a:gd name="connsiteX12" fmla="*/ 630840 w 1422225"/>
              <a:gd name="connsiteY12" fmla="*/ 1827745 h 1830702"/>
              <a:gd name="connsiteX13" fmla="*/ 0 w 1422225"/>
              <a:gd name="connsiteY13" fmla="*/ 1461857 h 1830702"/>
              <a:gd name="connsiteX14" fmla="*/ 18865 w 1422225"/>
              <a:gd name="connsiteY14" fmla="*/ 1430804 h 1830702"/>
              <a:gd name="connsiteX15" fmla="*/ 151071 w 1422225"/>
              <a:gd name="connsiteY15" fmla="*/ 908682 h 1830702"/>
              <a:gd name="connsiteX16" fmla="*/ 18865 w 1422225"/>
              <a:gd name="connsiteY16" fmla="*/ 386560 h 1830702"/>
              <a:gd name="connsiteX17" fmla="*/ 4664 w 1422225"/>
              <a:gd name="connsiteY17" fmla="*/ 363184 h 1830702"/>
              <a:gd name="connsiteX18" fmla="*/ 626998 w 1422225"/>
              <a:gd name="connsiteY18" fmla="*/ 2229 h 1830702"/>
              <a:gd name="connsiteX19" fmla="*/ 630841 w 1422225"/>
              <a:gd name="connsiteY19" fmla="*/ 4457 h 1830702"/>
              <a:gd name="connsiteX20" fmla="*/ 630841 w 1422225"/>
              <a:gd name="connsiteY20" fmla="*/ 0 h 18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2225" h="1830702">
                <a:moveTo>
                  <a:pt x="630841" y="0"/>
                </a:moveTo>
                <a:lnTo>
                  <a:pt x="1422224" y="459003"/>
                </a:lnTo>
                <a:lnTo>
                  <a:pt x="1422225" y="459002"/>
                </a:lnTo>
                <a:lnTo>
                  <a:pt x="1422225" y="459003"/>
                </a:lnTo>
                <a:lnTo>
                  <a:pt x="1422225" y="1371700"/>
                </a:lnTo>
                <a:lnTo>
                  <a:pt x="1422225" y="1371701"/>
                </a:lnTo>
                <a:lnTo>
                  <a:pt x="1422225" y="1377006"/>
                </a:lnTo>
                <a:lnTo>
                  <a:pt x="1417651" y="1374354"/>
                </a:lnTo>
                <a:lnTo>
                  <a:pt x="630842" y="1830702"/>
                </a:lnTo>
                <a:lnTo>
                  <a:pt x="630842" y="918005"/>
                </a:lnTo>
                <a:lnTo>
                  <a:pt x="630841" y="918004"/>
                </a:lnTo>
                <a:lnTo>
                  <a:pt x="630841" y="1827744"/>
                </a:lnTo>
                <a:lnTo>
                  <a:pt x="630840" y="1827745"/>
                </a:lnTo>
                <a:lnTo>
                  <a:pt x="0" y="1461857"/>
                </a:lnTo>
                <a:lnTo>
                  <a:pt x="18865" y="1430804"/>
                </a:lnTo>
                <a:cubicBezTo>
                  <a:pt x="103179" y="1275597"/>
                  <a:pt x="151071" y="1097732"/>
                  <a:pt x="151071" y="908682"/>
                </a:cubicBezTo>
                <a:cubicBezTo>
                  <a:pt x="151071" y="719632"/>
                  <a:pt x="103179" y="541767"/>
                  <a:pt x="18865" y="386560"/>
                </a:cubicBezTo>
                <a:lnTo>
                  <a:pt x="4664" y="363184"/>
                </a:lnTo>
                <a:lnTo>
                  <a:pt x="626998" y="2229"/>
                </a:lnTo>
                <a:lnTo>
                  <a:pt x="630841" y="4457"/>
                </a:lnTo>
                <a:lnTo>
                  <a:pt x="630841"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0" name="Freeform: Shape 19">
            <a:extLst>
              <a:ext uri="{FF2B5EF4-FFF2-40B4-BE49-F238E27FC236}">
                <a16:creationId xmlns:a16="http://schemas.microsoft.com/office/drawing/2014/main" id="{6DB23C87-2A94-4E14-A9CA-EA6147101D21}"/>
              </a:ext>
            </a:extLst>
          </p:cNvPr>
          <p:cNvSpPr/>
          <p:nvPr/>
        </p:nvSpPr>
        <p:spPr>
          <a:xfrm>
            <a:off x="5818154" y="5039074"/>
            <a:ext cx="125940" cy="74760"/>
          </a:xfrm>
          <a:custGeom>
            <a:avLst/>
            <a:gdLst>
              <a:gd name="connsiteX0" fmla="*/ 0 w 160543"/>
              <a:gd name="connsiteY0" fmla="*/ 0 h 95302"/>
              <a:gd name="connsiteX1" fmla="*/ 160543 w 160543"/>
              <a:gd name="connsiteY1" fmla="*/ 93115 h 95302"/>
              <a:gd name="connsiteX2" fmla="*/ 159215 w 160543"/>
              <a:gd name="connsiteY2" fmla="*/ 95302 h 95302"/>
              <a:gd name="connsiteX3" fmla="*/ 4575 w 160543"/>
              <a:gd name="connsiteY3" fmla="*/ 5611 h 95302"/>
              <a:gd name="connsiteX4" fmla="*/ 0 w 160543"/>
              <a:gd name="connsiteY4" fmla="*/ 8264 h 95302"/>
              <a:gd name="connsiteX5" fmla="*/ 0 w 160543"/>
              <a:gd name="connsiteY5" fmla="*/ 0 h 9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543" h="95302">
                <a:moveTo>
                  <a:pt x="0" y="0"/>
                </a:moveTo>
                <a:lnTo>
                  <a:pt x="160543" y="93115"/>
                </a:lnTo>
                <a:lnTo>
                  <a:pt x="159215" y="95302"/>
                </a:lnTo>
                <a:lnTo>
                  <a:pt x="4575" y="5611"/>
                </a:lnTo>
                <a:lnTo>
                  <a:pt x="0" y="826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1" name="Freeform: Shape 20">
            <a:extLst>
              <a:ext uri="{FF2B5EF4-FFF2-40B4-BE49-F238E27FC236}">
                <a16:creationId xmlns:a16="http://schemas.microsoft.com/office/drawing/2014/main" id="{B568E533-9521-457E-875A-558EE570B694}"/>
              </a:ext>
            </a:extLst>
          </p:cNvPr>
          <p:cNvSpPr/>
          <p:nvPr/>
        </p:nvSpPr>
        <p:spPr>
          <a:xfrm>
            <a:off x="5197342" y="5113835"/>
            <a:ext cx="1241622" cy="1361356"/>
          </a:xfrm>
          <a:custGeom>
            <a:avLst/>
            <a:gdLst>
              <a:gd name="connsiteX0" fmla="*/ 950599 w 1582768"/>
              <a:gd name="connsiteY0" fmla="*/ 0 h 1735400"/>
              <a:gd name="connsiteX1" fmla="*/ 1582768 w 1582768"/>
              <a:gd name="connsiteY1" fmla="*/ 366658 h 1735400"/>
              <a:gd name="connsiteX2" fmla="*/ 1582768 w 1582768"/>
              <a:gd name="connsiteY2" fmla="*/ 1276398 h 1735400"/>
              <a:gd name="connsiteX3" fmla="*/ 1582768 w 1582768"/>
              <a:gd name="connsiteY3" fmla="*/ 1276399 h 1735400"/>
              <a:gd name="connsiteX4" fmla="*/ 1582768 w 1582768"/>
              <a:gd name="connsiteY4" fmla="*/ 1281704 h 1735400"/>
              <a:gd name="connsiteX5" fmla="*/ 1578194 w 1582768"/>
              <a:gd name="connsiteY5" fmla="*/ 1279052 h 1735400"/>
              <a:gd name="connsiteX6" fmla="*/ 791385 w 1582768"/>
              <a:gd name="connsiteY6" fmla="*/ 1735400 h 1735400"/>
              <a:gd name="connsiteX7" fmla="*/ 791385 w 1582768"/>
              <a:gd name="connsiteY7" fmla="*/ 822703 h 1735400"/>
              <a:gd name="connsiteX8" fmla="*/ 791384 w 1582768"/>
              <a:gd name="connsiteY8" fmla="*/ 822702 h 1735400"/>
              <a:gd name="connsiteX9" fmla="*/ 791384 w 1582768"/>
              <a:gd name="connsiteY9" fmla="*/ 1735400 h 1735400"/>
              <a:gd name="connsiteX10" fmla="*/ 4575 w 1582768"/>
              <a:gd name="connsiteY10" fmla="*/ 1279051 h 1735400"/>
              <a:gd name="connsiteX11" fmla="*/ 0 w 1582768"/>
              <a:gd name="connsiteY11" fmla="*/ 1281704 h 1735400"/>
              <a:gd name="connsiteX12" fmla="*/ 0 w 1582768"/>
              <a:gd name="connsiteY12" fmla="*/ 539631 h 1735400"/>
              <a:gd name="connsiteX13" fmla="*/ 7620 w 1582768"/>
              <a:gd name="connsiteY13" fmla="*/ 540016 h 1735400"/>
              <a:gd name="connsiteX14" fmla="*/ 782169 w 1582768"/>
              <a:gd name="connsiteY14" fmla="*/ 219187 h 1735400"/>
              <a:gd name="connsiteX15" fmla="*/ 791384 w 1582768"/>
              <a:gd name="connsiteY15" fmla="*/ 209048 h 1735400"/>
              <a:gd name="connsiteX16" fmla="*/ 852867 w 1582768"/>
              <a:gd name="connsiteY16" fmla="*/ 141400 h 1735400"/>
              <a:gd name="connsiteX17" fmla="*/ 915925 w 1582768"/>
              <a:gd name="connsiteY17" fmla="*/ 57074 h 1735400"/>
              <a:gd name="connsiteX18" fmla="*/ 950599 w 1582768"/>
              <a:gd name="connsiteY18" fmla="*/ 0 h 173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2768" h="1735400">
                <a:moveTo>
                  <a:pt x="950599" y="0"/>
                </a:moveTo>
                <a:lnTo>
                  <a:pt x="1582768" y="366658"/>
                </a:lnTo>
                <a:lnTo>
                  <a:pt x="1582768" y="1276398"/>
                </a:lnTo>
                <a:lnTo>
                  <a:pt x="1582768" y="1276399"/>
                </a:lnTo>
                <a:lnTo>
                  <a:pt x="1582768" y="1281704"/>
                </a:lnTo>
                <a:lnTo>
                  <a:pt x="1578194" y="1279052"/>
                </a:lnTo>
                <a:lnTo>
                  <a:pt x="791385" y="1735400"/>
                </a:lnTo>
                <a:lnTo>
                  <a:pt x="791385" y="822703"/>
                </a:lnTo>
                <a:lnTo>
                  <a:pt x="791384" y="822702"/>
                </a:lnTo>
                <a:lnTo>
                  <a:pt x="791384" y="1735400"/>
                </a:lnTo>
                <a:lnTo>
                  <a:pt x="4575" y="1279051"/>
                </a:lnTo>
                <a:lnTo>
                  <a:pt x="0" y="1281704"/>
                </a:lnTo>
                <a:lnTo>
                  <a:pt x="0" y="539631"/>
                </a:lnTo>
                <a:lnTo>
                  <a:pt x="7620" y="540016"/>
                </a:lnTo>
                <a:cubicBezTo>
                  <a:pt x="310101" y="540016"/>
                  <a:pt x="583945" y="417412"/>
                  <a:pt x="782169" y="219187"/>
                </a:cubicBezTo>
                <a:lnTo>
                  <a:pt x="791384" y="209048"/>
                </a:lnTo>
                <a:lnTo>
                  <a:pt x="852867" y="141400"/>
                </a:lnTo>
                <a:cubicBezTo>
                  <a:pt x="875190" y="114351"/>
                  <a:pt x="896240" y="86212"/>
                  <a:pt x="915925" y="57074"/>
                </a:cubicBezTo>
                <a:lnTo>
                  <a:pt x="950599"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2" name="Freeform: Shape 21">
            <a:extLst>
              <a:ext uri="{FF2B5EF4-FFF2-40B4-BE49-F238E27FC236}">
                <a16:creationId xmlns:a16="http://schemas.microsoft.com/office/drawing/2014/main" id="{2A802FE2-5948-4AF8-8A06-899878119AF1}"/>
              </a:ext>
            </a:extLst>
          </p:cNvPr>
          <p:cNvSpPr/>
          <p:nvPr/>
        </p:nvSpPr>
        <p:spPr>
          <a:xfrm flipH="1">
            <a:off x="7683162" y="3962539"/>
            <a:ext cx="3015" cy="3496"/>
          </a:xfrm>
          <a:custGeom>
            <a:avLst/>
            <a:gdLst>
              <a:gd name="connsiteX0" fmla="*/ 3843 w 3843"/>
              <a:gd name="connsiteY0" fmla="*/ 0 h 4457"/>
              <a:gd name="connsiteX1" fmla="*/ 3843 w 3843"/>
              <a:gd name="connsiteY1" fmla="*/ 4457 h 4457"/>
              <a:gd name="connsiteX2" fmla="*/ 0 w 3843"/>
              <a:gd name="connsiteY2" fmla="*/ 2229 h 4457"/>
              <a:gd name="connsiteX3" fmla="*/ 3843 w 3843"/>
              <a:gd name="connsiteY3" fmla="*/ 0 h 4457"/>
            </a:gdLst>
            <a:ahLst/>
            <a:cxnLst>
              <a:cxn ang="0">
                <a:pos x="connsiteX0" y="connsiteY0"/>
              </a:cxn>
              <a:cxn ang="0">
                <a:pos x="connsiteX1" y="connsiteY1"/>
              </a:cxn>
              <a:cxn ang="0">
                <a:pos x="connsiteX2" y="connsiteY2"/>
              </a:cxn>
              <a:cxn ang="0">
                <a:pos x="connsiteX3" y="connsiteY3"/>
              </a:cxn>
            </a:cxnLst>
            <a:rect l="l" t="t" r="r" b="b"/>
            <a:pathLst>
              <a:path w="3843" h="4457">
                <a:moveTo>
                  <a:pt x="3843" y="0"/>
                </a:moveTo>
                <a:lnTo>
                  <a:pt x="3843" y="4457"/>
                </a:lnTo>
                <a:lnTo>
                  <a:pt x="0" y="2229"/>
                </a:lnTo>
                <a:lnTo>
                  <a:pt x="384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3" name="Freeform: Shape 22">
            <a:extLst>
              <a:ext uri="{FF2B5EF4-FFF2-40B4-BE49-F238E27FC236}">
                <a16:creationId xmlns:a16="http://schemas.microsoft.com/office/drawing/2014/main" id="{0E596100-B9C3-49FB-AFB5-0B1BE3835250}"/>
              </a:ext>
            </a:extLst>
          </p:cNvPr>
          <p:cNvSpPr/>
          <p:nvPr/>
        </p:nvSpPr>
        <p:spPr>
          <a:xfrm flipH="1" flipV="1">
            <a:off x="6448649" y="3252200"/>
            <a:ext cx="3015" cy="3496"/>
          </a:xfrm>
          <a:custGeom>
            <a:avLst/>
            <a:gdLst>
              <a:gd name="connsiteX0" fmla="*/ 3843 w 3843"/>
              <a:gd name="connsiteY0" fmla="*/ 0 h 4457"/>
              <a:gd name="connsiteX1" fmla="*/ 3843 w 3843"/>
              <a:gd name="connsiteY1" fmla="*/ 4457 h 4457"/>
              <a:gd name="connsiteX2" fmla="*/ 0 w 3843"/>
              <a:gd name="connsiteY2" fmla="*/ 2229 h 4457"/>
              <a:gd name="connsiteX3" fmla="*/ 3843 w 3843"/>
              <a:gd name="connsiteY3" fmla="*/ 0 h 4457"/>
            </a:gdLst>
            <a:ahLst/>
            <a:cxnLst>
              <a:cxn ang="0">
                <a:pos x="connsiteX0" y="connsiteY0"/>
              </a:cxn>
              <a:cxn ang="0">
                <a:pos x="connsiteX1" y="connsiteY1"/>
              </a:cxn>
              <a:cxn ang="0">
                <a:pos x="connsiteX2" y="connsiteY2"/>
              </a:cxn>
              <a:cxn ang="0">
                <a:pos x="connsiteX3" y="connsiteY3"/>
              </a:cxn>
            </a:cxnLst>
            <a:rect l="l" t="t" r="r" b="b"/>
            <a:pathLst>
              <a:path w="3843" h="4457">
                <a:moveTo>
                  <a:pt x="3843" y="0"/>
                </a:moveTo>
                <a:lnTo>
                  <a:pt x="3843" y="4457"/>
                </a:lnTo>
                <a:lnTo>
                  <a:pt x="0" y="2229"/>
                </a:lnTo>
                <a:lnTo>
                  <a:pt x="384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4" name="Freeform: Shape 23">
            <a:extLst>
              <a:ext uri="{FF2B5EF4-FFF2-40B4-BE49-F238E27FC236}">
                <a16:creationId xmlns:a16="http://schemas.microsoft.com/office/drawing/2014/main" id="{4BD7015C-483F-4766-A5EB-A46C45617AF5}"/>
              </a:ext>
            </a:extLst>
          </p:cNvPr>
          <p:cNvSpPr/>
          <p:nvPr/>
        </p:nvSpPr>
        <p:spPr>
          <a:xfrm flipH="1" flipV="1">
            <a:off x="6451665" y="2970793"/>
            <a:ext cx="488497" cy="283489"/>
          </a:xfrm>
          <a:custGeom>
            <a:avLst/>
            <a:gdLst>
              <a:gd name="connsiteX0" fmla="*/ 621985 w 622716"/>
              <a:gd name="connsiteY0" fmla="*/ 0 h 361379"/>
              <a:gd name="connsiteX1" fmla="*/ 622716 w 622716"/>
              <a:gd name="connsiteY1" fmla="*/ 424 h 361379"/>
              <a:gd name="connsiteX2" fmla="*/ 382 w 622716"/>
              <a:gd name="connsiteY2" fmla="*/ 361379 h 361379"/>
              <a:gd name="connsiteX3" fmla="*/ 0 w 622716"/>
              <a:gd name="connsiteY3" fmla="*/ 360751 h 361379"/>
              <a:gd name="connsiteX4" fmla="*/ 621985 w 622716"/>
              <a:gd name="connsiteY4" fmla="*/ 0 h 361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716" h="361379">
                <a:moveTo>
                  <a:pt x="621985" y="0"/>
                </a:moveTo>
                <a:lnTo>
                  <a:pt x="622716" y="424"/>
                </a:lnTo>
                <a:lnTo>
                  <a:pt x="382" y="361379"/>
                </a:lnTo>
                <a:lnTo>
                  <a:pt x="0" y="360751"/>
                </a:lnTo>
                <a:lnTo>
                  <a:pt x="62198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5" name="Freeform: Shape 24">
            <a:extLst>
              <a:ext uri="{FF2B5EF4-FFF2-40B4-BE49-F238E27FC236}">
                <a16:creationId xmlns:a16="http://schemas.microsoft.com/office/drawing/2014/main" id="{BE1764B7-0EB9-4BA6-AEB0-B12DD26CC035}"/>
              </a:ext>
            </a:extLst>
          </p:cNvPr>
          <p:cNvSpPr/>
          <p:nvPr/>
        </p:nvSpPr>
        <p:spPr>
          <a:xfrm flipH="1" flipV="1">
            <a:off x="6825011" y="2108925"/>
            <a:ext cx="244450" cy="861868"/>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solidFill>
            <a:srgbClr val="FF9900"/>
          </a:solidFill>
          <a:ln>
            <a:noFill/>
          </a:ln>
          <a:effectLst>
            <a:innerShdw blurRad="63500" dist="50800" dir="30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6" name="Freeform: Shape 25">
            <a:extLst>
              <a:ext uri="{FF2B5EF4-FFF2-40B4-BE49-F238E27FC236}">
                <a16:creationId xmlns:a16="http://schemas.microsoft.com/office/drawing/2014/main" id="{D9764DC3-5E31-4863-90A8-F66102EC8D3C}"/>
              </a:ext>
            </a:extLst>
          </p:cNvPr>
          <p:cNvSpPr/>
          <p:nvPr/>
        </p:nvSpPr>
        <p:spPr>
          <a:xfrm flipH="1" flipV="1">
            <a:off x="6944563" y="1683586"/>
            <a:ext cx="745709" cy="498384"/>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solidFill>
            <a:srgbClr val="FF66CC"/>
          </a:solidFill>
          <a:ln>
            <a:noFill/>
          </a:ln>
          <a:effectLst>
            <a:innerShdw blurRad="63500" dist="50800" dir="3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7" name="Freeform: Shape 26">
            <a:extLst>
              <a:ext uri="{FF2B5EF4-FFF2-40B4-BE49-F238E27FC236}">
                <a16:creationId xmlns:a16="http://schemas.microsoft.com/office/drawing/2014/main" id="{639EC02E-39C3-4B8D-AE9F-796E86412B46}"/>
              </a:ext>
            </a:extLst>
          </p:cNvPr>
          <p:cNvSpPr/>
          <p:nvPr/>
        </p:nvSpPr>
        <p:spPr>
          <a:xfrm flipH="1" flipV="1">
            <a:off x="6441031" y="2971285"/>
            <a:ext cx="1241622" cy="1361125"/>
          </a:xfrm>
          <a:custGeom>
            <a:avLst/>
            <a:gdLst>
              <a:gd name="connsiteX0" fmla="*/ 791384 w 1582768"/>
              <a:gd name="connsiteY0" fmla="*/ 0 h 1735105"/>
              <a:gd name="connsiteX1" fmla="*/ 1582767 w 1582768"/>
              <a:gd name="connsiteY1" fmla="*/ 459002 h 1735105"/>
              <a:gd name="connsiteX2" fmla="*/ 1582768 w 1582768"/>
              <a:gd name="connsiteY2" fmla="*/ 459002 h 1735105"/>
              <a:gd name="connsiteX3" fmla="*/ 1582768 w 1582768"/>
              <a:gd name="connsiteY3" fmla="*/ 1371700 h 1735105"/>
              <a:gd name="connsiteX4" fmla="*/ 1582768 w 1582768"/>
              <a:gd name="connsiteY4" fmla="*/ 1371701 h 1735105"/>
              <a:gd name="connsiteX5" fmla="*/ 1582768 w 1582768"/>
              <a:gd name="connsiteY5" fmla="*/ 1372549 h 1735105"/>
              <a:gd name="connsiteX6" fmla="*/ 1578925 w 1582768"/>
              <a:gd name="connsiteY6" fmla="*/ 1374778 h 1735105"/>
              <a:gd name="connsiteX7" fmla="*/ 1578194 w 1582768"/>
              <a:gd name="connsiteY7" fmla="*/ 1374354 h 1735105"/>
              <a:gd name="connsiteX8" fmla="*/ 956209 w 1582768"/>
              <a:gd name="connsiteY8" fmla="*/ 1735105 h 1735105"/>
              <a:gd name="connsiteX9" fmla="*/ 915925 w 1582768"/>
              <a:gd name="connsiteY9" fmla="*/ 1668795 h 1735105"/>
              <a:gd name="connsiteX10" fmla="*/ 852867 w 1582768"/>
              <a:gd name="connsiteY10" fmla="*/ 1584469 h 1735105"/>
              <a:gd name="connsiteX11" fmla="*/ 791385 w 1582768"/>
              <a:gd name="connsiteY11" fmla="*/ 1516822 h 1735105"/>
              <a:gd name="connsiteX12" fmla="*/ 791385 w 1582768"/>
              <a:gd name="connsiteY12" fmla="*/ 918005 h 1735105"/>
              <a:gd name="connsiteX13" fmla="*/ 791384 w 1582768"/>
              <a:gd name="connsiteY13" fmla="*/ 918004 h 1735105"/>
              <a:gd name="connsiteX14" fmla="*/ 791384 w 1582768"/>
              <a:gd name="connsiteY14" fmla="*/ 1516821 h 1735105"/>
              <a:gd name="connsiteX15" fmla="*/ 782169 w 1582768"/>
              <a:gd name="connsiteY15" fmla="*/ 1506682 h 1735105"/>
              <a:gd name="connsiteX16" fmla="*/ 7620 w 1582768"/>
              <a:gd name="connsiteY16" fmla="*/ 1185853 h 1735105"/>
              <a:gd name="connsiteX17" fmla="*/ 0 w 1582768"/>
              <a:gd name="connsiteY17" fmla="*/ 1186238 h 1735105"/>
              <a:gd name="connsiteX18" fmla="*/ 0 w 1582768"/>
              <a:gd name="connsiteY18" fmla="*/ 459002 h 1735105"/>
              <a:gd name="connsiteX19" fmla="*/ 1 w 1582768"/>
              <a:gd name="connsiteY19" fmla="*/ 459002 h 1735105"/>
              <a:gd name="connsiteX20" fmla="*/ 791384 w 1582768"/>
              <a:gd name="connsiteY20" fmla="*/ 0 h 173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82768" h="1735105">
                <a:moveTo>
                  <a:pt x="791384" y="0"/>
                </a:moveTo>
                <a:lnTo>
                  <a:pt x="1582767" y="459002"/>
                </a:lnTo>
                <a:lnTo>
                  <a:pt x="1582768" y="459002"/>
                </a:lnTo>
                <a:lnTo>
                  <a:pt x="1582768" y="1371700"/>
                </a:lnTo>
                <a:lnTo>
                  <a:pt x="1582768" y="1371701"/>
                </a:lnTo>
                <a:lnTo>
                  <a:pt x="1582768" y="1372549"/>
                </a:lnTo>
                <a:lnTo>
                  <a:pt x="1578925" y="1374778"/>
                </a:lnTo>
                <a:lnTo>
                  <a:pt x="1578194" y="1374354"/>
                </a:lnTo>
                <a:lnTo>
                  <a:pt x="956209" y="1735105"/>
                </a:lnTo>
                <a:lnTo>
                  <a:pt x="915925" y="1668795"/>
                </a:lnTo>
                <a:cubicBezTo>
                  <a:pt x="896240" y="1639657"/>
                  <a:pt x="875190" y="1611518"/>
                  <a:pt x="852867" y="1584469"/>
                </a:cubicBezTo>
                <a:lnTo>
                  <a:pt x="791385" y="1516822"/>
                </a:lnTo>
                <a:lnTo>
                  <a:pt x="791385" y="918005"/>
                </a:lnTo>
                <a:lnTo>
                  <a:pt x="791384" y="918004"/>
                </a:lnTo>
                <a:lnTo>
                  <a:pt x="791384" y="1516821"/>
                </a:lnTo>
                <a:lnTo>
                  <a:pt x="782169" y="1506682"/>
                </a:lnTo>
                <a:cubicBezTo>
                  <a:pt x="583945" y="1308457"/>
                  <a:pt x="310101" y="1185853"/>
                  <a:pt x="7620" y="1185853"/>
                </a:cubicBezTo>
                <a:lnTo>
                  <a:pt x="0" y="1186238"/>
                </a:lnTo>
                <a:lnTo>
                  <a:pt x="0" y="459002"/>
                </a:lnTo>
                <a:lnTo>
                  <a:pt x="1" y="459002"/>
                </a:lnTo>
                <a:lnTo>
                  <a:pt x="791384"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8" name="Freeform: Shape 27">
            <a:extLst>
              <a:ext uri="{FF2B5EF4-FFF2-40B4-BE49-F238E27FC236}">
                <a16:creationId xmlns:a16="http://schemas.microsoft.com/office/drawing/2014/main" id="{391ABD13-A430-42F6-8875-5EA1EE1747D2}"/>
              </a:ext>
            </a:extLst>
          </p:cNvPr>
          <p:cNvSpPr/>
          <p:nvPr/>
        </p:nvSpPr>
        <p:spPr>
          <a:xfrm flipH="1" flipV="1">
            <a:off x="5820219" y="1819581"/>
            <a:ext cx="1115682" cy="1436117"/>
          </a:xfrm>
          <a:custGeom>
            <a:avLst/>
            <a:gdLst>
              <a:gd name="connsiteX0" fmla="*/ 630841 w 1422225"/>
              <a:gd name="connsiteY0" fmla="*/ 0 h 1830702"/>
              <a:gd name="connsiteX1" fmla="*/ 1422224 w 1422225"/>
              <a:gd name="connsiteY1" fmla="*/ 459003 h 1830702"/>
              <a:gd name="connsiteX2" fmla="*/ 1422225 w 1422225"/>
              <a:gd name="connsiteY2" fmla="*/ 459002 h 1830702"/>
              <a:gd name="connsiteX3" fmla="*/ 1422225 w 1422225"/>
              <a:gd name="connsiteY3" fmla="*/ 459003 h 1830702"/>
              <a:gd name="connsiteX4" fmla="*/ 1422225 w 1422225"/>
              <a:gd name="connsiteY4" fmla="*/ 1371700 h 1830702"/>
              <a:gd name="connsiteX5" fmla="*/ 1422225 w 1422225"/>
              <a:gd name="connsiteY5" fmla="*/ 1371701 h 1830702"/>
              <a:gd name="connsiteX6" fmla="*/ 1422225 w 1422225"/>
              <a:gd name="connsiteY6" fmla="*/ 1377006 h 1830702"/>
              <a:gd name="connsiteX7" fmla="*/ 1417651 w 1422225"/>
              <a:gd name="connsiteY7" fmla="*/ 1374354 h 1830702"/>
              <a:gd name="connsiteX8" fmla="*/ 630842 w 1422225"/>
              <a:gd name="connsiteY8" fmla="*/ 1830702 h 1830702"/>
              <a:gd name="connsiteX9" fmla="*/ 630842 w 1422225"/>
              <a:gd name="connsiteY9" fmla="*/ 918005 h 1830702"/>
              <a:gd name="connsiteX10" fmla="*/ 630841 w 1422225"/>
              <a:gd name="connsiteY10" fmla="*/ 918004 h 1830702"/>
              <a:gd name="connsiteX11" fmla="*/ 630841 w 1422225"/>
              <a:gd name="connsiteY11" fmla="*/ 1827744 h 1830702"/>
              <a:gd name="connsiteX12" fmla="*/ 630840 w 1422225"/>
              <a:gd name="connsiteY12" fmla="*/ 1827745 h 1830702"/>
              <a:gd name="connsiteX13" fmla="*/ 0 w 1422225"/>
              <a:gd name="connsiteY13" fmla="*/ 1461857 h 1830702"/>
              <a:gd name="connsiteX14" fmla="*/ 18865 w 1422225"/>
              <a:gd name="connsiteY14" fmla="*/ 1430804 h 1830702"/>
              <a:gd name="connsiteX15" fmla="*/ 151071 w 1422225"/>
              <a:gd name="connsiteY15" fmla="*/ 908682 h 1830702"/>
              <a:gd name="connsiteX16" fmla="*/ 18865 w 1422225"/>
              <a:gd name="connsiteY16" fmla="*/ 386560 h 1830702"/>
              <a:gd name="connsiteX17" fmla="*/ 4664 w 1422225"/>
              <a:gd name="connsiteY17" fmla="*/ 363184 h 1830702"/>
              <a:gd name="connsiteX18" fmla="*/ 626998 w 1422225"/>
              <a:gd name="connsiteY18" fmla="*/ 2229 h 1830702"/>
              <a:gd name="connsiteX19" fmla="*/ 630841 w 1422225"/>
              <a:gd name="connsiteY19" fmla="*/ 4457 h 1830702"/>
              <a:gd name="connsiteX20" fmla="*/ 630841 w 1422225"/>
              <a:gd name="connsiteY20" fmla="*/ 0 h 18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2225" h="1830702">
                <a:moveTo>
                  <a:pt x="630841" y="0"/>
                </a:moveTo>
                <a:lnTo>
                  <a:pt x="1422224" y="459003"/>
                </a:lnTo>
                <a:lnTo>
                  <a:pt x="1422225" y="459002"/>
                </a:lnTo>
                <a:lnTo>
                  <a:pt x="1422225" y="459003"/>
                </a:lnTo>
                <a:lnTo>
                  <a:pt x="1422225" y="1371700"/>
                </a:lnTo>
                <a:lnTo>
                  <a:pt x="1422225" y="1371701"/>
                </a:lnTo>
                <a:lnTo>
                  <a:pt x="1422225" y="1377006"/>
                </a:lnTo>
                <a:lnTo>
                  <a:pt x="1417651" y="1374354"/>
                </a:lnTo>
                <a:lnTo>
                  <a:pt x="630842" y="1830702"/>
                </a:lnTo>
                <a:lnTo>
                  <a:pt x="630842" y="918005"/>
                </a:lnTo>
                <a:lnTo>
                  <a:pt x="630841" y="918004"/>
                </a:lnTo>
                <a:lnTo>
                  <a:pt x="630841" y="1827744"/>
                </a:lnTo>
                <a:lnTo>
                  <a:pt x="630840" y="1827745"/>
                </a:lnTo>
                <a:lnTo>
                  <a:pt x="0" y="1461857"/>
                </a:lnTo>
                <a:lnTo>
                  <a:pt x="18865" y="1430804"/>
                </a:lnTo>
                <a:cubicBezTo>
                  <a:pt x="103179" y="1275597"/>
                  <a:pt x="151071" y="1097732"/>
                  <a:pt x="151071" y="908682"/>
                </a:cubicBezTo>
                <a:cubicBezTo>
                  <a:pt x="151071" y="719632"/>
                  <a:pt x="103179" y="541767"/>
                  <a:pt x="18865" y="386560"/>
                </a:cubicBezTo>
                <a:lnTo>
                  <a:pt x="4664" y="363184"/>
                </a:lnTo>
                <a:lnTo>
                  <a:pt x="626998" y="2229"/>
                </a:lnTo>
                <a:lnTo>
                  <a:pt x="630841" y="4457"/>
                </a:lnTo>
                <a:lnTo>
                  <a:pt x="630841"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9" name="Freeform: Shape 28">
            <a:extLst>
              <a:ext uri="{FF2B5EF4-FFF2-40B4-BE49-F238E27FC236}">
                <a16:creationId xmlns:a16="http://schemas.microsoft.com/office/drawing/2014/main" id="{0FA6B576-9F7D-4DE4-9393-077029355B4C}"/>
              </a:ext>
            </a:extLst>
          </p:cNvPr>
          <p:cNvSpPr/>
          <p:nvPr/>
        </p:nvSpPr>
        <p:spPr>
          <a:xfrm flipH="1" flipV="1">
            <a:off x="6943521" y="2107210"/>
            <a:ext cx="125940" cy="74760"/>
          </a:xfrm>
          <a:custGeom>
            <a:avLst/>
            <a:gdLst>
              <a:gd name="connsiteX0" fmla="*/ 0 w 160543"/>
              <a:gd name="connsiteY0" fmla="*/ 0 h 95302"/>
              <a:gd name="connsiteX1" fmla="*/ 160543 w 160543"/>
              <a:gd name="connsiteY1" fmla="*/ 93115 h 95302"/>
              <a:gd name="connsiteX2" fmla="*/ 159215 w 160543"/>
              <a:gd name="connsiteY2" fmla="*/ 95302 h 95302"/>
              <a:gd name="connsiteX3" fmla="*/ 4575 w 160543"/>
              <a:gd name="connsiteY3" fmla="*/ 5611 h 95302"/>
              <a:gd name="connsiteX4" fmla="*/ 0 w 160543"/>
              <a:gd name="connsiteY4" fmla="*/ 8264 h 95302"/>
              <a:gd name="connsiteX5" fmla="*/ 0 w 160543"/>
              <a:gd name="connsiteY5" fmla="*/ 0 h 9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543" h="95302">
                <a:moveTo>
                  <a:pt x="0" y="0"/>
                </a:moveTo>
                <a:lnTo>
                  <a:pt x="160543" y="93115"/>
                </a:lnTo>
                <a:lnTo>
                  <a:pt x="159215" y="95302"/>
                </a:lnTo>
                <a:lnTo>
                  <a:pt x="4575" y="5611"/>
                </a:lnTo>
                <a:lnTo>
                  <a:pt x="0" y="826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30" name="Freeform: Shape 29">
            <a:extLst>
              <a:ext uri="{FF2B5EF4-FFF2-40B4-BE49-F238E27FC236}">
                <a16:creationId xmlns:a16="http://schemas.microsoft.com/office/drawing/2014/main" id="{B55DCADB-1A7C-4662-B136-6915DDFD1CC9}"/>
              </a:ext>
            </a:extLst>
          </p:cNvPr>
          <p:cNvSpPr/>
          <p:nvPr/>
        </p:nvSpPr>
        <p:spPr>
          <a:xfrm flipH="1" flipV="1">
            <a:off x="6441031" y="745854"/>
            <a:ext cx="1241622" cy="1361356"/>
          </a:xfrm>
          <a:custGeom>
            <a:avLst/>
            <a:gdLst>
              <a:gd name="connsiteX0" fmla="*/ 950599 w 1582768"/>
              <a:gd name="connsiteY0" fmla="*/ 0 h 1735400"/>
              <a:gd name="connsiteX1" fmla="*/ 1582768 w 1582768"/>
              <a:gd name="connsiteY1" fmla="*/ 366658 h 1735400"/>
              <a:gd name="connsiteX2" fmla="*/ 1582768 w 1582768"/>
              <a:gd name="connsiteY2" fmla="*/ 1276398 h 1735400"/>
              <a:gd name="connsiteX3" fmla="*/ 1582768 w 1582768"/>
              <a:gd name="connsiteY3" fmla="*/ 1276399 h 1735400"/>
              <a:gd name="connsiteX4" fmla="*/ 1582768 w 1582768"/>
              <a:gd name="connsiteY4" fmla="*/ 1281704 h 1735400"/>
              <a:gd name="connsiteX5" fmla="*/ 1578194 w 1582768"/>
              <a:gd name="connsiteY5" fmla="*/ 1279052 h 1735400"/>
              <a:gd name="connsiteX6" fmla="*/ 791385 w 1582768"/>
              <a:gd name="connsiteY6" fmla="*/ 1735400 h 1735400"/>
              <a:gd name="connsiteX7" fmla="*/ 791385 w 1582768"/>
              <a:gd name="connsiteY7" fmla="*/ 822703 h 1735400"/>
              <a:gd name="connsiteX8" fmla="*/ 791384 w 1582768"/>
              <a:gd name="connsiteY8" fmla="*/ 822702 h 1735400"/>
              <a:gd name="connsiteX9" fmla="*/ 791384 w 1582768"/>
              <a:gd name="connsiteY9" fmla="*/ 1735400 h 1735400"/>
              <a:gd name="connsiteX10" fmla="*/ 4575 w 1582768"/>
              <a:gd name="connsiteY10" fmla="*/ 1279051 h 1735400"/>
              <a:gd name="connsiteX11" fmla="*/ 0 w 1582768"/>
              <a:gd name="connsiteY11" fmla="*/ 1281704 h 1735400"/>
              <a:gd name="connsiteX12" fmla="*/ 0 w 1582768"/>
              <a:gd name="connsiteY12" fmla="*/ 539631 h 1735400"/>
              <a:gd name="connsiteX13" fmla="*/ 7620 w 1582768"/>
              <a:gd name="connsiteY13" fmla="*/ 540016 h 1735400"/>
              <a:gd name="connsiteX14" fmla="*/ 782169 w 1582768"/>
              <a:gd name="connsiteY14" fmla="*/ 219187 h 1735400"/>
              <a:gd name="connsiteX15" fmla="*/ 791384 w 1582768"/>
              <a:gd name="connsiteY15" fmla="*/ 209048 h 1735400"/>
              <a:gd name="connsiteX16" fmla="*/ 852867 w 1582768"/>
              <a:gd name="connsiteY16" fmla="*/ 141400 h 1735400"/>
              <a:gd name="connsiteX17" fmla="*/ 915925 w 1582768"/>
              <a:gd name="connsiteY17" fmla="*/ 57074 h 1735400"/>
              <a:gd name="connsiteX18" fmla="*/ 950599 w 1582768"/>
              <a:gd name="connsiteY18" fmla="*/ 0 h 173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2768" h="1735400">
                <a:moveTo>
                  <a:pt x="950599" y="0"/>
                </a:moveTo>
                <a:lnTo>
                  <a:pt x="1582768" y="366658"/>
                </a:lnTo>
                <a:lnTo>
                  <a:pt x="1582768" y="1276398"/>
                </a:lnTo>
                <a:lnTo>
                  <a:pt x="1582768" y="1276399"/>
                </a:lnTo>
                <a:lnTo>
                  <a:pt x="1582768" y="1281704"/>
                </a:lnTo>
                <a:lnTo>
                  <a:pt x="1578194" y="1279052"/>
                </a:lnTo>
                <a:lnTo>
                  <a:pt x="791385" y="1735400"/>
                </a:lnTo>
                <a:lnTo>
                  <a:pt x="791385" y="822703"/>
                </a:lnTo>
                <a:lnTo>
                  <a:pt x="791384" y="822702"/>
                </a:lnTo>
                <a:lnTo>
                  <a:pt x="791384" y="1735400"/>
                </a:lnTo>
                <a:lnTo>
                  <a:pt x="4575" y="1279051"/>
                </a:lnTo>
                <a:lnTo>
                  <a:pt x="0" y="1281704"/>
                </a:lnTo>
                <a:lnTo>
                  <a:pt x="0" y="539631"/>
                </a:lnTo>
                <a:lnTo>
                  <a:pt x="7620" y="540016"/>
                </a:lnTo>
                <a:cubicBezTo>
                  <a:pt x="310101" y="540016"/>
                  <a:pt x="583945" y="417412"/>
                  <a:pt x="782169" y="219187"/>
                </a:cubicBezTo>
                <a:lnTo>
                  <a:pt x="791384" y="209048"/>
                </a:lnTo>
                <a:lnTo>
                  <a:pt x="852867" y="141400"/>
                </a:lnTo>
                <a:cubicBezTo>
                  <a:pt x="875190" y="114351"/>
                  <a:pt x="896240" y="86212"/>
                  <a:pt x="915925" y="57074"/>
                </a:cubicBezTo>
                <a:lnTo>
                  <a:pt x="950599"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31" name="Freeform: Shape 30">
            <a:extLst>
              <a:ext uri="{FF2B5EF4-FFF2-40B4-BE49-F238E27FC236}">
                <a16:creationId xmlns:a16="http://schemas.microsoft.com/office/drawing/2014/main" id="{A8952B75-B054-4F76-BF3D-E7EF8B86B5C8}"/>
              </a:ext>
            </a:extLst>
          </p:cNvPr>
          <p:cNvSpPr/>
          <p:nvPr/>
        </p:nvSpPr>
        <p:spPr>
          <a:xfrm rot="17986545" flipH="1" flipV="1">
            <a:off x="7190691" y="2750003"/>
            <a:ext cx="244450" cy="861868"/>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solidFill>
            <a:srgbClr val="FFFF66"/>
          </a:solidFill>
          <a:ln>
            <a:noFill/>
          </a:ln>
          <a:effectLst>
            <a:innerShdw blurRad="63500" dist="50800" dir="1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32" name="Freeform: Shape 31">
            <a:extLst>
              <a:ext uri="{FF2B5EF4-FFF2-40B4-BE49-F238E27FC236}">
                <a16:creationId xmlns:a16="http://schemas.microsoft.com/office/drawing/2014/main" id="{FBA324CE-03C4-4ECF-9ECE-3A286CCC0399}"/>
              </a:ext>
            </a:extLst>
          </p:cNvPr>
          <p:cNvSpPr/>
          <p:nvPr/>
        </p:nvSpPr>
        <p:spPr>
          <a:xfrm flipV="1">
            <a:off x="5199430" y="3824133"/>
            <a:ext cx="745709" cy="498384"/>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solidFill>
            <a:srgbClr val="99FF66"/>
          </a:solidFill>
          <a:ln>
            <a:noFill/>
          </a:ln>
          <a:effectLst>
            <a:innerShdw blurRad="63500" dist="50800" dir="2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cxnSp>
        <p:nvCxnSpPr>
          <p:cNvPr id="33" name="Connector: Elbow 32">
            <a:extLst>
              <a:ext uri="{FF2B5EF4-FFF2-40B4-BE49-F238E27FC236}">
                <a16:creationId xmlns:a16="http://schemas.microsoft.com/office/drawing/2014/main" id="{5F31A74B-03A6-41A7-8C7D-7A260A6E97E2}"/>
              </a:ext>
            </a:extLst>
          </p:cNvPr>
          <p:cNvCxnSpPr>
            <a:cxnSpLocks/>
          </p:cNvCxnSpPr>
          <p:nvPr/>
        </p:nvCxnSpPr>
        <p:spPr>
          <a:xfrm rot="10800000">
            <a:off x="5284470" y="771630"/>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Rectangle: Rounded Corners 33">
            <a:extLst>
              <a:ext uri="{FF2B5EF4-FFF2-40B4-BE49-F238E27FC236}">
                <a16:creationId xmlns:a16="http://schemas.microsoft.com/office/drawing/2014/main" id="{C658BCC0-52DC-4EAC-90A4-64F4A48930B5}"/>
              </a:ext>
            </a:extLst>
          </p:cNvPr>
          <p:cNvSpPr/>
          <p:nvPr/>
        </p:nvSpPr>
        <p:spPr>
          <a:xfrm>
            <a:off x="3348990" y="475589"/>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5" name="Connector: Elbow 34">
            <a:extLst>
              <a:ext uri="{FF2B5EF4-FFF2-40B4-BE49-F238E27FC236}">
                <a16:creationId xmlns:a16="http://schemas.microsoft.com/office/drawing/2014/main" id="{73C7EA77-C775-45E1-A760-7BE2AC29E0CB}"/>
              </a:ext>
            </a:extLst>
          </p:cNvPr>
          <p:cNvCxnSpPr>
            <a:cxnSpLocks/>
          </p:cNvCxnSpPr>
          <p:nvPr/>
        </p:nvCxnSpPr>
        <p:spPr>
          <a:xfrm rot="10800000">
            <a:off x="4673859" y="1840684"/>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55AA3BB2-2C6C-4DBD-A301-DA956D86FA29}"/>
              </a:ext>
            </a:extLst>
          </p:cNvPr>
          <p:cNvCxnSpPr>
            <a:cxnSpLocks/>
          </p:cNvCxnSpPr>
          <p:nvPr/>
        </p:nvCxnSpPr>
        <p:spPr>
          <a:xfrm rot="10800000">
            <a:off x="4058947" y="2922299"/>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4F33FD81-39ED-4757-B556-4BF5BB149EBB}"/>
              </a:ext>
            </a:extLst>
          </p:cNvPr>
          <p:cNvCxnSpPr>
            <a:cxnSpLocks/>
          </p:cNvCxnSpPr>
          <p:nvPr/>
        </p:nvCxnSpPr>
        <p:spPr>
          <a:xfrm rot="10800000">
            <a:off x="7678094" y="3969099"/>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2AE52E96-CD4D-4A7B-A070-52B498E04335}"/>
              </a:ext>
            </a:extLst>
          </p:cNvPr>
          <p:cNvCxnSpPr>
            <a:cxnSpLocks/>
          </p:cNvCxnSpPr>
          <p:nvPr/>
        </p:nvCxnSpPr>
        <p:spPr>
          <a:xfrm rot="10800000">
            <a:off x="7057686" y="5030992"/>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Connector: Elbow 38">
            <a:extLst>
              <a:ext uri="{FF2B5EF4-FFF2-40B4-BE49-F238E27FC236}">
                <a16:creationId xmlns:a16="http://schemas.microsoft.com/office/drawing/2014/main" id="{00B11DF8-A293-4036-A586-EB1D0556386A}"/>
              </a:ext>
            </a:extLst>
          </p:cNvPr>
          <p:cNvCxnSpPr>
            <a:cxnSpLocks/>
          </p:cNvCxnSpPr>
          <p:nvPr/>
        </p:nvCxnSpPr>
        <p:spPr>
          <a:xfrm rot="10800000">
            <a:off x="6426456" y="6105646"/>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Rectangle: Rounded Corners 39">
            <a:extLst>
              <a:ext uri="{FF2B5EF4-FFF2-40B4-BE49-F238E27FC236}">
                <a16:creationId xmlns:a16="http://schemas.microsoft.com/office/drawing/2014/main" id="{2EF8DCE1-F939-430A-974F-AEDFA83E0613}"/>
              </a:ext>
            </a:extLst>
          </p:cNvPr>
          <p:cNvSpPr/>
          <p:nvPr/>
        </p:nvSpPr>
        <p:spPr>
          <a:xfrm>
            <a:off x="2730326" y="1544067"/>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Rounded Corners 40">
            <a:extLst>
              <a:ext uri="{FF2B5EF4-FFF2-40B4-BE49-F238E27FC236}">
                <a16:creationId xmlns:a16="http://schemas.microsoft.com/office/drawing/2014/main" id="{AA0A2FC9-DA13-4A0F-8748-086A59805721}"/>
              </a:ext>
            </a:extLst>
          </p:cNvPr>
          <p:cNvSpPr/>
          <p:nvPr/>
        </p:nvSpPr>
        <p:spPr>
          <a:xfrm>
            <a:off x="8842579" y="4003469"/>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Rounded Corners 41">
            <a:extLst>
              <a:ext uri="{FF2B5EF4-FFF2-40B4-BE49-F238E27FC236}">
                <a16:creationId xmlns:a16="http://schemas.microsoft.com/office/drawing/2014/main" id="{50221159-1856-4AD4-95DF-A96735C5121F}"/>
              </a:ext>
            </a:extLst>
          </p:cNvPr>
          <p:cNvSpPr/>
          <p:nvPr/>
        </p:nvSpPr>
        <p:spPr>
          <a:xfrm>
            <a:off x="2122433" y="2625683"/>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Rounded Corners 42">
            <a:extLst>
              <a:ext uri="{FF2B5EF4-FFF2-40B4-BE49-F238E27FC236}">
                <a16:creationId xmlns:a16="http://schemas.microsoft.com/office/drawing/2014/main" id="{5A0D5C1B-03D4-4071-8C9E-6B402409517F}"/>
              </a:ext>
            </a:extLst>
          </p:cNvPr>
          <p:cNvSpPr/>
          <p:nvPr/>
        </p:nvSpPr>
        <p:spPr>
          <a:xfrm>
            <a:off x="8205766" y="5051878"/>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Rounded Corners 43">
            <a:extLst>
              <a:ext uri="{FF2B5EF4-FFF2-40B4-BE49-F238E27FC236}">
                <a16:creationId xmlns:a16="http://schemas.microsoft.com/office/drawing/2014/main" id="{53CEA714-1B86-4BCF-8BE2-F36729AF0E14}"/>
              </a:ext>
            </a:extLst>
          </p:cNvPr>
          <p:cNvSpPr/>
          <p:nvPr/>
        </p:nvSpPr>
        <p:spPr>
          <a:xfrm>
            <a:off x="7574536" y="6126902"/>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5" name="Graphic 44" descr="Bullseye with solid fill">
            <a:extLst>
              <a:ext uri="{FF2B5EF4-FFF2-40B4-BE49-F238E27FC236}">
                <a16:creationId xmlns:a16="http://schemas.microsoft.com/office/drawing/2014/main" id="{39E46765-30FC-41F7-8566-A50A1CE654E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48889" y="5511966"/>
            <a:ext cx="540000" cy="540000"/>
          </a:xfrm>
          <a:prstGeom prst="rect">
            <a:avLst/>
          </a:prstGeom>
          <a:effectLst>
            <a:outerShdw blurRad="50800" dist="266700" dir="3000000" algn="tl" rotWithShape="0">
              <a:schemeClr val="tx1">
                <a:alpha val="31000"/>
              </a:schemeClr>
            </a:outerShdw>
          </a:effectLst>
        </p:spPr>
      </p:pic>
      <p:pic>
        <p:nvPicPr>
          <p:cNvPr id="46" name="Graphic 45" descr="Bar graph with upward trend with solid fill">
            <a:extLst>
              <a:ext uri="{FF2B5EF4-FFF2-40B4-BE49-F238E27FC236}">
                <a16:creationId xmlns:a16="http://schemas.microsoft.com/office/drawing/2014/main" id="{4B568A1D-6739-4133-9E8C-BD3AF7C09E7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188542" y="4432128"/>
            <a:ext cx="540000" cy="540000"/>
          </a:xfrm>
          <a:prstGeom prst="rect">
            <a:avLst/>
          </a:prstGeom>
          <a:effectLst>
            <a:outerShdw blurRad="50800" dist="330200" dir="2400000" algn="tl" rotWithShape="0">
              <a:prstClr val="black">
                <a:alpha val="40000"/>
              </a:prstClr>
            </a:outerShdw>
          </a:effectLst>
        </p:spPr>
      </p:pic>
      <p:pic>
        <p:nvPicPr>
          <p:cNvPr id="47" name="Graphic 46" descr="Stopwatch with solid fill">
            <a:extLst>
              <a:ext uri="{FF2B5EF4-FFF2-40B4-BE49-F238E27FC236}">
                <a16:creationId xmlns:a16="http://schemas.microsoft.com/office/drawing/2014/main" id="{D9530905-13E8-4695-BFF9-3B11821490C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598163" y="3316963"/>
            <a:ext cx="540000" cy="540000"/>
          </a:xfrm>
          <a:prstGeom prst="rect">
            <a:avLst/>
          </a:prstGeom>
          <a:effectLst>
            <a:outerShdw blurRad="50800" dist="292100" dir="1800000" algn="tl" rotWithShape="0">
              <a:prstClr val="black">
                <a:alpha val="40000"/>
              </a:prstClr>
            </a:outerShdw>
          </a:effectLst>
        </p:spPr>
      </p:pic>
      <p:pic>
        <p:nvPicPr>
          <p:cNvPr id="48" name="Graphic 47" descr="Single gear with solid fill">
            <a:extLst>
              <a:ext uri="{FF2B5EF4-FFF2-40B4-BE49-F238E27FC236}">
                <a16:creationId xmlns:a16="http://schemas.microsoft.com/office/drawing/2014/main" id="{AFF084EB-A625-4679-9005-E608FDAD3FB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790165" y="3347081"/>
            <a:ext cx="540000" cy="540000"/>
          </a:xfrm>
          <a:prstGeom prst="rect">
            <a:avLst/>
          </a:prstGeom>
          <a:effectLst>
            <a:outerShdw blurRad="50800" dist="266700" dir="1800000" algn="tl" rotWithShape="0">
              <a:prstClr val="black">
                <a:alpha val="40000"/>
              </a:prstClr>
            </a:outerShdw>
          </a:effectLst>
        </p:spPr>
      </p:pic>
      <p:pic>
        <p:nvPicPr>
          <p:cNvPr id="49" name="Graphic 48" descr="Magnifying glass with solid fill">
            <a:extLst>
              <a:ext uri="{FF2B5EF4-FFF2-40B4-BE49-F238E27FC236}">
                <a16:creationId xmlns:a16="http://schemas.microsoft.com/office/drawing/2014/main" id="{06979707-E88A-4C93-AFA1-30A21E2915B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192681" y="2247627"/>
            <a:ext cx="540000" cy="540000"/>
          </a:xfrm>
          <a:prstGeom prst="rect">
            <a:avLst/>
          </a:prstGeom>
          <a:effectLst>
            <a:outerShdw blurRad="50800" dist="177800" dir="1800000" algn="tl" rotWithShape="0">
              <a:prstClr val="black">
                <a:alpha val="40000"/>
              </a:prstClr>
            </a:outerShdw>
          </a:effectLst>
        </p:spPr>
      </p:pic>
      <p:pic>
        <p:nvPicPr>
          <p:cNvPr id="50" name="Graphic 49" descr="Lightbulb with solid fill">
            <a:extLst>
              <a:ext uri="{FF2B5EF4-FFF2-40B4-BE49-F238E27FC236}">
                <a16:creationId xmlns:a16="http://schemas.microsoft.com/office/drawing/2014/main" id="{9D0F1E9D-77B1-47A2-9965-7EF8757022A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799461" y="1100857"/>
            <a:ext cx="540000" cy="540000"/>
          </a:xfrm>
          <a:prstGeom prst="rect">
            <a:avLst/>
          </a:prstGeom>
          <a:effectLst>
            <a:outerShdw blurRad="50800" dist="190500" dir="2400000" algn="tl" rotWithShape="0">
              <a:prstClr val="black">
                <a:alpha val="40000"/>
              </a:prstClr>
            </a:outerShdw>
          </a:effectLst>
        </p:spPr>
      </p:pic>
      <p:sp>
        <p:nvSpPr>
          <p:cNvPr id="51" name="TextBox 50">
            <a:extLst>
              <a:ext uri="{FF2B5EF4-FFF2-40B4-BE49-F238E27FC236}">
                <a16:creationId xmlns:a16="http://schemas.microsoft.com/office/drawing/2014/main" id="{F663FCDC-2679-4560-B2BF-AB5965A0EE4F}"/>
              </a:ext>
            </a:extLst>
          </p:cNvPr>
          <p:cNvSpPr txBox="1"/>
          <p:nvPr/>
        </p:nvSpPr>
        <p:spPr>
          <a:xfrm>
            <a:off x="7151270" y="1704038"/>
            <a:ext cx="357790"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01</a:t>
            </a:r>
          </a:p>
        </p:txBody>
      </p:sp>
      <p:sp>
        <p:nvSpPr>
          <p:cNvPr id="52" name="TextBox 51">
            <a:extLst>
              <a:ext uri="{FF2B5EF4-FFF2-40B4-BE49-F238E27FC236}">
                <a16:creationId xmlns:a16="http://schemas.microsoft.com/office/drawing/2014/main" id="{83B9310E-43E4-43F4-80A4-AACA8D4FD77D}"/>
              </a:ext>
            </a:extLst>
          </p:cNvPr>
          <p:cNvSpPr txBox="1"/>
          <p:nvPr/>
        </p:nvSpPr>
        <p:spPr>
          <a:xfrm>
            <a:off x="6747798" y="2338401"/>
            <a:ext cx="393056"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02</a:t>
            </a:r>
          </a:p>
        </p:txBody>
      </p:sp>
      <p:sp>
        <p:nvSpPr>
          <p:cNvPr id="53" name="TextBox 52">
            <a:extLst>
              <a:ext uri="{FF2B5EF4-FFF2-40B4-BE49-F238E27FC236}">
                <a16:creationId xmlns:a16="http://schemas.microsoft.com/office/drawing/2014/main" id="{55D71D65-0147-4631-82E1-BD82953684EA}"/>
              </a:ext>
            </a:extLst>
          </p:cNvPr>
          <p:cNvSpPr txBox="1"/>
          <p:nvPr/>
        </p:nvSpPr>
        <p:spPr>
          <a:xfrm>
            <a:off x="5737042" y="4492695"/>
            <a:ext cx="396262"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05</a:t>
            </a:r>
          </a:p>
        </p:txBody>
      </p:sp>
      <p:sp>
        <p:nvSpPr>
          <p:cNvPr id="54" name="TextBox 53">
            <a:extLst>
              <a:ext uri="{FF2B5EF4-FFF2-40B4-BE49-F238E27FC236}">
                <a16:creationId xmlns:a16="http://schemas.microsoft.com/office/drawing/2014/main" id="{84A341CB-ED85-4BF4-8F62-7C18A1E39D94}"/>
              </a:ext>
            </a:extLst>
          </p:cNvPr>
          <p:cNvSpPr txBox="1"/>
          <p:nvPr/>
        </p:nvSpPr>
        <p:spPr>
          <a:xfrm>
            <a:off x="7109592" y="2980756"/>
            <a:ext cx="396262"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03</a:t>
            </a:r>
          </a:p>
        </p:txBody>
      </p:sp>
      <p:sp>
        <p:nvSpPr>
          <p:cNvPr id="55" name="TextBox 54">
            <a:extLst>
              <a:ext uri="{FF2B5EF4-FFF2-40B4-BE49-F238E27FC236}">
                <a16:creationId xmlns:a16="http://schemas.microsoft.com/office/drawing/2014/main" id="{56754B27-32F0-44BE-B6AF-981570202F1C}"/>
              </a:ext>
            </a:extLst>
          </p:cNvPr>
          <p:cNvSpPr txBox="1"/>
          <p:nvPr/>
        </p:nvSpPr>
        <p:spPr>
          <a:xfrm>
            <a:off x="5328835" y="3831752"/>
            <a:ext cx="405880"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04</a:t>
            </a:r>
          </a:p>
        </p:txBody>
      </p:sp>
      <p:sp>
        <p:nvSpPr>
          <p:cNvPr id="56" name="TextBox 55">
            <a:extLst>
              <a:ext uri="{FF2B5EF4-FFF2-40B4-BE49-F238E27FC236}">
                <a16:creationId xmlns:a16="http://schemas.microsoft.com/office/drawing/2014/main" id="{0F703032-4DFE-4B25-8847-23F5806318F6}"/>
              </a:ext>
            </a:extLst>
          </p:cNvPr>
          <p:cNvSpPr txBox="1"/>
          <p:nvPr/>
        </p:nvSpPr>
        <p:spPr>
          <a:xfrm>
            <a:off x="5377061" y="5109837"/>
            <a:ext cx="396262"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06</a:t>
            </a:r>
          </a:p>
        </p:txBody>
      </p:sp>
      <p:sp>
        <p:nvSpPr>
          <p:cNvPr id="57" name="TextBox 56">
            <a:extLst>
              <a:ext uri="{FF2B5EF4-FFF2-40B4-BE49-F238E27FC236}">
                <a16:creationId xmlns:a16="http://schemas.microsoft.com/office/drawing/2014/main" id="{C511BFB5-EEAD-4CA1-979C-CC71A3834622}"/>
              </a:ext>
            </a:extLst>
          </p:cNvPr>
          <p:cNvSpPr txBox="1"/>
          <p:nvPr/>
        </p:nvSpPr>
        <p:spPr>
          <a:xfrm>
            <a:off x="7898512" y="108973"/>
            <a:ext cx="4338695" cy="1261884"/>
          </a:xfrm>
          <a:prstGeom prst="rect">
            <a:avLst/>
          </a:prstGeom>
          <a:noFill/>
        </p:spPr>
        <p:txBody>
          <a:bodyPr wrap="square" rtlCol="0">
            <a:spAutoFit/>
          </a:bodyPr>
          <a:lstStyle/>
          <a:p>
            <a:pPr algn="ctr"/>
            <a:r>
              <a:rPr lang="en-GB" sz="4400" b="1" spc="300" dirty="0">
                <a:solidFill>
                  <a:schemeClr val="bg1"/>
                </a:solidFill>
                <a:latin typeface="EuroStyle" panose="02027200000000000000" pitchFamily="18" charset="0"/>
              </a:rPr>
              <a:t>Cryptography</a:t>
            </a:r>
          </a:p>
          <a:p>
            <a:pPr algn="ctr"/>
            <a:r>
              <a:rPr lang="en-GB" sz="3200" b="1" spc="300" dirty="0">
                <a:solidFill>
                  <a:schemeClr val="bg1"/>
                </a:solidFill>
                <a:latin typeface="EuroStyle" panose="02027200000000000000" pitchFamily="18" charset="0"/>
              </a:rPr>
              <a:t>Week 1</a:t>
            </a:r>
          </a:p>
        </p:txBody>
      </p:sp>
      <p:sp>
        <p:nvSpPr>
          <p:cNvPr id="58" name="TextBox 57">
            <a:extLst>
              <a:ext uri="{FF2B5EF4-FFF2-40B4-BE49-F238E27FC236}">
                <a16:creationId xmlns:a16="http://schemas.microsoft.com/office/drawing/2014/main" id="{DE6C5A3C-32EF-4195-8A42-ECEC36D1B91E}"/>
              </a:ext>
            </a:extLst>
          </p:cNvPr>
          <p:cNvSpPr txBox="1"/>
          <p:nvPr/>
        </p:nvSpPr>
        <p:spPr>
          <a:xfrm>
            <a:off x="3402826" y="517115"/>
            <a:ext cx="1794516" cy="461665"/>
          </a:xfrm>
          <a:prstGeom prst="rect">
            <a:avLst/>
          </a:prstGeom>
          <a:noFill/>
        </p:spPr>
        <p:txBody>
          <a:bodyPr wrap="square" rtlCol="0">
            <a:spAutoFit/>
          </a:bodyPr>
          <a:lstStyle/>
          <a:p>
            <a:pPr algn="ctr"/>
            <a:r>
              <a:rPr lang="en-GB" sz="2400" b="1" spc="300" dirty="0">
                <a:solidFill>
                  <a:srgbClr val="92D050"/>
                </a:solidFill>
                <a:latin typeface="EuroStyle" panose="02027200000000000000" pitchFamily="18" charset="0"/>
              </a:rPr>
              <a:t>Intro</a:t>
            </a:r>
          </a:p>
        </p:txBody>
      </p:sp>
      <p:sp>
        <p:nvSpPr>
          <p:cNvPr id="59" name="TextBox 58">
            <a:extLst>
              <a:ext uri="{FF2B5EF4-FFF2-40B4-BE49-F238E27FC236}">
                <a16:creationId xmlns:a16="http://schemas.microsoft.com/office/drawing/2014/main" id="{1F1E1CA2-8B22-4EBC-A8B3-4E1D4101D87E}"/>
              </a:ext>
            </a:extLst>
          </p:cNvPr>
          <p:cNvSpPr txBox="1"/>
          <p:nvPr/>
        </p:nvSpPr>
        <p:spPr>
          <a:xfrm>
            <a:off x="3019444" y="1601899"/>
            <a:ext cx="1472711" cy="461665"/>
          </a:xfrm>
          <a:prstGeom prst="rect">
            <a:avLst/>
          </a:prstGeom>
          <a:noFill/>
        </p:spPr>
        <p:txBody>
          <a:bodyPr wrap="none" rtlCol="0">
            <a:spAutoFit/>
          </a:bodyPr>
          <a:lstStyle/>
          <a:p>
            <a:r>
              <a:rPr lang="en-GB" sz="2400" b="1" spc="300" dirty="0">
                <a:solidFill>
                  <a:srgbClr val="92D050"/>
                </a:solidFill>
                <a:latin typeface="EuroStyle" panose="02027200000000000000" pitchFamily="18" charset="0"/>
              </a:rPr>
              <a:t>Monday</a:t>
            </a:r>
            <a:endParaRPr lang="en-GB" b="1" spc="300" dirty="0">
              <a:solidFill>
                <a:srgbClr val="92D050"/>
              </a:solidFill>
              <a:latin typeface="EuroStyle" panose="02027200000000000000" pitchFamily="18" charset="0"/>
            </a:endParaRPr>
          </a:p>
        </p:txBody>
      </p:sp>
      <p:sp>
        <p:nvSpPr>
          <p:cNvPr id="60" name="TextBox 59">
            <a:extLst>
              <a:ext uri="{FF2B5EF4-FFF2-40B4-BE49-F238E27FC236}">
                <a16:creationId xmlns:a16="http://schemas.microsoft.com/office/drawing/2014/main" id="{ACF09B4E-41D8-4B56-8174-5E60E938E8D6}"/>
              </a:ext>
            </a:extLst>
          </p:cNvPr>
          <p:cNvSpPr txBox="1"/>
          <p:nvPr/>
        </p:nvSpPr>
        <p:spPr>
          <a:xfrm>
            <a:off x="9113041" y="4053349"/>
            <a:ext cx="1492203" cy="461665"/>
          </a:xfrm>
          <a:prstGeom prst="rect">
            <a:avLst/>
          </a:prstGeom>
          <a:noFill/>
        </p:spPr>
        <p:txBody>
          <a:bodyPr wrap="none" rtlCol="0">
            <a:spAutoFit/>
          </a:bodyPr>
          <a:lstStyle/>
          <a:p>
            <a:r>
              <a:rPr lang="en-GB" sz="2400" b="1" spc="300" dirty="0">
                <a:solidFill>
                  <a:srgbClr val="92D050"/>
                </a:solidFill>
                <a:latin typeface="EuroStyle" panose="02027200000000000000" pitchFamily="18" charset="0"/>
              </a:rPr>
              <a:t>Tuesday</a:t>
            </a:r>
            <a:endParaRPr lang="en-GB" b="1" spc="300" dirty="0">
              <a:solidFill>
                <a:srgbClr val="92D050"/>
              </a:solidFill>
              <a:latin typeface="EuroStyle" panose="02027200000000000000" pitchFamily="18" charset="0"/>
            </a:endParaRPr>
          </a:p>
        </p:txBody>
      </p:sp>
      <p:sp>
        <p:nvSpPr>
          <p:cNvPr id="61" name="TextBox 60">
            <a:extLst>
              <a:ext uri="{FF2B5EF4-FFF2-40B4-BE49-F238E27FC236}">
                <a16:creationId xmlns:a16="http://schemas.microsoft.com/office/drawing/2014/main" id="{9CF244F9-7E36-42DC-B24D-59EBF30A28A1}"/>
              </a:ext>
            </a:extLst>
          </p:cNvPr>
          <p:cNvSpPr txBox="1"/>
          <p:nvPr/>
        </p:nvSpPr>
        <p:spPr>
          <a:xfrm>
            <a:off x="2147731" y="2691467"/>
            <a:ext cx="2021194" cy="461665"/>
          </a:xfrm>
          <a:prstGeom prst="rect">
            <a:avLst/>
          </a:prstGeom>
          <a:noFill/>
        </p:spPr>
        <p:txBody>
          <a:bodyPr wrap="none" rtlCol="0">
            <a:spAutoFit/>
          </a:bodyPr>
          <a:lstStyle/>
          <a:p>
            <a:r>
              <a:rPr lang="en-GB" sz="2400" b="1" spc="300" dirty="0">
                <a:solidFill>
                  <a:srgbClr val="92D050"/>
                </a:solidFill>
                <a:latin typeface="EuroStyle" panose="02027200000000000000" pitchFamily="18" charset="0"/>
              </a:rPr>
              <a:t>Wednesday</a:t>
            </a:r>
            <a:endParaRPr lang="en-GB" b="1" spc="300" dirty="0">
              <a:solidFill>
                <a:srgbClr val="92D050"/>
              </a:solidFill>
              <a:latin typeface="EuroStyle" panose="02027200000000000000" pitchFamily="18" charset="0"/>
            </a:endParaRPr>
          </a:p>
        </p:txBody>
      </p:sp>
      <p:sp>
        <p:nvSpPr>
          <p:cNvPr id="62" name="TextBox 61">
            <a:extLst>
              <a:ext uri="{FF2B5EF4-FFF2-40B4-BE49-F238E27FC236}">
                <a16:creationId xmlns:a16="http://schemas.microsoft.com/office/drawing/2014/main" id="{E55572B0-0A45-4057-94BB-B759D0F7135D}"/>
              </a:ext>
            </a:extLst>
          </p:cNvPr>
          <p:cNvSpPr txBox="1"/>
          <p:nvPr/>
        </p:nvSpPr>
        <p:spPr>
          <a:xfrm>
            <a:off x="8393801" y="5117662"/>
            <a:ext cx="1661289" cy="461665"/>
          </a:xfrm>
          <a:prstGeom prst="rect">
            <a:avLst/>
          </a:prstGeom>
          <a:noFill/>
        </p:spPr>
        <p:txBody>
          <a:bodyPr wrap="none" rtlCol="0">
            <a:spAutoFit/>
          </a:bodyPr>
          <a:lstStyle/>
          <a:p>
            <a:r>
              <a:rPr lang="en-GB" sz="2400" b="1" spc="300" dirty="0">
                <a:solidFill>
                  <a:srgbClr val="92D050"/>
                </a:solidFill>
                <a:latin typeface="EuroStyle" panose="02027200000000000000" pitchFamily="18" charset="0"/>
              </a:rPr>
              <a:t>Thursday</a:t>
            </a:r>
            <a:endParaRPr lang="en-GB" b="1" spc="300" dirty="0">
              <a:solidFill>
                <a:srgbClr val="92D050"/>
              </a:solidFill>
              <a:latin typeface="EuroStyle" panose="02027200000000000000" pitchFamily="18" charset="0"/>
            </a:endParaRPr>
          </a:p>
        </p:txBody>
      </p:sp>
      <p:sp>
        <p:nvSpPr>
          <p:cNvPr id="63" name="TextBox 62">
            <a:extLst>
              <a:ext uri="{FF2B5EF4-FFF2-40B4-BE49-F238E27FC236}">
                <a16:creationId xmlns:a16="http://schemas.microsoft.com/office/drawing/2014/main" id="{282655B6-90CA-4328-86FC-0793928AD5CE}"/>
              </a:ext>
            </a:extLst>
          </p:cNvPr>
          <p:cNvSpPr txBox="1"/>
          <p:nvPr/>
        </p:nvSpPr>
        <p:spPr>
          <a:xfrm>
            <a:off x="7976602" y="6192686"/>
            <a:ext cx="1198598" cy="461665"/>
          </a:xfrm>
          <a:prstGeom prst="rect">
            <a:avLst/>
          </a:prstGeom>
          <a:noFill/>
        </p:spPr>
        <p:txBody>
          <a:bodyPr wrap="none" rtlCol="0">
            <a:spAutoFit/>
          </a:bodyPr>
          <a:lstStyle/>
          <a:p>
            <a:r>
              <a:rPr lang="en-GB" sz="2400" b="1" spc="300" dirty="0">
                <a:solidFill>
                  <a:srgbClr val="92D050"/>
                </a:solidFill>
                <a:latin typeface="EuroStyle" panose="02027200000000000000" pitchFamily="18" charset="0"/>
              </a:rPr>
              <a:t>Friday</a:t>
            </a:r>
            <a:endParaRPr lang="en-GB" b="1" spc="300" dirty="0">
              <a:solidFill>
                <a:srgbClr val="92D050"/>
              </a:solidFill>
              <a:latin typeface="EuroStyle" panose="02027200000000000000" pitchFamily="18" charset="0"/>
            </a:endParaRPr>
          </a:p>
        </p:txBody>
      </p:sp>
    </p:spTree>
    <p:extLst>
      <p:ext uri="{BB962C8B-B14F-4D97-AF65-F5344CB8AC3E}">
        <p14:creationId xmlns:p14="http://schemas.microsoft.com/office/powerpoint/2010/main" val="3725176138"/>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37D25-87CF-4E63-92CC-08FDCD099367}"/>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C4893C15-3C4A-4479-8214-5A3DFAEBC5EC}"/>
              </a:ext>
            </a:extLst>
          </p:cNvPr>
          <p:cNvSpPr>
            <a:spLocks noGrp="1"/>
          </p:cNvSpPr>
          <p:nvPr>
            <p:ph idx="1"/>
          </p:nvPr>
        </p:nvSpPr>
        <p:spPr/>
        <p:txBody>
          <a:bodyPr/>
          <a:lstStyle/>
          <a:p>
            <a:pPr marL="0" indent="0" algn="ctr">
              <a:buNone/>
            </a:pPr>
            <a:endParaRPr lang="en-US" dirty="0"/>
          </a:p>
          <a:p>
            <a:pPr marL="0" indent="0" algn="ctr">
              <a:buNone/>
            </a:pPr>
            <a:endParaRPr lang="en-US" dirty="0"/>
          </a:p>
          <a:p>
            <a:pPr marL="0" indent="0" algn="ctr">
              <a:buNone/>
            </a:pPr>
            <a:endParaRPr lang="en-US" dirty="0"/>
          </a:p>
          <a:p>
            <a:pPr marL="0" indent="0" algn="ctr">
              <a:buNone/>
            </a:pPr>
            <a:r>
              <a:rPr lang="en-US" sz="4400" dirty="0"/>
              <a:t>Any final questions?</a:t>
            </a:r>
            <a:endParaRPr lang="en-GB" sz="4400" dirty="0"/>
          </a:p>
        </p:txBody>
      </p:sp>
    </p:spTree>
    <p:extLst>
      <p:ext uri="{BB962C8B-B14F-4D97-AF65-F5344CB8AC3E}">
        <p14:creationId xmlns:p14="http://schemas.microsoft.com/office/powerpoint/2010/main" val="4001549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F1177-7FAE-4C9E-A5B5-30F3EB3FDE0A}"/>
              </a:ext>
            </a:extLst>
          </p:cNvPr>
          <p:cNvSpPr>
            <a:spLocks noGrp="1"/>
          </p:cNvSpPr>
          <p:nvPr>
            <p:ph type="title"/>
          </p:nvPr>
        </p:nvSpPr>
        <p:spPr/>
        <p:txBody>
          <a:bodyPr/>
          <a:lstStyle/>
          <a:p>
            <a:r>
              <a:rPr lang="en-US" dirty="0"/>
              <a:t>Functions</a:t>
            </a:r>
            <a:endParaRPr lang="en-GB" dirty="0"/>
          </a:p>
        </p:txBody>
      </p:sp>
      <p:sp>
        <p:nvSpPr>
          <p:cNvPr id="3" name="Content Placeholder 2">
            <a:extLst>
              <a:ext uri="{FF2B5EF4-FFF2-40B4-BE49-F238E27FC236}">
                <a16:creationId xmlns:a16="http://schemas.microsoft.com/office/drawing/2014/main" id="{F0C0941E-40B9-4D0F-907A-3F94CD338FB6}"/>
              </a:ext>
            </a:extLst>
          </p:cNvPr>
          <p:cNvSpPr>
            <a:spLocks noGrp="1"/>
          </p:cNvSpPr>
          <p:nvPr>
            <p:ph idx="1"/>
          </p:nvPr>
        </p:nvSpPr>
        <p:spPr/>
        <p:txBody>
          <a:bodyPr/>
          <a:lstStyle/>
          <a:p>
            <a:r>
              <a:rPr lang="en-US" dirty="0"/>
              <a:t>Example</a:t>
            </a:r>
          </a:p>
          <a:p>
            <a:endParaRPr lang="en-US" dirty="0"/>
          </a:p>
          <a:p>
            <a:endParaRPr lang="en-GB" dirty="0"/>
          </a:p>
          <a:p>
            <a:endParaRPr lang="en-GB" dirty="0"/>
          </a:p>
          <a:p>
            <a:endParaRPr lang="en-GB" dirty="0"/>
          </a:p>
          <a:p>
            <a:endParaRPr lang="en-GB" dirty="0"/>
          </a:p>
          <a:p>
            <a:endParaRPr lang="en-GB" dirty="0"/>
          </a:p>
          <a:p>
            <a:pPr marL="0" indent="0">
              <a:buNone/>
            </a:pPr>
            <a:r>
              <a:rPr lang="en-GB" dirty="0"/>
              <a:t>				Function: f (x) = 5X</a:t>
            </a:r>
          </a:p>
        </p:txBody>
      </p:sp>
      <p:sp>
        <p:nvSpPr>
          <p:cNvPr id="4" name="Rectangle 3">
            <a:extLst>
              <a:ext uri="{FF2B5EF4-FFF2-40B4-BE49-F238E27FC236}">
                <a16:creationId xmlns:a16="http://schemas.microsoft.com/office/drawing/2014/main" id="{8F3D9C1D-598F-48DF-AA04-514F13A16775}"/>
              </a:ext>
            </a:extLst>
          </p:cNvPr>
          <p:cNvSpPr/>
          <p:nvPr/>
        </p:nvSpPr>
        <p:spPr>
          <a:xfrm>
            <a:off x="5191125" y="2722563"/>
            <a:ext cx="1628775" cy="23622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Operation</a:t>
            </a:r>
            <a:endParaRPr lang="en-GB" dirty="0"/>
          </a:p>
        </p:txBody>
      </p:sp>
      <p:sp>
        <p:nvSpPr>
          <p:cNvPr id="5" name="Arrow: Right 4">
            <a:extLst>
              <a:ext uri="{FF2B5EF4-FFF2-40B4-BE49-F238E27FC236}">
                <a16:creationId xmlns:a16="http://schemas.microsoft.com/office/drawing/2014/main" id="{0E4F4F6D-4F06-49CB-8083-192D9E53A6E0}"/>
              </a:ext>
            </a:extLst>
          </p:cNvPr>
          <p:cNvSpPr/>
          <p:nvPr/>
        </p:nvSpPr>
        <p:spPr>
          <a:xfrm>
            <a:off x="3724275" y="3514725"/>
            <a:ext cx="1466850" cy="838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Input</a:t>
            </a:r>
            <a:endParaRPr lang="en-GB" dirty="0"/>
          </a:p>
        </p:txBody>
      </p:sp>
      <p:sp>
        <p:nvSpPr>
          <p:cNvPr id="6" name="Arrow: Right 5">
            <a:extLst>
              <a:ext uri="{FF2B5EF4-FFF2-40B4-BE49-F238E27FC236}">
                <a16:creationId xmlns:a16="http://schemas.microsoft.com/office/drawing/2014/main" id="{6E0A8FF2-2762-4D24-B721-ABADFDBD9A01}"/>
              </a:ext>
            </a:extLst>
          </p:cNvPr>
          <p:cNvSpPr/>
          <p:nvPr/>
        </p:nvSpPr>
        <p:spPr>
          <a:xfrm>
            <a:off x="6819900" y="3484563"/>
            <a:ext cx="1466850" cy="83820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Output</a:t>
            </a:r>
            <a:endParaRPr lang="en-GB" dirty="0"/>
          </a:p>
        </p:txBody>
      </p:sp>
      <p:sp>
        <p:nvSpPr>
          <p:cNvPr id="7" name="Oval 6">
            <a:extLst>
              <a:ext uri="{FF2B5EF4-FFF2-40B4-BE49-F238E27FC236}">
                <a16:creationId xmlns:a16="http://schemas.microsoft.com/office/drawing/2014/main" id="{168270AC-B93D-4BF0-B361-678CFAA5E46D}"/>
              </a:ext>
            </a:extLst>
          </p:cNvPr>
          <p:cNvSpPr/>
          <p:nvPr/>
        </p:nvSpPr>
        <p:spPr>
          <a:xfrm>
            <a:off x="1804989" y="2533650"/>
            <a:ext cx="666750" cy="6858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2</a:t>
            </a:r>
            <a:endParaRPr lang="en-GB" dirty="0"/>
          </a:p>
        </p:txBody>
      </p:sp>
      <p:sp>
        <p:nvSpPr>
          <p:cNvPr id="8" name="Oval 7">
            <a:extLst>
              <a:ext uri="{FF2B5EF4-FFF2-40B4-BE49-F238E27FC236}">
                <a16:creationId xmlns:a16="http://schemas.microsoft.com/office/drawing/2014/main" id="{7912C365-32B8-4784-9856-820AD4C8583E}"/>
              </a:ext>
            </a:extLst>
          </p:cNvPr>
          <p:cNvSpPr/>
          <p:nvPr/>
        </p:nvSpPr>
        <p:spPr>
          <a:xfrm>
            <a:off x="5667374" y="4200525"/>
            <a:ext cx="666750" cy="6858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X5</a:t>
            </a:r>
            <a:endParaRPr lang="en-GB" dirty="0"/>
          </a:p>
        </p:txBody>
      </p:sp>
      <p:sp>
        <p:nvSpPr>
          <p:cNvPr id="9" name="Oval 8">
            <a:extLst>
              <a:ext uri="{FF2B5EF4-FFF2-40B4-BE49-F238E27FC236}">
                <a16:creationId xmlns:a16="http://schemas.microsoft.com/office/drawing/2014/main" id="{14ED2D7D-CCAE-45FE-A1E0-A7EC9E700DFD}"/>
              </a:ext>
            </a:extLst>
          </p:cNvPr>
          <p:cNvSpPr/>
          <p:nvPr/>
        </p:nvSpPr>
        <p:spPr>
          <a:xfrm>
            <a:off x="9582150" y="2533650"/>
            <a:ext cx="666750" cy="6858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10</a:t>
            </a:r>
            <a:endParaRPr lang="en-GB" dirty="0"/>
          </a:p>
        </p:txBody>
      </p:sp>
      <p:sp>
        <p:nvSpPr>
          <p:cNvPr id="10" name="Oval 9">
            <a:extLst>
              <a:ext uri="{FF2B5EF4-FFF2-40B4-BE49-F238E27FC236}">
                <a16:creationId xmlns:a16="http://schemas.microsoft.com/office/drawing/2014/main" id="{E1EE2B8E-AA62-4DB1-BF7F-D1916B56CB62}"/>
              </a:ext>
            </a:extLst>
          </p:cNvPr>
          <p:cNvSpPr/>
          <p:nvPr/>
        </p:nvSpPr>
        <p:spPr>
          <a:xfrm>
            <a:off x="1804989" y="3514725"/>
            <a:ext cx="666750" cy="6858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3</a:t>
            </a:r>
            <a:endParaRPr lang="en-GB" dirty="0"/>
          </a:p>
        </p:txBody>
      </p:sp>
      <p:sp>
        <p:nvSpPr>
          <p:cNvPr id="11" name="Oval 10">
            <a:extLst>
              <a:ext uri="{FF2B5EF4-FFF2-40B4-BE49-F238E27FC236}">
                <a16:creationId xmlns:a16="http://schemas.microsoft.com/office/drawing/2014/main" id="{53DCF525-1992-4102-96CB-B043D997896F}"/>
              </a:ext>
            </a:extLst>
          </p:cNvPr>
          <p:cNvSpPr/>
          <p:nvPr/>
        </p:nvSpPr>
        <p:spPr>
          <a:xfrm>
            <a:off x="9582150" y="3514725"/>
            <a:ext cx="666750" cy="6858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15</a:t>
            </a:r>
            <a:endParaRPr lang="en-GB" dirty="0"/>
          </a:p>
        </p:txBody>
      </p:sp>
      <p:sp>
        <p:nvSpPr>
          <p:cNvPr id="12" name="Oval 11">
            <a:extLst>
              <a:ext uri="{FF2B5EF4-FFF2-40B4-BE49-F238E27FC236}">
                <a16:creationId xmlns:a16="http://schemas.microsoft.com/office/drawing/2014/main" id="{8FB0DB7E-99CD-4439-A62B-FC0008841CA6}"/>
              </a:ext>
            </a:extLst>
          </p:cNvPr>
          <p:cNvSpPr/>
          <p:nvPr/>
        </p:nvSpPr>
        <p:spPr>
          <a:xfrm>
            <a:off x="9582150" y="4452939"/>
            <a:ext cx="666750" cy="6858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20</a:t>
            </a:r>
            <a:endParaRPr lang="en-GB" dirty="0"/>
          </a:p>
        </p:txBody>
      </p:sp>
      <p:sp>
        <p:nvSpPr>
          <p:cNvPr id="13" name="Oval 12">
            <a:extLst>
              <a:ext uri="{FF2B5EF4-FFF2-40B4-BE49-F238E27FC236}">
                <a16:creationId xmlns:a16="http://schemas.microsoft.com/office/drawing/2014/main" id="{D7201E84-7099-4E71-84E5-B96C03614927}"/>
              </a:ext>
            </a:extLst>
          </p:cNvPr>
          <p:cNvSpPr/>
          <p:nvPr/>
        </p:nvSpPr>
        <p:spPr>
          <a:xfrm>
            <a:off x="1804989" y="4452939"/>
            <a:ext cx="666750" cy="6858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4</a:t>
            </a:r>
            <a:endParaRPr lang="en-GB" dirty="0"/>
          </a:p>
        </p:txBody>
      </p:sp>
      <p:cxnSp>
        <p:nvCxnSpPr>
          <p:cNvPr id="15" name="Straight Arrow Connector 14">
            <a:extLst>
              <a:ext uri="{FF2B5EF4-FFF2-40B4-BE49-F238E27FC236}">
                <a16:creationId xmlns:a16="http://schemas.microsoft.com/office/drawing/2014/main" id="{C0BD0D40-E7C6-4A55-99B4-156FEBB35282}"/>
              </a:ext>
            </a:extLst>
          </p:cNvPr>
          <p:cNvCxnSpPr>
            <a:cxnSpLocks/>
          </p:cNvCxnSpPr>
          <p:nvPr/>
        </p:nvCxnSpPr>
        <p:spPr>
          <a:xfrm>
            <a:off x="2619375" y="2896393"/>
            <a:ext cx="933450" cy="7707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3F26722-5402-4FE5-B42E-87960CE88E0B}"/>
              </a:ext>
            </a:extLst>
          </p:cNvPr>
          <p:cNvCxnSpPr>
            <a:cxnSpLocks/>
          </p:cNvCxnSpPr>
          <p:nvPr/>
        </p:nvCxnSpPr>
        <p:spPr>
          <a:xfrm flipV="1">
            <a:off x="2619375" y="4200525"/>
            <a:ext cx="933450" cy="5953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D5195987-F3D7-4C5F-87BF-E73D1F92FEE9}"/>
              </a:ext>
            </a:extLst>
          </p:cNvPr>
          <p:cNvCxnSpPr>
            <a:cxnSpLocks/>
          </p:cNvCxnSpPr>
          <p:nvPr/>
        </p:nvCxnSpPr>
        <p:spPr>
          <a:xfrm>
            <a:off x="2619375" y="3903663"/>
            <a:ext cx="926307" cy="150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A28835A1-6003-42FC-A0FF-5849913EEE34}"/>
              </a:ext>
            </a:extLst>
          </p:cNvPr>
          <p:cNvCxnSpPr>
            <a:cxnSpLocks/>
          </p:cNvCxnSpPr>
          <p:nvPr/>
        </p:nvCxnSpPr>
        <p:spPr>
          <a:xfrm flipV="1">
            <a:off x="8393013" y="3038475"/>
            <a:ext cx="1082874" cy="7715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240E6999-06A3-462D-B192-EA673C8D059D}"/>
              </a:ext>
            </a:extLst>
          </p:cNvPr>
          <p:cNvCxnSpPr>
            <a:cxnSpLocks/>
          </p:cNvCxnSpPr>
          <p:nvPr/>
        </p:nvCxnSpPr>
        <p:spPr>
          <a:xfrm>
            <a:off x="8393013" y="4048125"/>
            <a:ext cx="1082874" cy="7477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33665DEE-7D81-4306-9895-012B88AF8CC8}"/>
              </a:ext>
            </a:extLst>
          </p:cNvPr>
          <p:cNvCxnSpPr>
            <a:cxnSpLocks/>
          </p:cNvCxnSpPr>
          <p:nvPr/>
        </p:nvCxnSpPr>
        <p:spPr>
          <a:xfrm>
            <a:off x="8393013" y="3910017"/>
            <a:ext cx="1082874" cy="87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84079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23346"/>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DDA460C-0072-4C06-B816-2B05E4A2A0EA}"/>
              </a:ext>
            </a:extLst>
          </p:cNvPr>
          <p:cNvGrpSpPr/>
          <p:nvPr/>
        </p:nvGrpSpPr>
        <p:grpSpPr>
          <a:xfrm>
            <a:off x="5197342" y="2888634"/>
            <a:ext cx="1862433" cy="3586556"/>
            <a:chOff x="5021580" y="1604970"/>
            <a:chExt cx="2374153" cy="4571992"/>
          </a:xfrm>
        </p:grpSpPr>
        <p:sp>
          <p:nvSpPr>
            <p:cNvPr id="5" name="Freeform: Shape 4">
              <a:extLst>
                <a:ext uri="{FF2B5EF4-FFF2-40B4-BE49-F238E27FC236}">
                  <a16:creationId xmlns:a16="http://schemas.microsoft.com/office/drawing/2014/main" id="{3EE129BC-86F6-440E-84F5-88EE0A93A132}"/>
                </a:ext>
              </a:extLst>
            </p:cNvPr>
            <p:cNvSpPr/>
            <p:nvPr/>
          </p:nvSpPr>
          <p:spPr>
            <a:xfrm>
              <a:off x="5021580" y="2790823"/>
              <a:ext cx="791384" cy="644849"/>
            </a:xfrm>
            <a:custGeom>
              <a:avLst/>
              <a:gdLst>
                <a:gd name="connsiteX0" fmla="*/ 7620 w 791384"/>
                <a:gd name="connsiteY0" fmla="*/ 0 h 644849"/>
                <a:gd name="connsiteX1" fmla="*/ 782169 w 791384"/>
                <a:gd name="connsiteY1" fmla="*/ 320829 h 644849"/>
                <a:gd name="connsiteX2" fmla="*/ 791384 w 791384"/>
                <a:gd name="connsiteY2" fmla="*/ 330968 h 644849"/>
                <a:gd name="connsiteX3" fmla="*/ 791384 w 791384"/>
                <a:gd name="connsiteY3" fmla="*/ 644849 h 644849"/>
                <a:gd name="connsiteX4" fmla="*/ 4575 w 791384"/>
                <a:gd name="connsiteY4" fmla="*/ 188500 h 644849"/>
                <a:gd name="connsiteX5" fmla="*/ 0 w 791384"/>
                <a:gd name="connsiteY5" fmla="*/ 191153 h 644849"/>
                <a:gd name="connsiteX6" fmla="*/ 0 w 791384"/>
                <a:gd name="connsiteY6" fmla="*/ 385 h 644849"/>
                <a:gd name="connsiteX7" fmla="*/ 7620 w 791384"/>
                <a:gd name="connsiteY7" fmla="*/ 0 h 644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1384" h="644849">
                  <a:moveTo>
                    <a:pt x="7620" y="0"/>
                  </a:moveTo>
                  <a:cubicBezTo>
                    <a:pt x="310101" y="0"/>
                    <a:pt x="583945" y="122604"/>
                    <a:pt x="782169" y="320829"/>
                  </a:cubicBezTo>
                  <a:lnTo>
                    <a:pt x="791384" y="330968"/>
                  </a:lnTo>
                  <a:lnTo>
                    <a:pt x="791384" y="644849"/>
                  </a:lnTo>
                  <a:lnTo>
                    <a:pt x="4575" y="188500"/>
                  </a:lnTo>
                  <a:lnTo>
                    <a:pt x="0" y="191153"/>
                  </a:lnTo>
                  <a:lnTo>
                    <a:pt x="0" y="385"/>
                  </a:lnTo>
                  <a:lnTo>
                    <a:pt x="762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6" name="Freeform: Shape 5">
              <a:extLst>
                <a:ext uri="{FF2B5EF4-FFF2-40B4-BE49-F238E27FC236}">
                  <a16:creationId xmlns:a16="http://schemas.microsoft.com/office/drawing/2014/main" id="{45CA4A01-B7D4-4C02-A0A6-31D1D25DBE5E}"/>
                </a:ext>
              </a:extLst>
            </p:cNvPr>
            <p:cNvSpPr/>
            <p:nvPr/>
          </p:nvSpPr>
          <p:spPr>
            <a:xfrm>
              <a:off x="6600506" y="2977519"/>
              <a:ext cx="3843" cy="4457"/>
            </a:xfrm>
            <a:custGeom>
              <a:avLst/>
              <a:gdLst>
                <a:gd name="connsiteX0" fmla="*/ 3843 w 3843"/>
                <a:gd name="connsiteY0" fmla="*/ 0 h 4457"/>
                <a:gd name="connsiteX1" fmla="*/ 3843 w 3843"/>
                <a:gd name="connsiteY1" fmla="*/ 4457 h 4457"/>
                <a:gd name="connsiteX2" fmla="*/ 0 w 3843"/>
                <a:gd name="connsiteY2" fmla="*/ 2229 h 4457"/>
                <a:gd name="connsiteX3" fmla="*/ 3843 w 3843"/>
                <a:gd name="connsiteY3" fmla="*/ 0 h 4457"/>
              </a:gdLst>
              <a:ahLst/>
              <a:cxnLst>
                <a:cxn ang="0">
                  <a:pos x="connsiteX0" y="connsiteY0"/>
                </a:cxn>
                <a:cxn ang="0">
                  <a:pos x="connsiteX1" y="connsiteY1"/>
                </a:cxn>
                <a:cxn ang="0">
                  <a:pos x="connsiteX2" y="connsiteY2"/>
                </a:cxn>
                <a:cxn ang="0">
                  <a:pos x="connsiteX3" y="connsiteY3"/>
                </a:cxn>
              </a:cxnLst>
              <a:rect l="l" t="t" r="r" b="b"/>
              <a:pathLst>
                <a:path w="3843" h="4457">
                  <a:moveTo>
                    <a:pt x="3843" y="0"/>
                  </a:moveTo>
                  <a:lnTo>
                    <a:pt x="3843" y="4457"/>
                  </a:lnTo>
                  <a:lnTo>
                    <a:pt x="0" y="2229"/>
                  </a:lnTo>
                  <a:lnTo>
                    <a:pt x="384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7" name="Freeform: Shape 6">
              <a:extLst>
                <a:ext uri="{FF2B5EF4-FFF2-40B4-BE49-F238E27FC236}">
                  <a16:creationId xmlns:a16="http://schemas.microsoft.com/office/drawing/2014/main" id="{F7DAAB66-13A8-4034-BDDF-000911C1B325}"/>
                </a:ext>
              </a:extLst>
            </p:cNvPr>
            <p:cNvSpPr/>
            <p:nvPr/>
          </p:nvSpPr>
          <p:spPr>
            <a:xfrm>
              <a:off x="5977789" y="2979324"/>
              <a:ext cx="622716" cy="361379"/>
            </a:xfrm>
            <a:custGeom>
              <a:avLst/>
              <a:gdLst>
                <a:gd name="connsiteX0" fmla="*/ 621985 w 622716"/>
                <a:gd name="connsiteY0" fmla="*/ 0 h 361379"/>
                <a:gd name="connsiteX1" fmla="*/ 622716 w 622716"/>
                <a:gd name="connsiteY1" fmla="*/ 424 h 361379"/>
                <a:gd name="connsiteX2" fmla="*/ 382 w 622716"/>
                <a:gd name="connsiteY2" fmla="*/ 361379 h 361379"/>
                <a:gd name="connsiteX3" fmla="*/ 0 w 622716"/>
                <a:gd name="connsiteY3" fmla="*/ 360751 h 361379"/>
                <a:gd name="connsiteX4" fmla="*/ 621985 w 622716"/>
                <a:gd name="connsiteY4" fmla="*/ 0 h 361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716" h="361379">
                  <a:moveTo>
                    <a:pt x="621985" y="0"/>
                  </a:moveTo>
                  <a:lnTo>
                    <a:pt x="622716" y="424"/>
                  </a:lnTo>
                  <a:lnTo>
                    <a:pt x="382" y="361379"/>
                  </a:lnTo>
                  <a:lnTo>
                    <a:pt x="0" y="360751"/>
                  </a:lnTo>
                  <a:lnTo>
                    <a:pt x="62198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8" name="Freeform: Shape 7">
              <a:extLst>
                <a:ext uri="{FF2B5EF4-FFF2-40B4-BE49-F238E27FC236}">
                  <a16:creationId xmlns:a16="http://schemas.microsoft.com/office/drawing/2014/main" id="{16C62978-FAF5-4DD6-A6FF-DA4D04CC401D}"/>
                </a:ext>
              </a:extLst>
            </p:cNvPr>
            <p:cNvSpPr/>
            <p:nvPr/>
          </p:nvSpPr>
          <p:spPr>
            <a:xfrm>
              <a:off x="5812965" y="3121791"/>
              <a:ext cx="164824" cy="313880"/>
            </a:xfrm>
            <a:custGeom>
              <a:avLst/>
              <a:gdLst>
                <a:gd name="connsiteX0" fmla="*/ 0 w 164824"/>
                <a:gd name="connsiteY0" fmla="*/ 0 h 313880"/>
                <a:gd name="connsiteX1" fmla="*/ 61482 w 164824"/>
                <a:gd name="connsiteY1" fmla="*/ 67647 h 313880"/>
                <a:gd name="connsiteX2" fmla="*/ 124540 w 164824"/>
                <a:gd name="connsiteY2" fmla="*/ 151973 h 313880"/>
                <a:gd name="connsiteX3" fmla="*/ 164824 w 164824"/>
                <a:gd name="connsiteY3" fmla="*/ 218283 h 313880"/>
                <a:gd name="connsiteX4" fmla="*/ 0 w 164824"/>
                <a:gd name="connsiteY4" fmla="*/ 313880 h 313880"/>
                <a:gd name="connsiteX5" fmla="*/ 0 w 164824"/>
                <a:gd name="connsiteY5" fmla="*/ 0 h 313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824" h="313880">
                  <a:moveTo>
                    <a:pt x="0" y="0"/>
                  </a:moveTo>
                  <a:lnTo>
                    <a:pt x="61482" y="67647"/>
                  </a:lnTo>
                  <a:cubicBezTo>
                    <a:pt x="83805" y="94696"/>
                    <a:pt x="104855" y="122835"/>
                    <a:pt x="124540" y="151973"/>
                  </a:cubicBezTo>
                  <a:lnTo>
                    <a:pt x="164824" y="218283"/>
                  </a:lnTo>
                  <a:lnTo>
                    <a:pt x="0" y="313880"/>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9" name="Freeform: Shape 8">
              <a:extLst>
                <a:ext uri="{FF2B5EF4-FFF2-40B4-BE49-F238E27FC236}">
                  <a16:creationId xmlns:a16="http://schemas.microsoft.com/office/drawing/2014/main" id="{C10F9C09-3FB9-4C54-848D-CD843C318F9D}"/>
                </a:ext>
              </a:extLst>
            </p:cNvPr>
            <p:cNvSpPr/>
            <p:nvPr/>
          </p:nvSpPr>
          <p:spPr>
            <a:xfrm>
              <a:off x="5812964" y="3340703"/>
              <a:ext cx="311614" cy="1098673"/>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0" name="Freeform: Shape 9">
              <a:extLst>
                <a:ext uri="{FF2B5EF4-FFF2-40B4-BE49-F238E27FC236}">
                  <a16:creationId xmlns:a16="http://schemas.microsoft.com/office/drawing/2014/main" id="{B3E275BE-D4F7-41A9-B504-CBCA6B3286E5}"/>
                </a:ext>
              </a:extLst>
            </p:cNvPr>
            <p:cNvSpPr/>
            <p:nvPr/>
          </p:nvSpPr>
          <p:spPr>
            <a:xfrm>
              <a:off x="5021581" y="4346260"/>
              <a:ext cx="950599" cy="635318"/>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1" name="Freeform: Shape 10">
              <a:extLst>
                <a:ext uri="{FF2B5EF4-FFF2-40B4-BE49-F238E27FC236}">
                  <a16:creationId xmlns:a16="http://schemas.microsoft.com/office/drawing/2014/main" id="{BB918341-62AE-4DF9-97B8-0A38506765CC}"/>
                </a:ext>
              </a:extLst>
            </p:cNvPr>
            <p:cNvSpPr/>
            <p:nvPr/>
          </p:nvSpPr>
          <p:spPr>
            <a:xfrm>
              <a:off x="5021580" y="1604970"/>
              <a:ext cx="1582768" cy="1735105"/>
            </a:xfrm>
            <a:custGeom>
              <a:avLst/>
              <a:gdLst>
                <a:gd name="connsiteX0" fmla="*/ 791384 w 1582768"/>
                <a:gd name="connsiteY0" fmla="*/ 0 h 1735105"/>
                <a:gd name="connsiteX1" fmla="*/ 1582767 w 1582768"/>
                <a:gd name="connsiteY1" fmla="*/ 459002 h 1735105"/>
                <a:gd name="connsiteX2" fmla="*/ 1582768 w 1582768"/>
                <a:gd name="connsiteY2" fmla="*/ 459002 h 1735105"/>
                <a:gd name="connsiteX3" fmla="*/ 1582768 w 1582768"/>
                <a:gd name="connsiteY3" fmla="*/ 1371700 h 1735105"/>
                <a:gd name="connsiteX4" fmla="*/ 1582768 w 1582768"/>
                <a:gd name="connsiteY4" fmla="*/ 1371701 h 1735105"/>
                <a:gd name="connsiteX5" fmla="*/ 1582768 w 1582768"/>
                <a:gd name="connsiteY5" fmla="*/ 1372549 h 1735105"/>
                <a:gd name="connsiteX6" fmla="*/ 1578925 w 1582768"/>
                <a:gd name="connsiteY6" fmla="*/ 1374778 h 1735105"/>
                <a:gd name="connsiteX7" fmla="*/ 1578194 w 1582768"/>
                <a:gd name="connsiteY7" fmla="*/ 1374354 h 1735105"/>
                <a:gd name="connsiteX8" fmla="*/ 956209 w 1582768"/>
                <a:gd name="connsiteY8" fmla="*/ 1735105 h 1735105"/>
                <a:gd name="connsiteX9" fmla="*/ 915925 w 1582768"/>
                <a:gd name="connsiteY9" fmla="*/ 1668795 h 1735105"/>
                <a:gd name="connsiteX10" fmla="*/ 852867 w 1582768"/>
                <a:gd name="connsiteY10" fmla="*/ 1584469 h 1735105"/>
                <a:gd name="connsiteX11" fmla="*/ 791385 w 1582768"/>
                <a:gd name="connsiteY11" fmla="*/ 1516822 h 1735105"/>
                <a:gd name="connsiteX12" fmla="*/ 791385 w 1582768"/>
                <a:gd name="connsiteY12" fmla="*/ 918005 h 1735105"/>
                <a:gd name="connsiteX13" fmla="*/ 791384 w 1582768"/>
                <a:gd name="connsiteY13" fmla="*/ 918004 h 1735105"/>
                <a:gd name="connsiteX14" fmla="*/ 791384 w 1582768"/>
                <a:gd name="connsiteY14" fmla="*/ 1516821 h 1735105"/>
                <a:gd name="connsiteX15" fmla="*/ 782169 w 1582768"/>
                <a:gd name="connsiteY15" fmla="*/ 1506682 h 1735105"/>
                <a:gd name="connsiteX16" fmla="*/ 7620 w 1582768"/>
                <a:gd name="connsiteY16" fmla="*/ 1185853 h 1735105"/>
                <a:gd name="connsiteX17" fmla="*/ 0 w 1582768"/>
                <a:gd name="connsiteY17" fmla="*/ 1186238 h 1735105"/>
                <a:gd name="connsiteX18" fmla="*/ 0 w 1582768"/>
                <a:gd name="connsiteY18" fmla="*/ 459002 h 1735105"/>
                <a:gd name="connsiteX19" fmla="*/ 1 w 1582768"/>
                <a:gd name="connsiteY19" fmla="*/ 459002 h 1735105"/>
                <a:gd name="connsiteX20" fmla="*/ 791384 w 1582768"/>
                <a:gd name="connsiteY20" fmla="*/ 0 h 173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82768" h="1735105">
                  <a:moveTo>
                    <a:pt x="791384" y="0"/>
                  </a:moveTo>
                  <a:lnTo>
                    <a:pt x="1582767" y="459002"/>
                  </a:lnTo>
                  <a:lnTo>
                    <a:pt x="1582768" y="459002"/>
                  </a:lnTo>
                  <a:lnTo>
                    <a:pt x="1582768" y="1371700"/>
                  </a:lnTo>
                  <a:lnTo>
                    <a:pt x="1582768" y="1371701"/>
                  </a:lnTo>
                  <a:lnTo>
                    <a:pt x="1582768" y="1372549"/>
                  </a:lnTo>
                  <a:lnTo>
                    <a:pt x="1578925" y="1374778"/>
                  </a:lnTo>
                  <a:lnTo>
                    <a:pt x="1578194" y="1374354"/>
                  </a:lnTo>
                  <a:lnTo>
                    <a:pt x="956209" y="1735105"/>
                  </a:lnTo>
                  <a:lnTo>
                    <a:pt x="915925" y="1668795"/>
                  </a:lnTo>
                  <a:cubicBezTo>
                    <a:pt x="896240" y="1639657"/>
                    <a:pt x="875190" y="1611518"/>
                    <a:pt x="852867" y="1584469"/>
                  </a:cubicBezTo>
                  <a:lnTo>
                    <a:pt x="791385" y="1516822"/>
                  </a:lnTo>
                  <a:lnTo>
                    <a:pt x="791385" y="918005"/>
                  </a:lnTo>
                  <a:lnTo>
                    <a:pt x="791384" y="918004"/>
                  </a:lnTo>
                  <a:lnTo>
                    <a:pt x="791384" y="1516821"/>
                  </a:lnTo>
                  <a:lnTo>
                    <a:pt x="782169" y="1506682"/>
                  </a:lnTo>
                  <a:cubicBezTo>
                    <a:pt x="583945" y="1308457"/>
                    <a:pt x="310101" y="1185853"/>
                    <a:pt x="7620" y="1185853"/>
                  </a:cubicBezTo>
                  <a:lnTo>
                    <a:pt x="0" y="1186238"/>
                  </a:lnTo>
                  <a:lnTo>
                    <a:pt x="0" y="459002"/>
                  </a:lnTo>
                  <a:lnTo>
                    <a:pt x="1" y="459002"/>
                  </a:lnTo>
                  <a:lnTo>
                    <a:pt x="79138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2" name="Freeform: Shape 11">
              <a:extLst>
                <a:ext uri="{FF2B5EF4-FFF2-40B4-BE49-F238E27FC236}">
                  <a16:creationId xmlns:a16="http://schemas.microsoft.com/office/drawing/2014/main" id="{A85ABCA8-D310-4A20-86D5-E28F124AED36}"/>
                </a:ext>
              </a:extLst>
            </p:cNvPr>
            <p:cNvSpPr/>
            <p:nvPr/>
          </p:nvSpPr>
          <p:spPr>
            <a:xfrm>
              <a:off x="5973508" y="2977518"/>
              <a:ext cx="1422225" cy="1830702"/>
            </a:xfrm>
            <a:custGeom>
              <a:avLst/>
              <a:gdLst>
                <a:gd name="connsiteX0" fmla="*/ 630841 w 1422225"/>
                <a:gd name="connsiteY0" fmla="*/ 0 h 1830702"/>
                <a:gd name="connsiteX1" fmla="*/ 1422224 w 1422225"/>
                <a:gd name="connsiteY1" fmla="*/ 459003 h 1830702"/>
                <a:gd name="connsiteX2" fmla="*/ 1422225 w 1422225"/>
                <a:gd name="connsiteY2" fmla="*/ 459002 h 1830702"/>
                <a:gd name="connsiteX3" fmla="*/ 1422225 w 1422225"/>
                <a:gd name="connsiteY3" fmla="*/ 459003 h 1830702"/>
                <a:gd name="connsiteX4" fmla="*/ 1422225 w 1422225"/>
                <a:gd name="connsiteY4" fmla="*/ 1371700 h 1830702"/>
                <a:gd name="connsiteX5" fmla="*/ 1422225 w 1422225"/>
                <a:gd name="connsiteY5" fmla="*/ 1371701 h 1830702"/>
                <a:gd name="connsiteX6" fmla="*/ 1422225 w 1422225"/>
                <a:gd name="connsiteY6" fmla="*/ 1377006 h 1830702"/>
                <a:gd name="connsiteX7" fmla="*/ 1417651 w 1422225"/>
                <a:gd name="connsiteY7" fmla="*/ 1374354 h 1830702"/>
                <a:gd name="connsiteX8" fmla="*/ 630842 w 1422225"/>
                <a:gd name="connsiteY8" fmla="*/ 1830702 h 1830702"/>
                <a:gd name="connsiteX9" fmla="*/ 630842 w 1422225"/>
                <a:gd name="connsiteY9" fmla="*/ 918005 h 1830702"/>
                <a:gd name="connsiteX10" fmla="*/ 630841 w 1422225"/>
                <a:gd name="connsiteY10" fmla="*/ 918004 h 1830702"/>
                <a:gd name="connsiteX11" fmla="*/ 630841 w 1422225"/>
                <a:gd name="connsiteY11" fmla="*/ 1827744 h 1830702"/>
                <a:gd name="connsiteX12" fmla="*/ 630840 w 1422225"/>
                <a:gd name="connsiteY12" fmla="*/ 1827745 h 1830702"/>
                <a:gd name="connsiteX13" fmla="*/ 0 w 1422225"/>
                <a:gd name="connsiteY13" fmla="*/ 1461857 h 1830702"/>
                <a:gd name="connsiteX14" fmla="*/ 18865 w 1422225"/>
                <a:gd name="connsiteY14" fmla="*/ 1430804 h 1830702"/>
                <a:gd name="connsiteX15" fmla="*/ 151071 w 1422225"/>
                <a:gd name="connsiteY15" fmla="*/ 908682 h 1830702"/>
                <a:gd name="connsiteX16" fmla="*/ 18865 w 1422225"/>
                <a:gd name="connsiteY16" fmla="*/ 386560 h 1830702"/>
                <a:gd name="connsiteX17" fmla="*/ 4664 w 1422225"/>
                <a:gd name="connsiteY17" fmla="*/ 363184 h 1830702"/>
                <a:gd name="connsiteX18" fmla="*/ 626998 w 1422225"/>
                <a:gd name="connsiteY18" fmla="*/ 2229 h 1830702"/>
                <a:gd name="connsiteX19" fmla="*/ 630841 w 1422225"/>
                <a:gd name="connsiteY19" fmla="*/ 4457 h 1830702"/>
                <a:gd name="connsiteX20" fmla="*/ 630841 w 1422225"/>
                <a:gd name="connsiteY20" fmla="*/ 0 h 18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2225" h="1830702">
                  <a:moveTo>
                    <a:pt x="630841" y="0"/>
                  </a:moveTo>
                  <a:lnTo>
                    <a:pt x="1422224" y="459003"/>
                  </a:lnTo>
                  <a:lnTo>
                    <a:pt x="1422225" y="459002"/>
                  </a:lnTo>
                  <a:lnTo>
                    <a:pt x="1422225" y="459003"/>
                  </a:lnTo>
                  <a:lnTo>
                    <a:pt x="1422225" y="1371700"/>
                  </a:lnTo>
                  <a:lnTo>
                    <a:pt x="1422225" y="1371701"/>
                  </a:lnTo>
                  <a:lnTo>
                    <a:pt x="1422225" y="1377006"/>
                  </a:lnTo>
                  <a:lnTo>
                    <a:pt x="1417651" y="1374354"/>
                  </a:lnTo>
                  <a:lnTo>
                    <a:pt x="630842" y="1830702"/>
                  </a:lnTo>
                  <a:lnTo>
                    <a:pt x="630842" y="918005"/>
                  </a:lnTo>
                  <a:lnTo>
                    <a:pt x="630841" y="918004"/>
                  </a:lnTo>
                  <a:lnTo>
                    <a:pt x="630841" y="1827744"/>
                  </a:lnTo>
                  <a:lnTo>
                    <a:pt x="630840" y="1827745"/>
                  </a:lnTo>
                  <a:lnTo>
                    <a:pt x="0" y="1461857"/>
                  </a:lnTo>
                  <a:lnTo>
                    <a:pt x="18865" y="1430804"/>
                  </a:lnTo>
                  <a:cubicBezTo>
                    <a:pt x="103179" y="1275597"/>
                    <a:pt x="151071" y="1097732"/>
                    <a:pt x="151071" y="908682"/>
                  </a:cubicBezTo>
                  <a:cubicBezTo>
                    <a:pt x="151071" y="719632"/>
                    <a:pt x="103179" y="541767"/>
                    <a:pt x="18865" y="386560"/>
                  </a:cubicBezTo>
                  <a:lnTo>
                    <a:pt x="4664" y="363184"/>
                  </a:lnTo>
                  <a:lnTo>
                    <a:pt x="626998" y="2229"/>
                  </a:lnTo>
                  <a:lnTo>
                    <a:pt x="630841" y="4457"/>
                  </a:lnTo>
                  <a:lnTo>
                    <a:pt x="630841"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3" name="Freeform: Shape 12">
              <a:extLst>
                <a:ext uri="{FF2B5EF4-FFF2-40B4-BE49-F238E27FC236}">
                  <a16:creationId xmlns:a16="http://schemas.microsoft.com/office/drawing/2014/main" id="{C07112E0-955F-4D31-803A-A76358EBC614}"/>
                </a:ext>
              </a:extLst>
            </p:cNvPr>
            <p:cNvSpPr/>
            <p:nvPr/>
          </p:nvSpPr>
          <p:spPr>
            <a:xfrm>
              <a:off x="5812965" y="4346260"/>
              <a:ext cx="160543" cy="95302"/>
            </a:xfrm>
            <a:custGeom>
              <a:avLst/>
              <a:gdLst>
                <a:gd name="connsiteX0" fmla="*/ 0 w 160543"/>
                <a:gd name="connsiteY0" fmla="*/ 0 h 95302"/>
                <a:gd name="connsiteX1" fmla="*/ 160543 w 160543"/>
                <a:gd name="connsiteY1" fmla="*/ 93115 h 95302"/>
                <a:gd name="connsiteX2" fmla="*/ 159215 w 160543"/>
                <a:gd name="connsiteY2" fmla="*/ 95302 h 95302"/>
                <a:gd name="connsiteX3" fmla="*/ 4575 w 160543"/>
                <a:gd name="connsiteY3" fmla="*/ 5611 h 95302"/>
                <a:gd name="connsiteX4" fmla="*/ 0 w 160543"/>
                <a:gd name="connsiteY4" fmla="*/ 8264 h 95302"/>
                <a:gd name="connsiteX5" fmla="*/ 0 w 160543"/>
                <a:gd name="connsiteY5" fmla="*/ 0 h 9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543" h="95302">
                  <a:moveTo>
                    <a:pt x="0" y="0"/>
                  </a:moveTo>
                  <a:lnTo>
                    <a:pt x="160543" y="93115"/>
                  </a:lnTo>
                  <a:lnTo>
                    <a:pt x="159215" y="95302"/>
                  </a:lnTo>
                  <a:lnTo>
                    <a:pt x="4575" y="5611"/>
                  </a:lnTo>
                  <a:lnTo>
                    <a:pt x="0" y="826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4" name="Freeform: Shape 13">
              <a:extLst>
                <a:ext uri="{FF2B5EF4-FFF2-40B4-BE49-F238E27FC236}">
                  <a16:creationId xmlns:a16="http://schemas.microsoft.com/office/drawing/2014/main" id="{CAC36928-96A1-49EA-B9D1-733D22362489}"/>
                </a:ext>
              </a:extLst>
            </p:cNvPr>
            <p:cNvSpPr/>
            <p:nvPr/>
          </p:nvSpPr>
          <p:spPr>
            <a:xfrm>
              <a:off x="5021580" y="4441562"/>
              <a:ext cx="1582768" cy="1735400"/>
            </a:xfrm>
            <a:custGeom>
              <a:avLst/>
              <a:gdLst>
                <a:gd name="connsiteX0" fmla="*/ 950599 w 1582768"/>
                <a:gd name="connsiteY0" fmla="*/ 0 h 1735400"/>
                <a:gd name="connsiteX1" fmla="*/ 1582768 w 1582768"/>
                <a:gd name="connsiteY1" fmla="*/ 366658 h 1735400"/>
                <a:gd name="connsiteX2" fmla="*/ 1582768 w 1582768"/>
                <a:gd name="connsiteY2" fmla="*/ 1276398 h 1735400"/>
                <a:gd name="connsiteX3" fmla="*/ 1582768 w 1582768"/>
                <a:gd name="connsiteY3" fmla="*/ 1276399 h 1735400"/>
                <a:gd name="connsiteX4" fmla="*/ 1582768 w 1582768"/>
                <a:gd name="connsiteY4" fmla="*/ 1281704 h 1735400"/>
                <a:gd name="connsiteX5" fmla="*/ 1578194 w 1582768"/>
                <a:gd name="connsiteY5" fmla="*/ 1279052 h 1735400"/>
                <a:gd name="connsiteX6" fmla="*/ 791385 w 1582768"/>
                <a:gd name="connsiteY6" fmla="*/ 1735400 h 1735400"/>
                <a:gd name="connsiteX7" fmla="*/ 791385 w 1582768"/>
                <a:gd name="connsiteY7" fmla="*/ 822703 h 1735400"/>
                <a:gd name="connsiteX8" fmla="*/ 791384 w 1582768"/>
                <a:gd name="connsiteY8" fmla="*/ 822702 h 1735400"/>
                <a:gd name="connsiteX9" fmla="*/ 791384 w 1582768"/>
                <a:gd name="connsiteY9" fmla="*/ 1735400 h 1735400"/>
                <a:gd name="connsiteX10" fmla="*/ 4575 w 1582768"/>
                <a:gd name="connsiteY10" fmla="*/ 1279051 h 1735400"/>
                <a:gd name="connsiteX11" fmla="*/ 0 w 1582768"/>
                <a:gd name="connsiteY11" fmla="*/ 1281704 h 1735400"/>
                <a:gd name="connsiteX12" fmla="*/ 0 w 1582768"/>
                <a:gd name="connsiteY12" fmla="*/ 539631 h 1735400"/>
                <a:gd name="connsiteX13" fmla="*/ 7620 w 1582768"/>
                <a:gd name="connsiteY13" fmla="*/ 540016 h 1735400"/>
                <a:gd name="connsiteX14" fmla="*/ 782169 w 1582768"/>
                <a:gd name="connsiteY14" fmla="*/ 219187 h 1735400"/>
                <a:gd name="connsiteX15" fmla="*/ 791384 w 1582768"/>
                <a:gd name="connsiteY15" fmla="*/ 209048 h 1735400"/>
                <a:gd name="connsiteX16" fmla="*/ 852867 w 1582768"/>
                <a:gd name="connsiteY16" fmla="*/ 141400 h 1735400"/>
                <a:gd name="connsiteX17" fmla="*/ 915925 w 1582768"/>
                <a:gd name="connsiteY17" fmla="*/ 57074 h 1735400"/>
                <a:gd name="connsiteX18" fmla="*/ 950599 w 1582768"/>
                <a:gd name="connsiteY18" fmla="*/ 0 h 173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2768" h="1735400">
                  <a:moveTo>
                    <a:pt x="950599" y="0"/>
                  </a:moveTo>
                  <a:lnTo>
                    <a:pt x="1582768" y="366658"/>
                  </a:lnTo>
                  <a:lnTo>
                    <a:pt x="1582768" y="1276398"/>
                  </a:lnTo>
                  <a:lnTo>
                    <a:pt x="1582768" y="1276399"/>
                  </a:lnTo>
                  <a:lnTo>
                    <a:pt x="1582768" y="1281704"/>
                  </a:lnTo>
                  <a:lnTo>
                    <a:pt x="1578194" y="1279052"/>
                  </a:lnTo>
                  <a:lnTo>
                    <a:pt x="791385" y="1735400"/>
                  </a:lnTo>
                  <a:lnTo>
                    <a:pt x="791385" y="822703"/>
                  </a:lnTo>
                  <a:lnTo>
                    <a:pt x="791384" y="822702"/>
                  </a:lnTo>
                  <a:lnTo>
                    <a:pt x="791384" y="1735400"/>
                  </a:lnTo>
                  <a:lnTo>
                    <a:pt x="4575" y="1279051"/>
                  </a:lnTo>
                  <a:lnTo>
                    <a:pt x="0" y="1281704"/>
                  </a:lnTo>
                  <a:lnTo>
                    <a:pt x="0" y="539631"/>
                  </a:lnTo>
                  <a:lnTo>
                    <a:pt x="7620" y="540016"/>
                  </a:lnTo>
                  <a:cubicBezTo>
                    <a:pt x="310101" y="540016"/>
                    <a:pt x="583945" y="417412"/>
                    <a:pt x="782169" y="219187"/>
                  </a:cubicBezTo>
                  <a:lnTo>
                    <a:pt x="791384" y="209048"/>
                  </a:lnTo>
                  <a:lnTo>
                    <a:pt x="852867" y="141400"/>
                  </a:lnTo>
                  <a:cubicBezTo>
                    <a:pt x="875190" y="114351"/>
                    <a:pt x="896240" y="86212"/>
                    <a:pt x="915925" y="57074"/>
                  </a:cubicBezTo>
                  <a:lnTo>
                    <a:pt x="950599"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grpSp>
      <p:sp>
        <p:nvSpPr>
          <p:cNvPr id="15" name="Freeform: Shape 14">
            <a:extLst>
              <a:ext uri="{FF2B5EF4-FFF2-40B4-BE49-F238E27FC236}">
                <a16:creationId xmlns:a16="http://schemas.microsoft.com/office/drawing/2014/main" id="{BA1C8B5A-F88B-4A20-AD3C-18F5C73BF8B7}"/>
              </a:ext>
            </a:extLst>
          </p:cNvPr>
          <p:cNvSpPr/>
          <p:nvPr/>
        </p:nvSpPr>
        <p:spPr>
          <a:xfrm>
            <a:off x="5947452" y="3966764"/>
            <a:ext cx="488497" cy="283489"/>
          </a:xfrm>
          <a:custGeom>
            <a:avLst/>
            <a:gdLst>
              <a:gd name="connsiteX0" fmla="*/ 621985 w 622716"/>
              <a:gd name="connsiteY0" fmla="*/ 0 h 361379"/>
              <a:gd name="connsiteX1" fmla="*/ 622716 w 622716"/>
              <a:gd name="connsiteY1" fmla="*/ 424 h 361379"/>
              <a:gd name="connsiteX2" fmla="*/ 382 w 622716"/>
              <a:gd name="connsiteY2" fmla="*/ 361379 h 361379"/>
              <a:gd name="connsiteX3" fmla="*/ 0 w 622716"/>
              <a:gd name="connsiteY3" fmla="*/ 360751 h 361379"/>
              <a:gd name="connsiteX4" fmla="*/ 621985 w 622716"/>
              <a:gd name="connsiteY4" fmla="*/ 0 h 361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716" h="361379">
                <a:moveTo>
                  <a:pt x="621985" y="0"/>
                </a:moveTo>
                <a:lnTo>
                  <a:pt x="622716" y="424"/>
                </a:lnTo>
                <a:lnTo>
                  <a:pt x="382" y="361379"/>
                </a:lnTo>
                <a:lnTo>
                  <a:pt x="0" y="360751"/>
                </a:lnTo>
                <a:lnTo>
                  <a:pt x="62198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6" name="Freeform: Shape 15">
            <a:extLst>
              <a:ext uri="{FF2B5EF4-FFF2-40B4-BE49-F238E27FC236}">
                <a16:creationId xmlns:a16="http://schemas.microsoft.com/office/drawing/2014/main" id="{49EF05FD-CD1E-40DE-8FAA-D8948699C889}"/>
              </a:ext>
            </a:extLst>
          </p:cNvPr>
          <p:cNvSpPr/>
          <p:nvPr/>
        </p:nvSpPr>
        <p:spPr>
          <a:xfrm>
            <a:off x="5818153" y="4250252"/>
            <a:ext cx="244450" cy="861868"/>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solidFill>
            <a:srgbClr val="3399FF"/>
          </a:solidFill>
          <a:ln>
            <a:noFill/>
          </a:ln>
          <a:effectLst>
            <a:innerShdw blurRad="63500" dist="50800" dir="216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7" name="Freeform: Shape 16">
            <a:extLst>
              <a:ext uri="{FF2B5EF4-FFF2-40B4-BE49-F238E27FC236}">
                <a16:creationId xmlns:a16="http://schemas.microsoft.com/office/drawing/2014/main" id="{12CCBDFB-1CF6-4236-83FE-00D0B054EECC}"/>
              </a:ext>
            </a:extLst>
          </p:cNvPr>
          <p:cNvSpPr/>
          <p:nvPr/>
        </p:nvSpPr>
        <p:spPr>
          <a:xfrm>
            <a:off x="5197343" y="5039073"/>
            <a:ext cx="745709" cy="498384"/>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solidFill>
            <a:srgbClr val="00FFCC"/>
          </a:solidFill>
          <a:ln>
            <a:noFill/>
          </a:ln>
          <a:effectLst>
            <a:innerShdw blurRad="63500" dist="50800" dir="2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8" name="Freeform: Shape 17">
            <a:extLst>
              <a:ext uri="{FF2B5EF4-FFF2-40B4-BE49-F238E27FC236}">
                <a16:creationId xmlns:a16="http://schemas.microsoft.com/office/drawing/2014/main" id="{5AB447F6-08BD-4F09-9455-FD70871F0072}"/>
              </a:ext>
            </a:extLst>
          </p:cNvPr>
          <p:cNvSpPr/>
          <p:nvPr/>
        </p:nvSpPr>
        <p:spPr>
          <a:xfrm>
            <a:off x="5197342" y="2888635"/>
            <a:ext cx="1241622" cy="1361125"/>
          </a:xfrm>
          <a:custGeom>
            <a:avLst/>
            <a:gdLst>
              <a:gd name="connsiteX0" fmla="*/ 791384 w 1582768"/>
              <a:gd name="connsiteY0" fmla="*/ 0 h 1735105"/>
              <a:gd name="connsiteX1" fmla="*/ 1582767 w 1582768"/>
              <a:gd name="connsiteY1" fmla="*/ 459002 h 1735105"/>
              <a:gd name="connsiteX2" fmla="*/ 1582768 w 1582768"/>
              <a:gd name="connsiteY2" fmla="*/ 459002 h 1735105"/>
              <a:gd name="connsiteX3" fmla="*/ 1582768 w 1582768"/>
              <a:gd name="connsiteY3" fmla="*/ 1371700 h 1735105"/>
              <a:gd name="connsiteX4" fmla="*/ 1582768 w 1582768"/>
              <a:gd name="connsiteY4" fmla="*/ 1371701 h 1735105"/>
              <a:gd name="connsiteX5" fmla="*/ 1582768 w 1582768"/>
              <a:gd name="connsiteY5" fmla="*/ 1372549 h 1735105"/>
              <a:gd name="connsiteX6" fmla="*/ 1578925 w 1582768"/>
              <a:gd name="connsiteY6" fmla="*/ 1374778 h 1735105"/>
              <a:gd name="connsiteX7" fmla="*/ 1578194 w 1582768"/>
              <a:gd name="connsiteY7" fmla="*/ 1374354 h 1735105"/>
              <a:gd name="connsiteX8" fmla="*/ 956209 w 1582768"/>
              <a:gd name="connsiteY8" fmla="*/ 1735105 h 1735105"/>
              <a:gd name="connsiteX9" fmla="*/ 915925 w 1582768"/>
              <a:gd name="connsiteY9" fmla="*/ 1668795 h 1735105"/>
              <a:gd name="connsiteX10" fmla="*/ 852867 w 1582768"/>
              <a:gd name="connsiteY10" fmla="*/ 1584469 h 1735105"/>
              <a:gd name="connsiteX11" fmla="*/ 791385 w 1582768"/>
              <a:gd name="connsiteY11" fmla="*/ 1516822 h 1735105"/>
              <a:gd name="connsiteX12" fmla="*/ 791385 w 1582768"/>
              <a:gd name="connsiteY12" fmla="*/ 918005 h 1735105"/>
              <a:gd name="connsiteX13" fmla="*/ 791384 w 1582768"/>
              <a:gd name="connsiteY13" fmla="*/ 918004 h 1735105"/>
              <a:gd name="connsiteX14" fmla="*/ 791384 w 1582768"/>
              <a:gd name="connsiteY14" fmla="*/ 1516821 h 1735105"/>
              <a:gd name="connsiteX15" fmla="*/ 782169 w 1582768"/>
              <a:gd name="connsiteY15" fmla="*/ 1506682 h 1735105"/>
              <a:gd name="connsiteX16" fmla="*/ 7620 w 1582768"/>
              <a:gd name="connsiteY16" fmla="*/ 1185853 h 1735105"/>
              <a:gd name="connsiteX17" fmla="*/ 0 w 1582768"/>
              <a:gd name="connsiteY17" fmla="*/ 1186238 h 1735105"/>
              <a:gd name="connsiteX18" fmla="*/ 0 w 1582768"/>
              <a:gd name="connsiteY18" fmla="*/ 459002 h 1735105"/>
              <a:gd name="connsiteX19" fmla="*/ 1 w 1582768"/>
              <a:gd name="connsiteY19" fmla="*/ 459002 h 1735105"/>
              <a:gd name="connsiteX20" fmla="*/ 791384 w 1582768"/>
              <a:gd name="connsiteY20" fmla="*/ 0 h 173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82768" h="1735105">
                <a:moveTo>
                  <a:pt x="791384" y="0"/>
                </a:moveTo>
                <a:lnTo>
                  <a:pt x="1582767" y="459002"/>
                </a:lnTo>
                <a:lnTo>
                  <a:pt x="1582768" y="459002"/>
                </a:lnTo>
                <a:lnTo>
                  <a:pt x="1582768" y="1371700"/>
                </a:lnTo>
                <a:lnTo>
                  <a:pt x="1582768" y="1371701"/>
                </a:lnTo>
                <a:lnTo>
                  <a:pt x="1582768" y="1372549"/>
                </a:lnTo>
                <a:lnTo>
                  <a:pt x="1578925" y="1374778"/>
                </a:lnTo>
                <a:lnTo>
                  <a:pt x="1578194" y="1374354"/>
                </a:lnTo>
                <a:lnTo>
                  <a:pt x="956209" y="1735105"/>
                </a:lnTo>
                <a:lnTo>
                  <a:pt x="915925" y="1668795"/>
                </a:lnTo>
                <a:cubicBezTo>
                  <a:pt x="896240" y="1639657"/>
                  <a:pt x="875190" y="1611518"/>
                  <a:pt x="852867" y="1584469"/>
                </a:cubicBezTo>
                <a:lnTo>
                  <a:pt x="791385" y="1516822"/>
                </a:lnTo>
                <a:lnTo>
                  <a:pt x="791385" y="918005"/>
                </a:lnTo>
                <a:lnTo>
                  <a:pt x="791384" y="918004"/>
                </a:lnTo>
                <a:lnTo>
                  <a:pt x="791384" y="1516821"/>
                </a:lnTo>
                <a:lnTo>
                  <a:pt x="782169" y="1506682"/>
                </a:lnTo>
                <a:cubicBezTo>
                  <a:pt x="583945" y="1308457"/>
                  <a:pt x="310101" y="1185853"/>
                  <a:pt x="7620" y="1185853"/>
                </a:cubicBezTo>
                <a:lnTo>
                  <a:pt x="0" y="1186238"/>
                </a:lnTo>
                <a:lnTo>
                  <a:pt x="0" y="459002"/>
                </a:lnTo>
                <a:lnTo>
                  <a:pt x="1" y="459002"/>
                </a:lnTo>
                <a:lnTo>
                  <a:pt x="791384"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9" name="Freeform: Shape 18">
            <a:extLst>
              <a:ext uri="{FF2B5EF4-FFF2-40B4-BE49-F238E27FC236}">
                <a16:creationId xmlns:a16="http://schemas.microsoft.com/office/drawing/2014/main" id="{C1ECEB67-DA9F-4C2E-B389-B866A473CF6D}"/>
              </a:ext>
            </a:extLst>
          </p:cNvPr>
          <p:cNvSpPr/>
          <p:nvPr/>
        </p:nvSpPr>
        <p:spPr>
          <a:xfrm>
            <a:off x="5944094" y="3965347"/>
            <a:ext cx="1115682" cy="1436117"/>
          </a:xfrm>
          <a:custGeom>
            <a:avLst/>
            <a:gdLst>
              <a:gd name="connsiteX0" fmla="*/ 630841 w 1422225"/>
              <a:gd name="connsiteY0" fmla="*/ 0 h 1830702"/>
              <a:gd name="connsiteX1" fmla="*/ 1422224 w 1422225"/>
              <a:gd name="connsiteY1" fmla="*/ 459003 h 1830702"/>
              <a:gd name="connsiteX2" fmla="*/ 1422225 w 1422225"/>
              <a:gd name="connsiteY2" fmla="*/ 459002 h 1830702"/>
              <a:gd name="connsiteX3" fmla="*/ 1422225 w 1422225"/>
              <a:gd name="connsiteY3" fmla="*/ 459003 h 1830702"/>
              <a:gd name="connsiteX4" fmla="*/ 1422225 w 1422225"/>
              <a:gd name="connsiteY4" fmla="*/ 1371700 h 1830702"/>
              <a:gd name="connsiteX5" fmla="*/ 1422225 w 1422225"/>
              <a:gd name="connsiteY5" fmla="*/ 1371701 h 1830702"/>
              <a:gd name="connsiteX6" fmla="*/ 1422225 w 1422225"/>
              <a:gd name="connsiteY6" fmla="*/ 1377006 h 1830702"/>
              <a:gd name="connsiteX7" fmla="*/ 1417651 w 1422225"/>
              <a:gd name="connsiteY7" fmla="*/ 1374354 h 1830702"/>
              <a:gd name="connsiteX8" fmla="*/ 630842 w 1422225"/>
              <a:gd name="connsiteY8" fmla="*/ 1830702 h 1830702"/>
              <a:gd name="connsiteX9" fmla="*/ 630842 w 1422225"/>
              <a:gd name="connsiteY9" fmla="*/ 918005 h 1830702"/>
              <a:gd name="connsiteX10" fmla="*/ 630841 w 1422225"/>
              <a:gd name="connsiteY10" fmla="*/ 918004 h 1830702"/>
              <a:gd name="connsiteX11" fmla="*/ 630841 w 1422225"/>
              <a:gd name="connsiteY11" fmla="*/ 1827744 h 1830702"/>
              <a:gd name="connsiteX12" fmla="*/ 630840 w 1422225"/>
              <a:gd name="connsiteY12" fmla="*/ 1827745 h 1830702"/>
              <a:gd name="connsiteX13" fmla="*/ 0 w 1422225"/>
              <a:gd name="connsiteY13" fmla="*/ 1461857 h 1830702"/>
              <a:gd name="connsiteX14" fmla="*/ 18865 w 1422225"/>
              <a:gd name="connsiteY14" fmla="*/ 1430804 h 1830702"/>
              <a:gd name="connsiteX15" fmla="*/ 151071 w 1422225"/>
              <a:gd name="connsiteY15" fmla="*/ 908682 h 1830702"/>
              <a:gd name="connsiteX16" fmla="*/ 18865 w 1422225"/>
              <a:gd name="connsiteY16" fmla="*/ 386560 h 1830702"/>
              <a:gd name="connsiteX17" fmla="*/ 4664 w 1422225"/>
              <a:gd name="connsiteY17" fmla="*/ 363184 h 1830702"/>
              <a:gd name="connsiteX18" fmla="*/ 626998 w 1422225"/>
              <a:gd name="connsiteY18" fmla="*/ 2229 h 1830702"/>
              <a:gd name="connsiteX19" fmla="*/ 630841 w 1422225"/>
              <a:gd name="connsiteY19" fmla="*/ 4457 h 1830702"/>
              <a:gd name="connsiteX20" fmla="*/ 630841 w 1422225"/>
              <a:gd name="connsiteY20" fmla="*/ 0 h 18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2225" h="1830702">
                <a:moveTo>
                  <a:pt x="630841" y="0"/>
                </a:moveTo>
                <a:lnTo>
                  <a:pt x="1422224" y="459003"/>
                </a:lnTo>
                <a:lnTo>
                  <a:pt x="1422225" y="459002"/>
                </a:lnTo>
                <a:lnTo>
                  <a:pt x="1422225" y="459003"/>
                </a:lnTo>
                <a:lnTo>
                  <a:pt x="1422225" y="1371700"/>
                </a:lnTo>
                <a:lnTo>
                  <a:pt x="1422225" y="1371701"/>
                </a:lnTo>
                <a:lnTo>
                  <a:pt x="1422225" y="1377006"/>
                </a:lnTo>
                <a:lnTo>
                  <a:pt x="1417651" y="1374354"/>
                </a:lnTo>
                <a:lnTo>
                  <a:pt x="630842" y="1830702"/>
                </a:lnTo>
                <a:lnTo>
                  <a:pt x="630842" y="918005"/>
                </a:lnTo>
                <a:lnTo>
                  <a:pt x="630841" y="918004"/>
                </a:lnTo>
                <a:lnTo>
                  <a:pt x="630841" y="1827744"/>
                </a:lnTo>
                <a:lnTo>
                  <a:pt x="630840" y="1827745"/>
                </a:lnTo>
                <a:lnTo>
                  <a:pt x="0" y="1461857"/>
                </a:lnTo>
                <a:lnTo>
                  <a:pt x="18865" y="1430804"/>
                </a:lnTo>
                <a:cubicBezTo>
                  <a:pt x="103179" y="1275597"/>
                  <a:pt x="151071" y="1097732"/>
                  <a:pt x="151071" y="908682"/>
                </a:cubicBezTo>
                <a:cubicBezTo>
                  <a:pt x="151071" y="719632"/>
                  <a:pt x="103179" y="541767"/>
                  <a:pt x="18865" y="386560"/>
                </a:cubicBezTo>
                <a:lnTo>
                  <a:pt x="4664" y="363184"/>
                </a:lnTo>
                <a:lnTo>
                  <a:pt x="626998" y="2229"/>
                </a:lnTo>
                <a:lnTo>
                  <a:pt x="630841" y="4457"/>
                </a:lnTo>
                <a:lnTo>
                  <a:pt x="630841"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0" name="Freeform: Shape 19">
            <a:extLst>
              <a:ext uri="{FF2B5EF4-FFF2-40B4-BE49-F238E27FC236}">
                <a16:creationId xmlns:a16="http://schemas.microsoft.com/office/drawing/2014/main" id="{6DB23C87-2A94-4E14-A9CA-EA6147101D21}"/>
              </a:ext>
            </a:extLst>
          </p:cNvPr>
          <p:cNvSpPr/>
          <p:nvPr/>
        </p:nvSpPr>
        <p:spPr>
          <a:xfrm>
            <a:off x="5818154" y="5039074"/>
            <a:ext cx="125940" cy="74760"/>
          </a:xfrm>
          <a:custGeom>
            <a:avLst/>
            <a:gdLst>
              <a:gd name="connsiteX0" fmla="*/ 0 w 160543"/>
              <a:gd name="connsiteY0" fmla="*/ 0 h 95302"/>
              <a:gd name="connsiteX1" fmla="*/ 160543 w 160543"/>
              <a:gd name="connsiteY1" fmla="*/ 93115 h 95302"/>
              <a:gd name="connsiteX2" fmla="*/ 159215 w 160543"/>
              <a:gd name="connsiteY2" fmla="*/ 95302 h 95302"/>
              <a:gd name="connsiteX3" fmla="*/ 4575 w 160543"/>
              <a:gd name="connsiteY3" fmla="*/ 5611 h 95302"/>
              <a:gd name="connsiteX4" fmla="*/ 0 w 160543"/>
              <a:gd name="connsiteY4" fmla="*/ 8264 h 95302"/>
              <a:gd name="connsiteX5" fmla="*/ 0 w 160543"/>
              <a:gd name="connsiteY5" fmla="*/ 0 h 9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543" h="95302">
                <a:moveTo>
                  <a:pt x="0" y="0"/>
                </a:moveTo>
                <a:lnTo>
                  <a:pt x="160543" y="93115"/>
                </a:lnTo>
                <a:lnTo>
                  <a:pt x="159215" y="95302"/>
                </a:lnTo>
                <a:lnTo>
                  <a:pt x="4575" y="5611"/>
                </a:lnTo>
                <a:lnTo>
                  <a:pt x="0" y="826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1" name="Freeform: Shape 20">
            <a:extLst>
              <a:ext uri="{FF2B5EF4-FFF2-40B4-BE49-F238E27FC236}">
                <a16:creationId xmlns:a16="http://schemas.microsoft.com/office/drawing/2014/main" id="{B568E533-9521-457E-875A-558EE570B694}"/>
              </a:ext>
            </a:extLst>
          </p:cNvPr>
          <p:cNvSpPr/>
          <p:nvPr/>
        </p:nvSpPr>
        <p:spPr>
          <a:xfrm>
            <a:off x="5197342" y="5113835"/>
            <a:ext cx="1241622" cy="1361356"/>
          </a:xfrm>
          <a:custGeom>
            <a:avLst/>
            <a:gdLst>
              <a:gd name="connsiteX0" fmla="*/ 950599 w 1582768"/>
              <a:gd name="connsiteY0" fmla="*/ 0 h 1735400"/>
              <a:gd name="connsiteX1" fmla="*/ 1582768 w 1582768"/>
              <a:gd name="connsiteY1" fmla="*/ 366658 h 1735400"/>
              <a:gd name="connsiteX2" fmla="*/ 1582768 w 1582768"/>
              <a:gd name="connsiteY2" fmla="*/ 1276398 h 1735400"/>
              <a:gd name="connsiteX3" fmla="*/ 1582768 w 1582768"/>
              <a:gd name="connsiteY3" fmla="*/ 1276399 h 1735400"/>
              <a:gd name="connsiteX4" fmla="*/ 1582768 w 1582768"/>
              <a:gd name="connsiteY4" fmla="*/ 1281704 h 1735400"/>
              <a:gd name="connsiteX5" fmla="*/ 1578194 w 1582768"/>
              <a:gd name="connsiteY5" fmla="*/ 1279052 h 1735400"/>
              <a:gd name="connsiteX6" fmla="*/ 791385 w 1582768"/>
              <a:gd name="connsiteY6" fmla="*/ 1735400 h 1735400"/>
              <a:gd name="connsiteX7" fmla="*/ 791385 w 1582768"/>
              <a:gd name="connsiteY7" fmla="*/ 822703 h 1735400"/>
              <a:gd name="connsiteX8" fmla="*/ 791384 w 1582768"/>
              <a:gd name="connsiteY8" fmla="*/ 822702 h 1735400"/>
              <a:gd name="connsiteX9" fmla="*/ 791384 w 1582768"/>
              <a:gd name="connsiteY9" fmla="*/ 1735400 h 1735400"/>
              <a:gd name="connsiteX10" fmla="*/ 4575 w 1582768"/>
              <a:gd name="connsiteY10" fmla="*/ 1279051 h 1735400"/>
              <a:gd name="connsiteX11" fmla="*/ 0 w 1582768"/>
              <a:gd name="connsiteY11" fmla="*/ 1281704 h 1735400"/>
              <a:gd name="connsiteX12" fmla="*/ 0 w 1582768"/>
              <a:gd name="connsiteY12" fmla="*/ 539631 h 1735400"/>
              <a:gd name="connsiteX13" fmla="*/ 7620 w 1582768"/>
              <a:gd name="connsiteY13" fmla="*/ 540016 h 1735400"/>
              <a:gd name="connsiteX14" fmla="*/ 782169 w 1582768"/>
              <a:gd name="connsiteY14" fmla="*/ 219187 h 1735400"/>
              <a:gd name="connsiteX15" fmla="*/ 791384 w 1582768"/>
              <a:gd name="connsiteY15" fmla="*/ 209048 h 1735400"/>
              <a:gd name="connsiteX16" fmla="*/ 852867 w 1582768"/>
              <a:gd name="connsiteY16" fmla="*/ 141400 h 1735400"/>
              <a:gd name="connsiteX17" fmla="*/ 915925 w 1582768"/>
              <a:gd name="connsiteY17" fmla="*/ 57074 h 1735400"/>
              <a:gd name="connsiteX18" fmla="*/ 950599 w 1582768"/>
              <a:gd name="connsiteY18" fmla="*/ 0 h 173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2768" h="1735400">
                <a:moveTo>
                  <a:pt x="950599" y="0"/>
                </a:moveTo>
                <a:lnTo>
                  <a:pt x="1582768" y="366658"/>
                </a:lnTo>
                <a:lnTo>
                  <a:pt x="1582768" y="1276398"/>
                </a:lnTo>
                <a:lnTo>
                  <a:pt x="1582768" y="1276399"/>
                </a:lnTo>
                <a:lnTo>
                  <a:pt x="1582768" y="1281704"/>
                </a:lnTo>
                <a:lnTo>
                  <a:pt x="1578194" y="1279052"/>
                </a:lnTo>
                <a:lnTo>
                  <a:pt x="791385" y="1735400"/>
                </a:lnTo>
                <a:lnTo>
                  <a:pt x="791385" y="822703"/>
                </a:lnTo>
                <a:lnTo>
                  <a:pt x="791384" y="822702"/>
                </a:lnTo>
                <a:lnTo>
                  <a:pt x="791384" y="1735400"/>
                </a:lnTo>
                <a:lnTo>
                  <a:pt x="4575" y="1279051"/>
                </a:lnTo>
                <a:lnTo>
                  <a:pt x="0" y="1281704"/>
                </a:lnTo>
                <a:lnTo>
                  <a:pt x="0" y="539631"/>
                </a:lnTo>
                <a:lnTo>
                  <a:pt x="7620" y="540016"/>
                </a:lnTo>
                <a:cubicBezTo>
                  <a:pt x="310101" y="540016"/>
                  <a:pt x="583945" y="417412"/>
                  <a:pt x="782169" y="219187"/>
                </a:cubicBezTo>
                <a:lnTo>
                  <a:pt x="791384" y="209048"/>
                </a:lnTo>
                <a:lnTo>
                  <a:pt x="852867" y="141400"/>
                </a:lnTo>
                <a:cubicBezTo>
                  <a:pt x="875190" y="114351"/>
                  <a:pt x="896240" y="86212"/>
                  <a:pt x="915925" y="57074"/>
                </a:cubicBezTo>
                <a:lnTo>
                  <a:pt x="950599"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2" name="Freeform: Shape 21">
            <a:extLst>
              <a:ext uri="{FF2B5EF4-FFF2-40B4-BE49-F238E27FC236}">
                <a16:creationId xmlns:a16="http://schemas.microsoft.com/office/drawing/2014/main" id="{2A802FE2-5948-4AF8-8A06-899878119AF1}"/>
              </a:ext>
            </a:extLst>
          </p:cNvPr>
          <p:cNvSpPr/>
          <p:nvPr/>
        </p:nvSpPr>
        <p:spPr>
          <a:xfrm flipH="1">
            <a:off x="7683162" y="3962539"/>
            <a:ext cx="3015" cy="3496"/>
          </a:xfrm>
          <a:custGeom>
            <a:avLst/>
            <a:gdLst>
              <a:gd name="connsiteX0" fmla="*/ 3843 w 3843"/>
              <a:gd name="connsiteY0" fmla="*/ 0 h 4457"/>
              <a:gd name="connsiteX1" fmla="*/ 3843 w 3843"/>
              <a:gd name="connsiteY1" fmla="*/ 4457 h 4457"/>
              <a:gd name="connsiteX2" fmla="*/ 0 w 3843"/>
              <a:gd name="connsiteY2" fmla="*/ 2229 h 4457"/>
              <a:gd name="connsiteX3" fmla="*/ 3843 w 3843"/>
              <a:gd name="connsiteY3" fmla="*/ 0 h 4457"/>
            </a:gdLst>
            <a:ahLst/>
            <a:cxnLst>
              <a:cxn ang="0">
                <a:pos x="connsiteX0" y="connsiteY0"/>
              </a:cxn>
              <a:cxn ang="0">
                <a:pos x="connsiteX1" y="connsiteY1"/>
              </a:cxn>
              <a:cxn ang="0">
                <a:pos x="connsiteX2" y="connsiteY2"/>
              </a:cxn>
              <a:cxn ang="0">
                <a:pos x="connsiteX3" y="connsiteY3"/>
              </a:cxn>
            </a:cxnLst>
            <a:rect l="l" t="t" r="r" b="b"/>
            <a:pathLst>
              <a:path w="3843" h="4457">
                <a:moveTo>
                  <a:pt x="3843" y="0"/>
                </a:moveTo>
                <a:lnTo>
                  <a:pt x="3843" y="4457"/>
                </a:lnTo>
                <a:lnTo>
                  <a:pt x="0" y="2229"/>
                </a:lnTo>
                <a:lnTo>
                  <a:pt x="384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3" name="Freeform: Shape 22">
            <a:extLst>
              <a:ext uri="{FF2B5EF4-FFF2-40B4-BE49-F238E27FC236}">
                <a16:creationId xmlns:a16="http://schemas.microsoft.com/office/drawing/2014/main" id="{0E596100-B9C3-49FB-AFB5-0B1BE3835250}"/>
              </a:ext>
            </a:extLst>
          </p:cNvPr>
          <p:cNvSpPr/>
          <p:nvPr/>
        </p:nvSpPr>
        <p:spPr>
          <a:xfrm flipH="1" flipV="1">
            <a:off x="6448649" y="3252200"/>
            <a:ext cx="3015" cy="3496"/>
          </a:xfrm>
          <a:custGeom>
            <a:avLst/>
            <a:gdLst>
              <a:gd name="connsiteX0" fmla="*/ 3843 w 3843"/>
              <a:gd name="connsiteY0" fmla="*/ 0 h 4457"/>
              <a:gd name="connsiteX1" fmla="*/ 3843 w 3843"/>
              <a:gd name="connsiteY1" fmla="*/ 4457 h 4457"/>
              <a:gd name="connsiteX2" fmla="*/ 0 w 3843"/>
              <a:gd name="connsiteY2" fmla="*/ 2229 h 4457"/>
              <a:gd name="connsiteX3" fmla="*/ 3843 w 3843"/>
              <a:gd name="connsiteY3" fmla="*/ 0 h 4457"/>
            </a:gdLst>
            <a:ahLst/>
            <a:cxnLst>
              <a:cxn ang="0">
                <a:pos x="connsiteX0" y="connsiteY0"/>
              </a:cxn>
              <a:cxn ang="0">
                <a:pos x="connsiteX1" y="connsiteY1"/>
              </a:cxn>
              <a:cxn ang="0">
                <a:pos x="connsiteX2" y="connsiteY2"/>
              </a:cxn>
              <a:cxn ang="0">
                <a:pos x="connsiteX3" y="connsiteY3"/>
              </a:cxn>
            </a:cxnLst>
            <a:rect l="l" t="t" r="r" b="b"/>
            <a:pathLst>
              <a:path w="3843" h="4457">
                <a:moveTo>
                  <a:pt x="3843" y="0"/>
                </a:moveTo>
                <a:lnTo>
                  <a:pt x="3843" y="4457"/>
                </a:lnTo>
                <a:lnTo>
                  <a:pt x="0" y="2229"/>
                </a:lnTo>
                <a:lnTo>
                  <a:pt x="384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4" name="Freeform: Shape 23">
            <a:extLst>
              <a:ext uri="{FF2B5EF4-FFF2-40B4-BE49-F238E27FC236}">
                <a16:creationId xmlns:a16="http://schemas.microsoft.com/office/drawing/2014/main" id="{4BD7015C-483F-4766-A5EB-A46C45617AF5}"/>
              </a:ext>
            </a:extLst>
          </p:cNvPr>
          <p:cNvSpPr/>
          <p:nvPr/>
        </p:nvSpPr>
        <p:spPr>
          <a:xfrm flipH="1" flipV="1">
            <a:off x="6451665" y="2970793"/>
            <a:ext cx="488497" cy="283489"/>
          </a:xfrm>
          <a:custGeom>
            <a:avLst/>
            <a:gdLst>
              <a:gd name="connsiteX0" fmla="*/ 621985 w 622716"/>
              <a:gd name="connsiteY0" fmla="*/ 0 h 361379"/>
              <a:gd name="connsiteX1" fmla="*/ 622716 w 622716"/>
              <a:gd name="connsiteY1" fmla="*/ 424 h 361379"/>
              <a:gd name="connsiteX2" fmla="*/ 382 w 622716"/>
              <a:gd name="connsiteY2" fmla="*/ 361379 h 361379"/>
              <a:gd name="connsiteX3" fmla="*/ 0 w 622716"/>
              <a:gd name="connsiteY3" fmla="*/ 360751 h 361379"/>
              <a:gd name="connsiteX4" fmla="*/ 621985 w 622716"/>
              <a:gd name="connsiteY4" fmla="*/ 0 h 361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716" h="361379">
                <a:moveTo>
                  <a:pt x="621985" y="0"/>
                </a:moveTo>
                <a:lnTo>
                  <a:pt x="622716" y="424"/>
                </a:lnTo>
                <a:lnTo>
                  <a:pt x="382" y="361379"/>
                </a:lnTo>
                <a:lnTo>
                  <a:pt x="0" y="360751"/>
                </a:lnTo>
                <a:lnTo>
                  <a:pt x="62198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5" name="Freeform: Shape 24">
            <a:extLst>
              <a:ext uri="{FF2B5EF4-FFF2-40B4-BE49-F238E27FC236}">
                <a16:creationId xmlns:a16="http://schemas.microsoft.com/office/drawing/2014/main" id="{BE1764B7-0EB9-4BA6-AEB0-B12DD26CC035}"/>
              </a:ext>
            </a:extLst>
          </p:cNvPr>
          <p:cNvSpPr/>
          <p:nvPr/>
        </p:nvSpPr>
        <p:spPr>
          <a:xfrm flipH="1" flipV="1">
            <a:off x="6825011" y="2108925"/>
            <a:ext cx="244450" cy="861868"/>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solidFill>
            <a:srgbClr val="FF9900"/>
          </a:solidFill>
          <a:ln>
            <a:noFill/>
          </a:ln>
          <a:effectLst>
            <a:innerShdw blurRad="63500" dist="50800" dir="30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6" name="Freeform: Shape 25">
            <a:extLst>
              <a:ext uri="{FF2B5EF4-FFF2-40B4-BE49-F238E27FC236}">
                <a16:creationId xmlns:a16="http://schemas.microsoft.com/office/drawing/2014/main" id="{D9764DC3-5E31-4863-90A8-F66102EC8D3C}"/>
              </a:ext>
            </a:extLst>
          </p:cNvPr>
          <p:cNvSpPr/>
          <p:nvPr/>
        </p:nvSpPr>
        <p:spPr>
          <a:xfrm flipH="1" flipV="1">
            <a:off x="6944563" y="1683586"/>
            <a:ext cx="745709" cy="498384"/>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solidFill>
            <a:srgbClr val="FF66CC"/>
          </a:solidFill>
          <a:ln>
            <a:noFill/>
          </a:ln>
          <a:effectLst>
            <a:innerShdw blurRad="63500" dist="50800" dir="3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7" name="Freeform: Shape 26">
            <a:extLst>
              <a:ext uri="{FF2B5EF4-FFF2-40B4-BE49-F238E27FC236}">
                <a16:creationId xmlns:a16="http://schemas.microsoft.com/office/drawing/2014/main" id="{639EC02E-39C3-4B8D-AE9F-796E86412B46}"/>
              </a:ext>
            </a:extLst>
          </p:cNvPr>
          <p:cNvSpPr/>
          <p:nvPr/>
        </p:nvSpPr>
        <p:spPr>
          <a:xfrm flipH="1" flipV="1">
            <a:off x="6441031" y="2971285"/>
            <a:ext cx="1241622" cy="1361125"/>
          </a:xfrm>
          <a:custGeom>
            <a:avLst/>
            <a:gdLst>
              <a:gd name="connsiteX0" fmla="*/ 791384 w 1582768"/>
              <a:gd name="connsiteY0" fmla="*/ 0 h 1735105"/>
              <a:gd name="connsiteX1" fmla="*/ 1582767 w 1582768"/>
              <a:gd name="connsiteY1" fmla="*/ 459002 h 1735105"/>
              <a:gd name="connsiteX2" fmla="*/ 1582768 w 1582768"/>
              <a:gd name="connsiteY2" fmla="*/ 459002 h 1735105"/>
              <a:gd name="connsiteX3" fmla="*/ 1582768 w 1582768"/>
              <a:gd name="connsiteY3" fmla="*/ 1371700 h 1735105"/>
              <a:gd name="connsiteX4" fmla="*/ 1582768 w 1582768"/>
              <a:gd name="connsiteY4" fmla="*/ 1371701 h 1735105"/>
              <a:gd name="connsiteX5" fmla="*/ 1582768 w 1582768"/>
              <a:gd name="connsiteY5" fmla="*/ 1372549 h 1735105"/>
              <a:gd name="connsiteX6" fmla="*/ 1578925 w 1582768"/>
              <a:gd name="connsiteY6" fmla="*/ 1374778 h 1735105"/>
              <a:gd name="connsiteX7" fmla="*/ 1578194 w 1582768"/>
              <a:gd name="connsiteY7" fmla="*/ 1374354 h 1735105"/>
              <a:gd name="connsiteX8" fmla="*/ 956209 w 1582768"/>
              <a:gd name="connsiteY8" fmla="*/ 1735105 h 1735105"/>
              <a:gd name="connsiteX9" fmla="*/ 915925 w 1582768"/>
              <a:gd name="connsiteY9" fmla="*/ 1668795 h 1735105"/>
              <a:gd name="connsiteX10" fmla="*/ 852867 w 1582768"/>
              <a:gd name="connsiteY10" fmla="*/ 1584469 h 1735105"/>
              <a:gd name="connsiteX11" fmla="*/ 791385 w 1582768"/>
              <a:gd name="connsiteY11" fmla="*/ 1516822 h 1735105"/>
              <a:gd name="connsiteX12" fmla="*/ 791385 w 1582768"/>
              <a:gd name="connsiteY12" fmla="*/ 918005 h 1735105"/>
              <a:gd name="connsiteX13" fmla="*/ 791384 w 1582768"/>
              <a:gd name="connsiteY13" fmla="*/ 918004 h 1735105"/>
              <a:gd name="connsiteX14" fmla="*/ 791384 w 1582768"/>
              <a:gd name="connsiteY14" fmla="*/ 1516821 h 1735105"/>
              <a:gd name="connsiteX15" fmla="*/ 782169 w 1582768"/>
              <a:gd name="connsiteY15" fmla="*/ 1506682 h 1735105"/>
              <a:gd name="connsiteX16" fmla="*/ 7620 w 1582768"/>
              <a:gd name="connsiteY16" fmla="*/ 1185853 h 1735105"/>
              <a:gd name="connsiteX17" fmla="*/ 0 w 1582768"/>
              <a:gd name="connsiteY17" fmla="*/ 1186238 h 1735105"/>
              <a:gd name="connsiteX18" fmla="*/ 0 w 1582768"/>
              <a:gd name="connsiteY18" fmla="*/ 459002 h 1735105"/>
              <a:gd name="connsiteX19" fmla="*/ 1 w 1582768"/>
              <a:gd name="connsiteY19" fmla="*/ 459002 h 1735105"/>
              <a:gd name="connsiteX20" fmla="*/ 791384 w 1582768"/>
              <a:gd name="connsiteY20" fmla="*/ 0 h 173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82768" h="1735105">
                <a:moveTo>
                  <a:pt x="791384" y="0"/>
                </a:moveTo>
                <a:lnTo>
                  <a:pt x="1582767" y="459002"/>
                </a:lnTo>
                <a:lnTo>
                  <a:pt x="1582768" y="459002"/>
                </a:lnTo>
                <a:lnTo>
                  <a:pt x="1582768" y="1371700"/>
                </a:lnTo>
                <a:lnTo>
                  <a:pt x="1582768" y="1371701"/>
                </a:lnTo>
                <a:lnTo>
                  <a:pt x="1582768" y="1372549"/>
                </a:lnTo>
                <a:lnTo>
                  <a:pt x="1578925" y="1374778"/>
                </a:lnTo>
                <a:lnTo>
                  <a:pt x="1578194" y="1374354"/>
                </a:lnTo>
                <a:lnTo>
                  <a:pt x="956209" y="1735105"/>
                </a:lnTo>
                <a:lnTo>
                  <a:pt x="915925" y="1668795"/>
                </a:lnTo>
                <a:cubicBezTo>
                  <a:pt x="896240" y="1639657"/>
                  <a:pt x="875190" y="1611518"/>
                  <a:pt x="852867" y="1584469"/>
                </a:cubicBezTo>
                <a:lnTo>
                  <a:pt x="791385" y="1516822"/>
                </a:lnTo>
                <a:lnTo>
                  <a:pt x="791385" y="918005"/>
                </a:lnTo>
                <a:lnTo>
                  <a:pt x="791384" y="918004"/>
                </a:lnTo>
                <a:lnTo>
                  <a:pt x="791384" y="1516821"/>
                </a:lnTo>
                <a:lnTo>
                  <a:pt x="782169" y="1506682"/>
                </a:lnTo>
                <a:cubicBezTo>
                  <a:pt x="583945" y="1308457"/>
                  <a:pt x="310101" y="1185853"/>
                  <a:pt x="7620" y="1185853"/>
                </a:cubicBezTo>
                <a:lnTo>
                  <a:pt x="0" y="1186238"/>
                </a:lnTo>
                <a:lnTo>
                  <a:pt x="0" y="459002"/>
                </a:lnTo>
                <a:lnTo>
                  <a:pt x="1" y="459002"/>
                </a:lnTo>
                <a:lnTo>
                  <a:pt x="791384"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8" name="Freeform: Shape 27">
            <a:extLst>
              <a:ext uri="{FF2B5EF4-FFF2-40B4-BE49-F238E27FC236}">
                <a16:creationId xmlns:a16="http://schemas.microsoft.com/office/drawing/2014/main" id="{391ABD13-A430-42F6-8875-5EA1EE1747D2}"/>
              </a:ext>
            </a:extLst>
          </p:cNvPr>
          <p:cNvSpPr/>
          <p:nvPr/>
        </p:nvSpPr>
        <p:spPr>
          <a:xfrm flipH="1" flipV="1">
            <a:off x="5820219" y="1819581"/>
            <a:ext cx="1115682" cy="1436117"/>
          </a:xfrm>
          <a:custGeom>
            <a:avLst/>
            <a:gdLst>
              <a:gd name="connsiteX0" fmla="*/ 630841 w 1422225"/>
              <a:gd name="connsiteY0" fmla="*/ 0 h 1830702"/>
              <a:gd name="connsiteX1" fmla="*/ 1422224 w 1422225"/>
              <a:gd name="connsiteY1" fmla="*/ 459003 h 1830702"/>
              <a:gd name="connsiteX2" fmla="*/ 1422225 w 1422225"/>
              <a:gd name="connsiteY2" fmla="*/ 459002 h 1830702"/>
              <a:gd name="connsiteX3" fmla="*/ 1422225 w 1422225"/>
              <a:gd name="connsiteY3" fmla="*/ 459003 h 1830702"/>
              <a:gd name="connsiteX4" fmla="*/ 1422225 w 1422225"/>
              <a:gd name="connsiteY4" fmla="*/ 1371700 h 1830702"/>
              <a:gd name="connsiteX5" fmla="*/ 1422225 w 1422225"/>
              <a:gd name="connsiteY5" fmla="*/ 1371701 h 1830702"/>
              <a:gd name="connsiteX6" fmla="*/ 1422225 w 1422225"/>
              <a:gd name="connsiteY6" fmla="*/ 1377006 h 1830702"/>
              <a:gd name="connsiteX7" fmla="*/ 1417651 w 1422225"/>
              <a:gd name="connsiteY7" fmla="*/ 1374354 h 1830702"/>
              <a:gd name="connsiteX8" fmla="*/ 630842 w 1422225"/>
              <a:gd name="connsiteY8" fmla="*/ 1830702 h 1830702"/>
              <a:gd name="connsiteX9" fmla="*/ 630842 w 1422225"/>
              <a:gd name="connsiteY9" fmla="*/ 918005 h 1830702"/>
              <a:gd name="connsiteX10" fmla="*/ 630841 w 1422225"/>
              <a:gd name="connsiteY10" fmla="*/ 918004 h 1830702"/>
              <a:gd name="connsiteX11" fmla="*/ 630841 w 1422225"/>
              <a:gd name="connsiteY11" fmla="*/ 1827744 h 1830702"/>
              <a:gd name="connsiteX12" fmla="*/ 630840 w 1422225"/>
              <a:gd name="connsiteY12" fmla="*/ 1827745 h 1830702"/>
              <a:gd name="connsiteX13" fmla="*/ 0 w 1422225"/>
              <a:gd name="connsiteY13" fmla="*/ 1461857 h 1830702"/>
              <a:gd name="connsiteX14" fmla="*/ 18865 w 1422225"/>
              <a:gd name="connsiteY14" fmla="*/ 1430804 h 1830702"/>
              <a:gd name="connsiteX15" fmla="*/ 151071 w 1422225"/>
              <a:gd name="connsiteY15" fmla="*/ 908682 h 1830702"/>
              <a:gd name="connsiteX16" fmla="*/ 18865 w 1422225"/>
              <a:gd name="connsiteY16" fmla="*/ 386560 h 1830702"/>
              <a:gd name="connsiteX17" fmla="*/ 4664 w 1422225"/>
              <a:gd name="connsiteY17" fmla="*/ 363184 h 1830702"/>
              <a:gd name="connsiteX18" fmla="*/ 626998 w 1422225"/>
              <a:gd name="connsiteY18" fmla="*/ 2229 h 1830702"/>
              <a:gd name="connsiteX19" fmla="*/ 630841 w 1422225"/>
              <a:gd name="connsiteY19" fmla="*/ 4457 h 1830702"/>
              <a:gd name="connsiteX20" fmla="*/ 630841 w 1422225"/>
              <a:gd name="connsiteY20" fmla="*/ 0 h 18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2225" h="1830702">
                <a:moveTo>
                  <a:pt x="630841" y="0"/>
                </a:moveTo>
                <a:lnTo>
                  <a:pt x="1422224" y="459003"/>
                </a:lnTo>
                <a:lnTo>
                  <a:pt x="1422225" y="459002"/>
                </a:lnTo>
                <a:lnTo>
                  <a:pt x="1422225" y="459003"/>
                </a:lnTo>
                <a:lnTo>
                  <a:pt x="1422225" y="1371700"/>
                </a:lnTo>
                <a:lnTo>
                  <a:pt x="1422225" y="1371701"/>
                </a:lnTo>
                <a:lnTo>
                  <a:pt x="1422225" y="1377006"/>
                </a:lnTo>
                <a:lnTo>
                  <a:pt x="1417651" y="1374354"/>
                </a:lnTo>
                <a:lnTo>
                  <a:pt x="630842" y="1830702"/>
                </a:lnTo>
                <a:lnTo>
                  <a:pt x="630842" y="918005"/>
                </a:lnTo>
                <a:lnTo>
                  <a:pt x="630841" y="918004"/>
                </a:lnTo>
                <a:lnTo>
                  <a:pt x="630841" y="1827744"/>
                </a:lnTo>
                <a:lnTo>
                  <a:pt x="630840" y="1827745"/>
                </a:lnTo>
                <a:lnTo>
                  <a:pt x="0" y="1461857"/>
                </a:lnTo>
                <a:lnTo>
                  <a:pt x="18865" y="1430804"/>
                </a:lnTo>
                <a:cubicBezTo>
                  <a:pt x="103179" y="1275597"/>
                  <a:pt x="151071" y="1097732"/>
                  <a:pt x="151071" y="908682"/>
                </a:cubicBezTo>
                <a:cubicBezTo>
                  <a:pt x="151071" y="719632"/>
                  <a:pt x="103179" y="541767"/>
                  <a:pt x="18865" y="386560"/>
                </a:cubicBezTo>
                <a:lnTo>
                  <a:pt x="4664" y="363184"/>
                </a:lnTo>
                <a:lnTo>
                  <a:pt x="626998" y="2229"/>
                </a:lnTo>
                <a:lnTo>
                  <a:pt x="630841" y="4457"/>
                </a:lnTo>
                <a:lnTo>
                  <a:pt x="630841"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9" name="Freeform: Shape 28">
            <a:extLst>
              <a:ext uri="{FF2B5EF4-FFF2-40B4-BE49-F238E27FC236}">
                <a16:creationId xmlns:a16="http://schemas.microsoft.com/office/drawing/2014/main" id="{0FA6B576-9F7D-4DE4-9393-077029355B4C}"/>
              </a:ext>
            </a:extLst>
          </p:cNvPr>
          <p:cNvSpPr/>
          <p:nvPr/>
        </p:nvSpPr>
        <p:spPr>
          <a:xfrm flipH="1" flipV="1">
            <a:off x="6943521" y="2107210"/>
            <a:ext cx="125940" cy="74760"/>
          </a:xfrm>
          <a:custGeom>
            <a:avLst/>
            <a:gdLst>
              <a:gd name="connsiteX0" fmla="*/ 0 w 160543"/>
              <a:gd name="connsiteY0" fmla="*/ 0 h 95302"/>
              <a:gd name="connsiteX1" fmla="*/ 160543 w 160543"/>
              <a:gd name="connsiteY1" fmla="*/ 93115 h 95302"/>
              <a:gd name="connsiteX2" fmla="*/ 159215 w 160543"/>
              <a:gd name="connsiteY2" fmla="*/ 95302 h 95302"/>
              <a:gd name="connsiteX3" fmla="*/ 4575 w 160543"/>
              <a:gd name="connsiteY3" fmla="*/ 5611 h 95302"/>
              <a:gd name="connsiteX4" fmla="*/ 0 w 160543"/>
              <a:gd name="connsiteY4" fmla="*/ 8264 h 95302"/>
              <a:gd name="connsiteX5" fmla="*/ 0 w 160543"/>
              <a:gd name="connsiteY5" fmla="*/ 0 h 9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543" h="95302">
                <a:moveTo>
                  <a:pt x="0" y="0"/>
                </a:moveTo>
                <a:lnTo>
                  <a:pt x="160543" y="93115"/>
                </a:lnTo>
                <a:lnTo>
                  <a:pt x="159215" y="95302"/>
                </a:lnTo>
                <a:lnTo>
                  <a:pt x="4575" y="5611"/>
                </a:lnTo>
                <a:lnTo>
                  <a:pt x="0" y="826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30" name="Freeform: Shape 29">
            <a:extLst>
              <a:ext uri="{FF2B5EF4-FFF2-40B4-BE49-F238E27FC236}">
                <a16:creationId xmlns:a16="http://schemas.microsoft.com/office/drawing/2014/main" id="{B55DCADB-1A7C-4662-B136-6915DDFD1CC9}"/>
              </a:ext>
            </a:extLst>
          </p:cNvPr>
          <p:cNvSpPr/>
          <p:nvPr/>
        </p:nvSpPr>
        <p:spPr>
          <a:xfrm flipH="1" flipV="1">
            <a:off x="6441031" y="745854"/>
            <a:ext cx="1241622" cy="1361356"/>
          </a:xfrm>
          <a:custGeom>
            <a:avLst/>
            <a:gdLst>
              <a:gd name="connsiteX0" fmla="*/ 950599 w 1582768"/>
              <a:gd name="connsiteY0" fmla="*/ 0 h 1735400"/>
              <a:gd name="connsiteX1" fmla="*/ 1582768 w 1582768"/>
              <a:gd name="connsiteY1" fmla="*/ 366658 h 1735400"/>
              <a:gd name="connsiteX2" fmla="*/ 1582768 w 1582768"/>
              <a:gd name="connsiteY2" fmla="*/ 1276398 h 1735400"/>
              <a:gd name="connsiteX3" fmla="*/ 1582768 w 1582768"/>
              <a:gd name="connsiteY3" fmla="*/ 1276399 h 1735400"/>
              <a:gd name="connsiteX4" fmla="*/ 1582768 w 1582768"/>
              <a:gd name="connsiteY4" fmla="*/ 1281704 h 1735400"/>
              <a:gd name="connsiteX5" fmla="*/ 1578194 w 1582768"/>
              <a:gd name="connsiteY5" fmla="*/ 1279052 h 1735400"/>
              <a:gd name="connsiteX6" fmla="*/ 791385 w 1582768"/>
              <a:gd name="connsiteY6" fmla="*/ 1735400 h 1735400"/>
              <a:gd name="connsiteX7" fmla="*/ 791385 w 1582768"/>
              <a:gd name="connsiteY7" fmla="*/ 822703 h 1735400"/>
              <a:gd name="connsiteX8" fmla="*/ 791384 w 1582768"/>
              <a:gd name="connsiteY8" fmla="*/ 822702 h 1735400"/>
              <a:gd name="connsiteX9" fmla="*/ 791384 w 1582768"/>
              <a:gd name="connsiteY9" fmla="*/ 1735400 h 1735400"/>
              <a:gd name="connsiteX10" fmla="*/ 4575 w 1582768"/>
              <a:gd name="connsiteY10" fmla="*/ 1279051 h 1735400"/>
              <a:gd name="connsiteX11" fmla="*/ 0 w 1582768"/>
              <a:gd name="connsiteY11" fmla="*/ 1281704 h 1735400"/>
              <a:gd name="connsiteX12" fmla="*/ 0 w 1582768"/>
              <a:gd name="connsiteY12" fmla="*/ 539631 h 1735400"/>
              <a:gd name="connsiteX13" fmla="*/ 7620 w 1582768"/>
              <a:gd name="connsiteY13" fmla="*/ 540016 h 1735400"/>
              <a:gd name="connsiteX14" fmla="*/ 782169 w 1582768"/>
              <a:gd name="connsiteY14" fmla="*/ 219187 h 1735400"/>
              <a:gd name="connsiteX15" fmla="*/ 791384 w 1582768"/>
              <a:gd name="connsiteY15" fmla="*/ 209048 h 1735400"/>
              <a:gd name="connsiteX16" fmla="*/ 852867 w 1582768"/>
              <a:gd name="connsiteY16" fmla="*/ 141400 h 1735400"/>
              <a:gd name="connsiteX17" fmla="*/ 915925 w 1582768"/>
              <a:gd name="connsiteY17" fmla="*/ 57074 h 1735400"/>
              <a:gd name="connsiteX18" fmla="*/ 950599 w 1582768"/>
              <a:gd name="connsiteY18" fmla="*/ 0 h 173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2768" h="1735400">
                <a:moveTo>
                  <a:pt x="950599" y="0"/>
                </a:moveTo>
                <a:lnTo>
                  <a:pt x="1582768" y="366658"/>
                </a:lnTo>
                <a:lnTo>
                  <a:pt x="1582768" y="1276398"/>
                </a:lnTo>
                <a:lnTo>
                  <a:pt x="1582768" y="1276399"/>
                </a:lnTo>
                <a:lnTo>
                  <a:pt x="1582768" y="1281704"/>
                </a:lnTo>
                <a:lnTo>
                  <a:pt x="1578194" y="1279052"/>
                </a:lnTo>
                <a:lnTo>
                  <a:pt x="791385" y="1735400"/>
                </a:lnTo>
                <a:lnTo>
                  <a:pt x="791385" y="822703"/>
                </a:lnTo>
                <a:lnTo>
                  <a:pt x="791384" y="822702"/>
                </a:lnTo>
                <a:lnTo>
                  <a:pt x="791384" y="1735400"/>
                </a:lnTo>
                <a:lnTo>
                  <a:pt x="4575" y="1279051"/>
                </a:lnTo>
                <a:lnTo>
                  <a:pt x="0" y="1281704"/>
                </a:lnTo>
                <a:lnTo>
                  <a:pt x="0" y="539631"/>
                </a:lnTo>
                <a:lnTo>
                  <a:pt x="7620" y="540016"/>
                </a:lnTo>
                <a:cubicBezTo>
                  <a:pt x="310101" y="540016"/>
                  <a:pt x="583945" y="417412"/>
                  <a:pt x="782169" y="219187"/>
                </a:cubicBezTo>
                <a:lnTo>
                  <a:pt x="791384" y="209048"/>
                </a:lnTo>
                <a:lnTo>
                  <a:pt x="852867" y="141400"/>
                </a:lnTo>
                <a:cubicBezTo>
                  <a:pt x="875190" y="114351"/>
                  <a:pt x="896240" y="86212"/>
                  <a:pt x="915925" y="57074"/>
                </a:cubicBezTo>
                <a:lnTo>
                  <a:pt x="950599"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31" name="Freeform: Shape 30">
            <a:extLst>
              <a:ext uri="{FF2B5EF4-FFF2-40B4-BE49-F238E27FC236}">
                <a16:creationId xmlns:a16="http://schemas.microsoft.com/office/drawing/2014/main" id="{A8952B75-B054-4F76-BF3D-E7EF8B86B5C8}"/>
              </a:ext>
            </a:extLst>
          </p:cNvPr>
          <p:cNvSpPr/>
          <p:nvPr/>
        </p:nvSpPr>
        <p:spPr>
          <a:xfrm rot="17986545" flipH="1" flipV="1">
            <a:off x="7190691" y="2750003"/>
            <a:ext cx="244450" cy="861868"/>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solidFill>
            <a:srgbClr val="FFFF66"/>
          </a:solidFill>
          <a:ln>
            <a:noFill/>
          </a:ln>
          <a:effectLst>
            <a:innerShdw blurRad="63500" dist="50800" dir="1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32" name="Freeform: Shape 31">
            <a:extLst>
              <a:ext uri="{FF2B5EF4-FFF2-40B4-BE49-F238E27FC236}">
                <a16:creationId xmlns:a16="http://schemas.microsoft.com/office/drawing/2014/main" id="{FBA324CE-03C4-4ECF-9ECE-3A286CCC0399}"/>
              </a:ext>
            </a:extLst>
          </p:cNvPr>
          <p:cNvSpPr/>
          <p:nvPr/>
        </p:nvSpPr>
        <p:spPr>
          <a:xfrm flipV="1">
            <a:off x="5199430" y="3824133"/>
            <a:ext cx="745709" cy="498384"/>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solidFill>
            <a:srgbClr val="99FF66"/>
          </a:solidFill>
          <a:ln>
            <a:noFill/>
          </a:ln>
          <a:effectLst>
            <a:innerShdw blurRad="63500" dist="50800" dir="2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cxnSp>
        <p:nvCxnSpPr>
          <p:cNvPr id="33" name="Connector: Elbow 32">
            <a:extLst>
              <a:ext uri="{FF2B5EF4-FFF2-40B4-BE49-F238E27FC236}">
                <a16:creationId xmlns:a16="http://schemas.microsoft.com/office/drawing/2014/main" id="{5F31A74B-03A6-41A7-8C7D-7A260A6E97E2}"/>
              </a:ext>
            </a:extLst>
          </p:cNvPr>
          <p:cNvCxnSpPr>
            <a:cxnSpLocks/>
          </p:cNvCxnSpPr>
          <p:nvPr/>
        </p:nvCxnSpPr>
        <p:spPr>
          <a:xfrm rot="10800000">
            <a:off x="5284470" y="771630"/>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Rectangle: Rounded Corners 33">
            <a:extLst>
              <a:ext uri="{FF2B5EF4-FFF2-40B4-BE49-F238E27FC236}">
                <a16:creationId xmlns:a16="http://schemas.microsoft.com/office/drawing/2014/main" id="{C658BCC0-52DC-4EAC-90A4-64F4A48930B5}"/>
              </a:ext>
            </a:extLst>
          </p:cNvPr>
          <p:cNvSpPr/>
          <p:nvPr/>
        </p:nvSpPr>
        <p:spPr>
          <a:xfrm>
            <a:off x="3348990" y="475589"/>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5" name="Connector: Elbow 34">
            <a:extLst>
              <a:ext uri="{FF2B5EF4-FFF2-40B4-BE49-F238E27FC236}">
                <a16:creationId xmlns:a16="http://schemas.microsoft.com/office/drawing/2014/main" id="{73C7EA77-C775-45E1-A760-7BE2AC29E0CB}"/>
              </a:ext>
            </a:extLst>
          </p:cNvPr>
          <p:cNvCxnSpPr>
            <a:cxnSpLocks/>
          </p:cNvCxnSpPr>
          <p:nvPr/>
        </p:nvCxnSpPr>
        <p:spPr>
          <a:xfrm rot="10800000">
            <a:off x="4673859" y="1840684"/>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55AA3BB2-2C6C-4DBD-A301-DA956D86FA29}"/>
              </a:ext>
            </a:extLst>
          </p:cNvPr>
          <p:cNvCxnSpPr>
            <a:cxnSpLocks/>
          </p:cNvCxnSpPr>
          <p:nvPr/>
        </p:nvCxnSpPr>
        <p:spPr>
          <a:xfrm rot="10800000">
            <a:off x="4058947" y="2922299"/>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4F33FD81-39ED-4757-B556-4BF5BB149EBB}"/>
              </a:ext>
            </a:extLst>
          </p:cNvPr>
          <p:cNvCxnSpPr>
            <a:cxnSpLocks/>
          </p:cNvCxnSpPr>
          <p:nvPr/>
        </p:nvCxnSpPr>
        <p:spPr>
          <a:xfrm rot="10800000">
            <a:off x="7678094" y="3969099"/>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2AE52E96-CD4D-4A7B-A070-52B498E04335}"/>
              </a:ext>
            </a:extLst>
          </p:cNvPr>
          <p:cNvCxnSpPr>
            <a:cxnSpLocks/>
          </p:cNvCxnSpPr>
          <p:nvPr/>
        </p:nvCxnSpPr>
        <p:spPr>
          <a:xfrm rot="10800000">
            <a:off x="7057686" y="5030992"/>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Connector: Elbow 38">
            <a:extLst>
              <a:ext uri="{FF2B5EF4-FFF2-40B4-BE49-F238E27FC236}">
                <a16:creationId xmlns:a16="http://schemas.microsoft.com/office/drawing/2014/main" id="{00B11DF8-A293-4036-A586-EB1D0556386A}"/>
              </a:ext>
            </a:extLst>
          </p:cNvPr>
          <p:cNvCxnSpPr>
            <a:cxnSpLocks/>
          </p:cNvCxnSpPr>
          <p:nvPr/>
        </p:nvCxnSpPr>
        <p:spPr>
          <a:xfrm rot="10800000">
            <a:off x="6426456" y="6105646"/>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Rectangle: Rounded Corners 39">
            <a:extLst>
              <a:ext uri="{FF2B5EF4-FFF2-40B4-BE49-F238E27FC236}">
                <a16:creationId xmlns:a16="http://schemas.microsoft.com/office/drawing/2014/main" id="{2EF8DCE1-F939-430A-974F-AEDFA83E0613}"/>
              </a:ext>
            </a:extLst>
          </p:cNvPr>
          <p:cNvSpPr/>
          <p:nvPr/>
        </p:nvSpPr>
        <p:spPr>
          <a:xfrm>
            <a:off x="2730326" y="1544067"/>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Rounded Corners 40">
            <a:extLst>
              <a:ext uri="{FF2B5EF4-FFF2-40B4-BE49-F238E27FC236}">
                <a16:creationId xmlns:a16="http://schemas.microsoft.com/office/drawing/2014/main" id="{AA0A2FC9-DA13-4A0F-8748-086A59805721}"/>
              </a:ext>
            </a:extLst>
          </p:cNvPr>
          <p:cNvSpPr/>
          <p:nvPr/>
        </p:nvSpPr>
        <p:spPr>
          <a:xfrm>
            <a:off x="8842579" y="4003469"/>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Rounded Corners 41">
            <a:extLst>
              <a:ext uri="{FF2B5EF4-FFF2-40B4-BE49-F238E27FC236}">
                <a16:creationId xmlns:a16="http://schemas.microsoft.com/office/drawing/2014/main" id="{50221159-1856-4AD4-95DF-A96735C5121F}"/>
              </a:ext>
            </a:extLst>
          </p:cNvPr>
          <p:cNvSpPr/>
          <p:nvPr/>
        </p:nvSpPr>
        <p:spPr>
          <a:xfrm>
            <a:off x="2122433" y="2625683"/>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Rounded Corners 42">
            <a:extLst>
              <a:ext uri="{FF2B5EF4-FFF2-40B4-BE49-F238E27FC236}">
                <a16:creationId xmlns:a16="http://schemas.microsoft.com/office/drawing/2014/main" id="{5A0D5C1B-03D4-4071-8C9E-6B402409517F}"/>
              </a:ext>
            </a:extLst>
          </p:cNvPr>
          <p:cNvSpPr/>
          <p:nvPr/>
        </p:nvSpPr>
        <p:spPr>
          <a:xfrm>
            <a:off x="8205766" y="5051878"/>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Rounded Corners 43">
            <a:extLst>
              <a:ext uri="{FF2B5EF4-FFF2-40B4-BE49-F238E27FC236}">
                <a16:creationId xmlns:a16="http://schemas.microsoft.com/office/drawing/2014/main" id="{53CEA714-1B86-4BCF-8BE2-F36729AF0E14}"/>
              </a:ext>
            </a:extLst>
          </p:cNvPr>
          <p:cNvSpPr/>
          <p:nvPr/>
        </p:nvSpPr>
        <p:spPr>
          <a:xfrm>
            <a:off x="7574536" y="6126902"/>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5" name="Graphic 44" descr="Bullseye with solid fill">
            <a:extLst>
              <a:ext uri="{FF2B5EF4-FFF2-40B4-BE49-F238E27FC236}">
                <a16:creationId xmlns:a16="http://schemas.microsoft.com/office/drawing/2014/main" id="{39E46765-30FC-41F7-8566-A50A1CE654E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48889" y="5511966"/>
            <a:ext cx="540000" cy="540000"/>
          </a:xfrm>
          <a:prstGeom prst="rect">
            <a:avLst/>
          </a:prstGeom>
          <a:effectLst>
            <a:outerShdw blurRad="50800" dist="266700" dir="3000000" algn="tl" rotWithShape="0">
              <a:schemeClr val="tx1">
                <a:alpha val="31000"/>
              </a:schemeClr>
            </a:outerShdw>
          </a:effectLst>
        </p:spPr>
      </p:pic>
      <p:pic>
        <p:nvPicPr>
          <p:cNvPr id="46" name="Graphic 45" descr="Bar graph with upward trend with solid fill">
            <a:extLst>
              <a:ext uri="{FF2B5EF4-FFF2-40B4-BE49-F238E27FC236}">
                <a16:creationId xmlns:a16="http://schemas.microsoft.com/office/drawing/2014/main" id="{4B568A1D-6739-4133-9E8C-BD3AF7C09E7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188542" y="4432128"/>
            <a:ext cx="540000" cy="540000"/>
          </a:xfrm>
          <a:prstGeom prst="rect">
            <a:avLst/>
          </a:prstGeom>
          <a:effectLst>
            <a:outerShdw blurRad="50800" dist="330200" dir="2400000" algn="tl" rotWithShape="0">
              <a:prstClr val="black">
                <a:alpha val="40000"/>
              </a:prstClr>
            </a:outerShdw>
          </a:effectLst>
        </p:spPr>
      </p:pic>
      <p:pic>
        <p:nvPicPr>
          <p:cNvPr id="47" name="Graphic 46" descr="Stopwatch with solid fill">
            <a:extLst>
              <a:ext uri="{FF2B5EF4-FFF2-40B4-BE49-F238E27FC236}">
                <a16:creationId xmlns:a16="http://schemas.microsoft.com/office/drawing/2014/main" id="{D9530905-13E8-4695-BFF9-3B11821490C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598163" y="3316963"/>
            <a:ext cx="540000" cy="540000"/>
          </a:xfrm>
          <a:prstGeom prst="rect">
            <a:avLst/>
          </a:prstGeom>
          <a:effectLst>
            <a:outerShdw blurRad="50800" dist="292100" dir="1800000" algn="tl" rotWithShape="0">
              <a:prstClr val="black">
                <a:alpha val="40000"/>
              </a:prstClr>
            </a:outerShdw>
          </a:effectLst>
        </p:spPr>
      </p:pic>
      <p:pic>
        <p:nvPicPr>
          <p:cNvPr id="48" name="Graphic 47" descr="Single gear with solid fill">
            <a:extLst>
              <a:ext uri="{FF2B5EF4-FFF2-40B4-BE49-F238E27FC236}">
                <a16:creationId xmlns:a16="http://schemas.microsoft.com/office/drawing/2014/main" id="{AFF084EB-A625-4679-9005-E608FDAD3FB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790165" y="3347081"/>
            <a:ext cx="540000" cy="540000"/>
          </a:xfrm>
          <a:prstGeom prst="rect">
            <a:avLst/>
          </a:prstGeom>
          <a:effectLst>
            <a:outerShdw blurRad="50800" dist="266700" dir="1800000" algn="tl" rotWithShape="0">
              <a:prstClr val="black">
                <a:alpha val="40000"/>
              </a:prstClr>
            </a:outerShdw>
          </a:effectLst>
        </p:spPr>
      </p:pic>
      <p:pic>
        <p:nvPicPr>
          <p:cNvPr id="49" name="Graphic 48" descr="Magnifying glass with solid fill">
            <a:extLst>
              <a:ext uri="{FF2B5EF4-FFF2-40B4-BE49-F238E27FC236}">
                <a16:creationId xmlns:a16="http://schemas.microsoft.com/office/drawing/2014/main" id="{06979707-E88A-4C93-AFA1-30A21E2915B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192681" y="2247627"/>
            <a:ext cx="540000" cy="540000"/>
          </a:xfrm>
          <a:prstGeom prst="rect">
            <a:avLst/>
          </a:prstGeom>
          <a:effectLst>
            <a:outerShdw blurRad="50800" dist="177800" dir="1800000" algn="tl" rotWithShape="0">
              <a:prstClr val="black">
                <a:alpha val="40000"/>
              </a:prstClr>
            </a:outerShdw>
          </a:effectLst>
        </p:spPr>
      </p:pic>
      <p:pic>
        <p:nvPicPr>
          <p:cNvPr id="50" name="Graphic 49" descr="Lightbulb with solid fill">
            <a:extLst>
              <a:ext uri="{FF2B5EF4-FFF2-40B4-BE49-F238E27FC236}">
                <a16:creationId xmlns:a16="http://schemas.microsoft.com/office/drawing/2014/main" id="{9D0F1E9D-77B1-47A2-9965-7EF8757022A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799461" y="1100857"/>
            <a:ext cx="540000" cy="540000"/>
          </a:xfrm>
          <a:prstGeom prst="rect">
            <a:avLst/>
          </a:prstGeom>
          <a:effectLst>
            <a:outerShdw blurRad="50800" dist="190500" dir="2400000" algn="tl" rotWithShape="0">
              <a:prstClr val="black">
                <a:alpha val="40000"/>
              </a:prstClr>
            </a:outerShdw>
          </a:effectLst>
        </p:spPr>
      </p:pic>
      <p:sp>
        <p:nvSpPr>
          <p:cNvPr id="51" name="TextBox 50">
            <a:extLst>
              <a:ext uri="{FF2B5EF4-FFF2-40B4-BE49-F238E27FC236}">
                <a16:creationId xmlns:a16="http://schemas.microsoft.com/office/drawing/2014/main" id="{F663FCDC-2679-4560-B2BF-AB5965A0EE4F}"/>
              </a:ext>
            </a:extLst>
          </p:cNvPr>
          <p:cNvSpPr txBox="1"/>
          <p:nvPr/>
        </p:nvSpPr>
        <p:spPr>
          <a:xfrm>
            <a:off x="7151270" y="1704038"/>
            <a:ext cx="357790"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01</a:t>
            </a:r>
          </a:p>
        </p:txBody>
      </p:sp>
      <p:sp>
        <p:nvSpPr>
          <p:cNvPr id="52" name="TextBox 51">
            <a:extLst>
              <a:ext uri="{FF2B5EF4-FFF2-40B4-BE49-F238E27FC236}">
                <a16:creationId xmlns:a16="http://schemas.microsoft.com/office/drawing/2014/main" id="{83B9310E-43E4-43F4-80A4-AACA8D4FD77D}"/>
              </a:ext>
            </a:extLst>
          </p:cNvPr>
          <p:cNvSpPr txBox="1"/>
          <p:nvPr/>
        </p:nvSpPr>
        <p:spPr>
          <a:xfrm>
            <a:off x="6747798" y="2338401"/>
            <a:ext cx="393056"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02</a:t>
            </a:r>
          </a:p>
        </p:txBody>
      </p:sp>
      <p:sp>
        <p:nvSpPr>
          <p:cNvPr id="53" name="TextBox 52">
            <a:extLst>
              <a:ext uri="{FF2B5EF4-FFF2-40B4-BE49-F238E27FC236}">
                <a16:creationId xmlns:a16="http://schemas.microsoft.com/office/drawing/2014/main" id="{55D71D65-0147-4631-82E1-BD82953684EA}"/>
              </a:ext>
            </a:extLst>
          </p:cNvPr>
          <p:cNvSpPr txBox="1"/>
          <p:nvPr/>
        </p:nvSpPr>
        <p:spPr>
          <a:xfrm>
            <a:off x="5737042" y="4492695"/>
            <a:ext cx="396262"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05</a:t>
            </a:r>
          </a:p>
        </p:txBody>
      </p:sp>
      <p:sp>
        <p:nvSpPr>
          <p:cNvPr id="54" name="TextBox 53">
            <a:extLst>
              <a:ext uri="{FF2B5EF4-FFF2-40B4-BE49-F238E27FC236}">
                <a16:creationId xmlns:a16="http://schemas.microsoft.com/office/drawing/2014/main" id="{84A341CB-ED85-4BF4-8F62-7C18A1E39D94}"/>
              </a:ext>
            </a:extLst>
          </p:cNvPr>
          <p:cNvSpPr txBox="1"/>
          <p:nvPr/>
        </p:nvSpPr>
        <p:spPr>
          <a:xfrm>
            <a:off x="7109592" y="2980756"/>
            <a:ext cx="396262"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03</a:t>
            </a:r>
          </a:p>
        </p:txBody>
      </p:sp>
      <p:sp>
        <p:nvSpPr>
          <p:cNvPr id="55" name="TextBox 54">
            <a:extLst>
              <a:ext uri="{FF2B5EF4-FFF2-40B4-BE49-F238E27FC236}">
                <a16:creationId xmlns:a16="http://schemas.microsoft.com/office/drawing/2014/main" id="{56754B27-32F0-44BE-B6AF-981570202F1C}"/>
              </a:ext>
            </a:extLst>
          </p:cNvPr>
          <p:cNvSpPr txBox="1"/>
          <p:nvPr/>
        </p:nvSpPr>
        <p:spPr>
          <a:xfrm>
            <a:off x="5328835" y="3831752"/>
            <a:ext cx="405880"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04</a:t>
            </a:r>
          </a:p>
        </p:txBody>
      </p:sp>
      <p:sp>
        <p:nvSpPr>
          <p:cNvPr id="56" name="TextBox 55">
            <a:extLst>
              <a:ext uri="{FF2B5EF4-FFF2-40B4-BE49-F238E27FC236}">
                <a16:creationId xmlns:a16="http://schemas.microsoft.com/office/drawing/2014/main" id="{0F703032-4DFE-4B25-8847-23F5806318F6}"/>
              </a:ext>
            </a:extLst>
          </p:cNvPr>
          <p:cNvSpPr txBox="1"/>
          <p:nvPr/>
        </p:nvSpPr>
        <p:spPr>
          <a:xfrm>
            <a:off x="5377061" y="5109837"/>
            <a:ext cx="396262"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06</a:t>
            </a:r>
          </a:p>
        </p:txBody>
      </p:sp>
      <p:sp>
        <p:nvSpPr>
          <p:cNvPr id="57" name="TextBox 56">
            <a:extLst>
              <a:ext uri="{FF2B5EF4-FFF2-40B4-BE49-F238E27FC236}">
                <a16:creationId xmlns:a16="http://schemas.microsoft.com/office/drawing/2014/main" id="{C511BFB5-EEAD-4CA1-979C-CC71A3834622}"/>
              </a:ext>
            </a:extLst>
          </p:cNvPr>
          <p:cNvSpPr txBox="1"/>
          <p:nvPr/>
        </p:nvSpPr>
        <p:spPr>
          <a:xfrm>
            <a:off x="7898512" y="108973"/>
            <a:ext cx="4338695" cy="1261884"/>
          </a:xfrm>
          <a:prstGeom prst="rect">
            <a:avLst/>
          </a:prstGeom>
          <a:noFill/>
        </p:spPr>
        <p:txBody>
          <a:bodyPr wrap="square" rtlCol="0">
            <a:spAutoFit/>
          </a:bodyPr>
          <a:lstStyle/>
          <a:p>
            <a:pPr algn="ctr"/>
            <a:r>
              <a:rPr lang="en-GB" sz="4400" b="1" spc="300" dirty="0">
                <a:solidFill>
                  <a:schemeClr val="bg1"/>
                </a:solidFill>
                <a:latin typeface="EuroStyle" panose="02027200000000000000" pitchFamily="18" charset="0"/>
              </a:rPr>
              <a:t>Cryptography</a:t>
            </a:r>
          </a:p>
          <a:p>
            <a:pPr algn="ctr"/>
            <a:r>
              <a:rPr lang="en-GB" sz="3200" b="1" spc="300" dirty="0">
                <a:solidFill>
                  <a:schemeClr val="bg1"/>
                </a:solidFill>
                <a:latin typeface="EuroStyle" panose="02027200000000000000" pitchFamily="18" charset="0"/>
              </a:rPr>
              <a:t>Week 1</a:t>
            </a:r>
          </a:p>
        </p:txBody>
      </p:sp>
      <p:sp>
        <p:nvSpPr>
          <p:cNvPr id="58" name="TextBox 57">
            <a:extLst>
              <a:ext uri="{FF2B5EF4-FFF2-40B4-BE49-F238E27FC236}">
                <a16:creationId xmlns:a16="http://schemas.microsoft.com/office/drawing/2014/main" id="{DE6C5A3C-32EF-4195-8A42-ECEC36D1B91E}"/>
              </a:ext>
            </a:extLst>
          </p:cNvPr>
          <p:cNvSpPr txBox="1"/>
          <p:nvPr/>
        </p:nvSpPr>
        <p:spPr>
          <a:xfrm>
            <a:off x="3402826" y="517115"/>
            <a:ext cx="1794516" cy="461665"/>
          </a:xfrm>
          <a:prstGeom prst="rect">
            <a:avLst/>
          </a:prstGeom>
          <a:noFill/>
        </p:spPr>
        <p:txBody>
          <a:bodyPr wrap="square" rtlCol="0">
            <a:spAutoFit/>
          </a:bodyPr>
          <a:lstStyle/>
          <a:p>
            <a:pPr algn="ctr"/>
            <a:r>
              <a:rPr lang="en-GB" sz="2400" b="1" spc="300" dirty="0">
                <a:solidFill>
                  <a:srgbClr val="00B050"/>
                </a:solidFill>
                <a:latin typeface="EuroStyle" panose="02027200000000000000" pitchFamily="18" charset="0"/>
              </a:rPr>
              <a:t>Intro</a:t>
            </a:r>
          </a:p>
        </p:txBody>
      </p:sp>
      <p:sp>
        <p:nvSpPr>
          <p:cNvPr id="59" name="TextBox 58">
            <a:extLst>
              <a:ext uri="{FF2B5EF4-FFF2-40B4-BE49-F238E27FC236}">
                <a16:creationId xmlns:a16="http://schemas.microsoft.com/office/drawing/2014/main" id="{1F1E1CA2-8B22-4EBC-A8B3-4E1D4101D87E}"/>
              </a:ext>
            </a:extLst>
          </p:cNvPr>
          <p:cNvSpPr txBox="1"/>
          <p:nvPr/>
        </p:nvSpPr>
        <p:spPr>
          <a:xfrm>
            <a:off x="3019444" y="1601899"/>
            <a:ext cx="1472711" cy="461665"/>
          </a:xfrm>
          <a:prstGeom prst="rect">
            <a:avLst/>
          </a:prstGeom>
          <a:noFill/>
        </p:spPr>
        <p:txBody>
          <a:bodyPr wrap="none" rtlCol="0">
            <a:spAutoFit/>
          </a:bodyPr>
          <a:lstStyle/>
          <a:p>
            <a:r>
              <a:rPr lang="en-GB" sz="2400" b="1" spc="300" dirty="0">
                <a:solidFill>
                  <a:srgbClr val="FFC000"/>
                </a:solidFill>
                <a:latin typeface="EuroStyle" panose="02027200000000000000" pitchFamily="18" charset="0"/>
              </a:rPr>
              <a:t>Monday</a:t>
            </a:r>
            <a:endParaRPr lang="en-GB" b="1" spc="300" dirty="0">
              <a:solidFill>
                <a:srgbClr val="FFC000"/>
              </a:solidFill>
              <a:latin typeface="EuroStyle" panose="02027200000000000000" pitchFamily="18" charset="0"/>
            </a:endParaRPr>
          </a:p>
        </p:txBody>
      </p:sp>
      <p:sp>
        <p:nvSpPr>
          <p:cNvPr id="60" name="TextBox 59">
            <a:extLst>
              <a:ext uri="{FF2B5EF4-FFF2-40B4-BE49-F238E27FC236}">
                <a16:creationId xmlns:a16="http://schemas.microsoft.com/office/drawing/2014/main" id="{ACF09B4E-41D8-4B56-8174-5E60E938E8D6}"/>
              </a:ext>
            </a:extLst>
          </p:cNvPr>
          <p:cNvSpPr txBox="1"/>
          <p:nvPr/>
        </p:nvSpPr>
        <p:spPr>
          <a:xfrm>
            <a:off x="9113041" y="4053349"/>
            <a:ext cx="1346844" cy="461665"/>
          </a:xfrm>
          <a:prstGeom prst="rect">
            <a:avLst/>
          </a:prstGeom>
          <a:noFill/>
        </p:spPr>
        <p:txBody>
          <a:bodyPr wrap="none" rtlCol="0">
            <a:spAutoFit/>
          </a:bodyPr>
          <a:lstStyle/>
          <a:p>
            <a:r>
              <a:rPr lang="en-GB" sz="2400" spc="300" dirty="0">
                <a:solidFill>
                  <a:schemeClr val="bg1"/>
                </a:solidFill>
                <a:latin typeface="EuroStyle" panose="02027200000000000000" pitchFamily="18" charset="0"/>
              </a:rPr>
              <a:t>Tuesday</a:t>
            </a:r>
            <a:endParaRPr lang="en-GB" spc="300" dirty="0">
              <a:solidFill>
                <a:schemeClr val="bg1"/>
              </a:solidFill>
              <a:latin typeface="EuroStyle" panose="02027200000000000000" pitchFamily="18" charset="0"/>
            </a:endParaRPr>
          </a:p>
        </p:txBody>
      </p:sp>
      <p:sp>
        <p:nvSpPr>
          <p:cNvPr id="61" name="TextBox 60">
            <a:extLst>
              <a:ext uri="{FF2B5EF4-FFF2-40B4-BE49-F238E27FC236}">
                <a16:creationId xmlns:a16="http://schemas.microsoft.com/office/drawing/2014/main" id="{9CF244F9-7E36-42DC-B24D-59EBF30A28A1}"/>
              </a:ext>
            </a:extLst>
          </p:cNvPr>
          <p:cNvSpPr txBox="1"/>
          <p:nvPr/>
        </p:nvSpPr>
        <p:spPr>
          <a:xfrm>
            <a:off x="2147731" y="2691467"/>
            <a:ext cx="1813317" cy="461665"/>
          </a:xfrm>
          <a:prstGeom prst="rect">
            <a:avLst/>
          </a:prstGeom>
          <a:noFill/>
        </p:spPr>
        <p:txBody>
          <a:bodyPr wrap="none" rtlCol="0">
            <a:spAutoFit/>
          </a:bodyPr>
          <a:lstStyle/>
          <a:p>
            <a:r>
              <a:rPr lang="en-GB" sz="2400" spc="300" dirty="0">
                <a:solidFill>
                  <a:schemeClr val="bg1"/>
                </a:solidFill>
                <a:latin typeface="EuroStyle" panose="02027200000000000000" pitchFamily="18" charset="0"/>
              </a:rPr>
              <a:t>Wednesday</a:t>
            </a:r>
            <a:endParaRPr lang="en-GB" spc="300" dirty="0">
              <a:solidFill>
                <a:schemeClr val="bg1"/>
              </a:solidFill>
              <a:latin typeface="EuroStyle" panose="02027200000000000000" pitchFamily="18" charset="0"/>
            </a:endParaRPr>
          </a:p>
        </p:txBody>
      </p:sp>
      <p:sp>
        <p:nvSpPr>
          <p:cNvPr id="62" name="TextBox 61">
            <a:extLst>
              <a:ext uri="{FF2B5EF4-FFF2-40B4-BE49-F238E27FC236}">
                <a16:creationId xmlns:a16="http://schemas.microsoft.com/office/drawing/2014/main" id="{E55572B0-0A45-4057-94BB-B759D0F7135D}"/>
              </a:ext>
            </a:extLst>
          </p:cNvPr>
          <p:cNvSpPr txBox="1"/>
          <p:nvPr/>
        </p:nvSpPr>
        <p:spPr>
          <a:xfrm>
            <a:off x="8393801" y="5117662"/>
            <a:ext cx="1479892" cy="461665"/>
          </a:xfrm>
          <a:prstGeom prst="rect">
            <a:avLst/>
          </a:prstGeom>
          <a:noFill/>
        </p:spPr>
        <p:txBody>
          <a:bodyPr wrap="none" rtlCol="0">
            <a:spAutoFit/>
          </a:bodyPr>
          <a:lstStyle/>
          <a:p>
            <a:r>
              <a:rPr lang="en-GB" sz="2400" spc="300" dirty="0">
                <a:solidFill>
                  <a:schemeClr val="bg1"/>
                </a:solidFill>
                <a:latin typeface="EuroStyle" panose="02027200000000000000" pitchFamily="18" charset="0"/>
              </a:rPr>
              <a:t>Thursday</a:t>
            </a:r>
            <a:endParaRPr lang="en-GB" spc="300" dirty="0">
              <a:solidFill>
                <a:schemeClr val="bg1"/>
              </a:solidFill>
              <a:latin typeface="EuroStyle" panose="02027200000000000000" pitchFamily="18" charset="0"/>
            </a:endParaRPr>
          </a:p>
        </p:txBody>
      </p:sp>
      <p:sp>
        <p:nvSpPr>
          <p:cNvPr id="63" name="TextBox 62">
            <a:extLst>
              <a:ext uri="{FF2B5EF4-FFF2-40B4-BE49-F238E27FC236}">
                <a16:creationId xmlns:a16="http://schemas.microsoft.com/office/drawing/2014/main" id="{282655B6-90CA-4328-86FC-0793928AD5CE}"/>
              </a:ext>
            </a:extLst>
          </p:cNvPr>
          <p:cNvSpPr txBox="1"/>
          <p:nvPr/>
        </p:nvSpPr>
        <p:spPr>
          <a:xfrm>
            <a:off x="7976602" y="6192686"/>
            <a:ext cx="1043876" cy="461665"/>
          </a:xfrm>
          <a:prstGeom prst="rect">
            <a:avLst/>
          </a:prstGeom>
          <a:noFill/>
        </p:spPr>
        <p:txBody>
          <a:bodyPr wrap="none" rtlCol="0">
            <a:spAutoFit/>
          </a:bodyPr>
          <a:lstStyle/>
          <a:p>
            <a:r>
              <a:rPr lang="en-GB" sz="2400" spc="300" dirty="0">
                <a:solidFill>
                  <a:schemeClr val="bg1"/>
                </a:solidFill>
                <a:latin typeface="EuroStyle" panose="02027200000000000000" pitchFamily="18" charset="0"/>
              </a:rPr>
              <a:t>Friday</a:t>
            </a:r>
            <a:endParaRPr lang="en-GB" spc="300" dirty="0">
              <a:solidFill>
                <a:schemeClr val="bg1"/>
              </a:solidFill>
              <a:latin typeface="EuroStyle" panose="02027200000000000000" pitchFamily="18" charset="0"/>
            </a:endParaRPr>
          </a:p>
        </p:txBody>
      </p:sp>
    </p:spTree>
    <p:extLst>
      <p:ext uri="{BB962C8B-B14F-4D97-AF65-F5344CB8AC3E}">
        <p14:creationId xmlns:p14="http://schemas.microsoft.com/office/powerpoint/2010/main" val="11203191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descr="Lightbulb and gear with solid fill">
            <a:extLst>
              <a:ext uri="{FF2B5EF4-FFF2-40B4-BE49-F238E27FC236}">
                <a16:creationId xmlns:a16="http://schemas.microsoft.com/office/drawing/2014/main" id="{9B6CF725-62F8-44D9-94E6-981B360895A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73130" y="701831"/>
            <a:ext cx="4705623" cy="4705623"/>
          </a:xfrm>
          <a:prstGeom prst="rect">
            <a:avLst/>
          </a:prstGeom>
        </p:spPr>
      </p:pic>
      <p:sp>
        <p:nvSpPr>
          <p:cNvPr id="2" name="Title 1">
            <a:extLst>
              <a:ext uri="{FF2B5EF4-FFF2-40B4-BE49-F238E27FC236}">
                <a16:creationId xmlns:a16="http://schemas.microsoft.com/office/drawing/2014/main" id="{DE9866BA-502A-4F27-9E43-D22B840C1030}"/>
              </a:ext>
            </a:extLst>
          </p:cNvPr>
          <p:cNvSpPr>
            <a:spLocks noGrp="1"/>
          </p:cNvSpPr>
          <p:nvPr>
            <p:ph type="title"/>
          </p:nvPr>
        </p:nvSpPr>
        <p:spPr/>
        <p:txBody>
          <a:bodyPr/>
          <a:lstStyle/>
          <a:p>
            <a:r>
              <a:rPr lang="en-GB" dirty="0"/>
              <a:t>Exercise / Lab: (15 Mins)</a:t>
            </a:r>
          </a:p>
        </p:txBody>
      </p:sp>
      <p:sp>
        <p:nvSpPr>
          <p:cNvPr id="3" name="Content Placeholder 2">
            <a:extLst>
              <a:ext uri="{FF2B5EF4-FFF2-40B4-BE49-F238E27FC236}">
                <a16:creationId xmlns:a16="http://schemas.microsoft.com/office/drawing/2014/main" id="{5932004D-CDF6-4A93-A009-7950E30C0719}"/>
              </a:ext>
            </a:extLst>
          </p:cNvPr>
          <p:cNvSpPr>
            <a:spLocks noGrp="1"/>
          </p:cNvSpPr>
          <p:nvPr>
            <p:ph idx="1"/>
          </p:nvPr>
        </p:nvSpPr>
        <p:spPr/>
        <p:txBody>
          <a:bodyPr>
            <a:normAutofit lnSpcReduction="10000"/>
          </a:bodyPr>
          <a:lstStyle/>
          <a:p>
            <a:pPr marL="0" indent="0">
              <a:buNone/>
            </a:pPr>
            <a:r>
              <a:rPr lang="en-GB" dirty="0"/>
              <a:t>Download and install the following:</a:t>
            </a:r>
          </a:p>
          <a:p>
            <a:pPr marL="0" indent="0">
              <a:buNone/>
            </a:pPr>
            <a:endParaRPr lang="en-GB" dirty="0"/>
          </a:p>
          <a:p>
            <a:r>
              <a:rPr lang="en-GB" dirty="0"/>
              <a:t>Cryptool2</a:t>
            </a:r>
          </a:p>
          <a:p>
            <a:endParaRPr lang="en-GB" dirty="0"/>
          </a:p>
          <a:p>
            <a:r>
              <a:rPr lang="en-GB" dirty="0"/>
              <a:t>GPG4Win</a:t>
            </a:r>
          </a:p>
          <a:p>
            <a:endParaRPr lang="en-GB" dirty="0"/>
          </a:p>
          <a:p>
            <a:r>
              <a:rPr lang="en-GB" dirty="0" err="1"/>
              <a:t>GPGFrontend</a:t>
            </a:r>
            <a:endParaRPr lang="en-GB" dirty="0"/>
          </a:p>
          <a:p>
            <a:endParaRPr lang="en-GB" dirty="0"/>
          </a:p>
          <a:p>
            <a:r>
              <a:rPr lang="en-GB" dirty="0"/>
              <a:t>7-Zip</a:t>
            </a:r>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endParaRPr lang="en-GB" dirty="0"/>
          </a:p>
        </p:txBody>
      </p:sp>
    </p:spTree>
    <p:extLst>
      <p:ext uri="{BB962C8B-B14F-4D97-AF65-F5344CB8AC3E}">
        <p14:creationId xmlns:p14="http://schemas.microsoft.com/office/powerpoint/2010/main" val="37506331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r>
              <a:rPr lang="en-US" dirty="0"/>
              <a:t>Cryptographic Algorithm Analysis</a:t>
            </a:r>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lstStyle/>
          <a:p>
            <a:pPr marL="0" indent="0">
              <a:buNone/>
            </a:pPr>
            <a:r>
              <a:rPr lang="en-US" dirty="0"/>
              <a:t>We’ll review the different algorithms, and look at the results using:</a:t>
            </a:r>
          </a:p>
          <a:p>
            <a:pPr marL="0" indent="0">
              <a:buNone/>
            </a:pPr>
            <a:endParaRPr lang="en-US" dirty="0"/>
          </a:p>
          <a:p>
            <a:pPr marL="0" indent="0">
              <a:buNone/>
            </a:pPr>
            <a:r>
              <a:rPr lang="en-US" dirty="0"/>
              <a:t>Cryptool1 (1.4.41)</a:t>
            </a:r>
          </a:p>
          <a:p>
            <a:pPr marL="0" indent="0">
              <a:buNone/>
            </a:pPr>
            <a:r>
              <a:rPr lang="en-US" dirty="0"/>
              <a:t>	&amp; </a:t>
            </a:r>
          </a:p>
          <a:p>
            <a:pPr marL="0" indent="0">
              <a:buNone/>
            </a:pPr>
            <a:r>
              <a:rPr lang="en-US" dirty="0"/>
              <a:t>Cryptool2 (2.1)</a:t>
            </a:r>
          </a:p>
          <a:p>
            <a:pPr marL="0" indent="0">
              <a:buNone/>
            </a:pPr>
            <a:endParaRPr lang="en-US" dirty="0"/>
          </a:p>
          <a:p>
            <a:pPr marL="0" indent="0">
              <a:buNone/>
            </a:pPr>
            <a:r>
              <a:rPr lang="en-US" dirty="0"/>
              <a:t>Download from:</a:t>
            </a:r>
          </a:p>
          <a:p>
            <a:pPr marL="0" indent="0">
              <a:buNone/>
            </a:pPr>
            <a:r>
              <a:rPr lang="en-US" dirty="0">
                <a:hlinkClick r:id="rId3"/>
              </a:rPr>
              <a:t>http://www.cryptool.org</a:t>
            </a:r>
            <a:endParaRPr lang="en-US" dirty="0"/>
          </a:p>
          <a:p>
            <a:endParaRPr lang="en-GB" dirty="0"/>
          </a:p>
        </p:txBody>
      </p:sp>
      <p:pic>
        <p:nvPicPr>
          <p:cNvPr id="7" name="Picture 6">
            <a:extLst>
              <a:ext uri="{FF2B5EF4-FFF2-40B4-BE49-F238E27FC236}">
                <a16:creationId xmlns:a16="http://schemas.microsoft.com/office/drawing/2014/main" id="{033C445A-1CF4-47F5-8264-C02F10E8295A}"/>
              </a:ext>
            </a:extLst>
          </p:cNvPr>
          <p:cNvPicPr>
            <a:picLocks noChangeAspect="1"/>
          </p:cNvPicPr>
          <p:nvPr/>
        </p:nvPicPr>
        <p:blipFill rotWithShape="1">
          <a:blip r:embed="rId4"/>
          <a:srcRect r="33535" b="4948"/>
          <a:stretch/>
        </p:blipFill>
        <p:spPr>
          <a:xfrm>
            <a:off x="5202620" y="2448911"/>
            <a:ext cx="5910959" cy="3522170"/>
          </a:xfrm>
          <a:prstGeom prst="rect">
            <a:avLst/>
          </a:prstGeom>
        </p:spPr>
      </p:pic>
    </p:spTree>
    <p:extLst>
      <p:ext uri="{BB962C8B-B14F-4D97-AF65-F5344CB8AC3E}">
        <p14:creationId xmlns:p14="http://schemas.microsoft.com/office/powerpoint/2010/main" val="19390159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F02CD-407B-45E9-B16C-9E00E3307B93}"/>
              </a:ext>
            </a:extLst>
          </p:cNvPr>
          <p:cNvSpPr>
            <a:spLocks noGrp="1"/>
          </p:cNvSpPr>
          <p:nvPr>
            <p:ph type="title"/>
          </p:nvPr>
        </p:nvSpPr>
        <p:spPr/>
        <p:txBody>
          <a:bodyPr/>
          <a:lstStyle/>
          <a:p>
            <a:r>
              <a:rPr lang="en-GB" dirty="0"/>
              <a:t>Key Generation &amp; Management</a:t>
            </a:r>
          </a:p>
        </p:txBody>
      </p:sp>
      <p:sp>
        <p:nvSpPr>
          <p:cNvPr id="3" name="Content Placeholder 2">
            <a:extLst>
              <a:ext uri="{FF2B5EF4-FFF2-40B4-BE49-F238E27FC236}">
                <a16:creationId xmlns:a16="http://schemas.microsoft.com/office/drawing/2014/main" id="{42EF83C4-DD83-43E3-856E-C1505F96AF93}"/>
              </a:ext>
            </a:extLst>
          </p:cNvPr>
          <p:cNvSpPr>
            <a:spLocks noGrp="1"/>
          </p:cNvSpPr>
          <p:nvPr>
            <p:ph idx="1"/>
          </p:nvPr>
        </p:nvSpPr>
        <p:spPr/>
        <p:txBody>
          <a:bodyPr>
            <a:normAutofit/>
          </a:bodyPr>
          <a:lstStyle/>
          <a:p>
            <a:pPr marL="0" indent="0">
              <a:buNone/>
            </a:pPr>
            <a:r>
              <a:rPr lang="en-GB" dirty="0"/>
              <a:t>Stage 1</a:t>
            </a:r>
          </a:p>
          <a:p>
            <a:pPr marL="0" indent="0">
              <a:buNone/>
            </a:pPr>
            <a:endParaRPr lang="en-GB" dirty="0"/>
          </a:p>
          <a:p>
            <a:r>
              <a:rPr lang="en-GB" sz="2400" dirty="0"/>
              <a:t>Go to “GnuPG” Website</a:t>
            </a:r>
          </a:p>
          <a:p>
            <a:r>
              <a:rPr lang="en-GB" sz="2400" dirty="0"/>
              <a:t>Go to “Download”</a:t>
            </a:r>
          </a:p>
          <a:p>
            <a:r>
              <a:rPr lang="en-GB" sz="2400" dirty="0"/>
              <a:t>Scroll down to “GnuPG Binary Releases” section</a:t>
            </a:r>
          </a:p>
          <a:p>
            <a:r>
              <a:rPr lang="en-GB" sz="2400" dirty="0"/>
              <a:t>Download “GPG4Win”</a:t>
            </a:r>
          </a:p>
          <a:p>
            <a:r>
              <a:rPr lang="en-GB" sz="2400" dirty="0"/>
              <a:t>Run and install “GPG4Win”</a:t>
            </a:r>
          </a:p>
          <a:p>
            <a:pPr marL="0" indent="0">
              <a:buNone/>
            </a:pPr>
            <a:endParaRPr lang="en-GB" dirty="0"/>
          </a:p>
          <a:p>
            <a:endParaRPr lang="en-GB" dirty="0"/>
          </a:p>
        </p:txBody>
      </p:sp>
    </p:spTree>
    <p:extLst>
      <p:ext uri="{BB962C8B-B14F-4D97-AF65-F5344CB8AC3E}">
        <p14:creationId xmlns:p14="http://schemas.microsoft.com/office/powerpoint/2010/main" val="5207400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3BFE3-CCD5-422C-8B8F-B8F440A430F0}"/>
              </a:ext>
            </a:extLst>
          </p:cNvPr>
          <p:cNvSpPr>
            <a:spLocks noGrp="1"/>
          </p:cNvSpPr>
          <p:nvPr>
            <p:ph type="title"/>
          </p:nvPr>
        </p:nvSpPr>
        <p:spPr/>
        <p:txBody>
          <a:bodyPr/>
          <a:lstStyle/>
          <a:p>
            <a:r>
              <a:rPr lang="en-GB" dirty="0"/>
              <a:t>GPG4Win / </a:t>
            </a:r>
            <a:r>
              <a:rPr lang="en-GB" dirty="0" err="1"/>
              <a:t>Kleopatra</a:t>
            </a:r>
            <a:endParaRPr lang="en-GB" dirty="0"/>
          </a:p>
        </p:txBody>
      </p:sp>
      <p:pic>
        <p:nvPicPr>
          <p:cNvPr id="5" name="Content Placeholder 4">
            <a:extLst>
              <a:ext uri="{FF2B5EF4-FFF2-40B4-BE49-F238E27FC236}">
                <a16:creationId xmlns:a16="http://schemas.microsoft.com/office/drawing/2014/main" id="{FF3E7045-0269-4EE4-A590-C37E0DF9C5CE}"/>
              </a:ext>
            </a:extLst>
          </p:cNvPr>
          <p:cNvPicPr>
            <a:picLocks noGrp="1" noChangeAspect="1"/>
          </p:cNvPicPr>
          <p:nvPr>
            <p:ph idx="1"/>
          </p:nvPr>
        </p:nvPicPr>
        <p:blipFill>
          <a:blip r:embed="rId3"/>
          <a:stretch>
            <a:fillRect/>
          </a:stretch>
        </p:blipFill>
        <p:spPr>
          <a:xfrm>
            <a:off x="2041424" y="1479174"/>
            <a:ext cx="7952808" cy="4970505"/>
          </a:xfrm>
        </p:spPr>
      </p:pic>
    </p:spTree>
    <p:extLst>
      <p:ext uri="{BB962C8B-B14F-4D97-AF65-F5344CB8AC3E}">
        <p14:creationId xmlns:p14="http://schemas.microsoft.com/office/powerpoint/2010/main" val="10867784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F02CD-407B-45E9-B16C-9E00E3307B93}"/>
              </a:ext>
            </a:extLst>
          </p:cNvPr>
          <p:cNvSpPr>
            <a:spLocks noGrp="1"/>
          </p:cNvSpPr>
          <p:nvPr>
            <p:ph type="title"/>
          </p:nvPr>
        </p:nvSpPr>
        <p:spPr/>
        <p:txBody>
          <a:bodyPr/>
          <a:lstStyle/>
          <a:p>
            <a:r>
              <a:rPr lang="en-GB" dirty="0"/>
              <a:t>Key Generation &amp; Management</a:t>
            </a:r>
          </a:p>
        </p:txBody>
      </p:sp>
      <p:sp>
        <p:nvSpPr>
          <p:cNvPr id="3" name="Content Placeholder 2">
            <a:extLst>
              <a:ext uri="{FF2B5EF4-FFF2-40B4-BE49-F238E27FC236}">
                <a16:creationId xmlns:a16="http://schemas.microsoft.com/office/drawing/2014/main" id="{42EF83C4-DD83-43E3-856E-C1505F96AF93}"/>
              </a:ext>
            </a:extLst>
          </p:cNvPr>
          <p:cNvSpPr>
            <a:spLocks noGrp="1"/>
          </p:cNvSpPr>
          <p:nvPr>
            <p:ph idx="1"/>
          </p:nvPr>
        </p:nvSpPr>
        <p:spPr/>
        <p:txBody>
          <a:bodyPr>
            <a:normAutofit/>
          </a:bodyPr>
          <a:lstStyle/>
          <a:p>
            <a:pPr marL="0" indent="0">
              <a:buNone/>
            </a:pPr>
            <a:r>
              <a:rPr lang="en-GB" dirty="0"/>
              <a:t>Stage 2</a:t>
            </a:r>
          </a:p>
          <a:p>
            <a:pPr marL="0" indent="0">
              <a:buNone/>
            </a:pPr>
            <a:endParaRPr lang="en-GB" dirty="0"/>
          </a:p>
          <a:p>
            <a:r>
              <a:rPr lang="en-GB" dirty="0"/>
              <a:t>Go to “OpenPGP” Website </a:t>
            </a:r>
          </a:p>
          <a:p>
            <a:r>
              <a:rPr lang="en-GB" dirty="0"/>
              <a:t>Go to “</a:t>
            </a:r>
            <a:r>
              <a:rPr lang="en-GB" dirty="0" err="1"/>
              <a:t>Misc</a:t>
            </a:r>
            <a:r>
              <a:rPr lang="en-GB" dirty="0"/>
              <a:t> Tools” page</a:t>
            </a:r>
          </a:p>
          <a:p>
            <a:r>
              <a:rPr lang="en-GB" dirty="0"/>
              <a:t>Download “</a:t>
            </a:r>
            <a:r>
              <a:rPr lang="en-GB" dirty="0" err="1"/>
              <a:t>GpgFrontend</a:t>
            </a:r>
            <a:r>
              <a:rPr lang="en-GB" dirty="0"/>
              <a:t>”</a:t>
            </a:r>
          </a:p>
          <a:p>
            <a:r>
              <a:rPr lang="en-GB" dirty="0"/>
              <a:t>Go to “</a:t>
            </a:r>
            <a:r>
              <a:rPr lang="en-GB" dirty="0" err="1"/>
              <a:t>Github</a:t>
            </a:r>
            <a:r>
              <a:rPr lang="en-GB" dirty="0"/>
              <a:t>” page</a:t>
            </a:r>
          </a:p>
          <a:p>
            <a:r>
              <a:rPr lang="en-GB" dirty="0"/>
              <a:t>Download “gpgfrontend-windows-latest-Release-c4816f0.zip”</a:t>
            </a:r>
          </a:p>
          <a:p>
            <a:r>
              <a:rPr lang="en-GB" dirty="0"/>
              <a:t>Run and install</a:t>
            </a:r>
          </a:p>
        </p:txBody>
      </p:sp>
    </p:spTree>
    <p:extLst>
      <p:ext uri="{BB962C8B-B14F-4D97-AF65-F5344CB8AC3E}">
        <p14:creationId xmlns:p14="http://schemas.microsoft.com/office/powerpoint/2010/main" val="24108945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52335-ED63-495D-B181-708E67131B02}"/>
              </a:ext>
            </a:extLst>
          </p:cNvPr>
          <p:cNvSpPr>
            <a:spLocks noGrp="1"/>
          </p:cNvSpPr>
          <p:nvPr>
            <p:ph type="title"/>
          </p:nvPr>
        </p:nvSpPr>
        <p:spPr/>
        <p:txBody>
          <a:bodyPr/>
          <a:lstStyle/>
          <a:p>
            <a:r>
              <a:rPr lang="en-GB" dirty="0"/>
              <a:t>GPG Frontend</a:t>
            </a:r>
          </a:p>
        </p:txBody>
      </p:sp>
      <p:pic>
        <p:nvPicPr>
          <p:cNvPr id="5" name="Content Placeholder 4" descr="Graphical user interface, application&#10;&#10;Description automatically generated">
            <a:extLst>
              <a:ext uri="{FF2B5EF4-FFF2-40B4-BE49-F238E27FC236}">
                <a16:creationId xmlns:a16="http://schemas.microsoft.com/office/drawing/2014/main" id="{E663A7E3-40DE-4EC4-BDE0-526B18A44727}"/>
              </a:ext>
            </a:extLst>
          </p:cNvPr>
          <p:cNvPicPr>
            <a:picLocks noGrp="1" noChangeAspect="1"/>
          </p:cNvPicPr>
          <p:nvPr>
            <p:ph idx="1"/>
          </p:nvPr>
        </p:nvPicPr>
        <p:blipFill>
          <a:blip r:embed="rId3"/>
          <a:stretch>
            <a:fillRect/>
          </a:stretch>
        </p:blipFill>
        <p:spPr>
          <a:xfrm>
            <a:off x="1997308" y="1348330"/>
            <a:ext cx="8309745" cy="5193591"/>
          </a:xfrm>
        </p:spPr>
      </p:pic>
    </p:spTree>
    <p:extLst>
      <p:ext uri="{BB962C8B-B14F-4D97-AF65-F5344CB8AC3E}">
        <p14:creationId xmlns:p14="http://schemas.microsoft.com/office/powerpoint/2010/main" val="27494966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78B56-FC2D-4763-BF45-4ECC5A34EAD5}"/>
              </a:ext>
            </a:extLst>
          </p:cNvPr>
          <p:cNvSpPr>
            <a:spLocks noGrp="1"/>
          </p:cNvSpPr>
          <p:nvPr>
            <p:ph type="title"/>
          </p:nvPr>
        </p:nvSpPr>
        <p:spPr/>
        <p:txBody>
          <a:bodyPr/>
          <a:lstStyle/>
          <a:p>
            <a:r>
              <a:rPr lang="en-GB" dirty="0"/>
              <a:t>7-Zip</a:t>
            </a:r>
          </a:p>
        </p:txBody>
      </p:sp>
      <p:sp>
        <p:nvSpPr>
          <p:cNvPr id="3" name="Content Placeholder 2">
            <a:extLst>
              <a:ext uri="{FF2B5EF4-FFF2-40B4-BE49-F238E27FC236}">
                <a16:creationId xmlns:a16="http://schemas.microsoft.com/office/drawing/2014/main" id="{DE34006E-AFB5-4691-862E-78808A88835A}"/>
              </a:ext>
            </a:extLst>
          </p:cNvPr>
          <p:cNvSpPr>
            <a:spLocks noGrp="1"/>
          </p:cNvSpPr>
          <p:nvPr>
            <p:ph idx="1"/>
          </p:nvPr>
        </p:nvSpPr>
        <p:spPr/>
        <p:txBody>
          <a:bodyPr/>
          <a:lstStyle/>
          <a:p>
            <a:r>
              <a:rPr lang="en-GB" dirty="0"/>
              <a:t>Go to 7-zip website: </a:t>
            </a:r>
            <a:r>
              <a:rPr lang="en-GB" dirty="0">
                <a:hlinkClick r:id="rId3"/>
              </a:rPr>
              <a:t>https://www.7-zip.org/</a:t>
            </a:r>
            <a:endParaRPr lang="en-GB" dirty="0"/>
          </a:p>
          <a:p>
            <a:endParaRPr lang="en-GB" dirty="0"/>
          </a:p>
          <a:p>
            <a:r>
              <a:rPr lang="en-GB" dirty="0"/>
              <a:t>Go to Download page</a:t>
            </a:r>
          </a:p>
          <a:p>
            <a:endParaRPr lang="en-GB" dirty="0"/>
          </a:p>
          <a:p>
            <a:r>
              <a:rPr lang="en-GB" dirty="0"/>
              <a:t>Download version for Windows 10, 64bit</a:t>
            </a:r>
          </a:p>
          <a:p>
            <a:endParaRPr lang="en-GB" dirty="0"/>
          </a:p>
          <a:p>
            <a:r>
              <a:rPr lang="en-GB" dirty="0"/>
              <a:t>Install</a:t>
            </a:r>
          </a:p>
        </p:txBody>
      </p:sp>
    </p:spTree>
    <p:extLst>
      <p:ext uri="{BB962C8B-B14F-4D97-AF65-F5344CB8AC3E}">
        <p14:creationId xmlns:p14="http://schemas.microsoft.com/office/powerpoint/2010/main" val="42011003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BC0EB-5CF1-45A5-BFB3-5FF99FD4D0F7}"/>
              </a:ext>
            </a:extLst>
          </p:cNvPr>
          <p:cNvSpPr>
            <a:spLocks noGrp="1"/>
          </p:cNvSpPr>
          <p:nvPr>
            <p:ph type="title"/>
          </p:nvPr>
        </p:nvSpPr>
        <p:spPr/>
        <p:txBody>
          <a:bodyPr/>
          <a:lstStyle/>
          <a:p>
            <a:r>
              <a:rPr lang="en-GB" dirty="0"/>
              <a:t>7-Zip Frontend</a:t>
            </a:r>
          </a:p>
        </p:txBody>
      </p:sp>
      <p:pic>
        <p:nvPicPr>
          <p:cNvPr id="5" name="Content Placeholder 4">
            <a:extLst>
              <a:ext uri="{FF2B5EF4-FFF2-40B4-BE49-F238E27FC236}">
                <a16:creationId xmlns:a16="http://schemas.microsoft.com/office/drawing/2014/main" id="{0E6750F0-0E68-4D20-B6A9-5EF98685D78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14417" y="1452482"/>
            <a:ext cx="8531517" cy="4964719"/>
          </a:xfrm>
        </p:spPr>
      </p:pic>
    </p:spTree>
    <p:extLst>
      <p:ext uri="{BB962C8B-B14F-4D97-AF65-F5344CB8AC3E}">
        <p14:creationId xmlns:p14="http://schemas.microsoft.com/office/powerpoint/2010/main" val="22143670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descr="Lightbulb and gear with solid fill">
            <a:extLst>
              <a:ext uri="{FF2B5EF4-FFF2-40B4-BE49-F238E27FC236}">
                <a16:creationId xmlns:a16="http://schemas.microsoft.com/office/drawing/2014/main" id="{9B6CF725-62F8-44D9-94E6-981B360895A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73130" y="701831"/>
            <a:ext cx="4705623" cy="4705623"/>
          </a:xfrm>
          <a:prstGeom prst="rect">
            <a:avLst/>
          </a:prstGeom>
        </p:spPr>
      </p:pic>
      <p:sp>
        <p:nvSpPr>
          <p:cNvPr id="2" name="Title 1">
            <a:extLst>
              <a:ext uri="{FF2B5EF4-FFF2-40B4-BE49-F238E27FC236}">
                <a16:creationId xmlns:a16="http://schemas.microsoft.com/office/drawing/2014/main" id="{DE9866BA-502A-4F27-9E43-D22B840C1030}"/>
              </a:ext>
            </a:extLst>
          </p:cNvPr>
          <p:cNvSpPr>
            <a:spLocks noGrp="1"/>
          </p:cNvSpPr>
          <p:nvPr>
            <p:ph type="title"/>
          </p:nvPr>
        </p:nvSpPr>
        <p:spPr/>
        <p:txBody>
          <a:bodyPr/>
          <a:lstStyle/>
          <a:p>
            <a:r>
              <a:rPr lang="en-GB" dirty="0"/>
              <a:t>Exercise / Lab: </a:t>
            </a:r>
            <a:r>
              <a:rPr lang="en-GB" dirty="0" err="1"/>
              <a:t>Cryptool</a:t>
            </a:r>
            <a:r>
              <a:rPr lang="en-GB" dirty="0"/>
              <a:t> (15Mins)</a:t>
            </a:r>
          </a:p>
        </p:txBody>
      </p:sp>
      <p:sp>
        <p:nvSpPr>
          <p:cNvPr id="3" name="Content Placeholder 2">
            <a:extLst>
              <a:ext uri="{FF2B5EF4-FFF2-40B4-BE49-F238E27FC236}">
                <a16:creationId xmlns:a16="http://schemas.microsoft.com/office/drawing/2014/main" id="{5932004D-CDF6-4A93-A009-7950E30C0719}"/>
              </a:ext>
            </a:extLst>
          </p:cNvPr>
          <p:cNvSpPr>
            <a:spLocks noGrp="1"/>
          </p:cNvSpPr>
          <p:nvPr>
            <p:ph idx="1"/>
          </p:nvPr>
        </p:nvSpPr>
        <p:spPr/>
        <p:txBody>
          <a:bodyPr>
            <a:normAutofit lnSpcReduction="10000"/>
          </a:bodyPr>
          <a:lstStyle/>
          <a:p>
            <a:pPr marL="0" indent="0">
              <a:buNone/>
            </a:pPr>
            <a:r>
              <a:rPr lang="en-GB" dirty="0"/>
              <a:t>Familiarise yourself with Cryptool2</a:t>
            </a:r>
          </a:p>
          <a:p>
            <a:r>
              <a:rPr lang="en-GB" dirty="0"/>
              <a:t>Open Cryptool2</a:t>
            </a:r>
          </a:p>
          <a:p>
            <a:endParaRPr lang="en-GB" dirty="0"/>
          </a:p>
          <a:p>
            <a:r>
              <a:rPr lang="en-US" dirty="0"/>
              <a:t>Navigate to the “</a:t>
            </a:r>
            <a:r>
              <a:rPr lang="en-US" dirty="0" err="1"/>
              <a:t>StartCenter</a:t>
            </a:r>
            <a:r>
              <a:rPr lang="en-US" dirty="0"/>
              <a:t>” </a:t>
            </a:r>
          </a:p>
          <a:p>
            <a:r>
              <a:rPr lang="en-US" dirty="0"/>
              <a:t>Look at the “Templates” section </a:t>
            </a:r>
          </a:p>
          <a:p>
            <a:r>
              <a:rPr lang="en-US" dirty="0"/>
              <a:t>Expand the lists using the </a:t>
            </a:r>
            <a:r>
              <a:rPr lang="en-US" dirty="0" err="1"/>
              <a:t>twistie</a:t>
            </a:r>
            <a:r>
              <a:rPr lang="en-US" dirty="0"/>
              <a:t> “     “</a:t>
            </a:r>
          </a:p>
          <a:p>
            <a:endParaRPr lang="en-US" dirty="0"/>
          </a:p>
          <a:p>
            <a:r>
              <a:rPr lang="en-US" dirty="0"/>
              <a:t>Look within “Cryptography” and “Hash Functions”</a:t>
            </a:r>
          </a:p>
          <a:p>
            <a:r>
              <a:rPr lang="en-US" dirty="0"/>
              <a:t>Do you </a:t>
            </a:r>
            <a:r>
              <a:rPr lang="en-US" dirty="0" err="1"/>
              <a:t>recognise</a:t>
            </a:r>
            <a:r>
              <a:rPr lang="en-US" dirty="0"/>
              <a:t> the names of any ciphers / algorithms?</a:t>
            </a:r>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endParaRPr lang="en-GB" dirty="0"/>
          </a:p>
        </p:txBody>
      </p:sp>
      <p:sp>
        <p:nvSpPr>
          <p:cNvPr id="4" name="Isosceles Triangle 3">
            <a:extLst>
              <a:ext uri="{FF2B5EF4-FFF2-40B4-BE49-F238E27FC236}">
                <a16:creationId xmlns:a16="http://schemas.microsoft.com/office/drawing/2014/main" id="{192A0AB9-2859-423D-B5A4-6E71C9C44E7C}"/>
              </a:ext>
            </a:extLst>
          </p:cNvPr>
          <p:cNvSpPr/>
          <p:nvPr/>
        </p:nvSpPr>
        <p:spPr>
          <a:xfrm rot="19565988">
            <a:off x="6057613" y="4155353"/>
            <a:ext cx="358499" cy="28176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735455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descr="Lightbulb and gear with solid fill">
            <a:extLst>
              <a:ext uri="{FF2B5EF4-FFF2-40B4-BE49-F238E27FC236}">
                <a16:creationId xmlns:a16="http://schemas.microsoft.com/office/drawing/2014/main" id="{9B6CF725-62F8-44D9-94E6-981B360895A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73130" y="701831"/>
            <a:ext cx="4705623" cy="4705623"/>
          </a:xfrm>
          <a:prstGeom prst="rect">
            <a:avLst/>
          </a:prstGeom>
        </p:spPr>
      </p:pic>
      <p:sp>
        <p:nvSpPr>
          <p:cNvPr id="2" name="Title 1">
            <a:extLst>
              <a:ext uri="{FF2B5EF4-FFF2-40B4-BE49-F238E27FC236}">
                <a16:creationId xmlns:a16="http://schemas.microsoft.com/office/drawing/2014/main" id="{DE9866BA-502A-4F27-9E43-D22B840C1030}"/>
              </a:ext>
            </a:extLst>
          </p:cNvPr>
          <p:cNvSpPr>
            <a:spLocks noGrp="1"/>
          </p:cNvSpPr>
          <p:nvPr>
            <p:ph type="title"/>
          </p:nvPr>
        </p:nvSpPr>
        <p:spPr/>
        <p:txBody>
          <a:bodyPr/>
          <a:lstStyle/>
          <a:p>
            <a:r>
              <a:rPr lang="en-GB" dirty="0"/>
              <a:t>Exercise / Lab: </a:t>
            </a:r>
            <a:r>
              <a:rPr lang="en-GB" dirty="0" err="1"/>
              <a:t>Kleopatra</a:t>
            </a:r>
            <a:r>
              <a:rPr lang="en-GB" dirty="0"/>
              <a:t> – Part 1 (15 Mins)</a:t>
            </a:r>
          </a:p>
        </p:txBody>
      </p:sp>
      <p:sp>
        <p:nvSpPr>
          <p:cNvPr id="3" name="Content Placeholder 2">
            <a:extLst>
              <a:ext uri="{FF2B5EF4-FFF2-40B4-BE49-F238E27FC236}">
                <a16:creationId xmlns:a16="http://schemas.microsoft.com/office/drawing/2014/main" id="{5932004D-CDF6-4A93-A009-7950E30C0719}"/>
              </a:ext>
            </a:extLst>
          </p:cNvPr>
          <p:cNvSpPr>
            <a:spLocks noGrp="1"/>
          </p:cNvSpPr>
          <p:nvPr>
            <p:ph idx="1"/>
          </p:nvPr>
        </p:nvSpPr>
        <p:spPr/>
        <p:txBody>
          <a:bodyPr>
            <a:normAutofit fontScale="85000" lnSpcReduction="20000"/>
          </a:bodyPr>
          <a:lstStyle/>
          <a:p>
            <a:pPr marL="0" indent="0">
              <a:buNone/>
            </a:pPr>
            <a:r>
              <a:rPr lang="en-GB" dirty="0"/>
              <a:t>Familiarise yourself with </a:t>
            </a:r>
            <a:r>
              <a:rPr lang="en-GB" dirty="0" err="1"/>
              <a:t>Kleopatra</a:t>
            </a:r>
            <a:endParaRPr lang="en-GB" dirty="0"/>
          </a:p>
          <a:p>
            <a:r>
              <a:rPr lang="en-GB" dirty="0"/>
              <a:t>Open </a:t>
            </a:r>
            <a:r>
              <a:rPr lang="en-GB" dirty="0" err="1"/>
              <a:t>Kleopatra</a:t>
            </a:r>
            <a:endParaRPr lang="en-GB" dirty="0"/>
          </a:p>
          <a:p>
            <a:endParaRPr lang="en-GB" dirty="0"/>
          </a:p>
          <a:p>
            <a:r>
              <a:rPr lang="en-GB" dirty="0"/>
              <a:t>Select “File” and create a new “Key Pair”</a:t>
            </a:r>
          </a:p>
          <a:p>
            <a:r>
              <a:rPr lang="en-GB" dirty="0"/>
              <a:t>Select “Create a Personal OpenPGP Key Pair”</a:t>
            </a:r>
          </a:p>
          <a:p>
            <a:r>
              <a:rPr lang="en-GB" dirty="0"/>
              <a:t>Enter your name and email… </a:t>
            </a:r>
          </a:p>
          <a:p>
            <a:r>
              <a:rPr lang="en-GB" dirty="0"/>
              <a:t>Leave all other settings unchanged</a:t>
            </a:r>
          </a:p>
          <a:p>
            <a:pPr marL="0" indent="0">
              <a:buNone/>
            </a:pPr>
            <a:endParaRPr lang="en-GB" dirty="0"/>
          </a:p>
          <a:p>
            <a:r>
              <a:rPr lang="en-GB" dirty="0"/>
              <a:t>Right click on your new Key Pair and Export your Public Key</a:t>
            </a:r>
          </a:p>
          <a:p>
            <a:r>
              <a:rPr lang="en-GB" dirty="0"/>
              <a:t>Share Public Keys with another member of the group</a:t>
            </a:r>
          </a:p>
          <a:p>
            <a:r>
              <a:rPr lang="en-GB" dirty="0"/>
              <a:t>Use Sign/Encrypt to encrypt a test file of your choice, can they open it?</a:t>
            </a:r>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endParaRPr lang="en-GB" dirty="0"/>
          </a:p>
        </p:txBody>
      </p:sp>
    </p:spTree>
    <p:extLst>
      <p:ext uri="{BB962C8B-B14F-4D97-AF65-F5344CB8AC3E}">
        <p14:creationId xmlns:p14="http://schemas.microsoft.com/office/powerpoint/2010/main" val="38069508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descr="Lightbulb and gear with solid fill">
            <a:extLst>
              <a:ext uri="{FF2B5EF4-FFF2-40B4-BE49-F238E27FC236}">
                <a16:creationId xmlns:a16="http://schemas.microsoft.com/office/drawing/2014/main" id="{9B6CF725-62F8-44D9-94E6-981B360895A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73130" y="701831"/>
            <a:ext cx="4705623" cy="4705623"/>
          </a:xfrm>
          <a:prstGeom prst="rect">
            <a:avLst/>
          </a:prstGeom>
        </p:spPr>
      </p:pic>
      <p:sp>
        <p:nvSpPr>
          <p:cNvPr id="2" name="Title 1">
            <a:extLst>
              <a:ext uri="{FF2B5EF4-FFF2-40B4-BE49-F238E27FC236}">
                <a16:creationId xmlns:a16="http://schemas.microsoft.com/office/drawing/2014/main" id="{DE9866BA-502A-4F27-9E43-D22B840C1030}"/>
              </a:ext>
            </a:extLst>
          </p:cNvPr>
          <p:cNvSpPr>
            <a:spLocks noGrp="1"/>
          </p:cNvSpPr>
          <p:nvPr>
            <p:ph type="title"/>
          </p:nvPr>
        </p:nvSpPr>
        <p:spPr/>
        <p:txBody>
          <a:bodyPr/>
          <a:lstStyle/>
          <a:p>
            <a:r>
              <a:rPr lang="en-GB" dirty="0"/>
              <a:t>Exercise / Lab (15 Mins):</a:t>
            </a:r>
          </a:p>
        </p:txBody>
      </p:sp>
      <p:sp>
        <p:nvSpPr>
          <p:cNvPr id="3" name="Content Placeholder 2">
            <a:extLst>
              <a:ext uri="{FF2B5EF4-FFF2-40B4-BE49-F238E27FC236}">
                <a16:creationId xmlns:a16="http://schemas.microsoft.com/office/drawing/2014/main" id="{5932004D-CDF6-4A93-A009-7950E30C0719}"/>
              </a:ext>
            </a:extLst>
          </p:cNvPr>
          <p:cNvSpPr>
            <a:spLocks noGrp="1"/>
          </p:cNvSpPr>
          <p:nvPr>
            <p:ph idx="1"/>
          </p:nvPr>
        </p:nvSpPr>
        <p:spPr/>
        <p:txBody>
          <a:bodyPr>
            <a:normAutofit lnSpcReduction="10000"/>
          </a:bodyPr>
          <a:lstStyle/>
          <a:p>
            <a:r>
              <a:rPr lang="en-GB" dirty="0"/>
              <a:t>Quickly research “encryption”</a:t>
            </a:r>
          </a:p>
          <a:p>
            <a:endParaRPr lang="en-GB" dirty="0"/>
          </a:p>
          <a:p>
            <a:r>
              <a:rPr lang="en-GB" dirty="0"/>
              <a:t>What does the term encryption mean to you?</a:t>
            </a:r>
          </a:p>
          <a:p>
            <a:endParaRPr lang="en-GB" dirty="0"/>
          </a:p>
          <a:p>
            <a:r>
              <a:rPr lang="en-GB" dirty="0"/>
              <a:t> Where do you think of encryption being used?</a:t>
            </a:r>
          </a:p>
          <a:p>
            <a:endParaRPr lang="en-GB" dirty="0"/>
          </a:p>
          <a:p>
            <a:r>
              <a:rPr lang="en-GB" dirty="0"/>
              <a:t>15 Mins to complete</a:t>
            </a:r>
          </a:p>
          <a:p>
            <a:endParaRPr lang="en-GB" dirty="0"/>
          </a:p>
          <a:p>
            <a:r>
              <a:rPr lang="en-GB" dirty="0"/>
              <a:t>Discuss as a group</a:t>
            </a:r>
          </a:p>
          <a:p>
            <a:pPr marL="0" indent="0">
              <a:buNone/>
            </a:pPr>
            <a:endParaRPr lang="en-GB" dirty="0"/>
          </a:p>
          <a:p>
            <a:endParaRPr lang="en-GB" dirty="0"/>
          </a:p>
        </p:txBody>
      </p:sp>
    </p:spTree>
    <p:extLst>
      <p:ext uri="{BB962C8B-B14F-4D97-AF65-F5344CB8AC3E}">
        <p14:creationId xmlns:p14="http://schemas.microsoft.com/office/powerpoint/2010/main" val="25863038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descr="Lightbulb and gear with solid fill">
            <a:extLst>
              <a:ext uri="{FF2B5EF4-FFF2-40B4-BE49-F238E27FC236}">
                <a16:creationId xmlns:a16="http://schemas.microsoft.com/office/drawing/2014/main" id="{9B6CF725-62F8-44D9-94E6-981B360895A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73130" y="701831"/>
            <a:ext cx="4705623" cy="4705623"/>
          </a:xfrm>
          <a:prstGeom prst="rect">
            <a:avLst/>
          </a:prstGeom>
        </p:spPr>
      </p:pic>
      <p:sp>
        <p:nvSpPr>
          <p:cNvPr id="2" name="Title 1">
            <a:extLst>
              <a:ext uri="{FF2B5EF4-FFF2-40B4-BE49-F238E27FC236}">
                <a16:creationId xmlns:a16="http://schemas.microsoft.com/office/drawing/2014/main" id="{DE9866BA-502A-4F27-9E43-D22B840C1030}"/>
              </a:ext>
            </a:extLst>
          </p:cNvPr>
          <p:cNvSpPr>
            <a:spLocks noGrp="1"/>
          </p:cNvSpPr>
          <p:nvPr>
            <p:ph type="title"/>
          </p:nvPr>
        </p:nvSpPr>
        <p:spPr/>
        <p:txBody>
          <a:bodyPr/>
          <a:lstStyle/>
          <a:p>
            <a:r>
              <a:rPr lang="en-GB" dirty="0"/>
              <a:t>Exercise / Lab: </a:t>
            </a:r>
            <a:r>
              <a:rPr lang="en-GB" dirty="0" err="1"/>
              <a:t>Kleopatra</a:t>
            </a:r>
            <a:r>
              <a:rPr lang="en-GB" dirty="0"/>
              <a:t> – Part 2 (15 Mins)</a:t>
            </a:r>
          </a:p>
        </p:txBody>
      </p:sp>
      <p:sp>
        <p:nvSpPr>
          <p:cNvPr id="3" name="Content Placeholder 2">
            <a:extLst>
              <a:ext uri="{FF2B5EF4-FFF2-40B4-BE49-F238E27FC236}">
                <a16:creationId xmlns:a16="http://schemas.microsoft.com/office/drawing/2014/main" id="{5932004D-CDF6-4A93-A009-7950E30C0719}"/>
              </a:ext>
            </a:extLst>
          </p:cNvPr>
          <p:cNvSpPr>
            <a:spLocks noGrp="1"/>
          </p:cNvSpPr>
          <p:nvPr>
            <p:ph idx="1"/>
          </p:nvPr>
        </p:nvSpPr>
        <p:spPr/>
        <p:txBody>
          <a:bodyPr>
            <a:normAutofit fontScale="85000" lnSpcReduction="20000"/>
          </a:bodyPr>
          <a:lstStyle/>
          <a:p>
            <a:pPr marL="0" indent="0">
              <a:buNone/>
            </a:pPr>
            <a:r>
              <a:rPr lang="en-GB" dirty="0"/>
              <a:t>Familiarise yourself with </a:t>
            </a:r>
            <a:r>
              <a:rPr lang="en-GB" dirty="0" err="1"/>
              <a:t>Kleopatra</a:t>
            </a:r>
            <a:endParaRPr lang="en-GB" dirty="0"/>
          </a:p>
          <a:p>
            <a:r>
              <a:rPr lang="en-GB" dirty="0"/>
              <a:t>Now create another Key Pair</a:t>
            </a:r>
          </a:p>
          <a:p>
            <a:r>
              <a:rPr lang="en-GB" dirty="0"/>
              <a:t>Select “File” and create a new “Key Pair”</a:t>
            </a:r>
          </a:p>
          <a:p>
            <a:r>
              <a:rPr lang="en-GB" dirty="0"/>
              <a:t>Select “Create a Personal OpenPGP Key Pair”</a:t>
            </a:r>
          </a:p>
          <a:p>
            <a:endParaRPr lang="en-GB" dirty="0"/>
          </a:p>
          <a:p>
            <a:r>
              <a:rPr lang="en-GB" dirty="0"/>
              <a:t>Enter your name and email… </a:t>
            </a:r>
          </a:p>
          <a:p>
            <a:r>
              <a:rPr lang="en-GB" dirty="0"/>
              <a:t>But this time select different “key Material” options</a:t>
            </a:r>
          </a:p>
          <a:p>
            <a:endParaRPr lang="en-GB" dirty="0"/>
          </a:p>
          <a:p>
            <a:r>
              <a:rPr lang="en-GB" dirty="0"/>
              <a:t>Right click on your new Key Pair and Export your Public Key</a:t>
            </a:r>
          </a:p>
          <a:p>
            <a:r>
              <a:rPr lang="en-GB" dirty="0"/>
              <a:t>Share Public Keys with another member of the group</a:t>
            </a:r>
          </a:p>
          <a:p>
            <a:r>
              <a:rPr lang="en-GB" dirty="0"/>
              <a:t>Use Sign/Encrypt to encrypt a test file of your choice, can you see any difference?</a:t>
            </a:r>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endParaRPr lang="en-GB" dirty="0"/>
          </a:p>
        </p:txBody>
      </p:sp>
    </p:spTree>
    <p:extLst>
      <p:ext uri="{BB962C8B-B14F-4D97-AF65-F5344CB8AC3E}">
        <p14:creationId xmlns:p14="http://schemas.microsoft.com/office/powerpoint/2010/main" val="26830278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223346"/>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DDA460C-0072-4C06-B816-2B05E4A2A0EA}"/>
              </a:ext>
            </a:extLst>
          </p:cNvPr>
          <p:cNvGrpSpPr/>
          <p:nvPr/>
        </p:nvGrpSpPr>
        <p:grpSpPr>
          <a:xfrm>
            <a:off x="5197342" y="2888634"/>
            <a:ext cx="1862433" cy="3586556"/>
            <a:chOff x="5021580" y="1604970"/>
            <a:chExt cx="2374153" cy="4571992"/>
          </a:xfrm>
        </p:grpSpPr>
        <p:sp>
          <p:nvSpPr>
            <p:cNvPr id="5" name="Freeform: Shape 4">
              <a:extLst>
                <a:ext uri="{FF2B5EF4-FFF2-40B4-BE49-F238E27FC236}">
                  <a16:creationId xmlns:a16="http://schemas.microsoft.com/office/drawing/2014/main" id="{3EE129BC-86F6-440E-84F5-88EE0A93A132}"/>
                </a:ext>
              </a:extLst>
            </p:cNvPr>
            <p:cNvSpPr/>
            <p:nvPr/>
          </p:nvSpPr>
          <p:spPr>
            <a:xfrm>
              <a:off x="5021580" y="2790823"/>
              <a:ext cx="791384" cy="644849"/>
            </a:xfrm>
            <a:custGeom>
              <a:avLst/>
              <a:gdLst>
                <a:gd name="connsiteX0" fmla="*/ 7620 w 791384"/>
                <a:gd name="connsiteY0" fmla="*/ 0 h 644849"/>
                <a:gd name="connsiteX1" fmla="*/ 782169 w 791384"/>
                <a:gd name="connsiteY1" fmla="*/ 320829 h 644849"/>
                <a:gd name="connsiteX2" fmla="*/ 791384 w 791384"/>
                <a:gd name="connsiteY2" fmla="*/ 330968 h 644849"/>
                <a:gd name="connsiteX3" fmla="*/ 791384 w 791384"/>
                <a:gd name="connsiteY3" fmla="*/ 644849 h 644849"/>
                <a:gd name="connsiteX4" fmla="*/ 4575 w 791384"/>
                <a:gd name="connsiteY4" fmla="*/ 188500 h 644849"/>
                <a:gd name="connsiteX5" fmla="*/ 0 w 791384"/>
                <a:gd name="connsiteY5" fmla="*/ 191153 h 644849"/>
                <a:gd name="connsiteX6" fmla="*/ 0 w 791384"/>
                <a:gd name="connsiteY6" fmla="*/ 385 h 644849"/>
                <a:gd name="connsiteX7" fmla="*/ 7620 w 791384"/>
                <a:gd name="connsiteY7" fmla="*/ 0 h 644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1384" h="644849">
                  <a:moveTo>
                    <a:pt x="7620" y="0"/>
                  </a:moveTo>
                  <a:cubicBezTo>
                    <a:pt x="310101" y="0"/>
                    <a:pt x="583945" y="122604"/>
                    <a:pt x="782169" y="320829"/>
                  </a:cubicBezTo>
                  <a:lnTo>
                    <a:pt x="791384" y="330968"/>
                  </a:lnTo>
                  <a:lnTo>
                    <a:pt x="791384" y="644849"/>
                  </a:lnTo>
                  <a:lnTo>
                    <a:pt x="4575" y="188500"/>
                  </a:lnTo>
                  <a:lnTo>
                    <a:pt x="0" y="191153"/>
                  </a:lnTo>
                  <a:lnTo>
                    <a:pt x="0" y="385"/>
                  </a:lnTo>
                  <a:lnTo>
                    <a:pt x="762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6" name="Freeform: Shape 5">
              <a:extLst>
                <a:ext uri="{FF2B5EF4-FFF2-40B4-BE49-F238E27FC236}">
                  <a16:creationId xmlns:a16="http://schemas.microsoft.com/office/drawing/2014/main" id="{45CA4A01-B7D4-4C02-A0A6-31D1D25DBE5E}"/>
                </a:ext>
              </a:extLst>
            </p:cNvPr>
            <p:cNvSpPr/>
            <p:nvPr/>
          </p:nvSpPr>
          <p:spPr>
            <a:xfrm>
              <a:off x="6600506" y="2977519"/>
              <a:ext cx="3843" cy="4457"/>
            </a:xfrm>
            <a:custGeom>
              <a:avLst/>
              <a:gdLst>
                <a:gd name="connsiteX0" fmla="*/ 3843 w 3843"/>
                <a:gd name="connsiteY0" fmla="*/ 0 h 4457"/>
                <a:gd name="connsiteX1" fmla="*/ 3843 w 3843"/>
                <a:gd name="connsiteY1" fmla="*/ 4457 h 4457"/>
                <a:gd name="connsiteX2" fmla="*/ 0 w 3843"/>
                <a:gd name="connsiteY2" fmla="*/ 2229 h 4457"/>
                <a:gd name="connsiteX3" fmla="*/ 3843 w 3843"/>
                <a:gd name="connsiteY3" fmla="*/ 0 h 4457"/>
              </a:gdLst>
              <a:ahLst/>
              <a:cxnLst>
                <a:cxn ang="0">
                  <a:pos x="connsiteX0" y="connsiteY0"/>
                </a:cxn>
                <a:cxn ang="0">
                  <a:pos x="connsiteX1" y="connsiteY1"/>
                </a:cxn>
                <a:cxn ang="0">
                  <a:pos x="connsiteX2" y="connsiteY2"/>
                </a:cxn>
                <a:cxn ang="0">
                  <a:pos x="connsiteX3" y="connsiteY3"/>
                </a:cxn>
              </a:cxnLst>
              <a:rect l="l" t="t" r="r" b="b"/>
              <a:pathLst>
                <a:path w="3843" h="4457">
                  <a:moveTo>
                    <a:pt x="3843" y="0"/>
                  </a:moveTo>
                  <a:lnTo>
                    <a:pt x="3843" y="4457"/>
                  </a:lnTo>
                  <a:lnTo>
                    <a:pt x="0" y="2229"/>
                  </a:lnTo>
                  <a:lnTo>
                    <a:pt x="384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7" name="Freeform: Shape 6">
              <a:extLst>
                <a:ext uri="{FF2B5EF4-FFF2-40B4-BE49-F238E27FC236}">
                  <a16:creationId xmlns:a16="http://schemas.microsoft.com/office/drawing/2014/main" id="{F7DAAB66-13A8-4034-BDDF-000911C1B325}"/>
                </a:ext>
              </a:extLst>
            </p:cNvPr>
            <p:cNvSpPr/>
            <p:nvPr/>
          </p:nvSpPr>
          <p:spPr>
            <a:xfrm>
              <a:off x="5977789" y="2979324"/>
              <a:ext cx="622716" cy="361379"/>
            </a:xfrm>
            <a:custGeom>
              <a:avLst/>
              <a:gdLst>
                <a:gd name="connsiteX0" fmla="*/ 621985 w 622716"/>
                <a:gd name="connsiteY0" fmla="*/ 0 h 361379"/>
                <a:gd name="connsiteX1" fmla="*/ 622716 w 622716"/>
                <a:gd name="connsiteY1" fmla="*/ 424 h 361379"/>
                <a:gd name="connsiteX2" fmla="*/ 382 w 622716"/>
                <a:gd name="connsiteY2" fmla="*/ 361379 h 361379"/>
                <a:gd name="connsiteX3" fmla="*/ 0 w 622716"/>
                <a:gd name="connsiteY3" fmla="*/ 360751 h 361379"/>
                <a:gd name="connsiteX4" fmla="*/ 621985 w 622716"/>
                <a:gd name="connsiteY4" fmla="*/ 0 h 361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716" h="361379">
                  <a:moveTo>
                    <a:pt x="621985" y="0"/>
                  </a:moveTo>
                  <a:lnTo>
                    <a:pt x="622716" y="424"/>
                  </a:lnTo>
                  <a:lnTo>
                    <a:pt x="382" y="361379"/>
                  </a:lnTo>
                  <a:lnTo>
                    <a:pt x="0" y="360751"/>
                  </a:lnTo>
                  <a:lnTo>
                    <a:pt x="62198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8" name="Freeform: Shape 7">
              <a:extLst>
                <a:ext uri="{FF2B5EF4-FFF2-40B4-BE49-F238E27FC236}">
                  <a16:creationId xmlns:a16="http://schemas.microsoft.com/office/drawing/2014/main" id="{16C62978-FAF5-4DD6-A6FF-DA4D04CC401D}"/>
                </a:ext>
              </a:extLst>
            </p:cNvPr>
            <p:cNvSpPr/>
            <p:nvPr/>
          </p:nvSpPr>
          <p:spPr>
            <a:xfrm>
              <a:off x="5812965" y="3121791"/>
              <a:ext cx="164824" cy="313880"/>
            </a:xfrm>
            <a:custGeom>
              <a:avLst/>
              <a:gdLst>
                <a:gd name="connsiteX0" fmla="*/ 0 w 164824"/>
                <a:gd name="connsiteY0" fmla="*/ 0 h 313880"/>
                <a:gd name="connsiteX1" fmla="*/ 61482 w 164824"/>
                <a:gd name="connsiteY1" fmla="*/ 67647 h 313880"/>
                <a:gd name="connsiteX2" fmla="*/ 124540 w 164824"/>
                <a:gd name="connsiteY2" fmla="*/ 151973 h 313880"/>
                <a:gd name="connsiteX3" fmla="*/ 164824 w 164824"/>
                <a:gd name="connsiteY3" fmla="*/ 218283 h 313880"/>
                <a:gd name="connsiteX4" fmla="*/ 0 w 164824"/>
                <a:gd name="connsiteY4" fmla="*/ 313880 h 313880"/>
                <a:gd name="connsiteX5" fmla="*/ 0 w 164824"/>
                <a:gd name="connsiteY5" fmla="*/ 0 h 313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824" h="313880">
                  <a:moveTo>
                    <a:pt x="0" y="0"/>
                  </a:moveTo>
                  <a:lnTo>
                    <a:pt x="61482" y="67647"/>
                  </a:lnTo>
                  <a:cubicBezTo>
                    <a:pt x="83805" y="94696"/>
                    <a:pt x="104855" y="122835"/>
                    <a:pt x="124540" y="151973"/>
                  </a:cubicBezTo>
                  <a:lnTo>
                    <a:pt x="164824" y="218283"/>
                  </a:lnTo>
                  <a:lnTo>
                    <a:pt x="0" y="313880"/>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9" name="Freeform: Shape 8">
              <a:extLst>
                <a:ext uri="{FF2B5EF4-FFF2-40B4-BE49-F238E27FC236}">
                  <a16:creationId xmlns:a16="http://schemas.microsoft.com/office/drawing/2014/main" id="{C10F9C09-3FB9-4C54-848D-CD843C318F9D}"/>
                </a:ext>
              </a:extLst>
            </p:cNvPr>
            <p:cNvSpPr/>
            <p:nvPr/>
          </p:nvSpPr>
          <p:spPr>
            <a:xfrm>
              <a:off x="5812964" y="3340703"/>
              <a:ext cx="311614" cy="1098673"/>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0" name="Freeform: Shape 9">
              <a:extLst>
                <a:ext uri="{FF2B5EF4-FFF2-40B4-BE49-F238E27FC236}">
                  <a16:creationId xmlns:a16="http://schemas.microsoft.com/office/drawing/2014/main" id="{B3E275BE-D4F7-41A9-B504-CBCA6B3286E5}"/>
                </a:ext>
              </a:extLst>
            </p:cNvPr>
            <p:cNvSpPr/>
            <p:nvPr/>
          </p:nvSpPr>
          <p:spPr>
            <a:xfrm>
              <a:off x="5021581" y="4346260"/>
              <a:ext cx="950599" cy="635318"/>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1" name="Freeform: Shape 10">
              <a:extLst>
                <a:ext uri="{FF2B5EF4-FFF2-40B4-BE49-F238E27FC236}">
                  <a16:creationId xmlns:a16="http://schemas.microsoft.com/office/drawing/2014/main" id="{BB918341-62AE-4DF9-97B8-0A38506765CC}"/>
                </a:ext>
              </a:extLst>
            </p:cNvPr>
            <p:cNvSpPr/>
            <p:nvPr/>
          </p:nvSpPr>
          <p:spPr>
            <a:xfrm>
              <a:off x="5021580" y="1604970"/>
              <a:ext cx="1582768" cy="1735105"/>
            </a:xfrm>
            <a:custGeom>
              <a:avLst/>
              <a:gdLst>
                <a:gd name="connsiteX0" fmla="*/ 791384 w 1582768"/>
                <a:gd name="connsiteY0" fmla="*/ 0 h 1735105"/>
                <a:gd name="connsiteX1" fmla="*/ 1582767 w 1582768"/>
                <a:gd name="connsiteY1" fmla="*/ 459002 h 1735105"/>
                <a:gd name="connsiteX2" fmla="*/ 1582768 w 1582768"/>
                <a:gd name="connsiteY2" fmla="*/ 459002 h 1735105"/>
                <a:gd name="connsiteX3" fmla="*/ 1582768 w 1582768"/>
                <a:gd name="connsiteY3" fmla="*/ 1371700 h 1735105"/>
                <a:gd name="connsiteX4" fmla="*/ 1582768 w 1582768"/>
                <a:gd name="connsiteY4" fmla="*/ 1371701 h 1735105"/>
                <a:gd name="connsiteX5" fmla="*/ 1582768 w 1582768"/>
                <a:gd name="connsiteY5" fmla="*/ 1372549 h 1735105"/>
                <a:gd name="connsiteX6" fmla="*/ 1578925 w 1582768"/>
                <a:gd name="connsiteY6" fmla="*/ 1374778 h 1735105"/>
                <a:gd name="connsiteX7" fmla="*/ 1578194 w 1582768"/>
                <a:gd name="connsiteY7" fmla="*/ 1374354 h 1735105"/>
                <a:gd name="connsiteX8" fmla="*/ 956209 w 1582768"/>
                <a:gd name="connsiteY8" fmla="*/ 1735105 h 1735105"/>
                <a:gd name="connsiteX9" fmla="*/ 915925 w 1582768"/>
                <a:gd name="connsiteY9" fmla="*/ 1668795 h 1735105"/>
                <a:gd name="connsiteX10" fmla="*/ 852867 w 1582768"/>
                <a:gd name="connsiteY10" fmla="*/ 1584469 h 1735105"/>
                <a:gd name="connsiteX11" fmla="*/ 791385 w 1582768"/>
                <a:gd name="connsiteY11" fmla="*/ 1516822 h 1735105"/>
                <a:gd name="connsiteX12" fmla="*/ 791385 w 1582768"/>
                <a:gd name="connsiteY12" fmla="*/ 918005 h 1735105"/>
                <a:gd name="connsiteX13" fmla="*/ 791384 w 1582768"/>
                <a:gd name="connsiteY13" fmla="*/ 918004 h 1735105"/>
                <a:gd name="connsiteX14" fmla="*/ 791384 w 1582768"/>
                <a:gd name="connsiteY14" fmla="*/ 1516821 h 1735105"/>
                <a:gd name="connsiteX15" fmla="*/ 782169 w 1582768"/>
                <a:gd name="connsiteY15" fmla="*/ 1506682 h 1735105"/>
                <a:gd name="connsiteX16" fmla="*/ 7620 w 1582768"/>
                <a:gd name="connsiteY16" fmla="*/ 1185853 h 1735105"/>
                <a:gd name="connsiteX17" fmla="*/ 0 w 1582768"/>
                <a:gd name="connsiteY17" fmla="*/ 1186238 h 1735105"/>
                <a:gd name="connsiteX18" fmla="*/ 0 w 1582768"/>
                <a:gd name="connsiteY18" fmla="*/ 459002 h 1735105"/>
                <a:gd name="connsiteX19" fmla="*/ 1 w 1582768"/>
                <a:gd name="connsiteY19" fmla="*/ 459002 h 1735105"/>
                <a:gd name="connsiteX20" fmla="*/ 791384 w 1582768"/>
                <a:gd name="connsiteY20" fmla="*/ 0 h 173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82768" h="1735105">
                  <a:moveTo>
                    <a:pt x="791384" y="0"/>
                  </a:moveTo>
                  <a:lnTo>
                    <a:pt x="1582767" y="459002"/>
                  </a:lnTo>
                  <a:lnTo>
                    <a:pt x="1582768" y="459002"/>
                  </a:lnTo>
                  <a:lnTo>
                    <a:pt x="1582768" y="1371700"/>
                  </a:lnTo>
                  <a:lnTo>
                    <a:pt x="1582768" y="1371701"/>
                  </a:lnTo>
                  <a:lnTo>
                    <a:pt x="1582768" y="1372549"/>
                  </a:lnTo>
                  <a:lnTo>
                    <a:pt x="1578925" y="1374778"/>
                  </a:lnTo>
                  <a:lnTo>
                    <a:pt x="1578194" y="1374354"/>
                  </a:lnTo>
                  <a:lnTo>
                    <a:pt x="956209" y="1735105"/>
                  </a:lnTo>
                  <a:lnTo>
                    <a:pt x="915925" y="1668795"/>
                  </a:lnTo>
                  <a:cubicBezTo>
                    <a:pt x="896240" y="1639657"/>
                    <a:pt x="875190" y="1611518"/>
                    <a:pt x="852867" y="1584469"/>
                  </a:cubicBezTo>
                  <a:lnTo>
                    <a:pt x="791385" y="1516822"/>
                  </a:lnTo>
                  <a:lnTo>
                    <a:pt x="791385" y="918005"/>
                  </a:lnTo>
                  <a:lnTo>
                    <a:pt x="791384" y="918004"/>
                  </a:lnTo>
                  <a:lnTo>
                    <a:pt x="791384" y="1516821"/>
                  </a:lnTo>
                  <a:lnTo>
                    <a:pt x="782169" y="1506682"/>
                  </a:lnTo>
                  <a:cubicBezTo>
                    <a:pt x="583945" y="1308457"/>
                    <a:pt x="310101" y="1185853"/>
                    <a:pt x="7620" y="1185853"/>
                  </a:cubicBezTo>
                  <a:lnTo>
                    <a:pt x="0" y="1186238"/>
                  </a:lnTo>
                  <a:lnTo>
                    <a:pt x="0" y="459002"/>
                  </a:lnTo>
                  <a:lnTo>
                    <a:pt x="1" y="459002"/>
                  </a:lnTo>
                  <a:lnTo>
                    <a:pt x="79138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2" name="Freeform: Shape 11">
              <a:extLst>
                <a:ext uri="{FF2B5EF4-FFF2-40B4-BE49-F238E27FC236}">
                  <a16:creationId xmlns:a16="http://schemas.microsoft.com/office/drawing/2014/main" id="{A85ABCA8-D310-4A20-86D5-E28F124AED36}"/>
                </a:ext>
              </a:extLst>
            </p:cNvPr>
            <p:cNvSpPr/>
            <p:nvPr/>
          </p:nvSpPr>
          <p:spPr>
            <a:xfrm>
              <a:off x="5973508" y="2977518"/>
              <a:ext cx="1422225" cy="1830702"/>
            </a:xfrm>
            <a:custGeom>
              <a:avLst/>
              <a:gdLst>
                <a:gd name="connsiteX0" fmla="*/ 630841 w 1422225"/>
                <a:gd name="connsiteY0" fmla="*/ 0 h 1830702"/>
                <a:gd name="connsiteX1" fmla="*/ 1422224 w 1422225"/>
                <a:gd name="connsiteY1" fmla="*/ 459003 h 1830702"/>
                <a:gd name="connsiteX2" fmla="*/ 1422225 w 1422225"/>
                <a:gd name="connsiteY2" fmla="*/ 459002 h 1830702"/>
                <a:gd name="connsiteX3" fmla="*/ 1422225 w 1422225"/>
                <a:gd name="connsiteY3" fmla="*/ 459003 h 1830702"/>
                <a:gd name="connsiteX4" fmla="*/ 1422225 w 1422225"/>
                <a:gd name="connsiteY4" fmla="*/ 1371700 h 1830702"/>
                <a:gd name="connsiteX5" fmla="*/ 1422225 w 1422225"/>
                <a:gd name="connsiteY5" fmla="*/ 1371701 h 1830702"/>
                <a:gd name="connsiteX6" fmla="*/ 1422225 w 1422225"/>
                <a:gd name="connsiteY6" fmla="*/ 1377006 h 1830702"/>
                <a:gd name="connsiteX7" fmla="*/ 1417651 w 1422225"/>
                <a:gd name="connsiteY7" fmla="*/ 1374354 h 1830702"/>
                <a:gd name="connsiteX8" fmla="*/ 630842 w 1422225"/>
                <a:gd name="connsiteY8" fmla="*/ 1830702 h 1830702"/>
                <a:gd name="connsiteX9" fmla="*/ 630842 w 1422225"/>
                <a:gd name="connsiteY9" fmla="*/ 918005 h 1830702"/>
                <a:gd name="connsiteX10" fmla="*/ 630841 w 1422225"/>
                <a:gd name="connsiteY10" fmla="*/ 918004 h 1830702"/>
                <a:gd name="connsiteX11" fmla="*/ 630841 w 1422225"/>
                <a:gd name="connsiteY11" fmla="*/ 1827744 h 1830702"/>
                <a:gd name="connsiteX12" fmla="*/ 630840 w 1422225"/>
                <a:gd name="connsiteY12" fmla="*/ 1827745 h 1830702"/>
                <a:gd name="connsiteX13" fmla="*/ 0 w 1422225"/>
                <a:gd name="connsiteY13" fmla="*/ 1461857 h 1830702"/>
                <a:gd name="connsiteX14" fmla="*/ 18865 w 1422225"/>
                <a:gd name="connsiteY14" fmla="*/ 1430804 h 1830702"/>
                <a:gd name="connsiteX15" fmla="*/ 151071 w 1422225"/>
                <a:gd name="connsiteY15" fmla="*/ 908682 h 1830702"/>
                <a:gd name="connsiteX16" fmla="*/ 18865 w 1422225"/>
                <a:gd name="connsiteY16" fmla="*/ 386560 h 1830702"/>
                <a:gd name="connsiteX17" fmla="*/ 4664 w 1422225"/>
                <a:gd name="connsiteY17" fmla="*/ 363184 h 1830702"/>
                <a:gd name="connsiteX18" fmla="*/ 626998 w 1422225"/>
                <a:gd name="connsiteY18" fmla="*/ 2229 h 1830702"/>
                <a:gd name="connsiteX19" fmla="*/ 630841 w 1422225"/>
                <a:gd name="connsiteY19" fmla="*/ 4457 h 1830702"/>
                <a:gd name="connsiteX20" fmla="*/ 630841 w 1422225"/>
                <a:gd name="connsiteY20" fmla="*/ 0 h 18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2225" h="1830702">
                  <a:moveTo>
                    <a:pt x="630841" y="0"/>
                  </a:moveTo>
                  <a:lnTo>
                    <a:pt x="1422224" y="459003"/>
                  </a:lnTo>
                  <a:lnTo>
                    <a:pt x="1422225" y="459002"/>
                  </a:lnTo>
                  <a:lnTo>
                    <a:pt x="1422225" y="459003"/>
                  </a:lnTo>
                  <a:lnTo>
                    <a:pt x="1422225" y="1371700"/>
                  </a:lnTo>
                  <a:lnTo>
                    <a:pt x="1422225" y="1371701"/>
                  </a:lnTo>
                  <a:lnTo>
                    <a:pt x="1422225" y="1377006"/>
                  </a:lnTo>
                  <a:lnTo>
                    <a:pt x="1417651" y="1374354"/>
                  </a:lnTo>
                  <a:lnTo>
                    <a:pt x="630842" y="1830702"/>
                  </a:lnTo>
                  <a:lnTo>
                    <a:pt x="630842" y="918005"/>
                  </a:lnTo>
                  <a:lnTo>
                    <a:pt x="630841" y="918004"/>
                  </a:lnTo>
                  <a:lnTo>
                    <a:pt x="630841" y="1827744"/>
                  </a:lnTo>
                  <a:lnTo>
                    <a:pt x="630840" y="1827745"/>
                  </a:lnTo>
                  <a:lnTo>
                    <a:pt x="0" y="1461857"/>
                  </a:lnTo>
                  <a:lnTo>
                    <a:pt x="18865" y="1430804"/>
                  </a:lnTo>
                  <a:cubicBezTo>
                    <a:pt x="103179" y="1275597"/>
                    <a:pt x="151071" y="1097732"/>
                    <a:pt x="151071" y="908682"/>
                  </a:cubicBezTo>
                  <a:cubicBezTo>
                    <a:pt x="151071" y="719632"/>
                    <a:pt x="103179" y="541767"/>
                    <a:pt x="18865" y="386560"/>
                  </a:cubicBezTo>
                  <a:lnTo>
                    <a:pt x="4664" y="363184"/>
                  </a:lnTo>
                  <a:lnTo>
                    <a:pt x="626998" y="2229"/>
                  </a:lnTo>
                  <a:lnTo>
                    <a:pt x="630841" y="4457"/>
                  </a:lnTo>
                  <a:lnTo>
                    <a:pt x="630841"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3" name="Freeform: Shape 12">
              <a:extLst>
                <a:ext uri="{FF2B5EF4-FFF2-40B4-BE49-F238E27FC236}">
                  <a16:creationId xmlns:a16="http://schemas.microsoft.com/office/drawing/2014/main" id="{C07112E0-955F-4D31-803A-A76358EBC614}"/>
                </a:ext>
              </a:extLst>
            </p:cNvPr>
            <p:cNvSpPr/>
            <p:nvPr/>
          </p:nvSpPr>
          <p:spPr>
            <a:xfrm>
              <a:off x="5812965" y="4346260"/>
              <a:ext cx="160543" cy="95302"/>
            </a:xfrm>
            <a:custGeom>
              <a:avLst/>
              <a:gdLst>
                <a:gd name="connsiteX0" fmla="*/ 0 w 160543"/>
                <a:gd name="connsiteY0" fmla="*/ 0 h 95302"/>
                <a:gd name="connsiteX1" fmla="*/ 160543 w 160543"/>
                <a:gd name="connsiteY1" fmla="*/ 93115 h 95302"/>
                <a:gd name="connsiteX2" fmla="*/ 159215 w 160543"/>
                <a:gd name="connsiteY2" fmla="*/ 95302 h 95302"/>
                <a:gd name="connsiteX3" fmla="*/ 4575 w 160543"/>
                <a:gd name="connsiteY3" fmla="*/ 5611 h 95302"/>
                <a:gd name="connsiteX4" fmla="*/ 0 w 160543"/>
                <a:gd name="connsiteY4" fmla="*/ 8264 h 95302"/>
                <a:gd name="connsiteX5" fmla="*/ 0 w 160543"/>
                <a:gd name="connsiteY5" fmla="*/ 0 h 9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543" h="95302">
                  <a:moveTo>
                    <a:pt x="0" y="0"/>
                  </a:moveTo>
                  <a:lnTo>
                    <a:pt x="160543" y="93115"/>
                  </a:lnTo>
                  <a:lnTo>
                    <a:pt x="159215" y="95302"/>
                  </a:lnTo>
                  <a:lnTo>
                    <a:pt x="4575" y="5611"/>
                  </a:lnTo>
                  <a:lnTo>
                    <a:pt x="0" y="826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4" name="Freeform: Shape 13">
              <a:extLst>
                <a:ext uri="{FF2B5EF4-FFF2-40B4-BE49-F238E27FC236}">
                  <a16:creationId xmlns:a16="http://schemas.microsoft.com/office/drawing/2014/main" id="{CAC36928-96A1-49EA-B9D1-733D22362489}"/>
                </a:ext>
              </a:extLst>
            </p:cNvPr>
            <p:cNvSpPr/>
            <p:nvPr/>
          </p:nvSpPr>
          <p:spPr>
            <a:xfrm>
              <a:off x="5021580" y="4441562"/>
              <a:ext cx="1582768" cy="1735400"/>
            </a:xfrm>
            <a:custGeom>
              <a:avLst/>
              <a:gdLst>
                <a:gd name="connsiteX0" fmla="*/ 950599 w 1582768"/>
                <a:gd name="connsiteY0" fmla="*/ 0 h 1735400"/>
                <a:gd name="connsiteX1" fmla="*/ 1582768 w 1582768"/>
                <a:gd name="connsiteY1" fmla="*/ 366658 h 1735400"/>
                <a:gd name="connsiteX2" fmla="*/ 1582768 w 1582768"/>
                <a:gd name="connsiteY2" fmla="*/ 1276398 h 1735400"/>
                <a:gd name="connsiteX3" fmla="*/ 1582768 w 1582768"/>
                <a:gd name="connsiteY3" fmla="*/ 1276399 h 1735400"/>
                <a:gd name="connsiteX4" fmla="*/ 1582768 w 1582768"/>
                <a:gd name="connsiteY4" fmla="*/ 1281704 h 1735400"/>
                <a:gd name="connsiteX5" fmla="*/ 1578194 w 1582768"/>
                <a:gd name="connsiteY5" fmla="*/ 1279052 h 1735400"/>
                <a:gd name="connsiteX6" fmla="*/ 791385 w 1582768"/>
                <a:gd name="connsiteY6" fmla="*/ 1735400 h 1735400"/>
                <a:gd name="connsiteX7" fmla="*/ 791385 w 1582768"/>
                <a:gd name="connsiteY7" fmla="*/ 822703 h 1735400"/>
                <a:gd name="connsiteX8" fmla="*/ 791384 w 1582768"/>
                <a:gd name="connsiteY8" fmla="*/ 822702 h 1735400"/>
                <a:gd name="connsiteX9" fmla="*/ 791384 w 1582768"/>
                <a:gd name="connsiteY9" fmla="*/ 1735400 h 1735400"/>
                <a:gd name="connsiteX10" fmla="*/ 4575 w 1582768"/>
                <a:gd name="connsiteY10" fmla="*/ 1279051 h 1735400"/>
                <a:gd name="connsiteX11" fmla="*/ 0 w 1582768"/>
                <a:gd name="connsiteY11" fmla="*/ 1281704 h 1735400"/>
                <a:gd name="connsiteX12" fmla="*/ 0 w 1582768"/>
                <a:gd name="connsiteY12" fmla="*/ 539631 h 1735400"/>
                <a:gd name="connsiteX13" fmla="*/ 7620 w 1582768"/>
                <a:gd name="connsiteY13" fmla="*/ 540016 h 1735400"/>
                <a:gd name="connsiteX14" fmla="*/ 782169 w 1582768"/>
                <a:gd name="connsiteY14" fmla="*/ 219187 h 1735400"/>
                <a:gd name="connsiteX15" fmla="*/ 791384 w 1582768"/>
                <a:gd name="connsiteY15" fmla="*/ 209048 h 1735400"/>
                <a:gd name="connsiteX16" fmla="*/ 852867 w 1582768"/>
                <a:gd name="connsiteY16" fmla="*/ 141400 h 1735400"/>
                <a:gd name="connsiteX17" fmla="*/ 915925 w 1582768"/>
                <a:gd name="connsiteY17" fmla="*/ 57074 h 1735400"/>
                <a:gd name="connsiteX18" fmla="*/ 950599 w 1582768"/>
                <a:gd name="connsiteY18" fmla="*/ 0 h 173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2768" h="1735400">
                  <a:moveTo>
                    <a:pt x="950599" y="0"/>
                  </a:moveTo>
                  <a:lnTo>
                    <a:pt x="1582768" y="366658"/>
                  </a:lnTo>
                  <a:lnTo>
                    <a:pt x="1582768" y="1276398"/>
                  </a:lnTo>
                  <a:lnTo>
                    <a:pt x="1582768" y="1276399"/>
                  </a:lnTo>
                  <a:lnTo>
                    <a:pt x="1582768" y="1281704"/>
                  </a:lnTo>
                  <a:lnTo>
                    <a:pt x="1578194" y="1279052"/>
                  </a:lnTo>
                  <a:lnTo>
                    <a:pt x="791385" y="1735400"/>
                  </a:lnTo>
                  <a:lnTo>
                    <a:pt x="791385" y="822703"/>
                  </a:lnTo>
                  <a:lnTo>
                    <a:pt x="791384" y="822702"/>
                  </a:lnTo>
                  <a:lnTo>
                    <a:pt x="791384" y="1735400"/>
                  </a:lnTo>
                  <a:lnTo>
                    <a:pt x="4575" y="1279051"/>
                  </a:lnTo>
                  <a:lnTo>
                    <a:pt x="0" y="1281704"/>
                  </a:lnTo>
                  <a:lnTo>
                    <a:pt x="0" y="539631"/>
                  </a:lnTo>
                  <a:lnTo>
                    <a:pt x="7620" y="540016"/>
                  </a:lnTo>
                  <a:cubicBezTo>
                    <a:pt x="310101" y="540016"/>
                    <a:pt x="583945" y="417412"/>
                    <a:pt x="782169" y="219187"/>
                  </a:cubicBezTo>
                  <a:lnTo>
                    <a:pt x="791384" y="209048"/>
                  </a:lnTo>
                  <a:lnTo>
                    <a:pt x="852867" y="141400"/>
                  </a:lnTo>
                  <a:cubicBezTo>
                    <a:pt x="875190" y="114351"/>
                    <a:pt x="896240" y="86212"/>
                    <a:pt x="915925" y="57074"/>
                  </a:cubicBezTo>
                  <a:lnTo>
                    <a:pt x="950599"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grpSp>
      <p:sp>
        <p:nvSpPr>
          <p:cNvPr id="15" name="Freeform: Shape 14">
            <a:extLst>
              <a:ext uri="{FF2B5EF4-FFF2-40B4-BE49-F238E27FC236}">
                <a16:creationId xmlns:a16="http://schemas.microsoft.com/office/drawing/2014/main" id="{BA1C8B5A-F88B-4A20-AD3C-18F5C73BF8B7}"/>
              </a:ext>
            </a:extLst>
          </p:cNvPr>
          <p:cNvSpPr/>
          <p:nvPr/>
        </p:nvSpPr>
        <p:spPr>
          <a:xfrm>
            <a:off x="5947452" y="3966764"/>
            <a:ext cx="488497" cy="283489"/>
          </a:xfrm>
          <a:custGeom>
            <a:avLst/>
            <a:gdLst>
              <a:gd name="connsiteX0" fmla="*/ 621985 w 622716"/>
              <a:gd name="connsiteY0" fmla="*/ 0 h 361379"/>
              <a:gd name="connsiteX1" fmla="*/ 622716 w 622716"/>
              <a:gd name="connsiteY1" fmla="*/ 424 h 361379"/>
              <a:gd name="connsiteX2" fmla="*/ 382 w 622716"/>
              <a:gd name="connsiteY2" fmla="*/ 361379 h 361379"/>
              <a:gd name="connsiteX3" fmla="*/ 0 w 622716"/>
              <a:gd name="connsiteY3" fmla="*/ 360751 h 361379"/>
              <a:gd name="connsiteX4" fmla="*/ 621985 w 622716"/>
              <a:gd name="connsiteY4" fmla="*/ 0 h 361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716" h="361379">
                <a:moveTo>
                  <a:pt x="621985" y="0"/>
                </a:moveTo>
                <a:lnTo>
                  <a:pt x="622716" y="424"/>
                </a:lnTo>
                <a:lnTo>
                  <a:pt x="382" y="361379"/>
                </a:lnTo>
                <a:lnTo>
                  <a:pt x="0" y="360751"/>
                </a:lnTo>
                <a:lnTo>
                  <a:pt x="62198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6" name="Freeform: Shape 15">
            <a:extLst>
              <a:ext uri="{FF2B5EF4-FFF2-40B4-BE49-F238E27FC236}">
                <a16:creationId xmlns:a16="http://schemas.microsoft.com/office/drawing/2014/main" id="{49EF05FD-CD1E-40DE-8FAA-D8948699C889}"/>
              </a:ext>
            </a:extLst>
          </p:cNvPr>
          <p:cNvSpPr/>
          <p:nvPr/>
        </p:nvSpPr>
        <p:spPr>
          <a:xfrm>
            <a:off x="5818153" y="4250252"/>
            <a:ext cx="244450" cy="861868"/>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solidFill>
            <a:srgbClr val="3399FF"/>
          </a:solidFill>
          <a:ln>
            <a:noFill/>
          </a:ln>
          <a:effectLst>
            <a:innerShdw blurRad="63500" dist="50800" dir="216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7" name="Freeform: Shape 16">
            <a:extLst>
              <a:ext uri="{FF2B5EF4-FFF2-40B4-BE49-F238E27FC236}">
                <a16:creationId xmlns:a16="http://schemas.microsoft.com/office/drawing/2014/main" id="{12CCBDFB-1CF6-4236-83FE-00D0B054EECC}"/>
              </a:ext>
            </a:extLst>
          </p:cNvPr>
          <p:cNvSpPr/>
          <p:nvPr/>
        </p:nvSpPr>
        <p:spPr>
          <a:xfrm>
            <a:off x="5197343" y="5039073"/>
            <a:ext cx="745709" cy="498384"/>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solidFill>
            <a:srgbClr val="00FFCC"/>
          </a:solidFill>
          <a:ln>
            <a:noFill/>
          </a:ln>
          <a:effectLst>
            <a:innerShdw blurRad="63500" dist="50800" dir="2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8" name="Freeform: Shape 17">
            <a:extLst>
              <a:ext uri="{FF2B5EF4-FFF2-40B4-BE49-F238E27FC236}">
                <a16:creationId xmlns:a16="http://schemas.microsoft.com/office/drawing/2014/main" id="{5AB447F6-08BD-4F09-9455-FD70871F0072}"/>
              </a:ext>
            </a:extLst>
          </p:cNvPr>
          <p:cNvSpPr/>
          <p:nvPr/>
        </p:nvSpPr>
        <p:spPr>
          <a:xfrm>
            <a:off x="5197342" y="2888635"/>
            <a:ext cx="1241622" cy="1361125"/>
          </a:xfrm>
          <a:custGeom>
            <a:avLst/>
            <a:gdLst>
              <a:gd name="connsiteX0" fmla="*/ 791384 w 1582768"/>
              <a:gd name="connsiteY0" fmla="*/ 0 h 1735105"/>
              <a:gd name="connsiteX1" fmla="*/ 1582767 w 1582768"/>
              <a:gd name="connsiteY1" fmla="*/ 459002 h 1735105"/>
              <a:gd name="connsiteX2" fmla="*/ 1582768 w 1582768"/>
              <a:gd name="connsiteY2" fmla="*/ 459002 h 1735105"/>
              <a:gd name="connsiteX3" fmla="*/ 1582768 w 1582768"/>
              <a:gd name="connsiteY3" fmla="*/ 1371700 h 1735105"/>
              <a:gd name="connsiteX4" fmla="*/ 1582768 w 1582768"/>
              <a:gd name="connsiteY4" fmla="*/ 1371701 h 1735105"/>
              <a:gd name="connsiteX5" fmla="*/ 1582768 w 1582768"/>
              <a:gd name="connsiteY5" fmla="*/ 1372549 h 1735105"/>
              <a:gd name="connsiteX6" fmla="*/ 1578925 w 1582768"/>
              <a:gd name="connsiteY6" fmla="*/ 1374778 h 1735105"/>
              <a:gd name="connsiteX7" fmla="*/ 1578194 w 1582768"/>
              <a:gd name="connsiteY7" fmla="*/ 1374354 h 1735105"/>
              <a:gd name="connsiteX8" fmla="*/ 956209 w 1582768"/>
              <a:gd name="connsiteY8" fmla="*/ 1735105 h 1735105"/>
              <a:gd name="connsiteX9" fmla="*/ 915925 w 1582768"/>
              <a:gd name="connsiteY9" fmla="*/ 1668795 h 1735105"/>
              <a:gd name="connsiteX10" fmla="*/ 852867 w 1582768"/>
              <a:gd name="connsiteY10" fmla="*/ 1584469 h 1735105"/>
              <a:gd name="connsiteX11" fmla="*/ 791385 w 1582768"/>
              <a:gd name="connsiteY11" fmla="*/ 1516822 h 1735105"/>
              <a:gd name="connsiteX12" fmla="*/ 791385 w 1582768"/>
              <a:gd name="connsiteY12" fmla="*/ 918005 h 1735105"/>
              <a:gd name="connsiteX13" fmla="*/ 791384 w 1582768"/>
              <a:gd name="connsiteY13" fmla="*/ 918004 h 1735105"/>
              <a:gd name="connsiteX14" fmla="*/ 791384 w 1582768"/>
              <a:gd name="connsiteY14" fmla="*/ 1516821 h 1735105"/>
              <a:gd name="connsiteX15" fmla="*/ 782169 w 1582768"/>
              <a:gd name="connsiteY15" fmla="*/ 1506682 h 1735105"/>
              <a:gd name="connsiteX16" fmla="*/ 7620 w 1582768"/>
              <a:gd name="connsiteY16" fmla="*/ 1185853 h 1735105"/>
              <a:gd name="connsiteX17" fmla="*/ 0 w 1582768"/>
              <a:gd name="connsiteY17" fmla="*/ 1186238 h 1735105"/>
              <a:gd name="connsiteX18" fmla="*/ 0 w 1582768"/>
              <a:gd name="connsiteY18" fmla="*/ 459002 h 1735105"/>
              <a:gd name="connsiteX19" fmla="*/ 1 w 1582768"/>
              <a:gd name="connsiteY19" fmla="*/ 459002 h 1735105"/>
              <a:gd name="connsiteX20" fmla="*/ 791384 w 1582768"/>
              <a:gd name="connsiteY20" fmla="*/ 0 h 173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82768" h="1735105">
                <a:moveTo>
                  <a:pt x="791384" y="0"/>
                </a:moveTo>
                <a:lnTo>
                  <a:pt x="1582767" y="459002"/>
                </a:lnTo>
                <a:lnTo>
                  <a:pt x="1582768" y="459002"/>
                </a:lnTo>
                <a:lnTo>
                  <a:pt x="1582768" y="1371700"/>
                </a:lnTo>
                <a:lnTo>
                  <a:pt x="1582768" y="1371701"/>
                </a:lnTo>
                <a:lnTo>
                  <a:pt x="1582768" y="1372549"/>
                </a:lnTo>
                <a:lnTo>
                  <a:pt x="1578925" y="1374778"/>
                </a:lnTo>
                <a:lnTo>
                  <a:pt x="1578194" y="1374354"/>
                </a:lnTo>
                <a:lnTo>
                  <a:pt x="956209" y="1735105"/>
                </a:lnTo>
                <a:lnTo>
                  <a:pt x="915925" y="1668795"/>
                </a:lnTo>
                <a:cubicBezTo>
                  <a:pt x="896240" y="1639657"/>
                  <a:pt x="875190" y="1611518"/>
                  <a:pt x="852867" y="1584469"/>
                </a:cubicBezTo>
                <a:lnTo>
                  <a:pt x="791385" y="1516822"/>
                </a:lnTo>
                <a:lnTo>
                  <a:pt x="791385" y="918005"/>
                </a:lnTo>
                <a:lnTo>
                  <a:pt x="791384" y="918004"/>
                </a:lnTo>
                <a:lnTo>
                  <a:pt x="791384" y="1516821"/>
                </a:lnTo>
                <a:lnTo>
                  <a:pt x="782169" y="1506682"/>
                </a:lnTo>
                <a:cubicBezTo>
                  <a:pt x="583945" y="1308457"/>
                  <a:pt x="310101" y="1185853"/>
                  <a:pt x="7620" y="1185853"/>
                </a:cubicBezTo>
                <a:lnTo>
                  <a:pt x="0" y="1186238"/>
                </a:lnTo>
                <a:lnTo>
                  <a:pt x="0" y="459002"/>
                </a:lnTo>
                <a:lnTo>
                  <a:pt x="1" y="459002"/>
                </a:lnTo>
                <a:lnTo>
                  <a:pt x="791384"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9" name="Freeform: Shape 18">
            <a:extLst>
              <a:ext uri="{FF2B5EF4-FFF2-40B4-BE49-F238E27FC236}">
                <a16:creationId xmlns:a16="http://schemas.microsoft.com/office/drawing/2014/main" id="{C1ECEB67-DA9F-4C2E-B389-B866A473CF6D}"/>
              </a:ext>
            </a:extLst>
          </p:cNvPr>
          <p:cNvSpPr/>
          <p:nvPr/>
        </p:nvSpPr>
        <p:spPr>
          <a:xfrm>
            <a:off x="5944094" y="3965347"/>
            <a:ext cx="1115682" cy="1436117"/>
          </a:xfrm>
          <a:custGeom>
            <a:avLst/>
            <a:gdLst>
              <a:gd name="connsiteX0" fmla="*/ 630841 w 1422225"/>
              <a:gd name="connsiteY0" fmla="*/ 0 h 1830702"/>
              <a:gd name="connsiteX1" fmla="*/ 1422224 w 1422225"/>
              <a:gd name="connsiteY1" fmla="*/ 459003 h 1830702"/>
              <a:gd name="connsiteX2" fmla="*/ 1422225 w 1422225"/>
              <a:gd name="connsiteY2" fmla="*/ 459002 h 1830702"/>
              <a:gd name="connsiteX3" fmla="*/ 1422225 w 1422225"/>
              <a:gd name="connsiteY3" fmla="*/ 459003 h 1830702"/>
              <a:gd name="connsiteX4" fmla="*/ 1422225 w 1422225"/>
              <a:gd name="connsiteY4" fmla="*/ 1371700 h 1830702"/>
              <a:gd name="connsiteX5" fmla="*/ 1422225 w 1422225"/>
              <a:gd name="connsiteY5" fmla="*/ 1371701 h 1830702"/>
              <a:gd name="connsiteX6" fmla="*/ 1422225 w 1422225"/>
              <a:gd name="connsiteY6" fmla="*/ 1377006 h 1830702"/>
              <a:gd name="connsiteX7" fmla="*/ 1417651 w 1422225"/>
              <a:gd name="connsiteY7" fmla="*/ 1374354 h 1830702"/>
              <a:gd name="connsiteX8" fmla="*/ 630842 w 1422225"/>
              <a:gd name="connsiteY8" fmla="*/ 1830702 h 1830702"/>
              <a:gd name="connsiteX9" fmla="*/ 630842 w 1422225"/>
              <a:gd name="connsiteY9" fmla="*/ 918005 h 1830702"/>
              <a:gd name="connsiteX10" fmla="*/ 630841 w 1422225"/>
              <a:gd name="connsiteY10" fmla="*/ 918004 h 1830702"/>
              <a:gd name="connsiteX11" fmla="*/ 630841 w 1422225"/>
              <a:gd name="connsiteY11" fmla="*/ 1827744 h 1830702"/>
              <a:gd name="connsiteX12" fmla="*/ 630840 w 1422225"/>
              <a:gd name="connsiteY12" fmla="*/ 1827745 h 1830702"/>
              <a:gd name="connsiteX13" fmla="*/ 0 w 1422225"/>
              <a:gd name="connsiteY13" fmla="*/ 1461857 h 1830702"/>
              <a:gd name="connsiteX14" fmla="*/ 18865 w 1422225"/>
              <a:gd name="connsiteY14" fmla="*/ 1430804 h 1830702"/>
              <a:gd name="connsiteX15" fmla="*/ 151071 w 1422225"/>
              <a:gd name="connsiteY15" fmla="*/ 908682 h 1830702"/>
              <a:gd name="connsiteX16" fmla="*/ 18865 w 1422225"/>
              <a:gd name="connsiteY16" fmla="*/ 386560 h 1830702"/>
              <a:gd name="connsiteX17" fmla="*/ 4664 w 1422225"/>
              <a:gd name="connsiteY17" fmla="*/ 363184 h 1830702"/>
              <a:gd name="connsiteX18" fmla="*/ 626998 w 1422225"/>
              <a:gd name="connsiteY18" fmla="*/ 2229 h 1830702"/>
              <a:gd name="connsiteX19" fmla="*/ 630841 w 1422225"/>
              <a:gd name="connsiteY19" fmla="*/ 4457 h 1830702"/>
              <a:gd name="connsiteX20" fmla="*/ 630841 w 1422225"/>
              <a:gd name="connsiteY20" fmla="*/ 0 h 18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2225" h="1830702">
                <a:moveTo>
                  <a:pt x="630841" y="0"/>
                </a:moveTo>
                <a:lnTo>
                  <a:pt x="1422224" y="459003"/>
                </a:lnTo>
                <a:lnTo>
                  <a:pt x="1422225" y="459002"/>
                </a:lnTo>
                <a:lnTo>
                  <a:pt x="1422225" y="459003"/>
                </a:lnTo>
                <a:lnTo>
                  <a:pt x="1422225" y="1371700"/>
                </a:lnTo>
                <a:lnTo>
                  <a:pt x="1422225" y="1371701"/>
                </a:lnTo>
                <a:lnTo>
                  <a:pt x="1422225" y="1377006"/>
                </a:lnTo>
                <a:lnTo>
                  <a:pt x="1417651" y="1374354"/>
                </a:lnTo>
                <a:lnTo>
                  <a:pt x="630842" y="1830702"/>
                </a:lnTo>
                <a:lnTo>
                  <a:pt x="630842" y="918005"/>
                </a:lnTo>
                <a:lnTo>
                  <a:pt x="630841" y="918004"/>
                </a:lnTo>
                <a:lnTo>
                  <a:pt x="630841" y="1827744"/>
                </a:lnTo>
                <a:lnTo>
                  <a:pt x="630840" y="1827745"/>
                </a:lnTo>
                <a:lnTo>
                  <a:pt x="0" y="1461857"/>
                </a:lnTo>
                <a:lnTo>
                  <a:pt x="18865" y="1430804"/>
                </a:lnTo>
                <a:cubicBezTo>
                  <a:pt x="103179" y="1275597"/>
                  <a:pt x="151071" y="1097732"/>
                  <a:pt x="151071" y="908682"/>
                </a:cubicBezTo>
                <a:cubicBezTo>
                  <a:pt x="151071" y="719632"/>
                  <a:pt x="103179" y="541767"/>
                  <a:pt x="18865" y="386560"/>
                </a:cubicBezTo>
                <a:lnTo>
                  <a:pt x="4664" y="363184"/>
                </a:lnTo>
                <a:lnTo>
                  <a:pt x="626998" y="2229"/>
                </a:lnTo>
                <a:lnTo>
                  <a:pt x="630841" y="4457"/>
                </a:lnTo>
                <a:lnTo>
                  <a:pt x="630841"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0" name="Freeform: Shape 19">
            <a:extLst>
              <a:ext uri="{FF2B5EF4-FFF2-40B4-BE49-F238E27FC236}">
                <a16:creationId xmlns:a16="http://schemas.microsoft.com/office/drawing/2014/main" id="{6DB23C87-2A94-4E14-A9CA-EA6147101D21}"/>
              </a:ext>
            </a:extLst>
          </p:cNvPr>
          <p:cNvSpPr/>
          <p:nvPr/>
        </p:nvSpPr>
        <p:spPr>
          <a:xfrm>
            <a:off x="5818154" y="5039074"/>
            <a:ext cx="125940" cy="74760"/>
          </a:xfrm>
          <a:custGeom>
            <a:avLst/>
            <a:gdLst>
              <a:gd name="connsiteX0" fmla="*/ 0 w 160543"/>
              <a:gd name="connsiteY0" fmla="*/ 0 h 95302"/>
              <a:gd name="connsiteX1" fmla="*/ 160543 w 160543"/>
              <a:gd name="connsiteY1" fmla="*/ 93115 h 95302"/>
              <a:gd name="connsiteX2" fmla="*/ 159215 w 160543"/>
              <a:gd name="connsiteY2" fmla="*/ 95302 h 95302"/>
              <a:gd name="connsiteX3" fmla="*/ 4575 w 160543"/>
              <a:gd name="connsiteY3" fmla="*/ 5611 h 95302"/>
              <a:gd name="connsiteX4" fmla="*/ 0 w 160543"/>
              <a:gd name="connsiteY4" fmla="*/ 8264 h 95302"/>
              <a:gd name="connsiteX5" fmla="*/ 0 w 160543"/>
              <a:gd name="connsiteY5" fmla="*/ 0 h 9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543" h="95302">
                <a:moveTo>
                  <a:pt x="0" y="0"/>
                </a:moveTo>
                <a:lnTo>
                  <a:pt x="160543" y="93115"/>
                </a:lnTo>
                <a:lnTo>
                  <a:pt x="159215" y="95302"/>
                </a:lnTo>
                <a:lnTo>
                  <a:pt x="4575" y="5611"/>
                </a:lnTo>
                <a:lnTo>
                  <a:pt x="0" y="826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1" name="Freeform: Shape 20">
            <a:extLst>
              <a:ext uri="{FF2B5EF4-FFF2-40B4-BE49-F238E27FC236}">
                <a16:creationId xmlns:a16="http://schemas.microsoft.com/office/drawing/2014/main" id="{B568E533-9521-457E-875A-558EE570B694}"/>
              </a:ext>
            </a:extLst>
          </p:cNvPr>
          <p:cNvSpPr/>
          <p:nvPr/>
        </p:nvSpPr>
        <p:spPr>
          <a:xfrm>
            <a:off x="5197342" y="5113835"/>
            <a:ext cx="1241622" cy="1361356"/>
          </a:xfrm>
          <a:custGeom>
            <a:avLst/>
            <a:gdLst>
              <a:gd name="connsiteX0" fmla="*/ 950599 w 1582768"/>
              <a:gd name="connsiteY0" fmla="*/ 0 h 1735400"/>
              <a:gd name="connsiteX1" fmla="*/ 1582768 w 1582768"/>
              <a:gd name="connsiteY1" fmla="*/ 366658 h 1735400"/>
              <a:gd name="connsiteX2" fmla="*/ 1582768 w 1582768"/>
              <a:gd name="connsiteY2" fmla="*/ 1276398 h 1735400"/>
              <a:gd name="connsiteX3" fmla="*/ 1582768 w 1582768"/>
              <a:gd name="connsiteY3" fmla="*/ 1276399 h 1735400"/>
              <a:gd name="connsiteX4" fmla="*/ 1582768 w 1582768"/>
              <a:gd name="connsiteY4" fmla="*/ 1281704 h 1735400"/>
              <a:gd name="connsiteX5" fmla="*/ 1578194 w 1582768"/>
              <a:gd name="connsiteY5" fmla="*/ 1279052 h 1735400"/>
              <a:gd name="connsiteX6" fmla="*/ 791385 w 1582768"/>
              <a:gd name="connsiteY6" fmla="*/ 1735400 h 1735400"/>
              <a:gd name="connsiteX7" fmla="*/ 791385 w 1582768"/>
              <a:gd name="connsiteY7" fmla="*/ 822703 h 1735400"/>
              <a:gd name="connsiteX8" fmla="*/ 791384 w 1582768"/>
              <a:gd name="connsiteY8" fmla="*/ 822702 h 1735400"/>
              <a:gd name="connsiteX9" fmla="*/ 791384 w 1582768"/>
              <a:gd name="connsiteY9" fmla="*/ 1735400 h 1735400"/>
              <a:gd name="connsiteX10" fmla="*/ 4575 w 1582768"/>
              <a:gd name="connsiteY10" fmla="*/ 1279051 h 1735400"/>
              <a:gd name="connsiteX11" fmla="*/ 0 w 1582768"/>
              <a:gd name="connsiteY11" fmla="*/ 1281704 h 1735400"/>
              <a:gd name="connsiteX12" fmla="*/ 0 w 1582768"/>
              <a:gd name="connsiteY12" fmla="*/ 539631 h 1735400"/>
              <a:gd name="connsiteX13" fmla="*/ 7620 w 1582768"/>
              <a:gd name="connsiteY13" fmla="*/ 540016 h 1735400"/>
              <a:gd name="connsiteX14" fmla="*/ 782169 w 1582768"/>
              <a:gd name="connsiteY14" fmla="*/ 219187 h 1735400"/>
              <a:gd name="connsiteX15" fmla="*/ 791384 w 1582768"/>
              <a:gd name="connsiteY15" fmla="*/ 209048 h 1735400"/>
              <a:gd name="connsiteX16" fmla="*/ 852867 w 1582768"/>
              <a:gd name="connsiteY16" fmla="*/ 141400 h 1735400"/>
              <a:gd name="connsiteX17" fmla="*/ 915925 w 1582768"/>
              <a:gd name="connsiteY17" fmla="*/ 57074 h 1735400"/>
              <a:gd name="connsiteX18" fmla="*/ 950599 w 1582768"/>
              <a:gd name="connsiteY18" fmla="*/ 0 h 173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2768" h="1735400">
                <a:moveTo>
                  <a:pt x="950599" y="0"/>
                </a:moveTo>
                <a:lnTo>
                  <a:pt x="1582768" y="366658"/>
                </a:lnTo>
                <a:lnTo>
                  <a:pt x="1582768" y="1276398"/>
                </a:lnTo>
                <a:lnTo>
                  <a:pt x="1582768" y="1276399"/>
                </a:lnTo>
                <a:lnTo>
                  <a:pt x="1582768" y="1281704"/>
                </a:lnTo>
                <a:lnTo>
                  <a:pt x="1578194" y="1279052"/>
                </a:lnTo>
                <a:lnTo>
                  <a:pt x="791385" y="1735400"/>
                </a:lnTo>
                <a:lnTo>
                  <a:pt x="791385" y="822703"/>
                </a:lnTo>
                <a:lnTo>
                  <a:pt x="791384" y="822702"/>
                </a:lnTo>
                <a:lnTo>
                  <a:pt x="791384" y="1735400"/>
                </a:lnTo>
                <a:lnTo>
                  <a:pt x="4575" y="1279051"/>
                </a:lnTo>
                <a:lnTo>
                  <a:pt x="0" y="1281704"/>
                </a:lnTo>
                <a:lnTo>
                  <a:pt x="0" y="539631"/>
                </a:lnTo>
                <a:lnTo>
                  <a:pt x="7620" y="540016"/>
                </a:lnTo>
                <a:cubicBezTo>
                  <a:pt x="310101" y="540016"/>
                  <a:pt x="583945" y="417412"/>
                  <a:pt x="782169" y="219187"/>
                </a:cubicBezTo>
                <a:lnTo>
                  <a:pt x="791384" y="209048"/>
                </a:lnTo>
                <a:lnTo>
                  <a:pt x="852867" y="141400"/>
                </a:lnTo>
                <a:cubicBezTo>
                  <a:pt x="875190" y="114351"/>
                  <a:pt x="896240" y="86212"/>
                  <a:pt x="915925" y="57074"/>
                </a:cubicBezTo>
                <a:lnTo>
                  <a:pt x="950599"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2" name="Freeform: Shape 21">
            <a:extLst>
              <a:ext uri="{FF2B5EF4-FFF2-40B4-BE49-F238E27FC236}">
                <a16:creationId xmlns:a16="http://schemas.microsoft.com/office/drawing/2014/main" id="{2A802FE2-5948-4AF8-8A06-899878119AF1}"/>
              </a:ext>
            </a:extLst>
          </p:cNvPr>
          <p:cNvSpPr/>
          <p:nvPr/>
        </p:nvSpPr>
        <p:spPr>
          <a:xfrm flipH="1">
            <a:off x="7683162" y="3962539"/>
            <a:ext cx="3015" cy="3496"/>
          </a:xfrm>
          <a:custGeom>
            <a:avLst/>
            <a:gdLst>
              <a:gd name="connsiteX0" fmla="*/ 3843 w 3843"/>
              <a:gd name="connsiteY0" fmla="*/ 0 h 4457"/>
              <a:gd name="connsiteX1" fmla="*/ 3843 w 3843"/>
              <a:gd name="connsiteY1" fmla="*/ 4457 h 4457"/>
              <a:gd name="connsiteX2" fmla="*/ 0 w 3843"/>
              <a:gd name="connsiteY2" fmla="*/ 2229 h 4457"/>
              <a:gd name="connsiteX3" fmla="*/ 3843 w 3843"/>
              <a:gd name="connsiteY3" fmla="*/ 0 h 4457"/>
            </a:gdLst>
            <a:ahLst/>
            <a:cxnLst>
              <a:cxn ang="0">
                <a:pos x="connsiteX0" y="connsiteY0"/>
              </a:cxn>
              <a:cxn ang="0">
                <a:pos x="connsiteX1" y="connsiteY1"/>
              </a:cxn>
              <a:cxn ang="0">
                <a:pos x="connsiteX2" y="connsiteY2"/>
              </a:cxn>
              <a:cxn ang="0">
                <a:pos x="connsiteX3" y="connsiteY3"/>
              </a:cxn>
            </a:cxnLst>
            <a:rect l="l" t="t" r="r" b="b"/>
            <a:pathLst>
              <a:path w="3843" h="4457">
                <a:moveTo>
                  <a:pt x="3843" y="0"/>
                </a:moveTo>
                <a:lnTo>
                  <a:pt x="3843" y="4457"/>
                </a:lnTo>
                <a:lnTo>
                  <a:pt x="0" y="2229"/>
                </a:lnTo>
                <a:lnTo>
                  <a:pt x="384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3" name="Freeform: Shape 22">
            <a:extLst>
              <a:ext uri="{FF2B5EF4-FFF2-40B4-BE49-F238E27FC236}">
                <a16:creationId xmlns:a16="http://schemas.microsoft.com/office/drawing/2014/main" id="{0E596100-B9C3-49FB-AFB5-0B1BE3835250}"/>
              </a:ext>
            </a:extLst>
          </p:cNvPr>
          <p:cNvSpPr/>
          <p:nvPr/>
        </p:nvSpPr>
        <p:spPr>
          <a:xfrm flipH="1" flipV="1">
            <a:off x="6448649" y="3252200"/>
            <a:ext cx="3015" cy="3496"/>
          </a:xfrm>
          <a:custGeom>
            <a:avLst/>
            <a:gdLst>
              <a:gd name="connsiteX0" fmla="*/ 3843 w 3843"/>
              <a:gd name="connsiteY0" fmla="*/ 0 h 4457"/>
              <a:gd name="connsiteX1" fmla="*/ 3843 w 3843"/>
              <a:gd name="connsiteY1" fmla="*/ 4457 h 4457"/>
              <a:gd name="connsiteX2" fmla="*/ 0 w 3843"/>
              <a:gd name="connsiteY2" fmla="*/ 2229 h 4457"/>
              <a:gd name="connsiteX3" fmla="*/ 3843 w 3843"/>
              <a:gd name="connsiteY3" fmla="*/ 0 h 4457"/>
            </a:gdLst>
            <a:ahLst/>
            <a:cxnLst>
              <a:cxn ang="0">
                <a:pos x="connsiteX0" y="connsiteY0"/>
              </a:cxn>
              <a:cxn ang="0">
                <a:pos x="connsiteX1" y="connsiteY1"/>
              </a:cxn>
              <a:cxn ang="0">
                <a:pos x="connsiteX2" y="connsiteY2"/>
              </a:cxn>
              <a:cxn ang="0">
                <a:pos x="connsiteX3" y="connsiteY3"/>
              </a:cxn>
            </a:cxnLst>
            <a:rect l="l" t="t" r="r" b="b"/>
            <a:pathLst>
              <a:path w="3843" h="4457">
                <a:moveTo>
                  <a:pt x="3843" y="0"/>
                </a:moveTo>
                <a:lnTo>
                  <a:pt x="3843" y="4457"/>
                </a:lnTo>
                <a:lnTo>
                  <a:pt x="0" y="2229"/>
                </a:lnTo>
                <a:lnTo>
                  <a:pt x="384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4" name="Freeform: Shape 23">
            <a:extLst>
              <a:ext uri="{FF2B5EF4-FFF2-40B4-BE49-F238E27FC236}">
                <a16:creationId xmlns:a16="http://schemas.microsoft.com/office/drawing/2014/main" id="{4BD7015C-483F-4766-A5EB-A46C45617AF5}"/>
              </a:ext>
            </a:extLst>
          </p:cNvPr>
          <p:cNvSpPr/>
          <p:nvPr/>
        </p:nvSpPr>
        <p:spPr>
          <a:xfrm flipH="1" flipV="1">
            <a:off x="6451665" y="2970793"/>
            <a:ext cx="488497" cy="283489"/>
          </a:xfrm>
          <a:custGeom>
            <a:avLst/>
            <a:gdLst>
              <a:gd name="connsiteX0" fmla="*/ 621985 w 622716"/>
              <a:gd name="connsiteY0" fmla="*/ 0 h 361379"/>
              <a:gd name="connsiteX1" fmla="*/ 622716 w 622716"/>
              <a:gd name="connsiteY1" fmla="*/ 424 h 361379"/>
              <a:gd name="connsiteX2" fmla="*/ 382 w 622716"/>
              <a:gd name="connsiteY2" fmla="*/ 361379 h 361379"/>
              <a:gd name="connsiteX3" fmla="*/ 0 w 622716"/>
              <a:gd name="connsiteY3" fmla="*/ 360751 h 361379"/>
              <a:gd name="connsiteX4" fmla="*/ 621985 w 622716"/>
              <a:gd name="connsiteY4" fmla="*/ 0 h 361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716" h="361379">
                <a:moveTo>
                  <a:pt x="621985" y="0"/>
                </a:moveTo>
                <a:lnTo>
                  <a:pt x="622716" y="424"/>
                </a:lnTo>
                <a:lnTo>
                  <a:pt x="382" y="361379"/>
                </a:lnTo>
                <a:lnTo>
                  <a:pt x="0" y="360751"/>
                </a:lnTo>
                <a:lnTo>
                  <a:pt x="62198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5" name="Freeform: Shape 24">
            <a:extLst>
              <a:ext uri="{FF2B5EF4-FFF2-40B4-BE49-F238E27FC236}">
                <a16:creationId xmlns:a16="http://schemas.microsoft.com/office/drawing/2014/main" id="{BE1764B7-0EB9-4BA6-AEB0-B12DD26CC035}"/>
              </a:ext>
            </a:extLst>
          </p:cNvPr>
          <p:cNvSpPr/>
          <p:nvPr/>
        </p:nvSpPr>
        <p:spPr>
          <a:xfrm flipH="1" flipV="1">
            <a:off x="6825011" y="2108925"/>
            <a:ext cx="244450" cy="861868"/>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solidFill>
            <a:srgbClr val="FF9900"/>
          </a:solidFill>
          <a:ln>
            <a:noFill/>
          </a:ln>
          <a:effectLst>
            <a:innerShdw blurRad="63500" dist="50800" dir="30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6" name="Freeform: Shape 25">
            <a:extLst>
              <a:ext uri="{FF2B5EF4-FFF2-40B4-BE49-F238E27FC236}">
                <a16:creationId xmlns:a16="http://schemas.microsoft.com/office/drawing/2014/main" id="{D9764DC3-5E31-4863-90A8-F66102EC8D3C}"/>
              </a:ext>
            </a:extLst>
          </p:cNvPr>
          <p:cNvSpPr/>
          <p:nvPr/>
        </p:nvSpPr>
        <p:spPr>
          <a:xfrm flipH="1" flipV="1">
            <a:off x="6944563" y="1683586"/>
            <a:ext cx="745709" cy="498384"/>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solidFill>
            <a:srgbClr val="FF66CC"/>
          </a:solidFill>
          <a:ln>
            <a:noFill/>
          </a:ln>
          <a:effectLst>
            <a:innerShdw blurRad="63500" dist="50800" dir="3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7" name="Freeform: Shape 26">
            <a:extLst>
              <a:ext uri="{FF2B5EF4-FFF2-40B4-BE49-F238E27FC236}">
                <a16:creationId xmlns:a16="http://schemas.microsoft.com/office/drawing/2014/main" id="{639EC02E-39C3-4B8D-AE9F-796E86412B46}"/>
              </a:ext>
            </a:extLst>
          </p:cNvPr>
          <p:cNvSpPr/>
          <p:nvPr/>
        </p:nvSpPr>
        <p:spPr>
          <a:xfrm flipH="1" flipV="1">
            <a:off x="6441031" y="2971285"/>
            <a:ext cx="1241622" cy="1361125"/>
          </a:xfrm>
          <a:custGeom>
            <a:avLst/>
            <a:gdLst>
              <a:gd name="connsiteX0" fmla="*/ 791384 w 1582768"/>
              <a:gd name="connsiteY0" fmla="*/ 0 h 1735105"/>
              <a:gd name="connsiteX1" fmla="*/ 1582767 w 1582768"/>
              <a:gd name="connsiteY1" fmla="*/ 459002 h 1735105"/>
              <a:gd name="connsiteX2" fmla="*/ 1582768 w 1582768"/>
              <a:gd name="connsiteY2" fmla="*/ 459002 h 1735105"/>
              <a:gd name="connsiteX3" fmla="*/ 1582768 w 1582768"/>
              <a:gd name="connsiteY3" fmla="*/ 1371700 h 1735105"/>
              <a:gd name="connsiteX4" fmla="*/ 1582768 w 1582768"/>
              <a:gd name="connsiteY4" fmla="*/ 1371701 h 1735105"/>
              <a:gd name="connsiteX5" fmla="*/ 1582768 w 1582768"/>
              <a:gd name="connsiteY5" fmla="*/ 1372549 h 1735105"/>
              <a:gd name="connsiteX6" fmla="*/ 1578925 w 1582768"/>
              <a:gd name="connsiteY6" fmla="*/ 1374778 h 1735105"/>
              <a:gd name="connsiteX7" fmla="*/ 1578194 w 1582768"/>
              <a:gd name="connsiteY7" fmla="*/ 1374354 h 1735105"/>
              <a:gd name="connsiteX8" fmla="*/ 956209 w 1582768"/>
              <a:gd name="connsiteY8" fmla="*/ 1735105 h 1735105"/>
              <a:gd name="connsiteX9" fmla="*/ 915925 w 1582768"/>
              <a:gd name="connsiteY9" fmla="*/ 1668795 h 1735105"/>
              <a:gd name="connsiteX10" fmla="*/ 852867 w 1582768"/>
              <a:gd name="connsiteY10" fmla="*/ 1584469 h 1735105"/>
              <a:gd name="connsiteX11" fmla="*/ 791385 w 1582768"/>
              <a:gd name="connsiteY11" fmla="*/ 1516822 h 1735105"/>
              <a:gd name="connsiteX12" fmla="*/ 791385 w 1582768"/>
              <a:gd name="connsiteY12" fmla="*/ 918005 h 1735105"/>
              <a:gd name="connsiteX13" fmla="*/ 791384 w 1582768"/>
              <a:gd name="connsiteY13" fmla="*/ 918004 h 1735105"/>
              <a:gd name="connsiteX14" fmla="*/ 791384 w 1582768"/>
              <a:gd name="connsiteY14" fmla="*/ 1516821 h 1735105"/>
              <a:gd name="connsiteX15" fmla="*/ 782169 w 1582768"/>
              <a:gd name="connsiteY15" fmla="*/ 1506682 h 1735105"/>
              <a:gd name="connsiteX16" fmla="*/ 7620 w 1582768"/>
              <a:gd name="connsiteY16" fmla="*/ 1185853 h 1735105"/>
              <a:gd name="connsiteX17" fmla="*/ 0 w 1582768"/>
              <a:gd name="connsiteY17" fmla="*/ 1186238 h 1735105"/>
              <a:gd name="connsiteX18" fmla="*/ 0 w 1582768"/>
              <a:gd name="connsiteY18" fmla="*/ 459002 h 1735105"/>
              <a:gd name="connsiteX19" fmla="*/ 1 w 1582768"/>
              <a:gd name="connsiteY19" fmla="*/ 459002 h 1735105"/>
              <a:gd name="connsiteX20" fmla="*/ 791384 w 1582768"/>
              <a:gd name="connsiteY20" fmla="*/ 0 h 173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82768" h="1735105">
                <a:moveTo>
                  <a:pt x="791384" y="0"/>
                </a:moveTo>
                <a:lnTo>
                  <a:pt x="1582767" y="459002"/>
                </a:lnTo>
                <a:lnTo>
                  <a:pt x="1582768" y="459002"/>
                </a:lnTo>
                <a:lnTo>
                  <a:pt x="1582768" y="1371700"/>
                </a:lnTo>
                <a:lnTo>
                  <a:pt x="1582768" y="1371701"/>
                </a:lnTo>
                <a:lnTo>
                  <a:pt x="1582768" y="1372549"/>
                </a:lnTo>
                <a:lnTo>
                  <a:pt x="1578925" y="1374778"/>
                </a:lnTo>
                <a:lnTo>
                  <a:pt x="1578194" y="1374354"/>
                </a:lnTo>
                <a:lnTo>
                  <a:pt x="956209" y="1735105"/>
                </a:lnTo>
                <a:lnTo>
                  <a:pt x="915925" y="1668795"/>
                </a:lnTo>
                <a:cubicBezTo>
                  <a:pt x="896240" y="1639657"/>
                  <a:pt x="875190" y="1611518"/>
                  <a:pt x="852867" y="1584469"/>
                </a:cubicBezTo>
                <a:lnTo>
                  <a:pt x="791385" y="1516822"/>
                </a:lnTo>
                <a:lnTo>
                  <a:pt x="791385" y="918005"/>
                </a:lnTo>
                <a:lnTo>
                  <a:pt x="791384" y="918004"/>
                </a:lnTo>
                <a:lnTo>
                  <a:pt x="791384" y="1516821"/>
                </a:lnTo>
                <a:lnTo>
                  <a:pt x="782169" y="1506682"/>
                </a:lnTo>
                <a:cubicBezTo>
                  <a:pt x="583945" y="1308457"/>
                  <a:pt x="310101" y="1185853"/>
                  <a:pt x="7620" y="1185853"/>
                </a:cubicBezTo>
                <a:lnTo>
                  <a:pt x="0" y="1186238"/>
                </a:lnTo>
                <a:lnTo>
                  <a:pt x="0" y="459002"/>
                </a:lnTo>
                <a:lnTo>
                  <a:pt x="1" y="459002"/>
                </a:lnTo>
                <a:lnTo>
                  <a:pt x="791384"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8" name="Freeform: Shape 27">
            <a:extLst>
              <a:ext uri="{FF2B5EF4-FFF2-40B4-BE49-F238E27FC236}">
                <a16:creationId xmlns:a16="http://schemas.microsoft.com/office/drawing/2014/main" id="{391ABD13-A430-42F6-8875-5EA1EE1747D2}"/>
              </a:ext>
            </a:extLst>
          </p:cNvPr>
          <p:cNvSpPr/>
          <p:nvPr/>
        </p:nvSpPr>
        <p:spPr>
          <a:xfrm flipH="1" flipV="1">
            <a:off x="5820219" y="1819581"/>
            <a:ext cx="1115682" cy="1436117"/>
          </a:xfrm>
          <a:custGeom>
            <a:avLst/>
            <a:gdLst>
              <a:gd name="connsiteX0" fmla="*/ 630841 w 1422225"/>
              <a:gd name="connsiteY0" fmla="*/ 0 h 1830702"/>
              <a:gd name="connsiteX1" fmla="*/ 1422224 w 1422225"/>
              <a:gd name="connsiteY1" fmla="*/ 459003 h 1830702"/>
              <a:gd name="connsiteX2" fmla="*/ 1422225 w 1422225"/>
              <a:gd name="connsiteY2" fmla="*/ 459002 h 1830702"/>
              <a:gd name="connsiteX3" fmla="*/ 1422225 w 1422225"/>
              <a:gd name="connsiteY3" fmla="*/ 459003 h 1830702"/>
              <a:gd name="connsiteX4" fmla="*/ 1422225 w 1422225"/>
              <a:gd name="connsiteY4" fmla="*/ 1371700 h 1830702"/>
              <a:gd name="connsiteX5" fmla="*/ 1422225 w 1422225"/>
              <a:gd name="connsiteY5" fmla="*/ 1371701 h 1830702"/>
              <a:gd name="connsiteX6" fmla="*/ 1422225 w 1422225"/>
              <a:gd name="connsiteY6" fmla="*/ 1377006 h 1830702"/>
              <a:gd name="connsiteX7" fmla="*/ 1417651 w 1422225"/>
              <a:gd name="connsiteY7" fmla="*/ 1374354 h 1830702"/>
              <a:gd name="connsiteX8" fmla="*/ 630842 w 1422225"/>
              <a:gd name="connsiteY8" fmla="*/ 1830702 h 1830702"/>
              <a:gd name="connsiteX9" fmla="*/ 630842 w 1422225"/>
              <a:gd name="connsiteY9" fmla="*/ 918005 h 1830702"/>
              <a:gd name="connsiteX10" fmla="*/ 630841 w 1422225"/>
              <a:gd name="connsiteY10" fmla="*/ 918004 h 1830702"/>
              <a:gd name="connsiteX11" fmla="*/ 630841 w 1422225"/>
              <a:gd name="connsiteY11" fmla="*/ 1827744 h 1830702"/>
              <a:gd name="connsiteX12" fmla="*/ 630840 w 1422225"/>
              <a:gd name="connsiteY12" fmla="*/ 1827745 h 1830702"/>
              <a:gd name="connsiteX13" fmla="*/ 0 w 1422225"/>
              <a:gd name="connsiteY13" fmla="*/ 1461857 h 1830702"/>
              <a:gd name="connsiteX14" fmla="*/ 18865 w 1422225"/>
              <a:gd name="connsiteY14" fmla="*/ 1430804 h 1830702"/>
              <a:gd name="connsiteX15" fmla="*/ 151071 w 1422225"/>
              <a:gd name="connsiteY15" fmla="*/ 908682 h 1830702"/>
              <a:gd name="connsiteX16" fmla="*/ 18865 w 1422225"/>
              <a:gd name="connsiteY16" fmla="*/ 386560 h 1830702"/>
              <a:gd name="connsiteX17" fmla="*/ 4664 w 1422225"/>
              <a:gd name="connsiteY17" fmla="*/ 363184 h 1830702"/>
              <a:gd name="connsiteX18" fmla="*/ 626998 w 1422225"/>
              <a:gd name="connsiteY18" fmla="*/ 2229 h 1830702"/>
              <a:gd name="connsiteX19" fmla="*/ 630841 w 1422225"/>
              <a:gd name="connsiteY19" fmla="*/ 4457 h 1830702"/>
              <a:gd name="connsiteX20" fmla="*/ 630841 w 1422225"/>
              <a:gd name="connsiteY20" fmla="*/ 0 h 18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2225" h="1830702">
                <a:moveTo>
                  <a:pt x="630841" y="0"/>
                </a:moveTo>
                <a:lnTo>
                  <a:pt x="1422224" y="459003"/>
                </a:lnTo>
                <a:lnTo>
                  <a:pt x="1422225" y="459002"/>
                </a:lnTo>
                <a:lnTo>
                  <a:pt x="1422225" y="459003"/>
                </a:lnTo>
                <a:lnTo>
                  <a:pt x="1422225" y="1371700"/>
                </a:lnTo>
                <a:lnTo>
                  <a:pt x="1422225" y="1371701"/>
                </a:lnTo>
                <a:lnTo>
                  <a:pt x="1422225" y="1377006"/>
                </a:lnTo>
                <a:lnTo>
                  <a:pt x="1417651" y="1374354"/>
                </a:lnTo>
                <a:lnTo>
                  <a:pt x="630842" y="1830702"/>
                </a:lnTo>
                <a:lnTo>
                  <a:pt x="630842" y="918005"/>
                </a:lnTo>
                <a:lnTo>
                  <a:pt x="630841" y="918004"/>
                </a:lnTo>
                <a:lnTo>
                  <a:pt x="630841" y="1827744"/>
                </a:lnTo>
                <a:lnTo>
                  <a:pt x="630840" y="1827745"/>
                </a:lnTo>
                <a:lnTo>
                  <a:pt x="0" y="1461857"/>
                </a:lnTo>
                <a:lnTo>
                  <a:pt x="18865" y="1430804"/>
                </a:lnTo>
                <a:cubicBezTo>
                  <a:pt x="103179" y="1275597"/>
                  <a:pt x="151071" y="1097732"/>
                  <a:pt x="151071" y="908682"/>
                </a:cubicBezTo>
                <a:cubicBezTo>
                  <a:pt x="151071" y="719632"/>
                  <a:pt x="103179" y="541767"/>
                  <a:pt x="18865" y="386560"/>
                </a:cubicBezTo>
                <a:lnTo>
                  <a:pt x="4664" y="363184"/>
                </a:lnTo>
                <a:lnTo>
                  <a:pt x="626998" y="2229"/>
                </a:lnTo>
                <a:lnTo>
                  <a:pt x="630841" y="4457"/>
                </a:lnTo>
                <a:lnTo>
                  <a:pt x="630841"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9" name="Freeform: Shape 28">
            <a:extLst>
              <a:ext uri="{FF2B5EF4-FFF2-40B4-BE49-F238E27FC236}">
                <a16:creationId xmlns:a16="http://schemas.microsoft.com/office/drawing/2014/main" id="{0FA6B576-9F7D-4DE4-9393-077029355B4C}"/>
              </a:ext>
            </a:extLst>
          </p:cNvPr>
          <p:cNvSpPr/>
          <p:nvPr/>
        </p:nvSpPr>
        <p:spPr>
          <a:xfrm flipH="1" flipV="1">
            <a:off x="6943521" y="2107210"/>
            <a:ext cx="125940" cy="74760"/>
          </a:xfrm>
          <a:custGeom>
            <a:avLst/>
            <a:gdLst>
              <a:gd name="connsiteX0" fmla="*/ 0 w 160543"/>
              <a:gd name="connsiteY0" fmla="*/ 0 h 95302"/>
              <a:gd name="connsiteX1" fmla="*/ 160543 w 160543"/>
              <a:gd name="connsiteY1" fmla="*/ 93115 h 95302"/>
              <a:gd name="connsiteX2" fmla="*/ 159215 w 160543"/>
              <a:gd name="connsiteY2" fmla="*/ 95302 h 95302"/>
              <a:gd name="connsiteX3" fmla="*/ 4575 w 160543"/>
              <a:gd name="connsiteY3" fmla="*/ 5611 h 95302"/>
              <a:gd name="connsiteX4" fmla="*/ 0 w 160543"/>
              <a:gd name="connsiteY4" fmla="*/ 8264 h 95302"/>
              <a:gd name="connsiteX5" fmla="*/ 0 w 160543"/>
              <a:gd name="connsiteY5" fmla="*/ 0 h 9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543" h="95302">
                <a:moveTo>
                  <a:pt x="0" y="0"/>
                </a:moveTo>
                <a:lnTo>
                  <a:pt x="160543" y="93115"/>
                </a:lnTo>
                <a:lnTo>
                  <a:pt x="159215" y="95302"/>
                </a:lnTo>
                <a:lnTo>
                  <a:pt x="4575" y="5611"/>
                </a:lnTo>
                <a:lnTo>
                  <a:pt x="0" y="826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30" name="Freeform: Shape 29">
            <a:extLst>
              <a:ext uri="{FF2B5EF4-FFF2-40B4-BE49-F238E27FC236}">
                <a16:creationId xmlns:a16="http://schemas.microsoft.com/office/drawing/2014/main" id="{B55DCADB-1A7C-4662-B136-6915DDFD1CC9}"/>
              </a:ext>
            </a:extLst>
          </p:cNvPr>
          <p:cNvSpPr/>
          <p:nvPr/>
        </p:nvSpPr>
        <p:spPr>
          <a:xfrm flipH="1" flipV="1">
            <a:off x="6441031" y="745854"/>
            <a:ext cx="1241622" cy="1361356"/>
          </a:xfrm>
          <a:custGeom>
            <a:avLst/>
            <a:gdLst>
              <a:gd name="connsiteX0" fmla="*/ 950599 w 1582768"/>
              <a:gd name="connsiteY0" fmla="*/ 0 h 1735400"/>
              <a:gd name="connsiteX1" fmla="*/ 1582768 w 1582768"/>
              <a:gd name="connsiteY1" fmla="*/ 366658 h 1735400"/>
              <a:gd name="connsiteX2" fmla="*/ 1582768 w 1582768"/>
              <a:gd name="connsiteY2" fmla="*/ 1276398 h 1735400"/>
              <a:gd name="connsiteX3" fmla="*/ 1582768 w 1582768"/>
              <a:gd name="connsiteY3" fmla="*/ 1276399 h 1735400"/>
              <a:gd name="connsiteX4" fmla="*/ 1582768 w 1582768"/>
              <a:gd name="connsiteY4" fmla="*/ 1281704 h 1735400"/>
              <a:gd name="connsiteX5" fmla="*/ 1578194 w 1582768"/>
              <a:gd name="connsiteY5" fmla="*/ 1279052 h 1735400"/>
              <a:gd name="connsiteX6" fmla="*/ 791385 w 1582768"/>
              <a:gd name="connsiteY6" fmla="*/ 1735400 h 1735400"/>
              <a:gd name="connsiteX7" fmla="*/ 791385 w 1582768"/>
              <a:gd name="connsiteY7" fmla="*/ 822703 h 1735400"/>
              <a:gd name="connsiteX8" fmla="*/ 791384 w 1582768"/>
              <a:gd name="connsiteY8" fmla="*/ 822702 h 1735400"/>
              <a:gd name="connsiteX9" fmla="*/ 791384 w 1582768"/>
              <a:gd name="connsiteY9" fmla="*/ 1735400 h 1735400"/>
              <a:gd name="connsiteX10" fmla="*/ 4575 w 1582768"/>
              <a:gd name="connsiteY10" fmla="*/ 1279051 h 1735400"/>
              <a:gd name="connsiteX11" fmla="*/ 0 w 1582768"/>
              <a:gd name="connsiteY11" fmla="*/ 1281704 h 1735400"/>
              <a:gd name="connsiteX12" fmla="*/ 0 w 1582768"/>
              <a:gd name="connsiteY12" fmla="*/ 539631 h 1735400"/>
              <a:gd name="connsiteX13" fmla="*/ 7620 w 1582768"/>
              <a:gd name="connsiteY13" fmla="*/ 540016 h 1735400"/>
              <a:gd name="connsiteX14" fmla="*/ 782169 w 1582768"/>
              <a:gd name="connsiteY14" fmla="*/ 219187 h 1735400"/>
              <a:gd name="connsiteX15" fmla="*/ 791384 w 1582768"/>
              <a:gd name="connsiteY15" fmla="*/ 209048 h 1735400"/>
              <a:gd name="connsiteX16" fmla="*/ 852867 w 1582768"/>
              <a:gd name="connsiteY16" fmla="*/ 141400 h 1735400"/>
              <a:gd name="connsiteX17" fmla="*/ 915925 w 1582768"/>
              <a:gd name="connsiteY17" fmla="*/ 57074 h 1735400"/>
              <a:gd name="connsiteX18" fmla="*/ 950599 w 1582768"/>
              <a:gd name="connsiteY18" fmla="*/ 0 h 173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2768" h="1735400">
                <a:moveTo>
                  <a:pt x="950599" y="0"/>
                </a:moveTo>
                <a:lnTo>
                  <a:pt x="1582768" y="366658"/>
                </a:lnTo>
                <a:lnTo>
                  <a:pt x="1582768" y="1276398"/>
                </a:lnTo>
                <a:lnTo>
                  <a:pt x="1582768" y="1276399"/>
                </a:lnTo>
                <a:lnTo>
                  <a:pt x="1582768" y="1281704"/>
                </a:lnTo>
                <a:lnTo>
                  <a:pt x="1578194" y="1279052"/>
                </a:lnTo>
                <a:lnTo>
                  <a:pt x="791385" y="1735400"/>
                </a:lnTo>
                <a:lnTo>
                  <a:pt x="791385" y="822703"/>
                </a:lnTo>
                <a:lnTo>
                  <a:pt x="791384" y="822702"/>
                </a:lnTo>
                <a:lnTo>
                  <a:pt x="791384" y="1735400"/>
                </a:lnTo>
                <a:lnTo>
                  <a:pt x="4575" y="1279051"/>
                </a:lnTo>
                <a:lnTo>
                  <a:pt x="0" y="1281704"/>
                </a:lnTo>
                <a:lnTo>
                  <a:pt x="0" y="539631"/>
                </a:lnTo>
                <a:lnTo>
                  <a:pt x="7620" y="540016"/>
                </a:lnTo>
                <a:cubicBezTo>
                  <a:pt x="310101" y="540016"/>
                  <a:pt x="583945" y="417412"/>
                  <a:pt x="782169" y="219187"/>
                </a:cubicBezTo>
                <a:lnTo>
                  <a:pt x="791384" y="209048"/>
                </a:lnTo>
                <a:lnTo>
                  <a:pt x="852867" y="141400"/>
                </a:lnTo>
                <a:cubicBezTo>
                  <a:pt x="875190" y="114351"/>
                  <a:pt x="896240" y="86212"/>
                  <a:pt x="915925" y="57074"/>
                </a:cubicBezTo>
                <a:lnTo>
                  <a:pt x="950599"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31" name="Freeform: Shape 30">
            <a:extLst>
              <a:ext uri="{FF2B5EF4-FFF2-40B4-BE49-F238E27FC236}">
                <a16:creationId xmlns:a16="http://schemas.microsoft.com/office/drawing/2014/main" id="{A8952B75-B054-4F76-BF3D-E7EF8B86B5C8}"/>
              </a:ext>
            </a:extLst>
          </p:cNvPr>
          <p:cNvSpPr/>
          <p:nvPr/>
        </p:nvSpPr>
        <p:spPr>
          <a:xfrm rot="17986545" flipH="1" flipV="1">
            <a:off x="7190691" y="2750003"/>
            <a:ext cx="244450" cy="861868"/>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solidFill>
            <a:srgbClr val="FFFF66"/>
          </a:solidFill>
          <a:ln>
            <a:noFill/>
          </a:ln>
          <a:effectLst>
            <a:innerShdw blurRad="63500" dist="50800" dir="1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32" name="Freeform: Shape 31">
            <a:extLst>
              <a:ext uri="{FF2B5EF4-FFF2-40B4-BE49-F238E27FC236}">
                <a16:creationId xmlns:a16="http://schemas.microsoft.com/office/drawing/2014/main" id="{FBA324CE-03C4-4ECF-9ECE-3A286CCC0399}"/>
              </a:ext>
            </a:extLst>
          </p:cNvPr>
          <p:cNvSpPr/>
          <p:nvPr/>
        </p:nvSpPr>
        <p:spPr>
          <a:xfrm flipV="1">
            <a:off x="5199430" y="3824133"/>
            <a:ext cx="745709" cy="498384"/>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solidFill>
            <a:srgbClr val="99FF66"/>
          </a:solidFill>
          <a:ln>
            <a:noFill/>
          </a:ln>
          <a:effectLst>
            <a:innerShdw blurRad="63500" dist="50800" dir="2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cxnSp>
        <p:nvCxnSpPr>
          <p:cNvPr id="33" name="Connector: Elbow 32">
            <a:extLst>
              <a:ext uri="{FF2B5EF4-FFF2-40B4-BE49-F238E27FC236}">
                <a16:creationId xmlns:a16="http://schemas.microsoft.com/office/drawing/2014/main" id="{5F31A74B-03A6-41A7-8C7D-7A260A6E97E2}"/>
              </a:ext>
            </a:extLst>
          </p:cNvPr>
          <p:cNvCxnSpPr>
            <a:cxnSpLocks/>
          </p:cNvCxnSpPr>
          <p:nvPr/>
        </p:nvCxnSpPr>
        <p:spPr>
          <a:xfrm rot="10800000">
            <a:off x="5284470" y="771630"/>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Rectangle: Rounded Corners 33">
            <a:extLst>
              <a:ext uri="{FF2B5EF4-FFF2-40B4-BE49-F238E27FC236}">
                <a16:creationId xmlns:a16="http://schemas.microsoft.com/office/drawing/2014/main" id="{C658BCC0-52DC-4EAC-90A4-64F4A48930B5}"/>
              </a:ext>
            </a:extLst>
          </p:cNvPr>
          <p:cNvSpPr/>
          <p:nvPr/>
        </p:nvSpPr>
        <p:spPr>
          <a:xfrm>
            <a:off x="3348990" y="475589"/>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5" name="Connector: Elbow 34">
            <a:extLst>
              <a:ext uri="{FF2B5EF4-FFF2-40B4-BE49-F238E27FC236}">
                <a16:creationId xmlns:a16="http://schemas.microsoft.com/office/drawing/2014/main" id="{73C7EA77-C775-45E1-A760-7BE2AC29E0CB}"/>
              </a:ext>
            </a:extLst>
          </p:cNvPr>
          <p:cNvCxnSpPr>
            <a:cxnSpLocks/>
          </p:cNvCxnSpPr>
          <p:nvPr/>
        </p:nvCxnSpPr>
        <p:spPr>
          <a:xfrm rot="10800000">
            <a:off x="4673859" y="1840684"/>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55AA3BB2-2C6C-4DBD-A301-DA956D86FA29}"/>
              </a:ext>
            </a:extLst>
          </p:cNvPr>
          <p:cNvCxnSpPr>
            <a:cxnSpLocks/>
          </p:cNvCxnSpPr>
          <p:nvPr/>
        </p:nvCxnSpPr>
        <p:spPr>
          <a:xfrm rot="10800000">
            <a:off x="4058947" y="2922299"/>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4F33FD81-39ED-4757-B556-4BF5BB149EBB}"/>
              </a:ext>
            </a:extLst>
          </p:cNvPr>
          <p:cNvCxnSpPr>
            <a:cxnSpLocks/>
          </p:cNvCxnSpPr>
          <p:nvPr/>
        </p:nvCxnSpPr>
        <p:spPr>
          <a:xfrm rot="10800000">
            <a:off x="7678094" y="3969099"/>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2AE52E96-CD4D-4A7B-A070-52B498E04335}"/>
              </a:ext>
            </a:extLst>
          </p:cNvPr>
          <p:cNvCxnSpPr>
            <a:cxnSpLocks/>
          </p:cNvCxnSpPr>
          <p:nvPr/>
        </p:nvCxnSpPr>
        <p:spPr>
          <a:xfrm rot="10800000">
            <a:off x="7057686" y="5030992"/>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Connector: Elbow 38">
            <a:extLst>
              <a:ext uri="{FF2B5EF4-FFF2-40B4-BE49-F238E27FC236}">
                <a16:creationId xmlns:a16="http://schemas.microsoft.com/office/drawing/2014/main" id="{00B11DF8-A293-4036-A586-EB1D0556386A}"/>
              </a:ext>
            </a:extLst>
          </p:cNvPr>
          <p:cNvCxnSpPr>
            <a:cxnSpLocks/>
          </p:cNvCxnSpPr>
          <p:nvPr/>
        </p:nvCxnSpPr>
        <p:spPr>
          <a:xfrm rot="10800000">
            <a:off x="6426456" y="6105646"/>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Rectangle: Rounded Corners 39">
            <a:extLst>
              <a:ext uri="{FF2B5EF4-FFF2-40B4-BE49-F238E27FC236}">
                <a16:creationId xmlns:a16="http://schemas.microsoft.com/office/drawing/2014/main" id="{2EF8DCE1-F939-430A-974F-AEDFA83E0613}"/>
              </a:ext>
            </a:extLst>
          </p:cNvPr>
          <p:cNvSpPr/>
          <p:nvPr/>
        </p:nvSpPr>
        <p:spPr>
          <a:xfrm>
            <a:off x="2730326" y="1544067"/>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Rounded Corners 40">
            <a:extLst>
              <a:ext uri="{FF2B5EF4-FFF2-40B4-BE49-F238E27FC236}">
                <a16:creationId xmlns:a16="http://schemas.microsoft.com/office/drawing/2014/main" id="{AA0A2FC9-DA13-4A0F-8748-086A59805721}"/>
              </a:ext>
            </a:extLst>
          </p:cNvPr>
          <p:cNvSpPr/>
          <p:nvPr/>
        </p:nvSpPr>
        <p:spPr>
          <a:xfrm>
            <a:off x="8842579" y="4003469"/>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Rounded Corners 41">
            <a:extLst>
              <a:ext uri="{FF2B5EF4-FFF2-40B4-BE49-F238E27FC236}">
                <a16:creationId xmlns:a16="http://schemas.microsoft.com/office/drawing/2014/main" id="{50221159-1856-4AD4-95DF-A96735C5121F}"/>
              </a:ext>
            </a:extLst>
          </p:cNvPr>
          <p:cNvSpPr/>
          <p:nvPr/>
        </p:nvSpPr>
        <p:spPr>
          <a:xfrm>
            <a:off x="2122433" y="2625683"/>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Rounded Corners 42">
            <a:extLst>
              <a:ext uri="{FF2B5EF4-FFF2-40B4-BE49-F238E27FC236}">
                <a16:creationId xmlns:a16="http://schemas.microsoft.com/office/drawing/2014/main" id="{5A0D5C1B-03D4-4071-8C9E-6B402409517F}"/>
              </a:ext>
            </a:extLst>
          </p:cNvPr>
          <p:cNvSpPr/>
          <p:nvPr/>
        </p:nvSpPr>
        <p:spPr>
          <a:xfrm>
            <a:off x="8205766" y="5051878"/>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Rounded Corners 43">
            <a:extLst>
              <a:ext uri="{FF2B5EF4-FFF2-40B4-BE49-F238E27FC236}">
                <a16:creationId xmlns:a16="http://schemas.microsoft.com/office/drawing/2014/main" id="{53CEA714-1B86-4BCF-8BE2-F36729AF0E14}"/>
              </a:ext>
            </a:extLst>
          </p:cNvPr>
          <p:cNvSpPr/>
          <p:nvPr/>
        </p:nvSpPr>
        <p:spPr>
          <a:xfrm>
            <a:off x="7574536" y="6126902"/>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5" name="Graphic 44" descr="Bullseye with solid fill">
            <a:extLst>
              <a:ext uri="{FF2B5EF4-FFF2-40B4-BE49-F238E27FC236}">
                <a16:creationId xmlns:a16="http://schemas.microsoft.com/office/drawing/2014/main" id="{39E46765-30FC-41F7-8566-A50A1CE654E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48889" y="5511966"/>
            <a:ext cx="540000" cy="540000"/>
          </a:xfrm>
          <a:prstGeom prst="rect">
            <a:avLst/>
          </a:prstGeom>
          <a:effectLst>
            <a:outerShdw blurRad="50800" dist="266700" dir="3000000" algn="tl" rotWithShape="0">
              <a:schemeClr val="tx1">
                <a:alpha val="31000"/>
              </a:schemeClr>
            </a:outerShdw>
          </a:effectLst>
        </p:spPr>
      </p:pic>
      <p:pic>
        <p:nvPicPr>
          <p:cNvPr id="46" name="Graphic 45" descr="Bar graph with upward trend with solid fill">
            <a:extLst>
              <a:ext uri="{FF2B5EF4-FFF2-40B4-BE49-F238E27FC236}">
                <a16:creationId xmlns:a16="http://schemas.microsoft.com/office/drawing/2014/main" id="{4B568A1D-6739-4133-9E8C-BD3AF7C09E7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188542" y="4432128"/>
            <a:ext cx="540000" cy="540000"/>
          </a:xfrm>
          <a:prstGeom prst="rect">
            <a:avLst/>
          </a:prstGeom>
          <a:effectLst>
            <a:outerShdw blurRad="50800" dist="330200" dir="2400000" algn="tl" rotWithShape="0">
              <a:prstClr val="black">
                <a:alpha val="40000"/>
              </a:prstClr>
            </a:outerShdw>
          </a:effectLst>
        </p:spPr>
      </p:pic>
      <p:pic>
        <p:nvPicPr>
          <p:cNvPr id="47" name="Graphic 46" descr="Stopwatch with solid fill">
            <a:extLst>
              <a:ext uri="{FF2B5EF4-FFF2-40B4-BE49-F238E27FC236}">
                <a16:creationId xmlns:a16="http://schemas.microsoft.com/office/drawing/2014/main" id="{D9530905-13E8-4695-BFF9-3B11821490C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598163" y="3316963"/>
            <a:ext cx="540000" cy="540000"/>
          </a:xfrm>
          <a:prstGeom prst="rect">
            <a:avLst/>
          </a:prstGeom>
          <a:effectLst>
            <a:outerShdw blurRad="50800" dist="292100" dir="1800000" algn="tl" rotWithShape="0">
              <a:prstClr val="black">
                <a:alpha val="40000"/>
              </a:prstClr>
            </a:outerShdw>
          </a:effectLst>
        </p:spPr>
      </p:pic>
      <p:pic>
        <p:nvPicPr>
          <p:cNvPr id="48" name="Graphic 47" descr="Single gear with solid fill">
            <a:extLst>
              <a:ext uri="{FF2B5EF4-FFF2-40B4-BE49-F238E27FC236}">
                <a16:creationId xmlns:a16="http://schemas.microsoft.com/office/drawing/2014/main" id="{AFF084EB-A625-4679-9005-E608FDAD3FB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790165" y="3347081"/>
            <a:ext cx="540000" cy="540000"/>
          </a:xfrm>
          <a:prstGeom prst="rect">
            <a:avLst/>
          </a:prstGeom>
          <a:effectLst>
            <a:outerShdw blurRad="50800" dist="266700" dir="1800000" algn="tl" rotWithShape="0">
              <a:prstClr val="black">
                <a:alpha val="40000"/>
              </a:prstClr>
            </a:outerShdw>
          </a:effectLst>
        </p:spPr>
      </p:pic>
      <p:pic>
        <p:nvPicPr>
          <p:cNvPr id="49" name="Graphic 48" descr="Magnifying glass with solid fill">
            <a:extLst>
              <a:ext uri="{FF2B5EF4-FFF2-40B4-BE49-F238E27FC236}">
                <a16:creationId xmlns:a16="http://schemas.microsoft.com/office/drawing/2014/main" id="{06979707-E88A-4C93-AFA1-30A21E2915B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192681" y="2247627"/>
            <a:ext cx="540000" cy="540000"/>
          </a:xfrm>
          <a:prstGeom prst="rect">
            <a:avLst/>
          </a:prstGeom>
          <a:effectLst>
            <a:outerShdw blurRad="50800" dist="177800" dir="1800000" algn="tl" rotWithShape="0">
              <a:prstClr val="black">
                <a:alpha val="40000"/>
              </a:prstClr>
            </a:outerShdw>
          </a:effectLst>
        </p:spPr>
      </p:pic>
      <p:pic>
        <p:nvPicPr>
          <p:cNvPr id="50" name="Graphic 49" descr="Lightbulb with solid fill">
            <a:extLst>
              <a:ext uri="{FF2B5EF4-FFF2-40B4-BE49-F238E27FC236}">
                <a16:creationId xmlns:a16="http://schemas.microsoft.com/office/drawing/2014/main" id="{9D0F1E9D-77B1-47A2-9965-7EF8757022A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799461" y="1100857"/>
            <a:ext cx="540000" cy="540000"/>
          </a:xfrm>
          <a:prstGeom prst="rect">
            <a:avLst/>
          </a:prstGeom>
          <a:effectLst>
            <a:outerShdw blurRad="50800" dist="190500" dir="2400000" algn="tl" rotWithShape="0">
              <a:prstClr val="black">
                <a:alpha val="40000"/>
              </a:prstClr>
            </a:outerShdw>
          </a:effectLst>
        </p:spPr>
      </p:pic>
      <p:sp>
        <p:nvSpPr>
          <p:cNvPr id="51" name="TextBox 50">
            <a:extLst>
              <a:ext uri="{FF2B5EF4-FFF2-40B4-BE49-F238E27FC236}">
                <a16:creationId xmlns:a16="http://schemas.microsoft.com/office/drawing/2014/main" id="{F663FCDC-2679-4560-B2BF-AB5965A0EE4F}"/>
              </a:ext>
            </a:extLst>
          </p:cNvPr>
          <p:cNvSpPr txBox="1"/>
          <p:nvPr/>
        </p:nvSpPr>
        <p:spPr>
          <a:xfrm>
            <a:off x="7151270" y="1704038"/>
            <a:ext cx="357790"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01</a:t>
            </a:r>
          </a:p>
        </p:txBody>
      </p:sp>
      <p:sp>
        <p:nvSpPr>
          <p:cNvPr id="52" name="TextBox 51">
            <a:extLst>
              <a:ext uri="{FF2B5EF4-FFF2-40B4-BE49-F238E27FC236}">
                <a16:creationId xmlns:a16="http://schemas.microsoft.com/office/drawing/2014/main" id="{83B9310E-43E4-43F4-80A4-AACA8D4FD77D}"/>
              </a:ext>
            </a:extLst>
          </p:cNvPr>
          <p:cNvSpPr txBox="1"/>
          <p:nvPr/>
        </p:nvSpPr>
        <p:spPr>
          <a:xfrm>
            <a:off x="6747798" y="2338401"/>
            <a:ext cx="393056"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02</a:t>
            </a:r>
          </a:p>
        </p:txBody>
      </p:sp>
      <p:sp>
        <p:nvSpPr>
          <p:cNvPr id="53" name="TextBox 52">
            <a:extLst>
              <a:ext uri="{FF2B5EF4-FFF2-40B4-BE49-F238E27FC236}">
                <a16:creationId xmlns:a16="http://schemas.microsoft.com/office/drawing/2014/main" id="{55D71D65-0147-4631-82E1-BD82953684EA}"/>
              </a:ext>
            </a:extLst>
          </p:cNvPr>
          <p:cNvSpPr txBox="1"/>
          <p:nvPr/>
        </p:nvSpPr>
        <p:spPr>
          <a:xfrm>
            <a:off x="5737042" y="4492695"/>
            <a:ext cx="396262"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05</a:t>
            </a:r>
          </a:p>
        </p:txBody>
      </p:sp>
      <p:sp>
        <p:nvSpPr>
          <p:cNvPr id="54" name="TextBox 53">
            <a:extLst>
              <a:ext uri="{FF2B5EF4-FFF2-40B4-BE49-F238E27FC236}">
                <a16:creationId xmlns:a16="http://schemas.microsoft.com/office/drawing/2014/main" id="{84A341CB-ED85-4BF4-8F62-7C18A1E39D94}"/>
              </a:ext>
            </a:extLst>
          </p:cNvPr>
          <p:cNvSpPr txBox="1"/>
          <p:nvPr/>
        </p:nvSpPr>
        <p:spPr>
          <a:xfrm>
            <a:off x="7109592" y="2980756"/>
            <a:ext cx="396262"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03</a:t>
            </a:r>
          </a:p>
        </p:txBody>
      </p:sp>
      <p:sp>
        <p:nvSpPr>
          <p:cNvPr id="55" name="TextBox 54">
            <a:extLst>
              <a:ext uri="{FF2B5EF4-FFF2-40B4-BE49-F238E27FC236}">
                <a16:creationId xmlns:a16="http://schemas.microsoft.com/office/drawing/2014/main" id="{56754B27-32F0-44BE-B6AF-981570202F1C}"/>
              </a:ext>
            </a:extLst>
          </p:cNvPr>
          <p:cNvSpPr txBox="1"/>
          <p:nvPr/>
        </p:nvSpPr>
        <p:spPr>
          <a:xfrm>
            <a:off x="5328835" y="3831752"/>
            <a:ext cx="405880"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04</a:t>
            </a:r>
          </a:p>
        </p:txBody>
      </p:sp>
      <p:sp>
        <p:nvSpPr>
          <p:cNvPr id="56" name="TextBox 55">
            <a:extLst>
              <a:ext uri="{FF2B5EF4-FFF2-40B4-BE49-F238E27FC236}">
                <a16:creationId xmlns:a16="http://schemas.microsoft.com/office/drawing/2014/main" id="{0F703032-4DFE-4B25-8847-23F5806318F6}"/>
              </a:ext>
            </a:extLst>
          </p:cNvPr>
          <p:cNvSpPr txBox="1"/>
          <p:nvPr/>
        </p:nvSpPr>
        <p:spPr>
          <a:xfrm>
            <a:off x="5377061" y="5109837"/>
            <a:ext cx="396262"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06</a:t>
            </a:r>
          </a:p>
        </p:txBody>
      </p:sp>
      <p:sp>
        <p:nvSpPr>
          <p:cNvPr id="57" name="TextBox 56">
            <a:extLst>
              <a:ext uri="{FF2B5EF4-FFF2-40B4-BE49-F238E27FC236}">
                <a16:creationId xmlns:a16="http://schemas.microsoft.com/office/drawing/2014/main" id="{C511BFB5-EEAD-4CA1-979C-CC71A3834622}"/>
              </a:ext>
            </a:extLst>
          </p:cNvPr>
          <p:cNvSpPr txBox="1"/>
          <p:nvPr/>
        </p:nvSpPr>
        <p:spPr>
          <a:xfrm>
            <a:off x="7898512" y="108973"/>
            <a:ext cx="4338695" cy="1261884"/>
          </a:xfrm>
          <a:prstGeom prst="rect">
            <a:avLst/>
          </a:prstGeom>
          <a:noFill/>
        </p:spPr>
        <p:txBody>
          <a:bodyPr wrap="square" rtlCol="0">
            <a:spAutoFit/>
          </a:bodyPr>
          <a:lstStyle/>
          <a:p>
            <a:pPr algn="ctr"/>
            <a:r>
              <a:rPr lang="en-GB" sz="4400" b="1" spc="300" dirty="0">
                <a:solidFill>
                  <a:schemeClr val="bg1"/>
                </a:solidFill>
                <a:latin typeface="EuroStyle" panose="02027200000000000000" pitchFamily="18" charset="0"/>
              </a:rPr>
              <a:t>Cryptography</a:t>
            </a:r>
          </a:p>
          <a:p>
            <a:pPr algn="ctr"/>
            <a:r>
              <a:rPr lang="en-GB" sz="3200" b="1" spc="300" dirty="0">
                <a:solidFill>
                  <a:schemeClr val="bg1"/>
                </a:solidFill>
                <a:latin typeface="EuroStyle" panose="02027200000000000000" pitchFamily="18" charset="0"/>
              </a:rPr>
              <a:t>Week 1</a:t>
            </a:r>
          </a:p>
        </p:txBody>
      </p:sp>
      <p:sp>
        <p:nvSpPr>
          <p:cNvPr id="58" name="TextBox 57">
            <a:extLst>
              <a:ext uri="{FF2B5EF4-FFF2-40B4-BE49-F238E27FC236}">
                <a16:creationId xmlns:a16="http://schemas.microsoft.com/office/drawing/2014/main" id="{DE6C5A3C-32EF-4195-8A42-ECEC36D1B91E}"/>
              </a:ext>
            </a:extLst>
          </p:cNvPr>
          <p:cNvSpPr txBox="1"/>
          <p:nvPr/>
        </p:nvSpPr>
        <p:spPr>
          <a:xfrm>
            <a:off x="3402826" y="517115"/>
            <a:ext cx="1794516" cy="461665"/>
          </a:xfrm>
          <a:prstGeom prst="rect">
            <a:avLst/>
          </a:prstGeom>
          <a:noFill/>
        </p:spPr>
        <p:txBody>
          <a:bodyPr wrap="square" rtlCol="0">
            <a:spAutoFit/>
          </a:bodyPr>
          <a:lstStyle/>
          <a:p>
            <a:pPr algn="ctr"/>
            <a:r>
              <a:rPr lang="en-GB" sz="2400" b="1" spc="300" dirty="0">
                <a:solidFill>
                  <a:srgbClr val="00B050"/>
                </a:solidFill>
                <a:latin typeface="EuroStyle" panose="02027200000000000000" pitchFamily="18" charset="0"/>
              </a:rPr>
              <a:t>Intro</a:t>
            </a:r>
          </a:p>
        </p:txBody>
      </p:sp>
      <p:sp>
        <p:nvSpPr>
          <p:cNvPr id="59" name="TextBox 58">
            <a:extLst>
              <a:ext uri="{FF2B5EF4-FFF2-40B4-BE49-F238E27FC236}">
                <a16:creationId xmlns:a16="http://schemas.microsoft.com/office/drawing/2014/main" id="{1F1E1CA2-8B22-4EBC-A8B3-4E1D4101D87E}"/>
              </a:ext>
            </a:extLst>
          </p:cNvPr>
          <p:cNvSpPr txBox="1"/>
          <p:nvPr/>
        </p:nvSpPr>
        <p:spPr>
          <a:xfrm>
            <a:off x="3019444" y="1601899"/>
            <a:ext cx="1472711" cy="461665"/>
          </a:xfrm>
          <a:prstGeom prst="rect">
            <a:avLst/>
          </a:prstGeom>
          <a:noFill/>
        </p:spPr>
        <p:txBody>
          <a:bodyPr wrap="none" rtlCol="0">
            <a:spAutoFit/>
          </a:bodyPr>
          <a:lstStyle/>
          <a:p>
            <a:r>
              <a:rPr lang="en-GB" sz="2400" b="1" spc="300" dirty="0">
                <a:solidFill>
                  <a:srgbClr val="00B050"/>
                </a:solidFill>
                <a:latin typeface="EuroStyle" panose="02027200000000000000" pitchFamily="18" charset="0"/>
              </a:rPr>
              <a:t>Monday</a:t>
            </a:r>
            <a:endParaRPr lang="en-GB" b="1" spc="300" dirty="0">
              <a:solidFill>
                <a:srgbClr val="00B050"/>
              </a:solidFill>
              <a:latin typeface="EuroStyle" panose="02027200000000000000" pitchFamily="18" charset="0"/>
            </a:endParaRPr>
          </a:p>
        </p:txBody>
      </p:sp>
      <p:sp>
        <p:nvSpPr>
          <p:cNvPr id="60" name="TextBox 59">
            <a:extLst>
              <a:ext uri="{FF2B5EF4-FFF2-40B4-BE49-F238E27FC236}">
                <a16:creationId xmlns:a16="http://schemas.microsoft.com/office/drawing/2014/main" id="{ACF09B4E-41D8-4B56-8174-5E60E938E8D6}"/>
              </a:ext>
            </a:extLst>
          </p:cNvPr>
          <p:cNvSpPr txBox="1"/>
          <p:nvPr/>
        </p:nvSpPr>
        <p:spPr>
          <a:xfrm>
            <a:off x="9113041" y="4053349"/>
            <a:ext cx="1492203" cy="461665"/>
          </a:xfrm>
          <a:prstGeom prst="rect">
            <a:avLst/>
          </a:prstGeom>
          <a:noFill/>
        </p:spPr>
        <p:txBody>
          <a:bodyPr wrap="none" rtlCol="0">
            <a:spAutoFit/>
          </a:bodyPr>
          <a:lstStyle/>
          <a:p>
            <a:r>
              <a:rPr lang="en-GB" sz="2400" b="1" spc="300" dirty="0">
                <a:solidFill>
                  <a:srgbClr val="FFC000"/>
                </a:solidFill>
                <a:latin typeface="EuroStyle" panose="02027200000000000000" pitchFamily="18" charset="0"/>
              </a:rPr>
              <a:t>Tuesday</a:t>
            </a:r>
            <a:endParaRPr lang="en-GB" b="1" spc="300" dirty="0">
              <a:solidFill>
                <a:srgbClr val="FFC000"/>
              </a:solidFill>
              <a:latin typeface="EuroStyle" panose="02027200000000000000" pitchFamily="18" charset="0"/>
            </a:endParaRPr>
          </a:p>
        </p:txBody>
      </p:sp>
      <p:sp>
        <p:nvSpPr>
          <p:cNvPr id="61" name="TextBox 60">
            <a:extLst>
              <a:ext uri="{FF2B5EF4-FFF2-40B4-BE49-F238E27FC236}">
                <a16:creationId xmlns:a16="http://schemas.microsoft.com/office/drawing/2014/main" id="{9CF244F9-7E36-42DC-B24D-59EBF30A28A1}"/>
              </a:ext>
            </a:extLst>
          </p:cNvPr>
          <p:cNvSpPr txBox="1"/>
          <p:nvPr/>
        </p:nvSpPr>
        <p:spPr>
          <a:xfrm>
            <a:off x="2147731" y="2691467"/>
            <a:ext cx="1813317" cy="461665"/>
          </a:xfrm>
          <a:prstGeom prst="rect">
            <a:avLst/>
          </a:prstGeom>
          <a:noFill/>
        </p:spPr>
        <p:txBody>
          <a:bodyPr wrap="none" rtlCol="0">
            <a:spAutoFit/>
          </a:bodyPr>
          <a:lstStyle/>
          <a:p>
            <a:r>
              <a:rPr lang="en-GB" sz="2400" spc="300" dirty="0">
                <a:solidFill>
                  <a:schemeClr val="bg1"/>
                </a:solidFill>
                <a:latin typeface="EuroStyle" panose="02027200000000000000" pitchFamily="18" charset="0"/>
              </a:rPr>
              <a:t>Wednesday</a:t>
            </a:r>
            <a:endParaRPr lang="en-GB" spc="300" dirty="0">
              <a:solidFill>
                <a:schemeClr val="bg1"/>
              </a:solidFill>
              <a:latin typeface="EuroStyle" panose="02027200000000000000" pitchFamily="18" charset="0"/>
            </a:endParaRPr>
          </a:p>
        </p:txBody>
      </p:sp>
      <p:sp>
        <p:nvSpPr>
          <p:cNvPr id="62" name="TextBox 61">
            <a:extLst>
              <a:ext uri="{FF2B5EF4-FFF2-40B4-BE49-F238E27FC236}">
                <a16:creationId xmlns:a16="http://schemas.microsoft.com/office/drawing/2014/main" id="{E55572B0-0A45-4057-94BB-B759D0F7135D}"/>
              </a:ext>
            </a:extLst>
          </p:cNvPr>
          <p:cNvSpPr txBox="1"/>
          <p:nvPr/>
        </p:nvSpPr>
        <p:spPr>
          <a:xfrm>
            <a:off x="8393801" y="5117662"/>
            <a:ext cx="1479892" cy="461665"/>
          </a:xfrm>
          <a:prstGeom prst="rect">
            <a:avLst/>
          </a:prstGeom>
          <a:noFill/>
        </p:spPr>
        <p:txBody>
          <a:bodyPr wrap="none" rtlCol="0">
            <a:spAutoFit/>
          </a:bodyPr>
          <a:lstStyle/>
          <a:p>
            <a:r>
              <a:rPr lang="en-GB" sz="2400" spc="300" dirty="0">
                <a:solidFill>
                  <a:schemeClr val="bg1"/>
                </a:solidFill>
                <a:latin typeface="EuroStyle" panose="02027200000000000000" pitchFamily="18" charset="0"/>
              </a:rPr>
              <a:t>Thursday</a:t>
            </a:r>
            <a:endParaRPr lang="en-GB" spc="300" dirty="0">
              <a:solidFill>
                <a:schemeClr val="bg1"/>
              </a:solidFill>
              <a:latin typeface="EuroStyle" panose="02027200000000000000" pitchFamily="18" charset="0"/>
            </a:endParaRPr>
          </a:p>
        </p:txBody>
      </p:sp>
      <p:sp>
        <p:nvSpPr>
          <p:cNvPr id="63" name="TextBox 62">
            <a:extLst>
              <a:ext uri="{FF2B5EF4-FFF2-40B4-BE49-F238E27FC236}">
                <a16:creationId xmlns:a16="http://schemas.microsoft.com/office/drawing/2014/main" id="{282655B6-90CA-4328-86FC-0793928AD5CE}"/>
              </a:ext>
            </a:extLst>
          </p:cNvPr>
          <p:cNvSpPr txBox="1"/>
          <p:nvPr/>
        </p:nvSpPr>
        <p:spPr>
          <a:xfrm>
            <a:off x="7976602" y="6192686"/>
            <a:ext cx="1043876" cy="461665"/>
          </a:xfrm>
          <a:prstGeom prst="rect">
            <a:avLst/>
          </a:prstGeom>
          <a:noFill/>
        </p:spPr>
        <p:txBody>
          <a:bodyPr wrap="none" rtlCol="0">
            <a:spAutoFit/>
          </a:bodyPr>
          <a:lstStyle/>
          <a:p>
            <a:r>
              <a:rPr lang="en-GB" sz="2400" spc="300" dirty="0">
                <a:solidFill>
                  <a:schemeClr val="bg1"/>
                </a:solidFill>
                <a:latin typeface="EuroStyle" panose="02027200000000000000" pitchFamily="18" charset="0"/>
              </a:rPr>
              <a:t>Friday</a:t>
            </a:r>
            <a:endParaRPr lang="en-GB" spc="300" dirty="0">
              <a:solidFill>
                <a:schemeClr val="bg1"/>
              </a:solidFill>
              <a:latin typeface="EuroStyle" panose="02027200000000000000" pitchFamily="18" charset="0"/>
            </a:endParaRPr>
          </a:p>
        </p:txBody>
      </p:sp>
    </p:spTree>
    <p:extLst>
      <p:ext uri="{BB962C8B-B14F-4D97-AF65-F5344CB8AC3E}">
        <p14:creationId xmlns:p14="http://schemas.microsoft.com/office/powerpoint/2010/main" val="42250176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2D086-A43B-4CDC-A095-32ECF695D0EB}"/>
              </a:ext>
            </a:extLst>
          </p:cNvPr>
          <p:cNvSpPr>
            <a:spLocks noGrp="1"/>
          </p:cNvSpPr>
          <p:nvPr>
            <p:ph type="title"/>
          </p:nvPr>
        </p:nvSpPr>
        <p:spPr/>
        <p:txBody>
          <a:bodyPr/>
          <a:lstStyle/>
          <a:p>
            <a:r>
              <a:rPr lang="en-GB" dirty="0"/>
              <a:t>Syllabus – Week 1</a:t>
            </a:r>
          </a:p>
        </p:txBody>
      </p:sp>
      <p:sp>
        <p:nvSpPr>
          <p:cNvPr id="3" name="Content Placeholder 2">
            <a:extLst>
              <a:ext uri="{FF2B5EF4-FFF2-40B4-BE49-F238E27FC236}">
                <a16:creationId xmlns:a16="http://schemas.microsoft.com/office/drawing/2014/main" id="{93E1A0CE-437E-4089-AE73-03BEE8D4C05A}"/>
              </a:ext>
            </a:extLst>
          </p:cNvPr>
          <p:cNvSpPr>
            <a:spLocks noGrp="1"/>
          </p:cNvSpPr>
          <p:nvPr>
            <p:ph idx="1"/>
          </p:nvPr>
        </p:nvSpPr>
        <p:spPr>
          <a:xfrm>
            <a:off x="838200" y="1420586"/>
            <a:ext cx="10515600" cy="4756377"/>
          </a:xfrm>
        </p:spPr>
        <p:txBody>
          <a:bodyPr>
            <a:normAutofit/>
          </a:bodyPr>
          <a:lstStyle/>
          <a:p>
            <a:r>
              <a:rPr lang="en-US" sz="1800" i="0" u="none" strike="noStrike" baseline="0" dirty="0">
                <a:solidFill>
                  <a:srgbClr val="223346"/>
                </a:solidFill>
                <a:latin typeface="Arial" panose="020B0604020202020204" pitchFamily="34" charset="0"/>
              </a:rPr>
              <a:t>Monday</a:t>
            </a:r>
          </a:p>
          <a:p>
            <a:pPr lvl="1"/>
            <a:r>
              <a:rPr lang="en-US" sz="1400" i="0" u="none" strike="noStrike" baseline="0" dirty="0">
                <a:solidFill>
                  <a:srgbClr val="223346"/>
                </a:solidFill>
                <a:latin typeface="Arial" panose="020B0604020202020204" pitchFamily="34" charset="0"/>
              </a:rPr>
              <a:t>Module introduction</a:t>
            </a:r>
          </a:p>
          <a:p>
            <a:pPr lvl="1"/>
            <a:r>
              <a:rPr lang="en-US" sz="1400" dirty="0">
                <a:solidFill>
                  <a:srgbClr val="223346"/>
                </a:solidFill>
                <a:latin typeface="Arial" panose="020B0604020202020204" pitchFamily="34" charset="0"/>
              </a:rPr>
              <a:t>Sets, Relations and Functions</a:t>
            </a:r>
          </a:p>
          <a:p>
            <a:r>
              <a:rPr lang="en-GB" sz="1800" b="1" i="0" u="none" strike="noStrike" baseline="0" dirty="0">
                <a:solidFill>
                  <a:schemeClr val="accent2"/>
                </a:solidFill>
                <a:latin typeface="Arial" panose="020B0604020202020204" pitchFamily="34" charset="0"/>
              </a:rPr>
              <a:t>Tuesday</a:t>
            </a:r>
          </a:p>
          <a:p>
            <a:pPr lvl="1"/>
            <a:r>
              <a:rPr lang="en-GB" sz="1400" b="1" i="0" u="none" strike="noStrike" baseline="0" dirty="0">
                <a:solidFill>
                  <a:schemeClr val="accent2"/>
                </a:solidFill>
                <a:latin typeface="Arial" panose="020B0604020202020204" pitchFamily="34" charset="0"/>
              </a:rPr>
              <a:t>Graphs and trees</a:t>
            </a:r>
          </a:p>
          <a:p>
            <a:pPr lvl="1"/>
            <a:r>
              <a:rPr lang="en-GB" sz="1400" b="1" dirty="0">
                <a:solidFill>
                  <a:schemeClr val="accent2"/>
                </a:solidFill>
                <a:latin typeface="Arial" panose="020B0604020202020204" pitchFamily="34" charset="0"/>
              </a:rPr>
              <a:t>Automata</a:t>
            </a:r>
          </a:p>
          <a:p>
            <a:r>
              <a:rPr lang="en-GB" sz="1800" b="0" i="0" u="none" strike="noStrike" baseline="0" dirty="0">
                <a:solidFill>
                  <a:srgbClr val="000000"/>
                </a:solidFill>
                <a:latin typeface="Arial" panose="020B0604020202020204" pitchFamily="34" charset="0"/>
              </a:rPr>
              <a:t>Wednesday</a:t>
            </a:r>
          </a:p>
          <a:p>
            <a:pPr lvl="1"/>
            <a:r>
              <a:rPr lang="en-GB" sz="1400" b="0" i="0" u="none" strike="noStrike" baseline="0" dirty="0">
                <a:solidFill>
                  <a:srgbClr val="000000"/>
                </a:solidFill>
                <a:latin typeface="Arial" panose="020B0604020202020204" pitchFamily="34" charset="0"/>
              </a:rPr>
              <a:t>Computability and Complexity</a:t>
            </a:r>
          </a:p>
          <a:p>
            <a:pPr lvl="1"/>
            <a:r>
              <a:rPr lang="en-GB" sz="1400" dirty="0">
                <a:solidFill>
                  <a:srgbClr val="000000"/>
                </a:solidFill>
                <a:latin typeface="Arial" panose="020B0604020202020204" pitchFamily="34" charset="0"/>
              </a:rPr>
              <a:t>Main Cryptographic Techniques</a:t>
            </a:r>
          </a:p>
          <a:p>
            <a:r>
              <a:rPr lang="en-GB" sz="1800" dirty="0">
                <a:solidFill>
                  <a:srgbClr val="000000"/>
                </a:solidFill>
                <a:latin typeface="Arial" panose="020B0604020202020204" pitchFamily="34" charset="0"/>
              </a:rPr>
              <a:t>Thursday</a:t>
            </a:r>
          </a:p>
          <a:p>
            <a:pPr lvl="1"/>
            <a:r>
              <a:rPr lang="en-US" sz="1400" dirty="0">
                <a:solidFill>
                  <a:srgbClr val="000000"/>
                </a:solidFill>
                <a:latin typeface="Arial" panose="020B0604020202020204" pitchFamily="34" charset="0"/>
              </a:rPr>
              <a:t>Concepts of Authentication, Integrity and Non-repudiation</a:t>
            </a:r>
          </a:p>
          <a:p>
            <a:pPr lvl="1"/>
            <a:r>
              <a:rPr lang="en-US" sz="1400" dirty="0">
                <a:solidFill>
                  <a:srgbClr val="000000"/>
                </a:solidFill>
                <a:latin typeface="Arial" panose="020B0604020202020204" pitchFamily="34" charset="0"/>
              </a:rPr>
              <a:t>Symmetric</a:t>
            </a:r>
          </a:p>
          <a:p>
            <a:r>
              <a:rPr lang="en-US" sz="1800" dirty="0">
                <a:solidFill>
                  <a:srgbClr val="000000"/>
                </a:solidFill>
                <a:latin typeface="Arial" panose="020B0604020202020204" pitchFamily="34" charset="0"/>
              </a:rPr>
              <a:t>Friday</a:t>
            </a:r>
          </a:p>
          <a:p>
            <a:pPr lvl="1"/>
            <a:r>
              <a:rPr lang="en-GB" sz="1400" dirty="0">
                <a:solidFill>
                  <a:srgbClr val="000000"/>
                </a:solidFill>
                <a:latin typeface="Arial" panose="020B0604020202020204" pitchFamily="34" charset="0"/>
              </a:rPr>
              <a:t>Public Key</a:t>
            </a:r>
          </a:p>
          <a:p>
            <a:pPr lvl="1"/>
            <a:r>
              <a:rPr lang="en-GB" sz="1400" dirty="0">
                <a:solidFill>
                  <a:srgbClr val="000000"/>
                </a:solidFill>
                <a:latin typeface="Arial" panose="020B0604020202020204" pitchFamily="34" charset="0"/>
              </a:rPr>
              <a:t>Review and Q&amp;A</a:t>
            </a:r>
          </a:p>
          <a:p>
            <a:pPr lvl="1"/>
            <a:r>
              <a:rPr lang="en-US" sz="1400" i="0" u="none" strike="noStrike" baseline="0" dirty="0">
                <a:solidFill>
                  <a:srgbClr val="223346"/>
                </a:solidFill>
                <a:latin typeface="Arial" panose="020B0604020202020204" pitchFamily="34" charset="0"/>
              </a:rPr>
              <a:t>Issue assignment 1</a:t>
            </a:r>
          </a:p>
          <a:p>
            <a:pPr lvl="1"/>
            <a:endParaRPr lang="en-GB" sz="1400" b="0" i="0" u="none" strike="noStrike" baseline="0" dirty="0">
              <a:solidFill>
                <a:srgbClr val="000000"/>
              </a:solidFill>
              <a:latin typeface="Arial" panose="020B0604020202020204" pitchFamily="34" charset="0"/>
            </a:endParaRPr>
          </a:p>
        </p:txBody>
      </p:sp>
    </p:spTree>
    <p:extLst>
      <p:ext uri="{BB962C8B-B14F-4D97-AF65-F5344CB8AC3E}">
        <p14:creationId xmlns:p14="http://schemas.microsoft.com/office/powerpoint/2010/main" val="20613421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normAutofit/>
          </a:bodyPr>
          <a:lstStyle/>
          <a:p>
            <a:pPr marL="0" indent="0" algn="ctr">
              <a:buNone/>
            </a:pPr>
            <a:endParaRPr lang="en-US" sz="4800" dirty="0"/>
          </a:p>
          <a:p>
            <a:pPr marL="0" indent="0" algn="ctr">
              <a:buNone/>
            </a:pPr>
            <a:endParaRPr lang="en-US" sz="4800" dirty="0"/>
          </a:p>
        </p:txBody>
      </p:sp>
      <p:sp>
        <p:nvSpPr>
          <p:cNvPr id="4" name="Rectangle: Rounded Corners 3">
            <a:extLst>
              <a:ext uri="{FF2B5EF4-FFF2-40B4-BE49-F238E27FC236}">
                <a16:creationId xmlns:a16="http://schemas.microsoft.com/office/drawing/2014/main" id="{F7A5BD4F-F210-406F-BDA3-5D496D0DBA1D}"/>
              </a:ext>
            </a:extLst>
          </p:cNvPr>
          <p:cNvSpPr/>
          <p:nvPr/>
        </p:nvSpPr>
        <p:spPr>
          <a:xfrm>
            <a:off x="2115552" y="2852238"/>
            <a:ext cx="7960895" cy="195312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indent="0" algn="ctr">
              <a:buNone/>
            </a:pPr>
            <a:r>
              <a:rPr lang="en-US" sz="4800" dirty="0"/>
              <a:t>Graphs</a:t>
            </a:r>
            <a:endParaRPr lang="en-GB" sz="4800" dirty="0"/>
          </a:p>
        </p:txBody>
      </p:sp>
    </p:spTree>
    <p:extLst>
      <p:ext uri="{BB962C8B-B14F-4D97-AF65-F5344CB8AC3E}">
        <p14:creationId xmlns:p14="http://schemas.microsoft.com/office/powerpoint/2010/main" val="6951680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Oval 32">
            <a:extLst>
              <a:ext uri="{FF2B5EF4-FFF2-40B4-BE49-F238E27FC236}">
                <a16:creationId xmlns:a16="http://schemas.microsoft.com/office/drawing/2014/main" id="{E37FF2E8-666B-4C18-8FED-D2D0B5637E13}"/>
              </a:ext>
            </a:extLst>
          </p:cNvPr>
          <p:cNvSpPr/>
          <p:nvPr/>
        </p:nvSpPr>
        <p:spPr>
          <a:xfrm>
            <a:off x="4321494" y="5587197"/>
            <a:ext cx="889922" cy="1103424"/>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r>
              <a:rPr lang="en-US" dirty="0"/>
              <a:t>Graphs - Introduction</a:t>
            </a:r>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lstStyle/>
          <a:p>
            <a:pPr marL="0" indent="0">
              <a:buNone/>
            </a:pPr>
            <a:r>
              <a:rPr lang="en-US" dirty="0"/>
              <a:t>A Graph “G” is a collection of Vertices “V” and edges “E”</a:t>
            </a:r>
          </a:p>
          <a:p>
            <a:pPr marL="0" indent="0">
              <a:buNone/>
            </a:pPr>
            <a:endParaRPr lang="en-US" dirty="0"/>
          </a:p>
          <a:p>
            <a:pPr marL="0" indent="0">
              <a:buNone/>
            </a:pPr>
            <a:r>
              <a:rPr lang="en-GB" dirty="0"/>
              <a:t>So we can say that graph is an ordered pair of Vertices and Edges, shown as G = &lt; V , E &gt;</a:t>
            </a:r>
          </a:p>
          <a:p>
            <a:endParaRPr lang="en-GB" dirty="0"/>
          </a:p>
          <a:p>
            <a:endParaRPr lang="en-US" dirty="0"/>
          </a:p>
        </p:txBody>
      </p:sp>
      <p:sp>
        <p:nvSpPr>
          <p:cNvPr id="4" name="Oval 3">
            <a:extLst>
              <a:ext uri="{FF2B5EF4-FFF2-40B4-BE49-F238E27FC236}">
                <a16:creationId xmlns:a16="http://schemas.microsoft.com/office/drawing/2014/main" id="{E638AA21-EB6E-4619-90C8-C1C9B2E2D224}"/>
              </a:ext>
            </a:extLst>
          </p:cNvPr>
          <p:cNvSpPr/>
          <p:nvPr/>
        </p:nvSpPr>
        <p:spPr>
          <a:xfrm>
            <a:off x="5557970" y="3775575"/>
            <a:ext cx="457191" cy="45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endParaRPr lang="en-GB" dirty="0"/>
          </a:p>
        </p:txBody>
      </p:sp>
      <p:sp>
        <p:nvSpPr>
          <p:cNvPr id="7" name="Oval 6">
            <a:extLst>
              <a:ext uri="{FF2B5EF4-FFF2-40B4-BE49-F238E27FC236}">
                <a16:creationId xmlns:a16="http://schemas.microsoft.com/office/drawing/2014/main" id="{E2F57397-96AA-45B4-8B7D-998E3C77962C}"/>
              </a:ext>
            </a:extLst>
          </p:cNvPr>
          <p:cNvSpPr/>
          <p:nvPr/>
        </p:nvSpPr>
        <p:spPr>
          <a:xfrm>
            <a:off x="6366353" y="5272175"/>
            <a:ext cx="457191" cy="45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x</a:t>
            </a:r>
            <a:endParaRPr lang="en-GB" dirty="0"/>
          </a:p>
        </p:txBody>
      </p:sp>
      <p:sp>
        <p:nvSpPr>
          <p:cNvPr id="8" name="Oval 7">
            <a:extLst>
              <a:ext uri="{FF2B5EF4-FFF2-40B4-BE49-F238E27FC236}">
                <a16:creationId xmlns:a16="http://schemas.microsoft.com/office/drawing/2014/main" id="{4DF58754-48DA-4B9A-A270-131F419ECC57}"/>
              </a:ext>
            </a:extLst>
          </p:cNvPr>
          <p:cNvSpPr/>
          <p:nvPr/>
        </p:nvSpPr>
        <p:spPr>
          <a:xfrm>
            <a:off x="4590562" y="5272176"/>
            <a:ext cx="457191" cy="45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t>
            </a:r>
            <a:endParaRPr lang="en-GB" dirty="0"/>
          </a:p>
        </p:txBody>
      </p:sp>
      <p:cxnSp>
        <p:nvCxnSpPr>
          <p:cNvPr id="10" name="Straight Arrow Connector 9">
            <a:extLst>
              <a:ext uri="{FF2B5EF4-FFF2-40B4-BE49-F238E27FC236}">
                <a16:creationId xmlns:a16="http://schemas.microsoft.com/office/drawing/2014/main" id="{E4A54E6D-A352-405F-9805-8154F8D45D1C}"/>
              </a:ext>
            </a:extLst>
          </p:cNvPr>
          <p:cNvCxnSpPr/>
          <p:nvPr/>
        </p:nvCxnSpPr>
        <p:spPr>
          <a:xfrm flipV="1">
            <a:off x="3637722" y="4001293"/>
            <a:ext cx="1781092" cy="47708"/>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11" name="TextBox 10">
            <a:extLst>
              <a:ext uri="{FF2B5EF4-FFF2-40B4-BE49-F238E27FC236}">
                <a16:creationId xmlns:a16="http://schemas.microsoft.com/office/drawing/2014/main" id="{5DEA0671-E248-48A0-A56F-2FE6B1540EE4}"/>
              </a:ext>
            </a:extLst>
          </p:cNvPr>
          <p:cNvSpPr txBox="1"/>
          <p:nvPr/>
        </p:nvSpPr>
        <p:spPr>
          <a:xfrm>
            <a:off x="2711395" y="3840481"/>
            <a:ext cx="1077402" cy="369332"/>
          </a:xfrm>
          <a:prstGeom prst="rect">
            <a:avLst/>
          </a:prstGeom>
          <a:noFill/>
        </p:spPr>
        <p:txBody>
          <a:bodyPr wrap="square" rtlCol="0">
            <a:spAutoFit/>
          </a:bodyPr>
          <a:lstStyle/>
          <a:p>
            <a:r>
              <a:rPr lang="en-US" dirty="0"/>
              <a:t>Vertex</a:t>
            </a:r>
            <a:endParaRPr lang="en-GB" dirty="0"/>
          </a:p>
        </p:txBody>
      </p:sp>
      <p:cxnSp>
        <p:nvCxnSpPr>
          <p:cNvPr id="13" name="Straight Connector 12">
            <a:extLst>
              <a:ext uri="{FF2B5EF4-FFF2-40B4-BE49-F238E27FC236}">
                <a16:creationId xmlns:a16="http://schemas.microsoft.com/office/drawing/2014/main" id="{252B8570-C2C5-45F7-90BD-34A90F95D6D5}"/>
              </a:ext>
            </a:extLst>
          </p:cNvPr>
          <p:cNvCxnSpPr>
            <a:cxnSpLocks/>
            <a:stCxn id="4" idx="5"/>
            <a:endCxn id="7" idx="0"/>
          </p:cNvCxnSpPr>
          <p:nvPr/>
        </p:nvCxnSpPr>
        <p:spPr>
          <a:xfrm>
            <a:off x="5948207" y="4160901"/>
            <a:ext cx="646742" cy="1111274"/>
          </a:xfrm>
          <a:prstGeom prst="line">
            <a:avLst/>
          </a:prstGeom>
        </p:spPr>
        <p:style>
          <a:lnRef idx="1">
            <a:schemeClr val="accent6"/>
          </a:lnRef>
          <a:fillRef idx="0">
            <a:schemeClr val="accent6"/>
          </a:fillRef>
          <a:effectRef idx="0">
            <a:schemeClr val="accent6"/>
          </a:effectRef>
          <a:fontRef idx="minor">
            <a:schemeClr val="tx1"/>
          </a:fontRef>
        </p:style>
      </p:cxnSp>
      <p:cxnSp>
        <p:nvCxnSpPr>
          <p:cNvPr id="21" name="Straight Arrow Connector 20">
            <a:extLst>
              <a:ext uri="{FF2B5EF4-FFF2-40B4-BE49-F238E27FC236}">
                <a16:creationId xmlns:a16="http://schemas.microsoft.com/office/drawing/2014/main" id="{853F3989-C363-4EC7-A794-ED80873E57B7}"/>
              </a:ext>
            </a:extLst>
          </p:cNvPr>
          <p:cNvCxnSpPr>
            <a:cxnSpLocks/>
          </p:cNvCxnSpPr>
          <p:nvPr/>
        </p:nvCxnSpPr>
        <p:spPr>
          <a:xfrm flipH="1">
            <a:off x="6484289" y="4122751"/>
            <a:ext cx="1315942" cy="452394"/>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26" name="TextBox 25">
            <a:extLst>
              <a:ext uri="{FF2B5EF4-FFF2-40B4-BE49-F238E27FC236}">
                <a16:creationId xmlns:a16="http://schemas.microsoft.com/office/drawing/2014/main" id="{038E5E6D-2403-49C6-90B6-4D72E9D47CD1}"/>
              </a:ext>
            </a:extLst>
          </p:cNvPr>
          <p:cNvSpPr txBox="1"/>
          <p:nvPr/>
        </p:nvSpPr>
        <p:spPr>
          <a:xfrm>
            <a:off x="7800231" y="3875737"/>
            <a:ext cx="803080" cy="369332"/>
          </a:xfrm>
          <a:prstGeom prst="rect">
            <a:avLst/>
          </a:prstGeom>
          <a:noFill/>
        </p:spPr>
        <p:txBody>
          <a:bodyPr wrap="square" rtlCol="0">
            <a:spAutoFit/>
          </a:bodyPr>
          <a:lstStyle/>
          <a:p>
            <a:r>
              <a:rPr lang="en-US" dirty="0"/>
              <a:t>Edges</a:t>
            </a:r>
            <a:endParaRPr lang="en-GB" dirty="0"/>
          </a:p>
        </p:txBody>
      </p:sp>
      <p:sp>
        <p:nvSpPr>
          <p:cNvPr id="27" name="TextBox 26">
            <a:extLst>
              <a:ext uri="{FF2B5EF4-FFF2-40B4-BE49-F238E27FC236}">
                <a16:creationId xmlns:a16="http://schemas.microsoft.com/office/drawing/2014/main" id="{7B6AB04D-7882-42C9-9983-3688C188B134}"/>
              </a:ext>
            </a:extLst>
          </p:cNvPr>
          <p:cNvSpPr txBox="1"/>
          <p:nvPr/>
        </p:nvSpPr>
        <p:spPr>
          <a:xfrm>
            <a:off x="6209309" y="4466847"/>
            <a:ext cx="385639" cy="369332"/>
          </a:xfrm>
          <a:prstGeom prst="rect">
            <a:avLst/>
          </a:prstGeom>
          <a:noFill/>
        </p:spPr>
        <p:txBody>
          <a:bodyPr wrap="square" rtlCol="0">
            <a:spAutoFit/>
          </a:bodyPr>
          <a:lstStyle/>
          <a:p>
            <a:r>
              <a:rPr lang="en-US" dirty="0"/>
              <a:t>e</a:t>
            </a:r>
            <a:endParaRPr lang="en-GB" dirty="0"/>
          </a:p>
        </p:txBody>
      </p:sp>
      <p:cxnSp>
        <p:nvCxnSpPr>
          <p:cNvPr id="29" name="Straight Connector 28">
            <a:extLst>
              <a:ext uri="{FF2B5EF4-FFF2-40B4-BE49-F238E27FC236}">
                <a16:creationId xmlns:a16="http://schemas.microsoft.com/office/drawing/2014/main" id="{C1C1E82A-DCE3-499D-BDCC-70A79E222645}"/>
              </a:ext>
            </a:extLst>
          </p:cNvPr>
          <p:cNvCxnSpPr>
            <a:cxnSpLocks/>
            <a:stCxn id="4" idx="3"/>
            <a:endCxn id="8" idx="0"/>
          </p:cNvCxnSpPr>
          <p:nvPr/>
        </p:nvCxnSpPr>
        <p:spPr>
          <a:xfrm flipH="1">
            <a:off x="4819158" y="4160901"/>
            <a:ext cx="805766" cy="1111275"/>
          </a:xfrm>
          <a:prstGeom prst="line">
            <a:avLst/>
          </a:prstGeom>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CD8717E5-7DCF-4E17-B12D-B9CBC18ADE37}"/>
              </a:ext>
            </a:extLst>
          </p:cNvPr>
          <p:cNvSpPr txBox="1"/>
          <p:nvPr/>
        </p:nvSpPr>
        <p:spPr>
          <a:xfrm>
            <a:off x="4978144" y="4475922"/>
            <a:ext cx="234563" cy="369332"/>
          </a:xfrm>
          <a:prstGeom prst="rect">
            <a:avLst/>
          </a:prstGeom>
          <a:noFill/>
        </p:spPr>
        <p:txBody>
          <a:bodyPr wrap="square" rtlCol="0">
            <a:spAutoFit/>
          </a:bodyPr>
          <a:lstStyle/>
          <a:p>
            <a:r>
              <a:rPr lang="en-US" dirty="0"/>
              <a:t>f</a:t>
            </a:r>
            <a:endParaRPr lang="en-GB" dirty="0"/>
          </a:p>
        </p:txBody>
      </p:sp>
      <p:sp>
        <p:nvSpPr>
          <p:cNvPr id="34" name="TextBox 33">
            <a:extLst>
              <a:ext uri="{FF2B5EF4-FFF2-40B4-BE49-F238E27FC236}">
                <a16:creationId xmlns:a16="http://schemas.microsoft.com/office/drawing/2014/main" id="{68C06FF2-571B-45D0-B074-687992017969}"/>
              </a:ext>
            </a:extLst>
          </p:cNvPr>
          <p:cNvSpPr txBox="1"/>
          <p:nvPr/>
        </p:nvSpPr>
        <p:spPr>
          <a:xfrm>
            <a:off x="5211416" y="6040003"/>
            <a:ext cx="274312" cy="369332"/>
          </a:xfrm>
          <a:prstGeom prst="rect">
            <a:avLst/>
          </a:prstGeom>
          <a:noFill/>
        </p:spPr>
        <p:txBody>
          <a:bodyPr wrap="square" rtlCol="0">
            <a:spAutoFit/>
          </a:bodyPr>
          <a:lstStyle/>
          <a:p>
            <a:r>
              <a:rPr lang="en-US" dirty="0"/>
              <a:t>d</a:t>
            </a:r>
            <a:endParaRPr lang="en-GB" dirty="0"/>
          </a:p>
        </p:txBody>
      </p:sp>
      <p:cxnSp>
        <p:nvCxnSpPr>
          <p:cNvPr id="36" name="Straight Connector 35">
            <a:extLst>
              <a:ext uri="{FF2B5EF4-FFF2-40B4-BE49-F238E27FC236}">
                <a16:creationId xmlns:a16="http://schemas.microsoft.com/office/drawing/2014/main" id="{1FDD1686-714F-4675-AABB-0D49CDC09605}"/>
              </a:ext>
            </a:extLst>
          </p:cNvPr>
          <p:cNvCxnSpPr>
            <a:stCxn id="8" idx="6"/>
            <a:endCxn id="7" idx="2"/>
          </p:cNvCxnSpPr>
          <p:nvPr/>
        </p:nvCxnSpPr>
        <p:spPr>
          <a:xfrm flipV="1">
            <a:off x="5047753" y="5497894"/>
            <a:ext cx="1318600" cy="1"/>
          </a:xfrm>
          <a:prstGeom prst="line">
            <a:avLst/>
          </a:prstGeom>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71DAAABC-2485-401E-931D-266B7BE8EB1D}"/>
              </a:ext>
            </a:extLst>
          </p:cNvPr>
          <p:cNvSpPr txBox="1"/>
          <p:nvPr/>
        </p:nvSpPr>
        <p:spPr>
          <a:xfrm>
            <a:off x="5582150" y="5419039"/>
            <a:ext cx="413468" cy="369332"/>
          </a:xfrm>
          <a:prstGeom prst="rect">
            <a:avLst/>
          </a:prstGeom>
          <a:noFill/>
        </p:spPr>
        <p:txBody>
          <a:bodyPr wrap="square" rtlCol="0">
            <a:spAutoFit/>
          </a:bodyPr>
          <a:lstStyle/>
          <a:p>
            <a:r>
              <a:rPr lang="en-US" dirty="0"/>
              <a:t>y</a:t>
            </a:r>
            <a:endParaRPr lang="en-GB" dirty="0"/>
          </a:p>
        </p:txBody>
      </p:sp>
      <p:sp>
        <p:nvSpPr>
          <p:cNvPr id="38" name="Arc 37">
            <a:extLst>
              <a:ext uri="{FF2B5EF4-FFF2-40B4-BE49-F238E27FC236}">
                <a16:creationId xmlns:a16="http://schemas.microsoft.com/office/drawing/2014/main" id="{67E8D717-1E52-4AB3-A64E-E72269783249}"/>
              </a:ext>
            </a:extLst>
          </p:cNvPr>
          <p:cNvSpPr/>
          <p:nvPr/>
        </p:nvSpPr>
        <p:spPr>
          <a:xfrm rot="19237412">
            <a:off x="4542223" y="5106887"/>
            <a:ext cx="2252171" cy="2214686"/>
          </a:xfrm>
          <a:prstGeom prst="arc">
            <a:avLst>
              <a:gd name="adj1" fmla="val 16200000"/>
              <a:gd name="adj2" fmla="val 21368718"/>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nvGrpSpPr>
          <p:cNvPr id="43" name="Group 42">
            <a:extLst>
              <a:ext uri="{FF2B5EF4-FFF2-40B4-BE49-F238E27FC236}">
                <a16:creationId xmlns:a16="http://schemas.microsoft.com/office/drawing/2014/main" id="{43FE5801-FD08-4BE5-83A7-3878C032E5F8}"/>
              </a:ext>
            </a:extLst>
          </p:cNvPr>
          <p:cNvGrpSpPr/>
          <p:nvPr/>
        </p:nvGrpSpPr>
        <p:grpSpPr>
          <a:xfrm>
            <a:off x="5234860" y="4749071"/>
            <a:ext cx="1073426" cy="687875"/>
            <a:chOff x="8760826" y="4570242"/>
            <a:chExt cx="1073426" cy="687875"/>
          </a:xfrm>
        </p:grpSpPr>
        <p:grpSp>
          <p:nvGrpSpPr>
            <p:cNvPr id="41" name="Group 40">
              <a:extLst>
                <a:ext uri="{FF2B5EF4-FFF2-40B4-BE49-F238E27FC236}">
                  <a16:creationId xmlns:a16="http://schemas.microsoft.com/office/drawing/2014/main" id="{2A505E29-D2E6-41DA-B72C-15BE0698AE76}"/>
                </a:ext>
              </a:extLst>
            </p:cNvPr>
            <p:cNvGrpSpPr/>
            <p:nvPr/>
          </p:nvGrpSpPr>
          <p:grpSpPr>
            <a:xfrm>
              <a:off x="9038324" y="4836179"/>
              <a:ext cx="483371" cy="421938"/>
              <a:chOff x="9471663" y="4890680"/>
              <a:chExt cx="449435" cy="421938"/>
            </a:xfrm>
          </p:grpSpPr>
          <p:sp>
            <p:nvSpPr>
              <p:cNvPr id="39" name="TextBox 38">
                <a:extLst>
                  <a:ext uri="{FF2B5EF4-FFF2-40B4-BE49-F238E27FC236}">
                    <a16:creationId xmlns:a16="http://schemas.microsoft.com/office/drawing/2014/main" id="{74125FA7-9320-4879-BF10-E02287F8847C}"/>
                  </a:ext>
                </a:extLst>
              </p:cNvPr>
              <p:cNvSpPr txBox="1"/>
              <p:nvPr/>
            </p:nvSpPr>
            <p:spPr>
              <a:xfrm>
                <a:off x="9471663" y="4943286"/>
                <a:ext cx="413468" cy="369332"/>
              </a:xfrm>
              <a:prstGeom prst="rect">
                <a:avLst/>
              </a:prstGeom>
              <a:noFill/>
            </p:spPr>
            <p:txBody>
              <a:bodyPr wrap="square" rtlCol="0">
                <a:spAutoFit/>
              </a:bodyPr>
              <a:lstStyle/>
              <a:p>
                <a:r>
                  <a:rPr lang="en-US" dirty="0"/>
                  <a:t>y</a:t>
                </a:r>
                <a:endParaRPr lang="en-GB" dirty="0"/>
              </a:p>
            </p:txBody>
          </p:sp>
          <p:sp>
            <p:nvSpPr>
              <p:cNvPr id="40" name="TextBox 39">
                <a:extLst>
                  <a:ext uri="{FF2B5EF4-FFF2-40B4-BE49-F238E27FC236}">
                    <a16:creationId xmlns:a16="http://schemas.microsoft.com/office/drawing/2014/main" id="{3BB0A0BD-D8B9-42ED-82CB-178DA44E8506}"/>
                  </a:ext>
                </a:extLst>
              </p:cNvPr>
              <p:cNvSpPr txBox="1"/>
              <p:nvPr/>
            </p:nvSpPr>
            <p:spPr>
              <a:xfrm>
                <a:off x="9605881" y="4890680"/>
                <a:ext cx="315217" cy="369332"/>
              </a:xfrm>
              <a:prstGeom prst="rect">
                <a:avLst/>
              </a:prstGeom>
              <a:noFill/>
            </p:spPr>
            <p:txBody>
              <a:bodyPr wrap="square" rtlCol="0">
                <a:spAutoFit/>
              </a:bodyPr>
              <a:lstStyle/>
              <a:p>
                <a:r>
                  <a:rPr lang="en-US" dirty="0"/>
                  <a:t>1</a:t>
                </a:r>
                <a:endParaRPr lang="en-GB" dirty="0"/>
              </a:p>
            </p:txBody>
          </p:sp>
        </p:grpSp>
        <p:sp>
          <p:nvSpPr>
            <p:cNvPr id="42" name="TextBox 41">
              <a:extLst>
                <a:ext uri="{FF2B5EF4-FFF2-40B4-BE49-F238E27FC236}">
                  <a16:creationId xmlns:a16="http://schemas.microsoft.com/office/drawing/2014/main" id="{C9AC4F6B-14E3-4EEA-BF2B-C7BB7A3DCABF}"/>
                </a:ext>
              </a:extLst>
            </p:cNvPr>
            <p:cNvSpPr txBox="1"/>
            <p:nvPr/>
          </p:nvSpPr>
          <p:spPr>
            <a:xfrm>
              <a:off x="8760826" y="4570242"/>
              <a:ext cx="1073426" cy="369332"/>
            </a:xfrm>
            <a:prstGeom prst="rect">
              <a:avLst/>
            </a:prstGeom>
            <a:noFill/>
          </p:spPr>
          <p:txBody>
            <a:bodyPr wrap="square" rtlCol="0">
              <a:spAutoFit/>
            </a:bodyPr>
            <a:lstStyle/>
            <a:p>
              <a:r>
                <a:rPr lang="en-US" dirty="0"/>
                <a:t>(y Prime)</a:t>
              </a:r>
              <a:endParaRPr lang="en-GB" dirty="0"/>
            </a:p>
          </p:txBody>
        </p:sp>
      </p:grpSp>
    </p:spTree>
    <p:extLst>
      <p:ext uri="{BB962C8B-B14F-4D97-AF65-F5344CB8AC3E}">
        <p14:creationId xmlns:p14="http://schemas.microsoft.com/office/powerpoint/2010/main" val="2065816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r>
              <a:rPr lang="en-US" dirty="0"/>
              <a:t>Graphs - Terminology</a:t>
            </a:r>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lstStyle/>
          <a:p>
            <a:pPr marL="0" indent="0">
              <a:buNone/>
            </a:pPr>
            <a:endParaRPr lang="en-US" dirty="0"/>
          </a:p>
          <a:p>
            <a:pPr marL="0" indent="0">
              <a:buNone/>
            </a:pPr>
            <a:r>
              <a:rPr lang="en-GB" dirty="0"/>
              <a:t>Incident: 	edge x is incident to a and b</a:t>
            </a:r>
          </a:p>
          <a:p>
            <a:pPr marL="0" indent="0">
              <a:buNone/>
            </a:pPr>
            <a:endParaRPr lang="en-GB" dirty="0"/>
          </a:p>
          <a:p>
            <a:pPr marL="0" indent="0">
              <a:buNone/>
            </a:pPr>
            <a:r>
              <a:rPr lang="en-GB" dirty="0"/>
              <a:t>Adjacent: 	a adjacent to b</a:t>
            </a:r>
          </a:p>
          <a:p>
            <a:pPr marL="0" indent="0">
              <a:buNone/>
            </a:pPr>
            <a:r>
              <a:rPr lang="en-GB" dirty="0"/>
              <a:t>		b adjacent to </a:t>
            </a:r>
            <a:r>
              <a:rPr lang="en-GB" dirty="0" err="1"/>
              <a:t>a,c,e</a:t>
            </a:r>
            <a:endParaRPr lang="en-GB" dirty="0"/>
          </a:p>
          <a:p>
            <a:pPr marL="0" indent="0">
              <a:buNone/>
            </a:pPr>
            <a:endParaRPr lang="en-GB" dirty="0"/>
          </a:p>
          <a:p>
            <a:pPr marL="0" indent="0">
              <a:buNone/>
            </a:pPr>
            <a:r>
              <a:rPr lang="en-GB" dirty="0"/>
              <a:t>Isolated:	d is isolated</a:t>
            </a:r>
          </a:p>
          <a:p>
            <a:endParaRPr lang="en-GB" dirty="0"/>
          </a:p>
          <a:p>
            <a:endParaRPr lang="en-GB" dirty="0"/>
          </a:p>
          <a:p>
            <a:endParaRPr lang="en-US" dirty="0"/>
          </a:p>
        </p:txBody>
      </p:sp>
      <p:sp>
        <p:nvSpPr>
          <p:cNvPr id="31" name="TextBox 30">
            <a:extLst>
              <a:ext uri="{FF2B5EF4-FFF2-40B4-BE49-F238E27FC236}">
                <a16:creationId xmlns:a16="http://schemas.microsoft.com/office/drawing/2014/main" id="{CD8717E5-7DCF-4E17-B12D-B9CBC18ADE37}"/>
              </a:ext>
            </a:extLst>
          </p:cNvPr>
          <p:cNvSpPr txBox="1"/>
          <p:nvPr/>
        </p:nvSpPr>
        <p:spPr>
          <a:xfrm>
            <a:off x="7451318" y="3244334"/>
            <a:ext cx="234563" cy="369332"/>
          </a:xfrm>
          <a:prstGeom prst="rect">
            <a:avLst/>
          </a:prstGeom>
          <a:noFill/>
        </p:spPr>
        <p:txBody>
          <a:bodyPr wrap="square" rtlCol="0">
            <a:spAutoFit/>
          </a:bodyPr>
          <a:lstStyle/>
          <a:p>
            <a:r>
              <a:rPr lang="en-US" dirty="0"/>
              <a:t>x</a:t>
            </a:r>
            <a:endParaRPr lang="en-GB" dirty="0"/>
          </a:p>
        </p:txBody>
      </p:sp>
      <p:grpSp>
        <p:nvGrpSpPr>
          <p:cNvPr id="23" name="Group 22">
            <a:extLst>
              <a:ext uri="{FF2B5EF4-FFF2-40B4-BE49-F238E27FC236}">
                <a16:creationId xmlns:a16="http://schemas.microsoft.com/office/drawing/2014/main" id="{5B650D6C-047C-45A1-B435-8B7908E7870B}"/>
              </a:ext>
            </a:extLst>
          </p:cNvPr>
          <p:cNvGrpSpPr/>
          <p:nvPr/>
        </p:nvGrpSpPr>
        <p:grpSpPr>
          <a:xfrm>
            <a:off x="7188657" y="2480986"/>
            <a:ext cx="3889185" cy="2061858"/>
            <a:chOff x="4719777" y="3709463"/>
            <a:chExt cx="3889185" cy="2061858"/>
          </a:xfrm>
        </p:grpSpPr>
        <p:sp>
          <p:nvSpPr>
            <p:cNvPr id="4" name="Oval 3">
              <a:extLst>
                <a:ext uri="{FF2B5EF4-FFF2-40B4-BE49-F238E27FC236}">
                  <a16:creationId xmlns:a16="http://schemas.microsoft.com/office/drawing/2014/main" id="{E638AA21-EB6E-4619-90C8-C1C9B2E2D224}"/>
                </a:ext>
              </a:extLst>
            </p:cNvPr>
            <p:cNvSpPr/>
            <p:nvPr/>
          </p:nvSpPr>
          <p:spPr>
            <a:xfrm>
              <a:off x="5563241" y="3709463"/>
              <a:ext cx="457191" cy="45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t>
              </a:r>
              <a:endParaRPr lang="en-GB" dirty="0"/>
            </a:p>
          </p:txBody>
        </p:sp>
        <p:sp>
          <p:nvSpPr>
            <p:cNvPr id="7" name="Oval 6">
              <a:extLst>
                <a:ext uri="{FF2B5EF4-FFF2-40B4-BE49-F238E27FC236}">
                  <a16:creationId xmlns:a16="http://schemas.microsoft.com/office/drawing/2014/main" id="{E2F57397-96AA-45B4-8B7D-998E3C77962C}"/>
                </a:ext>
              </a:extLst>
            </p:cNvPr>
            <p:cNvSpPr/>
            <p:nvPr/>
          </p:nvSpPr>
          <p:spPr>
            <a:xfrm>
              <a:off x="7348339" y="3709464"/>
              <a:ext cx="457191" cy="45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t>
              </a:r>
              <a:endParaRPr lang="en-GB" dirty="0"/>
            </a:p>
          </p:txBody>
        </p:sp>
        <p:sp>
          <p:nvSpPr>
            <p:cNvPr id="8" name="Oval 7">
              <a:extLst>
                <a:ext uri="{FF2B5EF4-FFF2-40B4-BE49-F238E27FC236}">
                  <a16:creationId xmlns:a16="http://schemas.microsoft.com/office/drawing/2014/main" id="{4DF58754-48DA-4B9A-A270-131F419ECC57}"/>
                </a:ext>
              </a:extLst>
            </p:cNvPr>
            <p:cNvSpPr/>
            <p:nvPr/>
          </p:nvSpPr>
          <p:spPr>
            <a:xfrm>
              <a:off x="6437921" y="5319884"/>
              <a:ext cx="457191" cy="45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a:t>
              </a:r>
              <a:endParaRPr lang="en-GB" dirty="0"/>
            </a:p>
          </p:txBody>
        </p:sp>
        <p:cxnSp>
          <p:nvCxnSpPr>
            <p:cNvPr id="13" name="Straight Connector 12">
              <a:extLst>
                <a:ext uri="{FF2B5EF4-FFF2-40B4-BE49-F238E27FC236}">
                  <a16:creationId xmlns:a16="http://schemas.microsoft.com/office/drawing/2014/main" id="{252B8570-C2C5-45F7-90BD-34A90F95D6D5}"/>
                </a:ext>
              </a:extLst>
            </p:cNvPr>
            <p:cNvCxnSpPr>
              <a:cxnSpLocks/>
              <a:stCxn id="4" idx="6"/>
              <a:endCxn id="7" idx="2"/>
            </p:cNvCxnSpPr>
            <p:nvPr/>
          </p:nvCxnSpPr>
          <p:spPr>
            <a:xfrm>
              <a:off x="6020432" y="3935182"/>
              <a:ext cx="1327907" cy="1"/>
            </a:xfrm>
            <a:prstGeom prst="line">
              <a:avLst/>
            </a:prstGeom>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C1C1E82A-DCE3-499D-BDCC-70A79E222645}"/>
                </a:ext>
              </a:extLst>
            </p:cNvPr>
            <p:cNvCxnSpPr>
              <a:cxnSpLocks/>
              <a:stCxn id="4" idx="4"/>
              <a:endCxn id="8" idx="1"/>
            </p:cNvCxnSpPr>
            <p:nvPr/>
          </p:nvCxnSpPr>
          <p:spPr>
            <a:xfrm>
              <a:off x="5791837" y="4160900"/>
              <a:ext cx="713038" cy="1225095"/>
            </a:xfrm>
            <a:prstGeom prst="line">
              <a:avLst/>
            </a:prstGeom>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1FDD1686-714F-4675-AABB-0D49CDC09605}"/>
                </a:ext>
              </a:extLst>
            </p:cNvPr>
            <p:cNvCxnSpPr>
              <a:cxnSpLocks/>
              <a:stCxn id="8" idx="7"/>
              <a:endCxn id="7" idx="4"/>
            </p:cNvCxnSpPr>
            <p:nvPr/>
          </p:nvCxnSpPr>
          <p:spPr>
            <a:xfrm flipV="1">
              <a:off x="6828158" y="4160901"/>
              <a:ext cx="748777" cy="1225094"/>
            </a:xfrm>
            <a:prstGeom prst="line">
              <a:avLst/>
            </a:prstGeom>
          </p:spPr>
          <p:style>
            <a:lnRef idx="1">
              <a:schemeClr val="dk1"/>
            </a:lnRef>
            <a:fillRef idx="0">
              <a:schemeClr val="dk1"/>
            </a:fillRef>
            <a:effectRef idx="0">
              <a:schemeClr val="dk1"/>
            </a:effectRef>
            <a:fontRef idx="minor">
              <a:schemeClr val="tx1"/>
            </a:fontRef>
          </p:style>
        </p:cxnSp>
        <p:sp>
          <p:nvSpPr>
            <p:cNvPr id="44" name="Oval 43">
              <a:extLst>
                <a:ext uri="{FF2B5EF4-FFF2-40B4-BE49-F238E27FC236}">
                  <a16:creationId xmlns:a16="http://schemas.microsoft.com/office/drawing/2014/main" id="{BA2D77B2-C084-453E-AA19-A49CA8B04511}"/>
                </a:ext>
              </a:extLst>
            </p:cNvPr>
            <p:cNvSpPr/>
            <p:nvPr/>
          </p:nvSpPr>
          <p:spPr>
            <a:xfrm>
              <a:off x="4719777" y="5319884"/>
              <a:ext cx="457191" cy="45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endParaRPr lang="en-GB" dirty="0"/>
            </a:p>
          </p:txBody>
        </p:sp>
        <p:sp>
          <p:nvSpPr>
            <p:cNvPr id="45" name="Oval 44">
              <a:extLst>
                <a:ext uri="{FF2B5EF4-FFF2-40B4-BE49-F238E27FC236}">
                  <a16:creationId xmlns:a16="http://schemas.microsoft.com/office/drawing/2014/main" id="{B148CF7A-0F25-4D93-A887-F54F725A9EC5}"/>
                </a:ext>
              </a:extLst>
            </p:cNvPr>
            <p:cNvSpPr/>
            <p:nvPr/>
          </p:nvSpPr>
          <p:spPr>
            <a:xfrm>
              <a:off x="8151771" y="5319884"/>
              <a:ext cx="457191" cy="45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
              </a:r>
              <a:endParaRPr lang="en-GB" dirty="0"/>
            </a:p>
          </p:txBody>
        </p:sp>
      </p:grpSp>
      <p:cxnSp>
        <p:nvCxnSpPr>
          <p:cNvPr id="25" name="Straight Connector 24">
            <a:extLst>
              <a:ext uri="{FF2B5EF4-FFF2-40B4-BE49-F238E27FC236}">
                <a16:creationId xmlns:a16="http://schemas.microsoft.com/office/drawing/2014/main" id="{5B153513-FA9F-4B12-B648-9DDF0C56BDF0}"/>
              </a:ext>
            </a:extLst>
          </p:cNvPr>
          <p:cNvCxnSpPr>
            <a:stCxn id="4" idx="3"/>
            <a:endCxn id="44" idx="0"/>
          </p:cNvCxnSpPr>
          <p:nvPr/>
        </p:nvCxnSpPr>
        <p:spPr>
          <a:xfrm flipH="1">
            <a:off x="7417253" y="2866312"/>
            <a:ext cx="681822" cy="1225095"/>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2393272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r>
              <a:rPr lang="en-US" dirty="0"/>
              <a:t>Graphs - Types</a:t>
            </a:r>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normAutofit lnSpcReduction="10000"/>
          </a:bodyPr>
          <a:lstStyle/>
          <a:p>
            <a:pPr marL="0" indent="0">
              <a:buNone/>
            </a:pPr>
            <a:endParaRPr lang="en-US" dirty="0"/>
          </a:p>
          <a:p>
            <a:pPr marL="0" indent="0">
              <a:buNone/>
            </a:pPr>
            <a:r>
              <a:rPr lang="en-GB" dirty="0"/>
              <a:t>Undirected: 	e = {</a:t>
            </a:r>
            <a:r>
              <a:rPr lang="en-GB" dirty="0" err="1"/>
              <a:t>a,b</a:t>
            </a:r>
            <a:r>
              <a:rPr lang="en-GB" dirty="0"/>
              <a:t>}, can also shown as {</a:t>
            </a:r>
            <a:r>
              <a:rPr lang="en-GB" dirty="0" err="1"/>
              <a:t>b,a</a:t>
            </a:r>
            <a:r>
              <a:rPr lang="en-GB" dirty="0"/>
              <a:t>}</a:t>
            </a:r>
          </a:p>
          <a:p>
            <a:pPr marL="0" indent="0">
              <a:buNone/>
            </a:pPr>
            <a:r>
              <a:rPr lang="en-GB" sz="2000" dirty="0"/>
              <a:t>Way of showing that Set e contains a and b</a:t>
            </a:r>
          </a:p>
          <a:p>
            <a:pPr marL="0" indent="0">
              <a:buNone/>
            </a:pPr>
            <a:r>
              <a:rPr lang="en-GB" sz="2000" dirty="0"/>
              <a:t>Note: Order does not matter</a:t>
            </a:r>
          </a:p>
          <a:p>
            <a:pPr marL="0" indent="0">
              <a:buNone/>
            </a:pPr>
            <a:endParaRPr lang="en-GB" dirty="0"/>
          </a:p>
          <a:p>
            <a:pPr marL="0" indent="0">
              <a:buNone/>
            </a:pPr>
            <a:r>
              <a:rPr lang="en-GB" dirty="0"/>
              <a:t>Directed: 	e’ = (</a:t>
            </a:r>
            <a:r>
              <a:rPr lang="en-GB" dirty="0" err="1"/>
              <a:t>a,b</a:t>
            </a:r>
            <a:r>
              <a:rPr lang="en-GB" dirty="0"/>
              <a:t>)	x = (</a:t>
            </a:r>
            <a:r>
              <a:rPr lang="en-GB" dirty="0" err="1"/>
              <a:t>c,a</a:t>
            </a:r>
            <a:r>
              <a:rPr lang="en-GB" dirty="0"/>
              <a:t>)	y = (</a:t>
            </a:r>
            <a:r>
              <a:rPr lang="en-GB" dirty="0" err="1"/>
              <a:t>a,c</a:t>
            </a:r>
            <a:r>
              <a:rPr lang="en-GB" dirty="0"/>
              <a:t>)</a:t>
            </a:r>
          </a:p>
          <a:p>
            <a:pPr marL="0" indent="0">
              <a:buNone/>
            </a:pPr>
            <a:endParaRPr lang="en-GB" sz="2000" dirty="0"/>
          </a:p>
          <a:p>
            <a:pPr marL="0" indent="0">
              <a:buNone/>
            </a:pPr>
            <a:r>
              <a:rPr lang="en-GB" sz="2000" dirty="0"/>
              <a:t>Note: </a:t>
            </a:r>
          </a:p>
          <a:p>
            <a:pPr marL="0" indent="0">
              <a:buNone/>
            </a:pPr>
            <a:r>
              <a:rPr lang="en-GB" sz="2000" dirty="0"/>
              <a:t>Order does matter</a:t>
            </a:r>
          </a:p>
          <a:p>
            <a:pPr marL="0" indent="0">
              <a:buNone/>
            </a:pPr>
            <a:r>
              <a:rPr lang="en-GB" sz="2000" dirty="0"/>
              <a:t>Ordered pair can be shown with ( ) or &lt; &gt;</a:t>
            </a:r>
          </a:p>
          <a:p>
            <a:endParaRPr lang="en-GB" dirty="0"/>
          </a:p>
          <a:p>
            <a:endParaRPr lang="en-GB" dirty="0"/>
          </a:p>
          <a:p>
            <a:endParaRPr lang="en-US" dirty="0"/>
          </a:p>
        </p:txBody>
      </p:sp>
      <p:grpSp>
        <p:nvGrpSpPr>
          <p:cNvPr id="14" name="Group 13">
            <a:extLst>
              <a:ext uri="{FF2B5EF4-FFF2-40B4-BE49-F238E27FC236}">
                <a16:creationId xmlns:a16="http://schemas.microsoft.com/office/drawing/2014/main" id="{9ACBBF96-8093-4510-9ECA-A9006761BE27}"/>
              </a:ext>
            </a:extLst>
          </p:cNvPr>
          <p:cNvGrpSpPr/>
          <p:nvPr/>
        </p:nvGrpSpPr>
        <p:grpSpPr>
          <a:xfrm>
            <a:off x="8054569" y="1330757"/>
            <a:ext cx="2271409" cy="2061858"/>
            <a:chOff x="7860543" y="1603223"/>
            <a:chExt cx="2271409" cy="2061858"/>
          </a:xfrm>
        </p:grpSpPr>
        <p:sp>
          <p:nvSpPr>
            <p:cNvPr id="8" name="Oval 7">
              <a:extLst>
                <a:ext uri="{FF2B5EF4-FFF2-40B4-BE49-F238E27FC236}">
                  <a16:creationId xmlns:a16="http://schemas.microsoft.com/office/drawing/2014/main" id="{4DF58754-48DA-4B9A-A270-131F419ECC57}"/>
                </a:ext>
              </a:extLst>
            </p:cNvPr>
            <p:cNvSpPr/>
            <p:nvPr/>
          </p:nvSpPr>
          <p:spPr>
            <a:xfrm>
              <a:off x="9674761" y="3209441"/>
              <a:ext cx="457191" cy="45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t>
              </a:r>
              <a:endParaRPr lang="en-GB" dirty="0"/>
            </a:p>
          </p:txBody>
        </p:sp>
        <p:grpSp>
          <p:nvGrpSpPr>
            <p:cNvPr id="6" name="Group 5">
              <a:extLst>
                <a:ext uri="{FF2B5EF4-FFF2-40B4-BE49-F238E27FC236}">
                  <a16:creationId xmlns:a16="http://schemas.microsoft.com/office/drawing/2014/main" id="{72EB2986-49B4-44DB-AF1E-8E01376724A4}"/>
                </a:ext>
              </a:extLst>
            </p:cNvPr>
            <p:cNvGrpSpPr/>
            <p:nvPr/>
          </p:nvGrpSpPr>
          <p:grpSpPr>
            <a:xfrm>
              <a:off x="7860543" y="1603223"/>
              <a:ext cx="2042814" cy="2061858"/>
              <a:chOff x="6453162" y="1690688"/>
              <a:chExt cx="2042814" cy="2061858"/>
            </a:xfrm>
          </p:grpSpPr>
          <p:sp>
            <p:nvSpPr>
              <p:cNvPr id="4" name="Oval 3">
                <a:extLst>
                  <a:ext uri="{FF2B5EF4-FFF2-40B4-BE49-F238E27FC236}">
                    <a16:creationId xmlns:a16="http://schemas.microsoft.com/office/drawing/2014/main" id="{E638AA21-EB6E-4619-90C8-C1C9B2E2D224}"/>
                  </a:ext>
                </a:extLst>
              </p:cNvPr>
              <p:cNvSpPr/>
              <p:nvPr/>
            </p:nvSpPr>
            <p:spPr>
              <a:xfrm>
                <a:off x="7296626" y="1690688"/>
                <a:ext cx="457191" cy="45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endParaRPr lang="en-GB" dirty="0"/>
              </a:p>
            </p:txBody>
          </p:sp>
          <p:cxnSp>
            <p:nvCxnSpPr>
              <p:cNvPr id="29" name="Straight Connector 28">
                <a:extLst>
                  <a:ext uri="{FF2B5EF4-FFF2-40B4-BE49-F238E27FC236}">
                    <a16:creationId xmlns:a16="http://schemas.microsoft.com/office/drawing/2014/main" id="{C1C1E82A-DCE3-499D-BDCC-70A79E222645}"/>
                  </a:ext>
                </a:extLst>
              </p:cNvPr>
              <p:cNvCxnSpPr>
                <a:cxnSpLocks/>
                <a:stCxn id="4" idx="5"/>
                <a:endCxn id="8" idx="0"/>
              </p:cNvCxnSpPr>
              <p:nvPr/>
            </p:nvCxnSpPr>
            <p:spPr>
              <a:xfrm>
                <a:off x="7686863" y="2076014"/>
                <a:ext cx="809113" cy="1220892"/>
              </a:xfrm>
              <a:prstGeom prst="line">
                <a:avLst/>
              </a:prstGeom>
            </p:spPr>
            <p:style>
              <a:lnRef idx="1">
                <a:schemeClr val="dk1"/>
              </a:lnRef>
              <a:fillRef idx="0">
                <a:schemeClr val="dk1"/>
              </a:fillRef>
              <a:effectRef idx="0">
                <a:schemeClr val="dk1"/>
              </a:effectRef>
              <a:fontRef idx="minor">
                <a:schemeClr val="tx1"/>
              </a:fontRef>
            </p:style>
          </p:cxnSp>
          <p:sp>
            <p:nvSpPr>
              <p:cNvPr id="44" name="Oval 43">
                <a:extLst>
                  <a:ext uri="{FF2B5EF4-FFF2-40B4-BE49-F238E27FC236}">
                    <a16:creationId xmlns:a16="http://schemas.microsoft.com/office/drawing/2014/main" id="{BA2D77B2-C084-453E-AA19-A49CA8B04511}"/>
                  </a:ext>
                </a:extLst>
              </p:cNvPr>
              <p:cNvSpPr/>
              <p:nvPr/>
            </p:nvSpPr>
            <p:spPr>
              <a:xfrm>
                <a:off x="6453162" y="3301109"/>
                <a:ext cx="457191" cy="45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t>
                </a:r>
                <a:endParaRPr lang="en-GB" dirty="0"/>
              </a:p>
            </p:txBody>
          </p:sp>
          <p:sp>
            <p:nvSpPr>
              <p:cNvPr id="15" name="TextBox 14">
                <a:extLst>
                  <a:ext uri="{FF2B5EF4-FFF2-40B4-BE49-F238E27FC236}">
                    <a16:creationId xmlns:a16="http://schemas.microsoft.com/office/drawing/2014/main" id="{BC76EEEC-ACC2-4040-935C-9D27C62DD82C}"/>
                  </a:ext>
                </a:extLst>
              </p:cNvPr>
              <p:cNvSpPr txBox="1"/>
              <p:nvPr/>
            </p:nvSpPr>
            <p:spPr>
              <a:xfrm>
                <a:off x="8074560" y="2420332"/>
                <a:ext cx="385639" cy="369332"/>
              </a:xfrm>
              <a:prstGeom prst="rect">
                <a:avLst/>
              </a:prstGeom>
              <a:noFill/>
            </p:spPr>
            <p:txBody>
              <a:bodyPr wrap="square" rtlCol="0">
                <a:spAutoFit/>
              </a:bodyPr>
              <a:lstStyle/>
              <a:p>
                <a:r>
                  <a:rPr lang="en-US" dirty="0"/>
                  <a:t>e</a:t>
                </a:r>
                <a:endParaRPr lang="en-GB" dirty="0"/>
              </a:p>
            </p:txBody>
          </p:sp>
          <p:sp>
            <p:nvSpPr>
              <p:cNvPr id="5" name="Oval 4">
                <a:extLst>
                  <a:ext uri="{FF2B5EF4-FFF2-40B4-BE49-F238E27FC236}">
                    <a16:creationId xmlns:a16="http://schemas.microsoft.com/office/drawing/2014/main" id="{8C184C40-D765-4C73-9FD5-22488F1806E8}"/>
                  </a:ext>
                </a:extLst>
              </p:cNvPr>
              <p:cNvSpPr/>
              <p:nvPr/>
            </p:nvSpPr>
            <p:spPr>
              <a:xfrm rot="1616908">
                <a:off x="6881884" y="2047309"/>
                <a:ext cx="435870" cy="1356576"/>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grpSp>
      </p:grpSp>
      <p:grpSp>
        <p:nvGrpSpPr>
          <p:cNvPr id="24" name="Group 23">
            <a:extLst>
              <a:ext uri="{FF2B5EF4-FFF2-40B4-BE49-F238E27FC236}">
                <a16:creationId xmlns:a16="http://schemas.microsoft.com/office/drawing/2014/main" id="{6B506A19-A91B-4077-A872-0B3D3291A512}"/>
              </a:ext>
            </a:extLst>
          </p:cNvPr>
          <p:cNvGrpSpPr/>
          <p:nvPr/>
        </p:nvGrpSpPr>
        <p:grpSpPr>
          <a:xfrm>
            <a:off x="8067185" y="4048325"/>
            <a:ext cx="2271409" cy="2061858"/>
            <a:chOff x="7860543" y="1603223"/>
            <a:chExt cx="2271409" cy="2061858"/>
          </a:xfrm>
        </p:grpSpPr>
        <p:sp>
          <p:nvSpPr>
            <p:cNvPr id="26" name="Oval 25">
              <a:extLst>
                <a:ext uri="{FF2B5EF4-FFF2-40B4-BE49-F238E27FC236}">
                  <a16:creationId xmlns:a16="http://schemas.microsoft.com/office/drawing/2014/main" id="{F2346119-58CF-4F45-B164-3747B613262A}"/>
                </a:ext>
              </a:extLst>
            </p:cNvPr>
            <p:cNvSpPr/>
            <p:nvPr/>
          </p:nvSpPr>
          <p:spPr>
            <a:xfrm>
              <a:off x="9674761" y="3209441"/>
              <a:ext cx="457191" cy="45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t>
              </a:r>
              <a:endParaRPr lang="en-GB" dirty="0"/>
            </a:p>
          </p:txBody>
        </p:sp>
        <p:grpSp>
          <p:nvGrpSpPr>
            <p:cNvPr id="27" name="Group 26">
              <a:extLst>
                <a:ext uri="{FF2B5EF4-FFF2-40B4-BE49-F238E27FC236}">
                  <a16:creationId xmlns:a16="http://schemas.microsoft.com/office/drawing/2014/main" id="{918EBD2C-999D-4EB8-9D4F-FB93F4608159}"/>
                </a:ext>
              </a:extLst>
            </p:cNvPr>
            <p:cNvGrpSpPr/>
            <p:nvPr/>
          </p:nvGrpSpPr>
          <p:grpSpPr>
            <a:xfrm>
              <a:off x="7860543" y="1603223"/>
              <a:ext cx="2069569" cy="2061858"/>
              <a:chOff x="6453162" y="1690688"/>
              <a:chExt cx="2069569" cy="2061858"/>
            </a:xfrm>
          </p:grpSpPr>
          <p:sp>
            <p:nvSpPr>
              <p:cNvPr id="28" name="Oval 27">
                <a:extLst>
                  <a:ext uri="{FF2B5EF4-FFF2-40B4-BE49-F238E27FC236}">
                    <a16:creationId xmlns:a16="http://schemas.microsoft.com/office/drawing/2014/main" id="{37092462-16BD-4299-B7C3-E10C605B99F2}"/>
                  </a:ext>
                </a:extLst>
              </p:cNvPr>
              <p:cNvSpPr/>
              <p:nvPr/>
            </p:nvSpPr>
            <p:spPr>
              <a:xfrm>
                <a:off x="7296626" y="1690688"/>
                <a:ext cx="457191" cy="45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endParaRPr lang="en-GB" dirty="0"/>
              </a:p>
            </p:txBody>
          </p:sp>
          <p:cxnSp>
            <p:nvCxnSpPr>
              <p:cNvPr id="30" name="Straight Connector 29">
                <a:extLst>
                  <a:ext uri="{FF2B5EF4-FFF2-40B4-BE49-F238E27FC236}">
                    <a16:creationId xmlns:a16="http://schemas.microsoft.com/office/drawing/2014/main" id="{A061FCAF-0AB0-47D1-AAF1-40EAF24B1C46}"/>
                  </a:ext>
                </a:extLst>
              </p:cNvPr>
              <p:cNvCxnSpPr>
                <a:cxnSpLocks/>
                <a:stCxn id="28" idx="5"/>
                <a:endCxn id="26" idx="0"/>
              </p:cNvCxnSpPr>
              <p:nvPr/>
            </p:nvCxnSpPr>
            <p:spPr>
              <a:xfrm>
                <a:off x="7686863" y="2076014"/>
                <a:ext cx="809113" cy="1220892"/>
              </a:xfrm>
              <a:prstGeom prst="line">
                <a:avLst/>
              </a:prstGeom>
            </p:spPr>
            <p:style>
              <a:lnRef idx="1">
                <a:schemeClr val="dk1"/>
              </a:lnRef>
              <a:fillRef idx="0">
                <a:schemeClr val="dk1"/>
              </a:fillRef>
              <a:effectRef idx="0">
                <a:schemeClr val="dk1"/>
              </a:effectRef>
              <a:fontRef idx="minor">
                <a:schemeClr val="tx1"/>
              </a:fontRef>
            </p:style>
          </p:cxnSp>
          <p:sp>
            <p:nvSpPr>
              <p:cNvPr id="32" name="Oval 31">
                <a:extLst>
                  <a:ext uri="{FF2B5EF4-FFF2-40B4-BE49-F238E27FC236}">
                    <a16:creationId xmlns:a16="http://schemas.microsoft.com/office/drawing/2014/main" id="{A72FCFCF-EBB1-44A1-896A-AFC652C8F69F}"/>
                  </a:ext>
                </a:extLst>
              </p:cNvPr>
              <p:cNvSpPr/>
              <p:nvPr/>
            </p:nvSpPr>
            <p:spPr>
              <a:xfrm>
                <a:off x="6453162" y="3301109"/>
                <a:ext cx="457191" cy="45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t>
                </a:r>
                <a:endParaRPr lang="en-GB" dirty="0"/>
              </a:p>
            </p:txBody>
          </p:sp>
          <p:sp>
            <p:nvSpPr>
              <p:cNvPr id="33" name="TextBox 32">
                <a:extLst>
                  <a:ext uri="{FF2B5EF4-FFF2-40B4-BE49-F238E27FC236}">
                    <a16:creationId xmlns:a16="http://schemas.microsoft.com/office/drawing/2014/main" id="{32E1C706-A76D-4EE3-B81B-95412945CB6A}"/>
                  </a:ext>
                </a:extLst>
              </p:cNvPr>
              <p:cNvSpPr txBox="1"/>
              <p:nvPr/>
            </p:nvSpPr>
            <p:spPr>
              <a:xfrm>
                <a:off x="8137092" y="2404955"/>
                <a:ext cx="385639" cy="369332"/>
              </a:xfrm>
              <a:prstGeom prst="rect">
                <a:avLst/>
              </a:prstGeom>
              <a:noFill/>
            </p:spPr>
            <p:txBody>
              <a:bodyPr wrap="square" rtlCol="0">
                <a:spAutoFit/>
              </a:bodyPr>
              <a:lstStyle/>
              <a:p>
                <a:r>
                  <a:rPr lang="en-US" dirty="0"/>
                  <a:t>e’</a:t>
                </a:r>
                <a:endParaRPr lang="en-GB" dirty="0"/>
              </a:p>
            </p:txBody>
          </p:sp>
          <p:sp>
            <p:nvSpPr>
              <p:cNvPr id="34" name="Oval 33">
                <a:extLst>
                  <a:ext uri="{FF2B5EF4-FFF2-40B4-BE49-F238E27FC236}">
                    <a16:creationId xmlns:a16="http://schemas.microsoft.com/office/drawing/2014/main" id="{4952259C-4D9A-4A8B-80D0-7F3E48820D38}"/>
                  </a:ext>
                </a:extLst>
              </p:cNvPr>
              <p:cNvSpPr/>
              <p:nvPr/>
            </p:nvSpPr>
            <p:spPr>
              <a:xfrm rot="1616908">
                <a:off x="6881884" y="2047309"/>
                <a:ext cx="435870" cy="1356576"/>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grpSp>
      </p:grpSp>
      <p:sp>
        <p:nvSpPr>
          <p:cNvPr id="19" name="TextBox 18">
            <a:extLst>
              <a:ext uri="{FF2B5EF4-FFF2-40B4-BE49-F238E27FC236}">
                <a16:creationId xmlns:a16="http://schemas.microsoft.com/office/drawing/2014/main" id="{4FD6618E-1F3F-41F8-A936-618DDC39D3B9}"/>
              </a:ext>
            </a:extLst>
          </p:cNvPr>
          <p:cNvSpPr txBox="1"/>
          <p:nvPr/>
        </p:nvSpPr>
        <p:spPr>
          <a:xfrm rot="1385368">
            <a:off x="8365349" y="4778831"/>
            <a:ext cx="318053" cy="369332"/>
          </a:xfrm>
          <a:prstGeom prst="rect">
            <a:avLst/>
          </a:prstGeom>
          <a:noFill/>
        </p:spPr>
        <p:txBody>
          <a:bodyPr wrap="square" rtlCol="0">
            <a:spAutoFit/>
          </a:bodyPr>
          <a:lstStyle/>
          <a:p>
            <a:r>
              <a:rPr lang="en-US" dirty="0"/>
              <a:t>V</a:t>
            </a:r>
            <a:endParaRPr lang="en-GB" dirty="0"/>
          </a:p>
        </p:txBody>
      </p:sp>
      <p:sp>
        <p:nvSpPr>
          <p:cNvPr id="35" name="TextBox 34">
            <a:extLst>
              <a:ext uri="{FF2B5EF4-FFF2-40B4-BE49-F238E27FC236}">
                <a16:creationId xmlns:a16="http://schemas.microsoft.com/office/drawing/2014/main" id="{E19BC9D1-61A9-4DA1-AEAF-511B29D3B8E7}"/>
              </a:ext>
            </a:extLst>
          </p:cNvPr>
          <p:cNvSpPr txBox="1"/>
          <p:nvPr/>
        </p:nvSpPr>
        <p:spPr>
          <a:xfrm rot="12378971">
            <a:off x="8793675" y="4962635"/>
            <a:ext cx="291527" cy="369332"/>
          </a:xfrm>
          <a:prstGeom prst="rect">
            <a:avLst/>
          </a:prstGeom>
          <a:noFill/>
        </p:spPr>
        <p:txBody>
          <a:bodyPr wrap="square" rtlCol="0">
            <a:spAutoFit/>
          </a:bodyPr>
          <a:lstStyle/>
          <a:p>
            <a:r>
              <a:rPr lang="en-US" dirty="0"/>
              <a:t>V</a:t>
            </a:r>
            <a:endParaRPr lang="en-GB" dirty="0"/>
          </a:p>
        </p:txBody>
      </p:sp>
      <p:sp>
        <p:nvSpPr>
          <p:cNvPr id="37" name="TextBox 36">
            <a:extLst>
              <a:ext uri="{FF2B5EF4-FFF2-40B4-BE49-F238E27FC236}">
                <a16:creationId xmlns:a16="http://schemas.microsoft.com/office/drawing/2014/main" id="{BF25BD84-996A-4D32-B573-B725A90C42A7}"/>
              </a:ext>
            </a:extLst>
          </p:cNvPr>
          <p:cNvSpPr txBox="1"/>
          <p:nvPr/>
        </p:nvSpPr>
        <p:spPr>
          <a:xfrm rot="19686941">
            <a:off x="9592089" y="4920039"/>
            <a:ext cx="318053" cy="369332"/>
          </a:xfrm>
          <a:prstGeom prst="rect">
            <a:avLst/>
          </a:prstGeom>
          <a:noFill/>
        </p:spPr>
        <p:txBody>
          <a:bodyPr wrap="square" rtlCol="0">
            <a:spAutoFit/>
          </a:bodyPr>
          <a:lstStyle/>
          <a:p>
            <a:r>
              <a:rPr lang="en-US" dirty="0"/>
              <a:t>V</a:t>
            </a:r>
            <a:endParaRPr lang="en-GB" dirty="0"/>
          </a:p>
        </p:txBody>
      </p:sp>
      <p:sp>
        <p:nvSpPr>
          <p:cNvPr id="20" name="TextBox 19">
            <a:extLst>
              <a:ext uri="{FF2B5EF4-FFF2-40B4-BE49-F238E27FC236}">
                <a16:creationId xmlns:a16="http://schemas.microsoft.com/office/drawing/2014/main" id="{55F89A61-C113-42C1-945A-142B22E11DEF}"/>
              </a:ext>
            </a:extLst>
          </p:cNvPr>
          <p:cNvSpPr txBox="1"/>
          <p:nvPr/>
        </p:nvSpPr>
        <p:spPr>
          <a:xfrm>
            <a:off x="3188473" y="4315096"/>
            <a:ext cx="1056092" cy="369332"/>
          </a:xfrm>
          <a:prstGeom prst="rect">
            <a:avLst/>
          </a:prstGeom>
          <a:noFill/>
        </p:spPr>
        <p:txBody>
          <a:bodyPr wrap="square" rtlCol="0">
            <a:spAutoFit/>
          </a:bodyPr>
          <a:lstStyle/>
          <a:p>
            <a:r>
              <a:rPr lang="en-US" dirty="0" err="1"/>
              <a:t>Tail,Head</a:t>
            </a:r>
            <a:endParaRPr lang="en-GB" dirty="0"/>
          </a:p>
        </p:txBody>
      </p:sp>
      <p:sp>
        <p:nvSpPr>
          <p:cNvPr id="40" name="Arrow: Circular 39">
            <a:extLst>
              <a:ext uri="{FF2B5EF4-FFF2-40B4-BE49-F238E27FC236}">
                <a16:creationId xmlns:a16="http://schemas.microsoft.com/office/drawing/2014/main" id="{748D11C2-FD4B-4AE3-AFB4-9EAF3AB644B3}"/>
              </a:ext>
            </a:extLst>
          </p:cNvPr>
          <p:cNvSpPr/>
          <p:nvPr/>
        </p:nvSpPr>
        <p:spPr>
          <a:xfrm>
            <a:off x="3530379" y="3830341"/>
            <a:ext cx="310101" cy="341906"/>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nvGrpSpPr>
          <p:cNvPr id="42" name="Group 41">
            <a:extLst>
              <a:ext uri="{FF2B5EF4-FFF2-40B4-BE49-F238E27FC236}">
                <a16:creationId xmlns:a16="http://schemas.microsoft.com/office/drawing/2014/main" id="{88608973-1E0C-423A-9D11-16F0F8C14A08}"/>
              </a:ext>
            </a:extLst>
          </p:cNvPr>
          <p:cNvGrpSpPr/>
          <p:nvPr/>
        </p:nvGrpSpPr>
        <p:grpSpPr>
          <a:xfrm>
            <a:off x="8197121" y="4669837"/>
            <a:ext cx="1122326" cy="782288"/>
            <a:chOff x="8197121" y="4669837"/>
            <a:chExt cx="1122326" cy="782288"/>
          </a:xfrm>
        </p:grpSpPr>
        <p:sp>
          <p:nvSpPr>
            <p:cNvPr id="43" name="TextBox 42">
              <a:extLst>
                <a:ext uri="{FF2B5EF4-FFF2-40B4-BE49-F238E27FC236}">
                  <a16:creationId xmlns:a16="http://schemas.microsoft.com/office/drawing/2014/main" id="{FE94743B-D7FC-4EB8-B353-32F86FCC6E51}"/>
                </a:ext>
              </a:extLst>
            </p:cNvPr>
            <p:cNvSpPr txBox="1"/>
            <p:nvPr/>
          </p:nvSpPr>
          <p:spPr>
            <a:xfrm>
              <a:off x="8933808" y="5082793"/>
              <a:ext cx="385639" cy="369332"/>
            </a:xfrm>
            <a:prstGeom prst="rect">
              <a:avLst/>
            </a:prstGeom>
            <a:noFill/>
          </p:spPr>
          <p:txBody>
            <a:bodyPr wrap="square" rtlCol="0">
              <a:spAutoFit/>
            </a:bodyPr>
            <a:lstStyle/>
            <a:p>
              <a:r>
                <a:rPr lang="en-US" dirty="0"/>
                <a:t>x</a:t>
              </a:r>
              <a:endParaRPr lang="en-GB" dirty="0"/>
            </a:p>
          </p:txBody>
        </p:sp>
        <p:sp>
          <p:nvSpPr>
            <p:cNvPr id="46" name="TextBox 45">
              <a:extLst>
                <a:ext uri="{FF2B5EF4-FFF2-40B4-BE49-F238E27FC236}">
                  <a16:creationId xmlns:a16="http://schemas.microsoft.com/office/drawing/2014/main" id="{E5B8CE1A-170F-4A15-AFCE-AA8CFAA88665}"/>
                </a:ext>
              </a:extLst>
            </p:cNvPr>
            <p:cNvSpPr txBox="1"/>
            <p:nvPr/>
          </p:nvSpPr>
          <p:spPr>
            <a:xfrm>
              <a:off x="8197121" y="4669837"/>
              <a:ext cx="385639" cy="369332"/>
            </a:xfrm>
            <a:prstGeom prst="rect">
              <a:avLst/>
            </a:prstGeom>
            <a:noFill/>
          </p:spPr>
          <p:txBody>
            <a:bodyPr wrap="square" rtlCol="0">
              <a:spAutoFit/>
            </a:bodyPr>
            <a:lstStyle/>
            <a:p>
              <a:r>
                <a:rPr lang="en-US" dirty="0"/>
                <a:t>y</a:t>
              </a:r>
              <a:endParaRPr lang="en-GB" dirty="0"/>
            </a:p>
          </p:txBody>
        </p:sp>
      </p:grpSp>
      <p:sp>
        <p:nvSpPr>
          <p:cNvPr id="41" name="TextBox 40">
            <a:extLst>
              <a:ext uri="{FF2B5EF4-FFF2-40B4-BE49-F238E27FC236}">
                <a16:creationId xmlns:a16="http://schemas.microsoft.com/office/drawing/2014/main" id="{CCF6E570-2448-427A-B8C4-3DD7486568A9}"/>
              </a:ext>
            </a:extLst>
          </p:cNvPr>
          <p:cNvSpPr txBox="1"/>
          <p:nvPr/>
        </p:nvSpPr>
        <p:spPr>
          <a:xfrm>
            <a:off x="7065882" y="1307248"/>
            <a:ext cx="1661032" cy="646331"/>
          </a:xfrm>
          <a:prstGeom prst="rect">
            <a:avLst/>
          </a:prstGeom>
          <a:noFill/>
        </p:spPr>
        <p:txBody>
          <a:bodyPr wrap="none" rtlCol="0">
            <a:spAutoFit/>
          </a:bodyPr>
          <a:lstStyle/>
          <a:p>
            <a:r>
              <a:rPr lang="en-US" dirty="0"/>
              <a:t>Multiplicity of 2</a:t>
            </a:r>
          </a:p>
          <a:p>
            <a:pPr algn="ctr"/>
            <a:r>
              <a:rPr lang="en-US" dirty="0"/>
              <a:t>{</a:t>
            </a:r>
            <a:r>
              <a:rPr lang="en-US" dirty="0" err="1"/>
              <a:t>a,c</a:t>
            </a:r>
            <a:r>
              <a:rPr lang="en-US" dirty="0"/>
              <a:t>}</a:t>
            </a:r>
            <a:endParaRPr lang="en-GB" dirty="0"/>
          </a:p>
        </p:txBody>
      </p:sp>
      <p:grpSp>
        <p:nvGrpSpPr>
          <p:cNvPr id="47" name="Group 46">
            <a:extLst>
              <a:ext uri="{FF2B5EF4-FFF2-40B4-BE49-F238E27FC236}">
                <a16:creationId xmlns:a16="http://schemas.microsoft.com/office/drawing/2014/main" id="{61564F21-7284-4368-9970-252E6D021351}"/>
              </a:ext>
            </a:extLst>
          </p:cNvPr>
          <p:cNvGrpSpPr/>
          <p:nvPr/>
        </p:nvGrpSpPr>
        <p:grpSpPr>
          <a:xfrm>
            <a:off x="8208441" y="1901465"/>
            <a:ext cx="1122326" cy="782288"/>
            <a:chOff x="8197121" y="4669837"/>
            <a:chExt cx="1122326" cy="782288"/>
          </a:xfrm>
        </p:grpSpPr>
        <p:sp>
          <p:nvSpPr>
            <p:cNvPr id="48" name="TextBox 47">
              <a:extLst>
                <a:ext uri="{FF2B5EF4-FFF2-40B4-BE49-F238E27FC236}">
                  <a16:creationId xmlns:a16="http://schemas.microsoft.com/office/drawing/2014/main" id="{276AF50B-08FA-4BD0-8576-2ACA3CA33108}"/>
                </a:ext>
              </a:extLst>
            </p:cNvPr>
            <p:cNvSpPr txBox="1"/>
            <p:nvPr/>
          </p:nvSpPr>
          <p:spPr>
            <a:xfrm>
              <a:off x="8933808" y="5082793"/>
              <a:ext cx="385639" cy="369332"/>
            </a:xfrm>
            <a:prstGeom prst="rect">
              <a:avLst/>
            </a:prstGeom>
            <a:noFill/>
          </p:spPr>
          <p:txBody>
            <a:bodyPr wrap="square" rtlCol="0">
              <a:spAutoFit/>
            </a:bodyPr>
            <a:lstStyle/>
            <a:p>
              <a:r>
                <a:rPr lang="en-US" dirty="0"/>
                <a:t>x</a:t>
              </a:r>
              <a:endParaRPr lang="en-GB" dirty="0"/>
            </a:p>
          </p:txBody>
        </p:sp>
        <p:sp>
          <p:nvSpPr>
            <p:cNvPr id="49" name="TextBox 48">
              <a:extLst>
                <a:ext uri="{FF2B5EF4-FFF2-40B4-BE49-F238E27FC236}">
                  <a16:creationId xmlns:a16="http://schemas.microsoft.com/office/drawing/2014/main" id="{F610BCDF-1AC9-4AD4-90F9-A33FFF3445FD}"/>
                </a:ext>
              </a:extLst>
            </p:cNvPr>
            <p:cNvSpPr txBox="1"/>
            <p:nvPr/>
          </p:nvSpPr>
          <p:spPr>
            <a:xfrm>
              <a:off x="8197121" y="4669837"/>
              <a:ext cx="385639" cy="369332"/>
            </a:xfrm>
            <a:prstGeom prst="rect">
              <a:avLst/>
            </a:prstGeom>
            <a:noFill/>
          </p:spPr>
          <p:txBody>
            <a:bodyPr wrap="square" rtlCol="0">
              <a:spAutoFit/>
            </a:bodyPr>
            <a:lstStyle/>
            <a:p>
              <a:r>
                <a:rPr lang="en-US" dirty="0"/>
                <a:t>y</a:t>
              </a:r>
              <a:endParaRPr lang="en-GB" dirty="0"/>
            </a:p>
          </p:txBody>
        </p:sp>
      </p:grpSp>
      <p:sp>
        <p:nvSpPr>
          <p:cNvPr id="50" name="TextBox 49">
            <a:extLst>
              <a:ext uri="{FF2B5EF4-FFF2-40B4-BE49-F238E27FC236}">
                <a16:creationId xmlns:a16="http://schemas.microsoft.com/office/drawing/2014/main" id="{0B7BAF86-C5B1-4610-8400-01A5650589F2}"/>
              </a:ext>
            </a:extLst>
          </p:cNvPr>
          <p:cNvSpPr txBox="1"/>
          <p:nvPr/>
        </p:nvSpPr>
        <p:spPr>
          <a:xfrm>
            <a:off x="10136754" y="1445747"/>
            <a:ext cx="1207382" cy="369332"/>
          </a:xfrm>
          <a:prstGeom prst="rect">
            <a:avLst/>
          </a:prstGeom>
          <a:noFill/>
        </p:spPr>
        <p:txBody>
          <a:bodyPr wrap="none" rtlCol="0">
            <a:spAutoFit/>
          </a:bodyPr>
          <a:lstStyle/>
          <a:p>
            <a:r>
              <a:rPr lang="en-US" dirty="0"/>
              <a:t>e = ab = </a:t>
            </a:r>
            <a:r>
              <a:rPr lang="en-US" dirty="0" err="1"/>
              <a:t>ba</a:t>
            </a:r>
            <a:endParaRPr lang="en-GB" dirty="0"/>
          </a:p>
        </p:txBody>
      </p:sp>
      <p:grpSp>
        <p:nvGrpSpPr>
          <p:cNvPr id="53" name="Group 52">
            <a:extLst>
              <a:ext uri="{FF2B5EF4-FFF2-40B4-BE49-F238E27FC236}">
                <a16:creationId xmlns:a16="http://schemas.microsoft.com/office/drawing/2014/main" id="{7CEB0893-D8A4-4C44-9535-1C427C1B71A0}"/>
              </a:ext>
            </a:extLst>
          </p:cNvPr>
          <p:cNvGrpSpPr/>
          <p:nvPr/>
        </p:nvGrpSpPr>
        <p:grpSpPr>
          <a:xfrm>
            <a:off x="10195379" y="4130430"/>
            <a:ext cx="1497014" cy="369332"/>
            <a:chOff x="10195379" y="4130430"/>
            <a:chExt cx="1497014" cy="369332"/>
          </a:xfrm>
        </p:grpSpPr>
        <p:sp>
          <p:nvSpPr>
            <p:cNvPr id="51" name="TextBox 50">
              <a:extLst>
                <a:ext uri="{FF2B5EF4-FFF2-40B4-BE49-F238E27FC236}">
                  <a16:creationId xmlns:a16="http://schemas.microsoft.com/office/drawing/2014/main" id="{49509AC2-28D4-4D7D-B32C-D57988254D4A}"/>
                </a:ext>
              </a:extLst>
            </p:cNvPr>
            <p:cNvSpPr txBox="1"/>
            <p:nvPr/>
          </p:nvSpPr>
          <p:spPr>
            <a:xfrm>
              <a:off x="10195379" y="4130430"/>
              <a:ext cx="1497014" cy="369332"/>
            </a:xfrm>
            <a:prstGeom prst="rect">
              <a:avLst/>
            </a:prstGeom>
            <a:noFill/>
          </p:spPr>
          <p:txBody>
            <a:bodyPr wrap="square" rtlCol="0">
              <a:spAutoFit/>
            </a:bodyPr>
            <a:lstStyle/>
            <a:p>
              <a:r>
                <a:rPr lang="en-US" dirty="0"/>
                <a:t>e’ = ab  =  </a:t>
              </a:r>
              <a:r>
                <a:rPr lang="en-US" dirty="0" err="1"/>
                <a:t>ba</a:t>
              </a:r>
              <a:r>
                <a:rPr lang="en-US" dirty="0"/>
                <a:t> </a:t>
              </a:r>
              <a:endParaRPr lang="en-GB" dirty="0"/>
            </a:p>
          </p:txBody>
        </p:sp>
        <p:sp>
          <p:nvSpPr>
            <p:cNvPr id="52" name="TextBox 51">
              <a:extLst>
                <a:ext uri="{FF2B5EF4-FFF2-40B4-BE49-F238E27FC236}">
                  <a16:creationId xmlns:a16="http://schemas.microsoft.com/office/drawing/2014/main" id="{0D92EEC5-66F4-4165-A45B-A2298C233368}"/>
                </a:ext>
              </a:extLst>
            </p:cNvPr>
            <p:cNvSpPr txBox="1"/>
            <p:nvPr/>
          </p:nvSpPr>
          <p:spPr>
            <a:xfrm>
              <a:off x="10937538" y="4130430"/>
              <a:ext cx="385639" cy="369332"/>
            </a:xfrm>
            <a:prstGeom prst="rect">
              <a:avLst/>
            </a:prstGeom>
            <a:noFill/>
          </p:spPr>
          <p:txBody>
            <a:bodyPr wrap="square" rtlCol="0">
              <a:spAutoFit/>
            </a:bodyPr>
            <a:lstStyle/>
            <a:p>
              <a:r>
                <a:rPr lang="en-US" dirty="0"/>
                <a:t>/</a:t>
              </a:r>
              <a:endParaRPr lang="en-GB" dirty="0"/>
            </a:p>
          </p:txBody>
        </p:sp>
      </p:grpSp>
    </p:spTree>
    <p:extLst>
      <p:ext uri="{BB962C8B-B14F-4D97-AF65-F5344CB8AC3E}">
        <p14:creationId xmlns:p14="http://schemas.microsoft.com/office/powerpoint/2010/main" val="40461543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Arc 54">
            <a:extLst>
              <a:ext uri="{FF2B5EF4-FFF2-40B4-BE49-F238E27FC236}">
                <a16:creationId xmlns:a16="http://schemas.microsoft.com/office/drawing/2014/main" id="{E0EF6217-91BF-460F-8D71-1CAF798BA2E2}"/>
              </a:ext>
            </a:extLst>
          </p:cNvPr>
          <p:cNvSpPr/>
          <p:nvPr/>
        </p:nvSpPr>
        <p:spPr>
          <a:xfrm rot="20744028">
            <a:off x="8958681" y="2590601"/>
            <a:ext cx="2675492" cy="2504271"/>
          </a:xfrm>
          <a:prstGeom prst="arc">
            <a:avLst>
              <a:gd name="adj1" fmla="val 16200000"/>
              <a:gd name="adj2" fmla="val 21368718"/>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43" name="Oval 42">
            <a:extLst>
              <a:ext uri="{FF2B5EF4-FFF2-40B4-BE49-F238E27FC236}">
                <a16:creationId xmlns:a16="http://schemas.microsoft.com/office/drawing/2014/main" id="{EF29D2D1-A7BF-4ABB-8BE6-E39E79E5EA9C}"/>
              </a:ext>
            </a:extLst>
          </p:cNvPr>
          <p:cNvSpPr/>
          <p:nvPr/>
        </p:nvSpPr>
        <p:spPr>
          <a:xfrm>
            <a:off x="7522372" y="2592358"/>
            <a:ext cx="889922" cy="1103424"/>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2" name="Title 1">
            <a:extLst>
              <a:ext uri="{FF2B5EF4-FFF2-40B4-BE49-F238E27FC236}">
                <a16:creationId xmlns:a16="http://schemas.microsoft.com/office/drawing/2014/main" id="{83E388DB-A231-48F8-96B5-A5FC27454D22}"/>
              </a:ext>
            </a:extLst>
          </p:cNvPr>
          <p:cNvSpPr>
            <a:spLocks noGrp="1"/>
          </p:cNvSpPr>
          <p:nvPr>
            <p:ph type="title"/>
          </p:nvPr>
        </p:nvSpPr>
        <p:spPr/>
        <p:txBody>
          <a:bodyPr/>
          <a:lstStyle/>
          <a:p>
            <a:r>
              <a:rPr lang="en-US" dirty="0"/>
              <a:t>Graphs - Walk</a:t>
            </a:r>
            <a:endParaRPr lang="en-GB" dirty="0"/>
          </a:p>
        </p:txBody>
      </p:sp>
      <p:sp>
        <p:nvSpPr>
          <p:cNvPr id="3" name="Content Placeholder 2">
            <a:extLst>
              <a:ext uri="{FF2B5EF4-FFF2-40B4-BE49-F238E27FC236}">
                <a16:creationId xmlns:a16="http://schemas.microsoft.com/office/drawing/2014/main" id="{8825AECD-C9C7-466E-8006-EDC23F043CA7}"/>
              </a:ext>
            </a:extLst>
          </p:cNvPr>
          <p:cNvSpPr>
            <a:spLocks noGrp="1"/>
          </p:cNvSpPr>
          <p:nvPr>
            <p:ph idx="1"/>
          </p:nvPr>
        </p:nvSpPr>
        <p:spPr>
          <a:xfrm>
            <a:off x="838200" y="1817604"/>
            <a:ext cx="10515600" cy="4351338"/>
          </a:xfrm>
        </p:spPr>
        <p:txBody>
          <a:bodyPr>
            <a:normAutofit lnSpcReduction="10000"/>
          </a:bodyPr>
          <a:lstStyle/>
          <a:p>
            <a:pPr marL="0" indent="0">
              <a:buNone/>
            </a:pPr>
            <a:r>
              <a:rPr lang="en-US" dirty="0"/>
              <a:t>An “x-y walk” in g is a sequence of vertex and edges</a:t>
            </a:r>
          </a:p>
          <a:p>
            <a:endParaRPr lang="en-US" dirty="0"/>
          </a:p>
          <a:p>
            <a:pPr lvl="2"/>
            <a:r>
              <a:rPr lang="en-GB" dirty="0"/>
              <a:t>W = x e  v  e  v  e … v  e  y</a:t>
            </a:r>
          </a:p>
          <a:p>
            <a:pPr lvl="2"/>
            <a:endParaRPr lang="en-GB" dirty="0"/>
          </a:p>
          <a:p>
            <a:pPr lvl="2"/>
            <a:endParaRPr lang="en-GB" dirty="0"/>
          </a:p>
          <a:p>
            <a:pPr lvl="2"/>
            <a:r>
              <a:rPr lang="en-GB" dirty="0"/>
              <a:t>“a     d walk” in diagram = a e b e d</a:t>
            </a:r>
          </a:p>
          <a:p>
            <a:pPr lvl="2"/>
            <a:r>
              <a:rPr lang="en-GB" dirty="0"/>
              <a:t>Or could = a e b e d </a:t>
            </a:r>
          </a:p>
          <a:p>
            <a:pPr lvl="2"/>
            <a:r>
              <a:rPr lang="en-GB" dirty="0"/>
              <a:t>Walks don’t have to be direct, providing vertex, edge, vertex </a:t>
            </a:r>
          </a:p>
          <a:p>
            <a:pPr lvl="2"/>
            <a:r>
              <a:rPr lang="en-GB" dirty="0"/>
              <a:t>As edges are assumed walks could be shown as </a:t>
            </a:r>
            <a:r>
              <a:rPr lang="en-GB" dirty="0" err="1"/>
              <a:t>abcefecbd</a:t>
            </a:r>
            <a:endParaRPr lang="en-GB" dirty="0"/>
          </a:p>
          <a:p>
            <a:pPr marL="914400" lvl="2" indent="0">
              <a:buNone/>
            </a:pPr>
            <a:endParaRPr lang="en-GB" dirty="0"/>
          </a:p>
          <a:p>
            <a:pPr marL="0" indent="0">
              <a:buNone/>
            </a:pPr>
            <a:r>
              <a:rPr lang="en-US" sz="2000" dirty="0"/>
              <a:t>A “closed walk” is when you start and end at the same vertex </a:t>
            </a:r>
          </a:p>
          <a:p>
            <a:pPr marL="0" indent="0">
              <a:buNone/>
            </a:pPr>
            <a:r>
              <a:rPr lang="en-US" sz="2000" dirty="0"/>
              <a:t>i.e. e     </a:t>
            </a:r>
            <a:r>
              <a:rPr lang="en-US" sz="2000" dirty="0" err="1"/>
              <a:t>e</a:t>
            </a:r>
            <a:r>
              <a:rPr lang="en-US" sz="2000" dirty="0"/>
              <a:t> could be </a:t>
            </a:r>
            <a:r>
              <a:rPr lang="en-US" sz="2000" dirty="0" err="1"/>
              <a:t>ecdfe</a:t>
            </a:r>
            <a:r>
              <a:rPr lang="en-US" sz="2000" dirty="0"/>
              <a:t>, </a:t>
            </a:r>
            <a:r>
              <a:rPr lang="en-US" sz="2000" dirty="0" err="1"/>
              <a:t>ece</a:t>
            </a:r>
            <a:r>
              <a:rPr lang="en-US" sz="2000" dirty="0"/>
              <a:t> or just e, know as “trivial walk”</a:t>
            </a:r>
          </a:p>
        </p:txBody>
      </p:sp>
      <p:sp>
        <p:nvSpPr>
          <p:cNvPr id="4" name="TextBox 3">
            <a:extLst>
              <a:ext uri="{FF2B5EF4-FFF2-40B4-BE49-F238E27FC236}">
                <a16:creationId xmlns:a16="http://schemas.microsoft.com/office/drawing/2014/main" id="{002A298A-7D37-43E0-A846-1A2D0C6C6998}"/>
              </a:ext>
            </a:extLst>
          </p:cNvPr>
          <p:cNvSpPr txBox="1"/>
          <p:nvPr/>
        </p:nvSpPr>
        <p:spPr>
          <a:xfrm>
            <a:off x="2745200" y="2824364"/>
            <a:ext cx="2448427" cy="215444"/>
          </a:xfrm>
          <a:prstGeom prst="rect">
            <a:avLst/>
          </a:prstGeom>
          <a:noFill/>
        </p:spPr>
        <p:txBody>
          <a:bodyPr wrap="square" rtlCol="0">
            <a:spAutoFit/>
          </a:bodyPr>
          <a:lstStyle/>
          <a:p>
            <a:r>
              <a:rPr lang="en-US" sz="800" dirty="0"/>
              <a:t>1        1         2       2         3               n-1      n</a:t>
            </a:r>
            <a:endParaRPr lang="en-GB" sz="800" dirty="0"/>
          </a:p>
        </p:txBody>
      </p:sp>
      <p:grpSp>
        <p:nvGrpSpPr>
          <p:cNvPr id="69" name="Group 68">
            <a:extLst>
              <a:ext uri="{FF2B5EF4-FFF2-40B4-BE49-F238E27FC236}">
                <a16:creationId xmlns:a16="http://schemas.microsoft.com/office/drawing/2014/main" id="{91CE8A6A-41E7-4CAB-A384-72E46711502D}"/>
              </a:ext>
            </a:extLst>
          </p:cNvPr>
          <p:cNvGrpSpPr/>
          <p:nvPr/>
        </p:nvGrpSpPr>
        <p:grpSpPr>
          <a:xfrm>
            <a:off x="2550422" y="2978241"/>
            <a:ext cx="488169" cy="176480"/>
            <a:chOff x="2550422" y="3090710"/>
            <a:chExt cx="488169" cy="176480"/>
          </a:xfrm>
        </p:grpSpPr>
        <p:sp>
          <p:nvSpPr>
            <p:cNvPr id="9" name="Arrow: Bent-Up 8">
              <a:extLst>
                <a:ext uri="{FF2B5EF4-FFF2-40B4-BE49-F238E27FC236}">
                  <a16:creationId xmlns:a16="http://schemas.microsoft.com/office/drawing/2014/main" id="{A17BFE43-15E6-4DCD-8C52-9A0550A77601}"/>
                </a:ext>
              </a:extLst>
            </p:cNvPr>
            <p:cNvSpPr/>
            <p:nvPr/>
          </p:nvSpPr>
          <p:spPr>
            <a:xfrm>
              <a:off x="2754980" y="3090710"/>
              <a:ext cx="283611" cy="17648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Arrow: Bent-Up 9">
              <a:extLst>
                <a:ext uri="{FF2B5EF4-FFF2-40B4-BE49-F238E27FC236}">
                  <a16:creationId xmlns:a16="http://schemas.microsoft.com/office/drawing/2014/main" id="{2FD56FDB-7E1D-47FF-A107-96A245E1CCC0}"/>
                </a:ext>
              </a:extLst>
            </p:cNvPr>
            <p:cNvSpPr/>
            <p:nvPr/>
          </p:nvSpPr>
          <p:spPr>
            <a:xfrm flipH="1">
              <a:off x="2550422" y="3090710"/>
              <a:ext cx="283611" cy="17648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a:extLst>
              <a:ext uri="{FF2B5EF4-FFF2-40B4-BE49-F238E27FC236}">
                <a16:creationId xmlns:a16="http://schemas.microsoft.com/office/drawing/2014/main" id="{4E5E49B4-1FD7-4FE6-B204-5A3ADCF0C3E3}"/>
              </a:ext>
            </a:extLst>
          </p:cNvPr>
          <p:cNvSpPr txBox="1"/>
          <p:nvPr/>
        </p:nvSpPr>
        <p:spPr>
          <a:xfrm>
            <a:off x="2424224" y="2305123"/>
            <a:ext cx="1864613" cy="369332"/>
          </a:xfrm>
          <a:prstGeom prst="rect">
            <a:avLst/>
          </a:prstGeom>
          <a:noFill/>
        </p:spPr>
        <p:txBody>
          <a:bodyPr wrap="none" rtlCol="0">
            <a:spAutoFit/>
          </a:bodyPr>
          <a:lstStyle/>
          <a:p>
            <a:r>
              <a:rPr lang="en-US" dirty="0">
                <a:solidFill>
                  <a:srgbClr val="0070C0"/>
                </a:solidFill>
              </a:rPr>
              <a:t>e  = xv</a:t>
            </a:r>
            <a:r>
              <a:rPr lang="en-US" dirty="0"/>
              <a:t>	</a:t>
            </a:r>
            <a:r>
              <a:rPr lang="en-US" dirty="0">
                <a:solidFill>
                  <a:schemeClr val="accent2"/>
                </a:solidFill>
              </a:rPr>
              <a:t>e  =  v  v</a:t>
            </a:r>
            <a:endParaRPr lang="en-GB" dirty="0">
              <a:solidFill>
                <a:schemeClr val="accent2"/>
              </a:solidFill>
            </a:endParaRPr>
          </a:p>
        </p:txBody>
      </p:sp>
      <p:sp>
        <p:nvSpPr>
          <p:cNvPr id="12" name="TextBox 11">
            <a:extLst>
              <a:ext uri="{FF2B5EF4-FFF2-40B4-BE49-F238E27FC236}">
                <a16:creationId xmlns:a16="http://schemas.microsoft.com/office/drawing/2014/main" id="{CE3775E2-0C37-40DB-A24F-C2E5742458C0}"/>
              </a:ext>
            </a:extLst>
          </p:cNvPr>
          <p:cNvSpPr txBox="1"/>
          <p:nvPr/>
        </p:nvSpPr>
        <p:spPr>
          <a:xfrm>
            <a:off x="2550422" y="2484923"/>
            <a:ext cx="2448427" cy="215444"/>
          </a:xfrm>
          <a:prstGeom prst="rect">
            <a:avLst/>
          </a:prstGeom>
          <a:noFill/>
        </p:spPr>
        <p:txBody>
          <a:bodyPr wrap="square" rtlCol="0">
            <a:spAutoFit/>
          </a:bodyPr>
          <a:lstStyle/>
          <a:p>
            <a:r>
              <a:rPr lang="en-US" sz="800" dirty="0"/>
              <a:t>1                 1                   2                1        2 </a:t>
            </a:r>
            <a:endParaRPr lang="en-GB" sz="800" dirty="0"/>
          </a:p>
        </p:txBody>
      </p:sp>
      <p:grpSp>
        <p:nvGrpSpPr>
          <p:cNvPr id="70" name="Group 69">
            <a:extLst>
              <a:ext uri="{FF2B5EF4-FFF2-40B4-BE49-F238E27FC236}">
                <a16:creationId xmlns:a16="http://schemas.microsoft.com/office/drawing/2014/main" id="{1E9B5527-405E-4D16-BD43-0E1B83DFACD5}"/>
              </a:ext>
            </a:extLst>
          </p:cNvPr>
          <p:cNvGrpSpPr/>
          <p:nvPr/>
        </p:nvGrpSpPr>
        <p:grpSpPr>
          <a:xfrm>
            <a:off x="3004842" y="2970659"/>
            <a:ext cx="518582" cy="183191"/>
            <a:chOff x="3011882" y="3088361"/>
            <a:chExt cx="518582" cy="183191"/>
          </a:xfrm>
        </p:grpSpPr>
        <p:sp>
          <p:nvSpPr>
            <p:cNvPr id="13" name="Arrow: Bent-Up 12">
              <a:extLst>
                <a:ext uri="{FF2B5EF4-FFF2-40B4-BE49-F238E27FC236}">
                  <a16:creationId xmlns:a16="http://schemas.microsoft.com/office/drawing/2014/main" id="{089B0217-2634-4A4B-A307-6D443D047F28}"/>
                </a:ext>
              </a:extLst>
            </p:cNvPr>
            <p:cNvSpPr/>
            <p:nvPr/>
          </p:nvSpPr>
          <p:spPr>
            <a:xfrm>
              <a:off x="3048371" y="3090709"/>
              <a:ext cx="482093" cy="180843"/>
            </a:xfrm>
            <a:prstGeom prst="bent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4" name="Arrow: Bent-Up 13">
              <a:extLst>
                <a:ext uri="{FF2B5EF4-FFF2-40B4-BE49-F238E27FC236}">
                  <a16:creationId xmlns:a16="http://schemas.microsoft.com/office/drawing/2014/main" id="{8EE4FBCF-9431-4A5C-B425-F7615E5A14BE}"/>
                </a:ext>
              </a:extLst>
            </p:cNvPr>
            <p:cNvSpPr/>
            <p:nvPr/>
          </p:nvSpPr>
          <p:spPr>
            <a:xfrm flipH="1">
              <a:off x="3011882" y="3088361"/>
              <a:ext cx="482093" cy="180843"/>
            </a:xfrm>
            <a:prstGeom prst="bent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grpSp>
      <p:sp>
        <p:nvSpPr>
          <p:cNvPr id="15" name="Arrow: Right 14">
            <a:extLst>
              <a:ext uri="{FF2B5EF4-FFF2-40B4-BE49-F238E27FC236}">
                <a16:creationId xmlns:a16="http://schemas.microsoft.com/office/drawing/2014/main" id="{520047B4-8024-4EF2-B693-BC543B82E6B3}"/>
              </a:ext>
            </a:extLst>
          </p:cNvPr>
          <p:cNvSpPr/>
          <p:nvPr/>
        </p:nvSpPr>
        <p:spPr>
          <a:xfrm>
            <a:off x="2328524" y="3737793"/>
            <a:ext cx="224932" cy="733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639FCB0D-7824-40A0-A1E4-E41FE000CFFD}"/>
              </a:ext>
            </a:extLst>
          </p:cNvPr>
          <p:cNvSpPr/>
          <p:nvPr/>
        </p:nvSpPr>
        <p:spPr>
          <a:xfrm>
            <a:off x="9789682" y="2542397"/>
            <a:ext cx="457191" cy="45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t>
            </a:r>
            <a:endParaRPr lang="en-GB" dirty="0"/>
          </a:p>
        </p:txBody>
      </p:sp>
      <p:sp>
        <p:nvSpPr>
          <p:cNvPr id="18" name="Oval 17">
            <a:extLst>
              <a:ext uri="{FF2B5EF4-FFF2-40B4-BE49-F238E27FC236}">
                <a16:creationId xmlns:a16="http://schemas.microsoft.com/office/drawing/2014/main" id="{4C0B5448-72F5-4B0D-8D66-85A958461C8B}"/>
              </a:ext>
            </a:extLst>
          </p:cNvPr>
          <p:cNvSpPr/>
          <p:nvPr/>
        </p:nvSpPr>
        <p:spPr>
          <a:xfrm>
            <a:off x="11255271" y="3272857"/>
            <a:ext cx="457191" cy="45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
            </a:r>
            <a:endParaRPr lang="en-GB" dirty="0"/>
          </a:p>
        </p:txBody>
      </p:sp>
      <p:sp>
        <p:nvSpPr>
          <p:cNvPr id="19" name="Oval 18">
            <a:extLst>
              <a:ext uri="{FF2B5EF4-FFF2-40B4-BE49-F238E27FC236}">
                <a16:creationId xmlns:a16="http://schemas.microsoft.com/office/drawing/2014/main" id="{21788EE5-CBEF-4005-A431-8754FDF0FFA6}"/>
              </a:ext>
            </a:extLst>
          </p:cNvPr>
          <p:cNvSpPr/>
          <p:nvPr/>
        </p:nvSpPr>
        <p:spPr>
          <a:xfrm>
            <a:off x="9580811" y="4168692"/>
            <a:ext cx="457191" cy="45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t>
            </a:r>
            <a:endParaRPr lang="en-GB" dirty="0"/>
          </a:p>
        </p:txBody>
      </p:sp>
      <p:cxnSp>
        <p:nvCxnSpPr>
          <p:cNvPr id="20" name="Straight Connector 19">
            <a:extLst>
              <a:ext uri="{FF2B5EF4-FFF2-40B4-BE49-F238E27FC236}">
                <a16:creationId xmlns:a16="http://schemas.microsoft.com/office/drawing/2014/main" id="{891870C0-BA33-4D4E-988F-125311D9C088}"/>
              </a:ext>
            </a:extLst>
          </p:cNvPr>
          <p:cNvCxnSpPr>
            <a:cxnSpLocks/>
            <a:stCxn id="17" idx="6"/>
            <a:endCxn id="18" idx="1"/>
          </p:cNvCxnSpPr>
          <p:nvPr/>
        </p:nvCxnSpPr>
        <p:spPr>
          <a:xfrm>
            <a:off x="10246873" y="2768116"/>
            <a:ext cx="1075352" cy="570852"/>
          </a:xfrm>
          <a:prstGeom prst="line">
            <a:avLst/>
          </a:prstGeom>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661F2D1B-821E-4FD0-96A2-F5C1D7B06371}"/>
              </a:ext>
            </a:extLst>
          </p:cNvPr>
          <p:cNvCxnSpPr>
            <a:cxnSpLocks/>
            <a:stCxn id="17" idx="3"/>
            <a:endCxn id="19" idx="0"/>
          </p:cNvCxnSpPr>
          <p:nvPr/>
        </p:nvCxnSpPr>
        <p:spPr>
          <a:xfrm flipH="1">
            <a:off x="9809407" y="2927723"/>
            <a:ext cx="47229" cy="1240969"/>
          </a:xfrm>
          <a:prstGeom prst="line">
            <a:avLst/>
          </a:prstGeom>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A08C99F6-D2BF-4D0D-B982-52B658E558E8}"/>
              </a:ext>
            </a:extLst>
          </p:cNvPr>
          <p:cNvCxnSpPr>
            <a:cxnSpLocks/>
            <a:stCxn id="19" idx="6"/>
            <a:endCxn id="18" idx="3"/>
          </p:cNvCxnSpPr>
          <p:nvPr/>
        </p:nvCxnSpPr>
        <p:spPr>
          <a:xfrm flipV="1">
            <a:off x="10038002" y="3658183"/>
            <a:ext cx="1284223" cy="736228"/>
          </a:xfrm>
          <a:prstGeom prst="line">
            <a:avLst/>
          </a:prstGeom>
        </p:spPr>
        <p:style>
          <a:lnRef idx="1">
            <a:schemeClr val="dk1"/>
          </a:lnRef>
          <a:fillRef idx="0">
            <a:schemeClr val="dk1"/>
          </a:fillRef>
          <a:effectRef idx="0">
            <a:schemeClr val="dk1"/>
          </a:effectRef>
          <a:fontRef idx="minor">
            <a:schemeClr val="tx1"/>
          </a:fontRef>
        </p:style>
      </p:cxnSp>
      <p:sp>
        <p:nvSpPr>
          <p:cNvPr id="23" name="Oval 22">
            <a:extLst>
              <a:ext uri="{FF2B5EF4-FFF2-40B4-BE49-F238E27FC236}">
                <a16:creationId xmlns:a16="http://schemas.microsoft.com/office/drawing/2014/main" id="{1B63FF61-E01B-461B-9B4D-9053DE56FE0C}"/>
              </a:ext>
            </a:extLst>
          </p:cNvPr>
          <p:cNvSpPr/>
          <p:nvPr/>
        </p:nvSpPr>
        <p:spPr>
          <a:xfrm>
            <a:off x="8162451" y="2931449"/>
            <a:ext cx="457191" cy="45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endParaRPr lang="en-GB" dirty="0"/>
          </a:p>
        </p:txBody>
      </p:sp>
      <p:sp>
        <p:nvSpPr>
          <p:cNvPr id="24" name="Oval 23">
            <a:extLst>
              <a:ext uri="{FF2B5EF4-FFF2-40B4-BE49-F238E27FC236}">
                <a16:creationId xmlns:a16="http://schemas.microsoft.com/office/drawing/2014/main" id="{36D91EF8-C34D-4D9F-AE04-EA421C25EEFC}"/>
              </a:ext>
            </a:extLst>
          </p:cNvPr>
          <p:cNvSpPr/>
          <p:nvPr/>
        </p:nvSpPr>
        <p:spPr>
          <a:xfrm>
            <a:off x="7933855" y="5043973"/>
            <a:ext cx="457191" cy="45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a:t>
            </a:r>
            <a:endParaRPr lang="en-GB" dirty="0"/>
          </a:p>
        </p:txBody>
      </p:sp>
      <p:sp>
        <p:nvSpPr>
          <p:cNvPr id="35" name="Oval 34">
            <a:extLst>
              <a:ext uri="{FF2B5EF4-FFF2-40B4-BE49-F238E27FC236}">
                <a16:creationId xmlns:a16="http://schemas.microsoft.com/office/drawing/2014/main" id="{FB2843E4-F3B3-4D30-AF6E-048F1AAEC152}"/>
              </a:ext>
            </a:extLst>
          </p:cNvPr>
          <p:cNvSpPr/>
          <p:nvPr/>
        </p:nvSpPr>
        <p:spPr>
          <a:xfrm>
            <a:off x="10038002" y="5910168"/>
            <a:ext cx="457191" cy="45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a:t>
            </a:r>
            <a:endParaRPr lang="en-GB" dirty="0"/>
          </a:p>
        </p:txBody>
      </p:sp>
      <p:cxnSp>
        <p:nvCxnSpPr>
          <p:cNvPr id="45" name="Straight Connector 44">
            <a:extLst>
              <a:ext uri="{FF2B5EF4-FFF2-40B4-BE49-F238E27FC236}">
                <a16:creationId xmlns:a16="http://schemas.microsoft.com/office/drawing/2014/main" id="{A2700580-0CFD-44C1-BD96-AF8673D140AA}"/>
              </a:ext>
            </a:extLst>
          </p:cNvPr>
          <p:cNvCxnSpPr>
            <a:stCxn id="23" idx="6"/>
            <a:endCxn id="17" idx="2"/>
          </p:cNvCxnSpPr>
          <p:nvPr/>
        </p:nvCxnSpPr>
        <p:spPr>
          <a:xfrm flipV="1">
            <a:off x="8619642" y="2768116"/>
            <a:ext cx="1170040" cy="389052"/>
          </a:xfrm>
          <a:prstGeom prst="line">
            <a:avLst/>
          </a:prstGeom>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id="{F328FC64-A0AB-4B10-94CC-D830A3E44A9D}"/>
              </a:ext>
            </a:extLst>
          </p:cNvPr>
          <p:cNvCxnSpPr>
            <a:cxnSpLocks/>
            <a:stCxn id="19" idx="3"/>
            <a:endCxn id="24" idx="7"/>
          </p:cNvCxnSpPr>
          <p:nvPr/>
        </p:nvCxnSpPr>
        <p:spPr>
          <a:xfrm flipH="1">
            <a:off x="8324092" y="4554018"/>
            <a:ext cx="1323673" cy="556066"/>
          </a:xfrm>
          <a:prstGeom prst="line">
            <a:avLst/>
          </a:prstGeom>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3697622B-7FF5-4CD7-9389-2BB18389F89C}"/>
              </a:ext>
            </a:extLst>
          </p:cNvPr>
          <p:cNvCxnSpPr>
            <a:stCxn id="24" idx="5"/>
            <a:endCxn id="35" idx="2"/>
          </p:cNvCxnSpPr>
          <p:nvPr/>
        </p:nvCxnSpPr>
        <p:spPr>
          <a:xfrm>
            <a:off x="8324092" y="5429299"/>
            <a:ext cx="1713910" cy="706588"/>
          </a:xfrm>
          <a:prstGeom prst="line">
            <a:avLst/>
          </a:prstGeom>
        </p:spPr>
        <p:style>
          <a:lnRef idx="1">
            <a:schemeClr val="dk1"/>
          </a:lnRef>
          <a:fillRef idx="0">
            <a:schemeClr val="dk1"/>
          </a:fillRef>
          <a:effectRef idx="0">
            <a:schemeClr val="dk1"/>
          </a:effectRef>
          <a:fontRef idx="minor">
            <a:schemeClr val="tx1"/>
          </a:fontRef>
        </p:style>
      </p:cxnSp>
      <p:cxnSp>
        <p:nvCxnSpPr>
          <p:cNvPr id="53" name="Straight Connector 52">
            <a:extLst>
              <a:ext uri="{FF2B5EF4-FFF2-40B4-BE49-F238E27FC236}">
                <a16:creationId xmlns:a16="http://schemas.microsoft.com/office/drawing/2014/main" id="{86CF9B80-D87B-4F8B-91A7-25EFD6BF2801}"/>
              </a:ext>
            </a:extLst>
          </p:cNvPr>
          <p:cNvCxnSpPr>
            <a:stCxn id="35" idx="7"/>
            <a:endCxn id="18" idx="4"/>
          </p:cNvCxnSpPr>
          <p:nvPr/>
        </p:nvCxnSpPr>
        <p:spPr>
          <a:xfrm flipV="1">
            <a:off x="10428239" y="3724294"/>
            <a:ext cx="1055628" cy="2251985"/>
          </a:xfrm>
          <a:prstGeom prst="line">
            <a:avLst/>
          </a:prstGeom>
        </p:spPr>
        <p:style>
          <a:lnRef idx="1">
            <a:schemeClr val="dk1"/>
          </a:lnRef>
          <a:fillRef idx="0">
            <a:schemeClr val="dk1"/>
          </a:fillRef>
          <a:effectRef idx="0">
            <a:schemeClr val="dk1"/>
          </a:effectRef>
          <a:fontRef idx="minor">
            <a:schemeClr val="tx1"/>
          </a:fontRef>
        </p:style>
      </p:cxnSp>
      <p:grpSp>
        <p:nvGrpSpPr>
          <p:cNvPr id="5" name="Group 4">
            <a:extLst>
              <a:ext uri="{FF2B5EF4-FFF2-40B4-BE49-F238E27FC236}">
                <a16:creationId xmlns:a16="http://schemas.microsoft.com/office/drawing/2014/main" id="{9A006596-9B51-49E7-8615-D88CB3F0768A}"/>
              </a:ext>
            </a:extLst>
          </p:cNvPr>
          <p:cNvGrpSpPr/>
          <p:nvPr/>
        </p:nvGrpSpPr>
        <p:grpSpPr>
          <a:xfrm>
            <a:off x="8871526" y="2618559"/>
            <a:ext cx="385639" cy="369332"/>
            <a:chOff x="8163753" y="2572392"/>
            <a:chExt cx="385639" cy="369332"/>
          </a:xfrm>
        </p:grpSpPr>
        <p:sp>
          <p:nvSpPr>
            <p:cNvPr id="56" name="TextBox 55">
              <a:extLst>
                <a:ext uri="{FF2B5EF4-FFF2-40B4-BE49-F238E27FC236}">
                  <a16:creationId xmlns:a16="http://schemas.microsoft.com/office/drawing/2014/main" id="{F2CB35A7-BDDF-47F9-84D1-2A42D04A21AA}"/>
                </a:ext>
              </a:extLst>
            </p:cNvPr>
            <p:cNvSpPr txBox="1"/>
            <p:nvPr/>
          </p:nvSpPr>
          <p:spPr>
            <a:xfrm>
              <a:off x="8163753" y="2572392"/>
              <a:ext cx="385639" cy="369332"/>
            </a:xfrm>
            <a:prstGeom prst="rect">
              <a:avLst/>
            </a:prstGeom>
            <a:noFill/>
          </p:spPr>
          <p:txBody>
            <a:bodyPr wrap="square" rtlCol="0">
              <a:spAutoFit/>
            </a:bodyPr>
            <a:lstStyle/>
            <a:p>
              <a:r>
                <a:rPr lang="en-US" dirty="0"/>
                <a:t>e</a:t>
              </a:r>
              <a:endParaRPr lang="en-GB" dirty="0"/>
            </a:p>
          </p:txBody>
        </p:sp>
        <p:sp>
          <p:nvSpPr>
            <p:cNvPr id="57" name="TextBox 56">
              <a:extLst>
                <a:ext uri="{FF2B5EF4-FFF2-40B4-BE49-F238E27FC236}">
                  <a16:creationId xmlns:a16="http://schemas.microsoft.com/office/drawing/2014/main" id="{A09944F7-234C-4E06-A588-A5125DD3F946}"/>
                </a:ext>
              </a:extLst>
            </p:cNvPr>
            <p:cNvSpPr txBox="1"/>
            <p:nvPr/>
          </p:nvSpPr>
          <p:spPr>
            <a:xfrm>
              <a:off x="8274540" y="2724817"/>
              <a:ext cx="222729" cy="215444"/>
            </a:xfrm>
            <a:prstGeom prst="rect">
              <a:avLst/>
            </a:prstGeom>
            <a:noFill/>
          </p:spPr>
          <p:txBody>
            <a:bodyPr wrap="square" rtlCol="0">
              <a:spAutoFit/>
            </a:bodyPr>
            <a:lstStyle/>
            <a:p>
              <a:r>
                <a:rPr lang="en-US" sz="800" dirty="0"/>
                <a:t>1  </a:t>
              </a:r>
              <a:endParaRPr lang="en-GB" sz="800" dirty="0"/>
            </a:p>
          </p:txBody>
        </p:sp>
      </p:grpSp>
      <p:grpSp>
        <p:nvGrpSpPr>
          <p:cNvPr id="6" name="Group 5">
            <a:extLst>
              <a:ext uri="{FF2B5EF4-FFF2-40B4-BE49-F238E27FC236}">
                <a16:creationId xmlns:a16="http://schemas.microsoft.com/office/drawing/2014/main" id="{CD14F9BB-616F-4618-B93D-31975F095BBF}"/>
              </a:ext>
            </a:extLst>
          </p:cNvPr>
          <p:cNvGrpSpPr/>
          <p:nvPr/>
        </p:nvGrpSpPr>
        <p:grpSpPr>
          <a:xfrm>
            <a:off x="9488501" y="3336565"/>
            <a:ext cx="385639" cy="400110"/>
            <a:chOff x="8654748" y="3371567"/>
            <a:chExt cx="385639" cy="400110"/>
          </a:xfrm>
        </p:grpSpPr>
        <p:sp>
          <p:nvSpPr>
            <p:cNvPr id="58" name="TextBox 57">
              <a:extLst>
                <a:ext uri="{FF2B5EF4-FFF2-40B4-BE49-F238E27FC236}">
                  <a16:creationId xmlns:a16="http://schemas.microsoft.com/office/drawing/2014/main" id="{264E1182-CE28-45C6-81F0-8F881A1EA262}"/>
                </a:ext>
              </a:extLst>
            </p:cNvPr>
            <p:cNvSpPr txBox="1"/>
            <p:nvPr/>
          </p:nvSpPr>
          <p:spPr>
            <a:xfrm>
              <a:off x="8654748" y="3371567"/>
              <a:ext cx="385639" cy="369332"/>
            </a:xfrm>
            <a:prstGeom prst="rect">
              <a:avLst/>
            </a:prstGeom>
            <a:noFill/>
          </p:spPr>
          <p:txBody>
            <a:bodyPr wrap="square" rtlCol="0">
              <a:spAutoFit/>
            </a:bodyPr>
            <a:lstStyle/>
            <a:p>
              <a:r>
                <a:rPr lang="en-US" dirty="0"/>
                <a:t>e</a:t>
              </a:r>
              <a:endParaRPr lang="en-GB" dirty="0"/>
            </a:p>
          </p:txBody>
        </p:sp>
        <p:sp>
          <p:nvSpPr>
            <p:cNvPr id="59" name="TextBox 58">
              <a:extLst>
                <a:ext uri="{FF2B5EF4-FFF2-40B4-BE49-F238E27FC236}">
                  <a16:creationId xmlns:a16="http://schemas.microsoft.com/office/drawing/2014/main" id="{FEFD9B24-DB2D-4C0B-8A5A-279FFD0B2049}"/>
                </a:ext>
              </a:extLst>
            </p:cNvPr>
            <p:cNvSpPr txBox="1"/>
            <p:nvPr/>
          </p:nvSpPr>
          <p:spPr>
            <a:xfrm>
              <a:off x="8771768" y="3556233"/>
              <a:ext cx="222729" cy="215444"/>
            </a:xfrm>
            <a:prstGeom prst="rect">
              <a:avLst/>
            </a:prstGeom>
            <a:noFill/>
          </p:spPr>
          <p:txBody>
            <a:bodyPr wrap="square" rtlCol="0">
              <a:spAutoFit/>
            </a:bodyPr>
            <a:lstStyle/>
            <a:p>
              <a:r>
                <a:rPr lang="en-US" sz="800" dirty="0"/>
                <a:t>2  </a:t>
              </a:r>
              <a:endParaRPr lang="en-GB" sz="800" dirty="0"/>
            </a:p>
          </p:txBody>
        </p:sp>
      </p:grpSp>
      <p:grpSp>
        <p:nvGrpSpPr>
          <p:cNvPr id="7" name="Group 6">
            <a:extLst>
              <a:ext uri="{FF2B5EF4-FFF2-40B4-BE49-F238E27FC236}">
                <a16:creationId xmlns:a16="http://schemas.microsoft.com/office/drawing/2014/main" id="{7CB21A20-D571-4EEC-937C-24315ADE5951}"/>
              </a:ext>
            </a:extLst>
          </p:cNvPr>
          <p:cNvGrpSpPr/>
          <p:nvPr/>
        </p:nvGrpSpPr>
        <p:grpSpPr>
          <a:xfrm>
            <a:off x="10570414" y="4001749"/>
            <a:ext cx="385639" cy="400110"/>
            <a:chOff x="9784894" y="3976014"/>
            <a:chExt cx="385639" cy="400110"/>
          </a:xfrm>
        </p:grpSpPr>
        <p:sp>
          <p:nvSpPr>
            <p:cNvPr id="60" name="TextBox 59">
              <a:extLst>
                <a:ext uri="{FF2B5EF4-FFF2-40B4-BE49-F238E27FC236}">
                  <a16:creationId xmlns:a16="http://schemas.microsoft.com/office/drawing/2014/main" id="{A578F6C0-ECCE-4D63-9189-6FDBEF533BCF}"/>
                </a:ext>
              </a:extLst>
            </p:cNvPr>
            <p:cNvSpPr txBox="1"/>
            <p:nvPr/>
          </p:nvSpPr>
          <p:spPr>
            <a:xfrm>
              <a:off x="9784894" y="3976014"/>
              <a:ext cx="385639" cy="369332"/>
            </a:xfrm>
            <a:prstGeom prst="rect">
              <a:avLst/>
            </a:prstGeom>
            <a:noFill/>
          </p:spPr>
          <p:txBody>
            <a:bodyPr wrap="square" rtlCol="0">
              <a:spAutoFit/>
            </a:bodyPr>
            <a:lstStyle/>
            <a:p>
              <a:r>
                <a:rPr lang="en-US" dirty="0"/>
                <a:t>e</a:t>
              </a:r>
              <a:endParaRPr lang="en-GB" dirty="0"/>
            </a:p>
          </p:txBody>
        </p:sp>
        <p:sp>
          <p:nvSpPr>
            <p:cNvPr id="61" name="TextBox 60">
              <a:extLst>
                <a:ext uri="{FF2B5EF4-FFF2-40B4-BE49-F238E27FC236}">
                  <a16:creationId xmlns:a16="http://schemas.microsoft.com/office/drawing/2014/main" id="{C72A308E-B9AD-4282-B2BD-957021B02089}"/>
                </a:ext>
              </a:extLst>
            </p:cNvPr>
            <p:cNvSpPr txBox="1"/>
            <p:nvPr/>
          </p:nvSpPr>
          <p:spPr>
            <a:xfrm>
              <a:off x="9901914" y="4160680"/>
              <a:ext cx="222729" cy="215444"/>
            </a:xfrm>
            <a:prstGeom prst="rect">
              <a:avLst/>
            </a:prstGeom>
            <a:noFill/>
          </p:spPr>
          <p:txBody>
            <a:bodyPr wrap="square" rtlCol="0">
              <a:spAutoFit/>
            </a:bodyPr>
            <a:lstStyle/>
            <a:p>
              <a:r>
                <a:rPr lang="en-US" sz="800" dirty="0"/>
                <a:t>3  </a:t>
              </a:r>
              <a:endParaRPr lang="en-GB" sz="800" dirty="0"/>
            </a:p>
          </p:txBody>
        </p:sp>
      </p:grpSp>
      <p:grpSp>
        <p:nvGrpSpPr>
          <p:cNvPr id="8" name="Group 7">
            <a:extLst>
              <a:ext uri="{FF2B5EF4-FFF2-40B4-BE49-F238E27FC236}">
                <a16:creationId xmlns:a16="http://schemas.microsoft.com/office/drawing/2014/main" id="{C111F89F-F150-41C0-89C9-21971999E32C}"/>
              </a:ext>
            </a:extLst>
          </p:cNvPr>
          <p:cNvGrpSpPr/>
          <p:nvPr/>
        </p:nvGrpSpPr>
        <p:grpSpPr>
          <a:xfrm>
            <a:off x="10550349" y="2927723"/>
            <a:ext cx="385639" cy="396745"/>
            <a:chOff x="10550349" y="2927723"/>
            <a:chExt cx="385639" cy="396745"/>
          </a:xfrm>
        </p:grpSpPr>
        <p:sp>
          <p:nvSpPr>
            <p:cNvPr id="62" name="TextBox 61">
              <a:extLst>
                <a:ext uri="{FF2B5EF4-FFF2-40B4-BE49-F238E27FC236}">
                  <a16:creationId xmlns:a16="http://schemas.microsoft.com/office/drawing/2014/main" id="{1D9A0E9F-54B2-43DB-9288-86771CA9BB41}"/>
                </a:ext>
              </a:extLst>
            </p:cNvPr>
            <p:cNvSpPr txBox="1"/>
            <p:nvPr/>
          </p:nvSpPr>
          <p:spPr>
            <a:xfrm>
              <a:off x="10550349" y="2927723"/>
              <a:ext cx="385639" cy="369332"/>
            </a:xfrm>
            <a:prstGeom prst="rect">
              <a:avLst/>
            </a:prstGeom>
            <a:noFill/>
          </p:spPr>
          <p:txBody>
            <a:bodyPr wrap="square" rtlCol="0">
              <a:spAutoFit/>
            </a:bodyPr>
            <a:lstStyle/>
            <a:p>
              <a:r>
                <a:rPr lang="en-US" dirty="0"/>
                <a:t>e</a:t>
              </a:r>
              <a:endParaRPr lang="en-GB" dirty="0"/>
            </a:p>
          </p:txBody>
        </p:sp>
        <p:sp>
          <p:nvSpPr>
            <p:cNvPr id="63" name="TextBox 62">
              <a:extLst>
                <a:ext uri="{FF2B5EF4-FFF2-40B4-BE49-F238E27FC236}">
                  <a16:creationId xmlns:a16="http://schemas.microsoft.com/office/drawing/2014/main" id="{C962B9C2-6EBE-4A24-A0AD-8EA3EDC0D029}"/>
                </a:ext>
              </a:extLst>
            </p:cNvPr>
            <p:cNvSpPr txBox="1"/>
            <p:nvPr/>
          </p:nvSpPr>
          <p:spPr>
            <a:xfrm>
              <a:off x="10655046" y="3109024"/>
              <a:ext cx="222729" cy="215444"/>
            </a:xfrm>
            <a:prstGeom prst="rect">
              <a:avLst/>
            </a:prstGeom>
            <a:noFill/>
          </p:spPr>
          <p:txBody>
            <a:bodyPr wrap="square" rtlCol="0">
              <a:spAutoFit/>
            </a:bodyPr>
            <a:lstStyle/>
            <a:p>
              <a:r>
                <a:rPr lang="en-US" sz="800" dirty="0"/>
                <a:t>4  </a:t>
              </a:r>
              <a:endParaRPr lang="en-GB" sz="800" dirty="0"/>
            </a:p>
          </p:txBody>
        </p:sp>
      </p:grpSp>
      <p:grpSp>
        <p:nvGrpSpPr>
          <p:cNvPr id="16" name="Group 15">
            <a:extLst>
              <a:ext uri="{FF2B5EF4-FFF2-40B4-BE49-F238E27FC236}">
                <a16:creationId xmlns:a16="http://schemas.microsoft.com/office/drawing/2014/main" id="{77B456BC-3A05-4C98-81AB-F1B371299FFF}"/>
              </a:ext>
            </a:extLst>
          </p:cNvPr>
          <p:cNvGrpSpPr/>
          <p:nvPr/>
        </p:nvGrpSpPr>
        <p:grpSpPr>
          <a:xfrm>
            <a:off x="10828548" y="2375821"/>
            <a:ext cx="385639" cy="400110"/>
            <a:chOff x="10124643" y="2383395"/>
            <a:chExt cx="385639" cy="400110"/>
          </a:xfrm>
        </p:grpSpPr>
        <p:sp>
          <p:nvSpPr>
            <p:cNvPr id="64" name="TextBox 63">
              <a:extLst>
                <a:ext uri="{FF2B5EF4-FFF2-40B4-BE49-F238E27FC236}">
                  <a16:creationId xmlns:a16="http://schemas.microsoft.com/office/drawing/2014/main" id="{2D31CCE0-8942-4F16-9E7C-02C2B90AF78D}"/>
                </a:ext>
              </a:extLst>
            </p:cNvPr>
            <p:cNvSpPr txBox="1"/>
            <p:nvPr/>
          </p:nvSpPr>
          <p:spPr>
            <a:xfrm>
              <a:off x="10124643" y="2383395"/>
              <a:ext cx="385639" cy="369332"/>
            </a:xfrm>
            <a:prstGeom prst="rect">
              <a:avLst/>
            </a:prstGeom>
            <a:noFill/>
          </p:spPr>
          <p:txBody>
            <a:bodyPr wrap="square" rtlCol="0">
              <a:spAutoFit/>
            </a:bodyPr>
            <a:lstStyle/>
            <a:p>
              <a:r>
                <a:rPr lang="en-US" dirty="0"/>
                <a:t>e</a:t>
              </a:r>
              <a:endParaRPr lang="en-GB" dirty="0"/>
            </a:p>
          </p:txBody>
        </p:sp>
        <p:sp>
          <p:nvSpPr>
            <p:cNvPr id="65" name="TextBox 64">
              <a:extLst>
                <a:ext uri="{FF2B5EF4-FFF2-40B4-BE49-F238E27FC236}">
                  <a16:creationId xmlns:a16="http://schemas.microsoft.com/office/drawing/2014/main" id="{B8DD5389-8EF5-4FEF-AD3C-E7872429D904}"/>
                </a:ext>
              </a:extLst>
            </p:cNvPr>
            <p:cNvSpPr txBox="1"/>
            <p:nvPr/>
          </p:nvSpPr>
          <p:spPr>
            <a:xfrm>
              <a:off x="10241663" y="2568061"/>
              <a:ext cx="222729" cy="215444"/>
            </a:xfrm>
            <a:prstGeom prst="rect">
              <a:avLst/>
            </a:prstGeom>
            <a:noFill/>
          </p:spPr>
          <p:txBody>
            <a:bodyPr wrap="square" rtlCol="0">
              <a:spAutoFit/>
            </a:bodyPr>
            <a:lstStyle/>
            <a:p>
              <a:r>
                <a:rPr lang="en-US" sz="800" dirty="0"/>
                <a:t>5  </a:t>
              </a:r>
              <a:endParaRPr lang="en-GB" sz="800" dirty="0"/>
            </a:p>
          </p:txBody>
        </p:sp>
      </p:grpSp>
      <p:sp>
        <p:nvSpPr>
          <p:cNvPr id="66" name="TextBox 65">
            <a:extLst>
              <a:ext uri="{FF2B5EF4-FFF2-40B4-BE49-F238E27FC236}">
                <a16:creationId xmlns:a16="http://schemas.microsoft.com/office/drawing/2014/main" id="{C780EFB3-282D-4751-B287-B31BA3A12D2E}"/>
              </a:ext>
            </a:extLst>
          </p:cNvPr>
          <p:cNvSpPr txBox="1"/>
          <p:nvPr/>
        </p:nvSpPr>
        <p:spPr>
          <a:xfrm>
            <a:off x="4925735" y="3780419"/>
            <a:ext cx="784408" cy="214814"/>
          </a:xfrm>
          <a:prstGeom prst="rect">
            <a:avLst/>
          </a:prstGeom>
          <a:noFill/>
        </p:spPr>
        <p:txBody>
          <a:bodyPr wrap="square" rtlCol="0">
            <a:spAutoFit/>
          </a:bodyPr>
          <a:lstStyle/>
          <a:p>
            <a:r>
              <a:rPr lang="en-US" sz="800" dirty="0"/>
              <a:t>1                5 </a:t>
            </a:r>
            <a:endParaRPr lang="en-GB" sz="800" dirty="0"/>
          </a:p>
        </p:txBody>
      </p:sp>
      <p:sp>
        <p:nvSpPr>
          <p:cNvPr id="67" name="TextBox 66">
            <a:extLst>
              <a:ext uri="{FF2B5EF4-FFF2-40B4-BE49-F238E27FC236}">
                <a16:creationId xmlns:a16="http://schemas.microsoft.com/office/drawing/2014/main" id="{6A1A4FAA-34E3-48EE-9FD9-A61F3DBBC014}"/>
              </a:ext>
            </a:extLst>
          </p:cNvPr>
          <p:cNvSpPr txBox="1"/>
          <p:nvPr/>
        </p:nvSpPr>
        <p:spPr>
          <a:xfrm>
            <a:off x="3530464" y="4308672"/>
            <a:ext cx="784408" cy="214814"/>
          </a:xfrm>
          <a:prstGeom prst="rect">
            <a:avLst/>
          </a:prstGeom>
          <a:noFill/>
        </p:spPr>
        <p:txBody>
          <a:bodyPr wrap="square" rtlCol="0">
            <a:spAutoFit/>
          </a:bodyPr>
          <a:lstStyle/>
          <a:p>
            <a:r>
              <a:rPr lang="en-US" sz="800" dirty="0"/>
              <a:t>1               4 </a:t>
            </a:r>
            <a:endParaRPr lang="en-GB" sz="800" dirty="0"/>
          </a:p>
        </p:txBody>
      </p:sp>
      <p:sp>
        <p:nvSpPr>
          <p:cNvPr id="68" name="Arrow: Right 67">
            <a:extLst>
              <a:ext uri="{FF2B5EF4-FFF2-40B4-BE49-F238E27FC236}">
                <a16:creationId xmlns:a16="http://schemas.microsoft.com/office/drawing/2014/main" id="{1859449C-9962-498E-92FF-1ACEF9D564A3}"/>
              </a:ext>
            </a:extLst>
          </p:cNvPr>
          <p:cNvSpPr/>
          <p:nvPr/>
        </p:nvSpPr>
        <p:spPr>
          <a:xfrm>
            <a:off x="1459266" y="5709245"/>
            <a:ext cx="224932" cy="733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TextBox 70">
            <a:extLst>
              <a:ext uri="{FF2B5EF4-FFF2-40B4-BE49-F238E27FC236}">
                <a16:creationId xmlns:a16="http://schemas.microsoft.com/office/drawing/2014/main" id="{F991F83F-1CF4-4978-8B42-20F7267CE15A}"/>
              </a:ext>
            </a:extLst>
          </p:cNvPr>
          <p:cNvSpPr txBox="1"/>
          <p:nvPr/>
        </p:nvSpPr>
        <p:spPr>
          <a:xfrm>
            <a:off x="3390761" y="4061285"/>
            <a:ext cx="784408" cy="214814"/>
          </a:xfrm>
          <a:prstGeom prst="rect">
            <a:avLst/>
          </a:prstGeom>
          <a:noFill/>
        </p:spPr>
        <p:txBody>
          <a:bodyPr wrap="square" rtlCol="0">
            <a:spAutoFit/>
          </a:bodyPr>
          <a:lstStyle/>
          <a:p>
            <a:r>
              <a:rPr lang="en-US" sz="800" dirty="0"/>
              <a:t>1               4 </a:t>
            </a:r>
            <a:endParaRPr lang="en-GB" sz="800" dirty="0"/>
          </a:p>
        </p:txBody>
      </p:sp>
    </p:spTree>
    <p:extLst>
      <p:ext uri="{BB962C8B-B14F-4D97-AF65-F5344CB8AC3E}">
        <p14:creationId xmlns:p14="http://schemas.microsoft.com/office/powerpoint/2010/main" val="13705782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388DB-A231-48F8-96B5-A5FC27454D22}"/>
              </a:ext>
            </a:extLst>
          </p:cNvPr>
          <p:cNvSpPr>
            <a:spLocks noGrp="1"/>
          </p:cNvSpPr>
          <p:nvPr>
            <p:ph type="title"/>
          </p:nvPr>
        </p:nvSpPr>
        <p:spPr/>
        <p:txBody>
          <a:bodyPr/>
          <a:lstStyle/>
          <a:p>
            <a:r>
              <a:rPr lang="en-US" dirty="0"/>
              <a:t>Graphs - Trail</a:t>
            </a:r>
            <a:endParaRPr lang="en-GB" dirty="0"/>
          </a:p>
        </p:txBody>
      </p:sp>
      <p:sp>
        <p:nvSpPr>
          <p:cNvPr id="3" name="Content Placeholder 2">
            <a:extLst>
              <a:ext uri="{FF2B5EF4-FFF2-40B4-BE49-F238E27FC236}">
                <a16:creationId xmlns:a16="http://schemas.microsoft.com/office/drawing/2014/main" id="{8825AECD-C9C7-466E-8006-EDC23F043CA7}"/>
              </a:ext>
            </a:extLst>
          </p:cNvPr>
          <p:cNvSpPr>
            <a:spLocks noGrp="1"/>
          </p:cNvSpPr>
          <p:nvPr>
            <p:ph idx="1"/>
          </p:nvPr>
        </p:nvSpPr>
        <p:spPr>
          <a:xfrm>
            <a:off x="838200" y="1817604"/>
            <a:ext cx="10515600" cy="4351338"/>
          </a:xfrm>
        </p:spPr>
        <p:txBody>
          <a:bodyPr>
            <a:normAutofit/>
          </a:bodyPr>
          <a:lstStyle/>
          <a:p>
            <a:pPr marL="0" indent="0">
              <a:buNone/>
            </a:pPr>
            <a:r>
              <a:rPr lang="en-US" dirty="0"/>
              <a:t>A “trail” is a “walk” with no repeated edges</a:t>
            </a:r>
          </a:p>
          <a:p>
            <a:pPr marL="914400" lvl="2" indent="0">
              <a:buNone/>
            </a:pPr>
            <a:endParaRPr lang="en-GB" dirty="0"/>
          </a:p>
          <a:p>
            <a:pPr marL="0" indent="0">
              <a:buNone/>
            </a:pPr>
            <a:endParaRPr lang="en-US" sz="2000" dirty="0"/>
          </a:p>
          <a:p>
            <a:pPr marL="0" indent="0">
              <a:buNone/>
            </a:pPr>
            <a:endParaRPr lang="en-US" sz="2000" dirty="0"/>
          </a:p>
          <a:p>
            <a:pPr lvl="2"/>
            <a:r>
              <a:rPr lang="en-GB" dirty="0"/>
              <a:t>“a     f trail” in diagram = a d b c f </a:t>
            </a:r>
          </a:p>
          <a:p>
            <a:pPr lvl="2"/>
            <a:r>
              <a:rPr lang="en-GB" dirty="0"/>
              <a:t>Or could = a b c f </a:t>
            </a:r>
          </a:p>
          <a:p>
            <a:pPr lvl="2"/>
            <a:r>
              <a:rPr lang="en-GB" dirty="0"/>
              <a:t>Walks don’t have to be direct, providing vertex, edge, vertex </a:t>
            </a:r>
          </a:p>
          <a:p>
            <a:pPr lvl="2"/>
            <a:r>
              <a:rPr lang="en-GB" dirty="0"/>
              <a:t>aba is not a trail as this repeats edge e </a:t>
            </a:r>
          </a:p>
          <a:p>
            <a:pPr marL="0" indent="0">
              <a:buNone/>
            </a:pPr>
            <a:endParaRPr lang="en-US" sz="2000" dirty="0"/>
          </a:p>
          <a:p>
            <a:pPr marL="0" indent="0">
              <a:buNone/>
            </a:pPr>
            <a:r>
              <a:rPr lang="en-US" sz="2000" dirty="0"/>
              <a:t>A “closed trail” is called a “circuit” i.e. could be </a:t>
            </a:r>
            <a:r>
              <a:rPr lang="en-US" sz="2000" dirty="0" err="1"/>
              <a:t>adba</a:t>
            </a:r>
            <a:endParaRPr lang="en-US" sz="2000" dirty="0"/>
          </a:p>
          <a:p>
            <a:pPr marL="0" indent="0">
              <a:buNone/>
            </a:pPr>
            <a:r>
              <a:rPr lang="en-US" sz="2000" dirty="0"/>
              <a:t>starts and ends in the same place with no repeated edges </a:t>
            </a:r>
          </a:p>
        </p:txBody>
      </p:sp>
      <p:sp>
        <p:nvSpPr>
          <p:cNvPr id="15" name="Arrow: Right 14">
            <a:extLst>
              <a:ext uri="{FF2B5EF4-FFF2-40B4-BE49-F238E27FC236}">
                <a16:creationId xmlns:a16="http://schemas.microsoft.com/office/drawing/2014/main" id="{520047B4-8024-4EF2-B693-BC543B82E6B3}"/>
              </a:ext>
            </a:extLst>
          </p:cNvPr>
          <p:cNvSpPr/>
          <p:nvPr/>
        </p:nvSpPr>
        <p:spPr>
          <a:xfrm>
            <a:off x="2330601" y="3567916"/>
            <a:ext cx="224932" cy="733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639FCB0D-7824-40A0-A1E4-E41FE000CFFD}"/>
              </a:ext>
            </a:extLst>
          </p:cNvPr>
          <p:cNvSpPr/>
          <p:nvPr/>
        </p:nvSpPr>
        <p:spPr>
          <a:xfrm>
            <a:off x="9789682" y="2542397"/>
            <a:ext cx="457191" cy="45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t>
            </a:r>
            <a:endParaRPr lang="en-GB" dirty="0"/>
          </a:p>
        </p:txBody>
      </p:sp>
      <p:sp>
        <p:nvSpPr>
          <p:cNvPr id="18" name="Oval 17">
            <a:extLst>
              <a:ext uri="{FF2B5EF4-FFF2-40B4-BE49-F238E27FC236}">
                <a16:creationId xmlns:a16="http://schemas.microsoft.com/office/drawing/2014/main" id="{4C0B5448-72F5-4B0D-8D66-85A958461C8B}"/>
              </a:ext>
            </a:extLst>
          </p:cNvPr>
          <p:cNvSpPr/>
          <p:nvPr/>
        </p:nvSpPr>
        <p:spPr>
          <a:xfrm>
            <a:off x="11088712" y="3153153"/>
            <a:ext cx="457191" cy="45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t>
            </a:r>
            <a:endParaRPr lang="en-GB" dirty="0"/>
          </a:p>
        </p:txBody>
      </p:sp>
      <p:cxnSp>
        <p:nvCxnSpPr>
          <p:cNvPr id="20" name="Straight Connector 19">
            <a:extLst>
              <a:ext uri="{FF2B5EF4-FFF2-40B4-BE49-F238E27FC236}">
                <a16:creationId xmlns:a16="http://schemas.microsoft.com/office/drawing/2014/main" id="{891870C0-BA33-4D4E-988F-125311D9C088}"/>
              </a:ext>
            </a:extLst>
          </p:cNvPr>
          <p:cNvCxnSpPr>
            <a:cxnSpLocks/>
            <a:stCxn id="17" idx="6"/>
            <a:endCxn id="18" idx="1"/>
          </p:cNvCxnSpPr>
          <p:nvPr/>
        </p:nvCxnSpPr>
        <p:spPr>
          <a:xfrm>
            <a:off x="10246873" y="2768116"/>
            <a:ext cx="908793" cy="451148"/>
          </a:xfrm>
          <a:prstGeom prst="line">
            <a:avLst/>
          </a:prstGeom>
        </p:spPr>
        <p:style>
          <a:lnRef idx="1">
            <a:schemeClr val="dk1"/>
          </a:lnRef>
          <a:fillRef idx="0">
            <a:schemeClr val="dk1"/>
          </a:fillRef>
          <a:effectRef idx="0">
            <a:schemeClr val="dk1"/>
          </a:effectRef>
          <a:fontRef idx="minor">
            <a:schemeClr val="tx1"/>
          </a:fontRef>
        </p:style>
      </p:cxnSp>
      <p:sp>
        <p:nvSpPr>
          <p:cNvPr id="23" name="Oval 22">
            <a:extLst>
              <a:ext uri="{FF2B5EF4-FFF2-40B4-BE49-F238E27FC236}">
                <a16:creationId xmlns:a16="http://schemas.microsoft.com/office/drawing/2014/main" id="{1B63FF61-E01B-461B-9B4D-9053DE56FE0C}"/>
              </a:ext>
            </a:extLst>
          </p:cNvPr>
          <p:cNvSpPr/>
          <p:nvPr/>
        </p:nvSpPr>
        <p:spPr>
          <a:xfrm>
            <a:off x="8158541" y="2546271"/>
            <a:ext cx="457191" cy="45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endParaRPr lang="en-GB" dirty="0"/>
          </a:p>
        </p:txBody>
      </p:sp>
      <p:sp>
        <p:nvSpPr>
          <p:cNvPr id="24" name="Oval 23">
            <a:extLst>
              <a:ext uri="{FF2B5EF4-FFF2-40B4-BE49-F238E27FC236}">
                <a16:creationId xmlns:a16="http://schemas.microsoft.com/office/drawing/2014/main" id="{36D91EF8-C34D-4D9F-AE04-EA421C25EEFC}"/>
              </a:ext>
            </a:extLst>
          </p:cNvPr>
          <p:cNvSpPr/>
          <p:nvPr/>
        </p:nvSpPr>
        <p:spPr>
          <a:xfrm>
            <a:off x="8691374" y="3960696"/>
            <a:ext cx="457191" cy="45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
            </a:r>
            <a:endParaRPr lang="en-GB" dirty="0"/>
          </a:p>
        </p:txBody>
      </p:sp>
      <p:sp>
        <p:nvSpPr>
          <p:cNvPr id="35" name="Oval 34">
            <a:extLst>
              <a:ext uri="{FF2B5EF4-FFF2-40B4-BE49-F238E27FC236}">
                <a16:creationId xmlns:a16="http://schemas.microsoft.com/office/drawing/2014/main" id="{FB2843E4-F3B3-4D30-AF6E-048F1AAEC152}"/>
              </a:ext>
            </a:extLst>
          </p:cNvPr>
          <p:cNvSpPr/>
          <p:nvPr/>
        </p:nvSpPr>
        <p:spPr>
          <a:xfrm>
            <a:off x="10019688" y="4835676"/>
            <a:ext cx="457191" cy="45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a:t>
            </a:r>
            <a:endParaRPr lang="en-GB" dirty="0"/>
          </a:p>
        </p:txBody>
      </p:sp>
      <p:cxnSp>
        <p:nvCxnSpPr>
          <p:cNvPr id="45" name="Straight Connector 44">
            <a:extLst>
              <a:ext uri="{FF2B5EF4-FFF2-40B4-BE49-F238E27FC236}">
                <a16:creationId xmlns:a16="http://schemas.microsoft.com/office/drawing/2014/main" id="{A2700580-0CFD-44C1-BD96-AF8673D140AA}"/>
              </a:ext>
            </a:extLst>
          </p:cNvPr>
          <p:cNvCxnSpPr>
            <a:cxnSpLocks/>
            <a:stCxn id="23" idx="6"/>
            <a:endCxn id="17" idx="1"/>
          </p:cNvCxnSpPr>
          <p:nvPr/>
        </p:nvCxnSpPr>
        <p:spPr>
          <a:xfrm flipV="1">
            <a:off x="8615732" y="2608508"/>
            <a:ext cx="1240904" cy="163482"/>
          </a:xfrm>
          <a:prstGeom prst="line">
            <a:avLst/>
          </a:prstGeom>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3697622B-7FF5-4CD7-9389-2BB18389F89C}"/>
              </a:ext>
            </a:extLst>
          </p:cNvPr>
          <p:cNvCxnSpPr>
            <a:stCxn id="24" idx="5"/>
            <a:endCxn id="35" idx="2"/>
          </p:cNvCxnSpPr>
          <p:nvPr/>
        </p:nvCxnSpPr>
        <p:spPr>
          <a:xfrm>
            <a:off x="9081611" y="4346022"/>
            <a:ext cx="938077" cy="715373"/>
          </a:xfrm>
          <a:prstGeom prst="line">
            <a:avLst/>
          </a:prstGeom>
        </p:spPr>
        <p:style>
          <a:lnRef idx="1">
            <a:schemeClr val="dk1"/>
          </a:lnRef>
          <a:fillRef idx="0">
            <a:schemeClr val="dk1"/>
          </a:fillRef>
          <a:effectRef idx="0">
            <a:schemeClr val="dk1"/>
          </a:effectRef>
          <a:fontRef idx="minor">
            <a:schemeClr val="tx1"/>
          </a:fontRef>
        </p:style>
      </p:cxnSp>
      <p:cxnSp>
        <p:nvCxnSpPr>
          <p:cNvPr id="53" name="Straight Connector 52">
            <a:extLst>
              <a:ext uri="{FF2B5EF4-FFF2-40B4-BE49-F238E27FC236}">
                <a16:creationId xmlns:a16="http://schemas.microsoft.com/office/drawing/2014/main" id="{86CF9B80-D87B-4F8B-91A7-25EFD6BF2801}"/>
              </a:ext>
            </a:extLst>
          </p:cNvPr>
          <p:cNvCxnSpPr>
            <a:stCxn id="35" idx="7"/>
            <a:endCxn id="18" idx="4"/>
          </p:cNvCxnSpPr>
          <p:nvPr/>
        </p:nvCxnSpPr>
        <p:spPr>
          <a:xfrm flipV="1">
            <a:off x="10409925" y="3604590"/>
            <a:ext cx="907383" cy="1297197"/>
          </a:xfrm>
          <a:prstGeom prst="line">
            <a:avLst/>
          </a:prstGeom>
        </p:spPr>
        <p:style>
          <a:lnRef idx="1">
            <a:schemeClr val="dk1"/>
          </a:lnRef>
          <a:fillRef idx="0">
            <a:schemeClr val="dk1"/>
          </a:fillRef>
          <a:effectRef idx="0">
            <a:schemeClr val="dk1"/>
          </a:effectRef>
          <a:fontRef idx="minor">
            <a:schemeClr val="tx1"/>
          </a:fontRef>
        </p:style>
      </p:cxnSp>
      <p:grpSp>
        <p:nvGrpSpPr>
          <p:cNvPr id="5" name="Group 4">
            <a:extLst>
              <a:ext uri="{FF2B5EF4-FFF2-40B4-BE49-F238E27FC236}">
                <a16:creationId xmlns:a16="http://schemas.microsoft.com/office/drawing/2014/main" id="{9A006596-9B51-49E7-8615-D88CB3F0768A}"/>
              </a:ext>
            </a:extLst>
          </p:cNvPr>
          <p:cNvGrpSpPr/>
          <p:nvPr/>
        </p:nvGrpSpPr>
        <p:grpSpPr>
          <a:xfrm>
            <a:off x="8955745" y="2320917"/>
            <a:ext cx="385639" cy="369332"/>
            <a:chOff x="8163753" y="2572392"/>
            <a:chExt cx="385639" cy="369332"/>
          </a:xfrm>
        </p:grpSpPr>
        <p:sp>
          <p:nvSpPr>
            <p:cNvPr id="56" name="TextBox 55">
              <a:extLst>
                <a:ext uri="{FF2B5EF4-FFF2-40B4-BE49-F238E27FC236}">
                  <a16:creationId xmlns:a16="http://schemas.microsoft.com/office/drawing/2014/main" id="{F2CB35A7-BDDF-47F9-84D1-2A42D04A21AA}"/>
                </a:ext>
              </a:extLst>
            </p:cNvPr>
            <p:cNvSpPr txBox="1"/>
            <p:nvPr/>
          </p:nvSpPr>
          <p:spPr>
            <a:xfrm>
              <a:off x="8163753" y="2572392"/>
              <a:ext cx="385639" cy="369332"/>
            </a:xfrm>
            <a:prstGeom prst="rect">
              <a:avLst/>
            </a:prstGeom>
            <a:noFill/>
          </p:spPr>
          <p:txBody>
            <a:bodyPr wrap="square" rtlCol="0">
              <a:spAutoFit/>
            </a:bodyPr>
            <a:lstStyle/>
            <a:p>
              <a:r>
                <a:rPr lang="en-US" dirty="0"/>
                <a:t>e</a:t>
              </a:r>
              <a:endParaRPr lang="en-GB" dirty="0"/>
            </a:p>
          </p:txBody>
        </p:sp>
        <p:sp>
          <p:nvSpPr>
            <p:cNvPr id="57" name="TextBox 56">
              <a:extLst>
                <a:ext uri="{FF2B5EF4-FFF2-40B4-BE49-F238E27FC236}">
                  <a16:creationId xmlns:a16="http://schemas.microsoft.com/office/drawing/2014/main" id="{A09944F7-234C-4E06-A588-A5125DD3F946}"/>
                </a:ext>
              </a:extLst>
            </p:cNvPr>
            <p:cNvSpPr txBox="1"/>
            <p:nvPr/>
          </p:nvSpPr>
          <p:spPr>
            <a:xfrm>
              <a:off x="8274540" y="2724817"/>
              <a:ext cx="222729" cy="215444"/>
            </a:xfrm>
            <a:prstGeom prst="rect">
              <a:avLst/>
            </a:prstGeom>
            <a:noFill/>
          </p:spPr>
          <p:txBody>
            <a:bodyPr wrap="square" rtlCol="0">
              <a:spAutoFit/>
            </a:bodyPr>
            <a:lstStyle/>
            <a:p>
              <a:r>
                <a:rPr lang="en-US" sz="800" dirty="0"/>
                <a:t>1  </a:t>
              </a:r>
              <a:endParaRPr lang="en-GB" sz="800" dirty="0"/>
            </a:p>
          </p:txBody>
        </p:sp>
      </p:grpSp>
      <p:grpSp>
        <p:nvGrpSpPr>
          <p:cNvPr id="6" name="Group 5">
            <a:extLst>
              <a:ext uri="{FF2B5EF4-FFF2-40B4-BE49-F238E27FC236}">
                <a16:creationId xmlns:a16="http://schemas.microsoft.com/office/drawing/2014/main" id="{CD14F9BB-616F-4618-B93D-31975F095BBF}"/>
              </a:ext>
            </a:extLst>
          </p:cNvPr>
          <p:cNvGrpSpPr/>
          <p:nvPr/>
        </p:nvGrpSpPr>
        <p:grpSpPr>
          <a:xfrm>
            <a:off x="8246148" y="3312202"/>
            <a:ext cx="385639" cy="400110"/>
            <a:chOff x="8654748" y="3371567"/>
            <a:chExt cx="385639" cy="400110"/>
          </a:xfrm>
        </p:grpSpPr>
        <p:sp>
          <p:nvSpPr>
            <p:cNvPr id="58" name="TextBox 57">
              <a:extLst>
                <a:ext uri="{FF2B5EF4-FFF2-40B4-BE49-F238E27FC236}">
                  <a16:creationId xmlns:a16="http://schemas.microsoft.com/office/drawing/2014/main" id="{264E1182-CE28-45C6-81F0-8F881A1EA262}"/>
                </a:ext>
              </a:extLst>
            </p:cNvPr>
            <p:cNvSpPr txBox="1"/>
            <p:nvPr/>
          </p:nvSpPr>
          <p:spPr>
            <a:xfrm>
              <a:off x="8654748" y="3371567"/>
              <a:ext cx="385639" cy="369332"/>
            </a:xfrm>
            <a:prstGeom prst="rect">
              <a:avLst/>
            </a:prstGeom>
            <a:noFill/>
          </p:spPr>
          <p:txBody>
            <a:bodyPr wrap="square" rtlCol="0">
              <a:spAutoFit/>
            </a:bodyPr>
            <a:lstStyle/>
            <a:p>
              <a:r>
                <a:rPr lang="en-US" dirty="0"/>
                <a:t>e</a:t>
              </a:r>
              <a:endParaRPr lang="en-GB" dirty="0"/>
            </a:p>
          </p:txBody>
        </p:sp>
        <p:sp>
          <p:nvSpPr>
            <p:cNvPr id="59" name="TextBox 58">
              <a:extLst>
                <a:ext uri="{FF2B5EF4-FFF2-40B4-BE49-F238E27FC236}">
                  <a16:creationId xmlns:a16="http://schemas.microsoft.com/office/drawing/2014/main" id="{FEFD9B24-DB2D-4C0B-8A5A-279FFD0B2049}"/>
                </a:ext>
              </a:extLst>
            </p:cNvPr>
            <p:cNvSpPr txBox="1"/>
            <p:nvPr/>
          </p:nvSpPr>
          <p:spPr>
            <a:xfrm>
              <a:off x="8771768" y="3556233"/>
              <a:ext cx="222729" cy="215444"/>
            </a:xfrm>
            <a:prstGeom prst="rect">
              <a:avLst/>
            </a:prstGeom>
            <a:noFill/>
          </p:spPr>
          <p:txBody>
            <a:bodyPr wrap="square" rtlCol="0">
              <a:spAutoFit/>
            </a:bodyPr>
            <a:lstStyle/>
            <a:p>
              <a:r>
                <a:rPr lang="en-US" sz="800" dirty="0"/>
                <a:t>2  </a:t>
              </a:r>
              <a:endParaRPr lang="en-GB" sz="800" dirty="0"/>
            </a:p>
          </p:txBody>
        </p:sp>
      </p:grpSp>
      <p:grpSp>
        <p:nvGrpSpPr>
          <p:cNvPr id="7" name="Group 6">
            <a:extLst>
              <a:ext uri="{FF2B5EF4-FFF2-40B4-BE49-F238E27FC236}">
                <a16:creationId xmlns:a16="http://schemas.microsoft.com/office/drawing/2014/main" id="{7CB21A20-D571-4EEC-937C-24315ADE5951}"/>
              </a:ext>
            </a:extLst>
          </p:cNvPr>
          <p:cNvGrpSpPr/>
          <p:nvPr/>
        </p:nvGrpSpPr>
        <p:grpSpPr>
          <a:xfrm>
            <a:off x="9132680" y="3132601"/>
            <a:ext cx="385639" cy="400110"/>
            <a:chOff x="9784894" y="3976014"/>
            <a:chExt cx="385639" cy="400110"/>
          </a:xfrm>
        </p:grpSpPr>
        <p:sp>
          <p:nvSpPr>
            <p:cNvPr id="60" name="TextBox 59">
              <a:extLst>
                <a:ext uri="{FF2B5EF4-FFF2-40B4-BE49-F238E27FC236}">
                  <a16:creationId xmlns:a16="http://schemas.microsoft.com/office/drawing/2014/main" id="{A578F6C0-ECCE-4D63-9189-6FDBEF533BCF}"/>
                </a:ext>
              </a:extLst>
            </p:cNvPr>
            <p:cNvSpPr txBox="1"/>
            <p:nvPr/>
          </p:nvSpPr>
          <p:spPr>
            <a:xfrm>
              <a:off x="9784894" y="3976014"/>
              <a:ext cx="385639" cy="369332"/>
            </a:xfrm>
            <a:prstGeom prst="rect">
              <a:avLst/>
            </a:prstGeom>
            <a:noFill/>
          </p:spPr>
          <p:txBody>
            <a:bodyPr wrap="square" rtlCol="0">
              <a:spAutoFit/>
            </a:bodyPr>
            <a:lstStyle/>
            <a:p>
              <a:r>
                <a:rPr lang="en-US" dirty="0"/>
                <a:t>e</a:t>
              </a:r>
              <a:endParaRPr lang="en-GB" dirty="0"/>
            </a:p>
          </p:txBody>
        </p:sp>
        <p:sp>
          <p:nvSpPr>
            <p:cNvPr id="61" name="TextBox 60">
              <a:extLst>
                <a:ext uri="{FF2B5EF4-FFF2-40B4-BE49-F238E27FC236}">
                  <a16:creationId xmlns:a16="http://schemas.microsoft.com/office/drawing/2014/main" id="{C72A308E-B9AD-4282-B2BD-957021B02089}"/>
                </a:ext>
              </a:extLst>
            </p:cNvPr>
            <p:cNvSpPr txBox="1"/>
            <p:nvPr/>
          </p:nvSpPr>
          <p:spPr>
            <a:xfrm>
              <a:off x="9901914" y="4160680"/>
              <a:ext cx="222729" cy="215444"/>
            </a:xfrm>
            <a:prstGeom prst="rect">
              <a:avLst/>
            </a:prstGeom>
            <a:noFill/>
          </p:spPr>
          <p:txBody>
            <a:bodyPr wrap="square" rtlCol="0">
              <a:spAutoFit/>
            </a:bodyPr>
            <a:lstStyle/>
            <a:p>
              <a:r>
                <a:rPr lang="en-US" sz="800" dirty="0"/>
                <a:t>3  </a:t>
              </a:r>
              <a:endParaRPr lang="en-GB" sz="800" dirty="0"/>
            </a:p>
          </p:txBody>
        </p:sp>
      </p:grpSp>
      <p:grpSp>
        <p:nvGrpSpPr>
          <p:cNvPr id="8" name="Group 7">
            <a:extLst>
              <a:ext uri="{FF2B5EF4-FFF2-40B4-BE49-F238E27FC236}">
                <a16:creationId xmlns:a16="http://schemas.microsoft.com/office/drawing/2014/main" id="{C111F89F-F150-41C0-89C9-21971999E32C}"/>
              </a:ext>
            </a:extLst>
          </p:cNvPr>
          <p:cNvGrpSpPr/>
          <p:nvPr/>
        </p:nvGrpSpPr>
        <p:grpSpPr>
          <a:xfrm>
            <a:off x="10607517" y="2601077"/>
            <a:ext cx="385639" cy="396745"/>
            <a:chOff x="10550349" y="2927723"/>
            <a:chExt cx="385639" cy="396745"/>
          </a:xfrm>
        </p:grpSpPr>
        <p:sp>
          <p:nvSpPr>
            <p:cNvPr id="62" name="TextBox 61">
              <a:extLst>
                <a:ext uri="{FF2B5EF4-FFF2-40B4-BE49-F238E27FC236}">
                  <a16:creationId xmlns:a16="http://schemas.microsoft.com/office/drawing/2014/main" id="{1D9A0E9F-54B2-43DB-9288-86771CA9BB41}"/>
                </a:ext>
              </a:extLst>
            </p:cNvPr>
            <p:cNvSpPr txBox="1"/>
            <p:nvPr/>
          </p:nvSpPr>
          <p:spPr>
            <a:xfrm>
              <a:off x="10550349" y="2927723"/>
              <a:ext cx="385639" cy="369332"/>
            </a:xfrm>
            <a:prstGeom prst="rect">
              <a:avLst/>
            </a:prstGeom>
            <a:noFill/>
          </p:spPr>
          <p:txBody>
            <a:bodyPr wrap="square" rtlCol="0">
              <a:spAutoFit/>
            </a:bodyPr>
            <a:lstStyle/>
            <a:p>
              <a:r>
                <a:rPr lang="en-US" dirty="0"/>
                <a:t>e</a:t>
              </a:r>
              <a:endParaRPr lang="en-GB" dirty="0"/>
            </a:p>
          </p:txBody>
        </p:sp>
        <p:sp>
          <p:nvSpPr>
            <p:cNvPr id="63" name="TextBox 62">
              <a:extLst>
                <a:ext uri="{FF2B5EF4-FFF2-40B4-BE49-F238E27FC236}">
                  <a16:creationId xmlns:a16="http://schemas.microsoft.com/office/drawing/2014/main" id="{C962B9C2-6EBE-4A24-A0AD-8EA3EDC0D029}"/>
                </a:ext>
              </a:extLst>
            </p:cNvPr>
            <p:cNvSpPr txBox="1"/>
            <p:nvPr/>
          </p:nvSpPr>
          <p:spPr>
            <a:xfrm>
              <a:off x="10655046" y="3109024"/>
              <a:ext cx="222729" cy="215444"/>
            </a:xfrm>
            <a:prstGeom prst="rect">
              <a:avLst/>
            </a:prstGeom>
            <a:noFill/>
          </p:spPr>
          <p:txBody>
            <a:bodyPr wrap="square" rtlCol="0">
              <a:spAutoFit/>
            </a:bodyPr>
            <a:lstStyle/>
            <a:p>
              <a:r>
                <a:rPr lang="en-US" sz="800" dirty="0"/>
                <a:t>4  </a:t>
              </a:r>
              <a:endParaRPr lang="en-GB" sz="800" dirty="0"/>
            </a:p>
          </p:txBody>
        </p:sp>
      </p:grpSp>
      <p:grpSp>
        <p:nvGrpSpPr>
          <p:cNvPr id="16" name="Group 15">
            <a:extLst>
              <a:ext uri="{FF2B5EF4-FFF2-40B4-BE49-F238E27FC236}">
                <a16:creationId xmlns:a16="http://schemas.microsoft.com/office/drawing/2014/main" id="{77B456BC-3A05-4C98-81AB-F1B371299FFF}"/>
              </a:ext>
            </a:extLst>
          </p:cNvPr>
          <p:cNvGrpSpPr/>
          <p:nvPr/>
        </p:nvGrpSpPr>
        <p:grpSpPr>
          <a:xfrm>
            <a:off x="9276303" y="4631738"/>
            <a:ext cx="385639" cy="400110"/>
            <a:chOff x="10124643" y="2383395"/>
            <a:chExt cx="385639" cy="400110"/>
          </a:xfrm>
        </p:grpSpPr>
        <p:sp>
          <p:nvSpPr>
            <p:cNvPr id="64" name="TextBox 63">
              <a:extLst>
                <a:ext uri="{FF2B5EF4-FFF2-40B4-BE49-F238E27FC236}">
                  <a16:creationId xmlns:a16="http://schemas.microsoft.com/office/drawing/2014/main" id="{2D31CCE0-8942-4F16-9E7C-02C2B90AF78D}"/>
                </a:ext>
              </a:extLst>
            </p:cNvPr>
            <p:cNvSpPr txBox="1"/>
            <p:nvPr/>
          </p:nvSpPr>
          <p:spPr>
            <a:xfrm>
              <a:off x="10124643" y="2383395"/>
              <a:ext cx="385639" cy="369332"/>
            </a:xfrm>
            <a:prstGeom prst="rect">
              <a:avLst/>
            </a:prstGeom>
            <a:noFill/>
          </p:spPr>
          <p:txBody>
            <a:bodyPr wrap="square" rtlCol="0">
              <a:spAutoFit/>
            </a:bodyPr>
            <a:lstStyle/>
            <a:p>
              <a:r>
                <a:rPr lang="en-US" dirty="0"/>
                <a:t>e</a:t>
              </a:r>
              <a:endParaRPr lang="en-GB" dirty="0"/>
            </a:p>
          </p:txBody>
        </p:sp>
        <p:sp>
          <p:nvSpPr>
            <p:cNvPr id="65" name="TextBox 64">
              <a:extLst>
                <a:ext uri="{FF2B5EF4-FFF2-40B4-BE49-F238E27FC236}">
                  <a16:creationId xmlns:a16="http://schemas.microsoft.com/office/drawing/2014/main" id="{B8DD5389-8EF5-4FEF-AD3C-E7872429D904}"/>
                </a:ext>
              </a:extLst>
            </p:cNvPr>
            <p:cNvSpPr txBox="1"/>
            <p:nvPr/>
          </p:nvSpPr>
          <p:spPr>
            <a:xfrm>
              <a:off x="10241663" y="2568061"/>
              <a:ext cx="222729" cy="215444"/>
            </a:xfrm>
            <a:prstGeom prst="rect">
              <a:avLst/>
            </a:prstGeom>
            <a:noFill/>
          </p:spPr>
          <p:txBody>
            <a:bodyPr wrap="square" rtlCol="0">
              <a:spAutoFit/>
            </a:bodyPr>
            <a:lstStyle/>
            <a:p>
              <a:r>
                <a:rPr lang="en-US" sz="800" dirty="0"/>
                <a:t>5  </a:t>
              </a:r>
              <a:endParaRPr lang="en-GB" sz="800" dirty="0"/>
            </a:p>
          </p:txBody>
        </p:sp>
      </p:grpSp>
      <p:cxnSp>
        <p:nvCxnSpPr>
          <p:cNvPr id="29" name="Straight Connector 28">
            <a:extLst>
              <a:ext uri="{FF2B5EF4-FFF2-40B4-BE49-F238E27FC236}">
                <a16:creationId xmlns:a16="http://schemas.microsoft.com/office/drawing/2014/main" id="{FB1480D4-91B4-49D8-8CFC-065ED98DFE67}"/>
              </a:ext>
            </a:extLst>
          </p:cNvPr>
          <p:cNvCxnSpPr>
            <a:cxnSpLocks/>
            <a:stCxn id="17" idx="3"/>
            <a:endCxn id="24" idx="7"/>
          </p:cNvCxnSpPr>
          <p:nvPr/>
        </p:nvCxnSpPr>
        <p:spPr>
          <a:xfrm flipH="1">
            <a:off x="9081611" y="2927723"/>
            <a:ext cx="775025" cy="1099084"/>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F04F5E0F-6D18-47B9-B101-2F5726BF9256}"/>
              </a:ext>
            </a:extLst>
          </p:cNvPr>
          <p:cNvCxnSpPr>
            <a:stCxn id="23" idx="4"/>
            <a:endCxn id="24" idx="1"/>
          </p:cNvCxnSpPr>
          <p:nvPr/>
        </p:nvCxnSpPr>
        <p:spPr>
          <a:xfrm>
            <a:off x="8387137" y="2997708"/>
            <a:ext cx="371191" cy="1029099"/>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80A7F0E9-CB6B-4B26-8311-26529B86C324}"/>
              </a:ext>
            </a:extLst>
          </p:cNvPr>
          <p:cNvCxnSpPr>
            <a:cxnSpLocks/>
            <a:stCxn id="18" idx="5"/>
            <a:endCxn id="78" idx="0"/>
          </p:cNvCxnSpPr>
          <p:nvPr/>
        </p:nvCxnSpPr>
        <p:spPr>
          <a:xfrm>
            <a:off x="11478949" y="3538479"/>
            <a:ext cx="12233" cy="2194415"/>
          </a:xfrm>
          <a:prstGeom prst="line">
            <a:avLst/>
          </a:prstGeom>
        </p:spPr>
        <p:style>
          <a:lnRef idx="1">
            <a:schemeClr val="accent1"/>
          </a:lnRef>
          <a:fillRef idx="0">
            <a:schemeClr val="accent1"/>
          </a:fillRef>
          <a:effectRef idx="0">
            <a:schemeClr val="accent1"/>
          </a:effectRef>
          <a:fontRef idx="minor">
            <a:schemeClr val="tx1"/>
          </a:fontRef>
        </p:style>
      </p:cxnSp>
      <p:sp>
        <p:nvSpPr>
          <p:cNvPr id="78" name="Oval 77">
            <a:extLst>
              <a:ext uri="{FF2B5EF4-FFF2-40B4-BE49-F238E27FC236}">
                <a16:creationId xmlns:a16="http://schemas.microsoft.com/office/drawing/2014/main" id="{F35A1D77-B78E-41FA-9411-1348A42A650B}"/>
              </a:ext>
            </a:extLst>
          </p:cNvPr>
          <p:cNvSpPr/>
          <p:nvPr/>
        </p:nvSpPr>
        <p:spPr>
          <a:xfrm>
            <a:off x="11262586" y="5732894"/>
            <a:ext cx="457191" cy="45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a:t>
            </a:r>
            <a:endParaRPr lang="en-GB" dirty="0"/>
          </a:p>
        </p:txBody>
      </p:sp>
      <p:grpSp>
        <p:nvGrpSpPr>
          <p:cNvPr id="80" name="Group 79">
            <a:extLst>
              <a:ext uri="{FF2B5EF4-FFF2-40B4-BE49-F238E27FC236}">
                <a16:creationId xmlns:a16="http://schemas.microsoft.com/office/drawing/2014/main" id="{A35EDE6E-718E-4711-A8C2-B6A99DF2FECF}"/>
              </a:ext>
            </a:extLst>
          </p:cNvPr>
          <p:cNvGrpSpPr/>
          <p:nvPr/>
        </p:nvGrpSpPr>
        <p:grpSpPr>
          <a:xfrm>
            <a:off x="10508449" y="3901837"/>
            <a:ext cx="385639" cy="400110"/>
            <a:chOff x="10124643" y="2383395"/>
            <a:chExt cx="385639" cy="400110"/>
          </a:xfrm>
        </p:grpSpPr>
        <p:sp>
          <p:nvSpPr>
            <p:cNvPr id="81" name="TextBox 80">
              <a:extLst>
                <a:ext uri="{FF2B5EF4-FFF2-40B4-BE49-F238E27FC236}">
                  <a16:creationId xmlns:a16="http://schemas.microsoft.com/office/drawing/2014/main" id="{8C2BB6AD-E7AA-46AD-A974-B2ED487721B1}"/>
                </a:ext>
              </a:extLst>
            </p:cNvPr>
            <p:cNvSpPr txBox="1"/>
            <p:nvPr/>
          </p:nvSpPr>
          <p:spPr>
            <a:xfrm>
              <a:off x="10124643" y="2383395"/>
              <a:ext cx="385639" cy="369332"/>
            </a:xfrm>
            <a:prstGeom prst="rect">
              <a:avLst/>
            </a:prstGeom>
            <a:noFill/>
          </p:spPr>
          <p:txBody>
            <a:bodyPr wrap="square" rtlCol="0">
              <a:spAutoFit/>
            </a:bodyPr>
            <a:lstStyle/>
            <a:p>
              <a:r>
                <a:rPr lang="en-US" dirty="0"/>
                <a:t>e</a:t>
              </a:r>
              <a:endParaRPr lang="en-GB" dirty="0"/>
            </a:p>
          </p:txBody>
        </p:sp>
        <p:sp>
          <p:nvSpPr>
            <p:cNvPr id="82" name="TextBox 81">
              <a:extLst>
                <a:ext uri="{FF2B5EF4-FFF2-40B4-BE49-F238E27FC236}">
                  <a16:creationId xmlns:a16="http://schemas.microsoft.com/office/drawing/2014/main" id="{817CD69B-3A2E-4EB1-B50B-5D306C1415C3}"/>
                </a:ext>
              </a:extLst>
            </p:cNvPr>
            <p:cNvSpPr txBox="1"/>
            <p:nvPr/>
          </p:nvSpPr>
          <p:spPr>
            <a:xfrm>
              <a:off x="10241663" y="2568061"/>
              <a:ext cx="222729" cy="215444"/>
            </a:xfrm>
            <a:prstGeom prst="rect">
              <a:avLst/>
            </a:prstGeom>
            <a:noFill/>
          </p:spPr>
          <p:txBody>
            <a:bodyPr wrap="square" rtlCol="0">
              <a:spAutoFit/>
            </a:bodyPr>
            <a:lstStyle/>
            <a:p>
              <a:r>
                <a:rPr lang="en-US" sz="800" dirty="0"/>
                <a:t>6  </a:t>
              </a:r>
              <a:endParaRPr lang="en-GB" sz="800" dirty="0"/>
            </a:p>
          </p:txBody>
        </p:sp>
      </p:grpSp>
      <p:grpSp>
        <p:nvGrpSpPr>
          <p:cNvPr id="83" name="Group 82">
            <a:extLst>
              <a:ext uri="{FF2B5EF4-FFF2-40B4-BE49-F238E27FC236}">
                <a16:creationId xmlns:a16="http://schemas.microsoft.com/office/drawing/2014/main" id="{58802B48-5A34-4942-B957-EAEF7BA50CB6}"/>
              </a:ext>
            </a:extLst>
          </p:cNvPr>
          <p:cNvGrpSpPr/>
          <p:nvPr/>
        </p:nvGrpSpPr>
        <p:grpSpPr>
          <a:xfrm>
            <a:off x="11511542" y="4503653"/>
            <a:ext cx="385639" cy="400110"/>
            <a:chOff x="10124643" y="2383395"/>
            <a:chExt cx="385639" cy="400110"/>
          </a:xfrm>
        </p:grpSpPr>
        <p:sp>
          <p:nvSpPr>
            <p:cNvPr id="84" name="TextBox 83">
              <a:extLst>
                <a:ext uri="{FF2B5EF4-FFF2-40B4-BE49-F238E27FC236}">
                  <a16:creationId xmlns:a16="http://schemas.microsoft.com/office/drawing/2014/main" id="{B531DB5B-14AF-4361-9557-83B6BA9B77B9}"/>
                </a:ext>
              </a:extLst>
            </p:cNvPr>
            <p:cNvSpPr txBox="1"/>
            <p:nvPr/>
          </p:nvSpPr>
          <p:spPr>
            <a:xfrm>
              <a:off x="10124643" y="2383395"/>
              <a:ext cx="385639" cy="369332"/>
            </a:xfrm>
            <a:prstGeom prst="rect">
              <a:avLst/>
            </a:prstGeom>
            <a:noFill/>
          </p:spPr>
          <p:txBody>
            <a:bodyPr wrap="square" rtlCol="0">
              <a:spAutoFit/>
            </a:bodyPr>
            <a:lstStyle/>
            <a:p>
              <a:r>
                <a:rPr lang="en-US" dirty="0"/>
                <a:t>e</a:t>
              </a:r>
              <a:endParaRPr lang="en-GB" dirty="0"/>
            </a:p>
          </p:txBody>
        </p:sp>
        <p:sp>
          <p:nvSpPr>
            <p:cNvPr id="85" name="TextBox 84">
              <a:extLst>
                <a:ext uri="{FF2B5EF4-FFF2-40B4-BE49-F238E27FC236}">
                  <a16:creationId xmlns:a16="http://schemas.microsoft.com/office/drawing/2014/main" id="{B9B473F7-B87D-437B-8E36-D6991B2D32B3}"/>
                </a:ext>
              </a:extLst>
            </p:cNvPr>
            <p:cNvSpPr txBox="1"/>
            <p:nvPr/>
          </p:nvSpPr>
          <p:spPr>
            <a:xfrm>
              <a:off x="10241663" y="2568061"/>
              <a:ext cx="222729" cy="215444"/>
            </a:xfrm>
            <a:prstGeom prst="rect">
              <a:avLst/>
            </a:prstGeom>
            <a:noFill/>
          </p:spPr>
          <p:txBody>
            <a:bodyPr wrap="square" rtlCol="0">
              <a:spAutoFit/>
            </a:bodyPr>
            <a:lstStyle/>
            <a:p>
              <a:r>
                <a:rPr lang="en-US" sz="800" dirty="0"/>
                <a:t>7  </a:t>
              </a:r>
              <a:endParaRPr lang="en-GB" sz="800" dirty="0"/>
            </a:p>
          </p:txBody>
        </p:sp>
      </p:grpSp>
      <p:sp>
        <p:nvSpPr>
          <p:cNvPr id="90" name="TextBox 89">
            <a:extLst>
              <a:ext uri="{FF2B5EF4-FFF2-40B4-BE49-F238E27FC236}">
                <a16:creationId xmlns:a16="http://schemas.microsoft.com/office/drawing/2014/main" id="{7C5E6BD6-E85B-42DE-A51C-149096AC3D9E}"/>
              </a:ext>
            </a:extLst>
          </p:cNvPr>
          <p:cNvSpPr txBox="1"/>
          <p:nvPr/>
        </p:nvSpPr>
        <p:spPr>
          <a:xfrm>
            <a:off x="5916335" y="4580365"/>
            <a:ext cx="784408" cy="214814"/>
          </a:xfrm>
          <a:prstGeom prst="rect">
            <a:avLst/>
          </a:prstGeom>
          <a:noFill/>
        </p:spPr>
        <p:txBody>
          <a:bodyPr wrap="square" rtlCol="0">
            <a:spAutoFit/>
          </a:bodyPr>
          <a:lstStyle/>
          <a:p>
            <a:r>
              <a:rPr lang="en-US" sz="800" dirty="0"/>
              <a:t>1 </a:t>
            </a:r>
            <a:endParaRPr lang="en-GB" sz="800" dirty="0"/>
          </a:p>
        </p:txBody>
      </p:sp>
    </p:spTree>
    <p:extLst>
      <p:ext uri="{BB962C8B-B14F-4D97-AF65-F5344CB8AC3E}">
        <p14:creationId xmlns:p14="http://schemas.microsoft.com/office/powerpoint/2010/main" val="25457610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388DB-A231-48F8-96B5-A5FC27454D22}"/>
              </a:ext>
            </a:extLst>
          </p:cNvPr>
          <p:cNvSpPr>
            <a:spLocks noGrp="1"/>
          </p:cNvSpPr>
          <p:nvPr>
            <p:ph type="title"/>
          </p:nvPr>
        </p:nvSpPr>
        <p:spPr/>
        <p:txBody>
          <a:bodyPr/>
          <a:lstStyle/>
          <a:p>
            <a:r>
              <a:rPr lang="en-US" dirty="0"/>
              <a:t>Graphs - Path</a:t>
            </a:r>
            <a:endParaRPr lang="en-GB" dirty="0"/>
          </a:p>
        </p:txBody>
      </p:sp>
      <p:sp>
        <p:nvSpPr>
          <p:cNvPr id="3" name="Content Placeholder 2">
            <a:extLst>
              <a:ext uri="{FF2B5EF4-FFF2-40B4-BE49-F238E27FC236}">
                <a16:creationId xmlns:a16="http://schemas.microsoft.com/office/drawing/2014/main" id="{8825AECD-C9C7-466E-8006-EDC23F043CA7}"/>
              </a:ext>
            </a:extLst>
          </p:cNvPr>
          <p:cNvSpPr>
            <a:spLocks noGrp="1"/>
          </p:cNvSpPr>
          <p:nvPr>
            <p:ph idx="1"/>
          </p:nvPr>
        </p:nvSpPr>
        <p:spPr>
          <a:xfrm>
            <a:off x="838200" y="1817604"/>
            <a:ext cx="10515600" cy="4351338"/>
          </a:xfrm>
        </p:spPr>
        <p:txBody>
          <a:bodyPr>
            <a:normAutofit/>
          </a:bodyPr>
          <a:lstStyle/>
          <a:p>
            <a:pPr marL="0" indent="0">
              <a:buNone/>
            </a:pPr>
            <a:r>
              <a:rPr lang="en-US" dirty="0"/>
              <a:t>A “path” is a “walk” with no repeated vertices</a:t>
            </a:r>
          </a:p>
          <a:p>
            <a:pPr marL="914400" lvl="2" indent="0">
              <a:buNone/>
            </a:pPr>
            <a:endParaRPr lang="en-GB" dirty="0"/>
          </a:p>
          <a:p>
            <a:pPr marL="0" indent="0">
              <a:buNone/>
            </a:pPr>
            <a:endParaRPr lang="en-US" sz="2000" dirty="0"/>
          </a:p>
          <a:p>
            <a:pPr marL="0" indent="0">
              <a:buNone/>
            </a:pPr>
            <a:endParaRPr lang="en-US" sz="2000" dirty="0"/>
          </a:p>
          <a:p>
            <a:pPr lvl="2"/>
            <a:r>
              <a:rPr lang="en-GB" dirty="0"/>
              <a:t>“a     e path” in diagram could = a b d c e </a:t>
            </a:r>
          </a:p>
          <a:p>
            <a:pPr lvl="2"/>
            <a:r>
              <a:rPr lang="en-GB" dirty="0"/>
              <a:t>Or could = a c d e </a:t>
            </a:r>
          </a:p>
          <a:p>
            <a:pPr lvl="2"/>
            <a:r>
              <a:rPr lang="en-GB" dirty="0" err="1"/>
              <a:t>a</a:t>
            </a:r>
            <a:r>
              <a:rPr lang="en-GB" dirty="0" err="1">
                <a:highlight>
                  <a:srgbClr val="FFFF00"/>
                </a:highlight>
              </a:rPr>
              <a:t>c</a:t>
            </a:r>
            <a:r>
              <a:rPr lang="en-GB" dirty="0" err="1"/>
              <a:t>bd</a:t>
            </a:r>
            <a:r>
              <a:rPr lang="en-GB" dirty="0" err="1">
                <a:highlight>
                  <a:srgbClr val="FFFF00"/>
                </a:highlight>
              </a:rPr>
              <a:t>c</a:t>
            </a:r>
            <a:r>
              <a:rPr lang="en-GB" dirty="0" err="1"/>
              <a:t>e</a:t>
            </a:r>
            <a:r>
              <a:rPr lang="en-GB" dirty="0"/>
              <a:t> is not a path as this repeat’s vertex c</a:t>
            </a:r>
          </a:p>
          <a:p>
            <a:pPr marL="0" indent="0">
              <a:buNone/>
            </a:pPr>
            <a:endParaRPr lang="en-US" sz="2000" dirty="0"/>
          </a:p>
          <a:p>
            <a:pPr marL="0" indent="0">
              <a:buNone/>
            </a:pPr>
            <a:endParaRPr lang="en-US" sz="2000" dirty="0"/>
          </a:p>
          <a:p>
            <a:pPr marL="0" indent="0">
              <a:buNone/>
            </a:pPr>
            <a:r>
              <a:rPr lang="en-US" sz="2000" dirty="0"/>
              <a:t>A “closed path” is called a “cycle” i.e. could be </a:t>
            </a:r>
            <a:r>
              <a:rPr lang="en-US" sz="2000" dirty="0" err="1">
                <a:highlight>
                  <a:srgbClr val="00FF00"/>
                </a:highlight>
              </a:rPr>
              <a:t>a</a:t>
            </a:r>
            <a:r>
              <a:rPr lang="en-US" sz="2000" dirty="0" err="1"/>
              <a:t>bc</a:t>
            </a:r>
            <a:r>
              <a:rPr lang="en-US" sz="2000" dirty="0" err="1">
                <a:highlight>
                  <a:srgbClr val="00FF00"/>
                </a:highlight>
              </a:rPr>
              <a:t>a</a:t>
            </a:r>
            <a:endParaRPr lang="en-US" sz="2000" dirty="0">
              <a:highlight>
                <a:srgbClr val="00FF00"/>
              </a:highlight>
            </a:endParaRPr>
          </a:p>
          <a:p>
            <a:pPr marL="0" indent="0">
              <a:buNone/>
            </a:pPr>
            <a:r>
              <a:rPr lang="en-US" sz="2000" dirty="0"/>
              <a:t>Note: Repeating the same vertex is allowed if it’s the start and end vertex </a:t>
            </a:r>
          </a:p>
        </p:txBody>
      </p:sp>
      <p:sp>
        <p:nvSpPr>
          <p:cNvPr id="15" name="Arrow: Right 14">
            <a:extLst>
              <a:ext uri="{FF2B5EF4-FFF2-40B4-BE49-F238E27FC236}">
                <a16:creationId xmlns:a16="http://schemas.microsoft.com/office/drawing/2014/main" id="{520047B4-8024-4EF2-B693-BC543B82E6B3}"/>
              </a:ext>
            </a:extLst>
          </p:cNvPr>
          <p:cNvSpPr/>
          <p:nvPr/>
        </p:nvSpPr>
        <p:spPr>
          <a:xfrm>
            <a:off x="2330601" y="3567916"/>
            <a:ext cx="224932" cy="733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639FCB0D-7824-40A0-A1E4-E41FE000CFFD}"/>
              </a:ext>
            </a:extLst>
          </p:cNvPr>
          <p:cNvSpPr/>
          <p:nvPr/>
        </p:nvSpPr>
        <p:spPr>
          <a:xfrm>
            <a:off x="9890400" y="2438663"/>
            <a:ext cx="457191" cy="45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
            </a:r>
            <a:endParaRPr lang="en-GB" dirty="0"/>
          </a:p>
        </p:txBody>
      </p:sp>
      <p:sp>
        <p:nvSpPr>
          <p:cNvPr id="18" name="Oval 17">
            <a:extLst>
              <a:ext uri="{FF2B5EF4-FFF2-40B4-BE49-F238E27FC236}">
                <a16:creationId xmlns:a16="http://schemas.microsoft.com/office/drawing/2014/main" id="{4C0B5448-72F5-4B0D-8D66-85A958461C8B}"/>
              </a:ext>
            </a:extLst>
          </p:cNvPr>
          <p:cNvSpPr/>
          <p:nvPr/>
        </p:nvSpPr>
        <p:spPr>
          <a:xfrm>
            <a:off x="11148150" y="3219264"/>
            <a:ext cx="457191" cy="45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t>
            </a:r>
            <a:endParaRPr lang="en-GB" dirty="0"/>
          </a:p>
        </p:txBody>
      </p:sp>
      <p:cxnSp>
        <p:nvCxnSpPr>
          <p:cNvPr id="20" name="Straight Connector 19">
            <a:extLst>
              <a:ext uri="{FF2B5EF4-FFF2-40B4-BE49-F238E27FC236}">
                <a16:creationId xmlns:a16="http://schemas.microsoft.com/office/drawing/2014/main" id="{891870C0-BA33-4D4E-988F-125311D9C088}"/>
              </a:ext>
            </a:extLst>
          </p:cNvPr>
          <p:cNvCxnSpPr>
            <a:cxnSpLocks/>
            <a:stCxn id="17" idx="6"/>
            <a:endCxn id="18" idx="1"/>
          </p:cNvCxnSpPr>
          <p:nvPr/>
        </p:nvCxnSpPr>
        <p:spPr>
          <a:xfrm>
            <a:off x="10347591" y="2664382"/>
            <a:ext cx="867513" cy="620993"/>
          </a:xfrm>
          <a:prstGeom prst="line">
            <a:avLst/>
          </a:prstGeom>
        </p:spPr>
        <p:style>
          <a:lnRef idx="1">
            <a:schemeClr val="dk1"/>
          </a:lnRef>
          <a:fillRef idx="0">
            <a:schemeClr val="dk1"/>
          </a:fillRef>
          <a:effectRef idx="0">
            <a:schemeClr val="dk1"/>
          </a:effectRef>
          <a:fontRef idx="minor">
            <a:schemeClr val="tx1"/>
          </a:fontRef>
        </p:style>
      </p:cxnSp>
      <p:sp>
        <p:nvSpPr>
          <p:cNvPr id="23" name="Oval 22">
            <a:extLst>
              <a:ext uri="{FF2B5EF4-FFF2-40B4-BE49-F238E27FC236}">
                <a16:creationId xmlns:a16="http://schemas.microsoft.com/office/drawing/2014/main" id="{1B63FF61-E01B-461B-9B4D-9053DE56FE0C}"/>
              </a:ext>
            </a:extLst>
          </p:cNvPr>
          <p:cNvSpPr/>
          <p:nvPr/>
        </p:nvSpPr>
        <p:spPr>
          <a:xfrm>
            <a:off x="8158541" y="2546271"/>
            <a:ext cx="457191" cy="45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a:t>
            </a:r>
            <a:endParaRPr lang="en-GB" dirty="0"/>
          </a:p>
        </p:txBody>
      </p:sp>
      <p:sp>
        <p:nvSpPr>
          <p:cNvPr id="24" name="Oval 23">
            <a:extLst>
              <a:ext uri="{FF2B5EF4-FFF2-40B4-BE49-F238E27FC236}">
                <a16:creationId xmlns:a16="http://schemas.microsoft.com/office/drawing/2014/main" id="{36D91EF8-C34D-4D9F-AE04-EA421C25EEFC}"/>
              </a:ext>
            </a:extLst>
          </p:cNvPr>
          <p:cNvSpPr/>
          <p:nvPr/>
        </p:nvSpPr>
        <p:spPr>
          <a:xfrm>
            <a:off x="8691374" y="3960696"/>
            <a:ext cx="457191" cy="45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t>
            </a:r>
            <a:endParaRPr lang="en-GB" dirty="0"/>
          </a:p>
        </p:txBody>
      </p:sp>
      <p:sp>
        <p:nvSpPr>
          <p:cNvPr id="35" name="Oval 34">
            <a:extLst>
              <a:ext uri="{FF2B5EF4-FFF2-40B4-BE49-F238E27FC236}">
                <a16:creationId xmlns:a16="http://schemas.microsoft.com/office/drawing/2014/main" id="{FB2843E4-F3B3-4D30-AF6E-048F1AAEC152}"/>
              </a:ext>
            </a:extLst>
          </p:cNvPr>
          <p:cNvSpPr/>
          <p:nvPr/>
        </p:nvSpPr>
        <p:spPr>
          <a:xfrm>
            <a:off x="10019688" y="4835676"/>
            <a:ext cx="457191" cy="45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endParaRPr lang="en-GB" dirty="0"/>
          </a:p>
        </p:txBody>
      </p:sp>
      <p:cxnSp>
        <p:nvCxnSpPr>
          <p:cNvPr id="45" name="Straight Connector 44">
            <a:extLst>
              <a:ext uri="{FF2B5EF4-FFF2-40B4-BE49-F238E27FC236}">
                <a16:creationId xmlns:a16="http://schemas.microsoft.com/office/drawing/2014/main" id="{A2700580-0CFD-44C1-BD96-AF8673D140AA}"/>
              </a:ext>
            </a:extLst>
          </p:cNvPr>
          <p:cNvCxnSpPr>
            <a:cxnSpLocks/>
            <a:stCxn id="23" idx="6"/>
            <a:endCxn id="17" idx="1"/>
          </p:cNvCxnSpPr>
          <p:nvPr/>
        </p:nvCxnSpPr>
        <p:spPr>
          <a:xfrm flipV="1">
            <a:off x="8615732" y="2504774"/>
            <a:ext cx="1341622" cy="267216"/>
          </a:xfrm>
          <a:prstGeom prst="line">
            <a:avLst/>
          </a:prstGeom>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3697622B-7FF5-4CD7-9389-2BB18389F89C}"/>
              </a:ext>
            </a:extLst>
          </p:cNvPr>
          <p:cNvCxnSpPr>
            <a:stCxn id="24" idx="5"/>
            <a:endCxn id="35" idx="2"/>
          </p:cNvCxnSpPr>
          <p:nvPr/>
        </p:nvCxnSpPr>
        <p:spPr>
          <a:xfrm>
            <a:off x="9081611" y="4346022"/>
            <a:ext cx="938077" cy="715373"/>
          </a:xfrm>
          <a:prstGeom prst="line">
            <a:avLst/>
          </a:prstGeom>
        </p:spPr>
        <p:style>
          <a:lnRef idx="1">
            <a:schemeClr val="dk1"/>
          </a:lnRef>
          <a:fillRef idx="0">
            <a:schemeClr val="dk1"/>
          </a:fillRef>
          <a:effectRef idx="0">
            <a:schemeClr val="dk1"/>
          </a:effectRef>
          <a:fontRef idx="minor">
            <a:schemeClr val="tx1"/>
          </a:fontRef>
        </p:style>
      </p:cxnSp>
      <p:cxnSp>
        <p:nvCxnSpPr>
          <p:cNvPr id="53" name="Straight Connector 52">
            <a:extLst>
              <a:ext uri="{FF2B5EF4-FFF2-40B4-BE49-F238E27FC236}">
                <a16:creationId xmlns:a16="http://schemas.microsoft.com/office/drawing/2014/main" id="{86CF9B80-D87B-4F8B-91A7-25EFD6BF2801}"/>
              </a:ext>
            </a:extLst>
          </p:cNvPr>
          <p:cNvCxnSpPr>
            <a:stCxn id="35" idx="7"/>
            <a:endCxn id="18" idx="4"/>
          </p:cNvCxnSpPr>
          <p:nvPr/>
        </p:nvCxnSpPr>
        <p:spPr>
          <a:xfrm flipV="1">
            <a:off x="10409925" y="3670701"/>
            <a:ext cx="966821" cy="1231086"/>
          </a:xfrm>
          <a:prstGeom prst="line">
            <a:avLst/>
          </a:prstGeom>
        </p:spPr>
        <p:style>
          <a:lnRef idx="1">
            <a:schemeClr val="dk1"/>
          </a:lnRef>
          <a:fillRef idx="0">
            <a:schemeClr val="dk1"/>
          </a:fillRef>
          <a:effectRef idx="0">
            <a:schemeClr val="dk1"/>
          </a:effectRef>
          <a:fontRef idx="minor">
            <a:schemeClr val="tx1"/>
          </a:fontRef>
        </p:style>
      </p:cxnSp>
      <p:grpSp>
        <p:nvGrpSpPr>
          <p:cNvPr id="5" name="Group 4">
            <a:extLst>
              <a:ext uri="{FF2B5EF4-FFF2-40B4-BE49-F238E27FC236}">
                <a16:creationId xmlns:a16="http://schemas.microsoft.com/office/drawing/2014/main" id="{9A006596-9B51-49E7-8615-D88CB3F0768A}"/>
              </a:ext>
            </a:extLst>
          </p:cNvPr>
          <p:cNvGrpSpPr/>
          <p:nvPr/>
        </p:nvGrpSpPr>
        <p:grpSpPr>
          <a:xfrm>
            <a:off x="8955745" y="2320917"/>
            <a:ext cx="385639" cy="369332"/>
            <a:chOff x="8163753" y="2572392"/>
            <a:chExt cx="385639" cy="369332"/>
          </a:xfrm>
        </p:grpSpPr>
        <p:sp>
          <p:nvSpPr>
            <p:cNvPr id="56" name="TextBox 55">
              <a:extLst>
                <a:ext uri="{FF2B5EF4-FFF2-40B4-BE49-F238E27FC236}">
                  <a16:creationId xmlns:a16="http://schemas.microsoft.com/office/drawing/2014/main" id="{F2CB35A7-BDDF-47F9-84D1-2A42D04A21AA}"/>
                </a:ext>
              </a:extLst>
            </p:cNvPr>
            <p:cNvSpPr txBox="1"/>
            <p:nvPr/>
          </p:nvSpPr>
          <p:spPr>
            <a:xfrm>
              <a:off x="8163753" y="2572392"/>
              <a:ext cx="385639" cy="369332"/>
            </a:xfrm>
            <a:prstGeom prst="rect">
              <a:avLst/>
            </a:prstGeom>
            <a:noFill/>
          </p:spPr>
          <p:txBody>
            <a:bodyPr wrap="square" rtlCol="0">
              <a:spAutoFit/>
            </a:bodyPr>
            <a:lstStyle/>
            <a:p>
              <a:r>
                <a:rPr lang="en-US" dirty="0"/>
                <a:t>e</a:t>
              </a:r>
              <a:endParaRPr lang="en-GB" dirty="0"/>
            </a:p>
          </p:txBody>
        </p:sp>
        <p:sp>
          <p:nvSpPr>
            <p:cNvPr id="57" name="TextBox 56">
              <a:extLst>
                <a:ext uri="{FF2B5EF4-FFF2-40B4-BE49-F238E27FC236}">
                  <a16:creationId xmlns:a16="http://schemas.microsoft.com/office/drawing/2014/main" id="{A09944F7-234C-4E06-A588-A5125DD3F946}"/>
                </a:ext>
              </a:extLst>
            </p:cNvPr>
            <p:cNvSpPr txBox="1"/>
            <p:nvPr/>
          </p:nvSpPr>
          <p:spPr>
            <a:xfrm>
              <a:off x="8274540" y="2724817"/>
              <a:ext cx="222729" cy="215444"/>
            </a:xfrm>
            <a:prstGeom prst="rect">
              <a:avLst/>
            </a:prstGeom>
            <a:noFill/>
          </p:spPr>
          <p:txBody>
            <a:bodyPr wrap="square" rtlCol="0">
              <a:spAutoFit/>
            </a:bodyPr>
            <a:lstStyle/>
            <a:p>
              <a:r>
                <a:rPr lang="en-US" sz="800" dirty="0"/>
                <a:t>1  </a:t>
              </a:r>
              <a:endParaRPr lang="en-GB" sz="800" dirty="0"/>
            </a:p>
          </p:txBody>
        </p:sp>
      </p:grpSp>
      <p:grpSp>
        <p:nvGrpSpPr>
          <p:cNvPr id="6" name="Group 5">
            <a:extLst>
              <a:ext uri="{FF2B5EF4-FFF2-40B4-BE49-F238E27FC236}">
                <a16:creationId xmlns:a16="http://schemas.microsoft.com/office/drawing/2014/main" id="{CD14F9BB-616F-4618-B93D-31975F095BBF}"/>
              </a:ext>
            </a:extLst>
          </p:cNvPr>
          <p:cNvGrpSpPr/>
          <p:nvPr/>
        </p:nvGrpSpPr>
        <p:grpSpPr>
          <a:xfrm>
            <a:off x="8246148" y="3312202"/>
            <a:ext cx="385639" cy="400110"/>
            <a:chOff x="8654748" y="3371567"/>
            <a:chExt cx="385639" cy="400110"/>
          </a:xfrm>
        </p:grpSpPr>
        <p:sp>
          <p:nvSpPr>
            <p:cNvPr id="58" name="TextBox 57">
              <a:extLst>
                <a:ext uri="{FF2B5EF4-FFF2-40B4-BE49-F238E27FC236}">
                  <a16:creationId xmlns:a16="http://schemas.microsoft.com/office/drawing/2014/main" id="{264E1182-CE28-45C6-81F0-8F881A1EA262}"/>
                </a:ext>
              </a:extLst>
            </p:cNvPr>
            <p:cNvSpPr txBox="1"/>
            <p:nvPr/>
          </p:nvSpPr>
          <p:spPr>
            <a:xfrm>
              <a:off x="8654748" y="3371567"/>
              <a:ext cx="385639" cy="369332"/>
            </a:xfrm>
            <a:prstGeom prst="rect">
              <a:avLst/>
            </a:prstGeom>
            <a:noFill/>
          </p:spPr>
          <p:txBody>
            <a:bodyPr wrap="square" rtlCol="0">
              <a:spAutoFit/>
            </a:bodyPr>
            <a:lstStyle/>
            <a:p>
              <a:r>
                <a:rPr lang="en-US" dirty="0"/>
                <a:t>e</a:t>
              </a:r>
              <a:endParaRPr lang="en-GB" dirty="0"/>
            </a:p>
          </p:txBody>
        </p:sp>
        <p:sp>
          <p:nvSpPr>
            <p:cNvPr id="59" name="TextBox 58">
              <a:extLst>
                <a:ext uri="{FF2B5EF4-FFF2-40B4-BE49-F238E27FC236}">
                  <a16:creationId xmlns:a16="http://schemas.microsoft.com/office/drawing/2014/main" id="{FEFD9B24-DB2D-4C0B-8A5A-279FFD0B2049}"/>
                </a:ext>
              </a:extLst>
            </p:cNvPr>
            <p:cNvSpPr txBox="1"/>
            <p:nvPr/>
          </p:nvSpPr>
          <p:spPr>
            <a:xfrm>
              <a:off x="8771768" y="3556233"/>
              <a:ext cx="222729" cy="215444"/>
            </a:xfrm>
            <a:prstGeom prst="rect">
              <a:avLst/>
            </a:prstGeom>
            <a:noFill/>
          </p:spPr>
          <p:txBody>
            <a:bodyPr wrap="square" rtlCol="0">
              <a:spAutoFit/>
            </a:bodyPr>
            <a:lstStyle/>
            <a:p>
              <a:r>
                <a:rPr lang="en-US" sz="800" dirty="0"/>
                <a:t>2  </a:t>
              </a:r>
              <a:endParaRPr lang="en-GB" sz="800" dirty="0"/>
            </a:p>
          </p:txBody>
        </p:sp>
      </p:grpSp>
      <p:grpSp>
        <p:nvGrpSpPr>
          <p:cNvPr id="7" name="Group 6">
            <a:extLst>
              <a:ext uri="{FF2B5EF4-FFF2-40B4-BE49-F238E27FC236}">
                <a16:creationId xmlns:a16="http://schemas.microsoft.com/office/drawing/2014/main" id="{7CB21A20-D571-4EEC-937C-24315ADE5951}"/>
              </a:ext>
            </a:extLst>
          </p:cNvPr>
          <p:cNvGrpSpPr/>
          <p:nvPr/>
        </p:nvGrpSpPr>
        <p:grpSpPr>
          <a:xfrm>
            <a:off x="9132680" y="3132601"/>
            <a:ext cx="385639" cy="400110"/>
            <a:chOff x="9784894" y="3976014"/>
            <a:chExt cx="385639" cy="400110"/>
          </a:xfrm>
        </p:grpSpPr>
        <p:sp>
          <p:nvSpPr>
            <p:cNvPr id="60" name="TextBox 59">
              <a:extLst>
                <a:ext uri="{FF2B5EF4-FFF2-40B4-BE49-F238E27FC236}">
                  <a16:creationId xmlns:a16="http://schemas.microsoft.com/office/drawing/2014/main" id="{A578F6C0-ECCE-4D63-9189-6FDBEF533BCF}"/>
                </a:ext>
              </a:extLst>
            </p:cNvPr>
            <p:cNvSpPr txBox="1"/>
            <p:nvPr/>
          </p:nvSpPr>
          <p:spPr>
            <a:xfrm>
              <a:off x="9784894" y="3976014"/>
              <a:ext cx="385639" cy="369332"/>
            </a:xfrm>
            <a:prstGeom prst="rect">
              <a:avLst/>
            </a:prstGeom>
            <a:noFill/>
          </p:spPr>
          <p:txBody>
            <a:bodyPr wrap="square" rtlCol="0">
              <a:spAutoFit/>
            </a:bodyPr>
            <a:lstStyle/>
            <a:p>
              <a:r>
                <a:rPr lang="en-US" dirty="0"/>
                <a:t>e</a:t>
              </a:r>
              <a:endParaRPr lang="en-GB" dirty="0"/>
            </a:p>
          </p:txBody>
        </p:sp>
        <p:sp>
          <p:nvSpPr>
            <p:cNvPr id="61" name="TextBox 60">
              <a:extLst>
                <a:ext uri="{FF2B5EF4-FFF2-40B4-BE49-F238E27FC236}">
                  <a16:creationId xmlns:a16="http://schemas.microsoft.com/office/drawing/2014/main" id="{C72A308E-B9AD-4282-B2BD-957021B02089}"/>
                </a:ext>
              </a:extLst>
            </p:cNvPr>
            <p:cNvSpPr txBox="1"/>
            <p:nvPr/>
          </p:nvSpPr>
          <p:spPr>
            <a:xfrm>
              <a:off x="9901914" y="4160680"/>
              <a:ext cx="222729" cy="215444"/>
            </a:xfrm>
            <a:prstGeom prst="rect">
              <a:avLst/>
            </a:prstGeom>
            <a:noFill/>
          </p:spPr>
          <p:txBody>
            <a:bodyPr wrap="square" rtlCol="0">
              <a:spAutoFit/>
            </a:bodyPr>
            <a:lstStyle/>
            <a:p>
              <a:r>
                <a:rPr lang="en-US" sz="800" dirty="0"/>
                <a:t>3  </a:t>
              </a:r>
              <a:endParaRPr lang="en-GB" sz="800" dirty="0"/>
            </a:p>
          </p:txBody>
        </p:sp>
      </p:grpSp>
      <p:grpSp>
        <p:nvGrpSpPr>
          <p:cNvPr id="8" name="Group 7">
            <a:extLst>
              <a:ext uri="{FF2B5EF4-FFF2-40B4-BE49-F238E27FC236}">
                <a16:creationId xmlns:a16="http://schemas.microsoft.com/office/drawing/2014/main" id="{C111F89F-F150-41C0-89C9-21971999E32C}"/>
              </a:ext>
            </a:extLst>
          </p:cNvPr>
          <p:cNvGrpSpPr/>
          <p:nvPr/>
        </p:nvGrpSpPr>
        <p:grpSpPr>
          <a:xfrm>
            <a:off x="10607517" y="2601077"/>
            <a:ext cx="385639" cy="396745"/>
            <a:chOff x="10550349" y="2927723"/>
            <a:chExt cx="385639" cy="396745"/>
          </a:xfrm>
        </p:grpSpPr>
        <p:sp>
          <p:nvSpPr>
            <p:cNvPr id="62" name="TextBox 61">
              <a:extLst>
                <a:ext uri="{FF2B5EF4-FFF2-40B4-BE49-F238E27FC236}">
                  <a16:creationId xmlns:a16="http://schemas.microsoft.com/office/drawing/2014/main" id="{1D9A0E9F-54B2-43DB-9288-86771CA9BB41}"/>
                </a:ext>
              </a:extLst>
            </p:cNvPr>
            <p:cNvSpPr txBox="1"/>
            <p:nvPr/>
          </p:nvSpPr>
          <p:spPr>
            <a:xfrm>
              <a:off x="10550349" y="2927723"/>
              <a:ext cx="385639" cy="369332"/>
            </a:xfrm>
            <a:prstGeom prst="rect">
              <a:avLst/>
            </a:prstGeom>
            <a:noFill/>
          </p:spPr>
          <p:txBody>
            <a:bodyPr wrap="square" rtlCol="0">
              <a:spAutoFit/>
            </a:bodyPr>
            <a:lstStyle/>
            <a:p>
              <a:r>
                <a:rPr lang="en-US" dirty="0"/>
                <a:t>e</a:t>
              </a:r>
              <a:endParaRPr lang="en-GB" dirty="0"/>
            </a:p>
          </p:txBody>
        </p:sp>
        <p:sp>
          <p:nvSpPr>
            <p:cNvPr id="63" name="TextBox 62">
              <a:extLst>
                <a:ext uri="{FF2B5EF4-FFF2-40B4-BE49-F238E27FC236}">
                  <a16:creationId xmlns:a16="http://schemas.microsoft.com/office/drawing/2014/main" id="{C962B9C2-6EBE-4A24-A0AD-8EA3EDC0D029}"/>
                </a:ext>
              </a:extLst>
            </p:cNvPr>
            <p:cNvSpPr txBox="1"/>
            <p:nvPr/>
          </p:nvSpPr>
          <p:spPr>
            <a:xfrm>
              <a:off x="10655046" y="3109024"/>
              <a:ext cx="222729" cy="215444"/>
            </a:xfrm>
            <a:prstGeom prst="rect">
              <a:avLst/>
            </a:prstGeom>
            <a:noFill/>
          </p:spPr>
          <p:txBody>
            <a:bodyPr wrap="square" rtlCol="0">
              <a:spAutoFit/>
            </a:bodyPr>
            <a:lstStyle/>
            <a:p>
              <a:r>
                <a:rPr lang="en-US" sz="800" dirty="0"/>
                <a:t>4  </a:t>
              </a:r>
              <a:endParaRPr lang="en-GB" sz="800" dirty="0"/>
            </a:p>
          </p:txBody>
        </p:sp>
      </p:grpSp>
      <p:grpSp>
        <p:nvGrpSpPr>
          <p:cNvPr id="16" name="Group 15">
            <a:extLst>
              <a:ext uri="{FF2B5EF4-FFF2-40B4-BE49-F238E27FC236}">
                <a16:creationId xmlns:a16="http://schemas.microsoft.com/office/drawing/2014/main" id="{77B456BC-3A05-4C98-81AB-F1B371299FFF}"/>
              </a:ext>
            </a:extLst>
          </p:cNvPr>
          <p:cNvGrpSpPr/>
          <p:nvPr/>
        </p:nvGrpSpPr>
        <p:grpSpPr>
          <a:xfrm>
            <a:off x="9276303" y="4631738"/>
            <a:ext cx="385639" cy="400110"/>
            <a:chOff x="10124643" y="2383395"/>
            <a:chExt cx="385639" cy="400110"/>
          </a:xfrm>
        </p:grpSpPr>
        <p:sp>
          <p:nvSpPr>
            <p:cNvPr id="64" name="TextBox 63">
              <a:extLst>
                <a:ext uri="{FF2B5EF4-FFF2-40B4-BE49-F238E27FC236}">
                  <a16:creationId xmlns:a16="http://schemas.microsoft.com/office/drawing/2014/main" id="{2D31CCE0-8942-4F16-9E7C-02C2B90AF78D}"/>
                </a:ext>
              </a:extLst>
            </p:cNvPr>
            <p:cNvSpPr txBox="1"/>
            <p:nvPr/>
          </p:nvSpPr>
          <p:spPr>
            <a:xfrm>
              <a:off x="10124643" y="2383395"/>
              <a:ext cx="385639" cy="369332"/>
            </a:xfrm>
            <a:prstGeom prst="rect">
              <a:avLst/>
            </a:prstGeom>
            <a:noFill/>
          </p:spPr>
          <p:txBody>
            <a:bodyPr wrap="square" rtlCol="0">
              <a:spAutoFit/>
            </a:bodyPr>
            <a:lstStyle/>
            <a:p>
              <a:r>
                <a:rPr lang="en-US" dirty="0"/>
                <a:t>e</a:t>
              </a:r>
              <a:endParaRPr lang="en-GB" dirty="0"/>
            </a:p>
          </p:txBody>
        </p:sp>
        <p:sp>
          <p:nvSpPr>
            <p:cNvPr id="65" name="TextBox 64">
              <a:extLst>
                <a:ext uri="{FF2B5EF4-FFF2-40B4-BE49-F238E27FC236}">
                  <a16:creationId xmlns:a16="http://schemas.microsoft.com/office/drawing/2014/main" id="{B8DD5389-8EF5-4FEF-AD3C-E7872429D904}"/>
                </a:ext>
              </a:extLst>
            </p:cNvPr>
            <p:cNvSpPr txBox="1"/>
            <p:nvPr/>
          </p:nvSpPr>
          <p:spPr>
            <a:xfrm>
              <a:off x="10241663" y="2568061"/>
              <a:ext cx="222729" cy="215444"/>
            </a:xfrm>
            <a:prstGeom prst="rect">
              <a:avLst/>
            </a:prstGeom>
            <a:noFill/>
          </p:spPr>
          <p:txBody>
            <a:bodyPr wrap="square" rtlCol="0">
              <a:spAutoFit/>
            </a:bodyPr>
            <a:lstStyle/>
            <a:p>
              <a:r>
                <a:rPr lang="en-US" sz="800" dirty="0"/>
                <a:t>5  </a:t>
              </a:r>
              <a:endParaRPr lang="en-GB" sz="800" dirty="0"/>
            </a:p>
          </p:txBody>
        </p:sp>
      </p:grpSp>
      <p:cxnSp>
        <p:nvCxnSpPr>
          <p:cNvPr id="29" name="Straight Connector 28">
            <a:extLst>
              <a:ext uri="{FF2B5EF4-FFF2-40B4-BE49-F238E27FC236}">
                <a16:creationId xmlns:a16="http://schemas.microsoft.com/office/drawing/2014/main" id="{FB1480D4-91B4-49D8-8CFC-065ED98DFE67}"/>
              </a:ext>
            </a:extLst>
          </p:cNvPr>
          <p:cNvCxnSpPr>
            <a:cxnSpLocks/>
            <a:stCxn id="17" idx="3"/>
            <a:endCxn id="24" idx="7"/>
          </p:cNvCxnSpPr>
          <p:nvPr/>
        </p:nvCxnSpPr>
        <p:spPr>
          <a:xfrm flipH="1">
            <a:off x="9081611" y="2823989"/>
            <a:ext cx="875743" cy="1202818"/>
          </a:xfrm>
          <a:prstGeom prst="line">
            <a:avLst/>
          </a:prstGeom>
        </p:spPr>
        <p:style>
          <a:lnRef idx="1">
            <a:schemeClr val="dk1"/>
          </a:lnRef>
          <a:fillRef idx="0">
            <a:schemeClr val="dk1"/>
          </a:fillRef>
          <a:effectRef idx="0">
            <a:schemeClr val="dk1"/>
          </a:effectRef>
          <a:fontRef idx="minor">
            <a:schemeClr val="tx1"/>
          </a:fontRef>
        </p:style>
      </p:cxnSp>
      <p:cxnSp>
        <p:nvCxnSpPr>
          <p:cNvPr id="74" name="Straight Connector 73">
            <a:extLst>
              <a:ext uri="{FF2B5EF4-FFF2-40B4-BE49-F238E27FC236}">
                <a16:creationId xmlns:a16="http://schemas.microsoft.com/office/drawing/2014/main" id="{F04F5E0F-6D18-47B9-B101-2F5726BF9256}"/>
              </a:ext>
            </a:extLst>
          </p:cNvPr>
          <p:cNvCxnSpPr>
            <a:stCxn id="23" idx="4"/>
            <a:endCxn id="24" idx="1"/>
          </p:cNvCxnSpPr>
          <p:nvPr/>
        </p:nvCxnSpPr>
        <p:spPr>
          <a:xfrm>
            <a:off x="8387137" y="2997708"/>
            <a:ext cx="371191" cy="1029099"/>
          </a:xfrm>
          <a:prstGeom prst="line">
            <a:avLst/>
          </a:prstGeom>
        </p:spPr>
        <p:style>
          <a:lnRef idx="1">
            <a:schemeClr val="dk1"/>
          </a:lnRef>
          <a:fillRef idx="0">
            <a:schemeClr val="dk1"/>
          </a:fillRef>
          <a:effectRef idx="0">
            <a:schemeClr val="dk1"/>
          </a:effectRef>
          <a:fontRef idx="minor">
            <a:schemeClr val="tx1"/>
          </a:fontRef>
        </p:style>
      </p:cxnSp>
      <p:grpSp>
        <p:nvGrpSpPr>
          <p:cNvPr id="80" name="Group 79">
            <a:extLst>
              <a:ext uri="{FF2B5EF4-FFF2-40B4-BE49-F238E27FC236}">
                <a16:creationId xmlns:a16="http://schemas.microsoft.com/office/drawing/2014/main" id="{A35EDE6E-718E-4711-A8C2-B6A99DF2FECF}"/>
              </a:ext>
            </a:extLst>
          </p:cNvPr>
          <p:cNvGrpSpPr/>
          <p:nvPr/>
        </p:nvGrpSpPr>
        <p:grpSpPr>
          <a:xfrm>
            <a:off x="10508449" y="3901837"/>
            <a:ext cx="385639" cy="400110"/>
            <a:chOff x="10124643" y="2383395"/>
            <a:chExt cx="385639" cy="400110"/>
          </a:xfrm>
        </p:grpSpPr>
        <p:sp>
          <p:nvSpPr>
            <p:cNvPr id="81" name="TextBox 80">
              <a:extLst>
                <a:ext uri="{FF2B5EF4-FFF2-40B4-BE49-F238E27FC236}">
                  <a16:creationId xmlns:a16="http://schemas.microsoft.com/office/drawing/2014/main" id="{8C2BB6AD-E7AA-46AD-A974-B2ED487721B1}"/>
                </a:ext>
              </a:extLst>
            </p:cNvPr>
            <p:cNvSpPr txBox="1"/>
            <p:nvPr/>
          </p:nvSpPr>
          <p:spPr>
            <a:xfrm>
              <a:off x="10124643" y="2383395"/>
              <a:ext cx="385639" cy="369332"/>
            </a:xfrm>
            <a:prstGeom prst="rect">
              <a:avLst/>
            </a:prstGeom>
            <a:noFill/>
          </p:spPr>
          <p:txBody>
            <a:bodyPr wrap="square" rtlCol="0">
              <a:spAutoFit/>
            </a:bodyPr>
            <a:lstStyle/>
            <a:p>
              <a:r>
                <a:rPr lang="en-US" dirty="0"/>
                <a:t>e</a:t>
              </a:r>
              <a:endParaRPr lang="en-GB" dirty="0"/>
            </a:p>
          </p:txBody>
        </p:sp>
        <p:sp>
          <p:nvSpPr>
            <p:cNvPr id="82" name="TextBox 81">
              <a:extLst>
                <a:ext uri="{FF2B5EF4-FFF2-40B4-BE49-F238E27FC236}">
                  <a16:creationId xmlns:a16="http://schemas.microsoft.com/office/drawing/2014/main" id="{817CD69B-3A2E-4EB1-B50B-5D306C1415C3}"/>
                </a:ext>
              </a:extLst>
            </p:cNvPr>
            <p:cNvSpPr txBox="1"/>
            <p:nvPr/>
          </p:nvSpPr>
          <p:spPr>
            <a:xfrm>
              <a:off x="10241663" y="2568061"/>
              <a:ext cx="222729" cy="215444"/>
            </a:xfrm>
            <a:prstGeom prst="rect">
              <a:avLst/>
            </a:prstGeom>
            <a:noFill/>
          </p:spPr>
          <p:txBody>
            <a:bodyPr wrap="square" rtlCol="0">
              <a:spAutoFit/>
            </a:bodyPr>
            <a:lstStyle/>
            <a:p>
              <a:r>
                <a:rPr lang="en-US" sz="800" dirty="0"/>
                <a:t>6  </a:t>
              </a:r>
              <a:endParaRPr lang="en-GB" sz="800" dirty="0"/>
            </a:p>
          </p:txBody>
        </p:sp>
      </p:grpSp>
      <p:sp>
        <p:nvSpPr>
          <p:cNvPr id="90" name="TextBox 89">
            <a:extLst>
              <a:ext uri="{FF2B5EF4-FFF2-40B4-BE49-F238E27FC236}">
                <a16:creationId xmlns:a16="http://schemas.microsoft.com/office/drawing/2014/main" id="{7C5E6BD6-E85B-42DE-A51C-149096AC3D9E}"/>
              </a:ext>
            </a:extLst>
          </p:cNvPr>
          <p:cNvSpPr txBox="1"/>
          <p:nvPr/>
        </p:nvSpPr>
        <p:spPr>
          <a:xfrm>
            <a:off x="5916335" y="4580365"/>
            <a:ext cx="784408" cy="214814"/>
          </a:xfrm>
          <a:prstGeom prst="rect">
            <a:avLst/>
          </a:prstGeom>
          <a:noFill/>
        </p:spPr>
        <p:txBody>
          <a:bodyPr wrap="square" rtlCol="0">
            <a:spAutoFit/>
          </a:bodyPr>
          <a:lstStyle/>
          <a:p>
            <a:r>
              <a:rPr lang="en-US" sz="800" dirty="0"/>
              <a:t> </a:t>
            </a:r>
            <a:endParaRPr lang="en-GB" sz="800" dirty="0"/>
          </a:p>
        </p:txBody>
      </p:sp>
      <p:cxnSp>
        <p:nvCxnSpPr>
          <p:cNvPr id="14" name="Straight Connector 13">
            <a:extLst>
              <a:ext uri="{FF2B5EF4-FFF2-40B4-BE49-F238E27FC236}">
                <a16:creationId xmlns:a16="http://schemas.microsoft.com/office/drawing/2014/main" id="{B2C28328-E97A-40F9-A8CD-414B65E4D477}"/>
              </a:ext>
            </a:extLst>
          </p:cNvPr>
          <p:cNvCxnSpPr>
            <a:stCxn id="17" idx="4"/>
            <a:endCxn id="35" idx="0"/>
          </p:cNvCxnSpPr>
          <p:nvPr/>
        </p:nvCxnSpPr>
        <p:spPr>
          <a:xfrm>
            <a:off x="10118996" y="2890100"/>
            <a:ext cx="129288" cy="1945576"/>
          </a:xfrm>
          <a:prstGeom prst="line">
            <a:avLst/>
          </a:prstGeom>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0C8A1F8A-09A9-4444-AA0A-6C539D8C6AD3}"/>
              </a:ext>
            </a:extLst>
          </p:cNvPr>
          <p:cNvCxnSpPr>
            <a:stCxn id="24" idx="6"/>
            <a:endCxn id="18" idx="3"/>
          </p:cNvCxnSpPr>
          <p:nvPr/>
        </p:nvCxnSpPr>
        <p:spPr>
          <a:xfrm flipV="1">
            <a:off x="9148565" y="3604590"/>
            <a:ext cx="2066539" cy="581825"/>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3645110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2D086-A43B-4CDC-A095-32ECF695D0EB}"/>
              </a:ext>
            </a:extLst>
          </p:cNvPr>
          <p:cNvSpPr>
            <a:spLocks noGrp="1"/>
          </p:cNvSpPr>
          <p:nvPr>
            <p:ph type="title"/>
          </p:nvPr>
        </p:nvSpPr>
        <p:spPr/>
        <p:txBody>
          <a:bodyPr/>
          <a:lstStyle/>
          <a:p>
            <a:r>
              <a:rPr lang="en-GB" dirty="0"/>
              <a:t>Syllabus – Week 1</a:t>
            </a:r>
          </a:p>
        </p:txBody>
      </p:sp>
      <p:sp>
        <p:nvSpPr>
          <p:cNvPr id="3" name="Content Placeholder 2">
            <a:extLst>
              <a:ext uri="{FF2B5EF4-FFF2-40B4-BE49-F238E27FC236}">
                <a16:creationId xmlns:a16="http://schemas.microsoft.com/office/drawing/2014/main" id="{93E1A0CE-437E-4089-AE73-03BEE8D4C05A}"/>
              </a:ext>
            </a:extLst>
          </p:cNvPr>
          <p:cNvSpPr>
            <a:spLocks noGrp="1"/>
          </p:cNvSpPr>
          <p:nvPr>
            <p:ph idx="1"/>
          </p:nvPr>
        </p:nvSpPr>
        <p:spPr>
          <a:xfrm>
            <a:off x="838200" y="1420586"/>
            <a:ext cx="10515600" cy="4756377"/>
          </a:xfrm>
        </p:spPr>
        <p:txBody>
          <a:bodyPr>
            <a:normAutofit/>
          </a:bodyPr>
          <a:lstStyle/>
          <a:p>
            <a:r>
              <a:rPr lang="en-US" sz="1800" b="1" i="0" u="none" strike="noStrike" baseline="0" dirty="0">
                <a:solidFill>
                  <a:schemeClr val="accent2"/>
                </a:solidFill>
                <a:latin typeface="Arial" panose="020B0604020202020204" pitchFamily="34" charset="0"/>
              </a:rPr>
              <a:t>Monday</a:t>
            </a:r>
          </a:p>
          <a:p>
            <a:pPr lvl="1"/>
            <a:r>
              <a:rPr lang="en-US" sz="1400" b="1" i="0" u="none" strike="noStrike" baseline="0" dirty="0">
                <a:solidFill>
                  <a:schemeClr val="accent2"/>
                </a:solidFill>
                <a:latin typeface="Arial" panose="020B0604020202020204" pitchFamily="34" charset="0"/>
              </a:rPr>
              <a:t>Module introduction</a:t>
            </a:r>
          </a:p>
          <a:p>
            <a:pPr lvl="1"/>
            <a:r>
              <a:rPr lang="en-US" sz="1400" b="1" dirty="0">
                <a:solidFill>
                  <a:schemeClr val="accent2"/>
                </a:solidFill>
                <a:latin typeface="Arial" panose="020B0604020202020204" pitchFamily="34" charset="0"/>
              </a:rPr>
              <a:t>Sets, Relations and Functions</a:t>
            </a:r>
          </a:p>
          <a:p>
            <a:r>
              <a:rPr lang="en-GB" sz="1800" b="0" i="0" u="none" strike="noStrike" baseline="0" dirty="0">
                <a:solidFill>
                  <a:srgbClr val="000000"/>
                </a:solidFill>
                <a:latin typeface="Arial" panose="020B0604020202020204" pitchFamily="34" charset="0"/>
              </a:rPr>
              <a:t>Tuesday</a:t>
            </a:r>
          </a:p>
          <a:p>
            <a:pPr lvl="1"/>
            <a:r>
              <a:rPr lang="en-GB" sz="1400" b="0" i="0" u="none" strike="noStrike" baseline="0" dirty="0">
                <a:solidFill>
                  <a:srgbClr val="000000"/>
                </a:solidFill>
                <a:latin typeface="Arial" panose="020B0604020202020204" pitchFamily="34" charset="0"/>
              </a:rPr>
              <a:t>Graphs and trees</a:t>
            </a:r>
          </a:p>
          <a:p>
            <a:pPr lvl="1"/>
            <a:r>
              <a:rPr lang="en-GB" sz="1400" dirty="0">
                <a:solidFill>
                  <a:srgbClr val="000000"/>
                </a:solidFill>
                <a:latin typeface="Arial" panose="020B0604020202020204" pitchFamily="34" charset="0"/>
              </a:rPr>
              <a:t>Automata</a:t>
            </a:r>
          </a:p>
          <a:p>
            <a:r>
              <a:rPr lang="en-GB" sz="1800" b="0" i="0" u="none" strike="noStrike" baseline="0" dirty="0">
                <a:solidFill>
                  <a:srgbClr val="000000"/>
                </a:solidFill>
                <a:latin typeface="Arial" panose="020B0604020202020204" pitchFamily="34" charset="0"/>
              </a:rPr>
              <a:t>Wednesday</a:t>
            </a:r>
          </a:p>
          <a:p>
            <a:pPr lvl="1"/>
            <a:r>
              <a:rPr lang="en-GB" sz="1400" b="0" i="0" u="none" strike="noStrike" baseline="0" dirty="0">
                <a:solidFill>
                  <a:srgbClr val="000000"/>
                </a:solidFill>
                <a:latin typeface="Arial" panose="020B0604020202020204" pitchFamily="34" charset="0"/>
              </a:rPr>
              <a:t>Computability and Complexity</a:t>
            </a:r>
          </a:p>
          <a:p>
            <a:pPr lvl="1"/>
            <a:r>
              <a:rPr lang="en-GB" sz="1400" dirty="0">
                <a:solidFill>
                  <a:srgbClr val="000000"/>
                </a:solidFill>
                <a:latin typeface="Arial" panose="020B0604020202020204" pitchFamily="34" charset="0"/>
              </a:rPr>
              <a:t>Main Cryptographic Techniques</a:t>
            </a:r>
          </a:p>
          <a:p>
            <a:r>
              <a:rPr lang="en-GB" sz="1800" dirty="0">
                <a:solidFill>
                  <a:srgbClr val="000000"/>
                </a:solidFill>
                <a:latin typeface="Arial" panose="020B0604020202020204" pitchFamily="34" charset="0"/>
              </a:rPr>
              <a:t>Thursday</a:t>
            </a:r>
          </a:p>
          <a:p>
            <a:pPr lvl="1"/>
            <a:r>
              <a:rPr lang="en-US" sz="1400" dirty="0">
                <a:solidFill>
                  <a:srgbClr val="000000"/>
                </a:solidFill>
                <a:latin typeface="Arial" panose="020B0604020202020204" pitchFamily="34" charset="0"/>
              </a:rPr>
              <a:t>Concepts of Authentication, Integrity and Non-repudiation</a:t>
            </a:r>
          </a:p>
          <a:p>
            <a:pPr lvl="1"/>
            <a:r>
              <a:rPr lang="en-US" sz="1400" dirty="0">
                <a:solidFill>
                  <a:srgbClr val="000000"/>
                </a:solidFill>
                <a:latin typeface="Arial" panose="020B0604020202020204" pitchFamily="34" charset="0"/>
              </a:rPr>
              <a:t>Symmetric</a:t>
            </a:r>
          </a:p>
          <a:p>
            <a:r>
              <a:rPr lang="en-US" sz="1800" dirty="0">
                <a:solidFill>
                  <a:srgbClr val="000000"/>
                </a:solidFill>
                <a:latin typeface="Arial" panose="020B0604020202020204" pitchFamily="34" charset="0"/>
              </a:rPr>
              <a:t>Friday</a:t>
            </a:r>
          </a:p>
          <a:p>
            <a:pPr lvl="1"/>
            <a:r>
              <a:rPr lang="en-GB" sz="1400" dirty="0">
                <a:solidFill>
                  <a:srgbClr val="000000"/>
                </a:solidFill>
                <a:latin typeface="Arial" panose="020B0604020202020204" pitchFamily="34" charset="0"/>
              </a:rPr>
              <a:t>Public Key</a:t>
            </a:r>
          </a:p>
          <a:p>
            <a:pPr lvl="1"/>
            <a:r>
              <a:rPr lang="en-GB" sz="1400" dirty="0">
                <a:solidFill>
                  <a:srgbClr val="000000"/>
                </a:solidFill>
                <a:latin typeface="Arial" panose="020B0604020202020204" pitchFamily="34" charset="0"/>
              </a:rPr>
              <a:t>Review and Q&amp;A</a:t>
            </a:r>
          </a:p>
          <a:p>
            <a:pPr lvl="1"/>
            <a:r>
              <a:rPr lang="en-GB" sz="1400" b="0" i="0" u="none" strike="noStrike" baseline="0" dirty="0">
                <a:solidFill>
                  <a:srgbClr val="000000"/>
                </a:solidFill>
                <a:latin typeface="Arial" panose="020B0604020202020204" pitchFamily="34" charset="0"/>
              </a:rPr>
              <a:t>Issue assignment 1</a:t>
            </a:r>
          </a:p>
          <a:p>
            <a:pPr lvl="1"/>
            <a:endParaRPr lang="en-GB" sz="1400" b="0" i="0" u="none" strike="noStrike" baseline="0" dirty="0">
              <a:solidFill>
                <a:srgbClr val="000000"/>
              </a:solidFill>
              <a:latin typeface="Arial" panose="020B0604020202020204" pitchFamily="34" charset="0"/>
            </a:endParaRPr>
          </a:p>
        </p:txBody>
      </p:sp>
    </p:spTree>
    <p:extLst>
      <p:ext uri="{BB962C8B-B14F-4D97-AF65-F5344CB8AC3E}">
        <p14:creationId xmlns:p14="http://schemas.microsoft.com/office/powerpoint/2010/main" val="6534150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388DB-A231-48F8-96B5-A5FC27454D22}"/>
              </a:ext>
            </a:extLst>
          </p:cNvPr>
          <p:cNvSpPr>
            <a:spLocks noGrp="1"/>
          </p:cNvSpPr>
          <p:nvPr>
            <p:ph type="title"/>
          </p:nvPr>
        </p:nvSpPr>
        <p:spPr/>
        <p:txBody>
          <a:bodyPr/>
          <a:lstStyle/>
          <a:p>
            <a:r>
              <a:rPr lang="en-US" dirty="0"/>
              <a:t>Graphs - Connected</a:t>
            </a:r>
            <a:endParaRPr lang="en-GB" dirty="0"/>
          </a:p>
        </p:txBody>
      </p:sp>
      <p:sp>
        <p:nvSpPr>
          <p:cNvPr id="3" name="Content Placeholder 2">
            <a:extLst>
              <a:ext uri="{FF2B5EF4-FFF2-40B4-BE49-F238E27FC236}">
                <a16:creationId xmlns:a16="http://schemas.microsoft.com/office/drawing/2014/main" id="{8825AECD-C9C7-466E-8006-EDC23F043CA7}"/>
              </a:ext>
            </a:extLst>
          </p:cNvPr>
          <p:cNvSpPr>
            <a:spLocks noGrp="1"/>
          </p:cNvSpPr>
          <p:nvPr>
            <p:ph idx="1"/>
          </p:nvPr>
        </p:nvSpPr>
        <p:spPr>
          <a:xfrm>
            <a:off x="838200" y="1817604"/>
            <a:ext cx="10515600" cy="4351338"/>
          </a:xfrm>
        </p:spPr>
        <p:txBody>
          <a:bodyPr>
            <a:normAutofit/>
          </a:bodyPr>
          <a:lstStyle/>
          <a:p>
            <a:pPr marL="0" indent="0">
              <a:buNone/>
            </a:pPr>
            <a:r>
              <a:rPr lang="en-US" dirty="0"/>
              <a:t>A “graph” is “connected” if there is an x-y path for all </a:t>
            </a:r>
            <a:r>
              <a:rPr lang="en-US" dirty="0" err="1"/>
              <a:t>verticies</a:t>
            </a:r>
            <a:endParaRPr lang="en-US" dirty="0"/>
          </a:p>
          <a:p>
            <a:pPr marL="0" indent="0">
              <a:buNone/>
            </a:pPr>
            <a:r>
              <a:rPr lang="en-US" dirty="0"/>
              <a:t>i.e. if every vertex is connected to every other vertex its connected</a:t>
            </a:r>
          </a:p>
          <a:p>
            <a:pPr lvl="2"/>
            <a:endParaRPr lang="en-GB" dirty="0"/>
          </a:p>
          <a:p>
            <a:pPr lvl="2"/>
            <a:r>
              <a:rPr lang="en-GB" dirty="0"/>
              <a:t>If a graph is not connected, we look at the number of components it has</a:t>
            </a:r>
          </a:p>
          <a:p>
            <a:pPr lvl="2"/>
            <a:r>
              <a:rPr lang="en-GB" dirty="0"/>
              <a:t>Total components or Kappa “k” of G is the number of sub-graphs it has</a:t>
            </a:r>
          </a:p>
          <a:p>
            <a:pPr lvl="2"/>
            <a:r>
              <a:rPr lang="en-GB" dirty="0"/>
              <a:t>Diagram has 3 components, shown as k(G) = 3</a:t>
            </a:r>
          </a:p>
          <a:p>
            <a:pPr marL="0" indent="0">
              <a:buNone/>
            </a:pPr>
            <a:endParaRPr lang="en-US" sz="2000" dirty="0"/>
          </a:p>
          <a:p>
            <a:pPr marL="0" indent="0">
              <a:buNone/>
            </a:pPr>
            <a:endParaRPr lang="en-US" sz="2000" dirty="0"/>
          </a:p>
          <a:p>
            <a:pPr marL="0" indent="0">
              <a:buNone/>
            </a:pPr>
            <a:endParaRPr lang="en-US" sz="2000" dirty="0"/>
          </a:p>
        </p:txBody>
      </p:sp>
      <p:grpSp>
        <p:nvGrpSpPr>
          <p:cNvPr id="27" name="Group 26">
            <a:extLst>
              <a:ext uri="{FF2B5EF4-FFF2-40B4-BE49-F238E27FC236}">
                <a16:creationId xmlns:a16="http://schemas.microsoft.com/office/drawing/2014/main" id="{1C8EDF0A-22FB-4099-A7DE-B02F470E559A}"/>
              </a:ext>
            </a:extLst>
          </p:cNvPr>
          <p:cNvGrpSpPr/>
          <p:nvPr/>
        </p:nvGrpSpPr>
        <p:grpSpPr>
          <a:xfrm>
            <a:off x="2482576" y="4483090"/>
            <a:ext cx="6473169" cy="1499295"/>
            <a:chOff x="4311367" y="3916353"/>
            <a:chExt cx="6473169" cy="1499295"/>
          </a:xfrm>
        </p:grpSpPr>
        <p:sp>
          <p:nvSpPr>
            <p:cNvPr id="17" name="Oval 16">
              <a:extLst>
                <a:ext uri="{FF2B5EF4-FFF2-40B4-BE49-F238E27FC236}">
                  <a16:creationId xmlns:a16="http://schemas.microsoft.com/office/drawing/2014/main" id="{639FCB0D-7824-40A0-A1E4-E41FE000CFFD}"/>
                </a:ext>
              </a:extLst>
            </p:cNvPr>
            <p:cNvSpPr/>
            <p:nvPr/>
          </p:nvSpPr>
          <p:spPr>
            <a:xfrm>
              <a:off x="8239994" y="4208001"/>
              <a:ext cx="457191" cy="45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
              </a:r>
              <a:endParaRPr lang="en-GB" dirty="0"/>
            </a:p>
          </p:txBody>
        </p:sp>
        <p:sp>
          <p:nvSpPr>
            <p:cNvPr id="18" name="Oval 17">
              <a:extLst>
                <a:ext uri="{FF2B5EF4-FFF2-40B4-BE49-F238E27FC236}">
                  <a16:creationId xmlns:a16="http://schemas.microsoft.com/office/drawing/2014/main" id="{4C0B5448-72F5-4B0D-8D66-85A958461C8B}"/>
                </a:ext>
              </a:extLst>
            </p:cNvPr>
            <p:cNvSpPr/>
            <p:nvPr/>
          </p:nvSpPr>
          <p:spPr>
            <a:xfrm>
              <a:off x="4311367" y="4849252"/>
              <a:ext cx="457191" cy="45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t>
              </a:r>
              <a:endParaRPr lang="en-GB" dirty="0"/>
            </a:p>
          </p:txBody>
        </p:sp>
        <p:sp>
          <p:nvSpPr>
            <p:cNvPr id="23" name="Oval 22">
              <a:extLst>
                <a:ext uri="{FF2B5EF4-FFF2-40B4-BE49-F238E27FC236}">
                  <a16:creationId xmlns:a16="http://schemas.microsoft.com/office/drawing/2014/main" id="{1B63FF61-E01B-461B-9B4D-9053DE56FE0C}"/>
                </a:ext>
              </a:extLst>
            </p:cNvPr>
            <p:cNvSpPr/>
            <p:nvPr/>
          </p:nvSpPr>
          <p:spPr>
            <a:xfrm>
              <a:off x="8955745" y="4964211"/>
              <a:ext cx="457191" cy="45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a:t>
              </a:r>
              <a:endParaRPr lang="en-GB" dirty="0"/>
            </a:p>
          </p:txBody>
        </p:sp>
        <p:sp>
          <p:nvSpPr>
            <p:cNvPr id="24" name="Oval 23">
              <a:extLst>
                <a:ext uri="{FF2B5EF4-FFF2-40B4-BE49-F238E27FC236}">
                  <a16:creationId xmlns:a16="http://schemas.microsoft.com/office/drawing/2014/main" id="{36D91EF8-C34D-4D9F-AE04-EA421C25EEFC}"/>
                </a:ext>
              </a:extLst>
            </p:cNvPr>
            <p:cNvSpPr/>
            <p:nvPr/>
          </p:nvSpPr>
          <p:spPr>
            <a:xfrm>
              <a:off x="7603988" y="4964210"/>
              <a:ext cx="457191" cy="45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t>
              </a:r>
              <a:endParaRPr lang="en-GB" dirty="0"/>
            </a:p>
          </p:txBody>
        </p:sp>
        <p:sp>
          <p:nvSpPr>
            <p:cNvPr id="35" name="Oval 34">
              <a:extLst>
                <a:ext uri="{FF2B5EF4-FFF2-40B4-BE49-F238E27FC236}">
                  <a16:creationId xmlns:a16="http://schemas.microsoft.com/office/drawing/2014/main" id="{FB2843E4-F3B3-4D30-AF6E-048F1AAEC152}"/>
                </a:ext>
              </a:extLst>
            </p:cNvPr>
            <p:cNvSpPr/>
            <p:nvPr/>
          </p:nvSpPr>
          <p:spPr>
            <a:xfrm>
              <a:off x="4918114" y="4208001"/>
              <a:ext cx="457191" cy="45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endParaRPr lang="en-GB" dirty="0"/>
            </a:p>
          </p:txBody>
        </p:sp>
        <p:sp>
          <p:nvSpPr>
            <p:cNvPr id="37" name="Oval 36">
              <a:extLst>
                <a:ext uri="{FF2B5EF4-FFF2-40B4-BE49-F238E27FC236}">
                  <a16:creationId xmlns:a16="http://schemas.microsoft.com/office/drawing/2014/main" id="{BFEF4A00-265D-4805-BBB5-CF27F5ACB702}"/>
                </a:ext>
              </a:extLst>
            </p:cNvPr>
            <p:cNvSpPr/>
            <p:nvPr/>
          </p:nvSpPr>
          <p:spPr>
            <a:xfrm>
              <a:off x="6696350" y="3916353"/>
              <a:ext cx="457191" cy="45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a:t>
              </a:r>
              <a:endParaRPr lang="en-GB" dirty="0"/>
            </a:p>
          </p:txBody>
        </p:sp>
        <p:sp>
          <p:nvSpPr>
            <p:cNvPr id="38" name="Oval 37">
              <a:extLst>
                <a:ext uri="{FF2B5EF4-FFF2-40B4-BE49-F238E27FC236}">
                  <a16:creationId xmlns:a16="http://schemas.microsoft.com/office/drawing/2014/main" id="{7B1BB38A-708F-4821-BCB3-9626196D2237}"/>
                </a:ext>
              </a:extLst>
            </p:cNvPr>
            <p:cNvSpPr/>
            <p:nvPr/>
          </p:nvSpPr>
          <p:spPr>
            <a:xfrm>
              <a:off x="10327345" y="4211325"/>
              <a:ext cx="457191" cy="45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a:t>
              </a:r>
              <a:endParaRPr lang="en-GB" dirty="0"/>
            </a:p>
          </p:txBody>
        </p:sp>
        <p:cxnSp>
          <p:nvCxnSpPr>
            <p:cNvPr id="9" name="Straight Connector 8">
              <a:extLst>
                <a:ext uri="{FF2B5EF4-FFF2-40B4-BE49-F238E27FC236}">
                  <a16:creationId xmlns:a16="http://schemas.microsoft.com/office/drawing/2014/main" id="{B02BF7EA-28FB-49AA-B08E-6025D78E0FC0}"/>
                </a:ext>
              </a:extLst>
            </p:cNvPr>
            <p:cNvCxnSpPr>
              <a:stCxn id="18" idx="7"/>
              <a:endCxn id="35" idx="3"/>
            </p:cNvCxnSpPr>
            <p:nvPr/>
          </p:nvCxnSpPr>
          <p:spPr>
            <a:xfrm flipV="1">
              <a:off x="4701604" y="4593327"/>
              <a:ext cx="283464" cy="322036"/>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429B87B1-5634-4662-B068-17C6447EFAEE}"/>
                </a:ext>
              </a:extLst>
            </p:cNvPr>
            <p:cNvCxnSpPr>
              <a:cxnSpLocks/>
              <a:stCxn id="35" idx="6"/>
              <a:endCxn id="37" idx="2"/>
            </p:cNvCxnSpPr>
            <p:nvPr/>
          </p:nvCxnSpPr>
          <p:spPr>
            <a:xfrm flipV="1">
              <a:off x="5375305" y="4142072"/>
              <a:ext cx="1321045" cy="291648"/>
            </a:xfrm>
            <a:prstGeom prst="line">
              <a:avLst/>
            </a:prstGeom>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12C70C43-4219-42F0-86FD-C63D581F96B6}"/>
                </a:ext>
              </a:extLst>
            </p:cNvPr>
            <p:cNvCxnSpPr>
              <a:stCxn id="24" idx="7"/>
              <a:endCxn id="17" idx="3"/>
            </p:cNvCxnSpPr>
            <p:nvPr/>
          </p:nvCxnSpPr>
          <p:spPr>
            <a:xfrm flipV="1">
              <a:off x="7994225" y="4593327"/>
              <a:ext cx="312723" cy="436994"/>
            </a:xfrm>
            <a:prstGeom prst="line">
              <a:avLst/>
            </a:prstGeom>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E29E4096-E0AA-469B-B919-12A7CA77A4E9}"/>
                </a:ext>
              </a:extLst>
            </p:cNvPr>
            <p:cNvCxnSpPr>
              <a:stCxn id="17" idx="5"/>
              <a:endCxn id="23" idx="1"/>
            </p:cNvCxnSpPr>
            <p:nvPr/>
          </p:nvCxnSpPr>
          <p:spPr>
            <a:xfrm>
              <a:off x="8630231" y="4593327"/>
              <a:ext cx="392468" cy="436995"/>
            </a:xfrm>
            <a:prstGeom prst="line">
              <a:avLst/>
            </a:prstGeom>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40250969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normAutofit/>
          </a:bodyPr>
          <a:lstStyle/>
          <a:p>
            <a:pPr marL="0" indent="0" algn="ctr">
              <a:buNone/>
            </a:pPr>
            <a:endParaRPr lang="en-US" sz="4800" dirty="0"/>
          </a:p>
          <a:p>
            <a:pPr marL="0" indent="0" algn="ctr">
              <a:buNone/>
            </a:pPr>
            <a:endParaRPr lang="en-US" sz="4800" dirty="0"/>
          </a:p>
        </p:txBody>
      </p:sp>
      <p:sp>
        <p:nvSpPr>
          <p:cNvPr id="4" name="Rectangle: Rounded Corners 3">
            <a:extLst>
              <a:ext uri="{FF2B5EF4-FFF2-40B4-BE49-F238E27FC236}">
                <a16:creationId xmlns:a16="http://schemas.microsoft.com/office/drawing/2014/main" id="{F7A5BD4F-F210-406F-BDA3-5D496D0DBA1D}"/>
              </a:ext>
            </a:extLst>
          </p:cNvPr>
          <p:cNvSpPr/>
          <p:nvPr/>
        </p:nvSpPr>
        <p:spPr>
          <a:xfrm>
            <a:off x="2115552" y="2852238"/>
            <a:ext cx="7960895" cy="195312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indent="0" algn="ctr">
              <a:buNone/>
            </a:pPr>
            <a:r>
              <a:rPr lang="en-US" sz="4800" dirty="0"/>
              <a:t>Trees</a:t>
            </a:r>
            <a:endParaRPr lang="en-GB" sz="4800" dirty="0"/>
          </a:p>
        </p:txBody>
      </p:sp>
    </p:spTree>
    <p:extLst>
      <p:ext uri="{BB962C8B-B14F-4D97-AF65-F5344CB8AC3E}">
        <p14:creationId xmlns:p14="http://schemas.microsoft.com/office/powerpoint/2010/main" val="35400656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388DB-A231-48F8-96B5-A5FC27454D22}"/>
              </a:ext>
            </a:extLst>
          </p:cNvPr>
          <p:cNvSpPr>
            <a:spLocks noGrp="1"/>
          </p:cNvSpPr>
          <p:nvPr>
            <p:ph type="title"/>
          </p:nvPr>
        </p:nvSpPr>
        <p:spPr/>
        <p:txBody>
          <a:bodyPr/>
          <a:lstStyle/>
          <a:p>
            <a:r>
              <a:rPr lang="en-US" dirty="0"/>
              <a:t>Trees</a:t>
            </a:r>
            <a:endParaRPr lang="en-GB" dirty="0"/>
          </a:p>
        </p:txBody>
      </p:sp>
      <p:sp>
        <p:nvSpPr>
          <p:cNvPr id="3" name="Content Placeholder 2">
            <a:extLst>
              <a:ext uri="{FF2B5EF4-FFF2-40B4-BE49-F238E27FC236}">
                <a16:creationId xmlns:a16="http://schemas.microsoft.com/office/drawing/2014/main" id="{8825AECD-C9C7-466E-8006-EDC23F043CA7}"/>
              </a:ext>
            </a:extLst>
          </p:cNvPr>
          <p:cNvSpPr>
            <a:spLocks noGrp="1"/>
          </p:cNvSpPr>
          <p:nvPr>
            <p:ph idx="1"/>
          </p:nvPr>
        </p:nvSpPr>
        <p:spPr>
          <a:xfrm>
            <a:off x="838200" y="1817604"/>
            <a:ext cx="10515600" cy="4351338"/>
          </a:xfrm>
        </p:spPr>
        <p:txBody>
          <a:bodyPr>
            <a:normAutofit fontScale="92500" lnSpcReduction="10000"/>
          </a:bodyPr>
          <a:lstStyle/>
          <a:p>
            <a:pPr marL="0" indent="0">
              <a:buNone/>
            </a:pPr>
            <a:r>
              <a:rPr lang="en-US" dirty="0"/>
              <a:t>A graph T = &lt;V,E&gt; is called a tree if T is connected and has no cycles</a:t>
            </a:r>
          </a:p>
          <a:p>
            <a:pPr marL="0" indent="0">
              <a:buNone/>
            </a:pPr>
            <a:r>
              <a:rPr lang="en-US" dirty="0"/>
              <a:t>Remember graphs are connected when every vertex is connected to every other vertex</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If T is disconnected (and still has no cycles), then it’s a “forest”</a:t>
            </a:r>
            <a:endParaRPr lang="en-US" sz="2000" dirty="0"/>
          </a:p>
          <a:p>
            <a:pPr marL="0" indent="0">
              <a:buNone/>
            </a:pPr>
            <a:endParaRPr lang="en-US" sz="2000" dirty="0"/>
          </a:p>
        </p:txBody>
      </p:sp>
      <p:cxnSp>
        <p:nvCxnSpPr>
          <p:cNvPr id="36" name="Straight Connector 35">
            <a:extLst>
              <a:ext uri="{FF2B5EF4-FFF2-40B4-BE49-F238E27FC236}">
                <a16:creationId xmlns:a16="http://schemas.microsoft.com/office/drawing/2014/main" id="{71B8BA58-59F7-487A-BB37-E387569D8742}"/>
              </a:ext>
            </a:extLst>
          </p:cNvPr>
          <p:cNvCxnSpPr>
            <a:stCxn id="37" idx="5"/>
            <a:endCxn id="24" idx="2"/>
          </p:cNvCxnSpPr>
          <p:nvPr/>
        </p:nvCxnSpPr>
        <p:spPr>
          <a:xfrm>
            <a:off x="5352560" y="4865372"/>
            <a:ext cx="705227" cy="340768"/>
          </a:xfrm>
          <a:prstGeom prst="line">
            <a:avLst/>
          </a:prstGeom>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2DE46A1C-0F23-4139-8F69-C24193E9CFC3}"/>
              </a:ext>
            </a:extLst>
          </p:cNvPr>
          <p:cNvCxnSpPr>
            <a:stCxn id="37" idx="0"/>
            <a:endCxn id="38" idx="4"/>
          </p:cNvCxnSpPr>
          <p:nvPr/>
        </p:nvCxnSpPr>
        <p:spPr>
          <a:xfrm flipH="1" flipV="1">
            <a:off x="5190685" y="3600226"/>
            <a:ext cx="234" cy="879820"/>
          </a:xfrm>
          <a:prstGeom prst="line">
            <a:avLst/>
          </a:prstGeom>
        </p:spPr>
        <p:style>
          <a:lnRef idx="1">
            <a:schemeClr val="dk1"/>
          </a:lnRef>
          <a:fillRef idx="0">
            <a:schemeClr val="dk1"/>
          </a:fillRef>
          <a:effectRef idx="0">
            <a:schemeClr val="dk1"/>
          </a:effectRef>
          <a:fontRef idx="minor">
            <a:schemeClr val="tx1"/>
          </a:fontRef>
        </p:style>
      </p:cxnSp>
      <p:grpSp>
        <p:nvGrpSpPr>
          <p:cNvPr id="51" name="Group 50">
            <a:extLst>
              <a:ext uri="{FF2B5EF4-FFF2-40B4-BE49-F238E27FC236}">
                <a16:creationId xmlns:a16="http://schemas.microsoft.com/office/drawing/2014/main" id="{354A8133-E639-4A9B-A9D8-BCA7CEABA4E0}"/>
              </a:ext>
            </a:extLst>
          </p:cNvPr>
          <p:cNvGrpSpPr/>
          <p:nvPr/>
        </p:nvGrpSpPr>
        <p:grpSpPr>
          <a:xfrm>
            <a:off x="2930274" y="2743962"/>
            <a:ext cx="8056975" cy="2829248"/>
            <a:chOff x="2592123" y="2710621"/>
            <a:chExt cx="8056975" cy="2829248"/>
          </a:xfrm>
        </p:grpSpPr>
        <p:sp>
          <p:nvSpPr>
            <p:cNvPr id="31" name="Oval 30">
              <a:extLst>
                <a:ext uri="{FF2B5EF4-FFF2-40B4-BE49-F238E27FC236}">
                  <a16:creationId xmlns:a16="http://schemas.microsoft.com/office/drawing/2014/main" id="{686DC951-5330-47ED-9097-659FD5EEF60E}"/>
                </a:ext>
              </a:extLst>
            </p:cNvPr>
            <p:cNvSpPr/>
            <p:nvPr/>
          </p:nvSpPr>
          <p:spPr>
            <a:xfrm>
              <a:off x="7272210" y="3736092"/>
              <a:ext cx="457191" cy="45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a:t>
              </a:r>
              <a:endParaRPr lang="en-GB" dirty="0"/>
            </a:p>
          </p:txBody>
        </p:sp>
        <p:sp>
          <p:nvSpPr>
            <p:cNvPr id="32" name="Oval 31">
              <a:extLst>
                <a:ext uri="{FF2B5EF4-FFF2-40B4-BE49-F238E27FC236}">
                  <a16:creationId xmlns:a16="http://schemas.microsoft.com/office/drawing/2014/main" id="{6F0B7E99-059C-468A-AB52-B95B7084B626}"/>
                </a:ext>
              </a:extLst>
            </p:cNvPr>
            <p:cNvSpPr/>
            <p:nvPr/>
          </p:nvSpPr>
          <p:spPr>
            <a:xfrm>
              <a:off x="8858407" y="3670248"/>
              <a:ext cx="457191" cy="45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i</a:t>
              </a:r>
              <a:endParaRPr lang="en-GB" dirty="0"/>
            </a:p>
          </p:txBody>
        </p:sp>
        <p:cxnSp>
          <p:nvCxnSpPr>
            <p:cNvPr id="29" name="Straight Connector 28">
              <a:extLst>
                <a:ext uri="{FF2B5EF4-FFF2-40B4-BE49-F238E27FC236}">
                  <a16:creationId xmlns:a16="http://schemas.microsoft.com/office/drawing/2014/main" id="{CD05FA3A-2296-4497-A19A-7AE8AC401067}"/>
                </a:ext>
              </a:extLst>
            </p:cNvPr>
            <p:cNvCxnSpPr>
              <a:stCxn id="17" idx="0"/>
              <a:endCxn id="31" idx="4"/>
            </p:cNvCxnSpPr>
            <p:nvPr/>
          </p:nvCxnSpPr>
          <p:spPr>
            <a:xfrm flipV="1">
              <a:off x="7339165" y="4187529"/>
              <a:ext cx="161641" cy="710613"/>
            </a:xfrm>
            <a:prstGeom prst="line">
              <a:avLst/>
            </a:prstGeom>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E1854CFD-A632-45B1-856C-0827AE3BD202}"/>
                </a:ext>
              </a:extLst>
            </p:cNvPr>
            <p:cNvCxnSpPr>
              <a:endCxn id="32" idx="4"/>
            </p:cNvCxnSpPr>
            <p:nvPr/>
          </p:nvCxnSpPr>
          <p:spPr>
            <a:xfrm flipV="1">
              <a:off x="8958272" y="4121685"/>
              <a:ext cx="128731" cy="683692"/>
            </a:xfrm>
            <a:prstGeom prst="line">
              <a:avLst/>
            </a:prstGeom>
          </p:spPr>
          <p:style>
            <a:lnRef idx="1">
              <a:schemeClr val="dk1"/>
            </a:lnRef>
            <a:fillRef idx="0">
              <a:schemeClr val="dk1"/>
            </a:fillRef>
            <a:effectRef idx="0">
              <a:schemeClr val="dk1"/>
            </a:effectRef>
            <a:fontRef idx="minor">
              <a:schemeClr val="tx1"/>
            </a:fontRef>
          </p:style>
        </p:cxnSp>
        <p:grpSp>
          <p:nvGrpSpPr>
            <p:cNvPr id="50" name="Group 49">
              <a:extLst>
                <a:ext uri="{FF2B5EF4-FFF2-40B4-BE49-F238E27FC236}">
                  <a16:creationId xmlns:a16="http://schemas.microsoft.com/office/drawing/2014/main" id="{6409183E-24D2-4721-983B-E4AE3E2005F4}"/>
                </a:ext>
              </a:extLst>
            </p:cNvPr>
            <p:cNvGrpSpPr/>
            <p:nvPr/>
          </p:nvGrpSpPr>
          <p:grpSpPr>
            <a:xfrm>
              <a:off x="2592123" y="2710621"/>
              <a:ext cx="8056975" cy="2829248"/>
              <a:chOff x="2592123" y="2710621"/>
              <a:chExt cx="8056975" cy="2829248"/>
            </a:xfrm>
          </p:grpSpPr>
          <p:grpSp>
            <p:nvGrpSpPr>
              <p:cNvPr id="49" name="Group 48">
                <a:extLst>
                  <a:ext uri="{FF2B5EF4-FFF2-40B4-BE49-F238E27FC236}">
                    <a16:creationId xmlns:a16="http://schemas.microsoft.com/office/drawing/2014/main" id="{5F01C971-03BD-4BF1-AE64-1AE0C6D186D9}"/>
                  </a:ext>
                </a:extLst>
              </p:cNvPr>
              <p:cNvGrpSpPr/>
              <p:nvPr/>
            </p:nvGrpSpPr>
            <p:grpSpPr>
              <a:xfrm>
                <a:off x="2592123" y="3102251"/>
                <a:ext cx="6572100" cy="2296266"/>
                <a:chOff x="2592123" y="3102251"/>
                <a:chExt cx="6572100" cy="2296266"/>
              </a:xfrm>
            </p:grpSpPr>
            <p:sp>
              <p:nvSpPr>
                <p:cNvPr id="17" name="Oval 16">
                  <a:extLst>
                    <a:ext uri="{FF2B5EF4-FFF2-40B4-BE49-F238E27FC236}">
                      <a16:creationId xmlns:a16="http://schemas.microsoft.com/office/drawing/2014/main" id="{639FCB0D-7824-40A0-A1E4-E41FE000CFFD}"/>
                    </a:ext>
                  </a:extLst>
                </p:cNvPr>
                <p:cNvSpPr/>
                <p:nvPr/>
              </p:nvSpPr>
              <p:spPr>
                <a:xfrm>
                  <a:off x="7110569" y="4898142"/>
                  <a:ext cx="457191" cy="45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
                  </a:r>
                  <a:endParaRPr lang="en-GB" dirty="0"/>
                </a:p>
              </p:txBody>
            </p:sp>
            <p:sp>
              <p:nvSpPr>
                <p:cNvPr id="18" name="Oval 17">
                  <a:extLst>
                    <a:ext uri="{FF2B5EF4-FFF2-40B4-BE49-F238E27FC236}">
                      <a16:creationId xmlns:a16="http://schemas.microsoft.com/office/drawing/2014/main" id="{4C0B5448-72F5-4B0D-8D66-85A958461C8B}"/>
                    </a:ext>
                  </a:extLst>
                </p:cNvPr>
                <p:cNvSpPr/>
                <p:nvPr/>
              </p:nvSpPr>
              <p:spPr>
                <a:xfrm>
                  <a:off x="2592123" y="4947080"/>
                  <a:ext cx="457191" cy="45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t>
                  </a:r>
                  <a:endParaRPr lang="en-GB" dirty="0"/>
                </a:p>
              </p:txBody>
            </p:sp>
            <p:sp>
              <p:nvSpPr>
                <p:cNvPr id="23" name="Oval 22">
                  <a:extLst>
                    <a:ext uri="{FF2B5EF4-FFF2-40B4-BE49-F238E27FC236}">
                      <a16:creationId xmlns:a16="http://schemas.microsoft.com/office/drawing/2014/main" id="{1B63FF61-E01B-461B-9B4D-9053DE56FE0C}"/>
                    </a:ext>
                  </a:extLst>
                </p:cNvPr>
                <p:cNvSpPr/>
                <p:nvPr/>
              </p:nvSpPr>
              <p:spPr>
                <a:xfrm>
                  <a:off x="8707032" y="4832031"/>
                  <a:ext cx="457191" cy="45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a:t>
                  </a:r>
                  <a:endParaRPr lang="en-GB" dirty="0"/>
                </a:p>
              </p:txBody>
            </p:sp>
            <p:sp>
              <p:nvSpPr>
                <p:cNvPr id="24" name="Oval 23">
                  <a:extLst>
                    <a:ext uri="{FF2B5EF4-FFF2-40B4-BE49-F238E27FC236}">
                      <a16:creationId xmlns:a16="http://schemas.microsoft.com/office/drawing/2014/main" id="{36D91EF8-C34D-4D9F-AE04-EA421C25EEFC}"/>
                    </a:ext>
                  </a:extLst>
                </p:cNvPr>
                <p:cNvSpPr/>
                <p:nvPr/>
              </p:nvSpPr>
              <p:spPr>
                <a:xfrm>
                  <a:off x="5719636" y="4947080"/>
                  <a:ext cx="457191" cy="45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t>
                  </a:r>
                  <a:endParaRPr lang="en-GB" dirty="0"/>
                </a:p>
              </p:txBody>
            </p:sp>
            <p:sp>
              <p:nvSpPr>
                <p:cNvPr id="35" name="Oval 34">
                  <a:extLst>
                    <a:ext uri="{FF2B5EF4-FFF2-40B4-BE49-F238E27FC236}">
                      <a16:creationId xmlns:a16="http://schemas.microsoft.com/office/drawing/2014/main" id="{FB2843E4-F3B3-4D30-AF6E-048F1AAEC152}"/>
                    </a:ext>
                  </a:extLst>
                </p:cNvPr>
                <p:cNvSpPr/>
                <p:nvPr/>
              </p:nvSpPr>
              <p:spPr>
                <a:xfrm>
                  <a:off x="3417946" y="4131815"/>
                  <a:ext cx="457191" cy="45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endParaRPr lang="en-GB" dirty="0"/>
                </a:p>
              </p:txBody>
            </p:sp>
            <p:sp>
              <p:nvSpPr>
                <p:cNvPr id="37" name="Oval 36">
                  <a:extLst>
                    <a:ext uri="{FF2B5EF4-FFF2-40B4-BE49-F238E27FC236}">
                      <a16:creationId xmlns:a16="http://schemas.microsoft.com/office/drawing/2014/main" id="{BFEF4A00-265D-4805-BBB5-CF27F5ACB702}"/>
                    </a:ext>
                  </a:extLst>
                </p:cNvPr>
                <p:cNvSpPr/>
                <p:nvPr/>
              </p:nvSpPr>
              <p:spPr>
                <a:xfrm>
                  <a:off x="4624172" y="4446705"/>
                  <a:ext cx="457191" cy="45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a:t>
                  </a:r>
                  <a:endParaRPr lang="en-GB" dirty="0"/>
                </a:p>
              </p:txBody>
            </p:sp>
            <p:sp>
              <p:nvSpPr>
                <p:cNvPr id="38" name="Oval 37">
                  <a:extLst>
                    <a:ext uri="{FF2B5EF4-FFF2-40B4-BE49-F238E27FC236}">
                      <a16:creationId xmlns:a16="http://schemas.microsoft.com/office/drawing/2014/main" id="{7B1BB38A-708F-4821-BCB3-9626196D2237}"/>
                    </a:ext>
                  </a:extLst>
                </p:cNvPr>
                <p:cNvSpPr/>
                <p:nvPr/>
              </p:nvSpPr>
              <p:spPr>
                <a:xfrm>
                  <a:off x="4623938" y="3102251"/>
                  <a:ext cx="457191" cy="4646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a:t>
                  </a:r>
                  <a:endParaRPr lang="en-GB" dirty="0"/>
                </a:p>
              </p:txBody>
            </p:sp>
            <p:cxnSp>
              <p:nvCxnSpPr>
                <p:cNvPr id="9" name="Straight Connector 8">
                  <a:extLst>
                    <a:ext uri="{FF2B5EF4-FFF2-40B4-BE49-F238E27FC236}">
                      <a16:creationId xmlns:a16="http://schemas.microsoft.com/office/drawing/2014/main" id="{B02BF7EA-28FB-49AA-B08E-6025D78E0FC0}"/>
                    </a:ext>
                  </a:extLst>
                </p:cNvPr>
                <p:cNvCxnSpPr>
                  <a:stCxn id="18" idx="7"/>
                  <a:endCxn id="35" idx="3"/>
                </p:cNvCxnSpPr>
                <p:nvPr/>
              </p:nvCxnSpPr>
              <p:spPr>
                <a:xfrm flipV="1">
                  <a:off x="2982360" y="4517141"/>
                  <a:ext cx="502540" cy="496050"/>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429B87B1-5634-4662-B068-17C6447EFAEE}"/>
                    </a:ext>
                  </a:extLst>
                </p:cNvPr>
                <p:cNvCxnSpPr>
                  <a:cxnSpLocks/>
                  <a:stCxn id="35" idx="6"/>
                  <a:endCxn id="37" idx="2"/>
                </p:cNvCxnSpPr>
                <p:nvPr/>
              </p:nvCxnSpPr>
              <p:spPr>
                <a:xfrm>
                  <a:off x="3875137" y="4357534"/>
                  <a:ext cx="749035" cy="314890"/>
                </a:xfrm>
                <a:prstGeom prst="line">
                  <a:avLst/>
                </a:prstGeom>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12C70C43-4219-42F0-86FD-C63D581F96B6}"/>
                    </a:ext>
                  </a:extLst>
                </p:cNvPr>
                <p:cNvCxnSpPr>
                  <a:cxnSpLocks/>
                  <a:endCxn id="17" idx="2"/>
                </p:cNvCxnSpPr>
                <p:nvPr/>
              </p:nvCxnSpPr>
              <p:spPr>
                <a:xfrm flipV="1">
                  <a:off x="6176826" y="5123861"/>
                  <a:ext cx="933743" cy="159608"/>
                </a:xfrm>
                <a:prstGeom prst="line">
                  <a:avLst/>
                </a:prstGeom>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E29E4096-E0AA-469B-B919-12A7CA77A4E9}"/>
                    </a:ext>
                  </a:extLst>
                </p:cNvPr>
                <p:cNvCxnSpPr>
                  <a:cxnSpLocks/>
                  <a:stCxn id="17" idx="6"/>
                  <a:endCxn id="23" idx="2"/>
                </p:cNvCxnSpPr>
                <p:nvPr/>
              </p:nvCxnSpPr>
              <p:spPr>
                <a:xfrm flipV="1">
                  <a:off x="7567760" y="5057750"/>
                  <a:ext cx="1139272" cy="66111"/>
                </a:xfrm>
                <a:prstGeom prst="line">
                  <a:avLst/>
                </a:prstGeom>
              </p:spPr>
              <p:style>
                <a:lnRef idx="1">
                  <a:schemeClr val="dk1"/>
                </a:lnRef>
                <a:fillRef idx="0">
                  <a:schemeClr val="dk1"/>
                </a:fillRef>
                <a:effectRef idx="0">
                  <a:schemeClr val="dk1"/>
                </a:effectRef>
                <a:fontRef idx="minor">
                  <a:schemeClr val="tx1"/>
                </a:fontRef>
              </p:style>
            </p:cxnSp>
          </p:grpSp>
          <p:sp>
            <p:nvSpPr>
              <p:cNvPr id="42" name="Oval 41">
                <a:extLst>
                  <a:ext uri="{FF2B5EF4-FFF2-40B4-BE49-F238E27FC236}">
                    <a16:creationId xmlns:a16="http://schemas.microsoft.com/office/drawing/2014/main" id="{9E77A686-7603-42EC-AEC9-0A2B7BB401E5}"/>
                  </a:ext>
                </a:extLst>
              </p:cNvPr>
              <p:cNvSpPr/>
              <p:nvPr/>
            </p:nvSpPr>
            <p:spPr>
              <a:xfrm>
                <a:off x="10191907" y="5088432"/>
                <a:ext cx="457191" cy="45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j</a:t>
                </a:r>
                <a:endParaRPr lang="en-GB" dirty="0"/>
              </a:p>
            </p:txBody>
          </p:sp>
          <p:cxnSp>
            <p:nvCxnSpPr>
              <p:cNvPr id="44" name="Straight Connector 43">
                <a:extLst>
                  <a:ext uri="{FF2B5EF4-FFF2-40B4-BE49-F238E27FC236}">
                    <a16:creationId xmlns:a16="http://schemas.microsoft.com/office/drawing/2014/main" id="{72110648-80E5-46E1-813E-09513A2FC2AD}"/>
                  </a:ext>
                </a:extLst>
              </p:cNvPr>
              <p:cNvCxnSpPr>
                <a:stCxn id="23" idx="6"/>
                <a:endCxn id="42" idx="2"/>
              </p:cNvCxnSpPr>
              <p:nvPr/>
            </p:nvCxnSpPr>
            <p:spPr>
              <a:xfrm>
                <a:off x="9164223" y="5057750"/>
                <a:ext cx="1027684" cy="256401"/>
              </a:xfrm>
              <a:prstGeom prst="line">
                <a:avLst/>
              </a:prstGeom>
            </p:spPr>
            <p:style>
              <a:lnRef idx="1">
                <a:schemeClr val="dk1"/>
              </a:lnRef>
              <a:fillRef idx="0">
                <a:schemeClr val="dk1"/>
              </a:fillRef>
              <a:effectRef idx="0">
                <a:schemeClr val="dk1"/>
              </a:effectRef>
              <a:fontRef idx="minor">
                <a:schemeClr val="tx1"/>
              </a:fontRef>
            </p:style>
          </p:cxnSp>
          <p:sp>
            <p:nvSpPr>
              <p:cNvPr id="46" name="Oval 45">
                <a:extLst>
                  <a:ext uri="{FF2B5EF4-FFF2-40B4-BE49-F238E27FC236}">
                    <a16:creationId xmlns:a16="http://schemas.microsoft.com/office/drawing/2014/main" id="{65F9BF46-B96C-4C97-8F44-DAA61CDBACD3}"/>
                  </a:ext>
                </a:extLst>
              </p:cNvPr>
              <p:cNvSpPr/>
              <p:nvPr/>
            </p:nvSpPr>
            <p:spPr>
              <a:xfrm>
                <a:off x="2685933" y="2710621"/>
                <a:ext cx="457191" cy="45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k</a:t>
                </a:r>
                <a:endParaRPr lang="en-GB" dirty="0"/>
              </a:p>
            </p:txBody>
          </p:sp>
          <p:cxnSp>
            <p:nvCxnSpPr>
              <p:cNvPr id="48" name="Straight Connector 47">
                <a:extLst>
                  <a:ext uri="{FF2B5EF4-FFF2-40B4-BE49-F238E27FC236}">
                    <a16:creationId xmlns:a16="http://schemas.microsoft.com/office/drawing/2014/main" id="{CC7E752E-EC13-4707-9337-36D2F510BFE7}"/>
                  </a:ext>
                </a:extLst>
              </p:cNvPr>
              <p:cNvCxnSpPr>
                <a:stCxn id="38" idx="2"/>
                <a:endCxn id="46" idx="6"/>
              </p:cNvCxnSpPr>
              <p:nvPr/>
            </p:nvCxnSpPr>
            <p:spPr>
              <a:xfrm flipH="1" flipV="1">
                <a:off x="3143124" y="2936340"/>
                <a:ext cx="1480814" cy="398228"/>
              </a:xfrm>
              <a:prstGeom prst="line">
                <a:avLst/>
              </a:prstGeom>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34813817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r>
              <a:rPr lang="en-US" dirty="0"/>
              <a:t>Trees – </a:t>
            </a:r>
            <a:r>
              <a:rPr lang="en-US" dirty="0" err="1"/>
              <a:t>Theorum</a:t>
            </a:r>
            <a:r>
              <a:rPr lang="en-US" dirty="0"/>
              <a:t>  1</a:t>
            </a:r>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lstStyle/>
          <a:p>
            <a:pPr marL="0" indent="0">
              <a:buNone/>
            </a:pPr>
            <a:r>
              <a:rPr lang="en-US" dirty="0" err="1"/>
              <a:t>Theorum</a:t>
            </a:r>
            <a:r>
              <a:rPr lang="en-US" dirty="0"/>
              <a:t>: If </a:t>
            </a:r>
            <a:r>
              <a:rPr lang="en-US" dirty="0" err="1"/>
              <a:t>a,b</a:t>
            </a:r>
            <a:r>
              <a:rPr lang="en-US" dirty="0"/>
              <a:t> are unique vertices in , then there is a unique path connecting them</a:t>
            </a:r>
            <a:endParaRPr lang="en-GB" dirty="0"/>
          </a:p>
        </p:txBody>
      </p:sp>
      <p:sp>
        <p:nvSpPr>
          <p:cNvPr id="5" name="Oval 4">
            <a:extLst>
              <a:ext uri="{FF2B5EF4-FFF2-40B4-BE49-F238E27FC236}">
                <a16:creationId xmlns:a16="http://schemas.microsoft.com/office/drawing/2014/main" id="{465C11B6-B5F5-427C-8FB2-F457A58F41B0}"/>
              </a:ext>
            </a:extLst>
          </p:cNvPr>
          <p:cNvSpPr/>
          <p:nvPr/>
        </p:nvSpPr>
        <p:spPr>
          <a:xfrm>
            <a:off x="5730663" y="3263311"/>
            <a:ext cx="457191" cy="45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Oval 5">
            <a:extLst>
              <a:ext uri="{FF2B5EF4-FFF2-40B4-BE49-F238E27FC236}">
                <a16:creationId xmlns:a16="http://schemas.microsoft.com/office/drawing/2014/main" id="{DBCC88DE-61FB-4E33-B8A7-1A5972CF1823}"/>
              </a:ext>
            </a:extLst>
          </p:cNvPr>
          <p:cNvSpPr/>
          <p:nvPr/>
        </p:nvSpPr>
        <p:spPr>
          <a:xfrm>
            <a:off x="7335582" y="5759522"/>
            <a:ext cx="457191" cy="45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7" name="Straight Connector 6">
            <a:extLst>
              <a:ext uri="{FF2B5EF4-FFF2-40B4-BE49-F238E27FC236}">
                <a16:creationId xmlns:a16="http://schemas.microsoft.com/office/drawing/2014/main" id="{A61BFEF6-89E5-40ED-9DB3-23FF07A1A26C}"/>
              </a:ext>
            </a:extLst>
          </p:cNvPr>
          <p:cNvCxnSpPr>
            <a:cxnSpLocks/>
            <a:stCxn id="15" idx="1"/>
            <a:endCxn id="5" idx="5"/>
          </p:cNvCxnSpPr>
          <p:nvPr/>
        </p:nvCxnSpPr>
        <p:spPr>
          <a:xfrm flipH="1" flipV="1">
            <a:off x="6120900" y="3648637"/>
            <a:ext cx="692994" cy="497239"/>
          </a:xfrm>
          <a:prstGeom prst="line">
            <a:avLst/>
          </a:prstGeom>
        </p:spPr>
        <p:style>
          <a:lnRef idx="1">
            <a:schemeClr val="dk1"/>
          </a:lnRef>
          <a:fillRef idx="0">
            <a:schemeClr val="dk1"/>
          </a:fillRef>
          <a:effectRef idx="0">
            <a:schemeClr val="dk1"/>
          </a:effectRef>
          <a:fontRef idx="minor">
            <a:schemeClr val="tx1"/>
          </a:fontRef>
        </p:style>
      </p:cxnSp>
      <p:sp>
        <p:nvSpPr>
          <p:cNvPr id="15" name="Oval 14">
            <a:extLst>
              <a:ext uri="{FF2B5EF4-FFF2-40B4-BE49-F238E27FC236}">
                <a16:creationId xmlns:a16="http://schemas.microsoft.com/office/drawing/2014/main" id="{A380E154-9A22-4E54-855F-EDFB275073BB}"/>
              </a:ext>
            </a:extLst>
          </p:cNvPr>
          <p:cNvSpPr/>
          <p:nvPr/>
        </p:nvSpPr>
        <p:spPr>
          <a:xfrm>
            <a:off x="6746940" y="4079765"/>
            <a:ext cx="457191" cy="45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Oval 15">
            <a:extLst>
              <a:ext uri="{FF2B5EF4-FFF2-40B4-BE49-F238E27FC236}">
                <a16:creationId xmlns:a16="http://schemas.microsoft.com/office/drawing/2014/main" id="{76E48E38-5BE7-4C49-9EBA-4C67046F841A}"/>
              </a:ext>
            </a:extLst>
          </p:cNvPr>
          <p:cNvSpPr/>
          <p:nvPr/>
        </p:nvSpPr>
        <p:spPr>
          <a:xfrm>
            <a:off x="2950788" y="4896220"/>
            <a:ext cx="457191" cy="45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t>
            </a:r>
            <a:endParaRPr lang="en-GB" dirty="0"/>
          </a:p>
        </p:txBody>
      </p:sp>
      <p:sp>
        <p:nvSpPr>
          <p:cNvPr id="17" name="Oval 16">
            <a:extLst>
              <a:ext uri="{FF2B5EF4-FFF2-40B4-BE49-F238E27FC236}">
                <a16:creationId xmlns:a16="http://schemas.microsoft.com/office/drawing/2014/main" id="{079EA8BD-EBD4-45BE-9FEA-2B29AF03F1D3}"/>
              </a:ext>
            </a:extLst>
          </p:cNvPr>
          <p:cNvSpPr/>
          <p:nvPr/>
        </p:nvSpPr>
        <p:spPr>
          <a:xfrm>
            <a:off x="7792773" y="4896219"/>
            <a:ext cx="457191" cy="45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Oval 17">
            <a:extLst>
              <a:ext uri="{FF2B5EF4-FFF2-40B4-BE49-F238E27FC236}">
                <a16:creationId xmlns:a16="http://schemas.microsoft.com/office/drawing/2014/main" id="{8EB37CFB-EDC7-4AAA-B8ED-1EF868D5A497}"/>
              </a:ext>
            </a:extLst>
          </p:cNvPr>
          <p:cNvSpPr/>
          <p:nvPr/>
        </p:nvSpPr>
        <p:spPr>
          <a:xfrm>
            <a:off x="4910735" y="5759522"/>
            <a:ext cx="457191" cy="45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Oval 18">
            <a:extLst>
              <a:ext uri="{FF2B5EF4-FFF2-40B4-BE49-F238E27FC236}">
                <a16:creationId xmlns:a16="http://schemas.microsoft.com/office/drawing/2014/main" id="{78E922ED-F05F-44AB-9811-12E5505584A6}"/>
              </a:ext>
            </a:extLst>
          </p:cNvPr>
          <p:cNvSpPr/>
          <p:nvPr/>
        </p:nvSpPr>
        <p:spPr>
          <a:xfrm>
            <a:off x="3862741" y="3714748"/>
            <a:ext cx="457191" cy="45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Oval 19">
            <a:extLst>
              <a:ext uri="{FF2B5EF4-FFF2-40B4-BE49-F238E27FC236}">
                <a16:creationId xmlns:a16="http://schemas.microsoft.com/office/drawing/2014/main" id="{4ED77DED-B934-47E3-B4B2-4B6537384615}"/>
              </a:ext>
            </a:extLst>
          </p:cNvPr>
          <p:cNvSpPr/>
          <p:nvPr/>
        </p:nvSpPr>
        <p:spPr>
          <a:xfrm>
            <a:off x="4709000" y="2653020"/>
            <a:ext cx="457191" cy="45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Oval 20">
            <a:extLst>
              <a:ext uri="{FF2B5EF4-FFF2-40B4-BE49-F238E27FC236}">
                <a16:creationId xmlns:a16="http://schemas.microsoft.com/office/drawing/2014/main" id="{9E8FF220-3B90-4AF1-9DF4-1E16E649BD9E}"/>
              </a:ext>
            </a:extLst>
          </p:cNvPr>
          <p:cNvSpPr/>
          <p:nvPr/>
        </p:nvSpPr>
        <p:spPr>
          <a:xfrm>
            <a:off x="4196664" y="4791911"/>
            <a:ext cx="457191" cy="4646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2" name="Straight Connector 21">
            <a:extLst>
              <a:ext uri="{FF2B5EF4-FFF2-40B4-BE49-F238E27FC236}">
                <a16:creationId xmlns:a16="http://schemas.microsoft.com/office/drawing/2014/main" id="{0D8E15DE-0E6E-4211-9AE1-1002D44C8F5B}"/>
              </a:ext>
            </a:extLst>
          </p:cNvPr>
          <p:cNvCxnSpPr>
            <a:cxnSpLocks/>
            <a:stCxn id="16" idx="7"/>
            <a:endCxn id="19" idx="3"/>
          </p:cNvCxnSpPr>
          <p:nvPr/>
        </p:nvCxnSpPr>
        <p:spPr>
          <a:xfrm flipV="1">
            <a:off x="3341025" y="4100074"/>
            <a:ext cx="588670" cy="862257"/>
          </a:xfrm>
          <a:prstGeom prst="line">
            <a:avLst/>
          </a:prstGeom>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4F42B2A8-EE71-475B-B8F9-DC1A2CFF0D80}"/>
              </a:ext>
            </a:extLst>
          </p:cNvPr>
          <p:cNvCxnSpPr>
            <a:cxnSpLocks/>
            <a:stCxn id="19" idx="7"/>
            <a:endCxn id="20" idx="3"/>
          </p:cNvCxnSpPr>
          <p:nvPr/>
        </p:nvCxnSpPr>
        <p:spPr>
          <a:xfrm flipV="1">
            <a:off x="4252978" y="3038346"/>
            <a:ext cx="522976" cy="742513"/>
          </a:xfrm>
          <a:prstGeom prst="line">
            <a:avLst/>
          </a:prstGeom>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DDE11441-2FDE-47CF-AF13-A57D8A4ADADC}"/>
              </a:ext>
            </a:extLst>
          </p:cNvPr>
          <p:cNvCxnSpPr>
            <a:cxnSpLocks/>
            <a:stCxn id="15" idx="5"/>
            <a:endCxn id="17" idx="1"/>
          </p:cNvCxnSpPr>
          <p:nvPr/>
        </p:nvCxnSpPr>
        <p:spPr>
          <a:xfrm>
            <a:off x="7137177" y="4465091"/>
            <a:ext cx="722550" cy="497239"/>
          </a:xfrm>
          <a:prstGeom prst="line">
            <a:avLst/>
          </a:prstGeom>
        </p:spPr>
        <p:style>
          <a:lnRef idx="1">
            <a:schemeClr val="dk1"/>
          </a:lnRef>
          <a:fillRef idx="0">
            <a:schemeClr val="dk1"/>
          </a:fillRef>
          <a:effectRef idx="0">
            <a:schemeClr val="dk1"/>
          </a:effectRef>
          <a:fontRef idx="minor">
            <a:schemeClr val="tx1"/>
          </a:fontRef>
        </p:style>
      </p:cxnSp>
      <p:sp>
        <p:nvSpPr>
          <p:cNvPr id="11" name="Oval 10">
            <a:extLst>
              <a:ext uri="{FF2B5EF4-FFF2-40B4-BE49-F238E27FC236}">
                <a16:creationId xmlns:a16="http://schemas.microsoft.com/office/drawing/2014/main" id="{7EB41E8B-339D-48EB-B744-747453AD8519}"/>
              </a:ext>
            </a:extLst>
          </p:cNvPr>
          <p:cNvSpPr/>
          <p:nvPr/>
        </p:nvSpPr>
        <p:spPr>
          <a:xfrm>
            <a:off x="8858307" y="5740664"/>
            <a:ext cx="457191" cy="45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endParaRPr lang="en-GB" dirty="0"/>
          </a:p>
        </p:txBody>
      </p:sp>
      <p:cxnSp>
        <p:nvCxnSpPr>
          <p:cNvPr id="12" name="Straight Connector 11">
            <a:extLst>
              <a:ext uri="{FF2B5EF4-FFF2-40B4-BE49-F238E27FC236}">
                <a16:creationId xmlns:a16="http://schemas.microsoft.com/office/drawing/2014/main" id="{98FD4F08-A898-4A98-90B6-01B042FE0552}"/>
              </a:ext>
            </a:extLst>
          </p:cNvPr>
          <p:cNvCxnSpPr>
            <a:cxnSpLocks/>
            <a:stCxn id="17" idx="5"/>
            <a:endCxn id="11" idx="1"/>
          </p:cNvCxnSpPr>
          <p:nvPr/>
        </p:nvCxnSpPr>
        <p:spPr>
          <a:xfrm>
            <a:off x="8183010" y="5281545"/>
            <a:ext cx="742251" cy="525230"/>
          </a:xfrm>
          <a:prstGeom prst="line">
            <a:avLst/>
          </a:prstGeom>
        </p:spPr>
        <p:style>
          <a:lnRef idx="1">
            <a:schemeClr val="dk1"/>
          </a:lnRef>
          <a:fillRef idx="0">
            <a:schemeClr val="dk1"/>
          </a:fillRef>
          <a:effectRef idx="0">
            <a:schemeClr val="dk1"/>
          </a:effectRef>
          <a:fontRef idx="minor">
            <a:schemeClr val="tx1"/>
          </a:fontRef>
        </p:style>
      </p:cxnSp>
      <p:sp>
        <p:nvSpPr>
          <p:cNvPr id="13" name="Oval 12">
            <a:extLst>
              <a:ext uri="{FF2B5EF4-FFF2-40B4-BE49-F238E27FC236}">
                <a16:creationId xmlns:a16="http://schemas.microsoft.com/office/drawing/2014/main" id="{682D8777-5428-473E-BD3E-18C4E6767B55}"/>
              </a:ext>
            </a:extLst>
          </p:cNvPr>
          <p:cNvSpPr/>
          <p:nvPr/>
        </p:nvSpPr>
        <p:spPr>
          <a:xfrm>
            <a:off x="3768657" y="5839018"/>
            <a:ext cx="457191" cy="45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9" name="Oval 78">
            <a:extLst>
              <a:ext uri="{FF2B5EF4-FFF2-40B4-BE49-F238E27FC236}">
                <a16:creationId xmlns:a16="http://schemas.microsoft.com/office/drawing/2014/main" id="{8B6CEE55-F509-4A67-89AC-96FB50C30F41}"/>
              </a:ext>
            </a:extLst>
          </p:cNvPr>
          <p:cNvSpPr/>
          <p:nvPr/>
        </p:nvSpPr>
        <p:spPr>
          <a:xfrm>
            <a:off x="6227644" y="5024228"/>
            <a:ext cx="457191" cy="45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90" name="Straight Connector 89">
            <a:extLst>
              <a:ext uri="{FF2B5EF4-FFF2-40B4-BE49-F238E27FC236}">
                <a16:creationId xmlns:a16="http://schemas.microsoft.com/office/drawing/2014/main" id="{589CD579-61FF-4C89-B814-25F16F4392B5}"/>
              </a:ext>
            </a:extLst>
          </p:cNvPr>
          <p:cNvCxnSpPr>
            <a:cxnSpLocks/>
            <a:stCxn id="19" idx="5"/>
            <a:endCxn id="21" idx="0"/>
          </p:cNvCxnSpPr>
          <p:nvPr/>
        </p:nvCxnSpPr>
        <p:spPr>
          <a:xfrm>
            <a:off x="4252978" y="4100074"/>
            <a:ext cx="172282" cy="691837"/>
          </a:xfrm>
          <a:prstGeom prst="line">
            <a:avLst/>
          </a:prstGeom>
        </p:spPr>
        <p:style>
          <a:lnRef idx="1">
            <a:schemeClr val="dk1"/>
          </a:lnRef>
          <a:fillRef idx="0">
            <a:schemeClr val="dk1"/>
          </a:fillRef>
          <a:effectRef idx="0">
            <a:schemeClr val="dk1"/>
          </a:effectRef>
          <a:fontRef idx="minor">
            <a:schemeClr val="tx1"/>
          </a:fontRef>
        </p:style>
      </p:cxnSp>
      <p:cxnSp>
        <p:nvCxnSpPr>
          <p:cNvPr id="93" name="Straight Connector 92">
            <a:extLst>
              <a:ext uri="{FF2B5EF4-FFF2-40B4-BE49-F238E27FC236}">
                <a16:creationId xmlns:a16="http://schemas.microsoft.com/office/drawing/2014/main" id="{71733ADE-E110-4690-92D9-6FFDF69F1205}"/>
              </a:ext>
            </a:extLst>
          </p:cNvPr>
          <p:cNvCxnSpPr>
            <a:stCxn id="21" idx="3"/>
            <a:endCxn id="13" idx="0"/>
          </p:cNvCxnSpPr>
          <p:nvPr/>
        </p:nvCxnSpPr>
        <p:spPr>
          <a:xfrm flipH="1">
            <a:off x="3997253" y="5188501"/>
            <a:ext cx="266365" cy="650517"/>
          </a:xfrm>
          <a:prstGeom prst="line">
            <a:avLst/>
          </a:prstGeom>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C175F683-9E90-4538-BB30-14095430A8BE}"/>
              </a:ext>
            </a:extLst>
          </p:cNvPr>
          <p:cNvCxnSpPr>
            <a:stCxn id="21" idx="5"/>
            <a:endCxn id="18" idx="1"/>
          </p:cNvCxnSpPr>
          <p:nvPr/>
        </p:nvCxnSpPr>
        <p:spPr>
          <a:xfrm>
            <a:off x="4586901" y="5188501"/>
            <a:ext cx="390788" cy="637132"/>
          </a:xfrm>
          <a:prstGeom prst="line">
            <a:avLst/>
          </a:prstGeom>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F9943262-E391-4C62-AF76-6A13FF879F1A}"/>
              </a:ext>
            </a:extLst>
          </p:cNvPr>
          <p:cNvCxnSpPr>
            <a:cxnSpLocks/>
            <a:stCxn id="20" idx="6"/>
            <a:endCxn id="5" idx="1"/>
          </p:cNvCxnSpPr>
          <p:nvPr/>
        </p:nvCxnSpPr>
        <p:spPr>
          <a:xfrm>
            <a:off x="5166191" y="2878739"/>
            <a:ext cx="631426" cy="450683"/>
          </a:xfrm>
          <a:prstGeom prst="line">
            <a:avLst/>
          </a:prstGeom>
        </p:spPr>
        <p:style>
          <a:lnRef idx="1">
            <a:schemeClr val="dk1"/>
          </a:lnRef>
          <a:fillRef idx="0">
            <a:schemeClr val="dk1"/>
          </a:fillRef>
          <a:effectRef idx="0">
            <a:schemeClr val="dk1"/>
          </a:effectRef>
          <a:fontRef idx="minor">
            <a:schemeClr val="tx1"/>
          </a:fontRef>
        </p:style>
      </p:cxnSp>
      <p:cxnSp>
        <p:nvCxnSpPr>
          <p:cNvPr id="120" name="Straight Connector 119">
            <a:extLst>
              <a:ext uri="{FF2B5EF4-FFF2-40B4-BE49-F238E27FC236}">
                <a16:creationId xmlns:a16="http://schemas.microsoft.com/office/drawing/2014/main" id="{D34F53B8-E783-416A-9F75-0B41FAC2FAD0}"/>
              </a:ext>
            </a:extLst>
          </p:cNvPr>
          <p:cNvCxnSpPr>
            <a:cxnSpLocks/>
            <a:stCxn id="15" idx="4"/>
            <a:endCxn id="79" idx="7"/>
          </p:cNvCxnSpPr>
          <p:nvPr/>
        </p:nvCxnSpPr>
        <p:spPr>
          <a:xfrm flipH="1">
            <a:off x="6617881" y="4531202"/>
            <a:ext cx="357655" cy="559137"/>
          </a:xfrm>
          <a:prstGeom prst="line">
            <a:avLst/>
          </a:prstGeom>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6A4BBDFC-35F4-4C93-AAEB-343D1CC9DE5F}"/>
              </a:ext>
            </a:extLst>
          </p:cNvPr>
          <p:cNvCxnSpPr>
            <a:stCxn id="17" idx="4"/>
            <a:endCxn id="6" idx="7"/>
          </p:cNvCxnSpPr>
          <p:nvPr/>
        </p:nvCxnSpPr>
        <p:spPr>
          <a:xfrm flipH="1">
            <a:off x="7725819" y="5347656"/>
            <a:ext cx="295550" cy="477977"/>
          </a:xfrm>
          <a:prstGeom prst="line">
            <a:avLst/>
          </a:prstGeom>
        </p:spPr>
        <p:style>
          <a:lnRef idx="1">
            <a:schemeClr val="accent1"/>
          </a:lnRef>
          <a:fillRef idx="0">
            <a:schemeClr val="accent1"/>
          </a:fillRef>
          <a:effectRef idx="0">
            <a:schemeClr val="accent1"/>
          </a:effectRef>
          <a:fontRef idx="minor">
            <a:schemeClr val="tx1"/>
          </a:fontRef>
        </p:style>
      </p:cxnSp>
      <p:grpSp>
        <p:nvGrpSpPr>
          <p:cNvPr id="138" name="Group 137">
            <a:extLst>
              <a:ext uri="{FF2B5EF4-FFF2-40B4-BE49-F238E27FC236}">
                <a16:creationId xmlns:a16="http://schemas.microsoft.com/office/drawing/2014/main" id="{72D0BCC5-E5E8-45E4-A264-6BF32ABC79AF}"/>
              </a:ext>
            </a:extLst>
          </p:cNvPr>
          <p:cNvGrpSpPr/>
          <p:nvPr/>
        </p:nvGrpSpPr>
        <p:grpSpPr>
          <a:xfrm>
            <a:off x="2782479" y="2214084"/>
            <a:ext cx="6627042" cy="3344019"/>
            <a:chOff x="2814641" y="2296119"/>
            <a:chExt cx="6629696" cy="3255408"/>
          </a:xfrm>
        </p:grpSpPr>
        <p:cxnSp>
          <p:nvCxnSpPr>
            <p:cNvPr id="133" name="Straight Arrow Connector 132">
              <a:extLst>
                <a:ext uri="{FF2B5EF4-FFF2-40B4-BE49-F238E27FC236}">
                  <a16:creationId xmlns:a16="http://schemas.microsoft.com/office/drawing/2014/main" id="{7164BF1B-84E6-4385-8C34-85FE054CF514}"/>
                </a:ext>
              </a:extLst>
            </p:cNvPr>
            <p:cNvCxnSpPr>
              <a:cxnSpLocks/>
            </p:cNvCxnSpPr>
            <p:nvPr/>
          </p:nvCxnSpPr>
          <p:spPr>
            <a:xfrm flipH="1">
              <a:off x="2814641" y="2296119"/>
              <a:ext cx="2064460" cy="2666211"/>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136" name="Straight Connector 135">
              <a:extLst>
                <a:ext uri="{FF2B5EF4-FFF2-40B4-BE49-F238E27FC236}">
                  <a16:creationId xmlns:a16="http://schemas.microsoft.com/office/drawing/2014/main" id="{EEE931CE-137C-4EA2-9F30-50A75B8FC732}"/>
                </a:ext>
              </a:extLst>
            </p:cNvPr>
            <p:cNvCxnSpPr>
              <a:cxnSpLocks/>
            </p:cNvCxnSpPr>
            <p:nvPr/>
          </p:nvCxnSpPr>
          <p:spPr>
            <a:xfrm flipH="1" flipV="1">
              <a:off x="4879101" y="2296119"/>
              <a:ext cx="4565236" cy="3255408"/>
            </a:xfrm>
            <a:prstGeom prst="line">
              <a:avLst/>
            </a:prstGeom>
          </p:spPr>
          <p:style>
            <a:lnRef idx="1">
              <a:schemeClr val="accent6"/>
            </a:lnRef>
            <a:fillRef idx="0">
              <a:schemeClr val="accent6"/>
            </a:fillRef>
            <a:effectRef idx="0">
              <a:schemeClr val="accent6"/>
            </a:effectRef>
            <a:fontRef idx="minor">
              <a:schemeClr val="tx1"/>
            </a:fontRef>
          </p:style>
        </p:cxnSp>
      </p:grpSp>
    </p:spTree>
    <p:extLst>
      <p:ext uri="{BB962C8B-B14F-4D97-AF65-F5344CB8AC3E}">
        <p14:creationId xmlns:p14="http://schemas.microsoft.com/office/powerpoint/2010/main" val="27946955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r>
              <a:rPr lang="en-US" dirty="0"/>
              <a:t>Trees – </a:t>
            </a:r>
            <a:r>
              <a:rPr lang="en-US" dirty="0" err="1"/>
              <a:t>Theorum</a:t>
            </a:r>
            <a:r>
              <a:rPr lang="en-US" dirty="0"/>
              <a:t>  2</a:t>
            </a:r>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lstStyle/>
          <a:p>
            <a:pPr marL="0" indent="0">
              <a:buNone/>
            </a:pPr>
            <a:r>
              <a:rPr lang="en-US" dirty="0" err="1"/>
              <a:t>Theorum</a:t>
            </a:r>
            <a:r>
              <a:rPr lang="en-US" dirty="0"/>
              <a:t>: In every tree T = &lt;V,E&gt; the number of edges is equal to the number of vertices minus one, shown as |E|=|V|-1</a:t>
            </a:r>
          </a:p>
          <a:p>
            <a:pPr marL="0" indent="0">
              <a:buNone/>
            </a:pPr>
            <a:endParaRPr lang="en-US" dirty="0"/>
          </a:p>
          <a:p>
            <a:pPr marL="0" indent="0">
              <a:buNone/>
            </a:pPr>
            <a:r>
              <a:rPr lang="en-US" dirty="0"/>
              <a:t>Remember a graph is called a tree if T is connected and has no cycles</a:t>
            </a:r>
          </a:p>
          <a:p>
            <a:pPr marL="0" indent="0">
              <a:buNone/>
            </a:pPr>
            <a:endParaRPr lang="en-GB" dirty="0"/>
          </a:p>
          <a:p>
            <a:pPr marL="0" indent="0">
              <a:buNone/>
            </a:pPr>
            <a:r>
              <a:rPr lang="en-GB" dirty="0"/>
              <a:t>	In the diagram:	 </a:t>
            </a:r>
          </a:p>
          <a:p>
            <a:pPr marL="0" indent="0">
              <a:buNone/>
            </a:pPr>
            <a:r>
              <a:rPr lang="en-US" dirty="0"/>
              <a:t>	|E|=|V|-1</a:t>
            </a:r>
          </a:p>
          <a:p>
            <a:pPr marL="0" indent="0">
              <a:buNone/>
            </a:pPr>
            <a:r>
              <a:rPr lang="en-GB" dirty="0"/>
              <a:t>  	  4  =  5  -1</a:t>
            </a:r>
          </a:p>
        </p:txBody>
      </p:sp>
      <p:grpSp>
        <p:nvGrpSpPr>
          <p:cNvPr id="27" name="Group 26">
            <a:extLst>
              <a:ext uri="{FF2B5EF4-FFF2-40B4-BE49-F238E27FC236}">
                <a16:creationId xmlns:a16="http://schemas.microsoft.com/office/drawing/2014/main" id="{C3F3D783-EA49-4632-B957-848202F55F73}"/>
              </a:ext>
            </a:extLst>
          </p:cNvPr>
          <p:cNvGrpSpPr/>
          <p:nvPr/>
        </p:nvGrpSpPr>
        <p:grpSpPr>
          <a:xfrm>
            <a:off x="5760961" y="3851775"/>
            <a:ext cx="2535271" cy="2514880"/>
            <a:chOff x="2877392" y="3775575"/>
            <a:chExt cx="2535271" cy="2514880"/>
          </a:xfrm>
        </p:grpSpPr>
        <p:sp>
          <p:nvSpPr>
            <p:cNvPr id="16" name="Oval 15">
              <a:extLst>
                <a:ext uri="{FF2B5EF4-FFF2-40B4-BE49-F238E27FC236}">
                  <a16:creationId xmlns:a16="http://schemas.microsoft.com/office/drawing/2014/main" id="{76E48E38-5BE7-4C49-9EBA-4C67046F841A}"/>
                </a:ext>
              </a:extLst>
            </p:cNvPr>
            <p:cNvSpPr/>
            <p:nvPr/>
          </p:nvSpPr>
          <p:spPr>
            <a:xfrm>
              <a:off x="2877392" y="4868147"/>
              <a:ext cx="457191" cy="45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Oval 17">
              <a:extLst>
                <a:ext uri="{FF2B5EF4-FFF2-40B4-BE49-F238E27FC236}">
                  <a16:creationId xmlns:a16="http://schemas.microsoft.com/office/drawing/2014/main" id="{8EB37CFB-EDC7-4AAA-B8ED-1EF868D5A497}"/>
                </a:ext>
              </a:extLst>
            </p:cNvPr>
            <p:cNvSpPr/>
            <p:nvPr/>
          </p:nvSpPr>
          <p:spPr>
            <a:xfrm>
              <a:off x="4955472" y="5725526"/>
              <a:ext cx="457191" cy="45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Oval 18">
              <a:extLst>
                <a:ext uri="{FF2B5EF4-FFF2-40B4-BE49-F238E27FC236}">
                  <a16:creationId xmlns:a16="http://schemas.microsoft.com/office/drawing/2014/main" id="{78E922ED-F05F-44AB-9811-12E5505584A6}"/>
                </a:ext>
              </a:extLst>
            </p:cNvPr>
            <p:cNvSpPr/>
            <p:nvPr/>
          </p:nvSpPr>
          <p:spPr>
            <a:xfrm>
              <a:off x="3634141" y="3775575"/>
              <a:ext cx="457191" cy="45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Oval 20">
              <a:extLst>
                <a:ext uri="{FF2B5EF4-FFF2-40B4-BE49-F238E27FC236}">
                  <a16:creationId xmlns:a16="http://schemas.microsoft.com/office/drawing/2014/main" id="{9E8FF220-3B90-4AF1-9DF4-1E16E649BD9E}"/>
                </a:ext>
              </a:extLst>
            </p:cNvPr>
            <p:cNvSpPr/>
            <p:nvPr/>
          </p:nvSpPr>
          <p:spPr>
            <a:xfrm>
              <a:off x="4225848" y="4784386"/>
              <a:ext cx="457191" cy="4646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2" name="Straight Connector 21">
              <a:extLst>
                <a:ext uri="{FF2B5EF4-FFF2-40B4-BE49-F238E27FC236}">
                  <a16:creationId xmlns:a16="http://schemas.microsoft.com/office/drawing/2014/main" id="{0D8E15DE-0E6E-4211-9AE1-1002D44C8F5B}"/>
                </a:ext>
              </a:extLst>
            </p:cNvPr>
            <p:cNvCxnSpPr>
              <a:cxnSpLocks/>
              <a:stCxn id="16" idx="7"/>
              <a:endCxn id="19" idx="3"/>
            </p:cNvCxnSpPr>
            <p:nvPr/>
          </p:nvCxnSpPr>
          <p:spPr>
            <a:xfrm flipV="1">
              <a:off x="3267629" y="4160901"/>
              <a:ext cx="433466" cy="773357"/>
            </a:xfrm>
            <a:prstGeom prst="line">
              <a:avLst/>
            </a:prstGeom>
          </p:spPr>
          <p:style>
            <a:lnRef idx="1">
              <a:schemeClr val="dk1"/>
            </a:lnRef>
            <a:fillRef idx="0">
              <a:schemeClr val="dk1"/>
            </a:fillRef>
            <a:effectRef idx="0">
              <a:schemeClr val="dk1"/>
            </a:effectRef>
            <a:fontRef idx="minor">
              <a:schemeClr val="tx1"/>
            </a:fontRef>
          </p:style>
        </p:cxnSp>
        <p:sp>
          <p:nvSpPr>
            <p:cNvPr id="13" name="Oval 12">
              <a:extLst>
                <a:ext uri="{FF2B5EF4-FFF2-40B4-BE49-F238E27FC236}">
                  <a16:creationId xmlns:a16="http://schemas.microsoft.com/office/drawing/2014/main" id="{682D8777-5428-473E-BD3E-18C4E6767B55}"/>
                </a:ext>
              </a:extLst>
            </p:cNvPr>
            <p:cNvSpPr/>
            <p:nvPr/>
          </p:nvSpPr>
          <p:spPr>
            <a:xfrm>
              <a:off x="3768657" y="5839018"/>
              <a:ext cx="457191" cy="45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90" name="Straight Connector 89">
              <a:extLst>
                <a:ext uri="{FF2B5EF4-FFF2-40B4-BE49-F238E27FC236}">
                  <a16:creationId xmlns:a16="http://schemas.microsoft.com/office/drawing/2014/main" id="{589CD579-61FF-4C89-B814-25F16F4392B5}"/>
                </a:ext>
              </a:extLst>
            </p:cNvPr>
            <p:cNvCxnSpPr>
              <a:cxnSpLocks/>
              <a:stCxn id="19" idx="5"/>
              <a:endCxn id="21" idx="0"/>
            </p:cNvCxnSpPr>
            <p:nvPr/>
          </p:nvCxnSpPr>
          <p:spPr>
            <a:xfrm>
              <a:off x="4024378" y="4160901"/>
              <a:ext cx="430066" cy="623485"/>
            </a:xfrm>
            <a:prstGeom prst="line">
              <a:avLst/>
            </a:prstGeom>
          </p:spPr>
          <p:style>
            <a:lnRef idx="1">
              <a:schemeClr val="dk1"/>
            </a:lnRef>
            <a:fillRef idx="0">
              <a:schemeClr val="dk1"/>
            </a:fillRef>
            <a:effectRef idx="0">
              <a:schemeClr val="dk1"/>
            </a:effectRef>
            <a:fontRef idx="minor">
              <a:schemeClr val="tx1"/>
            </a:fontRef>
          </p:style>
        </p:cxnSp>
        <p:cxnSp>
          <p:nvCxnSpPr>
            <p:cNvPr id="93" name="Straight Connector 92">
              <a:extLst>
                <a:ext uri="{FF2B5EF4-FFF2-40B4-BE49-F238E27FC236}">
                  <a16:creationId xmlns:a16="http://schemas.microsoft.com/office/drawing/2014/main" id="{71733ADE-E110-4690-92D9-6FFDF69F1205}"/>
                </a:ext>
              </a:extLst>
            </p:cNvPr>
            <p:cNvCxnSpPr>
              <a:stCxn id="21" idx="3"/>
              <a:endCxn id="13" idx="0"/>
            </p:cNvCxnSpPr>
            <p:nvPr/>
          </p:nvCxnSpPr>
          <p:spPr>
            <a:xfrm flipH="1">
              <a:off x="3997253" y="5180976"/>
              <a:ext cx="295549" cy="658042"/>
            </a:xfrm>
            <a:prstGeom prst="line">
              <a:avLst/>
            </a:prstGeom>
          </p:spPr>
          <p:style>
            <a:lnRef idx="1">
              <a:schemeClr val="dk1"/>
            </a:lnRef>
            <a:fillRef idx="0">
              <a:schemeClr val="dk1"/>
            </a:fillRef>
            <a:effectRef idx="0">
              <a:schemeClr val="dk1"/>
            </a:effectRef>
            <a:fontRef idx="minor">
              <a:schemeClr val="tx1"/>
            </a:fontRef>
          </p:style>
        </p:cxnSp>
        <p:cxnSp>
          <p:nvCxnSpPr>
            <p:cNvPr id="95" name="Straight Connector 94">
              <a:extLst>
                <a:ext uri="{FF2B5EF4-FFF2-40B4-BE49-F238E27FC236}">
                  <a16:creationId xmlns:a16="http://schemas.microsoft.com/office/drawing/2014/main" id="{C175F683-9E90-4538-BB30-14095430A8BE}"/>
                </a:ext>
              </a:extLst>
            </p:cNvPr>
            <p:cNvCxnSpPr>
              <a:stCxn id="21" idx="5"/>
              <a:endCxn id="18" idx="1"/>
            </p:cNvCxnSpPr>
            <p:nvPr/>
          </p:nvCxnSpPr>
          <p:spPr>
            <a:xfrm>
              <a:off x="4616085" y="5180976"/>
              <a:ext cx="406341" cy="610661"/>
            </a:xfrm>
            <a:prstGeom prst="line">
              <a:avLst/>
            </a:prstGeom>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7264663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normAutofit/>
          </a:bodyPr>
          <a:lstStyle/>
          <a:p>
            <a:pPr marL="0" indent="0" algn="ctr">
              <a:buNone/>
            </a:pPr>
            <a:endParaRPr lang="en-US" sz="4800" dirty="0"/>
          </a:p>
          <a:p>
            <a:pPr marL="0" indent="0" algn="ctr">
              <a:buNone/>
            </a:pPr>
            <a:endParaRPr lang="en-US" sz="4800" dirty="0"/>
          </a:p>
        </p:txBody>
      </p:sp>
      <p:sp>
        <p:nvSpPr>
          <p:cNvPr id="4" name="Rectangle: Rounded Corners 3">
            <a:extLst>
              <a:ext uri="{FF2B5EF4-FFF2-40B4-BE49-F238E27FC236}">
                <a16:creationId xmlns:a16="http://schemas.microsoft.com/office/drawing/2014/main" id="{F7A5BD4F-F210-406F-BDA3-5D496D0DBA1D}"/>
              </a:ext>
            </a:extLst>
          </p:cNvPr>
          <p:cNvSpPr/>
          <p:nvPr/>
        </p:nvSpPr>
        <p:spPr>
          <a:xfrm>
            <a:off x="2115552" y="2852238"/>
            <a:ext cx="7960895" cy="195312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indent="0" algn="ctr">
              <a:buNone/>
            </a:pPr>
            <a:r>
              <a:rPr lang="en-US" sz="4800" dirty="0"/>
              <a:t>Number Theory</a:t>
            </a:r>
            <a:endParaRPr lang="en-GB" sz="4800" dirty="0"/>
          </a:p>
        </p:txBody>
      </p:sp>
    </p:spTree>
    <p:extLst>
      <p:ext uri="{BB962C8B-B14F-4D97-AF65-F5344CB8AC3E}">
        <p14:creationId xmlns:p14="http://schemas.microsoft.com/office/powerpoint/2010/main" val="26152476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AD547-D8E1-4E06-92D9-CAC43F177469}"/>
              </a:ext>
            </a:extLst>
          </p:cNvPr>
          <p:cNvSpPr>
            <a:spLocks noGrp="1"/>
          </p:cNvSpPr>
          <p:nvPr>
            <p:ph type="title"/>
          </p:nvPr>
        </p:nvSpPr>
        <p:spPr/>
        <p:txBody>
          <a:bodyPr/>
          <a:lstStyle/>
          <a:p>
            <a:r>
              <a:rPr lang="en-GB" dirty="0"/>
              <a:t>Number Theory</a:t>
            </a:r>
          </a:p>
        </p:txBody>
      </p:sp>
      <p:sp>
        <p:nvSpPr>
          <p:cNvPr id="3" name="Content Placeholder 2">
            <a:extLst>
              <a:ext uri="{FF2B5EF4-FFF2-40B4-BE49-F238E27FC236}">
                <a16:creationId xmlns:a16="http://schemas.microsoft.com/office/drawing/2014/main" id="{CF4CB073-0C3F-49C4-9DB7-193070F53D9D}"/>
              </a:ext>
            </a:extLst>
          </p:cNvPr>
          <p:cNvSpPr>
            <a:spLocks noGrp="1"/>
          </p:cNvSpPr>
          <p:nvPr>
            <p:ph idx="1"/>
          </p:nvPr>
        </p:nvSpPr>
        <p:spPr/>
        <p:txBody>
          <a:bodyPr>
            <a:normAutofit fontScale="85000" lnSpcReduction="20000"/>
          </a:bodyPr>
          <a:lstStyle/>
          <a:p>
            <a:r>
              <a:rPr lang="en-US" dirty="0"/>
              <a:t>Number theory will play a crucial role in the algorithms, ciphers, and protocols we will discuss in this module </a:t>
            </a:r>
          </a:p>
          <a:p>
            <a:endParaRPr lang="en-US" dirty="0"/>
          </a:p>
          <a:p>
            <a:r>
              <a:rPr lang="en-US" dirty="0"/>
              <a:t>We have to lay down these foundations at the start </a:t>
            </a:r>
          </a:p>
          <a:p>
            <a:endParaRPr lang="en-US" dirty="0"/>
          </a:p>
          <a:p>
            <a:r>
              <a:rPr lang="en-US" dirty="0"/>
              <a:t>The application to cryptography will not be immediately apparent at this stage, until we come on to ciphers, but these concepts are essential. </a:t>
            </a:r>
          </a:p>
          <a:p>
            <a:endParaRPr lang="en-US" dirty="0"/>
          </a:p>
          <a:p>
            <a:r>
              <a:rPr lang="en-US" dirty="0"/>
              <a:t>You must make sure you understand them</a:t>
            </a:r>
          </a:p>
          <a:p>
            <a:endParaRPr lang="en-US" dirty="0"/>
          </a:p>
          <a:p>
            <a:r>
              <a:rPr lang="en-US" dirty="0"/>
              <a:t>Everything in this part of the module is concerned with the integers Z (in fact we will often restrict our attention to the natural numbers N) </a:t>
            </a:r>
          </a:p>
        </p:txBody>
      </p:sp>
    </p:spTree>
    <p:extLst>
      <p:ext uri="{BB962C8B-B14F-4D97-AF65-F5344CB8AC3E}">
        <p14:creationId xmlns:p14="http://schemas.microsoft.com/office/powerpoint/2010/main" val="6280801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normAutofit/>
          </a:bodyPr>
          <a:lstStyle/>
          <a:p>
            <a:pPr marL="0" indent="0" algn="ctr">
              <a:buNone/>
            </a:pPr>
            <a:endParaRPr lang="en-US" sz="4800" dirty="0"/>
          </a:p>
          <a:p>
            <a:pPr marL="0" indent="0" algn="ctr">
              <a:buNone/>
            </a:pPr>
            <a:endParaRPr lang="en-US" sz="4800" dirty="0"/>
          </a:p>
        </p:txBody>
      </p:sp>
      <p:sp>
        <p:nvSpPr>
          <p:cNvPr id="4" name="Rectangle: Rounded Corners 3">
            <a:extLst>
              <a:ext uri="{FF2B5EF4-FFF2-40B4-BE49-F238E27FC236}">
                <a16:creationId xmlns:a16="http://schemas.microsoft.com/office/drawing/2014/main" id="{F7A5BD4F-F210-406F-BDA3-5D496D0DBA1D}"/>
              </a:ext>
            </a:extLst>
          </p:cNvPr>
          <p:cNvSpPr/>
          <p:nvPr/>
        </p:nvSpPr>
        <p:spPr>
          <a:xfrm>
            <a:off x="2115552" y="2852238"/>
            <a:ext cx="7960895" cy="19531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indent="0" algn="ctr">
              <a:buNone/>
            </a:pPr>
            <a:r>
              <a:rPr lang="en-US" sz="4800" dirty="0"/>
              <a:t>Modular Arithmetic</a:t>
            </a:r>
            <a:endParaRPr lang="en-GB" sz="4800" dirty="0"/>
          </a:p>
        </p:txBody>
      </p:sp>
    </p:spTree>
    <p:extLst>
      <p:ext uri="{BB962C8B-B14F-4D97-AF65-F5344CB8AC3E}">
        <p14:creationId xmlns:p14="http://schemas.microsoft.com/office/powerpoint/2010/main" val="24309170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ACA39-B08C-4B60-B94A-76262082FF8F}"/>
              </a:ext>
            </a:extLst>
          </p:cNvPr>
          <p:cNvSpPr>
            <a:spLocks noGrp="1"/>
          </p:cNvSpPr>
          <p:nvPr>
            <p:ph type="title"/>
          </p:nvPr>
        </p:nvSpPr>
        <p:spPr>
          <a:xfrm>
            <a:off x="838200" y="365125"/>
            <a:ext cx="10515600" cy="1325563"/>
          </a:xfrm>
        </p:spPr>
        <p:txBody>
          <a:bodyPr anchor="ctr">
            <a:normAutofit/>
          </a:bodyPr>
          <a:lstStyle/>
          <a:p>
            <a:r>
              <a:rPr lang="en-GB" dirty="0"/>
              <a:t>Modular Arithmetic</a:t>
            </a:r>
          </a:p>
        </p:txBody>
      </p:sp>
      <p:sp>
        <p:nvSpPr>
          <p:cNvPr id="12" name="Content Placeholder 2">
            <a:extLst>
              <a:ext uri="{FF2B5EF4-FFF2-40B4-BE49-F238E27FC236}">
                <a16:creationId xmlns:a16="http://schemas.microsoft.com/office/drawing/2014/main" id="{2F475C4C-4FB1-446D-ABF3-28C41F532D65}"/>
              </a:ext>
            </a:extLst>
          </p:cNvPr>
          <p:cNvSpPr>
            <a:spLocks noGrp="1"/>
          </p:cNvSpPr>
          <p:nvPr>
            <p:ph sz="half" idx="1"/>
          </p:nvPr>
        </p:nvSpPr>
        <p:spPr>
          <a:xfrm>
            <a:off x="838199" y="1825625"/>
            <a:ext cx="6112061" cy="4351338"/>
          </a:xfrm>
        </p:spPr>
        <p:txBody>
          <a:bodyPr>
            <a:normAutofit lnSpcReduction="10000"/>
          </a:bodyPr>
          <a:lstStyle/>
          <a:p>
            <a:r>
              <a:rPr lang="en-US" dirty="0"/>
              <a:t>You are already familiar with one use of modular arithmetic even if you don’t know it! </a:t>
            </a:r>
          </a:p>
          <a:p>
            <a:endParaRPr lang="en-US" dirty="0"/>
          </a:p>
          <a:p>
            <a:r>
              <a:rPr lang="en-US" dirty="0"/>
              <a:t>Consider the standard 24-hour clock </a:t>
            </a:r>
          </a:p>
          <a:p>
            <a:endParaRPr lang="en-US" dirty="0"/>
          </a:p>
          <a:p>
            <a:r>
              <a:rPr lang="en-US" dirty="0"/>
              <a:t>Times can range from 00:00 to 23:59</a:t>
            </a:r>
          </a:p>
          <a:p>
            <a:pPr marL="0" indent="0">
              <a:buNone/>
            </a:pPr>
            <a:r>
              <a:rPr lang="en-US" dirty="0"/>
              <a:t> </a:t>
            </a:r>
          </a:p>
          <a:p>
            <a:r>
              <a:rPr lang="en-US" dirty="0"/>
              <a:t>When we reach 24:00 we reset that to 00:00 and start counting again</a:t>
            </a:r>
          </a:p>
        </p:txBody>
      </p:sp>
      <p:pic>
        <p:nvPicPr>
          <p:cNvPr id="7" name="Content Placeholder 6" descr="A picture containing clock, reading, time, watch&#10;&#10;Description automatically generated">
            <a:extLst>
              <a:ext uri="{FF2B5EF4-FFF2-40B4-BE49-F238E27FC236}">
                <a16:creationId xmlns:a16="http://schemas.microsoft.com/office/drawing/2014/main" id="{E47CD7F6-2757-4FB2-9E8A-7B34F87407B2}"/>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107303" y="1649591"/>
            <a:ext cx="4318702" cy="4351338"/>
          </a:xfrm>
          <a:noFill/>
        </p:spPr>
      </p:pic>
    </p:spTree>
    <p:extLst>
      <p:ext uri="{BB962C8B-B14F-4D97-AF65-F5344CB8AC3E}">
        <p14:creationId xmlns:p14="http://schemas.microsoft.com/office/powerpoint/2010/main" val="7932144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ACA39-B08C-4B60-B94A-76262082FF8F}"/>
              </a:ext>
            </a:extLst>
          </p:cNvPr>
          <p:cNvSpPr>
            <a:spLocks noGrp="1"/>
          </p:cNvSpPr>
          <p:nvPr>
            <p:ph type="title"/>
          </p:nvPr>
        </p:nvSpPr>
        <p:spPr>
          <a:xfrm>
            <a:off x="838200" y="365125"/>
            <a:ext cx="10515600" cy="1325563"/>
          </a:xfrm>
        </p:spPr>
        <p:txBody>
          <a:bodyPr anchor="ctr">
            <a:normAutofit/>
          </a:bodyPr>
          <a:lstStyle/>
          <a:p>
            <a:r>
              <a:rPr lang="en-GB" dirty="0"/>
              <a:t>Modular Arithmetic</a:t>
            </a:r>
          </a:p>
        </p:txBody>
      </p:sp>
      <p:sp>
        <p:nvSpPr>
          <p:cNvPr id="12" name="Content Placeholder 2">
            <a:extLst>
              <a:ext uri="{FF2B5EF4-FFF2-40B4-BE49-F238E27FC236}">
                <a16:creationId xmlns:a16="http://schemas.microsoft.com/office/drawing/2014/main" id="{2F475C4C-4FB1-446D-ABF3-28C41F532D65}"/>
              </a:ext>
            </a:extLst>
          </p:cNvPr>
          <p:cNvSpPr>
            <a:spLocks noGrp="1"/>
          </p:cNvSpPr>
          <p:nvPr>
            <p:ph sz="half" idx="1"/>
          </p:nvPr>
        </p:nvSpPr>
        <p:spPr>
          <a:xfrm>
            <a:off x="838199" y="1825625"/>
            <a:ext cx="6112061" cy="4351338"/>
          </a:xfrm>
        </p:spPr>
        <p:txBody>
          <a:bodyPr>
            <a:normAutofit/>
          </a:bodyPr>
          <a:lstStyle/>
          <a:p>
            <a:r>
              <a:rPr lang="en-US" dirty="0"/>
              <a:t>Imagine what times would be like if we didn’t reset</a:t>
            </a:r>
          </a:p>
          <a:p>
            <a:endParaRPr lang="en-US" dirty="0"/>
          </a:p>
          <a:p>
            <a:r>
              <a:rPr lang="en-US" dirty="0"/>
              <a:t>“I’ll meet you at 185634 o’clock”</a:t>
            </a:r>
          </a:p>
          <a:p>
            <a:pPr marL="0" indent="0">
              <a:buNone/>
            </a:pPr>
            <a:r>
              <a:rPr lang="en-US" dirty="0"/>
              <a:t> </a:t>
            </a:r>
          </a:p>
          <a:p>
            <a:r>
              <a:rPr lang="en-US" dirty="0"/>
              <a:t>For simplicity, we’ll forget about the minutes, and just consider the hours</a:t>
            </a:r>
          </a:p>
          <a:p>
            <a:endParaRPr lang="en-US" dirty="0"/>
          </a:p>
          <a:p>
            <a:r>
              <a:rPr lang="en-US" dirty="0"/>
              <a:t>So our hours range from 0 to 23 </a:t>
            </a:r>
          </a:p>
        </p:txBody>
      </p:sp>
      <p:pic>
        <p:nvPicPr>
          <p:cNvPr id="7" name="Content Placeholder 6" descr="A picture containing clock, reading, time, watch&#10;&#10;Description automatically generated">
            <a:extLst>
              <a:ext uri="{FF2B5EF4-FFF2-40B4-BE49-F238E27FC236}">
                <a16:creationId xmlns:a16="http://schemas.microsoft.com/office/drawing/2014/main" id="{E47CD7F6-2757-4FB2-9E8A-7B34F87407B2}"/>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107303" y="1649591"/>
            <a:ext cx="4318702" cy="4351338"/>
          </a:xfrm>
          <a:noFill/>
        </p:spPr>
      </p:pic>
    </p:spTree>
    <p:extLst>
      <p:ext uri="{BB962C8B-B14F-4D97-AF65-F5344CB8AC3E}">
        <p14:creationId xmlns:p14="http://schemas.microsoft.com/office/powerpoint/2010/main" val="3750393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19C32-C9F6-4216-9997-2EC7E533CC27}"/>
              </a:ext>
            </a:extLst>
          </p:cNvPr>
          <p:cNvSpPr>
            <a:spLocks noGrp="1"/>
          </p:cNvSpPr>
          <p:nvPr>
            <p:ph type="title"/>
          </p:nvPr>
        </p:nvSpPr>
        <p:spPr/>
        <p:txBody>
          <a:bodyPr/>
          <a:lstStyle/>
          <a:p>
            <a:r>
              <a:rPr lang="en-US" dirty="0"/>
              <a:t>What is the CIA Triad?</a:t>
            </a:r>
            <a:endParaRPr lang="en-GB" dirty="0"/>
          </a:p>
        </p:txBody>
      </p:sp>
      <p:sp>
        <p:nvSpPr>
          <p:cNvPr id="3" name="Content Placeholder 2">
            <a:extLst>
              <a:ext uri="{FF2B5EF4-FFF2-40B4-BE49-F238E27FC236}">
                <a16:creationId xmlns:a16="http://schemas.microsoft.com/office/drawing/2014/main" id="{30662816-1142-4353-9705-746376CE4334}"/>
              </a:ext>
            </a:extLst>
          </p:cNvPr>
          <p:cNvSpPr>
            <a:spLocks noGrp="1"/>
          </p:cNvSpPr>
          <p:nvPr>
            <p:ph idx="1"/>
          </p:nvPr>
        </p:nvSpPr>
        <p:spPr/>
        <p:txBody>
          <a:bodyPr/>
          <a:lstStyle/>
          <a:p>
            <a:endParaRPr lang="en-GB" dirty="0"/>
          </a:p>
        </p:txBody>
      </p:sp>
      <p:sp>
        <p:nvSpPr>
          <p:cNvPr id="4" name="Isosceles Triangle 3">
            <a:extLst>
              <a:ext uri="{FF2B5EF4-FFF2-40B4-BE49-F238E27FC236}">
                <a16:creationId xmlns:a16="http://schemas.microsoft.com/office/drawing/2014/main" id="{A0DCF534-089E-46DB-BABC-C0F63896D8A5}"/>
              </a:ext>
            </a:extLst>
          </p:cNvPr>
          <p:cNvSpPr/>
          <p:nvPr/>
        </p:nvSpPr>
        <p:spPr>
          <a:xfrm>
            <a:off x="4214194" y="2707416"/>
            <a:ext cx="3411110" cy="2441050"/>
          </a:xfrm>
          <a:prstGeom prst="triangle">
            <a:avLst/>
          </a:prstGeom>
          <a:scene3d>
            <a:camera prst="orthographicFront"/>
            <a:lightRig rig="threePt" dir="t"/>
          </a:scene3d>
          <a:sp3d>
            <a:bevelT/>
          </a:sp3d>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5CB1AC14-5343-4234-B367-16B593BB2AE6}"/>
              </a:ext>
            </a:extLst>
          </p:cNvPr>
          <p:cNvSpPr/>
          <p:nvPr/>
        </p:nvSpPr>
        <p:spPr>
          <a:xfrm>
            <a:off x="5687771" y="2050156"/>
            <a:ext cx="493295" cy="5223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C</a:t>
            </a:r>
          </a:p>
        </p:txBody>
      </p:sp>
      <p:sp>
        <p:nvSpPr>
          <p:cNvPr id="10" name="Oval 9">
            <a:extLst>
              <a:ext uri="{FF2B5EF4-FFF2-40B4-BE49-F238E27FC236}">
                <a16:creationId xmlns:a16="http://schemas.microsoft.com/office/drawing/2014/main" id="{30C9C63F-F476-41BE-8CD3-13A2E2ED8A85}"/>
              </a:ext>
            </a:extLst>
          </p:cNvPr>
          <p:cNvSpPr/>
          <p:nvPr/>
        </p:nvSpPr>
        <p:spPr>
          <a:xfrm>
            <a:off x="3629963" y="4988214"/>
            <a:ext cx="493295" cy="5223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I</a:t>
            </a:r>
          </a:p>
        </p:txBody>
      </p:sp>
      <p:sp>
        <p:nvSpPr>
          <p:cNvPr id="11" name="Oval 10">
            <a:extLst>
              <a:ext uri="{FF2B5EF4-FFF2-40B4-BE49-F238E27FC236}">
                <a16:creationId xmlns:a16="http://schemas.microsoft.com/office/drawing/2014/main" id="{809A4550-C315-4E10-98DF-DCACDA1E72B6}"/>
              </a:ext>
            </a:extLst>
          </p:cNvPr>
          <p:cNvSpPr/>
          <p:nvPr/>
        </p:nvSpPr>
        <p:spPr>
          <a:xfrm>
            <a:off x="7716240" y="4988214"/>
            <a:ext cx="493295" cy="5223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A</a:t>
            </a:r>
          </a:p>
        </p:txBody>
      </p:sp>
    </p:spTree>
    <p:extLst>
      <p:ext uri="{BB962C8B-B14F-4D97-AF65-F5344CB8AC3E}">
        <p14:creationId xmlns:p14="http://schemas.microsoft.com/office/powerpoint/2010/main" val="203732982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ACA39-B08C-4B60-B94A-76262082FF8F}"/>
              </a:ext>
            </a:extLst>
          </p:cNvPr>
          <p:cNvSpPr>
            <a:spLocks noGrp="1"/>
          </p:cNvSpPr>
          <p:nvPr>
            <p:ph type="title"/>
          </p:nvPr>
        </p:nvSpPr>
        <p:spPr>
          <a:xfrm>
            <a:off x="838200" y="365125"/>
            <a:ext cx="10515600" cy="1325563"/>
          </a:xfrm>
        </p:spPr>
        <p:txBody>
          <a:bodyPr anchor="ctr">
            <a:normAutofit/>
          </a:bodyPr>
          <a:lstStyle/>
          <a:p>
            <a:r>
              <a:rPr lang="en-GB" dirty="0"/>
              <a:t>Modular Arithmetic</a:t>
            </a:r>
          </a:p>
        </p:txBody>
      </p:sp>
      <p:sp>
        <p:nvSpPr>
          <p:cNvPr id="12" name="Content Placeholder 2">
            <a:extLst>
              <a:ext uri="{FF2B5EF4-FFF2-40B4-BE49-F238E27FC236}">
                <a16:creationId xmlns:a16="http://schemas.microsoft.com/office/drawing/2014/main" id="{2F475C4C-4FB1-446D-ABF3-28C41F532D65}"/>
              </a:ext>
            </a:extLst>
          </p:cNvPr>
          <p:cNvSpPr>
            <a:spLocks noGrp="1"/>
          </p:cNvSpPr>
          <p:nvPr>
            <p:ph sz="half" idx="1"/>
          </p:nvPr>
        </p:nvSpPr>
        <p:spPr>
          <a:xfrm>
            <a:off x="838199" y="1825625"/>
            <a:ext cx="6112061" cy="4351338"/>
          </a:xfrm>
        </p:spPr>
        <p:txBody>
          <a:bodyPr>
            <a:normAutofit/>
          </a:bodyPr>
          <a:lstStyle/>
          <a:p>
            <a:r>
              <a:rPr lang="en-US" dirty="0"/>
              <a:t>Suppose it is 05:00, so the hours are 5</a:t>
            </a:r>
          </a:p>
          <a:p>
            <a:endParaRPr lang="en-US" dirty="0"/>
          </a:p>
          <a:p>
            <a:r>
              <a:rPr lang="en-US" dirty="0"/>
              <a:t>What will the time be in 8 hours?</a:t>
            </a:r>
          </a:p>
          <a:p>
            <a:endParaRPr lang="en-US" dirty="0"/>
          </a:p>
          <a:p>
            <a:r>
              <a:rPr lang="en-US" dirty="0"/>
              <a:t>Pretty easy, it will be 13:00, so the hours are 13</a:t>
            </a:r>
          </a:p>
          <a:p>
            <a:endParaRPr lang="en-US" dirty="0"/>
          </a:p>
          <a:p>
            <a:r>
              <a:rPr lang="en-US" dirty="0"/>
              <a:t>We did this by working out 5 + 8 = 13 </a:t>
            </a:r>
          </a:p>
        </p:txBody>
      </p:sp>
      <p:pic>
        <p:nvPicPr>
          <p:cNvPr id="7" name="Content Placeholder 6" descr="A picture containing clock, reading, time, watch&#10;&#10;Description automatically generated">
            <a:extLst>
              <a:ext uri="{FF2B5EF4-FFF2-40B4-BE49-F238E27FC236}">
                <a16:creationId xmlns:a16="http://schemas.microsoft.com/office/drawing/2014/main" id="{E47CD7F6-2757-4FB2-9E8A-7B34F87407B2}"/>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107303" y="1649591"/>
            <a:ext cx="4318702" cy="4351338"/>
          </a:xfrm>
          <a:noFill/>
        </p:spPr>
      </p:pic>
    </p:spTree>
    <p:extLst>
      <p:ext uri="{BB962C8B-B14F-4D97-AF65-F5344CB8AC3E}">
        <p14:creationId xmlns:p14="http://schemas.microsoft.com/office/powerpoint/2010/main" val="2920480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ACA39-B08C-4B60-B94A-76262082FF8F}"/>
              </a:ext>
            </a:extLst>
          </p:cNvPr>
          <p:cNvSpPr>
            <a:spLocks noGrp="1"/>
          </p:cNvSpPr>
          <p:nvPr>
            <p:ph type="title"/>
          </p:nvPr>
        </p:nvSpPr>
        <p:spPr>
          <a:xfrm>
            <a:off x="838200" y="365125"/>
            <a:ext cx="10515600" cy="1325563"/>
          </a:xfrm>
        </p:spPr>
        <p:txBody>
          <a:bodyPr anchor="ctr">
            <a:normAutofit/>
          </a:bodyPr>
          <a:lstStyle/>
          <a:p>
            <a:r>
              <a:rPr lang="en-GB" dirty="0"/>
              <a:t>Modular Arithmetic</a:t>
            </a:r>
          </a:p>
        </p:txBody>
      </p:sp>
      <p:sp>
        <p:nvSpPr>
          <p:cNvPr id="12" name="Content Placeholder 2">
            <a:extLst>
              <a:ext uri="{FF2B5EF4-FFF2-40B4-BE49-F238E27FC236}">
                <a16:creationId xmlns:a16="http://schemas.microsoft.com/office/drawing/2014/main" id="{2F475C4C-4FB1-446D-ABF3-28C41F532D65}"/>
              </a:ext>
            </a:extLst>
          </p:cNvPr>
          <p:cNvSpPr>
            <a:spLocks noGrp="1"/>
          </p:cNvSpPr>
          <p:nvPr>
            <p:ph sz="half" idx="1"/>
          </p:nvPr>
        </p:nvSpPr>
        <p:spPr>
          <a:xfrm>
            <a:off x="838199" y="1825625"/>
            <a:ext cx="6112061" cy="4351338"/>
          </a:xfrm>
        </p:spPr>
        <p:txBody>
          <a:bodyPr>
            <a:normAutofit fontScale="85000" lnSpcReduction="10000"/>
          </a:bodyPr>
          <a:lstStyle/>
          <a:p>
            <a:r>
              <a:rPr lang="en-US" dirty="0"/>
              <a:t>Now suppose it is 20:00, so the hours are 20 </a:t>
            </a:r>
          </a:p>
          <a:p>
            <a:r>
              <a:rPr lang="en-US" dirty="0"/>
              <a:t>What will the time be in 6 hours?</a:t>
            </a:r>
          </a:p>
          <a:p>
            <a:r>
              <a:rPr lang="en-US" dirty="0"/>
              <a:t> </a:t>
            </a:r>
          </a:p>
          <a:p>
            <a:r>
              <a:rPr lang="en-US" dirty="0"/>
              <a:t>Well, it’ll be 02:00, so the hours are 2</a:t>
            </a:r>
          </a:p>
          <a:p>
            <a:endParaRPr lang="en-US" dirty="0"/>
          </a:p>
          <a:p>
            <a:r>
              <a:rPr lang="en-US" dirty="0"/>
              <a:t>When we added up 20 and 6, we remembered that when we reach 24, we go back to 0 again</a:t>
            </a:r>
          </a:p>
          <a:p>
            <a:endParaRPr lang="en-US" dirty="0"/>
          </a:p>
          <a:p>
            <a:r>
              <a:rPr lang="en-US" dirty="0"/>
              <a:t>So we have the odd-looking “equation” </a:t>
            </a:r>
          </a:p>
          <a:p>
            <a:r>
              <a:rPr lang="en-US" dirty="0"/>
              <a:t>20 + 6 = 2. </a:t>
            </a:r>
          </a:p>
        </p:txBody>
      </p:sp>
      <p:pic>
        <p:nvPicPr>
          <p:cNvPr id="7" name="Content Placeholder 6" descr="A picture containing clock, reading, time, watch&#10;&#10;Description automatically generated">
            <a:extLst>
              <a:ext uri="{FF2B5EF4-FFF2-40B4-BE49-F238E27FC236}">
                <a16:creationId xmlns:a16="http://schemas.microsoft.com/office/drawing/2014/main" id="{E47CD7F6-2757-4FB2-9E8A-7B34F87407B2}"/>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107303" y="1649591"/>
            <a:ext cx="4318702" cy="4351338"/>
          </a:xfrm>
          <a:noFill/>
        </p:spPr>
      </p:pic>
    </p:spTree>
    <p:extLst>
      <p:ext uri="{BB962C8B-B14F-4D97-AF65-F5344CB8AC3E}">
        <p14:creationId xmlns:p14="http://schemas.microsoft.com/office/powerpoint/2010/main" val="9798427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ACA39-B08C-4B60-B94A-76262082FF8F}"/>
              </a:ext>
            </a:extLst>
          </p:cNvPr>
          <p:cNvSpPr>
            <a:spLocks noGrp="1"/>
          </p:cNvSpPr>
          <p:nvPr>
            <p:ph type="title"/>
          </p:nvPr>
        </p:nvSpPr>
        <p:spPr>
          <a:xfrm>
            <a:off x="838200" y="365125"/>
            <a:ext cx="10515600" cy="1325563"/>
          </a:xfrm>
        </p:spPr>
        <p:txBody>
          <a:bodyPr anchor="ctr">
            <a:normAutofit/>
          </a:bodyPr>
          <a:lstStyle/>
          <a:p>
            <a:r>
              <a:rPr lang="en-GB" dirty="0"/>
              <a:t>Modular Arithmetic</a:t>
            </a:r>
          </a:p>
        </p:txBody>
      </p:sp>
      <p:sp>
        <p:nvSpPr>
          <p:cNvPr id="12" name="Content Placeholder 2">
            <a:extLst>
              <a:ext uri="{FF2B5EF4-FFF2-40B4-BE49-F238E27FC236}">
                <a16:creationId xmlns:a16="http://schemas.microsoft.com/office/drawing/2014/main" id="{2F475C4C-4FB1-446D-ABF3-28C41F532D65}"/>
              </a:ext>
            </a:extLst>
          </p:cNvPr>
          <p:cNvSpPr>
            <a:spLocks noGrp="1"/>
          </p:cNvSpPr>
          <p:nvPr>
            <p:ph sz="half" idx="1"/>
          </p:nvPr>
        </p:nvSpPr>
        <p:spPr>
          <a:xfrm>
            <a:off x="838199" y="1825625"/>
            <a:ext cx="6112061" cy="4351338"/>
          </a:xfrm>
        </p:spPr>
        <p:txBody>
          <a:bodyPr>
            <a:normAutofit/>
          </a:bodyPr>
          <a:lstStyle/>
          <a:p>
            <a:r>
              <a:rPr lang="en-US" dirty="0"/>
              <a:t>The main point is that we add up exactly as normal, but we “wrap around” back to 0 whenever we pass a certain point (in this case 24)</a:t>
            </a:r>
          </a:p>
          <a:p>
            <a:endParaRPr lang="en-US" dirty="0"/>
          </a:p>
          <a:p>
            <a:r>
              <a:rPr lang="en-US" dirty="0"/>
              <a:t>So for example, suppose it is 07:00</a:t>
            </a:r>
          </a:p>
          <a:p>
            <a:endParaRPr lang="en-US" dirty="0"/>
          </a:p>
          <a:p>
            <a:r>
              <a:rPr lang="en-US" dirty="0"/>
              <a:t>What will the time be in 50 hours? </a:t>
            </a:r>
          </a:p>
        </p:txBody>
      </p:sp>
      <p:pic>
        <p:nvPicPr>
          <p:cNvPr id="7" name="Content Placeholder 6" descr="A picture containing clock, reading, time, watch&#10;&#10;Description automatically generated">
            <a:extLst>
              <a:ext uri="{FF2B5EF4-FFF2-40B4-BE49-F238E27FC236}">
                <a16:creationId xmlns:a16="http://schemas.microsoft.com/office/drawing/2014/main" id="{E47CD7F6-2757-4FB2-9E8A-7B34F87407B2}"/>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107303" y="1649591"/>
            <a:ext cx="4318702" cy="4351338"/>
          </a:xfrm>
          <a:noFill/>
        </p:spPr>
      </p:pic>
    </p:spTree>
    <p:extLst>
      <p:ext uri="{BB962C8B-B14F-4D97-AF65-F5344CB8AC3E}">
        <p14:creationId xmlns:p14="http://schemas.microsoft.com/office/powerpoint/2010/main" val="17688601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ACA39-B08C-4B60-B94A-76262082FF8F}"/>
              </a:ext>
            </a:extLst>
          </p:cNvPr>
          <p:cNvSpPr>
            <a:spLocks noGrp="1"/>
          </p:cNvSpPr>
          <p:nvPr>
            <p:ph type="title"/>
          </p:nvPr>
        </p:nvSpPr>
        <p:spPr>
          <a:xfrm>
            <a:off x="838200" y="365125"/>
            <a:ext cx="10515600" cy="1325563"/>
          </a:xfrm>
        </p:spPr>
        <p:txBody>
          <a:bodyPr anchor="ctr">
            <a:normAutofit/>
          </a:bodyPr>
          <a:lstStyle/>
          <a:p>
            <a:r>
              <a:rPr lang="en-GB" dirty="0"/>
              <a:t>Modular Arithmetic</a:t>
            </a:r>
          </a:p>
        </p:txBody>
      </p:sp>
      <p:sp>
        <p:nvSpPr>
          <p:cNvPr id="12" name="Content Placeholder 2">
            <a:extLst>
              <a:ext uri="{FF2B5EF4-FFF2-40B4-BE49-F238E27FC236}">
                <a16:creationId xmlns:a16="http://schemas.microsoft.com/office/drawing/2014/main" id="{2F475C4C-4FB1-446D-ABF3-28C41F532D65}"/>
              </a:ext>
            </a:extLst>
          </p:cNvPr>
          <p:cNvSpPr>
            <a:spLocks noGrp="1"/>
          </p:cNvSpPr>
          <p:nvPr>
            <p:ph sz="half" idx="1"/>
          </p:nvPr>
        </p:nvSpPr>
        <p:spPr>
          <a:xfrm>
            <a:off x="838199" y="1825625"/>
            <a:ext cx="6112061" cy="4351338"/>
          </a:xfrm>
        </p:spPr>
        <p:txBody>
          <a:bodyPr>
            <a:normAutofit/>
          </a:bodyPr>
          <a:lstStyle/>
          <a:p>
            <a:r>
              <a:rPr lang="en-US" dirty="0"/>
              <a:t>In 24 hours it will be 07:00 again</a:t>
            </a:r>
          </a:p>
          <a:p>
            <a:endParaRPr lang="en-US" dirty="0"/>
          </a:p>
          <a:p>
            <a:r>
              <a:rPr lang="en-US" dirty="0"/>
              <a:t>A further 24 hours later it will be 07:00 again. </a:t>
            </a:r>
          </a:p>
          <a:p>
            <a:r>
              <a:rPr lang="en-US" dirty="0"/>
              <a:t>Then another 2 hours later its 09:00 and our 50 hours have elapsed</a:t>
            </a:r>
          </a:p>
          <a:p>
            <a:endParaRPr lang="en-US" dirty="0"/>
          </a:p>
          <a:p>
            <a:r>
              <a:rPr lang="en-US" dirty="0"/>
              <a:t>In some sense, we have the “equation” 7 + 50 = 9 </a:t>
            </a:r>
          </a:p>
        </p:txBody>
      </p:sp>
      <p:pic>
        <p:nvPicPr>
          <p:cNvPr id="7" name="Content Placeholder 6" descr="A picture containing clock, reading, time, watch&#10;&#10;Description automatically generated">
            <a:extLst>
              <a:ext uri="{FF2B5EF4-FFF2-40B4-BE49-F238E27FC236}">
                <a16:creationId xmlns:a16="http://schemas.microsoft.com/office/drawing/2014/main" id="{E47CD7F6-2757-4FB2-9E8A-7B34F87407B2}"/>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107303" y="1649591"/>
            <a:ext cx="4318702" cy="4351338"/>
          </a:xfrm>
          <a:noFill/>
        </p:spPr>
      </p:pic>
    </p:spTree>
    <p:extLst>
      <p:ext uri="{BB962C8B-B14F-4D97-AF65-F5344CB8AC3E}">
        <p14:creationId xmlns:p14="http://schemas.microsoft.com/office/powerpoint/2010/main" val="27586510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normAutofit/>
          </a:bodyPr>
          <a:lstStyle/>
          <a:p>
            <a:pPr marL="0" indent="0" algn="ctr">
              <a:buNone/>
            </a:pPr>
            <a:endParaRPr lang="en-US" sz="4800" dirty="0"/>
          </a:p>
          <a:p>
            <a:pPr marL="0" indent="0" algn="ctr">
              <a:buNone/>
            </a:pPr>
            <a:endParaRPr lang="en-US" sz="4800" dirty="0"/>
          </a:p>
        </p:txBody>
      </p:sp>
      <p:sp>
        <p:nvSpPr>
          <p:cNvPr id="4" name="Rectangle: Rounded Corners 3">
            <a:extLst>
              <a:ext uri="{FF2B5EF4-FFF2-40B4-BE49-F238E27FC236}">
                <a16:creationId xmlns:a16="http://schemas.microsoft.com/office/drawing/2014/main" id="{F7A5BD4F-F210-406F-BDA3-5D496D0DBA1D}"/>
              </a:ext>
            </a:extLst>
          </p:cNvPr>
          <p:cNvSpPr/>
          <p:nvPr/>
        </p:nvSpPr>
        <p:spPr>
          <a:xfrm>
            <a:off x="2115552" y="2852238"/>
            <a:ext cx="7960895" cy="19531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indent="0" algn="ctr">
              <a:buNone/>
            </a:pPr>
            <a:r>
              <a:rPr lang="en-US" sz="4800" dirty="0"/>
              <a:t>Modulus</a:t>
            </a:r>
            <a:endParaRPr lang="en-GB" sz="4800" dirty="0"/>
          </a:p>
        </p:txBody>
      </p:sp>
    </p:spTree>
    <p:extLst>
      <p:ext uri="{BB962C8B-B14F-4D97-AF65-F5344CB8AC3E}">
        <p14:creationId xmlns:p14="http://schemas.microsoft.com/office/powerpoint/2010/main" val="139760894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DBE00-EDCE-48C1-9DFA-EAA562770096}"/>
              </a:ext>
            </a:extLst>
          </p:cNvPr>
          <p:cNvSpPr>
            <a:spLocks noGrp="1"/>
          </p:cNvSpPr>
          <p:nvPr>
            <p:ph type="title"/>
          </p:nvPr>
        </p:nvSpPr>
        <p:spPr/>
        <p:txBody>
          <a:bodyPr/>
          <a:lstStyle/>
          <a:p>
            <a:r>
              <a:rPr lang="en-GB" dirty="0"/>
              <a:t>Modulus</a:t>
            </a:r>
          </a:p>
        </p:txBody>
      </p:sp>
      <p:sp>
        <p:nvSpPr>
          <p:cNvPr id="3" name="Content Placeholder 2">
            <a:extLst>
              <a:ext uri="{FF2B5EF4-FFF2-40B4-BE49-F238E27FC236}">
                <a16:creationId xmlns:a16="http://schemas.microsoft.com/office/drawing/2014/main" id="{169E3DE7-3A7A-459D-AF58-494C95B0CA17}"/>
              </a:ext>
            </a:extLst>
          </p:cNvPr>
          <p:cNvSpPr>
            <a:spLocks noGrp="1"/>
          </p:cNvSpPr>
          <p:nvPr>
            <p:ph sz="half" idx="1"/>
          </p:nvPr>
        </p:nvSpPr>
        <p:spPr>
          <a:xfrm>
            <a:off x="838200" y="1825625"/>
            <a:ext cx="10425732" cy="4351338"/>
          </a:xfrm>
        </p:spPr>
        <p:txBody>
          <a:bodyPr/>
          <a:lstStyle/>
          <a:p>
            <a:r>
              <a:rPr lang="en-US" dirty="0"/>
              <a:t>The equations in the previous section don’t really make sense; of course 7+50 isn’t 9! </a:t>
            </a:r>
          </a:p>
          <a:p>
            <a:endParaRPr lang="en-US" dirty="0"/>
          </a:p>
          <a:p>
            <a:r>
              <a:rPr lang="en-US" dirty="0"/>
              <a:t>But it is when we “wrap around” at 24. The 24 here is called the modulus of the system we are talking about. </a:t>
            </a:r>
          </a:p>
          <a:p>
            <a:endParaRPr lang="en-US" dirty="0"/>
          </a:p>
          <a:p>
            <a:r>
              <a:rPr lang="en-US" dirty="0"/>
              <a:t>We use the following notation: 7 + 50 ≡ 9 (mod 24) </a:t>
            </a:r>
          </a:p>
          <a:p>
            <a:endParaRPr lang="en-GB" dirty="0"/>
          </a:p>
        </p:txBody>
      </p:sp>
    </p:spTree>
    <p:extLst>
      <p:ext uri="{BB962C8B-B14F-4D97-AF65-F5344CB8AC3E}">
        <p14:creationId xmlns:p14="http://schemas.microsoft.com/office/powerpoint/2010/main" val="322933729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DBE00-EDCE-48C1-9DFA-EAA562770096}"/>
              </a:ext>
            </a:extLst>
          </p:cNvPr>
          <p:cNvSpPr>
            <a:spLocks noGrp="1"/>
          </p:cNvSpPr>
          <p:nvPr>
            <p:ph type="title"/>
          </p:nvPr>
        </p:nvSpPr>
        <p:spPr/>
        <p:txBody>
          <a:bodyPr/>
          <a:lstStyle/>
          <a:p>
            <a:r>
              <a:rPr lang="en-GB" dirty="0"/>
              <a:t>Modulus</a:t>
            </a:r>
          </a:p>
        </p:txBody>
      </p:sp>
      <p:sp>
        <p:nvSpPr>
          <p:cNvPr id="3" name="Content Placeholder 2">
            <a:extLst>
              <a:ext uri="{FF2B5EF4-FFF2-40B4-BE49-F238E27FC236}">
                <a16:creationId xmlns:a16="http://schemas.microsoft.com/office/drawing/2014/main" id="{169E3DE7-3A7A-459D-AF58-494C95B0CA17}"/>
              </a:ext>
            </a:extLst>
          </p:cNvPr>
          <p:cNvSpPr>
            <a:spLocks noGrp="1"/>
          </p:cNvSpPr>
          <p:nvPr>
            <p:ph sz="half" idx="1"/>
          </p:nvPr>
        </p:nvSpPr>
        <p:spPr>
          <a:xfrm>
            <a:off x="838200" y="1825625"/>
            <a:ext cx="10425732" cy="4351338"/>
          </a:xfrm>
        </p:spPr>
        <p:txBody>
          <a:bodyPr/>
          <a:lstStyle/>
          <a:p>
            <a:r>
              <a:rPr lang="en-US" dirty="0"/>
              <a:t>This means that “wrapping around” at 24, 7 +50 is equivalent to 9</a:t>
            </a:r>
          </a:p>
          <a:p>
            <a:endParaRPr lang="en-US" dirty="0"/>
          </a:p>
          <a:p>
            <a:r>
              <a:rPr lang="en-US" dirty="0"/>
              <a:t>Note the use of the equivalence symbol ≡ rather than the usual sign = used for equality</a:t>
            </a:r>
          </a:p>
          <a:p>
            <a:endParaRPr lang="en-US" dirty="0"/>
          </a:p>
          <a:p>
            <a:r>
              <a:rPr lang="en-US" dirty="0"/>
              <a:t>The example we have used here was 24, because it’s a familiar example. </a:t>
            </a:r>
          </a:p>
          <a:p>
            <a:endParaRPr lang="en-US" dirty="0"/>
          </a:p>
          <a:p>
            <a:r>
              <a:rPr lang="en-US" dirty="0"/>
              <a:t>But what’s to stop us using any other modulus? </a:t>
            </a:r>
          </a:p>
          <a:p>
            <a:endParaRPr lang="en-GB" dirty="0"/>
          </a:p>
        </p:txBody>
      </p:sp>
    </p:spTree>
    <p:extLst>
      <p:ext uri="{BB962C8B-B14F-4D97-AF65-F5344CB8AC3E}">
        <p14:creationId xmlns:p14="http://schemas.microsoft.com/office/powerpoint/2010/main" val="48264826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DBE00-EDCE-48C1-9DFA-EAA562770096}"/>
              </a:ext>
            </a:extLst>
          </p:cNvPr>
          <p:cNvSpPr>
            <a:spLocks noGrp="1"/>
          </p:cNvSpPr>
          <p:nvPr>
            <p:ph type="title"/>
          </p:nvPr>
        </p:nvSpPr>
        <p:spPr/>
        <p:txBody>
          <a:bodyPr/>
          <a:lstStyle/>
          <a:p>
            <a:r>
              <a:rPr lang="en-GB" dirty="0"/>
              <a:t>Modulus</a:t>
            </a:r>
          </a:p>
        </p:txBody>
      </p:sp>
      <p:sp>
        <p:nvSpPr>
          <p:cNvPr id="3" name="Content Placeholder 2">
            <a:extLst>
              <a:ext uri="{FF2B5EF4-FFF2-40B4-BE49-F238E27FC236}">
                <a16:creationId xmlns:a16="http://schemas.microsoft.com/office/drawing/2014/main" id="{169E3DE7-3A7A-459D-AF58-494C95B0CA17}"/>
              </a:ext>
            </a:extLst>
          </p:cNvPr>
          <p:cNvSpPr>
            <a:spLocks noGrp="1"/>
          </p:cNvSpPr>
          <p:nvPr>
            <p:ph sz="half" idx="1"/>
          </p:nvPr>
        </p:nvSpPr>
        <p:spPr>
          <a:xfrm>
            <a:off x="838200" y="1825625"/>
            <a:ext cx="10425732" cy="4351338"/>
          </a:xfrm>
        </p:spPr>
        <p:txBody>
          <a:bodyPr/>
          <a:lstStyle/>
          <a:p>
            <a:r>
              <a:rPr lang="en-US" dirty="0"/>
              <a:t>For example, take a modulus of 5. What is 3 + 4 (mod 5)? </a:t>
            </a:r>
          </a:p>
          <a:p>
            <a:endParaRPr lang="en-US" dirty="0"/>
          </a:p>
          <a:p>
            <a:r>
              <a:rPr lang="en-US" dirty="0"/>
              <a:t>With modulus 5, we wrap around when we reach 5</a:t>
            </a:r>
          </a:p>
          <a:p>
            <a:endParaRPr lang="en-US" dirty="0"/>
          </a:p>
          <a:p>
            <a:r>
              <a:rPr lang="en-US" dirty="0"/>
              <a:t>So the only numbers we have are 0, 1, 2, 3 and 4</a:t>
            </a:r>
          </a:p>
          <a:p>
            <a:endParaRPr lang="en-US" dirty="0"/>
          </a:p>
          <a:p>
            <a:r>
              <a:rPr lang="en-US" dirty="0"/>
              <a:t>When we reach 5 we go back to 0</a:t>
            </a:r>
          </a:p>
          <a:p>
            <a:endParaRPr lang="en-GB" dirty="0"/>
          </a:p>
        </p:txBody>
      </p:sp>
    </p:spTree>
    <p:extLst>
      <p:ext uri="{BB962C8B-B14F-4D97-AF65-F5344CB8AC3E}">
        <p14:creationId xmlns:p14="http://schemas.microsoft.com/office/powerpoint/2010/main" val="196214051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DBE00-EDCE-48C1-9DFA-EAA562770096}"/>
              </a:ext>
            </a:extLst>
          </p:cNvPr>
          <p:cNvSpPr>
            <a:spLocks noGrp="1"/>
          </p:cNvSpPr>
          <p:nvPr>
            <p:ph type="title"/>
          </p:nvPr>
        </p:nvSpPr>
        <p:spPr/>
        <p:txBody>
          <a:bodyPr/>
          <a:lstStyle/>
          <a:p>
            <a:r>
              <a:rPr lang="en-GB" dirty="0"/>
              <a:t>Modulus</a:t>
            </a:r>
          </a:p>
        </p:txBody>
      </p:sp>
      <p:sp>
        <p:nvSpPr>
          <p:cNvPr id="3" name="Content Placeholder 2">
            <a:extLst>
              <a:ext uri="{FF2B5EF4-FFF2-40B4-BE49-F238E27FC236}">
                <a16:creationId xmlns:a16="http://schemas.microsoft.com/office/drawing/2014/main" id="{169E3DE7-3A7A-459D-AF58-494C95B0CA17}"/>
              </a:ext>
            </a:extLst>
          </p:cNvPr>
          <p:cNvSpPr>
            <a:spLocks noGrp="1"/>
          </p:cNvSpPr>
          <p:nvPr>
            <p:ph sz="half" idx="1"/>
          </p:nvPr>
        </p:nvSpPr>
        <p:spPr>
          <a:xfrm>
            <a:off x="838200" y="1825625"/>
            <a:ext cx="10425732" cy="4351338"/>
          </a:xfrm>
        </p:spPr>
        <p:txBody>
          <a:bodyPr>
            <a:normAutofit lnSpcReduction="10000"/>
          </a:bodyPr>
          <a:lstStyle/>
          <a:p>
            <a:r>
              <a:rPr lang="en-US" dirty="0"/>
              <a:t>Trying to add 3 + 4, start from 3</a:t>
            </a:r>
          </a:p>
          <a:p>
            <a:endParaRPr lang="en-US" dirty="0"/>
          </a:p>
          <a:p>
            <a:r>
              <a:rPr lang="en-US" dirty="0"/>
              <a:t>Adding 1 gives 4 </a:t>
            </a:r>
          </a:p>
          <a:p>
            <a:endParaRPr lang="en-US" dirty="0"/>
          </a:p>
          <a:p>
            <a:r>
              <a:rPr lang="en-US" dirty="0"/>
              <a:t>Adding another 1 gives 0 (we wrap back to 0 because we reached 5)</a:t>
            </a:r>
          </a:p>
          <a:p>
            <a:endParaRPr lang="en-US" dirty="0"/>
          </a:p>
          <a:p>
            <a:r>
              <a:rPr lang="en-US" dirty="0"/>
              <a:t>Adding another 1 gives 1. Adding another 1 gives 2</a:t>
            </a:r>
          </a:p>
          <a:p>
            <a:endParaRPr lang="en-US" dirty="0"/>
          </a:p>
          <a:p>
            <a:r>
              <a:rPr lang="en-US" dirty="0"/>
              <a:t>So overall, adding 4 gives the answer 2, and 3 + 4 ≡ 2 (mod 5) </a:t>
            </a:r>
            <a:endParaRPr lang="en-GB" dirty="0"/>
          </a:p>
        </p:txBody>
      </p:sp>
    </p:spTree>
    <p:extLst>
      <p:ext uri="{BB962C8B-B14F-4D97-AF65-F5344CB8AC3E}">
        <p14:creationId xmlns:p14="http://schemas.microsoft.com/office/powerpoint/2010/main" val="317085743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DBE00-EDCE-48C1-9DFA-EAA562770096}"/>
              </a:ext>
            </a:extLst>
          </p:cNvPr>
          <p:cNvSpPr>
            <a:spLocks noGrp="1"/>
          </p:cNvSpPr>
          <p:nvPr>
            <p:ph type="title"/>
          </p:nvPr>
        </p:nvSpPr>
        <p:spPr/>
        <p:txBody>
          <a:bodyPr/>
          <a:lstStyle/>
          <a:p>
            <a:r>
              <a:rPr lang="en-GB" dirty="0"/>
              <a:t>Modulus</a:t>
            </a:r>
          </a:p>
        </p:txBody>
      </p:sp>
      <p:sp>
        <p:nvSpPr>
          <p:cNvPr id="3" name="Content Placeholder 2">
            <a:extLst>
              <a:ext uri="{FF2B5EF4-FFF2-40B4-BE49-F238E27FC236}">
                <a16:creationId xmlns:a16="http://schemas.microsoft.com/office/drawing/2014/main" id="{169E3DE7-3A7A-459D-AF58-494C95B0CA17}"/>
              </a:ext>
            </a:extLst>
          </p:cNvPr>
          <p:cNvSpPr>
            <a:spLocks noGrp="1"/>
          </p:cNvSpPr>
          <p:nvPr>
            <p:ph sz="half" idx="1"/>
          </p:nvPr>
        </p:nvSpPr>
        <p:spPr>
          <a:xfrm>
            <a:off x="838200" y="1825625"/>
            <a:ext cx="10425732" cy="4351338"/>
          </a:xfrm>
        </p:spPr>
        <p:txBody>
          <a:bodyPr>
            <a:normAutofit fontScale="92500" lnSpcReduction="10000"/>
          </a:bodyPr>
          <a:lstStyle/>
          <a:p>
            <a:r>
              <a:rPr lang="en-US" dirty="0"/>
              <a:t>We can do multiplication as well: </a:t>
            </a:r>
          </a:p>
          <a:p>
            <a:r>
              <a:rPr lang="en-US" dirty="0"/>
              <a:t>What is 3 * 2 (mod 5)? </a:t>
            </a:r>
          </a:p>
          <a:p>
            <a:r>
              <a:rPr lang="en-US" dirty="0"/>
              <a:t>(The * symbol is commonly used for multiplication to avoid confusion with the letter x)</a:t>
            </a:r>
          </a:p>
          <a:p>
            <a:endParaRPr lang="en-US" dirty="0"/>
          </a:p>
          <a:p>
            <a:r>
              <a:rPr lang="en-US" dirty="0"/>
              <a:t>“Normally” 3 * 2 is 6. But 6 is the “same as” 1 (as we reset at 5)</a:t>
            </a:r>
          </a:p>
          <a:p>
            <a:endParaRPr lang="en-US" dirty="0"/>
          </a:p>
          <a:p>
            <a:r>
              <a:rPr lang="en-US" dirty="0"/>
              <a:t>So, we can say 3 * 2 ≡ 1 (mod 5)</a:t>
            </a:r>
          </a:p>
          <a:p>
            <a:endParaRPr lang="en-US" dirty="0"/>
          </a:p>
          <a:p>
            <a:r>
              <a:rPr lang="en-US" dirty="0"/>
              <a:t>This should become clearer when we consider remainders </a:t>
            </a:r>
          </a:p>
          <a:p>
            <a:endParaRPr lang="en-GB" dirty="0"/>
          </a:p>
        </p:txBody>
      </p:sp>
    </p:spTree>
    <p:extLst>
      <p:ext uri="{BB962C8B-B14F-4D97-AF65-F5344CB8AC3E}">
        <p14:creationId xmlns:p14="http://schemas.microsoft.com/office/powerpoint/2010/main" val="22072061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C95A1-4E3A-437B-9A7C-7878FA37E32D}"/>
              </a:ext>
            </a:extLst>
          </p:cNvPr>
          <p:cNvSpPr>
            <a:spLocks noGrp="1"/>
          </p:cNvSpPr>
          <p:nvPr>
            <p:ph type="title"/>
          </p:nvPr>
        </p:nvSpPr>
        <p:spPr/>
        <p:txBody>
          <a:bodyPr/>
          <a:lstStyle/>
          <a:p>
            <a:r>
              <a:rPr lang="en-US" dirty="0"/>
              <a:t>CIA Principles</a:t>
            </a:r>
            <a:endParaRPr lang="en-GB" dirty="0"/>
          </a:p>
        </p:txBody>
      </p:sp>
      <p:sp>
        <p:nvSpPr>
          <p:cNvPr id="3" name="Content Placeholder 2">
            <a:extLst>
              <a:ext uri="{FF2B5EF4-FFF2-40B4-BE49-F238E27FC236}">
                <a16:creationId xmlns:a16="http://schemas.microsoft.com/office/drawing/2014/main" id="{B7D3216E-1FF0-49FD-BCE0-239D5BC11630}"/>
              </a:ext>
            </a:extLst>
          </p:cNvPr>
          <p:cNvSpPr>
            <a:spLocks noGrp="1"/>
          </p:cNvSpPr>
          <p:nvPr>
            <p:ph idx="1"/>
          </p:nvPr>
        </p:nvSpPr>
        <p:spPr/>
        <p:txBody>
          <a:bodyPr>
            <a:normAutofit/>
          </a:bodyPr>
          <a:lstStyle/>
          <a:p>
            <a:pPr marL="0" indent="0">
              <a:buNone/>
            </a:pPr>
            <a:r>
              <a:rPr lang="en-US" sz="4000" dirty="0"/>
              <a:t>Confidentiality         Integrity               Availability</a:t>
            </a:r>
            <a:endParaRPr lang="en-GB" sz="4000" dirty="0"/>
          </a:p>
        </p:txBody>
      </p:sp>
      <p:pic>
        <p:nvPicPr>
          <p:cNvPr id="5" name="Picture 4" descr="Padlock on computer motherboard">
            <a:extLst>
              <a:ext uri="{FF2B5EF4-FFF2-40B4-BE49-F238E27FC236}">
                <a16:creationId xmlns:a16="http://schemas.microsoft.com/office/drawing/2014/main" id="{85734B03-A33E-4651-8008-A7FBEE056B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266" y="2360897"/>
            <a:ext cx="3200400" cy="2136205"/>
          </a:xfrm>
          <a:prstGeom prst="rect">
            <a:avLst/>
          </a:prstGeom>
          <a:effectLst>
            <a:softEdge rad="279400"/>
          </a:effectLst>
        </p:spPr>
      </p:pic>
      <p:pic>
        <p:nvPicPr>
          <p:cNvPr id="7" name="Picture 6" descr="Two steel chains joined">
            <a:extLst>
              <a:ext uri="{FF2B5EF4-FFF2-40B4-BE49-F238E27FC236}">
                <a16:creationId xmlns:a16="http://schemas.microsoft.com/office/drawing/2014/main" id="{A76F412B-D6E0-4EB2-AD52-AC62ED2189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0543" y="2424608"/>
            <a:ext cx="2678662" cy="2008782"/>
          </a:xfrm>
          <a:prstGeom prst="rect">
            <a:avLst/>
          </a:prstGeom>
          <a:effectLst>
            <a:softEdge rad="266700"/>
          </a:effectLst>
        </p:spPr>
      </p:pic>
      <p:pic>
        <p:nvPicPr>
          <p:cNvPr id="6" name="Picture 5" descr="Computer script on a screen">
            <a:extLst>
              <a:ext uri="{FF2B5EF4-FFF2-40B4-BE49-F238E27FC236}">
                <a16:creationId xmlns:a16="http://schemas.microsoft.com/office/drawing/2014/main" id="{F95DE393-3F0C-45C5-BE90-19C3ED60B2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35247" y="2360897"/>
            <a:ext cx="3032601" cy="2021240"/>
          </a:xfrm>
          <a:prstGeom prst="rect">
            <a:avLst/>
          </a:prstGeom>
          <a:effectLst>
            <a:softEdge rad="266700"/>
          </a:effectLst>
        </p:spPr>
      </p:pic>
      <p:sp>
        <p:nvSpPr>
          <p:cNvPr id="4" name="TextBox 3">
            <a:extLst>
              <a:ext uri="{FF2B5EF4-FFF2-40B4-BE49-F238E27FC236}">
                <a16:creationId xmlns:a16="http://schemas.microsoft.com/office/drawing/2014/main" id="{F323EBC2-6BA7-406B-B52A-0275E0B6864D}"/>
              </a:ext>
            </a:extLst>
          </p:cNvPr>
          <p:cNvSpPr txBox="1"/>
          <p:nvPr/>
        </p:nvSpPr>
        <p:spPr>
          <a:xfrm>
            <a:off x="945501" y="4569101"/>
            <a:ext cx="2993666" cy="923330"/>
          </a:xfrm>
          <a:prstGeom prst="rect">
            <a:avLst/>
          </a:prstGeom>
          <a:noFill/>
        </p:spPr>
        <p:txBody>
          <a:bodyPr wrap="square" rtlCol="0">
            <a:spAutoFit/>
          </a:bodyPr>
          <a:lstStyle/>
          <a:p>
            <a:r>
              <a:rPr lang="en-US" dirty="0"/>
              <a:t>Ensuring that the sensitive information is protected from unauthorized access </a:t>
            </a:r>
            <a:endParaRPr lang="en-GB" dirty="0"/>
          </a:p>
        </p:txBody>
      </p:sp>
      <p:sp>
        <p:nvSpPr>
          <p:cNvPr id="8" name="TextBox 7">
            <a:extLst>
              <a:ext uri="{FF2B5EF4-FFF2-40B4-BE49-F238E27FC236}">
                <a16:creationId xmlns:a16="http://schemas.microsoft.com/office/drawing/2014/main" id="{BFCDB9A3-FEBF-4EEB-BA83-8B205EF87025}"/>
              </a:ext>
            </a:extLst>
          </p:cNvPr>
          <p:cNvSpPr txBox="1"/>
          <p:nvPr/>
        </p:nvSpPr>
        <p:spPr>
          <a:xfrm>
            <a:off x="4540543" y="4568327"/>
            <a:ext cx="2993666" cy="1754326"/>
          </a:xfrm>
          <a:prstGeom prst="rect">
            <a:avLst/>
          </a:prstGeom>
          <a:noFill/>
        </p:spPr>
        <p:txBody>
          <a:bodyPr wrap="square" rtlCol="0">
            <a:spAutoFit/>
          </a:bodyPr>
          <a:lstStyle/>
          <a:p>
            <a:r>
              <a:rPr lang="en-US" dirty="0"/>
              <a:t>Ensuring the consistency, accuracy, completeness and general trustworthiness of data is maintained, “In Transit” and “At Rest”, and throughout its lifecycle</a:t>
            </a:r>
            <a:endParaRPr lang="en-GB" dirty="0"/>
          </a:p>
        </p:txBody>
      </p:sp>
      <p:sp>
        <p:nvSpPr>
          <p:cNvPr id="9" name="TextBox 8">
            <a:extLst>
              <a:ext uri="{FF2B5EF4-FFF2-40B4-BE49-F238E27FC236}">
                <a16:creationId xmlns:a16="http://schemas.microsoft.com/office/drawing/2014/main" id="{80A6409D-2297-46DD-8565-9E81FE379516}"/>
              </a:ext>
            </a:extLst>
          </p:cNvPr>
          <p:cNvSpPr txBox="1"/>
          <p:nvPr/>
        </p:nvSpPr>
        <p:spPr>
          <a:xfrm>
            <a:off x="8061783" y="4564720"/>
            <a:ext cx="2993666" cy="1200329"/>
          </a:xfrm>
          <a:prstGeom prst="rect">
            <a:avLst/>
          </a:prstGeom>
          <a:noFill/>
        </p:spPr>
        <p:txBody>
          <a:bodyPr wrap="square" rtlCol="0">
            <a:spAutoFit/>
          </a:bodyPr>
          <a:lstStyle/>
          <a:p>
            <a:r>
              <a:rPr lang="en-US" dirty="0"/>
              <a:t>Ensuring that information is readily available and accessible for authorized parties with a legitimate need </a:t>
            </a:r>
            <a:endParaRPr lang="en-GB" dirty="0"/>
          </a:p>
        </p:txBody>
      </p:sp>
    </p:spTree>
    <p:extLst>
      <p:ext uri="{BB962C8B-B14F-4D97-AF65-F5344CB8AC3E}">
        <p14:creationId xmlns:p14="http://schemas.microsoft.com/office/powerpoint/2010/main" val="242294236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DBE00-EDCE-48C1-9DFA-EAA562770096}"/>
              </a:ext>
            </a:extLst>
          </p:cNvPr>
          <p:cNvSpPr>
            <a:spLocks noGrp="1"/>
          </p:cNvSpPr>
          <p:nvPr>
            <p:ph type="title"/>
          </p:nvPr>
        </p:nvSpPr>
        <p:spPr/>
        <p:txBody>
          <a:bodyPr/>
          <a:lstStyle/>
          <a:p>
            <a:r>
              <a:rPr lang="en-GB" dirty="0"/>
              <a:t>Group: Mini-Test Questions</a:t>
            </a:r>
          </a:p>
        </p:txBody>
      </p:sp>
      <p:sp>
        <p:nvSpPr>
          <p:cNvPr id="3" name="Content Placeholder 2">
            <a:extLst>
              <a:ext uri="{FF2B5EF4-FFF2-40B4-BE49-F238E27FC236}">
                <a16:creationId xmlns:a16="http://schemas.microsoft.com/office/drawing/2014/main" id="{169E3DE7-3A7A-459D-AF58-494C95B0CA17}"/>
              </a:ext>
            </a:extLst>
          </p:cNvPr>
          <p:cNvSpPr>
            <a:spLocks noGrp="1"/>
          </p:cNvSpPr>
          <p:nvPr>
            <p:ph sz="half" idx="1"/>
          </p:nvPr>
        </p:nvSpPr>
        <p:spPr>
          <a:xfrm>
            <a:off x="838200" y="1825625"/>
            <a:ext cx="10425732" cy="4351338"/>
          </a:xfrm>
        </p:spPr>
        <p:txBody>
          <a:bodyPr>
            <a:normAutofit/>
          </a:bodyPr>
          <a:lstStyle/>
          <a:p>
            <a:endParaRPr lang="en-GB" dirty="0"/>
          </a:p>
          <a:p>
            <a:endParaRPr lang="en-GB" dirty="0"/>
          </a:p>
          <a:p>
            <a:endParaRPr lang="en-GB" dirty="0"/>
          </a:p>
          <a:p>
            <a:pPr marL="0" indent="0" algn="ctr">
              <a:buNone/>
            </a:pPr>
            <a:r>
              <a:rPr lang="en-GB" sz="6000" dirty="0"/>
              <a:t>7 + 30 (Mod24) </a:t>
            </a:r>
          </a:p>
        </p:txBody>
      </p:sp>
    </p:spTree>
    <p:extLst>
      <p:ext uri="{BB962C8B-B14F-4D97-AF65-F5344CB8AC3E}">
        <p14:creationId xmlns:p14="http://schemas.microsoft.com/office/powerpoint/2010/main" val="394263849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DBE00-EDCE-48C1-9DFA-EAA562770096}"/>
              </a:ext>
            </a:extLst>
          </p:cNvPr>
          <p:cNvSpPr>
            <a:spLocks noGrp="1"/>
          </p:cNvSpPr>
          <p:nvPr>
            <p:ph type="title"/>
          </p:nvPr>
        </p:nvSpPr>
        <p:spPr/>
        <p:txBody>
          <a:bodyPr/>
          <a:lstStyle/>
          <a:p>
            <a:r>
              <a:rPr lang="en-GB" dirty="0"/>
              <a:t>Group: Mini-Test Questions</a:t>
            </a:r>
          </a:p>
        </p:txBody>
      </p:sp>
      <p:sp>
        <p:nvSpPr>
          <p:cNvPr id="3" name="Content Placeholder 2">
            <a:extLst>
              <a:ext uri="{FF2B5EF4-FFF2-40B4-BE49-F238E27FC236}">
                <a16:creationId xmlns:a16="http://schemas.microsoft.com/office/drawing/2014/main" id="{169E3DE7-3A7A-459D-AF58-494C95B0CA17}"/>
              </a:ext>
            </a:extLst>
          </p:cNvPr>
          <p:cNvSpPr>
            <a:spLocks noGrp="1"/>
          </p:cNvSpPr>
          <p:nvPr>
            <p:ph sz="half" idx="1"/>
          </p:nvPr>
        </p:nvSpPr>
        <p:spPr>
          <a:xfrm>
            <a:off x="838200" y="1825625"/>
            <a:ext cx="10425732" cy="4351338"/>
          </a:xfrm>
        </p:spPr>
        <p:txBody>
          <a:bodyPr>
            <a:normAutofit/>
          </a:bodyPr>
          <a:lstStyle/>
          <a:p>
            <a:endParaRPr lang="en-GB" dirty="0"/>
          </a:p>
          <a:p>
            <a:endParaRPr lang="en-GB" dirty="0"/>
          </a:p>
          <a:p>
            <a:endParaRPr lang="en-GB" dirty="0"/>
          </a:p>
          <a:p>
            <a:pPr marL="0" indent="0" algn="ctr">
              <a:buNone/>
            </a:pPr>
            <a:r>
              <a:rPr lang="en-GB" sz="6000" dirty="0"/>
              <a:t>15 + 40 (Mod 12) </a:t>
            </a:r>
          </a:p>
        </p:txBody>
      </p:sp>
    </p:spTree>
    <p:extLst>
      <p:ext uri="{BB962C8B-B14F-4D97-AF65-F5344CB8AC3E}">
        <p14:creationId xmlns:p14="http://schemas.microsoft.com/office/powerpoint/2010/main" val="30483179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DBE00-EDCE-48C1-9DFA-EAA562770096}"/>
              </a:ext>
            </a:extLst>
          </p:cNvPr>
          <p:cNvSpPr>
            <a:spLocks noGrp="1"/>
          </p:cNvSpPr>
          <p:nvPr>
            <p:ph type="title"/>
          </p:nvPr>
        </p:nvSpPr>
        <p:spPr/>
        <p:txBody>
          <a:bodyPr/>
          <a:lstStyle/>
          <a:p>
            <a:r>
              <a:rPr lang="en-GB" dirty="0"/>
              <a:t>Group: Mini-Test Questions</a:t>
            </a:r>
          </a:p>
        </p:txBody>
      </p:sp>
      <p:sp>
        <p:nvSpPr>
          <p:cNvPr id="3" name="Content Placeholder 2">
            <a:extLst>
              <a:ext uri="{FF2B5EF4-FFF2-40B4-BE49-F238E27FC236}">
                <a16:creationId xmlns:a16="http://schemas.microsoft.com/office/drawing/2014/main" id="{169E3DE7-3A7A-459D-AF58-494C95B0CA17}"/>
              </a:ext>
            </a:extLst>
          </p:cNvPr>
          <p:cNvSpPr>
            <a:spLocks noGrp="1"/>
          </p:cNvSpPr>
          <p:nvPr>
            <p:ph sz="half" idx="1"/>
          </p:nvPr>
        </p:nvSpPr>
        <p:spPr>
          <a:xfrm>
            <a:off x="838200" y="1825625"/>
            <a:ext cx="10425732" cy="4351338"/>
          </a:xfrm>
        </p:spPr>
        <p:txBody>
          <a:bodyPr>
            <a:normAutofit/>
          </a:bodyPr>
          <a:lstStyle/>
          <a:p>
            <a:endParaRPr lang="en-GB" dirty="0"/>
          </a:p>
          <a:p>
            <a:endParaRPr lang="en-GB" dirty="0"/>
          </a:p>
          <a:p>
            <a:endParaRPr lang="en-GB" dirty="0"/>
          </a:p>
          <a:p>
            <a:pPr marL="0" indent="0" algn="ctr">
              <a:buNone/>
            </a:pPr>
            <a:r>
              <a:rPr lang="en-GB" sz="6000" dirty="0"/>
              <a:t>3 * 90 (Mod 25) </a:t>
            </a:r>
          </a:p>
        </p:txBody>
      </p:sp>
    </p:spTree>
    <p:extLst>
      <p:ext uri="{BB962C8B-B14F-4D97-AF65-F5344CB8AC3E}">
        <p14:creationId xmlns:p14="http://schemas.microsoft.com/office/powerpoint/2010/main" val="103441376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DBE00-EDCE-48C1-9DFA-EAA562770096}"/>
              </a:ext>
            </a:extLst>
          </p:cNvPr>
          <p:cNvSpPr>
            <a:spLocks noGrp="1"/>
          </p:cNvSpPr>
          <p:nvPr>
            <p:ph type="title"/>
          </p:nvPr>
        </p:nvSpPr>
        <p:spPr/>
        <p:txBody>
          <a:bodyPr/>
          <a:lstStyle/>
          <a:p>
            <a:r>
              <a:rPr lang="en-GB" dirty="0"/>
              <a:t>Group: Mini-Test Questions</a:t>
            </a:r>
          </a:p>
        </p:txBody>
      </p:sp>
      <p:sp>
        <p:nvSpPr>
          <p:cNvPr id="3" name="Content Placeholder 2">
            <a:extLst>
              <a:ext uri="{FF2B5EF4-FFF2-40B4-BE49-F238E27FC236}">
                <a16:creationId xmlns:a16="http://schemas.microsoft.com/office/drawing/2014/main" id="{169E3DE7-3A7A-459D-AF58-494C95B0CA17}"/>
              </a:ext>
            </a:extLst>
          </p:cNvPr>
          <p:cNvSpPr>
            <a:spLocks noGrp="1"/>
          </p:cNvSpPr>
          <p:nvPr>
            <p:ph sz="half" idx="1"/>
          </p:nvPr>
        </p:nvSpPr>
        <p:spPr>
          <a:xfrm>
            <a:off x="838200" y="1825625"/>
            <a:ext cx="10425732" cy="4351338"/>
          </a:xfrm>
        </p:spPr>
        <p:txBody>
          <a:bodyPr>
            <a:normAutofit/>
          </a:bodyPr>
          <a:lstStyle/>
          <a:p>
            <a:endParaRPr lang="en-GB" dirty="0"/>
          </a:p>
          <a:p>
            <a:endParaRPr lang="en-GB" dirty="0"/>
          </a:p>
          <a:p>
            <a:endParaRPr lang="en-GB" dirty="0"/>
          </a:p>
          <a:p>
            <a:pPr marL="0" indent="0" algn="ctr">
              <a:buNone/>
            </a:pPr>
            <a:r>
              <a:rPr lang="en-GB" sz="6000" dirty="0"/>
              <a:t>12 * 10 (Mod 25) </a:t>
            </a:r>
          </a:p>
        </p:txBody>
      </p:sp>
    </p:spTree>
    <p:extLst>
      <p:ext uri="{BB962C8B-B14F-4D97-AF65-F5344CB8AC3E}">
        <p14:creationId xmlns:p14="http://schemas.microsoft.com/office/powerpoint/2010/main" val="422401245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descr="Lightbulb and gear with solid fill">
            <a:extLst>
              <a:ext uri="{FF2B5EF4-FFF2-40B4-BE49-F238E27FC236}">
                <a16:creationId xmlns:a16="http://schemas.microsoft.com/office/drawing/2014/main" id="{9B6CF725-62F8-44D9-94E6-981B360895A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73130" y="701831"/>
            <a:ext cx="4705623" cy="4705623"/>
          </a:xfrm>
          <a:prstGeom prst="rect">
            <a:avLst/>
          </a:prstGeom>
        </p:spPr>
      </p:pic>
      <p:sp>
        <p:nvSpPr>
          <p:cNvPr id="2" name="Title 1">
            <a:extLst>
              <a:ext uri="{FF2B5EF4-FFF2-40B4-BE49-F238E27FC236}">
                <a16:creationId xmlns:a16="http://schemas.microsoft.com/office/drawing/2014/main" id="{DE9866BA-502A-4F27-9E43-D22B840C1030}"/>
              </a:ext>
            </a:extLst>
          </p:cNvPr>
          <p:cNvSpPr>
            <a:spLocks noGrp="1"/>
          </p:cNvSpPr>
          <p:nvPr>
            <p:ph type="title"/>
          </p:nvPr>
        </p:nvSpPr>
        <p:spPr/>
        <p:txBody>
          <a:bodyPr/>
          <a:lstStyle/>
          <a:p>
            <a:r>
              <a:rPr lang="en-GB" dirty="0"/>
              <a:t>Exercise / Lab: Modulus (15 Mins)</a:t>
            </a:r>
          </a:p>
        </p:txBody>
      </p:sp>
      <p:sp>
        <p:nvSpPr>
          <p:cNvPr id="3" name="Content Placeholder 2">
            <a:extLst>
              <a:ext uri="{FF2B5EF4-FFF2-40B4-BE49-F238E27FC236}">
                <a16:creationId xmlns:a16="http://schemas.microsoft.com/office/drawing/2014/main" id="{5932004D-CDF6-4A93-A009-7950E30C0719}"/>
              </a:ext>
            </a:extLst>
          </p:cNvPr>
          <p:cNvSpPr>
            <a:spLocks noGrp="1"/>
          </p:cNvSpPr>
          <p:nvPr>
            <p:ph idx="1"/>
          </p:nvPr>
        </p:nvSpPr>
        <p:spPr/>
        <p:txBody>
          <a:bodyPr>
            <a:normAutofit/>
          </a:bodyPr>
          <a:lstStyle/>
          <a:p>
            <a:pPr marL="0" indent="0">
              <a:buNone/>
            </a:pPr>
            <a:endParaRPr lang="en-GB" dirty="0"/>
          </a:p>
          <a:p>
            <a:pPr marL="0" indent="0">
              <a:buNone/>
            </a:pPr>
            <a:r>
              <a:rPr lang="en-GB" dirty="0"/>
              <a:t>Familiarise yourself with Modulus:</a:t>
            </a:r>
          </a:p>
          <a:p>
            <a:pPr marL="0" indent="0">
              <a:buNone/>
            </a:pPr>
            <a:endParaRPr lang="en-GB" dirty="0"/>
          </a:p>
          <a:p>
            <a:pPr marL="0" indent="0">
              <a:buNone/>
            </a:pPr>
            <a:r>
              <a:rPr lang="en-GB" dirty="0"/>
              <a:t>Each find 5 questions to ask the group</a:t>
            </a:r>
          </a:p>
          <a:p>
            <a:pPr marL="0" indent="0">
              <a:buNone/>
            </a:pPr>
            <a:endParaRPr lang="en-GB" dirty="0"/>
          </a:p>
          <a:p>
            <a:pPr marL="0" indent="0">
              <a:buNone/>
            </a:pPr>
            <a:r>
              <a:rPr lang="en-GB" dirty="0"/>
              <a:t>We’ll work through individually and together…</a:t>
            </a:r>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endParaRPr lang="en-GB" dirty="0"/>
          </a:p>
        </p:txBody>
      </p:sp>
    </p:spTree>
    <p:extLst>
      <p:ext uri="{BB962C8B-B14F-4D97-AF65-F5344CB8AC3E}">
        <p14:creationId xmlns:p14="http://schemas.microsoft.com/office/powerpoint/2010/main" val="65881248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normAutofit/>
          </a:bodyPr>
          <a:lstStyle/>
          <a:p>
            <a:pPr marL="0" indent="0" algn="ctr">
              <a:buNone/>
            </a:pPr>
            <a:endParaRPr lang="en-US" sz="4800" dirty="0"/>
          </a:p>
          <a:p>
            <a:pPr marL="0" indent="0" algn="ctr">
              <a:buNone/>
            </a:pPr>
            <a:endParaRPr lang="en-US" sz="4800" dirty="0"/>
          </a:p>
        </p:txBody>
      </p:sp>
      <p:sp>
        <p:nvSpPr>
          <p:cNvPr id="4" name="Rectangle: Rounded Corners 3">
            <a:extLst>
              <a:ext uri="{FF2B5EF4-FFF2-40B4-BE49-F238E27FC236}">
                <a16:creationId xmlns:a16="http://schemas.microsoft.com/office/drawing/2014/main" id="{F7A5BD4F-F210-406F-BDA3-5D496D0DBA1D}"/>
              </a:ext>
            </a:extLst>
          </p:cNvPr>
          <p:cNvSpPr/>
          <p:nvPr/>
        </p:nvSpPr>
        <p:spPr>
          <a:xfrm>
            <a:off x="2115552" y="2852238"/>
            <a:ext cx="7960895" cy="19531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indent="0" algn="ctr">
              <a:buNone/>
            </a:pPr>
            <a:r>
              <a:rPr lang="en-US" sz="4800" dirty="0"/>
              <a:t>Remainders</a:t>
            </a:r>
            <a:endParaRPr lang="en-GB" sz="4800" dirty="0"/>
          </a:p>
        </p:txBody>
      </p:sp>
    </p:spTree>
    <p:extLst>
      <p:ext uri="{BB962C8B-B14F-4D97-AF65-F5344CB8AC3E}">
        <p14:creationId xmlns:p14="http://schemas.microsoft.com/office/powerpoint/2010/main" val="353882772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DBE00-EDCE-48C1-9DFA-EAA562770096}"/>
              </a:ext>
            </a:extLst>
          </p:cNvPr>
          <p:cNvSpPr>
            <a:spLocks noGrp="1"/>
          </p:cNvSpPr>
          <p:nvPr>
            <p:ph type="title"/>
          </p:nvPr>
        </p:nvSpPr>
        <p:spPr/>
        <p:txBody>
          <a:bodyPr/>
          <a:lstStyle/>
          <a:p>
            <a:r>
              <a:rPr lang="en-GB" dirty="0"/>
              <a:t>Remainders</a:t>
            </a:r>
          </a:p>
        </p:txBody>
      </p:sp>
      <p:sp>
        <p:nvSpPr>
          <p:cNvPr id="3" name="Content Placeholder 2">
            <a:extLst>
              <a:ext uri="{FF2B5EF4-FFF2-40B4-BE49-F238E27FC236}">
                <a16:creationId xmlns:a16="http://schemas.microsoft.com/office/drawing/2014/main" id="{169E3DE7-3A7A-459D-AF58-494C95B0CA17}"/>
              </a:ext>
            </a:extLst>
          </p:cNvPr>
          <p:cNvSpPr>
            <a:spLocks noGrp="1"/>
          </p:cNvSpPr>
          <p:nvPr>
            <p:ph sz="half" idx="1"/>
          </p:nvPr>
        </p:nvSpPr>
        <p:spPr>
          <a:xfrm>
            <a:off x="838200" y="1825625"/>
            <a:ext cx="10425732" cy="4351338"/>
          </a:xfrm>
        </p:spPr>
        <p:txBody>
          <a:bodyPr>
            <a:normAutofit/>
          </a:bodyPr>
          <a:lstStyle/>
          <a:p>
            <a:r>
              <a:rPr lang="en-US" dirty="0"/>
              <a:t>When you divide one number by another, you are probably used to the idea of </a:t>
            </a:r>
            <a:r>
              <a:rPr lang="en-US" b="1" dirty="0"/>
              <a:t>quotients</a:t>
            </a:r>
            <a:r>
              <a:rPr lang="en-US" dirty="0"/>
              <a:t> and </a:t>
            </a:r>
            <a:r>
              <a:rPr lang="en-US" b="1" dirty="0"/>
              <a:t>remainders</a:t>
            </a:r>
            <a:r>
              <a:rPr lang="en-US" dirty="0"/>
              <a:t> </a:t>
            </a:r>
          </a:p>
          <a:p>
            <a:endParaRPr lang="en-US" dirty="0"/>
          </a:p>
          <a:p>
            <a:r>
              <a:rPr lang="en-US" dirty="0"/>
              <a:t>For example, when you divide 27 by 4, the quotient is however many times 4 goes into 27 (in this case 6)</a:t>
            </a:r>
          </a:p>
          <a:p>
            <a:endParaRPr lang="en-US" dirty="0"/>
          </a:p>
          <a:p>
            <a:r>
              <a:rPr lang="en-US" dirty="0"/>
              <a:t>The remainder is what’s left over, in this case 3</a:t>
            </a:r>
          </a:p>
          <a:p>
            <a:endParaRPr lang="en-US" dirty="0"/>
          </a:p>
          <a:p>
            <a:r>
              <a:rPr lang="en-US" dirty="0"/>
              <a:t>This can be expressed as 27 = 6 * 4 + 3</a:t>
            </a:r>
            <a:endParaRPr lang="en-GB" dirty="0"/>
          </a:p>
        </p:txBody>
      </p:sp>
    </p:spTree>
    <p:extLst>
      <p:ext uri="{BB962C8B-B14F-4D97-AF65-F5344CB8AC3E}">
        <p14:creationId xmlns:p14="http://schemas.microsoft.com/office/powerpoint/2010/main" val="333417420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DBE00-EDCE-48C1-9DFA-EAA562770096}"/>
              </a:ext>
            </a:extLst>
          </p:cNvPr>
          <p:cNvSpPr>
            <a:spLocks noGrp="1"/>
          </p:cNvSpPr>
          <p:nvPr>
            <p:ph type="title"/>
          </p:nvPr>
        </p:nvSpPr>
        <p:spPr/>
        <p:txBody>
          <a:bodyPr/>
          <a:lstStyle/>
          <a:p>
            <a:r>
              <a:rPr lang="en-GB" dirty="0"/>
              <a:t>Remainders</a:t>
            </a:r>
          </a:p>
        </p:txBody>
      </p:sp>
      <p:sp>
        <p:nvSpPr>
          <p:cNvPr id="3" name="Content Placeholder 2">
            <a:extLst>
              <a:ext uri="{FF2B5EF4-FFF2-40B4-BE49-F238E27FC236}">
                <a16:creationId xmlns:a16="http://schemas.microsoft.com/office/drawing/2014/main" id="{169E3DE7-3A7A-459D-AF58-494C95B0CA17}"/>
              </a:ext>
            </a:extLst>
          </p:cNvPr>
          <p:cNvSpPr>
            <a:spLocks noGrp="1"/>
          </p:cNvSpPr>
          <p:nvPr>
            <p:ph sz="half" idx="1"/>
          </p:nvPr>
        </p:nvSpPr>
        <p:spPr>
          <a:xfrm>
            <a:off x="838200" y="1825625"/>
            <a:ext cx="10425732" cy="4351338"/>
          </a:xfrm>
        </p:spPr>
        <p:txBody>
          <a:bodyPr>
            <a:normAutofit/>
          </a:bodyPr>
          <a:lstStyle/>
          <a:p>
            <a:r>
              <a:rPr lang="en-US" dirty="0"/>
              <a:t>How does this relate to modular arithmetic? </a:t>
            </a:r>
          </a:p>
          <a:p>
            <a:endParaRPr lang="en-US" dirty="0"/>
          </a:p>
          <a:p>
            <a:r>
              <a:rPr lang="en-US" dirty="0"/>
              <a:t>Well, what is 27 (mod 4)? Start counting…</a:t>
            </a:r>
          </a:p>
          <a:p>
            <a:endParaRPr lang="en-US" dirty="0"/>
          </a:p>
          <a:p>
            <a:r>
              <a:rPr lang="en-US" dirty="0"/>
              <a:t>Remembering to wrap around every time we reach 4. We wrap around at 4, 8, 12, 16, 20, and 24 (so our 6 lots of 4)</a:t>
            </a:r>
          </a:p>
          <a:p>
            <a:endParaRPr lang="en-US" dirty="0"/>
          </a:p>
          <a:p>
            <a:r>
              <a:rPr lang="en-US" dirty="0"/>
              <a:t>Then count up to 3 to reach 27, So 27 ≡ 3 (mod 4) </a:t>
            </a:r>
            <a:endParaRPr lang="en-GB" dirty="0"/>
          </a:p>
        </p:txBody>
      </p:sp>
    </p:spTree>
    <p:extLst>
      <p:ext uri="{BB962C8B-B14F-4D97-AF65-F5344CB8AC3E}">
        <p14:creationId xmlns:p14="http://schemas.microsoft.com/office/powerpoint/2010/main" val="255252025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DBE00-EDCE-48C1-9DFA-EAA562770096}"/>
              </a:ext>
            </a:extLst>
          </p:cNvPr>
          <p:cNvSpPr>
            <a:spLocks noGrp="1"/>
          </p:cNvSpPr>
          <p:nvPr>
            <p:ph type="title"/>
          </p:nvPr>
        </p:nvSpPr>
        <p:spPr/>
        <p:txBody>
          <a:bodyPr/>
          <a:lstStyle/>
          <a:p>
            <a:r>
              <a:rPr lang="en-GB" dirty="0"/>
              <a:t>Remainders</a:t>
            </a:r>
          </a:p>
        </p:txBody>
      </p:sp>
      <p:sp>
        <p:nvSpPr>
          <p:cNvPr id="3" name="Content Placeholder 2">
            <a:extLst>
              <a:ext uri="{FF2B5EF4-FFF2-40B4-BE49-F238E27FC236}">
                <a16:creationId xmlns:a16="http://schemas.microsoft.com/office/drawing/2014/main" id="{169E3DE7-3A7A-459D-AF58-494C95B0CA17}"/>
              </a:ext>
            </a:extLst>
          </p:cNvPr>
          <p:cNvSpPr>
            <a:spLocks noGrp="1"/>
          </p:cNvSpPr>
          <p:nvPr>
            <p:ph sz="half" idx="1"/>
          </p:nvPr>
        </p:nvSpPr>
        <p:spPr>
          <a:xfrm>
            <a:off x="838200" y="1825625"/>
            <a:ext cx="10425732" cy="4351338"/>
          </a:xfrm>
        </p:spPr>
        <p:txBody>
          <a:bodyPr>
            <a:normAutofit/>
          </a:bodyPr>
          <a:lstStyle/>
          <a:p>
            <a:r>
              <a:rPr lang="en-US" dirty="0"/>
              <a:t>Hence a number x (mod n) is equivalent to the remainder when you divide x by n</a:t>
            </a:r>
          </a:p>
          <a:p>
            <a:endParaRPr lang="en-US" dirty="0"/>
          </a:p>
          <a:p>
            <a:r>
              <a:rPr lang="en-US" dirty="0"/>
              <a:t>Another example:  What is 57 mod 5? </a:t>
            </a:r>
          </a:p>
          <a:p>
            <a:endParaRPr lang="en-US" dirty="0"/>
          </a:p>
          <a:p>
            <a:r>
              <a:rPr lang="en-US" dirty="0"/>
              <a:t>Well, the remainder when you divide 57 by 5 is 2 (57 = 11 * 5) + 2. </a:t>
            </a:r>
          </a:p>
          <a:p>
            <a:endParaRPr lang="en-US" dirty="0"/>
          </a:p>
          <a:p>
            <a:r>
              <a:rPr lang="en-US" dirty="0"/>
              <a:t>So, 57 ≡ 2 (mod 5) </a:t>
            </a:r>
          </a:p>
          <a:p>
            <a:endParaRPr lang="en-GB" dirty="0"/>
          </a:p>
        </p:txBody>
      </p:sp>
    </p:spTree>
    <p:extLst>
      <p:ext uri="{BB962C8B-B14F-4D97-AF65-F5344CB8AC3E}">
        <p14:creationId xmlns:p14="http://schemas.microsoft.com/office/powerpoint/2010/main" val="55757118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normAutofit/>
          </a:bodyPr>
          <a:lstStyle/>
          <a:p>
            <a:pPr marL="0" indent="0" algn="ctr">
              <a:buNone/>
            </a:pPr>
            <a:endParaRPr lang="en-US" sz="4800" dirty="0"/>
          </a:p>
          <a:p>
            <a:pPr marL="0" indent="0" algn="ctr">
              <a:buNone/>
            </a:pPr>
            <a:endParaRPr lang="en-US" sz="4800" dirty="0"/>
          </a:p>
        </p:txBody>
      </p:sp>
      <p:sp>
        <p:nvSpPr>
          <p:cNvPr id="4" name="Rectangle: Rounded Corners 3">
            <a:extLst>
              <a:ext uri="{FF2B5EF4-FFF2-40B4-BE49-F238E27FC236}">
                <a16:creationId xmlns:a16="http://schemas.microsoft.com/office/drawing/2014/main" id="{F7A5BD4F-F210-406F-BDA3-5D496D0DBA1D}"/>
              </a:ext>
            </a:extLst>
          </p:cNvPr>
          <p:cNvSpPr/>
          <p:nvPr/>
        </p:nvSpPr>
        <p:spPr>
          <a:xfrm>
            <a:off x="2115552" y="2852238"/>
            <a:ext cx="7960895" cy="19531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indent="0" algn="ctr">
              <a:buNone/>
            </a:pPr>
            <a:r>
              <a:rPr lang="en-US" sz="4800" dirty="0"/>
              <a:t>Exponentiation</a:t>
            </a:r>
            <a:endParaRPr lang="en-GB" sz="4800" dirty="0"/>
          </a:p>
        </p:txBody>
      </p:sp>
    </p:spTree>
    <p:extLst>
      <p:ext uri="{BB962C8B-B14F-4D97-AF65-F5344CB8AC3E}">
        <p14:creationId xmlns:p14="http://schemas.microsoft.com/office/powerpoint/2010/main" val="7819576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44C7B-B20C-4893-8CFF-07490CA3D913}"/>
              </a:ext>
            </a:extLst>
          </p:cNvPr>
          <p:cNvSpPr>
            <a:spLocks noGrp="1"/>
          </p:cNvSpPr>
          <p:nvPr>
            <p:ph type="title"/>
          </p:nvPr>
        </p:nvSpPr>
        <p:spPr/>
        <p:txBody>
          <a:bodyPr/>
          <a:lstStyle/>
          <a:p>
            <a:r>
              <a:rPr lang="en-US" dirty="0"/>
              <a:t>Cryptography Overview</a:t>
            </a:r>
            <a:endParaRPr lang="en-GB" dirty="0"/>
          </a:p>
        </p:txBody>
      </p:sp>
      <p:sp>
        <p:nvSpPr>
          <p:cNvPr id="3" name="Content Placeholder 2">
            <a:extLst>
              <a:ext uri="{FF2B5EF4-FFF2-40B4-BE49-F238E27FC236}">
                <a16:creationId xmlns:a16="http://schemas.microsoft.com/office/drawing/2014/main" id="{AFB3EE45-AB2D-4FA2-BE89-CD678036B250}"/>
              </a:ext>
            </a:extLst>
          </p:cNvPr>
          <p:cNvSpPr>
            <a:spLocks noGrp="1"/>
          </p:cNvSpPr>
          <p:nvPr>
            <p:ph idx="1"/>
          </p:nvPr>
        </p:nvSpPr>
        <p:spPr/>
        <p:txBody>
          <a:bodyPr>
            <a:normAutofit fontScale="92500"/>
          </a:bodyPr>
          <a:lstStyle/>
          <a:p>
            <a:pPr marL="0" indent="0">
              <a:buNone/>
            </a:pPr>
            <a:r>
              <a:rPr lang="en-US" dirty="0"/>
              <a:t>“Cryptography”</a:t>
            </a:r>
          </a:p>
          <a:p>
            <a:pPr marL="0" indent="0">
              <a:buNone/>
            </a:pPr>
            <a:r>
              <a:rPr lang="en-US" dirty="0"/>
              <a:t>Method of protecting information by making it inaccessible / unreadable by everyone except those for whom the information is intended </a:t>
            </a:r>
          </a:p>
          <a:p>
            <a:pPr marL="0" indent="0">
              <a:buNone/>
            </a:pPr>
            <a:endParaRPr lang="en-US" dirty="0"/>
          </a:p>
          <a:p>
            <a:pPr marL="0" indent="0">
              <a:buNone/>
            </a:pPr>
            <a:r>
              <a:rPr lang="en-US" dirty="0"/>
              <a:t>The prefix “Crypt” means “hidden”</a:t>
            </a:r>
          </a:p>
          <a:p>
            <a:pPr marL="0" indent="0">
              <a:buNone/>
            </a:pPr>
            <a:endParaRPr lang="en-US" dirty="0"/>
          </a:p>
          <a:p>
            <a:pPr marL="0" indent="0">
              <a:buNone/>
            </a:pPr>
            <a:r>
              <a:rPr lang="en-US" dirty="0"/>
              <a:t>The Suffix “</a:t>
            </a:r>
            <a:r>
              <a:rPr lang="en-US" dirty="0" err="1"/>
              <a:t>graphy</a:t>
            </a:r>
            <a:r>
              <a:rPr lang="en-US" dirty="0"/>
              <a:t>” means “writing”</a:t>
            </a:r>
          </a:p>
          <a:p>
            <a:pPr marL="0" indent="0">
              <a:buNone/>
            </a:pPr>
            <a:endParaRPr lang="en-US" dirty="0"/>
          </a:p>
          <a:p>
            <a:pPr marL="0" indent="0">
              <a:buNone/>
            </a:pPr>
            <a:r>
              <a:rPr lang="en-US" dirty="0"/>
              <a:t>Therefore Cryptography means “Hidden Writing” </a:t>
            </a:r>
          </a:p>
          <a:p>
            <a:endParaRPr lang="en-US" dirty="0"/>
          </a:p>
          <a:p>
            <a:endParaRPr lang="en-GB" dirty="0"/>
          </a:p>
        </p:txBody>
      </p:sp>
    </p:spTree>
    <p:extLst>
      <p:ext uri="{BB962C8B-B14F-4D97-AF65-F5344CB8AC3E}">
        <p14:creationId xmlns:p14="http://schemas.microsoft.com/office/powerpoint/2010/main" val="96519982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DBE00-EDCE-48C1-9DFA-EAA562770096}"/>
              </a:ext>
            </a:extLst>
          </p:cNvPr>
          <p:cNvSpPr>
            <a:spLocks noGrp="1"/>
          </p:cNvSpPr>
          <p:nvPr>
            <p:ph type="title"/>
          </p:nvPr>
        </p:nvSpPr>
        <p:spPr/>
        <p:txBody>
          <a:bodyPr/>
          <a:lstStyle/>
          <a:p>
            <a:r>
              <a:rPr lang="en-GB" dirty="0"/>
              <a:t>Exponentiation</a:t>
            </a:r>
            <a:r>
              <a:rPr lang="en-GB" dirty="0">
                <a:highlight>
                  <a:srgbClr val="FFFF00"/>
                </a:highlight>
              </a:rPr>
              <a:t> </a:t>
            </a:r>
          </a:p>
        </p:txBody>
      </p:sp>
      <p:sp>
        <p:nvSpPr>
          <p:cNvPr id="3" name="Content Placeholder 2">
            <a:extLst>
              <a:ext uri="{FF2B5EF4-FFF2-40B4-BE49-F238E27FC236}">
                <a16:creationId xmlns:a16="http://schemas.microsoft.com/office/drawing/2014/main" id="{169E3DE7-3A7A-459D-AF58-494C95B0CA17}"/>
              </a:ext>
            </a:extLst>
          </p:cNvPr>
          <p:cNvSpPr>
            <a:spLocks noGrp="1"/>
          </p:cNvSpPr>
          <p:nvPr>
            <p:ph sz="half" idx="1"/>
          </p:nvPr>
        </p:nvSpPr>
        <p:spPr>
          <a:xfrm>
            <a:off x="838200" y="1825625"/>
            <a:ext cx="10425732" cy="4351338"/>
          </a:xfrm>
        </p:spPr>
        <p:txBody>
          <a:bodyPr>
            <a:normAutofit/>
          </a:bodyPr>
          <a:lstStyle/>
          <a:p>
            <a:r>
              <a:rPr lang="en-US" sz="2400" dirty="0"/>
              <a:t>One crucial aspect of cryptography arises when we consider exponentiation. Again </a:t>
            </a:r>
            <a:r>
              <a:rPr lang="en-GB" sz="2400" dirty="0">
                <a:effectLst/>
                <a:ea typeface="Calibri" panose="020F0502020204030204" pitchFamily="34" charset="0"/>
                <a:cs typeface="Times New Roman" panose="02020603050405020304" pitchFamily="18" charset="0"/>
              </a:rPr>
              <a:t>You should be familiar already with exponents and logarithms </a:t>
            </a:r>
          </a:p>
          <a:p>
            <a:pPr>
              <a:lnSpc>
                <a:spcPct val="115000"/>
              </a:lnSpc>
              <a:spcAft>
                <a:spcPts val="1000"/>
              </a:spcAft>
            </a:pPr>
            <a:r>
              <a:rPr lang="en-GB" sz="2400" dirty="0">
                <a:effectLst/>
                <a:ea typeface="Calibri" panose="020F0502020204030204" pitchFamily="34" charset="0"/>
                <a:cs typeface="Times New Roman" panose="02020603050405020304" pitchFamily="18" charset="0"/>
              </a:rPr>
              <a:t>Exponents are problems such as working out 2</a:t>
            </a:r>
            <a:r>
              <a:rPr lang="en-GB" sz="2400" baseline="30000" dirty="0">
                <a:effectLst/>
                <a:ea typeface="Calibri" panose="020F0502020204030204" pitchFamily="34" charset="0"/>
                <a:cs typeface="Times New Roman" panose="02020603050405020304" pitchFamily="18" charset="0"/>
              </a:rPr>
              <a:t>5 </a:t>
            </a:r>
            <a:r>
              <a:rPr lang="en-GB" sz="2400" dirty="0">
                <a:effectLst/>
                <a:ea typeface="Calibri" panose="020F0502020204030204" pitchFamily="34" charset="0"/>
                <a:cs typeface="Times New Roman" panose="02020603050405020304" pitchFamily="18" charset="0"/>
              </a:rPr>
              <a:t>= </a:t>
            </a:r>
            <a:r>
              <a:rPr lang="en-GB" sz="2400" i="1" dirty="0">
                <a:effectLst/>
                <a:ea typeface="Calibri" panose="020F0502020204030204" pitchFamily="34" charset="0"/>
                <a:cs typeface="Times New Roman" panose="02020603050405020304" pitchFamily="18" charset="0"/>
              </a:rPr>
              <a:t>x</a:t>
            </a:r>
            <a:r>
              <a:rPr lang="en-GB" sz="2400" dirty="0">
                <a:effectLst/>
                <a:ea typeface="Calibri" panose="020F0502020204030204" pitchFamily="34" charset="0"/>
                <a:cs typeface="Times New Roman" panose="02020603050405020304" pitchFamily="18" charset="0"/>
              </a:rPr>
              <a:t>. In this example, it’s fairly straightforward to do 2</a:t>
            </a:r>
            <a:r>
              <a:rPr lang="en-GB" sz="2400" baseline="30000" dirty="0">
                <a:effectLst/>
                <a:ea typeface="Calibri" panose="020F0502020204030204" pitchFamily="34" charset="0"/>
                <a:cs typeface="Times New Roman" panose="02020603050405020304" pitchFamily="18" charset="0"/>
              </a:rPr>
              <a:t>5 </a:t>
            </a:r>
            <a:r>
              <a:rPr lang="en-GB" sz="2400" dirty="0">
                <a:effectLst/>
                <a:ea typeface="Calibri" panose="020F0502020204030204" pitchFamily="34" charset="0"/>
                <a:cs typeface="Times New Roman" panose="02020603050405020304" pitchFamily="18" charset="0"/>
              </a:rPr>
              <a:t>= 2 *2 * 2* 2 * 2 = 32 </a:t>
            </a:r>
          </a:p>
          <a:p>
            <a:pPr>
              <a:lnSpc>
                <a:spcPct val="115000"/>
              </a:lnSpc>
              <a:spcAft>
                <a:spcPts val="1000"/>
              </a:spcAft>
            </a:pPr>
            <a:r>
              <a:rPr lang="en-GB" sz="2400" dirty="0">
                <a:effectLst/>
                <a:ea typeface="Calibri" panose="020F0502020204030204" pitchFamily="34" charset="0"/>
                <a:cs typeface="Times New Roman" panose="02020603050405020304" pitchFamily="18" charset="0"/>
              </a:rPr>
              <a:t>Logarithms are the related problems such as working out 2</a:t>
            </a:r>
            <a:r>
              <a:rPr lang="en-GB" sz="2400" i="1" baseline="30000" dirty="0">
                <a:effectLst/>
                <a:ea typeface="Calibri" panose="020F0502020204030204" pitchFamily="34" charset="0"/>
                <a:cs typeface="Times New Roman" panose="02020603050405020304" pitchFamily="18" charset="0"/>
              </a:rPr>
              <a:t>x </a:t>
            </a:r>
            <a:r>
              <a:rPr lang="en-GB" sz="2400" dirty="0">
                <a:effectLst/>
                <a:ea typeface="Calibri" panose="020F0502020204030204" pitchFamily="34" charset="0"/>
                <a:cs typeface="Times New Roman" panose="02020603050405020304" pitchFamily="18" charset="0"/>
              </a:rPr>
              <a:t>= 32</a:t>
            </a:r>
          </a:p>
          <a:p>
            <a:pPr>
              <a:lnSpc>
                <a:spcPct val="115000"/>
              </a:lnSpc>
              <a:spcAft>
                <a:spcPts val="1000"/>
              </a:spcAft>
            </a:pPr>
            <a:r>
              <a:rPr lang="en-GB" sz="2400" dirty="0">
                <a:effectLst/>
                <a:ea typeface="Calibri" panose="020F0502020204030204" pitchFamily="34" charset="0"/>
                <a:cs typeface="Times New Roman" panose="02020603050405020304" pitchFamily="18" charset="0"/>
              </a:rPr>
              <a:t>In this case, the solution </a:t>
            </a:r>
            <a:r>
              <a:rPr lang="en-GB" sz="2400" i="1" dirty="0">
                <a:effectLst/>
                <a:ea typeface="Calibri" panose="020F0502020204030204" pitchFamily="34" charset="0"/>
                <a:cs typeface="Times New Roman" panose="02020603050405020304" pitchFamily="18" charset="0"/>
              </a:rPr>
              <a:t>x = </a:t>
            </a:r>
            <a:r>
              <a:rPr lang="en-GB" sz="2400" dirty="0">
                <a:effectLst/>
                <a:ea typeface="Calibri" panose="020F0502020204030204" pitchFamily="34" charset="0"/>
                <a:cs typeface="Times New Roman" panose="02020603050405020304" pitchFamily="18" charset="0"/>
              </a:rPr>
              <a:t>5 is pretty clear from the above, but it’s not that easy to work out if you didn’t already know it i.e. you didn’t have the clue from above</a:t>
            </a:r>
            <a:endParaRPr lang="en-GB" dirty="0"/>
          </a:p>
        </p:txBody>
      </p:sp>
    </p:spTree>
    <p:extLst>
      <p:ext uri="{BB962C8B-B14F-4D97-AF65-F5344CB8AC3E}">
        <p14:creationId xmlns:p14="http://schemas.microsoft.com/office/powerpoint/2010/main" val="168830206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normAutofit/>
          </a:bodyPr>
          <a:lstStyle/>
          <a:p>
            <a:pPr marL="0" indent="0" algn="ctr">
              <a:buNone/>
            </a:pPr>
            <a:endParaRPr lang="en-US" sz="4800" dirty="0"/>
          </a:p>
          <a:p>
            <a:pPr marL="0" indent="0" algn="ctr">
              <a:buNone/>
            </a:pPr>
            <a:endParaRPr lang="en-US" sz="4800" dirty="0"/>
          </a:p>
        </p:txBody>
      </p:sp>
      <p:sp>
        <p:nvSpPr>
          <p:cNvPr id="4" name="Rectangle: Rounded Corners 3">
            <a:extLst>
              <a:ext uri="{FF2B5EF4-FFF2-40B4-BE49-F238E27FC236}">
                <a16:creationId xmlns:a16="http://schemas.microsoft.com/office/drawing/2014/main" id="{F7A5BD4F-F210-406F-BDA3-5D496D0DBA1D}"/>
              </a:ext>
            </a:extLst>
          </p:cNvPr>
          <p:cNvSpPr/>
          <p:nvPr/>
        </p:nvSpPr>
        <p:spPr>
          <a:xfrm>
            <a:off x="2115552" y="2852238"/>
            <a:ext cx="7960895" cy="19531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indent="0" algn="ctr">
              <a:buNone/>
            </a:pPr>
            <a:r>
              <a:rPr lang="en-US" sz="4800" dirty="0"/>
              <a:t>Prime &amp; Coprime Numbers</a:t>
            </a:r>
            <a:endParaRPr lang="en-GB" sz="4800" dirty="0"/>
          </a:p>
        </p:txBody>
      </p:sp>
    </p:spTree>
    <p:extLst>
      <p:ext uri="{BB962C8B-B14F-4D97-AF65-F5344CB8AC3E}">
        <p14:creationId xmlns:p14="http://schemas.microsoft.com/office/powerpoint/2010/main" val="302863870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DBE00-EDCE-48C1-9DFA-EAA562770096}"/>
              </a:ext>
            </a:extLst>
          </p:cNvPr>
          <p:cNvSpPr>
            <a:spLocks noGrp="1"/>
          </p:cNvSpPr>
          <p:nvPr>
            <p:ph type="title"/>
          </p:nvPr>
        </p:nvSpPr>
        <p:spPr/>
        <p:txBody>
          <a:bodyPr/>
          <a:lstStyle/>
          <a:p>
            <a:r>
              <a:rPr lang="en-GB" dirty="0"/>
              <a:t>Prime Numbers</a:t>
            </a:r>
          </a:p>
        </p:txBody>
      </p:sp>
      <p:sp>
        <p:nvSpPr>
          <p:cNvPr id="3" name="Content Placeholder 2">
            <a:extLst>
              <a:ext uri="{FF2B5EF4-FFF2-40B4-BE49-F238E27FC236}">
                <a16:creationId xmlns:a16="http://schemas.microsoft.com/office/drawing/2014/main" id="{169E3DE7-3A7A-459D-AF58-494C95B0CA17}"/>
              </a:ext>
            </a:extLst>
          </p:cNvPr>
          <p:cNvSpPr>
            <a:spLocks noGrp="1"/>
          </p:cNvSpPr>
          <p:nvPr>
            <p:ph sz="half" idx="1"/>
          </p:nvPr>
        </p:nvSpPr>
        <p:spPr>
          <a:xfrm>
            <a:off x="838199" y="1825625"/>
            <a:ext cx="10515599" cy="4351338"/>
          </a:xfrm>
        </p:spPr>
        <p:txBody>
          <a:bodyPr>
            <a:normAutofit/>
          </a:bodyPr>
          <a:lstStyle/>
          <a:p>
            <a:r>
              <a:rPr lang="en-US" dirty="0"/>
              <a:t>An integer p is said to be prime if the only integers that divide </a:t>
            </a:r>
            <a:r>
              <a:rPr lang="en-US" b="1" dirty="0"/>
              <a:t>exactly </a:t>
            </a:r>
            <a:r>
              <a:rPr lang="en-US" dirty="0"/>
              <a:t>into </a:t>
            </a:r>
            <a:r>
              <a:rPr lang="en-US" b="1" dirty="0"/>
              <a:t>p</a:t>
            </a:r>
            <a:r>
              <a:rPr lang="en-US" dirty="0"/>
              <a:t> are </a:t>
            </a:r>
            <a:r>
              <a:rPr lang="en-US" b="1" dirty="0"/>
              <a:t>1</a:t>
            </a:r>
            <a:r>
              <a:rPr lang="en-US" dirty="0"/>
              <a:t> and </a:t>
            </a:r>
            <a:r>
              <a:rPr lang="en-US" b="1" dirty="0"/>
              <a:t>p</a:t>
            </a:r>
          </a:p>
          <a:p>
            <a:endParaRPr lang="en-US" dirty="0"/>
          </a:p>
          <a:p>
            <a:r>
              <a:rPr lang="en-US" dirty="0"/>
              <a:t>For technical reasons, 1 is not considered to be prime, so the first few prime numbers are 2, 3, 5, 7, 11, 13, 17, 19, 23, 29,…... </a:t>
            </a:r>
          </a:p>
          <a:p>
            <a:endParaRPr lang="en-US" dirty="0"/>
          </a:p>
          <a:p>
            <a:r>
              <a:rPr lang="en-US" dirty="0"/>
              <a:t>Numbers that divide </a:t>
            </a:r>
            <a:r>
              <a:rPr lang="en-US" b="1" dirty="0"/>
              <a:t>exactly</a:t>
            </a:r>
            <a:r>
              <a:rPr lang="en-US" dirty="0"/>
              <a:t> into a </a:t>
            </a:r>
            <a:r>
              <a:rPr lang="en-US" b="1" dirty="0"/>
              <a:t>number</a:t>
            </a:r>
            <a:r>
              <a:rPr lang="en-US" dirty="0"/>
              <a:t> </a:t>
            </a:r>
            <a:r>
              <a:rPr lang="en-US" b="1" dirty="0"/>
              <a:t>n</a:t>
            </a:r>
            <a:r>
              <a:rPr lang="en-US" dirty="0"/>
              <a:t> is called a “factor of n”</a:t>
            </a:r>
          </a:p>
          <a:p>
            <a:endParaRPr lang="en-US" dirty="0"/>
          </a:p>
          <a:p>
            <a:r>
              <a:rPr lang="en-US" dirty="0"/>
              <a:t>So for example, the factors of 16 are 1, 2, 4, 8, and 16</a:t>
            </a:r>
          </a:p>
          <a:p>
            <a:endParaRPr lang="en-US" dirty="0"/>
          </a:p>
          <a:p>
            <a:endParaRPr lang="en-GB" dirty="0"/>
          </a:p>
        </p:txBody>
      </p:sp>
    </p:spTree>
    <p:extLst>
      <p:ext uri="{BB962C8B-B14F-4D97-AF65-F5344CB8AC3E}">
        <p14:creationId xmlns:p14="http://schemas.microsoft.com/office/powerpoint/2010/main" val="4624930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DBE00-EDCE-48C1-9DFA-EAA562770096}"/>
              </a:ext>
            </a:extLst>
          </p:cNvPr>
          <p:cNvSpPr>
            <a:spLocks noGrp="1"/>
          </p:cNvSpPr>
          <p:nvPr>
            <p:ph type="title"/>
          </p:nvPr>
        </p:nvSpPr>
        <p:spPr/>
        <p:txBody>
          <a:bodyPr/>
          <a:lstStyle/>
          <a:p>
            <a:r>
              <a:rPr lang="en-GB" dirty="0"/>
              <a:t>Coprime Numbers</a:t>
            </a:r>
          </a:p>
        </p:txBody>
      </p:sp>
      <p:sp>
        <p:nvSpPr>
          <p:cNvPr id="3" name="Content Placeholder 2">
            <a:extLst>
              <a:ext uri="{FF2B5EF4-FFF2-40B4-BE49-F238E27FC236}">
                <a16:creationId xmlns:a16="http://schemas.microsoft.com/office/drawing/2014/main" id="{169E3DE7-3A7A-459D-AF58-494C95B0CA17}"/>
              </a:ext>
            </a:extLst>
          </p:cNvPr>
          <p:cNvSpPr>
            <a:spLocks noGrp="1"/>
          </p:cNvSpPr>
          <p:nvPr>
            <p:ph sz="half" idx="1"/>
          </p:nvPr>
        </p:nvSpPr>
        <p:spPr>
          <a:xfrm>
            <a:off x="838200" y="1825625"/>
            <a:ext cx="10425732" cy="4351338"/>
          </a:xfrm>
        </p:spPr>
        <p:txBody>
          <a:bodyPr>
            <a:normAutofit/>
          </a:bodyPr>
          <a:lstStyle/>
          <a:p>
            <a:r>
              <a:rPr lang="en-US" dirty="0"/>
              <a:t>Two numbers are said to be coprime if the </a:t>
            </a:r>
            <a:r>
              <a:rPr lang="en-US" b="1" dirty="0"/>
              <a:t>only </a:t>
            </a:r>
            <a:r>
              <a:rPr lang="en-US" dirty="0"/>
              <a:t>factor they have in common is </a:t>
            </a:r>
            <a:r>
              <a:rPr lang="en-US" b="1" dirty="0"/>
              <a:t>1</a:t>
            </a:r>
            <a:r>
              <a:rPr lang="en-US" dirty="0"/>
              <a:t> </a:t>
            </a:r>
          </a:p>
          <a:p>
            <a:endParaRPr lang="en-US" dirty="0"/>
          </a:p>
          <a:p>
            <a:r>
              <a:rPr lang="en-US" dirty="0"/>
              <a:t>So for example 5 and 21 are coprime, but 6 and 21 are not, since they share a common factor 3</a:t>
            </a:r>
          </a:p>
          <a:p>
            <a:endParaRPr lang="en-US" dirty="0"/>
          </a:p>
          <a:p>
            <a:r>
              <a:rPr lang="en-US" dirty="0"/>
              <a:t>Another example of coprime is 21 &amp; 22:</a:t>
            </a:r>
          </a:p>
          <a:p>
            <a:r>
              <a:rPr lang="en-US" dirty="0"/>
              <a:t>The factors of 21 are </a:t>
            </a:r>
            <a:r>
              <a:rPr lang="en-US" b="1" dirty="0"/>
              <a:t>1</a:t>
            </a:r>
            <a:r>
              <a:rPr lang="en-US" dirty="0"/>
              <a:t>, 3, 7 and 21 </a:t>
            </a:r>
          </a:p>
          <a:p>
            <a:r>
              <a:rPr lang="en-GB" dirty="0"/>
              <a:t>The factors of 22 are </a:t>
            </a:r>
            <a:r>
              <a:rPr lang="en-GB" b="1" dirty="0"/>
              <a:t>1</a:t>
            </a:r>
            <a:r>
              <a:rPr lang="en-GB" dirty="0"/>
              <a:t>, 2, 11 and 22</a:t>
            </a:r>
          </a:p>
        </p:txBody>
      </p:sp>
    </p:spTree>
    <p:extLst>
      <p:ext uri="{BB962C8B-B14F-4D97-AF65-F5344CB8AC3E}">
        <p14:creationId xmlns:p14="http://schemas.microsoft.com/office/powerpoint/2010/main" val="368113956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DBE00-EDCE-48C1-9DFA-EAA562770096}"/>
              </a:ext>
            </a:extLst>
          </p:cNvPr>
          <p:cNvSpPr>
            <a:spLocks noGrp="1"/>
          </p:cNvSpPr>
          <p:nvPr>
            <p:ph type="title"/>
          </p:nvPr>
        </p:nvSpPr>
        <p:spPr/>
        <p:txBody>
          <a:bodyPr/>
          <a:lstStyle/>
          <a:p>
            <a:r>
              <a:rPr lang="en-GB" dirty="0"/>
              <a:t>Coprime Numbers</a:t>
            </a:r>
          </a:p>
        </p:txBody>
      </p:sp>
      <p:sp>
        <p:nvSpPr>
          <p:cNvPr id="3" name="Content Placeholder 2">
            <a:extLst>
              <a:ext uri="{FF2B5EF4-FFF2-40B4-BE49-F238E27FC236}">
                <a16:creationId xmlns:a16="http://schemas.microsoft.com/office/drawing/2014/main" id="{169E3DE7-3A7A-459D-AF58-494C95B0CA17}"/>
              </a:ext>
            </a:extLst>
          </p:cNvPr>
          <p:cNvSpPr>
            <a:spLocks noGrp="1"/>
          </p:cNvSpPr>
          <p:nvPr>
            <p:ph sz="half" idx="1"/>
          </p:nvPr>
        </p:nvSpPr>
        <p:spPr>
          <a:xfrm>
            <a:off x="838200" y="1825625"/>
            <a:ext cx="10425732" cy="4351338"/>
          </a:xfrm>
        </p:spPr>
        <p:txBody>
          <a:bodyPr>
            <a:normAutofit/>
          </a:bodyPr>
          <a:lstStyle/>
          <a:p>
            <a:r>
              <a:rPr lang="en-US" dirty="0"/>
              <a:t>Another example of </a:t>
            </a:r>
            <a:r>
              <a:rPr lang="en-US" b="1" dirty="0"/>
              <a:t>NOT coprime </a:t>
            </a:r>
            <a:r>
              <a:rPr lang="en-US" dirty="0"/>
              <a:t>is 21 &amp; 24:</a:t>
            </a:r>
          </a:p>
          <a:p>
            <a:endParaRPr lang="en-US" dirty="0"/>
          </a:p>
          <a:p>
            <a:r>
              <a:rPr lang="en-US" dirty="0"/>
              <a:t>The factors of 21 are 1, 3, 7 and 21 </a:t>
            </a:r>
          </a:p>
          <a:p>
            <a:r>
              <a:rPr lang="en-GB" dirty="0"/>
              <a:t>The factors of 24 are 1, 2, 3, 4, 6, 8, 12 and 24</a:t>
            </a:r>
          </a:p>
          <a:p>
            <a:endParaRPr lang="en-GB" dirty="0"/>
          </a:p>
          <a:p>
            <a:r>
              <a:rPr lang="en-GB" dirty="0"/>
              <a:t>These are </a:t>
            </a:r>
            <a:r>
              <a:rPr lang="en-GB" b="1" dirty="0"/>
              <a:t>NOT coprime </a:t>
            </a:r>
            <a:r>
              <a:rPr lang="en-GB" dirty="0"/>
              <a:t>as they have the common factors </a:t>
            </a:r>
            <a:r>
              <a:rPr lang="en-GB" b="1" dirty="0"/>
              <a:t>1</a:t>
            </a:r>
            <a:r>
              <a:rPr lang="en-GB" dirty="0"/>
              <a:t> and </a:t>
            </a:r>
            <a:r>
              <a:rPr lang="en-GB" b="1" dirty="0"/>
              <a:t>3</a:t>
            </a:r>
          </a:p>
        </p:txBody>
      </p:sp>
    </p:spTree>
    <p:extLst>
      <p:ext uri="{BB962C8B-B14F-4D97-AF65-F5344CB8AC3E}">
        <p14:creationId xmlns:p14="http://schemas.microsoft.com/office/powerpoint/2010/main" val="230520699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normAutofit/>
          </a:bodyPr>
          <a:lstStyle/>
          <a:p>
            <a:pPr marL="0" indent="0" algn="ctr">
              <a:buNone/>
            </a:pPr>
            <a:endParaRPr lang="en-US" sz="4800" dirty="0"/>
          </a:p>
          <a:p>
            <a:pPr marL="0" indent="0" algn="ctr">
              <a:buNone/>
            </a:pPr>
            <a:endParaRPr lang="en-US" sz="4800" dirty="0"/>
          </a:p>
        </p:txBody>
      </p:sp>
      <p:sp>
        <p:nvSpPr>
          <p:cNvPr id="4" name="Rectangle: Rounded Corners 3">
            <a:extLst>
              <a:ext uri="{FF2B5EF4-FFF2-40B4-BE49-F238E27FC236}">
                <a16:creationId xmlns:a16="http://schemas.microsoft.com/office/drawing/2014/main" id="{F7A5BD4F-F210-406F-BDA3-5D496D0DBA1D}"/>
              </a:ext>
            </a:extLst>
          </p:cNvPr>
          <p:cNvSpPr/>
          <p:nvPr/>
        </p:nvSpPr>
        <p:spPr>
          <a:xfrm>
            <a:off x="2115552" y="2852238"/>
            <a:ext cx="7960895" cy="19531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indent="0" algn="ctr">
              <a:buNone/>
            </a:pPr>
            <a:r>
              <a:rPr lang="en-US" sz="4800" dirty="0" err="1"/>
              <a:t>Factorisation</a:t>
            </a:r>
            <a:endParaRPr lang="en-GB" sz="4800" dirty="0"/>
          </a:p>
        </p:txBody>
      </p:sp>
    </p:spTree>
    <p:extLst>
      <p:ext uri="{BB962C8B-B14F-4D97-AF65-F5344CB8AC3E}">
        <p14:creationId xmlns:p14="http://schemas.microsoft.com/office/powerpoint/2010/main" val="426525074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DBE00-EDCE-48C1-9DFA-EAA562770096}"/>
              </a:ext>
            </a:extLst>
          </p:cNvPr>
          <p:cNvSpPr>
            <a:spLocks noGrp="1"/>
          </p:cNvSpPr>
          <p:nvPr>
            <p:ph type="title"/>
          </p:nvPr>
        </p:nvSpPr>
        <p:spPr/>
        <p:txBody>
          <a:bodyPr/>
          <a:lstStyle/>
          <a:p>
            <a:r>
              <a:rPr lang="en-GB" dirty="0"/>
              <a:t>Factorisation</a:t>
            </a:r>
          </a:p>
        </p:txBody>
      </p:sp>
      <p:sp>
        <p:nvSpPr>
          <p:cNvPr id="3" name="Content Placeholder 2">
            <a:extLst>
              <a:ext uri="{FF2B5EF4-FFF2-40B4-BE49-F238E27FC236}">
                <a16:creationId xmlns:a16="http://schemas.microsoft.com/office/drawing/2014/main" id="{169E3DE7-3A7A-459D-AF58-494C95B0CA17}"/>
              </a:ext>
            </a:extLst>
          </p:cNvPr>
          <p:cNvSpPr>
            <a:spLocks noGrp="1"/>
          </p:cNvSpPr>
          <p:nvPr>
            <p:ph sz="half" idx="1"/>
          </p:nvPr>
        </p:nvSpPr>
        <p:spPr>
          <a:xfrm>
            <a:off x="838200" y="1825625"/>
            <a:ext cx="10425732" cy="4351338"/>
          </a:xfrm>
        </p:spPr>
        <p:txBody>
          <a:bodyPr>
            <a:normAutofit lnSpcReduction="10000"/>
          </a:bodyPr>
          <a:lstStyle/>
          <a:p>
            <a:r>
              <a:rPr lang="en-US" dirty="0"/>
              <a:t>It is a fundamental mathematical fact that every number can be “</a:t>
            </a:r>
            <a:r>
              <a:rPr lang="en-US" dirty="0" err="1"/>
              <a:t>factorised</a:t>
            </a:r>
            <a:r>
              <a:rPr lang="en-US" dirty="0"/>
              <a:t>” into primes in essentially only one way</a:t>
            </a:r>
          </a:p>
          <a:p>
            <a:r>
              <a:rPr lang="en-US" dirty="0"/>
              <a:t>What does this mean? It is best illustrated by examples: </a:t>
            </a:r>
          </a:p>
          <a:p>
            <a:endParaRPr lang="en-US" dirty="0"/>
          </a:p>
          <a:p>
            <a:r>
              <a:rPr lang="en-US" dirty="0"/>
              <a:t>28 = 2 * 2 * 7 - all the factors are prime numbers</a:t>
            </a:r>
          </a:p>
          <a:p>
            <a:endParaRPr lang="en-US" dirty="0"/>
          </a:p>
          <a:p>
            <a:r>
              <a:rPr lang="en-US" dirty="0"/>
              <a:t>42 = 2 * 3 * 7 - all the factors are prime numbers </a:t>
            </a:r>
          </a:p>
          <a:p>
            <a:endParaRPr lang="en-US" dirty="0"/>
          </a:p>
          <a:p>
            <a:r>
              <a:rPr lang="en-US" dirty="0"/>
              <a:t>35 = 5 * 7 - all the factors are prime numbers</a:t>
            </a:r>
          </a:p>
          <a:p>
            <a:endParaRPr lang="en-GB" dirty="0"/>
          </a:p>
        </p:txBody>
      </p:sp>
    </p:spTree>
    <p:extLst>
      <p:ext uri="{BB962C8B-B14F-4D97-AF65-F5344CB8AC3E}">
        <p14:creationId xmlns:p14="http://schemas.microsoft.com/office/powerpoint/2010/main" val="373166052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DBE00-EDCE-48C1-9DFA-EAA562770096}"/>
              </a:ext>
            </a:extLst>
          </p:cNvPr>
          <p:cNvSpPr>
            <a:spLocks noGrp="1"/>
          </p:cNvSpPr>
          <p:nvPr>
            <p:ph type="title"/>
          </p:nvPr>
        </p:nvSpPr>
        <p:spPr/>
        <p:txBody>
          <a:bodyPr/>
          <a:lstStyle/>
          <a:p>
            <a:r>
              <a:rPr lang="en-GB" dirty="0"/>
              <a:t>Factorisation</a:t>
            </a:r>
          </a:p>
        </p:txBody>
      </p:sp>
      <p:sp>
        <p:nvSpPr>
          <p:cNvPr id="3" name="Content Placeholder 2">
            <a:extLst>
              <a:ext uri="{FF2B5EF4-FFF2-40B4-BE49-F238E27FC236}">
                <a16:creationId xmlns:a16="http://schemas.microsoft.com/office/drawing/2014/main" id="{169E3DE7-3A7A-459D-AF58-494C95B0CA17}"/>
              </a:ext>
            </a:extLst>
          </p:cNvPr>
          <p:cNvSpPr>
            <a:spLocks noGrp="1"/>
          </p:cNvSpPr>
          <p:nvPr>
            <p:ph sz="half" idx="1"/>
          </p:nvPr>
        </p:nvSpPr>
        <p:spPr>
          <a:xfrm>
            <a:off x="838200" y="1825625"/>
            <a:ext cx="10425732" cy="4351338"/>
          </a:xfrm>
        </p:spPr>
        <p:txBody>
          <a:bodyPr>
            <a:normAutofit fontScale="92500" lnSpcReduction="10000"/>
          </a:bodyPr>
          <a:lstStyle/>
          <a:p>
            <a:r>
              <a:rPr lang="en-US" dirty="0"/>
              <a:t>By “essentially” we mean that there is no other way to </a:t>
            </a:r>
            <a:r>
              <a:rPr lang="en-US" dirty="0" err="1"/>
              <a:t>factorise</a:t>
            </a:r>
            <a:r>
              <a:rPr lang="en-US" dirty="0"/>
              <a:t> the number, apart from just writing the factors in a different order e.g. 35 = 5 * 7 and 35 = 7 * 5, but this is really just the same </a:t>
            </a:r>
            <a:r>
              <a:rPr lang="en-US" dirty="0" err="1"/>
              <a:t>factorisation</a:t>
            </a:r>
            <a:r>
              <a:rPr lang="en-US" dirty="0"/>
              <a:t>, involving the same numbers</a:t>
            </a:r>
          </a:p>
          <a:p>
            <a:endParaRPr lang="en-US" dirty="0"/>
          </a:p>
          <a:p>
            <a:r>
              <a:rPr lang="en-US" dirty="0"/>
              <a:t>Writing a number n in this way, so in the form </a:t>
            </a:r>
            <a:r>
              <a:rPr lang="en-US" b="1" dirty="0"/>
              <a:t>n = p1 * p2 * p3 * …</a:t>
            </a:r>
            <a:r>
              <a:rPr lang="en-US" dirty="0"/>
              <a:t>where the p1 are primes, is called the “prime decomposition of n” </a:t>
            </a:r>
          </a:p>
          <a:p>
            <a:endParaRPr lang="en-US" dirty="0"/>
          </a:p>
          <a:p>
            <a:r>
              <a:rPr lang="en-US" dirty="0"/>
              <a:t>The problem of </a:t>
            </a:r>
            <a:r>
              <a:rPr lang="en-US" dirty="0" err="1"/>
              <a:t>factorising</a:t>
            </a:r>
            <a:r>
              <a:rPr lang="en-US" dirty="0"/>
              <a:t> a given number is computationally a “difficult” problem and will be used extensively in some of the cryptographic methods</a:t>
            </a:r>
            <a:endParaRPr lang="en-GB" dirty="0"/>
          </a:p>
        </p:txBody>
      </p:sp>
    </p:spTree>
    <p:extLst>
      <p:ext uri="{BB962C8B-B14F-4D97-AF65-F5344CB8AC3E}">
        <p14:creationId xmlns:p14="http://schemas.microsoft.com/office/powerpoint/2010/main" val="371998819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2CBFC-338C-40A5-B7AC-492C1C0E8364}"/>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4DAEBBF3-2856-436A-B0DD-43FEC7543E1B}"/>
              </a:ext>
            </a:extLst>
          </p:cNvPr>
          <p:cNvSpPr>
            <a:spLocks noGrp="1"/>
          </p:cNvSpPr>
          <p:nvPr>
            <p:ph idx="1"/>
          </p:nvPr>
        </p:nvSpPr>
        <p:spPr>
          <a:xfrm>
            <a:off x="838201" y="1825625"/>
            <a:ext cx="5949820" cy="4351338"/>
          </a:xfrm>
        </p:spPr>
        <p:txBody>
          <a:bodyPr>
            <a:normAutofit/>
          </a:bodyPr>
          <a:lstStyle/>
          <a:p>
            <a:pPr marL="0" indent="0" algn="ctr">
              <a:buNone/>
            </a:pPr>
            <a:endParaRPr lang="en-GB" sz="4000" dirty="0"/>
          </a:p>
          <a:p>
            <a:pPr marL="0" indent="0" algn="ctr">
              <a:buNone/>
            </a:pPr>
            <a:endParaRPr lang="en-GB" sz="4000" dirty="0"/>
          </a:p>
          <a:p>
            <a:pPr marL="0" indent="0" algn="ctr">
              <a:buNone/>
            </a:pPr>
            <a:r>
              <a:rPr lang="en-GB" sz="4000" dirty="0"/>
              <a:t>Ensure you are familiar with Number Theory</a:t>
            </a:r>
          </a:p>
        </p:txBody>
      </p:sp>
      <p:pic>
        <p:nvPicPr>
          <p:cNvPr id="5" name="Graphic 4" descr="Information with solid fill">
            <a:extLst>
              <a:ext uri="{FF2B5EF4-FFF2-40B4-BE49-F238E27FC236}">
                <a16:creationId xmlns:a16="http://schemas.microsoft.com/office/drawing/2014/main" id="{7DD09E31-BBC3-47D8-A8AD-F71C1F4D615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05336" y="1741649"/>
            <a:ext cx="3911057" cy="3911057"/>
          </a:xfrm>
          <a:prstGeom prst="rect">
            <a:avLst/>
          </a:prstGeom>
        </p:spPr>
      </p:pic>
    </p:spTree>
    <p:extLst>
      <p:ext uri="{BB962C8B-B14F-4D97-AF65-F5344CB8AC3E}">
        <p14:creationId xmlns:p14="http://schemas.microsoft.com/office/powerpoint/2010/main" val="225511751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normAutofit/>
          </a:bodyPr>
          <a:lstStyle/>
          <a:p>
            <a:pPr marL="0" indent="0" algn="ctr">
              <a:buNone/>
            </a:pPr>
            <a:endParaRPr lang="en-US" sz="4800" dirty="0"/>
          </a:p>
          <a:p>
            <a:pPr marL="0" indent="0" algn="ctr">
              <a:buNone/>
            </a:pPr>
            <a:endParaRPr lang="en-US" sz="4800" dirty="0"/>
          </a:p>
        </p:txBody>
      </p:sp>
      <p:sp>
        <p:nvSpPr>
          <p:cNvPr id="4" name="Rectangle: Rounded Corners 3">
            <a:extLst>
              <a:ext uri="{FF2B5EF4-FFF2-40B4-BE49-F238E27FC236}">
                <a16:creationId xmlns:a16="http://schemas.microsoft.com/office/drawing/2014/main" id="{F7A5BD4F-F210-406F-BDA3-5D496D0DBA1D}"/>
              </a:ext>
            </a:extLst>
          </p:cNvPr>
          <p:cNvSpPr/>
          <p:nvPr/>
        </p:nvSpPr>
        <p:spPr>
          <a:xfrm>
            <a:off x="2115552" y="2852238"/>
            <a:ext cx="7960895" cy="195312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indent="0" algn="ctr">
              <a:buNone/>
            </a:pPr>
            <a:r>
              <a:rPr lang="en-US" sz="4800" dirty="0"/>
              <a:t>Automata</a:t>
            </a:r>
            <a:endParaRPr lang="en-GB" sz="4800" dirty="0"/>
          </a:p>
        </p:txBody>
      </p:sp>
    </p:spTree>
    <p:extLst>
      <p:ext uri="{BB962C8B-B14F-4D97-AF65-F5344CB8AC3E}">
        <p14:creationId xmlns:p14="http://schemas.microsoft.com/office/powerpoint/2010/main" val="31665599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92456-F54E-4D6E-94C3-90DA825212A0}"/>
              </a:ext>
            </a:extLst>
          </p:cNvPr>
          <p:cNvSpPr>
            <a:spLocks noGrp="1"/>
          </p:cNvSpPr>
          <p:nvPr>
            <p:ph type="title"/>
          </p:nvPr>
        </p:nvSpPr>
        <p:spPr/>
        <p:txBody>
          <a:bodyPr/>
          <a:lstStyle/>
          <a:p>
            <a:r>
              <a:rPr lang="en-US" dirty="0"/>
              <a:t>Cryptography Overview </a:t>
            </a:r>
            <a:endParaRPr lang="en-GB" dirty="0"/>
          </a:p>
        </p:txBody>
      </p:sp>
      <p:sp>
        <p:nvSpPr>
          <p:cNvPr id="3" name="Content Placeholder 2">
            <a:extLst>
              <a:ext uri="{FF2B5EF4-FFF2-40B4-BE49-F238E27FC236}">
                <a16:creationId xmlns:a16="http://schemas.microsoft.com/office/drawing/2014/main" id="{32BD20AA-DC58-4D4C-95B2-D8636D0B98B6}"/>
              </a:ext>
            </a:extLst>
          </p:cNvPr>
          <p:cNvSpPr>
            <a:spLocks noGrp="1"/>
          </p:cNvSpPr>
          <p:nvPr>
            <p:ph idx="1"/>
          </p:nvPr>
        </p:nvSpPr>
        <p:spPr/>
        <p:txBody>
          <a:bodyPr>
            <a:normAutofit/>
          </a:bodyPr>
          <a:lstStyle/>
          <a:p>
            <a:pPr marL="0" indent="0">
              <a:buNone/>
            </a:pPr>
            <a:r>
              <a:rPr lang="en-US" dirty="0"/>
              <a:t>“Cryptology” </a:t>
            </a:r>
          </a:p>
          <a:p>
            <a:pPr marL="0" indent="0">
              <a:buNone/>
            </a:pPr>
            <a:r>
              <a:rPr lang="en-US" dirty="0"/>
              <a:t>Study of secret codes or “ciphers” and the devices used to create or decipher information</a:t>
            </a:r>
          </a:p>
          <a:p>
            <a:pPr marL="0" indent="0">
              <a:buNone/>
            </a:pPr>
            <a:endParaRPr lang="en-US" dirty="0"/>
          </a:p>
          <a:p>
            <a:pPr marL="0" indent="0">
              <a:buNone/>
            </a:pPr>
            <a:r>
              <a:rPr lang="en-US" dirty="0"/>
              <a:t>“Cryptanalysis”</a:t>
            </a:r>
          </a:p>
          <a:p>
            <a:pPr marL="0" indent="0">
              <a:buNone/>
            </a:pPr>
            <a:r>
              <a:rPr lang="en-US" dirty="0"/>
              <a:t>Process of finding weaknesses in cryptographic algorithms, and using these weaknesses to decipher the ciphertext without knowing the secret key</a:t>
            </a:r>
            <a:endParaRPr lang="en-GB" dirty="0"/>
          </a:p>
        </p:txBody>
      </p:sp>
    </p:spTree>
    <p:extLst>
      <p:ext uri="{BB962C8B-B14F-4D97-AF65-F5344CB8AC3E}">
        <p14:creationId xmlns:p14="http://schemas.microsoft.com/office/powerpoint/2010/main" val="131214694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62330-5A26-4F0C-B4D2-4E0A4185F7F7}"/>
              </a:ext>
            </a:extLst>
          </p:cNvPr>
          <p:cNvSpPr>
            <a:spLocks noGrp="1"/>
          </p:cNvSpPr>
          <p:nvPr>
            <p:ph type="title"/>
          </p:nvPr>
        </p:nvSpPr>
        <p:spPr/>
        <p:txBody>
          <a:bodyPr/>
          <a:lstStyle/>
          <a:p>
            <a:r>
              <a:rPr lang="en-US" dirty="0"/>
              <a:t>Automata</a:t>
            </a:r>
            <a:endParaRPr lang="en-GB" dirty="0"/>
          </a:p>
        </p:txBody>
      </p:sp>
      <p:sp>
        <p:nvSpPr>
          <p:cNvPr id="3" name="Content Placeholder 2">
            <a:extLst>
              <a:ext uri="{FF2B5EF4-FFF2-40B4-BE49-F238E27FC236}">
                <a16:creationId xmlns:a16="http://schemas.microsoft.com/office/drawing/2014/main" id="{BFB4F39C-3649-48A8-A3DF-0D20AE5C6523}"/>
              </a:ext>
            </a:extLst>
          </p:cNvPr>
          <p:cNvSpPr>
            <a:spLocks noGrp="1"/>
          </p:cNvSpPr>
          <p:nvPr>
            <p:ph idx="1"/>
          </p:nvPr>
        </p:nvSpPr>
        <p:spPr/>
        <p:txBody>
          <a:bodyPr/>
          <a:lstStyle/>
          <a:p>
            <a:pPr marL="0" indent="0">
              <a:buNone/>
            </a:pPr>
            <a:r>
              <a:rPr lang="en-US" dirty="0"/>
              <a:t>What is it?</a:t>
            </a:r>
          </a:p>
          <a:p>
            <a:endParaRPr lang="en-US" dirty="0"/>
          </a:p>
          <a:p>
            <a:pPr marL="0" indent="0">
              <a:buNone/>
            </a:pPr>
            <a:r>
              <a:rPr lang="en-US" dirty="0"/>
              <a:t>The term "Automata" is derived from the Greek word "α</a:t>
            </a:r>
            <a:r>
              <a:rPr lang="en-US" dirty="0" err="1"/>
              <a:t>ὐτόμ</a:t>
            </a:r>
            <a:r>
              <a:rPr lang="en-US" dirty="0"/>
              <a:t>ατα" which means "self-acting". </a:t>
            </a:r>
          </a:p>
          <a:p>
            <a:pPr marL="0" indent="0">
              <a:buNone/>
            </a:pPr>
            <a:endParaRPr lang="en-US" dirty="0"/>
          </a:p>
          <a:p>
            <a:pPr marL="0" indent="0">
              <a:buNone/>
            </a:pPr>
            <a:r>
              <a:rPr lang="en-US" dirty="0"/>
              <a:t>An automaton (Automata in plural) is an abstract self-propelled computing device which follows a predetermined sequence of operations automatically</a:t>
            </a:r>
            <a:endParaRPr lang="en-GB" dirty="0"/>
          </a:p>
        </p:txBody>
      </p:sp>
    </p:spTree>
    <p:extLst>
      <p:ext uri="{BB962C8B-B14F-4D97-AF65-F5344CB8AC3E}">
        <p14:creationId xmlns:p14="http://schemas.microsoft.com/office/powerpoint/2010/main" val="100796774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r>
              <a:rPr lang="en-US" dirty="0"/>
              <a:t>Automata</a:t>
            </a:r>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lstStyle/>
          <a:p>
            <a:pPr marL="0" indent="0">
              <a:buNone/>
            </a:pPr>
            <a:r>
              <a:rPr lang="en-US" dirty="0"/>
              <a:t>Automata Theory </a:t>
            </a:r>
          </a:p>
          <a:p>
            <a:r>
              <a:rPr lang="en-GB" dirty="0"/>
              <a:t>Deals with the logic of computation, referred to automata</a:t>
            </a:r>
          </a:p>
          <a:p>
            <a:endParaRPr lang="en-GB" dirty="0"/>
          </a:p>
          <a:p>
            <a:r>
              <a:rPr lang="en-GB" dirty="0"/>
              <a:t>Automata is used to understand how machines compute functions and solve problems</a:t>
            </a:r>
          </a:p>
          <a:p>
            <a:endParaRPr lang="en-GB" dirty="0"/>
          </a:p>
          <a:p>
            <a:r>
              <a:rPr lang="en-GB" dirty="0"/>
              <a:t>What it means for a function to be defined as “computable”, or for a question to be “decidable”</a:t>
            </a:r>
          </a:p>
        </p:txBody>
      </p:sp>
    </p:spTree>
    <p:extLst>
      <p:ext uri="{BB962C8B-B14F-4D97-AF65-F5344CB8AC3E}">
        <p14:creationId xmlns:p14="http://schemas.microsoft.com/office/powerpoint/2010/main" val="63947361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05FFD-E27A-4BBB-ACD8-A9022C6AA052}"/>
              </a:ext>
            </a:extLst>
          </p:cNvPr>
          <p:cNvSpPr>
            <a:spLocks noGrp="1"/>
          </p:cNvSpPr>
          <p:nvPr>
            <p:ph type="title"/>
          </p:nvPr>
        </p:nvSpPr>
        <p:spPr/>
        <p:txBody>
          <a:bodyPr/>
          <a:lstStyle/>
          <a:p>
            <a:r>
              <a:rPr lang="en-US" dirty="0"/>
              <a:t>Automata</a:t>
            </a:r>
            <a:endParaRPr lang="en-GB" dirty="0"/>
          </a:p>
        </p:txBody>
      </p:sp>
      <p:sp>
        <p:nvSpPr>
          <p:cNvPr id="3" name="Content Placeholder 2">
            <a:extLst>
              <a:ext uri="{FF2B5EF4-FFF2-40B4-BE49-F238E27FC236}">
                <a16:creationId xmlns:a16="http://schemas.microsoft.com/office/drawing/2014/main" id="{C62DD508-F52D-4C81-AB7A-681BC21E046F}"/>
              </a:ext>
            </a:extLst>
          </p:cNvPr>
          <p:cNvSpPr>
            <a:spLocks noGrp="1"/>
          </p:cNvSpPr>
          <p:nvPr>
            <p:ph idx="1"/>
          </p:nvPr>
        </p:nvSpPr>
        <p:spPr/>
        <p:txBody>
          <a:bodyPr>
            <a:normAutofit fontScale="92500" lnSpcReduction="10000"/>
          </a:bodyPr>
          <a:lstStyle/>
          <a:p>
            <a:r>
              <a:rPr lang="en-US" b="1" i="0" dirty="0">
                <a:solidFill>
                  <a:srgbClr val="333333"/>
                </a:solidFill>
                <a:effectLst/>
                <a:latin typeface="Arial" panose="020B0604020202020204" pitchFamily="34" charset="0"/>
              </a:rPr>
              <a:t>Automatons </a:t>
            </a:r>
            <a:r>
              <a:rPr lang="en-US" b="0" i="0" dirty="0">
                <a:solidFill>
                  <a:srgbClr val="333333"/>
                </a:solidFill>
                <a:effectLst/>
                <a:latin typeface="Arial" panose="020B0604020202020204" pitchFamily="34" charset="0"/>
              </a:rPr>
              <a:t>are abstract models of machines that perform computations on an input by moving through a series of states or configurations</a:t>
            </a:r>
          </a:p>
          <a:p>
            <a:endParaRPr lang="en-US" dirty="0"/>
          </a:p>
          <a:p>
            <a:r>
              <a:rPr lang="en-US" b="0" i="0" u="sng" dirty="0">
                <a:solidFill>
                  <a:srgbClr val="333333"/>
                </a:solidFill>
                <a:effectLst/>
                <a:latin typeface="Arial" panose="020B0604020202020204" pitchFamily="34" charset="0"/>
              </a:rPr>
              <a:t>At each state of the computation, a transition function determines the next configuration on the basis of a finite portion of the present configuration</a:t>
            </a:r>
          </a:p>
          <a:p>
            <a:endParaRPr lang="en-US" dirty="0"/>
          </a:p>
          <a:p>
            <a:r>
              <a:rPr lang="en-US" dirty="0">
                <a:solidFill>
                  <a:srgbClr val="333333"/>
                </a:solidFill>
                <a:latin typeface="Arial" panose="020B0604020202020204" pitchFamily="34" charset="0"/>
              </a:rPr>
              <a:t>O</a:t>
            </a:r>
            <a:r>
              <a:rPr lang="en-US" b="0" i="0" dirty="0">
                <a:solidFill>
                  <a:srgbClr val="333333"/>
                </a:solidFill>
                <a:effectLst/>
                <a:latin typeface="Arial" panose="020B0604020202020204" pitchFamily="34" charset="0"/>
              </a:rPr>
              <a:t>nce the computation reaches an acceptable configuration, it accepts that input. The most general and powerful automata is the </a:t>
            </a:r>
            <a:r>
              <a:rPr lang="en-US" b="1" i="0" dirty="0">
                <a:solidFill>
                  <a:srgbClr val="333333"/>
                </a:solidFill>
                <a:effectLst/>
                <a:latin typeface="Arial" panose="020B0604020202020204" pitchFamily="34" charset="0"/>
              </a:rPr>
              <a:t>Turing machine</a:t>
            </a:r>
            <a:endParaRPr lang="en-GB" dirty="0"/>
          </a:p>
        </p:txBody>
      </p:sp>
    </p:spTree>
    <p:extLst>
      <p:ext uri="{BB962C8B-B14F-4D97-AF65-F5344CB8AC3E}">
        <p14:creationId xmlns:p14="http://schemas.microsoft.com/office/powerpoint/2010/main" val="78101728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089BD-6BDC-4CE0-84C2-0D1B6B5E30D6}"/>
              </a:ext>
            </a:extLst>
          </p:cNvPr>
          <p:cNvSpPr>
            <a:spLocks noGrp="1"/>
          </p:cNvSpPr>
          <p:nvPr>
            <p:ph type="title"/>
          </p:nvPr>
        </p:nvSpPr>
        <p:spPr/>
        <p:txBody>
          <a:bodyPr/>
          <a:lstStyle/>
          <a:p>
            <a:r>
              <a:rPr lang="en-GB" dirty="0"/>
              <a:t>Alan Turing</a:t>
            </a:r>
          </a:p>
        </p:txBody>
      </p:sp>
      <p:sp>
        <p:nvSpPr>
          <p:cNvPr id="3" name="Content Placeholder 2">
            <a:extLst>
              <a:ext uri="{FF2B5EF4-FFF2-40B4-BE49-F238E27FC236}">
                <a16:creationId xmlns:a16="http://schemas.microsoft.com/office/drawing/2014/main" id="{9ECD100C-78CF-467B-84C7-B68ED426E1E3}"/>
              </a:ext>
            </a:extLst>
          </p:cNvPr>
          <p:cNvSpPr>
            <a:spLocks noGrp="1"/>
          </p:cNvSpPr>
          <p:nvPr>
            <p:ph idx="1"/>
          </p:nvPr>
        </p:nvSpPr>
        <p:spPr>
          <a:xfrm>
            <a:off x="838200" y="1825625"/>
            <a:ext cx="7058891" cy="4351338"/>
          </a:xfrm>
        </p:spPr>
        <p:txBody>
          <a:bodyPr/>
          <a:lstStyle/>
          <a:p>
            <a:r>
              <a:rPr lang="en-GB" dirty="0"/>
              <a:t>Brilliant mathematician, born in London in 1912</a:t>
            </a:r>
          </a:p>
          <a:p>
            <a:endParaRPr lang="en-GB" dirty="0"/>
          </a:p>
          <a:p>
            <a:r>
              <a:rPr lang="en-GB" dirty="0"/>
              <a:t>Studied at both Cambridge and Princeton universities</a:t>
            </a:r>
          </a:p>
          <a:p>
            <a:endParaRPr lang="en-GB" dirty="0"/>
          </a:p>
        </p:txBody>
      </p:sp>
      <p:pic>
        <p:nvPicPr>
          <p:cNvPr id="5" name="Picture 4" descr="A person in a suit and tie&#10;&#10;Description automatically generated">
            <a:extLst>
              <a:ext uri="{FF2B5EF4-FFF2-40B4-BE49-F238E27FC236}">
                <a16:creationId xmlns:a16="http://schemas.microsoft.com/office/drawing/2014/main" id="{E329B4D6-6E84-43EE-9F7A-56E224F54C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4617" y="1604963"/>
            <a:ext cx="3305175" cy="4572000"/>
          </a:xfrm>
          <a:prstGeom prst="rect">
            <a:avLst/>
          </a:prstGeom>
          <a:effectLst>
            <a:softEdge rad="266700"/>
          </a:effectLst>
        </p:spPr>
      </p:pic>
    </p:spTree>
    <p:extLst>
      <p:ext uri="{BB962C8B-B14F-4D97-AF65-F5344CB8AC3E}">
        <p14:creationId xmlns:p14="http://schemas.microsoft.com/office/powerpoint/2010/main" val="137069257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descr="Lightbulb and gear with solid fill">
            <a:extLst>
              <a:ext uri="{FF2B5EF4-FFF2-40B4-BE49-F238E27FC236}">
                <a16:creationId xmlns:a16="http://schemas.microsoft.com/office/drawing/2014/main" id="{9B6CF725-62F8-44D9-94E6-981B360895A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73130" y="701831"/>
            <a:ext cx="4705623" cy="4705623"/>
          </a:xfrm>
          <a:prstGeom prst="rect">
            <a:avLst/>
          </a:prstGeom>
        </p:spPr>
      </p:pic>
      <p:sp>
        <p:nvSpPr>
          <p:cNvPr id="2" name="Title 1">
            <a:extLst>
              <a:ext uri="{FF2B5EF4-FFF2-40B4-BE49-F238E27FC236}">
                <a16:creationId xmlns:a16="http://schemas.microsoft.com/office/drawing/2014/main" id="{DE9866BA-502A-4F27-9E43-D22B840C1030}"/>
              </a:ext>
            </a:extLst>
          </p:cNvPr>
          <p:cNvSpPr>
            <a:spLocks noGrp="1"/>
          </p:cNvSpPr>
          <p:nvPr>
            <p:ph type="title"/>
          </p:nvPr>
        </p:nvSpPr>
        <p:spPr/>
        <p:txBody>
          <a:bodyPr/>
          <a:lstStyle/>
          <a:p>
            <a:r>
              <a:rPr lang="en-GB" dirty="0"/>
              <a:t>Lab (20 Mins):</a:t>
            </a:r>
          </a:p>
        </p:txBody>
      </p:sp>
      <p:sp>
        <p:nvSpPr>
          <p:cNvPr id="3" name="Content Placeholder 2">
            <a:extLst>
              <a:ext uri="{FF2B5EF4-FFF2-40B4-BE49-F238E27FC236}">
                <a16:creationId xmlns:a16="http://schemas.microsoft.com/office/drawing/2014/main" id="{5932004D-CDF6-4A93-A009-7950E30C0719}"/>
              </a:ext>
            </a:extLst>
          </p:cNvPr>
          <p:cNvSpPr>
            <a:spLocks noGrp="1"/>
          </p:cNvSpPr>
          <p:nvPr>
            <p:ph idx="1"/>
          </p:nvPr>
        </p:nvSpPr>
        <p:spPr/>
        <p:txBody>
          <a:bodyPr>
            <a:normAutofit/>
          </a:bodyPr>
          <a:lstStyle/>
          <a:p>
            <a:r>
              <a:rPr lang="en-GB" dirty="0"/>
              <a:t>Research the Alan Turing</a:t>
            </a:r>
          </a:p>
          <a:p>
            <a:endParaRPr lang="en-GB" dirty="0"/>
          </a:p>
          <a:p>
            <a:pPr marL="0" indent="0">
              <a:buNone/>
            </a:pPr>
            <a:r>
              <a:rPr lang="en-GB" dirty="0"/>
              <a:t>Look at:</a:t>
            </a:r>
          </a:p>
          <a:p>
            <a:r>
              <a:rPr lang="en-GB" dirty="0"/>
              <a:t>His life</a:t>
            </a:r>
          </a:p>
          <a:p>
            <a:r>
              <a:rPr lang="en-GB" dirty="0"/>
              <a:t>His contributions</a:t>
            </a:r>
          </a:p>
          <a:p>
            <a:r>
              <a:rPr lang="en-GB" dirty="0"/>
              <a:t>Interesting facts</a:t>
            </a:r>
          </a:p>
          <a:p>
            <a:endParaRPr lang="en-GB" dirty="0"/>
          </a:p>
          <a:p>
            <a:r>
              <a:rPr lang="en-GB" dirty="0"/>
              <a:t>Discuss as a group</a:t>
            </a:r>
          </a:p>
          <a:p>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endParaRPr lang="en-GB" dirty="0"/>
          </a:p>
        </p:txBody>
      </p:sp>
    </p:spTree>
    <p:extLst>
      <p:ext uri="{BB962C8B-B14F-4D97-AF65-F5344CB8AC3E}">
        <p14:creationId xmlns:p14="http://schemas.microsoft.com/office/powerpoint/2010/main" val="179113076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402F3-AE2E-466F-9C16-7538F376282A}"/>
              </a:ext>
            </a:extLst>
          </p:cNvPr>
          <p:cNvSpPr>
            <a:spLocks noGrp="1"/>
          </p:cNvSpPr>
          <p:nvPr>
            <p:ph type="title"/>
          </p:nvPr>
        </p:nvSpPr>
        <p:spPr/>
        <p:txBody>
          <a:bodyPr/>
          <a:lstStyle/>
          <a:p>
            <a:r>
              <a:rPr lang="en-US" dirty="0"/>
              <a:t>Turing Machine Diagram</a:t>
            </a:r>
            <a:endParaRPr lang="en-GB" dirty="0"/>
          </a:p>
        </p:txBody>
      </p:sp>
      <p:sp>
        <p:nvSpPr>
          <p:cNvPr id="3" name="Content Placeholder 2">
            <a:extLst>
              <a:ext uri="{FF2B5EF4-FFF2-40B4-BE49-F238E27FC236}">
                <a16:creationId xmlns:a16="http://schemas.microsoft.com/office/drawing/2014/main" id="{5F4BB31B-EAD6-49E7-8626-7D5F89972598}"/>
              </a:ext>
            </a:extLst>
          </p:cNvPr>
          <p:cNvSpPr>
            <a:spLocks noGrp="1"/>
          </p:cNvSpPr>
          <p:nvPr>
            <p:ph idx="1"/>
          </p:nvPr>
        </p:nvSpPr>
        <p:spPr/>
        <p:txBody>
          <a:bodyPr>
            <a:normAutofit lnSpcReduction="10000"/>
          </a:bodyPr>
          <a:lstStyle/>
          <a:p>
            <a:endParaRPr lang="en-US" sz="1000" dirty="0"/>
          </a:p>
          <a:p>
            <a:endParaRPr lang="en-GB" sz="1000" dirty="0"/>
          </a:p>
          <a:p>
            <a:endParaRPr lang="en-GB" sz="1000" dirty="0"/>
          </a:p>
          <a:p>
            <a:endParaRPr lang="en-GB" sz="1000" dirty="0"/>
          </a:p>
          <a:p>
            <a:endParaRPr lang="en-GB" sz="1000" dirty="0"/>
          </a:p>
          <a:p>
            <a:pPr marL="0" indent="0">
              <a:buNone/>
            </a:pPr>
            <a:endParaRPr lang="en-GB" sz="1000" dirty="0"/>
          </a:p>
          <a:p>
            <a:pPr marL="0" indent="0">
              <a:buNone/>
            </a:pPr>
            <a:endParaRPr lang="en-GB" sz="1000" dirty="0"/>
          </a:p>
          <a:p>
            <a:pPr marL="0" indent="0">
              <a:buNone/>
            </a:pPr>
            <a:endParaRPr lang="en-GB" sz="1000" dirty="0"/>
          </a:p>
          <a:p>
            <a:pPr marL="0" indent="0">
              <a:buNone/>
            </a:pPr>
            <a:endParaRPr lang="en-GB" sz="1000" dirty="0"/>
          </a:p>
          <a:p>
            <a:pPr marL="0" indent="0">
              <a:buNone/>
            </a:pPr>
            <a:endParaRPr lang="en-GB" sz="1000" dirty="0"/>
          </a:p>
          <a:p>
            <a:pPr marL="0" indent="0">
              <a:buNone/>
            </a:pPr>
            <a:endParaRPr lang="en-GB" sz="1000" dirty="0"/>
          </a:p>
          <a:p>
            <a:pPr marL="0" indent="0">
              <a:buNone/>
            </a:pPr>
            <a:endParaRPr lang="en-GB" sz="1000" dirty="0"/>
          </a:p>
          <a:p>
            <a:pPr marL="0" indent="0">
              <a:buNone/>
            </a:pPr>
            <a:endParaRPr lang="en-GB" sz="1000" dirty="0"/>
          </a:p>
          <a:p>
            <a:pPr marL="0" indent="0">
              <a:buNone/>
            </a:pPr>
            <a:endParaRPr lang="en-GB" sz="1000" dirty="0"/>
          </a:p>
          <a:p>
            <a:pPr marL="0" indent="0">
              <a:buNone/>
            </a:pPr>
            <a:endParaRPr lang="en-GB" sz="1000" dirty="0"/>
          </a:p>
          <a:p>
            <a:pPr marL="0" indent="0">
              <a:buNone/>
            </a:pPr>
            <a:endParaRPr lang="en-GB" sz="1000" dirty="0"/>
          </a:p>
          <a:p>
            <a:pPr marL="0" indent="0">
              <a:buNone/>
            </a:pPr>
            <a:r>
              <a:rPr lang="en-GB" sz="1000" dirty="0"/>
              <a:t>Source: Wikipedia</a:t>
            </a:r>
          </a:p>
          <a:p>
            <a:endParaRPr lang="en-GB" sz="1000" dirty="0"/>
          </a:p>
        </p:txBody>
      </p:sp>
      <p:pic>
        <p:nvPicPr>
          <p:cNvPr id="5" name="Picture 4" descr="Diagram, engineering drawing&#10;&#10;Description automatically generated">
            <a:extLst>
              <a:ext uri="{FF2B5EF4-FFF2-40B4-BE49-F238E27FC236}">
                <a16:creationId xmlns:a16="http://schemas.microsoft.com/office/drawing/2014/main" id="{8E084A13-273C-494F-BF75-70EF70B3A7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7600" y="1469390"/>
            <a:ext cx="7620000" cy="4660900"/>
          </a:xfrm>
          <a:prstGeom prst="rect">
            <a:avLst/>
          </a:prstGeom>
        </p:spPr>
      </p:pic>
    </p:spTree>
    <p:extLst>
      <p:ext uri="{BB962C8B-B14F-4D97-AF65-F5344CB8AC3E}">
        <p14:creationId xmlns:p14="http://schemas.microsoft.com/office/powerpoint/2010/main" val="43209832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402F3-AE2E-466F-9C16-7538F376282A}"/>
              </a:ext>
            </a:extLst>
          </p:cNvPr>
          <p:cNvSpPr>
            <a:spLocks noGrp="1"/>
          </p:cNvSpPr>
          <p:nvPr>
            <p:ph type="title"/>
          </p:nvPr>
        </p:nvSpPr>
        <p:spPr>
          <a:xfrm>
            <a:off x="839788" y="365125"/>
            <a:ext cx="10515600" cy="1325563"/>
          </a:xfrm>
        </p:spPr>
        <p:txBody>
          <a:bodyPr anchor="ctr">
            <a:normAutofit/>
          </a:bodyPr>
          <a:lstStyle/>
          <a:p>
            <a:r>
              <a:rPr lang="en-US" dirty="0"/>
              <a:t>Turing Machine Model</a:t>
            </a:r>
            <a:endParaRPr lang="en-GB" dirty="0"/>
          </a:p>
        </p:txBody>
      </p:sp>
      <p:sp>
        <p:nvSpPr>
          <p:cNvPr id="3" name="Content Placeholder 2">
            <a:extLst>
              <a:ext uri="{FF2B5EF4-FFF2-40B4-BE49-F238E27FC236}">
                <a16:creationId xmlns:a16="http://schemas.microsoft.com/office/drawing/2014/main" id="{5F4BB31B-EAD6-49E7-8626-7D5F89972598}"/>
              </a:ext>
            </a:extLst>
          </p:cNvPr>
          <p:cNvSpPr>
            <a:spLocks noGrp="1"/>
          </p:cNvSpPr>
          <p:nvPr>
            <p:ph sz="half" idx="2"/>
          </p:nvPr>
        </p:nvSpPr>
        <p:spPr>
          <a:xfrm>
            <a:off x="839789" y="1584209"/>
            <a:ext cx="3778864" cy="4605454"/>
          </a:xfrm>
        </p:spPr>
        <p:txBody>
          <a:bodyPr>
            <a:normAutofit fontScale="92500" lnSpcReduction="10000"/>
          </a:bodyPr>
          <a:lstStyle/>
          <a:p>
            <a:pPr marL="0" indent="0">
              <a:buNone/>
            </a:pPr>
            <a:endParaRPr lang="en-GB" dirty="0"/>
          </a:p>
          <a:p>
            <a:pPr marL="0" indent="0">
              <a:buNone/>
            </a:pPr>
            <a:r>
              <a:rPr lang="en-GB" dirty="0"/>
              <a:t>Turing Machine reconstructed by</a:t>
            </a:r>
          </a:p>
          <a:p>
            <a:pPr marL="0" indent="0">
              <a:buNone/>
            </a:pPr>
            <a:r>
              <a:rPr lang="en-GB" dirty="0"/>
              <a:t>Mike Davey</a:t>
            </a:r>
          </a:p>
          <a:p>
            <a:endParaRPr lang="en-GB" dirty="0"/>
          </a:p>
          <a:p>
            <a:endParaRPr lang="en-GB" dirty="0"/>
          </a:p>
          <a:p>
            <a:endParaRPr lang="en-GB" dirty="0"/>
          </a:p>
          <a:p>
            <a:endParaRPr lang="en-GB" dirty="0"/>
          </a:p>
          <a:p>
            <a:endParaRPr lang="en-GB" dirty="0"/>
          </a:p>
          <a:p>
            <a:endParaRPr lang="en-GB" dirty="0"/>
          </a:p>
          <a:p>
            <a:pPr marL="0" indent="0">
              <a:buNone/>
            </a:pPr>
            <a:r>
              <a:rPr lang="en-GB" sz="1000" dirty="0"/>
              <a:t>Source: Wikipedia</a:t>
            </a:r>
          </a:p>
          <a:p>
            <a:endParaRPr lang="en-GB" dirty="0"/>
          </a:p>
          <a:p>
            <a:endParaRPr lang="en-GB" dirty="0"/>
          </a:p>
          <a:p>
            <a:endParaRPr lang="en-GB" dirty="0"/>
          </a:p>
          <a:p>
            <a:endParaRPr lang="en-GB" dirty="0"/>
          </a:p>
          <a:p>
            <a:endParaRPr lang="en-GB" dirty="0"/>
          </a:p>
        </p:txBody>
      </p:sp>
      <p:pic>
        <p:nvPicPr>
          <p:cNvPr id="7" name="Picture 6" descr="A picture containing indoor&#10;&#10;Description automatically generated">
            <a:extLst>
              <a:ext uri="{FF2B5EF4-FFF2-40B4-BE49-F238E27FC236}">
                <a16:creationId xmlns:a16="http://schemas.microsoft.com/office/drawing/2014/main" id="{5C4B86F5-1425-4BC9-93B4-173314EB8EE3}"/>
              </a:ext>
            </a:extLst>
          </p:cNvPr>
          <p:cNvPicPr>
            <a:picLocks noChangeAspect="1"/>
          </p:cNvPicPr>
          <p:nvPr/>
        </p:nvPicPr>
        <p:blipFill rotWithShape="1">
          <a:blip r:embed="rId3">
            <a:extLst>
              <a:ext uri="{28A0092B-C50C-407E-A947-70E740481C1C}">
                <a14:useLocalDpi xmlns:a14="http://schemas.microsoft.com/office/drawing/2010/main" val="0"/>
              </a:ext>
            </a:extLst>
          </a:blip>
          <a:srcRect l="2137" r="3965"/>
          <a:stretch/>
        </p:blipFill>
        <p:spPr>
          <a:xfrm>
            <a:off x="4876800" y="1584209"/>
            <a:ext cx="6478588" cy="4605453"/>
          </a:xfrm>
          <a:prstGeom prst="rect">
            <a:avLst/>
          </a:prstGeom>
          <a:noFill/>
        </p:spPr>
      </p:pic>
    </p:spTree>
    <p:extLst>
      <p:ext uri="{BB962C8B-B14F-4D97-AF65-F5344CB8AC3E}">
        <p14:creationId xmlns:p14="http://schemas.microsoft.com/office/powerpoint/2010/main" val="365173228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402F3-AE2E-466F-9C16-7538F376282A}"/>
              </a:ext>
            </a:extLst>
          </p:cNvPr>
          <p:cNvSpPr>
            <a:spLocks noGrp="1"/>
          </p:cNvSpPr>
          <p:nvPr>
            <p:ph type="title"/>
          </p:nvPr>
        </p:nvSpPr>
        <p:spPr>
          <a:xfrm>
            <a:off x="839788" y="365125"/>
            <a:ext cx="10515600" cy="1325563"/>
          </a:xfrm>
        </p:spPr>
        <p:txBody>
          <a:bodyPr anchor="ctr">
            <a:normAutofit/>
          </a:bodyPr>
          <a:lstStyle/>
          <a:p>
            <a:r>
              <a:rPr lang="en-US" dirty="0"/>
              <a:t>Universal Turing Machine</a:t>
            </a:r>
            <a:endParaRPr lang="en-GB" dirty="0"/>
          </a:p>
        </p:txBody>
      </p:sp>
      <p:sp>
        <p:nvSpPr>
          <p:cNvPr id="3" name="Content Placeholder 2">
            <a:extLst>
              <a:ext uri="{FF2B5EF4-FFF2-40B4-BE49-F238E27FC236}">
                <a16:creationId xmlns:a16="http://schemas.microsoft.com/office/drawing/2014/main" id="{5F4BB31B-EAD6-49E7-8626-7D5F89972598}"/>
              </a:ext>
            </a:extLst>
          </p:cNvPr>
          <p:cNvSpPr>
            <a:spLocks noGrp="1"/>
          </p:cNvSpPr>
          <p:nvPr>
            <p:ph sz="half" idx="2"/>
          </p:nvPr>
        </p:nvSpPr>
        <p:spPr>
          <a:xfrm>
            <a:off x="839789" y="1584209"/>
            <a:ext cx="10608872" cy="4605454"/>
          </a:xfrm>
        </p:spPr>
        <p:txBody>
          <a:bodyPr>
            <a:normAutofit fontScale="92500" lnSpcReduction="10000"/>
          </a:bodyPr>
          <a:lstStyle/>
          <a:p>
            <a:endParaRPr lang="en-US" dirty="0"/>
          </a:p>
          <a:p>
            <a:pPr marL="0" indent="0">
              <a:buNone/>
            </a:pPr>
            <a:r>
              <a:rPr lang="en-US" dirty="0"/>
              <a:t>In computer science, a universal Turing machine (UTM) is a Turing machine that simulates an arbitrary Turing machine on arbitrary input.</a:t>
            </a:r>
          </a:p>
          <a:p>
            <a:pPr marL="0" indent="0">
              <a:buNone/>
            </a:pPr>
            <a:endParaRPr lang="en-US" dirty="0"/>
          </a:p>
          <a:p>
            <a:pPr marL="0" indent="0">
              <a:buNone/>
            </a:pPr>
            <a:r>
              <a:rPr lang="en-US" dirty="0"/>
              <a:t>The universal machine essentially achieves this by reading both the description of the machine to be simulated as well as the input to that machine from its own tape. </a:t>
            </a:r>
          </a:p>
          <a:p>
            <a:pPr marL="0" indent="0">
              <a:buNone/>
            </a:pPr>
            <a:endParaRPr lang="en-US" dirty="0"/>
          </a:p>
          <a:p>
            <a:pPr marL="0" indent="0">
              <a:buNone/>
            </a:pPr>
            <a:r>
              <a:rPr lang="en-US" dirty="0"/>
              <a:t>Alan Turing introduced the idea of such a machine in 1936–1937. </a:t>
            </a:r>
          </a:p>
          <a:p>
            <a:pPr marL="0" indent="0">
              <a:buNone/>
            </a:pPr>
            <a:r>
              <a:rPr lang="en-US" dirty="0"/>
              <a:t>This principle is considered to be the origin of the idea of a stored-program computer</a:t>
            </a:r>
            <a:endParaRPr lang="en-GB" dirty="0"/>
          </a:p>
          <a:p>
            <a:pPr marL="0" indent="0">
              <a:buNone/>
            </a:pPr>
            <a:r>
              <a:rPr lang="en-GB" sz="1100" dirty="0"/>
              <a:t>Source: Wikipedia</a:t>
            </a:r>
          </a:p>
          <a:p>
            <a:endParaRPr lang="en-GB" dirty="0"/>
          </a:p>
          <a:p>
            <a:endParaRPr lang="en-GB" dirty="0"/>
          </a:p>
          <a:p>
            <a:endParaRPr lang="en-GB" dirty="0"/>
          </a:p>
          <a:p>
            <a:endParaRPr lang="en-GB" dirty="0"/>
          </a:p>
          <a:p>
            <a:endParaRPr lang="en-GB" dirty="0"/>
          </a:p>
        </p:txBody>
      </p:sp>
    </p:spTree>
    <p:extLst>
      <p:ext uri="{BB962C8B-B14F-4D97-AF65-F5344CB8AC3E}">
        <p14:creationId xmlns:p14="http://schemas.microsoft.com/office/powerpoint/2010/main" val="377079671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402F3-AE2E-466F-9C16-7538F376282A}"/>
              </a:ext>
            </a:extLst>
          </p:cNvPr>
          <p:cNvSpPr>
            <a:spLocks noGrp="1"/>
          </p:cNvSpPr>
          <p:nvPr>
            <p:ph type="title"/>
          </p:nvPr>
        </p:nvSpPr>
        <p:spPr>
          <a:xfrm>
            <a:off x="839788" y="365125"/>
            <a:ext cx="10515600" cy="1325563"/>
          </a:xfrm>
        </p:spPr>
        <p:txBody>
          <a:bodyPr anchor="ctr">
            <a:normAutofit/>
          </a:bodyPr>
          <a:lstStyle/>
          <a:p>
            <a:r>
              <a:rPr lang="en-US" dirty="0"/>
              <a:t>Universal Turing Machine</a:t>
            </a:r>
            <a:endParaRPr lang="en-GB" dirty="0"/>
          </a:p>
        </p:txBody>
      </p:sp>
      <p:sp>
        <p:nvSpPr>
          <p:cNvPr id="3" name="Content Placeholder 2">
            <a:extLst>
              <a:ext uri="{FF2B5EF4-FFF2-40B4-BE49-F238E27FC236}">
                <a16:creationId xmlns:a16="http://schemas.microsoft.com/office/drawing/2014/main" id="{5F4BB31B-EAD6-49E7-8626-7D5F89972598}"/>
              </a:ext>
            </a:extLst>
          </p:cNvPr>
          <p:cNvSpPr>
            <a:spLocks noGrp="1"/>
          </p:cNvSpPr>
          <p:nvPr>
            <p:ph sz="half" idx="2"/>
          </p:nvPr>
        </p:nvSpPr>
        <p:spPr>
          <a:xfrm>
            <a:off x="839789" y="1584210"/>
            <a:ext cx="3881502" cy="4605454"/>
          </a:xfrm>
        </p:spPr>
        <p:txBody>
          <a:bodyPr>
            <a:normAutofit fontScale="62500" lnSpcReduction="20000"/>
          </a:bodyPr>
          <a:lstStyle/>
          <a:p>
            <a:endParaRPr lang="en-US" dirty="0"/>
          </a:p>
          <a:p>
            <a:pPr marL="0" indent="0">
              <a:buNone/>
            </a:pPr>
            <a:r>
              <a:rPr lang="en-US" b="0" i="0" dirty="0">
                <a:solidFill>
                  <a:srgbClr val="202122"/>
                </a:solidFill>
                <a:effectLst/>
                <a:latin typeface="Arial" panose="020B0604020202020204" pitchFamily="34" charset="0"/>
              </a:rPr>
              <a:t>Every Turing machine computes a certain fixed </a:t>
            </a:r>
            <a:r>
              <a:rPr lang="en-US" b="0" i="0" u="none" strike="noStrike" dirty="0">
                <a:solidFill>
                  <a:srgbClr val="0645AD"/>
                </a:solidFill>
                <a:effectLst/>
                <a:latin typeface="Arial" panose="020B0604020202020204" pitchFamily="34" charset="0"/>
                <a:hlinkClick r:id="rId3"/>
              </a:rPr>
              <a:t>partial</a:t>
            </a:r>
            <a:r>
              <a:rPr lang="en-US" b="0" i="0" dirty="0">
                <a:solidFill>
                  <a:srgbClr val="202122"/>
                </a:solidFill>
                <a:effectLst/>
                <a:latin typeface="Arial" panose="020B0604020202020204" pitchFamily="34" charset="0"/>
              </a:rPr>
              <a:t> </a:t>
            </a:r>
            <a:r>
              <a:rPr lang="en-US" b="0" i="0" u="none" strike="noStrike" dirty="0">
                <a:solidFill>
                  <a:srgbClr val="0645AD"/>
                </a:solidFill>
                <a:effectLst/>
                <a:latin typeface="Arial" panose="020B0604020202020204" pitchFamily="34" charset="0"/>
                <a:hlinkClick r:id="rId4" tooltip="Computable function"/>
              </a:rPr>
              <a:t>computable function</a:t>
            </a:r>
            <a:r>
              <a:rPr lang="en-US" b="0" i="0" dirty="0">
                <a:solidFill>
                  <a:srgbClr val="202122"/>
                </a:solidFill>
                <a:effectLst/>
                <a:latin typeface="Arial" panose="020B0604020202020204" pitchFamily="34" charset="0"/>
              </a:rPr>
              <a:t> from the input strings over its </a:t>
            </a:r>
            <a:r>
              <a:rPr lang="en-US" b="0" i="0" u="none" strike="noStrike" dirty="0">
                <a:solidFill>
                  <a:srgbClr val="0645AD"/>
                </a:solidFill>
                <a:effectLst/>
                <a:latin typeface="Arial" panose="020B0604020202020204" pitchFamily="34" charset="0"/>
                <a:hlinkClick r:id="rId5" tooltip="Alphabet (formal languages)"/>
              </a:rPr>
              <a:t>alphabet</a:t>
            </a:r>
            <a:r>
              <a:rPr lang="en-US" b="0" i="0" dirty="0">
                <a:solidFill>
                  <a:srgbClr val="202122"/>
                </a:solidFill>
                <a:effectLst/>
                <a:latin typeface="Arial" panose="020B0604020202020204" pitchFamily="34" charset="0"/>
              </a:rPr>
              <a:t>. </a:t>
            </a:r>
          </a:p>
          <a:p>
            <a:pPr marL="0" indent="0">
              <a:buNone/>
            </a:pPr>
            <a:r>
              <a:rPr lang="en-US" b="0" i="0" dirty="0">
                <a:solidFill>
                  <a:srgbClr val="202122"/>
                </a:solidFill>
                <a:effectLst/>
                <a:latin typeface="Arial" panose="020B0604020202020204" pitchFamily="34" charset="0"/>
              </a:rPr>
              <a:t>In that sense it behaves like a computer with a fixed program.</a:t>
            </a:r>
          </a:p>
          <a:p>
            <a:pPr marL="0" indent="0">
              <a:buNone/>
            </a:pPr>
            <a:r>
              <a:rPr lang="en-US" b="0" i="0" dirty="0">
                <a:solidFill>
                  <a:srgbClr val="202122"/>
                </a:solidFill>
                <a:effectLst/>
                <a:latin typeface="Arial" panose="020B0604020202020204" pitchFamily="34" charset="0"/>
              </a:rPr>
              <a:t>However, we can encode the action table of any Turing machine in a string. </a:t>
            </a:r>
          </a:p>
          <a:p>
            <a:pPr marL="0" indent="0">
              <a:buNone/>
            </a:pPr>
            <a:r>
              <a:rPr lang="en-US" b="0" i="0">
                <a:solidFill>
                  <a:srgbClr val="202122"/>
                </a:solidFill>
                <a:effectLst/>
                <a:latin typeface="Arial" panose="020B0604020202020204" pitchFamily="34" charset="0"/>
              </a:rPr>
              <a:t>Thus </a:t>
            </a:r>
            <a:r>
              <a:rPr lang="en-US" b="0" i="0" dirty="0">
                <a:solidFill>
                  <a:srgbClr val="202122"/>
                </a:solidFill>
                <a:effectLst/>
                <a:latin typeface="Arial" panose="020B0604020202020204" pitchFamily="34" charset="0"/>
              </a:rPr>
              <a:t>we can construct a Turing machine that expects on its tape a string describing an action table followed by a string describing the input tape, and computes the tape that the encoded Turing machine would have </a:t>
            </a:r>
            <a:r>
              <a:rPr lang="en-US" b="0" i="0">
                <a:solidFill>
                  <a:srgbClr val="202122"/>
                </a:solidFill>
                <a:effectLst/>
                <a:latin typeface="Arial" panose="020B0604020202020204" pitchFamily="34" charset="0"/>
              </a:rPr>
              <a:t>computed.</a:t>
            </a:r>
          </a:p>
          <a:p>
            <a:pPr marL="0" indent="0">
              <a:buNone/>
            </a:pPr>
            <a:r>
              <a:rPr lang="en-GB" sz="1400" dirty="0"/>
              <a:t>Source: Wikipedia </a:t>
            </a:r>
          </a:p>
          <a:p>
            <a:pPr marL="0" indent="0">
              <a:buNone/>
            </a:pPr>
            <a:r>
              <a:rPr lang="en-US" sz="1400" dirty="0"/>
              <a:t>Image by </a:t>
            </a:r>
            <a:r>
              <a:rPr lang="en-US" sz="1400" dirty="0" err="1"/>
              <a:t>Cbuckley</a:t>
            </a:r>
            <a:r>
              <a:rPr lang="en-US" sz="1400" dirty="0"/>
              <a:t> - Own work, CC BY-SA 3.0, https://commons.wikimedia.org/w/index.php?curid=3097974</a:t>
            </a:r>
            <a:endParaRPr lang="en-GB" sz="1400" dirty="0"/>
          </a:p>
          <a:p>
            <a:endParaRPr lang="en-GB" dirty="0"/>
          </a:p>
          <a:p>
            <a:endParaRPr lang="en-GB" dirty="0"/>
          </a:p>
          <a:p>
            <a:endParaRPr lang="en-GB" dirty="0"/>
          </a:p>
          <a:p>
            <a:endParaRPr lang="en-GB" dirty="0"/>
          </a:p>
          <a:p>
            <a:endParaRPr lang="en-GB" dirty="0"/>
          </a:p>
        </p:txBody>
      </p:sp>
      <p:pic>
        <p:nvPicPr>
          <p:cNvPr id="5" name="Picture 4" descr="A red light in the dark&#10;&#10;Description automatically generated with low confidence">
            <a:extLst>
              <a:ext uri="{FF2B5EF4-FFF2-40B4-BE49-F238E27FC236}">
                <a16:creationId xmlns:a16="http://schemas.microsoft.com/office/drawing/2014/main" id="{AEF41B02-0DC5-4564-8261-048DA98C42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83967" y="1690688"/>
            <a:ext cx="7436435" cy="4014981"/>
          </a:xfrm>
          <a:prstGeom prst="rect">
            <a:avLst/>
          </a:prstGeom>
        </p:spPr>
      </p:pic>
    </p:spTree>
    <p:extLst>
      <p:ext uri="{BB962C8B-B14F-4D97-AF65-F5344CB8AC3E}">
        <p14:creationId xmlns:p14="http://schemas.microsoft.com/office/powerpoint/2010/main" val="196897878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ED290-1513-4548-975A-FDBBE1F594E0}"/>
              </a:ext>
            </a:extLst>
          </p:cNvPr>
          <p:cNvSpPr>
            <a:spLocks noGrp="1"/>
          </p:cNvSpPr>
          <p:nvPr>
            <p:ph type="title"/>
          </p:nvPr>
        </p:nvSpPr>
        <p:spPr/>
        <p:txBody>
          <a:bodyPr/>
          <a:lstStyle/>
          <a:p>
            <a:r>
              <a:rPr lang="en-GB" dirty="0"/>
              <a:t>Bletchley Park - Buckinghamshire</a:t>
            </a:r>
          </a:p>
        </p:txBody>
      </p:sp>
      <p:sp>
        <p:nvSpPr>
          <p:cNvPr id="7" name="Content Placeholder 6">
            <a:extLst>
              <a:ext uri="{FF2B5EF4-FFF2-40B4-BE49-F238E27FC236}">
                <a16:creationId xmlns:a16="http://schemas.microsoft.com/office/drawing/2014/main" id="{046ACAA0-90A1-4ADA-80B8-6F798F8EC7E1}"/>
              </a:ext>
            </a:extLst>
          </p:cNvPr>
          <p:cNvSpPr>
            <a:spLocks noGrp="1"/>
          </p:cNvSpPr>
          <p:nvPr>
            <p:ph idx="1"/>
          </p:nvPr>
        </p:nvSpPr>
        <p:spPr>
          <a:xfrm>
            <a:off x="838199" y="1690687"/>
            <a:ext cx="4545513" cy="4486275"/>
          </a:xfrm>
        </p:spPr>
        <p:txBody>
          <a:bodyPr>
            <a:normAutofit/>
          </a:bodyPr>
          <a:lstStyle/>
          <a:p>
            <a:r>
              <a:rPr lang="en-GB" dirty="0"/>
              <a:t>Started working part time for the British Government’s code and Cypher school before the WWII began in 1939 </a:t>
            </a:r>
          </a:p>
          <a:p>
            <a:endParaRPr lang="en-GB" dirty="0"/>
          </a:p>
          <a:p>
            <a:r>
              <a:rPr lang="en-GB" dirty="0"/>
              <a:t>Alan took a full time role in Bletchley Park to decipher German military codes</a:t>
            </a:r>
          </a:p>
          <a:p>
            <a:pPr marL="0" indent="0">
              <a:buNone/>
            </a:pPr>
            <a:endParaRPr lang="en-US" sz="1000" dirty="0"/>
          </a:p>
          <a:p>
            <a:pPr marL="0" indent="0">
              <a:buNone/>
            </a:pPr>
            <a:r>
              <a:rPr lang="en-US" sz="1000" dirty="0"/>
              <a:t>Source: www.gchq.gov.uk</a:t>
            </a:r>
          </a:p>
          <a:p>
            <a:endParaRPr lang="en-GB" dirty="0"/>
          </a:p>
        </p:txBody>
      </p:sp>
      <p:pic>
        <p:nvPicPr>
          <p:cNvPr id="9" name="Picture 8" descr="A picture containing text, outdoor, tree, road&#10;&#10;Description automatically generated">
            <a:extLst>
              <a:ext uri="{FF2B5EF4-FFF2-40B4-BE49-F238E27FC236}">
                <a16:creationId xmlns:a16="http://schemas.microsoft.com/office/drawing/2014/main" id="{B7FBABE9-68D3-4F15-AB22-195CAA0846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9745" y="1690688"/>
            <a:ext cx="6191250" cy="4124325"/>
          </a:xfrm>
          <a:prstGeom prst="rect">
            <a:avLst/>
          </a:prstGeom>
        </p:spPr>
      </p:pic>
    </p:spTree>
    <p:extLst>
      <p:ext uri="{BB962C8B-B14F-4D97-AF65-F5344CB8AC3E}">
        <p14:creationId xmlns:p14="http://schemas.microsoft.com/office/powerpoint/2010/main" val="15327891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gree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gree2" id="{411E9D5B-E36E-4214-B691-6A4241F91BA7}" vid="{190BCCB6-F2C4-4D8A-90C0-2EE477782DC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degree2</Template>
  <TotalTime>0</TotalTime>
  <Words>14073</Words>
  <Application>Microsoft Office PowerPoint</Application>
  <PresentationFormat>Widescreen</PresentationFormat>
  <Paragraphs>2957</Paragraphs>
  <Slides>287</Slides>
  <Notes>286</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287</vt:i4>
      </vt:variant>
    </vt:vector>
  </HeadingPairs>
  <TitlesOfParts>
    <vt:vector size="297" baseType="lpstr">
      <vt:lpstr>Arial</vt:lpstr>
      <vt:lpstr>Calibri</vt:lpstr>
      <vt:lpstr>Calibri Light</vt:lpstr>
      <vt:lpstr>Cambria Math</vt:lpstr>
      <vt:lpstr>Candara</vt:lpstr>
      <vt:lpstr>EuroStyle</vt:lpstr>
      <vt:lpstr>Lora</vt:lpstr>
      <vt:lpstr>Segoe UI</vt:lpstr>
      <vt:lpstr>Office Theme</vt:lpstr>
      <vt:lpstr>degree2</vt:lpstr>
      <vt:lpstr>Cryptography</vt:lpstr>
      <vt:lpstr>PowerPoint Presentation</vt:lpstr>
      <vt:lpstr>PowerPoint Presentation</vt:lpstr>
      <vt:lpstr>Exercise / Lab (15 Mins):</vt:lpstr>
      <vt:lpstr>Syllabus – Week 1</vt:lpstr>
      <vt:lpstr>What is the CIA Triad?</vt:lpstr>
      <vt:lpstr>CIA Principles</vt:lpstr>
      <vt:lpstr>Cryptography Overview</vt:lpstr>
      <vt:lpstr>Cryptography Overview </vt:lpstr>
      <vt:lpstr>Common Encryption Terms</vt:lpstr>
      <vt:lpstr>Common Encryption Terms</vt:lpstr>
      <vt:lpstr>Common Encryption Terms</vt:lpstr>
      <vt:lpstr>Discrete Mathematics</vt:lpstr>
      <vt:lpstr>Discrete Mathematics</vt:lpstr>
      <vt:lpstr>Discrete Mathematics</vt:lpstr>
      <vt:lpstr>Discrete Mathematics</vt:lpstr>
      <vt:lpstr>PowerPoint Presentation</vt:lpstr>
      <vt:lpstr>Set Theory</vt:lpstr>
      <vt:lpstr>Sets</vt:lpstr>
      <vt:lpstr>Sets</vt:lpstr>
      <vt:lpstr>Describing a Set: Roster Method</vt:lpstr>
      <vt:lpstr>Important Sets</vt:lpstr>
      <vt:lpstr>Set Builder Notation</vt:lpstr>
      <vt:lpstr>Interval Notation</vt:lpstr>
      <vt:lpstr>Interval Notation</vt:lpstr>
      <vt:lpstr>Universal Sets &amp; Empty Sets</vt:lpstr>
      <vt:lpstr>Relations</vt:lpstr>
      <vt:lpstr>Functions</vt:lpstr>
      <vt:lpstr>Functions</vt:lpstr>
      <vt:lpstr>Exercise / Lab: (15 Mins)</vt:lpstr>
      <vt:lpstr>Cryptographic Algorithm Analysis</vt:lpstr>
      <vt:lpstr>Key Generation &amp; Management</vt:lpstr>
      <vt:lpstr>GPG4Win / Kleopatra</vt:lpstr>
      <vt:lpstr>Key Generation &amp; Management</vt:lpstr>
      <vt:lpstr>GPG Frontend</vt:lpstr>
      <vt:lpstr>7-Zip</vt:lpstr>
      <vt:lpstr>7-Zip Frontend</vt:lpstr>
      <vt:lpstr>Exercise / Lab: Cryptool (15Mins)</vt:lpstr>
      <vt:lpstr>Exercise / Lab: Kleopatra – Part 1 (15 Mins)</vt:lpstr>
      <vt:lpstr>Exercise / Lab: Kleopatra – Part 2 (15 Mins)</vt:lpstr>
      <vt:lpstr>PowerPoint Presentation</vt:lpstr>
      <vt:lpstr>Syllabus – Week 1</vt:lpstr>
      <vt:lpstr>PowerPoint Presentation</vt:lpstr>
      <vt:lpstr>Graphs - Introduction</vt:lpstr>
      <vt:lpstr>Graphs - Terminology</vt:lpstr>
      <vt:lpstr>Graphs - Types</vt:lpstr>
      <vt:lpstr>Graphs - Walk</vt:lpstr>
      <vt:lpstr>Graphs - Trail</vt:lpstr>
      <vt:lpstr>Graphs - Path</vt:lpstr>
      <vt:lpstr>Graphs - Connected</vt:lpstr>
      <vt:lpstr>PowerPoint Presentation</vt:lpstr>
      <vt:lpstr>Trees</vt:lpstr>
      <vt:lpstr>Trees – Theorum  1</vt:lpstr>
      <vt:lpstr>Trees – Theorum  2</vt:lpstr>
      <vt:lpstr>PowerPoint Presentation</vt:lpstr>
      <vt:lpstr>Number Theory</vt:lpstr>
      <vt:lpstr>PowerPoint Presentation</vt:lpstr>
      <vt:lpstr>Modular Arithmetic</vt:lpstr>
      <vt:lpstr>Modular Arithmetic</vt:lpstr>
      <vt:lpstr>Modular Arithmetic</vt:lpstr>
      <vt:lpstr>Modular Arithmetic</vt:lpstr>
      <vt:lpstr>Modular Arithmetic</vt:lpstr>
      <vt:lpstr>Modular Arithmetic</vt:lpstr>
      <vt:lpstr>PowerPoint Presentation</vt:lpstr>
      <vt:lpstr>Modulus</vt:lpstr>
      <vt:lpstr>Modulus</vt:lpstr>
      <vt:lpstr>Modulus</vt:lpstr>
      <vt:lpstr>Modulus</vt:lpstr>
      <vt:lpstr>Modulus</vt:lpstr>
      <vt:lpstr>Group: Mini-Test Questions</vt:lpstr>
      <vt:lpstr>Group: Mini-Test Questions</vt:lpstr>
      <vt:lpstr>Group: Mini-Test Questions</vt:lpstr>
      <vt:lpstr>Group: Mini-Test Questions</vt:lpstr>
      <vt:lpstr>Exercise / Lab: Modulus (15 Mins)</vt:lpstr>
      <vt:lpstr>PowerPoint Presentation</vt:lpstr>
      <vt:lpstr>Remainders</vt:lpstr>
      <vt:lpstr>Remainders</vt:lpstr>
      <vt:lpstr>Remainders</vt:lpstr>
      <vt:lpstr>PowerPoint Presentation</vt:lpstr>
      <vt:lpstr>Exponentiation </vt:lpstr>
      <vt:lpstr>PowerPoint Presentation</vt:lpstr>
      <vt:lpstr>Prime Numbers</vt:lpstr>
      <vt:lpstr>Coprime Numbers</vt:lpstr>
      <vt:lpstr>Coprime Numbers</vt:lpstr>
      <vt:lpstr>PowerPoint Presentation</vt:lpstr>
      <vt:lpstr>Factorisation</vt:lpstr>
      <vt:lpstr>Factorisation</vt:lpstr>
      <vt:lpstr>PowerPoint Presentation</vt:lpstr>
      <vt:lpstr>PowerPoint Presentation</vt:lpstr>
      <vt:lpstr>Automata</vt:lpstr>
      <vt:lpstr>Automata</vt:lpstr>
      <vt:lpstr>Automata</vt:lpstr>
      <vt:lpstr>Alan Turing</vt:lpstr>
      <vt:lpstr>Lab (20 Mins):</vt:lpstr>
      <vt:lpstr>Turing Machine Diagram</vt:lpstr>
      <vt:lpstr>Turing Machine Model</vt:lpstr>
      <vt:lpstr>Universal Turing Machine</vt:lpstr>
      <vt:lpstr>Universal Turing Machine</vt:lpstr>
      <vt:lpstr>Bletchley Park - Buckinghamshire</vt:lpstr>
      <vt:lpstr>German Enigma Machine</vt:lpstr>
      <vt:lpstr>Enigma Machine</vt:lpstr>
      <vt:lpstr>Turing-Welchman Bombe</vt:lpstr>
      <vt:lpstr>Lab (30 Mins):</vt:lpstr>
      <vt:lpstr>Lab (30 Mins):</vt:lpstr>
      <vt:lpstr>PowerPoint Presentation</vt:lpstr>
      <vt:lpstr>Syllabus – Week 1</vt:lpstr>
      <vt:lpstr>Recap Session (15 Mins)</vt:lpstr>
      <vt:lpstr>PowerPoint Presentation</vt:lpstr>
      <vt:lpstr>Introduction</vt:lpstr>
      <vt:lpstr>Computing and Complexity</vt:lpstr>
      <vt:lpstr>P – Complexity Class</vt:lpstr>
      <vt:lpstr>Computing and Complexity</vt:lpstr>
      <vt:lpstr>NP – Complexity Class</vt:lpstr>
      <vt:lpstr>Computing and Complexity</vt:lpstr>
      <vt:lpstr>Examples</vt:lpstr>
      <vt:lpstr>Lab (30 Mins):</vt:lpstr>
      <vt:lpstr>Number Systems</vt:lpstr>
      <vt:lpstr>Number Systems</vt:lpstr>
      <vt:lpstr>Example 1 – Decimal to Binary Conversion</vt:lpstr>
      <vt:lpstr>Example 2 – Hex to Decimal conversion</vt:lpstr>
      <vt:lpstr>Example 3 - Octal to Decimal Conversion</vt:lpstr>
      <vt:lpstr>Example 4 – Decimal to Hex Conversion</vt:lpstr>
      <vt:lpstr>PowerPoint Presentation</vt:lpstr>
      <vt:lpstr>Combinations and Permutations</vt:lpstr>
      <vt:lpstr>Combinations</vt:lpstr>
      <vt:lpstr>Permutations</vt:lpstr>
      <vt:lpstr>With Repetition</vt:lpstr>
      <vt:lpstr>Formula</vt:lpstr>
      <vt:lpstr>Without Repetition</vt:lpstr>
      <vt:lpstr>Without Repetition</vt:lpstr>
      <vt:lpstr>Without Repetition</vt:lpstr>
      <vt:lpstr>Without Repetition - Factorials</vt:lpstr>
      <vt:lpstr>Without Repetition - Factorials</vt:lpstr>
      <vt:lpstr>Without Repetition - Factorials</vt:lpstr>
      <vt:lpstr>Example</vt:lpstr>
      <vt:lpstr>Example</vt:lpstr>
      <vt:lpstr>Notation</vt:lpstr>
      <vt:lpstr>Boolean Operations</vt:lpstr>
      <vt:lpstr>AND</vt:lpstr>
      <vt:lpstr>AND Gate Circuit</vt:lpstr>
      <vt:lpstr>OR</vt:lpstr>
      <vt:lpstr>OR Gate Circuit</vt:lpstr>
      <vt:lpstr>NOT</vt:lpstr>
      <vt:lpstr>NOT Gate Circuit</vt:lpstr>
      <vt:lpstr>XOR Operation</vt:lpstr>
      <vt:lpstr>PowerPoint Presentation</vt:lpstr>
      <vt:lpstr>PowerPoint Presentation</vt:lpstr>
      <vt:lpstr>Cryptography Basics</vt:lpstr>
      <vt:lpstr>One Time Pads</vt:lpstr>
      <vt:lpstr>One Time Pads</vt:lpstr>
      <vt:lpstr>One Time Pads</vt:lpstr>
      <vt:lpstr>One Time Keys</vt:lpstr>
      <vt:lpstr>Steganography</vt:lpstr>
      <vt:lpstr>Steganography</vt:lpstr>
      <vt:lpstr>PowerPoint Presentation</vt:lpstr>
      <vt:lpstr>Classic Encryption Ciphers</vt:lpstr>
      <vt:lpstr>Substitution / Transpositional Ciphers</vt:lpstr>
      <vt:lpstr>Caesar Cipher</vt:lpstr>
      <vt:lpstr>Vigenere Cipher</vt:lpstr>
      <vt:lpstr>Vigenere Cipher – Encryption</vt:lpstr>
      <vt:lpstr>Vigenere Cipher - Encryption</vt:lpstr>
      <vt:lpstr>Vigenere Cipher – Decryption</vt:lpstr>
      <vt:lpstr>Vigenere Cipher - Decryption</vt:lpstr>
      <vt:lpstr>PowerPoint Presentation</vt:lpstr>
      <vt:lpstr>Modern Cryptography Basics</vt:lpstr>
      <vt:lpstr>Modern Cryptography Basics</vt:lpstr>
      <vt:lpstr>Modern Cryptography Basics</vt:lpstr>
      <vt:lpstr>Modern Cryptography Basics</vt:lpstr>
      <vt:lpstr>Modern Cryptography Basics</vt:lpstr>
      <vt:lpstr>Modern Cryptography Basics</vt:lpstr>
      <vt:lpstr>Main Cryptographic Techniques</vt:lpstr>
      <vt:lpstr>Modern Encryption Ciphers</vt:lpstr>
      <vt:lpstr>Symmetric Encryption</vt:lpstr>
      <vt:lpstr>Symmetric Encryption</vt:lpstr>
      <vt:lpstr>Symmetric Encryption</vt:lpstr>
      <vt:lpstr>Symmetric Encryption</vt:lpstr>
      <vt:lpstr>Symmetric</vt:lpstr>
      <vt:lpstr>Symmetric - Block Ciphers</vt:lpstr>
      <vt:lpstr>Symmetric - Block Ciphers</vt:lpstr>
      <vt:lpstr>Block Cipher Modes</vt:lpstr>
      <vt:lpstr>Block Chaining - Encryption</vt:lpstr>
      <vt:lpstr>Block Chaining - Decryption</vt:lpstr>
      <vt:lpstr>Block Cipher Modes - CBC</vt:lpstr>
      <vt:lpstr>Block Chaining - Encryption</vt:lpstr>
      <vt:lpstr>Block Chaining - Decryption</vt:lpstr>
      <vt:lpstr>Symmetric - Stream Ciphers</vt:lpstr>
      <vt:lpstr>Symmetric Encryption</vt:lpstr>
      <vt:lpstr>Lab (15 Mins):</vt:lpstr>
      <vt:lpstr>Public Key Encryption</vt:lpstr>
      <vt:lpstr>Public Key Encryption</vt:lpstr>
      <vt:lpstr>Public Key Encryption</vt:lpstr>
      <vt:lpstr>Asymmetric Encryption</vt:lpstr>
      <vt:lpstr>Asymmetric Encryption</vt:lpstr>
      <vt:lpstr>Asymmetric Encryption &amp; ECC</vt:lpstr>
      <vt:lpstr>Symmetric Vs Asymmetric Encryption</vt:lpstr>
      <vt:lpstr>PowerPoint Presentation</vt:lpstr>
      <vt:lpstr>Syllabus – Week 1</vt:lpstr>
      <vt:lpstr>Recap Session (15-30 Mins)</vt:lpstr>
      <vt:lpstr>PowerPoint Presentation</vt:lpstr>
      <vt:lpstr>PowerPoint Presentation</vt:lpstr>
      <vt:lpstr>Cryptography Principles</vt:lpstr>
      <vt:lpstr>Cryptography Principles</vt:lpstr>
      <vt:lpstr>Cryptography Principles</vt:lpstr>
      <vt:lpstr>Cryptography Principles</vt:lpstr>
      <vt:lpstr>PowerPoint Presentation</vt:lpstr>
      <vt:lpstr>Cryptography Principles</vt:lpstr>
      <vt:lpstr>PowerPoint Presentation</vt:lpstr>
      <vt:lpstr>Modern Encryption Ciphers - reminder</vt:lpstr>
      <vt:lpstr>PowerPoint Presentation</vt:lpstr>
      <vt:lpstr>PowerPoint Presentation</vt:lpstr>
      <vt:lpstr>DES</vt:lpstr>
      <vt:lpstr>DES</vt:lpstr>
      <vt:lpstr>DES</vt:lpstr>
      <vt:lpstr>DES</vt:lpstr>
      <vt:lpstr>Lab (15 Mins):</vt:lpstr>
      <vt:lpstr>PowerPoint Presentation</vt:lpstr>
      <vt:lpstr>Triple DES or 3DES</vt:lpstr>
      <vt:lpstr>Triple DES or 3DES</vt:lpstr>
      <vt:lpstr>PowerPoint Presentation</vt:lpstr>
      <vt:lpstr>AES</vt:lpstr>
      <vt:lpstr>AES</vt:lpstr>
      <vt:lpstr>AES</vt:lpstr>
      <vt:lpstr>AES</vt:lpstr>
      <vt:lpstr>AES</vt:lpstr>
      <vt:lpstr>PowerPoint Presentation</vt:lpstr>
      <vt:lpstr>IDEA</vt:lpstr>
      <vt:lpstr>IDEA</vt:lpstr>
      <vt:lpstr>IDEA</vt:lpstr>
      <vt:lpstr>IDEA</vt:lpstr>
      <vt:lpstr>PowerPoint Presentation</vt:lpstr>
      <vt:lpstr>Blowfish</vt:lpstr>
      <vt:lpstr>Blowfish</vt:lpstr>
      <vt:lpstr>Blowfish</vt:lpstr>
      <vt:lpstr>Blowfish</vt:lpstr>
      <vt:lpstr>Blowfish</vt:lpstr>
      <vt:lpstr>PowerPoint Presentation</vt:lpstr>
      <vt:lpstr>RC5</vt:lpstr>
      <vt:lpstr>RC5</vt:lpstr>
      <vt:lpstr>PowerPoint Presentation</vt:lpstr>
      <vt:lpstr>RC6</vt:lpstr>
      <vt:lpstr>RC6</vt:lpstr>
      <vt:lpstr>PowerPoint Presentation</vt:lpstr>
      <vt:lpstr>PowerPoint Presentation</vt:lpstr>
      <vt:lpstr>Rivest Cipher 4 (RC4)</vt:lpstr>
      <vt:lpstr>Rivest Cipher 4 (RC4)</vt:lpstr>
      <vt:lpstr>PowerPoint Presentation</vt:lpstr>
      <vt:lpstr>ISAAC</vt:lpstr>
      <vt:lpstr>Lab (30 Mins):</vt:lpstr>
      <vt:lpstr>PowerPoint Presentation</vt:lpstr>
      <vt:lpstr>Syllabus – Week 1</vt:lpstr>
      <vt:lpstr>Recap Session (15-30 Mins)</vt:lpstr>
      <vt:lpstr>Modern Encryption Ciphers - reminder</vt:lpstr>
      <vt:lpstr>PowerPoint Presentation</vt:lpstr>
      <vt:lpstr>PowerPoint Presentation</vt:lpstr>
      <vt:lpstr>RSA </vt:lpstr>
      <vt:lpstr>RSA</vt:lpstr>
      <vt:lpstr>RSA</vt:lpstr>
      <vt:lpstr>RSA</vt:lpstr>
      <vt:lpstr>RSA - Optimal Key Length?</vt:lpstr>
      <vt:lpstr>PowerPoint Presentation</vt:lpstr>
      <vt:lpstr>DSA</vt:lpstr>
      <vt:lpstr>PowerPoint Presentation</vt:lpstr>
      <vt:lpstr>Diffie-Hellman Algorithm</vt:lpstr>
      <vt:lpstr>Diffe-Hellman</vt:lpstr>
      <vt:lpstr> Internet Key Exchange </vt:lpstr>
      <vt:lpstr>Internet Key Exchange (IKE)</vt:lpstr>
      <vt:lpstr>ISAKMP</vt:lpstr>
      <vt:lpstr>Diffie-Hellman Algorithm</vt:lpstr>
      <vt:lpstr>Diffie-Hellman in Action</vt:lpstr>
      <vt:lpstr>IPSec and IKE Relationship</vt:lpstr>
      <vt:lpstr>IPSec and IKE Relationship  (Contd.)</vt:lpstr>
      <vt:lpstr>IKE Protocol</vt:lpstr>
      <vt:lpstr>IKE Session Protocol</vt:lpstr>
      <vt:lpstr>IKE Phases and Modes</vt:lpstr>
      <vt:lpstr>Phase 1 Attributes</vt:lpstr>
      <vt:lpstr>Phase 2 Attributes</vt:lpstr>
      <vt:lpstr>Why Two-Phase Design?</vt:lpstr>
      <vt:lpstr>IKE - Phases</vt:lpstr>
      <vt:lpstr>IKE Peer Authentication</vt:lpstr>
      <vt:lpstr>IKE Session Encryption</vt:lpstr>
      <vt:lpstr>IKE Session Integrity</vt:lpstr>
      <vt:lpstr>Other Aspects of IKE</vt:lpstr>
      <vt:lpstr>PowerPoint Presentation</vt:lpstr>
      <vt:lpstr>Assessment</vt:lpstr>
      <vt:lpstr>Component A -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dc:title>
  <dc:creator>Leonard Shand</dc:creator>
  <cp:lastModifiedBy>Martin Webley</cp:lastModifiedBy>
  <cp:revision>7</cp:revision>
  <dcterms:created xsi:type="dcterms:W3CDTF">2021-01-18T11:18:24Z</dcterms:created>
  <dcterms:modified xsi:type="dcterms:W3CDTF">2021-09-15T11:22:06Z</dcterms:modified>
</cp:coreProperties>
</file>