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9" r:id="rId16"/>
    <p:sldId id="269" r:id="rId17"/>
    <p:sldId id="270" r:id="rId18"/>
    <p:sldId id="276" r:id="rId19"/>
    <p:sldId id="271" r:id="rId20"/>
    <p:sldId id="272" r:id="rId21"/>
    <p:sldId id="273" r:id="rId22"/>
    <p:sldId id="274" r:id="rId23"/>
    <p:sldId id="280" r:id="rId24"/>
    <p:sldId id="275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19393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249" y="2821707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64104" y="5600372"/>
            <a:ext cx="876341" cy="9712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79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8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281182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90B5A-9AF8-4AEA-9133-124376A4E123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31A0-FD84-40E0-BB2F-B6C3805ED98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7" y="2733709"/>
            <a:ext cx="6696744" cy="1373070"/>
          </a:xfrm>
        </p:spPr>
        <p:txBody>
          <a:bodyPr/>
          <a:lstStyle/>
          <a:p>
            <a:r>
              <a:rPr lang="en-US" dirty="0"/>
              <a:t>Developing software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15%, K2)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/>
              <a:t>and non-functional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46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Response Time</a:t>
            </a:r>
          </a:p>
          <a:p>
            <a:r>
              <a:rPr lang="en-GB" dirty="0"/>
              <a:t>Throughput</a:t>
            </a:r>
          </a:p>
          <a:p>
            <a:r>
              <a:rPr lang="en-GB" dirty="0"/>
              <a:t>Utilization</a:t>
            </a:r>
          </a:p>
          <a:p>
            <a:r>
              <a:rPr lang="en-GB" dirty="0"/>
              <a:t>Static </a:t>
            </a:r>
            <a:r>
              <a:rPr lang="en-GB" dirty="0" smtClean="0"/>
              <a:t>Volumetric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33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Scalability is a non-functional property of a system that describes the ability to appropriately handle increasing (and decreasing) </a:t>
            </a:r>
            <a:r>
              <a:rPr lang="en-GB" dirty="0" smtClean="0"/>
              <a:t>workloads</a:t>
            </a:r>
          </a:p>
          <a:p>
            <a:r>
              <a:rPr lang="en-GB" dirty="0"/>
              <a:t>S</a:t>
            </a:r>
            <a:r>
              <a:rPr lang="en-GB" dirty="0" smtClean="0"/>
              <a:t>calability </a:t>
            </a:r>
            <a:r>
              <a:rPr lang="en-GB" dirty="0"/>
              <a:t>competes with and complements other non-functional requirements such as availability, reliability and </a:t>
            </a:r>
            <a:r>
              <a:rPr lang="en-GB" dirty="0" smtClean="0"/>
              <a:t>performance</a:t>
            </a:r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44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/>
              <a:t>Requirements about how often the software fails. </a:t>
            </a:r>
            <a:endParaRPr lang="en-GB" sz="2600" dirty="0" smtClean="0"/>
          </a:p>
          <a:p>
            <a:r>
              <a:rPr lang="en-GB" sz="2600" dirty="0" smtClean="0"/>
              <a:t>The </a:t>
            </a:r>
            <a:r>
              <a:rPr lang="en-GB" sz="2600" dirty="0"/>
              <a:t>measurement is often expressed in MTBF (mean time between failures). </a:t>
            </a:r>
            <a:endParaRPr lang="en-GB" sz="2600" dirty="0" smtClean="0"/>
          </a:p>
          <a:p>
            <a:r>
              <a:rPr lang="en-GB" sz="2600" dirty="0" smtClean="0"/>
              <a:t>The </a:t>
            </a:r>
            <a:r>
              <a:rPr lang="en-GB" sz="2600" dirty="0"/>
              <a:t>definition of a failure must be clear. </a:t>
            </a:r>
            <a:endParaRPr lang="en-GB" sz="2600" dirty="0" smtClean="0"/>
          </a:p>
          <a:p>
            <a:r>
              <a:rPr lang="en-GB" sz="2600" dirty="0" smtClean="0"/>
              <a:t>Also</a:t>
            </a:r>
            <a:r>
              <a:rPr lang="en-GB" sz="2600" dirty="0"/>
              <a:t>, don't confuse reliability with availability which is quite a different kind of requirement.  </a:t>
            </a:r>
            <a:endParaRPr lang="en-GB" sz="2600" dirty="0" smtClean="0"/>
          </a:p>
          <a:p>
            <a:r>
              <a:rPr lang="en-GB" sz="2600" dirty="0" smtClean="0"/>
              <a:t>Be </a:t>
            </a:r>
            <a:r>
              <a:rPr lang="en-GB" sz="2600" dirty="0"/>
              <a:t>sure to specify the consequences of software failure, how to protect from failure, a strategy for error detection, and a strategy for correction.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631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Maintainability is the measure of ability to successfully repair or fix the product after manufacturing, usually in the field, and over </a:t>
            </a:r>
            <a:r>
              <a:rPr lang="en-GB" dirty="0" smtClean="0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557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Recovery process – how do recoveries work, what is the process?</a:t>
            </a:r>
          </a:p>
          <a:p>
            <a:r>
              <a:rPr lang="en-GB" dirty="0"/>
              <a:t>Recovery time scales – how quickly should a recovery take to perform?</a:t>
            </a:r>
          </a:p>
          <a:p>
            <a:r>
              <a:rPr lang="en-GB" dirty="0"/>
              <a:t> Backup frequencies – how often is the transaction data, set-up data, and system (code) backed-up?</a:t>
            </a:r>
          </a:p>
          <a:p>
            <a:r>
              <a:rPr lang="en-GB" dirty="0"/>
              <a:t>Backup generations - what are the requirements for restoring to previous instance(s</a:t>
            </a:r>
            <a:r>
              <a:rPr lang="en-GB" dirty="0" smtClean="0"/>
              <a:t>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804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3.4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Recognise</a:t>
            </a:r>
            <a:r>
              <a:rPr lang="en-US" dirty="0"/>
              <a:t> common ways in which software requirements can be expressed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081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Can be expressed in a number of ways</a:t>
            </a:r>
          </a:p>
          <a:p>
            <a:pPr lvl="1"/>
            <a:r>
              <a:rPr lang="en-GB" sz="2800" dirty="0"/>
              <a:t>requirements </a:t>
            </a:r>
            <a:r>
              <a:rPr lang="en-GB" sz="2800" dirty="0" smtClean="0"/>
              <a:t>documents</a:t>
            </a:r>
          </a:p>
          <a:p>
            <a:pPr lvl="1"/>
            <a:r>
              <a:rPr lang="en-GB" sz="2800" dirty="0" smtClean="0"/>
              <a:t>user </a:t>
            </a:r>
            <a:r>
              <a:rPr lang="en-GB" sz="2800" dirty="0"/>
              <a:t>stories</a:t>
            </a:r>
          </a:p>
          <a:p>
            <a:pPr lvl="1"/>
            <a:r>
              <a:rPr lang="en-GB" sz="2800" dirty="0"/>
              <a:t>use case diagrams</a:t>
            </a:r>
          </a:p>
          <a:p>
            <a:pPr lvl="1"/>
            <a:r>
              <a:rPr lang="en-GB" sz="2800" dirty="0"/>
              <a:t>process models / flow </a:t>
            </a:r>
            <a:r>
              <a:rPr lang="en-GB" sz="2800" dirty="0" smtClean="0"/>
              <a:t>diagrams</a:t>
            </a:r>
          </a:p>
          <a:p>
            <a:pPr lvl="1"/>
            <a:r>
              <a:rPr lang="en-GB" sz="2800" dirty="0" smtClean="0"/>
              <a:t>class diagrams</a:t>
            </a:r>
            <a:endParaRPr lang="en-GB" sz="2800" dirty="0"/>
          </a:p>
          <a:p>
            <a:pPr lvl="1"/>
            <a:r>
              <a:rPr lang="en-GB" sz="2800" dirty="0"/>
              <a:t>UML diagrams</a:t>
            </a:r>
          </a:p>
        </p:txBody>
      </p:sp>
    </p:spTree>
    <p:extLst>
      <p:ext uri="{BB962C8B-B14F-4D97-AF65-F5344CB8AC3E}">
        <p14:creationId xmlns:p14="http://schemas.microsoft.com/office/powerpoint/2010/main" val="2193130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GB" sz="2400" dirty="0" smtClean="0"/>
              <a:t>Need to be </a:t>
            </a:r>
            <a:r>
              <a:rPr lang="en-GB" sz="2400" dirty="0"/>
              <a:t> – clear, </a:t>
            </a:r>
            <a:r>
              <a:rPr lang="en-GB" sz="2400" dirty="0" smtClean="0"/>
              <a:t>unambiguous</a:t>
            </a:r>
          </a:p>
          <a:p>
            <a:pPr marL="228600" lvl="1">
              <a:spcBef>
                <a:spcPts val="1000"/>
              </a:spcBef>
            </a:pPr>
            <a:r>
              <a:rPr lang="en-GB" sz="2400" dirty="0" smtClean="0"/>
              <a:t>Example on wiki</a:t>
            </a:r>
          </a:p>
          <a:p>
            <a:pPr marL="228600" lvl="1">
              <a:spcBef>
                <a:spcPts val="1000"/>
              </a:spcBef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302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stories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Finding out how the users use the current system</a:t>
            </a:r>
          </a:p>
          <a:p>
            <a:r>
              <a:rPr lang="en-GB" dirty="0" smtClean="0"/>
              <a:t>Finding out what it is that they expect the new system to do</a:t>
            </a:r>
          </a:p>
          <a:p>
            <a:r>
              <a:rPr lang="en-GB" dirty="0" smtClean="0"/>
              <a:t>Shadowing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931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 Diagrams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60698"/>
            <a:ext cx="3861075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40968"/>
            <a:ext cx="40481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42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Distinguish between a functional and a non-functional requirement</a:t>
            </a:r>
          </a:p>
          <a:p>
            <a:r>
              <a:rPr lang="en-GB" dirty="0"/>
              <a:t>Identify the different types of non-functional requirements and the reasons they are important to the end-product of software development</a:t>
            </a:r>
          </a:p>
          <a:p>
            <a:r>
              <a:rPr lang="en-GB" dirty="0"/>
              <a:t>Recognise common ways in which software requirements can be expressed</a:t>
            </a:r>
          </a:p>
          <a:p>
            <a:r>
              <a:rPr lang="en-GB" dirty="0"/>
              <a:t>Describe the qualities of good requirements and the impact of poor requirements</a:t>
            </a:r>
          </a:p>
          <a:p>
            <a:r>
              <a:rPr lang="en-GB" dirty="0"/>
              <a:t>Explain how to determine the correct types of test coverage based on a requirement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629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models/Flow Diagrams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63"/>
          <a:stretch/>
        </p:blipFill>
        <p:spPr>
          <a:xfrm>
            <a:off x="5796136" y="2349648"/>
            <a:ext cx="2772937" cy="4312123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50101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35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diagrams</a:t>
            </a:r>
            <a:endParaRPr lang="en-GB" dirty="0"/>
          </a:p>
        </p:txBody>
      </p:sp>
      <p:pic>
        <p:nvPicPr>
          <p:cNvPr id="3076" name="Picture 4" descr="Image result for class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6120680" cy="440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815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UML diagrams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1194" y="1988840"/>
            <a:ext cx="5989118" cy="472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186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3.5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qualities of good requirements and the impact of poor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628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Characteristics of a Good </a:t>
            </a:r>
            <a:r>
              <a:rPr lang="en-GB" b="1" dirty="0" smtClean="0"/>
              <a:t>Requirement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336872"/>
            <a:ext cx="7210396" cy="433248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900" dirty="0">
                <a:latin typeface="MV Boli" panose="02000500030200090000" pitchFamily="2" charset="0"/>
                <a:cs typeface="MV Boli" panose="02000500030200090000" pitchFamily="2" charset="0"/>
              </a:rPr>
              <a:t>A requirement needs to meet several criteria to be considered a “good requirement” </a:t>
            </a:r>
            <a:endParaRPr lang="en-GB" sz="29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dirty="0" smtClean="0"/>
              <a:t>Good </a:t>
            </a:r>
            <a:r>
              <a:rPr lang="en-GB" dirty="0"/>
              <a:t>requirements should have the following characteristics:</a:t>
            </a:r>
          </a:p>
          <a:p>
            <a:pPr lvl="1"/>
            <a:r>
              <a:rPr lang="en-GB" dirty="0"/>
              <a:t>Unambiguous</a:t>
            </a:r>
          </a:p>
          <a:p>
            <a:pPr lvl="1"/>
            <a:r>
              <a:rPr lang="en-GB" dirty="0"/>
              <a:t>Testable (verifiable)</a:t>
            </a:r>
          </a:p>
          <a:p>
            <a:pPr lvl="1"/>
            <a:r>
              <a:rPr lang="en-GB" dirty="0"/>
              <a:t>Clear (concise, terse, simple, precise)</a:t>
            </a:r>
          </a:p>
          <a:p>
            <a:pPr lvl="1"/>
            <a:r>
              <a:rPr lang="en-GB" dirty="0"/>
              <a:t>Correct</a:t>
            </a:r>
          </a:p>
          <a:p>
            <a:pPr lvl="1"/>
            <a:r>
              <a:rPr lang="en-GB" dirty="0"/>
              <a:t>Understandable</a:t>
            </a:r>
          </a:p>
          <a:p>
            <a:pPr lvl="1"/>
            <a:r>
              <a:rPr lang="en-GB" dirty="0"/>
              <a:t>Feasible (realistic, possible)</a:t>
            </a:r>
          </a:p>
          <a:p>
            <a:pPr lvl="1"/>
            <a:r>
              <a:rPr lang="en-GB" dirty="0"/>
              <a:t>Independent</a:t>
            </a:r>
          </a:p>
          <a:p>
            <a:pPr lvl="1"/>
            <a:r>
              <a:rPr lang="en-GB" dirty="0"/>
              <a:t>Atomic</a:t>
            </a:r>
          </a:p>
          <a:p>
            <a:pPr lvl="1"/>
            <a:r>
              <a:rPr lang="en-GB" dirty="0"/>
              <a:t>Necessary</a:t>
            </a:r>
          </a:p>
          <a:p>
            <a:pPr lvl="1"/>
            <a:r>
              <a:rPr lang="en-GB" dirty="0"/>
              <a:t>Implementation-free (abstract)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32702" y="6304002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/>
              <a:t>Zielczynski</a:t>
            </a:r>
            <a:r>
              <a:rPr lang="en-GB" sz="1000" dirty="0" smtClean="0"/>
              <a:t>, Peter. 2007. </a:t>
            </a:r>
            <a:r>
              <a:rPr lang="en-GB" sz="1000" b="1" dirty="0" smtClean="0"/>
              <a:t>Requirements Management Using IBM Rational </a:t>
            </a:r>
            <a:r>
              <a:rPr lang="en-GB" sz="1000" b="1" dirty="0" err="1" smtClean="0"/>
              <a:t>RequisitePro</a:t>
            </a:r>
            <a:r>
              <a:rPr lang="en-GB" sz="1000" b="1" dirty="0" smtClean="0"/>
              <a:t>. </a:t>
            </a:r>
            <a:r>
              <a:rPr lang="en-GB" sz="1000" dirty="0" smtClean="0"/>
              <a:t>IBM </a:t>
            </a:r>
            <a:r>
              <a:rPr lang="en-GB" sz="1000" dirty="0" smtClean="0"/>
              <a:t>press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03895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at the previous slide, describe each of the concepts</a:t>
            </a:r>
          </a:p>
          <a:p>
            <a:pPr lvl="1"/>
            <a:r>
              <a:rPr lang="en-GB" dirty="0" smtClean="0"/>
              <a:t>You may not find all of them but find at least six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61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3.3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the different types of non-functional requirements, and the reasons they are important to the end-product of software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57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Functional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DEFINITION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3200" dirty="0" smtClean="0"/>
              <a:t>A </a:t>
            </a:r>
            <a:r>
              <a:rPr lang="en-GB" sz="3200" dirty="0"/>
              <a:t>non-functional requirement is that it essentially specifies how the system should behave and that it is a constraint upon the </a:t>
            </a:r>
            <a:r>
              <a:rPr lang="en-GB" sz="3200" dirty="0" smtClean="0"/>
              <a:t>system's </a:t>
            </a:r>
            <a:r>
              <a:rPr lang="en-GB" sz="3200" dirty="0"/>
              <a:t>behaviour</a:t>
            </a:r>
          </a:p>
        </p:txBody>
      </p:sp>
    </p:spTree>
    <p:extLst>
      <p:ext uri="{BB962C8B-B14F-4D97-AF65-F5344CB8AC3E}">
        <p14:creationId xmlns:p14="http://schemas.microsoft.com/office/powerpoint/2010/main" val="118929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Attributes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Attributes such as performance, security, usability, compatibility aren't a "feature" of the system, but are a required </a:t>
            </a:r>
            <a:r>
              <a:rPr lang="en-GB" sz="3600" dirty="0" smtClean="0"/>
              <a:t>characteristic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9785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Reviewing </a:t>
            </a:r>
            <a:r>
              <a:rPr lang="en-GB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Assessing their validity</a:t>
            </a:r>
          </a:p>
          <a:p>
            <a:r>
              <a:rPr lang="en-GB" dirty="0"/>
              <a:t>Inputs to software design</a:t>
            </a:r>
          </a:p>
          <a:p>
            <a:r>
              <a:rPr lang="en-GB" dirty="0"/>
              <a:t>Ensure adequate test coverage during testing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14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</a:t>
            </a:r>
            <a:r>
              <a:rPr lang="en-GB" dirty="0"/>
              <a:t>to the end-product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Availability</a:t>
            </a:r>
            <a:endParaRPr lang="en-GB" dirty="0"/>
          </a:p>
          <a:p>
            <a:r>
              <a:rPr lang="en-GB" b="1" dirty="0" smtClean="0"/>
              <a:t>Capacity</a:t>
            </a:r>
            <a:endParaRPr lang="en-GB" dirty="0"/>
          </a:p>
          <a:p>
            <a:r>
              <a:rPr lang="en-GB" b="1" dirty="0" smtClean="0"/>
              <a:t>Performance</a:t>
            </a:r>
            <a:endParaRPr lang="en-GB" dirty="0"/>
          </a:p>
          <a:p>
            <a:r>
              <a:rPr lang="en-GB" b="1" dirty="0" smtClean="0"/>
              <a:t>Scalability</a:t>
            </a:r>
            <a:endParaRPr lang="en-GB" dirty="0"/>
          </a:p>
          <a:p>
            <a:r>
              <a:rPr lang="en-GB" b="1" dirty="0" smtClean="0"/>
              <a:t>Reliability</a:t>
            </a:r>
            <a:endParaRPr lang="en-GB" dirty="0"/>
          </a:p>
          <a:p>
            <a:r>
              <a:rPr lang="en-GB" b="1" dirty="0" smtClean="0"/>
              <a:t>Maintainability</a:t>
            </a:r>
            <a:endParaRPr lang="en-GB" dirty="0"/>
          </a:p>
          <a:p>
            <a:r>
              <a:rPr lang="en-GB" b="1" dirty="0" smtClean="0"/>
              <a:t>Recoverability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5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Availability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Availability </a:t>
            </a:r>
            <a:r>
              <a:rPr lang="en-GB" dirty="0"/>
              <a:t>indicates when a system is operational as well as how reliable it is during operational </a:t>
            </a:r>
            <a:r>
              <a:rPr lang="en-GB" dirty="0" smtClean="0"/>
              <a:t>periods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70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ability to handle transactional volumes is a very important characteristic for a </a:t>
            </a:r>
            <a:r>
              <a:rPr lang="en-GB" dirty="0" smtClean="0"/>
              <a:t>system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067473"/>
      </p:ext>
    </p:extLst>
  </p:cSld>
  <p:clrMapOvr>
    <a:masterClrMapping/>
  </p:clrMapOvr>
</p:sld>
</file>

<file path=ppt/theme/theme1.xml><?xml version="1.0" encoding="utf-8"?>
<a:theme xmlns:a="http://schemas.openxmlformats.org/drawingml/2006/main" name="trailblazer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trailblazer</Template>
  <TotalTime>236</TotalTime>
  <Words>566</Words>
  <Application>Microsoft Office PowerPoint</Application>
  <PresentationFormat>On-screen Show (4:3)</PresentationFormat>
  <Paragraphs>94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MV Boli</vt:lpstr>
      <vt:lpstr>Trebuchet MS</vt:lpstr>
      <vt:lpstr>trailblazer</vt:lpstr>
      <vt:lpstr>Developing software  (15%, K2)</vt:lpstr>
      <vt:lpstr>Outcomes</vt:lpstr>
      <vt:lpstr>3.3</vt:lpstr>
      <vt:lpstr>Non Functional Requirements</vt:lpstr>
      <vt:lpstr>Attributes</vt:lpstr>
      <vt:lpstr>Reviewing requirements</vt:lpstr>
      <vt:lpstr>Important to the end-product</vt:lpstr>
      <vt:lpstr>Availability</vt:lpstr>
      <vt:lpstr>Capacity</vt:lpstr>
      <vt:lpstr>Performance</vt:lpstr>
      <vt:lpstr>Scalability</vt:lpstr>
      <vt:lpstr>Reliability</vt:lpstr>
      <vt:lpstr>Maintainability</vt:lpstr>
      <vt:lpstr>Recoverability</vt:lpstr>
      <vt:lpstr>3.4</vt:lpstr>
      <vt:lpstr>Software Requirements</vt:lpstr>
      <vt:lpstr>Requirements Documents</vt:lpstr>
      <vt:lpstr>User stories</vt:lpstr>
      <vt:lpstr>Use Case Diagrams</vt:lpstr>
      <vt:lpstr>Process models/Flow Diagrams</vt:lpstr>
      <vt:lpstr>Class diagrams</vt:lpstr>
      <vt:lpstr>UML diagrams</vt:lpstr>
      <vt:lpstr>3.5</vt:lpstr>
      <vt:lpstr>Characteristics of a Good Requirement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software  (15%, K2)</dc:title>
  <dc:creator>Len</dc:creator>
  <cp:lastModifiedBy>Leonard Shand</cp:lastModifiedBy>
  <cp:revision>7</cp:revision>
  <dcterms:created xsi:type="dcterms:W3CDTF">2018-06-20T09:24:09Z</dcterms:created>
  <dcterms:modified xsi:type="dcterms:W3CDTF">2018-06-21T09:08:22Z</dcterms:modified>
</cp:coreProperties>
</file>