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1" r:id="rId1"/>
  </p:sldMasterIdLst>
  <p:notesMasterIdLst>
    <p:notesMasterId r:id="rId152"/>
  </p:notesMasterIdLst>
  <p:sldIdLst>
    <p:sldId id="259" r:id="rId2"/>
    <p:sldId id="260" r:id="rId3"/>
    <p:sldId id="262" r:id="rId4"/>
    <p:sldId id="263" r:id="rId5"/>
    <p:sldId id="261" r:id="rId6"/>
    <p:sldId id="403" r:id="rId7"/>
    <p:sldId id="257" r:id="rId8"/>
    <p:sldId id="258" r:id="rId9"/>
    <p:sldId id="25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0" r:id="rId38"/>
    <p:sldId id="291" r:id="rId39"/>
    <p:sldId id="293" r:id="rId40"/>
    <p:sldId id="294" r:id="rId41"/>
    <p:sldId id="295" r:id="rId42"/>
    <p:sldId id="298" r:id="rId43"/>
    <p:sldId id="296" r:id="rId44"/>
    <p:sldId id="297" r:id="rId45"/>
    <p:sldId id="299" r:id="rId46"/>
    <p:sldId id="302" r:id="rId47"/>
    <p:sldId id="301" r:id="rId48"/>
    <p:sldId id="300" r:id="rId49"/>
    <p:sldId id="303" r:id="rId50"/>
    <p:sldId id="468" r:id="rId51"/>
    <p:sldId id="304" r:id="rId52"/>
    <p:sldId id="305" r:id="rId53"/>
    <p:sldId id="307" r:id="rId54"/>
    <p:sldId id="306" r:id="rId55"/>
    <p:sldId id="308" r:id="rId56"/>
    <p:sldId id="309" r:id="rId57"/>
    <p:sldId id="311" r:id="rId58"/>
    <p:sldId id="310" r:id="rId59"/>
    <p:sldId id="312" r:id="rId60"/>
    <p:sldId id="313" r:id="rId61"/>
    <p:sldId id="314" r:id="rId62"/>
    <p:sldId id="315" r:id="rId63"/>
    <p:sldId id="471" r:id="rId64"/>
    <p:sldId id="469" r:id="rId65"/>
    <p:sldId id="317" r:id="rId66"/>
    <p:sldId id="402" r:id="rId67"/>
    <p:sldId id="316"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470" r:id="rId84"/>
    <p:sldId id="333" r:id="rId85"/>
    <p:sldId id="334" r:id="rId86"/>
    <p:sldId id="335" r:id="rId87"/>
    <p:sldId id="338" r:id="rId88"/>
    <p:sldId id="336" r:id="rId89"/>
    <p:sldId id="337" r:id="rId90"/>
    <p:sldId id="339" r:id="rId91"/>
    <p:sldId id="340" r:id="rId92"/>
    <p:sldId id="341" r:id="rId93"/>
    <p:sldId id="342" r:id="rId94"/>
    <p:sldId id="343" r:id="rId95"/>
    <p:sldId id="344" r:id="rId96"/>
    <p:sldId id="345" r:id="rId97"/>
    <p:sldId id="346" r:id="rId98"/>
    <p:sldId id="348" r:id="rId99"/>
    <p:sldId id="349" r:id="rId100"/>
    <p:sldId id="347" r:id="rId101"/>
    <p:sldId id="350" r:id="rId102"/>
    <p:sldId id="351" r:id="rId103"/>
    <p:sldId id="355" r:id="rId104"/>
    <p:sldId id="352" r:id="rId105"/>
    <p:sldId id="353" r:id="rId106"/>
    <p:sldId id="356" r:id="rId107"/>
    <p:sldId id="357" r:id="rId108"/>
    <p:sldId id="358" r:id="rId109"/>
    <p:sldId id="354"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7" r:id="rId128"/>
    <p:sldId id="376"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5" r:id="rId145"/>
    <p:sldId id="393" r:id="rId146"/>
    <p:sldId id="394" r:id="rId147"/>
    <p:sldId id="396" r:id="rId148"/>
    <p:sldId id="399" r:id="rId149"/>
    <p:sldId id="472" r:id="rId150"/>
    <p:sldId id="467"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574" autoAdjust="0"/>
  </p:normalViewPr>
  <p:slideViewPr>
    <p:cSldViewPr snapToGrid="0">
      <p:cViewPr varScale="1">
        <p:scale>
          <a:sx n="112" d="100"/>
          <a:sy n="112"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A12A9-A4D5-49D3-A232-63B4F40949BA}" type="datetimeFigureOut">
              <a:rPr lang="en-GB" smtClean="0"/>
              <a:t>06/03/2019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B2437-F9FD-4CC5-867F-DF3AD460835D}" type="slidenum">
              <a:rPr lang="en-GB" smtClean="0"/>
              <a:t>‹#›</a:t>
            </a:fld>
            <a:endParaRPr lang="en-GB"/>
          </a:p>
        </p:txBody>
      </p:sp>
    </p:spTree>
    <p:extLst>
      <p:ext uri="{BB962C8B-B14F-4D97-AF65-F5344CB8AC3E}">
        <p14:creationId xmlns:p14="http://schemas.microsoft.com/office/powerpoint/2010/main" val="22626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example each combination of conditions has a specified action and every combination is tested. Often however, there will be combinations of conditions for which there is no specified action, or an exception (error) generated. Then the tester will have to decide how many to test based on risk.</a:t>
            </a:r>
          </a:p>
          <a:p>
            <a:pPr marL="0" indent="0">
              <a:buNone/>
            </a:pPr>
            <a:endParaRPr lang="en-GB" dirty="0" smtClean="0"/>
          </a:p>
          <a:p>
            <a:r>
              <a:rPr lang="en-GB" dirty="0" smtClean="0"/>
              <a:t>When faced with complex requirements, it is often easier to understand the logic using a diagrammatic technique, in this case a decision table. Like EP and BVA, it also helps to clarify the rules and establish any omissions or ambiguities.</a:t>
            </a:r>
          </a:p>
          <a:p>
            <a:pPr marL="0" indent="0">
              <a:buNone/>
            </a:pPr>
            <a:endParaRPr lang="en-GB" dirty="0" smtClean="0"/>
          </a:p>
          <a:p>
            <a:r>
              <a:rPr lang="en-GB" dirty="0" smtClean="0"/>
              <a:t>The strength of decision table testing is that it creates combinations of conditions that might not otherwise have been exercised during testing.</a:t>
            </a:r>
          </a:p>
          <a:p>
            <a:pPr marL="0" indent="0">
              <a:buNone/>
            </a:pPr>
            <a:endParaRPr lang="en-GB" dirty="0" smtClean="0"/>
          </a:p>
          <a:p>
            <a:r>
              <a:rPr lang="en-GB" dirty="0" smtClean="0"/>
              <a:t>If the example is extended to include a third condition, then the number of action columns should expand to eight. However, there are shortcuts which allow columns to be combined if they have the same outcome.</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106</a:t>
            </a:fld>
            <a:endParaRPr lang="en-GB"/>
          </a:p>
        </p:txBody>
      </p:sp>
    </p:spTree>
    <p:extLst>
      <p:ext uri="{BB962C8B-B14F-4D97-AF65-F5344CB8AC3E}">
        <p14:creationId xmlns:p14="http://schemas.microsoft.com/office/powerpoint/2010/main" val="165763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table is filled in with the outcome of performing each transition from each start state. If this result is unknown or not shown on the state diagram, the corresponding cell is left blank or marked 'null' to indicate an invalid transition.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State tables are therefore a useful testing aid to derive the invalid "null" transitions directly. The decision whether to test invalid as well as valid transitions will depend on context and risk.</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114</a:t>
            </a:fld>
            <a:endParaRPr lang="en-GB"/>
          </a:p>
        </p:txBody>
      </p:sp>
    </p:spTree>
    <p:extLst>
      <p:ext uri="{BB962C8B-B14F-4D97-AF65-F5344CB8AC3E}">
        <p14:creationId xmlns:p14="http://schemas.microsoft.com/office/powerpoint/2010/main" val="237881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testing valid transitions (0-switch transitions) on a state transition diagram, a same-state transitions counts as one, just like any other arrow.</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illustrates that State diagrams do NOT show all system functionality, only transitions between states. Sometimes, outcomes are shown on diagrams under the arrows. Or there may be a separate text description accompanying the state diagram, which should also be used as a test basis</a:t>
            </a:r>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116</a:t>
            </a:fld>
            <a:endParaRPr lang="en-GB"/>
          </a:p>
        </p:txBody>
      </p:sp>
    </p:spTree>
    <p:extLst>
      <p:ext uri="{BB962C8B-B14F-4D97-AF65-F5344CB8AC3E}">
        <p14:creationId xmlns:p14="http://schemas.microsoft.com/office/powerpoint/2010/main" val="299674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structure is very similar to a test procedure (script), so is ideal for designing test cases, particularly UAT with customer or user participation.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Process flows in a Use Case are written based on intended use which makes them very useful for designing acceptance testing by end users. The descriptions could act as the test procedure thus minimising test development costs. However, they are detailed enough to test properly and therefore uncover errors.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Use cases can also uncover integration defects which individual component testing would miss (similar to functional integration testing).</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119</a:t>
            </a:fld>
            <a:endParaRPr lang="en-GB"/>
          </a:p>
        </p:txBody>
      </p:sp>
    </p:spTree>
    <p:extLst>
      <p:ext uri="{BB962C8B-B14F-4D97-AF65-F5344CB8AC3E}">
        <p14:creationId xmlns:p14="http://schemas.microsoft.com/office/powerpoint/2010/main" val="343934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Note that in the above example, it is not necessary to test equivalence partitions or boundaries for this level of structural testing. Just one value in the range (True) and one outside (False) would be enough to achieve 100% decision coverage, so 100% coverage doesn't necessarily mean exhaustive testing!</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129</a:t>
            </a:fld>
            <a:endParaRPr lang="en-GB"/>
          </a:p>
        </p:txBody>
      </p:sp>
    </p:spTree>
    <p:extLst>
      <p:ext uri="{BB962C8B-B14F-4D97-AF65-F5344CB8AC3E}">
        <p14:creationId xmlns:p14="http://schemas.microsoft.com/office/powerpoint/2010/main" val="210530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Note that this assumes the loop is not infinite, i.e. if the decision is</a:t>
            </a:r>
          </a:p>
          <a:p>
            <a:r>
              <a:rPr lang="en-GB" sz="1200" kern="1200" dirty="0" smtClean="0">
                <a:solidFill>
                  <a:schemeClr val="tx1"/>
                </a:solidFill>
                <a:effectLst/>
                <a:latin typeface="+mn-lt"/>
                <a:ea typeface="+mn-ea"/>
                <a:cs typeface="+mn-cs"/>
              </a:rPr>
              <a:t>True the first time, it will eventually become False.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the WHILE decision outcome is False when it is evaluated the first time, then the loop is never entered.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flowchart for loops looks slightly different from IF decisions  as the decision diamond has two control lines flowing into it, one from the preceding  statement and one from the end of the loop.</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134</a:t>
            </a:fld>
            <a:endParaRPr lang="en-GB"/>
          </a:p>
        </p:txBody>
      </p:sp>
    </p:spTree>
    <p:extLst>
      <p:ext uri="{BB962C8B-B14F-4D97-AF65-F5344CB8AC3E}">
        <p14:creationId xmlns:p14="http://schemas.microsoft.com/office/powerpoint/2010/main" val="147005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error guessing, testers use their knowledge of systems and testing to anticipate possible defects. They design tests to target known or suspected weaknesses, or address aspects of the system that have caused problems in the past. Testers should think laterally and consider how users could use the system, not just how they should use it (which is the aim in specification-based testing.)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Error guessing can often be used after black-box testing to cover specific problem areas more thoroughly.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success of error guessing depends on the knowledge and skill of the tester. But the effectiveness can be improved if several testers, users or developers contribute to identifying possible errors.</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138</a:t>
            </a:fld>
            <a:endParaRPr lang="en-GB"/>
          </a:p>
        </p:txBody>
      </p:sp>
    </p:spTree>
    <p:extLst>
      <p:ext uri="{BB962C8B-B14F-4D97-AF65-F5344CB8AC3E}">
        <p14:creationId xmlns:p14="http://schemas.microsoft.com/office/powerpoint/2010/main" val="181237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Exploratory testing is not purely random or ad-hoc, as it involves a high-level plan, and all test activities (design, execution log, incidents) must be documented. But unlike specification-based testing, exploratory testing deviates from the plan to 'explore' areas of interest and learn more about the system.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may be used on its own, or in conjunction with other techniques to ensure that testing is focused on the most important areas and identify possible problems.</a:t>
            </a:r>
          </a:p>
          <a:p>
            <a:endParaRPr lang="en-GB" dirty="0"/>
          </a:p>
        </p:txBody>
      </p:sp>
      <p:sp>
        <p:nvSpPr>
          <p:cNvPr id="4" name="Slide Number Placeholder 3"/>
          <p:cNvSpPr>
            <a:spLocks noGrp="1"/>
          </p:cNvSpPr>
          <p:nvPr>
            <p:ph type="sldNum" sz="quarter" idx="10"/>
          </p:nvPr>
        </p:nvSpPr>
        <p:spPr/>
        <p:txBody>
          <a:bodyPr/>
          <a:lstStyle/>
          <a:p>
            <a:fld id="{8E3B2437-F9FD-4CC5-867F-DF3AD460835D}" type="slidenum">
              <a:rPr lang="en-GB" smtClean="0"/>
              <a:t>140</a:t>
            </a:fld>
            <a:endParaRPr lang="en-GB"/>
          </a:p>
        </p:txBody>
      </p:sp>
    </p:spTree>
    <p:extLst>
      <p:ext uri="{BB962C8B-B14F-4D97-AF65-F5344CB8AC3E}">
        <p14:creationId xmlns:p14="http://schemas.microsoft.com/office/powerpoint/2010/main" val="215578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5354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311952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410488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283195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64041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9245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68256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202037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370236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60951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D56106A-9C83-487E-AFEA-9D1050C1BCE2}" type="slidenum">
              <a:rPr lang="en-GB" smtClean="0"/>
              <a:t>‹#›</a:t>
            </a:fld>
            <a:endParaRPr lang="en-GB"/>
          </a:p>
        </p:txBody>
      </p:sp>
    </p:spTree>
    <p:extLst>
      <p:ext uri="{BB962C8B-B14F-4D97-AF65-F5344CB8AC3E}">
        <p14:creationId xmlns:p14="http://schemas.microsoft.com/office/powerpoint/2010/main" val="339034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56106A-9C83-487E-AFEA-9D1050C1BCE2}"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0902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1">
                    <a:lumMod val="75000"/>
                  </a:schemeClr>
                </a:solidFill>
              </a:rPr>
              <a:t>Day 2</a:t>
            </a:r>
            <a:endParaRPr lang="en-GB" b="1" dirty="0">
              <a:solidFill>
                <a:schemeClr val="accent1">
                  <a:lumMod val="75000"/>
                </a:schemeClr>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1523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Static Analysis</a:t>
            </a:r>
            <a:endParaRPr lang="en-GB" dirty="0"/>
          </a:p>
        </p:txBody>
      </p:sp>
      <p:sp>
        <p:nvSpPr>
          <p:cNvPr id="3" name="Content Placeholder 2"/>
          <p:cNvSpPr>
            <a:spLocks noGrp="1"/>
          </p:cNvSpPr>
          <p:nvPr>
            <p:ph idx="1"/>
          </p:nvPr>
        </p:nvSpPr>
        <p:spPr/>
        <p:txBody>
          <a:bodyPr/>
          <a:lstStyle/>
          <a:p>
            <a:r>
              <a:rPr lang="en-GB" b="1" dirty="0"/>
              <a:t>Static Analysis</a:t>
            </a:r>
            <a:r>
              <a:rPr lang="en-GB" dirty="0"/>
              <a:t> is automated analysis of source code and software </a:t>
            </a:r>
            <a:r>
              <a:rPr lang="en-GB" dirty="0" smtClean="0"/>
              <a:t>models</a:t>
            </a:r>
          </a:p>
          <a:p>
            <a:pPr lvl="1"/>
            <a:r>
              <a:rPr lang="en-GB" dirty="0" smtClean="0"/>
              <a:t>done </a:t>
            </a:r>
            <a:r>
              <a:rPr lang="en-GB" dirty="0"/>
              <a:t>by tools</a:t>
            </a:r>
          </a:p>
          <a:p>
            <a:endParaRPr lang="en-GB" dirty="0"/>
          </a:p>
        </p:txBody>
      </p:sp>
    </p:spTree>
    <p:extLst>
      <p:ext uri="{BB962C8B-B14F-4D97-AF65-F5344CB8AC3E}">
        <p14:creationId xmlns:p14="http://schemas.microsoft.com/office/powerpoint/2010/main" val="34452041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 and BVA Exercise</a:t>
            </a:r>
          </a:p>
        </p:txBody>
      </p:sp>
      <p:sp>
        <p:nvSpPr>
          <p:cNvPr id="3" name="Content Placeholder 2"/>
          <p:cNvSpPr>
            <a:spLocks noGrp="1"/>
          </p:cNvSpPr>
          <p:nvPr>
            <p:ph idx="1"/>
          </p:nvPr>
        </p:nvSpPr>
        <p:spPr/>
        <p:txBody>
          <a:bodyPr>
            <a:normAutofit/>
          </a:bodyPr>
          <a:lstStyle/>
          <a:p>
            <a:r>
              <a:rPr lang="en-GB" dirty="0"/>
              <a:t>An application will calculate tax automatically for employees in the organisation.</a:t>
            </a:r>
          </a:p>
          <a:p>
            <a:pPr marL="0" indent="0">
              <a:buNone/>
            </a:pPr>
            <a:endParaRPr lang="en-GB" dirty="0"/>
          </a:p>
          <a:p>
            <a:r>
              <a:rPr lang="en-GB" dirty="0"/>
              <a:t>The application should only allow input values below £200,000. If a value of this magnitude or greater is attempted, an error message is returned. Salaries are recorded in whole pounds (not pence).</a:t>
            </a:r>
          </a:p>
          <a:p>
            <a:pPr marL="0" indent="0">
              <a:buNone/>
            </a:pPr>
            <a:endParaRPr lang="en-GB" dirty="0"/>
          </a:p>
          <a:p>
            <a:r>
              <a:rPr lang="en-GB" dirty="0"/>
              <a:t>Employees begin paying tax at a £5,000 threshold.</a:t>
            </a:r>
          </a:p>
          <a:p>
            <a:pPr marL="0" indent="0">
              <a:buNone/>
            </a:pPr>
            <a:endParaRPr lang="en-GB" dirty="0"/>
          </a:p>
          <a:p>
            <a:r>
              <a:rPr lang="en-GB" dirty="0"/>
              <a:t>This first band is charged at 10% and this rate applies to the </a:t>
            </a:r>
            <a:r>
              <a:rPr lang="en-GB" dirty="0" smtClean="0"/>
              <a:t>next £</a:t>
            </a:r>
            <a:r>
              <a:rPr lang="en-GB" dirty="0"/>
              <a:t>10,000 earned. 20% applies above this until at £40,000 a rate of 40% begins.</a:t>
            </a:r>
          </a:p>
          <a:p>
            <a:pPr marL="0" indent="0">
              <a:buNone/>
            </a:pPr>
            <a:endParaRPr lang="en-GB" dirty="0"/>
          </a:p>
          <a:p>
            <a:r>
              <a:rPr lang="en-GB" dirty="0"/>
              <a:t>Employees may earn zero but there is no concept of negative salary.</a:t>
            </a:r>
          </a:p>
          <a:p>
            <a:endParaRPr lang="en-GB" dirty="0"/>
          </a:p>
        </p:txBody>
      </p:sp>
    </p:spTree>
    <p:extLst>
      <p:ext uri="{BB962C8B-B14F-4D97-AF65-F5344CB8AC3E}">
        <p14:creationId xmlns:p14="http://schemas.microsoft.com/office/powerpoint/2010/main" val="11785809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idx="1"/>
          </p:nvPr>
        </p:nvSpPr>
        <p:spPr/>
        <p:txBody>
          <a:bodyPr/>
          <a:lstStyle/>
          <a:p>
            <a:r>
              <a:rPr lang="en-GB" dirty="0"/>
              <a:t>Draw a line diagram and mark the </a:t>
            </a:r>
            <a:r>
              <a:rPr lang="en-GB" dirty="0" smtClean="0"/>
              <a:t>boundaries</a:t>
            </a:r>
          </a:p>
          <a:p>
            <a:r>
              <a:rPr lang="en-GB" dirty="0"/>
              <a:t>How many valid and invalid partitions are there? What values would you use for boundary tests?</a:t>
            </a:r>
          </a:p>
        </p:txBody>
      </p:sp>
    </p:spTree>
    <p:extLst>
      <p:ext uri="{BB962C8B-B14F-4D97-AF65-F5344CB8AC3E}">
        <p14:creationId xmlns:p14="http://schemas.microsoft.com/office/powerpoint/2010/main" val="5590963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Tables</a:t>
            </a:r>
          </a:p>
        </p:txBody>
      </p:sp>
      <p:sp>
        <p:nvSpPr>
          <p:cNvPr id="3" name="Content Placeholder 2"/>
          <p:cNvSpPr>
            <a:spLocks noGrp="1"/>
          </p:cNvSpPr>
          <p:nvPr>
            <p:ph idx="1"/>
          </p:nvPr>
        </p:nvSpPr>
        <p:spPr/>
        <p:txBody>
          <a:bodyPr/>
          <a:lstStyle/>
          <a:p>
            <a:r>
              <a:rPr lang="en-GB" dirty="0"/>
              <a:t>Decision Tables represent the behaviour of a system that depends on the outcome of multiple </a:t>
            </a:r>
            <a:r>
              <a:rPr lang="en-GB" dirty="0" smtClean="0"/>
              <a:t>decisions</a:t>
            </a:r>
          </a:p>
          <a:p>
            <a:r>
              <a:rPr lang="en-GB" dirty="0" smtClean="0"/>
              <a:t>They </a:t>
            </a:r>
            <a:r>
              <a:rPr lang="en-GB" dirty="0"/>
              <a:t>may be used to record complex business rules that a system is to </a:t>
            </a:r>
            <a:r>
              <a:rPr lang="en-GB" dirty="0" smtClean="0"/>
              <a:t>implement</a:t>
            </a:r>
            <a:endParaRPr lang="en-GB" dirty="0"/>
          </a:p>
        </p:txBody>
      </p:sp>
    </p:spTree>
    <p:extLst>
      <p:ext uri="{BB962C8B-B14F-4D97-AF65-F5344CB8AC3E}">
        <p14:creationId xmlns:p14="http://schemas.microsoft.com/office/powerpoint/2010/main" val="7990618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Tables</a:t>
            </a:r>
          </a:p>
        </p:txBody>
      </p:sp>
      <p:sp>
        <p:nvSpPr>
          <p:cNvPr id="3" name="Content Placeholder 2"/>
          <p:cNvSpPr>
            <a:spLocks noGrp="1"/>
          </p:cNvSpPr>
          <p:nvPr>
            <p:ph idx="1"/>
          </p:nvPr>
        </p:nvSpPr>
        <p:spPr>
          <a:xfrm>
            <a:off x="312821" y="1400174"/>
            <a:ext cx="11590421" cy="2722981"/>
          </a:xfrm>
        </p:spPr>
        <p:txBody>
          <a:bodyPr/>
          <a:lstStyle/>
          <a:p>
            <a:r>
              <a:rPr lang="en-GB" dirty="0"/>
              <a:t>The table specifies the possible combination of conditions and the resulting actions, according the business </a:t>
            </a:r>
            <a:r>
              <a:rPr lang="en-GB" dirty="0" smtClean="0"/>
              <a:t>rules</a:t>
            </a:r>
          </a:p>
          <a:p>
            <a:r>
              <a:rPr lang="en-GB" dirty="0" smtClean="0"/>
              <a:t>Each </a:t>
            </a:r>
            <a:r>
              <a:rPr lang="en-GB" dirty="0"/>
              <a:t>column of the table corresponds to a business rule that defines a unique combination of conditions and which result in the execution of the actions associated with that </a:t>
            </a:r>
            <a:r>
              <a:rPr lang="en-GB" dirty="0" smtClean="0"/>
              <a:t>rule</a:t>
            </a:r>
          </a:p>
          <a:p>
            <a:r>
              <a:rPr lang="en-GB" dirty="0" smtClean="0"/>
              <a:t>Conditions </a:t>
            </a:r>
            <a:r>
              <a:rPr lang="en-GB" dirty="0"/>
              <a:t>are usually stated in Boolean form (True/False or Yes/No).</a:t>
            </a:r>
          </a:p>
          <a:p>
            <a:endParaRPr lang="en-GB" dirty="0"/>
          </a:p>
        </p:txBody>
      </p:sp>
      <p:pic>
        <p:nvPicPr>
          <p:cNvPr id="4" name="Picture 3"/>
          <p:cNvPicPr/>
          <p:nvPr/>
        </p:nvPicPr>
        <p:blipFill>
          <a:blip r:embed="rId2"/>
          <a:stretch>
            <a:fillRect/>
          </a:stretch>
        </p:blipFill>
        <p:spPr>
          <a:xfrm>
            <a:off x="3087052" y="4281804"/>
            <a:ext cx="6228398" cy="2499995"/>
          </a:xfrm>
          <a:prstGeom prst="rect">
            <a:avLst/>
          </a:prstGeom>
        </p:spPr>
      </p:pic>
    </p:spTree>
    <p:extLst>
      <p:ext uri="{BB962C8B-B14F-4D97-AF65-F5344CB8AC3E}">
        <p14:creationId xmlns:p14="http://schemas.microsoft.com/office/powerpoint/2010/main" val="18443382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Tables</a:t>
            </a:r>
            <a:endParaRPr lang="en-GB" dirty="0"/>
          </a:p>
        </p:txBody>
      </p:sp>
      <p:sp>
        <p:nvSpPr>
          <p:cNvPr id="3" name="Content Placeholder 2"/>
          <p:cNvSpPr>
            <a:spLocks noGrp="1"/>
          </p:cNvSpPr>
          <p:nvPr>
            <p:ph idx="1"/>
          </p:nvPr>
        </p:nvSpPr>
        <p:spPr/>
        <p:txBody>
          <a:bodyPr>
            <a:normAutofit/>
          </a:bodyPr>
          <a:lstStyle/>
          <a:p>
            <a:r>
              <a:rPr lang="en-GB" dirty="0"/>
              <a:t>The process for creating a decision table is as follows:</a:t>
            </a:r>
          </a:p>
          <a:p>
            <a:pPr lvl="1"/>
            <a:r>
              <a:rPr lang="en-GB" dirty="0" smtClean="0"/>
              <a:t>Identify </a:t>
            </a:r>
            <a:r>
              <a:rPr lang="en-GB" dirty="0"/>
              <a:t>the condition stubs (descriptions) from the test basis.</a:t>
            </a:r>
          </a:p>
          <a:p>
            <a:pPr lvl="1"/>
            <a:r>
              <a:rPr lang="en-GB" dirty="0"/>
              <a:t>Identify the action stubs (descriptions) from the test basis.</a:t>
            </a:r>
          </a:p>
          <a:p>
            <a:pPr lvl="1"/>
            <a:r>
              <a:rPr lang="en-GB" dirty="0"/>
              <a:t>Establish the condition </a:t>
            </a:r>
            <a:r>
              <a:rPr lang="en-GB" dirty="0" smtClean="0"/>
              <a:t>entries - </a:t>
            </a:r>
            <a:r>
              <a:rPr lang="en-GB" dirty="0"/>
              <a:t>all the possible combination of conditions.</a:t>
            </a:r>
          </a:p>
          <a:p>
            <a:pPr lvl="1"/>
            <a:r>
              <a:rPr lang="en-GB" dirty="0"/>
              <a:t>List the rules from the test basis and work out the action entries for each rule - the outcomes associated with each combination.</a:t>
            </a:r>
          </a:p>
          <a:p>
            <a:r>
              <a:rPr lang="en-GB" dirty="0"/>
              <a:t>Each column corresponds to a test case, in which the condition entries are the test conditions, and the action entries are the expected </a:t>
            </a:r>
            <a:r>
              <a:rPr lang="en-GB" dirty="0" smtClean="0"/>
              <a:t>results</a:t>
            </a:r>
            <a:endParaRPr lang="en-GB" dirty="0"/>
          </a:p>
          <a:p>
            <a:r>
              <a:rPr lang="en-GB" dirty="0" smtClean="0"/>
              <a:t>If </a:t>
            </a:r>
            <a:r>
              <a:rPr lang="en-GB" dirty="0"/>
              <a:t>there are two conditions, then there are a maximum 4 possible combinations; and for 3 conditions, there can be up to 8 possible combinations. If n is the number of conditions, then:</a:t>
            </a:r>
          </a:p>
          <a:p>
            <a:pPr lvl="1"/>
            <a:r>
              <a:rPr lang="en-GB" dirty="0"/>
              <a:t>Number of possible combinations = 2</a:t>
            </a:r>
            <a:r>
              <a:rPr lang="en-GB" baseline="30000" dirty="0"/>
              <a:t>n</a:t>
            </a:r>
          </a:p>
        </p:txBody>
      </p:sp>
    </p:spTree>
    <p:extLst>
      <p:ext uri="{BB962C8B-B14F-4D97-AF65-F5344CB8AC3E}">
        <p14:creationId xmlns:p14="http://schemas.microsoft.com/office/powerpoint/2010/main" val="28696778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Table </a:t>
            </a:r>
            <a:r>
              <a:rPr lang="en-GB" dirty="0" smtClean="0"/>
              <a:t>Example</a:t>
            </a:r>
            <a:endParaRPr lang="en-GB" dirty="0"/>
          </a:p>
        </p:txBody>
      </p:sp>
      <p:sp>
        <p:nvSpPr>
          <p:cNvPr id="3" name="Content Placeholder 2"/>
          <p:cNvSpPr>
            <a:spLocks noGrp="1"/>
          </p:cNvSpPr>
          <p:nvPr>
            <p:ph idx="1"/>
          </p:nvPr>
        </p:nvSpPr>
        <p:spPr/>
        <p:txBody>
          <a:bodyPr>
            <a:normAutofit/>
          </a:bodyPr>
          <a:lstStyle/>
          <a:p>
            <a:r>
              <a:rPr lang="en-GB" dirty="0"/>
              <a:t>Requirement: Delivering goods from warehouse to shops</a:t>
            </a:r>
          </a:p>
          <a:p>
            <a:pPr marL="0" indent="0">
              <a:buNone/>
            </a:pPr>
            <a:endParaRPr lang="en-GB" dirty="0"/>
          </a:p>
          <a:p>
            <a:r>
              <a:rPr lang="en-GB" dirty="0"/>
              <a:t>For each shop's delivery schedule we look to see how far away the shop is from the warehouse then we go through each item on the </a:t>
            </a:r>
            <a:r>
              <a:rPr lang="en-GB" dirty="0" smtClean="0"/>
              <a:t>schedule</a:t>
            </a:r>
            <a:endParaRPr lang="en-GB" dirty="0"/>
          </a:p>
          <a:p>
            <a:r>
              <a:rPr lang="en-GB" dirty="0" smtClean="0"/>
              <a:t>If </a:t>
            </a:r>
            <a:r>
              <a:rPr lang="en-GB" dirty="0"/>
              <a:t>the shop is further than 10 miles away we add the item to the next weekly delivery for that area, unless it's a rush order in which case we send it by overnight </a:t>
            </a:r>
            <a:r>
              <a:rPr lang="en-GB" dirty="0" smtClean="0"/>
              <a:t>carrier</a:t>
            </a:r>
            <a:endParaRPr lang="en-GB" dirty="0"/>
          </a:p>
          <a:p>
            <a:r>
              <a:rPr lang="en-GB" dirty="0" smtClean="0"/>
              <a:t>When </a:t>
            </a:r>
            <a:r>
              <a:rPr lang="en-GB" dirty="0"/>
              <a:t>we have an item to be delivered locally (i.e. less than or equal to 10 miles) we add it to the next day's delivery unless it's a rush order in which case Joe delivers it with an estate car </a:t>
            </a:r>
            <a:r>
              <a:rPr lang="en-GB" dirty="0" smtClean="0"/>
              <a:t>immediately</a:t>
            </a:r>
            <a:endParaRPr lang="en-GB" dirty="0"/>
          </a:p>
          <a:p>
            <a:endParaRPr lang="en-GB" dirty="0"/>
          </a:p>
        </p:txBody>
      </p:sp>
    </p:spTree>
    <p:extLst>
      <p:ext uri="{BB962C8B-B14F-4D97-AF65-F5344CB8AC3E}">
        <p14:creationId xmlns:p14="http://schemas.microsoft.com/office/powerpoint/2010/main" val="40938405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Table </a:t>
            </a:r>
            <a:r>
              <a:rPr lang="en-GB" dirty="0" smtClean="0"/>
              <a:t>Example</a:t>
            </a:r>
            <a:endParaRPr lang="en-GB" dirty="0"/>
          </a:p>
        </p:txBody>
      </p:sp>
      <p:pic>
        <p:nvPicPr>
          <p:cNvPr id="4" name="Content Placeholder 3"/>
          <p:cNvPicPr>
            <a:picLocks noGrp="1" noChangeAspect="1"/>
          </p:cNvPicPr>
          <p:nvPr>
            <p:ph idx="1"/>
          </p:nvPr>
        </p:nvPicPr>
        <p:blipFill>
          <a:blip r:embed="rId3"/>
          <a:stretch>
            <a:fillRect/>
          </a:stretch>
        </p:blipFill>
        <p:spPr>
          <a:xfrm>
            <a:off x="829824" y="2133600"/>
            <a:ext cx="9683681" cy="3848100"/>
          </a:xfrm>
          <a:prstGeom prst="rect">
            <a:avLst/>
          </a:prstGeom>
        </p:spPr>
      </p:pic>
    </p:spTree>
    <p:extLst>
      <p:ext uri="{BB962C8B-B14F-4D97-AF65-F5344CB8AC3E}">
        <p14:creationId xmlns:p14="http://schemas.microsoft.com/office/powerpoint/2010/main" val="15792622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Diagrams/Tables</a:t>
            </a:r>
          </a:p>
        </p:txBody>
      </p:sp>
      <p:sp>
        <p:nvSpPr>
          <p:cNvPr id="3" name="Content Placeholder 2"/>
          <p:cNvSpPr>
            <a:spLocks noGrp="1"/>
          </p:cNvSpPr>
          <p:nvPr>
            <p:ph idx="1"/>
          </p:nvPr>
        </p:nvSpPr>
        <p:spPr/>
        <p:txBody>
          <a:bodyPr>
            <a:normAutofit/>
          </a:bodyPr>
          <a:lstStyle/>
          <a:p>
            <a:r>
              <a:rPr lang="en-GB" dirty="0"/>
              <a:t>Some systems can be described in terms of 'states' or modes that the system can assume, the transition from one state to another because of some input condition, which leads to an event and results in an action which will finally give an output</a:t>
            </a:r>
          </a:p>
        </p:txBody>
      </p:sp>
    </p:spTree>
    <p:extLst>
      <p:ext uri="{BB962C8B-B14F-4D97-AF65-F5344CB8AC3E}">
        <p14:creationId xmlns:p14="http://schemas.microsoft.com/office/powerpoint/2010/main" val="9881371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Diagrams/Tables</a:t>
            </a:r>
          </a:p>
        </p:txBody>
      </p:sp>
      <p:sp>
        <p:nvSpPr>
          <p:cNvPr id="3" name="Content Placeholder 2"/>
          <p:cNvSpPr>
            <a:spLocks noGrp="1"/>
          </p:cNvSpPr>
          <p:nvPr>
            <p:ph idx="1"/>
          </p:nvPr>
        </p:nvSpPr>
        <p:spPr/>
        <p:txBody>
          <a:bodyPr>
            <a:normAutofit/>
          </a:bodyPr>
          <a:lstStyle/>
          <a:p>
            <a:r>
              <a:rPr lang="en-GB" dirty="0"/>
              <a:t>These systems can be represented by a state diagram showing:</a:t>
            </a:r>
          </a:p>
          <a:p>
            <a:pPr lvl="1"/>
            <a:r>
              <a:rPr lang="en-GB" dirty="0"/>
              <a:t> </a:t>
            </a:r>
            <a:r>
              <a:rPr lang="en-GB" dirty="0" smtClean="0"/>
              <a:t>The </a:t>
            </a:r>
            <a:r>
              <a:rPr lang="en-GB" dirty="0"/>
              <a:t>states a component or system may be in</a:t>
            </a:r>
          </a:p>
          <a:p>
            <a:pPr lvl="1"/>
            <a:r>
              <a:rPr lang="en-GB" dirty="0"/>
              <a:t>The transitions or changes form one state to another</a:t>
            </a:r>
          </a:p>
          <a:p>
            <a:pPr lvl="1"/>
            <a:r>
              <a:rPr lang="en-GB" dirty="0"/>
              <a:t>The events or circumstances that cause transitions</a:t>
            </a:r>
          </a:p>
          <a:p>
            <a:pPr lvl="1"/>
            <a:r>
              <a:rPr lang="en-GB" dirty="0"/>
              <a:t>The actions as a result from the transition, for example an error message</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39590" y="4042477"/>
            <a:ext cx="5732145" cy="2382520"/>
          </a:xfrm>
          <a:prstGeom prst="rect">
            <a:avLst/>
          </a:prstGeom>
        </p:spPr>
      </p:pic>
    </p:spTree>
    <p:extLst>
      <p:ext uri="{BB962C8B-B14F-4D97-AF65-F5344CB8AC3E}">
        <p14:creationId xmlns:p14="http://schemas.microsoft.com/office/powerpoint/2010/main" val="720579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Transition Diagrams/Tables</a:t>
            </a:r>
            <a:endParaRPr lang="en-GB" dirty="0"/>
          </a:p>
        </p:txBody>
      </p:sp>
      <p:sp>
        <p:nvSpPr>
          <p:cNvPr id="3" name="Content Placeholder 2"/>
          <p:cNvSpPr>
            <a:spLocks noGrp="1"/>
          </p:cNvSpPr>
          <p:nvPr>
            <p:ph idx="1"/>
          </p:nvPr>
        </p:nvSpPr>
        <p:spPr/>
        <p:txBody>
          <a:bodyPr>
            <a:normAutofit/>
          </a:bodyPr>
          <a:lstStyle/>
          <a:p>
            <a:r>
              <a:rPr lang="en-GB" dirty="0"/>
              <a:t>The states of the system or object under test are separate, identifiable and finite in number.</a:t>
            </a:r>
          </a:p>
          <a:p>
            <a:pPr marL="0" indent="0">
              <a:buNone/>
            </a:pPr>
            <a:endParaRPr lang="en-GB" dirty="0"/>
          </a:p>
          <a:p>
            <a:r>
              <a:rPr lang="en-GB" dirty="0"/>
              <a:t>State diagrams are often used for digital systems, embedded software or technical automation in </a:t>
            </a:r>
            <a:r>
              <a:rPr lang="en-GB" dirty="0" smtClean="0"/>
              <a:t>general</a:t>
            </a:r>
          </a:p>
          <a:p>
            <a:r>
              <a:rPr lang="en-GB" dirty="0" smtClean="0"/>
              <a:t>However</a:t>
            </a:r>
            <a:r>
              <a:rPr lang="en-GB" dirty="0"/>
              <a:t>, the technique is also suitable for modelling a business object having specific states or testing screen-dialogue flows (e.g. for internet applications or business scenarios.)</a:t>
            </a:r>
          </a:p>
          <a:p>
            <a:pPr marL="0" indent="0">
              <a:buNone/>
            </a:pPr>
            <a:endParaRPr lang="en-GB" dirty="0"/>
          </a:p>
        </p:txBody>
      </p:sp>
    </p:spTree>
    <p:extLst>
      <p:ext uri="{BB962C8B-B14F-4D97-AF65-F5344CB8AC3E}">
        <p14:creationId xmlns:p14="http://schemas.microsoft.com/office/powerpoint/2010/main" val="294937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Static Techniques</a:t>
            </a:r>
            <a:endParaRPr lang="en-GB" dirty="0"/>
          </a:p>
        </p:txBody>
      </p:sp>
      <p:sp>
        <p:nvSpPr>
          <p:cNvPr id="3" name="Content Placeholder 2"/>
          <p:cNvSpPr>
            <a:spLocks noGrp="1"/>
          </p:cNvSpPr>
          <p:nvPr>
            <p:ph idx="1"/>
          </p:nvPr>
        </p:nvSpPr>
        <p:spPr/>
        <p:txBody>
          <a:bodyPr/>
          <a:lstStyle/>
          <a:p>
            <a:r>
              <a:rPr lang="en-GB" dirty="0"/>
              <a:t>Reviews and static analysis have the same objective as dynamic testing- identifying </a:t>
            </a:r>
            <a:r>
              <a:rPr lang="en-GB" dirty="0" smtClean="0"/>
              <a:t>defects</a:t>
            </a:r>
          </a:p>
          <a:p>
            <a:r>
              <a:rPr lang="en-GB" dirty="0" smtClean="0"/>
              <a:t>They </a:t>
            </a:r>
            <a:r>
              <a:rPr lang="en-GB" dirty="0"/>
              <a:t>are complementary </a:t>
            </a:r>
            <a:r>
              <a:rPr lang="en-GB" dirty="0" smtClean="0"/>
              <a:t>techniques</a:t>
            </a:r>
          </a:p>
          <a:p>
            <a:endParaRPr lang="en-GB" dirty="0"/>
          </a:p>
          <a:p>
            <a:endParaRPr lang="en-GB" dirty="0"/>
          </a:p>
          <a:p>
            <a:r>
              <a:rPr lang="en-GB" dirty="0"/>
              <a:t>Static techniques find causes of failures (defects) directly, while dynamic testing finds failures which may be caused by defects</a:t>
            </a:r>
          </a:p>
        </p:txBody>
      </p:sp>
    </p:spTree>
    <p:extLst>
      <p:ext uri="{BB962C8B-B14F-4D97-AF65-F5344CB8AC3E}">
        <p14:creationId xmlns:p14="http://schemas.microsoft.com/office/powerpoint/2010/main" val="41404883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Diagrams/Tables</a:t>
            </a:r>
          </a:p>
        </p:txBody>
      </p:sp>
      <p:sp>
        <p:nvSpPr>
          <p:cNvPr id="3" name="Content Placeholder 2"/>
          <p:cNvSpPr>
            <a:spLocks noGrp="1"/>
          </p:cNvSpPr>
          <p:nvPr>
            <p:ph idx="1"/>
          </p:nvPr>
        </p:nvSpPr>
        <p:spPr/>
        <p:txBody>
          <a:bodyPr/>
          <a:lstStyle/>
          <a:p>
            <a:r>
              <a:rPr lang="en-GB" dirty="0"/>
              <a:t>State Transition Testing is a test design technique in which test cases are designed to execute valid and invalid state transitions, by creating a state table showing the resulting transitions for each state combined with each possible event, showing both valid and invalid transitions</a:t>
            </a:r>
          </a:p>
          <a:p>
            <a:endParaRPr lang="en-GB" dirty="0"/>
          </a:p>
        </p:txBody>
      </p:sp>
    </p:spTree>
    <p:extLst>
      <p:ext uri="{BB962C8B-B14F-4D97-AF65-F5344CB8AC3E}">
        <p14:creationId xmlns:p14="http://schemas.microsoft.com/office/powerpoint/2010/main" val="2149334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Diagrams/Tables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2992" y="2506128"/>
            <a:ext cx="5736058" cy="2772428"/>
          </a:xfrm>
          <a:prstGeom prst="rect">
            <a:avLst/>
          </a:prstGeom>
        </p:spPr>
      </p:pic>
      <p:sp>
        <p:nvSpPr>
          <p:cNvPr id="5" name="TextBox 4"/>
          <p:cNvSpPr txBox="1"/>
          <p:nvPr/>
        </p:nvSpPr>
        <p:spPr>
          <a:xfrm>
            <a:off x="1042737" y="1690688"/>
            <a:ext cx="10307051" cy="5262979"/>
          </a:xfrm>
          <a:prstGeom prst="rect">
            <a:avLst/>
          </a:prstGeom>
          <a:noFill/>
        </p:spPr>
        <p:txBody>
          <a:bodyPr wrap="square" rtlCol="0">
            <a:spAutoFit/>
          </a:bodyPr>
          <a:lstStyle/>
          <a:p>
            <a:r>
              <a:rPr lang="en-GB" sz="2800" dirty="0"/>
              <a:t>The </a:t>
            </a:r>
            <a:r>
              <a:rPr lang="en-GB" sz="2800" dirty="0" smtClean="0"/>
              <a:t>diagram </a:t>
            </a:r>
            <a:r>
              <a:rPr lang="en-GB" sz="2800" dirty="0"/>
              <a:t>shows the operation of a digital clock.</a:t>
            </a:r>
          </a:p>
          <a:p>
            <a:r>
              <a:rPr lang="en-GB" sz="2800" dirty="0"/>
              <a:t> </a:t>
            </a:r>
            <a:endParaRPr lang="en-GB" sz="2800" dirty="0" smtClean="0"/>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pPr lvl="0"/>
            <a:endParaRPr lang="en-GB" sz="2800" dirty="0" smtClean="0"/>
          </a:p>
          <a:p>
            <a:pPr lvl="0"/>
            <a:r>
              <a:rPr lang="en-GB" sz="2800" dirty="0" smtClean="0"/>
              <a:t>States </a:t>
            </a:r>
            <a:r>
              <a:rPr lang="en-GB" sz="2800" dirty="0"/>
              <a:t>are shown by a box or circle with the name of the state</a:t>
            </a:r>
          </a:p>
          <a:p>
            <a:pPr lvl="0"/>
            <a:r>
              <a:rPr lang="en-GB" sz="2800" dirty="0"/>
              <a:t>Transitions are shown by arrows indicating the change of state</a:t>
            </a:r>
          </a:p>
          <a:p>
            <a:pPr lvl="0"/>
            <a:r>
              <a:rPr lang="en-GB" sz="2800" dirty="0"/>
              <a:t>Events which cause transitions  are shown by text on the </a:t>
            </a:r>
            <a:r>
              <a:rPr lang="en-GB" sz="2800" dirty="0" smtClean="0"/>
              <a:t>arrows</a:t>
            </a:r>
            <a:endParaRPr lang="en-GB" sz="2800" dirty="0"/>
          </a:p>
        </p:txBody>
      </p:sp>
    </p:spTree>
    <p:extLst>
      <p:ext uri="{BB962C8B-B14F-4D97-AF65-F5344CB8AC3E}">
        <p14:creationId xmlns:p14="http://schemas.microsoft.com/office/powerpoint/2010/main" val="216444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Transition Test Cases</a:t>
            </a:r>
            <a:endParaRPr lang="en-GB" dirty="0"/>
          </a:p>
        </p:txBody>
      </p:sp>
      <p:sp>
        <p:nvSpPr>
          <p:cNvPr id="3" name="Content Placeholder 2"/>
          <p:cNvSpPr>
            <a:spLocks noGrp="1"/>
          </p:cNvSpPr>
          <p:nvPr>
            <p:ph idx="1"/>
          </p:nvPr>
        </p:nvSpPr>
        <p:spPr/>
        <p:txBody>
          <a:bodyPr/>
          <a:lstStyle/>
          <a:p>
            <a:r>
              <a:rPr lang="en-GB" dirty="0"/>
              <a:t>Test cases can be derived from the State Transition Diagram to exercise each of the possible transitions, by creating a State Matrix for every valid transition (or arrow.) </a:t>
            </a:r>
            <a:endParaRPr lang="en-GB" dirty="0" smtClean="0"/>
          </a:p>
          <a:p>
            <a:r>
              <a:rPr lang="en-GB" dirty="0" smtClean="0"/>
              <a:t>The </a:t>
            </a:r>
            <a:r>
              <a:rPr lang="en-GB" dirty="0"/>
              <a:t>start state and event represent test conditions, and the finish state is the expected </a:t>
            </a:r>
            <a:r>
              <a:rPr lang="en-GB" dirty="0" smtClean="0"/>
              <a:t>result</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75131862"/>
              </p:ext>
            </p:extLst>
          </p:nvPr>
        </p:nvGraphicFramePr>
        <p:xfrm>
          <a:off x="1412757" y="4261519"/>
          <a:ext cx="9231183" cy="2171364"/>
        </p:xfrm>
        <a:graphic>
          <a:graphicData uri="http://schemas.openxmlformats.org/drawingml/2006/table">
            <a:tbl>
              <a:tblPr firstRow="1" firstCol="1" bandRow="1">
                <a:tableStyleId>{5C22544A-7EE6-4342-B048-85BDC9FD1C3A}</a:tableStyleId>
              </a:tblPr>
              <a:tblGrid>
                <a:gridCol w="1806687">
                  <a:extLst>
                    <a:ext uri="{9D8B030D-6E8A-4147-A177-3AD203B41FA5}">
                      <a16:colId xmlns:a16="http://schemas.microsoft.com/office/drawing/2014/main" val="3744759564"/>
                    </a:ext>
                  </a:extLst>
                </a:gridCol>
                <a:gridCol w="1237416">
                  <a:extLst>
                    <a:ext uri="{9D8B030D-6E8A-4147-A177-3AD203B41FA5}">
                      <a16:colId xmlns:a16="http://schemas.microsoft.com/office/drawing/2014/main" val="2483543971"/>
                    </a:ext>
                  </a:extLst>
                </a:gridCol>
                <a:gridCol w="1237416">
                  <a:extLst>
                    <a:ext uri="{9D8B030D-6E8A-4147-A177-3AD203B41FA5}">
                      <a16:colId xmlns:a16="http://schemas.microsoft.com/office/drawing/2014/main" val="2286061032"/>
                    </a:ext>
                  </a:extLst>
                </a:gridCol>
                <a:gridCol w="1237416">
                  <a:extLst>
                    <a:ext uri="{9D8B030D-6E8A-4147-A177-3AD203B41FA5}">
                      <a16:colId xmlns:a16="http://schemas.microsoft.com/office/drawing/2014/main" val="3180789620"/>
                    </a:ext>
                  </a:extLst>
                </a:gridCol>
                <a:gridCol w="1237416">
                  <a:extLst>
                    <a:ext uri="{9D8B030D-6E8A-4147-A177-3AD203B41FA5}">
                      <a16:colId xmlns:a16="http://schemas.microsoft.com/office/drawing/2014/main" val="4020863078"/>
                    </a:ext>
                  </a:extLst>
                </a:gridCol>
                <a:gridCol w="1237416">
                  <a:extLst>
                    <a:ext uri="{9D8B030D-6E8A-4147-A177-3AD203B41FA5}">
                      <a16:colId xmlns:a16="http://schemas.microsoft.com/office/drawing/2014/main" val="2237797416"/>
                    </a:ext>
                  </a:extLst>
                </a:gridCol>
                <a:gridCol w="1237416">
                  <a:extLst>
                    <a:ext uri="{9D8B030D-6E8A-4147-A177-3AD203B41FA5}">
                      <a16:colId xmlns:a16="http://schemas.microsoft.com/office/drawing/2014/main" val="1526382535"/>
                    </a:ext>
                  </a:extLst>
                </a:gridCol>
              </a:tblGrid>
              <a:tr h="542841">
                <a:tc>
                  <a:txBody>
                    <a:bodyPr/>
                    <a:lstStyle/>
                    <a:p>
                      <a:pPr>
                        <a:spcAft>
                          <a:spcPts val="0"/>
                        </a:spcAft>
                      </a:pPr>
                      <a:r>
                        <a:rPr lang="en-GB" sz="2000" dirty="0">
                          <a:effectLst/>
                        </a:rPr>
                        <a:t>Test Case</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1</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2</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3</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4</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5</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6</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112297"/>
                  </a:ext>
                </a:extLst>
              </a:tr>
              <a:tr h="542841">
                <a:tc>
                  <a:txBody>
                    <a:bodyPr/>
                    <a:lstStyle/>
                    <a:p>
                      <a:pPr>
                        <a:spcAft>
                          <a:spcPts val="0"/>
                        </a:spcAft>
                      </a:pPr>
                      <a:r>
                        <a:rPr lang="en-GB" sz="2000">
                          <a:effectLst/>
                        </a:rPr>
                        <a:t>Start state</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81</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81</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S3</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82</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82</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S4</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590672"/>
                  </a:ext>
                </a:extLst>
              </a:tr>
              <a:tr h="542841">
                <a:tc>
                  <a:txBody>
                    <a:bodyPr/>
                    <a:lstStyle/>
                    <a:p>
                      <a:pPr>
                        <a:spcAft>
                          <a:spcPts val="0"/>
                        </a:spcAft>
                      </a:pPr>
                      <a:r>
                        <a:rPr lang="en-GB" sz="2000">
                          <a:effectLst/>
                        </a:rPr>
                        <a:t>Event/input</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CM</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R</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TS</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CM</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R</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DS</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802095"/>
                  </a:ext>
                </a:extLst>
              </a:tr>
              <a:tr h="542841">
                <a:tc>
                  <a:txBody>
                    <a:bodyPr/>
                    <a:lstStyle/>
                    <a:p>
                      <a:pPr>
                        <a:spcAft>
                          <a:spcPts val="0"/>
                        </a:spcAft>
                      </a:pPr>
                      <a:r>
                        <a:rPr lang="en-GB" sz="2000">
                          <a:effectLst/>
                        </a:rPr>
                        <a:t>Finish state</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S2</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a:effectLst/>
                        </a:rPr>
                        <a:t>S3</a:t>
                      </a:r>
                      <a:endParaRPr lang="en-GB" sz="20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S1</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81</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84</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S2</a:t>
                      </a:r>
                      <a:endParaRPr lang="en-GB" sz="20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517942"/>
                  </a:ext>
                </a:extLst>
              </a:tr>
            </a:tbl>
          </a:graphicData>
        </a:graphic>
      </p:graphicFrame>
    </p:spTree>
    <p:extLst>
      <p:ext uri="{BB962C8B-B14F-4D97-AF65-F5344CB8AC3E}">
        <p14:creationId xmlns:p14="http://schemas.microsoft.com/office/powerpoint/2010/main" val="28611079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Transition Test Cases</a:t>
            </a:r>
            <a:endParaRPr lang="en-GB" dirty="0"/>
          </a:p>
        </p:txBody>
      </p:sp>
      <p:sp>
        <p:nvSpPr>
          <p:cNvPr id="3" name="Content Placeholder 2"/>
          <p:cNvSpPr>
            <a:spLocks noGrp="1"/>
          </p:cNvSpPr>
          <p:nvPr>
            <p:ph idx="1"/>
          </p:nvPr>
        </p:nvSpPr>
        <p:spPr/>
        <p:txBody>
          <a:bodyPr/>
          <a:lstStyle/>
          <a:p>
            <a:r>
              <a:rPr lang="en-GB" dirty="0"/>
              <a:t>Creating a test case to cover each possible valid single transition in the model is known as 0-switch </a:t>
            </a:r>
            <a:r>
              <a:rPr lang="en-GB" dirty="0" smtClean="0"/>
              <a:t>coverage.</a:t>
            </a:r>
          </a:p>
          <a:p>
            <a:r>
              <a:rPr lang="en-GB" dirty="0" smtClean="0"/>
              <a:t>It </a:t>
            </a:r>
            <a:r>
              <a:rPr lang="en-GB" dirty="0"/>
              <a:t>provides the ability to detect the most obvious faults but will not detect more subtle ones which would only be detectable by exercising sequences of </a:t>
            </a:r>
            <a:r>
              <a:rPr lang="en-GB" dirty="0" smtClean="0"/>
              <a:t>transitions</a:t>
            </a:r>
            <a:endParaRPr lang="en-GB" dirty="0"/>
          </a:p>
          <a:p>
            <a:pPr marL="0" indent="0">
              <a:buNone/>
            </a:pPr>
            <a:r>
              <a:rPr lang="en-GB" dirty="0"/>
              <a:t> </a:t>
            </a:r>
          </a:p>
          <a:p>
            <a:r>
              <a:rPr lang="en-GB" dirty="0"/>
              <a:t>N-switch (or Chow-switch)  testing is a form of state transition  testing in which test cases are designed  to execute all valid sequences of N+1 </a:t>
            </a:r>
            <a:r>
              <a:rPr lang="en-GB" dirty="0" smtClean="0"/>
              <a:t>transitions.</a:t>
            </a:r>
          </a:p>
          <a:p>
            <a:r>
              <a:rPr lang="en-GB" dirty="0" smtClean="0"/>
              <a:t>Therefore </a:t>
            </a:r>
            <a:r>
              <a:rPr lang="en-GB" dirty="0"/>
              <a:t>0-switch testing means covering 0+1 (or single) transitions</a:t>
            </a:r>
          </a:p>
        </p:txBody>
      </p:sp>
    </p:spTree>
    <p:extLst>
      <p:ext uri="{BB962C8B-B14F-4D97-AF65-F5344CB8AC3E}">
        <p14:creationId xmlns:p14="http://schemas.microsoft.com/office/powerpoint/2010/main" val="4431819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Test Cases</a:t>
            </a:r>
          </a:p>
        </p:txBody>
      </p:sp>
      <p:sp>
        <p:nvSpPr>
          <p:cNvPr id="3" name="Content Placeholder 2"/>
          <p:cNvSpPr>
            <a:spLocks noGrp="1"/>
          </p:cNvSpPr>
          <p:nvPr>
            <p:ph idx="1"/>
          </p:nvPr>
        </p:nvSpPr>
        <p:spPr/>
        <p:txBody>
          <a:bodyPr/>
          <a:lstStyle/>
          <a:p>
            <a:r>
              <a:rPr lang="en-GB" dirty="0"/>
              <a:t>The State Matrix </a:t>
            </a:r>
            <a:r>
              <a:rPr lang="en-GB" dirty="0" smtClean="0"/>
              <a:t>in the previous slide </a:t>
            </a:r>
            <a:r>
              <a:rPr lang="en-GB" dirty="0"/>
              <a:t>shows only valid </a:t>
            </a:r>
            <a:r>
              <a:rPr lang="en-GB" dirty="0" smtClean="0"/>
              <a:t>transitions</a:t>
            </a:r>
          </a:p>
          <a:p>
            <a:r>
              <a:rPr lang="en-GB" dirty="0" smtClean="0"/>
              <a:t>However</a:t>
            </a:r>
            <a:r>
              <a:rPr lang="en-GB" dirty="0"/>
              <a:t>, if we want to show both valid and invalid transitions, we will need to create the State Table:</a:t>
            </a:r>
          </a:p>
          <a:p>
            <a:endParaRPr lang="en-GB" dirty="0"/>
          </a:p>
        </p:txBody>
      </p:sp>
      <p:pic>
        <p:nvPicPr>
          <p:cNvPr id="4" name="Picture 3"/>
          <p:cNvPicPr>
            <a:picLocks noChangeAspect="1"/>
          </p:cNvPicPr>
          <p:nvPr/>
        </p:nvPicPr>
        <p:blipFill>
          <a:blip r:embed="rId3"/>
          <a:stretch>
            <a:fillRect/>
          </a:stretch>
        </p:blipFill>
        <p:spPr>
          <a:xfrm>
            <a:off x="871788" y="3824538"/>
            <a:ext cx="10191750" cy="2305050"/>
          </a:xfrm>
          <a:prstGeom prst="rect">
            <a:avLst/>
          </a:prstGeom>
        </p:spPr>
      </p:pic>
    </p:spTree>
    <p:extLst>
      <p:ext uri="{BB962C8B-B14F-4D97-AF65-F5344CB8AC3E}">
        <p14:creationId xmlns:p14="http://schemas.microsoft.com/office/powerpoint/2010/main" val="12383322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Exercise</a:t>
            </a:r>
          </a:p>
        </p:txBody>
      </p:sp>
      <p:sp>
        <p:nvSpPr>
          <p:cNvPr id="3" name="Content Placeholder 2"/>
          <p:cNvSpPr>
            <a:spLocks noGrp="1"/>
          </p:cNvSpPr>
          <p:nvPr>
            <p:ph idx="1"/>
          </p:nvPr>
        </p:nvSpPr>
        <p:spPr>
          <a:xfrm>
            <a:off x="312821" y="1825625"/>
            <a:ext cx="11590421" cy="1086017"/>
          </a:xfrm>
        </p:spPr>
        <p:txBody>
          <a:bodyPr/>
          <a:lstStyle/>
          <a:p>
            <a:r>
              <a:rPr lang="en-GB" dirty="0"/>
              <a:t>Draw a state table using this State Transition Diagram which represents the states an MP3 player can assume:</a:t>
            </a:r>
          </a:p>
          <a:p>
            <a:endParaRPr lang="en-GB" dirty="0"/>
          </a:p>
        </p:txBody>
      </p:sp>
      <p:pic>
        <p:nvPicPr>
          <p:cNvPr id="4" name="Picture 3"/>
          <p:cNvPicPr>
            <a:picLocks noChangeAspect="1"/>
          </p:cNvPicPr>
          <p:nvPr/>
        </p:nvPicPr>
        <p:blipFill>
          <a:blip r:embed="rId2"/>
          <a:stretch>
            <a:fillRect/>
          </a:stretch>
        </p:blipFill>
        <p:spPr>
          <a:xfrm>
            <a:off x="4056932" y="2680816"/>
            <a:ext cx="3210142" cy="3844875"/>
          </a:xfrm>
          <a:prstGeom prst="rect">
            <a:avLst/>
          </a:prstGeom>
        </p:spPr>
      </p:pic>
    </p:spTree>
    <p:extLst>
      <p:ext uri="{BB962C8B-B14F-4D97-AF65-F5344CB8AC3E}">
        <p14:creationId xmlns:p14="http://schemas.microsoft.com/office/powerpoint/2010/main" val="34195549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Same State Transition</a:t>
            </a:r>
          </a:p>
        </p:txBody>
      </p:sp>
      <p:sp>
        <p:nvSpPr>
          <p:cNvPr id="3" name="Content Placeholder 2"/>
          <p:cNvSpPr>
            <a:spLocks noGrp="1"/>
          </p:cNvSpPr>
          <p:nvPr>
            <p:ph idx="1"/>
          </p:nvPr>
        </p:nvSpPr>
        <p:spPr>
          <a:xfrm>
            <a:off x="312821" y="1825625"/>
            <a:ext cx="11590421" cy="2553870"/>
          </a:xfrm>
        </p:spPr>
        <p:txBody>
          <a:bodyPr/>
          <a:lstStyle/>
          <a:p>
            <a:r>
              <a:rPr lang="en-GB" dirty="0"/>
              <a:t>Events that cause a system to remain in the same state are shown with a recursive </a:t>
            </a:r>
            <a:r>
              <a:rPr lang="en-GB" dirty="0" smtClean="0"/>
              <a:t>arrow</a:t>
            </a:r>
          </a:p>
          <a:p>
            <a:r>
              <a:rPr lang="en-GB" dirty="0" smtClean="0"/>
              <a:t>These </a:t>
            </a:r>
            <a:r>
              <a:rPr lang="en-GB" dirty="0"/>
              <a:t>state transitions must also be included when defining test </a:t>
            </a:r>
            <a:r>
              <a:rPr lang="en-GB" dirty="0" smtClean="0"/>
              <a:t>cases</a:t>
            </a:r>
          </a:p>
          <a:p>
            <a:r>
              <a:rPr lang="en-GB" dirty="0" smtClean="0"/>
              <a:t>For </a:t>
            </a:r>
            <a:r>
              <a:rPr lang="en-GB" dirty="0"/>
              <a:t>example, </a:t>
            </a:r>
            <a:r>
              <a:rPr lang="en-GB" dirty="0" smtClean="0"/>
              <a:t>if </a:t>
            </a:r>
            <a:r>
              <a:rPr lang="en-GB" dirty="0"/>
              <a:t>you press the "skip" button on the MP3 player while it is playing it will start playing the next track</a:t>
            </a:r>
          </a:p>
        </p:txBody>
      </p:sp>
      <p:pic>
        <p:nvPicPr>
          <p:cNvPr id="4" name="Picture 3"/>
          <p:cNvPicPr>
            <a:picLocks noChangeAspect="1"/>
          </p:cNvPicPr>
          <p:nvPr/>
        </p:nvPicPr>
        <p:blipFill>
          <a:blip r:embed="rId3"/>
          <a:stretch>
            <a:fillRect/>
          </a:stretch>
        </p:blipFill>
        <p:spPr>
          <a:xfrm>
            <a:off x="4175931" y="3221764"/>
            <a:ext cx="3189902" cy="3435279"/>
          </a:xfrm>
          <a:prstGeom prst="rect">
            <a:avLst/>
          </a:prstGeom>
        </p:spPr>
      </p:pic>
    </p:spTree>
    <p:extLst>
      <p:ext uri="{BB962C8B-B14F-4D97-AF65-F5344CB8AC3E}">
        <p14:creationId xmlns:p14="http://schemas.microsoft.com/office/powerpoint/2010/main" val="39613047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Case Testing</a:t>
            </a:r>
          </a:p>
        </p:txBody>
      </p:sp>
      <p:sp>
        <p:nvSpPr>
          <p:cNvPr id="3" name="Content Placeholder 2"/>
          <p:cNvSpPr>
            <a:spLocks noGrp="1"/>
          </p:cNvSpPr>
          <p:nvPr>
            <p:ph idx="1"/>
          </p:nvPr>
        </p:nvSpPr>
        <p:spPr/>
        <p:txBody>
          <a:bodyPr/>
          <a:lstStyle/>
          <a:p>
            <a:r>
              <a:rPr lang="en-GB" dirty="0"/>
              <a:t>Use Case Testing is a black-box test design technique in which test cases are designed to execute scenarios of use </a:t>
            </a:r>
            <a:r>
              <a:rPr lang="en-GB" dirty="0" smtClean="0"/>
              <a:t>cases</a:t>
            </a:r>
          </a:p>
          <a:p>
            <a:r>
              <a:rPr lang="en-GB" b="1" dirty="0"/>
              <a:t>Use Case</a:t>
            </a:r>
            <a:r>
              <a:rPr lang="en-GB" dirty="0"/>
              <a:t>: A sequence of transactions in a dialogue between an actor and a component or system with a tangible result, where an actor can be a user or anything that can exchange information with the system - </a:t>
            </a:r>
            <a:r>
              <a:rPr lang="en-GB" b="1" i="1" dirty="0"/>
              <a:t>ISTQB® Glossary</a:t>
            </a:r>
            <a:endParaRPr lang="en-GB" dirty="0"/>
          </a:p>
          <a:p>
            <a:pPr marL="0" indent="0">
              <a:buNone/>
            </a:pPr>
            <a:endParaRPr lang="en-GB" dirty="0"/>
          </a:p>
          <a:p>
            <a:r>
              <a:rPr lang="en-GB" dirty="0"/>
              <a:t>Use cases are a way of defining high-level requirements or business processes viewed from a user </a:t>
            </a:r>
            <a:r>
              <a:rPr lang="en-GB" dirty="0" smtClean="0"/>
              <a:t>perspective</a:t>
            </a:r>
          </a:p>
          <a:p>
            <a:r>
              <a:rPr lang="en-GB" dirty="0" smtClean="0"/>
              <a:t>They </a:t>
            </a:r>
            <a:r>
              <a:rPr lang="en-GB" dirty="0"/>
              <a:t>may be described at the abstract level (business use case, technology-free, business process level) or at the system level (system use case on the system functionality level).</a:t>
            </a:r>
          </a:p>
        </p:txBody>
      </p:sp>
    </p:spTree>
    <p:extLst>
      <p:ext uri="{BB962C8B-B14F-4D97-AF65-F5344CB8AC3E}">
        <p14:creationId xmlns:p14="http://schemas.microsoft.com/office/powerpoint/2010/main" val="27988169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 Testing</a:t>
            </a:r>
            <a:endParaRPr lang="en-GB" dirty="0"/>
          </a:p>
        </p:txBody>
      </p:sp>
      <p:sp>
        <p:nvSpPr>
          <p:cNvPr id="3" name="Content Placeholder 2"/>
          <p:cNvSpPr>
            <a:spLocks noGrp="1"/>
          </p:cNvSpPr>
          <p:nvPr>
            <p:ph idx="1"/>
          </p:nvPr>
        </p:nvSpPr>
        <p:spPr/>
        <p:txBody>
          <a:bodyPr/>
          <a:lstStyle/>
          <a:p>
            <a:r>
              <a:rPr lang="en-GB" dirty="0"/>
              <a:t>Contents of a Use </a:t>
            </a:r>
            <a:r>
              <a:rPr lang="en-GB" dirty="0" smtClean="0"/>
              <a:t>Case:</a:t>
            </a:r>
            <a:endParaRPr lang="en-GB" dirty="0"/>
          </a:p>
          <a:p>
            <a:pPr lvl="1"/>
            <a:r>
              <a:rPr lang="en-GB" dirty="0"/>
              <a:t> </a:t>
            </a:r>
            <a:r>
              <a:rPr lang="en-GB" dirty="0" smtClean="0"/>
              <a:t>Actor </a:t>
            </a:r>
            <a:r>
              <a:rPr lang="en-GB" dirty="0"/>
              <a:t>List</a:t>
            </a:r>
          </a:p>
          <a:p>
            <a:pPr lvl="1"/>
            <a:r>
              <a:rPr lang="en-GB" dirty="0"/>
              <a:t>Pre conditions</a:t>
            </a:r>
          </a:p>
          <a:p>
            <a:pPr lvl="1"/>
            <a:r>
              <a:rPr lang="en-GB" dirty="0"/>
              <a:t>Main process flow (i.e. most likely path)</a:t>
            </a:r>
          </a:p>
          <a:p>
            <a:pPr lvl="1"/>
            <a:r>
              <a:rPr lang="en-GB" dirty="0"/>
              <a:t>Alternate flow(s)</a:t>
            </a:r>
          </a:p>
          <a:p>
            <a:pPr lvl="1"/>
            <a:r>
              <a:rPr lang="en-GB" dirty="0"/>
              <a:t>Exception flow(s)</a:t>
            </a:r>
          </a:p>
          <a:p>
            <a:pPr lvl="1"/>
            <a:r>
              <a:rPr lang="en-GB" dirty="0"/>
              <a:t>Post conditions</a:t>
            </a:r>
          </a:p>
        </p:txBody>
      </p:sp>
    </p:spTree>
    <p:extLst>
      <p:ext uri="{BB962C8B-B14F-4D97-AF65-F5344CB8AC3E}">
        <p14:creationId xmlns:p14="http://schemas.microsoft.com/office/powerpoint/2010/main" val="383472511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Case Example Main Flow</a:t>
            </a:r>
          </a:p>
        </p:txBody>
      </p:sp>
      <p:sp>
        <p:nvSpPr>
          <p:cNvPr id="3" name="Content Placeholder 2"/>
          <p:cNvSpPr>
            <a:spLocks noGrp="1"/>
          </p:cNvSpPr>
          <p:nvPr>
            <p:ph idx="1"/>
          </p:nvPr>
        </p:nvSpPr>
        <p:spPr/>
        <p:txBody>
          <a:bodyPr>
            <a:normAutofit/>
          </a:bodyPr>
          <a:lstStyle/>
          <a:p>
            <a:r>
              <a:rPr lang="en-GB" b="1" dirty="0"/>
              <a:t>'Create Policy' Use Case</a:t>
            </a:r>
            <a:endParaRPr lang="en-GB" dirty="0"/>
          </a:p>
          <a:p>
            <a:pPr lvl="1"/>
            <a:r>
              <a:rPr lang="en-GB" dirty="0"/>
              <a:t> </a:t>
            </a:r>
            <a:r>
              <a:rPr lang="en-GB" dirty="0" smtClean="0"/>
              <a:t>User </a:t>
            </a:r>
            <a:r>
              <a:rPr lang="en-GB" dirty="0"/>
              <a:t>selects 'Create Policy' from the 'Maintain Policies' </a:t>
            </a:r>
            <a:r>
              <a:rPr lang="en-GB" dirty="0" smtClean="0"/>
              <a:t>menu</a:t>
            </a:r>
            <a:endParaRPr lang="en-GB" dirty="0"/>
          </a:p>
          <a:p>
            <a:pPr lvl="1"/>
            <a:r>
              <a:rPr lang="en-GB" dirty="0"/>
              <a:t>The system displays a Quote ID input </a:t>
            </a:r>
            <a:r>
              <a:rPr lang="en-GB" dirty="0" smtClean="0"/>
              <a:t>field</a:t>
            </a:r>
            <a:endParaRPr lang="en-GB" dirty="0"/>
          </a:p>
          <a:p>
            <a:pPr lvl="1"/>
            <a:r>
              <a:rPr lang="en-GB" dirty="0"/>
              <a:t>User enters a valid Quote </a:t>
            </a:r>
            <a:r>
              <a:rPr lang="en-GB" dirty="0" smtClean="0"/>
              <a:t>ID</a:t>
            </a:r>
            <a:endParaRPr lang="en-GB" dirty="0"/>
          </a:p>
          <a:p>
            <a:pPr lvl="1"/>
            <a:r>
              <a:rPr lang="en-GB" dirty="0"/>
              <a:t>The system displays the quote details (name, address, customer ID, policy type, term, cost</a:t>
            </a:r>
            <a:r>
              <a:rPr lang="en-GB" dirty="0" smtClean="0"/>
              <a:t>)</a:t>
            </a:r>
            <a:endParaRPr lang="en-GB" dirty="0"/>
          </a:p>
          <a:p>
            <a:pPr lvl="1"/>
            <a:r>
              <a:rPr lang="en-GB" dirty="0"/>
              <a:t>User checks the details, enters the start date and clicks on 'Setup DO' </a:t>
            </a:r>
            <a:r>
              <a:rPr lang="en-GB" dirty="0" smtClean="0"/>
              <a:t>button</a:t>
            </a:r>
            <a:endParaRPr lang="en-GB" dirty="0"/>
          </a:p>
          <a:p>
            <a:pPr lvl="1"/>
            <a:r>
              <a:rPr lang="en-GB" dirty="0"/>
              <a:t>The System displays the 'Create Direct Debit' </a:t>
            </a:r>
            <a:r>
              <a:rPr lang="en-GB" dirty="0" smtClean="0"/>
              <a:t>screen</a:t>
            </a:r>
            <a:endParaRPr lang="en-GB" dirty="0"/>
          </a:p>
          <a:p>
            <a:pPr lvl="1"/>
            <a:r>
              <a:rPr lang="en-GB" dirty="0"/>
              <a:t>User enters the customer's bank details and premium collection amount and clicks on 'Setup</a:t>
            </a:r>
            <a:r>
              <a:rPr lang="en-GB" dirty="0" smtClean="0"/>
              <a:t>'</a:t>
            </a:r>
            <a:endParaRPr lang="en-GB" dirty="0"/>
          </a:p>
          <a:p>
            <a:pPr lvl="1"/>
            <a:r>
              <a:rPr lang="en-GB" dirty="0"/>
              <a:t>The system generates the policy and displays 'Policy No </a:t>
            </a:r>
            <a:r>
              <a:rPr lang="en-GB" dirty="0" err="1"/>
              <a:t>xxxxxx</a:t>
            </a:r>
            <a:r>
              <a:rPr lang="en-GB" dirty="0"/>
              <a:t> created</a:t>
            </a:r>
            <a:r>
              <a:rPr lang="en-GB" dirty="0" smtClean="0"/>
              <a:t>'</a:t>
            </a:r>
            <a:endParaRPr lang="en-GB" dirty="0"/>
          </a:p>
        </p:txBody>
      </p:sp>
    </p:spTree>
    <p:extLst>
      <p:ext uri="{BB962C8B-B14F-4D97-AF65-F5344CB8AC3E}">
        <p14:creationId xmlns:p14="http://schemas.microsoft.com/office/powerpoint/2010/main" val="275332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Testing v Dynamic Testing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3440767"/>
              </p:ext>
            </p:extLst>
          </p:nvPr>
        </p:nvGraphicFramePr>
        <p:xfrm>
          <a:off x="312738" y="2276475"/>
          <a:ext cx="11590338" cy="222504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1211997335"/>
                    </a:ext>
                  </a:extLst>
                </a:gridCol>
                <a:gridCol w="5795169">
                  <a:extLst>
                    <a:ext uri="{9D8B030D-6E8A-4147-A177-3AD203B41FA5}">
                      <a16:colId xmlns:a16="http://schemas.microsoft.com/office/drawing/2014/main" val="2264075051"/>
                    </a:ext>
                  </a:extLst>
                </a:gridCol>
              </a:tblGrid>
              <a:tr h="370840">
                <a:tc>
                  <a:txBody>
                    <a:bodyPr/>
                    <a:lstStyle/>
                    <a:p>
                      <a:pPr algn="ctr">
                        <a:spcAft>
                          <a:spcPts val="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Static Testing</a:t>
                      </a:r>
                      <a:endParaRPr lang="en-GB" sz="1200" dirty="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Dynamic Testing</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480999"/>
                  </a:ext>
                </a:extLst>
              </a:tr>
              <a:tr h="370840">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Performed early in the lifecycle, before software is executed</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Performed late in the lifecycle, after software is written</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2969003"/>
                  </a:ext>
                </a:extLst>
              </a:tr>
              <a:tr h="370840">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Analyse code or documents without running software</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Execute software and analyse results</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045751"/>
                  </a:ext>
                </a:extLst>
              </a:tr>
              <a:tr h="370840">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Find defects in code or documents directly</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Observe failures in system which could identify defects in code</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247551"/>
                  </a:ext>
                </a:extLst>
              </a:tr>
              <a:tr h="370840">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Defects are cheap to fix</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Defects are expensive to fix</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114488"/>
                  </a:ext>
                </a:extLst>
              </a:tr>
              <a:tr h="370840">
                <a:tc>
                  <a:txBody>
                    <a:bodyPr/>
                    <a:lstStyle/>
                    <a:p>
                      <a:pPr>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Add quality into software</a:t>
                      </a:r>
                      <a:endParaRPr lang="en-GB" sz="120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Check quality of software</a:t>
                      </a:r>
                      <a:endParaRPr lang="en-GB" sz="1200" dirty="0">
                        <a:effectLst/>
                        <a:latin typeface="IBM Plex Sans Text" panose="020B0603050000000000"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14781"/>
                  </a:ext>
                </a:extLst>
              </a:tr>
            </a:tbl>
          </a:graphicData>
        </a:graphic>
      </p:graphicFrame>
    </p:spTree>
    <p:extLst>
      <p:ext uri="{BB962C8B-B14F-4D97-AF65-F5344CB8AC3E}">
        <p14:creationId xmlns:p14="http://schemas.microsoft.com/office/powerpoint/2010/main" val="50489069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4.4 Structure-Based or White-Box Techniques</a:t>
            </a:r>
            <a:endParaRPr lang="en-GB" dirty="0"/>
          </a:p>
        </p:txBody>
      </p:sp>
      <p:sp>
        <p:nvSpPr>
          <p:cNvPr id="5" name="Text Placeholder 4"/>
          <p:cNvSpPr>
            <a:spLocks noGrp="1"/>
          </p:cNvSpPr>
          <p:nvPr>
            <p:ph type="body" idx="1"/>
          </p:nvPr>
        </p:nvSpPr>
        <p:spPr>
          <a:xfrm>
            <a:off x="360947" y="4589463"/>
            <a:ext cx="11341769" cy="2121580"/>
          </a:xfrm>
        </p:spPr>
        <p:txBody>
          <a:bodyPr>
            <a:normAutofit fontScale="92500" lnSpcReduction="10000"/>
          </a:bodyPr>
          <a:lstStyle/>
          <a:p>
            <a:r>
              <a:rPr lang="en-GB" b="1" dirty="0"/>
              <a:t>Learning Objectives</a:t>
            </a:r>
            <a:endParaRPr lang="en-GB" dirty="0"/>
          </a:p>
          <a:p>
            <a:r>
              <a:rPr lang="en-GB" dirty="0"/>
              <a:t> </a:t>
            </a:r>
          </a:p>
          <a:p>
            <a:pPr lvl="0"/>
            <a:r>
              <a:rPr lang="en-GB" dirty="0"/>
              <a:t>Describe the concept and value of code coverage (K2)</a:t>
            </a:r>
          </a:p>
          <a:p>
            <a:pPr lvl="0"/>
            <a:r>
              <a:rPr lang="en-GB" dirty="0"/>
              <a:t>Explain the concepts of statement and decision </a:t>
            </a:r>
            <a:r>
              <a:rPr lang="en-GB" dirty="0" err="1" smtClean="0"/>
              <a:t>coverag</a:t>
            </a:r>
            <a:r>
              <a:rPr lang="en-GB" dirty="0" smtClean="0"/>
              <a:t> e</a:t>
            </a:r>
            <a:r>
              <a:rPr lang="en-GB" dirty="0"/>
              <a:t>, and give reasons why these concepts can also be used at test levels other than component testing (e.g., on business procedures at system level) (K2)</a:t>
            </a:r>
          </a:p>
          <a:p>
            <a:pPr lvl="0"/>
            <a:r>
              <a:rPr lang="en-GB" dirty="0"/>
              <a:t>Write test cases from given control flows using statement and decision test design techniques (K3)</a:t>
            </a:r>
          </a:p>
          <a:p>
            <a:pPr lvl="0"/>
            <a:r>
              <a:rPr lang="en-GB" dirty="0"/>
              <a:t>Assess statement and decision coverage for completeness with respect to defined- exit criteria. (K4</a:t>
            </a:r>
            <a:r>
              <a:rPr lang="en-GB" dirty="0" smtClean="0"/>
              <a:t>)</a:t>
            </a:r>
            <a:endParaRPr lang="en-GB" dirty="0"/>
          </a:p>
        </p:txBody>
      </p:sp>
    </p:spTree>
    <p:extLst>
      <p:ext uri="{BB962C8B-B14F-4D97-AF65-F5344CB8AC3E}">
        <p14:creationId xmlns:p14="http://schemas.microsoft.com/office/powerpoint/2010/main" val="41323834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White-Box </a:t>
            </a:r>
            <a:r>
              <a:rPr lang="en-GB" dirty="0" smtClean="0"/>
              <a:t>Techniques</a:t>
            </a:r>
            <a:endParaRPr lang="en-GB" dirty="0"/>
          </a:p>
        </p:txBody>
      </p:sp>
      <p:sp>
        <p:nvSpPr>
          <p:cNvPr id="3" name="Content Placeholder 2"/>
          <p:cNvSpPr>
            <a:spLocks noGrp="1"/>
          </p:cNvSpPr>
          <p:nvPr>
            <p:ph idx="1"/>
          </p:nvPr>
        </p:nvSpPr>
        <p:spPr/>
        <p:txBody>
          <a:bodyPr/>
          <a:lstStyle/>
          <a:p>
            <a:r>
              <a:rPr lang="en-GB" dirty="0"/>
              <a:t>Structure-based or white-box testing is based on an identified structure of the software or </a:t>
            </a:r>
            <a:r>
              <a:rPr lang="en-GB" dirty="0" smtClean="0"/>
              <a:t>system</a:t>
            </a:r>
          </a:p>
          <a:p>
            <a:r>
              <a:rPr lang="en-GB" dirty="0" smtClean="0"/>
              <a:t>It </a:t>
            </a:r>
            <a:r>
              <a:rPr lang="en-GB" dirty="0"/>
              <a:t>does not require an analysis of business requirements or specifications and does not assess the functionality of </a:t>
            </a:r>
            <a:r>
              <a:rPr lang="en-GB" dirty="0" smtClean="0"/>
              <a:t>software</a:t>
            </a:r>
          </a:p>
          <a:p>
            <a:r>
              <a:rPr lang="en-GB" dirty="0" smtClean="0"/>
              <a:t>It </a:t>
            </a:r>
            <a:r>
              <a:rPr lang="en-GB" dirty="0"/>
              <a:t>ensures that a structure, or specific parts of a structure, is adequately covered by </a:t>
            </a:r>
            <a:r>
              <a:rPr lang="en-GB" dirty="0" smtClean="0"/>
              <a:t>tests</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41958" y="4143738"/>
            <a:ext cx="5732145" cy="2505710"/>
          </a:xfrm>
          <a:prstGeom prst="rect">
            <a:avLst/>
          </a:prstGeom>
        </p:spPr>
      </p:pic>
    </p:spTree>
    <p:extLst>
      <p:ext uri="{BB962C8B-B14F-4D97-AF65-F5344CB8AC3E}">
        <p14:creationId xmlns:p14="http://schemas.microsoft.com/office/powerpoint/2010/main" val="3714485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White-Box Techniques</a:t>
            </a:r>
          </a:p>
        </p:txBody>
      </p:sp>
      <p:sp>
        <p:nvSpPr>
          <p:cNvPr id="3" name="Content Placeholder 2"/>
          <p:cNvSpPr>
            <a:spLocks noGrp="1"/>
          </p:cNvSpPr>
          <p:nvPr>
            <p:ph idx="1"/>
          </p:nvPr>
        </p:nvSpPr>
        <p:spPr/>
        <p:txBody>
          <a:bodyPr/>
          <a:lstStyle/>
          <a:p>
            <a:r>
              <a:rPr lang="en-GB" dirty="0"/>
              <a:t>Structural testing can apply at all test levels, wherever the system can be represented in a structural or architectural diagram, e.g.</a:t>
            </a:r>
          </a:p>
          <a:p>
            <a:pPr lvl="1"/>
            <a:r>
              <a:rPr lang="en-GB" dirty="0"/>
              <a:t> </a:t>
            </a:r>
            <a:r>
              <a:rPr lang="en-GB" b="1" dirty="0" smtClean="0"/>
              <a:t>Component</a:t>
            </a:r>
            <a:r>
              <a:rPr lang="en-GB" dirty="0" smtClean="0"/>
              <a:t> </a:t>
            </a:r>
            <a:r>
              <a:rPr lang="en-GB" dirty="0"/>
              <a:t>level: the structure of a software component, i.e. statements, decisions, branches or even distinct paths</a:t>
            </a:r>
          </a:p>
          <a:p>
            <a:pPr lvl="1"/>
            <a:r>
              <a:rPr lang="en-GB" b="1" dirty="0"/>
              <a:t>Integration</a:t>
            </a:r>
            <a:r>
              <a:rPr lang="en-GB" dirty="0"/>
              <a:t> level: the structure may be a call tree (a diagram in which modules call other modules)</a:t>
            </a:r>
          </a:p>
          <a:p>
            <a:pPr lvl="1"/>
            <a:r>
              <a:rPr lang="en-GB" b="1" dirty="0"/>
              <a:t>System</a:t>
            </a:r>
            <a:r>
              <a:rPr lang="en-GB" dirty="0"/>
              <a:t> level: the structure may be a menu structure, business process or web page structure</a:t>
            </a:r>
          </a:p>
          <a:p>
            <a:endParaRPr lang="en-GB" dirty="0"/>
          </a:p>
        </p:txBody>
      </p:sp>
    </p:spTree>
    <p:extLst>
      <p:ext uri="{BB962C8B-B14F-4D97-AF65-F5344CB8AC3E}">
        <p14:creationId xmlns:p14="http://schemas.microsoft.com/office/powerpoint/2010/main" val="13279992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White-box Techniques</a:t>
            </a:r>
            <a:endParaRPr lang="en-GB" dirty="0"/>
          </a:p>
        </p:txBody>
      </p:sp>
      <p:sp>
        <p:nvSpPr>
          <p:cNvPr id="3" name="Content Placeholder 2"/>
          <p:cNvSpPr>
            <a:spLocks noGrp="1"/>
          </p:cNvSpPr>
          <p:nvPr>
            <p:ph idx="1"/>
          </p:nvPr>
        </p:nvSpPr>
        <p:spPr/>
        <p:txBody>
          <a:bodyPr>
            <a:normAutofit/>
          </a:bodyPr>
          <a:lstStyle/>
          <a:p>
            <a:r>
              <a:rPr lang="en-GB" dirty="0" smtClean="0"/>
              <a:t>We will </a:t>
            </a:r>
            <a:r>
              <a:rPr lang="en-GB" dirty="0"/>
              <a:t>focus on designing white-box tests to measure internal structure of software </a:t>
            </a:r>
            <a:r>
              <a:rPr lang="en-GB" dirty="0" smtClean="0"/>
              <a:t>code</a:t>
            </a:r>
          </a:p>
          <a:p>
            <a:r>
              <a:rPr lang="en-GB" dirty="0" smtClean="0"/>
              <a:t>This </a:t>
            </a:r>
            <a:r>
              <a:rPr lang="en-GB" dirty="0"/>
              <a:t>would normally be done by developers or designers as part of component </a:t>
            </a:r>
            <a:r>
              <a:rPr lang="en-GB" dirty="0" smtClean="0"/>
              <a:t>testing</a:t>
            </a:r>
            <a:r>
              <a:rPr lang="en-GB" dirty="0"/>
              <a:t> </a:t>
            </a:r>
          </a:p>
          <a:p>
            <a:r>
              <a:rPr lang="en-GB" dirty="0"/>
              <a:t>White-box testing, particularly measurement of code structures, is a very comprehensive form of testing but can be complex, time­ consuming and resource-intensive, and may be too detailed for many </a:t>
            </a:r>
            <a:r>
              <a:rPr lang="en-GB" dirty="0" smtClean="0"/>
              <a:t>businesses</a:t>
            </a:r>
          </a:p>
          <a:p>
            <a:r>
              <a:rPr lang="en-GB" dirty="0" smtClean="0"/>
              <a:t>It </a:t>
            </a:r>
            <a:r>
              <a:rPr lang="en-GB" dirty="0"/>
              <a:t>is often carried out using specialist </a:t>
            </a:r>
            <a:r>
              <a:rPr lang="en-GB" dirty="0" smtClean="0"/>
              <a:t>tools</a:t>
            </a:r>
            <a:r>
              <a:rPr lang="en-GB" dirty="0"/>
              <a:t> </a:t>
            </a:r>
          </a:p>
          <a:p>
            <a:r>
              <a:rPr lang="en-GB" dirty="0"/>
              <a:t>It is most likely to be conducted where extremely thorough testing is required, such </a:t>
            </a:r>
            <a:r>
              <a:rPr lang="en-GB" dirty="0" smtClean="0"/>
              <a:t>as:</a:t>
            </a:r>
          </a:p>
          <a:p>
            <a:pPr lvl="1"/>
            <a:r>
              <a:rPr lang="en-GB" dirty="0" smtClean="0"/>
              <a:t>safety-critical systems</a:t>
            </a:r>
          </a:p>
          <a:p>
            <a:pPr lvl="1"/>
            <a:r>
              <a:rPr lang="en-GB" dirty="0" smtClean="0"/>
              <a:t>defence </a:t>
            </a:r>
            <a:r>
              <a:rPr lang="en-GB" dirty="0"/>
              <a:t>control </a:t>
            </a:r>
            <a:r>
              <a:rPr lang="en-GB" dirty="0" smtClean="0"/>
              <a:t>systems</a:t>
            </a:r>
          </a:p>
          <a:p>
            <a:pPr lvl="1"/>
            <a:r>
              <a:rPr lang="en-GB" dirty="0" smtClean="0"/>
              <a:t>medical </a:t>
            </a:r>
            <a:r>
              <a:rPr lang="en-GB" dirty="0"/>
              <a:t>equipment </a:t>
            </a:r>
            <a:r>
              <a:rPr lang="en-GB" dirty="0" smtClean="0"/>
              <a:t>software</a:t>
            </a:r>
            <a:endParaRPr lang="en-GB" dirty="0"/>
          </a:p>
        </p:txBody>
      </p:sp>
    </p:spTree>
    <p:extLst>
      <p:ext uri="{BB962C8B-B14F-4D97-AF65-F5344CB8AC3E}">
        <p14:creationId xmlns:p14="http://schemas.microsoft.com/office/powerpoint/2010/main" val="32792518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White-box Techniques</a:t>
            </a:r>
          </a:p>
        </p:txBody>
      </p:sp>
      <p:sp>
        <p:nvSpPr>
          <p:cNvPr id="3" name="Content Placeholder 2"/>
          <p:cNvSpPr>
            <a:spLocks noGrp="1"/>
          </p:cNvSpPr>
          <p:nvPr>
            <p:ph idx="1"/>
          </p:nvPr>
        </p:nvSpPr>
        <p:spPr/>
        <p:txBody>
          <a:bodyPr/>
          <a:lstStyle/>
          <a:p>
            <a:r>
              <a:rPr lang="en-GB" dirty="0"/>
              <a:t>Typically, white-box testing would be done after black-box testing, to ensure adequate </a:t>
            </a:r>
            <a:r>
              <a:rPr lang="en-GB" dirty="0" smtClean="0"/>
              <a:t>coverage</a:t>
            </a:r>
          </a:p>
          <a:p>
            <a:r>
              <a:rPr lang="en-GB" dirty="0" smtClean="0"/>
              <a:t>Dynamic </a:t>
            </a:r>
            <a:r>
              <a:rPr lang="en-GB" dirty="0"/>
              <a:t>coverage measurement tools would be used to measure actual coverage achieved during functional and non-functional black-box testing, then further white­ box tests would be designed to complete the coverage </a:t>
            </a:r>
            <a:r>
              <a:rPr lang="en-GB" dirty="0" smtClean="0"/>
              <a:t>required</a:t>
            </a:r>
            <a:endParaRPr lang="en-GB" dirty="0"/>
          </a:p>
          <a:p>
            <a:endParaRPr lang="en-GB" dirty="0"/>
          </a:p>
        </p:txBody>
      </p:sp>
    </p:spTree>
    <p:extLst>
      <p:ext uri="{BB962C8B-B14F-4D97-AF65-F5344CB8AC3E}">
        <p14:creationId xmlns:p14="http://schemas.microsoft.com/office/powerpoint/2010/main" val="27510231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Coverage</a:t>
            </a:r>
            <a:endParaRPr lang="en-GB" dirty="0"/>
          </a:p>
        </p:txBody>
      </p:sp>
      <p:sp>
        <p:nvSpPr>
          <p:cNvPr id="3" name="Content Placeholder 2"/>
          <p:cNvSpPr>
            <a:spLocks noGrp="1"/>
          </p:cNvSpPr>
          <p:nvPr>
            <p:ph idx="1"/>
          </p:nvPr>
        </p:nvSpPr>
        <p:spPr/>
        <p:txBody>
          <a:bodyPr/>
          <a:lstStyle/>
          <a:p>
            <a:r>
              <a:rPr lang="en-GB" dirty="0"/>
              <a:t>The key concept in structural testing is coverage. Coverage is expressed as a percentage of a structure covered by tests, and all white-box testing can be used to measure coverage of structure.</a:t>
            </a:r>
          </a:p>
          <a:p>
            <a:r>
              <a:rPr lang="en-GB" dirty="0"/>
              <a:t>There are different coverage measures of software code structure:</a:t>
            </a:r>
          </a:p>
        </p:txBody>
      </p:sp>
      <p:pic>
        <p:nvPicPr>
          <p:cNvPr id="4" name="Picture 3"/>
          <p:cNvPicPr>
            <a:picLocks noChangeAspect="1"/>
          </p:cNvPicPr>
          <p:nvPr/>
        </p:nvPicPr>
        <p:blipFill>
          <a:blip r:embed="rId2"/>
          <a:stretch>
            <a:fillRect/>
          </a:stretch>
        </p:blipFill>
        <p:spPr>
          <a:xfrm>
            <a:off x="1684565" y="3715430"/>
            <a:ext cx="8461550" cy="2718027"/>
          </a:xfrm>
          <a:prstGeom prst="rect">
            <a:avLst/>
          </a:prstGeom>
        </p:spPr>
      </p:pic>
    </p:spTree>
    <p:extLst>
      <p:ext uri="{BB962C8B-B14F-4D97-AF65-F5344CB8AC3E}">
        <p14:creationId xmlns:p14="http://schemas.microsoft.com/office/powerpoint/2010/main" val="21466078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Coverage</a:t>
            </a:r>
            <a:endParaRPr lang="en-GB" dirty="0"/>
          </a:p>
        </p:txBody>
      </p:sp>
      <p:sp>
        <p:nvSpPr>
          <p:cNvPr id="3" name="Content Placeholder 2"/>
          <p:cNvSpPr>
            <a:spLocks noGrp="1"/>
          </p:cNvSpPr>
          <p:nvPr>
            <p:ph idx="1"/>
          </p:nvPr>
        </p:nvSpPr>
        <p:spPr/>
        <p:txBody>
          <a:bodyPr/>
          <a:lstStyle/>
          <a:p>
            <a:r>
              <a:rPr lang="en-GB" dirty="0"/>
              <a:t>We only need to know techniques for statement and decision coverage at Foundation </a:t>
            </a:r>
            <a:r>
              <a:rPr lang="en-GB" dirty="0" smtClean="0"/>
              <a:t>level</a:t>
            </a:r>
          </a:p>
          <a:p>
            <a:r>
              <a:rPr lang="en-GB" dirty="0" smtClean="0"/>
              <a:t>Be </a:t>
            </a:r>
            <a:r>
              <a:rPr lang="en-GB" dirty="0"/>
              <a:t>aware that stronger techniques </a:t>
            </a:r>
            <a:r>
              <a:rPr lang="en-GB" dirty="0" smtClean="0"/>
              <a:t>exist</a:t>
            </a:r>
            <a:endParaRPr lang="en-GB" dirty="0"/>
          </a:p>
          <a:p>
            <a:pPr marL="0" indent="0">
              <a:buNone/>
            </a:pPr>
            <a:endParaRPr lang="en-GB" dirty="0"/>
          </a:p>
          <a:p>
            <a:r>
              <a:rPr lang="en-GB" dirty="0"/>
              <a:t>Two code-related structural test design techniques for code coverage, based on statements and decisions, are </a:t>
            </a:r>
            <a:r>
              <a:rPr lang="en-GB" dirty="0" smtClean="0"/>
              <a:t>discussed</a:t>
            </a:r>
          </a:p>
          <a:p>
            <a:r>
              <a:rPr lang="en-GB" dirty="0" smtClean="0"/>
              <a:t>For </a:t>
            </a:r>
            <a:r>
              <a:rPr lang="en-GB" dirty="0"/>
              <a:t>decision testing, a control flow diagram or the simplified control flow graphs (CFGs), may be used to visualize the alternatives for each </a:t>
            </a:r>
            <a:r>
              <a:rPr lang="en-GB" dirty="0" smtClean="0"/>
              <a:t>decision</a:t>
            </a:r>
            <a:endParaRPr lang="en-GB" dirty="0"/>
          </a:p>
          <a:p>
            <a:endParaRPr lang="en-GB" dirty="0"/>
          </a:p>
        </p:txBody>
      </p:sp>
    </p:spTree>
    <p:extLst>
      <p:ext uri="{BB962C8B-B14F-4D97-AF65-F5344CB8AC3E}">
        <p14:creationId xmlns:p14="http://schemas.microsoft.com/office/powerpoint/2010/main" val="41710727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 Testing and Coverage</a:t>
            </a:r>
          </a:p>
        </p:txBody>
      </p:sp>
      <p:sp>
        <p:nvSpPr>
          <p:cNvPr id="3" name="Content Placeholder 2"/>
          <p:cNvSpPr>
            <a:spLocks noGrp="1"/>
          </p:cNvSpPr>
          <p:nvPr>
            <p:ph idx="1"/>
          </p:nvPr>
        </p:nvSpPr>
        <p:spPr/>
        <p:txBody>
          <a:bodyPr/>
          <a:lstStyle/>
          <a:p>
            <a:r>
              <a:rPr lang="en-GB" dirty="0"/>
              <a:t>A statement is an atomic action, i.e. a single instruction to the computer, for example:</a:t>
            </a:r>
          </a:p>
          <a:p>
            <a:pPr marL="0" indent="0">
              <a:buNone/>
            </a:pPr>
            <a:r>
              <a:rPr lang="en-GB" dirty="0"/>
              <a:t> </a:t>
            </a:r>
            <a:r>
              <a:rPr lang="en-GB" dirty="0" smtClean="0"/>
              <a:t>	</a:t>
            </a:r>
            <a:r>
              <a:rPr lang="en-GB" b="1" dirty="0" err="1" smtClean="0">
                <a:latin typeface="MV Boli" panose="02000500030200090000" pitchFamily="2" charset="0"/>
                <a:cs typeface="MV Boli" panose="02000500030200090000" pitchFamily="2" charset="0"/>
              </a:rPr>
              <a:t>Gross_Amount</a:t>
            </a:r>
            <a:r>
              <a:rPr lang="en-GB" b="1" dirty="0" smtClean="0">
                <a:latin typeface="MV Boli" panose="02000500030200090000" pitchFamily="2" charset="0"/>
                <a:cs typeface="MV Boli" panose="02000500030200090000" pitchFamily="2" charset="0"/>
              </a:rPr>
              <a:t> </a:t>
            </a:r>
            <a:r>
              <a:rPr lang="en-GB" b="1" dirty="0">
                <a:latin typeface="MV Boli" panose="02000500030200090000" pitchFamily="2" charset="0"/>
                <a:cs typeface="MV Boli" panose="02000500030200090000" pitchFamily="2" charset="0"/>
              </a:rPr>
              <a:t>= </a:t>
            </a:r>
            <a:r>
              <a:rPr lang="en-GB" b="1" dirty="0" err="1">
                <a:latin typeface="MV Boli" panose="02000500030200090000" pitchFamily="2" charset="0"/>
                <a:cs typeface="MV Boli" panose="02000500030200090000" pitchFamily="2" charset="0"/>
              </a:rPr>
              <a:t>Net_Amount</a:t>
            </a:r>
            <a:r>
              <a:rPr lang="en-GB" b="1" dirty="0">
                <a:latin typeface="MV Boli" panose="02000500030200090000" pitchFamily="2" charset="0"/>
                <a:cs typeface="MV Boli" panose="02000500030200090000" pitchFamily="2" charset="0"/>
              </a:rPr>
              <a:t> + </a:t>
            </a:r>
            <a:r>
              <a:rPr lang="en-GB" b="1" dirty="0" smtClean="0">
                <a:latin typeface="MV Boli" panose="02000500030200090000" pitchFamily="2" charset="0"/>
                <a:cs typeface="MV Boli" panose="02000500030200090000" pitchFamily="2" charset="0"/>
              </a:rPr>
              <a:t>Tax</a:t>
            </a:r>
          </a:p>
          <a:p>
            <a:endParaRPr lang="en-GB" dirty="0" smtClean="0"/>
          </a:p>
          <a:p>
            <a:r>
              <a:rPr lang="en-GB" dirty="0" smtClean="0"/>
              <a:t>Test </a:t>
            </a:r>
            <a:r>
              <a:rPr lang="en-GB" dirty="0"/>
              <a:t>cases are devised to execute specific executable statements at least </a:t>
            </a:r>
            <a:r>
              <a:rPr lang="en-GB" dirty="0" smtClean="0"/>
              <a:t>once</a:t>
            </a:r>
          </a:p>
          <a:p>
            <a:r>
              <a:rPr lang="en-GB" dirty="0" smtClean="0"/>
              <a:t>This </a:t>
            </a:r>
            <a:r>
              <a:rPr lang="en-GB" dirty="0"/>
              <a:t>approach does not ensure complete coverage of functionality, but it does provide a level of confidence that simple coding errors have been detected</a:t>
            </a:r>
          </a:p>
        </p:txBody>
      </p:sp>
      <p:pic>
        <p:nvPicPr>
          <p:cNvPr id="8" name="Content Placeholder 3"/>
          <p:cNvPicPr>
            <a:picLocks noChangeAspect="1"/>
          </p:cNvPicPr>
          <p:nvPr/>
        </p:nvPicPr>
        <p:blipFill>
          <a:blip r:embed="rId2"/>
          <a:stretch>
            <a:fillRect/>
          </a:stretch>
        </p:blipFill>
        <p:spPr>
          <a:xfrm>
            <a:off x="1831306" y="5648743"/>
            <a:ext cx="8553450" cy="1247775"/>
          </a:xfrm>
          <a:prstGeom prst="rect">
            <a:avLst/>
          </a:prstGeom>
        </p:spPr>
      </p:pic>
    </p:spTree>
    <p:extLst>
      <p:ext uri="{BB962C8B-B14F-4D97-AF65-F5344CB8AC3E}">
        <p14:creationId xmlns:p14="http://schemas.microsoft.com/office/powerpoint/2010/main" val="5736857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Testing and Coverage</a:t>
            </a:r>
            <a:endParaRPr lang="en-GB" dirty="0"/>
          </a:p>
        </p:txBody>
      </p:sp>
      <p:sp>
        <p:nvSpPr>
          <p:cNvPr id="5" name="Content Placeholder 4"/>
          <p:cNvSpPr>
            <a:spLocks noGrp="1"/>
          </p:cNvSpPr>
          <p:nvPr>
            <p:ph idx="1"/>
          </p:nvPr>
        </p:nvSpPr>
        <p:spPr/>
        <p:txBody>
          <a:bodyPr>
            <a:normAutofit lnSpcReduction="10000"/>
          </a:bodyPr>
          <a:lstStyle/>
          <a:p>
            <a:r>
              <a:rPr lang="en-GB" dirty="0"/>
              <a:t>A decision has two possible outcomes: True and False, for example:</a:t>
            </a:r>
          </a:p>
          <a:p>
            <a:pPr marL="0" indent="0">
              <a:buNone/>
            </a:pPr>
            <a:endParaRPr lang="en-GB" dirty="0"/>
          </a:p>
          <a:p>
            <a:pPr marL="1828800" lvl="4" indent="0">
              <a:buNone/>
            </a:pPr>
            <a:r>
              <a:rPr lang="en-GB" sz="2400" b="1" dirty="0">
                <a:latin typeface="MV Boli" panose="02000500030200090000" pitchFamily="2" charset="0"/>
                <a:cs typeface="MV Boli" panose="02000500030200090000" pitchFamily="2" charset="0"/>
              </a:rPr>
              <a:t>If Value between 50 and 60 Then</a:t>
            </a:r>
          </a:p>
          <a:p>
            <a:pPr marL="1828800" lvl="4" indent="0">
              <a:buNone/>
            </a:pPr>
            <a:endParaRPr lang="en-GB" sz="2400" b="1" dirty="0">
              <a:latin typeface="MV Boli" panose="02000500030200090000" pitchFamily="2" charset="0"/>
              <a:cs typeface="MV Boli" panose="02000500030200090000" pitchFamily="2" charset="0"/>
            </a:endParaRPr>
          </a:p>
          <a:p>
            <a:pPr marL="1828800" lvl="4" indent="0">
              <a:buNone/>
            </a:pPr>
            <a:r>
              <a:rPr lang="en-GB" sz="2400" b="1" dirty="0">
                <a:latin typeface="MV Boli" panose="02000500030200090000" pitchFamily="2" charset="0"/>
                <a:cs typeface="MV Boli" panose="02000500030200090000" pitchFamily="2" charset="0"/>
              </a:rPr>
              <a:t>Do Action A</a:t>
            </a:r>
          </a:p>
          <a:p>
            <a:pPr marL="1828800" lvl="4" indent="0">
              <a:buNone/>
            </a:pPr>
            <a:endParaRPr lang="en-GB" sz="2400" b="1" dirty="0">
              <a:latin typeface="MV Boli" panose="02000500030200090000" pitchFamily="2" charset="0"/>
              <a:cs typeface="MV Boli" panose="02000500030200090000" pitchFamily="2" charset="0"/>
            </a:endParaRPr>
          </a:p>
          <a:p>
            <a:pPr marL="1828800" lvl="4" indent="0">
              <a:buNone/>
            </a:pPr>
            <a:r>
              <a:rPr lang="en-GB" sz="2400" b="1" dirty="0">
                <a:latin typeface="MV Boli" panose="02000500030200090000" pitchFamily="2" charset="0"/>
                <a:cs typeface="MV Boli" panose="02000500030200090000" pitchFamily="2" charset="0"/>
              </a:rPr>
              <a:t>Else</a:t>
            </a:r>
          </a:p>
          <a:p>
            <a:pPr marL="1828800" lvl="4" indent="0">
              <a:buNone/>
            </a:pPr>
            <a:endParaRPr lang="en-GB" sz="2400" b="1" dirty="0">
              <a:latin typeface="MV Boli" panose="02000500030200090000" pitchFamily="2" charset="0"/>
              <a:cs typeface="MV Boli" panose="02000500030200090000" pitchFamily="2" charset="0"/>
            </a:endParaRPr>
          </a:p>
          <a:p>
            <a:pPr marL="1828800" lvl="4" indent="0">
              <a:buNone/>
            </a:pPr>
            <a:r>
              <a:rPr lang="en-GB" sz="2400" b="1" dirty="0">
                <a:latin typeface="MV Boli" panose="02000500030200090000" pitchFamily="2" charset="0"/>
                <a:cs typeface="MV Boli" panose="02000500030200090000" pitchFamily="2" charset="0"/>
              </a:rPr>
              <a:t>Do Action B</a:t>
            </a:r>
          </a:p>
          <a:p>
            <a:pPr marL="1828800" lvl="4" indent="0">
              <a:buNone/>
            </a:pPr>
            <a:endParaRPr lang="en-GB" sz="2400" b="1" dirty="0">
              <a:latin typeface="MV Boli" panose="02000500030200090000" pitchFamily="2" charset="0"/>
              <a:cs typeface="MV Boli" panose="02000500030200090000" pitchFamily="2" charset="0"/>
            </a:endParaRPr>
          </a:p>
          <a:p>
            <a:pPr marL="1828800" lvl="4" indent="0">
              <a:buNone/>
            </a:pPr>
            <a:r>
              <a:rPr lang="en-GB" sz="2400" b="1" dirty="0">
                <a:latin typeface="MV Boli" panose="02000500030200090000" pitchFamily="2" charset="0"/>
                <a:cs typeface="MV Boli" panose="02000500030200090000" pitchFamily="2" charset="0"/>
              </a:rPr>
              <a:t>End If</a:t>
            </a:r>
          </a:p>
          <a:p>
            <a:endParaRPr lang="en-GB" dirty="0"/>
          </a:p>
        </p:txBody>
      </p:sp>
    </p:spTree>
    <p:extLst>
      <p:ext uri="{BB962C8B-B14F-4D97-AF65-F5344CB8AC3E}">
        <p14:creationId xmlns:p14="http://schemas.microsoft.com/office/powerpoint/2010/main" val="26094922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cases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Test cases are devised to execute specific decision outcomes or </a:t>
                </a:r>
                <a:r>
                  <a:rPr lang="en-GB" dirty="0" smtClean="0"/>
                  <a:t>branches</a:t>
                </a:r>
              </a:p>
              <a:p>
                <a:endParaRPr lang="en-GB" dirty="0"/>
              </a:p>
              <a:p>
                <a:pPr marL="0" indent="0">
                  <a:buNone/>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𝑫𝒆𝒄𝒊𝒔𝒊𝒐𝒏</m:t>
                      </m:r>
                      <m:r>
                        <a:rPr lang="en-GB" b="1" i="1">
                          <a:latin typeface="Cambria Math" panose="02040503050406030204" pitchFamily="18" charset="0"/>
                        </a:rPr>
                        <m:t> </m:t>
                      </m:r>
                      <m:r>
                        <a:rPr lang="en-GB" b="1" i="1">
                          <a:latin typeface="Cambria Math" panose="02040503050406030204" pitchFamily="18" charset="0"/>
                        </a:rPr>
                        <m:t>𝑪𝒐𝒗𝒆𝒓𝒂𝒈𝒆</m:t>
                      </m:r>
                      <m:r>
                        <a:rPr lang="en-GB" b="1" i="1">
                          <a:latin typeface="Cambria Math" panose="02040503050406030204" pitchFamily="18" charset="0"/>
                        </a:rPr>
                        <m:t>= </m:t>
                      </m:r>
                      <m:f>
                        <m:fPr>
                          <m:ctrlPr>
                            <a:rPr lang="en-GB" b="1" i="1">
                              <a:latin typeface="Cambria Math" panose="02040503050406030204" pitchFamily="18" charset="0"/>
                            </a:rPr>
                          </m:ctrlPr>
                        </m:fPr>
                        <m:num>
                          <m:r>
                            <a:rPr lang="en-GB" b="1" i="1">
                              <a:latin typeface="Cambria Math" panose="02040503050406030204" pitchFamily="18" charset="0"/>
                            </a:rPr>
                            <m:t>𝒏𝒐</m:t>
                          </m:r>
                          <m:r>
                            <a:rPr lang="en-GB" b="1" i="1">
                              <a:latin typeface="Cambria Math" panose="02040503050406030204" pitchFamily="18" charset="0"/>
                            </a:rPr>
                            <m:t>. </m:t>
                          </m:r>
                          <m:r>
                            <a:rPr lang="en-GB" b="1" i="1">
                              <a:latin typeface="Cambria Math" panose="02040503050406030204" pitchFamily="18" charset="0"/>
                            </a:rPr>
                            <m:t>𝒐𝒇</m:t>
                          </m:r>
                          <m:r>
                            <a:rPr lang="en-GB" b="1" i="1">
                              <a:latin typeface="Cambria Math" panose="02040503050406030204" pitchFamily="18" charset="0"/>
                            </a:rPr>
                            <m:t> </m:t>
                          </m:r>
                          <m:r>
                            <a:rPr lang="en-GB" b="1" i="1">
                              <a:latin typeface="Cambria Math" panose="02040503050406030204" pitchFamily="18" charset="0"/>
                            </a:rPr>
                            <m:t>𝒅𝒆𝒄𝒊𝒔𝒊𝒐𝒏</m:t>
                          </m:r>
                          <m:r>
                            <a:rPr lang="en-GB" b="1" i="1">
                              <a:latin typeface="Cambria Math" panose="02040503050406030204" pitchFamily="18" charset="0"/>
                            </a:rPr>
                            <m:t> </m:t>
                          </m:r>
                          <m:r>
                            <a:rPr lang="en-GB" b="1" i="1">
                              <a:latin typeface="Cambria Math" panose="02040503050406030204" pitchFamily="18" charset="0"/>
                            </a:rPr>
                            <m:t>𝒐𝒖𝒕𝒄𝒐𝒎𝒆𝒔</m:t>
                          </m:r>
                          <m:r>
                            <a:rPr lang="en-GB" b="1" i="1">
                              <a:latin typeface="Cambria Math" panose="02040503050406030204" pitchFamily="18" charset="0"/>
                            </a:rPr>
                            <m:t> </m:t>
                          </m:r>
                          <m:r>
                            <a:rPr lang="en-GB" b="1" i="1">
                              <a:latin typeface="Cambria Math" panose="02040503050406030204" pitchFamily="18" charset="0"/>
                            </a:rPr>
                            <m:t>𝒆𝒙𝒑𝒆𝒄𝒕𝒆𝒅</m:t>
                          </m:r>
                        </m:num>
                        <m:den>
                          <m:r>
                            <a:rPr lang="en-GB" b="1" i="1">
                              <a:latin typeface="Cambria Math" panose="02040503050406030204" pitchFamily="18" charset="0"/>
                            </a:rPr>
                            <m:t>𝒕𝒐𝒕𝒂𝒍</m:t>
                          </m:r>
                          <m:r>
                            <a:rPr lang="en-GB" b="1" i="1">
                              <a:latin typeface="Cambria Math" panose="02040503050406030204" pitchFamily="18" charset="0"/>
                            </a:rPr>
                            <m:t> </m:t>
                          </m:r>
                          <m:r>
                            <a:rPr lang="en-GB" b="1" i="1">
                              <a:latin typeface="Cambria Math" panose="02040503050406030204" pitchFamily="18" charset="0"/>
                            </a:rPr>
                            <m:t>𝒏𝒐</m:t>
                          </m:r>
                          <m:r>
                            <a:rPr lang="en-GB" b="1" i="1">
                              <a:latin typeface="Cambria Math" panose="02040503050406030204" pitchFamily="18" charset="0"/>
                            </a:rPr>
                            <m:t>. </m:t>
                          </m:r>
                          <m:r>
                            <a:rPr lang="en-GB" b="1" i="1">
                              <a:latin typeface="Cambria Math" panose="02040503050406030204" pitchFamily="18" charset="0"/>
                            </a:rPr>
                            <m:t>𝒐𝒇</m:t>
                          </m:r>
                          <m:r>
                            <a:rPr lang="en-GB" b="1" i="1">
                              <a:latin typeface="Cambria Math" panose="02040503050406030204" pitchFamily="18" charset="0"/>
                            </a:rPr>
                            <m:t> </m:t>
                          </m:r>
                          <m:r>
                            <a:rPr lang="en-GB" b="1" i="1">
                              <a:latin typeface="Cambria Math" panose="02040503050406030204" pitchFamily="18" charset="0"/>
                            </a:rPr>
                            <m:t>𝒅𝒆𝒄𝒊𝒔𝒊𝒐𝒏</m:t>
                          </m:r>
                          <m:r>
                            <a:rPr lang="en-GB" b="1" i="1">
                              <a:latin typeface="Cambria Math" panose="02040503050406030204" pitchFamily="18" charset="0"/>
                            </a:rPr>
                            <m:t> </m:t>
                          </m:r>
                          <m:r>
                            <a:rPr lang="en-GB" b="1" i="1">
                              <a:latin typeface="Cambria Math" panose="02040503050406030204" pitchFamily="18" charset="0"/>
                            </a:rPr>
                            <m:t>𝒐𝒖𝒕𝒄𝒐𝒎𝒆𝒔</m:t>
                          </m:r>
                        </m:den>
                      </m:f>
                      <m:r>
                        <a:rPr lang="en-GB" b="1" i="1">
                          <a:latin typeface="Cambria Math" panose="02040503050406030204" pitchFamily="18" charset="0"/>
                        </a:rPr>
                        <m:t> ×</m:t>
                      </m:r>
                      <m:r>
                        <a:rPr lang="en-GB" b="1" i="1">
                          <a:latin typeface="Cambria Math" panose="02040503050406030204" pitchFamily="18" charset="0"/>
                        </a:rPr>
                        <m:t>𝟏𝟎𝟎</m:t>
                      </m:r>
                    </m:oMath>
                  </m:oMathPara>
                </a14:m>
                <a:endParaRPr lang="en-GB" b="1" dirty="0">
                  <a:latin typeface="MV Boli" panose="02000500030200090000" pitchFamily="2" charset="0"/>
                  <a:cs typeface="MV Boli" panose="02000500030200090000" pitchFamily="2" charset="0"/>
                </a:endParaRPr>
              </a:p>
              <a:p>
                <a:endParaRPr lang="en-GB" dirty="0" smtClean="0"/>
              </a:p>
              <a:p>
                <a:r>
                  <a:rPr lang="en-GB" dirty="0" smtClean="0"/>
                  <a:t>All </a:t>
                </a:r>
                <a:r>
                  <a:rPr lang="en-GB" dirty="0"/>
                  <a:t>decisions are statements, so 100% decision coverage </a:t>
                </a:r>
                <a:r>
                  <a:rPr lang="en-GB" dirty="0" smtClean="0"/>
                  <a:t>guarantees 100</a:t>
                </a:r>
                <a:r>
                  <a:rPr lang="en-GB" dirty="0"/>
                  <a:t>% statement coverage (but not vice versa.) Decision testing is a form of control flow testing as it generates a specific flow of control through the decision points.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1055988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Reviews</a:t>
            </a:r>
            <a:endParaRPr lang="en-GB" dirty="0"/>
          </a:p>
        </p:txBody>
      </p:sp>
      <p:sp>
        <p:nvSpPr>
          <p:cNvPr id="3" name="Content Placeholder 2"/>
          <p:cNvSpPr>
            <a:spLocks noGrp="1"/>
          </p:cNvSpPr>
          <p:nvPr>
            <p:ph idx="1"/>
          </p:nvPr>
        </p:nvSpPr>
        <p:spPr/>
        <p:txBody>
          <a:bodyPr>
            <a:normAutofit/>
          </a:bodyPr>
          <a:lstStyle/>
          <a:p>
            <a:r>
              <a:rPr lang="en-GB" dirty="0"/>
              <a:t>Any written project document or software product can be reviewed. Typical documents include</a:t>
            </a:r>
            <a:r>
              <a:rPr lang="en-GB" dirty="0" smtClean="0"/>
              <a:t>:</a:t>
            </a:r>
            <a:endParaRPr lang="en-GB" dirty="0"/>
          </a:p>
          <a:p>
            <a:pPr lvl="1"/>
            <a:r>
              <a:rPr lang="en-GB" dirty="0"/>
              <a:t>Business requirements</a:t>
            </a:r>
          </a:p>
          <a:p>
            <a:pPr lvl="1"/>
            <a:r>
              <a:rPr lang="en-GB" dirty="0"/>
              <a:t>Functional specifications</a:t>
            </a:r>
          </a:p>
          <a:p>
            <a:pPr lvl="1"/>
            <a:r>
              <a:rPr lang="en-GB" dirty="0"/>
              <a:t>System and database designs</a:t>
            </a:r>
          </a:p>
          <a:p>
            <a:pPr lvl="1"/>
            <a:r>
              <a:rPr lang="en-GB" dirty="0"/>
              <a:t>Source code</a:t>
            </a:r>
          </a:p>
          <a:p>
            <a:pPr lvl="1"/>
            <a:r>
              <a:rPr lang="en-GB" dirty="0"/>
              <a:t>Test plans, test cases and scripts</a:t>
            </a:r>
          </a:p>
          <a:p>
            <a:pPr lvl="1"/>
            <a:r>
              <a:rPr lang="en-GB" dirty="0"/>
              <a:t>User guides, help text</a:t>
            </a:r>
          </a:p>
          <a:p>
            <a:pPr lvl="1"/>
            <a:r>
              <a:rPr lang="en-GB" dirty="0"/>
              <a:t>Web </a:t>
            </a:r>
            <a:r>
              <a:rPr lang="en-GB" dirty="0" smtClean="0"/>
              <a:t>pages</a:t>
            </a:r>
          </a:p>
          <a:p>
            <a:pPr lvl="1"/>
            <a:r>
              <a:rPr lang="en-GB" dirty="0" smtClean="0"/>
              <a:t>And others</a:t>
            </a:r>
            <a:endParaRPr lang="en-GB" dirty="0"/>
          </a:p>
          <a:p>
            <a:endParaRPr lang="en-GB" dirty="0"/>
          </a:p>
        </p:txBody>
      </p:sp>
    </p:spTree>
    <p:extLst>
      <p:ext uri="{BB962C8B-B14F-4D97-AF65-F5344CB8AC3E}">
        <p14:creationId xmlns:p14="http://schemas.microsoft.com/office/powerpoint/2010/main" val="41613539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 and Decision Coverage Example</a:t>
            </a:r>
          </a:p>
        </p:txBody>
      </p:sp>
      <p:sp>
        <p:nvSpPr>
          <p:cNvPr id="3" name="Content Placeholder 2"/>
          <p:cNvSpPr>
            <a:spLocks noGrp="1"/>
          </p:cNvSpPr>
          <p:nvPr>
            <p:ph idx="1"/>
          </p:nvPr>
        </p:nvSpPr>
        <p:spPr/>
        <p:txBody>
          <a:bodyPr/>
          <a:lstStyle/>
          <a:p>
            <a:r>
              <a:rPr lang="en-GB" dirty="0"/>
              <a:t>Software source code and flowcharts can both be used to assess coverage: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693" y="2995893"/>
            <a:ext cx="4186218" cy="2985378"/>
          </a:xfrm>
          <a:prstGeom prst="rect">
            <a:avLst/>
          </a:prstGeom>
        </p:spPr>
      </p:pic>
    </p:spTree>
    <p:extLst>
      <p:ext uri="{BB962C8B-B14F-4D97-AF65-F5344CB8AC3E}">
        <p14:creationId xmlns:p14="http://schemas.microsoft.com/office/powerpoint/2010/main" val="39461462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 and Decision Coverage Example</a:t>
            </a:r>
          </a:p>
        </p:txBody>
      </p:sp>
      <p:sp>
        <p:nvSpPr>
          <p:cNvPr id="3" name="Content Placeholder 2"/>
          <p:cNvSpPr>
            <a:spLocks noGrp="1"/>
          </p:cNvSpPr>
          <p:nvPr>
            <p:ph idx="1"/>
          </p:nvPr>
        </p:nvSpPr>
        <p:spPr>
          <a:xfrm>
            <a:off x="320333" y="2077086"/>
            <a:ext cx="11590421" cy="4298077"/>
          </a:xfrm>
        </p:spPr>
        <p:txBody>
          <a:bodyPr>
            <a:normAutofit/>
          </a:bodyPr>
          <a:lstStyle/>
          <a:p>
            <a:r>
              <a:rPr lang="en-GB" dirty="0"/>
              <a:t>Test 1: Using a value of 3 for X will cause the condition 'If x &lt;  5 ' to evaluate to True, so executing the statement 'y = 0’. This test executes all the statements, so has achieved 100% statement </a:t>
            </a:r>
            <a:r>
              <a:rPr lang="en-GB" dirty="0" smtClean="0"/>
              <a:t>coverage</a:t>
            </a:r>
            <a:endParaRPr lang="en-GB" dirty="0"/>
          </a:p>
          <a:p>
            <a:pPr marL="0" indent="0">
              <a:buNone/>
            </a:pPr>
            <a:endParaRPr lang="en-GB" dirty="0"/>
          </a:p>
          <a:p>
            <a:r>
              <a:rPr lang="en-GB" dirty="0"/>
              <a:t>Test 2: Using a value of 8 for X will cause the condition to evaluate to False, so the system will jump directly to the 'End If’ statement, skipping the line 'Y  =  0’   Both tests are required to achieve 100% decision </a:t>
            </a:r>
            <a:r>
              <a:rPr lang="en-GB" dirty="0" smtClean="0"/>
              <a:t>coverage</a:t>
            </a:r>
            <a:endParaRPr lang="en-GB" dirty="0"/>
          </a:p>
          <a:p>
            <a:pPr marL="0" indent="0">
              <a:buNone/>
            </a:pPr>
            <a:endParaRPr lang="en-GB" dirty="0"/>
          </a:p>
          <a:p>
            <a:r>
              <a:rPr lang="en-GB" dirty="0"/>
              <a:t>So full statement coverage can be achieved without exercising all the software </a:t>
            </a:r>
            <a:r>
              <a:rPr lang="en-GB" dirty="0" smtClean="0"/>
              <a:t>structure</a:t>
            </a:r>
          </a:p>
          <a:p>
            <a:endParaRPr lang="en-GB" dirty="0" smtClean="0"/>
          </a:p>
          <a:p>
            <a:r>
              <a:rPr lang="en-GB" b="1" dirty="0" smtClean="0"/>
              <a:t>This </a:t>
            </a:r>
            <a:r>
              <a:rPr lang="en-GB" b="1" dirty="0"/>
              <a:t>is why statement coverage is considered the weakest coverage measure, and decision coverage is a stronger </a:t>
            </a:r>
            <a:r>
              <a:rPr lang="en-GB" b="1" dirty="0" smtClean="0"/>
              <a:t>measure</a:t>
            </a:r>
            <a:endParaRPr lang="en-GB" b="1" dirty="0"/>
          </a:p>
        </p:txBody>
      </p:sp>
    </p:spTree>
    <p:extLst>
      <p:ext uri="{BB962C8B-B14F-4D97-AF65-F5344CB8AC3E}">
        <p14:creationId xmlns:p14="http://schemas.microsoft.com/office/powerpoint/2010/main" val="7080270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White-Box Exercise</a:t>
            </a:r>
          </a:p>
        </p:txBody>
      </p:sp>
      <p:pic>
        <p:nvPicPr>
          <p:cNvPr id="4" name="Content Placeholder 3"/>
          <p:cNvPicPr>
            <a:picLocks noGrp="1" noChangeAspect="1"/>
          </p:cNvPicPr>
          <p:nvPr>
            <p:ph idx="1"/>
          </p:nvPr>
        </p:nvPicPr>
        <p:blipFill>
          <a:blip r:embed="rId2"/>
          <a:stretch>
            <a:fillRect/>
          </a:stretch>
        </p:blipFill>
        <p:spPr>
          <a:xfrm>
            <a:off x="1543050" y="1437930"/>
            <a:ext cx="7430225" cy="4647843"/>
          </a:xfrm>
          <a:prstGeom prst="rect">
            <a:avLst/>
          </a:prstGeom>
        </p:spPr>
      </p:pic>
      <p:sp>
        <p:nvSpPr>
          <p:cNvPr id="5" name="Rectangle 4"/>
          <p:cNvSpPr/>
          <p:nvPr/>
        </p:nvSpPr>
        <p:spPr>
          <a:xfrm>
            <a:off x="312821" y="4960007"/>
            <a:ext cx="6096000" cy="1477328"/>
          </a:xfrm>
          <a:prstGeom prst="rect">
            <a:avLst/>
          </a:prstGeom>
        </p:spPr>
        <p:txBody>
          <a:bodyPr>
            <a:spAutoFit/>
          </a:bodyPr>
          <a:lstStyle/>
          <a:p>
            <a:pPr>
              <a:spcAft>
                <a:spcPts val="0"/>
              </a:spcAft>
            </a:pPr>
            <a:r>
              <a:rPr lang="en-GB" b="1" dirty="0">
                <a:latin typeface="Arial" panose="020B0604020202020204" pitchFamily="34" charset="0"/>
                <a:ea typeface="Calibri" panose="020F0502020204030204" pitchFamily="34" charset="0"/>
                <a:cs typeface="Times New Roman" panose="02020603050405020304" pitchFamily="18" charset="0"/>
              </a:rPr>
              <a:t>What is the minimum number of tests needed to achieve</a:t>
            </a:r>
            <a:endParaRPr lang="en-GB" dirty="0">
              <a:latin typeface="IBM Plex Sans Text"/>
              <a:ea typeface="Calibri" panose="020F0502020204030204" pitchFamily="34" charset="0"/>
              <a:cs typeface="Times New Roman" panose="02020603050405020304" pitchFamily="18" charset="0"/>
            </a:endParaRPr>
          </a:p>
          <a:p>
            <a:pPr>
              <a:spcAft>
                <a:spcPts val="0"/>
              </a:spcAft>
            </a:pPr>
            <a:r>
              <a:rPr lang="en-GB" b="1"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IBM Plex Sans Tex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100% statement coverage?</a:t>
            </a:r>
            <a:endParaRPr lang="en-GB" dirty="0">
              <a:latin typeface="IBM Plex Sans Tex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100% decision coverage?</a:t>
            </a:r>
            <a:endParaRPr lang="en-GB" dirty="0">
              <a:latin typeface="IBM Plex Sans Tex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0961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Loops</a:t>
            </a:r>
          </a:p>
        </p:txBody>
      </p:sp>
      <p:sp>
        <p:nvSpPr>
          <p:cNvPr id="3" name="Content Placeholder 2"/>
          <p:cNvSpPr>
            <a:spLocks noGrp="1"/>
          </p:cNvSpPr>
          <p:nvPr>
            <p:ph idx="1"/>
          </p:nvPr>
        </p:nvSpPr>
        <p:spPr>
          <a:xfrm>
            <a:off x="312823" y="2276872"/>
            <a:ext cx="2695298" cy="4119585"/>
          </a:xfrm>
        </p:spPr>
        <p:txBody>
          <a:bodyPr/>
          <a:lstStyle/>
          <a:p>
            <a:r>
              <a:rPr lang="en-GB" dirty="0"/>
              <a:t>Loops are an important software construct, but counting paths for white-box testing doesn't work quite the same way for loops as for simple IF decisions. </a:t>
            </a:r>
            <a:endParaRPr lang="en-GB" dirty="0" smtClean="0"/>
          </a:p>
          <a:p>
            <a:r>
              <a:rPr lang="en-GB" dirty="0" smtClean="0"/>
              <a:t>For </a:t>
            </a:r>
            <a:r>
              <a:rPr lang="en-GB" dirty="0"/>
              <a:t>example:</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27416" y="1093862"/>
            <a:ext cx="8166678" cy="5108902"/>
          </a:xfrm>
          <a:prstGeom prst="rect">
            <a:avLst/>
          </a:prstGeom>
        </p:spPr>
      </p:pic>
    </p:spTree>
    <p:extLst>
      <p:ext uri="{BB962C8B-B14F-4D97-AF65-F5344CB8AC3E}">
        <p14:creationId xmlns:p14="http://schemas.microsoft.com/office/powerpoint/2010/main" val="269058871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Loops</a:t>
            </a:r>
            <a:endParaRPr lang="en-GB" dirty="0"/>
          </a:p>
        </p:txBody>
      </p:sp>
      <p:sp>
        <p:nvSpPr>
          <p:cNvPr id="3" name="Content Placeholder 2"/>
          <p:cNvSpPr>
            <a:spLocks noGrp="1"/>
          </p:cNvSpPr>
          <p:nvPr>
            <p:ph idx="1"/>
          </p:nvPr>
        </p:nvSpPr>
        <p:spPr/>
        <p:txBody>
          <a:bodyPr>
            <a:normAutofit/>
          </a:bodyPr>
          <a:lstStyle/>
          <a:p>
            <a:r>
              <a:rPr lang="en-GB" dirty="0"/>
              <a:t>If the WHILE decision outcome is True when it is evaluated the first time, then control passes through the True branch and loops back to the decision, where it is </a:t>
            </a:r>
            <a:r>
              <a:rPr lang="en-GB" dirty="0" smtClean="0"/>
              <a:t>re-evaluated.</a:t>
            </a:r>
          </a:p>
          <a:p>
            <a:endParaRPr lang="en-GB" dirty="0"/>
          </a:p>
          <a:p>
            <a:r>
              <a:rPr lang="en-GB" dirty="0" smtClean="0"/>
              <a:t>As </a:t>
            </a:r>
            <a:r>
              <a:rPr lang="en-GB" dirty="0"/>
              <a:t>long as it remains True, the loop will </a:t>
            </a:r>
            <a:r>
              <a:rPr lang="en-GB" dirty="0" smtClean="0"/>
              <a:t>continue</a:t>
            </a:r>
            <a:endParaRPr lang="en-GB" dirty="0"/>
          </a:p>
          <a:p>
            <a:pPr marL="0" indent="0">
              <a:buNone/>
            </a:pPr>
            <a:r>
              <a:rPr lang="en-GB" dirty="0"/>
              <a:t> </a:t>
            </a:r>
          </a:p>
          <a:p>
            <a:r>
              <a:rPr lang="en-GB" dirty="0"/>
              <a:t>When the decision outcome becomes False, control passes out of the loop to the statements after </a:t>
            </a:r>
            <a:r>
              <a:rPr lang="en-GB" dirty="0" smtClean="0"/>
              <a:t>it</a:t>
            </a:r>
            <a:endParaRPr lang="en-GB" dirty="0"/>
          </a:p>
          <a:p>
            <a:pPr marL="0" indent="0">
              <a:buNone/>
            </a:pPr>
            <a:endParaRPr lang="en-GB" dirty="0"/>
          </a:p>
          <a:p>
            <a:r>
              <a:rPr lang="en-GB" dirty="0"/>
              <a:t>This means that both the True and False branches can be covered by a single test, which can never happen with an IF </a:t>
            </a:r>
            <a:r>
              <a:rPr lang="en-GB" dirty="0" smtClean="0"/>
              <a:t>decision</a:t>
            </a:r>
            <a:endParaRPr lang="en-GB" dirty="0"/>
          </a:p>
        </p:txBody>
      </p:sp>
    </p:spTree>
    <p:extLst>
      <p:ext uri="{BB962C8B-B14F-4D97-AF65-F5344CB8AC3E}">
        <p14:creationId xmlns:p14="http://schemas.microsoft.com/office/powerpoint/2010/main" val="385702395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White-Box Exercise</a:t>
            </a:r>
          </a:p>
        </p:txBody>
      </p:sp>
      <p:pic>
        <p:nvPicPr>
          <p:cNvPr id="4" name="Content Placeholder 3"/>
          <p:cNvPicPr>
            <a:picLocks noGrp="1" noChangeAspect="1"/>
          </p:cNvPicPr>
          <p:nvPr>
            <p:ph idx="1"/>
          </p:nvPr>
        </p:nvPicPr>
        <p:blipFill>
          <a:blip r:embed="rId2"/>
          <a:stretch>
            <a:fillRect/>
          </a:stretch>
        </p:blipFill>
        <p:spPr>
          <a:xfrm>
            <a:off x="4711657" y="365124"/>
            <a:ext cx="5150799" cy="6302759"/>
          </a:xfrm>
          <a:prstGeom prst="rect">
            <a:avLst/>
          </a:prstGeom>
        </p:spPr>
      </p:pic>
      <p:sp>
        <p:nvSpPr>
          <p:cNvPr id="5" name="TextBox 4"/>
          <p:cNvSpPr txBox="1"/>
          <p:nvPr/>
        </p:nvSpPr>
        <p:spPr>
          <a:xfrm>
            <a:off x="440871" y="5282293"/>
            <a:ext cx="5623463" cy="923330"/>
          </a:xfrm>
          <a:prstGeom prst="rect">
            <a:avLst/>
          </a:prstGeom>
          <a:noFill/>
        </p:spPr>
        <p:txBody>
          <a:bodyPr wrap="none" rtlCol="0">
            <a:spAutoFit/>
          </a:bodyPr>
          <a:lstStyle/>
          <a:p>
            <a:r>
              <a:rPr lang="en-GB" b="1" dirty="0"/>
              <a:t>What is the minimum number of tests needed to </a:t>
            </a:r>
            <a:r>
              <a:rPr lang="en-GB" b="1" dirty="0" smtClean="0"/>
              <a:t>achieve</a:t>
            </a:r>
          </a:p>
          <a:p>
            <a:pPr marL="285750" lvl="0" indent="-285750">
              <a:buFont typeface="Arial" panose="020B0604020202020204" pitchFamily="34" charset="0"/>
              <a:buChar char="•"/>
            </a:pPr>
            <a:r>
              <a:rPr lang="en-GB" b="1" dirty="0"/>
              <a:t>100% statement coverage?</a:t>
            </a:r>
            <a:endParaRPr lang="en-GB" dirty="0"/>
          </a:p>
          <a:p>
            <a:pPr marL="285750" lvl="0" indent="-285750">
              <a:buFont typeface="Arial" panose="020B0604020202020204" pitchFamily="34" charset="0"/>
              <a:buChar char="•"/>
            </a:pPr>
            <a:r>
              <a:rPr lang="en-GB" b="1" dirty="0"/>
              <a:t>100% decision coverage</a:t>
            </a:r>
            <a:r>
              <a:rPr lang="en-GB" b="1" dirty="0" smtClean="0"/>
              <a:t>?</a:t>
            </a:r>
            <a:endParaRPr lang="en-GB" dirty="0"/>
          </a:p>
        </p:txBody>
      </p:sp>
    </p:spTree>
    <p:extLst>
      <p:ext uri="{BB962C8B-B14F-4D97-AF65-F5344CB8AC3E}">
        <p14:creationId xmlns:p14="http://schemas.microsoft.com/office/powerpoint/2010/main" val="157996197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4.5 Experience-based Techniques</a:t>
            </a:r>
          </a:p>
        </p:txBody>
      </p:sp>
      <p:sp>
        <p:nvSpPr>
          <p:cNvPr id="5" name="Text Placeholder 4"/>
          <p:cNvSpPr>
            <a:spLocks noGrp="1"/>
          </p:cNvSpPr>
          <p:nvPr>
            <p:ph type="body" idx="1"/>
          </p:nvPr>
        </p:nvSpPr>
        <p:spPr/>
        <p:txBody>
          <a:bodyPr>
            <a:normAutofit/>
          </a:bodyPr>
          <a:lstStyle/>
          <a:p>
            <a:r>
              <a:rPr lang="en-GB" b="1" dirty="0"/>
              <a:t>Learning Objectives</a:t>
            </a:r>
            <a:endParaRPr lang="en-GB" dirty="0"/>
          </a:p>
          <a:p>
            <a:r>
              <a:rPr lang="en-GB" dirty="0"/>
              <a:t> </a:t>
            </a:r>
          </a:p>
          <a:p>
            <a:pPr lvl="0"/>
            <a:r>
              <a:rPr lang="en-GB" dirty="0"/>
              <a:t>Recall reasons for writing test cases based on intuition, experience and knowledge about common defects (K1)</a:t>
            </a:r>
          </a:p>
          <a:p>
            <a:pPr lvl="0"/>
            <a:r>
              <a:rPr lang="en-GB" dirty="0"/>
              <a:t>Compare experience-based techniques with specification based testing techniques (K2</a:t>
            </a:r>
            <a:r>
              <a:rPr lang="en-GB" dirty="0" smtClean="0"/>
              <a:t>)</a:t>
            </a:r>
            <a:endParaRPr lang="en-GB" dirty="0"/>
          </a:p>
        </p:txBody>
      </p:sp>
    </p:spTree>
    <p:extLst>
      <p:ext uri="{BB962C8B-B14F-4D97-AF65-F5344CB8AC3E}">
        <p14:creationId xmlns:p14="http://schemas.microsoft.com/office/powerpoint/2010/main" val="41791812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Experience-based Techniques</a:t>
            </a:r>
          </a:p>
        </p:txBody>
      </p:sp>
      <p:sp>
        <p:nvSpPr>
          <p:cNvPr id="3" name="Content Placeholder 2"/>
          <p:cNvSpPr>
            <a:spLocks noGrp="1"/>
          </p:cNvSpPr>
          <p:nvPr>
            <p:ph idx="1"/>
          </p:nvPr>
        </p:nvSpPr>
        <p:spPr>
          <a:xfrm>
            <a:off x="312821" y="1477736"/>
            <a:ext cx="11590421" cy="5283845"/>
          </a:xfrm>
        </p:spPr>
        <p:txBody>
          <a:bodyPr>
            <a:normAutofit/>
          </a:bodyPr>
          <a:lstStyle/>
          <a:p>
            <a:r>
              <a:rPr lang="en-GB" dirty="0"/>
              <a:t>Experience-based testing is where tests are derived from the tester's skill or intuition, and their experience of similar applications and </a:t>
            </a:r>
            <a:r>
              <a:rPr lang="en-GB" dirty="0" smtClean="0"/>
              <a:t>technologies</a:t>
            </a:r>
          </a:p>
          <a:p>
            <a:r>
              <a:rPr lang="en-GB" dirty="0" smtClean="0"/>
              <a:t>It </a:t>
            </a:r>
            <a:r>
              <a:rPr lang="en-GB" dirty="0"/>
              <a:t>is not based on analysis of specifications or </a:t>
            </a:r>
            <a:r>
              <a:rPr lang="en-GB" dirty="0" smtClean="0"/>
              <a:t>structure</a:t>
            </a:r>
            <a:endParaRPr lang="en-GB" dirty="0"/>
          </a:p>
          <a:p>
            <a:r>
              <a:rPr lang="en-GB" dirty="0"/>
              <a:t> </a:t>
            </a:r>
            <a:r>
              <a:rPr lang="en-GB" dirty="0" smtClean="0"/>
              <a:t>It </a:t>
            </a:r>
            <a:r>
              <a:rPr lang="en-GB" dirty="0"/>
              <a:t>is generally less thorough than systematic techniques (black-box and white-box), but it can be more effective if there is a lack of testing time or resources, and it can identify special tests not easily captured by formal </a:t>
            </a:r>
            <a:r>
              <a:rPr lang="en-GB" dirty="0" smtClean="0"/>
              <a:t>techniques</a:t>
            </a:r>
          </a:p>
          <a:p>
            <a:r>
              <a:rPr lang="en-GB" dirty="0"/>
              <a:t>Testers use their expertise to identify key areas to test, such as:</a:t>
            </a:r>
          </a:p>
          <a:p>
            <a:pPr lvl="1"/>
            <a:r>
              <a:rPr lang="en-GB" dirty="0" smtClean="0"/>
              <a:t>Critical </a:t>
            </a:r>
            <a:r>
              <a:rPr lang="en-GB" dirty="0"/>
              <a:t>or most-used functions</a:t>
            </a:r>
          </a:p>
          <a:p>
            <a:pPr lvl="1"/>
            <a:r>
              <a:rPr lang="en-GB" dirty="0"/>
              <a:t>Areas most likely to fail (e.g. defect clusters or complex code)</a:t>
            </a:r>
          </a:p>
          <a:p>
            <a:r>
              <a:rPr lang="en-GB" dirty="0"/>
              <a:t> </a:t>
            </a:r>
            <a:r>
              <a:rPr lang="en-GB" dirty="0" smtClean="0"/>
              <a:t>Experienced </a:t>
            </a:r>
            <a:r>
              <a:rPr lang="en-GB" dirty="0"/>
              <a:t>test designers are best suited to this approach, which if possible, should be used to augment the systematic </a:t>
            </a:r>
            <a:r>
              <a:rPr lang="en-GB" dirty="0" smtClean="0"/>
              <a:t>techniques</a:t>
            </a:r>
          </a:p>
          <a:p>
            <a:r>
              <a:rPr lang="en-GB" dirty="0" smtClean="0"/>
              <a:t>It </a:t>
            </a:r>
            <a:r>
              <a:rPr lang="en-GB" dirty="0"/>
              <a:t>may be much less effective for inexperienced testers</a:t>
            </a:r>
          </a:p>
        </p:txBody>
      </p:sp>
    </p:spTree>
    <p:extLst>
      <p:ext uri="{BB962C8B-B14F-4D97-AF65-F5344CB8AC3E}">
        <p14:creationId xmlns:p14="http://schemas.microsoft.com/office/powerpoint/2010/main" val="35584860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 Guessing</a:t>
            </a:r>
          </a:p>
        </p:txBody>
      </p:sp>
      <p:sp>
        <p:nvSpPr>
          <p:cNvPr id="3" name="Content Placeholder 2"/>
          <p:cNvSpPr>
            <a:spLocks noGrp="1"/>
          </p:cNvSpPr>
          <p:nvPr>
            <p:ph idx="1"/>
          </p:nvPr>
        </p:nvSpPr>
        <p:spPr/>
        <p:txBody>
          <a:bodyPr/>
          <a:lstStyle/>
          <a:p>
            <a:r>
              <a:rPr lang="en-GB" dirty="0"/>
              <a:t>In error guessing, testers use their knowledge of systems and testing to anticipate possible </a:t>
            </a:r>
            <a:r>
              <a:rPr lang="en-GB" dirty="0" smtClean="0"/>
              <a:t>defects</a:t>
            </a:r>
          </a:p>
          <a:p>
            <a:r>
              <a:rPr lang="en-GB" dirty="0" smtClean="0"/>
              <a:t>They </a:t>
            </a:r>
            <a:r>
              <a:rPr lang="en-GB" dirty="0"/>
              <a:t>design tests to target known or suspected weaknesses, or address aspects of the system that have caused problems in the </a:t>
            </a:r>
            <a:r>
              <a:rPr lang="en-GB" dirty="0" smtClean="0"/>
              <a:t>past</a:t>
            </a:r>
          </a:p>
          <a:p>
            <a:r>
              <a:rPr lang="en-GB" dirty="0"/>
              <a:t>Error guessing can often be used after black-box testing to cover specific problem areas more thoroughly</a:t>
            </a:r>
          </a:p>
        </p:txBody>
      </p:sp>
    </p:spTree>
    <p:extLst>
      <p:ext uri="{BB962C8B-B14F-4D97-AF65-F5344CB8AC3E}">
        <p14:creationId xmlns:p14="http://schemas.microsoft.com/office/powerpoint/2010/main" val="27383805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Fault </a:t>
            </a:r>
            <a:r>
              <a:rPr lang="en-GB" dirty="0" smtClean="0"/>
              <a:t>Attack</a:t>
            </a:r>
            <a:endParaRPr lang="en-GB" dirty="0"/>
          </a:p>
        </p:txBody>
      </p:sp>
      <p:sp>
        <p:nvSpPr>
          <p:cNvPr id="3" name="Content Placeholder 2"/>
          <p:cNvSpPr>
            <a:spLocks noGrp="1"/>
          </p:cNvSpPr>
          <p:nvPr>
            <p:ph idx="1"/>
          </p:nvPr>
        </p:nvSpPr>
        <p:spPr/>
        <p:txBody>
          <a:bodyPr/>
          <a:lstStyle/>
          <a:p>
            <a:r>
              <a:rPr lang="en-GB" dirty="0"/>
              <a:t>A structured approach to error guessing, called a Fault Attack, is to enumerate a list of possible defects and then design tests to force each one in </a:t>
            </a:r>
            <a:r>
              <a:rPr lang="en-GB" dirty="0" smtClean="0"/>
              <a:t>turn</a:t>
            </a:r>
          </a:p>
          <a:p>
            <a:r>
              <a:rPr lang="en-GB" dirty="0" smtClean="0"/>
              <a:t>These </a:t>
            </a:r>
            <a:r>
              <a:rPr lang="en-GB" dirty="0"/>
              <a:t>defect and failure lists can be based on:</a:t>
            </a:r>
          </a:p>
          <a:p>
            <a:pPr lvl="1"/>
            <a:r>
              <a:rPr lang="en-GB" dirty="0" smtClean="0"/>
              <a:t>Experience</a:t>
            </a:r>
            <a:endParaRPr lang="en-GB" dirty="0"/>
          </a:p>
          <a:p>
            <a:pPr lvl="1"/>
            <a:r>
              <a:rPr lang="en-GB" dirty="0"/>
              <a:t>Available defect and failure data</a:t>
            </a:r>
          </a:p>
          <a:p>
            <a:pPr lvl="1"/>
            <a:r>
              <a:rPr lang="en-GB" dirty="0"/>
              <a:t>Common knowledge about why software fails</a:t>
            </a:r>
          </a:p>
          <a:p>
            <a:pPr lvl="1"/>
            <a:r>
              <a:rPr lang="en-GB" dirty="0"/>
              <a:t>List of error messages from program specification</a:t>
            </a:r>
          </a:p>
          <a:p>
            <a:pPr lvl="1"/>
            <a:r>
              <a:rPr lang="en-GB" dirty="0"/>
              <a:t>Ideas from groups of testers, users and developers</a:t>
            </a:r>
          </a:p>
          <a:p>
            <a:pPr marL="0" indent="0">
              <a:buNone/>
            </a:pPr>
            <a:endParaRPr lang="en-GB" dirty="0"/>
          </a:p>
        </p:txBody>
      </p:sp>
    </p:spTree>
    <p:extLst>
      <p:ext uri="{BB962C8B-B14F-4D97-AF65-F5344CB8AC3E}">
        <p14:creationId xmlns:p14="http://schemas.microsoft.com/office/powerpoint/2010/main" val="1132606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Conducting Reviews</a:t>
            </a:r>
            <a:endParaRPr lang="en-GB" dirty="0"/>
          </a:p>
        </p:txBody>
      </p:sp>
      <p:sp>
        <p:nvSpPr>
          <p:cNvPr id="3" name="Content Placeholder 2"/>
          <p:cNvSpPr>
            <a:spLocks noGrp="1"/>
          </p:cNvSpPr>
          <p:nvPr>
            <p:ph idx="1"/>
          </p:nvPr>
        </p:nvSpPr>
        <p:spPr/>
        <p:txBody>
          <a:bodyPr>
            <a:normAutofit/>
          </a:bodyPr>
          <a:lstStyle/>
          <a:p>
            <a:r>
              <a:rPr lang="en-GB" dirty="0"/>
              <a:t>Studies have shown that defects found early in a project are easier and cheaper to fix than those found </a:t>
            </a:r>
            <a:r>
              <a:rPr lang="en-GB" dirty="0" smtClean="0"/>
              <a:t>later</a:t>
            </a:r>
          </a:p>
          <a:p>
            <a:r>
              <a:rPr lang="en-GB" dirty="0" smtClean="0"/>
              <a:t>Benefits </a:t>
            </a:r>
            <a:r>
              <a:rPr lang="en-GB" dirty="0"/>
              <a:t>of conducting reviews </a:t>
            </a:r>
            <a:r>
              <a:rPr lang="en-GB" dirty="0" smtClean="0"/>
              <a:t>include:</a:t>
            </a:r>
          </a:p>
          <a:p>
            <a:pPr lvl="1"/>
            <a:r>
              <a:rPr lang="en-GB" dirty="0"/>
              <a:t>Early defect detection and correction</a:t>
            </a:r>
          </a:p>
          <a:p>
            <a:pPr lvl="1"/>
            <a:r>
              <a:rPr lang="en-GB" dirty="0"/>
              <a:t>Increased development productivity</a:t>
            </a:r>
          </a:p>
          <a:p>
            <a:pPr lvl="1"/>
            <a:r>
              <a:rPr lang="en-GB" dirty="0"/>
              <a:t>Reduced development cost and timescales</a:t>
            </a:r>
          </a:p>
          <a:p>
            <a:pPr lvl="1"/>
            <a:r>
              <a:rPr lang="en-GB" dirty="0"/>
              <a:t>Fewer defects in code</a:t>
            </a:r>
          </a:p>
          <a:p>
            <a:pPr lvl="1"/>
            <a:r>
              <a:rPr lang="en-GB" dirty="0"/>
              <a:t>Reduced time and cost of dynamic testing</a:t>
            </a:r>
          </a:p>
          <a:p>
            <a:pPr lvl="1"/>
            <a:r>
              <a:rPr lang="en-GB" dirty="0"/>
              <a:t>Improved communication between testers, analysts, developers and users</a:t>
            </a:r>
          </a:p>
          <a:p>
            <a:pPr lvl="1"/>
            <a:r>
              <a:rPr lang="en-GB" dirty="0"/>
              <a:t>Conformance to standards leading to improved maintainability of code and documents</a:t>
            </a:r>
          </a:p>
          <a:p>
            <a:endParaRPr lang="en-GB" dirty="0"/>
          </a:p>
        </p:txBody>
      </p:sp>
    </p:spTree>
    <p:extLst>
      <p:ext uri="{BB962C8B-B14F-4D97-AF65-F5344CB8AC3E}">
        <p14:creationId xmlns:p14="http://schemas.microsoft.com/office/powerpoint/2010/main" val="38138002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Exploratory Testing</a:t>
            </a:r>
          </a:p>
        </p:txBody>
      </p:sp>
      <p:sp>
        <p:nvSpPr>
          <p:cNvPr id="3" name="Content Placeholder 2"/>
          <p:cNvSpPr>
            <a:spLocks noGrp="1"/>
          </p:cNvSpPr>
          <p:nvPr>
            <p:ph idx="1"/>
          </p:nvPr>
        </p:nvSpPr>
        <p:spPr/>
        <p:txBody>
          <a:bodyPr/>
          <a:lstStyle/>
          <a:p>
            <a:r>
              <a:rPr lang="en-GB" dirty="0"/>
              <a:t>Exploratory testing combines tester experience with a structured approach. Testers explore the software and learn about it by </a:t>
            </a:r>
            <a:r>
              <a:rPr lang="en-GB" dirty="0" smtClean="0"/>
              <a:t>testing</a:t>
            </a:r>
          </a:p>
          <a:p>
            <a:r>
              <a:rPr lang="en-GB" dirty="0" smtClean="0"/>
              <a:t>The </a:t>
            </a:r>
            <a:r>
              <a:rPr lang="en-GB" dirty="0"/>
              <a:t>technique involves concurrent test design, test execution, test logging and learning, based on a test charter containing test objectives, scope and tasks, and carried out within </a:t>
            </a:r>
            <a:r>
              <a:rPr lang="en-GB" dirty="0" smtClean="0"/>
              <a:t>time-boxes</a:t>
            </a:r>
          </a:p>
          <a:p>
            <a:r>
              <a:rPr lang="en-GB" dirty="0"/>
              <a:t>It is an approach that is most useful where there are few or inadequate specifications and severe time pressure, or in order to augment or complement other, more formal </a:t>
            </a:r>
            <a:r>
              <a:rPr lang="en-GB" dirty="0" smtClean="0"/>
              <a:t>testing</a:t>
            </a:r>
          </a:p>
          <a:p>
            <a:r>
              <a:rPr lang="en-GB" dirty="0" smtClean="0"/>
              <a:t>It </a:t>
            </a:r>
            <a:r>
              <a:rPr lang="en-GB" dirty="0"/>
              <a:t>can serve as a check on the test process, to help ensure that the most serious defects are </a:t>
            </a:r>
            <a:r>
              <a:rPr lang="en-GB" dirty="0" smtClean="0"/>
              <a:t>found</a:t>
            </a:r>
            <a:endParaRPr lang="en-GB" dirty="0"/>
          </a:p>
        </p:txBody>
      </p:sp>
    </p:spTree>
    <p:extLst>
      <p:ext uri="{BB962C8B-B14F-4D97-AF65-F5344CB8AC3E}">
        <p14:creationId xmlns:p14="http://schemas.microsoft.com/office/powerpoint/2010/main" val="156501204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Exploratory Testing</a:t>
            </a:r>
            <a:endParaRPr lang="en-GB" dirty="0"/>
          </a:p>
        </p:txBody>
      </p:sp>
      <p:sp>
        <p:nvSpPr>
          <p:cNvPr id="3" name="Content Placeholder 2"/>
          <p:cNvSpPr>
            <a:spLocks noGrp="1"/>
          </p:cNvSpPr>
          <p:nvPr>
            <p:ph idx="1"/>
          </p:nvPr>
        </p:nvSpPr>
        <p:spPr/>
        <p:txBody>
          <a:bodyPr/>
          <a:lstStyle/>
          <a:p>
            <a:r>
              <a:rPr lang="en-GB" dirty="0"/>
              <a:t>Exploratory testing is common within agile methodologies, which often incorporate limited specification documents with short development timescales.</a:t>
            </a:r>
          </a:p>
          <a:p>
            <a:pPr marL="0" indent="0">
              <a:buNone/>
            </a:pPr>
            <a:endParaRPr lang="en-GB" dirty="0"/>
          </a:p>
          <a:p>
            <a:endParaRPr lang="en-GB" dirty="0"/>
          </a:p>
        </p:txBody>
      </p:sp>
    </p:spTree>
    <p:extLst>
      <p:ext uri="{BB962C8B-B14F-4D97-AF65-F5344CB8AC3E}">
        <p14:creationId xmlns:p14="http://schemas.microsoft.com/office/powerpoint/2010/main" val="29655632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Exploratory Testing</a:t>
            </a:r>
            <a:endParaRPr lang="en-GB" dirty="0"/>
          </a:p>
        </p:txBody>
      </p:sp>
      <p:sp>
        <p:nvSpPr>
          <p:cNvPr id="3" name="Content Placeholder 2"/>
          <p:cNvSpPr>
            <a:spLocks noGrp="1"/>
          </p:cNvSpPr>
          <p:nvPr>
            <p:ph idx="1"/>
          </p:nvPr>
        </p:nvSpPr>
        <p:spPr>
          <a:xfrm>
            <a:off x="312821" y="1518557"/>
            <a:ext cx="6439043" cy="5243024"/>
          </a:xfrm>
        </p:spPr>
        <p:txBody>
          <a:bodyPr>
            <a:normAutofit fontScale="92500" lnSpcReduction="10000"/>
          </a:bodyPr>
          <a:lstStyle/>
          <a:p>
            <a:r>
              <a:rPr lang="en-GB" dirty="0"/>
              <a:t>The process is</a:t>
            </a:r>
            <a:r>
              <a:rPr lang="en-GB" dirty="0" smtClean="0"/>
              <a:t>:</a:t>
            </a:r>
          </a:p>
          <a:p>
            <a:endParaRPr lang="en-GB" dirty="0"/>
          </a:p>
          <a:p>
            <a:pPr marL="514350" lvl="0" indent="-514350">
              <a:buFont typeface="+mj-lt"/>
              <a:buAutoNum type="arabicPeriod"/>
            </a:pPr>
            <a:r>
              <a:rPr lang="en-GB" dirty="0"/>
              <a:t>Start with a high-level test design. As there is limited or no specification, this may be just to explore basic functions (such as user input) or to follow the 'happy path' processing, where no error conditions are </a:t>
            </a:r>
            <a:r>
              <a:rPr lang="en-GB" dirty="0" smtClean="0"/>
              <a:t>met</a:t>
            </a:r>
            <a:endParaRPr lang="en-GB" dirty="0"/>
          </a:p>
          <a:p>
            <a:pPr marL="514350" lvl="0" indent="-514350">
              <a:buFont typeface="+mj-lt"/>
              <a:buAutoNum type="arabicPeriod"/>
            </a:pPr>
            <a:r>
              <a:rPr lang="en-GB" dirty="0" smtClean="0"/>
              <a:t>Execute </a:t>
            </a:r>
            <a:r>
              <a:rPr lang="en-GB" dirty="0"/>
              <a:t>the tests and log the </a:t>
            </a:r>
            <a:r>
              <a:rPr lang="en-GB" dirty="0" smtClean="0"/>
              <a:t>outcomes</a:t>
            </a:r>
            <a:endParaRPr lang="en-GB" dirty="0"/>
          </a:p>
          <a:p>
            <a:pPr marL="514350" indent="-514350">
              <a:buFont typeface="+mj-lt"/>
              <a:buAutoNum type="arabicPeriod"/>
            </a:pPr>
            <a:r>
              <a:rPr lang="en-GB" dirty="0" smtClean="0"/>
              <a:t>Investigate </a:t>
            </a:r>
            <a:r>
              <a:rPr lang="en-GB" dirty="0"/>
              <a:t>any unexpected results. In standard black-box testing, these would be recorded as incidents, and the rest of the scripted tests would be executed as planned. But in exploratory testing, the plan is suspended and new tests are designed to explore the anomalies and learn about their cause. Deviating from the plan to explore areas of interest is sometimes called the 'tour bus principle'</a:t>
            </a:r>
          </a:p>
          <a:p>
            <a:pPr marL="514350" lvl="0" indent="-514350">
              <a:buFont typeface="+mj-lt"/>
              <a:buAutoNum type="arabicPeriod"/>
            </a:pPr>
            <a:r>
              <a:rPr lang="en-GB" dirty="0" smtClean="0"/>
              <a:t>Document </a:t>
            </a:r>
            <a:r>
              <a:rPr lang="en-GB" dirty="0"/>
              <a:t>just enough to ensure that all tests are repeatable, typically in an Exploratory Test Session Sheet. This also increases the documented knowledge about the </a:t>
            </a:r>
            <a:r>
              <a:rPr lang="en-GB" dirty="0" smtClean="0"/>
              <a:t>system</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332390" y="1239388"/>
            <a:ext cx="4416017" cy="3797975"/>
          </a:xfrm>
          <a:prstGeom prst="rect">
            <a:avLst/>
          </a:prstGeom>
        </p:spPr>
      </p:pic>
    </p:spTree>
    <p:extLst>
      <p:ext uri="{BB962C8B-B14F-4D97-AF65-F5344CB8AC3E}">
        <p14:creationId xmlns:p14="http://schemas.microsoft.com/office/powerpoint/2010/main" val="425997486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4.6 Choosing Test Techniques</a:t>
            </a:r>
          </a:p>
        </p:txBody>
      </p:sp>
      <p:sp>
        <p:nvSpPr>
          <p:cNvPr id="5" name="Text Placeholder 4"/>
          <p:cNvSpPr>
            <a:spLocks noGrp="1"/>
          </p:cNvSpPr>
          <p:nvPr>
            <p:ph type="body" idx="1"/>
          </p:nvPr>
        </p:nvSpPr>
        <p:spPr/>
        <p:txBody>
          <a:bodyPr>
            <a:normAutofit/>
          </a:bodyPr>
          <a:lstStyle/>
          <a:p>
            <a:r>
              <a:rPr lang="en-GB" b="1" dirty="0"/>
              <a:t>Learning Objectives</a:t>
            </a:r>
            <a:endParaRPr lang="en-GB" dirty="0"/>
          </a:p>
          <a:p>
            <a:r>
              <a:rPr lang="en-GB" dirty="0"/>
              <a:t> </a:t>
            </a:r>
          </a:p>
          <a:p>
            <a:r>
              <a:rPr lang="en-GB" dirty="0"/>
              <a:t>Classify test design techniques according to their fitness to a given context, for the test basis, respective models and software characteristics (K2)</a:t>
            </a:r>
          </a:p>
        </p:txBody>
      </p:sp>
    </p:spTree>
    <p:extLst>
      <p:ext uri="{BB962C8B-B14F-4D97-AF65-F5344CB8AC3E}">
        <p14:creationId xmlns:p14="http://schemas.microsoft.com/office/powerpoint/2010/main" val="34358645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Test Techniques</a:t>
            </a:r>
            <a:endParaRPr lang="en-GB" dirty="0"/>
          </a:p>
        </p:txBody>
      </p:sp>
      <p:sp>
        <p:nvSpPr>
          <p:cNvPr id="3" name="Content Placeholder 2"/>
          <p:cNvSpPr>
            <a:spLocks noGrp="1"/>
          </p:cNvSpPr>
          <p:nvPr>
            <p:ph idx="1"/>
          </p:nvPr>
        </p:nvSpPr>
        <p:spPr/>
        <p:txBody>
          <a:bodyPr/>
          <a:lstStyle/>
          <a:p>
            <a:r>
              <a:rPr lang="en-GB" dirty="0"/>
              <a:t>Studies have been unable to prove conclusively that one type of testing is better than another, so it is important to select the most appropriate depending on </a:t>
            </a:r>
            <a:r>
              <a:rPr lang="en-GB" dirty="0" smtClean="0"/>
              <a:t>circumstances</a:t>
            </a:r>
            <a:endParaRPr lang="en-GB" dirty="0"/>
          </a:p>
          <a:p>
            <a:endParaRPr lang="en-GB" dirty="0"/>
          </a:p>
        </p:txBody>
      </p:sp>
    </p:spTree>
    <p:extLst>
      <p:ext uri="{BB962C8B-B14F-4D97-AF65-F5344CB8AC3E}">
        <p14:creationId xmlns:p14="http://schemas.microsoft.com/office/powerpoint/2010/main" val="23561916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Choosing Test Techniques</a:t>
            </a:r>
          </a:p>
        </p:txBody>
      </p:sp>
      <p:sp>
        <p:nvSpPr>
          <p:cNvPr id="5" name="Content Placeholder 4"/>
          <p:cNvSpPr>
            <a:spLocks noGrp="1"/>
          </p:cNvSpPr>
          <p:nvPr>
            <p:ph idx="1"/>
          </p:nvPr>
        </p:nvSpPr>
        <p:spPr/>
        <p:txBody>
          <a:bodyPr>
            <a:normAutofit/>
          </a:bodyPr>
          <a:lstStyle/>
          <a:p>
            <a:r>
              <a:rPr lang="en-GB" dirty="0"/>
              <a:t>The choice of which test techniques to use depends on a number of factors, such as:</a:t>
            </a:r>
          </a:p>
          <a:p>
            <a:pPr lvl="1"/>
            <a:r>
              <a:rPr lang="en-GB" dirty="0" smtClean="0"/>
              <a:t>Type </a:t>
            </a:r>
            <a:r>
              <a:rPr lang="en-GB" dirty="0"/>
              <a:t>of system</a:t>
            </a:r>
          </a:p>
          <a:p>
            <a:pPr lvl="1"/>
            <a:r>
              <a:rPr lang="en-GB" dirty="0"/>
              <a:t>Regulatory standards</a:t>
            </a:r>
          </a:p>
          <a:p>
            <a:pPr lvl="1"/>
            <a:r>
              <a:rPr lang="en-GB" dirty="0"/>
              <a:t>Customer or contractual requirements</a:t>
            </a:r>
          </a:p>
          <a:p>
            <a:pPr lvl="1"/>
            <a:r>
              <a:rPr lang="en-GB" dirty="0"/>
              <a:t>Level and type of risk</a:t>
            </a:r>
          </a:p>
          <a:p>
            <a:pPr lvl="1"/>
            <a:r>
              <a:rPr lang="en-GB" dirty="0"/>
              <a:t>Test objective</a:t>
            </a:r>
          </a:p>
          <a:p>
            <a:pPr lvl="1"/>
            <a:r>
              <a:rPr lang="en-GB" dirty="0"/>
              <a:t>Documentation available</a:t>
            </a:r>
          </a:p>
          <a:p>
            <a:pPr lvl="1"/>
            <a:r>
              <a:rPr lang="en-GB" dirty="0"/>
              <a:t>Knowledge of the testers</a:t>
            </a:r>
          </a:p>
          <a:p>
            <a:pPr lvl="1"/>
            <a:r>
              <a:rPr lang="en-GB" dirty="0"/>
              <a:t>Time and budget</a:t>
            </a:r>
          </a:p>
          <a:p>
            <a:pPr lvl="1"/>
            <a:r>
              <a:rPr lang="en-GB" dirty="0"/>
              <a:t>Development life cycle and test level</a:t>
            </a:r>
          </a:p>
          <a:p>
            <a:pPr lvl="1"/>
            <a:r>
              <a:rPr lang="en-GB" dirty="0"/>
              <a:t>Use case models</a:t>
            </a:r>
          </a:p>
          <a:p>
            <a:pPr lvl="1"/>
            <a:r>
              <a:rPr lang="en-GB" dirty="0"/>
              <a:t>Previous experience of types of defects found</a:t>
            </a:r>
          </a:p>
          <a:p>
            <a:endParaRPr lang="en-GB" dirty="0"/>
          </a:p>
        </p:txBody>
      </p:sp>
    </p:spTree>
    <p:extLst>
      <p:ext uri="{BB962C8B-B14F-4D97-AF65-F5344CB8AC3E}">
        <p14:creationId xmlns:p14="http://schemas.microsoft.com/office/powerpoint/2010/main" val="27435376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Test Techniques</a:t>
            </a:r>
          </a:p>
        </p:txBody>
      </p:sp>
      <p:sp>
        <p:nvSpPr>
          <p:cNvPr id="3" name="Content Placeholder 2"/>
          <p:cNvSpPr>
            <a:spLocks noGrp="1"/>
          </p:cNvSpPr>
          <p:nvPr>
            <p:ph idx="1"/>
          </p:nvPr>
        </p:nvSpPr>
        <p:spPr/>
        <p:txBody>
          <a:bodyPr/>
          <a:lstStyle/>
          <a:p>
            <a:r>
              <a:rPr lang="en-GB" dirty="0"/>
              <a:t>For example:</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33089586"/>
              </p:ext>
            </p:extLst>
          </p:nvPr>
        </p:nvGraphicFramePr>
        <p:xfrm>
          <a:off x="1433978" y="2901068"/>
          <a:ext cx="9348107" cy="3673928"/>
        </p:xfrm>
        <a:graphic>
          <a:graphicData uri="http://schemas.openxmlformats.org/drawingml/2006/table">
            <a:tbl>
              <a:tblPr firstRow="1" firstCol="1" bandRow="1">
                <a:tableStyleId>{5C22544A-7EE6-4342-B048-85BDC9FD1C3A}</a:tableStyleId>
              </a:tblPr>
              <a:tblGrid>
                <a:gridCol w="4673547">
                  <a:extLst>
                    <a:ext uri="{9D8B030D-6E8A-4147-A177-3AD203B41FA5}">
                      <a16:colId xmlns:a16="http://schemas.microsoft.com/office/drawing/2014/main" val="4147534553"/>
                    </a:ext>
                  </a:extLst>
                </a:gridCol>
                <a:gridCol w="4674560">
                  <a:extLst>
                    <a:ext uri="{9D8B030D-6E8A-4147-A177-3AD203B41FA5}">
                      <a16:colId xmlns:a16="http://schemas.microsoft.com/office/drawing/2014/main" val="890812260"/>
                    </a:ext>
                  </a:extLst>
                </a:gridCol>
              </a:tblGrid>
              <a:tr h="459241">
                <a:tc>
                  <a:txBody>
                    <a:bodyPr/>
                    <a:lstStyle/>
                    <a:p>
                      <a:pPr algn="ctr">
                        <a:spcAft>
                          <a:spcPts val="0"/>
                        </a:spcAft>
                      </a:pPr>
                      <a:r>
                        <a:rPr lang="en-GB" sz="2400" dirty="0">
                          <a:effectLst/>
                        </a:rPr>
                        <a:t>Factor</a:t>
                      </a:r>
                      <a:endParaRPr lang="en-GB" sz="2400" dirty="0">
                        <a:effectLst/>
                        <a:latin typeface="IBM Plex Sans Tex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spcAft>
                          <a:spcPts val="0"/>
                        </a:spcAft>
                      </a:pPr>
                      <a:r>
                        <a:rPr lang="en-GB" sz="2400" dirty="0">
                          <a:effectLst/>
                        </a:rPr>
                        <a:t>Appropriate Test Technique</a:t>
                      </a:r>
                      <a:endParaRPr lang="en-GB" sz="2400" dirty="0">
                        <a:effectLst/>
                        <a:latin typeface="IBM Plex Sans Tex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836233133"/>
                  </a:ext>
                </a:extLst>
              </a:tr>
              <a:tr h="459241">
                <a:tc>
                  <a:txBody>
                    <a:bodyPr/>
                    <a:lstStyle/>
                    <a:p>
                      <a:pPr>
                        <a:spcAft>
                          <a:spcPts val="0"/>
                        </a:spcAft>
                      </a:pPr>
                      <a:r>
                        <a:rPr lang="en-GB" sz="1800">
                          <a:effectLst/>
                        </a:rPr>
                        <a:t>Web-based system</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State transition testing</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489194"/>
                  </a:ext>
                </a:extLst>
              </a:tr>
              <a:tr h="459241">
                <a:tc>
                  <a:txBody>
                    <a:bodyPr/>
                    <a:lstStyle/>
                    <a:p>
                      <a:pPr>
                        <a:spcAft>
                          <a:spcPts val="0"/>
                        </a:spcAft>
                      </a:pPr>
                      <a:r>
                        <a:rPr lang="en-GB" sz="1800">
                          <a:effectLst/>
                        </a:rPr>
                        <a:t>Rules-based requirements</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Decision tables</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1509779"/>
                  </a:ext>
                </a:extLst>
              </a:tr>
              <a:tr h="459241">
                <a:tc>
                  <a:txBody>
                    <a:bodyPr/>
                    <a:lstStyle/>
                    <a:p>
                      <a:pPr>
                        <a:spcAft>
                          <a:spcPts val="0"/>
                        </a:spcAft>
                      </a:pPr>
                      <a:r>
                        <a:rPr lang="en-GB" sz="1800">
                          <a:effectLst/>
                        </a:rPr>
                        <a:t>High-risk or safety-critical</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White-box testing</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4434103"/>
                  </a:ext>
                </a:extLst>
              </a:tr>
              <a:tr h="459241">
                <a:tc>
                  <a:txBody>
                    <a:bodyPr/>
                    <a:lstStyle/>
                    <a:p>
                      <a:pPr>
                        <a:spcAft>
                          <a:spcPts val="0"/>
                        </a:spcAft>
                      </a:pPr>
                      <a:r>
                        <a:rPr lang="en-GB" sz="1800">
                          <a:effectLst/>
                        </a:rPr>
                        <a:t>Detailed specifications</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Black-box testing</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7907214"/>
                  </a:ext>
                </a:extLst>
              </a:tr>
              <a:tr h="459241">
                <a:tc>
                  <a:txBody>
                    <a:bodyPr/>
                    <a:lstStyle/>
                    <a:p>
                      <a:pPr>
                        <a:spcAft>
                          <a:spcPts val="0"/>
                        </a:spcAft>
                      </a:pPr>
                      <a:r>
                        <a:rPr lang="en-GB" sz="1800">
                          <a:effectLst/>
                        </a:rPr>
                        <a:t>Unavailable specifications</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Exploratory testing</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070280"/>
                  </a:ext>
                </a:extLst>
              </a:tr>
              <a:tr h="459241">
                <a:tc>
                  <a:txBody>
                    <a:bodyPr/>
                    <a:lstStyle/>
                    <a:p>
                      <a:pPr>
                        <a:spcAft>
                          <a:spcPts val="0"/>
                        </a:spcAft>
                      </a:pPr>
                      <a:r>
                        <a:rPr lang="en-GB" sz="1800">
                          <a:effectLst/>
                        </a:rPr>
                        <a:t>Availability of source code</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White-box testing</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779750"/>
                  </a:ext>
                </a:extLst>
              </a:tr>
              <a:tr h="459241">
                <a:tc>
                  <a:txBody>
                    <a:bodyPr/>
                    <a:lstStyle/>
                    <a:p>
                      <a:pPr>
                        <a:spcAft>
                          <a:spcPts val="0"/>
                        </a:spcAft>
                      </a:pPr>
                      <a:r>
                        <a:rPr lang="en-GB" sz="1800">
                          <a:effectLst/>
                        </a:rPr>
                        <a:t>Agile methodology or limited time</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Experience-based techniques</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276315"/>
                  </a:ext>
                </a:extLst>
              </a:tr>
            </a:tbl>
          </a:graphicData>
        </a:graphic>
      </p:graphicFrame>
    </p:spTree>
    <p:extLst>
      <p:ext uri="{BB962C8B-B14F-4D97-AF65-F5344CB8AC3E}">
        <p14:creationId xmlns:p14="http://schemas.microsoft.com/office/powerpoint/2010/main" val="251904358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the Best Technique</a:t>
            </a:r>
          </a:p>
        </p:txBody>
      </p:sp>
      <p:sp>
        <p:nvSpPr>
          <p:cNvPr id="3" name="Content Placeholder 2"/>
          <p:cNvSpPr>
            <a:spLocks noGrp="1"/>
          </p:cNvSpPr>
          <p:nvPr>
            <p:ph idx="1"/>
          </p:nvPr>
        </p:nvSpPr>
        <p:spPr/>
        <p:txBody>
          <a:bodyPr/>
          <a:lstStyle/>
          <a:p>
            <a:r>
              <a:rPr lang="en-GB" dirty="0"/>
              <a:t>Some techniques are more applicable to certain situations and test levels; others are applicable to all test </a:t>
            </a:r>
            <a:r>
              <a:rPr lang="en-GB" dirty="0" smtClean="0"/>
              <a:t>levels</a:t>
            </a:r>
            <a:endParaRPr lang="en-GB" dirty="0"/>
          </a:p>
        </p:txBody>
      </p:sp>
    </p:spTree>
    <p:extLst>
      <p:ext uri="{BB962C8B-B14F-4D97-AF65-F5344CB8AC3E}">
        <p14:creationId xmlns:p14="http://schemas.microsoft.com/office/powerpoint/2010/main" val="28846950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the Best Technique</a:t>
            </a:r>
          </a:p>
        </p:txBody>
      </p:sp>
      <p:sp>
        <p:nvSpPr>
          <p:cNvPr id="3" name="Content Placeholder 2"/>
          <p:cNvSpPr>
            <a:spLocks noGrp="1"/>
          </p:cNvSpPr>
          <p:nvPr>
            <p:ph idx="1"/>
          </p:nvPr>
        </p:nvSpPr>
        <p:spPr/>
        <p:txBody>
          <a:bodyPr>
            <a:normAutofit lnSpcReduction="10000"/>
          </a:bodyPr>
          <a:lstStyle/>
          <a:p>
            <a:r>
              <a:rPr lang="en-GB" dirty="0"/>
              <a:t>In general:</a:t>
            </a:r>
          </a:p>
          <a:p>
            <a:pPr lvl="1"/>
            <a:r>
              <a:rPr lang="en-GB" b="1" dirty="0"/>
              <a:t>Specification-based</a:t>
            </a:r>
            <a:r>
              <a:rPr lang="en-GB" dirty="0"/>
              <a:t> techniques are used</a:t>
            </a:r>
          </a:p>
          <a:p>
            <a:pPr lvl="2"/>
            <a:r>
              <a:rPr lang="en-GB" dirty="0"/>
              <a:t>In sequential development models</a:t>
            </a:r>
          </a:p>
          <a:p>
            <a:pPr lvl="2"/>
            <a:r>
              <a:rPr lang="en-GB" dirty="0"/>
              <a:t>At all levels of testing</a:t>
            </a:r>
          </a:p>
          <a:p>
            <a:pPr lvl="2"/>
            <a:r>
              <a:rPr lang="en-GB" dirty="0"/>
              <a:t>For business-critical </a:t>
            </a:r>
            <a:r>
              <a:rPr lang="en-GB" dirty="0" smtClean="0"/>
              <a:t>systems</a:t>
            </a:r>
          </a:p>
          <a:p>
            <a:pPr lvl="1"/>
            <a:r>
              <a:rPr lang="en-GB" b="1" dirty="0" smtClean="0"/>
              <a:t>Structure-based</a:t>
            </a:r>
            <a:r>
              <a:rPr lang="en-GB" dirty="0" smtClean="0"/>
              <a:t> </a:t>
            </a:r>
            <a:r>
              <a:rPr lang="en-GB" dirty="0"/>
              <a:t>techniques are used</a:t>
            </a:r>
          </a:p>
          <a:p>
            <a:pPr lvl="2"/>
            <a:r>
              <a:rPr lang="en-GB" dirty="0" smtClean="0"/>
              <a:t>Mostly </a:t>
            </a:r>
            <a:r>
              <a:rPr lang="en-GB" dirty="0"/>
              <a:t>at lower test levels (component testing, component integration testing)</a:t>
            </a:r>
          </a:p>
          <a:p>
            <a:pPr lvl="2"/>
            <a:r>
              <a:rPr lang="en-GB" dirty="0"/>
              <a:t>For safety-critical systems</a:t>
            </a:r>
          </a:p>
          <a:p>
            <a:pPr lvl="1"/>
            <a:r>
              <a:rPr lang="en-GB" dirty="0"/>
              <a:t> </a:t>
            </a:r>
            <a:r>
              <a:rPr lang="en-GB" b="1" dirty="0" smtClean="0"/>
              <a:t>Experience-based</a:t>
            </a:r>
            <a:r>
              <a:rPr lang="en-GB" dirty="0" smtClean="0"/>
              <a:t> </a:t>
            </a:r>
            <a:r>
              <a:rPr lang="en-GB" dirty="0"/>
              <a:t>techniques are used</a:t>
            </a:r>
          </a:p>
          <a:p>
            <a:pPr lvl="2"/>
            <a:r>
              <a:rPr lang="en-GB" dirty="0" smtClean="0"/>
              <a:t>To </a:t>
            </a:r>
            <a:r>
              <a:rPr lang="en-GB" dirty="0"/>
              <a:t>augment systematic techniques</a:t>
            </a:r>
          </a:p>
          <a:p>
            <a:pPr lvl="2"/>
            <a:r>
              <a:rPr lang="en-GB" dirty="0"/>
              <a:t>In iterative I agile development models</a:t>
            </a:r>
          </a:p>
          <a:p>
            <a:pPr marL="0" indent="0">
              <a:buNone/>
            </a:pPr>
            <a:endParaRPr lang="en-GB" dirty="0"/>
          </a:p>
          <a:p>
            <a:r>
              <a:rPr lang="en-GB" dirty="0"/>
              <a:t>When creating test cases, testers generally use a combination of test techniques to ensure adequate coverage of the object under test</a:t>
            </a:r>
          </a:p>
        </p:txBody>
      </p:sp>
    </p:spTree>
    <p:extLst>
      <p:ext uri="{BB962C8B-B14F-4D97-AF65-F5344CB8AC3E}">
        <p14:creationId xmlns:p14="http://schemas.microsoft.com/office/powerpoint/2010/main" val="1260680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smtClean="0"/>
              <a:t>Questions 17 to 28</a:t>
            </a:r>
            <a:endParaRPr lang="en-GB"/>
          </a:p>
        </p:txBody>
      </p:sp>
    </p:spTree>
    <p:extLst>
      <p:ext uri="{BB962C8B-B14F-4D97-AF65-F5344CB8AC3E}">
        <p14:creationId xmlns:p14="http://schemas.microsoft.com/office/powerpoint/2010/main" val="281459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 of the Review Process</a:t>
            </a:r>
          </a:p>
        </p:txBody>
      </p:sp>
      <p:sp>
        <p:nvSpPr>
          <p:cNvPr id="3" name="Content Placeholder 2"/>
          <p:cNvSpPr>
            <a:spLocks noGrp="1"/>
          </p:cNvSpPr>
          <p:nvPr>
            <p:ph idx="1"/>
          </p:nvPr>
        </p:nvSpPr>
        <p:spPr/>
        <p:txBody>
          <a:bodyPr/>
          <a:lstStyle/>
          <a:p>
            <a:r>
              <a:rPr lang="en-GB" dirty="0"/>
              <a:t>The aim of reviews is to check and improve the quality of project products, </a:t>
            </a:r>
            <a:r>
              <a:rPr lang="en-GB" dirty="0" smtClean="0"/>
              <a:t>including</a:t>
            </a:r>
            <a:r>
              <a:rPr lang="en-GB" dirty="0"/>
              <a:t>: </a:t>
            </a:r>
          </a:p>
          <a:p>
            <a:pPr lvl="1"/>
            <a:r>
              <a:rPr lang="en-GB" dirty="0"/>
              <a:t>Verification and validation of documents against specifications and standards</a:t>
            </a:r>
          </a:p>
          <a:p>
            <a:pPr lvl="1"/>
            <a:r>
              <a:rPr lang="en-GB" dirty="0"/>
              <a:t>Consistency with predecessor documents</a:t>
            </a:r>
          </a:p>
          <a:p>
            <a:pPr lvl="1"/>
            <a:r>
              <a:rPr lang="en-GB" dirty="0"/>
              <a:t>Completeness and conformance to standards</a:t>
            </a:r>
          </a:p>
        </p:txBody>
      </p:sp>
    </p:spTree>
    <p:extLst>
      <p:ext uri="{BB962C8B-B14F-4D97-AF65-F5344CB8AC3E}">
        <p14:creationId xmlns:p14="http://schemas.microsoft.com/office/powerpoint/2010/main" val="199080250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End of Day 2</a:t>
            </a:r>
            <a:endParaRPr lang="en-GB" dirty="0"/>
          </a:p>
        </p:txBody>
      </p:sp>
      <p:sp>
        <p:nvSpPr>
          <p:cNvPr id="5" name="Subtitle 4"/>
          <p:cNvSpPr>
            <a:spLocks noGrp="1"/>
          </p:cNvSpPr>
          <p:nvPr>
            <p:ph type="subTitle" idx="1"/>
          </p:nvPr>
        </p:nvSpPr>
        <p:spPr/>
        <p:txBody>
          <a:bodyPr/>
          <a:lstStyle/>
          <a:p>
            <a:r>
              <a:rPr lang="en-GB" dirty="0" smtClean="0"/>
              <a:t>Questions</a:t>
            </a:r>
            <a:endParaRPr lang="en-GB" dirty="0"/>
          </a:p>
        </p:txBody>
      </p:sp>
    </p:spTree>
    <p:extLst>
      <p:ext uri="{BB962C8B-B14F-4D97-AF65-F5344CB8AC3E}">
        <p14:creationId xmlns:p14="http://schemas.microsoft.com/office/powerpoint/2010/main" val="243899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 of the Review Process</a:t>
            </a:r>
          </a:p>
        </p:txBody>
      </p:sp>
      <p:sp>
        <p:nvSpPr>
          <p:cNvPr id="3" name="Content Placeholder 2"/>
          <p:cNvSpPr>
            <a:spLocks noGrp="1"/>
          </p:cNvSpPr>
          <p:nvPr>
            <p:ph idx="1"/>
          </p:nvPr>
        </p:nvSpPr>
        <p:spPr/>
        <p:txBody>
          <a:bodyPr>
            <a:normAutofit fontScale="92500" lnSpcReduction="10000"/>
          </a:bodyPr>
          <a:lstStyle/>
          <a:p>
            <a:r>
              <a:rPr lang="en-GB" dirty="0"/>
              <a:t>Reviews should be used by testers to identify defects such as errors, omissions, additions, inconsistencies, ambiguities, readability, terminology, spelling, grammar, layout, and </a:t>
            </a:r>
            <a:r>
              <a:rPr lang="en-GB" dirty="0" smtClean="0"/>
              <a:t>structure</a:t>
            </a:r>
            <a:endParaRPr lang="en-GB" dirty="0"/>
          </a:p>
          <a:p>
            <a:pPr marL="0" indent="0">
              <a:buNone/>
            </a:pPr>
            <a:endParaRPr lang="en-GB" dirty="0"/>
          </a:p>
          <a:p>
            <a:r>
              <a:rPr lang="en-GB" dirty="0"/>
              <a:t>A good review will also include causal analysis to learn from issues and bring about process </a:t>
            </a:r>
            <a:r>
              <a:rPr lang="en-GB" dirty="0" smtClean="0"/>
              <a:t>improvement</a:t>
            </a:r>
          </a:p>
          <a:p>
            <a:endParaRPr lang="en-GB" dirty="0"/>
          </a:p>
          <a:p>
            <a:r>
              <a:rPr lang="en-GB" dirty="0" smtClean="0"/>
              <a:t>By </a:t>
            </a:r>
            <a:r>
              <a:rPr lang="en-GB" dirty="0"/>
              <a:t>involving a number of reviewers in a controlled manner consensus can be reached on subjects such as best design </a:t>
            </a:r>
            <a:r>
              <a:rPr lang="en-GB" dirty="0" smtClean="0"/>
              <a:t>practice</a:t>
            </a:r>
            <a:endParaRPr lang="en-GB" dirty="0"/>
          </a:p>
          <a:p>
            <a:pPr marL="0" indent="0">
              <a:buNone/>
            </a:pPr>
            <a:endParaRPr lang="en-GB" dirty="0"/>
          </a:p>
          <a:p>
            <a:r>
              <a:rPr lang="en-GB" dirty="0"/>
              <a:t>Reviews are better than dynamic testing at finding some types of </a:t>
            </a:r>
            <a:r>
              <a:rPr lang="en-GB" dirty="0" smtClean="0"/>
              <a:t>defect, </a:t>
            </a:r>
            <a:r>
              <a:rPr lang="en-GB" dirty="0"/>
              <a:t>such </a:t>
            </a:r>
            <a:r>
              <a:rPr lang="en-GB" dirty="0" smtClean="0"/>
              <a:t>as:</a:t>
            </a:r>
          </a:p>
          <a:p>
            <a:pPr lvl="1"/>
            <a:r>
              <a:rPr lang="en-GB" dirty="0" smtClean="0"/>
              <a:t>checking standards</a:t>
            </a:r>
          </a:p>
          <a:p>
            <a:pPr lvl="1"/>
            <a:r>
              <a:rPr lang="en-GB" dirty="0" smtClean="0"/>
              <a:t>identifying </a:t>
            </a:r>
            <a:r>
              <a:rPr lang="en-GB" dirty="0"/>
              <a:t>inconsistencies in requirements and </a:t>
            </a:r>
            <a:r>
              <a:rPr lang="en-GB" dirty="0" smtClean="0"/>
              <a:t>designs</a:t>
            </a:r>
          </a:p>
          <a:p>
            <a:pPr lvl="1"/>
            <a:r>
              <a:rPr lang="en-GB" dirty="0" smtClean="0"/>
              <a:t>assessing maintainability</a:t>
            </a:r>
          </a:p>
          <a:p>
            <a:pPr lvl="1"/>
            <a:r>
              <a:rPr lang="en-GB" dirty="0" smtClean="0"/>
              <a:t>checking </a:t>
            </a:r>
            <a:r>
              <a:rPr lang="en-GB" dirty="0"/>
              <a:t>interface specifications</a:t>
            </a:r>
          </a:p>
        </p:txBody>
      </p:sp>
    </p:spTree>
    <p:extLst>
      <p:ext uri="{BB962C8B-B14F-4D97-AF65-F5344CB8AC3E}">
        <p14:creationId xmlns:p14="http://schemas.microsoft.com/office/powerpoint/2010/main" val="981812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3.2 Review Process</a:t>
            </a:r>
          </a:p>
        </p:txBody>
      </p:sp>
      <p:sp>
        <p:nvSpPr>
          <p:cNvPr id="5" name="Text Placeholder 4"/>
          <p:cNvSpPr>
            <a:spLocks noGrp="1"/>
          </p:cNvSpPr>
          <p:nvPr>
            <p:ph type="body" idx="1"/>
          </p:nvPr>
        </p:nvSpPr>
        <p:spPr/>
        <p:txBody>
          <a:bodyPr>
            <a:normAutofit fontScale="92500" lnSpcReduction="20000"/>
          </a:bodyPr>
          <a:lstStyle/>
          <a:p>
            <a:r>
              <a:rPr lang="en-GB" b="1" dirty="0"/>
              <a:t>Learning Objectives</a:t>
            </a:r>
            <a:endParaRPr lang="en-GB" dirty="0"/>
          </a:p>
          <a:p>
            <a:r>
              <a:rPr lang="en-GB" dirty="0"/>
              <a:t> </a:t>
            </a:r>
          </a:p>
          <a:p>
            <a:pPr lvl="0"/>
            <a:r>
              <a:rPr lang="en-GB" dirty="0"/>
              <a:t>Recall the activities, roles and responsibilities of a typical formal review (K1)</a:t>
            </a:r>
          </a:p>
          <a:p>
            <a:pPr lvl="0"/>
            <a:r>
              <a:rPr lang="en-GB" dirty="0"/>
              <a:t>Explain the differences between different types of reviews: informal review, technical review, walkthrough and inspection (K2)</a:t>
            </a:r>
          </a:p>
          <a:p>
            <a:pPr lvl="0"/>
            <a:r>
              <a:rPr lang="en-GB" dirty="0"/>
              <a:t>Explain the factors for successful performance of reviews (K2</a:t>
            </a:r>
            <a:r>
              <a:rPr lang="en-GB" dirty="0" smtClean="0"/>
              <a:t>)</a:t>
            </a:r>
            <a:endParaRPr lang="en-GB" dirty="0"/>
          </a:p>
        </p:txBody>
      </p:sp>
    </p:spTree>
    <p:extLst>
      <p:ext uri="{BB962C8B-B14F-4D97-AF65-F5344CB8AC3E}">
        <p14:creationId xmlns:p14="http://schemas.microsoft.com/office/powerpoint/2010/main" val="136905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Process</a:t>
            </a:r>
            <a:endParaRPr lang="en-GB" dirty="0"/>
          </a:p>
        </p:txBody>
      </p:sp>
      <p:sp>
        <p:nvSpPr>
          <p:cNvPr id="3" name="Content Placeholder 2"/>
          <p:cNvSpPr>
            <a:spLocks noGrp="1"/>
          </p:cNvSpPr>
          <p:nvPr>
            <p:ph idx="1"/>
          </p:nvPr>
        </p:nvSpPr>
        <p:spPr/>
        <p:txBody>
          <a:bodyPr>
            <a:normAutofit/>
          </a:bodyPr>
          <a:lstStyle/>
          <a:p>
            <a:r>
              <a:rPr lang="en-GB" dirty="0"/>
              <a:t>Different types of </a:t>
            </a:r>
            <a:r>
              <a:rPr lang="en-GB" dirty="0" smtClean="0"/>
              <a:t>reviews:</a:t>
            </a:r>
          </a:p>
          <a:p>
            <a:r>
              <a:rPr lang="en-GB" dirty="0" smtClean="0"/>
              <a:t>vary </a:t>
            </a:r>
            <a:r>
              <a:rPr lang="en-GB" dirty="0"/>
              <a:t>from </a:t>
            </a:r>
            <a:r>
              <a:rPr lang="en-GB" dirty="0" smtClean="0"/>
              <a:t>informal</a:t>
            </a:r>
          </a:p>
          <a:p>
            <a:pPr lvl="1"/>
            <a:r>
              <a:rPr lang="en-GB" dirty="0" smtClean="0"/>
              <a:t>characterised </a:t>
            </a:r>
            <a:r>
              <a:rPr lang="en-GB" dirty="0"/>
              <a:t>by no structure or written </a:t>
            </a:r>
            <a:r>
              <a:rPr lang="en-GB" dirty="0" smtClean="0"/>
              <a:t>instructions</a:t>
            </a:r>
          </a:p>
          <a:p>
            <a:r>
              <a:rPr lang="en-GB" dirty="0" smtClean="0"/>
              <a:t>to </a:t>
            </a:r>
            <a:r>
              <a:rPr lang="en-GB" dirty="0"/>
              <a:t>formal or </a:t>
            </a:r>
            <a:r>
              <a:rPr lang="en-GB" dirty="0" smtClean="0"/>
              <a:t>systematic</a:t>
            </a:r>
          </a:p>
          <a:p>
            <a:pPr lvl="1"/>
            <a:r>
              <a:rPr lang="en-GB" dirty="0" smtClean="0"/>
              <a:t>characterised by:</a:t>
            </a:r>
          </a:p>
          <a:p>
            <a:pPr lvl="2"/>
            <a:r>
              <a:rPr lang="en-GB" dirty="0" smtClean="0"/>
              <a:t>team participation</a:t>
            </a:r>
          </a:p>
          <a:p>
            <a:pPr lvl="2"/>
            <a:r>
              <a:rPr lang="en-GB" dirty="0" smtClean="0"/>
              <a:t>documented procedures</a:t>
            </a:r>
          </a:p>
          <a:p>
            <a:pPr lvl="2"/>
            <a:r>
              <a:rPr lang="en-GB" dirty="0" smtClean="0"/>
              <a:t>documented results</a:t>
            </a:r>
          </a:p>
          <a:p>
            <a:endParaRPr lang="en-GB" dirty="0"/>
          </a:p>
          <a:p>
            <a:r>
              <a:rPr lang="en-GB" dirty="0" smtClean="0"/>
              <a:t>The </a:t>
            </a:r>
            <a:r>
              <a:rPr lang="en-GB" dirty="0"/>
              <a:t>formality of a review process is related to factors such as the maturity of the development process, any legal or regulatory requirements or the need for an audit trail</a:t>
            </a:r>
          </a:p>
        </p:txBody>
      </p:sp>
    </p:spTree>
    <p:extLst>
      <p:ext uri="{BB962C8B-B14F-4D97-AF65-F5344CB8AC3E}">
        <p14:creationId xmlns:p14="http://schemas.microsoft.com/office/powerpoint/2010/main" val="304992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Process</a:t>
            </a:r>
            <a:endParaRPr lang="en-GB" dirty="0"/>
          </a:p>
        </p:txBody>
      </p:sp>
      <p:sp>
        <p:nvSpPr>
          <p:cNvPr id="3" name="Content Placeholder 2"/>
          <p:cNvSpPr>
            <a:spLocks noGrp="1"/>
          </p:cNvSpPr>
          <p:nvPr>
            <p:ph idx="1"/>
          </p:nvPr>
        </p:nvSpPr>
        <p:spPr/>
        <p:txBody>
          <a:bodyPr/>
          <a:lstStyle/>
          <a:p>
            <a:r>
              <a:rPr lang="en-GB" dirty="0"/>
              <a:t>The way a review is carried out depends on the agreed objectives of the review </a:t>
            </a:r>
            <a:endParaRPr lang="en-GB" dirty="0" smtClean="0"/>
          </a:p>
          <a:p>
            <a:r>
              <a:rPr lang="en-GB" dirty="0" smtClean="0"/>
              <a:t>e.g</a:t>
            </a:r>
            <a:r>
              <a:rPr lang="en-GB" dirty="0"/>
              <a:t>. </a:t>
            </a:r>
            <a:endParaRPr lang="en-GB" dirty="0" smtClean="0"/>
          </a:p>
          <a:p>
            <a:pPr lvl="1"/>
            <a:r>
              <a:rPr lang="en-GB" dirty="0" smtClean="0"/>
              <a:t>find defects</a:t>
            </a:r>
          </a:p>
          <a:p>
            <a:pPr lvl="1"/>
            <a:r>
              <a:rPr lang="en-GB" dirty="0" smtClean="0"/>
              <a:t>gain understanding</a:t>
            </a:r>
          </a:p>
          <a:p>
            <a:pPr lvl="1"/>
            <a:r>
              <a:rPr lang="en-GB" dirty="0" smtClean="0"/>
              <a:t>educate </a:t>
            </a:r>
            <a:r>
              <a:rPr lang="en-GB" dirty="0"/>
              <a:t>testers and new team </a:t>
            </a:r>
            <a:r>
              <a:rPr lang="en-GB" dirty="0" smtClean="0"/>
              <a:t>members</a:t>
            </a:r>
          </a:p>
          <a:p>
            <a:pPr lvl="1"/>
            <a:r>
              <a:rPr lang="en-GB" dirty="0" smtClean="0"/>
              <a:t>discussion </a:t>
            </a:r>
            <a:r>
              <a:rPr lang="en-GB" dirty="0"/>
              <a:t>and decision by </a:t>
            </a:r>
            <a:r>
              <a:rPr lang="en-GB" dirty="0" smtClean="0"/>
              <a:t>consensus</a:t>
            </a:r>
            <a:endParaRPr lang="en-GB" dirty="0"/>
          </a:p>
          <a:p>
            <a:endParaRPr lang="en-GB" dirty="0"/>
          </a:p>
        </p:txBody>
      </p:sp>
    </p:spTree>
    <p:extLst>
      <p:ext uri="{BB962C8B-B14F-4D97-AF65-F5344CB8AC3E}">
        <p14:creationId xmlns:p14="http://schemas.microsoft.com/office/powerpoint/2010/main" val="25799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Module </a:t>
            </a:r>
            <a:r>
              <a:rPr lang="en-GB" dirty="0"/>
              <a:t>1 - Fundamentals of </a:t>
            </a:r>
            <a:r>
              <a:rPr lang="en-GB" dirty="0" smtClean="0"/>
              <a:t>Testing</a:t>
            </a:r>
          </a:p>
          <a:p>
            <a:pPr lvl="1"/>
            <a:r>
              <a:rPr lang="en-GB" dirty="0" smtClean="0"/>
              <a:t>1.1</a:t>
            </a:r>
            <a:r>
              <a:rPr lang="en-GB" dirty="0"/>
              <a:t>	Why is Testing Necessary?	</a:t>
            </a:r>
          </a:p>
          <a:p>
            <a:pPr lvl="2"/>
            <a:r>
              <a:rPr lang="en-GB" dirty="0"/>
              <a:t>Causes of Software </a:t>
            </a:r>
            <a:r>
              <a:rPr lang="en-GB" dirty="0" smtClean="0"/>
              <a:t>Defects</a:t>
            </a:r>
            <a:endParaRPr lang="en-GB" dirty="0"/>
          </a:p>
          <a:p>
            <a:pPr lvl="2"/>
            <a:r>
              <a:rPr lang="en-GB" dirty="0"/>
              <a:t>The Role of </a:t>
            </a:r>
            <a:r>
              <a:rPr lang="en-GB" dirty="0" smtClean="0"/>
              <a:t>Testing</a:t>
            </a:r>
            <a:endParaRPr lang="en-GB" dirty="0"/>
          </a:p>
          <a:p>
            <a:pPr lvl="2"/>
            <a:r>
              <a:rPr lang="en-GB" dirty="0"/>
              <a:t>Quality and </a:t>
            </a:r>
            <a:r>
              <a:rPr lang="en-GB" dirty="0" smtClean="0"/>
              <a:t>Testing</a:t>
            </a:r>
            <a:endParaRPr lang="en-GB" dirty="0"/>
          </a:p>
          <a:p>
            <a:pPr lvl="2"/>
            <a:r>
              <a:rPr lang="en-GB" dirty="0"/>
              <a:t>How Much Testing is </a:t>
            </a:r>
            <a:r>
              <a:rPr lang="en-GB" dirty="0" smtClean="0"/>
              <a:t>Enough?</a:t>
            </a:r>
            <a:endParaRPr lang="en-GB" dirty="0"/>
          </a:p>
          <a:p>
            <a:pPr lvl="1"/>
            <a:r>
              <a:rPr lang="en-GB" dirty="0"/>
              <a:t>1.2	What is </a:t>
            </a:r>
            <a:r>
              <a:rPr lang="en-GB" dirty="0" smtClean="0"/>
              <a:t>Testing?</a:t>
            </a:r>
            <a:endParaRPr lang="en-GB" dirty="0"/>
          </a:p>
          <a:p>
            <a:pPr lvl="2"/>
            <a:r>
              <a:rPr lang="en-GB" dirty="0"/>
              <a:t>Testing </a:t>
            </a:r>
            <a:r>
              <a:rPr lang="en-GB" dirty="0" smtClean="0"/>
              <a:t>Objectives</a:t>
            </a:r>
            <a:endParaRPr lang="en-GB" dirty="0"/>
          </a:p>
          <a:p>
            <a:pPr lvl="2"/>
            <a:r>
              <a:rPr lang="en-GB" dirty="0"/>
              <a:t>Testing and </a:t>
            </a:r>
            <a:r>
              <a:rPr lang="en-GB" dirty="0" smtClean="0"/>
              <a:t>Debugging</a:t>
            </a:r>
            <a:endParaRPr lang="en-GB" dirty="0"/>
          </a:p>
          <a:p>
            <a:pPr lvl="1"/>
            <a:r>
              <a:rPr lang="en-GB" dirty="0"/>
              <a:t>1.3 Seven Testing </a:t>
            </a:r>
            <a:r>
              <a:rPr lang="en-GB" dirty="0" smtClean="0"/>
              <a:t>Principles</a:t>
            </a:r>
            <a:endParaRPr lang="en-GB" dirty="0"/>
          </a:p>
          <a:p>
            <a:pPr lvl="1"/>
            <a:r>
              <a:rPr lang="en-GB" dirty="0"/>
              <a:t>1.4 Fundamental Test </a:t>
            </a:r>
            <a:r>
              <a:rPr lang="en-GB" dirty="0" smtClean="0"/>
              <a:t>Process</a:t>
            </a:r>
            <a:endParaRPr lang="en-GB" dirty="0"/>
          </a:p>
          <a:p>
            <a:pPr lvl="1"/>
            <a:r>
              <a:rPr lang="en-GB" dirty="0"/>
              <a:t>1.5 The Psychology of </a:t>
            </a:r>
            <a:r>
              <a:rPr lang="en-GB" dirty="0" smtClean="0"/>
              <a:t>Testing</a:t>
            </a:r>
            <a:endParaRPr lang="en-GB" dirty="0"/>
          </a:p>
          <a:p>
            <a:pPr lvl="2"/>
            <a:r>
              <a:rPr lang="en-GB" dirty="0"/>
              <a:t>Test </a:t>
            </a:r>
            <a:r>
              <a:rPr lang="en-GB" dirty="0" smtClean="0"/>
              <a:t>Independence</a:t>
            </a:r>
            <a:endParaRPr lang="en-GB" dirty="0"/>
          </a:p>
          <a:p>
            <a:pPr lvl="2"/>
            <a:r>
              <a:rPr lang="en-GB" dirty="0"/>
              <a:t>Testers and </a:t>
            </a:r>
            <a:r>
              <a:rPr lang="en-GB" dirty="0" smtClean="0"/>
              <a:t>Developers</a:t>
            </a:r>
            <a:endParaRPr lang="en-GB" dirty="0"/>
          </a:p>
          <a:p>
            <a:pPr lvl="2"/>
            <a:r>
              <a:rPr lang="en-GB" dirty="0"/>
              <a:t>Tester-Developer </a:t>
            </a:r>
            <a:r>
              <a:rPr lang="en-GB" dirty="0" smtClean="0"/>
              <a:t>Communication</a:t>
            </a:r>
            <a:endParaRPr lang="en-GB" dirty="0"/>
          </a:p>
          <a:p>
            <a:pPr lvl="1"/>
            <a:r>
              <a:rPr lang="en-GB" dirty="0"/>
              <a:t>1.6 Code of </a:t>
            </a:r>
            <a:r>
              <a:rPr lang="en-GB" dirty="0" smtClean="0"/>
              <a:t>Ethics</a:t>
            </a:r>
            <a:endParaRPr lang="en-GB" dirty="0"/>
          </a:p>
          <a:p>
            <a:endParaRPr lang="en-GB" dirty="0"/>
          </a:p>
        </p:txBody>
      </p:sp>
    </p:spTree>
    <p:extLst>
      <p:ext uri="{BB962C8B-B14F-4D97-AF65-F5344CB8AC3E}">
        <p14:creationId xmlns:p14="http://schemas.microsoft.com/office/powerpoint/2010/main" val="1536311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Formal Review</a:t>
            </a:r>
            <a:endParaRPr lang="en-GB" dirty="0"/>
          </a:p>
        </p:txBody>
      </p:sp>
      <p:sp>
        <p:nvSpPr>
          <p:cNvPr id="3" name="Content Placeholder 2"/>
          <p:cNvSpPr>
            <a:spLocks noGrp="1"/>
          </p:cNvSpPr>
          <p:nvPr>
            <p:ph idx="1"/>
          </p:nvPr>
        </p:nvSpPr>
        <p:spPr/>
        <p:txBody>
          <a:bodyPr/>
          <a:lstStyle/>
          <a:p>
            <a:r>
              <a:rPr lang="en-GB" dirty="0" smtClean="0"/>
              <a:t>A </a:t>
            </a:r>
            <a:r>
              <a:rPr lang="en-GB" dirty="0"/>
              <a:t>'formal review' is defined as any review with documented procedures and </a:t>
            </a:r>
            <a:r>
              <a:rPr lang="en-GB" dirty="0" smtClean="0"/>
              <a:t>requirements</a:t>
            </a:r>
          </a:p>
          <a:p>
            <a:endParaRPr lang="en-GB" dirty="0"/>
          </a:p>
          <a:p>
            <a:r>
              <a:rPr lang="en-GB" dirty="0" smtClean="0"/>
              <a:t>A </a:t>
            </a:r>
            <a:r>
              <a:rPr lang="en-GB" dirty="0"/>
              <a:t>typical formal review has the following main activities:</a:t>
            </a:r>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70622" y="4043880"/>
            <a:ext cx="7165357" cy="2389004"/>
          </a:xfrm>
          <a:prstGeom prst="rect">
            <a:avLst/>
          </a:prstGeom>
        </p:spPr>
      </p:pic>
    </p:spTree>
    <p:extLst>
      <p:ext uri="{BB962C8B-B14F-4D97-AF65-F5344CB8AC3E}">
        <p14:creationId xmlns:p14="http://schemas.microsoft.com/office/powerpoint/2010/main" val="3280582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lstStyle/>
          <a:p>
            <a:r>
              <a:rPr lang="en-GB" dirty="0"/>
              <a:t>The moderator and document author define the review criteria and select which parts of documents to </a:t>
            </a:r>
            <a:r>
              <a:rPr lang="en-GB" dirty="0" smtClean="0"/>
              <a:t>review</a:t>
            </a:r>
          </a:p>
          <a:p>
            <a:r>
              <a:rPr lang="en-GB" dirty="0" smtClean="0"/>
              <a:t>They </a:t>
            </a:r>
            <a:r>
              <a:rPr lang="en-GB" dirty="0"/>
              <a:t>select the review team, ensuring the right personnel are selected to add value, and allocate </a:t>
            </a:r>
            <a:r>
              <a:rPr lang="en-GB" dirty="0" smtClean="0"/>
              <a:t>roles</a:t>
            </a:r>
          </a:p>
          <a:p>
            <a:r>
              <a:rPr lang="en-GB" dirty="0" smtClean="0"/>
              <a:t>For </a:t>
            </a:r>
            <a:r>
              <a:rPr lang="en-GB" dirty="0"/>
              <a:t>formal review types, they define the entry and exit criteria</a:t>
            </a:r>
          </a:p>
        </p:txBody>
      </p:sp>
    </p:spTree>
    <p:extLst>
      <p:ext uri="{BB962C8B-B14F-4D97-AF65-F5344CB8AC3E}">
        <p14:creationId xmlns:p14="http://schemas.microsoft.com/office/powerpoint/2010/main" val="13810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Kick-off</a:t>
            </a:r>
            <a:endParaRPr lang="en-GB" dirty="0"/>
          </a:p>
        </p:txBody>
      </p:sp>
      <p:sp>
        <p:nvSpPr>
          <p:cNvPr id="3" name="Content Placeholder 2"/>
          <p:cNvSpPr>
            <a:spLocks noGrp="1"/>
          </p:cNvSpPr>
          <p:nvPr>
            <p:ph idx="1"/>
          </p:nvPr>
        </p:nvSpPr>
        <p:spPr/>
        <p:txBody>
          <a:bodyPr/>
          <a:lstStyle/>
          <a:p>
            <a:r>
              <a:rPr lang="en-GB" dirty="0"/>
              <a:t>Documents are distributed to the reviewers, often about 3 days in </a:t>
            </a:r>
            <a:r>
              <a:rPr lang="en-GB" dirty="0" smtClean="0"/>
              <a:t>advance</a:t>
            </a:r>
          </a:p>
          <a:p>
            <a:r>
              <a:rPr lang="en-GB" dirty="0" smtClean="0"/>
              <a:t>The </a:t>
            </a:r>
            <a:r>
              <a:rPr lang="en-GB" dirty="0"/>
              <a:t>objectives, process and documents are explained to the participants</a:t>
            </a:r>
          </a:p>
        </p:txBody>
      </p:sp>
    </p:spTree>
    <p:extLst>
      <p:ext uri="{BB962C8B-B14F-4D97-AF65-F5344CB8AC3E}">
        <p14:creationId xmlns:p14="http://schemas.microsoft.com/office/powerpoint/2010/main" val="2194111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Preparation</a:t>
            </a:r>
            <a:endParaRPr lang="en-GB" dirty="0"/>
          </a:p>
        </p:txBody>
      </p:sp>
      <p:sp>
        <p:nvSpPr>
          <p:cNvPr id="3" name="Content Placeholder 2"/>
          <p:cNvSpPr>
            <a:spLocks noGrp="1"/>
          </p:cNvSpPr>
          <p:nvPr>
            <p:ph idx="1"/>
          </p:nvPr>
        </p:nvSpPr>
        <p:spPr/>
        <p:txBody>
          <a:bodyPr/>
          <a:lstStyle/>
          <a:p>
            <a:r>
              <a:rPr lang="en-GB" dirty="0"/>
              <a:t>Reviewers read the documents and note any potential defects, questions and </a:t>
            </a:r>
            <a:r>
              <a:rPr lang="en-GB" dirty="0" smtClean="0"/>
              <a:t>comments</a:t>
            </a:r>
          </a:p>
          <a:p>
            <a:r>
              <a:rPr lang="en-GB" dirty="0" smtClean="0"/>
              <a:t>They </a:t>
            </a:r>
            <a:r>
              <a:rPr lang="en-GB" dirty="0"/>
              <a:t>may compare product to predecessor products, standards, guidelines, and best practices as well as architecture </a:t>
            </a:r>
            <a:r>
              <a:rPr lang="en-GB" dirty="0" smtClean="0"/>
              <a:t>strategies</a:t>
            </a:r>
          </a:p>
          <a:p>
            <a:r>
              <a:rPr lang="en-GB" dirty="0" smtClean="0"/>
              <a:t>Reviewers </a:t>
            </a:r>
            <a:r>
              <a:rPr lang="en-GB" dirty="0"/>
              <a:t>may be required to report readiness to the moderator after reviewing the document(s) or the meeting cannot be held</a:t>
            </a:r>
          </a:p>
        </p:txBody>
      </p:sp>
    </p:spTree>
    <p:extLst>
      <p:ext uri="{BB962C8B-B14F-4D97-AF65-F5344CB8AC3E}">
        <p14:creationId xmlns:p14="http://schemas.microsoft.com/office/powerpoint/2010/main" val="1555548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meeting</a:t>
            </a:r>
          </a:p>
        </p:txBody>
      </p:sp>
      <p:sp>
        <p:nvSpPr>
          <p:cNvPr id="3" name="Content Placeholder 2"/>
          <p:cNvSpPr>
            <a:spLocks noGrp="1"/>
          </p:cNvSpPr>
          <p:nvPr>
            <p:ph idx="1"/>
          </p:nvPr>
        </p:nvSpPr>
        <p:spPr/>
        <p:txBody>
          <a:bodyPr/>
          <a:lstStyle/>
          <a:p>
            <a:r>
              <a:rPr lang="en-GB" dirty="0"/>
              <a:t>The participants discuss the document, defects, and log findings, with documented results or </a:t>
            </a:r>
            <a:r>
              <a:rPr lang="en-GB" dirty="0" smtClean="0"/>
              <a:t>minutes</a:t>
            </a:r>
          </a:p>
          <a:p>
            <a:r>
              <a:rPr lang="en-GB" dirty="0" smtClean="0"/>
              <a:t>The </a:t>
            </a:r>
            <a:r>
              <a:rPr lang="en-GB" dirty="0"/>
              <a:t>meeting is managed by the moderator, who ensures discussions are kept on track and remain </a:t>
            </a:r>
            <a:r>
              <a:rPr lang="en-GB" dirty="0" smtClean="0"/>
              <a:t>objective</a:t>
            </a:r>
          </a:p>
          <a:p>
            <a:r>
              <a:rPr lang="en-GB" dirty="0" smtClean="0"/>
              <a:t>In </a:t>
            </a:r>
            <a:r>
              <a:rPr lang="en-GB" dirty="0"/>
              <a:t>some review types, only defects are identified and agreed; in others, there may be discussions on alternatives and solutions</a:t>
            </a:r>
          </a:p>
        </p:txBody>
      </p:sp>
    </p:spTree>
    <p:extLst>
      <p:ext uri="{BB962C8B-B14F-4D97-AF65-F5344CB8AC3E}">
        <p14:creationId xmlns:p14="http://schemas.microsoft.com/office/powerpoint/2010/main" val="3741047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Rework</a:t>
            </a:r>
            <a:endParaRPr lang="en-GB" dirty="0"/>
          </a:p>
        </p:txBody>
      </p:sp>
      <p:sp>
        <p:nvSpPr>
          <p:cNvPr id="3" name="Content Placeholder 2"/>
          <p:cNvSpPr>
            <a:spLocks noGrp="1"/>
          </p:cNvSpPr>
          <p:nvPr>
            <p:ph idx="1"/>
          </p:nvPr>
        </p:nvSpPr>
        <p:spPr/>
        <p:txBody>
          <a:bodyPr/>
          <a:lstStyle/>
          <a:p>
            <a:r>
              <a:rPr lang="en-GB" dirty="0"/>
              <a:t>Following the </a:t>
            </a:r>
            <a:r>
              <a:rPr lang="en-GB" dirty="0" smtClean="0"/>
              <a:t>meeting:</a:t>
            </a:r>
          </a:p>
          <a:p>
            <a:pPr lvl="1"/>
            <a:r>
              <a:rPr lang="en-GB" dirty="0" smtClean="0"/>
              <a:t>the </a:t>
            </a:r>
            <a:r>
              <a:rPr lang="en-GB" dirty="0"/>
              <a:t>author corrects the document based on the defects found (typically done by the </a:t>
            </a:r>
            <a:r>
              <a:rPr lang="en-GB" dirty="0" smtClean="0"/>
              <a:t>author)</a:t>
            </a:r>
          </a:p>
          <a:p>
            <a:pPr lvl="1"/>
            <a:r>
              <a:rPr lang="en-GB" dirty="0" smtClean="0"/>
              <a:t>and </a:t>
            </a:r>
            <a:r>
              <a:rPr lang="en-GB" dirty="0"/>
              <a:t>updates the status of defects (in formal reviews)</a:t>
            </a:r>
          </a:p>
        </p:txBody>
      </p:sp>
    </p:spTree>
    <p:extLst>
      <p:ext uri="{BB962C8B-B14F-4D97-AF65-F5344CB8AC3E}">
        <p14:creationId xmlns:p14="http://schemas.microsoft.com/office/powerpoint/2010/main" val="1975341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a:t>
            </a:r>
            <a:endParaRPr lang="en-GB" dirty="0"/>
          </a:p>
        </p:txBody>
      </p:sp>
      <p:sp>
        <p:nvSpPr>
          <p:cNvPr id="3" name="Content Placeholder 2"/>
          <p:cNvSpPr>
            <a:spLocks noGrp="1"/>
          </p:cNvSpPr>
          <p:nvPr>
            <p:ph idx="1"/>
          </p:nvPr>
        </p:nvSpPr>
        <p:spPr/>
        <p:txBody>
          <a:bodyPr/>
          <a:lstStyle/>
          <a:p>
            <a:r>
              <a:rPr lang="en-GB" dirty="0"/>
              <a:t>The moderator ensures that document has been corrected and collects metrics such as time spent by reviewers on checking, defect density in reviewed document, and breakdown of defects by business area or </a:t>
            </a:r>
            <a:r>
              <a:rPr lang="en-GB" dirty="0" smtClean="0"/>
              <a:t>severity</a:t>
            </a:r>
          </a:p>
          <a:p>
            <a:endParaRPr lang="en-GB" dirty="0"/>
          </a:p>
          <a:p>
            <a:r>
              <a:rPr lang="en-GB" dirty="0" smtClean="0"/>
              <a:t>This </a:t>
            </a:r>
            <a:r>
              <a:rPr lang="en-GB" dirty="0"/>
              <a:t>will be used for causal analysis to find recurring issues</a:t>
            </a:r>
          </a:p>
        </p:txBody>
      </p:sp>
    </p:spTree>
    <p:extLst>
      <p:ext uri="{BB962C8B-B14F-4D97-AF65-F5344CB8AC3E}">
        <p14:creationId xmlns:p14="http://schemas.microsoft.com/office/powerpoint/2010/main" val="1502347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a:t>
            </a:r>
          </a:p>
        </p:txBody>
      </p:sp>
      <p:sp>
        <p:nvSpPr>
          <p:cNvPr id="3" name="Content Placeholder 2"/>
          <p:cNvSpPr>
            <a:spLocks noGrp="1"/>
          </p:cNvSpPr>
          <p:nvPr>
            <p:ph idx="1"/>
          </p:nvPr>
        </p:nvSpPr>
        <p:spPr/>
        <p:txBody>
          <a:bodyPr>
            <a:normAutofit/>
          </a:bodyPr>
          <a:lstStyle/>
          <a:p>
            <a:r>
              <a:rPr lang="en-GB" dirty="0"/>
              <a:t>A typical formal review will include the following roles</a:t>
            </a:r>
            <a:r>
              <a:rPr lang="en-GB" dirty="0" smtClean="0"/>
              <a:t>:</a:t>
            </a:r>
            <a:endParaRPr lang="en-GB" dirty="0"/>
          </a:p>
          <a:p>
            <a:pPr lvl="1"/>
            <a:r>
              <a:rPr lang="en-GB" dirty="0"/>
              <a:t>Manager </a:t>
            </a:r>
            <a:endParaRPr lang="en-GB" dirty="0" smtClean="0"/>
          </a:p>
          <a:p>
            <a:pPr lvl="1"/>
            <a:r>
              <a:rPr lang="en-GB" dirty="0" smtClean="0"/>
              <a:t>Moderator </a:t>
            </a:r>
            <a:r>
              <a:rPr lang="en-GB" dirty="0"/>
              <a:t>(or Leader) </a:t>
            </a:r>
            <a:endParaRPr lang="en-GB" dirty="0" smtClean="0"/>
          </a:p>
          <a:p>
            <a:pPr lvl="1"/>
            <a:r>
              <a:rPr lang="en-GB" dirty="0" smtClean="0"/>
              <a:t>Author </a:t>
            </a:r>
          </a:p>
          <a:p>
            <a:pPr lvl="1"/>
            <a:r>
              <a:rPr lang="en-GB" dirty="0" smtClean="0"/>
              <a:t>Reviewers </a:t>
            </a:r>
            <a:r>
              <a:rPr lang="en-GB" dirty="0"/>
              <a:t>(aka Checkers or Inspectors) </a:t>
            </a:r>
            <a:endParaRPr lang="en-GB" dirty="0" smtClean="0"/>
          </a:p>
          <a:p>
            <a:pPr lvl="1"/>
            <a:r>
              <a:rPr lang="en-GB" dirty="0" smtClean="0"/>
              <a:t>Scribe </a:t>
            </a:r>
            <a:r>
              <a:rPr lang="en-GB" dirty="0"/>
              <a:t>(or Recorder</a:t>
            </a:r>
            <a:r>
              <a:rPr lang="en-GB" dirty="0" smtClean="0"/>
              <a:t>)</a:t>
            </a:r>
            <a:endParaRPr lang="en-GB" dirty="0"/>
          </a:p>
        </p:txBody>
      </p:sp>
    </p:spTree>
    <p:extLst>
      <p:ext uri="{BB962C8B-B14F-4D97-AF65-F5344CB8AC3E}">
        <p14:creationId xmlns:p14="http://schemas.microsoft.com/office/powerpoint/2010/main" val="25387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a:t>
            </a:r>
            <a:r>
              <a:rPr lang="en-GB" dirty="0" smtClean="0"/>
              <a:t>Responsibilities - </a:t>
            </a:r>
            <a:r>
              <a:rPr lang="en-GB" dirty="0"/>
              <a:t>Manager</a:t>
            </a:r>
          </a:p>
        </p:txBody>
      </p:sp>
      <p:sp>
        <p:nvSpPr>
          <p:cNvPr id="3" name="Content Placeholder 2"/>
          <p:cNvSpPr>
            <a:spLocks noGrp="1"/>
          </p:cNvSpPr>
          <p:nvPr>
            <p:ph idx="1"/>
          </p:nvPr>
        </p:nvSpPr>
        <p:spPr/>
        <p:txBody>
          <a:bodyPr>
            <a:normAutofit/>
          </a:bodyPr>
          <a:lstStyle/>
          <a:p>
            <a:pPr marL="0" indent="0">
              <a:buNone/>
            </a:pPr>
            <a:r>
              <a:rPr lang="en-GB" dirty="0" smtClean="0"/>
              <a:t> </a:t>
            </a:r>
            <a:r>
              <a:rPr lang="en-GB" b="1" dirty="0" smtClean="0"/>
              <a:t>Manager</a:t>
            </a:r>
          </a:p>
          <a:p>
            <a:r>
              <a:rPr lang="en-GB" dirty="0" smtClean="0"/>
              <a:t>Decides </a:t>
            </a:r>
            <a:r>
              <a:rPr lang="en-GB" dirty="0"/>
              <a:t>on the execution of reviews but may not participate </a:t>
            </a:r>
            <a:r>
              <a:rPr lang="en-GB" dirty="0" smtClean="0"/>
              <a:t>directly</a:t>
            </a:r>
          </a:p>
          <a:p>
            <a:endParaRPr lang="en-GB" dirty="0"/>
          </a:p>
          <a:p>
            <a:r>
              <a:rPr lang="en-GB" dirty="0" smtClean="0"/>
              <a:t>The </a:t>
            </a:r>
            <a:r>
              <a:rPr lang="en-GB" dirty="0"/>
              <a:t>manager allocates time in project schedules (if not scheduled, preparation won't be thorough enough), and determines whether review objectives have been </a:t>
            </a:r>
            <a:r>
              <a:rPr lang="en-GB" dirty="0" smtClean="0"/>
              <a:t>met</a:t>
            </a:r>
            <a:endParaRPr lang="en-GB" dirty="0"/>
          </a:p>
        </p:txBody>
      </p:sp>
    </p:spTree>
    <p:extLst>
      <p:ext uri="{BB962C8B-B14F-4D97-AF65-F5344CB8AC3E}">
        <p14:creationId xmlns:p14="http://schemas.microsoft.com/office/powerpoint/2010/main" val="306592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a:t>
            </a:r>
            <a:r>
              <a:rPr lang="en-GB" dirty="0" smtClean="0"/>
              <a:t>Responsibilities - </a:t>
            </a:r>
            <a:r>
              <a:rPr lang="en-GB" dirty="0"/>
              <a:t>Moderator</a:t>
            </a:r>
          </a:p>
        </p:txBody>
      </p:sp>
      <p:sp>
        <p:nvSpPr>
          <p:cNvPr id="3" name="Content Placeholder 2"/>
          <p:cNvSpPr>
            <a:spLocks noGrp="1"/>
          </p:cNvSpPr>
          <p:nvPr>
            <p:ph idx="1"/>
          </p:nvPr>
        </p:nvSpPr>
        <p:spPr/>
        <p:txBody>
          <a:bodyPr>
            <a:normAutofit/>
          </a:bodyPr>
          <a:lstStyle/>
          <a:p>
            <a:pPr marL="0" indent="0">
              <a:buNone/>
            </a:pPr>
            <a:r>
              <a:rPr lang="en-GB" b="1" dirty="0" smtClean="0"/>
              <a:t>Moderator</a:t>
            </a:r>
            <a:r>
              <a:rPr lang="en-GB" dirty="0" smtClean="0"/>
              <a:t> </a:t>
            </a:r>
            <a:r>
              <a:rPr lang="en-GB" dirty="0"/>
              <a:t>(or Leader) </a:t>
            </a:r>
            <a:endParaRPr lang="en-GB" dirty="0" smtClean="0"/>
          </a:p>
          <a:p>
            <a:r>
              <a:rPr lang="en-GB" dirty="0"/>
              <a:t>I</a:t>
            </a:r>
            <a:r>
              <a:rPr lang="en-GB" dirty="0" smtClean="0"/>
              <a:t>s </a:t>
            </a:r>
            <a:r>
              <a:rPr lang="en-GB" dirty="0"/>
              <a:t>responsible for managing all review team </a:t>
            </a:r>
            <a:r>
              <a:rPr lang="en-GB" dirty="0" smtClean="0"/>
              <a:t>activities</a:t>
            </a:r>
          </a:p>
          <a:p>
            <a:endParaRPr lang="en-GB" dirty="0"/>
          </a:p>
          <a:p>
            <a:r>
              <a:rPr lang="en-GB" dirty="0" smtClean="0"/>
              <a:t>The </a:t>
            </a:r>
            <a:r>
              <a:rPr lang="en-GB" dirty="0"/>
              <a:t>duties include planning, motivating, facilitating meetings, training reviewers and monitoring the whole review </a:t>
            </a:r>
            <a:r>
              <a:rPr lang="en-GB" dirty="0" smtClean="0"/>
              <a:t>process</a:t>
            </a:r>
          </a:p>
          <a:p>
            <a:endParaRPr lang="en-GB" dirty="0"/>
          </a:p>
          <a:p>
            <a:r>
              <a:rPr lang="en-GB" dirty="0" smtClean="0"/>
              <a:t>The </a:t>
            </a:r>
            <a:r>
              <a:rPr lang="en-GB" dirty="0"/>
              <a:t>moderator should be trained in review process, so they can lead the review meeting, set the agenda and control the </a:t>
            </a:r>
            <a:r>
              <a:rPr lang="en-GB" dirty="0" smtClean="0"/>
              <a:t>pace</a:t>
            </a:r>
          </a:p>
          <a:p>
            <a:endParaRPr lang="en-GB" dirty="0"/>
          </a:p>
          <a:p>
            <a:r>
              <a:rPr lang="en-GB" dirty="0" smtClean="0"/>
              <a:t>The </a:t>
            </a:r>
            <a:r>
              <a:rPr lang="en-GB" dirty="0"/>
              <a:t>moderator also records summary results for quality management and follow-up </a:t>
            </a:r>
            <a:r>
              <a:rPr lang="en-GB" dirty="0" smtClean="0"/>
              <a:t>action</a:t>
            </a:r>
            <a:endParaRPr lang="en-GB" dirty="0"/>
          </a:p>
        </p:txBody>
      </p:sp>
    </p:spTree>
    <p:extLst>
      <p:ext uri="{BB962C8B-B14F-4D97-AF65-F5344CB8AC3E}">
        <p14:creationId xmlns:p14="http://schemas.microsoft.com/office/powerpoint/2010/main" val="1343631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normAutofit fontScale="70000" lnSpcReduction="20000"/>
          </a:bodyPr>
          <a:lstStyle/>
          <a:p>
            <a:r>
              <a:rPr lang="en-GB" dirty="0"/>
              <a:t>Module 2 - Testing Throughout the Software Lifecycle</a:t>
            </a:r>
          </a:p>
          <a:p>
            <a:pPr lvl="1"/>
            <a:r>
              <a:rPr lang="en-GB" dirty="0"/>
              <a:t>2.1 Software Development Models</a:t>
            </a:r>
          </a:p>
          <a:p>
            <a:pPr lvl="2"/>
            <a:r>
              <a:rPr lang="en-GB" dirty="0"/>
              <a:t>Life Cycle Models</a:t>
            </a:r>
          </a:p>
          <a:p>
            <a:pPr lvl="2"/>
            <a:r>
              <a:rPr lang="en-GB" dirty="0"/>
              <a:t>Waterfall Model</a:t>
            </a:r>
          </a:p>
          <a:p>
            <a:pPr lvl="2"/>
            <a:r>
              <a:rPr lang="en-GB" dirty="0"/>
              <a:t>V-Model</a:t>
            </a:r>
          </a:p>
          <a:p>
            <a:pPr lvl="2"/>
            <a:r>
              <a:rPr lang="en-GB" dirty="0"/>
              <a:t>Iterative-Incremental (Agile) Models</a:t>
            </a:r>
          </a:p>
          <a:p>
            <a:pPr lvl="2"/>
            <a:r>
              <a:rPr lang="en-GB" dirty="0"/>
              <a:t>Testing Within an Iterative-Incremental Life Cycle</a:t>
            </a:r>
          </a:p>
          <a:p>
            <a:pPr lvl="2"/>
            <a:r>
              <a:rPr lang="en-GB" dirty="0"/>
              <a:t>Verification and Validation</a:t>
            </a:r>
          </a:p>
          <a:p>
            <a:pPr lvl="2"/>
            <a:r>
              <a:rPr lang="en-GB" dirty="0"/>
              <a:t>Good Testing Within a Life Cycle Model</a:t>
            </a:r>
          </a:p>
          <a:p>
            <a:pPr lvl="1"/>
            <a:r>
              <a:rPr lang="en-GB" dirty="0"/>
              <a:t>2.2 Test Levels</a:t>
            </a:r>
          </a:p>
          <a:p>
            <a:pPr lvl="2"/>
            <a:r>
              <a:rPr lang="en-GB" dirty="0"/>
              <a:t>Component (Unit) Testing</a:t>
            </a:r>
          </a:p>
          <a:p>
            <a:pPr lvl="2"/>
            <a:r>
              <a:rPr lang="en-GB" dirty="0"/>
              <a:t>Component Integration Testing</a:t>
            </a:r>
          </a:p>
          <a:p>
            <a:pPr lvl="2"/>
            <a:r>
              <a:rPr lang="en-GB" dirty="0"/>
              <a:t>System Testing</a:t>
            </a:r>
          </a:p>
          <a:p>
            <a:pPr lvl="2"/>
            <a:r>
              <a:rPr lang="en-GB" dirty="0"/>
              <a:t>System Integration Testing</a:t>
            </a:r>
          </a:p>
          <a:p>
            <a:pPr lvl="2"/>
            <a:r>
              <a:rPr lang="en-GB" dirty="0"/>
              <a:t>Acceptance Testing</a:t>
            </a:r>
          </a:p>
          <a:p>
            <a:pPr lvl="2"/>
            <a:r>
              <a:rPr lang="en-GB" dirty="0"/>
              <a:t>Types of Acceptance Testing</a:t>
            </a:r>
          </a:p>
          <a:p>
            <a:pPr lvl="1"/>
            <a:r>
              <a:rPr lang="en-GB" dirty="0"/>
              <a:t>2.3 Test Types</a:t>
            </a:r>
          </a:p>
          <a:p>
            <a:pPr lvl="2"/>
            <a:r>
              <a:rPr lang="en-GB" dirty="0"/>
              <a:t>Functional Testing</a:t>
            </a:r>
          </a:p>
          <a:p>
            <a:pPr lvl="2"/>
            <a:r>
              <a:rPr lang="en-GB" dirty="0"/>
              <a:t>Non-functional Testing</a:t>
            </a:r>
          </a:p>
          <a:p>
            <a:pPr lvl="2"/>
            <a:r>
              <a:rPr lang="en-GB" dirty="0"/>
              <a:t>Structural Testing</a:t>
            </a:r>
          </a:p>
          <a:p>
            <a:pPr lvl="2"/>
            <a:r>
              <a:rPr lang="en-GB" dirty="0"/>
              <a:t>Change-Related Testing</a:t>
            </a:r>
          </a:p>
          <a:p>
            <a:pPr lvl="1"/>
            <a:r>
              <a:rPr lang="en-GB" dirty="0"/>
              <a:t>2.4 Maintenance Testing</a:t>
            </a:r>
          </a:p>
          <a:p>
            <a:pPr lvl="2"/>
            <a:r>
              <a:rPr lang="en-GB" dirty="0"/>
              <a:t>Scale of Maintenance Testing</a:t>
            </a:r>
          </a:p>
          <a:p>
            <a:endParaRPr lang="en-GB" dirty="0"/>
          </a:p>
        </p:txBody>
      </p:sp>
    </p:spTree>
    <p:extLst>
      <p:ext uri="{BB962C8B-B14F-4D97-AF65-F5344CB8AC3E}">
        <p14:creationId xmlns:p14="http://schemas.microsoft.com/office/powerpoint/2010/main" val="399443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a:t>
            </a:r>
            <a:r>
              <a:rPr lang="en-GB" dirty="0" smtClean="0"/>
              <a:t>Responsibilities - Author</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Author</a:t>
            </a:r>
            <a:r>
              <a:rPr lang="en-GB" dirty="0" smtClean="0"/>
              <a:t> </a:t>
            </a:r>
          </a:p>
          <a:p>
            <a:r>
              <a:rPr lang="en-GB" dirty="0" smtClean="0"/>
              <a:t>Prepares </a:t>
            </a:r>
            <a:r>
              <a:rPr lang="en-GB" dirty="0"/>
              <a:t>the material to be reviewed, participates in discussions during the review meeting and incorporates the agreed changes afterwards</a:t>
            </a:r>
            <a:r>
              <a:rPr lang="en-GB" dirty="0" smtClean="0"/>
              <a:t>.</a:t>
            </a:r>
            <a:endParaRPr lang="en-GB" dirty="0"/>
          </a:p>
        </p:txBody>
      </p:sp>
    </p:spTree>
    <p:extLst>
      <p:ext uri="{BB962C8B-B14F-4D97-AF65-F5344CB8AC3E}">
        <p14:creationId xmlns:p14="http://schemas.microsoft.com/office/powerpoint/2010/main" val="15874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a:t>
            </a:r>
            <a:r>
              <a:rPr lang="en-GB" dirty="0" smtClean="0"/>
              <a:t>Responsibilities - Reviewers</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Reviewers</a:t>
            </a:r>
            <a:r>
              <a:rPr lang="en-GB" dirty="0" smtClean="0"/>
              <a:t> </a:t>
            </a:r>
            <a:r>
              <a:rPr lang="en-GB" dirty="0"/>
              <a:t>(aka Checkers or Inspectors) </a:t>
            </a:r>
            <a:endParaRPr lang="en-GB" dirty="0" smtClean="0"/>
          </a:p>
          <a:p>
            <a:r>
              <a:rPr lang="en-GB" dirty="0" smtClean="0"/>
              <a:t>Are </a:t>
            </a:r>
            <a:r>
              <a:rPr lang="en-GB" dirty="0"/>
              <a:t>responsible for finding defects in the product under </a:t>
            </a:r>
            <a:r>
              <a:rPr lang="en-GB" dirty="0" smtClean="0"/>
              <a:t>review</a:t>
            </a:r>
          </a:p>
          <a:p>
            <a:r>
              <a:rPr lang="en-GB" dirty="0" smtClean="0"/>
              <a:t>They </a:t>
            </a:r>
            <a:r>
              <a:rPr lang="en-GB" dirty="0"/>
              <a:t>should have specific relevant technical or business background and may include stakeholders (predecessor and successor </a:t>
            </a:r>
            <a:r>
              <a:rPr lang="en-GB" dirty="0" smtClean="0"/>
              <a:t>owners) </a:t>
            </a:r>
          </a:p>
          <a:p>
            <a:r>
              <a:rPr lang="en-GB" dirty="0" smtClean="0"/>
              <a:t>Reviewers </a:t>
            </a:r>
            <a:r>
              <a:rPr lang="en-GB" dirty="0"/>
              <a:t>from different areas will have different </a:t>
            </a:r>
            <a:r>
              <a:rPr lang="en-GB" dirty="0" smtClean="0"/>
              <a:t>focus </a:t>
            </a:r>
            <a:r>
              <a:rPr lang="en-GB" dirty="0"/>
              <a:t>such </a:t>
            </a:r>
            <a:r>
              <a:rPr lang="en-GB" dirty="0" smtClean="0"/>
              <a:t>as:</a:t>
            </a:r>
          </a:p>
          <a:p>
            <a:pPr lvl="1"/>
            <a:r>
              <a:rPr lang="en-GB" dirty="0" smtClean="0"/>
              <a:t>Business users</a:t>
            </a:r>
          </a:p>
          <a:p>
            <a:pPr lvl="1"/>
            <a:r>
              <a:rPr lang="en-GB" dirty="0" smtClean="0"/>
              <a:t>Developers</a:t>
            </a:r>
          </a:p>
          <a:p>
            <a:pPr lvl="1"/>
            <a:r>
              <a:rPr lang="en-GB" dirty="0" smtClean="0"/>
              <a:t>Analysts</a:t>
            </a:r>
          </a:p>
          <a:p>
            <a:pPr lvl="1"/>
            <a:r>
              <a:rPr lang="en-GB" dirty="0" smtClean="0"/>
              <a:t>IT Operations</a:t>
            </a:r>
          </a:p>
          <a:p>
            <a:pPr lvl="1"/>
            <a:r>
              <a:rPr lang="en-GB" dirty="0" smtClean="0"/>
              <a:t>Testers</a:t>
            </a:r>
          </a:p>
          <a:p>
            <a:pPr lvl="1"/>
            <a:r>
              <a:rPr lang="en-GB" dirty="0" smtClean="0"/>
              <a:t>Compliance officers</a:t>
            </a:r>
            <a:endParaRPr lang="en-GB" dirty="0"/>
          </a:p>
        </p:txBody>
      </p:sp>
    </p:spTree>
    <p:extLst>
      <p:ext uri="{BB962C8B-B14F-4D97-AF65-F5344CB8AC3E}">
        <p14:creationId xmlns:p14="http://schemas.microsoft.com/office/powerpoint/2010/main" val="3405826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a:t>
            </a:r>
            <a:r>
              <a:rPr lang="en-GB" dirty="0" smtClean="0"/>
              <a:t>Responsibilities - Scribe</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Scribe</a:t>
            </a:r>
            <a:r>
              <a:rPr lang="en-GB" dirty="0" smtClean="0"/>
              <a:t> </a:t>
            </a:r>
            <a:r>
              <a:rPr lang="en-GB" dirty="0"/>
              <a:t>(or Recorder) </a:t>
            </a:r>
            <a:endParaRPr lang="en-GB" dirty="0" smtClean="0"/>
          </a:p>
          <a:p>
            <a:r>
              <a:rPr lang="en-GB" dirty="0" smtClean="0"/>
              <a:t>Documents </a:t>
            </a:r>
            <a:r>
              <a:rPr lang="en-GB" dirty="0"/>
              <a:t>all the issues, problems and open points that were identified during the meeting</a:t>
            </a:r>
          </a:p>
        </p:txBody>
      </p:sp>
    </p:spTree>
    <p:extLst>
      <p:ext uri="{BB962C8B-B14F-4D97-AF65-F5344CB8AC3E}">
        <p14:creationId xmlns:p14="http://schemas.microsoft.com/office/powerpoint/2010/main" val="2560351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Roles and Responsibilities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sz="3600" dirty="0" smtClean="0"/>
              <a:t>Note </a:t>
            </a:r>
            <a:r>
              <a:rPr lang="en-GB" sz="3600" dirty="0"/>
              <a:t>that these are roles, not job titles - in some review types, one person could play a number of roles within the process, particularly the leader who may serve as recorder and reviewer </a:t>
            </a:r>
            <a:r>
              <a:rPr lang="en-GB" sz="3600" dirty="0" smtClean="0"/>
              <a:t>too</a:t>
            </a:r>
            <a:endParaRPr lang="en-GB" sz="3600" dirty="0"/>
          </a:p>
          <a:p>
            <a:endParaRPr lang="en-GB" dirty="0"/>
          </a:p>
        </p:txBody>
      </p:sp>
    </p:spTree>
    <p:extLst>
      <p:ext uri="{BB962C8B-B14F-4D97-AF65-F5344CB8AC3E}">
        <p14:creationId xmlns:p14="http://schemas.microsoft.com/office/powerpoint/2010/main" val="136261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Review</a:t>
            </a:r>
          </a:p>
        </p:txBody>
      </p:sp>
      <p:sp>
        <p:nvSpPr>
          <p:cNvPr id="3" name="Content Placeholder 2"/>
          <p:cNvSpPr>
            <a:spLocks noGrp="1"/>
          </p:cNvSpPr>
          <p:nvPr>
            <p:ph idx="1"/>
          </p:nvPr>
        </p:nvSpPr>
        <p:spPr/>
        <p:txBody>
          <a:bodyPr/>
          <a:lstStyle/>
          <a:p>
            <a:r>
              <a:rPr lang="en-GB" dirty="0"/>
              <a:t>Different review types vary in the formality of their procedures and </a:t>
            </a:r>
            <a:r>
              <a:rPr lang="en-GB" dirty="0" smtClean="0"/>
              <a:t>results</a:t>
            </a:r>
            <a:endParaRPr lang="en-GB" dirty="0"/>
          </a:p>
          <a:p>
            <a:pPr marL="0" indent="0">
              <a:buNone/>
            </a:pPr>
            <a:endParaRPr lang="en-GB" dirty="0"/>
          </a:p>
          <a:p>
            <a:r>
              <a:rPr lang="en-GB" dirty="0"/>
              <a:t>A single document or product may go through different types of </a:t>
            </a:r>
            <a:r>
              <a:rPr lang="en-GB" dirty="0" smtClean="0"/>
              <a:t>reviews</a:t>
            </a:r>
          </a:p>
          <a:p>
            <a:endParaRPr lang="en-GB" dirty="0"/>
          </a:p>
          <a:p>
            <a:r>
              <a:rPr lang="en-GB" dirty="0" smtClean="0"/>
              <a:t>For </a:t>
            </a:r>
            <a:r>
              <a:rPr lang="en-GB" dirty="0"/>
              <a:t>example, an informal review could be carried out before it is completed to make sure it is in the right format before going through a technical review; or depending on the level of risk, an inspection may be followed by a walkthrough with the customer</a:t>
            </a:r>
          </a:p>
        </p:txBody>
      </p:sp>
    </p:spTree>
    <p:extLst>
      <p:ext uri="{BB962C8B-B14F-4D97-AF65-F5344CB8AC3E}">
        <p14:creationId xmlns:p14="http://schemas.microsoft.com/office/powerpoint/2010/main" val="3722672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Review</a:t>
            </a:r>
          </a:p>
        </p:txBody>
      </p:sp>
      <p:sp>
        <p:nvSpPr>
          <p:cNvPr id="3" name="Content Placeholder 2"/>
          <p:cNvSpPr>
            <a:spLocks noGrp="1"/>
          </p:cNvSpPr>
          <p:nvPr>
            <p:ph idx="1"/>
          </p:nvPr>
        </p:nvSpPr>
        <p:spPr/>
        <p:txBody>
          <a:bodyPr/>
          <a:lstStyle/>
          <a:p>
            <a:r>
              <a:rPr lang="en-GB" dirty="0"/>
              <a:t>All of these review types may be termed a 'peer review' if conducted by reviewers at the same organisational level without management </a:t>
            </a:r>
            <a:r>
              <a:rPr lang="en-GB" dirty="0" smtClean="0"/>
              <a:t>participation</a:t>
            </a:r>
          </a:p>
          <a:p>
            <a:endParaRPr lang="en-GB" dirty="0" smtClean="0"/>
          </a:p>
          <a:p>
            <a:r>
              <a:rPr lang="en-GB" dirty="0"/>
              <a:t>A</a:t>
            </a:r>
            <a:r>
              <a:rPr lang="en-GB" dirty="0" smtClean="0"/>
              <a:t>ny </a:t>
            </a:r>
            <a:r>
              <a:rPr lang="en-GB" dirty="0"/>
              <a:t>review with managers present is a 'management review'</a:t>
            </a:r>
          </a:p>
        </p:txBody>
      </p:sp>
    </p:spTree>
    <p:extLst>
      <p:ext uri="{BB962C8B-B14F-4D97-AF65-F5344CB8AC3E}">
        <p14:creationId xmlns:p14="http://schemas.microsoft.com/office/powerpoint/2010/main" val="2508395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Review</a:t>
            </a:r>
          </a:p>
        </p:txBody>
      </p:sp>
      <p:pic>
        <p:nvPicPr>
          <p:cNvPr id="4" name="Content Placeholder 3"/>
          <p:cNvPicPr>
            <a:picLocks noGrp="1" noChangeAspect="1"/>
          </p:cNvPicPr>
          <p:nvPr>
            <p:ph idx="1"/>
          </p:nvPr>
        </p:nvPicPr>
        <p:blipFill>
          <a:blip r:embed="rId2"/>
          <a:stretch>
            <a:fillRect/>
          </a:stretch>
        </p:blipFill>
        <p:spPr>
          <a:xfrm>
            <a:off x="2919663" y="1763313"/>
            <a:ext cx="5959642" cy="4729368"/>
          </a:xfrm>
          <a:prstGeom prst="rect">
            <a:avLst/>
          </a:prstGeom>
        </p:spPr>
      </p:pic>
    </p:spTree>
    <p:extLst>
      <p:ext uri="{BB962C8B-B14F-4D97-AF65-F5344CB8AC3E}">
        <p14:creationId xmlns:p14="http://schemas.microsoft.com/office/powerpoint/2010/main" val="467749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Review</a:t>
            </a:r>
          </a:p>
        </p:txBody>
      </p:sp>
      <p:sp>
        <p:nvSpPr>
          <p:cNvPr id="3" name="Content Placeholder 2"/>
          <p:cNvSpPr>
            <a:spLocks noGrp="1"/>
          </p:cNvSpPr>
          <p:nvPr>
            <p:ph idx="1"/>
          </p:nvPr>
        </p:nvSpPr>
        <p:spPr/>
        <p:txBody>
          <a:bodyPr/>
          <a:lstStyle/>
          <a:p>
            <a:r>
              <a:rPr lang="en-GB" dirty="0"/>
              <a:t>The main characteristics, options and purposes of common review types are:</a:t>
            </a:r>
          </a:p>
          <a:p>
            <a:pPr lvl="1"/>
            <a:r>
              <a:rPr lang="en-GB" dirty="0" smtClean="0"/>
              <a:t>Informal Review</a:t>
            </a:r>
          </a:p>
          <a:p>
            <a:pPr lvl="1"/>
            <a:r>
              <a:rPr lang="en-GB" dirty="0"/>
              <a:t>Walkthrough</a:t>
            </a:r>
          </a:p>
          <a:p>
            <a:pPr lvl="1"/>
            <a:r>
              <a:rPr lang="en-GB" dirty="0"/>
              <a:t>Technical </a:t>
            </a:r>
            <a:r>
              <a:rPr lang="en-GB" dirty="0" smtClean="0"/>
              <a:t>Review</a:t>
            </a:r>
          </a:p>
          <a:p>
            <a:pPr lvl="1"/>
            <a:r>
              <a:rPr lang="en-GB" dirty="0"/>
              <a:t>Inspection</a:t>
            </a:r>
          </a:p>
          <a:p>
            <a:endParaRPr lang="en-GB" dirty="0"/>
          </a:p>
        </p:txBody>
      </p:sp>
    </p:spTree>
    <p:extLst>
      <p:ext uri="{BB962C8B-B14F-4D97-AF65-F5344CB8AC3E}">
        <p14:creationId xmlns:p14="http://schemas.microsoft.com/office/powerpoint/2010/main" val="1435805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Informal</a:t>
            </a:r>
            <a:endParaRPr lang="en-GB" dirty="0"/>
          </a:p>
        </p:txBody>
      </p:sp>
      <p:sp>
        <p:nvSpPr>
          <p:cNvPr id="3" name="Content Placeholder 2"/>
          <p:cNvSpPr>
            <a:spLocks noGrp="1"/>
          </p:cNvSpPr>
          <p:nvPr>
            <p:ph idx="1"/>
          </p:nvPr>
        </p:nvSpPr>
        <p:spPr/>
        <p:txBody>
          <a:bodyPr/>
          <a:lstStyle/>
          <a:p>
            <a:r>
              <a:rPr lang="en-GB" dirty="0" smtClean="0"/>
              <a:t>One-to-one </a:t>
            </a:r>
            <a:r>
              <a:rPr lang="en-GB" dirty="0"/>
              <a:t>discussions with no formal process, roles or documented record of </a:t>
            </a:r>
            <a:r>
              <a:rPr lang="en-GB" dirty="0" smtClean="0"/>
              <a:t>findings</a:t>
            </a:r>
          </a:p>
          <a:p>
            <a:r>
              <a:rPr lang="en-GB" dirty="0" smtClean="0"/>
              <a:t>Typical </a:t>
            </a:r>
            <a:r>
              <a:rPr lang="en-GB" dirty="0"/>
              <a:t>examples </a:t>
            </a:r>
            <a:r>
              <a:rPr lang="en-GB" dirty="0" smtClean="0"/>
              <a:t>include:</a:t>
            </a:r>
          </a:p>
          <a:p>
            <a:pPr lvl="1"/>
            <a:r>
              <a:rPr lang="en-GB" dirty="0" smtClean="0"/>
              <a:t>'buddy </a:t>
            </a:r>
            <a:r>
              <a:rPr lang="en-GB" dirty="0"/>
              <a:t>reviews</a:t>
            </a:r>
            <a:r>
              <a:rPr lang="en-GB" dirty="0" smtClean="0"/>
              <a:t>'</a:t>
            </a:r>
          </a:p>
          <a:p>
            <a:pPr lvl="1"/>
            <a:r>
              <a:rPr lang="en-GB" dirty="0" smtClean="0"/>
              <a:t>desk-checking </a:t>
            </a:r>
            <a:r>
              <a:rPr lang="en-GB" dirty="0"/>
              <a:t>of program </a:t>
            </a:r>
            <a:r>
              <a:rPr lang="en-GB" dirty="0" smtClean="0"/>
              <a:t>code</a:t>
            </a:r>
            <a:endParaRPr lang="en-GB" dirty="0"/>
          </a:p>
          <a:p>
            <a:pPr lvl="1"/>
            <a:r>
              <a:rPr lang="en-GB" dirty="0" smtClean="0"/>
              <a:t>pair programming</a:t>
            </a:r>
          </a:p>
          <a:p>
            <a:pPr lvl="1"/>
            <a:r>
              <a:rPr lang="en-GB" dirty="0" smtClean="0"/>
              <a:t>technical </a:t>
            </a:r>
            <a:r>
              <a:rPr lang="en-GB" dirty="0"/>
              <a:t>team leader reviewing designs and code of team </a:t>
            </a:r>
            <a:r>
              <a:rPr lang="en-GB" dirty="0" smtClean="0"/>
              <a:t>members</a:t>
            </a:r>
            <a:endParaRPr lang="en-GB" dirty="0"/>
          </a:p>
          <a:p>
            <a:r>
              <a:rPr lang="en-GB" dirty="0"/>
              <a:t>They are an inexpensive way to get some </a:t>
            </a:r>
            <a:r>
              <a:rPr lang="en-GB" dirty="0" smtClean="0"/>
              <a:t>benefit</a:t>
            </a:r>
          </a:p>
          <a:p>
            <a:r>
              <a:rPr lang="en-GB" dirty="0"/>
              <a:t>C</a:t>
            </a:r>
            <a:r>
              <a:rPr lang="en-GB" dirty="0" smtClean="0"/>
              <a:t>ommon </a:t>
            </a:r>
            <a:r>
              <a:rPr lang="en-GB" dirty="0"/>
              <a:t>in most business areas, with senior staff helping and advising more junior staff, or peers assessing each other's work</a:t>
            </a:r>
          </a:p>
        </p:txBody>
      </p:sp>
    </p:spTree>
    <p:extLst>
      <p:ext uri="{BB962C8B-B14F-4D97-AF65-F5344CB8AC3E}">
        <p14:creationId xmlns:p14="http://schemas.microsoft.com/office/powerpoint/2010/main" val="828020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Walkthrough</a:t>
            </a:r>
            <a:endParaRPr lang="en-GB" dirty="0"/>
          </a:p>
        </p:txBody>
      </p:sp>
      <p:sp>
        <p:nvSpPr>
          <p:cNvPr id="3" name="Content Placeholder 2"/>
          <p:cNvSpPr>
            <a:spLocks noGrp="1"/>
          </p:cNvSpPr>
          <p:nvPr>
            <p:ph idx="1"/>
          </p:nvPr>
        </p:nvSpPr>
        <p:spPr/>
        <p:txBody>
          <a:bodyPr/>
          <a:lstStyle/>
          <a:p>
            <a:r>
              <a:rPr lang="en-GB" dirty="0"/>
              <a:t>Walkthroughs are review meeting led by the author of the document being </a:t>
            </a:r>
            <a:r>
              <a:rPr lang="en-GB" dirty="0" smtClean="0"/>
              <a:t>reviewed</a:t>
            </a:r>
          </a:p>
          <a:p>
            <a:r>
              <a:rPr lang="en-GB" dirty="0" smtClean="0"/>
              <a:t>They </a:t>
            </a:r>
            <a:r>
              <a:rPr lang="en-GB" dirty="0"/>
              <a:t>may take the form of scenarios, dry runs and peer group participation. Ideally, reviewers should prepare their comments before the </a:t>
            </a:r>
            <a:r>
              <a:rPr lang="en-GB" dirty="0" smtClean="0"/>
              <a:t>meeting</a:t>
            </a:r>
          </a:p>
          <a:p>
            <a:r>
              <a:rPr lang="en-GB" dirty="0" smtClean="0"/>
              <a:t>A </a:t>
            </a:r>
            <a:r>
              <a:rPr lang="en-GB" dirty="0"/>
              <a:t>scribe (who is not the author but may be a reviewer) should produce a report with a list of </a:t>
            </a:r>
            <a:r>
              <a:rPr lang="en-GB" dirty="0" smtClean="0"/>
              <a:t>findings</a:t>
            </a:r>
          </a:p>
          <a:p>
            <a:r>
              <a:rPr lang="en-GB" dirty="0"/>
              <a:t>Walkthroughs should allow enough time for discussion, even if that means scheduling another </a:t>
            </a:r>
            <a:r>
              <a:rPr lang="en-GB" dirty="0" smtClean="0"/>
              <a:t>meeting</a:t>
            </a:r>
          </a:p>
          <a:p>
            <a:r>
              <a:rPr lang="en-GB" dirty="0"/>
              <a:t>Walkthroughs are very useful for highly visual products via storyboarding, workflow </a:t>
            </a:r>
            <a:r>
              <a:rPr lang="en-GB" dirty="0" smtClean="0"/>
              <a:t>tools and such like</a:t>
            </a:r>
            <a:endParaRPr lang="en-GB" dirty="0"/>
          </a:p>
        </p:txBody>
      </p:sp>
    </p:spTree>
    <p:extLst>
      <p:ext uri="{BB962C8B-B14F-4D97-AF65-F5344CB8AC3E}">
        <p14:creationId xmlns:p14="http://schemas.microsoft.com/office/powerpoint/2010/main" val="221137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to Homework</a:t>
            </a:r>
            <a:endParaRPr lang="en-GB" dirty="0"/>
          </a:p>
        </p:txBody>
      </p:sp>
      <p:sp>
        <p:nvSpPr>
          <p:cNvPr id="4" name="Text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54658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Walkthrough</a:t>
            </a:r>
            <a:endParaRPr lang="en-GB" dirty="0"/>
          </a:p>
        </p:txBody>
      </p:sp>
      <p:sp>
        <p:nvSpPr>
          <p:cNvPr id="3" name="Content Placeholder 2"/>
          <p:cNvSpPr>
            <a:spLocks noGrp="1"/>
          </p:cNvSpPr>
          <p:nvPr>
            <p:ph idx="1"/>
          </p:nvPr>
        </p:nvSpPr>
        <p:spPr/>
        <p:txBody>
          <a:bodyPr/>
          <a:lstStyle/>
          <a:p>
            <a:r>
              <a:rPr lang="en-GB" dirty="0"/>
              <a:t>Walkthroughs should find defects but not propose solutions - that is the author's task after the </a:t>
            </a:r>
            <a:r>
              <a:rPr lang="en-GB" dirty="0" smtClean="0"/>
              <a:t>meeting</a:t>
            </a:r>
            <a:r>
              <a:rPr lang="en-GB" dirty="0"/>
              <a:t> </a:t>
            </a:r>
          </a:p>
          <a:p>
            <a:r>
              <a:rPr lang="en-GB" dirty="0"/>
              <a:t>Walkthroughs are probably the most common review type in many </a:t>
            </a:r>
            <a:r>
              <a:rPr lang="en-GB" dirty="0" smtClean="0"/>
              <a:t>organisations</a:t>
            </a:r>
          </a:p>
          <a:p>
            <a:r>
              <a:rPr lang="en-GB" dirty="0" smtClean="0"/>
              <a:t>They </a:t>
            </a:r>
            <a:r>
              <a:rPr lang="en-GB" dirty="0"/>
              <a:t>are often seen primarily as a means of presenting information and learning, e.g. a business analyst presenting a requirements document to other project </a:t>
            </a:r>
            <a:r>
              <a:rPr lang="en-GB" dirty="0" smtClean="0"/>
              <a:t>personnel</a:t>
            </a:r>
            <a:r>
              <a:rPr lang="en-GB" dirty="0"/>
              <a:t> </a:t>
            </a:r>
          </a:p>
          <a:p>
            <a:r>
              <a:rPr lang="en-GB" dirty="0"/>
              <a:t>Many attendees will therefore see their role as 'passive' - to learn rather than provide </a:t>
            </a:r>
            <a:r>
              <a:rPr lang="en-GB" dirty="0" smtClean="0"/>
              <a:t>input</a:t>
            </a:r>
          </a:p>
          <a:p>
            <a:r>
              <a:rPr lang="en-GB" dirty="0" smtClean="0"/>
              <a:t>However</a:t>
            </a:r>
            <a:r>
              <a:rPr lang="en-GB" dirty="0"/>
              <a:t>, testers should see them as an opportunity to analyse and query the document, to find defects and improve its quality</a:t>
            </a:r>
          </a:p>
        </p:txBody>
      </p:sp>
    </p:spTree>
    <p:extLst>
      <p:ext uri="{BB962C8B-B14F-4D97-AF65-F5344CB8AC3E}">
        <p14:creationId xmlns:p14="http://schemas.microsoft.com/office/powerpoint/2010/main" val="1810341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Technical review</a:t>
            </a:r>
            <a:endParaRPr lang="en-GB" dirty="0"/>
          </a:p>
        </p:txBody>
      </p:sp>
      <p:sp>
        <p:nvSpPr>
          <p:cNvPr id="3" name="Content Placeholder 2"/>
          <p:cNvSpPr>
            <a:spLocks noGrp="1"/>
          </p:cNvSpPr>
          <p:nvPr>
            <p:ph idx="1"/>
          </p:nvPr>
        </p:nvSpPr>
        <p:spPr/>
        <p:txBody>
          <a:bodyPr>
            <a:normAutofit/>
          </a:bodyPr>
          <a:lstStyle/>
          <a:p>
            <a:r>
              <a:rPr lang="en-GB" dirty="0"/>
              <a:t>Technical reviews are a documented, defined defect-detection process involving both peers and technical </a:t>
            </a:r>
            <a:r>
              <a:rPr lang="en-GB" dirty="0" smtClean="0"/>
              <a:t>experts</a:t>
            </a:r>
          </a:p>
          <a:p>
            <a:endParaRPr lang="en-GB" dirty="0" smtClean="0"/>
          </a:p>
          <a:p>
            <a:r>
              <a:rPr lang="en-GB" dirty="0" smtClean="0"/>
              <a:t>Ideally led </a:t>
            </a:r>
            <a:r>
              <a:rPr lang="en-GB" dirty="0"/>
              <a:t>by a trained moderator (not the author) </a:t>
            </a:r>
            <a:endParaRPr lang="en-GB" dirty="0" smtClean="0"/>
          </a:p>
          <a:p>
            <a:endParaRPr lang="en-GB" dirty="0" smtClean="0"/>
          </a:p>
          <a:p>
            <a:r>
              <a:rPr lang="en-GB" dirty="0"/>
              <a:t>M</a:t>
            </a:r>
            <a:r>
              <a:rPr lang="en-GB" dirty="0" smtClean="0"/>
              <a:t>ay </a:t>
            </a:r>
            <a:r>
              <a:rPr lang="en-GB" dirty="0"/>
              <a:t>vary from quite informal to very formal, with the use of guidelines and </a:t>
            </a:r>
            <a:r>
              <a:rPr lang="en-GB" dirty="0" smtClean="0"/>
              <a:t>checklists</a:t>
            </a:r>
            <a:r>
              <a:rPr lang="en-GB" dirty="0"/>
              <a:t> </a:t>
            </a:r>
          </a:p>
        </p:txBody>
      </p:sp>
    </p:spTree>
    <p:extLst>
      <p:ext uri="{BB962C8B-B14F-4D97-AF65-F5344CB8AC3E}">
        <p14:creationId xmlns:p14="http://schemas.microsoft.com/office/powerpoint/2010/main" val="2653513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Technical review</a:t>
            </a:r>
            <a:endParaRPr lang="en-GB" dirty="0"/>
          </a:p>
        </p:txBody>
      </p:sp>
      <p:sp>
        <p:nvSpPr>
          <p:cNvPr id="3" name="Content Placeholder 2"/>
          <p:cNvSpPr>
            <a:spLocks noGrp="1"/>
          </p:cNvSpPr>
          <p:nvPr>
            <p:ph idx="1"/>
          </p:nvPr>
        </p:nvSpPr>
        <p:spPr/>
        <p:txBody>
          <a:bodyPr>
            <a:normAutofit/>
          </a:bodyPr>
          <a:lstStyle/>
          <a:p>
            <a:r>
              <a:rPr lang="en-GB" dirty="0"/>
              <a:t>The main purpose is to review a document from a particular technical or specialist viewpoint, to discuss, make decisions, evaluate alternatives, find defects, solve technical problems and check conformance to specifications, plans, regulations and </a:t>
            </a:r>
            <a:r>
              <a:rPr lang="en-GB" dirty="0" smtClean="0"/>
              <a:t>standards</a:t>
            </a:r>
          </a:p>
          <a:p>
            <a:endParaRPr lang="en-GB" dirty="0"/>
          </a:p>
          <a:p>
            <a:r>
              <a:rPr lang="en-GB" dirty="0"/>
              <a:t>Reviewers will include technical specialists or domain experts (e.g. technical architect, data designer, compliance officer, system administrator) who should prepare comments and recommendations before the </a:t>
            </a:r>
            <a:r>
              <a:rPr lang="en-GB" dirty="0" smtClean="0"/>
              <a:t>meeting</a:t>
            </a:r>
          </a:p>
          <a:p>
            <a:endParaRPr lang="en-GB" dirty="0"/>
          </a:p>
          <a:p>
            <a:r>
              <a:rPr lang="en-GB" dirty="0"/>
              <a:t>At the end of the meeting, a review report should be produced with a list of findings, the verdict whether the software product meets its requirements, and </a:t>
            </a:r>
            <a:r>
              <a:rPr lang="en-GB" dirty="0" smtClean="0"/>
              <a:t>recommendations</a:t>
            </a:r>
            <a:endParaRPr lang="en-GB" dirty="0"/>
          </a:p>
        </p:txBody>
      </p:sp>
    </p:spTree>
    <p:extLst>
      <p:ext uri="{BB962C8B-B14F-4D97-AF65-F5344CB8AC3E}">
        <p14:creationId xmlns:p14="http://schemas.microsoft.com/office/powerpoint/2010/main" val="1168980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Inspection</a:t>
            </a:r>
            <a:endParaRPr lang="en-GB" dirty="0"/>
          </a:p>
        </p:txBody>
      </p:sp>
      <p:sp>
        <p:nvSpPr>
          <p:cNvPr id="3" name="Content Placeholder 2"/>
          <p:cNvSpPr>
            <a:spLocks noGrp="1"/>
          </p:cNvSpPr>
          <p:nvPr>
            <p:ph idx="1"/>
          </p:nvPr>
        </p:nvSpPr>
        <p:spPr/>
        <p:txBody>
          <a:bodyPr>
            <a:normAutofit/>
          </a:bodyPr>
          <a:lstStyle/>
          <a:p>
            <a:r>
              <a:rPr lang="en-GB" dirty="0"/>
              <a:t>The inspection process is a very thorough, formal process designed to detect defects in documents and program source code, using rules, checklists and entry/exit </a:t>
            </a:r>
            <a:r>
              <a:rPr lang="en-GB" dirty="0" smtClean="0"/>
              <a:t>– criteria</a:t>
            </a:r>
          </a:p>
          <a:p>
            <a:r>
              <a:rPr lang="en-GB" dirty="0" smtClean="0"/>
              <a:t>It </a:t>
            </a:r>
            <a:r>
              <a:rPr lang="en-GB" dirty="0"/>
              <a:t>was developed by Michael Fagan of IBM in the </a:t>
            </a:r>
            <a:r>
              <a:rPr lang="en-GB" dirty="0" smtClean="0"/>
              <a:t>mid -</a:t>
            </a:r>
            <a:r>
              <a:rPr lang="en-GB" dirty="0"/>
              <a:t>1970s and it has since been extended and </a:t>
            </a:r>
            <a:r>
              <a:rPr lang="en-GB" dirty="0" smtClean="0"/>
              <a:t>modified</a:t>
            </a:r>
          </a:p>
          <a:p>
            <a:r>
              <a:rPr lang="en-GB" dirty="0" smtClean="0"/>
              <a:t>The </a:t>
            </a:r>
            <a:r>
              <a:rPr lang="en-GB" dirty="0"/>
              <a:t>process should have entry criteria to determine if the inspection process is ready to </a:t>
            </a:r>
            <a:r>
              <a:rPr lang="en-GB" dirty="0" smtClean="0"/>
              <a:t>begin</a:t>
            </a:r>
          </a:p>
          <a:p>
            <a:r>
              <a:rPr lang="en-GB" dirty="0" smtClean="0"/>
              <a:t>This </a:t>
            </a:r>
            <a:r>
              <a:rPr lang="en-GB" dirty="0"/>
              <a:t>prevents unfinished work products from entering the inspection process</a:t>
            </a:r>
          </a:p>
        </p:txBody>
      </p:sp>
    </p:spTree>
    <p:extLst>
      <p:ext uri="{BB962C8B-B14F-4D97-AF65-F5344CB8AC3E}">
        <p14:creationId xmlns:p14="http://schemas.microsoft.com/office/powerpoint/2010/main" val="2653617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Review – Inspection</a:t>
            </a:r>
            <a:endParaRPr lang="en-GB" dirty="0"/>
          </a:p>
        </p:txBody>
      </p:sp>
      <p:sp>
        <p:nvSpPr>
          <p:cNvPr id="3" name="Content Placeholder 2"/>
          <p:cNvSpPr>
            <a:spLocks noGrp="1"/>
          </p:cNvSpPr>
          <p:nvPr>
            <p:ph idx="1"/>
          </p:nvPr>
        </p:nvSpPr>
        <p:spPr/>
        <p:txBody>
          <a:bodyPr>
            <a:normAutofit/>
          </a:bodyPr>
          <a:lstStyle/>
          <a:p>
            <a:r>
              <a:rPr lang="en-GB" dirty="0"/>
              <a:t>The inspection meeting is led by a trained moderator: (not the author) and is usually conducted as a peer review without management </a:t>
            </a:r>
            <a:r>
              <a:rPr lang="en-GB" dirty="0" smtClean="0"/>
              <a:t>involvement</a:t>
            </a:r>
          </a:p>
          <a:p>
            <a:endParaRPr lang="en-GB" dirty="0" smtClean="0"/>
          </a:p>
          <a:p>
            <a:r>
              <a:rPr lang="en-GB" dirty="0" smtClean="0"/>
              <a:t>To </a:t>
            </a:r>
            <a:r>
              <a:rPr lang="en-GB" dirty="0"/>
              <a:t>be most effective, reviewers have defined roles and must submit a list of issues before the </a:t>
            </a:r>
            <a:r>
              <a:rPr lang="en-GB" dirty="0" smtClean="0"/>
              <a:t>meeting</a:t>
            </a:r>
          </a:p>
          <a:p>
            <a:endParaRPr lang="en-GB" dirty="0"/>
          </a:p>
          <a:p>
            <a:r>
              <a:rPr lang="en-GB" dirty="0"/>
              <a:t> </a:t>
            </a:r>
            <a:r>
              <a:rPr lang="en-GB" dirty="0" smtClean="0"/>
              <a:t>The </a:t>
            </a:r>
            <a:r>
              <a:rPr lang="en-GB" dirty="0"/>
              <a:t>scribe should produce a formal inspection report including a </a:t>
            </a:r>
            <a:r>
              <a:rPr lang="en-GB" dirty="0" smtClean="0"/>
              <a:t>list</a:t>
            </a:r>
            <a:r>
              <a:rPr lang="en-GB" dirty="0"/>
              <a:t> </a:t>
            </a:r>
            <a:r>
              <a:rPr lang="en-GB" dirty="0" smtClean="0"/>
              <a:t>of </a:t>
            </a:r>
            <a:r>
              <a:rPr lang="en-GB" dirty="0"/>
              <a:t>findings, and there is a formal follow-up process which is conducted by the author and confirmed by the moderator.</a:t>
            </a:r>
          </a:p>
          <a:p>
            <a:pPr marL="0" indent="0">
              <a:buNone/>
            </a:pPr>
            <a:endParaRPr lang="en-GB" dirty="0"/>
          </a:p>
          <a:p>
            <a:r>
              <a:rPr lang="en-GB" dirty="0"/>
              <a:t>Inspections also involve causal analysis which collects metrics on defect information from each inspection, looks at common causes of defects and provides feedback to improve future development and inspection processes</a:t>
            </a:r>
          </a:p>
        </p:txBody>
      </p:sp>
    </p:spTree>
    <p:extLst>
      <p:ext uri="{BB962C8B-B14F-4D97-AF65-F5344CB8AC3E}">
        <p14:creationId xmlns:p14="http://schemas.microsoft.com/office/powerpoint/2010/main" val="184921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 Factors for Reviews</a:t>
            </a:r>
          </a:p>
        </p:txBody>
      </p:sp>
      <p:sp>
        <p:nvSpPr>
          <p:cNvPr id="3" name="Content Placeholder 2"/>
          <p:cNvSpPr>
            <a:spLocks noGrp="1"/>
          </p:cNvSpPr>
          <p:nvPr>
            <p:ph idx="1"/>
          </p:nvPr>
        </p:nvSpPr>
        <p:spPr/>
        <p:txBody>
          <a:bodyPr/>
          <a:lstStyle/>
          <a:p>
            <a:r>
              <a:rPr lang="en-GB" dirty="0"/>
              <a:t>For any type of review to be successful it must have clear, predefined objective and must involve the right people for the review </a:t>
            </a:r>
            <a:r>
              <a:rPr lang="en-GB" dirty="0" smtClean="0"/>
              <a:t>objectives</a:t>
            </a:r>
          </a:p>
          <a:p>
            <a:endParaRPr lang="en-GB" dirty="0"/>
          </a:p>
          <a:p>
            <a:r>
              <a:rPr lang="en-GB" dirty="0" smtClean="0"/>
              <a:t>This </a:t>
            </a:r>
            <a:r>
              <a:rPr lang="en-GB" dirty="0"/>
              <a:t>includes testers who are valued reviewers and can contribute to the review and also learn about the product which enables them to prepare tests earlier</a:t>
            </a:r>
          </a:p>
        </p:txBody>
      </p:sp>
    </p:spTree>
    <p:extLst>
      <p:ext uri="{BB962C8B-B14F-4D97-AF65-F5344CB8AC3E}">
        <p14:creationId xmlns:p14="http://schemas.microsoft.com/office/powerpoint/2010/main" val="2889651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 Factors for Reviews</a:t>
            </a:r>
          </a:p>
        </p:txBody>
      </p:sp>
      <p:sp>
        <p:nvSpPr>
          <p:cNvPr id="3" name="Content Placeholder 2"/>
          <p:cNvSpPr>
            <a:spLocks noGrp="1"/>
          </p:cNvSpPr>
          <p:nvPr>
            <p:ph idx="1"/>
          </p:nvPr>
        </p:nvSpPr>
        <p:spPr/>
        <p:txBody>
          <a:bodyPr/>
          <a:lstStyle/>
          <a:p>
            <a:r>
              <a:rPr lang="en-GB" dirty="0"/>
              <a:t>People issues and psychological aspects must be dealt with and defects found are welcomed and expressed </a:t>
            </a:r>
            <a:r>
              <a:rPr lang="en-GB" dirty="0" smtClean="0"/>
              <a:t>objectively</a:t>
            </a:r>
          </a:p>
          <a:p>
            <a:endParaRPr lang="en-GB" dirty="0"/>
          </a:p>
          <a:p>
            <a:r>
              <a:rPr lang="en-GB" dirty="0" smtClean="0"/>
              <a:t>It </a:t>
            </a:r>
            <a:r>
              <a:rPr lang="en-GB" dirty="0"/>
              <a:t>is important that reviews are conducted in an atmosphere of </a:t>
            </a:r>
            <a:r>
              <a:rPr lang="en-GB" dirty="0" smtClean="0"/>
              <a:t>trust</a:t>
            </a:r>
          </a:p>
          <a:p>
            <a:pPr lvl="1"/>
            <a:r>
              <a:rPr lang="en-GB" dirty="0" smtClean="0"/>
              <a:t>the </a:t>
            </a:r>
            <a:r>
              <a:rPr lang="en-GB" dirty="0"/>
              <a:t>outcome must not be used for the evaluation of the participants</a:t>
            </a:r>
          </a:p>
        </p:txBody>
      </p:sp>
    </p:spTree>
    <p:extLst>
      <p:ext uri="{BB962C8B-B14F-4D97-AF65-F5344CB8AC3E}">
        <p14:creationId xmlns:p14="http://schemas.microsoft.com/office/powerpoint/2010/main" val="808948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 Factors for </a:t>
            </a:r>
            <a:r>
              <a:rPr lang="en-GB" dirty="0" smtClean="0"/>
              <a:t>Reviews - Summary</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Each review has clear predefined objectives</a:t>
            </a:r>
          </a:p>
          <a:p>
            <a:pPr lvl="0"/>
            <a:r>
              <a:rPr lang="en-GB" dirty="0"/>
              <a:t>The right people for the review objectives are involved</a:t>
            </a:r>
          </a:p>
          <a:p>
            <a:pPr lvl="0"/>
            <a:r>
              <a:rPr lang="en-GB" dirty="0"/>
              <a:t>Testers are valued reviewers who contribute to the review and also learn about the product which enables them to prepare tests earlier</a:t>
            </a:r>
          </a:p>
          <a:p>
            <a:pPr lvl="0"/>
            <a:r>
              <a:rPr lang="en-GB" dirty="0"/>
              <a:t>Defects found are welcomed and expressed objectively</a:t>
            </a:r>
          </a:p>
          <a:p>
            <a:pPr lvl="0"/>
            <a:r>
              <a:rPr lang="en-GB" dirty="0"/>
              <a:t>People issues and psychological aspects are dealt with (e.g., making it a positive experience for the author)</a:t>
            </a:r>
          </a:p>
          <a:p>
            <a:pPr lvl="0"/>
            <a:r>
              <a:rPr lang="en-GB" dirty="0"/>
              <a:t>The review is conducted in an atmosphere of trust; the outcome will not be used for the evaluation of the participants</a:t>
            </a:r>
          </a:p>
          <a:p>
            <a:pPr lvl="0"/>
            <a:r>
              <a:rPr lang="en-GB" dirty="0"/>
              <a:t>Review techniques are applied that are suitable to achieve the objectives  and to the type and level of software  work products and reviewers</a:t>
            </a:r>
          </a:p>
          <a:p>
            <a:pPr lvl="0"/>
            <a:r>
              <a:rPr lang="en-GB" dirty="0"/>
              <a:t>Checklists  or roles are used if appropriate  to increase effectiveness of defect identification</a:t>
            </a:r>
          </a:p>
          <a:p>
            <a:pPr lvl="0"/>
            <a:r>
              <a:rPr lang="en-GB" dirty="0"/>
              <a:t>Training is given in review techniques,  especially the more formal techniques  such as inspection</a:t>
            </a:r>
          </a:p>
          <a:p>
            <a:pPr lvl="0"/>
            <a:r>
              <a:rPr lang="en-GB" dirty="0"/>
              <a:t>Management supports  a good review process (e.g., by incorporating adequate  time for review activities  in project schedules)</a:t>
            </a:r>
          </a:p>
          <a:p>
            <a:r>
              <a:rPr lang="en-GB" dirty="0"/>
              <a:t>There is an emphasis on learning  and process  improvement</a:t>
            </a:r>
          </a:p>
        </p:txBody>
      </p:sp>
    </p:spTree>
    <p:extLst>
      <p:ext uri="{BB962C8B-B14F-4D97-AF65-F5344CB8AC3E}">
        <p14:creationId xmlns:p14="http://schemas.microsoft.com/office/powerpoint/2010/main" val="1369204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Checklists in Reviews</a:t>
            </a:r>
          </a:p>
        </p:txBody>
      </p:sp>
      <p:sp>
        <p:nvSpPr>
          <p:cNvPr id="3" name="Content Placeholder 2"/>
          <p:cNvSpPr>
            <a:spLocks noGrp="1"/>
          </p:cNvSpPr>
          <p:nvPr>
            <p:ph idx="1"/>
          </p:nvPr>
        </p:nvSpPr>
        <p:spPr/>
        <p:txBody>
          <a:bodyPr/>
          <a:lstStyle/>
          <a:p>
            <a:r>
              <a:rPr lang="en-GB" dirty="0"/>
              <a:t>Using checklists can make reviews more effective and help to find </a:t>
            </a:r>
            <a:r>
              <a:rPr lang="en-GB" dirty="0" smtClean="0"/>
              <a:t>defects</a:t>
            </a:r>
          </a:p>
          <a:p>
            <a:endParaRPr lang="en-GB" dirty="0"/>
          </a:p>
          <a:p>
            <a:r>
              <a:rPr lang="en-GB" dirty="0" smtClean="0"/>
              <a:t>  </a:t>
            </a:r>
            <a:r>
              <a:rPr lang="en-GB" dirty="0"/>
              <a:t>Checklists can be based on various perspectives, e.g.</a:t>
            </a:r>
          </a:p>
          <a:p>
            <a:pPr lvl="1"/>
            <a:r>
              <a:rPr lang="en-GB" dirty="0"/>
              <a:t> </a:t>
            </a:r>
            <a:r>
              <a:rPr lang="en-GB" dirty="0" smtClean="0"/>
              <a:t>User</a:t>
            </a:r>
            <a:r>
              <a:rPr lang="en-GB" dirty="0"/>
              <a:t>, developer, tester or operations</a:t>
            </a:r>
          </a:p>
          <a:p>
            <a:pPr lvl="1"/>
            <a:r>
              <a:rPr lang="en-GB" dirty="0"/>
              <a:t>List of typical requirements problems</a:t>
            </a:r>
          </a:p>
        </p:txBody>
      </p:sp>
    </p:spTree>
    <p:extLst>
      <p:ext uri="{BB962C8B-B14F-4D97-AF65-F5344CB8AC3E}">
        <p14:creationId xmlns:p14="http://schemas.microsoft.com/office/powerpoint/2010/main" val="114276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1470105" cy="1325563"/>
          </a:xfrm>
        </p:spPr>
        <p:txBody>
          <a:bodyPr/>
          <a:lstStyle/>
          <a:p>
            <a:r>
              <a:rPr lang="en-GB" dirty="0"/>
              <a:t>Example checklist for </a:t>
            </a:r>
            <a:r>
              <a:rPr lang="en-GB" dirty="0" smtClean="0"/>
              <a:t>inspecting</a:t>
            </a:r>
            <a:br>
              <a:rPr lang="en-GB" dirty="0" smtClean="0"/>
            </a:br>
            <a:r>
              <a:rPr lang="en-GB" dirty="0" smtClean="0"/>
              <a:t>requirements</a:t>
            </a:r>
            <a:endParaRPr lang="en-GB" dirty="0"/>
          </a:p>
        </p:txBody>
      </p:sp>
      <p:sp>
        <p:nvSpPr>
          <p:cNvPr id="3" name="Content Placeholder 2"/>
          <p:cNvSpPr>
            <a:spLocks noGrp="1"/>
          </p:cNvSpPr>
          <p:nvPr>
            <p:ph idx="1"/>
          </p:nvPr>
        </p:nvSpPr>
        <p:spPr/>
        <p:txBody>
          <a:bodyPr>
            <a:normAutofit/>
          </a:bodyPr>
          <a:lstStyle/>
          <a:p>
            <a:r>
              <a:rPr lang="en-GB" b="1" dirty="0"/>
              <a:t>Correctness</a:t>
            </a:r>
            <a:endParaRPr lang="en-GB" dirty="0"/>
          </a:p>
          <a:p>
            <a:pPr lvl="1"/>
            <a:r>
              <a:rPr lang="en-GB" dirty="0"/>
              <a:t>Do any requirements conflict with or duplicate other requirements?</a:t>
            </a:r>
          </a:p>
          <a:p>
            <a:pPr lvl="1"/>
            <a:r>
              <a:rPr lang="en-GB" dirty="0"/>
              <a:t>Is each requirement written in clear, concise, unambiguous language?</a:t>
            </a:r>
          </a:p>
          <a:p>
            <a:pPr lvl="1"/>
            <a:r>
              <a:rPr lang="en-GB" dirty="0"/>
              <a:t>Is each requirement verifiable by testing, demonstration, review, or analysis?</a:t>
            </a:r>
          </a:p>
          <a:p>
            <a:pPr lvl="1"/>
            <a:r>
              <a:rPr lang="en-GB" dirty="0"/>
              <a:t>Is any necessary information missing from a requirement? If so, is it identified as TBD?</a:t>
            </a:r>
          </a:p>
          <a:p>
            <a:pPr lvl="1"/>
            <a:r>
              <a:rPr lang="en-GB" dirty="0"/>
              <a:t>Can all of the requirements be implemented within known constraints and in scope for the project?</a:t>
            </a:r>
          </a:p>
          <a:p>
            <a:pPr lvl="1"/>
            <a:r>
              <a:rPr lang="en-GB" dirty="0"/>
              <a:t>Are any specified error messages unique and meaningful?</a:t>
            </a:r>
          </a:p>
          <a:p>
            <a:pPr marL="0" indent="0">
              <a:buNone/>
            </a:pPr>
            <a:endParaRPr lang="en-GB" dirty="0"/>
          </a:p>
          <a:p>
            <a:r>
              <a:rPr lang="en-GB" b="1" dirty="0"/>
              <a:t>Quality Attributes </a:t>
            </a:r>
            <a:endParaRPr lang="en-GB" dirty="0"/>
          </a:p>
          <a:p>
            <a:pPr lvl="1"/>
            <a:r>
              <a:rPr lang="en-GB" dirty="0"/>
              <a:t>Are all performance objectives properly specified?</a:t>
            </a:r>
          </a:p>
          <a:p>
            <a:pPr lvl="1"/>
            <a:r>
              <a:rPr lang="en-GB" dirty="0"/>
              <a:t>Are all security and safety considerations properly specified?</a:t>
            </a:r>
          </a:p>
          <a:p>
            <a:pPr lvl="1"/>
            <a:r>
              <a:rPr lang="en-GB" dirty="0"/>
              <a:t>Are other pertinent quality attribute goals explicitly </a:t>
            </a:r>
            <a:r>
              <a:rPr lang="en-GB" dirty="0" smtClean="0"/>
              <a:t>documented </a:t>
            </a:r>
            <a:r>
              <a:rPr lang="en-GB" dirty="0"/>
              <a:t>and quantified, with the acceptable trade-offs specified?</a:t>
            </a:r>
          </a:p>
        </p:txBody>
      </p:sp>
    </p:spTree>
    <p:extLst>
      <p:ext uri="{BB962C8B-B14F-4D97-AF65-F5344CB8AC3E}">
        <p14:creationId xmlns:p14="http://schemas.microsoft.com/office/powerpoint/2010/main" val="195530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t>Module </a:t>
            </a:r>
            <a:r>
              <a:rPr lang="en-GB" b="1" dirty="0" smtClean="0"/>
              <a:t>3</a:t>
            </a:r>
            <a:endParaRPr lang="en-GB" dirty="0"/>
          </a:p>
        </p:txBody>
      </p:sp>
      <p:sp>
        <p:nvSpPr>
          <p:cNvPr id="5" name="Subtitle 4"/>
          <p:cNvSpPr>
            <a:spLocks noGrp="1"/>
          </p:cNvSpPr>
          <p:nvPr>
            <p:ph type="subTitle" idx="1"/>
          </p:nvPr>
        </p:nvSpPr>
        <p:spPr/>
        <p:txBody>
          <a:bodyPr/>
          <a:lstStyle/>
          <a:p>
            <a:r>
              <a:rPr lang="en-GB" b="1" dirty="0"/>
              <a:t>Static Techniques</a:t>
            </a:r>
            <a:endParaRPr lang="en-GB" dirty="0"/>
          </a:p>
        </p:txBody>
      </p:sp>
    </p:spTree>
    <p:extLst>
      <p:ext uri="{BB962C8B-B14F-4D97-AF65-F5344CB8AC3E}">
        <p14:creationId xmlns:p14="http://schemas.microsoft.com/office/powerpoint/2010/main" val="824407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Break</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618774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3.3 Static Analysis by Tools</a:t>
            </a:r>
          </a:p>
        </p:txBody>
      </p:sp>
      <p:sp>
        <p:nvSpPr>
          <p:cNvPr id="5" name="Text Placeholder 4"/>
          <p:cNvSpPr>
            <a:spLocks noGrp="1"/>
          </p:cNvSpPr>
          <p:nvPr>
            <p:ph type="body" idx="1"/>
          </p:nvPr>
        </p:nvSpPr>
        <p:spPr/>
        <p:txBody>
          <a:bodyPr>
            <a:normAutofit fontScale="92500" lnSpcReduction="20000"/>
          </a:bodyPr>
          <a:lstStyle/>
          <a:p>
            <a:r>
              <a:rPr lang="en-GB" b="1" dirty="0"/>
              <a:t>Learning Objectives</a:t>
            </a:r>
            <a:endParaRPr lang="en-GB" dirty="0"/>
          </a:p>
          <a:p>
            <a:r>
              <a:rPr lang="en-GB" dirty="0"/>
              <a:t> </a:t>
            </a:r>
          </a:p>
          <a:p>
            <a:pPr lvl="0"/>
            <a:r>
              <a:rPr lang="en-GB" dirty="0"/>
              <a:t>Recall typical defects and errors identified by static analysis and compare them to reviews and dynamic testing (K1)</a:t>
            </a:r>
          </a:p>
          <a:p>
            <a:pPr lvl="0"/>
            <a:r>
              <a:rPr lang="en-GB" dirty="0"/>
              <a:t>Describe, using examples, the typical benefits of static </a:t>
            </a:r>
            <a:r>
              <a:rPr lang="en-GB" dirty="0" smtClean="0"/>
              <a:t>analysis (</a:t>
            </a:r>
            <a:r>
              <a:rPr lang="en-GB" dirty="0"/>
              <a:t>K2)</a:t>
            </a:r>
          </a:p>
          <a:p>
            <a:pPr lvl="0"/>
            <a:r>
              <a:rPr lang="en-GB" dirty="0"/>
              <a:t>List typical code and design defects that may be identified by static analysis tools (K1)</a:t>
            </a:r>
          </a:p>
        </p:txBody>
      </p:sp>
    </p:spTree>
    <p:extLst>
      <p:ext uri="{BB962C8B-B14F-4D97-AF65-F5344CB8AC3E}">
        <p14:creationId xmlns:p14="http://schemas.microsoft.com/office/powerpoint/2010/main" val="404696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Analysis by Tools</a:t>
            </a:r>
          </a:p>
        </p:txBody>
      </p:sp>
      <p:sp>
        <p:nvSpPr>
          <p:cNvPr id="3" name="Content Placeholder 2"/>
          <p:cNvSpPr>
            <a:spLocks noGrp="1"/>
          </p:cNvSpPr>
          <p:nvPr>
            <p:ph idx="1"/>
          </p:nvPr>
        </p:nvSpPr>
        <p:spPr/>
        <p:txBody>
          <a:bodyPr/>
          <a:lstStyle/>
          <a:p>
            <a:r>
              <a:rPr lang="en-GB" dirty="0"/>
              <a:t>The objective of static analysis is to find defects in software source code and software models, but not written </a:t>
            </a:r>
            <a:r>
              <a:rPr lang="en-GB" dirty="0" smtClean="0"/>
              <a:t>documents</a:t>
            </a:r>
          </a:p>
          <a:p>
            <a:endParaRPr lang="en-GB" dirty="0"/>
          </a:p>
          <a:p>
            <a:r>
              <a:rPr lang="en-GB" dirty="0" smtClean="0"/>
              <a:t>It </a:t>
            </a:r>
            <a:r>
              <a:rPr lang="en-GB" dirty="0"/>
              <a:t>requires the use of tools and is performed without actually executing the software being examined by the tool (whereas dynamic testing does execute the software code.) </a:t>
            </a:r>
            <a:endParaRPr lang="en-GB" dirty="0" smtClean="0"/>
          </a:p>
          <a:p>
            <a:endParaRPr lang="en-GB" dirty="0"/>
          </a:p>
          <a:p>
            <a:r>
              <a:rPr lang="en-GB" dirty="0" smtClean="0"/>
              <a:t>As </a:t>
            </a:r>
            <a:r>
              <a:rPr lang="en-GB" dirty="0"/>
              <a:t>with reviews, static analysis finds defects rather than failures</a:t>
            </a:r>
          </a:p>
        </p:txBody>
      </p:sp>
    </p:spTree>
    <p:extLst>
      <p:ext uri="{BB962C8B-B14F-4D97-AF65-F5344CB8AC3E}">
        <p14:creationId xmlns:p14="http://schemas.microsoft.com/office/powerpoint/2010/main" val="963082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Static Analysis by Tools</a:t>
            </a:r>
            <a:endParaRPr lang="en-GB" dirty="0"/>
          </a:p>
        </p:txBody>
      </p:sp>
      <p:sp>
        <p:nvSpPr>
          <p:cNvPr id="3" name="Content Placeholder 2"/>
          <p:cNvSpPr>
            <a:spLocks noGrp="1"/>
          </p:cNvSpPr>
          <p:nvPr>
            <p:ph idx="1"/>
          </p:nvPr>
        </p:nvSpPr>
        <p:spPr/>
        <p:txBody>
          <a:bodyPr/>
          <a:lstStyle/>
          <a:p>
            <a:r>
              <a:rPr lang="en-GB" dirty="0"/>
              <a:t>Static analysis does not test functionality but can locate structural defects that are hard to find in dynamic </a:t>
            </a:r>
            <a:r>
              <a:rPr lang="en-GB" dirty="0" smtClean="0"/>
              <a:t>testing</a:t>
            </a:r>
          </a:p>
          <a:p>
            <a:endParaRPr lang="en-GB" dirty="0"/>
          </a:p>
          <a:p>
            <a:r>
              <a:rPr lang="en-GB" dirty="0" smtClean="0"/>
              <a:t>Subtle </a:t>
            </a:r>
            <a:r>
              <a:rPr lang="en-GB" dirty="0"/>
              <a:t>coding errors and fault-prone code can often be found far more quickly using these tools than by visual inspection or testing</a:t>
            </a:r>
          </a:p>
        </p:txBody>
      </p:sp>
    </p:spTree>
    <p:extLst>
      <p:ext uri="{BB962C8B-B14F-4D97-AF65-F5344CB8AC3E}">
        <p14:creationId xmlns:p14="http://schemas.microsoft.com/office/powerpoint/2010/main" val="1758315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Static Analysis by Tools - Value</a:t>
            </a:r>
            <a:endParaRPr lang="en-GB" dirty="0"/>
          </a:p>
        </p:txBody>
      </p:sp>
      <p:sp>
        <p:nvSpPr>
          <p:cNvPr id="3" name="Content Placeholder 2"/>
          <p:cNvSpPr>
            <a:spLocks noGrp="1"/>
          </p:cNvSpPr>
          <p:nvPr>
            <p:ph idx="1"/>
          </p:nvPr>
        </p:nvSpPr>
        <p:spPr/>
        <p:txBody>
          <a:bodyPr/>
          <a:lstStyle/>
          <a:p>
            <a:r>
              <a:rPr lang="en-GB" dirty="0"/>
              <a:t>The value of static analysis is:</a:t>
            </a:r>
          </a:p>
          <a:p>
            <a:pPr lvl="1"/>
            <a:r>
              <a:rPr lang="en-GB" dirty="0"/>
              <a:t>Early detection of defects prior to test execution</a:t>
            </a:r>
          </a:p>
          <a:p>
            <a:pPr lvl="1"/>
            <a:r>
              <a:rPr lang="en-GB" dirty="0"/>
              <a:t>Early warning about suspicious aspects of the code or design by the calculation of metrics, such as a high complexity measure</a:t>
            </a:r>
          </a:p>
          <a:p>
            <a:pPr lvl="1"/>
            <a:r>
              <a:rPr lang="en-GB" dirty="0"/>
              <a:t>Identification of defects not easily found by dynamic testing</a:t>
            </a:r>
          </a:p>
          <a:p>
            <a:pPr lvl="1"/>
            <a:r>
              <a:rPr lang="en-GB" dirty="0"/>
              <a:t>Detecting dependencies and inconsistencies in software models such as links</a:t>
            </a:r>
          </a:p>
          <a:p>
            <a:pPr lvl="1"/>
            <a:r>
              <a:rPr lang="en-GB" dirty="0"/>
              <a:t>Improved maintainability of code and design</a:t>
            </a:r>
          </a:p>
          <a:p>
            <a:pPr lvl="1"/>
            <a:r>
              <a:rPr lang="en-GB" dirty="0"/>
              <a:t>Prevention of defects, if lessons are learned in development</a:t>
            </a:r>
          </a:p>
          <a:p>
            <a:pPr marL="0" indent="0">
              <a:buNone/>
            </a:pPr>
            <a:endParaRPr lang="en-GB" dirty="0"/>
          </a:p>
        </p:txBody>
      </p:sp>
    </p:spTree>
    <p:extLst>
      <p:ext uri="{BB962C8B-B14F-4D97-AF65-F5344CB8AC3E}">
        <p14:creationId xmlns:p14="http://schemas.microsoft.com/office/powerpoint/2010/main" val="979727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a:t>
            </a:r>
            <a:endParaRPr lang="en-GB" dirty="0"/>
          </a:p>
        </p:txBody>
      </p:sp>
      <p:sp>
        <p:nvSpPr>
          <p:cNvPr id="3" name="Content Placeholder 2"/>
          <p:cNvSpPr>
            <a:spLocks noGrp="1"/>
          </p:cNvSpPr>
          <p:nvPr>
            <p:ph idx="1"/>
          </p:nvPr>
        </p:nvSpPr>
        <p:spPr/>
        <p:txBody>
          <a:bodyPr/>
          <a:lstStyle/>
          <a:p>
            <a:r>
              <a:rPr lang="en-GB" dirty="0"/>
              <a:t>Static analysis can provide early detection of defects prior to test execution, and early warning about complex </a:t>
            </a:r>
            <a:r>
              <a:rPr lang="en-GB" dirty="0" smtClean="0"/>
              <a:t>code</a:t>
            </a:r>
          </a:p>
          <a:p>
            <a:endParaRPr lang="en-GB" dirty="0"/>
          </a:p>
          <a:p>
            <a:r>
              <a:rPr lang="en-GB" dirty="0" smtClean="0"/>
              <a:t>It </a:t>
            </a:r>
            <a:r>
              <a:rPr lang="en-GB" dirty="0"/>
              <a:t>can identify structural defects not easily found by dynamic testing, as well as dependencies and inconsistencies in software models, such as links between modules</a:t>
            </a:r>
          </a:p>
        </p:txBody>
      </p:sp>
    </p:spTree>
    <p:extLst>
      <p:ext uri="{BB962C8B-B14F-4D97-AF65-F5344CB8AC3E}">
        <p14:creationId xmlns:p14="http://schemas.microsoft.com/office/powerpoint/2010/main" val="7451163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a:t>
            </a:r>
            <a:endParaRPr lang="en-GB" dirty="0"/>
          </a:p>
        </p:txBody>
      </p:sp>
      <p:sp>
        <p:nvSpPr>
          <p:cNvPr id="3" name="Content Placeholder 2"/>
          <p:cNvSpPr>
            <a:spLocks noGrp="1"/>
          </p:cNvSpPr>
          <p:nvPr>
            <p:ph idx="1"/>
          </p:nvPr>
        </p:nvSpPr>
        <p:spPr/>
        <p:txBody>
          <a:bodyPr/>
          <a:lstStyle/>
          <a:p>
            <a:r>
              <a:rPr lang="en-GB" dirty="0"/>
              <a:t>It can also help to prevent further defects, if lessons are learned in </a:t>
            </a:r>
            <a:r>
              <a:rPr lang="en-GB" dirty="0" smtClean="0"/>
              <a:t>development</a:t>
            </a:r>
          </a:p>
          <a:p>
            <a:endParaRPr lang="en-GB" dirty="0"/>
          </a:p>
          <a:p>
            <a:r>
              <a:rPr lang="en-GB" dirty="0" smtClean="0"/>
              <a:t>Static </a:t>
            </a:r>
            <a:r>
              <a:rPr lang="en-GB" dirty="0"/>
              <a:t>analysers are usually customisable, so they can check coding standards and improve maintainability of code and </a:t>
            </a:r>
            <a:r>
              <a:rPr lang="en-GB" dirty="0" smtClean="0"/>
              <a:t>design</a:t>
            </a:r>
          </a:p>
          <a:p>
            <a:endParaRPr lang="en-GB" dirty="0"/>
          </a:p>
          <a:p>
            <a:r>
              <a:rPr lang="en-GB" dirty="0"/>
              <a:t>Generally, it is much quicker to find and fix these types of defects before setting up data and running dynamic </a:t>
            </a:r>
            <a:r>
              <a:rPr lang="en-GB" dirty="0" smtClean="0"/>
              <a:t>tests</a:t>
            </a:r>
          </a:p>
          <a:p>
            <a:endParaRPr lang="en-GB" dirty="0"/>
          </a:p>
          <a:p>
            <a:r>
              <a:rPr lang="en-GB" dirty="0" smtClean="0"/>
              <a:t>For </a:t>
            </a:r>
            <a:r>
              <a:rPr lang="en-GB" dirty="0"/>
              <a:t>example, discovering high complexity might result in a major redesign</a:t>
            </a:r>
          </a:p>
        </p:txBody>
      </p:sp>
    </p:spTree>
    <p:extLst>
      <p:ext uri="{BB962C8B-B14F-4D97-AF65-F5344CB8AC3E}">
        <p14:creationId xmlns:p14="http://schemas.microsoft.com/office/powerpoint/2010/main" val="3175361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a:t>
            </a:r>
            <a:endParaRPr lang="en-GB" dirty="0"/>
          </a:p>
        </p:txBody>
      </p:sp>
      <p:sp>
        <p:nvSpPr>
          <p:cNvPr id="3" name="Content Placeholder 2"/>
          <p:cNvSpPr>
            <a:spLocks noGrp="1"/>
          </p:cNvSpPr>
          <p:nvPr>
            <p:ph idx="1"/>
          </p:nvPr>
        </p:nvSpPr>
        <p:spPr/>
        <p:txBody>
          <a:bodyPr>
            <a:normAutofit/>
          </a:bodyPr>
          <a:lstStyle/>
          <a:p>
            <a:r>
              <a:rPr lang="en-GB" dirty="0"/>
              <a:t>Typical defects discovered by static analysis tools include:</a:t>
            </a:r>
          </a:p>
          <a:p>
            <a:pPr lvl="1"/>
            <a:r>
              <a:rPr lang="en-GB" dirty="0"/>
              <a:t> </a:t>
            </a:r>
            <a:r>
              <a:rPr lang="en-GB" dirty="0" smtClean="0"/>
              <a:t>Referencing </a:t>
            </a:r>
            <a:r>
              <a:rPr lang="en-GB" dirty="0"/>
              <a:t>a variable with an undefined value</a:t>
            </a:r>
          </a:p>
          <a:p>
            <a:pPr lvl="1"/>
            <a:r>
              <a:rPr lang="en-GB" dirty="0"/>
              <a:t>Variables that are not used or improperly declared</a:t>
            </a:r>
          </a:p>
          <a:p>
            <a:pPr lvl="1"/>
            <a:r>
              <a:rPr lang="en-GB" dirty="0"/>
              <a:t>Inconsistent component interfaces</a:t>
            </a:r>
          </a:p>
          <a:p>
            <a:pPr lvl="1"/>
            <a:r>
              <a:rPr lang="en-GB" dirty="0"/>
              <a:t>Unreachable (dead) code, including uncalled functions and procedures</a:t>
            </a:r>
          </a:p>
          <a:p>
            <a:pPr lvl="1"/>
            <a:r>
              <a:rPr lang="en-GB" dirty="0"/>
              <a:t>Missing and erroneous logic, e.g. infinite loops</a:t>
            </a:r>
          </a:p>
          <a:p>
            <a:pPr lvl="1"/>
            <a:r>
              <a:rPr lang="en-GB" dirty="0"/>
              <a:t>Overly complicated constructs</a:t>
            </a:r>
          </a:p>
          <a:p>
            <a:pPr lvl="1"/>
            <a:r>
              <a:rPr lang="en-GB" dirty="0"/>
              <a:t>Syntax violations</a:t>
            </a:r>
          </a:p>
          <a:p>
            <a:pPr lvl="1"/>
            <a:r>
              <a:rPr lang="en-GB" dirty="0"/>
              <a:t>Programming standards violations</a:t>
            </a:r>
          </a:p>
          <a:p>
            <a:pPr lvl="1"/>
            <a:r>
              <a:rPr lang="en-GB" dirty="0"/>
              <a:t>Security vulnerabilities</a:t>
            </a:r>
          </a:p>
        </p:txBody>
      </p:sp>
    </p:spTree>
    <p:extLst>
      <p:ext uri="{BB962C8B-B14F-4D97-AF65-F5344CB8AC3E}">
        <p14:creationId xmlns:p14="http://schemas.microsoft.com/office/powerpoint/2010/main" val="2599882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a:t>
            </a:r>
            <a:endParaRPr lang="en-GB" dirty="0"/>
          </a:p>
        </p:txBody>
      </p:sp>
      <p:sp>
        <p:nvSpPr>
          <p:cNvPr id="3" name="Content Placeholder 2"/>
          <p:cNvSpPr>
            <a:spLocks noGrp="1"/>
          </p:cNvSpPr>
          <p:nvPr>
            <p:ph idx="1"/>
          </p:nvPr>
        </p:nvSpPr>
        <p:spPr/>
        <p:txBody>
          <a:bodyPr/>
          <a:lstStyle/>
          <a:p>
            <a:r>
              <a:rPr lang="en-GB" dirty="0"/>
              <a:t>Many of these faults, such as syntax checking and undeclared variables, can be detected by </a:t>
            </a:r>
            <a:r>
              <a:rPr lang="en-GB" dirty="0" smtClean="0"/>
              <a:t>compilers</a:t>
            </a:r>
          </a:p>
          <a:p>
            <a:endParaRPr lang="en-GB" dirty="0"/>
          </a:p>
          <a:p>
            <a:r>
              <a:rPr lang="en-GB" dirty="0" smtClean="0"/>
              <a:t>Procedure </a:t>
            </a:r>
            <a:r>
              <a:rPr lang="en-GB" dirty="0"/>
              <a:t>and variable cross-references produced by the compiler will show up uncalled functions and procedures and where variables are </a:t>
            </a:r>
            <a:r>
              <a:rPr lang="en-GB" dirty="0" smtClean="0"/>
              <a:t>used</a:t>
            </a:r>
          </a:p>
          <a:p>
            <a:endParaRPr lang="en-GB" dirty="0"/>
          </a:p>
          <a:p>
            <a:r>
              <a:rPr lang="en-GB" dirty="0" smtClean="0"/>
              <a:t>Compilers </a:t>
            </a:r>
            <a:r>
              <a:rPr lang="en-GB" dirty="0"/>
              <a:t>can also calculate metrics and complexity measures</a:t>
            </a:r>
          </a:p>
        </p:txBody>
      </p:sp>
    </p:spTree>
    <p:extLst>
      <p:ext uri="{BB962C8B-B14F-4D97-AF65-F5344CB8AC3E}">
        <p14:creationId xmlns:p14="http://schemas.microsoft.com/office/powerpoint/2010/main" val="2784838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 – Example 1</a:t>
            </a:r>
            <a:endParaRPr lang="en-GB" dirty="0"/>
          </a:p>
        </p:txBody>
      </p:sp>
      <p:sp>
        <p:nvSpPr>
          <p:cNvPr id="4" name="Content Placeholder 2"/>
          <p:cNvSpPr txBox="1">
            <a:spLocks/>
          </p:cNvSpPr>
          <p:nvPr/>
        </p:nvSpPr>
        <p:spPr>
          <a:xfrm>
            <a:off x="457200" y="5932404"/>
            <a:ext cx="11590421" cy="65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This will loop forever as the condition 'While A &gt; 0' will always be True</a:t>
            </a:r>
          </a:p>
          <a:p>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831657" y="1781443"/>
            <a:ext cx="3870960" cy="3712210"/>
          </a:xfrm>
          <a:prstGeom prst="rect">
            <a:avLst/>
          </a:prstGeom>
        </p:spPr>
      </p:pic>
    </p:spTree>
    <p:extLst>
      <p:ext uri="{BB962C8B-B14F-4D97-AF65-F5344CB8AC3E}">
        <p14:creationId xmlns:p14="http://schemas.microsoft.com/office/powerpoint/2010/main" val="11912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Topics</a:t>
            </a:r>
            <a:endParaRPr lang="en-GB" dirty="0"/>
          </a:p>
        </p:txBody>
      </p:sp>
      <p:sp>
        <p:nvSpPr>
          <p:cNvPr id="5" name="Text Placeholder 4"/>
          <p:cNvSpPr>
            <a:spLocks noGrp="1"/>
          </p:cNvSpPr>
          <p:nvPr>
            <p:ph type="body" idx="1"/>
          </p:nvPr>
        </p:nvSpPr>
        <p:spPr/>
        <p:txBody>
          <a:bodyPr>
            <a:normAutofit/>
          </a:bodyPr>
          <a:lstStyle/>
          <a:p>
            <a:pPr marL="457200" lvl="0" indent="-457200">
              <a:buFont typeface="+mj-lt"/>
              <a:buAutoNum type="arabicPeriod"/>
            </a:pPr>
            <a:r>
              <a:rPr lang="en-GB" b="1" dirty="0"/>
              <a:t>Static Techniques and the Test  Process</a:t>
            </a:r>
            <a:endParaRPr lang="en-GB" dirty="0"/>
          </a:p>
          <a:p>
            <a:pPr marL="457200" indent="-457200">
              <a:buFont typeface="+mj-lt"/>
              <a:buAutoNum type="arabicPeriod"/>
            </a:pPr>
            <a:r>
              <a:rPr lang="en-GB" b="1" dirty="0"/>
              <a:t> </a:t>
            </a:r>
            <a:r>
              <a:rPr lang="en-GB" b="1" dirty="0" smtClean="0"/>
              <a:t>Review </a:t>
            </a:r>
            <a:r>
              <a:rPr lang="en-GB" b="1" dirty="0"/>
              <a:t>Process</a:t>
            </a:r>
            <a:endParaRPr lang="en-GB" dirty="0"/>
          </a:p>
          <a:p>
            <a:pPr marL="457200" indent="-457200">
              <a:buFont typeface="+mj-lt"/>
              <a:buAutoNum type="arabicPeriod"/>
            </a:pPr>
            <a:r>
              <a:rPr lang="en-GB" b="1" dirty="0"/>
              <a:t> </a:t>
            </a:r>
            <a:r>
              <a:rPr lang="en-GB" b="1" dirty="0" smtClean="0"/>
              <a:t>Static </a:t>
            </a:r>
            <a:r>
              <a:rPr lang="en-GB" b="1" dirty="0"/>
              <a:t>Analysis by Tools</a:t>
            </a:r>
            <a:endParaRPr lang="en-GB" dirty="0"/>
          </a:p>
        </p:txBody>
      </p:sp>
    </p:spTree>
    <p:extLst>
      <p:ext uri="{BB962C8B-B14F-4D97-AF65-F5344CB8AC3E}">
        <p14:creationId xmlns:p14="http://schemas.microsoft.com/office/powerpoint/2010/main" val="3545096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Static Analysis – Example 2</a:t>
            </a:r>
            <a:endParaRPr lang="en-GB" dirty="0"/>
          </a:p>
        </p:txBody>
      </p:sp>
      <p:sp>
        <p:nvSpPr>
          <p:cNvPr id="5" name="Content Placeholder 4"/>
          <p:cNvSpPr>
            <a:spLocks noGrp="1"/>
          </p:cNvSpPr>
          <p:nvPr>
            <p:ph idx="1"/>
          </p:nvPr>
        </p:nvSpPr>
        <p:spPr>
          <a:xfrm>
            <a:off x="152400" y="5691772"/>
            <a:ext cx="11590421" cy="957680"/>
          </a:xfrm>
        </p:spPr>
        <p:txBody>
          <a:bodyPr/>
          <a:lstStyle/>
          <a:p>
            <a:pPr marL="0" indent="0">
              <a:buNone/>
            </a:pPr>
            <a:r>
              <a:rPr lang="en-GB" dirty="0"/>
              <a:t>The statement 'Cannot drive' will never be executed as the condition 'If over 18' will always be True</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171057" y="1620253"/>
            <a:ext cx="4705617" cy="4008120"/>
          </a:xfrm>
          <a:prstGeom prst="rect">
            <a:avLst/>
          </a:prstGeom>
        </p:spPr>
      </p:pic>
    </p:spTree>
    <p:extLst>
      <p:ext uri="{BB962C8B-B14F-4D97-AF65-F5344CB8AC3E}">
        <p14:creationId xmlns:p14="http://schemas.microsoft.com/office/powerpoint/2010/main" val="4701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Flow Analysis</a:t>
            </a:r>
          </a:p>
        </p:txBody>
      </p:sp>
      <p:sp>
        <p:nvSpPr>
          <p:cNvPr id="3" name="Content Placeholder 2"/>
          <p:cNvSpPr>
            <a:spLocks noGrp="1"/>
          </p:cNvSpPr>
          <p:nvPr>
            <p:ph idx="1"/>
          </p:nvPr>
        </p:nvSpPr>
        <p:spPr>
          <a:xfrm>
            <a:off x="312821" y="1424572"/>
            <a:ext cx="11590421" cy="973722"/>
          </a:xfrm>
        </p:spPr>
        <p:txBody>
          <a:bodyPr/>
          <a:lstStyle/>
          <a:p>
            <a:r>
              <a:rPr lang="en-GB" dirty="0"/>
              <a:t>Examples of the typical problems that a data flow analyser would detect are shown below (assume a standalone section)</a:t>
            </a:r>
          </a:p>
        </p:txBody>
      </p:sp>
      <p:sp>
        <p:nvSpPr>
          <p:cNvPr id="5" name="TextBox 4"/>
          <p:cNvSpPr txBox="1"/>
          <p:nvPr/>
        </p:nvSpPr>
        <p:spPr>
          <a:xfrm>
            <a:off x="2879558" y="2333685"/>
            <a:ext cx="1332416" cy="4524315"/>
          </a:xfrm>
          <a:prstGeom prst="rect">
            <a:avLst/>
          </a:prstGeom>
          <a:noFill/>
        </p:spPr>
        <p:txBody>
          <a:bodyPr wrap="none" rtlCol="0">
            <a:spAutoFit/>
          </a:bodyPr>
          <a:lstStyle/>
          <a:p>
            <a:r>
              <a:rPr lang="en-GB" dirty="0" smtClean="0"/>
              <a:t>a = 10</a:t>
            </a:r>
          </a:p>
          <a:p>
            <a:r>
              <a:rPr lang="en-GB" dirty="0" smtClean="0"/>
              <a:t>b = 2</a:t>
            </a:r>
          </a:p>
          <a:p>
            <a:r>
              <a:rPr lang="en-GB" dirty="0" smtClean="0"/>
              <a:t>e = 50</a:t>
            </a:r>
          </a:p>
          <a:p>
            <a:r>
              <a:rPr lang="en-GB" dirty="0" smtClean="0"/>
              <a:t>f = 40</a:t>
            </a:r>
          </a:p>
          <a:p>
            <a:endParaRPr lang="en-GB" dirty="0"/>
          </a:p>
          <a:p>
            <a:r>
              <a:rPr lang="en-GB" dirty="0" smtClean="0"/>
              <a:t>If b = x Then</a:t>
            </a:r>
          </a:p>
          <a:p>
            <a:r>
              <a:rPr lang="en-GB" dirty="0"/>
              <a:t> </a:t>
            </a:r>
            <a:r>
              <a:rPr lang="en-GB" dirty="0" smtClean="0"/>
              <a:t>   do this</a:t>
            </a:r>
          </a:p>
          <a:p>
            <a:r>
              <a:rPr lang="en-GB" dirty="0" smtClean="0"/>
              <a:t>    do that</a:t>
            </a:r>
          </a:p>
          <a:p>
            <a:r>
              <a:rPr lang="en-GB" dirty="0"/>
              <a:t> </a:t>
            </a:r>
            <a:r>
              <a:rPr lang="en-GB" dirty="0" smtClean="0"/>
              <a:t>   y = a * b</a:t>
            </a:r>
          </a:p>
          <a:p>
            <a:r>
              <a:rPr lang="en-GB" dirty="0" smtClean="0"/>
              <a:t>Else</a:t>
            </a:r>
          </a:p>
          <a:p>
            <a:r>
              <a:rPr lang="en-GB" dirty="0"/>
              <a:t> </a:t>
            </a:r>
            <a:r>
              <a:rPr lang="en-GB" dirty="0" smtClean="0"/>
              <a:t>   do other</a:t>
            </a:r>
          </a:p>
          <a:p>
            <a:r>
              <a:rPr lang="en-GB" dirty="0"/>
              <a:t> </a:t>
            </a:r>
            <a:r>
              <a:rPr lang="en-GB" dirty="0" smtClean="0"/>
              <a:t>   e=10</a:t>
            </a:r>
          </a:p>
          <a:p>
            <a:r>
              <a:rPr lang="en-GB" dirty="0"/>
              <a:t> </a:t>
            </a:r>
            <a:r>
              <a:rPr lang="en-GB" dirty="0" smtClean="0"/>
              <a:t>   .</a:t>
            </a:r>
          </a:p>
          <a:p>
            <a:r>
              <a:rPr lang="en-GB" dirty="0"/>
              <a:t> </a:t>
            </a:r>
            <a:r>
              <a:rPr lang="en-GB" dirty="0" smtClean="0"/>
              <a:t>   .</a:t>
            </a:r>
          </a:p>
          <a:p>
            <a:r>
              <a:rPr lang="en-GB" dirty="0"/>
              <a:t> </a:t>
            </a:r>
            <a:r>
              <a:rPr lang="en-GB" dirty="0" smtClean="0"/>
              <a:t>   .</a:t>
            </a:r>
          </a:p>
          <a:p>
            <a:r>
              <a:rPr lang="en-GB" dirty="0" smtClean="0"/>
              <a:t>End if</a:t>
            </a:r>
            <a:endParaRPr lang="en-GB" dirty="0"/>
          </a:p>
        </p:txBody>
      </p:sp>
      <p:sp>
        <p:nvSpPr>
          <p:cNvPr id="6" name="TextBox 5"/>
          <p:cNvSpPr txBox="1"/>
          <p:nvPr/>
        </p:nvSpPr>
        <p:spPr>
          <a:xfrm>
            <a:off x="7676973" y="2494366"/>
            <a:ext cx="1283878" cy="369332"/>
          </a:xfrm>
          <a:prstGeom prst="rect">
            <a:avLst/>
          </a:prstGeom>
          <a:noFill/>
        </p:spPr>
        <p:txBody>
          <a:bodyPr wrap="none" rtlCol="0">
            <a:spAutoFit/>
          </a:bodyPr>
          <a:lstStyle/>
          <a:p>
            <a:r>
              <a:rPr lang="en-GB" dirty="0" smtClean="0"/>
              <a:t>a is defined</a:t>
            </a:r>
            <a:endParaRPr lang="en-GB" dirty="0"/>
          </a:p>
        </p:txBody>
      </p:sp>
      <p:sp>
        <p:nvSpPr>
          <p:cNvPr id="7" name="TextBox 6"/>
          <p:cNvSpPr txBox="1"/>
          <p:nvPr/>
        </p:nvSpPr>
        <p:spPr>
          <a:xfrm>
            <a:off x="7676973" y="2935978"/>
            <a:ext cx="1283878" cy="369332"/>
          </a:xfrm>
          <a:prstGeom prst="rect">
            <a:avLst/>
          </a:prstGeom>
          <a:noFill/>
        </p:spPr>
        <p:txBody>
          <a:bodyPr wrap="none" rtlCol="0">
            <a:spAutoFit/>
          </a:bodyPr>
          <a:lstStyle/>
          <a:p>
            <a:r>
              <a:rPr lang="en-GB" dirty="0" smtClean="0"/>
              <a:t>e is defined</a:t>
            </a:r>
            <a:endParaRPr lang="en-GB" dirty="0"/>
          </a:p>
        </p:txBody>
      </p:sp>
      <p:sp>
        <p:nvSpPr>
          <p:cNvPr id="8" name="TextBox 7"/>
          <p:cNvSpPr txBox="1"/>
          <p:nvPr/>
        </p:nvSpPr>
        <p:spPr>
          <a:xfrm>
            <a:off x="7676973" y="2727068"/>
            <a:ext cx="1283878" cy="369332"/>
          </a:xfrm>
          <a:prstGeom prst="rect">
            <a:avLst/>
          </a:prstGeom>
          <a:noFill/>
        </p:spPr>
        <p:txBody>
          <a:bodyPr wrap="none" rtlCol="0">
            <a:spAutoFit/>
          </a:bodyPr>
          <a:lstStyle/>
          <a:p>
            <a:r>
              <a:rPr lang="en-GB" dirty="0" smtClean="0"/>
              <a:t>b is defined</a:t>
            </a:r>
            <a:endParaRPr lang="en-GB" dirty="0"/>
          </a:p>
        </p:txBody>
      </p:sp>
      <p:sp>
        <p:nvSpPr>
          <p:cNvPr id="9" name="TextBox 8"/>
          <p:cNvSpPr txBox="1"/>
          <p:nvPr/>
        </p:nvSpPr>
        <p:spPr>
          <a:xfrm>
            <a:off x="7676973" y="3576364"/>
            <a:ext cx="2470100" cy="369332"/>
          </a:xfrm>
          <a:prstGeom prst="rect">
            <a:avLst/>
          </a:prstGeom>
          <a:noFill/>
        </p:spPr>
        <p:txBody>
          <a:bodyPr wrap="none" rtlCol="0">
            <a:spAutoFit/>
          </a:bodyPr>
          <a:lstStyle/>
          <a:p>
            <a:r>
              <a:rPr lang="en-GB" dirty="0" smtClean="0"/>
              <a:t>f is defined but not used</a:t>
            </a:r>
            <a:endParaRPr lang="en-GB" dirty="0"/>
          </a:p>
        </p:txBody>
      </p:sp>
      <p:sp>
        <p:nvSpPr>
          <p:cNvPr id="10" name="TextBox 9"/>
          <p:cNvSpPr txBox="1"/>
          <p:nvPr/>
        </p:nvSpPr>
        <p:spPr>
          <a:xfrm>
            <a:off x="7676973" y="3144117"/>
            <a:ext cx="1221360" cy="369332"/>
          </a:xfrm>
          <a:prstGeom prst="rect">
            <a:avLst/>
          </a:prstGeom>
          <a:noFill/>
        </p:spPr>
        <p:txBody>
          <a:bodyPr wrap="none" rtlCol="0">
            <a:spAutoFit/>
          </a:bodyPr>
          <a:lstStyle/>
          <a:p>
            <a:r>
              <a:rPr lang="en-GB" dirty="0" smtClean="0"/>
              <a:t>f is defined</a:t>
            </a:r>
            <a:endParaRPr lang="en-GB" dirty="0"/>
          </a:p>
        </p:txBody>
      </p:sp>
      <p:sp>
        <p:nvSpPr>
          <p:cNvPr id="11" name="TextBox 10"/>
          <p:cNvSpPr txBox="1"/>
          <p:nvPr/>
        </p:nvSpPr>
        <p:spPr>
          <a:xfrm>
            <a:off x="7676973" y="4088960"/>
            <a:ext cx="1003801" cy="369332"/>
          </a:xfrm>
          <a:prstGeom prst="rect">
            <a:avLst/>
          </a:prstGeom>
          <a:noFill/>
        </p:spPr>
        <p:txBody>
          <a:bodyPr wrap="none" rtlCol="0">
            <a:spAutoFit/>
          </a:bodyPr>
          <a:lstStyle/>
          <a:p>
            <a:r>
              <a:rPr lang="en-GB" dirty="0" smtClean="0"/>
              <a:t>b is used</a:t>
            </a:r>
            <a:endParaRPr lang="en-GB" dirty="0"/>
          </a:p>
        </p:txBody>
      </p:sp>
      <p:sp>
        <p:nvSpPr>
          <p:cNvPr id="12" name="TextBox 11"/>
          <p:cNvSpPr txBox="1"/>
          <p:nvPr/>
        </p:nvSpPr>
        <p:spPr>
          <a:xfrm>
            <a:off x="7676973" y="4313459"/>
            <a:ext cx="1623714" cy="369332"/>
          </a:xfrm>
          <a:prstGeom prst="rect">
            <a:avLst/>
          </a:prstGeom>
          <a:noFill/>
        </p:spPr>
        <p:txBody>
          <a:bodyPr wrap="none" rtlCol="0">
            <a:spAutoFit/>
          </a:bodyPr>
          <a:lstStyle/>
          <a:p>
            <a:r>
              <a:rPr lang="en-GB" dirty="0" smtClean="0"/>
              <a:t>x is not defined</a:t>
            </a:r>
            <a:endParaRPr lang="en-GB" dirty="0"/>
          </a:p>
        </p:txBody>
      </p:sp>
      <p:sp>
        <p:nvSpPr>
          <p:cNvPr id="13" name="TextBox 12"/>
          <p:cNvSpPr txBox="1"/>
          <p:nvPr/>
        </p:nvSpPr>
        <p:spPr>
          <a:xfrm>
            <a:off x="7676973" y="4813086"/>
            <a:ext cx="1283878" cy="369332"/>
          </a:xfrm>
          <a:prstGeom prst="rect">
            <a:avLst/>
          </a:prstGeom>
          <a:noFill/>
        </p:spPr>
        <p:txBody>
          <a:bodyPr wrap="none" rtlCol="0">
            <a:spAutoFit/>
          </a:bodyPr>
          <a:lstStyle/>
          <a:p>
            <a:r>
              <a:rPr lang="en-GB" dirty="0" smtClean="0"/>
              <a:t>y is defined</a:t>
            </a:r>
            <a:endParaRPr lang="en-GB" dirty="0"/>
          </a:p>
        </p:txBody>
      </p:sp>
      <p:sp>
        <p:nvSpPr>
          <p:cNvPr id="14" name="TextBox 13"/>
          <p:cNvSpPr txBox="1"/>
          <p:nvPr/>
        </p:nvSpPr>
        <p:spPr>
          <a:xfrm>
            <a:off x="7676973" y="5123766"/>
            <a:ext cx="992579" cy="369332"/>
          </a:xfrm>
          <a:prstGeom prst="rect">
            <a:avLst/>
          </a:prstGeom>
          <a:noFill/>
        </p:spPr>
        <p:txBody>
          <a:bodyPr wrap="none" rtlCol="0">
            <a:spAutoFit/>
          </a:bodyPr>
          <a:lstStyle/>
          <a:p>
            <a:r>
              <a:rPr lang="en-GB" dirty="0" smtClean="0"/>
              <a:t>a is used</a:t>
            </a:r>
            <a:endParaRPr lang="en-GB" dirty="0"/>
          </a:p>
        </p:txBody>
      </p:sp>
      <p:sp>
        <p:nvSpPr>
          <p:cNvPr id="15" name="TextBox 14"/>
          <p:cNvSpPr txBox="1"/>
          <p:nvPr/>
        </p:nvSpPr>
        <p:spPr>
          <a:xfrm>
            <a:off x="7676973" y="5434446"/>
            <a:ext cx="1003801" cy="369332"/>
          </a:xfrm>
          <a:prstGeom prst="rect">
            <a:avLst/>
          </a:prstGeom>
          <a:noFill/>
        </p:spPr>
        <p:txBody>
          <a:bodyPr wrap="none" rtlCol="0">
            <a:spAutoFit/>
          </a:bodyPr>
          <a:lstStyle/>
          <a:p>
            <a:r>
              <a:rPr lang="en-GB" dirty="0" smtClean="0"/>
              <a:t>b is used</a:t>
            </a:r>
            <a:endParaRPr lang="en-GB" dirty="0"/>
          </a:p>
        </p:txBody>
      </p:sp>
      <p:sp>
        <p:nvSpPr>
          <p:cNvPr id="16" name="TextBox 15"/>
          <p:cNvSpPr txBox="1"/>
          <p:nvPr/>
        </p:nvSpPr>
        <p:spPr>
          <a:xfrm>
            <a:off x="7676973" y="6269182"/>
            <a:ext cx="2628989" cy="369332"/>
          </a:xfrm>
          <a:prstGeom prst="rect">
            <a:avLst/>
          </a:prstGeom>
          <a:noFill/>
        </p:spPr>
        <p:txBody>
          <a:bodyPr wrap="none" rtlCol="0">
            <a:spAutoFit/>
          </a:bodyPr>
          <a:lstStyle/>
          <a:p>
            <a:r>
              <a:rPr lang="en-GB" dirty="0" smtClean="0"/>
              <a:t>e is redefined without use</a:t>
            </a:r>
            <a:endParaRPr lang="en-GB" dirty="0"/>
          </a:p>
        </p:txBody>
      </p:sp>
      <p:cxnSp>
        <p:nvCxnSpPr>
          <p:cNvPr id="18" name="Straight Arrow Connector 17"/>
          <p:cNvCxnSpPr/>
          <p:nvPr/>
        </p:nvCxnSpPr>
        <p:spPr>
          <a:xfrm flipH="1" flipV="1">
            <a:off x="3665621" y="2541558"/>
            <a:ext cx="4011352" cy="1374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65621" y="2781507"/>
            <a:ext cx="4011352" cy="1374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665621" y="3068281"/>
            <a:ext cx="4011352" cy="82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665621" y="3320899"/>
            <a:ext cx="4011352" cy="462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flipV="1">
            <a:off x="3665621" y="3413482"/>
            <a:ext cx="4011352" cy="347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211974" y="3909990"/>
            <a:ext cx="3464999" cy="3636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1"/>
          </p:cNvCxnSpPr>
          <p:nvPr/>
        </p:nvCxnSpPr>
        <p:spPr>
          <a:xfrm flipH="1" flipV="1">
            <a:off x="4211974" y="3993413"/>
            <a:ext cx="3464999" cy="504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018547" y="4716717"/>
            <a:ext cx="3658426" cy="5094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76973" y="4879959"/>
            <a:ext cx="0" cy="8550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665621" y="5601303"/>
            <a:ext cx="4011352" cy="8695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 of Static Analysis Tools</a:t>
            </a:r>
          </a:p>
        </p:txBody>
      </p:sp>
      <p:sp>
        <p:nvSpPr>
          <p:cNvPr id="3" name="Content Placeholder 2"/>
          <p:cNvSpPr>
            <a:spLocks noGrp="1"/>
          </p:cNvSpPr>
          <p:nvPr>
            <p:ph idx="1"/>
          </p:nvPr>
        </p:nvSpPr>
        <p:spPr/>
        <p:txBody>
          <a:bodyPr>
            <a:normAutofit/>
          </a:bodyPr>
          <a:lstStyle/>
          <a:p>
            <a:r>
              <a:rPr lang="en-GB" dirty="0"/>
              <a:t>Static analysis tools are typically used by </a:t>
            </a:r>
            <a:r>
              <a:rPr lang="en-GB" dirty="0" smtClean="0"/>
              <a:t>developers</a:t>
            </a:r>
          </a:p>
          <a:p>
            <a:r>
              <a:rPr lang="en-GB" dirty="0"/>
              <a:t>Static analysis tools may produce a large number of warning messages, which need to be well-managed and filtered to allow the most effective use of the </a:t>
            </a:r>
            <a:r>
              <a:rPr lang="en-GB" dirty="0" smtClean="0"/>
              <a:t>tool</a:t>
            </a:r>
          </a:p>
          <a:p>
            <a:r>
              <a:rPr lang="en-GB" dirty="0"/>
              <a:t>Many of these tools provide a graphical view of the layout of the </a:t>
            </a:r>
            <a:r>
              <a:rPr lang="en-GB" dirty="0" smtClean="0"/>
              <a:t>code</a:t>
            </a:r>
          </a:p>
          <a:p>
            <a:r>
              <a:rPr lang="en-GB" dirty="0"/>
              <a:t>This can be useful for testers to:</a:t>
            </a:r>
          </a:p>
          <a:p>
            <a:pPr lvl="1"/>
            <a:r>
              <a:rPr lang="en-GB" dirty="0" smtClean="0"/>
              <a:t>Locate </a:t>
            </a:r>
            <a:r>
              <a:rPr lang="en-GB" dirty="0"/>
              <a:t>complex source code, which might indicate possible defect clustering and a focus for dynamic tests</a:t>
            </a:r>
          </a:p>
          <a:p>
            <a:pPr lvl="1"/>
            <a:r>
              <a:rPr lang="en-GB" dirty="0"/>
              <a:t>Produce graphical output (e.g. control flow graphs)</a:t>
            </a:r>
          </a:p>
          <a:p>
            <a:pPr lvl="1"/>
            <a:r>
              <a:rPr lang="en-GB" dirty="0"/>
              <a:t>Design structural (white box) tests based on control flow, data flow or other criteria</a:t>
            </a:r>
          </a:p>
          <a:p>
            <a:pPr lvl="1"/>
            <a:r>
              <a:rPr lang="en-GB" dirty="0"/>
              <a:t>Examine source code from a number of perspectives based on industry accepted </a:t>
            </a:r>
            <a:r>
              <a:rPr lang="en-GB" dirty="0" smtClean="0"/>
              <a:t>measures</a:t>
            </a:r>
            <a:endParaRPr lang="en-GB" dirty="0"/>
          </a:p>
          <a:p>
            <a:endParaRPr lang="en-GB" dirty="0"/>
          </a:p>
        </p:txBody>
      </p:sp>
    </p:spTree>
    <p:extLst>
      <p:ext uri="{BB962C8B-B14F-4D97-AF65-F5344CB8AC3E}">
        <p14:creationId xmlns:p14="http://schemas.microsoft.com/office/powerpoint/2010/main" val="2438483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Questions 14 to 16</a:t>
            </a:r>
            <a:endParaRPr lang="en-GB" dirty="0"/>
          </a:p>
        </p:txBody>
      </p:sp>
    </p:spTree>
    <p:extLst>
      <p:ext uri="{BB962C8B-B14F-4D97-AF65-F5344CB8AC3E}">
        <p14:creationId xmlns:p14="http://schemas.microsoft.com/office/powerpoint/2010/main" val="2495402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Lunch</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2426271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t>Module </a:t>
            </a:r>
            <a:r>
              <a:rPr lang="en-GB" b="1" dirty="0" smtClean="0"/>
              <a:t>4</a:t>
            </a:r>
            <a:endParaRPr lang="en-GB" dirty="0"/>
          </a:p>
        </p:txBody>
      </p:sp>
      <p:sp>
        <p:nvSpPr>
          <p:cNvPr id="5" name="Subtitle 4"/>
          <p:cNvSpPr>
            <a:spLocks noGrp="1"/>
          </p:cNvSpPr>
          <p:nvPr>
            <p:ph type="subTitle" idx="1"/>
          </p:nvPr>
        </p:nvSpPr>
        <p:spPr/>
        <p:txBody>
          <a:bodyPr/>
          <a:lstStyle/>
          <a:p>
            <a:r>
              <a:rPr lang="en-GB" b="1" dirty="0"/>
              <a:t>Test Design Techniques</a:t>
            </a:r>
            <a:endParaRPr lang="en-GB" dirty="0"/>
          </a:p>
        </p:txBody>
      </p:sp>
    </p:spTree>
    <p:extLst>
      <p:ext uri="{BB962C8B-B14F-4D97-AF65-F5344CB8AC3E}">
        <p14:creationId xmlns:p14="http://schemas.microsoft.com/office/powerpoint/2010/main" val="3503898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Topics</a:t>
            </a:r>
            <a:endParaRPr lang="en-GB" dirty="0"/>
          </a:p>
        </p:txBody>
      </p:sp>
      <p:sp>
        <p:nvSpPr>
          <p:cNvPr id="5" name="Text Placeholder 4"/>
          <p:cNvSpPr>
            <a:spLocks noGrp="1"/>
          </p:cNvSpPr>
          <p:nvPr>
            <p:ph type="body" idx="1"/>
          </p:nvPr>
        </p:nvSpPr>
        <p:spPr>
          <a:xfrm>
            <a:off x="360947" y="4589463"/>
            <a:ext cx="11341769" cy="2146073"/>
          </a:xfrm>
        </p:spPr>
        <p:txBody>
          <a:bodyPr>
            <a:normAutofit/>
          </a:bodyPr>
          <a:lstStyle/>
          <a:p>
            <a:pPr marL="457200" lvl="0" indent="-457200">
              <a:buFont typeface="+mj-lt"/>
              <a:buAutoNum type="arabicPeriod"/>
            </a:pPr>
            <a:r>
              <a:rPr lang="en-GB" b="1" dirty="0"/>
              <a:t>The Test Development Process</a:t>
            </a:r>
            <a:endParaRPr lang="en-GB" dirty="0"/>
          </a:p>
          <a:p>
            <a:pPr marL="457200" lvl="0" indent="-457200">
              <a:buFont typeface="+mj-lt"/>
              <a:buAutoNum type="arabicPeriod"/>
            </a:pPr>
            <a:r>
              <a:rPr lang="en-GB" b="1" dirty="0"/>
              <a:t>Categories of Test Design Techniques</a:t>
            </a:r>
            <a:endParaRPr lang="en-GB" dirty="0"/>
          </a:p>
          <a:p>
            <a:pPr marL="457200" lvl="0" indent="-457200">
              <a:buFont typeface="+mj-lt"/>
              <a:buAutoNum type="arabicPeriod"/>
            </a:pPr>
            <a:r>
              <a:rPr lang="en-GB" b="1" dirty="0"/>
              <a:t>Specification-based or Black-box Techniques</a:t>
            </a:r>
            <a:endParaRPr lang="en-GB" dirty="0"/>
          </a:p>
          <a:p>
            <a:pPr marL="457200" lvl="0" indent="-457200">
              <a:buFont typeface="+mj-lt"/>
              <a:buAutoNum type="arabicPeriod"/>
            </a:pPr>
            <a:r>
              <a:rPr lang="en-GB" b="1" dirty="0"/>
              <a:t>Structure-based or White-box Techniques</a:t>
            </a:r>
            <a:endParaRPr lang="en-GB" dirty="0"/>
          </a:p>
          <a:p>
            <a:pPr marL="457200" lvl="0" indent="-457200">
              <a:buFont typeface="+mj-lt"/>
              <a:buAutoNum type="arabicPeriod"/>
            </a:pPr>
            <a:r>
              <a:rPr lang="en-GB" b="1" dirty="0"/>
              <a:t>Experience-based Techniques</a:t>
            </a:r>
            <a:endParaRPr lang="en-GB" dirty="0"/>
          </a:p>
          <a:p>
            <a:pPr marL="457200" lvl="0" indent="-457200">
              <a:buFont typeface="+mj-lt"/>
              <a:buAutoNum type="arabicPeriod"/>
            </a:pPr>
            <a:r>
              <a:rPr lang="en-GB" b="1" dirty="0"/>
              <a:t>Choosing Test Techniques</a:t>
            </a:r>
            <a:endParaRPr lang="en-GB" dirty="0"/>
          </a:p>
          <a:p>
            <a:endParaRPr lang="en-GB" dirty="0"/>
          </a:p>
        </p:txBody>
      </p:sp>
    </p:spTree>
    <p:extLst>
      <p:ext uri="{BB962C8B-B14F-4D97-AF65-F5344CB8AC3E}">
        <p14:creationId xmlns:p14="http://schemas.microsoft.com/office/powerpoint/2010/main" val="34576071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b="1" dirty="0"/>
              <a:t>4.1 The Test Development </a:t>
            </a:r>
            <a:r>
              <a:rPr lang="en-GB" b="1" dirty="0" smtClean="0"/>
              <a:t>Process</a:t>
            </a:r>
            <a:endParaRPr lang="en-GB" dirty="0"/>
          </a:p>
        </p:txBody>
      </p:sp>
      <p:sp>
        <p:nvSpPr>
          <p:cNvPr id="11" name="Text Placeholder 10"/>
          <p:cNvSpPr>
            <a:spLocks noGrp="1"/>
          </p:cNvSpPr>
          <p:nvPr>
            <p:ph type="body" idx="1"/>
          </p:nvPr>
        </p:nvSpPr>
        <p:spPr>
          <a:xfrm>
            <a:off x="360947" y="4589463"/>
            <a:ext cx="11341769" cy="1923632"/>
          </a:xfrm>
        </p:spPr>
        <p:txBody>
          <a:bodyPr>
            <a:normAutofit fontScale="92500" lnSpcReduction="20000"/>
          </a:bodyPr>
          <a:lstStyle/>
          <a:p>
            <a:r>
              <a:rPr lang="en-GB" b="1" dirty="0"/>
              <a:t>Learning Objectives</a:t>
            </a:r>
            <a:endParaRPr lang="en-GB" dirty="0"/>
          </a:p>
          <a:p>
            <a:r>
              <a:rPr lang="en-GB" b="1" dirty="0"/>
              <a:t> </a:t>
            </a:r>
            <a:endParaRPr lang="en-GB" dirty="0"/>
          </a:p>
          <a:p>
            <a:pPr lvl="0"/>
            <a:r>
              <a:rPr lang="en-GB" dirty="0"/>
              <a:t>Differentiate between a test design specification, test case specification and test procedure specification (K2)</a:t>
            </a:r>
          </a:p>
          <a:p>
            <a:pPr lvl="0"/>
            <a:r>
              <a:rPr lang="en-GB" dirty="0"/>
              <a:t>Compare the terms test condition, test case and test procedure (K2)</a:t>
            </a:r>
          </a:p>
          <a:p>
            <a:pPr lvl="0"/>
            <a:r>
              <a:rPr lang="en-GB" dirty="0"/>
              <a:t>Evaluate the quality of test cases in terms of clear traceability to the requirements and expected results (K2)</a:t>
            </a:r>
          </a:p>
          <a:p>
            <a:pPr lvl="0"/>
            <a:r>
              <a:rPr lang="en-GB" dirty="0"/>
              <a:t>Translate test cases into a well-structured test procedure specification at a level of detail relevant to the knowledge of the testers (K3)</a:t>
            </a:r>
          </a:p>
          <a:p>
            <a:endParaRPr lang="en-GB" dirty="0"/>
          </a:p>
        </p:txBody>
      </p:sp>
    </p:spTree>
    <p:extLst>
      <p:ext uri="{BB962C8B-B14F-4D97-AF65-F5344CB8AC3E}">
        <p14:creationId xmlns:p14="http://schemas.microsoft.com/office/powerpoint/2010/main" val="41287225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Test Development Process</a:t>
            </a:r>
          </a:p>
        </p:txBody>
      </p:sp>
      <p:sp>
        <p:nvSpPr>
          <p:cNvPr id="3" name="Content Placeholder 2"/>
          <p:cNvSpPr>
            <a:spLocks noGrp="1"/>
          </p:cNvSpPr>
          <p:nvPr>
            <p:ph idx="1"/>
          </p:nvPr>
        </p:nvSpPr>
        <p:spPr/>
        <p:txBody>
          <a:bodyPr/>
          <a:lstStyle/>
          <a:p>
            <a:r>
              <a:rPr lang="en-GB" dirty="0"/>
              <a:t>The formal test development process comprises three main steps:</a:t>
            </a:r>
          </a:p>
          <a:p>
            <a:pPr lvl="1"/>
            <a:r>
              <a:rPr lang="en-GB" b="1" dirty="0" smtClean="0"/>
              <a:t>Analyse</a:t>
            </a:r>
            <a:r>
              <a:rPr lang="en-GB" dirty="0" smtClean="0"/>
              <a:t> </a:t>
            </a:r>
            <a:r>
              <a:rPr lang="en-GB" dirty="0"/>
              <a:t>the test basis, identify the test conditions and document them in the Test Design Specification</a:t>
            </a:r>
          </a:p>
          <a:p>
            <a:pPr lvl="1"/>
            <a:r>
              <a:rPr lang="en-GB" b="1" dirty="0"/>
              <a:t>Design</a:t>
            </a:r>
            <a:r>
              <a:rPr lang="en-GB" dirty="0"/>
              <a:t> the test cases required to test the test conditions and document them in the Test Case Specification</a:t>
            </a:r>
          </a:p>
          <a:p>
            <a:pPr lvl="1"/>
            <a:r>
              <a:rPr lang="en-GB" b="1" dirty="0"/>
              <a:t>Implement</a:t>
            </a:r>
            <a:r>
              <a:rPr lang="en-GB" dirty="0"/>
              <a:t> the test procedures for executing the test cases and document them in the Test Procedure Specification</a:t>
            </a:r>
          </a:p>
          <a:p>
            <a:endParaRPr lang="en-GB" dirty="0"/>
          </a:p>
        </p:txBody>
      </p:sp>
    </p:spTree>
    <p:extLst>
      <p:ext uri="{BB962C8B-B14F-4D97-AF65-F5344CB8AC3E}">
        <p14:creationId xmlns:p14="http://schemas.microsoft.com/office/powerpoint/2010/main" val="29620649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Process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2863" y="984303"/>
            <a:ext cx="7428261" cy="5776860"/>
          </a:xfrm>
        </p:spPr>
      </p:pic>
    </p:spTree>
    <p:extLst>
      <p:ext uri="{BB962C8B-B14F-4D97-AF65-F5344CB8AC3E}">
        <p14:creationId xmlns:p14="http://schemas.microsoft.com/office/powerpoint/2010/main" val="399531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3.1 Static Techniques and the Test Process</a:t>
            </a:r>
          </a:p>
        </p:txBody>
      </p:sp>
      <p:sp>
        <p:nvSpPr>
          <p:cNvPr id="5" name="Text Placeholder 4"/>
          <p:cNvSpPr>
            <a:spLocks noGrp="1"/>
          </p:cNvSpPr>
          <p:nvPr>
            <p:ph type="body" idx="1"/>
          </p:nvPr>
        </p:nvSpPr>
        <p:spPr/>
        <p:txBody>
          <a:bodyPr>
            <a:normAutofit fontScale="85000" lnSpcReduction="20000"/>
          </a:bodyPr>
          <a:lstStyle/>
          <a:p>
            <a:r>
              <a:rPr lang="en-GB" b="1" dirty="0"/>
              <a:t>Learning Objectives</a:t>
            </a:r>
            <a:endParaRPr lang="en-GB" dirty="0"/>
          </a:p>
          <a:p>
            <a:r>
              <a:rPr lang="en-GB" dirty="0"/>
              <a:t> </a:t>
            </a:r>
          </a:p>
          <a:p>
            <a:pPr lvl="0"/>
            <a:r>
              <a:rPr lang="en-GB" dirty="0"/>
              <a:t>Recognise software work products that can be examined by the different static techniques (K1)</a:t>
            </a:r>
          </a:p>
          <a:p>
            <a:pPr lvl="0"/>
            <a:r>
              <a:rPr lang="en-GB" dirty="0"/>
              <a:t>Describe the importance and value of considering static techniques for the assessment of software work products (K2)</a:t>
            </a:r>
          </a:p>
          <a:p>
            <a:r>
              <a:rPr lang="en-GB" dirty="0"/>
              <a:t>Explain the difference between static and dynamic techniques, considering objectives, types of defects to be identified, and the role of these techniques within the software life cycle (K2)</a:t>
            </a:r>
          </a:p>
        </p:txBody>
      </p:sp>
    </p:spTree>
    <p:extLst>
      <p:ext uri="{BB962C8B-B14F-4D97-AF65-F5344CB8AC3E}">
        <p14:creationId xmlns:p14="http://schemas.microsoft.com/office/powerpoint/2010/main" val="37930157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IEEE529- Standard for Software Test </a:t>
            </a:r>
            <a:r>
              <a:rPr lang="en-GB" dirty="0" smtClean="0"/>
              <a:t>Documentation</a:t>
            </a:r>
            <a:endParaRPr lang="en-GB" dirty="0"/>
          </a:p>
        </p:txBody>
      </p:sp>
      <p:sp>
        <p:nvSpPr>
          <p:cNvPr id="3" name="Content Placeholder 2"/>
          <p:cNvSpPr>
            <a:spLocks noGrp="1"/>
          </p:cNvSpPr>
          <p:nvPr>
            <p:ph idx="1"/>
          </p:nvPr>
        </p:nvSpPr>
        <p:spPr>
          <a:xfrm>
            <a:off x="312821" y="1825625"/>
            <a:ext cx="11590421" cy="1061954"/>
          </a:xfrm>
        </p:spPr>
        <p:txBody>
          <a:bodyPr/>
          <a:lstStyle/>
          <a:p>
            <a:r>
              <a:rPr lang="en-GB" dirty="0" smtClean="0"/>
              <a:t>Describes </a:t>
            </a:r>
            <a:r>
              <a:rPr lang="en-GB" dirty="0"/>
              <a:t>the content of eight documents to be produced during software </a:t>
            </a:r>
            <a:r>
              <a:rPr lang="en-GB" dirty="0" smtClean="0"/>
              <a:t>testing</a:t>
            </a:r>
          </a:p>
          <a:p>
            <a:pPr marL="0" indent="0">
              <a:buNone/>
            </a:pPr>
            <a:endParaRPr lang="en-GB" dirty="0" smtClean="0"/>
          </a:p>
          <a:p>
            <a:endParaRPr lang="en-GB" dirty="0"/>
          </a:p>
        </p:txBody>
      </p:sp>
      <p:sp>
        <p:nvSpPr>
          <p:cNvPr id="4" name="TextBox 3"/>
          <p:cNvSpPr txBox="1"/>
          <p:nvPr/>
        </p:nvSpPr>
        <p:spPr>
          <a:xfrm>
            <a:off x="954505" y="3352800"/>
            <a:ext cx="8595366" cy="2308324"/>
          </a:xfrm>
          <a:prstGeom prst="rect">
            <a:avLst/>
          </a:prstGeom>
          <a:noFill/>
        </p:spPr>
        <p:txBody>
          <a:bodyPr wrap="none" rtlCol="0">
            <a:spAutoFit/>
          </a:bodyPr>
          <a:lstStyle/>
          <a:p>
            <a:r>
              <a:rPr lang="en-GB" dirty="0"/>
              <a:t>1. Test Plan 					</a:t>
            </a:r>
            <a:r>
              <a:rPr lang="en-GB" dirty="0" smtClean="0"/>
              <a:t>5</a:t>
            </a:r>
            <a:r>
              <a:rPr lang="en-GB" dirty="0"/>
              <a:t>. Test Item Transmittal Report</a:t>
            </a:r>
          </a:p>
          <a:p>
            <a:r>
              <a:rPr lang="en-GB" dirty="0"/>
              <a:t> </a:t>
            </a:r>
          </a:p>
          <a:p>
            <a:r>
              <a:rPr lang="en-GB" dirty="0"/>
              <a:t>2. Test Design Specification 			</a:t>
            </a:r>
            <a:r>
              <a:rPr lang="en-GB" dirty="0" smtClean="0"/>
              <a:t>	6</a:t>
            </a:r>
            <a:r>
              <a:rPr lang="en-GB" dirty="0"/>
              <a:t>. Test Log</a:t>
            </a:r>
          </a:p>
          <a:p>
            <a:r>
              <a:rPr lang="en-GB" dirty="0"/>
              <a:t> </a:t>
            </a:r>
          </a:p>
          <a:p>
            <a:r>
              <a:rPr lang="en-GB" dirty="0"/>
              <a:t>3. Test Case Specification 				7. Test Incident Report</a:t>
            </a:r>
          </a:p>
          <a:p>
            <a:r>
              <a:rPr lang="en-GB" dirty="0"/>
              <a:t> </a:t>
            </a:r>
          </a:p>
          <a:p>
            <a:r>
              <a:rPr lang="en-GB" dirty="0"/>
              <a:t>4. Test Procedure Specification			8. Test Summary Report</a:t>
            </a:r>
          </a:p>
          <a:p>
            <a:endParaRPr lang="en-GB" dirty="0"/>
          </a:p>
        </p:txBody>
      </p:sp>
    </p:spTree>
    <p:extLst>
      <p:ext uri="{BB962C8B-B14F-4D97-AF65-F5344CB8AC3E}">
        <p14:creationId xmlns:p14="http://schemas.microsoft.com/office/powerpoint/2010/main" val="33754992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Documents</a:t>
            </a:r>
            <a:endParaRPr lang="en-GB" dirty="0"/>
          </a:p>
        </p:txBody>
      </p:sp>
      <p:sp>
        <p:nvSpPr>
          <p:cNvPr id="3" name="Content Placeholder 2"/>
          <p:cNvSpPr>
            <a:spLocks noGrp="1"/>
          </p:cNvSpPr>
          <p:nvPr>
            <p:ph idx="1"/>
          </p:nvPr>
        </p:nvSpPr>
        <p:spPr/>
        <p:txBody>
          <a:bodyPr>
            <a:normAutofit/>
          </a:bodyPr>
          <a:lstStyle/>
          <a:p>
            <a:r>
              <a:rPr lang="en-GB" dirty="0" smtClean="0"/>
              <a:t>We are concerned with the Specification documents only in this section</a:t>
            </a:r>
          </a:p>
          <a:p>
            <a:pPr marL="0" indent="0">
              <a:buNone/>
            </a:pPr>
            <a:endParaRPr lang="en-GB" dirty="0" smtClean="0"/>
          </a:p>
          <a:p>
            <a:r>
              <a:rPr lang="en-GB" dirty="0"/>
              <a:t>Test Design Specification - documents the test conditions (coverage items) for a test item, the detailed test approach and the associated high level test cases.</a:t>
            </a:r>
          </a:p>
          <a:p>
            <a:endParaRPr lang="en-GB" dirty="0"/>
          </a:p>
          <a:p>
            <a:r>
              <a:rPr lang="en-GB" dirty="0"/>
              <a:t>Test Case Specification - documents a set of test cases (objective, inputs, test actions, expected results, and execution preconditions) for a test item.</a:t>
            </a:r>
          </a:p>
          <a:p>
            <a:endParaRPr lang="en-GB" dirty="0"/>
          </a:p>
          <a:p>
            <a:r>
              <a:rPr lang="en-GB" dirty="0"/>
              <a:t>Test Procedure Specification - documents the sequence of actions for the execution of a test. If the test is to be executed manually, it is called a test procedure; if executed by automated tools it is called a test script</a:t>
            </a:r>
          </a:p>
          <a:p>
            <a:endParaRPr lang="en-GB" dirty="0"/>
          </a:p>
        </p:txBody>
      </p:sp>
    </p:spTree>
    <p:extLst>
      <p:ext uri="{BB962C8B-B14F-4D97-AF65-F5344CB8AC3E}">
        <p14:creationId xmlns:p14="http://schemas.microsoft.com/office/powerpoint/2010/main" val="3991655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a:t>
            </a:r>
            <a:r>
              <a:rPr lang="en-GB" dirty="0" smtClean="0"/>
              <a:t>Condition</a:t>
            </a:r>
            <a:endParaRPr lang="en-GB" dirty="0"/>
          </a:p>
        </p:txBody>
      </p:sp>
      <p:sp>
        <p:nvSpPr>
          <p:cNvPr id="3" name="Content Placeholder 2"/>
          <p:cNvSpPr>
            <a:spLocks noGrp="1"/>
          </p:cNvSpPr>
          <p:nvPr>
            <p:ph idx="1"/>
          </p:nvPr>
        </p:nvSpPr>
        <p:spPr/>
        <p:txBody>
          <a:bodyPr>
            <a:normAutofit/>
          </a:bodyPr>
          <a:lstStyle/>
          <a:p>
            <a:r>
              <a:rPr lang="en-GB" dirty="0"/>
              <a:t>Test Condition - An item or event of a component or system that could be verified by one or more test cases, e.g. a function, transaction,  feature, quality attribute, or structural  element - ISTQB Glossary</a:t>
            </a:r>
          </a:p>
          <a:p>
            <a:endParaRPr lang="en-GB" dirty="0"/>
          </a:p>
          <a:p>
            <a:r>
              <a:rPr lang="en-GB" dirty="0"/>
              <a:t>The test conditions are Identified from the test basis, and documented in Test Design Specification</a:t>
            </a:r>
          </a:p>
          <a:p>
            <a:endParaRPr lang="en-GB" dirty="0"/>
          </a:p>
          <a:p>
            <a:r>
              <a:rPr lang="en-GB" dirty="0"/>
              <a:t>The Test Design Specification contains:</a:t>
            </a:r>
          </a:p>
          <a:p>
            <a:pPr lvl="1"/>
            <a:r>
              <a:rPr lang="en-GB" dirty="0" smtClean="0"/>
              <a:t>Test </a:t>
            </a:r>
            <a:r>
              <a:rPr lang="en-GB" dirty="0"/>
              <a:t>conditions, and</a:t>
            </a:r>
          </a:p>
          <a:p>
            <a:pPr lvl="1"/>
            <a:r>
              <a:rPr lang="en-GB" dirty="0" smtClean="0"/>
              <a:t>High-level </a:t>
            </a:r>
            <a:r>
              <a:rPr lang="en-GB" dirty="0"/>
              <a:t>test cases</a:t>
            </a:r>
          </a:p>
          <a:p>
            <a:endParaRPr lang="en-GB" dirty="0"/>
          </a:p>
        </p:txBody>
      </p:sp>
    </p:spTree>
    <p:extLst>
      <p:ext uri="{BB962C8B-B14F-4D97-AF65-F5344CB8AC3E}">
        <p14:creationId xmlns:p14="http://schemas.microsoft.com/office/powerpoint/2010/main" val="39337624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Conditions</a:t>
            </a:r>
            <a:endParaRPr lang="en-GB" dirty="0"/>
          </a:p>
        </p:txBody>
      </p:sp>
      <p:sp>
        <p:nvSpPr>
          <p:cNvPr id="3" name="Content Placeholder 2"/>
          <p:cNvSpPr>
            <a:spLocks noGrp="1"/>
          </p:cNvSpPr>
          <p:nvPr>
            <p:ph idx="1"/>
          </p:nvPr>
        </p:nvSpPr>
        <p:spPr/>
        <p:txBody>
          <a:bodyPr>
            <a:normAutofit/>
          </a:bodyPr>
          <a:lstStyle/>
          <a:p>
            <a:r>
              <a:rPr lang="en-GB" dirty="0"/>
              <a:t>Test conditions are the lowest-level testable elements that can be derived from the test basis. These are then combined into meaningful business combinations, called high-level test cases.</a:t>
            </a:r>
          </a:p>
          <a:p>
            <a:endParaRPr lang="en-GB" dirty="0"/>
          </a:p>
          <a:p>
            <a:r>
              <a:rPr lang="en-GB" dirty="0"/>
              <a:t>For example, suppose a requirement states: "User enters customer code which must be in valid format AA999.  If customer is registered on database, customer details are displayed."   This would give test conditions such as:</a:t>
            </a:r>
          </a:p>
          <a:p>
            <a:pPr lvl="1"/>
            <a:r>
              <a:rPr lang="en-GB" dirty="0" smtClean="0"/>
              <a:t>Valid </a:t>
            </a:r>
            <a:r>
              <a:rPr lang="en-GB" dirty="0"/>
              <a:t>customer code, invalid customer code, registered customer, non-registered customer</a:t>
            </a:r>
          </a:p>
          <a:p>
            <a:endParaRPr lang="en-GB" dirty="0"/>
          </a:p>
          <a:p>
            <a:r>
              <a:rPr lang="en-GB" dirty="0"/>
              <a:t>These are then combined into high-level test cases, such as:</a:t>
            </a:r>
          </a:p>
          <a:p>
            <a:pPr lvl="1"/>
            <a:r>
              <a:rPr lang="en-GB" dirty="0" smtClean="0"/>
              <a:t>The </a:t>
            </a:r>
            <a:r>
              <a:rPr lang="en-GB" dirty="0"/>
              <a:t>input of a valid registered customer code</a:t>
            </a:r>
          </a:p>
          <a:p>
            <a:pPr lvl="1"/>
            <a:r>
              <a:rPr lang="en-GB" dirty="0" smtClean="0"/>
              <a:t>The </a:t>
            </a:r>
            <a:r>
              <a:rPr lang="en-GB" dirty="0"/>
              <a:t>input of an valid format but not registered customer code</a:t>
            </a:r>
          </a:p>
          <a:p>
            <a:endParaRPr lang="en-GB" dirty="0"/>
          </a:p>
        </p:txBody>
      </p:sp>
    </p:spTree>
    <p:extLst>
      <p:ext uri="{BB962C8B-B14F-4D97-AF65-F5344CB8AC3E}">
        <p14:creationId xmlns:p14="http://schemas.microsoft.com/office/powerpoint/2010/main" val="4025438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Case</a:t>
            </a:r>
            <a:endParaRPr lang="en-GB" dirty="0"/>
          </a:p>
        </p:txBody>
      </p:sp>
      <p:sp>
        <p:nvSpPr>
          <p:cNvPr id="3" name="Content Placeholder 2"/>
          <p:cNvSpPr>
            <a:spLocks noGrp="1"/>
          </p:cNvSpPr>
          <p:nvPr>
            <p:ph idx="1"/>
          </p:nvPr>
        </p:nvSpPr>
        <p:spPr/>
        <p:txBody>
          <a:bodyPr/>
          <a:lstStyle/>
          <a:p>
            <a:r>
              <a:rPr lang="en-GB" b="1" dirty="0"/>
              <a:t>Test Case </a:t>
            </a:r>
            <a:r>
              <a:rPr lang="en-GB" dirty="0"/>
              <a:t>- A set of input values, execution pre-conditions, expected results and execution post-conditions, developed for a particular objective or test condition, such as to exercise a particular program path or to verify compliance with a specific requirement­ </a:t>
            </a:r>
            <a:r>
              <a:rPr lang="en-GB" b="1" i="1" dirty="0"/>
              <a:t>ISTQB Glossary</a:t>
            </a:r>
            <a:endParaRPr lang="en-GB" dirty="0"/>
          </a:p>
          <a:p>
            <a:endParaRPr lang="en-GB" dirty="0"/>
          </a:p>
        </p:txBody>
      </p:sp>
    </p:spTree>
    <p:extLst>
      <p:ext uri="{BB962C8B-B14F-4D97-AF65-F5344CB8AC3E}">
        <p14:creationId xmlns:p14="http://schemas.microsoft.com/office/powerpoint/2010/main" val="2020226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Case</a:t>
            </a:r>
            <a:endParaRPr lang="en-GB" dirty="0"/>
          </a:p>
        </p:txBody>
      </p:sp>
      <p:sp>
        <p:nvSpPr>
          <p:cNvPr id="3" name="Content Placeholder 2"/>
          <p:cNvSpPr>
            <a:spLocks noGrp="1"/>
          </p:cNvSpPr>
          <p:nvPr>
            <p:ph idx="1"/>
          </p:nvPr>
        </p:nvSpPr>
        <p:spPr/>
        <p:txBody>
          <a:bodyPr/>
          <a:lstStyle/>
          <a:p>
            <a:r>
              <a:rPr lang="en-GB" dirty="0"/>
              <a:t>Test Cases are documented in the Test Case Specification and can be thought of as a combination of elements:</a:t>
            </a:r>
          </a:p>
          <a:p>
            <a:pPr lvl="1"/>
            <a:r>
              <a:rPr lang="en-GB" dirty="0" smtClean="0"/>
              <a:t>Input </a:t>
            </a:r>
            <a:r>
              <a:rPr lang="en-GB" dirty="0"/>
              <a:t>values- one or more test conditions (already grouped into high-level test cases)</a:t>
            </a:r>
          </a:p>
          <a:p>
            <a:pPr lvl="1"/>
            <a:r>
              <a:rPr lang="en-GB" dirty="0" smtClean="0"/>
              <a:t>Execution  </a:t>
            </a:r>
            <a:r>
              <a:rPr lang="en-GB" dirty="0"/>
              <a:t>pre-conditions - state of the system prior to test execution</a:t>
            </a:r>
          </a:p>
          <a:p>
            <a:pPr lvl="1"/>
            <a:r>
              <a:rPr lang="en-GB" dirty="0" smtClean="0"/>
              <a:t>Data </a:t>
            </a:r>
            <a:r>
              <a:rPr lang="en-GB" dirty="0"/>
              <a:t>requirements - both input and already on system</a:t>
            </a:r>
          </a:p>
          <a:p>
            <a:pPr lvl="1"/>
            <a:r>
              <a:rPr lang="en-GB" dirty="0" smtClean="0"/>
              <a:t>Expected </a:t>
            </a:r>
            <a:r>
              <a:rPr lang="en-GB" dirty="0"/>
              <a:t>results- such as screen display, error message, data storage</a:t>
            </a:r>
          </a:p>
          <a:p>
            <a:pPr lvl="1"/>
            <a:r>
              <a:rPr lang="en-GB" dirty="0" smtClean="0"/>
              <a:t>Execution </a:t>
            </a:r>
            <a:r>
              <a:rPr lang="en-GB" dirty="0"/>
              <a:t>post-conditions- state of system after test execution</a:t>
            </a:r>
          </a:p>
          <a:p>
            <a:endParaRPr lang="en-GB" dirty="0"/>
          </a:p>
        </p:txBody>
      </p:sp>
    </p:spTree>
    <p:extLst>
      <p:ext uri="{BB962C8B-B14F-4D97-AF65-F5344CB8AC3E}">
        <p14:creationId xmlns:p14="http://schemas.microsoft.com/office/powerpoint/2010/main" val="20575179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test case based on the example above might </a:t>
            </a:r>
            <a:r>
              <a:rPr lang="en-GB" dirty="0" smtClean="0"/>
              <a:t>contain: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9583568"/>
              </p:ext>
            </p:extLst>
          </p:nvPr>
        </p:nvGraphicFramePr>
        <p:xfrm>
          <a:off x="1347537" y="2671009"/>
          <a:ext cx="8654715" cy="2687055"/>
        </p:xfrm>
        <a:graphic>
          <a:graphicData uri="http://schemas.openxmlformats.org/drawingml/2006/table">
            <a:tbl>
              <a:tblPr firstRow="1" firstCol="1" bandRow="1">
                <a:tableStyleId>{2D5ABB26-0587-4C30-8999-92F81FD0307C}</a:tableStyleId>
              </a:tblPr>
              <a:tblGrid>
                <a:gridCol w="2224776">
                  <a:extLst>
                    <a:ext uri="{9D8B030D-6E8A-4147-A177-3AD203B41FA5}">
                      <a16:colId xmlns:a16="http://schemas.microsoft.com/office/drawing/2014/main" val="3513890387"/>
                    </a:ext>
                  </a:extLst>
                </a:gridCol>
                <a:gridCol w="6429939">
                  <a:extLst>
                    <a:ext uri="{9D8B030D-6E8A-4147-A177-3AD203B41FA5}">
                      <a16:colId xmlns:a16="http://schemas.microsoft.com/office/drawing/2014/main" val="3482206013"/>
                    </a:ext>
                  </a:extLst>
                </a:gridCol>
              </a:tblGrid>
              <a:tr h="537411">
                <a:tc>
                  <a:txBody>
                    <a:bodyPr/>
                    <a:lstStyle/>
                    <a:p>
                      <a:pPr>
                        <a:spcAft>
                          <a:spcPts val="0"/>
                        </a:spcAft>
                      </a:pPr>
                      <a:r>
                        <a:rPr lang="en-GB" sz="1800" dirty="0">
                          <a:effectLst/>
                        </a:rPr>
                        <a:t>Test condition:</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The input of a valid registered customer code</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083389"/>
                  </a:ext>
                </a:extLst>
              </a:tr>
              <a:tr h="537411">
                <a:tc>
                  <a:txBody>
                    <a:bodyPr/>
                    <a:lstStyle/>
                    <a:p>
                      <a:pPr>
                        <a:spcAft>
                          <a:spcPts val="0"/>
                        </a:spcAft>
                      </a:pPr>
                      <a:r>
                        <a:rPr lang="en-GB" sz="1800">
                          <a:effectLst/>
                        </a:rPr>
                        <a:t>Input value:</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AD015</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474304"/>
                  </a:ext>
                </a:extLst>
              </a:tr>
              <a:tr h="537411">
                <a:tc>
                  <a:txBody>
                    <a:bodyPr/>
                    <a:lstStyle/>
                    <a:p>
                      <a:pPr>
                        <a:spcAft>
                          <a:spcPts val="0"/>
                        </a:spcAft>
                      </a:pPr>
                      <a:r>
                        <a:rPr lang="en-GB" sz="1800">
                          <a:effectLst/>
                        </a:rPr>
                        <a:t>Pre-condition:</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Customer AD015 on database</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773423"/>
                  </a:ext>
                </a:extLst>
              </a:tr>
              <a:tr h="537411">
                <a:tc>
                  <a:txBody>
                    <a:bodyPr/>
                    <a:lstStyle/>
                    <a:p>
                      <a:pPr>
                        <a:spcAft>
                          <a:spcPts val="0"/>
                        </a:spcAft>
                      </a:pPr>
                      <a:r>
                        <a:rPr lang="en-GB" sz="1800">
                          <a:effectLst/>
                        </a:rPr>
                        <a:t>Expected result:</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Customer details displays</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753764"/>
                  </a:ext>
                </a:extLst>
              </a:tr>
              <a:tr h="537411">
                <a:tc>
                  <a:txBody>
                    <a:bodyPr/>
                    <a:lstStyle/>
                    <a:p>
                      <a:pPr>
                        <a:spcAft>
                          <a:spcPts val="0"/>
                        </a:spcAft>
                      </a:pPr>
                      <a:r>
                        <a:rPr lang="en-GB" sz="1800">
                          <a:effectLst/>
                        </a:rPr>
                        <a:t>Post-condition:</a:t>
                      </a:r>
                      <a:endParaRPr lang="en-GB" sz="180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No change</a:t>
                      </a:r>
                      <a:endParaRPr lang="en-GB" sz="1800" dirty="0">
                        <a:effectLst/>
                        <a:latin typeface="IBM Plex Sans Tex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544745"/>
                  </a:ext>
                </a:extLst>
              </a:tr>
            </a:tbl>
          </a:graphicData>
        </a:graphic>
      </p:graphicFrame>
    </p:spTree>
    <p:extLst>
      <p:ext uri="{BB962C8B-B14F-4D97-AF65-F5344CB8AC3E}">
        <p14:creationId xmlns:p14="http://schemas.microsoft.com/office/powerpoint/2010/main" val="32637789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Traceability</a:t>
            </a:r>
            <a:endParaRPr lang="en-GB" dirty="0"/>
          </a:p>
        </p:txBody>
      </p:sp>
      <p:sp>
        <p:nvSpPr>
          <p:cNvPr id="3" name="Content Placeholder 2"/>
          <p:cNvSpPr>
            <a:spLocks noGrp="1"/>
          </p:cNvSpPr>
          <p:nvPr>
            <p:ph idx="1"/>
          </p:nvPr>
        </p:nvSpPr>
        <p:spPr/>
        <p:txBody>
          <a:bodyPr/>
          <a:lstStyle/>
          <a:p>
            <a:r>
              <a:rPr lang="en-GB" dirty="0"/>
              <a:t>Test conditions and cases should be linked directly to the test basis (e.g. requirements) to provide </a:t>
            </a:r>
            <a:r>
              <a:rPr lang="en-GB" dirty="0" smtClean="0"/>
              <a:t>traceability</a:t>
            </a:r>
          </a:p>
          <a:p>
            <a:r>
              <a:rPr lang="en-GB" dirty="0"/>
              <a:t>A Dewey numbering system may be used (e.g. 1.1, 2.6.3, etc</a:t>
            </a:r>
            <a:r>
              <a:rPr lang="en-GB" dirty="0" smtClean="0"/>
              <a:t>.)</a:t>
            </a:r>
          </a:p>
          <a:p>
            <a:r>
              <a:rPr lang="en-GB" dirty="0" smtClean="0"/>
              <a:t>However</a:t>
            </a:r>
            <a:r>
              <a:rPr lang="en-GB" dirty="0"/>
              <a:t>, when conditions are spread across multiple cases and vice versa traceability becomes much more </a:t>
            </a:r>
            <a:r>
              <a:rPr lang="en-GB" dirty="0" smtClean="0"/>
              <a:t>difficult</a:t>
            </a:r>
          </a:p>
          <a:p>
            <a:r>
              <a:rPr lang="en-GB" dirty="0" smtClean="0"/>
              <a:t>A </a:t>
            </a:r>
            <a:r>
              <a:rPr lang="en-GB" dirty="0"/>
              <a:t>Traceability Matrix can be created in Excel or using test tools, linking test cases directly to requirements, or via test conditions</a:t>
            </a:r>
          </a:p>
        </p:txBody>
      </p:sp>
    </p:spTree>
    <p:extLst>
      <p:ext uri="{BB962C8B-B14F-4D97-AF65-F5344CB8AC3E}">
        <p14:creationId xmlns:p14="http://schemas.microsoft.com/office/powerpoint/2010/main" val="34968006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Traceability Matrix</a:t>
            </a:r>
            <a:endParaRPr lang="en-GB" dirty="0"/>
          </a:p>
        </p:txBody>
      </p:sp>
      <p:sp>
        <p:nvSpPr>
          <p:cNvPr id="3" name="Content Placeholder 2"/>
          <p:cNvSpPr>
            <a:spLocks noGrp="1"/>
          </p:cNvSpPr>
          <p:nvPr>
            <p:ph idx="1"/>
          </p:nvPr>
        </p:nvSpPr>
        <p:spPr/>
        <p:txBody>
          <a:bodyPr/>
          <a:lstStyle/>
          <a:p>
            <a:r>
              <a:rPr lang="en-GB" dirty="0" smtClean="0"/>
              <a:t>Ensures </a:t>
            </a:r>
            <a:r>
              <a:rPr lang="en-GB" dirty="0"/>
              <a:t>that:</a:t>
            </a:r>
          </a:p>
          <a:p>
            <a:pPr lvl="1"/>
            <a:r>
              <a:rPr lang="en-GB" dirty="0" smtClean="0"/>
              <a:t>Each </a:t>
            </a:r>
            <a:r>
              <a:rPr lang="en-GB" dirty="0"/>
              <a:t>requirement is adequately covered by tests</a:t>
            </a:r>
          </a:p>
          <a:p>
            <a:pPr lvl="1"/>
            <a:r>
              <a:rPr lang="en-GB" dirty="0"/>
              <a:t>Each test has a purpose related to </a:t>
            </a:r>
            <a:r>
              <a:rPr lang="en-GB" dirty="0" smtClean="0"/>
              <a:t>requirements</a:t>
            </a:r>
          </a:p>
          <a:p>
            <a:endParaRPr lang="en-GB" dirty="0"/>
          </a:p>
        </p:txBody>
      </p:sp>
      <p:pic>
        <p:nvPicPr>
          <p:cNvPr id="4" name="Picture 3"/>
          <p:cNvPicPr/>
          <p:nvPr/>
        </p:nvPicPr>
        <p:blipFill>
          <a:blip r:embed="rId2"/>
          <a:stretch>
            <a:fillRect/>
          </a:stretch>
        </p:blipFill>
        <p:spPr>
          <a:xfrm>
            <a:off x="1067752" y="3323907"/>
            <a:ext cx="8838248" cy="3000693"/>
          </a:xfrm>
          <a:prstGeom prst="rect">
            <a:avLst/>
          </a:prstGeom>
        </p:spPr>
      </p:pic>
    </p:spTree>
    <p:extLst>
      <p:ext uri="{BB962C8B-B14F-4D97-AF65-F5344CB8AC3E}">
        <p14:creationId xmlns:p14="http://schemas.microsoft.com/office/powerpoint/2010/main" val="22074851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a:t>
            </a:r>
            <a:r>
              <a:rPr lang="en-GB" dirty="0" smtClean="0"/>
              <a:t>Procedure</a:t>
            </a:r>
            <a:endParaRPr lang="en-GB" dirty="0"/>
          </a:p>
        </p:txBody>
      </p:sp>
      <p:sp>
        <p:nvSpPr>
          <p:cNvPr id="3" name="Content Placeholder 2"/>
          <p:cNvSpPr>
            <a:spLocks noGrp="1"/>
          </p:cNvSpPr>
          <p:nvPr>
            <p:ph idx="1"/>
          </p:nvPr>
        </p:nvSpPr>
        <p:spPr/>
        <p:txBody>
          <a:bodyPr>
            <a:normAutofit lnSpcReduction="10000"/>
          </a:bodyPr>
          <a:lstStyle/>
          <a:p>
            <a:r>
              <a:rPr lang="en-GB" dirty="0"/>
              <a:t>Test Procedure- A document specifying a sequence of actions for the execution of a test. Also known as test script or manual test script - </a:t>
            </a:r>
            <a:r>
              <a:rPr lang="en-GB" b="1" i="1" dirty="0"/>
              <a:t>ISTQB Glossary</a:t>
            </a:r>
            <a:r>
              <a:rPr lang="en-GB" dirty="0"/>
              <a:t>.</a:t>
            </a:r>
          </a:p>
          <a:p>
            <a:pPr marL="0" indent="0">
              <a:buNone/>
            </a:pPr>
            <a:r>
              <a:rPr lang="en-GB" dirty="0"/>
              <a:t> </a:t>
            </a:r>
          </a:p>
          <a:p>
            <a:r>
              <a:rPr lang="en-GB" dirty="0"/>
              <a:t>The test procedure (Documented in the Test Procedure Specification) contains all instructions for running the test cases, such </a:t>
            </a:r>
            <a:r>
              <a:rPr lang="en-GB" dirty="0" smtClean="0"/>
              <a:t>as:</a:t>
            </a:r>
          </a:p>
          <a:p>
            <a:pPr lvl="1"/>
            <a:r>
              <a:rPr lang="en-GB" dirty="0"/>
              <a:t>Where the test data is and how to load it</a:t>
            </a:r>
          </a:p>
          <a:p>
            <a:pPr lvl="1"/>
            <a:r>
              <a:rPr lang="en-GB" dirty="0"/>
              <a:t>Login to test system</a:t>
            </a:r>
          </a:p>
          <a:p>
            <a:pPr lvl="1"/>
            <a:r>
              <a:rPr lang="en-GB" dirty="0"/>
              <a:t>Step by step instructions to run the test cases</a:t>
            </a:r>
          </a:p>
          <a:p>
            <a:pPr lvl="1"/>
            <a:r>
              <a:rPr lang="en-GB" dirty="0"/>
              <a:t>Where and how to record and check the test results</a:t>
            </a:r>
          </a:p>
          <a:p>
            <a:pPr lvl="1"/>
            <a:r>
              <a:rPr lang="en-GB" dirty="0"/>
              <a:t>Action to take to finish test, e.g. backup data</a:t>
            </a:r>
          </a:p>
          <a:p>
            <a:endParaRPr lang="en-GB" dirty="0"/>
          </a:p>
          <a:p>
            <a:r>
              <a:rPr lang="en-GB" dirty="0"/>
              <a:t>If tests are run using a test execution tool, the sequence of actions is specified in a test script (which is an automated test procedure)</a:t>
            </a:r>
          </a:p>
        </p:txBody>
      </p:sp>
    </p:spTree>
    <p:extLst>
      <p:ext uri="{BB962C8B-B14F-4D97-AF65-F5344CB8AC3E}">
        <p14:creationId xmlns:p14="http://schemas.microsoft.com/office/powerpoint/2010/main" val="16706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Static Testing</a:t>
            </a:r>
            <a:endParaRPr lang="en-GB" dirty="0"/>
          </a:p>
        </p:txBody>
      </p:sp>
      <p:sp>
        <p:nvSpPr>
          <p:cNvPr id="3" name="Content Placeholder 2"/>
          <p:cNvSpPr>
            <a:spLocks noGrp="1"/>
          </p:cNvSpPr>
          <p:nvPr>
            <p:ph idx="1"/>
          </p:nvPr>
        </p:nvSpPr>
        <p:spPr/>
        <p:txBody>
          <a:bodyPr>
            <a:normAutofit/>
          </a:bodyPr>
          <a:lstStyle/>
          <a:p>
            <a:r>
              <a:rPr lang="en-GB" sz="2400" dirty="0"/>
              <a:t>Static Testing is the examination of program source code or other project documentation, without the execution of the code, to find defects</a:t>
            </a:r>
          </a:p>
          <a:p>
            <a:endParaRPr lang="en-GB" sz="2400" dirty="0"/>
          </a:p>
          <a:p>
            <a:r>
              <a:rPr lang="en-GB" sz="2400" dirty="0"/>
              <a:t>There are two types of static testing:</a:t>
            </a:r>
          </a:p>
          <a:p>
            <a:pPr lvl="1"/>
            <a:r>
              <a:rPr lang="en-GB" sz="2000" dirty="0" smtClean="0"/>
              <a:t>Reviews</a:t>
            </a:r>
            <a:endParaRPr lang="en-GB" sz="2000" dirty="0"/>
          </a:p>
          <a:p>
            <a:pPr lvl="1"/>
            <a:r>
              <a:rPr lang="en-GB" sz="2000" dirty="0"/>
              <a:t>Static </a:t>
            </a:r>
            <a:r>
              <a:rPr lang="en-GB" sz="2000" dirty="0" smtClean="0"/>
              <a:t>Analysis</a:t>
            </a:r>
            <a:endParaRPr lang="en-GB" sz="2000" dirty="0"/>
          </a:p>
        </p:txBody>
      </p:sp>
    </p:spTree>
    <p:extLst>
      <p:ext uri="{BB962C8B-B14F-4D97-AF65-F5344CB8AC3E}">
        <p14:creationId xmlns:p14="http://schemas.microsoft.com/office/powerpoint/2010/main" val="42419223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470073"/>
              </p:ext>
            </p:extLst>
          </p:nvPr>
        </p:nvGraphicFramePr>
        <p:xfrm>
          <a:off x="1676400" y="2828925"/>
          <a:ext cx="8915400" cy="3038474"/>
        </p:xfrm>
        <a:graphic>
          <a:graphicData uri="http://schemas.openxmlformats.org/drawingml/2006/table">
            <a:tbl>
              <a:tblPr firstRow="1" firstCol="1" bandRow="1">
                <a:tableStyleId>{5C22544A-7EE6-4342-B048-85BDC9FD1C3A}</a:tableStyleId>
              </a:tblPr>
              <a:tblGrid>
                <a:gridCol w="925010">
                  <a:extLst>
                    <a:ext uri="{9D8B030D-6E8A-4147-A177-3AD203B41FA5}">
                      <a16:colId xmlns:a16="http://schemas.microsoft.com/office/drawing/2014/main" val="3712248099"/>
                    </a:ext>
                  </a:extLst>
                </a:gridCol>
                <a:gridCol w="5018590">
                  <a:extLst>
                    <a:ext uri="{9D8B030D-6E8A-4147-A177-3AD203B41FA5}">
                      <a16:colId xmlns:a16="http://schemas.microsoft.com/office/drawing/2014/main" val="984157257"/>
                    </a:ext>
                  </a:extLst>
                </a:gridCol>
                <a:gridCol w="2971800">
                  <a:extLst>
                    <a:ext uri="{9D8B030D-6E8A-4147-A177-3AD203B41FA5}">
                      <a16:colId xmlns:a16="http://schemas.microsoft.com/office/drawing/2014/main" val="1767193879"/>
                    </a:ext>
                  </a:extLst>
                </a:gridCol>
              </a:tblGrid>
              <a:tr h="379810">
                <a:tc>
                  <a:txBody>
                    <a:bodyPr/>
                    <a:lstStyle/>
                    <a:p>
                      <a:pPr algn="ctr">
                        <a:spcAft>
                          <a:spcPts val="0"/>
                        </a:spcAft>
                      </a:pPr>
                      <a:r>
                        <a:rPr lang="en-GB" sz="1800" dirty="0">
                          <a:effectLst/>
                        </a:rPr>
                        <a:t>Step</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800" dirty="0">
                          <a:effectLst/>
                        </a:rPr>
                        <a:t>Action</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800" dirty="0">
                          <a:effectLst/>
                        </a:rPr>
                        <a:t>Expected Result</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003607"/>
                  </a:ext>
                </a:extLst>
              </a:tr>
              <a:tr h="379810">
                <a:tc>
                  <a:txBody>
                    <a:bodyPr/>
                    <a:lstStyle/>
                    <a:p>
                      <a:pPr algn="ctr">
                        <a:spcAft>
                          <a:spcPts val="0"/>
                        </a:spcAft>
                      </a:pPr>
                      <a:r>
                        <a:rPr lang="en-GB" sz="1800">
                          <a:effectLst/>
                        </a:rPr>
                        <a:t>1</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a:effectLst/>
                        </a:rPr>
                        <a:t>Login with user id "A1234" password "P@sswOrd"</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Main menu displayed</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2698048"/>
                  </a:ext>
                </a:extLst>
              </a:tr>
              <a:tr h="759618">
                <a:tc>
                  <a:txBody>
                    <a:bodyPr/>
                    <a:lstStyle/>
                    <a:p>
                      <a:pPr algn="ctr">
                        <a:spcAft>
                          <a:spcPts val="0"/>
                        </a:spcAft>
                      </a:pPr>
                      <a:r>
                        <a:rPr lang="en-GB" sz="1800">
                          <a:effectLst/>
                        </a:rPr>
                        <a:t>2</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a:effectLst/>
                        </a:rPr>
                        <a:t>Double click "Customer Inquiry"</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Customer Inquiry screen displayed</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807606"/>
                  </a:ext>
                </a:extLst>
              </a:tr>
              <a:tr h="759618">
                <a:tc>
                  <a:txBody>
                    <a:bodyPr/>
                    <a:lstStyle/>
                    <a:p>
                      <a:pPr algn="ctr">
                        <a:spcAft>
                          <a:spcPts val="0"/>
                        </a:spcAft>
                      </a:pPr>
                      <a:r>
                        <a:rPr lang="en-GB" sz="1800">
                          <a:effectLst/>
                        </a:rPr>
                        <a:t>3</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a:effectLst/>
                        </a:rPr>
                        <a:t>Enter Customer ID "AD015"</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Customer AD015 details displayed</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460819"/>
                  </a:ext>
                </a:extLst>
              </a:tr>
              <a:tr h="759618">
                <a:tc>
                  <a:txBody>
                    <a:bodyPr/>
                    <a:lstStyle/>
                    <a:p>
                      <a:pPr algn="ctr">
                        <a:spcAft>
                          <a:spcPts val="0"/>
                        </a:spcAft>
                      </a:pPr>
                      <a:r>
                        <a:rPr lang="en-GB" sz="1800">
                          <a:effectLst/>
                        </a:rPr>
                        <a:t>4</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a:effectLst/>
                        </a:rPr>
                        <a:t>Click "Account" button</a:t>
                      </a:r>
                      <a:endParaRPr lang="en-GB" sz="180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Customer Account screen displayed</a:t>
                      </a:r>
                      <a:endParaRPr lang="en-GB" sz="1800" dirty="0">
                        <a:effectLst/>
                        <a:latin typeface="IBM Plex Sans Text" panose="020B060305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2636118"/>
                  </a:ext>
                </a:extLst>
              </a:tr>
            </a:tbl>
          </a:graphicData>
        </a:graphic>
      </p:graphicFrame>
    </p:spTree>
    <p:extLst>
      <p:ext uri="{BB962C8B-B14F-4D97-AF65-F5344CB8AC3E}">
        <p14:creationId xmlns:p14="http://schemas.microsoft.com/office/powerpoint/2010/main" val="8393648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Execution Schedule</a:t>
            </a:r>
          </a:p>
        </p:txBody>
      </p:sp>
      <p:sp>
        <p:nvSpPr>
          <p:cNvPr id="3" name="Content Placeholder 2"/>
          <p:cNvSpPr>
            <a:spLocks noGrp="1"/>
          </p:cNvSpPr>
          <p:nvPr>
            <p:ph idx="1"/>
          </p:nvPr>
        </p:nvSpPr>
        <p:spPr/>
        <p:txBody>
          <a:bodyPr>
            <a:normAutofit/>
          </a:bodyPr>
          <a:lstStyle/>
          <a:p>
            <a:r>
              <a:rPr lang="en-GB" dirty="0"/>
              <a:t>The various test procedures and automated test scripts are subsequently formed into a Test Execution Schedule that defines the order in which they are executed.</a:t>
            </a:r>
          </a:p>
          <a:p>
            <a:endParaRPr lang="en-GB" dirty="0"/>
          </a:p>
          <a:p>
            <a:r>
              <a:rPr lang="en-GB" dirty="0"/>
              <a:t>The order of execution may be based on:</a:t>
            </a:r>
          </a:p>
          <a:p>
            <a:pPr lvl="1"/>
            <a:r>
              <a:rPr lang="en-GB" dirty="0" smtClean="0"/>
              <a:t>Logical </a:t>
            </a:r>
            <a:r>
              <a:rPr lang="en-GB" dirty="0"/>
              <a:t>or technical dependencies of test cases (matching pre and post conditions)</a:t>
            </a:r>
          </a:p>
          <a:p>
            <a:pPr lvl="1"/>
            <a:r>
              <a:rPr lang="en-GB" dirty="0"/>
              <a:t>Order of business functions or related activities</a:t>
            </a:r>
          </a:p>
          <a:p>
            <a:pPr lvl="1"/>
            <a:r>
              <a:rPr lang="en-GB" dirty="0"/>
              <a:t>Prioritisation due to risk analysis</a:t>
            </a:r>
          </a:p>
          <a:p>
            <a:pPr lvl="1"/>
            <a:r>
              <a:rPr lang="en-GB" dirty="0"/>
              <a:t>Test cycles or phases (e.g. regression testing)</a:t>
            </a:r>
          </a:p>
          <a:p>
            <a:pPr lvl="1"/>
            <a:r>
              <a:rPr lang="en-GB" dirty="0"/>
              <a:t>Availability of test environment or hardware</a:t>
            </a:r>
          </a:p>
          <a:p>
            <a:endParaRPr lang="en-GB" dirty="0"/>
          </a:p>
        </p:txBody>
      </p:sp>
    </p:spTree>
    <p:extLst>
      <p:ext uri="{BB962C8B-B14F-4D97-AF65-F5344CB8AC3E}">
        <p14:creationId xmlns:p14="http://schemas.microsoft.com/office/powerpoint/2010/main" val="30211574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Execution Schedule</a:t>
            </a:r>
          </a:p>
        </p:txBody>
      </p:sp>
      <p:sp>
        <p:nvSpPr>
          <p:cNvPr id="3" name="Content Placeholder 2"/>
          <p:cNvSpPr>
            <a:spLocks noGrp="1"/>
          </p:cNvSpPr>
          <p:nvPr>
            <p:ph idx="1"/>
          </p:nvPr>
        </p:nvSpPr>
        <p:spPr/>
        <p:txBody>
          <a:bodyPr/>
          <a:lstStyle/>
          <a:p>
            <a:r>
              <a:rPr lang="en-GB" dirty="0"/>
              <a:t>The Test Execution Schedule is not part of the IEEE 829 standard, but is widely used by testers.</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01227" y="3201987"/>
            <a:ext cx="8085773" cy="2941638"/>
          </a:xfrm>
          <a:prstGeom prst="rect">
            <a:avLst/>
          </a:prstGeom>
        </p:spPr>
      </p:pic>
    </p:spTree>
    <p:extLst>
      <p:ext uri="{BB962C8B-B14F-4D97-AF65-F5344CB8AC3E}">
        <p14:creationId xmlns:p14="http://schemas.microsoft.com/office/powerpoint/2010/main" val="30184631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Break</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6387848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4.2 Categories of Test Design Techniques</a:t>
            </a:r>
          </a:p>
        </p:txBody>
      </p:sp>
      <p:sp>
        <p:nvSpPr>
          <p:cNvPr id="5" name="Text Placeholder 4"/>
          <p:cNvSpPr>
            <a:spLocks noGrp="1"/>
          </p:cNvSpPr>
          <p:nvPr>
            <p:ph type="body" idx="1"/>
          </p:nvPr>
        </p:nvSpPr>
        <p:spPr>
          <a:xfrm>
            <a:off x="360947" y="4589463"/>
            <a:ext cx="11341769" cy="1858962"/>
          </a:xfrm>
        </p:spPr>
        <p:txBody>
          <a:bodyPr>
            <a:normAutofit lnSpcReduction="10000"/>
          </a:bodyPr>
          <a:lstStyle/>
          <a:p>
            <a:r>
              <a:rPr lang="en-GB" b="1" dirty="0"/>
              <a:t>Learning Objectives</a:t>
            </a:r>
            <a:endParaRPr lang="en-GB" dirty="0"/>
          </a:p>
          <a:p>
            <a:r>
              <a:rPr lang="en-GB" dirty="0"/>
              <a:t> </a:t>
            </a:r>
          </a:p>
          <a:p>
            <a:pPr lvl="0"/>
            <a:r>
              <a:rPr lang="en-GB" dirty="0"/>
              <a:t>Recall reasons that both specification-based (black-box) and structure-based (white box) test design techniques are useful and list the common techniques for each (K1)</a:t>
            </a:r>
          </a:p>
          <a:p>
            <a:pPr lvl="0"/>
            <a:r>
              <a:rPr lang="en-GB" dirty="0"/>
              <a:t>Explain the characteristics, commonalities, and differences between specification based testing, structure-based testing and experience-based testing (K2</a:t>
            </a:r>
            <a:r>
              <a:rPr lang="en-GB" dirty="0" smtClean="0"/>
              <a:t>)</a:t>
            </a:r>
            <a:endParaRPr lang="en-GB" dirty="0"/>
          </a:p>
        </p:txBody>
      </p:sp>
    </p:spTree>
    <p:extLst>
      <p:ext uri="{BB962C8B-B14F-4D97-AF65-F5344CB8AC3E}">
        <p14:creationId xmlns:p14="http://schemas.microsoft.com/office/powerpoint/2010/main" val="37858042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a:t>
            </a:r>
            <a:endParaRPr lang="en-GB" dirty="0"/>
          </a:p>
        </p:txBody>
      </p:sp>
      <p:sp>
        <p:nvSpPr>
          <p:cNvPr id="3" name="Content Placeholder 2"/>
          <p:cNvSpPr>
            <a:spLocks noGrp="1"/>
          </p:cNvSpPr>
          <p:nvPr>
            <p:ph idx="1"/>
          </p:nvPr>
        </p:nvSpPr>
        <p:spPr/>
        <p:txBody>
          <a:bodyPr/>
          <a:lstStyle/>
          <a:p>
            <a:r>
              <a:rPr lang="en-GB" dirty="0"/>
              <a:t>The purpose of a test design technique is to identify test conditions, test cases and test data. It is a classic distinction to denote test techniques as black-box (also called specification-based techniques) or white-box (also called structure-based techniques.)</a:t>
            </a:r>
          </a:p>
          <a:p>
            <a:endParaRPr lang="en-GB" dirty="0"/>
          </a:p>
        </p:txBody>
      </p:sp>
    </p:spTree>
    <p:extLst>
      <p:ext uri="{BB962C8B-B14F-4D97-AF65-F5344CB8AC3E}">
        <p14:creationId xmlns:p14="http://schemas.microsoft.com/office/powerpoint/2010/main" val="39454412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Specification-Based / Black-Box Test Design Techniques</a:t>
            </a:r>
          </a:p>
        </p:txBody>
      </p:sp>
      <p:sp>
        <p:nvSpPr>
          <p:cNvPr id="3" name="Content Placeholder 2"/>
          <p:cNvSpPr>
            <a:spLocks noGrp="1"/>
          </p:cNvSpPr>
          <p:nvPr>
            <p:ph idx="1"/>
          </p:nvPr>
        </p:nvSpPr>
        <p:spPr/>
        <p:txBody>
          <a:bodyPr>
            <a:normAutofit/>
          </a:bodyPr>
          <a:lstStyle/>
          <a:p>
            <a:r>
              <a:rPr lang="en-GB" dirty="0"/>
              <a:t>Black-box test design techniques are a way to derive and select test conditions, test cases, or test data based on an analysis of the test basis </a:t>
            </a:r>
            <a:r>
              <a:rPr lang="en-GB" dirty="0" smtClean="0"/>
              <a:t>documentation</a:t>
            </a:r>
          </a:p>
          <a:p>
            <a:r>
              <a:rPr lang="en-GB" dirty="0" smtClean="0"/>
              <a:t>This </a:t>
            </a:r>
            <a:r>
              <a:rPr lang="en-GB" dirty="0"/>
              <a:t>includes both functional and non-functional </a:t>
            </a:r>
            <a:r>
              <a:rPr lang="en-GB" dirty="0" smtClean="0"/>
              <a:t>testing</a:t>
            </a:r>
            <a:endParaRPr lang="en-GB" dirty="0"/>
          </a:p>
          <a:p>
            <a:pPr marL="0" indent="0">
              <a:buNone/>
            </a:pPr>
            <a:endParaRPr lang="en-GB" dirty="0"/>
          </a:p>
          <a:p>
            <a:r>
              <a:rPr lang="en-GB" dirty="0"/>
              <a:t>Black-box testing takes an external view of the software and does not use any information regarding the internal structure of the component or system to be </a:t>
            </a:r>
            <a:r>
              <a:rPr lang="en-GB" dirty="0" smtClean="0"/>
              <a:t>tested</a:t>
            </a:r>
            <a:endParaRPr lang="en-GB" dirty="0"/>
          </a:p>
          <a:p>
            <a:pPr marL="0" indent="0">
              <a:buNone/>
            </a:pPr>
            <a:endParaRPr lang="en-GB" dirty="0"/>
          </a:p>
          <a:p>
            <a:r>
              <a:rPr lang="en-GB" dirty="0"/>
              <a:t>Specification-based tests will show if the software meets specified requirements, but will not discover if the specification is incorrect (i.e. does not match user needs.)</a:t>
            </a:r>
          </a:p>
          <a:p>
            <a:endParaRPr lang="en-GB" dirty="0"/>
          </a:p>
        </p:txBody>
      </p:sp>
    </p:spTree>
    <p:extLst>
      <p:ext uri="{BB962C8B-B14F-4D97-AF65-F5344CB8AC3E}">
        <p14:creationId xmlns:p14="http://schemas.microsoft.com/office/powerpoint/2010/main" val="8444316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Structure-Based / White-Box Test Design Techniques</a:t>
            </a:r>
          </a:p>
        </p:txBody>
      </p:sp>
      <p:sp>
        <p:nvSpPr>
          <p:cNvPr id="3" name="Content Placeholder 2"/>
          <p:cNvSpPr>
            <a:spLocks noGrp="1"/>
          </p:cNvSpPr>
          <p:nvPr>
            <p:ph idx="1"/>
          </p:nvPr>
        </p:nvSpPr>
        <p:spPr/>
        <p:txBody>
          <a:bodyPr/>
          <a:lstStyle/>
          <a:p>
            <a:r>
              <a:rPr lang="en-GB" dirty="0"/>
              <a:t>White-box test design techniques are based on an analysis of the internal structure of the component or </a:t>
            </a:r>
            <a:r>
              <a:rPr lang="en-GB" dirty="0" smtClean="0"/>
              <a:t>system</a:t>
            </a:r>
            <a:endParaRPr lang="en-GB" dirty="0"/>
          </a:p>
          <a:p>
            <a:pPr marL="0" indent="0">
              <a:buNone/>
            </a:pPr>
            <a:endParaRPr lang="en-GB" dirty="0"/>
          </a:p>
          <a:p>
            <a:r>
              <a:rPr lang="en-GB" dirty="0"/>
              <a:t>Tests are designed to assess coverage of the structure of the program code or system. The extent of coverage of the software can be measured for existing test cases, and further test cases can be derived systematically to increase </a:t>
            </a:r>
            <a:r>
              <a:rPr lang="en-GB" dirty="0" smtClean="0"/>
              <a:t>coverage</a:t>
            </a:r>
            <a:endParaRPr lang="en-GB" dirty="0"/>
          </a:p>
          <a:p>
            <a:endParaRPr lang="en-GB" dirty="0"/>
          </a:p>
        </p:txBody>
      </p:sp>
    </p:spTree>
    <p:extLst>
      <p:ext uri="{BB962C8B-B14F-4D97-AF65-F5344CB8AC3E}">
        <p14:creationId xmlns:p14="http://schemas.microsoft.com/office/powerpoint/2010/main" val="42892272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Experience-Based Test Design Techniques</a:t>
            </a:r>
          </a:p>
        </p:txBody>
      </p:sp>
      <p:sp>
        <p:nvSpPr>
          <p:cNvPr id="3" name="Content Placeholder 2"/>
          <p:cNvSpPr>
            <a:spLocks noGrp="1"/>
          </p:cNvSpPr>
          <p:nvPr>
            <p:ph idx="1"/>
          </p:nvPr>
        </p:nvSpPr>
        <p:spPr/>
        <p:txBody>
          <a:bodyPr/>
          <a:lstStyle/>
          <a:p>
            <a:r>
              <a:rPr lang="en-GB" dirty="0"/>
              <a:t>Experience-based test design techniques use the knowledge, skill and expertise of testers to derive the test </a:t>
            </a:r>
            <a:r>
              <a:rPr lang="en-GB" dirty="0" smtClean="0"/>
              <a:t>cases</a:t>
            </a:r>
            <a:endParaRPr lang="en-GB" dirty="0"/>
          </a:p>
          <a:p>
            <a:pPr marL="0" indent="0">
              <a:buNone/>
            </a:pPr>
            <a:endParaRPr lang="en-GB" dirty="0"/>
          </a:p>
          <a:p>
            <a:r>
              <a:rPr lang="en-GB" dirty="0"/>
              <a:t>The experience of testers, developers, users and other stakeholders about the software, its usage and its environment can be used to help design appropriate tests for known </a:t>
            </a:r>
            <a:r>
              <a:rPr lang="en-GB" dirty="0" smtClean="0"/>
              <a:t>systems</a:t>
            </a:r>
            <a:endParaRPr lang="en-GB" dirty="0"/>
          </a:p>
          <a:p>
            <a:pPr marL="0" indent="0">
              <a:buNone/>
            </a:pPr>
            <a:endParaRPr lang="en-GB" dirty="0"/>
          </a:p>
          <a:p>
            <a:r>
              <a:rPr lang="en-GB" dirty="0"/>
              <a:t>Testers can use their knowledge about likely defects and their distribution to focus and prioritise tests</a:t>
            </a:r>
          </a:p>
        </p:txBody>
      </p:sp>
    </p:spTree>
    <p:extLst>
      <p:ext uri="{BB962C8B-B14F-4D97-AF65-F5344CB8AC3E}">
        <p14:creationId xmlns:p14="http://schemas.microsoft.com/office/powerpoint/2010/main" val="34081859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4.3 Specification-based or Black-box Techniques</a:t>
            </a:r>
          </a:p>
        </p:txBody>
      </p:sp>
      <p:sp>
        <p:nvSpPr>
          <p:cNvPr id="5" name="Text Placeholder 4"/>
          <p:cNvSpPr>
            <a:spLocks noGrp="1"/>
          </p:cNvSpPr>
          <p:nvPr>
            <p:ph type="body" idx="1"/>
          </p:nvPr>
        </p:nvSpPr>
        <p:spPr>
          <a:xfrm>
            <a:off x="360947" y="4589463"/>
            <a:ext cx="11341769" cy="2068512"/>
          </a:xfrm>
        </p:spPr>
        <p:txBody>
          <a:bodyPr>
            <a:normAutofit fontScale="92500" lnSpcReduction="10000"/>
          </a:bodyPr>
          <a:lstStyle/>
          <a:p>
            <a:r>
              <a:rPr lang="en-GB" b="1" dirty="0"/>
              <a:t>Learning Objectives</a:t>
            </a:r>
            <a:endParaRPr lang="en-GB" dirty="0"/>
          </a:p>
          <a:p>
            <a:r>
              <a:rPr lang="en-GB" dirty="0"/>
              <a:t> </a:t>
            </a:r>
          </a:p>
          <a:p>
            <a:pPr lvl="0"/>
            <a:r>
              <a:rPr lang="en-GB" dirty="0"/>
              <a:t>Write test cases from given software models using equivalence partitioning, boundary value analysis, decision tables and state transition diagrams/tables (K3)</a:t>
            </a:r>
          </a:p>
          <a:p>
            <a:pPr lvl="0"/>
            <a:r>
              <a:rPr lang="en-GB" dirty="0"/>
              <a:t>Explain the main purpose of each of the four testing techniques, what level and type of testing could use the technique, and how coverage may be measured (K2)</a:t>
            </a:r>
          </a:p>
          <a:p>
            <a:pPr lvl="0"/>
            <a:r>
              <a:rPr lang="en-GB" dirty="0"/>
              <a:t>Explain the concept of use case testing and its benefits (K2)</a:t>
            </a:r>
          </a:p>
          <a:p>
            <a:endParaRPr lang="en-GB" dirty="0"/>
          </a:p>
        </p:txBody>
      </p:sp>
    </p:spTree>
    <p:extLst>
      <p:ext uri="{BB962C8B-B14F-4D97-AF65-F5344CB8AC3E}">
        <p14:creationId xmlns:p14="http://schemas.microsoft.com/office/powerpoint/2010/main" val="333291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Reviews</a:t>
            </a:r>
            <a:endParaRPr lang="en-GB" dirty="0"/>
          </a:p>
        </p:txBody>
      </p:sp>
      <p:sp>
        <p:nvSpPr>
          <p:cNvPr id="5" name="Content Placeholder 4"/>
          <p:cNvSpPr>
            <a:spLocks noGrp="1"/>
          </p:cNvSpPr>
          <p:nvPr>
            <p:ph idx="1"/>
          </p:nvPr>
        </p:nvSpPr>
        <p:spPr/>
        <p:txBody>
          <a:bodyPr/>
          <a:lstStyle/>
          <a:p>
            <a:r>
              <a:rPr lang="en-GB" b="1" dirty="0"/>
              <a:t>Reviews</a:t>
            </a:r>
            <a:r>
              <a:rPr lang="en-GB" dirty="0"/>
              <a:t> are manual examination of </a:t>
            </a:r>
            <a:r>
              <a:rPr lang="en-GB" dirty="0" smtClean="0"/>
              <a:t>documents</a:t>
            </a:r>
          </a:p>
          <a:p>
            <a:pPr lvl="1"/>
            <a:r>
              <a:rPr lang="en-GB" dirty="0" smtClean="0"/>
              <a:t>done </a:t>
            </a:r>
            <a:r>
              <a:rPr lang="en-GB" dirty="0"/>
              <a:t>by </a:t>
            </a:r>
            <a:r>
              <a:rPr lang="en-GB" dirty="0" smtClean="0"/>
              <a:t>humans</a:t>
            </a:r>
          </a:p>
          <a:p>
            <a:endParaRPr lang="en-GB" dirty="0"/>
          </a:p>
          <a:p>
            <a:endParaRPr lang="en-GB" dirty="0"/>
          </a:p>
        </p:txBody>
      </p:sp>
    </p:spTree>
    <p:extLst>
      <p:ext uri="{BB962C8B-B14F-4D97-AF65-F5344CB8AC3E}">
        <p14:creationId xmlns:p14="http://schemas.microsoft.com/office/powerpoint/2010/main" val="15106348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All dynamic test levels will include black-box testing </a:t>
            </a:r>
            <a:endParaRPr lang="en-GB" dirty="0" smtClean="0"/>
          </a:p>
          <a:p>
            <a:pPr lvl="1"/>
            <a:r>
              <a:rPr lang="en-GB" dirty="0" smtClean="0"/>
              <a:t>functional </a:t>
            </a:r>
            <a:r>
              <a:rPr lang="en-GB" dirty="0"/>
              <a:t>and non-functional testing based on analysis of business requirements, designs or specifications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82127" y="3521709"/>
            <a:ext cx="8104823" cy="2088515"/>
          </a:xfrm>
          <a:prstGeom prst="rect">
            <a:avLst/>
          </a:prstGeom>
        </p:spPr>
      </p:pic>
    </p:spTree>
    <p:extLst>
      <p:ext uri="{BB962C8B-B14F-4D97-AF65-F5344CB8AC3E}">
        <p14:creationId xmlns:p14="http://schemas.microsoft.com/office/powerpoint/2010/main" val="41126418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Techniques</a:t>
            </a:r>
            <a:endParaRPr lang="en-GB" dirty="0"/>
          </a:p>
        </p:txBody>
      </p:sp>
      <p:sp>
        <p:nvSpPr>
          <p:cNvPr id="3" name="Content Placeholder 2"/>
          <p:cNvSpPr>
            <a:spLocks noGrp="1"/>
          </p:cNvSpPr>
          <p:nvPr>
            <p:ph idx="1"/>
          </p:nvPr>
        </p:nvSpPr>
        <p:spPr/>
        <p:txBody>
          <a:bodyPr/>
          <a:lstStyle/>
          <a:p>
            <a:r>
              <a:rPr lang="en-GB" dirty="0"/>
              <a:t>Five specification-based test design techniques will be described:</a:t>
            </a:r>
          </a:p>
          <a:p>
            <a:pPr lvl="1"/>
            <a:r>
              <a:rPr lang="en-GB" dirty="0" smtClean="0"/>
              <a:t>Equivalence </a:t>
            </a:r>
            <a:r>
              <a:rPr lang="en-GB" dirty="0"/>
              <a:t>Partitioning</a:t>
            </a:r>
          </a:p>
          <a:p>
            <a:pPr lvl="1"/>
            <a:r>
              <a:rPr lang="en-GB" dirty="0"/>
              <a:t>Boundary Value Analysis</a:t>
            </a:r>
          </a:p>
          <a:p>
            <a:pPr lvl="1"/>
            <a:r>
              <a:rPr lang="en-GB" dirty="0"/>
              <a:t>Decision Tables</a:t>
            </a:r>
          </a:p>
          <a:p>
            <a:pPr lvl="1"/>
            <a:r>
              <a:rPr lang="en-GB" dirty="0"/>
              <a:t>State Transition Diagrams/Tables</a:t>
            </a:r>
          </a:p>
          <a:p>
            <a:pPr lvl="1"/>
            <a:r>
              <a:rPr lang="en-GB" dirty="0"/>
              <a:t>Use Case Testing</a:t>
            </a:r>
          </a:p>
          <a:p>
            <a:endParaRPr lang="en-GB" dirty="0"/>
          </a:p>
        </p:txBody>
      </p:sp>
    </p:spTree>
    <p:extLst>
      <p:ext uri="{BB962C8B-B14F-4D97-AF65-F5344CB8AC3E}">
        <p14:creationId xmlns:p14="http://schemas.microsoft.com/office/powerpoint/2010/main" val="21595339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Equivalence Partitioning</a:t>
            </a:r>
          </a:p>
        </p:txBody>
      </p:sp>
      <p:sp>
        <p:nvSpPr>
          <p:cNvPr id="3" name="Content Placeholder 2"/>
          <p:cNvSpPr>
            <a:spLocks noGrp="1"/>
          </p:cNvSpPr>
          <p:nvPr>
            <p:ph idx="1"/>
          </p:nvPr>
        </p:nvSpPr>
        <p:spPr/>
        <p:txBody>
          <a:bodyPr/>
          <a:lstStyle/>
          <a:p>
            <a:r>
              <a:rPr lang="en-GB" dirty="0"/>
              <a:t>In equivalence partitioning, inputs to the software or system are divided into groups or ranges of values that are expected to exhibit similar behaviour, so they are likely to be processed in the same way, i.e. have the same </a:t>
            </a:r>
            <a:r>
              <a:rPr lang="en-GB" dirty="0" smtClean="0"/>
              <a:t>output</a:t>
            </a:r>
            <a:endParaRPr lang="en-GB" dirty="0"/>
          </a:p>
          <a:p>
            <a:pPr marL="0" indent="0">
              <a:buNone/>
            </a:pPr>
            <a:endParaRPr lang="en-GB" dirty="0"/>
          </a:p>
          <a:p>
            <a:r>
              <a:rPr lang="en-GB" dirty="0"/>
              <a:t>The groups are called equivalence partitions or classes. Instead of testing every value in the partition, one value can be chosen to represent all, and used to test the whole partition</a:t>
            </a:r>
          </a:p>
        </p:txBody>
      </p:sp>
    </p:spTree>
    <p:extLst>
      <p:ext uri="{BB962C8B-B14F-4D97-AF65-F5344CB8AC3E}">
        <p14:creationId xmlns:p14="http://schemas.microsoft.com/office/powerpoint/2010/main" val="1228836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Equivalence </a:t>
            </a:r>
            <a:r>
              <a:rPr lang="en-GB" dirty="0" smtClean="0"/>
              <a:t>Partitioning</a:t>
            </a:r>
            <a:endParaRPr lang="en-GB" dirty="0"/>
          </a:p>
        </p:txBody>
      </p:sp>
      <p:sp>
        <p:nvSpPr>
          <p:cNvPr id="3" name="Content Placeholder 2"/>
          <p:cNvSpPr>
            <a:spLocks noGrp="1"/>
          </p:cNvSpPr>
          <p:nvPr>
            <p:ph idx="1"/>
          </p:nvPr>
        </p:nvSpPr>
        <p:spPr/>
        <p:txBody>
          <a:bodyPr/>
          <a:lstStyle/>
          <a:p>
            <a:r>
              <a:rPr lang="en-GB" dirty="0"/>
              <a:t>Partitions can be identified for ranges or sets of values, outputs, time-related values, status values, interface parameters, etc.</a:t>
            </a:r>
          </a:p>
          <a:p>
            <a:pPr marL="0" indent="0">
              <a:buNone/>
            </a:pPr>
            <a:endParaRPr lang="en-GB" dirty="0"/>
          </a:p>
          <a:p>
            <a:r>
              <a:rPr lang="en-GB" dirty="0"/>
              <a:t>Equivalence partitions can be for valid data, i.e. values that should be accepted; and invalid data, i.e. values that should be </a:t>
            </a:r>
            <a:r>
              <a:rPr lang="en-GB" dirty="0" smtClean="0"/>
              <a:t>rejected</a:t>
            </a:r>
          </a:p>
          <a:p>
            <a:r>
              <a:rPr lang="en-GB" dirty="0" smtClean="0"/>
              <a:t>Tests </a:t>
            </a:r>
            <a:r>
              <a:rPr lang="en-GB" dirty="0"/>
              <a:t>can be designed to cover all valid and invalid </a:t>
            </a:r>
            <a:r>
              <a:rPr lang="en-GB" dirty="0" smtClean="0"/>
              <a:t>partitions</a:t>
            </a:r>
            <a:endParaRPr lang="en-GB" dirty="0"/>
          </a:p>
          <a:p>
            <a:pPr marL="0" indent="0">
              <a:buNone/>
            </a:pPr>
            <a:endParaRPr lang="en-GB" dirty="0"/>
          </a:p>
          <a:p>
            <a:r>
              <a:rPr lang="en-GB" dirty="0"/>
              <a:t>Equivalence partitioning is applicable at all levels of testing and can be used to achieve input and output coverage goals</a:t>
            </a:r>
          </a:p>
        </p:txBody>
      </p:sp>
    </p:spTree>
    <p:extLst>
      <p:ext uri="{BB962C8B-B14F-4D97-AF65-F5344CB8AC3E}">
        <p14:creationId xmlns:p14="http://schemas.microsoft.com/office/powerpoint/2010/main" val="20690721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Equivalence Partitioning </a:t>
            </a:r>
            <a:r>
              <a:rPr lang="en-GB" dirty="0" smtClean="0"/>
              <a:t>Example</a:t>
            </a:r>
            <a:endParaRPr lang="en-GB" dirty="0"/>
          </a:p>
        </p:txBody>
      </p:sp>
      <p:sp>
        <p:nvSpPr>
          <p:cNvPr id="3" name="Content Placeholder 2"/>
          <p:cNvSpPr>
            <a:spLocks noGrp="1"/>
          </p:cNvSpPr>
          <p:nvPr>
            <p:ph idx="1"/>
          </p:nvPr>
        </p:nvSpPr>
        <p:spPr/>
        <p:txBody>
          <a:bodyPr/>
          <a:lstStyle/>
          <a:p>
            <a:r>
              <a:rPr lang="en-GB" dirty="0"/>
              <a:t>An application is used to assign grades to students taking exams, as follows:</a:t>
            </a:r>
          </a:p>
          <a:p>
            <a:pPr marL="0" indent="0">
              <a:buNone/>
            </a:pPr>
            <a:endParaRPr lang="en-GB" dirty="0"/>
          </a:p>
          <a:p>
            <a:r>
              <a:rPr lang="en-GB" dirty="0"/>
              <a:t> To pass a student must score at least 40</a:t>
            </a:r>
          </a:p>
          <a:p>
            <a:r>
              <a:rPr lang="en-GB" dirty="0"/>
              <a:t> To gain a merit a student must score at least 60</a:t>
            </a:r>
          </a:p>
          <a:p>
            <a:r>
              <a:rPr lang="en-GB" dirty="0"/>
              <a:t> To gain distinction a student must score at least 80</a:t>
            </a:r>
          </a:p>
          <a:p>
            <a:r>
              <a:rPr lang="en-GB" dirty="0"/>
              <a:t> Any score less than 0 or greater than 100 is invalid</a:t>
            </a:r>
          </a:p>
          <a:p>
            <a:endParaRPr lang="en-GB" dirty="0"/>
          </a:p>
        </p:txBody>
      </p:sp>
    </p:spTree>
    <p:extLst>
      <p:ext uri="{BB962C8B-B14F-4D97-AF65-F5344CB8AC3E}">
        <p14:creationId xmlns:p14="http://schemas.microsoft.com/office/powerpoint/2010/main" val="2412306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1"/>
          </p:nvPr>
        </p:nvSpPr>
        <p:spPr>
          <a:xfrm>
            <a:off x="312821" y="1371600"/>
            <a:ext cx="11590421" cy="5486400"/>
          </a:xfrm>
        </p:spPr>
        <p:txBody>
          <a:bodyPr>
            <a:normAutofit/>
          </a:bodyPr>
          <a:lstStyle/>
          <a:p>
            <a:r>
              <a:rPr lang="en-GB" dirty="0"/>
              <a:t>At a minimum we should test one fail, one pass, one merit and one distinction, rather than every possible score. Drawing a simple line chart can help identify the partitions, as shown </a:t>
            </a:r>
            <a:r>
              <a:rPr lang="en-GB" dirty="0" smtClean="0"/>
              <a:t>below</a:t>
            </a:r>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76425" y="2823527"/>
            <a:ext cx="7791450" cy="3643948"/>
          </a:xfrm>
          <a:prstGeom prst="rect">
            <a:avLst/>
          </a:prstGeom>
        </p:spPr>
      </p:pic>
    </p:spTree>
    <p:extLst>
      <p:ext uri="{BB962C8B-B14F-4D97-AF65-F5344CB8AC3E}">
        <p14:creationId xmlns:p14="http://schemas.microsoft.com/office/powerpoint/2010/main" val="29367303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1"/>
          </p:nvPr>
        </p:nvSpPr>
        <p:spPr/>
        <p:txBody>
          <a:bodyPr/>
          <a:lstStyle/>
          <a:p>
            <a:r>
              <a:rPr lang="en-GB" dirty="0"/>
              <a:t>In this example, there are 4 valid partitions and 2 invalid partitions, giving a total of 6 tests to cover the whole specification</a:t>
            </a:r>
          </a:p>
          <a:p>
            <a:r>
              <a:rPr lang="en-GB" dirty="0"/>
              <a:t>The diagram also helps to clarify the specification, and identify gaps, e.g. upper/lower </a:t>
            </a:r>
            <a:r>
              <a:rPr lang="en-GB" dirty="0" smtClean="0"/>
              <a:t>boundaries</a:t>
            </a:r>
          </a:p>
          <a:p>
            <a:r>
              <a:rPr lang="en-GB" dirty="0" smtClean="0"/>
              <a:t>In </a:t>
            </a:r>
            <a:r>
              <a:rPr lang="en-GB" dirty="0"/>
              <a:t>this case, the specification did not explicitly state what the output value is for an input less than 40 - we have assumed it is 'Fail'</a:t>
            </a:r>
          </a:p>
        </p:txBody>
      </p:sp>
    </p:spTree>
    <p:extLst>
      <p:ext uri="{BB962C8B-B14F-4D97-AF65-F5344CB8AC3E}">
        <p14:creationId xmlns:p14="http://schemas.microsoft.com/office/powerpoint/2010/main" val="1226477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Boundary Value Analysis</a:t>
            </a:r>
          </a:p>
        </p:txBody>
      </p:sp>
      <p:sp>
        <p:nvSpPr>
          <p:cNvPr id="3" name="Content Placeholder 2"/>
          <p:cNvSpPr>
            <a:spLocks noGrp="1"/>
          </p:cNvSpPr>
          <p:nvPr>
            <p:ph idx="1"/>
          </p:nvPr>
        </p:nvSpPr>
        <p:spPr/>
        <p:txBody>
          <a:bodyPr>
            <a:normAutofit/>
          </a:bodyPr>
          <a:lstStyle/>
          <a:p>
            <a:r>
              <a:rPr lang="en-GB" dirty="0"/>
              <a:t>Boundaries are the dividing lines between equivalence </a:t>
            </a:r>
            <a:r>
              <a:rPr lang="en-GB" dirty="0" smtClean="0"/>
              <a:t>partitions</a:t>
            </a:r>
          </a:p>
          <a:p>
            <a:pPr marL="0" indent="0">
              <a:buNone/>
            </a:pPr>
            <a:endParaRPr lang="en-GB" dirty="0" smtClean="0"/>
          </a:p>
          <a:p>
            <a:r>
              <a:rPr lang="en-GB" dirty="0" smtClean="0"/>
              <a:t>Behaviour </a:t>
            </a:r>
            <a:r>
              <a:rPr lang="en-GB" dirty="0"/>
              <a:t>at the edge of a partition is more likely to be incorrect than behaviour within the partition, so boundaries are an area where testing is likely to yield </a:t>
            </a:r>
            <a:r>
              <a:rPr lang="en-GB" dirty="0" smtClean="0"/>
              <a:t>defects</a:t>
            </a:r>
            <a:endParaRPr lang="en-GB" dirty="0"/>
          </a:p>
          <a:p>
            <a:pPr marL="0" indent="0">
              <a:buNone/>
            </a:pPr>
            <a:r>
              <a:rPr lang="en-GB" dirty="0"/>
              <a:t> </a:t>
            </a:r>
          </a:p>
          <a:p>
            <a:r>
              <a:rPr lang="en-GB" dirty="0"/>
              <a:t>The minimum and maximum values of a partition are its boundary values.</a:t>
            </a:r>
          </a:p>
          <a:p>
            <a:pPr marL="0" indent="0">
              <a:buNone/>
            </a:pPr>
            <a:endParaRPr lang="en-GB" dirty="0"/>
          </a:p>
          <a:p>
            <a:r>
              <a:rPr lang="en-GB" dirty="0"/>
              <a:t>A boundary value in a valid partition is a valid boundary value; a boundary value in an invalid partition is an invalid boundary </a:t>
            </a:r>
            <a:r>
              <a:rPr lang="en-GB" dirty="0" smtClean="0"/>
              <a:t>value</a:t>
            </a:r>
          </a:p>
          <a:p>
            <a:endParaRPr lang="en-GB" dirty="0"/>
          </a:p>
          <a:p>
            <a:r>
              <a:rPr lang="en-GB" dirty="0" smtClean="0"/>
              <a:t>Tests </a:t>
            </a:r>
            <a:r>
              <a:rPr lang="en-GB" dirty="0"/>
              <a:t>can be designed to cover both valid and invalid boundary values</a:t>
            </a:r>
          </a:p>
        </p:txBody>
      </p:sp>
    </p:spTree>
    <p:extLst>
      <p:ext uri="{BB962C8B-B14F-4D97-AF65-F5344CB8AC3E}">
        <p14:creationId xmlns:p14="http://schemas.microsoft.com/office/powerpoint/2010/main" val="24352460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Boundary Value Analysis</a:t>
            </a:r>
          </a:p>
        </p:txBody>
      </p:sp>
      <p:sp>
        <p:nvSpPr>
          <p:cNvPr id="3" name="Content Placeholder 2"/>
          <p:cNvSpPr>
            <a:spLocks noGrp="1"/>
          </p:cNvSpPr>
          <p:nvPr>
            <p:ph idx="1"/>
          </p:nvPr>
        </p:nvSpPr>
        <p:spPr/>
        <p:txBody>
          <a:bodyPr>
            <a:normAutofit/>
          </a:bodyPr>
          <a:lstStyle/>
          <a:p>
            <a:r>
              <a:rPr lang="en-GB" dirty="0"/>
              <a:t>Boundary value analysis can be applied at all test levels. It is relatively easy to apply and its defect finding capability   is </a:t>
            </a:r>
            <a:r>
              <a:rPr lang="en-GB" dirty="0" smtClean="0"/>
              <a:t>high</a:t>
            </a:r>
            <a:endParaRPr lang="en-GB" dirty="0"/>
          </a:p>
          <a:p>
            <a:pPr marL="0" indent="0">
              <a:buNone/>
            </a:pPr>
            <a:endParaRPr lang="en-GB" dirty="0"/>
          </a:p>
          <a:p>
            <a:r>
              <a:rPr lang="en-GB" dirty="0"/>
              <a:t>This technique (aka Boundary Analysis) is often considered as an extension of equivalence partitioning or other black-box test design techniques</a:t>
            </a:r>
          </a:p>
        </p:txBody>
      </p:sp>
    </p:spTree>
    <p:extLst>
      <p:ext uri="{BB962C8B-B14F-4D97-AF65-F5344CB8AC3E}">
        <p14:creationId xmlns:p14="http://schemas.microsoft.com/office/powerpoint/2010/main" val="25508825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Boundary Value Analysis</a:t>
            </a:r>
          </a:p>
        </p:txBody>
      </p:sp>
      <p:sp>
        <p:nvSpPr>
          <p:cNvPr id="3" name="Content Placeholder 2"/>
          <p:cNvSpPr>
            <a:spLocks noGrp="1"/>
          </p:cNvSpPr>
          <p:nvPr>
            <p:ph idx="1"/>
          </p:nvPr>
        </p:nvSpPr>
        <p:spPr>
          <a:xfrm>
            <a:off x="312821" y="5387185"/>
            <a:ext cx="11590421" cy="1428750"/>
          </a:xfrm>
        </p:spPr>
        <p:txBody>
          <a:bodyPr>
            <a:normAutofit/>
          </a:bodyPr>
          <a:lstStyle/>
          <a:p>
            <a:r>
              <a:rPr lang="en-GB" dirty="0"/>
              <a:t>In this example, there are 5 boundaries, giving a total of 10 tests to cover the whole specification. The diagram also helps to clarify the minimum increment between values, e.g. should we test 39 or 39.9 or 39.99</a:t>
            </a:r>
            <a:r>
              <a:rPr lang="en-GB" dirty="0" smtClean="0"/>
              <a:t>?</a:t>
            </a:r>
            <a:endParaRPr lang="en-GB" dirty="0"/>
          </a:p>
        </p:txBody>
      </p:sp>
      <p:pic>
        <p:nvPicPr>
          <p:cNvPr id="4" name="Picture 3"/>
          <p:cNvPicPr>
            <a:picLocks noChangeAspect="1"/>
          </p:cNvPicPr>
          <p:nvPr/>
        </p:nvPicPr>
        <p:blipFill>
          <a:blip r:embed="rId2"/>
          <a:stretch>
            <a:fillRect/>
          </a:stretch>
        </p:blipFill>
        <p:spPr>
          <a:xfrm>
            <a:off x="2486025" y="1531843"/>
            <a:ext cx="6475343" cy="3402999"/>
          </a:xfrm>
          <a:prstGeom prst="rect">
            <a:avLst/>
          </a:prstGeom>
        </p:spPr>
      </p:pic>
    </p:spTree>
    <p:extLst>
      <p:ext uri="{BB962C8B-B14F-4D97-AF65-F5344CB8AC3E}">
        <p14:creationId xmlns:p14="http://schemas.microsoft.com/office/powerpoint/2010/main" val="159480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v1.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v1.1" id="{AE2FB37C-47F1-466C-87AA-2C4D4E456A5B}" vid="{61CA168C-D1F6-44CF-8537-A9C170399B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WBLv1.1</Template>
  <TotalTime>821</TotalTime>
  <Words>7480</Words>
  <Application>Microsoft Office PowerPoint</Application>
  <PresentationFormat>Widescreen</PresentationFormat>
  <Paragraphs>990</Paragraphs>
  <Slides>150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150</vt:i4>
      </vt:variant>
    </vt:vector>
  </HeadingPairs>
  <TitlesOfParts>
    <vt:vector size="158" baseType="lpstr">
      <vt:lpstr>Arial</vt:lpstr>
      <vt:lpstr>Calibri</vt:lpstr>
      <vt:lpstr>Cambria Math</vt:lpstr>
      <vt:lpstr>IBM Plex Sans Text</vt:lpstr>
      <vt:lpstr>MV Boli</vt:lpstr>
      <vt:lpstr>Symbol</vt:lpstr>
      <vt:lpstr>Times New Roman</vt:lpstr>
      <vt:lpstr>WBLv1.1</vt:lpstr>
      <vt:lpstr>Day 2</vt:lpstr>
      <vt:lpstr>Recap</vt:lpstr>
      <vt:lpstr>Recap</vt:lpstr>
      <vt:lpstr>Answers to Homework</vt:lpstr>
      <vt:lpstr>Module 3</vt:lpstr>
      <vt:lpstr>Topics</vt:lpstr>
      <vt:lpstr>3.1 Static Techniques and the Test Process</vt:lpstr>
      <vt:lpstr>Static Testing</vt:lpstr>
      <vt:lpstr>Reviews</vt:lpstr>
      <vt:lpstr>Static Analysis</vt:lpstr>
      <vt:lpstr>Static Techniques</vt:lpstr>
      <vt:lpstr>Static Testing v Dynamic Testing</vt:lpstr>
      <vt:lpstr>Reviews</vt:lpstr>
      <vt:lpstr>Benefits of Conducting Reviews</vt:lpstr>
      <vt:lpstr>Goals of the Review Process</vt:lpstr>
      <vt:lpstr>Goals of the Review Process</vt:lpstr>
      <vt:lpstr>3.2 Review Process</vt:lpstr>
      <vt:lpstr>Review Process</vt:lpstr>
      <vt:lpstr>Review Process</vt:lpstr>
      <vt:lpstr>Formal Review</vt:lpstr>
      <vt:lpstr>Planning</vt:lpstr>
      <vt:lpstr>Kick-off</vt:lpstr>
      <vt:lpstr>Individual Preparation</vt:lpstr>
      <vt:lpstr>Review meeting</vt:lpstr>
      <vt:lpstr>Rework</vt:lpstr>
      <vt:lpstr>Follow-up</vt:lpstr>
      <vt:lpstr>Roles and Responsibilities</vt:lpstr>
      <vt:lpstr>Roles and Responsibilities - Manager</vt:lpstr>
      <vt:lpstr>Roles and Responsibilities - Moderator</vt:lpstr>
      <vt:lpstr>Roles and Responsibilities - Author</vt:lpstr>
      <vt:lpstr>Roles and Responsibilities - Reviewers</vt:lpstr>
      <vt:lpstr>Roles and Responsibilities - Scribe</vt:lpstr>
      <vt:lpstr>Roles and Responsibilities</vt:lpstr>
      <vt:lpstr>Types of Review</vt:lpstr>
      <vt:lpstr>Types of Review</vt:lpstr>
      <vt:lpstr>Types of Review</vt:lpstr>
      <vt:lpstr>Types of Review</vt:lpstr>
      <vt:lpstr>Types of Review - Informal</vt:lpstr>
      <vt:lpstr>Types of Review - Walkthrough</vt:lpstr>
      <vt:lpstr>Types of Review - Walkthrough</vt:lpstr>
      <vt:lpstr>Types of Review – Technical review</vt:lpstr>
      <vt:lpstr>Types of Review – Technical review</vt:lpstr>
      <vt:lpstr>Types of Review – Inspection</vt:lpstr>
      <vt:lpstr>Types of Review – Inspection</vt:lpstr>
      <vt:lpstr>Success Factors for Reviews</vt:lpstr>
      <vt:lpstr>Success Factors for Reviews</vt:lpstr>
      <vt:lpstr>Success Factors for Reviews - Summary</vt:lpstr>
      <vt:lpstr>Use of Checklists in Reviews</vt:lpstr>
      <vt:lpstr>Example checklist for inspecting requirements</vt:lpstr>
      <vt:lpstr>Break</vt:lpstr>
      <vt:lpstr>3.3 Static Analysis by Tools</vt:lpstr>
      <vt:lpstr>Static Analysis by Tools</vt:lpstr>
      <vt:lpstr>Static Analysis by Tools</vt:lpstr>
      <vt:lpstr>Static Analysis by Tools - Value</vt:lpstr>
      <vt:lpstr>Benefits of Static Analysis</vt:lpstr>
      <vt:lpstr>Benefits of Static Analysis</vt:lpstr>
      <vt:lpstr>Benefits of Static Analysis</vt:lpstr>
      <vt:lpstr>Benefits of Static Analysis</vt:lpstr>
      <vt:lpstr>Benefits of Static Analysis – Example 1</vt:lpstr>
      <vt:lpstr>Benefits of Static Analysis – Example 2</vt:lpstr>
      <vt:lpstr>Data Flow Analysis</vt:lpstr>
      <vt:lpstr>Use of Static Analysis Tools</vt:lpstr>
      <vt:lpstr>Questions</vt:lpstr>
      <vt:lpstr>Lunch</vt:lpstr>
      <vt:lpstr>Module 4</vt:lpstr>
      <vt:lpstr>Topics</vt:lpstr>
      <vt:lpstr>4.1 The Test Development Process</vt:lpstr>
      <vt:lpstr>The Test Development Process</vt:lpstr>
      <vt:lpstr>The Process</vt:lpstr>
      <vt:lpstr>IEEE529- Standard for Software Test Documentation</vt:lpstr>
      <vt:lpstr>3 Documents</vt:lpstr>
      <vt:lpstr>Test Condition</vt:lpstr>
      <vt:lpstr>Test Conditions</vt:lpstr>
      <vt:lpstr>Test Case</vt:lpstr>
      <vt:lpstr>Test Case</vt:lpstr>
      <vt:lpstr>A test case based on the example above might contain:</vt:lpstr>
      <vt:lpstr>Traceability</vt:lpstr>
      <vt:lpstr>Traceability Matrix</vt:lpstr>
      <vt:lpstr>Test Procedure</vt:lpstr>
      <vt:lpstr>Example</vt:lpstr>
      <vt:lpstr>Test Execution Schedule</vt:lpstr>
      <vt:lpstr>Test Execution Schedule</vt:lpstr>
      <vt:lpstr>Break</vt:lpstr>
      <vt:lpstr>4.2 Categories of Test Design Techniques</vt:lpstr>
      <vt:lpstr>Purpose</vt:lpstr>
      <vt:lpstr>Specification-Based / Black-Box Test Design Techniques</vt:lpstr>
      <vt:lpstr>Structure-Based / White-Box Test Design Techniques</vt:lpstr>
      <vt:lpstr>Experience-Based Test Design Techniques</vt:lpstr>
      <vt:lpstr>4.3 Specification-based or Black-box Techniques</vt:lpstr>
      <vt:lpstr>PowerPoint Presentation</vt:lpstr>
      <vt:lpstr>Techniques</vt:lpstr>
      <vt:lpstr>Equivalence Partitioning</vt:lpstr>
      <vt:lpstr>Equivalence Partitioning</vt:lpstr>
      <vt:lpstr>Equivalence Partitioning Example</vt:lpstr>
      <vt:lpstr>Solution</vt:lpstr>
      <vt:lpstr>Solution</vt:lpstr>
      <vt:lpstr>Boundary Value Analysis</vt:lpstr>
      <vt:lpstr>Boundary Value Analysis</vt:lpstr>
      <vt:lpstr>Boundary Value Analysis</vt:lpstr>
      <vt:lpstr>EP and BVA Exercise</vt:lpstr>
      <vt:lpstr>Exercise</vt:lpstr>
      <vt:lpstr>Decision Tables</vt:lpstr>
      <vt:lpstr>Decision Tables</vt:lpstr>
      <vt:lpstr>Decision Tables</vt:lpstr>
      <vt:lpstr>Decision Table Example</vt:lpstr>
      <vt:lpstr>Decision Table Example</vt:lpstr>
      <vt:lpstr>State Transition Diagrams/Tables</vt:lpstr>
      <vt:lpstr>State Transition Diagrams/Tables</vt:lpstr>
      <vt:lpstr>State Transition Diagrams/Tables</vt:lpstr>
      <vt:lpstr>State Transition Diagrams/Tables</vt:lpstr>
      <vt:lpstr>State Transition Diagrams/Tables</vt:lpstr>
      <vt:lpstr>State Transition Test Cases</vt:lpstr>
      <vt:lpstr>State Transition Test Cases</vt:lpstr>
      <vt:lpstr>State Transition Test Cases</vt:lpstr>
      <vt:lpstr>State Transition Exercise</vt:lpstr>
      <vt:lpstr>Same State Transition</vt:lpstr>
      <vt:lpstr>Use Case Testing</vt:lpstr>
      <vt:lpstr>Use Case Testing</vt:lpstr>
      <vt:lpstr>Use Case Example Main Flow</vt:lpstr>
      <vt:lpstr>4.4 Structure-Based or White-Box Techniques</vt:lpstr>
      <vt:lpstr>White-Box Techniques</vt:lpstr>
      <vt:lpstr>White-Box Techniques</vt:lpstr>
      <vt:lpstr>White-box Techniques</vt:lpstr>
      <vt:lpstr>White-box Techniques</vt:lpstr>
      <vt:lpstr>Coverage</vt:lpstr>
      <vt:lpstr>Coverage</vt:lpstr>
      <vt:lpstr>Statement Testing and Coverage</vt:lpstr>
      <vt:lpstr>Decision Testing and Coverage</vt:lpstr>
      <vt:lpstr>Test cases</vt:lpstr>
      <vt:lpstr>Statement and Decision Coverage Example</vt:lpstr>
      <vt:lpstr>Statement and Decision Coverage Example</vt:lpstr>
      <vt:lpstr>White-Box Exercise</vt:lpstr>
      <vt:lpstr>Loops</vt:lpstr>
      <vt:lpstr>Loops</vt:lpstr>
      <vt:lpstr>White-Box Exercise</vt:lpstr>
      <vt:lpstr>4.5 Experience-based Techniques</vt:lpstr>
      <vt:lpstr>Experience-based Techniques</vt:lpstr>
      <vt:lpstr>Error Guessing</vt:lpstr>
      <vt:lpstr>Fault Attack</vt:lpstr>
      <vt:lpstr>Exploratory Testing</vt:lpstr>
      <vt:lpstr>Exploratory Testing</vt:lpstr>
      <vt:lpstr>Exploratory Testing</vt:lpstr>
      <vt:lpstr>4.6 Choosing Test Techniques</vt:lpstr>
      <vt:lpstr>Choosing Test Techniques</vt:lpstr>
      <vt:lpstr>Choosing Test Techniques</vt:lpstr>
      <vt:lpstr>Choosing Test Techniques</vt:lpstr>
      <vt:lpstr>Choosing the Best Technique</vt:lpstr>
      <vt:lpstr>Choosing the Best Technique</vt:lpstr>
      <vt:lpstr>Homework</vt:lpstr>
      <vt:lpstr>End of Day 2</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dc:title>
  <dc:creator>Leonard Shand</dc:creator>
  <cp:lastModifiedBy>Windows User</cp:lastModifiedBy>
  <cp:revision>44</cp:revision>
  <dcterms:created xsi:type="dcterms:W3CDTF">2018-10-05T09:42:56Z</dcterms:created>
  <dcterms:modified xsi:type="dcterms:W3CDTF">2019-03-06T11:27:11Z</dcterms:modified>
</cp:coreProperties>
</file>