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284" r:id="rId4"/>
    <p:sldId id="285" r:id="rId5"/>
    <p:sldId id="286" r:id="rId6"/>
    <p:sldId id="287" r:id="rId7"/>
    <p:sldId id="539" r:id="rId8"/>
    <p:sldId id="538" r:id="rId9"/>
    <p:sldId id="288" r:id="rId10"/>
    <p:sldId id="289" r:id="rId11"/>
    <p:sldId id="290" r:id="rId12"/>
    <p:sldId id="291" r:id="rId13"/>
    <p:sldId id="292" r:id="rId14"/>
    <p:sldId id="293" r:id="rId15"/>
    <p:sldId id="29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161" d="100"/>
          <a:sy n="161" d="100"/>
        </p:scale>
        <p:origin x="15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latin typeface="+mn-lt"/>
              </a:defRPr>
            </a:lvl1pPr>
          </a:lstStyle>
          <a:p>
            <a:r>
              <a:rPr lang="en-US"/>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a:xfrm>
            <a:off x="11467315" y="6348329"/>
            <a:ext cx="504106" cy="365125"/>
          </a:xfrm>
        </p:spPr>
        <p:txBody>
          <a:bodyPr/>
          <a:lstStyle/>
          <a:p>
            <a:fld id="{F682DA64-9F7A-4B72-9C19-E9B2D514EFDB}" type="slidenum">
              <a:rPr lang="en-GB" smtClean="0"/>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238238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25/01/2021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973692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25/01/2021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059703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585858"/>
                </a:solidFill>
                <a:latin typeface="Arial"/>
                <a:cs typeface="Arial"/>
              </a:defRPr>
            </a:lvl1pPr>
          </a:lstStyle>
          <a:p>
            <a:r>
              <a:rPr lang="en-US"/>
              <a:t>Click to edit Master title style</a:t>
            </a:r>
            <a:endParaRPr/>
          </a:p>
        </p:txBody>
      </p:sp>
      <p:sp>
        <p:nvSpPr>
          <p:cNvPr id="3" name="Holder 3"/>
          <p:cNvSpPr>
            <a:spLocks noGrp="1"/>
          </p:cNvSpPr>
          <p:nvPr>
            <p:ph sz="half" idx="2"/>
          </p:nvPr>
        </p:nvSpPr>
        <p:spPr>
          <a:xfrm>
            <a:off x="436880" y="1380490"/>
            <a:ext cx="3502025" cy="4415790"/>
          </a:xfrm>
          <a:prstGeom prst="rect">
            <a:avLst/>
          </a:prstGeom>
        </p:spPr>
        <p:txBody>
          <a:bodyPr wrap="square" lIns="0" tIns="0" rIns="0" bIns="0">
            <a:spAutoFit/>
          </a:bodyPr>
          <a:lstStyle>
            <a:lvl1pPr>
              <a:defRPr sz="2400" b="0" i="0">
                <a:solidFill>
                  <a:schemeClr val="tx1"/>
                </a:solidFill>
                <a:latin typeface="Calibri"/>
                <a:cs typeface="Calibri"/>
              </a:defRPr>
            </a:lvl1pPr>
          </a:lstStyle>
          <a:p>
            <a:pPr lvl="0"/>
            <a:r>
              <a:rPr lang="en-US"/>
              <a:t>Edit Master text styles</a:t>
            </a:r>
          </a:p>
        </p:txBody>
      </p:sp>
      <p:sp>
        <p:nvSpPr>
          <p:cNvPr id="4" name="Holder 4"/>
          <p:cNvSpPr>
            <a:spLocks noGrp="1"/>
          </p:cNvSpPr>
          <p:nvPr>
            <p:ph sz="half" idx="3"/>
          </p:nvPr>
        </p:nvSpPr>
        <p:spPr>
          <a:xfrm>
            <a:off x="8500871" y="1946909"/>
            <a:ext cx="3507104" cy="3834765"/>
          </a:xfrm>
          <a:prstGeom prst="rect">
            <a:avLst/>
          </a:prstGeom>
        </p:spPr>
        <p:txBody>
          <a:bodyPr wrap="square" lIns="0" tIns="0" rIns="0" bIns="0">
            <a:spAutoFit/>
          </a:bodyPr>
          <a:lstStyle>
            <a:lvl1pPr>
              <a:defRPr sz="1800" b="0" i="0">
                <a:solidFill>
                  <a:schemeClr val="tx1"/>
                </a:solidFill>
                <a:latin typeface="Calibri"/>
                <a:cs typeface="Calibri"/>
              </a:defRPr>
            </a:lvl1pPr>
          </a:lstStyle>
          <a:p>
            <a:pPr lvl="0"/>
            <a:r>
              <a:rPr lang="en-US"/>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lang="en-GB"/>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90CFAD60-601C-4AB7-9AD2-D94DC3FE2361}" type="datetimeFigureOut">
              <a:rPr lang="en-GB" smtClean="0"/>
              <a:t>25/01/2021</a:t>
            </a:fld>
            <a:endParaRPr lang="en-GB"/>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F682DA64-9F7A-4B72-9C19-E9B2D514EFDB}" type="slidenum">
              <a:rPr lang="en-GB" smtClean="0"/>
              <a:t>‹#›</a:t>
            </a:fld>
            <a:endParaRPr lang="en-GB"/>
          </a:p>
        </p:txBody>
      </p:sp>
    </p:spTree>
    <p:extLst>
      <p:ext uri="{BB962C8B-B14F-4D97-AF65-F5344CB8AC3E}">
        <p14:creationId xmlns:p14="http://schemas.microsoft.com/office/powerpoint/2010/main" val="2455957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2821" y="365125"/>
            <a:ext cx="11590421" cy="1325563"/>
          </a:xfrm>
        </p:spPr>
        <p:txBody>
          <a:bodyPr/>
          <a:lstStyle>
            <a:lvl1pPr>
              <a:defRPr b="1">
                <a:solidFill>
                  <a:schemeClr val="accent1">
                    <a:lumMod val="75000"/>
                  </a:schemeClr>
                </a:solidFill>
              </a:defRPr>
            </a:lvl1pPr>
          </a:lstStyle>
          <a:p>
            <a:r>
              <a:rPr lang="en-US"/>
              <a:t>Click to edit Master title style</a:t>
            </a:r>
            <a:endParaRPr lang="en-GB" dirty="0"/>
          </a:p>
        </p:txBody>
      </p:sp>
      <p:sp>
        <p:nvSpPr>
          <p:cNvPr id="3" name="Content Placeholder 2"/>
          <p:cNvSpPr>
            <a:spLocks noGrp="1"/>
          </p:cNvSpPr>
          <p:nvPr>
            <p:ph idx="1"/>
          </p:nvPr>
        </p:nvSpPr>
        <p:spPr>
          <a:xfrm>
            <a:off x="312821" y="1825625"/>
            <a:ext cx="11590421" cy="49359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a:xfrm>
            <a:off x="11442031" y="6396456"/>
            <a:ext cx="461211"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4256191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0947" y="1709738"/>
            <a:ext cx="11341769" cy="2852737"/>
          </a:xfrm>
        </p:spPr>
        <p:txBody>
          <a:bodyPr anchor="b"/>
          <a:lstStyle>
            <a:lvl1pPr>
              <a:defRPr sz="6000">
                <a:solidFill>
                  <a:schemeClr val="accent1">
                    <a:lumMod val="75000"/>
                  </a:schemeClr>
                </a:solidFill>
                <a:latin typeface="+mn-lt"/>
              </a:defRPr>
            </a:lvl1pPr>
          </a:lstStyle>
          <a:p>
            <a:r>
              <a:rPr lang="en-US"/>
              <a:t>Click to edit Master title style</a:t>
            </a:r>
            <a:endParaRPr lang="en-GB" dirty="0"/>
          </a:p>
        </p:txBody>
      </p:sp>
      <p:sp>
        <p:nvSpPr>
          <p:cNvPr id="3" name="Text Placeholder 2"/>
          <p:cNvSpPr>
            <a:spLocks noGrp="1"/>
          </p:cNvSpPr>
          <p:nvPr>
            <p:ph type="body" idx="1"/>
          </p:nvPr>
        </p:nvSpPr>
        <p:spPr>
          <a:xfrm>
            <a:off x="360947" y="4589463"/>
            <a:ext cx="1134176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1265569" y="6356350"/>
            <a:ext cx="437147"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3382801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467474" cy="1325563"/>
          </a:xfrm>
        </p:spPr>
        <p:txBody>
          <a:bodyPr/>
          <a:lstStyle>
            <a:lvl1pPr>
              <a:defRPr>
                <a:solidFill>
                  <a:schemeClr val="accent1">
                    <a:lumMod val="75000"/>
                  </a:schemeClr>
                </a:solidFill>
                <a:latin typeface="+mn-lt"/>
              </a:defRPr>
            </a:lvl1pPr>
          </a:lstStyle>
          <a:p>
            <a:r>
              <a:rPr lang="en-US"/>
              <a:t>Click to edit Master title style</a:t>
            </a:r>
            <a:endParaRPr lang="en-GB" dirty="0"/>
          </a:p>
        </p:txBody>
      </p:sp>
      <p:sp>
        <p:nvSpPr>
          <p:cNvPr id="3" name="Content Placeholder 2"/>
          <p:cNvSpPr>
            <a:spLocks noGrp="1"/>
          </p:cNvSpPr>
          <p:nvPr>
            <p:ph sz="half" idx="1"/>
          </p:nvPr>
        </p:nvSpPr>
        <p:spPr>
          <a:xfrm>
            <a:off x="838200" y="1825625"/>
            <a:ext cx="5181600" cy="48550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1825625"/>
            <a:ext cx="5133474" cy="48550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a:xfrm>
            <a:off x="11305674" y="6315576"/>
            <a:ext cx="533400"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271252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247107"/>
          </a:xfrm>
        </p:spPr>
        <p:txBody>
          <a:bodyPr/>
          <a:lstStyle/>
          <a:p>
            <a:r>
              <a:rPr lang="en-US"/>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421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421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a:xfrm>
            <a:off x="11530013" y="6356350"/>
            <a:ext cx="504106"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48916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060443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2078427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57340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399"/>
            <a:ext cx="3932237" cy="46640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195438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25/01/2021</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457202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489585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11467315" y="6356350"/>
            <a:ext cx="5041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82DA64-9F7A-4B72-9C19-E9B2D514EFDB}" type="slidenum">
              <a:rPr lang="en-GB" smtClean="0"/>
              <a:t>‹#›</a:t>
            </a:fld>
            <a:endParaRPr lang="en-GB"/>
          </a:p>
        </p:txBody>
      </p:sp>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2975968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microsoft.com/en-gb/software-download/windows1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1E1B7-F992-4295-B51F-0098204596ED}"/>
              </a:ext>
            </a:extLst>
          </p:cNvPr>
          <p:cNvSpPr>
            <a:spLocks noGrp="1"/>
          </p:cNvSpPr>
          <p:nvPr>
            <p:ph type="ctrTitle"/>
          </p:nvPr>
        </p:nvSpPr>
        <p:spPr/>
        <p:txBody>
          <a:bodyPr/>
          <a:lstStyle/>
          <a:p>
            <a:r>
              <a:rPr lang="en-GB" dirty="0"/>
              <a:t>Installation</a:t>
            </a:r>
          </a:p>
        </p:txBody>
      </p:sp>
      <p:sp>
        <p:nvSpPr>
          <p:cNvPr id="3" name="Subtitle 2">
            <a:extLst>
              <a:ext uri="{FF2B5EF4-FFF2-40B4-BE49-F238E27FC236}">
                <a16:creationId xmlns:a16="http://schemas.microsoft.com/office/drawing/2014/main" id="{3D499F22-72E0-47B2-BE62-A5E47CBA8DED}"/>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348582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Supported Windows upgrade path</a:t>
            </a:r>
          </a:p>
        </p:txBody>
      </p:sp>
      <p:graphicFrame>
        <p:nvGraphicFramePr>
          <p:cNvPr id="4" name="Content Placeholder 3"/>
          <p:cNvGraphicFramePr>
            <a:graphicFrameLocks noGrp="1"/>
          </p:cNvGraphicFramePr>
          <p:nvPr>
            <p:ph idx="1"/>
          </p:nvPr>
        </p:nvGraphicFramePr>
        <p:xfrm>
          <a:off x="312738" y="1825625"/>
          <a:ext cx="11590336" cy="3708400"/>
        </p:xfrm>
        <a:graphic>
          <a:graphicData uri="http://schemas.openxmlformats.org/drawingml/2006/table">
            <a:tbl>
              <a:tblPr firstRow="1" bandRow="1">
                <a:tableStyleId>{5C22544A-7EE6-4342-B048-85BDC9FD1C3A}</a:tableStyleId>
              </a:tblPr>
              <a:tblGrid>
                <a:gridCol w="2897584">
                  <a:extLst>
                    <a:ext uri="{9D8B030D-6E8A-4147-A177-3AD203B41FA5}">
                      <a16:colId xmlns:a16="http://schemas.microsoft.com/office/drawing/2014/main" val="3229133779"/>
                    </a:ext>
                  </a:extLst>
                </a:gridCol>
                <a:gridCol w="2897584">
                  <a:extLst>
                    <a:ext uri="{9D8B030D-6E8A-4147-A177-3AD203B41FA5}">
                      <a16:colId xmlns:a16="http://schemas.microsoft.com/office/drawing/2014/main" val="1414446738"/>
                    </a:ext>
                  </a:extLst>
                </a:gridCol>
                <a:gridCol w="2897584">
                  <a:extLst>
                    <a:ext uri="{9D8B030D-6E8A-4147-A177-3AD203B41FA5}">
                      <a16:colId xmlns:a16="http://schemas.microsoft.com/office/drawing/2014/main" val="2255575883"/>
                    </a:ext>
                  </a:extLst>
                </a:gridCol>
                <a:gridCol w="2897584">
                  <a:extLst>
                    <a:ext uri="{9D8B030D-6E8A-4147-A177-3AD203B41FA5}">
                      <a16:colId xmlns:a16="http://schemas.microsoft.com/office/drawing/2014/main" val="1772821302"/>
                    </a:ext>
                  </a:extLst>
                </a:gridCol>
              </a:tblGrid>
              <a:tr h="370840">
                <a:tc>
                  <a:txBody>
                    <a:bodyPr/>
                    <a:lstStyle/>
                    <a:p>
                      <a:r>
                        <a:rPr lang="en-GB" dirty="0"/>
                        <a:t>Earlier Windows Edition</a:t>
                      </a:r>
                    </a:p>
                  </a:txBody>
                  <a:tcPr/>
                </a:tc>
                <a:tc>
                  <a:txBody>
                    <a:bodyPr/>
                    <a:lstStyle/>
                    <a:p>
                      <a:r>
                        <a:rPr lang="en-GB" dirty="0"/>
                        <a:t>Windows 10 Home</a:t>
                      </a:r>
                    </a:p>
                  </a:txBody>
                  <a:tcPr/>
                </a:tc>
                <a:tc>
                  <a:txBody>
                    <a:bodyPr/>
                    <a:lstStyle/>
                    <a:p>
                      <a:r>
                        <a:rPr lang="en-GB" dirty="0"/>
                        <a:t>Windows 10 Pro</a:t>
                      </a:r>
                    </a:p>
                  </a:txBody>
                  <a:tcPr/>
                </a:tc>
                <a:tc>
                  <a:txBody>
                    <a:bodyPr/>
                    <a:lstStyle/>
                    <a:p>
                      <a:r>
                        <a:rPr lang="en-GB" dirty="0"/>
                        <a:t>Windows 10 Enterprise</a:t>
                      </a:r>
                    </a:p>
                  </a:txBody>
                  <a:tcPr/>
                </a:tc>
                <a:extLst>
                  <a:ext uri="{0D108BD9-81ED-4DB2-BD59-A6C34878D82A}">
                    <a16:rowId xmlns:a16="http://schemas.microsoft.com/office/drawing/2014/main" val="1155662103"/>
                  </a:ext>
                </a:extLst>
              </a:tr>
              <a:tr h="370840">
                <a:tc>
                  <a:txBody>
                    <a:bodyPr/>
                    <a:lstStyle/>
                    <a:p>
                      <a:r>
                        <a:rPr lang="en-GB" dirty="0"/>
                        <a:t>Windows 8/8.1</a:t>
                      </a:r>
                    </a:p>
                  </a:txBody>
                  <a:tcPr/>
                </a:tc>
                <a:tc>
                  <a:txBody>
                    <a:bodyPr/>
                    <a:lstStyle/>
                    <a:p>
                      <a:pPr algn="ctr"/>
                      <a:r>
                        <a:rPr lang="en-GB" dirty="0"/>
                        <a:t>X</a:t>
                      </a:r>
                    </a:p>
                  </a:txBody>
                  <a:tcPr/>
                </a:tc>
                <a:tc>
                  <a:txBody>
                    <a:bodyPr/>
                    <a:lstStyle/>
                    <a:p>
                      <a:pPr algn="ctr"/>
                      <a:endParaRPr lang="en-GB"/>
                    </a:p>
                  </a:txBody>
                  <a:tcPr/>
                </a:tc>
                <a:tc>
                  <a:txBody>
                    <a:bodyPr/>
                    <a:lstStyle/>
                    <a:p>
                      <a:pPr algn="ctr"/>
                      <a:endParaRPr lang="en-GB"/>
                    </a:p>
                  </a:txBody>
                  <a:tcPr/>
                </a:tc>
                <a:extLst>
                  <a:ext uri="{0D108BD9-81ED-4DB2-BD59-A6C34878D82A}">
                    <a16:rowId xmlns:a16="http://schemas.microsoft.com/office/drawing/2014/main" val="2212044744"/>
                  </a:ext>
                </a:extLst>
              </a:tr>
              <a:tr h="370840">
                <a:tc>
                  <a:txBody>
                    <a:bodyPr/>
                    <a:lstStyle/>
                    <a:p>
                      <a:r>
                        <a:rPr lang="en-GB" dirty="0"/>
                        <a:t>Windows 8/8.1</a:t>
                      </a:r>
                      <a:r>
                        <a:rPr lang="en-GB" baseline="0" dirty="0"/>
                        <a:t> Pro</a:t>
                      </a:r>
                      <a:endParaRPr lang="en-GB" dirty="0"/>
                    </a:p>
                  </a:txBody>
                  <a:tcPr/>
                </a:tc>
                <a:tc>
                  <a:txBody>
                    <a:bodyPr/>
                    <a:lstStyle/>
                    <a:p>
                      <a:pPr algn="ctr"/>
                      <a:endParaRPr lang="en-GB" dirty="0"/>
                    </a:p>
                  </a:txBody>
                  <a:tcPr/>
                </a:tc>
                <a:tc>
                  <a:txBody>
                    <a:bodyPr/>
                    <a:lstStyle/>
                    <a:p>
                      <a:pPr algn="ctr"/>
                      <a:r>
                        <a:rPr lang="en-GB" dirty="0"/>
                        <a:t>X</a:t>
                      </a:r>
                    </a:p>
                  </a:txBody>
                  <a:tcPr/>
                </a:tc>
                <a:tc>
                  <a:txBody>
                    <a:bodyPr/>
                    <a:lstStyle/>
                    <a:p>
                      <a:pPr algn="ctr"/>
                      <a:endParaRPr lang="en-GB"/>
                    </a:p>
                  </a:txBody>
                  <a:tcPr/>
                </a:tc>
                <a:extLst>
                  <a:ext uri="{0D108BD9-81ED-4DB2-BD59-A6C34878D82A}">
                    <a16:rowId xmlns:a16="http://schemas.microsoft.com/office/drawing/2014/main" val="648008634"/>
                  </a:ext>
                </a:extLst>
              </a:tr>
              <a:tr h="370840">
                <a:tc>
                  <a:txBody>
                    <a:bodyPr/>
                    <a:lstStyle/>
                    <a:p>
                      <a:r>
                        <a:rPr lang="en-GB" dirty="0"/>
                        <a:t>Windows 8/8.1 Enterprise</a:t>
                      </a:r>
                    </a:p>
                  </a:txBody>
                  <a:tcPr/>
                </a:tc>
                <a:tc>
                  <a:txBody>
                    <a:bodyPr/>
                    <a:lstStyle/>
                    <a:p>
                      <a:pPr algn="ctr"/>
                      <a:endParaRPr lang="en-GB" dirty="0"/>
                    </a:p>
                  </a:txBody>
                  <a:tcPr/>
                </a:tc>
                <a:tc>
                  <a:txBody>
                    <a:bodyPr/>
                    <a:lstStyle/>
                    <a:p>
                      <a:pPr algn="ctr"/>
                      <a:endParaRPr lang="en-GB" dirty="0"/>
                    </a:p>
                  </a:txBody>
                  <a:tcPr/>
                </a:tc>
                <a:tc>
                  <a:txBody>
                    <a:bodyPr/>
                    <a:lstStyle/>
                    <a:p>
                      <a:pPr algn="ctr"/>
                      <a:r>
                        <a:rPr lang="en-GB" dirty="0"/>
                        <a:t>X</a:t>
                      </a:r>
                    </a:p>
                  </a:txBody>
                  <a:tcPr/>
                </a:tc>
                <a:extLst>
                  <a:ext uri="{0D108BD9-81ED-4DB2-BD59-A6C34878D82A}">
                    <a16:rowId xmlns:a16="http://schemas.microsoft.com/office/drawing/2014/main" val="567424380"/>
                  </a:ext>
                </a:extLst>
              </a:tr>
              <a:tr h="370840">
                <a:tc>
                  <a:txBody>
                    <a:bodyPr/>
                    <a:lstStyle/>
                    <a:p>
                      <a:r>
                        <a:rPr lang="en-GB" dirty="0"/>
                        <a:t>Windows 7 Starter</a:t>
                      </a:r>
                    </a:p>
                  </a:txBody>
                  <a:tcPr/>
                </a:tc>
                <a:tc>
                  <a:txBody>
                    <a:bodyPr/>
                    <a:lstStyle/>
                    <a:p>
                      <a:pPr algn="ctr"/>
                      <a:r>
                        <a:rPr lang="en-GB" dirty="0"/>
                        <a:t>X</a:t>
                      </a:r>
                    </a:p>
                  </a:txBody>
                  <a:tcPr/>
                </a:tc>
                <a:tc>
                  <a:txBody>
                    <a:bodyPr/>
                    <a:lstStyle/>
                    <a:p>
                      <a:pPr algn="ctr"/>
                      <a:endParaRPr lang="en-GB" dirty="0"/>
                    </a:p>
                  </a:txBody>
                  <a:tcPr/>
                </a:tc>
                <a:tc>
                  <a:txBody>
                    <a:bodyPr/>
                    <a:lstStyle/>
                    <a:p>
                      <a:pPr algn="ctr"/>
                      <a:endParaRPr lang="en-GB"/>
                    </a:p>
                  </a:txBody>
                  <a:tcPr/>
                </a:tc>
                <a:extLst>
                  <a:ext uri="{0D108BD9-81ED-4DB2-BD59-A6C34878D82A}">
                    <a16:rowId xmlns:a16="http://schemas.microsoft.com/office/drawing/2014/main" val="492724555"/>
                  </a:ext>
                </a:extLst>
              </a:tr>
              <a:tr h="370840">
                <a:tc>
                  <a:txBody>
                    <a:bodyPr/>
                    <a:lstStyle/>
                    <a:p>
                      <a:r>
                        <a:rPr lang="en-GB" dirty="0"/>
                        <a:t>Windows 7 Home Basic</a:t>
                      </a:r>
                    </a:p>
                  </a:txBody>
                  <a:tcPr/>
                </a:tc>
                <a:tc>
                  <a:txBody>
                    <a:bodyPr/>
                    <a:lstStyle/>
                    <a:p>
                      <a:pPr algn="ctr"/>
                      <a:r>
                        <a:rPr lang="en-GB" dirty="0"/>
                        <a:t>X</a:t>
                      </a:r>
                    </a:p>
                  </a:txBody>
                  <a:tcPr/>
                </a:tc>
                <a:tc>
                  <a:txBody>
                    <a:bodyPr/>
                    <a:lstStyle/>
                    <a:p>
                      <a:pPr algn="ctr"/>
                      <a:endParaRPr lang="en-GB" dirty="0"/>
                    </a:p>
                  </a:txBody>
                  <a:tcPr/>
                </a:tc>
                <a:tc>
                  <a:txBody>
                    <a:bodyPr/>
                    <a:lstStyle/>
                    <a:p>
                      <a:pPr algn="ctr"/>
                      <a:endParaRPr lang="en-GB"/>
                    </a:p>
                  </a:txBody>
                  <a:tcPr/>
                </a:tc>
                <a:extLst>
                  <a:ext uri="{0D108BD9-81ED-4DB2-BD59-A6C34878D82A}">
                    <a16:rowId xmlns:a16="http://schemas.microsoft.com/office/drawing/2014/main" val="1504529002"/>
                  </a:ext>
                </a:extLst>
              </a:tr>
              <a:tr h="370840">
                <a:tc>
                  <a:txBody>
                    <a:bodyPr/>
                    <a:lstStyle/>
                    <a:p>
                      <a:r>
                        <a:rPr lang="en-GB" dirty="0"/>
                        <a:t>Windows 7 Home Premium</a:t>
                      </a:r>
                    </a:p>
                  </a:txBody>
                  <a:tcPr/>
                </a:tc>
                <a:tc>
                  <a:txBody>
                    <a:bodyPr/>
                    <a:lstStyle/>
                    <a:p>
                      <a:pPr algn="ctr"/>
                      <a:r>
                        <a:rPr lang="en-GB" dirty="0"/>
                        <a:t>X</a:t>
                      </a:r>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3688127311"/>
                  </a:ext>
                </a:extLst>
              </a:tr>
              <a:tr h="370840">
                <a:tc>
                  <a:txBody>
                    <a:bodyPr/>
                    <a:lstStyle/>
                    <a:p>
                      <a:r>
                        <a:rPr lang="en-GB" dirty="0"/>
                        <a:t>Windows 7 Professional</a:t>
                      </a:r>
                    </a:p>
                  </a:txBody>
                  <a:tcPr/>
                </a:tc>
                <a:tc>
                  <a:txBody>
                    <a:bodyPr/>
                    <a:lstStyle/>
                    <a:p>
                      <a:pPr algn="ctr"/>
                      <a:endParaRPr lang="en-GB" dirty="0"/>
                    </a:p>
                  </a:txBody>
                  <a:tcPr/>
                </a:tc>
                <a:tc>
                  <a:txBody>
                    <a:bodyPr/>
                    <a:lstStyle/>
                    <a:p>
                      <a:pPr algn="ctr"/>
                      <a:r>
                        <a:rPr lang="en-GB" dirty="0"/>
                        <a:t>X</a:t>
                      </a:r>
                    </a:p>
                  </a:txBody>
                  <a:tcPr/>
                </a:tc>
                <a:tc>
                  <a:txBody>
                    <a:bodyPr/>
                    <a:lstStyle/>
                    <a:p>
                      <a:pPr algn="ctr"/>
                      <a:endParaRPr lang="en-GB" dirty="0"/>
                    </a:p>
                  </a:txBody>
                  <a:tcPr/>
                </a:tc>
                <a:extLst>
                  <a:ext uri="{0D108BD9-81ED-4DB2-BD59-A6C34878D82A}">
                    <a16:rowId xmlns:a16="http://schemas.microsoft.com/office/drawing/2014/main" val="30307721"/>
                  </a:ext>
                </a:extLst>
              </a:tr>
              <a:tr h="370840">
                <a:tc>
                  <a:txBody>
                    <a:bodyPr/>
                    <a:lstStyle/>
                    <a:p>
                      <a:r>
                        <a:rPr lang="en-GB" dirty="0"/>
                        <a:t>Windows 7 Ultimate</a:t>
                      </a:r>
                    </a:p>
                  </a:txBody>
                  <a:tcPr/>
                </a:tc>
                <a:tc>
                  <a:txBody>
                    <a:bodyPr/>
                    <a:lstStyle/>
                    <a:p>
                      <a:pPr algn="ctr"/>
                      <a:endParaRPr lang="en-GB" dirty="0"/>
                    </a:p>
                  </a:txBody>
                  <a:tcPr/>
                </a:tc>
                <a:tc>
                  <a:txBody>
                    <a:bodyPr/>
                    <a:lstStyle/>
                    <a:p>
                      <a:pPr algn="ctr"/>
                      <a:r>
                        <a:rPr lang="en-GB" dirty="0"/>
                        <a:t>X</a:t>
                      </a:r>
                    </a:p>
                  </a:txBody>
                  <a:tcPr/>
                </a:tc>
                <a:tc>
                  <a:txBody>
                    <a:bodyPr/>
                    <a:lstStyle/>
                    <a:p>
                      <a:pPr algn="ctr"/>
                      <a:endParaRPr lang="en-GB" dirty="0"/>
                    </a:p>
                  </a:txBody>
                  <a:tcPr/>
                </a:tc>
                <a:extLst>
                  <a:ext uri="{0D108BD9-81ED-4DB2-BD59-A6C34878D82A}">
                    <a16:rowId xmlns:a16="http://schemas.microsoft.com/office/drawing/2014/main" val="1245540872"/>
                  </a:ext>
                </a:extLst>
              </a:tr>
              <a:tr h="370840">
                <a:tc>
                  <a:txBody>
                    <a:bodyPr/>
                    <a:lstStyle/>
                    <a:p>
                      <a:r>
                        <a:rPr lang="en-GB" dirty="0"/>
                        <a:t>Windows 7 Enterprise</a:t>
                      </a:r>
                    </a:p>
                  </a:txBody>
                  <a:tcPr/>
                </a:tc>
                <a:tc>
                  <a:txBody>
                    <a:bodyPr/>
                    <a:lstStyle/>
                    <a:p>
                      <a:pPr algn="ctr"/>
                      <a:endParaRPr lang="en-GB" dirty="0"/>
                    </a:p>
                  </a:txBody>
                  <a:tcPr/>
                </a:tc>
                <a:tc>
                  <a:txBody>
                    <a:bodyPr/>
                    <a:lstStyle/>
                    <a:p>
                      <a:pPr algn="ctr"/>
                      <a:endParaRPr lang="en-GB"/>
                    </a:p>
                  </a:txBody>
                  <a:tcPr/>
                </a:tc>
                <a:tc>
                  <a:txBody>
                    <a:bodyPr/>
                    <a:lstStyle/>
                    <a:p>
                      <a:pPr algn="ctr"/>
                      <a:r>
                        <a:rPr lang="en-GB" dirty="0"/>
                        <a:t>X</a:t>
                      </a:r>
                    </a:p>
                  </a:txBody>
                  <a:tcPr/>
                </a:tc>
                <a:extLst>
                  <a:ext uri="{0D108BD9-81ED-4DB2-BD59-A6C34878D82A}">
                    <a16:rowId xmlns:a16="http://schemas.microsoft.com/office/drawing/2014/main" val="4037036137"/>
                  </a:ext>
                </a:extLst>
              </a:tr>
            </a:tbl>
          </a:graphicData>
        </a:graphic>
      </p:graphicFrame>
    </p:spTree>
    <p:extLst>
      <p:ext uri="{BB962C8B-B14F-4D97-AF65-F5344CB8AC3E}">
        <p14:creationId xmlns:p14="http://schemas.microsoft.com/office/powerpoint/2010/main" val="3639761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Place Upgrade</a:t>
            </a:r>
          </a:p>
        </p:txBody>
      </p:sp>
      <p:sp>
        <p:nvSpPr>
          <p:cNvPr id="3" name="Content Placeholder 2"/>
          <p:cNvSpPr>
            <a:spLocks noGrp="1"/>
          </p:cNvSpPr>
          <p:nvPr>
            <p:ph idx="1"/>
          </p:nvPr>
        </p:nvSpPr>
        <p:spPr/>
        <p:txBody>
          <a:bodyPr/>
          <a:lstStyle/>
          <a:p>
            <a:r>
              <a:rPr lang="en-GB" dirty="0"/>
              <a:t>It is a simple process and is ideal for small groups of commuters</a:t>
            </a:r>
          </a:p>
          <a:p>
            <a:r>
              <a:rPr lang="en-GB" dirty="0"/>
              <a:t>It provides for rollback to the earlier version of windows.</a:t>
            </a:r>
          </a:p>
          <a:p>
            <a:r>
              <a:rPr lang="en-GB" dirty="0"/>
              <a:t>User and application settings and user data files and retained automatically </a:t>
            </a:r>
          </a:p>
          <a:p>
            <a:r>
              <a:rPr lang="en-GB" dirty="0"/>
              <a:t>Installed applications are retained; however retained applications might not work correctly.</a:t>
            </a:r>
          </a:p>
          <a:p>
            <a:r>
              <a:rPr lang="en-GB" dirty="0"/>
              <a:t>You do not need to provide external storage space for data migration</a:t>
            </a:r>
          </a:p>
          <a:p>
            <a:r>
              <a:rPr lang="en-GB" dirty="0"/>
              <a:t>It does not allow for edition changes and is available only on supported operating systems</a:t>
            </a:r>
          </a:p>
          <a:p>
            <a:r>
              <a:rPr lang="en-GB" dirty="0"/>
              <a:t>It does not provide the opportunity to start with a clean, standardized configuration</a:t>
            </a:r>
          </a:p>
        </p:txBody>
      </p:sp>
    </p:spTree>
    <p:extLst>
      <p:ext uri="{BB962C8B-B14F-4D97-AF65-F5344CB8AC3E}">
        <p14:creationId xmlns:p14="http://schemas.microsoft.com/office/powerpoint/2010/main" val="1609917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place Upgrade</a:t>
            </a:r>
          </a:p>
        </p:txBody>
      </p:sp>
      <p:sp>
        <p:nvSpPr>
          <p:cNvPr id="3" name="Content Placeholder 2"/>
          <p:cNvSpPr>
            <a:spLocks noGrp="1"/>
          </p:cNvSpPr>
          <p:nvPr>
            <p:ph idx="1"/>
          </p:nvPr>
        </p:nvSpPr>
        <p:spPr/>
        <p:txBody>
          <a:bodyPr/>
          <a:lstStyle/>
          <a:p>
            <a:r>
              <a:rPr lang="en-GB" dirty="0"/>
              <a:t>You perform an in-place upgrade to Windows 10 when your users will continue to use their existing computers. To perform an in-place upgrade, complete the following procedure. </a:t>
            </a:r>
          </a:p>
          <a:p>
            <a:r>
              <a:rPr lang="en-GB" dirty="0"/>
              <a:t>Evaluate the user’s computer to determine that it meets minimum hardware requirements for Windows 10 and that Windows 10 supports all hardware.</a:t>
            </a:r>
          </a:p>
          <a:p>
            <a:r>
              <a:rPr lang="en-GB" dirty="0"/>
              <a:t> Verify that all applications work on Windows 10. </a:t>
            </a:r>
          </a:p>
          <a:p>
            <a:r>
              <a:rPr lang="en-GB" dirty="0"/>
              <a:t>Optionally, back up the user’s data files. </a:t>
            </a:r>
          </a:p>
          <a:p>
            <a:r>
              <a:rPr lang="en-GB" dirty="0"/>
              <a:t>Run the Setup.exe program from the root of the Windows 10 installation media. </a:t>
            </a:r>
          </a:p>
          <a:p>
            <a:r>
              <a:rPr lang="en-GB" dirty="0"/>
              <a:t>Choose Upgrade when prompted and complete the setup wizard.</a:t>
            </a:r>
          </a:p>
          <a:p>
            <a:endParaRPr lang="en-GB" dirty="0"/>
          </a:p>
        </p:txBody>
      </p:sp>
    </p:spTree>
    <p:extLst>
      <p:ext uri="{BB962C8B-B14F-4D97-AF65-F5344CB8AC3E}">
        <p14:creationId xmlns:p14="http://schemas.microsoft.com/office/powerpoint/2010/main" val="2377478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Upgrade using installation media</a:t>
            </a:r>
          </a:p>
        </p:txBody>
      </p:sp>
      <p:sp>
        <p:nvSpPr>
          <p:cNvPr id="3" name="Content Placeholder 2"/>
          <p:cNvSpPr>
            <a:spLocks noGrp="1"/>
          </p:cNvSpPr>
          <p:nvPr>
            <p:ph idx="1"/>
          </p:nvPr>
        </p:nvSpPr>
        <p:spPr/>
        <p:txBody>
          <a:bodyPr/>
          <a:lstStyle/>
          <a:p>
            <a:r>
              <a:rPr lang="en-GB" dirty="0"/>
              <a:t>An enterprise will normally obtain Windows 10 licence through the Volume Licensing Service Channel (VLSC).</a:t>
            </a:r>
          </a:p>
          <a:p>
            <a:r>
              <a:rPr lang="en-GB" dirty="0"/>
              <a:t>VLSC media uses either a Multiple Activation Key (MAK) or Key Management Service (KMS) </a:t>
            </a:r>
          </a:p>
          <a:p>
            <a:endParaRPr lang="en-GB" dirty="0"/>
          </a:p>
          <a:p>
            <a:r>
              <a:rPr lang="en-GB" dirty="0"/>
              <a:t>You can use Media Creation Tool to generate a bootable USB </a:t>
            </a:r>
          </a:p>
          <a:p>
            <a:r>
              <a:rPr lang="en-GB" dirty="0"/>
              <a:t>MCT can not be used to upgrade a Windows Enterprise edition client</a:t>
            </a:r>
          </a:p>
          <a:p>
            <a:endParaRPr lang="en-GB" dirty="0"/>
          </a:p>
          <a:p>
            <a:endParaRPr lang="en-GB" dirty="0"/>
          </a:p>
        </p:txBody>
      </p:sp>
    </p:spTree>
    <p:extLst>
      <p:ext uri="{BB962C8B-B14F-4D97-AF65-F5344CB8AC3E}">
        <p14:creationId xmlns:p14="http://schemas.microsoft.com/office/powerpoint/2010/main" val="11118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Compatibility</a:t>
            </a:r>
          </a:p>
        </p:txBody>
      </p:sp>
      <p:sp>
        <p:nvSpPr>
          <p:cNvPr id="3" name="Content Placeholder 2"/>
          <p:cNvSpPr>
            <a:spLocks noGrp="1"/>
          </p:cNvSpPr>
          <p:nvPr>
            <p:ph idx="1"/>
          </p:nvPr>
        </p:nvSpPr>
        <p:spPr/>
        <p:txBody>
          <a:bodyPr/>
          <a:lstStyle/>
          <a:p>
            <a:r>
              <a:rPr lang="en-GB" dirty="0"/>
              <a:t>If you want to check the system for compatibility only, you can run setup.exe with a command-line switch which will check for compatibility but not perform the actual upgrade.</a:t>
            </a:r>
          </a:p>
          <a:p>
            <a:endParaRPr lang="en-GB" dirty="0"/>
          </a:p>
          <a:p>
            <a:r>
              <a:rPr lang="en-GB" dirty="0"/>
              <a:t>Setup.exe /Auto Upgrade /Quiet /</a:t>
            </a:r>
            <a:r>
              <a:rPr lang="en-GB" dirty="0" err="1"/>
              <a:t>NoReboot</a:t>
            </a:r>
            <a:r>
              <a:rPr lang="en-GB" dirty="0"/>
              <a:t> /</a:t>
            </a:r>
            <a:r>
              <a:rPr lang="en-GB" dirty="0" err="1"/>
              <a:t>DynamicUpdate</a:t>
            </a:r>
            <a:r>
              <a:rPr lang="en-GB" dirty="0"/>
              <a:t> Disable /</a:t>
            </a:r>
            <a:r>
              <a:rPr lang="en-GB" dirty="0" err="1"/>
              <a:t>Compat</a:t>
            </a:r>
            <a:r>
              <a:rPr lang="en-GB" dirty="0"/>
              <a:t> </a:t>
            </a:r>
            <a:r>
              <a:rPr lang="en-GB" dirty="0" err="1"/>
              <a:t>ScanOnly</a:t>
            </a:r>
            <a:endParaRPr lang="en-GB" dirty="0"/>
          </a:p>
          <a:p>
            <a:pPr marL="0" indent="0">
              <a:buNone/>
            </a:pPr>
            <a:endParaRPr lang="en-GB" dirty="0"/>
          </a:p>
        </p:txBody>
      </p:sp>
    </p:spTree>
    <p:extLst>
      <p:ext uri="{BB962C8B-B14F-4D97-AF65-F5344CB8AC3E}">
        <p14:creationId xmlns:p14="http://schemas.microsoft.com/office/powerpoint/2010/main" val="1053969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Checks</a:t>
            </a:r>
          </a:p>
        </p:txBody>
      </p:sp>
      <p:sp>
        <p:nvSpPr>
          <p:cNvPr id="3" name="Content Placeholder 2"/>
          <p:cNvSpPr>
            <a:spLocks noGrp="1"/>
          </p:cNvSpPr>
          <p:nvPr>
            <p:ph idx="1"/>
          </p:nvPr>
        </p:nvSpPr>
        <p:spPr/>
        <p:txBody>
          <a:bodyPr/>
          <a:lstStyle/>
          <a:p>
            <a:r>
              <a:rPr lang="en-GB" dirty="0"/>
              <a:t>Windows 10 will validate the following</a:t>
            </a:r>
          </a:p>
          <a:p>
            <a:endParaRPr lang="en-GB" dirty="0"/>
          </a:p>
          <a:p>
            <a:r>
              <a:rPr lang="en-GB" dirty="0"/>
              <a:t>Whether UEFI is used (UEFI v2.3.1 or later is required for secure boot)</a:t>
            </a:r>
          </a:p>
          <a:p>
            <a:r>
              <a:rPr lang="en-GB" dirty="0"/>
              <a:t>System Host is not configured to boot from VHD</a:t>
            </a:r>
          </a:p>
          <a:p>
            <a:r>
              <a:rPr lang="en-GB" dirty="0"/>
              <a:t>The system is not installed as a portable workspace (windows to go)</a:t>
            </a:r>
          </a:p>
          <a:p>
            <a:endParaRPr lang="en-GB" dirty="0"/>
          </a:p>
        </p:txBody>
      </p:sp>
    </p:spTree>
    <p:extLst>
      <p:ext uri="{BB962C8B-B14F-4D97-AF65-F5344CB8AC3E}">
        <p14:creationId xmlns:p14="http://schemas.microsoft.com/office/powerpoint/2010/main" val="578869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Installation Methods</a:t>
            </a:r>
          </a:p>
        </p:txBody>
      </p:sp>
      <p:sp>
        <p:nvSpPr>
          <p:cNvPr id="3" name="Content Placeholder 2"/>
          <p:cNvSpPr>
            <a:spLocks noGrp="1"/>
          </p:cNvSpPr>
          <p:nvPr>
            <p:ph idx="1"/>
          </p:nvPr>
        </p:nvSpPr>
        <p:spPr/>
        <p:txBody>
          <a:bodyPr/>
          <a:lstStyle/>
          <a:p>
            <a:r>
              <a:rPr lang="en-GB" dirty="0"/>
              <a:t>Install from DVD – Windows 10 is no longer shipped on DVDs. You can use the Downloadable media from the Microsoft website and burn it to a DVD for installation.</a:t>
            </a:r>
          </a:p>
          <a:p>
            <a:endParaRPr lang="en-GB" dirty="0"/>
          </a:p>
          <a:p>
            <a:r>
              <a:rPr lang="en-GB" dirty="0"/>
              <a:t>Install from USB – Use the method to install the operating system on one computer at a time. Quicker than DVD</a:t>
            </a:r>
          </a:p>
          <a:p>
            <a:endParaRPr lang="en-GB" dirty="0"/>
          </a:p>
          <a:p>
            <a:r>
              <a:rPr lang="en-GB" dirty="0"/>
              <a:t>Install from Windows Deployment Services – Windows server required, WDS requires DHCP and the target computers NIC requires PXE. Allows automated installation of system images and deployment on to multiple systems simultaneously. </a:t>
            </a:r>
          </a:p>
        </p:txBody>
      </p:sp>
    </p:spTree>
    <p:extLst>
      <p:ext uri="{BB962C8B-B14F-4D97-AF65-F5344CB8AC3E}">
        <p14:creationId xmlns:p14="http://schemas.microsoft.com/office/powerpoint/2010/main" val="4225317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Installation Methods</a:t>
            </a:r>
          </a:p>
        </p:txBody>
      </p:sp>
      <p:sp>
        <p:nvSpPr>
          <p:cNvPr id="3" name="Content Placeholder 2"/>
          <p:cNvSpPr>
            <a:spLocks noGrp="1"/>
          </p:cNvSpPr>
          <p:nvPr>
            <p:ph idx="1"/>
          </p:nvPr>
        </p:nvSpPr>
        <p:spPr/>
        <p:txBody>
          <a:bodyPr>
            <a:normAutofit/>
          </a:bodyPr>
          <a:lstStyle/>
          <a:p>
            <a:r>
              <a:rPr lang="en-GB" dirty="0"/>
              <a:t>Install an image from Windows </a:t>
            </a:r>
            <a:r>
              <a:rPr lang="en-GB" dirty="0" err="1"/>
              <a:t>Preinstallation</a:t>
            </a:r>
            <a:r>
              <a:rPr lang="en-GB" dirty="0"/>
              <a:t> Environment (WinPE) – Boot the device by using Windows PE and then use one of the following deployment options.</a:t>
            </a:r>
          </a:p>
          <a:p>
            <a:pPr lvl="1"/>
            <a:r>
              <a:rPr lang="en-GB" dirty="0"/>
              <a:t>Use deployment image servicing and management (DISM) to apply the windows image</a:t>
            </a:r>
          </a:p>
          <a:p>
            <a:pPr lvl="1"/>
            <a:r>
              <a:rPr lang="en-GB" dirty="0"/>
              <a:t>Use the Microsoft deployment toolkit (MDT) deployment solution.</a:t>
            </a:r>
          </a:p>
          <a:p>
            <a:pPr lvl="1"/>
            <a:r>
              <a:rPr lang="en-GB" dirty="0"/>
              <a:t>Use SCCM (System Centre Configuration Manager) </a:t>
            </a:r>
          </a:p>
          <a:p>
            <a:pPr marL="457200" lvl="1" indent="0">
              <a:buNone/>
            </a:pPr>
            <a:endParaRPr lang="en-GB" dirty="0"/>
          </a:p>
          <a:p>
            <a:r>
              <a:rPr lang="en-GB" sz="2400" dirty="0"/>
              <a:t>Both MDT and Configuration Manager are enterprise-level solutions that enable you to deploy Windows to hundreds or thousands of devices at once and configure </a:t>
            </a:r>
            <a:r>
              <a:rPr lang="en-GB" sz="2400" dirty="0" err="1"/>
              <a:t>lite</a:t>
            </a:r>
            <a:r>
              <a:rPr lang="en-GB" sz="2400" dirty="0"/>
              <a:t>-touch installation (LTI) or zero-touch installation (ZTI) for either minimal user interaction or no user interaction, respectively, during the deployment.</a:t>
            </a:r>
          </a:p>
          <a:p>
            <a:endParaRPr lang="en-GB" dirty="0"/>
          </a:p>
        </p:txBody>
      </p:sp>
    </p:spTree>
    <p:extLst>
      <p:ext uri="{BB962C8B-B14F-4D97-AF65-F5344CB8AC3E}">
        <p14:creationId xmlns:p14="http://schemas.microsoft.com/office/powerpoint/2010/main" val="1093208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Install Windows</a:t>
            </a:r>
          </a:p>
        </p:txBody>
      </p:sp>
      <p:sp>
        <p:nvSpPr>
          <p:cNvPr id="3" name="Content Placeholder 2"/>
          <p:cNvSpPr>
            <a:spLocks noGrp="1"/>
          </p:cNvSpPr>
          <p:nvPr>
            <p:ph idx="1"/>
          </p:nvPr>
        </p:nvSpPr>
        <p:spPr/>
        <p:txBody>
          <a:bodyPr/>
          <a:lstStyle/>
          <a:p>
            <a:r>
              <a:rPr lang="en-GB" dirty="0">
                <a:hlinkClick r:id="rId2"/>
              </a:rPr>
              <a:t>https://www.microsoft.com/en-gb/software-download/windows10</a:t>
            </a:r>
            <a:endParaRPr lang="en-GB" dirty="0"/>
          </a:p>
          <a:p>
            <a:endParaRPr lang="en-GB" dirty="0"/>
          </a:p>
          <a:p>
            <a:r>
              <a:rPr lang="en-GB" dirty="0"/>
              <a:t>Download the Windows 10 ISO and save it to your documents folder.</a:t>
            </a:r>
          </a:p>
          <a:p>
            <a:endParaRPr lang="en-GB"/>
          </a:p>
          <a:p>
            <a:endParaRPr lang="en-GB"/>
          </a:p>
          <a:p>
            <a:endParaRPr lang="en-GB" dirty="0"/>
          </a:p>
        </p:txBody>
      </p:sp>
    </p:spTree>
    <p:extLst>
      <p:ext uri="{BB962C8B-B14F-4D97-AF65-F5344CB8AC3E}">
        <p14:creationId xmlns:p14="http://schemas.microsoft.com/office/powerpoint/2010/main" val="3469991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Configuration Designer </a:t>
            </a:r>
          </a:p>
        </p:txBody>
      </p:sp>
      <p:sp>
        <p:nvSpPr>
          <p:cNvPr id="3" name="Content Placeholder 2"/>
          <p:cNvSpPr>
            <a:spLocks noGrp="1"/>
          </p:cNvSpPr>
          <p:nvPr>
            <p:ph idx="1"/>
          </p:nvPr>
        </p:nvSpPr>
        <p:spPr/>
        <p:txBody>
          <a:bodyPr/>
          <a:lstStyle/>
          <a:p>
            <a:r>
              <a:rPr lang="en-GB" dirty="0"/>
              <a:t>Install Windows Configuration Designer from the Microsoft store</a:t>
            </a:r>
          </a:p>
          <a:p>
            <a:endParaRPr lang="en-GB" dirty="0"/>
          </a:p>
          <a:p>
            <a:r>
              <a:rPr lang="en-GB" dirty="0"/>
              <a:t>We can use WCD to provision windows 10 features at runtime using .</a:t>
            </a:r>
            <a:r>
              <a:rPr lang="en-GB" dirty="0" err="1"/>
              <a:t>ppkg</a:t>
            </a:r>
            <a:r>
              <a:rPr lang="en-GB" dirty="0"/>
              <a:t> </a:t>
            </a:r>
          </a:p>
          <a:p>
            <a:r>
              <a:rPr lang="en-GB" dirty="0"/>
              <a:t>This allows you to quickly configure a Device without setting up new images</a:t>
            </a:r>
          </a:p>
          <a:p>
            <a:endParaRPr lang="en-GB"/>
          </a:p>
        </p:txBody>
      </p:sp>
    </p:spTree>
    <p:extLst>
      <p:ext uri="{BB962C8B-B14F-4D97-AF65-F5344CB8AC3E}">
        <p14:creationId xmlns:p14="http://schemas.microsoft.com/office/powerpoint/2010/main" val="778278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Configuration Designer</a:t>
            </a:r>
          </a:p>
        </p:txBody>
      </p:sp>
      <p:sp>
        <p:nvSpPr>
          <p:cNvPr id="3" name="Content Placeholder 2"/>
          <p:cNvSpPr>
            <a:spLocks noGrp="1"/>
          </p:cNvSpPr>
          <p:nvPr>
            <p:ph idx="1"/>
          </p:nvPr>
        </p:nvSpPr>
        <p:spPr/>
        <p:txBody>
          <a:bodyPr/>
          <a:lstStyle/>
          <a:p>
            <a:r>
              <a:rPr lang="en-GB" dirty="0"/>
              <a:t>Windows Configuration Designer can be used across</a:t>
            </a:r>
          </a:p>
          <a:p>
            <a:r>
              <a:rPr lang="en-GB" dirty="0"/>
              <a:t>DVD: installation</a:t>
            </a:r>
          </a:p>
          <a:p>
            <a:r>
              <a:rPr lang="en-GB" dirty="0"/>
              <a:t>WDS Deployment</a:t>
            </a:r>
          </a:p>
          <a:p>
            <a:r>
              <a:rPr lang="en-GB" dirty="0"/>
              <a:t>Image-based installation</a:t>
            </a:r>
          </a:p>
          <a:p>
            <a:r>
              <a:rPr lang="en-GB" dirty="0"/>
              <a:t>Shared network folder installation</a:t>
            </a:r>
          </a:p>
          <a:p>
            <a:r>
              <a:rPr lang="en-GB" dirty="0"/>
              <a:t>Windows SIM</a:t>
            </a:r>
          </a:p>
          <a:p>
            <a:pPr lvl="1"/>
            <a:endParaRPr lang="en-GB" dirty="0"/>
          </a:p>
          <a:p>
            <a:endParaRPr lang="en-GB" dirty="0"/>
          </a:p>
        </p:txBody>
      </p:sp>
    </p:spTree>
    <p:extLst>
      <p:ext uri="{BB962C8B-B14F-4D97-AF65-F5344CB8AC3E}">
        <p14:creationId xmlns:p14="http://schemas.microsoft.com/office/powerpoint/2010/main" val="3237095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8472F-B650-41D1-8404-54F91AAA8170}"/>
              </a:ext>
            </a:extLst>
          </p:cNvPr>
          <p:cNvSpPr>
            <a:spLocks noGrp="1"/>
          </p:cNvSpPr>
          <p:nvPr>
            <p:ph type="title"/>
          </p:nvPr>
        </p:nvSpPr>
        <p:spPr/>
        <p:txBody>
          <a:bodyPr/>
          <a:lstStyle/>
          <a:p>
            <a:r>
              <a:rPr lang="en-GB" dirty="0"/>
              <a:t>Windows Configuration Designer</a:t>
            </a:r>
          </a:p>
        </p:txBody>
      </p:sp>
      <p:sp>
        <p:nvSpPr>
          <p:cNvPr id="3" name="Content Placeholder 2">
            <a:extLst>
              <a:ext uri="{FF2B5EF4-FFF2-40B4-BE49-F238E27FC236}">
                <a16:creationId xmlns:a16="http://schemas.microsoft.com/office/drawing/2014/main" id="{A7D48BEA-C2E5-4674-B507-BD367AC7417F}"/>
              </a:ext>
            </a:extLst>
          </p:cNvPr>
          <p:cNvSpPr>
            <a:spLocks noGrp="1"/>
          </p:cNvSpPr>
          <p:nvPr>
            <p:ph idx="1"/>
          </p:nvPr>
        </p:nvSpPr>
        <p:spPr/>
        <p:txBody>
          <a:bodyPr/>
          <a:lstStyle/>
          <a:p>
            <a:r>
              <a:rPr lang="en-GB" dirty="0"/>
              <a:t>Have a look back at the pervious slides and research what each of the installation methods offer.</a:t>
            </a:r>
          </a:p>
          <a:p>
            <a:r>
              <a:rPr lang="en-GB" dirty="0"/>
              <a:t>We will have a go at this next time we are in college. </a:t>
            </a:r>
          </a:p>
          <a:p>
            <a:r>
              <a:rPr lang="en-GB" dirty="0"/>
              <a:t>Slide 6 to 2 Add these to your revision document.</a:t>
            </a:r>
          </a:p>
          <a:p>
            <a:endParaRPr lang="en-GB" dirty="0"/>
          </a:p>
          <a:p>
            <a:endParaRPr lang="en-GB" dirty="0"/>
          </a:p>
          <a:p>
            <a:endParaRPr lang="en-GB" dirty="0"/>
          </a:p>
        </p:txBody>
      </p:sp>
    </p:spTree>
    <p:extLst>
      <p:ext uri="{BB962C8B-B14F-4D97-AF65-F5344CB8AC3E}">
        <p14:creationId xmlns:p14="http://schemas.microsoft.com/office/powerpoint/2010/main" val="2601167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D2C1C-2023-4648-9FF9-1DDB1961B188}"/>
              </a:ext>
            </a:extLst>
          </p:cNvPr>
          <p:cNvSpPr>
            <a:spLocks noGrp="1"/>
          </p:cNvSpPr>
          <p:nvPr>
            <p:ph type="title"/>
          </p:nvPr>
        </p:nvSpPr>
        <p:spPr/>
        <p:txBody>
          <a:bodyPr/>
          <a:lstStyle/>
          <a:p>
            <a:r>
              <a:rPr lang="en-GB" dirty="0"/>
              <a:t>Windows Upgrade Paths</a:t>
            </a:r>
            <a:br>
              <a:rPr lang="en-GB" dirty="0"/>
            </a:br>
            <a:r>
              <a:rPr lang="en-GB" dirty="0"/>
              <a:t>	Research the upgrade paths</a:t>
            </a:r>
          </a:p>
        </p:txBody>
      </p:sp>
      <p:sp>
        <p:nvSpPr>
          <p:cNvPr id="3" name="Content Placeholder 2">
            <a:extLst>
              <a:ext uri="{FF2B5EF4-FFF2-40B4-BE49-F238E27FC236}">
                <a16:creationId xmlns:a16="http://schemas.microsoft.com/office/drawing/2014/main" id="{F392DE01-DDD6-4F84-A2BE-873FA7612DAE}"/>
              </a:ext>
            </a:extLst>
          </p:cNvPr>
          <p:cNvSpPr>
            <a:spLocks noGrp="1"/>
          </p:cNvSpPr>
          <p:nvPr>
            <p:ph idx="1"/>
          </p:nvPr>
        </p:nvSpPr>
        <p:spPr/>
        <p:txBody>
          <a:bodyPr/>
          <a:lstStyle/>
          <a:p>
            <a:endParaRPr lang="en-GB" dirty="0"/>
          </a:p>
        </p:txBody>
      </p:sp>
      <p:graphicFrame>
        <p:nvGraphicFramePr>
          <p:cNvPr id="4" name="Content Placeholder 3">
            <a:extLst>
              <a:ext uri="{FF2B5EF4-FFF2-40B4-BE49-F238E27FC236}">
                <a16:creationId xmlns:a16="http://schemas.microsoft.com/office/drawing/2014/main" id="{2BABE2DC-E8AD-4938-9DB7-5E1D3DA9C3B2}"/>
              </a:ext>
            </a:extLst>
          </p:cNvPr>
          <p:cNvGraphicFramePr>
            <a:graphicFrameLocks/>
          </p:cNvGraphicFramePr>
          <p:nvPr/>
        </p:nvGraphicFramePr>
        <p:xfrm>
          <a:off x="312738" y="1825625"/>
          <a:ext cx="11590336" cy="3708400"/>
        </p:xfrm>
        <a:graphic>
          <a:graphicData uri="http://schemas.openxmlformats.org/drawingml/2006/table">
            <a:tbl>
              <a:tblPr firstRow="1" bandRow="1">
                <a:tableStyleId>{5C22544A-7EE6-4342-B048-85BDC9FD1C3A}</a:tableStyleId>
              </a:tblPr>
              <a:tblGrid>
                <a:gridCol w="2897584">
                  <a:extLst>
                    <a:ext uri="{9D8B030D-6E8A-4147-A177-3AD203B41FA5}">
                      <a16:colId xmlns:a16="http://schemas.microsoft.com/office/drawing/2014/main" val="3229133779"/>
                    </a:ext>
                  </a:extLst>
                </a:gridCol>
                <a:gridCol w="2897584">
                  <a:extLst>
                    <a:ext uri="{9D8B030D-6E8A-4147-A177-3AD203B41FA5}">
                      <a16:colId xmlns:a16="http://schemas.microsoft.com/office/drawing/2014/main" val="1414446738"/>
                    </a:ext>
                  </a:extLst>
                </a:gridCol>
                <a:gridCol w="2897584">
                  <a:extLst>
                    <a:ext uri="{9D8B030D-6E8A-4147-A177-3AD203B41FA5}">
                      <a16:colId xmlns:a16="http://schemas.microsoft.com/office/drawing/2014/main" val="2255575883"/>
                    </a:ext>
                  </a:extLst>
                </a:gridCol>
                <a:gridCol w="2897584">
                  <a:extLst>
                    <a:ext uri="{9D8B030D-6E8A-4147-A177-3AD203B41FA5}">
                      <a16:colId xmlns:a16="http://schemas.microsoft.com/office/drawing/2014/main" val="1772821302"/>
                    </a:ext>
                  </a:extLst>
                </a:gridCol>
              </a:tblGrid>
              <a:tr h="370840">
                <a:tc>
                  <a:txBody>
                    <a:bodyPr/>
                    <a:lstStyle/>
                    <a:p>
                      <a:r>
                        <a:rPr lang="en-GB" dirty="0"/>
                        <a:t>Earlier Windows Edition</a:t>
                      </a:r>
                    </a:p>
                  </a:txBody>
                  <a:tcPr/>
                </a:tc>
                <a:tc>
                  <a:txBody>
                    <a:bodyPr/>
                    <a:lstStyle/>
                    <a:p>
                      <a:r>
                        <a:rPr lang="en-GB" dirty="0"/>
                        <a:t>Windows 10 Home</a:t>
                      </a:r>
                    </a:p>
                  </a:txBody>
                  <a:tcPr/>
                </a:tc>
                <a:tc>
                  <a:txBody>
                    <a:bodyPr/>
                    <a:lstStyle/>
                    <a:p>
                      <a:r>
                        <a:rPr lang="en-GB" dirty="0"/>
                        <a:t>Windows 10 Pro</a:t>
                      </a:r>
                    </a:p>
                  </a:txBody>
                  <a:tcPr/>
                </a:tc>
                <a:tc>
                  <a:txBody>
                    <a:bodyPr/>
                    <a:lstStyle/>
                    <a:p>
                      <a:r>
                        <a:rPr lang="en-GB" dirty="0"/>
                        <a:t>Windows 10 Enterprise</a:t>
                      </a:r>
                    </a:p>
                  </a:txBody>
                  <a:tcPr/>
                </a:tc>
                <a:extLst>
                  <a:ext uri="{0D108BD9-81ED-4DB2-BD59-A6C34878D82A}">
                    <a16:rowId xmlns:a16="http://schemas.microsoft.com/office/drawing/2014/main" val="1155662103"/>
                  </a:ext>
                </a:extLst>
              </a:tr>
              <a:tr h="370840">
                <a:tc>
                  <a:txBody>
                    <a:bodyPr/>
                    <a:lstStyle/>
                    <a:p>
                      <a:r>
                        <a:rPr lang="en-GB" dirty="0"/>
                        <a:t>Windows 8/8.1</a:t>
                      </a:r>
                    </a:p>
                  </a:txBody>
                  <a:tcPr/>
                </a:tc>
                <a:tc>
                  <a:txBody>
                    <a:bodyPr/>
                    <a:lstStyle/>
                    <a:p>
                      <a:pPr algn="ctr"/>
                      <a:endParaRPr lang="en-GB" dirty="0"/>
                    </a:p>
                  </a:txBody>
                  <a:tcPr/>
                </a:tc>
                <a:tc>
                  <a:txBody>
                    <a:bodyPr/>
                    <a:lstStyle/>
                    <a:p>
                      <a:pPr algn="ctr"/>
                      <a:endParaRPr lang="en-GB"/>
                    </a:p>
                  </a:txBody>
                  <a:tcPr/>
                </a:tc>
                <a:tc>
                  <a:txBody>
                    <a:bodyPr/>
                    <a:lstStyle/>
                    <a:p>
                      <a:pPr algn="ctr"/>
                      <a:endParaRPr lang="en-GB"/>
                    </a:p>
                  </a:txBody>
                  <a:tcPr/>
                </a:tc>
                <a:extLst>
                  <a:ext uri="{0D108BD9-81ED-4DB2-BD59-A6C34878D82A}">
                    <a16:rowId xmlns:a16="http://schemas.microsoft.com/office/drawing/2014/main" val="2212044744"/>
                  </a:ext>
                </a:extLst>
              </a:tr>
              <a:tr h="370840">
                <a:tc>
                  <a:txBody>
                    <a:bodyPr/>
                    <a:lstStyle/>
                    <a:p>
                      <a:r>
                        <a:rPr lang="en-GB" dirty="0"/>
                        <a:t>Windows 8/8.1</a:t>
                      </a:r>
                      <a:r>
                        <a:rPr lang="en-GB" baseline="0" dirty="0"/>
                        <a:t> Pro</a:t>
                      </a: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a:p>
                  </a:txBody>
                  <a:tcPr/>
                </a:tc>
                <a:extLst>
                  <a:ext uri="{0D108BD9-81ED-4DB2-BD59-A6C34878D82A}">
                    <a16:rowId xmlns:a16="http://schemas.microsoft.com/office/drawing/2014/main" val="648008634"/>
                  </a:ext>
                </a:extLst>
              </a:tr>
              <a:tr h="370840">
                <a:tc>
                  <a:txBody>
                    <a:bodyPr/>
                    <a:lstStyle/>
                    <a:p>
                      <a:r>
                        <a:rPr lang="en-GB" dirty="0"/>
                        <a:t>Windows 8/8.1 Enterprise</a:t>
                      </a:r>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567424380"/>
                  </a:ext>
                </a:extLst>
              </a:tr>
              <a:tr h="370840">
                <a:tc>
                  <a:txBody>
                    <a:bodyPr/>
                    <a:lstStyle/>
                    <a:p>
                      <a:r>
                        <a:rPr lang="en-GB" dirty="0"/>
                        <a:t>Windows 7 Starter</a:t>
                      </a:r>
                    </a:p>
                  </a:txBody>
                  <a:tcPr/>
                </a:tc>
                <a:tc>
                  <a:txBody>
                    <a:bodyPr/>
                    <a:lstStyle/>
                    <a:p>
                      <a:pPr algn="ctr"/>
                      <a:endParaRPr lang="en-GB" dirty="0"/>
                    </a:p>
                  </a:txBody>
                  <a:tcPr/>
                </a:tc>
                <a:tc>
                  <a:txBody>
                    <a:bodyPr/>
                    <a:lstStyle/>
                    <a:p>
                      <a:pPr algn="ctr"/>
                      <a:endParaRPr lang="en-GB" dirty="0"/>
                    </a:p>
                  </a:txBody>
                  <a:tcPr/>
                </a:tc>
                <a:tc>
                  <a:txBody>
                    <a:bodyPr/>
                    <a:lstStyle/>
                    <a:p>
                      <a:pPr algn="ctr"/>
                      <a:endParaRPr lang="en-GB"/>
                    </a:p>
                  </a:txBody>
                  <a:tcPr/>
                </a:tc>
                <a:extLst>
                  <a:ext uri="{0D108BD9-81ED-4DB2-BD59-A6C34878D82A}">
                    <a16:rowId xmlns:a16="http://schemas.microsoft.com/office/drawing/2014/main" val="492724555"/>
                  </a:ext>
                </a:extLst>
              </a:tr>
              <a:tr h="370840">
                <a:tc>
                  <a:txBody>
                    <a:bodyPr/>
                    <a:lstStyle/>
                    <a:p>
                      <a:r>
                        <a:rPr lang="en-GB" dirty="0"/>
                        <a:t>Windows 7 Home Basic</a:t>
                      </a:r>
                    </a:p>
                  </a:txBody>
                  <a:tcPr/>
                </a:tc>
                <a:tc>
                  <a:txBody>
                    <a:bodyPr/>
                    <a:lstStyle/>
                    <a:p>
                      <a:pPr algn="ctr"/>
                      <a:endParaRPr lang="en-GB" dirty="0"/>
                    </a:p>
                  </a:txBody>
                  <a:tcPr/>
                </a:tc>
                <a:tc>
                  <a:txBody>
                    <a:bodyPr/>
                    <a:lstStyle/>
                    <a:p>
                      <a:pPr algn="ctr"/>
                      <a:endParaRPr lang="en-GB" dirty="0"/>
                    </a:p>
                  </a:txBody>
                  <a:tcPr/>
                </a:tc>
                <a:tc>
                  <a:txBody>
                    <a:bodyPr/>
                    <a:lstStyle/>
                    <a:p>
                      <a:pPr algn="ctr"/>
                      <a:endParaRPr lang="en-GB"/>
                    </a:p>
                  </a:txBody>
                  <a:tcPr/>
                </a:tc>
                <a:extLst>
                  <a:ext uri="{0D108BD9-81ED-4DB2-BD59-A6C34878D82A}">
                    <a16:rowId xmlns:a16="http://schemas.microsoft.com/office/drawing/2014/main" val="1504529002"/>
                  </a:ext>
                </a:extLst>
              </a:tr>
              <a:tr h="370840">
                <a:tc>
                  <a:txBody>
                    <a:bodyPr/>
                    <a:lstStyle/>
                    <a:p>
                      <a:r>
                        <a:rPr lang="en-GB" dirty="0"/>
                        <a:t>Windows 7 Home Premium</a:t>
                      </a:r>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3688127311"/>
                  </a:ext>
                </a:extLst>
              </a:tr>
              <a:tr h="370840">
                <a:tc>
                  <a:txBody>
                    <a:bodyPr/>
                    <a:lstStyle/>
                    <a:p>
                      <a:r>
                        <a:rPr lang="en-GB" dirty="0"/>
                        <a:t>Windows 7 Professional</a:t>
                      </a:r>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30307721"/>
                  </a:ext>
                </a:extLst>
              </a:tr>
              <a:tr h="370840">
                <a:tc>
                  <a:txBody>
                    <a:bodyPr/>
                    <a:lstStyle/>
                    <a:p>
                      <a:r>
                        <a:rPr lang="en-GB" dirty="0"/>
                        <a:t>Windows 7 Ultimate</a:t>
                      </a:r>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1245540872"/>
                  </a:ext>
                </a:extLst>
              </a:tr>
              <a:tr h="370840">
                <a:tc>
                  <a:txBody>
                    <a:bodyPr/>
                    <a:lstStyle/>
                    <a:p>
                      <a:r>
                        <a:rPr lang="en-GB" dirty="0"/>
                        <a:t>Windows 7 Enterprise</a:t>
                      </a:r>
                    </a:p>
                  </a:txBody>
                  <a:tcPr/>
                </a:tc>
                <a:tc>
                  <a:txBody>
                    <a:bodyPr/>
                    <a:lstStyle/>
                    <a:p>
                      <a:pPr algn="ctr"/>
                      <a:endParaRPr lang="en-GB" dirty="0"/>
                    </a:p>
                  </a:txBody>
                  <a:tcPr/>
                </a:tc>
                <a:tc>
                  <a:txBody>
                    <a:bodyPr/>
                    <a:lstStyle/>
                    <a:p>
                      <a:pPr algn="ctr"/>
                      <a:endParaRPr lang="en-GB"/>
                    </a:p>
                  </a:txBody>
                  <a:tcPr/>
                </a:tc>
                <a:tc>
                  <a:txBody>
                    <a:bodyPr/>
                    <a:lstStyle/>
                    <a:p>
                      <a:pPr algn="ctr"/>
                      <a:endParaRPr lang="en-GB" dirty="0"/>
                    </a:p>
                  </a:txBody>
                  <a:tcPr/>
                </a:tc>
                <a:extLst>
                  <a:ext uri="{0D108BD9-81ED-4DB2-BD59-A6C34878D82A}">
                    <a16:rowId xmlns:a16="http://schemas.microsoft.com/office/drawing/2014/main" val="4037036137"/>
                  </a:ext>
                </a:extLst>
              </a:tr>
            </a:tbl>
          </a:graphicData>
        </a:graphic>
      </p:graphicFrame>
    </p:spTree>
    <p:extLst>
      <p:ext uri="{BB962C8B-B14F-4D97-AF65-F5344CB8AC3E}">
        <p14:creationId xmlns:p14="http://schemas.microsoft.com/office/powerpoint/2010/main" val="3742688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Upgrade</a:t>
            </a:r>
          </a:p>
        </p:txBody>
      </p:sp>
      <p:sp>
        <p:nvSpPr>
          <p:cNvPr id="3" name="Content Placeholder 2"/>
          <p:cNvSpPr>
            <a:spLocks noGrp="1"/>
          </p:cNvSpPr>
          <p:nvPr>
            <p:ph idx="1"/>
          </p:nvPr>
        </p:nvSpPr>
        <p:spPr/>
        <p:txBody>
          <a:bodyPr>
            <a:normAutofit/>
          </a:bodyPr>
          <a:lstStyle/>
          <a:p>
            <a:r>
              <a:rPr lang="en-GB" dirty="0"/>
              <a:t>In place upgrade</a:t>
            </a:r>
          </a:p>
          <a:p>
            <a:pPr lvl="1"/>
            <a:r>
              <a:rPr lang="en-GB" dirty="0"/>
              <a:t>The most efficient method of installing windows 10</a:t>
            </a:r>
          </a:p>
          <a:p>
            <a:pPr lvl="1"/>
            <a:endParaRPr lang="en-GB" dirty="0"/>
          </a:p>
          <a:p>
            <a:r>
              <a:rPr lang="en-GB" dirty="0"/>
              <a:t>It is important to understand the terminology used when describing the process of upgrading to Windows 10. Upgrade is often used generically to explain the licensing process of upgrading from an earlier version of Windows to a later version. </a:t>
            </a:r>
          </a:p>
          <a:p>
            <a:r>
              <a:rPr lang="en-GB" dirty="0"/>
              <a:t>You can also upgrade the edition of Windows which replaces an existing operating system, such as Windows 7 Home edition to Windows 10. On a semi-annual basis, Windows 10 will automatically perform an in-place upgrade of Windows 10 to the latest version of Windows 10.</a:t>
            </a:r>
          </a:p>
          <a:p>
            <a:pPr marL="0" indent="0">
              <a:buNone/>
            </a:pPr>
            <a:endParaRPr lang="en-GB" dirty="0"/>
          </a:p>
        </p:txBody>
      </p:sp>
    </p:spTree>
    <p:extLst>
      <p:ext uri="{BB962C8B-B14F-4D97-AF65-F5344CB8AC3E}">
        <p14:creationId xmlns:p14="http://schemas.microsoft.com/office/powerpoint/2010/main" val="1844105337"/>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FE0AEA33-6216-40C2-9F9A-114F24EF03DB}" vid="{75F778CF-DCE9-4FDB-BEE6-9E574DC56878}"/>
    </a:ext>
  </a:extLst>
</a:theme>
</file>

<file path=docProps/app.xml><?xml version="1.0" encoding="utf-8"?>
<Properties xmlns="http://schemas.openxmlformats.org/officeDocument/2006/extended-properties" xmlns:vt="http://schemas.openxmlformats.org/officeDocument/2006/docPropsVTypes">
  <Template/>
  <TotalTime>4</TotalTime>
  <Words>897</Words>
  <Application>Microsoft Office PowerPoint</Application>
  <PresentationFormat>Widescreen</PresentationFormat>
  <Paragraphs>110</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Theme1</vt:lpstr>
      <vt:lpstr>Installation</vt:lpstr>
      <vt:lpstr>Installation Methods</vt:lpstr>
      <vt:lpstr>Installation Methods</vt:lpstr>
      <vt:lpstr>Install Windows</vt:lpstr>
      <vt:lpstr>Windows Configuration Designer </vt:lpstr>
      <vt:lpstr>Windows Configuration Designer</vt:lpstr>
      <vt:lpstr>Windows Configuration Designer</vt:lpstr>
      <vt:lpstr>Windows Upgrade Paths  Research the upgrade paths</vt:lpstr>
      <vt:lpstr>Windows Upgrade</vt:lpstr>
      <vt:lpstr>Supported Windows upgrade path</vt:lpstr>
      <vt:lpstr>In Place Upgrade</vt:lpstr>
      <vt:lpstr>In place Upgrade</vt:lpstr>
      <vt:lpstr>Upgrade using installation media</vt:lpstr>
      <vt:lpstr>Compatibility</vt:lpstr>
      <vt:lpstr>Windows Checks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Installation</dc:title>
  <dc:creator>Andrew Cracknell</dc:creator>
  <cp:lastModifiedBy>Andrew Cracknell</cp:lastModifiedBy>
  <cp:revision>1</cp:revision>
  <dcterms:created xsi:type="dcterms:W3CDTF">2021-01-25T08:36:26Z</dcterms:created>
  <dcterms:modified xsi:type="dcterms:W3CDTF">2021-01-25T08:40:51Z</dcterms:modified>
</cp:coreProperties>
</file>