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1" r:id="rId1"/>
  </p:sldMasterIdLst>
  <p:notesMasterIdLst>
    <p:notesMasterId r:id="rId9"/>
  </p:notesMasterIdLst>
  <p:sldIdLst>
    <p:sldId id="288" r:id="rId2"/>
    <p:sldId id="277" r:id="rId3"/>
    <p:sldId id="293" r:id="rId4"/>
    <p:sldId id="315" r:id="rId5"/>
    <p:sldId id="316" r:id="rId6"/>
    <p:sldId id="317" r:id="rId7"/>
    <p:sldId id="318" r:id="rId8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CC99"/>
    <a:srgbClr val="CCFF66"/>
    <a:srgbClr val="66FF33"/>
    <a:srgbClr val="FFFF99"/>
    <a:srgbClr val="FFFFCC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6" autoAdjust="0"/>
    <p:restoredTop sz="94649"/>
  </p:normalViewPr>
  <p:slideViewPr>
    <p:cSldViewPr>
      <p:cViewPr varScale="1">
        <p:scale>
          <a:sx n="108" d="100"/>
          <a:sy n="108" d="100"/>
        </p:scale>
        <p:origin x="20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8D817A09-92E8-F84B-96FE-F43A6D170463}"/>
    <pc:docChg chg="modSld">
      <pc:chgData name="Bob Higgie" userId="ca96966e-c91b-46bf-80ae-a3ad686f5520" providerId="ADAL" clId="{8D817A09-92E8-F84B-96FE-F43A6D170463}" dt="2018-05-29T07:40:52.859" v="1" actId="1076"/>
      <pc:docMkLst>
        <pc:docMk/>
      </pc:docMkLst>
      <pc:sldChg chg="modSp">
        <pc:chgData name="Bob Higgie" userId="ca96966e-c91b-46bf-80ae-a3ad686f5520" providerId="ADAL" clId="{8D817A09-92E8-F84B-96FE-F43A6D170463}" dt="2018-05-29T07:40:52.859" v="1" actId="1076"/>
        <pc:sldMkLst>
          <pc:docMk/>
          <pc:sldMk cId="0" sldId="277"/>
        </pc:sldMkLst>
        <pc:spChg chg="mod">
          <ac:chgData name="Bob Higgie" userId="ca96966e-c91b-46bf-80ae-a3ad686f5520" providerId="ADAL" clId="{8D817A09-92E8-F84B-96FE-F43A6D170463}" dt="2018-05-29T07:40:52.859" v="1" actId="1076"/>
          <ac:spMkLst>
            <pc:docMk/>
            <pc:sldMk cId="0" sldId="277"/>
            <ac:spMk id="10243" creationId="{00000000-0000-0000-0000-000000000000}"/>
          </ac:spMkLst>
        </pc:spChg>
      </pc:sldChg>
      <pc:sldChg chg="modSp">
        <pc:chgData name="Bob Higgie" userId="ca96966e-c91b-46bf-80ae-a3ad686f5520" providerId="ADAL" clId="{8D817A09-92E8-F84B-96FE-F43A6D170463}" dt="2018-05-29T07:40:51.330" v="0" actId="1076"/>
        <pc:sldMkLst>
          <pc:docMk/>
          <pc:sldMk cId="2094744031" sldId="315"/>
        </pc:sldMkLst>
        <pc:graphicFrameChg chg="mod">
          <ac:chgData name="Bob Higgie" userId="ca96966e-c91b-46bf-80ae-a3ad686f5520" providerId="ADAL" clId="{8D817A09-92E8-F84B-96FE-F43A6D170463}" dt="2018-05-29T07:40:51.330" v="0" actId="1076"/>
          <ac:graphicFrameMkLst>
            <pc:docMk/>
            <pc:sldMk cId="2094744031" sldId="315"/>
            <ac:graphicFrameMk id="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8F7A0705-412B-406A-B3BF-59006D38D9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82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B0955-A887-4514-BDE6-F832415B818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93531-4747-4EBC-9065-D35BA0CDA0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94D76-8F9E-4112-9954-D7C4EC1B278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D7865-A69C-4118-B739-A10D390E979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C63C0-B335-47C7-9D8A-3A3D061F688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E036F-20AF-49FC-A9B3-995F64F4851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7EAB8-152F-4DC6-9F26-E51B6E97DC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BE71F-A3CD-4742-83A2-B7D657C72F6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C426B-0C55-4ED1-B823-B0225EFFAA5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39044-D88A-4791-95A7-43461713CBA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403A7-5F3F-4B60-B75B-3A6469CB400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2F15FD1-C2CD-4481-B3D7-BC602B77E7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37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ksCTVFtjM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satMod val="130000"/>
                  </a:schemeClr>
                </a:solidFill>
              </a:rPr>
              <a:t>IT Technical Support</a:t>
            </a:r>
            <a:br>
              <a:rPr lang="en-GB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GB" sz="2200" dirty="0">
                <a:solidFill>
                  <a:schemeClr val="tx2">
                    <a:satMod val="130000"/>
                  </a:schemeClr>
                </a:solidFill>
              </a:rPr>
              <a:t>BTEC Unit 28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4221088"/>
            <a:ext cx="7407275" cy="1752600"/>
          </a:xfr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GB" sz="3500" dirty="0"/>
              <a:t>Introduction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GB" dirty="0"/>
          </a:p>
          <a:p>
            <a:pPr algn="r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GB" dirty="0"/>
              <a:t>			</a:t>
            </a:r>
            <a:endParaRPr lang="en-GB" sz="1200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4925" y="44450"/>
            <a:ext cx="188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88CD6D-F57F-4570-B932-0CB867E9036C}" type="datetime4">
              <a:rPr lang="en-GB"/>
              <a:pPr eaLnBrk="1" hangingPunct="1"/>
              <a:t>29 May 2018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satMod val="130000"/>
                  </a:schemeClr>
                </a:solidFill>
              </a:rPr>
              <a:t>Objectives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79462" y="3048000"/>
            <a:ext cx="7886700" cy="4351338"/>
          </a:xfrm>
        </p:spPr>
        <p:txBody>
          <a:bodyPr/>
          <a:lstStyle/>
          <a:p>
            <a:pPr indent="0">
              <a:buNone/>
            </a:pPr>
            <a:r>
              <a:rPr lang="en-US" dirty="0"/>
              <a:t>The aim of this unit is to enable learners to use their understanding of: </a:t>
            </a:r>
            <a:br>
              <a:rPr lang="en-US" dirty="0"/>
            </a:br>
            <a:endParaRPr lang="en-US" dirty="0"/>
          </a:p>
          <a:p>
            <a:r>
              <a:rPr lang="en-US" dirty="0"/>
              <a:t>technical support tools and techniques</a:t>
            </a:r>
          </a:p>
          <a:p>
            <a:r>
              <a:rPr lang="en-US" dirty="0" err="1"/>
              <a:t>organisational</a:t>
            </a:r>
            <a:r>
              <a:rPr lang="en-US" dirty="0"/>
              <a:t> policies and procedures </a:t>
            </a:r>
            <a:br>
              <a:rPr lang="en-US" dirty="0"/>
            </a:br>
            <a:endParaRPr lang="en-US" dirty="0"/>
          </a:p>
          <a:p>
            <a:pPr indent="0">
              <a:buNone/>
            </a:pPr>
            <a:r>
              <a:rPr lang="en-US" dirty="0"/>
              <a:t>to source technical information and communicate advice and guidance to resolve technical problems.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Two main sections to the week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US" dirty="0"/>
              <a:t>First </a:t>
            </a:r>
            <a:r>
              <a:rPr lang="mr-IN" dirty="0"/>
              <a:t>–</a:t>
            </a:r>
            <a:r>
              <a:rPr lang="en-US" dirty="0"/>
              <a:t> mostly theory:</a:t>
            </a:r>
          </a:p>
          <a:p>
            <a:pPr marL="457200" indent="-457200"/>
            <a:r>
              <a:rPr lang="en-US" dirty="0"/>
              <a:t>technical support tools and techniques</a:t>
            </a:r>
          </a:p>
          <a:p>
            <a:pPr marL="457200" indent="-457200"/>
            <a:r>
              <a:rPr lang="en-US" dirty="0" err="1"/>
              <a:t>organisational</a:t>
            </a:r>
            <a:r>
              <a:rPr lang="en-US" dirty="0"/>
              <a:t> policies and procedures</a:t>
            </a:r>
          </a:p>
          <a:p>
            <a:pPr indent="0">
              <a:buNone/>
            </a:pPr>
            <a:r>
              <a:rPr lang="en-US" dirty="0"/>
              <a:t>Assignment 1</a:t>
            </a:r>
            <a:endParaRPr lang="en-GB" dirty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/>
              <a:t>Second - mostly practical:</a:t>
            </a:r>
          </a:p>
          <a:p>
            <a:pPr marL="457200" indent="-457200"/>
            <a:r>
              <a:rPr lang="en-US" dirty="0"/>
              <a:t>sourcing technical information</a:t>
            </a:r>
          </a:p>
          <a:p>
            <a:pPr marL="457200" indent="-457200"/>
            <a:r>
              <a:rPr lang="en-US" dirty="0"/>
              <a:t>communicating advice and guidance to resolve technical problems</a:t>
            </a:r>
          </a:p>
          <a:p>
            <a:pPr indent="0">
              <a:buNone/>
            </a:pPr>
            <a:r>
              <a:rPr lang="en-US" dirty="0"/>
              <a:t>Assignment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Plan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222614"/>
              </p:ext>
            </p:extLst>
          </p:nvPr>
        </p:nvGraphicFramePr>
        <p:xfrm>
          <a:off x="755650" y="2968625"/>
          <a:ext cx="788670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Day</a:t>
                      </a:r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</a:t>
                      </a:r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Assignment</a:t>
                      </a:r>
                    </a:p>
                  </a:txBody>
                  <a:tcPr marL="87631" marR="876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Tuesday AM</a:t>
                      </a:r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Introduction,</a:t>
                      </a:r>
                      <a:r>
                        <a:rPr lang="en-US" baseline="0" dirty="0"/>
                        <a:t> tools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631" marR="876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Tuesday PM</a:t>
                      </a:r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Techniques, future trends</a:t>
                      </a:r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Assignment</a:t>
                      </a:r>
                      <a:r>
                        <a:rPr lang="en-US" baseline="0" dirty="0"/>
                        <a:t> 1 (part)</a:t>
                      </a:r>
                      <a:endParaRPr lang="en-US" dirty="0"/>
                    </a:p>
                  </a:txBody>
                  <a:tcPr marL="87631" marR="8763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Wednesday AM</a:t>
                      </a:r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Policies and procedures</a:t>
                      </a:r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marL="87631" marR="876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Wednesday PM</a:t>
                      </a:r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Write a booklet</a:t>
                      </a:r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Assignment</a:t>
                      </a:r>
                      <a:r>
                        <a:rPr lang="en-US" baseline="0" dirty="0"/>
                        <a:t> 1 </a:t>
                      </a:r>
                      <a:r>
                        <a:rPr lang="en-US" baseline="0"/>
                        <a:t>(part)</a:t>
                      </a:r>
                      <a:endParaRPr lang="en-US" dirty="0"/>
                    </a:p>
                  </a:txBody>
                  <a:tcPr marL="87631" marR="876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  <a:r>
                        <a:rPr lang="en-US" baseline="0" dirty="0"/>
                        <a:t> AM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Gather information </a:t>
                      </a:r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7631" marR="8763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  <a:r>
                        <a:rPr lang="en-US" baseline="0" dirty="0"/>
                        <a:t> PM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Research information</a:t>
                      </a:r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Assignment 2 (part)</a:t>
                      </a:r>
                    </a:p>
                  </a:txBody>
                  <a:tcPr marL="87631" marR="8763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Friday AM</a:t>
                      </a:r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Give advice and guidance</a:t>
                      </a:r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631" marR="8763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Friday</a:t>
                      </a:r>
                      <a:r>
                        <a:rPr lang="en-US" baseline="0" dirty="0"/>
                        <a:t> PM</a:t>
                      </a:r>
                      <a:endParaRPr lang="en-US" dirty="0"/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 advice given</a:t>
                      </a:r>
                    </a:p>
                  </a:txBody>
                  <a:tcPr marL="87631" marR="8763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Assignment 2 (part)</a:t>
                      </a:r>
                    </a:p>
                  </a:txBody>
                  <a:tcPr marL="87631" marR="8763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744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Assignment 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GB" dirty="0"/>
              <a:t>Write a booklet which:</a:t>
            </a:r>
          </a:p>
          <a:p>
            <a:pPr indent="0">
              <a:buNone/>
            </a:pPr>
            <a:endParaRPr lang="en-GB" dirty="0"/>
          </a:p>
          <a:p>
            <a:pPr indent="0">
              <a:buNone/>
            </a:pPr>
            <a:r>
              <a:rPr lang="en-GB" dirty="0"/>
              <a:t>explains the </a:t>
            </a:r>
            <a:r>
              <a:rPr lang="en-GB" b="1" dirty="0"/>
              <a:t>tools</a:t>
            </a:r>
            <a:r>
              <a:rPr lang="en-GB" dirty="0"/>
              <a:t> (such as software diagnostic tools) and </a:t>
            </a:r>
            <a:r>
              <a:rPr lang="en-GB" b="1" dirty="0"/>
              <a:t>techniques</a:t>
            </a:r>
            <a:r>
              <a:rPr lang="en-GB" dirty="0"/>
              <a:t> (such as questioning) that enable an IT support technician to identify faults</a:t>
            </a:r>
          </a:p>
          <a:p>
            <a:pPr indent="0">
              <a:buNone/>
            </a:pPr>
            <a:r>
              <a:rPr lang="en-GB" dirty="0"/>
              <a:t> </a:t>
            </a:r>
            <a:endParaRPr lang="en-US" dirty="0"/>
          </a:p>
          <a:p>
            <a:pPr indent="0">
              <a:buNone/>
            </a:pPr>
            <a:r>
              <a:rPr lang="en-US" dirty="0"/>
              <a:t>d</a:t>
            </a:r>
            <a:r>
              <a:rPr lang="en-GB" dirty="0"/>
              <a:t>escribes how an </a:t>
            </a:r>
            <a:r>
              <a:rPr lang="en-GB" b="1" dirty="0"/>
              <a:t>organisation’s policies</a:t>
            </a:r>
            <a:r>
              <a:rPr lang="en-GB" dirty="0"/>
              <a:t> and </a:t>
            </a:r>
            <a:r>
              <a:rPr lang="en-GB" b="1" dirty="0"/>
              <a:t>procedures</a:t>
            </a:r>
            <a:r>
              <a:rPr lang="en-GB" dirty="0"/>
              <a:t> can influence the way you </a:t>
            </a:r>
            <a:r>
              <a:rPr lang="en-GB" b="1" dirty="0"/>
              <a:t>provide technical advice and guidance</a:t>
            </a:r>
            <a:r>
              <a:rPr lang="en-GB" dirty="0"/>
              <a:t> to your users</a:t>
            </a:r>
          </a:p>
        </p:txBody>
      </p:sp>
    </p:spTree>
    <p:extLst>
      <p:ext uri="{BB962C8B-B14F-4D97-AF65-F5344CB8AC3E}">
        <p14:creationId xmlns:p14="http://schemas.microsoft.com/office/powerpoint/2010/main" val="204636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Assignment 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GB" dirty="0"/>
              <a:t>For each of the problems in a given list:</a:t>
            </a:r>
            <a:br>
              <a:rPr lang="en-GB" dirty="0"/>
            </a:br>
            <a:r>
              <a:rPr lang="en-GB" dirty="0"/>
              <a:t> </a:t>
            </a:r>
          </a:p>
          <a:p>
            <a:pPr marL="457200" indent="-457200"/>
            <a:r>
              <a:rPr lang="en-GB" dirty="0"/>
              <a:t>categorise them according to type</a:t>
            </a:r>
            <a:endParaRPr lang="en-US" dirty="0"/>
          </a:p>
          <a:p>
            <a:pPr marL="457200" indent="-457200"/>
            <a:r>
              <a:rPr lang="en-GB" dirty="0"/>
              <a:t>research and then prepare potential courses of action to resolve the problem</a:t>
            </a:r>
          </a:p>
          <a:p>
            <a:pPr marL="457200" indent="-457200"/>
            <a:r>
              <a:rPr lang="en-GB" dirty="0"/>
              <a:t>provide technical support for three of the problems</a:t>
            </a:r>
          </a:p>
          <a:p>
            <a:pPr marL="1014984" lvl="1" indent="-457200"/>
            <a:r>
              <a:rPr lang="en-GB" dirty="0"/>
              <a:t>By phone</a:t>
            </a:r>
          </a:p>
          <a:p>
            <a:pPr marL="1014984" lvl="1" indent="-457200"/>
            <a:r>
              <a:rPr lang="en-GB" dirty="0"/>
              <a:t>In person</a:t>
            </a:r>
          </a:p>
          <a:p>
            <a:pPr marL="1014984" lvl="1" indent="-457200"/>
            <a:r>
              <a:rPr lang="en-GB" dirty="0"/>
              <a:t>By email</a:t>
            </a:r>
            <a:br>
              <a:rPr lang="en-GB" dirty="0"/>
            </a:br>
            <a:r>
              <a:rPr lang="en-GB" dirty="0"/>
              <a:t>(This part will be assessed by witness statement and your use of the ticketing system )</a:t>
            </a:r>
          </a:p>
        </p:txBody>
      </p:sp>
    </p:spTree>
    <p:extLst>
      <p:ext uri="{BB962C8B-B14F-4D97-AF65-F5344CB8AC3E}">
        <p14:creationId xmlns:p14="http://schemas.microsoft.com/office/powerpoint/2010/main" val="294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https://www.youtube.com/watch?v=rksCTVFtjM4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75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2696</TotalTime>
  <Words>196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IT Technical Support BTEC Unit 28</vt:lpstr>
      <vt:lpstr>Objectives</vt:lpstr>
      <vt:lpstr>Two main sections to the week</vt:lpstr>
      <vt:lpstr>Plan</vt:lpstr>
      <vt:lpstr>Assignment 1</vt:lpstr>
      <vt:lpstr>Assignment 2</vt:lpstr>
      <vt:lpstr>Technique</vt:lpstr>
    </vt:vector>
  </TitlesOfParts>
  <Company>HCT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higgib</cp:lastModifiedBy>
  <cp:revision>140</cp:revision>
  <dcterms:created xsi:type="dcterms:W3CDTF">2006-09-20T14:56:18Z</dcterms:created>
  <dcterms:modified xsi:type="dcterms:W3CDTF">2018-05-29T07:41:02Z</dcterms:modified>
</cp:coreProperties>
</file>