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2"/>
  </p:notesMasterIdLst>
  <p:sldIdLst>
    <p:sldId id="256" r:id="rId2"/>
    <p:sldId id="484" r:id="rId3"/>
    <p:sldId id="258" r:id="rId4"/>
    <p:sldId id="261" r:id="rId5"/>
    <p:sldId id="486" r:id="rId6"/>
    <p:sldId id="349" r:id="rId7"/>
    <p:sldId id="350" r:id="rId8"/>
    <p:sldId id="351" r:id="rId9"/>
    <p:sldId id="352" r:id="rId10"/>
    <p:sldId id="353" r:id="rId11"/>
    <p:sldId id="354" r:id="rId12"/>
    <p:sldId id="355" r:id="rId13"/>
    <p:sldId id="356" r:id="rId14"/>
    <p:sldId id="357" r:id="rId15"/>
    <p:sldId id="358" r:id="rId16"/>
    <p:sldId id="262" r:id="rId17"/>
    <p:sldId id="263" r:id="rId18"/>
    <p:sldId id="483" r:id="rId19"/>
    <p:sldId id="347" r:id="rId20"/>
    <p:sldId id="490" r:id="rId21"/>
    <p:sldId id="491" r:id="rId22"/>
    <p:sldId id="492" r:id="rId23"/>
    <p:sldId id="348" r:id="rId24"/>
    <p:sldId id="499" r:id="rId25"/>
    <p:sldId id="487" r:id="rId26"/>
    <p:sldId id="259" r:id="rId27"/>
    <p:sldId id="264" r:id="rId28"/>
    <p:sldId id="509" r:id="rId29"/>
    <p:sldId id="310" r:id="rId30"/>
    <p:sldId id="311" r:id="rId31"/>
    <p:sldId id="485" r:id="rId32"/>
    <p:sldId id="312" r:id="rId33"/>
    <p:sldId id="314" r:id="rId34"/>
    <p:sldId id="327" r:id="rId35"/>
    <p:sldId id="339" r:id="rId36"/>
    <p:sldId id="265" r:id="rId37"/>
    <p:sldId id="276" r:id="rId38"/>
    <p:sldId id="521" r:id="rId39"/>
    <p:sldId id="494" r:id="rId40"/>
    <p:sldId id="277" r:id="rId41"/>
    <p:sldId id="495" r:id="rId42"/>
    <p:sldId id="278" r:id="rId43"/>
    <p:sldId id="513" r:id="rId44"/>
    <p:sldId id="515" r:id="rId45"/>
    <p:sldId id="516" r:id="rId46"/>
    <p:sldId id="517" r:id="rId47"/>
    <p:sldId id="514" r:id="rId48"/>
    <p:sldId id="279" r:id="rId49"/>
    <p:sldId id="510" r:id="rId50"/>
    <p:sldId id="496" r:id="rId51"/>
    <p:sldId id="511" r:id="rId52"/>
    <p:sldId id="512" r:id="rId53"/>
    <p:sldId id="280" r:id="rId54"/>
    <p:sldId id="497" r:id="rId55"/>
    <p:sldId id="281" r:id="rId56"/>
    <p:sldId id="498" r:id="rId57"/>
    <p:sldId id="524" r:id="rId58"/>
    <p:sldId id="523" r:id="rId59"/>
    <p:sldId id="522" r:id="rId60"/>
    <p:sldId id="493" r:id="rId61"/>
    <p:sldId id="266" r:id="rId62"/>
    <p:sldId id="282" r:id="rId63"/>
    <p:sldId id="500" r:id="rId64"/>
    <p:sldId id="501" r:id="rId65"/>
    <p:sldId id="504" r:id="rId66"/>
    <p:sldId id="283" r:id="rId67"/>
    <p:sldId id="502" r:id="rId68"/>
    <p:sldId id="284" r:id="rId69"/>
    <p:sldId id="503" r:id="rId70"/>
    <p:sldId id="506" r:id="rId71"/>
    <p:sldId id="505" r:id="rId72"/>
    <p:sldId id="507" r:id="rId73"/>
    <p:sldId id="508" r:id="rId74"/>
    <p:sldId id="518" r:id="rId75"/>
    <p:sldId id="520" r:id="rId76"/>
    <p:sldId id="488" r:id="rId77"/>
    <p:sldId id="260" r:id="rId78"/>
    <p:sldId id="559" r:id="rId79"/>
    <p:sldId id="285" r:id="rId80"/>
    <p:sldId id="296" r:id="rId81"/>
    <p:sldId id="527" r:id="rId82"/>
    <p:sldId id="528" r:id="rId83"/>
    <p:sldId id="529" r:id="rId84"/>
    <p:sldId id="525" r:id="rId85"/>
    <p:sldId id="286" r:id="rId86"/>
    <p:sldId id="287" r:id="rId87"/>
    <p:sldId id="288" r:id="rId88"/>
    <p:sldId id="289" r:id="rId89"/>
    <p:sldId id="530" r:id="rId90"/>
    <p:sldId id="533" r:id="rId91"/>
    <p:sldId id="535" r:id="rId92"/>
    <p:sldId id="531" r:id="rId93"/>
    <p:sldId id="536" r:id="rId94"/>
    <p:sldId id="290" r:id="rId95"/>
    <p:sldId id="291" r:id="rId96"/>
    <p:sldId id="292" r:id="rId97"/>
    <p:sldId id="537" r:id="rId98"/>
    <p:sldId id="538" r:id="rId99"/>
    <p:sldId id="539" r:id="rId100"/>
    <p:sldId id="542" r:id="rId101"/>
    <p:sldId id="541" r:id="rId102"/>
    <p:sldId id="540" r:id="rId103"/>
    <p:sldId id="543" r:id="rId104"/>
    <p:sldId id="293" r:id="rId105"/>
    <p:sldId id="562" r:id="rId106"/>
    <p:sldId id="294" r:id="rId107"/>
    <p:sldId id="295" r:id="rId108"/>
    <p:sldId id="564" r:id="rId109"/>
    <p:sldId id="565" r:id="rId110"/>
    <p:sldId id="566" r:id="rId111"/>
    <p:sldId id="567" r:id="rId112"/>
    <p:sldId id="568" r:id="rId113"/>
    <p:sldId id="569" r:id="rId114"/>
    <p:sldId id="570" r:id="rId115"/>
    <p:sldId id="297" r:id="rId116"/>
    <p:sldId id="298" r:id="rId117"/>
    <p:sldId id="544" r:id="rId118"/>
    <p:sldId id="545" r:id="rId119"/>
    <p:sldId id="546" r:id="rId120"/>
    <p:sldId id="547" r:id="rId121"/>
    <p:sldId id="548" r:id="rId122"/>
    <p:sldId id="549" r:id="rId123"/>
    <p:sldId id="550" r:id="rId124"/>
    <p:sldId id="299" r:id="rId125"/>
    <p:sldId id="551" r:id="rId126"/>
    <p:sldId id="552" r:id="rId127"/>
    <p:sldId id="553" r:id="rId128"/>
    <p:sldId id="554" r:id="rId129"/>
    <p:sldId id="555" r:id="rId130"/>
    <p:sldId id="556" r:id="rId131"/>
    <p:sldId id="557" r:id="rId132"/>
    <p:sldId id="558" r:id="rId133"/>
    <p:sldId id="338" r:id="rId134"/>
    <p:sldId id="300" r:id="rId135"/>
    <p:sldId id="560" r:id="rId136"/>
    <p:sldId id="532" r:id="rId137"/>
    <p:sldId id="301" r:id="rId138"/>
    <p:sldId id="275" r:id="rId139"/>
    <p:sldId id="436" r:id="rId140"/>
    <p:sldId id="437" r:id="rId141"/>
    <p:sldId id="438" r:id="rId142"/>
    <p:sldId id="439" r:id="rId143"/>
    <p:sldId id="440" r:id="rId144"/>
    <p:sldId id="441" r:id="rId145"/>
    <p:sldId id="534" r:id="rId146"/>
    <p:sldId id="561" r:id="rId147"/>
    <p:sldId id="308" r:id="rId148"/>
    <p:sldId id="563" r:id="rId149"/>
    <p:sldId id="309" r:id="rId150"/>
    <p:sldId id="489" r:id="rId1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6F7F7"/>
    <a:srgbClr val="00B293"/>
    <a:srgbClr val="C6F795"/>
    <a:srgbClr val="3F6BAC"/>
    <a:srgbClr val="F795F7"/>
    <a:srgbClr val="F7F795"/>
    <a:srgbClr val="F7C662"/>
    <a:srgbClr val="C6C6F7"/>
    <a:srgbClr val="243A62"/>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02" autoAdjust="0"/>
    <p:restoredTop sz="94660"/>
  </p:normalViewPr>
  <p:slideViewPr>
    <p:cSldViewPr snapToGrid="0" showGuides="1">
      <p:cViewPr varScale="1">
        <p:scale>
          <a:sx n="97" d="100"/>
          <a:sy n="97" d="100"/>
        </p:scale>
        <p:origin x="78" y="324"/>
      </p:cViewPr>
      <p:guideLst>
        <p:guide orient="horz" pos="2160"/>
        <p:guide pos="381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viewProps" Target="viewProp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4AAE0E-5896-4059-AAB7-4393AE71D136}"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91A4983E-8019-4C2F-947F-E21230821F8C}">
      <dgm:prSet phldrT="[Text]"/>
      <dgm:spPr/>
      <dgm:t>
        <a:bodyPr/>
        <a:lstStyle/>
        <a:p>
          <a:r>
            <a:rPr lang="en-US" dirty="0"/>
            <a:t>Good Security Policies</a:t>
          </a:r>
        </a:p>
      </dgm:t>
    </dgm:pt>
    <dgm:pt modelId="{B46A734F-1237-4897-9D0A-77619F1F3A75}" type="parTrans" cxnId="{4928A072-1341-413B-A97E-7D4E3E2DD654}">
      <dgm:prSet/>
      <dgm:spPr/>
      <dgm:t>
        <a:bodyPr/>
        <a:lstStyle/>
        <a:p>
          <a:endParaRPr lang="en-US"/>
        </a:p>
      </dgm:t>
    </dgm:pt>
    <dgm:pt modelId="{2E191C5B-7D9C-49BF-931F-E81E15941322}" type="sibTrans" cxnId="{4928A072-1341-413B-A97E-7D4E3E2DD654}">
      <dgm:prSet/>
      <dgm:spPr/>
      <dgm:t>
        <a:bodyPr/>
        <a:lstStyle/>
        <a:p>
          <a:endParaRPr lang="en-US"/>
        </a:p>
      </dgm:t>
    </dgm:pt>
    <dgm:pt modelId="{A95A2275-A86A-40B8-B0A2-CF58D5863667}">
      <dgm:prSet phldrT="[Text]"/>
      <dgm:spPr/>
      <dgm:t>
        <a:bodyPr/>
        <a:lstStyle/>
        <a:p>
          <a:r>
            <a:rPr lang="en-US" b="1" dirty="0">
              <a:cs typeface="Calibri"/>
            </a:rPr>
            <a:t>Are Implementable</a:t>
          </a:r>
          <a:endParaRPr lang="en-US" dirty="0"/>
        </a:p>
      </dgm:t>
    </dgm:pt>
    <dgm:pt modelId="{07096E5D-0F46-474C-97BD-44F9BB408CC7}" type="parTrans" cxnId="{687883C7-194D-4787-BAA6-AD136C0BB0BA}">
      <dgm:prSet/>
      <dgm:spPr/>
      <dgm:t>
        <a:bodyPr/>
        <a:lstStyle/>
        <a:p>
          <a:endParaRPr lang="en-US"/>
        </a:p>
      </dgm:t>
    </dgm:pt>
    <dgm:pt modelId="{F76DBB9C-4D23-40C5-A8B1-AF2AF39B72A2}" type="sibTrans" cxnId="{687883C7-194D-4787-BAA6-AD136C0BB0BA}">
      <dgm:prSet/>
      <dgm:spPr/>
      <dgm:t>
        <a:bodyPr/>
        <a:lstStyle/>
        <a:p>
          <a:endParaRPr lang="en-US"/>
        </a:p>
      </dgm:t>
    </dgm:pt>
    <dgm:pt modelId="{45BFBFC2-D837-452C-98A8-C55C4EC6049A}">
      <dgm:prSet phldrT="[Text]"/>
      <dgm:spPr/>
      <dgm:t>
        <a:bodyPr/>
        <a:lstStyle/>
        <a:p>
          <a:r>
            <a:rPr lang="en-US" b="1" dirty="0">
              <a:cs typeface="Calibri"/>
            </a:rPr>
            <a:t>Are Enforceable</a:t>
          </a:r>
          <a:endParaRPr lang="en-US" dirty="0"/>
        </a:p>
      </dgm:t>
    </dgm:pt>
    <dgm:pt modelId="{481DD80F-435E-4234-9041-D8E8FF69F39D}" type="parTrans" cxnId="{7588C8BB-6088-4A1F-AB9D-8CD685B54EEC}">
      <dgm:prSet/>
      <dgm:spPr/>
      <dgm:t>
        <a:bodyPr/>
        <a:lstStyle/>
        <a:p>
          <a:endParaRPr lang="en-US"/>
        </a:p>
      </dgm:t>
    </dgm:pt>
    <dgm:pt modelId="{0D696B13-7548-44F0-A4D3-A607A7C30242}" type="sibTrans" cxnId="{7588C8BB-6088-4A1F-AB9D-8CD685B54EEC}">
      <dgm:prSet/>
      <dgm:spPr/>
      <dgm:t>
        <a:bodyPr/>
        <a:lstStyle/>
        <a:p>
          <a:endParaRPr lang="en-US"/>
        </a:p>
      </dgm:t>
    </dgm:pt>
    <dgm:pt modelId="{264CD63C-814A-47E0-A2A4-091C9E322791}">
      <dgm:prSet phldrT="[Text]"/>
      <dgm:spPr/>
      <dgm:t>
        <a:bodyPr/>
        <a:lstStyle/>
        <a:p>
          <a:r>
            <a:rPr lang="en-US" b="1" dirty="0">
              <a:cs typeface="Calibri"/>
            </a:rPr>
            <a:t>Define Responsibilities</a:t>
          </a:r>
          <a:endParaRPr lang="en-US" dirty="0"/>
        </a:p>
      </dgm:t>
    </dgm:pt>
    <dgm:pt modelId="{798C9859-08C2-435F-BE97-92F0D603F0D7}" type="parTrans" cxnId="{C5C151DD-A30D-45C9-B94C-80F29F47AD9E}">
      <dgm:prSet/>
      <dgm:spPr/>
      <dgm:t>
        <a:bodyPr/>
        <a:lstStyle/>
        <a:p>
          <a:endParaRPr lang="en-US"/>
        </a:p>
      </dgm:t>
    </dgm:pt>
    <dgm:pt modelId="{EFB3402F-7037-4BF0-82FC-AE3F50B38944}" type="sibTrans" cxnId="{C5C151DD-A30D-45C9-B94C-80F29F47AD9E}">
      <dgm:prSet/>
      <dgm:spPr/>
      <dgm:t>
        <a:bodyPr/>
        <a:lstStyle/>
        <a:p>
          <a:endParaRPr lang="en-US"/>
        </a:p>
      </dgm:t>
    </dgm:pt>
    <dgm:pt modelId="{B68A18A4-277C-45FF-8F0A-F51AA574F9E0}" type="pres">
      <dgm:prSet presAssocID="{654AAE0E-5896-4059-AAB7-4393AE71D136}" presName="diagram" presStyleCnt="0">
        <dgm:presLayoutVars>
          <dgm:chPref val="1"/>
          <dgm:dir/>
          <dgm:animOne val="branch"/>
          <dgm:animLvl val="lvl"/>
          <dgm:resizeHandles/>
        </dgm:presLayoutVars>
      </dgm:prSet>
      <dgm:spPr/>
    </dgm:pt>
    <dgm:pt modelId="{C03C1F24-10F1-4B5A-964C-22D25E50E0F1}" type="pres">
      <dgm:prSet presAssocID="{91A4983E-8019-4C2F-947F-E21230821F8C}" presName="root" presStyleCnt="0"/>
      <dgm:spPr/>
    </dgm:pt>
    <dgm:pt modelId="{85DD17C3-E277-4522-9DCB-CA14B27B50CC}" type="pres">
      <dgm:prSet presAssocID="{91A4983E-8019-4C2F-947F-E21230821F8C}" presName="rootComposite" presStyleCnt="0"/>
      <dgm:spPr/>
    </dgm:pt>
    <dgm:pt modelId="{903C7872-5AB4-4BE8-AED1-6B5E032DF6F1}" type="pres">
      <dgm:prSet presAssocID="{91A4983E-8019-4C2F-947F-E21230821F8C}" presName="rootText" presStyleLbl="node1" presStyleIdx="0" presStyleCnt="1"/>
      <dgm:spPr/>
    </dgm:pt>
    <dgm:pt modelId="{CAAB8BF4-18E9-4224-9B4F-23D333EA72F9}" type="pres">
      <dgm:prSet presAssocID="{91A4983E-8019-4C2F-947F-E21230821F8C}" presName="rootConnector" presStyleLbl="node1" presStyleIdx="0" presStyleCnt="1"/>
      <dgm:spPr/>
    </dgm:pt>
    <dgm:pt modelId="{6A7A5CCD-544F-4673-9510-F259044BB492}" type="pres">
      <dgm:prSet presAssocID="{91A4983E-8019-4C2F-947F-E21230821F8C}" presName="childShape" presStyleCnt="0"/>
      <dgm:spPr/>
    </dgm:pt>
    <dgm:pt modelId="{8989FAE9-9F64-4400-A42D-19586BE7CAA3}" type="pres">
      <dgm:prSet presAssocID="{07096E5D-0F46-474C-97BD-44F9BB408CC7}" presName="Name13" presStyleLbl="parChTrans1D2" presStyleIdx="0" presStyleCnt="3"/>
      <dgm:spPr/>
    </dgm:pt>
    <dgm:pt modelId="{4051D122-CE3B-4BA0-B0A8-4244B2F8C116}" type="pres">
      <dgm:prSet presAssocID="{A95A2275-A86A-40B8-B0A2-CF58D5863667}" presName="childText" presStyleLbl="bgAcc1" presStyleIdx="0" presStyleCnt="3">
        <dgm:presLayoutVars>
          <dgm:bulletEnabled val="1"/>
        </dgm:presLayoutVars>
      </dgm:prSet>
      <dgm:spPr/>
    </dgm:pt>
    <dgm:pt modelId="{D13D1F83-B1F6-4A8C-8600-CA49D32466A6}" type="pres">
      <dgm:prSet presAssocID="{481DD80F-435E-4234-9041-D8E8FF69F39D}" presName="Name13" presStyleLbl="parChTrans1D2" presStyleIdx="1" presStyleCnt="3"/>
      <dgm:spPr/>
    </dgm:pt>
    <dgm:pt modelId="{56C506ED-D734-4B31-AACE-25F3F9C23DFE}" type="pres">
      <dgm:prSet presAssocID="{45BFBFC2-D837-452C-98A8-C55C4EC6049A}" presName="childText" presStyleLbl="bgAcc1" presStyleIdx="1" presStyleCnt="3">
        <dgm:presLayoutVars>
          <dgm:bulletEnabled val="1"/>
        </dgm:presLayoutVars>
      </dgm:prSet>
      <dgm:spPr/>
    </dgm:pt>
    <dgm:pt modelId="{4BCB8154-8A03-4B6C-8466-D18C070C94A9}" type="pres">
      <dgm:prSet presAssocID="{798C9859-08C2-435F-BE97-92F0D603F0D7}" presName="Name13" presStyleLbl="parChTrans1D2" presStyleIdx="2" presStyleCnt="3"/>
      <dgm:spPr/>
    </dgm:pt>
    <dgm:pt modelId="{A2734CAD-A658-4CB9-ACC4-ACFADAB227D9}" type="pres">
      <dgm:prSet presAssocID="{264CD63C-814A-47E0-A2A4-091C9E322791}" presName="childText" presStyleLbl="bgAcc1" presStyleIdx="2" presStyleCnt="3">
        <dgm:presLayoutVars>
          <dgm:bulletEnabled val="1"/>
        </dgm:presLayoutVars>
      </dgm:prSet>
      <dgm:spPr/>
    </dgm:pt>
  </dgm:ptLst>
  <dgm:cxnLst>
    <dgm:cxn modelId="{00E7F25D-E74A-4DF9-9FAF-CADA973D32CF}" type="presOf" srcId="{91A4983E-8019-4C2F-947F-E21230821F8C}" destId="{903C7872-5AB4-4BE8-AED1-6B5E032DF6F1}" srcOrd="0" destOrd="0" presId="urn:microsoft.com/office/officeart/2005/8/layout/hierarchy3"/>
    <dgm:cxn modelId="{92928B47-8070-4C37-B097-9CB889E4E81E}" type="presOf" srcId="{A95A2275-A86A-40B8-B0A2-CF58D5863667}" destId="{4051D122-CE3B-4BA0-B0A8-4244B2F8C116}" srcOrd="0" destOrd="0" presId="urn:microsoft.com/office/officeart/2005/8/layout/hierarchy3"/>
    <dgm:cxn modelId="{4928A072-1341-413B-A97E-7D4E3E2DD654}" srcId="{654AAE0E-5896-4059-AAB7-4393AE71D136}" destId="{91A4983E-8019-4C2F-947F-E21230821F8C}" srcOrd="0" destOrd="0" parTransId="{B46A734F-1237-4897-9D0A-77619F1F3A75}" sibTransId="{2E191C5B-7D9C-49BF-931F-E81E15941322}"/>
    <dgm:cxn modelId="{5E347656-3C2C-490A-8C5D-1866D611C35F}" type="presOf" srcId="{45BFBFC2-D837-452C-98A8-C55C4EC6049A}" destId="{56C506ED-D734-4B31-AACE-25F3F9C23DFE}" srcOrd="0" destOrd="0" presId="urn:microsoft.com/office/officeart/2005/8/layout/hierarchy3"/>
    <dgm:cxn modelId="{17A49395-5CD9-4947-920F-304BF54D2C07}" type="presOf" srcId="{91A4983E-8019-4C2F-947F-E21230821F8C}" destId="{CAAB8BF4-18E9-4224-9B4F-23D333EA72F9}" srcOrd="1" destOrd="0" presId="urn:microsoft.com/office/officeart/2005/8/layout/hierarchy3"/>
    <dgm:cxn modelId="{2A9739A2-401E-4165-9EE6-B91422AD843C}" type="presOf" srcId="{654AAE0E-5896-4059-AAB7-4393AE71D136}" destId="{B68A18A4-277C-45FF-8F0A-F51AA574F9E0}" srcOrd="0" destOrd="0" presId="urn:microsoft.com/office/officeart/2005/8/layout/hierarchy3"/>
    <dgm:cxn modelId="{DC63C2A3-885F-403A-BCB1-806BB73F1B55}" type="presOf" srcId="{264CD63C-814A-47E0-A2A4-091C9E322791}" destId="{A2734CAD-A658-4CB9-ACC4-ACFADAB227D9}" srcOrd="0" destOrd="0" presId="urn:microsoft.com/office/officeart/2005/8/layout/hierarchy3"/>
    <dgm:cxn modelId="{7A8CD2AC-1E2B-42DA-993D-AEB69028689D}" type="presOf" srcId="{798C9859-08C2-435F-BE97-92F0D603F0D7}" destId="{4BCB8154-8A03-4B6C-8466-D18C070C94A9}" srcOrd="0" destOrd="0" presId="urn:microsoft.com/office/officeart/2005/8/layout/hierarchy3"/>
    <dgm:cxn modelId="{7588C8BB-6088-4A1F-AB9D-8CD685B54EEC}" srcId="{91A4983E-8019-4C2F-947F-E21230821F8C}" destId="{45BFBFC2-D837-452C-98A8-C55C4EC6049A}" srcOrd="1" destOrd="0" parTransId="{481DD80F-435E-4234-9041-D8E8FF69F39D}" sibTransId="{0D696B13-7548-44F0-A4D3-A607A7C30242}"/>
    <dgm:cxn modelId="{687883C7-194D-4787-BAA6-AD136C0BB0BA}" srcId="{91A4983E-8019-4C2F-947F-E21230821F8C}" destId="{A95A2275-A86A-40B8-B0A2-CF58D5863667}" srcOrd="0" destOrd="0" parTransId="{07096E5D-0F46-474C-97BD-44F9BB408CC7}" sibTransId="{F76DBB9C-4D23-40C5-A8B1-AF2AF39B72A2}"/>
    <dgm:cxn modelId="{C5C151DD-A30D-45C9-B94C-80F29F47AD9E}" srcId="{91A4983E-8019-4C2F-947F-E21230821F8C}" destId="{264CD63C-814A-47E0-A2A4-091C9E322791}" srcOrd="2" destOrd="0" parTransId="{798C9859-08C2-435F-BE97-92F0D603F0D7}" sibTransId="{EFB3402F-7037-4BF0-82FC-AE3F50B38944}"/>
    <dgm:cxn modelId="{AD9895FB-0945-4EC6-88E2-412CA8FEDA23}" type="presOf" srcId="{481DD80F-435E-4234-9041-D8E8FF69F39D}" destId="{D13D1F83-B1F6-4A8C-8600-CA49D32466A6}" srcOrd="0" destOrd="0" presId="urn:microsoft.com/office/officeart/2005/8/layout/hierarchy3"/>
    <dgm:cxn modelId="{456DE7FE-A7C8-441C-9199-2B1F664F3824}" type="presOf" srcId="{07096E5D-0F46-474C-97BD-44F9BB408CC7}" destId="{8989FAE9-9F64-4400-A42D-19586BE7CAA3}" srcOrd="0" destOrd="0" presId="urn:microsoft.com/office/officeart/2005/8/layout/hierarchy3"/>
    <dgm:cxn modelId="{978EE7F4-E397-4862-81E8-DE97BF8F364B}" type="presParOf" srcId="{B68A18A4-277C-45FF-8F0A-F51AA574F9E0}" destId="{C03C1F24-10F1-4B5A-964C-22D25E50E0F1}" srcOrd="0" destOrd="0" presId="urn:microsoft.com/office/officeart/2005/8/layout/hierarchy3"/>
    <dgm:cxn modelId="{60F0CA4A-15F4-45EC-A016-35F464ED0002}" type="presParOf" srcId="{C03C1F24-10F1-4B5A-964C-22D25E50E0F1}" destId="{85DD17C3-E277-4522-9DCB-CA14B27B50CC}" srcOrd="0" destOrd="0" presId="urn:microsoft.com/office/officeart/2005/8/layout/hierarchy3"/>
    <dgm:cxn modelId="{0C5C942C-6898-4392-B571-EF7AB0D9C47D}" type="presParOf" srcId="{85DD17C3-E277-4522-9DCB-CA14B27B50CC}" destId="{903C7872-5AB4-4BE8-AED1-6B5E032DF6F1}" srcOrd="0" destOrd="0" presId="urn:microsoft.com/office/officeart/2005/8/layout/hierarchy3"/>
    <dgm:cxn modelId="{DB5DFC77-D3BE-4001-BF79-C7E986933A3D}" type="presParOf" srcId="{85DD17C3-E277-4522-9DCB-CA14B27B50CC}" destId="{CAAB8BF4-18E9-4224-9B4F-23D333EA72F9}" srcOrd="1" destOrd="0" presId="urn:microsoft.com/office/officeart/2005/8/layout/hierarchy3"/>
    <dgm:cxn modelId="{F4F57816-F61B-4CB3-B245-BC50CF3CA2EE}" type="presParOf" srcId="{C03C1F24-10F1-4B5A-964C-22D25E50E0F1}" destId="{6A7A5CCD-544F-4673-9510-F259044BB492}" srcOrd="1" destOrd="0" presId="urn:microsoft.com/office/officeart/2005/8/layout/hierarchy3"/>
    <dgm:cxn modelId="{1239C55B-F1D1-49C5-985A-AF400B807979}" type="presParOf" srcId="{6A7A5CCD-544F-4673-9510-F259044BB492}" destId="{8989FAE9-9F64-4400-A42D-19586BE7CAA3}" srcOrd="0" destOrd="0" presId="urn:microsoft.com/office/officeart/2005/8/layout/hierarchy3"/>
    <dgm:cxn modelId="{34CB4555-2D5E-4A64-9DDA-0028913B7EB6}" type="presParOf" srcId="{6A7A5CCD-544F-4673-9510-F259044BB492}" destId="{4051D122-CE3B-4BA0-B0A8-4244B2F8C116}" srcOrd="1" destOrd="0" presId="urn:microsoft.com/office/officeart/2005/8/layout/hierarchy3"/>
    <dgm:cxn modelId="{8DF1DCEA-82C0-4CE2-A74D-E7079179C76E}" type="presParOf" srcId="{6A7A5CCD-544F-4673-9510-F259044BB492}" destId="{D13D1F83-B1F6-4A8C-8600-CA49D32466A6}" srcOrd="2" destOrd="0" presId="urn:microsoft.com/office/officeart/2005/8/layout/hierarchy3"/>
    <dgm:cxn modelId="{3D0C06D4-3D6F-4F4A-AF6C-39C7345A11D1}" type="presParOf" srcId="{6A7A5CCD-544F-4673-9510-F259044BB492}" destId="{56C506ED-D734-4B31-AACE-25F3F9C23DFE}" srcOrd="3" destOrd="0" presId="urn:microsoft.com/office/officeart/2005/8/layout/hierarchy3"/>
    <dgm:cxn modelId="{546CBF96-346F-4505-A076-5F4176423B48}" type="presParOf" srcId="{6A7A5CCD-544F-4673-9510-F259044BB492}" destId="{4BCB8154-8A03-4B6C-8466-D18C070C94A9}" srcOrd="4" destOrd="0" presId="urn:microsoft.com/office/officeart/2005/8/layout/hierarchy3"/>
    <dgm:cxn modelId="{68E61BB0-C62E-44A7-BAB7-D3E6C1C7B302}" type="presParOf" srcId="{6A7A5CCD-544F-4673-9510-F259044BB492}" destId="{A2734CAD-A658-4CB9-ACC4-ACFADAB227D9}"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56BF6A-69CC-40AE-82ED-465A258BD8A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A254A2DF-BD8A-48FC-B01A-F84E0683C768}">
      <dgm:prSet/>
      <dgm:spPr/>
      <dgm:t>
        <a:bodyPr/>
        <a:lstStyle/>
        <a:p>
          <a:r>
            <a:rPr lang="en-GB"/>
            <a:t>Trustworthy Software Essentials itemises a baseline set of techniques, grouped across five objectives, which can be remembered by the acronym “SCUDA”:</a:t>
          </a:r>
        </a:p>
      </dgm:t>
    </dgm:pt>
    <dgm:pt modelId="{3CDC336E-44E5-4618-B430-4A1ACAD63EFC}" type="parTrans" cxnId="{BD7B239C-1DF8-4B05-8D4F-EC54EB57FD9A}">
      <dgm:prSet/>
      <dgm:spPr/>
      <dgm:t>
        <a:bodyPr/>
        <a:lstStyle/>
        <a:p>
          <a:endParaRPr lang="en-GB"/>
        </a:p>
      </dgm:t>
    </dgm:pt>
    <dgm:pt modelId="{452B9E8C-D203-4B46-8A6F-0FAFDD12EE0D}" type="sibTrans" cxnId="{BD7B239C-1DF8-4B05-8D4F-EC54EB57FD9A}">
      <dgm:prSet/>
      <dgm:spPr/>
      <dgm:t>
        <a:bodyPr/>
        <a:lstStyle/>
        <a:p>
          <a:endParaRPr lang="en-GB"/>
        </a:p>
      </dgm:t>
    </dgm:pt>
    <dgm:pt modelId="{F5F879E5-67DF-4643-B3D5-CFAF1CA9C257}">
      <dgm:prSet/>
      <dgm:spPr/>
      <dgm:t>
        <a:bodyPr/>
        <a:lstStyle/>
        <a:p>
          <a:r>
            <a:rPr lang="en-GB"/>
            <a:t>Scope for use</a:t>
          </a:r>
        </a:p>
      </dgm:t>
    </dgm:pt>
    <dgm:pt modelId="{F287AB42-1AB3-4401-B18F-6ECE94974773}" type="parTrans" cxnId="{070A69C0-69A1-4E30-A91A-795016E07032}">
      <dgm:prSet/>
      <dgm:spPr/>
      <dgm:t>
        <a:bodyPr/>
        <a:lstStyle/>
        <a:p>
          <a:endParaRPr lang="en-GB"/>
        </a:p>
      </dgm:t>
    </dgm:pt>
    <dgm:pt modelId="{9EC4C9EA-4141-4C76-85C0-7197DED60D14}" type="sibTrans" cxnId="{070A69C0-69A1-4E30-A91A-795016E07032}">
      <dgm:prSet/>
      <dgm:spPr/>
      <dgm:t>
        <a:bodyPr/>
        <a:lstStyle/>
        <a:p>
          <a:endParaRPr lang="en-GB"/>
        </a:p>
      </dgm:t>
    </dgm:pt>
    <dgm:pt modelId="{4CB8CD03-B70D-4052-9628-68A3F523F8A3}">
      <dgm:prSet/>
      <dgm:spPr/>
      <dgm:t>
        <a:bodyPr/>
        <a:lstStyle/>
        <a:p>
          <a:r>
            <a:rPr lang="en-GB"/>
            <a:t>Coding approach</a:t>
          </a:r>
        </a:p>
      </dgm:t>
    </dgm:pt>
    <dgm:pt modelId="{78936E75-9ABC-4A9A-ACBE-4CD22A298983}" type="parTrans" cxnId="{64D281EE-9C38-4D37-AAA9-B617B388CE59}">
      <dgm:prSet/>
      <dgm:spPr/>
      <dgm:t>
        <a:bodyPr/>
        <a:lstStyle/>
        <a:p>
          <a:endParaRPr lang="en-GB"/>
        </a:p>
      </dgm:t>
    </dgm:pt>
    <dgm:pt modelId="{4C6183D0-F9DF-4614-B627-BB66874726B6}" type="sibTrans" cxnId="{64D281EE-9C38-4D37-AAA9-B617B388CE59}">
      <dgm:prSet/>
      <dgm:spPr/>
      <dgm:t>
        <a:bodyPr/>
        <a:lstStyle/>
        <a:p>
          <a:endParaRPr lang="en-GB"/>
        </a:p>
      </dgm:t>
    </dgm:pt>
    <dgm:pt modelId="{41FD3010-D17E-4353-B4CB-AE6E350FFA01}">
      <dgm:prSet/>
      <dgm:spPr/>
      <dgm:t>
        <a:bodyPr/>
        <a:lstStyle/>
        <a:p>
          <a:r>
            <a:rPr lang="en-GB"/>
            <a:t>Use tools effectively</a:t>
          </a:r>
        </a:p>
      </dgm:t>
    </dgm:pt>
    <dgm:pt modelId="{5AF45C19-8E48-40F8-853F-3E6D12233E5B}" type="parTrans" cxnId="{6E88CCD2-1941-4FED-A712-39990D17E50F}">
      <dgm:prSet/>
      <dgm:spPr/>
      <dgm:t>
        <a:bodyPr/>
        <a:lstStyle/>
        <a:p>
          <a:endParaRPr lang="en-GB"/>
        </a:p>
      </dgm:t>
    </dgm:pt>
    <dgm:pt modelId="{5B1351BE-1779-4C06-871D-0ED882C6A136}" type="sibTrans" cxnId="{6E88CCD2-1941-4FED-A712-39990D17E50F}">
      <dgm:prSet/>
      <dgm:spPr/>
      <dgm:t>
        <a:bodyPr/>
        <a:lstStyle/>
        <a:p>
          <a:endParaRPr lang="en-GB"/>
        </a:p>
      </dgm:t>
    </dgm:pt>
    <dgm:pt modelId="{ED43C4F8-2796-45AB-BC07-DEE829EAD374}">
      <dgm:prSet/>
      <dgm:spPr/>
      <dgm:t>
        <a:bodyPr/>
        <a:lstStyle/>
        <a:p>
          <a:r>
            <a:rPr lang="en-GB"/>
            <a:t>Defect management</a:t>
          </a:r>
        </a:p>
      </dgm:t>
    </dgm:pt>
    <dgm:pt modelId="{CA6D97F7-3B4B-440E-91EF-543544447C20}" type="parTrans" cxnId="{A0E74197-211D-4320-B48A-2DEBF0E9BAF5}">
      <dgm:prSet/>
      <dgm:spPr/>
      <dgm:t>
        <a:bodyPr/>
        <a:lstStyle/>
        <a:p>
          <a:endParaRPr lang="en-GB"/>
        </a:p>
      </dgm:t>
    </dgm:pt>
    <dgm:pt modelId="{259F3897-3963-49DB-8FBB-E4404B006780}" type="sibTrans" cxnId="{A0E74197-211D-4320-B48A-2DEBF0E9BAF5}">
      <dgm:prSet/>
      <dgm:spPr/>
      <dgm:t>
        <a:bodyPr/>
        <a:lstStyle/>
        <a:p>
          <a:endParaRPr lang="en-GB"/>
        </a:p>
      </dgm:t>
    </dgm:pt>
    <dgm:pt modelId="{7FB6E7F4-F655-4AB4-A5B7-68AD93CBB17C}">
      <dgm:prSet/>
      <dgm:spPr/>
      <dgm:t>
        <a:bodyPr/>
        <a:lstStyle/>
        <a:p>
          <a:r>
            <a:rPr lang="en-GB"/>
            <a:t>Artefact management</a:t>
          </a:r>
        </a:p>
      </dgm:t>
    </dgm:pt>
    <dgm:pt modelId="{262E86C2-42BC-487F-9569-5DF913F252F6}" type="parTrans" cxnId="{0FC8C1DC-CD59-45F0-910A-AD5CF47B44C6}">
      <dgm:prSet/>
      <dgm:spPr/>
      <dgm:t>
        <a:bodyPr/>
        <a:lstStyle/>
        <a:p>
          <a:endParaRPr lang="en-GB"/>
        </a:p>
      </dgm:t>
    </dgm:pt>
    <dgm:pt modelId="{A3427136-7524-463E-8815-626C8D269BF4}" type="sibTrans" cxnId="{0FC8C1DC-CD59-45F0-910A-AD5CF47B44C6}">
      <dgm:prSet/>
      <dgm:spPr/>
      <dgm:t>
        <a:bodyPr/>
        <a:lstStyle/>
        <a:p>
          <a:endParaRPr lang="en-GB"/>
        </a:p>
      </dgm:t>
    </dgm:pt>
    <dgm:pt modelId="{725D459B-2012-4450-978E-9F7D3D8F99D9}" type="pres">
      <dgm:prSet presAssocID="{7956BF6A-69CC-40AE-82ED-465A258BD8AF}" presName="Name0" presStyleCnt="0">
        <dgm:presLayoutVars>
          <dgm:dir/>
          <dgm:animLvl val="lvl"/>
          <dgm:resizeHandles val="exact"/>
        </dgm:presLayoutVars>
      </dgm:prSet>
      <dgm:spPr/>
    </dgm:pt>
    <dgm:pt modelId="{B683D4C7-1B40-4CC4-A18A-4975F31F30BF}" type="pres">
      <dgm:prSet presAssocID="{A254A2DF-BD8A-48FC-B01A-F84E0683C768}" presName="linNode" presStyleCnt="0"/>
      <dgm:spPr/>
    </dgm:pt>
    <dgm:pt modelId="{643D6415-2708-4797-90CA-E3D930E8816A}" type="pres">
      <dgm:prSet presAssocID="{A254A2DF-BD8A-48FC-B01A-F84E0683C768}" presName="parentText" presStyleLbl="node1" presStyleIdx="0" presStyleCnt="1" custScaleX="220547">
        <dgm:presLayoutVars>
          <dgm:chMax val="1"/>
          <dgm:bulletEnabled val="1"/>
        </dgm:presLayoutVars>
      </dgm:prSet>
      <dgm:spPr/>
    </dgm:pt>
    <dgm:pt modelId="{C5B610CF-A71E-4F81-A2B7-FB44C9369FAD}" type="pres">
      <dgm:prSet presAssocID="{A254A2DF-BD8A-48FC-B01A-F84E0683C768}" presName="descendantText" presStyleLbl="alignAccFollowNode1" presStyleIdx="0" presStyleCnt="1">
        <dgm:presLayoutVars>
          <dgm:bulletEnabled val="1"/>
        </dgm:presLayoutVars>
      </dgm:prSet>
      <dgm:spPr/>
    </dgm:pt>
  </dgm:ptLst>
  <dgm:cxnLst>
    <dgm:cxn modelId="{94B9A507-462F-4A77-9105-40F3F7F886DE}" type="presOf" srcId="{ED43C4F8-2796-45AB-BC07-DEE829EAD374}" destId="{C5B610CF-A71E-4F81-A2B7-FB44C9369FAD}" srcOrd="0" destOrd="3" presId="urn:microsoft.com/office/officeart/2005/8/layout/vList5"/>
    <dgm:cxn modelId="{94E8D726-EF36-47F5-B851-1152F45E2DD5}" type="presOf" srcId="{F5F879E5-67DF-4643-B3D5-CFAF1CA9C257}" destId="{C5B610CF-A71E-4F81-A2B7-FB44C9369FAD}" srcOrd="0" destOrd="0" presId="urn:microsoft.com/office/officeart/2005/8/layout/vList5"/>
    <dgm:cxn modelId="{F99CEC2A-916B-4458-A7FF-76E1BD2ED7E9}" type="presOf" srcId="{A254A2DF-BD8A-48FC-B01A-F84E0683C768}" destId="{643D6415-2708-4797-90CA-E3D930E8816A}" srcOrd="0" destOrd="0" presId="urn:microsoft.com/office/officeart/2005/8/layout/vList5"/>
    <dgm:cxn modelId="{B029B75D-4BBB-43AA-8EA0-46EB17C0E0A9}" type="presOf" srcId="{7956BF6A-69CC-40AE-82ED-465A258BD8AF}" destId="{725D459B-2012-4450-978E-9F7D3D8F99D9}" srcOrd="0" destOrd="0" presId="urn:microsoft.com/office/officeart/2005/8/layout/vList5"/>
    <dgm:cxn modelId="{A0E74197-211D-4320-B48A-2DEBF0E9BAF5}" srcId="{A254A2DF-BD8A-48FC-B01A-F84E0683C768}" destId="{ED43C4F8-2796-45AB-BC07-DEE829EAD374}" srcOrd="3" destOrd="0" parTransId="{CA6D97F7-3B4B-440E-91EF-543544447C20}" sibTransId="{259F3897-3963-49DB-8FBB-E4404B006780}"/>
    <dgm:cxn modelId="{BD7B239C-1DF8-4B05-8D4F-EC54EB57FD9A}" srcId="{7956BF6A-69CC-40AE-82ED-465A258BD8AF}" destId="{A254A2DF-BD8A-48FC-B01A-F84E0683C768}" srcOrd="0" destOrd="0" parTransId="{3CDC336E-44E5-4618-B430-4A1ACAD63EFC}" sibTransId="{452B9E8C-D203-4B46-8A6F-0FAFDD12EE0D}"/>
    <dgm:cxn modelId="{070A69C0-69A1-4E30-A91A-795016E07032}" srcId="{A254A2DF-BD8A-48FC-B01A-F84E0683C768}" destId="{F5F879E5-67DF-4643-B3D5-CFAF1CA9C257}" srcOrd="0" destOrd="0" parTransId="{F287AB42-1AB3-4401-B18F-6ECE94974773}" sibTransId="{9EC4C9EA-4141-4C76-85C0-7197DED60D14}"/>
    <dgm:cxn modelId="{6E88CCD2-1941-4FED-A712-39990D17E50F}" srcId="{A254A2DF-BD8A-48FC-B01A-F84E0683C768}" destId="{41FD3010-D17E-4353-B4CB-AE6E350FFA01}" srcOrd="2" destOrd="0" parTransId="{5AF45C19-8E48-40F8-853F-3E6D12233E5B}" sibTransId="{5B1351BE-1779-4C06-871D-0ED882C6A136}"/>
    <dgm:cxn modelId="{352EABD3-68DB-4333-9139-96026D102295}" type="presOf" srcId="{41FD3010-D17E-4353-B4CB-AE6E350FFA01}" destId="{C5B610CF-A71E-4F81-A2B7-FB44C9369FAD}" srcOrd="0" destOrd="2" presId="urn:microsoft.com/office/officeart/2005/8/layout/vList5"/>
    <dgm:cxn modelId="{CA1C21DB-D321-4E08-9D83-B9409B9546F2}" type="presOf" srcId="{4CB8CD03-B70D-4052-9628-68A3F523F8A3}" destId="{C5B610CF-A71E-4F81-A2B7-FB44C9369FAD}" srcOrd="0" destOrd="1" presId="urn:microsoft.com/office/officeart/2005/8/layout/vList5"/>
    <dgm:cxn modelId="{0FC8C1DC-CD59-45F0-910A-AD5CF47B44C6}" srcId="{A254A2DF-BD8A-48FC-B01A-F84E0683C768}" destId="{7FB6E7F4-F655-4AB4-A5B7-68AD93CBB17C}" srcOrd="4" destOrd="0" parTransId="{262E86C2-42BC-487F-9569-5DF913F252F6}" sibTransId="{A3427136-7524-463E-8815-626C8D269BF4}"/>
    <dgm:cxn modelId="{64D281EE-9C38-4D37-AAA9-B617B388CE59}" srcId="{A254A2DF-BD8A-48FC-B01A-F84E0683C768}" destId="{4CB8CD03-B70D-4052-9628-68A3F523F8A3}" srcOrd="1" destOrd="0" parTransId="{78936E75-9ABC-4A9A-ACBE-4CD22A298983}" sibTransId="{4C6183D0-F9DF-4614-B627-BB66874726B6}"/>
    <dgm:cxn modelId="{C8CA3FFE-1731-400D-A892-257ED2CC2F28}" type="presOf" srcId="{7FB6E7F4-F655-4AB4-A5B7-68AD93CBB17C}" destId="{C5B610CF-A71E-4F81-A2B7-FB44C9369FAD}" srcOrd="0" destOrd="4" presId="urn:microsoft.com/office/officeart/2005/8/layout/vList5"/>
    <dgm:cxn modelId="{E1241022-EC0C-420D-8A27-EBBBD5FAFA1A}" type="presParOf" srcId="{725D459B-2012-4450-978E-9F7D3D8F99D9}" destId="{B683D4C7-1B40-4CC4-A18A-4975F31F30BF}" srcOrd="0" destOrd="0" presId="urn:microsoft.com/office/officeart/2005/8/layout/vList5"/>
    <dgm:cxn modelId="{1F457A5F-7B74-401B-815A-3BEE86C2AC59}" type="presParOf" srcId="{B683D4C7-1B40-4CC4-A18A-4975F31F30BF}" destId="{643D6415-2708-4797-90CA-E3D930E8816A}" srcOrd="0" destOrd="0" presId="urn:microsoft.com/office/officeart/2005/8/layout/vList5"/>
    <dgm:cxn modelId="{EA31978F-0E6E-4A18-9B3B-83BB0FB65240}" type="presParOf" srcId="{B683D4C7-1B40-4CC4-A18A-4975F31F30BF}" destId="{C5B610CF-A71E-4F81-A2B7-FB44C9369FA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3C7872-5AB4-4BE8-AED1-6B5E032DF6F1}">
      <dsp:nvSpPr>
        <dsp:cNvPr id="0" name=""/>
        <dsp:cNvSpPr/>
      </dsp:nvSpPr>
      <dsp:spPr>
        <a:xfrm>
          <a:off x="3621081" y="2332"/>
          <a:ext cx="1973089" cy="9865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en-US" sz="2500" kern="1200" dirty="0"/>
            <a:t>Good Security Policies</a:t>
          </a:r>
        </a:p>
      </dsp:txBody>
      <dsp:txXfrm>
        <a:off x="3649976" y="31227"/>
        <a:ext cx="1915299" cy="928754"/>
      </dsp:txXfrm>
    </dsp:sp>
    <dsp:sp modelId="{8989FAE9-9F64-4400-A42D-19586BE7CAA3}">
      <dsp:nvSpPr>
        <dsp:cNvPr id="0" name=""/>
        <dsp:cNvSpPr/>
      </dsp:nvSpPr>
      <dsp:spPr>
        <a:xfrm>
          <a:off x="3818390" y="988877"/>
          <a:ext cx="197308" cy="739908"/>
        </a:xfrm>
        <a:custGeom>
          <a:avLst/>
          <a:gdLst/>
          <a:ahLst/>
          <a:cxnLst/>
          <a:rect l="0" t="0" r="0" b="0"/>
          <a:pathLst>
            <a:path>
              <a:moveTo>
                <a:pt x="0" y="0"/>
              </a:moveTo>
              <a:lnTo>
                <a:pt x="0" y="739908"/>
              </a:lnTo>
              <a:lnTo>
                <a:pt x="197308" y="73990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051D122-CE3B-4BA0-B0A8-4244B2F8C116}">
      <dsp:nvSpPr>
        <dsp:cNvPr id="0" name=""/>
        <dsp:cNvSpPr/>
      </dsp:nvSpPr>
      <dsp:spPr>
        <a:xfrm>
          <a:off x="4015699" y="1235513"/>
          <a:ext cx="1578471" cy="98654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cs typeface="Calibri"/>
            </a:rPr>
            <a:t>Are Implementable</a:t>
          </a:r>
          <a:endParaRPr lang="en-US" sz="1700" kern="1200" dirty="0"/>
        </a:p>
      </dsp:txBody>
      <dsp:txXfrm>
        <a:off x="4044594" y="1264408"/>
        <a:ext cx="1520681" cy="928754"/>
      </dsp:txXfrm>
    </dsp:sp>
    <dsp:sp modelId="{D13D1F83-B1F6-4A8C-8600-CA49D32466A6}">
      <dsp:nvSpPr>
        <dsp:cNvPr id="0" name=""/>
        <dsp:cNvSpPr/>
      </dsp:nvSpPr>
      <dsp:spPr>
        <a:xfrm>
          <a:off x="3818390" y="988877"/>
          <a:ext cx="197308" cy="1973089"/>
        </a:xfrm>
        <a:custGeom>
          <a:avLst/>
          <a:gdLst/>
          <a:ahLst/>
          <a:cxnLst/>
          <a:rect l="0" t="0" r="0" b="0"/>
          <a:pathLst>
            <a:path>
              <a:moveTo>
                <a:pt x="0" y="0"/>
              </a:moveTo>
              <a:lnTo>
                <a:pt x="0" y="1973089"/>
              </a:lnTo>
              <a:lnTo>
                <a:pt x="197308" y="197308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6C506ED-D734-4B31-AACE-25F3F9C23DFE}">
      <dsp:nvSpPr>
        <dsp:cNvPr id="0" name=""/>
        <dsp:cNvSpPr/>
      </dsp:nvSpPr>
      <dsp:spPr>
        <a:xfrm>
          <a:off x="4015699" y="2468694"/>
          <a:ext cx="1578471" cy="98654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cs typeface="Calibri"/>
            </a:rPr>
            <a:t>Are Enforceable</a:t>
          </a:r>
          <a:endParaRPr lang="en-US" sz="1700" kern="1200" dirty="0"/>
        </a:p>
      </dsp:txBody>
      <dsp:txXfrm>
        <a:off x="4044594" y="2497589"/>
        <a:ext cx="1520681" cy="928754"/>
      </dsp:txXfrm>
    </dsp:sp>
    <dsp:sp modelId="{4BCB8154-8A03-4B6C-8466-D18C070C94A9}">
      <dsp:nvSpPr>
        <dsp:cNvPr id="0" name=""/>
        <dsp:cNvSpPr/>
      </dsp:nvSpPr>
      <dsp:spPr>
        <a:xfrm>
          <a:off x="3818390" y="988877"/>
          <a:ext cx="197308" cy="3206270"/>
        </a:xfrm>
        <a:custGeom>
          <a:avLst/>
          <a:gdLst/>
          <a:ahLst/>
          <a:cxnLst/>
          <a:rect l="0" t="0" r="0" b="0"/>
          <a:pathLst>
            <a:path>
              <a:moveTo>
                <a:pt x="0" y="0"/>
              </a:moveTo>
              <a:lnTo>
                <a:pt x="0" y="3206270"/>
              </a:lnTo>
              <a:lnTo>
                <a:pt x="197308" y="320627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2734CAD-A658-4CB9-ACC4-ACFADAB227D9}">
      <dsp:nvSpPr>
        <dsp:cNvPr id="0" name=""/>
        <dsp:cNvSpPr/>
      </dsp:nvSpPr>
      <dsp:spPr>
        <a:xfrm>
          <a:off x="4015699" y="3701875"/>
          <a:ext cx="1578471" cy="98654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cs typeface="Calibri"/>
            </a:rPr>
            <a:t>Define Responsibilities</a:t>
          </a:r>
          <a:endParaRPr lang="en-US" sz="1700" kern="1200" dirty="0"/>
        </a:p>
      </dsp:txBody>
      <dsp:txXfrm>
        <a:off x="4044594" y="3730770"/>
        <a:ext cx="1520681" cy="9287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B610CF-A71E-4F81-A2B7-FB44C9369FAD}">
      <dsp:nvSpPr>
        <dsp:cNvPr id="0" name=""/>
        <dsp:cNvSpPr/>
      </dsp:nvSpPr>
      <dsp:spPr>
        <a:xfrm rot="5400000">
          <a:off x="7079139" y="-357647"/>
          <a:ext cx="3481070" cy="506663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0970" tIns="70485" rIns="140970" bIns="70485" numCol="1" spcCol="1270" anchor="ctr" anchorCtr="0">
          <a:noAutofit/>
        </a:bodyPr>
        <a:lstStyle/>
        <a:p>
          <a:pPr marL="285750" lvl="1" indent="-285750" algn="l" defTabSz="1644650">
            <a:lnSpc>
              <a:spcPct val="90000"/>
            </a:lnSpc>
            <a:spcBef>
              <a:spcPct val="0"/>
            </a:spcBef>
            <a:spcAft>
              <a:spcPct val="15000"/>
            </a:spcAft>
            <a:buChar char="•"/>
          </a:pPr>
          <a:r>
            <a:rPr lang="en-GB" sz="3700" kern="1200"/>
            <a:t>Scope for use</a:t>
          </a:r>
        </a:p>
        <a:p>
          <a:pPr marL="285750" lvl="1" indent="-285750" algn="l" defTabSz="1644650">
            <a:lnSpc>
              <a:spcPct val="90000"/>
            </a:lnSpc>
            <a:spcBef>
              <a:spcPct val="0"/>
            </a:spcBef>
            <a:spcAft>
              <a:spcPct val="15000"/>
            </a:spcAft>
            <a:buChar char="•"/>
          </a:pPr>
          <a:r>
            <a:rPr lang="en-GB" sz="3700" kern="1200"/>
            <a:t>Coding approach</a:t>
          </a:r>
        </a:p>
        <a:p>
          <a:pPr marL="285750" lvl="1" indent="-285750" algn="l" defTabSz="1644650">
            <a:lnSpc>
              <a:spcPct val="90000"/>
            </a:lnSpc>
            <a:spcBef>
              <a:spcPct val="0"/>
            </a:spcBef>
            <a:spcAft>
              <a:spcPct val="15000"/>
            </a:spcAft>
            <a:buChar char="•"/>
          </a:pPr>
          <a:r>
            <a:rPr lang="en-GB" sz="3700" kern="1200"/>
            <a:t>Use tools effectively</a:t>
          </a:r>
        </a:p>
        <a:p>
          <a:pPr marL="285750" lvl="1" indent="-285750" algn="l" defTabSz="1644650">
            <a:lnSpc>
              <a:spcPct val="90000"/>
            </a:lnSpc>
            <a:spcBef>
              <a:spcPct val="0"/>
            </a:spcBef>
            <a:spcAft>
              <a:spcPct val="15000"/>
            </a:spcAft>
            <a:buChar char="•"/>
          </a:pPr>
          <a:r>
            <a:rPr lang="en-GB" sz="3700" kern="1200"/>
            <a:t>Defect management</a:t>
          </a:r>
        </a:p>
        <a:p>
          <a:pPr marL="285750" lvl="1" indent="-285750" algn="l" defTabSz="1644650">
            <a:lnSpc>
              <a:spcPct val="90000"/>
            </a:lnSpc>
            <a:spcBef>
              <a:spcPct val="0"/>
            </a:spcBef>
            <a:spcAft>
              <a:spcPct val="15000"/>
            </a:spcAft>
            <a:buChar char="•"/>
          </a:pPr>
          <a:r>
            <a:rPr lang="en-GB" sz="3700" kern="1200"/>
            <a:t>Artefact management</a:t>
          </a:r>
        </a:p>
      </dsp:txBody>
      <dsp:txXfrm rot="-5400000">
        <a:off x="6286358" y="605066"/>
        <a:ext cx="4896701" cy="3141206"/>
      </dsp:txXfrm>
    </dsp:sp>
    <dsp:sp modelId="{643D6415-2708-4797-90CA-E3D930E8816A}">
      <dsp:nvSpPr>
        <dsp:cNvPr id="0" name=""/>
        <dsp:cNvSpPr/>
      </dsp:nvSpPr>
      <dsp:spPr>
        <a:xfrm>
          <a:off x="809" y="0"/>
          <a:ext cx="6285548" cy="435133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a:lnSpc>
              <a:spcPct val="90000"/>
            </a:lnSpc>
            <a:spcBef>
              <a:spcPct val="0"/>
            </a:spcBef>
            <a:spcAft>
              <a:spcPct val="35000"/>
            </a:spcAft>
            <a:buNone/>
          </a:pPr>
          <a:r>
            <a:rPr lang="en-GB" sz="3800" kern="1200"/>
            <a:t>Trustworthy Software Essentials itemises a baseline set of techniques, grouped across five objectives, which can be remembered by the acronym “SCUDA”:</a:t>
          </a:r>
        </a:p>
      </dsp:txBody>
      <dsp:txXfrm>
        <a:off x="213224" y="212415"/>
        <a:ext cx="5860718" cy="392650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95B3E5-4BEC-41D0-9911-688E259F9D29}" type="datetimeFigureOut">
              <a:rPr lang="en-GB" smtClean="0"/>
              <a:t>18/02/2021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ECF8E0-4127-4B5E-8C2A-A11CC6B68ECE}" type="slidenum">
              <a:rPr lang="en-GB" smtClean="0"/>
              <a:t>‹#›</a:t>
            </a:fld>
            <a:endParaRPr lang="en-GB"/>
          </a:p>
        </p:txBody>
      </p:sp>
    </p:spTree>
    <p:extLst>
      <p:ext uri="{BB962C8B-B14F-4D97-AF65-F5344CB8AC3E}">
        <p14:creationId xmlns:p14="http://schemas.microsoft.com/office/powerpoint/2010/main" val="3093818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nexor.com/the-cyber-essentials-experience/"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Are Implementable</a:t>
            </a:r>
            <a:r>
              <a:rPr lang="en-US" dirty="0">
                <a:cs typeface="Calibri"/>
              </a:rPr>
              <a:t>, through System administration procedures, publishing of acceptable use guidelines, or other appropriate methods</a:t>
            </a:r>
          </a:p>
          <a:p>
            <a:r>
              <a:rPr lang="en-US" b="1" dirty="0">
                <a:cs typeface="Calibri"/>
              </a:rPr>
              <a:t>Are Enforceable</a:t>
            </a:r>
            <a:r>
              <a:rPr lang="en-US" dirty="0">
                <a:cs typeface="Calibri"/>
              </a:rPr>
              <a:t>, with security tools, where appropriate, and with sanctions, where actual prevention is not technically feasible</a:t>
            </a:r>
          </a:p>
          <a:p>
            <a:r>
              <a:rPr lang="en-US" b="1" dirty="0">
                <a:cs typeface="Calibri"/>
              </a:rPr>
              <a:t>Define Responsibilities</a:t>
            </a:r>
            <a:r>
              <a:rPr lang="en-US" dirty="0">
                <a:cs typeface="Calibri"/>
              </a:rPr>
              <a:t>, for the users, administrators, and management</a:t>
            </a:r>
          </a:p>
          <a:p>
            <a:r>
              <a:rPr lang="en-US" dirty="0">
                <a:cs typeface="Calibri"/>
              </a:rPr>
              <a:t>, </a:t>
            </a:r>
          </a:p>
        </p:txBody>
      </p:sp>
      <p:sp>
        <p:nvSpPr>
          <p:cNvPr id="4" name="Slide Number Placeholder 3"/>
          <p:cNvSpPr>
            <a:spLocks noGrp="1"/>
          </p:cNvSpPr>
          <p:nvPr>
            <p:ph type="sldNum" sz="quarter" idx="5"/>
          </p:nvPr>
        </p:nvSpPr>
        <p:spPr/>
        <p:txBody>
          <a:bodyPr/>
          <a:lstStyle/>
          <a:p>
            <a:fld id="{509588AA-35C5-40E9-B3DB-D9091921FF83}" type="slidenum">
              <a:rPr lang="en-GB" smtClean="0"/>
              <a:t>5</a:t>
            </a:fld>
            <a:endParaRPr lang="en-GB"/>
          </a:p>
        </p:txBody>
      </p:sp>
    </p:spTree>
    <p:extLst>
      <p:ext uri="{BB962C8B-B14F-4D97-AF65-F5344CB8AC3E}">
        <p14:creationId xmlns:p14="http://schemas.microsoft.com/office/powerpoint/2010/main" val="12861814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They should then repair it and test the repairs thoroughly. If the application uses design patterns, it is likely that the error may be present in multiple systems. Programmers should be careful to identify all affected systems.</a:t>
            </a:r>
          </a:p>
        </p:txBody>
      </p:sp>
      <p:sp>
        <p:nvSpPr>
          <p:cNvPr id="4" name="Slide Number Placeholder 3"/>
          <p:cNvSpPr>
            <a:spLocks noGrp="1"/>
          </p:cNvSpPr>
          <p:nvPr>
            <p:ph type="sldNum" sz="quarter" idx="5"/>
          </p:nvPr>
        </p:nvSpPr>
        <p:spPr/>
        <p:txBody>
          <a:bodyPr/>
          <a:lstStyle/>
          <a:p>
            <a:fld id="{67ECF8E0-4127-4B5E-8C2A-A11CC6B68ECE}" type="slidenum">
              <a:rPr lang="en-GB" smtClean="0"/>
              <a:t>15</a:t>
            </a:fld>
            <a:endParaRPr lang="en-GB"/>
          </a:p>
        </p:txBody>
      </p:sp>
    </p:spTree>
    <p:extLst>
      <p:ext uri="{BB962C8B-B14F-4D97-AF65-F5344CB8AC3E}">
        <p14:creationId xmlns:p14="http://schemas.microsoft.com/office/powerpoint/2010/main" val="18984584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is a lack of defined standards for organisations to use to determine the trustworthiness of their solutions. This creates an environment where quality, in terms of the 5 facets of Trustworthiness (Security, Safety, Resilience, Availability and Reliability), is often neglected or poorly understood by the industry.</a:t>
            </a:r>
          </a:p>
        </p:txBody>
      </p:sp>
      <p:sp>
        <p:nvSpPr>
          <p:cNvPr id="4" name="Slide Number Placeholder 3"/>
          <p:cNvSpPr>
            <a:spLocks noGrp="1"/>
          </p:cNvSpPr>
          <p:nvPr>
            <p:ph type="sldNum" sz="quarter" idx="5"/>
          </p:nvPr>
        </p:nvSpPr>
        <p:spPr/>
        <p:txBody>
          <a:bodyPr/>
          <a:lstStyle/>
          <a:p>
            <a:fld id="{67ECF8E0-4127-4B5E-8C2A-A11CC6B68ECE}" type="slidenum">
              <a:rPr lang="en-GB" smtClean="0"/>
              <a:t>21</a:t>
            </a:fld>
            <a:endParaRPr lang="en-GB"/>
          </a:p>
        </p:txBody>
      </p:sp>
    </p:spTree>
    <p:extLst>
      <p:ext uri="{BB962C8B-B14F-4D97-AF65-F5344CB8AC3E}">
        <p14:creationId xmlns:p14="http://schemas.microsoft.com/office/powerpoint/2010/main" val="30764528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very clear parallel can be seen in the </a:t>
            </a:r>
            <a:r>
              <a:rPr lang="en-GB" dirty="0">
                <a:hlinkClick r:id="rId3"/>
              </a:rPr>
              <a:t>UK Government’s Cyber Essentials scheme</a:t>
            </a:r>
            <a:r>
              <a:rPr lang="en-GB" dirty="0"/>
              <a:t>, which defines 5 basic controls that any organisation should deploy to help protect itself from cyber attack. The Cyber Essentials scheme has been widely adopted in the UK, and is helping organisations start to understand what they need to do to protect their businesses.</a:t>
            </a:r>
          </a:p>
        </p:txBody>
      </p:sp>
      <p:sp>
        <p:nvSpPr>
          <p:cNvPr id="4" name="Slide Number Placeholder 3"/>
          <p:cNvSpPr>
            <a:spLocks noGrp="1"/>
          </p:cNvSpPr>
          <p:nvPr>
            <p:ph type="sldNum" sz="quarter" idx="5"/>
          </p:nvPr>
        </p:nvSpPr>
        <p:spPr/>
        <p:txBody>
          <a:bodyPr/>
          <a:lstStyle/>
          <a:p>
            <a:fld id="{67ECF8E0-4127-4B5E-8C2A-A11CC6B68ECE}" type="slidenum">
              <a:rPr lang="en-GB" smtClean="0"/>
              <a:t>23</a:t>
            </a:fld>
            <a:endParaRPr lang="en-GB"/>
          </a:p>
        </p:txBody>
      </p:sp>
    </p:spTree>
    <p:extLst>
      <p:ext uri="{BB962C8B-B14F-4D97-AF65-F5344CB8AC3E}">
        <p14:creationId xmlns:p14="http://schemas.microsoft.com/office/powerpoint/2010/main" val="26168710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09588AA-35C5-40E9-B3DB-D9091921FF83}" type="slidenum">
              <a:rPr lang="en-GB" smtClean="0"/>
              <a:t>29</a:t>
            </a:fld>
            <a:endParaRPr lang="en-GB"/>
          </a:p>
        </p:txBody>
      </p:sp>
    </p:spTree>
    <p:extLst>
      <p:ext uri="{BB962C8B-B14F-4D97-AF65-F5344CB8AC3E}">
        <p14:creationId xmlns:p14="http://schemas.microsoft.com/office/powerpoint/2010/main" val="28390071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Transformation, validation and safe rendering</a:t>
            </a:r>
          </a:p>
          <a:p>
            <a:r>
              <a:rPr lang="en-GB" b="0" dirty="0"/>
              <a:t>1 Transformation</a:t>
            </a:r>
          </a:p>
          <a:p>
            <a:r>
              <a:rPr lang="en-GB" b="0" dirty="0"/>
              <a:t>We don't believe it is possible to reliably check for malicious code in complex file formats like PDFs or word-processing documents.</a:t>
            </a:r>
          </a:p>
          <a:p>
            <a:r>
              <a:rPr lang="en-GB" b="0" dirty="0"/>
              <a:t>In these cases, it’s best to transform the file or content into another format.</a:t>
            </a:r>
          </a:p>
          <a:p>
            <a:r>
              <a:rPr lang="en-GB" b="0" dirty="0"/>
              <a:t>This should have the effect of ‘neutering’ any malicious content, before the file is passed on to its destination.</a:t>
            </a:r>
          </a:p>
          <a:p>
            <a:r>
              <a:rPr lang="en-GB" b="0" dirty="0"/>
              <a:t>2 Validation</a:t>
            </a:r>
          </a:p>
          <a:p>
            <a:r>
              <a:rPr lang="en-GB" b="0" dirty="0"/>
              <a:t>Checking that the structure and content of data or files are as expected, to ensure that they will not inject malicious code into the destination system, or have unintended effects.</a:t>
            </a:r>
          </a:p>
          <a:p>
            <a:r>
              <a:rPr lang="en-GB" b="0" dirty="0"/>
              <a:t>This is a technique that can only be relied upon for relatively simple file formats.</a:t>
            </a:r>
          </a:p>
          <a:p>
            <a:r>
              <a:rPr lang="en-GB" b="0" dirty="0"/>
              <a:t>3 Safe rendering</a:t>
            </a:r>
          </a:p>
          <a:p>
            <a:r>
              <a:rPr lang="en-GB" b="0" dirty="0"/>
              <a:t>Sometimes, validation and transformation may not be possible, or won't give you sufficient confidence that the content is safe.</a:t>
            </a:r>
          </a:p>
          <a:p>
            <a:r>
              <a:rPr lang="en-GB" b="0" dirty="0"/>
              <a:t>In this case, rendering the content in a disposable environment such as a non-persistent virtual machine or remote desktop may be your best option.</a:t>
            </a:r>
          </a:p>
          <a:p>
            <a:endParaRPr lang="en-GB" b="0" dirty="0"/>
          </a:p>
        </p:txBody>
      </p:sp>
      <p:sp>
        <p:nvSpPr>
          <p:cNvPr id="4" name="Slide Number Placeholder 3"/>
          <p:cNvSpPr>
            <a:spLocks noGrp="1"/>
          </p:cNvSpPr>
          <p:nvPr>
            <p:ph type="sldNum" sz="quarter" idx="10"/>
          </p:nvPr>
        </p:nvSpPr>
        <p:spPr/>
        <p:txBody>
          <a:bodyPr/>
          <a:lstStyle/>
          <a:p>
            <a:fld id="{509588AA-35C5-40E9-B3DB-D9091921FF83}" type="slidenum">
              <a:rPr lang="en-GB" smtClean="0"/>
              <a:t>32</a:t>
            </a:fld>
            <a:endParaRPr lang="en-GB"/>
          </a:p>
        </p:txBody>
      </p:sp>
    </p:spTree>
    <p:extLst>
      <p:ext uri="{BB962C8B-B14F-4D97-AF65-F5344CB8AC3E}">
        <p14:creationId xmlns:p14="http://schemas.microsoft.com/office/powerpoint/2010/main" val="38225194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Viruses </a:t>
            </a:r>
            <a:r>
              <a:rPr lang="en-GB" dirty="0"/>
              <a:t>are designed in such a way that can be easily transmitted from one computer or system to another. Often sent as email attachments, viruses corrupt and co-opt data, interfere with your security settings, generate spam, and may even delete content. </a:t>
            </a:r>
            <a:r>
              <a:rPr lang="en-GB" b="1" dirty="0"/>
              <a:t>Computer worms</a:t>
            </a:r>
            <a:r>
              <a:rPr lang="en-GB" dirty="0"/>
              <a:t> are similar; they spread from one computer to the next by sending itself to all of the user’s contacts and subsequently to all of the contacts’ contacts.  </a:t>
            </a:r>
            <a:r>
              <a:rPr lang="en-GB" b="1" dirty="0"/>
              <a:t>Trojans </a:t>
            </a:r>
            <a:r>
              <a:rPr lang="en-GB" dirty="0"/>
              <a:t>–</a:t>
            </a:r>
            <a:r>
              <a:rPr lang="en-GB" b="1" dirty="0"/>
              <a:t> </a:t>
            </a:r>
            <a:r>
              <a:rPr lang="en-GB" dirty="0"/>
              <a:t>these malicious pieces of software insert themselves into a legitimate program. Often, people voluntarily let trojans into their systems in the form of email messages from a person or an advertiser they trust. As soon as the accompanying attachment is open, your system becomes vulnerable to the malware within.  </a:t>
            </a:r>
            <a:r>
              <a:rPr lang="en-GB" b="1" dirty="0"/>
              <a:t>Bogus security software</a:t>
            </a:r>
            <a:r>
              <a:rPr lang="en-GB" dirty="0"/>
              <a:t> that tricks users into believing that their system has been infected with a virus. The accompanying security software that the threat actor provides to fix the problem causes it.  </a:t>
            </a:r>
            <a:r>
              <a:rPr lang="en-GB" b="1" dirty="0"/>
              <a:t>The adware</a:t>
            </a:r>
            <a:r>
              <a:rPr lang="en-GB" dirty="0"/>
              <a:t> tracks your browsing habits and causes particular advertisements to pop up. Although this is common and often something you may even agree to, adware is sometimes foisted upon you without your consent. </a:t>
            </a:r>
            <a:r>
              <a:rPr lang="en-GB" b="1" dirty="0"/>
              <a:t>Spyware</a:t>
            </a:r>
            <a:r>
              <a:rPr lang="en-GB" dirty="0"/>
              <a:t> is an intrusion that may steal sensitive data such as passwords and credit card numbers from your internal systems.  </a:t>
            </a:r>
            <a:r>
              <a:rPr lang="en-GB" b="1" dirty="0"/>
              <a:t>Denial of service (DOS) attack</a:t>
            </a:r>
            <a:r>
              <a:rPr lang="en-GB" dirty="0"/>
              <a:t>: occurs when hackers deluge a website with traffic, making it impossible for users to access its content. A distributed denial of service (DDOS) attack is more forceful and aggressive since it is initiated from several servers simultaneously. As a result, a DDOS attack is harder to mount </a:t>
            </a:r>
            <a:r>
              <a:rPr lang="en-GB" dirty="0" err="1"/>
              <a:t>defenses</a:t>
            </a:r>
            <a:r>
              <a:rPr lang="en-GB" dirty="0"/>
              <a:t> against.  </a:t>
            </a:r>
            <a:r>
              <a:rPr lang="en-GB" b="1" dirty="0"/>
              <a:t>Phishing attacks</a:t>
            </a:r>
            <a:r>
              <a:rPr lang="en-GB" dirty="0"/>
              <a:t> are social engineering infiltrations whose goal is to wrongfully obtain sensitive data: passwords and credit card numbers. Via emails or links coming from trusted companies and financial institutions, the hacker causes malware to be downloaded and installed.   </a:t>
            </a:r>
            <a:r>
              <a:rPr lang="en-GB" b="1" dirty="0"/>
              <a:t>SQL injections</a:t>
            </a:r>
            <a:r>
              <a:rPr lang="en-GB" dirty="0"/>
              <a:t> are network threats that involve using malicious code to infiltrate cyber vulnerabilities in data systems. As a result, data can be stolen, changed, or destroyed.   </a:t>
            </a:r>
            <a:r>
              <a:rPr lang="en-GB" b="1" dirty="0"/>
              <a:t>Man-in-the-middle attacks</a:t>
            </a:r>
            <a:r>
              <a:rPr lang="en-GB" dirty="0"/>
              <a:t> involve a third party intercepting and exploiting communications between two entities that should remain private. Not only does eavesdropping occur but also information can be changed or misrepresented by the intruder, causing inaccuracy and even security breaches.  </a:t>
            </a:r>
            <a:r>
              <a:rPr lang="en-GB" b="1" dirty="0"/>
              <a:t>Rootkit tools</a:t>
            </a:r>
            <a:r>
              <a:rPr lang="en-GB" dirty="0"/>
              <a:t> gain remote access to systems without permission and can lead to the installation of malware and the stealing of passwords and other data.</a:t>
            </a:r>
          </a:p>
        </p:txBody>
      </p:sp>
      <p:sp>
        <p:nvSpPr>
          <p:cNvPr id="4" name="Slide Number Placeholder 3"/>
          <p:cNvSpPr>
            <a:spLocks noGrp="1"/>
          </p:cNvSpPr>
          <p:nvPr>
            <p:ph type="sldNum" sz="quarter" idx="5"/>
          </p:nvPr>
        </p:nvSpPr>
        <p:spPr/>
        <p:txBody>
          <a:bodyPr/>
          <a:lstStyle/>
          <a:p>
            <a:fld id="{67ECF8E0-4127-4B5E-8C2A-A11CC6B68ECE}" type="slidenum">
              <a:rPr lang="en-GB" smtClean="0"/>
              <a:t>91</a:t>
            </a:fld>
            <a:endParaRPr lang="en-GB"/>
          </a:p>
        </p:txBody>
      </p:sp>
    </p:spTree>
    <p:extLst>
      <p:ext uri="{BB962C8B-B14F-4D97-AF65-F5344CB8AC3E}">
        <p14:creationId xmlns:p14="http://schemas.microsoft.com/office/powerpoint/2010/main" val="11604161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58C6564B-440E-4138-AFB1-1A59F3576BF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2400">
                <a:solidFill>
                  <a:schemeClr val="tx1"/>
                </a:solidFill>
                <a:latin typeface="Tahoma" panose="020B0604030504040204" pitchFamily="34" charset="0"/>
              </a:defRPr>
            </a:lvl1pPr>
            <a:lvl2pPr marL="742950" indent="-285750" defTabSz="965200" eaLnBrk="0" hangingPunct="0">
              <a:defRPr sz="2400">
                <a:solidFill>
                  <a:schemeClr val="tx1"/>
                </a:solidFill>
                <a:latin typeface="Tahoma" panose="020B0604030504040204" pitchFamily="34" charset="0"/>
              </a:defRPr>
            </a:lvl2pPr>
            <a:lvl3pPr marL="1143000" indent="-228600" defTabSz="965200" eaLnBrk="0" hangingPunct="0">
              <a:defRPr sz="2400">
                <a:solidFill>
                  <a:schemeClr val="tx1"/>
                </a:solidFill>
                <a:latin typeface="Tahoma" panose="020B0604030504040204" pitchFamily="34" charset="0"/>
              </a:defRPr>
            </a:lvl3pPr>
            <a:lvl4pPr marL="1600200" indent="-228600" defTabSz="965200" eaLnBrk="0" hangingPunct="0">
              <a:defRPr sz="2400">
                <a:solidFill>
                  <a:schemeClr val="tx1"/>
                </a:solidFill>
                <a:latin typeface="Tahoma" panose="020B0604030504040204" pitchFamily="34" charset="0"/>
              </a:defRPr>
            </a:lvl4pPr>
            <a:lvl5pPr marL="2057400" indent="-228600" defTabSz="965200" eaLnBrk="0" hangingPunct="0">
              <a:defRPr sz="2400">
                <a:solidFill>
                  <a:schemeClr val="tx1"/>
                </a:solidFill>
                <a:latin typeface="Tahoma" panose="020B0604030504040204" pitchFamily="34" charset="0"/>
              </a:defRPr>
            </a:lvl5pPr>
            <a:lvl6pPr marL="2514600" indent="-228600" defTabSz="965200"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65200"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65200"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65200" eaLnBrk="0" fontAlgn="base" hangingPunct="0">
              <a:spcBef>
                <a:spcPct val="0"/>
              </a:spcBef>
              <a:spcAft>
                <a:spcPct val="0"/>
              </a:spcAft>
              <a:defRPr sz="2400">
                <a:solidFill>
                  <a:schemeClr val="tx1"/>
                </a:solidFill>
                <a:latin typeface="Tahoma" panose="020B0604030504040204" pitchFamily="34" charset="0"/>
              </a:defRPr>
            </a:lvl9pPr>
          </a:lstStyle>
          <a:p>
            <a:fld id="{3604FC90-34B0-47F7-A55E-6B7BFA716624}" type="slidenum">
              <a:rPr lang="en-US" altLang="en-US" sz="1200">
                <a:latin typeface="Times New Roman" panose="02020603050405020304" pitchFamily="18" charset="0"/>
              </a:rPr>
              <a:pPr/>
              <a:t>125</a:t>
            </a:fld>
            <a:endParaRPr lang="en-US" altLang="en-US" sz="1200">
              <a:latin typeface="Times New Roman" panose="02020603050405020304" pitchFamily="18" charset="0"/>
            </a:endParaRPr>
          </a:p>
        </p:txBody>
      </p:sp>
      <p:sp>
        <p:nvSpPr>
          <p:cNvPr id="40963" name="Rectangle 2">
            <a:extLst>
              <a:ext uri="{FF2B5EF4-FFF2-40B4-BE49-F238E27FC236}">
                <a16:creationId xmlns:a16="http://schemas.microsoft.com/office/drawing/2014/main" id="{516E7C39-B067-4034-B166-B44BD4A84330}"/>
              </a:ext>
            </a:extLst>
          </p:cNvPr>
          <p:cNvSpPr>
            <a:spLocks noGrp="1" noRot="1" noChangeAspect="1" noChangeArrowheads="1" noTextEdit="1"/>
          </p:cNvSpPr>
          <p:nvPr>
            <p:ph type="sldImg"/>
          </p:nvPr>
        </p:nvSpPr>
        <p:spPr>
          <a:xfrm>
            <a:off x="250825" y="631825"/>
            <a:ext cx="6680200" cy="3757613"/>
          </a:xfrm>
          <a:ln/>
        </p:spPr>
      </p:sp>
      <p:sp>
        <p:nvSpPr>
          <p:cNvPr id="40964" name="Rectangle 3">
            <a:extLst>
              <a:ext uri="{FF2B5EF4-FFF2-40B4-BE49-F238E27FC236}">
                <a16:creationId xmlns:a16="http://schemas.microsoft.com/office/drawing/2014/main" id="{CF9A8E24-F4FC-4544-A540-0612C0F11AAE}"/>
              </a:ext>
            </a:extLst>
          </p:cNvPr>
          <p:cNvSpPr>
            <a:spLocks noGrp="1" noChangeArrowheads="1"/>
          </p:cNvSpPr>
          <p:nvPr>
            <p:ph type="body" idx="1"/>
          </p:nvPr>
        </p:nvSpPr>
        <p:spPr>
          <a:xfrm>
            <a:off x="971550" y="4586288"/>
            <a:ext cx="5359400" cy="42719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619" tIns="47310" rIns="94619" bIns="47310"/>
          <a:lstStyle/>
          <a:p>
            <a:endParaRPr lang="en-US" altLang="en-US">
              <a:latin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D6740F02-BCD9-4778-86BE-348DBE045A1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2400">
                <a:solidFill>
                  <a:schemeClr val="tx1"/>
                </a:solidFill>
                <a:latin typeface="Tahoma" panose="020B0604030504040204" pitchFamily="34" charset="0"/>
              </a:defRPr>
            </a:lvl1pPr>
            <a:lvl2pPr marL="742950" indent="-285750" defTabSz="965200" eaLnBrk="0" hangingPunct="0">
              <a:defRPr sz="2400">
                <a:solidFill>
                  <a:schemeClr val="tx1"/>
                </a:solidFill>
                <a:latin typeface="Tahoma" panose="020B0604030504040204" pitchFamily="34" charset="0"/>
              </a:defRPr>
            </a:lvl2pPr>
            <a:lvl3pPr marL="1143000" indent="-228600" defTabSz="965200" eaLnBrk="0" hangingPunct="0">
              <a:defRPr sz="2400">
                <a:solidFill>
                  <a:schemeClr val="tx1"/>
                </a:solidFill>
                <a:latin typeface="Tahoma" panose="020B0604030504040204" pitchFamily="34" charset="0"/>
              </a:defRPr>
            </a:lvl3pPr>
            <a:lvl4pPr marL="1600200" indent="-228600" defTabSz="965200" eaLnBrk="0" hangingPunct="0">
              <a:defRPr sz="2400">
                <a:solidFill>
                  <a:schemeClr val="tx1"/>
                </a:solidFill>
                <a:latin typeface="Tahoma" panose="020B0604030504040204" pitchFamily="34" charset="0"/>
              </a:defRPr>
            </a:lvl4pPr>
            <a:lvl5pPr marL="2057400" indent="-228600" defTabSz="965200" eaLnBrk="0" hangingPunct="0">
              <a:defRPr sz="2400">
                <a:solidFill>
                  <a:schemeClr val="tx1"/>
                </a:solidFill>
                <a:latin typeface="Tahoma" panose="020B0604030504040204" pitchFamily="34" charset="0"/>
              </a:defRPr>
            </a:lvl5pPr>
            <a:lvl6pPr marL="2514600" indent="-228600" defTabSz="965200"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65200"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65200"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65200" eaLnBrk="0" fontAlgn="base" hangingPunct="0">
              <a:spcBef>
                <a:spcPct val="0"/>
              </a:spcBef>
              <a:spcAft>
                <a:spcPct val="0"/>
              </a:spcAft>
              <a:defRPr sz="2400">
                <a:solidFill>
                  <a:schemeClr val="tx1"/>
                </a:solidFill>
                <a:latin typeface="Tahoma" panose="020B0604030504040204" pitchFamily="34" charset="0"/>
              </a:defRPr>
            </a:lvl9pPr>
          </a:lstStyle>
          <a:p>
            <a:fld id="{68492605-9194-41E1-AD7C-6908BA9288D4}" type="slidenum">
              <a:rPr lang="en-US" altLang="en-US" sz="1200">
                <a:latin typeface="Times New Roman" panose="02020603050405020304" pitchFamily="18" charset="0"/>
              </a:rPr>
              <a:pPr/>
              <a:t>128</a:t>
            </a:fld>
            <a:endParaRPr lang="en-US" altLang="en-US" sz="1200">
              <a:latin typeface="Times New Roman" panose="02020603050405020304" pitchFamily="18" charset="0"/>
            </a:endParaRPr>
          </a:p>
        </p:txBody>
      </p:sp>
      <p:sp>
        <p:nvSpPr>
          <p:cNvPr id="46083" name="Rectangle 2">
            <a:extLst>
              <a:ext uri="{FF2B5EF4-FFF2-40B4-BE49-F238E27FC236}">
                <a16:creationId xmlns:a16="http://schemas.microsoft.com/office/drawing/2014/main" id="{E26A5B58-104C-404C-9C34-D5DE000E9530}"/>
              </a:ext>
            </a:extLst>
          </p:cNvPr>
          <p:cNvSpPr>
            <a:spLocks noGrp="1" noRot="1" noChangeAspect="1" noChangeArrowheads="1" noTextEdit="1"/>
          </p:cNvSpPr>
          <p:nvPr>
            <p:ph type="sldImg"/>
          </p:nvPr>
        </p:nvSpPr>
        <p:spPr>
          <a:xfrm>
            <a:off x="466725" y="725488"/>
            <a:ext cx="6367463" cy="3582987"/>
          </a:xfrm>
          <a:ln/>
        </p:spPr>
      </p:sp>
      <p:sp>
        <p:nvSpPr>
          <p:cNvPr id="46084" name="Rectangle 3">
            <a:extLst>
              <a:ext uri="{FF2B5EF4-FFF2-40B4-BE49-F238E27FC236}">
                <a16:creationId xmlns:a16="http://schemas.microsoft.com/office/drawing/2014/main" id="{39D31EB0-9496-45BA-8D4D-F9226E9B6986}"/>
              </a:ext>
            </a:extLst>
          </p:cNvPr>
          <p:cNvSpPr>
            <a:spLocks noGrp="1" noChangeArrowheads="1"/>
          </p:cNvSpPr>
          <p:nvPr>
            <p:ph type="body" idx="1"/>
          </p:nvPr>
        </p:nvSpPr>
        <p:spPr>
          <a:xfrm>
            <a:off x="973138" y="4554538"/>
            <a:ext cx="5356225" cy="431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Self</a:t>
            </a:r>
            <a:r>
              <a:rPr lang="en-US" baseline="0" dirty="0"/>
              <a:t> explanatory.  The next slides go into more detail, with examples</a:t>
            </a:r>
            <a:endParaRPr lang="en-US" dirty="0"/>
          </a:p>
        </p:txBody>
      </p:sp>
      <p:sp>
        <p:nvSpPr>
          <p:cNvPr id="4" name="Slide Number Placeholder 3"/>
          <p:cNvSpPr>
            <a:spLocks noGrp="1"/>
          </p:cNvSpPr>
          <p:nvPr>
            <p:ph type="sldNum" sz="quarter" idx="10"/>
          </p:nvPr>
        </p:nvSpPr>
        <p:spPr/>
        <p:txBody>
          <a:bodyPr/>
          <a:lstStyle/>
          <a:p>
            <a:pPr>
              <a:defRPr/>
            </a:pPr>
            <a:fld id="{0060DC65-F45B-41F3-807F-FD6288BCE9C6}" type="slidenum">
              <a:rPr lang="en-US" smtClean="0"/>
              <a:pPr>
                <a:defRPr/>
              </a:pPr>
              <a:t>138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060DC65-F45B-41F3-807F-FD6288BCE9C6}" type="slidenum">
              <a:rPr lang="en-US" smtClean="0"/>
              <a:pPr>
                <a:defRPr/>
              </a:pPr>
              <a:t>139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example, you might code a search feature into an application. That search feature is potentially vulnerable to file inclusion attacks and SQL injection attacks. The developer could limit access to the search function, so only registered users could use it — reducing the attack surface and the risk of a successful attack.</a:t>
            </a:r>
          </a:p>
        </p:txBody>
      </p:sp>
      <p:sp>
        <p:nvSpPr>
          <p:cNvPr id="4" name="Slide Number Placeholder 3"/>
          <p:cNvSpPr>
            <a:spLocks noGrp="1"/>
          </p:cNvSpPr>
          <p:nvPr>
            <p:ph type="sldNum" sz="quarter" idx="5"/>
          </p:nvPr>
        </p:nvSpPr>
        <p:spPr/>
        <p:txBody>
          <a:bodyPr/>
          <a:lstStyle/>
          <a:p>
            <a:fld id="{67ECF8E0-4127-4B5E-8C2A-A11CC6B68ECE}" type="slidenum">
              <a:rPr lang="en-GB" smtClean="0"/>
              <a:t>6</a:t>
            </a:fld>
            <a:endParaRPr lang="en-GB"/>
          </a:p>
        </p:txBody>
      </p:sp>
    </p:spTree>
    <p:extLst>
      <p:ext uri="{BB962C8B-B14F-4D97-AF65-F5344CB8AC3E}">
        <p14:creationId xmlns:p14="http://schemas.microsoft.com/office/powerpoint/2010/main" val="15086454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060DC65-F45B-41F3-807F-FD6288BCE9C6}" type="slidenum">
              <a:rPr lang="en-US" smtClean="0"/>
              <a:pPr>
                <a:defRPr/>
              </a:pPr>
              <a:t>140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060DC65-F45B-41F3-807F-FD6288BCE9C6}" type="slidenum">
              <a:rPr lang="en-US" smtClean="0"/>
              <a:pPr>
                <a:defRPr/>
              </a:pPr>
              <a:t>141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060DC65-F45B-41F3-807F-FD6288BCE9C6}" type="slidenum">
              <a:rPr lang="en-US" smtClean="0"/>
              <a:pPr>
                <a:defRPr/>
              </a:pPr>
              <a:t>142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060DC65-F45B-41F3-807F-FD6288BCE9C6}" type="slidenum">
              <a:rPr lang="en-US" smtClean="0"/>
              <a:pPr>
                <a:defRPr/>
              </a:pPr>
              <a:t>143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060DC65-F45B-41F3-807F-FD6288BCE9C6}" type="slidenum">
              <a:rPr lang="en-US" smtClean="0"/>
              <a:pPr>
                <a:defRPr/>
              </a:pPr>
              <a:t>144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These are the</a:t>
            </a:r>
            <a:r>
              <a:rPr lang="en-US" baseline="0" dirty="0"/>
              <a:t> threats which affect each type of element.   For example, data flows are subject to tampering, information disclosure and denial of service.  </a:t>
            </a:r>
          </a:p>
          <a:p>
            <a:endParaRPr lang="en-US" baseline="0" dirty="0"/>
          </a:p>
          <a:p>
            <a:r>
              <a:rPr lang="en-US" baseline="0" dirty="0"/>
              <a:t>Data stores are subject to tampering, information disclosure and denial of service, and if they’re logs, impact repudiation:</a:t>
            </a:r>
          </a:p>
          <a:p>
            <a:endParaRPr lang="en-US" baseline="0" dirty="0"/>
          </a:p>
          <a:p>
            <a:pPr marL="228600" indent="-228600">
              <a:buAutoNum type="arabicParenR"/>
            </a:pPr>
            <a:r>
              <a:rPr lang="en-US" baseline="0" dirty="0"/>
              <a:t>Data stores which are logs come under special attack because they’re logs.</a:t>
            </a:r>
          </a:p>
          <a:p>
            <a:pPr marL="228600" indent="-228600">
              <a:buAutoNum type="arabicParenR"/>
            </a:pPr>
            <a:r>
              <a:rPr lang="en-US" baseline="0" dirty="0"/>
              <a:t>Logs can act as a pass through—lots of security software looks at logs.  Be careful about what you write.</a:t>
            </a:r>
          </a:p>
          <a:p>
            <a:pPr marL="228600" indent="-228600">
              <a:buAutoNum type="arabicParenR"/>
            </a:pPr>
            <a:r>
              <a:rPr lang="en-US" baseline="0" dirty="0"/>
              <a:t>If a system has no logs, repudiation is easy.</a:t>
            </a:r>
            <a:endParaRPr lang="en-US" dirty="0"/>
          </a:p>
        </p:txBody>
      </p:sp>
      <p:sp>
        <p:nvSpPr>
          <p:cNvPr id="4" name="Slide Number Placeholder 3"/>
          <p:cNvSpPr>
            <a:spLocks noGrp="1"/>
          </p:cNvSpPr>
          <p:nvPr>
            <p:ph type="sldNum" sz="quarter" idx="10"/>
          </p:nvPr>
        </p:nvSpPr>
        <p:spPr/>
        <p:txBody>
          <a:bodyPr/>
          <a:lstStyle/>
          <a:p>
            <a:pPr>
              <a:defRPr/>
            </a:pPr>
            <a:fld id="{0060DC65-F45B-41F3-807F-FD6288BCE9C6}" type="slidenum">
              <a:rPr lang="en-US" smtClean="0"/>
              <a:pPr>
                <a:defRPr/>
              </a:pPr>
              <a:t>145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That means a new user must take steps to obtain higher privileges and remove additional security measures (if allowed). Establishing safe defaults means there should be strong security rules for how user registrations are handled, how often passwords must be updated, how complex passwords should be and so on. Application users may be able to turn off some of these features, but they should be set to a high-security level by default.</a:t>
            </a:r>
          </a:p>
        </p:txBody>
      </p:sp>
      <p:sp>
        <p:nvSpPr>
          <p:cNvPr id="4" name="Slide Number Placeholder 3"/>
          <p:cNvSpPr>
            <a:spLocks noGrp="1"/>
          </p:cNvSpPr>
          <p:nvPr>
            <p:ph type="sldNum" sz="quarter" idx="5"/>
          </p:nvPr>
        </p:nvSpPr>
        <p:spPr/>
        <p:txBody>
          <a:bodyPr/>
          <a:lstStyle/>
          <a:p>
            <a:fld id="{67ECF8E0-4127-4B5E-8C2A-A11CC6B68ECE}" type="slidenum">
              <a:rPr lang="en-GB" smtClean="0"/>
              <a:t>7</a:t>
            </a:fld>
            <a:endParaRPr lang="en-GB"/>
          </a:p>
        </p:txBody>
      </p:sp>
    </p:spTree>
    <p:extLst>
      <p:ext uri="{BB962C8B-B14F-4D97-AF65-F5344CB8AC3E}">
        <p14:creationId xmlns:p14="http://schemas.microsoft.com/office/powerpoint/2010/main" val="902259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example, a user who is signed up to a blog application as an “author” should not have administrative privileges that allow them to add or remove users. They should only be allowed to post articles to the application.</a:t>
            </a:r>
          </a:p>
        </p:txBody>
      </p:sp>
      <p:sp>
        <p:nvSpPr>
          <p:cNvPr id="4" name="Slide Number Placeholder 3"/>
          <p:cNvSpPr>
            <a:spLocks noGrp="1"/>
          </p:cNvSpPr>
          <p:nvPr>
            <p:ph type="sldNum" sz="quarter" idx="5"/>
          </p:nvPr>
        </p:nvSpPr>
        <p:spPr/>
        <p:txBody>
          <a:bodyPr/>
          <a:lstStyle/>
          <a:p>
            <a:fld id="{67ECF8E0-4127-4B5E-8C2A-A11CC6B68ECE}" type="slidenum">
              <a:rPr lang="en-GB" smtClean="0"/>
              <a:t>8</a:t>
            </a:fld>
            <a:endParaRPr lang="en-GB"/>
          </a:p>
        </p:txBody>
      </p:sp>
    </p:spTree>
    <p:extLst>
      <p:ext uri="{BB962C8B-B14F-4D97-AF65-F5344CB8AC3E}">
        <p14:creationId xmlns:p14="http://schemas.microsoft.com/office/powerpoint/2010/main" val="389362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example, instead of letting a user login with just a username and password, you would use an IP check, a Captcha system, logging of their login attempts, brute force detection and so on.</a:t>
            </a:r>
          </a:p>
        </p:txBody>
      </p:sp>
      <p:sp>
        <p:nvSpPr>
          <p:cNvPr id="4" name="Slide Number Placeholder 3"/>
          <p:cNvSpPr>
            <a:spLocks noGrp="1"/>
          </p:cNvSpPr>
          <p:nvPr>
            <p:ph type="sldNum" sz="quarter" idx="5"/>
          </p:nvPr>
        </p:nvSpPr>
        <p:spPr/>
        <p:txBody>
          <a:bodyPr/>
          <a:lstStyle/>
          <a:p>
            <a:fld id="{67ECF8E0-4127-4B5E-8C2A-A11CC6B68ECE}" type="slidenum">
              <a:rPr lang="en-GB" smtClean="0"/>
              <a:t>9</a:t>
            </a:fld>
            <a:endParaRPr lang="en-GB"/>
          </a:p>
        </p:txBody>
      </p:sp>
    </p:spTree>
    <p:extLst>
      <p:ext uri="{BB962C8B-B14F-4D97-AF65-F5344CB8AC3E}">
        <p14:creationId xmlns:p14="http://schemas.microsoft.com/office/powerpoint/2010/main" val="12808815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many reasons why a web application would fail to process a transaction. Perhaps a database connection failed, or the data inputted from a user was incorrect. </a:t>
            </a:r>
          </a:p>
        </p:txBody>
      </p:sp>
      <p:sp>
        <p:nvSpPr>
          <p:cNvPr id="4" name="Slide Number Placeholder 3"/>
          <p:cNvSpPr>
            <a:spLocks noGrp="1"/>
          </p:cNvSpPr>
          <p:nvPr>
            <p:ph type="sldNum" sz="quarter" idx="5"/>
          </p:nvPr>
        </p:nvSpPr>
        <p:spPr/>
        <p:txBody>
          <a:bodyPr/>
          <a:lstStyle/>
          <a:p>
            <a:fld id="{67ECF8E0-4127-4B5E-8C2A-A11CC6B68ECE}" type="slidenum">
              <a:rPr lang="en-GB" smtClean="0"/>
              <a:t>10</a:t>
            </a:fld>
            <a:endParaRPr lang="en-GB"/>
          </a:p>
        </p:txBody>
      </p:sp>
    </p:spTree>
    <p:extLst>
      <p:ext uri="{BB962C8B-B14F-4D97-AF65-F5344CB8AC3E}">
        <p14:creationId xmlns:p14="http://schemas.microsoft.com/office/powerpoint/2010/main" val="1000752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Many web applications use third-party services for accessing additional functionality or obtaining additional data. This principle states that you should never trust these services from a security perspective. </a:t>
            </a:r>
          </a:p>
        </p:txBody>
      </p:sp>
      <p:sp>
        <p:nvSpPr>
          <p:cNvPr id="4" name="Slide Number Placeholder 3"/>
          <p:cNvSpPr>
            <a:spLocks noGrp="1"/>
          </p:cNvSpPr>
          <p:nvPr>
            <p:ph type="sldNum" sz="quarter" idx="5"/>
          </p:nvPr>
        </p:nvSpPr>
        <p:spPr/>
        <p:txBody>
          <a:bodyPr/>
          <a:lstStyle/>
          <a:p>
            <a:fld id="{67ECF8E0-4127-4B5E-8C2A-A11CC6B68ECE}" type="slidenum">
              <a:rPr lang="en-GB" smtClean="0"/>
              <a:t>11</a:t>
            </a:fld>
            <a:endParaRPr lang="en-GB"/>
          </a:p>
        </p:txBody>
      </p:sp>
    </p:spTree>
    <p:extLst>
      <p:ext uri="{BB962C8B-B14F-4D97-AF65-F5344CB8AC3E}">
        <p14:creationId xmlns:p14="http://schemas.microsoft.com/office/powerpoint/2010/main" val="745833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example, a user of an eCommerce website should not be promoted to also be an administrator as they will be able to alter orders and give themselves products. The reverse is also true — an administrator should not have the ability to do things that customers do, like order items from the front end of the website.</a:t>
            </a:r>
          </a:p>
        </p:txBody>
      </p:sp>
      <p:sp>
        <p:nvSpPr>
          <p:cNvPr id="4" name="Slide Number Placeholder 3"/>
          <p:cNvSpPr>
            <a:spLocks noGrp="1"/>
          </p:cNvSpPr>
          <p:nvPr>
            <p:ph type="sldNum" sz="quarter" idx="5"/>
          </p:nvPr>
        </p:nvSpPr>
        <p:spPr/>
        <p:txBody>
          <a:bodyPr/>
          <a:lstStyle/>
          <a:p>
            <a:fld id="{67ECF8E0-4127-4B5E-8C2A-A11CC6B68ECE}" type="slidenum">
              <a:rPr lang="en-GB" smtClean="0"/>
              <a:t>12</a:t>
            </a:fld>
            <a:endParaRPr lang="en-GB"/>
          </a:p>
        </p:txBody>
      </p:sp>
    </p:spTree>
    <p:extLst>
      <p:ext uri="{BB962C8B-B14F-4D97-AF65-F5344CB8AC3E}">
        <p14:creationId xmlns:p14="http://schemas.microsoft.com/office/powerpoint/2010/main" val="39196609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your application requires its administration URL to be hidden so it can remain secure, then it is not secure at all. There should be sufficient security controls in place to keep your application safe without hiding core functionality or source code.</a:t>
            </a:r>
          </a:p>
        </p:txBody>
      </p:sp>
      <p:sp>
        <p:nvSpPr>
          <p:cNvPr id="4" name="Slide Number Placeholder 3"/>
          <p:cNvSpPr>
            <a:spLocks noGrp="1"/>
          </p:cNvSpPr>
          <p:nvPr>
            <p:ph type="sldNum" sz="quarter" idx="5"/>
          </p:nvPr>
        </p:nvSpPr>
        <p:spPr/>
        <p:txBody>
          <a:bodyPr/>
          <a:lstStyle/>
          <a:p>
            <a:fld id="{67ECF8E0-4127-4B5E-8C2A-A11CC6B68ECE}" type="slidenum">
              <a:rPr lang="en-GB" smtClean="0"/>
              <a:t>13</a:t>
            </a:fld>
            <a:endParaRPr lang="en-GB"/>
          </a:p>
        </p:txBody>
      </p:sp>
    </p:spTree>
    <p:extLst>
      <p:ext uri="{BB962C8B-B14F-4D97-AF65-F5344CB8AC3E}">
        <p14:creationId xmlns:p14="http://schemas.microsoft.com/office/powerpoint/2010/main" val="169674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AA1E1-2BF5-4E36-97B0-11D9BC5ED3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1E585FA-F9DF-418C-AD04-5A5E111D1A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553F353-168F-46E7-BFF9-4720F6F00B7D}"/>
              </a:ext>
            </a:extLst>
          </p:cNvPr>
          <p:cNvSpPr>
            <a:spLocks noGrp="1"/>
          </p:cNvSpPr>
          <p:nvPr>
            <p:ph type="dt" sz="half" idx="10"/>
          </p:nvPr>
        </p:nvSpPr>
        <p:spPr/>
        <p:txBody>
          <a:bodyPr/>
          <a:lstStyle/>
          <a:p>
            <a:fld id="{3828F2F2-1BDE-4DCE-A91F-8B41498B1099}" type="datetimeFigureOut">
              <a:rPr lang="en-GB" smtClean="0"/>
              <a:t>18/02/2021</a:t>
            </a:fld>
            <a:endParaRPr lang="en-GB"/>
          </a:p>
        </p:txBody>
      </p:sp>
      <p:sp>
        <p:nvSpPr>
          <p:cNvPr id="5" name="Footer Placeholder 4">
            <a:extLst>
              <a:ext uri="{FF2B5EF4-FFF2-40B4-BE49-F238E27FC236}">
                <a16:creationId xmlns:a16="http://schemas.microsoft.com/office/drawing/2014/main" id="{892523ED-24C6-4CFB-80CB-D4F4D9B248C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36C918-7578-463C-A4B4-BD9BC90ABB8C}"/>
              </a:ext>
            </a:extLst>
          </p:cNvPr>
          <p:cNvSpPr>
            <a:spLocks noGrp="1"/>
          </p:cNvSpPr>
          <p:nvPr>
            <p:ph type="sldNum" sz="quarter" idx="12"/>
          </p:nvPr>
        </p:nvSpPr>
        <p:spPr/>
        <p:txBody>
          <a:bodyPr/>
          <a:lstStyle/>
          <a:p>
            <a:fld id="{0507BD30-8138-4C2C-8DEA-BAA9D1C87C67}" type="slidenum">
              <a:rPr lang="en-GB" smtClean="0"/>
              <a:t>‹#›</a:t>
            </a:fld>
            <a:endParaRPr lang="en-GB"/>
          </a:p>
        </p:txBody>
      </p:sp>
    </p:spTree>
    <p:extLst>
      <p:ext uri="{BB962C8B-B14F-4D97-AF65-F5344CB8AC3E}">
        <p14:creationId xmlns:p14="http://schemas.microsoft.com/office/powerpoint/2010/main" val="1788164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FD184-824B-4E5C-B984-ED2B8B9E8DB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209AB70-0CD2-4DC4-84DC-AC0768DCEA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F69E8E5-4DB0-40B0-B4F7-1F7D36DAC699}"/>
              </a:ext>
            </a:extLst>
          </p:cNvPr>
          <p:cNvSpPr>
            <a:spLocks noGrp="1"/>
          </p:cNvSpPr>
          <p:nvPr>
            <p:ph type="dt" sz="half" idx="10"/>
          </p:nvPr>
        </p:nvSpPr>
        <p:spPr/>
        <p:txBody>
          <a:bodyPr/>
          <a:lstStyle/>
          <a:p>
            <a:fld id="{3828F2F2-1BDE-4DCE-A91F-8B41498B1099}" type="datetimeFigureOut">
              <a:rPr lang="en-GB" smtClean="0"/>
              <a:t>18/02/2021</a:t>
            </a:fld>
            <a:endParaRPr lang="en-GB"/>
          </a:p>
        </p:txBody>
      </p:sp>
      <p:sp>
        <p:nvSpPr>
          <p:cNvPr id="5" name="Footer Placeholder 4">
            <a:extLst>
              <a:ext uri="{FF2B5EF4-FFF2-40B4-BE49-F238E27FC236}">
                <a16:creationId xmlns:a16="http://schemas.microsoft.com/office/drawing/2014/main" id="{6500E58E-AC96-4C3C-AB9F-E476312D62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F73AD0-A675-43D6-B9DD-DF7EA6684AC0}"/>
              </a:ext>
            </a:extLst>
          </p:cNvPr>
          <p:cNvSpPr>
            <a:spLocks noGrp="1"/>
          </p:cNvSpPr>
          <p:nvPr>
            <p:ph type="sldNum" sz="quarter" idx="12"/>
          </p:nvPr>
        </p:nvSpPr>
        <p:spPr/>
        <p:txBody>
          <a:bodyPr/>
          <a:lstStyle/>
          <a:p>
            <a:fld id="{0507BD30-8138-4C2C-8DEA-BAA9D1C87C67}" type="slidenum">
              <a:rPr lang="en-GB" smtClean="0"/>
              <a:t>‹#›</a:t>
            </a:fld>
            <a:endParaRPr lang="en-GB"/>
          </a:p>
        </p:txBody>
      </p:sp>
    </p:spTree>
    <p:extLst>
      <p:ext uri="{BB962C8B-B14F-4D97-AF65-F5344CB8AC3E}">
        <p14:creationId xmlns:p14="http://schemas.microsoft.com/office/powerpoint/2010/main" val="3583801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DED9B6-E01B-46B0-B534-8F25FFCB620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2CC6E4B-94F8-42A9-AC9B-CD062D78C69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614AED3-8F21-4FFB-BF3F-75E7ECA61829}"/>
              </a:ext>
            </a:extLst>
          </p:cNvPr>
          <p:cNvSpPr>
            <a:spLocks noGrp="1"/>
          </p:cNvSpPr>
          <p:nvPr>
            <p:ph type="dt" sz="half" idx="10"/>
          </p:nvPr>
        </p:nvSpPr>
        <p:spPr/>
        <p:txBody>
          <a:bodyPr/>
          <a:lstStyle/>
          <a:p>
            <a:fld id="{3828F2F2-1BDE-4DCE-A91F-8B41498B1099}" type="datetimeFigureOut">
              <a:rPr lang="en-GB" smtClean="0"/>
              <a:t>18/02/2021</a:t>
            </a:fld>
            <a:endParaRPr lang="en-GB"/>
          </a:p>
        </p:txBody>
      </p:sp>
      <p:sp>
        <p:nvSpPr>
          <p:cNvPr id="5" name="Footer Placeholder 4">
            <a:extLst>
              <a:ext uri="{FF2B5EF4-FFF2-40B4-BE49-F238E27FC236}">
                <a16:creationId xmlns:a16="http://schemas.microsoft.com/office/drawing/2014/main" id="{DF2DF410-3133-49CF-BF6A-A16E8139794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287380F-102B-4A49-8CB9-C957CC2B3824}"/>
              </a:ext>
            </a:extLst>
          </p:cNvPr>
          <p:cNvSpPr>
            <a:spLocks noGrp="1"/>
          </p:cNvSpPr>
          <p:nvPr>
            <p:ph type="sldNum" sz="quarter" idx="12"/>
          </p:nvPr>
        </p:nvSpPr>
        <p:spPr/>
        <p:txBody>
          <a:bodyPr/>
          <a:lstStyle/>
          <a:p>
            <a:fld id="{0507BD30-8138-4C2C-8DEA-BAA9D1C87C67}" type="slidenum">
              <a:rPr lang="en-GB" smtClean="0"/>
              <a:t>‹#›</a:t>
            </a:fld>
            <a:endParaRPr lang="en-GB"/>
          </a:p>
        </p:txBody>
      </p:sp>
    </p:spTree>
    <p:extLst>
      <p:ext uri="{BB962C8B-B14F-4D97-AF65-F5344CB8AC3E}">
        <p14:creationId xmlns:p14="http://schemas.microsoft.com/office/powerpoint/2010/main" val="1270540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27BA2-0642-40CD-BD87-AA6749FBBFA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A5CC3E0-B06B-4B1B-B449-6F3D4039927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F943435-0182-4D15-BB3A-9528AAD99E4C}"/>
              </a:ext>
            </a:extLst>
          </p:cNvPr>
          <p:cNvSpPr>
            <a:spLocks noGrp="1"/>
          </p:cNvSpPr>
          <p:nvPr>
            <p:ph type="dt" sz="half" idx="10"/>
          </p:nvPr>
        </p:nvSpPr>
        <p:spPr/>
        <p:txBody>
          <a:bodyPr/>
          <a:lstStyle/>
          <a:p>
            <a:fld id="{3828F2F2-1BDE-4DCE-A91F-8B41498B1099}" type="datetimeFigureOut">
              <a:rPr lang="en-GB" smtClean="0"/>
              <a:t>18/02/2021</a:t>
            </a:fld>
            <a:endParaRPr lang="en-GB"/>
          </a:p>
        </p:txBody>
      </p:sp>
      <p:sp>
        <p:nvSpPr>
          <p:cNvPr id="5" name="Footer Placeholder 4">
            <a:extLst>
              <a:ext uri="{FF2B5EF4-FFF2-40B4-BE49-F238E27FC236}">
                <a16:creationId xmlns:a16="http://schemas.microsoft.com/office/drawing/2014/main" id="{2BF82A05-E9AC-48B1-B774-EDC95786727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DB64A7C-B4F8-48AD-BF34-35453321D1BF}"/>
              </a:ext>
            </a:extLst>
          </p:cNvPr>
          <p:cNvSpPr>
            <a:spLocks noGrp="1"/>
          </p:cNvSpPr>
          <p:nvPr>
            <p:ph type="sldNum" sz="quarter" idx="12"/>
          </p:nvPr>
        </p:nvSpPr>
        <p:spPr/>
        <p:txBody>
          <a:bodyPr/>
          <a:lstStyle/>
          <a:p>
            <a:fld id="{0507BD30-8138-4C2C-8DEA-BAA9D1C87C67}" type="slidenum">
              <a:rPr lang="en-GB" smtClean="0"/>
              <a:t>‹#›</a:t>
            </a:fld>
            <a:endParaRPr lang="en-GB"/>
          </a:p>
        </p:txBody>
      </p:sp>
    </p:spTree>
    <p:extLst>
      <p:ext uri="{BB962C8B-B14F-4D97-AF65-F5344CB8AC3E}">
        <p14:creationId xmlns:p14="http://schemas.microsoft.com/office/powerpoint/2010/main" val="3522435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7A379-C2E1-4945-8C76-4C4C726696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CB19A89-D532-4447-98C7-A4101B9877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69ABBF6-47F4-4C81-A4E5-309E5DC0C026}"/>
              </a:ext>
            </a:extLst>
          </p:cNvPr>
          <p:cNvSpPr>
            <a:spLocks noGrp="1"/>
          </p:cNvSpPr>
          <p:nvPr>
            <p:ph type="dt" sz="half" idx="10"/>
          </p:nvPr>
        </p:nvSpPr>
        <p:spPr/>
        <p:txBody>
          <a:bodyPr/>
          <a:lstStyle/>
          <a:p>
            <a:fld id="{3828F2F2-1BDE-4DCE-A91F-8B41498B1099}" type="datetimeFigureOut">
              <a:rPr lang="en-GB" smtClean="0"/>
              <a:t>18/02/2021</a:t>
            </a:fld>
            <a:endParaRPr lang="en-GB"/>
          </a:p>
        </p:txBody>
      </p:sp>
      <p:sp>
        <p:nvSpPr>
          <p:cNvPr id="5" name="Footer Placeholder 4">
            <a:extLst>
              <a:ext uri="{FF2B5EF4-FFF2-40B4-BE49-F238E27FC236}">
                <a16:creationId xmlns:a16="http://schemas.microsoft.com/office/drawing/2014/main" id="{C86EE730-E0AC-42E9-A47B-CE916D531D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AB3DBB6-70BE-45BA-956B-5BC2ED59DAB1}"/>
              </a:ext>
            </a:extLst>
          </p:cNvPr>
          <p:cNvSpPr>
            <a:spLocks noGrp="1"/>
          </p:cNvSpPr>
          <p:nvPr>
            <p:ph type="sldNum" sz="quarter" idx="12"/>
          </p:nvPr>
        </p:nvSpPr>
        <p:spPr/>
        <p:txBody>
          <a:bodyPr/>
          <a:lstStyle/>
          <a:p>
            <a:fld id="{0507BD30-8138-4C2C-8DEA-BAA9D1C87C67}" type="slidenum">
              <a:rPr lang="en-GB" smtClean="0"/>
              <a:t>‹#›</a:t>
            </a:fld>
            <a:endParaRPr lang="en-GB"/>
          </a:p>
        </p:txBody>
      </p:sp>
    </p:spTree>
    <p:extLst>
      <p:ext uri="{BB962C8B-B14F-4D97-AF65-F5344CB8AC3E}">
        <p14:creationId xmlns:p14="http://schemas.microsoft.com/office/powerpoint/2010/main" val="698266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47A75-2C74-4035-AE98-FA83BFB6263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CACCBD8-242D-49D9-BF50-B91E73FED51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093F42B-421B-4F07-A9C5-B76033B5A2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6883AD0-9A93-4C5D-B88C-E2BC4AB219F2}"/>
              </a:ext>
            </a:extLst>
          </p:cNvPr>
          <p:cNvSpPr>
            <a:spLocks noGrp="1"/>
          </p:cNvSpPr>
          <p:nvPr>
            <p:ph type="dt" sz="half" idx="10"/>
          </p:nvPr>
        </p:nvSpPr>
        <p:spPr/>
        <p:txBody>
          <a:bodyPr/>
          <a:lstStyle/>
          <a:p>
            <a:fld id="{3828F2F2-1BDE-4DCE-A91F-8B41498B1099}" type="datetimeFigureOut">
              <a:rPr lang="en-GB" smtClean="0"/>
              <a:t>18/02/2021</a:t>
            </a:fld>
            <a:endParaRPr lang="en-GB"/>
          </a:p>
        </p:txBody>
      </p:sp>
      <p:sp>
        <p:nvSpPr>
          <p:cNvPr id="6" name="Footer Placeholder 5">
            <a:extLst>
              <a:ext uri="{FF2B5EF4-FFF2-40B4-BE49-F238E27FC236}">
                <a16:creationId xmlns:a16="http://schemas.microsoft.com/office/drawing/2014/main" id="{34C87DC8-CB4E-460F-89F8-217E15187C0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43C1417-039A-4D9E-9B8E-316925C82634}"/>
              </a:ext>
            </a:extLst>
          </p:cNvPr>
          <p:cNvSpPr>
            <a:spLocks noGrp="1"/>
          </p:cNvSpPr>
          <p:nvPr>
            <p:ph type="sldNum" sz="quarter" idx="12"/>
          </p:nvPr>
        </p:nvSpPr>
        <p:spPr/>
        <p:txBody>
          <a:bodyPr/>
          <a:lstStyle/>
          <a:p>
            <a:fld id="{0507BD30-8138-4C2C-8DEA-BAA9D1C87C67}" type="slidenum">
              <a:rPr lang="en-GB" smtClean="0"/>
              <a:t>‹#›</a:t>
            </a:fld>
            <a:endParaRPr lang="en-GB"/>
          </a:p>
        </p:txBody>
      </p:sp>
    </p:spTree>
    <p:extLst>
      <p:ext uri="{BB962C8B-B14F-4D97-AF65-F5344CB8AC3E}">
        <p14:creationId xmlns:p14="http://schemas.microsoft.com/office/powerpoint/2010/main" val="2792580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3097F-275B-4305-9833-84E049FE685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C7C80A7-6912-4999-84EE-D44B6F5C54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969BC6A-9AAF-416D-82BB-1FC3431268E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549E6CA-685E-438C-A010-7654B60120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40C31B-4EC1-4D31-8D7A-BB7016C3C71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B1541BB-010C-464E-9938-7BD16EA700C7}"/>
              </a:ext>
            </a:extLst>
          </p:cNvPr>
          <p:cNvSpPr>
            <a:spLocks noGrp="1"/>
          </p:cNvSpPr>
          <p:nvPr>
            <p:ph type="dt" sz="half" idx="10"/>
          </p:nvPr>
        </p:nvSpPr>
        <p:spPr/>
        <p:txBody>
          <a:bodyPr/>
          <a:lstStyle/>
          <a:p>
            <a:fld id="{3828F2F2-1BDE-4DCE-A91F-8B41498B1099}" type="datetimeFigureOut">
              <a:rPr lang="en-GB" smtClean="0"/>
              <a:t>18/02/2021</a:t>
            </a:fld>
            <a:endParaRPr lang="en-GB"/>
          </a:p>
        </p:txBody>
      </p:sp>
      <p:sp>
        <p:nvSpPr>
          <p:cNvPr id="8" name="Footer Placeholder 7">
            <a:extLst>
              <a:ext uri="{FF2B5EF4-FFF2-40B4-BE49-F238E27FC236}">
                <a16:creationId xmlns:a16="http://schemas.microsoft.com/office/drawing/2014/main" id="{0AEC3412-F201-41B8-AEBC-900C10B68B4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19D719F-C799-41EA-BC83-30F0025885AC}"/>
              </a:ext>
            </a:extLst>
          </p:cNvPr>
          <p:cNvSpPr>
            <a:spLocks noGrp="1"/>
          </p:cNvSpPr>
          <p:nvPr>
            <p:ph type="sldNum" sz="quarter" idx="12"/>
          </p:nvPr>
        </p:nvSpPr>
        <p:spPr/>
        <p:txBody>
          <a:bodyPr/>
          <a:lstStyle/>
          <a:p>
            <a:fld id="{0507BD30-8138-4C2C-8DEA-BAA9D1C87C67}" type="slidenum">
              <a:rPr lang="en-GB" smtClean="0"/>
              <a:t>‹#›</a:t>
            </a:fld>
            <a:endParaRPr lang="en-GB"/>
          </a:p>
        </p:txBody>
      </p:sp>
    </p:spTree>
    <p:extLst>
      <p:ext uri="{BB962C8B-B14F-4D97-AF65-F5344CB8AC3E}">
        <p14:creationId xmlns:p14="http://schemas.microsoft.com/office/powerpoint/2010/main" val="1029685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A9F6B-3512-4AAB-8B95-C525A471DD0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1F413A0-143C-4995-BDA4-92A2FAC4D23F}"/>
              </a:ext>
            </a:extLst>
          </p:cNvPr>
          <p:cNvSpPr>
            <a:spLocks noGrp="1"/>
          </p:cNvSpPr>
          <p:nvPr>
            <p:ph type="dt" sz="half" idx="10"/>
          </p:nvPr>
        </p:nvSpPr>
        <p:spPr/>
        <p:txBody>
          <a:bodyPr/>
          <a:lstStyle/>
          <a:p>
            <a:fld id="{3828F2F2-1BDE-4DCE-A91F-8B41498B1099}" type="datetimeFigureOut">
              <a:rPr lang="en-GB" smtClean="0"/>
              <a:t>18/02/2021</a:t>
            </a:fld>
            <a:endParaRPr lang="en-GB"/>
          </a:p>
        </p:txBody>
      </p:sp>
      <p:sp>
        <p:nvSpPr>
          <p:cNvPr id="4" name="Footer Placeholder 3">
            <a:extLst>
              <a:ext uri="{FF2B5EF4-FFF2-40B4-BE49-F238E27FC236}">
                <a16:creationId xmlns:a16="http://schemas.microsoft.com/office/drawing/2014/main" id="{71B4A2F5-DBBF-41A7-B72E-086C808C43C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C0FD2FB-1428-4212-90FE-E7F2C264E65F}"/>
              </a:ext>
            </a:extLst>
          </p:cNvPr>
          <p:cNvSpPr>
            <a:spLocks noGrp="1"/>
          </p:cNvSpPr>
          <p:nvPr>
            <p:ph type="sldNum" sz="quarter" idx="12"/>
          </p:nvPr>
        </p:nvSpPr>
        <p:spPr/>
        <p:txBody>
          <a:bodyPr/>
          <a:lstStyle/>
          <a:p>
            <a:fld id="{0507BD30-8138-4C2C-8DEA-BAA9D1C87C67}" type="slidenum">
              <a:rPr lang="en-GB" smtClean="0"/>
              <a:t>‹#›</a:t>
            </a:fld>
            <a:endParaRPr lang="en-GB"/>
          </a:p>
        </p:txBody>
      </p:sp>
    </p:spTree>
    <p:extLst>
      <p:ext uri="{BB962C8B-B14F-4D97-AF65-F5344CB8AC3E}">
        <p14:creationId xmlns:p14="http://schemas.microsoft.com/office/powerpoint/2010/main" val="3179987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53AE46-EBCE-4C2E-87CE-2B425F247C74}"/>
              </a:ext>
            </a:extLst>
          </p:cNvPr>
          <p:cNvSpPr>
            <a:spLocks noGrp="1"/>
          </p:cNvSpPr>
          <p:nvPr>
            <p:ph type="dt" sz="half" idx="10"/>
          </p:nvPr>
        </p:nvSpPr>
        <p:spPr/>
        <p:txBody>
          <a:bodyPr/>
          <a:lstStyle/>
          <a:p>
            <a:fld id="{3828F2F2-1BDE-4DCE-A91F-8B41498B1099}" type="datetimeFigureOut">
              <a:rPr lang="en-GB" smtClean="0"/>
              <a:t>18/02/2021</a:t>
            </a:fld>
            <a:endParaRPr lang="en-GB"/>
          </a:p>
        </p:txBody>
      </p:sp>
      <p:sp>
        <p:nvSpPr>
          <p:cNvPr id="3" name="Footer Placeholder 2">
            <a:extLst>
              <a:ext uri="{FF2B5EF4-FFF2-40B4-BE49-F238E27FC236}">
                <a16:creationId xmlns:a16="http://schemas.microsoft.com/office/drawing/2014/main" id="{8DD2DF0B-69F6-4293-AD01-2F72F0CCD0A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81E9C8A-0DAA-45AE-BA9A-3C817AEA6C59}"/>
              </a:ext>
            </a:extLst>
          </p:cNvPr>
          <p:cNvSpPr>
            <a:spLocks noGrp="1"/>
          </p:cNvSpPr>
          <p:nvPr>
            <p:ph type="sldNum" sz="quarter" idx="12"/>
          </p:nvPr>
        </p:nvSpPr>
        <p:spPr/>
        <p:txBody>
          <a:bodyPr/>
          <a:lstStyle/>
          <a:p>
            <a:fld id="{0507BD30-8138-4C2C-8DEA-BAA9D1C87C67}" type="slidenum">
              <a:rPr lang="en-GB" smtClean="0"/>
              <a:t>‹#›</a:t>
            </a:fld>
            <a:endParaRPr lang="en-GB"/>
          </a:p>
        </p:txBody>
      </p:sp>
    </p:spTree>
    <p:extLst>
      <p:ext uri="{BB962C8B-B14F-4D97-AF65-F5344CB8AC3E}">
        <p14:creationId xmlns:p14="http://schemas.microsoft.com/office/powerpoint/2010/main" val="1877194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CC81C-C635-48AF-8653-A1D23A724F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FF47E62-48D9-4A3D-955E-C0D2328FDE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B2860A4-C22E-4ACA-A5F3-38712DAD95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1900D2-A70A-4826-BC21-8027C7456C5D}"/>
              </a:ext>
            </a:extLst>
          </p:cNvPr>
          <p:cNvSpPr>
            <a:spLocks noGrp="1"/>
          </p:cNvSpPr>
          <p:nvPr>
            <p:ph type="dt" sz="half" idx="10"/>
          </p:nvPr>
        </p:nvSpPr>
        <p:spPr/>
        <p:txBody>
          <a:bodyPr/>
          <a:lstStyle/>
          <a:p>
            <a:fld id="{3828F2F2-1BDE-4DCE-A91F-8B41498B1099}" type="datetimeFigureOut">
              <a:rPr lang="en-GB" smtClean="0"/>
              <a:t>18/02/2021</a:t>
            </a:fld>
            <a:endParaRPr lang="en-GB"/>
          </a:p>
        </p:txBody>
      </p:sp>
      <p:sp>
        <p:nvSpPr>
          <p:cNvPr id="6" name="Footer Placeholder 5">
            <a:extLst>
              <a:ext uri="{FF2B5EF4-FFF2-40B4-BE49-F238E27FC236}">
                <a16:creationId xmlns:a16="http://schemas.microsoft.com/office/drawing/2014/main" id="{A0090212-5D2F-4863-A38B-C7AC9B54400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15E1A1D-8960-45DF-B2C7-2B252BB3D320}"/>
              </a:ext>
            </a:extLst>
          </p:cNvPr>
          <p:cNvSpPr>
            <a:spLocks noGrp="1"/>
          </p:cNvSpPr>
          <p:nvPr>
            <p:ph type="sldNum" sz="quarter" idx="12"/>
          </p:nvPr>
        </p:nvSpPr>
        <p:spPr/>
        <p:txBody>
          <a:bodyPr/>
          <a:lstStyle/>
          <a:p>
            <a:fld id="{0507BD30-8138-4C2C-8DEA-BAA9D1C87C67}" type="slidenum">
              <a:rPr lang="en-GB" smtClean="0"/>
              <a:t>‹#›</a:t>
            </a:fld>
            <a:endParaRPr lang="en-GB"/>
          </a:p>
        </p:txBody>
      </p:sp>
    </p:spTree>
    <p:extLst>
      <p:ext uri="{BB962C8B-B14F-4D97-AF65-F5344CB8AC3E}">
        <p14:creationId xmlns:p14="http://schemas.microsoft.com/office/powerpoint/2010/main" val="2298050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C9DDF-4B1D-4DFB-97CA-F863B3C2BA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1DADBC5-F0CE-4EAA-91F7-9272E49D9B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EC3DF6C-0553-4122-B9F5-C429E2F7BE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D1E429-E29D-4012-938E-C2B58FFF8EEB}"/>
              </a:ext>
            </a:extLst>
          </p:cNvPr>
          <p:cNvSpPr>
            <a:spLocks noGrp="1"/>
          </p:cNvSpPr>
          <p:nvPr>
            <p:ph type="dt" sz="half" idx="10"/>
          </p:nvPr>
        </p:nvSpPr>
        <p:spPr/>
        <p:txBody>
          <a:bodyPr/>
          <a:lstStyle/>
          <a:p>
            <a:fld id="{3828F2F2-1BDE-4DCE-A91F-8B41498B1099}" type="datetimeFigureOut">
              <a:rPr lang="en-GB" smtClean="0"/>
              <a:t>18/02/2021</a:t>
            </a:fld>
            <a:endParaRPr lang="en-GB"/>
          </a:p>
        </p:txBody>
      </p:sp>
      <p:sp>
        <p:nvSpPr>
          <p:cNvPr id="6" name="Footer Placeholder 5">
            <a:extLst>
              <a:ext uri="{FF2B5EF4-FFF2-40B4-BE49-F238E27FC236}">
                <a16:creationId xmlns:a16="http://schemas.microsoft.com/office/drawing/2014/main" id="{5F5D1BF5-8FA9-4DDD-A836-C3A8CBAAF3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0C9AA9D-B41A-4A3F-9935-7E2765ED5A69}"/>
              </a:ext>
            </a:extLst>
          </p:cNvPr>
          <p:cNvSpPr>
            <a:spLocks noGrp="1"/>
          </p:cNvSpPr>
          <p:nvPr>
            <p:ph type="sldNum" sz="quarter" idx="12"/>
          </p:nvPr>
        </p:nvSpPr>
        <p:spPr/>
        <p:txBody>
          <a:bodyPr/>
          <a:lstStyle/>
          <a:p>
            <a:fld id="{0507BD30-8138-4C2C-8DEA-BAA9D1C87C67}" type="slidenum">
              <a:rPr lang="en-GB" smtClean="0"/>
              <a:t>‹#›</a:t>
            </a:fld>
            <a:endParaRPr lang="en-GB"/>
          </a:p>
        </p:txBody>
      </p:sp>
    </p:spTree>
    <p:extLst>
      <p:ext uri="{BB962C8B-B14F-4D97-AF65-F5344CB8AC3E}">
        <p14:creationId xmlns:p14="http://schemas.microsoft.com/office/powerpoint/2010/main" val="4201470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1000">
              <a:srgbClr val="BDCDE9"/>
            </a:gs>
            <a:gs pos="100000">
              <a:schemeClr val="accent1">
                <a:lumMod val="30000"/>
                <a:lumOff val="70000"/>
              </a:schemeClr>
            </a:gs>
          </a:gsLst>
          <a:lin ang="8100000" scaled="0"/>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28DF78-08DB-42DE-BF21-04BC92C41B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FA2190B6-721E-4D60-A778-6052103924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CA4E4B1-52B8-4A8D-8AB3-452D8E96D9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28F2F2-1BDE-4DCE-A91F-8B41498B1099}" type="datetimeFigureOut">
              <a:rPr lang="en-GB" smtClean="0"/>
              <a:t>18/02/2021</a:t>
            </a:fld>
            <a:endParaRPr lang="en-GB"/>
          </a:p>
        </p:txBody>
      </p:sp>
      <p:sp>
        <p:nvSpPr>
          <p:cNvPr id="5" name="Footer Placeholder 4">
            <a:extLst>
              <a:ext uri="{FF2B5EF4-FFF2-40B4-BE49-F238E27FC236}">
                <a16:creationId xmlns:a16="http://schemas.microsoft.com/office/drawing/2014/main" id="{7368688D-8BAC-44A1-A4FD-EE82725647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8E7B97A-50D6-4727-AE9D-AA40290C5B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07BD30-8138-4C2C-8DEA-BAA9D1C87C67}" type="slidenum">
              <a:rPr lang="en-GB" smtClean="0"/>
              <a:t>‹#›</a:t>
            </a:fld>
            <a:endParaRPr lang="en-GB"/>
          </a:p>
        </p:txBody>
      </p:sp>
    </p:spTree>
    <p:extLst>
      <p:ext uri="{BB962C8B-B14F-4D97-AF65-F5344CB8AC3E}">
        <p14:creationId xmlns:p14="http://schemas.microsoft.com/office/powerpoint/2010/main" val="40607884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rgbClr val="0070C0"/>
          </a:solidFill>
          <a:latin typeface="Quantify"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hyperlink" Target="https://secureops.com/security/cis-organizational-controls/" TargetMode="Externa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14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hyperlink" Target="https://www.ncsc.gov.uk/whitepaper/security-architecture-anti-patterns"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7B2AB-5FD9-4524-8A10-717F04FACDBC}"/>
              </a:ext>
            </a:extLst>
          </p:cNvPr>
          <p:cNvSpPr>
            <a:spLocks noGrp="1"/>
          </p:cNvSpPr>
          <p:nvPr>
            <p:ph type="ctrTitle"/>
          </p:nvPr>
        </p:nvSpPr>
        <p:spPr/>
        <p:txBody>
          <a:bodyPr>
            <a:normAutofit/>
          </a:bodyPr>
          <a:lstStyle/>
          <a:p>
            <a:r>
              <a:rPr lang="en-GB" sz="4000" b="1" i="0" u="none" strike="noStrike" baseline="0" dirty="0"/>
              <a:t>BCS Level 4 Certificate in Security Case Development and Design Good Practice</a:t>
            </a:r>
            <a:endParaRPr lang="en-GB" sz="4000" dirty="0"/>
          </a:p>
        </p:txBody>
      </p:sp>
      <p:sp>
        <p:nvSpPr>
          <p:cNvPr id="3" name="Subtitle 2">
            <a:extLst>
              <a:ext uri="{FF2B5EF4-FFF2-40B4-BE49-F238E27FC236}">
                <a16:creationId xmlns:a16="http://schemas.microsoft.com/office/drawing/2014/main" id="{EF37CF1E-6B6F-4067-9F3A-17BED41CA643}"/>
              </a:ext>
            </a:extLst>
          </p:cNvPr>
          <p:cNvSpPr>
            <a:spLocks noGrp="1"/>
          </p:cNvSpPr>
          <p:nvPr>
            <p:ph type="subTitle" idx="1"/>
          </p:nvPr>
        </p:nvSpPr>
        <p:spPr/>
        <p:txBody>
          <a:bodyPr/>
          <a:lstStyle/>
          <a:p>
            <a:pPr algn="l"/>
            <a:endParaRPr lang="en-GB" sz="1800" b="0" i="0" u="none" strike="noStrike" baseline="0" dirty="0">
              <a:solidFill>
                <a:srgbClr val="000000"/>
              </a:solidFill>
              <a:latin typeface="Arial" panose="020B0604020202020204" pitchFamily="34" charset="0"/>
            </a:endParaRPr>
          </a:p>
          <a:p>
            <a:r>
              <a:rPr lang="en-GB" sz="1800" b="0" i="0" u="none" strike="noStrike" baseline="0" dirty="0">
                <a:solidFill>
                  <a:srgbClr val="000000"/>
                </a:solidFill>
                <a:latin typeface="Arial" panose="020B0604020202020204" pitchFamily="34" charset="0"/>
              </a:rPr>
              <a:t> </a:t>
            </a:r>
            <a:r>
              <a:rPr lang="en-GB" sz="1800" b="1" i="0" u="none" strike="noStrike" baseline="0" dirty="0">
                <a:solidFill>
                  <a:srgbClr val="006941"/>
                </a:solidFill>
                <a:latin typeface="Arial" panose="020B0604020202020204" pitchFamily="34" charset="0"/>
              </a:rPr>
              <a:t>QAN 603/0904/0 </a:t>
            </a:r>
            <a:endParaRPr lang="en-GB" dirty="0"/>
          </a:p>
        </p:txBody>
      </p:sp>
    </p:spTree>
    <p:extLst>
      <p:ext uri="{BB962C8B-B14F-4D97-AF65-F5344CB8AC3E}">
        <p14:creationId xmlns:p14="http://schemas.microsoft.com/office/powerpoint/2010/main" val="2405051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FFE66-CF47-42D1-814B-285789A0F3AA}"/>
              </a:ext>
            </a:extLst>
          </p:cNvPr>
          <p:cNvSpPr>
            <a:spLocks noGrp="1"/>
          </p:cNvSpPr>
          <p:nvPr>
            <p:ph type="title"/>
          </p:nvPr>
        </p:nvSpPr>
        <p:spPr/>
        <p:txBody>
          <a:bodyPr/>
          <a:lstStyle/>
          <a:p>
            <a:r>
              <a:rPr lang="en-GB" dirty="0"/>
              <a:t>Fail Securely</a:t>
            </a:r>
          </a:p>
        </p:txBody>
      </p:sp>
      <p:sp>
        <p:nvSpPr>
          <p:cNvPr id="3" name="Content Placeholder 2">
            <a:extLst>
              <a:ext uri="{FF2B5EF4-FFF2-40B4-BE49-F238E27FC236}">
                <a16:creationId xmlns:a16="http://schemas.microsoft.com/office/drawing/2014/main" id="{48EA042E-7A98-4896-9C0F-9B3710125810}"/>
              </a:ext>
            </a:extLst>
          </p:cNvPr>
          <p:cNvSpPr>
            <a:spLocks noGrp="1"/>
          </p:cNvSpPr>
          <p:nvPr>
            <p:ph idx="1"/>
          </p:nvPr>
        </p:nvSpPr>
        <p:spPr/>
        <p:txBody>
          <a:bodyPr/>
          <a:lstStyle/>
          <a:p>
            <a:r>
              <a:rPr lang="en-GB" dirty="0"/>
              <a:t>This principle states that applications should fail in a secure way</a:t>
            </a:r>
          </a:p>
          <a:p>
            <a:r>
              <a:rPr lang="en-GB" dirty="0"/>
              <a:t>Failure should not give the user additional privileges, and it should not show the user sensitive information like database queries or logs</a:t>
            </a:r>
          </a:p>
        </p:txBody>
      </p:sp>
    </p:spTree>
    <p:extLst>
      <p:ext uri="{BB962C8B-B14F-4D97-AF65-F5344CB8AC3E}">
        <p14:creationId xmlns:p14="http://schemas.microsoft.com/office/powerpoint/2010/main" val="316149964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E73AD-38C7-41EF-A661-C91A042CBA15}"/>
              </a:ext>
            </a:extLst>
          </p:cNvPr>
          <p:cNvSpPr>
            <a:spLocks noGrp="1"/>
          </p:cNvSpPr>
          <p:nvPr>
            <p:ph type="title"/>
          </p:nvPr>
        </p:nvSpPr>
        <p:spPr/>
        <p:txBody>
          <a:bodyPr/>
          <a:lstStyle/>
          <a:p>
            <a:r>
              <a:rPr lang="en-GB" dirty="0"/>
              <a:t>Application Software Security</a:t>
            </a:r>
          </a:p>
        </p:txBody>
      </p:sp>
      <p:sp>
        <p:nvSpPr>
          <p:cNvPr id="3" name="Content Placeholder 2">
            <a:extLst>
              <a:ext uri="{FF2B5EF4-FFF2-40B4-BE49-F238E27FC236}">
                <a16:creationId xmlns:a16="http://schemas.microsoft.com/office/drawing/2014/main" id="{6663096F-78AE-4373-8830-8ECC31774A44}"/>
              </a:ext>
            </a:extLst>
          </p:cNvPr>
          <p:cNvSpPr>
            <a:spLocks noGrp="1"/>
          </p:cNvSpPr>
          <p:nvPr>
            <p:ph idx="1"/>
          </p:nvPr>
        </p:nvSpPr>
        <p:spPr/>
        <p:txBody>
          <a:bodyPr/>
          <a:lstStyle/>
          <a:p>
            <a:r>
              <a:rPr lang="en-GB" dirty="0"/>
              <a:t>Requires that organizations put in place a ‘security life cycle’ for all software to continuously identify, and improve on, any security weaknesses</a:t>
            </a:r>
          </a:p>
          <a:p>
            <a:r>
              <a:rPr lang="en-GB" dirty="0"/>
              <a:t>Specific steps to take include:</a:t>
            </a:r>
          </a:p>
          <a:p>
            <a:pPr lvl="1"/>
            <a:r>
              <a:rPr lang="en-GB" dirty="0"/>
              <a:t>Ensuring secure coding practices within the organization</a:t>
            </a:r>
          </a:p>
          <a:p>
            <a:pPr lvl="1"/>
            <a:r>
              <a:rPr lang="en-GB" dirty="0"/>
              <a:t>Using static and dynamic analysis tools to ensure secure coding practices are being adhered to</a:t>
            </a:r>
          </a:p>
          <a:p>
            <a:endParaRPr lang="en-GB" dirty="0"/>
          </a:p>
        </p:txBody>
      </p:sp>
    </p:spTree>
    <p:extLst>
      <p:ext uri="{BB962C8B-B14F-4D97-AF65-F5344CB8AC3E}">
        <p14:creationId xmlns:p14="http://schemas.microsoft.com/office/powerpoint/2010/main" val="343016241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AFA4E-10E5-4EA5-8E59-2F11FF90A9EC}"/>
              </a:ext>
            </a:extLst>
          </p:cNvPr>
          <p:cNvSpPr>
            <a:spLocks noGrp="1"/>
          </p:cNvSpPr>
          <p:nvPr>
            <p:ph type="title"/>
          </p:nvPr>
        </p:nvSpPr>
        <p:spPr/>
        <p:txBody>
          <a:bodyPr/>
          <a:lstStyle/>
          <a:p>
            <a:r>
              <a:rPr lang="en-GB" dirty="0"/>
              <a:t>Penetration Tests and Red Team Exercises</a:t>
            </a:r>
          </a:p>
        </p:txBody>
      </p:sp>
      <p:sp>
        <p:nvSpPr>
          <p:cNvPr id="3" name="Content Placeholder 2">
            <a:extLst>
              <a:ext uri="{FF2B5EF4-FFF2-40B4-BE49-F238E27FC236}">
                <a16:creationId xmlns:a16="http://schemas.microsoft.com/office/drawing/2014/main" id="{883E67F2-78F3-4B84-B966-EC16532D7600}"/>
              </a:ext>
            </a:extLst>
          </p:cNvPr>
          <p:cNvSpPr>
            <a:spLocks noGrp="1"/>
          </p:cNvSpPr>
          <p:nvPr>
            <p:ph idx="1"/>
          </p:nvPr>
        </p:nvSpPr>
        <p:spPr/>
        <p:txBody>
          <a:bodyPr/>
          <a:lstStyle/>
          <a:p>
            <a:r>
              <a:rPr lang="en-GB" dirty="0"/>
              <a:t>You have the relevant cybersecurity planning and training for the organization in place</a:t>
            </a:r>
          </a:p>
          <a:p>
            <a:r>
              <a:rPr lang="en-GB" dirty="0"/>
              <a:t>How are you going to test its effectiveness?</a:t>
            </a:r>
          </a:p>
          <a:p>
            <a:r>
              <a:rPr lang="en-GB" dirty="0"/>
              <a:t>You test the overall strength of your cyber defences using simulated attacks</a:t>
            </a:r>
          </a:p>
          <a:p>
            <a:r>
              <a:rPr lang="en-GB" dirty="0"/>
              <a:t>The attack should include all elements of your cyber defence</a:t>
            </a:r>
          </a:p>
          <a:p>
            <a:pPr lvl="1"/>
            <a:r>
              <a:rPr lang="en-GB" dirty="0"/>
              <a:t>the technological tools</a:t>
            </a:r>
          </a:p>
          <a:p>
            <a:pPr lvl="1"/>
            <a:r>
              <a:rPr lang="en-GB" dirty="0"/>
              <a:t>the processes</a:t>
            </a:r>
          </a:p>
          <a:p>
            <a:pPr lvl="1"/>
            <a:r>
              <a:rPr lang="en-GB" dirty="0"/>
              <a:t>people’s capability to uncover vulnerabilities that were unknown and unaddressed when implementing the basic and foundational controls</a:t>
            </a:r>
          </a:p>
        </p:txBody>
      </p:sp>
    </p:spTree>
    <p:extLst>
      <p:ext uri="{BB962C8B-B14F-4D97-AF65-F5344CB8AC3E}">
        <p14:creationId xmlns:p14="http://schemas.microsoft.com/office/powerpoint/2010/main" val="253428423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992C8-210C-443D-81EA-5409F5D14307}"/>
              </a:ext>
            </a:extLst>
          </p:cNvPr>
          <p:cNvSpPr>
            <a:spLocks noGrp="1"/>
          </p:cNvSpPr>
          <p:nvPr>
            <p:ph type="title"/>
          </p:nvPr>
        </p:nvSpPr>
        <p:spPr/>
        <p:txBody>
          <a:bodyPr/>
          <a:lstStyle/>
          <a:p>
            <a:r>
              <a:rPr lang="en-GB" dirty="0"/>
              <a:t>Incident Response and Management</a:t>
            </a:r>
          </a:p>
        </p:txBody>
      </p:sp>
      <p:sp>
        <p:nvSpPr>
          <p:cNvPr id="3" name="Content Placeholder 2">
            <a:extLst>
              <a:ext uri="{FF2B5EF4-FFF2-40B4-BE49-F238E27FC236}">
                <a16:creationId xmlns:a16="http://schemas.microsoft.com/office/drawing/2014/main" id="{1B2C6F8C-3EE9-40EE-9106-A9900D530823}"/>
              </a:ext>
            </a:extLst>
          </p:cNvPr>
          <p:cNvSpPr>
            <a:spLocks noGrp="1"/>
          </p:cNvSpPr>
          <p:nvPr>
            <p:ph idx="1"/>
          </p:nvPr>
        </p:nvSpPr>
        <p:spPr/>
        <p:txBody>
          <a:bodyPr>
            <a:normAutofit/>
          </a:bodyPr>
          <a:lstStyle/>
          <a:p>
            <a:r>
              <a:rPr lang="en-GB" dirty="0"/>
              <a:t>Once an attack has happened, it is critical for an organization to have established processes in place to respond quickly and effectively to the threat. This is called an ‘incident response infrastructure’</a:t>
            </a:r>
          </a:p>
          <a:p>
            <a:r>
              <a:rPr lang="en-GB" dirty="0"/>
              <a:t>It is essential in order to contain the damage and ensure the ongoing security of your assets</a:t>
            </a:r>
          </a:p>
        </p:txBody>
      </p:sp>
    </p:spTree>
    <p:extLst>
      <p:ext uri="{BB962C8B-B14F-4D97-AF65-F5344CB8AC3E}">
        <p14:creationId xmlns:p14="http://schemas.microsoft.com/office/powerpoint/2010/main" val="343381707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992C8-210C-443D-81EA-5409F5D14307}"/>
              </a:ext>
            </a:extLst>
          </p:cNvPr>
          <p:cNvSpPr>
            <a:spLocks noGrp="1"/>
          </p:cNvSpPr>
          <p:nvPr>
            <p:ph type="title"/>
          </p:nvPr>
        </p:nvSpPr>
        <p:spPr/>
        <p:txBody>
          <a:bodyPr/>
          <a:lstStyle/>
          <a:p>
            <a:r>
              <a:rPr lang="en-GB" dirty="0"/>
              <a:t>Incident Response and Management</a:t>
            </a:r>
          </a:p>
        </p:txBody>
      </p:sp>
      <p:sp>
        <p:nvSpPr>
          <p:cNvPr id="3" name="Content Placeholder 2">
            <a:extLst>
              <a:ext uri="{FF2B5EF4-FFF2-40B4-BE49-F238E27FC236}">
                <a16:creationId xmlns:a16="http://schemas.microsoft.com/office/drawing/2014/main" id="{1B2C6F8C-3EE9-40EE-9106-A9900D530823}"/>
              </a:ext>
            </a:extLst>
          </p:cNvPr>
          <p:cNvSpPr>
            <a:spLocks noGrp="1"/>
          </p:cNvSpPr>
          <p:nvPr>
            <p:ph idx="1"/>
          </p:nvPr>
        </p:nvSpPr>
        <p:spPr/>
        <p:txBody>
          <a:bodyPr>
            <a:normAutofit/>
          </a:bodyPr>
          <a:lstStyle/>
          <a:p>
            <a:r>
              <a:rPr lang="en-GB" dirty="0"/>
              <a:t>Your incident response infrastructure needs to contain:</a:t>
            </a:r>
          </a:p>
          <a:p>
            <a:pPr lvl="1"/>
            <a:r>
              <a:rPr lang="en-GB" dirty="0"/>
              <a:t>Written incident response plans</a:t>
            </a:r>
          </a:p>
          <a:p>
            <a:pPr lvl="2"/>
            <a:r>
              <a:rPr lang="en-GB" dirty="0"/>
              <a:t>Analogous to an emergency response plan for workplace fires, the incident response plan will define the roles of employees in relation to the incident, as well as setting out the different steps for handling the incident</a:t>
            </a:r>
          </a:p>
          <a:p>
            <a:pPr lvl="2"/>
            <a:r>
              <a:rPr lang="en-GB" dirty="0"/>
              <a:t>An up-to-date register of third-party contact information for reporting security incidents to relevant parties, which may include law enforcement, government departments, and vendors</a:t>
            </a:r>
          </a:p>
        </p:txBody>
      </p:sp>
      <p:sp>
        <p:nvSpPr>
          <p:cNvPr id="4" name="TextBox 3">
            <a:extLst>
              <a:ext uri="{FF2B5EF4-FFF2-40B4-BE49-F238E27FC236}">
                <a16:creationId xmlns:a16="http://schemas.microsoft.com/office/drawing/2014/main" id="{E43B1310-40A5-4281-97AE-092673D1848C}"/>
              </a:ext>
            </a:extLst>
          </p:cNvPr>
          <p:cNvSpPr txBox="1"/>
          <p:nvPr/>
        </p:nvSpPr>
        <p:spPr>
          <a:xfrm>
            <a:off x="276225" y="6211669"/>
            <a:ext cx="9394367" cy="646331"/>
          </a:xfrm>
          <a:prstGeom prst="rect">
            <a:avLst/>
          </a:prstGeom>
          <a:noFill/>
        </p:spPr>
        <p:txBody>
          <a:bodyPr wrap="none" rtlCol="0">
            <a:spAutoFit/>
          </a:bodyPr>
          <a:lstStyle/>
          <a:p>
            <a:r>
              <a:rPr lang="en-GB" dirty="0">
                <a:hlinkClick r:id="rId2"/>
              </a:rPr>
              <a:t>Organisational controls obtained from:</a:t>
            </a:r>
          </a:p>
          <a:p>
            <a:r>
              <a:rPr lang="en-GB" dirty="0">
                <a:hlinkClick r:id="rId2"/>
              </a:rPr>
              <a:t>https://secureops.com/security/cis-organizational-controls/</a:t>
            </a:r>
            <a:endParaRPr lang="en-GB" dirty="0"/>
          </a:p>
          <a:p>
            <a:endParaRPr lang="en-GB" dirty="0"/>
          </a:p>
        </p:txBody>
      </p:sp>
    </p:spTree>
    <p:extLst>
      <p:ext uri="{BB962C8B-B14F-4D97-AF65-F5344CB8AC3E}">
        <p14:creationId xmlns:p14="http://schemas.microsoft.com/office/powerpoint/2010/main" val="347449207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1D896-92FC-4202-B285-4299F405A4C1}"/>
              </a:ext>
            </a:extLst>
          </p:cNvPr>
          <p:cNvSpPr>
            <a:spLocks noGrp="1"/>
          </p:cNvSpPr>
          <p:nvPr>
            <p:ph type="title"/>
          </p:nvPr>
        </p:nvSpPr>
        <p:spPr/>
        <p:txBody>
          <a:bodyPr/>
          <a:lstStyle/>
          <a:p>
            <a:r>
              <a:rPr lang="en-GB" dirty="0"/>
              <a:t>Cost Benefit Considerations</a:t>
            </a:r>
          </a:p>
        </p:txBody>
      </p:sp>
      <p:sp>
        <p:nvSpPr>
          <p:cNvPr id="3" name="Content Placeholder 2">
            <a:extLst>
              <a:ext uri="{FF2B5EF4-FFF2-40B4-BE49-F238E27FC236}">
                <a16:creationId xmlns:a16="http://schemas.microsoft.com/office/drawing/2014/main" id="{28F05C2C-31CF-4BCB-AC55-605032F3A519}"/>
              </a:ext>
            </a:extLst>
          </p:cNvPr>
          <p:cNvSpPr>
            <a:spLocks noGrp="1"/>
          </p:cNvSpPr>
          <p:nvPr>
            <p:ph idx="1"/>
          </p:nvPr>
        </p:nvSpPr>
        <p:spPr/>
        <p:txBody>
          <a:bodyPr>
            <a:normAutofit fontScale="92500" lnSpcReduction="20000"/>
          </a:bodyPr>
          <a:lstStyle/>
          <a:p>
            <a:r>
              <a:rPr lang="en-GB" dirty="0"/>
              <a:t>Cost-Benefit analysis is the process of analysing business decisions</a:t>
            </a:r>
          </a:p>
          <a:p>
            <a:r>
              <a:rPr lang="en-GB" dirty="0"/>
              <a:t>When a decision is under consideration, the cost of an option is subtracted from the benefit of it</a:t>
            </a:r>
          </a:p>
          <a:p>
            <a:r>
              <a:rPr lang="en-GB" dirty="0"/>
              <a:t>By performing a cost-benefit analysis the management can tell if an investment is worthwhile or not for the business</a:t>
            </a:r>
          </a:p>
          <a:p>
            <a:r>
              <a:rPr lang="en-GB" dirty="0"/>
              <a:t>This will help determine ROI (Return on Investment)</a:t>
            </a:r>
          </a:p>
          <a:p>
            <a:r>
              <a:rPr lang="en-GB" dirty="0"/>
              <a:t>The ROI is the value you associate with the confidentiality of your information</a:t>
            </a:r>
          </a:p>
          <a:p>
            <a:r>
              <a:rPr lang="en-GB" dirty="0"/>
              <a:t>Determine what are the integrity confidentiality and regulatory requirements for those data</a:t>
            </a:r>
          </a:p>
          <a:p>
            <a:r>
              <a:rPr lang="en-GB" dirty="0"/>
              <a:t>World class organisations design for security, and are thinking about security before the project is designed on paper</a:t>
            </a:r>
          </a:p>
        </p:txBody>
      </p:sp>
    </p:spTree>
    <p:extLst>
      <p:ext uri="{BB962C8B-B14F-4D97-AF65-F5344CB8AC3E}">
        <p14:creationId xmlns:p14="http://schemas.microsoft.com/office/powerpoint/2010/main" val="70382213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1D896-92FC-4202-B285-4299F405A4C1}"/>
              </a:ext>
            </a:extLst>
          </p:cNvPr>
          <p:cNvSpPr>
            <a:spLocks noGrp="1"/>
          </p:cNvSpPr>
          <p:nvPr>
            <p:ph type="title"/>
          </p:nvPr>
        </p:nvSpPr>
        <p:spPr/>
        <p:txBody>
          <a:bodyPr/>
          <a:lstStyle/>
          <a:p>
            <a:r>
              <a:rPr lang="en-GB" dirty="0"/>
              <a:t>Major Steps In A Cost-benefit Analysis</a:t>
            </a:r>
          </a:p>
        </p:txBody>
      </p:sp>
      <p:sp>
        <p:nvSpPr>
          <p:cNvPr id="3" name="Content Placeholder 2">
            <a:extLst>
              <a:ext uri="{FF2B5EF4-FFF2-40B4-BE49-F238E27FC236}">
                <a16:creationId xmlns:a16="http://schemas.microsoft.com/office/drawing/2014/main" id="{28F05C2C-31CF-4BCB-AC55-605032F3A519}"/>
              </a:ext>
            </a:extLst>
          </p:cNvPr>
          <p:cNvSpPr>
            <a:spLocks noGrp="1"/>
          </p:cNvSpPr>
          <p:nvPr>
            <p:ph idx="1"/>
          </p:nvPr>
        </p:nvSpPr>
        <p:spPr/>
        <p:txBody>
          <a:bodyPr/>
          <a:lstStyle/>
          <a:p>
            <a:r>
              <a:rPr lang="en-GB" dirty="0"/>
              <a:t>Specify the set of options</a:t>
            </a:r>
          </a:p>
          <a:p>
            <a:r>
              <a:rPr lang="en-GB" dirty="0"/>
              <a:t>Decide whose costs and benefits count. ...</a:t>
            </a:r>
          </a:p>
          <a:p>
            <a:r>
              <a:rPr lang="en-GB" dirty="0"/>
              <a:t>Identify the impacts and select measurement indicators. ...</a:t>
            </a:r>
          </a:p>
          <a:p>
            <a:r>
              <a:rPr lang="en-GB" dirty="0"/>
              <a:t>Predict the impacts over the life of the proposed regulation. ...</a:t>
            </a:r>
          </a:p>
          <a:p>
            <a:r>
              <a:rPr lang="en-GB" dirty="0"/>
              <a:t>Monetise (place dollar values on) impacts.</a:t>
            </a:r>
          </a:p>
        </p:txBody>
      </p:sp>
    </p:spTree>
    <p:extLst>
      <p:ext uri="{BB962C8B-B14F-4D97-AF65-F5344CB8AC3E}">
        <p14:creationId xmlns:p14="http://schemas.microsoft.com/office/powerpoint/2010/main" val="334258649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E7E68-31F7-49EB-92EF-A39D339EB035}"/>
              </a:ext>
            </a:extLst>
          </p:cNvPr>
          <p:cNvSpPr>
            <a:spLocks noGrp="1"/>
          </p:cNvSpPr>
          <p:nvPr>
            <p:ph type="title"/>
          </p:nvPr>
        </p:nvSpPr>
        <p:spPr/>
        <p:txBody>
          <a:bodyPr/>
          <a:lstStyle/>
          <a:p>
            <a:r>
              <a:rPr lang="en-GB" dirty="0"/>
              <a:t>Legal and Regulatory Environment</a:t>
            </a:r>
          </a:p>
        </p:txBody>
      </p:sp>
      <p:sp>
        <p:nvSpPr>
          <p:cNvPr id="3" name="Content Placeholder 2">
            <a:extLst>
              <a:ext uri="{FF2B5EF4-FFF2-40B4-BE49-F238E27FC236}">
                <a16:creationId xmlns:a16="http://schemas.microsoft.com/office/drawing/2014/main" id="{7071B01B-12DD-44B4-803A-7E7D2D23A534}"/>
              </a:ext>
            </a:extLst>
          </p:cNvPr>
          <p:cNvSpPr>
            <a:spLocks noGrp="1"/>
          </p:cNvSpPr>
          <p:nvPr>
            <p:ph idx="1"/>
          </p:nvPr>
        </p:nvSpPr>
        <p:spPr/>
        <p:txBody>
          <a:bodyPr/>
          <a:lstStyle/>
          <a:p>
            <a:r>
              <a:rPr lang="en-GB" dirty="0"/>
              <a:t>Legal and regulatory regimes in which systems and cyber criminals operate</a:t>
            </a:r>
          </a:p>
          <a:p>
            <a:r>
              <a:rPr lang="en-GB" dirty="0"/>
              <a:t>All legal and regulatory frameworks should be adhered to</a:t>
            </a:r>
          </a:p>
          <a:p>
            <a:endParaRPr lang="en-GB" dirty="0"/>
          </a:p>
          <a:p>
            <a:endParaRPr lang="en-GB" dirty="0"/>
          </a:p>
        </p:txBody>
      </p:sp>
    </p:spTree>
    <p:extLst>
      <p:ext uri="{BB962C8B-B14F-4D97-AF65-F5344CB8AC3E}">
        <p14:creationId xmlns:p14="http://schemas.microsoft.com/office/powerpoint/2010/main" val="270243088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A04F0-3513-4F40-9E5A-5692F79DE6DA}"/>
              </a:ext>
            </a:extLst>
          </p:cNvPr>
          <p:cNvSpPr>
            <a:spLocks noGrp="1"/>
          </p:cNvSpPr>
          <p:nvPr>
            <p:ph type="title"/>
          </p:nvPr>
        </p:nvSpPr>
        <p:spPr/>
        <p:txBody>
          <a:bodyPr/>
          <a:lstStyle/>
          <a:p>
            <a:r>
              <a:rPr lang="en-GB" dirty="0"/>
              <a:t>Implementation Activities</a:t>
            </a:r>
          </a:p>
        </p:txBody>
      </p:sp>
      <p:sp>
        <p:nvSpPr>
          <p:cNvPr id="3" name="Content Placeholder 2">
            <a:extLst>
              <a:ext uri="{FF2B5EF4-FFF2-40B4-BE49-F238E27FC236}">
                <a16:creationId xmlns:a16="http://schemas.microsoft.com/office/drawing/2014/main" id="{FB0F9B7D-DE53-4E1E-B332-2864249D5FAF}"/>
              </a:ext>
            </a:extLst>
          </p:cNvPr>
          <p:cNvSpPr>
            <a:spLocks noGrp="1"/>
          </p:cNvSpPr>
          <p:nvPr>
            <p:ph idx="1"/>
          </p:nvPr>
        </p:nvSpPr>
        <p:spPr/>
        <p:txBody>
          <a:bodyPr/>
          <a:lstStyle/>
          <a:p>
            <a:r>
              <a:rPr lang="en-GB" dirty="0"/>
              <a:t>Identify your risks</a:t>
            </a:r>
          </a:p>
          <a:p>
            <a:r>
              <a:rPr lang="en-GB" dirty="0"/>
              <a:t>Learn from others</a:t>
            </a:r>
          </a:p>
          <a:p>
            <a:r>
              <a:rPr lang="en-GB" dirty="0"/>
              <a:t>Ensure the policy/case conforms to legal requirements</a:t>
            </a:r>
          </a:p>
          <a:p>
            <a:r>
              <a:rPr lang="en-GB" dirty="0"/>
              <a:t>Level of security = level of risk</a:t>
            </a:r>
          </a:p>
          <a:p>
            <a:r>
              <a:rPr lang="en-GB" dirty="0"/>
              <a:t>Staff awareness</a:t>
            </a:r>
          </a:p>
          <a:p>
            <a:r>
              <a:rPr lang="en-GB" dirty="0"/>
              <a:t>Applicable tools</a:t>
            </a:r>
          </a:p>
        </p:txBody>
      </p:sp>
    </p:spTree>
    <p:extLst>
      <p:ext uri="{BB962C8B-B14F-4D97-AF65-F5344CB8AC3E}">
        <p14:creationId xmlns:p14="http://schemas.microsoft.com/office/powerpoint/2010/main" val="344295549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0A6AE-D2C8-4051-9A22-238AB1D82117}"/>
              </a:ext>
            </a:extLst>
          </p:cNvPr>
          <p:cNvSpPr>
            <a:spLocks noGrp="1"/>
          </p:cNvSpPr>
          <p:nvPr>
            <p:ph type="title"/>
          </p:nvPr>
        </p:nvSpPr>
        <p:spPr/>
        <p:txBody>
          <a:bodyPr/>
          <a:lstStyle/>
          <a:p>
            <a:r>
              <a:rPr lang="en-GB" dirty="0"/>
              <a:t>Basic Steps in Implementing a Security Case</a:t>
            </a:r>
          </a:p>
        </p:txBody>
      </p:sp>
      <p:sp>
        <p:nvSpPr>
          <p:cNvPr id="3" name="Content Placeholder 2">
            <a:extLst>
              <a:ext uri="{FF2B5EF4-FFF2-40B4-BE49-F238E27FC236}">
                <a16:creationId xmlns:a16="http://schemas.microsoft.com/office/drawing/2014/main" id="{05EA6C46-A0EE-4BF8-890D-5D44E5C8ABC2}"/>
              </a:ext>
            </a:extLst>
          </p:cNvPr>
          <p:cNvSpPr>
            <a:spLocks noGrp="1"/>
          </p:cNvSpPr>
          <p:nvPr>
            <p:ph idx="1"/>
          </p:nvPr>
        </p:nvSpPr>
        <p:spPr/>
        <p:txBody>
          <a:bodyPr>
            <a:normAutofit fontScale="92500"/>
          </a:bodyPr>
          <a:lstStyle/>
          <a:p>
            <a:r>
              <a:rPr lang="en-GB" dirty="0"/>
              <a:t>Define or assert a top level claim about a software or system property which is to be shown</a:t>
            </a:r>
          </a:p>
          <a:p>
            <a:r>
              <a:rPr lang="en-GB" dirty="0"/>
              <a:t>Consider decomposing the top level claim into smaller related sub-claims</a:t>
            </a:r>
          </a:p>
          <a:p>
            <a:r>
              <a:rPr lang="en-GB" dirty="0"/>
              <a:t>Identify or provide the supporting evidence for the sub-claims</a:t>
            </a:r>
          </a:p>
          <a:p>
            <a:r>
              <a:rPr lang="en-GB" dirty="0"/>
              <a:t>Develop a set of arguments that link claims/sub-claims to evidence to support the claims/sub-claims</a:t>
            </a:r>
          </a:p>
          <a:p>
            <a:r>
              <a:rPr lang="en-GB" dirty="0"/>
              <a:t>State any assumptions, judgments, and conditions underlying the claims, arguments, and evidence</a:t>
            </a:r>
          </a:p>
          <a:p>
            <a:r>
              <a:rPr lang="en-GB" dirty="0"/>
              <a:t>Evaluate the strength and sufficiency of the assurance case evidence and arguments in substantiating the claims and sub-claims</a:t>
            </a:r>
          </a:p>
        </p:txBody>
      </p:sp>
    </p:spTree>
    <p:extLst>
      <p:ext uri="{BB962C8B-B14F-4D97-AF65-F5344CB8AC3E}">
        <p14:creationId xmlns:p14="http://schemas.microsoft.com/office/powerpoint/2010/main" val="33887037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7DC86-1141-4CDA-9C2B-A13661E97464}"/>
              </a:ext>
            </a:extLst>
          </p:cNvPr>
          <p:cNvSpPr>
            <a:spLocks noGrp="1"/>
          </p:cNvSpPr>
          <p:nvPr>
            <p:ph type="title"/>
          </p:nvPr>
        </p:nvSpPr>
        <p:spPr/>
        <p:txBody>
          <a:bodyPr/>
          <a:lstStyle/>
          <a:p>
            <a:r>
              <a:rPr lang="en-GB" dirty="0"/>
              <a:t>A Security Case Example</a:t>
            </a:r>
          </a:p>
        </p:txBody>
      </p:sp>
      <p:sp>
        <p:nvSpPr>
          <p:cNvPr id="3" name="Content Placeholder 2">
            <a:extLst>
              <a:ext uri="{FF2B5EF4-FFF2-40B4-BE49-F238E27FC236}">
                <a16:creationId xmlns:a16="http://schemas.microsoft.com/office/drawing/2014/main" id="{5CF630C6-CAE1-4610-B32D-6C5D4E466604}"/>
              </a:ext>
            </a:extLst>
          </p:cNvPr>
          <p:cNvSpPr>
            <a:spLocks noGrp="1"/>
          </p:cNvSpPr>
          <p:nvPr>
            <p:ph idx="1"/>
          </p:nvPr>
        </p:nvSpPr>
        <p:spPr>
          <a:xfrm>
            <a:off x="838200" y="1825625"/>
            <a:ext cx="10515600" cy="725070"/>
          </a:xfrm>
        </p:spPr>
        <p:txBody>
          <a:bodyPr/>
          <a:lstStyle/>
          <a:p>
            <a:r>
              <a:rPr lang="en-GB" dirty="0"/>
              <a:t>Notations Used</a:t>
            </a:r>
          </a:p>
        </p:txBody>
      </p:sp>
      <p:sp>
        <p:nvSpPr>
          <p:cNvPr id="4" name="Rectangle 3">
            <a:extLst>
              <a:ext uri="{FF2B5EF4-FFF2-40B4-BE49-F238E27FC236}">
                <a16:creationId xmlns:a16="http://schemas.microsoft.com/office/drawing/2014/main" id="{B2895BAA-4A79-4C4F-B990-776D7ED63C67}"/>
              </a:ext>
            </a:extLst>
          </p:cNvPr>
          <p:cNvSpPr/>
          <p:nvPr/>
        </p:nvSpPr>
        <p:spPr>
          <a:xfrm>
            <a:off x="1588168" y="2823411"/>
            <a:ext cx="1564106" cy="99461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F2D716CD-A201-44D5-8E78-6D5A0DF6A0EE}"/>
              </a:ext>
            </a:extLst>
          </p:cNvPr>
          <p:cNvSpPr/>
          <p:nvPr/>
        </p:nvSpPr>
        <p:spPr>
          <a:xfrm>
            <a:off x="4307305" y="2703095"/>
            <a:ext cx="1235242" cy="123524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Parallelogram 5">
            <a:extLst>
              <a:ext uri="{FF2B5EF4-FFF2-40B4-BE49-F238E27FC236}">
                <a16:creationId xmlns:a16="http://schemas.microsoft.com/office/drawing/2014/main" id="{DE99450B-E81C-4939-82AB-35D13E57DD31}"/>
              </a:ext>
            </a:extLst>
          </p:cNvPr>
          <p:cNvSpPr/>
          <p:nvPr/>
        </p:nvSpPr>
        <p:spPr>
          <a:xfrm>
            <a:off x="6272463" y="2685632"/>
            <a:ext cx="1564106" cy="1176020"/>
          </a:xfrm>
          <a:prstGeom prst="parallelogram">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Freeform: Shape 36">
            <a:extLst>
              <a:ext uri="{FF2B5EF4-FFF2-40B4-BE49-F238E27FC236}">
                <a16:creationId xmlns:a16="http://schemas.microsoft.com/office/drawing/2014/main" id="{175C72C7-BBC0-44B8-9475-86C9459F86DE}"/>
              </a:ext>
            </a:extLst>
          </p:cNvPr>
          <p:cNvSpPr/>
          <p:nvPr/>
        </p:nvSpPr>
        <p:spPr>
          <a:xfrm>
            <a:off x="1640374" y="4363452"/>
            <a:ext cx="1602136" cy="1010332"/>
          </a:xfrm>
          <a:custGeom>
            <a:avLst/>
            <a:gdLst>
              <a:gd name="connsiteX0" fmla="*/ 282237 w 1602136"/>
              <a:gd name="connsiteY0" fmla="*/ 0 h 1010332"/>
              <a:gd name="connsiteX1" fmla="*/ 706634 w 1602136"/>
              <a:gd name="connsiteY1" fmla="*/ 0 h 1010332"/>
              <a:gd name="connsiteX2" fmla="*/ 911076 w 1602136"/>
              <a:gd name="connsiteY2" fmla="*/ 0 h 1010332"/>
              <a:gd name="connsiteX3" fmla="*/ 911077 w 1602136"/>
              <a:gd name="connsiteY3" fmla="*/ 0 h 1010332"/>
              <a:gd name="connsiteX4" fmla="*/ 1304324 w 1602136"/>
              <a:gd name="connsiteY4" fmla="*/ 0 h 1010332"/>
              <a:gd name="connsiteX5" fmla="*/ 1339076 w 1602136"/>
              <a:gd name="connsiteY5" fmla="*/ 18863 h 1010332"/>
              <a:gd name="connsiteX6" fmla="*/ 1590014 w 1602136"/>
              <a:gd name="connsiteY6" fmla="*/ 393373 h 1010332"/>
              <a:gd name="connsiteX7" fmla="*/ 1600130 w 1602136"/>
              <a:gd name="connsiteY7" fmla="*/ 493721 h 1010332"/>
              <a:gd name="connsiteX8" fmla="*/ 1602136 w 1602136"/>
              <a:gd name="connsiteY8" fmla="*/ 513620 h 1010332"/>
              <a:gd name="connsiteX9" fmla="*/ 1600130 w 1602136"/>
              <a:gd name="connsiteY9" fmla="*/ 533519 h 1010332"/>
              <a:gd name="connsiteX10" fmla="*/ 1590014 w 1602136"/>
              <a:gd name="connsiteY10" fmla="*/ 633867 h 1010332"/>
              <a:gd name="connsiteX11" fmla="*/ 1339076 w 1602136"/>
              <a:gd name="connsiteY11" fmla="*/ 1008377 h 1010332"/>
              <a:gd name="connsiteX12" fmla="*/ 1335474 w 1602136"/>
              <a:gd name="connsiteY12" fmla="*/ 1010332 h 1010332"/>
              <a:gd name="connsiteX13" fmla="*/ 911077 w 1602136"/>
              <a:gd name="connsiteY13" fmla="*/ 1010332 h 1010332"/>
              <a:gd name="connsiteX14" fmla="*/ 911076 w 1602136"/>
              <a:gd name="connsiteY14" fmla="*/ 1010332 h 1010332"/>
              <a:gd name="connsiteX15" fmla="*/ 675484 w 1602136"/>
              <a:gd name="connsiteY15" fmla="*/ 1010332 h 1010332"/>
              <a:gd name="connsiteX16" fmla="*/ 282237 w 1602136"/>
              <a:gd name="connsiteY16" fmla="*/ 1010332 h 1010332"/>
              <a:gd name="connsiteX17" fmla="*/ 263060 w 1602136"/>
              <a:gd name="connsiteY17" fmla="*/ 999923 h 1010332"/>
              <a:gd name="connsiteX18" fmla="*/ 101900 w 1602136"/>
              <a:gd name="connsiteY18" fmla="*/ 838763 h 1010332"/>
              <a:gd name="connsiteX19" fmla="*/ 92173 w 1602136"/>
              <a:gd name="connsiteY19" fmla="*/ 820843 h 1010332"/>
              <a:gd name="connsiteX20" fmla="*/ 92173 w 1602136"/>
              <a:gd name="connsiteY20" fmla="*/ 820844 h 1010332"/>
              <a:gd name="connsiteX21" fmla="*/ 46888 w 1602136"/>
              <a:gd name="connsiteY21" fmla="*/ 737413 h 1010332"/>
              <a:gd name="connsiteX22" fmla="*/ 0 w 1602136"/>
              <a:gd name="connsiteY22" fmla="*/ 505167 h 1010332"/>
              <a:gd name="connsiteX23" fmla="*/ 46888 w 1602136"/>
              <a:gd name="connsiteY23" fmla="*/ 272921 h 1010332"/>
              <a:gd name="connsiteX24" fmla="*/ 92173 w 1602136"/>
              <a:gd name="connsiteY24" fmla="*/ 189491 h 1010332"/>
              <a:gd name="connsiteX25" fmla="*/ 92173 w 1602136"/>
              <a:gd name="connsiteY25" fmla="*/ 189490 h 1010332"/>
              <a:gd name="connsiteX26" fmla="*/ 101900 w 1602136"/>
              <a:gd name="connsiteY26" fmla="*/ 171569 h 1010332"/>
              <a:gd name="connsiteX27" fmla="*/ 263060 w 1602136"/>
              <a:gd name="connsiteY27" fmla="*/ 10409 h 1010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602136" h="1010332">
                <a:moveTo>
                  <a:pt x="282237" y="0"/>
                </a:moveTo>
                <a:lnTo>
                  <a:pt x="706634" y="0"/>
                </a:lnTo>
                <a:lnTo>
                  <a:pt x="911076" y="0"/>
                </a:lnTo>
                <a:lnTo>
                  <a:pt x="911077" y="0"/>
                </a:lnTo>
                <a:lnTo>
                  <a:pt x="1304324" y="0"/>
                </a:lnTo>
                <a:lnTo>
                  <a:pt x="1339076" y="18863"/>
                </a:lnTo>
                <a:cubicBezTo>
                  <a:pt x="1466045" y="104642"/>
                  <a:pt x="1558222" y="238009"/>
                  <a:pt x="1590014" y="393373"/>
                </a:cubicBezTo>
                <a:lnTo>
                  <a:pt x="1600130" y="493721"/>
                </a:lnTo>
                <a:lnTo>
                  <a:pt x="1602136" y="513620"/>
                </a:lnTo>
                <a:lnTo>
                  <a:pt x="1600130" y="533519"/>
                </a:lnTo>
                <a:lnTo>
                  <a:pt x="1590014" y="633867"/>
                </a:lnTo>
                <a:cubicBezTo>
                  <a:pt x="1558222" y="789231"/>
                  <a:pt x="1466045" y="922599"/>
                  <a:pt x="1339076" y="1008377"/>
                </a:cubicBezTo>
                <a:lnTo>
                  <a:pt x="1335474" y="1010332"/>
                </a:lnTo>
                <a:lnTo>
                  <a:pt x="911077" y="1010332"/>
                </a:lnTo>
                <a:lnTo>
                  <a:pt x="911076" y="1010332"/>
                </a:lnTo>
                <a:lnTo>
                  <a:pt x="675484" y="1010332"/>
                </a:lnTo>
                <a:lnTo>
                  <a:pt x="282237" y="1010332"/>
                </a:lnTo>
                <a:lnTo>
                  <a:pt x="263060" y="999923"/>
                </a:lnTo>
                <a:cubicBezTo>
                  <a:pt x="199576" y="957034"/>
                  <a:pt x="144789" y="902248"/>
                  <a:pt x="101900" y="838763"/>
                </a:cubicBezTo>
                <a:lnTo>
                  <a:pt x="92173" y="820843"/>
                </a:lnTo>
                <a:lnTo>
                  <a:pt x="92173" y="820844"/>
                </a:lnTo>
                <a:lnTo>
                  <a:pt x="46888" y="737413"/>
                </a:lnTo>
                <a:cubicBezTo>
                  <a:pt x="16696" y="666030"/>
                  <a:pt x="0" y="587548"/>
                  <a:pt x="0" y="505167"/>
                </a:cubicBezTo>
                <a:cubicBezTo>
                  <a:pt x="0" y="422786"/>
                  <a:pt x="16696" y="344304"/>
                  <a:pt x="46888" y="272921"/>
                </a:cubicBezTo>
                <a:lnTo>
                  <a:pt x="92173" y="189491"/>
                </a:lnTo>
                <a:lnTo>
                  <a:pt x="92173" y="189490"/>
                </a:lnTo>
                <a:lnTo>
                  <a:pt x="101900" y="171569"/>
                </a:lnTo>
                <a:cubicBezTo>
                  <a:pt x="144789" y="108085"/>
                  <a:pt x="199576" y="53298"/>
                  <a:pt x="263060" y="10409"/>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nvGrpSpPr>
          <p:cNvPr id="51" name="Group 50">
            <a:extLst>
              <a:ext uri="{FF2B5EF4-FFF2-40B4-BE49-F238E27FC236}">
                <a16:creationId xmlns:a16="http://schemas.microsoft.com/office/drawing/2014/main" id="{B1AC16A5-A99B-422B-B065-4524A4DAD316}"/>
              </a:ext>
            </a:extLst>
          </p:cNvPr>
          <p:cNvGrpSpPr/>
          <p:nvPr/>
        </p:nvGrpSpPr>
        <p:grpSpPr>
          <a:xfrm>
            <a:off x="4684294" y="4752153"/>
            <a:ext cx="1499937" cy="703408"/>
            <a:chOff x="4684294" y="4752153"/>
            <a:chExt cx="1499937" cy="703408"/>
          </a:xfrm>
        </p:grpSpPr>
        <p:grpSp>
          <p:nvGrpSpPr>
            <p:cNvPr id="50" name="Group 49">
              <a:extLst>
                <a:ext uri="{FF2B5EF4-FFF2-40B4-BE49-F238E27FC236}">
                  <a16:creationId xmlns:a16="http://schemas.microsoft.com/office/drawing/2014/main" id="{02A5B6FD-40D4-4664-9632-81FC9C4EBF71}"/>
                </a:ext>
              </a:extLst>
            </p:cNvPr>
            <p:cNvGrpSpPr/>
            <p:nvPr/>
          </p:nvGrpSpPr>
          <p:grpSpPr>
            <a:xfrm>
              <a:off x="4684294" y="4752153"/>
              <a:ext cx="1499937" cy="312821"/>
              <a:chOff x="4684294" y="4752153"/>
              <a:chExt cx="1499937" cy="312821"/>
            </a:xfrm>
          </p:grpSpPr>
          <p:cxnSp>
            <p:nvCxnSpPr>
              <p:cNvPr id="39" name="Straight Connector 38">
                <a:extLst>
                  <a:ext uri="{FF2B5EF4-FFF2-40B4-BE49-F238E27FC236}">
                    <a16:creationId xmlns:a16="http://schemas.microsoft.com/office/drawing/2014/main" id="{ADB97723-616F-4AEC-97D6-80948984EBFB}"/>
                  </a:ext>
                </a:extLst>
              </p:cNvPr>
              <p:cNvCxnSpPr>
                <a:cxnSpLocks/>
              </p:cNvCxnSpPr>
              <p:nvPr/>
            </p:nvCxnSpPr>
            <p:spPr>
              <a:xfrm>
                <a:off x="4684294" y="4752153"/>
                <a:ext cx="0" cy="3128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C89628F-24FF-4D0F-BAB3-4445ED09AF6D}"/>
                  </a:ext>
                </a:extLst>
              </p:cNvPr>
              <p:cNvCxnSpPr>
                <a:cxnSpLocks/>
              </p:cNvCxnSpPr>
              <p:nvPr/>
            </p:nvCxnSpPr>
            <p:spPr>
              <a:xfrm>
                <a:off x="4684294" y="5064974"/>
                <a:ext cx="149993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07054E7-2CD4-40BF-97D8-E434EB8BF275}"/>
                  </a:ext>
                </a:extLst>
              </p:cNvPr>
              <p:cNvCxnSpPr>
                <a:cxnSpLocks/>
              </p:cNvCxnSpPr>
              <p:nvPr/>
            </p:nvCxnSpPr>
            <p:spPr>
              <a:xfrm>
                <a:off x="6184231" y="4752153"/>
                <a:ext cx="0" cy="3128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9" name="Diamond 48">
              <a:extLst>
                <a:ext uri="{FF2B5EF4-FFF2-40B4-BE49-F238E27FC236}">
                  <a16:creationId xmlns:a16="http://schemas.microsoft.com/office/drawing/2014/main" id="{743CF322-8D36-4965-B68E-1F797F464456}"/>
                </a:ext>
              </a:extLst>
            </p:cNvPr>
            <p:cNvSpPr/>
            <p:nvPr/>
          </p:nvSpPr>
          <p:spPr>
            <a:xfrm>
              <a:off x="5241756" y="5064974"/>
              <a:ext cx="385012" cy="390587"/>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2" name="TextBox 51">
            <a:extLst>
              <a:ext uri="{FF2B5EF4-FFF2-40B4-BE49-F238E27FC236}">
                <a16:creationId xmlns:a16="http://schemas.microsoft.com/office/drawing/2014/main" id="{EEC54CD0-4D80-4D1B-B112-A43188E36313}"/>
              </a:ext>
            </a:extLst>
          </p:cNvPr>
          <p:cNvSpPr txBox="1"/>
          <p:nvPr/>
        </p:nvSpPr>
        <p:spPr>
          <a:xfrm>
            <a:off x="1588168" y="2738008"/>
            <a:ext cx="1507957" cy="1200329"/>
          </a:xfrm>
          <a:prstGeom prst="rect">
            <a:avLst/>
          </a:prstGeom>
          <a:noFill/>
        </p:spPr>
        <p:txBody>
          <a:bodyPr wrap="square" rtlCol="0">
            <a:spAutoFit/>
          </a:bodyPr>
          <a:lstStyle/>
          <a:p>
            <a:pPr algn="ctr"/>
            <a:r>
              <a:rPr lang="en-GB" sz="1600" dirty="0"/>
              <a:t>System can tolerate single component failures</a:t>
            </a:r>
          </a:p>
        </p:txBody>
      </p:sp>
      <p:sp>
        <p:nvSpPr>
          <p:cNvPr id="53" name="TextBox 52">
            <a:extLst>
              <a:ext uri="{FF2B5EF4-FFF2-40B4-BE49-F238E27FC236}">
                <a16:creationId xmlns:a16="http://schemas.microsoft.com/office/drawing/2014/main" id="{C9459A8F-5FBB-427B-9C88-CFA631E8DAF1}"/>
              </a:ext>
            </a:extLst>
          </p:cNvPr>
          <p:cNvSpPr txBox="1"/>
          <p:nvPr/>
        </p:nvSpPr>
        <p:spPr>
          <a:xfrm>
            <a:off x="4307305" y="2852263"/>
            <a:ext cx="1193131" cy="923330"/>
          </a:xfrm>
          <a:prstGeom prst="rect">
            <a:avLst/>
          </a:prstGeom>
          <a:noFill/>
        </p:spPr>
        <p:txBody>
          <a:bodyPr wrap="square" rtlCol="0">
            <a:spAutoFit/>
          </a:bodyPr>
          <a:lstStyle/>
          <a:p>
            <a:pPr algn="ctr"/>
            <a:r>
              <a:rPr lang="en-GB" sz="1600" dirty="0"/>
              <a:t>Fault Tree for Hazard H1</a:t>
            </a:r>
          </a:p>
        </p:txBody>
      </p:sp>
      <p:sp>
        <p:nvSpPr>
          <p:cNvPr id="54" name="TextBox 53">
            <a:extLst>
              <a:ext uri="{FF2B5EF4-FFF2-40B4-BE49-F238E27FC236}">
                <a16:creationId xmlns:a16="http://schemas.microsoft.com/office/drawing/2014/main" id="{8A579E7E-1776-4141-8815-8E44BB9880A2}"/>
              </a:ext>
            </a:extLst>
          </p:cNvPr>
          <p:cNvSpPr txBox="1"/>
          <p:nvPr/>
        </p:nvSpPr>
        <p:spPr>
          <a:xfrm>
            <a:off x="6401301" y="2823411"/>
            <a:ext cx="1306429" cy="1477328"/>
          </a:xfrm>
          <a:prstGeom prst="rect">
            <a:avLst/>
          </a:prstGeom>
          <a:noFill/>
        </p:spPr>
        <p:txBody>
          <a:bodyPr wrap="square" rtlCol="0">
            <a:spAutoFit/>
          </a:bodyPr>
          <a:lstStyle/>
          <a:p>
            <a:pPr algn="ctr"/>
            <a:r>
              <a:rPr lang="en-GB" sz="1600" dirty="0"/>
              <a:t>Argument by elimination of all hazards</a:t>
            </a:r>
          </a:p>
        </p:txBody>
      </p:sp>
      <p:sp>
        <p:nvSpPr>
          <p:cNvPr id="55" name="TextBox 54">
            <a:extLst>
              <a:ext uri="{FF2B5EF4-FFF2-40B4-BE49-F238E27FC236}">
                <a16:creationId xmlns:a16="http://schemas.microsoft.com/office/drawing/2014/main" id="{C8B7C69F-6012-4145-BE07-D0B2E1C62EA8}"/>
              </a:ext>
            </a:extLst>
          </p:cNvPr>
          <p:cNvSpPr txBox="1"/>
          <p:nvPr/>
        </p:nvSpPr>
        <p:spPr>
          <a:xfrm>
            <a:off x="1788227" y="4441887"/>
            <a:ext cx="1306429" cy="830997"/>
          </a:xfrm>
          <a:prstGeom prst="rect">
            <a:avLst/>
          </a:prstGeom>
          <a:noFill/>
        </p:spPr>
        <p:txBody>
          <a:bodyPr wrap="square" rtlCol="0">
            <a:spAutoFit/>
          </a:bodyPr>
          <a:lstStyle/>
          <a:p>
            <a:pPr algn="ctr"/>
            <a:r>
              <a:rPr lang="en-GB" sz="1600" dirty="0"/>
              <a:t>All Identified System Hazards</a:t>
            </a:r>
          </a:p>
        </p:txBody>
      </p:sp>
      <p:sp>
        <p:nvSpPr>
          <p:cNvPr id="58" name="TextBox 57">
            <a:extLst>
              <a:ext uri="{FF2B5EF4-FFF2-40B4-BE49-F238E27FC236}">
                <a16:creationId xmlns:a16="http://schemas.microsoft.com/office/drawing/2014/main" id="{7F3F1F50-7F24-4582-B95F-F2C2564958B7}"/>
              </a:ext>
            </a:extLst>
          </p:cNvPr>
          <p:cNvSpPr txBox="1"/>
          <p:nvPr/>
        </p:nvSpPr>
        <p:spPr>
          <a:xfrm>
            <a:off x="4282440" y="5425832"/>
            <a:ext cx="2303643" cy="584775"/>
          </a:xfrm>
          <a:prstGeom prst="rect">
            <a:avLst/>
          </a:prstGeom>
          <a:noFill/>
        </p:spPr>
        <p:txBody>
          <a:bodyPr wrap="none" rtlCol="0">
            <a:spAutoFit/>
          </a:bodyPr>
          <a:lstStyle/>
          <a:p>
            <a:pPr algn="ctr"/>
            <a:r>
              <a:rPr lang="en-GB" sz="1600" b="1" dirty="0"/>
              <a:t>Undeveloped Goal</a:t>
            </a:r>
          </a:p>
          <a:p>
            <a:pPr algn="ctr"/>
            <a:r>
              <a:rPr lang="en-GB" sz="1600" b="1" dirty="0"/>
              <a:t>(to be developed further)</a:t>
            </a:r>
          </a:p>
        </p:txBody>
      </p:sp>
      <p:sp>
        <p:nvSpPr>
          <p:cNvPr id="59" name="TextBox 58">
            <a:extLst>
              <a:ext uri="{FF2B5EF4-FFF2-40B4-BE49-F238E27FC236}">
                <a16:creationId xmlns:a16="http://schemas.microsoft.com/office/drawing/2014/main" id="{F03A16BD-ACE1-4586-B2DC-E584575DB0E3}"/>
              </a:ext>
            </a:extLst>
          </p:cNvPr>
          <p:cNvSpPr txBox="1"/>
          <p:nvPr/>
        </p:nvSpPr>
        <p:spPr>
          <a:xfrm>
            <a:off x="2018697" y="5460345"/>
            <a:ext cx="845488" cy="338554"/>
          </a:xfrm>
          <a:prstGeom prst="rect">
            <a:avLst/>
          </a:prstGeom>
          <a:noFill/>
        </p:spPr>
        <p:txBody>
          <a:bodyPr wrap="none" rtlCol="0">
            <a:spAutoFit/>
          </a:bodyPr>
          <a:lstStyle/>
          <a:p>
            <a:pPr algn="ctr"/>
            <a:r>
              <a:rPr lang="en-GB" sz="1600" b="1" dirty="0"/>
              <a:t>Context</a:t>
            </a:r>
          </a:p>
        </p:txBody>
      </p:sp>
      <p:sp>
        <p:nvSpPr>
          <p:cNvPr id="60" name="TextBox 59">
            <a:extLst>
              <a:ext uri="{FF2B5EF4-FFF2-40B4-BE49-F238E27FC236}">
                <a16:creationId xmlns:a16="http://schemas.microsoft.com/office/drawing/2014/main" id="{71917550-6635-4017-A464-05589FB5A740}"/>
              </a:ext>
            </a:extLst>
          </p:cNvPr>
          <p:cNvSpPr txBox="1"/>
          <p:nvPr/>
        </p:nvSpPr>
        <p:spPr>
          <a:xfrm>
            <a:off x="2026356" y="3847495"/>
            <a:ext cx="577402" cy="338554"/>
          </a:xfrm>
          <a:prstGeom prst="rect">
            <a:avLst/>
          </a:prstGeom>
          <a:noFill/>
        </p:spPr>
        <p:txBody>
          <a:bodyPr wrap="none" rtlCol="0">
            <a:spAutoFit/>
          </a:bodyPr>
          <a:lstStyle/>
          <a:p>
            <a:pPr algn="ctr"/>
            <a:r>
              <a:rPr lang="en-GB" sz="1600" b="1" dirty="0"/>
              <a:t>Goal</a:t>
            </a:r>
          </a:p>
        </p:txBody>
      </p:sp>
      <p:sp>
        <p:nvSpPr>
          <p:cNvPr id="61" name="TextBox 60">
            <a:extLst>
              <a:ext uri="{FF2B5EF4-FFF2-40B4-BE49-F238E27FC236}">
                <a16:creationId xmlns:a16="http://schemas.microsoft.com/office/drawing/2014/main" id="{883A9AB0-52A2-4112-9F69-18231E99A19F}"/>
              </a:ext>
            </a:extLst>
          </p:cNvPr>
          <p:cNvSpPr txBox="1"/>
          <p:nvPr/>
        </p:nvSpPr>
        <p:spPr>
          <a:xfrm>
            <a:off x="6431041" y="3922151"/>
            <a:ext cx="887487" cy="338554"/>
          </a:xfrm>
          <a:prstGeom prst="rect">
            <a:avLst/>
          </a:prstGeom>
          <a:noFill/>
        </p:spPr>
        <p:txBody>
          <a:bodyPr wrap="none" rtlCol="0">
            <a:spAutoFit/>
          </a:bodyPr>
          <a:lstStyle/>
          <a:p>
            <a:pPr algn="ctr"/>
            <a:r>
              <a:rPr lang="en-GB" sz="1600" b="1" dirty="0"/>
              <a:t>Strategy</a:t>
            </a:r>
          </a:p>
        </p:txBody>
      </p:sp>
      <p:sp>
        <p:nvSpPr>
          <p:cNvPr id="62" name="TextBox 61">
            <a:extLst>
              <a:ext uri="{FF2B5EF4-FFF2-40B4-BE49-F238E27FC236}">
                <a16:creationId xmlns:a16="http://schemas.microsoft.com/office/drawing/2014/main" id="{740CA3ED-5B88-4441-A925-76F6674B12EF}"/>
              </a:ext>
            </a:extLst>
          </p:cNvPr>
          <p:cNvSpPr txBox="1"/>
          <p:nvPr/>
        </p:nvSpPr>
        <p:spPr>
          <a:xfrm>
            <a:off x="4481984" y="3924761"/>
            <a:ext cx="894797" cy="338554"/>
          </a:xfrm>
          <a:prstGeom prst="rect">
            <a:avLst/>
          </a:prstGeom>
          <a:noFill/>
        </p:spPr>
        <p:txBody>
          <a:bodyPr wrap="none" rtlCol="0">
            <a:spAutoFit/>
          </a:bodyPr>
          <a:lstStyle/>
          <a:p>
            <a:pPr algn="ctr"/>
            <a:r>
              <a:rPr lang="en-GB" sz="1600" b="1" dirty="0"/>
              <a:t>Solution</a:t>
            </a:r>
          </a:p>
        </p:txBody>
      </p:sp>
    </p:spTree>
    <p:extLst>
      <p:ext uri="{BB962C8B-B14F-4D97-AF65-F5344CB8AC3E}">
        <p14:creationId xmlns:p14="http://schemas.microsoft.com/office/powerpoint/2010/main" val="1157143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561F2-E28B-4EEE-9DD1-72406BB1BB33}"/>
              </a:ext>
            </a:extLst>
          </p:cNvPr>
          <p:cNvSpPr>
            <a:spLocks noGrp="1"/>
          </p:cNvSpPr>
          <p:nvPr>
            <p:ph type="title"/>
          </p:nvPr>
        </p:nvSpPr>
        <p:spPr/>
        <p:txBody>
          <a:bodyPr/>
          <a:lstStyle/>
          <a:p>
            <a:r>
              <a:rPr lang="en-GB" dirty="0"/>
              <a:t>Don’t Trust Services</a:t>
            </a:r>
          </a:p>
        </p:txBody>
      </p:sp>
      <p:sp>
        <p:nvSpPr>
          <p:cNvPr id="3" name="Content Placeholder 2">
            <a:extLst>
              <a:ext uri="{FF2B5EF4-FFF2-40B4-BE49-F238E27FC236}">
                <a16:creationId xmlns:a16="http://schemas.microsoft.com/office/drawing/2014/main" id="{7E0ED62D-BC00-4B11-BBD5-F8B7A46BCA5F}"/>
              </a:ext>
            </a:extLst>
          </p:cNvPr>
          <p:cNvSpPr>
            <a:spLocks noGrp="1"/>
          </p:cNvSpPr>
          <p:nvPr>
            <p:ph idx="1"/>
          </p:nvPr>
        </p:nvSpPr>
        <p:spPr/>
        <p:txBody>
          <a:bodyPr/>
          <a:lstStyle/>
          <a:p>
            <a:r>
              <a:rPr lang="en-GB" dirty="0"/>
              <a:t>The application should always check the validity of data that third-party services send and not give those services high-level permissions within the app</a:t>
            </a:r>
          </a:p>
        </p:txBody>
      </p:sp>
    </p:spTree>
    <p:extLst>
      <p:ext uri="{BB962C8B-B14F-4D97-AF65-F5344CB8AC3E}">
        <p14:creationId xmlns:p14="http://schemas.microsoft.com/office/powerpoint/2010/main" val="264461623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7DC86-1141-4CDA-9C2B-A13661E97464}"/>
              </a:ext>
            </a:extLst>
          </p:cNvPr>
          <p:cNvSpPr>
            <a:spLocks noGrp="1"/>
          </p:cNvSpPr>
          <p:nvPr>
            <p:ph type="title"/>
          </p:nvPr>
        </p:nvSpPr>
        <p:spPr/>
        <p:txBody>
          <a:bodyPr/>
          <a:lstStyle/>
          <a:p>
            <a:r>
              <a:rPr lang="en-GB" dirty="0"/>
              <a:t>A Security Case Example</a:t>
            </a:r>
          </a:p>
        </p:txBody>
      </p:sp>
      <p:pic>
        <p:nvPicPr>
          <p:cNvPr id="9" name="Picture 8">
            <a:extLst>
              <a:ext uri="{FF2B5EF4-FFF2-40B4-BE49-F238E27FC236}">
                <a16:creationId xmlns:a16="http://schemas.microsoft.com/office/drawing/2014/main" id="{6919ED0F-75F6-422A-94D6-83C3517D172F}"/>
              </a:ext>
            </a:extLst>
          </p:cNvPr>
          <p:cNvPicPr>
            <a:picLocks noChangeAspect="1"/>
          </p:cNvPicPr>
          <p:nvPr/>
        </p:nvPicPr>
        <p:blipFill>
          <a:blip r:embed="rId2"/>
          <a:stretch>
            <a:fillRect/>
          </a:stretch>
        </p:blipFill>
        <p:spPr>
          <a:xfrm>
            <a:off x="733425" y="1443037"/>
            <a:ext cx="10620375" cy="5325557"/>
          </a:xfrm>
          <a:prstGeom prst="rect">
            <a:avLst/>
          </a:prstGeom>
        </p:spPr>
      </p:pic>
    </p:spTree>
    <p:extLst>
      <p:ext uri="{BB962C8B-B14F-4D97-AF65-F5344CB8AC3E}">
        <p14:creationId xmlns:p14="http://schemas.microsoft.com/office/powerpoint/2010/main" val="313095067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E1C6E-296F-46DA-A59E-412417E78B29}"/>
              </a:ext>
            </a:extLst>
          </p:cNvPr>
          <p:cNvSpPr>
            <a:spLocks noGrp="1"/>
          </p:cNvSpPr>
          <p:nvPr>
            <p:ph type="title"/>
          </p:nvPr>
        </p:nvSpPr>
        <p:spPr/>
        <p:txBody>
          <a:bodyPr/>
          <a:lstStyle/>
          <a:p>
            <a:r>
              <a:rPr lang="en-GB" dirty="0"/>
              <a:t>Assurance Case Model for and ATM Example</a:t>
            </a:r>
          </a:p>
        </p:txBody>
      </p:sp>
      <p:pic>
        <p:nvPicPr>
          <p:cNvPr id="5" name="Content Placeholder 4">
            <a:extLst>
              <a:ext uri="{FF2B5EF4-FFF2-40B4-BE49-F238E27FC236}">
                <a16:creationId xmlns:a16="http://schemas.microsoft.com/office/drawing/2014/main" id="{7CD5ADEF-56B6-4608-B51F-4BDACB5A2911}"/>
              </a:ext>
            </a:extLst>
          </p:cNvPr>
          <p:cNvPicPr>
            <a:picLocks noGrp="1" noChangeAspect="1"/>
          </p:cNvPicPr>
          <p:nvPr>
            <p:ph idx="1"/>
          </p:nvPr>
        </p:nvPicPr>
        <p:blipFill>
          <a:blip r:embed="rId2"/>
          <a:stretch>
            <a:fillRect/>
          </a:stretch>
        </p:blipFill>
        <p:spPr>
          <a:xfrm>
            <a:off x="1876468" y="1657906"/>
            <a:ext cx="7353257" cy="5200094"/>
          </a:xfrm>
        </p:spPr>
      </p:pic>
    </p:spTree>
    <p:extLst>
      <p:ext uri="{BB962C8B-B14F-4D97-AF65-F5344CB8AC3E}">
        <p14:creationId xmlns:p14="http://schemas.microsoft.com/office/powerpoint/2010/main" val="388480726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F3846-73CF-4584-AB02-EF4C2C4ECF74}"/>
              </a:ext>
            </a:extLst>
          </p:cNvPr>
          <p:cNvSpPr>
            <a:spLocks noGrp="1"/>
          </p:cNvSpPr>
          <p:nvPr>
            <p:ph type="title"/>
          </p:nvPr>
        </p:nvSpPr>
        <p:spPr/>
        <p:txBody>
          <a:bodyPr/>
          <a:lstStyle/>
          <a:p>
            <a:r>
              <a:rPr lang="en-GB" dirty="0"/>
              <a:t>Explanation</a:t>
            </a:r>
          </a:p>
        </p:txBody>
      </p:sp>
      <p:sp>
        <p:nvSpPr>
          <p:cNvPr id="3" name="Content Placeholder 2">
            <a:extLst>
              <a:ext uri="{FF2B5EF4-FFF2-40B4-BE49-F238E27FC236}">
                <a16:creationId xmlns:a16="http://schemas.microsoft.com/office/drawing/2014/main" id="{92C0E4AB-D9B7-4A37-8C1B-B49427D830F0}"/>
              </a:ext>
            </a:extLst>
          </p:cNvPr>
          <p:cNvSpPr>
            <a:spLocks noGrp="1"/>
          </p:cNvSpPr>
          <p:nvPr>
            <p:ph idx="1"/>
          </p:nvPr>
        </p:nvSpPr>
        <p:spPr>
          <a:xfrm>
            <a:off x="717884" y="1427747"/>
            <a:ext cx="10515600" cy="5430253"/>
          </a:xfrm>
        </p:spPr>
        <p:txBody>
          <a:bodyPr>
            <a:normAutofit fontScale="92500" lnSpcReduction="20000"/>
          </a:bodyPr>
          <a:lstStyle/>
          <a:p>
            <a:r>
              <a:rPr lang="en-GB" dirty="0"/>
              <a:t>Top-Level Claim 100-1: ATM Brand XYZ Version 1 prevents unauthorized bank account access.</a:t>
            </a:r>
          </a:p>
          <a:p>
            <a:pPr lvl="1"/>
            <a:r>
              <a:rPr lang="en-GB" dirty="0"/>
              <a:t>Sub-claim 1 of Claim 100-1: ATM Brand XYZ Version 1 retains the user bank card after three unsuccessful pass code entries are logged, in all instances.</a:t>
            </a:r>
          </a:p>
          <a:p>
            <a:pPr lvl="2"/>
            <a:r>
              <a:rPr lang="en-GB" dirty="0"/>
              <a:t>Evidence for Sub-claim 1: At 10:30:19 am on January 2, 2009, Test Case 100-1 was passed by ATM Brand XYZ Version 1 #1234 located at 5 South Main Street (ATM log produced as verification).</a:t>
            </a:r>
          </a:p>
          <a:p>
            <a:pPr lvl="1"/>
            <a:r>
              <a:rPr lang="en-GB" dirty="0"/>
              <a:t>Sub-claim 2 of Claim 100-1: ATM Brand XYZ Version 1 records the date/time of all invalid pass code entries in all instances.</a:t>
            </a:r>
          </a:p>
          <a:p>
            <a:pPr lvl="2"/>
            <a:r>
              <a:rPr lang="en-GB" dirty="0"/>
              <a:t>Evidence for Sub-claim 2: At 11:10:12 am on January 5, 2009, Test Case 100-2 was passed by ATM Brand XYZ Version 1 #1234 located at 5 South Main Street (ATM log produced as verification with correct date/time).</a:t>
            </a:r>
          </a:p>
          <a:p>
            <a:pPr lvl="1"/>
            <a:r>
              <a:rPr lang="en-GB" dirty="0"/>
              <a:t>Sub-claim 3 of Claim 100-1: If an invalid pass code is received by user interface of ATM brand XYZ Version 1, a “reject” message is successfully sent in all instances.</a:t>
            </a:r>
          </a:p>
          <a:p>
            <a:pPr lvl="2"/>
            <a:r>
              <a:rPr lang="en-GB" dirty="0"/>
              <a:t>Evidence for Sub-claim 3: At 12:45:29 pm (according to the ATM log state) on January 4, 2009, ATM brand XYZ Version 1 #5678 located at 20 Middle Drive in Centerville passed Test Case 100-3 (verification supported by ATM log state).</a:t>
            </a:r>
          </a:p>
          <a:p>
            <a:pPr lvl="1"/>
            <a:r>
              <a:rPr lang="en-GB" dirty="0"/>
              <a:t>Sub-claim 4 of Claim 100-1: If an invalid pass code is received by user interface of ATM brand XYZ Version 1, the state of the ATM becomes “inactive” in all instances.</a:t>
            </a:r>
          </a:p>
          <a:p>
            <a:pPr lvl="2"/>
            <a:r>
              <a:rPr lang="en-GB" dirty="0"/>
              <a:t>Evidence for Sub-claim 4: At 12:50:49 pm (according to ATM log state) on January 23, 2009, ATM Brand XYZ Version 1 #5678 passed Test Case 100-4 (verified by ATM log state).</a:t>
            </a:r>
          </a:p>
        </p:txBody>
      </p:sp>
    </p:spTree>
    <p:extLst>
      <p:ext uri="{BB962C8B-B14F-4D97-AF65-F5344CB8AC3E}">
        <p14:creationId xmlns:p14="http://schemas.microsoft.com/office/powerpoint/2010/main" val="159917793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737F7-0A14-456A-BCAF-3AA13D79A3AD}"/>
              </a:ext>
            </a:extLst>
          </p:cNvPr>
          <p:cNvSpPr>
            <a:spLocks noGrp="1"/>
          </p:cNvSpPr>
          <p:nvPr>
            <p:ph type="title"/>
          </p:nvPr>
        </p:nvSpPr>
        <p:spPr/>
        <p:txBody>
          <a:bodyPr/>
          <a:lstStyle/>
          <a:p>
            <a:r>
              <a:rPr lang="en-GB" dirty="0"/>
              <a:t>Case Conclusions</a:t>
            </a:r>
          </a:p>
        </p:txBody>
      </p:sp>
      <p:sp>
        <p:nvSpPr>
          <p:cNvPr id="3" name="Content Placeholder 2">
            <a:extLst>
              <a:ext uri="{FF2B5EF4-FFF2-40B4-BE49-F238E27FC236}">
                <a16:creationId xmlns:a16="http://schemas.microsoft.com/office/drawing/2014/main" id="{DD59E632-2E2E-4287-B2BC-FE6AC525EA6D}"/>
              </a:ext>
            </a:extLst>
          </p:cNvPr>
          <p:cNvSpPr>
            <a:spLocks noGrp="1"/>
          </p:cNvSpPr>
          <p:nvPr>
            <p:ph idx="1"/>
          </p:nvPr>
        </p:nvSpPr>
        <p:spPr/>
        <p:txBody>
          <a:bodyPr>
            <a:normAutofit fontScale="92500" lnSpcReduction="10000"/>
          </a:bodyPr>
          <a:lstStyle/>
          <a:p>
            <a:r>
              <a:rPr lang="en-GB" dirty="0"/>
              <a:t>The structured assurance case model has been extensively used and shown as an effective approach for assuring safety in avionics and other complex systems</a:t>
            </a:r>
          </a:p>
          <a:p>
            <a:r>
              <a:rPr lang="en-GB" dirty="0"/>
              <a:t>Other applications have demonstrated its use for assuring systems security or as a framework for a unified approach to safety, security, and reliability</a:t>
            </a:r>
          </a:p>
          <a:p>
            <a:r>
              <a:rPr lang="en-GB" dirty="0"/>
              <a:t>The structured assurance case model, applied to software assurance, can support various stakeholder roles and needs, including those of the developer, acquirer, and certifier throughout the system life-cycle</a:t>
            </a:r>
          </a:p>
          <a:p>
            <a:r>
              <a:rPr lang="en-GB" dirty="0"/>
              <a:t>The structured assurance case model provides a framework for identifying critical properties of a software, such as, safety, security, and dependability, and ensuring that these are addressed during development, implementation, and testing</a:t>
            </a:r>
          </a:p>
        </p:txBody>
      </p:sp>
      <p:sp>
        <p:nvSpPr>
          <p:cNvPr id="4" name="TextBox 3">
            <a:extLst>
              <a:ext uri="{FF2B5EF4-FFF2-40B4-BE49-F238E27FC236}">
                <a16:creationId xmlns:a16="http://schemas.microsoft.com/office/drawing/2014/main" id="{8EC88F95-DDCA-4EBB-B242-32B92CFA822C}"/>
              </a:ext>
            </a:extLst>
          </p:cNvPr>
          <p:cNvSpPr txBox="1"/>
          <p:nvPr/>
        </p:nvSpPr>
        <p:spPr>
          <a:xfrm>
            <a:off x="385011" y="6609347"/>
            <a:ext cx="7892032" cy="369332"/>
          </a:xfrm>
          <a:prstGeom prst="rect">
            <a:avLst/>
          </a:prstGeom>
          <a:noFill/>
        </p:spPr>
        <p:txBody>
          <a:bodyPr wrap="none" rtlCol="0">
            <a:spAutoFit/>
          </a:bodyPr>
          <a:lstStyle/>
          <a:p>
            <a:r>
              <a:rPr lang="en-GB" sz="1200" dirty="0"/>
              <a:t>From the document: Software Assurance Using Structured Assurance Case Models</a:t>
            </a:r>
          </a:p>
        </p:txBody>
      </p:sp>
    </p:spTree>
    <p:extLst>
      <p:ext uri="{BB962C8B-B14F-4D97-AF65-F5344CB8AC3E}">
        <p14:creationId xmlns:p14="http://schemas.microsoft.com/office/powerpoint/2010/main" val="184538123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73A3E"/>
            </a:gs>
            <a:gs pos="100000">
              <a:srgbClr val="191E23"/>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46" name="Oval 45">
            <a:extLst>
              <a:ext uri="{FF2B5EF4-FFF2-40B4-BE49-F238E27FC236}">
                <a16:creationId xmlns:a16="http://schemas.microsoft.com/office/drawing/2014/main" id="{3E09B879-FC68-4025-BB3E-45AFC976F0B0}"/>
              </a:ext>
            </a:extLst>
          </p:cNvPr>
          <p:cNvSpPr/>
          <p:nvPr/>
        </p:nvSpPr>
        <p:spPr>
          <a:xfrm>
            <a:off x="3781423" y="1104900"/>
            <a:ext cx="4648199" cy="4648199"/>
          </a:xfrm>
          <a:prstGeom prst="ellipse">
            <a:avLst/>
          </a:prstGeom>
          <a:gradFill>
            <a:gsLst>
              <a:gs pos="68000">
                <a:srgbClr val="1D2227"/>
              </a:gs>
              <a:gs pos="41000">
                <a:srgbClr val="21252A"/>
              </a:gs>
              <a:gs pos="22000">
                <a:srgbClr val="282C31"/>
              </a:gs>
              <a:gs pos="0">
                <a:srgbClr val="373A3E"/>
              </a:gs>
              <a:gs pos="100000">
                <a:srgbClr val="191E23"/>
              </a:gs>
            </a:gsLst>
            <a:path path="circle">
              <a:fillToRect l="100000" b="100000"/>
            </a:path>
          </a:gradFill>
          <a:ln w="38100">
            <a:gradFill>
              <a:gsLst>
                <a:gs pos="0">
                  <a:srgbClr val="F4E132"/>
                </a:gs>
                <a:gs pos="30000">
                  <a:srgbClr val="C57EB8"/>
                </a:gs>
                <a:gs pos="81500">
                  <a:srgbClr val="3D6AAB"/>
                </a:gs>
                <a:gs pos="55000">
                  <a:srgbClr val="EF6F55"/>
                </a:gs>
                <a:gs pos="100000">
                  <a:srgbClr val="00B293"/>
                </a:gs>
              </a:gsLst>
              <a:lin ang="5400000" scaled="1"/>
            </a:gra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3F145F73-675E-44F6-8CCD-F4DDE513B65D}"/>
              </a:ext>
            </a:extLst>
          </p:cNvPr>
          <p:cNvSpPr/>
          <p:nvPr/>
        </p:nvSpPr>
        <p:spPr>
          <a:xfrm>
            <a:off x="5010423" y="509336"/>
            <a:ext cx="2056852" cy="2056852"/>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gradFill flip="none" rotWithShape="1">
            <a:gsLst>
              <a:gs pos="12000">
                <a:schemeClr val="bg1">
                  <a:lumMod val="65000"/>
                </a:schemeClr>
              </a:gs>
              <a:gs pos="53000">
                <a:srgbClr val="191E23"/>
              </a:gs>
            </a:gsLst>
            <a:lin ang="8100000" scaled="0"/>
            <a:tileRect/>
          </a:gradFill>
          <a:ln>
            <a:gradFill>
              <a:gsLst>
                <a:gs pos="0">
                  <a:schemeClr val="bg1">
                    <a:lumMod val="100000"/>
                  </a:schemeClr>
                </a:gs>
                <a:gs pos="94000">
                  <a:srgbClr val="191E23"/>
                </a:gs>
              </a:gsLst>
              <a:lin ang="5400000" scaled="1"/>
            </a:gradFill>
          </a:ln>
          <a:effectLst>
            <a:outerShdw blurRad="228600" dist="88900" dir="8100000" algn="ctr" rotWithShape="0">
              <a:schemeClr val="tx1">
                <a:lumMod val="95000"/>
                <a:lumOff val="5000"/>
                <a:alpha val="78000"/>
              </a:scheme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marL="0" lvl="0" indent="0" algn="ctr" defTabSz="1600200">
              <a:lnSpc>
                <a:spcPct val="90000"/>
              </a:lnSpc>
              <a:spcBef>
                <a:spcPct val="0"/>
              </a:spcBef>
              <a:spcAft>
                <a:spcPct val="35000"/>
              </a:spcAft>
              <a:buNone/>
            </a:pPr>
            <a:endParaRPr lang="en-GB" sz="3600" kern="1200"/>
          </a:p>
        </p:txBody>
      </p:sp>
      <p:sp>
        <p:nvSpPr>
          <p:cNvPr id="10" name="Freeform: Shape 9">
            <a:extLst>
              <a:ext uri="{FF2B5EF4-FFF2-40B4-BE49-F238E27FC236}">
                <a16:creationId xmlns:a16="http://schemas.microsoft.com/office/drawing/2014/main" id="{49FDF212-2329-49BC-A4F9-7512B2975D38}"/>
              </a:ext>
            </a:extLst>
          </p:cNvPr>
          <p:cNvSpPr/>
          <p:nvPr/>
        </p:nvSpPr>
        <p:spPr>
          <a:xfrm>
            <a:off x="6998987" y="1954112"/>
            <a:ext cx="2056852" cy="2056852"/>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gradFill flip="none" rotWithShape="1">
            <a:gsLst>
              <a:gs pos="12000">
                <a:schemeClr val="bg1">
                  <a:lumMod val="65000"/>
                </a:schemeClr>
              </a:gs>
              <a:gs pos="53000">
                <a:srgbClr val="191E23"/>
              </a:gs>
            </a:gsLst>
            <a:lin ang="8100000" scaled="0"/>
            <a:tileRect/>
          </a:gradFill>
          <a:ln>
            <a:gradFill>
              <a:gsLst>
                <a:gs pos="0">
                  <a:schemeClr val="bg1">
                    <a:lumMod val="100000"/>
                  </a:schemeClr>
                </a:gs>
                <a:gs pos="94000">
                  <a:srgbClr val="191E23"/>
                </a:gs>
              </a:gsLst>
              <a:lin ang="5400000" scaled="1"/>
            </a:gradFill>
          </a:ln>
          <a:effectLst>
            <a:outerShdw blurRad="228600" dist="88900" dir="8100000" algn="ctr" rotWithShape="0">
              <a:schemeClr val="tx1">
                <a:lumMod val="95000"/>
                <a:lumOff val="5000"/>
                <a:alpha val="78000"/>
              </a:scheme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marL="0" lvl="0" indent="0" algn="ctr" defTabSz="1600200">
              <a:lnSpc>
                <a:spcPct val="90000"/>
              </a:lnSpc>
              <a:spcBef>
                <a:spcPct val="0"/>
              </a:spcBef>
              <a:spcAft>
                <a:spcPct val="35000"/>
              </a:spcAft>
              <a:buNone/>
            </a:pPr>
            <a:endParaRPr lang="en-GB" sz="3600" kern="1200"/>
          </a:p>
        </p:txBody>
      </p:sp>
      <p:sp>
        <p:nvSpPr>
          <p:cNvPr id="12" name="Freeform: Shape 11">
            <a:extLst>
              <a:ext uri="{FF2B5EF4-FFF2-40B4-BE49-F238E27FC236}">
                <a16:creationId xmlns:a16="http://schemas.microsoft.com/office/drawing/2014/main" id="{677C87B4-2BCD-484F-B1E9-EB63764C1CFF}"/>
              </a:ext>
            </a:extLst>
          </p:cNvPr>
          <p:cNvSpPr/>
          <p:nvPr/>
        </p:nvSpPr>
        <p:spPr>
          <a:xfrm>
            <a:off x="6239423" y="4291809"/>
            <a:ext cx="2056852" cy="2056852"/>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gradFill flip="none" rotWithShape="1">
            <a:gsLst>
              <a:gs pos="12000">
                <a:schemeClr val="bg1">
                  <a:lumMod val="65000"/>
                </a:schemeClr>
              </a:gs>
              <a:gs pos="53000">
                <a:srgbClr val="191E23"/>
              </a:gs>
            </a:gsLst>
            <a:lin ang="8100000" scaled="0"/>
            <a:tileRect/>
          </a:gradFill>
          <a:ln>
            <a:gradFill>
              <a:gsLst>
                <a:gs pos="0">
                  <a:schemeClr val="bg1">
                    <a:lumMod val="100000"/>
                  </a:schemeClr>
                </a:gs>
                <a:gs pos="94000">
                  <a:srgbClr val="191E23"/>
                </a:gs>
              </a:gsLst>
              <a:lin ang="5400000" scaled="1"/>
            </a:gradFill>
          </a:ln>
          <a:effectLst>
            <a:outerShdw blurRad="228600" dist="88900" dir="8100000" algn="ctr" rotWithShape="0">
              <a:schemeClr val="tx1">
                <a:lumMod val="95000"/>
                <a:lumOff val="5000"/>
                <a:alpha val="78000"/>
              </a:scheme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marL="0" lvl="0" indent="0" algn="ctr" defTabSz="1600200">
              <a:lnSpc>
                <a:spcPct val="90000"/>
              </a:lnSpc>
              <a:spcBef>
                <a:spcPct val="0"/>
              </a:spcBef>
              <a:spcAft>
                <a:spcPct val="35000"/>
              </a:spcAft>
              <a:buNone/>
            </a:pPr>
            <a:endParaRPr lang="en-GB" sz="3600" kern="1200"/>
          </a:p>
        </p:txBody>
      </p:sp>
      <p:sp>
        <p:nvSpPr>
          <p:cNvPr id="14" name="Freeform: Shape 13">
            <a:extLst>
              <a:ext uri="{FF2B5EF4-FFF2-40B4-BE49-F238E27FC236}">
                <a16:creationId xmlns:a16="http://schemas.microsoft.com/office/drawing/2014/main" id="{80DC7A14-A7E3-4F31-8E83-AC6A11EAB2BD}"/>
              </a:ext>
            </a:extLst>
          </p:cNvPr>
          <p:cNvSpPr/>
          <p:nvPr/>
        </p:nvSpPr>
        <p:spPr>
          <a:xfrm>
            <a:off x="3781423" y="4291809"/>
            <a:ext cx="2056852" cy="2056852"/>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gradFill flip="none" rotWithShape="1">
            <a:gsLst>
              <a:gs pos="12000">
                <a:schemeClr val="bg1">
                  <a:lumMod val="65000"/>
                </a:schemeClr>
              </a:gs>
              <a:gs pos="53000">
                <a:srgbClr val="191E23"/>
              </a:gs>
            </a:gsLst>
            <a:lin ang="8100000" scaled="0"/>
            <a:tileRect/>
          </a:gradFill>
          <a:ln>
            <a:gradFill>
              <a:gsLst>
                <a:gs pos="0">
                  <a:schemeClr val="bg1">
                    <a:lumMod val="100000"/>
                  </a:schemeClr>
                </a:gs>
                <a:gs pos="94000">
                  <a:srgbClr val="191E23"/>
                </a:gs>
              </a:gsLst>
              <a:lin ang="5400000" scaled="1"/>
            </a:gradFill>
          </a:ln>
          <a:effectLst>
            <a:outerShdw blurRad="228600" dist="88900" dir="8100000" algn="ctr" rotWithShape="0">
              <a:schemeClr val="tx1">
                <a:lumMod val="95000"/>
                <a:lumOff val="5000"/>
                <a:alpha val="78000"/>
              </a:scheme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marL="0" lvl="0" indent="0" algn="ctr" defTabSz="1600200">
              <a:lnSpc>
                <a:spcPct val="90000"/>
              </a:lnSpc>
              <a:spcBef>
                <a:spcPct val="0"/>
              </a:spcBef>
              <a:spcAft>
                <a:spcPct val="35000"/>
              </a:spcAft>
              <a:buNone/>
            </a:pPr>
            <a:endParaRPr lang="en-GB" sz="3600" kern="1200"/>
          </a:p>
        </p:txBody>
      </p:sp>
      <p:sp>
        <p:nvSpPr>
          <p:cNvPr id="16" name="Freeform: Shape 15">
            <a:extLst>
              <a:ext uri="{FF2B5EF4-FFF2-40B4-BE49-F238E27FC236}">
                <a16:creationId xmlns:a16="http://schemas.microsoft.com/office/drawing/2014/main" id="{782C91CA-76A1-4081-97E0-160CBADAA1C1}"/>
              </a:ext>
            </a:extLst>
          </p:cNvPr>
          <p:cNvSpPr/>
          <p:nvPr/>
        </p:nvSpPr>
        <p:spPr>
          <a:xfrm>
            <a:off x="3021859" y="1954112"/>
            <a:ext cx="2056852" cy="2056852"/>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gradFill flip="none" rotWithShape="1">
            <a:gsLst>
              <a:gs pos="12000">
                <a:schemeClr val="bg1">
                  <a:lumMod val="65000"/>
                </a:schemeClr>
              </a:gs>
              <a:gs pos="53000">
                <a:srgbClr val="191E23"/>
              </a:gs>
            </a:gsLst>
            <a:lin ang="8100000" scaled="0"/>
            <a:tileRect/>
          </a:gradFill>
          <a:ln>
            <a:gradFill>
              <a:gsLst>
                <a:gs pos="0">
                  <a:schemeClr val="bg1">
                    <a:lumMod val="100000"/>
                  </a:schemeClr>
                </a:gs>
                <a:gs pos="94000">
                  <a:srgbClr val="191E23"/>
                </a:gs>
              </a:gsLst>
              <a:lin ang="5400000" scaled="1"/>
            </a:gradFill>
          </a:ln>
          <a:effectLst>
            <a:outerShdw blurRad="228600" dist="88900" dir="8100000" algn="ctr" rotWithShape="0">
              <a:schemeClr val="tx1">
                <a:lumMod val="95000"/>
                <a:lumOff val="5000"/>
                <a:alpha val="78000"/>
              </a:scheme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marL="0" lvl="0" indent="0" algn="ctr" defTabSz="1600200">
              <a:lnSpc>
                <a:spcPct val="90000"/>
              </a:lnSpc>
              <a:spcBef>
                <a:spcPct val="0"/>
              </a:spcBef>
              <a:spcAft>
                <a:spcPct val="35000"/>
              </a:spcAft>
              <a:buNone/>
            </a:pPr>
            <a:endParaRPr lang="en-GB" sz="3600" kern="1200"/>
          </a:p>
        </p:txBody>
      </p:sp>
      <p:sp>
        <p:nvSpPr>
          <p:cNvPr id="27" name="Freeform: Shape 26">
            <a:extLst>
              <a:ext uri="{FF2B5EF4-FFF2-40B4-BE49-F238E27FC236}">
                <a16:creationId xmlns:a16="http://schemas.microsoft.com/office/drawing/2014/main" id="{8D257CAF-5A2C-4725-9A49-2D60432A63B7}"/>
              </a:ext>
            </a:extLst>
          </p:cNvPr>
          <p:cNvSpPr/>
          <p:nvPr/>
        </p:nvSpPr>
        <p:spPr>
          <a:xfrm>
            <a:off x="5182812" y="681725"/>
            <a:ext cx="1712074" cy="1712074"/>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gradFill flip="none" rotWithShape="1">
            <a:gsLst>
              <a:gs pos="12000">
                <a:schemeClr val="bg1">
                  <a:lumMod val="65000"/>
                </a:schemeClr>
              </a:gs>
              <a:gs pos="58000">
                <a:srgbClr val="191E23"/>
              </a:gs>
            </a:gsLst>
            <a:lin ang="2700000" scaled="1"/>
            <a:tileRect/>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marL="0" lvl="0" indent="0" algn="ctr" defTabSz="1600200">
              <a:lnSpc>
                <a:spcPct val="90000"/>
              </a:lnSpc>
              <a:spcBef>
                <a:spcPct val="0"/>
              </a:spcBef>
              <a:spcAft>
                <a:spcPct val="35000"/>
              </a:spcAft>
              <a:buNone/>
            </a:pPr>
            <a:endParaRPr lang="en-GB" sz="3600" kern="1200"/>
          </a:p>
        </p:txBody>
      </p:sp>
      <p:sp>
        <p:nvSpPr>
          <p:cNvPr id="28" name="Freeform: Shape 27">
            <a:extLst>
              <a:ext uri="{FF2B5EF4-FFF2-40B4-BE49-F238E27FC236}">
                <a16:creationId xmlns:a16="http://schemas.microsoft.com/office/drawing/2014/main" id="{2FA8DABF-BAA3-4FB8-B3B6-E3040771D188}"/>
              </a:ext>
            </a:extLst>
          </p:cNvPr>
          <p:cNvSpPr/>
          <p:nvPr/>
        </p:nvSpPr>
        <p:spPr>
          <a:xfrm>
            <a:off x="7171376" y="2126501"/>
            <a:ext cx="1712074" cy="1712074"/>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gradFill flip="none" rotWithShape="1">
            <a:gsLst>
              <a:gs pos="12000">
                <a:schemeClr val="bg1">
                  <a:lumMod val="65000"/>
                </a:schemeClr>
              </a:gs>
              <a:gs pos="58000">
                <a:srgbClr val="191E23"/>
              </a:gs>
            </a:gsLst>
            <a:lin ang="2700000" scaled="1"/>
            <a:tileRect/>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marL="0" lvl="0" indent="0" algn="ctr" defTabSz="1600200">
              <a:lnSpc>
                <a:spcPct val="90000"/>
              </a:lnSpc>
              <a:spcBef>
                <a:spcPct val="0"/>
              </a:spcBef>
              <a:spcAft>
                <a:spcPct val="35000"/>
              </a:spcAft>
              <a:buNone/>
            </a:pPr>
            <a:endParaRPr lang="en-GB" sz="3600" kern="1200"/>
          </a:p>
        </p:txBody>
      </p:sp>
      <p:sp>
        <p:nvSpPr>
          <p:cNvPr id="29" name="Freeform: Shape 28">
            <a:extLst>
              <a:ext uri="{FF2B5EF4-FFF2-40B4-BE49-F238E27FC236}">
                <a16:creationId xmlns:a16="http://schemas.microsoft.com/office/drawing/2014/main" id="{DD386D2E-15BD-4A0C-AC4F-AE019B21243C}"/>
              </a:ext>
            </a:extLst>
          </p:cNvPr>
          <p:cNvSpPr/>
          <p:nvPr/>
        </p:nvSpPr>
        <p:spPr>
          <a:xfrm>
            <a:off x="6411812" y="4464198"/>
            <a:ext cx="1712074" cy="1712074"/>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gradFill flip="none" rotWithShape="1">
            <a:gsLst>
              <a:gs pos="12000">
                <a:schemeClr val="bg1">
                  <a:lumMod val="65000"/>
                </a:schemeClr>
              </a:gs>
              <a:gs pos="58000">
                <a:srgbClr val="191E23"/>
              </a:gs>
            </a:gsLst>
            <a:lin ang="2700000" scaled="1"/>
            <a:tileRect/>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marL="0" lvl="0" indent="0" algn="ctr" defTabSz="1600200">
              <a:lnSpc>
                <a:spcPct val="90000"/>
              </a:lnSpc>
              <a:spcBef>
                <a:spcPct val="0"/>
              </a:spcBef>
              <a:spcAft>
                <a:spcPct val="35000"/>
              </a:spcAft>
              <a:buNone/>
            </a:pPr>
            <a:endParaRPr lang="en-GB" sz="3600" kern="1200"/>
          </a:p>
        </p:txBody>
      </p:sp>
      <p:sp>
        <p:nvSpPr>
          <p:cNvPr id="30" name="Freeform: Shape 29">
            <a:extLst>
              <a:ext uri="{FF2B5EF4-FFF2-40B4-BE49-F238E27FC236}">
                <a16:creationId xmlns:a16="http://schemas.microsoft.com/office/drawing/2014/main" id="{3D33D621-FB79-42B4-B249-D3A6E5C1545F}"/>
              </a:ext>
            </a:extLst>
          </p:cNvPr>
          <p:cNvSpPr/>
          <p:nvPr/>
        </p:nvSpPr>
        <p:spPr>
          <a:xfrm>
            <a:off x="3953812" y="4464198"/>
            <a:ext cx="1712074" cy="1712074"/>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gradFill flip="none" rotWithShape="1">
            <a:gsLst>
              <a:gs pos="12000">
                <a:schemeClr val="bg1">
                  <a:lumMod val="65000"/>
                </a:schemeClr>
              </a:gs>
              <a:gs pos="58000">
                <a:srgbClr val="191E23"/>
              </a:gs>
            </a:gsLst>
            <a:lin ang="2700000" scaled="1"/>
            <a:tileRect/>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marL="0" lvl="0" indent="0" algn="ctr" defTabSz="1600200">
              <a:lnSpc>
                <a:spcPct val="90000"/>
              </a:lnSpc>
              <a:spcBef>
                <a:spcPct val="0"/>
              </a:spcBef>
              <a:spcAft>
                <a:spcPct val="35000"/>
              </a:spcAft>
              <a:buNone/>
            </a:pPr>
            <a:endParaRPr lang="en-GB" sz="3600" kern="1200"/>
          </a:p>
        </p:txBody>
      </p:sp>
      <p:sp>
        <p:nvSpPr>
          <p:cNvPr id="31" name="Freeform: Shape 30">
            <a:extLst>
              <a:ext uri="{FF2B5EF4-FFF2-40B4-BE49-F238E27FC236}">
                <a16:creationId xmlns:a16="http://schemas.microsoft.com/office/drawing/2014/main" id="{2DB8347D-05E2-4728-A53F-6E7D6F49BD1C}"/>
              </a:ext>
            </a:extLst>
          </p:cNvPr>
          <p:cNvSpPr/>
          <p:nvPr/>
        </p:nvSpPr>
        <p:spPr>
          <a:xfrm>
            <a:off x="3194248" y="2126501"/>
            <a:ext cx="1712074" cy="1712074"/>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gradFill flip="none" rotWithShape="1">
            <a:gsLst>
              <a:gs pos="12000">
                <a:schemeClr val="bg1">
                  <a:lumMod val="65000"/>
                </a:schemeClr>
              </a:gs>
              <a:gs pos="58000">
                <a:srgbClr val="191E23"/>
              </a:gs>
            </a:gsLst>
            <a:lin ang="2700000" scaled="1"/>
            <a:tileRect/>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marL="0" lvl="0" indent="0" algn="ctr" defTabSz="1600200">
              <a:lnSpc>
                <a:spcPct val="90000"/>
              </a:lnSpc>
              <a:spcBef>
                <a:spcPct val="0"/>
              </a:spcBef>
              <a:spcAft>
                <a:spcPct val="35000"/>
              </a:spcAft>
              <a:buNone/>
            </a:pPr>
            <a:endParaRPr lang="en-GB" sz="3600" kern="1200"/>
          </a:p>
        </p:txBody>
      </p:sp>
      <p:sp>
        <p:nvSpPr>
          <p:cNvPr id="32" name="Freeform: Shape 31">
            <a:extLst>
              <a:ext uri="{FF2B5EF4-FFF2-40B4-BE49-F238E27FC236}">
                <a16:creationId xmlns:a16="http://schemas.microsoft.com/office/drawing/2014/main" id="{13ACCD1A-9465-4D42-9998-313FB0308D78}"/>
              </a:ext>
            </a:extLst>
          </p:cNvPr>
          <p:cNvSpPr/>
          <p:nvPr/>
        </p:nvSpPr>
        <p:spPr>
          <a:xfrm>
            <a:off x="5253559" y="752472"/>
            <a:ext cx="1570580" cy="1570580"/>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gradFill flip="none" rotWithShape="1">
            <a:gsLst>
              <a:gs pos="36000">
                <a:srgbClr val="F5E133"/>
              </a:gs>
              <a:gs pos="88000">
                <a:srgbClr val="B88500"/>
              </a:gs>
            </a:gsLst>
            <a:lin ang="2700000" scaled="1"/>
            <a:tileRect/>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marL="0" lvl="0" indent="0" algn="ctr" defTabSz="1600200">
              <a:lnSpc>
                <a:spcPct val="90000"/>
              </a:lnSpc>
              <a:spcBef>
                <a:spcPct val="0"/>
              </a:spcBef>
              <a:spcAft>
                <a:spcPct val="35000"/>
              </a:spcAft>
              <a:buNone/>
            </a:pPr>
            <a:endParaRPr lang="en-GB" sz="3600" kern="1200"/>
          </a:p>
        </p:txBody>
      </p:sp>
      <p:sp>
        <p:nvSpPr>
          <p:cNvPr id="33" name="Freeform: Shape 32">
            <a:extLst>
              <a:ext uri="{FF2B5EF4-FFF2-40B4-BE49-F238E27FC236}">
                <a16:creationId xmlns:a16="http://schemas.microsoft.com/office/drawing/2014/main" id="{2F400881-06CB-439A-986D-82F26EF2F072}"/>
              </a:ext>
            </a:extLst>
          </p:cNvPr>
          <p:cNvSpPr/>
          <p:nvPr/>
        </p:nvSpPr>
        <p:spPr>
          <a:xfrm>
            <a:off x="7242123" y="2197248"/>
            <a:ext cx="1570580" cy="1570580"/>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gradFill flip="none" rotWithShape="1">
            <a:gsLst>
              <a:gs pos="36000">
                <a:srgbClr val="C57EB8"/>
              </a:gs>
              <a:gs pos="88000">
                <a:srgbClr val="413441"/>
              </a:gs>
            </a:gsLst>
            <a:lin ang="2700000" scaled="1"/>
            <a:tileRect/>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algn="ctr" defTabSz="1600200">
              <a:lnSpc>
                <a:spcPct val="90000"/>
              </a:lnSpc>
              <a:spcBef>
                <a:spcPct val="0"/>
              </a:spcBef>
              <a:spcAft>
                <a:spcPct val="35000"/>
              </a:spcAft>
            </a:pPr>
            <a:endParaRPr lang="en-GB" sz="3600"/>
          </a:p>
        </p:txBody>
      </p:sp>
      <p:sp>
        <p:nvSpPr>
          <p:cNvPr id="34" name="Freeform: Shape 33">
            <a:extLst>
              <a:ext uri="{FF2B5EF4-FFF2-40B4-BE49-F238E27FC236}">
                <a16:creationId xmlns:a16="http://schemas.microsoft.com/office/drawing/2014/main" id="{69A519A1-2B2E-4D8F-B1E1-E66D56FE39B0}"/>
              </a:ext>
            </a:extLst>
          </p:cNvPr>
          <p:cNvSpPr/>
          <p:nvPr/>
        </p:nvSpPr>
        <p:spPr>
          <a:xfrm>
            <a:off x="6482559" y="4534945"/>
            <a:ext cx="1570580" cy="1570580"/>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gradFill flip="none" rotWithShape="1">
            <a:gsLst>
              <a:gs pos="36000">
                <a:srgbClr val="EF6F55"/>
              </a:gs>
              <a:gs pos="88000">
                <a:srgbClr val="8D2103"/>
              </a:gs>
            </a:gsLst>
            <a:lin ang="2700000" scaled="1"/>
            <a:tileRect/>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algn="ctr" defTabSz="1600200">
              <a:lnSpc>
                <a:spcPct val="90000"/>
              </a:lnSpc>
              <a:spcBef>
                <a:spcPct val="0"/>
              </a:spcBef>
              <a:spcAft>
                <a:spcPct val="35000"/>
              </a:spcAft>
            </a:pPr>
            <a:endParaRPr lang="en-GB" sz="3600"/>
          </a:p>
        </p:txBody>
      </p:sp>
      <p:sp>
        <p:nvSpPr>
          <p:cNvPr id="35" name="Freeform: Shape 34">
            <a:extLst>
              <a:ext uri="{FF2B5EF4-FFF2-40B4-BE49-F238E27FC236}">
                <a16:creationId xmlns:a16="http://schemas.microsoft.com/office/drawing/2014/main" id="{E3F7E5C1-FC0E-4451-99DA-2FA43ECCC25C}"/>
              </a:ext>
            </a:extLst>
          </p:cNvPr>
          <p:cNvSpPr/>
          <p:nvPr/>
        </p:nvSpPr>
        <p:spPr>
          <a:xfrm>
            <a:off x="4024559" y="4534945"/>
            <a:ext cx="1570580" cy="1570580"/>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gradFill flip="none" rotWithShape="1">
            <a:gsLst>
              <a:gs pos="36000">
                <a:srgbClr val="3D6AAB"/>
              </a:gs>
              <a:gs pos="88000">
                <a:srgbClr val="1D2D4E"/>
              </a:gs>
            </a:gsLst>
            <a:lin ang="2700000" scaled="1"/>
            <a:tileRect/>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algn="ctr" defTabSz="1600200">
              <a:lnSpc>
                <a:spcPct val="90000"/>
              </a:lnSpc>
              <a:spcBef>
                <a:spcPct val="0"/>
              </a:spcBef>
              <a:spcAft>
                <a:spcPct val="35000"/>
              </a:spcAft>
            </a:pPr>
            <a:endParaRPr lang="en-GB" sz="3600"/>
          </a:p>
        </p:txBody>
      </p:sp>
      <p:sp>
        <p:nvSpPr>
          <p:cNvPr id="36" name="Freeform: Shape 35">
            <a:extLst>
              <a:ext uri="{FF2B5EF4-FFF2-40B4-BE49-F238E27FC236}">
                <a16:creationId xmlns:a16="http://schemas.microsoft.com/office/drawing/2014/main" id="{DF45E440-1C7C-4692-9579-0C43A965E404}"/>
              </a:ext>
            </a:extLst>
          </p:cNvPr>
          <p:cNvSpPr/>
          <p:nvPr/>
        </p:nvSpPr>
        <p:spPr>
          <a:xfrm>
            <a:off x="3264995" y="2197248"/>
            <a:ext cx="1570580" cy="1570580"/>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gradFill flip="none" rotWithShape="1">
            <a:gsLst>
              <a:gs pos="36000">
                <a:srgbClr val="00B293"/>
              </a:gs>
              <a:gs pos="88000">
                <a:srgbClr val="005649"/>
              </a:gs>
            </a:gsLst>
            <a:lin ang="2700000" scaled="1"/>
            <a:tileRect/>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algn="ctr" defTabSz="1600200">
              <a:lnSpc>
                <a:spcPct val="90000"/>
              </a:lnSpc>
              <a:spcBef>
                <a:spcPct val="0"/>
              </a:spcBef>
              <a:spcAft>
                <a:spcPct val="35000"/>
              </a:spcAft>
            </a:pPr>
            <a:endParaRPr lang="en-GB" sz="3600"/>
          </a:p>
        </p:txBody>
      </p:sp>
      <p:sp>
        <p:nvSpPr>
          <p:cNvPr id="37" name="Freeform: Shape 36">
            <a:extLst>
              <a:ext uri="{FF2B5EF4-FFF2-40B4-BE49-F238E27FC236}">
                <a16:creationId xmlns:a16="http://schemas.microsoft.com/office/drawing/2014/main" id="{D0D6B2CB-C91C-4FBC-80D8-B1521ECA961D}"/>
              </a:ext>
            </a:extLst>
          </p:cNvPr>
          <p:cNvSpPr/>
          <p:nvPr/>
        </p:nvSpPr>
        <p:spPr>
          <a:xfrm>
            <a:off x="5487612" y="986525"/>
            <a:ext cx="1102474" cy="1102474"/>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gradFill>
            <a:gsLst>
              <a:gs pos="7000">
                <a:schemeClr val="bg1">
                  <a:lumMod val="50000"/>
                </a:schemeClr>
              </a:gs>
              <a:gs pos="92000">
                <a:srgbClr val="191E23"/>
              </a:gs>
            </a:gsLst>
            <a:lin ang="3600000" scaled="0"/>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marL="0" lvl="0" indent="0" algn="ctr" defTabSz="1600200">
              <a:lnSpc>
                <a:spcPct val="90000"/>
              </a:lnSpc>
              <a:spcBef>
                <a:spcPct val="0"/>
              </a:spcBef>
              <a:spcAft>
                <a:spcPct val="35000"/>
              </a:spcAft>
              <a:buNone/>
            </a:pPr>
            <a:endParaRPr lang="en-GB" sz="3600" kern="1200"/>
          </a:p>
        </p:txBody>
      </p:sp>
      <p:sp>
        <p:nvSpPr>
          <p:cNvPr id="38" name="Freeform: Shape 37">
            <a:extLst>
              <a:ext uri="{FF2B5EF4-FFF2-40B4-BE49-F238E27FC236}">
                <a16:creationId xmlns:a16="http://schemas.microsoft.com/office/drawing/2014/main" id="{1F3E6284-FC27-41F5-AF11-A2A6E070D4EE}"/>
              </a:ext>
            </a:extLst>
          </p:cNvPr>
          <p:cNvSpPr/>
          <p:nvPr/>
        </p:nvSpPr>
        <p:spPr>
          <a:xfrm>
            <a:off x="7476176" y="2431301"/>
            <a:ext cx="1102474" cy="1102474"/>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gradFill>
            <a:gsLst>
              <a:gs pos="7000">
                <a:schemeClr val="bg1">
                  <a:lumMod val="50000"/>
                </a:schemeClr>
              </a:gs>
              <a:gs pos="92000">
                <a:srgbClr val="191E23"/>
              </a:gs>
            </a:gsLst>
            <a:lin ang="3600000" scaled="0"/>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marL="0" lvl="0" indent="0" algn="ctr" defTabSz="1600200">
              <a:lnSpc>
                <a:spcPct val="90000"/>
              </a:lnSpc>
              <a:spcBef>
                <a:spcPct val="0"/>
              </a:spcBef>
              <a:spcAft>
                <a:spcPct val="35000"/>
              </a:spcAft>
              <a:buNone/>
            </a:pPr>
            <a:endParaRPr lang="en-GB" sz="3600" kern="1200"/>
          </a:p>
        </p:txBody>
      </p:sp>
      <p:sp>
        <p:nvSpPr>
          <p:cNvPr id="39" name="Freeform: Shape 38">
            <a:extLst>
              <a:ext uri="{FF2B5EF4-FFF2-40B4-BE49-F238E27FC236}">
                <a16:creationId xmlns:a16="http://schemas.microsoft.com/office/drawing/2014/main" id="{74812895-8B6D-4BD3-8BD5-FDC070685996}"/>
              </a:ext>
            </a:extLst>
          </p:cNvPr>
          <p:cNvSpPr/>
          <p:nvPr/>
        </p:nvSpPr>
        <p:spPr>
          <a:xfrm>
            <a:off x="6552583" y="4604969"/>
            <a:ext cx="1430532" cy="1430532"/>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gradFill>
            <a:gsLst>
              <a:gs pos="15000">
                <a:schemeClr val="bg1">
                  <a:lumMod val="50000"/>
                </a:schemeClr>
              </a:gs>
              <a:gs pos="92000">
                <a:srgbClr val="191E23"/>
              </a:gs>
            </a:gsLst>
            <a:lin ang="7800000" scaled="0"/>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marL="0" lvl="0" indent="0" algn="ctr" defTabSz="1600200">
              <a:lnSpc>
                <a:spcPct val="90000"/>
              </a:lnSpc>
              <a:spcBef>
                <a:spcPct val="0"/>
              </a:spcBef>
              <a:spcAft>
                <a:spcPct val="35000"/>
              </a:spcAft>
              <a:buNone/>
            </a:pPr>
            <a:endParaRPr lang="en-GB" sz="3600" kern="1200"/>
          </a:p>
        </p:txBody>
      </p:sp>
      <p:sp>
        <p:nvSpPr>
          <p:cNvPr id="40" name="Freeform: Shape 39">
            <a:extLst>
              <a:ext uri="{FF2B5EF4-FFF2-40B4-BE49-F238E27FC236}">
                <a16:creationId xmlns:a16="http://schemas.microsoft.com/office/drawing/2014/main" id="{3DED25C6-A1A1-456C-92C2-CCC690CAD978}"/>
              </a:ext>
            </a:extLst>
          </p:cNvPr>
          <p:cNvSpPr/>
          <p:nvPr/>
        </p:nvSpPr>
        <p:spPr>
          <a:xfrm>
            <a:off x="4258612" y="4768998"/>
            <a:ext cx="1102474" cy="1102474"/>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gradFill>
            <a:gsLst>
              <a:gs pos="7000">
                <a:schemeClr val="bg1">
                  <a:lumMod val="50000"/>
                </a:schemeClr>
              </a:gs>
              <a:gs pos="92000">
                <a:srgbClr val="191E23"/>
              </a:gs>
            </a:gsLst>
            <a:lin ang="3600000" scaled="0"/>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marL="0" lvl="0" indent="0" algn="ctr" defTabSz="1600200">
              <a:lnSpc>
                <a:spcPct val="90000"/>
              </a:lnSpc>
              <a:spcBef>
                <a:spcPct val="0"/>
              </a:spcBef>
              <a:spcAft>
                <a:spcPct val="35000"/>
              </a:spcAft>
              <a:buNone/>
            </a:pPr>
            <a:endParaRPr lang="en-GB" sz="3600" kern="1200"/>
          </a:p>
        </p:txBody>
      </p:sp>
      <p:sp>
        <p:nvSpPr>
          <p:cNvPr id="41" name="Freeform: Shape 40">
            <a:extLst>
              <a:ext uri="{FF2B5EF4-FFF2-40B4-BE49-F238E27FC236}">
                <a16:creationId xmlns:a16="http://schemas.microsoft.com/office/drawing/2014/main" id="{86A30783-7617-47CB-BFEE-E6E101DCCD5A}"/>
              </a:ext>
            </a:extLst>
          </p:cNvPr>
          <p:cNvSpPr/>
          <p:nvPr/>
        </p:nvSpPr>
        <p:spPr>
          <a:xfrm>
            <a:off x="3499048" y="2431301"/>
            <a:ext cx="1102474" cy="1102474"/>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gradFill>
            <a:gsLst>
              <a:gs pos="7000">
                <a:schemeClr val="bg1">
                  <a:lumMod val="50000"/>
                </a:schemeClr>
              </a:gs>
              <a:gs pos="92000">
                <a:srgbClr val="191E23"/>
              </a:gs>
            </a:gsLst>
            <a:lin ang="3600000" scaled="0"/>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marL="0" lvl="0" indent="0" algn="ctr" defTabSz="1600200">
              <a:lnSpc>
                <a:spcPct val="90000"/>
              </a:lnSpc>
              <a:spcBef>
                <a:spcPct val="0"/>
              </a:spcBef>
              <a:spcAft>
                <a:spcPct val="35000"/>
              </a:spcAft>
              <a:buNone/>
            </a:pPr>
            <a:endParaRPr lang="en-GB" sz="3600" kern="1200"/>
          </a:p>
        </p:txBody>
      </p:sp>
      <p:sp>
        <p:nvSpPr>
          <p:cNvPr id="42" name="Freeform: Shape 41">
            <a:extLst>
              <a:ext uri="{FF2B5EF4-FFF2-40B4-BE49-F238E27FC236}">
                <a16:creationId xmlns:a16="http://schemas.microsoft.com/office/drawing/2014/main" id="{A0EDC36F-0073-4FA6-903E-F9485FA10E85}"/>
              </a:ext>
            </a:extLst>
          </p:cNvPr>
          <p:cNvSpPr/>
          <p:nvPr/>
        </p:nvSpPr>
        <p:spPr>
          <a:xfrm>
            <a:off x="5323583" y="822496"/>
            <a:ext cx="1430532" cy="1430532"/>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gradFill>
            <a:gsLst>
              <a:gs pos="15000">
                <a:schemeClr val="bg1">
                  <a:lumMod val="50000"/>
                </a:schemeClr>
              </a:gs>
              <a:gs pos="92000">
                <a:srgbClr val="191E23"/>
              </a:gs>
            </a:gsLst>
            <a:lin ang="7800000" scaled="0"/>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marL="0" lvl="0" indent="0" algn="ctr" defTabSz="1600200">
              <a:lnSpc>
                <a:spcPct val="90000"/>
              </a:lnSpc>
              <a:spcBef>
                <a:spcPct val="0"/>
              </a:spcBef>
              <a:spcAft>
                <a:spcPct val="35000"/>
              </a:spcAft>
              <a:buNone/>
            </a:pPr>
            <a:endParaRPr lang="en-GB" sz="3600" kern="1200"/>
          </a:p>
        </p:txBody>
      </p:sp>
      <p:sp>
        <p:nvSpPr>
          <p:cNvPr id="43" name="Freeform: Shape 42">
            <a:extLst>
              <a:ext uri="{FF2B5EF4-FFF2-40B4-BE49-F238E27FC236}">
                <a16:creationId xmlns:a16="http://schemas.microsoft.com/office/drawing/2014/main" id="{4C189B0A-736E-4F05-BE71-02D2293197B0}"/>
              </a:ext>
            </a:extLst>
          </p:cNvPr>
          <p:cNvSpPr/>
          <p:nvPr/>
        </p:nvSpPr>
        <p:spPr>
          <a:xfrm>
            <a:off x="7312147" y="2267272"/>
            <a:ext cx="1430532" cy="1430532"/>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gradFill>
            <a:gsLst>
              <a:gs pos="15000">
                <a:schemeClr val="bg1">
                  <a:lumMod val="50000"/>
                </a:schemeClr>
              </a:gs>
              <a:gs pos="92000">
                <a:srgbClr val="191E23"/>
              </a:gs>
            </a:gsLst>
            <a:lin ang="7800000" scaled="0"/>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marL="0" lvl="0" indent="0" algn="ctr" defTabSz="1600200">
              <a:lnSpc>
                <a:spcPct val="90000"/>
              </a:lnSpc>
              <a:spcBef>
                <a:spcPct val="0"/>
              </a:spcBef>
              <a:spcAft>
                <a:spcPct val="35000"/>
              </a:spcAft>
              <a:buNone/>
            </a:pPr>
            <a:endParaRPr lang="en-GB" sz="3600" kern="1200"/>
          </a:p>
        </p:txBody>
      </p:sp>
      <p:sp>
        <p:nvSpPr>
          <p:cNvPr id="44" name="Freeform: Shape 43">
            <a:extLst>
              <a:ext uri="{FF2B5EF4-FFF2-40B4-BE49-F238E27FC236}">
                <a16:creationId xmlns:a16="http://schemas.microsoft.com/office/drawing/2014/main" id="{5D0BA46D-7D1C-4977-979D-5F7C4042FC3B}"/>
              </a:ext>
            </a:extLst>
          </p:cNvPr>
          <p:cNvSpPr/>
          <p:nvPr/>
        </p:nvSpPr>
        <p:spPr>
          <a:xfrm>
            <a:off x="4094583" y="4604969"/>
            <a:ext cx="1430532" cy="1430532"/>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gradFill>
            <a:gsLst>
              <a:gs pos="15000">
                <a:schemeClr val="bg1">
                  <a:lumMod val="50000"/>
                </a:schemeClr>
              </a:gs>
              <a:gs pos="92000">
                <a:srgbClr val="191E23"/>
              </a:gs>
            </a:gsLst>
            <a:lin ang="7800000" scaled="0"/>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marL="0" lvl="0" indent="0" algn="ctr" defTabSz="1600200">
              <a:lnSpc>
                <a:spcPct val="90000"/>
              </a:lnSpc>
              <a:spcBef>
                <a:spcPct val="0"/>
              </a:spcBef>
              <a:spcAft>
                <a:spcPct val="35000"/>
              </a:spcAft>
              <a:buNone/>
            </a:pPr>
            <a:endParaRPr lang="en-GB" sz="3600" kern="1200"/>
          </a:p>
        </p:txBody>
      </p:sp>
      <p:sp>
        <p:nvSpPr>
          <p:cNvPr id="45" name="Freeform: Shape 44">
            <a:extLst>
              <a:ext uri="{FF2B5EF4-FFF2-40B4-BE49-F238E27FC236}">
                <a16:creationId xmlns:a16="http://schemas.microsoft.com/office/drawing/2014/main" id="{CDE5F192-6FC2-419C-ADB3-CADEFEC64263}"/>
              </a:ext>
            </a:extLst>
          </p:cNvPr>
          <p:cNvSpPr/>
          <p:nvPr/>
        </p:nvSpPr>
        <p:spPr>
          <a:xfrm>
            <a:off x="3335019" y="2267272"/>
            <a:ext cx="1430532" cy="1430532"/>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gradFill>
            <a:gsLst>
              <a:gs pos="15000">
                <a:schemeClr val="bg1">
                  <a:lumMod val="50000"/>
                </a:schemeClr>
              </a:gs>
              <a:gs pos="92000">
                <a:srgbClr val="191E23"/>
              </a:gs>
            </a:gsLst>
            <a:lin ang="7800000" scaled="0"/>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marL="0" lvl="0" indent="0" algn="ctr" defTabSz="1600200">
              <a:lnSpc>
                <a:spcPct val="90000"/>
              </a:lnSpc>
              <a:spcBef>
                <a:spcPct val="0"/>
              </a:spcBef>
              <a:spcAft>
                <a:spcPct val="35000"/>
              </a:spcAft>
              <a:buNone/>
            </a:pPr>
            <a:endParaRPr lang="en-GB" sz="3600" kern="1200"/>
          </a:p>
        </p:txBody>
      </p:sp>
      <p:sp>
        <p:nvSpPr>
          <p:cNvPr id="49" name="Freeform: Shape 48">
            <a:extLst>
              <a:ext uri="{FF2B5EF4-FFF2-40B4-BE49-F238E27FC236}">
                <a16:creationId xmlns:a16="http://schemas.microsoft.com/office/drawing/2014/main" id="{95B39314-1A74-46F2-9BDD-DC3CBF75C16A}"/>
              </a:ext>
            </a:extLst>
          </p:cNvPr>
          <p:cNvSpPr/>
          <p:nvPr/>
        </p:nvSpPr>
        <p:spPr>
          <a:xfrm>
            <a:off x="6894163" y="475079"/>
            <a:ext cx="3057585" cy="750925"/>
          </a:xfrm>
          <a:custGeom>
            <a:avLst/>
            <a:gdLst>
              <a:gd name="connsiteX0" fmla="*/ 671159 w 3719451"/>
              <a:gd name="connsiteY0" fmla="*/ 0 h 913476"/>
              <a:gd name="connsiteX1" fmla="*/ 3262713 w 3719451"/>
              <a:gd name="connsiteY1" fmla="*/ 0 h 913476"/>
              <a:gd name="connsiteX2" fmla="*/ 3719451 w 3719451"/>
              <a:gd name="connsiteY2" fmla="*/ 456738 h 913476"/>
              <a:gd name="connsiteX3" fmla="*/ 3262713 w 3719451"/>
              <a:gd name="connsiteY3" fmla="*/ 913476 h 913476"/>
              <a:gd name="connsiteX4" fmla="*/ 671159 w 3719451"/>
              <a:gd name="connsiteY4" fmla="*/ 913476 h 913476"/>
              <a:gd name="connsiteX5" fmla="*/ 250314 w 3719451"/>
              <a:gd name="connsiteY5" fmla="*/ 634521 h 913476"/>
              <a:gd name="connsiteX6" fmla="*/ 237972 w 3719451"/>
              <a:gd name="connsiteY6" fmla="*/ 594762 h 913476"/>
              <a:gd name="connsiteX7" fmla="*/ 0 w 3719451"/>
              <a:gd name="connsiteY7" fmla="*/ 456738 h 913476"/>
              <a:gd name="connsiteX8" fmla="*/ 237972 w 3719451"/>
              <a:gd name="connsiteY8" fmla="*/ 318714 h 913476"/>
              <a:gd name="connsiteX9" fmla="*/ 250314 w 3719451"/>
              <a:gd name="connsiteY9" fmla="*/ 278955 h 913476"/>
              <a:gd name="connsiteX10" fmla="*/ 671159 w 3719451"/>
              <a:gd name="connsiteY10" fmla="*/ 0 h 913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19451" h="913476">
                <a:moveTo>
                  <a:pt x="671159" y="0"/>
                </a:moveTo>
                <a:lnTo>
                  <a:pt x="3262713" y="0"/>
                </a:lnTo>
                <a:cubicBezTo>
                  <a:pt x="3514962" y="0"/>
                  <a:pt x="3719451" y="204489"/>
                  <a:pt x="3719451" y="456738"/>
                </a:cubicBezTo>
                <a:cubicBezTo>
                  <a:pt x="3719451" y="708987"/>
                  <a:pt x="3514962" y="913476"/>
                  <a:pt x="3262713" y="913476"/>
                </a:cubicBezTo>
                <a:lnTo>
                  <a:pt x="671159" y="913476"/>
                </a:lnTo>
                <a:cubicBezTo>
                  <a:pt x="481973" y="913476"/>
                  <a:pt x="319651" y="798451"/>
                  <a:pt x="250314" y="634521"/>
                </a:cubicBezTo>
                <a:lnTo>
                  <a:pt x="237972" y="594762"/>
                </a:lnTo>
                <a:lnTo>
                  <a:pt x="0" y="456738"/>
                </a:lnTo>
                <a:lnTo>
                  <a:pt x="237972" y="318714"/>
                </a:lnTo>
                <a:lnTo>
                  <a:pt x="250314" y="278955"/>
                </a:lnTo>
                <a:cubicBezTo>
                  <a:pt x="319651" y="115025"/>
                  <a:pt x="481973" y="0"/>
                  <a:pt x="671159" y="0"/>
                </a:cubicBezTo>
                <a:close/>
              </a:path>
            </a:pathLst>
          </a:custGeom>
          <a:gradFill flip="none" rotWithShape="1">
            <a:gsLst>
              <a:gs pos="74000">
                <a:schemeClr val="accent6">
                  <a:lumMod val="75000"/>
                </a:schemeClr>
              </a:gs>
              <a:gs pos="96000">
                <a:schemeClr val="accent6"/>
              </a:gs>
              <a:gs pos="12000">
                <a:srgbClr val="99FF99"/>
              </a:gs>
            </a:gsLst>
            <a:lin ang="2700000" scaled="1"/>
            <a:tileRect/>
          </a:gradFill>
          <a:ln>
            <a:gradFill>
              <a:gsLst>
                <a:gs pos="19000">
                  <a:srgbClr val="373A3E"/>
                </a:gs>
                <a:gs pos="60000">
                  <a:srgbClr val="191E23"/>
                </a:gs>
              </a:gsLst>
              <a:lin ang="5400000" scaled="1"/>
            </a:gradFill>
          </a:ln>
          <a:effectLst>
            <a:outerShdw blurRad="228600" dist="88900" dir="8100000" algn="ctr" rotWithShape="0">
              <a:schemeClr val="tx1">
                <a:lumMod val="95000"/>
                <a:lumOff val="5000"/>
                <a:alpha val="78000"/>
              </a:scheme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algn="ctr" defTabSz="1600200">
              <a:lnSpc>
                <a:spcPct val="90000"/>
              </a:lnSpc>
              <a:spcBef>
                <a:spcPct val="0"/>
              </a:spcBef>
              <a:spcAft>
                <a:spcPct val="35000"/>
              </a:spcAft>
            </a:pPr>
            <a:endParaRPr lang="en-GB" sz="3600"/>
          </a:p>
        </p:txBody>
      </p:sp>
      <p:sp>
        <p:nvSpPr>
          <p:cNvPr id="50" name="Freeform: Shape 49">
            <a:extLst>
              <a:ext uri="{FF2B5EF4-FFF2-40B4-BE49-F238E27FC236}">
                <a16:creationId xmlns:a16="http://schemas.microsoft.com/office/drawing/2014/main" id="{D17F4678-6567-47B9-AB95-974BB843B6A9}"/>
              </a:ext>
            </a:extLst>
          </p:cNvPr>
          <p:cNvSpPr/>
          <p:nvPr/>
        </p:nvSpPr>
        <p:spPr>
          <a:xfrm>
            <a:off x="9119945" y="2599419"/>
            <a:ext cx="3057585" cy="750925"/>
          </a:xfrm>
          <a:custGeom>
            <a:avLst/>
            <a:gdLst>
              <a:gd name="connsiteX0" fmla="*/ 671159 w 3719451"/>
              <a:gd name="connsiteY0" fmla="*/ 0 h 913476"/>
              <a:gd name="connsiteX1" fmla="*/ 3262713 w 3719451"/>
              <a:gd name="connsiteY1" fmla="*/ 0 h 913476"/>
              <a:gd name="connsiteX2" fmla="*/ 3719451 w 3719451"/>
              <a:gd name="connsiteY2" fmla="*/ 456738 h 913476"/>
              <a:gd name="connsiteX3" fmla="*/ 3262713 w 3719451"/>
              <a:gd name="connsiteY3" fmla="*/ 913476 h 913476"/>
              <a:gd name="connsiteX4" fmla="*/ 671159 w 3719451"/>
              <a:gd name="connsiteY4" fmla="*/ 913476 h 913476"/>
              <a:gd name="connsiteX5" fmla="*/ 250314 w 3719451"/>
              <a:gd name="connsiteY5" fmla="*/ 634521 h 913476"/>
              <a:gd name="connsiteX6" fmla="*/ 237972 w 3719451"/>
              <a:gd name="connsiteY6" fmla="*/ 594762 h 913476"/>
              <a:gd name="connsiteX7" fmla="*/ 0 w 3719451"/>
              <a:gd name="connsiteY7" fmla="*/ 456738 h 913476"/>
              <a:gd name="connsiteX8" fmla="*/ 237972 w 3719451"/>
              <a:gd name="connsiteY8" fmla="*/ 318714 h 913476"/>
              <a:gd name="connsiteX9" fmla="*/ 250314 w 3719451"/>
              <a:gd name="connsiteY9" fmla="*/ 278955 h 913476"/>
              <a:gd name="connsiteX10" fmla="*/ 671159 w 3719451"/>
              <a:gd name="connsiteY10" fmla="*/ 0 h 913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19451" h="913476">
                <a:moveTo>
                  <a:pt x="671159" y="0"/>
                </a:moveTo>
                <a:lnTo>
                  <a:pt x="3262713" y="0"/>
                </a:lnTo>
                <a:cubicBezTo>
                  <a:pt x="3514962" y="0"/>
                  <a:pt x="3719451" y="204489"/>
                  <a:pt x="3719451" y="456738"/>
                </a:cubicBezTo>
                <a:cubicBezTo>
                  <a:pt x="3719451" y="708987"/>
                  <a:pt x="3514962" y="913476"/>
                  <a:pt x="3262713" y="913476"/>
                </a:cubicBezTo>
                <a:lnTo>
                  <a:pt x="671159" y="913476"/>
                </a:lnTo>
                <a:cubicBezTo>
                  <a:pt x="481973" y="913476"/>
                  <a:pt x="319651" y="798451"/>
                  <a:pt x="250314" y="634521"/>
                </a:cubicBezTo>
                <a:lnTo>
                  <a:pt x="237972" y="594762"/>
                </a:lnTo>
                <a:lnTo>
                  <a:pt x="0" y="456738"/>
                </a:lnTo>
                <a:lnTo>
                  <a:pt x="237972" y="318714"/>
                </a:lnTo>
                <a:lnTo>
                  <a:pt x="250314" y="278955"/>
                </a:lnTo>
                <a:cubicBezTo>
                  <a:pt x="319651" y="115025"/>
                  <a:pt x="481973" y="0"/>
                  <a:pt x="671159" y="0"/>
                </a:cubicBezTo>
                <a:close/>
              </a:path>
            </a:pathLst>
          </a:custGeom>
          <a:gradFill flip="none" rotWithShape="1">
            <a:gsLst>
              <a:gs pos="74000">
                <a:schemeClr val="accent6">
                  <a:lumMod val="75000"/>
                </a:schemeClr>
              </a:gs>
              <a:gs pos="96000">
                <a:schemeClr val="accent6"/>
              </a:gs>
              <a:gs pos="12000">
                <a:srgbClr val="99FF99"/>
              </a:gs>
            </a:gsLst>
            <a:lin ang="2700000" scaled="1"/>
            <a:tileRect/>
          </a:gradFill>
          <a:ln>
            <a:gradFill>
              <a:gsLst>
                <a:gs pos="19000">
                  <a:srgbClr val="373A3E"/>
                </a:gs>
                <a:gs pos="60000">
                  <a:srgbClr val="191E23"/>
                </a:gs>
              </a:gsLst>
              <a:lin ang="5400000" scaled="1"/>
            </a:gradFill>
          </a:ln>
          <a:effectLst>
            <a:outerShdw blurRad="228600" dist="88900" dir="8100000" algn="ctr" rotWithShape="0">
              <a:schemeClr val="tx1">
                <a:lumMod val="95000"/>
                <a:lumOff val="5000"/>
                <a:alpha val="78000"/>
              </a:scheme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algn="ctr" defTabSz="1600200">
              <a:lnSpc>
                <a:spcPct val="90000"/>
              </a:lnSpc>
              <a:spcBef>
                <a:spcPct val="0"/>
              </a:spcBef>
              <a:spcAft>
                <a:spcPct val="35000"/>
              </a:spcAft>
            </a:pPr>
            <a:endParaRPr lang="en-GB" sz="3600"/>
          </a:p>
        </p:txBody>
      </p:sp>
      <p:sp>
        <p:nvSpPr>
          <p:cNvPr id="51" name="Freeform: Shape 50">
            <a:extLst>
              <a:ext uri="{FF2B5EF4-FFF2-40B4-BE49-F238E27FC236}">
                <a16:creationId xmlns:a16="http://schemas.microsoft.com/office/drawing/2014/main" id="{094AAA0A-28D5-4E10-BBF7-8F5814678AF7}"/>
              </a:ext>
            </a:extLst>
          </p:cNvPr>
          <p:cNvSpPr/>
          <p:nvPr/>
        </p:nvSpPr>
        <p:spPr>
          <a:xfrm>
            <a:off x="8341992" y="4985844"/>
            <a:ext cx="3057585" cy="750925"/>
          </a:xfrm>
          <a:custGeom>
            <a:avLst/>
            <a:gdLst>
              <a:gd name="connsiteX0" fmla="*/ 671159 w 3719451"/>
              <a:gd name="connsiteY0" fmla="*/ 0 h 913476"/>
              <a:gd name="connsiteX1" fmla="*/ 3262713 w 3719451"/>
              <a:gd name="connsiteY1" fmla="*/ 0 h 913476"/>
              <a:gd name="connsiteX2" fmla="*/ 3719451 w 3719451"/>
              <a:gd name="connsiteY2" fmla="*/ 456738 h 913476"/>
              <a:gd name="connsiteX3" fmla="*/ 3262713 w 3719451"/>
              <a:gd name="connsiteY3" fmla="*/ 913476 h 913476"/>
              <a:gd name="connsiteX4" fmla="*/ 671159 w 3719451"/>
              <a:gd name="connsiteY4" fmla="*/ 913476 h 913476"/>
              <a:gd name="connsiteX5" fmla="*/ 250314 w 3719451"/>
              <a:gd name="connsiteY5" fmla="*/ 634521 h 913476"/>
              <a:gd name="connsiteX6" fmla="*/ 237972 w 3719451"/>
              <a:gd name="connsiteY6" fmla="*/ 594762 h 913476"/>
              <a:gd name="connsiteX7" fmla="*/ 0 w 3719451"/>
              <a:gd name="connsiteY7" fmla="*/ 456738 h 913476"/>
              <a:gd name="connsiteX8" fmla="*/ 237972 w 3719451"/>
              <a:gd name="connsiteY8" fmla="*/ 318714 h 913476"/>
              <a:gd name="connsiteX9" fmla="*/ 250314 w 3719451"/>
              <a:gd name="connsiteY9" fmla="*/ 278955 h 913476"/>
              <a:gd name="connsiteX10" fmla="*/ 671159 w 3719451"/>
              <a:gd name="connsiteY10" fmla="*/ 0 h 913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19451" h="913476">
                <a:moveTo>
                  <a:pt x="671159" y="0"/>
                </a:moveTo>
                <a:lnTo>
                  <a:pt x="3262713" y="0"/>
                </a:lnTo>
                <a:cubicBezTo>
                  <a:pt x="3514962" y="0"/>
                  <a:pt x="3719451" y="204489"/>
                  <a:pt x="3719451" y="456738"/>
                </a:cubicBezTo>
                <a:cubicBezTo>
                  <a:pt x="3719451" y="708987"/>
                  <a:pt x="3514962" y="913476"/>
                  <a:pt x="3262713" y="913476"/>
                </a:cubicBezTo>
                <a:lnTo>
                  <a:pt x="671159" y="913476"/>
                </a:lnTo>
                <a:cubicBezTo>
                  <a:pt x="481973" y="913476"/>
                  <a:pt x="319651" y="798451"/>
                  <a:pt x="250314" y="634521"/>
                </a:cubicBezTo>
                <a:lnTo>
                  <a:pt x="237972" y="594762"/>
                </a:lnTo>
                <a:lnTo>
                  <a:pt x="0" y="456738"/>
                </a:lnTo>
                <a:lnTo>
                  <a:pt x="237972" y="318714"/>
                </a:lnTo>
                <a:lnTo>
                  <a:pt x="250314" y="278955"/>
                </a:lnTo>
                <a:cubicBezTo>
                  <a:pt x="319651" y="115025"/>
                  <a:pt x="481973" y="0"/>
                  <a:pt x="671159" y="0"/>
                </a:cubicBezTo>
                <a:close/>
              </a:path>
            </a:pathLst>
          </a:custGeom>
          <a:gradFill flip="none" rotWithShape="1">
            <a:gsLst>
              <a:gs pos="74000">
                <a:schemeClr val="accent6">
                  <a:lumMod val="75000"/>
                </a:schemeClr>
              </a:gs>
              <a:gs pos="96000">
                <a:schemeClr val="accent6"/>
              </a:gs>
              <a:gs pos="12000">
                <a:srgbClr val="99FF99"/>
              </a:gs>
            </a:gsLst>
            <a:lin ang="2700000" scaled="1"/>
            <a:tileRect/>
          </a:gradFill>
          <a:ln>
            <a:gradFill>
              <a:gsLst>
                <a:gs pos="19000">
                  <a:srgbClr val="373A3E"/>
                </a:gs>
                <a:gs pos="60000">
                  <a:srgbClr val="191E23"/>
                </a:gs>
              </a:gsLst>
              <a:lin ang="5400000" scaled="1"/>
            </a:gradFill>
          </a:ln>
          <a:effectLst>
            <a:outerShdw blurRad="228600" dist="88900" dir="8100000" algn="ctr" rotWithShape="0">
              <a:schemeClr val="tx1">
                <a:lumMod val="95000"/>
                <a:lumOff val="5000"/>
                <a:alpha val="78000"/>
              </a:scheme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algn="ctr" defTabSz="1600200">
              <a:lnSpc>
                <a:spcPct val="90000"/>
              </a:lnSpc>
              <a:spcBef>
                <a:spcPct val="0"/>
              </a:spcBef>
              <a:spcAft>
                <a:spcPct val="35000"/>
              </a:spcAft>
            </a:pPr>
            <a:endParaRPr lang="en-GB" sz="3600"/>
          </a:p>
        </p:txBody>
      </p:sp>
      <p:sp>
        <p:nvSpPr>
          <p:cNvPr id="52" name="Freeform: Shape 51">
            <a:extLst>
              <a:ext uri="{FF2B5EF4-FFF2-40B4-BE49-F238E27FC236}">
                <a16:creationId xmlns:a16="http://schemas.microsoft.com/office/drawing/2014/main" id="{8EC0F097-C8DD-4E7E-A381-3F8155FB7C14}"/>
              </a:ext>
            </a:extLst>
          </p:cNvPr>
          <p:cNvSpPr/>
          <p:nvPr/>
        </p:nvSpPr>
        <p:spPr>
          <a:xfrm flipH="1">
            <a:off x="602673" y="4985844"/>
            <a:ext cx="3171127" cy="718964"/>
          </a:xfrm>
          <a:custGeom>
            <a:avLst/>
            <a:gdLst>
              <a:gd name="connsiteX0" fmla="*/ 671159 w 3719451"/>
              <a:gd name="connsiteY0" fmla="*/ 0 h 913476"/>
              <a:gd name="connsiteX1" fmla="*/ 3262713 w 3719451"/>
              <a:gd name="connsiteY1" fmla="*/ 0 h 913476"/>
              <a:gd name="connsiteX2" fmla="*/ 3719451 w 3719451"/>
              <a:gd name="connsiteY2" fmla="*/ 456738 h 913476"/>
              <a:gd name="connsiteX3" fmla="*/ 3262713 w 3719451"/>
              <a:gd name="connsiteY3" fmla="*/ 913476 h 913476"/>
              <a:gd name="connsiteX4" fmla="*/ 671159 w 3719451"/>
              <a:gd name="connsiteY4" fmla="*/ 913476 h 913476"/>
              <a:gd name="connsiteX5" fmla="*/ 250314 w 3719451"/>
              <a:gd name="connsiteY5" fmla="*/ 634521 h 913476"/>
              <a:gd name="connsiteX6" fmla="*/ 237972 w 3719451"/>
              <a:gd name="connsiteY6" fmla="*/ 594762 h 913476"/>
              <a:gd name="connsiteX7" fmla="*/ 0 w 3719451"/>
              <a:gd name="connsiteY7" fmla="*/ 456738 h 913476"/>
              <a:gd name="connsiteX8" fmla="*/ 237972 w 3719451"/>
              <a:gd name="connsiteY8" fmla="*/ 318714 h 913476"/>
              <a:gd name="connsiteX9" fmla="*/ 250314 w 3719451"/>
              <a:gd name="connsiteY9" fmla="*/ 278955 h 913476"/>
              <a:gd name="connsiteX10" fmla="*/ 671159 w 3719451"/>
              <a:gd name="connsiteY10" fmla="*/ 0 h 913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19451" h="913476">
                <a:moveTo>
                  <a:pt x="671159" y="0"/>
                </a:moveTo>
                <a:lnTo>
                  <a:pt x="3262713" y="0"/>
                </a:lnTo>
                <a:cubicBezTo>
                  <a:pt x="3514962" y="0"/>
                  <a:pt x="3719451" y="204489"/>
                  <a:pt x="3719451" y="456738"/>
                </a:cubicBezTo>
                <a:cubicBezTo>
                  <a:pt x="3719451" y="708987"/>
                  <a:pt x="3514962" y="913476"/>
                  <a:pt x="3262713" y="913476"/>
                </a:cubicBezTo>
                <a:lnTo>
                  <a:pt x="671159" y="913476"/>
                </a:lnTo>
                <a:cubicBezTo>
                  <a:pt x="481973" y="913476"/>
                  <a:pt x="319651" y="798451"/>
                  <a:pt x="250314" y="634521"/>
                </a:cubicBezTo>
                <a:lnTo>
                  <a:pt x="237972" y="594762"/>
                </a:lnTo>
                <a:lnTo>
                  <a:pt x="0" y="456738"/>
                </a:lnTo>
                <a:lnTo>
                  <a:pt x="237972" y="318714"/>
                </a:lnTo>
                <a:lnTo>
                  <a:pt x="250314" y="278955"/>
                </a:lnTo>
                <a:cubicBezTo>
                  <a:pt x="319651" y="115025"/>
                  <a:pt x="481973" y="0"/>
                  <a:pt x="671159" y="0"/>
                </a:cubicBezTo>
                <a:close/>
              </a:path>
            </a:pathLst>
          </a:custGeom>
          <a:gradFill flip="none" rotWithShape="1">
            <a:gsLst>
              <a:gs pos="74000">
                <a:schemeClr val="accent6">
                  <a:lumMod val="75000"/>
                </a:schemeClr>
              </a:gs>
              <a:gs pos="96000">
                <a:schemeClr val="accent6"/>
              </a:gs>
              <a:gs pos="12000">
                <a:srgbClr val="99FF99"/>
              </a:gs>
            </a:gsLst>
            <a:lin ang="2700000" scaled="1"/>
            <a:tileRect/>
          </a:gradFill>
          <a:ln>
            <a:gradFill>
              <a:gsLst>
                <a:gs pos="19000">
                  <a:srgbClr val="373A3E"/>
                </a:gs>
                <a:gs pos="60000">
                  <a:srgbClr val="191E23"/>
                </a:gs>
              </a:gsLst>
              <a:lin ang="5400000" scaled="1"/>
            </a:gradFill>
          </a:ln>
          <a:effectLst>
            <a:outerShdw blurRad="228600" dist="88900" dir="8100000" algn="ctr" rotWithShape="0">
              <a:schemeClr val="tx1">
                <a:lumMod val="95000"/>
                <a:lumOff val="5000"/>
                <a:alpha val="78000"/>
              </a:scheme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algn="ctr" defTabSz="1600200">
              <a:lnSpc>
                <a:spcPct val="90000"/>
              </a:lnSpc>
              <a:spcBef>
                <a:spcPct val="0"/>
              </a:spcBef>
              <a:spcAft>
                <a:spcPct val="35000"/>
              </a:spcAft>
            </a:pPr>
            <a:endParaRPr lang="en-GB" sz="3600"/>
          </a:p>
        </p:txBody>
      </p:sp>
      <p:sp>
        <p:nvSpPr>
          <p:cNvPr id="53" name="Freeform: Shape 52">
            <a:extLst>
              <a:ext uri="{FF2B5EF4-FFF2-40B4-BE49-F238E27FC236}">
                <a16:creationId xmlns:a16="http://schemas.microsoft.com/office/drawing/2014/main" id="{C1CEDDA6-5C1A-4E52-8FF1-54D8F0A2E0A6}"/>
              </a:ext>
            </a:extLst>
          </p:cNvPr>
          <p:cNvSpPr/>
          <p:nvPr/>
        </p:nvSpPr>
        <p:spPr>
          <a:xfrm flipH="1">
            <a:off x="64917" y="2566188"/>
            <a:ext cx="2927446" cy="718964"/>
          </a:xfrm>
          <a:custGeom>
            <a:avLst/>
            <a:gdLst>
              <a:gd name="connsiteX0" fmla="*/ 671159 w 3719451"/>
              <a:gd name="connsiteY0" fmla="*/ 0 h 913476"/>
              <a:gd name="connsiteX1" fmla="*/ 3262713 w 3719451"/>
              <a:gd name="connsiteY1" fmla="*/ 0 h 913476"/>
              <a:gd name="connsiteX2" fmla="*/ 3719451 w 3719451"/>
              <a:gd name="connsiteY2" fmla="*/ 456738 h 913476"/>
              <a:gd name="connsiteX3" fmla="*/ 3262713 w 3719451"/>
              <a:gd name="connsiteY3" fmla="*/ 913476 h 913476"/>
              <a:gd name="connsiteX4" fmla="*/ 671159 w 3719451"/>
              <a:gd name="connsiteY4" fmla="*/ 913476 h 913476"/>
              <a:gd name="connsiteX5" fmla="*/ 250314 w 3719451"/>
              <a:gd name="connsiteY5" fmla="*/ 634521 h 913476"/>
              <a:gd name="connsiteX6" fmla="*/ 237972 w 3719451"/>
              <a:gd name="connsiteY6" fmla="*/ 594762 h 913476"/>
              <a:gd name="connsiteX7" fmla="*/ 0 w 3719451"/>
              <a:gd name="connsiteY7" fmla="*/ 456738 h 913476"/>
              <a:gd name="connsiteX8" fmla="*/ 237972 w 3719451"/>
              <a:gd name="connsiteY8" fmla="*/ 318714 h 913476"/>
              <a:gd name="connsiteX9" fmla="*/ 250314 w 3719451"/>
              <a:gd name="connsiteY9" fmla="*/ 278955 h 913476"/>
              <a:gd name="connsiteX10" fmla="*/ 671159 w 3719451"/>
              <a:gd name="connsiteY10" fmla="*/ 0 h 913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19451" h="913476">
                <a:moveTo>
                  <a:pt x="671159" y="0"/>
                </a:moveTo>
                <a:lnTo>
                  <a:pt x="3262713" y="0"/>
                </a:lnTo>
                <a:cubicBezTo>
                  <a:pt x="3514962" y="0"/>
                  <a:pt x="3719451" y="204489"/>
                  <a:pt x="3719451" y="456738"/>
                </a:cubicBezTo>
                <a:cubicBezTo>
                  <a:pt x="3719451" y="708987"/>
                  <a:pt x="3514962" y="913476"/>
                  <a:pt x="3262713" y="913476"/>
                </a:cubicBezTo>
                <a:lnTo>
                  <a:pt x="671159" y="913476"/>
                </a:lnTo>
                <a:cubicBezTo>
                  <a:pt x="481973" y="913476"/>
                  <a:pt x="319651" y="798451"/>
                  <a:pt x="250314" y="634521"/>
                </a:cubicBezTo>
                <a:lnTo>
                  <a:pt x="237972" y="594762"/>
                </a:lnTo>
                <a:lnTo>
                  <a:pt x="0" y="456738"/>
                </a:lnTo>
                <a:lnTo>
                  <a:pt x="237972" y="318714"/>
                </a:lnTo>
                <a:lnTo>
                  <a:pt x="250314" y="278955"/>
                </a:lnTo>
                <a:cubicBezTo>
                  <a:pt x="319651" y="115025"/>
                  <a:pt x="481973" y="0"/>
                  <a:pt x="671159" y="0"/>
                </a:cubicBezTo>
                <a:close/>
              </a:path>
            </a:pathLst>
          </a:custGeom>
          <a:gradFill flip="none" rotWithShape="1">
            <a:gsLst>
              <a:gs pos="74000">
                <a:schemeClr val="tx1">
                  <a:lumMod val="50000"/>
                  <a:lumOff val="50000"/>
                </a:schemeClr>
              </a:gs>
              <a:gs pos="96000">
                <a:schemeClr val="bg1">
                  <a:lumMod val="65000"/>
                </a:schemeClr>
              </a:gs>
              <a:gs pos="12000">
                <a:srgbClr val="191E23"/>
              </a:gs>
            </a:gsLst>
            <a:lin ang="2700000" scaled="1"/>
            <a:tileRect/>
          </a:gradFill>
          <a:ln>
            <a:gradFill>
              <a:gsLst>
                <a:gs pos="19000">
                  <a:srgbClr val="373A3E"/>
                </a:gs>
                <a:gs pos="60000">
                  <a:srgbClr val="191E23"/>
                </a:gs>
              </a:gsLst>
              <a:lin ang="5400000" scaled="1"/>
            </a:gradFill>
          </a:ln>
          <a:effectLst>
            <a:outerShdw blurRad="228600" dist="88900" dir="8100000" algn="ctr" rotWithShape="0">
              <a:schemeClr val="tx1">
                <a:lumMod val="95000"/>
                <a:lumOff val="5000"/>
                <a:alpha val="78000"/>
              </a:scheme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algn="ctr" defTabSz="1600200">
              <a:lnSpc>
                <a:spcPct val="90000"/>
              </a:lnSpc>
              <a:spcBef>
                <a:spcPct val="0"/>
              </a:spcBef>
              <a:spcAft>
                <a:spcPct val="35000"/>
              </a:spcAft>
            </a:pPr>
            <a:endParaRPr lang="en-GB" sz="3600"/>
          </a:p>
        </p:txBody>
      </p:sp>
      <p:sp>
        <p:nvSpPr>
          <p:cNvPr id="54" name="TextBox 53">
            <a:extLst>
              <a:ext uri="{FF2B5EF4-FFF2-40B4-BE49-F238E27FC236}">
                <a16:creationId xmlns:a16="http://schemas.microsoft.com/office/drawing/2014/main" id="{19EA1B43-B5BF-4151-A0F8-2AB5164F8F2F}"/>
              </a:ext>
            </a:extLst>
          </p:cNvPr>
          <p:cNvSpPr txBox="1"/>
          <p:nvPr/>
        </p:nvSpPr>
        <p:spPr>
          <a:xfrm flipH="1">
            <a:off x="5527817" y="1283816"/>
            <a:ext cx="1102474" cy="369332"/>
          </a:xfrm>
          <a:prstGeom prst="rect">
            <a:avLst/>
          </a:prstGeom>
          <a:noFill/>
        </p:spPr>
        <p:txBody>
          <a:bodyPr wrap="square" rtlCol="0">
            <a:spAutoFit/>
          </a:bodyPr>
          <a:lstStyle/>
          <a:p>
            <a:r>
              <a:rPr lang="en-GB" b="1" dirty="0">
                <a:solidFill>
                  <a:srgbClr val="F8E136"/>
                </a:solidFill>
                <a:latin typeface="Quantify" pitchFamily="2" charset="0"/>
              </a:rPr>
              <a:t>Monday</a:t>
            </a:r>
          </a:p>
        </p:txBody>
      </p:sp>
      <p:sp>
        <p:nvSpPr>
          <p:cNvPr id="55" name="TextBox 54">
            <a:extLst>
              <a:ext uri="{FF2B5EF4-FFF2-40B4-BE49-F238E27FC236}">
                <a16:creationId xmlns:a16="http://schemas.microsoft.com/office/drawing/2014/main" id="{E79D9EB0-E80B-46EE-B95A-FD1CD1CFB441}"/>
              </a:ext>
            </a:extLst>
          </p:cNvPr>
          <p:cNvSpPr txBox="1"/>
          <p:nvPr/>
        </p:nvSpPr>
        <p:spPr>
          <a:xfrm flipH="1">
            <a:off x="7528211" y="2764421"/>
            <a:ext cx="1215010" cy="369332"/>
          </a:xfrm>
          <a:prstGeom prst="rect">
            <a:avLst/>
          </a:prstGeom>
          <a:noFill/>
        </p:spPr>
        <p:txBody>
          <a:bodyPr wrap="square" rtlCol="0">
            <a:spAutoFit/>
          </a:bodyPr>
          <a:lstStyle/>
          <a:p>
            <a:r>
              <a:rPr lang="en-GB" b="1" dirty="0">
                <a:solidFill>
                  <a:srgbClr val="C47FB8"/>
                </a:solidFill>
                <a:latin typeface="Quantify" pitchFamily="2" charset="0"/>
              </a:rPr>
              <a:t>Tuesday</a:t>
            </a:r>
          </a:p>
        </p:txBody>
      </p:sp>
      <p:sp>
        <p:nvSpPr>
          <p:cNvPr id="56" name="TextBox 55">
            <a:extLst>
              <a:ext uri="{FF2B5EF4-FFF2-40B4-BE49-F238E27FC236}">
                <a16:creationId xmlns:a16="http://schemas.microsoft.com/office/drawing/2014/main" id="{48F516B4-BEA0-4B23-BCA3-7F5474676A06}"/>
              </a:ext>
            </a:extLst>
          </p:cNvPr>
          <p:cNvSpPr txBox="1"/>
          <p:nvPr/>
        </p:nvSpPr>
        <p:spPr>
          <a:xfrm flipH="1">
            <a:off x="6569064" y="5135569"/>
            <a:ext cx="1570580" cy="369332"/>
          </a:xfrm>
          <a:prstGeom prst="rect">
            <a:avLst/>
          </a:prstGeom>
          <a:noFill/>
        </p:spPr>
        <p:txBody>
          <a:bodyPr wrap="square" rtlCol="0">
            <a:spAutoFit/>
          </a:bodyPr>
          <a:lstStyle/>
          <a:p>
            <a:r>
              <a:rPr lang="en-GB" b="1" dirty="0">
                <a:solidFill>
                  <a:srgbClr val="EF7056"/>
                </a:solidFill>
                <a:latin typeface="Quantify" pitchFamily="2" charset="0"/>
              </a:rPr>
              <a:t>Wednesday</a:t>
            </a:r>
            <a:endParaRPr lang="en-GB" sz="2400" b="1" dirty="0">
              <a:solidFill>
                <a:srgbClr val="EF7056"/>
              </a:solidFill>
              <a:latin typeface="Quantify" pitchFamily="2" charset="0"/>
            </a:endParaRPr>
          </a:p>
        </p:txBody>
      </p:sp>
      <p:sp>
        <p:nvSpPr>
          <p:cNvPr id="57" name="TextBox 56">
            <a:extLst>
              <a:ext uri="{FF2B5EF4-FFF2-40B4-BE49-F238E27FC236}">
                <a16:creationId xmlns:a16="http://schemas.microsoft.com/office/drawing/2014/main" id="{A12EF59F-3A82-41D0-BA60-8AF35FE2A112}"/>
              </a:ext>
            </a:extLst>
          </p:cNvPr>
          <p:cNvSpPr txBox="1"/>
          <p:nvPr/>
        </p:nvSpPr>
        <p:spPr>
          <a:xfrm flipH="1">
            <a:off x="4251473" y="5124117"/>
            <a:ext cx="1236139" cy="369332"/>
          </a:xfrm>
          <a:prstGeom prst="rect">
            <a:avLst/>
          </a:prstGeom>
          <a:noFill/>
        </p:spPr>
        <p:txBody>
          <a:bodyPr wrap="square" rtlCol="0">
            <a:spAutoFit/>
          </a:bodyPr>
          <a:lstStyle/>
          <a:p>
            <a:r>
              <a:rPr lang="en-GB" b="1" dirty="0">
                <a:solidFill>
                  <a:srgbClr val="3F6BAC"/>
                </a:solidFill>
                <a:latin typeface="Quantify" pitchFamily="2" charset="0"/>
              </a:rPr>
              <a:t>Thursday</a:t>
            </a:r>
            <a:endParaRPr lang="en-GB" sz="2400" b="1" dirty="0">
              <a:solidFill>
                <a:srgbClr val="3F6BAC"/>
              </a:solidFill>
              <a:latin typeface="Quantify" pitchFamily="2" charset="0"/>
            </a:endParaRPr>
          </a:p>
        </p:txBody>
      </p:sp>
      <p:sp>
        <p:nvSpPr>
          <p:cNvPr id="58" name="TextBox 57">
            <a:extLst>
              <a:ext uri="{FF2B5EF4-FFF2-40B4-BE49-F238E27FC236}">
                <a16:creationId xmlns:a16="http://schemas.microsoft.com/office/drawing/2014/main" id="{9AB58B4B-E333-464A-8A34-A9F9B9DBC63B}"/>
              </a:ext>
            </a:extLst>
          </p:cNvPr>
          <p:cNvSpPr txBox="1"/>
          <p:nvPr/>
        </p:nvSpPr>
        <p:spPr>
          <a:xfrm flipH="1">
            <a:off x="3648851" y="2760963"/>
            <a:ext cx="950037" cy="369332"/>
          </a:xfrm>
          <a:prstGeom prst="rect">
            <a:avLst/>
          </a:prstGeom>
          <a:noFill/>
        </p:spPr>
        <p:txBody>
          <a:bodyPr wrap="square" rtlCol="0">
            <a:spAutoFit/>
          </a:bodyPr>
          <a:lstStyle/>
          <a:p>
            <a:r>
              <a:rPr lang="en-GB" b="1" dirty="0">
                <a:solidFill>
                  <a:srgbClr val="00B293"/>
                </a:solidFill>
                <a:latin typeface="Quantify" pitchFamily="2" charset="0"/>
              </a:rPr>
              <a:t>Friday</a:t>
            </a:r>
            <a:endParaRPr lang="en-GB" sz="2400" b="1" dirty="0">
              <a:solidFill>
                <a:srgbClr val="00B293"/>
              </a:solidFill>
              <a:latin typeface="Quantify" pitchFamily="2" charset="0"/>
            </a:endParaRPr>
          </a:p>
        </p:txBody>
      </p:sp>
      <p:sp>
        <p:nvSpPr>
          <p:cNvPr id="59" name="TextBox 58">
            <a:extLst>
              <a:ext uri="{FF2B5EF4-FFF2-40B4-BE49-F238E27FC236}">
                <a16:creationId xmlns:a16="http://schemas.microsoft.com/office/drawing/2014/main" id="{5979FE40-F1D0-465D-B73E-7B7856A3A9A4}"/>
              </a:ext>
            </a:extLst>
          </p:cNvPr>
          <p:cNvSpPr txBox="1"/>
          <p:nvPr/>
        </p:nvSpPr>
        <p:spPr>
          <a:xfrm flipH="1">
            <a:off x="4853630" y="2825699"/>
            <a:ext cx="2432499" cy="1384995"/>
          </a:xfrm>
          <a:prstGeom prst="rect">
            <a:avLst/>
          </a:prstGeom>
          <a:noFill/>
        </p:spPr>
        <p:txBody>
          <a:bodyPr wrap="square" rtlCol="0">
            <a:spAutoFit/>
          </a:bodyPr>
          <a:lstStyle/>
          <a:p>
            <a:pPr algn="ctr"/>
            <a:r>
              <a:rPr lang="en-GB" sz="2800" b="1" dirty="0">
                <a:solidFill>
                  <a:schemeClr val="bg1"/>
                </a:solidFill>
                <a:latin typeface="Lato" panose="020F0502020204030203" pitchFamily="34" charset="0"/>
              </a:rPr>
              <a:t>Security</a:t>
            </a:r>
          </a:p>
          <a:p>
            <a:pPr algn="ctr"/>
            <a:r>
              <a:rPr lang="en-GB" sz="2800" b="1" dirty="0">
                <a:solidFill>
                  <a:schemeClr val="bg1"/>
                </a:solidFill>
                <a:latin typeface="Lato" panose="020F0502020204030203" pitchFamily="34" charset="0"/>
              </a:rPr>
              <a:t>Case Development</a:t>
            </a:r>
          </a:p>
        </p:txBody>
      </p:sp>
      <p:pic>
        <p:nvPicPr>
          <p:cNvPr id="61" name="Graphic 60" descr="Crown outline">
            <a:extLst>
              <a:ext uri="{FF2B5EF4-FFF2-40B4-BE49-F238E27FC236}">
                <a16:creationId xmlns:a16="http://schemas.microsoft.com/office/drawing/2014/main" id="{E54635A6-3396-4A23-A7FD-438FA19E519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74253" y="580542"/>
            <a:ext cx="540000" cy="540000"/>
          </a:xfrm>
          <a:prstGeom prst="rect">
            <a:avLst/>
          </a:prstGeom>
        </p:spPr>
      </p:pic>
      <p:pic>
        <p:nvPicPr>
          <p:cNvPr id="63" name="Graphic 62" descr="User Crown Female outline">
            <a:extLst>
              <a:ext uri="{FF2B5EF4-FFF2-40B4-BE49-F238E27FC236}">
                <a16:creationId xmlns:a16="http://schemas.microsoft.com/office/drawing/2014/main" id="{83EE32C4-FFBF-4170-8CAC-AF703760762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063117" y="5057833"/>
            <a:ext cx="540000" cy="540000"/>
          </a:xfrm>
          <a:prstGeom prst="rect">
            <a:avLst/>
          </a:prstGeom>
        </p:spPr>
      </p:pic>
      <p:pic>
        <p:nvPicPr>
          <p:cNvPr id="65" name="Graphic 64" descr="User Crown Male outline">
            <a:extLst>
              <a:ext uri="{FF2B5EF4-FFF2-40B4-BE49-F238E27FC236}">
                <a16:creationId xmlns:a16="http://schemas.microsoft.com/office/drawing/2014/main" id="{1A8F38FF-8B07-4F1C-99D0-32CDAE0ECB9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213565" y="2675629"/>
            <a:ext cx="540000" cy="540000"/>
          </a:xfrm>
          <a:prstGeom prst="rect">
            <a:avLst/>
          </a:prstGeom>
        </p:spPr>
      </p:pic>
      <p:pic>
        <p:nvPicPr>
          <p:cNvPr id="67" name="Graphic 66" descr="Pawn outline">
            <a:extLst>
              <a:ext uri="{FF2B5EF4-FFF2-40B4-BE49-F238E27FC236}">
                <a16:creationId xmlns:a16="http://schemas.microsoft.com/office/drawing/2014/main" id="{2A6E73CB-4961-4BF2-9D8F-311F76E592C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468214" y="5097860"/>
            <a:ext cx="540000" cy="540000"/>
          </a:xfrm>
          <a:prstGeom prst="rect">
            <a:avLst/>
          </a:prstGeom>
        </p:spPr>
      </p:pic>
      <p:pic>
        <p:nvPicPr>
          <p:cNvPr id="69" name="Graphic 68" descr="Medieval tower outline">
            <a:extLst>
              <a:ext uri="{FF2B5EF4-FFF2-40B4-BE49-F238E27FC236}">
                <a16:creationId xmlns:a16="http://schemas.microsoft.com/office/drawing/2014/main" id="{CD330948-42D8-4FCD-904A-88A5C12AFBB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245059" y="2671982"/>
            <a:ext cx="540000" cy="540000"/>
          </a:xfrm>
          <a:prstGeom prst="rect">
            <a:avLst/>
          </a:prstGeom>
        </p:spPr>
      </p:pic>
      <p:sp>
        <p:nvSpPr>
          <p:cNvPr id="70" name="TextBox 69">
            <a:extLst>
              <a:ext uri="{FF2B5EF4-FFF2-40B4-BE49-F238E27FC236}">
                <a16:creationId xmlns:a16="http://schemas.microsoft.com/office/drawing/2014/main" id="{032D310E-E464-434F-BB94-3CA693C0B37C}"/>
              </a:ext>
            </a:extLst>
          </p:cNvPr>
          <p:cNvSpPr txBox="1"/>
          <p:nvPr/>
        </p:nvSpPr>
        <p:spPr>
          <a:xfrm flipH="1">
            <a:off x="7493033" y="538535"/>
            <a:ext cx="2519188" cy="646331"/>
          </a:xfrm>
          <a:prstGeom prst="rect">
            <a:avLst/>
          </a:prstGeom>
          <a:noFill/>
        </p:spPr>
        <p:txBody>
          <a:bodyPr wrap="square" rtlCol="0">
            <a:spAutoFit/>
          </a:bodyPr>
          <a:lstStyle/>
          <a:p>
            <a:r>
              <a:rPr lang="en-GB" b="1" dirty="0">
                <a:solidFill>
                  <a:srgbClr val="F8E136"/>
                </a:solidFill>
                <a:latin typeface="Quantify" pitchFamily="2" charset="0"/>
              </a:rPr>
              <a:t>Introduction</a:t>
            </a:r>
          </a:p>
          <a:p>
            <a:r>
              <a:rPr lang="en-GB" b="1" dirty="0">
                <a:solidFill>
                  <a:srgbClr val="F8E136"/>
                </a:solidFill>
                <a:latin typeface="Quantify" pitchFamily="2" charset="0"/>
              </a:rPr>
              <a:t>Design Good Practice</a:t>
            </a:r>
          </a:p>
        </p:txBody>
      </p:sp>
      <p:sp>
        <p:nvSpPr>
          <p:cNvPr id="71" name="TextBox 70">
            <a:extLst>
              <a:ext uri="{FF2B5EF4-FFF2-40B4-BE49-F238E27FC236}">
                <a16:creationId xmlns:a16="http://schemas.microsoft.com/office/drawing/2014/main" id="{08867F1C-FB32-4070-96B7-0FC77C3106A7}"/>
              </a:ext>
            </a:extLst>
          </p:cNvPr>
          <p:cNvSpPr txBox="1"/>
          <p:nvPr/>
        </p:nvSpPr>
        <p:spPr>
          <a:xfrm flipH="1">
            <a:off x="9623691" y="2767641"/>
            <a:ext cx="2823636" cy="369332"/>
          </a:xfrm>
          <a:prstGeom prst="rect">
            <a:avLst/>
          </a:prstGeom>
          <a:noFill/>
        </p:spPr>
        <p:txBody>
          <a:bodyPr wrap="square" rtlCol="0">
            <a:spAutoFit/>
          </a:bodyPr>
          <a:lstStyle/>
          <a:p>
            <a:r>
              <a:rPr lang="en-GB" sz="1800" b="1" i="0" u="none" strike="noStrike" baseline="0" dirty="0">
                <a:solidFill>
                  <a:srgbClr val="C47FB8"/>
                </a:solidFill>
                <a:latin typeface="Arial" panose="020B0604020202020204" pitchFamily="34" charset="0"/>
              </a:rPr>
              <a:t>Security Architectures</a:t>
            </a:r>
            <a:endParaRPr lang="en-GB" b="1" dirty="0">
              <a:solidFill>
                <a:srgbClr val="C47FB8"/>
              </a:solidFill>
              <a:latin typeface="Quantify" pitchFamily="2" charset="0"/>
            </a:endParaRPr>
          </a:p>
        </p:txBody>
      </p:sp>
      <p:sp>
        <p:nvSpPr>
          <p:cNvPr id="72" name="TextBox 71">
            <a:extLst>
              <a:ext uri="{FF2B5EF4-FFF2-40B4-BE49-F238E27FC236}">
                <a16:creationId xmlns:a16="http://schemas.microsoft.com/office/drawing/2014/main" id="{9A7C277C-68CF-4EAE-8C50-7D6A5682B95A}"/>
              </a:ext>
            </a:extLst>
          </p:cNvPr>
          <p:cNvSpPr txBox="1"/>
          <p:nvPr/>
        </p:nvSpPr>
        <p:spPr>
          <a:xfrm flipH="1">
            <a:off x="8684364" y="5040768"/>
            <a:ext cx="2823636" cy="646331"/>
          </a:xfrm>
          <a:prstGeom prst="rect">
            <a:avLst/>
          </a:prstGeom>
          <a:noFill/>
        </p:spPr>
        <p:txBody>
          <a:bodyPr wrap="square" rtlCol="0">
            <a:spAutoFit/>
          </a:bodyPr>
          <a:lstStyle/>
          <a:p>
            <a:pPr algn="ctr"/>
            <a:r>
              <a:rPr lang="en-GB" sz="1800" b="1" i="0" u="none" strike="noStrike" baseline="0" dirty="0">
                <a:solidFill>
                  <a:srgbClr val="EF7056"/>
                </a:solidFill>
                <a:latin typeface="Arial" panose="020B0604020202020204" pitchFamily="34" charset="0"/>
              </a:rPr>
              <a:t>Developing a 'Security Case'</a:t>
            </a:r>
            <a:endParaRPr lang="en-GB" b="1" dirty="0">
              <a:solidFill>
                <a:srgbClr val="EF7056"/>
              </a:solidFill>
              <a:latin typeface="Quantify" pitchFamily="2" charset="0"/>
            </a:endParaRPr>
          </a:p>
        </p:txBody>
      </p:sp>
      <p:sp>
        <p:nvSpPr>
          <p:cNvPr id="73" name="TextBox 72">
            <a:extLst>
              <a:ext uri="{FF2B5EF4-FFF2-40B4-BE49-F238E27FC236}">
                <a16:creationId xmlns:a16="http://schemas.microsoft.com/office/drawing/2014/main" id="{474D868C-E7A4-4A29-A601-AE1617AC9E47}"/>
              </a:ext>
            </a:extLst>
          </p:cNvPr>
          <p:cNvSpPr txBox="1"/>
          <p:nvPr/>
        </p:nvSpPr>
        <p:spPr>
          <a:xfrm flipH="1">
            <a:off x="514185" y="5038140"/>
            <a:ext cx="2823636" cy="646331"/>
          </a:xfrm>
          <a:prstGeom prst="rect">
            <a:avLst/>
          </a:prstGeom>
          <a:noFill/>
        </p:spPr>
        <p:txBody>
          <a:bodyPr wrap="square" rtlCol="0">
            <a:spAutoFit/>
          </a:bodyPr>
          <a:lstStyle/>
          <a:p>
            <a:pPr algn="ctr"/>
            <a:r>
              <a:rPr lang="en-GB" sz="1800" b="1" i="0" u="none" strike="noStrike" baseline="0" dirty="0">
                <a:solidFill>
                  <a:schemeClr val="accent1">
                    <a:lumMod val="60000"/>
                    <a:lumOff val="40000"/>
                  </a:schemeClr>
                </a:solidFill>
                <a:latin typeface="Arial" panose="020B0604020202020204" pitchFamily="34" charset="0"/>
              </a:rPr>
              <a:t>Developing a 'Security Case'</a:t>
            </a:r>
            <a:endParaRPr lang="en-GB" b="1" dirty="0">
              <a:solidFill>
                <a:schemeClr val="accent1">
                  <a:lumMod val="60000"/>
                  <a:lumOff val="40000"/>
                </a:schemeClr>
              </a:solidFill>
              <a:latin typeface="Quantify" pitchFamily="2" charset="0"/>
            </a:endParaRPr>
          </a:p>
        </p:txBody>
      </p:sp>
      <p:sp>
        <p:nvSpPr>
          <p:cNvPr id="74" name="TextBox 73">
            <a:extLst>
              <a:ext uri="{FF2B5EF4-FFF2-40B4-BE49-F238E27FC236}">
                <a16:creationId xmlns:a16="http://schemas.microsoft.com/office/drawing/2014/main" id="{112CFD50-1E05-485F-AB55-345E4E5308AE}"/>
              </a:ext>
            </a:extLst>
          </p:cNvPr>
          <p:cNvSpPr txBox="1"/>
          <p:nvPr/>
        </p:nvSpPr>
        <p:spPr>
          <a:xfrm flipH="1">
            <a:off x="332463" y="2741004"/>
            <a:ext cx="1932106" cy="369332"/>
          </a:xfrm>
          <a:prstGeom prst="rect">
            <a:avLst/>
          </a:prstGeom>
          <a:noFill/>
        </p:spPr>
        <p:txBody>
          <a:bodyPr wrap="square" rtlCol="0">
            <a:spAutoFit/>
          </a:bodyPr>
          <a:lstStyle/>
          <a:p>
            <a:pPr algn="ctr"/>
            <a:r>
              <a:rPr lang="en-GB" sz="1800" b="1" i="0" u="none" strike="noStrike" baseline="0" dirty="0">
                <a:solidFill>
                  <a:srgbClr val="00B293"/>
                </a:solidFill>
                <a:latin typeface="Arial" panose="020B0604020202020204" pitchFamily="34" charset="0"/>
              </a:rPr>
              <a:t>Exam (11:00)</a:t>
            </a:r>
            <a:endParaRPr lang="en-GB" b="1" dirty="0">
              <a:solidFill>
                <a:srgbClr val="00B293"/>
              </a:solidFill>
              <a:latin typeface="Quantify" pitchFamily="2" charset="0"/>
            </a:endParaRPr>
          </a:p>
        </p:txBody>
      </p:sp>
    </p:spTree>
    <p:extLst>
      <p:ext uri="{BB962C8B-B14F-4D97-AF65-F5344CB8AC3E}">
        <p14:creationId xmlns:p14="http://schemas.microsoft.com/office/powerpoint/2010/main" val="3272796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10" presetClass="entr" presetSubtype="0" fill="hold" grpId="0" nodeType="afterEffect">
                                  <p:stCondLst>
                                    <p:cond delay="1000"/>
                                  </p:stCondLst>
                                  <p:childTnLst>
                                    <p:set>
                                      <p:cBhvr>
                                        <p:cTn id="10" dur="1" fill="hold">
                                          <p:stCondLst>
                                            <p:cond delay="0"/>
                                          </p:stCondLst>
                                        </p:cTn>
                                        <p:tgtEl>
                                          <p:spTgt spid="73"/>
                                        </p:tgtEl>
                                        <p:attrNameLst>
                                          <p:attrName>style.visibility</p:attrName>
                                        </p:attrNameLst>
                                      </p:cBhvr>
                                      <p:to>
                                        <p:strVal val="visible"/>
                                      </p:to>
                                    </p:set>
                                    <p:animEffect transition="in" filter="fade">
                                      <p:cBhvr>
                                        <p:cTn id="11" dur="500"/>
                                        <p:tgtEl>
                                          <p:spTgt spid="73"/>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73"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B0309-4622-4385-B2D0-875A6F3CFADF}"/>
              </a:ext>
            </a:extLst>
          </p:cNvPr>
          <p:cNvSpPr>
            <a:spLocks noGrp="1"/>
          </p:cNvSpPr>
          <p:nvPr>
            <p:ph type="title"/>
          </p:nvPr>
        </p:nvSpPr>
        <p:spPr/>
        <p:txBody>
          <a:bodyPr>
            <a:normAutofit/>
          </a:bodyPr>
          <a:lstStyle/>
          <a:p>
            <a:r>
              <a:rPr lang="en-GB" dirty="0"/>
              <a:t>Resources available to aid with the development of a security case</a:t>
            </a:r>
          </a:p>
        </p:txBody>
      </p:sp>
      <p:sp>
        <p:nvSpPr>
          <p:cNvPr id="3" name="Content Placeholder 2">
            <a:extLst>
              <a:ext uri="{FF2B5EF4-FFF2-40B4-BE49-F238E27FC236}">
                <a16:creationId xmlns:a16="http://schemas.microsoft.com/office/drawing/2014/main" id="{1CDACF2D-5EFA-4028-8B24-836B41AA96F3}"/>
              </a:ext>
            </a:extLst>
          </p:cNvPr>
          <p:cNvSpPr>
            <a:spLocks noGrp="1"/>
          </p:cNvSpPr>
          <p:nvPr>
            <p:ph idx="1"/>
          </p:nvPr>
        </p:nvSpPr>
        <p:spPr/>
        <p:txBody>
          <a:bodyPr/>
          <a:lstStyle/>
          <a:p>
            <a:r>
              <a:rPr lang="en-GB" dirty="0"/>
              <a:t>Common Criteria</a:t>
            </a:r>
          </a:p>
          <a:p>
            <a:r>
              <a:rPr lang="en-GB" dirty="0"/>
              <a:t>FIPS 140</a:t>
            </a:r>
          </a:p>
          <a:p>
            <a:r>
              <a:rPr lang="en-GB" dirty="0"/>
              <a:t>NCSC CAPS</a:t>
            </a:r>
          </a:p>
        </p:txBody>
      </p:sp>
    </p:spTree>
    <p:extLst>
      <p:ext uri="{BB962C8B-B14F-4D97-AF65-F5344CB8AC3E}">
        <p14:creationId xmlns:p14="http://schemas.microsoft.com/office/powerpoint/2010/main" val="104474895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C17B5-DBFF-4D41-8902-EE80C59F5843}"/>
              </a:ext>
            </a:extLst>
          </p:cNvPr>
          <p:cNvSpPr>
            <a:spLocks noGrp="1"/>
          </p:cNvSpPr>
          <p:nvPr>
            <p:ph type="title"/>
          </p:nvPr>
        </p:nvSpPr>
        <p:spPr/>
        <p:txBody>
          <a:bodyPr/>
          <a:lstStyle/>
          <a:p>
            <a:r>
              <a:rPr lang="en-GB" dirty="0"/>
              <a:t>Common Criteria</a:t>
            </a:r>
          </a:p>
        </p:txBody>
      </p:sp>
      <p:sp>
        <p:nvSpPr>
          <p:cNvPr id="3" name="Content Placeholder 2">
            <a:extLst>
              <a:ext uri="{FF2B5EF4-FFF2-40B4-BE49-F238E27FC236}">
                <a16:creationId xmlns:a16="http://schemas.microsoft.com/office/drawing/2014/main" id="{374A0111-53BB-4E80-9F7F-3BA28153D2F2}"/>
              </a:ext>
            </a:extLst>
          </p:cNvPr>
          <p:cNvSpPr>
            <a:spLocks noGrp="1"/>
          </p:cNvSpPr>
          <p:nvPr>
            <p:ph idx="1"/>
          </p:nvPr>
        </p:nvSpPr>
        <p:spPr/>
        <p:txBody>
          <a:bodyPr>
            <a:normAutofit/>
          </a:bodyPr>
          <a:lstStyle/>
          <a:p>
            <a:r>
              <a:rPr lang="en-GB" sz="3600" dirty="0"/>
              <a:t>The Common Criteria is a widely recognised international scheme used to assure security-enforcing products</a:t>
            </a:r>
          </a:p>
          <a:p>
            <a:r>
              <a:rPr lang="en-GB" sz="3600" dirty="0"/>
              <a:t>It provides formal recognition that a developer's claims about the security features of their product are valid and have been independently tested against recognised criteria, to a formalised methodology</a:t>
            </a:r>
          </a:p>
        </p:txBody>
      </p:sp>
    </p:spTree>
    <p:extLst>
      <p:ext uri="{BB962C8B-B14F-4D97-AF65-F5344CB8AC3E}">
        <p14:creationId xmlns:p14="http://schemas.microsoft.com/office/powerpoint/2010/main" val="335093165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4498B43D-A685-482D-B567-C32969E5070E}"/>
              </a:ext>
            </a:extLst>
          </p:cNvPr>
          <p:cNvSpPr>
            <a:spLocks noGrp="1" noChangeArrowheads="1"/>
          </p:cNvSpPr>
          <p:nvPr>
            <p:ph type="title"/>
          </p:nvPr>
        </p:nvSpPr>
        <p:spPr/>
        <p:txBody>
          <a:bodyPr/>
          <a:lstStyle/>
          <a:p>
            <a:r>
              <a:rPr lang="en-US" altLang="en-US" dirty="0"/>
              <a:t>What is the Common Criteria?</a:t>
            </a:r>
          </a:p>
        </p:txBody>
      </p:sp>
      <p:sp>
        <p:nvSpPr>
          <p:cNvPr id="7171" name="Rectangle 3">
            <a:extLst>
              <a:ext uri="{FF2B5EF4-FFF2-40B4-BE49-F238E27FC236}">
                <a16:creationId xmlns:a16="http://schemas.microsoft.com/office/drawing/2014/main" id="{F28FA113-1521-461C-A4CD-A65E97D09989}"/>
              </a:ext>
            </a:extLst>
          </p:cNvPr>
          <p:cNvSpPr>
            <a:spLocks noGrp="1" noChangeArrowheads="1"/>
          </p:cNvSpPr>
          <p:nvPr>
            <p:ph type="body" idx="1"/>
          </p:nvPr>
        </p:nvSpPr>
        <p:spPr/>
        <p:txBody>
          <a:bodyPr>
            <a:normAutofit lnSpcReduction="10000"/>
          </a:bodyPr>
          <a:lstStyle/>
          <a:p>
            <a:r>
              <a:rPr lang="en-US" altLang="en-US" sz="3600" dirty="0"/>
              <a:t>An international standard ( ISO/IEC15408) for computer security evaluation</a:t>
            </a:r>
          </a:p>
          <a:p>
            <a:r>
              <a:rPr lang="en-US" altLang="en-US" sz="3600" dirty="0"/>
              <a:t>A framework in which... </a:t>
            </a:r>
          </a:p>
          <a:p>
            <a:pPr lvl="1"/>
            <a:r>
              <a:rPr lang="en-US" altLang="en-US" sz="3200" dirty="0"/>
              <a:t>Computer system purchasers and users can specify their security requirements </a:t>
            </a:r>
          </a:p>
          <a:p>
            <a:pPr lvl="1"/>
            <a:r>
              <a:rPr lang="en-US" altLang="en-US" sz="3200" dirty="0"/>
              <a:t>Vendors can make claims about the security attributes of their products </a:t>
            </a:r>
          </a:p>
          <a:p>
            <a:pPr lvl="1"/>
            <a:r>
              <a:rPr lang="en-US" altLang="en-US" sz="3200" dirty="0"/>
              <a:t>Testing laboratories can evaluate products to determine if they actually meet the claims.  </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0F49475E-C5F7-4717-BC5E-448BA5AAEBCD}"/>
              </a:ext>
            </a:extLst>
          </p:cNvPr>
          <p:cNvSpPr>
            <a:spLocks noGrp="1" noChangeArrowheads="1"/>
          </p:cNvSpPr>
          <p:nvPr>
            <p:ph type="title"/>
          </p:nvPr>
        </p:nvSpPr>
        <p:spPr/>
        <p:txBody>
          <a:bodyPr/>
          <a:lstStyle/>
          <a:p>
            <a:r>
              <a:rPr lang="en-US" altLang="en-US"/>
              <a:t>Targets of Evaluation</a:t>
            </a:r>
          </a:p>
        </p:txBody>
      </p:sp>
      <p:sp>
        <p:nvSpPr>
          <p:cNvPr id="8195" name="Rectangle 3">
            <a:extLst>
              <a:ext uri="{FF2B5EF4-FFF2-40B4-BE49-F238E27FC236}">
                <a16:creationId xmlns:a16="http://schemas.microsoft.com/office/drawing/2014/main" id="{73D27FA2-D3C0-4976-B2C7-6C22845F875E}"/>
              </a:ext>
            </a:extLst>
          </p:cNvPr>
          <p:cNvSpPr>
            <a:spLocks noGrp="1" noChangeArrowheads="1"/>
          </p:cNvSpPr>
          <p:nvPr>
            <p:ph type="body" idx="1"/>
          </p:nvPr>
        </p:nvSpPr>
        <p:spPr>
          <a:xfrm>
            <a:off x="1333499" y="1904999"/>
            <a:ext cx="9058275" cy="2514600"/>
          </a:xfrm>
        </p:spPr>
        <p:txBody>
          <a:bodyPr>
            <a:normAutofit/>
          </a:bodyPr>
          <a:lstStyle/>
          <a:p>
            <a:r>
              <a:rPr lang="en-US" altLang="en-US" sz="3600" dirty="0"/>
              <a:t>A system design which claims to satisfy security requirements</a:t>
            </a:r>
          </a:p>
          <a:p>
            <a:r>
              <a:rPr lang="en-US" altLang="en-US" sz="3600" dirty="0"/>
              <a:t>A product or system for which security claims are made</a:t>
            </a:r>
          </a:p>
          <a:p>
            <a:pPr>
              <a:buFontTx/>
              <a:buNone/>
            </a:pPr>
            <a:endParaRPr lang="en-US" altLang="en-US" sz="3600" dirty="0"/>
          </a:p>
          <a:p>
            <a:pPr>
              <a:buFontTx/>
              <a:buNone/>
            </a:pPr>
            <a:endParaRPr lang="en-US" altLang="en-US" sz="3600" dirty="0"/>
          </a:p>
        </p:txBody>
      </p:sp>
      <p:sp>
        <p:nvSpPr>
          <p:cNvPr id="8196" name="Text Box 4">
            <a:extLst>
              <a:ext uri="{FF2B5EF4-FFF2-40B4-BE49-F238E27FC236}">
                <a16:creationId xmlns:a16="http://schemas.microsoft.com/office/drawing/2014/main" id="{1CD6E34D-9152-42D1-AF3E-0560B203F191}"/>
              </a:ext>
            </a:extLst>
          </p:cNvPr>
          <p:cNvSpPr txBox="1">
            <a:spLocks noChangeArrowheads="1"/>
          </p:cNvSpPr>
          <p:nvPr/>
        </p:nvSpPr>
        <p:spPr bwMode="auto">
          <a:xfrm>
            <a:off x="3962400" y="4953001"/>
            <a:ext cx="4876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kumimoji="1" lang="en-US" altLang="en-US" sz="2400"/>
              <a:t>Note: The term “target of evaluation” is typically abbreviated as “TOE”.</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AA422AC3-105F-4A14-A0BF-F9F0553BA8CC}"/>
              </a:ext>
            </a:extLst>
          </p:cNvPr>
          <p:cNvSpPr>
            <a:spLocks noGrp="1" noChangeArrowheads="1"/>
          </p:cNvSpPr>
          <p:nvPr>
            <p:ph type="title"/>
          </p:nvPr>
        </p:nvSpPr>
        <p:spPr/>
        <p:txBody>
          <a:bodyPr/>
          <a:lstStyle/>
          <a:p>
            <a:r>
              <a:rPr lang="en-US" altLang="en-US"/>
              <a:t>Security Requirements</a:t>
            </a:r>
          </a:p>
        </p:txBody>
      </p:sp>
      <p:sp>
        <p:nvSpPr>
          <p:cNvPr id="9219" name="Rectangle 3">
            <a:extLst>
              <a:ext uri="{FF2B5EF4-FFF2-40B4-BE49-F238E27FC236}">
                <a16:creationId xmlns:a16="http://schemas.microsoft.com/office/drawing/2014/main" id="{E90FC756-BAB1-4EC7-B52E-CF04079471AE}"/>
              </a:ext>
            </a:extLst>
          </p:cNvPr>
          <p:cNvSpPr>
            <a:spLocks noGrp="1" noChangeArrowheads="1"/>
          </p:cNvSpPr>
          <p:nvPr>
            <p:ph type="body" idx="1"/>
          </p:nvPr>
        </p:nvSpPr>
        <p:spPr/>
        <p:txBody>
          <a:bodyPr>
            <a:normAutofit/>
          </a:bodyPr>
          <a:lstStyle/>
          <a:p>
            <a:r>
              <a:rPr lang="en-US" altLang="en-US" sz="3600" b="1" dirty="0"/>
              <a:t>Derived from</a:t>
            </a:r>
            <a:r>
              <a:rPr lang="en-US" altLang="en-US" sz="3600" dirty="0"/>
              <a:t> </a:t>
            </a:r>
          </a:p>
          <a:p>
            <a:pPr lvl="1"/>
            <a:r>
              <a:rPr lang="en-US" altLang="en-US" sz="3200" b="1" dirty="0"/>
              <a:t>Policies</a:t>
            </a:r>
            <a:r>
              <a:rPr lang="en-US" altLang="en-US" sz="3200" dirty="0"/>
              <a:t>, e.g., desired states and outcomes of privacy protections, confidentiality, and assurance of security within the TOE.</a:t>
            </a:r>
          </a:p>
          <a:p>
            <a:pPr lvl="1"/>
            <a:r>
              <a:rPr lang="en-US" altLang="en-US" sz="3200" b="1" dirty="0"/>
              <a:t>Risk analysis</a:t>
            </a:r>
            <a:r>
              <a:rPr lang="en-US" altLang="en-US" sz="3200" dirty="0"/>
              <a:t>, identifying threats for which mitigation is required within the TOE</a:t>
            </a:r>
          </a:p>
          <a:p>
            <a:pPr lvl="1"/>
            <a:r>
              <a:rPr lang="en-US" altLang="en-US" sz="3200" b="1" dirty="0"/>
              <a:t>Environmental analysis</a:t>
            </a:r>
            <a:r>
              <a:rPr lang="en-US" altLang="en-US" sz="3200" dirty="0"/>
              <a:t>, identifying factors that may influence the formation of policy or mitigate risks, but which are generally outside the </a:t>
            </a:r>
            <a:r>
              <a:rPr lang="en-US" altLang="en-US" sz="3200" dirty="0" err="1"/>
              <a:t>TOEs'</a:t>
            </a:r>
            <a:r>
              <a:rPr lang="en-US" altLang="en-US" sz="3200" dirty="0"/>
              <a:t> scope.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06C70-0603-4C38-AFCA-9DDEDFDBAF0D}"/>
              </a:ext>
            </a:extLst>
          </p:cNvPr>
          <p:cNvSpPr>
            <a:spLocks noGrp="1"/>
          </p:cNvSpPr>
          <p:nvPr>
            <p:ph type="title"/>
          </p:nvPr>
        </p:nvSpPr>
        <p:spPr/>
        <p:txBody>
          <a:bodyPr/>
          <a:lstStyle/>
          <a:p>
            <a:r>
              <a:rPr lang="en-GB" dirty="0"/>
              <a:t>Separation of Duties</a:t>
            </a:r>
          </a:p>
        </p:txBody>
      </p:sp>
      <p:sp>
        <p:nvSpPr>
          <p:cNvPr id="3" name="Content Placeholder 2">
            <a:extLst>
              <a:ext uri="{FF2B5EF4-FFF2-40B4-BE49-F238E27FC236}">
                <a16:creationId xmlns:a16="http://schemas.microsoft.com/office/drawing/2014/main" id="{AB342F0B-5990-44B2-A390-38D653EDD8F9}"/>
              </a:ext>
            </a:extLst>
          </p:cNvPr>
          <p:cNvSpPr>
            <a:spLocks noGrp="1"/>
          </p:cNvSpPr>
          <p:nvPr>
            <p:ph idx="1"/>
          </p:nvPr>
        </p:nvSpPr>
        <p:spPr/>
        <p:txBody>
          <a:bodyPr/>
          <a:lstStyle/>
          <a:p>
            <a:r>
              <a:rPr lang="en-GB" dirty="0"/>
              <a:t>Separation of duties can be used to prevent individuals from acting fraudulently</a:t>
            </a:r>
          </a:p>
        </p:txBody>
      </p:sp>
    </p:spTree>
    <p:extLst>
      <p:ext uri="{BB962C8B-B14F-4D97-AF65-F5344CB8AC3E}">
        <p14:creationId xmlns:p14="http://schemas.microsoft.com/office/powerpoint/2010/main" val="316978544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EE023E94-B378-4321-B402-4F9B8BF4B6AD}"/>
              </a:ext>
            </a:extLst>
          </p:cNvPr>
          <p:cNvSpPr>
            <a:spLocks noGrp="1" noChangeArrowheads="1"/>
          </p:cNvSpPr>
          <p:nvPr>
            <p:ph type="title"/>
          </p:nvPr>
        </p:nvSpPr>
        <p:spPr/>
        <p:txBody>
          <a:bodyPr/>
          <a:lstStyle/>
          <a:p>
            <a:r>
              <a:rPr lang="en-US" altLang="en-US"/>
              <a:t>Security Requirements</a:t>
            </a:r>
          </a:p>
        </p:txBody>
      </p:sp>
      <p:sp>
        <p:nvSpPr>
          <p:cNvPr id="10243" name="Rectangle 3">
            <a:extLst>
              <a:ext uri="{FF2B5EF4-FFF2-40B4-BE49-F238E27FC236}">
                <a16:creationId xmlns:a16="http://schemas.microsoft.com/office/drawing/2014/main" id="{F12170FE-745C-4917-A62B-6C64A8DF018B}"/>
              </a:ext>
            </a:extLst>
          </p:cNvPr>
          <p:cNvSpPr>
            <a:spLocks noGrp="1" noChangeArrowheads="1"/>
          </p:cNvSpPr>
          <p:nvPr>
            <p:ph type="body" idx="1"/>
          </p:nvPr>
        </p:nvSpPr>
        <p:spPr/>
        <p:txBody>
          <a:bodyPr>
            <a:normAutofit/>
          </a:bodyPr>
          <a:lstStyle/>
          <a:p>
            <a:r>
              <a:rPr lang="en-US" altLang="en-US" sz="3600" b="1" dirty="0"/>
              <a:t>Document artifacts</a:t>
            </a:r>
          </a:p>
          <a:p>
            <a:pPr lvl="1"/>
            <a:r>
              <a:rPr lang="en-US" altLang="en-US" sz="3200" b="1" dirty="0"/>
              <a:t>Protection Profile (PP)</a:t>
            </a:r>
            <a:r>
              <a:rPr lang="en-US" altLang="en-US" sz="3200" dirty="0"/>
              <a:t> - identifies detailed security requirements relevant to a particular purpose, e.g. a set of related use cases.</a:t>
            </a:r>
            <a:endParaRPr lang="en-US" altLang="en-US" sz="3200" b="1" dirty="0"/>
          </a:p>
          <a:p>
            <a:pPr lvl="1"/>
            <a:r>
              <a:rPr lang="en-US" altLang="en-US" sz="3200" b="1" dirty="0"/>
              <a:t>Security Functional Requirements (SFRs) - </a:t>
            </a:r>
            <a:r>
              <a:rPr lang="en-US" altLang="en-US" sz="3200" dirty="0"/>
              <a:t> the individual security functions to be provided within a TOE.</a:t>
            </a:r>
          </a:p>
          <a:p>
            <a:pPr lvl="1"/>
            <a:r>
              <a:rPr lang="en-US" altLang="en-US" sz="3200" b="1" dirty="0"/>
              <a:t>Security Target (ST)</a:t>
            </a:r>
            <a:r>
              <a:rPr lang="en-US" altLang="en-US" sz="3200" dirty="0"/>
              <a:t> - a document that identifies the security properties of the TOE.  </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8CB2C34B-C17E-4FB2-B1FF-34555ED13081}"/>
              </a:ext>
            </a:extLst>
          </p:cNvPr>
          <p:cNvSpPr>
            <a:spLocks noGrp="1" noChangeArrowheads="1"/>
          </p:cNvSpPr>
          <p:nvPr>
            <p:ph type="title"/>
          </p:nvPr>
        </p:nvSpPr>
        <p:spPr/>
        <p:txBody>
          <a:bodyPr/>
          <a:lstStyle/>
          <a:p>
            <a:r>
              <a:rPr lang="en-US" altLang="en-US"/>
              <a:t>Assurance Requirements</a:t>
            </a:r>
          </a:p>
        </p:txBody>
      </p:sp>
      <p:sp>
        <p:nvSpPr>
          <p:cNvPr id="11267" name="Rectangle 3">
            <a:extLst>
              <a:ext uri="{FF2B5EF4-FFF2-40B4-BE49-F238E27FC236}">
                <a16:creationId xmlns:a16="http://schemas.microsoft.com/office/drawing/2014/main" id="{435AAE38-1819-44A3-899E-12DDF544C9ED}"/>
              </a:ext>
            </a:extLst>
          </p:cNvPr>
          <p:cNvSpPr>
            <a:spLocks noGrp="1" noChangeArrowheads="1"/>
          </p:cNvSpPr>
          <p:nvPr>
            <p:ph type="body" idx="1"/>
          </p:nvPr>
        </p:nvSpPr>
        <p:spPr/>
        <p:txBody>
          <a:bodyPr>
            <a:normAutofit/>
          </a:bodyPr>
          <a:lstStyle/>
          <a:p>
            <a:pPr>
              <a:lnSpc>
                <a:spcPct val="90000"/>
              </a:lnSpc>
            </a:pPr>
            <a:r>
              <a:rPr lang="en-US" altLang="en-US" sz="3600" b="1" dirty="0"/>
              <a:t>Assurance</a:t>
            </a:r>
            <a:r>
              <a:rPr lang="en-US" altLang="en-US" sz="3600" dirty="0"/>
              <a:t> is the level of confidence that the policies are enforced and risks are mitigated within the TOE.</a:t>
            </a:r>
          </a:p>
          <a:p>
            <a:pPr>
              <a:lnSpc>
                <a:spcPct val="90000"/>
              </a:lnSpc>
            </a:pPr>
            <a:r>
              <a:rPr lang="en-US" altLang="en-US" sz="3600" dirty="0"/>
              <a:t>Assurance requirements must be supported by the TOE</a:t>
            </a:r>
          </a:p>
          <a:p>
            <a:pPr>
              <a:lnSpc>
                <a:spcPct val="90000"/>
              </a:lnSpc>
            </a:pPr>
            <a:r>
              <a:rPr lang="en-US" altLang="en-US" sz="3600" dirty="0"/>
              <a:t>Assurance activities are ongoing, often periodic, and typically performed in the course of system operation</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09950236-660A-4086-8413-EF9A022EC668}"/>
              </a:ext>
            </a:extLst>
          </p:cNvPr>
          <p:cNvSpPr>
            <a:spLocks noGrp="1" noChangeArrowheads="1"/>
          </p:cNvSpPr>
          <p:nvPr>
            <p:ph type="title"/>
          </p:nvPr>
        </p:nvSpPr>
        <p:spPr/>
        <p:txBody>
          <a:bodyPr/>
          <a:lstStyle/>
          <a:p>
            <a:r>
              <a:rPr lang="en-US" altLang="en-US"/>
              <a:t>Assurance Requirements</a:t>
            </a:r>
          </a:p>
        </p:txBody>
      </p:sp>
      <p:sp>
        <p:nvSpPr>
          <p:cNvPr id="12291" name="Rectangle 3">
            <a:extLst>
              <a:ext uri="{FF2B5EF4-FFF2-40B4-BE49-F238E27FC236}">
                <a16:creationId xmlns:a16="http://schemas.microsoft.com/office/drawing/2014/main" id="{0642CA21-46DC-4A03-98CD-6FFE4CD60382}"/>
              </a:ext>
            </a:extLst>
          </p:cNvPr>
          <p:cNvSpPr>
            <a:spLocks noGrp="1" noChangeArrowheads="1"/>
          </p:cNvSpPr>
          <p:nvPr>
            <p:ph type="body" idx="1"/>
          </p:nvPr>
        </p:nvSpPr>
        <p:spPr/>
        <p:txBody>
          <a:bodyPr>
            <a:normAutofit lnSpcReduction="10000"/>
          </a:bodyPr>
          <a:lstStyle/>
          <a:p>
            <a:pPr>
              <a:lnSpc>
                <a:spcPct val="90000"/>
              </a:lnSpc>
            </a:pPr>
            <a:r>
              <a:rPr lang="en-US" altLang="en-US" sz="3600" b="1" dirty="0"/>
              <a:t>Security Assurance Requirements (SAR)</a:t>
            </a:r>
            <a:r>
              <a:rPr lang="en-US" altLang="en-US" sz="3600" dirty="0"/>
              <a:t> describe the detailed actions during development, implementation, and operation the TOE that will assure its compliance with the claimed security functionality.</a:t>
            </a:r>
          </a:p>
          <a:p>
            <a:pPr>
              <a:lnSpc>
                <a:spcPct val="90000"/>
              </a:lnSpc>
            </a:pPr>
            <a:r>
              <a:rPr lang="en-US" altLang="en-US" sz="3600" b="1" dirty="0"/>
              <a:t>Evaluation Assurance Level (EAL)</a:t>
            </a:r>
            <a:r>
              <a:rPr lang="en-US" altLang="en-US" sz="3600" dirty="0"/>
              <a:t> is a numerical rating assigned to the TOE to reflect the SARs to be fulfilled.  EALs are predefined packages (in ISO/IEC 15408-3) of SARs with a given level of strictness.</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F913F971-9AF4-4A73-9062-42E0BA44D469}"/>
              </a:ext>
            </a:extLst>
          </p:cNvPr>
          <p:cNvSpPr>
            <a:spLocks noGrp="1" noChangeArrowheads="1"/>
          </p:cNvSpPr>
          <p:nvPr>
            <p:ph type="title"/>
          </p:nvPr>
        </p:nvSpPr>
        <p:spPr/>
        <p:txBody>
          <a:bodyPr/>
          <a:lstStyle/>
          <a:p>
            <a:r>
              <a:rPr lang="en-US" altLang="en-US"/>
              <a:t>Testing</a:t>
            </a:r>
          </a:p>
        </p:txBody>
      </p:sp>
      <p:sp>
        <p:nvSpPr>
          <p:cNvPr id="13315" name="Rectangle 3">
            <a:extLst>
              <a:ext uri="{FF2B5EF4-FFF2-40B4-BE49-F238E27FC236}">
                <a16:creationId xmlns:a16="http://schemas.microsoft.com/office/drawing/2014/main" id="{AEC670AE-ABE4-46DC-BCCD-6E8CE93C16D3}"/>
              </a:ext>
            </a:extLst>
          </p:cNvPr>
          <p:cNvSpPr>
            <a:spLocks noGrp="1" noChangeArrowheads="1"/>
          </p:cNvSpPr>
          <p:nvPr>
            <p:ph type="body" idx="1"/>
          </p:nvPr>
        </p:nvSpPr>
        <p:spPr/>
        <p:txBody>
          <a:bodyPr>
            <a:normAutofit/>
          </a:bodyPr>
          <a:lstStyle/>
          <a:p>
            <a:r>
              <a:rPr lang="en-US" altLang="en-US" sz="3600" dirty="0"/>
              <a:t>NIST’s National Voluntary Laboratory Accreditation Program (NVLAP) accredits Common Criteria testing laboratories in the US.</a:t>
            </a:r>
          </a:p>
          <a:p>
            <a:pPr lvl="1"/>
            <a:r>
              <a:rPr lang="en-US" altLang="en-US" sz="3200" dirty="0"/>
              <a:t>CCHIT security criteria are derived, in part, from the Common Criteria.  However, the rigor of the testing laboratories was deemed too expensive. </a:t>
            </a:r>
          </a:p>
          <a:p>
            <a:r>
              <a:rPr lang="en-US" altLang="en-US" sz="3600" dirty="0"/>
              <a:t>Use of the Common criteria in US Federal system procurement is mandatory.</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BA053-05CA-4C9B-999B-6164E0AF8FCB}"/>
              </a:ext>
            </a:extLst>
          </p:cNvPr>
          <p:cNvSpPr>
            <a:spLocks noGrp="1"/>
          </p:cNvSpPr>
          <p:nvPr>
            <p:ph type="title"/>
          </p:nvPr>
        </p:nvSpPr>
        <p:spPr/>
        <p:txBody>
          <a:bodyPr/>
          <a:lstStyle/>
          <a:p>
            <a:r>
              <a:rPr lang="en-GB" dirty="0"/>
              <a:t>FIPS 140</a:t>
            </a:r>
          </a:p>
        </p:txBody>
      </p:sp>
      <p:sp>
        <p:nvSpPr>
          <p:cNvPr id="3" name="Content Placeholder 2">
            <a:extLst>
              <a:ext uri="{FF2B5EF4-FFF2-40B4-BE49-F238E27FC236}">
                <a16:creationId xmlns:a16="http://schemas.microsoft.com/office/drawing/2014/main" id="{B03D6580-4905-44DA-9D22-63AB5EE93C62}"/>
              </a:ext>
            </a:extLst>
          </p:cNvPr>
          <p:cNvSpPr>
            <a:spLocks noGrp="1"/>
          </p:cNvSpPr>
          <p:nvPr>
            <p:ph idx="1"/>
          </p:nvPr>
        </p:nvSpPr>
        <p:spPr/>
        <p:txBody>
          <a:bodyPr>
            <a:normAutofit fontScale="92500" lnSpcReduction="10000"/>
          </a:bodyPr>
          <a:lstStyle/>
          <a:p>
            <a:r>
              <a:rPr lang="en-GB" dirty="0"/>
              <a:t>The 140 series of Federal Information Processing Standards (FIPS) are U.S. government computer security standards that specify requirements for cryptography modules</a:t>
            </a:r>
          </a:p>
          <a:p>
            <a:r>
              <a:rPr lang="en-GB" dirty="0"/>
              <a:t>As of October 2020, FIPS 140-2 and FIPS 140-3 are both accepted as current and active</a:t>
            </a:r>
          </a:p>
          <a:p>
            <a:r>
              <a:rPr lang="en-GB" dirty="0"/>
              <a:t>Coordinates the requirements and standards for cryptographic modules which include both hardware and software components for use by departments and agencies of the United States federal government</a:t>
            </a:r>
          </a:p>
          <a:p>
            <a:r>
              <a:rPr lang="en-GB" dirty="0"/>
              <a:t>FIPS 140 does not purport to provide </a:t>
            </a:r>
            <a:r>
              <a:rPr lang="en-GB" i="1" dirty="0"/>
              <a:t>sufficient</a:t>
            </a:r>
            <a:r>
              <a:rPr lang="en-GB" dirty="0"/>
              <a:t> conditions to guarantee that a module conforming to its requirements is secure, still less that a system built using such modules is secure</a:t>
            </a:r>
          </a:p>
        </p:txBody>
      </p:sp>
    </p:spTree>
    <p:extLst>
      <p:ext uri="{BB962C8B-B14F-4D97-AF65-F5344CB8AC3E}">
        <p14:creationId xmlns:p14="http://schemas.microsoft.com/office/powerpoint/2010/main" val="47537908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a:extLst>
              <a:ext uri="{FF2B5EF4-FFF2-40B4-BE49-F238E27FC236}">
                <a16:creationId xmlns:a16="http://schemas.microsoft.com/office/drawing/2014/main" id="{933460A0-952C-4628-9BBB-B23AAEC1D142}"/>
              </a:ext>
            </a:extLst>
          </p:cNvPr>
          <p:cNvSpPr>
            <a:spLocks noGrp="1" noChangeArrowheads="1"/>
          </p:cNvSpPr>
          <p:nvPr>
            <p:ph type="title"/>
          </p:nvPr>
        </p:nvSpPr>
        <p:spPr>
          <a:xfrm>
            <a:off x="1871664" y="188914"/>
            <a:ext cx="8099425" cy="642937"/>
          </a:xfrm>
        </p:spPr>
        <p:txBody>
          <a:bodyPr>
            <a:normAutofit fontScale="90000"/>
          </a:bodyPr>
          <a:lstStyle/>
          <a:p>
            <a:pPr eaLnBrk="1" hangingPunct="1"/>
            <a:r>
              <a:rPr lang="en-US" altLang="en-US"/>
              <a:t>Applicability of FIPS 140-2</a:t>
            </a:r>
          </a:p>
        </p:txBody>
      </p:sp>
      <p:sp>
        <p:nvSpPr>
          <p:cNvPr id="9219" name="Rectangle 5">
            <a:extLst>
              <a:ext uri="{FF2B5EF4-FFF2-40B4-BE49-F238E27FC236}">
                <a16:creationId xmlns:a16="http://schemas.microsoft.com/office/drawing/2014/main" id="{C42BCEBC-F3FB-426D-B5FE-A1A1D614AFC2}"/>
              </a:ext>
            </a:extLst>
          </p:cNvPr>
          <p:cNvSpPr>
            <a:spLocks noGrp="1" noChangeArrowheads="1"/>
          </p:cNvSpPr>
          <p:nvPr>
            <p:ph type="body" idx="1"/>
          </p:nvPr>
        </p:nvSpPr>
        <p:spPr>
          <a:xfrm>
            <a:off x="966789" y="2241550"/>
            <a:ext cx="10596561" cy="3641725"/>
          </a:xfrm>
        </p:spPr>
        <p:txBody>
          <a:bodyPr/>
          <a:lstStyle/>
          <a:p>
            <a:pPr eaLnBrk="1" hangingPunct="1"/>
            <a:r>
              <a:rPr lang="en-US" altLang="en-US" dirty="0"/>
              <a:t>U.S. Federal organizations must  use validated cryptographic modules</a:t>
            </a:r>
            <a:br>
              <a:rPr lang="en-US" altLang="en-US" dirty="0"/>
            </a:br>
            <a:endParaRPr lang="en-US" altLang="en-US" dirty="0"/>
          </a:p>
          <a:p>
            <a:pPr eaLnBrk="1" hangingPunct="1"/>
            <a:r>
              <a:rPr lang="en-US" altLang="en-US" dirty="0" err="1"/>
              <a:t>GoC</a:t>
            </a:r>
            <a:r>
              <a:rPr lang="en-US" altLang="en-US" dirty="0"/>
              <a:t> departments are recommended by CSE to use validated cryptographic modules</a:t>
            </a:r>
            <a:br>
              <a:rPr lang="en-US" altLang="en-US" dirty="0"/>
            </a:br>
            <a:endParaRPr lang="en-US" altLang="en-US" dirty="0"/>
          </a:p>
          <a:p>
            <a:pPr eaLnBrk="1" hangingPunct="1"/>
            <a:r>
              <a:rPr lang="en-US" altLang="en-US" dirty="0"/>
              <a:t>International recognition</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a:extLst>
              <a:ext uri="{FF2B5EF4-FFF2-40B4-BE49-F238E27FC236}">
                <a16:creationId xmlns:a16="http://schemas.microsoft.com/office/drawing/2014/main" id="{75C37483-3700-44EB-BC09-D8C8F6051307}"/>
              </a:ext>
            </a:extLst>
          </p:cNvPr>
          <p:cNvSpPr>
            <a:spLocks noChangeArrowheads="1"/>
          </p:cNvSpPr>
          <p:nvPr/>
        </p:nvSpPr>
        <p:spPr bwMode="auto">
          <a:xfrm>
            <a:off x="1882776" y="1831976"/>
            <a:ext cx="1851025" cy="3451225"/>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10243" name="Line 7">
            <a:extLst>
              <a:ext uri="{FF2B5EF4-FFF2-40B4-BE49-F238E27FC236}">
                <a16:creationId xmlns:a16="http://schemas.microsoft.com/office/drawing/2014/main" id="{E5ADA654-F9A9-4147-831D-036757502D1E}"/>
              </a:ext>
            </a:extLst>
          </p:cNvPr>
          <p:cNvSpPr>
            <a:spLocks noChangeShapeType="1"/>
          </p:cNvSpPr>
          <p:nvPr/>
        </p:nvSpPr>
        <p:spPr bwMode="auto">
          <a:xfrm flipH="1" flipV="1">
            <a:off x="1884364" y="2605088"/>
            <a:ext cx="18319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0244" name="Text Box 9">
            <a:extLst>
              <a:ext uri="{FF2B5EF4-FFF2-40B4-BE49-F238E27FC236}">
                <a16:creationId xmlns:a16="http://schemas.microsoft.com/office/drawing/2014/main" id="{5D0D94D0-891F-4022-BF66-81CB7752E3EE}"/>
              </a:ext>
            </a:extLst>
          </p:cNvPr>
          <p:cNvSpPr txBox="1">
            <a:spLocks noChangeArrowheads="1"/>
          </p:cNvSpPr>
          <p:nvPr/>
        </p:nvSpPr>
        <p:spPr bwMode="auto">
          <a:xfrm>
            <a:off x="1919289" y="1906588"/>
            <a:ext cx="17430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a:spcBef>
                <a:spcPct val="50000"/>
              </a:spcBef>
            </a:pPr>
            <a:r>
              <a:rPr lang="en-US" altLang="en-US" sz="2800">
                <a:latin typeface="Times New Roman" panose="02020603050405020304" pitchFamily="18" charset="0"/>
              </a:rPr>
              <a:t>Vendor</a:t>
            </a:r>
            <a:endParaRPr lang="en-US" altLang="en-US">
              <a:latin typeface="Times New Roman" panose="02020603050405020304" pitchFamily="18" charset="0"/>
            </a:endParaRPr>
          </a:p>
        </p:txBody>
      </p:sp>
      <p:sp>
        <p:nvSpPr>
          <p:cNvPr id="10245" name="Line 11">
            <a:extLst>
              <a:ext uri="{FF2B5EF4-FFF2-40B4-BE49-F238E27FC236}">
                <a16:creationId xmlns:a16="http://schemas.microsoft.com/office/drawing/2014/main" id="{009251BD-80A7-40DB-B3A3-BE5388D9E51D}"/>
              </a:ext>
            </a:extLst>
          </p:cNvPr>
          <p:cNvSpPr>
            <a:spLocks noChangeShapeType="1"/>
          </p:cNvSpPr>
          <p:nvPr/>
        </p:nvSpPr>
        <p:spPr bwMode="auto">
          <a:xfrm flipH="1">
            <a:off x="1882776" y="3871913"/>
            <a:ext cx="18335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0246" name="Text Box 13">
            <a:extLst>
              <a:ext uri="{FF2B5EF4-FFF2-40B4-BE49-F238E27FC236}">
                <a16:creationId xmlns:a16="http://schemas.microsoft.com/office/drawing/2014/main" id="{99CE55F8-EF76-40E0-869A-6094FE72CBFB}"/>
              </a:ext>
            </a:extLst>
          </p:cNvPr>
          <p:cNvSpPr txBox="1">
            <a:spLocks noChangeArrowheads="1"/>
          </p:cNvSpPr>
          <p:nvPr/>
        </p:nvSpPr>
        <p:spPr bwMode="auto">
          <a:xfrm>
            <a:off x="1895476" y="2854326"/>
            <a:ext cx="18335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a:spcBef>
                <a:spcPct val="50000"/>
              </a:spcBef>
            </a:pPr>
            <a:r>
              <a:rPr lang="en-US" altLang="en-US" sz="2000" i="1">
                <a:latin typeface="Times New Roman" panose="02020603050405020304" pitchFamily="18" charset="0"/>
              </a:rPr>
              <a:t>Designs and Produces</a:t>
            </a:r>
          </a:p>
        </p:txBody>
      </p:sp>
      <p:sp>
        <p:nvSpPr>
          <p:cNvPr id="10247" name="Text Box 14">
            <a:extLst>
              <a:ext uri="{FF2B5EF4-FFF2-40B4-BE49-F238E27FC236}">
                <a16:creationId xmlns:a16="http://schemas.microsoft.com/office/drawing/2014/main" id="{3C5C5E09-A175-496A-86B1-6E3EE495752C}"/>
              </a:ext>
            </a:extLst>
          </p:cNvPr>
          <p:cNvSpPr txBox="1">
            <a:spLocks noChangeArrowheads="1"/>
          </p:cNvSpPr>
          <p:nvPr/>
        </p:nvSpPr>
        <p:spPr bwMode="auto">
          <a:xfrm>
            <a:off x="1882775" y="3989389"/>
            <a:ext cx="188753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a:spcBef>
                <a:spcPct val="50000"/>
              </a:spcBef>
            </a:pPr>
            <a:r>
              <a:rPr lang="en-US" altLang="en-US" sz="2000">
                <a:latin typeface="Times New Roman" panose="02020603050405020304" pitchFamily="18" charset="0"/>
              </a:rPr>
              <a:t>Cryptographic Module and Algorithm</a:t>
            </a:r>
            <a:endParaRPr lang="en-US" altLang="en-US">
              <a:latin typeface="Times New Roman" panose="02020603050405020304" pitchFamily="18" charset="0"/>
            </a:endParaRPr>
          </a:p>
        </p:txBody>
      </p:sp>
      <p:sp>
        <p:nvSpPr>
          <p:cNvPr id="10248" name="Rectangle 17">
            <a:extLst>
              <a:ext uri="{FF2B5EF4-FFF2-40B4-BE49-F238E27FC236}">
                <a16:creationId xmlns:a16="http://schemas.microsoft.com/office/drawing/2014/main" id="{402B47FF-EFF8-4DC3-A9F7-7EC4366F1F53}"/>
              </a:ext>
            </a:extLst>
          </p:cNvPr>
          <p:cNvSpPr>
            <a:spLocks noChangeArrowheads="1"/>
          </p:cNvSpPr>
          <p:nvPr/>
        </p:nvSpPr>
        <p:spPr bwMode="auto">
          <a:xfrm>
            <a:off x="4137026" y="1831976"/>
            <a:ext cx="1851025" cy="343376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10249" name="Line 18">
            <a:extLst>
              <a:ext uri="{FF2B5EF4-FFF2-40B4-BE49-F238E27FC236}">
                <a16:creationId xmlns:a16="http://schemas.microsoft.com/office/drawing/2014/main" id="{1E46F6D8-8341-4792-A723-9B8EC8DDEE2A}"/>
              </a:ext>
            </a:extLst>
          </p:cNvPr>
          <p:cNvSpPr>
            <a:spLocks noChangeShapeType="1"/>
          </p:cNvSpPr>
          <p:nvPr/>
        </p:nvSpPr>
        <p:spPr bwMode="auto">
          <a:xfrm flipH="1">
            <a:off x="4138614" y="2605088"/>
            <a:ext cx="18319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0250" name="Text Box 19">
            <a:extLst>
              <a:ext uri="{FF2B5EF4-FFF2-40B4-BE49-F238E27FC236}">
                <a16:creationId xmlns:a16="http://schemas.microsoft.com/office/drawing/2014/main" id="{AD252722-492F-475E-A0CA-F169E90B9EEF}"/>
              </a:ext>
            </a:extLst>
          </p:cNvPr>
          <p:cNvSpPr txBox="1">
            <a:spLocks noChangeArrowheads="1"/>
          </p:cNvSpPr>
          <p:nvPr/>
        </p:nvSpPr>
        <p:spPr bwMode="auto">
          <a:xfrm>
            <a:off x="4173539" y="1906588"/>
            <a:ext cx="17430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a:spcBef>
                <a:spcPct val="50000"/>
              </a:spcBef>
            </a:pPr>
            <a:r>
              <a:rPr lang="en-US" altLang="en-US" sz="2800">
                <a:latin typeface="Times New Roman" panose="02020603050405020304" pitchFamily="18" charset="0"/>
              </a:rPr>
              <a:t>CMT Lab</a:t>
            </a:r>
            <a:endParaRPr lang="en-US" altLang="en-US">
              <a:latin typeface="Times New Roman" panose="02020603050405020304" pitchFamily="18" charset="0"/>
            </a:endParaRPr>
          </a:p>
        </p:txBody>
      </p:sp>
      <p:sp>
        <p:nvSpPr>
          <p:cNvPr id="10251" name="Line 20">
            <a:extLst>
              <a:ext uri="{FF2B5EF4-FFF2-40B4-BE49-F238E27FC236}">
                <a16:creationId xmlns:a16="http://schemas.microsoft.com/office/drawing/2014/main" id="{558ABA06-E062-488A-94FD-F30830F14E5B}"/>
              </a:ext>
            </a:extLst>
          </p:cNvPr>
          <p:cNvSpPr>
            <a:spLocks noChangeShapeType="1"/>
          </p:cNvSpPr>
          <p:nvPr/>
        </p:nvSpPr>
        <p:spPr bwMode="auto">
          <a:xfrm flipH="1">
            <a:off x="4137026" y="3871913"/>
            <a:ext cx="18335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0252" name="Text Box 21">
            <a:extLst>
              <a:ext uri="{FF2B5EF4-FFF2-40B4-BE49-F238E27FC236}">
                <a16:creationId xmlns:a16="http://schemas.microsoft.com/office/drawing/2014/main" id="{77BFE891-34F3-4127-AE16-A9B9F60CBFB8}"/>
              </a:ext>
            </a:extLst>
          </p:cNvPr>
          <p:cNvSpPr txBox="1">
            <a:spLocks noChangeArrowheads="1"/>
          </p:cNvSpPr>
          <p:nvPr/>
        </p:nvSpPr>
        <p:spPr bwMode="auto">
          <a:xfrm>
            <a:off x="4137026" y="2854326"/>
            <a:ext cx="18335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a:spcBef>
                <a:spcPct val="50000"/>
              </a:spcBef>
            </a:pPr>
            <a:r>
              <a:rPr lang="en-US" altLang="en-US" sz="2000" i="1">
                <a:latin typeface="Times New Roman" panose="02020603050405020304" pitchFamily="18" charset="0"/>
              </a:rPr>
              <a:t>Tests for Conformance</a:t>
            </a:r>
          </a:p>
        </p:txBody>
      </p:sp>
      <p:sp>
        <p:nvSpPr>
          <p:cNvPr id="10253" name="Text Box 22">
            <a:extLst>
              <a:ext uri="{FF2B5EF4-FFF2-40B4-BE49-F238E27FC236}">
                <a16:creationId xmlns:a16="http://schemas.microsoft.com/office/drawing/2014/main" id="{4D42D6FC-D441-46F8-BE9E-F6A3E349A6FD}"/>
              </a:ext>
            </a:extLst>
          </p:cNvPr>
          <p:cNvSpPr txBox="1">
            <a:spLocks noChangeArrowheads="1"/>
          </p:cNvSpPr>
          <p:nvPr/>
        </p:nvSpPr>
        <p:spPr bwMode="auto">
          <a:xfrm>
            <a:off x="4137025" y="3989389"/>
            <a:ext cx="188753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a:spcBef>
                <a:spcPct val="50000"/>
              </a:spcBef>
            </a:pPr>
            <a:r>
              <a:rPr lang="en-US" altLang="en-US" sz="2000">
                <a:latin typeface="Times New Roman" panose="02020603050405020304" pitchFamily="18" charset="0"/>
              </a:rPr>
              <a:t>Cryptographic Module and Algorithm</a:t>
            </a:r>
            <a:endParaRPr lang="en-US" altLang="en-US">
              <a:latin typeface="Times New Roman" panose="02020603050405020304" pitchFamily="18" charset="0"/>
            </a:endParaRPr>
          </a:p>
        </p:txBody>
      </p:sp>
      <p:sp>
        <p:nvSpPr>
          <p:cNvPr id="10254" name="Rectangle 24">
            <a:extLst>
              <a:ext uri="{FF2B5EF4-FFF2-40B4-BE49-F238E27FC236}">
                <a16:creationId xmlns:a16="http://schemas.microsoft.com/office/drawing/2014/main" id="{0A15303A-7DBB-47AF-9D78-02760ADACE04}"/>
              </a:ext>
            </a:extLst>
          </p:cNvPr>
          <p:cNvSpPr>
            <a:spLocks noChangeArrowheads="1"/>
          </p:cNvSpPr>
          <p:nvPr/>
        </p:nvSpPr>
        <p:spPr bwMode="auto">
          <a:xfrm>
            <a:off x="6411914" y="1831976"/>
            <a:ext cx="1851025" cy="3451225"/>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10255" name="Line 25">
            <a:extLst>
              <a:ext uri="{FF2B5EF4-FFF2-40B4-BE49-F238E27FC236}">
                <a16:creationId xmlns:a16="http://schemas.microsoft.com/office/drawing/2014/main" id="{CF0FFF66-9AE3-49FC-ABBB-4AC312B291CD}"/>
              </a:ext>
            </a:extLst>
          </p:cNvPr>
          <p:cNvSpPr>
            <a:spLocks noChangeShapeType="1"/>
          </p:cNvSpPr>
          <p:nvPr/>
        </p:nvSpPr>
        <p:spPr bwMode="auto">
          <a:xfrm flipH="1">
            <a:off x="6413501" y="2605088"/>
            <a:ext cx="18319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0256" name="Text Box 26">
            <a:extLst>
              <a:ext uri="{FF2B5EF4-FFF2-40B4-BE49-F238E27FC236}">
                <a16:creationId xmlns:a16="http://schemas.microsoft.com/office/drawing/2014/main" id="{E147EE60-5923-40F9-A673-6D67F993D903}"/>
              </a:ext>
            </a:extLst>
          </p:cNvPr>
          <p:cNvSpPr txBox="1">
            <a:spLocks noChangeArrowheads="1"/>
          </p:cNvSpPr>
          <p:nvPr/>
        </p:nvSpPr>
        <p:spPr bwMode="auto">
          <a:xfrm>
            <a:off x="6448426" y="1906588"/>
            <a:ext cx="17430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a:spcBef>
                <a:spcPct val="50000"/>
              </a:spcBef>
            </a:pPr>
            <a:r>
              <a:rPr lang="en-US" altLang="en-US" sz="2800">
                <a:latin typeface="Times New Roman" panose="02020603050405020304" pitchFamily="18" charset="0"/>
              </a:rPr>
              <a:t>CMVP</a:t>
            </a:r>
            <a:endParaRPr lang="en-US" altLang="en-US">
              <a:latin typeface="Times New Roman" panose="02020603050405020304" pitchFamily="18" charset="0"/>
            </a:endParaRPr>
          </a:p>
        </p:txBody>
      </p:sp>
      <p:sp>
        <p:nvSpPr>
          <p:cNvPr id="10257" name="Line 27">
            <a:extLst>
              <a:ext uri="{FF2B5EF4-FFF2-40B4-BE49-F238E27FC236}">
                <a16:creationId xmlns:a16="http://schemas.microsoft.com/office/drawing/2014/main" id="{C9FEA339-623B-48C6-A414-57AD4C2249C8}"/>
              </a:ext>
            </a:extLst>
          </p:cNvPr>
          <p:cNvSpPr>
            <a:spLocks noChangeShapeType="1"/>
          </p:cNvSpPr>
          <p:nvPr/>
        </p:nvSpPr>
        <p:spPr bwMode="auto">
          <a:xfrm flipH="1">
            <a:off x="6411913" y="3871913"/>
            <a:ext cx="18335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0258" name="Text Box 28">
            <a:extLst>
              <a:ext uri="{FF2B5EF4-FFF2-40B4-BE49-F238E27FC236}">
                <a16:creationId xmlns:a16="http://schemas.microsoft.com/office/drawing/2014/main" id="{0523F757-79F9-40E4-A22E-8C99ED9118C9}"/>
              </a:ext>
            </a:extLst>
          </p:cNvPr>
          <p:cNvSpPr txBox="1">
            <a:spLocks noChangeArrowheads="1"/>
          </p:cNvSpPr>
          <p:nvPr/>
        </p:nvSpPr>
        <p:spPr bwMode="auto">
          <a:xfrm>
            <a:off x="6411913" y="2854326"/>
            <a:ext cx="18335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a:spcBef>
                <a:spcPct val="50000"/>
              </a:spcBef>
            </a:pPr>
            <a:r>
              <a:rPr lang="en-US" altLang="en-US" sz="2000" i="1">
                <a:latin typeface="Times New Roman" panose="02020603050405020304" pitchFamily="18" charset="0"/>
              </a:rPr>
              <a:t>Validates</a:t>
            </a:r>
          </a:p>
        </p:txBody>
      </p:sp>
      <p:sp>
        <p:nvSpPr>
          <p:cNvPr id="10259" name="Text Box 29">
            <a:extLst>
              <a:ext uri="{FF2B5EF4-FFF2-40B4-BE49-F238E27FC236}">
                <a16:creationId xmlns:a16="http://schemas.microsoft.com/office/drawing/2014/main" id="{E51BE6A0-7735-4C4E-AFD6-3B99D28DBD40}"/>
              </a:ext>
            </a:extLst>
          </p:cNvPr>
          <p:cNvSpPr txBox="1">
            <a:spLocks noChangeArrowheads="1"/>
          </p:cNvSpPr>
          <p:nvPr/>
        </p:nvSpPr>
        <p:spPr bwMode="auto">
          <a:xfrm>
            <a:off x="6411914" y="3989389"/>
            <a:ext cx="18875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a:spcBef>
                <a:spcPct val="50000"/>
              </a:spcBef>
            </a:pPr>
            <a:r>
              <a:rPr lang="en-US" altLang="en-US" sz="2000">
                <a:latin typeface="Times New Roman" panose="02020603050405020304" pitchFamily="18" charset="0"/>
              </a:rPr>
              <a:t>Test Results and Signs Certificate</a:t>
            </a:r>
            <a:endParaRPr lang="en-US" altLang="en-US">
              <a:latin typeface="Times New Roman" panose="02020603050405020304" pitchFamily="18" charset="0"/>
            </a:endParaRPr>
          </a:p>
        </p:txBody>
      </p:sp>
      <p:sp>
        <p:nvSpPr>
          <p:cNvPr id="10260" name="Rectangle 31">
            <a:extLst>
              <a:ext uri="{FF2B5EF4-FFF2-40B4-BE49-F238E27FC236}">
                <a16:creationId xmlns:a16="http://schemas.microsoft.com/office/drawing/2014/main" id="{496481C9-9311-4BF4-B429-816AE5D7444E}"/>
              </a:ext>
            </a:extLst>
          </p:cNvPr>
          <p:cNvSpPr>
            <a:spLocks noChangeArrowheads="1"/>
          </p:cNvSpPr>
          <p:nvPr/>
        </p:nvSpPr>
        <p:spPr bwMode="auto">
          <a:xfrm>
            <a:off x="8521701" y="1831976"/>
            <a:ext cx="1851025" cy="3451225"/>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10261" name="Line 32">
            <a:extLst>
              <a:ext uri="{FF2B5EF4-FFF2-40B4-BE49-F238E27FC236}">
                <a16:creationId xmlns:a16="http://schemas.microsoft.com/office/drawing/2014/main" id="{B8B3F3F0-4A1A-4700-918D-77511615172F}"/>
              </a:ext>
            </a:extLst>
          </p:cNvPr>
          <p:cNvSpPr>
            <a:spLocks noChangeShapeType="1"/>
          </p:cNvSpPr>
          <p:nvPr/>
        </p:nvSpPr>
        <p:spPr bwMode="auto">
          <a:xfrm flipH="1">
            <a:off x="8504239" y="2605088"/>
            <a:ext cx="18510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0262" name="Text Box 33">
            <a:extLst>
              <a:ext uri="{FF2B5EF4-FFF2-40B4-BE49-F238E27FC236}">
                <a16:creationId xmlns:a16="http://schemas.microsoft.com/office/drawing/2014/main" id="{64BDCA07-D5B4-4064-BD0A-3028BFD548EC}"/>
              </a:ext>
            </a:extLst>
          </p:cNvPr>
          <p:cNvSpPr txBox="1">
            <a:spLocks noChangeArrowheads="1"/>
          </p:cNvSpPr>
          <p:nvPr/>
        </p:nvSpPr>
        <p:spPr bwMode="auto">
          <a:xfrm>
            <a:off x="8558214" y="1906588"/>
            <a:ext cx="17430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a:spcBef>
                <a:spcPct val="50000"/>
              </a:spcBef>
            </a:pPr>
            <a:r>
              <a:rPr lang="en-US" altLang="en-US" sz="2800">
                <a:latin typeface="Times New Roman" panose="02020603050405020304" pitchFamily="18" charset="0"/>
              </a:rPr>
              <a:t>User</a:t>
            </a:r>
            <a:endParaRPr lang="en-US" altLang="en-US">
              <a:latin typeface="Times New Roman" panose="02020603050405020304" pitchFamily="18" charset="0"/>
            </a:endParaRPr>
          </a:p>
        </p:txBody>
      </p:sp>
      <p:sp>
        <p:nvSpPr>
          <p:cNvPr id="10263" name="Line 34">
            <a:extLst>
              <a:ext uri="{FF2B5EF4-FFF2-40B4-BE49-F238E27FC236}">
                <a16:creationId xmlns:a16="http://schemas.microsoft.com/office/drawing/2014/main" id="{B21C7AFB-D617-438B-9B67-34AD8F15E6A2}"/>
              </a:ext>
            </a:extLst>
          </p:cNvPr>
          <p:cNvSpPr>
            <a:spLocks noChangeShapeType="1"/>
          </p:cNvSpPr>
          <p:nvPr/>
        </p:nvSpPr>
        <p:spPr bwMode="auto">
          <a:xfrm flipH="1">
            <a:off x="8521701" y="3871913"/>
            <a:ext cx="18335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0264" name="Text Box 35">
            <a:extLst>
              <a:ext uri="{FF2B5EF4-FFF2-40B4-BE49-F238E27FC236}">
                <a16:creationId xmlns:a16="http://schemas.microsoft.com/office/drawing/2014/main" id="{03795943-001F-4544-94AA-3D342B87480A}"/>
              </a:ext>
            </a:extLst>
          </p:cNvPr>
          <p:cNvSpPr txBox="1">
            <a:spLocks noChangeArrowheads="1"/>
          </p:cNvSpPr>
          <p:nvPr/>
        </p:nvSpPr>
        <p:spPr bwMode="auto">
          <a:xfrm>
            <a:off x="8521701" y="2854326"/>
            <a:ext cx="18335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a:spcBef>
                <a:spcPct val="50000"/>
              </a:spcBef>
            </a:pPr>
            <a:r>
              <a:rPr lang="en-US" altLang="en-US" sz="2000" i="1">
                <a:latin typeface="Times New Roman" panose="02020603050405020304" pitchFamily="18" charset="0"/>
              </a:rPr>
              <a:t>Specifies and Purchases</a:t>
            </a:r>
          </a:p>
        </p:txBody>
      </p:sp>
      <p:sp>
        <p:nvSpPr>
          <p:cNvPr id="10265" name="Text Box 36">
            <a:extLst>
              <a:ext uri="{FF2B5EF4-FFF2-40B4-BE49-F238E27FC236}">
                <a16:creationId xmlns:a16="http://schemas.microsoft.com/office/drawing/2014/main" id="{99DEDF5D-18E1-4FC1-BEC5-7B828D84989F}"/>
              </a:ext>
            </a:extLst>
          </p:cNvPr>
          <p:cNvSpPr txBox="1">
            <a:spLocks noChangeArrowheads="1"/>
          </p:cNvSpPr>
          <p:nvPr/>
        </p:nvSpPr>
        <p:spPr bwMode="auto">
          <a:xfrm>
            <a:off x="8521700" y="3989389"/>
            <a:ext cx="18875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a:spcBef>
                <a:spcPct val="50000"/>
              </a:spcBef>
            </a:pPr>
            <a:r>
              <a:rPr lang="en-US" altLang="en-US" sz="2000">
                <a:latin typeface="Times New Roman" panose="02020603050405020304" pitchFamily="18" charset="0"/>
              </a:rPr>
              <a:t>Security and Assurance</a:t>
            </a:r>
            <a:endParaRPr lang="en-US" altLang="en-US">
              <a:latin typeface="Times New Roman" panose="02020603050405020304" pitchFamily="18" charset="0"/>
            </a:endParaRPr>
          </a:p>
        </p:txBody>
      </p:sp>
      <p:sp>
        <p:nvSpPr>
          <p:cNvPr id="10266" name="AutoShape 38">
            <a:extLst>
              <a:ext uri="{FF2B5EF4-FFF2-40B4-BE49-F238E27FC236}">
                <a16:creationId xmlns:a16="http://schemas.microsoft.com/office/drawing/2014/main" id="{7CC4322D-4CE4-44D8-B5D9-622D450DDFC3}"/>
              </a:ext>
            </a:extLst>
          </p:cNvPr>
          <p:cNvSpPr>
            <a:spLocks noChangeArrowheads="1"/>
          </p:cNvSpPr>
          <p:nvPr/>
        </p:nvSpPr>
        <p:spPr bwMode="auto">
          <a:xfrm>
            <a:off x="2309813" y="5454651"/>
            <a:ext cx="976312" cy="485775"/>
          </a:xfrm>
          <a:prstGeom prst="rightArrow">
            <a:avLst>
              <a:gd name="adj1" fmla="val 50000"/>
              <a:gd name="adj2" fmla="val 50245"/>
            </a:avLst>
          </a:prstGeom>
          <a:solidFill>
            <a:srgbClr val="FF3300"/>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10267" name="AutoShape 39">
            <a:extLst>
              <a:ext uri="{FF2B5EF4-FFF2-40B4-BE49-F238E27FC236}">
                <a16:creationId xmlns:a16="http://schemas.microsoft.com/office/drawing/2014/main" id="{C9559200-FA3A-4823-B824-252D67A72551}"/>
              </a:ext>
            </a:extLst>
          </p:cNvPr>
          <p:cNvSpPr>
            <a:spLocks noChangeArrowheads="1"/>
          </p:cNvSpPr>
          <p:nvPr/>
        </p:nvSpPr>
        <p:spPr bwMode="auto">
          <a:xfrm>
            <a:off x="4583113" y="5392739"/>
            <a:ext cx="976312" cy="485775"/>
          </a:xfrm>
          <a:prstGeom prst="rightArrow">
            <a:avLst>
              <a:gd name="adj1" fmla="val 50000"/>
              <a:gd name="adj2" fmla="val 50245"/>
            </a:avLst>
          </a:prstGeom>
          <a:solidFill>
            <a:srgbClr val="FF3300"/>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10268" name="AutoShape 40">
            <a:extLst>
              <a:ext uri="{FF2B5EF4-FFF2-40B4-BE49-F238E27FC236}">
                <a16:creationId xmlns:a16="http://schemas.microsoft.com/office/drawing/2014/main" id="{289473FD-E0C3-4396-8DE2-F37F789A7076}"/>
              </a:ext>
            </a:extLst>
          </p:cNvPr>
          <p:cNvSpPr>
            <a:spLocks noChangeArrowheads="1"/>
          </p:cNvSpPr>
          <p:nvPr/>
        </p:nvSpPr>
        <p:spPr bwMode="auto">
          <a:xfrm>
            <a:off x="6819901" y="5400676"/>
            <a:ext cx="976313" cy="485775"/>
          </a:xfrm>
          <a:prstGeom prst="rightArrow">
            <a:avLst>
              <a:gd name="adj1" fmla="val 50000"/>
              <a:gd name="adj2" fmla="val 50245"/>
            </a:avLst>
          </a:prstGeom>
          <a:solidFill>
            <a:srgbClr val="FF3300"/>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10269" name="Rectangle 42">
            <a:extLst>
              <a:ext uri="{FF2B5EF4-FFF2-40B4-BE49-F238E27FC236}">
                <a16:creationId xmlns:a16="http://schemas.microsoft.com/office/drawing/2014/main" id="{5E516773-269F-48B9-86EB-A710E0F4E591}"/>
              </a:ext>
            </a:extLst>
          </p:cNvPr>
          <p:cNvSpPr>
            <a:spLocks noGrp="1" noChangeArrowheads="1"/>
          </p:cNvSpPr>
          <p:nvPr>
            <p:ph type="title"/>
          </p:nvPr>
        </p:nvSpPr>
        <p:spPr>
          <a:xfrm>
            <a:off x="1812926" y="179388"/>
            <a:ext cx="8564563" cy="652462"/>
          </a:xfrm>
        </p:spPr>
        <p:txBody>
          <a:bodyPr>
            <a:normAutofit fontScale="90000"/>
          </a:bodyPr>
          <a:lstStyle/>
          <a:p>
            <a:pPr eaLnBrk="1" hangingPunct="1"/>
            <a:r>
              <a:rPr lang="en-US" altLang="en-US"/>
              <a:t>Flow of a FIPS 140-2 Validation</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14AD826A-E66A-46D7-9837-F2FE8BE9CEE0}"/>
              </a:ext>
            </a:extLst>
          </p:cNvPr>
          <p:cNvSpPr>
            <a:spLocks noGrp="1" noChangeArrowheads="1"/>
          </p:cNvSpPr>
          <p:nvPr>
            <p:ph type="body" idx="1"/>
          </p:nvPr>
        </p:nvSpPr>
        <p:spPr>
          <a:xfrm>
            <a:off x="2219325" y="4029076"/>
            <a:ext cx="7848600" cy="2193925"/>
          </a:xfrm>
        </p:spPr>
        <p:txBody>
          <a:bodyPr>
            <a:normAutofit lnSpcReduction="10000"/>
          </a:bodyPr>
          <a:lstStyle/>
          <a:p>
            <a:pPr eaLnBrk="1" hangingPunct="1">
              <a:lnSpc>
                <a:spcPct val="90000"/>
              </a:lnSpc>
            </a:pPr>
            <a:r>
              <a:rPr lang="en-US" altLang="en-US" sz="2400"/>
              <a:t>Level 1 is the lowest, Level 4 most stringent</a:t>
            </a:r>
          </a:p>
          <a:p>
            <a:pPr eaLnBrk="1" hangingPunct="1">
              <a:lnSpc>
                <a:spcPct val="90000"/>
              </a:lnSpc>
              <a:buFont typeface="Wingdings" panose="05000000000000000000" pitchFamily="2" charset="2"/>
              <a:buNone/>
            </a:pPr>
            <a:endParaRPr lang="en-US" altLang="en-US" sz="2400"/>
          </a:p>
          <a:p>
            <a:pPr eaLnBrk="1" hangingPunct="1">
              <a:lnSpc>
                <a:spcPct val="90000"/>
              </a:lnSpc>
            </a:pPr>
            <a:r>
              <a:rPr lang="en-US" altLang="en-US" sz="2400"/>
              <a:t>Requirements are primarily cumulative by level</a:t>
            </a:r>
          </a:p>
          <a:p>
            <a:pPr eaLnBrk="1" hangingPunct="1">
              <a:lnSpc>
                <a:spcPct val="90000"/>
              </a:lnSpc>
              <a:buFont typeface="Wingdings" panose="05000000000000000000" pitchFamily="2" charset="2"/>
              <a:buNone/>
            </a:pPr>
            <a:endParaRPr lang="en-US" altLang="en-US" sz="2400"/>
          </a:p>
          <a:p>
            <a:pPr eaLnBrk="1" hangingPunct="1">
              <a:lnSpc>
                <a:spcPct val="90000"/>
              </a:lnSpc>
            </a:pPr>
            <a:r>
              <a:rPr lang="en-US" altLang="en-US" sz="2400"/>
              <a:t>Overall rating is lowest rating in all sections</a:t>
            </a:r>
            <a:endParaRPr lang="en-US" altLang="en-US" sz="2400">
              <a:solidFill>
                <a:schemeClr val="bg2"/>
              </a:solidFill>
            </a:endParaRPr>
          </a:p>
        </p:txBody>
      </p:sp>
      <p:sp>
        <p:nvSpPr>
          <p:cNvPr id="11267" name="Line 4">
            <a:extLst>
              <a:ext uri="{FF2B5EF4-FFF2-40B4-BE49-F238E27FC236}">
                <a16:creationId xmlns:a16="http://schemas.microsoft.com/office/drawing/2014/main" id="{662CC2A4-B2E9-4594-9881-BB8AE93E3AB8}"/>
              </a:ext>
            </a:extLst>
          </p:cNvPr>
          <p:cNvSpPr>
            <a:spLocks noChangeShapeType="1"/>
          </p:cNvSpPr>
          <p:nvPr/>
        </p:nvSpPr>
        <p:spPr bwMode="auto">
          <a:xfrm>
            <a:off x="2606676" y="2655888"/>
            <a:ext cx="7680325" cy="0"/>
          </a:xfrm>
          <a:prstGeom prst="line">
            <a:avLst/>
          </a:prstGeom>
          <a:noFill/>
          <a:ln w="76200">
            <a:solidFill>
              <a:srgbClr val="000000"/>
            </a:solidFill>
            <a:round/>
            <a:headEnd type="oval"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1268" name="Text Box 5">
            <a:extLst>
              <a:ext uri="{FF2B5EF4-FFF2-40B4-BE49-F238E27FC236}">
                <a16:creationId xmlns:a16="http://schemas.microsoft.com/office/drawing/2014/main" id="{B6623A04-EA5B-4F61-BCF2-D1DB844BB3C5}"/>
              </a:ext>
            </a:extLst>
          </p:cNvPr>
          <p:cNvSpPr txBox="1">
            <a:spLocks noChangeArrowheads="1"/>
          </p:cNvSpPr>
          <p:nvPr/>
        </p:nvSpPr>
        <p:spPr bwMode="auto">
          <a:xfrm rot="1589">
            <a:off x="1790700" y="2909889"/>
            <a:ext cx="16144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altLang="en-US" sz="2000">
                <a:latin typeface="Times New Roman" panose="02020603050405020304" pitchFamily="18" charset="0"/>
              </a:rPr>
              <a:t>Not Validated</a:t>
            </a:r>
          </a:p>
        </p:txBody>
      </p:sp>
      <p:sp>
        <p:nvSpPr>
          <p:cNvPr id="11269" name="Text Box 6">
            <a:extLst>
              <a:ext uri="{FF2B5EF4-FFF2-40B4-BE49-F238E27FC236}">
                <a16:creationId xmlns:a16="http://schemas.microsoft.com/office/drawing/2014/main" id="{3D3D2E53-E6F0-40F7-9224-555C7D963B98}"/>
              </a:ext>
            </a:extLst>
          </p:cNvPr>
          <p:cNvSpPr txBox="1">
            <a:spLocks noChangeArrowheads="1"/>
          </p:cNvSpPr>
          <p:nvPr/>
        </p:nvSpPr>
        <p:spPr bwMode="auto">
          <a:xfrm>
            <a:off x="1871663" y="1390650"/>
            <a:ext cx="83756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a:r>
              <a:rPr lang="en-US" altLang="en-US" sz="3600">
                <a:latin typeface="Times New Roman" panose="02020603050405020304" pitchFamily="18" charset="0"/>
              </a:rPr>
              <a:t>Security Spectrum</a:t>
            </a:r>
          </a:p>
        </p:txBody>
      </p:sp>
      <p:sp>
        <p:nvSpPr>
          <p:cNvPr id="11270" name="Text Box 7">
            <a:extLst>
              <a:ext uri="{FF2B5EF4-FFF2-40B4-BE49-F238E27FC236}">
                <a16:creationId xmlns:a16="http://schemas.microsoft.com/office/drawing/2014/main" id="{C1102BBC-9D94-49A7-B3E5-7644F4DA7DFF}"/>
              </a:ext>
            </a:extLst>
          </p:cNvPr>
          <p:cNvSpPr txBox="1">
            <a:spLocks noChangeArrowheads="1"/>
          </p:cNvSpPr>
          <p:nvPr/>
        </p:nvSpPr>
        <p:spPr bwMode="auto">
          <a:xfrm rot="19589442">
            <a:off x="3949700" y="3016251"/>
            <a:ext cx="952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altLang="en-US" sz="2000">
                <a:latin typeface="Times New Roman" panose="02020603050405020304" pitchFamily="18" charset="0"/>
              </a:rPr>
              <a:t>Level 1</a:t>
            </a:r>
          </a:p>
        </p:txBody>
      </p:sp>
      <p:sp>
        <p:nvSpPr>
          <p:cNvPr id="11271" name="Text Box 8">
            <a:extLst>
              <a:ext uri="{FF2B5EF4-FFF2-40B4-BE49-F238E27FC236}">
                <a16:creationId xmlns:a16="http://schemas.microsoft.com/office/drawing/2014/main" id="{EB8009A3-E426-4B31-B656-D6B188C78249}"/>
              </a:ext>
            </a:extLst>
          </p:cNvPr>
          <p:cNvSpPr txBox="1">
            <a:spLocks noChangeArrowheads="1"/>
          </p:cNvSpPr>
          <p:nvPr/>
        </p:nvSpPr>
        <p:spPr bwMode="auto">
          <a:xfrm rot="19589442">
            <a:off x="4911725" y="3016251"/>
            <a:ext cx="952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altLang="en-US" sz="2000">
                <a:latin typeface="Times New Roman" panose="02020603050405020304" pitchFamily="18" charset="0"/>
              </a:rPr>
              <a:t>Level 2</a:t>
            </a:r>
          </a:p>
        </p:txBody>
      </p:sp>
      <p:sp>
        <p:nvSpPr>
          <p:cNvPr id="11272" name="Text Box 9">
            <a:extLst>
              <a:ext uri="{FF2B5EF4-FFF2-40B4-BE49-F238E27FC236}">
                <a16:creationId xmlns:a16="http://schemas.microsoft.com/office/drawing/2014/main" id="{0F7629B7-B1E7-41B8-966F-2974BFBA64C4}"/>
              </a:ext>
            </a:extLst>
          </p:cNvPr>
          <p:cNvSpPr txBox="1">
            <a:spLocks noChangeArrowheads="1"/>
          </p:cNvSpPr>
          <p:nvPr/>
        </p:nvSpPr>
        <p:spPr bwMode="auto">
          <a:xfrm rot="19589442">
            <a:off x="6657975" y="3016251"/>
            <a:ext cx="952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altLang="en-US" sz="2000">
                <a:latin typeface="Times New Roman" panose="02020603050405020304" pitchFamily="18" charset="0"/>
              </a:rPr>
              <a:t>Level 3</a:t>
            </a:r>
          </a:p>
        </p:txBody>
      </p:sp>
      <p:sp>
        <p:nvSpPr>
          <p:cNvPr id="11273" name="Text Box 10">
            <a:extLst>
              <a:ext uri="{FF2B5EF4-FFF2-40B4-BE49-F238E27FC236}">
                <a16:creationId xmlns:a16="http://schemas.microsoft.com/office/drawing/2014/main" id="{E40501A7-6132-41E5-84F9-2DDA6EDA9164}"/>
              </a:ext>
            </a:extLst>
          </p:cNvPr>
          <p:cNvSpPr txBox="1">
            <a:spLocks noChangeArrowheads="1"/>
          </p:cNvSpPr>
          <p:nvPr/>
        </p:nvSpPr>
        <p:spPr bwMode="auto">
          <a:xfrm rot="19589442">
            <a:off x="8493125" y="3016251"/>
            <a:ext cx="952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altLang="en-US" sz="2000">
                <a:latin typeface="Times New Roman" panose="02020603050405020304" pitchFamily="18" charset="0"/>
              </a:rPr>
              <a:t>Level 4</a:t>
            </a:r>
          </a:p>
        </p:txBody>
      </p:sp>
      <p:sp>
        <p:nvSpPr>
          <p:cNvPr id="11274" name="Oval 11">
            <a:extLst>
              <a:ext uri="{FF2B5EF4-FFF2-40B4-BE49-F238E27FC236}">
                <a16:creationId xmlns:a16="http://schemas.microsoft.com/office/drawing/2014/main" id="{86D615AC-2E7C-4044-A208-56BED9FF401C}"/>
              </a:ext>
            </a:extLst>
          </p:cNvPr>
          <p:cNvSpPr>
            <a:spLocks noChangeArrowheads="1"/>
          </p:cNvSpPr>
          <p:nvPr/>
        </p:nvSpPr>
        <p:spPr bwMode="auto">
          <a:xfrm>
            <a:off x="4687889" y="2436813"/>
            <a:ext cx="325437" cy="400050"/>
          </a:xfrm>
          <a:prstGeom prst="ellipse">
            <a:avLst/>
          </a:prstGeom>
          <a:solidFill>
            <a:srgbClr val="FFFF00"/>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11275" name="Oval 12">
            <a:extLst>
              <a:ext uri="{FF2B5EF4-FFF2-40B4-BE49-F238E27FC236}">
                <a16:creationId xmlns:a16="http://schemas.microsoft.com/office/drawing/2014/main" id="{EFA78B0B-CF0E-4401-96B6-10851CA151E6}"/>
              </a:ext>
            </a:extLst>
          </p:cNvPr>
          <p:cNvSpPr>
            <a:spLocks noChangeArrowheads="1"/>
          </p:cNvSpPr>
          <p:nvPr/>
        </p:nvSpPr>
        <p:spPr bwMode="auto">
          <a:xfrm>
            <a:off x="5597525" y="2436813"/>
            <a:ext cx="323850" cy="400050"/>
          </a:xfrm>
          <a:prstGeom prst="ellipse">
            <a:avLst/>
          </a:prstGeom>
          <a:solidFill>
            <a:srgbClr val="FF9933"/>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11276" name="Oval 13">
            <a:extLst>
              <a:ext uri="{FF2B5EF4-FFF2-40B4-BE49-F238E27FC236}">
                <a16:creationId xmlns:a16="http://schemas.microsoft.com/office/drawing/2014/main" id="{6F60BE30-6512-4B81-A4A4-E95CD1AE0B4A}"/>
              </a:ext>
            </a:extLst>
          </p:cNvPr>
          <p:cNvSpPr>
            <a:spLocks noChangeArrowheads="1"/>
          </p:cNvSpPr>
          <p:nvPr/>
        </p:nvSpPr>
        <p:spPr bwMode="auto">
          <a:xfrm>
            <a:off x="7129463" y="2436813"/>
            <a:ext cx="323850" cy="400050"/>
          </a:xfrm>
          <a:prstGeom prst="ellipse">
            <a:avLst/>
          </a:prstGeom>
          <a:solidFill>
            <a:srgbClr val="FF3300"/>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11277" name="Oval 14">
            <a:extLst>
              <a:ext uri="{FF2B5EF4-FFF2-40B4-BE49-F238E27FC236}">
                <a16:creationId xmlns:a16="http://schemas.microsoft.com/office/drawing/2014/main" id="{F7E5FB79-168B-43B9-A2CE-72DE7E1E20F3}"/>
              </a:ext>
            </a:extLst>
          </p:cNvPr>
          <p:cNvSpPr>
            <a:spLocks noChangeArrowheads="1"/>
          </p:cNvSpPr>
          <p:nvPr/>
        </p:nvSpPr>
        <p:spPr bwMode="auto">
          <a:xfrm>
            <a:off x="8967789" y="2436813"/>
            <a:ext cx="325437" cy="400050"/>
          </a:xfrm>
          <a:prstGeom prst="ellipse">
            <a:avLst/>
          </a:prstGeom>
          <a:solidFill>
            <a:srgbClr val="0066FF"/>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11278" name="Rectangle 15">
            <a:extLst>
              <a:ext uri="{FF2B5EF4-FFF2-40B4-BE49-F238E27FC236}">
                <a16:creationId xmlns:a16="http://schemas.microsoft.com/office/drawing/2014/main" id="{8FC3FE09-79C7-41E9-8856-5D15046FAF6A}"/>
              </a:ext>
            </a:extLst>
          </p:cNvPr>
          <p:cNvSpPr>
            <a:spLocks noGrp="1" noChangeArrowheads="1"/>
          </p:cNvSpPr>
          <p:nvPr>
            <p:ph type="title"/>
          </p:nvPr>
        </p:nvSpPr>
        <p:spPr>
          <a:xfrm>
            <a:off x="1871664" y="201614"/>
            <a:ext cx="7793037" cy="630237"/>
          </a:xfrm>
        </p:spPr>
        <p:txBody>
          <a:bodyPr>
            <a:normAutofit fontScale="90000"/>
          </a:bodyPr>
          <a:lstStyle/>
          <a:p>
            <a:pPr eaLnBrk="1" hangingPunct="1"/>
            <a:r>
              <a:rPr lang="en-US" altLang="en-US"/>
              <a:t>FIPS 140-2 Security Levels</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0BB8EBF0-144C-4F4A-AD71-4C56BCCAA6A8}"/>
              </a:ext>
            </a:extLst>
          </p:cNvPr>
          <p:cNvSpPr>
            <a:spLocks noGrp="1" noChangeArrowheads="1"/>
          </p:cNvSpPr>
          <p:nvPr>
            <p:ph type="title"/>
          </p:nvPr>
        </p:nvSpPr>
        <p:spPr>
          <a:xfrm>
            <a:off x="1385888" y="447676"/>
            <a:ext cx="8597900" cy="665163"/>
          </a:xfrm>
          <a:noFill/>
        </p:spPr>
        <p:txBody>
          <a:bodyPr vert="horz" lIns="90488" tIns="44450" rIns="90488" bIns="44450" rtlCol="0" anchor="ctr">
            <a:normAutofit fontScale="90000"/>
          </a:bodyPr>
          <a:lstStyle/>
          <a:p>
            <a:pPr eaLnBrk="1" hangingPunct="1"/>
            <a:r>
              <a:rPr lang="en-US" altLang="en-US" dirty="0"/>
              <a:t>Cryptographic Algorithms</a:t>
            </a:r>
          </a:p>
        </p:txBody>
      </p:sp>
      <p:sp>
        <p:nvSpPr>
          <p:cNvPr id="27651" name="Rectangle 3">
            <a:extLst>
              <a:ext uri="{FF2B5EF4-FFF2-40B4-BE49-F238E27FC236}">
                <a16:creationId xmlns:a16="http://schemas.microsoft.com/office/drawing/2014/main" id="{B568B5EF-9C5D-47B9-961F-12A13C9E2876}"/>
              </a:ext>
            </a:extLst>
          </p:cNvPr>
          <p:cNvSpPr>
            <a:spLocks noGrp="1" noChangeArrowheads="1"/>
          </p:cNvSpPr>
          <p:nvPr>
            <p:ph type="body" idx="1"/>
          </p:nvPr>
        </p:nvSpPr>
        <p:spPr>
          <a:xfrm>
            <a:off x="671514" y="1719263"/>
            <a:ext cx="8510586" cy="3824287"/>
          </a:xfrm>
          <a:noFill/>
        </p:spPr>
        <p:txBody>
          <a:bodyPr vert="horz" lIns="90488" tIns="44450" rIns="90488" bIns="44450" rtlCol="0">
            <a:normAutofit/>
          </a:bodyPr>
          <a:lstStyle/>
          <a:p>
            <a:pPr eaLnBrk="1" hangingPunct="1"/>
            <a:r>
              <a:rPr lang="en-US" altLang="en-US" sz="3200" dirty="0"/>
              <a:t>Must include at least one FIPS approved cryptographic algorithm.</a:t>
            </a:r>
          </a:p>
          <a:p>
            <a:pPr lvl="1" eaLnBrk="1" hangingPunct="1"/>
            <a:r>
              <a:rPr lang="en-US" altLang="en-US" sz="2800" dirty="0"/>
              <a:t>Data Encryption Algorithm (DES)</a:t>
            </a:r>
          </a:p>
          <a:p>
            <a:pPr lvl="1" eaLnBrk="1" hangingPunct="1"/>
            <a:r>
              <a:rPr lang="en-US" altLang="en-US" sz="2800" dirty="0"/>
              <a:t>Triple DES (allowed for U.S. Government use)</a:t>
            </a:r>
          </a:p>
          <a:p>
            <a:pPr lvl="1" eaLnBrk="1" hangingPunct="1"/>
            <a:r>
              <a:rPr lang="en-US" altLang="en-US" sz="2800" dirty="0"/>
              <a:t>Digital Signature Standard (DSA, RSA), Secure Hash Algorithm (SHA-1)</a:t>
            </a:r>
          </a:p>
          <a:p>
            <a:pPr eaLnBrk="1" hangingPunct="1"/>
            <a:r>
              <a:rPr lang="en-US" altLang="en-US" sz="3200" dirty="0"/>
              <a:t>Must meet requirements in FIPS algorithm standard.</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050">
            <a:extLst>
              <a:ext uri="{FF2B5EF4-FFF2-40B4-BE49-F238E27FC236}">
                <a16:creationId xmlns:a16="http://schemas.microsoft.com/office/drawing/2014/main" id="{2D1E2901-42A1-4D91-8C5F-5ED2E9F2D5CE}"/>
              </a:ext>
            </a:extLst>
          </p:cNvPr>
          <p:cNvSpPr>
            <a:spLocks noGrp="1" noChangeArrowheads="1"/>
          </p:cNvSpPr>
          <p:nvPr>
            <p:ph type="title"/>
          </p:nvPr>
        </p:nvSpPr>
        <p:spPr>
          <a:xfrm>
            <a:off x="1871663" y="125413"/>
            <a:ext cx="8153400" cy="692150"/>
          </a:xfrm>
        </p:spPr>
        <p:txBody>
          <a:bodyPr>
            <a:normAutofit fontScale="90000"/>
          </a:bodyPr>
          <a:lstStyle/>
          <a:p>
            <a:pPr eaLnBrk="1" hangingPunct="1"/>
            <a:r>
              <a:rPr lang="en-US" altLang="en-US" dirty="0"/>
              <a:t>FIPS 140-1 Security Level 1</a:t>
            </a:r>
          </a:p>
        </p:txBody>
      </p:sp>
      <p:sp>
        <p:nvSpPr>
          <p:cNvPr id="28675" name="Rectangle 2051">
            <a:extLst>
              <a:ext uri="{FF2B5EF4-FFF2-40B4-BE49-F238E27FC236}">
                <a16:creationId xmlns:a16="http://schemas.microsoft.com/office/drawing/2014/main" id="{ED6A6B77-E0F8-4901-A663-4F99A75D4281}"/>
              </a:ext>
            </a:extLst>
          </p:cNvPr>
          <p:cNvSpPr>
            <a:spLocks noGrp="1" noChangeArrowheads="1"/>
          </p:cNvSpPr>
          <p:nvPr>
            <p:ph type="body" idx="1"/>
          </p:nvPr>
        </p:nvSpPr>
        <p:spPr>
          <a:xfrm>
            <a:off x="1871664" y="1063625"/>
            <a:ext cx="8250237" cy="5151438"/>
          </a:xfrm>
        </p:spPr>
        <p:txBody>
          <a:bodyPr/>
          <a:lstStyle/>
          <a:p>
            <a:pPr eaLnBrk="1" hangingPunct="1"/>
            <a:r>
              <a:rPr lang="en-US" altLang="en-US" dirty="0"/>
              <a:t>Specification of the cryptographic module boundary. </a:t>
            </a:r>
          </a:p>
          <a:p>
            <a:pPr eaLnBrk="1" hangingPunct="1"/>
            <a:r>
              <a:rPr lang="en-US" altLang="en-US" dirty="0"/>
              <a:t>Production-grade equipment.  </a:t>
            </a:r>
          </a:p>
          <a:p>
            <a:pPr eaLnBrk="1" hangingPunct="1"/>
            <a:r>
              <a:rPr lang="en-US" altLang="en-US" dirty="0"/>
              <a:t>Logical separation of roles and services but no required authentication.</a:t>
            </a:r>
          </a:p>
          <a:p>
            <a:pPr eaLnBrk="1" hangingPunct="1"/>
            <a:r>
              <a:rPr lang="en-US" altLang="en-US" dirty="0"/>
              <a:t>FIPS approved key management.</a:t>
            </a:r>
          </a:p>
          <a:p>
            <a:pPr eaLnBrk="1" hangingPunct="1"/>
            <a:r>
              <a:rPr lang="en-US" altLang="en-US" dirty="0"/>
              <a:t>Allows software cryptographic services on a single user general purpose computer.</a:t>
            </a:r>
          </a:p>
          <a:p>
            <a:pPr eaLnBrk="1" hangingPunct="1"/>
            <a:endParaRPr lang="en-US"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B1294-59F0-46CB-AEEC-A7654CE0AE30}"/>
              </a:ext>
            </a:extLst>
          </p:cNvPr>
          <p:cNvSpPr>
            <a:spLocks noGrp="1"/>
          </p:cNvSpPr>
          <p:nvPr>
            <p:ph type="title"/>
          </p:nvPr>
        </p:nvSpPr>
        <p:spPr/>
        <p:txBody>
          <a:bodyPr/>
          <a:lstStyle/>
          <a:p>
            <a:r>
              <a:rPr lang="en-GB" dirty="0"/>
              <a:t>Avoid Security by Obscurity</a:t>
            </a:r>
          </a:p>
        </p:txBody>
      </p:sp>
      <p:sp>
        <p:nvSpPr>
          <p:cNvPr id="3" name="Content Placeholder 2">
            <a:extLst>
              <a:ext uri="{FF2B5EF4-FFF2-40B4-BE49-F238E27FC236}">
                <a16:creationId xmlns:a16="http://schemas.microsoft.com/office/drawing/2014/main" id="{815E37A9-FD28-40D0-8AFE-61057CB099C5}"/>
              </a:ext>
            </a:extLst>
          </p:cNvPr>
          <p:cNvSpPr>
            <a:spLocks noGrp="1"/>
          </p:cNvSpPr>
          <p:nvPr>
            <p:ph idx="1"/>
          </p:nvPr>
        </p:nvSpPr>
        <p:spPr/>
        <p:txBody>
          <a:bodyPr/>
          <a:lstStyle/>
          <a:p>
            <a:r>
              <a:rPr lang="en-GB" dirty="0"/>
              <a:t>Security by obscurity should never be relied upon</a:t>
            </a:r>
          </a:p>
        </p:txBody>
      </p:sp>
    </p:spTree>
    <p:extLst>
      <p:ext uri="{BB962C8B-B14F-4D97-AF65-F5344CB8AC3E}">
        <p14:creationId xmlns:p14="http://schemas.microsoft.com/office/powerpoint/2010/main" val="140755588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27B3ED5F-8734-4ED6-94D2-F8B3A76C8886}"/>
              </a:ext>
            </a:extLst>
          </p:cNvPr>
          <p:cNvSpPr>
            <a:spLocks noGrp="1" noChangeArrowheads="1"/>
          </p:cNvSpPr>
          <p:nvPr>
            <p:ph type="title"/>
          </p:nvPr>
        </p:nvSpPr>
        <p:spPr>
          <a:xfrm>
            <a:off x="1871663" y="123825"/>
            <a:ext cx="8596312" cy="693738"/>
          </a:xfrm>
        </p:spPr>
        <p:txBody>
          <a:bodyPr>
            <a:normAutofit fontScale="90000"/>
          </a:bodyPr>
          <a:lstStyle/>
          <a:p>
            <a:pPr eaLnBrk="1" hangingPunct="1"/>
            <a:r>
              <a:rPr lang="en-US" altLang="en-US"/>
              <a:t>FIPS 140-1 Security Level 2</a:t>
            </a:r>
          </a:p>
        </p:txBody>
      </p:sp>
      <p:sp>
        <p:nvSpPr>
          <p:cNvPr id="29699" name="Rectangle 3">
            <a:extLst>
              <a:ext uri="{FF2B5EF4-FFF2-40B4-BE49-F238E27FC236}">
                <a16:creationId xmlns:a16="http://schemas.microsoft.com/office/drawing/2014/main" id="{3384281D-737A-4861-8526-F071D6549FF0}"/>
              </a:ext>
            </a:extLst>
          </p:cNvPr>
          <p:cNvSpPr>
            <a:spLocks noGrp="1" noChangeArrowheads="1"/>
          </p:cNvSpPr>
          <p:nvPr>
            <p:ph type="body" idx="1"/>
          </p:nvPr>
        </p:nvSpPr>
        <p:spPr>
          <a:xfrm>
            <a:off x="1871663" y="1063625"/>
            <a:ext cx="8183562" cy="5138738"/>
          </a:xfrm>
        </p:spPr>
        <p:txBody>
          <a:bodyPr/>
          <a:lstStyle/>
          <a:p>
            <a:pPr eaLnBrk="1" hangingPunct="1"/>
            <a:r>
              <a:rPr lang="en-US" altLang="en-US"/>
              <a:t>Tamper evident coatings or seals, or pick-resistant locks.</a:t>
            </a:r>
          </a:p>
          <a:p>
            <a:pPr eaLnBrk="1" hangingPunct="1"/>
            <a:r>
              <a:rPr lang="en-US" altLang="en-US"/>
              <a:t>Role-based authentication to determine if an operator is authorized to assume a specific role and perform a corresponding set of services.</a:t>
            </a:r>
          </a:p>
          <a:p>
            <a:pPr eaLnBrk="1" hangingPunct="1"/>
            <a:r>
              <a:rPr lang="en-US" altLang="en-US"/>
              <a:t>Allows software cryptography in evaluated multi-user timeshared systems.</a:t>
            </a:r>
          </a:p>
          <a:p>
            <a:pPr eaLnBrk="1" hangingPunct="1"/>
            <a:endParaRPr lang="en-US" altLang="en-US"/>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427E5C35-109E-450A-A9E3-423D8C9EF482}"/>
              </a:ext>
            </a:extLst>
          </p:cNvPr>
          <p:cNvSpPr>
            <a:spLocks noGrp="1" noChangeArrowheads="1"/>
          </p:cNvSpPr>
          <p:nvPr>
            <p:ph type="title"/>
          </p:nvPr>
        </p:nvSpPr>
        <p:spPr>
          <a:xfrm>
            <a:off x="1871664" y="123825"/>
            <a:ext cx="8796337" cy="693738"/>
          </a:xfrm>
        </p:spPr>
        <p:txBody>
          <a:bodyPr>
            <a:normAutofit fontScale="90000"/>
          </a:bodyPr>
          <a:lstStyle/>
          <a:p>
            <a:pPr eaLnBrk="1" hangingPunct="1"/>
            <a:r>
              <a:rPr lang="en-US" altLang="en-US"/>
              <a:t>FIPS 140-1 Security Level 3</a:t>
            </a:r>
          </a:p>
        </p:txBody>
      </p:sp>
      <p:sp>
        <p:nvSpPr>
          <p:cNvPr id="30723" name="Rectangle 3">
            <a:extLst>
              <a:ext uri="{FF2B5EF4-FFF2-40B4-BE49-F238E27FC236}">
                <a16:creationId xmlns:a16="http://schemas.microsoft.com/office/drawing/2014/main" id="{4B93CDCF-8F78-41CB-AE55-10BB7DFD6CE1}"/>
              </a:ext>
            </a:extLst>
          </p:cNvPr>
          <p:cNvSpPr>
            <a:spLocks noGrp="1" noChangeArrowheads="1"/>
          </p:cNvSpPr>
          <p:nvPr>
            <p:ph type="body" idx="1"/>
          </p:nvPr>
        </p:nvSpPr>
        <p:spPr>
          <a:xfrm>
            <a:off x="1871664" y="1063626"/>
            <a:ext cx="8250237" cy="5172075"/>
          </a:xfrm>
        </p:spPr>
        <p:txBody>
          <a:bodyPr/>
          <a:lstStyle/>
          <a:p>
            <a:pPr eaLnBrk="1" hangingPunct="1"/>
            <a:r>
              <a:rPr lang="en-US" altLang="en-US"/>
              <a:t>Tamper detection and response for covers and doors.</a:t>
            </a:r>
          </a:p>
          <a:p>
            <a:pPr eaLnBrk="1" hangingPunct="1"/>
            <a:r>
              <a:rPr lang="en-US" altLang="en-US"/>
              <a:t>Identity-based authentication.</a:t>
            </a:r>
          </a:p>
          <a:p>
            <a:pPr eaLnBrk="1" hangingPunct="1"/>
            <a:r>
              <a:rPr lang="en-US" altLang="en-US"/>
              <a:t>Stronger requirements for entering and outputting critical security parameters and cryptographic keys.</a:t>
            </a:r>
          </a:p>
          <a:p>
            <a:pPr eaLnBrk="1" hangingPunct="1"/>
            <a:r>
              <a:rPr lang="en-US" altLang="en-US"/>
              <a:t>Trusted path requirements for modules using trusted operating systems.</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026">
            <a:extLst>
              <a:ext uri="{FF2B5EF4-FFF2-40B4-BE49-F238E27FC236}">
                <a16:creationId xmlns:a16="http://schemas.microsoft.com/office/drawing/2014/main" id="{2D9EED5B-E686-495E-8B8A-F4A4F0859A24}"/>
              </a:ext>
            </a:extLst>
          </p:cNvPr>
          <p:cNvSpPr>
            <a:spLocks noGrp="1" noChangeArrowheads="1"/>
          </p:cNvSpPr>
          <p:nvPr>
            <p:ph type="title"/>
          </p:nvPr>
        </p:nvSpPr>
        <p:spPr>
          <a:xfrm>
            <a:off x="1871663" y="168275"/>
            <a:ext cx="8126412" cy="649288"/>
          </a:xfrm>
        </p:spPr>
        <p:txBody>
          <a:bodyPr>
            <a:normAutofit fontScale="90000"/>
          </a:bodyPr>
          <a:lstStyle/>
          <a:p>
            <a:pPr eaLnBrk="1" hangingPunct="1"/>
            <a:r>
              <a:rPr lang="en-US" altLang="en-US"/>
              <a:t>FIPS 140-1 Security Level 4</a:t>
            </a:r>
          </a:p>
        </p:txBody>
      </p:sp>
      <p:sp>
        <p:nvSpPr>
          <p:cNvPr id="31747" name="Rectangle 1027">
            <a:extLst>
              <a:ext uri="{FF2B5EF4-FFF2-40B4-BE49-F238E27FC236}">
                <a16:creationId xmlns:a16="http://schemas.microsoft.com/office/drawing/2014/main" id="{2A2D61F9-3B11-4FE7-9A2F-5AFBF76F9743}"/>
              </a:ext>
            </a:extLst>
          </p:cNvPr>
          <p:cNvSpPr>
            <a:spLocks noGrp="1" noChangeArrowheads="1"/>
          </p:cNvSpPr>
          <p:nvPr>
            <p:ph type="body" idx="1"/>
          </p:nvPr>
        </p:nvSpPr>
        <p:spPr>
          <a:xfrm>
            <a:off x="1871663" y="1063626"/>
            <a:ext cx="8240712" cy="4151313"/>
          </a:xfrm>
        </p:spPr>
        <p:txBody>
          <a:bodyPr/>
          <a:lstStyle/>
          <a:p>
            <a:pPr eaLnBrk="1" hangingPunct="1"/>
            <a:r>
              <a:rPr lang="en-US" altLang="en-US"/>
              <a:t>Envelope of protection around the entire cryptographic module.</a:t>
            </a:r>
          </a:p>
          <a:p>
            <a:pPr eaLnBrk="1" hangingPunct="1"/>
            <a:r>
              <a:rPr lang="en-US" altLang="en-US"/>
              <a:t>Environmental failure protection and testing.</a:t>
            </a:r>
          </a:p>
          <a:p>
            <a:pPr eaLnBrk="1" hangingPunct="1"/>
            <a:r>
              <a:rPr lang="en-US" altLang="en-US"/>
              <a:t>Formal modeling for software.</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026">
            <a:extLst>
              <a:ext uri="{FF2B5EF4-FFF2-40B4-BE49-F238E27FC236}">
                <a16:creationId xmlns:a16="http://schemas.microsoft.com/office/drawing/2014/main" id="{DB65F16C-AFF2-4861-BD5E-3420C0A966AD}"/>
              </a:ext>
            </a:extLst>
          </p:cNvPr>
          <p:cNvSpPr>
            <a:spLocks noChangeArrowheads="1"/>
          </p:cNvSpPr>
          <p:nvPr/>
        </p:nvSpPr>
        <p:spPr bwMode="auto">
          <a:xfrm>
            <a:off x="333375" y="350837"/>
            <a:ext cx="11210925"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altLang="en-US" sz="4000" dirty="0">
                <a:solidFill>
                  <a:srgbClr val="0070C0"/>
                </a:solidFill>
                <a:latin typeface="Quantify" pitchFamily="2" charset="0"/>
              </a:rPr>
              <a:t>Differences Between FIPS 140-1 and FIPS 140-2</a:t>
            </a:r>
          </a:p>
        </p:txBody>
      </p:sp>
      <p:sp>
        <p:nvSpPr>
          <p:cNvPr id="32771" name="Rectangle 1027">
            <a:extLst>
              <a:ext uri="{FF2B5EF4-FFF2-40B4-BE49-F238E27FC236}">
                <a16:creationId xmlns:a16="http://schemas.microsoft.com/office/drawing/2014/main" id="{2D41946E-7FCF-4C9A-B146-4637E39E0C8F}"/>
              </a:ext>
            </a:extLst>
          </p:cNvPr>
          <p:cNvSpPr>
            <a:spLocks noChangeArrowheads="1"/>
          </p:cNvSpPr>
          <p:nvPr/>
        </p:nvSpPr>
        <p:spPr bwMode="auto">
          <a:xfrm>
            <a:off x="835025" y="1387475"/>
            <a:ext cx="4292600"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altLang="en-US" dirty="0">
                <a:latin typeface="Times New Roman" panose="02020603050405020304" pitchFamily="18" charset="0"/>
              </a:rPr>
              <a:t>FIPS 140-1</a:t>
            </a:r>
          </a:p>
          <a:p>
            <a:r>
              <a:rPr lang="en-US" altLang="en-US" dirty="0">
                <a:latin typeface="Times New Roman" panose="02020603050405020304" pitchFamily="18" charset="0"/>
              </a:rPr>
              <a:t>1.  Overview</a:t>
            </a:r>
          </a:p>
          <a:p>
            <a:r>
              <a:rPr lang="en-US" altLang="en-US" dirty="0">
                <a:latin typeface="Times New Roman" panose="02020603050405020304" pitchFamily="18" charset="0"/>
              </a:rPr>
              <a:t>2.  Glossary of Terms and Acronyms</a:t>
            </a:r>
          </a:p>
          <a:p>
            <a:r>
              <a:rPr lang="en-US" altLang="en-US" dirty="0">
                <a:latin typeface="Times New Roman" panose="02020603050405020304" pitchFamily="18" charset="0"/>
              </a:rPr>
              <a:t>3.  Functional Security Requirements</a:t>
            </a:r>
          </a:p>
          <a:p>
            <a:r>
              <a:rPr lang="en-US" altLang="en-US" dirty="0">
                <a:latin typeface="Times New Roman" panose="02020603050405020304" pitchFamily="18" charset="0"/>
              </a:rPr>
              <a:t>4.  Security Requirements</a:t>
            </a:r>
          </a:p>
          <a:p>
            <a:r>
              <a:rPr lang="en-US" altLang="en-US" dirty="0">
                <a:latin typeface="Times New Roman" panose="02020603050405020304" pitchFamily="18" charset="0"/>
              </a:rPr>
              <a:t>  4.1  Cryptographic Modules</a:t>
            </a:r>
          </a:p>
          <a:p>
            <a:r>
              <a:rPr lang="en-US" altLang="en-US" dirty="0">
                <a:latin typeface="Times New Roman" panose="02020603050405020304" pitchFamily="18" charset="0"/>
              </a:rPr>
              <a:t>  4.2  Cryptographic Module Interfaces</a:t>
            </a:r>
          </a:p>
          <a:p>
            <a:endParaRPr lang="en-US" altLang="en-US" dirty="0">
              <a:latin typeface="Times New Roman" panose="02020603050405020304" pitchFamily="18" charset="0"/>
            </a:endParaRPr>
          </a:p>
          <a:p>
            <a:endParaRPr lang="en-US" altLang="en-US" dirty="0">
              <a:latin typeface="Times New Roman" panose="02020603050405020304" pitchFamily="18" charset="0"/>
            </a:endParaRPr>
          </a:p>
        </p:txBody>
      </p:sp>
      <p:sp>
        <p:nvSpPr>
          <p:cNvPr id="32772" name="Rectangle 1028">
            <a:extLst>
              <a:ext uri="{FF2B5EF4-FFF2-40B4-BE49-F238E27FC236}">
                <a16:creationId xmlns:a16="http://schemas.microsoft.com/office/drawing/2014/main" id="{E8668E5D-B4E1-4066-8ABA-2F3406B74F0F}"/>
              </a:ext>
            </a:extLst>
          </p:cNvPr>
          <p:cNvSpPr>
            <a:spLocks noChangeArrowheads="1"/>
          </p:cNvSpPr>
          <p:nvPr/>
        </p:nvSpPr>
        <p:spPr bwMode="auto">
          <a:xfrm>
            <a:off x="6551613" y="1308893"/>
            <a:ext cx="4629150" cy="418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altLang="en-US" dirty="0">
                <a:latin typeface="Times New Roman" panose="02020603050405020304" pitchFamily="18" charset="0"/>
              </a:rPr>
              <a:t>FIPS 140-2</a:t>
            </a:r>
          </a:p>
          <a:p>
            <a:r>
              <a:rPr lang="en-US" altLang="en-US" dirty="0">
                <a:latin typeface="Times New Roman" panose="02020603050405020304" pitchFamily="18" charset="0"/>
              </a:rPr>
              <a:t>1.  Overview</a:t>
            </a:r>
          </a:p>
          <a:p>
            <a:r>
              <a:rPr lang="en-US" altLang="en-US" dirty="0">
                <a:solidFill>
                  <a:srgbClr val="FF0000"/>
                </a:solidFill>
                <a:latin typeface="Times New Roman" panose="02020603050405020304" pitchFamily="18" charset="0"/>
              </a:rPr>
              <a:t>2.  Glossary of Terms and Acronyms*</a:t>
            </a:r>
            <a:endParaRPr lang="en-US" altLang="en-US" dirty="0">
              <a:latin typeface="Times New Roman" panose="02020603050405020304" pitchFamily="18" charset="0"/>
            </a:endParaRPr>
          </a:p>
          <a:p>
            <a:r>
              <a:rPr lang="en-US" altLang="en-US" dirty="0">
                <a:latin typeface="Times New Roman" panose="02020603050405020304" pitchFamily="18" charset="0"/>
              </a:rPr>
              <a:t>3.  Functional Security Requirements</a:t>
            </a:r>
          </a:p>
          <a:p>
            <a:r>
              <a:rPr lang="en-US" altLang="en-US" dirty="0">
                <a:latin typeface="Times New Roman" panose="02020603050405020304" pitchFamily="18" charset="0"/>
              </a:rPr>
              <a:t>4.  Security Requirements</a:t>
            </a:r>
          </a:p>
          <a:p>
            <a:r>
              <a:rPr lang="en-US" altLang="en-US" dirty="0">
                <a:solidFill>
                  <a:srgbClr val="FF0000"/>
                </a:solidFill>
                <a:latin typeface="Times New Roman" panose="02020603050405020304" pitchFamily="18" charset="0"/>
              </a:rPr>
              <a:t>  4.1  Cryptographic Module Specification*</a:t>
            </a:r>
          </a:p>
          <a:p>
            <a:r>
              <a:rPr lang="en-US" altLang="en-US" dirty="0">
                <a:solidFill>
                  <a:srgbClr val="FF0000"/>
                </a:solidFill>
                <a:latin typeface="Times New Roman" panose="02020603050405020304" pitchFamily="18" charset="0"/>
              </a:rPr>
              <a:t>  </a:t>
            </a:r>
            <a:r>
              <a:rPr lang="en-US" altLang="en-US" dirty="0">
                <a:latin typeface="Times New Roman" panose="02020603050405020304" pitchFamily="18" charset="0"/>
              </a:rPr>
              <a:t>4.2  Cryptographic Module Interfaces</a:t>
            </a:r>
            <a:endParaRPr lang="en-US" altLang="en-US" dirty="0">
              <a:solidFill>
                <a:srgbClr val="FF0000"/>
              </a:solidFill>
              <a:latin typeface="Times New Roman" panose="02020603050405020304" pitchFamily="18" charset="0"/>
            </a:endParaRPr>
          </a:p>
        </p:txBody>
      </p:sp>
      <p:sp>
        <p:nvSpPr>
          <p:cNvPr id="32773" name="Text Box 1029">
            <a:extLst>
              <a:ext uri="{FF2B5EF4-FFF2-40B4-BE49-F238E27FC236}">
                <a16:creationId xmlns:a16="http://schemas.microsoft.com/office/drawing/2014/main" id="{32555EBF-6086-4BBC-9A9B-49B7459BFC6C}"/>
              </a:ext>
            </a:extLst>
          </p:cNvPr>
          <p:cNvSpPr txBox="1">
            <a:spLocks noChangeArrowheads="1"/>
          </p:cNvSpPr>
          <p:nvPr/>
        </p:nvSpPr>
        <p:spPr bwMode="auto">
          <a:xfrm>
            <a:off x="3026569" y="6112669"/>
            <a:ext cx="5626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altLang="en-US" dirty="0">
                <a:solidFill>
                  <a:srgbClr val="FF0000"/>
                </a:solidFill>
                <a:latin typeface="Times New Roman" panose="02020603050405020304" pitchFamily="18" charset="0"/>
              </a:rPr>
              <a:t>* Section added or significantly revised</a:t>
            </a:r>
            <a:endParaRPr lang="en-US" altLang="en-US" dirty="0">
              <a:latin typeface="Times New Roman" panose="02020603050405020304" pitchFamily="18" charset="0"/>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C0D1F-689D-42CE-BD5F-78412E6BF30A}"/>
              </a:ext>
            </a:extLst>
          </p:cNvPr>
          <p:cNvSpPr>
            <a:spLocks noGrp="1"/>
          </p:cNvSpPr>
          <p:nvPr>
            <p:ph type="title"/>
          </p:nvPr>
        </p:nvSpPr>
        <p:spPr/>
        <p:txBody>
          <a:bodyPr/>
          <a:lstStyle/>
          <a:p>
            <a:r>
              <a:rPr lang="en-GB" dirty="0"/>
              <a:t>NCSC CAPS</a:t>
            </a:r>
          </a:p>
        </p:txBody>
      </p:sp>
      <p:sp>
        <p:nvSpPr>
          <p:cNvPr id="3" name="Content Placeholder 2">
            <a:extLst>
              <a:ext uri="{FF2B5EF4-FFF2-40B4-BE49-F238E27FC236}">
                <a16:creationId xmlns:a16="http://schemas.microsoft.com/office/drawing/2014/main" id="{66C9E95B-899C-4723-8CFD-D1C718034FE1}"/>
              </a:ext>
            </a:extLst>
          </p:cNvPr>
          <p:cNvSpPr>
            <a:spLocks noGrp="1"/>
          </p:cNvSpPr>
          <p:nvPr>
            <p:ph idx="1"/>
          </p:nvPr>
        </p:nvSpPr>
        <p:spPr/>
        <p:txBody>
          <a:bodyPr>
            <a:normAutofit fontScale="92500" lnSpcReduction="20000"/>
          </a:bodyPr>
          <a:lstStyle/>
          <a:p>
            <a:r>
              <a:rPr lang="en-GB" dirty="0"/>
              <a:t>CAPS evaluations are an involved and technical process that is best defined as a partnership between the developer and NCSC</a:t>
            </a:r>
          </a:p>
          <a:p>
            <a:r>
              <a:rPr lang="en-GB" dirty="0"/>
              <a:t>Certified Assisted Products (CAPS)</a:t>
            </a:r>
          </a:p>
          <a:p>
            <a:r>
              <a:rPr lang="en-GB" dirty="0"/>
              <a:t>CAPS combines the cryptographic knowledge of the NCSC with the private sector's expertise and resources to accelerate the development of High Grade products</a:t>
            </a:r>
          </a:p>
          <a:p>
            <a:r>
              <a:rPr lang="en-GB" dirty="0"/>
              <a:t>Cryptographic products use encryption to provide security. Such products include disk encryptors, link and network encryptors, secure radios and access control devices</a:t>
            </a:r>
          </a:p>
          <a:p>
            <a:r>
              <a:rPr lang="en-GB" dirty="0"/>
              <a:t>CAPS also evaluates products that control data flow between domains of differing classifications (cross-domain solutions)</a:t>
            </a:r>
          </a:p>
          <a:p>
            <a:r>
              <a:rPr lang="en-GB" dirty="0"/>
              <a:t>CAPS verifies that products have met the standards of HMG policy</a:t>
            </a:r>
          </a:p>
        </p:txBody>
      </p:sp>
    </p:spTree>
    <p:extLst>
      <p:ext uri="{BB962C8B-B14F-4D97-AF65-F5344CB8AC3E}">
        <p14:creationId xmlns:p14="http://schemas.microsoft.com/office/powerpoint/2010/main" val="220078990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7FFA2E4-1736-4EF3-BFD0-43DB5ED6CFD6}"/>
              </a:ext>
            </a:extLst>
          </p:cNvPr>
          <p:cNvSpPr txBox="1"/>
          <p:nvPr/>
        </p:nvSpPr>
        <p:spPr>
          <a:xfrm>
            <a:off x="838200" y="681928"/>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kern="1200" dirty="0">
                <a:solidFill>
                  <a:srgbClr val="0070C0"/>
                </a:solidFill>
                <a:latin typeface="Quantify" pitchFamily="2" charset="0"/>
                <a:ea typeface="+mj-ea"/>
                <a:cs typeface="+mj-cs"/>
              </a:rPr>
              <a:t>Task</a:t>
            </a:r>
          </a:p>
        </p:txBody>
      </p:sp>
      <p:pic>
        <p:nvPicPr>
          <p:cNvPr id="6" name="Picture 5" descr="Climbers on a snowy ridge">
            <a:extLst>
              <a:ext uri="{FF2B5EF4-FFF2-40B4-BE49-F238E27FC236}">
                <a16:creationId xmlns:a16="http://schemas.microsoft.com/office/drawing/2014/main" id="{4E180CF6-A343-4132-840E-B7711C01D301}"/>
              </a:ext>
            </a:extLst>
          </p:cNvPr>
          <p:cNvPicPr>
            <a:picLocks noChangeAspect="1"/>
          </p:cNvPicPr>
          <p:nvPr/>
        </p:nvPicPr>
        <p:blipFill rotWithShape="1">
          <a:blip r:embed="rId2"/>
          <a:srcRect t="24634" b="10710"/>
          <a:stretch/>
        </p:blipFill>
        <p:spPr>
          <a:xfrm>
            <a:off x="838200" y="2092325"/>
            <a:ext cx="10515600" cy="4351338"/>
          </a:xfrm>
          <a:prstGeom prst="rect">
            <a:avLst/>
          </a:prstGeom>
          <a:noFill/>
        </p:spPr>
      </p:pic>
      <p:sp>
        <p:nvSpPr>
          <p:cNvPr id="5" name="TextBox 4">
            <a:extLst>
              <a:ext uri="{FF2B5EF4-FFF2-40B4-BE49-F238E27FC236}">
                <a16:creationId xmlns:a16="http://schemas.microsoft.com/office/drawing/2014/main" id="{CBBC0A43-8498-47BA-818C-0BD771385BDC}"/>
              </a:ext>
            </a:extLst>
          </p:cNvPr>
          <p:cNvSpPr txBox="1"/>
          <p:nvPr/>
        </p:nvSpPr>
        <p:spPr>
          <a:xfrm>
            <a:off x="3181350" y="5714407"/>
            <a:ext cx="5710859" cy="461665"/>
          </a:xfrm>
          <a:prstGeom prst="rect">
            <a:avLst/>
          </a:prstGeom>
          <a:noFill/>
        </p:spPr>
        <p:txBody>
          <a:bodyPr wrap="none" rtlCol="0">
            <a:spAutoFit/>
          </a:bodyPr>
          <a:lstStyle/>
          <a:p>
            <a:r>
              <a:rPr lang="en-GB" sz="2400" dirty="0">
                <a:solidFill>
                  <a:schemeClr val="bg1"/>
                </a:solidFill>
              </a:rPr>
              <a:t>Find out more about Cross-Domain  solutions</a:t>
            </a:r>
          </a:p>
        </p:txBody>
      </p:sp>
    </p:spTree>
    <p:extLst>
      <p:ext uri="{BB962C8B-B14F-4D97-AF65-F5344CB8AC3E}">
        <p14:creationId xmlns:p14="http://schemas.microsoft.com/office/powerpoint/2010/main" val="981111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E5D8B-A01C-4D91-BA90-0F79C43A4AFB}"/>
              </a:ext>
            </a:extLst>
          </p:cNvPr>
          <p:cNvSpPr>
            <a:spLocks noGrp="1"/>
          </p:cNvSpPr>
          <p:nvPr>
            <p:ph type="title"/>
          </p:nvPr>
        </p:nvSpPr>
        <p:spPr/>
        <p:txBody>
          <a:bodyPr/>
          <a:lstStyle/>
          <a:p>
            <a:r>
              <a:rPr lang="en-GB" dirty="0"/>
              <a:t>STRIDE</a:t>
            </a:r>
          </a:p>
        </p:txBody>
      </p:sp>
      <p:sp>
        <p:nvSpPr>
          <p:cNvPr id="3" name="Content Placeholder 2">
            <a:extLst>
              <a:ext uri="{FF2B5EF4-FFF2-40B4-BE49-F238E27FC236}">
                <a16:creationId xmlns:a16="http://schemas.microsoft.com/office/drawing/2014/main" id="{9CB5CA7D-ECC5-46FE-8B7D-BDFEBF010D3E}"/>
              </a:ext>
            </a:extLst>
          </p:cNvPr>
          <p:cNvSpPr>
            <a:spLocks noGrp="1"/>
          </p:cNvSpPr>
          <p:nvPr>
            <p:ph idx="1"/>
          </p:nvPr>
        </p:nvSpPr>
        <p:spPr/>
        <p:txBody>
          <a:bodyPr/>
          <a:lstStyle/>
          <a:p>
            <a:r>
              <a:rPr lang="en-GB" dirty="0"/>
              <a:t>STRIDE is a model of threats developed by </a:t>
            </a:r>
            <a:r>
              <a:rPr lang="en-GB" dirty="0" err="1"/>
              <a:t>Praerit</a:t>
            </a:r>
            <a:r>
              <a:rPr lang="en-GB" dirty="0"/>
              <a:t> Garg and Loren </a:t>
            </a:r>
            <a:r>
              <a:rPr lang="en-GB" dirty="0" err="1"/>
              <a:t>Kohnfelder</a:t>
            </a:r>
            <a:r>
              <a:rPr lang="en-GB" dirty="0"/>
              <a:t> at Microsoft for identifying computer security threats</a:t>
            </a:r>
          </a:p>
          <a:p>
            <a:r>
              <a:rPr lang="en-GB" dirty="0"/>
              <a:t>It provides a mnemonic for security threats in six categories</a:t>
            </a:r>
          </a:p>
        </p:txBody>
      </p:sp>
    </p:spTree>
    <p:extLst>
      <p:ext uri="{BB962C8B-B14F-4D97-AF65-F5344CB8AC3E}">
        <p14:creationId xmlns:p14="http://schemas.microsoft.com/office/powerpoint/2010/main" val="393346779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7D5E2-31F9-4AE4-BA64-E049A4C80753}"/>
              </a:ext>
            </a:extLst>
          </p:cNvPr>
          <p:cNvSpPr>
            <a:spLocks noGrp="1"/>
          </p:cNvSpPr>
          <p:nvPr>
            <p:ph type="title"/>
          </p:nvPr>
        </p:nvSpPr>
        <p:spPr/>
        <p:txBody>
          <a:bodyPr>
            <a:normAutofit/>
          </a:bodyPr>
          <a:lstStyle/>
          <a:p>
            <a:r>
              <a:rPr lang="en-GB" dirty="0"/>
              <a:t>How Threats can be Modelled Using the STRIDE Example</a:t>
            </a:r>
          </a:p>
        </p:txBody>
      </p:sp>
      <p:sp>
        <p:nvSpPr>
          <p:cNvPr id="3" name="Content Placeholder 2">
            <a:extLst>
              <a:ext uri="{FF2B5EF4-FFF2-40B4-BE49-F238E27FC236}">
                <a16:creationId xmlns:a16="http://schemas.microsoft.com/office/drawing/2014/main" id="{7E8FE5CF-3A45-444D-9DC5-B92BABD65A24}"/>
              </a:ext>
            </a:extLst>
          </p:cNvPr>
          <p:cNvSpPr>
            <a:spLocks noGrp="1"/>
          </p:cNvSpPr>
          <p:nvPr>
            <p:ph idx="1"/>
          </p:nvPr>
        </p:nvSpPr>
        <p:spPr/>
        <p:txBody>
          <a:bodyPr/>
          <a:lstStyle/>
          <a:p>
            <a:r>
              <a:rPr lang="en-GB" dirty="0"/>
              <a:t>Spoofing</a:t>
            </a:r>
          </a:p>
          <a:p>
            <a:r>
              <a:rPr lang="en-GB" dirty="0"/>
              <a:t>Tampering</a:t>
            </a:r>
          </a:p>
          <a:p>
            <a:r>
              <a:rPr lang="en-GB" dirty="0"/>
              <a:t>Repudiation</a:t>
            </a:r>
          </a:p>
          <a:p>
            <a:r>
              <a:rPr lang="en-GB" dirty="0"/>
              <a:t>Information disclosure</a:t>
            </a:r>
          </a:p>
          <a:p>
            <a:r>
              <a:rPr lang="en-GB" dirty="0"/>
              <a:t>Denial of service</a:t>
            </a:r>
          </a:p>
          <a:p>
            <a:r>
              <a:rPr lang="en-GB" dirty="0"/>
              <a:t>Elevation of privilege</a:t>
            </a:r>
          </a:p>
        </p:txBody>
      </p:sp>
    </p:spTree>
    <p:extLst>
      <p:ext uri="{BB962C8B-B14F-4D97-AF65-F5344CB8AC3E}">
        <p14:creationId xmlns:p14="http://schemas.microsoft.com/office/powerpoint/2010/main" val="117183250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974850" y="3316805"/>
            <a:ext cx="8229600" cy="3419476"/>
          </a:xfrm>
          <a:prstGeom prst="roundRect">
            <a:avLst>
              <a:gd name="adj" fmla="val 6439"/>
            </a:avLst>
          </a:prstGeom>
          <a:solidFill>
            <a:srgbClr val="005194">
              <a:alpha val="50000"/>
            </a:srgb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38914" name="Title 1"/>
          <p:cNvSpPr>
            <a:spLocks noGrp="1"/>
          </p:cNvSpPr>
          <p:nvPr>
            <p:ph type="title"/>
          </p:nvPr>
        </p:nvSpPr>
        <p:spPr/>
        <p:txBody>
          <a:bodyPr/>
          <a:lstStyle/>
          <a:p>
            <a:pPr lvl="0"/>
            <a:r>
              <a:rPr lang="en-US"/>
              <a:t>Identify Threats</a:t>
            </a:r>
            <a:endParaRPr lang="en-US" dirty="0"/>
          </a:p>
        </p:txBody>
      </p:sp>
      <p:sp>
        <p:nvSpPr>
          <p:cNvPr id="38915" name="Content Placeholder 2"/>
          <p:cNvSpPr>
            <a:spLocks noGrp="1"/>
          </p:cNvSpPr>
          <p:nvPr>
            <p:ph idx="1"/>
          </p:nvPr>
        </p:nvSpPr>
        <p:spPr>
          <a:xfrm>
            <a:off x="1973263" y="1598613"/>
            <a:ext cx="8229600" cy="2154436"/>
          </a:xfrm>
        </p:spPr>
        <p:txBody>
          <a:bodyPr/>
          <a:lstStyle/>
          <a:p>
            <a:r>
              <a:rPr lang="en-US" dirty="0"/>
              <a:t>Experts can brainstorm</a:t>
            </a:r>
          </a:p>
          <a:p>
            <a:r>
              <a:rPr lang="en-US" dirty="0"/>
              <a:t>How to do this without being an expert?</a:t>
            </a:r>
          </a:p>
          <a:p>
            <a:pPr lvl="1"/>
            <a:r>
              <a:rPr lang="en-US" dirty="0"/>
              <a:t>Use STRIDE to step through the diagram elements</a:t>
            </a:r>
          </a:p>
          <a:p>
            <a:pPr lvl="1"/>
            <a:r>
              <a:rPr lang="en-US" dirty="0"/>
              <a:t>Get specific about threat manifestation</a:t>
            </a:r>
          </a:p>
          <a:p>
            <a:endParaRPr lang="en-US" dirty="0"/>
          </a:p>
        </p:txBody>
      </p:sp>
      <p:graphicFrame>
        <p:nvGraphicFramePr>
          <p:cNvPr id="6" name="Table 5"/>
          <p:cNvGraphicFramePr>
            <a:graphicFrameLocks noGrp="1"/>
          </p:cNvGraphicFramePr>
          <p:nvPr/>
        </p:nvGraphicFramePr>
        <p:xfrm>
          <a:off x="2449350" y="3391213"/>
          <a:ext cx="6799754" cy="3180842"/>
        </p:xfrm>
        <a:graphic>
          <a:graphicData uri="http://schemas.openxmlformats.org/drawingml/2006/table">
            <a:tbl>
              <a:tblPr firstRow="1" bandRow="1">
                <a:tableStyleId>{F5AB1C69-6EDB-4FF4-983F-18BD219EF322}</a:tableStyleId>
              </a:tblPr>
              <a:tblGrid>
                <a:gridCol w="3678181">
                  <a:extLst>
                    <a:ext uri="{9D8B030D-6E8A-4147-A177-3AD203B41FA5}">
                      <a16:colId xmlns:a16="http://schemas.microsoft.com/office/drawing/2014/main" val="20000"/>
                    </a:ext>
                  </a:extLst>
                </a:gridCol>
                <a:gridCol w="3121573">
                  <a:extLst>
                    <a:ext uri="{9D8B030D-6E8A-4147-A177-3AD203B41FA5}">
                      <a16:colId xmlns:a16="http://schemas.microsoft.com/office/drawing/2014/main" val="20001"/>
                    </a:ext>
                  </a:extLst>
                </a:gridCol>
              </a:tblGrid>
              <a:tr h="395928">
                <a:tc gridSpan="2">
                  <a:txBody>
                    <a:bodyPr/>
                    <a:lstStyle/>
                    <a:p>
                      <a:pPr marL="0" marR="0" algn="l" defTabSz="914400" rtl="0" eaLnBrk="1" latinLnBrk="0" hangingPunct="1">
                        <a:lnSpc>
                          <a:spcPct val="115000"/>
                        </a:lnSpc>
                        <a:spcBef>
                          <a:spcPts val="1000"/>
                        </a:spcBef>
                        <a:spcAft>
                          <a:spcPts val="0"/>
                        </a:spcAft>
                      </a:pPr>
                      <a:r>
                        <a:rPr lang="en-US" sz="2200" kern="1200" dirty="0">
                          <a:solidFill>
                            <a:schemeClr val="bg1"/>
                          </a:solidFill>
                          <a:effectLst>
                            <a:outerShdw blurRad="38100" dist="38100" dir="2700000" algn="tl">
                              <a:srgbClr val="000000">
                                <a:alpha val="43137"/>
                              </a:srgbClr>
                            </a:outerShdw>
                          </a:effectLst>
                          <a:latin typeface="+mn-lt"/>
                          <a:ea typeface="+mn-ea"/>
                          <a:cs typeface="+mn-cs"/>
                        </a:rPr>
                        <a:t>Threat                                                 Property we want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US" dirty="0"/>
                    </a:p>
                  </a:txBody>
                  <a:tcPr/>
                </a:tc>
                <a:extLst>
                  <a:ext uri="{0D108BD9-81ED-4DB2-BD59-A6C34878D82A}">
                    <a16:rowId xmlns:a16="http://schemas.microsoft.com/office/drawing/2014/main" val="10000"/>
                  </a:ext>
                </a:extLst>
              </a:tr>
              <a:tr h="301105">
                <a:tc>
                  <a:txBody>
                    <a:bodyPr/>
                    <a:lstStyle/>
                    <a:p>
                      <a:pPr marL="0" marR="0" algn="l" defTabSz="914400" rtl="0" eaLnBrk="1" latinLnBrk="0" hangingPunct="1">
                        <a:lnSpc>
                          <a:spcPct val="115000"/>
                        </a:lnSpc>
                        <a:spcBef>
                          <a:spcPts val="1000"/>
                        </a:spcBef>
                        <a:spcAft>
                          <a:spcPts val="0"/>
                        </a:spcAft>
                      </a:pPr>
                      <a:r>
                        <a:rPr lang="en-US" sz="2200" b="1" kern="1200" cap="none" spc="0" dirty="0">
                          <a:ln>
                            <a:noFill/>
                          </a:ln>
                          <a:solidFill>
                            <a:schemeClr val="accent3"/>
                          </a:solidFill>
                          <a:effectLst>
                            <a:outerShdw blurRad="38100" dist="38100" dir="2700000" algn="tl">
                              <a:srgbClr val="000000">
                                <a:alpha val="43137"/>
                              </a:srgbClr>
                            </a:outerShdw>
                          </a:effectLst>
                          <a:latin typeface="+mn-lt"/>
                          <a:ea typeface="+mn-ea"/>
                          <a:cs typeface="+mn-cs"/>
                        </a:rPr>
                        <a:t>S</a:t>
                      </a:r>
                      <a:r>
                        <a:rPr lang="en-US" sz="2200" kern="1200" dirty="0">
                          <a:solidFill>
                            <a:schemeClr val="bg1"/>
                          </a:solidFill>
                          <a:latin typeface="+mn-lt"/>
                          <a:ea typeface="+mn-ea"/>
                          <a:cs typeface="+mn-cs"/>
                        </a:rPr>
                        <a:t>poofing</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algn="l" defTabSz="914400" rtl="0" eaLnBrk="1" latinLnBrk="0" hangingPunct="1">
                        <a:lnSpc>
                          <a:spcPct val="115000"/>
                        </a:lnSpc>
                        <a:spcBef>
                          <a:spcPts val="1000"/>
                        </a:spcBef>
                        <a:spcAft>
                          <a:spcPts val="0"/>
                        </a:spcAft>
                      </a:pPr>
                      <a:r>
                        <a:rPr lang="en-US" sz="2200" kern="1200" dirty="0">
                          <a:solidFill>
                            <a:schemeClr val="bg1"/>
                          </a:solidFill>
                          <a:latin typeface="+mn-lt"/>
                          <a:ea typeface="+mn-ea"/>
                          <a:cs typeface="+mn-cs"/>
                        </a:rPr>
                        <a:t>Authentication</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01105">
                <a:tc>
                  <a:txBody>
                    <a:bodyPr/>
                    <a:lstStyle/>
                    <a:p>
                      <a:pPr marL="0" marR="0" algn="l" defTabSz="914400" rtl="0" eaLnBrk="1" latinLnBrk="0" hangingPunct="1">
                        <a:lnSpc>
                          <a:spcPct val="115000"/>
                        </a:lnSpc>
                        <a:spcBef>
                          <a:spcPts val="1000"/>
                        </a:spcBef>
                        <a:spcAft>
                          <a:spcPts val="0"/>
                        </a:spcAft>
                      </a:pPr>
                      <a:r>
                        <a:rPr lang="en-US" sz="2200" b="1" kern="1200" cap="none" spc="0" dirty="0">
                          <a:ln>
                            <a:noFill/>
                          </a:ln>
                          <a:solidFill>
                            <a:schemeClr val="accent3"/>
                          </a:solidFill>
                          <a:effectLst>
                            <a:outerShdw blurRad="38100" dist="38100" dir="2700000" algn="tl">
                              <a:srgbClr val="000000">
                                <a:alpha val="43137"/>
                              </a:srgbClr>
                            </a:outerShdw>
                          </a:effectLst>
                          <a:latin typeface="+mn-lt"/>
                          <a:ea typeface="+mn-ea"/>
                          <a:cs typeface="+mn-cs"/>
                        </a:rPr>
                        <a:t>T</a:t>
                      </a:r>
                      <a:r>
                        <a:rPr lang="en-US" sz="2200" kern="1200" dirty="0">
                          <a:solidFill>
                            <a:schemeClr val="bg1"/>
                          </a:solidFill>
                          <a:latin typeface="+mn-lt"/>
                          <a:ea typeface="+mn-ea"/>
                          <a:cs typeface="+mn-cs"/>
                        </a:rPr>
                        <a:t>ampering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l" defTabSz="914400" rtl="0" eaLnBrk="1" latinLnBrk="0" hangingPunct="1">
                        <a:lnSpc>
                          <a:spcPct val="115000"/>
                        </a:lnSpc>
                        <a:spcBef>
                          <a:spcPts val="1000"/>
                        </a:spcBef>
                        <a:spcAft>
                          <a:spcPts val="0"/>
                        </a:spcAft>
                      </a:pPr>
                      <a:r>
                        <a:rPr lang="en-US" sz="2200" kern="1200" dirty="0">
                          <a:solidFill>
                            <a:schemeClr val="bg1"/>
                          </a:solidFill>
                          <a:latin typeface="+mn-lt"/>
                          <a:ea typeface="+mn-ea"/>
                          <a:cs typeface="+mn-cs"/>
                        </a:rPr>
                        <a:t>Integrity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01105">
                <a:tc>
                  <a:txBody>
                    <a:bodyPr/>
                    <a:lstStyle/>
                    <a:p>
                      <a:pPr marL="0" marR="0" algn="l" defTabSz="914400" rtl="0" eaLnBrk="1" latinLnBrk="0" hangingPunct="1">
                        <a:lnSpc>
                          <a:spcPct val="115000"/>
                        </a:lnSpc>
                        <a:spcBef>
                          <a:spcPts val="1000"/>
                        </a:spcBef>
                        <a:spcAft>
                          <a:spcPts val="0"/>
                        </a:spcAft>
                      </a:pPr>
                      <a:r>
                        <a:rPr lang="en-US" sz="2200" b="1" kern="1200" cap="none" spc="0" dirty="0">
                          <a:ln>
                            <a:noFill/>
                          </a:ln>
                          <a:solidFill>
                            <a:schemeClr val="accent3"/>
                          </a:solidFill>
                          <a:effectLst>
                            <a:outerShdw blurRad="38100" dist="38100" dir="2700000" algn="tl">
                              <a:srgbClr val="000000">
                                <a:alpha val="43137"/>
                              </a:srgbClr>
                            </a:outerShdw>
                          </a:effectLst>
                          <a:latin typeface="+mn-lt"/>
                          <a:ea typeface="+mn-ea"/>
                          <a:cs typeface="+mn-cs"/>
                        </a:rPr>
                        <a:t>R</a:t>
                      </a:r>
                      <a:r>
                        <a:rPr lang="en-US" sz="2200" kern="1200" dirty="0">
                          <a:solidFill>
                            <a:schemeClr val="bg1"/>
                          </a:solidFill>
                          <a:latin typeface="+mn-lt"/>
                          <a:ea typeface="+mn-ea"/>
                          <a:cs typeface="+mn-cs"/>
                        </a:rPr>
                        <a:t>epudiation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l" defTabSz="914400" rtl="0" eaLnBrk="1" latinLnBrk="0" hangingPunct="1">
                        <a:lnSpc>
                          <a:spcPct val="115000"/>
                        </a:lnSpc>
                        <a:spcBef>
                          <a:spcPts val="1000"/>
                        </a:spcBef>
                        <a:spcAft>
                          <a:spcPts val="0"/>
                        </a:spcAft>
                      </a:pPr>
                      <a:r>
                        <a:rPr lang="en-US" sz="2200" kern="1200" dirty="0">
                          <a:solidFill>
                            <a:schemeClr val="bg1"/>
                          </a:solidFill>
                          <a:latin typeface="+mn-lt"/>
                          <a:ea typeface="+mn-ea"/>
                          <a:cs typeface="+mn-cs"/>
                        </a:rPr>
                        <a:t>Nonrepudiation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01105">
                <a:tc>
                  <a:txBody>
                    <a:bodyPr/>
                    <a:lstStyle/>
                    <a:p>
                      <a:pPr marL="0" marR="0" algn="l" defTabSz="914400" rtl="0" eaLnBrk="1" latinLnBrk="0" hangingPunct="1">
                        <a:lnSpc>
                          <a:spcPct val="115000"/>
                        </a:lnSpc>
                        <a:spcBef>
                          <a:spcPts val="1000"/>
                        </a:spcBef>
                        <a:spcAft>
                          <a:spcPts val="0"/>
                        </a:spcAft>
                      </a:pPr>
                      <a:r>
                        <a:rPr lang="en-US" sz="2200" b="1" kern="1200" cap="none" spc="0" dirty="0">
                          <a:ln>
                            <a:noFill/>
                          </a:ln>
                          <a:solidFill>
                            <a:schemeClr val="accent3"/>
                          </a:solidFill>
                          <a:effectLst>
                            <a:outerShdw blurRad="38100" dist="38100" dir="2700000" algn="tl">
                              <a:srgbClr val="000000">
                                <a:alpha val="43137"/>
                              </a:srgbClr>
                            </a:outerShdw>
                          </a:effectLst>
                          <a:latin typeface="+mn-lt"/>
                          <a:ea typeface="+mn-ea"/>
                          <a:cs typeface="+mn-cs"/>
                        </a:rPr>
                        <a:t>I</a:t>
                      </a:r>
                      <a:r>
                        <a:rPr lang="en-US" sz="2200" kern="1200" dirty="0">
                          <a:solidFill>
                            <a:schemeClr val="bg1"/>
                          </a:solidFill>
                          <a:latin typeface="+mn-lt"/>
                          <a:ea typeface="+mn-ea"/>
                          <a:cs typeface="+mn-cs"/>
                        </a:rPr>
                        <a:t>nformation Disclosure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l" defTabSz="914400" rtl="0" eaLnBrk="1" latinLnBrk="0" hangingPunct="1">
                        <a:lnSpc>
                          <a:spcPct val="115000"/>
                        </a:lnSpc>
                        <a:spcBef>
                          <a:spcPts val="1000"/>
                        </a:spcBef>
                        <a:spcAft>
                          <a:spcPts val="0"/>
                        </a:spcAft>
                      </a:pPr>
                      <a:r>
                        <a:rPr lang="en-US" sz="2200" kern="1200" dirty="0">
                          <a:solidFill>
                            <a:schemeClr val="bg1"/>
                          </a:solidFill>
                          <a:latin typeface="+mn-lt"/>
                          <a:ea typeface="+mn-ea"/>
                          <a:cs typeface="+mn-cs"/>
                        </a:rPr>
                        <a:t>Confidentiality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01105">
                <a:tc>
                  <a:txBody>
                    <a:bodyPr/>
                    <a:lstStyle/>
                    <a:p>
                      <a:pPr marL="0" marR="0" algn="l" defTabSz="914400" rtl="0" eaLnBrk="1" latinLnBrk="0" hangingPunct="1">
                        <a:lnSpc>
                          <a:spcPct val="115000"/>
                        </a:lnSpc>
                        <a:spcBef>
                          <a:spcPts val="1000"/>
                        </a:spcBef>
                        <a:spcAft>
                          <a:spcPts val="0"/>
                        </a:spcAft>
                      </a:pPr>
                      <a:r>
                        <a:rPr lang="en-US" sz="2200" b="1" kern="1200" cap="none" spc="0" dirty="0">
                          <a:ln>
                            <a:noFill/>
                          </a:ln>
                          <a:solidFill>
                            <a:schemeClr val="accent3"/>
                          </a:solidFill>
                          <a:effectLst>
                            <a:outerShdw blurRad="38100" dist="38100" dir="2700000" algn="tl">
                              <a:srgbClr val="000000">
                                <a:alpha val="43137"/>
                              </a:srgbClr>
                            </a:outerShdw>
                          </a:effectLst>
                          <a:latin typeface="+mn-lt"/>
                          <a:ea typeface="+mn-ea"/>
                          <a:cs typeface="+mn-cs"/>
                        </a:rPr>
                        <a:t>D</a:t>
                      </a:r>
                      <a:r>
                        <a:rPr lang="en-US" sz="2200" kern="1200" dirty="0">
                          <a:solidFill>
                            <a:schemeClr val="bg1"/>
                          </a:solidFill>
                          <a:latin typeface="+mn-lt"/>
                          <a:ea typeface="+mn-ea"/>
                          <a:cs typeface="+mn-cs"/>
                        </a:rPr>
                        <a:t>enial of Service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l" defTabSz="914400" rtl="0" eaLnBrk="1" latinLnBrk="0" hangingPunct="1">
                        <a:lnSpc>
                          <a:spcPct val="115000"/>
                        </a:lnSpc>
                        <a:spcBef>
                          <a:spcPts val="1000"/>
                        </a:spcBef>
                        <a:spcAft>
                          <a:spcPts val="0"/>
                        </a:spcAft>
                      </a:pPr>
                      <a:r>
                        <a:rPr lang="en-US" sz="2200" kern="1200" dirty="0">
                          <a:solidFill>
                            <a:schemeClr val="bg1"/>
                          </a:solidFill>
                          <a:latin typeface="+mn-lt"/>
                          <a:ea typeface="+mn-ea"/>
                          <a:cs typeface="+mn-cs"/>
                        </a:rPr>
                        <a:t>Availability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01105">
                <a:tc>
                  <a:txBody>
                    <a:bodyPr/>
                    <a:lstStyle/>
                    <a:p>
                      <a:pPr marL="0" marR="0" algn="l" defTabSz="914400" rtl="0" eaLnBrk="1" latinLnBrk="0" hangingPunct="1">
                        <a:lnSpc>
                          <a:spcPct val="115000"/>
                        </a:lnSpc>
                        <a:spcBef>
                          <a:spcPts val="1000"/>
                        </a:spcBef>
                        <a:spcAft>
                          <a:spcPts val="0"/>
                        </a:spcAft>
                      </a:pPr>
                      <a:r>
                        <a:rPr lang="en-US" sz="2200" b="1" kern="1200" cap="none" spc="0" dirty="0">
                          <a:ln>
                            <a:noFill/>
                          </a:ln>
                          <a:solidFill>
                            <a:schemeClr val="accent3"/>
                          </a:solidFill>
                          <a:effectLst>
                            <a:outerShdw blurRad="38100" dist="38100" dir="2700000" algn="tl">
                              <a:srgbClr val="000000">
                                <a:alpha val="43137"/>
                              </a:srgbClr>
                            </a:outerShdw>
                          </a:effectLst>
                          <a:latin typeface="+mn-lt"/>
                          <a:ea typeface="+mn-ea"/>
                          <a:cs typeface="+mn-cs"/>
                        </a:rPr>
                        <a:t>E</a:t>
                      </a:r>
                      <a:r>
                        <a:rPr lang="en-US" sz="2200" kern="1200" dirty="0">
                          <a:solidFill>
                            <a:schemeClr val="bg1"/>
                          </a:solidFill>
                          <a:latin typeface="+mn-lt"/>
                          <a:ea typeface="+mn-ea"/>
                          <a:cs typeface="+mn-cs"/>
                        </a:rPr>
                        <a:t>levation of Privilege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l" defTabSz="914400" rtl="0" eaLnBrk="1" latinLnBrk="0" hangingPunct="1">
                        <a:lnSpc>
                          <a:spcPct val="115000"/>
                        </a:lnSpc>
                        <a:spcBef>
                          <a:spcPts val="1000"/>
                        </a:spcBef>
                        <a:spcAft>
                          <a:spcPts val="0"/>
                        </a:spcAft>
                      </a:pPr>
                      <a:r>
                        <a:rPr lang="en-US" sz="2200" kern="1200" dirty="0">
                          <a:solidFill>
                            <a:schemeClr val="bg1"/>
                          </a:solidFill>
                          <a:latin typeface="+mn-lt"/>
                          <a:ea typeface="+mn-ea"/>
                          <a:cs typeface="+mn-cs"/>
                        </a:rPr>
                        <a:t>Authorization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Tree>
  </p:cSld>
  <p:clrMapOvr>
    <a:masterClrMapping/>
  </p:clrMapOvr>
  <p:transition>
    <p:wipe dir="r"/>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42548" y="1771025"/>
            <a:ext cx="11364004" cy="4721850"/>
          </a:xfrm>
          <a:prstGeom prst="roundRect">
            <a:avLst>
              <a:gd name="adj" fmla="val 6439"/>
            </a:avLst>
          </a:prstGeom>
          <a:solidFill>
            <a:srgbClr val="005194">
              <a:alpha val="50000"/>
            </a:srgb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38914" name="Title 1"/>
          <p:cNvSpPr>
            <a:spLocks noGrp="1"/>
          </p:cNvSpPr>
          <p:nvPr>
            <p:ph type="title"/>
          </p:nvPr>
        </p:nvSpPr>
        <p:spPr/>
        <p:txBody>
          <a:bodyPr/>
          <a:lstStyle/>
          <a:p>
            <a:pPr lvl="0"/>
            <a:r>
              <a:rPr lang="en-US"/>
              <a:t>Threat: Spoofing</a:t>
            </a:r>
            <a:endParaRPr lang="en-US" dirty="0"/>
          </a:p>
        </p:txBody>
      </p:sp>
      <p:graphicFrame>
        <p:nvGraphicFramePr>
          <p:cNvPr id="14" name="Table 13"/>
          <p:cNvGraphicFramePr>
            <a:graphicFrameLocks noGrp="1"/>
          </p:cNvGraphicFramePr>
          <p:nvPr/>
        </p:nvGraphicFramePr>
        <p:xfrm>
          <a:off x="878866" y="1981956"/>
          <a:ext cx="9455494" cy="4075851"/>
        </p:xfrm>
        <a:graphic>
          <a:graphicData uri="http://schemas.openxmlformats.org/drawingml/2006/table">
            <a:tbl>
              <a:tblPr bandRow="1">
                <a:tableStyleId>{2D5ABB26-0587-4C30-8999-92F81FD0307C}</a:tableStyleId>
              </a:tblPr>
              <a:tblGrid>
                <a:gridCol w="2423804">
                  <a:extLst>
                    <a:ext uri="{9D8B030D-6E8A-4147-A177-3AD203B41FA5}">
                      <a16:colId xmlns:a16="http://schemas.microsoft.com/office/drawing/2014/main" val="20000"/>
                    </a:ext>
                  </a:extLst>
                </a:gridCol>
                <a:gridCol w="7031690">
                  <a:extLst>
                    <a:ext uri="{9D8B030D-6E8A-4147-A177-3AD203B41FA5}">
                      <a16:colId xmlns:a16="http://schemas.microsoft.com/office/drawing/2014/main" val="20001"/>
                    </a:ext>
                  </a:extLst>
                </a:gridCol>
              </a:tblGrid>
              <a:tr h="757600">
                <a:tc>
                  <a:txBody>
                    <a:bodyPr/>
                    <a:lstStyle/>
                    <a:p>
                      <a:r>
                        <a:rPr lang="en-US" sz="3300" dirty="0">
                          <a:solidFill>
                            <a:schemeClr val="bg1"/>
                          </a:solidFill>
                          <a:latin typeface="Segoe UI" pitchFamily="34" charset="0"/>
                          <a:cs typeface="Segoe UI" pitchFamily="34" charset="0"/>
                        </a:rPr>
                        <a:t>Threat</a:t>
                      </a:r>
                    </a:p>
                  </a:txBody>
                  <a:tcPr marL="126267" marR="126267" marT="126267" marB="126267"/>
                </a:tc>
                <a:tc>
                  <a:txBody>
                    <a:bodyPr/>
                    <a:lstStyle/>
                    <a:p>
                      <a:r>
                        <a:rPr lang="en-US" sz="3300" b="1" dirty="0">
                          <a:solidFill>
                            <a:srgbClr val="FFFF00"/>
                          </a:solidFill>
                          <a:effectLst>
                            <a:outerShdw blurRad="38100" dist="38100" dir="2700000" algn="tl">
                              <a:srgbClr val="000000">
                                <a:alpha val="43137"/>
                              </a:srgbClr>
                            </a:outerShdw>
                          </a:effectLst>
                          <a:latin typeface="Segoe UI" pitchFamily="34" charset="0"/>
                          <a:cs typeface="Segoe UI" pitchFamily="34" charset="0"/>
                        </a:rPr>
                        <a:t>S</a:t>
                      </a:r>
                      <a:r>
                        <a:rPr lang="en-US" sz="3300" dirty="0">
                          <a:solidFill>
                            <a:schemeClr val="bg1"/>
                          </a:solidFill>
                          <a:latin typeface="Segoe UI" pitchFamily="34" charset="0"/>
                          <a:cs typeface="Segoe UI" pitchFamily="34" charset="0"/>
                        </a:rPr>
                        <a:t>poofing</a:t>
                      </a:r>
                    </a:p>
                  </a:txBody>
                  <a:tcPr marL="126267" marR="126267" marT="126267" marB="126267"/>
                </a:tc>
                <a:extLst>
                  <a:ext uri="{0D108BD9-81ED-4DB2-BD59-A6C34878D82A}">
                    <a16:rowId xmlns:a16="http://schemas.microsoft.com/office/drawing/2014/main" val="10000"/>
                  </a:ext>
                </a:extLst>
              </a:tr>
              <a:tr h="757600">
                <a:tc>
                  <a:txBody>
                    <a:bodyPr/>
                    <a:lstStyle/>
                    <a:p>
                      <a:r>
                        <a:rPr lang="en-US" sz="3300" dirty="0">
                          <a:solidFill>
                            <a:schemeClr val="bg1"/>
                          </a:solidFill>
                          <a:latin typeface="Segoe UI" pitchFamily="34" charset="0"/>
                          <a:cs typeface="Segoe UI" pitchFamily="34" charset="0"/>
                        </a:rPr>
                        <a:t>Property</a:t>
                      </a:r>
                    </a:p>
                  </a:txBody>
                  <a:tcPr marL="126267" marR="126267" marT="126267" marB="126267"/>
                </a:tc>
                <a:tc>
                  <a:txBody>
                    <a:bodyPr/>
                    <a:lstStyle/>
                    <a:p>
                      <a:r>
                        <a:rPr lang="en-US" sz="3300" dirty="0">
                          <a:solidFill>
                            <a:schemeClr val="bg1"/>
                          </a:solidFill>
                          <a:latin typeface="Segoe UI" pitchFamily="34" charset="0"/>
                          <a:cs typeface="Segoe UI" pitchFamily="34" charset="0"/>
                        </a:rPr>
                        <a:t>Authentication</a:t>
                      </a:r>
                    </a:p>
                  </a:txBody>
                  <a:tcPr marL="126267" marR="126267" marT="126267" marB="126267"/>
                </a:tc>
                <a:extLst>
                  <a:ext uri="{0D108BD9-81ED-4DB2-BD59-A6C34878D82A}">
                    <a16:rowId xmlns:a16="http://schemas.microsoft.com/office/drawing/2014/main" val="10001"/>
                  </a:ext>
                </a:extLst>
              </a:tr>
              <a:tr h="1262667">
                <a:tc>
                  <a:txBody>
                    <a:bodyPr/>
                    <a:lstStyle/>
                    <a:p>
                      <a:r>
                        <a:rPr lang="en-US" sz="3300" dirty="0">
                          <a:solidFill>
                            <a:schemeClr val="bg1"/>
                          </a:solidFill>
                          <a:latin typeface="Segoe UI" pitchFamily="34" charset="0"/>
                          <a:cs typeface="Segoe UI" pitchFamily="34" charset="0"/>
                        </a:rPr>
                        <a:t>Definition</a:t>
                      </a:r>
                    </a:p>
                  </a:txBody>
                  <a:tcPr marL="126267" marR="126267" marT="126267" marB="126267"/>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3300" dirty="0">
                          <a:solidFill>
                            <a:schemeClr val="bg1"/>
                          </a:solidFill>
                          <a:latin typeface="Segoe UI" pitchFamily="34" charset="0"/>
                          <a:cs typeface="Segoe UI" pitchFamily="34" charset="0"/>
                        </a:rPr>
                        <a:t>Impersonating something or someone else</a:t>
                      </a:r>
                    </a:p>
                  </a:txBody>
                  <a:tcPr marL="126267" marR="126267" marT="126267" marB="126267"/>
                </a:tc>
                <a:extLst>
                  <a:ext uri="{0D108BD9-81ED-4DB2-BD59-A6C34878D82A}">
                    <a16:rowId xmlns:a16="http://schemas.microsoft.com/office/drawing/2014/main" val="10002"/>
                  </a:ext>
                </a:extLst>
              </a:tr>
              <a:tr h="1297984">
                <a:tc>
                  <a:txBody>
                    <a:bodyPr/>
                    <a:lstStyle/>
                    <a:p>
                      <a:r>
                        <a:rPr lang="en-US" sz="3300" dirty="0">
                          <a:solidFill>
                            <a:schemeClr val="bg1"/>
                          </a:solidFill>
                          <a:latin typeface="Segoe UI" pitchFamily="34" charset="0"/>
                          <a:cs typeface="Segoe UI" pitchFamily="34" charset="0"/>
                        </a:rPr>
                        <a:t>Example</a:t>
                      </a:r>
                    </a:p>
                  </a:txBody>
                  <a:tcPr marL="126267" marR="126267" marT="126267" marB="126267"/>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3300" dirty="0">
                          <a:solidFill>
                            <a:schemeClr val="bg1"/>
                          </a:solidFill>
                          <a:latin typeface="Segoe UI" pitchFamily="34" charset="0"/>
                          <a:cs typeface="Segoe UI" pitchFamily="34" charset="0"/>
                        </a:rPr>
                        <a:t>Pretending to be any of </a:t>
                      </a:r>
                      <a:r>
                        <a:rPr lang="en-US" sz="3300" dirty="0" err="1">
                          <a:solidFill>
                            <a:schemeClr val="bg1"/>
                          </a:solidFill>
                          <a:latin typeface="Segoe UI" pitchFamily="34" charset="0"/>
                          <a:cs typeface="Segoe UI" pitchFamily="34" charset="0"/>
                        </a:rPr>
                        <a:t>billg</a:t>
                      </a:r>
                      <a:r>
                        <a:rPr lang="en-US" sz="3300" dirty="0">
                          <a:solidFill>
                            <a:schemeClr val="bg1"/>
                          </a:solidFill>
                          <a:latin typeface="Segoe UI" pitchFamily="34" charset="0"/>
                          <a:cs typeface="Segoe UI" pitchFamily="34" charset="0"/>
                        </a:rPr>
                        <a:t>, microsoft.com, or ntdll.dll</a:t>
                      </a:r>
                    </a:p>
                  </a:txBody>
                  <a:tcPr marL="126267" marR="126267" marT="126267" marB="126267"/>
                </a:tc>
                <a:extLst>
                  <a:ext uri="{0D108BD9-81ED-4DB2-BD59-A6C34878D82A}">
                    <a16:rowId xmlns:a16="http://schemas.microsoft.com/office/drawing/2014/main" val="10003"/>
                  </a:ext>
                </a:extLst>
              </a:tr>
            </a:tbl>
          </a:graphicData>
        </a:graphic>
      </p:graphicFrame>
    </p:spTree>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5F5A4-E9D3-4B86-824C-833CACFA42AE}"/>
              </a:ext>
            </a:extLst>
          </p:cNvPr>
          <p:cNvSpPr>
            <a:spLocks noGrp="1"/>
          </p:cNvSpPr>
          <p:nvPr>
            <p:ph type="title"/>
          </p:nvPr>
        </p:nvSpPr>
        <p:spPr/>
        <p:txBody>
          <a:bodyPr/>
          <a:lstStyle/>
          <a:p>
            <a:r>
              <a:rPr lang="en-GB" dirty="0"/>
              <a:t>Keep Security Simple</a:t>
            </a:r>
          </a:p>
        </p:txBody>
      </p:sp>
      <p:sp>
        <p:nvSpPr>
          <p:cNvPr id="3" name="Content Placeholder 2">
            <a:extLst>
              <a:ext uri="{FF2B5EF4-FFF2-40B4-BE49-F238E27FC236}">
                <a16:creationId xmlns:a16="http://schemas.microsoft.com/office/drawing/2014/main" id="{3FE8EEFC-E021-41CA-86D8-ECFD8393D021}"/>
              </a:ext>
            </a:extLst>
          </p:cNvPr>
          <p:cNvSpPr>
            <a:spLocks noGrp="1"/>
          </p:cNvSpPr>
          <p:nvPr>
            <p:ph idx="1"/>
          </p:nvPr>
        </p:nvSpPr>
        <p:spPr/>
        <p:txBody>
          <a:bodyPr/>
          <a:lstStyle/>
          <a:p>
            <a:r>
              <a:rPr lang="en-GB" dirty="0"/>
              <a:t>Developers should avoid the use of very sophisticated architecture when developing security controls for their applications</a:t>
            </a:r>
          </a:p>
          <a:p>
            <a:r>
              <a:rPr lang="en-GB" dirty="0"/>
              <a:t>Having mechanisms that are very complex can increase the risk of errors</a:t>
            </a:r>
          </a:p>
        </p:txBody>
      </p:sp>
    </p:spTree>
    <p:extLst>
      <p:ext uri="{BB962C8B-B14F-4D97-AF65-F5344CB8AC3E}">
        <p14:creationId xmlns:p14="http://schemas.microsoft.com/office/powerpoint/2010/main" val="2362104556"/>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61359" y="2094362"/>
            <a:ext cx="11059732" cy="4001638"/>
          </a:xfrm>
          <a:prstGeom prst="roundRect">
            <a:avLst>
              <a:gd name="adj" fmla="val 6439"/>
            </a:avLst>
          </a:prstGeom>
          <a:solidFill>
            <a:srgbClr val="005194">
              <a:alpha val="50000"/>
            </a:srgb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38914" name="Title 1"/>
          <p:cNvSpPr>
            <a:spLocks noGrp="1"/>
          </p:cNvSpPr>
          <p:nvPr>
            <p:ph type="title"/>
          </p:nvPr>
        </p:nvSpPr>
        <p:spPr/>
        <p:txBody>
          <a:bodyPr/>
          <a:lstStyle/>
          <a:p>
            <a:pPr lvl="0"/>
            <a:r>
              <a:rPr lang="en-US"/>
              <a:t>Threat: Tampering</a:t>
            </a:r>
            <a:endParaRPr lang="en-US" dirty="0"/>
          </a:p>
        </p:txBody>
      </p:sp>
      <p:graphicFrame>
        <p:nvGraphicFramePr>
          <p:cNvPr id="6" name="Table 5"/>
          <p:cNvGraphicFramePr>
            <a:graphicFrameLocks noGrp="1"/>
          </p:cNvGraphicFramePr>
          <p:nvPr/>
        </p:nvGraphicFramePr>
        <p:xfrm>
          <a:off x="1072126" y="2279099"/>
          <a:ext cx="9202325" cy="3510076"/>
        </p:xfrm>
        <a:graphic>
          <a:graphicData uri="http://schemas.openxmlformats.org/drawingml/2006/table">
            <a:tbl>
              <a:tblPr bandRow="1">
                <a:tableStyleId>{2D5ABB26-0587-4C30-8999-92F81FD0307C}</a:tableStyleId>
              </a:tblPr>
              <a:tblGrid>
                <a:gridCol w="2358907">
                  <a:extLst>
                    <a:ext uri="{9D8B030D-6E8A-4147-A177-3AD203B41FA5}">
                      <a16:colId xmlns:a16="http://schemas.microsoft.com/office/drawing/2014/main" val="20000"/>
                    </a:ext>
                  </a:extLst>
                </a:gridCol>
                <a:gridCol w="6843418">
                  <a:extLst>
                    <a:ext uri="{9D8B030D-6E8A-4147-A177-3AD203B41FA5}">
                      <a16:colId xmlns:a16="http://schemas.microsoft.com/office/drawing/2014/main" val="20001"/>
                    </a:ext>
                  </a:extLst>
                </a:gridCol>
              </a:tblGrid>
              <a:tr h="737316">
                <a:tc>
                  <a:txBody>
                    <a:bodyPr/>
                    <a:lstStyle/>
                    <a:p>
                      <a:r>
                        <a:rPr lang="en-US" sz="3200" dirty="0">
                          <a:solidFill>
                            <a:schemeClr val="bg1"/>
                          </a:solidFill>
                          <a:latin typeface="Segoe UI" pitchFamily="34" charset="0"/>
                          <a:cs typeface="Segoe UI" pitchFamily="34" charset="0"/>
                        </a:rPr>
                        <a:t>Threat</a:t>
                      </a:r>
                    </a:p>
                  </a:txBody>
                  <a:tcPr marL="122886" marR="122886" marT="122886" marB="122886"/>
                </a:tc>
                <a:tc>
                  <a:txBody>
                    <a:bodyPr/>
                    <a:lstStyle/>
                    <a:p>
                      <a:r>
                        <a:rPr lang="en-US" sz="3200" b="1" dirty="0">
                          <a:solidFill>
                            <a:srgbClr val="FFFF00"/>
                          </a:solidFill>
                          <a:effectLst>
                            <a:outerShdw blurRad="38100" dist="38100" dir="2700000" algn="tl">
                              <a:srgbClr val="000000">
                                <a:alpha val="43137"/>
                              </a:srgbClr>
                            </a:outerShdw>
                          </a:effectLst>
                          <a:latin typeface="Segoe UI" pitchFamily="34" charset="0"/>
                          <a:cs typeface="Segoe UI" pitchFamily="34" charset="0"/>
                        </a:rPr>
                        <a:t>T</a:t>
                      </a:r>
                      <a:r>
                        <a:rPr lang="en-US" sz="3200" dirty="0">
                          <a:solidFill>
                            <a:schemeClr val="bg1"/>
                          </a:solidFill>
                          <a:latin typeface="Segoe UI" pitchFamily="34" charset="0"/>
                          <a:cs typeface="Segoe UI" pitchFamily="34" charset="0"/>
                        </a:rPr>
                        <a:t>ampering</a:t>
                      </a:r>
                    </a:p>
                  </a:txBody>
                  <a:tcPr marL="122886" marR="122886" marT="122886" marB="122886"/>
                </a:tc>
                <a:extLst>
                  <a:ext uri="{0D108BD9-81ED-4DB2-BD59-A6C34878D82A}">
                    <a16:rowId xmlns:a16="http://schemas.microsoft.com/office/drawing/2014/main" val="10000"/>
                  </a:ext>
                </a:extLst>
              </a:tr>
              <a:tr h="737316">
                <a:tc>
                  <a:txBody>
                    <a:bodyPr/>
                    <a:lstStyle/>
                    <a:p>
                      <a:r>
                        <a:rPr lang="en-US" sz="3200" dirty="0">
                          <a:solidFill>
                            <a:schemeClr val="bg1"/>
                          </a:solidFill>
                          <a:latin typeface="Segoe UI" pitchFamily="34" charset="0"/>
                          <a:cs typeface="Segoe UI" pitchFamily="34" charset="0"/>
                        </a:rPr>
                        <a:t>Property</a:t>
                      </a:r>
                    </a:p>
                  </a:txBody>
                  <a:tcPr marL="122886" marR="122886" marT="122886" marB="122886"/>
                </a:tc>
                <a:tc>
                  <a:txBody>
                    <a:bodyPr/>
                    <a:lstStyle/>
                    <a:p>
                      <a:r>
                        <a:rPr lang="en-US" sz="3200" dirty="0">
                          <a:solidFill>
                            <a:schemeClr val="bg1"/>
                          </a:solidFill>
                          <a:latin typeface="Segoe UI" pitchFamily="34" charset="0"/>
                          <a:cs typeface="Segoe UI" pitchFamily="34" charset="0"/>
                        </a:rPr>
                        <a:t>Integrity</a:t>
                      </a:r>
                    </a:p>
                  </a:txBody>
                  <a:tcPr marL="122886" marR="122886" marT="122886" marB="122886"/>
                </a:tc>
                <a:extLst>
                  <a:ext uri="{0D108BD9-81ED-4DB2-BD59-A6C34878D82A}">
                    <a16:rowId xmlns:a16="http://schemas.microsoft.com/office/drawing/2014/main" val="10001"/>
                  </a:ext>
                </a:extLst>
              </a:tr>
              <a:tr h="737316">
                <a:tc>
                  <a:txBody>
                    <a:bodyPr/>
                    <a:lstStyle/>
                    <a:p>
                      <a:r>
                        <a:rPr lang="en-US" sz="3200" dirty="0">
                          <a:solidFill>
                            <a:schemeClr val="bg1"/>
                          </a:solidFill>
                          <a:latin typeface="Segoe UI" pitchFamily="34" charset="0"/>
                          <a:cs typeface="Segoe UI" pitchFamily="34" charset="0"/>
                        </a:rPr>
                        <a:t>Definition</a:t>
                      </a:r>
                    </a:p>
                  </a:txBody>
                  <a:tcPr marL="122886" marR="122886" marT="122886" marB="122886"/>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3200" dirty="0">
                          <a:solidFill>
                            <a:schemeClr val="bg1"/>
                          </a:solidFill>
                          <a:latin typeface="Segoe UI" pitchFamily="34" charset="0"/>
                          <a:cs typeface="Segoe UI" pitchFamily="34" charset="0"/>
                        </a:rPr>
                        <a:t>Modifying</a:t>
                      </a:r>
                      <a:r>
                        <a:rPr lang="en-US" sz="3200" baseline="0" dirty="0">
                          <a:solidFill>
                            <a:schemeClr val="bg1"/>
                          </a:solidFill>
                          <a:latin typeface="Segoe UI" pitchFamily="34" charset="0"/>
                          <a:cs typeface="Segoe UI" pitchFamily="34" charset="0"/>
                        </a:rPr>
                        <a:t> data or code</a:t>
                      </a:r>
                      <a:endParaRPr lang="en-US" sz="3200" dirty="0">
                        <a:solidFill>
                          <a:schemeClr val="bg1"/>
                        </a:solidFill>
                        <a:latin typeface="Segoe UI" pitchFamily="34" charset="0"/>
                        <a:cs typeface="Segoe UI" pitchFamily="34" charset="0"/>
                      </a:endParaRPr>
                    </a:p>
                  </a:txBody>
                  <a:tcPr marL="122886" marR="122886" marT="122886" marB="122886"/>
                </a:tc>
                <a:extLst>
                  <a:ext uri="{0D108BD9-81ED-4DB2-BD59-A6C34878D82A}">
                    <a16:rowId xmlns:a16="http://schemas.microsoft.com/office/drawing/2014/main" val="10002"/>
                  </a:ext>
                </a:extLst>
              </a:tr>
              <a:tr h="1298128">
                <a:tc>
                  <a:txBody>
                    <a:bodyPr/>
                    <a:lstStyle/>
                    <a:p>
                      <a:r>
                        <a:rPr lang="en-US" sz="3200" dirty="0">
                          <a:solidFill>
                            <a:schemeClr val="bg1"/>
                          </a:solidFill>
                          <a:latin typeface="Segoe UI" pitchFamily="34" charset="0"/>
                          <a:cs typeface="Segoe UI" pitchFamily="34" charset="0"/>
                        </a:rPr>
                        <a:t>Example</a:t>
                      </a:r>
                    </a:p>
                  </a:txBody>
                  <a:tcPr marL="122886" marR="122886" marT="122886" marB="122886"/>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3200" kern="1200" baseline="0" dirty="0">
                          <a:solidFill>
                            <a:schemeClr val="bg1"/>
                          </a:solidFill>
                          <a:latin typeface="Segoe UI" pitchFamily="34" charset="0"/>
                          <a:ea typeface="+mn-ea"/>
                          <a:cs typeface="Segoe UI" pitchFamily="34" charset="0"/>
                        </a:rPr>
                        <a:t>Modifying a DLL on disk or DVD, or a packet as it traverses the LAN </a:t>
                      </a:r>
                    </a:p>
                  </a:txBody>
                  <a:tcPr marL="122886" marR="122886" marT="122886" marB="122886"/>
                </a:tc>
                <a:extLst>
                  <a:ext uri="{0D108BD9-81ED-4DB2-BD59-A6C34878D82A}">
                    <a16:rowId xmlns:a16="http://schemas.microsoft.com/office/drawing/2014/main" val="10003"/>
                  </a:ext>
                </a:extLst>
              </a:tr>
            </a:tbl>
          </a:graphicData>
        </a:graphic>
      </p:graphicFrame>
    </p:spTree>
  </p:cSld>
  <p:clrMapOvr>
    <a:masterClrMapping/>
  </p:clrMapOvr>
  <p:transition>
    <p:wipe dir="r"/>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584140" y="1780409"/>
            <a:ext cx="10642720" cy="4848992"/>
          </a:xfrm>
          <a:prstGeom prst="roundRect">
            <a:avLst>
              <a:gd name="adj" fmla="val 6439"/>
            </a:avLst>
          </a:prstGeom>
          <a:solidFill>
            <a:srgbClr val="005194">
              <a:alpha val="50000"/>
            </a:srgb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38914" name="Title 1"/>
          <p:cNvSpPr>
            <a:spLocks noGrp="1"/>
          </p:cNvSpPr>
          <p:nvPr>
            <p:ph type="title"/>
          </p:nvPr>
        </p:nvSpPr>
        <p:spPr/>
        <p:txBody>
          <a:bodyPr/>
          <a:lstStyle/>
          <a:p>
            <a:pPr lvl="0"/>
            <a:r>
              <a:rPr lang="en-US"/>
              <a:t>Threat: Repudiation</a:t>
            </a:r>
            <a:endParaRPr lang="en-US" dirty="0"/>
          </a:p>
        </p:txBody>
      </p:sp>
      <p:graphicFrame>
        <p:nvGraphicFramePr>
          <p:cNvPr id="7" name="Table 6"/>
          <p:cNvGraphicFramePr>
            <a:graphicFrameLocks noGrp="1"/>
          </p:cNvGraphicFramePr>
          <p:nvPr/>
        </p:nvGraphicFramePr>
        <p:xfrm>
          <a:off x="1159891" y="1944808"/>
          <a:ext cx="8855344" cy="4473600"/>
        </p:xfrm>
        <a:graphic>
          <a:graphicData uri="http://schemas.openxmlformats.org/drawingml/2006/table">
            <a:tbl>
              <a:tblPr bandRow="1">
                <a:tableStyleId>{2D5ABB26-0587-4C30-8999-92F81FD0307C}</a:tableStyleId>
              </a:tblPr>
              <a:tblGrid>
                <a:gridCol w="2269962">
                  <a:extLst>
                    <a:ext uri="{9D8B030D-6E8A-4147-A177-3AD203B41FA5}">
                      <a16:colId xmlns:a16="http://schemas.microsoft.com/office/drawing/2014/main" val="20000"/>
                    </a:ext>
                  </a:extLst>
                </a:gridCol>
                <a:gridCol w="6585382">
                  <a:extLst>
                    <a:ext uri="{9D8B030D-6E8A-4147-A177-3AD203B41FA5}">
                      <a16:colId xmlns:a16="http://schemas.microsoft.com/office/drawing/2014/main" val="20001"/>
                    </a:ext>
                  </a:extLst>
                </a:gridCol>
              </a:tblGrid>
              <a:tr h="709515">
                <a:tc>
                  <a:txBody>
                    <a:bodyPr/>
                    <a:lstStyle/>
                    <a:p>
                      <a:r>
                        <a:rPr lang="en-US" sz="3100" dirty="0">
                          <a:solidFill>
                            <a:schemeClr val="bg1"/>
                          </a:solidFill>
                          <a:latin typeface="Segoe UI" pitchFamily="34" charset="0"/>
                          <a:cs typeface="Segoe UI" pitchFamily="34" charset="0"/>
                        </a:rPr>
                        <a:t>Threat</a:t>
                      </a:r>
                    </a:p>
                  </a:txBody>
                  <a:tcPr marL="118252" marR="118252" marT="118252" marB="118252"/>
                </a:tc>
                <a:tc>
                  <a:txBody>
                    <a:bodyPr/>
                    <a:lstStyle/>
                    <a:p>
                      <a:r>
                        <a:rPr lang="en-US" sz="3100" b="1" dirty="0">
                          <a:solidFill>
                            <a:srgbClr val="FFFF00"/>
                          </a:solidFill>
                          <a:effectLst>
                            <a:outerShdw blurRad="38100" dist="38100" dir="2700000" algn="tl">
                              <a:srgbClr val="000000">
                                <a:alpha val="43137"/>
                              </a:srgbClr>
                            </a:outerShdw>
                          </a:effectLst>
                          <a:latin typeface="Segoe UI" pitchFamily="34" charset="0"/>
                          <a:cs typeface="Segoe UI" pitchFamily="34" charset="0"/>
                        </a:rPr>
                        <a:t>R</a:t>
                      </a:r>
                      <a:r>
                        <a:rPr lang="en-US" sz="3100" b="0" dirty="0">
                          <a:solidFill>
                            <a:schemeClr val="bg1"/>
                          </a:solidFill>
                          <a:latin typeface="Segoe UI" pitchFamily="34" charset="0"/>
                          <a:cs typeface="Segoe UI" pitchFamily="34" charset="0"/>
                        </a:rPr>
                        <a:t>epudiation</a:t>
                      </a:r>
                    </a:p>
                  </a:txBody>
                  <a:tcPr marL="118252" marR="118252" marT="118252" marB="118252"/>
                </a:tc>
                <a:extLst>
                  <a:ext uri="{0D108BD9-81ED-4DB2-BD59-A6C34878D82A}">
                    <a16:rowId xmlns:a16="http://schemas.microsoft.com/office/drawing/2014/main" val="10000"/>
                  </a:ext>
                </a:extLst>
              </a:tr>
              <a:tr h="709515">
                <a:tc>
                  <a:txBody>
                    <a:bodyPr/>
                    <a:lstStyle/>
                    <a:p>
                      <a:r>
                        <a:rPr lang="en-US" sz="3100" dirty="0">
                          <a:solidFill>
                            <a:schemeClr val="bg1"/>
                          </a:solidFill>
                          <a:latin typeface="Segoe UI" pitchFamily="34" charset="0"/>
                          <a:cs typeface="Segoe UI" pitchFamily="34" charset="0"/>
                        </a:rPr>
                        <a:t>Property</a:t>
                      </a:r>
                    </a:p>
                  </a:txBody>
                  <a:tcPr marL="118252" marR="118252" marT="118252" marB="118252"/>
                </a:tc>
                <a:tc>
                  <a:txBody>
                    <a:bodyPr/>
                    <a:lstStyle/>
                    <a:p>
                      <a:r>
                        <a:rPr lang="en-US" sz="3100" dirty="0">
                          <a:solidFill>
                            <a:schemeClr val="bg1"/>
                          </a:solidFill>
                          <a:latin typeface="Segoe UI" pitchFamily="34" charset="0"/>
                          <a:cs typeface="Segoe UI" pitchFamily="34" charset="0"/>
                        </a:rPr>
                        <a:t>Non-Repudiation</a:t>
                      </a:r>
                    </a:p>
                  </a:txBody>
                  <a:tcPr marL="118252" marR="118252" marT="118252" marB="118252"/>
                </a:tc>
                <a:extLst>
                  <a:ext uri="{0D108BD9-81ED-4DB2-BD59-A6C34878D82A}">
                    <a16:rowId xmlns:a16="http://schemas.microsoft.com/office/drawing/2014/main" val="10001"/>
                  </a:ext>
                </a:extLst>
              </a:tr>
              <a:tr h="1182525">
                <a:tc>
                  <a:txBody>
                    <a:bodyPr/>
                    <a:lstStyle/>
                    <a:p>
                      <a:r>
                        <a:rPr lang="en-US" sz="3100" dirty="0">
                          <a:solidFill>
                            <a:schemeClr val="bg1"/>
                          </a:solidFill>
                          <a:latin typeface="Segoe UI" pitchFamily="34" charset="0"/>
                          <a:cs typeface="Segoe UI" pitchFamily="34" charset="0"/>
                        </a:rPr>
                        <a:t>Definition</a:t>
                      </a:r>
                    </a:p>
                  </a:txBody>
                  <a:tcPr marL="118252" marR="118252" marT="118252" marB="118252"/>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3100" dirty="0">
                          <a:solidFill>
                            <a:schemeClr val="bg1"/>
                          </a:solidFill>
                          <a:latin typeface="Segoe UI" pitchFamily="34" charset="0"/>
                          <a:cs typeface="Segoe UI" pitchFamily="34" charset="0"/>
                        </a:rPr>
                        <a:t>Claiming to have not performed</a:t>
                      </a:r>
                      <a:br>
                        <a:rPr lang="en-US" sz="3100" dirty="0">
                          <a:solidFill>
                            <a:schemeClr val="bg1"/>
                          </a:solidFill>
                          <a:latin typeface="Segoe UI" pitchFamily="34" charset="0"/>
                          <a:cs typeface="Segoe UI" pitchFamily="34" charset="0"/>
                        </a:rPr>
                      </a:br>
                      <a:r>
                        <a:rPr lang="en-US" sz="3100" dirty="0">
                          <a:solidFill>
                            <a:schemeClr val="bg1"/>
                          </a:solidFill>
                          <a:latin typeface="Segoe UI" pitchFamily="34" charset="0"/>
                          <a:cs typeface="Segoe UI" pitchFamily="34" charset="0"/>
                        </a:rPr>
                        <a:t>an action</a:t>
                      </a:r>
                    </a:p>
                  </a:txBody>
                  <a:tcPr marL="118252" marR="118252" marT="118252" marB="118252"/>
                </a:tc>
                <a:extLst>
                  <a:ext uri="{0D108BD9-81ED-4DB2-BD59-A6C34878D82A}">
                    <a16:rowId xmlns:a16="http://schemas.microsoft.com/office/drawing/2014/main" val="10002"/>
                  </a:ext>
                </a:extLst>
              </a:tr>
              <a:tr h="1872045">
                <a:tc>
                  <a:txBody>
                    <a:bodyPr/>
                    <a:lstStyle/>
                    <a:p>
                      <a:r>
                        <a:rPr lang="en-US" sz="3100" dirty="0">
                          <a:solidFill>
                            <a:schemeClr val="bg1"/>
                          </a:solidFill>
                          <a:latin typeface="Segoe UI" pitchFamily="34" charset="0"/>
                          <a:cs typeface="Segoe UI" pitchFamily="34" charset="0"/>
                        </a:rPr>
                        <a:t>Example</a:t>
                      </a:r>
                    </a:p>
                  </a:txBody>
                  <a:tcPr marL="118252" marR="118252" marT="118252" marB="118252"/>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3100" kern="1200" baseline="0" dirty="0">
                          <a:solidFill>
                            <a:schemeClr val="bg1"/>
                          </a:solidFill>
                          <a:latin typeface="Segoe UI" pitchFamily="34" charset="0"/>
                          <a:ea typeface="+mn-ea"/>
                          <a:cs typeface="Segoe UI" pitchFamily="34" charset="0"/>
                        </a:rPr>
                        <a:t>“I didn’t send that email,” “I didn’t modify that file,” “I certainly didn’t visit that Web site, dear!”</a:t>
                      </a:r>
                    </a:p>
                  </a:txBody>
                  <a:tcPr marL="118252" marR="118252" marT="118252" marB="118252"/>
                </a:tc>
                <a:extLst>
                  <a:ext uri="{0D108BD9-81ED-4DB2-BD59-A6C34878D82A}">
                    <a16:rowId xmlns:a16="http://schemas.microsoft.com/office/drawing/2014/main" val="10003"/>
                  </a:ext>
                </a:extLst>
              </a:tr>
            </a:tbl>
          </a:graphicData>
        </a:graphic>
      </p:graphicFrame>
    </p:spTree>
  </p:cSld>
  <p:clrMapOvr>
    <a:masterClrMapping/>
  </p:clrMapOvr>
  <p:transition>
    <p:wipe dir="r"/>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520588" y="1690688"/>
            <a:ext cx="10833212" cy="4951416"/>
          </a:xfrm>
          <a:prstGeom prst="roundRect">
            <a:avLst>
              <a:gd name="adj" fmla="val 6439"/>
            </a:avLst>
          </a:prstGeom>
          <a:solidFill>
            <a:srgbClr val="005194">
              <a:alpha val="50000"/>
            </a:srgb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38914" name="Title 1"/>
          <p:cNvSpPr>
            <a:spLocks noGrp="1"/>
          </p:cNvSpPr>
          <p:nvPr>
            <p:ph type="title"/>
          </p:nvPr>
        </p:nvSpPr>
        <p:spPr/>
        <p:txBody>
          <a:bodyPr/>
          <a:lstStyle/>
          <a:p>
            <a:pPr lvl="0"/>
            <a:r>
              <a:rPr lang="en-US"/>
              <a:t>Threat: Information Disclosure</a:t>
            </a:r>
            <a:endParaRPr lang="en-US" dirty="0"/>
          </a:p>
        </p:txBody>
      </p:sp>
      <p:graphicFrame>
        <p:nvGraphicFramePr>
          <p:cNvPr id="8" name="Table 7"/>
          <p:cNvGraphicFramePr>
            <a:graphicFrameLocks noGrp="1"/>
          </p:cNvGraphicFramePr>
          <p:nvPr/>
        </p:nvGraphicFramePr>
        <p:xfrm>
          <a:off x="1112334" y="1794784"/>
          <a:ext cx="9013845" cy="5099065"/>
        </p:xfrm>
        <a:graphic>
          <a:graphicData uri="http://schemas.openxmlformats.org/drawingml/2006/table">
            <a:tbl>
              <a:tblPr bandRow="1">
                <a:tableStyleId>{2D5ABB26-0587-4C30-8999-92F81FD0307C}</a:tableStyleId>
              </a:tblPr>
              <a:tblGrid>
                <a:gridCol w="2310592">
                  <a:extLst>
                    <a:ext uri="{9D8B030D-6E8A-4147-A177-3AD203B41FA5}">
                      <a16:colId xmlns:a16="http://schemas.microsoft.com/office/drawing/2014/main" val="20000"/>
                    </a:ext>
                  </a:extLst>
                </a:gridCol>
                <a:gridCol w="6703253">
                  <a:extLst>
                    <a:ext uri="{9D8B030D-6E8A-4147-A177-3AD203B41FA5}">
                      <a16:colId xmlns:a16="http://schemas.microsoft.com/office/drawing/2014/main" val="20001"/>
                    </a:ext>
                  </a:extLst>
                </a:gridCol>
              </a:tblGrid>
              <a:tr h="720319">
                <a:tc>
                  <a:txBody>
                    <a:bodyPr/>
                    <a:lstStyle/>
                    <a:p>
                      <a:r>
                        <a:rPr lang="en-US" sz="3200" dirty="0">
                          <a:solidFill>
                            <a:schemeClr val="bg1"/>
                          </a:solidFill>
                          <a:latin typeface="Segoe UI" pitchFamily="34" charset="0"/>
                          <a:cs typeface="Segoe UI" pitchFamily="34" charset="0"/>
                        </a:rPr>
                        <a:t>Threat</a:t>
                      </a:r>
                    </a:p>
                  </a:txBody>
                  <a:tcPr marL="120369" marR="120369" marT="60185" marB="60185"/>
                </a:tc>
                <a:tc>
                  <a:txBody>
                    <a:bodyPr/>
                    <a:lstStyle/>
                    <a:p>
                      <a:r>
                        <a:rPr lang="en-US" sz="3200" b="1" dirty="0">
                          <a:solidFill>
                            <a:srgbClr val="FFFF00"/>
                          </a:solidFill>
                          <a:effectLst>
                            <a:outerShdw blurRad="38100" dist="38100" dir="2700000" algn="tl">
                              <a:srgbClr val="000000">
                                <a:alpha val="43137"/>
                              </a:srgbClr>
                            </a:outerShdw>
                          </a:effectLst>
                          <a:latin typeface="Segoe UI" pitchFamily="34" charset="0"/>
                          <a:cs typeface="Segoe UI" pitchFamily="34" charset="0"/>
                        </a:rPr>
                        <a:t>I</a:t>
                      </a:r>
                      <a:r>
                        <a:rPr lang="en-US" sz="3200" dirty="0">
                          <a:solidFill>
                            <a:schemeClr val="bg1"/>
                          </a:solidFill>
                          <a:latin typeface="Segoe UI" pitchFamily="34" charset="0"/>
                          <a:cs typeface="Segoe UI" pitchFamily="34" charset="0"/>
                        </a:rPr>
                        <a:t>nformation</a:t>
                      </a:r>
                      <a:r>
                        <a:rPr lang="en-US" sz="3200" baseline="0" dirty="0">
                          <a:solidFill>
                            <a:schemeClr val="bg1"/>
                          </a:solidFill>
                          <a:latin typeface="Segoe UI" pitchFamily="34" charset="0"/>
                          <a:cs typeface="Segoe UI" pitchFamily="34" charset="0"/>
                        </a:rPr>
                        <a:t> Disclosure</a:t>
                      </a:r>
                      <a:endParaRPr lang="en-US" sz="3200" dirty="0">
                        <a:solidFill>
                          <a:schemeClr val="bg1"/>
                        </a:solidFill>
                        <a:latin typeface="Segoe UI" pitchFamily="34" charset="0"/>
                        <a:cs typeface="Segoe UI" pitchFamily="34" charset="0"/>
                      </a:endParaRPr>
                    </a:p>
                  </a:txBody>
                  <a:tcPr marL="120369" marR="120369" marT="60185" marB="60185"/>
                </a:tc>
                <a:extLst>
                  <a:ext uri="{0D108BD9-81ED-4DB2-BD59-A6C34878D82A}">
                    <a16:rowId xmlns:a16="http://schemas.microsoft.com/office/drawing/2014/main" val="10000"/>
                  </a:ext>
                </a:extLst>
              </a:tr>
              <a:tr h="720319">
                <a:tc>
                  <a:txBody>
                    <a:bodyPr/>
                    <a:lstStyle/>
                    <a:p>
                      <a:r>
                        <a:rPr lang="en-US" sz="3200" dirty="0">
                          <a:solidFill>
                            <a:schemeClr val="bg1"/>
                          </a:solidFill>
                          <a:latin typeface="Segoe UI" pitchFamily="34" charset="0"/>
                          <a:cs typeface="Segoe UI" pitchFamily="34" charset="0"/>
                        </a:rPr>
                        <a:t>Property</a:t>
                      </a:r>
                    </a:p>
                  </a:txBody>
                  <a:tcPr marL="120369" marR="120369" marT="60185" marB="60185"/>
                </a:tc>
                <a:tc>
                  <a:txBody>
                    <a:bodyPr/>
                    <a:lstStyle/>
                    <a:p>
                      <a:r>
                        <a:rPr lang="en-US" sz="3200" dirty="0">
                          <a:solidFill>
                            <a:schemeClr val="bg1"/>
                          </a:solidFill>
                          <a:latin typeface="Segoe UI" pitchFamily="34" charset="0"/>
                          <a:cs typeface="Segoe UI" pitchFamily="34" charset="0"/>
                        </a:rPr>
                        <a:t>Confidentiality</a:t>
                      </a:r>
                    </a:p>
                  </a:txBody>
                  <a:tcPr marL="120369" marR="120369" marT="60185" marB="60185"/>
                </a:tc>
                <a:extLst>
                  <a:ext uri="{0D108BD9-81ED-4DB2-BD59-A6C34878D82A}">
                    <a16:rowId xmlns:a16="http://schemas.microsoft.com/office/drawing/2014/main" val="10001"/>
                  </a:ext>
                </a:extLst>
              </a:tr>
              <a:tr h="1349451">
                <a:tc>
                  <a:txBody>
                    <a:bodyPr/>
                    <a:lstStyle/>
                    <a:p>
                      <a:r>
                        <a:rPr lang="en-US" sz="3200" dirty="0">
                          <a:solidFill>
                            <a:schemeClr val="bg1"/>
                          </a:solidFill>
                          <a:latin typeface="Segoe UI" pitchFamily="34" charset="0"/>
                          <a:cs typeface="Segoe UI" pitchFamily="34" charset="0"/>
                        </a:rPr>
                        <a:t>Definition</a:t>
                      </a:r>
                    </a:p>
                  </a:txBody>
                  <a:tcPr marL="120369" marR="120369" marT="60185" marB="60185"/>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3200" dirty="0">
                          <a:solidFill>
                            <a:schemeClr val="bg1"/>
                          </a:solidFill>
                          <a:latin typeface="Segoe UI" pitchFamily="34" charset="0"/>
                          <a:cs typeface="Segoe UI" pitchFamily="34" charset="0"/>
                        </a:rPr>
                        <a:t>Exposing information</a:t>
                      </a:r>
                      <a:r>
                        <a:rPr lang="en-US" sz="3200" baseline="0" dirty="0">
                          <a:solidFill>
                            <a:schemeClr val="bg1"/>
                          </a:solidFill>
                          <a:latin typeface="Segoe UI" pitchFamily="34" charset="0"/>
                          <a:cs typeface="Segoe UI" pitchFamily="34" charset="0"/>
                        </a:rPr>
                        <a:t> to someone not authorized to see it</a:t>
                      </a:r>
                      <a:endParaRPr lang="en-US" sz="3200" dirty="0">
                        <a:solidFill>
                          <a:schemeClr val="bg1"/>
                        </a:solidFill>
                        <a:latin typeface="Segoe UI" pitchFamily="34" charset="0"/>
                        <a:cs typeface="Segoe UI" pitchFamily="34" charset="0"/>
                      </a:endParaRPr>
                    </a:p>
                  </a:txBody>
                  <a:tcPr marL="120369" marR="120369" marT="60185" marB="60185"/>
                </a:tc>
                <a:extLst>
                  <a:ext uri="{0D108BD9-81ED-4DB2-BD59-A6C34878D82A}">
                    <a16:rowId xmlns:a16="http://schemas.microsoft.com/office/drawing/2014/main" val="10002"/>
                  </a:ext>
                </a:extLst>
              </a:tr>
              <a:tr h="2308976">
                <a:tc>
                  <a:txBody>
                    <a:bodyPr/>
                    <a:lstStyle/>
                    <a:p>
                      <a:r>
                        <a:rPr lang="en-US" sz="3200" dirty="0">
                          <a:solidFill>
                            <a:schemeClr val="bg1"/>
                          </a:solidFill>
                          <a:latin typeface="Segoe UI" pitchFamily="34" charset="0"/>
                          <a:cs typeface="Segoe UI" pitchFamily="34" charset="0"/>
                        </a:rPr>
                        <a:t>Example</a:t>
                      </a:r>
                    </a:p>
                  </a:txBody>
                  <a:tcPr marL="120369" marR="120369" marT="60185" marB="60185"/>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3200" dirty="0">
                          <a:solidFill>
                            <a:schemeClr val="bg1"/>
                          </a:solidFill>
                          <a:latin typeface="Segoe UI" pitchFamily="34" charset="0"/>
                          <a:cs typeface="Segoe UI" pitchFamily="34" charset="0"/>
                        </a:rPr>
                        <a:t>Allowing</a:t>
                      </a:r>
                      <a:r>
                        <a:rPr lang="en-US" sz="3200" baseline="0" dirty="0">
                          <a:solidFill>
                            <a:schemeClr val="bg1"/>
                          </a:solidFill>
                          <a:latin typeface="Segoe UI" pitchFamily="34" charset="0"/>
                          <a:cs typeface="Segoe UI" pitchFamily="34" charset="0"/>
                        </a:rPr>
                        <a:t> someone to read the Windows source code; publishing a list of customers to a Web site</a:t>
                      </a:r>
                      <a:endParaRPr lang="en-US" sz="3200" dirty="0">
                        <a:solidFill>
                          <a:schemeClr val="bg1"/>
                        </a:solidFill>
                        <a:latin typeface="Segoe UI" pitchFamily="34" charset="0"/>
                        <a:cs typeface="Segoe UI" pitchFamily="34" charset="0"/>
                      </a:endParaRPr>
                    </a:p>
                    <a:p>
                      <a:endParaRPr lang="en-US" sz="3200" dirty="0">
                        <a:solidFill>
                          <a:schemeClr val="bg1"/>
                        </a:solidFill>
                        <a:latin typeface="Segoe UI" pitchFamily="34" charset="0"/>
                        <a:cs typeface="Segoe UI" pitchFamily="34" charset="0"/>
                      </a:endParaRPr>
                    </a:p>
                  </a:txBody>
                  <a:tcPr marL="120369" marR="120369" marT="60185" marB="60185"/>
                </a:tc>
                <a:extLst>
                  <a:ext uri="{0D108BD9-81ED-4DB2-BD59-A6C34878D82A}">
                    <a16:rowId xmlns:a16="http://schemas.microsoft.com/office/drawing/2014/main" val="10003"/>
                  </a:ext>
                </a:extLst>
              </a:tr>
            </a:tbl>
          </a:graphicData>
        </a:graphic>
      </p:graphicFrame>
    </p:spTree>
  </p:cSld>
  <p:clrMapOvr>
    <a:masterClrMapping/>
  </p:clrMapOvr>
  <p:transition>
    <p:wipe dir="r"/>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211800" y="1563808"/>
            <a:ext cx="11245882" cy="5075118"/>
          </a:xfrm>
          <a:prstGeom prst="roundRect">
            <a:avLst>
              <a:gd name="adj" fmla="val 6439"/>
            </a:avLst>
          </a:prstGeom>
          <a:solidFill>
            <a:srgbClr val="005194">
              <a:alpha val="50000"/>
            </a:srgb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38914" name="Title 1"/>
          <p:cNvSpPr>
            <a:spLocks noGrp="1"/>
          </p:cNvSpPr>
          <p:nvPr>
            <p:ph type="title"/>
          </p:nvPr>
        </p:nvSpPr>
        <p:spPr/>
        <p:txBody>
          <a:bodyPr/>
          <a:lstStyle/>
          <a:p>
            <a:pPr lvl="0"/>
            <a:r>
              <a:rPr lang="en-US"/>
              <a:t>Threat: Denial of Service</a:t>
            </a:r>
            <a:endParaRPr lang="en-US" dirty="0"/>
          </a:p>
        </p:txBody>
      </p:sp>
      <p:graphicFrame>
        <p:nvGraphicFramePr>
          <p:cNvPr id="8" name="Table 7"/>
          <p:cNvGraphicFramePr>
            <a:graphicFrameLocks noGrp="1"/>
          </p:cNvGraphicFramePr>
          <p:nvPr/>
        </p:nvGraphicFramePr>
        <p:xfrm>
          <a:off x="838200" y="1762996"/>
          <a:ext cx="9357208" cy="4520072"/>
        </p:xfrm>
        <a:graphic>
          <a:graphicData uri="http://schemas.openxmlformats.org/drawingml/2006/table">
            <a:tbl>
              <a:tblPr bandRow="1">
                <a:tableStyleId>{2D5ABB26-0587-4C30-8999-92F81FD0307C}</a:tableStyleId>
              </a:tblPr>
              <a:tblGrid>
                <a:gridCol w="2398609">
                  <a:extLst>
                    <a:ext uri="{9D8B030D-6E8A-4147-A177-3AD203B41FA5}">
                      <a16:colId xmlns:a16="http://schemas.microsoft.com/office/drawing/2014/main" val="20000"/>
                    </a:ext>
                  </a:extLst>
                </a:gridCol>
                <a:gridCol w="6958599">
                  <a:extLst>
                    <a:ext uri="{9D8B030D-6E8A-4147-A177-3AD203B41FA5}">
                      <a16:colId xmlns:a16="http://schemas.microsoft.com/office/drawing/2014/main" val="20001"/>
                    </a:ext>
                  </a:extLst>
                </a:gridCol>
              </a:tblGrid>
              <a:tr h="749725">
                <a:tc>
                  <a:txBody>
                    <a:bodyPr/>
                    <a:lstStyle/>
                    <a:p>
                      <a:r>
                        <a:rPr lang="en-US" sz="3300" dirty="0">
                          <a:solidFill>
                            <a:schemeClr val="bg1"/>
                          </a:solidFill>
                          <a:latin typeface="Segoe UI" pitchFamily="34" charset="0"/>
                          <a:cs typeface="Segoe UI" pitchFamily="34" charset="0"/>
                        </a:rPr>
                        <a:t>Threat</a:t>
                      </a:r>
                    </a:p>
                  </a:txBody>
                  <a:tcPr marL="124954" marR="124954" marT="124954" marB="124954"/>
                </a:tc>
                <a:tc>
                  <a:txBody>
                    <a:bodyPr/>
                    <a:lstStyle/>
                    <a:p>
                      <a:r>
                        <a:rPr lang="en-US" sz="3300" b="1" dirty="0">
                          <a:solidFill>
                            <a:srgbClr val="FFFF00"/>
                          </a:solidFill>
                          <a:effectLst>
                            <a:outerShdw blurRad="38100" dist="38100" dir="2700000" algn="tl">
                              <a:srgbClr val="000000">
                                <a:alpha val="43137"/>
                              </a:srgbClr>
                            </a:outerShdw>
                          </a:effectLst>
                          <a:latin typeface="Segoe UI" pitchFamily="34" charset="0"/>
                          <a:cs typeface="Segoe UI" pitchFamily="34" charset="0"/>
                        </a:rPr>
                        <a:t>D</a:t>
                      </a:r>
                      <a:r>
                        <a:rPr lang="en-US" sz="3300" dirty="0">
                          <a:solidFill>
                            <a:schemeClr val="bg1"/>
                          </a:solidFill>
                          <a:latin typeface="Segoe UI" pitchFamily="34" charset="0"/>
                          <a:cs typeface="Segoe UI" pitchFamily="34" charset="0"/>
                        </a:rPr>
                        <a:t>enial of Service</a:t>
                      </a:r>
                    </a:p>
                  </a:txBody>
                  <a:tcPr marL="124954" marR="124954" marT="124954" marB="124954"/>
                </a:tc>
                <a:extLst>
                  <a:ext uri="{0D108BD9-81ED-4DB2-BD59-A6C34878D82A}">
                    <a16:rowId xmlns:a16="http://schemas.microsoft.com/office/drawing/2014/main" val="10000"/>
                  </a:ext>
                </a:extLst>
              </a:tr>
              <a:tr h="749725">
                <a:tc>
                  <a:txBody>
                    <a:bodyPr/>
                    <a:lstStyle/>
                    <a:p>
                      <a:r>
                        <a:rPr lang="en-US" sz="3300" dirty="0">
                          <a:solidFill>
                            <a:schemeClr val="bg1"/>
                          </a:solidFill>
                          <a:latin typeface="Segoe UI" pitchFamily="34" charset="0"/>
                          <a:cs typeface="Segoe UI" pitchFamily="34" charset="0"/>
                        </a:rPr>
                        <a:t>Property</a:t>
                      </a:r>
                    </a:p>
                  </a:txBody>
                  <a:tcPr marL="124954" marR="124954" marT="124954" marB="124954"/>
                </a:tc>
                <a:tc>
                  <a:txBody>
                    <a:bodyPr/>
                    <a:lstStyle/>
                    <a:p>
                      <a:r>
                        <a:rPr lang="en-US" sz="3300" dirty="0">
                          <a:solidFill>
                            <a:schemeClr val="bg1"/>
                          </a:solidFill>
                          <a:latin typeface="Segoe UI" pitchFamily="34" charset="0"/>
                          <a:cs typeface="Segoe UI" pitchFamily="34" charset="0"/>
                        </a:rPr>
                        <a:t>Availability</a:t>
                      </a:r>
                    </a:p>
                  </a:txBody>
                  <a:tcPr marL="124954" marR="124954" marT="124954" marB="124954"/>
                </a:tc>
                <a:extLst>
                  <a:ext uri="{0D108BD9-81ED-4DB2-BD59-A6C34878D82A}">
                    <a16:rowId xmlns:a16="http://schemas.microsoft.com/office/drawing/2014/main" val="10001"/>
                  </a:ext>
                </a:extLst>
              </a:tr>
              <a:tr h="749725">
                <a:tc>
                  <a:txBody>
                    <a:bodyPr/>
                    <a:lstStyle/>
                    <a:p>
                      <a:r>
                        <a:rPr lang="en-US" sz="3300" dirty="0">
                          <a:solidFill>
                            <a:schemeClr val="bg1"/>
                          </a:solidFill>
                          <a:latin typeface="Segoe UI" pitchFamily="34" charset="0"/>
                          <a:cs typeface="Segoe UI" pitchFamily="34" charset="0"/>
                        </a:rPr>
                        <a:t>Definition</a:t>
                      </a:r>
                    </a:p>
                  </a:txBody>
                  <a:tcPr marL="124954" marR="124954" marT="124954" marB="124954"/>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3300" dirty="0">
                          <a:solidFill>
                            <a:schemeClr val="bg1"/>
                          </a:solidFill>
                          <a:latin typeface="Segoe UI" pitchFamily="34" charset="0"/>
                          <a:cs typeface="Segoe UI" pitchFamily="34" charset="0"/>
                        </a:rPr>
                        <a:t>Deny</a:t>
                      </a:r>
                      <a:r>
                        <a:rPr lang="en-US" sz="3300" baseline="0" dirty="0">
                          <a:solidFill>
                            <a:schemeClr val="bg1"/>
                          </a:solidFill>
                          <a:latin typeface="Segoe UI" pitchFamily="34" charset="0"/>
                          <a:cs typeface="Segoe UI" pitchFamily="34" charset="0"/>
                        </a:rPr>
                        <a:t> or degrade service to users</a:t>
                      </a:r>
                      <a:endParaRPr lang="en-US" sz="3300" dirty="0">
                        <a:solidFill>
                          <a:schemeClr val="bg1"/>
                        </a:solidFill>
                        <a:latin typeface="Segoe UI" pitchFamily="34" charset="0"/>
                        <a:cs typeface="Segoe UI" pitchFamily="34" charset="0"/>
                      </a:endParaRPr>
                    </a:p>
                  </a:txBody>
                  <a:tcPr marL="124954" marR="124954" marT="124954" marB="124954"/>
                </a:tc>
                <a:extLst>
                  <a:ext uri="{0D108BD9-81ED-4DB2-BD59-A6C34878D82A}">
                    <a16:rowId xmlns:a16="http://schemas.microsoft.com/office/drawing/2014/main" val="10002"/>
                  </a:ext>
                </a:extLst>
              </a:tr>
              <a:tr h="2249176">
                <a:tc>
                  <a:txBody>
                    <a:bodyPr/>
                    <a:lstStyle/>
                    <a:p>
                      <a:r>
                        <a:rPr lang="en-US" sz="3300" dirty="0">
                          <a:solidFill>
                            <a:schemeClr val="bg1"/>
                          </a:solidFill>
                          <a:latin typeface="Segoe UI" pitchFamily="34" charset="0"/>
                          <a:cs typeface="Segoe UI" pitchFamily="34" charset="0"/>
                        </a:rPr>
                        <a:t>Example</a:t>
                      </a:r>
                    </a:p>
                  </a:txBody>
                  <a:tcPr marL="124954" marR="124954" marT="124954" marB="124954"/>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3300" dirty="0">
                          <a:solidFill>
                            <a:schemeClr val="bg1"/>
                          </a:solidFill>
                          <a:latin typeface="Segoe UI" pitchFamily="34" charset="0"/>
                          <a:cs typeface="Segoe UI" pitchFamily="34" charset="0"/>
                        </a:rPr>
                        <a:t>Crashing Windows or a Web site, sending a packet and absorbing seconds of CPU time, or routing packets into a black hole</a:t>
                      </a:r>
                    </a:p>
                  </a:txBody>
                  <a:tcPr marL="124954" marR="124954" marT="124954" marB="124954"/>
                </a:tc>
                <a:extLst>
                  <a:ext uri="{0D108BD9-81ED-4DB2-BD59-A6C34878D82A}">
                    <a16:rowId xmlns:a16="http://schemas.microsoft.com/office/drawing/2014/main" val="10003"/>
                  </a:ext>
                </a:extLst>
              </a:tr>
            </a:tbl>
          </a:graphicData>
        </a:graphic>
      </p:graphicFrame>
    </p:spTree>
  </p:cSld>
  <p:clrMapOvr>
    <a:masterClrMapping/>
  </p:clrMapOvr>
  <p:transition>
    <p:wipe dir="r"/>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402192" y="1458045"/>
            <a:ext cx="10701816" cy="5323756"/>
          </a:xfrm>
          <a:prstGeom prst="roundRect">
            <a:avLst>
              <a:gd name="adj" fmla="val 6439"/>
            </a:avLst>
          </a:prstGeom>
          <a:solidFill>
            <a:srgbClr val="005194">
              <a:alpha val="50000"/>
            </a:srgb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38914" name="Title 1"/>
          <p:cNvSpPr>
            <a:spLocks noGrp="1"/>
          </p:cNvSpPr>
          <p:nvPr>
            <p:ph type="title"/>
          </p:nvPr>
        </p:nvSpPr>
        <p:spPr/>
        <p:txBody>
          <a:bodyPr/>
          <a:lstStyle/>
          <a:p>
            <a:pPr lvl="0"/>
            <a:r>
              <a:rPr lang="en-US"/>
              <a:t>Threat: Elevation of Privilege</a:t>
            </a:r>
            <a:endParaRPr lang="en-US" dirty="0"/>
          </a:p>
        </p:txBody>
      </p:sp>
      <p:graphicFrame>
        <p:nvGraphicFramePr>
          <p:cNvPr id="8" name="Table 7"/>
          <p:cNvGraphicFramePr>
            <a:graphicFrameLocks noGrp="1"/>
          </p:cNvGraphicFramePr>
          <p:nvPr/>
        </p:nvGraphicFramePr>
        <p:xfrm>
          <a:off x="982904" y="1645420"/>
          <a:ext cx="8904517" cy="4756365"/>
        </p:xfrm>
        <a:graphic>
          <a:graphicData uri="http://schemas.openxmlformats.org/drawingml/2006/table">
            <a:tbl>
              <a:tblPr bandRow="1">
                <a:tableStyleId>{2D5ABB26-0587-4C30-8999-92F81FD0307C}</a:tableStyleId>
              </a:tblPr>
              <a:tblGrid>
                <a:gridCol w="2282567">
                  <a:extLst>
                    <a:ext uri="{9D8B030D-6E8A-4147-A177-3AD203B41FA5}">
                      <a16:colId xmlns:a16="http://schemas.microsoft.com/office/drawing/2014/main" val="20000"/>
                    </a:ext>
                  </a:extLst>
                </a:gridCol>
                <a:gridCol w="6621950">
                  <a:extLst>
                    <a:ext uri="{9D8B030D-6E8A-4147-A177-3AD203B41FA5}">
                      <a16:colId xmlns:a16="http://schemas.microsoft.com/office/drawing/2014/main" val="20001"/>
                    </a:ext>
                  </a:extLst>
                </a:gridCol>
              </a:tblGrid>
              <a:tr h="713455">
                <a:tc>
                  <a:txBody>
                    <a:bodyPr/>
                    <a:lstStyle/>
                    <a:p>
                      <a:r>
                        <a:rPr lang="en-US" sz="3100" dirty="0">
                          <a:solidFill>
                            <a:schemeClr val="bg1"/>
                          </a:solidFill>
                          <a:latin typeface="Segoe UI" pitchFamily="34" charset="0"/>
                          <a:cs typeface="Segoe UI" pitchFamily="34" charset="0"/>
                        </a:rPr>
                        <a:t>Threat</a:t>
                      </a:r>
                    </a:p>
                  </a:txBody>
                  <a:tcPr marL="118909" marR="118909" marT="118909" marB="118909"/>
                </a:tc>
                <a:tc>
                  <a:txBody>
                    <a:bodyPr/>
                    <a:lstStyle/>
                    <a:p>
                      <a:r>
                        <a:rPr lang="en-US" sz="3100" b="1" dirty="0">
                          <a:solidFill>
                            <a:srgbClr val="FFFF00"/>
                          </a:solidFill>
                          <a:effectLst>
                            <a:outerShdw blurRad="38100" dist="38100" dir="2700000" algn="tl">
                              <a:srgbClr val="000000">
                                <a:alpha val="43137"/>
                              </a:srgbClr>
                            </a:outerShdw>
                          </a:effectLst>
                          <a:latin typeface="Segoe UI" pitchFamily="34" charset="0"/>
                          <a:cs typeface="Segoe UI" pitchFamily="34" charset="0"/>
                        </a:rPr>
                        <a:t>E</a:t>
                      </a:r>
                      <a:r>
                        <a:rPr lang="en-US" sz="3100" dirty="0">
                          <a:solidFill>
                            <a:schemeClr val="bg1"/>
                          </a:solidFill>
                          <a:latin typeface="Segoe UI" pitchFamily="34" charset="0"/>
                          <a:cs typeface="Segoe UI" pitchFamily="34" charset="0"/>
                        </a:rPr>
                        <a:t>levation of Privilege (</a:t>
                      </a:r>
                      <a:r>
                        <a:rPr lang="en-US" sz="3100" dirty="0" err="1">
                          <a:solidFill>
                            <a:schemeClr val="bg1"/>
                          </a:solidFill>
                          <a:latin typeface="Segoe UI" pitchFamily="34" charset="0"/>
                          <a:cs typeface="Segoe UI" pitchFamily="34" charset="0"/>
                        </a:rPr>
                        <a:t>EoP</a:t>
                      </a:r>
                      <a:r>
                        <a:rPr lang="en-US" sz="3100" dirty="0">
                          <a:solidFill>
                            <a:schemeClr val="bg1"/>
                          </a:solidFill>
                          <a:latin typeface="Segoe UI" pitchFamily="34" charset="0"/>
                          <a:cs typeface="Segoe UI" pitchFamily="34" charset="0"/>
                        </a:rPr>
                        <a:t>)</a:t>
                      </a:r>
                    </a:p>
                  </a:txBody>
                  <a:tcPr marL="118909" marR="118909" marT="118909" marB="118909"/>
                </a:tc>
                <a:extLst>
                  <a:ext uri="{0D108BD9-81ED-4DB2-BD59-A6C34878D82A}">
                    <a16:rowId xmlns:a16="http://schemas.microsoft.com/office/drawing/2014/main" val="10000"/>
                  </a:ext>
                </a:extLst>
              </a:tr>
              <a:tr h="713455">
                <a:tc>
                  <a:txBody>
                    <a:bodyPr/>
                    <a:lstStyle/>
                    <a:p>
                      <a:r>
                        <a:rPr lang="en-US" sz="3100" dirty="0">
                          <a:solidFill>
                            <a:schemeClr val="bg1"/>
                          </a:solidFill>
                          <a:latin typeface="Segoe UI" pitchFamily="34" charset="0"/>
                          <a:cs typeface="Segoe UI" pitchFamily="34" charset="0"/>
                        </a:rPr>
                        <a:t>Property</a:t>
                      </a:r>
                    </a:p>
                  </a:txBody>
                  <a:tcPr marL="118909" marR="118909" marT="118909" marB="118909"/>
                </a:tc>
                <a:tc>
                  <a:txBody>
                    <a:bodyPr/>
                    <a:lstStyle/>
                    <a:p>
                      <a:r>
                        <a:rPr lang="en-US" sz="3100" dirty="0">
                          <a:solidFill>
                            <a:schemeClr val="bg1"/>
                          </a:solidFill>
                          <a:latin typeface="Segoe UI" pitchFamily="34" charset="0"/>
                          <a:cs typeface="Segoe UI" pitchFamily="34" charset="0"/>
                        </a:rPr>
                        <a:t>Authorization</a:t>
                      </a:r>
                    </a:p>
                  </a:txBody>
                  <a:tcPr marL="118909" marR="118909" marT="118909" marB="118909"/>
                </a:tc>
                <a:extLst>
                  <a:ext uri="{0D108BD9-81ED-4DB2-BD59-A6C34878D82A}">
                    <a16:rowId xmlns:a16="http://schemas.microsoft.com/office/drawing/2014/main" val="10001"/>
                  </a:ext>
                </a:extLst>
              </a:tr>
              <a:tr h="1189091">
                <a:tc>
                  <a:txBody>
                    <a:bodyPr/>
                    <a:lstStyle/>
                    <a:p>
                      <a:r>
                        <a:rPr lang="en-US" sz="3100" dirty="0">
                          <a:solidFill>
                            <a:schemeClr val="bg1"/>
                          </a:solidFill>
                          <a:latin typeface="Segoe UI" pitchFamily="34" charset="0"/>
                          <a:cs typeface="Segoe UI" pitchFamily="34" charset="0"/>
                        </a:rPr>
                        <a:t>Definition</a:t>
                      </a:r>
                    </a:p>
                  </a:txBody>
                  <a:tcPr marL="118909" marR="118909" marT="118909" marB="118909"/>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3100" dirty="0">
                          <a:solidFill>
                            <a:schemeClr val="bg1"/>
                          </a:solidFill>
                          <a:latin typeface="Segoe UI" pitchFamily="34" charset="0"/>
                          <a:cs typeface="Segoe UI" pitchFamily="34" charset="0"/>
                        </a:rPr>
                        <a:t>Gain capabilities</a:t>
                      </a:r>
                      <a:r>
                        <a:rPr lang="en-US" sz="3100" baseline="0" dirty="0">
                          <a:solidFill>
                            <a:schemeClr val="bg1"/>
                          </a:solidFill>
                          <a:latin typeface="Segoe UI" pitchFamily="34" charset="0"/>
                          <a:cs typeface="Segoe UI" pitchFamily="34" charset="0"/>
                        </a:rPr>
                        <a:t> without proper authorization</a:t>
                      </a:r>
                      <a:endParaRPr lang="en-US" sz="3100" dirty="0">
                        <a:solidFill>
                          <a:schemeClr val="bg1"/>
                        </a:solidFill>
                        <a:latin typeface="Segoe UI" pitchFamily="34" charset="0"/>
                        <a:cs typeface="Segoe UI" pitchFamily="34" charset="0"/>
                      </a:endParaRPr>
                    </a:p>
                  </a:txBody>
                  <a:tcPr marL="118909" marR="118909" marT="118909" marB="118909"/>
                </a:tc>
                <a:extLst>
                  <a:ext uri="{0D108BD9-81ED-4DB2-BD59-A6C34878D82A}">
                    <a16:rowId xmlns:a16="http://schemas.microsoft.com/office/drawing/2014/main" val="10002"/>
                  </a:ext>
                </a:extLst>
              </a:tr>
              <a:tr h="2140364">
                <a:tc>
                  <a:txBody>
                    <a:bodyPr/>
                    <a:lstStyle/>
                    <a:p>
                      <a:r>
                        <a:rPr lang="en-US" sz="3100" dirty="0">
                          <a:solidFill>
                            <a:schemeClr val="bg1"/>
                          </a:solidFill>
                          <a:latin typeface="Segoe UI" pitchFamily="34" charset="0"/>
                          <a:cs typeface="Segoe UI" pitchFamily="34" charset="0"/>
                        </a:rPr>
                        <a:t>Example</a:t>
                      </a:r>
                    </a:p>
                  </a:txBody>
                  <a:tcPr marL="118909" marR="118909" marT="118909" marB="118909"/>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3100" kern="1200" dirty="0">
                          <a:solidFill>
                            <a:schemeClr val="bg1"/>
                          </a:solidFill>
                          <a:latin typeface="Segoe UI" pitchFamily="34" charset="0"/>
                          <a:ea typeface="+mn-ea"/>
                          <a:cs typeface="Segoe UI" pitchFamily="34" charset="0"/>
                        </a:rPr>
                        <a:t>Allowing a remote Internet user to run commands is the classic example, but going from a “Limited User” to “Admin” is also </a:t>
                      </a:r>
                      <a:r>
                        <a:rPr lang="en-US" sz="3100" kern="1200" dirty="0" err="1">
                          <a:solidFill>
                            <a:schemeClr val="bg1"/>
                          </a:solidFill>
                          <a:latin typeface="Segoe UI" pitchFamily="34" charset="0"/>
                          <a:ea typeface="+mn-ea"/>
                          <a:cs typeface="Segoe UI" pitchFamily="34" charset="0"/>
                        </a:rPr>
                        <a:t>EoP</a:t>
                      </a:r>
                      <a:endParaRPr lang="en-US" sz="3100" dirty="0">
                        <a:solidFill>
                          <a:schemeClr val="bg1"/>
                        </a:solidFill>
                        <a:latin typeface="Segoe UI" pitchFamily="34" charset="0"/>
                        <a:cs typeface="Segoe UI" pitchFamily="34" charset="0"/>
                      </a:endParaRPr>
                    </a:p>
                  </a:txBody>
                  <a:tcPr marL="118909" marR="118909" marT="118909" marB="118909"/>
                </a:tc>
                <a:extLst>
                  <a:ext uri="{0D108BD9-81ED-4DB2-BD59-A6C34878D82A}">
                    <a16:rowId xmlns:a16="http://schemas.microsoft.com/office/drawing/2014/main" val="10003"/>
                  </a:ext>
                </a:extLst>
              </a:tr>
            </a:tbl>
          </a:graphicData>
        </a:graphic>
      </p:graphicFrame>
    </p:spTree>
  </p:cSld>
  <p:clrMapOvr>
    <a:masterClrMapping/>
  </p:clrMapOvr>
  <p:transition>
    <p:wipe dir="r"/>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ounded Rectangle 51"/>
          <p:cNvSpPr/>
          <p:nvPr/>
        </p:nvSpPr>
        <p:spPr>
          <a:xfrm>
            <a:off x="1562100" y="1354207"/>
            <a:ext cx="9067800" cy="5453004"/>
          </a:xfrm>
          <a:prstGeom prst="roundRect">
            <a:avLst>
              <a:gd name="adj" fmla="val 6439"/>
            </a:avLst>
          </a:prstGeom>
          <a:solidFill>
            <a:srgbClr val="005194">
              <a:alpha val="50000"/>
            </a:srgb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grpSp>
        <p:nvGrpSpPr>
          <p:cNvPr id="50" name="Group 49"/>
          <p:cNvGrpSpPr/>
          <p:nvPr/>
        </p:nvGrpSpPr>
        <p:grpSpPr>
          <a:xfrm>
            <a:off x="2124322" y="1350125"/>
            <a:ext cx="8127994" cy="5587944"/>
            <a:chOff x="381000" y="1169988"/>
            <a:chExt cx="8152904" cy="5605069"/>
          </a:xfrm>
        </p:grpSpPr>
        <p:grpSp>
          <p:nvGrpSpPr>
            <p:cNvPr id="39939" name="Group 25"/>
            <p:cNvGrpSpPr>
              <a:grpSpLocks/>
            </p:cNvGrpSpPr>
            <p:nvPr/>
          </p:nvGrpSpPr>
          <p:grpSpPr bwMode="auto">
            <a:xfrm>
              <a:off x="381000" y="1873250"/>
              <a:ext cx="1262062" cy="913865"/>
              <a:chOff x="213" y="687"/>
              <a:chExt cx="860" cy="738"/>
            </a:xfrm>
          </p:grpSpPr>
          <p:sp>
            <p:nvSpPr>
              <p:cNvPr id="39977" name="Rectangle 4"/>
              <p:cNvSpPr>
                <a:spLocks noChangeArrowheads="1"/>
              </p:cNvSpPr>
              <p:nvPr/>
            </p:nvSpPr>
            <p:spPr bwMode="auto">
              <a:xfrm>
                <a:off x="351" y="687"/>
                <a:ext cx="722" cy="405"/>
              </a:xfrm>
              <a:prstGeom prst="rect">
                <a:avLst/>
              </a:prstGeom>
              <a:noFill/>
              <a:ln w="15875" algn="ctr">
                <a:solidFill>
                  <a:schemeClr val="accent6"/>
                </a:solidFill>
                <a:miter lim="800000"/>
                <a:headEnd/>
                <a:tailEnd type="none" w="lg" len="lg"/>
              </a:ln>
            </p:spPr>
            <p:txBody>
              <a:bodyPr vert="horz" wrap="none" lIns="91440" tIns="45720" rIns="91440" bIns="45720" numCol="1" anchor="ctr" anchorCtr="0" compatLnSpc="1">
                <a:prstTxWarp prst="textNoShape">
                  <a:avLst/>
                </a:prstTxWarp>
              </a:bodyPr>
              <a:lstStyle/>
              <a:p>
                <a:endParaRPr lang="en-US" dirty="0"/>
              </a:p>
            </p:txBody>
          </p:sp>
          <p:sp>
            <p:nvSpPr>
              <p:cNvPr id="39978" name="Text Box 13"/>
              <p:cNvSpPr txBox="1">
                <a:spLocks noChangeArrowheads="1"/>
              </p:cNvSpPr>
              <p:nvPr/>
            </p:nvSpPr>
            <p:spPr bwMode="auto">
              <a:xfrm>
                <a:off x="213" y="1095"/>
                <a:ext cx="139" cy="330"/>
              </a:xfrm>
              <a:prstGeom prst="rect">
                <a:avLst/>
              </a:prstGeom>
              <a:noFill/>
              <a:ln w="15875" algn="ctr">
                <a:noFill/>
                <a:miter lim="800000"/>
                <a:headEnd/>
                <a:tailEnd type="none" w="lg" len="lg"/>
              </a:ln>
            </p:spPr>
            <p:txBody>
              <a:bodyPr vert="horz" wrap="none" lIns="91440" tIns="45720" rIns="91440" bIns="45720" numCol="1" anchor="t" anchorCtr="0" compatLnSpc="1">
                <a:prstTxWarp prst="textNoShape">
                  <a:avLst/>
                </a:prstTxWarp>
                <a:spAutoFit/>
              </a:bodyPr>
              <a:lstStyle/>
              <a:p>
                <a:endParaRPr lang="en-US" dirty="0"/>
              </a:p>
            </p:txBody>
          </p:sp>
        </p:grpSp>
        <p:sp>
          <p:nvSpPr>
            <p:cNvPr id="39940" name="Oval 5"/>
            <p:cNvSpPr>
              <a:spLocks noChangeArrowheads="1"/>
            </p:cNvSpPr>
            <p:nvPr/>
          </p:nvSpPr>
          <p:spPr bwMode="auto">
            <a:xfrm>
              <a:off x="633413" y="3160713"/>
              <a:ext cx="890587" cy="877887"/>
            </a:xfrm>
            <a:prstGeom prst="ellipse">
              <a:avLst/>
            </a:prstGeom>
            <a:noFill/>
            <a:ln w="15875" algn="ctr">
              <a:solidFill>
                <a:schemeClr val="accent6"/>
              </a:solidFill>
              <a:round/>
              <a:headEnd/>
              <a:tailEnd type="none" w="lg" len="lg"/>
            </a:ln>
          </p:spPr>
          <p:txBody>
            <a:bodyPr vert="horz" wrap="none" lIns="91440" tIns="45720" rIns="91440" bIns="45720" numCol="1" anchor="ctr" anchorCtr="0" compatLnSpc="1">
              <a:prstTxWarp prst="textNoShape">
                <a:avLst/>
              </a:prstTxWarp>
            </a:bodyPr>
            <a:lstStyle/>
            <a:p>
              <a:endParaRPr lang="en-US" dirty="0"/>
            </a:p>
          </p:txBody>
        </p:sp>
        <p:sp>
          <p:nvSpPr>
            <p:cNvPr id="39941" name="Text Box 14"/>
            <p:cNvSpPr txBox="1">
              <a:spLocks noChangeArrowheads="1"/>
            </p:cNvSpPr>
            <p:nvPr/>
          </p:nvSpPr>
          <p:spPr bwMode="auto">
            <a:xfrm>
              <a:off x="455613" y="4122905"/>
              <a:ext cx="988388" cy="408196"/>
            </a:xfrm>
            <a:prstGeom prst="rect">
              <a:avLst/>
            </a:prstGeom>
            <a:noFill/>
            <a:ln w="15875" algn="ctr">
              <a:noFill/>
              <a:miter lim="800000"/>
              <a:headEnd/>
              <a:tailEnd type="none" w="lg" len="lg"/>
            </a:ln>
          </p:spPr>
          <p:txBody>
            <a:bodyPr vert="horz" wrap="none" lIns="91440" tIns="45720" rIns="91440" bIns="45720" numCol="1" anchor="t" anchorCtr="0" compatLnSpc="1">
              <a:prstTxWarp prst="textNoShape">
                <a:avLst/>
              </a:prstTxWarp>
              <a:spAutoFit/>
            </a:bodyPr>
            <a:lstStyle/>
            <a:p>
              <a:r>
                <a:rPr lang="en-US" dirty="0">
                  <a:solidFill>
                    <a:schemeClr val="bg1"/>
                  </a:solidFill>
                </a:rPr>
                <a:t>Process</a:t>
              </a:r>
            </a:p>
          </p:txBody>
        </p:sp>
        <p:grpSp>
          <p:nvGrpSpPr>
            <p:cNvPr id="39942" name="Group 23"/>
            <p:cNvGrpSpPr>
              <a:grpSpLocks/>
            </p:cNvGrpSpPr>
            <p:nvPr/>
          </p:nvGrpSpPr>
          <p:grpSpPr bwMode="auto">
            <a:xfrm>
              <a:off x="412752" y="4837113"/>
              <a:ext cx="1290638" cy="985837"/>
              <a:chOff x="360" y="2789"/>
              <a:chExt cx="813" cy="621"/>
            </a:xfrm>
          </p:grpSpPr>
          <p:grpSp>
            <p:nvGrpSpPr>
              <p:cNvPr id="39973" name="Group 6"/>
              <p:cNvGrpSpPr>
                <a:grpSpLocks/>
              </p:cNvGrpSpPr>
              <p:nvPr/>
            </p:nvGrpSpPr>
            <p:grpSpPr bwMode="auto">
              <a:xfrm>
                <a:off x="430" y="2789"/>
                <a:ext cx="704" cy="293"/>
                <a:chOff x="411" y="3170"/>
                <a:chExt cx="704" cy="293"/>
              </a:xfrm>
            </p:grpSpPr>
            <p:sp>
              <p:nvSpPr>
                <p:cNvPr id="39975" name="Line 7"/>
                <p:cNvSpPr>
                  <a:spLocks noChangeShapeType="1"/>
                </p:cNvSpPr>
                <p:nvPr/>
              </p:nvSpPr>
              <p:spPr bwMode="auto">
                <a:xfrm>
                  <a:off x="411" y="3170"/>
                  <a:ext cx="703" cy="0"/>
                </a:xfrm>
                <a:prstGeom prst="line">
                  <a:avLst/>
                </a:prstGeom>
                <a:noFill/>
                <a:ln w="15875">
                  <a:solidFill>
                    <a:schemeClr val="accent6"/>
                  </a:solidFill>
                  <a:round/>
                  <a:headEnd/>
                  <a:tailEnd type="none" w="lg" len="lg"/>
                </a:ln>
              </p:spPr>
              <p:txBody>
                <a:bodyPr vert="horz" wrap="square" lIns="91440" tIns="45720" rIns="91440" bIns="45720" numCol="1" anchor="t" anchorCtr="0" compatLnSpc="1">
                  <a:prstTxWarp prst="textNoShape">
                    <a:avLst/>
                  </a:prstTxWarp>
                </a:bodyPr>
                <a:lstStyle/>
                <a:p>
                  <a:endParaRPr lang="en-US" dirty="0"/>
                </a:p>
              </p:txBody>
            </p:sp>
            <p:sp>
              <p:nvSpPr>
                <p:cNvPr id="39976" name="Line 8"/>
                <p:cNvSpPr>
                  <a:spLocks noChangeShapeType="1"/>
                </p:cNvSpPr>
                <p:nvPr/>
              </p:nvSpPr>
              <p:spPr bwMode="auto">
                <a:xfrm>
                  <a:off x="412" y="3463"/>
                  <a:ext cx="703" cy="0"/>
                </a:xfrm>
                <a:prstGeom prst="line">
                  <a:avLst/>
                </a:prstGeom>
                <a:noFill/>
                <a:ln w="15875">
                  <a:solidFill>
                    <a:schemeClr val="accent6"/>
                  </a:solidFill>
                  <a:round/>
                  <a:headEnd/>
                  <a:tailEnd type="none" w="lg" len="lg"/>
                </a:ln>
              </p:spPr>
              <p:txBody>
                <a:bodyPr vert="horz" wrap="square" lIns="91440" tIns="45720" rIns="91440" bIns="45720" numCol="1" anchor="t" anchorCtr="0" compatLnSpc="1">
                  <a:prstTxWarp prst="textNoShape">
                    <a:avLst/>
                  </a:prstTxWarp>
                </a:bodyPr>
                <a:lstStyle/>
                <a:p>
                  <a:endParaRPr lang="en-US" dirty="0"/>
                </a:p>
              </p:txBody>
            </p:sp>
          </p:grpSp>
          <p:sp>
            <p:nvSpPr>
              <p:cNvPr id="39974" name="Text Box 16"/>
              <p:cNvSpPr txBox="1">
                <a:spLocks noChangeArrowheads="1"/>
              </p:cNvSpPr>
              <p:nvPr/>
            </p:nvSpPr>
            <p:spPr bwMode="auto">
              <a:xfrm>
                <a:off x="360" y="3153"/>
                <a:ext cx="813" cy="257"/>
              </a:xfrm>
              <a:prstGeom prst="rect">
                <a:avLst/>
              </a:prstGeom>
              <a:noFill/>
              <a:ln w="15875" algn="ctr">
                <a:noFill/>
                <a:miter lim="800000"/>
                <a:headEnd/>
                <a:tailEnd type="none" w="lg" len="lg"/>
              </a:ln>
            </p:spPr>
            <p:txBody>
              <a:bodyPr vert="horz" wrap="none" lIns="91440" tIns="45720" rIns="91440" bIns="45720" numCol="1" anchor="t" anchorCtr="0" compatLnSpc="1">
                <a:prstTxWarp prst="textNoShape">
                  <a:avLst/>
                </a:prstTxWarp>
                <a:spAutoFit/>
              </a:bodyPr>
              <a:lstStyle/>
              <a:p>
                <a:r>
                  <a:rPr lang="en-US" dirty="0">
                    <a:solidFill>
                      <a:schemeClr val="bg1"/>
                    </a:solidFill>
                  </a:rPr>
                  <a:t>Data Store</a:t>
                </a:r>
              </a:p>
            </p:txBody>
          </p:sp>
        </p:grpSp>
        <p:grpSp>
          <p:nvGrpSpPr>
            <p:cNvPr id="39943" name="Group 22"/>
            <p:cNvGrpSpPr>
              <a:grpSpLocks/>
            </p:cNvGrpSpPr>
            <p:nvPr/>
          </p:nvGrpSpPr>
          <p:grpSpPr bwMode="auto">
            <a:xfrm>
              <a:off x="685799" y="6019800"/>
              <a:ext cx="1393825" cy="755257"/>
              <a:chOff x="349" y="3528"/>
              <a:chExt cx="987" cy="618"/>
            </a:xfrm>
          </p:grpSpPr>
          <p:cxnSp>
            <p:nvCxnSpPr>
              <p:cNvPr id="39971" name="AutoShape 9"/>
              <p:cNvCxnSpPr>
                <a:cxnSpLocks noChangeShapeType="1"/>
              </p:cNvCxnSpPr>
              <p:nvPr/>
            </p:nvCxnSpPr>
            <p:spPr bwMode="auto">
              <a:xfrm flipV="1">
                <a:off x="349" y="3528"/>
                <a:ext cx="987" cy="487"/>
              </a:xfrm>
              <a:prstGeom prst="curvedConnector3">
                <a:avLst>
                  <a:gd name="adj1" fmla="val -8106"/>
                </a:avLst>
              </a:prstGeom>
              <a:noFill/>
              <a:ln w="15875">
                <a:solidFill>
                  <a:schemeClr val="accent6"/>
                </a:solidFill>
                <a:round/>
                <a:headEnd/>
                <a:tailEnd type="triangle" w="lg" len="lg"/>
              </a:ln>
            </p:spPr>
          </p:cxnSp>
          <p:sp>
            <p:nvSpPr>
              <p:cNvPr id="39972" name="Text Box 17"/>
              <p:cNvSpPr txBox="1">
                <a:spLocks noChangeArrowheads="1"/>
              </p:cNvSpPr>
              <p:nvPr/>
            </p:nvSpPr>
            <p:spPr bwMode="auto">
              <a:xfrm>
                <a:off x="604" y="3812"/>
                <a:ext cx="145" cy="334"/>
              </a:xfrm>
              <a:prstGeom prst="rect">
                <a:avLst/>
              </a:prstGeom>
              <a:noFill/>
              <a:ln w="15875" algn="ctr">
                <a:noFill/>
                <a:miter lim="800000"/>
                <a:headEnd/>
                <a:tailEnd type="none" w="lg" len="lg"/>
              </a:ln>
            </p:spPr>
            <p:txBody>
              <a:bodyPr vert="horz" wrap="none" lIns="91440" tIns="45720" rIns="91440" bIns="45720" numCol="1" anchor="t" anchorCtr="0" compatLnSpc="1">
                <a:prstTxWarp prst="textNoShape">
                  <a:avLst/>
                </a:prstTxWarp>
                <a:spAutoFit/>
              </a:bodyPr>
              <a:lstStyle/>
              <a:p>
                <a:endParaRPr lang="en-US" dirty="0"/>
              </a:p>
            </p:txBody>
          </p:sp>
        </p:grpSp>
        <p:sp>
          <p:nvSpPr>
            <p:cNvPr id="39944" name="Line 19"/>
            <p:cNvSpPr>
              <a:spLocks noChangeShapeType="1"/>
            </p:cNvSpPr>
            <p:nvPr/>
          </p:nvSpPr>
          <p:spPr bwMode="auto">
            <a:xfrm>
              <a:off x="395288" y="5867400"/>
              <a:ext cx="7877175" cy="0"/>
            </a:xfrm>
            <a:prstGeom prst="line">
              <a:avLst/>
            </a:prstGeom>
            <a:noFill/>
            <a:ln w="15875" cap="rnd">
              <a:solidFill>
                <a:schemeClr val="bg1"/>
              </a:solidFill>
              <a:prstDash val="sysDot"/>
              <a:round/>
              <a:headEnd/>
              <a:tailEnd type="none" w="lg" len="lg"/>
            </a:ln>
          </p:spPr>
          <p:txBody>
            <a:bodyPr vert="horz" wrap="square" lIns="91440" tIns="45720" rIns="91440" bIns="45720" numCol="1" anchor="t" anchorCtr="0" compatLnSpc="1">
              <a:prstTxWarp prst="textNoShape">
                <a:avLst/>
              </a:prstTxWarp>
            </a:bodyPr>
            <a:lstStyle/>
            <a:p>
              <a:endParaRPr lang="en-US" dirty="0"/>
            </a:p>
          </p:txBody>
        </p:sp>
        <p:sp>
          <p:nvSpPr>
            <p:cNvPr id="39945" name="Line 20"/>
            <p:cNvSpPr>
              <a:spLocks noChangeShapeType="1"/>
            </p:cNvSpPr>
            <p:nvPr/>
          </p:nvSpPr>
          <p:spPr bwMode="auto">
            <a:xfrm>
              <a:off x="395288" y="4573588"/>
              <a:ext cx="7877175" cy="0"/>
            </a:xfrm>
            <a:prstGeom prst="line">
              <a:avLst/>
            </a:prstGeom>
            <a:noFill/>
            <a:ln w="15875" cap="rnd">
              <a:solidFill>
                <a:schemeClr val="bg1"/>
              </a:solidFill>
              <a:prstDash val="sysDot"/>
              <a:round/>
              <a:headEnd/>
              <a:tailEnd type="none" w="lg" len="lg"/>
            </a:ln>
          </p:spPr>
          <p:txBody>
            <a:bodyPr vert="horz" wrap="square" lIns="91440" tIns="45720" rIns="91440" bIns="45720" numCol="1" anchor="t" anchorCtr="0" compatLnSpc="1">
              <a:prstTxWarp prst="textNoShape">
                <a:avLst/>
              </a:prstTxWarp>
            </a:bodyPr>
            <a:lstStyle/>
            <a:p>
              <a:endParaRPr lang="en-US" dirty="0"/>
            </a:p>
          </p:txBody>
        </p:sp>
        <p:sp>
          <p:nvSpPr>
            <p:cNvPr id="39946" name="Line 21"/>
            <p:cNvSpPr>
              <a:spLocks noChangeShapeType="1"/>
            </p:cNvSpPr>
            <p:nvPr/>
          </p:nvSpPr>
          <p:spPr bwMode="auto">
            <a:xfrm>
              <a:off x="395288" y="2981325"/>
              <a:ext cx="7877175" cy="0"/>
            </a:xfrm>
            <a:prstGeom prst="line">
              <a:avLst/>
            </a:prstGeom>
            <a:noFill/>
            <a:ln w="15875" cap="rnd">
              <a:solidFill>
                <a:schemeClr val="bg1"/>
              </a:solidFill>
              <a:prstDash val="sysDot"/>
              <a:round/>
              <a:headEnd/>
              <a:tailEnd type="none" w="lg" len="lg"/>
            </a:ln>
          </p:spPr>
          <p:txBody>
            <a:bodyPr vert="horz" wrap="square" lIns="91440" tIns="45720" rIns="91440" bIns="45720" numCol="1" anchor="t" anchorCtr="0" compatLnSpc="1">
              <a:prstTxWarp prst="textNoShape">
                <a:avLst/>
              </a:prstTxWarp>
            </a:bodyPr>
            <a:lstStyle/>
            <a:p>
              <a:endParaRPr lang="en-US" dirty="0"/>
            </a:p>
          </p:txBody>
        </p:sp>
        <p:sp>
          <p:nvSpPr>
            <p:cNvPr id="39947" name="Line 27"/>
            <p:cNvSpPr>
              <a:spLocks noChangeShapeType="1"/>
            </p:cNvSpPr>
            <p:nvPr/>
          </p:nvSpPr>
          <p:spPr bwMode="auto">
            <a:xfrm>
              <a:off x="395288" y="1736725"/>
              <a:ext cx="7877175" cy="0"/>
            </a:xfrm>
            <a:prstGeom prst="line">
              <a:avLst/>
            </a:prstGeom>
            <a:noFill/>
            <a:ln w="15875" cap="rnd">
              <a:solidFill>
                <a:schemeClr val="bg1"/>
              </a:solidFill>
              <a:prstDash val="sysDot"/>
              <a:round/>
              <a:headEnd/>
              <a:tailEnd type="none" w="lg" len="lg"/>
            </a:ln>
          </p:spPr>
          <p:txBody>
            <a:bodyPr vert="horz" wrap="square" lIns="91440" tIns="45720" rIns="91440" bIns="45720" numCol="1" anchor="t" anchorCtr="0" compatLnSpc="1">
              <a:prstTxWarp prst="textNoShape">
                <a:avLst/>
              </a:prstTxWarp>
            </a:bodyPr>
            <a:lstStyle/>
            <a:p>
              <a:endParaRPr lang="en-US" dirty="0"/>
            </a:p>
          </p:txBody>
        </p:sp>
        <p:sp>
          <p:nvSpPr>
            <p:cNvPr id="39948" name="Line 28"/>
            <p:cNvSpPr>
              <a:spLocks noChangeShapeType="1"/>
            </p:cNvSpPr>
            <p:nvPr/>
          </p:nvSpPr>
          <p:spPr bwMode="auto">
            <a:xfrm flipV="1">
              <a:off x="3097213" y="1169988"/>
              <a:ext cx="12700" cy="5426075"/>
            </a:xfrm>
            <a:prstGeom prst="line">
              <a:avLst/>
            </a:prstGeom>
            <a:noFill/>
            <a:ln w="15875" cap="rnd">
              <a:solidFill>
                <a:schemeClr val="bg1"/>
              </a:solidFill>
              <a:prstDash val="sysDot"/>
              <a:round/>
              <a:headEnd/>
              <a:tailEnd type="none" w="lg" len="lg"/>
            </a:ln>
          </p:spPr>
          <p:txBody>
            <a:bodyPr vert="horz" wrap="square" lIns="91440" tIns="45720" rIns="91440" bIns="45720" numCol="1" anchor="t" anchorCtr="0" compatLnSpc="1">
              <a:prstTxWarp prst="textNoShape">
                <a:avLst/>
              </a:prstTxWarp>
            </a:bodyPr>
            <a:lstStyle/>
            <a:p>
              <a:endParaRPr lang="en-US" dirty="0"/>
            </a:p>
          </p:txBody>
        </p:sp>
        <p:sp>
          <p:nvSpPr>
            <p:cNvPr id="39949" name="Text Box 29"/>
            <p:cNvSpPr txBox="1">
              <a:spLocks noChangeArrowheads="1"/>
            </p:cNvSpPr>
            <p:nvPr/>
          </p:nvSpPr>
          <p:spPr bwMode="auto">
            <a:xfrm>
              <a:off x="3233738" y="1264988"/>
              <a:ext cx="4964616" cy="408196"/>
            </a:xfrm>
            <a:prstGeom prst="rect">
              <a:avLst/>
            </a:prstGeom>
            <a:noFill/>
            <a:ln w="15875" algn="ctr">
              <a:noFill/>
              <a:miter lim="800000"/>
              <a:headEnd/>
              <a:tailEnd type="none" w="lg" len="lg"/>
            </a:ln>
          </p:spPr>
          <p:txBody>
            <a:bodyPr vert="horz" wrap="none" lIns="91440" tIns="45720" rIns="91440" bIns="45720" numCol="1" anchor="t" anchorCtr="0" compatLnSpc="1">
              <a:prstTxWarp prst="textNoShape">
                <a:avLst/>
              </a:prstTxWarp>
              <a:spAutoFit/>
            </a:bodyPr>
            <a:lstStyle/>
            <a:p>
              <a:r>
                <a:rPr lang="en-US" b="1" dirty="0">
                  <a:solidFill>
                    <a:schemeClr val="bg1"/>
                  </a:solidFill>
                  <a:effectLst>
                    <a:outerShdw blurRad="38100" dist="38100" dir="2700000" algn="tl">
                      <a:srgbClr val="000000">
                        <a:alpha val="43137"/>
                      </a:srgbClr>
                    </a:outerShdw>
                  </a:effectLst>
                </a:rPr>
                <a:t>  </a:t>
              </a:r>
              <a:r>
                <a:rPr lang="en-US" b="1" dirty="0">
                  <a:solidFill>
                    <a:schemeClr val="accent3"/>
                  </a:solidFill>
                  <a:effectLst>
                    <a:outerShdw blurRad="38100" dist="38100" dir="2700000" algn="tl">
                      <a:srgbClr val="000000">
                        <a:alpha val="43137"/>
                      </a:srgbClr>
                    </a:outerShdw>
                  </a:effectLst>
                </a:rPr>
                <a:t>S	T          R           I          D	       E</a:t>
              </a:r>
            </a:p>
          </p:txBody>
        </p:sp>
        <p:sp>
          <p:nvSpPr>
            <p:cNvPr id="39950" name="Line 30"/>
            <p:cNvSpPr>
              <a:spLocks noChangeShapeType="1"/>
            </p:cNvSpPr>
            <p:nvPr/>
          </p:nvSpPr>
          <p:spPr bwMode="auto">
            <a:xfrm flipV="1">
              <a:off x="3987800" y="1169988"/>
              <a:ext cx="12700" cy="5426075"/>
            </a:xfrm>
            <a:prstGeom prst="line">
              <a:avLst/>
            </a:prstGeom>
            <a:noFill/>
            <a:ln w="15875" cap="rnd">
              <a:solidFill>
                <a:schemeClr val="bg1"/>
              </a:solidFill>
              <a:prstDash val="sysDot"/>
              <a:round/>
              <a:headEnd/>
              <a:tailEnd type="none" w="lg" len="lg"/>
            </a:ln>
          </p:spPr>
          <p:txBody>
            <a:bodyPr vert="horz" wrap="square" lIns="91440" tIns="45720" rIns="91440" bIns="45720" numCol="1" anchor="t" anchorCtr="0" compatLnSpc="1">
              <a:prstTxWarp prst="textNoShape">
                <a:avLst/>
              </a:prstTxWarp>
            </a:bodyPr>
            <a:lstStyle/>
            <a:p>
              <a:endParaRPr lang="en-US" dirty="0"/>
            </a:p>
          </p:txBody>
        </p:sp>
        <p:sp>
          <p:nvSpPr>
            <p:cNvPr id="39951" name="Line 31"/>
            <p:cNvSpPr>
              <a:spLocks noChangeShapeType="1"/>
            </p:cNvSpPr>
            <p:nvPr/>
          </p:nvSpPr>
          <p:spPr bwMode="auto">
            <a:xfrm flipV="1">
              <a:off x="4878388" y="1169988"/>
              <a:ext cx="12700" cy="5426075"/>
            </a:xfrm>
            <a:prstGeom prst="line">
              <a:avLst/>
            </a:prstGeom>
            <a:noFill/>
            <a:ln w="15875" cap="rnd">
              <a:solidFill>
                <a:schemeClr val="bg1"/>
              </a:solidFill>
              <a:prstDash val="sysDot"/>
              <a:round/>
              <a:headEnd/>
              <a:tailEnd type="none" w="lg" len="lg"/>
            </a:ln>
          </p:spPr>
          <p:txBody>
            <a:bodyPr vert="horz" wrap="square" lIns="91440" tIns="45720" rIns="91440" bIns="45720" numCol="1" anchor="t" anchorCtr="0" compatLnSpc="1">
              <a:prstTxWarp prst="textNoShape">
                <a:avLst/>
              </a:prstTxWarp>
            </a:bodyPr>
            <a:lstStyle/>
            <a:p>
              <a:endParaRPr lang="en-US" dirty="0"/>
            </a:p>
          </p:txBody>
        </p:sp>
        <p:sp>
          <p:nvSpPr>
            <p:cNvPr id="39952" name="Line 32"/>
            <p:cNvSpPr>
              <a:spLocks noChangeShapeType="1"/>
            </p:cNvSpPr>
            <p:nvPr/>
          </p:nvSpPr>
          <p:spPr bwMode="auto">
            <a:xfrm flipV="1">
              <a:off x="5768975" y="1169988"/>
              <a:ext cx="12700" cy="5426075"/>
            </a:xfrm>
            <a:prstGeom prst="line">
              <a:avLst/>
            </a:prstGeom>
            <a:noFill/>
            <a:ln w="15875" cap="rnd">
              <a:solidFill>
                <a:schemeClr val="bg1"/>
              </a:solidFill>
              <a:prstDash val="sysDot"/>
              <a:round/>
              <a:headEnd/>
              <a:tailEnd type="none" w="lg" len="lg"/>
            </a:ln>
          </p:spPr>
          <p:txBody>
            <a:bodyPr vert="horz" wrap="square" lIns="91440" tIns="45720" rIns="91440" bIns="45720" numCol="1" anchor="t" anchorCtr="0" compatLnSpc="1">
              <a:prstTxWarp prst="textNoShape">
                <a:avLst/>
              </a:prstTxWarp>
            </a:bodyPr>
            <a:lstStyle/>
            <a:p>
              <a:endParaRPr lang="en-US" dirty="0"/>
            </a:p>
          </p:txBody>
        </p:sp>
        <p:sp>
          <p:nvSpPr>
            <p:cNvPr id="39953" name="Line 33"/>
            <p:cNvSpPr>
              <a:spLocks noChangeShapeType="1"/>
            </p:cNvSpPr>
            <p:nvPr/>
          </p:nvSpPr>
          <p:spPr bwMode="auto">
            <a:xfrm flipV="1">
              <a:off x="6659563" y="1169988"/>
              <a:ext cx="12700" cy="5426075"/>
            </a:xfrm>
            <a:prstGeom prst="line">
              <a:avLst/>
            </a:prstGeom>
            <a:noFill/>
            <a:ln w="15875" cap="rnd">
              <a:solidFill>
                <a:schemeClr val="bg1"/>
              </a:solidFill>
              <a:prstDash val="sysDot"/>
              <a:round/>
              <a:headEnd/>
              <a:tailEnd type="none" w="lg" len="lg"/>
            </a:ln>
          </p:spPr>
          <p:txBody>
            <a:bodyPr vert="horz" wrap="square" lIns="91440" tIns="45720" rIns="91440" bIns="45720" numCol="1" anchor="t" anchorCtr="0" compatLnSpc="1">
              <a:prstTxWarp prst="textNoShape">
                <a:avLst/>
              </a:prstTxWarp>
            </a:bodyPr>
            <a:lstStyle/>
            <a:p>
              <a:endParaRPr lang="en-US" dirty="0"/>
            </a:p>
          </p:txBody>
        </p:sp>
        <p:sp>
          <p:nvSpPr>
            <p:cNvPr id="39954" name="Line 34"/>
            <p:cNvSpPr>
              <a:spLocks noChangeShapeType="1"/>
            </p:cNvSpPr>
            <p:nvPr/>
          </p:nvSpPr>
          <p:spPr bwMode="auto">
            <a:xfrm flipV="1">
              <a:off x="7550150" y="1169988"/>
              <a:ext cx="12700" cy="5426075"/>
            </a:xfrm>
            <a:prstGeom prst="line">
              <a:avLst/>
            </a:prstGeom>
            <a:noFill/>
            <a:ln w="15875" cap="rnd">
              <a:solidFill>
                <a:schemeClr val="bg1"/>
              </a:solidFill>
              <a:prstDash val="sysDot"/>
              <a:round/>
              <a:headEnd/>
              <a:tailEnd type="none" w="lg" len="lg"/>
            </a:ln>
          </p:spPr>
          <p:txBody>
            <a:bodyPr vert="horz" wrap="square" lIns="91440" tIns="45720" rIns="91440" bIns="45720" numCol="1" anchor="t" anchorCtr="0" compatLnSpc="1">
              <a:prstTxWarp prst="textNoShape">
                <a:avLst/>
              </a:prstTxWarp>
            </a:bodyPr>
            <a:lstStyle/>
            <a:p>
              <a:endParaRPr lang="en-US" dirty="0"/>
            </a:p>
          </p:txBody>
        </p:sp>
        <p:sp>
          <p:nvSpPr>
            <p:cNvPr id="912419" name="Text Box 35"/>
            <p:cNvSpPr txBox="1">
              <a:spLocks noChangeArrowheads="1"/>
            </p:cNvSpPr>
            <p:nvPr/>
          </p:nvSpPr>
          <p:spPr bwMode="auto">
            <a:xfrm>
              <a:off x="3090863" y="1920875"/>
              <a:ext cx="969466" cy="1020491"/>
            </a:xfrm>
            <a:prstGeom prst="rect">
              <a:avLst/>
            </a:prstGeom>
            <a:noFill/>
            <a:ln w="15875" algn="ctr">
              <a:noFill/>
              <a:miter lim="800000"/>
              <a:headEnd/>
              <a:tailEnd type="none" w="lg" len="lg"/>
            </a:ln>
            <a:effectLst/>
          </p:spPr>
          <p:txBody>
            <a:bodyPr vert="horz" wrap="none" lIns="91440" tIns="45720" rIns="91440" bIns="45720" numCol="1" anchor="t" anchorCtr="0" compatLnSpc="1">
              <a:prstTxWarp prst="textNoShape">
                <a:avLst/>
              </a:prstTxWarp>
              <a:spAutoFit/>
            </a:bodyPr>
            <a:lstStyle/>
            <a:p>
              <a:pPr>
                <a:defRPr/>
              </a:pPr>
              <a:r>
                <a:rPr lang="en-US" sz="5400" dirty="0">
                  <a:solidFill>
                    <a:schemeClr val="bg1"/>
                  </a:solidFill>
                  <a:effectLst>
                    <a:outerShdw blurRad="38100" dist="38100" dir="2700000" algn="tl">
                      <a:srgbClr val="000000"/>
                    </a:outerShdw>
                  </a:effectLst>
                  <a:sym typeface="Webdings" pitchFamily="18" charset="2"/>
                </a:rPr>
                <a:t></a:t>
              </a:r>
            </a:p>
          </p:txBody>
        </p:sp>
        <p:sp>
          <p:nvSpPr>
            <p:cNvPr id="912420" name="Text Box 36"/>
            <p:cNvSpPr txBox="1">
              <a:spLocks noChangeArrowheads="1"/>
            </p:cNvSpPr>
            <p:nvPr/>
          </p:nvSpPr>
          <p:spPr bwMode="auto">
            <a:xfrm>
              <a:off x="4911725" y="1922463"/>
              <a:ext cx="969466" cy="1020491"/>
            </a:xfrm>
            <a:prstGeom prst="rect">
              <a:avLst/>
            </a:prstGeom>
            <a:noFill/>
            <a:ln w="15875" algn="ctr">
              <a:noFill/>
              <a:miter lim="800000"/>
              <a:headEnd/>
              <a:tailEnd type="none" w="lg" len="lg"/>
            </a:ln>
            <a:effectLst/>
          </p:spPr>
          <p:txBody>
            <a:bodyPr vert="horz" wrap="none" lIns="91440" tIns="45720" rIns="91440" bIns="45720" numCol="1" anchor="t" anchorCtr="0" compatLnSpc="1">
              <a:prstTxWarp prst="textNoShape">
                <a:avLst/>
              </a:prstTxWarp>
              <a:spAutoFit/>
            </a:bodyPr>
            <a:lstStyle/>
            <a:p>
              <a:pPr>
                <a:defRPr/>
              </a:pPr>
              <a:r>
                <a:rPr lang="en-US" sz="5400" dirty="0">
                  <a:solidFill>
                    <a:schemeClr val="bg1"/>
                  </a:solidFill>
                  <a:effectLst>
                    <a:outerShdw blurRad="38100" dist="38100" dir="2700000" algn="tl">
                      <a:srgbClr val="000000"/>
                    </a:outerShdw>
                  </a:effectLst>
                  <a:sym typeface="Webdings" pitchFamily="18" charset="2"/>
                </a:rPr>
                <a:t></a:t>
              </a:r>
            </a:p>
          </p:txBody>
        </p:sp>
        <p:sp>
          <p:nvSpPr>
            <p:cNvPr id="912421" name="Text Box 37"/>
            <p:cNvSpPr txBox="1">
              <a:spLocks noChangeArrowheads="1"/>
            </p:cNvSpPr>
            <p:nvPr/>
          </p:nvSpPr>
          <p:spPr bwMode="auto">
            <a:xfrm>
              <a:off x="3082925" y="3340099"/>
              <a:ext cx="969466" cy="1020491"/>
            </a:xfrm>
            <a:prstGeom prst="rect">
              <a:avLst/>
            </a:prstGeom>
            <a:noFill/>
            <a:ln w="15875" algn="ctr">
              <a:noFill/>
              <a:miter lim="800000"/>
              <a:headEnd/>
              <a:tailEnd type="none" w="lg" len="lg"/>
            </a:ln>
            <a:effectLst/>
          </p:spPr>
          <p:txBody>
            <a:bodyPr vert="horz" wrap="none" lIns="91440" tIns="45720" rIns="91440" bIns="45720" numCol="1" anchor="t" anchorCtr="0" compatLnSpc="1">
              <a:prstTxWarp prst="textNoShape">
                <a:avLst/>
              </a:prstTxWarp>
              <a:spAutoFit/>
            </a:bodyPr>
            <a:lstStyle/>
            <a:p>
              <a:pPr>
                <a:defRPr/>
              </a:pPr>
              <a:r>
                <a:rPr lang="en-US" sz="5400" dirty="0">
                  <a:solidFill>
                    <a:schemeClr val="bg1"/>
                  </a:solidFill>
                  <a:effectLst>
                    <a:outerShdw blurRad="38100" dist="38100" dir="2700000" algn="tl">
                      <a:srgbClr val="000000"/>
                    </a:outerShdw>
                  </a:effectLst>
                  <a:sym typeface="Webdings" pitchFamily="18" charset="2"/>
                </a:rPr>
                <a:t></a:t>
              </a:r>
            </a:p>
          </p:txBody>
        </p:sp>
        <p:sp>
          <p:nvSpPr>
            <p:cNvPr id="912422" name="Text Box 38"/>
            <p:cNvSpPr txBox="1">
              <a:spLocks noChangeArrowheads="1"/>
            </p:cNvSpPr>
            <p:nvPr/>
          </p:nvSpPr>
          <p:spPr bwMode="auto">
            <a:xfrm>
              <a:off x="4057650" y="3340099"/>
              <a:ext cx="969466" cy="1020491"/>
            </a:xfrm>
            <a:prstGeom prst="rect">
              <a:avLst/>
            </a:prstGeom>
            <a:noFill/>
            <a:ln w="15875" algn="ctr">
              <a:noFill/>
              <a:miter lim="800000"/>
              <a:headEnd/>
              <a:tailEnd type="none" w="lg" len="lg"/>
            </a:ln>
            <a:effectLst/>
          </p:spPr>
          <p:txBody>
            <a:bodyPr vert="horz" wrap="none" lIns="91440" tIns="45720" rIns="91440" bIns="45720" numCol="1" anchor="t" anchorCtr="0" compatLnSpc="1">
              <a:prstTxWarp prst="textNoShape">
                <a:avLst/>
              </a:prstTxWarp>
              <a:spAutoFit/>
            </a:bodyPr>
            <a:lstStyle/>
            <a:p>
              <a:pPr>
                <a:defRPr/>
              </a:pPr>
              <a:r>
                <a:rPr lang="en-US" sz="5400" dirty="0">
                  <a:solidFill>
                    <a:schemeClr val="bg1"/>
                  </a:solidFill>
                  <a:effectLst>
                    <a:outerShdw blurRad="38100" dist="38100" dir="2700000" algn="tl">
                      <a:srgbClr val="000000"/>
                    </a:outerShdw>
                  </a:effectLst>
                  <a:sym typeface="Webdings" pitchFamily="18" charset="2"/>
                </a:rPr>
                <a:t></a:t>
              </a:r>
            </a:p>
          </p:txBody>
        </p:sp>
        <p:sp>
          <p:nvSpPr>
            <p:cNvPr id="912423" name="Text Box 39"/>
            <p:cNvSpPr txBox="1">
              <a:spLocks noChangeArrowheads="1"/>
            </p:cNvSpPr>
            <p:nvPr/>
          </p:nvSpPr>
          <p:spPr bwMode="auto">
            <a:xfrm>
              <a:off x="4930775" y="3338512"/>
              <a:ext cx="969466" cy="1020491"/>
            </a:xfrm>
            <a:prstGeom prst="rect">
              <a:avLst/>
            </a:prstGeom>
            <a:noFill/>
            <a:ln w="15875" algn="ctr">
              <a:noFill/>
              <a:miter lim="800000"/>
              <a:headEnd/>
              <a:tailEnd type="none" w="lg" len="lg"/>
            </a:ln>
            <a:effectLst/>
          </p:spPr>
          <p:txBody>
            <a:bodyPr vert="horz" wrap="none" lIns="91440" tIns="45720" rIns="91440" bIns="45720" numCol="1" anchor="t" anchorCtr="0" compatLnSpc="1">
              <a:prstTxWarp prst="textNoShape">
                <a:avLst/>
              </a:prstTxWarp>
              <a:spAutoFit/>
            </a:bodyPr>
            <a:lstStyle/>
            <a:p>
              <a:pPr>
                <a:defRPr/>
              </a:pPr>
              <a:r>
                <a:rPr lang="en-US" sz="5400" dirty="0">
                  <a:solidFill>
                    <a:schemeClr val="bg1"/>
                  </a:solidFill>
                  <a:effectLst>
                    <a:outerShdw blurRad="38100" dist="38100" dir="2700000" algn="tl">
                      <a:srgbClr val="000000"/>
                    </a:outerShdw>
                  </a:effectLst>
                  <a:sym typeface="Webdings" pitchFamily="18" charset="2"/>
                </a:rPr>
                <a:t></a:t>
              </a:r>
            </a:p>
          </p:txBody>
        </p:sp>
        <p:sp>
          <p:nvSpPr>
            <p:cNvPr id="912424" name="Text Box 40"/>
            <p:cNvSpPr txBox="1">
              <a:spLocks noChangeArrowheads="1"/>
            </p:cNvSpPr>
            <p:nvPr/>
          </p:nvSpPr>
          <p:spPr bwMode="auto">
            <a:xfrm>
              <a:off x="5765800" y="3340099"/>
              <a:ext cx="969466" cy="1020491"/>
            </a:xfrm>
            <a:prstGeom prst="rect">
              <a:avLst/>
            </a:prstGeom>
            <a:noFill/>
            <a:ln w="15875" algn="ctr">
              <a:noFill/>
              <a:miter lim="800000"/>
              <a:headEnd/>
              <a:tailEnd type="none" w="lg" len="lg"/>
            </a:ln>
            <a:effectLst/>
          </p:spPr>
          <p:txBody>
            <a:bodyPr vert="horz" wrap="none" lIns="91440" tIns="45720" rIns="91440" bIns="45720" numCol="1" anchor="t" anchorCtr="0" compatLnSpc="1">
              <a:prstTxWarp prst="textNoShape">
                <a:avLst/>
              </a:prstTxWarp>
              <a:spAutoFit/>
            </a:bodyPr>
            <a:lstStyle/>
            <a:p>
              <a:pPr>
                <a:defRPr/>
              </a:pPr>
              <a:r>
                <a:rPr lang="en-US" sz="5400" dirty="0">
                  <a:solidFill>
                    <a:schemeClr val="bg1"/>
                  </a:solidFill>
                  <a:effectLst>
                    <a:outerShdw blurRad="38100" dist="38100" dir="2700000" algn="tl">
                      <a:srgbClr val="000000"/>
                    </a:outerShdw>
                  </a:effectLst>
                  <a:sym typeface="Webdings" pitchFamily="18" charset="2"/>
                </a:rPr>
                <a:t></a:t>
              </a:r>
            </a:p>
          </p:txBody>
        </p:sp>
        <p:sp>
          <p:nvSpPr>
            <p:cNvPr id="912425" name="Text Box 41"/>
            <p:cNvSpPr txBox="1">
              <a:spLocks noChangeArrowheads="1"/>
            </p:cNvSpPr>
            <p:nvPr/>
          </p:nvSpPr>
          <p:spPr bwMode="auto">
            <a:xfrm>
              <a:off x="6691313" y="3340099"/>
              <a:ext cx="969466" cy="1020491"/>
            </a:xfrm>
            <a:prstGeom prst="rect">
              <a:avLst/>
            </a:prstGeom>
            <a:noFill/>
            <a:ln w="15875" algn="ctr">
              <a:noFill/>
              <a:miter lim="800000"/>
              <a:headEnd/>
              <a:tailEnd type="none" w="lg" len="lg"/>
            </a:ln>
            <a:effectLst/>
          </p:spPr>
          <p:txBody>
            <a:bodyPr vert="horz" wrap="none" lIns="91440" tIns="45720" rIns="91440" bIns="45720" numCol="1" anchor="t" anchorCtr="0" compatLnSpc="1">
              <a:prstTxWarp prst="textNoShape">
                <a:avLst/>
              </a:prstTxWarp>
              <a:spAutoFit/>
            </a:bodyPr>
            <a:lstStyle/>
            <a:p>
              <a:pPr>
                <a:defRPr/>
              </a:pPr>
              <a:r>
                <a:rPr lang="en-US" sz="5400" dirty="0">
                  <a:solidFill>
                    <a:schemeClr val="bg1"/>
                  </a:solidFill>
                  <a:effectLst>
                    <a:outerShdw blurRad="38100" dist="38100" dir="2700000" algn="tl">
                      <a:srgbClr val="000000"/>
                    </a:outerShdw>
                  </a:effectLst>
                  <a:sym typeface="Webdings" pitchFamily="18" charset="2"/>
                </a:rPr>
                <a:t></a:t>
              </a:r>
            </a:p>
          </p:txBody>
        </p:sp>
        <p:sp>
          <p:nvSpPr>
            <p:cNvPr id="912426" name="Text Box 42"/>
            <p:cNvSpPr txBox="1">
              <a:spLocks noChangeArrowheads="1"/>
            </p:cNvSpPr>
            <p:nvPr/>
          </p:nvSpPr>
          <p:spPr bwMode="auto">
            <a:xfrm>
              <a:off x="7564438" y="3340099"/>
              <a:ext cx="969466" cy="1020491"/>
            </a:xfrm>
            <a:prstGeom prst="rect">
              <a:avLst/>
            </a:prstGeom>
            <a:noFill/>
            <a:ln w="15875" algn="ctr">
              <a:noFill/>
              <a:miter lim="800000"/>
              <a:headEnd/>
              <a:tailEnd type="none" w="lg" len="lg"/>
            </a:ln>
            <a:effectLst/>
          </p:spPr>
          <p:txBody>
            <a:bodyPr vert="horz" wrap="none" lIns="91440" tIns="45720" rIns="91440" bIns="45720" numCol="1" anchor="t" anchorCtr="0" compatLnSpc="1">
              <a:prstTxWarp prst="textNoShape">
                <a:avLst/>
              </a:prstTxWarp>
              <a:spAutoFit/>
            </a:bodyPr>
            <a:lstStyle/>
            <a:p>
              <a:pPr>
                <a:defRPr/>
              </a:pPr>
              <a:r>
                <a:rPr lang="en-US" sz="5400" dirty="0">
                  <a:solidFill>
                    <a:schemeClr val="bg1"/>
                  </a:solidFill>
                  <a:effectLst>
                    <a:outerShdw blurRad="38100" dist="38100" dir="2700000" algn="tl">
                      <a:srgbClr val="000000"/>
                    </a:outerShdw>
                  </a:effectLst>
                  <a:sym typeface="Webdings" pitchFamily="18" charset="2"/>
                </a:rPr>
                <a:t></a:t>
              </a:r>
            </a:p>
          </p:txBody>
        </p:sp>
        <p:sp>
          <p:nvSpPr>
            <p:cNvPr id="912427" name="Text Box 43"/>
            <p:cNvSpPr txBox="1">
              <a:spLocks noChangeArrowheads="1"/>
            </p:cNvSpPr>
            <p:nvPr/>
          </p:nvSpPr>
          <p:spPr bwMode="auto">
            <a:xfrm>
              <a:off x="3997325" y="4756150"/>
              <a:ext cx="969466" cy="1020491"/>
            </a:xfrm>
            <a:prstGeom prst="rect">
              <a:avLst/>
            </a:prstGeom>
            <a:noFill/>
            <a:ln w="15875" algn="ctr">
              <a:noFill/>
              <a:miter lim="800000"/>
              <a:headEnd/>
              <a:tailEnd type="none" w="lg" len="lg"/>
            </a:ln>
            <a:effectLst/>
          </p:spPr>
          <p:txBody>
            <a:bodyPr vert="horz" wrap="none" lIns="91440" tIns="45720" rIns="91440" bIns="45720" numCol="1" anchor="t" anchorCtr="0" compatLnSpc="1">
              <a:prstTxWarp prst="textNoShape">
                <a:avLst/>
              </a:prstTxWarp>
              <a:spAutoFit/>
            </a:bodyPr>
            <a:lstStyle/>
            <a:p>
              <a:pPr>
                <a:defRPr/>
              </a:pPr>
              <a:r>
                <a:rPr lang="en-US" sz="5400" dirty="0">
                  <a:solidFill>
                    <a:schemeClr val="bg1"/>
                  </a:solidFill>
                  <a:effectLst>
                    <a:outerShdw blurRad="38100" dist="38100" dir="2700000" algn="tl">
                      <a:srgbClr val="000000"/>
                    </a:outerShdw>
                  </a:effectLst>
                  <a:sym typeface="Webdings" pitchFamily="18" charset="2"/>
                </a:rPr>
                <a:t></a:t>
              </a:r>
            </a:p>
          </p:txBody>
        </p:sp>
        <p:sp>
          <p:nvSpPr>
            <p:cNvPr id="912428" name="Text Box 44"/>
            <p:cNvSpPr txBox="1">
              <a:spLocks noChangeArrowheads="1"/>
            </p:cNvSpPr>
            <p:nvPr/>
          </p:nvSpPr>
          <p:spPr bwMode="auto">
            <a:xfrm>
              <a:off x="5795963" y="4756150"/>
              <a:ext cx="969466" cy="1020491"/>
            </a:xfrm>
            <a:prstGeom prst="rect">
              <a:avLst/>
            </a:prstGeom>
            <a:noFill/>
            <a:ln w="15875" algn="ctr">
              <a:noFill/>
              <a:miter lim="800000"/>
              <a:headEnd/>
              <a:tailEnd type="none" w="lg" len="lg"/>
            </a:ln>
            <a:effectLst/>
          </p:spPr>
          <p:txBody>
            <a:bodyPr vert="horz" wrap="none" lIns="91440" tIns="45720" rIns="91440" bIns="45720" numCol="1" anchor="t" anchorCtr="0" compatLnSpc="1">
              <a:prstTxWarp prst="textNoShape">
                <a:avLst/>
              </a:prstTxWarp>
              <a:spAutoFit/>
            </a:bodyPr>
            <a:lstStyle/>
            <a:p>
              <a:pPr>
                <a:defRPr/>
              </a:pPr>
              <a:r>
                <a:rPr lang="en-US" sz="5400" dirty="0">
                  <a:solidFill>
                    <a:schemeClr val="bg1"/>
                  </a:solidFill>
                  <a:effectLst>
                    <a:outerShdw blurRad="38100" dist="38100" dir="2700000" algn="tl">
                      <a:srgbClr val="000000"/>
                    </a:outerShdw>
                  </a:effectLst>
                  <a:sym typeface="Webdings" pitchFamily="18" charset="2"/>
                </a:rPr>
                <a:t></a:t>
              </a:r>
            </a:p>
          </p:txBody>
        </p:sp>
        <p:sp>
          <p:nvSpPr>
            <p:cNvPr id="912429" name="Text Box 45"/>
            <p:cNvSpPr txBox="1">
              <a:spLocks noChangeArrowheads="1"/>
            </p:cNvSpPr>
            <p:nvPr/>
          </p:nvSpPr>
          <p:spPr bwMode="auto">
            <a:xfrm>
              <a:off x="6670675" y="4756150"/>
              <a:ext cx="969466" cy="1020491"/>
            </a:xfrm>
            <a:prstGeom prst="rect">
              <a:avLst/>
            </a:prstGeom>
            <a:noFill/>
            <a:ln w="15875" algn="ctr">
              <a:noFill/>
              <a:miter lim="800000"/>
              <a:headEnd/>
              <a:tailEnd type="none" w="lg" len="lg"/>
            </a:ln>
            <a:effectLst/>
          </p:spPr>
          <p:txBody>
            <a:bodyPr vert="horz" wrap="none" lIns="91440" tIns="45720" rIns="91440" bIns="45720" numCol="1" anchor="t" anchorCtr="0" compatLnSpc="1">
              <a:prstTxWarp prst="textNoShape">
                <a:avLst/>
              </a:prstTxWarp>
              <a:spAutoFit/>
            </a:bodyPr>
            <a:lstStyle/>
            <a:p>
              <a:pPr>
                <a:defRPr/>
              </a:pPr>
              <a:r>
                <a:rPr lang="en-US" sz="5400" dirty="0">
                  <a:solidFill>
                    <a:schemeClr val="bg1"/>
                  </a:solidFill>
                  <a:effectLst>
                    <a:outerShdw blurRad="38100" dist="38100" dir="2700000" algn="tl">
                      <a:srgbClr val="000000"/>
                    </a:outerShdw>
                  </a:effectLst>
                  <a:sym typeface="Webdings" pitchFamily="18" charset="2"/>
                </a:rPr>
                <a:t></a:t>
              </a:r>
            </a:p>
          </p:txBody>
        </p:sp>
        <p:sp>
          <p:nvSpPr>
            <p:cNvPr id="912430" name="Text Box 46"/>
            <p:cNvSpPr txBox="1">
              <a:spLocks noChangeArrowheads="1"/>
            </p:cNvSpPr>
            <p:nvPr/>
          </p:nvSpPr>
          <p:spPr bwMode="auto">
            <a:xfrm>
              <a:off x="4008438" y="5653088"/>
              <a:ext cx="969466" cy="1020491"/>
            </a:xfrm>
            <a:prstGeom prst="rect">
              <a:avLst/>
            </a:prstGeom>
            <a:noFill/>
            <a:ln w="15875" algn="ctr">
              <a:noFill/>
              <a:miter lim="800000"/>
              <a:headEnd/>
              <a:tailEnd type="none" w="lg" len="lg"/>
            </a:ln>
            <a:effectLst/>
          </p:spPr>
          <p:txBody>
            <a:bodyPr vert="horz" wrap="none" lIns="91440" tIns="45720" rIns="91440" bIns="45720" numCol="1" anchor="t" anchorCtr="0" compatLnSpc="1">
              <a:prstTxWarp prst="textNoShape">
                <a:avLst/>
              </a:prstTxWarp>
              <a:spAutoFit/>
            </a:bodyPr>
            <a:lstStyle/>
            <a:p>
              <a:pPr>
                <a:defRPr/>
              </a:pPr>
              <a:r>
                <a:rPr lang="en-US" sz="5400" dirty="0">
                  <a:solidFill>
                    <a:schemeClr val="bg1"/>
                  </a:solidFill>
                  <a:effectLst>
                    <a:outerShdw blurRad="38100" dist="38100" dir="2700000" algn="tl">
                      <a:srgbClr val="000000"/>
                    </a:outerShdw>
                  </a:effectLst>
                  <a:sym typeface="Webdings" pitchFamily="18" charset="2"/>
                </a:rPr>
                <a:t></a:t>
              </a:r>
            </a:p>
          </p:txBody>
        </p:sp>
        <p:sp>
          <p:nvSpPr>
            <p:cNvPr id="912431" name="Text Box 47"/>
            <p:cNvSpPr txBox="1">
              <a:spLocks noChangeArrowheads="1"/>
            </p:cNvSpPr>
            <p:nvPr/>
          </p:nvSpPr>
          <p:spPr bwMode="auto">
            <a:xfrm>
              <a:off x="5807075" y="5653088"/>
              <a:ext cx="969466" cy="1020491"/>
            </a:xfrm>
            <a:prstGeom prst="rect">
              <a:avLst/>
            </a:prstGeom>
            <a:noFill/>
            <a:ln w="15875" algn="ctr">
              <a:noFill/>
              <a:miter lim="800000"/>
              <a:headEnd/>
              <a:tailEnd type="none" w="lg" len="lg"/>
            </a:ln>
            <a:effectLst/>
          </p:spPr>
          <p:txBody>
            <a:bodyPr vert="horz" wrap="none" lIns="91440" tIns="45720" rIns="91440" bIns="45720" numCol="1" anchor="t" anchorCtr="0" compatLnSpc="1">
              <a:prstTxWarp prst="textNoShape">
                <a:avLst/>
              </a:prstTxWarp>
              <a:spAutoFit/>
            </a:bodyPr>
            <a:lstStyle/>
            <a:p>
              <a:pPr>
                <a:defRPr/>
              </a:pPr>
              <a:r>
                <a:rPr lang="en-US" sz="5400" dirty="0">
                  <a:solidFill>
                    <a:schemeClr val="bg1"/>
                  </a:solidFill>
                  <a:effectLst>
                    <a:outerShdw blurRad="38100" dist="38100" dir="2700000" algn="tl">
                      <a:srgbClr val="000000"/>
                    </a:outerShdw>
                  </a:effectLst>
                  <a:sym typeface="Webdings" pitchFamily="18" charset="2"/>
                </a:rPr>
                <a:t></a:t>
              </a:r>
            </a:p>
          </p:txBody>
        </p:sp>
        <p:sp>
          <p:nvSpPr>
            <p:cNvPr id="912432" name="Text Box 48"/>
            <p:cNvSpPr txBox="1">
              <a:spLocks noChangeArrowheads="1"/>
            </p:cNvSpPr>
            <p:nvPr/>
          </p:nvSpPr>
          <p:spPr bwMode="auto">
            <a:xfrm>
              <a:off x="6681788" y="5653088"/>
              <a:ext cx="969466" cy="1020491"/>
            </a:xfrm>
            <a:prstGeom prst="rect">
              <a:avLst/>
            </a:prstGeom>
            <a:noFill/>
            <a:ln w="15875" algn="ctr">
              <a:noFill/>
              <a:miter lim="800000"/>
              <a:headEnd/>
              <a:tailEnd type="none" w="lg" len="lg"/>
            </a:ln>
            <a:effectLst/>
          </p:spPr>
          <p:txBody>
            <a:bodyPr vert="horz" wrap="none" lIns="91440" tIns="45720" rIns="91440" bIns="45720" numCol="1" anchor="t" anchorCtr="0" compatLnSpc="1">
              <a:prstTxWarp prst="textNoShape">
                <a:avLst/>
              </a:prstTxWarp>
              <a:spAutoFit/>
            </a:bodyPr>
            <a:lstStyle/>
            <a:p>
              <a:pPr>
                <a:defRPr/>
              </a:pPr>
              <a:r>
                <a:rPr lang="en-US" sz="5400" dirty="0">
                  <a:solidFill>
                    <a:schemeClr val="bg1"/>
                  </a:solidFill>
                  <a:effectLst>
                    <a:outerShdw blurRad="38100" dist="38100" dir="2700000" algn="tl">
                      <a:srgbClr val="000000"/>
                    </a:outerShdw>
                  </a:effectLst>
                  <a:sym typeface="Webdings" pitchFamily="18" charset="2"/>
                </a:rPr>
                <a:t></a:t>
              </a:r>
            </a:p>
          </p:txBody>
        </p:sp>
        <p:sp>
          <p:nvSpPr>
            <p:cNvPr id="39969" name="Rectangle 50"/>
            <p:cNvSpPr>
              <a:spLocks noChangeArrowheads="1"/>
            </p:cNvSpPr>
            <p:nvPr/>
          </p:nvSpPr>
          <p:spPr bwMode="auto">
            <a:xfrm>
              <a:off x="447675" y="1238250"/>
              <a:ext cx="1524004" cy="510246"/>
            </a:xfrm>
            <a:prstGeom prst="rect">
              <a:avLst/>
            </a:prstGeom>
            <a:noFill/>
            <a:ln w="15875" algn="ctr">
              <a:noFill/>
              <a:miter lim="800000"/>
              <a:headEnd/>
              <a:tailEnd type="none" w="lg" len="lg"/>
            </a:ln>
          </p:spPr>
          <p:txBody>
            <a:bodyPr vert="horz" wrap="none" lIns="91440" tIns="45720" rIns="91440" bIns="45720" numCol="1" anchor="t" anchorCtr="0" compatLnSpc="1">
              <a:prstTxWarp prst="textNoShape">
                <a:avLst/>
              </a:prstTxWarp>
              <a:spAutoFit/>
            </a:bodyPr>
            <a:lstStyle/>
            <a:p>
              <a:r>
                <a:rPr lang="en-US" sz="2400" dirty="0">
                  <a:solidFill>
                    <a:schemeClr val="bg1"/>
                  </a:solidFill>
                </a:rPr>
                <a:t>ELEMENT</a:t>
              </a:r>
            </a:p>
          </p:txBody>
        </p:sp>
        <p:sp>
          <p:nvSpPr>
            <p:cNvPr id="912435" name="Text Box 51"/>
            <p:cNvSpPr txBox="1">
              <a:spLocks noChangeArrowheads="1"/>
            </p:cNvSpPr>
            <p:nvPr/>
          </p:nvSpPr>
          <p:spPr bwMode="auto">
            <a:xfrm>
              <a:off x="5032960" y="4752974"/>
              <a:ext cx="558436" cy="1020491"/>
            </a:xfrm>
            <a:prstGeom prst="rect">
              <a:avLst/>
            </a:prstGeom>
            <a:noFill/>
            <a:ln w="15875" algn="ctr">
              <a:noFill/>
              <a:miter lim="800000"/>
              <a:headEnd/>
              <a:tailEnd type="none" w="lg" len="lg"/>
            </a:ln>
            <a:effectLst/>
          </p:spPr>
          <p:txBody>
            <a:bodyPr vert="horz" wrap="none" lIns="91440" tIns="45720" rIns="91440" bIns="45720" numCol="1" anchor="t" anchorCtr="0" compatLnSpc="1">
              <a:prstTxWarp prst="textNoShape">
                <a:avLst/>
              </a:prstTxWarp>
              <a:spAutoFit/>
            </a:bodyPr>
            <a:lstStyle/>
            <a:p>
              <a:pPr>
                <a:defRPr/>
              </a:pPr>
              <a:r>
                <a:rPr lang="en-US" sz="5400" dirty="0">
                  <a:solidFill>
                    <a:schemeClr val="accent3"/>
                  </a:solidFill>
                  <a:effectLst>
                    <a:outerShdw blurRad="38100" dist="38100" dir="2700000" algn="tl">
                      <a:srgbClr val="000000"/>
                    </a:outerShdw>
                  </a:effectLst>
                  <a:sym typeface="Webdings" pitchFamily="18" charset="2"/>
                </a:rPr>
                <a:t>?</a:t>
              </a:r>
            </a:p>
          </p:txBody>
        </p:sp>
        <p:sp>
          <p:nvSpPr>
            <p:cNvPr id="43" name="Rectangle 42"/>
            <p:cNvSpPr/>
            <p:nvPr/>
          </p:nvSpPr>
          <p:spPr>
            <a:xfrm>
              <a:off x="1066800" y="6248400"/>
              <a:ext cx="1235857" cy="408196"/>
            </a:xfrm>
            <a:prstGeom prst="rect">
              <a:avLst/>
            </a:prstGeom>
          </p:spPr>
          <p:txBody>
            <a:bodyPr wrap="none">
              <a:spAutoFit/>
            </a:bodyPr>
            <a:lstStyle/>
            <a:p>
              <a:r>
                <a:rPr lang="en-US" dirty="0">
                  <a:solidFill>
                    <a:schemeClr val="bg1"/>
                  </a:solidFill>
                </a:rPr>
                <a:t>Data Flow</a:t>
              </a:r>
            </a:p>
          </p:txBody>
        </p:sp>
        <p:sp>
          <p:nvSpPr>
            <p:cNvPr id="44" name="Rectangle 43"/>
            <p:cNvSpPr/>
            <p:nvPr/>
          </p:nvSpPr>
          <p:spPr>
            <a:xfrm>
              <a:off x="457199" y="2514600"/>
              <a:ext cx="1933575" cy="408196"/>
            </a:xfrm>
            <a:prstGeom prst="rect">
              <a:avLst/>
            </a:prstGeom>
          </p:spPr>
          <p:txBody>
            <a:bodyPr wrap="square">
              <a:spAutoFit/>
            </a:bodyPr>
            <a:lstStyle/>
            <a:p>
              <a:r>
                <a:rPr lang="en-US" dirty="0">
                  <a:solidFill>
                    <a:schemeClr val="bg1"/>
                  </a:solidFill>
                </a:rPr>
                <a:t>External Entity</a:t>
              </a:r>
            </a:p>
          </p:txBody>
        </p:sp>
      </p:grpSp>
      <p:sp>
        <p:nvSpPr>
          <p:cNvPr id="53" name="Title 52"/>
          <p:cNvSpPr>
            <a:spLocks noGrp="1"/>
          </p:cNvSpPr>
          <p:nvPr>
            <p:ph type="title"/>
          </p:nvPr>
        </p:nvSpPr>
        <p:spPr/>
        <p:txBody>
          <a:bodyPr>
            <a:normAutofit fontScale="90000"/>
          </a:bodyPr>
          <a:lstStyle/>
          <a:p>
            <a:pPr lvl="0"/>
            <a:r>
              <a:rPr lang="en-US" dirty="0"/>
              <a:t>Different Threats Affect Each Element Type</a:t>
            </a:r>
            <a:br>
              <a:rPr lang="en-US" dirty="0"/>
            </a:br>
            <a:endParaRPr lang="en-US" dirty="0"/>
          </a:p>
        </p:txBody>
      </p:sp>
    </p:spTree>
  </p:cSld>
  <p:clrMapOvr>
    <a:masterClrMapping/>
  </p:clrMapOvr>
  <p:transition>
    <p:wipe dir="r"/>
  </p:transition>
</p:sld>
</file>

<file path=ppt/slides/slide14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lumMod val="25000"/>
              </a:schemeClr>
            </a:gs>
            <a:gs pos="100000">
              <a:schemeClr val="bg2">
                <a:lumMod val="25000"/>
              </a:schemeClr>
            </a:gs>
          </a:gsLst>
          <a:lin ang="8100000" scaled="1"/>
          <a:tileRect/>
        </a:gradFill>
        <a:effectLst/>
      </p:bgPr>
    </p:bg>
    <p:spTree>
      <p:nvGrpSpPr>
        <p:cNvPr id="1" name=""/>
        <p:cNvGrpSpPr/>
        <p:nvPr/>
      </p:nvGrpSpPr>
      <p:grpSpPr>
        <a:xfrm>
          <a:off x="0" y="0"/>
          <a:ext cx="0" cy="0"/>
          <a:chOff x="0" y="0"/>
          <a:chExt cx="0" cy="0"/>
        </a:xfrm>
      </p:grpSpPr>
      <p:sp>
        <p:nvSpPr>
          <p:cNvPr id="46" name="Oval 45">
            <a:extLst>
              <a:ext uri="{FF2B5EF4-FFF2-40B4-BE49-F238E27FC236}">
                <a16:creationId xmlns:a16="http://schemas.microsoft.com/office/drawing/2014/main" id="{3E09B879-FC68-4025-BB3E-45AFC976F0B0}"/>
              </a:ext>
            </a:extLst>
          </p:cNvPr>
          <p:cNvSpPr/>
          <p:nvPr/>
        </p:nvSpPr>
        <p:spPr>
          <a:xfrm>
            <a:off x="3781423" y="1104900"/>
            <a:ext cx="4648199" cy="4648199"/>
          </a:xfrm>
          <a:prstGeom prst="ellipse">
            <a:avLst/>
          </a:prstGeom>
          <a:gradFill>
            <a:gsLst>
              <a:gs pos="68000">
                <a:srgbClr val="1D2227"/>
              </a:gs>
              <a:gs pos="41000">
                <a:srgbClr val="21252A"/>
              </a:gs>
              <a:gs pos="22000">
                <a:srgbClr val="282C31"/>
              </a:gs>
              <a:gs pos="0">
                <a:srgbClr val="373A3E"/>
              </a:gs>
              <a:gs pos="100000">
                <a:srgbClr val="191E23"/>
              </a:gs>
            </a:gsLst>
            <a:path path="circle">
              <a:fillToRect l="100000" b="100000"/>
            </a:path>
          </a:gradFill>
          <a:ln w="38100">
            <a:gradFill>
              <a:gsLst>
                <a:gs pos="0">
                  <a:srgbClr val="F4E132"/>
                </a:gs>
                <a:gs pos="30000">
                  <a:srgbClr val="C57EB8"/>
                </a:gs>
                <a:gs pos="81500">
                  <a:srgbClr val="3D6AAB"/>
                </a:gs>
                <a:gs pos="55000">
                  <a:srgbClr val="EF6F55"/>
                </a:gs>
                <a:gs pos="100000">
                  <a:srgbClr val="00B293"/>
                </a:gs>
              </a:gsLst>
              <a:lin ang="5400000" scaled="1"/>
            </a:gra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3F145F73-675E-44F6-8CCD-F4DDE513B65D}"/>
              </a:ext>
            </a:extLst>
          </p:cNvPr>
          <p:cNvSpPr/>
          <p:nvPr/>
        </p:nvSpPr>
        <p:spPr>
          <a:xfrm>
            <a:off x="5010423" y="509336"/>
            <a:ext cx="2056852" cy="2056852"/>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gradFill flip="none" rotWithShape="1">
            <a:gsLst>
              <a:gs pos="12000">
                <a:schemeClr val="bg1">
                  <a:lumMod val="65000"/>
                </a:schemeClr>
              </a:gs>
              <a:gs pos="53000">
                <a:srgbClr val="191E23"/>
              </a:gs>
            </a:gsLst>
            <a:lin ang="8100000" scaled="0"/>
            <a:tileRect/>
          </a:gradFill>
          <a:ln>
            <a:gradFill>
              <a:gsLst>
                <a:gs pos="0">
                  <a:schemeClr val="bg1">
                    <a:lumMod val="100000"/>
                  </a:schemeClr>
                </a:gs>
                <a:gs pos="94000">
                  <a:srgbClr val="191E23"/>
                </a:gs>
              </a:gsLst>
              <a:lin ang="5400000" scaled="1"/>
            </a:gradFill>
          </a:ln>
          <a:effectLst>
            <a:outerShdw blurRad="228600" dist="88900" dir="8100000" algn="ctr" rotWithShape="0">
              <a:schemeClr val="tx1">
                <a:lumMod val="95000"/>
                <a:lumOff val="5000"/>
                <a:alpha val="78000"/>
              </a:scheme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marL="0" lvl="0" indent="0" algn="ctr" defTabSz="1600200">
              <a:lnSpc>
                <a:spcPct val="90000"/>
              </a:lnSpc>
              <a:spcBef>
                <a:spcPct val="0"/>
              </a:spcBef>
              <a:spcAft>
                <a:spcPct val="35000"/>
              </a:spcAft>
              <a:buNone/>
            </a:pPr>
            <a:endParaRPr lang="en-GB" sz="3600" kern="1200"/>
          </a:p>
        </p:txBody>
      </p:sp>
      <p:sp>
        <p:nvSpPr>
          <p:cNvPr id="10" name="Freeform: Shape 9">
            <a:extLst>
              <a:ext uri="{FF2B5EF4-FFF2-40B4-BE49-F238E27FC236}">
                <a16:creationId xmlns:a16="http://schemas.microsoft.com/office/drawing/2014/main" id="{49FDF212-2329-49BC-A4F9-7512B2975D38}"/>
              </a:ext>
            </a:extLst>
          </p:cNvPr>
          <p:cNvSpPr/>
          <p:nvPr/>
        </p:nvSpPr>
        <p:spPr>
          <a:xfrm>
            <a:off x="6998987" y="1954112"/>
            <a:ext cx="2056852" cy="2056852"/>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gradFill flip="none" rotWithShape="1">
            <a:gsLst>
              <a:gs pos="12000">
                <a:schemeClr val="bg1">
                  <a:lumMod val="65000"/>
                </a:schemeClr>
              </a:gs>
              <a:gs pos="53000">
                <a:srgbClr val="191E23"/>
              </a:gs>
            </a:gsLst>
            <a:lin ang="8100000" scaled="0"/>
            <a:tileRect/>
          </a:gradFill>
          <a:ln>
            <a:gradFill>
              <a:gsLst>
                <a:gs pos="0">
                  <a:schemeClr val="bg1">
                    <a:lumMod val="100000"/>
                  </a:schemeClr>
                </a:gs>
                <a:gs pos="94000">
                  <a:srgbClr val="191E23"/>
                </a:gs>
              </a:gsLst>
              <a:lin ang="5400000" scaled="1"/>
            </a:gradFill>
          </a:ln>
          <a:effectLst>
            <a:outerShdw blurRad="228600" dist="88900" dir="8100000" algn="ctr" rotWithShape="0">
              <a:schemeClr val="tx1">
                <a:lumMod val="95000"/>
                <a:lumOff val="5000"/>
                <a:alpha val="78000"/>
              </a:scheme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marL="0" lvl="0" indent="0" algn="ctr" defTabSz="1600200">
              <a:lnSpc>
                <a:spcPct val="90000"/>
              </a:lnSpc>
              <a:spcBef>
                <a:spcPct val="0"/>
              </a:spcBef>
              <a:spcAft>
                <a:spcPct val="35000"/>
              </a:spcAft>
              <a:buNone/>
            </a:pPr>
            <a:endParaRPr lang="en-GB" sz="3600" kern="1200"/>
          </a:p>
        </p:txBody>
      </p:sp>
      <p:sp>
        <p:nvSpPr>
          <p:cNvPr id="12" name="Freeform: Shape 11">
            <a:extLst>
              <a:ext uri="{FF2B5EF4-FFF2-40B4-BE49-F238E27FC236}">
                <a16:creationId xmlns:a16="http://schemas.microsoft.com/office/drawing/2014/main" id="{677C87B4-2BCD-484F-B1E9-EB63764C1CFF}"/>
              </a:ext>
            </a:extLst>
          </p:cNvPr>
          <p:cNvSpPr/>
          <p:nvPr/>
        </p:nvSpPr>
        <p:spPr>
          <a:xfrm>
            <a:off x="6239423" y="4291809"/>
            <a:ext cx="2056852" cy="2056852"/>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gradFill flip="none" rotWithShape="1">
            <a:gsLst>
              <a:gs pos="12000">
                <a:schemeClr val="bg1">
                  <a:lumMod val="65000"/>
                </a:schemeClr>
              </a:gs>
              <a:gs pos="53000">
                <a:srgbClr val="191E23"/>
              </a:gs>
            </a:gsLst>
            <a:lin ang="8100000" scaled="0"/>
            <a:tileRect/>
          </a:gradFill>
          <a:ln>
            <a:gradFill>
              <a:gsLst>
                <a:gs pos="0">
                  <a:schemeClr val="bg1">
                    <a:lumMod val="100000"/>
                  </a:schemeClr>
                </a:gs>
                <a:gs pos="94000">
                  <a:srgbClr val="191E23"/>
                </a:gs>
              </a:gsLst>
              <a:lin ang="5400000" scaled="1"/>
            </a:gradFill>
          </a:ln>
          <a:effectLst>
            <a:outerShdw blurRad="228600" dist="88900" dir="8100000" algn="ctr" rotWithShape="0">
              <a:schemeClr val="tx1">
                <a:lumMod val="95000"/>
                <a:lumOff val="5000"/>
                <a:alpha val="78000"/>
              </a:scheme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marL="0" lvl="0" indent="0" algn="ctr" defTabSz="1600200">
              <a:lnSpc>
                <a:spcPct val="90000"/>
              </a:lnSpc>
              <a:spcBef>
                <a:spcPct val="0"/>
              </a:spcBef>
              <a:spcAft>
                <a:spcPct val="35000"/>
              </a:spcAft>
              <a:buNone/>
            </a:pPr>
            <a:endParaRPr lang="en-GB" sz="3600" kern="1200"/>
          </a:p>
        </p:txBody>
      </p:sp>
      <p:sp>
        <p:nvSpPr>
          <p:cNvPr id="14" name="Freeform: Shape 13">
            <a:extLst>
              <a:ext uri="{FF2B5EF4-FFF2-40B4-BE49-F238E27FC236}">
                <a16:creationId xmlns:a16="http://schemas.microsoft.com/office/drawing/2014/main" id="{80DC7A14-A7E3-4F31-8E83-AC6A11EAB2BD}"/>
              </a:ext>
            </a:extLst>
          </p:cNvPr>
          <p:cNvSpPr/>
          <p:nvPr/>
        </p:nvSpPr>
        <p:spPr>
          <a:xfrm>
            <a:off x="3781423" y="4291809"/>
            <a:ext cx="2056852" cy="2056852"/>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gradFill flip="none" rotWithShape="1">
            <a:gsLst>
              <a:gs pos="12000">
                <a:schemeClr val="bg1">
                  <a:lumMod val="65000"/>
                </a:schemeClr>
              </a:gs>
              <a:gs pos="53000">
                <a:srgbClr val="191E23"/>
              </a:gs>
            </a:gsLst>
            <a:lin ang="8100000" scaled="0"/>
            <a:tileRect/>
          </a:gradFill>
          <a:ln>
            <a:gradFill>
              <a:gsLst>
                <a:gs pos="0">
                  <a:schemeClr val="bg1">
                    <a:lumMod val="100000"/>
                  </a:schemeClr>
                </a:gs>
                <a:gs pos="94000">
                  <a:srgbClr val="191E23"/>
                </a:gs>
              </a:gsLst>
              <a:lin ang="5400000" scaled="1"/>
            </a:gradFill>
          </a:ln>
          <a:effectLst>
            <a:outerShdw blurRad="228600" dist="88900" dir="8100000" algn="ctr" rotWithShape="0">
              <a:schemeClr val="tx1">
                <a:lumMod val="95000"/>
                <a:lumOff val="5000"/>
                <a:alpha val="78000"/>
              </a:scheme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marL="0" lvl="0" indent="0" algn="ctr" defTabSz="1600200">
              <a:lnSpc>
                <a:spcPct val="90000"/>
              </a:lnSpc>
              <a:spcBef>
                <a:spcPct val="0"/>
              </a:spcBef>
              <a:spcAft>
                <a:spcPct val="35000"/>
              </a:spcAft>
              <a:buNone/>
            </a:pPr>
            <a:endParaRPr lang="en-GB" sz="3600" kern="1200"/>
          </a:p>
        </p:txBody>
      </p:sp>
      <p:sp>
        <p:nvSpPr>
          <p:cNvPr id="16" name="Freeform: Shape 15">
            <a:extLst>
              <a:ext uri="{FF2B5EF4-FFF2-40B4-BE49-F238E27FC236}">
                <a16:creationId xmlns:a16="http://schemas.microsoft.com/office/drawing/2014/main" id="{782C91CA-76A1-4081-97E0-160CBADAA1C1}"/>
              </a:ext>
            </a:extLst>
          </p:cNvPr>
          <p:cNvSpPr/>
          <p:nvPr/>
        </p:nvSpPr>
        <p:spPr>
          <a:xfrm>
            <a:off x="3021859" y="1954112"/>
            <a:ext cx="2056852" cy="2056852"/>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gradFill flip="none" rotWithShape="1">
            <a:gsLst>
              <a:gs pos="12000">
                <a:schemeClr val="bg1">
                  <a:lumMod val="65000"/>
                </a:schemeClr>
              </a:gs>
              <a:gs pos="53000">
                <a:srgbClr val="191E23"/>
              </a:gs>
            </a:gsLst>
            <a:lin ang="8100000" scaled="0"/>
            <a:tileRect/>
          </a:gradFill>
          <a:ln>
            <a:gradFill>
              <a:gsLst>
                <a:gs pos="0">
                  <a:schemeClr val="bg1">
                    <a:lumMod val="100000"/>
                  </a:schemeClr>
                </a:gs>
                <a:gs pos="94000">
                  <a:srgbClr val="191E23"/>
                </a:gs>
              </a:gsLst>
              <a:lin ang="5400000" scaled="1"/>
            </a:gradFill>
          </a:ln>
          <a:effectLst>
            <a:outerShdw blurRad="228600" dist="88900" dir="8100000" algn="ctr" rotWithShape="0">
              <a:schemeClr val="tx1">
                <a:lumMod val="95000"/>
                <a:lumOff val="5000"/>
                <a:alpha val="78000"/>
              </a:scheme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marL="0" lvl="0" indent="0" algn="ctr" defTabSz="1600200">
              <a:lnSpc>
                <a:spcPct val="90000"/>
              </a:lnSpc>
              <a:spcBef>
                <a:spcPct val="0"/>
              </a:spcBef>
              <a:spcAft>
                <a:spcPct val="35000"/>
              </a:spcAft>
              <a:buNone/>
            </a:pPr>
            <a:endParaRPr lang="en-GB" sz="3600" kern="1200"/>
          </a:p>
        </p:txBody>
      </p:sp>
      <p:sp>
        <p:nvSpPr>
          <p:cNvPr id="27" name="Freeform: Shape 26">
            <a:extLst>
              <a:ext uri="{FF2B5EF4-FFF2-40B4-BE49-F238E27FC236}">
                <a16:creationId xmlns:a16="http://schemas.microsoft.com/office/drawing/2014/main" id="{8D257CAF-5A2C-4725-9A49-2D60432A63B7}"/>
              </a:ext>
            </a:extLst>
          </p:cNvPr>
          <p:cNvSpPr/>
          <p:nvPr/>
        </p:nvSpPr>
        <p:spPr>
          <a:xfrm>
            <a:off x="5182812" y="681725"/>
            <a:ext cx="1712074" cy="1712074"/>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gradFill flip="none" rotWithShape="1">
            <a:gsLst>
              <a:gs pos="12000">
                <a:schemeClr val="bg1">
                  <a:lumMod val="65000"/>
                </a:schemeClr>
              </a:gs>
              <a:gs pos="58000">
                <a:srgbClr val="191E23"/>
              </a:gs>
            </a:gsLst>
            <a:lin ang="2700000" scaled="1"/>
            <a:tileRect/>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marL="0" lvl="0" indent="0" algn="ctr" defTabSz="1600200">
              <a:lnSpc>
                <a:spcPct val="90000"/>
              </a:lnSpc>
              <a:spcBef>
                <a:spcPct val="0"/>
              </a:spcBef>
              <a:spcAft>
                <a:spcPct val="35000"/>
              </a:spcAft>
              <a:buNone/>
            </a:pPr>
            <a:endParaRPr lang="en-GB" sz="3600" kern="1200"/>
          </a:p>
        </p:txBody>
      </p:sp>
      <p:sp>
        <p:nvSpPr>
          <p:cNvPr id="28" name="Freeform: Shape 27">
            <a:extLst>
              <a:ext uri="{FF2B5EF4-FFF2-40B4-BE49-F238E27FC236}">
                <a16:creationId xmlns:a16="http://schemas.microsoft.com/office/drawing/2014/main" id="{2FA8DABF-BAA3-4FB8-B3B6-E3040771D188}"/>
              </a:ext>
            </a:extLst>
          </p:cNvPr>
          <p:cNvSpPr/>
          <p:nvPr/>
        </p:nvSpPr>
        <p:spPr>
          <a:xfrm>
            <a:off x="7171376" y="2126501"/>
            <a:ext cx="1712074" cy="1712074"/>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gradFill flip="none" rotWithShape="1">
            <a:gsLst>
              <a:gs pos="12000">
                <a:schemeClr val="bg1">
                  <a:lumMod val="65000"/>
                </a:schemeClr>
              </a:gs>
              <a:gs pos="58000">
                <a:srgbClr val="191E23"/>
              </a:gs>
            </a:gsLst>
            <a:lin ang="2700000" scaled="1"/>
            <a:tileRect/>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marL="0" lvl="0" indent="0" algn="ctr" defTabSz="1600200">
              <a:lnSpc>
                <a:spcPct val="90000"/>
              </a:lnSpc>
              <a:spcBef>
                <a:spcPct val="0"/>
              </a:spcBef>
              <a:spcAft>
                <a:spcPct val="35000"/>
              </a:spcAft>
              <a:buNone/>
            </a:pPr>
            <a:endParaRPr lang="en-GB" sz="3600" kern="1200"/>
          </a:p>
        </p:txBody>
      </p:sp>
      <p:sp>
        <p:nvSpPr>
          <p:cNvPr id="29" name="Freeform: Shape 28">
            <a:extLst>
              <a:ext uri="{FF2B5EF4-FFF2-40B4-BE49-F238E27FC236}">
                <a16:creationId xmlns:a16="http://schemas.microsoft.com/office/drawing/2014/main" id="{DD386D2E-15BD-4A0C-AC4F-AE019B21243C}"/>
              </a:ext>
            </a:extLst>
          </p:cNvPr>
          <p:cNvSpPr/>
          <p:nvPr/>
        </p:nvSpPr>
        <p:spPr>
          <a:xfrm>
            <a:off x="6411812" y="4464198"/>
            <a:ext cx="1712074" cy="1712074"/>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gradFill flip="none" rotWithShape="1">
            <a:gsLst>
              <a:gs pos="12000">
                <a:schemeClr val="bg1">
                  <a:lumMod val="65000"/>
                </a:schemeClr>
              </a:gs>
              <a:gs pos="58000">
                <a:srgbClr val="191E23"/>
              </a:gs>
            </a:gsLst>
            <a:lin ang="2700000" scaled="1"/>
            <a:tileRect/>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marL="0" lvl="0" indent="0" algn="ctr" defTabSz="1600200">
              <a:lnSpc>
                <a:spcPct val="90000"/>
              </a:lnSpc>
              <a:spcBef>
                <a:spcPct val="0"/>
              </a:spcBef>
              <a:spcAft>
                <a:spcPct val="35000"/>
              </a:spcAft>
              <a:buNone/>
            </a:pPr>
            <a:endParaRPr lang="en-GB" sz="3600" kern="1200"/>
          </a:p>
        </p:txBody>
      </p:sp>
      <p:sp>
        <p:nvSpPr>
          <p:cNvPr id="30" name="Freeform: Shape 29">
            <a:extLst>
              <a:ext uri="{FF2B5EF4-FFF2-40B4-BE49-F238E27FC236}">
                <a16:creationId xmlns:a16="http://schemas.microsoft.com/office/drawing/2014/main" id="{3D33D621-FB79-42B4-B249-D3A6E5C1545F}"/>
              </a:ext>
            </a:extLst>
          </p:cNvPr>
          <p:cNvSpPr/>
          <p:nvPr/>
        </p:nvSpPr>
        <p:spPr>
          <a:xfrm>
            <a:off x="3953812" y="4464198"/>
            <a:ext cx="1712074" cy="1712074"/>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gradFill flip="none" rotWithShape="1">
            <a:gsLst>
              <a:gs pos="12000">
                <a:schemeClr val="bg1">
                  <a:lumMod val="65000"/>
                </a:schemeClr>
              </a:gs>
              <a:gs pos="58000">
                <a:srgbClr val="191E23"/>
              </a:gs>
            </a:gsLst>
            <a:lin ang="2700000" scaled="1"/>
            <a:tileRect/>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marL="0" lvl="0" indent="0" algn="ctr" defTabSz="1600200">
              <a:lnSpc>
                <a:spcPct val="90000"/>
              </a:lnSpc>
              <a:spcBef>
                <a:spcPct val="0"/>
              </a:spcBef>
              <a:spcAft>
                <a:spcPct val="35000"/>
              </a:spcAft>
              <a:buNone/>
            </a:pPr>
            <a:endParaRPr lang="en-GB" sz="3600" kern="1200"/>
          </a:p>
        </p:txBody>
      </p:sp>
      <p:sp>
        <p:nvSpPr>
          <p:cNvPr id="31" name="Freeform: Shape 30">
            <a:extLst>
              <a:ext uri="{FF2B5EF4-FFF2-40B4-BE49-F238E27FC236}">
                <a16:creationId xmlns:a16="http://schemas.microsoft.com/office/drawing/2014/main" id="{2DB8347D-05E2-4728-A53F-6E7D6F49BD1C}"/>
              </a:ext>
            </a:extLst>
          </p:cNvPr>
          <p:cNvSpPr/>
          <p:nvPr/>
        </p:nvSpPr>
        <p:spPr>
          <a:xfrm>
            <a:off x="3194248" y="2126501"/>
            <a:ext cx="1712074" cy="1712074"/>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gradFill flip="none" rotWithShape="1">
            <a:gsLst>
              <a:gs pos="12000">
                <a:schemeClr val="bg1">
                  <a:lumMod val="65000"/>
                </a:schemeClr>
              </a:gs>
              <a:gs pos="58000">
                <a:srgbClr val="191E23"/>
              </a:gs>
            </a:gsLst>
            <a:lin ang="2700000" scaled="1"/>
            <a:tileRect/>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marL="0" lvl="0" indent="0" algn="ctr" defTabSz="1600200">
              <a:lnSpc>
                <a:spcPct val="90000"/>
              </a:lnSpc>
              <a:spcBef>
                <a:spcPct val="0"/>
              </a:spcBef>
              <a:spcAft>
                <a:spcPct val="35000"/>
              </a:spcAft>
              <a:buNone/>
            </a:pPr>
            <a:endParaRPr lang="en-GB" sz="3600" kern="1200"/>
          </a:p>
        </p:txBody>
      </p:sp>
      <p:sp>
        <p:nvSpPr>
          <p:cNvPr id="32" name="Freeform: Shape 31">
            <a:extLst>
              <a:ext uri="{FF2B5EF4-FFF2-40B4-BE49-F238E27FC236}">
                <a16:creationId xmlns:a16="http://schemas.microsoft.com/office/drawing/2014/main" id="{13ACCD1A-9465-4D42-9998-313FB0308D78}"/>
              </a:ext>
            </a:extLst>
          </p:cNvPr>
          <p:cNvSpPr/>
          <p:nvPr/>
        </p:nvSpPr>
        <p:spPr>
          <a:xfrm>
            <a:off x="5253559" y="752472"/>
            <a:ext cx="1570580" cy="1570580"/>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gradFill flip="none" rotWithShape="1">
            <a:gsLst>
              <a:gs pos="36000">
                <a:srgbClr val="F5E133"/>
              </a:gs>
              <a:gs pos="88000">
                <a:srgbClr val="B88500"/>
              </a:gs>
            </a:gsLst>
            <a:lin ang="2700000" scaled="1"/>
            <a:tileRect/>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marL="0" lvl="0" indent="0" algn="ctr" defTabSz="1600200">
              <a:lnSpc>
                <a:spcPct val="90000"/>
              </a:lnSpc>
              <a:spcBef>
                <a:spcPct val="0"/>
              </a:spcBef>
              <a:spcAft>
                <a:spcPct val="35000"/>
              </a:spcAft>
              <a:buNone/>
            </a:pPr>
            <a:endParaRPr lang="en-GB" sz="3600" kern="1200"/>
          </a:p>
        </p:txBody>
      </p:sp>
      <p:sp>
        <p:nvSpPr>
          <p:cNvPr id="33" name="Freeform: Shape 32">
            <a:extLst>
              <a:ext uri="{FF2B5EF4-FFF2-40B4-BE49-F238E27FC236}">
                <a16:creationId xmlns:a16="http://schemas.microsoft.com/office/drawing/2014/main" id="{2F400881-06CB-439A-986D-82F26EF2F072}"/>
              </a:ext>
            </a:extLst>
          </p:cNvPr>
          <p:cNvSpPr/>
          <p:nvPr/>
        </p:nvSpPr>
        <p:spPr>
          <a:xfrm>
            <a:off x="7242123" y="2197248"/>
            <a:ext cx="1570580" cy="1570580"/>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gradFill flip="none" rotWithShape="1">
            <a:gsLst>
              <a:gs pos="36000">
                <a:srgbClr val="C57EB8"/>
              </a:gs>
              <a:gs pos="88000">
                <a:srgbClr val="413441"/>
              </a:gs>
            </a:gsLst>
            <a:lin ang="2700000" scaled="1"/>
            <a:tileRect/>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algn="ctr" defTabSz="1600200">
              <a:lnSpc>
                <a:spcPct val="90000"/>
              </a:lnSpc>
              <a:spcBef>
                <a:spcPct val="0"/>
              </a:spcBef>
              <a:spcAft>
                <a:spcPct val="35000"/>
              </a:spcAft>
            </a:pPr>
            <a:endParaRPr lang="en-GB" sz="3600"/>
          </a:p>
        </p:txBody>
      </p:sp>
      <p:sp>
        <p:nvSpPr>
          <p:cNvPr id="34" name="Freeform: Shape 33">
            <a:extLst>
              <a:ext uri="{FF2B5EF4-FFF2-40B4-BE49-F238E27FC236}">
                <a16:creationId xmlns:a16="http://schemas.microsoft.com/office/drawing/2014/main" id="{69A519A1-2B2E-4D8F-B1E1-E66D56FE39B0}"/>
              </a:ext>
            </a:extLst>
          </p:cNvPr>
          <p:cNvSpPr/>
          <p:nvPr/>
        </p:nvSpPr>
        <p:spPr>
          <a:xfrm>
            <a:off x="6482559" y="4534945"/>
            <a:ext cx="1570580" cy="1570580"/>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gradFill flip="none" rotWithShape="1">
            <a:gsLst>
              <a:gs pos="36000">
                <a:srgbClr val="EF6F55"/>
              </a:gs>
              <a:gs pos="88000">
                <a:srgbClr val="8D2103"/>
              </a:gs>
            </a:gsLst>
            <a:lin ang="2700000" scaled="1"/>
            <a:tileRect/>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algn="ctr" defTabSz="1600200">
              <a:lnSpc>
                <a:spcPct val="90000"/>
              </a:lnSpc>
              <a:spcBef>
                <a:spcPct val="0"/>
              </a:spcBef>
              <a:spcAft>
                <a:spcPct val="35000"/>
              </a:spcAft>
            </a:pPr>
            <a:endParaRPr lang="en-GB" sz="3600"/>
          </a:p>
        </p:txBody>
      </p:sp>
      <p:sp>
        <p:nvSpPr>
          <p:cNvPr id="35" name="Freeform: Shape 34">
            <a:extLst>
              <a:ext uri="{FF2B5EF4-FFF2-40B4-BE49-F238E27FC236}">
                <a16:creationId xmlns:a16="http://schemas.microsoft.com/office/drawing/2014/main" id="{E3F7E5C1-FC0E-4451-99DA-2FA43ECCC25C}"/>
              </a:ext>
            </a:extLst>
          </p:cNvPr>
          <p:cNvSpPr/>
          <p:nvPr/>
        </p:nvSpPr>
        <p:spPr>
          <a:xfrm>
            <a:off x="4024559" y="4534945"/>
            <a:ext cx="1570580" cy="1570580"/>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gradFill flip="none" rotWithShape="1">
            <a:gsLst>
              <a:gs pos="36000">
                <a:srgbClr val="3D6AAB"/>
              </a:gs>
              <a:gs pos="88000">
                <a:srgbClr val="1D2D4E"/>
              </a:gs>
            </a:gsLst>
            <a:lin ang="2700000" scaled="1"/>
            <a:tileRect/>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algn="ctr" defTabSz="1600200">
              <a:lnSpc>
                <a:spcPct val="90000"/>
              </a:lnSpc>
              <a:spcBef>
                <a:spcPct val="0"/>
              </a:spcBef>
              <a:spcAft>
                <a:spcPct val="35000"/>
              </a:spcAft>
            </a:pPr>
            <a:endParaRPr lang="en-GB" sz="3600"/>
          </a:p>
        </p:txBody>
      </p:sp>
      <p:sp>
        <p:nvSpPr>
          <p:cNvPr id="36" name="Freeform: Shape 35">
            <a:extLst>
              <a:ext uri="{FF2B5EF4-FFF2-40B4-BE49-F238E27FC236}">
                <a16:creationId xmlns:a16="http://schemas.microsoft.com/office/drawing/2014/main" id="{DF45E440-1C7C-4692-9579-0C43A965E404}"/>
              </a:ext>
            </a:extLst>
          </p:cNvPr>
          <p:cNvSpPr/>
          <p:nvPr/>
        </p:nvSpPr>
        <p:spPr>
          <a:xfrm>
            <a:off x="3264995" y="2197248"/>
            <a:ext cx="1570580" cy="1570580"/>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gradFill flip="none" rotWithShape="1">
            <a:gsLst>
              <a:gs pos="36000">
                <a:srgbClr val="00B293"/>
              </a:gs>
              <a:gs pos="88000">
                <a:srgbClr val="005649"/>
              </a:gs>
            </a:gsLst>
            <a:lin ang="2700000" scaled="1"/>
            <a:tileRect/>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algn="ctr" defTabSz="1600200">
              <a:lnSpc>
                <a:spcPct val="90000"/>
              </a:lnSpc>
              <a:spcBef>
                <a:spcPct val="0"/>
              </a:spcBef>
              <a:spcAft>
                <a:spcPct val="35000"/>
              </a:spcAft>
            </a:pPr>
            <a:endParaRPr lang="en-GB" sz="3600"/>
          </a:p>
        </p:txBody>
      </p:sp>
      <p:sp>
        <p:nvSpPr>
          <p:cNvPr id="37" name="Freeform: Shape 36">
            <a:extLst>
              <a:ext uri="{FF2B5EF4-FFF2-40B4-BE49-F238E27FC236}">
                <a16:creationId xmlns:a16="http://schemas.microsoft.com/office/drawing/2014/main" id="{D0D6B2CB-C91C-4FBC-80D8-B1521ECA961D}"/>
              </a:ext>
            </a:extLst>
          </p:cNvPr>
          <p:cNvSpPr/>
          <p:nvPr/>
        </p:nvSpPr>
        <p:spPr>
          <a:xfrm>
            <a:off x="5487612" y="986525"/>
            <a:ext cx="1102474" cy="1102474"/>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gradFill>
            <a:gsLst>
              <a:gs pos="7000">
                <a:schemeClr val="bg1">
                  <a:lumMod val="50000"/>
                </a:schemeClr>
              </a:gs>
              <a:gs pos="92000">
                <a:srgbClr val="191E23"/>
              </a:gs>
            </a:gsLst>
            <a:lin ang="3600000" scaled="0"/>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marL="0" lvl="0" indent="0" algn="ctr" defTabSz="1600200">
              <a:lnSpc>
                <a:spcPct val="90000"/>
              </a:lnSpc>
              <a:spcBef>
                <a:spcPct val="0"/>
              </a:spcBef>
              <a:spcAft>
                <a:spcPct val="35000"/>
              </a:spcAft>
              <a:buNone/>
            </a:pPr>
            <a:endParaRPr lang="en-GB" sz="3600" kern="1200"/>
          </a:p>
        </p:txBody>
      </p:sp>
      <p:sp>
        <p:nvSpPr>
          <p:cNvPr id="38" name="Freeform: Shape 37">
            <a:extLst>
              <a:ext uri="{FF2B5EF4-FFF2-40B4-BE49-F238E27FC236}">
                <a16:creationId xmlns:a16="http://schemas.microsoft.com/office/drawing/2014/main" id="{1F3E6284-FC27-41F5-AF11-A2A6E070D4EE}"/>
              </a:ext>
            </a:extLst>
          </p:cNvPr>
          <p:cNvSpPr/>
          <p:nvPr/>
        </p:nvSpPr>
        <p:spPr>
          <a:xfrm>
            <a:off x="7476176" y="2431301"/>
            <a:ext cx="1102474" cy="1102474"/>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gradFill>
            <a:gsLst>
              <a:gs pos="7000">
                <a:schemeClr val="bg1">
                  <a:lumMod val="50000"/>
                </a:schemeClr>
              </a:gs>
              <a:gs pos="92000">
                <a:srgbClr val="191E23"/>
              </a:gs>
            </a:gsLst>
            <a:lin ang="3600000" scaled="0"/>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marL="0" lvl="0" indent="0" algn="ctr" defTabSz="1600200">
              <a:lnSpc>
                <a:spcPct val="90000"/>
              </a:lnSpc>
              <a:spcBef>
                <a:spcPct val="0"/>
              </a:spcBef>
              <a:spcAft>
                <a:spcPct val="35000"/>
              </a:spcAft>
              <a:buNone/>
            </a:pPr>
            <a:endParaRPr lang="en-GB" sz="3600" kern="1200"/>
          </a:p>
        </p:txBody>
      </p:sp>
      <p:sp>
        <p:nvSpPr>
          <p:cNvPr id="39" name="Freeform: Shape 38">
            <a:extLst>
              <a:ext uri="{FF2B5EF4-FFF2-40B4-BE49-F238E27FC236}">
                <a16:creationId xmlns:a16="http://schemas.microsoft.com/office/drawing/2014/main" id="{74812895-8B6D-4BD3-8BD5-FDC070685996}"/>
              </a:ext>
            </a:extLst>
          </p:cNvPr>
          <p:cNvSpPr/>
          <p:nvPr/>
        </p:nvSpPr>
        <p:spPr>
          <a:xfrm>
            <a:off x="6552583" y="4604969"/>
            <a:ext cx="1430532" cy="1430532"/>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gradFill>
            <a:gsLst>
              <a:gs pos="15000">
                <a:schemeClr val="bg1">
                  <a:lumMod val="50000"/>
                </a:schemeClr>
              </a:gs>
              <a:gs pos="92000">
                <a:srgbClr val="191E23"/>
              </a:gs>
            </a:gsLst>
            <a:lin ang="7800000" scaled="0"/>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marL="0" lvl="0" indent="0" algn="ctr" defTabSz="1600200">
              <a:lnSpc>
                <a:spcPct val="90000"/>
              </a:lnSpc>
              <a:spcBef>
                <a:spcPct val="0"/>
              </a:spcBef>
              <a:spcAft>
                <a:spcPct val="35000"/>
              </a:spcAft>
              <a:buNone/>
            </a:pPr>
            <a:endParaRPr lang="en-GB" sz="3600" kern="1200"/>
          </a:p>
        </p:txBody>
      </p:sp>
      <p:sp>
        <p:nvSpPr>
          <p:cNvPr id="40" name="Freeform: Shape 39">
            <a:extLst>
              <a:ext uri="{FF2B5EF4-FFF2-40B4-BE49-F238E27FC236}">
                <a16:creationId xmlns:a16="http://schemas.microsoft.com/office/drawing/2014/main" id="{3DED25C6-A1A1-456C-92C2-CCC690CAD978}"/>
              </a:ext>
            </a:extLst>
          </p:cNvPr>
          <p:cNvSpPr/>
          <p:nvPr/>
        </p:nvSpPr>
        <p:spPr>
          <a:xfrm>
            <a:off x="4258612" y="4768998"/>
            <a:ext cx="1102474" cy="1102474"/>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gradFill>
            <a:gsLst>
              <a:gs pos="7000">
                <a:schemeClr val="bg1">
                  <a:lumMod val="50000"/>
                </a:schemeClr>
              </a:gs>
              <a:gs pos="92000">
                <a:srgbClr val="191E23"/>
              </a:gs>
            </a:gsLst>
            <a:lin ang="3600000" scaled="0"/>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marL="0" lvl="0" indent="0" algn="ctr" defTabSz="1600200">
              <a:lnSpc>
                <a:spcPct val="90000"/>
              </a:lnSpc>
              <a:spcBef>
                <a:spcPct val="0"/>
              </a:spcBef>
              <a:spcAft>
                <a:spcPct val="35000"/>
              </a:spcAft>
              <a:buNone/>
            </a:pPr>
            <a:endParaRPr lang="en-GB" sz="3600" kern="1200"/>
          </a:p>
        </p:txBody>
      </p:sp>
      <p:sp>
        <p:nvSpPr>
          <p:cNvPr id="41" name="Freeform: Shape 40">
            <a:extLst>
              <a:ext uri="{FF2B5EF4-FFF2-40B4-BE49-F238E27FC236}">
                <a16:creationId xmlns:a16="http://schemas.microsoft.com/office/drawing/2014/main" id="{86A30783-7617-47CB-BFEE-E6E101DCCD5A}"/>
              </a:ext>
            </a:extLst>
          </p:cNvPr>
          <p:cNvSpPr/>
          <p:nvPr/>
        </p:nvSpPr>
        <p:spPr>
          <a:xfrm>
            <a:off x="3499048" y="2431301"/>
            <a:ext cx="1102474" cy="1102474"/>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gradFill>
            <a:gsLst>
              <a:gs pos="7000">
                <a:schemeClr val="bg1">
                  <a:lumMod val="50000"/>
                </a:schemeClr>
              </a:gs>
              <a:gs pos="92000">
                <a:srgbClr val="191E23"/>
              </a:gs>
            </a:gsLst>
            <a:lin ang="3600000" scaled="0"/>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marL="0" lvl="0" indent="0" algn="ctr" defTabSz="1600200">
              <a:lnSpc>
                <a:spcPct val="90000"/>
              </a:lnSpc>
              <a:spcBef>
                <a:spcPct val="0"/>
              </a:spcBef>
              <a:spcAft>
                <a:spcPct val="35000"/>
              </a:spcAft>
              <a:buNone/>
            </a:pPr>
            <a:endParaRPr lang="en-GB" sz="3600" kern="1200"/>
          </a:p>
        </p:txBody>
      </p:sp>
      <p:sp>
        <p:nvSpPr>
          <p:cNvPr id="42" name="Freeform: Shape 41">
            <a:extLst>
              <a:ext uri="{FF2B5EF4-FFF2-40B4-BE49-F238E27FC236}">
                <a16:creationId xmlns:a16="http://schemas.microsoft.com/office/drawing/2014/main" id="{A0EDC36F-0073-4FA6-903E-F9485FA10E85}"/>
              </a:ext>
            </a:extLst>
          </p:cNvPr>
          <p:cNvSpPr/>
          <p:nvPr/>
        </p:nvSpPr>
        <p:spPr>
          <a:xfrm>
            <a:off x="5323583" y="822496"/>
            <a:ext cx="1430532" cy="1430532"/>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gradFill>
            <a:gsLst>
              <a:gs pos="15000">
                <a:schemeClr val="bg1">
                  <a:lumMod val="50000"/>
                </a:schemeClr>
              </a:gs>
              <a:gs pos="92000">
                <a:srgbClr val="191E23"/>
              </a:gs>
            </a:gsLst>
            <a:lin ang="7800000" scaled="0"/>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marL="0" lvl="0" indent="0" algn="ctr" defTabSz="1600200">
              <a:lnSpc>
                <a:spcPct val="90000"/>
              </a:lnSpc>
              <a:spcBef>
                <a:spcPct val="0"/>
              </a:spcBef>
              <a:spcAft>
                <a:spcPct val="35000"/>
              </a:spcAft>
              <a:buNone/>
            </a:pPr>
            <a:endParaRPr lang="en-GB" sz="3600" kern="1200"/>
          </a:p>
        </p:txBody>
      </p:sp>
      <p:sp>
        <p:nvSpPr>
          <p:cNvPr id="43" name="Freeform: Shape 42">
            <a:extLst>
              <a:ext uri="{FF2B5EF4-FFF2-40B4-BE49-F238E27FC236}">
                <a16:creationId xmlns:a16="http://schemas.microsoft.com/office/drawing/2014/main" id="{4C189B0A-736E-4F05-BE71-02D2293197B0}"/>
              </a:ext>
            </a:extLst>
          </p:cNvPr>
          <p:cNvSpPr/>
          <p:nvPr/>
        </p:nvSpPr>
        <p:spPr>
          <a:xfrm>
            <a:off x="7312147" y="2267272"/>
            <a:ext cx="1430532" cy="1430532"/>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gradFill>
            <a:gsLst>
              <a:gs pos="15000">
                <a:schemeClr val="bg1">
                  <a:lumMod val="50000"/>
                </a:schemeClr>
              </a:gs>
              <a:gs pos="92000">
                <a:srgbClr val="191E23"/>
              </a:gs>
            </a:gsLst>
            <a:lin ang="7800000" scaled="0"/>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marL="0" lvl="0" indent="0" algn="ctr" defTabSz="1600200">
              <a:lnSpc>
                <a:spcPct val="90000"/>
              </a:lnSpc>
              <a:spcBef>
                <a:spcPct val="0"/>
              </a:spcBef>
              <a:spcAft>
                <a:spcPct val="35000"/>
              </a:spcAft>
              <a:buNone/>
            </a:pPr>
            <a:endParaRPr lang="en-GB" sz="3600" kern="1200"/>
          </a:p>
        </p:txBody>
      </p:sp>
      <p:sp>
        <p:nvSpPr>
          <p:cNvPr id="44" name="Freeform: Shape 43">
            <a:extLst>
              <a:ext uri="{FF2B5EF4-FFF2-40B4-BE49-F238E27FC236}">
                <a16:creationId xmlns:a16="http://schemas.microsoft.com/office/drawing/2014/main" id="{5D0BA46D-7D1C-4977-979D-5F7C4042FC3B}"/>
              </a:ext>
            </a:extLst>
          </p:cNvPr>
          <p:cNvSpPr/>
          <p:nvPr/>
        </p:nvSpPr>
        <p:spPr>
          <a:xfrm>
            <a:off x="4094583" y="4604969"/>
            <a:ext cx="1430532" cy="1430532"/>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gradFill>
            <a:gsLst>
              <a:gs pos="15000">
                <a:schemeClr val="bg1">
                  <a:lumMod val="50000"/>
                </a:schemeClr>
              </a:gs>
              <a:gs pos="92000">
                <a:srgbClr val="191E23"/>
              </a:gs>
            </a:gsLst>
            <a:lin ang="7800000" scaled="0"/>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marL="0" lvl="0" indent="0" algn="ctr" defTabSz="1600200">
              <a:lnSpc>
                <a:spcPct val="90000"/>
              </a:lnSpc>
              <a:spcBef>
                <a:spcPct val="0"/>
              </a:spcBef>
              <a:spcAft>
                <a:spcPct val="35000"/>
              </a:spcAft>
              <a:buNone/>
            </a:pPr>
            <a:endParaRPr lang="en-GB" sz="3600" kern="1200"/>
          </a:p>
        </p:txBody>
      </p:sp>
      <p:sp>
        <p:nvSpPr>
          <p:cNvPr id="45" name="Freeform: Shape 44">
            <a:extLst>
              <a:ext uri="{FF2B5EF4-FFF2-40B4-BE49-F238E27FC236}">
                <a16:creationId xmlns:a16="http://schemas.microsoft.com/office/drawing/2014/main" id="{CDE5F192-6FC2-419C-ADB3-CADEFEC64263}"/>
              </a:ext>
            </a:extLst>
          </p:cNvPr>
          <p:cNvSpPr/>
          <p:nvPr/>
        </p:nvSpPr>
        <p:spPr>
          <a:xfrm>
            <a:off x="3335019" y="2267272"/>
            <a:ext cx="1430532" cy="1430532"/>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gradFill>
            <a:gsLst>
              <a:gs pos="15000">
                <a:schemeClr val="bg1">
                  <a:lumMod val="50000"/>
                </a:schemeClr>
              </a:gs>
              <a:gs pos="92000">
                <a:srgbClr val="191E23"/>
              </a:gs>
            </a:gsLst>
            <a:lin ang="7800000" scaled="0"/>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marL="0" lvl="0" indent="0" algn="ctr" defTabSz="1600200">
              <a:lnSpc>
                <a:spcPct val="90000"/>
              </a:lnSpc>
              <a:spcBef>
                <a:spcPct val="0"/>
              </a:spcBef>
              <a:spcAft>
                <a:spcPct val="35000"/>
              </a:spcAft>
              <a:buNone/>
            </a:pPr>
            <a:endParaRPr lang="en-GB" sz="3600" kern="1200"/>
          </a:p>
        </p:txBody>
      </p:sp>
      <p:sp>
        <p:nvSpPr>
          <p:cNvPr id="49" name="Freeform: Shape 48">
            <a:extLst>
              <a:ext uri="{FF2B5EF4-FFF2-40B4-BE49-F238E27FC236}">
                <a16:creationId xmlns:a16="http://schemas.microsoft.com/office/drawing/2014/main" id="{95B39314-1A74-46F2-9BDD-DC3CBF75C16A}"/>
              </a:ext>
            </a:extLst>
          </p:cNvPr>
          <p:cNvSpPr/>
          <p:nvPr/>
        </p:nvSpPr>
        <p:spPr>
          <a:xfrm>
            <a:off x="6824139" y="475079"/>
            <a:ext cx="3127609" cy="750925"/>
          </a:xfrm>
          <a:custGeom>
            <a:avLst/>
            <a:gdLst>
              <a:gd name="connsiteX0" fmla="*/ 671159 w 3719451"/>
              <a:gd name="connsiteY0" fmla="*/ 0 h 913476"/>
              <a:gd name="connsiteX1" fmla="*/ 3262713 w 3719451"/>
              <a:gd name="connsiteY1" fmla="*/ 0 h 913476"/>
              <a:gd name="connsiteX2" fmla="*/ 3719451 w 3719451"/>
              <a:gd name="connsiteY2" fmla="*/ 456738 h 913476"/>
              <a:gd name="connsiteX3" fmla="*/ 3262713 w 3719451"/>
              <a:gd name="connsiteY3" fmla="*/ 913476 h 913476"/>
              <a:gd name="connsiteX4" fmla="*/ 671159 w 3719451"/>
              <a:gd name="connsiteY4" fmla="*/ 913476 h 913476"/>
              <a:gd name="connsiteX5" fmla="*/ 250314 w 3719451"/>
              <a:gd name="connsiteY5" fmla="*/ 634521 h 913476"/>
              <a:gd name="connsiteX6" fmla="*/ 237972 w 3719451"/>
              <a:gd name="connsiteY6" fmla="*/ 594762 h 913476"/>
              <a:gd name="connsiteX7" fmla="*/ 0 w 3719451"/>
              <a:gd name="connsiteY7" fmla="*/ 456738 h 913476"/>
              <a:gd name="connsiteX8" fmla="*/ 237972 w 3719451"/>
              <a:gd name="connsiteY8" fmla="*/ 318714 h 913476"/>
              <a:gd name="connsiteX9" fmla="*/ 250314 w 3719451"/>
              <a:gd name="connsiteY9" fmla="*/ 278955 h 913476"/>
              <a:gd name="connsiteX10" fmla="*/ 671159 w 3719451"/>
              <a:gd name="connsiteY10" fmla="*/ 0 h 913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19451" h="913476">
                <a:moveTo>
                  <a:pt x="671159" y="0"/>
                </a:moveTo>
                <a:lnTo>
                  <a:pt x="3262713" y="0"/>
                </a:lnTo>
                <a:cubicBezTo>
                  <a:pt x="3514962" y="0"/>
                  <a:pt x="3719451" y="204489"/>
                  <a:pt x="3719451" y="456738"/>
                </a:cubicBezTo>
                <a:cubicBezTo>
                  <a:pt x="3719451" y="708987"/>
                  <a:pt x="3514962" y="913476"/>
                  <a:pt x="3262713" y="913476"/>
                </a:cubicBezTo>
                <a:lnTo>
                  <a:pt x="671159" y="913476"/>
                </a:lnTo>
                <a:cubicBezTo>
                  <a:pt x="481973" y="913476"/>
                  <a:pt x="319651" y="798451"/>
                  <a:pt x="250314" y="634521"/>
                </a:cubicBezTo>
                <a:lnTo>
                  <a:pt x="237972" y="594762"/>
                </a:lnTo>
                <a:lnTo>
                  <a:pt x="0" y="456738"/>
                </a:lnTo>
                <a:lnTo>
                  <a:pt x="237972" y="318714"/>
                </a:lnTo>
                <a:lnTo>
                  <a:pt x="250314" y="278955"/>
                </a:lnTo>
                <a:cubicBezTo>
                  <a:pt x="319651" y="115025"/>
                  <a:pt x="481973" y="0"/>
                  <a:pt x="671159" y="0"/>
                </a:cubicBezTo>
                <a:close/>
              </a:path>
            </a:pathLst>
          </a:custGeom>
          <a:gradFill flip="none" rotWithShape="1">
            <a:gsLst>
              <a:gs pos="74000">
                <a:schemeClr val="accent6">
                  <a:lumMod val="75000"/>
                </a:schemeClr>
              </a:gs>
              <a:gs pos="96000">
                <a:schemeClr val="accent6"/>
              </a:gs>
              <a:gs pos="12000">
                <a:srgbClr val="99FF99"/>
              </a:gs>
            </a:gsLst>
            <a:lin ang="2700000" scaled="1"/>
            <a:tileRect/>
          </a:gradFill>
          <a:ln>
            <a:gradFill>
              <a:gsLst>
                <a:gs pos="19000">
                  <a:srgbClr val="373A3E"/>
                </a:gs>
                <a:gs pos="60000">
                  <a:srgbClr val="191E23"/>
                </a:gs>
              </a:gsLst>
              <a:lin ang="5400000" scaled="1"/>
            </a:gradFill>
          </a:ln>
          <a:effectLst>
            <a:outerShdw blurRad="228600" dist="88900" dir="8100000" algn="ctr" rotWithShape="0">
              <a:schemeClr val="tx1">
                <a:lumMod val="95000"/>
                <a:lumOff val="5000"/>
                <a:alpha val="78000"/>
              </a:scheme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algn="ctr" defTabSz="1600200">
              <a:lnSpc>
                <a:spcPct val="90000"/>
              </a:lnSpc>
              <a:spcBef>
                <a:spcPct val="0"/>
              </a:spcBef>
              <a:spcAft>
                <a:spcPct val="35000"/>
              </a:spcAft>
            </a:pPr>
            <a:endParaRPr lang="en-GB" sz="3600"/>
          </a:p>
        </p:txBody>
      </p:sp>
      <p:sp>
        <p:nvSpPr>
          <p:cNvPr id="50" name="Freeform: Shape 49">
            <a:extLst>
              <a:ext uri="{FF2B5EF4-FFF2-40B4-BE49-F238E27FC236}">
                <a16:creationId xmlns:a16="http://schemas.microsoft.com/office/drawing/2014/main" id="{D17F4678-6567-47B9-AB95-974BB843B6A9}"/>
              </a:ext>
            </a:extLst>
          </p:cNvPr>
          <p:cNvSpPr/>
          <p:nvPr/>
        </p:nvSpPr>
        <p:spPr>
          <a:xfrm>
            <a:off x="9119945" y="2599419"/>
            <a:ext cx="3057585" cy="750925"/>
          </a:xfrm>
          <a:custGeom>
            <a:avLst/>
            <a:gdLst>
              <a:gd name="connsiteX0" fmla="*/ 671159 w 3719451"/>
              <a:gd name="connsiteY0" fmla="*/ 0 h 913476"/>
              <a:gd name="connsiteX1" fmla="*/ 3262713 w 3719451"/>
              <a:gd name="connsiteY1" fmla="*/ 0 h 913476"/>
              <a:gd name="connsiteX2" fmla="*/ 3719451 w 3719451"/>
              <a:gd name="connsiteY2" fmla="*/ 456738 h 913476"/>
              <a:gd name="connsiteX3" fmla="*/ 3262713 w 3719451"/>
              <a:gd name="connsiteY3" fmla="*/ 913476 h 913476"/>
              <a:gd name="connsiteX4" fmla="*/ 671159 w 3719451"/>
              <a:gd name="connsiteY4" fmla="*/ 913476 h 913476"/>
              <a:gd name="connsiteX5" fmla="*/ 250314 w 3719451"/>
              <a:gd name="connsiteY5" fmla="*/ 634521 h 913476"/>
              <a:gd name="connsiteX6" fmla="*/ 237972 w 3719451"/>
              <a:gd name="connsiteY6" fmla="*/ 594762 h 913476"/>
              <a:gd name="connsiteX7" fmla="*/ 0 w 3719451"/>
              <a:gd name="connsiteY7" fmla="*/ 456738 h 913476"/>
              <a:gd name="connsiteX8" fmla="*/ 237972 w 3719451"/>
              <a:gd name="connsiteY8" fmla="*/ 318714 h 913476"/>
              <a:gd name="connsiteX9" fmla="*/ 250314 w 3719451"/>
              <a:gd name="connsiteY9" fmla="*/ 278955 h 913476"/>
              <a:gd name="connsiteX10" fmla="*/ 671159 w 3719451"/>
              <a:gd name="connsiteY10" fmla="*/ 0 h 913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19451" h="913476">
                <a:moveTo>
                  <a:pt x="671159" y="0"/>
                </a:moveTo>
                <a:lnTo>
                  <a:pt x="3262713" y="0"/>
                </a:lnTo>
                <a:cubicBezTo>
                  <a:pt x="3514962" y="0"/>
                  <a:pt x="3719451" y="204489"/>
                  <a:pt x="3719451" y="456738"/>
                </a:cubicBezTo>
                <a:cubicBezTo>
                  <a:pt x="3719451" y="708987"/>
                  <a:pt x="3514962" y="913476"/>
                  <a:pt x="3262713" y="913476"/>
                </a:cubicBezTo>
                <a:lnTo>
                  <a:pt x="671159" y="913476"/>
                </a:lnTo>
                <a:cubicBezTo>
                  <a:pt x="481973" y="913476"/>
                  <a:pt x="319651" y="798451"/>
                  <a:pt x="250314" y="634521"/>
                </a:cubicBezTo>
                <a:lnTo>
                  <a:pt x="237972" y="594762"/>
                </a:lnTo>
                <a:lnTo>
                  <a:pt x="0" y="456738"/>
                </a:lnTo>
                <a:lnTo>
                  <a:pt x="237972" y="318714"/>
                </a:lnTo>
                <a:lnTo>
                  <a:pt x="250314" y="278955"/>
                </a:lnTo>
                <a:cubicBezTo>
                  <a:pt x="319651" y="115025"/>
                  <a:pt x="481973" y="0"/>
                  <a:pt x="671159" y="0"/>
                </a:cubicBezTo>
                <a:close/>
              </a:path>
            </a:pathLst>
          </a:custGeom>
          <a:gradFill flip="none" rotWithShape="1">
            <a:gsLst>
              <a:gs pos="74000">
                <a:schemeClr val="accent6">
                  <a:lumMod val="75000"/>
                </a:schemeClr>
              </a:gs>
              <a:gs pos="96000">
                <a:schemeClr val="accent6"/>
              </a:gs>
              <a:gs pos="12000">
                <a:srgbClr val="99FF99"/>
              </a:gs>
            </a:gsLst>
            <a:lin ang="2700000" scaled="1"/>
            <a:tileRect/>
          </a:gradFill>
          <a:ln>
            <a:gradFill>
              <a:gsLst>
                <a:gs pos="19000">
                  <a:srgbClr val="373A3E"/>
                </a:gs>
                <a:gs pos="60000">
                  <a:srgbClr val="191E23"/>
                </a:gs>
              </a:gsLst>
              <a:lin ang="5400000" scaled="1"/>
            </a:gradFill>
          </a:ln>
          <a:effectLst>
            <a:outerShdw blurRad="228600" dist="88900" dir="8100000" algn="ctr" rotWithShape="0">
              <a:schemeClr val="tx1">
                <a:lumMod val="95000"/>
                <a:lumOff val="5000"/>
                <a:alpha val="78000"/>
              </a:scheme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algn="ctr" defTabSz="1600200">
              <a:lnSpc>
                <a:spcPct val="90000"/>
              </a:lnSpc>
              <a:spcBef>
                <a:spcPct val="0"/>
              </a:spcBef>
              <a:spcAft>
                <a:spcPct val="35000"/>
              </a:spcAft>
            </a:pPr>
            <a:endParaRPr lang="en-GB" sz="3600"/>
          </a:p>
        </p:txBody>
      </p:sp>
      <p:sp>
        <p:nvSpPr>
          <p:cNvPr id="51" name="Freeform: Shape 50">
            <a:extLst>
              <a:ext uri="{FF2B5EF4-FFF2-40B4-BE49-F238E27FC236}">
                <a16:creationId xmlns:a16="http://schemas.microsoft.com/office/drawing/2014/main" id="{094AAA0A-28D5-4E10-BBF7-8F5814678AF7}"/>
              </a:ext>
            </a:extLst>
          </p:cNvPr>
          <p:cNvSpPr/>
          <p:nvPr/>
        </p:nvSpPr>
        <p:spPr>
          <a:xfrm>
            <a:off x="8341992" y="4985844"/>
            <a:ext cx="3057585" cy="750925"/>
          </a:xfrm>
          <a:custGeom>
            <a:avLst/>
            <a:gdLst>
              <a:gd name="connsiteX0" fmla="*/ 671159 w 3719451"/>
              <a:gd name="connsiteY0" fmla="*/ 0 h 913476"/>
              <a:gd name="connsiteX1" fmla="*/ 3262713 w 3719451"/>
              <a:gd name="connsiteY1" fmla="*/ 0 h 913476"/>
              <a:gd name="connsiteX2" fmla="*/ 3719451 w 3719451"/>
              <a:gd name="connsiteY2" fmla="*/ 456738 h 913476"/>
              <a:gd name="connsiteX3" fmla="*/ 3262713 w 3719451"/>
              <a:gd name="connsiteY3" fmla="*/ 913476 h 913476"/>
              <a:gd name="connsiteX4" fmla="*/ 671159 w 3719451"/>
              <a:gd name="connsiteY4" fmla="*/ 913476 h 913476"/>
              <a:gd name="connsiteX5" fmla="*/ 250314 w 3719451"/>
              <a:gd name="connsiteY5" fmla="*/ 634521 h 913476"/>
              <a:gd name="connsiteX6" fmla="*/ 237972 w 3719451"/>
              <a:gd name="connsiteY6" fmla="*/ 594762 h 913476"/>
              <a:gd name="connsiteX7" fmla="*/ 0 w 3719451"/>
              <a:gd name="connsiteY7" fmla="*/ 456738 h 913476"/>
              <a:gd name="connsiteX8" fmla="*/ 237972 w 3719451"/>
              <a:gd name="connsiteY8" fmla="*/ 318714 h 913476"/>
              <a:gd name="connsiteX9" fmla="*/ 250314 w 3719451"/>
              <a:gd name="connsiteY9" fmla="*/ 278955 h 913476"/>
              <a:gd name="connsiteX10" fmla="*/ 671159 w 3719451"/>
              <a:gd name="connsiteY10" fmla="*/ 0 h 913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19451" h="913476">
                <a:moveTo>
                  <a:pt x="671159" y="0"/>
                </a:moveTo>
                <a:lnTo>
                  <a:pt x="3262713" y="0"/>
                </a:lnTo>
                <a:cubicBezTo>
                  <a:pt x="3514962" y="0"/>
                  <a:pt x="3719451" y="204489"/>
                  <a:pt x="3719451" y="456738"/>
                </a:cubicBezTo>
                <a:cubicBezTo>
                  <a:pt x="3719451" y="708987"/>
                  <a:pt x="3514962" y="913476"/>
                  <a:pt x="3262713" y="913476"/>
                </a:cubicBezTo>
                <a:lnTo>
                  <a:pt x="671159" y="913476"/>
                </a:lnTo>
                <a:cubicBezTo>
                  <a:pt x="481973" y="913476"/>
                  <a:pt x="319651" y="798451"/>
                  <a:pt x="250314" y="634521"/>
                </a:cubicBezTo>
                <a:lnTo>
                  <a:pt x="237972" y="594762"/>
                </a:lnTo>
                <a:lnTo>
                  <a:pt x="0" y="456738"/>
                </a:lnTo>
                <a:lnTo>
                  <a:pt x="237972" y="318714"/>
                </a:lnTo>
                <a:lnTo>
                  <a:pt x="250314" y="278955"/>
                </a:lnTo>
                <a:cubicBezTo>
                  <a:pt x="319651" y="115025"/>
                  <a:pt x="481973" y="0"/>
                  <a:pt x="671159" y="0"/>
                </a:cubicBezTo>
                <a:close/>
              </a:path>
            </a:pathLst>
          </a:custGeom>
          <a:gradFill flip="none" rotWithShape="1">
            <a:gsLst>
              <a:gs pos="74000">
                <a:schemeClr val="accent6">
                  <a:lumMod val="75000"/>
                </a:schemeClr>
              </a:gs>
              <a:gs pos="96000">
                <a:schemeClr val="accent6"/>
              </a:gs>
              <a:gs pos="12000">
                <a:srgbClr val="99FF99"/>
              </a:gs>
            </a:gsLst>
            <a:lin ang="2700000" scaled="1"/>
            <a:tileRect/>
          </a:gradFill>
          <a:ln>
            <a:gradFill>
              <a:gsLst>
                <a:gs pos="19000">
                  <a:srgbClr val="373A3E"/>
                </a:gs>
                <a:gs pos="60000">
                  <a:srgbClr val="191E23"/>
                </a:gs>
              </a:gsLst>
              <a:lin ang="5400000" scaled="1"/>
            </a:gradFill>
          </a:ln>
          <a:effectLst>
            <a:outerShdw blurRad="228600" dist="88900" dir="8100000" algn="ctr" rotWithShape="0">
              <a:schemeClr val="tx1">
                <a:lumMod val="95000"/>
                <a:lumOff val="5000"/>
                <a:alpha val="78000"/>
              </a:scheme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algn="ctr" defTabSz="1600200">
              <a:lnSpc>
                <a:spcPct val="90000"/>
              </a:lnSpc>
              <a:spcBef>
                <a:spcPct val="0"/>
              </a:spcBef>
              <a:spcAft>
                <a:spcPct val="35000"/>
              </a:spcAft>
            </a:pPr>
            <a:endParaRPr lang="en-GB" sz="3600"/>
          </a:p>
        </p:txBody>
      </p:sp>
      <p:sp>
        <p:nvSpPr>
          <p:cNvPr id="52" name="Freeform: Shape 51">
            <a:extLst>
              <a:ext uri="{FF2B5EF4-FFF2-40B4-BE49-F238E27FC236}">
                <a16:creationId xmlns:a16="http://schemas.microsoft.com/office/drawing/2014/main" id="{8EC0F097-C8DD-4E7E-A381-3F8155FB7C14}"/>
              </a:ext>
            </a:extLst>
          </p:cNvPr>
          <p:cNvSpPr/>
          <p:nvPr/>
        </p:nvSpPr>
        <p:spPr>
          <a:xfrm flipH="1">
            <a:off x="602673" y="4985844"/>
            <a:ext cx="3171127" cy="718964"/>
          </a:xfrm>
          <a:custGeom>
            <a:avLst/>
            <a:gdLst>
              <a:gd name="connsiteX0" fmla="*/ 671159 w 3719451"/>
              <a:gd name="connsiteY0" fmla="*/ 0 h 913476"/>
              <a:gd name="connsiteX1" fmla="*/ 3262713 w 3719451"/>
              <a:gd name="connsiteY1" fmla="*/ 0 h 913476"/>
              <a:gd name="connsiteX2" fmla="*/ 3719451 w 3719451"/>
              <a:gd name="connsiteY2" fmla="*/ 456738 h 913476"/>
              <a:gd name="connsiteX3" fmla="*/ 3262713 w 3719451"/>
              <a:gd name="connsiteY3" fmla="*/ 913476 h 913476"/>
              <a:gd name="connsiteX4" fmla="*/ 671159 w 3719451"/>
              <a:gd name="connsiteY4" fmla="*/ 913476 h 913476"/>
              <a:gd name="connsiteX5" fmla="*/ 250314 w 3719451"/>
              <a:gd name="connsiteY5" fmla="*/ 634521 h 913476"/>
              <a:gd name="connsiteX6" fmla="*/ 237972 w 3719451"/>
              <a:gd name="connsiteY6" fmla="*/ 594762 h 913476"/>
              <a:gd name="connsiteX7" fmla="*/ 0 w 3719451"/>
              <a:gd name="connsiteY7" fmla="*/ 456738 h 913476"/>
              <a:gd name="connsiteX8" fmla="*/ 237972 w 3719451"/>
              <a:gd name="connsiteY8" fmla="*/ 318714 h 913476"/>
              <a:gd name="connsiteX9" fmla="*/ 250314 w 3719451"/>
              <a:gd name="connsiteY9" fmla="*/ 278955 h 913476"/>
              <a:gd name="connsiteX10" fmla="*/ 671159 w 3719451"/>
              <a:gd name="connsiteY10" fmla="*/ 0 h 913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19451" h="913476">
                <a:moveTo>
                  <a:pt x="671159" y="0"/>
                </a:moveTo>
                <a:lnTo>
                  <a:pt x="3262713" y="0"/>
                </a:lnTo>
                <a:cubicBezTo>
                  <a:pt x="3514962" y="0"/>
                  <a:pt x="3719451" y="204489"/>
                  <a:pt x="3719451" y="456738"/>
                </a:cubicBezTo>
                <a:cubicBezTo>
                  <a:pt x="3719451" y="708987"/>
                  <a:pt x="3514962" y="913476"/>
                  <a:pt x="3262713" y="913476"/>
                </a:cubicBezTo>
                <a:lnTo>
                  <a:pt x="671159" y="913476"/>
                </a:lnTo>
                <a:cubicBezTo>
                  <a:pt x="481973" y="913476"/>
                  <a:pt x="319651" y="798451"/>
                  <a:pt x="250314" y="634521"/>
                </a:cubicBezTo>
                <a:lnTo>
                  <a:pt x="237972" y="594762"/>
                </a:lnTo>
                <a:lnTo>
                  <a:pt x="0" y="456738"/>
                </a:lnTo>
                <a:lnTo>
                  <a:pt x="237972" y="318714"/>
                </a:lnTo>
                <a:lnTo>
                  <a:pt x="250314" y="278955"/>
                </a:lnTo>
                <a:cubicBezTo>
                  <a:pt x="319651" y="115025"/>
                  <a:pt x="481973" y="0"/>
                  <a:pt x="671159" y="0"/>
                </a:cubicBezTo>
                <a:close/>
              </a:path>
            </a:pathLst>
          </a:custGeom>
          <a:gradFill flip="none" rotWithShape="1">
            <a:gsLst>
              <a:gs pos="74000">
                <a:schemeClr val="tx1">
                  <a:lumMod val="50000"/>
                  <a:lumOff val="50000"/>
                </a:schemeClr>
              </a:gs>
              <a:gs pos="96000">
                <a:schemeClr val="bg1">
                  <a:lumMod val="65000"/>
                </a:schemeClr>
              </a:gs>
              <a:gs pos="12000">
                <a:srgbClr val="191E23"/>
              </a:gs>
            </a:gsLst>
            <a:lin ang="2700000" scaled="1"/>
            <a:tileRect/>
          </a:gradFill>
          <a:ln>
            <a:gradFill>
              <a:gsLst>
                <a:gs pos="19000">
                  <a:srgbClr val="373A3E"/>
                </a:gs>
                <a:gs pos="60000">
                  <a:srgbClr val="191E23"/>
                </a:gs>
              </a:gsLst>
              <a:lin ang="5400000" scaled="1"/>
            </a:gradFill>
          </a:ln>
          <a:effectLst>
            <a:outerShdw blurRad="228600" dist="88900" dir="8100000" algn="ctr" rotWithShape="0">
              <a:schemeClr val="tx1">
                <a:lumMod val="95000"/>
                <a:lumOff val="5000"/>
                <a:alpha val="78000"/>
              </a:scheme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algn="ctr" defTabSz="1600200">
              <a:lnSpc>
                <a:spcPct val="90000"/>
              </a:lnSpc>
              <a:spcBef>
                <a:spcPct val="0"/>
              </a:spcBef>
              <a:spcAft>
                <a:spcPct val="35000"/>
              </a:spcAft>
            </a:pPr>
            <a:endParaRPr lang="en-GB" sz="3600"/>
          </a:p>
        </p:txBody>
      </p:sp>
      <p:sp>
        <p:nvSpPr>
          <p:cNvPr id="53" name="Freeform: Shape 52">
            <a:extLst>
              <a:ext uri="{FF2B5EF4-FFF2-40B4-BE49-F238E27FC236}">
                <a16:creationId xmlns:a16="http://schemas.microsoft.com/office/drawing/2014/main" id="{C1CEDDA6-5C1A-4E52-8FF1-54D8F0A2E0A6}"/>
              </a:ext>
            </a:extLst>
          </p:cNvPr>
          <p:cNvSpPr/>
          <p:nvPr/>
        </p:nvSpPr>
        <p:spPr>
          <a:xfrm flipH="1">
            <a:off x="64917" y="2566188"/>
            <a:ext cx="2927446" cy="718964"/>
          </a:xfrm>
          <a:custGeom>
            <a:avLst/>
            <a:gdLst>
              <a:gd name="connsiteX0" fmla="*/ 671159 w 3719451"/>
              <a:gd name="connsiteY0" fmla="*/ 0 h 913476"/>
              <a:gd name="connsiteX1" fmla="*/ 3262713 w 3719451"/>
              <a:gd name="connsiteY1" fmla="*/ 0 h 913476"/>
              <a:gd name="connsiteX2" fmla="*/ 3719451 w 3719451"/>
              <a:gd name="connsiteY2" fmla="*/ 456738 h 913476"/>
              <a:gd name="connsiteX3" fmla="*/ 3262713 w 3719451"/>
              <a:gd name="connsiteY3" fmla="*/ 913476 h 913476"/>
              <a:gd name="connsiteX4" fmla="*/ 671159 w 3719451"/>
              <a:gd name="connsiteY4" fmla="*/ 913476 h 913476"/>
              <a:gd name="connsiteX5" fmla="*/ 250314 w 3719451"/>
              <a:gd name="connsiteY5" fmla="*/ 634521 h 913476"/>
              <a:gd name="connsiteX6" fmla="*/ 237972 w 3719451"/>
              <a:gd name="connsiteY6" fmla="*/ 594762 h 913476"/>
              <a:gd name="connsiteX7" fmla="*/ 0 w 3719451"/>
              <a:gd name="connsiteY7" fmla="*/ 456738 h 913476"/>
              <a:gd name="connsiteX8" fmla="*/ 237972 w 3719451"/>
              <a:gd name="connsiteY8" fmla="*/ 318714 h 913476"/>
              <a:gd name="connsiteX9" fmla="*/ 250314 w 3719451"/>
              <a:gd name="connsiteY9" fmla="*/ 278955 h 913476"/>
              <a:gd name="connsiteX10" fmla="*/ 671159 w 3719451"/>
              <a:gd name="connsiteY10" fmla="*/ 0 h 913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19451" h="913476">
                <a:moveTo>
                  <a:pt x="671159" y="0"/>
                </a:moveTo>
                <a:lnTo>
                  <a:pt x="3262713" y="0"/>
                </a:lnTo>
                <a:cubicBezTo>
                  <a:pt x="3514962" y="0"/>
                  <a:pt x="3719451" y="204489"/>
                  <a:pt x="3719451" y="456738"/>
                </a:cubicBezTo>
                <a:cubicBezTo>
                  <a:pt x="3719451" y="708987"/>
                  <a:pt x="3514962" y="913476"/>
                  <a:pt x="3262713" y="913476"/>
                </a:cubicBezTo>
                <a:lnTo>
                  <a:pt x="671159" y="913476"/>
                </a:lnTo>
                <a:cubicBezTo>
                  <a:pt x="481973" y="913476"/>
                  <a:pt x="319651" y="798451"/>
                  <a:pt x="250314" y="634521"/>
                </a:cubicBezTo>
                <a:lnTo>
                  <a:pt x="237972" y="594762"/>
                </a:lnTo>
                <a:lnTo>
                  <a:pt x="0" y="456738"/>
                </a:lnTo>
                <a:lnTo>
                  <a:pt x="237972" y="318714"/>
                </a:lnTo>
                <a:lnTo>
                  <a:pt x="250314" y="278955"/>
                </a:lnTo>
                <a:cubicBezTo>
                  <a:pt x="319651" y="115025"/>
                  <a:pt x="481973" y="0"/>
                  <a:pt x="671159" y="0"/>
                </a:cubicBezTo>
                <a:close/>
              </a:path>
            </a:pathLst>
          </a:custGeom>
          <a:gradFill flip="none" rotWithShape="1">
            <a:gsLst>
              <a:gs pos="74000">
                <a:schemeClr val="tx1">
                  <a:lumMod val="50000"/>
                  <a:lumOff val="50000"/>
                </a:schemeClr>
              </a:gs>
              <a:gs pos="96000">
                <a:schemeClr val="bg1">
                  <a:lumMod val="65000"/>
                </a:schemeClr>
              </a:gs>
              <a:gs pos="12000">
                <a:srgbClr val="191E23"/>
              </a:gs>
            </a:gsLst>
            <a:lin ang="2700000" scaled="1"/>
            <a:tileRect/>
          </a:gradFill>
          <a:ln>
            <a:gradFill>
              <a:gsLst>
                <a:gs pos="19000">
                  <a:srgbClr val="373A3E"/>
                </a:gs>
                <a:gs pos="60000">
                  <a:srgbClr val="191E23"/>
                </a:gs>
              </a:gsLst>
              <a:lin ang="5400000" scaled="1"/>
            </a:gradFill>
          </a:ln>
          <a:effectLst>
            <a:outerShdw blurRad="228600" dist="88900" dir="8100000" algn="ctr" rotWithShape="0">
              <a:schemeClr val="tx1">
                <a:lumMod val="95000"/>
                <a:lumOff val="5000"/>
                <a:alpha val="78000"/>
              </a:scheme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algn="ctr" defTabSz="1600200">
              <a:lnSpc>
                <a:spcPct val="90000"/>
              </a:lnSpc>
              <a:spcBef>
                <a:spcPct val="0"/>
              </a:spcBef>
              <a:spcAft>
                <a:spcPct val="35000"/>
              </a:spcAft>
            </a:pPr>
            <a:endParaRPr lang="en-GB" sz="3600"/>
          </a:p>
        </p:txBody>
      </p:sp>
      <p:sp>
        <p:nvSpPr>
          <p:cNvPr id="54" name="TextBox 53">
            <a:extLst>
              <a:ext uri="{FF2B5EF4-FFF2-40B4-BE49-F238E27FC236}">
                <a16:creationId xmlns:a16="http://schemas.microsoft.com/office/drawing/2014/main" id="{19EA1B43-B5BF-4151-A0F8-2AB5164F8F2F}"/>
              </a:ext>
            </a:extLst>
          </p:cNvPr>
          <p:cNvSpPr txBox="1"/>
          <p:nvPr/>
        </p:nvSpPr>
        <p:spPr>
          <a:xfrm flipH="1">
            <a:off x="5527817" y="1283816"/>
            <a:ext cx="1102474" cy="369332"/>
          </a:xfrm>
          <a:prstGeom prst="rect">
            <a:avLst/>
          </a:prstGeom>
          <a:noFill/>
        </p:spPr>
        <p:txBody>
          <a:bodyPr wrap="square" rtlCol="0">
            <a:spAutoFit/>
          </a:bodyPr>
          <a:lstStyle/>
          <a:p>
            <a:r>
              <a:rPr lang="en-GB" b="1" dirty="0">
                <a:solidFill>
                  <a:srgbClr val="F8E136"/>
                </a:solidFill>
                <a:latin typeface="Quantify" pitchFamily="2" charset="0"/>
              </a:rPr>
              <a:t>Monday</a:t>
            </a:r>
          </a:p>
        </p:txBody>
      </p:sp>
      <p:sp>
        <p:nvSpPr>
          <p:cNvPr id="55" name="TextBox 54">
            <a:extLst>
              <a:ext uri="{FF2B5EF4-FFF2-40B4-BE49-F238E27FC236}">
                <a16:creationId xmlns:a16="http://schemas.microsoft.com/office/drawing/2014/main" id="{E79D9EB0-E80B-46EE-B95A-FD1CD1CFB441}"/>
              </a:ext>
            </a:extLst>
          </p:cNvPr>
          <p:cNvSpPr txBox="1"/>
          <p:nvPr/>
        </p:nvSpPr>
        <p:spPr>
          <a:xfrm flipH="1">
            <a:off x="7528211" y="2764421"/>
            <a:ext cx="1215010" cy="369332"/>
          </a:xfrm>
          <a:prstGeom prst="rect">
            <a:avLst/>
          </a:prstGeom>
          <a:noFill/>
        </p:spPr>
        <p:txBody>
          <a:bodyPr wrap="square" rtlCol="0">
            <a:spAutoFit/>
          </a:bodyPr>
          <a:lstStyle/>
          <a:p>
            <a:r>
              <a:rPr lang="en-GB" b="1" dirty="0">
                <a:solidFill>
                  <a:srgbClr val="C47FB8"/>
                </a:solidFill>
                <a:latin typeface="Quantify" pitchFamily="2" charset="0"/>
              </a:rPr>
              <a:t>Tuesday</a:t>
            </a:r>
          </a:p>
        </p:txBody>
      </p:sp>
      <p:sp>
        <p:nvSpPr>
          <p:cNvPr id="56" name="TextBox 55">
            <a:extLst>
              <a:ext uri="{FF2B5EF4-FFF2-40B4-BE49-F238E27FC236}">
                <a16:creationId xmlns:a16="http://schemas.microsoft.com/office/drawing/2014/main" id="{48F516B4-BEA0-4B23-BCA3-7F5474676A06}"/>
              </a:ext>
            </a:extLst>
          </p:cNvPr>
          <p:cNvSpPr txBox="1"/>
          <p:nvPr/>
        </p:nvSpPr>
        <p:spPr>
          <a:xfrm flipH="1">
            <a:off x="6569064" y="5135569"/>
            <a:ext cx="1570580" cy="369332"/>
          </a:xfrm>
          <a:prstGeom prst="rect">
            <a:avLst/>
          </a:prstGeom>
          <a:noFill/>
        </p:spPr>
        <p:txBody>
          <a:bodyPr wrap="square" rtlCol="0">
            <a:spAutoFit/>
          </a:bodyPr>
          <a:lstStyle/>
          <a:p>
            <a:r>
              <a:rPr lang="en-GB" b="1" dirty="0">
                <a:solidFill>
                  <a:srgbClr val="EF7056"/>
                </a:solidFill>
                <a:latin typeface="Quantify" pitchFamily="2" charset="0"/>
              </a:rPr>
              <a:t>Wednesday</a:t>
            </a:r>
            <a:endParaRPr lang="en-GB" sz="2400" b="1" dirty="0">
              <a:solidFill>
                <a:srgbClr val="EF7056"/>
              </a:solidFill>
              <a:latin typeface="Quantify" pitchFamily="2" charset="0"/>
            </a:endParaRPr>
          </a:p>
        </p:txBody>
      </p:sp>
      <p:sp>
        <p:nvSpPr>
          <p:cNvPr id="57" name="TextBox 56">
            <a:extLst>
              <a:ext uri="{FF2B5EF4-FFF2-40B4-BE49-F238E27FC236}">
                <a16:creationId xmlns:a16="http://schemas.microsoft.com/office/drawing/2014/main" id="{A12EF59F-3A82-41D0-BA60-8AF35FE2A112}"/>
              </a:ext>
            </a:extLst>
          </p:cNvPr>
          <p:cNvSpPr txBox="1"/>
          <p:nvPr/>
        </p:nvSpPr>
        <p:spPr>
          <a:xfrm flipH="1">
            <a:off x="4251473" y="5124117"/>
            <a:ext cx="1236139" cy="369332"/>
          </a:xfrm>
          <a:prstGeom prst="rect">
            <a:avLst/>
          </a:prstGeom>
          <a:noFill/>
        </p:spPr>
        <p:txBody>
          <a:bodyPr wrap="square" rtlCol="0">
            <a:spAutoFit/>
          </a:bodyPr>
          <a:lstStyle/>
          <a:p>
            <a:r>
              <a:rPr lang="en-GB" b="1" dirty="0">
                <a:solidFill>
                  <a:srgbClr val="3F6BAC"/>
                </a:solidFill>
                <a:latin typeface="Quantify" pitchFamily="2" charset="0"/>
              </a:rPr>
              <a:t>Thursday</a:t>
            </a:r>
            <a:endParaRPr lang="en-GB" sz="2400" b="1" dirty="0">
              <a:solidFill>
                <a:srgbClr val="3F6BAC"/>
              </a:solidFill>
              <a:latin typeface="Quantify" pitchFamily="2" charset="0"/>
            </a:endParaRPr>
          </a:p>
        </p:txBody>
      </p:sp>
      <p:sp>
        <p:nvSpPr>
          <p:cNvPr id="58" name="TextBox 57">
            <a:extLst>
              <a:ext uri="{FF2B5EF4-FFF2-40B4-BE49-F238E27FC236}">
                <a16:creationId xmlns:a16="http://schemas.microsoft.com/office/drawing/2014/main" id="{9AB58B4B-E333-464A-8A34-A9F9B9DBC63B}"/>
              </a:ext>
            </a:extLst>
          </p:cNvPr>
          <p:cNvSpPr txBox="1"/>
          <p:nvPr/>
        </p:nvSpPr>
        <p:spPr>
          <a:xfrm flipH="1">
            <a:off x="3648851" y="2760963"/>
            <a:ext cx="950037" cy="369332"/>
          </a:xfrm>
          <a:prstGeom prst="rect">
            <a:avLst/>
          </a:prstGeom>
          <a:noFill/>
        </p:spPr>
        <p:txBody>
          <a:bodyPr wrap="square" rtlCol="0">
            <a:spAutoFit/>
          </a:bodyPr>
          <a:lstStyle/>
          <a:p>
            <a:r>
              <a:rPr lang="en-GB" b="1" dirty="0">
                <a:solidFill>
                  <a:srgbClr val="00B293"/>
                </a:solidFill>
                <a:latin typeface="Quantify" pitchFamily="2" charset="0"/>
              </a:rPr>
              <a:t>Friday</a:t>
            </a:r>
            <a:endParaRPr lang="en-GB" sz="2400" b="1" dirty="0">
              <a:solidFill>
                <a:srgbClr val="00B293"/>
              </a:solidFill>
              <a:latin typeface="Quantify" pitchFamily="2" charset="0"/>
            </a:endParaRPr>
          </a:p>
        </p:txBody>
      </p:sp>
      <p:sp>
        <p:nvSpPr>
          <p:cNvPr id="59" name="TextBox 58">
            <a:extLst>
              <a:ext uri="{FF2B5EF4-FFF2-40B4-BE49-F238E27FC236}">
                <a16:creationId xmlns:a16="http://schemas.microsoft.com/office/drawing/2014/main" id="{5979FE40-F1D0-465D-B73E-7B7856A3A9A4}"/>
              </a:ext>
            </a:extLst>
          </p:cNvPr>
          <p:cNvSpPr txBox="1"/>
          <p:nvPr/>
        </p:nvSpPr>
        <p:spPr>
          <a:xfrm flipH="1">
            <a:off x="4853630" y="2825699"/>
            <a:ext cx="2432499" cy="1384995"/>
          </a:xfrm>
          <a:prstGeom prst="rect">
            <a:avLst/>
          </a:prstGeom>
          <a:noFill/>
        </p:spPr>
        <p:txBody>
          <a:bodyPr wrap="square" rtlCol="0">
            <a:spAutoFit/>
          </a:bodyPr>
          <a:lstStyle/>
          <a:p>
            <a:pPr algn="ctr"/>
            <a:r>
              <a:rPr lang="en-GB" sz="2800" b="1" dirty="0">
                <a:solidFill>
                  <a:schemeClr val="bg1"/>
                </a:solidFill>
                <a:latin typeface="Lato" panose="020F0502020204030203" pitchFamily="34" charset="0"/>
              </a:rPr>
              <a:t>Security</a:t>
            </a:r>
          </a:p>
          <a:p>
            <a:pPr algn="ctr"/>
            <a:r>
              <a:rPr lang="en-GB" sz="2800" b="1" dirty="0">
                <a:solidFill>
                  <a:schemeClr val="bg1"/>
                </a:solidFill>
                <a:latin typeface="Lato" panose="020F0502020204030203" pitchFamily="34" charset="0"/>
              </a:rPr>
              <a:t>Case Development</a:t>
            </a:r>
          </a:p>
        </p:txBody>
      </p:sp>
      <p:pic>
        <p:nvPicPr>
          <p:cNvPr id="61" name="Graphic 60" descr="Crown outline">
            <a:extLst>
              <a:ext uri="{FF2B5EF4-FFF2-40B4-BE49-F238E27FC236}">
                <a16:creationId xmlns:a16="http://schemas.microsoft.com/office/drawing/2014/main" id="{E54635A6-3396-4A23-A7FD-438FA19E519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74253" y="580542"/>
            <a:ext cx="540000" cy="540000"/>
          </a:xfrm>
          <a:prstGeom prst="rect">
            <a:avLst/>
          </a:prstGeom>
        </p:spPr>
      </p:pic>
      <p:pic>
        <p:nvPicPr>
          <p:cNvPr id="63" name="Graphic 62" descr="User Crown Female outline">
            <a:extLst>
              <a:ext uri="{FF2B5EF4-FFF2-40B4-BE49-F238E27FC236}">
                <a16:creationId xmlns:a16="http://schemas.microsoft.com/office/drawing/2014/main" id="{83EE32C4-FFBF-4170-8CAC-AF703760762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063117" y="5057833"/>
            <a:ext cx="540000" cy="540000"/>
          </a:xfrm>
          <a:prstGeom prst="rect">
            <a:avLst/>
          </a:prstGeom>
        </p:spPr>
      </p:pic>
      <p:pic>
        <p:nvPicPr>
          <p:cNvPr id="65" name="Graphic 64" descr="User Crown Male outline">
            <a:extLst>
              <a:ext uri="{FF2B5EF4-FFF2-40B4-BE49-F238E27FC236}">
                <a16:creationId xmlns:a16="http://schemas.microsoft.com/office/drawing/2014/main" id="{1A8F38FF-8B07-4F1C-99D0-32CDAE0ECB9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213565" y="2675629"/>
            <a:ext cx="540000" cy="540000"/>
          </a:xfrm>
          <a:prstGeom prst="rect">
            <a:avLst/>
          </a:prstGeom>
        </p:spPr>
      </p:pic>
      <p:pic>
        <p:nvPicPr>
          <p:cNvPr id="67" name="Graphic 66" descr="Pawn outline">
            <a:extLst>
              <a:ext uri="{FF2B5EF4-FFF2-40B4-BE49-F238E27FC236}">
                <a16:creationId xmlns:a16="http://schemas.microsoft.com/office/drawing/2014/main" id="{2A6E73CB-4961-4BF2-9D8F-311F76E592C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468214" y="5097860"/>
            <a:ext cx="540000" cy="540000"/>
          </a:xfrm>
          <a:prstGeom prst="rect">
            <a:avLst/>
          </a:prstGeom>
        </p:spPr>
      </p:pic>
      <p:pic>
        <p:nvPicPr>
          <p:cNvPr id="69" name="Graphic 68" descr="Medieval tower outline">
            <a:extLst>
              <a:ext uri="{FF2B5EF4-FFF2-40B4-BE49-F238E27FC236}">
                <a16:creationId xmlns:a16="http://schemas.microsoft.com/office/drawing/2014/main" id="{CD330948-42D8-4FCD-904A-88A5C12AFBB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245059" y="2671982"/>
            <a:ext cx="540000" cy="540000"/>
          </a:xfrm>
          <a:prstGeom prst="rect">
            <a:avLst/>
          </a:prstGeom>
        </p:spPr>
      </p:pic>
      <p:sp>
        <p:nvSpPr>
          <p:cNvPr id="70" name="TextBox 69">
            <a:extLst>
              <a:ext uri="{FF2B5EF4-FFF2-40B4-BE49-F238E27FC236}">
                <a16:creationId xmlns:a16="http://schemas.microsoft.com/office/drawing/2014/main" id="{032D310E-E464-434F-BB94-3CA693C0B37C}"/>
              </a:ext>
            </a:extLst>
          </p:cNvPr>
          <p:cNvSpPr txBox="1"/>
          <p:nvPr/>
        </p:nvSpPr>
        <p:spPr>
          <a:xfrm flipH="1">
            <a:off x="7493033" y="538535"/>
            <a:ext cx="2519188" cy="646331"/>
          </a:xfrm>
          <a:prstGeom prst="rect">
            <a:avLst/>
          </a:prstGeom>
          <a:noFill/>
        </p:spPr>
        <p:txBody>
          <a:bodyPr wrap="square" rtlCol="0">
            <a:spAutoFit/>
          </a:bodyPr>
          <a:lstStyle/>
          <a:p>
            <a:r>
              <a:rPr lang="en-GB" b="1" dirty="0">
                <a:solidFill>
                  <a:srgbClr val="F8E136"/>
                </a:solidFill>
                <a:latin typeface="Quantify" pitchFamily="2" charset="0"/>
              </a:rPr>
              <a:t>Introduction</a:t>
            </a:r>
          </a:p>
          <a:p>
            <a:r>
              <a:rPr lang="en-GB" b="1" dirty="0">
                <a:solidFill>
                  <a:srgbClr val="F8E136"/>
                </a:solidFill>
                <a:latin typeface="Quantify" pitchFamily="2" charset="0"/>
              </a:rPr>
              <a:t>Design Good Practice</a:t>
            </a:r>
          </a:p>
        </p:txBody>
      </p:sp>
      <p:sp>
        <p:nvSpPr>
          <p:cNvPr id="71" name="TextBox 70">
            <a:extLst>
              <a:ext uri="{FF2B5EF4-FFF2-40B4-BE49-F238E27FC236}">
                <a16:creationId xmlns:a16="http://schemas.microsoft.com/office/drawing/2014/main" id="{08867F1C-FB32-4070-96B7-0FC77C3106A7}"/>
              </a:ext>
            </a:extLst>
          </p:cNvPr>
          <p:cNvSpPr txBox="1"/>
          <p:nvPr/>
        </p:nvSpPr>
        <p:spPr>
          <a:xfrm flipH="1">
            <a:off x="9623691" y="2767641"/>
            <a:ext cx="2823636" cy="369332"/>
          </a:xfrm>
          <a:prstGeom prst="rect">
            <a:avLst/>
          </a:prstGeom>
          <a:noFill/>
        </p:spPr>
        <p:txBody>
          <a:bodyPr wrap="square" rtlCol="0">
            <a:spAutoFit/>
          </a:bodyPr>
          <a:lstStyle/>
          <a:p>
            <a:r>
              <a:rPr lang="en-GB" sz="1800" b="1" i="0" u="none" strike="noStrike" baseline="0" dirty="0">
                <a:solidFill>
                  <a:srgbClr val="C47FB8"/>
                </a:solidFill>
                <a:latin typeface="Arial" panose="020B0604020202020204" pitchFamily="34" charset="0"/>
              </a:rPr>
              <a:t>Security Architectures</a:t>
            </a:r>
            <a:endParaRPr lang="en-GB" b="1" dirty="0">
              <a:solidFill>
                <a:srgbClr val="C47FB8"/>
              </a:solidFill>
              <a:latin typeface="Quantify" pitchFamily="2" charset="0"/>
            </a:endParaRPr>
          </a:p>
        </p:txBody>
      </p:sp>
      <p:sp>
        <p:nvSpPr>
          <p:cNvPr id="72" name="TextBox 71">
            <a:extLst>
              <a:ext uri="{FF2B5EF4-FFF2-40B4-BE49-F238E27FC236}">
                <a16:creationId xmlns:a16="http://schemas.microsoft.com/office/drawing/2014/main" id="{9A7C277C-68CF-4EAE-8C50-7D6A5682B95A}"/>
              </a:ext>
            </a:extLst>
          </p:cNvPr>
          <p:cNvSpPr txBox="1"/>
          <p:nvPr/>
        </p:nvSpPr>
        <p:spPr>
          <a:xfrm flipH="1">
            <a:off x="8684364" y="5040768"/>
            <a:ext cx="2823636" cy="646331"/>
          </a:xfrm>
          <a:prstGeom prst="rect">
            <a:avLst/>
          </a:prstGeom>
          <a:noFill/>
        </p:spPr>
        <p:txBody>
          <a:bodyPr wrap="square" rtlCol="0">
            <a:spAutoFit/>
          </a:bodyPr>
          <a:lstStyle/>
          <a:p>
            <a:pPr algn="ctr"/>
            <a:r>
              <a:rPr lang="en-GB" sz="1800" b="1" i="0" u="none" strike="noStrike" baseline="0" dirty="0">
                <a:solidFill>
                  <a:srgbClr val="EF7056"/>
                </a:solidFill>
                <a:latin typeface="Arial" panose="020B0604020202020204" pitchFamily="34" charset="0"/>
              </a:rPr>
              <a:t>Developing a 'Security Case' - Resources</a:t>
            </a:r>
            <a:endParaRPr lang="en-GB" b="1" dirty="0">
              <a:solidFill>
                <a:srgbClr val="EF7056"/>
              </a:solidFill>
              <a:latin typeface="Quantify" pitchFamily="2" charset="0"/>
            </a:endParaRPr>
          </a:p>
        </p:txBody>
      </p:sp>
      <p:sp>
        <p:nvSpPr>
          <p:cNvPr id="73" name="TextBox 72">
            <a:extLst>
              <a:ext uri="{FF2B5EF4-FFF2-40B4-BE49-F238E27FC236}">
                <a16:creationId xmlns:a16="http://schemas.microsoft.com/office/drawing/2014/main" id="{474D868C-E7A4-4A29-A601-AE1617AC9E47}"/>
              </a:ext>
            </a:extLst>
          </p:cNvPr>
          <p:cNvSpPr txBox="1"/>
          <p:nvPr/>
        </p:nvSpPr>
        <p:spPr>
          <a:xfrm flipH="1">
            <a:off x="514185" y="5038140"/>
            <a:ext cx="2823636" cy="646331"/>
          </a:xfrm>
          <a:prstGeom prst="rect">
            <a:avLst/>
          </a:prstGeom>
          <a:noFill/>
        </p:spPr>
        <p:txBody>
          <a:bodyPr wrap="square" rtlCol="0">
            <a:spAutoFit/>
          </a:bodyPr>
          <a:lstStyle/>
          <a:p>
            <a:pPr algn="ctr"/>
            <a:r>
              <a:rPr lang="en-GB" sz="1800" b="1" i="0" u="none" strike="noStrike" baseline="0" dirty="0">
                <a:solidFill>
                  <a:schemeClr val="accent1">
                    <a:lumMod val="60000"/>
                    <a:lumOff val="40000"/>
                  </a:schemeClr>
                </a:solidFill>
                <a:latin typeface="Arial" panose="020B0604020202020204" pitchFamily="34" charset="0"/>
              </a:rPr>
              <a:t>Developing a 'Security Case'</a:t>
            </a:r>
            <a:endParaRPr lang="en-GB" b="1" dirty="0">
              <a:solidFill>
                <a:schemeClr val="accent1">
                  <a:lumMod val="60000"/>
                  <a:lumOff val="40000"/>
                </a:schemeClr>
              </a:solidFill>
              <a:latin typeface="Quantify" pitchFamily="2" charset="0"/>
            </a:endParaRPr>
          </a:p>
        </p:txBody>
      </p:sp>
      <p:sp>
        <p:nvSpPr>
          <p:cNvPr id="74" name="TextBox 73">
            <a:extLst>
              <a:ext uri="{FF2B5EF4-FFF2-40B4-BE49-F238E27FC236}">
                <a16:creationId xmlns:a16="http://schemas.microsoft.com/office/drawing/2014/main" id="{112CFD50-1E05-485F-AB55-345E4E5308AE}"/>
              </a:ext>
            </a:extLst>
          </p:cNvPr>
          <p:cNvSpPr txBox="1"/>
          <p:nvPr/>
        </p:nvSpPr>
        <p:spPr>
          <a:xfrm flipH="1">
            <a:off x="332463" y="2741004"/>
            <a:ext cx="1932106" cy="369332"/>
          </a:xfrm>
          <a:prstGeom prst="rect">
            <a:avLst/>
          </a:prstGeom>
          <a:noFill/>
        </p:spPr>
        <p:txBody>
          <a:bodyPr wrap="square" rtlCol="0">
            <a:spAutoFit/>
          </a:bodyPr>
          <a:lstStyle/>
          <a:p>
            <a:pPr algn="ctr"/>
            <a:r>
              <a:rPr lang="en-GB" sz="1800" b="1" i="0" u="none" strike="noStrike" baseline="0" dirty="0">
                <a:solidFill>
                  <a:srgbClr val="00B293"/>
                </a:solidFill>
                <a:latin typeface="Arial" panose="020B0604020202020204" pitchFamily="34" charset="0"/>
              </a:rPr>
              <a:t>Exam (11:00)</a:t>
            </a:r>
            <a:endParaRPr lang="en-GB" b="1" dirty="0">
              <a:solidFill>
                <a:srgbClr val="00B293"/>
              </a:solidFill>
              <a:latin typeface="Quantify" pitchFamily="2" charset="0"/>
            </a:endParaRPr>
          </a:p>
        </p:txBody>
      </p:sp>
    </p:spTree>
    <p:extLst>
      <p:ext uri="{BB962C8B-B14F-4D97-AF65-F5344CB8AC3E}">
        <p14:creationId xmlns:p14="http://schemas.microsoft.com/office/powerpoint/2010/main" val="154837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p:cTn id="7" dur="500" fill="hold"/>
                                        <p:tgtEl>
                                          <p:spTgt spid="59"/>
                                        </p:tgtEl>
                                        <p:attrNameLst>
                                          <p:attrName>ppt_w</p:attrName>
                                        </p:attrNameLst>
                                      </p:cBhvr>
                                      <p:tavLst>
                                        <p:tav tm="0">
                                          <p:val>
                                            <p:fltVal val="0"/>
                                          </p:val>
                                        </p:tav>
                                        <p:tav tm="100000">
                                          <p:val>
                                            <p:strVal val="#ppt_w"/>
                                          </p:val>
                                        </p:tav>
                                      </p:tavLst>
                                    </p:anim>
                                    <p:anim calcmode="lin" valueType="num">
                                      <p:cBhvr>
                                        <p:cTn id="8" dur="500" fill="hold"/>
                                        <p:tgtEl>
                                          <p:spTgt spid="59"/>
                                        </p:tgtEl>
                                        <p:attrNameLst>
                                          <p:attrName>ppt_h</p:attrName>
                                        </p:attrNameLst>
                                      </p:cBhvr>
                                      <p:tavLst>
                                        <p:tav tm="0">
                                          <p:val>
                                            <p:fltVal val="0"/>
                                          </p:val>
                                        </p:tav>
                                        <p:tav tm="100000">
                                          <p:val>
                                            <p:strVal val="#ppt_h"/>
                                          </p:val>
                                        </p:tav>
                                      </p:tavLst>
                                    </p:anim>
                                    <p:animEffect transition="in" filter="fade">
                                      <p:cBhvr>
                                        <p:cTn id="9" dur="500"/>
                                        <p:tgtEl>
                                          <p:spTgt spid="59"/>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57"/>
                                        </p:tgtEl>
                                        <p:attrNameLst>
                                          <p:attrName>style.visibility</p:attrName>
                                        </p:attrNameLst>
                                      </p:cBhvr>
                                      <p:to>
                                        <p:strVal val="visible"/>
                                      </p:to>
                                    </p:set>
                                    <p:animEffect transition="in" filter="wheel(1)">
                                      <p:cBhvr>
                                        <p:cTn id="14" dur="2000"/>
                                        <p:tgtEl>
                                          <p:spTgt spid="57"/>
                                        </p:tgtEl>
                                      </p:cBhvr>
                                    </p:animEffect>
                                  </p:childTnLst>
                                </p:cTn>
                              </p:par>
                              <p:par>
                                <p:cTn id="15" presetID="21" presetClass="entr" presetSubtype="1" fill="hold" grpId="0" nodeType="with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wheel(1)">
                                      <p:cBhvr>
                                        <p:cTn id="17" dur="2000"/>
                                        <p:tgtEl>
                                          <p:spTgt spid="56"/>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55"/>
                                        </p:tgtEl>
                                        <p:attrNameLst>
                                          <p:attrName>style.visibility</p:attrName>
                                        </p:attrNameLst>
                                      </p:cBhvr>
                                      <p:to>
                                        <p:strVal val="visible"/>
                                      </p:to>
                                    </p:set>
                                    <p:animEffect transition="in" filter="wheel(1)">
                                      <p:cBhvr>
                                        <p:cTn id="20" dur="2000"/>
                                        <p:tgtEl>
                                          <p:spTgt spid="55"/>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heel(1)">
                                      <p:cBhvr>
                                        <p:cTn id="23" dur="2000"/>
                                        <p:tgtEl>
                                          <p:spTgt spid="54"/>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Effect transition="in" filter="wheel(1)">
                                      <p:cBhvr>
                                        <p:cTn id="26" dur="2000"/>
                                        <p:tgtEl>
                                          <p:spTgt spid="5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wipe(left)">
                                      <p:cBhvr>
                                        <p:cTn id="31" dur="500"/>
                                        <p:tgtEl>
                                          <p:spTgt spid="49"/>
                                        </p:tgtEl>
                                      </p:cBhvr>
                                    </p:animEffect>
                                  </p:childTnLst>
                                </p:cTn>
                              </p:par>
                            </p:childTnLst>
                          </p:cTn>
                        </p:par>
                        <p:par>
                          <p:cTn id="32" fill="hold">
                            <p:stCondLst>
                              <p:cond delay="500"/>
                            </p:stCondLst>
                            <p:childTnLst>
                              <p:par>
                                <p:cTn id="33" presetID="10" presetClass="entr" presetSubtype="0" fill="hold" grpId="0" nodeType="afterEffect">
                                  <p:stCondLst>
                                    <p:cond delay="1000"/>
                                  </p:stCondLst>
                                  <p:childTnLst>
                                    <p:set>
                                      <p:cBhvr>
                                        <p:cTn id="34" dur="1" fill="hold">
                                          <p:stCondLst>
                                            <p:cond delay="0"/>
                                          </p:stCondLst>
                                        </p:cTn>
                                        <p:tgtEl>
                                          <p:spTgt spid="70"/>
                                        </p:tgtEl>
                                        <p:attrNameLst>
                                          <p:attrName>style.visibility</p:attrName>
                                        </p:attrNameLst>
                                      </p:cBhvr>
                                      <p:to>
                                        <p:strVal val="visible"/>
                                      </p:to>
                                    </p:set>
                                    <p:animEffect transition="in" filter="fade">
                                      <p:cBhvr>
                                        <p:cTn id="35" dur="500"/>
                                        <p:tgtEl>
                                          <p:spTgt spid="70"/>
                                        </p:tgtEl>
                                      </p:cBhvr>
                                    </p:animEffect>
                                  </p:childTnLst>
                                </p:cTn>
                              </p:par>
                            </p:childTnLst>
                          </p:cTn>
                        </p:par>
                        <p:par>
                          <p:cTn id="36" fill="hold">
                            <p:stCondLst>
                              <p:cond delay="2000"/>
                            </p:stCondLst>
                            <p:childTnLst>
                              <p:par>
                                <p:cTn id="37" presetID="10" presetClass="entr" presetSubtype="0"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Effect transition="in" filter="fade">
                                      <p:cBhvr>
                                        <p:cTn id="39" dur="500"/>
                                        <p:tgtEl>
                                          <p:spTgt spid="6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50"/>
                                        </p:tgtEl>
                                        <p:attrNameLst>
                                          <p:attrName>style.visibility</p:attrName>
                                        </p:attrNameLst>
                                      </p:cBhvr>
                                      <p:to>
                                        <p:strVal val="visible"/>
                                      </p:to>
                                    </p:set>
                                    <p:animEffect transition="in" filter="wipe(left)">
                                      <p:cBhvr>
                                        <p:cTn id="44" dur="500"/>
                                        <p:tgtEl>
                                          <p:spTgt spid="50"/>
                                        </p:tgtEl>
                                      </p:cBhvr>
                                    </p:animEffect>
                                  </p:childTnLst>
                                </p:cTn>
                              </p:par>
                            </p:childTnLst>
                          </p:cTn>
                        </p:par>
                        <p:par>
                          <p:cTn id="45" fill="hold">
                            <p:stCondLst>
                              <p:cond delay="500"/>
                            </p:stCondLst>
                            <p:childTnLst>
                              <p:par>
                                <p:cTn id="46" presetID="10" presetClass="entr" presetSubtype="0" fill="hold" grpId="0" nodeType="afterEffect">
                                  <p:stCondLst>
                                    <p:cond delay="100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500"/>
                                        <p:tgtEl>
                                          <p:spTgt spid="71"/>
                                        </p:tgtEl>
                                      </p:cBhvr>
                                    </p:animEffect>
                                  </p:childTnLst>
                                </p:cTn>
                              </p:par>
                            </p:childTnLst>
                          </p:cTn>
                        </p:par>
                        <p:par>
                          <p:cTn id="49" fill="hold">
                            <p:stCondLst>
                              <p:cond delay="2000"/>
                            </p:stCondLst>
                            <p:childTnLst>
                              <p:par>
                                <p:cTn id="50" presetID="10" presetClass="entr" presetSubtype="0" fill="hold"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fade">
                                      <p:cBhvr>
                                        <p:cTn id="52" dur="500"/>
                                        <p:tgtEl>
                                          <p:spTgt spid="6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wipe(left)">
                                      <p:cBhvr>
                                        <p:cTn id="57" dur="500"/>
                                        <p:tgtEl>
                                          <p:spTgt spid="51"/>
                                        </p:tgtEl>
                                      </p:cBhvr>
                                    </p:animEffect>
                                  </p:childTnLst>
                                </p:cTn>
                              </p:par>
                            </p:childTnLst>
                          </p:cTn>
                        </p:par>
                        <p:par>
                          <p:cTn id="58" fill="hold">
                            <p:stCondLst>
                              <p:cond delay="500"/>
                            </p:stCondLst>
                            <p:childTnLst>
                              <p:par>
                                <p:cTn id="59" presetID="10" presetClass="entr" presetSubtype="0" fill="hold" grpId="0" nodeType="afterEffect">
                                  <p:stCondLst>
                                    <p:cond delay="1000"/>
                                  </p:stCondLst>
                                  <p:childTnLst>
                                    <p:set>
                                      <p:cBhvr>
                                        <p:cTn id="60" dur="1" fill="hold">
                                          <p:stCondLst>
                                            <p:cond delay="0"/>
                                          </p:stCondLst>
                                        </p:cTn>
                                        <p:tgtEl>
                                          <p:spTgt spid="72"/>
                                        </p:tgtEl>
                                        <p:attrNameLst>
                                          <p:attrName>style.visibility</p:attrName>
                                        </p:attrNameLst>
                                      </p:cBhvr>
                                      <p:to>
                                        <p:strVal val="visible"/>
                                      </p:to>
                                    </p:set>
                                    <p:animEffect transition="in" filter="fade">
                                      <p:cBhvr>
                                        <p:cTn id="61" dur="500"/>
                                        <p:tgtEl>
                                          <p:spTgt spid="72"/>
                                        </p:tgtEl>
                                      </p:cBhvr>
                                    </p:animEffect>
                                  </p:childTnLst>
                                </p:cTn>
                              </p:par>
                            </p:childTnLst>
                          </p:cTn>
                        </p:par>
                        <p:par>
                          <p:cTn id="62" fill="hold">
                            <p:stCondLst>
                              <p:cond delay="2000"/>
                            </p:stCondLst>
                            <p:childTnLst>
                              <p:par>
                                <p:cTn id="63" presetID="10"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Effect transition="in" filter="fade">
                                      <p:cBhvr>
                                        <p:cTn id="65" dur="500"/>
                                        <p:tgtEl>
                                          <p:spTgt spid="67"/>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2" fill="hold" grpId="0" nodeType="clickEffect">
                                  <p:stCondLst>
                                    <p:cond delay="0"/>
                                  </p:stCondLst>
                                  <p:childTnLst>
                                    <p:set>
                                      <p:cBhvr>
                                        <p:cTn id="69" dur="1" fill="hold">
                                          <p:stCondLst>
                                            <p:cond delay="0"/>
                                          </p:stCondLst>
                                        </p:cTn>
                                        <p:tgtEl>
                                          <p:spTgt spid="52"/>
                                        </p:tgtEl>
                                        <p:attrNameLst>
                                          <p:attrName>style.visibility</p:attrName>
                                        </p:attrNameLst>
                                      </p:cBhvr>
                                      <p:to>
                                        <p:strVal val="visible"/>
                                      </p:to>
                                    </p:set>
                                    <p:animEffect transition="in" filter="wipe(right)">
                                      <p:cBhvr>
                                        <p:cTn id="70" dur="500"/>
                                        <p:tgtEl>
                                          <p:spTgt spid="52"/>
                                        </p:tgtEl>
                                      </p:cBhvr>
                                    </p:animEffect>
                                  </p:childTnLst>
                                </p:cTn>
                              </p:par>
                            </p:childTnLst>
                          </p:cTn>
                        </p:par>
                        <p:par>
                          <p:cTn id="71" fill="hold">
                            <p:stCondLst>
                              <p:cond delay="500"/>
                            </p:stCondLst>
                            <p:childTnLst>
                              <p:par>
                                <p:cTn id="72" presetID="10" presetClass="entr" presetSubtype="0" fill="hold" grpId="0" nodeType="afterEffect">
                                  <p:stCondLst>
                                    <p:cond delay="1000"/>
                                  </p:stCondLst>
                                  <p:childTnLst>
                                    <p:set>
                                      <p:cBhvr>
                                        <p:cTn id="73" dur="1" fill="hold">
                                          <p:stCondLst>
                                            <p:cond delay="0"/>
                                          </p:stCondLst>
                                        </p:cTn>
                                        <p:tgtEl>
                                          <p:spTgt spid="73"/>
                                        </p:tgtEl>
                                        <p:attrNameLst>
                                          <p:attrName>style.visibility</p:attrName>
                                        </p:attrNameLst>
                                      </p:cBhvr>
                                      <p:to>
                                        <p:strVal val="visible"/>
                                      </p:to>
                                    </p:set>
                                    <p:animEffect transition="in" filter="fade">
                                      <p:cBhvr>
                                        <p:cTn id="74" dur="500"/>
                                        <p:tgtEl>
                                          <p:spTgt spid="73"/>
                                        </p:tgtEl>
                                      </p:cBhvr>
                                    </p:animEffect>
                                  </p:childTnLst>
                                </p:cTn>
                              </p:par>
                            </p:childTnLst>
                          </p:cTn>
                        </p:par>
                        <p:par>
                          <p:cTn id="75" fill="hold">
                            <p:stCondLst>
                              <p:cond delay="2000"/>
                            </p:stCondLst>
                            <p:childTnLst>
                              <p:par>
                                <p:cTn id="76" presetID="10" presetClass="entr" presetSubtype="0" fill="hold"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500"/>
                                        <p:tgtEl>
                                          <p:spTgt spid="63"/>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2" fill="hold" grpId="0" nodeType="clickEffect">
                                  <p:stCondLst>
                                    <p:cond delay="0"/>
                                  </p:stCondLst>
                                  <p:childTnLst>
                                    <p:set>
                                      <p:cBhvr>
                                        <p:cTn id="82" dur="1" fill="hold">
                                          <p:stCondLst>
                                            <p:cond delay="0"/>
                                          </p:stCondLst>
                                        </p:cTn>
                                        <p:tgtEl>
                                          <p:spTgt spid="53"/>
                                        </p:tgtEl>
                                        <p:attrNameLst>
                                          <p:attrName>style.visibility</p:attrName>
                                        </p:attrNameLst>
                                      </p:cBhvr>
                                      <p:to>
                                        <p:strVal val="visible"/>
                                      </p:to>
                                    </p:set>
                                    <p:animEffect transition="in" filter="wipe(right)">
                                      <p:cBhvr>
                                        <p:cTn id="83" dur="500"/>
                                        <p:tgtEl>
                                          <p:spTgt spid="53"/>
                                        </p:tgtEl>
                                      </p:cBhvr>
                                    </p:animEffect>
                                  </p:childTnLst>
                                </p:cTn>
                              </p:par>
                            </p:childTnLst>
                          </p:cTn>
                        </p:par>
                        <p:par>
                          <p:cTn id="84" fill="hold">
                            <p:stCondLst>
                              <p:cond delay="500"/>
                            </p:stCondLst>
                            <p:childTnLst>
                              <p:par>
                                <p:cTn id="85" presetID="10" presetClass="entr" presetSubtype="0" fill="hold" grpId="0" nodeType="afterEffect">
                                  <p:stCondLst>
                                    <p:cond delay="1000"/>
                                  </p:stCondLst>
                                  <p:childTnLst>
                                    <p:set>
                                      <p:cBhvr>
                                        <p:cTn id="86" dur="1" fill="hold">
                                          <p:stCondLst>
                                            <p:cond delay="0"/>
                                          </p:stCondLst>
                                        </p:cTn>
                                        <p:tgtEl>
                                          <p:spTgt spid="74"/>
                                        </p:tgtEl>
                                        <p:attrNameLst>
                                          <p:attrName>style.visibility</p:attrName>
                                        </p:attrNameLst>
                                      </p:cBhvr>
                                      <p:to>
                                        <p:strVal val="visible"/>
                                      </p:to>
                                    </p:set>
                                    <p:animEffect transition="in" filter="fade">
                                      <p:cBhvr>
                                        <p:cTn id="87" dur="500"/>
                                        <p:tgtEl>
                                          <p:spTgt spid="74"/>
                                        </p:tgtEl>
                                      </p:cBhvr>
                                    </p:animEffect>
                                  </p:childTnLst>
                                </p:cTn>
                              </p:par>
                            </p:childTnLst>
                          </p:cTn>
                        </p:par>
                        <p:par>
                          <p:cTn id="88" fill="hold">
                            <p:stCondLst>
                              <p:cond delay="2000"/>
                            </p:stCondLst>
                            <p:childTnLst>
                              <p:par>
                                <p:cTn id="89" presetID="10" presetClass="entr" presetSubtype="0" fill="hold"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1" grpId="0" animBg="1"/>
      <p:bldP spid="52" grpId="0" animBg="1"/>
      <p:bldP spid="53" grpId="0" animBg="1"/>
      <p:bldP spid="54" grpId="0"/>
      <p:bldP spid="55" grpId="0"/>
      <p:bldP spid="56" grpId="0"/>
      <p:bldP spid="57" grpId="0"/>
      <p:bldP spid="58" grpId="0"/>
      <p:bldP spid="59" grpId="0"/>
      <p:bldP spid="70" grpId="0"/>
      <p:bldP spid="71" grpId="0"/>
      <p:bldP spid="72" grpId="0"/>
      <p:bldP spid="73" grpId="0"/>
      <p:bldP spid="74" grpId="0"/>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A3A94-9CC2-43B3-BE51-FCB8B55B8780}"/>
              </a:ext>
            </a:extLst>
          </p:cNvPr>
          <p:cNvSpPr>
            <a:spLocks noGrp="1"/>
          </p:cNvSpPr>
          <p:nvPr>
            <p:ph type="title"/>
          </p:nvPr>
        </p:nvSpPr>
        <p:spPr/>
        <p:txBody>
          <a:bodyPr>
            <a:normAutofit/>
          </a:bodyPr>
          <a:lstStyle/>
          <a:p>
            <a:r>
              <a:rPr lang="en-GB" dirty="0"/>
              <a:t>How Threats Change In Response To Security Architecture</a:t>
            </a:r>
          </a:p>
        </p:txBody>
      </p:sp>
      <p:sp>
        <p:nvSpPr>
          <p:cNvPr id="3" name="Content Placeholder 2">
            <a:extLst>
              <a:ext uri="{FF2B5EF4-FFF2-40B4-BE49-F238E27FC236}">
                <a16:creationId xmlns:a16="http://schemas.microsoft.com/office/drawing/2014/main" id="{39FAFEE0-02B8-4A49-A3E1-502DA80E994F}"/>
              </a:ext>
            </a:extLst>
          </p:cNvPr>
          <p:cNvSpPr>
            <a:spLocks noGrp="1"/>
          </p:cNvSpPr>
          <p:nvPr>
            <p:ph idx="1"/>
          </p:nvPr>
        </p:nvSpPr>
        <p:spPr/>
        <p:txBody>
          <a:bodyPr/>
          <a:lstStyle/>
          <a:p>
            <a:r>
              <a:rPr lang="en-GB" dirty="0"/>
              <a:t>Shift your security mindset from “incident response” to “continuous response” by assuming that your systems are compromised and require continuous monitoring and remediation</a:t>
            </a:r>
          </a:p>
          <a:p>
            <a:r>
              <a:rPr lang="en-GB" dirty="0"/>
              <a:t>Adopt an adaptive security architecture to protect against advanced threats using Gartner’s 12 critical capabilities as the framework</a:t>
            </a:r>
          </a:p>
        </p:txBody>
      </p:sp>
    </p:spTree>
    <p:extLst>
      <p:ext uri="{BB962C8B-B14F-4D97-AF65-F5344CB8AC3E}">
        <p14:creationId xmlns:p14="http://schemas.microsoft.com/office/powerpoint/2010/main" val="192008876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84E66-9145-4430-B566-46D48D0DACFE}"/>
              </a:ext>
            </a:extLst>
          </p:cNvPr>
          <p:cNvSpPr>
            <a:spLocks noGrp="1"/>
          </p:cNvSpPr>
          <p:nvPr>
            <p:ph type="title"/>
          </p:nvPr>
        </p:nvSpPr>
        <p:spPr/>
        <p:txBody>
          <a:bodyPr/>
          <a:lstStyle/>
          <a:p>
            <a:r>
              <a:rPr lang="en-GB" dirty="0"/>
              <a:t>Gartner's Adaptive Security Architecture</a:t>
            </a:r>
          </a:p>
        </p:txBody>
      </p:sp>
      <p:pic>
        <p:nvPicPr>
          <p:cNvPr id="4" name="Content Placeholder 3">
            <a:extLst>
              <a:ext uri="{FF2B5EF4-FFF2-40B4-BE49-F238E27FC236}">
                <a16:creationId xmlns:a16="http://schemas.microsoft.com/office/drawing/2014/main" id="{76A06E1E-A94E-4366-AFE6-6BB68690A2C8}"/>
              </a:ext>
            </a:extLst>
          </p:cNvPr>
          <p:cNvPicPr>
            <a:picLocks noGrp="1" noChangeAspect="1"/>
          </p:cNvPicPr>
          <p:nvPr>
            <p:ph idx="1"/>
          </p:nvPr>
        </p:nvPicPr>
        <p:blipFill rotWithShape="1">
          <a:blip r:embed="rId2"/>
          <a:srcRect t="7734" r="1882"/>
          <a:stretch/>
        </p:blipFill>
        <p:spPr>
          <a:xfrm>
            <a:off x="2143124" y="1690687"/>
            <a:ext cx="6962775" cy="5121931"/>
          </a:xfrm>
          <a:prstGeom prst="rect">
            <a:avLst/>
          </a:prstGeom>
        </p:spPr>
      </p:pic>
    </p:spTree>
    <p:extLst>
      <p:ext uri="{BB962C8B-B14F-4D97-AF65-F5344CB8AC3E}">
        <p14:creationId xmlns:p14="http://schemas.microsoft.com/office/powerpoint/2010/main" val="313670266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675EF-0A9F-44B8-AD12-134E1317D73B}"/>
              </a:ext>
            </a:extLst>
          </p:cNvPr>
          <p:cNvSpPr>
            <a:spLocks noGrp="1"/>
          </p:cNvSpPr>
          <p:nvPr>
            <p:ph type="title"/>
          </p:nvPr>
        </p:nvSpPr>
        <p:spPr/>
        <p:txBody>
          <a:bodyPr>
            <a:normAutofit/>
          </a:bodyPr>
          <a:lstStyle/>
          <a:p>
            <a:r>
              <a:rPr lang="en-GB" dirty="0"/>
              <a:t>How Threat Modelling May Need To Change As a Result of The Outcome</a:t>
            </a:r>
          </a:p>
        </p:txBody>
      </p:sp>
      <p:sp>
        <p:nvSpPr>
          <p:cNvPr id="3" name="Content Placeholder 2">
            <a:extLst>
              <a:ext uri="{FF2B5EF4-FFF2-40B4-BE49-F238E27FC236}">
                <a16:creationId xmlns:a16="http://schemas.microsoft.com/office/drawing/2014/main" id="{58D6CD6C-E09B-4E9D-AD05-33C517A53DE1}"/>
              </a:ext>
            </a:extLst>
          </p:cNvPr>
          <p:cNvSpPr>
            <a:spLocks noGrp="1"/>
          </p:cNvSpPr>
          <p:nvPr>
            <p:ph idx="1"/>
          </p:nvPr>
        </p:nvSpPr>
        <p:spPr/>
        <p:txBody>
          <a:bodyPr/>
          <a:lstStyle/>
          <a:p>
            <a:r>
              <a:rPr lang="en-GB" dirty="0"/>
              <a:t>Feedback and continuous improvement is central to managing risk</a:t>
            </a:r>
          </a:p>
          <a:p>
            <a:r>
              <a:rPr lang="en-GB" dirty="0"/>
              <a:t>There is no single way to threat model</a:t>
            </a:r>
          </a:p>
          <a:p>
            <a:r>
              <a:rPr lang="en-GB" dirty="0"/>
              <a:t>Experiment with different types of diagram</a:t>
            </a:r>
          </a:p>
          <a:p>
            <a:r>
              <a:rPr lang="en-GB" dirty="0"/>
              <a:t>Use domain specific threat libraries</a:t>
            </a:r>
          </a:p>
          <a:p>
            <a:r>
              <a:rPr lang="en-GB" dirty="0"/>
              <a:t>Threat modelling is not an efficient way to find basic coding or dependency issues</a:t>
            </a:r>
          </a:p>
          <a:p>
            <a:r>
              <a:rPr lang="en-GB" dirty="0"/>
              <a:t>Use threat modelling to discover the failure conditions to test for</a:t>
            </a:r>
          </a:p>
          <a:p>
            <a:r>
              <a:rPr lang="en-GB" dirty="0"/>
              <a:t>Join threat modelling communities such as the Threat Modelling channel on OWASP Slack, or follow the Threat Modelling </a:t>
            </a:r>
            <a:r>
              <a:rPr lang="en-GB" dirty="0" err="1"/>
              <a:t>SubReddit</a:t>
            </a:r>
            <a:endParaRPr lang="en-GB" dirty="0"/>
          </a:p>
        </p:txBody>
      </p:sp>
    </p:spTree>
    <p:extLst>
      <p:ext uri="{BB962C8B-B14F-4D97-AF65-F5344CB8AC3E}">
        <p14:creationId xmlns:p14="http://schemas.microsoft.com/office/powerpoint/2010/main" val="338772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5CE7E-76D8-4F63-B373-2AEA095FD9F7}"/>
              </a:ext>
            </a:extLst>
          </p:cNvPr>
          <p:cNvSpPr>
            <a:spLocks noGrp="1"/>
          </p:cNvSpPr>
          <p:nvPr>
            <p:ph type="title"/>
          </p:nvPr>
        </p:nvSpPr>
        <p:spPr/>
        <p:txBody>
          <a:bodyPr/>
          <a:lstStyle/>
          <a:p>
            <a:r>
              <a:rPr lang="en-GB" dirty="0"/>
              <a:t>Fix Security Issues Correctly</a:t>
            </a:r>
          </a:p>
        </p:txBody>
      </p:sp>
      <p:sp>
        <p:nvSpPr>
          <p:cNvPr id="3" name="Content Placeholder 2">
            <a:extLst>
              <a:ext uri="{FF2B5EF4-FFF2-40B4-BE49-F238E27FC236}">
                <a16:creationId xmlns:a16="http://schemas.microsoft.com/office/drawing/2014/main" id="{F97966C4-5256-4017-AE42-04FD1140DCC9}"/>
              </a:ext>
            </a:extLst>
          </p:cNvPr>
          <p:cNvSpPr>
            <a:spLocks noGrp="1"/>
          </p:cNvSpPr>
          <p:nvPr>
            <p:ph idx="1"/>
          </p:nvPr>
        </p:nvSpPr>
        <p:spPr/>
        <p:txBody>
          <a:bodyPr/>
          <a:lstStyle/>
          <a:p>
            <a:r>
              <a:rPr lang="en-GB" dirty="0"/>
              <a:t>If a security issue has been identified in an application, developers should determine the root cause of the problem</a:t>
            </a:r>
          </a:p>
        </p:txBody>
      </p:sp>
    </p:spTree>
    <p:extLst>
      <p:ext uri="{BB962C8B-B14F-4D97-AF65-F5344CB8AC3E}">
        <p14:creationId xmlns:p14="http://schemas.microsoft.com/office/powerpoint/2010/main" val="1265772693"/>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73A3E"/>
            </a:gs>
            <a:gs pos="100000">
              <a:srgbClr val="191E23"/>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46" name="Oval 45">
            <a:extLst>
              <a:ext uri="{FF2B5EF4-FFF2-40B4-BE49-F238E27FC236}">
                <a16:creationId xmlns:a16="http://schemas.microsoft.com/office/drawing/2014/main" id="{3E09B879-FC68-4025-BB3E-45AFC976F0B0}"/>
              </a:ext>
            </a:extLst>
          </p:cNvPr>
          <p:cNvSpPr/>
          <p:nvPr/>
        </p:nvSpPr>
        <p:spPr>
          <a:xfrm>
            <a:off x="3781423" y="1104900"/>
            <a:ext cx="4648199" cy="4648199"/>
          </a:xfrm>
          <a:prstGeom prst="ellipse">
            <a:avLst/>
          </a:prstGeom>
          <a:gradFill>
            <a:gsLst>
              <a:gs pos="68000">
                <a:srgbClr val="1D2227"/>
              </a:gs>
              <a:gs pos="41000">
                <a:srgbClr val="21252A"/>
              </a:gs>
              <a:gs pos="22000">
                <a:srgbClr val="282C31"/>
              </a:gs>
              <a:gs pos="0">
                <a:srgbClr val="373A3E"/>
              </a:gs>
              <a:gs pos="100000">
                <a:srgbClr val="191E23"/>
              </a:gs>
            </a:gsLst>
            <a:path path="circle">
              <a:fillToRect l="100000" b="100000"/>
            </a:path>
          </a:gradFill>
          <a:ln w="38100">
            <a:gradFill>
              <a:gsLst>
                <a:gs pos="0">
                  <a:srgbClr val="F4E132"/>
                </a:gs>
                <a:gs pos="30000">
                  <a:srgbClr val="C57EB8"/>
                </a:gs>
                <a:gs pos="81500">
                  <a:srgbClr val="3D6AAB"/>
                </a:gs>
                <a:gs pos="55000">
                  <a:srgbClr val="EF6F55"/>
                </a:gs>
                <a:gs pos="100000">
                  <a:srgbClr val="00B293"/>
                </a:gs>
              </a:gsLst>
              <a:lin ang="5400000" scaled="1"/>
            </a:gra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3F145F73-675E-44F6-8CCD-F4DDE513B65D}"/>
              </a:ext>
            </a:extLst>
          </p:cNvPr>
          <p:cNvSpPr/>
          <p:nvPr/>
        </p:nvSpPr>
        <p:spPr>
          <a:xfrm>
            <a:off x="5010423" y="509336"/>
            <a:ext cx="2056852" cy="2056852"/>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gradFill flip="none" rotWithShape="1">
            <a:gsLst>
              <a:gs pos="12000">
                <a:schemeClr val="bg1">
                  <a:lumMod val="65000"/>
                </a:schemeClr>
              </a:gs>
              <a:gs pos="53000">
                <a:srgbClr val="191E23"/>
              </a:gs>
            </a:gsLst>
            <a:lin ang="8100000" scaled="0"/>
            <a:tileRect/>
          </a:gradFill>
          <a:ln>
            <a:gradFill>
              <a:gsLst>
                <a:gs pos="0">
                  <a:schemeClr val="bg1">
                    <a:lumMod val="100000"/>
                  </a:schemeClr>
                </a:gs>
                <a:gs pos="94000">
                  <a:srgbClr val="191E23"/>
                </a:gs>
              </a:gsLst>
              <a:lin ang="5400000" scaled="1"/>
            </a:gradFill>
          </a:ln>
          <a:effectLst>
            <a:outerShdw blurRad="228600" dist="88900" dir="8100000" algn="ctr" rotWithShape="0">
              <a:schemeClr val="tx1">
                <a:lumMod val="95000"/>
                <a:lumOff val="5000"/>
                <a:alpha val="78000"/>
              </a:scheme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marL="0" lvl="0" indent="0" algn="ctr" defTabSz="1600200">
              <a:lnSpc>
                <a:spcPct val="90000"/>
              </a:lnSpc>
              <a:spcBef>
                <a:spcPct val="0"/>
              </a:spcBef>
              <a:spcAft>
                <a:spcPct val="35000"/>
              </a:spcAft>
              <a:buNone/>
            </a:pPr>
            <a:endParaRPr lang="en-GB" sz="3600" kern="1200"/>
          </a:p>
        </p:txBody>
      </p:sp>
      <p:sp>
        <p:nvSpPr>
          <p:cNvPr id="10" name="Freeform: Shape 9">
            <a:extLst>
              <a:ext uri="{FF2B5EF4-FFF2-40B4-BE49-F238E27FC236}">
                <a16:creationId xmlns:a16="http://schemas.microsoft.com/office/drawing/2014/main" id="{49FDF212-2329-49BC-A4F9-7512B2975D38}"/>
              </a:ext>
            </a:extLst>
          </p:cNvPr>
          <p:cNvSpPr/>
          <p:nvPr/>
        </p:nvSpPr>
        <p:spPr>
          <a:xfrm>
            <a:off x="6998987" y="1954112"/>
            <a:ext cx="2056852" cy="2056852"/>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gradFill flip="none" rotWithShape="1">
            <a:gsLst>
              <a:gs pos="12000">
                <a:schemeClr val="bg1">
                  <a:lumMod val="65000"/>
                </a:schemeClr>
              </a:gs>
              <a:gs pos="53000">
                <a:srgbClr val="191E23"/>
              </a:gs>
            </a:gsLst>
            <a:lin ang="8100000" scaled="0"/>
            <a:tileRect/>
          </a:gradFill>
          <a:ln>
            <a:gradFill>
              <a:gsLst>
                <a:gs pos="0">
                  <a:schemeClr val="bg1">
                    <a:lumMod val="100000"/>
                  </a:schemeClr>
                </a:gs>
                <a:gs pos="94000">
                  <a:srgbClr val="191E23"/>
                </a:gs>
              </a:gsLst>
              <a:lin ang="5400000" scaled="1"/>
            </a:gradFill>
          </a:ln>
          <a:effectLst>
            <a:outerShdw blurRad="228600" dist="88900" dir="8100000" algn="ctr" rotWithShape="0">
              <a:schemeClr val="tx1">
                <a:lumMod val="95000"/>
                <a:lumOff val="5000"/>
                <a:alpha val="78000"/>
              </a:scheme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marL="0" lvl="0" indent="0" algn="ctr" defTabSz="1600200">
              <a:lnSpc>
                <a:spcPct val="90000"/>
              </a:lnSpc>
              <a:spcBef>
                <a:spcPct val="0"/>
              </a:spcBef>
              <a:spcAft>
                <a:spcPct val="35000"/>
              </a:spcAft>
              <a:buNone/>
            </a:pPr>
            <a:endParaRPr lang="en-GB" sz="3600" kern="1200"/>
          </a:p>
        </p:txBody>
      </p:sp>
      <p:sp>
        <p:nvSpPr>
          <p:cNvPr id="12" name="Freeform: Shape 11">
            <a:extLst>
              <a:ext uri="{FF2B5EF4-FFF2-40B4-BE49-F238E27FC236}">
                <a16:creationId xmlns:a16="http://schemas.microsoft.com/office/drawing/2014/main" id="{677C87B4-2BCD-484F-B1E9-EB63764C1CFF}"/>
              </a:ext>
            </a:extLst>
          </p:cNvPr>
          <p:cNvSpPr/>
          <p:nvPr/>
        </p:nvSpPr>
        <p:spPr>
          <a:xfrm>
            <a:off x="6239423" y="4291809"/>
            <a:ext cx="2056852" cy="2056852"/>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gradFill flip="none" rotWithShape="1">
            <a:gsLst>
              <a:gs pos="12000">
                <a:schemeClr val="bg1">
                  <a:lumMod val="65000"/>
                </a:schemeClr>
              </a:gs>
              <a:gs pos="53000">
                <a:srgbClr val="191E23"/>
              </a:gs>
            </a:gsLst>
            <a:lin ang="8100000" scaled="0"/>
            <a:tileRect/>
          </a:gradFill>
          <a:ln>
            <a:gradFill>
              <a:gsLst>
                <a:gs pos="0">
                  <a:schemeClr val="bg1">
                    <a:lumMod val="100000"/>
                  </a:schemeClr>
                </a:gs>
                <a:gs pos="94000">
                  <a:srgbClr val="191E23"/>
                </a:gs>
              </a:gsLst>
              <a:lin ang="5400000" scaled="1"/>
            </a:gradFill>
          </a:ln>
          <a:effectLst>
            <a:outerShdw blurRad="228600" dist="88900" dir="8100000" algn="ctr" rotWithShape="0">
              <a:schemeClr val="tx1">
                <a:lumMod val="95000"/>
                <a:lumOff val="5000"/>
                <a:alpha val="78000"/>
              </a:scheme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marL="0" lvl="0" indent="0" algn="ctr" defTabSz="1600200">
              <a:lnSpc>
                <a:spcPct val="90000"/>
              </a:lnSpc>
              <a:spcBef>
                <a:spcPct val="0"/>
              </a:spcBef>
              <a:spcAft>
                <a:spcPct val="35000"/>
              </a:spcAft>
              <a:buNone/>
            </a:pPr>
            <a:endParaRPr lang="en-GB" sz="3600" kern="1200"/>
          </a:p>
        </p:txBody>
      </p:sp>
      <p:sp>
        <p:nvSpPr>
          <p:cNvPr id="14" name="Freeform: Shape 13">
            <a:extLst>
              <a:ext uri="{FF2B5EF4-FFF2-40B4-BE49-F238E27FC236}">
                <a16:creationId xmlns:a16="http://schemas.microsoft.com/office/drawing/2014/main" id="{80DC7A14-A7E3-4F31-8E83-AC6A11EAB2BD}"/>
              </a:ext>
            </a:extLst>
          </p:cNvPr>
          <p:cNvSpPr/>
          <p:nvPr/>
        </p:nvSpPr>
        <p:spPr>
          <a:xfrm>
            <a:off x="3781423" y="4291809"/>
            <a:ext cx="2056852" cy="2056852"/>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gradFill flip="none" rotWithShape="1">
            <a:gsLst>
              <a:gs pos="12000">
                <a:schemeClr val="bg1">
                  <a:lumMod val="65000"/>
                </a:schemeClr>
              </a:gs>
              <a:gs pos="53000">
                <a:srgbClr val="191E23"/>
              </a:gs>
            </a:gsLst>
            <a:lin ang="8100000" scaled="0"/>
            <a:tileRect/>
          </a:gradFill>
          <a:ln>
            <a:gradFill>
              <a:gsLst>
                <a:gs pos="0">
                  <a:schemeClr val="bg1">
                    <a:lumMod val="100000"/>
                  </a:schemeClr>
                </a:gs>
                <a:gs pos="94000">
                  <a:srgbClr val="191E23"/>
                </a:gs>
              </a:gsLst>
              <a:lin ang="5400000" scaled="1"/>
            </a:gradFill>
          </a:ln>
          <a:effectLst>
            <a:outerShdw blurRad="228600" dist="88900" dir="8100000" algn="ctr" rotWithShape="0">
              <a:schemeClr val="tx1">
                <a:lumMod val="95000"/>
                <a:lumOff val="5000"/>
                <a:alpha val="78000"/>
              </a:scheme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marL="0" lvl="0" indent="0" algn="ctr" defTabSz="1600200">
              <a:lnSpc>
                <a:spcPct val="90000"/>
              </a:lnSpc>
              <a:spcBef>
                <a:spcPct val="0"/>
              </a:spcBef>
              <a:spcAft>
                <a:spcPct val="35000"/>
              </a:spcAft>
              <a:buNone/>
            </a:pPr>
            <a:endParaRPr lang="en-GB" sz="3600" kern="1200"/>
          </a:p>
        </p:txBody>
      </p:sp>
      <p:sp>
        <p:nvSpPr>
          <p:cNvPr id="16" name="Freeform: Shape 15">
            <a:extLst>
              <a:ext uri="{FF2B5EF4-FFF2-40B4-BE49-F238E27FC236}">
                <a16:creationId xmlns:a16="http://schemas.microsoft.com/office/drawing/2014/main" id="{782C91CA-76A1-4081-97E0-160CBADAA1C1}"/>
              </a:ext>
            </a:extLst>
          </p:cNvPr>
          <p:cNvSpPr/>
          <p:nvPr/>
        </p:nvSpPr>
        <p:spPr>
          <a:xfrm>
            <a:off x="3021859" y="1954112"/>
            <a:ext cx="2056852" cy="2056852"/>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gradFill flip="none" rotWithShape="1">
            <a:gsLst>
              <a:gs pos="12000">
                <a:schemeClr val="bg1">
                  <a:lumMod val="65000"/>
                </a:schemeClr>
              </a:gs>
              <a:gs pos="53000">
                <a:srgbClr val="191E23"/>
              </a:gs>
            </a:gsLst>
            <a:lin ang="8100000" scaled="0"/>
            <a:tileRect/>
          </a:gradFill>
          <a:ln>
            <a:gradFill>
              <a:gsLst>
                <a:gs pos="0">
                  <a:schemeClr val="bg1">
                    <a:lumMod val="100000"/>
                  </a:schemeClr>
                </a:gs>
                <a:gs pos="94000">
                  <a:srgbClr val="191E23"/>
                </a:gs>
              </a:gsLst>
              <a:lin ang="5400000" scaled="1"/>
            </a:gradFill>
          </a:ln>
          <a:effectLst>
            <a:outerShdw blurRad="228600" dist="88900" dir="8100000" algn="ctr" rotWithShape="0">
              <a:schemeClr val="tx1">
                <a:lumMod val="95000"/>
                <a:lumOff val="5000"/>
                <a:alpha val="78000"/>
              </a:scheme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marL="0" lvl="0" indent="0" algn="ctr" defTabSz="1600200">
              <a:lnSpc>
                <a:spcPct val="90000"/>
              </a:lnSpc>
              <a:spcBef>
                <a:spcPct val="0"/>
              </a:spcBef>
              <a:spcAft>
                <a:spcPct val="35000"/>
              </a:spcAft>
              <a:buNone/>
            </a:pPr>
            <a:endParaRPr lang="en-GB" sz="3600" kern="1200"/>
          </a:p>
        </p:txBody>
      </p:sp>
      <p:sp>
        <p:nvSpPr>
          <p:cNvPr id="27" name="Freeform: Shape 26">
            <a:extLst>
              <a:ext uri="{FF2B5EF4-FFF2-40B4-BE49-F238E27FC236}">
                <a16:creationId xmlns:a16="http://schemas.microsoft.com/office/drawing/2014/main" id="{8D257CAF-5A2C-4725-9A49-2D60432A63B7}"/>
              </a:ext>
            </a:extLst>
          </p:cNvPr>
          <p:cNvSpPr/>
          <p:nvPr/>
        </p:nvSpPr>
        <p:spPr>
          <a:xfrm>
            <a:off x="5182812" y="681725"/>
            <a:ext cx="1712074" cy="1712074"/>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gradFill flip="none" rotWithShape="1">
            <a:gsLst>
              <a:gs pos="12000">
                <a:schemeClr val="bg1">
                  <a:lumMod val="65000"/>
                </a:schemeClr>
              </a:gs>
              <a:gs pos="58000">
                <a:srgbClr val="191E23"/>
              </a:gs>
            </a:gsLst>
            <a:lin ang="2700000" scaled="1"/>
            <a:tileRect/>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marL="0" lvl="0" indent="0" algn="ctr" defTabSz="1600200">
              <a:lnSpc>
                <a:spcPct val="90000"/>
              </a:lnSpc>
              <a:spcBef>
                <a:spcPct val="0"/>
              </a:spcBef>
              <a:spcAft>
                <a:spcPct val="35000"/>
              </a:spcAft>
              <a:buNone/>
            </a:pPr>
            <a:endParaRPr lang="en-GB" sz="3600" kern="1200"/>
          </a:p>
        </p:txBody>
      </p:sp>
      <p:sp>
        <p:nvSpPr>
          <p:cNvPr id="28" name="Freeform: Shape 27">
            <a:extLst>
              <a:ext uri="{FF2B5EF4-FFF2-40B4-BE49-F238E27FC236}">
                <a16:creationId xmlns:a16="http://schemas.microsoft.com/office/drawing/2014/main" id="{2FA8DABF-BAA3-4FB8-B3B6-E3040771D188}"/>
              </a:ext>
            </a:extLst>
          </p:cNvPr>
          <p:cNvSpPr/>
          <p:nvPr/>
        </p:nvSpPr>
        <p:spPr>
          <a:xfrm>
            <a:off x="7171376" y="2126501"/>
            <a:ext cx="1712074" cy="1712074"/>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gradFill flip="none" rotWithShape="1">
            <a:gsLst>
              <a:gs pos="12000">
                <a:schemeClr val="bg1">
                  <a:lumMod val="65000"/>
                </a:schemeClr>
              </a:gs>
              <a:gs pos="58000">
                <a:srgbClr val="191E23"/>
              </a:gs>
            </a:gsLst>
            <a:lin ang="2700000" scaled="1"/>
            <a:tileRect/>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marL="0" lvl="0" indent="0" algn="ctr" defTabSz="1600200">
              <a:lnSpc>
                <a:spcPct val="90000"/>
              </a:lnSpc>
              <a:spcBef>
                <a:spcPct val="0"/>
              </a:spcBef>
              <a:spcAft>
                <a:spcPct val="35000"/>
              </a:spcAft>
              <a:buNone/>
            </a:pPr>
            <a:endParaRPr lang="en-GB" sz="3600" kern="1200"/>
          </a:p>
        </p:txBody>
      </p:sp>
      <p:sp>
        <p:nvSpPr>
          <p:cNvPr id="29" name="Freeform: Shape 28">
            <a:extLst>
              <a:ext uri="{FF2B5EF4-FFF2-40B4-BE49-F238E27FC236}">
                <a16:creationId xmlns:a16="http://schemas.microsoft.com/office/drawing/2014/main" id="{DD386D2E-15BD-4A0C-AC4F-AE019B21243C}"/>
              </a:ext>
            </a:extLst>
          </p:cNvPr>
          <p:cNvSpPr/>
          <p:nvPr/>
        </p:nvSpPr>
        <p:spPr>
          <a:xfrm>
            <a:off x="6411812" y="4464198"/>
            <a:ext cx="1712074" cy="1712074"/>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gradFill flip="none" rotWithShape="1">
            <a:gsLst>
              <a:gs pos="12000">
                <a:schemeClr val="bg1">
                  <a:lumMod val="65000"/>
                </a:schemeClr>
              </a:gs>
              <a:gs pos="58000">
                <a:srgbClr val="191E23"/>
              </a:gs>
            </a:gsLst>
            <a:lin ang="2700000" scaled="1"/>
            <a:tileRect/>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marL="0" lvl="0" indent="0" algn="ctr" defTabSz="1600200">
              <a:lnSpc>
                <a:spcPct val="90000"/>
              </a:lnSpc>
              <a:spcBef>
                <a:spcPct val="0"/>
              </a:spcBef>
              <a:spcAft>
                <a:spcPct val="35000"/>
              </a:spcAft>
              <a:buNone/>
            </a:pPr>
            <a:endParaRPr lang="en-GB" sz="3600" kern="1200"/>
          </a:p>
        </p:txBody>
      </p:sp>
      <p:sp>
        <p:nvSpPr>
          <p:cNvPr id="30" name="Freeform: Shape 29">
            <a:extLst>
              <a:ext uri="{FF2B5EF4-FFF2-40B4-BE49-F238E27FC236}">
                <a16:creationId xmlns:a16="http://schemas.microsoft.com/office/drawing/2014/main" id="{3D33D621-FB79-42B4-B249-D3A6E5C1545F}"/>
              </a:ext>
            </a:extLst>
          </p:cNvPr>
          <p:cNvSpPr/>
          <p:nvPr/>
        </p:nvSpPr>
        <p:spPr>
          <a:xfrm>
            <a:off x="3953812" y="4464198"/>
            <a:ext cx="1712074" cy="1712074"/>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gradFill flip="none" rotWithShape="1">
            <a:gsLst>
              <a:gs pos="12000">
                <a:schemeClr val="bg1">
                  <a:lumMod val="65000"/>
                </a:schemeClr>
              </a:gs>
              <a:gs pos="58000">
                <a:srgbClr val="191E23"/>
              </a:gs>
            </a:gsLst>
            <a:lin ang="2700000" scaled="1"/>
            <a:tileRect/>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marL="0" lvl="0" indent="0" algn="ctr" defTabSz="1600200">
              <a:lnSpc>
                <a:spcPct val="90000"/>
              </a:lnSpc>
              <a:spcBef>
                <a:spcPct val="0"/>
              </a:spcBef>
              <a:spcAft>
                <a:spcPct val="35000"/>
              </a:spcAft>
              <a:buNone/>
            </a:pPr>
            <a:endParaRPr lang="en-GB" sz="3600" kern="1200"/>
          </a:p>
        </p:txBody>
      </p:sp>
      <p:sp>
        <p:nvSpPr>
          <p:cNvPr id="31" name="Freeform: Shape 30">
            <a:extLst>
              <a:ext uri="{FF2B5EF4-FFF2-40B4-BE49-F238E27FC236}">
                <a16:creationId xmlns:a16="http://schemas.microsoft.com/office/drawing/2014/main" id="{2DB8347D-05E2-4728-A53F-6E7D6F49BD1C}"/>
              </a:ext>
            </a:extLst>
          </p:cNvPr>
          <p:cNvSpPr/>
          <p:nvPr/>
        </p:nvSpPr>
        <p:spPr>
          <a:xfrm>
            <a:off x="3194248" y="2126501"/>
            <a:ext cx="1712074" cy="1712074"/>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gradFill flip="none" rotWithShape="1">
            <a:gsLst>
              <a:gs pos="12000">
                <a:schemeClr val="bg1">
                  <a:lumMod val="65000"/>
                </a:schemeClr>
              </a:gs>
              <a:gs pos="58000">
                <a:srgbClr val="191E23"/>
              </a:gs>
            </a:gsLst>
            <a:lin ang="2700000" scaled="1"/>
            <a:tileRect/>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marL="0" lvl="0" indent="0" algn="ctr" defTabSz="1600200">
              <a:lnSpc>
                <a:spcPct val="90000"/>
              </a:lnSpc>
              <a:spcBef>
                <a:spcPct val="0"/>
              </a:spcBef>
              <a:spcAft>
                <a:spcPct val="35000"/>
              </a:spcAft>
              <a:buNone/>
            </a:pPr>
            <a:endParaRPr lang="en-GB" sz="3600" kern="1200"/>
          </a:p>
        </p:txBody>
      </p:sp>
      <p:sp>
        <p:nvSpPr>
          <p:cNvPr id="32" name="Freeform: Shape 31">
            <a:extLst>
              <a:ext uri="{FF2B5EF4-FFF2-40B4-BE49-F238E27FC236}">
                <a16:creationId xmlns:a16="http://schemas.microsoft.com/office/drawing/2014/main" id="{13ACCD1A-9465-4D42-9998-313FB0308D78}"/>
              </a:ext>
            </a:extLst>
          </p:cNvPr>
          <p:cNvSpPr/>
          <p:nvPr/>
        </p:nvSpPr>
        <p:spPr>
          <a:xfrm>
            <a:off x="5253559" y="752472"/>
            <a:ext cx="1570580" cy="1570580"/>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gradFill flip="none" rotWithShape="1">
            <a:gsLst>
              <a:gs pos="36000">
                <a:srgbClr val="F5E133"/>
              </a:gs>
              <a:gs pos="88000">
                <a:srgbClr val="B88500"/>
              </a:gs>
            </a:gsLst>
            <a:lin ang="2700000" scaled="1"/>
            <a:tileRect/>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marL="0" lvl="0" indent="0" algn="ctr" defTabSz="1600200">
              <a:lnSpc>
                <a:spcPct val="90000"/>
              </a:lnSpc>
              <a:spcBef>
                <a:spcPct val="0"/>
              </a:spcBef>
              <a:spcAft>
                <a:spcPct val="35000"/>
              </a:spcAft>
              <a:buNone/>
            </a:pPr>
            <a:endParaRPr lang="en-GB" sz="3600" kern="1200"/>
          </a:p>
        </p:txBody>
      </p:sp>
      <p:sp>
        <p:nvSpPr>
          <p:cNvPr id="33" name="Freeform: Shape 32">
            <a:extLst>
              <a:ext uri="{FF2B5EF4-FFF2-40B4-BE49-F238E27FC236}">
                <a16:creationId xmlns:a16="http://schemas.microsoft.com/office/drawing/2014/main" id="{2F400881-06CB-439A-986D-82F26EF2F072}"/>
              </a:ext>
            </a:extLst>
          </p:cNvPr>
          <p:cNvSpPr/>
          <p:nvPr/>
        </p:nvSpPr>
        <p:spPr>
          <a:xfrm>
            <a:off x="7242123" y="2197248"/>
            <a:ext cx="1570580" cy="1570580"/>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gradFill flip="none" rotWithShape="1">
            <a:gsLst>
              <a:gs pos="36000">
                <a:srgbClr val="C57EB8"/>
              </a:gs>
              <a:gs pos="88000">
                <a:srgbClr val="413441"/>
              </a:gs>
            </a:gsLst>
            <a:lin ang="2700000" scaled="1"/>
            <a:tileRect/>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algn="ctr" defTabSz="1600200">
              <a:lnSpc>
                <a:spcPct val="90000"/>
              </a:lnSpc>
              <a:spcBef>
                <a:spcPct val="0"/>
              </a:spcBef>
              <a:spcAft>
                <a:spcPct val="35000"/>
              </a:spcAft>
            </a:pPr>
            <a:endParaRPr lang="en-GB" sz="3600"/>
          </a:p>
        </p:txBody>
      </p:sp>
      <p:sp>
        <p:nvSpPr>
          <p:cNvPr id="34" name="Freeform: Shape 33">
            <a:extLst>
              <a:ext uri="{FF2B5EF4-FFF2-40B4-BE49-F238E27FC236}">
                <a16:creationId xmlns:a16="http://schemas.microsoft.com/office/drawing/2014/main" id="{69A519A1-2B2E-4D8F-B1E1-E66D56FE39B0}"/>
              </a:ext>
            </a:extLst>
          </p:cNvPr>
          <p:cNvSpPr/>
          <p:nvPr/>
        </p:nvSpPr>
        <p:spPr>
          <a:xfrm>
            <a:off x="6482559" y="4534945"/>
            <a:ext cx="1570580" cy="1570580"/>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gradFill flip="none" rotWithShape="1">
            <a:gsLst>
              <a:gs pos="36000">
                <a:srgbClr val="EF6F55"/>
              </a:gs>
              <a:gs pos="88000">
                <a:srgbClr val="8D2103"/>
              </a:gs>
            </a:gsLst>
            <a:lin ang="2700000" scaled="1"/>
            <a:tileRect/>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algn="ctr" defTabSz="1600200">
              <a:lnSpc>
                <a:spcPct val="90000"/>
              </a:lnSpc>
              <a:spcBef>
                <a:spcPct val="0"/>
              </a:spcBef>
              <a:spcAft>
                <a:spcPct val="35000"/>
              </a:spcAft>
            </a:pPr>
            <a:endParaRPr lang="en-GB" sz="3600"/>
          </a:p>
        </p:txBody>
      </p:sp>
      <p:sp>
        <p:nvSpPr>
          <p:cNvPr id="35" name="Freeform: Shape 34">
            <a:extLst>
              <a:ext uri="{FF2B5EF4-FFF2-40B4-BE49-F238E27FC236}">
                <a16:creationId xmlns:a16="http://schemas.microsoft.com/office/drawing/2014/main" id="{E3F7E5C1-FC0E-4451-99DA-2FA43ECCC25C}"/>
              </a:ext>
            </a:extLst>
          </p:cNvPr>
          <p:cNvSpPr/>
          <p:nvPr/>
        </p:nvSpPr>
        <p:spPr>
          <a:xfrm>
            <a:off x="4024559" y="4534945"/>
            <a:ext cx="1570580" cy="1570580"/>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gradFill flip="none" rotWithShape="1">
            <a:gsLst>
              <a:gs pos="36000">
                <a:srgbClr val="3D6AAB"/>
              </a:gs>
              <a:gs pos="88000">
                <a:srgbClr val="1D2D4E"/>
              </a:gs>
            </a:gsLst>
            <a:lin ang="2700000" scaled="1"/>
            <a:tileRect/>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algn="ctr" defTabSz="1600200">
              <a:lnSpc>
                <a:spcPct val="90000"/>
              </a:lnSpc>
              <a:spcBef>
                <a:spcPct val="0"/>
              </a:spcBef>
              <a:spcAft>
                <a:spcPct val="35000"/>
              </a:spcAft>
            </a:pPr>
            <a:endParaRPr lang="en-GB" sz="3600"/>
          </a:p>
        </p:txBody>
      </p:sp>
      <p:sp>
        <p:nvSpPr>
          <p:cNvPr id="36" name="Freeform: Shape 35">
            <a:extLst>
              <a:ext uri="{FF2B5EF4-FFF2-40B4-BE49-F238E27FC236}">
                <a16:creationId xmlns:a16="http://schemas.microsoft.com/office/drawing/2014/main" id="{DF45E440-1C7C-4692-9579-0C43A965E404}"/>
              </a:ext>
            </a:extLst>
          </p:cNvPr>
          <p:cNvSpPr/>
          <p:nvPr/>
        </p:nvSpPr>
        <p:spPr>
          <a:xfrm>
            <a:off x="3264995" y="2197248"/>
            <a:ext cx="1570580" cy="1570580"/>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gradFill flip="none" rotWithShape="1">
            <a:gsLst>
              <a:gs pos="36000">
                <a:srgbClr val="00B293"/>
              </a:gs>
              <a:gs pos="88000">
                <a:srgbClr val="005649"/>
              </a:gs>
            </a:gsLst>
            <a:lin ang="2700000" scaled="1"/>
            <a:tileRect/>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algn="ctr" defTabSz="1600200">
              <a:lnSpc>
                <a:spcPct val="90000"/>
              </a:lnSpc>
              <a:spcBef>
                <a:spcPct val="0"/>
              </a:spcBef>
              <a:spcAft>
                <a:spcPct val="35000"/>
              </a:spcAft>
            </a:pPr>
            <a:endParaRPr lang="en-GB" sz="3600"/>
          </a:p>
        </p:txBody>
      </p:sp>
      <p:sp>
        <p:nvSpPr>
          <p:cNvPr id="37" name="Freeform: Shape 36">
            <a:extLst>
              <a:ext uri="{FF2B5EF4-FFF2-40B4-BE49-F238E27FC236}">
                <a16:creationId xmlns:a16="http://schemas.microsoft.com/office/drawing/2014/main" id="{D0D6B2CB-C91C-4FBC-80D8-B1521ECA961D}"/>
              </a:ext>
            </a:extLst>
          </p:cNvPr>
          <p:cNvSpPr/>
          <p:nvPr/>
        </p:nvSpPr>
        <p:spPr>
          <a:xfrm>
            <a:off x="5487612" y="986525"/>
            <a:ext cx="1102474" cy="1102474"/>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gradFill>
            <a:gsLst>
              <a:gs pos="7000">
                <a:schemeClr val="bg1">
                  <a:lumMod val="50000"/>
                </a:schemeClr>
              </a:gs>
              <a:gs pos="92000">
                <a:srgbClr val="191E23"/>
              </a:gs>
            </a:gsLst>
            <a:lin ang="3600000" scaled="0"/>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marL="0" lvl="0" indent="0" algn="ctr" defTabSz="1600200">
              <a:lnSpc>
                <a:spcPct val="90000"/>
              </a:lnSpc>
              <a:spcBef>
                <a:spcPct val="0"/>
              </a:spcBef>
              <a:spcAft>
                <a:spcPct val="35000"/>
              </a:spcAft>
              <a:buNone/>
            </a:pPr>
            <a:endParaRPr lang="en-GB" sz="3600" kern="1200"/>
          </a:p>
        </p:txBody>
      </p:sp>
      <p:sp>
        <p:nvSpPr>
          <p:cNvPr id="38" name="Freeform: Shape 37">
            <a:extLst>
              <a:ext uri="{FF2B5EF4-FFF2-40B4-BE49-F238E27FC236}">
                <a16:creationId xmlns:a16="http://schemas.microsoft.com/office/drawing/2014/main" id="{1F3E6284-FC27-41F5-AF11-A2A6E070D4EE}"/>
              </a:ext>
            </a:extLst>
          </p:cNvPr>
          <p:cNvSpPr/>
          <p:nvPr/>
        </p:nvSpPr>
        <p:spPr>
          <a:xfrm>
            <a:off x="7476176" y="2431301"/>
            <a:ext cx="1102474" cy="1102474"/>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gradFill>
            <a:gsLst>
              <a:gs pos="7000">
                <a:schemeClr val="bg1">
                  <a:lumMod val="50000"/>
                </a:schemeClr>
              </a:gs>
              <a:gs pos="92000">
                <a:srgbClr val="191E23"/>
              </a:gs>
            </a:gsLst>
            <a:lin ang="3600000" scaled="0"/>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marL="0" lvl="0" indent="0" algn="ctr" defTabSz="1600200">
              <a:lnSpc>
                <a:spcPct val="90000"/>
              </a:lnSpc>
              <a:spcBef>
                <a:spcPct val="0"/>
              </a:spcBef>
              <a:spcAft>
                <a:spcPct val="35000"/>
              </a:spcAft>
              <a:buNone/>
            </a:pPr>
            <a:endParaRPr lang="en-GB" sz="3600" kern="1200"/>
          </a:p>
        </p:txBody>
      </p:sp>
      <p:sp>
        <p:nvSpPr>
          <p:cNvPr id="39" name="Freeform: Shape 38">
            <a:extLst>
              <a:ext uri="{FF2B5EF4-FFF2-40B4-BE49-F238E27FC236}">
                <a16:creationId xmlns:a16="http://schemas.microsoft.com/office/drawing/2014/main" id="{74812895-8B6D-4BD3-8BD5-FDC070685996}"/>
              </a:ext>
            </a:extLst>
          </p:cNvPr>
          <p:cNvSpPr/>
          <p:nvPr/>
        </p:nvSpPr>
        <p:spPr>
          <a:xfrm>
            <a:off x="6552583" y="4604969"/>
            <a:ext cx="1430532" cy="1430532"/>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gradFill>
            <a:gsLst>
              <a:gs pos="15000">
                <a:schemeClr val="bg1">
                  <a:lumMod val="50000"/>
                </a:schemeClr>
              </a:gs>
              <a:gs pos="92000">
                <a:srgbClr val="191E23"/>
              </a:gs>
            </a:gsLst>
            <a:lin ang="7800000" scaled="0"/>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marL="0" lvl="0" indent="0" algn="ctr" defTabSz="1600200">
              <a:lnSpc>
                <a:spcPct val="90000"/>
              </a:lnSpc>
              <a:spcBef>
                <a:spcPct val="0"/>
              </a:spcBef>
              <a:spcAft>
                <a:spcPct val="35000"/>
              </a:spcAft>
              <a:buNone/>
            </a:pPr>
            <a:endParaRPr lang="en-GB" sz="3600" kern="1200"/>
          </a:p>
        </p:txBody>
      </p:sp>
      <p:sp>
        <p:nvSpPr>
          <p:cNvPr id="40" name="Freeform: Shape 39">
            <a:extLst>
              <a:ext uri="{FF2B5EF4-FFF2-40B4-BE49-F238E27FC236}">
                <a16:creationId xmlns:a16="http://schemas.microsoft.com/office/drawing/2014/main" id="{3DED25C6-A1A1-456C-92C2-CCC690CAD978}"/>
              </a:ext>
            </a:extLst>
          </p:cNvPr>
          <p:cNvSpPr/>
          <p:nvPr/>
        </p:nvSpPr>
        <p:spPr>
          <a:xfrm>
            <a:off x="4258612" y="4768998"/>
            <a:ext cx="1102474" cy="1102474"/>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gradFill>
            <a:gsLst>
              <a:gs pos="7000">
                <a:schemeClr val="bg1">
                  <a:lumMod val="50000"/>
                </a:schemeClr>
              </a:gs>
              <a:gs pos="92000">
                <a:srgbClr val="191E23"/>
              </a:gs>
            </a:gsLst>
            <a:lin ang="3600000" scaled="0"/>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marL="0" lvl="0" indent="0" algn="ctr" defTabSz="1600200">
              <a:lnSpc>
                <a:spcPct val="90000"/>
              </a:lnSpc>
              <a:spcBef>
                <a:spcPct val="0"/>
              </a:spcBef>
              <a:spcAft>
                <a:spcPct val="35000"/>
              </a:spcAft>
              <a:buNone/>
            </a:pPr>
            <a:endParaRPr lang="en-GB" sz="3600" kern="1200"/>
          </a:p>
        </p:txBody>
      </p:sp>
      <p:sp>
        <p:nvSpPr>
          <p:cNvPr id="41" name="Freeform: Shape 40">
            <a:extLst>
              <a:ext uri="{FF2B5EF4-FFF2-40B4-BE49-F238E27FC236}">
                <a16:creationId xmlns:a16="http://schemas.microsoft.com/office/drawing/2014/main" id="{86A30783-7617-47CB-BFEE-E6E101DCCD5A}"/>
              </a:ext>
            </a:extLst>
          </p:cNvPr>
          <p:cNvSpPr/>
          <p:nvPr/>
        </p:nvSpPr>
        <p:spPr>
          <a:xfrm>
            <a:off x="3499048" y="2431301"/>
            <a:ext cx="1102474" cy="1102474"/>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gradFill>
            <a:gsLst>
              <a:gs pos="7000">
                <a:schemeClr val="bg1">
                  <a:lumMod val="50000"/>
                </a:schemeClr>
              </a:gs>
              <a:gs pos="92000">
                <a:srgbClr val="191E23"/>
              </a:gs>
            </a:gsLst>
            <a:lin ang="3600000" scaled="0"/>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marL="0" lvl="0" indent="0" algn="ctr" defTabSz="1600200">
              <a:lnSpc>
                <a:spcPct val="90000"/>
              </a:lnSpc>
              <a:spcBef>
                <a:spcPct val="0"/>
              </a:spcBef>
              <a:spcAft>
                <a:spcPct val="35000"/>
              </a:spcAft>
              <a:buNone/>
            </a:pPr>
            <a:endParaRPr lang="en-GB" sz="3600" kern="1200"/>
          </a:p>
        </p:txBody>
      </p:sp>
      <p:sp>
        <p:nvSpPr>
          <p:cNvPr id="42" name="Freeform: Shape 41">
            <a:extLst>
              <a:ext uri="{FF2B5EF4-FFF2-40B4-BE49-F238E27FC236}">
                <a16:creationId xmlns:a16="http://schemas.microsoft.com/office/drawing/2014/main" id="{A0EDC36F-0073-4FA6-903E-F9485FA10E85}"/>
              </a:ext>
            </a:extLst>
          </p:cNvPr>
          <p:cNvSpPr/>
          <p:nvPr/>
        </p:nvSpPr>
        <p:spPr>
          <a:xfrm>
            <a:off x="5323583" y="822496"/>
            <a:ext cx="1430532" cy="1430532"/>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gradFill>
            <a:gsLst>
              <a:gs pos="15000">
                <a:schemeClr val="bg1">
                  <a:lumMod val="50000"/>
                </a:schemeClr>
              </a:gs>
              <a:gs pos="92000">
                <a:srgbClr val="191E23"/>
              </a:gs>
            </a:gsLst>
            <a:lin ang="7800000" scaled="0"/>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marL="0" lvl="0" indent="0" algn="ctr" defTabSz="1600200">
              <a:lnSpc>
                <a:spcPct val="90000"/>
              </a:lnSpc>
              <a:spcBef>
                <a:spcPct val="0"/>
              </a:spcBef>
              <a:spcAft>
                <a:spcPct val="35000"/>
              </a:spcAft>
              <a:buNone/>
            </a:pPr>
            <a:endParaRPr lang="en-GB" sz="3600" kern="1200"/>
          </a:p>
        </p:txBody>
      </p:sp>
      <p:sp>
        <p:nvSpPr>
          <p:cNvPr id="43" name="Freeform: Shape 42">
            <a:extLst>
              <a:ext uri="{FF2B5EF4-FFF2-40B4-BE49-F238E27FC236}">
                <a16:creationId xmlns:a16="http://schemas.microsoft.com/office/drawing/2014/main" id="{4C189B0A-736E-4F05-BE71-02D2293197B0}"/>
              </a:ext>
            </a:extLst>
          </p:cNvPr>
          <p:cNvSpPr/>
          <p:nvPr/>
        </p:nvSpPr>
        <p:spPr>
          <a:xfrm>
            <a:off x="7312147" y="2267272"/>
            <a:ext cx="1430532" cy="1430532"/>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gradFill>
            <a:gsLst>
              <a:gs pos="15000">
                <a:schemeClr val="bg1">
                  <a:lumMod val="50000"/>
                </a:schemeClr>
              </a:gs>
              <a:gs pos="92000">
                <a:srgbClr val="191E23"/>
              </a:gs>
            </a:gsLst>
            <a:lin ang="7800000" scaled="0"/>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marL="0" lvl="0" indent="0" algn="ctr" defTabSz="1600200">
              <a:lnSpc>
                <a:spcPct val="90000"/>
              </a:lnSpc>
              <a:spcBef>
                <a:spcPct val="0"/>
              </a:spcBef>
              <a:spcAft>
                <a:spcPct val="35000"/>
              </a:spcAft>
              <a:buNone/>
            </a:pPr>
            <a:endParaRPr lang="en-GB" sz="3600" kern="1200"/>
          </a:p>
        </p:txBody>
      </p:sp>
      <p:sp>
        <p:nvSpPr>
          <p:cNvPr id="44" name="Freeform: Shape 43">
            <a:extLst>
              <a:ext uri="{FF2B5EF4-FFF2-40B4-BE49-F238E27FC236}">
                <a16:creationId xmlns:a16="http://schemas.microsoft.com/office/drawing/2014/main" id="{5D0BA46D-7D1C-4977-979D-5F7C4042FC3B}"/>
              </a:ext>
            </a:extLst>
          </p:cNvPr>
          <p:cNvSpPr/>
          <p:nvPr/>
        </p:nvSpPr>
        <p:spPr>
          <a:xfrm>
            <a:off x="4094583" y="4604969"/>
            <a:ext cx="1430532" cy="1430532"/>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gradFill>
            <a:gsLst>
              <a:gs pos="15000">
                <a:schemeClr val="bg1">
                  <a:lumMod val="50000"/>
                </a:schemeClr>
              </a:gs>
              <a:gs pos="92000">
                <a:srgbClr val="191E23"/>
              </a:gs>
            </a:gsLst>
            <a:lin ang="7800000" scaled="0"/>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marL="0" lvl="0" indent="0" algn="ctr" defTabSz="1600200">
              <a:lnSpc>
                <a:spcPct val="90000"/>
              </a:lnSpc>
              <a:spcBef>
                <a:spcPct val="0"/>
              </a:spcBef>
              <a:spcAft>
                <a:spcPct val="35000"/>
              </a:spcAft>
              <a:buNone/>
            </a:pPr>
            <a:endParaRPr lang="en-GB" sz="3600" kern="1200"/>
          </a:p>
        </p:txBody>
      </p:sp>
      <p:sp>
        <p:nvSpPr>
          <p:cNvPr id="45" name="Freeform: Shape 44">
            <a:extLst>
              <a:ext uri="{FF2B5EF4-FFF2-40B4-BE49-F238E27FC236}">
                <a16:creationId xmlns:a16="http://schemas.microsoft.com/office/drawing/2014/main" id="{CDE5F192-6FC2-419C-ADB3-CADEFEC64263}"/>
              </a:ext>
            </a:extLst>
          </p:cNvPr>
          <p:cNvSpPr/>
          <p:nvPr/>
        </p:nvSpPr>
        <p:spPr>
          <a:xfrm>
            <a:off x="3335019" y="2267272"/>
            <a:ext cx="1430532" cy="1430532"/>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gradFill>
            <a:gsLst>
              <a:gs pos="15000">
                <a:schemeClr val="bg1">
                  <a:lumMod val="50000"/>
                </a:schemeClr>
              </a:gs>
              <a:gs pos="92000">
                <a:srgbClr val="191E23"/>
              </a:gs>
            </a:gsLst>
            <a:lin ang="7800000" scaled="0"/>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marL="0" lvl="0" indent="0" algn="ctr" defTabSz="1600200">
              <a:lnSpc>
                <a:spcPct val="90000"/>
              </a:lnSpc>
              <a:spcBef>
                <a:spcPct val="0"/>
              </a:spcBef>
              <a:spcAft>
                <a:spcPct val="35000"/>
              </a:spcAft>
              <a:buNone/>
            </a:pPr>
            <a:endParaRPr lang="en-GB" sz="3600" kern="1200"/>
          </a:p>
        </p:txBody>
      </p:sp>
      <p:sp>
        <p:nvSpPr>
          <p:cNvPr id="49" name="Freeform: Shape 48">
            <a:extLst>
              <a:ext uri="{FF2B5EF4-FFF2-40B4-BE49-F238E27FC236}">
                <a16:creationId xmlns:a16="http://schemas.microsoft.com/office/drawing/2014/main" id="{95B39314-1A74-46F2-9BDD-DC3CBF75C16A}"/>
              </a:ext>
            </a:extLst>
          </p:cNvPr>
          <p:cNvSpPr/>
          <p:nvPr/>
        </p:nvSpPr>
        <p:spPr>
          <a:xfrm>
            <a:off x="6894163" y="475079"/>
            <a:ext cx="3057585" cy="750925"/>
          </a:xfrm>
          <a:custGeom>
            <a:avLst/>
            <a:gdLst>
              <a:gd name="connsiteX0" fmla="*/ 671159 w 3719451"/>
              <a:gd name="connsiteY0" fmla="*/ 0 h 913476"/>
              <a:gd name="connsiteX1" fmla="*/ 3262713 w 3719451"/>
              <a:gd name="connsiteY1" fmla="*/ 0 h 913476"/>
              <a:gd name="connsiteX2" fmla="*/ 3719451 w 3719451"/>
              <a:gd name="connsiteY2" fmla="*/ 456738 h 913476"/>
              <a:gd name="connsiteX3" fmla="*/ 3262713 w 3719451"/>
              <a:gd name="connsiteY3" fmla="*/ 913476 h 913476"/>
              <a:gd name="connsiteX4" fmla="*/ 671159 w 3719451"/>
              <a:gd name="connsiteY4" fmla="*/ 913476 h 913476"/>
              <a:gd name="connsiteX5" fmla="*/ 250314 w 3719451"/>
              <a:gd name="connsiteY5" fmla="*/ 634521 h 913476"/>
              <a:gd name="connsiteX6" fmla="*/ 237972 w 3719451"/>
              <a:gd name="connsiteY6" fmla="*/ 594762 h 913476"/>
              <a:gd name="connsiteX7" fmla="*/ 0 w 3719451"/>
              <a:gd name="connsiteY7" fmla="*/ 456738 h 913476"/>
              <a:gd name="connsiteX8" fmla="*/ 237972 w 3719451"/>
              <a:gd name="connsiteY8" fmla="*/ 318714 h 913476"/>
              <a:gd name="connsiteX9" fmla="*/ 250314 w 3719451"/>
              <a:gd name="connsiteY9" fmla="*/ 278955 h 913476"/>
              <a:gd name="connsiteX10" fmla="*/ 671159 w 3719451"/>
              <a:gd name="connsiteY10" fmla="*/ 0 h 913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19451" h="913476">
                <a:moveTo>
                  <a:pt x="671159" y="0"/>
                </a:moveTo>
                <a:lnTo>
                  <a:pt x="3262713" y="0"/>
                </a:lnTo>
                <a:cubicBezTo>
                  <a:pt x="3514962" y="0"/>
                  <a:pt x="3719451" y="204489"/>
                  <a:pt x="3719451" y="456738"/>
                </a:cubicBezTo>
                <a:cubicBezTo>
                  <a:pt x="3719451" y="708987"/>
                  <a:pt x="3514962" y="913476"/>
                  <a:pt x="3262713" y="913476"/>
                </a:cubicBezTo>
                <a:lnTo>
                  <a:pt x="671159" y="913476"/>
                </a:lnTo>
                <a:cubicBezTo>
                  <a:pt x="481973" y="913476"/>
                  <a:pt x="319651" y="798451"/>
                  <a:pt x="250314" y="634521"/>
                </a:cubicBezTo>
                <a:lnTo>
                  <a:pt x="237972" y="594762"/>
                </a:lnTo>
                <a:lnTo>
                  <a:pt x="0" y="456738"/>
                </a:lnTo>
                <a:lnTo>
                  <a:pt x="237972" y="318714"/>
                </a:lnTo>
                <a:lnTo>
                  <a:pt x="250314" y="278955"/>
                </a:lnTo>
                <a:cubicBezTo>
                  <a:pt x="319651" y="115025"/>
                  <a:pt x="481973" y="0"/>
                  <a:pt x="671159" y="0"/>
                </a:cubicBezTo>
                <a:close/>
              </a:path>
            </a:pathLst>
          </a:custGeom>
          <a:gradFill flip="none" rotWithShape="1">
            <a:gsLst>
              <a:gs pos="74000">
                <a:schemeClr val="accent6">
                  <a:lumMod val="75000"/>
                </a:schemeClr>
              </a:gs>
              <a:gs pos="96000">
                <a:schemeClr val="accent6"/>
              </a:gs>
              <a:gs pos="12000">
                <a:srgbClr val="99FF99"/>
              </a:gs>
            </a:gsLst>
            <a:lin ang="2700000" scaled="1"/>
            <a:tileRect/>
          </a:gradFill>
          <a:ln>
            <a:gradFill>
              <a:gsLst>
                <a:gs pos="19000">
                  <a:srgbClr val="373A3E"/>
                </a:gs>
                <a:gs pos="60000">
                  <a:srgbClr val="191E23"/>
                </a:gs>
              </a:gsLst>
              <a:lin ang="5400000" scaled="1"/>
            </a:gradFill>
          </a:ln>
          <a:effectLst>
            <a:outerShdw blurRad="228600" dist="88900" dir="8100000" algn="ctr" rotWithShape="0">
              <a:schemeClr val="tx1">
                <a:lumMod val="95000"/>
                <a:lumOff val="5000"/>
                <a:alpha val="78000"/>
              </a:scheme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algn="ctr" defTabSz="1600200">
              <a:lnSpc>
                <a:spcPct val="90000"/>
              </a:lnSpc>
              <a:spcBef>
                <a:spcPct val="0"/>
              </a:spcBef>
              <a:spcAft>
                <a:spcPct val="35000"/>
              </a:spcAft>
            </a:pPr>
            <a:endParaRPr lang="en-GB" sz="3600"/>
          </a:p>
        </p:txBody>
      </p:sp>
      <p:sp>
        <p:nvSpPr>
          <p:cNvPr id="50" name="Freeform: Shape 49">
            <a:extLst>
              <a:ext uri="{FF2B5EF4-FFF2-40B4-BE49-F238E27FC236}">
                <a16:creationId xmlns:a16="http://schemas.microsoft.com/office/drawing/2014/main" id="{D17F4678-6567-47B9-AB95-974BB843B6A9}"/>
              </a:ext>
            </a:extLst>
          </p:cNvPr>
          <p:cNvSpPr/>
          <p:nvPr/>
        </p:nvSpPr>
        <p:spPr>
          <a:xfrm>
            <a:off x="9119945" y="2599419"/>
            <a:ext cx="3057585" cy="750925"/>
          </a:xfrm>
          <a:custGeom>
            <a:avLst/>
            <a:gdLst>
              <a:gd name="connsiteX0" fmla="*/ 671159 w 3719451"/>
              <a:gd name="connsiteY0" fmla="*/ 0 h 913476"/>
              <a:gd name="connsiteX1" fmla="*/ 3262713 w 3719451"/>
              <a:gd name="connsiteY1" fmla="*/ 0 h 913476"/>
              <a:gd name="connsiteX2" fmla="*/ 3719451 w 3719451"/>
              <a:gd name="connsiteY2" fmla="*/ 456738 h 913476"/>
              <a:gd name="connsiteX3" fmla="*/ 3262713 w 3719451"/>
              <a:gd name="connsiteY3" fmla="*/ 913476 h 913476"/>
              <a:gd name="connsiteX4" fmla="*/ 671159 w 3719451"/>
              <a:gd name="connsiteY4" fmla="*/ 913476 h 913476"/>
              <a:gd name="connsiteX5" fmla="*/ 250314 w 3719451"/>
              <a:gd name="connsiteY5" fmla="*/ 634521 h 913476"/>
              <a:gd name="connsiteX6" fmla="*/ 237972 w 3719451"/>
              <a:gd name="connsiteY6" fmla="*/ 594762 h 913476"/>
              <a:gd name="connsiteX7" fmla="*/ 0 w 3719451"/>
              <a:gd name="connsiteY7" fmla="*/ 456738 h 913476"/>
              <a:gd name="connsiteX8" fmla="*/ 237972 w 3719451"/>
              <a:gd name="connsiteY8" fmla="*/ 318714 h 913476"/>
              <a:gd name="connsiteX9" fmla="*/ 250314 w 3719451"/>
              <a:gd name="connsiteY9" fmla="*/ 278955 h 913476"/>
              <a:gd name="connsiteX10" fmla="*/ 671159 w 3719451"/>
              <a:gd name="connsiteY10" fmla="*/ 0 h 913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19451" h="913476">
                <a:moveTo>
                  <a:pt x="671159" y="0"/>
                </a:moveTo>
                <a:lnTo>
                  <a:pt x="3262713" y="0"/>
                </a:lnTo>
                <a:cubicBezTo>
                  <a:pt x="3514962" y="0"/>
                  <a:pt x="3719451" y="204489"/>
                  <a:pt x="3719451" y="456738"/>
                </a:cubicBezTo>
                <a:cubicBezTo>
                  <a:pt x="3719451" y="708987"/>
                  <a:pt x="3514962" y="913476"/>
                  <a:pt x="3262713" y="913476"/>
                </a:cubicBezTo>
                <a:lnTo>
                  <a:pt x="671159" y="913476"/>
                </a:lnTo>
                <a:cubicBezTo>
                  <a:pt x="481973" y="913476"/>
                  <a:pt x="319651" y="798451"/>
                  <a:pt x="250314" y="634521"/>
                </a:cubicBezTo>
                <a:lnTo>
                  <a:pt x="237972" y="594762"/>
                </a:lnTo>
                <a:lnTo>
                  <a:pt x="0" y="456738"/>
                </a:lnTo>
                <a:lnTo>
                  <a:pt x="237972" y="318714"/>
                </a:lnTo>
                <a:lnTo>
                  <a:pt x="250314" y="278955"/>
                </a:lnTo>
                <a:cubicBezTo>
                  <a:pt x="319651" y="115025"/>
                  <a:pt x="481973" y="0"/>
                  <a:pt x="671159" y="0"/>
                </a:cubicBezTo>
                <a:close/>
              </a:path>
            </a:pathLst>
          </a:custGeom>
          <a:gradFill flip="none" rotWithShape="1">
            <a:gsLst>
              <a:gs pos="74000">
                <a:schemeClr val="accent6">
                  <a:lumMod val="75000"/>
                </a:schemeClr>
              </a:gs>
              <a:gs pos="96000">
                <a:schemeClr val="accent6"/>
              </a:gs>
              <a:gs pos="12000">
                <a:srgbClr val="99FF99"/>
              </a:gs>
            </a:gsLst>
            <a:lin ang="2700000" scaled="1"/>
            <a:tileRect/>
          </a:gradFill>
          <a:ln>
            <a:gradFill>
              <a:gsLst>
                <a:gs pos="19000">
                  <a:srgbClr val="373A3E"/>
                </a:gs>
                <a:gs pos="60000">
                  <a:srgbClr val="191E23"/>
                </a:gs>
              </a:gsLst>
              <a:lin ang="5400000" scaled="1"/>
            </a:gradFill>
          </a:ln>
          <a:effectLst>
            <a:outerShdw blurRad="228600" dist="88900" dir="8100000" algn="ctr" rotWithShape="0">
              <a:schemeClr val="tx1">
                <a:lumMod val="95000"/>
                <a:lumOff val="5000"/>
                <a:alpha val="78000"/>
              </a:scheme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algn="ctr" defTabSz="1600200">
              <a:lnSpc>
                <a:spcPct val="90000"/>
              </a:lnSpc>
              <a:spcBef>
                <a:spcPct val="0"/>
              </a:spcBef>
              <a:spcAft>
                <a:spcPct val="35000"/>
              </a:spcAft>
            </a:pPr>
            <a:endParaRPr lang="en-GB" sz="3600"/>
          </a:p>
        </p:txBody>
      </p:sp>
      <p:sp>
        <p:nvSpPr>
          <p:cNvPr id="51" name="Freeform: Shape 50">
            <a:extLst>
              <a:ext uri="{FF2B5EF4-FFF2-40B4-BE49-F238E27FC236}">
                <a16:creationId xmlns:a16="http://schemas.microsoft.com/office/drawing/2014/main" id="{094AAA0A-28D5-4E10-BBF7-8F5814678AF7}"/>
              </a:ext>
            </a:extLst>
          </p:cNvPr>
          <p:cNvSpPr/>
          <p:nvPr/>
        </p:nvSpPr>
        <p:spPr>
          <a:xfrm>
            <a:off x="8341992" y="4985844"/>
            <a:ext cx="3057585" cy="750925"/>
          </a:xfrm>
          <a:custGeom>
            <a:avLst/>
            <a:gdLst>
              <a:gd name="connsiteX0" fmla="*/ 671159 w 3719451"/>
              <a:gd name="connsiteY0" fmla="*/ 0 h 913476"/>
              <a:gd name="connsiteX1" fmla="*/ 3262713 w 3719451"/>
              <a:gd name="connsiteY1" fmla="*/ 0 h 913476"/>
              <a:gd name="connsiteX2" fmla="*/ 3719451 w 3719451"/>
              <a:gd name="connsiteY2" fmla="*/ 456738 h 913476"/>
              <a:gd name="connsiteX3" fmla="*/ 3262713 w 3719451"/>
              <a:gd name="connsiteY3" fmla="*/ 913476 h 913476"/>
              <a:gd name="connsiteX4" fmla="*/ 671159 w 3719451"/>
              <a:gd name="connsiteY4" fmla="*/ 913476 h 913476"/>
              <a:gd name="connsiteX5" fmla="*/ 250314 w 3719451"/>
              <a:gd name="connsiteY5" fmla="*/ 634521 h 913476"/>
              <a:gd name="connsiteX6" fmla="*/ 237972 w 3719451"/>
              <a:gd name="connsiteY6" fmla="*/ 594762 h 913476"/>
              <a:gd name="connsiteX7" fmla="*/ 0 w 3719451"/>
              <a:gd name="connsiteY7" fmla="*/ 456738 h 913476"/>
              <a:gd name="connsiteX8" fmla="*/ 237972 w 3719451"/>
              <a:gd name="connsiteY8" fmla="*/ 318714 h 913476"/>
              <a:gd name="connsiteX9" fmla="*/ 250314 w 3719451"/>
              <a:gd name="connsiteY9" fmla="*/ 278955 h 913476"/>
              <a:gd name="connsiteX10" fmla="*/ 671159 w 3719451"/>
              <a:gd name="connsiteY10" fmla="*/ 0 h 913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19451" h="913476">
                <a:moveTo>
                  <a:pt x="671159" y="0"/>
                </a:moveTo>
                <a:lnTo>
                  <a:pt x="3262713" y="0"/>
                </a:lnTo>
                <a:cubicBezTo>
                  <a:pt x="3514962" y="0"/>
                  <a:pt x="3719451" y="204489"/>
                  <a:pt x="3719451" y="456738"/>
                </a:cubicBezTo>
                <a:cubicBezTo>
                  <a:pt x="3719451" y="708987"/>
                  <a:pt x="3514962" y="913476"/>
                  <a:pt x="3262713" y="913476"/>
                </a:cubicBezTo>
                <a:lnTo>
                  <a:pt x="671159" y="913476"/>
                </a:lnTo>
                <a:cubicBezTo>
                  <a:pt x="481973" y="913476"/>
                  <a:pt x="319651" y="798451"/>
                  <a:pt x="250314" y="634521"/>
                </a:cubicBezTo>
                <a:lnTo>
                  <a:pt x="237972" y="594762"/>
                </a:lnTo>
                <a:lnTo>
                  <a:pt x="0" y="456738"/>
                </a:lnTo>
                <a:lnTo>
                  <a:pt x="237972" y="318714"/>
                </a:lnTo>
                <a:lnTo>
                  <a:pt x="250314" y="278955"/>
                </a:lnTo>
                <a:cubicBezTo>
                  <a:pt x="319651" y="115025"/>
                  <a:pt x="481973" y="0"/>
                  <a:pt x="671159" y="0"/>
                </a:cubicBezTo>
                <a:close/>
              </a:path>
            </a:pathLst>
          </a:custGeom>
          <a:gradFill flip="none" rotWithShape="1">
            <a:gsLst>
              <a:gs pos="74000">
                <a:schemeClr val="accent6">
                  <a:lumMod val="75000"/>
                </a:schemeClr>
              </a:gs>
              <a:gs pos="96000">
                <a:schemeClr val="accent6"/>
              </a:gs>
              <a:gs pos="12000">
                <a:srgbClr val="99FF99"/>
              </a:gs>
            </a:gsLst>
            <a:lin ang="2700000" scaled="1"/>
            <a:tileRect/>
          </a:gradFill>
          <a:ln>
            <a:gradFill>
              <a:gsLst>
                <a:gs pos="19000">
                  <a:srgbClr val="373A3E"/>
                </a:gs>
                <a:gs pos="60000">
                  <a:srgbClr val="191E23"/>
                </a:gs>
              </a:gsLst>
              <a:lin ang="5400000" scaled="1"/>
            </a:gradFill>
          </a:ln>
          <a:effectLst>
            <a:outerShdw blurRad="228600" dist="88900" dir="8100000" algn="ctr" rotWithShape="0">
              <a:schemeClr val="tx1">
                <a:lumMod val="95000"/>
                <a:lumOff val="5000"/>
                <a:alpha val="78000"/>
              </a:scheme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algn="ctr" defTabSz="1600200">
              <a:lnSpc>
                <a:spcPct val="90000"/>
              </a:lnSpc>
              <a:spcBef>
                <a:spcPct val="0"/>
              </a:spcBef>
              <a:spcAft>
                <a:spcPct val="35000"/>
              </a:spcAft>
            </a:pPr>
            <a:endParaRPr lang="en-GB" sz="3600"/>
          </a:p>
        </p:txBody>
      </p:sp>
      <p:sp>
        <p:nvSpPr>
          <p:cNvPr id="52" name="Freeform: Shape 51">
            <a:extLst>
              <a:ext uri="{FF2B5EF4-FFF2-40B4-BE49-F238E27FC236}">
                <a16:creationId xmlns:a16="http://schemas.microsoft.com/office/drawing/2014/main" id="{8EC0F097-C8DD-4E7E-A381-3F8155FB7C14}"/>
              </a:ext>
            </a:extLst>
          </p:cNvPr>
          <p:cNvSpPr/>
          <p:nvPr/>
        </p:nvSpPr>
        <p:spPr>
          <a:xfrm flipH="1">
            <a:off x="602673" y="4985844"/>
            <a:ext cx="3171127" cy="718964"/>
          </a:xfrm>
          <a:custGeom>
            <a:avLst/>
            <a:gdLst>
              <a:gd name="connsiteX0" fmla="*/ 671159 w 3719451"/>
              <a:gd name="connsiteY0" fmla="*/ 0 h 913476"/>
              <a:gd name="connsiteX1" fmla="*/ 3262713 w 3719451"/>
              <a:gd name="connsiteY1" fmla="*/ 0 h 913476"/>
              <a:gd name="connsiteX2" fmla="*/ 3719451 w 3719451"/>
              <a:gd name="connsiteY2" fmla="*/ 456738 h 913476"/>
              <a:gd name="connsiteX3" fmla="*/ 3262713 w 3719451"/>
              <a:gd name="connsiteY3" fmla="*/ 913476 h 913476"/>
              <a:gd name="connsiteX4" fmla="*/ 671159 w 3719451"/>
              <a:gd name="connsiteY4" fmla="*/ 913476 h 913476"/>
              <a:gd name="connsiteX5" fmla="*/ 250314 w 3719451"/>
              <a:gd name="connsiteY5" fmla="*/ 634521 h 913476"/>
              <a:gd name="connsiteX6" fmla="*/ 237972 w 3719451"/>
              <a:gd name="connsiteY6" fmla="*/ 594762 h 913476"/>
              <a:gd name="connsiteX7" fmla="*/ 0 w 3719451"/>
              <a:gd name="connsiteY7" fmla="*/ 456738 h 913476"/>
              <a:gd name="connsiteX8" fmla="*/ 237972 w 3719451"/>
              <a:gd name="connsiteY8" fmla="*/ 318714 h 913476"/>
              <a:gd name="connsiteX9" fmla="*/ 250314 w 3719451"/>
              <a:gd name="connsiteY9" fmla="*/ 278955 h 913476"/>
              <a:gd name="connsiteX10" fmla="*/ 671159 w 3719451"/>
              <a:gd name="connsiteY10" fmla="*/ 0 h 913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19451" h="913476">
                <a:moveTo>
                  <a:pt x="671159" y="0"/>
                </a:moveTo>
                <a:lnTo>
                  <a:pt x="3262713" y="0"/>
                </a:lnTo>
                <a:cubicBezTo>
                  <a:pt x="3514962" y="0"/>
                  <a:pt x="3719451" y="204489"/>
                  <a:pt x="3719451" y="456738"/>
                </a:cubicBezTo>
                <a:cubicBezTo>
                  <a:pt x="3719451" y="708987"/>
                  <a:pt x="3514962" y="913476"/>
                  <a:pt x="3262713" y="913476"/>
                </a:cubicBezTo>
                <a:lnTo>
                  <a:pt x="671159" y="913476"/>
                </a:lnTo>
                <a:cubicBezTo>
                  <a:pt x="481973" y="913476"/>
                  <a:pt x="319651" y="798451"/>
                  <a:pt x="250314" y="634521"/>
                </a:cubicBezTo>
                <a:lnTo>
                  <a:pt x="237972" y="594762"/>
                </a:lnTo>
                <a:lnTo>
                  <a:pt x="0" y="456738"/>
                </a:lnTo>
                <a:lnTo>
                  <a:pt x="237972" y="318714"/>
                </a:lnTo>
                <a:lnTo>
                  <a:pt x="250314" y="278955"/>
                </a:lnTo>
                <a:cubicBezTo>
                  <a:pt x="319651" y="115025"/>
                  <a:pt x="481973" y="0"/>
                  <a:pt x="671159" y="0"/>
                </a:cubicBezTo>
                <a:close/>
              </a:path>
            </a:pathLst>
          </a:custGeom>
          <a:gradFill flip="none" rotWithShape="1">
            <a:gsLst>
              <a:gs pos="74000">
                <a:schemeClr val="accent6">
                  <a:lumMod val="75000"/>
                </a:schemeClr>
              </a:gs>
              <a:gs pos="96000">
                <a:schemeClr val="accent6"/>
              </a:gs>
              <a:gs pos="12000">
                <a:srgbClr val="99FF99"/>
              </a:gs>
            </a:gsLst>
            <a:lin ang="2700000" scaled="1"/>
            <a:tileRect/>
          </a:gradFill>
          <a:ln>
            <a:gradFill>
              <a:gsLst>
                <a:gs pos="19000">
                  <a:srgbClr val="373A3E"/>
                </a:gs>
                <a:gs pos="60000">
                  <a:srgbClr val="191E23"/>
                </a:gs>
              </a:gsLst>
              <a:lin ang="5400000" scaled="1"/>
            </a:gradFill>
          </a:ln>
          <a:effectLst>
            <a:outerShdw blurRad="228600" dist="88900" dir="8100000" algn="ctr" rotWithShape="0">
              <a:schemeClr val="tx1">
                <a:lumMod val="95000"/>
                <a:lumOff val="5000"/>
                <a:alpha val="78000"/>
              </a:scheme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algn="ctr" defTabSz="1600200">
              <a:lnSpc>
                <a:spcPct val="90000"/>
              </a:lnSpc>
              <a:spcBef>
                <a:spcPct val="0"/>
              </a:spcBef>
              <a:spcAft>
                <a:spcPct val="35000"/>
              </a:spcAft>
            </a:pPr>
            <a:endParaRPr lang="en-GB" sz="3600"/>
          </a:p>
        </p:txBody>
      </p:sp>
      <p:sp>
        <p:nvSpPr>
          <p:cNvPr id="53" name="Freeform: Shape 52">
            <a:extLst>
              <a:ext uri="{FF2B5EF4-FFF2-40B4-BE49-F238E27FC236}">
                <a16:creationId xmlns:a16="http://schemas.microsoft.com/office/drawing/2014/main" id="{C1CEDDA6-5C1A-4E52-8FF1-54D8F0A2E0A6}"/>
              </a:ext>
            </a:extLst>
          </p:cNvPr>
          <p:cNvSpPr/>
          <p:nvPr/>
        </p:nvSpPr>
        <p:spPr>
          <a:xfrm flipH="1">
            <a:off x="64917" y="2566188"/>
            <a:ext cx="2927446" cy="718964"/>
          </a:xfrm>
          <a:custGeom>
            <a:avLst/>
            <a:gdLst>
              <a:gd name="connsiteX0" fmla="*/ 671159 w 3719451"/>
              <a:gd name="connsiteY0" fmla="*/ 0 h 913476"/>
              <a:gd name="connsiteX1" fmla="*/ 3262713 w 3719451"/>
              <a:gd name="connsiteY1" fmla="*/ 0 h 913476"/>
              <a:gd name="connsiteX2" fmla="*/ 3719451 w 3719451"/>
              <a:gd name="connsiteY2" fmla="*/ 456738 h 913476"/>
              <a:gd name="connsiteX3" fmla="*/ 3262713 w 3719451"/>
              <a:gd name="connsiteY3" fmla="*/ 913476 h 913476"/>
              <a:gd name="connsiteX4" fmla="*/ 671159 w 3719451"/>
              <a:gd name="connsiteY4" fmla="*/ 913476 h 913476"/>
              <a:gd name="connsiteX5" fmla="*/ 250314 w 3719451"/>
              <a:gd name="connsiteY5" fmla="*/ 634521 h 913476"/>
              <a:gd name="connsiteX6" fmla="*/ 237972 w 3719451"/>
              <a:gd name="connsiteY6" fmla="*/ 594762 h 913476"/>
              <a:gd name="connsiteX7" fmla="*/ 0 w 3719451"/>
              <a:gd name="connsiteY7" fmla="*/ 456738 h 913476"/>
              <a:gd name="connsiteX8" fmla="*/ 237972 w 3719451"/>
              <a:gd name="connsiteY8" fmla="*/ 318714 h 913476"/>
              <a:gd name="connsiteX9" fmla="*/ 250314 w 3719451"/>
              <a:gd name="connsiteY9" fmla="*/ 278955 h 913476"/>
              <a:gd name="connsiteX10" fmla="*/ 671159 w 3719451"/>
              <a:gd name="connsiteY10" fmla="*/ 0 h 913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19451" h="913476">
                <a:moveTo>
                  <a:pt x="671159" y="0"/>
                </a:moveTo>
                <a:lnTo>
                  <a:pt x="3262713" y="0"/>
                </a:lnTo>
                <a:cubicBezTo>
                  <a:pt x="3514962" y="0"/>
                  <a:pt x="3719451" y="204489"/>
                  <a:pt x="3719451" y="456738"/>
                </a:cubicBezTo>
                <a:cubicBezTo>
                  <a:pt x="3719451" y="708987"/>
                  <a:pt x="3514962" y="913476"/>
                  <a:pt x="3262713" y="913476"/>
                </a:cubicBezTo>
                <a:lnTo>
                  <a:pt x="671159" y="913476"/>
                </a:lnTo>
                <a:cubicBezTo>
                  <a:pt x="481973" y="913476"/>
                  <a:pt x="319651" y="798451"/>
                  <a:pt x="250314" y="634521"/>
                </a:cubicBezTo>
                <a:lnTo>
                  <a:pt x="237972" y="594762"/>
                </a:lnTo>
                <a:lnTo>
                  <a:pt x="0" y="456738"/>
                </a:lnTo>
                <a:lnTo>
                  <a:pt x="237972" y="318714"/>
                </a:lnTo>
                <a:lnTo>
                  <a:pt x="250314" y="278955"/>
                </a:lnTo>
                <a:cubicBezTo>
                  <a:pt x="319651" y="115025"/>
                  <a:pt x="481973" y="0"/>
                  <a:pt x="671159" y="0"/>
                </a:cubicBezTo>
                <a:close/>
              </a:path>
            </a:pathLst>
          </a:custGeom>
          <a:gradFill flip="none" rotWithShape="1">
            <a:gsLst>
              <a:gs pos="74000">
                <a:schemeClr val="tx1">
                  <a:lumMod val="50000"/>
                  <a:lumOff val="50000"/>
                </a:schemeClr>
              </a:gs>
              <a:gs pos="96000">
                <a:schemeClr val="bg1">
                  <a:lumMod val="65000"/>
                </a:schemeClr>
              </a:gs>
              <a:gs pos="12000">
                <a:srgbClr val="191E23"/>
              </a:gs>
            </a:gsLst>
            <a:lin ang="2700000" scaled="1"/>
            <a:tileRect/>
          </a:gradFill>
          <a:ln>
            <a:gradFill>
              <a:gsLst>
                <a:gs pos="19000">
                  <a:srgbClr val="373A3E"/>
                </a:gs>
                <a:gs pos="60000">
                  <a:srgbClr val="191E23"/>
                </a:gs>
              </a:gsLst>
              <a:lin ang="5400000" scaled="1"/>
            </a:gradFill>
          </a:ln>
          <a:effectLst>
            <a:outerShdw blurRad="228600" dist="88900" dir="8100000" algn="ctr" rotWithShape="0">
              <a:schemeClr val="tx1">
                <a:lumMod val="95000"/>
                <a:lumOff val="5000"/>
                <a:alpha val="78000"/>
              </a:scheme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algn="ctr" defTabSz="1600200">
              <a:lnSpc>
                <a:spcPct val="90000"/>
              </a:lnSpc>
              <a:spcBef>
                <a:spcPct val="0"/>
              </a:spcBef>
              <a:spcAft>
                <a:spcPct val="35000"/>
              </a:spcAft>
            </a:pPr>
            <a:endParaRPr lang="en-GB" sz="3600"/>
          </a:p>
        </p:txBody>
      </p:sp>
      <p:sp>
        <p:nvSpPr>
          <p:cNvPr id="54" name="TextBox 53">
            <a:extLst>
              <a:ext uri="{FF2B5EF4-FFF2-40B4-BE49-F238E27FC236}">
                <a16:creationId xmlns:a16="http://schemas.microsoft.com/office/drawing/2014/main" id="{19EA1B43-B5BF-4151-A0F8-2AB5164F8F2F}"/>
              </a:ext>
            </a:extLst>
          </p:cNvPr>
          <p:cNvSpPr txBox="1"/>
          <p:nvPr/>
        </p:nvSpPr>
        <p:spPr>
          <a:xfrm flipH="1">
            <a:off x="5527817" y="1283816"/>
            <a:ext cx="1102474" cy="369332"/>
          </a:xfrm>
          <a:prstGeom prst="rect">
            <a:avLst/>
          </a:prstGeom>
          <a:noFill/>
        </p:spPr>
        <p:txBody>
          <a:bodyPr wrap="square" rtlCol="0">
            <a:spAutoFit/>
          </a:bodyPr>
          <a:lstStyle/>
          <a:p>
            <a:r>
              <a:rPr lang="en-GB" b="1" dirty="0">
                <a:solidFill>
                  <a:srgbClr val="F8E136"/>
                </a:solidFill>
                <a:latin typeface="Quantify" pitchFamily="2" charset="0"/>
              </a:rPr>
              <a:t>Monday</a:t>
            </a:r>
          </a:p>
        </p:txBody>
      </p:sp>
      <p:sp>
        <p:nvSpPr>
          <p:cNvPr id="55" name="TextBox 54">
            <a:extLst>
              <a:ext uri="{FF2B5EF4-FFF2-40B4-BE49-F238E27FC236}">
                <a16:creationId xmlns:a16="http://schemas.microsoft.com/office/drawing/2014/main" id="{E79D9EB0-E80B-46EE-B95A-FD1CD1CFB441}"/>
              </a:ext>
            </a:extLst>
          </p:cNvPr>
          <p:cNvSpPr txBox="1"/>
          <p:nvPr/>
        </p:nvSpPr>
        <p:spPr>
          <a:xfrm flipH="1">
            <a:off x="7528211" y="2764421"/>
            <a:ext cx="1215010" cy="369332"/>
          </a:xfrm>
          <a:prstGeom prst="rect">
            <a:avLst/>
          </a:prstGeom>
          <a:noFill/>
        </p:spPr>
        <p:txBody>
          <a:bodyPr wrap="square" rtlCol="0">
            <a:spAutoFit/>
          </a:bodyPr>
          <a:lstStyle/>
          <a:p>
            <a:r>
              <a:rPr lang="en-GB" b="1" dirty="0">
                <a:solidFill>
                  <a:srgbClr val="C47FB8"/>
                </a:solidFill>
                <a:latin typeface="Quantify" pitchFamily="2" charset="0"/>
              </a:rPr>
              <a:t>Tuesday</a:t>
            </a:r>
          </a:p>
        </p:txBody>
      </p:sp>
      <p:sp>
        <p:nvSpPr>
          <p:cNvPr id="56" name="TextBox 55">
            <a:extLst>
              <a:ext uri="{FF2B5EF4-FFF2-40B4-BE49-F238E27FC236}">
                <a16:creationId xmlns:a16="http://schemas.microsoft.com/office/drawing/2014/main" id="{48F516B4-BEA0-4B23-BCA3-7F5474676A06}"/>
              </a:ext>
            </a:extLst>
          </p:cNvPr>
          <p:cNvSpPr txBox="1"/>
          <p:nvPr/>
        </p:nvSpPr>
        <p:spPr>
          <a:xfrm flipH="1">
            <a:off x="6569064" y="5135569"/>
            <a:ext cx="1570580" cy="369332"/>
          </a:xfrm>
          <a:prstGeom prst="rect">
            <a:avLst/>
          </a:prstGeom>
          <a:noFill/>
        </p:spPr>
        <p:txBody>
          <a:bodyPr wrap="square" rtlCol="0">
            <a:spAutoFit/>
          </a:bodyPr>
          <a:lstStyle/>
          <a:p>
            <a:r>
              <a:rPr lang="en-GB" b="1" dirty="0">
                <a:solidFill>
                  <a:srgbClr val="EF7056"/>
                </a:solidFill>
                <a:latin typeface="Quantify" pitchFamily="2" charset="0"/>
              </a:rPr>
              <a:t>Wednesday</a:t>
            </a:r>
            <a:endParaRPr lang="en-GB" sz="2400" b="1" dirty="0">
              <a:solidFill>
                <a:srgbClr val="EF7056"/>
              </a:solidFill>
              <a:latin typeface="Quantify" pitchFamily="2" charset="0"/>
            </a:endParaRPr>
          </a:p>
        </p:txBody>
      </p:sp>
      <p:sp>
        <p:nvSpPr>
          <p:cNvPr id="57" name="TextBox 56">
            <a:extLst>
              <a:ext uri="{FF2B5EF4-FFF2-40B4-BE49-F238E27FC236}">
                <a16:creationId xmlns:a16="http://schemas.microsoft.com/office/drawing/2014/main" id="{A12EF59F-3A82-41D0-BA60-8AF35FE2A112}"/>
              </a:ext>
            </a:extLst>
          </p:cNvPr>
          <p:cNvSpPr txBox="1"/>
          <p:nvPr/>
        </p:nvSpPr>
        <p:spPr>
          <a:xfrm flipH="1">
            <a:off x="4251473" y="5124117"/>
            <a:ext cx="1236139" cy="369332"/>
          </a:xfrm>
          <a:prstGeom prst="rect">
            <a:avLst/>
          </a:prstGeom>
          <a:noFill/>
        </p:spPr>
        <p:txBody>
          <a:bodyPr wrap="square" rtlCol="0">
            <a:spAutoFit/>
          </a:bodyPr>
          <a:lstStyle/>
          <a:p>
            <a:r>
              <a:rPr lang="en-GB" b="1" dirty="0">
                <a:solidFill>
                  <a:srgbClr val="3F6BAC"/>
                </a:solidFill>
                <a:latin typeface="Quantify" pitchFamily="2" charset="0"/>
              </a:rPr>
              <a:t>Thursday</a:t>
            </a:r>
            <a:endParaRPr lang="en-GB" sz="2400" b="1" dirty="0">
              <a:solidFill>
                <a:srgbClr val="3F6BAC"/>
              </a:solidFill>
              <a:latin typeface="Quantify" pitchFamily="2" charset="0"/>
            </a:endParaRPr>
          </a:p>
        </p:txBody>
      </p:sp>
      <p:sp>
        <p:nvSpPr>
          <p:cNvPr id="58" name="TextBox 57">
            <a:extLst>
              <a:ext uri="{FF2B5EF4-FFF2-40B4-BE49-F238E27FC236}">
                <a16:creationId xmlns:a16="http://schemas.microsoft.com/office/drawing/2014/main" id="{9AB58B4B-E333-464A-8A34-A9F9B9DBC63B}"/>
              </a:ext>
            </a:extLst>
          </p:cNvPr>
          <p:cNvSpPr txBox="1"/>
          <p:nvPr/>
        </p:nvSpPr>
        <p:spPr>
          <a:xfrm flipH="1">
            <a:off x="3648851" y="2760963"/>
            <a:ext cx="950037" cy="369332"/>
          </a:xfrm>
          <a:prstGeom prst="rect">
            <a:avLst/>
          </a:prstGeom>
          <a:noFill/>
        </p:spPr>
        <p:txBody>
          <a:bodyPr wrap="square" rtlCol="0">
            <a:spAutoFit/>
          </a:bodyPr>
          <a:lstStyle/>
          <a:p>
            <a:r>
              <a:rPr lang="en-GB" b="1" dirty="0">
                <a:solidFill>
                  <a:srgbClr val="00B293"/>
                </a:solidFill>
                <a:latin typeface="Quantify" pitchFamily="2" charset="0"/>
              </a:rPr>
              <a:t>Friday</a:t>
            </a:r>
            <a:endParaRPr lang="en-GB" sz="2400" b="1" dirty="0">
              <a:solidFill>
                <a:srgbClr val="00B293"/>
              </a:solidFill>
              <a:latin typeface="Quantify" pitchFamily="2" charset="0"/>
            </a:endParaRPr>
          </a:p>
        </p:txBody>
      </p:sp>
      <p:sp>
        <p:nvSpPr>
          <p:cNvPr id="59" name="TextBox 58">
            <a:extLst>
              <a:ext uri="{FF2B5EF4-FFF2-40B4-BE49-F238E27FC236}">
                <a16:creationId xmlns:a16="http://schemas.microsoft.com/office/drawing/2014/main" id="{5979FE40-F1D0-465D-B73E-7B7856A3A9A4}"/>
              </a:ext>
            </a:extLst>
          </p:cNvPr>
          <p:cNvSpPr txBox="1"/>
          <p:nvPr/>
        </p:nvSpPr>
        <p:spPr>
          <a:xfrm flipH="1">
            <a:off x="4853630" y="2825699"/>
            <a:ext cx="2432499" cy="1384995"/>
          </a:xfrm>
          <a:prstGeom prst="rect">
            <a:avLst/>
          </a:prstGeom>
          <a:noFill/>
        </p:spPr>
        <p:txBody>
          <a:bodyPr wrap="square" rtlCol="0">
            <a:spAutoFit/>
          </a:bodyPr>
          <a:lstStyle/>
          <a:p>
            <a:pPr algn="ctr"/>
            <a:r>
              <a:rPr lang="en-GB" sz="2800" b="1" dirty="0">
                <a:solidFill>
                  <a:schemeClr val="bg1"/>
                </a:solidFill>
                <a:latin typeface="Lato" panose="020F0502020204030203" pitchFamily="34" charset="0"/>
              </a:rPr>
              <a:t>Security</a:t>
            </a:r>
          </a:p>
          <a:p>
            <a:pPr algn="ctr"/>
            <a:r>
              <a:rPr lang="en-GB" sz="2800" b="1" dirty="0">
                <a:solidFill>
                  <a:schemeClr val="bg1"/>
                </a:solidFill>
                <a:latin typeface="Lato" panose="020F0502020204030203" pitchFamily="34" charset="0"/>
              </a:rPr>
              <a:t>Case Development</a:t>
            </a:r>
          </a:p>
        </p:txBody>
      </p:sp>
      <p:pic>
        <p:nvPicPr>
          <p:cNvPr id="61" name="Graphic 60" descr="Crown outline">
            <a:extLst>
              <a:ext uri="{FF2B5EF4-FFF2-40B4-BE49-F238E27FC236}">
                <a16:creationId xmlns:a16="http://schemas.microsoft.com/office/drawing/2014/main" id="{E54635A6-3396-4A23-A7FD-438FA19E519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74253" y="580542"/>
            <a:ext cx="540000" cy="540000"/>
          </a:xfrm>
          <a:prstGeom prst="rect">
            <a:avLst/>
          </a:prstGeom>
        </p:spPr>
      </p:pic>
      <p:pic>
        <p:nvPicPr>
          <p:cNvPr id="63" name="Graphic 62" descr="User Crown Female outline">
            <a:extLst>
              <a:ext uri="{FF2B5EF4-FFF2-40B4-BE49-F238E27FC236}">
                <a16:creationId xmlns:a16="http://schemas.microsoft.com/office/drawing/2014/main" id="{83EE32C4-FFBF-4170-8CAC-AF703760762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063117" y="5057833"/>
            <a:ext cx="540000" cy="540000"/>
          </a:xfrm>
          <a:prstGeom prst="rect">
            <a:avLst/>
          </a:prstGeom>
        </p:spPr>
      </p:pic>
      <p:pic>
        <p:nvPicPr>
          <p:cNvPr id="65" name="Graphic 64" descr="User Crown Male outline">
            <a:extLst>
              <a:ext uri="{FF2B5EF4-FFF2-40B4-BE49-F238E27FC236}">
                <a16:creationId xmlns:a16="http://schemas.microsoft.com/office/drawing/2014/main" id="{1A8F38FF-8B07-4F1C-99D0-32CDAE0ECB9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213565" y="2675629"/>
            <a:ext cx="540000" cy="540000"/>
          </a:xfrm>
          <a:prstGeom prst="rect">
            <a:avLst/>
          </a:prstGeom>
        </p:spPr>
      </p:pic>
      <p:pic>
        <p:nvPicPr>
          <p:cNvPr id="67" name="Graphic 66" descr="Pawn outline">
            <a:extLst>
              <a:ext uri="{FF2B5EF4-FFF2-40B4-BE49-F238E27FC236}">
                <a16:creationId xmlns:a16="http://schemas.microsoft.com/office/drawing/2014/main" id="{2A6E73CB-4961-4BF2-9D8F-311F76E592C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468214" y="5097860"/>
            <a:ext cx="540000" cy="540000"/>
          </a:xfrm>
          <a:prstGeom prst="rect">
            <a:avLst/>
          </a:prstGeom>
        </p:spPr>
      </p:pic>
      <p:pic>
        <p:nvPicPr>
          <p:cNvPr id="69" name="Graphic 68" descr="Medieval tower outline">
            <a:extLst>
              <a:ext uri="{FF2B5EF4-FFF2-40B4-BE49-F238E27FC236}">
                <a16:creationId xmlns:a16="http://schemas.microsoft.com/office/drawing/2014/main" id="{CD330948-42D8-4FCD-904A-88A5C12AFBB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245059" y="2671982"/>
            <a:ext cx="540000" cy="540000"/>
          </a:xfrm>
          <a:prstGeom prst="rect">
            <a:avLst/>
          </a:prstGeom>
        </p:spPr>
      </p:pic>
      <p:sp>
        <p:nvSpPr>
          <p:cNvPr id="70" name="TextBox 69">
            <a:extLst>
              <a:ext uri="{FF2B5EF4-FFF2-40B4-BE49-F238E27FC236}">
                <a16:creationId xmlns:a16="http://schemas.microsoft.com/office/drawing/2014/main" id="{032D310E-E464-434F-BB94-3CA693C0B37C}"/>
              </a:ext>
            </a:extLst>
          </p:cNvPr>
          <p:cNvSpPr txBox="1"/>
          <p:nvPr/>
        </p:nvSpPr>
        <p:spPr>
          <a:xfrm flipH="1">
            <a:off x="7493033" y="538535"/>
            <a:ext cx="2519188" cy="646331"/>
          </a:xfrm>
          <a:prstGeom prst="rect">
            <a:avLst/>
          </a:prstGeom>
          <a:noFill/>
        </p:spPr>
        <p:txBody>
          <a:bodyPr wrap="square" rtlCol="0">
            <a:spAutoFit/>
          </a:bodyPr>
          <a:lstStyle/>
          <a:p>
            <a:r>
              <a:rPr lang="en-GB" b="1" dirty="0">
                <a:solidFill>
                  <a:srgbClr val="F8E136"/>
                </a:solidFill>
                <a:latin typeface="Quantify" pitchFamily="2" charset="0"/>
              </a:rPr>
              <a:t>Introduction</a:t>
            </a:r>
          </a:p>
          <a:p>
            <a:r>
              <a:rPr lang="en-GB" b="1" dirty="0">
                <a:solidFill>
                  <a:srgbClr val="F8E136"/>
                </a:solidFill>
                <a:latin typeface="Quantify" pitchFamily="2" charset="0"/>
              </a:rPr>
              <a:t>Design Good Practice</a:t>
            </a:r>
          </a:p>
        </p:txBody>
      </p:sp>
      <p:sp>
        <p:nvSpPr>
          <p:cNvPr id="71" name="TextBox 70">
            <a:extLst>
              <a:ext uri="{FF2B5EF4-FFF2-40B4-BE49-F238E27FC236}">
                <a16:creationId xmlns:a16="http://schemas.microsoft.com/office/drawing/2014/main" id="{08867F1C-FB32-4070-96B7-0FC77C3106A7}"/>
              </a:ext>
            </a:extLst>
          </p:cNvPr>
          <p:cNvSpPr txBox="1"/>
          <p:nvPr/>
        </p:nvSpPr>
        <p:spPr>
          <a:xfrm flipH="1">
            <a:off x="9623691" y="2767641"/>
            <a:ext cx="2823636" cy="369332"/>
          </a:xfrm>
          <a:prstGeom prst="rect">
            <a:avLst/>
          </a:prstGeom>
          <a:noFill/>
        </p:spPr>
        <p:txBody>
          <a:bodyPr wrap="square" rtlCol="0">
            <a:spAutoFit/>
          </a:bodyPr>
          <a:lstStyle/>
          <a:p>
            <a:r>
              <a:rPr lang="en-GB" sz="1800" b="1" i="0" u="none" strike="noStrike" baseline="0" dirty="0">
                <a:solidFill>
                  <a:srgbClr val="C47FB8"/>
                </a:solidFill>
                <a:latin typeface="Arial" panose="020B0604020202020204" pitchFamily="34" charset="0"/>
              </a:rPr>
              <a:t>Security Architectures</a:t>
            </a:r>
            <a:endParaRPr lang="en-GB" b="1" dirty="0">
              <a:solidFill>
                <a:srgbClr val="C47FB8"/>
              </a:solidFill>
              <a:latin typeface="Quantify" pitchFamily="2" charset="0"/>
            </a:endParaRPr>
          </a:p>
        </p:txBody>
      </p:sp>
      <p:sp>
        <p:nvSpPr>
          <p:cNvPr id="72" name="TextBox 71">
            <a:extLst>
              <a:ext uri="{FF2B5EF4-FFF2-40B4-BE49-F238E27FC236}">
                <a16:creationId xmlns:a16="http://schemas.microsoft.com/office/drawing/2014/main" id="{9A7C277C-68CF-4EAE-8C50-7D6A5682B95A}"/>
              </a:ext>
            </a:extLst>
          </p:cNvPr>
          <p:cNvSpPr txBox="1"/>
          <p:nvPr/>
        </p:nvSpPr>
        <p:spPr>
          <a:xfrm flipH="1">
            <a:off x="8684364" y="5040768"/>
            <a:ext cx="2823636" cy="646331"/>
          </a:xfrm>
          <a:prstGeom prst="rect">
            <a:avLst/>
          </a:prstGeom>
          <a:noFill/>
        </p:spPr>
        <p:txBody>
          <a:bodyPr wrap="square" rtlCol="0">
            <a:spAutoFit/>
          </a:bodyPr>
          <a:lstStyle/>
          <a:p>
            <a:pPr algn="ctr"/>
            <a:r>
              <a:rPr lang="en-GB" sz="1800" b="1" i="0" u="none" strike="noStrike" baseline="0" dirty="0">
                <a:solidFill>
                  <a:srgbClr val="EF7056"/>
                </a:solidFill>
                <a:latin typeface="Arial" panose="020B0604020202020204" pitchFamily="34" charset="0"/>
              </a:rPr>
              <a:t>Developing a 'Security Case'</a:t>
            </a:r>
            <a:endParaRPr lang="en-GB" b="1" dirty="0">
              <a:solidFill>
                <a:srgbClr val="EF7056"/>
              </a:solidFill>
              <a:latin typeface="Quantify" pitchFamily="2" charset="0"/>
            </a:endParaRPr>
          </a:p>
        </p:txBody>
      </p:sp>
      <p:sp>
        <p:nvSpPr>
          <p:cNvPr id="73" name="TextBox 72">
            <a:extLst>
              <a:ext uri="{FF2B5EF4-FFF2-40B4-BE49-F238E27FC236}">
                <a16:creationId xmlns:a16="http://schemas.microsoft.com/office/drawing/2014/main" id="{474D868C-E7A4-4A29-A601-AE1617AC9E47}"/>
              </a:ext>
            </a:extLst>
          </p:cNvPr>
          <p:cNvSpPr txBox="1"/>
          <p:nvPr/>
        </p:nvSpPr>
        <p:spPr>
          <a:xfrm flipH="1">
            <a:off x="514185" y="5038140"/>
            <a:ext cx="2823636" cy="646331"/>
          </a:xfrm>
          <a:prstGeom prst="rect">
            <a:avLst/>
          </a:prstGeom>
          <a:noFill/>
        </p:spPr>
        <p:txBody>
          <a:bodyPr wrap="square" rtlCol="0">
            <a:spAutoFit/>
          </a:bodyPr>
          <a:lstStyle/>
          <a:p>
            <a:pPr algn="ctr"/>
            <a:r>
              <a:rPr lang="en-GB" sz="1800" b="1" i="0" u="none" strike="noStrike" baseline="0" dirty="0">
                <a:solidFill>
                  <a:schemeClr val="accent1">
                    <a:lumMod val="60000"/>
                    <a:lumOff val="40000"/>
                  </a:schemeClr>
                </a:solidFill>
                <a:latin typeface="Arial" panose="020B0604020202020204" pitchFamily="34" charset="0"/>
              </a:rPr>
              <a:t>Developing a 'Security Case'</a:t>
            </a:r>
            <a:endParaRPr lang="en-GB" b="1" dirty="0">
              <a:solidFill>
                <a:schemeClr val="accent1">
                  <a:lumMod val="60000"/>
                  <a:lumOff val="40000"/>
                </a:schemeClr>
              </a:solidFill>
              <a:latin typeface="Quantify" pitchFamily="2" charset="0"/>
            </a:endParaRPr>
          </a:p>
        </p:txBody>
      </p:sp>
      <p:sp>
        <p:nvSpPr>
          <p:cNvPr id="74" name="TextBox 73">
            <a:extLst>
              <a:ext uri="{FF2B5EF4-FFF2-40B4-BE49-F238E27FC236}">
                <a16:creationId xmlns:a16="http://schemas.microsoft.com/office/drawing/2014/main" id="{112CFD50-1E05-485F-AB55-345E4E5308AE}"/>
              </a:ext>
            </a:extLst>
          </p:cNvPr>
          <p:cNvSpPr txBox="1"/>
          <p:nvPr/>
        </p:nvSpPr>
        <p:spPr>
          <a:xfrm flipH="1">
            <a:off x="332463" y="2741004"/>
            <a:ext cx="1932106" cy="369332"/>
          </a:xfrm>
          <a:prstGeom prst="rect">
            <a:avLst/>
          </a:prstGeom>
          <a:noFill/>
        </p:spPr>
        <p:txBody>
          <a:bodyPr wrap="square" rtlCol="0">
            <a:spAutoFit/>
          </a:bodyPr>
          <a:lstStyle/>
          <a:p>
            <a:pPr algn="ctr"/>
            <a:r>
              <a:rPr lang="en-GB" sz="1800" b="1" i="0" u="none" strike="noStrike" baseline="0" dirty="0">
                <a:solidFill>
                  <a:srgbClr val="00B293"/>
                </a:solidFill>
                <a:latin typeface="Arial" panose="020B0604020202020204" pitchFamily="34" charset="0"/>
              </a:rPr>
              <a:t>Exam (11:00)</a:t>
            </a:r>
            <a:endParaRPr lang="en-GB" b="1" dirty="0">
              <a:solidFill>
                <a:srgbClr val="00B293"/>
              </a:solidFill>
              <a:latin typeface="Quantify" pitchFamily="2" charset="0"/>
            </a:endParaRPr>
          </a:p>
        </p:txBody>
      </p:sp>
    </p:spTree>
    <p:extLst>
      <p:ext uri="{BB962C8B-B14F-4D97-AF65-F5344CB8AC3E}">
        <p14:creationId xmlns:p14="http://schemas.microsoft.com/office/powerpoint/2010/main" val="254572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p:cTn id="7" dur="500" fill="hold"/>
                                        <p:tgtEl>
                                          <p:spTgt spid="59"/>
                                        </p:tgtEl>
                                        <p:attrNameLst>
                                          <p:attrName>ppt_w</p:attrName>
                                        </p:attrNameLst>
                                      </p:cBhvr>
                                      <p:tavLst>
                                        <p:tav tm="0">
                                          <p:val>
                                            <p:fltVal val="0"/>
                                          </p:val>
                                        </p:tav>
                                        <p:tav tm="100000">
                                          <p:val>
                                            <p:strVal val="#ppt_w"/>
                                          </p:val>
                                        </p:tav>
                                      </p:tavLst>
                                    </p:anim>
                                    <p:anim calcmode="lin" valueType="num">
                                      <p:cBhvr>
                                        <p:cTn id="8" dur="500" fill="hold"/>
                                        <p:tgtEl>
                                          <p:spTgt spid="59"/>
                                        </p:tgtEl>
                                        <p:attrNameLst>
                                          <p:attrName>ppt_h</p:attrName>
                                        </p:attrNameLst>
                                      </p:cBhvr>
                                      <p:tavLst>
                                        <p:tav tm="0">
                                          <p:val>
                                            <p:fltVal val="0"/>
                                          </p:val>
                                        </p:tav>
                                        <p:tav tm="100000">
                                          <p:val>
                                            <p:strVal val="#ppt_h"/>
                                          </p:val>
                                        </p:tav>
                                      </p:tavLst>
                                    </p:anim>
                                    <p:animEffect transition="in" filter="fade">
                                      <p:cBhvr>
                                        <p:cTn id="9" dur="500"/>
                                        <p:tgtEl>
                                          <p:spTgt spid="59"/>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57"/>
                                        </p:tgtEl>
                                        <p:attrNameLst>
                                          <p:attrName>style.visibility</p:attrName>
                                        </p:attrNameLst>
                                      </p:cBhvr>
                                      <p:to>
                                        <p:strVal val="visible"/>
                                      </p:to>
                                    </p:set>
                                    <p:animEffect transition="in" filter="wheel(1)">
                                      <p:cBhvr>
                                        <p:cTn id="14" dur="2000"/>
                                        <p:tgtEl>
                                          <p:spTgt spid="57"/>
                                        </p:tgtEl>
                                      </p:cBhvr>
                                    </p:animEffect>
                                  </p:childTnLst>
                                </p:cTn>
                              </p:par>
                              <p:par>
                                <p:cTn id="15" presetID="21" presetClass="entr" presetSubtype="1" fill="hold" grpId="0" nodeType="with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wheel(1)">
                                      <p:cBhvr>
                                        <p:cTn id="17" dur="2000"/>
                                        <p:tgtEl>
                                          <p:spTgt spid="56"/>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55"/>
                                        </p:tgtEl>
                                        <p:attrNameLst>
                                          <p:attrName>style.visibility</p:attrName>
                                        </p:attrNameLst>
                                      </p:cBhvr>
                                      <p:to>
                                        <p:strVal val="visible"/>
                                      </p:to>
                                    </p:set>
                                    <p:animEffect transition="in" filter="wheel(1)">
                                      <p:cBhvr>
                                        <p:cTn id="20" dur="2000"/>
                                        <p:tgtEl>
                                          <p:spTgt spid="55"/>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heel(1)">
                                      <p:cBhvr>
                                        <p:cTn id="23" dur="2000"/>
                                        <p:tgtEl>
                                          <p:spTgt spid="54"/>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Effect transition="in" filter="wheel(1)">
                                      <p:cBhvr>
                                        <p:cTn id="26" dur="2000"/>
                                        <p:tgtEl>
                                          <p:spTgt spid="5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wipe(left)">
                                      <p:cBhvr>
                                        <p:cTn id="31" dur="500"/>
                                        <p:tgtEl>
                                          <p:spTgt spid="49"/>
                                        </p:tgtEl>
                                      </p:cBhvr>
                                    </p:animEffect>
                                  </p:childTnLst>
                                </p:cTn>
                              </p:par>
                            </p:childTnLst>
                          </p:cTn>
                        </p:par>
                        <p:par>
                          <p:cTn id="32" fill="hold">
                            <p:stCondLst>
                              <p:cond delay="500"/>
                            </p:stCondLst>
                            <p:childTnLst>
                              <p:par>
                                <p:cTn id="33" presetID="10" presetClass="entr" presetSubtype="0" fill="hold" grpId="0" nodeType="afterEffect">
                                  <p:stCondLst>
                                    <p:cond delay="1000"/>
                                  </p:stCondLst>
                                  <p:childTnLst>
                                    <p:set>
                                      <p:cBhvr>
                                        <p:cTn id="34" dur="1" fill="hold">
                                          <p:stCondLst>
                                            <p:cond delay="0"/>
                                          </p:stCondLst>
                                        </p:cTn>
                                        <p:tgtEl>
                                          <p:spTgt spid="70"/>
                                        </p:tgtEl>
                                        <p:attrNameLst>
                                          <p:attrName>style.visibility</p:attrName>
                                        </p:attrNameLst>
                                      </p:cBhvr>
                                      <p:to>
                                        <p:strVal val="visible"/>
                                      </p:to>
                                    </p:set>
                                    <p:animEffect transition="in" filter="fade">
                                      <p:cBhvr>
                                        <p:cTn id="35" dur="500"/>
                                        <p:tgtEl>
                                          <p:spTgt spid="70"/>
                                        </p:tgtEl>
                                      </p:cBhvr>
                                    </p:animEffect>
                                  </p:childTnLst>
                                </p:cTn>
                              </p:par>
                            </p:childTnLst>
                          </p:cTn>
                        </p:par>
                        <p:par>
                          <p:cTn id="36" fill="hold">
                            <p:stCondLst>
                              <p:cond delay="2000"/>
                            </p:stCondLst>
                            <p:childTnLst>
                              <p:par>
                                <p:cTn id="37" presetID="10" presetClass="entr" presetSubtype="0"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Effect transition="in" filter="fade">
                                      <p:cBhvr>
                                        <p:cTn id="39" dur="500"/>
                                        <p:tgtEl>
                                          <p:spTgt spid="6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50"/>
                                        </p:tgtEl>
                                        <p:attrNameLst>
                                          <p:attrName>style.visibility</p:attrName>
                                        </p:attrNameLst>
                                      </p:cBhvr>
                                      <p:to>
                                        <p:strVal val="visible"/>
                                      </p:to>
                                    </p:set>
                                    <p:animEffect transition="in" filter="wipe(left)">
                                      <p:cBhvr>
                                        <p:cTn id="44" dur="500"/>
                                        <p:tgtEl>
                                          <p:spTgt spid="50"/>
                                        </p:tgtEl>
                                      </p:cBhvr>
                                    </p:animEffect>
                                  </p:childTnLst>
                                </p:cTn>
                              </p:par>
                            </p:childTnLst>
                          </p:cTn>
                        </p:par>
                        <p:par>
                          <p:cTn id="45" fill="hold">
                            <p:stCondLst>
                              <p:cond delay="500"/>
                            </p:stCondLst>
                            <p:childTnLst>
                              <p:par>
                                <p:cTn id="46" presetID="10" presetClass="entr" presetSubtype="0" fill="hold" grpId="0" nodeType="afterEffect">
                                  <p:stCondLst>
                                    <p:cond delay="100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500"/>
                                        <p:tgtEl>
                                          <p:spTgt spid="71"/>
                                        </p:tgtEl>
                                      </p:cBhvr>
                                    </p:animEffect>
                                  </p:childTnLst>
                                </p:cTn>
                              </p:par>
                            </p:childTnLst>
                          </p:cTn>
                        </p:par>
                        <p:par>
                          <p:cTn id="49" fill="hold">
                            <p:stCondLst>
                              <p:cond delay="2000"/>
                            </p:stCondLst>
                            <p:childTnLst>
                              <p:par>
                                <p:cTn id="50" presetID="10" presetClass="entr" presetSubtype="0" fill="hold"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fade">
                                      <p:cBhvr>
                                        <p:cTn id="52" dur="500"/>
                                        <p:tgtEl>
                                          <p:spTgt spid="6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wipe(left)">
                                      <p:cBhvr>
                                        <p:cTn id="57" dur="500"/>
                                        <p:tgtEl>
                                          <p:spTgt spid="51"/>
                                        </p:tgtEl>
                                      </p:cBhvr>
                                    </p:animEffect>
                                  </p:childTnLst>
                                </p:cTn>
                              </p:par>
                            </p:childTnLst>
                          </p:cTn>
                        </p:par>
                        <p:par>
                          <p:cTn id="58" fill="hold">
                            <p:stCondLst>
                              <p:cond delay="500"/>
                            </p:stCondLst>
                            <p:childTnLst>
                              <p:par>
                                <p:cTn id="59" presetID="10" presetClass="entr" presetSubtype="0" fill="hold" grpId="0" nodeType="afterEffect">
                                  <p:stCondLst>
                                    <p:cond delay="1000"/>
                                  </p:stCondLst>
                                  <p:childTnLst>
                                    <p:set>
                                      <p:cBhvr>
                                        <p:cTn id="60" dur="1" fill="hold">
                                          <p:stCondLst>
                                            <p:cond delay="0"/>
                                          </p:stCondLst>
                                        </p:cTn>
                                        <p:tgtEl>
                                          <p:spTgt spid="72"/>
                                        </p:tgtEl>
                                        <p:attrNameLst>
                                          <p:attrName>style.visibility</p:attrName>
                                        </p:attrNameLst>
                                      </p:cBhvr>
                                      <p:to>
                                        <p:strVal val="visible"/>
                                      </p:to>
                                    </p:set>
                                    <p:animEffect transition="in" filter="fade">
                                      <p:cBhvr>
                                        <p:cTn id="61" dur="500"/>
                                        <p:tgtEl>
                                          <p:spTgt spid="72"/>
                                        </p:tgtEl>
                                      </p:cBhvr>
                                    </p:animEffect>
                                  </p:childTnLst>
                                </p:cTn>
                              </p:par>
                            </p:childTnLst>
                          </p:cTn>
                        </p:par>
                        <p:par>
                          <p:cTn id="62" fill="hold">
                            <p:stCondLst>
                              <p:cond delay="2000"/>
                            </p:stCondLst>
                            <p:childTnLst>
                              <p:par>
                                <p:cTn id="63" presetID="10"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Effect transition="in" filter="fade">
                                      <p:cBhvr>
                                        <p:cTn id="65" dur="500"/>
                                        <p:tgtEl>
                                          <p:spTgt spid="67"/>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2" fill="hold" grpId="0" nodeType="clickEffect">
                                  <p:stCondLst>
                                    <p:cond delay="0"/>
                                  </p:stCondLst>
                                  <p:childTnLst>
                                    <p:set>
                                      <p:cBhvr>
                                        <p:cTn id="69" dur="1" fill="hold">
                                          <p:stCondLst>
                                            <p:cond delay="0"/>
                                          </p:stCondLst>
                                        </p:cTn>
                                        <p:tgtEl>
                                          <p:spTgt spid="52"/>
                                        </p:tgtEl>
                                        <p:attrNameLst>
                                          <p:attrName>style.visibility</p:attrName>
                                        </p:attrNameLst>
                                      </p:cBhvr>
                                      <p:to>
                                        <p:strVal val="visible"/>
                                      </p:to>
                                    </p:set>
                                    <p:animEffect transition="in" filter="wipe(right)">
                                      <p:cBhvr>
                                        <p:cTn id="70" dur="500"/>
                                        <p:tgtEl>
                                          <p:spTgt spid="52"/>
                                        </p:tgtEl>
                                      </p:cBhvr>
                                    </p:animEffect>
                                  </p:childTnLst>
                                </p:cTn>
                              </p:par>
                            </p:childTnLst>
                          </p:cTn>
                        </p:par>
                        <p:par>
                          <p:cTn id="71" fill="hold">
                            <p:stCondLst>
                              <p:cond delay="500"/>
                            </p:stCondLst>
                            <p:childTnLst>
                              <p:par>
                                <p:cTn id="72" presetID="10" presetClass="entr" presetSubtype="0" fill="hold" grpId="0" nodeType="afterEffect">
                                  <p:stCondLst>
                                    <p:cond delay="1000"/>
                                  </p:stCondLst>
                                  <p:childTnLst>
                                    <p:set>
                                      <p:cBhvr>
                                        <p:cTn id="73" dur="1" fill="hold">
                                          <p:stCondLst>
                                            <p:cond delay="0"/>
                                          </p:stCondLst>
                                        </p:cTn>
                                        <p:tgtEl>
                                          <p:spTgt spid="73"/>
                                        </p:tgtEl>
                                        <p:attrNameLst>
                                          <p:attrName>style.visibility</p:attrName>
                                        </p:attrNameLst>
                                      </p:cBhvr>
                                      <p:to>
                                        <p:strVal val="visible"/>
                                      </p:to>
                                    </p:set>
                                    <p:animEffect transition="in" filter="fade">
                                      <p:cBhvr>
                                        <p:cTn id="74" dur="500"/>
                                        <p:tgtEl>
                                          <p:spTgt spid="73"/>
                                        </p:tgtEl>
                                      </p:cBhvr>
                                    </p:animEffect>
                                  </p:childTnLst>
                                </p:cTn>
                              </p:par>
                            </p:childTnLst>
                          </p:cTn>
                        </p:par>
                        <p:par>
                          <p:cTn id="75" fill="hold">
                            <p:stCondLst>
                              <p:cond delay="2000"/>
                            </p:stCondLst>
                            <p:childTnLst>
                              <p:par>
                                <p:cTn id="76" presetID="10" presetClass="entr" presetSubtype="0" fill="hold"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500"/>
                                        <p:tgtEl>
                                          <p:spTgt spid="63"/>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2" fill="hold" grpId="0" nodeType="clickEffect">
                                  <p:stCondLst>
                                    <p:cond delay="0"/>
                                  </p:stCondLst>
                                  <p:childTnLst>
                                    <p:set>
                                      <p:cBhvr>
                                        <p:cTn id="82" dur="1" fill="hold">
                                          <p:stCondLst>
                                            <p:cond delay="0"/>
                                          </p:stCondLst>
                                        </p:cTn>
                                        <p:tgtEl>
                                          <p:spTgt spid="53"/>
                                        </p:tgtEl>
                                        <p:attrNameLst>
                                          <p:attrName>style.visibility</p:attrName>
                                        </p:attrNameLst>
                                      </p:cBhvr>
                                      <p:to>
                                        <p:strVal val="visible"/>
                                      </p:to>
                                    </p:set>
                                    <p:animEffect transition="in" filter="wipe(right)">
                                      <p:cBhvr>
                                        <p:cTn id="83" dur="500"/>
                                        <p:tgtEl>
                                          <p:spTgt spid="53"/>
                                        </p:tgtEl>
                                      </p:cBhvr>
                                    </p:animEffect>
                                  </p:childTnLst>
                                </p:cTn>
                              </p:par>
                            </p:childTnLst>
                          </p:cTn>
                        </p:par>
                        <p:par>
                          <p:cTn id="84" fill="hold">
                            <p:stCondLst>
                              <p:cond delay="500"/>
                            </p:stCondLst>
                            <p:childTnLst>
                              <p:par>
                                <p:cTn id="85" presetID="10" presetClass="entr" presetSubtype="0" fill="hold" grpId="0" nodeType="afterEffect">
                                  <p:stCondLst>
                                    <p:cond delay="1000"/>
                                  </p:stCondLst>
                                  <p:childTnLst>
                                    <p:set>
                                      <p:cBhvr>
                                        <p:cTn id="86" dur="1" fill="hold">
                                          <p:stCondLst>
                                            <p:cond delay="0"/>
                                          </p:stCondLst>
                                        </p:cTn>
                                        <p:tgtEl>
                                          <p:spTgt spid="74"/>
                                        </p:tgtEl>
                                        <p:attrNameLst>
                                          <p:attrName>style.visibility</p:attrName>
                                        </p:attrNameLst>
                                      </p:cBhvr>
                                      <p:to>
                                        <p:strVal val="visible"/>
                                      </p:to>
                                    </p:set>
                                    <p:animEffect transition="in" filter="fade">
                                      <p:cBhvr>
                                        <p:cTn id="87" dur="500"/>
                                        <p:tgtEl>
                                          <p:spTgt spid="74"/>
                                        </p:tgtEl>
                                      </p:cBhvr>
                                    </p:animEffect>
                                  </p:childTnLst>
                                </p:cTn>
                              </p:par>
                            </p:childTnLst>
                          </p:cTn>
                        </p:par>
                        <p:par>
                          <p:cTn id="88" fill="hold">
                            <p:stCondLst>
                              <p:cond delay="2000"/>
                            </p:stCondLst>
                            <p:childTnLst>
                              <p:par>
                                <p:cTn id="89" presetID="10" presetClass="entr" presetSubtype="0" fill="hold"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1" grpId="0" animBg="1"/>
      <p:bldP spid="52" grpId="0" animBg="1"/>
      <p:bldP spid="53" grpId="0" animBg="1"/>
      <p:bldP spid="54" grpId="0"/>
      <p:bldP spid="55" grpId="0"/>
      <p:bldP spid="56" grpId="0"/>
      <p:bldP spid="57" grpId="0"/>
      <p:bldP spid="58" grpId="0"/>
      <p:bldP spid="59"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95704-C018-4BC5-8CFC-5CCFAF10DBFA}"/>
              </a:ext>
            </a:extLst>
          </p:cNvPr>
          <p:cNvSpPr>
            <a:spLocks noGrp="1"/>
          </p:cNvSpPr>
          <p:nvPr>
            <p:ph type="title"/>
          </p:nvPr>
        </p:nvSpPr>
        <p:spPr/>
        <p:txBody>
          <a:bodyPr/>
          <a:lstStyle/>
          <a:p>
            <a:r>
              <a:rPr lang="en-GB" dirty="0"/>
              <a:t>Software Trustworthiness </a:t>
            </a:r>
          </a:p>
        </p:txBody>
      </p:sp>
      <p:sp>
        <p:nvSpPr>
          <p:cNvPr id="3" name="Content Placeholder 2">
            <a:extLst>
              <a:ext uri="{FF2B5EF4-FFF2-40B4-BE49-F238E27FC236}">
                <a16:creationId xmlns:a16="http://schemas.microsoft.com/office/drawing/2014/main" id="{B5355E29-A0B6-41EF-9D2A-34AD0D280545}"/>
              </a:ext>
            </a:extLst>
          </p:cNvPr>
          <p:cNvSpPr>
            <a:spLocks noGrp="1"/>
          </p:cNvSpPr>
          <p:nvPr>
            <p:ph idx="1"/>
          </p:nvPr>
        </p:nvSpPr>
        <p:spPr/>
        <p:txBody>
          <a:bodyPr/>
          <a:lstStyle/>
          <a:p>
            <a:r>
              <a:rPr lang="en-GB" dirty="0"/>
              <a:t>Based on 5 facets that make up trustworthiness</a:t>
            </a:r>
          </a:p>
          <a:p>
            <a:pPr lvl="1"/>
            <a:r>
              <a:rPr lang="en-GB" dirty="0"/>
              <a:t>Safe – will it damage anyone?</a:t>
            </a:r>
          </a:p>
          <a:p>
            <a:pPr lvl="1"/>
            <a:r>
              <a:rPr lang="en-GB" dirty="0"/>
              <a:t>Reliable – Will it work correctly time after time?</a:t>
            </a:r>
          </a:p>
          <a:p>
            <a:pPr lvl="1"/>
            <a:r>
              <a:rPr lang="en-GB" dirty="0"/>
              <a:t>Available – Will it work whenever you need it?</a:t>
            </a:r>
          </a:p>
          <a:p>
            <a:pPr lvl="1"/>
            <a:r>
              <a:rPr lang="en-GB" dirty="0"/>
              <a:t>Resilient – Will it recover from errors quickly and completely?</a:t>
            </a:r>
          </a:p>
          <a:p>
            <a:pPr lvl="1"/>
            <a:r>
              <a:rPr lang="en-GB" dirty="0"/>
              <a:t>Secure – Will it be protected against the hazards posed by malware, hackers or accidental misuse?</a:t>
            </a:r>
          </a:p>
        </p:txBody>
      </p:sp>
    </p:spTree>
    <p:extLst>
      <p:ext uri="{BB962C8B-B14F-4D97-AF65-F5344CB8AC3E}">
        <p14:creationId xmlns:p14="http://schemas.microsoft.com/office/powerpoint/2010/main" val="21624522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59A06-7A63-47CE-9096-BF5A8ADFF3BE}"/>
              </a:ext>
            </a:extLst>
          </p:cNvPr>
          <p:cNvSpPr>
            <a:spLocks noGrp="1"/>
          </p:cNvSpPr>
          <p:nvPr>
            <p:ph type="title"/>
          </p:nvPr>
        </p:nvSpPr>
        <p:spPr/>
        <p:txBody>
          <a:bodyPr/>
          <a:lstStyle/>
          <a:p>
            <a:r>
              <a:rPr lang="en-GB" dirty="0"/>
              <a:t>Four Levels Of Trustworthiness</a:t>
            </a:r>
          </a:p>
        </p:txBody>
      </p:sp>
      <p:sp>
        <p:nvSpPr>
          <p:cNvPr id="3" name="Content Placeholder 2">
            <a:extLst>
              <a:ext uri="{FF2B5EF4-FFF2-40B4-BE49-F238E27FC236}">
                <a16:creationId xmlns:a16="http://schemas.microsoft.com/office/drawing/2014/main" id="{62F75D5E-7CA2-4EA2-BD67-39B4B37CAF50}"/>
              </a:ext>
            </a:extLst>
          </p:cNvPr>
          <p:cNvSpPr>
            <a:spLocks noGrp="1"/>
          </p:cNvSpPr>
          <p:nvPr>
            <p:ph idx="1"/>
          </p:nvPr>
        </p:nvSpPr>
        <p:spPr/>
        <p:txBody>
          <a:bodyPr>
            <a:normAutofit/>
          </a:bodyPr>
          <a:lstStyle/>
          <a:p>
            <a:r>
              <a:rPr lang="en-GB" dirty="0"/>
              <a:t>TL1 Essential Practices - Software trustworthiness delivered in a due diligence manner</a:t>
            </a:r>
          </a:p>
          <a:p>
            <a:r>
              <a:rPr lang="en-GB" dirty="0"/>
              <a:t>TL2 Assessed Practices - Software trustworthiness delivered by managed processes</a:t>
            </a:r>
          </a:p>
          <a:p>
            <a:r>
              <a:rPr lang="en-GB" dirty="0"/>
              <a:t>TL3 Enhanced Practices - Software trustworthiness delivered by established processes</a:t>
            </a:r>
          </a:p>
          <a:p>
            <a:r>
              <a:rPr lang="en-GB" dirty="0"/>
              <a:t>TL4 Specialist Practices - Software trustworthiness delivered by predictable or optimising processes</a:t>
            </a:r>
          </a:p>
          <a:p>
            <a:pPr marL="0" indent="0">
              <a:buNone/>
            </a:pPr>
            <a:endParaRPr lang="en-GB" dirty="0"/>
          </a:p>
        </p:txBody>
      </p:sp>
    </p:spTree>
    <p:extLst>
      <p:ext uri="{BB962C8B-B14F-4D97-AF65-F5344CB8AC3E}">
        <p14:creationId xmlns:p14="http://schemas.microsoft.com/office/powerpoint/2010/main" val="38329461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7FFA2E4-1736-4EF3-BFD0-43DB5ED6CFD6}"/>
              </a:ext>
            </a:extLst>
          </p:cNvPr>
          <p:cNvSpPr txBox="1"/>
          <p:nvPr/>
        </p:nvSpPr>
        <p:spPr>
          <a:xfrm>
            <a:off x="838200" y="681928"/>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kern="1200">
                <a:latin typeface="+mj-lt"/>
                <a:ea typeface="+mj-ea"/>
                <a:cs typeface="+mj-cs"/>
              </a:rPr>
              <a:t>Task</a:t>
            </a:r>
          </a:p>
        </p:txBody>
      </p:sp>
      <p:pic>
        <p:nvPicPr>
          <p:cNvPr id="6" name="Picture 5" descr="Climbers on a snowy ridge">
            <a:extLst>
              <a:ext uri="{FF2B5EF4-FFF2-40B4-BE49-F238E27FC236}">
                <a16:creationId xmlns:a16="http://schemas.microsoft.com/office/drawing/2014/main" id="{4E180CF6-A343-4132-840E-B7711C01D301}"/>
              </a:ext>
            </a:extLst>
          </p:cNvPr>
          <p:cNvPicPr>
            <a:picLocks noChangeAspect="1"/>
          </p:cNvPicPr>
          <p:nvPr/>
        </p:nvPicPr>
        <p:blipFill rotWithShape="1">
          <a:blip r:embed="rId2"/>
          <a:srcRect t="24634" b="10710"/>
          <a:stretch/>
        </p:blipFill>
        <p:spPr>
          <a:xfrm>
            <a:off x="838200" y="2092325"/>
            <a:ext cx="10515600" cy="4351338"/>
          </a:xfrm>
          <a:prstGeom prst="rect">
            <a:avLst/>
          </a:prstGeom>
          <a:noFill/>
        </p:spPr>
      </p:pic>
      <p:sp>
        <p:nvSpPr>
          <p:cNvPr id="5" name="TextBox 4">
            <a:extLst>
              <a:ext uri="{FF2B5EF4-FFF2-40B4-BE49-F238E27FC236}">
                <a16:creationId xmlns:a16="http://schemas.microsoft.com/office/drawing/2014/main" id="{CBBC0A43-8498-47BA-818C-0BD771385BDC}"/>
              </a:ext>
            </a:extLst>
          </p:cNvPr>
          <p:cNvSpPr txBox="1"/>
          <p:nvPr/>
        </p:nvSpPr>
        <p:spPr>
          <a:xfrm>
            <a:off x="3181350" y="5714407"/>
            <a:ext cx="5671233" cy="461665"/>
          </a:xfrm>
          <a:prstGeom prst="rect">
            <a:avLst/>
          </a:prstGeom>
          <a:noFill/>
        </p:spPr>
        <p:txBody>
          <a:bodyPr wrap="none" rtlCol="0">
            <a:spAutoFit/>
          </a:bodyPr>
          <a:lstStyle/>
          <a:p>
            <a:r>
              <a:rPr lang="en-GB" sz="2400" dirty="0">
                <a:solidFill>
                  <a:schemeClr val="bg1"/>
                </a:solidFill>
              </a:rPr>
              <a:t>Find out more about the TL1 and TL2 Levels</a:t>
            </a:r>
          </a:p>
        </p:txBody>
      </p:sp>
    </p:spTree>
    <p:extLst>
      <p:ext uri="{BB962C8B-B14F-4D97-AF65-F5344CB8AC3E}">
        <p14:creationId xmlns:p14="http://schemas.microsoft.com/office/powerpoint/2010/main" val="18930140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06E50-CCF6-45BA-A337-0C3427908F46}"/>
              </a:ext>
            </a:extLst>
          </p:cNvPr>
          <p:cNvSpPr>
            <a:spLocks noGrp="1"/>
          </p:cNvSpPr>
          <p:nvPr>
            <p:ph type="title"/>
          </p:nvPr>
        </p:nvSpPr>
        <p:spPr/>
        <p:txBody>
          <a:bodyPr/>
          <a:lstStyle/>
          <a:p>
            <a:r>
              <a:rPr lang="en-GB" dirty="0"/>
              <a:t>Trustworthiness</a:t>
            </a:r>
          </a:p>
        </p:txBody>
      </p:sp>
      <p:sp>
        <p:nvSpPr>
          <p:cNvPr id="3" name="Content Placeholder 2">
            <a:extLst>
              <a:ext uri="{FF2B5EF4-FFF2-40B4-BE49-F238E27FC236}">
                <a16:creationId xmlns:a16="http://schemas.microsoft.com/office/drawing/2014/main" id="{CA37E148-8D4A-4054-B21A-FCC9970AE1C9}"/>
              </a:ext>
            </a:extLst>
          </p:cNvPr>
          <p:cNvSpPr>
            <a:spLocks noGrp="1"/>
          </p:cNvSpPr>
          <p:nvPr>
            <p:ph idx="1"/>
          </p:nvPr>
        </p:nvSpPr>
        <p:spPr/>
        <p:txBody>
          <a:bodyPr/>
          <a:lstStyle/>
          <a:p>
            <a:r>
              <a:rPr lang="en-GB" dirty="0"/>
              <a:t>It is intended that the TL be used to determine the appropriate set of controls to be applied to the software asset (Comprehensive Set or Baseline Set), thereby ensuring that the controls used to ensure trustworthiness are sufficient without being excessive.</a:t>
            </a:r>
          </a:p>
          <a:p>
            <a:endParaRPr lang="en-GB" dirty="0"/>
          </a:p>
        </p:txBody>
      </p:sp>
    </p:spTree>
    <p:extLst>
      <p:ext uri="{BB962C8B-B14F-4D97-AF65-F5344CB8AC3E}">
        <p14:creationId xmlns:p14="http://schemas.microsoft.com/office/powerpoint/2010/main" val="1583969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73A3E"/>
            </a:gs>
            <a:gs pos="100000">
              <a:srgbClr val="191E23"/>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46" name="Oval 45">
            <a:extLst>
              <a:ext uri="{FF2B5EF4-FFF2-40B4-BE49-F238E27FC236}">
                <a16:creationId xmlns:a16="http://schemas.microsoft.com/office/drawing/2014/main" id="{3E09B879-FC68-4025-BB3E-45AFC976F0B0}"/>
              </a:ext>
            </a:extLst>
          </p:cNvPr>
          <p:cNvSpPr/>
          <p:nvPr/>
        </p:nvSpPr>
        <p:spPr>
          <a:xfrm>
            <a:off x="3781423" y="1104900"/>
            <a:ext cx="4648199" cy="4648199"/>
          </a:xfrm>
          <a:prstGeom prst="ellipse">
            <a:avLst/>
          </a:prstGeom>
          <a:gradFill>
            <a:gsLst>
              <a:gs pos="68000">
                <a:srgbClr val="1D2227"/>
              </a:gs>
              <a:gs pos="41000">
                <a:srgbClr val="21252A"/>
              </a:gs>
              <a:gs pos="22000">
                <a:srgbClr val="282C31"/>
              </a:gs>
              <a:gs pos="0">
                <a:srgbClr val="373A3E"/>
              </a:gs>
              <a:gs pos="100000">
                <a:srgbClr val="191E23"/>
              </a:gs>
            </a:gsLst>
            <a:path path="circle">
              <a:fillToRect l="100000" b="100000"/>
            </a:path>
          </a:gradFill>
          <a:ln w="38100">
            <a:gradFill>
              <a:gsLst>
                <a:gs pos="0">
                  <a:srgbClr val="F4E132"/>
                </a:gs>
                <a:gs pos="30000">
                  <a:srgbClr val="C57EB8"/>
                </a:gs>
                <a:gs pos="81500">
                  <a:srgbClr val="3D6AAB"/>
                </a:gs>
                <a:gs pos="55000">
                  <a:srgbClr val="EF6F55"/>
                </a:gs>
                <a:gs pos="100000">
                  <a:srgbClr val="00B293"/>
                </a:gs>
              </a:gsLst>
              <a:lin ang="5400000" scaled="1"/>
            </a:gra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3F145F73-675E-44F6-8CCD-F4DDE513B65D}"/>
              </a:ext>
            </a:extLst>
          </p:cNvPr>
          <p:cNvSpPr/>
          <p:nvPr/>
        </p:nvSpPr>
        <p:spPr>
          <a:xfrm>
            <a:off x="5010423" y="509336"/>
            <a:ext cx="2056852" cy="2056852"/>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gradFill flip="none" rotWithShape="1">
            <a:gsLst>
              <a:gs pos="12000">
                <a:schemeClr val="bg1">
                  <a:lumMod val="65000"/>
                </a:schemeClr>
              </a:gs>
              <a:gs pos="53000">
                <a:srgbClr val="191E23"/>
              </a:gs>
            </a:gsLst>
            <a:lin ang="8100000" scaled="0"/>
            <a:tileRect/>
          </a:gradFill>
          <a:ln>
            <a:gradFill>
              <a:gsLst>
                <a:gs pos="0">
                  <a:schemeClr val="bg1">
                    <a:lumMod val="100000"/>
                  </a:schemeClr>
                </a:gs>
                <a:gs pos="94000">
                  <a:srgbClr val="191E23"/>
                </a:gs>
              </a:gsLst>
              <a:lin ang="5400000" scaled="1"/>
            </a:gradFill>
          </a:ln>
          <a:effectLst>
            <a:outerShdw blurRad="228600" dist="88900" dir="8100000" algn="ctr" rotWithShape="0">
              <a:schemeClr val="tx1">
                <a:lumMod val="95000"/>
                <a:lumOff val="5000"/>
                <a:alpha val="78000"/>
              </a:scheme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marL="0" lvl="0" indent="0" algn="ctr" defTabSz="1600200">
              <a:lnSpc>
                <a:spcPct val="90000"/>
              </a:lnSpc>
              <a:spcBef>
                <a:spcPct val="0"/>
              </a:spcBef>
              <a:spcAft>
                <a:spcPct val="35000"/>
              </a:spcAft>
              <a:buNone/>
            </a:pPr>
            <a:endParaRPr lang="en-GB" sz="3600" kern="1200"/>
          </a:p>
        </p:txBody>
      </p:sp>
      <p:sp>
        <p:nvSpPr>
          <p:cNvPr id="10" name="Freeform: Shape 9">
            <a:extLst>
              <a:ext uri="{FF2B5EF4-FFF2-40B4-BE49-F238E27FC236}">
                <a16:creationId xmlns:a16="http://schemas.microsoft.com/office/drawing/2014/main" id="{49FDF212-2329-49BC-A4F9-7512B2975D38}"/>
              </a:ext>
            </a:extLst>
          </p:cNvPr>
          <p:cNvSpPr/>
          <p:nvPr/>
        </p:nvSpPr>
        <p:spPr>
          <a:xfrm>
            <a:off x="6998987" y="1954112"/>
            <a:ext cx="2056852" cy="2056852"/>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gradFill flip="none" rotWithShape="1">
            <a:gsLst>
              <a:gs pos="12000">
                <a:schemeClr val="bg1">
                  <a:lumMod val="65000"/>
                </a:schemeClr>
              </a:gs>
              <a:gs pos="53000">
                <a:srgbClr val="191E23"/>
              </a:gs>
            </a:gsLst>
            <a:lin ang="8100000" scaled="0"/>
            <a:tileRect/>
          </a:gradFill>
          <a:ln>
            <a:gradFill>
              <a:gsLst>
                <a:gs pos="0">
                  <a:schemeClr val="bg1">
                    <a:lumMod val="100000"/>
                  </a:schemeClr>
                </a:gs>
                <a:gs pos="94000">
                  <a:srgbClr val="191E23"/>
                </a:gs>
              </a:gsLst>
              <a:lin ang="5400000" scaled="1"/>
            </a:gradFill>
          </a:ln>
          <a:effectLst>
            <a:outerShdw blurRad="228600" dist="88900" dir="8100000" algn="ctr" rotWithShape="0">
              <a:schemeClr val="tx1">
                <a:lumMod val="95000"/>
                <a:lumOff val="5000"/>
                <a:alpha val="78000"/>
              </a:scheme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marL="0" lvl="0" indent="0" algn="ctr" defTabSz="1600200">
              <a:lnSpc>
                <a:spcPct val="90000"/>
              </a:lnSpc>
              <a:spcBef>
                <a:spcPct val="0"/>
              </a:spcBef>
              <a:spcAft>
                <a:spcPct val="35000"/>
              </a:spcAft>
              <a:buNone/>
            </a:pPr>
            <a:endParaRPr lang="en-GB" sz="3600" kern="1200"/>
          </a:p>
        </p:txBody>
      </p:sp>
      <p:sp>
        <p:nvSpPr>
          <p:cNvPr id="12" name="Freeform: Shape 11">
            <a:extLst>
              <a:ext uri="{FF2B5EF4-FFF2-40B4-BE49-F238E27FC236}">
                <a16:creationId xmlns:a16="http://schemas.microsoft.com/office/drawing/2014/main" id="{677C87B4-2BCD-484F-B1E9-EB63764C1CFF}"/>
              </a:ext>
            </a:extLst>
          </p:cNvPr>
          <p:cNvSpPr/>
          <p:nvPr/>
        </p:nvSpPr>
        <p:spPr>
          <a:xfrm>
            <a:off x="6239423" y="4291809"/>
            <a:ext cx="2056852" cy="2056852"/>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gradFill flip="none" rotWithShape="1">
            <a:gsLst>
              <a:gs pos="12000">
                <a:schemeClr val="bg1">
                  <a:lumMod val="65000"/>
                </a:schemeClr>
              </a:gs>
              <a:gs pos="53000">
                <a:srgbClr val="191E23"/>
              </a:gs>
            </a:gsLst>
            <a:lin ang="8100000" scaled="0"/>
            <a:tileRect/>
          </a:gradFill>
          <a:ln>
            <a:gradFill>
              <a:gsLst>
                <a:gs pos="0">
                  <a:schemeClr val="bg1">
                    <a:lumMod val="100000"/>
                  </a:schemeClr>
                </a:gs>
                <a:gs pos="94000">
                  <a:srgbClr val="191E23"/>
                </a:gs>
              </a:gsLst>
              <a:lin ang="5400000" scaled="1"/>
            </a:gradFill>
          </a:ln>
          <a:effectLst>
            <a:outerShdw blurRad="228600" dist="88900" dir="8100000" algn="ctr" rotWithShape="0">
              <a:schemeClr val="tx1">
                <a:lumMod val="95000"/>
                <a:lumOff val="5000"/>
                <a:alpha val="78000"/>
              </a:scheme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marL="0" lvl="0" indent="0" algn="ctr" defTabSz="1600200">
              <a:lnSpc>
                <a:spcPct val="90000"/>
              </a:lnSpc>
              <a:spcBef>
                <a:spcPct val="0"/>
              </a:spcBef>
              <a:spcAft>
                <a:spcPct val="35000"/>
              </a:spcAft>
              <a:buNone/>
            </a:pPr>
            <a:endParaRPr lang="en-GB" sz="3600" kern="1200"/>
          </a:p>
        </p:txBody>
      </p:sp>
      <p:sp>
        <p:nvSpPr>
          <p:cNvPr id="14" name="Freeform: Shape 13">
            <a:extLst>
              <a:ext uri="{FF2B5EF4-FFF2-40B4-BE49-F238E27FC236}">
                <a16:creationId xmlns:a16="http://schemas.microsoft.com/office/drawing/2014/main" id="{80DC7A14-A7E3-4F31-8E83-AC6A11EAB2BD}"/>
              </a:ext>
            </a:extLst>
          </p:cNvPr>
          <p:cNvSpPr/>
          <p:nvPr/>
        </p:nvSpPr>
        <p:spPr>
          <a:xfrm>
            <a:off x="3781423" y="4291809"/>
            <a:ext cx="2056852" cy="2056852"/>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gradFill flip="none" rotWithShape="1">
            <a:gsLst>
              <a:gs pos="12000">
                <a:schemeClr val="bg1">
                  <a:lumMod val="65000"/>
                </a:schemeClr>
              </a:gs>
              <a:gs pos="53000">
                <a:srgbClr val="191E23"/>
              </a:gs>
            </a:gsLst>
            <a:lin ang="8100000" scaled="0"/>
            <a:tileRect/>
          </a:gradFill>
          <a:ln>
            <a:gradFill>
              <a:gsLst>
                <a:gs pos="0">
                  <a:schemeClr val="bg1">
                    <a:lumMod val="100000"/>
                  </a:schemeClr>
                </a:gs>
                <a:gs pos="94000">
                  <a:srgbClr val="191E23"/>
                </a:gs>
              </a:gsLst>
              <a:lin ang="5400000" scaled="1"/>
            </a:gradFill>
          </a:ln>
          <a:effectLst>
            <a:outerShdw blurRad="228600" dist="88900" dir="8100000" algn="ctr" rotWithShape="0">
              <a:schemeClr val="tx1">
                <a:lumMod val="95000"/>
                <a:lumOff val="5000"/>
                <a:alpha val="78000"/>
              </a:scheme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marL="0" lvl="0" indent="0" algn="ctr" defTabSz="1600200">
              <a:lnSpc>
                <a:spcPct val="90000"/>
              </a:lnSpc>
              <a:spcBef>
                <a:spcPct val="0"/>
              </a:spcBef>
              <a:spcAft>
                <a:spcPct val="35000"/>
              </a:spcAft>
              <a:buNone/>
            </a:pPr>
            <a:endParaRPr lang="en-GB" sz="3600" kern="1200"/>
          </a:p>
        </p:txBody>
      </p:sp>
      <p:sp>
        <p:nvSpPr>
          <p:cNvPr id="16" name="Freeform: Shape 15">
            <a:extLst>
              <a:ext uri="{FF2B5EF4-FFF2-40B4-BE49-F238E27FC236}">
                <a16:creationId xmlns:a16="http://schemas.microsoft.com/office/drawing/2014/main" id="{782C91CA-76A1-4081-97E0-160CBADAA1C1}"/>
              </a:ext>
            </a:extLst>
          </p:cNvPr>
          <p:cNvSpPr/>
          <p:nvPr/>
        </p:nvSpPr>
        <p:spPr>
          <a:xfrm>
            <a:off x="3021859" y="1954112"/>
            <a:ext cx="2056852" cy="2056852"/>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gradFill flip="none" rotWithShape="1">
            <a:gsLst>
              <a:gs pos="12000">
                <a:schemeClr val="bg1">
                  <a:lumMod val="65000"/>
                </a:schemeClr>
              </a:gs>
              <a:gs pos="53000">
                <a:srgbClr val="191E23"/>
              </a:gs>
            </a:gsLst>
            <a:lin ang="8100000" scaled="0"/>
            <a:tileRect/>
          </a:gradFill>
          <a:ln>
            <a:gradFill>
              <a:gsLst>
                <a:gs pos="0">
                  <a:schemeClr val="bg1">
                    <a:lumMod val="100000"/>
                  </a:schemeClr>
                </a:gs>
                <a:gs pos="94000">
                  <a:srgbClr val="191E23"/>
                </a:gs>
              </a:gsLst>
              <a:lin ang="5400000" scaled="1"/>
            </a:gradFill>
          </a:ln>
          <a:effectLst>
            <a:outerShdw blurRad="228600" dist="88900" dir="8100000" algn="ctr" rotWithShape="0">
              <a:schemeClr val="tx1">
                <a:lumMod val="95000"/>
                <a:lumOff val="5000"/>
                <a:alpha val="78000"/>
              </a:scheme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marL="0" lvl="0" indent="0" algn="ctr" defTabSz="1600200">
              <a:lnSpc>
                <a:spcPct val="90000"/>
              </a:lnSpc>
              <a:spcBef>
                <a:spcPct val="0"/>
              </a:spcBef>
              <a:spcAft>
                <a:spcPct val="35000"/>
              </a:spcAft>
              <a:buNone/>
            </a:pPr>
            <a:endParaRPr lang="en-GB" sz="3600" kern="1200"/>
          </a:p>
        </p:txBody>
      </p:sp>
      <p:sp>
        <p:nvSpPr>
          <p:cNvPr id="27" name="Freeform: Shape 26">
            <a:extLst>
              <a:ext uri="{FF2B5EF4-FFF2-40B4-BE49-F238E27FC236}">
                <a16:creationId xmlns:a16="http://schemas.microsoft.com/office/drawing/2014/main" id="{8D257CAF-5A2C-4725-9A49-2D60432A63B7}"/>
              </a:ext>
            </a:extLst>
          </p:cNvPr>
          <p:cNvSpPr/>
          <p:nvPr/>
        </p:nvSpPr>
        <p:spPr>
          <a:xfrm>
            <a:off x="5182812" y="681725"/>
            <a:ext cx="1712074" cy="1712074"/>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gradFill flip="none" rotWithShape="1">
            <a:gsLst>
              <a:gs pos="12000">
                <a:schemeClr val="bg1">
                  <a:lumMod val="65000"/>
                </a:schemeClr>
              </a:gs>
              <a:gs pos="58000">
                <a:srgbClr val="191E23"/>
              </a:gs>
            </a:gsLst>
            <a:lin ang="2700000" scaled="1"/>
            <a:tileRect/>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marL="0" lvl="0" indent="0" algn="ctr" defTabSz="1600200">
              <a:lnSpc>
                <a:spcPct val="90000"/>
              </a:lnSpc>
              <a:spcBef>
                <a:spcPct val="0"/>
              </a:spcBef>
              <a:spcAft>
                <a:spcPct val="35000"/>
              </a:spcAft>
              <a:buNone/>
            </a:pPr>
            <a:endParaRPr lang="en-GB" sz="3600" kern="1200"/>
          </a:p>
        </p:txBody>
      </p:sp>
      <p:sp>
        <p:nvSpPr>
          <p:cNvPr id="28" name="Freeform: Shape 27">
            <a:extLst>
              <a:ext uri="{FF2B5EF4-FFF2-40B4-BE49-F238E27FC236}">
                <a16:creationId xmlns:a16="http://schemas.microsoft.com/office/drawing/2014/main" id="{2FA8DABF-BAA3-4FB8-B3B6-E3040771D188}"/>
              </a:ext>
            </a:extLst>
          </p:cNvPr>
          <p:cNvSpPr/>
          <p:nvPr/>
        </p:nvSpPr>
        <p:spPr>
          <a:xfrm>
            <a:off x="7171376" y="2126501"/>
            <a:ext cx="1712074" cy="1712074"/>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gradFill flip="none" rotWithShape="1">
            <a:gsLst>
              <a:gs pos="12000">
                <a:schemeClr val="bg1">
                  <a:lumMod val="65000"/>
                </a:schemeClr>
              </a:gs>
              <a:gs pos="58000">
                <a:srgbClr val="191E23"/>
              </a:gs>
            </a:gsLst>
            <a:lin ang="2700000" scaled="1"/>
            <a:tileRect/>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marL="0" lvl="0" indent="0" algn="ctr" defTabSz="1600200">
              <a:lnSpc>
                <a:spcPct val="90000"/>
              </a:lnSpc>
              <a:spcBef>
                <a:spcPct val="0"/>
              </a:spcBef>
              <a:spcAft>
                <a:spcPct val="35000"/>
              </a:spcAft>
              <a:buNone/>
            </a:pPr>
            <a:endParaRPr lang="en-GB" sz="3600" kern="1200"/>
          </a:p>
        </p:txBody>
      </p:sp>
      <p:sp>
        <p:nvSpPr>
          <p:cNvPr id="29" name="Freeform: Shape 28">
            <a:extLst>
              <a:ext uri="{FF2B5EF4-FFF2-40B4-BE49-F238E27FC236}">
                <a16:creationId xmlns:a16="http://schemas.microsoft.com/office/drawing/2014/main" id="{DD386D2E-15BD-4A0C-AC4F-AE019B21243C}"/>
              </a:ext>
            </a:extLst>
          </p:cNvPr>
          <p:cNvSpPr/>
          <p:nvPr/>
        </p:nvSpPr>
        <p:spPr>
          <a:xfrm>
            <a:off x="6411812" y="4464198"/>
            <a:ext cx="1712074" cy="1712074"/>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gradFill flip="none" rotWithShape="1">
            <a:gsLst>
              <a:gs pos="12000">
                <a:schemeClr val="bg1">
                  <a:lumMod val="65000"/>
                </a:schemeClr>
              </a:gs>
              <a:gs pos="58000">
                <a:srgbClr val="191E23"/>
              </a:gs>
            </a:gsLst>
            <a:lin ang="2700000" scaled="1"/>
            <a:tileRect/>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marL="0" lvl="0" indent="0" algn="ctr" defTabSz="1600200">
              <a:lnSpc>
                <a:spcPct val="90000"/>
              </a:lnSpc>
              <a:spcBef>
                <a:spcPct val="0"/>
              </a:spcBef>
              <a:spcAft>
                <a:spcPct val="35000"/>
              </a:spcAft>
              <a:buNone/>
            </a:pPr>
            <a:endParaRPr lang="en-GB" sz="3600" kern="1200"/>
          </a:p>
        </p:txBody>
      </p:sp>
      <p:sp>
        <p:nvSpPr>
          <p:cNvPr id="30" name="Freeform: Shape 29">
            <a:extLst>
              <a:ext uri="{FF2B5EF4-FFF2-40B4-BE49-F238E27FC236}">
                <a16:creationId xmlns:a16="http://schemas.microsoft.com/office/drawing/2014/main" id="{3D33D621-FB79-42B4-B249-D3A6E5C1545F}"/>
              </a:ext>
            </a:extLst>
          </p:cNvPr>
          <p:cNvSpPr/>
          <p:nvPr/>
        </p:nvSpPr>
        <p:spPr>
          <a:xfrm>
            <a:off x="3953812" y="4464198"/>
            <a:ext cx="1712074" cy="1712074"/>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gradFill flip="none" rotWithShape="1">
            <a:gsLst>
              <a:gs pos="12000">
                <a:schemeClr val="bg1">
                  <a:lumMod val="65000"/>
                </a:schemeClr>
              </a:gs>
              <a:gs pos="58000">
                <a:srgbClr val="191E23"/>
              </a:gs>
            </a:gsLst>
            <a:lin ang="2700000" scaled="1"/>
            <a:tileRect/>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marL="0" lvl="0" indent="0" algn="ctr" defTabSz="1600200">
              <a:lnSpc>
                <a:spcPct val="90000"/>
              </a:lnSpc>
              <a:spcBef>
                <a:spcPct val="0"/>
              </a:spcBef>
              <a:spcAft>
                <a:spcPct val="35000"/>
              </a:spcAft>
              <a:buNone/>
            </a:pPr>
            <a:endParaRPr lang="en-GB" sz="3600" kern="1200"/>
          </a:p>
        </p:txBody>
      </p:sp>
      <p:sp>
        <p:nvSpPr>
          <p:cNvPr id="31" name="Freeform: Shape 30">
            <a:extLst>
              <a:ext uri="{FF2B5EF4-FFF2-40B4-BE49-F238E27FC236}">
                <a16:creationId xmlns:a16="http://schemas.microsoft.com/office/drawing/2014/main" id="{2DB8347D-05E2-4728-A53F-6E7D6F49BD1C}"/>
              </a:ext>
            </a:extLst>
          </p:cNvPr>
          <p:cNvSpPr/>
          <p:nvPr/>
        </p:nvSpPr>
        <p:spPr>
          <a:xfrm>
            <a:off x="3194248" y="2126501"/>
            <a:ext cx="1712074" cy="1712074"/>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gradFill flip="none" rotWithShape="1">
            <a:gsLst>
              <a:gs pos="12000">
                <a:schemeClr val="bg1">
                  <a:lumMod val="65000"/>
                </a:schemeClr>
              </a:gs>
              <a:gs pos="58000">
                <a:srgbClr val="191E23"/>
              </a:gs>
            </a:gsLst>
            <a:lin ang="2700000" scaled="1"/>
            <a:tileRect/>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marL="0" lvl="0" indent="0" algn="ctr" defTabSz="1600200">
              <a:lnSpc>
                <a:spcPct val="90000"/>
              </a:lnSpc>
              <a:spcBef>
                <a:spcPct val="0"/>
              </a:spcBef>
              <a:spcAft>
                <a:spcPct val="35000"/>
              </a:spcAft>
              <a:buNone/>
            </a:pPr>
            <a:endParaRPr lang="en-GB" sz="3600" kern="1200"/>
          </a:p>
        </p:txBody>
      </p:sp>
      <p:sp>
        <p:nvSpPr>
          <p:cNvPr id="32" name="Freeform: Shape 31">
            <a:extLst>
              <a:ext uri="{FF2B5EF4-FFF2-40B4-BE49-F238E27FC236}">
                <a16:creationId xmlns:a16="http://schemas.microsoft.com/office/drawing/2014/main" id="{13ACCD1A-9465-4D42-9998-313FB0308D78}"/>
              </a:ext>
            </a:extLst>
          </p:cNvPr>
          <p:cNvSpPr/>
          <p:nvPr/>
        </p:nvSpPr>
        <p:spPr>
          <a:xfrm>
            <a:off x="5253559" y="752472"/>
            <a:ext cx="1570580" cy="1570580"/>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gradFill flip="none" rotWithShape="1">
            <a:gsLst>
              <a:gs pos="36000">
                <a:srgbClr val="F5E133"/>
              </a:gs>
              <a:gs pos="88000">
                <a:srgbClr val="B88500"/>
              </a:gs>
            </a:gsLst>
            <a:lin ang="2700000" scaled="1"/>
            <a:tileRect/>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marL="0" lvl="0" indent="0" algn="ctr" defTabSz="1600200">
              <a:lnSpc>
                <a:spcPct val="90000"/>
              </a:lnSpc>
              <a:spcBef>
                <a:spcPct val="0"/>
              </a:spcBef>
              <a:spcAft>
                <a:spcPct val="35000"/>
              </a:spcAft>
              <a:buNone/>
            </a:pPr>
            <a:endParaRPr lang="en-GB" sz="3600" kern="1200"/>
          </a:p>
        </p:txBody>
      </p:sp>
      <p:sp>
        <p:nvSpPr>
          <p:cNvPr id="33" name="Freeform: Shape 32">
            <a:extLst>
              <a:ext uri="{FF2B5EF4-FFF2-40B4-BE49-F238E27FC236}">
                <a16:creationId xmlns:a16="http://schemas.microsoft.com/office/drawing/2014/main" id="{2F400881-06CB-439A-986D-82F26EF2F072}"/>
              </a:ext>
            </a:extLst>
          </p:cNvPr>
          <p:cNvSpPr/>
          <p:nvPr/>
        </p:nvSpPr>
        <p:spPr>
          <a:xfrm>
            <a:off x="7242123" y="2197248"/>
            <a:ext cx="1570580" cy="1570580"/>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gradFill flip="none" rotWithShape="1">
            <a:gsLst>
              <a:gs pos="36000">
                <a:srgbClr val="C57EB8"/>
              </a:gs>
              <a:gs pos="88000">
                <a:srgbClr val="413441"/>
              </a:gs>
            </a:gsLst>
            <a:lin ang="2700000" scaled="1"/>
            <a:tileRect/>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algn="ctr" defTabSz="1600200">
              <a:lnSpc>
                <a:spcPct val="90000"/>
              </a:lnSpc>
              <a:spcBef>
                <a:spcPct val="0"/>
              </a:spcBef>
              <a:spcAft>
                <a:spcPct val="35000"/>
              </a:spcAft>
            </a:pPr>
            <a:endParaRPr lang="en-GB" sz="3600"/>
          </a:p>
        </p:txBody>
      </p:sp>
      <p:sp>
        <p:nvSpPr>
          <p:cNvPr id="34" name="Freeform: Shape 33">
            <a:extLst>
              <a:ext uri="{FF2B5EF4-FFF2-40B4-BE49-F238E27FC236}">
                <a16:creationId xmlns:a16="http://schemas.microsoft.com/office/drawing/2014/main" id="{69A519A1-2B2E-4D8F-B1E1-E66D56FE39B0}"/>
              </a:ext>
            </a:extLst>
          </p:cNvPr>
          <p:cNvSpPr/>
          <p:nvPr/>
        </p:nvSpPr>
        <p:spPr>
          <a:xfrm>
            <a:off x="6482559" y="4534945"/>
            <a:ext cx="1570580" cy="1570580"/>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gradFill flip="none" rotWithShape="1">
            <a:gsLst>
              <a:gs pos="36000">
                <a:srgbClr val="EF6F55"/>
              </a:gs>
              <a:gs pos="88000">
                <a:srgbClr val="8D2103"/>
              </a:gs>
            </a:gsLst>
            <a:lin ang="2700000" scaled="1"/>
            <a:tileRect/>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algn="ctr" defTabSz="1600200">
              <a:lnSpc>
                <a:spcPct val="90000"/>
              </a:lnSpc>
              <a:spcBef>
                <a:spcPct val="0"/>
              </a:spcBef>
              <a:spcAft>
                <a:spcPct val="35000"/>
              </a:spcAft>
            </a:pPr>
            <a:endParaRPr lang="en-GB" sz="3600"/>
          </a:p>
        </p:txBody>
      </p:sp>
      <p:sp>
        <p:nvSpPr>
          <p:cNvPr id="35" name="Freeform: Shape 34">
            <a:extLst>
              <a:ext uri="{FF2B5EF4-FFF2-40B4-BE49-F238E27FC236}">
                <a16:creationId xmlns:a16="http://schemas.microsoft.com/office/drawing/2014/main" id="{E3F7E5C1-FC0E-4451-99DA-2FA43ECCC25C}"/>
              </a:ext>
            </a:extLst>
          </p:cNvPr>
          <p:cNvSpPr/>
          <p:nvPr/>
        </p:nvSpPr>
        <p:spPr>
          <a:xfrm>
            <a:off x="4024559" y="4534945"/>
            <a:ext cx="1570580" cy="1570580"/>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gradFill flip="none" rotWithShape="1">
            <a:gsLst>
              <a:gs pos="36000">
                <a:srgbClr val="3D6AAB"/>
              </a:gs>
              <a:gs pos="88000">
                <a:srgbClr val="1D2D4E"/>
              </a:gs>
            </a:gsLst>
            <a:lin ang="2700000" scaled="1"/>
            <a:tileRect/>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algn="ctr" defTabSz="1600200">
              <a:lnSpc>
                <a:spcPct val="90000"/>
              </a:lnSpc>
              <a:spcBef>
                <a:spcPct val="0"/>
              </a:spcBef>
              <a:spcAft>
                <a:spcPct val="35000"/>
              </a:spcAft>
            </a:pPr>
            <a:endParaRPr lang="en-GB" sz="3600"/>
          </a:p>
        </p:txBody>
      </p:sp>
      <p:sp>
        <p:nvSpPr>
          <p:cNvPr id="36" name="Freeform: Shape 35">
            <a:extLst>
              <a:ext uri="{FF2B5EF4-FFF2-40B4-BE49-F238E27FC236}">
                <a16:creationId xmlns:a16="http://schemas.microsoft.com/office/drawing/2014/main" id="{DF45E440-1C7C-4692-9579-0C43A965E404}"/>
              </a:ext>
            </a:extLst>
          </p:cNvPr>
          <p:cNvSpPr/>
          <p:nvPr/>
        </p:nvSpPr>
        <p:spPr>
          <a:xfrm>
            <a:off x="3264995" y="2197248"/>
            <a:ext cx="1570580" cy="1570580"/>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gradFill flip="none" rotWithShape="1">
            <a:gsLst>
              <a:gs pos="36000">
                <a:srgbClr val="00B293"/>
              </a:gs>
              <a:gs pos="88000">
                <a:srgbClr val="005649"/>
              </a:gs>
            </a:gsLst>
            <a:lin ang="2700000" scaled="1"/>
            <a:tileRect/>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algn="ctr" defTabSz="1600200">
              <a:lnSpc>
                <a:spcPct val="90000"/>
              </a:lnSpc>
              <a:spcBef>
                <a:spcPct val="0"/>
              </a:spcBef>
              <a:spcAft>
                <a:spcPct val="35000"/>
              </a:spcAft>
            </a:pPr>
            <a:endParaRPr lang="en-GB" sz="3600"/>
          </a:p>
        </p:txBody>
      </p:sp>
      <p:sp>
        <p:nvSpPr>
          <p:cNvPr id="37" name="Freeform: Shape 36">
            <a:extLst>
              <a:ext uri="{FF2B5EF4-FFF2-40B4-BE49-F238E27FC236}">
                <a16:creationId xmlns:a16="http://schemas.microsoft.com/office/drawing/2014/main" id="{D0D6B2CB-C91C-4FBC-80D8-B1521ECA961D}"/>
              </a:ext>
            </a:extLst>
          </p:cNvPr>
          <p:cNvSpPr/>
          <p:nvPr/>
        </p:nvSpPr>
        <p:spPr>
          <a:xfrm>
            <a:off x="5487612" y="986525"/>
            <a:ext cx="1102474" cy="1102474"/>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gradFill>
            <a:gsLst>
              <a:gs pos="7000">
                <a:schemeClr val="bg1">
                  <a:lumMod val="50000"/>
                </a:schemeClr>
              </a:gs>
              <a:gs pos="92000">
                <a:srgbClr val="191E23"/>
              </a:gs>
            </a:gsLst>
            <a:lin ang="3600000" scaled="0"/>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marL="0" lvl="0" indent="0" algn="ctr" defTabSz="1600200">
              <a:lnSpc>
                <a:spcPct val="90000"/>
              </a:lnSpc>
              <a:spcBef>
                <a:spcPct val="0"/>
              </a:spcBef>
              <a:spcAft>
                <a:spcPct val="35000"/>
              </a:spcAft>
              <a:buNone/>
            </a:pPr>
            <a:endParaRPr lang="en-GB" sz="3600" kern="1200"/>
          </a:p>
        </p:txBody>
      </p:sp>
      <p:sp>
        <p:nvSpPr>
          <p:cNvPr id="38" name="Freeform: Shape 37">
            <a:extLst>
              <a:ext uri="{FF2B5EF4-FFF2-40B4-BE49-F238E27FC236}">
                <a16:creationId xmlns:a16="http://schemas.microsoft.com/office/drawing/2014/main" id="{1F3E6284-FC27-41F5-AF11-A2A6E070D4EE}"/>
              </a:ext>
            </a:extLst>
          </p:cNvPr>
          <p:cNvSpPr/>
          <p:nvPr/>
        </p:nvSpPr>
        <p:spPr>
          <a:xfrm>
            <a:off x="7476176" y="2431301"/>
            <a:ext cx="1102474" cy="1102474"/>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gradFill>
            <a:gsLst>
              <a:gs pos="7000">
                <a:schemeClr val="bg1">
                  <a:lumMod val="50000"/>
                </a:schemeClr>
              </a:gs>
              <a:gs pos="92000">
                <a:srgbClr val="191E23"/>
              </a:gs>
            </a:gsLst>
            <a:lin ang="3600000" scaled="0"/>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marL="0" lvl="0" indent="0" algn="ctr" defTabSz="1600200">
              <a:lnSpc>
                <a:spcPct val="90000"/>
              </a:lnSpc>
              <a:spcBef>
                <a:spcPct val="0"/>
              </a:spcBef>
              <a:spcAft>
                <a:spcPct val="35000"/>
              </a:spcAft>
              <a:buNone/>
            </a:pPr>
            <a:endParaRPr lang="en-GB" sz="3600" kern="1200"/>
          </a:p>
        </p:txBody>
      </p:sp>
      <p:sp>
        <p:nvSpPr>
          <p:cNvPr id="39" name="Freeform: Shape 38">
            <a:extLst>
              <a:ext uri="{FF2B5EF4-FFF2-40B4-BE49-F238E27FC236}">
                <a16:creationId xmlns:a16="http://schemas.microsoft.com/office/drawing/2014/main" id="{74812895-8B6D-4BD3-8BD5-FDC070685996}"/>
              </a:ext>
            </a:extLst>
          </p:cNvPr>
          <p:cNvSpPr/>
          <p:nvPr/>
        </p:nvSpPr>
        <p:spPr>
          <a:xfrm>
            <a:off x="6552583" y="4604969"/>
            <a:ext cx="1430532" cy="1430532"/>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gradFill>
            <a:gsLst>
              <a:gs pos="15000">
                <a:schemeClr val="bg1">
                  <a:lumMod val="50000"/>
                </a:schemeClr>
              </a:gs>
              <a:gs pos="92000">
                <a:srgbClr val="191E23"/>
              </a:gs>
            </a:gsLst>
            <a:lin ang="7800000" scaled="0"/>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marL="0" lvl="0" indent="0" algn="ctr" defTabSz="1600200">
              <a:lnSpc>
                <a:spcPct val="90000"/>
              </a:lnSpc>
              <a:spcBef>
                <a:spcPct val="0"/>
              </a:spcBef>
              <a:spcAft>
                <a:spcPct val="35000"/>
              </a:spcAft>
              <a:buNone/>
            </a:pPr>
            <a:endParaRPr lang="en-GB" sz="3600" kern="1200"/>
          </a:p>
        </p:txBody>
      </p:sp>
      <p:sp>
        <p:nvSpPr>
          <p:cNvPr id="40" name="Freeform: Shape 39">
            <a:extLst>
              <a:ext uri="{FF2B5EF4-FFF2-40B4-BE49-F238E27FC236}">
                <a16:creationId xmlns:a16="http://schemas.microsoft.com/office/drawing/2014/main" id="{3DED25C6-A1A1-456C-92C2-CCC690CAD978}"/>
              </a:ext>
            </a:extLst>
          </p:cNvPr>
          <p:cNvSpPr/>
          <p:nvPr/>
        </p:nvSpPr>
        <p:spPr>
          <a:xfrm>
            <a:off x="4258612" y="4768998"/>
            <a:ext cx="1102474" cy="1102474"/>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gradFill>
            <a:gsLst>
              <a:gs pos="7000">
                <a:schemeClr val="bg1">
                  <a:lumMod val="50000"/>
                </a:schemeClr>
              </a:gs>
              <a:gs pos="92000">
                <a:srgbClr val="191E23"/>
              </a:gs>
            </a:gsLst>
            <a:lin ang="3600000" scaled="0"/>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marL="0" lvl="0" indent="0" algn="ctr" defTabSz="1600200">
              <a:lnSpc>
                <a:spcPct val="90000"/>
              </a:lnSpc>
              <a:spcBef>
                <a:spcPct val="0"/>
              </a:spcBef>
              <a:spcAft>
                <a:spcPct val="35000"/>
              </a:spcAft>
              <a:buNone/>
            </a:pPr>
            <a:endParaRPr lang="en-GB" sz="3600" kern="1200"/>
          </a:p>
        </p:txBody>
      </p:sp>
      <p:sp>
        <p:nvSpPr>
          <p:cNvPr id="41" name="Freeform: Shape 40">
            <a:extLst>
              <a:ext uri="{FF2B5EF4-FFF2-40B4-BE49-F238E27FC236}">
                <a16:creationId xmlns:a16="http://schemas.microsoft.com/office/drawing/2014/main" id="{86A30783-7617-47CB-BFEE-E6E101DCCD5A}"/>
              </a:ext>
            </a:extLst>
          </p:cNvPr>
          <p:cNvSpPr/>
          <p:nvPr/>
        </p:nvSpPr>
        <p:spPr>
          <a:xfrm>
            <a:off x="3499048" y="2431301"/>
            <a:ext cx="1102474" cy="1102474"/>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gradFill>
            <a:gsLst>
              <a:gs pos="7000">
                <a:schemeClr val="bg1">
                  <a:lumMod val="50000"/>
                </a:schemeClr>
              </a:gs>
              <a:gs pos="92000">
                <a:srgbClr val="191E23"/>
              </a:gs>
            </a:gsLst>
            <a:lin ang="3600000" scaled="0"/>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marL="0" lvl="0" indent="0" algn="ctr" defTabSz="1600200">
              <a:lnSpc>
                <a:spcPct val="90000"/>
              </a:lnSpc>
              <a:spcBef>
                <a:spcPct val="0"/>
              </a:spcBef>
              <a:spcAft>
                <a:spcPct val="35000"/>
              </a:spcAft>
              <a:buNone/>
            </a:pPr>
            <a:endParaRPr lang="en-GB" sz="3600" kern="1200"/>
          </a:p>
        </p:txBody>
      </p:sp>
      <p:sp>
        <p:nvSpPr>
          <p:cNvPr id="42" name="Freeform: Shape 41">
            <a:extLst>
              <a:ext uri="{FF2B5EF4-FFF2-40B4-BE49-F238E27FC236}">
                <a16:creationId xmlns:a16="http://schemas.microsoft.com/office/drawing/2014/main" id="{A0EDC36F-0073-4FA6-903E-F9485FA10E85}"/>
              </a:ext>
            </a:extLst>
          </p:cNvPr>
          <p:cNvSpPr/>
          <p:nvPr/>
        </p:nvSpPr>
        <p:spPr>
          <a:xfrm>
            <a:off x="5323583" y="822496"/>
            <a:ext cx="1430532" cy="1430532"/>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gradFill>
            <a:gsLst>
              <a:gs pos="15000">
                <a:schemeClr val="bg1">
                  <a:lumMod val="50000"/>
                </a:schemeClr>
              </a:gs>
              <a:gs pos="92000">
                <a:srgbClr val="191E23"/>
              </a:gs>
            </a:gsLst>
            <a:lin ang="7800000" scaled="0"/>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marL="0" lvl="0" indent="0" algn="ctr" defTabSz="1600200">
              <a:lnSpc>
                <a:spcPct val="90000"/>
              </a:lnSpc>
              <a:spcBef>
                <a:spcPct val="0"/>
              </a:spcBef>
              <a:spcAft>
                <a:spcPct val="35000"/>
              </a:spcAft>
              <a:buNone/>
            </a:pPr>
            <a:endParaRPr lang="en-GB" sz="3600" kern="1200"/>
          </a:p>
        </p:txBody>
      </p:sp>
      <p:sp>
        <p:nvSpPr>
          <p:cNvPr id="43" name="Freeform: Shape 42">
            <a:extLst>
              <a:ext uri="{FF2B5EF4-FFF2-40B4-BE49-F238E27FC236}">
                <a16:creationId xmlns:a16="http://schemas.microsoft.com/office/drawing/2014/main" id="{4C189B0A-736E-4F05-BE71-02D2293197B0}"/>
              </a:ext>
            </a:extLst>
          </p:cNvPr>
          <p:cNvSpPr/>
          <p:nvPr/>
        </p:nvSpPr>
        <p:spPr>
          <a:xfrm>
            <a:off x="7312147" y="2267272"/>
            <a:ext cx="1430532" cy="1430532"/>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gradFill>
            <a:gsLst>
              <a:gs pos="15000">
                <a:schemeClr val="bg1">
                  <a:lumMod val="50000"/>
                </a:schemeClr>
              </a:gs>
              <a:gs pos="92000">
                <a:srgbClr val="191E23"/>
              </a:gs>
            </a:gsLst>
            <a:lin ang="7800000" scaled="0"/>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marL="0" lvl="0" indent="0" algn="ctr" defTabSz="1600200">
              <a:lnSpc>
                <a:spcPct val="90000"/>
              </a:lnSpc>
              <a:spcBef>
                <a:spcPct val="0"/>
              </a:spcBef>
              <a:spcAft>
                <a:spcPct val="35000"/>
              </a:spcAft>
              <a:buNone/>
            </a:pPr>
            <a:endParaRPr lang="en-GB" sz="3600" kern="1200"/>
          </a:p>
        </p:txBody>
      </p:sp>
      <p:sp>
        <p:nvSpPr>
          <p:cNvPr id="44" name="Freeform: Shape 43">
            <a:extLst>
              <a:ext uri="{FF2B5EF4-FFF2-40B4-BE49-F238E27FC236}">
                <a16:creationId xmlns:a16="http://schemas.microsoft.com/office/drawing/2014/main" id="{5D0BA46D-7D1C-4977-979D-5F7C4042FC3B}"/>
              </a:ext>
            </a:extLst>
          </p:cNvPr>
          <p:cNvSpPr/>
          <p:nvPr/>
        </p:nvSpPr>
        <p:spPr>
          <a:xfrm>
            <a:off x="4094583" y="4604969"/>
            <a:ext cx="1430532" cy="1430532"/>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gradFill>
            <a:gsLst>
              <a:gs pos="15000">
                <a:schemeClr val="bg1">
                  <a:lumMod val="50000"/>
                </a:schemeClr>
              </a:gs>
              <a:gs pos="92000">
                <a:srgbClr val="191E23"/>
              </a:gs>
            </a:gsLst>
            <a:lin ang="7800000" scaled="0"/>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marL="0" lvl="0" indent="0" algn="ctr" defTabSz="1600200">
              <a:lnSpc>
                <a:spcPct val="90000"/>
              </a:lnSpc>
              <a:spcBef>
                <a:spcPct val="0"/>
              </a:spcBef>
              <a:spcAft>
                <a:spcPct val="35000"/>
              </a:spcAft>
              <a:buNone/>
            </a:pPr>
            <a:endParaRPr lang="en-GB" sz="3600" kern="1200"/>
          </a:p>
        </p:txBody>
      </p:sp>
      <p:sp>
        <p:nvSpPr>
          <p:cNvPr id="45" name="Freeform: Shape 44">
            <a:extLst>
              <a:ext uri="{FF2B5EF4-FFF2-40B4-BE49-F238E27FC236}">
                <a16:creationId xmlns:a16="http://schemas.microsoft.com/office/drawing/2014/main" id="{CDE5F192-6FC2-419C-ADB3-CADEFEC64263}"/>
              </a:ext>
            </a:extLst>
          </p:cNvPr>
          <p:cNvSpPr/>
          <p:nvPr/>
        </p:nvSpPr>
        <p:spPr>
          <a:xfrm>
            <a:off x="3335019" y="2267272"/>
            <a:ext cx="1430532" cy="1430532"/>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gradFill>
            <a:gsLst>
              <a:gs pos="15000">
                <a:schemeClr val="bg1">
                  <a:lumMod val="50000"/>
                </a:schemeClr>
              </a:gs>
              <a:gs pos="92000">
                <a:srgbClr val="191E23"/>
              </a:gs>
            </a:gsLst>
            <a:lin ang="7800000" scaled="0"/>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marL="0" lvl="0" indent="0" algn="ctr" defTabSz="1600200">
              <a:lnSpc>
                <a:spcPct val="90000"/>
              </a:lnSpc>
              <a:spcBef>
                <a:spcPct val="0"/>
              </a:spcBef>
              <a:spcAft>
                <a:spcPct val="35000"/>
              </a:spcAft>
              <a:buNone/>
            </a:pPr>
            <a:endParaRPr lang="en-GB" sz="3600" kern="1200"/>
          </a:p>
        </p:txBody>
      </p:sp>
      <p:sp>
        <p:nvSpPr>
          <p:cNvPr id="49" name="Freeform: Shape 48">
            <a:extLst>
              <a:ext uri="{FF2B5EF4-FFF2-40B4-BE49-F238E27FC236}">
                <a16:creationId xmlns:a16="http://schemas.microsoft.com/office/drawing/2014/main" id="{95B39314-1A74-46F2-9BDD-DC3CBF75C16A}"/>
              </a:ext>
            </a:extLst>
          </p:cNvPr>
          <p:cNvSpPr/>
          <p:nvPr/>
        </p:nvSpPr>
        <p:spPr>
          <a:xfrm>
            <a:off x="6894163" y="475079"/>
            <a:ext cx="3057585" cy="750925"/>
          </a:xfrm>
          <a:custGeom>
            <a:avLst/>
            <a:gdLst>
              <a:gd name="connsiteX0" fmla="*/ 671159 w 3719451"/>
              <a:gd name="connsiteY0" fmla="*/ 0 h 913476"/>
              <a:gd name="connsiteX1" fmla="*/ 3262713 w 3719451"/>
              <a:gd name="connsiteY1" fmla="*/ 0 h 913476"/>
              <a:gd name="connsiteX2" fmla="*/ 3719451 w 3719451"/>
              <a:gd name="connsiteY2" fmla="*/ 456738 h 913476"/>
              <a:gd name="connsiteX3" fmla="*/ 3262713 w 3719451"/>
              <a:gd name="connsiteY3" fmla="*/ 913476 h 913476"/>
              <a:gd name="connsiteX4" fmla="*/ 671159 w 3719451"/>
              <a:gd name="connsiteY4" fmla="*/ 913476 h 913476"/>
              <a:gd name="connsiteX5" fmla="*/ 250314 w 3719451"/>
              <a:gd name="connsiteY5" fmla="*/ 634521 h 913476"/>
              <a:gd name="connsiteX6" fmla="*/ 237972 w 3719451"/>
              <a:gd name="connsiteY6" fmla="*/ 594762 h 913476"/>
              <a:gd name="connsiteX7" fmla="*/ 0 w 3719451"/>
              <a:gd name="connsiteY7" fmla="*/ 456738 h 913476"/>
              <a:gd name="connsiteX8" fmla="*/ 237972 w 3719451"/>
              <a:gd name="connsiteY8" fmla="*/ 318714 h 913476"/>
              <a:gd name="connsiteX9" fmla="*/ 250314 w 3719451"/>
              <a:gd name="connsiteY9" fmla="*/ 278955 h 913476"/>
              <a:gd name="connsiteX10" fmla="*/ 671159 w 3719451"/>
              <a:gd name="connsiteY10" fmla="*/ 0 h 913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19451" h="913476">
                <a:moveTo>
                  <a:pt x="671159" y="0"/>
                </a:moveTo>
                <a:lnTo>
                  <a:pt x="3262713" y="0"/>
                </a:lnTo>
                <a:cubicBezTo>
                  <a:pt x="3514962" y="0"/>
                  <a:pt x="3719451" y="204489"/>
                  <a:pt x="3719451" y="456738"/>
                </a:cubicBezTo>
                <a:cubicBezTo>
                  <a:pt x="3719451" y="708987"/>
                  <a:pt x="3514962" y="913476"/>
                  <a:pt x="3262713" y="913476"/>
                </a:cubicBezTo>
                <a:lnTo>
                  <a:pt x="671159" y="913476"/>
                </a:lnTo>
                <a:cubicBezTo>
                  <a:pt x="481973" y="913476"/>
                  <a:pt x="319651" y="798451"/>
                  <a:pt x="250314" y="634521"/>
                </a:cubicBezTo>
                <a:lnTo>
                  <a:pt x="237972" y="594762"/>
                </a:lnTo>
                <a:lnTo>
                  <a:pt x="0" y="456738"/>
                </a:lnTo>
                <a:lnTo>
                  <a:pt x="237972" y="318714"/>
                </a:lnTo>
                <a:lnTo>
                  <a:pt x="250314" y="278955"/>
                </a:lnTo>
                <a:cubicBezTo>
                  <a:pt x="319651" y="115025"/>
                  <a:pt x="481973" y="0"/>
                  <a:pt x="671159" y="0"/>
                </a:cubicBezTo>
                <a:close/>
              </a:path>
            </a:pathLst>
          </a:custGeom>
          <a:gradFill flip="none" rotWithShape="1">
            <a:gsLst>
              <a:gs pos="74000">
                <a:schemeClr val="tx1">
                  <a:lumMod val="50000"/>
                  <a:lumOff val="50000"/>
                </a:schemeClr>
              </a:gs>
              <a:gs pos="96000">
                <a:schemeClr val="bg1">
                  <a:lumMod val="65000"/>
                </a:schemeClr>
              </a:gs>
              <a:gs pos="12000">
                <a:srgbClr val="191E23"/>
              </a:gs>
            </a:gsLst>
            <a:lin ang="2700000" scaled="1"/>
            <a:tileRect/>
          </a:gradFill>
          <a:ln>
            <a:gradFill>
              <a:gsLst>
                <a:gs pos="19000">
                  <a:srgbClr val="373A3E"/>
                </a:gs>
                <a:gs pos="60000">
                  <a:srgbClr val="191E23"/>
                </a:gs>
              </a:gsLst>
              <a:lin ang="5400000" scaled="1"/>
            </a:gradFill>
          </a:ln>
          <a:effectLst>
            <a:outerShdw blurRad="228600" dist="88900" dir="8100000" algn="ctr" rotWithShape="0">
              <a:schemeClr val="tx1">
                <a:lumMod val="95000"/>
                <a:lumOff val="5000"/>
                <a:alpha val="78000"/>
              </a:scheme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algn="ctr" defTabSz="1600200">
              <a:lnSpc>
                <a:spcPct val="90000"/>
              </a:lnSpc>
              <a:spcBef>
                <a:spcPct val="0"/>
              </a:spcBef>
              <a:spcAft>
                <a:spcPct val="35000"/>
              </a:spcAft>
            </a:pPr>
            <a:endParaRPr lang="en-GB" sz="3600"/>
          </a:p>
        </p:txBody>
      </p:sp>
      <p:sp>
        <p:nvSpPr>
          <p:cNvPr id="50" name="Freeform: Shape 49">
            <a:extLst>
              <a:ext uri="{FF2B5EF4-FFF2-40B4-BE49-F238E27FC236}">
                <a16:creationId xmlns:a16="http://schemas.microsoft.com/office/drawing/2014/main" id="{D17F4678-6567-47B9-AB95-974BB843B6A9}"/>
              </a:ext>
            </a:extLst>
          </p:cNvPr>
          <p:cNvSpPr/>
          <p:nvPr/>
        </p:nvSpPr>
        <p:spPr>
          <a:xfrm>
            <a:off x="9119945" y="2599419"/>
            <a:ext cx="3057585" cy="750925"/>
          </a:xfrm>
          <a:custGeom>
            <a:avLst/>
            <a:gdLst>
              <a:gd name="connsiteX0" fmla="*/ 671159 w 3719451"/>
              <a:gd name="connsiteY0" fmla="*/ 0 h 913476"/>
              <a:gd name="connsiteX1" fmla="*/ 3262713 w 3719451"/>
              <a:gd name="connsiteY1" fmla="*/ 0 h 913476"/>
              <a:gd name="connsiteX2" fmla="*/ 3719451 w 3719451"/>
              <a:gd name="connsiteY2" fmla="*/ 456738 h 913476"/>
              <a:gd name="connsiteX3" fmla="*/ 3262713 w 3719451"/>
              <a:gd name="connsiteY3" fmla="*/ 913476 h 913476"/>
              <a:gd name="connsiteX4" fmla="*/ 671159 w 3719451"/>
              <a:gd name="connsiteY4" fmla="*/ 913476 h 913476"/>
              <a:gd name="connsiteX5" fmla="*/ 250314 w 3719451"/>
              <a:gd name="connsiteY5" fmla="*/ 634521 h 913476"/>
              <a:gd name="connsiteX6" fmla="*/ 237972 w 3719451"/>
              <a:gd name="connsiteY6" fmla="*/ 594762 h 913476"/>
              <a:gd name="connsiteX7" fmla="*/ 0 w 3719451"/>
              <a:gd name="connsiteY7" fmla="*/ 456738 h 913476"/>
              <a:gd name="connsiteX8" fmla="*/ 237972 w 3719451"/>
              <a:gd name="connsiteY8" fmla="*/ 318714 h 913476"/>
              <a:gd name="connsiteX9" fmla="*/ 250314 w 3719451"/>
              <a:gd name="connsiteY9" fmla="*/ 278955 h 913476"/>
              <a:gd name="connsiteX10" fmla="*/ 671159 w 3719451"/>
              <a:gd name="connsiteY10" fmla="*/ 0 h 913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19451" h="913476">
                <a:moveTo>
                  <a:pt x="671159" y="0"/>
                </a:moveTo>
                <a:lnTo>
                  <a:pt x="3262713" y="0"/>
                </a:lnTo>
                <a:cubicBezTo>
                  <a:pt x="3514962" y="0"/>
                  <a:pt x="3719451" y="204489"/>
                  <a:pt x="3719451" y="456738"/>
                </a:cubicBezTo>
                <a:cubicBezTo>
                  <a:pt x="3719451" y="708987"/>
                  <a:pt x="3514962" y="913476"/>
                  <a:pt x="3262713" y="913476"/>
                </a:cubicBezTo>
                <a:lnTo>
                  <a:pt x="671159" y="913476"/>
                </a:lnTo>
                <a:cubicBezTo>
                  <a:pt x="481973" y="913476"/>
                  <a:pt x="319651" y="798451"/>
                  <a:pt x="250314" y="634521"/>
                </a:cubicBezTo>
                <a:lnTo>
                  <a:pt x="237972" y="594762"/>
                </a:lnTo>
                <a:lnTo>
                  <a:pt x="0" y="456738"/>
                </a:lnTo>
                <a:lnTo>
                  <a:pt x="237972" y="318714"/>
                </a:lnTo>
                <a:lnTo>
                  <a:pt x="250314" y="278955"/>
                </a:lnTo>
                <a:cubicBezTo>
                  <a:pt x="319651" y="115025"/>
                  <a:pt x="481973" y="0"/>
                  <a:pt x="671159" y="0"/>
                </a:cubicBezTo>
                <a:close/>
              </a:path>
            </a:pathLst>
          </a:custGeom>
          <a:gradFill flip="none" rotWithShape="1">
            <a:gsLst>
              <a:gs pos="74000">
                <a:schemeClr val="tx1">
                  <a:lumMod val="50000"/>
                  <a:lumOff val="50000"/>
                </a:schemeClr>
              </a:gs>
              <a:gs pos="96000">
                <a:schemeClr val="bg1">
                  <a:lumMod val="65000"/>
                </a:schemeClr>
              </a:gs>
              <a:gs pos="12000">
                <a:srgbClr val="191E23"/>
              </a:gs>
            </a:gsLst>
            <a:lin ang="2700000" scaled="1"/>
            <a:tileRect/>
          </a:gradFill>
          <a:ln>
            <a:gradFill>
              <a:gsLst>
                <a:gs pos="19000">
                  <a:srgbClr val="373A3E"/>
                </a:gs>
                <a:gs pos="60000">
                  <a:srgbClr val="191E23"/>
                </a:gs>
              </a:gsLst>
              <a:lin ang="5400000" scaled="1"/>
            </a:gradFill>
          </a:ln>
          <a:effectLst>
            <a:outerShdw blurRad="228600" dist="88900" dir="8100000" algn="ctr" rotWithShape="0">
              <a:schemeClr val="tx1">
                <a:lumMod val="95000"/>
                <a:lumOff val="5000"/>
                <a:alpha val="78000"/>
              </a:scheme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algn="ctr" defTabSz="1600200">
              <a:lnSpc>
                <a:spcPct val="90000"/>
              </a:lnSpc>
              <a:spcBef>
                <a:spcPct val="0"/>
              </a:spcBef>
              <a:spcAft>
                <a:spcPct val="35000"/>
              </a:spcAft>
            </a:pPr>
            <a:endParaRPr lang="en-GB" sz="3600"/>
          </a:p>
        </p:txBody>
      </p:sp>
      <p:sp>
        <p:nvSpPr>
          <p:cNvPr id="51" name="Freeform: Shape 50">
            <a:extLst>
              <a:ext uri="{FF2B5EF4-FFF2-40B4-BE49-F238E27FC236}">
                <a16:creationId xmlns:a16="http://schemas.microsoft.com/office/drawing/2014/main" id="{094AAA0A-28D5-4E10-BBF7-8F5814678AF7}"/>
              </a:ext>
            </a:extLst>
          </p:cNvPr>
          <p:cNvSpPr/>
          <p:nvPr/>
        </p:nvSpPr>
        <p:spPr>
          <a:xfrm>
            <a:off x="8341992" y="4985844"/>
            <a:ext cx="3057585" cy="750925"/>
          </a:xfrm>
          <a:custGeom>
            <a:avLst/>
            <a:gdLst>
              <a:gd name="connsiteX0" fmla="*/ 671159 w 3719451"/>
              <a:gd name="connsiteY0" fmla="*/ 0 h 913476"/>
              <a:gd name="connsiteX1" fmla="*/ 3262713 w 3719451"/>
              <a:gd name="connsiteY1" fmla="*/ 0 h 913476"/>
              <a:gd name="connsiteX2" fmla="*/ 3719451 w 3719451"/>
              <a:gd name="connsiteY2" fmla="*/ 456738 h 913476"/>
              <a:gd name="connsiteX3" fmla="*/ 3262713 w 3719451"/>
              <a:gd name="connsiteY3" fmla="*/ 913476 h 913476"/>
              <a:gd name="connsiteX4" fmla="*/ 671159 w 3719451"/>
              <a:gd name="connsiteY4" fmla="*/ 913476 h 913476"/>
              <a:gd name="connsiteX5" fmla="*/ 250314 w 3719451"/>
              <a:gd name="connsiteY5" fmla="*/ 634521 h 913476"/>
              <a:gd name="connsiteX6" fmla="*/ 237972 w 3719451"/>
              <a:gd name="connsiteY6" fmla="*/ 594762 h 913476"/>
              <a:gd name="connsiteX7" fmla="*/ 0 w 3719451"/>
              <a:gd name="connsiteY7" fmla="*/ 456738 h 913476"/>
              <a:gd name="connsiteX8" fmla="*/ 237972 w 3719451"/>
              <a:gd name="connsiteY8" fmla="*/ 318714 h 913476"/>
              <a:gd name="connsiteX9" fmla="*/ 250314 w 3719451"/>
              <a:gd name="connsiteY9" fmla="*/ 278955 h 913476"/>
              <a:gd name="connsiteX10" fmla="*/ 671159 w 3719451"/>
              <a:gd name="connsiteY10" fmla="*/ 0 h 913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19451" h="913476">
                <a:moveTo>
                  <a:pt x="671159" y="0"/>
                </a:moveTo>
                <a:lnTo>
                  <a:pt x="3262713" y="0"/>
                </a:lnTo>
                <a:cubicBezTo>
                  <a:pt x="3514962" y="0"/>
                  <a:pt x="3719451" y="204489"/>
                  <a:pt x="3719451" y="456738"/>
                </a:cubicBezTo>
                <a:cubicBezTo>
                  <a:pt x="3719451" y="708987"/>
                  <a:pt x="3514962" y="913476"/>
                  <a:pt x="3262713" y="913476"/>
                </a:cubicBezTo>
                <a:lnTo>
                  <a:pt x="671159" y="913476"/>
                </a:lnTo>
                <a:cubicBezTo>
                  <a:pt x="481973" y="913476"/>
                  <a:pt x="319651" y="798451"/>
                  <a:pt x="250314" y="634521"/>
                </a:cubicBezTo>
                <a:lnTo>
                  <a:pt x="237972" y="594762"/>
                </a:lnTo>
                <a:lnTo>
                  <a:pt x="0" y="456738"/>
                </a:lnTo>
                <a:lnTo>
                  <a:pt x="237972" y="318714"/>
                </a:lnTo>
                <a:lnTo>
                  <a:pt x="250314" y="278955"/>
                </a:lnTo>
                <a:cubicBezTo>
                  <a:pt x="319651" y="115025"/>
                  <a:pt x="481973" y="0"/>
                  <a:pt x="671159" y="0"/>
                </a:cubicBezTo>
                <a:close/>
              </a:path>
            </a:pathLst>
          </a:custGeom>
          <a:gradFill flip="none" rotWithShape="1">
            <a:gsLst>
              <a:gs pos="74000">
                <a:schemeClr val="tx1">
                  <a:lumMod val="50000"/>
                  <a:lumOff val="50000"/>
                </a:schemeClr>
              </a:gs>
              <a:gs pos="96000">
                <a:schemeClr val="bg1">
                  <a:lumMod val="65000"/>
                </a:schemeClr>
              </a:gs>
              <a:gs pos="12000">
                <a:srgbClr val="191E23"/>
              </a:gs>
            </a:gsLst>
            <a:lin ang="2700000" scaled="1"/>
            <a:tileRect/>
          </a:gradFill>
          <a:ln>
            <a:gradFill>
              <a:gsLst>
                <a:gs pos="19000">
                  <a:srgbClr val="373A3E"/>
                </a:gs>
                <a:gs pos="60000">
                  <a:srgbClr val="191E23"/>
                </a:gs>
              </a:gsLst>
              <a:lin ang="5400000" scaled="1"/>
            </a:gradFill>
          </a:ln>
          <a:effectLst>
            <a:outerShdw blurRad="228600" dist="88900" dir="8100000" algn="ctr" rotWithShape="0">
              <a:schemeClr val="tx1">
                <a:lumMod val="95000"/>
                <a:lumOff val="5000"/>
                <a:alpha val="78000"/>
              </a:scheme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algn="ctr" defTabSz="1600200">
              <a:lnSpc>
                <a:spcPct val="90000"/>
              </a:lnSpc>
              <a:spcBef>
                <a:spcPct val="0"/>
              </a:spcBef>
              <a:spcAft>
                <a:spcPct val="35000"/>
              </a:spcAft>
            </a:pPr>
            <a:endParaRPr lang="en-GB" sz="3600"/>
          </a:p>
        </p:txBody>
      </p:sp>
      <p:sp>
        <p:nvSpPr>
          <p:cNvPr id="52" name="Freeform: Shape 51">
            <a:extLst>
              <a:ext uri="{FF2B5EF4-FFF2-40B4-BE49-F238E27FC236}">
                <a16:creationId xmlns:a16="http://schemas.microsoft.com/office/drawing/2014/main" id="{8EC0F097-C8DD-4E7E-A381-3F8155FB7C14}"/>
              </a:ext>
            </a:extLst>
          </p:cNvPr>
          <p:cNvSpPr/>
          <p:nvPr/>
        </p:nvSpPr>
        <p:spPr>
          <a:xfrm flipH="1">
            <a:off x="602673" y="4985844"/>
            <a:ext cx="3171127" cy="718964"/>
          </a:xfrm>
          <a:custGeom>
            <a:avLst/>
            <a:gdLst>
              <a:gd name="connsiteX0" fmla="*/ 671159 w 3719451"/>
              <a:gd name="connsiteY0" fmla="*/ 0 h 913476"/>
              <a:gd name="connsiteX1" fmla="*/ 3262713 w 3719451"/>
              <a:gd name="connsiteY1" fmla="*/ 0 h 913476"/>
              <a:gd name="connsiteX2" fmla="*/ 3719451 w 3719451"/>
              <a:gd name="connsiteY2" fmla="*/ 456738 h 913476"/>
              <a:gd name="connsiteX3" fmla="*/ 3262713 w 3719451"/>
              <a:gd name="connsiteY3" fmla="*/ 913476 h 913476"/>
              <a:gd name="connsiteX4" fmla="*/ 671159 w 3719451"/>
              <a:gd name="connsiteY4" fmla="*/ 913476 h 913476"/>
              <a:gd name="connsiteX5" fmla="*/ 250314 w 3719451"/>
              <a:gd name="connsiteY5" fmla="*/ 634521 h 913476"/>
              <a:gd name="connsiteX6" fmla="*/ 237972 w 3719451"/>
              <a:gd name="connsiteY6" fmla="*/ 594762 h 913476"/>
              <a:gd name="connsiteX7" fmla="*/ 0 w 3719451"/>
              <a:gd name="connsiteY7" fmla="*/ 456738 h 913476"/>
              <a:gd name="connsiteX8" fmla="*/ 237972 w 3719451"/>
              <a:gd name="connsiteY8" fmla="*/ 318714 h 913476"/>
              <a:gd name="connsiteX9" fmla="*/ 250314 w 3719451"/>
              <a:gd name="connsiteY9" fmla="*/ 278955 h 913476"/>
              <a:gd name="connsiteX10" fmla="*/ 671159 w 3719451"/>
              <a:gd name="connsiteY10" fmla="*/ 0 h 913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19451" h="913476">
                <a:moveTo>
                  <a:pt x="671159" y="0"/>
                </a:moveTo>
                <a:lnTo>
                  <a:pt x="3262713" y="0"/>
                </a:lnTo>
                <a:cubicBezTo>
                  <a:pt x="3514962" y="0"/>
                  <a:pt x="3719451" y="204489"/>
                  <a:pt x="3719451" y="456738"/>
                </a:cubicBezTo>
                <a:cubicBezTo>
                  <a:pt x="3719451" y="708987"/>
                  <a:pt x="3514962" y="913476"/>
                  <a:pt x="3262713" y="913476"/>
                </a:cubicBezTo>
                <a:lnTo>
                  <a:pt x="671159" y="913476"/>
                </a:lnTo>
                <a:cubicBezTo>
                  <a:pt x="481973" y="913476"/>
                  <a:pt x="319651" y="798451"/>
                  <a:pt x="250314" y="634521"/>
                </a:cubicBezTo>
                <a:lnTo>
                  <a:pt x="237972" y="594762"/>
                </a:lnTo>
                <a:lnTo>
                  <a:pt x="0" y="456738"/>
                </a:lnTo>
                <a:lnTo>
                  <a:pt x="237972" y="318714"/>
                </a:lnTo>
                <a:lnTo>
                  <a:pt x="250314" y="278955"/>
                </a:lnTo>
                <a:cubicBezTo>
                  <a:pt x="319651" y="115025"/>
                  <a:pt x="481973" y="0"/>
                  <a:pt x="671159" y="0"/>
                </a:cubicBezTo>
                <a:close/>
              </a:path>
            </a:pathLst>
          </a:custGeom>
          <a:gradFill flip="none" rotWithShape="1">
            <a:gsLst>
              <a:gs pos="74000">
                <a:schemeClr val="tx1">
                  <a:lumMod val="50000"/>
                  <a:lumOff val="50000"/>
                </a:schemeClr>
              </a:gs>
              <a:gs pos="96000">
                <a:schemeClr val="bg1">
                  <a:lumMod val="65000"/>
                </a:schemeClr>
              </a:gs>
              <a:gs pos="12000">
                <a:srgbClr val="191E23"/>
              </a:gs>
            </a:gsLst>
            <a:lin ang="2700000" scaled="1"/>
            <a:tileRect/>
          </a:gradFill>
          <a:ln>
            <a:gradFill>
              <a:gsLst>
                <a:gs pos="19000">
                  <a:srgbClr val="373A3E"/>
                </a:gs>
                <a:gs pos="60000">
                  <a:srgbClr val="191E23"/>
                </a:gs>
              </a:gsLst>
              <a:lin ang="5400000" scaled="1"/>
            </a:gradFill>
          </a:ln>
          <a:effectLst>
            <a:outerShdw blurRad="228600" dist="88900" dir="8100000" algn="ctr" rotWithShape="0">
              <a:schemeClr val="tx1">
                <a:lumMod val="95000"/>
                <a:lumOff val="5000"/>
                <a:alpha val="78000"/>
              </a:scheme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algn="ctr" defTabSz="1600200">
              <a:lnSpc>
                <a:spcPct val="90000"/>
              </a:lnSpc>
              <a:spcBef>
                <a:spcPct val="0"/>
              </a:spcBef>
              <a:spcAft>
                <a:spcPct val="35000"/>
              </a:spcAft>
            </a:pPr>
            <a:endParaRPr lang="en-GB" sz="3600"/>
          </a:p>
        </p:txBody>
      </p:sp>
      <p:sp>
        <p:nvSpPr>
          <p:cNvPr id="53" name="Freeform: Shape 52">
            <a:extLst>
              <a:ext uri="{FF2B5EF4-FFF2-40B4-BE49-F238E27FC236}">
                <a16:creationId xmlns:a16="http://schemas.microsoft.com/office/drawing/2014/main" id="{C1CEDDA6-5C1A-4E52-8FF1-54D8F0A2E0A6}"/>
              </a:ext>
            </a:extLst>
          </p:cNvPr>
          <p:cNvSpPr/>
          <p:nvPr/>
        </p:nvSpPr>
        <p:spPr>
          <a:xfrm flipH="1">
            <a:off x="64917" y="2566188"/>
            <a:ext cx="2927446" cy="718964"/>
          </a:xfrm>
          <a:custGeom>
            <a:avLst/>
            <a:gdLst>
              <a:gd name="connsiteX0" fmla="*/ 671159 w 3719451"/>
              <a:gd name="connsiteY0" fmla="*/ 0 h 913476"/>
              <a:gd name="connsiteX1" fmla="*/ 3262713 w 3719451"/>
              <a:gd name="connsiteY1" fmla="*/ 0 h 913476"/>
              <a:gd name="connsiteX2" fmla="*/ 3719451 w 3719451"/>
              <a:gd name="connsiteY2" fmla="*/ 456738 h 913476"/>
              <a:gd name="connsiteX3" fmla="*/ 3262713 w 3719451"/>
              <a:gd name="connsiteY3" fmla="*/ 913476 h 913476"/>
              <a:gd name="connsiteX4" fmla="*/ 671159 w 3719451"/>
              <a:gd name="connsiteY4" fmla="*/ 913476 h 913476"/>
              <a:gd name="connsiteX5" fmla="*/ 250314 w 3719451"/>
              <a:gd name="connsiteY5" fmla="*/ 634521 h 913476"/>
              <a:gd name="connsiteX6" fmla="*/ 237972 w 3719451"/>
              <a:gd name="connsiteY6" fmla="*/ 594762 h 913476"/>
              <a:gd name="connsiteX7" fmla="*/ 0 w 3719451"/>
              <a:gd name="connsiteY7" fmla="*/ 456738 h 913476"/>
              <a:gd name="connsiteX8" fmla="*/ 237972 w 3719451"/>
              <a:gd name="connsiteY8" fmla="*/ 318714 h 913476"/>
              <a:gd name="connsiteX9" fmla="*/ 250314 w 3719451"/>
              <a:gd name="connsiteY9" fmla="*/ 278955 h 913476"/>
              <a:gd name="connsiteX10" fmla="*/ 671159 w 3719451"/>
              <a:gd name="connsiteY10" fmla="*/ 0 h 913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19451" h="913476">
                <a:moveTo>
                  <a:pt x="671159" y="0"/>
                </a:moveTo>
                <a:lnTo>
                  <a:pt x="3262713" y="0"/>
                </a:lnTo>
                <a:cubicBezTo>
                  <a:pt x="3514962" y="0"/>
                  <a:pt x="3719451" y="204489"/>
                  <a:pt x="3719451" y="456738"/>
                </a:cubicBezTo>
                <a:cubicBezTo>
                  <a:pt x="3719451" y="708987"/>
                  <a:pt x="3514962" y="913476"/>
                  <a:pt x="3262713" y="913476"/>
                </a:cubicBezTo>
                <a:lnTo>
                  <a:pt x="671159" y="913476"/>
                </a:lnTo>
                <a:cubicBezTo>
                  <a:pt x="481973" y="913476"/>
                  <a:pt x="319651" y="798451"/>
                  <a:pt x="250314" y="634521"/>
                </a:cubicBezTo>
                <a:lnTo>
                  <a:pt x="237972" y="594762"/>
                </a:lnTo>
                <a:lnTo>
                  <a:pt x="0" y="456738"/>
                </a:lnTo>
                <a:lnTo>
                  <a:pt x="237972" y="318714"/>
                </a:lnTo>
                <a:lnTo>
                  <a:pt x="250314" y="278955"/>
                </a:lnTo>
                <a:cubicBezTo>
                  <a:pt x="319651" y="115025"/>
                  <a:pt x="481973" y="0"/>
                  <a:pt x="671159" y="0"/>
                </a:cubicBezTo>
                <a:close/>
              </a:path>
            </a:pathLst>
          </a:custGeom>
          <a:gradFill flip="none" rotWithShape="1">
            <a:gsLst>
              <a:gs pos="74000">
                <a:schemeClr val="tx1">
                  <a:lumMod val="50000"/>
                  <a:lumOff val="50000"/>
                </a:schemeClr>
              </a:gs>
              <a:gs pos="96000">
                <a:schemeClr val="bg1">
                  <a:lumMod val="65000"/>
                </a:schemeClr>
              </a:gs>
              <a:gs pos="12000">
                <a:srgbClr val="191E23"/>
              </a:gs>
            </a:gsLst>
            <a:lin ang="2700000" scaled="1"/>
            <a:tileRect/>
          </a:gradFill>
          <a:ln>
            <a:gradFill>
              <a:gsLst>
                <a:gs pos="19000">
                  <a:srgbClr val="373A3E"/>
                </a:gs>
                <a:gs pos="60000">
                  <a:srgbClr val="191E23"/>
                </a:gs>
              </a:gsLst>
              <a:lin ang="5400000" scaled="1"/>
            </a:gradFill>
          </a:ln>
          <a:effectLst>
            <a:outerShdw blurRad="228600" dist="88900" dir="8100000" algn="ctr" rotWithShape="0">
              <a:schemeClr val="tx1">
                <a:lumMod val="95000"/>
                <a:lumOff val="5000"/>
                <a:alpha val="78000"/>
              </a:scheme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algn="ctr" defTabSz="1600200">
              <a:lnSpc>
                <a:spcPct val="90000"/>
              </a:lnSpc>
              <a:spcBef>
                <a:spcPct val="0"/>
              </a:spcBef>
              <a:spcAft>
                <a:spcPct val="35000"/>
              </a:spcAft>
            </a:pPr>
            <a:endParaRPr lang="en-GB" sz="3600"/>
          </a:p>
        </p:txBody>
      </p:sp>
      <p:sp>
        <p:nvSpPr>
          <p:cNvPr id="54" name="TextBox 53">
            <a:extLst>
              <a:ext uri="{FF2B5EF4-FFF2-40B4-BE49-F238E27FC236}">
                <a16:creationId xmlns:a16="http://schemas.microsoft.com/office/drawing/2014/main" id="{19EA1B43-B5BF-4151-A0F8-2AB5164F8F2F}"/>
              </a:ext>
            </a:extLst>
          </p:cNvPr>
          <p:cNvSpPr txBox="1"/>
          <p:nvPr/>
        </p:nvSpPr>
        <p:spPr>
          <a:xfrm flipH="1">
            <a:off x="5527817" y="1283816"/>
            <a:ext cx="1102474" cy="369332"/>
          </a:xfrm>
          <a:prstGeom prst="rect">
            <a:avLst/>
          </a:prstGeom>
          <a:noFill/>
        </p:spPr>
        <p:txBody>
          <a:bodyPr wrap="square" rtlCol="0">
            <a:spAutoFit/>
          </a:bodyPr>
          <a:lstStyle/>
          <a:p>
            <a:r>
              <a:rPr lang="en-GB" b="1" dirty="0">
                <a:solidFill>
                  <a:srgbClr val="F8E136"/>
                </a:solidFill>
                <a:latin typeface="Quantify" pitchFamily="2" charset="0"/>
              </a:rPr>
              <a:t>Monday</a:t>
            </a:r>
          </a:p>
        </p:txBody>
      </p:sp>
      <p:sp>
        <p:nvSpPr>
          <p:cNvPr id="55" name="TextBox 54">
            <a:extLst>
              <a:ext uri="{FF2B5EF4-FFF2-40B4-BE49-F238E27FC236}">
                <a16:creationId xmlns:a16="http://schemas.microsoft.com/office/drawing/2014/main" id="{E79D9EB0-E80B-46EE-B95A-FD1CD1CFB441}"/>
              </a:ext>
            </a:extLst>
          </p:cNvPr>
          <p:cNvSpPr txBox="1"/>
          <p:nvPr/>
        </p:nvSpPr>
        <p:spPr>
          <a:xfrm flipH="1">
            <a:off x="7528211" y="2764421"/>
            <a:ext cx="1215010" cy="369332"/>
          </a:xfrm>
          <a:prstGeom prst="rect">
            <a:avLst/>
          </a:prstGeom>
          <a:noFill/>
        </p:spPr>
        <p:txBody>
          <a:bodyPr wrap="square" rtlCol="0">
            <a:spAutoFit/>
          </a:bodyPr>
          <a:lstStyle/>
          <a:p>
            <a:r>
              <a:rPr lang="en-GB" b="1" dirty="0">
                <a:solidFill>
                  <a:srgbClr val="C47FB8"/>
                </a:solidFill>
                <a:latin typeface="Quantify" pitchFamily="2" charset="0"/>
              </a:rPr>
              <a:t>Tuesday</a:t>
            </a:r>
          </a:p>
        </p:txBody>
      </p:sp>
      <p:sp>
        <p:nvSpPr>
          <p:cNvPr id="56" name="TextBox 55">
            <a:extLst>
              <a:ext uri="{FF2B5EF4-FFF2-40B4-BE49-F238E27FC236}">
                <a16:creationId xmlns:a16="http://schemas.microsoft.com/office/drawing/2014/main" id="{48F516B4-BEA0-4B23-BCA3-7F5474676A06}"/>
              </a:ext>
            </a:extLst>
          </p:cNvPr>
          <p:cNvSpPr txBox="1"/>
          <p:nvPr/>
        </p:nvSpPr>
        <p:spPr>
          <a:xfrm flipH="1">
            <a:off x="6569064" y="5135569"/>
            <a:ext cx="1570580" cy="369332"/>
          </a:xfrm>
          <a:prstGeom prst="rect">
            <a:avLst/>
          </a:prstGeom>
          <a:noFill/>
        </p:spPr>
        <p:txBody>
          <a:bodyPr wrap="square" rtlCol="0">
            <a:spAutoFit/>
          </a:bodyPr>
          <a:lstStyle/>
          <a:p>
            <a:r>
              <a:rPr lang="en-GB" b="1" dirty="0">
                <a:solidFill>
                  <a:srgbClr val="EF7056"/>
                </a:solidFill>
                <a:latin typeface="Quantify" pitchFamily="2" charset="0"/>
              </a:rPr>
              <a:t>Wednesday</a:t>
            </a:r>
            <a:endParaRPr lang="en-GB" sz="2400" b="1" dirty="0">
              <a:solidFill>
                <a:srgbClr val="EF7056"/>
              </a:solidFill>
              <a:latin typeface="Quantify" pitchFamily="2" charset="0"/>
            </a:endParaRPr>
          </a:p>
        </p:txBody>
      </p:sp>
      <p:sp>
        <p:nvSpPr>
          <p:cNvPr id="57" name="TextBox 56">
            <a:extLst>
              <a:ext uri="{FF2B5EF4-FFF2-40B4-BE49-F238E27FC236}">
                <a16:creationId xmlns:a16="http://schemas.microsoft.com/office/drawing/2014/main" id="{A12EF59F-3A82-41D0-BA60-8AF35FE2A112}"/>
              </a:ext>
            </a:extLst>
          </p:cNvPr>
          <p:cNvSpPr txBox="1"/>
          <p:nvPr/>
        </p:nvSpPr>
        <p:spPr>
          <a:xfrm flipH="1">
            <a:off x="4251473" y="5124117"/>
            <a:ext cx="1236139" cy="369332"/>
          </a:xfrm>
          <a:prstGeom prst="rect">
            <a:avLst/>
          </a:prstGeom>
          <a:noFill/>
        </p:spPr>
        <p:txBody>
          <a:bodyPr wrap="square" rtlCol="0">
            <a:spAutoFit/>
          </a:bodyPr>
          <a:lstStyle/>
          <a:p>
            <a:r>
              <a:rPr lang="en-GB" b="1" dirty="0">
                <a:solidFill>
                  <a:srgbClr val="3F6BAC"/>
                </a:solidFill>
                <a:latin typeface="Quantify" pitchFamily="2" charset="0"/>
              </a:rPr>
              <a:t>Thursday</a:t>
            </a:r>
            <a:endParaRPr lang="en-GB" sz="2400" b="1" dirty="0">
              <a:solidFill>
                <a:srgbClr val="3F6BAC"/>
              </a:solidFill>
              <a:latin typeface="Quantify" pitchFamily="2" charset="0"/>
            </a:endParaRPr>
          </a:p>
        </p:txBody>
      </p:sp>
      <p:sp>
        <p:nvSpPr>
          <p:cNvPr id="58" name="TextBox 57">
            <a:extLst>
              <a:ext uri="{FF2B5EF4-FFF2-40B4-BE49-F238E27FC236}">
                <a16:creationId xmlns:a16="http://schemas.microsoft.com/office/drawing/2014/main" id="{9AB58B4B-E333-464A-8A34-A9F9B9DBC63B}"/>
              </a:ext>
            </a:extLst>
          </p:cNvPr>
          <p:cNvSpPr txBox="1"/>
          <p:nvPr/>
        </p:nvSpPr>
        <p:spPr>
          <a:xfrm flipH="1">
            <a:off x="3648851" y="2760963"/>
            <a:ext cx="950037" cy="369332"/>
          </a:xfrm>
          <a:prstGeom prst="rect">
            <a:avLst/>
          </a:prstGeom>
          <a:noFill/>
        </p:spPr>
        <p:txBody>
          <a:bodyPr wrap="square" rtlCol="0">
            <a:spAutoFit/>
          </a:bodyPr>
          <a:lstStyle/>
          <a:p>
            <a:r>
              <a:rPr lang="en-GB" b="1" dirty="0">
                <a:solidFill>
                  <a:srgbClr val="00B293"/>
                </a:solidFill>
                <a:latin typeface="Quantify" pitchFamily="2" charset="0"/>
              </a:rPr>
              <a:t>Friday</a:t>
            </a:r>
            <a:endParaRPr lang="en-GB" sz="2400" b="1" dirty="0">
              <a:solidFill>
                <a:srgbClr val="00B293"/>
              </a:solidFill>
              <a:latin typeface="Quantify" pitchFamily="2" charset="0"/>
            </a:endParaRPr>
          </a:p>
        </p:txBody>
      </p:sp>
      <p:sp>
        <p:nvSpPr>
          <p:cNvPr id="59" name="TextBox 58">
            <a:extLst>
              <a:ext uri="{FF2B5EF4-FFF2-40B4-BE49-F238E27FC236}">
                <a16:creationId xmlns:a16="http://schemas.microsoft.com/office/drawing/2014/main" id="{5979FE40-F1D0-465D-B73E-7B7856A3A9A4}"/>
              </a:ext>
            </a:extLst>
          </p:cNvPr>
          <p:cNvSpPr txBox="1"/>
          <p:nvPr/>
        </p:nvSpPr>
        <p:spPr>
          <a:xfrm flipH="1">
            <a:off x="4853630" y="2825699"/>
            <a:ext cx="2432499" cy="1384995"/>
          </a:xfrm>
          <a:prstGeom prst="rect">
            <a:avLst/>
          </a:prstGeom>
          <a:noFill/>
        </p:spPr>
        <p:txBody>
          <a:bodyPr wrap="square" rtlCol="0">
            <a:spAutoFit/>
          </a:bodyPr>
          <a:lstStyle/>
          <a:p>
            <a:pPr algn="ctr"/>
            <a:r>
              <a:rPr lang="en-GB" sz="2800" b="1" dirty="0">
                <a:solidFill>
                  <a:schemeClr val="bg1"/>
                </a:solidFill>
                <a:latin typeface="Lato" panose="020F0502020204030203" pitchFamily="34" charset="0"/>
              </a:rPr>
              <a:t>Security</a:t>
            </a:r>
          </a:p>
          <a:p>
            <a:pPr algn="ctr"/>
            <a:r>
              <a:rPr lang="en-GB" sz="2800" b="1" dirty="0">
                <a:solidFill>
                  <a:schemeClr val="bg1"/>
                </a:solidFill>
                <a:latin typeface="Lato" panose="020F0502020204030203" pitchFamily="34" charset="0"/>
              </a:rPr>
              <a:t>Case Development</a:t>
            </a:r>
          </a:p>
        </p:txBody>
      </p:sp>
      <p:pic>
        <p:nvPicPr>
          <p:cNvPr id="61" name="Graphic 60" descr="Crown outline">
            <a:extLst>
              <a:ext uri="{FF2B5EF4-FFF2-40B4-BE49-F238E27FC236}">
                <a16:creationId xmlns:a16="http://schemas.microsoft.com/office/drawing/2014/main" id="{E54635A6-3396-4A23-A7FD-438FA19E519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74253" y="580542"/>
            <a:ext cx="540000" cy="540000"/>
          </a:xfrm>
          <a:prstGeom prst="rect">
            <a:avLst/>
          </a:prstGeom>
        </p:spPr>
      </p:pic>
      <p:pic>
        <p:nvPicPr>
          <p:cNvPr id="63" name="Graphic 62" descr="User Crown Female outline">
            <a:extLst>
              <a:ext uri="{FF2B5EF4-FFF2-40B4-BE49-F238E27FC236}">
                <a16:creationId xmlns:a16="http://schemas.microsoft.com/office/drawing/2014/main" id="{83EE32C4-FFBF-4170-8CAC-AF703760762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063117" y="5057833"/>
            <a:ext cx="540000" cy="540000"/>
          </a:xfrm>
          <a:prstGeom prst="rect">
            <a:avLst/>
          </a:prstGeom>
        </p:spPr>
      </p:pic>
      <p:pic>
        <p:nvPicPr>
          <p:cNvPr id="65" name="Graphic 64" descr="User Crown Male outline">
            <a:extLst>
              <a:ext uri="{FF2B5EF4-FFF2-40B4-BE49-F238E27FC236}">
                <a16:creationId xmlns:a16="http://schemas.microsoft.com/office/drawing/2014/main" id="{1A8F38FF-8B07-4F1C-99D0-32CDAE0ECB9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213565" y="2675629"/>
            <a:ext cx="540000" cy="540000"/>
          </a:xfrm>
          <a:prstGeom prst="rect">
            <a:avLst/>
          </a:prstGeom>
        </p:spPr>
      </p:pic>
      <p:pic>
        <p:nvPicPr>
          <p:cNvPr id="67" name="Graphic 66" descr="Pawn outline">
            <a:extLst>
              <a:ext uri="{FF2B5EF4-FFF2-40B4-BE49-F238E27FC236}">
                <a16:creationId xmlns:a16="http://schemas.microsoft.com/office/drawing/2014/main" id="{2A6E73CB-4961-4BF2-9D8F-311F76E592C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468214" y="5097860"/>
            <a:ext cx="540000" cy="540000"/>
          </a:xfrm>
          <a:prstGeom prst="rect">
            <a:avLst/>
          </a:prstGeom>
        </p:spPr>
      </p:pic>
      <p:pic>
        <p:nvPicPr>
          <p:cNvPr id="69" name="Graphic 68" descr="Medieval tower outline">
            <a:extLst>
              <a:ext uri="{FF2B5EF4-FFF2-40B4-BE49-F238E27FC236}">
                <a16:creationId xmlns:a16="http://schemas.microsoft.com/office/drawing/2014/main" id="{CD330948-42D8-4FCD-904A-88A5C12AFBB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245059" y="2671982"/>
            <a:ext cx="540000" cy="540000"/>
          </a:xfrm>
          <a:prstGeom prst="rect">
            <a:avLst/>
          </a:prstGeom>
        </p:spPr>
      </p:pic>
      <p:sp>
        <p:nvSpPr>
          <p:cNvPr id="70" name="TextBox 69">
            <a:extLst>
              <a:ext uri="{FF2B5EF4-FFF2-40B4-BE49-F238E27FC236}">
                <a16:creationId xmlns:a16="http://schemas.microsoft.com/office/drawing/2014/main" id="{032D310E-E464-434F-BB94-3CA693C0B37C}"/>
              </a:ext>
            </a:extLst>
          </p:cNvPr>
          <p:cNvSpPr txBox="1"/>
          <p:nvPr/>
        </p:nvSpPr>
        <p:spPr>
          <a:xfrm flipH="1">
            <a:off x="7493033" y="538535"/>
            <a:ext cx="2519188" cy="646331"/>
          </a:xfrm>
          <a:prstGeom prst="rect">
            <a:avLst/>
          </a:prstGeom>
          <a:noFill/>
        </p:spPr>
        <p:txBody>
          <a:bodyPr wrap="square" rtlCol="0">
            <a:spAutoFit/>
          </a:bodyPr>
          <a:lstStyle/>
          <a:p>
            <a:r>
              <a:rPr lang="en-GB" b="1" dirty="0">
                <a:solidFill>
                  <a:srgbClr val="F8E136"/>
                </a:solidFill>
                <a:latin typeface="Quantify" pitchFamily="2" charset="0"/>
              </a:rPr>
              <a:t>Introduction</a:t>
            </a:r>
          </a:p>
          <a:p>
            <a:r>
              <a:rPr lang="en-GB" b="1" dirty="0">
                <a:solidFill>
                  <a:srgbClr val="F8E136"/>
                </a:solidFill>
                <a:latin typeface="Quantify" pitchFamily="2" charset="0"/>
              </a:rPr>
              <a:t>Design Good Practice</a:t>
            </a:r>
          </a:p>
        </p:txBody>
      </p:sp>
      <p:sp>
        <p:nvSpPr>
          <p:cNvPr id="71" name="TextBox 70">
            <a:extLst>
              <a:ext uri="{FF2B5EF4-FFF2-40B4-BE49-F238E27FC236}">
                <a16:creationId xmlns:a16="http://schemas.microsoft.com/office/drawing/2014/main" id="{08867F1C-FB32-4070-96B7-0FC77C3106A7}"/>
              </a:ext>
            </a:extLst>
          </p:cNvPr>
          <p:cNvSpPr txBox="1"/>
          <p:nvPr/>
        </p:nvSpPr>
        <p:spPr>
          <a:xfrm flipH="1">
            <a:off x="9623691" y="2767641"/>
            <a:ext cx="2823636" cy="369332"/>
          </a:xfrm>
          <a:prstGeom prst="rect">
            <a:avLst/>
          </a:prstGeom>
          <a:noFill/>
        </p:spPr>
        <p:txBody>
          <a:bodyPr wrap="square" rtlCol="0">
            <a:spAutoFit/>
          </a:bodyPr>
          <a:lstStyle/>
          <a:p>
            <a:r>
              <a:rPr lang="en-GB" sz="1800" b="1" i="0" u="none" strike="noStrike" baseline="0" dirty="0">
                <a:solidFill>
                  <a:srgbClr val="C47FB8"/>
                </a:solidFill>
                <a:latin typeface="Arial" panose="020B0604020202020204" pitchFamily="34" charset="0"/>
              </a:rPr>
              <a:t>Security Architectures</a:t>
            </a:r>
            <a:endParaRPr lang="en-GB" b="1" dirty="0">
              <a:solidFill>
                <a:srgbClr val="C47FB8"/>
              </a:solidFill>
              <a:latin typeface="Quantify" pitchFamily="2" charset="0"/>
            </a:endParaRPr>
          </a:p>
        </p:txBody>
      </p:sp>
      <p:sp>
        <p:nvSpPr>
          <p:cNvPr id="72" name="TextBox 71">
            <a:extLst>
              <a:ext uri="{FF2B5EF4-FFF2-40B4-BE49-F238E27FC236}">
                <a16:creationId xmlns:a16="http://schemas.microsoft.com/office/drawing/2014/main" id="{9A7C277C-68CF-4EAE-8C50-7D6A5682B95A}"/>
              </a:ext>
            </a:extLst>
          </p:cNvPr>
          <p:cNvSpPr txBox="1"/>
          <p:nvPr/>
        </p:nvSpPr>
        <p:spPr>
          <a:xfrm flipH="1">
            <a:off x="8684364" y="5040768"/>
            <a:ext cx="2823636" cy="646331"/>
          </a:xfrm>
          <a:prstGeom prst="rect">
            <a:avLst/>
          </a:prstGeom>
          <a:noFill/>
        </p:spPr>
        <p:txBody>
          <a:bodyPr wrap="square" rtlCol="0">
            <a:spAutoFit/>
          </a:bodyPr>
          <a:lstStyle/>
          <a:p>
            <a:pPr algn="ctr"/>
            <a:r>
              <a:rPr lang="en-GB" sz="1800" b="1" i="0" u="none" strike="noStrike" baseline="0" dirty="0">
                <a:solidFill>
                  <a:srgbClr val="EF7056"/>
                </a:solidFill>
                <a:latin typeface="Arial" panose="020B0604020202020204" pitchFamily="34" charset="0"/>
              </a:rPr>
              <a:t>Developing a 'Security Case'</a:t>
            </a:r>
            <a:endParaRPr lang="en-GB" b="1" dirty="0">
              <a:solidFill>
                <a:srgbClr val="EF7056"/>
              </a:solidFill>
              <a:latin typeface="Quantify" pitchFamily="2" charset="0"/>
            </a:endParaRPr>
          </a:p>
        </p:txBody>
      </p:sp>
      <p:sp>
        <p:nvSpPr>
          <p:cNvPr id="73" name="TextBox 72">
            <a:extLst>
              <a:ext uri="{FF2B5EF4-FFF2-40B4-BE49-F238E27FC236}">
                <a16:creationId xmlns:a16="http://schemas.microsoft.com/office/drawing/2014/main" id="{474D868C-E7A4-4A29-A601-AE1617AC9E47}"/>
              </a:ext>
            </a:extLst>
          </p:cNvPr>
          <p:cNvSpPr txBox="1"/>
          <p:nvPr/>
        </p:nvSpPr>
        <p:spPr>
          <a:xfrm flipH="1">
            <a:off x="514185" y="5038140"/>
            <a:ext cx="2823636" cy="646331"/>
          </a:xfrm>
          <a:prstGeom prst="rect">
            <a:avLst/>
          </a:prstGeom>
          <a:noFill/>
        </p:spPr>
        <p:txBody>
          <a:bodyPr wrap="square" rtlCol="0">
            <a:spAutoFit/>
          </a:bodyPr>
          <a:lstStyle/>
          <a:p>
            <a:pPr algn="ctr"/>
            <a:r>
              <a:rPr lang="en-GB" sz="1800" b="1" i="0" u="none" strike="noStrike" baseline="0" dirty="0">
                <a:solidFill>
                  <a:schemeClr val="accent1">
                    <a:lumMod val="60000"/>
                    <a:lumOff val="40000"/>
                  </a:schemeClr>
                </a:solidFill>
                <a:latin typeface="Arial" panose="020B0604020202020204" pitchFamily="34" charset="0"/>
              </a:rPr>
              <a:t>Developing a 'Security Case'</a:t>
            </a:r>
            <a:endParaRPr lang="en-GB" b="1" dirty="0">
              <a:solidFill>
                <a:schemeClr val="accent1">
                  <a:lumMod val="60000"/>
                  <a:lumOff val="40000"/>
                </a:schemeClr>
              </a:solidFill>
              <a:latin typeface="Quantify" pitchFamily="2" charset="0"/>
            </a:endParaRPr>
          </a:p>
        </p:txBody>
      </p:sp>
      <p:sp>
        <p:nvSpPr>
          <p:cNvPr id="74" name="TextBox 73">
            <a:extLst>
              <a:ext uri="{FF2B5EF4-FFF2-40B4-BE49-F238E27FC236}">
                <a16:creationId xmlns:a16="http://schemas.microsoft.com/office/drawing/2014/main" id="{112CFD50-1E05-485F-AB55-345E4E5308AE}"/>
              </a:ext>
            </a:extLst>
          </p:cNvPr>
          <p:cNvSpPr txBox="1"/>
          <p:nvPr/>
        </p:nvSpPr>
        <p:spPr>
          <a:xfrm flipH="1">
            <a:off x="332463" y="2741004"/>
            <a:ext cx="1932106" cy="369332"/>
          </a:xfrm>
          <a:prstGeom prst="rect">
            <a:avLst/>
          </a:prstGeom>
          <a:noFill/>
        </p:spPr>
        <p:txBody>
          <a:bodyPr wrap="square" rtlCol="0">
            <a:spAutoFit/>
          </a:bodyPr>
          <a:lstStyle/>
          <a:p>
            <a:pPr algn="ctr"/>
            <a:r>
              <a:rPr lang="en-GB" sz="1800" b="1" i="0" u="none" strike="noStrike" baseline="0" dirty="0">
                <a:solidFill>
                  <a:srgbClr val="00B293"/>
                </a:solidFill>
                <a:latin typeface="Arial" panose="020B0604020202020204" pitchFamily="34" charset="0"/>
              </a:rPr>
              <a:t>Exam (11:00)</a:t>
            </a:r>
            <a:endParaRPr lang="en-GB" b="1" dirty="0">
              <a:solidFill>
                <a:srgbClr val="00B293"/>
              </a:solidFill>
              <a:latin typeface="Quantify" pitchFamily="2" charset="0"/>
            </a:endParaRPr>
          </a:p>
        </p:txBody>
      </p:sp>
    </p:spTree>
    <p:extLst>
      <p:ext uri="{BB962C8B-B14F-4D97-AF65-F5344CB8AC3E}">
        <p14:creationId xmlns:p14="http://schemas.microsoft.com/office/powerpoint/2010/main" val="3932103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p:cTn id="7" dur="500" fill="hold"/>
                                        <p:tgtEl>
                                          <p:spTgt spid="59"/>
                                        </p:tgtEl>
                                        <p:attrNameLst>
                                          <p:attrName>ppt_w</p:attrName>
                                        </p:attrNameLst>
                                      </p:cBhvr>
                                      <p:tavLst>
                                        <p:tav tm="0">
                                          <p:val>
                                            <p:fltVal val="0"/>
                                          </p:val>
                                        </p:tav>
                                        <p:tav tm="100000">
                                          <p:val>
                                            <p:strVal val="#ppt_w"/>
                                          </p:val>
                                        </p:tav>
                                      </p:tavLst>
                                    </p:anim>
                                    <p:anim calcmode="lin" valueType="num">
                                      <p:cBhvr>
                                        <p:cTn id="8" dur="500" fill="hold"/>
                                        <p:tgtEl>
                                          <p:spTgt spid="59"/>
                                        </p:tgtEl>
                                        <p:attrNameLst>
                                          <p:attrName>ppt_h</p:attrName>
                                        </p:attrNameLst>
                                      </p:cBhvr>
                                      <p:tavLst>
                                        <p:tav tm="0">
                                          <p:val>
                                            <p:fltVal val="0"/>
                                          </p:val>
                                        </p:tav>
                                        <p:tav tm="100000">
                                          <p:val>
                                            <p:strVal val="#ppt_h"/>
                                          </p:val>
                                        </p:tav>
                                      </p:tavLst>
                                    </p:anim>
                                    <p:animEffect transition="in" filter="fade">
                                      <p:cBhvr>
                                        <p:cTn id="9" dur="500"/>
                                        <p:tgtEl>
                                          <p:spTgt spid="59"/>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57"/>
                                        </p:tgtEl>
                                        <p:attrNameLst>
                                          <p:attrName>style.visibility</p:attrName>
                                        </p:attrNameLst>
                                      </p:cBhvr>
                                      <p:to>
                                        <p:strVal val="visible"/>
                                      </p:to>
                                    </p:set>
                                    <p:animEffect transition="in" filter="wheel(1)">
                                      <p:cBhvr>
                                        <p:cTn id="14" dur="2000"/>
                                        <p:tgtEl>
                                          <p:spTgt spid="57"/>
                                        </p:tgtEl>
                                      </p:cBhvr>
                                    </p:animEffect>
                                  </p:childTnLst>
                                </p:cTn>
                              </p:par>
                              <p:par>
                                <p:cTn id="15" presetID="21" presetClass="entr" presetSubtype="1" fill="hold" grpId="0" nodeType="with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wheel(1)">
                                      <p:cBhvr>
                                        <p:cTn id="17" dur="2000"/>
                                        <p:tgtEl>
                                          <p:spTgt spid="56"/>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55"/>
                                        </p:tgtEl>
                                        <p:attrNameLst>
                                          <p:attrName>style.visibility</p:attrName>
                                        </p:attrNameLst>
                                      </p:cBhvr>
                                      <p:to>
                                        <p:strVal val="visible"/>
                                      </p:to>
                                    </p:set>
                                    <p:animEffect transition="in" filter="wheel(1)">
                                      <p:cBhvr>
                                        <p:cTn id="20" dur="2000"/>
                                        <p:tgtEl>
                                          <p:spTgt spid="55"/>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heel(1)">
                                      <p:cBhvr>
                                        <p:cTn id="23" dur="2000"/>
                                        <p:tgtEl>
                                          <p:spTgt spid="54"/>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Effect transition="in" filter="wheel(1)">
                                      <p:cBhvr>
                                        <p:cTn id="26" dur="2000"/>
                                        <p:tgtEl>
                                          <p:spTgt spid="5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wipe(left)">
                                      <p:cBhvr>
                                        <p:cTn id="31" dur="500"/>
                                        <p:tgtEl>
                                          <p:spTgt spid="49"/>
                                        </p:tgtEl>
                                      </p:cBhvr>
                                    </p:animEffect>
                                  </p:childTnLst>
                                </p:cTn>
                              </p:par>
                            </p:childTnLst>
                          </p:cTn>
                        </p:par>
                        <p:par>
                          <p:cTn id="32" fill="hold">
                            <p:stCondLst>
                              <p:cond delay="500"/>
                            </p:stCondLst>
                            <p:childTnLst>
                              <p:par>
                                <p:cTn id="33" presetID="10" presetClass="entr" presetSubtype="0" fill="hold" grpId="0" nodeType="afterEffect">
                                  <p:stCondLst>
                                    <p:cond delay="1000"/>
                                  </p:stCondLst>
                                  <p:childTnLst>
                                    <p:set>
                                      <p:cBhvr>
                                        <p:cTn id="34" dur="1" fill="hold">
                                          <p:stCondLst>
                                            <p:cond delay="0"/>
                                          </p:stCondLst>
                                        </p:cTn>
                                        <p:tgtEl>
                                          <p:spTgt spid="70"/>
                                        </p:tgtEl>
                                        <p:attrNameLst>
                                          <p:attrName>style.visibility</p:attrName>
                                        </p:attrNameLst>
                                      </p:cBhvr>
                                      <p:to>
                                        <p:strVal val="visible"/>
                                      </p:to>
                                    </p:set>
                                    <p:animEffect transition="in" filter="fade">
                                      <p:cBhvr>
                                        <p:cTn id="35" dur="500"/>
                                        <p:tgtEl>
                                          <p:spTgt spid="70"/>
                                        </p:tgtEl>
                                      </p:cBhvr>
                                    </p:animEffect>
                                  </p:childTnLst>
                                </p:cTn>
                              </p:par>
                            </p:childTnLst>
                          </p:cTn>
                        </p:par>
                        <p:par>
                          <p:cTn id="36" fill="hold">
                            <p:stCondLst>
                              <p:cond delay="2000"/>
                            </p:stCondLst>
                            <p:childTnLst>
                              <p:par>
                                <p:cTn id="37" presetID="10" presetClass="entr" presetSubtype="0"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Effect transition="in" filter="fade">
                                      <p:cBhvr>
                                        <p:cTn id="39" dur="500"/>
                                        <p:tgtEl>
                                          <p:spTgt spid="6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50"/>
                                        </p:tgtEl>
                                        <p:attrNameLst>
                                          <p:attrName>style.visibility</p:attrName>
                                        </p:attrNameLst>
                                      </p:cBhvr>
                                      <p:to>
                                        <p:strVal val="visible"/>
                                      </p:to>
                                    </p:set>
                                    <p:animEffect transition="in" filter="wipe(left)">
                                      <p:cBhvr>
                                        <p:cTn id="44" dur="500"/>
                                        <p:tgtEl>
                                          <p:spTgt spid="50"/>
                                        </p:tgtEl>
                                      </p:cBhvr>
                                    </p:animEffect>
                                  </p:childTnLst>
                                </p:cTn>
                              </p:par>
                            </p:childTnLst>
                          </p:cTn>
                        </p:par>
                        <p:par>
                          <p:cTn id="45" fill="hold">
                            <p:stCondLst>
                              <p:cond delay="500"/>
                            </p:stCondLst>
                            <p:childTnLst>
                              <p:par>
                                <p:cTn id="46" presetID="10" presetClass="entr" presetSubtype="0" fill="hold" grpId="0" nodeType="afterEffect">
                                  <p:stCondLst>
                                    <p:cond delay="100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500"/>
                                        <p:tgtEl>
                                          <p:spTgt spid="71"/>
                                        </p:tgtEl>
                                      </p:cBhvr>
                                    </p:animEffect>
                                  </p:childTnLst>
                                </p:cTn>
                              </p:par>
                            </p:childTnLst>
                          </p:cTn>
                        </p:par>
                        <p:par>
                          <p:cTn id="49" fill="hold">
                            <p:stCondLst>
                              <p:cond delay="2000"/>
                            </p:stCondLst>
                            <p:childTnLst>
                              <p:par>
                                <p:cTn id="50" presetID="10" presetClass="entr" presetSubtype="0" fill="hold"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fade">
                                      <p:cBhvr>
                                        <p:cTn id="52" dur="500"/>
                                        <p:tgtEl>
                                          <p:spTgt spid="6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wipe(left)">
                                      <p:cBhvr>
                                        <p:cTn id="57" dur="500"/>
                                        <p:tgtEl>
                                          <p:spTgt spid="51"/>
                                        </p:tgtEl>
                                      </p:cBhvr>
                                    </p:animEffect>
                                  </p:childTnLst>
                                </p:cTn>
                              </p:par>
                            </p:childTnLst>
                          </p:cTn>
                        </p:par>
                        <p:par>
                          <p:cTn id="58" fill="hold">
                            <p:stCondLst>
                              <p:cond delay="500"/>
                            </p:stCondLst>
                            <p:childTnLst>
                              <p:par>
                                <p:cTn id="59" presetID="10" presetClass="entr" presetSubtype="0" fill="hold" grpId="0" nodeType="afterEffect">
                                  <p:stCondLst>
                                    <p:cond delay="1000"/>
                                  </p:stCondLst>
                                  <p:childTnLst>
                                    <p:set>
                                      <p:cBhvr>
                                        <p:cTn id="60" dur="1" fill="hold">
                                          <p:stCondLst>
                                            <p:cond delay="0"/>
                                          </p:stCondLst>
                                        </p:cTn>
                                        <p:tgtEl>
                                          <p:spTgt spid="72"/>
                                        </p:tgtEl>
                                        <p:attrNameLst>
                                          <p:attrName>style.visibility</p:attrName>
                                        </p:attrNameLst>
                                      </p:cBhvr>
                                      <p:to>
                                        <p:strVal val="visible"/>
                                      </p:to>
                                    </p:set>
                                    <p:animEffect transition="in" filter="fade">
                                      <p:cBhvr>
                                        <p:cTn id="61" dur="500"/>
                                        <p:tgtEl>
                                          <p:spTgt spid="72"/>
                                        </p:tgtEl>
                                      </p:cBhvr>
                                    </p:animEffect>
                                  </p:childTnLst>
                                </p:cTn>
                              </p:par>
                            </p:childTnLst>
                          </p:cTn>
                        </p:par>
                        <p:par>
                          <p:cTn id="62" fill="hold">
                            <p:stCondLst>
                              <p:cond delay="2000"/>
                            </p:stCondLst>
                            <p:childTnLst>
                              <p:par>
                                <p:cTn id="63" presetID="10"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Effect transition="in" filter="fade">
                                      <p:cBhvr>
                                        <p:cTn id="65" dur="500"/>
                                        <p:tgtEl>
                                          <p:spTgt spid="67"/>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2" fill="hold" grpId="0" nodeType="clickEffect">
                                  <p:stCondLst>
                                    <p:cond delay="0"/>
                                  </p:stCondLst>
                                  <p:childTnLst>
                                    <p:set>
                                      <p:cBhvr>
                                        <p:cTn id="69" dur="1" fill="hold">
                                          <p:stCondLst>
                                            <p:cond delay="0"/>
                                          </p:stCondLst>
                                        </p:cTn>
                                        <p:tgtEl>
                                          <p:spTgt spid="52"/>
                                        </p:tgtEl>
                                        <p:attrNameLst>
                                          <p:attrName>style.visibility</p:attrName>
                                        </p:attrNameLst>
                                      </p:cBhvr>
                                      <p:to>
                                        <p:strVal val="visible"/>
                                      </p:to>
                                    </p:set>
                                    <p:animEffect transition="in" filter="wipe(right)">
                                      <p:cBhvr>
                                        <p:cTn id="70" dur="500"/>
                                        <p:tgtEl>
                                          <p:spTgt spid="52"/>
                                        </p:tgtEl>
                                      </p:cBhvr>
                                    </p:animEffect>
                                  </p:childTnLst>
                                </p:cTn>
                              </p:par>
                            </p:childTnLst>
                          </p:cTn>
                        </p:par>
                        <p:par>
                          <p:cTn id="71" fill="hold">
                            <p:stCondLst>
                              <p:cond delay="500"/>
                            </p:stCondLst>
                            <p:childTnLst>
                              <p:par>
                                <p:cTn id="72" presetID="10" presetClass="entr" presetSubtype="0" fill="hold" grpId="0" nodeType="afterEffect">
                                  <p:stCondLst>
                                    <p:cond delay="1000"/>
                                  </p:stCondLst>
                                  <p:childTnLst>
                                    <p:set>
                                      <p:cBhvr>
                                        <p:cTn id="73" dur="1" fill="hold">
                                          <p:stCondLst>
                                            <p:cond delay="0"/>
                                          </p:stCondLst>
                                        </p:cTn>
                                        <p:tgtEl>
                                          <p:spTgt spid="73"/>
                                        </p:tgtEl>
                                        <p:attrNameLst>
                                          <p:attrName>style.visibility</p:attrName>
                                        </p:attrNameLst>
                                      </p:cBhvr>
                                      <p:to>
                                        <p:strVal val="visible"/>
                                      </p:to>
                                    </p:set>
                                    <p:animEffect transition="in" filter="fade">
                                      <p:cBhvr>
                                        <p:cTn id="74" dur="500"/>
                                        <p:tgtEl>
                                          <p:spTgt spid="73"/>
                                        </p:tgtEl>
                                      </p:cBhvr>
                                    </p:animEffect>
                                  </p:childTnLst>
                                </p:cTn>
                              </p:par>
                            </p:childTnLst>
                          </p:cTn>
                        </p:par>
                        <p:par>
                          <p:cTn id="75" fill="hold">
                            <p:stCondLst>
                              <p:cond delay="2000"/>
                            </p:stCondLst>
                            <p:childTnLst>
                              <p:par>
                                <p:cTn id="76" presetID="10" presetClass="entr" presetSubtype="0" fill="hold"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500"/>
                                        <p:tgtEl>
                                          <p:spTgt spid="63"/>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2" fill="hold" grpId="0" nodeType="clickEffect">
                                  <p:stCondLst>
                                    <p:cond delay="0"/>
                                  </p:stCondLst>
                                  <p:childTnLst>
                                    <p:set>
                                      <p:cBhvr>
                                        <p:cTn id="82" dur="1" fill="hold">
                                          <p:stCondLst>
                                            <p:cond delay="0"/>
                                          </p:stCondLst>
                                        </p:cTn>
                                        <p:tgtEl>
                                          <p:spTgt spid="53"/>
                                        </p:tgtEl>
                                        <p:attrNameLst>
                                          <p:attrName>style.visibility</p:attrName>
                                        </p:attrNameLst>
                                      </p:cBhvr>
                                      <p:to>
                                        <p:strVal val="visible"/>
                                      </p:to>
                                    </p:set>
                                    <p:animEffect transition="in" filter="wipe(right)">
                                      <p:cBhvr>
                                        <p:cTn id="83" dur="500"/>
                                        <p:tgtEl>
                                          <p:spTgt spid="53"/>
                                        </p:tgtEl>
                                      </p:cBhvr>
                                    </p:animEffect>
                                  </p:childTnLst>
                                </p:cTn>
                              </p:par>
                            </p:childTnLst>
                          </p:cTn>
                        </p:par>
                        <p:par>
                          <p:cTn id="84" fill="hold">
                            <p:stCondLst>
                              <p:cond delay="500"/>
                            </p:stCondLst>
                            <p:childTnLst>
                              <p:par>
                                <p:cTn id="85" presetID="10" presetClass="entr" presetSubtype="0" fill="hold" grpId="0" nodeType="afterEffect">
                                  <p:stCondLst>
                                    <p:cond delay="1000"/>
                                  </p:stCondLst>
                                  <p:childTnLst>
                                    <p:set>
                                      <p:cBhvr>
                                        <p:cTn id="86" dur="1" fill="hold">
                                          <p:stCondLst>
                                            <p:cond delay="0"/>
                                          </p:stCondLst>
                                        </p:cTn>
                                        <p:tgtEl>
                                          <p:spTgt spid="74"/>
                                        </p:tgtEl>
                                        <p:attrNameLst>
                                          <p:attrName>style.visibility</p:attrName>
                                        </p:attrNameLst>
                                      </p:cBhvr>
                                      <p:to>
                                        <p:strVal val="visible"/>
                                      </p:to>
                                    </p:set>
                                    <p:animEffect transition="in" filter="fade">
                                      <p:cBhvr>
                                        <p:cTn id="87" dur="500"/>
                                        <p:tgtEl>
                                          <p:spTgt spid="74"/>
                                        </p:tgtEl>
                                      </p:cBhvr>
                                    </p:animEffect>
                                  </p:childTnLst>
                                </p:cTn>
                              </p:par>
                            </p:childTnLst>
                          </p:cTn>
                        </p:par>
                        <p:par>
                          <p:cTn id="88" fill="hold">
                            <p:stCondLst>
                              <p:cond delay="2000"/>
                            </p:stCondLst>
                            <p:childTnLst>
                              <p:par>
                                <p:cTn id="89" presetID="10" presetClass="entr" presetSubtype="0" fill="hold"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1" grpId="0" animBg="1"/>
      <p:bldP spid="52" grpId="0" animBg="1"/>
      <p:bldP spid="53" grpId="0" animBg="1"/>
      <p:bldP spid="54" grpId="0"/>
      <p:bldP spid="55" grpId="0"/>
      <p:bldP spid="56" grpId="0"/>
      <p:bldP spid="57" grpId="0"/>
      <p:bldP spid="58" grpId="0"/>
      <p:bldP spid="59" grpId="0"/>
      <p:bldP spid="70" grpId="0"/>
      <p:bldP spid="71" grpId="0"/>
      <p:bldP spid="72" grpId="0"/>
      <p:bldP spid="73" grpId="0"/>
      <p:bldP spid="7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8C9AE-87C4-436F-92AB-E52A6F6704F8}"/>
              </a:ext>
            </a:extLst>
          </p:cNvPr>
          <p:cNvSpPr>
            <a:spLocks noGrp="1"/>
          </p:cNvSpPr>
          <p:nvPr>
            <p:ph type="title"/>
          </p:nvPr>
        </p:nvSpPr>
        <p:spPr/>
        <p:txBody>
          <a:bodyPr/>
          <a:lstStyle/>
          <a:p>
            <a:r>
              <a:rPr lang="en-GB" dirty="0"/>
              <a:t>Trustworthy Software Essentials</a:t>
            </a:r>
          </a:p>
        </p:txBody>
      </p:sp>
      <p:sp>
        <p:nvSpPr>
          <p:cNvPr id="3" name="Content Placeholder 2">
            <a:extLst>
              <a:ext uri="{FF2B5EF4-FFF2-40B4-BE49-F238E27FC236}">
                <a16:creationId xmlns:a16="http://schemas.microsoft.com/office/drawing/2014/main" id="{6E4C377E-C104-4B25-B816-69896F0586C1}"/>
              </a:ext>
            </a:extLst>
          </p:cNvPr>
          <p:cNvSpPr>
            <a:spLocks noGrp="1"/>
          </p:cNvSpPr>
          <p:nvPr>
            <p:ph idx="1"/>
          </p:nvPr>
        </p:nvSpPr>
        <p:spPr/>
        <p:txBody>
          <a:bodyPr/>
          <a:lstStyle/>
          <a:p>
            <a:r>
              <a:rPr lang="en-GB" dirty="0"/>
              <a:t>Trustworthy Software Essentials provides a way to ensure that the software we use daily is sufficiently trustworthy for purpose, whilst minimising effort and costs required to implement</a:t>
            </a:r>
          </a:p>
        </p:txBody>
      </p:sp>
    </p:spTree>
    <p:extLst>
      <p:ext uri="{BB962C8B-B14F-4D97-AF65-F5344CB8AC3E}">
        <p14:creationId xmlns:p14="http://schemas.microsoft.com/office/powerpoint/2010/main" val="23355459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9BE8E-50D9-4B61-8534-817826D9C01B}"/>
              </a:ext>
            </a:extLst>
          </p:cNvPr>
          <p:cNvSpPr>
            <a:spLocks noGrp="1"/>
          </p:cNvSpPr>
          <p:nvPr>
            <p:ph type="title"/>
          </p:nvPr>
        </p:nvSpPr>
        <p:spPr/>
        <p:txBody>
          <a:bodyPr/>
          <a:lstStyle/>
          <a:p>
            <a:r>
              <a:rPr lang="en-GB" dirty="0"/>
              <a:t>Lack of Standards</a:t>
            </a:r>
          </a:p>
        </p:txBody>
      </p:sp>
      <p:sp>
        <p:nvSpPr>
          <p:cNvPr id="3" name="Content Placeholder 2">
            <a:extLst>
              <a:ext uri="{FF2B5EF4-FFF2-40B4-BE49-F238E27FC236}">
                <a16:creationId xmlns:a16="http://schemas.microsoft.com/office/drawing/2014/main" id="{4D8C95D5-FF9A-471A-87C1-36098E9B101E}"/>
              </a:ext>
            </a:extLst>
          </p:cNvPr>
          <p:cNvSpPr>
            <a:spLocks noGrp="1"/>
          </p:cNvSpPr>
          <p:nvPr>
            <p:ph idx="1"/>
          </p:nvPr>
        </p:nvSpPr>
        <p:spPr/>
        <p:txBody>
          <a:bodyPr/>
          <a:lstStyle/>
          <a:p>
            <a:r>
              <a:rPr lang="en-GB" dirty="0"/>
              <a:t>Lack of defined standards for organisations to use to determine the trustworthiness of their software solutions</a:t>
            </a:r>
          </a:p>
          <a:p>
            <a:r>
              <a:rPr lang="en-GB" dirty="0"/>
              <a:t>Creates an environment where quality, in terms of the 5 facets of Trustworthiness is often neglected or poorly understood by the industry</a:t>
            </a:r>
          </a:p>
        </p:txBody>
      </p:sp>
    </p:spTree>
    <p:extLst>
      <p:ext uri="{BB962C8B-B14F-4D97-AF65-F5344CB8AC3E}">
        <p14:creationId xmlns:p14="http://schemas.microsoft.com/office/powerpoint/2010/main" val="5689645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3182A-84FA-466D-AD58-79E617539A44}"/>
              </a:ext>
            </a:extLst>
          </p:cNvPr>
          <p:cNvSpPr>
            <a:spLocks noGrp="1"/>
          </p:cNvSpPr>
          <p:nvPr>
            <p:ph type="title"/>
          </p:nvPr>
        </p:nvSpPr>
        <p:spPr/>
        <p:txBody>
          <a:bodyPr/>
          <a:lstStyle/>
          <a:p>
            <a:endParaRPr lang="en-GB"/>
          </a:p>
        </p:txBody>
      </p:sp>
      <p:sp>
        <p:nvSpPr>
          <p:cNvPr id="6" name="Isosceles Triangle 5">
            <a:extLst>
              <a:ext uri="{FF2B5EF4-FFF2-40B4-BE49-F238E27FC236}">
                <a16:creationId xmlns:a16="http://schemas.microsoft.com/office/drawing/2014/main" id="{8D7F4407-86F5-4B44-8A09-491794C141FA}"/>
              </a:ext>
            </a:extLst>
          </p:cNvPr>
          <p:cNvSpPr/>
          <p:nvPr/>
        </p:nvSpPr>
        <p:spPr>
          <a:xfrm>
            <a:off x="552450" y="1800225"/>
            <a:ext cx="7403663" cy="4376738"/>
          </a:xfrm>
          <a:prstGeom prst="triangl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Freeform: Shape 6">
            <a:extLst>
              <a:ext uri="{FF2B5EF4-FFF2-40B4-BE49-F238E27FC236}">
                <a16:creationId xmlns:a16="http://schemas.microsoft.com/office/drawing/2014/main" id="{B7D6B943-CAC4-4B20-8ED7-FA17DAE0AEB6}"/>
              </a:ext>
            </a:extLst>
          </p:cNvPr>
          <p:cNvSpPr/>
          <p:nvPr/>
        </p:nvSpPr>
        <p:spPr>
          <a:xfrm>
            <a:off x="5767744" y="2238326"/>
            <a:ext cx="2844879" cy="622317"/>
          </a:xfrm>
          <a:custGeom>
            <a:avLst/>
            <a:gdLst>
              <a:gd name="connsiteX0" fmla="*/ 0 w 2844879"/>
              <a:gd name="connsiteY0" fmla="*/ 103722 h 622317"/>
              <a:gd name="connsiteX1" fmla="*/ 103722 w 2844879"/>
              <a:gd name="connsiteY1" fmla="*/ 0 h 622317"/>
              <a:gd name="connsiteX2" fmla="*/ 2741157 w 2844879"/>
              <a:gd name="connsiteY2" fmla="*/ 0 h 622317"/>
              <a:gd name="connsiteX3" fmla="*/ 2844879 w 2844879"/>
              <a:gd name="connsiteY3" fmla="*/ 103722 h 622317"/>
              <a:gd name="connsiteX4" fmla="*/ 2844879 w 2844879"/>
              <a:gd name="connsiteY4" fmla="*/ 518595 h 622317"/>
              <a:gd name="connsiteX5" fmla="*/ 2741157 w 2844879"/>
              <a:gd name="connsiteY5" fmla="*/ 622317 h 622317"/>
              <a:gd name="connsiteX6" fmla="*/ 103722 w 2844879"/>
              <a:gd name="connsiteY6" fmla="*/ 622317 h 622317"/>
              <a:gd name="connsiteX7" fmla="*/ 0 w 2844879"/>
              <a:gd name="connsiteY7" fmla="*/ 518595 h 622317"/>
              <a:gd name="connsiteX8" fmla="*/ 0 w 2844879"/>
              <a:gd name="connsiteY8" fmla="*/ 103722 h 622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44879" h="622317">
                <a:moveTo>
                  <a:pt x="0" y="103722"/>
                </a:moveTo>
                <a:cubicBezTo>
                  <a:pt x="0" y="46438"/>
                  <a:pt x="46438" y="0"/>
                  <a:pt x="103722" y="0"/>
                </a:cubicBezTo>
                <a:lnTo>
                  <a:pt x="2741157" y="0"/>
                </a:lnTo>
                <a:cubicBezTo>
                  <a:pt x="2798441" y="0"/>
                  <a:pt x="2844879" y="46438"/>
                  <a:pt x="2844879" y="103722"/>
                </a:cubicBezTo>
                <a:lnTo>
                  <a:pt x="2844879" y="518595"/>
                </a:lnTo>
                <a:cubicBezTo>
                  <a:pt x="2844879" y="575879"/>
                  <a:pt x="2798441" y="622317"/>
                  <a:pt x="2741157" y="622317"/>
                </a:cubicBezTo>
                <a:lnTo>
                  <a:pt x="103722" y="622317"/>
                </a:lnTo>
                <a:cubicBezTo>
                  <a:pt x="46438" y="622317"/>
                  <a:pt x="0" y="575879"/>
                  <a:pt x="0" y="518595"/>
                </a:cubicBezTo>
                <a:lnTo>
                  <a:pt x="0" y="103722"/>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9439" tIns="129439" rIns="129439" bIns="129439" numCol="1" spcCol="1270" anchor="ctr" anchorCtr="0">
            <a:noAutofit/>
          </a:bodyPr>
          <a:lstStyle/>
          <a:p>
            <a:pPr marL="0" lvl="0" indent="0" algn="ctr" defTabSz="1155700">
              <a:lnSpc>
                <a:spcPct val="90000"/>
              </a:lnSpc>
              <a:spcBef>
                <a:spcPct val="0"/>
              </a:spcBef>
              <a:spcAft>
                <a:spcPct val="35000"/>
              </a:spcAft>
              <a:buNone/>
            </a:pPr>
            <a:r>
              <a:rPr lang="en-GB" sz="2600" kern="1200"/>
              <a:t>Security</a:t>
            </a:r>
          </a:p>
        </p:txBody>
      </p:sp>
      <p:sp>
        <p:nvSpPr>
          <p:cNvPr id="8" name="Freeform: Shape 7">
            <a:extLst>
              <a:ext uri="{FF2B5EF4-FFF2-40B4-BE49-F238E27FC236}">
                <a16:creationId xmlns:a16="http://schemas.microsoft.com/office/drawing/2014/main" id="{E6AC7A20-774B-40B7-9743-0F69E59346A0}"/>
              </a:ext>
            </a:extLst>
          </p:cNvPr>
          <p:cNvSpPr/>
          <p:nvPr/>
        </p:nvSpPr>
        <p:spPr>
          <a:xfrm>
            <a:off x="5767744" y="2938433"/>
            <a:ext cx="2844879" cy="622317"/>
          </a:xfrm>
          <a:custGeom>
            <a:avLst/>
            <a:gdLst>
              <a:gd name="connsiteX0" fmla="*/ 0 w 2844879"/>
              <a:gd name="connsiteY0" fmla="*/ 103722 h 622317"/>
              <a:gd name="connsiteX1" fmla="*/ 103722 w 2844879"/>
              <a:gd name="connsiteY1" fmla="*/ 0 h 622317"/>
              <a:gd name="connsiteX2" fmla="*/ 2741157 w 2844879"/>
              <a:gd name="connsiteY2" fmla="*/ 0 h 622317"/>
              <a:gd name="connsiteX3" fmla="*/ 2844879 w 2844879"/>
              <a:gd name="connsiteY3" fmla="*/ 103722 h 622317"/>
              <a:gd name="connsiteX4" fmla="*/ 2844879 w 2844879"/>
              <a:gd name="connsiteY4" fmla="*/ 518595 h 622317"/>
              <a:gd name="connsiteX5" fmla="*/ 2741157 w 2844879"/>
              <a:gd name="connsiteY5" fmla="*/ 622317 h 622317"/>
              <a:gd name="connsiteX6" fmla="*/ 103722 w 2844879"/>
              <a:gd name="connsiteY6" fmla="*/ 622317 h 622317"/>
              <a:gd name="connsiteX7" fmla="*/ 0 w 2844879"/>
              <a:gd name="connsiteY7" fmla="*/ 518595 h 622317"/>
              <a:gd name="connsiteX8" fmla="*/ 0 w 2844879"/>
              <a:gd name="connsiteY8" fmla="*/ 103722 h 622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44879" h="622317">
                <a:moveTo>
                  <a:pt x="0" y="103722"/>
                </a:moveTo>
                <a:cubicBezTo>
                  <a:pt x="0" y="46438"/>
                  <a:pt x="46438" y="0"/>
                  <a:pt x="103722" y="0"/>
                </a:cubicBezTo>
                <a:lnTo>
                  <a:pt x="2741157" y="0"/>
                </a:lnTo>
                <a:cubicBezTo>
                  <a:pt x="2798441" y="0"/>
                  <a:pt x="2844879" y="46438"/>
                  <a:pt x="2844879" y="103722"/>
                </a:cubicBezTo>
                <a:lnTo>
                  <a:pt x="2844879" y="518595"/>
                </a:lnTo>
                <a:cubicBezTo>
                  <a:pt x="2844879" y="575879"/>
                  <a:pt x="2798441" y="622317"/>
                  <a:pt x="2741157" y="622317"/>
                </a:cubicBezTo>
                <a:lnTo>
                  <a:pt x="103722" y="622317"/>
                </a:lnTo>
                <a:cubicBezTo>
                  <a:pt x="46438" y="622317"/>
                  <a:pt x="0" y="575879"/>
                  <a:pt x="0" y="518595"/>
                </a:cubicBezTo>
                <a:lnTo>
                  <a:pt x="0" y="103722"/>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9439" tIns="129439" rIns="129439" bIns="129439" numCol="1" spcCol="1270" anchor="ctr" anchorCtr="0">
            <a:noAutofit/>
          </a:bodyPr>
          <a:lstStyle/>
          <a:p>
            <a:pPr marL="0" lvl="0" indent="0" algn="ctr" defTabSz="1155700">
              <a:lnSpc>
                <a:spcPct val="90000"/>
              </a:lnSpc>
              <a:spcBef>
                <a:spcPct val="0"/>
              </a:spcBef>
              <a:spcAft>
                <a:spcPct val="35000"/>
              </a:spcAft>
              <a:buNone/>
            </a:pPr>
            <a:r>
              <a:rPr lang="en-GB" sz="2600" kern="1200"/>
              <a:t>Safety</a:t>
            </a:r>
          </a:p>
        </p:txBody>
      </p:sp>
      <p:sp>
        <p:nvSpPr>
          <p:cNvPr id="9" name="Freeform: Shape 8">
            <a:extLst>
              <a:ext uri="{FF2B5EF4-FFF2-40B4-BE49-F238E27FC236}">
                <a16:creationId xmlns:a16="http://schemas.microsoft.com/office/drawing/2014/main" id="{52C3ECA9-E2D3-4B0F-974F-32C24C3BF708}"/>
              </a:ext>
            </a:extLst>
          </p:cNvPr>
          <p:cNvSpPr/>
          <p:nvPr/>
        </p:nvSpPr>
        <p:spPr>
          <a:xfrm>
            <a:off x="5767744" y="3638540"/>
            <a:ext cx="2844879" cy="622317"/>
          </a:xfrm>
          <a:custGeom>
            <a:avLst/>
            <a:gdLst>
              <a:gd name="connsiteX0" fmla="*/ 0 w 2844879"/>
              <a:gd name="connsiteY0" fmla="*/ 103722 h 622317"/>
              <a:gd name="connsiteX1" fmla="*/ 103722 w 2844879"/>
              <a:gd name="connsiteY1" fmla="*/ 0 h 622317"/>
              <a:gd name="connsiteX2" fmla="*/ 2741157 w 2844879"/>
              <a:gd name="connsiteY2" fmla="*/ 0 h 622317"/>
              <a:gd name="connsiteX3" fmla="*/ 2844879 w 2844879"/>
              <a:gd name="connsiteY3" fmla="*/ 103722 h 622317"/>
              <a:gd name="connsiteX4" fmla="*/ 2844879 w 2844879"/>
              <a:gd name="connsiteY4" fmla="*/ 518595 h 622317"/>
              <a:gd name="connsiteX5" fmla="*/ 2741157 w 2844879"/>
              <a:gd name="connsiteY5" fmla="*/ 622317 h 622317"/>
              <a:gd name="connsiteX6" fmla="*/ 103722 w 2844879"/>
              <a:gd name="connsiteY6" fmla="*/ 622317 h 622317"/>
              <a:gd name="connsiteX7" fmla="*/ 0 w 2844879"/>
              <a:gd name="connsiteY7" fmla="*/ 518595 h 622317"/>
              <a:gd name="connsiteX8" fmla="*/ 0 w 2844879"/>
              <a:gd name="connsiteY8" fmla="*/ 103722 h 622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44879" h="622317">
                <a:moveTo>
                  <a:pt x="0" y="103722"/>
                </a:moveTo>
                <a:cubicBezTo>
                  <a:pt x="0" y="46438"/>
                  <a:pt x="46438" y="0"/>
                  <a:pt x="103722" y="0"/>
                </a:cubicBezTo>
                <a:lnTo>
                  <a:pt x="2741157" y="0"/>
                </a:lnTo>
                <a:cubicBezTo>
                  <a:pt x="2798441" y="0"/>
                  <a:pt x="2844879" y="46438"/>
                  <a:pt x="2844879" y="103722"/>
                </a:cubicBezTo>
                <a:lnTo>
                  <a:pt x="2844879" y="518595"/>
                </a:lnTo>
                <a:cubicBezTo>
                  <a:pt x="2844879" y="575879"/>
                  <a:pt x="2798441" y="622317"/>
                  <a:pt x="2741157" y="622317"/>
                </a:cubicBezTo>
                <a:lnTo>
                  <a:pt x="103722" y="622317"/>
                </a:lnTo>
                <a:cubicBezTo>
                  <a:pt x="46438" y="622317"/>
                  <a:pt x="0" y="575879"/>
                  <a:pt x="0" y="518595"/>
                </a:cubicBezTo>
                <a:lnTo>
                  <a:pt x="0" y="103722"/>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9439" tIns="129439" rIns="129439" bIns="129439" numCol="1" spcCol="1270" anchor="ctr" anchorCtr="0">
            <a:noAutofit/>
          </a:bodyPr>
          <a:lstStyle/>
          <a:p>
            <a:pPr marL="0" lvl="0" indent="0" algn="ctr" defTabSz="1155700">
              <a:lnSpc>
                <a:spcPct val="90000"/>
              </a:lnSpc>
              <a:spcBef>
                <a:spcPct val="0"/>
              </a:spcBef>
              <a:spcAft>
                <a:spcPct val="35000"/>
              </a:spcAft>
              <a:buNone/>
            </a:pPr>
            <a:r>
              <a:rPr lang="en-GB" sz="2600" kern="1200"/>
              <a:t>Resilience</a:t>
            </a:r>
          </a:p>
        </p:txBody>
      </p:sp>
      <p:sp>
        <p:nvSpPr>
          <p:cNvPr id="10" name="Freeform: Shape 9">
            <a:extLst>
              <a:ext uri="{FF2B5EF4-FFF2-40B4-BE49-F238E27FC236}">
                <a16:creationId xmlns:a16="http://schemas.microsoft.com/office/drawing/2014/main" id="{CADD3DE9-18EB-49AD-BC92-25EC13ED6017}"/>
              </a:ext>
            </a:extLst>
          </p:cNvPr>
          <p:cNvSpPr/>
          <p:nvPr/>
        </p:nvSpPr>
        <p:spPr>
          <a:xfrm>
            <a:off x="5767744" y="4338647"/>
            <a:ext cx="2844879" cy="622317"/>
          </a:xfrm>
          <a:custGeom>
            <a:avLst/>
            <a:gdLst>
              <a:gd name="connsiteX0" fmla="*/ 0 w 2844879"/>
              <a:gd name="connsiteY0" fmla="*/ 103722 h 622317"/>
              <a:gd name="connsiteX1" fmla="*/ 103722 w 2844879"/>
              <a:gd name="connsiteY1" fmla="*/ 0 h 622317"/>
              <a:gd name="connsiteX2" fmla="*/ 2741157 w 2844879"/>
              <a:gd name="connsiteY2" fmla="*/ 0 h 622317"/>
              <a:gd name="connsiteX3" fmla="*/ 2844879 w 2844879"/>
              <a:gd name="connsiteY3" fmla="*/ 103722 h 622317"/>
              <a:gd name="connsiteX4" fmla="*/ 2844879 w 2844879"/>
              <a:gd name="connsiteY4" fmla="*/ 518595 h 622317"/>
              <a:gd name="connsiteX5" fmla="*/ 2741157 w 2844879"/>
              <a:gd name="connsiteY5" fmla="*/ 622317 h 622317"/>
              <a:gd name="connsiteX6" fmla="*/ 103722 w 2844879"/>
              <a:gd name="connsiteY6" fmla="*/ 622317 h 622317"/>
              <a:gd name="connsiteX7" fmla="*/ 0 w 2844879"/>
              <a:gd name="connsiteY7" fmla="*/ 518595 h 622317"/>
              <a:gd name="connsiteX8" fmla="*/ 0 w 2844879"/>
              <a:gd name="connsiteY8" fmla="*/ 103722 h 622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44879" h="622317">
                <a:moveTo>
                  <a:pt x="0" y="103722"/>
                </a:moveTo>
                <a:cubicBezTo>
                  <a:pt x="0" y="46438"/>
                  <a:pt x="46438" y="0"/>
                  <a:pt x="103722" y="0"/>
                </a:cubicBezTo>
                <a:lnTo>
                  <a:pt x="2741157" y="0"/>
                </a:lnTo>
                <a:cubicBezTo>
                  <a:pt x="2798441" y="0"/>
                  <a:pt x="2844879" y="46438"/>
                  <a:pt x="2844879" y="103722"/>
                </a:cubicBezTo>
                <a:lnTo>
                  <a:pt x="2844879" y="518595"/>
                </a:lnTo>
                <a:cubicBezTo>
                  <a:pt x="2844879" y="575879"/>
                  <a:pt x="2798441" y="622317"/>
                  <a:pt x="2741157" y="622317"/>
                </a:cubicBezTo>
                <a:lnTo>
                  <a:pt x="103722" y="622317"/>
                </a:lnTo>
                <a:cubicBezTo>
                  <a:pt x="46438" y="622317"/>
                  <a:pt x="0" y="575879"/>
                  <a:pt x="0" y="518595"/>
                </a:cubicBezTo>
                <a:lnTo>
                  <a:pt x="0" y="103722"/>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9439" tIns="129439" rIns="129439" bIns="129439" numCol="1" spcCol="1270" anchor="ctr" anchorCtr="0">
            <a:noAutofit/>
          </a:bodyPr>
          <a:lstStyle/>
          <a:p>
            <a:pPr marL="0" lvl="0" indent="0" algn="ctr" defTabSz="1155700">
              <a:lnSpc>
                <a:spcPct val="90000"/>
              </a:lnSpc>
              <a:spcBef>
                <a:spcPct val="0"/>
              </a:spcBef>
              <a:spcAft>
                <a:spcPct val="35000"/>
              </a:spcAft>
              <a:buNone/>
            </a:pPr>
            <a:r>
              <a:rPr lang="en-GB" sz="2600" kern="1200"/>
              <a:t>Availability </a:t>
            </a:r>
          </a:p>
        </p:txBody>
      </p:sp>
      <p:sp>
        <p:nvSpPr>
          <p:cNvPr id="11" name="Freeform: Shape 10">
            <a:extLst>
              <a:ext uri="{FF2B5EF4-FFF2-40B4-BE49-F238E27FC236}">
                <a16:creationId xmlns:a16="http://schemas.microsoft.com/office/drawing/2014/main" id="{40E154E1-28AA-47F9-A239-61F47DE40939}"/>
              </a:ext>
            </a:extLst>
          </p:cNvPr>
          <p:cNvSpPr/>
          <p:nvPr/>
        </p:nvSpPr>
        <p:spPr>
          <a:xfrm>
            <a:off x="5767744" y="5038754"/>
            <a:ext cx="2844879" cy="622317"/>
          </a:xfrm>
          <a:custGeom>
            <a:avLst/>
            <a:gdLst>
              <a:gd name="connsiteX0" fmla="*/ 0 w 2844879"/>
              <a:gd name="connsiteY0" fmla="*/ 103722 h 622317"/>
              <a:gd name="connsiteX1" fmla="*/ 103722 w 2844879"/>
              <a:gd name="connsiteY1" fmla="*/ 0 h 622317"/>
              <a:gd name="connsiteX2" fmla="*/ 2741157 w 2844879"/>
              <a:gd name="connsiteY2" fmla="*/ 0 h 622317"/>
              <a:gd name="connsiteX3" fmla="*/ 2844879 w 2844879"/>
              <a:gd name="connsiteY3" fmla="*/ 103722 h 622317"/>
              <a:gd name="connsiteX4" fmla="*/ 2844879 w 2844879"/>
              <a:gd name="connsiteY4" fmla="*/ 518595 h 622317"/>
              <a:gd name="connsiteX5" fmla="*/ 2741157 w 2844879"/>
              <a:gd name="connsiteY5" fmla="*/ 622317 h 622317"/>
              <a:gd name="connsiteX6" fmla="*/ 103722 w 2844879"/>
              <a:gd name="connsiteY6" fmla="*/ 622317 h 622317"/>
              <a:gd name="connsiteX7" fmla="*/ 0 w 2844879"/>
              <a:gd name="connsiteY7" fmla="*/ 518595 h 622317"/>
              <a:gd name="connsiteX8" fmla="*/ 0 w 2844879"/>
              <a:gd name="connsiteY8" fmla="*/ 103722 h 622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44879" h="622317">
                <a:moveTo>
                  <a:pt x="0" y="103722"/>
                </a:moveTo>
                <a:cubicBezTo>
                  <a:pt x="0" y="46438"/>
                  <a:pt x="46438" y="0"/>
                  <a:pt x="103722" y="0"/>
                </a:cubicBezTo>
                <a:lnTo>
                  <a:pt x="2741157" y="0"/>
                </a:lnTo>
                <a:cubicBezTo>
                  <a:pt x="2798441" y="0"/>
                  <a:pt x="2844879" y="46438"/>
                  <a:pt x="2844879" y="103722"/>
                </a:cubicBezTo>
                <a:lnTo>
                  <a:pt x="2844879" y="518595"/>
                </a:lnTo>
                <a:cubicBezTo>
                  <a:pt x="2844879" y="575879"/>
                  <a:pt x="2798441" y="622317"/>
                  <a:pt x="2741157" y="622317"/>
                </a:cubicBezTo>
                <a:lnTo>
                  <a:pt x="103722" y="622317"/>
                </a:lnTo>
                <a:cubicBezTo>
                  <a:pt x="46438" y="622317"/>
                  <a:pt x="0" y="575879"/>
                  <a:pt x="0" y="518595"/>
                </a:cubicBezTo>
                <a:lnTo>
                  <a:pt x="0" y="103722"/>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9439" tIns="129439" rIns="129439" bIns="129439" numCol="1" spcCol="1270" anchor="ctr" anchorCtr="0">
            <a:noAutofit/>
          </a:bodyPr>
          <a:lstStyle/>
          <a:p>
            <a:pPr marL="0" lvl="0" indent="0" algn="ctr" defTabSz="1155700">
              <a:lnSpc>
                <a:spcPct val="90000"/>
              </a:lnSpc>
              <a:spcBef>
                <a:spcPct val="0"/>
              </a:spcBef>
              <a:spcAft>
                <a:spcPct val="35000"/>
              </a:spcAft>
              <a:buNone/>
            </a:pPr>
            <a:r>
              <a:rPr lang="en-GB" sz="2600" kern="1200"/>
              <a:t>Reliability</a:t>
            </a:r>
          </a:p>
        </p:txBody>
      </p:sp>
      <p:sp>
        <p:nvSpPr>
          <p:cNvPr id="12" name="TextBox 11">
            <a:extLst>
              <a:ext uri="{FF2B5EF4-FFF2-40B4-BE49-F238E27FC236}">
                <a16:creationId xmlns:a16="http://schemas.microsoft.com/office/drawing/2014/main" id="{417FE963-4C32-422D-88DB-AB5A2DE7368E}"/>
              </a:ext>
            </a:extLst>
          </p:cNvPr>
          <p:cNvSpPr txBox="1"/>
          <p:nvPr/>
        </p:nvSpPr>
        <p:spPr>
          <a:xfrm>
            <a:off x="1929169" y="4237971"/>
            <a:ext cx="3838575" cy="1938992"/>
          </a:xfrm>
          <a:prstGeom prst="rect">
            <a:avLst/>
          </a:prstGeom>
          <a:noFill/>
        </p:spPr>
        <p:txBody>
          <a:bodyPr wrap="square" rtlCol="0">
            <a:spAutoFit/>
          </a:bodyPr>
          <a:lstStyle/>
          <a:p>
            <a:pPr algn="ctr"/>
            <a:r>
              <a:rPr lang="en-GB" sz="4000" dirty="0">
                <a:solidFill>
                  <a:schemeClr val="bg1"/>
                </a:solidFill>
              </a:rPr>
              <a:t>5 facets of Trustworthiness </a:t>
            </a:r>
          </a:p>
          <a:p>
            <a:pPr algn="ctr"/>
            <a:endParaRPr lang="en-GB" sz="4000" dirty="0">
              <a:solidFill>
                <a:schemeClr val="bg1"/>
              </a:solidFill>
            </a:endParaRPr>
          </a:p>
        </p:txBody>
      </p:sp>
    </p:spTree>
    <p:extLst>
      <p:ext uri="{BB962C8B-B14F-4D97-AF65-F5344CB8AC3E}">
        <p14:creationId xmlns:p14="http://schemas.microsoft.com/office/powerpoint/2010/main" val="3177639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1750"/>
                            </p:stCondLst>
                            <p:childTnLst>
                              <p:par>
                                <p:cTn id="9" presetID="22" presetClass="entr" presetSubtype="8" fill="hold" grpId="0" nodeType="afterEffect">
                                  <p:stCondLst>
                                    <p:cond delay="100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750"/>
                                        <p:tgtEl>
                                          <p:spTgt spid="8"/>
                                        </p:tgtEl>
                                      </p:cBhvr>
                                    </p:animEffect>
                                  </p:childTnLst>
                                </p:cTn>
                              </p:par>
                            </p:childTnLst>
                          </p:cTn>
                        </p:par>
                        <p:par>
                          <p:cTn id="12" fill="hold">
                            <p:stCondLst>
                              <p:cond delay="3500"/>
                            </p:stCondLst>
                            <p:childTnLst>
                              <p:par>
                                <p:cTn id="13" presetID="22" presetClass="entr" presetSubtype="8" fill="hold" grpId="0" nodeType="afterEffect">
                                  <p:stCondLst>
                                    <p:cond delay="100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750"/>
                                        <p:tgtEl>
                                          <p:spTgt spid="9"/>
                                        </p:tgtEl>
                                      </p:cBhvr>
                                    </p:animEffect>
                                  </p:childTnLst>
                                </p:cTn>
                              </p:par>
                            </p:childTnLst>
                          </p:cTn>
                        </p:par>
                        <p:par>
                          <p:cTn id="16" fill="hold">
                            <p:stCondLst>
                              <p:cond delay="5250"/>
                            </p:stCondLst>
                            <p:childTnLst>
                              <p:par>
                                <p:cTn id="17" presetID="22" presetClass="entr" presetSubtype="8" fill="hold" grpId="0" nodeType="afterEffect">
                                  <p:stCondLst>
                                    <p:cond delay="100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750"/>
                                        <p:tgtEl>
                                          <p:spTgt spid="10"/>
                                        </p:tgtEl>
                                      </p:cBhvr>
                                    </p:animEffect>
                                  </p:childTnLst>
                                </p:cTn>
                              </p:par>
                            </p:childTnLst>
                          </p:cTn>
                        </p:par>
                        <p:par>
                          <p:cTn id="20" fill="hold">
                            <p:stCondLst>
                              <p:cond delay="7000"/>
                            </p:stCondLst>
                            <p:childTnLst>
                              <p:par>
                                <p:cTn id="21" presetID="22" presetClass="entr" presetSubtype="8" fill="hold" grpId="0" nodeType="afterEffect">
                                  <p:stCondLst>
                                    <p:cond delay="100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D5F68-754D-4662-B1E9-640FA261D7EE}"/>
              </a:ext>
            </a:extLst>
          </p:cNvPr>
          <p:cNvSpPr>
            <a:spLocks noGrp="1"/>
          </p:cNvSpPr>
          <p:nvPr>
            <p:ph type="title"/>
          </p:nvPr>
        </p:nvSpPr>
        <p:spPr/>
        <p:txBody>
          <a:bodyPr/>
          <a:lstStyle/>
          <a:p>
            <a:r>
              <a:rPr lang="en-GB" dirty="0"/>
              <a:t>SCUDA Approach</a:t>
            </a:r>
          </a:p>
        </p:txBody>
      </p:sp>
      <p:graphicFrame>
        <p:nvGraphicFramePr>
          <p:cNvPr id="4" name="Content Placeholder 3">
            <a:extLst>
              <a:ext uri="{FF2B5EF4-FFF2-40B4-BE49-F238E27FC236}">
                <a16:creationId xmlns:a16="http://schemas.microsoft.com/office/drawing/2014/main" id="{F0D9B572-CC50-4180-8F22-42B1D94CE467}"/>
              </a:ext>
            </a:extLst>
          </p:cNvPr>
          <p:cNvGraphicFramePr>
            <a:graphicFrameLocks noGrp="1"/>
          </p:cNvGraphicFramePr>
          <p:nvPr>
            <p:ph idx="1"/>
            <p:extLst>
              <p:ext uri="{D42A27DB-BD31-4B8C-83A1-F6EECF244321}">
                <p14:modId xmlns:p14="http://schemas.microsoft.com/office/powerpoint/2010/main" val="939545473"/>
              </p:ext>
            </p:extLst>
          </p:nvPr>
        </p:nvGraphicFramePr>
        <p:xfrm>
          <a:off x="419099" y="1873250"/>
          <a:ext cx="11353801"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639858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7FFA2E4-1736-4EF3-BFD0-43DB5ED6CFD6}"/>
              </a:ext>
            </a:extLst>
          </p:cNvPr>
          <p:cNvSpPr txBox="1"/>
          <p:nvPr/>
        </p:nvSpPr>
        <p:spPr>
          <a:xfrm>
            <a:off x="838200" y="681928"/>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kern="1200">
                <a:latin typeface="+mj-lt"/>
                <a:ea typeface="+mj-ea"/>
                <a:cs typeface="+mj-cs"/>
              </a:rPr>
              <a:t>Task</a:t>
            </a:r>
          </a:p>
        </p:txBody>
      </p:sp>
      <p:pic>
        <p:nvPicPr>
          <p:cNvPr id="6" name="Picture 5" descr="Climbers on a snowy ridge">
            <a:extLst>
              <a:ext uri="{FF2B5EF4-FFF2-40B4-BE49-F238E27FC236}">
                <a16:creationId xmlns:a16="http://schemas.microsoft.com/office/drawing/2014/main" id="{4E180CF6-A343-4132-840E-B7711C01D301}"/>
              </a:ext>
            </a:extLst>
          </p:cNvPr>
          <p:cNvPicPr>
            <a:picLocks noChangeAspect="1"/>
          </p:cNvPicPr>
          <p:nvPr/>
        </p:nvPicPr>
        <p:blipFill rotWithShape="1">
          <a:blip r:embed="rId2"/>
          <a:srcRect t="24634" b="10710"/>
          <a:stretch/>
        </p:blipFill>
        <p:spPr>
          <a:xfrm>
            <a:off x="838200" y="2092325"/>
            <a:ext cx="10515600" cy="4351338"/>
          </a:xfrm>
          <a:prstGeom prst="rect">
            <a:avLst/>
          </a:prstGeom>
          <a:noFill/>
        </p:spPr>
      </p:pic>
      <p:sp>
        <p:nvSpPr>
          <p:cNvPr id="5" name="TextBox 4">
            <a:extLst>
              <a:ext uri="{FF2B5EF4-FFF2-40B4-BE49-F238E27FC236}">
                <a16:creationId xmlns:a16="http://schemas.microsoft.com/office/drawing/2014/main" id="{CBBC0A43-8498-47BA-818C-0BD771385BDC}"/>
              </a:ext>
            </a:extLst>
          </p:cNvPr>
          <p:cNvSpPr txBox="1"/>
          <p:nvPr/>
        </p:nvSpPr>
        <p:spPr>
          <a:xfrm>
            <a:off x="3000375" y="5466757"/>
            <a:ext cx="6057900" cy="830997"/>
          </a:xfrm>
          <a:prstGeom prst="rect">
            <a:avLst/>
          </a:prstGeom>
          <a:noFill/>
        </p:spPr>
        <p:txBody>
          <a:bodyPr wrap="square" rtlCol="0">
            <a:spAutoFit/>
          </a:bodyPr>
          <a:lstStyle/>
          <a:p>
            <a:r>
              <a:rPr lang="en-GB" sz="2400" dirty="0">
                <a:solidFill>
                  <a:schemeClr val="bg1"/>
                </a:solidFill>
              </a:rPr>
              <a:t>Find out more how the Cyber Essentials is similar to the 5 facets of Trustworthiness</a:t>
            </a:r>
          </a:p>
        </p:txBody>
      </p:sp>
    </p:spTree>
    <p:extLst>
      <p:ext uri="{BB962C8B-B14F-4D97-AF65-F5344CB8AC3E}">
        <p14:creationId xmlns:p14="http://schemas.microsoft.com/office/powerpoint/2010/main" val="13560631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73A3E"/>
            </a:gs>
            <a:gs pos="100000">
              <a:srgbClr val="191E23"/>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46" name="Oval 45">
            <a:extLst>
              <a:ext uri="{FF2B5EF4-FFF2-40B4-BE49-F238E27FC236}">
                <a16:creationId xmlns:a16="http://schemas.microsoft.com/office/drawing/2014/main" id="{3E09B879-FC68-4025-BB3E-45AFC976F0B0}"/>
              </a:ext>
            </a:extLst>
          </p:cNvPr>
          <p:cNvSpPr/>
          <p:nvPr/>
        </p:nvSpPr>
        <p:spPr>
          <a:xfrm>
            <a:off x="3781423" y="1104900"/>
            <a:ext cx="4648199" cy="4648199"/>
          </a:xfrm>
          <a:prstGeom prst="ellipse">
            <a:avLst/>
          </a:prstGeom>
          <a:gradFill>
            <a:gsLst>
              <a:gs pos="68000">
                <a:srgbClr val="1D2227"/>
              </a:gs>
              <a:gs pos="41000">
                <a:srgbClr val="21252A"/>
              </a:gs>
              <a:gs pos="22000">
                <a:srgbClr val="282C31"/>
              </a:gs>
              <a:gs pos="0">
                <a:srgbClr val="373A3E"/>
              </a:gs>
              <a:gs pos="100000">
                <a:srgbClr val="191E23"/>
              </a:gs>
            </a:gsLst>
            <a:path path="circle">
              <a:fillToRect l="100000" b="100000"/>
            </a:path>
          </a:gradFill>
          <a:ln w="38100">
            <a:gradFill>
              <a:gsLst>
                <a:gs pos="0">
                  <a:srgbClr val="F4E132"/>
                </a:gs>
                <a:gs pos="30000">
                  <a:srgbClr val="C57EB8"/>
                </a:gs>
                <a:gs pos="81500">
                  <a:srgbClr val="3D6AAB"/>
                </a:gs>
                <a:gs pos="55000">
                  <a:srgbClr val="EF6F55"/>
                </a:gs>
                <a:gs pos="100000">
                  <a:srgbClr val="00B293"/>
                </a:gs>
              </a:gsLst>
              <a:lin ang="5400000" scaled="1"/>
            </a:gra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3F145F73-675E-44F6-8CCD-F4DDE513B65D}"/>
              </a:ext>
            </a:extLst>
          </p:cNvPr>
          <p:cNvSpPr/>
          <p:nvPr/>
        </p:nvSpPr>
        <p:spPr>
          <a:xfrm>
            <a:off x="5010423" y="509336"/>
            <a:ext cx="2056852" cy="2056852"/>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gradFill flip="none" rotWithShape="1">
            <a:gsLst>
              <a:gs pos="12000">
                <a:schemeClr val="bg1">
                  <a:lumMod val="65000"/>
                </a:schemeClr>
              </a:gs>
              <a:gs pos="53000">
                <a:srgbClr val="191E23"/>
              </a:gs>
            </a:gsLst>
            <a:lin ang="8100000" scaled="0"/>
            <a:tileRect/>
          </a:gradFill>
          <a:ln>
            <a:gradFill>
              <a:gsLst>
                <a:gs pos="0">
                  <a:schemeClr val="bg1">
                    <a:lumMod val="100000"/>
                  </a:schemeClr>
                </a:gs>
                <a:gs pos="94000">
                  <a:srgbClr val="191E23"/>
                </a:gs>
              </a:gsLst>
              <a:lin ang="5400000" scaled="1"/>
            </a:gradFill>
          </a:ln>
          <a:effectLst>
            <a:outerShdw blurRad="228600" dist="88900" dir="8100000" algn="ctr" rotWithShape="0">
              <a:schemeClr val="tx1">
                <a:lumMod val="95000"/>
                <a:lumOff val="5000"/>
                <a:alpha val="78000"/>
              </a:scheme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marL="0" lvl="0" indent="0" algn="ctr" defTabSz="1600200">
              <a:lnSpc>
                <a:spcPct val="90000"/>
              </a:lnSpc>
              <a:spcBef>
                <a:spcPct val="0"/>
              </a:spcBef>
              <a:spcAft>
                <a:spcPct val="35000"/>
              </a:spcAft>
              <a:buNone/>
            </a:pPr>
            <a:endParaRPr lang="en-GB" sz="3600" kern="1200"/>
          </a:p>
        </p:txBody>
      </p:sp>
      <p:sp>
        <p:nvSpPr>
          <p:cNvPr id="10" name="Freeform: Shape 9">
            <a:extLst>
              <a:ext uri="{FF2B5EF4-FFF2-40B4-BE49-F238E27FC236}">
                <a16:creationId xmlns:a16="http://schemas.microsoft.com/office/drawing/2014/main" id="{49FDF212-2329-49BC-A4F9-7512B2975D38}"/>
              </a:ext>
            </a:extLst>
          </p:cNvPr>
          <p:cNvSpPr/>
          <p:nvPr/>
        </p:nvSpPr>
        <p:spPr>
          <a:xfrm>
            <a:off x="6998987" y="1954112"/>
            <a:ext cx="2056852" cy="2056852"/>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gradFill flip="none" rotWithShape="1">
            <a:gsLst>
              <a:gs pos="12000">
                <a:schemeClr val="bg1">
                  <a:lumMod val="65000"/>
                </a:schemeClr>
              </a:gs>
              <a:gs pos="53000">
                <a:srgbClr val="191E23"/>
              </a:gs>
            </a:gsLst>
            <a:lin ang="8100000" scaled="0"/>
            <a:tileRect/>
          </a:gradFill>
          <a:ln>
            <a:gradFill>
              <a:gsLst>
                <a:gs pos="0">
                  <a:schemeClr val="bg1">
                    <a:lumMod val="100000"/>
                  </a:schemeClr>
                </a:gs>
                <a:gs pos="94000">
                  <a:srgbClr val="191E23"/>
                </a:gs>
              </a:gsLst>
              <a:lin ang="5400000" scaled="1"/>
            </a:gradFill>
          </a:ln>
          <a:effectLst>
            <a:outerShdw blurRad="228600" dist="88900" dir="8100000" algn="ctr" rotWithShape="0">
              <a:schemeClr val="tx1">
                <a:lumMod val="95000"/>
                <a:lumOff val="5000"/>
                <a:alpha val="78000"/>
              </a:scheme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marL="0" lvl="0" indent="0" algn="ctr" defTabSz="1600200">
              <a:lnSpc>
                <a:spcPct val="90000"/>
              </a:lnSpc>
              <a:spcBef>
                <a:spcPct val="0"/>
              </a:spcBef>
              <a:spcAft>
                <a:spcPct val="35000"/>
              </a:spcAft>
              <a:buNone/>
            </a:pPr>
            <a:endParaRPr lang="en-GB" sz="3600" kern="1200"/>
          </a:p>
        </p:txBody>
      </p:sp>
      <p:sp>
        <p:nvSpPr>
          <p:cNvPr id="12" name="Freeform: Shape 11">
            <a:extLst>
              <a:ext uri="{FF2B5EF4-FFF2-40B4-BE49-F238E27FC236}">
                <a16:creationId xmlns:a16="http://schemas.microsoft.com/office/drawing/2014/main" id="{677C87B4-2BCD-484F-B1E9-EB63764C1CFF}"/>
              </a:ext>
            </a:extLst>
          </p:cNvPr>
          <p:cNvSpPr/>
          <p:nvPr/>
        </p:nvSpPr>
        <p:spPr>
          <a:xfrm>
            <a:off x="6239423" y="4291809"/>
            <a:ext cx="2056852" cy="2056852"/>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gradFill flip="none" rotWithShape="1">
            <a:gsLst>
              <a:gs pos="12000">
                <a:schemeClr val="bg1">
                  <a:lumMod val="65000"/>
                </a:schemeClr>
              </a:gs>
              <a:gs pos="53000">
                <a:srgbClr val="191E23"/>
              </a:gs>
            </a:gsLst>
            <a:lin ang="8100000" scaled="0"/>
            <a:tileRect/>
          </a:gradFill>
          <a:ln>
            <a:gradFill>
              <a:gsLst>
                <a:gs pos="0">
                  <a:schemeClr val="bg1">
                    <a:lumMod val="100000"/>
                  </a:schemeClr>
                </a:gs>
                <a:gs pos="94000">
                  <a:srgbClr val="191E23"/>
                </a:gs>
              </a:gsLst>
              <a:lin ang="5400000" scaled="1"/>
            </a:gradFill>
          </a:ln>
          <a:effectLst>
            <a:outerShdw blurRad="228600" dist="88900" dir="8100000" algn="ctr" rotWithShape="0">
              <a:schemeClr val="tx1">
                <a:lumMod val="95000"/>
                <a:lumOff val="5000"/>
                <a:alpha val="78000"/>
              </a:scheme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marL="0" lvl="0" indent="0" algn="ctr" defTabSz="1600200">
              <a:lnSpc>
                <a:spcPct val="90000"/>
              </a:lnSpc>
              <a:spcBef>
                <a:spcPct val="0"/>
              </a:spcBef>
              <a:spcAft>
                <a:spcPct val="35000"/>
              </a:spcAft>
              <a:buNone/>
            </a:pPr>
            <a:endParaRPr lang="en-GB" sz="3600" kern="1200"/>
          </a:p>
        </p:txBody>
      </p:sp>
      <p:sp>
        <p:nvSpPr>
          <p:cNvPr id="14" name="Freeform: Shape 13">
            <a:extLst>
              <a:ext uri="{FF2B5EF4-FFF2-40B4-BE49-F238E27FC236}">
                <a16:creationId xmlns:a16="http://schemas.microsoft.com/office/drawing/2014/main" id="{80DC7A14-A7E3-4F31-8E83-AC6A11EAB2BD}"/>
              </a:ext>
            </a:extLst>
          </p:cNvPr>
          <p:cNvSpPr/>
          <p:nvPr/>
        </p:nvSpPr>
        <p:spPr>
          <a:xfrm>
            <a:off x="3781423" y="4291809"/>
            <a:ext cx="2056852" cy="2056852"/>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gradFill flip="none" rotWithShape="1">
            <a:gsLst>
              <a:gs pos="12000">
                <a:schemeClr val="bg1">
                  <a:lumMod val="65000"/>
                </a:schemeClr>
              </a:gs>
              <a:gs pos="53000">
                <a:srgbClr val="191E23"/>
              </a:gs>
            </a:gsLst>
            <a:lin ang="8100000" scaled="0"/>
            <a:tileRect/>
          </a:gradFill>
          <a:ln>
            <a:gradFill>
              <a:gsLst>
                <a:gs pos="0">
                  <a:schemeClr val="bg1">
                    <a:lumMod val="100000"/>
                  </a:schemeClr>
                </a:gs>
                <a:gs pos="94000">
                  <a:srgbClr val="191E23"/>
                </a:gs>
              </a:gsLst>
              <a:lin ang="5400000" scaled="1"/>
            </a:gradFill>
          </a:ln>
          <a:effectLst>
            <a:outerShdw blurRad="228600" dist="88900" dir="8100000" algn="ctr" rotWithShape="0">
              <a:schemeClr val="tx1">
                <a:lumMod val="95000"/>
                <a:lumOff val="5000"/>
                <a:alpha val="78000"/>
              </a:scheme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marL="0" lvl="0" indent="0" algn="ctr" defTabSz="1600200">
              <a:lnSpc>
                <a:spcPct val="90000"/>
              </a:lnSpc>
              <a:spcBef>
                <a:spcPct val="0"/>
              </a:spcBef>
              <a:spcAft>
                <a:spcPct val="35000"/>
              </a:spcAft>
              <a:buNone/>
            </a:pPr>
            <a:endParaRPr lang="en-GB" sz="3600" kern="1200"/>
          </a:p>
        </p:txBody>
      </p:sp>
      <p:sp>
        <p:nvSpPr>
          <p:cNvPr id="16" name="Freeform: Shape 15">
            <a:extLst>
              <a:ext uri="{FF2B5EF4-FFF2-40B4-BE49-F238E27FC236}">
                <a16:creationId xmlns:a16="http://schemas.microsoft.com/office/drawing/2014/main" id="{782C91CA-76A1-4081-97E0-160CBADAA1C1}"/>
              </a:ext>
            </a:extLst>
          </p:cNvPr>
          <p:cNvSpPr/>
          <p:nvPr/>
        </p:nvSpPr>
        <p:spPr>
          <a:xfrm>
            <a:off x="3021859" y="1954112"/>
            <a:ext cx="2056852" cy="2056852"/>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gradFill flip="none" rotWithShape="1">
            <a:gsLst>
              <a:gs pos="12000">
                <a:schemeClr val="bg1">
                  <a:lumMod val="65000"/>
                </a:schemeClr>
              </a:gs>
              <a:gs pos="53000">
                <a:srgbClr val="191E23"/>
              </a:gs>
            </a:gsLst>
            <a:lin ang="8100000" scaled="0"/>
            <a:tileRect/>
          </a:gradFill>
          <a:ln>
            <a:gradFill>
              <a:gsLst>
                <a:gs pos="0">
                  <a:schemeClr val="bg1">
                    <a:lumMod val="100000"/>
                  </a:schemeClr>
                </a:gs>
                <a:gs pos="94000">
                  <a:srgbClr val="191E23"/>
                </a:gs>
              </a:gsLst>
              <a:lin ang="5400000" scaled="1"/>
            </a:gradFill>
          </a:ln>
          <a:effectLst>
            <a:outerShdw blurRad="228600" dist="88900" dir="8100000" algn="ctr" rotWithShape="0">
              <a:schemeClr val="tx1">
                <a:lumMod val="95000"/>
                <a:lumOff val="5000"/>
                <a:alpha val="78000"/>
              </a:scheme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marL="0" lvl="0" indent="0" algn="ctr" defTabSz="1600200">
              <a:lnSpc>
                <a:spcPct val="90000"/>
              </a:lnSpc>
              <a:spcBef>
                <a:spcPct val="0"/>
              </a:spcBef>
              <a:spcAft>
                <a:spcPct val="35000"/>
              </a:spcAft>
              <a:buNone/>
            </a:pPr>
            <a:endParaRPr lang="en-GB" sz="3600" kern="1200"/>
          </a:p>
        </p:txBody>
      </p:sp>
      <p:sp>
        <p:nvSpPr>
          <p:cNvPr id="27" name="Freeform: Shape 26">
            <a:extLst>
              <a:ext uri="{FF2B5EF4-FFF2-40B4-BE49-F238E27FC236}">
                <a16:creationId xmlns:a16="http://schemas.microsoft.com/office/drawing/2014/main" id="{8D257CAF-5A2C-4725-9A49-2D60432A63B7}"/>
              </a:ext>
            </a:extLst>
          </p:cNvPr>
          <p:cNvSpPr/>
          <p:nvPr/>
        </p:nvSpPr>
        <p:spPr>
          <a:xfrm>
            <a:off x="5182812" y="681725"/>
            <a:ext cx="1712074" cy="1712074"/>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gradFill flip="none" rotWithShape="1">
            <a:gsLst>
              <a:gs pos="12000">
                <a:schemeClr val="bg1">
                  <a:lumMod val="65000"/>
                </a:schemeClr>
              </a:gs>
              <a:gs pos="58000">
                <a:srgbClr val="191E23"/>
              </a:gs>
            </a:gsLst>
            <a:lin ang="2700000" scaled="1"/>
            <a:tileRect/>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marL="0" lvl="0" indent="0" algn="ctr" defTabSz="1600200">
              <a:lnSpc>
                <a:spcPct val="90000"/>
              </a:lnSpc>
              <a:spcBef>
                <a:spcPct val="0"/>
              </a:spcBef>
              <a:spcAft>
                <a:spcPct val="35000"/>
              </a:spcAft>
              <a:buNone/>
            </a:pPr>
            <a:endParaRPr lang="en-GB" sz="3600" kern="1200"/>
          </a:p>
        </p:txBody>
      </p:sp>
      <p:sp>
        <p:nvSpPr>
          <p:cNvPr id="28" name="Freeform: Shape 27">
            <a:extLst>
              <a:ext uri="{FF2B5EF4-FFF2-40B4-BE49-F238E27FC236}">
                <a16:creationId xmlns:a16="http://schemas.microsoft.com/office/drawing/2014/main" id="{2FA8DABF-BAA3-4FB8-B3B6-E3040771D188}"/>
              </a:ext>
            </a:extLst>
          </p:cNvPr>
          <p:cNvSpPr/>
          <p:nvPr/>
        </p:nvSpPr>
        <p:spPr>
          <a:xfrm>
            <a:off x="7171376" y="2126501"/>
            <a:ext cx="1712074" cy="1712074"/>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gradFill flip="none" rotWithShape="1">
            <a:gsLst>
              <a:gs pos="12000">
                <a:schemeClr val="bg1">
                  <a:lumMod val="65000"/>
                </a:schemeClr>
              </a:gs>
              <a:gs pos="58000">
                <a:srgbClr val="191E23"/>
              </a:gs>
            </a:gsLst>
            <a:lin ang="2700000" scaled="1"/>
            <a:tileRect/>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marL="0" lvl="0" indent="0" algn="ctr" defTabSz="1600200">
              <a:lnSpc>
                <a:spcPct val="90000"/>
              </a:lnSpc>
              <a:spcBef>
                <a:spcPct val="0"/>
              </a:spcBef>
              <a:spcAft>
                <a:spcPct val="35000"/>
              </a:spcAft>
              <a:buNone/>
            </a:pPr>
            <a:endParaRPr lang="en-GB" sz="3600" kern="1200"/>
          </a:p>
        </p:txBody>
      </p:sp>
      <p:sp>
        <p:nvSpPr>
          <p:cNvPr id="29" name="Freeform: Shape 28">
            <a:extLst>
              <a:ext uri="{FF2B5EF4-FFF2-40B4-BE49-F238E27FC236}">
                <a16:creationId xmlns:a16="http://schemas.microsoft.com/office/drawing/2014/main" id="{DD386D2E-15BD-4A0C-AC4F-AE019B21243C}"/>
              </a:ext>
            </a:extLst>
          </p:cNvPr>
          <p:cNvSpPr/>
          <p:nvPr/>
        </p:nvSpPr>
        <p:spPr>
          <a:xfrm>
            <a:off x="6411812" y="4464198"/>
            <a:ext cx="1712074" cy="1712074"/>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gradFill flip="none" rotWithShape="1">
            <a:gsLst>
              <a:gs pos="12000">
                <a:schemeClr val="bg1">
                  <a:lumMod val="65000"/>
                </a:schemeClr>
              </a:gs>
              <a:gs pos="58000">
                <a:srgbClr val="191E23"/>
              </a:gs>
            </a:gsLst>
            <a:lin ang="2700000" scaled="1"/>
            <a:tileRect/>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marL="0" lvl="0" indent="0" algn="ctr" defTabSz="1600200">
              <a:lnSpc>
                <a:spcPct val="90000"/>
              </a:lnSpc>
              <a:spcBef>
                <a:spcPct val="0"/>
              </a:spcBef>
              <a:spcAft>
                <a:spcPct val="35000"/>
              </a:spcAft>
              <a:buNone/>
            </a:pPr>
            <a:endParaRPr lang="en-GB" sz="3600" kern="1200"/>
          </a:p>
        </p:txBody>
      </p:sp>
      <p:sp>
        <p:nvSpPr>
          <p:cNvPr id="30" name="Freeform: Shape 29">
            <a:extLst>
              <a:ext uri="{FF2B5EF4-FFF2-40B4-BE49-F238E27FC236}">
                <a16:creationId xmlns:a16="http://schemas.microsoft.com/office/drawing/2014/main" id="{3D33D621-FB79-42B4-B249-D3A6E5C1545F}"/>
              </a:ext>
            </a:extLst>
          </p:cNvPr>
          <p:cNvSpPr/>
          <p:nvPr/>
        </p:nvSpPr>
        <p:spPr>
          <a:xfrm>
            <a:off x="3953812" y="4464198"/>
            <a:ext cx="1712074" cy="1712074"/>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gradFill flip="none" rotWithShape="1">
            <a:gsLst>
              <a:gs pos="12000">
                <a:schemeClr val="bg1">
                  <a:lumMod val="65000"/>
                </a:schemeClr>
              </a:gs>
              <a:gs pos="58000">
                <a:srgbClr val="191E23"/>
              </a:gs>
            </a:gsLst>
            <a:lin ang="2700000" scaled="1"/>
            <a:tileRect/>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marL="0" lvl="0" indent="0" algn="ctr" defTabSz="1600200">
              <a:lnSpc>
                <a:spcPct val="90000"/>
              </a:lnSpc>
              <a:spcBef>
                <a:spcPct val="0"/>
              </a:spcBef>
              <a:spcAft>
                <a:spcPct val="35000"/>
              </a:spcAft>
              <a:buNone/>
            </a:pPr>
            <a:endParaRPr lang="en-GB" sz="3600" kern="1200"/>
          </a:p>
        </p:txBody>
      </p:sp>
      <p:sp>
        <p:nvSpPr>
          <p:cNvPr id="31" name="Freeform: Shape 30">
            <a:extLst>
              <a:ext uri="{FF2B5EF4-FFF2-40B4-BE49-F238E27FC236}">
                <a16:creationId xmlns:a16="http://schemas.microsoft.com/office/drawing/2014/main" id="{2DB8347D-05E2-4728-A53F-6E7D6F49BD1C}"/>
              </a:ext>
            </a:extLst>
          </p:cNvPr>
          <p:cNvSpPr/>
          <p:nvPr/>
        </p:nvSpPr>
        <p:spPr>
          <a:xfrm>
            <a:off x="3194248" y="2126501"/>
            <a:ext cx="1712074" cy="1712074"/>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gradFill flip="none" rotWithShape="1">
            <a:gsLst>
              <a:gs pos="12000">
                <a:schemeClr val="bg1">
                  <a:lumMod val="65000"/>
                </a:schemeClr>
              </a:gs>
              <a:gs pos="58000">
                <a:srgbClr val="191E23"/>
              </a:gs>
            </a:gsLst>
            <a:lin ang="2700000" scaled="1"/>
            <a:tileRect/>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marL="0" lvl="0" indent="0" algn="ctr" defTabSz="1600200">
              <a:lnSpc>
                <a:spcPct val="90000"/>
              </a:lnSpc>
              <a:spcBef>
                <a:spcPct val="0"/>
              </a:spcBef>
              <a:spcAft>
                <a:spcPct val="35000"/>
              </a:spcAft>
              <a:buNone/>
            </a:pPr>
            <a:endParaRPr lang="en-GB" sz="3600" kern="1200"/>
          </a:p>
        </p:txBody>
      </p:sp>
      <p:sp>
        <p:nvSpPr>
          <p:cNvPr id="32" name="Freeform: Shape 31">
            <a:extLst>
              <a:ext uri="{FF2B5EF4-FFF2-40B4-BE49-F238E27FC236}">
                <a16:creationId xmlns:a16="http://schemas.microsoft.com/office/drawing/2014/main" id="{13ACCD1A-9465-4D42-9998-313FB0308D78}"/>
              </a:ext>
            </a:extLst>
          </p:cNvPr>
          <p:cNvSpPr/>
          <p:nvPr/>
        </p:nvSpPr>
        <p:spPr>
          <a:xfrm>
            <a:off x="5253559" y="752472"/>
            <a:ext cx="1570580" cy="1570580"/>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gradFill flip="none" rotWithShape="1">
            <a:gsLst>
              <a:gs pos="36000">
                <a:srgbClr val="F5E133"/>
              </a:gs>
              <a:gs pos="88000">
                <a:srgbClr val="B88500"/>
              </a:gs>
            </a:gsLst>
            <a:lin ang="2700000" scaled="1"/>
            <a:tileRect/>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marL="0" lvl="0" indent="0" algn="ctr" defTabSz="1600200">
              <a:lnSpc>
                <a:spcPct val="90000"/>
              </a:lnSpc>
              <a:spcBef>
                <a:spcPct val="0"/>
              </a:spcBef>
              <a:spcAft>
                <a:spcPct val="35000"/>
              </a:spcAft>
              <a:buNone/>
            </a:pPr>
            <a:endParaRPr lang="en-GB" sz="3600" kern="1200"/>
          </a:p>
        </p:txBody>
      </p:sp>
      <p:sp>
        <p:nvSpPr>
          <p:cNvPr id="33" name="Freeform: Shape 32">
            <a:extLst>
              <a:ext uri="{FF2B5EF4-FFF2-40B4-BE49-F238E27FC236}">
                <a16:creationId xmlns:a16="http://schemas.microsoft.com/office/drawing/2014/main" id="{2F400881-06CB-439A-986D-82F26EF2F072}"/>
              </a:ext>
            </a:extLst>
          </p:cNvPr>
          <p:cNvSpPr/>
          <p:nvPr/>
        </p:nvSpPr>
        <p:spPr>
          <a:xfrm>
            <a:off x="7242123" y="2197248"/>
            <a:ext cx="1570580" cy="1570580"/>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gradFill flip="none" rotWithShape="1">
            <a:gsLst>
              <a:gs pos="36000">
                <a:srgbClr val="C57EB8"/>
              </a:gs>
              <a:gs pos="88000">
                <a:srgbClr val="413441"/>
              </a:gs>
            </a:gsLst>
            <a:lin ang="2700000" scaled="1"/>
            <a:tileRect/>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algn="ctr" defTabSz="1600200">
              <a:lnSpc>
                <a:spcPct val="90000"/>
              </a:lnSpc>
              <a:spcBef>
                <a:spcPct val="0"/>
              </a:spcBef>
              <a:spcAft>
                <a:spcPct val="35000"/>
              </a:spcAft>
            </a:pPr>
            <a:endParaRPr lang="en-GB" sz="3600"/>
          </a:p>
        </p:txBody>
      </p:sp>
      <p:sp>
        <p:nvSpPr>
          <p:cNvPr id="34" name="Freeform: Shape 33">
            <a:extLst>
              <a:ext uri="{FF2B5EF4-FFF2-40B4-BE49-F238E27FC236}">
                <a16:creationId xmlns:a16="http://schemas.microsoft.com/office/drawing/2014/main" id="{69A519A1-2B2E-4D8F-B1E1-E66D56FE39B0}"/>
              </a:ext>
            </a:extLst>
          </p:cNvPr>
          <p:cNvSpPr/>
          <p:nvPr/>
        </p:nvSpPr>
        <p:spPr>
          <a:xfrm>
            <a:off x="6482559" y="4534945"/>
            <a:ext cx="1570580" cy="1570580"/>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gradFill flip="none" rotWithShape="1">
            <a:gsLst>
              <a:gs pos="36000">
                <a:srgbClr val="EF6F55"/>
              </a:gs>
              <a:gs pos="88000">
                <a:srgbClr val="8D2103"/>
              </a:gs>
            </a:gsLst>
            <a:lin ang="2700000" scaled="1"/>
            <a:tileRect/>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algn="ctr" defTabSz="1600200">
              <a:lnSpc>
                <a:spcPct val="90000"/>
              </a:lnSpc>
              <a:spcBef>
                <a:spcPct val="0"/>
              </a:spcBef>
              <a:spcAft>
                <a:spcPct val="35000"/>
              </a:spcAft>
            </a:pPr>
            <a:endParaRPr lang="en-GB" sz="3600"/>
          </a:p>
        </p:txBody>
      </p:sp>
      <p:sp>
        <p:nvSpPr>
          <p:cNvPr id="35" name="Freeform: Shape 34">
            <a:extLst>
              <a:ext uri="{FF2B5EF4-FFF2-40B4-BE49-F238E27FC236}">
                <a16:creationId xmlns:a16="http://schemas.microsoft.com/office/drawing/2014/main" id="{E3F7E5C1-FC0E-4451-99DA-2FA43ECCC25C}"/>
              </a:ext>
            </a:extLst>
          </p:cNvPr>
          <p:cNvSpPr/>
          <p:nvPr/>
        </p:nvSpPr>
        <p:spPr>
          <a:xfrm>
            <a:off x="4024559" y="4534945"/>
            <a:ext cx="1570580" cy="1570580"/>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gradFill flip="none" rotWithShape="1">
            <a:gsLst>
              <a:gs pos="36000">
                <a:srgbClr val="3D6AAB"/>
              </a:gs>
              <a:gs pos="88000">
                <a:srgbClr val="1D2D4E"/>
              </a:gs>
            </a:gsLst>
            <a:lin ang="2700000" scaled="1"/>
            <a:tileRect/>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algn="ctr" defTabSz="1600200">
              <a:lnSpc>
                <a:spcPct val="90000"/>
              </a:lnSpc>
              <a:spcBef>
                <a:spcPct val="0"/>
              </a:spcBef>
              <a:spcAft>
                <a:spcPct val="35000"/>
              </a:spcAft>
            </a:pPr>
            <a:endParaRPr lang="en-GB" sz="3600"/>
          </a:p>
        </p:txBody>
      </p:sp>
      <p:sp>
        <p:nvSpPr>
          <p:cNvPr id="36" name="Freeform: Shape 35">
            <a:extLst>
              <a:ext uri="{FF2B5EF4-FFF2-40B4-BE49-F238E27FC236}">
                <a16:creationId xmlns:a16="http://schemas.microsoft.com/office/drawing/2014/main" id="{DF45E440-1C7C-4692-9579-0C43A965E404}"/>
              </a:ext>
            </a:extLst>
          </p:cNvPr>
          <p:cNvSpPr/>
          <p:nvPr/>
        </p:nvSpPr>
        <p:spPr>
          <a:xfrm>
            <a:off x="3264995" y="2197248"/>
            <a:ext cx="1570580" cy="1570580"/>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gradFill flip="none" rotWithShape="1">
            <a:gsLst>
              <a:gs pos="36000">
                <a:srgbClr val="00B293"/>
              </a:gs>
              <a:gs pos="88000">
                <a:srgbClr val="005649"/>
              </a:gs>
            </a:gsLst>
            <a:lin ang="2700000" scaled="1"/>
            <a:tileRect/>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algn="ctr" defTabSz="1600200">
              <a:lnSpc>
                <a:spcPct val="90000"/>
              </a:lnSpc>
              <a:spcBef>
                <a:spcPct val="0"/>
              </a:spcBef>
              <a:spcAft>
                <a:spcPct val="35000"/>
              </a:spcAft>
            </a:pPr>
            <a:endParaRPr lang="en-GB" sz="3600"/>
          </a:p>
        </p:txBody>
      </p:sp>
      <p:sp>
        <p:nvSpPr>
          <p:cNvPr id="37" name="Freeform: Shape 36">
            <a:extLst>
              <a:ext uri="{FF2B5EF4-FFF2-40B4-BE49-F238E27FC236}">
                <a16:creationId xmlns:a16="http://schemas.microsoft.com/office/drawing/2014/main" id="{D0D6B2CB-C91C-4FBC-80D8-B1521ECA961D}"/>
              </a:ext>
            </a:extLst>
          </p:cNvPr>
          <p:cNvSpPr/>
          <p:nvPr/>
        </p:nvSpPr>
        <p:spPr>
          <a:xfrm>
            <a:off x="5487612" y="986525"/>
            <a:ext cx="1102474" cy="1102474"/>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gradFill>
            <a:gsLst>
              <a:gs pos="7000">
                <a:schemeClr val="bg1">
                  <a:lumMod val="50000"/>
                </a:schemeClr>
              </a:gs>
              <a:gs pos="92000">
                <a:srgbClr val="191E23"/>
              </a:gs>
            </a:gsLst>
            <a:lin ang="3600000" scaled="0"/>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marL="0" lvl="0" indent="0" algn="ctr" defTabSz="1600200">
              <a:lnSpc>
                <a:spcPct val="90000"/>
              </a:lnSpc>
              <a:spcBef>
                <a:spcPct val="0"/>
              </a:spcBef>
              <a:spcAft>
                <a:spcPct val="35000"/>
              </a:spcAft>
              <a:buNone/>
            </a:pPr>
            <a:endParaRPr lang="en-GB" sz="3600" kern="1200"/>
          </a:p>
        </p:txBody>
      </p:sp>
      <p:sp>
        <p:nvSpPr>
          <p:cNvPr id="38" name="Freeform: Shape 37">
            <a:extLst>
              <a:ext uri="{FF2B5EF4-FFF2-40B4-BE49-F238E27FC236}">
                <a16:creationId xmlns:a16="http://schemas.microsoft.com/office/drawing/2014/main" id="{1F3E6284-FC27-41F5-AF11-A2A6E070D4EE}"/>
              </a:ext>
            </a:extLst>
          </p:cNvPr>
          <p:cNvSpPr/>
          <p:nvPr/>
        </p:nvSpPr>
        <p:spPr>
          <a:xfrm>
            <a:off x="7476176" y="2431301"/>
            <a:ext cx="1102474" cy="1102474"/>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gradFill>
            <a:gsLst>
              <a:gs pos="7000">
                <a:schemeClr val="bg1">
                  <a:lumMod val="50000"/>
                </a:schemeClr>
              </a:gs>
              <a:gs pos="92000">
                <a:srgbClr val="191E23"/>
              </a:gs>
            </a:gsLst>
            <a:lin ang="3600000" scaled="0"/>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marL="0" lvl="0" indent="0" algn="ctr" defTabSz="1600200">
              <a:lnSpc>
                <a:spcPct val="90000"/>
              </a:lnSpc>
              <a:spcBef>
                <a:spcPct val="0"/>
              </a:spcBef>
              <a:spcAft>
                <a:spcPct val="35000"/>
              </a:spcAft>
              <a:buNone/>
            </a:pPr>
            <a:endParaRPr lang="en-GB" sz="3600" kern="1200"/>
          </a:p>
        </p:txBody>
      </p:sp>
      <p:sp>
        <p:nvSpPr>
          <p:cNvPr id="39" name="Freeform: Shape 38">
            <a:extLst>
              <a:ext uri="{FF2B5EF4-FFF2-40B4-BE49-F238E27FC236}">
                <a16:creationId xmlns:a16="http://schemas.microsoft.com/office/drawing/2014/main" id="{74812895-8B6D-4BD3-8BD5-FDC070685996}"/>
              </a:ext>
            </a:extLst>
          </p:cNvPr>
          <p:cNvSpPr/>
          <p:nvPr/>
        </p:nvSpPr>
        <p:spPr>
          <a:xfrm>
            <a:off x="6552583" y="4604969"/>
            <a:ext cx="1430532" cy="1430532"/>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gradFill>
            <a:gsLst>
              <a:gs pos="15000">
                <a:schemeClr val="bg1">
                  <a:lumMod val="50000"/>
                </a:schemeClr>
              </a:gs>
              <a:gs pos="92000">
                <a:srgbClr val="191E23"/>
              </a:gs>
            </a:gsLst>
            <a:lin ang="7800000" scaled="0"/>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marL="0" lvl="0" indent="0" algn="ctr" defTabSz="1600200">
              <a:lnSpc>
                <a:spcPct val="90000"/>
              </a:lnSpc>
              <a:spcBef>
                <a:spcPct val="0"/>
              </a:spcBef>
              <a:spcAft>
                <a:spcPct val="35000"/>
              </a:spcAft>
              <a:buNone/>
            </a:pPr>
            <a:endParaRPr lang="en-GB" sz="3600" kern="1200"/>
          </a:p>
        </p:txBody>
      </p:sp>
      <p:sp>
        <p:nvSpPr>
          <p:cNvPr id="40" name="Freeform: Shape 39">
            <a:extLst>
              <a:ext uri="{FF2B5EF4-FFF2-40B4-BE49-F238E27FC236}">
                <a16:creationId xmlns:a16="http://schemas.microsoft.com/office/drawing/2014/main" id="{3DED25C6-A1A1-456C-92C2-CCC690CAD978}"/>
              </a:ext>
            </a:extLst>
          </p:cNvPr>
          <p:cNvSpPr/>
          <p:nvPr/>
        </p:nvSpPr>
        <p:spPr>
          <a:xfrm>
            <a:off x="4258612" y="4768998"/>
            <a:ext cx="1102474" cy="1102474"/>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gradFill>
            <a:gsLst>
              <a:gs pos="7000">
                <a:schemeClr val="bg1">
                  <a:lumMod val="50000"/>
                </a:schemeClr>
              </a:gs>
              <a:gs pos="92000">
                <a:srgbClr val="191E23"/>
              </a:gs>
            </a:gsLst>
            <a:lin ang="3600000" scaled="0"/>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marL="0" lvl="0" indent="0" algn="ctr" defTabSz="1600200">
              <a:lnSpc>
                <a:spcPct val="90000"/>
              </a:lnSpc>
              <a:spcBef>
                <a:spcPct val="0"/>
              </a:spcBef>
              <a:spcAft>
                <a:spcPct val="35000"/>
              </a:spcAft>
              <a:buNone/>
            </a:pPr>
            <a:endParaRPr lang="en-GB" sz="3600" kern="1200"/>
          </a:p>
        </p:txBody>
      </p:sp>
      <p:sp>
        <p:nvSpPr>
          <p:cNvPr id="41" name="Freeform: Shape 40">
            <a:extLst>
              <a:ext uri="{FF2B5EF4-FFF2-40B4-BE49-F238E27FC236}">
                <a16:creationId xmlns:a16="http://schemas.microsoft.com/office/drawing/2014/main" id="{86A30783-7617-47CB-BFEE-E6E101DCCD5A}"/>
              </a:ext>
            </a:extLst>
          </p:cNvPr>
          <p:cNvSpPr/>
          <p:nvPr/>
        </p:nvSpPr>
        <p:spPr>
          <a:xfrm>
            <a:off x="3499048" y="2431301"/>
            <a:ext cx="1102474" cy="1102474"/>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gradFill>
            <a:gsLst>
              <a:gs pos="7000">
                <a:schemeClr val="bg1">
                  <a:lumMod val="50000"/>
                </a:schemeClr>
              </a:gs>
              <a:gs pos="92000">
                <a:srgbClr val="191E23"/>
              </a:gs>
            </a:gsLst>
            <a:lin ang="3600000" scaled="0"/>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marL="0" lvl="0" indent="0" algn="ctr" defTabSz="1600200">
              <a:lnSpc>
                <a:spcPct val="90000"/>
              </a:lnSpc>
              <a:spcBef>
                <a:spcPct val="0"/>
              </a:spcBef>
              <a:spcAft>
                <a:spcPct val="35000"/>
              </a:spcAft>
              <a:buNone/>
            </a:pPr>
            <a:endParaRPr lang="en-GB" sz="3600" kern="1200"/>
          </a:p>
        </p:txBody>
      </p:sp>
      <p:sp>
        <p:nvSpPr>
          <p:cNvPr id="42" name="Freeform: Shape 41">
            <a:extLst>
              <a:ext uri="{FF2B5EF4-FFF2-40B4-BE49-F238E27FC236}">
                <a16:creationId xmlns:a16="http://schemas.microsoft.com/office/drawing/2014/main" id="{A0EDC36F-0073-4FA6-903E-F9485FA10E85}"/>
              </a:ext>
            </a:extLst>
          </p:cNvPr>
          <p:cNvSpPr/>
          <p:nvPr/>
        </p:nvSpPr>
        <p:spPr>
          <a:xfrm>
            <a:off x="5323583" y="822496"/>
            <a:ext cx="1430532" cy="1430532"/>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gradFill>
            <a:gsLst>
              <a:gs pos="15000">
                <a:schemeClr val="bg1">
                  <a:lumMod val="50000"/>
                </a:schemeClr>
              </a:gs>
              <a:gs pos="92000">
                <a:srgbClr val="191E23"/>
              </a:gs>
            </a:gsLst>
            <a:lin ang="7800000" scaled="0"/>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marL="0" lvl="0" indent="0" algn="ctr" defTabSz="1600200">
              <a:lnSpc>
                <a:spcPct val="90000"/>
              </a:lnSpc>
              <a:spcBef>
                <a:spcPct val="0"/>
              </a:spcBef>
              <a:spcAft>
                <a:spcPct val="35000"/>
              </a:spcAft>
              <a:buNone/>
            </a:pPr>
            <a:endParaRPr lang="en-GB" sz="3600" kern="1200"/>
          </a:p>
        </p:txBody>
      </p:sp>
      <p:sp>
        <p:nvSpPr>
          <p:cNvPr id="43" name="Freeform: Shape 42">
            <a:extLst>
              <a:ext uri="{FF2B5EF4-FFF2-40B4-BE49-F238E27FC236}">
                <a16:creationId xmlns:a16="http://schemas.microsoft.com/office/drawing/2014/main" id="{4C189B0A-736E-4F05-BE71-02D2293197B0}"/>
              </a:ext>
            </a:extLst>
          </p:cNvPr>
          <p:cNvSpPr/>
          <p:nvPr/>
        </p:nvSpPr>
        <p:spPr>
          <a:xfrm>
            <a:off x="7312147" y="2267272"/>
            <a:ext cx="1430532" cy="1430532"/>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gradFill>
            <a:gsLst>
              <a:gs pos="15000">
                <a:schemeClr val="bg1">
                  <a:lumMod val="50000"/>
                </a:schemeClr>
              </a:gs>
              <a:gs pos="92000">
                <a:srgbClr val="191E23"/>
              </a:gs>
            </a:gsLst>
            <a:lin ang="7800000" scaled="0"/>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marL="0" lvl="0" indent="0" algn="ctr" defTabSz="1600200">
              <a:lnSpc>
                <a:spcPct val="90000"/>
              </a:lnSpc>
              <a:spcBef>
                <a:spcPct val="0"/>
              </a:spcBef>
              <a:spcAft>
                <a:spcPct val="35000"/>
              </a:spcAft>
              <a:buNone/>
            </a:pPr>
            <a:endParaRPr lang="en-GB" sz="3600" kern="1200"/>
          </a:p>
        </p:txBody>
      </p:sp>
      <p:sp>
        <p:nvSpPr>
          <p:cNvPr id="44" name="Freeform: Shape 43">
            <a:extLst>
              <a:ext uri="{FF2B5EF4-FFF2-40B4-BE49-F238E27FC236}">
                <a16:creationId xmlns:a16="http://schemas.microsoft.com/office/drawing/2014/main" id="{5D0BA46D-7D1C-4977-979D-5F7C4042FC3B}"/>
              </a:ext>
            </a:extLst>
          </p:cNvPr>
          <p:cNvSpPr/>
          <p:nvPr/>
        </p:nvSpPr>
        <p:spPr>
          <a:xfrm>
            <a:off x="4094583" y="4604969"/>
            <a:ext cx="1430532" cy="1430532"/>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gradFill>
            <a:gsLst>
              <a:gs pos="15000">
                <a:schemeClr val="bg1">
                  <a:lumMod val="50000"/>
                </a:schemeClr>
              </a:gs>
              <a:gs pos="92000">
                <a:srgbClr val="191E23"/>
              </a:gs>
            </a:gsLst>
            <a:lin ang="7800000" scaled="0"/>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marL="0" lvl="0" indent="0" algn="ctr" defTabSz="1600200">
              <a:lnSpc>
                <a:spcPct val="90000"/>
              </a:lnSpc>
              <a:spcBef>
                <a:spcPct val="0"/>
              </a:spcBef>
              <a:spcAft>
                <a:spcPct val="35000"/>
              </a:spcAft>
              <a:buNone/>
            </a:pPr>
            <a:endParaRPr lang="en-GB" sz="3600" kern="1200"/>
          </a:p>
        </p:txBody>
      </p:sp>
      <p:sp>
        <p:nvSpPr>
          <p:cNvPr id="45" name="Freeform: Shape 44">
            <a:extLst>
              <a:ext uri="{FF2B5EF4-FFF2-40B4-BE49-F238E27FC236}">
                <a16:creationId xmlns:a16="http://schemas.microsoft.com/office/drawing/2014/main" id="{CDE5F192-6FC2-419C-ADB3-CADEFEC64263}"/>
              </a:ext>
            </a:extLst>
          </p:cNvPr>
          <p:cNvSpPr/>
          <p:nvPr/>
        </p:nvSpPr>
        <p:spPr>
          <a:xfrm>
            <a:off x="3335019" y="2267272"/>
            <a:ext cx="1430532" cy="1430532"/>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gradFill>
            <a:gsLst>
              <a:gs pos="15000">
                <a:schemeClr val="bg1">
                  <a:lumMod val="50000"/>
                </a:schemeClr>
              </a:gs>
              <a:gs pos="92000">
                <a:srgbClr val="191E23"/>
              </a:gs>
            </a:gsLst>
            <a:lin ang="7800000" scaled="0"/>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marL="0" lvl="0" indent="0" algn="ctr" defTabSz="1600200">
              <a:lnSpc>
                <a:spcPct val="90000"/>
              </a:lnSpc>
              <a:spcBef>
                <a:spcPct val="0"/>
              </a:spcBef>
              <a:spcAft>
                <a:spcPct val="35000"/>
              </a:spcAft>
              <a:buNone/>
            </a:pPr>
            <a:endParaRPr lang="en-GB" sz="3600" kern="1200"/>
          </a:p>
        </p:txBody>
      </p:sp>
      <p:sp>
        <p:nvSpPr>
          <p:cNvPr id="49" name="Freeform: Shape 48">
            <a:extLst>
              <a:ext uri="{FF2B5EF4-FFF2-40B4-BE49-F238E27FC236}">
                <a16:creationId xmlns:a16="http://schemas.microsoft.com/office/drawing/2014/main" id="{95B39314-1A74-46F2-9BDD-DC3CBF75C16A}"/>
              </a:ext>
            </a:extLst>
          </p:cNvPr>
          <p:cNvSpPr/>
          <p:nvPr/>
        </p:nvSpPr>
        <p:spPr>
          <a:xfrm>
            <a:off x="6894163" y="475079"/>
            <a:ext cx="3057585" cy="750925"/>
          </a:xfrm>
          <a:custGeom>
            <a:avLst/>
            <a:gdLst>
              <a:gd name="connsiteX0" fmla="*/ 671159 w 3719451"/>
              <a:gd name="connsiteY0" fmla="*/ 0 h 913476"/>
              <a:gd name="connsiteX1" fmla="*/ 3262713 w 3719451"/>
              <a:gd name="connsiteY1" fmla="*/ 0 h 913476"/>
              <a:gd name="connsiteX2" fmla="*/ 3719451 w 3719451"/>
              <a:gd name="connsiteY2" fmla="*/ 456738 h 913476"/>
              <a:gd name="connsiteX3" fmla="*/ 3262713 w 3719451"/>
              <a:gd name="connsiteY3" fmla="*/ 913476 h 913476"/>
              <a:gd name="connsiteX4" fmla="*/ 671159 w 3719451"/>
              <a:gd name="connsiteY4" fmla="*/ 913476 h 913476"/>
              <a:gd name="connsiteX5" fmla="*/ 250314 w 3719451"/>
              <a:gd name="connsiteY5" fmla="*/ 634521 h 913476"/>
              <a:gd name="connsiteX6" fmla="*/ 237972 w 3719451"/>
              <a:gd name="connsiteY6" fmla="*/ 594762 h 913476"/>
              <a:gd name="connsiteX7" fmla="*/ 0 w 3719451"/>
              <a:gd name="connsiteY7" fmla="*/ 456738 h 913476"/>
              <a:gd name="connsiteX8" fmla="*/ 237972 w 3719451"/>
              <a:gd name="connsiteY8" fmla="*/ 318714 h 913476"/>
              <a:gd name="connsiteX9" fmla="*/ 250314 w 3719451"/>
              <a:gd name="connsiteY9" fmla="*/ 278955 h 913476"/>
              <a:gd name="connsiteX10" fmla="*/ 671159 w 3719451"/>
              <a:gd name="connsiteY10" fmla="*/ 0 h 913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19451" h="913476">
                <a:moveTo>
                  <a:pt x="671159" y="0"/>
                </a:moveTo>
                <a:lnTo>
                  <a:pt x="3262713" y="0"/>
                </a:lnTo>
                <a:cubicBezTo>
                  <a:pt x="3514962" y="0"/>
                  <a:pt x="3719451" y="204489"/>
                  <a:pt x="3719451" y="456738"/>
                </a:cubicBezTo>
                <a:cubicBezTo>
                  <a:pt x="3719451" y="708987"/>
                  <a:pt x="3514962" y="913476"/>
                  <a:pt x="3262713" y="913476"/>
                </a:cubicBezTo>
                <a:lnTo>
                  <a:pt x="671159" y="913476"/>
                </a:lnTo>
                <a:cubicBezTo>
                  <a:pt x="481973" y="913476"/>
                  <a:pt x="319651" y="798451"/>
                  <a:pt x="250314" y="634521"/>
                </a:cubicBezTo>
                <a:lnTo>
                  <a:pt x="237972" y="594762"/>
                </a:lnTo>
                <a:lnTo>
                  <a:pt x="0" y="456738"/>
                </a:lnTo>
                <a:lnTo>
                  <a:pt x="237972" y="318714"/>
                </a:lnTo>
                <a:lnTo>
                  <a:pt x="250314" y="278955"/>
                </a:lnTo>
                <a:cubicBezTo>
                  <a:pt x="319651" y="115025"/>
                  <a:pt x="481973" y="0"/>
                  <a:pt x="671159" y="0"/>
                </a:cubicBezTo>
                <a:close/>
              </a:path>
            </a:pathLst>
          </a:custGeom>
          <a:gradFill flip="none" rotWithShape="1">
            <a:gsLst>
              <a:gs pos="74000">
                <a:schemeClr val="accent6">
                  <a:lumMod val="75000"/>
                </a:schemeClr>
              </a:gs>
              <a:gs pos="96000">
                <a:schemeClr val="accent6"/>
              </a:gs>
              <a:gs pos="12000">
                <a:srgbClr val="99FF99"/>
              </a:gs>
            </a:gsLst>
            <a:lin ang="2700000" scaled="1"/>
            <a:tileRect/>
          </a:gradFill>
          <a:ln>
            <a:gradFill>
              <a:gsLst>
                <a:gs pos="19000">
                  <a:srgbClr val="373A3E"/>
                </a:gs>
                <a:gs pos="60000">
                  <a:srgbClr val="191E23"/>
                </a:gs>
              </a:gsLst>
              <a:lin ang="5400000" scaled="1"/>
            </a:gradFill>
          </a:ln>
          <a:effectLst>
            <a:outerShdw blurRad="228600" dist="88900" dir="8100000" algn="ctr" rotWithShape="0">
              <a:schemeClr val="tx1">
                <a:lumMod val="95000"/>
                <a:lumOff val="5000"/>
                <a:alpha val="78000"/>
              </a:scheme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algn="ctr" defTabSz="1600200">
              <a:lnSpc>
                <a:spcPct val="90000"/>
              </a:lnSpc>
              <a:spcBef>
                <a:spcPct val="0"/>
              </a:spcBef>
              <a:spcAft>
                <a:spcPct val="35000"/>
              </a:spcAft>
            </a:pPr>
            <a:endParaRPr lang="en-GB" sz="3600"/>
          </a:p>
        </p:txBody>
      </p:sp>
      <p:sp>
        <p:nvSpPr>
          <p:cNvPr id="50" name="Freeform: Shape 49">
            <a:extLst>
              <a:ext uri="{FF2B5EF4-FFF2-40B4-BE49-F238E27FC236}">
                <a16:creationId xmlns:a16="http://schemas.microsoft.com/office/drawing/2014/main" id="{D17F4678-6567-47B9-AB95-974BB843B6A9}"/>
              </a:ext>
            </a:extLst>
          </p:cNvPr>
          <p:cNvSpPr/>
          <p:nvPr/>
        </p:nvSpPr>
        <p:spPr>
          <a:xfrm>
            <a:off x="9119945" y="2599419"/>
            <a:ext cx="3057585" cy="750925"/>
          </a:xfrm>
          <a:custGeom>
            <a:avLst/>
            <a:gdLst>
              <a:gd name="connsiteX0" fmla="*/ 671159 w 3719451"/>
              <a:gd name="connsiteY0" fmla="*/ 0 h 913476"/>
              <a:gd name="connsiteX1" fmla="*/ 3262713 w 3719451"/>
              <a:gd name="connsiteY1" fmla="*/ 0 h 913476"/>
              <a:gd name="connsiteX2" fmla="*/ 3719451 w 3719451"/>
              <a:gd name="connsiteY2" fmla="*/ 456738 h 913476"/>
              <a:gd name="connsiteX3" fmla="*/ 3262713 w 3719451"/>
              <a:gd name="connsiteY3" fmla="*/ 913476 h 913476"/>
              <a:gd name="connsiteX4" fmla="*/ 671159 w 3719451"/>
              <a:gd name="connsiteY4" fmla="*/ 913476 h 913476"/>
              <a:gd name="connsiteX5" fmla="*/ 250314 w 3719451"/>
              <a:gd name="connsiteY5" fmla="*/ 634521 h 913476"/>
              <a:gd name="connsiteX6" fmla="*/ 237972 w 3719451"/>
              <a:gd name="connsiteY6" fmla="*/ 594762 h 913476"/>
              <a:gd name="connsiteX7" fmla="*/ 0 w 3719451"/>
              <a:gd name="connsiteY7" fmla="*/ 456738 h 913476"/>
              <a:gd name="connsiteX8" fmla="*/ 237972 w 3719451"/>
              <a:gd name="connsiteY8" fmla="*/ 318714 h 913476"/>
              <a:gd name="connsiteX9" fmla="*/ 250314 w 3719451"/>
              <a:gd name="connsiteY9" fmla="*/ 278955 h 913476"/>
              <a:gd name="connsiteX10" fmla="*/ 671159 w 3719451"/>
              <a:gd name="connsiteY10" fmla="*/ 0 h 913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19451" h="913476">
                <a:moveTo>
                  <a:pt x="671159" y="0"/>
                </a:moveTo>
                <a:lnTo>
                  <a:pt x="3262713" y="0"/>
                </a:lnTo>
                <a:cubicBezTo>
                  <a:pt x="3514962" y="0"/>
                  <a:pt x="3719451" y="204489"/>
                  <a:pt x="3719451" y="456738"/>
                </a:cubicBezTo>
                <a:cubicBezTo>
                  <a:pt x="3719451" y="708987"/>
                  <a:pt x="3514962" y="913476"/>
                  <a:pt x="3262713" y="913476"/>
                </a:cubicBezTo>
                <a:lnTo>
                  <a:pt x="671159" y="913476"/>
                </a:lnTo>
                <a:cubicBezTo>
                  <a:pt x="481973" y="913476"/>
                  <a:pt x="319651" y="798451"/>
                  <a:pt x="250314" y="634521"/>
                </a:cubicBezTo>
                <a:lnTo>
                  <a:pt x="237972" y="594762"/>
                </a:lnTo>
                <a:lnTo>
                  <a:pt x="0" y="456738"/>
                </a:lnTo>
                <a:lnTo>
                  <a:pt x="237972" y="318714"/>
                </a:lnTo>
                <a:lnTo>
                  <a:pt x="250314" y="278955"/>
                </a:lnTo>
                <a:cubicBezTo>
                  <a:pt x="319651" y="115025"/>
                  <a:pt x="481973" y="0"/>
                  <a:pt x="671159" y="0"/>
                </a:cubicBezTo>
                <a:close/>
              </a:path>
            </a:pathLst>
          </a:custGeom>
          <a:gradFill flip="none" rotWithShape="1">
            <a:gsLst>
              <a:gs pos="74000">
                <a:schemeClr val="tx1">
                  <a:lumMod val="50000"/>
                  <a:lumOff val="50000"/>
                </a:schemeClr>
              </a:gs>
              <a:gs pos="96000">
                <a:schemeClr val="bg1">
                  <a:lumMod val="65000"/>
                </a:schemeClr>
              </a:gs>
              <a:gs pos="12000">
                <a:srgbClr val="191E23"/>
              </a:gs>
            </a:gsLst>
            <a:lin ang="2700000" scaled="1"/>
            <a:tileRect/>
          </a:gradFill>
          <a:ln>
            <a:gradFill>
              <a:gsLst>
                <a:gs pos="19000">
                  <a:srgbClr val="373A3E"/>
                </a:gs>
                <a:gs pos="60000">
                  <a:srgbClr val="191E23"/>
                </a:gs>
              </a:gsLst>
              <a:lin ang="5400000" scaled="1"/>
            </a:gradFill>
          </a:ln>
          <a:effectLst>
            <a:outerShdw blurRad="228600" dist="88900" dir="8100000" algn="ctr" rotWithShape="0">
              <a:schemeClr val="tx1">
                <a:lumMod val="95000"/>
                <a:lumOff val="5000"/>
                <a:alpha val="78000"/>
              </a:scheme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algn="ctr" defTabSz="1600200">
              <a:lnSpc>
                <a:spcPct val="90000"/>
              </a:lnSpc>
              <a:spcBef>
                <a:spcPct val="0"/>
              </a:spcBef>
              <a:spcAft>
                <a:spcPct val="35000"/>
              </a:spcAft>
            </a:pPr>
            <a:endParaRPr lang="en-GB" sz="3600"/>
          </a:p>
        </p:txBody>
      </p:sp>
      <p:sp>
        <p:nvSpPr>
          <p:cNvPr id="51" name="Freeform: Shape 50">
            <a:extLst>
              <a:ext uri="{FF2B5EF4-FFF2-40B4-BE49-F238E27FC236}">
                <a16:creationId xmlns:a16="http://schemas.microsoft.com/office/drawing/2014/main" id="{094AAA0A-28D5-4E10-BBF7-8F5814678AF7}"/>
              </a:ext>
            </a:extLst>
          </p:cNvPr>
          <p:cNvSpPr/>
          <p:nvPr/>
        </p:nvSpPr>
        <p:spPr>
          <a:xfrm>
            <a:off x="8341992" y="4985844"/>
            <a:ext cx="3057585" cy="750925"/>
          </a:xfrm>
          <a:custGeom>
            <a:avLst/>
            <a:gdLst>
              <a:gd name="connsiteX0" fmla="*/ 671159 w 3719451"/>
              <a:gd name="connsiteY0" fmla="*/ 0 h 913476"/>
              <a:gd name="connsiteX1" fmla="*/ 3262713 w 3719451"/>
              <a:gd name="connsiteY1" fmla="*/ 0 h 913476"/>
              <a:gd name="connsiteX2" fmla="*/ 3719451 w 3719451"/>
              <a:gd name="connsiteY2" fmla="*/ 456738 h 913476"/>
              <a:gd name="connsiteX3" fmla="*/ 3262713 w 3719451"/>
              <a:gd name="connsiteY3" fmla="*/ 913476 h 913476"/>
              <a:gd name="connsiteX4" fmla="*/ 671159 w 3719451"/>
              <a:gd name="connsiteY4" fmla="*/ 913476 h 913476"/>
              <a:gd name="connsiteX5" fmla="*/ 250314 w 3719451"/>
              <a:gd name="connsiteY5" fmla="*/ 634521 h 913476"/>
              <a:gd name="connsiteX6" fmla="*/ 237972 w 3719451"/>
              <a:gd name="connsiteY6" fmla="*/ 594762 h 913476"/>
              <a:gd name="connsiteX7" fmla="*/ 0 w 3719451"/>
              <a:gd name="connsiteY7" fmla="*/ 456738 h 913476"/>
              <a:gd name="connsiteX8" fmla="*/ 237972 w 3719451"/>
              <a:gd name="connsiteY8" fmla="*/ 318714 h 913476"/>
              <a:gd name="connsiteX9" fmla="*/ 250314 w 3719451"/>
              <a:gd name="connsiteY9" fmla="*/ 278955 h 913476"/>
              <a:gd name="connsiteX10" fmla="*/ 671159 w 3719451"/>
              <a:gd name="connsiteY10" fmla="*/ 0 h 913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19451" h="913476">
                <a:moveTo>
                  <a:pt x="671159" y="0"/>
                </a:moveTo>
                <a:lnTo>
                  <a:pt x="3262713" y="0"/>
                </a:lnTo>
                <a:cubicBezTo>
                  <a:pt x="3514962" y="0"/>
                  <a:pt x="3719451" y="204489"/>
                  <a:pt x="3719451" y="456738"/>
                </a:cubicBezTo>
                <a:cubicBezTo>
                  <a:pt x="3719451" y="708987"/>
                  <a:pt x="3514962" y="913476"/>
                  <a:pt x="3262713" y="913476"/>
                </a:cubicBezTo>
                <a:lnTo>
                  <a:pt x="671159" y="913476"/>
                </a:lnTo>
                <a:cubicBezTo>
                  <a:pt x="481973" y="913476"/>
                  <a:pt x="319651" y="798451"/>
                  <a:pt x="250314" y="634521"/>
                </a:cubicBezTo>
                <a:lnTo>
                  <a:pt x="237972" y="594762"/>
                </a:lnTo>
                <a:lnTo>
                  <a:pt x="0" y="456738"/>
                </a:lnTo>
                <a:lnTo>
                  <a:pt x="237972" y="318714"/>
                </a:lnTo>
                <a:lnTo>
                  <a:pt x="250314" y="278955"/>
                </a:lnTo>
                <a:cubicBezTo>
                  <a:pt x="319651" y="115025"/>
                  <a:pt x="481973" y="0"/>
                  <a:pt x="671159" y="0"/>
                </a:cubicBezTo>
                <a:close/>
              </a:path>
            </a:pathLst>
          </a:custGeom>
          <a:gradFill flip="none" rotWithShape="1">
            <a:gsLst>
              <a:gs pos="74000">
                <a:schemeClr val="tx1">
                  <a:lumMod val="50000"/>
                  <a:lumOff val="50000"/>
                </a:schemeClr>
              </a:gs>
              <a:gs pos="96000">
                <a:schemeClr val="bg1">
                  <a:lumMod val="65000"/>
                </a:schemeClr>
              </a:gs>
              <a:gs pos="12000">
                <a:srgbClr val="191E23"/>
              </a:gs>
            </a:gsLst>
            <a:lin ang="2700000" scaled="1"/>
            <a:tileRect/>
          </a:gradFill>
          <a:ln>
            <a:gradFill>
              <a:gsLst>
                <a:gs pos="19000">
                  <a:srgbClr val="373A3E"/>
                </a:gs>
                <a:gs pos="60000">
                  <a:srgbClr val="191E23"/>
                </a:gs>
              </a:gsLst>
              <a:lin ang="5400000" scaled="1"/>
            </a:gradFill>
          </a:ln>
          <a:effectLst>
            <a:outerShdw blurRad="228600" dist="88900" dir="8100000" algn="ctr" rotWithShape="0">
              <a:schemeClr val="tx1">
                <a:lumMod val="95000"/>
                <a:lumOff val="5000"/>
                <a:alpha val="78000"/>
              </a:scheme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algn="ctr" defTabSz="1600200">
              <a:lnSpc>
                <a:spcPct val="90000"/>
              </a:lnSpc>
              <a:spcBef>
                <a:spcPct val="0"/>
              </a:spcBef>
              <a:spcAft>
                <a:spcPct val="35000"/>
              </a:spcAft>
            </a:pPr>
            <a:endParaRPr lang="en-GB" sz="3600"/>
          </a:p>
        </p:txBody>
      </p:sp>
      <p:sp>
        <p:nvSpPr>
          <p:cNvPr id="52" name="Freeform: Shape 51">
            <a:extLst>
              <a:ext uri="{FF2B5EF4-FFF2-40B4-BE49-F238E27FC236}">
                <a16:creationId xmlns:a16="http://schemas.microsoft.com/office/drawing/2014/main" id="{8EC0F097-C8DD-4E7E-A381-3F8155FB7C14}"/>
              </a:ext>
            </a:extLst>
          </p:cNvPr>
          <p:cNvSpPr/>
          <p:nvPr/>
        </p:nvSpPr>
        <p:spPr>
          <a:xfrm flipH="1">
            <a:off x="602673" y="4985844"/>
            <a:ext cx="3171127" cy="718964"/>
          </a:xfrm>
          <a:custGeom>
            <a:avLst/>
            <a:gdLst>
              <a:gd name="connsiteX0" fmla="*/ 671159 w 3719451"/>
              <a:gd name="connsiteY0" fmla="*/ 0 h 913476"/>
              <a:gd name="connsiteX1" fmla="*/ 3262713 w 3719451"/>
              <a:gd name="connsiteY1" fmla="*/ 0 h 913476"/>
              <a:gd name="connsiteX2" fmla="*/ 3719451 w 3719451"/>
              <a:gd name="connsiteY2" fmla="*/ 456738 h 913476"/>
              <a:gd name="connsiteX3" fmla="*/ 3262713 w 3719451"/>
              <a:gd name="connsiteY3" fmla="*/ 913476 h 913476"/>
              <a:gd name="connsiteX4" fmla="*/ 671159 w 3719451"/>
              <a:gd name="connsiteY4" fmla="*/ 913476 h 913476"/>
              <a:gd name="connsiteX5" fmla="*/ 250314 w 3719451"/>
              <a:gd name="connsiteY5" fmla="*/ 634521 h 913476"/>
              <a:gd name="connsiteX6" fmla="*/ 237972 w 3719451"/>
              <a:gd name="connsiteY6" fmla="*/ 594762 h 913476"/>
              <a:gd name="connsiteX7" fmla="*/ 0 w 3719451"/>
              <a:gd name="connsiteY7" fmla="*/ 456738 h 913476"/>
              <a:gd name="connsiteX8" fmla="*/ 237972 w 3719451"/>
              <a:gd name="connsiteY8" fmla="*/ 318714 h 913476"/>
              <a:gd name="connsiteX9" fmla="*/ 250314 w 3719451"/>
              <a:gd name="connsiteY9" fmla="*/ 278955 h 913476"/>
              <a:gd name="connsiteX10" fmla="*/ 671159 w 3719451"/>
              <a:gd name="connsiteY10" fmla="*/ 0 h 913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19451" h="913476">
                <a:moveTo>
                  <a:pt x="671159" y="0"/>
                </a:moveTo>
                <a:lnTo>
                  <a:pt x="3262713" y="0"/>
                </a:lnTo>
                <a:cubicBezTo>
                  <a:pt x="3514962" y="0"/>
                  <a:pt x="3719451" y="204489"/>
                  <a:pt x="3719451" y="456738"/>
                </a:cubicBezTo>
                <a:cubicBezTo>
                  <a:pt x="3719451" y="708987"/>
                  <a:pt x="3514962" y="913476"/>
                  <a:pt x="3262713" y="913476"/>
                </a:cubicBezTo>
                <a:lnTo>
                  <a:pt x="671159" y="913476"/>
                </a:lnTo>
                <a:cubicBezTo>
                  <a:pt x="481973" y="913476"/>
                  <a:pt x="319651" y="798451"/>
                  <a:pt x="250314" y="634521"/>
                </a:cubicBezTo>
                <a:lnTo>
                  <a:pt x="237972" y="594762"/>
                </a:lnTo>
                <a:lnTo>
                  <a:pt x="0" y="456738"/>
                </a:lnTo>
                <a:lnTo>
                  <a:pt x="237972" y="318714"/>
                </a:lnTo>
                <a:lnTo>
                  <a:pt x="250314" y="278955"/>
                </a:lnTo>
                <a:cubicBezTo>
                  <a:pt x="319651" y="115025"/>
                  <a:pt x="481973" y="0"/>
                  <a:pt x="671159" y="0"/>
                </a:cubicBezTo>
                <a:close/>
              </a:path>
            </a:pathLst>
          </a:custGeom>
          <a:gradFill flip="none" rotWithShape="1">
            <a:gsLst>
              <a:gs pos="74000">
                <a:schemeClr val="tx1">
                  <a:lumMod val="50000"/>
                  <a:lumOff val="50000"/>
                </a:schemeClr>
              </a:gs>
              <a:gs pos="96000">
                <a:schemeClr val="bg1">
                  <a:lumMod val="65000"/>
                </a:schemeClr>
              </a:gs>
              <a:gs pos="12000">
                <a:srgbClr val="191E23"/>
              </a:gs>
            </a:gsLst>
            <a:lin ang="2700000" scaled="1"/>
            <a:tileRect/>
          </a:gradFill>
          <a:ln>
            <a:gradFill>
              <a:gsLst>
                <a:gs pos="19000">
                  <a:srgbClr val="373A3E"/>
                </a:gs>
                <a:gs pos="60000">
                  <a:srgbClr val="191E23"/>
                </a:gs>
              </a:gsLst>
              <a:lin ang="5400000" scaled="1"/>
            </a:gradFill>
          </a:ln>
          <a:effectLst>
            <a:outerShdw blurRad="228600" dist="88900" dir="8100000" algn="ctr" rotWithShape="0">
              <a:schemeClr val="tx1">
                <a:lumMod val="95000"/>
                <a:lumOff val="5000"/>
                <a:alpha val="78000"/>
              </a:scheme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algn="ctr" defTabSz="1600200">
              <a:lnSpc>
                <a:spcPct val="90000"/>
              </a:lnSpc>
              <a:spcBef>
                <a:spcPct val="0"/>
              </a:spcBef>
              <a:spcAft>
                <a:spcPct val="35000"/>
              </a:spcAft>
            </a:pPr>
            <a:endParaRPr lang="en-GB" sz="3600"/>
          </a:p>
        </p:txBody>
      </p:sp>
      <p:sp>
        <p:nvSpPr>
          <p:cNvPr id="53" name="Freeform: Shape 52">
            <a:extLst>
              <a:ext uri="{FF2B5EF4-FFF2-40B4-BE49-F238E27FC236}">
                <a16:creationId xmlns:a16="http://schemas.microsoft.com/office/drawing/2014/main" id="{C1CEDDA6-5C1A-4E52-8FF1-54D8F0A2E0A6}"/>
              </a:ext>
            </a:extLst>
          </p:cNvPr>
          <p:cNvSpPr/>
          <p:nvPr/>
        </p:nvSpPr>
        <p:spPr>
          <a:xfrm flipH="1">
            <a:off x="64917" y="2566188"/>
            <a:ext cx="2927446" cy="718964"/>
          </a:xfrm>
          <a:custGeom>
            <a:avLst/>
            <a:gdLst>
              <a:gd name="connsiteX0" fmla="*/ 671159 w 3719451"/>
              <a:gd name="connsiteY0" fmla="*/ 0 h 913476"/>
              <a:gd name="connsiteX1" fmla="*/ 3262713 w 3719451"/>
              <a:gd name="connsiteY1" fmla="*/ 0 h 913476"/>
              <a:gd name="connsiteX2" fmla="*/ 3719451 w 3719451"/>
              <a:gd name="connsiteY2" fmla="*/ 456738 h 913476"/>
              <a:gd name="connsiteX3" fmla="*/ 3262713 w 3719451"/>
              <a:gd name="connsiteY3" fmla="*/ 913476 h 913476"/>
              <a:gd name="connsiteX4" fmla="*/ 671159 w 3719451"/>
              <a:gd name="connsiteY4" fmla="*/ 913476 h 913476"/>
              <a:gd name="connsiteX5" fmla="*/ 250314 w 3719451"/>
              <a:gd name="connsiteY5" fmla="*/ 634521 h 913476"/>
              <a:gd name="connsiteX6" fmla="*/ 237972 w 3719451"/>
              <a:gd name="connsiteY6" fmla="*/ 594762 h 913476"/>
              <a:gd name="connsiteX7" fmla="*/ 0 w 3719451"/>
              <a:gd name="connsiteY7" fmla="*/ 456738 h 913476"/>
              <a:gd name="connsiteX8" fmla="*/ 237972 w 3719451"/>
              <a:gd name="connsiteY8" fmla="*/ 318714 h 913476"/>
              <a:gd name="connsiteX9" fmla="*/ 250314 w 3719451"/>
              <a:gd name="connsiteY9" fmla="*/ 278955 h 913476"/>
              <a:gd name="connsiteX10" fmla="*/ 671159 w 3719451"/>
              <a:gd name="connsiteY10" fmla="*/ 0 h 913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19451" h="913476">
                <a:moveTo>
                  <a:pt x="671159" y="0"/>
                </a:moveTo>
                <a:lnTo>
                  <a:pt x="3262713" y="0"/>
                </a:lnTo>
                <a:cubicBezTo>
                  <a:pt x="3514962" y="0"/>
                  <a:pt x="3719451" y="204489"/>
                  <a:pt x="3719451" y="456738"/>
                </a:cubicBezTo>
                <a:cubicBezTo>
                  <a:pt x="3719451" y="708987"/>
                  <a:pt x="3514962" y="913476"/>
                  <a:pt x="3262713" y="913476"/>
                </a:cubicBezTo>
                <a:lnTo>
                  <a:pt x="671159" y="913476"/>
                </a:lnTo>
                <a:cubicBezTo>
                  <a:pt x="481973" y="913476"/>
                  <a:pt x="319651" y="798451"/>
                  <a:pt x="250314" y="634521"/>
                </a:cubicBezTo>
                <a:lnTo>
                  <a:pt x="237972" y="594762"/>
                </a:lnTo>
                <a:lnTo>
                  <a:pt x="0" y="456738"/>
                </a:lnTo>
                <a:lnTo>
                  <a:pt x="237972" y="318714"/>
                </a:lnTo>
                <a:lnTo>
                  <a:pt x="250314" y="278955"/>
                </a:lnTo>
                <a:cubicBezTo>
                  <a:pt x="319651" y="115025"/>
                  <a:pt x="481973" y="0"/>
                  <a:pt x="671159" y="0"/>
                </a:cubicBezTo>
                <a:close/>
              </a:path>
            </a:pathLst>
          </a:custGeom>
          <a:gradFill flip="none" rotWithShape="1">
            <a:gsLst>
              <a:gs pos="74000">
                <a:schemeClr val="tx1">
                  <a:lumMod val="50000"/>
                  <a:lumOff val="50000"/>
                </a:schemeClr>
              </a:gs>
              <a:gs pos="96000">
                <a:schemeClr val="bg1">
                  <a:lumMod val="65000"/>
                </a:schemeClr>
              </a:gs>
              <a:gs pos="12000">
                <a:srgbClr val="191E23"/>
              </a:gs>
            </a:gsLst>
            <a:lin ang="2700000" scaled="1"/>
            <a:tileRect/>
          </a:gradFill>
          <a:ln>
            <a:gradFill>
              <a:gsLst>
                <a:gs pos="19000">
                  <a:srgbClr val="373A3E"/>
                </a:gs>
                <a:gs pos="60000">
                  <a:srgbClr val="191E23"/>
                </a:gs>
              </a:gsLst>
              <a:lin ang="5400000" scaled="1"/>
            </a:gradFill>
          </a:ln>
          <a:effectLst>
            <a:outerShdw blurRad="228600" dist="88900" dir="8100000" algn="ctr" rotWithShape="0">
              <a:schemeClr val="tx1">
                <a:lumMod val="95000"/>
                <a:lumOff val="5000"/>
                <a:alpha val="78000"/>
              </a:scheme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algn="ctr" defTabSz="1600200">
              <a:lnSpc>
                <a:spcPct val="90000"/>
              </a:lnSpc>
              <a:spcBef>
                <a:spcPct val="0"/>
              </a:spcBef>
              <a:spcAft>
                <a:spcPct val="35000"/>
              </a:spcAft>
            </a:pPr>
            <a:endParaRPr lang="en-GB" sz="3600"/>
          </a:p>
        </p:txBody>
      </p:sp>
      <p:sp>
        <p:nvSpPr>
          <p:cNvPr id="54" name="TextBox 53">
            <a:extLst>
              <a:ext uri="{FF2B5EF4-FFF2-40B4-BE49-F238E27FC236}">
                <a16:creationId xmlns:a16="http://schemas.microsoft.com/office/drawing/2014/main" id="{19EA1B43-B5BF-4151-A0F8-2AB5164F8F2F}"/>
              </a:ext>
            </a:extLst>
          </p:cNvPr>
          <p:cNvSpPr txBox="1"/>
          <p:nvPr/>
        </p:nvSpPr>
        <p:spPr>
          <a:xfrm flipH="1">
            <a:off x="5527817" y="1283816"/>
            <a:ext cx="1102474" cy="369332"/>
          </a:xfrm>
          <a:prstGeom prst="rect">
            <a:avLst/>
          </a:prstGeom>
          <a:noFill/>
        </p:spPr>
        <p:txBody>
          <a:bodyPr wrap="square" rtlCol="0">
            <a:spAutoFit/>
          </a:bodyPr>
          <a:lstStyle/>
          <a:p>
            <a:r>
              <a:rPr lang="en-GB" b="1" dirty="0">
                <a:solidFill>
                  <a:srgbClr val="F8E136"/>
                </a:solidFill>
                <a:latin typeface="Quantify" pitchFamily="2" charset="0"/>
              </a:rPr>
              <a:t>Monday</a:t>
            </a:r>
          </a:p>
        </p:txBody>
      </p:sp>
      <p:sp>
        <p:nvSpPr>
          <p:cNvPr id="55" name="TextBox 54">
            <a:extLst>
              <a:ext uri="{FF2B5EF4-FFF2-40B4-BE49-F238E27FC236}">
                <a16:creationId xmlns:a16="http://schemas.microsoft.com/office/drawing/2014/main" id="{E79D9EB0-E80B-46EE-B95A-FD1CD1CFB441}"/>
              </a:ext>
            </a:extLst>
          </p:cNvPr>
          <p:cNvSpPr txBox="1"/>
          <p:nvPr/>
        </p:nvSpPr>
        <p:spPr>
          <a:xfrm flipH="1">
            <a:off x="7528211" y="2764421"/>
            <a:ext cx="1215010" cy="369332"/>
          </a:xfrm>
          <a:prstGeom prst="rect">
            <a:avLst/>
          </a:prstGeom>
          <a:noFill/>
        </p:spPr>
        <p:txBody>
          <a:bodyPr wrap="square" rtlCol="0">
            <a:spAutoFit/>
          </a:bodyPr>
          <a:lstStyle/>
          <a:p>
            <a:r>
              <a:rPr lang="en-GB" b="1" dirty="0">
                <a:solidFill>
                  <a:srgbClr val="C47FB8"/>
                </a:solidFill>
                <a:latin typeface="Quantify" pitchFamily="2" charset="0"/>
              </a:rPr>
              <a:t>Tuesday</a:t>
            </a:r>
          </a:p>
        </p:txBody>
      </p:sp>
      <p:sp>
        <p:nvSpPr>
          <p:cNvPr id="56" name="TextBox 55">
            <a:extLst>
              <a:ext uri="{FF2B5EF4-FFF2-40B4-BE49-F238E27FC236}">
                <a16:creationId xmlns:a16="http://schemas.microsoft.com/office/drawing/2014/main" id="{48F516B4-BEA0-4B23-BCA3-7F5474676A06}"/>
              </a:ext>
            </a:extLst>
          </p:cNvPr>
          <p:cNvSpPr txBox="1"/>
          <p:nvPr/>
        </p:nvSpPr>
        <p:spPr>
          <a:xfrm flipH="1">
            <a:off x="6569064" y="5135569"/>
            <a:ext cx="1570580" cy="369332"/>
          </a:xfrm>
          <a:prstGeom prst="rect">
            <a:avLst/>
          </a:prstGeom>
          <a:noFill/>
        </p:spPr>
        <p:txBody>
          <a:bodyPr wrap="square" rtlCol="0">
            <a:spAutoFit/>
          </a:bodyPr>
          <a:lstStyle/>
          <a:p>
            <a:r>
              <a:rPr lang="en-GB" b="1" dirty="0">
                <a:solidFill>
                  <a:srgbClr val="EF7056"/>
                </a:solidFill>
                <a:latin typeface="Quantify" pitchFamily="2" charset="0"/>
              </a:rPr>
              <a:t>Wednesday</a:t>
            </a:r>
            <a:endParaRPr lang="en-GB" sz="2400" b="1" dirty="0">
              <a:solidFill>
                <a:srgbClr val="EF7056"/>
              </a:solidFill>
              <a:latin typeface="Quantify" pitchFamily="2" charset="0"/>
            </a:endParaRPr>
          </a:p>
        </p:txBody>
      </p:sp>
      <p:sp>
        <p:nvSpPr>
          <p:cNvPr id="57" name="TextBox 56">
            <a:extLst>
              <a:ext uri="{FF2B5EF4-FFF2-40B4-BE49-F238E27FC236}">
                <a16:creationId xmlns:a16="http://schemas.microsoft.com/office/drawing/2014/main" id="{A12EF59F-3A82-41D0-BA60-8AF35FE2A112}"/>
              </a:ext>
            </a:extLst>
          </p:cNvPr>
          <p:cNvSpPr txBox="1"/>
          <p:nvPr/>
        </p:nvSpPr>
        <p:spPr>
          <a:xfrm flipH="1">
            <a:off x="4251473" y="5124117"/>
            <a:ext cx="1236139" cy="369332"/>
          </a:xfrm>
          <a:prstGeom prst="rect">
            <a:avLst/>
          </a:prstGeom>
          <a:noFill/>
        </p:spPr>
        <p:txBody>
          <a:bodyPr wrap="square" rtlCol="0">
            <a:spAutoFit/>
          </a:bodyPr>
          <a:lstStyle/>
          <a:p>
            <a:r>
              <a:rPr lang="en-GB" b="1" dirty="0">
                <a:solidFill>
                  <a:srgbClr val="3F6BAC"/>
                </a:solidFill>
                <a:latin typeface="Quantify" pitchFamily="2" charset="0"/>
              </a:rPr>
              <a:t>Thursday</a:t>
            </a:r>
            <a:endParaRPr lang="en-GB" sz="2400" b="1" dirty="0">
              <a:solidFill>
                <a:srgbClr val="3F6BAC"/>
              </a:solidFill>
              <a:latin typeface="Quantify" pitchFamily="2" charset="0"/>
            </a:endParaRPr>
          </a:p>
        </p:txBody>
      </p:sp>
      <p:sp>
        <p:nvSpPr>
          <p:cNvPr id="58" name="TextBox 57">
            <a:extLst>
              <a:ext uri="{FF2B5EF4-FFF2-40B4-BE49-F238E27FC236}">
                <a16:creationId xmlns:a16="http://schemas.microsoft.com/office/drawing/2014/main" id="{9AB58B4B-E333-464A-8A34-A9F9B9DBC63B}"/>
              </a:ext>
            </a:extLst>
          </p:cNvPr>
          <p:cNvSpPr txBox="1"/>
          <p:nvPr/>
        </p:nvSpPr>
        <p:spPr>
          <a:xfrm flipH="1">
            <a:off x="3648851" y="2760963"/>
            <a:ext cx="950037" cy="369332"/>
          </a:xfrm>
          <a:prstGeom prst="rect">
            <a:avLst/>
          </a:prstGeom>
          <a:noFill/>
        </p:spPr>
        <p:txBody>
          <a:bodyPr wrap="square" rtlCol="0">
            <a:spAutoFit/>
          </a:bodyPr>
          <a:lstStyle/>
          <a:p>
            <a:r>
              <a:rPr lang="en-GB" b="1" dirty="0">
                <a:solidFill>
                  <a:srgbClr val="00B293"/>
                </a:solidFill>
                <a:latin typeface="Quantify" pitchFamily="2" charset="0"/>
              </a:rPr>
              <a:t>Friday</a:t>
            </a:r>
            <a:endParaRPr lang="en-GB" sz="2400" b="1" dirty="0">
              <a:solidFill>
                <a:srgbClr val="00B293"/>
              </a:solidFill>
              <a:latin typeface="Quantify" pitchFamily="2" charset="0"/>
            </a:endParaRPr>
          </a:p>
        </p:txBody>
      </p:sp>
      <p:sp>
        <p:nvSpPr>
          <p:cNvPr id="59" name="TextBox 58">
            <a:extLst>
              <a:ext uri="{FF2B5EF4-FFF2-40B4-BE49-F238E27FC236}">
                <a16:creationId xmlns:a16="http://schemas.microsoft.com/office/drawing/2014/main" id="{5979FE40-F1D0-465D-B73E-7B7856A3A9A4}"/>
              </a:ext>
            </a:extLst>
          </p:cNvPr>
          <p:cNvSpPr txBox="1"/>
          <p:nvPr/>
        </p:nvSpPr>
        <p:spPr>
          <a:xfrm flipH="1">
            <a:off x="4853630" y="2825699"/>
            <a:ext cx="2432499" cy="1384995"/>
          </a:xfrm>
          <a:prstGeom prst="rect">
            <a:avLst/>
          </a:prstGeom>
          <a:noFill/>
        </p:spPr>
        <p:txBody>
          <a:bodyPr wrap="square" rtlCol="0">
            <a:spAutoFit/>
          </a:bodyPr>
          <a:lstStyle/>
          <a:p>
            <a:pPr algn="ctr"/>
            <a:r>
              <a:rPr lang="en-GB" sz="2800" b="1" dirty="0">
                <a:solidFill>
                  <a:schemeClr val="bg1"/>
                </a:solidFill>
                <a:latin typeface="Lato" panose="020F0502020204030203" pitchFamily="34" charset="0"/>
              </a:rPr>
              <a:t>Security</a:t>
            </a:r>
          </a:p>
          <a:p>
            <a:pPr algn="ctr"/>
            <a:r>
              <a:rPr lang="en-GB" sz="2800" b="1" dirty="0">
                <a:solidFill>
                  <a:schemeClr val="bg1"/>
                </a:solidFill>
                <a:latin typeface="Lato" panose="020F0502020204030203" pitchFamily="34" charset="0"/>
              </a:rPr>
              <a:t>Case Development</a:t>
            </a:r>
          </a:p>
        </p:txBody>
      </p:sp>
      <p:pic>
        <p:nvPicPr>
          <p:cNvPr id="61" name="Graphic 60" descr="Crown outline">
            <a:extLst>
              <a:ext uri="{FF2B5EF4-FFF2-40B4-BE49-F238E27FC236}">
                <a16:creationId xmlns:a16="http://schemas.microsoft.com/office/drawing/2014/main" id="{E54635A6-3396-4A23-A7FD-438FA19E519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74253" y="580542"/>
            <a:ext cx="540000" cy="540000"/>
          </a:xfrm>
          <a:prstGeom prst="rect">
            <a:avLst/>
          </a:prstGeom>
        </p:spPr>
      </p:pic>
      <p:pic>
        <p:nvPicPr>
          <p:cNvPr id="63" name="Graphic 62" descr="User Crown Female outline">
            <a:extLst>
              <a:ext uri="{FF2B5EF4-FFF2-40B4-BE49-F238E27FC236}">
                <a16:creationId xmlns:a16="http://schemas.microsoft.com/office/drawing/2014/main" id="{83EE32C4-FFBF-4170-8CAC-AF703760762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063117" y="5057833"/>
            <a:ext cx="540000" cy="540000"/>
          </a:xfrm>
          <a:prstGeom prst="rect">
            <a:avLst/>
          </a:prstGeom>
        </p:spPr>
      </p:pic>
      <p:pic>
        <p:nvPicPr>
          <p:cNvPr id="65" name="Graphic 64" descr="User Crown Male outline">
            <a:extLst>
              <a:ext uri="{FF2B5EF4-FFF2-40B4-BE49-F238E27FC236}">
                <a16:creationId xmlns:a16="http://schemas.microsoft.com/office/drawing/2014/main" id="{1A8F38FF-8B07-4F1C-99D0-32CDAE0ECB9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213565" y="2675629"/>
            <a:ext cx="540000" cy="540000"/>
          </a:xfrm>
          <a:prstGeom prst="rect">
            <a:avLst/>
          </a:prstGeom>
        </p:spPr>
      </p:pic>
      <p:pic>
        <p:nvPicPr>
          <p:cNvPr id="67" name="Graphic 66" descr="Pawn outline">
            <a:extLst>
              <a:ext uri="{FF2B5EF4-FFF2-40B4-BE49-F238E27FC236}">
                <a16:creationId xmlns:a16="http://schemas.microsoft.com/office/drawing/2014/main" id="{2A6E73CB-4961-4BF2-9D8F-311F76E592C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468214" y="5097860"/>
            <a:ext cx="540000" cy="540000"/>
          </a:xfrm>
          <a:prstGeom prst="rect">
            <a:avLst/>
          </a:prstGeom>
        </p:spPr>
      </p:pic>
      <p:pic>
        <p:nvPicPr>
          <p:cNvPr id="69" name="Graphic 68" descr="Medieval tower outline">
            <a:extLst>
              <a:ext uri="{FF2B5EF4-FFF2-40B4-BE49-F238E27FC236}">
                <a16:creationId xmlns:a16="http://schemas.microsoft.com/office/drawing/2014/main" id="{CD330948-42D8-4FCD-904A-88A5C12AFBB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245059" y="2671982"/>
            <a:ext cx="540000" cy="540000"/>
          </a:xfrm>
          <a:prstGeom prst="rect">
            <a:avLst/>
          </a:prstGeom>
        </p:spPr>
      </p:pic>
      <p:sp>
        <p:nvSpPr>
          <p:cNvPr id="70" name="TextBox 69">
            <a:extLst>
              <a:ext uri="{FF2B5EF4-FFF2-40B4-BE49-F238E27FC236}">
                <a16:creationId xmlns:a16="http://schemas.microsoft.com/office/drawing/2014/main" id="{032D310E-E464-434F-BB94-3CA693C0B37C}"/>
              </a:ext>
            </a:extLst>
          </p:cNvPr>
          <p:cNvSpPr txBox="1"/>
          <p:nvPr/>
        </p:nvSpPr>
        <p:spPr>
          <a:xfrm flipH="1">
            <a:off x="7493033" y="538535"/>
            <a:ext cx="2519188" cy="646331"/>
          </a:xfrm>
          <a:prstGeom prst="rect">
            <a:avLst/>
          </a:prstGeom>
          <a:noFill/>
        </p:spPr>
        <p:txBody>
          <a:bodyPr wrap="square" rtlCol="0">
            <a:spAutoFit/>
          </a:bodyPr>
          <a:lstStyle/>
          <a:p>
            <a:r>
              <a:rPr lang="en-GB" b="1" dirty="0">
                <a:solidFill>
                  <a:srgbClr val="F8E136"/>
                </a:solidFill>
                <a:latin typeface="Quantify" pitchFamily="2" charset="0"/>
              </a:rPr>
              <a:t>Introduction</a:t>
            </a:r>
          </a:p>
          <a:p>
            <a:r>
              <a:rPr lang="en-GB" b="1" dirty="0">
                <a:solidFill>
                  <a:srgbClr val="F8E136"/>
                </a:solidFill>
                <a:latin typeface="Quantify" pitchFamily="2" charset="0"/>
              </a:rPr>
              <a:t>Design Good Practice</a:t>
            </a:r>
          </a:p>
        </p:txBody>
      </p:sp>
      <p:sp>
        <p:nvSpPr>
          <p:cNvPr id="71" name="TextBox 70">
            <a:extLst>
              <a:ext uri="{FF2B5EF4-FFF2-40B4-BE49-F238E27FC236}">
                <a16:creationId xmlns:a16="http://schemas.microsoft.com/office/drawing/2014/main" id="{08867F1C-FB32-4070-96B7-0FC77C3106A7}"/>
              </a:ext>
            </a:extLst>
          </p:cNvPr>
          <p:cNvSpPr txBox="1"/>
          <p:nvPr/>
        </p:nvSpPr>
        <p:spPr>
          <a:xfrm flipH="1">
            <a:off x="9623691" y="2767641"/>
            <a:ext cx="2823636" cy="369332"/>
          </a:xfrm>
          <a:prstGeom prst="rect">
            <a:avLst/>
          </a:prstGeom>
          <a:noFill/>
        </p:spPr>
        <p:txBody>
          <a:bodyPr wrap="square" rtlCol="0">
            <a:spAutoFit/>
          </a:bodyPr>
          <a:lstStyle/>
          <a:p>
            <a:r>
              <a:rPr lang="en-GB" sz="1800" b="1" i="0" u="none" strike="noStrike" baseline="0" dirty="0">
                <a:solidFill>
                  <a:srgbClr val="C47FB8"/>
                </a:solidFill>
                <a:latin typeface="Arial" panose="020B0604020202020204" pitchFamily="34" charset="0"/>
              </a:rPr>
              <a:t>Security Architectures</a:t>
            </a:r>
            <a:endParaRPr lang="en-GB" b="1" dirty="0">
              <a:solidFill>
                <a:srgbClr val="C47FB8"/>
              </a:solidFill>
              <a:latin typeface="Quantify" pitchFamily="2" charset="0"/>
            </a:endParaRPr>
          </a:p>
        </p:txBody>
      </p:sp>
      <p:sp>
        <p:nvSpPr>
          <p:cNvPr id="72" name="TextBox 71">
            <a:extLst>
              <a:ext uri="{FF2B5EF4-FFF2-40B4-BE49-F238E27FC236}">
                <a16:creationId xmlns:a16="http://schemas.microsoft.com/office/drawing/2014/main" id="{9A7C277C-68CF-4EAE-8C50-7D6A5682B95A}"/>
              </a:ext>
            </a:extLst>
          </p:cNvPr>
          <p:cNvSpPr txBox="1"/>
          <p:nvPr/>
        </p:nvSpPr>
        <p:spPr>
          <a:xfrm flipH="1">
            <a:off x="8684364" y="5040768"/>
            <a:ext cx="2823636" cy="646331"/>
          </a:xfrm>
          <a:prstGeom prst="rect">
            <a:avLst/>
          </a:prstGeom>
          <a:noFill/>
        </p:spPr>
        <p:txBody>
          <a:bodyPr wrap="square" rtlCol="0">
            <a:spAutoFit/>
          </a:bodyPr>
          <a:lstStyle/>
          <a:p>
            <a:pPr algn="ctr"/>
            <a:r>
              <a:rPr lang="en-GB" sz="1800" b="1" i="0" u="none" strike="noStrike" baseline="0" dirty="0">
                <a:solidFill>
                  <a:srgbClr val="EF7056"/>
                </a:solidFill>
                <a:latin typeface="Arial" panose="020B0604020202020204" pitchFamily="34" charset="0"/>
              </a:rPr>
              <a:t>Developing a 'Security Case'</a:t>
            </a:r>
            <a:endParaRPr lang="en-GB" b="1" dirty="0">
              <a:solidFill>
                <a:srgbClr val="EF7056"/>
              </a:solidFill>
              <a:latin typeface="Quantify" pitchFamily="2" charset="0"/>
            </a:endParaRPr>
          </a:p>
        </p:txBody>
      </p:sp>
      <p:sp>
        <p:nvSpPr>
          <p:cNvPr id="73" name="TextBox 72">
            <a:extLst>
              <a:ext uri="{FF2B5EF4-FFF2-40B4-BE49-F238E27FC236}">
                <a16:creationId xmlns:a16="http://schemas.microsoft.com/office/drawing/2014/main" id="{474D868C-E7A4-4A29-A601-AE1617AC9E47}"/>
              </a:ext>
            </a:extLst>
          </p:cNvPr>
          <p:cNvSpPr txBox="1"/>
          <p:nvPr/>
        </p:nvSpPr>
        <p:spPr>
          <a:xfrm flipH="1">
            <a:off x="514185" y="5038140"/>
            <a:ext cx="2823636" cy="646331"/>
          </a:xfrm>
          <a:prstGeom prst="rect">
            <a:avLst/>
          </a:prstGeom>
          <a:noFill/>
        </p:spPr>
        <p:txBody>
          <a:bodyPr wrap="square" rtlCol="0">
            <a:spAutoFit/>
          </a:bodyPr>
          <a:lstStyle/>
          <a:p>
            <a:pPr algn="ctr"/>
            <a:r>
              <a:rPr lang="en-GB" sz="1800" b="1" i="0" u="none" strike="noStrike" baseline="0" dirty="0">
                <a:solidFill>
                  <a:schemeClr val="accent1">
                    <a:lumMod val="60000"/>
                    <a:lumOff val="40000"/>
                  </a:schemeClr>
                </a:solidFill>
                <a:latin typeface="Arial" panose="020B0604020202020204" pitchFamily="34" charset="0"/>
              </a:rPr>
              <a:t>Developing a 'Security Case'</a:t>
            </a:r>
            <a:endParaRPr lang="en-GB" b="1" dirty="0">
              <a:solidFill>
                <a:schemeClr val="accent1">
                  <a:lumMod val="60000"/>
                  <a:lumOff val="40000"/>
                </a:schemeClr>
              </a:solidFill>
              <a:latin typeface="Quantify" pitchFamily="2" charset="0"/>
            </a:endParaRPr>
          </a:p>
        </p:txBody>
      </p:sp>
      <p:sp>
        <p:nvSpPr>
          <p:cNvPr id="74" name="TextBox 73">
            <a:extLst>
              <a:ext uri="{FF2B5EF4-FFF2-40B4-BE49-F238E27FC236}">
                <a16:creationId xmlns:a16="http://schemas.microsoft.com/office/drawing/2014/main" id="{112CFD50-1E05-485F-AB55-345E4E5308AE}"/>
              </a:ext>
            </a:extLst>
          </p:cNvPr>
          <p:cNvSpPr txBox="1"/>
          <p:nvPr/>
        </p:nvSpPr>
        <p:spPr>
          <a:xfrm flipH="1">
            <a:off x="332463" y="2741004"/>
            <a:ext cx="1932106" cy="369332"/>
          </a:xfrm>
          <a:prstGeom prst="rect">
            <a:avLst/>
          </a:prstGeom>
          <a:noFill/>
        </p:spPr>
        <p:txBody>
          <a:bodyPr wrap="square" rtlCol="0">
            <a:spAutoFit/>
          </a:bodyPr>
          <a:lstStyle/>
          <a:p>
            <a:pPr algn="ctr"/>
            <a:r>
              <a:rPr lang="en-GB" sz="1800" b="1" i="0" u="none" strike="noStrike" baseline="0" dirty="0">
                <a:solidFill>
                  <a:srgbClr val="00B293"/>
                </a:solidFill>
                <a:latin typeface="Arial" panose="020B0604020202020204" pitchFamily="34" charset="0"/>
              </a:rPr>
              <a:t>Exam (11:00)</a:t>
            </a:r>
            <a:endParaRPr lang="en-GB" b="1" dirty="0">
              <a:solidFill>
                <a:srgbClr val="00B293"/>
              </a:solidFill>
              <a:latin typeface="Quantify" pitchFamily="2" charset="0"/>
            </a:endParaRPr>
          </a:p>
        </p:txBody>
      </p:sp>
    </p:spTree>
    <p:extLst>
      <p:ext uri="{BB962C8B-B14F-4D97-AF65-F5344CB8AC3E}">
        <p14:creationId xmlns:p14="http://schemas.microsoft.com/office/powerpoint/2010/main" val="3016981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p:cTn id="7" dur="500" fill="hold"/>
                                        <p:tgtEl>
                                          <p:spTgt spid="59"/>
                                        </p:tgtEl>
                                        <p:attrNameLst>
                                          <p:attrName>ppt_w</p:attrName>
                                        </p:attrNameLst>
                                      </p:cBhvr>
                                      <p:tavLst>
                                        <p:tav tm="0">
                                          <p:val>
                                            <p:fltVal val="0"/>
                                          </p:val>
                                        </p:tav>
                                        <p:tav tm="100000">
                                          <p:val>
                                            <p:strVal val="#ppt_w"/>
                                          </p:val>
                                        </p:tav>
                                      </p:tavLst>
                                    </p:anim>
                                    <p:anim calcmode="lin" valueType="num">
                                      <p:cBhvr>
                                        <p:cTn id="8" dur="500" fill="hold"/>
                                        <p:tgtEl>
                                          <p:spTgt spid="59"/>
                                        </p:tgtEl>
                                        <p:attrNameLst>
                                          <p:attrName>ppt_h</p:attrName>
                                        </p:attrNameLst>
                                      </p:cBhvr>
                                      <p:tavLst>
                                        <p:tav tm="0">
                                          <p:val>
                                            <p:fltVal val="0"/>
                                          </p:val>
                                        </p:tav>
                                        <p:tav tm="100000">
                                          <p:val>
                                            <p:strVal val="#ppt_h"/>
                                          </p:val>
                                        </p:tav>
                                      </p:tavLst>
                                    </p:anim>
                                    <p:animEffect transition="in" filter="fade">
                                      <p:cBhvr>
                                        <p:cTn id="9" dur="500"/>
                                        <p:tgtEl>
                                          <p:spTgt spid="59"/>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57"/>
                                        </p:tgtEl>
                                        <p:attrNameLst>
                                          <p:attrName>style.visibility</p:attrName>
                                        </p:attrNameLst>
                                      </p:cBhvr>
                                      <p:to>
                                        <p:strVal val="visible"/>
                                      </p:to>
                                    </p:set>
                                    <p:animEffect transition="in" filter="wheel(1)">
                                      <p:cBhvr>
                                        <p:cTn id="14" dur="2000"/>
                                        <p:tgtEl>
                                          <p:spTgt spid="57"/>
                                        </p:tgtEl>
                                      </p:cBhvr>
                                    </p:animEffect>
                                  </p:childTnLst>
                                </p:cTn>
                              </p:par>
                              <p:par>
                                <p:cTn id="15" presetID="21" presetClass="entr" presetSubtype="1" fill="hold" grpId="0" nodeType="with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wheel(1)">
                                      <p:cBhvr>
                                        <p:cTn id="17" dur="2000"/>
                                        <p:tgtEl>
                                          <p:spTgt spid="56"/>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55"/>
                                        </p:tgtEl>
                                        <p:attrNameLst>
                                          <p:attrName>style.visibility</p:attrName>
                                        </p:attrNameLst>
                                      </p:cBhvr>
                                      <p:to>
                                        <p:strVal val="visible"/>
                                      </p:to>
                                    </p:set>
                                    <p:animEffect transition="in" filter="wheel(1)">
                                      <p:cBhvr>
                                        <p:cTn id="20" dur="2000"/>
                                        <p:tgtEl>
                                          <p:spTgt spid="55"/>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heel(1)">
                                      <p:cBhvr>
                                        <p:cTn id="23" dur="2000"/>
                                        <p:tgtEl>
                                          <p:spTgt spid="54"/>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Effect transition="in" filter="wheel(1)">
                                      <p:cBhvr>
                                        <p:cTn id="26" dur="2000"/>
                                        <p:tgtEl>
                                          <p:spTgt spid="5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wipe(left)">
                                      <p:cBhvr>
                                        <p:cTn id="31" dur="500"/>
                                        <p:tgtEl>
                                          <p:spTgt spid="49"/>
                                        </p:tgtEl>
                                      </p:cBhvr>
                                    </p:animEffect>
                                  </p:childTnLst>
                                </p:cTn>
                              </p:par>
                            </p:childTnLst>
                          </p:cTn>
                        </p:par>
                        <p:par>
                          <p:cTn id="32" fill="hold">
                            <p:stCondLst>
                              <p:cond delay="500"/>
                            </p:stCondLst>
                            <p:childTnLst>
                              <p:par>
                                <p:cTn id="33" presetID="10" presetClass="entr" presetSubtype="0" fill="hold" grpId="0" nodeType="afterEffect">
                                  <p:stCondLst>
                                    <p:cond delay="1000"/>
                                  </p:stCondLst>
                                  <p:childTnLst>
                                    <p:set>
                                      <p:cBhvr>
                                        <p:cTn id="34" dur="1" fill="hold">
                                          <p:stCondLst>
                                            <p:cond delay="0"/>
                                          </p:stCondLst>
                                        </p:cTn>
                                        <p:tgtEl>
                                          <p:spTgt spid="70"/>
                                        </p:tgtEl>
                                        <p:attrNameLst>
                                          <p:attrName>style.visibility</p:attrName>
                                        </p:attrNameLst>
                                      </p:cBhvr>
                                      <p:to>
                                        <p:strVal val="visible"/>
                                      </p:to>
                                    </p:set>
                                    <p:animEffect transition="in" filter="fade">
                                      <p:cBhvr>
                                        <p:cTn id="35" dur="500"/>
                                        <p:tgtEl>
                                          <p:spTgt spid="70"/>
                                        </p:tgtEl>
                                      </p:cBhvr>
                                    </p:animEffect>
                                  </p:childTnLst>
                                </p:cTn>
                              </p:par>
                            </p:childTnLst>
                          </p:cTn>
                        </p:par>
                        <p:par>
                          <p:cTn id="36" fill="hold">
                            <p:stCondLst>
                              <p:cond delay="2000"/>
                            </p:stCondLst>
                            <p:childTnLst>
                              <p:par>
                                <p:cTn id="37" presetID="10" presetClass="entr" presetSubtype="0"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Effect transition="in" filter="fade">
                                      <p:cBhvr>
                                        <p:cTn id="39" dur="500"/>
                                        <p:tgtEl>
                                          <p:spTgt spid="6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50"/>
                                        </p:tgtEl>
                                        <p:attrNameLst>
                                          <p:attrName>style.visibility</p:attrName>
                                        </p:attrNameLst>
                                      </p:cBhvr>
                                      <p:to>
                                        <p:strVal val="visible"/>
                                      </p:to>
                                    </p:set>
                                    <p:animEffect transition="in" filter="wipe(left)">
                                      <p:cBhvr>
                                        <p:cTn id="44" dur="500"/>
                                        <p:tgtEl>
                                          <p:spTgt spid="50"/>
                                        </p:tgtEl>
                                      </p:cBhvr>
                                    </p:animEffect>
                                  </p:childTnLst>
                                </p:cTn>
                              </p:par>
                            </p:childTnLst>
                          </p:cTn>
                        </p:par>
                        <p:par>
                          <p:cTn id="45" fill="hold">
                            <p:stCondLst>
                              <p:cond delay="500"/>
                            </p:stCondLst>
                            <p:childTnLst>
                              <p:par>
                                <p:cTn id="46" presetID="10" presetClass="entr" presetSubtype="0" fill="hold" grpId="0" nodeType="afterEffect">
                                  <p:stCondLst>
                                    <p:cond delay="100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500"/>
                                        <p:tgtEl>
                                          <p:spTgt spid="71"/>
                                        </p:tgtEl>
                                      </p:cBhvr>
                                    </p:animEffect>
                                  </p:childTnLst>
                                </p:cTn>
                              </p:par>
                            </p:childTnLst>
                          </p:cTn>
                        </p:par>
                        <p:par>
                          <p:cTn id="49" fill="hold">
                            <p:stCondLst>
                              <p:cond delay="2000"/>
                            </p:stCondLst>
                            <p:childTnLst>
                              <p:par>
                                <p:cTn id="50" presetID="10" presetClass="entr" presetSubtype="0" fill="hold"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fade">
                                      <p:cBhvr>
                                        <p:cTn id="52" dur="500"/>
                                        <p:tgtEl>
                                          <p:spTgt spid="6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wipe(left)">
                                      <p:cBhvr>
                                        <p:cTn id="57" dur="500"/>
                                        <p:tgtEl>
                                          <p:spTgt spid="51"/>
                                        </p:tgtEl>
                                      </p:cBhvr>
                                    </p:animEffect>
                                  </p:childTnLst>
                                </p:cTn>
                              </p:par>
                            </p:childTnLst>
                          </p:cTn>
                        </p:par>
                        <p:par>
                          <p:cTn id="58" fill="hold">
                            <p:stCondLst>
                              <p:cond delay="500"/>
                            </p:stCondLst>
                            <p:childTnLst>
                              <p:par>
                                <p:cTn id="59" presetID="10" presetClass="entr" presetSubtype="0" fill="hold" grpId="0" nodeType="afterEffect">
                                  <p:stCondLst>
                                    <p:cond delay="1000"/>
                                  </p:stCondLst>
                                  <p:childTnLst>
                                    <p:set>
                                      <p:cBhvr>
                                        <p:cTn id="60" dur="1" fill="hold">
                                          <p:stCondLst>
                                            <p:cond delay="0"/>
                                          </p:stCondLst>
                                        </p:cTn>
                                        <p:tgtEl>
                                          <p:spTgt spid="72"/>
                                        </p:tgtEl>
                                        <p:attrNameLst>
                                          <p:attrName>style.visibility</p:attrName>
                                        </p:attrNameLst>
                                      </p:cBhvr>
                                      <p:to>
                                        <p:strVal val="visible"/>
                                      </p:to>
                                    </p:set>
                                    <p:animEffect transition="in" filter="fade">
                                      <p:cBhvr>
                                        <p:cTn id="61" dur="500"/>
                                        <p:tgtEl>
                                          <p:spTgt spid="72"/>
                                        </p:tgtEl>
                                      </p:cBhvr>
                                    </p:animEffect>
                                  </p:childTnLst>
                                </p:cTn>
                              </p:par>
                            </p:childTnLst>
                          </p:cTn>
                        </p:par>
                        <p:par>
                          <p:cTn id="62" fill="hold">
                            <p:stCondLst>
                              <p:cond delay="2000"/>
                            </p:stCondLst>
                            <p:childTnLst>
                              <p:par>
                                <p:cTn id="63" presetID="10"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Effect transition="in" filter="fade">
                                      <p:cBhvr>
                                        <p:cTn id="65" dur="500"/>
                                        <p:tgtEl>
                                          <p:spTgt spid="67"/>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2" fill="hold" grpId="0" nodeType="clickEffect">
                                  <p:stCondLst>
                                    <p:cond delay="0"/>
                                  </p:stCondLst>
                                  <p:childTnLst>
                                    <p:set>
                                      <p:cBhvr>
                                        <p:cTn id="69" dur="1" fill="hold">
                                          <p:stCondLst>
                                            <p:cond delay="0"/>
                                          </p:stCondLst>
                                        </p:cTn>
                                        <p:tgtEl>
                                          <p:spTgt spid="52"/>
                                        </p:tgtEl>
                                        <p:attrNameLst>
                                          <p:attrName>style.visibility</p:attrName>
                                        </p:attrNameLst>
                                      </p:cBhvr>
                                      <p:to>
                                        <p:strVal val="visible"/>
                                      </p:to>
                                    </p:set>
                                    <p:animEffect transition="in" filter="wipe(right)">
                                      <p:cBhvr>
                                        <p:cTn id="70" dur="500"/>
                                        <p:tgtEl>
                                          <p:spTgt spid="52"/>
                                        </p:tgtEl>
                                      </p:cBhvr>
                                    </p:animEffect>
                                  </p:childTnLst>
                                </p:cTn>
                              </p:par>
                            </p:childTnLst>
                          </p:cTn>
                        </p:par>
                        <p:par>
                          <p:cTn id="71" fill="hold">
                            <p:stCondLst>
                              <p:cond delay="500"/>
                            </p:stCondLst>
                            <p:childTnLst>
                              <p:par>
                                <p:cTn id="72" presetID="10" presetClass="entr" presetSubtype="0" fill="hold" grpId="0" nodeType="afterEffect">
                                  <p:stCondLst>
                                    <p:cond delay="1000"/>
                                  </p:stCondLst>
                                  <p:childTnLst>
                                    <p:set>
                                      <p:cBhvr>
                                        <p:cTn id="73" dur="1" fill="hold">
                                          <p:stCondLst>
                                            <p:cond delay="0"/>
                                          </p:stCondLst>
                                        </p:cTn>
                                        <p:tgtEl>
                                          <p:spTgt spid="73"/>
                                        </p:tgtEl>
                                        <p:attrNameLst>
                                          <p:attrName>style.visibility</p:attrName>
                                        </p:attrNameLst>
                                      </p:cBhvr>
                                      <p:to>
                                        <p:strVal val="visible"/>
                                      </p:to>
                                    </p:set>
                                    <p:animEffect transition="in" filter="fade">
                                      <p:cBhvr>
                                        <p:cTn id="74" dur="500"/>
                                        <p:tgtEl>
                                          <p:spTgt spid="73"/>
                                        </p:tgtEl>
                                      </p:cBhvr>
                                    </p:animEffect>
                                  </p:childTnLst>
                                </p:cTn>
                              </p:par>
                            </p:childTnLst>
                          </p:cTn>
                        </p:par>
                        <p:par>
                          <p:cTn id="75" fill="hold">
                            <p:stCondLst>
                              <p:cond delay="2000"/>
                            </p:stCondLst>
                            <p:childTnLst>
                              <p:par>
                                <p:cTn id="76" presetID="10" presetClass="entr" presetSubtype="0" fill="hold"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500"/>
                                        <p:tgtEl>
                                          <p:spTgt spid="63"/>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2" fill="hold" grpId="0" nodeType="clickEffect">
                                  <p:stCondLst>
                                    <p:cond delay="0"/>
                                  </p:stCondLst>
                                  <p:childTnLst>
                                    <p:set>
                                      <p:cBhvr>
                                        <p:cTn id="82" dur="1" fill="hold">
                                          <p:stCondLst>
                                            <p:cond delay="0"/>
                                          </p:stCondLst>
                                        </p:cTn>
                                        <p:tgtEl>
                                          <p:spTgt spid="53"/>
                                        </p:tgtEl>
                                        <p:attrNameLst>
                                          <p:attrName>style.visibility</p:attrName>
                                        </p:attrNameLst>
                                      </p:cBhvr>
                                      <p:to>
                                        <p:strVal val="visible"/>
                                      </p:to>
                                    </p:set>
                                    <p:animEffect transition="in" filter="wipe(right)">
                                      <p:cBhvr>
                                        <p:cTn id="83" dur="500"/>
                                        <p:tgtEl>
                                          <p:spTgt spid="53"/>
                                        </p:tgtEl>
                                      </p:cBhvr>
                                    </p:animEffect>
                                  </p:childTnLst>
                                </p:cTn>
                              </p:par>
                            </p:childTnLst>
                          </p:cTn>
                        </p:par>
                        <p:par>
                          <p:cTn id="84" fill="hold">
                            <p:stCondLst>
                              <p:cond delay="500"/>
                            </p:stCondLst>
                            <p:childTnLst>
                              <p:par>
                                <p:cTn id="85" presetID="10" presetClass="entr" presetSubtype="0" fill="hold" grpId="0" nodeType="afterEffect">
                                  <p:stCondLst>
                                    <p:cond delay="1000"/>
                                  </p:stCondLst>
                                  <p:childTnLst>
                                    <p:set>
                                      <p:cBhvr>
                                        <p:cTn id="86" dur="1" fill="hold">
                                          <p:stCondLst>
                                            <p:cond delay="0"/>
                                          </p:stCondLst>
                                        </p:cTn>
                                        <p:tgtEl>
                                          <p:spTgt spid="74"/>
                                        </p:tgtEl>
                                        <p:attrNameLst>
                                          <p:attrName>style.visibility</p:attrName>
                                        </p:attrNameLst>
                                      </p:cBhvr>
                                      <p:to>
                                        <p:strVal val="visible"/>
                                      </p:to>
                                    </p:set>
                                    <p:animEffect transition="in" filter="fade">
                                      <p:cBhvr>
                                        <p:cTn id="87" dur="500"/>
                                        <p:tgtEl>
                                          <p:spTgt spid="74"/>
                                        </p:tgtEl>
                                      </p:cBhvr>
                                    </p:animEffect>
                                  </p:childTnLst>
                                </p:cTn>
                              </p:par>
                            </p:childTnLst>
                          </p:cTn>
                        </p:par>
                        <p:par>
                          <p:cTn id="88" fill="hold">
                            <p:stCondLst>
                              <p:cond delay="2000"/>
                            </p:stCondLst>
                            <p:childTnLst>
                              <p:par>
                                <p:cTn id="89" presetID="10" presetClass="entr" presetSubtype="0" fill="hold"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1" grpId="0" animBg="1"/>
      <p:bldP spid="52" grpId="0" animBg="1"/>
      <p:bldP spid="53" grpId="0" animBg="1"/>
      <p:bldP spid="54" grpId="0"/>
      <p:bldP spid="55" grpId="0"/>
      <p:bldP spid="56" grpId="0"/>
      <p:bldP spid="57" grpId="0"/>
      <p:bldP spid="58" grpId="0"/>
      <p:bldP spid="59" grpId="0"/>
      <p:bldP spid="70" grpId="0"/>
      <p:bldP spid="71" grpId="0"/>
      <p:bldP spid="72" grpId="0"/>
      <p:bldP spid="73" grpId="0"/>
      <p:bldP spid="7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8452C-09D3-48E3-9B27-46CA10D173C8}"/>
              </a:ext>
            </a:extLst>
          </p:cNvPr>
          <p:cNvSpPr>
            <a:spLocks noGrp="1"/>
          </p:cNvSpPr>
          <p:nvPr>
            <p:ph type="title"/>
          </p:nvPr>
        </p:nvSpPr>
        <p:spPr/>
        <p:txBody>
          <a:bodyPr/>
          <a:lstStyle/>
          <a:p>
            <a:r>
              <a:rPr lang="en-GB" b="1" dirty="0"/>
              <a:t>Security Architectures </a:t>
            </a:r>
            <a:endParaRPr lang="en-GB" dirty="0"/>
          </a:p>
        </p:txBody>
      </p:sp>
      <p:sp>
        <p:nvSpPr>
          <p:cNvPr id="3" name="Content Placeholder 2">
            <a:extLst>
              <a:ext uri="{FF2B5EF4-FFF2-40B4-BE49-F238E27FC236}">
                <a16:creationId xmlns:a16="http://schemas.microsoft.com/office/drawing/2014/main" id="{9A73047B-D09F-497D-BBEC-E32F8042B8BA}"/>
              </a:ext>
            </a:extLst>
          </p:cNvPr>
          <p:cNvSpPr>
            <a:spLocks noGrp="1"/>
          </p:cNvSpPr>
          <p:nvPr>
            <p:ph type="body" idx="1"/>
          </p:nvPr>
        </p:nvSpPr>
        <p:spPr>
          <a:xfrm>
            <a:off x="831850" y="4589463"/>
            <a:ext cx="10515600" cy="1961808"/>
          </a:xfrm>
        </p:spPr>
        <p:txBody>
          <a:bodyPr>
            <a:normAutofit lnSpcReduction="10000"/>
          </a:bodyPr>
          <a:lstStyle/>
          <a:p>
            <a:r>
              <a:rPr lang="en-GB" dirty="0"/>
              <a:t>The purpose and nature of security architecture and how it differs from enterprise architecture considering all the technology, people and processes relating to a computer system</a:t>
            </a:r>
          </a:p>
          <a:p>
            <a:r>
              <a:rPr lang="en-GB" dirty="0"/>
              <a:t>Common security architecture frameworks in use</a:t>
            </a:r>
          </a:p>
          <a:p>
            <a:r>
              <a:rPr lang="en-GB" dirty="0"/>
              <a:t>Reputable sources of architectural patterns and guidance</a:t>
            </a:r>
          </a:p>
        </p:txBody>
      </p:sp>
    </p:spTree>
    <p:extLst>
      <p:ext uri="{BB962C8B-B14F-4D97-AF65-F5344CB8AC3E}">
        <p14:creationId xmlns:p14="http://schemas.microsoft.com/office/powerpoint/2010/main" val="5259125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F8E8A-4AB8-4504-A824-9E232EA4EDB5}"/>
              </a:ext>
            </a:extLst>
          </p:cNvPr>
          <p:cNvSpPr>
            <a:spLocks noGrp="1"/>
          </p:cNvSpPr>
          <p:nvPr>
            <p:ph type="title"/>
          </p:nvPr>
        </p:nvSpPr>
        <p:spPr/>
        <p:txBody>
          <a:bodyPr/>
          <a:lstStyle/>
          <a:p>
            <a:r>
              <a:rPr lang="en-GB" dirty="0"/>
              <a:t>Purpose and Nature of Security Architecture</a:t>
            </a:r>
          </a:p>
        </p:txBody>
      </p:sp>
      <p:sp>
        <p:nvSpPr>
          <p:cNvPr id="3" name="Content Placeholder 2">
            <a:extLst>
              <a:ext uri="{FF2B5EF4-FFF2-40B4-BE49-F238E27FC236}">
                <a16:creationId xmlns:a16="http://schemas.microsoft.com/office/drawing/2014/main" id="{D74E97C2-85ED-429A-8EB7-A8ACB9A149FA}"/>
              </a:ext>
            </a:extLst>
          </p:cNvPr>
          <p:cNvSpPr>
            <a:spLocks noGrp="1"/>
          </p:cNvSpPr>
          <p:nvPr>
            <p:ph type="body" idx="1"/>
          </p:nvPr>
        </p:nvSpPr>
        <p:spPr>
          <a:xfrm>
            <a:off x="831850" y="4589463"/>
            <a:ext cx="10515600" cy="2144712"/>
          </a:xfrm>
        </p:spPr>
        <p:txBody>
          <a:bodyPr>
            <a:normAutofit/>
          </a:bodyPr>
          <a:lstStyle/>
          <a:p>
            <a:r>
              <a:rPr lang="en-GB" dirty="0"/>
              <a:t>NCSC secure design principles:</a:t>
            </a:r>
          </a:p>
          <a:p>
            <a:pPr lvl="1"/>
            <a:r>
              <a:rPr lang="en-GB" dirty="0"/>
              <a:t>Establish the context</a:t>
            </a:r>
          </a:p>
          <a:p>
            <a:pPr lvl="1"/>
            <a:r>
              <a:rPr lang="en-GB" dirty="0"/>
              <a:t>Making compromise difficult</a:t>
            </a:r>
          </a:p>
          <a:p>
            <a:pPr lvl="1"/>
            <a:r>
              <a:rPr lang="en-GB" dirty="0"/>
              <a:t>Making disruption difficult</a:t>
            </a:r>
          </a:p>
          <a:p>
            <a:pPr lvl="1"/>
            <a:r>
              <a:rPr lang="en-GB" dirty="0"/>
              <a:t>Making compromise detection easier</a:t>
            </a:r>
          </a:p>
          <a:p>
            <a:pPr lvl="1"/>
            <a:r>
              <a:rPr lang="en-GB" dirty="0"/>
              <a:t>Reducing the impact of compromise</a:t>
            </a:r>
          </a:p>
        </p:txBody>
      </p:sp>
    </p:spTree>
    <p:extLst>
      <p:ext uri="{BB962C8B-B14F-4D97-AF65-F5344CB8AC3E}">
        <p14:creationId xmlns:p14="http://schemas.microsoft.com/office/powerpoint/2010/main" val="11393468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A01FAC-ABC8-4960-8656-2C3AA8E992A8}"/>
              </a:ext>
            </a:extLst>
          </p:cNvPr>
          <p:cNvSpPr>
            <a:spLocks noGrp="1"/>
          </p:cNvSpPr>
          <p:nvPr>
            <p:ph type="title"/>
          </p:nvPr>
        </p:nvSpPr>
        <p:spPr/>
        <p:txBody>
          <a:bodyPr/>
          <a:lstStyle/>
          <a:p>
            <a:r>
              <a:rPr lang="en-GB" dirty="0"/>
              <a:t>Enterprise Security Architecture</a:t>
            </a:r>
          </a:p>
        </p:txBody>
      </p:sp>
      <p:pic>
        <p:nvPicPr>
          <p:cNvPr id="7" name="Content Placeholder 6">
            <a:extLst>
              <a:ext uri="{FF2B5EF4-FFF2-40B4-BE49-F238E27FC236}">
                <a16:creationId xmlns:a16="http://schemas.microsoft.com/office/drawing/2014/main" id="{7DCCD0A3-C0E9-43D0-A6A0-52EF37B8FACF}"/>
              </a:ext>
            </a:extLst>
          </p:cNvPr>
          <p:cNvPicPr>
            <a:picLocks noGrp="1" noChangeAspect="1"/>
          </p:cNvPicPr>
          <p:nvPr>
            <p:ph idx="1"/>
          </p:nvPr>
        </p:nvPicPr>
        <p:blipFill>
          <a:blip r:embed="rId2"/>
          <a:stretch>
            <a:fillRect/>
          </a:stretch>
        </p:blipFill>
        <p:spPr>
          <a:xfrm>
            <a:off x="3080425" y="1919575"/>
            <a:ext cx="6031149" cy="4163438"/>
          </a:xfrm>
        </p:spPr>
      </p:pic>
    </p:spTree>
    <p:extLst>
      <p:ext uri="{BB962C8B-B14F-4D97-AF65-F5344CB8AC3E}">
        <p14:creationId xmlns:p14="http://schemas.microsoft.com/office/powerpoint/2010/main" val="36925143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055" y="324664"/>
            <a:ext cx="9891236" cy="1325563"/>
          </a:xfrm>
        </p:spPr>
        <p:txBody>
          <a:bodyPr>
            <a:normAutofit/>
          </a:bodyPr>
          <a:lstStyle/>
          <a:p>
            <a:r>
              <a:rPr lang="en-GB" dirty="0"/>
              <a:t>Five principles for the design of cyber secure systems</a:t>
            </a:r>
          </a:p>
        </p:txBody>
      </p:sp>
      <p:sp>
        <p:nvSpPr>
          <p:cNvPr id="3" name="Content Placeholder 2"/>
          <p:cNvSpPr>
            <a:spLocks noGrp="1"/>
          </p:cNvSpPr>
          <p:nvPr>
            <p:ph idx="1"/>
          </p:nvPr>
        </p:nvSpPr>
        <p:spPr/>
        <p:txBody>
          <a:bodyPr>
            <a:normAutofit/>
          </a:bodyPr>
          <a:lstStyle/>
          <a:p>
            <a:endParaRPr lang="en-GB" dirty="0"/>
          </a:p>
          <a:p>
            <a:r>
              <a:rPr lang="en-GB" dirty="0"/>
              <a:t>Establish the context before designing a system</a:t>
            </a:r>
          </a:p>
          <a:p>
            <a:r>
              <a:rPr lang="en-GB" dirty="0"/>
              <a:t>Make compromise difficult</a:t>
            </a:r>
          </a:p>
          <a:p>
            <a:r>
              <a:rPr lang="en-GB" dirty="0"/>
              <a:t>Make disruption difficult</a:t>
            </a:r>
          </a:p>
          <a:p>
            <a:r>
              <a:rPr lang="en-GB" dirty="0"/>
              <a:t>Make compromise detection easier</a:t>
            </a:r>
          </a:p>
          <a:p>
            <a:r>
              <a:rPr lang="en-GB" dirty="0"/>
              <a:t>Reduce the impact of compromise</a:t>
            </a:r>
          </a:p>
          <a:p>
            <a:pPr marL="0" indent="0">
              <a:buNone/>
            </a:pPr>
            <a:endParaRPr lang="en-GB" dirty="0"/>
          </a:p>
        </p:txBody>
      </p:sp>
    </p:spTree>
    <p:extLst>
      <p:ext uri="{BB962C8B-B14F-4D97-AF65-F5344CB8AC3E}">
        <p14:creationId xmlns:p14="http://schemas.microsoft.com/office/powerpoint/2010/main" val="2006174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0D21E-66D4-4F43-9446-D16042D69D3B}"/>
              </a:ext>
            </a:extLst>
          </p:cNvPr>
          <p:cNvSpPr>
            <a:spLocks noGrp="1"/>
          </p:cNvSpPr>
          <p:nvPr>
            <p:ph type="title"/>
          </p:nvPr>
        </p:nvSpPr>
        <p:spPr/>
        <p:txBody>
          <a:bodyPr/>
          <a:lstStyle/>
          <a:p>
            <a:r>
              <a:rPr lang="en-GB" b="1" dirty="0">
                <a:solidFill>
                  <a:srgbClr val="0070C0"/>
                </a:solidFill>
                <a:latin typeface="Quantify" pitchFamily="2" charset="0"/>
              </a:rPr>
              <a:t>Design Good Practice </a:t>
            </a:r>
            <a:endParaRPr lang="en-GB" dirty="0">
              <a:solidFill>
                <a:srgbClr val="0070C0"/>
              </a:solidFill>
              <a:latin typeface="Quantify" pitchFamily="2" charset="0"/>
            </a:endParaRPr>
          </a:p>
        </p:txBody>
      </p:sp>
      <p:sp>
        <p:nvSpPr>
          <p:cNvPr id="3" name="Content Placeholder 2">
            <a:extLst>
              <a:ext uri="{FF2B5EF4-FFF2-40B4-BE49-F238E27FC236}">
                <a16:creationId xmlns:a16="http://schemas.microsoft.com/office/drawing/2014/main" id="{CA7B5EDE-39CA-4DDD-9AD9-261B50D788F6}"/>
              </a:ext>
            </a:extLst>
          </p:cNvPr>
          <p:cNvSpPr>
            <a:spLocks noGrp="1"/>
          </p:cNvSpPr>
          <p:nvPr>
            <p:ph type="body" idx="1"/>
          </p:nvPr>
        </p:nvSpPr>
        <p:spPr>
          <a:xfrm>
            <a:off x="831850" y="4589463"/>
            <a:ext cx="10515600" cy="2100704"/>
          </a:xfrm>
        </p:spPr>
        <p:txBody>
          <a:bodyPr>
            <a:normAutofit fontScale="92500" lnSpcReduction="10000"/>
          </a:bodyPr>
          <a:lstStyle/>
          <a:p>
            <a:r>
              <a:rPr lang="en-GB" sz="2800" dirty="0"/>
              <a:t>Describe what good practice in design is and how this may contribute to security</a:t>
            </a:r>
          </a:p>
          <a:p>
            <a:pPr marL="742950" lvl="1" indent="-285750">
              <a:buFont typeface="Arial" panose="020B0604020202020204" pitchFamily="34" charset="0"/>
              <a:buChar char="•"/>
            </a:pPr>
            <a:r>
              <a:rPr lang="en-GB" sz="1600" b="0" i="0" u="none" strike="noStrike" baseline="0" dirty="0">
                <a:solidFill>
                  <a:srgbClr val="000000"/>
                </a:solidFill>
                <a:latin typeface="Arial" panose="020B0604020202020204" pitchFamily="34" charset="0"/>
              </a:rPr>
              <a:t>Describe the features of good systems design and explain how these contributes to security: OWASP</a:t>
            </a:r>
          </a:p>
          <a:p>
            <a:pPr marL="742950" lvl="1" indent="-285750">
              <a:buFont typeface="Arial" panose="020B0604020202020204" pitchFamily="34" charset="0"/>
              <a:buChar char="•"/>
            </a:pPr>
            <a:r>
              <a:rPr lang="en-GB" sz="1600" b="0" i="0" u="none" strike="noStrike" baseline="0" dirty="0">
                <a:solidFill>
                  <a:srgbClr val="000000"/>
                </a:solidFill>
                <a:latin typeface="Arial" panose="020B0604020202020204" pitchFamily="34" charset="0"/>
              </a:rPr>
              <a:t>The facets of software trustworthiness as defined by The Trustworthy Software Framework and how each can be explicitly and implicitly assessed against an organisation's security requirements </a:t>
            </a:r>
          </a:p>
          <a:p>
            <a:pPr marL="742950" lvl="1" indent="-285750">
              <a:buFont typeface="Arial" panose="020B0604020202020204" pitchFamily="34" charset="0"/>
              <a:buChar char="•"/>
            </a:pPr>
            <a:r>
              <a:rPr lang="en-GB" sz="1600" b="0" i="0" u="none" strike="noStrike" baseline="0" dirty="0">
                <a:solidFill>
                  <a:srgbClr val="000000"/>
                </a:solidFill>
                <a:latin typeface="Arial" panose="020B0604020202020204" pitchFamily="34" charset="0"/>
              </a:rPr>
              <a:t>The four levels of trustworthiness, how the control sets apply and under what circumstances each might be appropriate</a:t>
            </a:r>
            <a:endParaRPr lang="en-GB" b="0" i="0" u="none" strike="noStrike" baseline="0" dirty="0">
              <a:solidFill>
                <a:srgbClr val="000000"/>
              </a:solidFill>
              <a:latin typeface="Arial" panose="020B0604020202020204" pitchFamily="34" charset="0"/>
            </a:endParaRPr>
          </a:p>
          <a:p>
            <a:pPr lvl="1"/>
            <a:r>
              <a:rPr lang="en-GB" sz="1600" b="0" i="0" u="none" strike="noStrike" baseline="0" dirty="0">
                <a:solidFill>
                  <a:srgbClr val="000000"/>
                </a:solidFill>
                <a:latin typeface="Arial" panose="020B0604020202020204" pitchFamily="34" charset="0"/>
              </a:rPr>
              <a:t> </a:t>
            </a:r>
          </a:p>
          <a:p>
            <a:endParaRPr lang="en-GB" sz="1800" b="0" i="0" u="none" strike="noStrike" baseline="0" dirty="0">
              <a:solidFill>
                <a:srgbClr val="000000"/>
              </a:solidFill>
              <a:latin typeface="Arial" panose="020B0604020202020204" pitchFamily="34" charset="0"/>
            </a:endParaRPr>
          </a:p>
          <a:p>
            <a:endParaRPr lang="en-GB" sz="1800" b="0" i="0" u="none" strike="noStrike" baseline="0" dirty="0">
              <a:solidFill>
                <a:srgbClr val="000000"/>
              </a:solidFill>
              <a:latin typeface="Arial" panose="020B0604020202020204" pitchFamily="34" charset="0"/>
            </a:endParaRPr>
          </a:p>
          <a:p>
            <a:pPr lvl="1"/>
            <a:endParaRPr lang="en-GB" sz="1400" b="0" i="0" u="none" strike="noStrike" baseline="0" dirty="0">
              <a:solidFill>
                <a:srgbClr val="000000"/>
              </a:solidFill>
              <a:latin typeface="Arial" panose="020B0604020202020204" pitchFamily="34" charset="0"/>
            </a:endParaRPr>
          </a:p>
          <a:p>
            <a:endParaRPr lang="en-GB" sz="1800" b="0" i="0" u="none" strike="noStrike" baseline="0" dirty="0">
              <a:solidFill>
                <a:srgbClr val="000000"/>
              </a:solidFill>
              <a:latin typeface="Arial" panose="020B0604020202020204" pitchFamily="34" charset="0"/>
            </a:endParaRPr>
          </a:p>
          <a:p>
            <a:endParaRPr lang="en-GB" dirty="0"/>
          </a:p>
        </p:txBody>
      </p:sp>
    </p:spTree>
    <p:extLst>
      <p:ext uri="{BB962C8B-B14F-4D97-AF65-F5344CB8AC3E}">
        <p14:creationId xmlns:p14="http://schemas.microsoft.com/office/powerpoint/2010/main" val="5892923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6368" y="276112"/>
            <a:ext cx="9292425" cy="1325563"/>
          </a:xfrm>
        </p:spPr>
        <p:txBody>
          <a:bodyPr/>
          <a:lstStyle/>
          <a:p>
            <a:r>
              <a:rPr lang="en-GB" dirty="0"/>
              <a:t>Establish the context before designing a system</a:t>
            </a:r>
          </a:p>
        </p:txBody>
      </p:sp>
      <p:sp>
        <p:nvSpPr>
          <p:cNvPr id="3" name="Content Placeholder 2"/>
          <p:cNvSpPr>
            <a:spLocks noGrp="1"/>
          </p:cNvSpPr>
          <p:nvPr>
            <p:ph idx="1"/>
          </p:nvPr>
        </p:nvSpPr>
        <p:spPr/>
        <p:txBody>
          <a:bodyPr>
            <a:normAutofit lnSpcReduction="10000"/>
          </a:bodyPr>
          <a:lstStyle/>
          <a:p>
            <a:r>
              <a:rPr lang="en-GB" dirty="0"/>
              <a:t>Before you can create a secure system design, you need to have a good understanding of the fundamentals and take action to address any identified short-comings.</a:t>
            </a:r>
          </a:p>
          <a:p>
            <a:r>
              <a:rPr lang="en-GB" dirty="0"/>
              <a:t>You need to understand:</a:t>
            </a:r>
          </a:p>
          <a:p>
            <a:pPr lvl="1"/>
            <a:r>
              <a:rPr lang="en-GB" dirty="0"/>
              <a:t>What the system is for, what is needed to operate it, and which risks are acceptable</a:t>
            </a:r>
          </a:p>
          <a:p>
            <a:pPr lvl="1"/>
            <a:r>
              <a:rPr lang="en-GB" dirty="0"/>
              <a:t>The threat model for your system</a:t>
            </a:r>
          </a:p>
          <a:p>
            <a:pPr lvl="1"/>
            <a:r>
              <a:rPr lang="en-GB" dirty="0"/>
              <a:t>The role of suppliers in establishing and maintaining system security</a:t>
            </a:r>
          </a:p>
          <a:p>
            <a:pPr lvl="1"/>
            <a:r>
              <a:rPr lang="en-GB" dirty="0"/>
              <a:t>The system 'end-to-end‘</a:t>
            </a:r>
          </a:p>
          <a:p>
            <a:pPr lvl="1"/>
            <a:r>
              <a:rPr lang="en-GB" dirty="0"/>
              <a:t>And be clear about how you govern security risks</a:t>
            </a:r>
          </a:p>
          <a:p>
            <a:r>
              <a:rPr lang="en-GB" dirty="0"/>
              <a:t>Ensure there is no ambiguity about responsibilities</a:t>
            </a:r>
          </a:p>
          <a:p>
            <a:endParaRPr lang="en-GB" dirty="0"/>
          </a:p>
        </p:txBody>
      </p:sp>
    </p:spTree>
    <p:extLst>
      <p:ext uri="{BB962C8B-B14F-4D97-AF65-F5344CB8AC3E}">
        <p14:creationId xmlns:p14="http://schemas.microsoft.com/office/powerpoint/2010/main" val="21633716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3EDFB-2107-448D-A5ED-2ADFE3042BF3}"/>
              </a:ext>
            </a:extLst>
          </p:cNvPr>
          <p:cNvSpPr>
            <a:spLocks noGrp="1"/>
          </p:cNvSpPr>
          <p:nvPr>
            <p:ph type="title"/>
          </p:nvPr>
        </p:nvSpPr>
        <p:spPr/>
        <p:txBody>
          <a:bodyPr/>
          <a:lstStyle/>
          <a:p>
            <a:r>
              <a:rPr lang="en-GB" dirty="0"/>
              <a:t>Establish the Context</a:t>
            </a:r>
          </a:p>
        </p:txBody>
      </p:sp>
      <p:sp>
        <p:nvSpPr>
          <p:cNvPr id="3" name="Content Placeholder 2">
            <a:extLst>
              <a:ext uri="{FF2B5EF4-FFF2-40B4-BE49-F238E27FC236}">
                <a16:creationId xmlns:a16="http://schemas.microsoft.com/office/drawing/2014/main" id="{944BFF58-AABB-4E65-8B69-2C475CB403C4}"/>
              </a:ext>
            </a:extLst>
          </p:cNvPr>
          <p:cNvSpPr>
            <a:spLocks noGrp="1"/>
          </p:cNvSpPr>
          <p:nvPr>
            <p:ph idx="1"/>
          </p:nvPr>
        </p:nvSpPr>
        <p:spPr/>
        <p:txBody>
          <a:bodyPr/>
          <a:lstStyle/>
          <a:p>
            <a:r>
              <a:rPr lang="en-GB" dirty="0"/>
              <a:t>Determine</a:t>
            </a:r>
            <a:r>
              <a:rPr lang="en-GB" i="1" dirty="0"/>
              <a:t> all </a:t>
            </a:r>
            <a:r>
              <a:rPr lang="en-GB" dirty="0"/>
              <a:t>the elements which compose your system, so your defensive measures will have no blind spots</a:t>
            </a:r>
          </a:p>
        </p:txBody>
      </p:sp>
    </p:spTree>
    <p:extLst>
      <p:ext uri="{BB962C8B-B14F-4D97-AF65-F5344CB8AC3E}">
        <p14:creationId xmlns:p14="http://schemas.microsoft.com/office/powerpoint/2010/main" val="29290395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Making compromise difficult</a:t>
            </a:r>
          </a:p>
        </p:txBody>
      </p:sp>
      <p:sp>
        <p:nvSpPr>
          <p:cNvPr id="3" name="Content Placeholder 2"/>
          <p:cNvSpPr>
            <a:spLocks noGrp="1"/>
          </p:cNvSpPr>
          <p:nvPr>
            <p:ph idx="1"/>
          </p:nvPr>
        </p:nvSpPr>
        <p:spPr/>
        <p:txBody>
          <a:bodyPr>
            <a:normAutofit/>
          </a:bodyPr>
          <a:lstStyle/>
          <a:p>
            <a:r>
              <a:rPr lang="en-GB" dirty="0"/>
              <a:t>Designing with security in mind means applying concepts and using techniques which make it harder for attackers to compromise your data or systems</a:t>
            </a:r>
          </a:p>
          <a:p>
            <a:r>
              <a:rPr lang="en-GB" dirty="0"/>
              <a:t>External input can't be trusted</a:t>
            </a:r>
          </a:p>
          <a:p>
            <a:pPr lvl="1"/>
            <a:r>
              <a:rPr lang="en-GB" dirty="0"/>
              <a:t>Transform, validate, or render it safely</a:t>
            </a:r>
          </a:p>
          <a:p>
            <a:r>
              <a:rPr lang="en-GB" dirty="0"/>
              <a:t>Reduce attack surface</a:t>
            </a:r>
          </a:p>
          <a:p>
            <a:endParaRPr lang="en-GB" dirty="0"/>
          </a:p>
        </p:txBody>
      </p:sp>
    </p:spTree>
    <p:extLst>
      <p:ext uri="{BB962C8B-B14F-4D97-AF65-F5344CB8AC3E}">
        <p14:creationId xmlns:p14="http://schemas.microsoft.com/office/powerpoint/2010/main" val="9508772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Making Disruption Difficult</a:t>
            </a:r>
          </a:p>
        </p:txBody>
      </p:sp>
      <p:sp>
        <p:nvSpPr>
          <p:cNvPr id="3" name="Content Placeholder 2"/>
          <p:cNvSpPr>
            <a:spLocks noGrp="1"/>
          </p:cNvSpPr>
          <p:nvPr>
            <p:ph idx="1"/>
          </p:nvPr>
        </p:nvSpPr>
        <p:spPr>
          <a:xfrm>
            <a:off x="312821" y="1825625"/>
            <a:ext cx="11590421" cy="2289175"/>
          </a:xfrm>
        </p:spPr>
        <p:txBody>
          <a:bodyPr/>
          <a:lstStyle/>
          <a:p>
            <a:r>
              <a:rPr lang="en-GB" dirty="0"/>
              <a:t>When high-value or critical services rely on technology for delivery, it becomes essential that the technology is always available</a:t>
            </a:r>
          </a:p>
          <a:p>
            <a:r>
              <a:rPr lang="en-GB" dirty="0"/>
              <a:t>In these cases the acceptable percentage of ‘down time’ can be effectively zero</a:t>
            </a:r>
          </a:p>
        </p:txBody>
      </p:sp>
    </p:spTree>
    <p:extLst>
      <p:ext uri="{BB962C8B-B14F-4D97-AF65-F5344CB8AC3E}">
        <p14:creationId xmlns:p14="http://schemas.microsoft.com/office/powerpoint/2010/main" val="15306349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Make Compromise Detection Easier</a:t>
            </a:r>
          </a:p>
        </p:txBody>
      </p:sp>
      <p:sp>
        <p:nvSpPr>
          <p:cNvPr id="3" name="Content Placeholder 2"/>
          <p:cNvSpPr>
            <a:spLocks noGrp="1"/>
          </p:cNvSpPr>
          <p:nvPr>
            <p:ph idx="1"/>
          </p:nvPr>
        </p:nvSpPr>
        <p:spPr/>
        <p:txBody>
          <a:bodyPr vert="horz" lIns="91440" tIns="45720" rIns="91440" bIns="45720" rtlCol="0" anchor="t">
            <a:normAutofit/>
          </a:bodyPr>
          <a:lstStyle/>
          <a:p>
            <a:r>
              <a:rPr lang="en-GB" dirty="0"/>
              <a:t>Even if you take all available precautions, there’s still a chance your system will be compromised by a new or unknown attack</a:t>
            </a:r>
          </a:p>
          <a:p>
            <a:r>
              <a:rPr lang="en-GB" dirty="0"/>
              <a:t>To give yourself the best chance of spotting these attacks, you should be well positioned to detect compromise</a:t>
            </a:r>
            <a:endParaRPr lang="en-GB" dirty="0">
              <a:cs typeface="Calibri"/>
            </a:endParaRPr>
          </a:p>
        </p:txBody>
      </p:sp>
    </p:spTree>
    <p:extLst>
      <p:ext uri="{BB962C8B-B14F-4D97-AF65-F5344CB8AC3E}">
        <p14:creationId xmlns:p14="http://schemas.microsoft.com/office/powerpoint/2010/main" val="11181091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Reduce the Impact of Compromise</a:t>
            </a:r>
          </a:p>
        </p:txBody>
      </p:sp>
      <p:sp>
        <p:nvSpPr>
          <p:cNvPr id="3" name="Content Placeholder 2"/>
          <p:cNvSpPr>
            <a:spLocks noGrp="1"/>
          </p:cNvSpPr>
          <p:nvPr>
            <p:ph idx="1"/>
          </p:nvPr>
        </p:nvSpPr>
        <p:spPr/>
        <p:txBody>
          <a:bodyPr vert="horz" lIns="91440" tIns="45720" rIns="91440" bIns="45720" rtlCol="0" anchor="t">
            <a:normAutofit/>
          </a:bodyPr>
          <a:lstStyle/>
          <a:p>
            <a:r>
              <a:rPr lang="en-GB" dirty="0"/>
              <a:t>Design to naturally minimise the severity of any compromise</a:t>
            </a:r>
          </a:p>
          <a:p>
            <a:pPr lvl="1"/>
            <a:r>
              <a:rPr lang="en-GB" dirty="0"/>
              <a:t>Use a zoned or segmented network approach</a:t>
            </a:r>
          </a:p>
          <a:p>
            <a:pPr lvl="1"/>
            <a:r>
              <a:rPr lang="en-GB" dirty="0"/>
              <a:t>Remove unnecessary functionality, especially where unauthorised use would be damaging</a:t>
            </a:r>
          </a:p>
          <a:p>
            <a:pPr lvl="1"/>
            <a:r>
              <a:rPr lang="en-GB" dirty="0"/>
              <a:t>Beware of creating a ‘management bypass’</a:t>
            </a:r>
          </a:p>
          <a:p>
            <a:pPr lvl="1"/>
            <a:r>
              <a:rPr lang="en-GB" dirty="0"/>
              <a:t>Make it easy to recover following a compromise</a:t>
            </a:r>
          </a:p>
          <a:p>
            <a:pPr lvl="1"/>
            <a:r>
              <a:rPr lang="en-GB" dirty="0"/>
              <a:t>Design to support 'separation of duties'</a:t>
            </a:r>
          </a:p>
          <a:p>
            <a:pPr lvl="1"/>
            <a:r>
              <a:rPr lang="en-GB" dirty="0"/>
              <a:t>Anonymise data when it’s exported to reporting tools</a:t>
            </a:r>
          </a:p>
          <a:p>
            <a:pPr lvl="1"/>
            <a:r>
              <a:rPr lang="en-GB" dirty="0"/>
              <a:t>Don't allow arbitrary queries against your data</a:t>
            </a:r>
          </a:p>
          <a:p>
            <a:pPr lvl="1"/>
            <a:r>
              <a:rPr lang="en-GB" dirty="0"/>
              <a:t>Avoid unnecessary caches of data</a:t>
            </a:r>
            <a:endParaRPr lang="en-US" dirty="0"/>
          </a:p>
        </p:txBody>
      </p:sp>
    </p:spTree>
    <p:extLst>
      <p:ext uri="{BB962C8B-B14F-4D97-AF65-F5344CB8AC3E}">
        <p14:creationId xmlns:p14="http://schemas.microsoft.com/office/powerpoint/2010/main" val="10853015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E4028-ABF1-421C-A9C1-30D006007BF5}"/>
              </a:ext>
            </a:extLst>
          </p:cNvPr>
          <p:cNvSpPr>
            <a:spLocks noGrp="1"/>
          </p:cNvSpPr>
          <p:nvPr>
            <p:ph type="title"/>
          </p:nvPr>
        </p:nvSpPr>
        <p:spPr/>
        <p:txBody>
          <a:bodyPr/>
          <a:lstStyle/>
          <a:p>
            <a:r>
              <a:rPr lang="en-GB" dirty="0"/>
              <a:t>Common Security Architecture Frameworks</a:t>
            </a:r>
          </a:p>
        </p:txBody>
      </p:sp>
      <p:sp>
        <p:nvSpPr>
          <p:cNvPr id="3" name="Content Placeholder 2">
            <a:extLst>
              <a:ext uri="{FF2B5EF4-FFF2-40B4-BE49-F238E27FC236}">
                <a16:creationId xmlns:a16="http://schemas.microsoft.com/office/drawing/2014/main" id="{AA56DE41-9F64-4BA3-936D-86E122C0A7E8}"/>
              </a:ext>
            </a:extLst>
          </p:cNvPr>
          <p:cNvSpPr>
            <a:spLocks noGrp="1"/>
          </p:cNvSpPr>
          <p:nvPr>
            <p:ph type="body" idx="1"/>
          </p:nvPr>
        </p:nvSpPr>
        <p:spPr>
          <a:xfrm>
            <a:off x="831850" y="4589463"/>
            <a:ext cx="10515600" cy="2097087"/>
          </a:xfrm>
        </p:spPr>
        <p:txBody>
          <a:bodyPr>
            <a:normAutofit fontScale="85000" lnSpcReduction="20000"/>
          </a:bodyPr>
          <a:lstStyle/>
          <a:p>
            <a:r>
              <a:rPr lang="en-GB"/>
              <a:t>TOGAF</a:t>
            </a:r>
          </a:p>
          <a:p>
            <a:r>
              <a:rPr lang="en-GB"/>
              <a:t>MODAF</a:t>
            </a:r>
          </a:p>
          <a:p>
            <a:r>
              <a:rPr lang="en-GB"/>
              <a:t>Zachman</a:t>
            </a:r>
          </a:p>
          <a:p>
            <a:r>
              <a:rPr lang="en-GB"/>
              <a:t>SABSA</a:t>
            </a:r>
          </a:p>
          <a:p>
            <a:r>
              <a:rPr lang="en-GB"/>
              <a:t>NIST</a:t>
            </a:r>
          </a:p>
          <a:p>
            <a:r>
              <a:rPr lang="en-GB"/>
              <a:t>COBIT</a:t>
            </a:r>
            <a:endParaRPr lang="en-GB" dirty="0"/>
          </a:p>
        </p:txBody>
      </p:sp>
    </p:spTree>
    <p:extLst>
      <p:ext uri="{BB962C8B-B14F-4D97-AF65-F5344CB8AC3E}">
        <p14:creationId xmlns:p14="http://schemas.microsoft.com/office/powerpoint/2010/main" val="15236990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0F9E4-A870-48CA-855D-14AC519E010D}"/>
              </a:ext>
            </a:extLst>
          </p:cNvPr>
          <p:cNvSpPr>
            <a:spLocks noGrp="1"/>
          </p:cNvSpPr>
          <p:nvPr>
            <p:ph type="title"/>
          </p:nvPr>
        </p:nvSpPr>
        <p:spPr/>
        <p:txBody>
          <a:bodyPr/>
          <a:lstStyle/>
          <a:p>
            <a:r>
              <a:rPr lang="en-GB" dirty="0"/>
              <a:t>TOGAF</a:t>
            </a:r>
          </a:p>
        </p:txBody>
      </p:sp>
      <p:sp>
        <p:nvSpPr>
          <p:cNvPr id="3" name="Content Placeholder 2">
            <a:extLst>
              <a:ext uri="{FF2B5EF4-FFF2-40B4-BE49-F238E27FC236}">
                <a16:creationId xmlns:a16="http://schemas.microsoft.com/office/drawing/2014/main" id="{0E3D697A-8CD9-42DE-B72C-701B6A8B790F}"/>
              </a:ext>
            </a:extLst>
          </p:cNvPr>
          <p:cNvSpPr>
            <a:spLocks noGrp="1"/>
          </p:cNvSpPr>
          <p:nvPr>
            <p:ph idx="1"/>
          </p:nvPr>
        </p:nvSpPr>
        <p:spPr/>
        <p:txBody>
          <a:bodyPr>
            <a:normAutofit lnSpcReduction="10000"/>
          </a:bodyPr>
          <a:lstStyle/>
          <a:p>
            <a:r>
              <a:rPr lang="en-GB" dirty="0"/>
              <a:t>The Open Group Architecture Framework (TOGAF) is the most used framework for enterprise architecture today that provides an approach for designing, planning, implementing, and governing an enterprise information technology architecture</a:t>
            </a:r>
          </a:p>
          <a:p>
            <a:r>
              <a:rPr lang="en-GB" dirty="0"/>
              <a:t>The TOGAF standard has a modular structure. The modular structure supports:</a:t>
            </a:r>
          </a:p>
          <a:p>
            <a:pPr lvl="1"/>
            <a:r>
              <a:rPr lang="en-GB" dirty="0">
                <a:effectLst/>
              </a:rPr>
              <a:t>Greater usability – defined purpose for each part; can be used in isolation as a standalone set of guidelines</a:t>
            </a:r>
          </a:p>
          <a:p>
            <a:pPr lvl="1"/>
            <a:r>
              <a:rPr lang="en-GB" dirty="0">
                <a:effectLst/>
              </a:rPr>
              <a:t>Incremental adoption of the TOGAF standard</a:t>
            </a:r>
          </a:p>
          <a:p>
            <a:pPr lvl="1"/>
            <a:r>
              <a:rPr lang="en-GB" dirty="0">
                <a:effectLst/>
              </a:rPr>
              <a:t>Accompanying the standard is a portfolio of guidance material, known as the TOGAF Library, to support the practical application of the TOGAF approach</a:t>
            </a:r>
          </a:p>
          <a:p>
            <a:endParaRPr lang="en-GB" dirty="0"/>
          </a:p>
        </p:txBody>
      </p:sp>
    </p:spTree>
    <p:extLst>
      <p:ext uri="{BB962C8B-B14F-4D97-AF65-F5344CB8AC3E}">
        <p14:creationId xmlns:p14="http://schemas.microsoft.com/office/powerpoint/2010/main" val="13956382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310ED-3FF2-4E34-9022-8B3604BA3F24}"/>
              </a:ext>
            </a:extLst>
          </p:cNvPr>
          <p:cNvSpPr>
            <a:spLocks noGrp="1"/>
          </p:cNvSpPr>
          <p:nvPr>
            <p:ph type="title"/>
          </p:nvPr>
        </p:nvSpPr>
        <p:spPr/>
        <p:txBody>
          <a:bodyPr/>
          <a:lstStyle/>
          <a:p>
            <a:r>
              <a:rPr lang="en-GB" dirty="0"/>
              <a:t>TOGAF</a:t>
            </a:r>
          </a:p>
        </p:txBody>
      </p:sp>
      <p:sp>
        <p:nvSpPr>
          <p:cNvPr id="3" name="Content Placeholder 2">
            <a:extLst>
              <a:ext uri="{FF2B5EF4-FFF2-40B4-BE49-F238E27FC236}">
                <a16:creationId xmlns:a16="http://schemas.microsoft.com/office/drawing/2014/main" id="{F403302E-8757-4D63-8859-23CA0D9229F2}"/>
              </a:ext>
            </a:extLst>
          </p:cNvPr>
          <p:cNvSpPr>
            <a:spLocks noGrp="1"/>
          </p:cNvSpPr>
          <p:nvPr>
            <p:ph idx="1"/>
          </p:nvPr>
        </p:nvSpPr>
        <p:spPr/>
        <p:txBody>
          <a:bodyPr/>
          <a:lstStyle/>
          <a:p>
            <a:r>
              <a:rPr lang="en-GB" dirty="0"/>
              <a:t>The Open Group states that TOGAF is intended to:</a:t>
            </a:r>
          </a:p>
          <a:p>
            <a:pPr lvl="1"/>
            <a:r>
              <a:rPr lang="en-GB" dirty="0"/>
              <a:t>Ensure everyone speaks the same language</a:t>
            </a:r>
          </a:p>
          <a:p>
            <a:pPr lvl="1"/>
            <a:r>
              <a:rPr lang="en-GB" dirty="0"/>
              <a:t>Avoid lock-in to proprietary solutions by standardizing on open methods for enterprise architecture</a:t>
            </a:r>
          </a:p>
          <a:p>
            <a:pPr lvl="1"/>
            <a:r>
              <a:rPr lang="en-GB" dirty="0"/>
              <a:t>Save time and money, and utilize resources more effectively</a:t>
            </a:r>
          </a:p>
          <a:p>
            <a:pPr lvl="1"/>
            <a:r>
              <a:rPr lang="en-GB" dirty="0"/>
              <a:t>Achieve demonstrable ROI</a:t>
            </a:r>
          </a:p>
          <a:p>
            <a:endParaRPr lang="en-GB" dirty="0"/>
          </a:p>
        </p:txBody>
      </p:sp>
    </p:spTree>
    <p:extLst>
      <p:ext uri="{BB962C8B-B14F-4D97-AF65-F5344CB8AC3E}">
        <p14:creationId xmlns:p14="http://schemas.microsoft.com/office/powerpoint/2010/main" val="24312541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iagram&#10;&#10;Description automatically generated">
            <a:extLst>
              <a:ext uri="{FF2B5EF4-FFF2-40B4-BE49-F238E27FC236}">
                <a16:creationId xmlns:a16="http://schemas.microsoft.com/office/drawing/2014/main" id="{1CE38A06-1FF9-4CA9-9557-F0F2F865FB5D}"/>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3673045" y="205058"/>
            <a:ext cx="4845909" cy="6447883"/>
          </a:xfrm>
        </p:spPr>
      </p:pic>
    </p:spTree>
    <p:extLst>
      <p:ext uri="{BB962C8B-B14F-4D97-AF65-F5344CB8AC3E}">
        <p14:creationId xmlns:p14="http://schemas.microsoft.com/office/powerpoint/2010/main" val="3527449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BF7F5-60E3-4CD7-89F2-53B4230A82C7}"/>
              </a:ext>
            </a:extLst>
          </p:cNvPr>
          <p:cNvSpPr>
            <a:spLocks noGrp="1"/>
          </p:cNvSpPr>
          <p:nvPr>
            <p:ph type="title"/>
          </p:nvPr>
        </p:nvSpPr>
        <p:spPr/>
        <p:txBody>
          <a:bodyPr/>
          <a:lstStyle/>
          <a:p>
            <a:r>
              <a:rPr lang="en-GB" dirty="0"/>
              <a:t>Features of Good Systems Design – Security Principles</a:t>
            </a:r>
          </a:p>
        </p:txBody>
      </p:sp>
      <p:sp>
        <p:nvSpPr>
          <p:cNvPr id="3" name="Content Placeholder 2">
            <a:extLst>
              <a:ext uri="{FF2B5EF4-FFF2-40B4-BE49-F238E27FC236}">
                <a16:creationId xmlns:a16="http://schemas.microsoft.com/office/drawing/2014/main" id="{97B04C5D-E5A1-4A31-9F2F-BCCB4C8466FF}"/>
              </a:ext>
            </a:extLst>
          </p:cNvPr>
          <p:cNvSpPr>
            <a:spLocks noGrp="1"/>
          </p:cNvSpPr>
          <p:nvPr>
            <p:ph type="body" idx="1"/>
          </p:nvPr>
        </p:nvSpPr>
        <p:spPr>
          <a:xfrm>
            <a:off x="831850" y="4589463"/>
            <a:ext cx="4330700" cy="2268537"/>
          </a:xfrm>
        </p:spPr>
        <p:txBody>
          <a:bodyPr>
            <a:normAutofit/>
          </a:bodyPr>
          <a:lstStyle/>
          <a:p>
            <a:r>
              <a:rPr lang="en-GB" dirty="0"/>
              <a:t>Minimize attack surface area</a:t>
            </a:r>
          </a:p>
          <a:p>
            <a:r>
              <a:rPr lang="en-GB" dirty="0"/>
              <a:t>Establish secure defaults</a:t>
            </a:r>
          </a:p>
          <a:p>
            <a:r>
              <a:rPr lang="en-GB" dirty="0"/>
              <a:t>Principle of least privilege</a:t>
            </a:r>
          </a:p>
          <a:p>
            <a:r>
              <a:rPr lang="en-GB" dirty="0"/>
              <a:t>Principle of defence in depth</a:t>
            </a:r>
          </a:p>
          <a:p>
            <a:r>
              <a:rPr lang="en-GB" dirty="0"/>
              <a:t>Fail securely</a:t>
            </a:r>
          </a:p>
        </p:txBody>
      </p:sp>
      <p:sp>
        <p:nvSpPr>
          <p:cNvPr id="4" name="Content Placeholder 2">
            <a:extLst>
              <a:ext uri="{FF2B5EF4-FFF2-40B4-BE49-F238E27FC236}">
                <a16:creationId xmlns:a16="http://schemas.microsoft.com/office/drawing/2014/main" id="{A15151D1-3558-4105-8128-77409267EAAC}"/>
              </a:ext>
            </a:extLst>
          </p:cNvPr>
          <p:cNvSpPr txBox="1">
            <a:spLocks/>
          </p:cNvSpPr>
          <p:nvPr/>
        </p:nvSpPr>
        <p:spPr>
          <a:xfrm>
            <a:off x="6184900" y="4589463"/>
            <a:ext cx="4330700" cy="226853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GB" dirty="0"/>
              <a:t>Don’t trust services</a:t>
            </a:r>
          </a:p>
          <a:p>
            <a:r>
              <a:rPr lang="en-GB" dirty="0"/>
              <a:t>Separation of duties</a:t>
            </a:r>
          </a:p>
          <a:p>
            <a:r>
              <a:rPr lang="en-GB" dirty="0"/>
              <a:t>Avoid security by obscurity</a:t>
            </a:r>
          </a:p>
          <a:p>
            <a:r>
              <a:rPr lang="en-GB" dirty="0"/>
              <a:t>Keep security simple</a:t>
            </a:r>
          </a:p>
          <a:p>
            <a:r>
              <a:rPr lang="en-GB" dirty="0"/>
              <a:t>Fix security issues correctly</a:t>
            </a:r>
          </a:p>
        </p:txBody>
      </p:sp>
    </p:spTree>
    <p:extLst>
      <p:ext uri="{BB962C8B-B14F-4D97-AF65-F5344CB8AC3E}">
        <p14:creationId xmlns:p14="http://schemas.microsoft.com/office/powerpoint/2010/main" val="19601590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15714-FA92-4E15-AB2F-4B2B954FE10A}"/>
              </a:ext>
            </a:extLst>
          </p:cNvPr>
          <p:cNvSpPr>
            <a:spLocks noGrp="1"/>
          </p:cNvSpPr>
          <p:nvPr>
            <p:ph type="title"/>
          </p:nvPr>
        </p:nvSpPr>
        <p:spPr/>
        <p:txBody>
          <a:bodyPr/>
          <a:lstStyle/>
          <a:p>
            <a:r>
              <a:rPr lang="en-GB" dirty="0"/>
              <a:t>MODAF</a:t>
            </a:r>
          </a:p>
        </p:txBody>
      </p:sp>
      <p:sp>
        <p:nvSpPr>
          <p:cNvPr id="3" name="Content Placeholder 2">
            <a:extLst>
              <a:ext uri="{FF2B5EF4-FFF2-40B4-BE49-F238E27FC236}">
                <a16:creationId xmlns:a16="http://schemas.microsoft.com/office/drawing/2014/main" id="{4B34631B-15B4-4814-8AE1-987A006C6EC1}"/>
              </a:ext>
            </a:extLst>
          </p:cNvPr>
          <p:cNvSpPr>
            <a:spLocks noGrp="1"/>
          </p:cNvSpPr>
          <p:nvPr>
            <p:ph idx="1"/>
          </p:nvPr>
        </p:nvSpPr>
        <p:spPr/>
        <p:txBody>
          <a:bodyPr/>
          <a:lstStyle/>
          <a:p>
            <a:r>
              <a:rPr lang="en-GB" dirty="0"/>
              <a:t>The British Ministry of Defence Architecture Framework was an architecture framework which defined a standardised way of conducting enterprise architecture</a:t>
            </a:r>
          </a:p>
          <a:p>
            <a:r>
              <a:rPr lang="en-GB" dirty="0"/>
              <a:t>Originally developed by the UK Ministry of Defence</a:t>
            </a:r>
          </a:p>
          <a:p>
            <a:r>
              <a:rPr lang="en-GB" dirty="0"/>
              <a:t>It has since been replaced with the NATO Architecture Framework</a:t>
            </a:r>
          </a:p>
        </p:txBody>
      </p:sp>
    </p:spTree>
    <p:extLst>
      <p:ext uri="{BB962C8B-B14F-4D97-AF65-F5344CB8AC3E}">
        <p14:creationId xmlns:p14="http://schemas.microsoft.com/office/powerpoint/2010/main" val="27511968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87F92-00F1-4E7E-9674-8E5ACCECE1D7}"/>
              </a:ext>
            </a:extLst>
          </p:cNvPr>
          <p:cNvSpPr>
            <a:spLocks noGrp="1"/>
          </p:cNvSpPr>
          <p:nvPr>
            <p:ph type="title"/>
          </p:nvPr>
        </p:nvSpPr>
        <p:spPr/>
        <p:txBody>
          <a:bodyPr/>
          <a:lstStyle/>
          <a:p>
            <a:r>
              <a:rPr lang="en-GB" dirty="0"/>
              <a:t>NATO Architecture Framework</a:t>
            </a:r>
          </a:p>
        </p:txBody>
      </p:sp>
      <p:sp>
        <p:nvSpPr>
          <p:cNvPr id="3" name="Content Placeholder 2">
            <a:extLst>
              <a:ext uri="{FF2B5EF4-FFF2-40B4-BE49-F238E27FC236}">
                <a16:creationId xmlns:a16="http://schemas.microsoft.com/office/drawing/2014/main" id="{BB0E8E15-6A08-482F-9833-97745AFC5525}"/>
              </a:ext>
            </a:extLst>
          </p:cNvPr>
          <p:cNvSpPr>
            <a:spLocks noGrp="1"/>
          </p:cNvSpPr>
          <p:nvPr>
            <p:ph idx="1"/>
          </p:nvPr>
        </p:nvSpPr>
        <p:spPr/>
        <p:txBody>
          <a:bodyPr/>
          <a:lstStyle/>
          <a:p>
            <a:r>
              <a:rPr lang="en-GB" dirty="0"/>
              <a:t>Provides a standard for developing and describing architectures for both military and business use</a:t>
            </a:r>
          </a:p>
          <a:p>
            <a:r>
              <a:rPr lang="en-GB" dirty="0"/>
              <a:t>Architecture is the fundamental organisation of a system embodied in its components, their relationships to each other, the environment and the principles guiding its design and evolution</a:t>
            </a:r>
          </a:p>
          <a:p>
            <a:r>
              <a:rPr lang="en-GB" dirty="0"/>
              <a:t>An Architecture framework is a skeletal structure that defines suggested architectural artifacts, describes how those artifacts relate to each other and provide generic definitions for what those artifacts might look like</a:t>
            </a:r>
          </a:p>
        </p:txBody>
      </p:sp>
    </p:spTree>
    <p:extLst>
      <p:ext uri="{BB962C8B-B14F-4D97-AF65-F5344CB8AC3E}">
        <p14:creationId xmlns:p14="http://schemas.microsoft.com/office/powerpoint/2010/main" val="30551645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E76CA-425B-44E4-88CB-CA3E67855B29}"/>
              </a:ext>
            </a:extLst>
          </p:cNvPr>
          <p:cNvSpPr>
            <a:spLocks noGrp="1"/>
          </p:cNvSpPr>
          <p:nvPr>
            <p:ph type="title"/>
          </p:nvPr>
        </p:nvSpPr>
        <p:spPr/>
        <p:txBody>
          <a:bodyPr/>
          <a:lstStyle/>
          <a:p>
            <a:r>
              <a:rPr lang="en-GB" dirty="0"/>
              <a:t>Zachman</a:t>
            </a:r>
          </a:p>
        </p:txBody>
      </p:sp>
      <p:sp>
        <p:nvSpPr>
          <p:cNvPr id="3" name="Content Placeholder 2">
            <a:extLst>
              <a:ext uri="{FF2B5EF4-FFF2-40B4-BE49-F238E27FC236}">
                <a16:creationId xmlns:a16="http://schemas.microsoft.com/office/drawing/2014/main" id="{AB2C827E-5DF4-4833-8B81-5C8F0FE07068}"/>
              </a:ext>
            </a:extLst>
          </p:cNvPr>
          <p:cNvSpPr>
            <a:spLocks noGrp="1"/>
          </p:cNvSpPr>
          <p:nvPr>
            <p:ph idx="1"/>
          </p:nvPr>
        </p:nvSpPr>
        <p:spPr/>
        <p:txBody>
          <a:bodyPr/>
          <a:lstStyle/>
          <a:p>
            <a:r>
              <a:rPr lang="en-GB" dirty="0"/>
              <a:t>The Zachman Framework is the fundamental structure for Enterprise Architecture and thereby yields the total set of descriptive representations relevant for describing an Enterprise</a:t>
            </a:r>
          </a:p>
          <a:p>
            <a:r>
              <a:rPr lang="en-GB" dirty="0"/>
              <a:t>Is a schema - the intersection between two historical classifications that have been in use for literally thousands of years</a:t>
            </a:r>
          </a:p>
          <a:p>
            <a:pPr lvl="1"/>
            <a:r>
              <a:rPr lang="en-GB" dirty="0"/>
              <a:t>The first is the fundamentals of communication found in the primitive interrogatives: What, How, When, Who, Where, and Why</a:t>
            </a:r>
          </a:p>
          <a:p>
            <a:pPr lvl="1"/>
            <a:r>
              <a:rPr lang="en-GB" dirty="0"/>
              <a:t>The second is derived from reification, the transformation of an abstract idea into an instantiation: Identification, Definition, Representation, Specification, Configuration and Instantiation</a:t>
            </a:r>
          </a:p>
        </p:txBody>
      </p:sp>
    </p:spTree>
    <p:extLst>
      <p:ext uri="{BB962C8B-B14F-4D97-AF65-F5344CB8AC3E}">
        <p14:creationId xmlns:p14="http://schemas.microsoft.com/office/powerpoint/2010/main" val="31490519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859A6-1D9F-4BC2-9F33-27243A7A8122}"/>
              </a:ext>
            </a:extLst>
          </p:cNvPr>
          <p:cNvSpPr>
            <a:spLocks noGrp="1"/>
          </p:cNvSpPr>
          <p:nvPr>
            <p:ph type="title"/>
          </p:nvPr>
        </p:nvSpPr>
        <p:spPr/>
        <p:txBody>
          <a:bodyPr/>
          <a:lstStyle/>
          <a:p>
            <a:r>
              <a:rPr lang="en-GB" dirty="0"/>
              <a:t>Zachman Framework</a:t>
            </a:r>
          </a:p>
        </p:txBody>
      </p:sp>
      <p:pic>
        <p:nvPicPr>
          <p:cNvPr id="4" name="Content Placeholder 3">
            <a:extLst>
              <a:ext uri="{FF2B5EF4-FFF2-40B4-BE49-F238E27FC236}">
                <a16:creationId xmlns:a16="http://schemas.microsoft.com/office/drawing/2014/main" id="{716B72C9-FAF8-4125-8F14-67BCFC432FFC}"/>
              </a:ext>
            </a:extLst>
          </p:cNvPr>
          <p:cNvPicPr>
            <a:picLocks noGrp="1" noChangeAspect="1"/>
          </p:cNvPicPr>
          <p:nvPr>
            <p:ph idx="1"/>
          </p:nvPr>
        </p:nvPicPr>
        <p:blipFill>
          <a:blip r:embed="rId2"/>
          <a:stretch>
            <a:fillRect/>
          </a:stretch>
        </p:blipFill>
        <p:spPr>
          <a:xfrm>
            <a:off x="1463426" y="1401679"/>
            <a:ext cx="9265147" cy="5378260"/>
          </a:xfrm>
          <a:prstGeom prst="rect">
            <a:avLst/>
          </a:prstGeom>
        </p:spPr>
      </p:pic>
    </p:spTree>
    <p:extLst>
      <p:ext uri="{BB962C8B-B14F-4D97-AF65-F5344CB8AC3E}">
        <p14:creationId xmlns:p14="http://schemas.microsoft.com/office/powerpoint/2010/main" val="28030596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C753D-7E68-4EAE-9172-9C88812CB848}"/>
              </a:ext>
            </a:extLst>
          </p:cNvPr>
          <p:cNvSpPr>
            <a:spLocks noGrp="1"/>
          </p:cNvSpPr>
          <p:nvPr>
            <p:ph type="title"/>
          </p:nvPr>
        </p:nvSpPr>
        <p:spPr/>
        <p:txBody>
          <a:bodyPr/>
          <a:lstStyle/>
          <a:p>
            <a:r>
              <a:rPr lang="en-GB" dirty="0"/>
              <a:t>Rows of Zachman Framework</a:t>
            </a:r>
          </a:p>
        </p:txBody>
      </p:sp>
      <p:sp>
        <p:nvSpPr>
          <p:cNvPr id="3" name="Content Placeholder 2">
            <a:extLst>
              <a:ext uri="{FF2B5EF4-FFF2-40B4-BE49-F238E27FC236}">
                <a16:creationId xmlns:a16="http://schemas.microsoft.com/office/drawing/2014/main" id="{66EB6BF4-61C1-47A9-88EA-93E0423475B6}"/>
              </a:ext>
            </a:extLst>
          </p:cNvPr>
          <p:cNvSpPr>
            <a:spLocks noGrp="1"/>
          </p:cNvSpPr>
          <p:nvPr>
            <p:ph idx="1"/>
          </p:nvPr>
        </p:nvSpPr>
        <p:spPr/>
        <p:txBody>
          <a:bodyPr/>
          <a:lstStyle/>
          <a:p>
            <a:r>
              <a:rPr lang="en-GB" dirty="0"/>
              <a:t>Each row represents a distinct view of the organisation, from the perspective of different stakeholders</a:t>
            </a:r>
          </a:p>
          <a:p>
            <a:r>
              <a:rPr lang="en-GB" dirty="0"/>
              <a:t>These are ordered in a desired priority sequence</a:t>
            </a:r>
          </a:p>
          <a:p>
            <a:r>
              <a:rPr lang="en-GB" dirty="0"/>
              <a:t>A row is allocated to each of the following stakeholders: </a:t>
            </a:r>
          </a:p>
        </p:txBody>
      </p:sp>
    </p:spTree>
    <p:extLst>
      <p:ext uri="{BB962C8B-B14F-4D97-AF65-F5344CB8AC3E}">
        <p14:creationId xmlns:p14="http://schemas.microsoft.com/office/powerpoint/2010/main" val="11066694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C753D-7E68-4EAE-9172-9C88812CB848}"/>
              </a:ext>
            </a:extLst>
          </p:cNvPr>
          <p:cNvSpPr>
            <a:spLocks noGrp="1"/>
          </p:cNvSpPr>
          <p:nvPr>
            <p:ph type="title"/>
          </p:nvPr>
        </p:nvSpPr>
        <p:spPr/>
        <p:txBody>
          <a:bodyPr/>
          <a:lstStyle/>
          <a:p>
            <a:r>
              <a:rPr lang="en-GB" dirty="0"/>
              <a:t>Rows of Zachman Framework</a:t>
            </a:r>
          </a:p>
        </p:txBody>
      </p:sp>
      <p:sp>
        <p:nvSpPr>
          <p:cNvPr id="3" name="Content Placeholder 2">
            <a:extLst>
              <a:ext uri="{FF2B5EF4-FFF2-40B4-BE49-F238E27FC236}">
                <a16:creationId xmlns:a16="http://schemas.microsoft.com/office/drawing/2014/main" id="{66EB6BF4-61C1-47A9-88EA-93E0423475B6}"/>
              </a:ext>
            </a:extLst>
          </p:cNvPr>
          <p:cNvSpPr>
            <a:spLocks noGrp="1"/>
          </p:cNvSpPr>
          <p:nvPr>
            <p:ph idx="1"/>
          </p:nvPr>
        </p:nvSpPr>
        <p:spPr/>
        <p:txBody>
          <a:bodyPr>
            <a:normAutofit/>
          </a:bodyPr>
          <a:lstStyle/>
          <a:p>
            <a:r>
              <a:rPr lang="en-GB" dirty="0"/>
              <a:t>A row is allocated to each of the following stakeholders: </a:t>
            </a:r>
          </a:p>
          <a:p>
            <a:pPr lvl="1"/>
            <a:r>
              <a:rPr lang="en-GB" sz="1600" dirty="0"/>
              <a:t>Planner's View (Scope Contexts) - This view describes the business purpose and strategy, which defines the playing field for the other views. It serves as the context within which the other views will be derived and managed.</a:t>
            </a:r>
          </a:p>
          <a:p>
            <a:pPr lvl="1"/>
            <a:r>
              <a:rPr lang="en-GB" sz="1600" dirty="0"/>
              <a:t>Owner's View (Business Concepts) - This is a description of the organization within which the information system must function. </a:t>
            </a:r>
            <a:r>
              <a:rPr lang="en-GB" sz="1600" dirty="0" err="1"/>
              <a:t>Analyzing</a:t>
            </a:r>
            <a:r>
              <a:rPr lang="en-GB" sz="1600" dirty="0"/>
              <a:t> this view reveals which parts of the enterprise can be automated.</a:t>
            </a:r>
          </a:p>
          <a:p>
            <a:pPr lvl="1"/>
            <a:r>
              <a:rPr lang="en-GB" sz="1600" dirty="0"/>
              <a:t>Designer's View (System Logic) - This view outlines how the system will satisfy the organization's information needs. The representation is free from solution specific aspects or production specific constraints.</a:t>
            </a:r>
          </a:p>
          <a:p>
            <a:pPr lvl="1"/>
            <a:r>
              <a:rPr lang="en-GB" sz="1600" dirty="0"/>
              <a:t>Implementer's View (Technology Physics) - This is a representation of how the system will be implemented. It makes specific solutions and technologies apparent and addresses production constraints.</a:t>
            </a:r>
          </a:p>
          <a:p>
            <a:pPr lvl="1"/>
            <a:r>
              <a:rPr lang="en-GB" sz="1600" dirty="0"/>
              <a:t>Sub-Constructor's View (Component Assembles) - These representations illustrate the implementation-specific details of certain system elements: parts that need further clarification before production can begin. This view is less architecturally significant than the others because it is more concerned with a part of the system than with the whole.</a:t>
            </a:r>
          </a:p>
          <a:p>
            <a:pPr lvl="1"/>
            <a:r>
              <a:rPr lang="en-GB" sz="1600" dirty="0"/>
              <a:t>User's View (Operations Classes) - This is a view of the functioning system in its operational environment</a:t>
            </a:r>
          </a:p>
        </p:txBody>
      </p:sp>
    </p:spTree>
    <p:extLst>
      <p:ext uri="{BB962C8B-B14F-4D97-AF65-F5344CB8AC3E}">
        <p14:creationId xmlns:p14="http://schemas.microsoft.com/office/powerpoint/2010/main" val="4098484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C753D-7E68-4EAE-9172-9C88812CB848}"/>
              </a:ext>
            </a:extLst>
          </p:cNvPr>
          <p:cNvSpPr>
            <a:spLocks noGrp="1"/>
          </p:cNvSpPr>
          <p:nvPr>
            <p:ph type="title"/>
          </p:nvPr>
        </p:nvSpPr>
        <p:spPr/>
        <p:txBody>
          <a:bodyPr/>
          <a:lstStyle/>
          <a:p>
            <a:r>
              <a:rPr lang="en-GB" dirty="0"/>
              <a:t>Rows of Zachman Framework</a:t>
            </a:r>
          </a:p>
        </p:txBody>
      </p:sp>
      <p:sp>
        <p:nvSpPr>
          <p:cNvPr id="3" name="Content Placeholder 2">
            <a:extLst>
              <a:ext uri="{FF2B5EF4-FFF2-40B4-BE49-F238E27FC236}">
                <a16:creationId xmlns:a16="http://schemas.microsoft.com/office/drawing/2014/main" id="{66EB6BF4-61C1-47A9-88EA-93E0423475B6}"/>
              </a:ext>
            </a:extLst>
          </p:cNvPr>
          <p:cNvSpPr>
            <a:spLocks noGrp="1"/>
          </p:cNvSpPr>
          <p:nvPr>
            <p:ph idx="1"/>
          </p:nvPr>
        </p:nvSpPr>
        <p:spPr/>
        <p:txBody>
          <a:bodyPr>
            <a:normAutofit/>
          </a:bodyPr>
          <a:lstStyle/>
          <a:p>
            <a:r>
              <a:rPr lang="en-GB" b="1" dirty="0"/>
              <a:t>Rules of Zachman Framework</a:t>
            </a:r>
          </a:p>
          <a:p>
            <a:pPr lvl="1"/>
            <a:r>
              <a:rPr lang="en-GB" dirty="0"/>
              <a:t>The framework offers a set of descriptive representations or models relevant for describing an enterprise</a:t>
            </a:r>
          </a:p>
          <a:p>
            <a:pPr lvl="1"/>
            <a:r>
              <a:rPr lang="en-GB" dirty="0"/>
              <a:t>Each cell in the Zachman Framework must be aligned with the cells immediately above and below it</a:t>
            </a:r>
          </a:p>
          <a:p>
            <a:pPr lvl="1"/>
            <a:r>
              <a:rPr lang="en-GB" dirty="0"/>
              <a:t>All the cells in each row also must be aligned with each other. </a:t>
            </a:r>
          </a:p>
          <a:p>
            <a:pPr lvl="1"/>
            <a:r>
              <a:rPr lang="en-GB" dirty="0"/>
              <a:t>Each cell is unique</a:t>
            </a:r>
          </a:p>
          <a:p>
            <a:pPr lvl="1"/>
            <a:r>
              <a:rPr lang="en-GB" dirty="0"/>
              <a:t>Combining the cells in one row forms a complete description of the enterprise from that view</a:t>
            </a:r>
          </a:p>
        </p:txBody>
      </p:sp>
    </p:spTree>
    <p:extLst>
      <p:ext uri="{BB962C8B-B14F-4D97-AF65-F5344CB8AC3E}">
        <p14:creationId xmlns:p14="http://schemas.microsoft.com/office/powerpoint/2010/main" val="7486158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7949C-BE41-4F56-9462-C7BC6F2D1619}"/>
              </a:ext>
            </a:extLst>
          </p:cNvPr>
          <p:cNvSpPr>
            <a:spLocks noGrp="1"/>
          </p:cNvSpPr>
          <p:nvPr>
            <p:ph type="title"/>
          </p:nvPr>
        </p:nvSpPr>
        <p:spPr/>
        <p:txBody>
          <a:bodyPr/>
          <a:lstStyle/>
          <a:p>
            <a:r>
              <a:rPr lang="en-GB" dirty="0"/>
              <a:t>Six Questions</a:t>
            </a:r>
          </a:p>
        </p:txBody>
      </p:sp>
      <p:sp>
        <p:nvSpPr>
          <p:cNvPr id="3" name="Content Placeholder 2">
            <a:extLst>
              <a:ext uri="{FF2B5EF4-FFF2-40B4-BE49-F238E27FC236}">
                <a16:creationId xmlns:a16="http://schemas.microsoft.com/office/drawing/2014/main" id="{4AE234F3-936C-46AC-9308-993D18BA9F16}"/>
              </a:ext>
            </a:extLst>
          </p:cNvPr>
          <p:cNvSpPr>
            <a:spLocks noGrp="1"/>
          </p:cNvSpPr>
          <p:nvPr>
            <p:ph idx="1"/>
          </p:nvPr>
        </p:nvSpPr>
        <p:spPr/>
        <p:txBody>
          <a:bodyPr>
            <a:normAutofit lnSpcReduction="10000"/>
          </a:bodyPr>
          <a:lstStyle/>
          <a:p>
            <a:r>
              <a:rPr lang="en-GB" dirty="0"/>
              <a:t>The columns represent the interrogatives or questions that are asked of the enterprise. These are: </a:t>
            </a:r>
          </a:p>
          <a:p>
            <a:pPr lvl="1"/>
            <a:r>
              <a:rPr lang="en-GB" b="1" dirty="0"/>
              <a:t>What</a:t>
            </a:r>
            <a:r>
              <a:rPr lang="en-GB" dirty="0"/>
              <a:t> (data) - what is the business data, information or objects? </a:t>
            </a:r>
          </a:p>
          <a:p>
            <a:pPr lvl="1"/>
            <a:r>
              <a:rPr lang="en-GB" b="1" dirty="0"/>
              <a:t>How</a:t>
            </a:r>
            <a:r>
              <a:rPr lang="en-GB" dirty="0"/>
              <a:t> (function) - how does the business work, i.e., what are the business' processes? </a:t>
            </a:r>
          </a:p>
          <a:p>
            <a:pPr lvl="1"/>
            <a:r>
              <a:rPr lang="en-GB" b="1" dirty="0"/>
              <a:t>Where</a:t>
            </a:r>
            <a:r>
              <a:rPr lang="en-GB" dirty="0"/>
              <a:t> (network) - where are the businesses operations? </a:t>
            </a:r>
          </a:p>
          <a:p>
            <a:pPr lvl="1"/>
            <a:r>
              <a:rPr lang="en-GB" b="1" dirty="0"/>
              <a:t>Who</a:t>
            </a:r>
            <a:r>
              <a:rPr lang="en-GB" dirty="0"/>
              <a:t> (people) - who are the people that run the business, what are the business units and their hierarchy? </a:t>
            </a:r>
          </a:p>
          <a:p>
            <a:pPr lvl="1"/>
            <a:r>
              <a:rPr lang="en-GB" b="1" dirty="0"/>
              <a:t>When</a:t>
            </a:r>
            <a:r>
              <a:rPr lang="en-GB" dirty="0"/>
              <a:t> (time) - when are the business processes performed, i.e., what are the business schedules and workflows? </a:t>
            </a:r>
          </a:p>
          <a:p>
            <a:pPr lvl="1"/>
            <a:r>
              <a:rPr lang="en-GB" b="1" dirty="0"/>
              <a:t>Why</a:t>
            </a:r>
            <a:r>
              <a:rPr lang="en-GB" dirty="0"/>
              <a:t> (motivation) - why is the solution the one chosen? How was that derived from? What motivates the performance of certain activities? </a:t>
            </a:r>
          </a:p>
          <a:p>
            <a:endParaRPr lang="en-GB" dirty="0"/>
          </a:p>
        </p:txBody>
      </p:sp>
    </p:spTree>
    <p:extLst>
      <p:ext uri="{BB962C8B-B14F-4D97-AF65-F5344CB8AC3E}">
        <p14:creationId xmlns:p14="http://schemas.microsoft.com/office/powerpoint/2010/main" val="4377921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7002B-A109-4173-BEF0-DFDAD0581ACF}"/>
              </a:ext>
            </a:extLst>
          </p:cNvPr>
          <p:cNvSpPr>
            <a:spLocks noGrp="1"/>
          </p:cNvSpPr>
          <p:nvPr>
            <p:ph type="title"/>
          </p:nvPr>
        </p:nvSpPr>
        <p:spPr/>
        <p:txBody>
          <a:bodyPr/>
          <a:lstStyle/>
          <a:p>
            <a:r>
              <a:rPr lang="en-GB" dirty="0"/>
              <a:t>SABSA</a:t>
            </a:r>
          </a:p>
        </p:txBody>
      </p:sp>
      <p:sp>
        <p:nvSpPr>
          <p:cNvPr id="3" name="Content Placeholder 2">
            <a:extLst>
              <a:ext uri="{FF2B5EF4-FFF2-40B4-BE49-F238E27FC236}">
                <a16:creationId xmlns:a16="http://schemas.microsoft.com/office/drawing/2014/main" id="{6297536C-1ED8-466E-B3DC-9E8982765FF3}"/>
              </a:ext>
            </a:extLst>
          </p:cNvPr>
          <p:cNvSpPr>
            <a:spLocks noGrp="1"/>
          </p:cNvSpPr>
          <p:nvPr>
            <p:ph idx="1"/>
          </p:nvPr>
        </p:nvSpPr>
        <p:spPr/>
        <p:txBody>
          <a:bodyPr/>
          <a:lstStyle/>
          <a:p>
            <a:r>
              <a:rPr lang="en-GB" dirty="0"/>
              <a:t>Sherwood Applied Business Security Architecture</a:t>
            </a:r>
          </a:p>
          <a:p>
            <a:r>
              <a:rPr lang="en-GB" dirty="0"/>
              <a:t>It is a framework and methodology for enterprise security architecture and service management</a:t>
            </a:r>
          </a:p>
          <a:p>
            <a:r>
              <a:rPr lang="en-GB" dirty="0"/>
              <a:t>It was developed independently from the Zachman Framework, but has a similar structure</a:t>
            </a:r>
          </a:p>
          <a:p>
            <a:r>
              <a:rPr lang="en-GB" dirty="0"/>
              <a:t>SABSA is a methodology for developing business-driven security architectures at various levels that clearly support business objectives</a:t>
            </a:r>
          </a:p>
          <a:p>
            <a:r>
              <a:rPr lang="en-GB" dirty="0"/>
              <a:t>It is vendor neutral and generic</a:t>
            </a:r>
          </a:p>
          <a:p>
            <a:r>
              <a:rPr lang="en-GB" dirty="0"/>
              <a:t>It is a layered model</a:t>
            </a:r>
          </a:p>
        </p:txBody>
      </p:sp>
    </p:spTree>
    <p:extLst>
      <p:ext uri="{BB962C8B-B14F-4D97-AF65-F5344CB8AC3E}">
        <p14:creationId xmlns:p14="http://schemas.microsoft.com/office/powerpoint/2010/main" val="41069406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7305A-2DCF-4972-898A-6FFCF6D4FEBE}"/>
              </a:ext>
            </a:extLst>
          </p:cNvPr>
          <p:cNvSpPr>
            <a:spLocks noGrp="1"/>
          </p:cNvSpPr>
          <p:nvPr>
            <p:ph type="title"/>
          </p:nvPr>
        </p:nvSpPr>
        <p:spPr/>
        <p:txBody>
          <a:bodyPr/>
          <a:lstStyle/>
          <a:p>
            <a:r>
              <a:rPr lang="en-GB" dirty="0"/>
              <a:t>The SABSA Model for Security Architecture Development</a:t>
            </a:r>
          </a:p>
        </p:txBody>
      </p:sp>
      <p:graphicFrame>
        <p:nvGraphicFramePr>
          <p:cNvPr id="4" name="Table 4">
            <a:extLst>
              <a:ext uri="{FF2B5EF4-FFF2-40B4-BE49-F238E27FC236}">
                <a16:creationId xmlns:a16="http://schemas.microsoft.com/office/drawing/2014/main" id="{0900C0D6-828B-4399-AA4D-0D16DAD60E89}"/>
              </a:ext>
            </a:extLst>
          </p:cNvPr>
          <p:cNvGraphicFramePr>
            <a:graphicFrameLocks noGrp="1"/>
          </p:cNvGraphicFramePr>
          <p:nvPr>
            <p:ph idx="1"/>
            <p:extLst>
              <p:ext uri="{D42A27DB-BD31-4B8C-83A1-F6EECF244321}">
                <p14:modId xmlns:p14="http://schemas.microsoft.com/office/powerpoint/2010/main" val="2855857385"/>
              </p:ext>
            </p:extLst>
          </p:nvPr>
        </p:nvGraphicFramePr>
        <p:xfrm>
          <a:off x="1195136" y="2427204"/>
          <a:ext cx="9492916" cy="2225040"/>
        </p:xfrm>
        <a:graphic>
          <a:graphicData uri="http://schemas.openxmlformats.org/drawingml/2006/table">
            <a:tbl>
              <a:tblPr firstRow="1" bandRow="1">
                <a:tableStyleId>{69CF1AB2-1976-4502-BF36-3FF5EA218861}</a:tableStyleId>
              </a:tblPr>
              <a:tblGrid>
                <a:gridCol w="4235116">
                  <a:extLst>
                    <a:ext uri="{9D8B030D-6E8A-4147-A177-3AD203B41FA5}">
                      <a16:colId xmlns:a16="http://schemas.microsoft.com/office/drawing/2014/main" val="886477437"/>
                    </a:ext>
                  </a:extLst>
                </a:gridCol>
                <a:gridCol w="5257800">
                  <a:extLst>
                    <a:ext uri="{9D8B030D-6E8A-4147-A177-3AD203B41FA5}">
                      <a16:colId xmlns:a16="http://schemas.microsoft.com/office/drawing/2014/main" val="1957407473"/>
                    </a:ext>
                  </a:extLst>
                </a:gridCol>
              </a:tblGrid>
              <a:tr h="370840">
                <a:tc>
                  <a:txBody>
                    <a:bodyPr/>
                    <a:lstStyle/>
                    <a:p>
                      <a:r>
                        <a:rPr lang="en-GB" sz="1800" b="1" u="none" strike="noStrike" kern="1200" baseline="0" dirty="0">
                          <a:solidFill>
                            <a:srgbClr val="0070C0"/>
                          </a:solidFill>
                        </a:rPr>
                        <a:t>The Business View </a:t>
                      </a:r>
                      <a:r>
                        <a:rPr lang="en-GB" sz="1800" b="0" u="none" strike="noStrike" kern="1200" baseline="0" dirty="0">
                          <a:solidFill>
                            <a:srgbClr val="0070C0"/>
                          </a:solidFill>
                        </a:rPr>
                        <a:t>		</a:t>
                      </a:r>
                      <a:endParaRPr lang="en-GB" sz="1800" b="0" i="0" u="none" strike="noStrike" kern="1200" baseline="0" dirty="0">
                        <a:solidFill>
                          <a:srgbClr val="0070C0"/>
                        </a:solidFill>
                        <a:latin typeface="+mn-lt"/>
                        <a:ea typeface="+mn-ea"/>
                        <a:cs typeface="+mn-cs"/>
                      </a:endParaRPr>
                    </a:p>
                  </a:txBody>
                  <a:tcPr/>
                </a:tc>
                <a:tc>
                  <a:txBody>
                    <a:bodyPr/>
                    <a:lstStyle/>
                    <a:p>
                      <a:r>
                        <a:rPr lang="en-GB" sz="1800" b="1" u="none" strike="noStrike" kern="1200" baseline="0" dirty="0">
                          <a:solidFill>
                            <a:srgbClr val="0070C0"/>
                          </a:solidFill>
                        </a:rPr>
                        <a:t>Contextual Security Architecture </a:t>
                      </a:r>
                      <a:endParaRPr lang="en-GB" dirty="0">
                        <a:solidFill>
                          <a:srgbClr val="0070C0"/>
                        </a:solidFill>
                      </a:endParaRPr>
                    </a:p>
                  </a:txBody>
                  <a:tcPr/>
                </a:tc>
                <a:extLst>
                  <a:ext uri="{0D108BD9-81ED-4DB2-BD59-A6C34878D82A}">
                    <a16:rowId xmlns:a16="http://schemas.microsoft.com/office/drawing/2014/main" val="1653346639"/>
                  </a:ext>
                </a:extLst>
              </a:tr>
              <a:tr h="370840">
                <a:tc>
                  <a:txBody>
                    <a:bodyPr/>
                    <a:lstStyle/>
                    <a:p>
                      <a:r>
                        <a:rPr lang="en-GB" sz="1800" b="1" u="none" strike="noStrike" kern="1200" baseline="0" dirty="0">
                          <a:solidFill>
                            <a:srgbClr val="0070C0"/>
                          </a:solidFill>
                        </a:rPr>
                        <a:t>The Architect’s View </a:t>
                      </a:r>
                      <a:r>
                        <a:rPr lang="en-GB" sz="1800" b="0" u="none" strike="noStrike" kern="1200" baseline="0" dirty="0">
                          <a:solidFill>
                            <a:srgbClr val="0070C0"/>
                          </a:solidFill>
                        </a:rPr>
                        <a:t>	</a:t>
                      </a:r>
                      <a:endParaRPr lang="en-GB" dirty="0">
                        <a:solidFill>
                          <a:srgbClr val="0070C0"/>
                        </a:solidFill>
                      </a:endParaRPr>
                    </a:p>
                  </a:txBody>
                  <a:tcPr/>
                </a:tc>
                <a:tc>
                  <a:txBody>
                    <a:bodyPr/>
                    <a:lstStyle/>
                    <a:p>
                      <a:r>
                        <a:rPr lang="en-GB" sz="1800" b="1" u="none" strike="noStrike" kern="1200" baseline="0" dirty="0">
                          <a:solidFill>
                            <a:srgbClr val="0070C0"/>
                          </a:solidFill>
                        </a:rPr>
                        <a:t>Conceptual Security Architecture </a:t>
                      </a:r>
                      <a:endParaRPr lang="en-GB" dirty="0">
                        <a:solidFill>
                          <a:srgbClr val="0070C0"/>
                        </a:solidFill>
                      </a:endParaRPr>
                    </a:p>
                  </a:txBody>
                  <a:tcPr/>
                </a:tc>
                <a:extLst>
                  <a:ext uri="{0D108BD9-81ED-4DB2-BD59-A6C34878D82A}">
                    <a16:rowId xmlns:a16="http://schemas.microsoft.com/office/drawing/2014/main" val="3218779571"/>
                  </a:ext>
                </a:extLst>
              </a:tr>
              <a:tr h="370840">
                <a:tc>
                  <a:txBody>
                    <a:bodyPr/>
                    <a:lstStyle/>
                    <a:p>
                      <a:r>
                        <a:rPr lang="en-GB" sz="1800" b="1" u="none" strike="noStrike" kern="1200" baseline="0" dirty="0">
                          <a:solidFill>
                            <a:srgbClr val="0070C0"/>
                          </a:solidFill>
                        </a:rPr>
                        <a:t>The Designer’s View </a:t>
                      </a:r>
                      <a:r>
                        <a:rPr lang="en-GB" sz="1800" b="0" u="none" strike="noStrike" kern="1200" baseline="0" dirty="0">
                          <a:solidFill>
                            <a:srgbClr val="0070C0"/>
                          </a:solidFill>
                        </a:rPr>
                        <a:t>	</a:t>
                      </a:r>
                      <a:endParaRPr lang="en-GB" dirty="0">
                        <a:solidFill>
                          <a:srgbClr val="0070C0"/>
                        </a:solidFill>
                      </a:endParaRPr>
                    </a:p>
                  </a:txBody>
                  <a:tcPr/>
                </a:tc>
                <a:tc>
                  <a:txBody>
                    <a:bodyPr/>
                    <a:lstStyle/>
                    <a:p>
                      <a:r>
                        <a:rPr lang="en-GB" sz="1800" b="1" u="none" strike="noStrike" kern="1200" baseline="0" dirty="0">
                          <a:solidFill>
                            <a:srgbClr val="0070C0"/>
                          </a:solidFill>
                        </a:rPr>
                        <a:t>Logical Security Architecture </a:t>
                      </a:r>
                      <a:endParaRPr lang="en-GB" dirty="0">
                        <a:solidFill>
                          <a:srgbClr val="0070C0"/>
                        </a:solidFill>
                      </a:endParaRPr>
                    </a:p>
                  </a:txBody>
                  <a:tcPr/>
                </a:tc>
                <a:extLst>
                  <a:ext uri="{0D108BD9-81ED-4DB2-BD59-A6C34878D82A}">
                    <a16:rowId xmlns:a16="http://schemas.microsoft.com/office/drawing/2014/main" val="1442315185"/>
                  </a:ext>
                </a:extLst>
              </a:tr>
              <a:tr h="370840">
                <a:tc>
                  <a:txBody>
                    <a:bodyPr/>
                    <a:lstStyle/>
                    <a:p>
                      <a:r>
                        <a:rPr lang="en-GB" sz="1800" b="1" u="none" strike="noStrike" kern="1200" baseline="0" dirty="0">
                          <a:solidFill>
                            <a:srgbClr val="0070C0"/>
                          </a:solidFill>
                        </a:rPr>
                        <a:t>The Builder’s View </a:t>
                      </a:r>
                      <a:r>
                        <a:rPr lang="en-GB" sz="1800" b="0" u="none" strike="noStrike" kern="1200" baseline="0" dirty="0">
                          <a:solidFill>
                            <a:srgbClr val="0070C0"/>
                          </a:solidFill>
                        </a:rPr>
                        <a:t>	</a:t>
                      </a:r>
                      <a:endParaRPr lang="en-GB" dirty="0">
                        <a:solidFill>
                          <a:srgbClr val="0070C0"/>
                        </a:solidFill>
                      </a:endParaRPr>
                    </a:p>
                  </a:txBody>
                  <a:tcPr/>
                </a:tc>
                <a:tc>
                  <a:txBody>
                    <a:bodyPr/>
                    <a:lstStyle/>
                    <a:p>
                      <a:r>
                        <a:rPr lang="en-GB" sz="1800" b="1" u="none" strike="noStrike" kern="1200" baseline="0" dirty="0">
                          <a:solidFill>
                            <a:srgbClr val="0070C0"/>
                          </a:solidFill>
                        </a:rPr>
                        <a:t>Physical Security Architecture </a:t>
                      </a:r>
                      <a:endParaRPr lang="en-GB" dirty="0">
                        <a:solidFill>
                          <a:srgbClr val="0070C0"/>
                        </a:solidFill>
                      </a:endParaRPr>
                    </a:p>
                  </a:txBody>
                  <a:tcPr/>
                </a:tc>
                <a:extLst>
                  <a:ext uri="{0D108BD9-81ED-4DB2-BD59-A6C34878D82A}">
                    <a16:rowId xmlns:a16="http://schemas.microsoft.com/office/drawing/2014/main" val="49620472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u="none" strike="noStrike" kern="1200" baseline="0" dirty="0">
                          <a:solidFill>
                            <a:srgbClr val="0070C0"/>
                          </a:solidFill>
                        </a:rPr>
                        <a:t>The Tradesman’s View </a:t>
                      </a:r>
                      <a:r>
                        <a:rPr lang="en-GB" sz="1800" b="0" u="none" strike="noStrike" kern="1200" baseline="0" dirty="0">
                          <a:solidFill>
                            <a:srgbClr val="0070C0"/>
                          </a:solidFill>
                        </a:rPr>
                        <a:t>	</a:t>
                      </a:r>
                      <a:endParaRPr lang="en-GB" sz="1800" b="0" i="0" u="none" strike="noStrike" kern="1200" baseline="0" dirty="0">
                        <a:solidFill>
                          <a:srgbClr val="0070C0"/>
                        </a:solidFill>
                        <a:latin typeface="+mn-lt"/>
                        <a:ea typeface="+mn-ea"/>
                        <a:cs typeface="+mn-cs"/>
                      </a:endParaRPr>
                    </a:p>
                  </a:txBody>
                  <a:tcPr/>
                </a:tc>
                <a:tc>
                  <a:txBody>
                    <a:bodyPr/>
                    <a:lstStyle/>
                    <a:p>
                      <a:r>
                        <a:rPr lang="en-GB" sz="1800" b="1" u="none" strike="noStrike" kern="1200" baseline="0" dirty="0">
                          <a:solidFill>
                            <a:srgbClr val="0070C0"/>
                          </a:solidFill>
                        </a:rPr>
                        <a:t>Component Security Architecture </a:t>
                      </a:r>
                      <a:r>
                        <a:rPr lang="en-GB" sz="1800" b="0" u="none" strike="noStrike" kern="1200" baseline="0" dirty="0">
                          <a:solidFill>
                            <a:srgbClr val="0070C0"/>
                          </a:solidFill>
                        </a:rPr>
                        <a:t>	</a:t>
                      </a:r>
                      <a:endParaRPr lang="en-GB" dirty="0">
                        <a:solidFill>
                          <a:srgbClr val="0070C0"/>
                        </a:solidFill>
                      </a:endParaRPr>
                    </a:p>
                  </a:txBody>
                  <a:tcPr/>
                </a:tc>
                <a:extLst>
                  <a:ext uri="{0D108BD9-81ED-4DB2-BD59-A6C34878D82A}">
                    <a16:rowId xmlns:a16="http://schemas.microsoft.com/office/drawing/2014/main" val="82616170"/>
                  </a:ext>
                </a:extLst>
              </a:tr>
              <a:tr h="370840">
                <a:tc>
                  <a:txBody>
                    <a:bodyPr/>
                    <a:lstStyle/>
                    <a:p>
                      <a:r>
                        <a:rPr lang="en-GB" sz="1800" b="1" u="none" strike="noStrike" kern="1200" baseline="0" dirty="0">
                          <a:solidFill>
                            <a:srgbClr val="0070C0"/>
                          </a:solidFill>
                        </a:rPr>
                        <a:t>The Facilities Manager’s View</a:t>
                      </a:r>
                      <a:endParaRPr lang="en-GB" dirty="0">
                        <a:solidFill>
                          <a:srgbClr val="0070C0"/>
                        </a:solidFill>
                      </a:endParaRPr>
                    </a:p>
                  </a:txBody>
                  <a:tcPr/>
                </a:tc>
                <a:tc>
                  <a:txBody>
                    <a:bodyPr/>
                    <a:lstStyle/>
                    <a:p>
                      <a:r>
                        <a:rPr lang="en-GB" sz="1800" b="1" u="none" strike="noStrike" kern="1200" baseline="0" dirty="0">
                          <a:solidFill>
                            <a:srgbClr val="0070C0"/>
                          </a:solidFill>
                        </a:rPr>
                        <a:t>Operational Security Architecture </a:t>
                      </a:r>
                      <a:endParaRPr lang="en-GB" dirty="0">
                        <a:solidFill>
                          <a:srgbClr val="0070C0"/>
                        </a:solidFill>
                      </a:endParaRPr>
                    </a:p>
                  </a:txBody>
                  <a:tcPr/>
                </a:tc>
                <a:extLst>
                  <a:ext uri="{0D108BD9-81ED-4DB2-BD59-A6C34878D82A}">
                    <a16:rowId xmlns:a16="http://schemas.microsoft.com/office/drawing/2014/main" val="209937497"/>
                  </a:ext>
                </a:extLst>
              </a:tr>
            </a:tbl>
          </a:graphicData>
        </a:graphic>
      </p:graphicFrame>
    </p:spTree>
    <p:extLst>
      <p:ext uri="{BB962C8B-B14F-4D97-AF65-F5344CB8AC3E}">
        <p14:creationId xmlns:p14="http://schemas.microsoft.com/office/powerpoint/2010/main" val="1545408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TextShape 1"/>
          <p:cNvSpPr txBox="1"/>
          <p:nvPr/>
        </p:nvSpPr>
        <p:spPr>
          <a:xfrm>
            <a:off x="994680" y="405360"/>
            <a:ext cx="9825480" cy="1325160"/>
          </a:xfrm>
          <a:prstGeom prst="rect">
            <a:avLst/>
          </a:prstGeom>
          <a:noFill/>
          <a:ln>
            <a:noFill/>
          </a:ln>
        </p:spPr>
        <p:txBody>
          <a:bodyPr anchor="ctr"/>
          <a:lstStyle/>
          <a:p>
            <a:pPr>
              <a:lnSpc>
                <a:spcPct val="90000"/>
              </a:lnSpc>
            </a:pPr>
            <a:r>
              <a:rPr lang="en-US" sz="4400" b="1" strike="noStrike" spc="-1">
                <a:solidFill>
                  <a:srgbClr val="2E75B6"/>
                </a:solidFill>
                <a:latin typeface="Calibri"/>
              </a:rPr>
              <a:t>Application of Core IT Security Design Principles</a:t>
            </a:r>
            <a:endParaRPr lang="en-US" sz="4400" b="0" strike="noStrike" spc="-1">
              <a:solidFill>
                <a:srgbClr val="000000"/>
              </a:solidFill>
              <a:latin typeface="Calibri"/>
            </a:endParaRPr>
          </a:p>
        </p:txBody>
      </p:sp>
      <p:sp>
        <p:nvSpPr>
          <p:cNvPr id="146" name="TextShape 2"/>
          <p:cNvSpPr txBox="1"/>
          <p:nvPr/>
        </p:nvSpPr>
        <p:spPr>
          <a:xfrm>
            <a:off x="5997676" y="4935794"/>
            <a:ext cx="5073447" cy="1825365"/>
          </a:xfrm>
          <a:prstGeom prst="rect">
            <a:avLst/>
          </a:prstGeom>
          <a:noFill/>
          <a:ln>
            <a:noFill/>
          </a:ln>
        </p:spPr>
        <p:txBody>
          <a:bodyPr/>
          <a:lstStyle/>
          <a:p>
            <a:endParaRPr lang="en-US" sz="2800" b="0" strike="noStrike" spc="-1">
              <a:solidFill>
                <a:srgbClr val="000000"/>
              </a:solidFill>
              <a:latin typeface="Calibri"/>
            </a:endParaRPr>
          </a:p>
        </p:txBody>
      </p:sp>
      <p:graphicFrame>
        <p:nvGraphicFramePr>
          <p:cNvPr id="4" name="Diagram 3"/>
          <p:cNvGraphicFramePr/>
          <p:nvPr/>
        </p:nvGraphicFramePr>
        <p:xfrm>
          <a:off x="1187532" y="1816924"/>
          <a:ext cx="9215252" cy="46907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58382937"/>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65000"/>
              </a:schemeClr>
            </a:gs>
            <a:gs pos="11000">
              <a:schemeClr val="bg1">
                <a:lumMod val="75000"/>
              </a:schemeClr>
            </a:gs>
            <a:gs pos="100000">
              <a:schemeClr val="tx1">
                <a:lumMod val="65000"/>
                <a:lumOff val="35000"/>
              </a:schemeClr>
            </a:gs>
          </a:gsLst>
          <a:lin ang="810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9F090-7FB5-47A5-9982-760CF16EB2D5}"/>
              </a:ext>
            </a:extLst>
          </p:cNvPr>
          <p:cNvSpPr>
            <a:spLocks noGrp="1"/>
          </p:cNvSpPr>
          <p:nvPr>
            <p:ph type="title" idx="4294967295"/>
          </p:nvPr>
        </p:nvSpPr>
        <p:spPr>
          <a:xfrm>
            <a:off x="0" y="365125"/>
            <a:ext cx="10515600" cy="1325563"/>
          </a:xfrm>
        </p:spPr>
        <p:txBody>
          <a:bodyPr/>
          <a:lstStyle/>
          <a:p>
            <a:r>
              <a:rPr lang="en-GB" dirty="0"/>
              <a:t>SABSA</a:t>
            </a:r>
          </a:p>
        </p:txBody>
      </p:sp>
      <p:sp>
        <p:nvSpPr>
          <p:cNvPr id="5" name="Rectangle: Rounded Corners 4">
            <a:extLst>
              <a:ext uri="{FF2B5EF4-FFF2-40B4-BE49-F238E27FC236}">
                <a16:creationId xmlns:a16="http://schemas.microsoft.com/office/drawing/2014/main" id="{AF1FDE94-90D3-4CEB-9D4E-1AE56229C172}"/>
              </a:ext>
            </a:extLst>
          </p:cNvPr>
          <p:cNvSpPr/>
          <p:nvPr/>
        </p:nvSpPr>
        <p:spPr>
          <a:xfrm>
            <a:off x="3228441" y="1660734"/>
            <a:ext cx="7685903" cy="772297"/>
          </a:xfrm>
          <a:prstGeom prst="roundRect">
            <a:avLst/>
          </a:prstGeom>
          <a:solidFill>
            <a:srgbClr val="C6C6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Rounded Corners 6">
            <a:extLst>
              <a:ext uri="{FF2B5EF4-FFF2-40B4-BE49-F238E27FC236}">
                <a16:creationId xmlns:a16="http://schemas.microsoft.com/office/drawing/2014/main" id="{6C46D23D-1988-4F8C-B6AE-EB42F718D7D9}"/>
              </a:ext>
            </a:extLst>
          </p:cNvPr>
          <p:cNvSpPr/>
          <p:nvPr/>
        </p:nvSpPr>
        <p:spPr>
          <a:xfrm>
            <a:off x="3228440" y="658250"/>
            <a:ext cx="7685903" cy="772297"/>
          </a:xfrm>
          <a:prstGeom prst="roundRect">
            <a:avLst/>
          </a:prstGeom>
          <a:solidFill>
            <a:srgbClr val="F795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Rounded Corners 7">
            <a:extLst>
              <a:ext uri="{FF2B5EF4-FFF2-40B4-BE49-F238E27FC236}">
                <a16:creationId xmlns:a16="http://schemas.microsoft.com/office/drawing/2014/main" id="{F9AAC24B-BA17-4553-A5CB-B0F1EE326347}"/>
              </a:ext>
            </a:extLst>
          </p:cNvPr>
          <p:cNvSpPr/>
          <p:nvPr/>
        </p:nvSpPr>
        <p:spPr>
          <a:xfrm>
            <a:off x="3228442" y="2654826"/>
            <a:ext cx="7685903" cy="772297"/>
          </a:xfrm>
          <a:prstGeom prst="roundRect">
            <a:avLst/>
          </a:prstGeom>
          <a:solidFill>
            <a:srgbClr val="C6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id="{96BA6E2D-4AE4-4DA4-9DEE-6B22D7B03403}"/>
              </a:ext>
            </a:extLst>
          </p:cNvPr>
          <p:cNvSpPr/>
          <p:nvPr/>
        </p:nvSpPr>
        <p:spPr>
          <a:xfrm>
            <a:off x="3228442" y="3692392"/>
            <a:ext cx="7685903" cy="772297"/>
          </a:xfrm>
          <a:prstGeom prst="roundRect">
            <a:avLst/>
          </a:prstGeom>
          <a:solidFill>
            <a:srgbClr val="C6F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id="{8B761BEE-1600-455C-A094-414C23108012}"/>
              </a:ext>
            </a:extLst>
          </p:cNvPr>
          <p:cNvSpPr/>
          <p:nvPr/>
        </p:nvSpPr>
        <p:spPr>
          <a:xfrm>
            <a:off x="3228443" y="4769489"/>
            <a:ext cx="7685903" cy="772297"/>
          </a:xfrm>
          <a:prstGeom prst="roundRect">
            <a:avLst/>
          </a:prstGeom>
          <a:solidFill>
            <a:srgbClr val="F7F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Rounded Corners 10">
            <a:extLst>
              <a:ext uri="{FF2B5EF4-FFF2-40B4-BE49-F238E27FC236}">
                <a16:creationId xmlns:a16="http://schemas.microsoft.com/office/drawing/2014/main" id="{B6C36EE0-8735-4523-81BC-B10AAF7870FA}"/>
              </a:ext>
            </a:extLst>
          </p:cNvPr>
          <p:cNvSpPr/>
          <p:nvPr/>
        </p:nvSpPr>
        <p:spPr>
          <a:xfrm rot="5400000">
            <a:off x="7239611" y="2676782"/>
            <a:ext cx="6099243" cy="772297"/>
          </a:xfrm>
          <a:prstGeom prst="roundRect">
            <a:avLst/>
          </a:prstGeom>
          <a:solidFill>
            <a:srgbClr val="F7C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6B98CDA4-4DD5-4539-99F4-9C247525A1CF}"/>
              </a:ext>
            </a:extLst>
          </p:cNvPr>
          <p:cNvSpPr txBox="1"/>
          <p:nvPr/>
        </p:nvSpPr>
        <p:spPr>
          <a:xfrm>
            <a:off x="3610373" y="878209"/>
            <a:ext cx="6135329" cy="369332"/>
          </a:xfrm>
          <a:prstGeom prst="rect">
            <a:avLst/>
          </a:prstGeom>
          <a:noFill/>
        </p:spPr>
        <p:txBody>
          <a:bodyPr wrap="square" rtlCol="0">
            <a:spAutoFit/>
          </a:bodyPr>
          <a:lstStyle/>
          <a:p>
            <a:r>
              <a:rPr lang="en-GB" b="1" dirty="0">
                <a:solidFill>
                  <a:srgbClr val="002060"/>
                </a:solidFill>
                <a:latin typeface="Lato" panose="020F0502020204030203" pitchFamily="34" charset="0"/>
              </a:rPr>
              <a:t>Business View:                  CONTEXTUAL ARCHITECTURE</a:t>
            </a:r>
          </a:p>
        </p:txBody>
      </p:sp>
      <p:sp>
        <p:nvSpPr>
          <p:cNvPr id="15" name="TextBox 14">
            <a:extLst>
              <a:ext uri="{FF2B5EF4-FFF2-40B4-BE49-F238E27FC236}">
                <a16:creationId xmlns:a16="http://schemas.microsoft.com/office/drawing/2014/main" id="{AEFE42ED-FA70-4209-9D8D-3E2FF4696C3A}"/>
              </a:ext>
            </a:extLst>
          </p:cNvPr>
          <p:cNvSpPr txBox="1"/>
          <p:nvPr/>
        </p:nvSpPr>
        <p:spPr>
          <a:xfrm>
            <a:off x="3610373" y="1862216"/>
            <a:ext cx="6826046" cy="369332"/>
          </a:xfrm>
          <a:prstGeom prst="rect">
            <a:avLst/>
          </a:prstGeom>
          <a:noFill/>
        </p:spPr>
        <p:txBody>
          <a:bodyPr wrap="square" rtlCol="0">
            <a:spAutoFit/>
          </a:bodyPr>
          <a:lstStyle/>
          <a:p>
            <a:r>
              <a:rPr lang="en-GB" b="1" dirty="0">
                <a:solidFill>
                  <a:srgbClr val="002060"/>
                </a:solidFill>
                <a:latin typeface="Lato" panose="020F0502020204030203" pitchFamily="34" charset="0"/>
              </a:rPr>
              <a:t>Architect's View:                  CONCEPTUAL ARCHITECTURE</a:t>
            </a:r>
          </a:p>
        </p:txBody>
      </p:sp>
      <p:sp>
        <p:nvSpPr>
          <p:cNvPr id="16" name="TextBox 15">
            <a:extLst>
              <a:ext uri="{FF2B5EF4-FFF2-40B4-BE49-F238E27FC236}">
                <a16:creationId xmlns:a16="http://schemas.microsoft.com/office/drawing/2014/main" id="{701066DE-64F2-407B-9646-7B501A8B9BB7}"/>
              </a:ext>
            </a:extLst>
          </p:cNvPr>
          <p:cNvSpPr txBox="1"/>
          <p:nvPr/>
        </p:nvSpPr>
        <p:spPr>
          <a:xfrm>
            <a:off x="3610373" y="2846223"/>
            <a:ext cx="6135329" cy="369332"/>
          </a:xfrm>
          <a:prstGeom prst="rect">
            <a:avLst/>
          </a:prstGeom>
          <a:noFill/>
        </p:spPr>
        <p:txBody>
          <a:bodyPr wrap="square" rtlCol="0">
            <a:spAutoFit/>
          </a:bodyPr>
          <a:lstStyle/>
          <a:p>
            <a:r>
              <a:rPr lang="en-GB" b="1" dirty="0">
                <a:solidFill>
                  <a:srgbClr val="002060"/>
                </a:solidFill>
                <a:latin typeface="Lato" panose="020F0502020204030203" pitchFamily="34" charset="0"/>
              </a:rPr>
              <a:t>Designer's View:                  LOGICAL ARCHITECTURE</a:t>
            </a:r>
          </a:p>
        </p:txBody>
      </p:sp>
      <p:sp>
        <p:nvSpPr>
          <p:cNvPr id="17" name="TextBox 16">
            <a:extLst>
              <a:ext uri="{FF2B5EF4-FFF2-40B4-BE49-F238E27FC236}">
                <a16:creationId xmlns:a16="http://schemas.microsoft.com/office/drawing/2014/main" id="{07346FAE-40B5-4D16-883C-2D34B436E6AC}"/>
              </a:ext>
            </a:extLst>
          </p:cNvPr>
          <p:cNvSpPr txBox="1"/>
          <p:nvPr/>
        </p:nvSpPr>
        <p:spPr>
          <a:xfrm>
            <a:off x="3610373" y="4970971"/>
            <a:ext cx="6688395" cy="369332"/>
          </a:xfrm>
          <a:prstGeom prst="rect">
            <a:avLst/>
          </a:prstGeom>
          <a:noFill/>
        </p:spPr>
        <p:txBody>
          <a:bodyPr wrap="square" rtlCol="0">
            <a:spAutoFit/>
          </a:bodyPr>
          <a:lstStyle/>
          <a:p>
            <a:r>
              <a:rPr lang="en-GB" b="1" dirty="0">
                <a:solidFill>
                  <a:srgbClr val="002060"/>
                </a:solidFill>
                <a:latin typeface="Lato" panose="020F0502020204030203" pitchFamily="34" charset="0"/>
              </a:rPr>
              <a:t>Technician's View:                  COMPONENT ARCHITECTURE</a:t>
            </a:r>
          </a:p>
        </p:txBody>
      </p:sp>
      <p:sp>
        <p:nvSpPr>
          <p:cNvPr id="18" name="TextBox 17">
            <a:extLst>
              <a:ext uri="{FF2B5EF4-FFF2-40B4-BE49-F238E27FC236}">
                <a16:creationId xmlns:a16="http://schemas.microsoft.com/office/drawing/2014/main" id="{E32076BC-CAA9-4869-A851-F7D3B0BD5289}"/>
              </a:ext>
            </a:extLst>
          </p:cNvPr>
          <p:cNvSpPr txBox="1"/>
          <p:nvPr/>
        </p:nvSpPr>
        <p:spPr>
          <a:xfrm>
            <a:off x="3610373" y="3913640"/>
            <a:ext cx="6135329" cy="369332"/>
          </a:xfrm>
          <a:prstGeom prst="rect">
            <a:avLst/>
          </a:prstGeom>
          <a:noFill/>
        </p:spPr>
        <p:txBody>
          <a:bodyPr wrap="square" rtlCol="0">
            <a:spAutoFit/>
          </a:bodyPr>
          <a:lstStyle/>
          <a:p>
            <a:r>
              <a:rPr lang="en-GB" b="1" dirty="0">
                <a:solidFill>
                  <a:srgbClr val="002060"/>
                </a:solidFill>
                <a:latin typeface="Lato" panose="020F0502020204030203" pitchFamily="34" charset="0"/>
              </a:rPr>
              <a:t>Constructor's View:                  PHYSICAL ARCHITECTURE</a:t>
            </a:r>
          </a:p>
        </p:txBody>
      </p:sp>
      <p:sp>
        <p:nvSpPr>
          <p:cNvPr id="19" name="TextBox 18">
            <a:extLst>
              <a:ext uri="{FF2B5EF4-FFF2-40B4-BE49-F238E27FC236}">
                <a16:creationId xmlns:a16="http://schemas.microsoft.com/office/drawing/2014/main" id="{70B1B323-7E2C-48E7-9466-1820BF9D324E}"/>
              </a:ext>
            </a:extLst>
          </p:cNvPr>
          <p:cNvSpPr txBox="1"/>
          <p:nvPr/>
        </p:nvSpPr>
        <p:spPr>
          <a:xfrm rot="5400000">
            <a:off x="7201481" y="3048894"/>
            <a:ext cx="6222192" cy="369332"/>
          </a:xfrm>
          <a:prstGeom prst="rect">
            <a:avLst/>
          </a:prstGeom>
          <a:noFill/>
        </p:spPr>
        <p:txBody>
          <a:bodyPr wrap="square" rtlCol="0">
            <a:spAutoFit/>
          </a:bodyPr>
          <a:lstStyle/>
          <a:p>
            <a:r>
              <a:rPr lang="en-GB" b="1" dirty="0">
                <a:solidFill>
                  <a:srgbClr val="002060"/>
                </a:solidFill>
                <a:latin typeface="Lato" panose="020F0502020204030203" pitchFamily="34" charset="0"/>
              </a:rPr>
              <a:t>Manager's View:                MANAGEMENT ARCHITECTURE</a:t>
            </a:r>
          </a:p>
        </p:txBody>
      </p:sp>
      <p:sp>
        <p:nvSpPr>
          <p:cNvPr id="20" name="TextBox 19">
            <a:extLst>
              <a:ext uri="{FF2B5EF4-FFF2-40B4-BE49-F238E27FC236}">
                <a16:creationId xmlns:a16="http://schemas.microsoft.com/office/drawing/2014/main" id="{4F6AF6D6-A058-4626-8F4D-8978CDC9394B}"/>
              </a:ext>
            </a:extLst>
          </p:cNvPr>
          <p:cNvSpPr txBox="1"/>
          <p:nvPr/>
        </p:nvSpPr>
        <p:spPr>
          <a:xfrm>
            <a:off x="381000" y="6231331"/>
            <a:ext cx="11610474" cy="646331"/>
          </a:xfrm>
          <a:prstGeom prst="rect">
            <a:avLst/>
          </a:prstGeom>
          <a:noFill/>
        </p:spPr>
        <p:txBody>
          <a:bodyPr wrap="square" rtlCol="0">
            <a:spAutoFit/>
          </a:bodyPr>
          <a:lstStyle/>
          <a:p>
            <a:r>
              <a:rPr lang="en-GB" sz="1800" b="0" i="0" u="none" strike="noStrike" baseline="0" dirty="0">
                <a:solidFill>
                  <a:srgbClr val="000000"/>
                </a:solidFill>
                <a:latin typeface="Times New Roman" panose="02020603050405020304" pitchFamily="18" charset="0"/>
              </a:rPr>
              <a:t>Another view of the model shows the operational security architecture layer placed vertically across the other five layers because operational security issues arise in each and every one of the other five layers </a:t>
            </a:r>
            <a:endParaRPr lang="en-GB" dirty="0"/>
          </a:p>
        </p:txBody>
      </p:sp>
    </p:spTree>
    <p:extLst>
      <p:ext uri="{BB962C8B-B14F-4D97-AF65-F5344CB8AC3E}">
        <p14:creationId xmlns:p14="http://schemas.microsoft.com/office/powerpoint/2010/main" val="15814458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EC4CB-A696-4CE3-8536-798BEF67D4BC}"/>
              </a:ext>
            </a:extLst>
          </p:cNvPr>
          <p:cNvSpPr>
            <a:spLocks noGrp="1"/>
          </p:cNvSpPr>
          <p:nvPr>
            <p:ph type="title"/>
          </p:nvPr>
        </p:nvSpPr>
        <p:spPr/>
        <p:txBody>
          <a:bodyPr/>
          <a:lstStyle/>
          <a:p>
            <a:r>
              <a:rPr lang="en-GB" dirty="0"/>
              <a:t>Six questions</a:t>
            </a:r>
          </a:p>
        </p:txBody>
      </p:sp>
      <p:sp>
        <p:nvSpPr>
          <p:cNvPr id="3" name="Content Placeholder 2">
            <a:extLst>
              <a:ext uri="{FF2B5EF4-FFF2-40B4-BE49-F238E27FC236}">
                <a16:creationId xmlns:a16="http://schemas.microsoft.com/office/drawing/2014/main" id="{7E0718F3-A4F4-48DB-A410-ACBA9184D107}"/>
              </a:ext>
            </a:extLst>
          </p:cNvPr>
          <p:cNvSpPr>
            <a:spLocks noGrp="1"/>
          </p:cNvSpPr>
          <p:nvPr>
            <p:ph idx="1"/>
          </p:nvPr>
        </p:nvSpPr>
        <p:spPr/>
        <p:txBody>
          <a:bodyPr/>
          <a:lstStyle/>
          <a:p>
            <a:pPr marL="0" indent="0">
              <a:buNone/>
            </a:pPr>
            <a:r>
              <a:rPr lang="en-GB" sz="2000" b="0" i="0" u="none" strike="noStrike" baseline="0" dirty="0">
                <a:solidFill>
                  <a:srgbClr val="000000"/>
                </a:solidFill>
              </a:rPr>
              <a:t>Similar to the Zachman Framework, six questions are asked at every layer: </a:t>
            </a:r>
          </a:p>
          <a:p>
            <a:pPr marL="0" indent="0">
              <a:buNone/>
            </a:pPr>
            <a:r>
              <a:rPr lang="en-GB" sz="2000" b="0" i="0" u="none" strike="noStrike" baseline="0" dirty="0">
                <a:solidFill>
                  <a:srgbClr val="000000"/>
                </a:solidFill>
              </a:rPr>
              <a:t>(1) </a:t>
            </a:r>
            <a:r>
              <a:rPr lang="en-GB" sz="2000" b="0" i="1" u="none" strike="noStrike" baseline="0" dirty="0">
                <a:solidFill>
                  <a:srgbClr val="000000"/>
                </a:solidFill>
              </a:rPr>
              <a:t>“What </a:t>
            </a:r>
            <a:r>
              <a:rPr lang="en-GB" sz="2000" b="0" i="0" u="none" strike="noStrike" baseline="0" dirty="0">
                <a:solidFill>
                  <a:srgbClr val="000000"/>
                </a:solidFill>
              </a:rPr>
              <a:t>are you trying to do at this layer? – The assets to be protected by your security architecture. </a:t>
            </a:r>
          </a:p>
          <a:p>
            <a:pPr marL="0" indent="0">
              <a:buNone/>
            </a:pPr>
            <a:r>
              <a:rPr lang="en-GB" sz="2000" b="0" i="0" u="none" strike="noStrike" baseline="0" dirty="0">
                <a:solidFill>
                  <a:srgbClr val="000000"/>
                </a:solidFill>
              </a:rPr>
              <a:t>(2) </a:t>
            </a:r>
            <a:r>
              <a:rPr lang="en-GB" sz="2000" b="0" i="1" u="none" strike="noStrike" baseline="0" dirty="0">
                <a:solidFill>
                  <a:srgbClr val="000000"/>
                </a:solidFill>
              </a:rPr>
              <a:t>Why </a:t>
            </a:r>
            <a:r>
              <a:rPr lang="en-GB" sz="2000" b="0" i="0" u="none" strike="noStrike" baseline="0" dirty="0">
                <a:solidFill>
                  <a:srgbClr val="000000"/>
                </a:solidFill>
              </a:rPr>
              <a:t>are you doing it? – The motivation for wanting to apply security, expressed in the terms of this layer. </a:t>
            </a:r>
          </a:p>
          <a:p>
            <a:pPr marL="0" indent="0">
              <a:buNone/>
            </a:pPr>
            <a:r>
              <a:rPr lang="en-GB" sz="2000" b="0" i="0" u="none" strike="noStrike" baseline="0" dirty="0">
                <a:solidFill>
                  <a:srgbClr val="000000"/>
                </a:solidFill>
              </a:rPr>
              <a:t>(3) </a:t>
            </a:r>
            <a:r>
              <a:rPr lang="en-GB" sz="2000" b="0" i="1" u="none" strike="noStrike" baseline="0" dirty="0">
                <a:solidFill>
                  <a:srgbClr val="000000"/>
                </a:solidFill>
              </a:rPr>
              <a:t>How </a:t>
            </a:r>
            <a:r>
              <a:rPr lang="en-GB" sz="2000" b="0" i="0" u="none" strike="noStrike" baseline="0" dirty="0">
                <a:solidFill>
                  <a:srgbClr val="000000"/>
                </a:solidFill>
              </a:rPr>
              <a:t>are you trying to do it? – The functions needed to achieve security at this layer. </a:t>
            </a:r>
          </a:p>
          <a:p>
            <a:pPr marL="0" indent="0">
              <a:buNone/>
            </a:pPr>
            <a:r>
              <a:rPr lang="en-GB" sz="2000" b="0" i="0" u="none" strike="noStrike" baseline="0" dirty="0">
                <a:solidFill>
                  <a:srgbClr val="000000"/>
                </a:solidFill>
              </a:rPr>
              <a:t>(4) </a:t>
            </a:r>
            <a:r>
              <a:rPr lang="en-GB" sz="2000" b="0" i="1" u="none" strike="noStrike" baseline="0" dirty="0">
                <a:solidFill>
                  <a:srgbClr val="000000"/>
                </a:solidFill>
              </a:rPr>
              <a:t>Who </a:t>
            </a:r>
            <a:r>
              <a:rPr lang="en-GB" sz="2000" b="0" i="0" u="none" strike="noStrike" baseline="0" dirty="0">
                <a:solidFill>
                  <a:srgbClr val="000000"/>
                </a:solidFill>
              </a:rPr>
              <a:t>is involved? – The people and organisational aspects of security at this layer. </a:t>
            </a:r>
          </a:p>
          <a:p>
            <a:pPr marL="0" indent="0">
              <a:buNone/>
            </a:pPr>
            <a:r>
              <a:rPr lang="en-GB" sz="2000" b="0" i="0" u="none" strike="noStrike" baseline="0" dirty="0">
                <a:solidFill>
                  <a:srgbClr val="000000"/>
                </a:solidFill>
              </a:rPr>
              <a:t>(5) </a:t>
            </a:r>
            <a:r>
              <a:rPr lang="en-GB" sz="2000" b="0" i="1" u="none" strike="noStrike" baseline="0" dirty="0">
                <a:solidFill>
                  <a:srgbClr val="000000"/>
                </a:solidFill>
              </a:rPr>
              <a:t>Where </a:t>
            </a:r>
            <a:r>
              <a:rPr lang="en-GB" sz="2000" b="0" i="0" u="none" strike="noStrike" baseline="0" dirty="0">
                <a:solidFill>
                  <a:srgbClr val="000000"/>
                </a:solidFill>
              </a:rPr>
              <a:t>are you doing it? – The locations where you apply your security, relevant to this layer. </a:t>
            </a:r>
          </a:p>
          <a:p>
            <a:pPr marL="0" indent="0">
              <a:buNone/>
            </a:pPr>
            <a:r>
              <a:rPr lang="en-GB" sz="2000" b="0" i="0" u="none" strike="noStrike" baseline="0" dirty="0">
                <a:solidFill>
                  <a:srgbClr val="000000"/>
                </a:solidFill>
              </a:rPr>
              <a:t>(6) </a:t>
            </a:r>
            <a:r>
              <a:rPr lang="en-GB" sz="2000" b="0" i="1" u="none" strike="noStrike" baseline="0" dirty="0">
                <a:solidFill>
                  <a:srgbClr val="000000"/>
                </a:solidFill>
              </a:rPr>
              <a:t>When </a:t>
            </a:r>
            <a:r>
              <a:rPr lang="en-GB" sz="2000" b="0" i="0" u="none" strike="noStrike" baseline="0" dirty="0">
                <a:solidFill>
                  <a:srgbClr val="000000"/>
                </a:solidFill>
              </a:rPr>
              <a:t>are you doing it? – The time-related aspects of security relevant to this layer.” </a:t>
            </a:r>
          </a:p>
          <a:p>
            <a:endParaRPr lang="en-GB" dirty="0"/>
          </a:p>
        </p:txBody>
      </p:sp>
    </p:spTree>
    <p:extLst>
      <p:ext uri="{BB962C8B-B14F-4D97-AF65-F5344CB8AC3E}">
        <p14:creationId xmlns:p14="http://schemas.microsoft.com/office/powerpoint/2010/main" val="3834370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C00F51-4269-4880-A588-374CCB43A29B}"/>
              </a:ext>
            </a:extLst>
          </p:cNvPr>
          <p:cNvPicPr>
            <a:picLocks noChangeAspect="1"/>
          </p:cNvPicPr>
          <p:nvPr/>
        </p:nvPicPr>
        <p:blipFill>
          <a:blip r:embed="rId2"/>
          <a:stretch>
            <a:fillRect/>
          </a:stretch>
        </p:blipFill>
        <p:spPr>
          <a:xfrm>
            <a:off x="657225" y="490306"/>
            <a:ext cx="11361903" cy="6139093"/>
          </a:xfrm>
          <a:prstGeom prst="rect">
            <a:avLst/>
          </a:prstGeom>
        </p:spPr>
      </p:pic>
    </p:spTree>
    <p:extLst>
      <p:ext uri="{BB962C8B-B14F-4D97-AF65-F5344CB8AC3E}">
        <p14:creationId xmlns:p14="http://schemas.microsoft.com/office/powerpoint/2010/main" val="15092074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4ECF0-E2DD-47AE-98DA-1D5712E54CBF}"/>
              </a:ext>
            </a:extLst>
          </p:cNvPr>
          <p:cNvSpPr>
            <a:spLocks noGrp="1"/>
          </p:cNvSpPr>
          <p:nvPr>
            <p:ph type="title"/>
          </p:nvPr>
        </p:nvSpPr>
        <p:spPr/>
        <p:txBody>
          <a:bodyPr/>
          <a:lstStyle/>
          <a:p>
            <a:r>
              <a:rPr lang="en-GB" dirty="0"/>
              <a:t>NIST</a:t>
            </a:r>
          </a:p>
        </p:txBody>
      </p:sp>
      <p:sp>
        <p:nvSpPr>
          <p:cNvPr id="3" name="Content Placeholder 2">
            <a:extLst>
              <a:ext uri="{FF2B5EF4-FFF2-40B4-BE49-F238E27FC236}">
                <a16:creationId xmlns:a16="http://schemas.microsoft.com/office/drawing/2014/main" id="{DEC69755-593B-4453-9C7B-4E9DDA56C430}"/>
              </a:ext>
            </a:extLst>
          </p:cNvPr>
          <p:cNvSpPr>
            <a:spLocks noGrp="1"/>
          </p:cNvSpPr>
          <p:nvPr>
            <p:ph idx="1"/>
          </p:nvPr>
        </p:nvSpPr>
        <p:spPr/>
        <p:txBody>
          <a:bodyPr/>
          <a:lstStyle/>
          <a:p>
            <a:r>
              <a:rPr lang="en-GB" dirty="0"/>
              <a:t>National Institute of Standards and Technology is a physical sciences laboratory and a non-regulatory agency of the United States Department of Commerce</a:t>
            </a:r>
          </a:p>
          <a:p>
            <a:r>
              <a:rPr lang="en-GB" dirty="0"/>
              <a:t>Its mission is to promote innovation and industrial competitiveness</a:t>
            </a:r>
          </a:p>
        </p:txBody>
      </p:sp>
    </p:spTree>
    <p:extLst>
      <p:ext uri="{BB962C8B-B14F-4D97-AF65-F5344CB8AC3E}">
        <p14:creationId xmlns:p14="http://schemas.microsoft.com/office/powerpoint/2010/main" val="25978000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27549D0B-68D7-453F-BC10-6FBA0FE37C4C}"/>
              </a:ext>
            </a:extLst>
          </p:cNvPr>
          <p:cNvSpPr/>
          <p:nvPr/>
        </p:nvSpPr>
        <p:spPr>
          <a:xfrm rot="17280000">
            <a:off x="3785707" y="2109"/>
            <a:ext cx="1506164" cy="3085834"/>
          </a:xfrm>
          <a:custGeom>
            <a:avLst/>
            <a:gdLst>
              <a:gd name="connsiteX0" fmla="*/ 1390930 w 1506164"/>
              <a:gd name="connsiteY0" fmla="*/ 0 h 3085834"/>
              <a:gd name="connsiteX1" fmla="*/ 1403212 w 1506164"/>
              <a:gd name="connsiteY1" fmla="*/ 41326 h 3085834"/>
              <a:gd name="connsiteX2" fmla="*/ 477075 w 1506164"/>
              <a:gd name="connsiteY2" fmla="*/ 3068040 h 3085834"/>
              <a:gd name="connsiteX3" fmla="*/ 454384 w 1506164"/>
              <a:gd name="connsiteY3" fmla="*/ 3085834 h 3085834"/>
              <a:gd name="connsiteX4" fmla="*/ 0 w 1506164"/>
              <a:gd name="connsiteY4" fmla="*/ 2460429 h 3085834"/>
              <a:gd name="connsiteX5" fmla="*/ 128043 w 1506164"/>
              <a:gd name="connsiteY5" fmla="*/ 2337977 h 3085834"/>
              <a:gd name="connsiteX6" fmla="*/ 686570 w 1506164"/>
              <a:gd name="connsiteY6" fmla="*/ 350561 h 3085834"/>
              <a:gd name="connsiteX7" fmla="*/ 656362 w 1506164"/>
              <a:gd name="connsiteY7" fmla="*/ 238675 h 3085834"/>
              <a:gd name="connsiteX8" fmla="*/ 1390930 w 1506164"/>
              <a:gd name="connsiteY8" fmla="*/ 0 h 308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6164" h="3085834">
                <a:moveTo>
                  <a:pt x="1390930" y="0"/>
                </a:moveTo>
                <a:lnTo>
                  <a:pt x="1403212" y="41326"/>
                </a:lnTo>
                <a:cubicBezTo>
                  <a:pt x="1707880" y="1170622"/>
                  <a:pt x="1317912" y="2339000"/>
                  <a:pt x="477075" y="3068040"/>
                </a:cubicBezTo>
                <a:lnTo>
                  <a:pt x="454384" y="3085834"/>
                </a:lnTo>
                <a:lnTo>
                  <a:pt x="0" y="2460429"/>
                </a:lnTo>
                <a:lnTo>
                  <a:pt x="128043" y="2337977"/>
                </a:lnTo>
                <a:cubicBezTo>
                  <a:pt x="618612" y="1820804"/>
                  <a:pt x="844417" y="1080556"/>
                  <a:pt x="686570" y="350561"/>
                </a:cubicBezTo>
                <a:lnTo>
                  <a:pt x="656362" y="238675"/>
                </a:lnTo>
                <a:lnTo>
                  <a:pt x="139093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2" name="Freeform: Shape 21">
            <a:extLst>
              <a:ext uri="{FF2B5EF4-FFF2-40B4-BE49-F238E27FC236}">
                <a16:creationId xmlns:a16="http://schemas.microsoft.com/office/drawing/2014/main" id="{2B471169-E67D-46B7-8DC8-218C53EDEE9F}"/>
              </a:ext>
            </a:extLst>
          </p:cNvPr>
          <p:cNvSpPr/>
          <p:nvPr/>
        </p:nvSpPr>
        <p:spPr>
          <a:xfrm rot="17280000">
            <a:off x="563421" y="324696"/>
            <a:ext cx="2545379" cy="2171747"/>
          </a:xfrm>
          <a:custGeom>
            <a:avLst/>
            <a:gdLst>
              <a:gd name="connsiteX0" fmla="*/ 2545379 w 2545379"/>
              <a:gd name="connsiteY0" fmla="*/ 1932970 h 2171747"/>
              <a:gd name="connsiteX1" fmla="*/ 1810500 w 2545379"/>
              <a:gd name="connsiteY1" fmla="*/ 2171747 h 2171747"/>
              <a:gd name="connsiteX2" fmla="*/ 1773805 w 2545379"/>
              <a:gd name="connsiteY2" fmla="*/ 2075606 h 2171747"/>
              <a:gd name="connsiteX3" fmla="*/ 153773 w 2545379"/>
              <a:gd name="connsiteY3" fmla="*/ 796047 h 2171747"/>
              <a:gd name="connsiteX4" fmla="*/ 0 w 2545379"/>
              <a:gd name="connsiteY4" fmla="*/ 775198 h 2171747"/>
              <a:gd name="connsiteX5" fmla="*/ 0 w 2545379"/>
              <a:gd name="connsiteY5" fmla="*/ 0 h 2171747"/>
              <a:gd name="connsiteX6" fmla="*/ 7025 w 2545379"/>
              <a:gd name="connsiteY6" fmla="*/ 258 h 2171747"/>
              <a:gd name="connsiteX7" fmla="*/ 2535344 w 2545379"/>
              <a:gd name="connsiteY7" fmla="*/ 1904551 h 2171747"/>
              <a:gd name="connsiteX8" fmla="*/ 2545379 w 2545379"/>
              <a:gd name="connsiteY8" fmla="*/ 1932970 h 2171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5379" h="2171747">
                <a:moveTo>
                  <a:pt x="2545379" y="1932970"/>
                </a:moveTo>
                <a:lnTo>
                  <a:pt x="1810500" y="2171747"/>
                </a:lnTo>
                <a:lnTo>
                  <a:pt x="1773805" y="2075606"/>
                </a:lnTo>
                <a:cubicBezTo>
                  <a:pt x="1472425" y="1392249"/>
                  <a:pt x="854638" y="926100"/>
                  <a:pt x="153773" y="796047"/>
                </a:cubicBezTo>
                <a:lnTo>
                  <a:pt x="0" y="775198"/>
                </a:lnTo>
                <a:lnTo>
                  <a:pt x="0" y="0"/>
                </a:lnTo>
                <a:lnTo>
                  <a:pt x="7025" y="258"/>
                </a:lnTo>
                <a:cubicBezTo>
                  <a:pt x="1115796" y="95832"/>
                  <a:pt x="2118042" y="811853"/>
                  <a:pt x="2535344" y="1904551"/>
                </a:cubicBezTo>
                <a:lnTo>
                  <a:pt x="2545379" y="1932970"/>
                </a:lnTo>
                <a:close/>
              </a:path>
            </a:pathLst>
          </a:custGeom>
          <a:solidFill>
            <a:srgbClr val="F7C66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8" name="Freeform: Shape 17">
            <a:extLst>
              <a:ext uri="{FF2B5EF4-FFF2-40B4-BE49-F238E27FC236}">
                <a16:creationId xmlns:a16="http://schemas.microsoft.com/office/drawing/2014/main" id="{97697E3D-5487-4C32-92F1-DB0CFED747B7}"/>
              </a:ext>
            </a:extLst>
          </p:cNvPr>
          <p:cNvSpPr/>
          <p:nvPr/>
        </p:nvSpPr>
        <p:spPr>
          <a:xfrm rot="17280000">
            <a:off x="-500861" y="3106452"/>
            <a:ext cx="2745643" cy="2035961"/>
          </a:xfrm>
          <a:custGeom>
            <a:avLst/>
            <a:gdLst>
              <a:gd name="connsiteX0" fmla="*/ 2745643 w 2745643"/>
              <a:gd name="connsiteY0" fmla="*/ 1867 h 2035961"/>
              <a:gd name="connsiteX1" fmla="*/ 2745643 w 2745643"/>
              <a:gd name="connsiteY1" fmla="*/ 771257 h 2035961"/>
              <a:gd name="connsiteX2" fmla="*/ 2704259 w 2745643"/>
              <a:gd name="connsiteY2" fmla="*/ 769737 h 2035961"/>
              <a:gd name="connsiteX3" fmla="*/ 2048441 w 2745643"/>
              <a:gd name="connsiteY3" fmla="*/ 878340 h 2035961"/>
              <a:gd name="connsiteX4" fmla="*/ 762060 w 2745643"/>
              <a:gd name="connsiteY4" fmla="*/ 1977013 h 2035961"/>
              <a:gd name="connsiteX5" fmla="*/ 735486 w 2745643"/>
              <a:gd name="connsiteY5" fmla="*/ 2035961 h 2035961"/>
              <a:gd name="connsiteX6" fmla="*/ 0 w 2745643"/>
              <a:gd name="connsiteY6" fmla="*/ 1796987 h 2035961"/>
              <a:gd name="connsiteX7" fmla="*/ 76350 w 2745643"/>
              <a:gd name="connsiteY7" fmla="*/ 1627626 h 2035961"/>
              <a:gd name="connsiteX8" fmla="*/ 1810624 w 2745643"/>
              <a:gd name="connsiteY8" fmla="*/ 146416 h 2035961"/>
              <a:gd name="connsiteX9" fmla="*/ 2694786 w 2745643"/>
              <a:gd name="connsiteY9" fmla="*/ 0 h 2035961"/>
              <a:gd name="connsiteX10" fmla="*/ 2745643 w 2745643"/>
              <a:gd name="connsiteY10" fmla="*/ 1867 h 2035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5643" h="2035961">
                <a:moveTo>
                  <a:pt x="2745643" y="1867"/>
                </a:moveTo>
                <a:lnTo>
                  <a:pt x="2745643" y="771257"/>
                </a:lnTo>
                <a:lnTo>
                  <a:pt x="2704259" y="769737"/>
                </a:lnTo>
                <a:cubicBezTo>
                  <a:pt x="2486830" y="772480"/>
                  <a:pt x="2266124" y="807611"/>
                  <a:pt x="2048441" y="878340"/>
                </a:cubicBezTo>
                <a:cubicBezTo>
                  <a:pt x="1467953" y="1066952"/>
                  <a:pt x="1018870" y="1472998"/>
                  <a:pt x="762060" y="1977013"/>
                </a:cubicBezTo>
                <a:lnTo>
                  <a:pt x="735486" y="2035961"/>
                </a:lnTo>
                <a:lnTo>
                  <a:pt x="0" y="1796987"/>
                </a:lnTo>
                <a:lnTo>
                  <a:pt x="76350" y="1627626"/>
                </a:lnTo>
                <a:cubicBezTo>
                  <a:pt x="422574" y="948122"/>
                  <a:pt x="1028020" y="400699"/>
                  <a:pt x="1810624" y="146416"/>
                </a:cubicBezTo>
                <a:cubicBezTo>
                  <a:pt x="2104101" y="51059"/>
                  <a:pt x="2401653" y="3696"/>
                  <a:pt x="2694786" y="0"/>
                </a:cubicBezTo>
                <a:lnTo>
                  <a:pt x="2745643" y="1867"/>
                </a:lnTo>
                <a:close/>
              </a:path>
            </a:pathLst>
          </a:custGeom>
          <a:solidFill>
            <a:srgbClr val="F795F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6" name="Freeform: Shape 15">
            <a:extLst>
              <a:ext uri="{FF2B5EF4-FFF2-40B4-BE49-F238E27FC236}">
                <a16:creationId xmlns:a16="http://schemas.microsoft.com/office/drawing/2014/main" id="{E6E91477-0F81-4824-AEF0-5259236483AF}"/>
              </a:ext>
            </a:extLst>
          </p:cNvPr>
          <p:cNvSpPr/>
          <p:nvPr/>
        </p:nvSpPr>
        <p:spPr>
          <a:xfrm rot="17280000">
            <a:off x="3644319" y="3580819"/>
            <a:ext cx="3527868" cy="1217584"/>
          </a:xfrm>
          <a:custGeom>
            <a:avLst/>
            <a:gdLst>
              <a:gd name="connsiteX0" fmla="*/ 3527868 w 3527868"/>
              <a:gd name="connsiteY0" fmla="*/ 651741 h 1217584"/>
              <a:gd name="connsiteX1" fmla="*/ 3504982 w 3527868"/>
              <a:gd name="connsiteY1" fmla="*/ 669689 h 1217584"/>
              <a:gd name="connsiteX2" fmla="*/ 2703619 w 3527868"/>
              <a:gd name="connsiteY2" fmla="*/ 1070933 h 1217584"/>
              <a:gd name="connsiteX3" fmla="*/ 181620 w 3527868"/>
              <a:gd name="connsiteY3" fmla="*/ 750165 h 1217584"/>
              <a:gd name="connsiteX4" fmla="*/ 0 w 3527868"/>
              <a:gd name="connsiteY4" fmla="*/ 621992 h 1217584"/>
              <a:gd name="connsiteX5" fmla="*/ 451903 w 3527868"/>
              <a:gd name="connsiteY5" fmla="*/ 0 h 1217584"/>
              <a:gd name="connsiteX6" fmla="*/ 595135 w 3527868"/>
              <a:gd name="connsiteY6" fmla="*/ 101081 h 1217584"/>
              <a:gd name="connsiteX7" fmla="*/ 2465802 w 3527868"/>
              <a:gd name="connsiteY7" fmla="*/ 339008 h 1217584"/>
              <a:gd name="connsiteX8" fmla="*/ 3060205 w 3527868"/>
              <a:gd name="connsiteY8" fmla="*/ 41390 h 1217584"/>
              <a:gd name="connsiteX9" fmla="*/ 3075633 w 3527868"/>
              <a:gd name="connsiteY9" fmla="*/ 29292 h 1217584"/>
              <a:gd name="connsiteX10" fmla="*/ 3527868 w 3527868"/>
              <a:gd name="connsiteY10" fmla="*/ 651741 h 121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27868" h="1217584">
                <a:moveTo>
                  <a:pt x="3527868" y="651741"/>
                </a:moveTo>
                <a:lnTo>
                  <a:pt x="3504982" y="669689"/>
                </a:lnTo>
                <a:cubicBezTo>
                  <a:pt x="3265659" y="838997"/>
                  <a:pt x="2997095" y="975576"/>
                  <a:pt x="2703619" y="1070933"/>
                </a:cubicBezTo>
                <a:cubicBezTo>
                  <a:pt x="1823189" y="1357002"/>
                  <a:pt x="906082" y="1211131"/>
                  <a:pt x="181620" y="750165"/>
                </a:cubicBezTo>
                <a:lnTo>
                  <a:pt x="0" y="621992"/>
                </a:lnTo>
                <a:lnTo>
                  <a:pt x="451903" y="0"/>
                </a:lnTo>
                <a:lnTo>
                  <a:pt x="595135" y="101081"/>
                </a:lnTo>
                <a:cubicBezTo>
                  <a:pt x="1132498" y="442998"/>
                  <a:pt x="1812752" y="551197"/>
                  <a:pt x="2465802" y="339008"/>
                </a:cubicBezTo>
                <a:cubicBezTo>
                  <a:pt x="2683485" y="268279"/>
                  <a:pt x="2882689" y="166972"/>
                  <a:pt x="3060205" y="41390"/>
                </a:cubicBezTo>
                <a:lnTo>
                  <a:pt x="3075633" y="29292"/>
                </a:lnTo>
                <a:lnTo>
                  <a:pt x="3527868" y="651741"/>
                </a:lnTo>
                <a:close/>
              </a:path>
            </a:pathLst>
          </a:custGeom>
          <a:solidFill>
            <a:srgbClr val="F7F79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2" name="Freeform: Shape 11">
            <a:extLst>
              <a:ext uri="{FF2B5EF4-FFF2-40B4-BE49-F238E27FC236}">
                <a16:creationId xmlns:a16="http://schemas.microsoft.com/office/drawing/2014/main" id="{2427E4CD-7B3D-46A6-B2D9-90497A5C9770}"/>
              </a:ext>
            </a:extLst>
          </p:cNvPr>
          <p:cNvSpPr/>
          <p:nvPr/>
        </p:nvSpPr>
        <p:spPr>
          <a:xfrm rot="17280000">
            <a:off x="2334042" y="4169609"/>
            <a:ext cx="1470187" cy="3202693"/>
          </a:xfrm>
          <a:custGeom>
            <a:avLst/>
            <a:gdLst>
              <a:gd name="connsiteX0" fmla="*/ 896142 w 1470187"/>
              <a:gd name="connsiteY0" fmla="*/ 237580 h 3202693"/>
              <a:gd name="connsiteX1" fmla="*/ 855701 w 1470187"/>
              <a:gd name="connsiteY1" fmla="*/ 356450 h 3202693"/>
              <a:gd name="connsiteX2" fmla="*/ 878575 w 1470187"/>
              <a:gd name="connsiteY2" fmla="*/ 1648424 h 3202693"/>
              <a:gd name="connsiteX3" fmla="*/ 1457862 w 1470187"/>
              <a:gd name="connsiteY3" fmla="*/ 2567988 h 3202693"/>
              <a:gd name="connsiteX4" fmla="*/ 1470187 w 1470187"/>
              <a:gd name="connsiteY4" fmla="*/ 2578597 h 3202693"/>
              <a:gd name="connsiteX5" fmla="*/ 1016755 w 1470187"/>
              <a:gd name="connsiteY5" fmla="*/ 3202693 h 3202693"/>
              <a:gd name="connsiteX6" fmla="*/ 927634 w 1470187"/>
              <a:gd name="connsiteY6" fmla="*/ 3125981 h 3202693"/>
              <a:gd name="connsiteX7" fmla="*/ 146651 w 1470187"/>
              <a:gd name="connsiteY7" fmla="*/ 1886240 h 3202693"/>
              <a:gd name="connsiteX8" fmla="*/ 115812 w 1470187"/>
              <a:gd name="connsiteY8" fmla="*/ 144426 h 3202693"/>
              <a:gd name="connsiteX9" fmla="*/ 164947 w 1470187"/>
              <a:gd name="connsiteY9" fmla="*/ 0 h 3202693"/>
              <a:gd name="connsiteX10" fmla="*/ 896142 w 1470187"/>
              <a:gd name="connsiteY10" fmla="*/ 237580 h 3202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0187" h="3202693">
                <a:moveTo>
                  <a:pt x="896142" y="237580"/>
                </a:moveTo>
                <a:lnTo>
                  <a:pt x="855701" y="356450"/>
                </a:lnTo>
                <a:cubicBezTo>
                  <a:pt x="738052" y="765600"/>
                  <a:pt x="737116" y="1213058"/>
                  <a:pt x="878575" y="1648424"/>
                </a:cubicBezTo>
                <a:cubicBezTo>
                  <a:pt x="996458" y="2011229"/>
                  <a:pt x="1199276" y="2322704"/>
                  <a:pt x="1457862" y="2567988"/>
                </a:cubicBezTo>
                <a:lnTo>
                  <a:pt x="1470187" y="2578597"/>
                </a:lnTo>
                <a:lnTo>
                  <a:pt x="1016755" y="3202693"/>
                </a:lnTo>
                <a:lnTo>
                  <a:pt x="927634" y="3125981"/>
                </a:lnTo>
                <a:cubicBezTo>
                  <a:pt x="579013" y="2795293"/>
                  <a:pt x="305578" y="2375368"/>
                  <a:pt x="146651" y="1886240"/>
                </a:cubicBezTo>
                <a:cubicBezTo>
                  <a:pt x="-44062" y="1299287"/>
                  <a:pt x="-42801" y="696033"/>
                  <a:pt x="115812" y="144426"/>
                </a:cubicBezTo>
                <a:lnTo>
                  <a:pt x="164947" y="0"/>
                </a:lnTo>
                <a:lnTo>
                  <a:pt x="896142" y="237580"/>
                </a:lnTo>
                <a:close/>
              </a:path>
            </a:pathLst>
          </a:custGeom>
          <a:solidFill>
            <a:srgbClr val="C6F79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2" name="Rectangle 31">
            <a:extLst>
              <a:ext uri="{FF2B5EF4-FFF2-40B4-BE49-F238E27FC236}">
                <a16:creationId xmlns:a16="http://schemas.microsoft.com/office/drawing/2014/main" id="{AD74D21F-6D1C-47DD-AFD1-69A5EBD2BFE2}"/>
              </a:ext>
            </a:extLst>
          </p:cNvPr>
          <p:cNvSpPr/>
          <p:nvPr/>
        </p:nvSpPr>
        <p:spPr>
          <a:xfrm rot="19351117">
            <a:off x="969066" y="1355820"/>
            <a:ext cx="1927713" cy="748478"/>
          </a:xfrm>
          <a:prstGeom prst="rect">
            <a:avLst/>
          </a:prstGeom>
          <a:noFill/>
        </p:spPr>
        <p:txBody>
          <a:bodyPr wrap="none" lIns="91440" tIns="45720" rIns="91440" bIns="45720">
            <a:prstTxWarp prst="textArchUp">
              <a:avLst>
                <a:gd name="adj" fmla="val 12625601"/>
              </a:avLst>
            </a:prstTxWarp>
            <a:spAutoFit/>
          </a:bodyPr>
          <a:lstStyle/>
          <a:p>
            <a:pPr algn="ctr"/>
            <a:r>
              <a:rPr lang="en-US" sz="4800" b="0" cap="none" spc="0" dirty="0">
                <a:ln w="0"/>
                <a:solidFill>
                  <a:schemeClr val="tx1"/>
                </a:solidFill>
                <a:effectLst>
                  <a:outerShdw blurRad="38100" dist="19050" dir="2700000" algn="tl" rotWithShape="0">
                    <a:schemeClr val="dk1">
                      <a:alpha val="40000"/>
                    </a:schemeClr>
                  </a:outerShdw>
                </a:effectLst>
              </a:rPr>
              <a:t>RECOVER</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33" name="Rectangle 32">
            <a:extLst>
              <a:ext uri="{FF2B5EF4-FFF2-40B4-BE49-F238E27FC236}">
                <a16:creationId xmlns:a16="http://schemas.microsoft.com/office/drawing/2014/main" id="{8732F19D-4E00-4A76-AF54-69CEB23F05ED}"/>
              </a:ext>
            </a:extLst>
          </p:cNvPr>
          <p:cNvSpPr/>
          <p:nvPr/>
        </p:nvSpPr>
        <p:spPr>
          <a:xfrm rot="2440629">
            <a:off x="3466800" y="1326177"/>
            <a:ext cx="1927713" cy="748478"/>
          </a:xfrm>
          <a:prstGeom prst="rect">
            <a:avLst/>
          </a:prstGeom>
          <a:noFill/>
        </p:spPr>
        <p:txBody>
          <a:bodyPr wrap="none" lIns="91440" tIns="45720" rIns="91440" bIns="45720">
            <a:prstTxWarp prst="textArchUp">
              <a:avLst>
                <a:gd name="adj" fmla="val 11763504"/>
              </a:avLst>
            </a:prstTxWarp>
            <a:spAutoFit/>
          </a:bodyPr>
          <a:lstStyle/>
          <a:p>
            <a:pPr algn="ctr"/>
            <a:r>
              <a:rPr lang="en-US" sz="5400" b="0" cap="none" spc="600" dirty="0">
                <a:ln w="0"/>
                <a:solidFill>
                  <a:schemeClr val="tx1"/>
                </a:solidFill>
                <a:effectLst>
                  <a:outerShdw blurRad="38100" dist="19050" dir="2700000" algn="tl" rotWithShape="0">
                    <a:schemeClr val="dk1">
                      <a:alpha val="40000"/>
                    </a:schemeClr>
                  </a:outerShdw>
                </a:effectLst>
              </a:rPr>
              <a:t>IDENTIFY</a:t>
            </a:r>
          </a:p>
        </p:txBody>
      </p:sp>
      <p:sp>
        <p:nvSpPr>
          <p:cNvPr id="34" name="Rectangle 33">
            <a:extLst>
              <a:ext uri="{FF2B5EF4-FFF2-40B4-BE49-F238E27FC236}">
                <a16:creationId xmlns:a16="http://schemas.microsoft.com/office/drawing/2014/main" id="{1BDF7CB5-7E4D-44ED-8DE8-551188FC8B2C}"/>
              </a:ext>
            </a:extLst>
          </p:cNvPr>
          <p:cNvSpPr/>
          <p:nvPr/>
        </p:nvSpPr>
        <p:spPr>
          <a:xfrm rot="17272029">
            <a:off x="4263966" y="3831152"/>
            <a:ext cx="2180248" cy="748478"/>
          </a:xfrm>
          <a:prstGeom prst="rect">
            <a:avLst/>
          </a:prstGeom>
          <a:noFill/>
        </p:spPr>
        <p:txBody>
          <a:bodyPr wrap="none" lIns="91440" tIns="45720" rIns="91440" bIns="45720">
            <a:prstTxWarp prst="textArchDown">
              <a:avLst>
                <a:gd name="adj" fmla="val 937897"/>
              </a:avLst>
            </a:prstTxWarp>
            <a:spAutoFit/>
          </a:bodyPr>
          <a:lstStyle/>
          <a:p>
            <a:pPr algn="ctr"/>
            <a:r>
              <a:rPr lang="en-US" sz="5400" b="0" cap="none" spc="600" dirty="0">
                <a:ln w="0"/>
                <a:solidFill>
                  <a:schemeClr val="tx1"/>
                </a:solidFill>
                <a:effectLst>
                  <a:outerShdw blurRad="38100" dist="19050" dir="2700000" algn="tl" rotWithShape="0">
                    <a:schemeClr val="dk1">
                      <a:alpha val="40000"/>
                    </a:schemeClr>
                  </a:outerShdw>
                </a:effectLst>
              </a:rPr>
              <a:t>PROTECT</a:t>
            </a:r>
          </a:p>
        </p:txBody>
      </p:sp>
      <p:sp>
        <p:nvSpPr>
          <p:cNvPr id="35" name="Rectangle 34">
            <a:extLst>
              <a:ext uri="{FF2B5EF4-FFF2-40B4-BE49-F238E27FC236}">
                <a16:creationId xmlns:a16="http://schemas.microsoft.com/office/drawing/2014/main" id="{12D6E485-F273-4F15-9099-7B51AADC7BE8}"/>
              </a:ext>
            </a:extLst>
          </p:cNvPr>
          <p:cNvSpPr/>
          <p:nvPr/>
        </p:nvSpPr>
        <p:spPr>
          <a:xfrm>
            <a:off x="2030755" y="5370398"/>
            <a:ext cx="2180248" cy="748478"/>
          </a:xfrm>
          <a:prstGeom prst="rect">
            <a:avLst/>
          </a:prstGeom>
          <a:noFill/>
        </p:spPr>
        <p:txBody>
          <a:bodyPr wrap="none" lIns="91440" tIns="45720" rIns="91440" bIns="45720">
            <a:prstTxWarp prst="textArchDown">
              <a:avLst>
                <a:gd name="adj" fmla="val 1391225"/>
              </a:avLst>
            </a:prstTxWarp>
            <a:spAutoFit/>
          </a:bodyPr>
          <a:lstStyle/>
          <a:p>
            <a:pPr algn="ctr"/>
            <a:r>
              <a:rPr lang="en-US" sz="5400" b="0" cap="none" spc="600" dirty="0">
                <a:ln w="0"/>
                <a:solidFill>
                  <a:schemeClr val="tx1"/>
                </a:solidFill>
                <a:effectLst>
                  <a:outerShdw blurRad="38100" dist="19050" dir="2700000" algn="tl" rotWithShape="0">
                    <a:schemeClr val="dk1">
                      <a:alpha val="40000"/>
                    </a:schemeClr>
                  </a:outerShdw>
                </a:effectLst>
              </a:rPr>
              <a:t>DETECT</a:t>
            </a:r>
          </a:p>
        </p:txBody>
      </p:sp>
      <p:sp>
        <p:nvSpPr>
          <p:cNvPr id="36" name="Rectangle 35">
            <a:extLst>
              <a:ext uri="{FF2B5EF4-FFF2-40B4-BE49-F238E27FC236}">
                <a16:creationId xmlns:a16="http://schemas.microsoft.com/office/drawing/2014/main" id="{AC3C3D48-5501-4761-90D2-FD09DD9F12FB}"/>
              </a:ext>
            </a:extLst>
          </p:cNvPr>
          <p:cNvSpPr/>
          <p:nvPr/>
        </p:nvSpPr>
        <p:spPr>
          <a:xfrm rot="4579307">
            <a:off x="-149798" y="3546143"/>
            <a:ext cx="2180248" cy="748478"/>
          </a:xfrm>
          <a:prstGeom prst="rect">
            <a:avLst/>
          </a:prstGeom>
          <a:noFill/>
        </p:spPr>
        <p:txBody>
          <a:bodyPr wrap="none" lIns="91440" tIns="45720" rIns="91440" bIns="45720">
            <a:prstTxWarp prst="textArchDown">
              <a:avLst>
                <a:gd name="adj" fmla="val 1391225"/>
              </a:avLst>
            </a:prstTxWarp>
            <a:spAutoFit/>
          </a:bodyPr>
          <a:lstStyle/>
          <a:p>
            <a:pPr algn="ctr"/>
            <a:r>
              <a:rPr lang="en-US" sz="5400" b="0" cap="none" spc="600" dirty="0">
                <a:ln w="0"/>
                <a:solidFill>
                  <a:schemeClr val="tx1"/>
                </a:solidFill>
                <a:effectLst>
                  <a:outerShdw blurRad="38100" dist="19050" dir="2700000" algn="tl" rotWithShape="0">
                    <a:schemeClr val="dk1">
                      <a:alpha val="40000"/>
                    </a:schemeClr>
                  </a:outerShdw>
                </a:effectLst>
              </a:rPr>
              <a:t>RESPOND</a:t>
            </a:r>
          </a:p>
        </p:txBody>
      </p:sp>
      <p:sp>
        <p:nvSpPr>
          <p:cNvPr id="38" name="TextBox 37">
            <a:extLst>
              <a:ext uri="{FF2B5EF4-FFF2-40B4-BE49-F238E27FC236}">
                <a16:creationId xmlns:a16="http://schemas.microsoft.com/office/drawing/2014/main" id="{A7D08C1E-06B7-4D37-B2FD-8D25B044FE50}"/>
              </a:ext>
            </a:extLst>
          </p:cNvPr>
          <p:cNvSpPr txBox="1"/>
          <p:nvPr/>
        </p:nvSpPr>
        <p:spPr>
          <a:xfrm>
            <a:off x="6337029" y="224608"/>
            <a:ext cx="5879926" cy="6740307"/>
          </a:xfrm>
          <a:prstGeom prst="rect">
            <a:avLst/>
          </a:prstGeom>
          <a:noFill/>
        </p:spPr>
        <p:txBody>
          <a:bodyPr wrap="square" rtlCol="0">
            <a:spAutoFit/>
          </a:bodyPr>
          <a:lstStyle/>
          <a:p>
            <a:r>
              <a:rPr lang="en-GB" sz="2400" b="1" dirty="0"/>
              <a:t>Identify</a:t>
            </a:r>
            <a:r>
              <a:rPr lang="en-GB" sz="2400" dirty="0"/>
              <a:t> – Develop an organizational understanding to manage cybersecurity risk to systems, people, assets, data, and capabilities.</a:t>
            </a:r>
          </a:p>
          <a:p>
            <a:r>
              <a:rPr lang="en-GB" sz="2400" b="1" dirty="0"/>
              <a:t>Protect</a:t>
            </a:r>
            <a:r>
              <a:rPr lang="en-GB" sz="2400" dirty="0"/>
              <a:t> – Develop and implement appropriate safeguards to ensure delivery of critical services</a:t>
            </a:r>
          </a:p>
          <a:p>
            <a:r>
              <a:rPr lang="en-GB" sz="2400" b="1" dirty="0"/>
              <a:t>Detect</a:t>
            </a:r>
            <a:r>
              <a:rPr lang="en-GB" sz="2400" dirty="0"/>
              <a:t> – Develop and implement appropriate activities to identify the occurrence of a cybersecurity event</a:t>
            </a:r>
          </a:p>
          <a:p>
            <a:r>
              <a:rPr lang="en-GB" sz="2400" b="1" dirty="0"/>
              <a:t>Respond</a:t>
            </a:r>
            <a:r>
              <a:rPr lang="en-GB" sz="2400" dirty="0"/>
              <a:t> – Develop and implement appropriate activities to take action regarding a detected cybersecurity incident</a:t>
            </a:r>
          </a:p>
          <a:p>
            <a:r>
              <a:rPr lang="en-GB" sz="2400" b="1" dirty="0"/>
              <a:t>Recover</a:t>
            </a:r>
            <a:r>
              <a:rPr lang="en-GB" sz="2400" dirty="0"/>
              <a:t> – Develop and implement appropriate activities to maintain plans for resilience and to restore any capabilities or services that were impaired due to a cybersecurity incident</a:t>
            </a:r>
          </a:p>
        </p:txBody>
      </p:sp>
    </p:spTree>
    <p:extLst>
      <p:ext uri="{BB962C8B-B14F-4D97-AF65-F5344CB8AC3E}">
        <p14:creationId xmlns:p14="http://schemas.microsoft.com/office/powerpoint/2010/main" val="30074821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E8EA5-75A7-4831-A687-CB695FA38CD8}"/>
              </a:ext>
            </a:extLst>
          </p:cNvPr>
          <p:cNvSpPr>
            <a:spLocks noGrp="1"/>
          </p:cNvSpPr>
          <p:nvPr>
            <p:ph type="title"/>
          </p:nvPr>
        </p:nvSpPr>
        <p:spPr/>
        <p:txBody>
          <a:bodyPr/>
          <a:lstStyle/>
          <a:p>
            <a:r>
              <a:rPr lang="en-GB" dirty="0"/>
              <a:t>COBIT</a:t>
            </a:r>
          </a:p>
        </p:txBody>
      </p:sp>
      <p:sp>
        <p:nvSpPr>
          <p:cNvPr id="3" name="Content Placeholder 2">
            <a:extLst>
              <a:ext uri="{FF2B5EF4-FFF2-40B4-BE49-F238E27FC236}">
                <a16:creationId xmlns:a16="http://schemas.microsoft.com/office/drawing/2014/main" id="{B16EEDA8-27E8-4CA5-ACEB-2EDDAAF2B40A}"/>
              </a:ext>
            </a:extLst>
          </p:cNvPr>
          <p:cNvSpPr>
            <a:spLocks noGrp="1"/>
          </p:cNvSpPr>
          <p:nvPr>
            <p:ph idx="1"/>
          </p:nvPr>
        </p:nvSpPr>
        <p:spPr/>
        <p:txBody>
          <a:bodyPr/>
          <a:lstStyle/>
          <a:p>
            <a:r>
              <a:rPr lang="en-GB" dirty="0"/>
              <a:t>Control Objectives for Information and Related Technology. It is a framework created by the ISACA (Information Systems Audit and Control Association) for IT governance and management</a:t>
            </a:r>
          </a:p>
          <a:p>
            <a:r>
              <a:rPr lang="en-GB" dirty="0"/>
              <a:t>Help businesses develop, organize and implement strategies around information management and governance</a:t>
            </a:r>
          </a:p>
        </p:txBody>
      </p:sp>
    </p:spTree>
    <p:extLst>
      <p:ext uri="{BB962C8B-B14F-4D97-AF65-F5344CB8AC3E}">
        <p14:creationId xmlns:p14="http://schemas.microsoft.com/office/powerpoint/2010/main" val="8097126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F5DEB-2EFB-4314-BAAC-AF3E2607A818}"/>
              </a:ext>
            </a:extLst>
          </p:cNvPr>
          <p:cNvSpPr>
            <a:spLocks noGrp="1"/>
          </p:cNvSpPr>
          <p:nvPr>
            <p:ph type="title"/>
          </p:nvPr>
        </p:nvSpPr>
        <p:spPr/>
        <p:txBody>
          <a:bodyPr/>
          <a:lstStyle/>
          <a:p>
            <a:r>
              <a:rPr lang="en-GB" dirty="0"/>
              <a:t>COBIT</a:t>
            </a:r>
          </a:p>
        </p:txBody>
      </p:sp>
      <p:sp>
        <p:nvSpPr>
          <p:cNvPr id="7" name="Freeform: Shape 6">
            <a:extLst>
              <a:ext uri="{FF2B5EF4-FFF2-40B4-BE49-F238E27FC236}">
                <a16:creationId xmlns:a16="http://schemas.microsoft.com/office/drawing/2014/main" id="{677FC90A-074A-43C5-A416-70469F7DEDE8}"/>
              </a:ext>
            </a:extLst>
          </p:cNvPr>
          <p:cNvSpPr/>
          <p:nvPr/>
        </p:nvSpPr>
        <p:spPr>
          <a:xfrm>
            <a:off x="5255909" y="0"/>
            <a:ext cx="1762125" cy="1762125"/>
          </a:xfrm>
          <a:custGeom>
            <a:avLst/>
            <a:gdLst>
              <a:gd name="connsiteX0" fmla="*/ 0 w 1314449"/>
              <a:gd name="connsiteY0" fmla="*/ 657225 h 1314449"/>
              <a:gd name="connsiteX1" fmla="*/ 657225 w 1314449"/>
              <a:gd name="connsiteY1" fmla="*/ 0 h 1314449"/>
              <a:gd name="connsiteX2" fmla="*/ 1314450 w 1314449"/>
              <a:gd name="connsiteY2" fmla="*/ 657225 h 1314449"/>
              <a:gd name="connsiteX3" fmla="*/ 657225 w 1314449"/>
              <a:gd name="connsiteY3" fmla="*/ 1314450 h 1314449"/>
              <a:gd name="connsiteX4" fmla="*/ 0 w 1314449"/>
              <a:gd name="connsiteY4" fmla="*/ 657225 h 1314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4449" h="1314449">
                <a:moveTo>
                  <a:pt x="0" y="657225"/>
                </a:moveTo>
                <a:cubicBezTo>
                  <a:pt x="0" y="294250"/>
                  <a:pt x="294250" y="0"/>
                  <a:pt x="657225" y="0"/>
                </a:cubicBezTo>
                <a:cubicBezTo>
                  <a:pt x="1020200" y="0"/>
                  <a:pt x="1314450" y="294250"/>
                  <a:pt x="1314450" y="657225"/>
                </a:cubicBezTo>
                <a:cubicBezTo>
                  <a:pt x="1314450" y="1020200"/>
                  <a:pt x="1020200" y="1314450"/>
                  <a:pt x="657225" y="1314450"/>
                </a:cubicBezTo>
                <a:cubicBezTo>
                  <a:pt x="294250" y="1314450"/>
                  <a:pt x="0" y="1020200"/>
                  <a:pt x="0" y="657225"/>
                </a:cubicBezTo>
                <a:close/>
              </a:path>
            </a:pathLst>
          </a:custGeom>
          <a:solidFill>
            <a:srgbClr val="00B2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9327" tIns="229327" rIns="229327" bIns="229327" numCol="1" spcCol="1270" anchor="ctr" anchorCtr="0">
            <a:noAutofit/>
          </a:bodyPr>
          <a:lstStyle/>
          <a:p>
            <a:pPr marL="0" lvl="0" indent="0" algn="ctr" defTabSz="1289050">
              <a:lnSpc>
                <a:spcPct val="90000"/>
              </a:lnSpc>
              <a:spcBef>
                <a:spcPct val="0"/>
              </a:spcBef>
              <a:spcAft>
                <a:spcPct val="35000"/>
              </a:spcAft>
              <a:buNone/>
            </a:pPr>
            <a:r>
              <a:rPr lang="en-GB" sz="1600" kern="1200" dirty="0"/>
              <a:t>Meeting stakeholder needs</a:t>
            </a:r>
          </a:p>
        </p:txBody>
      </p:sp>
      <p:sp>
        <p:nvSpPr>
          <p:cNvPr id="8" name="Freeform: Shape 7">
            <a:extLst>
              <a:ext uri="{FF2B5EF4-FFF2-40B4-BE49-F238E27FC236}">
                <a16:creationId xmlns:a16="http://schemas.microsoft.com/office/drawing/2014/main" id="{E0C3F54B-E5ED-466B-ABD6-1167B3875906}"/>
              </a:ext>
            </a:extLst>
          </p:cNvPr>
          <p:cNvSpPr/>
          <p:nvPr/>
        </p:nvSpPr>
        <p:spPr>
          <a:xfrm rot="16200000">
            <a:off x="5921791" y="2801545"/>
            <a:ext cx="349131" cy="443626"/>
          </a:xfrm>
          <a:custGeom>
            <a:avLst/>
            <a:gdLst>
              <a:gd name="connsiteX0" fmla="*/ 0 w 349131"/>
              <a:gd name="connsiteY0" fmla="*/ 88725 h 443626"/>
              <a:gd name="connsiteX1" fmla="*/ 174566 w 349131"/>
              <a:gd name="connsiteY1" fmla="*/ 88725 h 443626"/>
              <a:gd name="connsiteX2" fmla="*/ 174566 w 349131"/>
              <a:gd name="connsiteY2" fmla="*/ 0 h 443626"/>
              <a:gd name="connsiteX3" fmla="*/ 349131 w 349131"/>
              <a:gd name="connsiteY3" fmla="*/ 221813 h 443626"/>
              <a:gd name="connsiteX4" fmla="*/ 174566 w 349131"/>
              <a:gd name="connsiteY4" fmla="*/ 443626 h 443626"/>
              <a:gd name="connsiteX5" fmla="*/ 174566 w 349131"/>
              <a:gd name="connsiteY5" fmla="*/ 354901 h 443626"/>
              <a:gd name="connsiteX6" fmla="*/ 0 w 349131"/>
              <a:gd name="connsiteY6" fmla="*/ 354901 h 443626"/>
              <a:gd name="connsiteX7" fmla="*/ 0 w 349131"/>
              <a:gd name="connsiteY7" fmla="*/ 88725 h 443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9131" h="443626">
                <a:moveTo>
                  <a:pt x="0" y="88725"/>
                </a:moveTo>
                <a:lnTo>
                  <a:pt x="174566" y="88725"/>
                </a:lnTo>
                <a:lnTo>
                  <a:pt x="174566" y="0"/>
                </a:lnTo>
                <a:lnTo>
                  <a:pt x="349131" y="221813"/>
                </a:lnTo>
                <a:lnTo>
                  <a:pt x="174566" y="443626"/>
                </a:lnTo>
                <a:lnTo>
                  <a:pt x="174566" y="354901"/>
                </a:lnTo>
                <a:lnTo>
                  <a:pt x="0" y="354901"/>
                </a:lnTo>
                <a:lnTo>
                  <a:pt x="0" y="88725"/>
                </a:lnTo>
                <a:close/>
              </a:path>
            </a:pathLst>
          </a:custGeom>
          <a:solidFill>
            <a:srgbClr val="C00000"/>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8724" rIns="104738" bIns="88725" numCol="1" spcCol="1270" anchor="ctr" anchorCtr="0">
            <a:noAutofit/>
          </a:bodyPr>
          <a:lstStyle/>
          <a:p>
            <a:pPr marL="0" lvl="0" indent="0" algn="ctr" defTabSz="844550">
              <a:lnSpc>
                <a:spcPct val="90000"/>
              </a:lnSpc>
              <a:spcBef>
                <a:spcPct val="0"/>
              </a:spcBef>
              <a:spcAft>
                <a:spcPct val="35000"/>
              </a:spcAft>
              <a:buNone/>
            </a:pPr>
            <a:endParaRPr lang="en-GB" sz="1900" kern="1200"/>
          </a:p>
        </p:txBody>
      </p:sp>
      <p:sp>
        <p:nvSpPr>
          <p:cNvPr id="10" name="Freeform: Shape 9">
            <a:extLst>
              <a:ext uri="{FF2B5EF4-FFF2-40B4-BE49-F238E27FC236}">
                <a16:creationId xmlns:a16="http://schemas.microsoft.com/office/drawing/2014/main" id="{7B510413-6C35-4234-B535-B6F595F998C2}"/>
              </a:ext>
            </a:extLst>
          </p:cNvPr>
          <p:cNvSpPr/>
          <p:nvPr/>
        </p:nvSpPr>
        <p:spPr>
          <a:xfrm rot="18368752">
            <a:off x="5061742" y="4292030"/>
            <a:ext cx="349131" cy="443626"/>
          </a:xfrm>
          <a:custGeom>
            <a:avLst/>
            <a:gdLst>
              <a:gd name="connsiteX0" fmla="*/ 0 w 349131"/>
              <a:gd name="connsiteY0" fmla="*/ 88725 h 443626"/>
              <a:gd name="connsiteX1" fmla="*/ 174566 w 349131"/>
              <a:gd name="connsiteY1" fmla="*/ 88725 h 443626"/>
              <a:gd name="connsiteX2" fmla="*/ 174566 w 349131"/>
              <a:gd name="connsiteY2" fmla="*/ 0 h 443626"/>
              <a:gd name="connsiteX3" fmla="*/ 349131 w 349131"/>
              <a:gd name="connsiteY3" fmla="*/ 221813 h 443626"/>
              <a:gd name="connsiteX4" fmla="*/ 174566 w 349131"/>
              <a:gd name="connsiteY4" fmla="*/ 443626 h 443626"/>
              <a:gd name="connsiteX5" fmla="*/ 174566 w 349131"/>
              <a:gd name="connsiteY5" fmla="*/ 354901 h 443626"/>
              <a:gd name="connsiteX6" fmla="*/ 0 w 349131"/>
              <a:gd name="connsiteY6" fmla="*/ 354901 h 443626"/>
              <a:gd name="connsiteX7" fmla="*/ 0 w 349131"/>
              <a:gd name="connsiteY7" fmla="*/ 88725 h 443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9131" h="443626">
                <a:moveTo>
                  <a:pt x="349131" y="354901"/>
                </a:moveTo>
                <a:lnTo>
                  <a:pt x="174565" y="354901"/>
                </a:lnTo>
                <a:lnTo>
                  <a:pt x="174565" y="443626"/>
                </a:lnTo>
                <a:lnTo>
                  <a:pt x="0" y="221813"/>
                </a:lnTo>
                <a:lnTo>
                  <a:pt x="174565" y="0"/>
                </a:lnTo>
                <a:lnTo>
                  <a:pt x="174565" y="88725"/>
                </a:lnTo>
                <a:lnTo>
                  <a:pt x="349131" y="88725"/>
                </a:lnTo>
                <a:lnTo>
                  <a:pt x="349131" y="354901"/>
                </a:lnTo>
                <a:close/>
              </a:path>
            </a:pathLst>
          </a:custGeom>
          <a:solidFill>
            <a:srgbClr val="C00000"/>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4738" tIns="88725" rIns="0" bIns="88724" numCol="1" spcCol="1270" anchor="ctr" anchorCtr="0">
            <a:noAutofit/>
          </a:bodyPr>
          <a:lstStyle/>
          <a:p>
            <a:pPr marL="0" lvl="0" indent="0" algn="ctr" defTabSz="844550">
              <a:lnSpc>
                <a:spcPct val="90000"/>
              </a:lnSpc>
              <a:spcBef>
                <a:spcPct val="0"/>
              </a:spcBef>
              <a:spcAft>
                <a:spcPct val="35000"/>
              </a:spcAft>
              <a:buNone/>
            </a:pPr>
            <a:endParaRPr lang="en-GB" sz="1900" kern="1200"/>
          </a:p>
        </p:txBody>
      </p:sp>
      <p:sp>
        <p:nvSpPr>
          <p:cNvPr id="12" name="Freeform: Shape 11">
            <a:extLst>
              <a:ext uri="{FF2B5EF4-FFF2-40B4-BE49-F238E27FC236}">
                <a16:creationId xmlns:a16="http://schemas.microsoft.com/office/drawing/2014/main" id="{0BBC42EB-AA33-4DE4-9FE8-DEB167A71C6E}"/>
              </a:ext>
            </a:extLst>
          </p:cNvPr>
          <p:cNvSpPr/>
          <p:nvPr/>
        </p:nvSpPr>
        <p:spPr>
          <a:xfrm rot="1468520">
            <a:off x="4585864" y="3075749"/>
            <a:ext cx="349132" cy="443627"/>
          </a:xfrm>
          <a:custGeom>
            <a:avLst/>
            <a:gdLst>
              <a:gd name="connsiteX0" fmla="*/ 0 w 349131"/>
              <a:gd name="connsiteY0" fmla="*/ 88725 h 443626"/>
              <a:gd name="connsiteX1" fmla="*/ 174566 w 349131"/>
              <a:gd name="connsiteY1" fmla="*/ 88725 h 443626"/>
              <a:gd name="connsiteX2" fmla="*/ 174566 w 349131"/>
              <a:gd name="connsiteY2" fmla="*/ 0 h 443626"/>
              <a:gd name="connsiteX3" fmla="*/ 349131 w 349131"/>
              <a:gd name="connsiteY3" fmla="*/ 221813 h 443626"/>
              <a:gd name="connsiteX4" fmla="*/ 174566 w 349131"/>
              <a:gd name="connsiteY4" fmla="*/ 443626 h 443626"/>
              <a:gd name="connsiteX5" fmla="*/ 174566 w 349131"/>
              <a:gd name="connsiteY5" fmla="*/ 354901 h 443626"/>
              <a:gd name="connsiteX6" fmla="*/ 0 w 349131"/>
              <a:gd name="connsiteY6" fmla="*/ 354901 h 443626"/>
              <a:gd name="connsiteX7" fmla="*/ 0 w 349131"/>
              <a:gd name="connsiteY7" fmla="*/ 88725 h 443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9131" h="443626">
                <a:moveTo>
                  <a:pt x="349131" y="354901"/>
                </a:moveTo>
                <a:lnTo>
                  <a:pt x="174565" y="354901"/>
                </a:lnTo>
                <a:lnTo>
                  <a:pt x="174565" y="443626"/>
                </a:lnTo>
                <a:lnTo>
                  <a:pt x="0" y="221813"/>
                </a:lnTo>
                <a:lnTo>
                  <a:pt x="174565" y="0"/>
                </a:lnTo>
                <a:lnTo>
                  <a:pt x="174565" y="88725"/>
                </a:lnTo>
                <a:lnTo>
                  <a:pt x="349131" y="88725"/>
                </a:lnTo>
                <a:lnTo>
                  <a:pt x="349131" y="354901"/>
                </a:lnTo>
                <a:close/>
              </a:path>
            </a:pathLst>
          </a:custGeom>
          <a:solidFill>
            <a:srgbClr val="C00000"/>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4739" tIns="88726" rIns="1" bIns="88725" numCol="1" spcCol="1270" anchor="ctr" anchorCtr="0">
            <a:noAutofit/>
          </a:bodyPr>
          <a:lstStyle/>
          <a:p>
            <a:pPr marL="0" lvl="0" indent="0" algn="ctr" defTabSz="844550">
              <a:lnSpc>
                <a:spcPct val="90000"/>
              </a:lnSpc>
              <a:spcBef>
                <a:spcPct val="0"/>
              </a:spcBef>
              <a:spcAft>
                <a:spcPct val="35000"/>
              </a:spcAft>
              <a:buNone/>
            </a:pPr>
            <a:endParaRPr lang="en-GB" sz="1900" kern="1200"/>
          </a:p>
        </p:txBody>
      </p:sp>
      <p:sp>
        <p:nvSpPr>
          <p:cNvPr id="14" name="Freeform: Shape 13">
            <a:extLst>
              <a:ext uri="{FF2B5EF4-FFF2-40B4-BE49-F238E27FC236}">
                <a16:creationId xmlns:a16="http://schemas.microsoft.com/office/drawing/2014/main" id="{71406B4A-1449-4444-B090-C38153F2EE23}"/>
              </a:ext>
            </a:extLst>
          </p:cNvPr>
          <p:cNvSpPr/>
          <p:nvPr/>
        </p:nvSpPr>
        <p:spPr>
          <a:xfrm rot="5400000">
            <a:off x="5934186" y="1937068"/>
            <a:ext cx="349132" cy="443627"/>
          </a:xfrm>
          <a:custGeom>
            <a:avLst/>
            <a:gdLst>
              <a:gd name="connsiteX0" fmla="*/ 0 w 349131"/>
              <a:gd name="connsiteY0" fmla="*/ 88725 h 443626"/>
              <a:gd name="connsiteX1" fmla="*/ 174566 w 349131"/>
              <a:gd name="connsiteY1" fmla="*/ 88725 h 443626"/>
              <a:gd name="connsiteX2" fmla="*/ 174566 w 349131"/>
              <a:gd name="connsiteY2" fmla="*/ 0 h 443626"/>
              <a:gd name="connsiteX3" fmla="*/ 349131 w 349131"/>
              <a:gd name="connsiteY3" fmla="*/ 221813 h 443626"/>
              <a:gd name="connsiteX4" fmla="*/ 174566 w 349131"/>
              <a:gd name="connsiteY4" fmla="*/ 443626 h 443626"/>
              <a:gd name="connsiteX5" fmla="*/ 174566 w 349131"/>
              <a:gd name="connsiteY5" fmla="*/ 354901 h 443626"/>
              <a:gd name="connsiteX6" fmla="*/ 0 w 349131"/>
              <a:gd name="connsiteY6" fmla="*/ 354901 h 443626"/>
              <a:gd name="connsiteX7" fmla="*/ 0 w 349131"/>
              <a:gd name="connsiteY7" fmla="*/ 88725 h 443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9131" h="443626">
                <a:moveTo>
                  <a:pt x="349131" y="354901"/>
                </a:moveTo>
                <a:lnTo>
                  <a:pt x="174565" y="354901"/>
                </a:lnTo>
                <a:lnTo>
                  <a:pt x="174565" y="443626"/>
                </a:lnTo>
                <a:lnTo>
                  <a:pt x="0" y="221813"/>
                </a:lnTo>
                <a:lnTo>
                  <a:pt x="174565" y="0"/>
                </a:lnTo>
                <a:lnTo>
                  <a:pt x="174565" y="88725"/>
                </a:lnTo>
                <a:lnTo>
                  <a:pt x="349131" y="88725"/>
                </a:lnTo>
                <a:lnTo>
                  <a:pt x="349131" y="354901"/>
                </a:lnTo>
                <a:close/>
              </a:path>
            </a:pathLst>
          </a:custGeom>
          <a:solidFill>
            <a:srgbClr val="C00000"/>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4740" tIns="88725" rIns="-1" bIns="88725" numCol="1" spcCol="1270" anchor="ctr" anchorCtr="0">
            <a:noAutofit/>
          </a:bodyPr>
          <a:lstStyle/>
          <a:p>
            <a:pPr marL="0" lvl="0" indent="0" algn="ctr" defTabSz="844550">
              <a:lnSpc>
                <a:spcPct val="90000"/>
              </a:lnSpc>
              <a:spcBef>
                <a:spcPct val="0"/>
              </a:spcBef>
              <a:spcAft>
                <a:spcPct val="35000"/>
              </a:spcAft>
              <a:buNone/>
            </a:pPr>
            <a:endParaRPr lang="en-GB" sz="1900" kern="1200"/>
          </a:p>
        </p:txBody>
      </p:sp>
      <p:sp>
        <p:nvSpPr>
          <p:cNvPr id="16" name="Freeform: Shape 15">
            <a:extLst>
              <a:ext uri="{FF2B5EF4-FFF2-40B4-BE49-F238E27FC236}">
                <a16:creationId xmlns:a16="http://schemas.microsoft.com/office/drawing/2014/main" id="{1CB260DF-C875-4C56-9F45-64659A950B8A}"/>
              </a:ext>
            </a:extLst>
          </p:cNvPr>
          <p:cNvSpPr/>
          <p:nvPr/>
        </p:nvSpPr>
        <p:spPr>
          <a:xfrm rot="20484162">
            <a:off x="7324359" y="2957080"/>
            <a:ext cx="349131" cy="443626"/>
          </a:xfrm>
          <a:custGeom>
            <a:avLst/>
            <a:gdLst>
              <a:gd name="connsiteX0" fmla="*/ 0 w 349131"/>
              <a:gd name="connsiteY0" fmla="*/ 88725 h 443626"/>
              <a:gd name="connsiteX1" fmla="*/ 174566 w 349131"/>
              <a:gd name="connsiteY1" fmla="*/ 88725 h 443626"/>
              <a:gd name="connsiteX2" fmla="*/ 174566 w 349131"/>
              <a:gd name="connsiteY2" fmla="*/ 0 h 443626"/>
              <a:gd name="connsiteX3" fmla="*/ 349131 w 349131"/>
              <a:gd name="connsiteY3" fmla="*/ 221813 h 443626"/>
              <a:gd name="connsiteX4" fmla="*/ 174566 w 349131"/>
              <a:gd name="connsiteY4" fmla="*/ 443626 h 443626"/>
              <a:gd name="connsiteX5" fmla="*/ 174566 w 349131"/>
              <a:gd name="connsiteY5" fmla="*/ 354901 h 443626"/>
              <a:gd name="connsiteX6" fmla="*/ 0 w 349131"/>
              <a:gd name="connsiteY6" fmla="*/ 354901 h 443626"/>
              <a:gd name="connsiteX7" fmla="*/ 0 w 349131"/>
              <a:gd name="connsiteY7" fmla="*/ 88725 h 443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9131" h="443626">
                <a:moveTo>
                  <a:pt x="0" y="88725"/>
                </a:moveTo>
                <a:lnTo>
                  <a:pt x="174566" y="88725"/>
                </a:lnTo>
                <a:lnTo>
                  <a:pt x="174566" y="0"/>
                </a:lnTo>
                <a:lnTo>
                  <a:pt x="349131" y="221813"/>
                </a:lnTo>
                <a:lnTo>
                  <a:pt x="174566" y="443626"/>
                </a:lnTo>
                <a:lnTo>
                  <a:pt x="174566" y="354901"/>
                </a:lnTo>
                <a:lnTo>
                  <a:pt x="0" y="354901"/>
                </a:lnTo>
                <a:lnTo>
                  <a:pt x="0" y="88725"/>
                </a:lnTo>
                <a:close/>
              </a:path>
            </a:pathLst>
          </a:custGeom>
          <a:solidFill>
            <a:srgbClr val="C00000"/>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8725" rIns="104738" bIns="88724" numCol="1" spcCol="1270" anchor="ctr" anchorCtr="0">
            <a:noAutofit/>
          </a:bodyPr>
          <a:lstStyle/>
          <a:p>
            <a:pPr marL="0" lvl="0" indent="0" algn="ctr" defTabSz="844550">
              <a:lnSpc>
                <a:spcPct val="90000"/>
              </a:lnSpc>
              <a:spcBef>
                <a:spcPct val="0"/>
              </a:spcBef>
              <a:spcAft>
                <a:spcPct val="35000"/>
              </a:spcAft>
              <a:buNone/>
            </a:pPr>
            <a:endParaRPr lang="en-GB" sz="1900" kern="1200"/>
          </a:p>
        </p:txBody>
      </p:sp>
      <p:sp>
        <p:nvSpPr>
          <p:cNvPr id="23" name="Freeform: Shape 22">
            <a:extLst>
              <a:ext uri="{FF2B5EF4-FFF2-40B4-BE49-F238E27FC236}">
                <a16:creationId xmlns:a16="http://schemas.microsoft.com/office/drawing/2014/main" id="{AF605C0D-1714-4C31-99AE-52C542ABAAF3}"/>
              </a:ext>
            </a:extLst>
          </p:cNvPr>
          <p:cNvSpPr/>
          <p:nvPr/>
        </p:nvSpPr>
        <p:spPr>
          <a:xfrm>
            <a:off x="2630448" y="1984383"/>
            <a:ext cx="1762125" cy="1762125"/>
          </a:xfrm>
          <a:custGeom>
            <a:avLst/>
            <a:gdLst>
              <a:gd name="connsiteX0" fmla="*/ 0 w 1314449"/>
              <a:gd name="connsiteY0" fmla="*/ 657225 h 1314449"/>
              <a:gd name="connsiteX1" fmla="*/ 657225 w 1314449"/>
              <a:gd name="connsiteY1" fmla="*/ 0 h 1314449"/>
              <a:gd name="connsiteX2" fmla="*/ 1314450 w 1314449"/>
              <a:gd name="connsiteY2" fmla="*/ 657225 h 1314449"/>
              <a:gd name="connsiteX3" fmla="*/ 657225 w 1314449"/>
              <a:gd name="connsiteY3" fmla="*/ 1314450 h 1314449"/>
              <a:gd name="connsiteX4" fmla="*/ 0 w 1314449"/>
              <a:gd name="connsiteY4" fmla="*/ 657225 h 1314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4449" h="1314449">
                <a:moveTo>
                  <a:pt x="0" y="657225"/>
                </a:moveTo>
                <a:cubicBezTo>
                  <a:pt x="0" y="294250"/>
                  <a:pt x="294250" y="0"/>
                  <a:pt x="657225" y="0"/>
                </a:cubicBezTo>
                <a:cubicBezTo>
                  <a:pt x="1020200" y="0"/>
                  <a:pt x="1314450" y="294250"/>
                  <a:pt x="1314450" y="657225"/>
                </a:cubicBezTo>
                <a:cubicBezTo>
                  <a:pt x="1314450" y="1020200"/>
                  <a:pt x="1020200" y="1314450"/>
                  <a:pt x="657225" y="1314450"/>
                </a:cubicBezTo>
                <a:cubicBezTo>
                  <a:pt x="294250" y="1314450"/>
                  <a:pt x="0" y="1020200"/>
                  <a:pt x="0" y="657225"/>
                </a:cubicBezTo>
                <a:close/>
              </a:path>
            </a:pathLst>
          </a:custGeom>
          <a:solidFill>
            <a:srgbClr val="00B2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9327" tIns="229327" rIns="229327" bIns="229327" numCol="1" spcCol="1270" anchor="ctr" anchorCtr="0">
            <a:noAutofit/>
          </a:bodyPr>
          <a:lstStyle/>
          <a:p>
            <a:pPr marL="0" lvl="0" indent="0" algn="ctr" defTabSz="1289050">
              <a:lnSpc>
                <a:spcPct val="90000"/>
              </a:lnSpc>
              <a:spcBef>
                <a:spcPct val="0"/>
              </a:spcBef>
              <a:spcAft>
                <a:spcPct val="35000"/>
              </a:spcAft>
              <a:buNone/>
            </a:pPr>
            <a:r>
              <a:rPr lang="en-GB" sz="1600" kern="1200" dirty="0"/>
              <a:t>Separating governance from management</a:t>
            </a:r>
          </a:p>
        </p:txBody>
      </p:sp>
      <p:sp>
        <p:nvSpPr>
          <p:cNvPr id="24" name="Freeform: Shape 23">
            <a:extLst>
              <a:ext uri="{FF2B5EF4-FFF2-40B4-BE49-F238E27FC236}">
                <a16:creationId xmlns:a16="http://schemas.microsoft.com/office/drawing/2014/main" id="{1AC7B92B-E6C9-4A90-B474-1BC159AD419A}"/>
              </a:ext>
            </a:extLst>
          </p:cNvPr>
          <p:cNvSpPr/>
          <p:nvPr/>
        </p:nvSpPr>
        <p:spPr>
          <a:xfrm>
            <a:off x="3511566" y="4674285"/>
            <a:ext cx="1762125" cy="1762125"/>
          </a:xfrm>
          <a:custGeom>
            <a:avLst/>
            <a:gdLst>
              <a:gd name="connsiteX0" fmla="*/ 0 w 1314449"/>
              <a:gd name="connsiteY0" fmla="*/ 657225 h 1314449"/>
              <a:gd name="connsiteX1" fmla="*/ 657225 w 1314449"/>
              <a:gd name="connsiteY1" fmla="*/ 0 h 1314449"/>
              <a:gd name="connsiteX2" fmla="*/ 1314450 w 1314449"/>
              <a:gd name="connsiteY2" fmla="*/ 657225 h 1314449"/>
              <a:gd name="connsiteX3" fmla="*/ 657225 w 1314449"/>
              <a:gd name="connsiteY3" fmla="*/ 1314450 h 1314449"/>
              <a:gd name="connsiteX4" fmla="*/ 0 w 1314449"/>
              <a:gd name="connsiteY4" fmla="*/ 657225 h 1314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4449" h="1314449">
                <a:moveTo>
                  <a:pt x="0" y="657225"/>
                </a:moveTo>
                <a:cubicBezTo>
                  <a:pt x="0" y="294250"/>
                  <a:pt x="294250" y="0"/>
                  <a:pt x="657225" y="0"/>
                </a:cubicBezTo>
                <a:cubicBezTo>
                  <a:pt x="1020200" y="0"/>
                  <a:pt x="1314450" y="294250"/>
                  <a:pt x="1314450" y="657225"/>
                </a:cubicBezTo>
                <a:cubicBezTo>
                  <a:pt x="1314450" y="1020200"/>
                  <a:pt x="1020200" y="1314450"/>
                  <a:pt x="657225" y="1314450"/>
                </a:cubicBezTo>
                <a:cubicBezTo>
                  <a:pt x="294250" y="1314450"/>
                  <a:pt x="0" y="1020200"/>
                  <a:pt x="0" y="657225"/>
                </a:cubicBezTo>
                <a:close/>
              </a:path>
            </a:pathLst>
          </a:custGeom>
          <a:solidFill>
            <a:srgbClr val="00B2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9327" tIns="229327" rIns="229327" bIns="229327" numCol="1" spcCol="1270" anchor="ctr" anchorCtr="0">
            <a:noAutofit/>
          </a:bodyPr>
          <a:lstStyle/>
          <a:p>
            <a:pPr marL="0" lvl="0" indent="0" algn="ctr" defTabSz="1289050">
              <a:lnSpc>
                <a:spcPct val="90000"/>
              </a:lnSpc>
              <a:spcBef>
                <a:spcPct val="0"/>
              </a:spcBef>
              <a:spcAft>
                <a:spcPct val="35000"/>
              </a:spcAft>
              <a:buNone/>
            </a:pPr>
            <a:r>
              <a:rPr lang="en-GB" sz="1600" kern="1200" dirty="0"/>
              <a:t>Enabling a holistic approach</a:t>
            </a:r>
          </a:p>
        </p:txBody>
      </p:sp>
      <p:sp>
        <p:nvSpPr>
          <p:cNvPr id="25" name="Freeform: Shape 24">
            <a:extLst>
              <a:ext uri="{FF2B5EF4-FFF2-40B4-BE49-F238E27FC236}">
                <a16:creationId xmlns:a16="http://schemas.microsoft.com/office/drawing/2014/main" id="{965A4962-B0FE-4CA7-B105-7DE0FE841A72}"/>
              </a:ext>
            </a:extLst>
          </p:cNvPr>
          <p:cNvSpPr/>
          <p:nvPr/>
        </p:nvSpPr>
        <p:spPr>
          <a:xfrm>
            <a:off x="6991998" y="4685297"/>
            <a:ext cx="1762125" cy="1762125"/>
          </a:xfrm>
          <a:custGeom>
            <a:avLst/>
            <a:gdLst>
              <a:gd name="connsiteX0" fmla="*/ 0 w 1314449"/>
              <a:gd name="connsiteY0" fmla="*/ 657225 h 1314449"/>
              <a:gd name="connsiteX1" fmla="*/ 657225 w 1314449"/>
              <a:gd name="connsiteY1" fmla="*/ 0 h 1314449"/>
              <a:gd name="connsiteX2" fmla="*/ 1314450 w 1314449"/>
              <a:gd name="connsiteY2" fmla="*/ 657225 h 1314449"/>
              <a:gd name="connsiteX3" fmla="*/ 657225 w 1314449"/>
              <a:gd name="connsiteY3" fmla="*/ 1314450 h 1314449"/>
              <a:gd name="connsiteX4" fmla="*/ 0 w 1314449"/>
              <a:gd name="connsiteY4" fmla="*/ 657225 h 1314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4449" h="1314449">
                <a:moveTo>
                  <a:pt x="0" y="657225"/>
                </a:moveTo>
                <a:cubicBezTo>
                  <a:pt x="0" y="294250"/>
                  <a:pt x="294250" y="0"/>
                  <a:pt x="657225" y="0"/>
                </a:cubicBezTo>
                <a:cubicBezTo>
                  <a:pt x="1020200" y="0"/>
                  <a:pt x="1314450" y="294250"/>
                  <a:pt x="1314450" y="657225"/>
                </a:cubicBezTo>
                <a:cubicBezTo>
                  <a:pt x="1314450" y="1020200"/>
                  <a:pt x="1020200" y="1314450"/>
                  <a:pt x="657225" y="1314450"/>
                </a:cubicBezTo>
                <a:cubicBezTo>
                  <a:pt x="294250" y="1314450"/>
                  <a:pt x="0" y="1020200"/>
                  <a:pt x="0" y="657225"/>
                </a:cubicBezTo>
                <a:close/>
              </a:path>
            </a:pathLst>
          </a:custGeom>
          <a:solidFill>
            <a:srgbClr val="00B2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9327" tIns="229327" rIns="229327" bIns="229327" numCol="1" spcCol="1270" anchor="ctr" anchorCtr="0">
            <a:noAutofit/>
          </a:bodyPr>
          <a:lstStyle/>
          <a:p>
            <a:pPr marL="0" lvl="0" indent="0" algn="ctr" defTabSz="1289050">
              <a:lnSpc>
                <a:spcPct val="90000"/>
              </a:lnSpc>
              <a:spcBef>
                <a:spcPct val="0"/>
              </a:spcBef>
              <a:spcAft>
                <a:spcPct val="35000"/>
              </a:spcAft>
              <a:buNone/>
            </a:pPr>
            <a:r>
              <a:rPr lang="en-GB" sz="1600" kern="1200" dirty="0"/>
              <a:t>Applying a single integrated framework</a:t>
            </a:r>
          </a:p>
        </p:txBody>
      </p:sp>
      <p:sp>
        <p:nvSpPr>
          <p:cNvPr id="26" name="Freeform: Shape 25">
            <a:extLst>
              <a:ext uri="{FF2B5EF4-FFF2-40B4-BE49-F238E27FC236}">
                <a16:creationId xmlns:a16="http://schemas.microsoft.com/office/drawing/2014/main" id="{BAF126FF-639A-471D-BA77-635CA3F449B5}"/>
              </a:ext>
            </a:extLst>
          </p:cNvPr>
          <p:cNvSpPr/>
          <p:nvPr/>
        </p:nvSpPr>
        <p:spPr>
          <a:xfrm>
            <a:off x="7799427" y="1978324"/>
            <a:ext cx="1762125" cy="1762125"/>
          </a:xfrm>
          <a:custGeom>
            <a:avLst/>
            <a:gdLst>
              <a:gd name="connsiteX0" fmla="*/ 0 w 1314449"/>
              <a:gd name="connsiteY0" fmla="*/ 657225 h 1314449"/>
              <a:gd name="connsiteX1" fmla="*/ 657225 w 1314449"/>
              <a:gd name="connsiteY1" fmla="*/ 0 h 1314449"/>
              <a:gd name="connsiteX2" fmla="*/ 1314450 w 1314449"/>
              <a:gd name="connsiteY2" fmla="*/ 657225 h 1314449"/>
              <a:gd name="connsiteX3" fmla="*/ 657225 w 1314449"/>
              <a:gd name="connsiteY3" fmla="*/ 1314450 h 1314449"/>
              <a:gd name="connsiteX4" fmla="*/ 0 w 1314449"/>
              <a:gd name="connsiteY4" fmla="*/ 657225 h 1314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4449" h="1314449">
                <a:moveTo>
                  <a:pt x="0" y="657225"/>
                </a:moveTo>
                <a:cubicBezTo>
                  <a:pt x="0" y="294250"/>
                  <a:pt x="294250" y="0"/>
                  <a:pt x="657225" y="0"/>
                </a:cubicBezTo>
                <a:cubicBezTo>
                  <a:pt x="1020200" y="0"/>
                  <a:pt x="1314450" y="294250"/>
                  <a:pt x="1314450" y="657225"/>
                </a:cubicBezTo>
                <a:cubicBezTo>
                  <a:pt x="1314450" y="1020200"/>
                  <a:pt x="1020200" y="1314450"/>
                  <a:pt x="657225" y="1314450"/>
                </a:cubicBezTo>
                <a:cubicBezTo>
                  <a:pt x="294250" y="1314450"/>
                  <a:pt x="0" y="1020200"/>
                  <a:pt x="0" y="657225"/>
                </a:cubicBezTo>
                <a:close/>
              </a:path>
            </a:pathLst>
          </a:custGeom>
          <a:solidFill>
            <a:srgbClr val="00B2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9327" tIns="229327" rIns="229327" bIns="229327" numCol="1" spcCol="1270" anchor="ctr" anchorCtr="0">
            <a:noAutofit/>
          </a:bodyPr>
          <a:lstStyle/>
          <a:p>
            <a:pPr marL="0" lvl="0" indent="0" algn="ctr" defTabSz="1289050">
              <a:lnSpc>
                <a:spcPct val="90000"/>
              </a:lnSpc>
              <a:spcBef>
                <a:spcPct val="0"/>
              </a:spcBef>
              <a:spcAft>
                <a:spcPct val="35000"/>
              </a:spcAft>
              <a:buNone/>
            </a:pPr>
            <a:r>
              <a:rPr lang="en-GB" sz="1600" kern="1200" dirty="0"/>
              <a:t>Covering the enterprise from end-to-end</a:t>
            </a:r>
          </a:p>
        </p:txBody>
      </p:sp>
      <p:sp>
        <p:nvSpPr>
          <p:cNvPr id="28" name="Freeform: Shape 27">
            <a:extLst>
              <a:ext uri="{FF2B5EF4-FFF2-40B4-BE49-F238E27FC236}">
                <a16:creationId xmlns:a16="http://schemas.microsoft.com/office/drawing/2014/main" id="{A0BED573-6FA4-4085-9158-0C8B98C07E8C}"/>
              </a:ext>
            </a:extLst>
          </p:cNvPr>
          <p:cNvSpPr/>
          <p:nvPr/>
        </p:nvSpPr>
        <p:spPr>
          <a:xfrm>
            <a:off x="5255909" y="2591275"/>
            <a:ext cx="1762125" cy="1762125"/>
          </a:xfrm>
          <a:custGeom>
            <a:avLst/>
            <a:gdLst>
              <a:gd name="connsiteX0" fmla="*/ 0 w 1314449"/>
              <a:gd name="connsiteY0" fmla="*/ 657225 h 1314449"/>
              <a:gd name="connsiteX1" fmla="*/ 657225 w 1314449"/>
              <a:gd name="connsiteY1" fmla="*/ 0 h 1314449"/>
              <a:gd name="connsiteX2" fmla="*/ 1314450 w 1314449"/>
              <a:gd name="connsiteY2" fmla="*/ 657225 h 1314449"/>
              <a:gd name="connsiteX3" fmla="*/ 657225 w 1314449"/>
              <a:gd name="connsiteY3" fmla="*/ 1314450 h 1314449"/>
              <a:gd name="connsiteX4" fmla="*/ 0 w 1314449"/>
              <a:gd name="connsiteY4" fmla="*/ 657225 h 1314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4449" h="1314449">
                <a:moveTo>
                  <a:pt x="0" y="657225"/>
                </a:moveTo>
                <a:cubicBezTo>
                  <a:pt x="0" y="294250"/>
                  <a:pt x="294250" y="0"/>
                  <a:pt x="657225" y="0"/>
                </a:cubicBezTo>
                <a:cubicBezTo>
                  <a:pt x="1020200" y="0"/>
                  <a:pt x="1314450" y="294250"/>
                  <a:pt x="1314450" y="657225"/>
                </a:cubicBezTo>
                <a:cubicBezTo>
                  <a:pt x="1314450" y="1020200"/>
                  <a:pt x="1020200" y="1314450"/>
                  <a:pt x="657225" y="1314450"/>
                </a:cubicBezTo>
                <a:cubicBezTo>
                  <a:pt x="294250" y="1314450"/>
                  <a:pt x="0" y="1020200"/>
                  <a:pt x="0" y="657225"/>
                </a:cubicBez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9327" tIns="229327" rIns="229327" bIns="229327" numCol="1" spcCol="1270" anchor="ctr" anchorCtr="0">
            <a:noAutofit/>
          </a:bodyPr>
          <a:lstStyle/>
          <a:p>
            <a:pPr marL="0" lvl="0" indent="0" algn="ctr" defTabSz="1289050">
              <a:lnSpc>
                <a:spcPct val="90000"/>
              </a:lnSpc>
              <a:spcBef>
                <a:spcPct val="0"/>
              </a:spcBef>
              <a:spcAft>
                <a:spcPct val="35000"/>
              </a:spcAft>
              <a:buNone/>
            </a:pPr>
            <a:r>
              <a:rPr lang="en-GB" b="1" kern="1200" dirty="0">
                <a:solidFill>
                  <a:srgbClr val="002060"/>
                </a:solidFill>
              </a:rPr>
              <a:t>COBIT 5 PRINCIPLES</a:t>
            </a:r>
          </a:p>
        </p:txBody>
      </p:sp>
      <p:sp>
        <p:nvSpPr>
          <p:cNvPr id="29" name="Freeform: Shape 28">
            <a:extLst>
              <a:ext uri="{FF2B5EF4-FFF2-40B4-BE49-F238E27FC236}">
                <a16:creationId xmlns:a16="http://schemas.microsoft.com/office/drawing/2014/main" id="{208D3E6B-1598-4796-A0F1-318DB1332BD7}"/>
              </a:ext>
            </a:extLst>
          </p:cNvPr>
          <p:cNvSpPr/>
          <p:nvPr/>
        </p:nvSpPr>
        <p:spPr>
          <a:xfrm rot="13472528">
            <a:off x="6865148" y="4254380"/>
            <a:ext cx="349131" cy="443626"/>
          </a:xfrm>
          <a:custGeom>
            <a:avLst/>
            <a:gdLst>
              <a:gd name="connsiteX0" fmla="*/ 0 w 349131"/>
              <a:gd name="connsiteY0" fmla="*/ 88725 h 443626"/>
              <a:gd name="connsiteX1" fmla="*/ 174566 w 349131"/>
              <a:gd name="connsiteY1" fmla="*/ 88725 h 443626"/>
              <a:gd name="connsiteX2" fmla="*/ 174566 w 349131"/>
              <a:gd name="connsiteY2" fmla="*/ 0 h 443626"/>
              <a:gd name="connsiteX3" fmla="*/ 349131 w 349131"/>
              <a:gd name="connsiteY3" fmla="*/ 221813 h 443626"/>
              <a:gd name="connsiteX4" fmla="*/ 174566 w 349131"/>
              <a:gd name="connsiteY4" fmla="*/ 443626 h 443626"/>
              <a:gd name="connsiteX5" fmla="*/ 174566 w 349131"/>
              <a:gd name="connsiteY5" fmla="*/ 354901 h 443626"/>
              <a:gd name="connsiteX6" fmla="*/ 0 w 349131"/>
              <a:gd name="connsiteY6" fmla="*/ 354901 h 443626"/>
              <a:gd name="connsiteX7" fmla="*/ 0 w 349131"/>
              <a:gd name="connsiteY7" fmla="*/ 88725 h 443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9131" h="443626">
                <a:moveTo>
                  <a:pt x="349131" y="354901"/>
                </a:moveTo>
                <a:lnTo>
                  <a:pt x="174565" y="354901"/>
                </a:lnTo>
                <a:lnTo>
                  <a:pt x="174565" y="443626"/>
                </a:lnTo>
                <a:lnTo>
                  <a:pt x="0" y="221813"/>
                </a:lnTo>
                <a:lnTo>
                  <a:pt x="174565" y="0"/>
                </a:lnTo>
                <a:lnTo>
                  <a:pt x="174565" y="88725"/>
                </a:lnTo>
                <a:lnTo>
                  <a:pt x="349131" y="88725"/>
                </a:lnTo>
                <a:lnTo>
                  <a:pt x="349131" y="354901"/>
                </a:lnTo>
                <a:close/>
              </a:path>
            </a:pathLst>
          </a:custGeom>
          <a:solidFill>
            <a:srgbClr val="C00000"/>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4738" tIns="88725" rIns="0" bIns="88724" numCol="1" spcCol="1270" anchor="ctr" anchorCtr="0">
            <a:noAutofit/>
          </a:bodyPr>
          <a:lstStyle/>
          <a:p>
            <a:pPr marL="0" lvl="0" indent="0" algn="ctr" defTabSz="844550">
              <a:lnSpc>
                <a:spcPct val="90000"/>
              </a:lnSpc>
              <a:spcBef>
                <a:spcPct val="0"/>
              </a:spcBef>
              <a:spcAft>
                <a:spcPct val="35000"/>
              </a:spcAft>
              <a:buNone/>
            </a:pPr>
            <a:endParaRPr lang="en-GB" sz="1900" kern="1200"/>
          </a:p>
        </p:txBody>
      </p:sp>
    </p:spTree>
    <p:extLst>
      <p:ext uri="{BB962C8B-B14F-4D97-AF65-F5344CB8AC3E}">
        <p14:creationId xmlns:p14="http://schemas.microsoft.com/office/powerpoint/2010/main" val="11256626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46EF7-CD49-42D4-85B7-F99BBC385133}"/>
              </a:ext>
            </a:extLst>
          </p:cNvPr>
          <p:cNvSpPr>
            <a:spLocks noGrp="1"/>
          </p:cNvSpPr>
          <p:nvPr>
            <p:ph type="title"/>
          </p:nvPr>
        </p:nvSpPr>
        <p:spPr/>
        <p:txBody>
          <a:bodyPr/>
          <a:lstStyle/>
          <a:p>
            <a:r>
              <a:rPr lang="en-GB" dirty="0" err="1"/>
              <a:t>CobiT</a:t>
            </a:r>
            <a:r>
              <a:rPr lang="en-GB" dirty="0"/>
              <a:t> Reference Model</a:t>
            </a:r>
          </a:p>
        </p:txBody>
      </p:sp>
      <p:pic>
        <p:nvPicPr>
          <p:cNvPr id="4" name="Content Placeholder 3">
            <a:extLst>
              <a:ext uri="{FF2B5EF4-FFF2-40B4-BE49-F238E27FC236}">
                <a16:creationId xmlns:a16="http://schemas.microsoft.com/office/drawing/2014/main" id="{A07A2182-544F-4902-A206-293A7CB3EB58}"/>
              </a:ext>
            </a:extLst>
          </p:cNvPr>
          <p:cNvPicPr>
            <a:picLocks noGrp="1" noChangeAspect="1"/>
          </p:cNvPicPr>
          <p:nvPr>
            <p:ph idx="1"/>
          </p:nvPr>
        </p:nvPicPr>
        <p:blipFill>
          <a:blip r:embed="rId2"/>
          <a:stretch>
            <a:fillRect/>
          </a:stretch>
        </p:blipFill>
        <p:spPr>
          <a:xfrm>
            <a:off x="2205037" y="1356101"/>
            <a:ext cx="7781925" cy="5374106"/>
          </a:xfrm>
          <a:prstGeom prst="rect">
            <a:avLst/>
          </a:prstGeom>
        </p:spPr>
      </p:pic>
    </p:spTree>
    <p:extLst>
      <p:ext uri="{BB962C8B-B14F-4D97-AF65-F5344CB8AC3E}">
        <p14:creationId xmlns:p14="http://schemas.microsoft.com/office/powerpoint/2010/main" val="26697675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0AAAD-48C5-4909-B2C1-8189AECE2687}"/>
              </a:ext>
            </a:extLst>
          </p:cNvPr>
          <p:cNvSpPr>
            <a:spLocks noGrp="1"/>
          </p:cNvSpPr>
          <p:nvPr>
            <p:ph type="title"/>
          </p:nvPr>
        </p:nvSpPr>
        <p:spPr>
          <a:xfrm>
            <a:off x="344905" y="365125"/>
            <a:ext cx="11622506" cy="1325563"/>
          </a:xfrm>
        </p:spPr>
        <p:txBody>
          <a:bodyPr>
            <a:normAutofit/>
          </a:bodyPr>
          <a:lstStyle/>
          <a:p>
            <a:r>
              <a:rPr lang="en-GB" sz="4000" b="1" dirty="0" err="1"/>
              <a:t>CobiT</a:t>
            </a:r>
            <a:r>
              <a:rPr lang="en-GB" sz="4000" b="1" dirty="0"/>
              <a:t> domains and processes (COBIT 5 / 4.1)</a:t>
            </a:r>
            <a:endParaRPr lang="en-GB" sz="4000" dirty="0"/>
          </a:p>
        </p:txBody>
      </p:sp>
      <p:sp>
        <p:nvSpPr>
          <p:cNvPr id="3" name="Content Placeholder 2">
            <a:extLst>
              <a:ext uri="{FF2B5EF4-FFF2-40B4-BE49-F238E27FC236}">
                <a16:creationId xmlns:a16="http://schemas.microsoft.com/office/drawing/2014/main" id="{50B67A68-52C0-4986-A544-A06CE579BF9E}"/>
              </a:ext>
            </a:extLst>
          </p:cNvPr>
          <p:cNvSpPr>
            <a:spLocks noGrp="1"/>
          </p:cNvSpPr>
          <p:nvPr>
            <p:ph idx="1"/>
          </p:nvPr>
        </p:nvSpPr>
        <p:spPr/>
        <p:txBody>
          <a:bodyPr/>
          <a:lstStyle/>
          <a:p>
            <a:r>
              <a:rPr lang="en-GB" dirty="0"/>
              <a:t>Evaluate, Direct and Monitor (EDM) – 5 processes</a:t>
            </a:r>
          </a:p>
          <a:p>
            <a:r>
              <a:rPr lang="en-GB" dirty="0"/>
              <a:t>Align, Plan and Organise (APO) – 13 processes</a:t>
            </a:r>
          </a:p>
          <a:p>
            <a:pPr>
              <a:buFont typeface="Arial" panose="020B0604020202020204" pitchFamily="34" charset="0"/>
              <a:buChar char="•"/>
            </a:pPr>
            <a:r>
              <a:rPr lang="en-GB" dirty="0"/>
              <a:t>Build, Acquire and Implement (BAI) – 10 processes</a:t>
            </a:r>
          </a:p>
          <a:p>
            <a:pPr>
              <a:buFont typeface="Arial" panose="020B0604020202020204" pitchFamily="34" charset="0"/>
              <a:buChar char="•"/>
            </a:pPr>
            <a:r>
              <a:rPr lang="en-GB" dirty="0"/>
              <a:t>Deliver, Service and Support (DSS) – 6 processes</a:t>
            </a:r>
          </a:p>
          <a:p>
            <a:pPr>
              <a:buFont typeface="Arial" panose="020B0604020202020204" pitchFamily="34" charset="0"/>
              <a:buChar char="•"/>
            </a:pPr>
            <a:r>
              <a:rPr lang="en-GB" dirty="0"/>
              <a:t>Monitor, Evaluate and Assess (MEA) - 3 processes</a:t>
            </a:r>
          </a:p>
          <a:p>
            <a:pPr>
              <a:buFont typeface="Arial" panose="020B0604020202020204" pitchFamily="34" charset="0"/>
              <a:buChar char="•"/>
            </a:pPr>
            <a:endParaRPr lang="en-GB" dirty="0"/>
          </a:p>
          <a:p>
            <a:endParaRPr lang="en-GB" dirty="0"/>
          </a:p>
        </p:txBody>
      </p:sp>
    </p:spTree>
    <p:extLst>
      <p:ext uri="{BB962C8B-B14F-4D97-AF65-F5344CB8AC3E}">
        <p14:creationId xmlns:p14="http://schemas.microsoft.com/office/powerpoint/2010/main" val="19963051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5DCD4-BF8A-4C40-8426-1A384EC70974}"/>
              </a:ext>
            </a:extLst>
          </p:cNvPr>
          <p:cNvSpPr>
            <a:spLocks noGrp="1"/>
          </p:cNvSpPr>
          <p:nvPr>
            <p:ph type="title"/>
          </p:nvPr>
        </p:nvSpPr>
        <p:spPr/>
        <p:txBody>
          <a:bodyPr/>
          <a:lstStyle/>
          <a:p>
            <a:r>
              <a:rPr lang="en-GB" dirty="0"/>
              <a:t>COBIT </a:t>
            </a:r>
            <a:r>
              <a:rPr lang="en-GB"/>
              <a:t>5 Enablers</a:t>
            </a:r>
          </a:p>
        </p:txBody>
      </p:sp>
      <p:pic>
        <p:nvPicPr>
          <p:cNvPr id="4" name="Content Placeholder 3">
            <a:extLst>
              <a:ext uri="{FF2B5EF4-FFF2-40B4-BE49-F238E27FC236}">
                <a16:creationId xmlns:a16="http://schemas.microsoft.com/office/drawing/2014/main" id="{701BEB56-B8CD-4382-B8B0-35F08AE15C95}"/>
              </a:ext>
            </a:extLst>
          </p:cNvPr>
          <p:cNvPicPr>
            <a:picLocks noGrp="1" noChangeAspect="1"/>
          </p:cNvPicPr>
          <p:nvPr>
            <p:ph idx="1"/>
          </p:nvPr>
        </p:nvPicPr>
        <p:blipFill>
          <a:blip r:embed="rId2"/>
          <a:stretch>
            <a:fillRect/>
          </a:stretch>
        </p:blipFill>
        <p:spPr>
          <a:xfrm>
            <a:off x="2266949" y="1749397"/>
            <a:ext cx="7800975" cy="5108603"/>
          </a:xfrm>
          <a:prstGeom prst="rect">
            <a:avLst/>
          </a:prstGeom>
        </p:spPr>
      </p:pic>
    </p:spTree>
    <p:extLst>
      <p:ext uri="{BB962C8B-B14F-4D97-AF65-F5344CB8AC3E}">
        <p14:creationId xmlns:p14="http://schemas.microsoft.com/office/powerpoint/2010/main" val="3974313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19989-8D94-4FF6-954A-9EE0C47A028B}"/>
              </a:ext>
            </a:extLst>
          </p:cNvPr>
          <p:cNvSpPr>
            <a:spLocks noGrp="1"/>
          </p:cNvSpPr>
          <p:nvPr>
            <p:ph type="title"/>
          </p:nvPr>
        </p:nvSpPr>
        <p:spPr/>
        <p:txBody>
          <a:bodyPr/>
          <a:lstStyle/>
          <a:p>
            <a:r>
              <a:rPr lang="en-GB" dirty="0"/>
              <a:t>Minimize attack surface area</a:t>
            </a:r>
          </a:p>
        </p:txBody>
      </p:sp>
      <p:sp>
        <p:nvSpPr>
          <p:cNvPr id="3" name="Content Placeholder 2">
            <a:extLst>
              <a:ext uri="{FF2B5EF4-FFF2-40B4-BE49-F238E27FC236}">
                <a16:creationId xmlns:a16="http://schemas.microsoft.com/office/drawing/2014/main" id="{DD423BF4-CCF0-44E1-A58F-BA3E13986E95}"/>
              </a:ext>
            </a:extLst>
          </p:cNvPr>
          <p:cNvSpPr>
            <a:spLocks noGrp="1"/>
          </p:cNvSpPr>
          <p:nvPr>
            <p:ph idx="1"/>
          </p:nvPr>
        </p:nvSpPr>
        <p:spPr/>
        <p:txBody>
          <a:bodyPr>
            <a:normAutofit/>
          </a:bodyPr>
          <a:lstStyle/>
          <a:p>
            <a:r>
              <a:rPr lang="en-GB" dirty="0"/>
              <a:t>Every time a programmer adds a feature to their application, they are increasing the risk of a security vulnerability</a:t>
            </a:r>
          </a:p>
          <a:p>
            <a:r>
              <a:rPr lang="en-GB" dirty="0"/>
              <a:t>The principle of minimising attack surface area restricts the functions that users are allowed to access, to reduce potential vulnerabilities</a:t>
            </a:r>
          </a:p>
        </p:txBody>
      </p:sp>
    </p:spTree>
    <p:extLst>
      <p:ext uri="{BB962C8B-B14F-4D97-AF65-F5344CB8AC3E}">
        <p14:creationId xmlns:p14="http://schemas.microsoft.com/office/powerpoint/2010/main" val="18018709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7FFA2E4-1736-4EF3-BFD0-43DB5ED6CFD6}"/>
              </a:ext>
            </a:extLst>
          </p:cNvPr>
          <p:cNvSpPr txBox="1"/>
          <p:nvPr/>
        </p:nvSpPr>
        <p:spPr>
          <a:xfrm>
            <a:off x="838200" y="681928"/>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kern="1200">
                <a:latin typeface="+mj-lt"/>
                <a:ea typeface="+mj-ea"/>
                <a:cs typeface="+mj-cs"/>
              </a:rPr>
              <a:t>Task</a:t>
            </a:r>
          </a:p>
        </p:txBody>
      </p:sp>
      <p:pic>
        <p:nvPicPr>
          <p:cNvPr id="6" name="Picture 5" descr="Climbers on a snowy ridge">
            <a:extLst>
              <a:ext uri="{FF2B5EF4-FFF2-40B4-BE49-F238E27FC236}">
                <a16:creationId xmlns:a16="http://schemas.microsoft.com/office/drawing/2014/main" id="{4E180CF6-A343-4132-840E-B7711C01D301}"/>
              </a:ext>
            </a:extLst>
          </p:cNvPr>
          <p:cNvPicPr>
            <a:picLocks noChangeAspect="1"/>
          </p:cNvPicPr>
          <p:nvPr/>
        </p:nvPicPr>
        <p:blipFill rotWithShape="1">
          <a:blip r:embed="rId2"/>
          <a:srcRect t="24634" b="10710"/>
          <a:stretch/>
        </p:blipFill>
        <p:spPr>
          <a:xfrm>
            <a:off x="838200" y="2092325"/>
            <a:ext cx="10515600" cy="4351338"/>
          </a:xfrm>
          <a:prstGeom prst="rect">
            <a:avLst/>
          </a:prstGeom>
          <a:noFill/>
        </p:spPr>
      </p:pic>
      <p:sp>
        <p:nvSpPr>
          <p:cNvPr id="5" name="TextBox 4">
            <a:extLst>
              <a:ext uri="{FF2B5EF4-FFF2-40B4-BE49-F238E27FC236}">
                <a16:creationId xmlns:a16="http://schemas.microsoft.com/office/drawing/2014/main" id="{CBBC0A43-8498-47BA-818C-0BD771385BDC}"/>
              </a:ext>
            </a:extLst>
          </p:cNvPr>
          <p:cNvSpPr txBox="1"/>
          <p:nvPr/>
        </p:nvSpPr>
        <p:spPr>
          <a:xfrm>
            <a:off x="3181350" y="5714407"/>
            <a:ext cx="6216638" cy="461665"/>
          </a:xfrm>
          <a:prstGeom prst="rect">
            <a:avLst/>
          </a:prstGeom>
          <a:noFill/>
        </p:spPr>
        <p:txBody>
          <a:bodyPr wrap="none" rtlCol="0">
            <a:spAutoFit/>
          </a:bodyPr>
          <a:lstStyle/>
          <a:p>
            <a:r>
              <a:rPr lang="en-GB" sz="2400" dirty="0">
                <a:solidFill>
                  <a:schemeClr val="bg1"/>
                </a:solidFill>
              </a:rPr>
              <a:t>Find out more about the TOGAF, NIST and COBIT</a:t>
            </a:r>
          </a:p>
        </p:txBody>
      </p:sp>
    </p:spTree>
    <p:extLst>
      <p:ext uri="{BB962C8B-B14F-4D97-AF65-F5344CB8AC3E}">
        <p14:creationId xmlns:p14="http://schemas.microsoft.com/office/powerpoint/2010/main" val="20524358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CDEAD-1F70-4E49-92A9-6BE51E8CD835}"/>
              </a:ext>
            </a:extLst>
          </p:cNvPr>
          <p:cNvSpPr>
            <a:spLocks noGrp="1"/>
          </p:cNvSpPr>
          <p:nvPr>
            <p:ph type="title"/>
          </p:nvPr>
        </p:nvSpPr>
        <p:spPr/>
        <p:txBody>
          <a:bodyPr>
            <a:normAutofit/>
          </a:bodyPr>
          <a:lstStyle/>
          <a:p>
            <a:r>
              <a:rPr lang="en-GB" dirty="0"/>
              <a:t>Reputable Sources of Architectural Patterns and Guidance</a:t>
            </a:r>
          </a:p>
        </p:txBody>
      </p:sp>
      <p:sp>
        <p:nvSpPr>
          <p:cNvPr id="3" name="Content Placeholder 2">
            <a:extLst>
              <a:ext uri="{FF2B5EF4-FFF2-40B4-BE49-F238E27FC236}">
                <a16:creationId xmlns:a16="http://schemas.microsoft.com/office/drawing/2014/main" id="{28049C50-7236-48FC-B774-848CA35E7ADA}"/>
              </a:ext>
            </a:extLst>
          </p:cNvPr>
          <p:cNvSpPr>
            <a:spLocks noGrp="1"/>
          </p:cNvSpPr>
          <p:nvPr>
            <p:ph type="body" idx="1"/>
          </p:nvPr>
        </p:nvSpPr>
        <p:spPr/>
        <p:txBody>
          <a:bodyPr/>
          <a:lstStyle/>
          <a:p>
            <a:r>
              <a:rPr lang="en-GB" dirty="0"/>
              <a:t>NCSC</a:t>
            </a:r>
          </a:p>
          <a:p>
            <a:r>
              <a:rPr lang="en-GB" dirty="0"/>
              <a:t>NIST</a:t>
            </a:r>
          </a:p>
          <a:p>
            <a:r>
              <a:rPr lang="en-GB" dirty="0"/>
              <a:t>Vendors</a:t>
            </a:r>
          </a:p>
        </p:txBody>
      </p:sp>
    </p:spTree>
    <p:extLst>
      <p:ext uri="{BB962C8B-B14F-4D97-AF65-F5344CB8AC3E}">
        <p14:creationId xmlns:p14="http://schemas.microsoft.com/office/powerpoint/2010/main" val="193835117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0E397-E307-41D3-AD54-CD4CB2070915}"/>
              </a:ext>
            </a:extLst>
          </p:cNvPr>
          <p:cNvSpPr>
            <a:spLocks noGrp="1"/>
          </p:cNvSpPr>
          <p:nvPr>
            <p:ph type="title"/>
          </p:nvPr>
        </p:nvSpPr>
        <p:spPr/>
        <p:txBody>
          <a:bodyPr/>
          <a:lstStyle/>
          <a:p>
            <a:r>
              <a:rPr lang="en-GB" dirty="0"/>
              <a:t>NCSC</a:t>
            </a:r>
          </a:p>
        </p:txBody>
      </p:sp>
      <p:sp>
        <p:nvSpPr>
          <p:cNvPr id="3" name="Content Placeholder 2">
            <a:extLst>
              <a:ext uri="{FF2B5EF4-FFF2-40B4-BE49-F238E27FC236}">
                <a16:creationId xmlns:a16="http://schemas.microsoft.com/office/drawing/2014/main" id="{D0D1A72B-B4BD-446E-8D02-49A497322A20}"/>
              </a:ext>
            </a:extLst>
          </p:cNvPr>
          <p:cNvSpPr>
            <a:spLocks noGrp="1"/>
          </p:cNvSpPr>
          <p:nvPr>
            <p:ph idx="1"/>
          </p:nvPr>
        </p:nvSpPr>
        <p:spPr/>
        <p:txBody>
          <a:bodyPr/>
          <a:lstStyle/>
          <a:p>
            <a:r>
              <a:rPr lang="en-GB" dirty="0"/>
              <a:t>The National Cyber Security Centre (NCSC) is an organisation of the United Kingdom Government that provides advice and support for the public and private organisations</a:t>
            </a:r>
          </a:p>
          <a:p>
            <a:r>
              <a:rPr lang="en-GB" dirty="0"/>
              <a:t>Cyber Assessment Framework (CAF) guidance</a:t>
            </a:r>
          </a:p>
          <a:p>
            <a:pPr lvl="1"/>
            <a:r>
              <a:rPr lang="en-GB" dirty="0"/>
              <a:t>The NCSC has written guidance on the CAF principles to help organisations use the CAF to assess its cyber security</a:t>
            </a:r>
          </a:p>
          <a:p>
            <a:r>
              <a:rPr lang="en-GB" dirty="0"/>
              <a:t>Provide a set of 'Patterns' as well as 'anti-patterns'</a:t>
            </a:r>
          </a:p>
        </p:txBody>
      </p:sp>
    </p:spTree>
    <p:extLst>
      <p:ext uri="{BB962C8B-B14F-4D97-AF65-F5344CB8AC3E}">
        <p14:creationId xmlns:p14="http://schemas.microsoft.com/office/powerpoint/2010/main" val="38464374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D3C37-C98C-4776-9EE1-5FA79FC5FCF8}"/>
              </a:ext>
            </a:extLst>
          </p:cNvPr>
          <p:cNvSpPr>
            <a:spLocks noGrp="1"/>
          </p:cNvSpPr>
          <p:nvPr>
            <p:ph type="title"/>
          </p:nvPr>
        </p:nvSpPr>
        <p:spPr/>
        <p:txBody>
          <a:bodyPr/>
          <a:lstStyle/>
          <a:p>
            <a:r>
              <a:rPr lang="en-GB" dirty="0"/>
              <a:t>Pattern</a:t>
            </a:r>
          </a:p>
        </p:txBody>
      </p:sp>
      <p:sp>
        <p:nvSpPr>
          <p:cNvPr id="3" name="Content Placeholder 2">
            <a:extLst>
              <a:ext uri="{FF2B5EF4-FFF2-40B4-BE49-F238E27FC236}">
                <a16:creationId xmlns:a16="http://schemas.microsoft.com/office/drawing/2014/main" id="{62AB22F8-4CAF-4A68-87F5-748C27D6C2F5}"/>
              </a:ext>
            </a:extLst>
          </p:cNvPr>
          <p:cNvSpPr>
            <a:spLocks noGrp="1"/>
          </p:cNvSpPr>
          <p:nvPr>
            <p:ph idx="1"/>
          </p:nvPr>
        </p:nvSpPr>
        <p:spPr/>
        <p:txBody>
          <a:bodyPr>
            <a:normAutofit fontScale="85000" lnSpcReduction="20000"/>
          </a:bodyPr>
          <a:lstStyle/>
          <a:p>
            <a:r>
              <a:rPr lang="en-GB" dirty="0"/>
              <a:t>Establish the context</a:t>
            </a:r>
          </a:p>
          <a:p>
            <a:pPr lvl="1"/>
            <a:r>
              <a:rPr lang="en-GB" dirty="0"/>
              <a:t>Determine all the elements which compose your system, so your defensive measures will have no blind spots.</a:t>
            </a:r>
          </a:p>
          <a:p>
            <a:r>
              <a:rPr lang="en-GB" dirty="0"/>
              <a:t>Making compromise difficult</a:t>
            </a:r>
          </a:p>
          <a:p>
            <a:pPr lvl="1"/>
            <a:r>
              <a:rPr lang="en-GB" dirty="0"/>
              <a:t>An attacker can only target the parts of a system they can reach. Make your system as difficult to penetrate as possible</a:t>
            </a:r>
          </a:p>
          <a:p>
            <a:r>
              <a:rPr lang="en-GB" dirty="0"/>
              <a:t>Making disruption difficult</a:t>
            </a:r>
          </a:p>
          <a:p>
            <a:pPr lvl="1"/>
            <a:r>
              <a:rPr lang="en-GB" dirty="0"/>
              <a:t>Design a system that is resilient to denial of service attacks and usage spikes</a:t>
            </a:r>
          </a:p>
          <a:p>
            <a:r>
              <a:rPr lang="en-GB" dirty="0"/>
              <a:t>Making compromise detection easier</a:t>
            </a:r>
          </a:p>
          <a:p>
            <a:pPr lvl="1"/>
            <a:r>
              <a:rPr lang="en-GB" dirty="0"/>
              <a:t>Design your system so you can spot suspicious activity as it happens and take necessary action</a:t>
            </a:r>
          </a:p>
          <a:p>
            <a:r>
              <a:rPr lang="en-GB" dirty="0"/>
              <a:t>Reducing the impact of compromise</a:t>
            </a:r>
          </a:p>
          <a:p>
            <a:pPr lvl="1"/>
            <a:r>
              <a:rPr lang="en-GB" dirty="0"/>
              <a:t>If an attacker succeeds in gaining a foothold, they will then move to exploit your system. Make this as difficult as possible</a:t>
            </a:r>
          </a:p>
          <a:p>
            <a:endParaRPr lang="en-GB" dirty="0"/>
          </a:p>
        </p:txBody>
      </p:sp>
    </p:spTree>
    <p:extLst>
      <p:ext uri="{BB962C8B-B14F-4D97-AF65-F5344CB8AC3E}">
        <p14:creationId xmlns:p14="http://schemas.microsoft.com/office/powerpoint/2010/main" val="36697415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6FE3E-BAE0-43E6-B040-A4B5BD88E70E}"/>
              </a:ext>
            </a:extLst>
          </p:cNvPr>
          <p:cNvSpPr>
            <a:spLocks noGrp="1"/>
          </p:cNvSpPr>
          <p:nvPr>
            <p:ph type="title"/>
          </p:nvPr>
        </p:nvSpPr>
        <p:spPr/>
        <p:txBody>
          <a:bodyPr/>
          <a:lstStyle/>
          <a:p>
            <a:r>
              <a:rPr lang="en-GB" b="1" dirty="0"/>
              <a:t>Anti-patterns</a:t>
            </a:r>
            <a:endParaRPr lang="en-GB" dirty="0"/>
          </a:p>
        </p:txBody>
      </p:sp>
      <p:sp>
        <p:nvSpPr>
          <p:cNvPr id="3" name="Content Placeholder 2">
            <a:extLst>
              <a:ext uri="{FF2B5EF4-FFF2-40B4-BE49-F238E27FC236}">
                <a16:creationId xmlns:a16="http://schemas.microsoft.com/office/drawing/2014/main" id="{C693F336-6B31-4A75-A38B-5BF135B84B00}"/>
              </a:ext>
            </a:extLst>
          </p:cNvPr>
          <p:cNvSpPr>
            <a:spLocks noGrp="1"/>
          </p:cNvSpPr>
          <p:nvPr>
            <p:ph idx="1"/>
          </p:nvPr>
        </p:nvSpPr>
        <p:spPr/>
        <p:txBody>
          <a:bodyPr/>
          <a:lstStyle/>
          <a:p>
            <a:r>
              <a:rPr lang="en-GB" dirty="0"/>
              <a:t>The term 'anti-pattern' is now used to refer to any repeated (but ineffective) solution to a common problem, it is credited to Andrew Koenig who coined it in response to the seminal book 'Design Patterns: Elements of Reusable Object-Oriented Software'</a:t>
            </a:r>
          </a:p>
          <a:p>
            <a:r>
              <a:rPr lang="en-GB" baseline="30000" dirty="0">
                <a:hlinkClick r:id="rId2"/>
              </a:rPr>
              <a:t>https://www.ncsc.gov.uk/whitepaper/security-architecture-anti-patterns</a:t>
            </a:r>
            <a:endParaRPr lang="en-GB" baseline="30000" dirty="0"/>
          </a:p>
          <a:p>
            <a:endParaRPr lang="en-GB" baseline="30000" dirty="0"/>
          </a:p>
          <a:p>
            <a:br>
              <a:rPr lang="en-GB" baseline="30000" dirty="0"/>
            </a:br>
            <a:endParaRPr lang="en-GB" dirty="0"/>
          </a:p>
          <a:p>
            <a:endParaRPr lang="en-GB" dirty="0"/>
          </a:p>
        </p:txBody>
      </p:sp>
    </p:spTree>
    <p:extLst>
      <p:ext uri="{BB962C8B-B14F-4D97-AF65-F5344CB8AC3E}">
        <p14:creationId xmlns:p14="http://schemas.microsoft.com/office/powerpoint/2010/main" val="210783578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7FFA2E4-1736-4EF3-BFD0-43DB5ED6CFD6}"/>
              </a:ext>
            </a:extLst>
          </p:cNvPr>
          <p:cNvSpPr txBox="1"/>
          <p:nvPr/>
        </p:nvSpPr>
        <p:spPr>
          <a:xfrm>
            <a:off x="838200" y="681928"/>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kern="1200">
                <a:latin typeface="+mj-lt"/>
                <a:ea typeface="+mj-ea"/>
                <a:cs typeface="+mj-cs"/>
              </a:rPr>
              <a:t>Task</a:t>
            </a:r>
          </a:p>
        </p:txBody>
      </p:sp>
      <p:pic>
        <p:nvPicPr>
          <p:cNvPr id="6" name="Picture 5" descr="Climbers on a snowy ridge">
            <a:extLst>
              <a:ext uri="{FF2B5EF4-FFF2-40B4-BE49-F238E27FC236}">
                <a16:creationId xmlns:a16="http://schemas.microsoft.com/office/drawing/2014/main" id="{4E180CF6-A343-4132-840E-B7711C01D301}"/>
              </a:ext>
            </a:extLst>
          </p:cNvPr>
          <p:cNvPicPr>
            <a:picLocks noChangeAspect="1"/>
          </p:cNvPicPr>
          <p:nvPr/>
        </p:nvPicPr>
        <p:blipFill rotWithShape="1">
          <a:blip r:embed="rId2"/>
          <a:srcRect t="24634" b="10710"/>
          <a:stretch/>
        </p:blipFill>
        <p:spPr>
          <a:xfrm>
            <a:off x="838200" y="2092325"/>
            <a:ext cx="10515600" cy="4351338"/>
          </a:xfrm>
          <a:prstGeom prst="rect">
            <a:avLst/>
          </a:prstGeom>
          <a:noFill/>
        </p:spPr>
      </p:pic>
      <p:sp>
        <p:nvSpPr>
          <p:cNvPr id="5" name="TextBox 4">
            <a:extLst>
              <a:ext uri="{FF2B5EF4-FFF2-40B4-BE49-F238E27FC236}">
                <a16:creationId xmlns:a16="http://schemas.microsoft.com/office/drawing/2014/main" id="{CBBC0A43-8498-47BA-818C-0BD771385BDC}"/>
              </a:ext>
            </a:extLst>
          </p:cNvPr>
          <p:cNvSpPr txBox="1"/>
          <p:nvPr/>
        </p:nvSpPr>
        <p:spPr>
          <a:xfrm>
            <a:off x="2395287" y="5714407"/>
            <a:ext cx="8251746" cy="461665"/>
          </a:xfrm>
          <a:prstGeom prst="rect">
            <a:avLst/>
          </a:prstGeom>
          <a:noFill/>
        </p:spPr>
        <p:txBody>
          <a:bodyPr wrap="none" rtlCol="0">
            <a:spAutoFit/>
          </a:bodyPr>
          <a:lstStyle/>
          <a:p>
            <a:r>
              <a:rPr lang="en-GB" sz="2400" dirty="0">
                <a:solidFill>
                  <a:schemeClr val="bg1"/>
                </a:solidFill>
              </a:rPr>
              <a:t>Find out more about the patterns and anti-patterns discussed</a:t>
            </a:r>
          </a:p>
        </p:txBody>
      </p:sp>
    </p:spTree>
    <p:extLst>
      <p:ext uri="{BB962C8B-B14F-4D97-AF65-F5344CB8AC3E}">
        <p14:creationId xmlns:p14="http://schemas.microsoft.com/office/powerpoint/2010/main" val="218028073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EAB1B-6646-4A00-9A79-41C176CBFA4A}"/>
              </a:ext>
            </a:extLst>
          </p:cNvPr>
          <p:cNvSpPr>
            <a:spLocks noGrp="1"/>
          </p:cNvSpPr>
          <p:nvPr>
            <p:ph type="title"/>
          </p:nvPr>
        </p:nvSpPr>
        <p:spPr/>
        <p:txBody>
          <a:bodyPr/>
          <a:lstStyle/>
          <a:p>
            <a:r>
              <a:rPr lang="en-GB" dirty="0"/>
              <a:t>NIST</a:t>
            </a:r>
          </a:p>
        </p:txBody>
      </p:sp>
      <p:sp>
        <p:nvSpPr>
          <p:cNvPr id="3" name="Content Placeholder 2">
            <a:extLst>
              <a:ext uri="{FF2B5EF4-FFF2-40B4-BE49-F238E27FC236}">
                <a16:creationId xmlns:a16="http://schemas.microsoft.com/office/drawing/2014/main" id="{149B6D03-A3FF-4F1E-82C6-FCE35AB8D9B4}"/>
              </a:ext>
            </a:extLst>
          </p:cNvPr>
          <p:cNvSpPr>
            <a:spLocks noGrp="1"/>
          </p:cNvSpPr>
          <p:nvPr>
            <p:ph idx="1"/>
          </p:nvPr>
        </p:nvSpPr>
        <p:spPr/>
        <p:txBody>
          <a:bodyPr/>
          <a:lstStyle/>
          <a:p>
            <a:r>
              <a:rPr lang="en-GB" dirty="0"/>
              <a:t>The Information Technology Laboratory (ITL) is one of NIST’s six research laboratories that focuses on IT measurements, testing, and standards, and is a globally recognized and trusted source of high-quality, independent, and unbiased research and data</a:t>
            </a:r>
          </a:p>
        </p:txBody>
      </p:sp>
    </p:spTree>
    <p:extLst>
      <p:ext uri="{BB962C8B-B14F-4D97-AF65-F5344CB8AC3E}">
        <p14:creationId xmlns:p14="http://schemas.microsoft.com/office/powerpoint/2010/main" val="168917127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505FC-22E2-465E-8616-CFA5022B4A63}"/>
              </a:ext>
            </a:extLst>
          </p:cNvPr>
          <p:cNvSpPr>
            <a:spLocks noGrp="1"/>
          </p:cNvSpPr>
          <p:nvPr>
            <p:ph type="title"/>
          </p:nvPr>
        </p:nvSpPr>
        <p:spPr/>
        <p:txBody>
          <a:bodyPr/>
          <a:lstStyle/>
          <a:p>
            <a:r>
              <a:rPr lang="en-GB" dirty="0"/>
              <a:t>Pattern</a:t>
            </a:r>
          </a:p>
        </p:txBody>
      </p:sp>
      <p:sp>
        <p:nvSpPr>
          <p:cNvPr id="3" name="Content Placeholder 2">
            <a:extLst>
              <a:ext uri="{FF2B5EF4-FFF2-40B4-BE49-F238E27FC236}">
                <a16:creationId xmlns:a16="http://schemas.microsoft.com/office/drawing/2014/main" id="{96F0782D-5BB5-4F96-8121-997F121411BC}"/>
              </a:ext>
            </a:extLst>
          </p:cNvPr>
          <p:cNvSpPr>
            <a:spLocks noGrp="1"/>
          </p:cNvSpPr>
          <p:nvPr>
            <p:ph idx="1"/>
          </p:nvPr>
        </p:nvSpPr>
        <p:spPr/>
        <p:txBody>
          <a:bodyPr/>
          <a:lstStyle/>
          <a:p>
            <a:r>
              <a:rPr lang="en-GB" dirty="0"/>
              <a:t>Identify</a:t>
            </a:r>
          </a:p>
          <a:p>
            <a:r>
              <a:rPr lang="en-GB" dirty="0"/>
              <a:t>Protect</a:t>
            </a:r>
          </a:p>
          <a:p>
            <a:r>
              <a:rPr lang="en-GB" dirty="0"/>
              <a:t>Detect</a:t>
            </a:r>
          </a:p>
          <a:p>
            <a:r>
              <a:rPr lang="en-GB" dirty="0"/>
              <a:t>Respond</a:t>
            </a:r>
          </a:p>
          <a:p>
            <a:r>
              <a:rPr lang="en-GB" dirty="0"/>
              <a:t>Recover</a:t>
            </a:r>
          </a:p>
          <a:p>
            <a:endParaRPr lang="en-GB" dirty="0"/>
          </a:p>
        </p:txBody>
      </p:sp>
    </p:spTree>
    <p:extLst>
      <p:ext uri="{BB962C8B-B14F-4D97-AF65-F5344CB8AC3E}">
        <p14:creationId xmlns:p14="http://schemas.microsoft.com/office/powerpoint/2010/main" val="376165038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A2AE4-3946-4DBA-A143-037991EFCDF1}"/>
              </a:ext>
            </a:extLst>
          </p:cNvPr>
          <p:cNvSpPr>
            <a:spLocks noGrp="1"/>
          </p:cNvSpPr>
          <p:nvPr>
            <p:ph type="title"/>
          </p:nvPr>
        </p:nvSpPr>
        <p:spPr/>
        <p:txBody>
          <a:bodyPr/>
          <a:lstStyle/>
          <a:p>
            <a:r>
              <a:rPr lang="en-GB" dirty="0"/>
              <a:t>Vendors</a:t>
            </a:r>
          </a:p>
        </p:txBody>
      </p:sp>
      <p:sp>
        <p:nvSpPr>
          <p:cNvPr id="3" name="Content Placeholder 2">
            <a:extLst>
              <a:ext uri="{FF2B5EF4-FFF2-40B4-BE49-F238E27FC236}">
                <a16:creationId xmlns:a16="http://schemas.microsoft.com/office/drawing/2014/main" id="{AA8E2A4C-E9AC-4981-BF5F-883CFCA19276}"/>
              </a:ext>
            </a:extLst>
          </p:cNvPr>
          <p:cNvSpPr>
            <a:spLocks noGrp="1"/>
          </p:cNvSpPr>
          <p:nvPr>
            <p:ph idx="1"/>
          </p:nvPr>
        </p:nvSpPr>
        <p:spPr/>
        <p:txBody>
          <a:bodyPr/>
          <a:lstStyle/>
          <a:p>
            <a:r>
              <a:rPr lang="en-GB" dirty="0"/>
              <a:t>Companies such as ISACA, EC-Council and others make use of the patterns already covered by SABSA, COBIT and TOGAF</a:t>
            </a:r>
          </a:p>
          <a:p>
            <a:r>
              <a:rPr lang="en-GB" dirty="0"/>
              <a:t>SABSA does not offer any specific control and relies on others, such as the International Organization for Standardization (ISO) or COBIT processes</a:t>
            </a:r>
          </a:p>
          <a:p>
            <a:r>
              <a:rPr lang="en-GB" dirty="0"/>
              <a:t>Frameworks can be combined, such as COBIT and SABSA</a:t>
            </a:r>
          </a:p>
        </p:txBody>
      </p:sp>
    </p:spTree>
    <p:extLst>
      <p:ext uri="{BB962C8B-B14F-4D97-AF65-F5344CB8AC3E}">
        <p14:creationId xmlns:p14="http://schemas.microsoft.com/office/powerpoint/2010/main" val="45771014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688B883-15DC-4442-8C58-D5A56C6C6AE6}"/>
              </a:ext>
            </a:extLst>
          </p:cNvPr>
          <p:cNvSpPr/>
          <p:nvPr/>
        </p:nvSpPr>
        <p:spPr>
          <a:xfrm>
            <a:off x="393033" y="878340"/>
            <a:ext cx="11630526" cy="5466313"/>
          </a:xfrm>
          <a:prstGeom prst="rect">
            <a:avLst/>
          </a:prstGeom>
          <a:solidFill>
            <a:srgbClr val="C6F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165D8325-BA88-4624-9CD6-B02C209A0053}"/>
              </a:ext>
            </a:extLst>
          </p:cNvPr>
          <p:cNvSpPr>
            <a:spLocks noGrp="1"/>
          </p:cNvSpPr>
          <p:nvPr>
            <p:ph type="title"/>
          </p:nvPr>
        </p:nvSpPr>
        <p:spPr>
          <a:xfrm>
            <a:off x="222625" y="1736"/>
            <a:ext cx="10076143" cy="824945"/>
          </a:xfrm>
        </p:spPr>
        <p:txBody>
          <a:bodyPr/>
          <a:lstStyle/>
          <a:p>
            <a:r>
              <a:rPr lang="en-GB" dirty="0"/>
              <a:t>Integration</a:t>
            </a:r>
          </a:p>
        </p:txBody>
      </p:sp>
      <p:sp>
        <p:nvSpPr>
          <p:cNvPr id="4" name="Rectangle: Rounded Corners 3">
            <a:extLst>
              <a:ext uri="{FF2B5EF4-FFF2-40B4-BE49-F238E27FC236}">
                <a16:creationId xmlns:a16="http://schemas.microsoft.com/office/drawing/2014/main" id="{620733AF-6C45-4D19-9382-9776D14BBDCE}"/>
              </a:ext>
            </a:extLst>
          </p:cNvPr>
          <p:cNvSpPr/>
          <p:nvPr/>
        </p:nvSpPr>
        <p:spPr>
          <a:xfrm>
            <a:off x="3228441" y="2174078"/>
            <a:ext cx="7685903" cy="772297"/>
          </a:xfrm>
          <a:prstGeom prst="roundRect">
            <a:avLst/>
          </a:prstGeom>
          <a:solidFill>
            <a:srgbClr val="C6C6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Rounded Corners 4">
            <a:extLst>
              <a:ext uri="{FF2B5EF4-FFF2-40B4-BE49-F238E27FC236}">
                <a16:creationId xmlns:a16="http://schemas.microsoft.com/office/drawing/2014/main" id="{1C4E2A23-0F22-4AC5-9FC5-118CD7F53F4F}"/>
              </a:ext>
            </a:extLst>
          </p:cNvPr>
          <p:cNvSpPr/>
          <p:nvPr/>
        </p:nvSpPr>
        <p:spPr>
          <a:xfrm>
            <a:off x="3228440" y="1171594"/>
            <a:ext cx="7685903" cy="772297"/>
          </a:xfrm>
          <a:prstGeom prst="roundRect">
            <a:avLst/>
          </a:prstGeom>
          <a:solidFill>
            <a:srgbClr val="F795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Rounded Corners 5">
            <a:extLst>
              <a:ext uri="{FF2B5EF4-FFF2-40B4-BE49-F238E27FC236}">
                <a16:creationId xmlns:a16="http://schemas.microsoft.com/office/drawing/2014/main" id="{74919D9C-8E72-4696-919D-2EC31EDDACC7}"/>
              </a:ext>
            </a:extLst>
          </p:cNvPr>
          <p:cNvSpPr/>
          <p:nvPr/>
        </p:nvSpPr>
        <p:spPr>
          <a:xfrm>
            <a:off x="3228442" y="3168170"/>
            <a:ext cx="7685903" cy="772297"/>
          </a:xfrm>
          <a:prstGeom prst="roundRect">
            <a:avLst/>
          </a:prstGeom>
          <a:solidFill>
            <a:srgbClr val="C6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Rounded Corners 6">
            <a:extLst>
              <a:ext uri="{FF2B5EF4-FFF2-40B4-BE49-F238E27FC236}">
                <a16:creationId xmlns:a16="http://schemas.microsoft.com/office/drawing/2014/main" id="{664B5517-2F97-4CF2-9C5A-16C19CE0C509}"/>
              </a:ext>
            </a:extLst>
          </p:cNvPr>
          <p:cNvSpPr/>
          <p:nvPr/>
        </p:nvSpPr>
        <p:spPr>
          <a:xfrm>
            <a:off x="3228442" y="4205736"/>
            <a:ext cx="7685903" cy="772297"/>
          </a:xfrm>
          <a:prstGeom prst="roundRect">
            <a:avLst/>
          </a:prstGeom>
          <a:solidFill>
            <a:srgbClr val="C6F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Rounded Corners 7">
            <a:extLst>
              <a:ext uri="{FF2B5EF4-FFF2-40B4-BE49-F238E27FC236}">
                <a16:creationId xmlns:a16="http://schemas.microsoft.com/office/drawing/2014/main" id="{B8A41143-2A4F-49FB-831D-F4CE2DEC36C5}"/>
              </a:ext>
            </a:extLst>
          </p:cNvPr>
          <p:cNvSpPr/>
          <p:nvPr/>
        </p:nvSpPr>
        <p:spPr>
          <a:xfrm>
            <a:off x="3228443" y="5282833"/>
            <a:ext cx="7685903" cy="772297"/>
          </a:xfrm>
          <a:prstGeom prst="roundRect">
            <a:avLst/>
          </a:prstGeom>
          <a:solidFill>
            <a:srgbClr val="F7F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id="{4E8F750B-D212-4164-A792-B53BB164C3D5}"/>
              </a:ext>
            </a:extLst>
          </p:cNvPr>
          <p:cNvSpPr/>
          <p:nvPr/>
        </p:nvSpPr>
        <p:spPr>
          <a:xfrm rot="5400000">
            <a:off x="21249" y="3227214"/>
            <a:ext cx="4883536" cy="772297"/>
          </a:xfrm>
          <a:prstGeom prst="roundRect">
            <a:avLst/>
          </a:prstGeom>
          <a:solidFill>
            <a:srgbClr val="F7C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6ABD99D2-0270-48EC-8DBC-4EFE44963E98}"/>
              </a:ext>
            </a:extLst>
          </p:cNvPr>
          <p:cNvSpPr txBox="1"/>
          <p:nvPr/>
        </p:nvSpPr>
        <p:spPr>
          <a:xfrm>
            <a:off x="3610373" y="1391553"/>
            <a:ext cx="6135329" cy="369332"/>
          </a:xfrm>
          <a:prstGeom prst="rect">
            <a:avLst/>
          </a:prstGeom>
          <a:noFill/>
        </p:spPr>
        <p:txBody>
          <a:bodyPr wrap="square" rtlCol="0">
            <a:spAutoFit/>
          </a:bodyPr>
          <a:lstStyle/>
          <a:p>
            <a:r>
              <a:rPr lang="en-GB" b="1" dirty="0">
                <a:solidFill>
                  <a:srgbClr val="002060"/>
                </a:solidFill>
                <a:latin typeface="Lato" panose="020F0502020204030203" pitchFamily="34" charset="0"/>
              </a:rPr>
              <a:t>Business View:                  CONTEXTUAL ARCHITECTURE</a:t>
            </a:r>
          </a:p>
        </p:txBody>
      </p:sp>
      <p:sp>
        <p:nvSpPr>
          <p:cNvPr id="11" name="TextBox 10">
            <a:extLst>
              <a:ext uri="{FF2B5EF4-FFF2-40B4-BE49-F238E27FC236}">
                <a16:creationId xmlns:a16="http://schemas.microsoft.com/office/drawing/2014/main" id="{AE8D11DB-731F-48B2-8278-4C7C4FEDFE98}"/>
              </a:ext>
            </a:extLst>
          </p:cNvPr>
          <p:cNvSpPr txBox="1"/>
          <p:nvPr/>
        </p:nvSpPr>
        <p:spPr>
          <a:xfrm>
            <a:off x="3610373" y="2375560"/>
            <a:ext cx="6826046" cy="369332"/>
          </a:xfrm>
          <a:prstGeom prst="rect">
            <a:avLst/>
          </a:prstGeom>
          <a:noFill/>
        </p:spPr>
        <p:txBody>
          <a:bodyPr wrap="square" rtlCol="0">
            <a:spAutoFit/>
          </a:bodyPr>
          <a:lstStyle/>
          <a:p>
            <a:r>
              <a:rPr lang="en-GB" b="1" dirty="0">
                <a:solidFill>
                  <a:srgbClr val="002060"/>
                </a:solidFill>
                <a:latin typeface="Lato" panose="020F0502020204030203" pitchFamily="34" charset="0"/>
              </a:rPr>
              <a:t>Architect's View:                  CONCEPTUAL ARCHITECTURE</a:t>
            </a:r>
          </a:p>
        </p:txBody>
      </p:sp>
      <p:sp>
        <p:nvSpPr>
          <p:cNvPr id="12" name="TextBox 11">
            <a:extLst>
              <a:ext uri="{FF2B5EF4-FFF2-40B4-BE49-F238E27FC236}">
                <a16:creationId xmlns:a16="http://schemas.microsoft.com/office/drawing/2014/main" id="{49ABEB11-15F6-44ED-A27A-6991383C4141}"/>
              </a:ext>
            </a:extLst>
          </p:cNvPr>
          <p:cNvSpPr txBox="1"/>
          <p:nvPr/>
        </p:nvSpPr>
        <p:spPr>
          <a:xfrm>
            <a:off x="3610373" y="3359567"/>
            <a:ext cx="6135329" cy="369332"/>
          </a:xfrm>
          <a:prstGeom prst="rect">
            <a:avLst/>
          </a:prstGeom>
          <a:noFill/>
        </p:spPr>
        <p:txBody>
          <a:bodyPr wrap="square" rtlCol="0">
            <a:spAutoFit/>
          </a:bodyPr>
          <a:lstStyle/>
          <a:p>
            <a:r>
              <a:rPr lang="en-GB" b="1" dirty="0">
                <a:solidFill>
                  <a:srgbClr val="002060"/>
                </a:solidFill>
                <a:latin typeface="Lato" panose="020F0502020204030203" pitchFamily="34" charset="0"/>
              </a:rPr>
              <a:t>Designer's View:                  LOGICAL ARCHITECTURE</a:t>
            </a:r>
          </a:p>
        </p:txBody>
      </p:sp>
      <p:sp>
        <p:nvSpPr>
          <p:cNvPr id="13" name="TextBox 12">
            <a:extLst>
              <a:ext uri="{FF2B5EF4-FFF2-40B4-BE49-F238E27FC236}">
                <a16:creationId xmlns:a16="http://schemas.microsoft.com/office/drawing/2014/main" id="{E03BC28D-DDC8-47D1-8A8E-4E5303497185}"/>
              </a:ext>
            </a:extLst>
          </p:cNvPr>
          <p:cNvSpPr txBox="1"/>
          <p:nvPr/>
        </p:nvSpPr>
        <p:spPr>
          <a:xfrm>
            <a:off x="3610373" y="5484315"/>
            <a:ext cx="6688395" cy="369332"/>
          </a:xfrm>
          <a:prstGeom prst="rect">
            <a:avLst/>
          </a:prstGeom>
          <a:noFill/>
        </p:spPr>
        <p:txBody>
          <a:bodyPr wrap="square" rtlCol="0">
            <a:spAutoFit/>
          </a:bodyPr>
          <a:lstStyle/>
          <a:p>
            <a:r>
              <a:rPr lang="en-GB" b="1" dirty="0">
                <a:solidFill>
                  <a:srgbClr val="002060"/>
                </a:solidFill>
                <a:latin typeface="Lato" panose="020F0502020204030203" pitchFamily="34" charset="0"/>
              </a:rPr>
              <a:t>Technician's View:                  COMPONENT ARCHITECTURE</a:t>
            </a:r>
          </a:p>
        </p:txBody>
      </p:sp>
      <p:sp>
        <p:nvSpPr>
          <p:cNvPr id="14" name="TextBox 13">
            <a:extLst>
              <a:ext uri="{FF2B5EF4-FFF2-40B4-BE49-F238E27FC236}">
                <a16:creationId xmlns:a16="http://schemas.microsoft.com/office/drawing/2014/main" id="{E019C352-CF78-42FA-A3F4-104623A68CC8}"/>
              </a:ext>
            </a:extLst>
          </p:cNvPr>
          <p:cNvSpPr txBox="1"/>
          <p:nvPr/>
        </p:nvSpPr>
        <p:spPr>
          <a:xfrm>
            <a:off x="3610373" y="4426984"/>
            <a:ext cx="6135329" cy="369332"/>
          </a:xfrm>
          <a:prstGeom prst="rect">
            <a:avLst/>
          </a:prstGeom>
          <a:noFill/>
        </p:spPr>
        <p:txBody>
          <a:bodyPr wrap="square" rtlCol="0">
            <a:spAutoFit/>
          </a:bodyPr>
          <a:lstStyle/>
          <a:p>
            <a:r>
              <a:rPr lang="en-GB" b="1" dirty="0">
                <a:solidFill>
                  <a:srgbClr val="002060"/>
                </a:solidFill>
                <a:latin typeface="Lato" panose="020F0502020204030203" pitchFamily="34" charset="0"/>
              </a:rPr>
              <a:t>Constructor's View:                  PHYSICAL ARCHITECTURE</a:t>
            </a:r>
          </a:p>
        </p:txBody>
      </p:sp>
      <p:sp>
        <p:nvSpPr>
          <p:cNvPr id="15" name="TextBox 14">
            <a:extLst>
              <a:ext uri="{FF2B5EF4-FFF2-40B4-BE49-F238E27FC236}">
                <a16:creationId xmlns:a16="http://schemas.microsoft.com/office/drawing/2014/main" id="{C1CEAE88-C2A8-46EF-8D8E-424810EB9965}"/>
              </a:ext>
            </a:extLst>
          </p:cNvPr>
          <p:cNvSpPr txBox="1"/>
          <p:nvPr/>
        </p:nvSpPr>
        <p:spPr>
          <a:xfrm rot="5400000">
            <a:off x="1643609" y="3459475"/>
            <a:ext cx="1638814" cy="307777"/>
          </a:xfrm>
          <a:prstGeom prst="rect">
            <a:avLst/>
          </a:prstGeom>
          <a:noFill/>
        </p:spPr>
        <p:txBody>
          <a:bodyPr wrap="square" rtlCol="0">
            <a:spAutoFit/>
          </a:bodyPr>
          <a:lstStyle/>
          <a:p>
            <a:r>
              <a:rPr lang="en-GB" sz="1400" b="1" dirty="0">
                <a:solidFill>
                  <a:srgbClr val="002060"/>
                </a:solidFill>
                <a:latin typeface="Lato" panose="020F0502020204030203" pitchFamily="34" charset="0"/>
              </a:rPr>
              <a:t>Operations View</a:t>
            </a:r>
            <a:endParaRPr lang="en-GB" sz="1200" b="1" dirty="0">
              <a:solidFill>
                <a:srgbClr val="002060"/>
              </a:solidFill>
              <a:latin typeface="Lato" panose="020F0502020204030203" pitchFamily="34" charset="0"/>
            </a:endParaRPr>
          </a:p>
        </p:txBody>
      </p:sp>
      <p:sp>
        <p:nvSpPr>
          <p:cNvPr id="16" name="Rectangle: Rounded Corners 15">
            <a:extLst>
              <a:ext uri="{FF2B5EF4-FFF2-40B4-BE49-F238E27FC236}">
                <a16:creationId xmlns:a16="http://schemas.microsoft.com/office/drawing/2014/main" id="{8D60B0FC-D388-4DD0-A97B-AF85AB0EE2C2}"/>
              </a:ext>
            </a:extLst>
          </p:cNvPr>
          <p:cNvSpPr/>
          <p:nvPr/>
        </p:nvSpPr>
        <p:spPr>
          <a:xfrm rot="5400000">
            <a:off x="9052419" y="3227214"/>
            <a:ext cx="4883536" cy="772297"/>
          </a:xfrm>
          <a:prstGeom prst="roundRect">
            <a:avLst/>
          </a:prstGeom>
          <a:solidFill>
            <a:srgbClr val="0070C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F6BAC"/>
              </a:solidFill>
            </a:endParaRPr>
          </a:p>
        </p:txBody>
      </p:sp>
      <p:sp>
        <p:nvSpPr>
          <p:cNvPr id="17" name="TextBox 16">
            <a:extLst>
              <a:ext uri="{FF2B5EF4-FFF2-40B4-BE49-F238E27FC236}">
                <a16:creationId xmlns:a16="http://schemas.microsoft.com/office/drawing/2014/main" id="{936DAEF1-A747-499D-AA50-3B4939DCD63A}"/>
              </a:ext>
            </a:extLst>
          </p:cNvPr>
          <p:cNvSpPr txBox="1"/>
          <p:nvPr/>
        </p:nvSpPr>
        <p:spPr>
          <a:xfrm rot="5400000">
            <a:off x="10674779" y="3244031"/>
            <a:ext cx="1638814" cy="738664"/>
          </a:xfrm>
          <a:prstGeom prst="rect">
            <a:avLst/>
          </a:prstGeom>
          <a:noFill/>
        </p:spPr>
        <p:txBody>
          <a:bodyPr wrap="square" rtlCol="0">
            <a:spAutoFit/>
          </a:bodyPr>
          <a:lstStyle/>
          <a:p>
            <a:pPr algn="ctr"/>
            <a:r>
              <a:rPr lang="en-GB" sz="1400" b="1" dirty="0">
                <a:solidFill>
                  <a:schemeClr val="bg1"/>
                </a:solidFill>
                <a:latin typeface="Lato" panose="020F0502020204030203" pitchFamily="34" charset="0"/>
              </a:rPr>
              <a:t>COBIT Principles, Enablers and Processes</a:t>
            </a:r>
            <a:endParaRPr lang="en-GB" sz="1200" b="1" dirty="0">
              <a:solidFill>
                <a:schemeClr val="bg1"/>
              </a:solidFill>
              <a:latin typeface="Lato" panose="020F0502020204030203" pitchFamily="34" charset="0"/>
            </a:endParaRPr>
          </a:p>
        </p:txBody>
      </p:sp>
      <p:sp>
        <p:nvSpPr>
          <p:cNvPr id="19" name="TextBox 18">
            <a:extLst>
              <a:ext uri="{FF2B5EF4-FFF2-40B4-BE49-F238E27FC236}">
                <a16:creationId xmlns:a16="http://schemas.microsoft.com/office/drawing/2014/main" id="{5477CB5F-EE99-4834-A8AD-26EAA966F1F2}"/>
              </a:ext>
            </a:extLst>
          </p:cNvPr>
          <p:cNvSpPr txBox="1"/>
          <p:nvPr/>
        </p:nvSpPr>
        <p:spPr>
          <a:xfrm rot="5400000">
            <a:off x="-122106" y="3275111"/>
            <a:ext cx="2368439" cy="307777"/>
          </a:xfrm>
          <a:prstGeom prst="rect">
            <a:avLst/>
          </a:prstGeom>
          <a:noFill/>
        </p:spPr>
        <p:txBody>
          <a:bodyPr wrap="square" rtlCol="0">
            <a:spAutoFit/>
          </a:bodyPr>
          <a:lstStyle/>
          <a:p>
            <a:r>
              <a:rPr lang="en-GB" sz="1400" b="1" dirty="0">
                <a:solidFill>
                  <a:srgbClr val="002060"/>
                </a:solidFill>
                <a:latin typeface="Lato" panose="020F0502020204030203" pitchFamily="34" charset="0"/>
              </a:rPr>
              <a:t>Network  Architecture</a:t>
            </a:r>
            <a:endParaRPr lang="en-GB" sz="1200" b="1" dirty="0">
              <a:solidFill>
                <a:srgbClr val="002060"/>
              </a:solidFill>
              <a:latin typeface="Lato" panose="020F0502020204030203" pitchFamily="34" charset="0"/>
            </a:endParaRPr>
          </a:p>
        </p:txBody>
      </p:sp>
    </p:spTree>
    <p:extLst>
      <p:ext uri="{BB962C8B-B14F-4D97-AF65-F5344CB8AC3E}">
        <p14:creationId xmlns:p14="http://schemas.microsoft.com/office/powerpoint/2010/main" val="2017032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6031D-566C-4104-BC10-E05220B855E9}"/>
              </a:ext>
            </a:extLst>
          </p:cNvPr>
          <p:cNvSpPr>
            <a:spLocks noGrp="1"/>
          </p:cNvSpPr>
          <p:nvPr>
            <p:ph type="title"/>
          </p:nvPr>
        </p:nvSpPr>
        <p:spPr/>
        <p:txBody>
          <a:bodyPr/>
          <a:lstStyle/>
          <a:p>
            <a:r>
              <a:rPr lang="en-GB" dirty="0"/>
              <a:t>Establish Secure Defaults</a:t>
            </a:r>
          </a:p>
        </p:txBody>
      </p:sp>
      <p:sp>
        <p:nvSpPr>
          <p:cNvPr id="3" name="Content Placeholder 2">
            <a:extLst>
              <a:ext uri="{FF2B5EF4-FFF2-40B4-BE49-F238E27FC236}">
                <a16:creationId xmlns:a16="http://schemas.microsoft.com/office/drawing/2014/main" id="{DDF29B9A-B4DC-4A21-BF0A-B8067E51176A}"/>
              </a:ext>
            </a:extLst>
          </p:cNvPr>
          <p:cNvSpPr>
            <a:spLocks noGrp="1"/>
          </p:cNvSpPr>
          <p:nvPr>
            <p:ph idx="1"/>
          </p:nvPr>
        </p:nvSpPr>
        <p:spPr/>
        <p:txBody>
          <a:bodyPr>
            <a:normAutofit/>
          </a:bodyPr>
          <a:lstStyle/>
          <a:p>
            <a:r>
              <a:rPr lang="en-GB" dirty="0"/>
              <a:t>This principle states that the application must be secure by default</a:t>
            </a:r>
          </a:p>
        </p:txBody>
      </p:sp>
    </p:spTree>
    <p:extLst>
      <p:ext uri="{BB962C8B-B14F-4D97-AF65-F5344CB8AC3E}">
        <p14:creationId xmlns:p14="http://schemas.microsoft.com/office/powerpoint/2010/main" val="1652663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77007-65A3-4097-86A9-820A9C986072}"/>
              </a:ext>
            </a:extLst>
          </p:cNvPr>
          <p:cNvSpPr>
            <a:spLocks noGrp="1"/>
          </p:cNvSpPr>
          <p:nvPr>
            <p:ph type="title" idx="4294967295"/>
          </p:nvPr>
        </p:nvSpPr>
        <p:spPr>
          <a:xfrm>
            <a:off x="7464614" y="1783959"/>
            <a:ext cx="4087306" cy="2889114"/>
          </a:xfrm>
        </p:spPr>
        <p:txBody>
          <a:bodyPr vert="horz" lIns="91440" tIns="45720" rIns="91440" bIns="45720" rtlCol="0" anchor="b">
            <a:normAutofit/>
          </a:bodyPr>
          <a:lstStyle/>
          <a:p>
            <a:r>
              <a:rPr lang="en-US" sz="5400">
                <a:solidFill>
                  <a:schemeClr val="tx1"/>
                </a:solidFill>
                <a:latin typeface="+mj-lt"/>
              </a:rPr>
              <a:t>Question Time</a:t>
            </a:r>
          </a:p>
        </p:txBody>
      </p:sp>
      <p:sp>
        <p:nvSpPr>
          <p:cNvPr id="8" name="Freeform: Shape 7">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Many question marks on black background">
            <a:extLst>
              <a:ext uri="{FF2B5EF4-FFF2-40B4-BE49-F238E27FC236}">
                <a16:creationId xmlns:a16="http://schemas.microsoft.com/office/drawing/2014/main" id="{D318F699-4061-4D0A-AA7F-99CCE2AD0778}"/>
              </a:ext>
            </a:extLst>
          </p:cNvPr>
          <p:cNvPicPr>
            <a:picLocks noChangeAspect="1"/>
          </p:cNvPicPr>
          <p:nvPr/>
        </p:nvPicPr>
        <p:blipFill rotWithShape="1">
          <a:blip r:embed="rId2"/>
          <a:srcRect l="37483" r="2" b="2"/>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283408216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D356A-2DDB-4AF4-B41D-2914F4EAE7F0}"/>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221C1530-D846-41A4-918B-D62909345C91}"/>
              </a:ext>
            </a:extLst>
          </p:cNvPr>
          <p:cNvSpPr>
            <a:spLocks noGrp="1"/>
          </p:cNvSpPr>
          <p:nvPr>
            <p:ph idx="1"/>
          </p:nvPr>
        </p:nvSpPr>
        <p:spPr>
          <a:xfrm>
            <a:off x="838200" y="1825625"/>
            <a:ext cx="10515600" cy="4462880"/>
          </a:xfrm>
        </p:spPr>
        <p:txBody>
          <a:bodyPr>
            <a:noAutofit/>
          </a:bodyPr>
          <a:lstStyle/>
          <a:p>
            <a:pPr marL="0" marR="539750" lvl="0" indent="0">
              <a:spcBef>
                <a:spcPts val="460"/>
              </a:spcBef>
              <a:spcAft>
                <a:spcPts val="0"/>
              </a:spcAft>
              <a:buSzPts val="1200"/>
              <a:buNone/>
              <a:tabLst>
                <a:tab pos="513080" algn="l"/>
                <a:tab pos="513715" algn="l"/>
              </a:tabLst>
            </a:pPr>
            <a:r>
              <a:rPr lang="en-US" sz="2400" dirty="0">
                <a:effectLst/>
                <a:latin typeface="Arial" panose="020B0604020202020204" pitchFamily="34" charset="0"/>
                <a:ea typeface="Arial" panose="020B0604020202020204" pitchFamily="34" charset="0"/>
              </a:rPr>
              <a:t>What is the </a:t>
            </a:r>
            <a:r>
              <a:rPr lang="en-US" sz="2400" b="1" dirty="0">
                <a:effectLst/>
                <a:latin typeface="Arial" panose="020B0604020202020204" pitchFamily="34" charset="0"/>
                <a:ea typeface="Arial" panose="020B0604020202020204" pitchFamily="34" charset="0"/>
              </a:rPr>
              <a:t>MAIN </a:t>
            </a:r>
            <a:r>
              <a:rPr lang="en-US" sz="2400" dirty="0">
                <a:effectLst/>
                <a:latin typeface="Arial" panose="020B0604020202020204" pitchFamily="34" charset="0"/>
                <a:ea typeface="Arial" panose="020B0604020202020204" pitchFamily="34" charset="0"/>
              </a:rPr>
              <a:t>objective of the ‘Scope for Use’ Trustworthy Software Essential (TSE)</a:t>
            </a:r>
            <a:r>
              <a:rPr lang="en-US" sz="2400" spc="-5" dirty="0">
                <a:effectLst/>
                <a:latin typeface="Arial" panose="020B0604020202020204" pitchFamily="34" charset="0"/>
                <a:ea typeface="Arial" panose="020B0604020202020204" pitchFamily="34" charset="0"/>
              </a:rPr>
              <a:t> </a:t>
            </a:r>
            <a:r>
              <a:rPr lang="en-US" sz="2400" dirty="0">
                <a:effectLst/>
                <a:latin typeface="Arial" panose="020B0604020202020204" pitchFamily="34" charset="0"/>
                <a:ea typeface="Arial" panose="020B0604020202020204" pitchFamily="34" charset="0"/>
              </a:rPr>
              <a:t>control?</a:t>
            </a:r>
            <a:endParaRPr lang="en-GB" sz="2400" dirty="0">
              <a:effectLst/>
              <a:latin typeface="Arial" panose="020B0604020202020204" pitchFamily="34" charset="0"/>
              <a:ea typeface="Arial" panose="020B0604020202020204" pitchFamily="34" charset="0"/>
            </a:endParaRPr>
          </a:p>
          <a:p>
            <a:pPr marL="284480" indent="0">
              <a:buNone/>
            </a:pPr>
            <a:endParaRPr lang="en-GB" sz="2400" dirty="0">
              <a:effectLst/>
              <a:latin typeface="Arial" panose="020B0604020202020204" pitchFamily="34" charset="0"/>
              <a:ea typeface="Arial" panose="020B0604020202020204" pitchFamily="34" charset="0"/>
            </a:endParaRPr>
          </a:p>
          <a:p>
            <a:pPr marL="742950" marR="252095" lvl="1" indent="-285750">
              <a:buSzPct val="100000"/>
              <a:buFont typeface="Arial" panose="020B0604020202020204" pitchFamily="34" charset="0"/>
              <a:buAutoNum type="alphaUcPeriod"/>
              <a:tabLst>
                <a:tab pos="513080" algn="l"/>
                <a:tab pos="513715" algn="l"/>
              </a:tabLst>
            </a:pPr>
            <a:r>
              <a:rPr lang="en-US" dirty="0">
                <a:effectLst/>
                <a:latin typeface="Arial" panose="020B0604020202020204" pitchFamily="34" charset="0"/>
                <a:ea typeface="Arial" panose="020B0604020202020204" pitchFamily="34" charset="0"/>
              </a:rPr>
              <a:t>To ascertain that the required level of trustworthiness has been achieved</a:t>
            </a:r>
            <a:r>
              <a:rPr lang="en-US" spc="-15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by the software</a:t>
            </a:r>
            <a:r>
              <a:rPr lang="en-US" spc="-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(pre-release).</a:t>
            </a:r>
            <a:endParaRPr lang="en-GB" dirty="0">
              <a:effectLst/>
              <a:latin typeface="Arial" panose="020B0604020202020204" pitchFamily="34" charset="0"/>
              <a:ea typeface="Arial" panose="020B0604020202020204" pitchFamily="34" charset="0"/>
            </a:endParaRPr>
          </a:p>
          <a:p>
            <a:pPr marL="742950" marR="553085" lvl="1" indent="-285750">
              <a:buSzPct val="100000"/>
              <a:buFont typeface="Arial" panose="020B0604020202020204" pitchFamily="34" charset="0"/>
              <a:buAutoNum type="alphaUcPeriod"/>
              <a:tabLst>
                <a:tab pos="513080" algn="l"/>
                <a:tab pos="513715" algn="l"/>
              </a:tabLst>
            </a:pPr>
            <a:r>
              <a:rPr lang="en-US" dirty="0">
                <a:effectLst/>
                <a:latin typeface="Arial" panose="020B0604020202020204" pitchFamily="34" charset="0"/>
                <a:ea typeface="Arial" panose="020B0604020202020204" pitchFamily="34" charset="0"/>
              </a:rPr>
              <a:t>To ensure that the software is free from (or a course of action has been decided for) all identified defects and</a:t>
            </a:r>
            <a:r>
              <a:rPr lang="en-US" spc="-3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deviations.</a:t>
            </a:r>
            <a:endParaRPr lang="en-GB" dirty="0">
              <a:effectLst/>
              <a:latin typeface="Arial" panose="020B0604020202020204" pitchFamily="34" charset="0"/>
              <a:ea typeface="Arial" panose="020B0604020202020204" pitchFamily="34" charset="0"/>
            </a:endParaRPr>
          </a:p>
          <a:p>
            <a:pPr marL="742950" marR="520700" lvl="1" indent="-285750">
              <a:buSzPct val="100000"/>
              <a:buFont typeface="Arial" panose="020B0604020202020204" pitchFamily="34" charset="0"/>
              <a:buAutoNum type="alphaUcPeriod"/>
              <a:tabLst>
                <a:tab pos="513080" algn="l"/>
                <a:tab pos="513715" algn="l"/>
              </a:tabLst>
            </a:pPr>
            <a:r>
              <a:rPr lang="en-US" dirty="0">
                <a:effectLst/>
                <a:latin typeface="Arial" panose="020B0604020202020204" pitchFamily="34" charset="0"/>
                <a:ea typeface="Arial" panose="020B0604020202020204" pitchFamily="34" charset="0"/>
              </a:rPr>
              <a:t>To use software tools in a consistent and correct manner to improve the trustworthiness of the software you use, produce or</a:t>
            </a:r>
            <a:r>
              <a:rPr lang="en-US" spc="-5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procure.</a:t>
            </a:r>
            <a:endParaRPr lang="en-GB" dirty="0">
              <a:effectLst/>
              <a:latin typeface="Arial" panose="020B0604020202020204" pitchFamily="34" charset="0"/>
              <a:ea typeface="Arial" panose="020B0604020202020204" pitchFamily="34" charset="0"/>
            </a:endParaRPr>
          </a:p>
          <a:p>
            <a:pPr marL="742950" marR="139700" lvl="1" indent="-285750">
              <a:spcBef>
                <a:spcPts val="5"/>
              </a:spcBef>
              <a:spcAft>
                <a:spcPts val="0"/>
              </a:spcAft>
              <a:buSzPct val="100000"/>
              <a:buFont typeface="Arial" panose="020B0604020202020204" pitchFamily="34" charset="0"/>
              <a:buAutoNum type="alphaUcPeriod"/>
              <a:tabLst>
                <a:tab pos="513080" algn="l"/>
                <a:tab pos="513715" algn="l"/>
              </a:tabLst>
            </a:pPr>
            <a:r>
              <a:rPr lang="en-US" dirty="0">
                <a:effectLst/>
                <a:latin typeface="Arial" panose="020B0604020202020204" pitchFamily="34" charset="0"/>
                <a:ea typeface="Arial" panose="020B0604020202020204" pitchFamily="34" charset="0"/>
              </a:rPr>
              <a:t>To fully understand the functional/non-functional requirements of the software being produced or</a:t>
            </a:r>
            <a:r>
              <a:rPr lang="en-US" spc="-2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procured.</a:t>
            </a:r>
            <a:endParaRPr lang="en-GB" dirty="0">
              <a:effectLst/>
              <a:latin typeface="Arial" panose="020B0604020202020204" pitchFamily="34" charset="0"/>
              <a:ea typeface="Arial" panose="020B0604020202020204" pitchFamily="34" charset="0"/>
            </a:endParaRPr>
          </a:p>
        </p:txBody>
      </p:sp>
      <p:sp>
        <p:nvSpPr>
          <p:cNvPr id="4" name="TextBox 3">
            <a:extLst>
              <a:ext uri="{FF2B5EF4-FFF2-40B4-BE49-F238E27FC236}">
                <a16:creationId xmlns:a16="http://schemas.microsoft.com/office/drawing/2014/main" id="{F914A656-A96D-4A77-9DEA-1B890EFD312E}"/>
              </a:ext>
            </a:extLst>
          </p:cNvPr>
          <p:cNvSpPr txBox="1"/>
          <p:nvPr/>
        </p:nvSpPr>
        <p:spPr>
          <a:xfrm>
            <a:off x="320842" y="6721642"/>
            <a:ext cx="184731" cy="369332"/>
          </a:xfrm>
          <a:prstGeom prst="rect">
            <a:avLst/>
          </a:prstGeom>
          <a:noFill/>
        </p:spPr>
        <p:txBody>
          <a:bodyPr wrap="none" rtlCol="0">
            <a:spAutoFit/>
          </a:bodyPr>
          <a:lstStyle/>
          <a:p>
            <a:endParaRPr lang="en-GB"/>
          </a:p>
        </p:txBody>
      </p:sp>
      <p:graphicFrame>
        <p:nvGraphicFramePr>
          <p:cNvPr id="6" name="Table 5">
            <a:extLst>
              <a:ext uri="{FF2B5EF4-FFF2-40B4-BE49-F238E27FC236}">
                <a16:creationId xmlns:a16="http://schemas.microsoft.com/office/drawing/2014/main" id="{9B9CF74F-9862-4398-9896-F6ED7BF5B943}"/>
              </a:ext>
            </a:extLst>
          </p:cNvPr>
          <p:cNvGraphicFramePr/>
          <p:nvPr>
            <p:extLst>
              <p:ext uri="{D42A27DB-BD31-4B8C-83A1-F6EECF244321}">
                <p14:modId xmlns:p14="http://schemas.microsoft.com/office/powerpoint/2010/main" val="1499106369"/>
              </p:ext>
            </p:extLst>
          </p:nvPr>
        </p:nvGraphicFramePr>
        <p:xfrm>
          <a:off x="104774" y="6205537"/>
          <a:ext cx="9648826" cy="574675"/>
        </p:xfrm>
        <a:graphic>
          <a:graphicData uri="http://schemas.openxmlformats.org/drawingml/2006/table">
            <a:tbl>
              <a:tblPr firstRow="1" firstCol="1" lastRow="1" lastCol="1" bandRow="1" bandCol="1">
                <a:tableStyleId>{5C22544A-7EE6-4342-B048-85BDC9FD1C3A}</a:tableStyleId>
              </a:tblPr>
              <a:tblGrid>
                <a:gridCol w="1580411">
                  <a:extLst>
                    <a:ext uri="{9D8B030D-6E8A-4147-A177-3AD203B41FA5}">
                      <a16:colId xmlns:a16="http://schemas.microsoft.com/office/drawing/2014/main" val="3264813640"/>
                    </a:ext>
                  </a:extLst>
                </a:gridCol>
                <a:gridCol w="8068415">
                  <a:extLst>
                    <a:ext uri="{9D8B030D-6E8A-4147-A177-3AD203B41FA5}">
                      <a16:colId xmlns:a16="http://schemas.microsoft.com/office/drawing/2014/main" val="2701168199"/>
                    </a:ext>
                  </a:extLst>
                </a:gridCol>
              </a:tblGrid>
              <a:tr h="574675">
                <a:tc>
                  <a:txBody>
                    <a:bodyPr/>
                    <a:lstStyle/>
                    <a:p>
                      <a:pPr algn="l" fontAlgn="t">
                        <a:spcBef>
                          <a:spcPts val="15"/>
                        </a:spcBef>
                        <a:spcAft>
                          <a:spcPts val="0"/>
                        </a:spcAft>
                      </a:pPr>
                      <a:r>
                        <a:rPr lang="en-US" sz="1450" u="none" strike="noStrike">
                          <a:effectLst/>
                        </a:rPr>
                        <a:t> </a:t>
                      </a:r>
                      <a:endParaRPr lang="en-US" sz="1800" u="none" strike="noStrike">
                        <a:effectLst/>
                      </a:endParaRPr>
                    </a:p>
                    <a:p>
                      <a:pPr marR="27432" algn="ctr" fontAlgn="t">
                        <a:spcBef>
                          <a:spcPts val="0"/>
                        </a:spcBef>
                        <a:spcAft>
                          <a:spcPts val="0"/>
                        </a:spcAft>
                      </a:pPr>
                      <a:r>
                        <a:rPr lang="en-US" sz="1100" u="none" strike="noStrike">
                          <a:effectLst/>
                        </a:rPr>
                        <a:t>D</a:t>
                      </a:r>
                      <a:endParaRPr lang="en-US" sz="1800" b="0" i="0" u="none" strike="noStrike">
                        <a:effectLst/>
                        <a:latin typeface="Arial" panose="020B0604020202020204" pitchFamily="34" charset="0"/>
                      </a:endParaRPr>
                    </a:p>
                  </a:txBody>
                  <a:tcPr marL="9525" marR="9525" marT="9525" marB="0"/>
                </a:tc>
                <a:tc>
                  <a:txBody>
                    <a:bodyPr/>
                    <a:lstStyle/>
                    <a:p>
                      <a:pPr marL="64008" marR="164592" algn="l" fontAlgn="t">
                        <a:lnSpc>
                          <a:spcPct val="115000"/>
                        </a:lnSpc>
                        <a:spcBef>
                          <a:spcPts val="145"/>
                        </a:spcBef>
                        <a:spcAft>
                          <a:spcPts val="0"/>
                        </a:spcAft>
                      </a:pPr>
                      <a:r>
                        <a:rPr lang="en-GB" sz="1100" u="none" strike="noStrike" dirty="0">
                          <a:effectLst/>
                        </a:rPr>
                        <a:t>The main objective of the ‘Scope for Use’ TSE is to fully understand the requirements of the software being produced or procured.</a:t>
                      </a:r>
                      <a:endParaRPr lang="en-GB" sz="1800" b="0" i="0" u="none" strike="noStrike" dirty="0">
                        <a:effectLst/>
                        <a:latin typeface="Arial" panose="020B0604020202020204" pitchFamily="34" charset="0"/>
                      </a:endParaRPr>
                    </a:p>
                  </a:txBody>
                  <a:tcPr marL="9525" marR="9525" marT="9525" marB="0"/>
                </a:tc>
                <a:extLst>
                  <a:ext uri="{0D108BD9-81ED-4DB2-BD59-A6C34878D82A}">
                    <a16:rowId xmlns:a16="http://schemas.microsoft.com/office/drawing/2014/main" val="82002485"/>
                  </a:ext>
                </a:extLst>
              </a:tr>
            </a:tbl>
          </a:graphicData>
        </a:graphic>
      </p:graphicFrame>
    </p:spTree>
    <p:extLst>
      <p:ext uri="{BB962C8B-B14F-4D97-AF65-F5344CB8AC3E}">
        <p14:creationId xmlns:p14="http://schemas.microsoft.com/office/powerpoint/2010/main" val="259122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D356A-2DDB-4AF4-B41D-2914F4EAE7F0}"/>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221C1530-D846-41A4-918B-D62909345C91}"/>
              </a:ext>
            </a:extLst>
          </p:cNvPr>
          <p:cNvSpPr>
            <a:spLocks noGrp="1"/>
          </p:cNvSpPr>
          <p:nvPr>
            <p:ph idx="1"/>
          </p:nvPr>
        </p:nvSpPr>
        <p:spPr>
          <a:xfrm>
            <a:off x="320843" y="1825625"/>
            <a:ext cx="11527028" cy="4462880"/>
          </a:xfrm>
        </p:spPr>
        <p:txBody>
          <a:bodyPr>
            <a:noAutofit/>
          </a:bodyPr>
          <a:lstStyle/>
          <a:p>
            <a:pPr marL="0" marR="539750" lvl="0" indent="0">
              <a:spcBef>
                <a:spcPts val="460"/>
              </a:spcBef>
              <a:spcAft>
                <a:spcPts val="0"/>
              </a:spcAft>
              <a:buSzPts val="1200"/>
              <a:buNone/>
              <a:tabLst>
                <a:tab pos="513080" algn="l"/>
                <a:tab pos="513715" algn="l"/>
              </a:tabLst>
            </a:pPr>
            <a:r>
              <a:rPr lang="en-GB" sz="2400" dirty="0">
                <a:effectLst/>
                <a:latin typeface="Arial" panose="020B0604020202020204" pitchFamily="34" charset="0"/>
                <a:ea typeface="Arial" panose="020B0604020202020204" pitchFamily="34" charset="0"/>
              </a:rPr>
              <a:t>What does the principle of ‘fail-safe default’ state?</a:t>
            </a:r>
          </a:p>
          <a:p>
            <a:pPr marL="0" marR="539750" lvl="0" indent="0">
              <a:spcBef>
                <a:spcPts val="460"/>
              </a:spcBef>
              <a:spcAft>
                <a:spcPts val="0"/>
              </a:spcAft>
              <a:buSzPts val="1200"/>
              <a:buNone/>
              <a:tabLst>
                <a:tab pos="513080" algn="l"/>
                <a:tab pos="513715" algn="l"/>
              </a:tabLst>
            </a:pPr>
            <a:endParaRPr lang="en-GB" sz="2400" dirty="0">
              <a:effectLst/>
              <a:latin typeface="Arial" panose="020B0604020202020204" pitchFamily="34" charset="0"/>
              <a:ea typeface="Arial" panose="020B0604020202020204" pitchFamily="34" charset="0"/>
            </a:endParaRPr>
          </a:p>
          <a:p>
            <a:pPr marL="0" marR="539750" lvl="0" indent="0">
              <a:spcBef>
                <a:spcPts val="460"/>
              </a:spcBef>
              <a:spcAft>
                <a:spcPts val="0"/>
              </a:spcAft>
              <a:buSzPts val="1200"/>
              <a:buNone/>
              <a:tabLst>
                <a:tab pos="513080" algn="l"/>
                <a:tab pos="513715" algn="l"/>
              </a:tabLst>
            </a:pPr>
            <a:r>
              <a:rPr lang="en-GB" sz="2400" dirty="0">
                <a:effectLst/>
                <a:latin typeface="Arial" panose="020B0604020202020204" pitchFamily="34" charset="0"/>
                <a:ea typeface="Arial" panose="020B0604020202020204" pitchFamily="34" charset="0"/>
              </a:rPr>
              <a:t>A	Every access to every object must be validated.</a:t>
            </a:r>
          </a:p>
          <a:p>
            <a:pPr marL="0" marR="539750" lvl="0" indent="0">
              <a:spcBef>
                <a:spcPts val="460"/>
              </a:spcBef>
              <a:spcAft>
                <a:spcPts val="0"/>
              </a:spcAft>
              <a:buSzPts val="1200"/>
              <a:buNone/>
              <a:tabLst>
                <a:tab pos="513080" algn="l"/>
                <a:tab pos="513715" algn="l"/>
              </a:tabLst>
            </a:pPr>
            <a:r>
              <a:rPr lang="en-GB" sz="2400" dirty="0">
                <a:effectLst/>
                <a:latin typeface="Arial" panose="020B0604020202020204" pitchFamily="34" charset="0"/>
                <a:ea typeface="Arial" panose="020B0604020202020204" pitchFamily="34" charset="0"/>
              </a:rPr>
              <a:t>B	That all accesses to objects be checked to ensure that they are allowed.</a:t>
            </a:r>
          </a:p>
          <a:p>
            <a:pPr marL="0" marR="539750" lvl="0" indent="0">
              <a:spcBef>
                <a:spcPts val="460"/>
              </a:spcBef>
              <a:spcAft>
                <a:spcPts val="0"/>
              </a:spcAft>
              <a:buSzPts val="1200"/>
              <a:buNone/>
              <a:tabLst>
                <a:tab pos="513080" algn="l"/>
                <a:tab pos="513715" algn="l"/>
              </a:tabLst>
            </a:pPr>
            <a:r>
              <a:rPr lang="en-GB" sz="2400" dirty="0">
                <a:effectLst/>
                <a:latin typeface="Arial" panose="020B0604020202020204" pitchFamily="34" charset="0"/>
                <a:ea typeface="Arial" panose="020B0604020202020204" pitchFamily="34" charset="0"/>
              </a:rPr>
              <a:t>C	A subject should be given only those privileges that it needs in order to complete its task.</a:t>
            </a:r>
          </a:p>
          <a:p>
            <a:pPr marL="0" marR="539750" lvl="0" indent="0">
              <a:spcBef>
                <a:spcPts val="460"/>
              </a:spcBef>
              <a:spcAft>
                <a:spcPts val="0"/>
              </a:spcAft>
              <a:buSzPts val="1200"/>
              <a:buNone/>
              <a:tabLst>
                <a:tab pos="513080" algn="l"/>
                <a:tab pos="513715" algn="l"/>
              </a:tabLst>
            </a:pPr>
            <a:r>
              <a:rPr lang="en-GB" sz="2400" dirty="0">
                <a:effectLst/>
                <a:latin typeface="Arial" panose="020B0604020202020204" pitchFamily="34" charset="0"/>
                <a:ea typeface="Arial" panose="020B0604020202020204" pitchFamily="34" charset="0"/>
              </a:rPr>
              <a:t>D	Unless a subject is given explicit access to an object, it should be denied access to that object.</a:t>
            </a:r>
          </a:p>
        </p:txBody>
      </p:sp>
      <p:sp>
        <p:nvSpPr>
          <p:cNvPr id="4" name="TextBox 3">
            <a:extLst>
              <a:ext uri="{FF2B5EF4-FFF2-40B4-BE49-F238E27FC236}">
                <a16:creationId xmlns:a16="http://schemas.microsoft.com/office/drawing/2014/main" id="{F914A656-A96D-4A77-9DEA-1B890EFD312E}"/>
              </a:ext>
            </a:extLst>
          </p:cNvPr>
          <p:cNvSpPr txBox="1"/>
          <p:nvPr/>
        </p:nvSpPr>
        <p:spPr>
          <a:xfrm>
            <a:off x="320842" y="6721642"/>
            <a:ext cx="184731" cy="369332"/>
          </a:xfrm>
          <a:prstGeom prst="rect">
            <a:avLst/>
          </a:prstGeom>
          <a:noFill/>
        </p:spPr>
        <p:txBody>
          <a:bodyPr wrap="none" rtlCol="0">
            <a:spAutoFit/>
          </a:bodyPr>
          <a:lstStyle/>
          <a:p>
            <a:endParaRPr lang="en-GB"/>
          </a:p>
        </p:txBody>
      </p:sp>
      <p:graphicFrame>
        <p:nvGraphicFramePr>
          <p:cNvPr id="6" name="Table 5">
            <a:extLst>
              <a:ext uri="{FF2B5EF4-FFF2-40B4-BE49-F238E27FC236}">
                <a16:creationId xmlns:a16="http://schemas.microsoft.com/office/drawing/2014/main" id="{9B9CF74F-9862-4398-9896-F6ED7BF5B943}"/>
              </a:ext>
            </a:extLst>
          </p:cNvPr>
          <p:cNvGraphicFramePr/>
          <p:nvPr>
            <p:extLst>
              <p:ext uri="{D42A27DB-BD31-4B8C-83A1-F6EECF244321}">
                <p14:modId xmlns:p14="http://schemas.microsoft.com/office/powerpoint/2010/main" val="1683106695"/>
              </p:ext>
            </p:extLst>
          </p:nvPr>
        </p:nvGraphicFramePr>
        <p:xfrm>
          <a:off x="35706" y="6205537"/>
          <a:ext cx="11989146" cy="574675"/>
        </p:xfrm>
        <a:graphic>
          <a:graphicData uri="http://schemas.openxmlformats.org/drawingml/2006/table">
            <a:tbl>
              <a:tblPr firstRow="1" firstCol="1" lastRow="1" lastCol="1" bandRow="1" bandCol="1">
                <a:tableStyleId>{5C22544A-7EE6-4342-B048-85BDC9FD1C3A}</a:tableStyleId>
              </a:tblPr>
              <a:tblGrid>
                <a:gridCol w="1963739">
                  <a:extLst>
                    <a:ext uri="{9D8B030D-6E8A-4147-A177-3AD203B41FA5}">
                      <a16:colId xmlns:a16="http://schemas.microsoft.com/office/drawing/2014/main" val="3264813640"/>
                    </a:ext>
                  </a:extLst>
                </a:gridCol>
                <a:gridCol w="10025407">
                  <a:extLst>
                    <a:ext uri="{9D8B030D-6E8A-4147-A177-3AD203B41FA5}">
                      <a16:colId xmlns:a16="http://schemas.microsoft.com/office/drawing/2014/main" val="2701168199"/>
                    </a:ext>
                  </a:extLst>
                </a:gridCol>
              </a:tblGrid>
              <a:tr h="574675">
                <a:tc>
                  <a:txBody>
                    <a:bodyPr/>
                    <a:lstStyle/>
                    <a:p>
                      <a:pPr algn="ctr"/>
                      <a:r>
                        <a:rPr lang="en-US" sz="1200" b="1" dirty="0">
                          <a:effectLst/>
                          <a:latin typeface="Arial" panose="020B0604020202020204" pitchFamily="34" charset="0"/>
                          <a:ea typeface="Arial" panose="020B0604020202020204" pitchFamily="34" charset="0"/>
                          <a:cs typeface="Times New Roman" panose="02020603050405020304" pitchFamily="18" charset="0"/>
                        </a:rPr>
                        <a:t> </a:t>
                      </a:r>
                      <a:endParaRPr lang="en-GB" sz="1100" b="1" dirty="0">
                        <a:effectLst/>
                        <a:latin typeface="Arial" panose="020B0604020202020204" pitchFamily="34" charset="0"/>
                        <a:ea typeface="Arial" panose="020B0604020202020204" pitchFamily="34" charset="0"/>
                        <a:cs typeface="Times New Roman" panose="02020603050405020304" pitchFamily="18" charset="0"/>
                      </a:endParaRPr>
                    </a:p>
                    <a:p>
                      <a:pPr algn="ctr"/>
                      <a:r>
                        <a:rPr lang="en-US" sz="1100" b="1" dirty="0">
                          <a:effectLst/>
                          <a:latin typeface="Arial" panose="020B0604020202020204" pitchFamily="34" charset="0"/>
                          <a:ea typeface="Arial" panose="020B0604020202020204" pitchFamily="34" charset="0"/>
                          <a:cs typeface="Times New Roman" panose="02020603050405020304" pitchFamily="18" charset="0"/>
                        </a:rPr>
                        <a:t>D</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7945" marR="194310">
                        <a:lnSpc>
                          <a:spcPct val="115000"/>
                        </a:lnSpc>
                        <a:spcAft>
                          <a:spcPts val="0"/>
                        </a:spcAft>
                      </a:pPr>
                      <a:r>
                        <a:rPr lang="en-US" sz="1100" dirty="0">
                          <a:effectLst/>
                          <a:latin typeface="Arial" panose="020B0604020202020204" pitchFamily="34" charset="0"/>
                          <a:ea typeface="Arial" panose="020B0604020202020204" pitchFamily="34" charset="0"/>
                          <a:cs typeface="Times New Roman" panose="02020603050405020304" pitchFamily="18" charset="0"/>
                        </a:rPr>
                        <a:t>Unless a subject is given explicit access to an object, it should be denied access to the object is standard security procedure, default access to an object is none, example ACL's in Firewalls.</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82002485"/>
                  </a:ext>
                </a:extLst>
              </a:tr>
            </a:tbl>
          </a:graphicData>
        </a:graphic>
      </p:graphicFrame>
    </p:spTree>
    <p:extLst>
      <p:ext uri="{BB962C8B-B14F-4D97-AF65-F5344CB8AC3E}">
        <p14:creationId xmlns:p14="http://schemas.microsoft.com/office/powerpoint/2010/main" val="323268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D356A-2DDB-4AF4-B41D-2914F4EAE7F0}"/>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221C1530-D846-41A4-918B-D62909345C91}"/>
              </a:ext>
            </a:extLst>
          </p:cNvPr>
          <p:cNvSpPr>
            <a:spLocks noGrp="1"/>
          </p:cNvSpPr>
          <p:nvPr>
            <p:ph idx="1"/>
          </p:nvPr>
        </p:nvSpPr>
        <p:spPr>
          <a:xfrm>
            <a:off x="320843" y="1825625"/>
            <a:ext cx="11527028" cy="4462880"/>
          </a:xfrm>
        </p:spPr>
        <p:txBody>
          <a:bodyPr>
            <a:noAutofit/>
          </a:bodyPr>
          <a:lstStyle/>
          <a:p>
            <a:pPr marL="0" marR="539750" lvl="0" indent="0">
              <a:spcBef>
                <a:spcPts val="460"/>
              </a:spcBef>
              <a:spcAft>
                <a:spcPts val="0"/>
              </a:spcAft>
              <a:buSzPts val="1200"/>
              <a:buNone/>
              <a:tabLst>
                <a:tab pos="513080" algn="l"/>
                <a:tab pos="513715" algn="l"/>
              </a:tabLst>
            </a:pPr>
            <a:r>
              <a:rPr lang="en-GB" sz="2400" dirty="0">
                <a:effectLst/>
                <a:latin typeface="Arial" panose="020B0604020202020204" pitchFamily="34" charset="0"/>
                <a:ea typeface="Arial" panose="020B0604020202020204" pitchFamily="34" charset="0"/>
              </a:rPr>
              <a:t>In the SABSA Matrix, which of the following 5W1H terms aligns itself to organisational assets?</a:t>
            </a:r>
          </a:p>
          <a:p>
            <a:pPr marL="0" marR="539750" lvl="0" indent="0">
              <a:spcBef>
                <a:spcPts val="460"/>
              </a:spcBef>
              <a:spcAft>
                <a:spcPts val="0"/>
              </a:spcAft>
              <a:buSzPts val="1200"/>
              <a:buNone/>
              <a:tabLst>
                <a:tab pos="513080" algn="l"/>
                <a:tab pos="513715" algn="l"/>
              </a:tabLst>
            </a:pPr>
            <a:endParaRPr lang="en-GB" sz="2400" dirty="0">
              <a:effectLst/>
              <a:latin typeface="Arial" panose="020B0604020202020204" pitchFamily="34" charset="0"/>
              <a:ea typeface="Arial" panose="020B0604020202020204" pitchFamily="34" charset="0"/>
            </a:endParaRPr>
          </a:p>
          <a:p>
            <a:pPr marL="0" marR="539750" lvl="0" indent="0">
              <a:spcBef>
                <a:spcPts val="460"/>
              </a:spcBef>
              <a:spcAft>
                <a:spcPts val="0"/>
              </a:spcAft>
              <a:buSzPts val="1200"/>
              <a:buNone/>
              <a:tabLst>
                <a:tab pos="513080" algn="l"/>
                <a:tab pos="513715" algn="l"/>
              </a:tabLst>
            </a:pPr>
            <a:r>
              <a:rPr lang="en-GB" sz="2400" dirty="0">
                <a:effectLst/>
                <a:latin typeface="Arial" panose="020B0604020202020204" pitchFamily="34" charset="0"/>
                <a:ea typeface="Arial" panose="020B0604020202020204" pitchFamily="34" charset="0"/>
              </a:rPr>
              <a:t>A	What.</a:t>
            </a:r>
          </a:p>
          <a:p>
            <a:pPr marL="0" marR="539750" lvl="0" indent="0">
              <a:spcBef>
                <a:spcPts val="460"/>
              </a:spcBef>
              <a:spcAft>
                <a:spcPts val="0"/>
              </a:spcAft>
              <a:buSzPts val="1200"/>
              <a:buNone/>
              <a:tabLst>
                <a:tab pos="513080" algn="l"/>
                <a:tab pos="513715" algn="l"/>
              </a:tabLst>
            </a:pPr>
            <a:r>
              <a:rPr lang="en-GB" sz="2400" dirty="0">
                <a:effectLst/>
                <a:latin typeface="Arial" panose="020B0604020202020204" pitchFamily="34" charset="0"/>
                <a:ea typeface="Arial" panose="020B0604020202020204" pitchFamily="34" charset="0"/>
              </a:rPr>
              <a:t>B	Where.</a:t>
            </a:r>
          </a:p>
          <a:p>
            <a:pPr marL="0" marR="539750" lvl="0" indent="0">
              <a:spcBef>
                <a:spcPts val="460"/>
              </a:spcBef>
              <a:spcAft>
                <a:spcPts val="0"/>
              </a:spcAft>
              <a:buSzPts val="1200"/>
              <a:buNone/>
              <a:tabLst>
                <a:tab pos="513080" algn="l"/>
                <a:tab pos="513715" algn="l"/>
              </a:tabLst>
            </a:pPr>
            <a:r>
              <a:rPr lang="en-GB" sz="2400" dirty="0">
                <a:effectLst/>
                <a:latin typeface="Arial" panose="020B0604020202020204" pitchFamily="34" charset="0"/>
                <a:ea typeface="Arial" panose="020B0604020202020204" pitchFamily="34" charset="0"/>
              </a:rPr>
              <a:t>C	When.</a:t>
            </a:r>
          </a:p>
          <a:p>
            <a:pPr marL="0" marR="539750" lvl="0" indent="0">
              <a:spcBef>
                <a:spcPts val="460"/>
              </a:spcBef>
              <a:spcAft>
                <a:spcPts val="0"/>
              </a:spcAft>
              <a:buSzPts val="1200"/>
              <a:buNone/>
              <a:tabLst>
                <a:tab pos="513080" algn="l"/>
                <a:tab pos="513715" algn="l"/>
              </a:tabLst>
            </a:pPr>
            <a:r>
              <a:rPr lang="en-GB" sz="2400" dirty="0">
                <a:effectLst/>
                <a:latin typeface="Arial" panose="020B0604020202020204" pitchFamily="34" charset="0"/>
                <a:ea typeface="Arial" panose="020B0604020202020204" pitchFamily="34" charset="0"/>
              </a:rPr>
              <a:t>D	How.</a:t>
            </a:r>
          </a:p>
        </p:txBody>
      </p:sp>
      <p:sp>
        <p:nvSpPr>
          <p:cNvPr id="4" name="TextBox 3">
            <a:extLst>
              <a:ext uri="{FF2B5EF4-FFF2-40B4-BE49-F238E27FC236}">
                <a16:creationId xmlns:a16="http://schemas.microsoft.com/office/drawing/2014/main" id="{F914A656-A96D-4A77-9DEA-1B890EFD312E}"/>
              </a:ext>
            </a:extLst>
          </p:cNvPr>
          <p:cNvSpPr txBox="1"/>
          <p:nvPr/>
        </p:nvSpPr>
        <p:spPr>
          <a:xfrm>
            <a:off x="320842" y="6721642"/>
            <a:ext cx="184731" cy="369332"/>
          </a:xfrm>
          <a:prstGeom prst="rect">
            <a:avLst/>
          </a:prstGeom>
          <a:noFill/>
        </p:spPr>
        <p:txBody>
          <a:bodyPr wrap="none" rtlCol="0">
            <a:spAutoFit/>
          </a:bodyPr>
          <a:lstStyle/>
          <a:p>
            <a:endParaRPr lang="en-GB"/>
          </a:p>
        </p:txBody>
      </p:sp>
      <p:graphicFrame>
        <p:nvGraphicFramePr>
          <p:cNvPr id="6" name="Table 5">
            <a:extLst>
              <a:ext uri="{FF2B5EF4-FFF2-40B4-BE49-F238E27FC236}">
                <a16:creationId xmlns:a16="http://schemas.microsoft.com/office/drawing/2014/main" id="{9B9CF74F-9862-4398-9896-F6ED7BF5B943}"/>
              </a:ext>
            </a:extLst>
          </p:cNvPr>
          <p:cNvGraphicFramePr/>
          <p:nvPr>
            <p:extLst>
              <p:ext uri="{D42A27DB-BD31-4B8C-83A1-F6EECF244321}">
                <p14:modId xmlns:p14="http://schemas.microsoft.com/office/powerpoint/2010/main" val="1174536026"/>
              </p:ext>
            </p:extLst>
          </p:nvPr>
        </p:nvGraphicFramePr>
        <p:xfrm>
          <a:off x="35706" y="6205537"/>
          <a:ext cx="11989146" cy="574675"/>
        </p:xfrm>
        <a:graphic>
          <a:graphicData uri="http://schemas.openxmlformats.org/drawingml/2006/table">
            <a:tbl>
              <a:tblPr firstRow="1" firstCol="1" lastRow="1" lastCol="1" bandRow="1" bandCol="1">
                <a:tableStyleId>{5C22544A-7EE6-4342-B048-85BDC9FD1C3A}</a:tableStyleId>
              </a:tblPr>
              <a:tblGrid>
                <a:gridCol w="1963739">
                  <a:extLst>
                    <a:ext uri="{9D8B030D-6E8A-4147-A177-3AD203B41FA5}">
                      <a16:colId xmlns:a16="http://schemas.microsoft.com/office/drawing/2014/main" val="3264813640"/>
                    </a:ext>
                  </a:extLst>
                </a:gridCol>
                <a:gridCol w="10025407">
                  <a:extLst>
                    <a:ext uri="{9D8B030D-6E8A-4147-A177-3AD203B41FA5}">
                      <a16:colId xmlns:a16="http://schemas.microsoft.com/office/drawing/2014/main" val="2701168199"/>
                    </a:ext>
                  </a:extLst>
                </a:gridCol>
              </a:tblGrid>
              <a:tr h="574675">
                <a:tc>
                  <a:txBody>
                    <a:bodyPr/>
                    <a:lstStyle/>
                    <a:p>
                      <a:pPr marR="24130" algn="ctr">
                        <a:spcBef>
                          <a:spcPts val="70"/>
                        </a:spcBef>
                        <a:spcAft>
                          <a:spcPts val="0"/>
                        </a:spcAft>
                      </a:pPr>
                      <a:r>
                        <a:rPr lang="en-US" sz="1100" b="1" dirty="0">
                          <a:effectLst/>
                          <a:latin typeface="Arial" panose="020B0604020202020204" pitchFamily="34" charset="0"/>
                          <a:ea typeface="Arial" panose="020B0604020202020204" pitchFamily="34" charset="0"/>
                          <a:cs typeface="Times New Roman" panose="02020603050405020304" pitchFamily="18" charset="0"/>
                        </a:rPr>
                        <a:t>A</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7945">
                        <a:lnSpc>
                          <a:spcPts val="1250"/>
                        </a:lnSpc>
                      </a:pPr>
                      <a:r>
                        <a:rPr lang="en-US" sz="1100" dirty="0">
                          <a:effectLst/>
                          <a:latin typeface="Arial" panose="020B0604020202020204" pitchFamily="34" charset="0"/>
                          <a:ea typeface="Arial" panose="020B0604020202020204" pitchFamily="34" charset="0"/>
                          <a:cs typeface="Times New Roman" panose="02020603050405020304" pitchFamily="18" charset="0"/>
                        </a:rPr>
                        <a:t>This aligns to ‘What’ assets form part of the Framework.</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82002485"/>
                  </a:ext>
                </a:extLst>
              </a:tr>
            </a:tbl>
          </a:graphicData>
        </a:graphic>
      </p:graphicFrame>
    </p:spTree>
    <p:extLst>
      <p:ext uri="{BB962C8B-B14F-4D97-AF65-F5344CB8AC3E}">
        <p14:creationId xmlns:p14="http://schemas.microsoft.com/office/powerpoint/2010/main" val="779215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1C1530-D846-41A4-918B-D62909345C91}"/>
              </a:ext>
            </a:extLst>
          </p:cNvPr>
          <p:cNvSpPr>
            <a:spLocks noGrp="1"/>
          </p:cNvSpPr>
          <p:nvPr>
            <p:ph idx="1"/>
          </p:nvPr>
        </p:nvSpPr>
        <p:spPr>
          <a:xfrm>
            <a:off x="139980" y="149643"/>
            <a:ext cx="11527028" cy="6018547"/>
          </a:xfrm>
        </p:spPr>
        <p:txBody>
          <a:bodyPr>
            <a:noAutofit/>
          </a:bodyPr>
          <a:lstStyle/>
          <a:p>
            <a:pPr marL="0" lvl="0" indent="0">
              <a:spcBef>
                <a:spcPts val="1155"/>
              </a:spcBef>
              <a:buSzPts val="1200"/>
              <a:buNone/>
              <a:tabLst>
                <a:tab pos="513080" algn="l"/>
                <a:tab pos="513715" algn="l"/>
              </a:tabLst>
            </a:pPr>
            <a:r>
              <a:rPr lang="en-US" sz="1800" dirty="0">
                <a:effectLst/>
                <a:latin typeface="Arial" panose="020B0604020202020204" pitchFamily="34" charset="0"/>
                <a:ea typeface="Arial" panose="020B0604020202020204" pitchFamily="34" charset="0"/>
              </a:rPr>
              <a:t>What are the 7 features of the SABSA</a:t>
            </a:r>
            <a:r>
              <a:rPr lang="en-US" sz="1800" spc="-4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Framework?</a:t>
            </a:r>
            <a:endParaRPr lang="en-GB" sz="1800" dirty="0">
              <a:effectLst/>
              <a:latin typeface="Arial" panose="020B0604020202020204" pitchFamily="34" charset="0"/>
              <a:ea typeface="Arial" panose="020B0604020202020204" pitchFamily="34" charset="0"/>
            </a:endParaRPr>
          </a:p>
          <a:p>
            <a:pPr marL="342900" lvl="0" indent="-342900">
              <a:buSzPts val="1200"/>
              <a:buFont typeface="Arial" panose="020B0604020202020204" pitchFamily="34" charset="0"/>
              <a:buAutoNum type="alphaLcParenR"/>
              <a:tabLst>
                <a:tab pos="692150" algn="l"/>
              </a:tabLst>
            </a:pPr>
            <a:r>
              <a:rPr lang="en-US" sz="1800" spc="-15" dirty="0">
                <a:effectLst/>
                <a:latin typeface="Arial" panose="020B0604020202020204" pitchFamily="34" charset="0"/>
                <a:ea typeface="Arial" panose="020B0604020202020204" pitchFamily="34" charset="0"/>
              </a:rPr>
              <a:t>Business</a:t>
            </a:r>
            <a:r>
              <a:rPr lang="en-US" sz="1800" spc="-5" dirty="0">
                <a:effectLst/>
                <a:latin typeface="Arial" panose="020B0604020202020204" pitchFamily="34" charset="0"/>
                <a:ea typeface="Arial" panose="020B0604020202020204" pitchFamily="34" charset="0"/>
              </a:rPr>
              <a:t> </a:t>
            </a:r>
            <a:r>
              <a:rPr lang="en-US" sz="1800" spc="-15" dirty="0">
                <a:effectLst/>
                <a:latin typeface="Arial" panose="020B0604020202020204" pitchFamily="34" charset="0"/>
                <a:ea typeface="Arial" panose="020B0604020202020204" pitchFamily="34" charset="0"/>
              </a:rPr>
              <a:t>driven</a:t>
            </a:r>
            <a:endParaRPr lang="en-GB" sz="1800" spc="-15" dirty="0">
              <a:effectLst/>
              <a:latin typeface="Arial" panose="020B0604020202020204" pitchFamily="34" charset="0"/>
              <a:ea typeface="Arial" panose="020B0604020202020204" pitchFamily="34" charset="0"/>
            </a:endParaRPr>
          </a:p>
          <a:p>
            <a:pPr marL="342900" lvl="0" indent="-342900">
              <a:spcBef>
                <a:spcPts val="5"/>
              </a:spcBef>
              <a:spcAft>
                <a:spcPts val="0"/>
              </a:spcAft>
              <a:buSzPts val="1200"/>
              <a:buFont typeface="Arial" panose="020B0604020202020204" pitchFamily="34" charset="0"/>
              <a:buAutoNum type="alphaLcParenR"/>
              <a:tabLst>
                <a:tab pos="692150" algn="l"/>
              </a:tabLst>
            </a:pPr>
            <a:r>
              <a:rPr lang="en-US" sz="1800" spc="-15" dirty="0">
                <a:effectLst/>
                <a:latin typeface="Arial" panose="020B0604020202020204" pitchFamily="34" charset="0"/>
                <a:ea typeface="Arial" panose="020B0604020202020204" pitchFamily="34" charset="0"/>
              </a:rPr>
              <a:t>Risk-Focused</a:t>
            </a:r>
            <a:endParaRPr lang="en-GB" sz="1800" spc="-15" dirty="0">
              <a:effectLst/>
              <a:latin typeface="Arial" panose="020B0604020202020204" pitchFamily="34" charset="0"/>
              <a:ea typeface="Arial" panose="020B0604020202020204" pitchFamily="34" charset="0"/>
            </a:endParaRPr>
          </a:p>
          <a:p>
            <a:pPr marL="342900" lvl="0" indent="-342900">
              <a:buSzPts val="1200"/>
              <a:buFont typeface="Arial" panose="020B0604020202020204" pitchFamily="34" charset="0"/>
              <a:buAutoNum type="alphaLcParenR"/>
              <a:tabLst>
                <a:tab pos="683260" algn="l"/>
              </a:tabLst>
            </a:pPr>
            <a:r>
              <a:rPr lang="en-US" sz="1800" spc="-15" dirty="0">
                <a:effectLst/>
                <a:latin typeface="Arial" panose="020B0604020202020204" pitchFamily="34" charset="0"/>
                <a:ea typeface="Arial" panose="020B0604020202020204" pitchFamily="34" charset="0"/>
              </a:rPr>
              <a:t>Comprehensive</a:t>
            </a:r>
            <a:endParaRPr lang="en-GB" sz="1800" spc="-15" dirty="0">
              <a:effectLst/>
              <a:latin typeface="Arial" panose="020B0604020202020204" pitchFamily="34" charset="0"/>
              <a:ea typeface="Arial" panose="020B0604020202020204" pitchFamily="34" charset="0"/>
            </a:endParaRPr>
          </a:p>
          <a:p>
            <a:pPr marL="342900" lvl="0" indent="-342900">
              <a:buSzPts val="1200"/>
              <a:buFont typeface="Arial" panose="020B0604020202020204" pitchFamily="34" charset="0"/>
              <a:buAutoNum type="alphaLcParenR"/>
              <a:tabLst>
                <a:tab pos="692150" algn="l"/>
              </a:tabLst>
            </a:pPr>
            <a:r>
              <a:rPr lang="en-US" sz="1800" spc="-15" dirty="0">
                <a:effectLst/>
                <a:latin typeface="Arial" panose="020B0604020202020204" pitchFamily="34" charset="0"/>
                <a:ea typeface="Arial" panose="020B0604020202020204" pitchFamily="34" charset="0"/>
              </a:rPr>
              <a:t>Modular</a:t>
            </a:r>
            <a:endParaRPr lang="en-GB" sz="1800" spc="-15" dirty="0">
              <a:effectLst/>
              <a:latin typeface="Arial" panose="020B0604020202020204" pitchFamily="34" charset="0"/>
              <a:ea typeface="Arial" panose="020B0604020202020204" pitchFamily="34" charset="0"/>
            </a:endParaRPr>
          </a:p>
          <a:p>
            <a:pPr marL="342900" lvl="0" indent="-342900">
              <a:buSzPts val="1200"/>
              <a:buFont typeface="Arial" panose="020B0604020202020204" pitchFamily="34" charset="0"/>
              <a:buAutoNum type="alphaLcParenR"/>
              <a:tabLst>
                <a:tab pos="692150" algn="l"/>
              </a:tabLst>
            </a:pPr>
            <a:r>
              <a:rPr lang="en-US" sz="1800" spc="-15" dirty="0">
                <a:effectLst/>
                <a:latin typeface="Arial" panose="020B0604020202020204" pitchFamily="34" charset="0"/>
                <a:ea typeface="Arial" panose="020B0604020202020204" pitchFamily="34" charset="0"/>
              </a:rPr>
              <a:t>Open-Source</a:t>
            </a:r>
            <a:endParaRPr lang="en-GB" sz="1800" spc="-15" dirty="0">
              <a:effectLst/>
              <a:latin typeface="Arial" panose="020B0604020202020204" pitchFamily="34" charset="0"/>
              <a:ea typeface="Arial" panose="020B0604020202020204" pitchFamily="34" charset="0"/>
            </a:endParaRPr>
          </a:p>
          <a:p>
            <a:pPr marL="342900" lvl="0" indent="-342900">
              <a:buSzPts val="1200"/>
              <a:buFont typeface="Arial" panose="020B0604020202020204" pitchFamily="34" charset="0"/>
              <a:buAutoNum type="alphaLcParenR"/>
              <a:tabLst>
                <a:tab pos="691515" algn="l"/>
              </a:tabLst>
            </a:pPr>
            <a:r>
              <a:rPr lang="en-US" sz="1800" spc="-15" dirty="0">
                <a:effectLst/>
                <a:latin typeface="Arial" panose="020B0604020202020204" pitchFamily="34" charset="0"/>
                <a:ea typeface="Arial" panose="020B0604020202020204" pitchFamily="34" charset="0"/>
              </a:rPr>
              <a:t>Adjustable</a:t>
            </a:r>
            <a:endParaRPr lang="en-GB" sz="1800" spc="-15" dirty="0">
              <a:effectLst/>
              <a:latin typeface="Arial" panose="020B0604020202020204" pitchFamily="34" charset="0"/>
              <a:ea typeface="Arial" panose="020B0604020202020204" pitchFamily="34" charset="0"/>
            </a:endParaRPr>
          </a:p>
          <a:p>
            <a:pPr marL="342900" lvl="0" indent="-342900">
              <a:buSzPts val="1200"/>
              <a:buFont typeface="Arial" panose="020B0604020202020204" pitchFamily="34" charset="0"/>
              <a:buAutoNum type="alphaLcParenR"/>
              <a:tabLst>
                <a:tab pos="690880" algn="l"/>
              </a:tabLst>
            </a:pPr>
            <a:r>
              <a:rPr lang="en-US" sz="1800" spc="-15" dirty="0">
                <a:effectLst/>
                <a:latin typeface="Arial" panose="020B0604020202020204" pitchFamily="34" charset="0"/>
                <a:ea typeface="Arial" panose="020B0604020202020204" pitchFamily="34" charset="0"/>
              </a:rPr>
              <a:t>Testable</a:t>
            </a:r>
            <a:endParaRPr lang="en-GB" sz="1800" spc="-15" dirty="0">
              <a:effectLst/>
              <a:latin typeface="Arial" panose="020B0604020202020204" pitchFamily="34" charset="0"/>
              <a:ea typeface="Arial" panose="020B0604020202020204" pitchFamily="34" charset="0"/>
            </a:endParaRPr>
          </a:p>
          <a:p>
            <a:pPr marL="342900" lvl="0" indent="-342900">
              <a:buSzPts val="1200"/>
              <a:buFont typeface="Arial" panose="020B0604020202020204" pitchFamily="34" charset="0"/>
              <a:buAutoNum type="alphaLcParenR"/>
              <a:tabLst>
                <a:tab pos="692150" algn="l"/>
              </a:tabLst>
            </a:pPr>
            <a:r>
              <a:rPr lang="en-US" sz="1800" spc="-15" dirty="0">
                <a:effectLst/>
                <a:latin typeface="Arial" panose="020B0604020202020204" pitchFamily="34" charset="0"/>
                <a:ea typeface="Arial" panose="020B0604020202020204" pitchFamily="34" charset="0"/>
              </a:rPr>
              <a:t>System driven</a:t>
            </a:r>
            <a:endParaRPr lang="en-GB" sz="1800" spc="-15" dirty="0">
              <a:effectLst/>
              <a:latin typeface="Arial" panose="020B0604020202020204" pitchFamily="34" charset="0"/>
              <a:ea typeface="Arial" panose="020B0604020202020204" pitchFamily="34" charset="0"/>
            </a:endParaRPr>
          </a:p>
          <a:p>
            <a:pPr marL="342900" lvl="0" indent="-342900">
              <a:buSzPts val="1200"/>
              <a:buFont typeface="Arial" panose="020B0604020202020204" pitchFamily="34" charset="0"/>
              <a:buAutoNum type="alphaLcParenR"/>
              <a:tabLst>
                <a:tab pos="682625" algn="l"/>
              </a:tabLst>
            </a:pPr>
            <a:r>
              <a:rPr lang="en-US" sz="1800" spc="-15" dirty="0">
                <a:effectLst/>
                <a:latin typeface="Arial" panose="020B0604020202020204" pitchFamily="34" charset="0"/>
                <a:ea typeface="Arial" panose="020B0604020202020204" pitchFamily="34" charset="0"/>
              </a:rPr>
              <a:t>Logical</a:t>
            </a:r>
            <a:endParaRPr lang="en-GB" sz="1800" spc="-15" dirty="0">
              <a:effectLst/>
              <a:latin typeface="Arial" panose="020B0604020202020204" pitchFamily="34" charset="0"/>
              <a:ea typeface="Arial" panose="020B0604020202020204" pitchFamily="34" charset="0"/>
            </a:endParaRPr>
          </a:p>
          <a:p>
            <a:pPr marL="342900" lvl="0" indent="-342900">
              <a:buSzPts val="1200"/>
              <a:buFont typeface="Arial" panose="020B0604020202020204" pitchFamily="34" charset="0"/>
              <a:buAutoNum type="alphaLcParenR" startAt="11"/>
              <a:tabLst>
                <a:tab pos="683260" algn="l"/>
              </a:tabLst>
            </a:pPr>
            <a:r>
              <a:rPr lang="en-US" sz="1800" spc="-10" dirty="0">
                <a:effectLst/>
                <a:latin typeface="Arial" panose="020B0604020202020204" pitchFamily="34" charset="0"/>
                <a:ea typeface="Arial" panose="020B0604020202020204" pitchFamily="34" charset="0"/>
              </a:rPr>
              <a:t>Auditable</a:t>
            </a:r>
            <a:endParaRPr lang="en-GB" sz="1800" spc="-10" dirty="0">
              <a:effectLst/>
              <a:latin typeface="Arial" panose="020B0604020202020204" pitchFamily="34" charset="0"/>
              <a:ea typeface="Arial" panose="020B0604020202020204" pitchFamily="34" charset="0"/>
            </a:endParaRPr>
          </a:p>
          <a:p>
            <a:pPr marL="342900" lvl="0" indent="-342900">
              <a:buSzPts val="1200"/>
              <a:buFont typeface="Arial" panose="020B0604020202020204" pitchFamily="34" charset="0"/>
              <a:buAutoNum type="alphaLcParenR" startAt="11"/>
              <a:tabLst>
                <a:tab pos="682625" algn="l"/>
              </a:tabLst>
            </a:pPr>
            <a:r>
              <a:rPr lang="en-US" sz="1800" spc="-10" dirty="0">
                <a:effectLst/>
                <a:latin typeface="Arial" panose="020B0604020202020204" pitchFamily="34" charset="0"/>
                <a:ea typeface="Arial" panose="020B0604020202020204" pitchFamily="34" charset="0"/>
              </a:rPr>
              <a:t>Transparent</a:t>
            </a:r>
            <a:r>
              <a:rPr lang="en-US" sz="1800" dirty="0">
                <a:effectLst/>
                <a:latin typeface="Arial" panose="020B0604020202020204" pitchFamily="34" charset="0"/>
                <a:ea typeface="Arial" panose="020B0604020202020204" pitchFamily="34" charset="0"/>
              </a:rPr>
              <a:t> </a:t>
            </a:r>
            <a:endParaRPr lang="en-GB" sz="1800" dirty="0">
              <a:effectLst/>
              <a:latin typeface="Arial" panose="020B0604020202020204" pitchFamily="34" charset="0"/>
              <a:ea typeface="Arial" panose="020B0604020202020204" pitchFamily="34" charset="0"/>
            </a:endParaRPr>
          </a:p>
          <a:p>
            <a:pPr marL="342900" lvl="0" indent="-342900">
              <a:buSzPts val="1200"/>
              <a:buFont typeface="Arial" panose="020B0604020202020204" pitchFamily="34" charset="0"/>
              <a:buAutoNum type="alphaUcPeriod"/>
              <a:tabLst>
                <a:tab pos="513080" algn="l"/>
                <a:tab pos="513715" algn="l"/>
              </a:tabLst>
            </a:pPr>
            <a:r>
              <a:rPr lang="en-US" sz="1800" dirty="0">
                <a:effectLst/>
                <a:latin typeface="Arial" panose="020B0604020202020204" pitchFamily="34" charset="0"/>
                <a:ea typeface="Arial" panose="020B0604020202020204" pitchFamily="34" charset="0"/>
              </a:rPr>
              <a:t>a, b, c, d, e, f,</a:t>
            </a:r>
            <a:r>
              <a:rPr lang="en-US" sz="1800" spc="-2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g.</a:t>
            </a:r>
            <a:endParaRPr lang="en-GB" sz="1800" dirty="0">
              <a:effectLst/>
              <a:latin typeface="Arial" panose="020B0604020202020204" pitchFamily="34" charset="0"/>
              <a:ea typeface="Arial" panose="020B0604020202020204" pitchFamily="34" charset="0"/>
            </a:endParaRPr>
          </a:p>
          <a:p>
            <a:pPr marL="342900" lvl="0" indent="-342900">
              <a:buSzPts val="1200"/>
              <a:buFont typeface="Arial" panose="020B0604020202020204" pitchFamily="34" charset="0"/>
              <a:buAutoNum type="alphaUcPeriod"/>
              <a:tabLst>
                <a:tab pos="513080" algn="l"/>
                <a:tab pos="513715" algn="l"/>
              </a:tabLst>
            </a:pPr>
            <a:r>
              <a:rPr lang="en-US" sz="1800" dirty="0">
                <a:effectLst/>
                <a:latin typeface="Arial" panose="020B0604020202020204" pitchFamily="34" charset="0"/>
                <a:ea typeface="Arial" panose="020B0604020202020204" pitchFamily="34" charset="0"/>
              </a:rPr>
              <a:t>a, b, c, d, e, h,</a:t>
            </a:r>
            <a:r>
              <a:rPr lang="en-US" sz="1800" spc="-2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l.</a:t>
            </a:r>
            <a:endParaRPr lang="en-GB" sz="1800" dirty="0">
              <a:effectLst/>
              <a:latin typeface="Arial" panose="020B0604020202020204" pitchFamily="34" charset="0"/>
              <a:ea typeface="Arial" panose="020B0604020202020204" pitchFamily="34" charset="0"/>
            </a:endParaRPr>
          </a:p>
          <a:p>
            <a:pPr marL="342900" lvl="0" indent="-342900">
              <a:buSzPts val="1200"/>
              <a:buFont typeface="Arial" panose="020B0604020202020204" pitchFamily="34" charset="0"/>
              <a:buAutoNum type="alphaUcPeriod"/>
              <a:tabLst>
                <a:tab pos="513080" algn="l"/>
                <a:tab pos="513715" algn="l"/>
              </a:tabLst>
            </a:pPr>
            <a:r>
              <a:rPr lang="en-US" sz="1800" dirty="0">
                <a:effectLst/>
                <a:latin typeface="Arial" panose="020B0604020202020204" pitchFamily="34" charset="0"/>
                <a:ea typeface="Arial" panose="020B0604020202020204" pitchFamily="34" charset="0"/>
              </a:rPr>
              <a:t>a, b, c, d, e, </a:t>
            </a:r>
            <a:r>
              <a:rPr lang="en-US" sz="1800" dirty="0" err="1">
                <a:effectLst/>
                <a:latin typeface="Arial" panose="020B0604020202020204" pitchFamily="34" charset="0"/>
                <a:ea typeface="Arial" panose="020B0604020202020204" pitchFamily="34" charset="0"/>
              </a:rPr>
              <a:t>i</a:t>
            </a:r>
            <a:r>
              <a:rPr lang="en-US" sz="1800" dirty="0">
                <a:effectLst/>
                <a:latin typeface="Arial" panose="020B0604020202020204" pitchFamily="34" charset="0"/>
                <a:ea typeface="Arial" panose="020B0604020202020204" pitchFamily="34" charset="0"/>
              </a:rPr>
              <a:t>,</a:t>
            </a:r>
            <a:r>
              <a:rPr lang="en-US" sz="1800" spc="-2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l.</a:t>
            </a:r>
            <a:endParaRPr lang="en-GB" sz="1800" dirty="0">
              <a:effectLst/>
              <a:latin typeface="Arial" panose="020B0604020202020204" pitchFamily="34" charset="0"/>
              <a:ea typeface="Arial" panose="020B0604020202020204" pitchFamily="34" charset="0"/>
            </a:endParaRPr>
          </a:p>
          <a:p>
            <a:pPr marL="342900" lvl="0" indent="-342900">
              <a:buSzPts val="1200"/>
              <a:buFont typeface="Arial" panose="020B0604020202020204" pitchFamily="34" charset="0"/>
              <a:buAutoNum type="alphaUcPeriod"/>
              <a:tabLst>
                <a:tab pos="513080" algn="l"/>
                <a:tab pos="513715" algn="l"/>
              </a:tabLst>
            </a:pPr>
            <a:r>
              <a:rPr lang="en-US" sz="1800" dirty="0">
                <a:effectLst/>
                <a:latin typeface="Arial" panose="020B0604020202020204" pitchFamily="34" charset="0"/>
                <a:ea typeface="Arial" panose="020B0604020202020204" pitchFamily="34" charset="0"/>
              </a:rPr>
              <a:t>a, b, c, d, e, k,</a:t>
            </a:r>
            <a:r>
              <a:rPr lang="en-US" sz="1800" spc="-2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l.</a:t>
            </a:r>
            <a:endParaRPr lang="en-GB" sz="1800" dirty="0">
              <a:effectLst/>
              <a:latin typeface="Arial" panose="020B0604020202020204" pitchFamily="34" charset="0"/>
              <a:ea typeface="Arial" panose="020B0604020202020204" pitchFamily="34" charset="0"/>
            </a:endParaRPr>
          </a:p>
          <a:p>
            <a:pPr marL="0" marR="539750" lvl="0" indent="0">
              <a:spcBef>
                <a:spcPts val="460"/>
              </a:spcBef>
              <a:spcAft>
                <a:spcPts val="0"/>
              </a:spcAft>
              <a:buSzPts val="1200"/>
              <a:buNone/>
              <a:tabLst>
                <a:tab pos="513080" algn="l"/>
                <a:tab pos="513715" algn="l"/>
              </a:tabLst>
            </a:pPr>
            <a:endParaRPr lang="en-GB" sz="2400" dirty="0">
              <a:effectLst/>
              <a:latin typeface="Arial" panose="020B0604020202020204" pitchFamily="34" charset="0"/>
              <a:ea typeface="Arial" panose="020B0604020202020204" pitchFamily="34" charset="0"/>
            </a:endParaRPr>
          </a:p>
        </p:txBody>
      </p:sp>
      <p:sp>
        <p:nvSpPr>
          <p:cNvPr id="4" name="TextBox 3">
            <a:extLst>
              <a:ext uri="{FF2B5EF4-FFF2-40B4-BE49-F238E27FC236}">
                <a16:creationId xmlns:a16="http://schemas.microsoft.com/office/drawing/2014/main" id="{F914A656-A96D-4A77-9DEA-1B890EFD312E}"/>
              </a:ext>
            </a:extLst>
          </p:cNvPr>
          <p:cNvSpPr txBox="1"/>
          <p:nvPr/>
        </p:nvSpPr>
        <p:spPr>
          <a:xfrm>
            <a:off x="320842" y="6721642"/>
            <a:ext cx="184731" cy="369332"/>
          </a:xfrm>
          <a:prstGeom prst="rect">
            <a:avLst/>
          </a:prstGeom>
          <a:noFill/>
        </p:spPr>
        <p:txBody>
          <a:bodyPr wrap="none" rtlCol="0">
            <a:spAutoFit/>
          </a:bodyPr>
          <a:lstStyle/>
          <a:p>
            <a:endParaRPr lang="en-GB"/>
          </a:p>
        </p:txBody>
      </p:sp>
      <p:graphicFrame>
        <p:nvGraphicFramePr>
          <p:cNvPr id="6" name="Table 5">
            <a:extLst>
              <a:ext uri="{FF2B5EF4-FFF2-40B4-BE49-F238E27FC236}">
                <a16:creationId xmlns:a16="http://schemas.microsoft.com/office/drawing/2014/main" id="{9B9CF74F-9862-4398-9896-F6ED7BF5B943}"/>
              </a:ext>
            </a:extLst>
          </p:cNvPr>
          <p:cNvGraphicFramePr/>
          <p:nvPr>
            <p:extLst>
              <p:ext uri="{D42A27DB-BD31-4B8C-83A1-F6EECF244321}">
                <p14:modId xmlns:p14="http://schemas.microsoft.com/office/powerpoint/2010/main" val="3306771"/>
              </p:ext>
            </p:extLst>
          </p:nvPr>
        </p:nvGraphicFramePr>
        <p:xfrm>
          <a:off x="35706" y="6280567"/>
          <a:ext cx="11989146" cy="574675"/>
        </p:xfrm>
        <a:graphic>
          <a:graphicData uri="http://schemas.openxmlformats.org/drawingml/2006/table">
            <a:tbl>
              <a:tblPr firstRow="1" firstCol="1" lastRow="1" lastCol="1" bandRow="1" bandCol="1">
                <a:tableStyleId>{5C22544A-7EE6-4342-B048-85BDC9FD1C3A}</a:tableStyleId>
              </a:tblPr>
              <a:tblGrid>
                <a:gridCol w="1963739">
                  <a:extLst>
                    <a:ext uri="{9D8B030D-6E8A-4147-A177-3AD203B41FA5}">
                      <a16:colId xmlns:a16="http://schemas.microsoft.com/office/drawing/2014/main" val="3264813640"/>
                    </a:ext>
                  </a:extLst>
                </a:gridCol>
                <a:gridCol w="10025407">
                  <a:extLst>
                    <a:ext uri="{9D8B030D-6E8A-4147-A177-3AD203B41FA5}">
                      <a16:colId xmlns:a16="http://schemas.microsoft.com/office/drawing/2014/main" val="2701168199"/>
                    </a:ext>
                  </a:extLst>
                </a:gridCol>
              </a:tblGrid>
              <a:tr h="574675">
                <a:tc>
                  <a:txBody>
                    <a:bodyPr/>
                    <a:lstStyle/>
                    <a:p>
                      <a:pPr>
                        <a:spcBef>
                          <a:spcPts val="55"/>
                        </a:spcBef>
                      </a:pPr>
                      <a:r>
                        <a:rPr lang="en-US" sz="1350" dirty="0">
                          <a:effectLst/>
                          <a:latin typeface="Arial" panose="020B0604020202020204" pitchFamily="34" charset="0"/>
                          <a:ea typeface="Arial" panose="020B0604020202020204" pitchFamily="34" charset="0"/>
                          <a:cs typeface="Times New Roman" panose="02020603050405020304" pitchFamily="18" charset="0"/>
                        </a:rPr>
                        <a:t> </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R="24130" algn="ctr"/>
                      <a:r>
                        <a:rPr lang="en-US" sz="1100" b="1" dirty="0">
                          <a:effectLst/>
                          <a:latin typeface="Arial" panose="020B0604020202020204" pitchFamily="34" charset="0"/>
                          <a:ea typeface="Arial" panose="020B0604020202020204" pitchFamily="34" charset="0"/>
                          <a:cs typeface="Times New Roman" panose="02020603050405020304" pitchFamily="18" charset="0"/>
                        </a:rPr>
                        <a:t>D</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7945" marR="198120" algn="just">
                        <a:lnSpc>
                          <a:spcPct val="115000"/>
                        </a:lnSpc>
                        <a:spcBef>
                          <a:spcPts val="70"/>
                        </a:spcBef>
                        <a:spcAft>
                          <a:spcPts val="0"/>
                        </a:spcAft>
                      </a:pPr>
                      <a:r>
                        <a:rPr lang="en-US" sz="1100" dirty="0">
                          <a:effectLst/>
                          <a:latin typeface="Arial" panose="020B0604020202020204" pitchFamily="34" charset="0"/>
                          <a:ea typeface="Arial" panose="020B0604020202020204" pitchFamily="34" charset="0"/>
                          <a:cs typeface="Times New Roman" panose="02020603050405020304" pitchFamily="18" charset="0"/>
                        </a:rPr>
                        <a:t>The SABSA Framework Features are: Business driven, Risk-focused, Comprehensive, Modular, Open-Source, Auditable, Transparent.</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82002485"/>
                  </a:ext>
                </a:extLst>
              </a:tr>
            </a:tbl>
          </a:graphicData>
        </a:graphic>
      </p:graphicFrame>
    </p:spTree>
    <p:extLst>
      <p:ext uri="{BB962C8B-B14F-4D97-AF65-F5344CB8AC3E}">
        <p14:creationId xmlns:p14="http://schemas.microsoft.com/office/powerpoint/2010/main" val="1543807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1C1530-D846-41A4-918B-D62909345C91}"/>
              </a:ext>
            </a:extLst>
          </p:cNvPr>
          <p:cNvSpPr>
            <a:spLocks noGrp="1"/>
          </p:cNvSpPr>
          <p:nvPr>
            <p:ph idx="1"/>
          </p:nvPr>
        </p:nvSpPr>
        <p:spPr>
          <a:xfrm>
            <a:off x="139980" y="1892968"/>
            <a:ext cx="11527028" cy="4275222"/>
          </a:xfrm>
        </p:spPr>
        <p:txBody>
          <a:bodyPr>
            <a:noAutofit/>
          </a:bodyPr>
          <a:lstStyle/>
          <a:p>
            <a:pPr marL="0" lvl="0" indent="0">
              <a:spcBef>
                <a:spcPts val="1155"/>
              </a:spcBef>
              <a:buSzPts val="1200"/>
              <a:buNone/>
              <a:tabLst>
                <a:tab pos="513080" algn="l"/>
                <a:tab pos="513715" algn="l"/>
              </a:tabLst>
            </a:pPr>
            <a:r>
              <a:rPr lang="en-US" sz="1800" dirty="0">
                <a:effectLst/>
                <a:latin typeface="Arial" panose="020B0604020202020204" pitchFamily="34" charset="0"/>
                <a:ea typeface="Arial" panose="020B0604020202020204" pitchFamily="34" charset="0"/>
              </a:rPr>
              <a:t>How does ‘Separation of Privileges’ harden</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security?</a:t>
            </a:r>
            <a:endParaRPr lang="en-GB" sz="1800" dirty="0">
              <a:effectLst/>
              <a:latin typeface="Arial" panose="020B0604020202020204" pitchFamily="34" charset="0"/>
              <a:ea typeface="Arial" panose="020B0604020202020204" pitchFamily="34" charset="0"/>
            </a:endParaRPr>
          </a:p>
          <a:p>
            <a:pPr marL="284480" indent="0">
              <a:buNone/>
            </a:pPr>
            <a:endParaRPr lang="en-GB" sz="1800" dirty="0">
              <a:effectLst/>
              <a:latin typeface="Arial" panose="020B0604020202020204" pitchFamily="34" charset="0"/>
              <a:ea typeface="Arial" panose="020B0604020202020204" pitchFamily="34" charset="0"/>
            </a:endParaRPr>
          </a:p>
          <a:p>
            <a:pPr marL="342900" lvl="0" indent="-342900">
              <a:buSzPts val="1200"/>
              <a:buFont typeface="Arial" panose="020B0604020202020204" pitchFamily="34" charset="0"/>
              <a:buAutoNum type="alphaUcPeriod"/>
              <a:tabLst>
                <a:tab pos="513080" algn="l"/>
                <a:tab pos="513715" algn="l"/>
              </a:tabLst>
            </a:pPr>
            <a:r>
              <a:rPr lang="en-US" sz="1800" dirty="0">
                <a:effectLst/>
                <a:latin typeface="Arial" panose="020B0604020202020204" pitchFamily="34" charset="0"/>
                <a:ea typeface="Arial" panose="020B0604020202020204" pitchFamily="34" charset="0"/>
              </a:rPr>
              <a:t>It stops people working together to hack</a:t>
            </a:r>
            <a:r>
              <a:rPr lang="en-US" sz="1800" spc="-2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systems.</a:t>
            </a:r>
            <a:endParaRPr lang="en-GB" sz="1800" dirty="0">
              <a:effectLst/>
              <a:latin typeface="Arial" panose="020B0604020202020204" pitchFamily="34" charset="0"/>
              <a:ea typeface="Arial" panose="020B0604020202020204" pitchFamily="34" charset="0"/>
            </a:endParaRPr>
          </a:p>
          <a:p>
            <a:pPr marL="342900" lvl="0" indent="-342900">
              <a:buSzPts val="1200"/>
              <a:buFont typeface="Arial" panose="020B0604020202020204" pitchFamily="34" charset="0"/>
              <a:buAutoNum type="alphaUcPeriod"/>
              <a:tabLst>
                <a:tab pos="513080" algn="l"/>
                <a:tab pos="513715" algn="l"/>
              </a:tabLst>
            </a:pPr>
            <a:r>
              <a:rPr lang="en-US" sz="1800" dirty="0">
                <a:effectLst/>
                <a:latin typeface="Arial" panose="020B0604020202020204" pitchFamily="34" charset="0"/>
                <a:ea typeface="Arial" panose="020B0604020202020204" pitchFamily="34" charset="0"/>
              </a:rPr>
              <a:t>It stops access to shared</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resources.</a:t>
            </a:r>
            <a:endParaRPr lang="en-GB" sz="1800" dirty="0">
              <a:effectLst/>
              <a:latin typeface="Arial" panose="020B0604020202020204" pitchFamily="34" charset="0"/>
              <a:ea typeface="Arial" panose="020B0604020202020204" pitchFamily="34" charset="0"/>
            </a:endParaRPr>
          </a:p>
          <a:p>
            <a:pPr marL="342900" lvl="0" indent="-342900">
              <a:buSzPts val="1200"/>
              <a:buFont typeface="Arial" panose="020B0604020202020204" pitchFamily="34" charset="0"/>
              <a:buAutoNum type="alphaUcPeriod"/>
              <a:tabLst>
                <a:tab pos="513080" algn="l"/>
                <a:tab pos="513715" algn="l"/>
              </a:tabLst>
            </a:pPr>
            <a:r>
              <a:rPr lang="en-US" sz="1800" dirty="0">
                <a:effectLst/>
                <a:latin typeface="Arial" panose="020B0604020202020204" pitchFamily="34" charset="0"/>
                <a:ea typeface="Arial" panose="020B0604020202020204" pitchFamily="34" charset="0"/>
              </a:rPr>
              <a:t>It results in </a:t>
            </a:r>
            <a:r>
              <a:rPr lang="en-US" sz="1800" dirty="0" err="1">
                <a:effectLst/>
                <a:latin typeface="Arial" panose="020B0604020202020204" pitchFamily="34" charset="0"/>
                <a:ea typeface="Arial" panose="020B0604020202020204" pitchFamily="34" charset="0"/>
              </a:rPr>
              <a:t>defence</a:t>
            </a:r>
            <a:r>
              <a:rPr lang="en-US" sz="1800" dirty="0">
                <a:effectLst/>
                <a:latin typeface="Arial" panose="020B0604020202020204" pitchFamily="34" charset="0"/>
                <a:ea typeface="Arial" panose="020B0604020202020204" pitchFamily="34" charset="0"/>
              </a:rPr>
              <a:t>-in-depth needed for robust</a:t>
            </a:r>
            <a:r>
              <a:rPr lang="en-US" sz="1800" spc="-3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security.</a:t>
            </a:r>
            <a:endParaRPr lang="en-GB" sz="1800" dirty="0">
              <a:effectLst/>
              <a:latin typeface="Arial" panose="020B0604020202020204" pitchFamily="34" charset="0"/>
              <a:ea typeface="Arial" panose="020B0604020202020204" pitchFamily="34" charset="0"/>
            </a:endParaRPr>
          </a:p>
          <a:p>
            <a:pPr marL="342900" lvl="0" indent="-342900">
              <a:buSzPts val="1200"/>
              <a:buFont typeface="Arial" panose="020B0604020202020204" pitchFamily="34" charset="0"/>
              <a:buAutoNum type="alphaUcPeriod"/>
              <a:tabLst>
                <a:tab pos="513080" algn="l"/>
                <a:tab pos="513715" algn="l"/>
              </a:tabLst>
            </a:pPr>
            <a:r>
              <a:rPr lang="en-US" sz="1800" dirty="0">
                <a:effectLst/>
                <a:latin typeface="Arial" panose="020B0604020202020204" pitchFamily="34" charset="0"/>
                <a:ea typeface="Arial" panose="020B0604020202020204" pitchFamily="34" charset="0"/>
              </a:rPr>
              <a:t>It discourages people from committing</a:t>
            </a:r>
            <a:r>
              <a:rPr lang="en-US" sz="1800" spc="-4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fraud.</a:t>
            </a:r>
            <a:endParaRPr lang="en-GB" sz="1800" dirty="0">
              <a:effectLst/>
              <a:latin typeface="Arial" panose="020B0604020202020204" pitchFamily="34" charset="0"/>
              <a:ea typeface="Arial" panose="020B0604020202020204" pitchFamily="34" charset="0"/>
            </a:endParaRPr>
          </a:p>
          <a:p>
            <a:pPr marL="0" marR="539750" lvl="0" indent="0">
              <a:spcBef>
                <a:spcPts val="460"/>
              </a:spcBef>
              <a:spcAft>
                <a:spcPts val="0"/>
              </a:spcAft>
              <a:buSzPts val="1200"/>
              <a:buNone/>
              <a:tabLst>
                <a:tab pos="513080" algn="l"/>
                <a:tab pos="513715" algn="l"/>
              </a:tabLst>
            </a:pPr>
            <a:endParaRPr lang="en-GB" sz="2400" dirty="0">
              <a:effectLst/>
              <a:latin typeface="Arial" panose="020B0604020202020204" pitchFamily="34" charset="0"/>
              <a:ea typeface="Arial" panose="020B0604020202020204" pitchFamily="34" charset="0"/>
            </a:endParaRPr>
          </a:p>
        </p:txBody>
      </p:sp>
      <p:sp>
        <p:nvSpPr>
          <p:cNvPr id="4" name="TextBox 3">
            <a:extLst>
              <a:ext uri="{FF2B5EF4-FFF2-40B4-BE49-F238E27FC236}">
                <a16:creationId xmlns:a16="http://schemas.microsoft.com/office/drawing/2014/main" id="{F914A656-A96D-4A77-9DEA-1B890EFD312E}"/>
              </a:ext>
            </a:extLst>
          </p:cNvPr>
          <p:cNvSpPr txBox="1"/>
          <p:nvPr/>
        </p:nvSpPr>
        <p:spPr>
          <a:xfrm>
            <a:off x="320842" y="6721642"/>
            <a:ext cx="184731" cy="369332"/>
          </a:xfrm>
          <a:prstGeom prst="rect">
            <a:avLst/>
          </a:prstGeom>
          <a:noFill/>
        </p:spPr>
        <p:txBody>
          <a:bodyPr wrap="none" rtlCol="0">
            <a:spAutoFit/>
          </a:bodyPr>
          <a:lstStyle/>
          <a:p>
            <a:endParaRPr lang="en-GB"/>
          </a:p>
        </p:txBody>
      </p:sp>
      <p:graphicFrame>
        <p:nvGraphicFramePr>
          <p:cNvPr id="6" name="Table 5">
            <a:extLst>
              <a:ext uri="{FF2B5EF4-FFF2-40B4-BE49-F238E27FC236}">
                <a16:creationId xmlns:a16="http://schemas.microsoft.com/office/drawing/2014/main" id="{9B9CF74F-9862-4398-9896-F6ED7BF5B943}"/>
              </a:ext>
            </a:extLst>
          </p:cNvPr>
          <p:cNvGraphicFramePr/>
          <p:nvPr>
            <p:extLst>
              <p:ext uri="{D42A27DB-BD31-4B8C-83A1-F6EECF244321}">
                <p14:modId xmlns:p14="http://schemas.microsoft.com/office/powerpoint/2010/main" val="2140806981"/>
              </p:ext>
            </p:extLst>
          </p:nvPr>
        </p:nvGraphicFramePr>
        <p:xfrm>
          <a:off x="35706" y="6280567"/>
          <a:ext cx="11989146" cy="574675"/>
        </p:xfrm>
        <a:graphic>
          <a:graphicData uri="http://schemas.openxmlformats.org/drawingml/2006/table">
            <a:tbl>
              <a:tblPr firstRow="1" firstCol="1" lastRow="1" lastCol="1" bandRow="1" bandCol="1">
                <a:tableStyleId>{5C22544A-7EE6-4342-B048-85BDC9FD1C3A}</a:tableStyleId>
              </a:tblPr>
              <a:tblGrid>
                <a:gridCol w="1963739">
                  <a:extLst>
                    <a:ext uri="{9D8B030D-6E8A-4147-A177-3AD203B41FA5}">
                      <a16:colId xmlns:a16="http://schemas.microsoft.com/office/drawing/2014/main" val="3264813640"/>
                    </a:ext>
                  </a:extLst>
                </a:gridCol>
                <a:gridCol w="10025407">
                  <a:extLst>
                    <a:ext uri="{9D8B030D-6E8A-4147-A177-3AD203B41FA5}">
                      <a16:colId xmlns:a16="http://schemas.microsoft.com/office/drawing/2014/main" val="2701168199"/>
                    </a:ext>
                  </a:extLst>
                </a:gridCol>
              </a:tblGrid>
              <a:tr h="574675">
                <a:tc>
                  <a:txBody>
                    <a:bodyPr/>
                    <a:lstStyle/>
                    <a:p>
                      <a:r>
                        <a:rPr lang="en-US" sz="1200" dirty="0">
                          <a:effectLst/>
                          <a:latin typeface="Arial" panose="020B0604020202020204" pitchFamily="34" charset="0"/>
                          <a:ea typeface="Arial" panose="020B0604020202020204" pitchFamily="34" charset="0"/>
                          <a:cs typeface="Times New Roman" panose="02020603050405020304" pitchFamily="18" charset="0"/>
                        </a:rPr>
                        <a:t> </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algn="ctr"/>
                      <a:r>
                        <a:rPr lang="en-US" sz="1200" dirty="0">
                          <a:effectLst/>
                          <a:latin typeface="Arial" panose="020B0604020202020204" pitchFamily="34" charset="0"/>
                          <a:ea typeface="Arial" panose="020B0604020202020204" pitchFamily="34" charset="0"/>
                          <a:cs typeface="Times New Roman" panose="02020603050405020304" pitchFamily="18" charset="0"/>
                        </a:rPr>
                        <a:t> </a:t>
                      </a:r>
                      <a:r>
                        <a:rPr lang="en-US" sz="1100" b="1" dirty="0">
                          <a:effectLst/>
                          <a:latin typeface="Arial" panose="020B0604020202020204" pitchFamily="34" charset="0"/>
                          <a:ea typeface="Arial" panose="020B0604020202020204" pitchFamily="34" charset="0"/>
                          <a:cs typeface="Times New Roman" panose="02020603050405020304" pitchFamily="18" charset="0"/>
                        </a:rPr>
                        <a:t>C</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7945">
                        <a:lnSpc>
                          <a:spcPts val="1190"/>
                        </a:lnSpc>
                      </a:pP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p>
                      <a:pPr marL="67945">
                        <a:lnSpc>
                          <a:spcPts val="1190"/>
                        </a:lnSpc>
                      </a:pPr>
                      <a:r>
                        <a:rPr lang="en-US" sz="1100" dirty="0">
                          <a:effectLst/>
                          <a:latin typeface="Arial" panose="020B0604020202020204" pitchFamily="34" charset="0"/>
                          <a:ea typeface="Arial" panose="020B0604020202020204" pitchFamily="34" charset="0"/>
                          <a:cs typeface="Times New Roman" panose="02020603050405020304" pitchFamily="18" charset="0"/>
                        </a:rPr>
                        <a:t>The principle of separation of privilege states that a system should not grant permission based upon a single condition. This results in multiple conditions having to be met to access a particular resource or object within the system. This principle is often confused with separation of duties.</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82002485"/>
                  </a:ext>
                </a:extLst>
              </a:tr>
            </a:tbl>
          </a:graphicData>
        </a:graphic>
      </p:graphicFrame>
    </p:spTree>
    <p:extLst>
      <p:ext uri="{BB962C8B-B14F-4D97-AF65-F5344CB8AC3E}">
        <p14:creationId xmlns:p14="http://schemas.microsoft.com/office/powerpoint/2010/main" val="309860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73A3E"/>
            </a:gs>
            <a:gs pos="100000">
              <a:srgbClr val="191E23"/>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46" name="Oval 45">
            <a:extLst>
              <a:ext uri="{FF2B5EF4-FFF2-40B4-BE49-F238E27FC236}">
                <a16:creationId xmlns:a16="http://schemas.microsoft.com/office/drawing/2014/main" id="{3E09B879-FC68-4025-BB3E-45AFC976F0B0}"/>
              </a:ext>
            </a:extLst>
          </p:cNvPr>
          <p:cNvSpPr/>
          <p:nvPr/>
        </p:nvSpPr>
        <p:spPr>
          <a:xfrm>
            <a:off x="3781423" y="1104900"/>
            <a:ext cx="4648199" cy="4648199"/>
          </a:xfrm>
          <a:prstGeom prst="ellipse">
            <a:avLst/>
          </a:prstGeom>
          <a:gradFill>
            <a:gsLst>
              <a:gs pos="68000">
                <a:srgbClr val="1D2227"/>
              </a:gs>
              <a:gs pos="41000">
                <a:srgbClr val="21252A"/>
              </a:gs>
              <a:gs pos="22000">
                <a:srgbClr val="282C31"/>
              </a:gs>
              <a:gs pos="0">
                <a:srgbClr val="373A3E"/>
              </a:gs>
              <a:gs pos="100000">
                <a:srgbClr val="191E23"/>
              </a:gs>
            </a:gsLst>
            <a:path path="circle">
              <a:fillToRect l="100000" b="100000"/>
            </a:path>
          </a:gradFill>
          <a:ln w="38100">
            <a:gradFill>
              <a:gsLst>
                <a:gs pos="0">
                  <a:srgbClr val="F4E132"/>
                </a:gs>
                <a:gs pos="30000">
                  <a:srgbClr val="C57EB8"/>
                </a:gs>
                <a:gs pos="81500">
                  <a:srgbClr val="3D6AAB"/>
                </a:gs>
                <a:gs pos="55000">
                  <a:srgbClr val="EF6F55"/>
                </a:gs>
                <a:gs pos="100000">
                  <a:srgbClr val="00B293"/>
                </a:gs>
              </a:gsLst>
              <a:lin ang="5400000" scaled="1"/>
            </a:gra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3F145F73-675E-44F6-8CCD-F4DDE513B65D}"/>
              </a:ext>
            </a:extLst>
          </p:cNvPr>
          <p:cNvSpPr/>
          <p:nvPr/>
        </p:nvSpPr>
        <p:spPr>
          <a:xfrm>
            <a:off x="5010423" y="509336"/>
            <a:ext cx="2056852" cy="2056852"/>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gradFill flip="none" rotWithShape="1">
            <a:gsLst>
              <a:gs pos="12000">
                <a:schemeClr val="bg1">
                  <a:lumMod val="65000"/>
                </a:schemeClr>
              </a:gs>
              <a:gs pos="53000">
                <a:srgbClr val="191E23"/>
              </a:gs>
            </a:gsLst>
            <a:lin ang="8100000" scaled="0"/>
            <a:tileRect/>
          </a:gradFill>
          <a:ln>
            <a:gradFill>
              <a:gsLst>
                <a:gs pos="0">
                  <a:schemeClr val="bg1">
                    <a:lumMod val="100000"/>
                  </a:schemeClr>
                </a:gs>
                <a:gs pos="94000">
                  <a:srgbClr val="191E23"/>
                </a:gs>
              </a:gsLst>
              <a:lin ang="5400000" scaled="1"/>
            </a:gradFill>
          </a:ln>
          <a:effectLst>
            <a:outerShdw blurRad="228600" dist="88900" dir="8100000" algn="ctr" rotWithShape="0">
              <a:schemeClr val="tx1">
                <a:lumMod val="95000"/>
                <a:lumOff val="5000"/>
                <a:alpha val="78000"/>
              </a:scheme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marL="0" lvl="0" indent="0" algn="ctr" defTabSz="1600200">
              <a:lnSpc>
                <a:spcPct val="90000"/>
              </a:lnSpc>
              <a:spcBef>
                <a:spcPct val="0"/>
              </a:spcBef>
              <a:spcAft>
                <a:spcPct val="35000"/>
              </a:spcAft>
              <a:buNone/>
            </a:pPr>
            <a:endParaRPr lang="en-GB" sz="3600" kern="1200"/>
          </a:p>
        </p:txBody>
      </p:sp>
      <p:sp>
        <p:nvSpPr>
          <p:cNvPr id="10" name="Freeform: Shape 9">
            <a:extLst>
              <a:ext uri="{FF2B5EF4-FFF2-40B4-BE49-F238E27FC236}">
                <a16:creationId xmlns:a16="http://schemas.microsoft.com/office/drawing/2014/main" id="{49FDF212-2329-49BC-A4F9-7512B2975D38}"/>
              </a:ext>
            </a:extLst>
          </p:cNvPr>
          <p:cNvSpPr/>
          <p:nvPr/>
        </p:nvSpPr>
        <p:spPr>
          <a:xfrm>
            <a:off x="6998987" y="1954112"/>
            <a:ext cx="2056852" cy="2056852"/>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gradFill flip="none" rotWithShape="1">
            <a:gsLst>
              <a:gs pos="12000">
                <a:schemeClr val="bg1">
                  <a:lumMod val="65000"/>
                </a:schemeClr>
              </a:gs>
              <a:gs pos="53000">
                <a:srgbClr val="191E23"/>
              </a:gs>
            </a:gsLst>
            <a:lin ang="8100000" scaled="0"/>
            <a:tileRect/>
          </a:gradFill>
          <a:ln>
            <a:gradFill>
              <a:gsLst>
                <a:gs pos="0">
                  <a:schemeClr val="bg1">
                    <a:lumMod val="100000"/>
                  </a:schemeClr>
                </a:gs>
                <a:gs pos="94000">
                  <a:srgbClr val="191E23"/>
                </a:gs>
              </a:gsLst>
              <a:lin ang="5400000" scaled="1"/>
            </a:gradFill>
          </a:ln>
          <a:effectLst>
            <a:outerShdw blurRad="228600" dist="88900" dir="8100000" algn="ctr" rotWithShape="0">
              <a:schemeClr val="tx1">
                <a:lumMod val="95000"/>
                <a:lumOff val="5000"/>
                <a:alpha val="78000"/>
              </a:scheme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marL="0" lvl="0" indent="0" algn="ctr" defTabSz="1600200">
              <a:lnSpc>
                <a:spcPct val="90000"/>
              </a:lnSpc>
              <a:spcBef>
                <a:spcPct val="0"/>
              </a:spcBef>
              <a:spcAft>
                <a:spcPct val="35000"/>
              </a:spcAft>
              <a:buNone/>
            </a:pPr>
            <a:endParaRPr lang="en-GB" sz="3600" kern="1200"/>
          </a:p>
        </p:txBody>
      </p:sp>
      <p:sp>
        <p:nvSpPr>
          <p:cNvPr id="12" name="Freeform: Shape 11">
            <a:extLst>
              <a:ext uri="{FF2B5EF4-FFF2-40B4-BE49-F238E27FC236}">
                <a16:creationId xmlns:a16="http://schemas.microsoft.com/office/drawing/2014/main" id="{677C87B4-2BCD-484F-B1E9-EB63764C1CFF}"/>
              </a:ext>
            </a:extLst>
          </p:cNvPr>
          <p:cNvSpPr/>
          <p:nvPr/>
        </p:nvSpPr>
        <p:spPr>
          <a:xfrm>
            <a:off x="6239423" y="4291809"/>
            <a:ext cx="2056852" cy="2056852"/>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gradFill flip="none" rotWithShape="1">
            <a:gsLst>
              <a:gs pos="12000">
                <a:schemeClr val="bg1">
                  <a:lumMod val="65000"/>
                </a:schemeClr>
              </a:gs>
              <a:gs pos="53000">
                <a:srgbClr val="191E23"/>
              </a:gs>
            </a:gsLst>
            <a:lin ang="8100000" scaled="0"/>
            <a:tileRect/>
          </a:gradFill>
          <a:ln>
            <a:gradFill>
              <a:gsLst>
                <a:gs pos="0">
                  <a:schemeClr val="bg1">
                    <a:lumMod val="100000"/>
                  </a:schemeClr>
                </a:gs>
                <a:gs pos="94000">
                  <a:srgbClr val="191E23"/>
                </a:gs>
              </a:gsLst>
              <a:lin ang="5400000" scaled="1"/>
            </a:gradFill>
          </a:ln>
          <a:effectLst>
            <a:outerShdw blurRad="228600" dist="88900" dir="8100000" algn="ctr" rotWithShape="0">
              <a:schemeClr val="tx1">
                <a:lumMod val="95000"/>
                <a:lumOff val="5000"/>
                <a:alpha val="78000"/>
              </a:scheme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marL="0" lvl="0" indent="0" algn="ctr" defTabSz="1600200">
              <a:lnSpc>
                <a:spcPct val="90000"/>
              </a:lnSpc>
              <a:spcBef>
                <a:spcPct val="0"/>
              </a:spcBef>
              <a:spcAft>
                <a:spcPct val="35000"/>
              </a:spcAft>
              <a:buNone/>
            </a:pPr>
            <a:endParaRPr lang="en-GB" sz="3600" kern="1200"/>
          </a:p>
        </p:txBody>
      </p:sp>
      <p:sp>
        <p:nvSpPr>
          <p:cNvPr id="14" name="Freeform: Shape 13">
            <a:extLst>
              <a:ext uri="{FF2B5EF4-FFF2-40B4-BE49-F238E27FC236}">
                <a16:creationId xmlns:a16="http://schemas.microsoft.com/office/drawing/2014/main" id="{80DC7A14-A7E3-4F31-8E83-AC6A11EAB2BD}"/>
              </a:ext>
            </a:extLst>
          </p:cNvPr>
          <p:cNvSpPr/>
          <p:nvPr/>
        </p:nvSpPr>
        <p:spPr>
          <a:xfrm>
            <a:off x="3781423" y="4291809"/>
            <a:ext cx="2056852" cy="2056852"/>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gradFill flip="none" rotWithShape="1">
            <a:gsLst>
              <a:gs pos="12000">
                <a:schemeClr val="bg1">
                  <a:lumMod val="65000"/>
                </a:schemeClr>
              </a:gs>
              <a:gs pos="53000">
                <a:srgbClr val="191E23"/>
              </a:gs>
            </a:gsLst>
            <a:lin ang="8100000" scaled="0"/>
            <a:tileRect/>
          </a:gradFill>
          <a:ln>
            <a:gradFill>
              <a:gsLst>
                <a:gs pos="0">
                  <a:schemeClr val="bg1">
                    <a:lumMod val="100000"/>
                  </a:schemeClr>
                </a:gs>
                <a:gs pos="94000">
                  <a:srgbClr val="191E23"/>
                </a:gs>
              </a:gsLst>
              <a:lin ang="5400000" scaled="1"/>
            </a:gradFill>
          </a:ln>
          <a:effectLst>
            <a:outerShdw blurRad="228600" dist="88900" dir="8100000" algn="ctr" rotWithShape="0">
              <a:schemeClr val="tx1">
                <a:lumMod val="95000"/>
                <a:lumOff val="5000"/>
                <a:alpha val="78000"/>
              </a:scheme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marL="0" lvl="0" indent="0" algn="ctr" defTabSz="1600200">
              <a:lnSpc>
                <a:spcPct val="90000"/>
              </a:lnSpc>
              <a:spcBef>
                <a:spcPct val="0"/>
              </a:spcBef>
              <a:spcAft>
                <a:spcPct val="35000"/>
              </a:spcAft>
              <a:buNone/>
            </a:pPr>
            <a:endParaRPr lang="en-GB" sz="3600" kern="1200"/>
          </a:p>
        </p:txBody>
      </p:sp>
      <p:sp>
        <p:nvSpPr>
          <p:cNvPr id="16" name="Freeform: Shape 15">
            <a:extLst>
              <a:ext uri="{FF2B5EF4-FFF2-40B4-BE49-F238E27FC236}">
                <a16:creationId xmlns:a16="http://schemas.microsoft.com/office/drawing/2014/main" id="{782C91CA-76A1-4081-97E0-160CBADAA1C1}"/>
              </a:ext>
            </a:extLst>
          </p:cNvPr>
          <p:cNvSpPr/>
          <p:nvPr/>
        </p:nvSpPr>
        <p:spPr>
          <a:xfrm>
            <a:off x="3021859" y="1954112"/>
            <a:ext cx="2056852" cy="2056852"/>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gradFill flip="none" rotWithShape="1">
            <a:gsLst>
              <a:gs pos="12000">
                <a:schemeClr val="bg1">
                  <a:lumMod val="65000"/>
                </a:schemeClr>
              </a:gs>
              <a:gs pos="53000">
                <a:srgbClr val="191E23"/>
              </a:gs>
            </a:gsLst>
            <a:lin ang="8100000" scaled="0"/>
            <a:tileRect/>
          </a:gradFill>
          <a:ln>
            <a:gradFill>
              <a:gsLst>
                <a:gs pos="0">
                  <a:schemeClr val="bg1">
                    <a:lumMod val="100000"/>
                  </a:schemeClr>
                </a:gs>
                <a:gs pos="94000">
                  <a:srgbClr val="191E23"/>
                </a:gs>
              </a:gsLst>
              <a:lin ang="5400000" scaled="1"/>
            </a:gradFill>
          </a:ln>
          <a:effectLst>
            <a:outerShdw blurRad="228600" dist="88900" dir="8100000" algn="ctr" rotWithShape="0">
              <a:schemeClr val="tx1">
                <a:lumMod val="95000"/>
                <a:lumOff val="5000"/>
                <a:alpha val="78000"/>
              </a:scheme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marL="0" lvl="0" indent="0" algn="ctr" defTabSz="1600200">
              <a:lnSpc>
                <a:spcPct val="90000"/>
              </a:lnSpc>
              <a:spcBef>
                <a:spcPct val="0"/>
              </a:spcBef>
              <a:spcAft>
                <a:spcPct val="35000"/>
              </a:spcAft>
              <a:buNone/>
            </a:pPr>
            <a:endParaRPr lang="en-GB" sz="3600" kern="1200"/>
          </a:p>
        </p:txBody>
      </p:sp>
      <p:sp>
        <p:nvSpPr>
          <p:cNvPr id="27" name="Freeform: Shape 26">
            <a:extLst>
              <a:ext uri="{FF2B5EF4-FFF2-40B4-BE49-F238E27FC236}">
                <a16:creationId xmlns:a16="http://schemas.microsoft.com/office/drawing/2014/main" id="{8D257CAF-5A2C-4725-9A49-2D60432A63B7}"/>
              </a:ext>
            </a:extLst>
          </p:cNvPr>
          <p:cNvSpPr/>
          <p:nvPr/>
        </p:nvSpPr>
        <p:spPr>
          <a:xfrm>
            <a:off x="5182812" y="681725"/>
            <a:ext cx="1712074" cy="1712074"/>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gradFill flip="none" rotWithShape="1">
            <a:gsLst>
              <a:gs pos="12000">
                <a:schemeClr val="bg1">
                  <a:lumMod val="65000"/>
                </a:schemeClr>
              </a:gs>
              <a:gs pos="58000">
                <a:srgbClr val="191E23"/>
              </a:gs>
            </a:gsLst>
            <a:lin ang="2700000" scaled="1"/>
            <a:tileRect/>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marL="0" lvl="0" indent="0" algn="ctr" defTabSz="1600200">
              <a:lnSpc>
                <a:spcPct val="90000"/>
              </a:lnSpc>
              <a:spcBef>
                <a:spcPct val="0"/>
              </a:spcBef>
              <a:spcAft>
                <a:spcPct val="35000"/>
              </a:spcAft>
              <a:buNone/>
            </a:pPr>
            <a:endParaRPr lang="en-GB" sz="3600" kern="1200"/>
          </a:p>
        </p:txBody>
      </p:sp>
      <p:sp>
        <p:nvSpPr>
          <p:cNvPr id="28" name="Freeform: Shape 27">
            <a:extLst>
              <a:ext uri="{FF2B5EF4-FFF2-40B4-BE49-F238E27FC236}">
                <a16:creationId xmlns:a16="http://schemas.microsoft.com/office/drawing/2014/main" id="{2FA8DABF-BAA3-4FB8-B3B6-E3040771D188}"/>
              </a:ext>
            </a:extLst>
          </p:cNvPr>
          <p:cNvSpPr/>
          <p:nvPr/>
        </p:nvSpPr>
        <p:spPr>
          <a:xfrm>
            <a:off x="7171376" y="2126501"/>
            <a:ext cx="1712074" cy="1712074"/>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gradFill flip="none" rotWithShape="1">
            <a:gsLst>
              <a:gs pos="12000">
                <a:schemeClr val="bg1">
                  <a:lumMod val="65000"/>
                </a:schemeClr>
              </a:gs>
              <a:gs pos="58000">
                <a:srgbClr val="191E23"/>
              </a:gs>
            </a:gsLst>
            <a:lin ang="2700000" scaled="1"/>
            <a:tileRect/>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marL="0" lvl="0" indent="0" algn="ctr" defTabSz="1600200">
              <a:lnSpc>
                <a:spcPct val="90000"/>
              </a:lnSpc>
              <a:spcBef>
                <a:spcPct val="0"/>
              </a:spcBef>
              <a:spcAft>
                <a:spcPct val="35000"/>
              </a:spcAft>
              <a:buNone/>
            </a:pPr>
            <a:endParaRPr lang="en-GB" sz="3600" kern="1200"/>
          </a:p>
        </p:txBody>
      </p:sp>
      <p:sp>
        <p:nvSpPr>
          <p:cNvPr id="29" name="Freeform: Shape 28">
            <a:extLst>
              <a:ext uri="{FF2B5EF4-FFF2-40B4-BE49-F238E27FC236}">
                <a16:creationId xmlns:a16="http://schemas.microsoft.com/office/drawing/2014/main" id="{DD386D2E-15BD-4A0C-AC4F-AE019B21243C}"/>
              </a:ext>
            </a:extLst>
          </p:cNvPr>
          <p:cNvSpPr/>
          <p:nvPr/>
        </p:nvSpPr>
        <p:spPr>
          <a:xfrm>
            <a:off x="6411812" y="4464198"/>
            <a:ext cx="1712074" cy="1712074"/>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gradFill flip="none" rotWithShape="1">
            <a:gsLst>
              <a:gs pos="12000">
                <a:schemeClr val="bg1">
                  <a:lumMod val="65000"/>
                </a:schemeClr>
              </a:gs>
              <a:gs pos="58000">
                <a:srgbClr val="191E23"/>
              </a:gs>
            </a:gsLst>
            <a:lin ang="2700000" scaled="1"/>
            <a:tileRect/>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marL="0" lvl="0" indent="0" algn="ctr" defTabSz="1600200">
              <a:lnSpc>
                <a:spcPct val="90000"/>
              </a:lnSpc>
              <a:spcBef>
                <a:spcPct val="0"/>
              </a:spcBef>
              <a:spcAft>
                <a:spcPct val="35000"/>
              </a:spcAft>
              <a:buNone/>
            </a:pPr>
            <a:endParaRPr lang="en-GB" sz="3600" kern="1200"/>
          </a:p>
        </p:txBody>
      </p:sp>
      <p:sp>
        <p:nvSpPr>
          <p:cNvPr id="30" name="Freeform: Shape 29">
            <a:extLst>
              <a:ext uri="{FF2B5EF4-FFF2-40B4-BE49-F238E27FC236}">
                <a16:creationId xmlns:a16="http://schemas.microsoft.com/office/drawing/2014/main" id="{3D33D621-FB79-42B4-B249-D3A6E5C1545F}"/>
              </a:ext>
            </a:extLst>
          </p:cNvPr>
          <p:cNvSpPr/>
          <p:nvPr/>
        </p:nvSpPr>
        <p:spPr>
          <a:xfrm>
            <a:off x="3953812" y="4464198"/>
            <a:ext cx="1712074" cy="1712074"/>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gradFill flip="none" rotWithShape="1">
            <a:gsLst>
              <a:gs pos="12000">
                <a:schemeClr val="bg1">
                  <a:lumMod val="65000"/>
                </a:schemeClr>
              </a:gs>
              <a:gs pos="58000">
                <a:srgbClr val="191E23"/>
              </a:gs>
            </a:gsLst>
            <a:lin ang="2700000" scaled="1"/>
            <a:tileRect/>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marL="0" lvl="0" indent="0" algn="ctr" defTabSz="1600200">
              <a:lnSpc>
                <a:spcPct val="90000"/>
              </a:lnSpc>
              <a:spcBef>
                <a:spcPct val="0"/>
              </a:spcBef>
              <a:spcAft>
                <a:spcPct val="35000"/>
              </a:spcAft>
              <a:buNone/>
            </a:pPr>
            <a:endParaRPr lang="en-GB" sz="3600" kern="1200"/>
          </a:p>
        </p:txBody>
      </p:sp>
      <p:sp>
        <p:nvSpPr>
          <p:cNvPr id="31" name="Freeform: Shape 30">
            <a:extLst>
              <a:ext uri="{FF2B5EF4-FFF2-40B4-BE49-F238E27FC236}">
                <a16:creationId xmlns:a16="http://schemas.microsoft.com/office/drawing/2014/main" id="{2DB8347D-05E2-4728-A53F-6E7D6F49BD1C}"/>
              </a:ext>
            </a:extLst>
          </p:cNvPr>
          <p:cNvSpPr/>
          <p:nvPr/>
        </p:nvSpPr>
        <p:spPr>
          <a:xfrm>
            <a:off x="3194248" y="2126501"/>
            <a:ext cx="1712074" cy="1712074"/>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gradFill flip="none" rotWithShape="1">
            <a:gsLst>
              <a:gs pos="12000">
                <a:schemeClr val="bg1">
                  <a:lumMod val="65000"/>
                </a:schemeClr>
              </a:gs>
              <a:gs pos="58000">
                <a:srgbClr val="191E23"/>
              </a:gs>
            </a:gsLst>
            <a:lin ang="2700000" scaled="1"/>
            <a:tileRect/>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marL="0" lvl="0" indent="0" algn="ctr" defTabSz="1600200">
              <a:lnSpc>
                <a:spcPct val="90000"/>
              </a:lnSpc>
              <a:spcBef>
                <a:spcPct val="0"/>
              </a:spcBef>
              <a:spcAft>
                <a:spcPct val="35000"/>
              </a:spcAft>
              <a:buNone/>
            </a:pPr>
            <a:endParaRPr lang="en-GB" sz="3600" kern="1200"/>
          </a:p>
        </p:txBody>
      </p:sp>
      <p:sp>
        <p:nvSpPr>
          <p:cNvPr id="32" name="Freeform: Shape 31">
            <a:extLst>
              <a:ext uri="{FF2B5EF4-FFF2-40B4-BE49-F238E27FC236}">
                <a16:creationId xmlns:a16="http://schemas.microsoft.com/office/drawing/2014/main" id="{13ACCD1A-9465-4D42-9998-313FB0308D78}"/>
              </a:ext>
            </a:extLst>
          </p:cNvPr>
          <p:cNvSpPr/>
          <p:nvPr/>
        </p:nvSpPr>
        <p:spPr>
          <a:xfrm>
            <a:off x="5253559" y="752472"/>
            <a:ext cx="1570580" cy="1570580"/>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gradFill flip="none" rotWithShape="1">
            <a:gsLst>
              <a:gs pos="36000">
                <a:srgbClr val="F5E133"/>
              </a:gs>
              <a:gs pos="88000">
                <a:srgbClr val="B88500"/>
              </a:gs>
            </a:gsLst>
            <a:lin ang="2700000" scaled="1"/>
            <a:tileRect/>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marL="0" lvl="0" indent="0" algn="ctr" defTabSz="1600200">
              <a:lnSpc>
                <a:spcPct val="90000"/>
              </a:lnSpc>
              <a:spcBef>
                <a:spcPct val="0"/>
              </a:spcBef>
              <a:spcAft>
                <a:spcPct val="35000"/>
              </a:spcAft>
              <a:buNone/>
            </a:pPr>
            <a:endParaRPr lang="en-GB" sz="3600" kern="1200"/>
          </a:p>
        </p:txBody>
      </p:sp>
      <p:sp>
        <p:nvSpPr>
          <p:cNvPr id="33" name="Freeform: Shape 32">
            <a:extLst>
              <a:ext uri="{FF2B5EF4-FFF2-40B4-BE49-F238E27FC236}">
                <a16:creationId xmlns:a16="http://schemas.microsoft.com/office/drawing/2014/main" id="{2F400881-06CB-439A-986D-82F26EF2F072}"/>
              </a:ext>
            </a:extLst>
          </p:cNvPr>
          <p:cNvSpPr/>
          <p:nvPr/>
        </p:nvSpPr>
        <p:spPr>
          <a:xfrm>
            <a:off x="7242123" y="2197248"/>
            <a:ext cx="1570580" cy="1570580"/>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gradFill flip="none" rotWithShape="1">
            <a:gsLst>
              <a:gs pos="36000">
                <a:srgbClr val="C57EB8"/>
              </a:gs>
              <a:gs pos="88000">
                <a:srgbClr val="413441"/>
              </a:gs>
            </a:gsLst>
            <a:lin ang="2700000" scaled="1"/>
            <a:tileRect/>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algn="ctr" defTabSz="1600200">
              <a:lnSpc>
                <a:spcPct val="90000"/>
              </a:lnSpc>
              <a:spcBef>
                <a:spcPct val="0"/>
              </a:spcBef>
              <a:spcAft>
                <a:spcPct val="35000"/>
              </a:spcAft>
            </a:pPr>
            <a:endParaRPr lang="en-GB" sz="3600"/>
          </a:p>
        </p:txBody>
      </p:sp>
      <p:sp>
        <p:nvSpPr>
          <p:cNvPr id="34" name="Freeform: Shape 33">
            <a:extLst>
              <a:ext uri="{FF2B5EF4-FFF2-40B4-BE49-F238E27FC236}">
                <a16:creationId xmlns:a16="http://schemas.microsoft.com/office/drawing/2014/main" id="{69A519A1-2B2E-4D8F-B1E1-E66D56FE39B0}"/>
              </a:ext>
            </a:extLst>
          </p:cNvPr>
          <p:cNvSpPr/>
          <p:nvPr/>
        </p:nvSpPr>
        <p:spPr>
          <a:xfrm>
            <a:off x="6482559" y="4534945"/>
            <a:ext cx="1570580" cy="1570580"/>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gradFill flip="none" rotWithShape="1">
            <a:gsLst>
              <a:gs pos="36000">
                <a:srgbClr val="EF6F55"/>
              </a:gs>
              <a:gs pos="88000">
                <a:srgbClr val="8D2103"/>
              </a:gs>
            </a:gsLst>
            <a:lin ang="2700000" scaled="1"/>
            <a:tileRect/>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algn="ctr" defTabSz="1600200">
              <a:lnSpc>
                <a:spcPct val="90000"/>
              </a:lnSpc>
              <a:spcBef>
                <a:spcPct val="0"/>
              </a:spcBef>
              <a:spcAft>
                <a:spcPct val="35000"/>
              </a:spcAft>
            </a:pPr>
            <a:endParaRPr lang="en-GB" sz="3600"/>
          </a:p>
        </p:txBody>
      </p:sp>
      <p:sp>
        <p:nvSpPr>
          <p:cNvPr id="35" name="Freeform: Shape 34">
            <a:extLst>
              <a:ext uri="{FF2B5EF4-FFF2-40B4-BE49-F238E27FC236}">
                <a16:creationId xmlns:a16="http://schemas.microsoft.com/office/drawing/2014/main" id="{E3F7E5C1-FC0E-4451-99DA-2FA43ECCC25C}"/>
              </a:ext>
            </a:extLst>
          </p:cNvPr>
          <p:cNvSpPr/>
          <p:nvPr/>
        </p:nvSpPr>
        <p:spPr>
          <a:xfrm>
            <a:off x="4024559" y="4534945"/>
            <a:ext cx="1570580" cy="1570580"/>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gradFill flip="none" rotWithShape="1">
            <a:gsLst>
              <a:gs pos="36000">
                <a:srgbClr val="3D6AAB"/>
              </a:gs>
              <a:gs pos="88000">
                <a:srgbClr val="1D2D4E"/>
              </a:gs>
            </a:gsLst>
            <a:lin ang="2700000" scaled="1"/>
            <a:tileRect/>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algn="ctr" defTabSz="1600200">
              <a:lnSpc>
                <a:spcPct val="90000"/>
              </a:lnSpc>
              <a:spcBef>
                <a:spcPct val="0"/>
              </a:spcBef>
              <a:spcAft>
                <a:spcPct val="35000"/>
              </a:spcAft>
            </a:pPr>
            <a:endParaRPr lang="en-GB" sz="3600"/>
          </a:p>
        </p:txBody>
      </p:sp>
      <p:sp>
        <p:nvSpPr>
          <p:cNvPr id="36" name="Freeform: Shape 35">
            <a:extLst>
              <a:ext uri="{FF2B5EF4-FFF2-40B4-BE49-F238E27FC236}">
                <a16:creationId xmlns:a16="http://schemas.microsoft.com/office/drawing/2014/main" id="{DF45E440-1C7C-4692-9579-0C43A965E404}"/>
              </a:ext>
            </a:extLst>
          </p:cNvPr>
          <p:cNvSpPr/>
          <p:nvPr/>
        </p:nvSpPr>
        <p:spPr>
          <a:xfrm>
            <a:off x="3264995" y="2197248"/>
            <a:ext cx="1570580" cy="1570580"/>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gradFill flip="none" rotWithShape="1">
            <a:gsLst>
              <a:gs pos="36000">
                <a:srgbClr val="00B293"/>
              </a:gs>
              <a:gs pos="88000">
                <a:srgbClr val="005649"/>
              </a:gs>
            </a:gsLst>
            <a:lin ang="2700000" scaled="1"/>
            <a:tileRect/>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algn="ctr" defTabSz="1600200">
              <a:lnSpc>
                <a:spcPct val="90000"/>
              </a:lnSpc>
              <a:spcBef>
                <a:spcPct val="0"/>
              </a:spcBef>
              <a:spcAft>
                <a:spcPct val="35000"/>
              </a:spcAft>
            </a:pPr>
            <a:endParaRPr lang="en-GB" sz="3600"/>
          </a:p>
        </p:txBody>
      </p:sp>
      <p:sp>
        <p:nvSpPr>
          <p:cNvPr id="37" name="Freeform: Shape 36">
            <a:extLst>
              <a:ext uri="{FF2B5EF4-FFF2-40B4-BE49-F238E27FC236}">
                <a16:creationId xmlns:a16="http://schemas.microsoft.com/office/drawing/2014/main" id="{D0D6B2CB-C91C-4FBC-80D8-B1521ECA961D}"/>
              </a:ext>
            </a:extLst>
          </p:cNvPr>
          <p:cNvSpPr/>
          <p:nvPr/>
        </p:nvSpPr>
        <p:spPr>
          <a:xfrm>
            <a:off x="5487612" y="986525"/>
            <a:ext cx="1102474" cy="1102474"/>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gradFill>
            <a:gsLst>
              <a:gs pos="7000">
                <a:schemeClr val="bg1">
                  <a:lumMod val="50000"/>
                </a:schemeClr>
              </a:gs>
              <a:gs pos="92000">
                <a:srgbClr val="191E23"/>
              </a:gs>
            </a:gsLst>
            <a:lin ang="3600000" scaled="0"/>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marL="0" lvl="0" indent="0" algn="ctr" defTabSz="1600200">
              <a:lnSpc>
                <a:spcPct val="90000"/>
              </a:lnSpc>
              <a:spcBef>
                <a:spcPct val="0"/>
              </a:spcBef>
              <a:spcAft>
                <a:spcPct val="35000"/>
              </a:spcAft>
              <a:buNone/>
            </a:pPr>
            <a:endParaRPr lang="en-GB" sz="3600" kern="1200"/>
          </a:p>
        </p:txBody>
      </p:sp>
      <p:sp>
        <p:nvSpPr>
          <p:cNvPr id="38" name="Freeform: Shape 37">
            <a:extLst>
              <a:ext uri="{FF2B5EF4-FFF2-40B4-BE49-F238E27FC236}">
                <a16:creationId xmlns:a16="http://schemas.microsoft.com/office/drawing/2014/main" id="{1F3E6284-FC27-41F5-AF11-A2A6E070D4EE}"/>
              </a:ext>
            </a:extLst>
          </p:cNvPr>
          <p:cNvSpPr/>
          <p:nvPr/>
        </p:nvSpPr>
        <p:spPr>
          <a:xfrm>
            <a:off x="7476176" y="2431301"/>
            <a:ext cx="1102474" cy="1102474"/>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gradFill>
            <a:gsLst>
              <a:gs pos="7000">
                <a:schemeClr val="bg1">
                  <a:lumMod val="50000"/>
                </a:schemeClr>
              </a:gs>
              <a:gs pos="92000">
                <a:srgbClr val="191E23"/>
              </a:gs>
            </a:gsLst>
            <a:lin ang="3600000" scaled="0"/>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marL="0" lvl="0" indent="0" algn="ctr" defTabSz="1600200">
              <a:lnSpc>
                <a:spcPct val="90000"/>
              </a:lnSpc>
              <a:spcBef>
                <a:spcPct val="0"/>
              </a:spcBef>
              <a:spcAft>
                <a:spcPct val="35000"/>
              </a:spcAft>
              <a:buNone/>
            </a:pPr>
            <a:endParaRPr lang="en-GB" sz="3600" kern="1200"/>
          </a:p>
        </p:txBody>
      </p:sp>
      <p:sp>
        <p:nvSpPr>
          <p:cNvPr id="39" name="Freeform: Shape 38">
            <a:extLst>
              <a:ext uri="{FF2B5EF4-FFF2-40B4-BE49-F238E27FC236}">
                <a16:creationId xmlns:a16="http://schemas.microsoft.com/office/drawing/2014/main" id="{74812895-8B6D-4BD3-8BD5-FDC070685996}"/>
              </a:ext>
            </a:extLst>
          </p:cNvPr>
          <p:cNvSpPr/>
          <p:nvPr/>
        </p:nvSpPr>
        <p:spPr>
          <a:xfrm>
            <a:off x="6552583" y="4604969"/>
            <a:ext cx="1430532" cy="1430532"/>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gradFill>
            <a:gsLst>
              <a:gs pos="15000">
                <a:schemeClr val="bg1">
                  <a:lumMod val="50000"/>
                </a:schemeClr>
              </a:gs>
              <a:gs pos="92000">
                <a:srgbClr val="191E23"/>
              </a:gs>
            </a:gsLst>
            <a:lin ang="7800000" scaled="0"/>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marL="0" lvl="0" indent="0" algn="ctr" defTabSz="1600200">
              <a:lnSpc>
                <a:spcPct val="90000"/>
              </a:lnSpc>
              <a:spcBef>
                <a:spcPct val="0"/>
              </a:spcBef>
              <a:spcAft>
                <a:spcPct val="35000"/>
              </a:spcAft>
              <a:buNone/>
            </a:pPr>
            <a:endParaRPr lang="en-GB" sz="3600" kern="1200"/>
          </a:p>
        </p:txBody>
      </p:sp>
      <p:sp>
        <p:nvSpPr>
          <p:cNvPr id="40" name="Freeform: Shape 39">
            <a:extLst>
              <a:ext uri="{FF2B5EF4-FFF2-40B4-BE49-F238E27FC236}">
                <a16:creationId xmlns:a16="http://schemas.microsoft.com/office/drawing/2014/main" id="{3DED25C6-A1A1-456C-92C2-CCC690CAD978}"/>
              </a:ext>
            </a:extLst>
          </p:cNvPr>
          <p:cNvSpPr/>
          <p:nvPr/>
        </p:nvSpPr>
        <p:spPr>
          <a:xfrm>
            <a:off x="4258612" y="4768998"/>
            <a:ext cx="1102474" cy="1102474"/>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gradFill>
            <a:gsLst>
              <a:gs pos="7000">
                <a:schemeClr val="bg1">
                  <a:lumMod val="50000"/>
                </a:schemeClr>
              </a:gs>
              <a:gs pos="92000">
                <a:srgbClr val="191E23"/>
              </a:gs>
            </a:gsLst>
            <a:lin ang="3600000" scaled="0"/>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marL="0" lvl="0" indent="0" algn="ctr" defTabSz="1600200">
              <a:lnSpc>
                <a:spcPct val="90000"/>
              </a:lnSpc>
              <a:spcBef>
                <a:spcPct val="0"/>
              </a:spcBef>
              <a:spcAft>
                <a:spcPct val="35000"/>
              </a:spcAft>
              <a:buNone/>
            </a:pPr>
            <a:endParaRPr lang="en-GB" sz="3600" kern="1200"/>
          </a:p>
        </p:txBody>
      </p:sp>
      <p:sp>
        <p:nvSpPr>
          <p:cNvPr id="41" name="Freeform: Shape 40">
            <a:extLst>
              <a:ext uri="{FF2B5EF4-FFF2-40B4-BE49-F238E27FC236}">
                <a16:creationId xmlns:a16="http://schemas.microsoft.com/office/drawing/2014/main" id="{86A30783-7617-47CB-BFEE-E6E101DCCD5A}"/>
              </a:ext>
            </a:extLst>
          </p:cNvPr>
          <p:cNvSpPr/>
          <p:nvPr/>
        </p:nvSpPr>
        <p:spPr>
          <a:xfrm>
            <a:off x="3499048" y="2431301"/>
            <a:ext cx="1102474" cy="1102474"/>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gradFill>
            <a:gsLst>
              <a:gs pos="7000">
                <a:schemeClr val="bg1">
                  <a:lumMod val="50000"/>
                </a:schemeClr>
              </a:gs>
              <a:gs pos="92000">
                <a:srgbClr val="191E23"/>
              </a:gs>
            </a:gsLst>
            <a:lin ang="3600000" scaled="0"/>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marL="0" lvl="0" indent="0" algn="ctr" defTabSz="1600200">
              <a:lnSpc>
                <a:spcPct val="90000"/>
              </a:lnSpc>
              <a:spcBef>
                <a:spcPct val="0"/>
              </a:spcBef>
              <a:spcAft>
                <a:spcPct val="35000"/>
              </a:spcAft>
              <a:buNone/>
            </a:pPr>
            <a:endParaRPr lang="en-GB" sz="3600" kern="1200"/>
          </a:p>
        </p:txBody>
      </p:sp>
      <p:sp>
        <p:nvSpPr>
          <p:cNvPr id="42" name="Freeform: Shape 41">
            <a:extLst>
              <a:ext uri="{FF2B5EF4-FFF2-40B4-BE49-F238E27FC236}">
                <a16:creationId xmlns:a16="http://schemas.microsoft.com/office/drawing/2014/main" id="{A0EDC36F-0073-4FA6-903E-F9485FA10E85}"/>
              </a:ext>
            </a:extLst>
          </p:cNvPr>
          <p:cNvSpPr/>
          <p:nvPr/>
        </p:nvSpPr>
        <p:spPr>
          <a:xfrm>
            <a:off x="5323583" y="822496"/>
            <a:ext cx="1430532" cy="1430532"/>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gradFill>
            <a:gsLst>
              <a:gs pos="15000">
                <a:schemeClr val="bg1">
                  <a:lumMod val="50000"/>
                </a:schemeClr>
              </a:gs>
              <a:gs pos="92000">
                <a:srgbClr val="191E23"/>
              </a:gs>
            </a:gsLst>
            <a:lin ang="7800000" scaled="0"/>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marL="0" lvl="0" indent="0" algn="ctr" defTabSz="1600200">
              <a:lnSpc>
                <a:spcPct val="90000"/>
              </a:lnSpc>
              <a:spcBef>
                <a:spcPct val="0"/>
              </a:spcBef>
              <a:spcAft>
                <a:spcPct val="35000"/>
              </a:spcAft>
              <a:buNone/>
            </a:pPr>
            <a:endParaRPr lang="en-GB" sz="3600" kern="1200"/>
          </a:p>
        </p:txBody>
      </p:sp>
      <p:sp>
        <p:nvSpPr>
          <p:cNvPr id="43" name="Freeform: Shape 42">
            <a:extLst>
              <a:ext uri="{FF2B5EF4-FFF2-40B4-BE49-F238E27FC236}">
                <a16:creationId xmlns:a16="http://schemas.microsoft.com/office/drawing/2014/main" id="{4C189B0A-736E-4F05-BE71-02D2293197B0}"/>
              </a:ext>
            </a:extLst>
          </p:cNvPr>
          <p:cNvSpPr/>
          <p:nvPr/>
        </p:nvSpPr>
        <p:spPr>
          <a:xfrm>
            <a:off x="7312147" y="2267272"/>
            <a:ext cx="1430532" cy="1430532"/>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gradFill>
            <a:gsLst>
              <a:gs pos="15000">
                <a:schemeClr val="bg1">
                  <a:lumMod val="50000"/>
                </a:schemeClr>
              </a:gs>
              <a:gs pos="92000">
                <a:srgbClr val="191E23"/>
              </a:gs>
            </a:gsLst>
            <a:lin ang="7800000" scaled="0"/>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marL="0" lvl="0" indent="0" algn="ctr" defTabSz="1600200">
              <a:lnSpc>
                <a:spcPct val="90000"/>
              </a:lnSpc>
              <a:spcBef>
                <a:spcPct val="0"/>
              </a:spcBef>
              <a:spcAft>
                <a:spcPct val="35000"/>
              </a:spcAft>
              <a:buNone/>
            </a:pPr>
            <a:endParaRPr lang="en-GB" sz="3600" kern="1200"/>
          </a:p>
        </p:txBody>
      </p:sp>
      <p:sp>
        <p:nvSpPr>
          <p:cNvPr id="44" name="Freeform: Shape 43">
            <a:extLst>
              <a:ext uri="{FF2B5EF4-FFF2-40B4-BE49-F238E27FC236}">
                <a16:creationId xmlns:a16="http://schemas.microsoft.com/office/drawing/2014/main" id="{5D0BA46D-7D1C-4977-979D-5F7C4042FC3B}"/>
              </a:ext>
            </a:extLst>
          </p:cNvPr>
          <p:cNvSpPr/>
          <p:nvPr/>
        </p:nvSpPr>
        <p:spPr>
          <a:xfrm>
            <a:off x="4094583" y="4604969"/>
            <a:ext cx="1430532" cy="1430532"/>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gradFill>
            <a:gsLst>
              <a:gs pos="15000">
                <a:schemeClr val="bg1">
                  <a:lumMod val="50000"/>
                </a:schemeClr>
              </a:gs>
              <a:gs pos="92000">
                <a:srgbClr val="191E23"/>
              </a:gs>
            </a:gsLst>
            <a:lin ang="7800000" scaled="0"/>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marL="0" lvl="0" indent="0" algn="ctr" defTabSz="1600200">
              <a:lnSpc>
                <a:spcPct val="90000"/>
              </a:lnSpc>
              <a:spcBef>
                <a:spcPct val="0"/>
              </a:spcBef>
              <a:spcAft>
                <a:spcPct val="35000"/>
              </a:spcAft>
              <a:buNone/>
            </a:pPr>
            <a:endParaRPr lang="en-GB" sz="3600" kern="1200"/>
          </a:p>
        </p:txBody>
      </p:sp>
      <p:sp>
        <p:nvSpPr>
          <p:cNvPr id="45" name="Freeform: Shape 44">
            <a:extLst>
              <a:ext uri="{FF2B5EF4-FFF2-40B4-BE49-F238E27FC236}">
                <a16:creationId xmlns:a16="http://schemas.microsoft.com/office/drawing/2014/main" id="{CDE5F192-6FC2-419C-ADB3-CADEFEC64263}"/>
              </a:ext>
            </a:extLst>
          </p:cNvPr>
          <p:cNvSpPr/>
          <p:nvPr/>
        </p:nvSpPr>
        <p:spPr>
          <a:xfrm>
            <a:off x="3335019" y="2267272"/>
            <a:ext cx="1430532" cy="1430532"/>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gradFill>
            <a:gsLst>
              <a:gs pos="15000">
                <a:schemeClr val="bg1">
                  <a:lumMod val="50000"/>
                </a:schemeClr>
              </a:gs>
              <a:gs pos="92000">
                <a:srgbClr val="191E23"/>
              </a:gs>
            </a:gsLst>
            <a:lin ang="7800000" scaled="0"/>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marL="0" lvl="0" indent="0" algn="ctr" defTabSz="1600200">
              <a:lnSpc>
                <a:spcPct val="90000"/>
              </a:lnSpc>
              <a:spcBef>
                <a:spcPct val="0"/>
              </a:spcBef>
              <a:spcAft>
                <a:spcPct val="35000"/>
              </a:spcAft>
              <a:buNone/>
            </a:pPr>
            <a:endParaRPr lang="en-GB" sz="3600" kern="1200"/>
          </a:p>
        </p:txBody>
      </p:sp>
      <p:sp>
        <p:nvSpPr>
          <p:cNvPr id="49" name="Freeform: Shape 48">
            <a:extLst>
              <a:ext uri="{FF2B5EF4-FFF2-40B4-BE49-F238E27FC236}">
                <a16:creationId xmlns:a16="http://schemas.microsoft.com/office/drawing/2014/main" id="{95B39314-1A74-46F2-9BDD-DC3CBF75C16A}"/>
              </a:ext>
            </a:extLst>
          </p:cNvPr>
          <p:cNvSpPr/>
          <p:nvPr/>
        </p:nvSpPr>
        <p:spPr>
          <a:xfrm>
            <a:off x="6894163" y="475079"/>
            <a:ext cx="3057585" cy="750925"/>
          </a:xfrm>
          <a:custGeom>
            <a:avLst/>
            <a:gdLst>
              <a:gd name="connsiteX0" fmla="*/ 671159 w 3719451"/>
              <a:gd name="connsiteY0" fmla="*/ 0 h 913476"/>
              <a:gd name="connsiteX1" fmla="*/ 3262713 w 3719451"/>
              <a:gd name="connsiteY1" fmla="*/ 0 h 913476"/>
              <a:gd name="connsiteX2" fmla="*/ 3719451 w 3719451"/>
              <a:gd name="connsiteY2" fmla="*/ 456738 h 913476"/>
              <a:gd name="connsiteX3" fmla="*/ 3262713 w 3719451"/>
              <a:gd name="connsiteY3" fmla="*/ 913476 h 913476"/>
              <a:gd name="connsiteX4" fmla="*/ 671159 w 3719451"/>
              <a:gd name="connsiteY4" fmla="*/ 913476 h 913476"/>
              <a:gd name="connsiteX5" fmla="*/ 250314 w 3719451"/>
              <a:gd name="connsiteY5" fmla="*/ 634521 h 913476"/>
              <a:gd name="connsiteX6" fmla="*/ 237972 w 3719451"/>
              <a:gd name="connsiteY6" fmla="*/ 594762 h 913476"/>
              <a:gd name="connsiteX7" fmla="*/ 0 w 3719451"/>
              <a:gd name="connsiteY7" fmla="*/ 456738 h 913476"/>
              <a:gd name="connsiteX8" fmla="*/ 237972 w 3719451"/>
              <a:gd name="connsiteY8" fmla="*/ 318714 h 913476"/>
              <a:gd name="connsiteX9" fmla="*/ 250314 w 3719451"/>
              <a:gd name="connsiteY9" fmla="*/ 278955 h 913476"/>
              <a:gd name="connsiteX10" fmla="*/ 671159 w 3719451"/>
              <a:gd name="connsiteY10" fmla="*/ 0 h 913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19451" h="913476">
                <a:moveTo>
                  <a:pt x="671159" y="0"/>
                </a:moveTo>
                <a:lnTo>
                  <a:pt x="3262713" y="0"/>
                </a:lnTo>
                <a:cubicBezTo>
                  <a:pt x="3514962" y="0"/>
                  <a:pt x="3719451" y="204489"/>
                  <a:pt x="3719451" y="456738"/>
                </a:cubicBezTo>
                <a:cubicBezTo>
                  <a:pt x="3719451" y="708987"/>
                  <a:pt x="3514962" y="913476"/>
                  <a:pt x="3262713" y="913476"/>
                </a:cubicBezTo>
                <a:lnTo>
                  <a:pt x="671159" y="913476"/>
                </a:lnTo>
                <a:cubicBezTo>
                  <a:pt x="481973" y="913476"/>
                  <a:pt x="319651" y="798451"/>
                  <a:pt x="250314" y="634521"/>
                </a:cubicBezTo>
                <a:lnTo>
                  <a:pt x="237972" y="594762"/>
                </a:lnTo>
                <a:lnTo>
                  <a:pt x="0" y="456738"/>
                </a:lnTo>
                <a:lnTo>
                  <a:pt x="237972" y="318714"/>
                </a:lnTo>
                <a:lnTo>
                  <a:pt x="250314" y="278955"/>
                </a:lnTo>
                <a:cubicBezTo>
                  <a:pt x="319651" y="115025"/>
                  <a:pt x="481973" y="0"/>
                  <a:pt x="671159" y="0"/>
                </a:cubicBezTo>
                <a:close/>
              </a:path>
            </a:pathLst>
          </a:custGeom>
          <a:gradFill flip="none" rotWithShape="1">
            <a:gsLst>
              <a:gs pos="74000">
                <a:schemeClr val="accent6">
                  <a:lumMod val="75000"/>
                </a:schemeClr>
              </a:gs>
              <a:gs pos="96000">
                <a:schemeClr val="accent6"/>
              </a:gs>
              <a:gs pos="12000">
                <a:srgbClr val="99FF99"/>
              </a:gs>
            </a:gsLst>
            <a:lin ang="2700000" scaled="1"/>
            <a:tileRect/>
          </a:gradFill>
          <a:ln>
            <a:gradFill>
              <a:gsLst>
                <a:gs pos="19000">
                  <a:srgbClr val="373A3E"/>
                </a:gs>
                <a:gs pos="60000">
                  <a:srgbClr val="191E23"/>
                </a:gs>
              </a:gsLst>
              <a:lin ang="5400000" scaled="1"/>
            </a:gradFill>
          </a:ln>
          <a:effectLst>
            <a:outerShdw blurRad="228600" dist="88900" dir="8100000" algn="ctr" rotWithShape="0">
              <a:schemeClr val="tx1">
                <a:lumMod val="95000"/>
                <a:lumOff val="5000"/>
                <a:alpha val="78000"/>
              </a:scheme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algn="ctr" defTabSz="1600200">
              <a:lnSpc>
                <a:spcPct val="90000"/>
              </a:lnSpc>
              <a:spcBef>
                <a:spcPct val="0"/>
              </a:spcBef>
              <a:spcAft>
                <a:spcPct val="35000"/>
              </a:spcAft>
            </a:pPr>
            <a:endParaRPr lang="en-GB" sz="3600"/>
          </a:p>
        </p:txBody>
      </p:sp>
      <p:sp>
        <p:nvSpPr>
          <p:cNvPr id="50" name="Freeform: Shape 49">
            <a:extLst>
              <a:ext uri="{FF2B5EF4-FFF2-40B4-BE49-F238E27FC236}">
                <a16:creationId xmlns:a16="http://schemas.microsoft.com/office/drawing/2014/main" id="{D17F4678-6567-47B9-AB95-974BB843B6A9}"/>
              </a:ext>
            </a:extLst>
          </p:cNvPr>
          <p:cNvSpPr/>
          <p:nvPr/>
        </p:nvSpPr>
        <p:spPr>
          <a:xfrm>
            <a:off x="9119945" y="2599419"/>
            <a:ext cx="3057585" cy="750925"/>
          </a:xfrm>
          <a:custGeom>
            <a:avLst/>
            <a:gdLst>
              <a:gd name="connsiteX0" fmla="*/ 671159 w 3719451"/>
              <a:gd name="connsiteY0" fmla="*/ 0 h 913476"/>
              <a:gd name="connsiteX1" fmla="*/ 3262713 w 3719451"/>
              <a:gd name="connsiteY1" fmla="*/ 0 h 913476"/>
              <a:gd name="connsiteX2" fmla="*/ 3719451 w 3719451"/>
              <a:gd name="connsiteY2" fmla="*/ 456738 h 913476"/>
              <a:gd name="connsiteX3" fmla="*/ 3262713 w 3719451"/>
              <a:gd name="connsiteY3" fmla="*/ 913476 h 913476"/>
              <a:gd name="connsiteX4" fmla="*/ 671159 w 3719451"/>
              <a:gd name="connsiteY4" fmla="*/ 913476 h 913476"/>
              <a:gd name="connsiteX5" fmla="*/ 250314 w 3719451"/>
              <a:gd name="connsiteY5" fmla="*/ 634521 h 913476"/>
              <a:gd name="connsiteX6" fmla="*/ 237972 w 3719451"/>
              <a:gd name="connsiteY6" fmla="*/ 594762 h 913476"/>
              <a:gd name="connsiteX7" fmla="*/ 0 w 3719451"/>
              <a:gd name="connsiteY7" fmla="*/ 456738 h 913476"/>
              <a:gd name="connsiteX8" fmla="*/ 237972 w 3719451"/>
              <a:gd name="connsiteY8" fmla="*/ 318714 h 913476"/>
              <a:gd name="connsiteX9" fmla="*/ 250314 w 3719451"/>
              <a:gd name="connsiteY9" fmla="*/ 278955 h 913476"/>
              <a:gd name="connsiteX10" fmla="*/ 671159 w 3719451"/>
              <a:gd name="connsiteY10" fmla="*/ 0 h 913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19451" h="913476">
                <a:moveTo>
                  <a:pt x="671159" y="0"/>
                </a:moveTo>
                <a:lnTo>
                  <a:pt x="3262713" y="0"/>
                </a:lnTo>
                <a:cubicBezTo>
                  <a:pt x="3514962" y="0"/>
                  <a:pt x="3719451" y="204489"/>
                  <a:pt x="3719451" y="456738"/>
                </a:cubicBezTo>
                <a:cubicBezTo>
                  <a:pt x="3719451" y="708987"/>
                  <a:pt x="3514962" y="913476"/>
                  <a:pt x="3262713" y="913476"/>
                </a:cubicBezTo>
                <a:lnTo>
                  <a:pt x="671159" y="913476"/>
                </a:lnTo>
                <a:cubicBezTo>
                  <a:pt x="481973" y="913476"/>
                  <a:pt x="319651" y="798451"/>
                  <a:pt x="250314" y="634521"/>
                </a:cubicBezTo>
                <a:lnTo>
                  <a:pt x="237972" y="594762"/>
                </a:lnTo>
                <a:lnTo>
                  <a:pt x="0" y="456738"/>
                </a:lnTo>
                <a:lnTo>
                  <a:pt x="237972" y="318714"/>
                </a:lnTo>
                <a:lnTo>
                  <a:pt x="250314" y="278955"/>
                </a:lnTo>
                <a:cubicBezTo>
                  <a:pt x="319651" y="115025"/>
                  <a:pt x="481973" y="0"/>
                  <a:pt x="671159" y="0"/>
                </a:cubicBezTo>
                <a:close/>
              </a:path>
            </a:pathLst>
          </a:custGeom>
          <a:gradFill flip="none" rotWithShape="1">
            <a:gsLst>
              <a:gs pos="74000">
                <a:schemeClr val="accent6">
                  <a:lumMod val="75000"/>
                </a:schemeClr>
              </a:gs>
              <a:gs pos="96000">
                <a:schemeClr val="accent6"/>
              </a:gs>
              <a:gs pos="12000">
                <a:srgbClr val="99FF99"/>
              </a:gs>
            </a:gsLst>
            <a:lin ang="2700000" scaled="1"/>
            <a:tileRect/>
          </a:gradFill>
          <a:ln>
            <a:gradFill>
              <a:gsLst>
                <a:gs pos="19000">
                  <a:srgbClr val="373A3E"/>
                </a:gs>
                <a:gs pos="60000">
                  <a:srgbClr val="191E23"/>
                </a:gs>
              </a:gsLst>
              <a:lin ang="5400000" scaled="1"/>
            </a:gradFill>
          </a:ln>
          <a:effectLst>
            <a:outerShdw blurRad="228600" dist="88900" dir="8100000" algn="ctr" rotWithShape="0">
              <a:schemeClr val="tx1">
                <a:lumMod val="95000"/>
                <a:lumOff val="5000"/>
                <a:alpha val="78000"/>
              </a:scheme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algn="ctr" defTabSz="1600200">
              <a:lnSpc>
                <a:spcPct val="90000"/>
              </a:lnSpc>
              <a:spcBef>
                <a:spcPct val="0"/>
              </a:spcBef>
              <a:spcAft>
                <a:spcPct val="35000"/>
              </a:spcAft>
            </a:pPr>
            <a:endParaRPr lang="en-GB" sz="3600"/>
          </a:p>
        </p:txBody>
      </p:sp>
      <p:sp>
        <p:nvSpPr>
          <p:cNvPr id="51" name="Freeform: Shape 50">
            <a:extLst>
              <a:ext uri="{FF2B5EF4-FFF2-40B4-BE49-F238E27FC236}">
                <a16:creationId xmlns:a16="http://schemas.microsoft.com/office/drawing/2014/main" id="{094AAA0A-28D5-4E10-BBF7-8F5814678AF7}"/>
              </a:ext>
            </a:extLst>
          </p:cNvPr>
          <p:cNvSpPr/>
          <p:nvPr/>
        </p:nvSpPr>
        <p:spPr>
          <a:xfrm>
            <a:off x="8341992" y="4985844"/>
            <a:ext cx="3057585" cy="750925"/>
          </a:xfrm>
          <a:custGeom>
            <a:avLst/>
            <a:gdLst>
              <a:gd name="connsiteX0" fmla="*/ 671159 w 3719451"/>
              <a:gd name="connsiteY0" fmla="*/ 0 h 913476"/>
              <a:gd name="connsiteX1" fmla="*/ 3262713 w 3719451"/>
              <a:gd name="connsiteY1" fmla="*/ 0 h 913476"/>
              <a:gd name="connsiteX2" fmla="*/ 3719451 w 3719451"/>
              <a:gd name="connsiteY2" fmla="*/ 456738 h 913476"/>
              <a:gd name="connsiteX3" fmla="*/ 3262713 w 3719451"/>
              <a:gd name="connsiteY3" fmla="*/ 913476 h 913476"/>
              <a:gd name="connsiteX4" fmla="*/ 671159 w 3719451"/>
              <a:gd name="connsiteY4" fmla="*/ 913476 h 913476"/>
              <a:gd name="connsiteX5" fmla="*/ 250314 w 3719451"/>
              <a:gd name="connsiteY5" fmla="*/ 634521 h 913476"/>
              <a:gd name="connsiteX6" fmla="*/ 237972 w 3719451"/>
              <a:gd name="connsiteY6" fmla="*/ 594762 h 913476"/>
              <a:gd name="connsiteX7" fmla="*/ 0 w 3719451"/>
              <a:gd name="connsiteY7" fmla="*/ 456738 h 913476"/>
              <a:gd name="connsiteX8" fmla="*/ 237972 w 3719451"/>
              <a:gd name="connsiteY8" fmla="*/ 318714 h 913476"/>
              <a:gd name="connsiteX9" fmla="*/ 250314 w 3719451"/>
              <a:gd name="connsiteY9" fmla="*/ 278955 h 913476"/>
              <a:gd name="connsiteX10" fmla="*/ 671159 w 3719451"/>
              <a:gd name="connsiteY10" fmla="*/ 0 h 913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19451" h="913476">
                <a:moveTo>
                  <a:pt x="671159" y="0"/>
                </a:moveTo>
                <a:lnTo>
                  <a:pt x="3262713" y="0"/>
                </a:lnTo>
                <a:cubicBezTo>
                  <a:pt x="3514962" y="0"/>
                  <a:pt x="3719451" y="204489"/>
                  <a:pt x="3719451" y="456738"/>
                </a:cubicBezTo>
                <a:cubicBezTo>
                  <a:pt x="3719451" y="708987"/>
                  <a:pt x="3514962" y="913476"/>
                  <a:pt x="3262713" y="913476"/>
                </a:cubicBezTo>
                <a:lnTo>
                  <a:pt x="671159" y="913476"/>
                </a:lnTo>
                <a:cubicBezTo>
                  <a:pt x="481973" y="913476"/>
                  <a:pt x="319651" y="798451"/>
                  <a:pt x="250314" y="634521"/>
                </a:cubicBezTo>
                <a:lnTo>
                  <a:pt x="237972" y="594762"/>
                </a:lnTo>
                <a:lnTo>
                  <a:pt x="0" y="456738"/>
                </a:lnTo>
                <a:lnTo>
                  <a:pt x="237972" y="318714"/>
                </a:lnTo>
                <a:lnTo>
                  <a:pt x="250314" y="278955"/>
                </a:lnTo>
                <a:cubicBezTo>
                  <a:pt x="319651" y="115025"/>
                  <a:pt x="481973" y="0"/>
                  <a:pt x="671159" y="0"/>
                </a:cubicBezTo>
                <a:close/>
              </a:path>
            </a:pathLst>
          </a:custGeom>
          <a:gradFill flip="none" rotWithShape="1">
            <a:gsLst>
              <a:gs pos="74000">
                <a:schemeClr val="accent6">
                  <a:lumMod val="75000"/>
                </a:schemeClr>
              </a:gs>
              <a:gs pos="96000">
                <a:schemeClr val="accent6"/>
              </a:gs>
              <a:gs pos="12000">
                <a:srgbClr val="99FF99"/>
              </a:gs>
            </a:gsLst>
            <a:lin ang="2700000" scaled="1"/>
            <a:tileRect/>
          </a:gradFill>
          <a:ln>
            <a:gradFill>
              <a:gsLst>
                <a:gs pos="19000">
                  <a:srgbClr val="373A3E"/>
                </a:gs>
                <a:gs pos="60000">
                  <a:srgbClr val="191E23"/>
                </a:gs>
              </a:gsLst>
              <a:lin ang="5400000" scaled="1"/>
            </a:gradFill>
          </a:ln>
          <a:effectLst>
            <a:outerShdw blurRad="228600" dist="88900" dir="8100000" algn="ctr" rotWithShape="0">
              <a:schemeClr val="tx1">
                <a:lumMod val="95000"/>
                <a:lumOff val="5000"/>
                <a:alpha val="78000"/>
              </a:scheme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algn="ctr" defTabSz="1600200">
              <a:lnSpc>
                <a:spcPct val="90000"/>
              </a:lnSpc>
              <a:spcBef>
                <a:spcPct val="0"/>
              </a:spcBef>
              <a:spcAft>
                <a:spcPct val="35000"/>
              </a:spcAft>
            </a:pPr>
            <a:endParaRPr lang="en-GB" sz="3600"/>
          </a:p>
        </p:txBody>
      </p:sp>
      <p:sp>
        <p:nvSpPr>
          <p:cNvPr id="52" name="Freeform: Shape 51">
            <a:extLst>
              <a:ext uri="{FF2B5EF4-FFF2-40B4-BE49-F238E27FC236}">
                <a16:creationId xmlns:a16="http://schemas.microsoft.com/office/drawing/2014/main" id="{8EC0F097-C8DD-4E7E-A381-3F8155FB7C14}"/>
              </a:ext>
            </a:extLst>
          </p:cNvPr>
          <p:cNvSpPr/>
          <p:nvPr/>
        </p:nvSpPr>
        <p:spPr>
          <a:xfrm flipH="1">
            <a:off x="602673" y="4985844"/>
            <a:ext cx="3171127" cy="718964"/>
          </a:xfrm>
          <a:custGeom>
            <a:avLst/>
            <a:gdLst>
              <a:gd name="connsiteX0" fmla="*/ 671159 w 3719451"/>
              <a:gd name="connsiteY0" fmla="*/ 0 h 913476"/>
              <a:gd name="connsiteX1" fmla="*/ 3262713 w 3719451"/>
              <a:gd name="connsiteY1" fmla="*/ 0 h 913476"/>
              <a:gd name="connsiteX2" fmla="*/ 3719451 w 3719451"/>
              <a:gd name="connsiteY2" fmla="*/ 456738 h 913476"/>
              <a:gd name="connsiteX3" fmla="*/ 3262713 w 3719451"/>
              <a:gd name="connsiteY3" fmla="*/ 913476 h 913476"/>
              <a:gd name="connsiteX4" fmla="*/ 671159 w 3719451"/>
              <a:gd name="connsiteY4" fmla="*/ 913476 h 913476"/>
              <a:gd name="connsiteX5" fmla="*/ 250314 w 3719451"/>
              <a:gd name="connsiteY5" fmla="*/ 634521 h 913476"/>
              <a:gd name="connsiteX6" fmla="*/ 237972 w 3719451"/>
              <a:gd name="connsiteY6" fmla="*/ 594762 h 913476"/>
              <a:gd name="connsiteX7" fmla="*/ 0 w 3719451"/>
              <a:gd name="connsiteY7" fmla="*/ 456738 h 913476"/>
              <a:gd name="connsiteX8" fmla="*/ 237972 w 3719451"/>
              <a:gd name="connsiteY8" fmla="*/ 318714 h 913476"/>
              <a:gd name="connsiteX9" fmla="*/ 250314 w 3719451"/>
              <a:gd name="connsiteY9" fmla="*/ 278955 h 913476"/>
              <a:gd name="connsiteX10" fmla="*/ 671159 w 3719451"/>
              <a:gd name="connsiteY10" fmla="*/ 0 h 913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19451" h="913476">
                <a:moveTo>
                  <a:pt x="671159" y="0"/>
                </a:moveTo>
                <a:lnTo>
                  <a:pt x="3262713" y="0"/>
                </a:lnTo>
                <a:cubicBezTo>
                  <a:pt x="3514962" y="0"/>
                  <a:pt x="3719451" y="204489"/>
                  <a:pt x="3719451" y="456738"/>
                </a:cubicBezTo>
                <a:cubicBezTo>
                  <a:pt x="3719451" y="708987"/>
                  <a:pt x="3514962" y="913476"/>
                  <a:pt x="3262713" y="913476"/>
                </a:cubicBezTo>
                <a:lnTo>
                  <a:pt x="671159" y="913476"/>
                </a:lnTo>
                <a:cubicBezTo>
                  <a:pt x="481973" y="913476"/>
                  <a:pt x="319651" y="798451"/>
                  <a:pt x="250314" y="634521"/>
                </a:cubicBezTo>
                <a:lnTo>
                  <a:pt x="237972" y="594762"/>
                </a:lnTo>
                <a:lnTo>
                  <a:pt x="0" y="456738"/>
                </a:lnTo>
                <a:lnTo>
                  <a:pt x="237972" y="318714"/>
                </a:lnTo>
                <a:lnTo>
                  <a:pt x="250314" y="278955"/>
                </a:lnTo>
                <a:cubicBezTo>
                  <a:pt x="319651" y="115025"/>
                  <a:pt x="481973" y="0"/>
                  <a:pt x="671159" y="0"/>
                </a:cubicBezTo>
                <a:close/>
              </a:path>
            </a:pathLst>
          </a:custGeom>
          <a:gradFill flip="none" rotWithShape="1">
            <a:gsLst>
              <a:gs pos="74000">
                <a:schemeClr val="tx1">
                  <a:lumMod val="50000"/>
                  <a:lumOff val="50000"/>
                </a:schemeClr>
              </a:gs>
              <a:gs pos="96000">
                <a:schemeClr val="bg1">
                  <a:lumMod val="65000"/>
                </a:schemeClr>
              </a:gs>
              <a:gs pos="12000">
                <a:srgbClr val="191E23"/>
              </a:gs>
            </a:gsLst>
            <a:lin ang="2700000" scaled="1"/>
            <a:tileRect/>
          </a:gradFill>
          <a:ln>
            <a:gradFill>
              <a:gsLst>
                <a:gs pos="19000">
                  <a:srgbClr val="373A3E"/>
                </a:gs>
                <a:gs pos="60000">
                  <a:srgbClr val="191E23"/>
                </a:gs>
              </a:gsLst>
              <a:lin ang="5400000" scaled="1"/>
            </a:gradFill>
          </a:ln>
          <a:effectLst>
            <a:outerShdw blurRad="228600" dist="88900" dir="8100000" algn="ctr" rotWithShape="0">
              <a:schemeClr val="tx1">
                <a:lumMod val="95000"/>
                <a:lumOff val="5000"/>
                <a:alpha val="78000"/>
              </a:scheme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algn="ctr" defTabSz="1600200">
              <a:lnSpc>
                <a:spcPct val="90000"/>
              </a:lnSpc>
              <a:spcBef>
                <a:spcPct val="0"/>
              </a:spcBef>
              <a:spcAft>
                <a:spcPct val="35000"/>
              </a:spcAft>
            </a:pPr>
            <a:endParaRPr lang="en-GB" sz="3600"/>
          </a:p>
        </p:txBody>
      </p:sp>
      <p:sp>
        <p:nvSpPr>
          <p:cNvPr id="53" name="Freeform: Shape 52">
            <a:extLst>
              <a:ext uri="{FF2B5EF4-FFF2-40B4-BE49-F238E27FC236}">
                <a16:creationId xmlns:a16="http://schemas.microsoft.com/office/drawing/2014/main" id="{C1CEDDA6-5C1A-4E52-8FF1-54D8F0A2E0A6}"/>
              </a:ext>
            </a:extLst>
          </p:cNvPr>
          <p:cNvSpPr/>
          <p:nvPr/>
        </p:nvSpPr>
        <p:spPr>
          <a:xfrm flipH="1">
            <a:off x="64917" y="2566188"/>
            <a:ext cx="2927446" cy="718964"/>
          </a:xfrm>
          <a:custGeom>
            <a:avLst/>
            <a:gdLst>
              <a:gd name="connsiteX0" fmla="*/ 671159 w 3719451"/>
              <a:gd name="connsiteY0" fmla="*/ 0 h 913476"/>
              <a:gd name="connsiteX1" fmla="*/ 3262713 w 3719451"/>
              <a:gd name="connsiteY1" fmla="*/ 0 h 913476"/>
              <a:gd name="connsiteX2" fmla="*/ 3719451 w 3719451"/>
              <a:gd name="connsiteY2" fmla="*/ 456738 h 913476"/>
              <a:gd name="connsiteX3" fmla="*/ 3262713 w 3719451"/>
              <a:gd name="connsiteY3" fmla="*/ 913476 h 913476"/>
              <a:gd name="connsiteX4" fmla="*/ 671159 w 3719451"/>
              <a:gd name="connsiteY4" fmla="*/ 913476 h 913476"/>
              <a:gd name="connsiteX5" fmla="*/ 250314 w 3719451"/>
              <a:gd name="connsiteY5" fmla="*/ 634521 h 913476"/>
              <a:gd name="connsiteX6" fmla="*/ 237972 w 3719451"/>
              <a:gd name="connsiteY6" fmla="*/ 594762 h 913476"/>
              <a:gd name="connsiteX7" fmla="*/ 0 w 3719451"/>
              <a:gd name="connsiteY7" fmla="*/ 456738 h 913476"/>
              <a:gd name="connsiteX8" fmla="*/ 237972 w 3719451"/>
              <a:gd name="connsiteY8" fmla="*/ 318714 h 913476"/>
              <a:gd name="connsiteX9" fmla="*/ 250314 w 3719451"/>
              <a:gd name="connsiteY9" fmla="*/ 278955 h 913476"/>
              <a:gd name="connsiteX10" fmla="*/ 671159 w 3719451"/>
              <a:gd name="connsiteY10" fmla="*/ 0 h 913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19451" h="913476">
                <a:moveTo>
                  <a:pt x="671159" y="0"/>
                </a:moveTo>
                <a:lnTo>
                  <a:pt x="3262713" y="0"/>
                </a:lnTo>
                <a:cubicBezTo>
                  <a:pt x="3514962" y="0"/>
                  <a:pt x="3719451" y="204489"/>
                  <a:pt x="3719451" y="456738"/>
                </a:cubicBezTo>
                <a:cubicBezTo>
                  <a:pt x="3719451" y="708987"/>
                  <a:pt x="3514962" y="913476"/>
                  <a:pt x="3262713" y="913476"/>
                </a:cubicBezTo>
                <a:lnTo>
                  <a:pt x="671159" y="913476"/>
                </a:lnTo>
                <a:cubicBezTo>
                  <a:pt x="481973" y="913476"/>
                  <a:pt x="319651" y="798451"/>
                  <a:pt x="250314" y="634521"/>
                </a:cubicBezTo>
                <a:lnTo>
                  <a:pt x="237972" y="594762"/>
                </a:lnTo>
                <a:lnTo>
                  <a:pt x="0" y="456738"/>
                </a:lnTo>
                <a:lnTo>
                  <a:pt x="237972" y="318714"/>
                </a:lnTo>
                <a:lnTo>
                  <a:pt x="250314" y="278955"/>
                </a:lnTo>
                <a:cubicBezTo>
                  <a:pt x="319651" y="115025"/>
                  <a:pt x="481973" y="0"/>
                  <a:pt x="671159" y="0"/>
                </a:cubicBezTo>
                <a:close/>
              </a:path>
            </a:pathLst>
          </a:custGeom>
          <a:gradFill flip="none" rotWithShape="1">
            <a:gsLst>
              <a:gs pos="74000">
                <a:schemeClr val="tx1">
                  <a:lumMod val="50000"/>
                  <a:lumOff val="50000"/>
                </a:schemeClr>
              </a:gs>
              <a:gs pos="96000">
                <a:schemeClr val="bg1">
                  <a:lumMod val="65000"/>
                </a:schemeClr>
              </a:gs>
              <a:gs pos="12000">
                <a:srgbClr val="191E23"/>
              </a:gs>
            </a:gsLst>
            <a:lin ang="2700000" scaled="1"/>
            <a:tileRect/>
          </a:gradFill>
          <a:ln>
            <a:gradFill>
              <a:gsLst>
                <a:gs pos="19000">
                  <a:srgbClr val="373A3E"/>
                </a:gs>
                <a:gs pos="60000">
                  <a:srgbClr val="191E23"/>
                </a:gs>
              </a:gsLst>
              <a:lin ang="5400000" scaled="1"/>
            </a:gradFill>
          </a:ln>
          <a:effectLst>
            <a:outerShdw blurRad="228600" dist="88900" dir="8100000" algn="ctr" rotWithShape="0">
              <a:schemeClr val="tx1">
                <a:lumMod val="95000"/>
                <a:lumOff val="5000"/>
                <a:alpha val="78000"/>
              </a:scheme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178" tIns="285178" rIns="285178" bIns="285178" numCol="1" spcCol="1270" anchor="ctr" anchorCtr="0">
            <a:noAutofit/>
          </a:bodyPr>
          <a:lstStyle/>
          <a:p>
            <a:pPr algn="ctr" defTabSz="1600200">
              <a:lnSpc>
                <a:spcPct val="90000"/>
              </a:lnSpc>
              <a:spcBef>
                <a:spcPct val="0"/>
              </a:spcBef>
              <a:spcAft>
                <a:spcPct val="35000"/>
              </a:spcAft>
            </a:pPr>
            <a:endParaRPr lang="en-GB" sz="3600"/>
          </a:p>
        </p:txBody>
      </p:sp>
      <p:sp>
        <p:nvSpPr>
          <p:cNvPr id="54" name="TextBox 53">
            <a:extLst>
              <a:ext uri="{FF2B5EF4-FFF2-40B4-BE49-F238E27FC236}">
                <a16:creationId xmlns:a16="http://schemas.microsoft.com/office/drawing/2014/main" id="{19EA1B43-B5BF-4151-A0F8-2AB5164F8F2F}"/>
              </a:ext>
            </a:extLst>
          </p:cNvPr>
          <p:cNvSpPr txBox="1"/>
          <p:nvPr/>
        </p:nvSpPr>
        <p:spPr>
          <a:xfrm flipH="1">
            <a:off x="5527817" y="1283816"/>
            <a:ext cx="1102474" cy="369332"/>
          </a:xfrm>
          <a:prstGeom prst="rect">
            <a:avLst/>
          </a:prstGeom>
          <a:noFill/>
        </p:spPr>
        <p:txBody>
          <a:bodyPr wrap="square" rtlCol="0">
            <a:spAutoFit/>
          </a:bodyPr>
          <a:lstStyle/>
          <a:p>
            <a:r>
              <a:rPr lang="en-GB" b="1" dirty="0">
                <a:solidFill>
                  <a:srgbClr val="F8E136"/>
                </a:solidFill>
                <a:latin typeface="Quantify" pitchFamily="2" charset="0"/>
              </a:rPr>
              <a:t>Monday</a:t>
            </a:r>
          </a:p>
        </p:txBody>
      </p:sp>
      <p:sp>
        <p:nvSpPr>
          <p:cNvPr id="55" name="TextBox 54">
            <a:extLst>
              <a:ext uri="{FF2B5EF4-FFF2-40B4-BE49-F238E27FC236}">
                <a16:creationId xmlns:a16="http://schemas.microsoft.com/office/drawing/2014/main" id="{E79D9EB0-E80B-46EE-B95A-FD1CD1CFB441}"/>
              </a:ext>
            </a:extLst>
          </p:cNvPr>
          <p:cNvSpPr txBox="1"/>
          <p:nvPr/>
        </p:nvSpPr>
        <p:spPr>
          <a:xfrm flipH="1">
            <a:off x="7528211" y="2764421"/>
            <a:ext cx="1215010" cy="369332"/>
          </a:xfrm>
          <a:prstGeom prst="rect">
            <a:avLst/>
          </a:prstGeom>
          <a:noFill/>
        </p:spPr>
        <p:txBody>
          <a:bodyPr wrap="square" rtlCol="0">
            <a:spAutoFit/>
          </a:bodyPr>
          <a:lstStyle/>
          <a:p>
            <a:r>
              <a:rPr lang="en-GB" b="1" dirty="0">
                <a:solidFill>
                  <a:srgbClr val="C47FB8"/>
                </a:solidFill>
                <a:latin typeface="Quantify" pitchFamily="2" charset="0"/>
              </a:rPr>
              <a:t>Tuesday</a:t>
            </a:r>
          </a:p>
        </p:txBody>
      </p:sp>
      <p:sp>
        <p:nvSpPr>
          <p:cNvPr id="56" name="TextBox 55">
            <a:extLst>
              <a:ext uri="{FF2B5EF4-FFF2-40B4-BE49-F238E27FC236}">
                <a16:creationId xmlns:a16="http://schemas.microsoft.com/office/drawing/2014/main" id="{48F516B4-BEA0-4B23-BCA3-7F5474676A06}"/>
              </a:ext>
            </a:extLst>
          </p:cNvPr>
          <p:cNvSpPr txBox="1"/>
          <p:nvPr/>
        </p:nvSpPr>
        <p:spPr>
          <a:xfrm flipH="1">
            <a:off x="6569064" y="5135569"/>
            <a:ext cx="1570580" cy="369332"/>
          </a:xfrm>
          <a:prstGeom prst="rect">
            <a:avLst/>
          </a:prstGeom>
          <a:noFill/>
        </p:spPr>
        <p:txBody>
          <a:bodyPr wrap="square" rtlCol="0">
            <a:spAutoFit/>
          </a:bodyPr>
          <a:lstStyle/>
          <a:p>
            <a:r>
              <a:rPr lang="en-GB" b="1" dirty="0">
                <a:solidFill>
                  <a:srgbClr val="EF7056"/>
                </a:solidFill>
                <a:latin typeface="Quantify" pitchFamily="2" charset="0"/>
              </a:rPr>
              <a:t>Wednesday</a:t>
            </a:r>
            <a:endParaRPr lang="en-GB" sz="2400" b="1" dirty="0">
              <a:solidFill>
                <a:srgbClr val="EF7056"/>
              </a:solidFill>
              <a:latin typeface="Quantify" pitchFamily="2" charset="0"/>
            </a:endParaRPr>
          </a:p>
        </p:txBody>
      </p:sp>
      <p:sp>
        <p:nvSpPr>
          <p:cNvPr id="57" name="TextBox 56">
            <a:extLst>
              <a:ext uri="{FF2B5EF4-FFF2-40B4-BE49-F238E27FC236}">
                <a16:creationId xmlns:a16="http://schemas.microsoft.com/office/drawing/2014/main" id="{A12EF59F-3A82-41D0-BA60-8AF35FE2A112}"/>
              </a:ext>
            </a:extLst>
          </p:cNvPr>
          <p:cNvSpPr txBox="1"/>
          <p:nvPr/>
        </p:nvSpPr>
        <p:spPr>
          <a:xfrm flipH="1">
            <a:off x="4251473" y="5124117"/>
            <a:ext cx="1236139" cy="369332"/>
          </a:xfrm>
          <a:prstGeom prst="rect">
            <a:avLst/>
          </a:prstGeom>
          <a:noFill/>
        </p:spPr>
        <p:txBody>
          <a:bodyPr wrap="square" rtlCol="0">
            <a:spAutoFit/>
          </a:bodyPr>
          <a:lstStyle/>
          <a:p>
            <a:r>
              <a:rPr lang="en-GB" b="1" dirty="0">
                <a:solidFill>
                  <a:srgbClr val="3F6BAC"/>
                </a:solidFill>
                <a:latin typeface="Quantify" pitchFamily="2" charset="0"/>
              </a:rPr>
              <a:t>Thursday</a:t>
            </a:r>
            <a:endParaRPr lang="en-GB" sz="2400" b="1" dirty="0">
              <a:solidFill>
                <a:srgbClr val="3F6BAC"/>
              </a:solidFill>
              <a:latin typeface="Quantify" pitchFamily="2" charset="0"/>
            </a:endParaRPr>
          </a:p>
        </p:txBody>
      </p:sp>
      <p:sp>
        <p:nvSpPr>
          <p:cNvPr id="58" name="TextBox 57">
            <a:extLst>
              <a:ext uri="{FF2B5EF4-FFF2-40B4-BE49-F238E27FC236}">
                <a16:creationId xmlns:a16="http://schemas.microsoft.com/office/drawing/2014/main" id="{9AB58B4B-E333-464A-8A34-A9F9B9DBC63B}"/>
              </a:ext>
            </a:extLst>
          </p:cNvPr>
          <p:cNvSpPr txBox="1"/>
          <p:nvPr/>
        </p:nvSpPr>
        <p:spPr>
          <a:xfrm flipH="1">
            <a:off x="3648851" y="2760963"/>
            <a:ext cx="950037" cy="369332"/>
          </a:xfrm>
          <a:prstGeom prst="rect">
            <a:avLst/>
          </a:prstGeom>
          <a:noFill/>
        </p:spPr>
        <p:txBody>
          <a:bodyPr wrap="square" rtlCol="0">
            <a:spAutoFit/>
          </a:bodyPr>
          <a:lstStyle/>
          <a:p>
            <a:r>
              <a:rPr lang="en-GB" b="1" dirty="0">
                <a:solidFill>
                  <a:srgbClr val="00B293"/>
                </a:solidFill>
                <a:latin typeface="Quantify" pitchFamily="2" charset="0"/>
              </a:rPr>
              <a:t>Friday</a:t>
            </a:r>
            <a:endParaRPr lang="en-GB" sz="2400" b="1" dirty="0">
              <a:solidFill>
                <a:srgbClr val="00B293"/>
              </a:solidFill>
              <a:latin typeface="Quantify" pitchFamily="2" charset="0"/>
            </a:endParaRPr>
          </a:p>
        </p:txBody>
      </p:sp>
      <p:sp>
        <p:nvSpPr>
          <p:cNvPr id="59" name="TextBox 58">
            <a:extLst>
              <a:ext uri="{FF2B5EF4-FFF2-40B4-BE49-F238E27FC236}">
                <a16:creationId xmlns:a16="http://schemas.microsoft.com/office/drawing/2014/main" id="{5979FE40-F1D0-465D-B73E-7B7856A3A9A4}"/>
              </a:ext>
            </a:extLst>
          </p:cNvPr>
          <p:cNvSpPr txBox="1"/>
          <p:nvPr/>
        </p:nvSpPr>
        <p:spPr>
          <a:xfrm flipH="1">
            <a:off x="4853630" y="2825699"/>
            <a:ext cx="2432499" cy="1384995"/>
          </a:xfrm>
          <a:prstGeom prst="rect">
            <a:avLst/>
          </a:prstGeom>
          <a:noFill/>
        </p:spPr>
        <p:txBody>
          <a:bodyPr wrap="square" rtlCol="0">
            <a:spAutoFit/>
          </a:bodyPr>
          <a:lstStyle/>
          <a:p>
            <a:pPr algn="ctr"/>
            <a:r>
              <a:rPr lang="en-GB" sz="2800" b="1" dirty="0">
                <a:solidFill>
                  <a:schemeClr val="bg1"/>
                </a:solidFill>
                <a:latin typeface="Lato" panose="020F0502020204030203" pitchFamily="34" charset="0"/>
              </a:rPr>
              <a:t>Security</a:t>
            </a:r>
          </a:p>
          <a:p>
            <a:pPr algn="ctr"/>
            <a:r>
              <a:rPr lang="en-GB" sz="2800" b="1" dirty="0">
                <a:solidFill>
                  <a:schemeClr val="bg1"/>
                </a:solidFill>
                <a:latin typeface="Lato" panose="020F0502020204030203" pitchFamily="34" charset="0"/>
              </a:rPr>
              <a:t>Case Development</a:t>
            </a:r>
          </a:p>
        </p:txBody>
      </p:sp>
      <p:pic>
        <p:nvPicPr>
          <p:cNvPr id="61" name="Graphic 60" descr="Crown outline">
            <a:extLst>
              <a:ext uri="{FF2B5EF4-FFF2-40B4-BE49-F238E27FC236}">
                <a16:creationId xmlns:a16="http://schemas.microsoft.com/office/drawing/2014/main" id="{E54635A6-3396-4A23-A7FD-438FA19E519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74253" y="580542"/>
            <a:ext cx="540000" cy="540000"/>
          </a:xfrm>
          <a:prstGeom prst="rect">
            <a:avLst/>
          </a:prstGeom>
        </p:spPr>
      </p:pic>
      <p:pic>
        <p:nvPicPr>
          <p:cNvPr id="63" name="Graphic 62" descr="User Crown Female outline">
            <a:extLst>
              <a:ext uri="{FF2B5EF4-FFF2-40B4-BE49-F238E27FC236}">
                <a16:creationId xmlns:a16="http://schemas.microsoft.com/office/drawing/2014/main" id="{83EE32C4-FFBF-4170-8CAC-AF703760762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063117" y="5057833"/>
            <a:ext cx="540000" cy="540000"/>
          </a:xfrm>
          <a:prstGeom prst="rect">
            <a:avLst/>
          </a:prstGeom>
        </p:spPr>
      </p:pic>
      <p:pic>
        <p:nvPicPr>
          <p:cNvPr id="65" name="Graphic 64" descr="User Crown Male outline">
            <a:extLst>
              <a:ext uri="{FF2B5EF4-FFF2-40B4-BE49-F238E27FC236}">
                <a16:creationId xmlns:a16="http://schemas.microsoft.com/office/drawing/2014/main" id="{1A8F38FF-8B07-4F1C-99D0-32CDAE0ECB9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213565" y="2675629"/>
            <a:ext cx="540000" cy="540000"/>
          </a:xfrm>
          <a:prstGeom prst="rect">
            <a:avLst/>
          </a:prstGeom>
        </p:spPr>
      </p:pic>
      <p:pic>
        <p:nvPicPr>
          <p:cNvPr id="67" name="Graphic 66" descr="Pawn outline">
            <a:extLst>
              <a:ext uri="{FF2B5EF4-FFF2-40B4-BE49-F238E27FC236}">
                <a16:creationId xmlns:a16="http://schemas.microsoft.com/office/drawing/2014/main" id="{2A6E73CB-4961-4BF2-9D8F-311F76E592C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468214" y="5097860"/>
            <a:ext cx="540000" cy="540000"/>
          </a:xfrm>
          <a:prstGeom prst="rect">
            <a:avLst/>
          </a:prstGeom>
        </p:spPr>
      </p:pic>
      <p:pic>
        <p:nvPicPr>
          <p:cNvPr id="69" name="Graphic 68" descr="Medieval tower outline">
            <a:extLst>
              <a:ext uri="{FF2B5EF4-FFF2-40B4-BE49-F238E27FC236}">
                <a16:creationId xmlns:a16="http://schemas.microsoft.com/office/drawing/2014/main" id="{CD330948-42D8-4FCD-904A-88A5C12AFBB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245059" y="2671982"/>
            <a:ext cx="540000" cy="540000"/>
          </a:xfrm>
          <a:prstGeom prst="rect">
            <a:avLst/>
          </a:prstGeom>
        </p:spPr>
      </p:pic>
      <p:sp>
        <p:nvSpPr>
          <p:cNvPr id="70" name="TextBox 69">
            <a:extLst>
              <a:ext uri="{FF2B5EF4-FFF2-40B4-BE49-F238E27FC236}">
                <a16:creationId xmlns:a16="http://schemas.microsoft.com/office/drawing/2014/main" id="{032D310E-E464-434F-BB94-3CA693C0B37C}"/>
              </a:ext>
            </a:extLst>
          </p:cNvPr>
          <p:cNvSpPr txBox="1"/>
          <p:nvPr/>
        </p:nvSpPr>
        <p:spPr>
          <a:xfrm flipH="1">
            <a:off x="7493033" y="538535"/>
            <a:ext cx="2519188" cy="646331"/>
          </a:xfrm>
          <a:prstGeom prst="rect">
            <a:avLst/>
          </a:prstGeom>
          <a:noFill/>
        </p:spPr>
        <p:txBody>
          <a:bodyPr wrap="square" rtlCol="0">
            <a:spAutoFit/>
          </a:bodyPr>
          <a:lstStyle/>
          <a:p>
            <a:r>
              <a:rPr lang="en-GB" b="1" dirty="0">
                <a:solidFill>
                  <a:srgbClr val="F8E136"/>
                </a:solidFill>
                <a:latin typeface="Quantify" pitchFamily="2" charset="0"/>
              </a:rPr>
              <a:t>Introduction</a:t>
            </a:r>
          </a:p>
          <a:p>
            <a:r>
              <a:rPr lang="en-GB" b="1" dirty="0">
                <a:solidFill>
                  <a:srgbClr val="F8E136"/>
                </a:solidFill>
                <a:latin typeface="Quantify" pitchFamily="2" charset="0"/>
              </a:rPr>
              <a:t>Design Good Practice</a:t>
            </a:r>
          </a:p>
        </p:txBody>
      </p:sp>
      <p:sp>
        <p:nvSpPr>
          <p:cNvPr id="71" name="TextBox 70">
            <a:extLst>
              <a:ext uri="{FF2B5EF4-FFF2-40B4-BE49-F238E27FC236}">
                <a16:creationId xmlns:a16="http://schemas.microsoft.com/office/drawing/2014/main" id="{08867F1C-FB32-4070-96B7-0FC77C3106A7}"/>
              </a:ext>
            </a:extLst>
          </p:cNvPr>
          <p:cNvSpPr txBox="1"/>
          <p:nvPr/>
        </p:nvSpPr>
        <p:spPr>
          <a:xfrm flipH="1">
            <a:off x="9623691" y="2767641"/>
            <a:ext cx="2823636" cy="369332"/>
          </a:xfrm>
          <a:prstGeom prst="rect">
            <a:avLst/>
          </a:prstGeom>
          <a:noFill/>
        </p:spPr>
        <p:txBody>
          <a:bodyPr wrap="square" rtlCol="0">
            <a:spAutoFit/>
          </a:bodyPr>
          <a:lstStyle/>
          <a:p>
            <a:r>
              <a:rPr lang="en-GB" sz="1800" b="1" i="0" u="none" strike="noStrike" baseline="0" dirty="0">
                <a:solidFill>
                  <a:srgbClr val="C47FB8"/>
                </a:solidFill>
                <a:latin typeface="Arial" panose="020B0604020202020204" pitchFamily="34" charset="0"/>
              </a:rPr>
              <a:t>Security Architectures</a:t>
            </a:r>
            <a:endParaRPr lang="en-GB" b="1" dirty="0">
              <a:solidFill>
                <a:srgbClr val="C47FB8"/>
              </a:solidFill>
              <a:latin typeface="Quantify" pitchFamily="2" charset="0"/>
            </a:endParaRPr>
          </a:p>
        </p:txBody>
      </p:sp>
      <p:sp>
        <p:nvSpPr>
          <p:cNvPr id="72" name="TextBox 71">
            <a:extLst>
              <a:ext uri="{FF2B5EF4-FFF2-40B4-BE49-F238E27FC236}">
                <a16:creationId xmlns:a16="http://schemas.microsoft.com/office/drawing/2014/main" id="{9A7C277C-68CF-4EAE-8C50-7D6A5682B95A}"/>
              </a:ext>
            </a:extLst>
          </p:cNvPr>
          <p:cNvSpPr txBox="1"/>
          <p:nvPr/>
        </p:nvSpPr>
        <p:spPr>
          <a:xfrm flipH="1">
            <a:off x="8684364" y="5040768"/>
            <a:ext cx="2823636" cy="646331"/>
          </a:xfrm>
          <a:prstGeom prst="rect">
            <a:avLst/>
          </a:prstGeom>
          <a:noFill/>
        </p:spPr>
        <p:txBody>
          <a:bodyPr wrap="square" rtlCol="0">
            <a:spAutoFit/>
          </a:bodyPr>
          <a:lstStyle/>
          <a:p>
            <a:pPr algn="ctr"/>
            <a:r>
              <a:rPr lang="en-GB" sz="1800" b="1" i="0" u="none" strike="noStrike" baseline="0" dirty="0">
                <a:solidFill>
                  <a:srgbClr val="EF7056"/>
                </a:solidFill>
                <a:latin typeface="Arial" panose="020B0604020202020204" pitchFamily="34" charset="0"/>
              </a:rPr>
              <a:t>Developing a 'Security Case'</a:t>
            </a:r>
            <a:endParaRPr lang="en-GB" b="1" dirty="0">
              <a:solidFill>
                <a:srgbClr val="EF7056"/>
              </a:solidFill>
              <a:latin typeface="Quantify" pitchFamily="2" charset="0"/>
            </a:endParaRPr>
          </a:p>
        </p:txBody>
      </p:sp>
      <p:sp>
        <p:nvSpPr>
          <p:cNvPr id="73" name="TextBox 72">
            <a:extLst>
              <a:ext uri="{FF2B5EF4-FFF2-40B4-BE49-F238E27FC236}">
                <a16:creationId xmlns:a16="http://schemas.microsoft.com/office/drawing/2014/main" id="{474D868C-E7A4-4A29-A601-AE1617AC9E47}"/>
              </a:ext>
            </a:extLst>
          </p:cNvPr>
          <p:cNvSpPr txBox="1"/>
          <p:nvPr/>
        </p:nvSpPr>
        <p:spPr>
          <a:xfrm flipH="1">
            <a:off x="514185" y="5038140"/>
            <a:ext cx="2823636" cy="646331"/>
          </a:xfrm>
          <a:prstGeom prst="rect">
            <a:avLst/>
          </a:prstGeom>
          <a:noFill/>
        </p:spPr>
        <p:txBody>
          <a:bodyPr wrap="square" rtlCol="0">
            <a:spAutoFit/>
          </a:bodyPr>
          <a:lstStyle/>
          <a:p>
            <a:pPr algn="ctr"/>
            <a:r>
              <a:rPr lang="en-GB" sz="1800" b="1" i="0" u="none" strike="noStrike" baseline="0" dirty="0">
                <a:solidFill>
                  <a:schemeClr val="accent1">
                    <a:lumMod val="60000"/>
                    <a:lumOff val="40000"/>
                  </a:schemeClr>
                </a:solidFill>
                <a:latin typeface="Arial" panose="020B0604020202020204" pitchFamily="34" charset="0"/>
              </a:rPr>
              <a:t>Developing a 'Security Case'</a:t>
            </a:r>
            <a:endParaRPr lang="en-GB" b="1" dirty="0">
              <a:solidFill>
                <a:schemeClr val="accent1">
                  <a:lumMod val="60000"/>
                  <a:lumOff val="40000"/>
                </a:schemeClr>
              </a:solidFill>
              <a:latin typeface="Quantify" pitchFamily="2" charset="0"/>
            </a:endParaRPr>
          </a:p>
        </p:txBody>
      </p:sp>
      <p:sp>
        <p:nvSpPr>
          <p:cNvPr id="74" name="TextBox 73">
            <a:extLst>
              <a:ext uri="{FF2B5EF4-FFF2-40B4-BE49-F238E27FC236}">
                <a16:creationId xmlns:a16="http://schemas.microsoft.com/office/drawing/2014/main" id="{112CFD50-1E05-485F-AB55-345E4E5308AE}"/>
              </a:ext>
            </a:extLst>
          </p:cNvPr>
          <p:cNvSpPr txBox="1"/>
          <p:nvPr/>
        </p:nvSpPr>
        <p:spPr>
          <a:xfrm flipH="1">
            <a:off x="332463" y="2741004"/>
            <a:ext cx="1932106" cy="369332"/>
          </a:xfrm>
          <a:prstGeom prst="rect">
            <a:avLst/>
          </a:prstGeom>
          <a:noFill/>
        </p:spPr>
        <p:txBody>
          <a:bodyPr wrap="square" rtlCol="0">
            <a:spAutoFit/>
          </a:bodyPr>
          <a:lstStyle/>
          <a:p>
            <a:pPr algn="ctr"/>
            <a:r>
              <a:rPr lang="en-GB" sz="1800" b="1" i="0" u="none" strike="noStrike" baseline="0" dirty="0">
                <a:solidFill>
                  <a:srgbClr val="00B293"/>
                </a:solidFill>
                <a:latin typeface="Arial" panose="020B0604020202020204" pitchFamily="34" charset="0"/>
              </a:rPr>
              <a:t>Exam (11:00)</a:t>
            </a:r>
            <a:endParaRPr lang="en-GB" b="1" dirty="0">
              <a:solidFill>
                <a:srgbClr val="00B293"/>
              </a:solidFill>
              <a:latin typeface="Quantify" pitchFamily="2" charset="0"/>
            </a:endParaRPr>
          </a:p>
        </p:txBody>
      </p:sp>
    </p:spTree>
    <p:extLst>
      <p:ext uri="{BB962C8B-B14F-4D97-AF65-F5344CB8AC3E}">
        <p14:creationId xmlns:p14="http://schemas.microsoft.com/office/powerpoint/2010/main" val="280911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10" presetClass="entr" presetSubtype="0" fill="hold" grpId="0" nodeType="afterEffect">
                                  <p:stCondLst>
                                    <p:cond delay="1000"/>
                                  </p:stCondLst>
                                  <p:childTnLst>
                                    <p:set>
                                      <p:cBhvr>
                                        <p:cTn id="10" dur="1" fill="hold">
                                          <p:stCondLst>
                                            <p:cond delay="0"/>
                                          </p:stCondLst>
                                        </p:cTn>
                                        <p:tgtEl>
                                          <p:spTgt spid="73"/>
                                        </p:tgtEl>
                                        <p:attrNameLst>
                                          <p:attrName>style.visibility</p:attrName>
                                        </p:attrNameLst>
                                      </p:cBhvr>
                                      <p:to>
                                        <p:strVal val="visible"/>
                                      </p:to>
                                    </p:set>
                                    <p:animEffect transition="in" filter="fade">
                                      <p:cBhvr>
                                        <p:cTn id="11" dur="500"/>
                                        <p:tgtEl>
                                          <p:spTgt spid="73"/>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500"/>
                                        <p:tgtEl>
                                          <p:spTgt spid="6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53"/>
                                        </p:tgtEl>
                                        <p:attrNameLst>
                                          <p:attrName>style.visibility</p:attrName>
                                        </p:attrNameLst>
                                      </p:cBhvr>
                                      <p:to>
                                        <p:strVal val="visible"/>
                                      </p:to>
                                    </p:set>
                                    <p:animEffect transition="in" filter="wipe(right)">
                                      <p:cBhvr>
                                        <p:cTn id="20" dur="500"/>
                                        <p:tgtEl>
                                          <p:spTgt spid="53"/>
                                        </p:tgtEl>
                                      </p:cBhvr>
                                    </p:animEffect>
                                  </p:childTnLst>
                                </p:cTn>
                              </p:par>
                            </p:childTnLst>
                          </p:cTn>
                        </p:par>
                        <p:par>
                          <p:cTn id="21" fill="hold">
                            <p:stCondLst>
                              <p:cond delay="500"/>
                            </p:stCondLst>
                            <p:childTnLst>
                              <p:par>
                                <p:cTn id="22" presetID="10" presetClass="entr" presetSubtype="0" fill="hold" grpId="0" nodeType="afterEffect">
                                  <p:stCondLst>
                                    <p:cond delay="1000"/>
                                  </p:stCondLst>
                                  <p:childTnLst>
                                    <p:set>
                                      <p:cBhvr>
                                        <p:cTn id="23" dur="1" fill="hold">
                                          <p:stCondLst>
                                            <p:cond delay="0"/>
                                          </p:stCondLst>
                                        </p:cTn>
                                        <p:tgtEl>
                                          <p:spTgt spid="74"/>
                                        </p:tgtEl>
                                        <p:attrNameLst>
                                          <p:attrName>style.visibility</p:attrName>
                                        </p:attrNameLst>
                                      </p:cBhvr>
                                      <p:to>
                                        <p:strVal val="visible"/>
                                      </p:to>
                                    </p:set>
                                    <p:animEffect transition="in" filter="fade">
                                      <p:cBhvr>
                                        <p:cTn id="24" dur="500"/>
                                        <p:tgtEl>
                                          <p:spTgt spid="74"/>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65"/>
                                        </p:tgtEl>
                                        <p:attrNameLst>
                                          <p:attrName>style.visibility</p:attrName>
                                        </p:attrNameLst>
                                      </p:cBhvr>
                                      <p:to>
                                        <p:strVal val="visible"/>
                                      </p:to>
                                    </p:set>
                                    <p:animEffect transition="in" filter="fade">
                                      <p:cBhvr>
                                        <p:cTn id="28"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73" grpId="0"/>
      <p:bldP spid="74"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AA1D5-23D9-495C-9554-696C08595775}"/>
              </a:ext>
            </a:extLst>
          </p:cNvPr>
          <p:cNvSpPr>
            <a:spLocks noGrp="1"/>
          </p:cNvSpPr>
          <p:nvPr>
            <p:ph type="title"/>
          </p:nvPr>
        </p:nvSpPr>
        <p:spPr/>
        <p:txBody>
          <a:bodyPr/>
          <a:lstStyle/>
          <a:p>
            <a:r>
              <a:rPr lang="en-GB" dirty="0"/>
              <a:t>Developing a 'Security Case' </a:t>
            </a:r>
          </a:p>
        </p:txBody>
      </p:sp>
      <p:sp>
        <p:nvSpPr>
          <p:cNvPr id="3" name="Content Placeholder 2">
            <a:extLst>
              <a:ext uri="{FF2B5EF4-FFF2-40B4-BE49-F238E27FC236}">
                <a16:creationId xmlns:a16="http://schemas.microsoft.com/office/drawing/2014/main" id="{EDE1BB0F-A26A-474F-A49C-DD273B0F0E4A}"/>
              </a:ext>
            </a:extLst>
          </p:cNvPr>
          <p:cNvSpPr>
            <a:spLocks noGrp="1"/>
          </p:cNvSpPr>
          <p:nvPr>
            <p:ph type="body" idx="1"/>
          </p:nvPr>
        </p:nvSpPr>
        <p:spPr>
          <a:xfrm>
            <a:off x="831850" y="4589463"/>
            <a:ext cx="10515600" cy="2268537"/>
          </a:xfrm>
        </p:spPr>
        <p:txBody>
          <a:bodyPr>
            <a:normAutofit fontScale="92500" lnSpcReduction="20000"/>
          </a:bodyPr>
          <a:lstStyle/>
          <a:p>
            <a:r>
              <a:rPr lang="en-GB" dirty="0"/>
              <a:t>Purpose of a security case</a:t>
            </a:r>
          </a:p>
          <a:p>
            <a:r>
              <a:rPr lang="en-GB" dirty="0"/>
              <a:t>Key characteristics of a security case</a:t>
            </a:r>
          </a:p>
          <a:p>
            <a:r>
              <a:rPr lang="en-GB" dirty="0"/>
              <a:t>Resources available to aid with the development of a security case and how they can be used</a:t>
            </a:r>
          </a:p>
          <a:p>
            <a:r>
              <a:rPr lang="en-GB" dirty="0"/>
              <a:t>How threats can be modelled using the STRIDE example</a:t>
            </a:r>
          </a:p>
          <a:p>
            <a:r>
              <a:rPr lang="en-GB" dirty="0"/>
              <a:t>How threats change in response to security architecture and how threat modelling may need to change as a result of the outcome</a:t>
            </a:r>
          </a:p>
        </p:txBody>
      </p:sp>
    </p:spTree>
    <p:extLst>
      <p:ext uri="{BB962C8B-B14F-4D97-AF65-F5344CB8AC3E}">
        <p14:creationId xmlns:p14="http://schemas.microsoft.com/office/powerpoint/2010/main" val="414075398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TextShape 1"/>
          <p:cNvSpPr txBox="1"/>
          <p:nvPr/>
        </p:nvSpPr>
        <p:spPr>
          <a:xfrm>
            <a:off x="312840" y="365040"/>
            <a:ext cx="11590200" cy="1325160"/>
          </a:xfrm>
          <a:prstGeom prst="rect">
            <a:avLst/>
          </a:prstGeom>
          <a:noFill/>
          <a:ln>
            <a:noFill/>
          </a:ln>
        </p:spPr>
        <p:txBody>
          <a:bodyPr anchor="ctr"/>
          <a:lstStyle/>
          <a:p>
            <a:endParaRPr lang="en-US" sz="1800" b="0" strike="noStrike" spc="-1">
              <a:solidFill>
                <a:srgbClr val="000000"/>
              </a:solidFill>
              <a:latin typeface="Calibri"/>
            </a:endParaRPr>
          </a:p>
        </p:txBody>
      </p:sp>
      <p:sp>
        <p:nvSpPr>
          <p:cNvPr id="202" name="TextShape 2"/>
          <p:cNvSpPr txBox="1"/>
          <p:nvPr/>
        </p:nvSpPr>
        <p:spPr>
          <a:xfrm>
            <a:off x="312840" y="1825560"/>
            <a:ext cx="11590200" cy="4935600"/>
          </a:xfrm>
          <a:prstGeom prst="rect">
            <a:avLst/>
          </a:prstGeom>
          <a:noFill/>
          <a:ln>
            <a:noFill/>
          </a:ln>
        </p:spPr>
        <p:txBody>
          <a:bodyPr>
            <a:normAutofit fontScale="55000" lnSpcReduction="20000"/>
          </a:bodyPr>
          <a:lstStyle/>
          <a:p>
            <a:pPr marL="228600" indent="-228240">
              <a:lnSpc>
                <a:spcPct val="90000"/>
              </a:lnSpc>
              <a:spcBef>
                <a:spcPts val="1001"/>
              </a:spcBef>
              <a:buClr>
                <a:srgbClr val="000000"/>
              </a:buClr>
              <a:buFont typeface="Arial"/>
              <a:buChar char="•"/>
            </a:pPr>
            <a:r>
              <a:rPr lang="en-US" sz="2800" b="0" strike="noStrike" spc="-1" dirty="0">
                <a:solidFill>
                  <a:srgbClr val="000000"/>
                </a:solidFill>
                <a:latin typeface="Calibri"/>
              </a:rPr>
              <a:t>4. Security Case (30%, K3) </a:t>
            </a:r>
          </a:p>
          <a:p>
            <a:pPr marL="228600" indent="-228240">
              <a:lnSpc>
                <a:spcPct val="90000"/>
              </a:lnSpc>
              <a:spcBef>
                <a:spcPts val="1001"/>
              </a:spcBef>
              <a:buClr>
                <a:srgbClr val="000000"/>
              </a:buClr>
              <a:buFont typeface="Arial"/>
              <a:buChar char="•"/>
            </a:pPr>
            <a:r>
              <a:rPr lang="en-US" sz="2800" b="0" strike="noStrike" spc="-1" dirty="0">
                <a:solidFill>
                  <a:srgbClr val="000000"/>
                </a:solidFill>
                <a:latin typeface="Calibri"/>
              </a:rPr>
              <a:t> </a:t>
            </a:r>
          </a:p>
          <a:p>
            <a:pPr marL="228600" indent="-228240">
              <a:lnSpc>
                <a:spcPct val="90000"/>
              </a:lnSpc>
              <a:spcBef>
                <a:spcPts val="1001"/>
              </a:spcBef>
              <a:buClr>
                <a:srgbClr val="000000"/>
              </a:buClr>
              <a:buFont typeface="Arial"/>
              <a:buChar char="•"/>
            </a:pPr>
            <a:r>
              <a:rPr lang="en-US" sz="2800" b="0" strike="noStrike" spc="-1" dirty="0">
                <a:solidFill>
                  <a:srgbClr val="000000"/>
                </a:solidFill>
                <a:latin typeface="Calibri"/>
              </a:rPr>
              <a:t>In this key topic, the apprentice will construct a Security Case for a system. Outcomes should include an ability to: </a:t>
            </a:r>
          </a:p>
          <a:p>
            <a:pPr marL="228600" indent="-228240">
              <a:lnSpc>
                <a:spcPct val="90000"/>
              </a:lnSpc>
              <a:spcBef>
                <a:spcPts val="1001"/>
              </a:spcBef>
              <a:buClr>
                <a:srgbClr val="000000"/>
              </a:buClr>
              <a:buFont typeface="Arial"/>
              <a:buChar char="•"/>
            </a:pPr>
            <a:r>
              <a:rPr lang="en-US" sz="2800" b="0" strike="noStrike" spc="-1" dirty="0">
                <a:solidFill>
                  <a:srgbClr val="000000"/>
                </a:solidFill>
                <a:latin typeface="Calibri"/>
              </a:rPr>
              <a:t> </a:t>
            </a:r>
          </a:p>
          <a:p>
            <a:pPr marL="228600" indent="-228240">
              <a:lnSpc>
                <a:spcPct val="90000"/>
              </a:lnSpc>
              <a:spcBef>
                <a:spcPts val="1001"/>
              </a:spcBef>
              <a:buClr>
                <a:srgbClr val="000000"/>
              </a:buClr>
              <a:buFont typeface="Arial"/>
              <a:buChar char="•"/>
            </a:pPr>
            <a:r>
              <a:rPr lang="en-US" sz="2800" b="0" strike="noStrike" spc="-1" dirty="0">
                <a:solidFill>
                  <a:srgbClr val="000000"/>
                </a:solidFill>
                <a:latin typeface="Calibri"/>
              </a:rPr>
              <a:t>4.1 Produce a Security Case for a known system, including:  A clear definition of the objectives of the case: who, what, where, why and when  Threats that are likely to exist against the target system  Known attack profiles likely to be used by malicious individuals  Risks to the system, measured in probabilities (very likely, likely and unlikely)  Potential impact (major, moderate, minor)   Potential severity (high, medium, low)  Physical protection measures that may be required; for example, but not limited to:  o CCTV/ alarms o Backups o Cabinets </a:t>
            </a:r>
          </a:p>
          <a:p>
            <a:pPr marL="228600" indent="-228240">
              <a:lnSpc>
                <a:spcPct val="90000"/>
              </a:lnSpc>
              <a:spcBef>
                <a:spcPts val="1001"/>
              </a:spcBef>
              <a:buClr>
                <a:srgbClr val="000000"/>
              </a:buClr>
              <a:buFont typeface="Arial"/>
              <a:buChar char="•"/>
            </a:pPr>
            <a:r>
              <a:rPr lang="en-US" sz="2800" b="0" strike="noStrike" spc="-1" dirty="0">
                <a:solidFill>
                  <a:srgbClr val="000000"/>
                </a:solidFill>
                <a:latin typeface="Calibri"/>
              </a:rPr>
              <a:t> </a:t>
            </a:r>
          </a:p>
          <a:p>
            <a:pPr marL="228600" indent="-228240">
              <a:lnSpc>
                <a:spcPct val="90000"/>
              </a:lnSpc>
              <a:spcBef>
                <a:spcPts val="1001"/>
              </a:spcBef>
              <a:buClr>
                <a:srgbClr val="000000"/>
              </a:buClr>
              <a:buFont typeface="Arial"/>
              <a:buChar char="•"/>
            </a:pPr>
            <a:r>
              <a:rPr lang="en-US" sz="2800" b="0" strike="noStrike" spc="-1" dirty="0">
                <a:solidFill>
                  <a:srgbClr val="000000"/>
                </a:solidFill>
                <a:latin typeface="Calibri"/>
              </a:rPr>
              <a:t>4.2  Considering the Security Case, interpret what security measures should apply:  Technical protection measures using hardware devices; including, but not limited to: o Firewalls  o Routers  o SIEM   Software components; including, but not limited to:  o Access rights  o Anti-virus  o Scanners  Implementation strategies for a proposed solution; including, but not limited to: o Constraints o Dependencies o Cost benefit analysis  IT security policies that may be needed as part of the security case; including, but not limited to: backups and data protection  Where applicable, complete a test plan to include descriptors and expected results </a:t>
            </a:r>
          </a:p>
          <a:p>
            <a:pPr marL="228600" indent="-228240">
              <a:lnSpc>
                <a:spcPct val="90000"/>
              </a:lnSpc>
              <a:spcBef>
                <a:spcPts val="1001"/>
              </a:spcBef>
              <a:buClr>
                <a:srgbClr val="000000"/>
              </a:buClr>
              <a:buFont typeface="Arial"/>
              <a:buChar char="•"/>
            </a:pPr>
            <a:r>
              <a:rPr lang="en-US" sz="2800" b="0" strike="noStrike" spc="-1" dirty="0">
                <a:solidFill>
                  <a:srgbClr val="000000"/>
                </a:solidFill>
                <a:latin typeface="Calibri"/>
              </a:rPr>
              <a:t> </a:t>
            </a:r>
          </a:p>
          <a:p>
            <a:pPr marL="228600" indent="-228240">
              <a:lnSpc>
                <a:spcPct val="90000"/>
              </a:lnSpc>
              <a:spcBef>
                <a:spcPts val="1001"/>
              </a:spcBef>
              <a:buClr>
                <a:srgbClr val="000000"/>
              </a:buClr>
              <a:buFont typeface="Arial"/>
              <a:buChar char="•"/>
            </a:pPr>
            <a:r>
              <a:rPr lang="en-US" sz="2800" b="0" strike="noStrike" spc="-1" dirty="0">
                <a:solidFill>
                  <a:srgbClr val="000000"/>
                </a:solidFill>
                <a:latin typeface="Calibri"/>
              </a:rPr>
              <a:t>4.3 Considering the Security Case, indicate examples of:  Applicable processes that may need to be implemented by personnel or systems  Overview of legal responsibilities, where applicable  Staff training that maybe required for the new measures  Future proofing  Alternative solutions to the case for due consideration. For example, but not limited to:  o OTS solutions  o Third-party contracts o Complete software solutions    4.4 Describe (using software applications, hardware components and examples), how threats evolve over time to respond to system security hardening. </a:t>
            </a:r>
          </a:p>
        </p:txBody>
      </p:sp>
    </p:spTree>
    <p:extLst>
      <p:ext uri="{BB962C8B-B14F-4D97-AF65-F5344CB8AC3E}">
        <p14:creationId xmlns:p14="http://schemas.microsoft.com/office/powerpoint/2010/main" val="93840570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14D32-1747-43BB-AF66-585BE1579752}"/>
              </a:ext>
            </a:extLst>
          </p:cNvPr>
          <p:cNvSpPr>
            <a:spLocks noGrp="1"/>
          </p:cNvSpPr>
          <p:nvPr>
            <p:ph type="title"/>
          </p:nvPr>
        </p:nvSpPr>
        <p:spPr/>
        <p:txBody>
          <a:bodyPr/>
          <a:lstStyle/>
          <a:p>
            <a:r>
              <a:rPr lang="en-GB" dirty="0"/>
              <a:t>Purpose of a Security Case</a:t>
            </a:r>
          </a:p>
        </p:txBody>
      </p:sp>
      <p:sp>
        <p:nvSpPr>
          <p:cNvPr id="3" name="Content Placeholder 2">
            <a:extLst>
              <a:ext uri="{FF2B5EF4-FFF2-40B4-BE49-F238E27FC236}">
                <a16:creationId xmlns:a16="http://schemas.microsoft.com/office/drawing/2014/main" id="{F85D6CC3-1EB6-4ABA-A553-3F855A87A818}"/>
              </a:ext>
            </a:extLst>
          </p:cNvPr>
          <p:cNvSpPr>
            <a:spLocks noGrp="1"/>
          </p:cNvSpPr>
          <p:nvPr>
            <p:ph idx="1"/>
          </p:nvPr>
        </p:nvSpPr>
        <p:spPr/>
        <p:txBody>
          <a:bodyPr/>
          <a:lstStyle/>
          <a:p>
            <a:r>
              <a:rPr lang="en-GB" dirty="0"/>
              <a:t>A security assurance case is similar to a legal case</a:t>
            </a:r>
          </a:p>
          <a:p>
            <a:r>
              <a:rPr lang="en-GB" dirty="0"/>
              <a:t>It presents arguments showing how a top-level claim (such as “The system is acceptably secure”) is supported by objective evidence</a:t>
            </a:r>
          </a:p>
          <a:p>
            <a:r>
              <a:rPr lang="en-GB" dirty="0"/>
              <a:t>Unlike a typical product certification, a security case considers people and processes as well as technology</a:t>
            </a:r>
          </a:p>
          <a:p>
            <a:r>
              <a:rPr lang="en-GB" dirty="0"/>
              <a:t>A case is developed by showing how the top-level claim is supported by subclaims</a:t>
            </a:r>
          </a:p>
        </p:txBody>
      </p:sp>
    </p:spTree>
    <p:extLst>
      <p:ext uri="{BB962C8B-B14F-4D97-AF65-F5344CB8AC3E}">
        <p14:creationId xmlns:p14="http://schemas.microsoft.com/office/powerpoint/2010/main" val="1648146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5AFEE-A30A-400B-A4E0-7FF773CEA345}"/>
              </a:ext>
            </a:extLst>
          </p:cNvPr>
          <p:cNvSpPr>
            <a:spLocks noGrp="1"/>
          </p:cNvSpPr>
          <p:nvPr>
            <p:ph type="title"/>
          </p:nvPr>
        </p:nvSpPr>
        <p:spPr/>
        <p:txBody>
          <a:bodyPr/>
          <a:lstStyle/>
          <a:p>
            <a:r>
              <a:rPr lang="en-GB" dirty="0"/>
              <a:t>Principle of Least Privilege</a:t>
            </a:r>
          </a:p>
        </p:txBody>
      </p:sp>
      <p:sp>
        <p:nvSpPr>
          <p:cNvPr id="3" name="Content Placeholder 2">
            <a:extLst>
              <a:ext uri="{FF2B5EF4-FFF2-40B4-BE49-F238E27FC236}">
                <a16:creationId xmlns:a16="http://schemas.microsoft.com/office/drawing/2014/main" id="{9537B421-0663-463C-867B-7A8EFA3C850C}"/>
              </a:ext>
            </a:extLst>
          </p:cNvPr>
          <p:cNvSpPr>
            <a:spLocks noGrp="1"/>
          </p:cNvSpPr>
          <p:nvPr>
            <p:ph idx="1"/>
          </p:nvPr>
        </p:nvSpPr>
        <p:spPr/>
        <p:txBody>
          <a:bodyPr/>
          <a:lstStyle/>
          <a:p>
            <a:r>
              <a:rPr lang="en-GB" dirty="0"/>
              <a:t>The Principle of Least Privilege (POLP) states that a user should have the minimum set of privileges required to perform a specific task</a:t>
            </a:r>
          </a:p>
          <a:p>
            <a:r>
              <a:rPr lang="en-GB" dirty="0"/>
              <a:t>The POLP can be applied to all aspects of a web application, including user rights and resource access</a:t>
            </a:r>
          </a:p>
        </p:txBody>
      </p:sp>
    </p:spTree>
    <p:extLst>
      <p:ext uri="{BB962C8B-B14F-4D97-AF65-F5344CB8AC3E}">
        <p14:creationId xmlns:p14="http://schemas.microsoft.com/office/powerpoint/2010/main" val="296432444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64DBF-3DCD-495E-86CD-6537A70C3B63}"/>
              </a:ext>
            </a:extLst>
          </p:cNvPr>
          <p:cNvSpPr>
            <a:spLocks noGrp="1"/>
          </p:cNvSpPr>
          <p:nvPr>
            <p:ph type="title"/>
          </p:nvPr>
        </p:nvSpPr>
        <p:spPr/>
        <p:txBody>
          <a:bodyPr/>
          <a:lstStyle/>
          <a:p>
            <a:r>
              <a:rPr lang="en-GB" dirty="0"/>
              <a:t>Security Cases</a:t>
            </a:r>
          </a:p>
        </p:txBody>
      </p:sp>
      <p:sp>
        <p:nvSpPr>
          <p:cNvPr id="3" name="Content Placeholder 2">
            <a:extLst>
              <a:ext uri="{FF2B5EF4-FFF2-40B4-BE49-F238E27FC236}">
                <a16:creationId xmlns:a16="http://schemas.microsoft.com/office/drawing/2014/main" id="{8F4584EF-F304-4133-A73F-E6AC1243FF77}"/>
              </a:ext>
            </a:extLst>
          </p:cNvPr>
          <p:cNvSpPr>
            <a:spLocks noGrp="1"/>
          </p:cNvSpPr>
          <p:nvPr>
            <p:ph idx="1"/>
          </p:nvPr>
        </p:nvSpPr>
        <p:spPr/>
        <p:txBody>
          <a:bodyPr/>
          <a:lstStyle/>
          <a:p>
            <a:r>
              <a:rPr lang="en-GB" dirty="0"/>
              <a:t>A body of evidence organised into an argument demonstrating that some claim about a system holds, i.e., is assured</a:t>
            </a:r>
          </a:p>
          <a:p>
            <a:r>
              <a:rPr lang="en-GB" dirty="0"/>
              <a:t>Cases developed are primarily product-focused and technical (i.e., the claims address software engineering issues)</a:t>
            </a:r>
          </a:p>
          <a:p>
            <a:r>
              <a:rPr lang="en-GB" dirty="0"/>
              <a:t>An assurance case may also require taking into account legal, regulatory, economic (e.g., insurance), and other non-technical issues</a:t>
            </a:r>
          </a:p>
          <a:p>
            <a:r>
              <a:rPr lang="en-GB" dirty="0"/>
              <a:t>Three Security Goals Are Confidentiality, Integrity, and Availability</a:t>
            </a:r>
          </a:p>
        </p:txBody>
      </p:sp>
    </p:spTree>
    <p:extLst>
      <p:ext uri="{BB962C8B-B14F-4D97-AF65-F5344CB8AC3E}">
        <p14:creationId xmlns:p14="http://schemas.microsoft.com/office/powerpoint/2010/main" val="278244693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84237-AE48-4AED-9132-91BE83C9E99D}"/>
              </a:ext>
            </a:extLst>
          </p:cNvPr>
          <p:cNvSpPr>
            <a:spLocks noGrp="1"/>
          </p:cNvSpPr>
          <p:nvPr>
            <p:ph type="title"/>
          </p:nvPr>
        </p:nvSpPr>
        <p:spPr/>
        <p:txBody>
          <a:bodyPr/>
          <a:lstStyle/>
          <a:p>
            <a:r>
              <a:rPr lang="en-GB" dirty="0"/>
              <a:t>Security Cases</a:t>
            </a:r>
          </a:p>
        </p:txBody>
      </p:sp>
      <p:sp>
        <p:nvSpPr>
          <p:cNvPr id="3" name="Content Placeholder 2">
            <a:extLst>
              <a:ext uri="{FF2B5EF4-FFF2-40B4-BE49-F238E27FC236}">
                <a16:creationId xmlns:a16="http://schemas.microsoft.com/office/drawing/2014/main" id="{163C15E3-C611-4B25-B3FE-672CFE02B1A1}"/>
              </a:ext>
            </a:extLst>
          </p:cNvPr>
          <p:cNvSpPr>
            <a:spLocks noGrp="1"/>
          </p:cNvSpPr>
          <p:nvPr>
            <p:ph idx="1"/>
          </p:nvPr>
        </p:nvSpPr>
        <p:spPr/>
        <p:txBody>
          <a:bodyPr/>
          <a:lstStyle/>
          <a:p>
            <a:r>
              <a:rPr lang="en-GB" dirty="0"/>
              <a:t>Acceptance of an assurance case is not a mechanical process; it requires subjective assessment by a customer, regulator or evaluator</a:t>
            </a:r>
          </a:p>
        </p:txBody>
      </p:sp>
    </p:spTree>
    <p:extLst>
      <p:ext uri="{BB962C8B-B14F-4D97-AF65-F5344CB8AC3E}">
        <p14:creationId xmlns:p14="http://schemas.microsoft.com/office/powerpoint/2010/main" val="235196454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84237-AE48-4AED-9132-91BE83C9E99D}"/>
              </a:ext>
            </a:extLst>
          </p:cNvPr>
          <p:cNvSpPr>
            <a:spLocks noGrp="1"/>
          </p:cNvSpPr>
          <p:nvPr>
            <p:ph type="title"/>
          </p:nvPr>
        </p:nvSpPr>
        <p:spPr/>
        <p:txBody>
          <a:bodyPr/>
          <a:lstStyle/>
          <a:p>
            <a:r>
              <a:rPr lang="en-GB" dirty="0"/>
              <a:t>Security Cases</a:t>
            </a:r>
          </a:p>
        </p:txBody>
      </p:sp>
      <p:sp>
        <p:nvSpPr>
          <p:cNvPr id="3" name="Content Placeholder 2">
            <a:extLst>
              <a:ext uri="{FF2B5EF4-FFF2-40B4-BE49-F238E27FC236}">
                <a16:creationId xmlns:a16="http://schemas.microsoft.com/office/drawing/2014/main" id="{163C15E3-C611-4B25-B3FE-672CFE02B1A1}"/>
              </a:ext>
            </a:extLst>
          </p:cNvPr>
          <p:cNvSpPr>
            <a:spLocks noGrp="1"/>
          </p:cNvSpPr>
          <p:nvPr>
            <p:ph idx="1"/>
          </p:nvPr>
        </p:nvSpPr>
        <p:spPr/>
        <p:txBody>
          <a:bodyPr>
            <a:normAutofit/>
          </a:bodyPr>
          <a:lstStyle/>
          <a:p>
            <a:r>
              <a:rPr lang="en-GB" dirty="0"/>
              <a:t>A security assurance case is a document that changes as the system it documents changes</a:t>
            </a:r>
          </a:p>
          <a:p>
            <a:r>
              <a:rPr lang="en-GB" dirty="0"/>
              <a:t>The case takes on a different character as a project moves through its life cycle. In the pre-development stage the case focuses on showing that:</a:t>
            </a:r>
          </a:p>
          <a:p>
            <a:pPr lvl="1"/>
            <a:r>
              <a:rPr lang="en-GB" dirty="0"/>
              <a:t>The plan for a security case is appropriate for the security requirements of the proposed system</a:t>
            </a:r>
          </a:p>
          <a:p>
            <a:pPr lvl="1"/>
            <a:r>
              <a:rPr lang="en-GB" dirty="0"/>
              <a:t>The technical proposals are appropriate for achieving the security requirements of the proposed system</a:t>
            </a:r>
          </a:p>
          <a:p>
            <a:pPr lvl="1"/>
            <a:r>
              <a:rPr lang="en-GB" dirty="0"/>
              <a:t>It will be possible to demonstrate that security has been achieved during the project</a:t>
            </a:r>
          </a:p>
        </p:txBody>
      </p:sp>
    </p:spTree>
    <p:extLst>
      <p:ext uri="{BB962C8B-B14F-4D97-AF65-F5344CB8AC3E}">
        <p14:creationId xmlns:p14="http://schemas.microsoft.com/office/powerpoint/2010/main" val="48204621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84237-AE48-4AED-9132-91BE83C9E99D}"/>
              </a:ext>
            </a:extLst>
          </p:cNvPr>
          <p:cNvSpPr>
            <a:spLocks noGrp="1"/>
          </p:cNvSpPr>
          <p:nvPr>
            <p:ph type="title"/>
          </p:nvPr>
        </p:nvSpPr>
        <p:spPr/>
        <p:txBody>
          <a:bodyPr/>
          <a:lstStyle/>
          <a:p>
            <a:r>
              <a:rPr lang="en-GB" dirty="0"/>
              <a:t>Security Cases</a:t>
            </a:r>
          </a:p>
        </p:txBody>
      </p:sp>
      <p:sp>
        <p:nvSpPr>
          <p:cNvPr id="3" name="Content Placeholder 2">
            <a:extLst>
              <a:ext uri="{FF2B5EF4-FFF2-40B4-BE49-F238E27FC236}">
                <a16:creationId xmlns:a16="http://schemas.microsoft.com/office/drawing/2014/main" id="{163C15E3-C611-4B25-B3FE-672CFE02B1A1}"/>
              </a:ext>
            </a:extLst>
          </p:cNvPr>
          <p:cNvSpPr>
            <a:spLocks noGrp="1"/>
          </p:cNvSpPr>
          <p:nvPr>
            <p:ph idx="1"/>
          </p:nvPr>
        </p:nvSpPr>
        <p:spPr/>
        <p:txBody>
          <a:bodyPr>
            <a:normAutofit/>
          </a:bodyPr>
          <a:lstStyle/>
          <a:p>
            <a:r>
              <a:rPr lang="en-GB" dirty="0"/>
              <a:t>At development time the security assurance case (which is derived from the pre-development case) is:</a:t>
            </a:r>
          </a:p>
          <a:p>
            <a:pPr lvl="1"/>
            <a:r>
              <a:rPr lang="en-GB" dirty="0"/>
              <a:t>Updated with the results of all activities that contribute to the security evaluation (including evidence and argumentation) so that, by the time of deployment, the case will be complete, and</a:t>
            </a:r>
          </a:p>
          <a:p>
            <a:pPr lvl="1"/>
            <a:r>
              <a:rPr lang="en-GB" dirty="0"/>
              <a:t>Presented at design (and other) reviews and the outcomes included in the case</a:t>
            </a:r>
          </a:p>
        </p:txBody>
      </p:sp>
    </p:spTree>
    <p:extLst>
      <p:ext uri="{BB962C8B-B14F-4D97-AF65-F5344CB8AC3E}">
        <p14:creationId xmlns:p14="http://schemas.microsoft.com/office/powerpoint/2010/main" val="321978107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3F1F6B22-1EF1-4E12-9943-29BB0362B8E8}"/>
              </a:ext>
            </a:extLst>
          </p:cNvPr>
          <p:cNvSpPr/>
          <p:nvPr/>
        </p:nvSpPr>
        <p:spPr>
          <a:xfrm>
            <a:off x="2743200" y="1675636"/>
            <a:ext cx="6810375" cy="4629914"/>
          </a:xfrm>
          <a:custGeom>
            <a:avLst/>
            <a:gdLst>
              <a:gd name="connsiteX0" fmla="*/ 6648450 w 6810375"/>
              <a:gd name="connsiteY0" fmla="*/ 4601339 h 4629914"/>
              <a:gd name="connsiteX1" fmla="*/ 6648450 w 6810375"/>
              <a:gd name="connsiteY1" fmla="*/ 4601339 h 4629914"/>
              <a:gd name="connsiteX2" fmla="*/ 6362700 w 6810375"/>
              <a:gd name="connsiteY2" fmla="*/ 4610864 h 4629914"/>
              <a:gd name="connsiteX3" fmla="*/ 5372100 w 6810375"/>
              <a:gd name="connsiteY3" fmla="*/ 4629914 h 4629914"/>
              <a:gd name="connsiteX4" fmla="*/ 4581525 w 6810375"/>
              <a:gd name="connsiteY4" fmla="*/ 4620389 h 4629914"/>
              <a:gd name="connsiteX5" fmla="*/ 4448175 w 6810375"/>
              <a:gd name="connsiteY5" fmla="*/ 4601339 h 4629914"/>
              <a:gd name="connsiteX6" fmla="*/ 4362450 w 6810375"/>
              <a:gd name="connsiteY6" fmla="*/ 4572764 h 4629914"/>
              <a:gd name="connsiteX7" fmla="*/ 4295775 w 6810375"/>
              <a:gd name="connsiteY7" fmla="*/ 4553714 h 4629914"/>
              <a:gd name="connsiteX8" fmla="*/ 4248150 w 6810375"/>
              <a:gd name="connsiteY8" fmla="*/ 4506089 h 4629914"/>
              <a:gd name="connsiteX9" fmla="*/ 4219575 w 6810375"/>
              <a:gd name="connsiteY9" fmla="*/ 4487039 h 4629914"/>
              <a:gd name="connsiteX10" fmla="*/ 4152900 w 6810375"/>
              <a:gd name="connsiteY10" fmla="*/ 4410839 h 4629914"/>
              <a:gd name="connsiteX11" fmla="*/ 4124325 w 6810375"/>
              <a:gd name="connsiteY11" fmla="*/ 4353689 h 4629914"/>
              <a:gd name="connsiteX12" fmla="*/ 4057650 w 6810375"/>
              <a:gd name="connsiteY12" fmla="*/ 4267964 h 4629914"/>
              <a:gd name="connsiteX13" fmla="*/ 4038600 w 6810375"/>
              <a:gd name="connsiteY13" fmla="*/ 4229864 h 4629914"/>
              <a:gd name="connsiteX14" fmla="*/ 4000500 w 6810375"/>
              <a:gd name="connsiteY14" fmla="*/ 4153664 h 4629914"/>
              <a:gd name="connsiteX15" fmla="*/ 3962400 w 6810375"/>
              <a:gd name="connsiteY15" fmla="*/ 4115564 h 4629914"/>
              <a:gd name="connsiteX16" fmla="*/ 3943350 w 6810375"/>
              <a:gd name="connsiteY16" fmla="*/ 4086989 h 4629914"/>
              <a:gd name="connsiteX17" fmla="*/ 3905250 w 6810375"/>
              <a:gd name="connsiteY17" fmla="*/ 4058414 h 4629914"/>
              <a:gd name="connsiteX18" fmla="*/ 3867150 w 6810375"/>
              <a:gd name="connsiteY18" fmla="*/ 4020314 h 4629914"/>
              <a:gd name="connsiteX19" fmla="*/ 3810000 w 6810375"/>
              <a:gd name="connsiteY19" fmla="*/ 3982214 h 4629914"/>
              <a:gd name="connsiteX20" fmla="*/ 3457575 w 6810375"/>
              <a:gd name="connsiteY20" fmla="*/ 3867914 h 4629914"/>
              <a:gd name="connsiteX21" fmla="*/ 3333750 w 6810375"/>
              <a:gd name="connsiteY21" fmla="*/ 3829814 h 4629914"/>
              <a:gd name="connsiteX22" fmla="*/ 3219450 w 6810375"/>
              <a:gd name="connsiteY22" fmla="*/ 3810764 h 4629914"/>
              <a:gd name="connsiteX23" fmla="*/ 3019425 w 6810375"/>
              <a:gd name="connsiteY23" fmla="*/ 3772664 h 4629914"/>
              <a:gd name="connsiteX24" fmla="*/ 2933700 w 6810375"/>
              <a:gd name="connsiteY24" fmla="*/ 3763139 h 4629914"/>
              <a:gd name="connsiteX25" fmla="*/ 2762250 w 6810375"/>
              <a:gd name="connsiteY25" fmla="*/ 3734564 h 4629914"/>
              <a:gd name="connsiteX26" fmla="*/ 2695575 w 6810375"/>
              <a:gd name="connsiteY26" fmla="*/ 3715514 h 4629914"/>
              <a:gd name="connsiteX27" fmla="*/ 2628900 w 6810375"/>
              <a:gd name="connsiteY27" fmla="*/ 3705989 h 4629914"/>
              <a:gd name="connsiteX28" fmla="*/ 2571750 w 6810375"/>
              <a:gd name="connsiteY28" fmla="*/ 3686939 h 4629914"/>
              <a:gd name="connsiteX29" fmla="*/ 2543175 w 6810375"/>
              <a:gd name="connsiteY29" fmla="*/ 3677414 h 4629914"/>
              <a:gd name="connsiteX30" fmla="*/ 2514600 w 6810375"/>
              <a:gd name="connsiteY30" fmla="*/ 3667889 h 4629914"/>
              <a:gd name="connsiteX31" fmla="*/ 2466975 w 6810375"/>
              <a:gd name="connsiteY31" fmla="*/ 3648839 h 4629914"/>
              <a:gd name="connsiteX32" fmla="*/ 2419350 w 6810375"/>
              <a:gd name="connsiteY32" fmla="*/ 3610739 h 4629914"/>
              <a:gd name="connsiteX33" fmla="*/ 2362200 w 6810375"/>
              <a:gd name="connsiteY33" fmla="*/ 3572639 h 4629914"/>
              <a:gd name="connsiteX34" fmla="*/ 2305050 w 6810375"/>
              <a:gd name="connsiteY34" fmla="*/ 3515489 h 4629914"/>
              <a:gd name="connsiteX35" fmla="*/ 2276475 w 6810375"/>
              <a:gd name="connsiteY35" fmla="*/ 3477389 h 4629914"/>
              <a:gd name="connsiteX36" fmla="*/ 2247900 w 6810375"/>
              <a:gd name="connsiteY36" fmla="*/ 3458339 h 4629914"/>
              <a:gd name="connsiteX37" fmla="*/ 2190750 w 6810375"/>
              <a:gd name="connsiteY37" fmla="*/ 3382139 h 4629914"/>
              <a:gd name="connsiteX38" fmla="*/ 2152650 w 6810375"/>
              <a:gd name="connsiteY38" fmla="*/ 3344039 h 4629914"/>
              <a:gd name="connsiteX39" fmla="*/ 2105025 w 6810375"/>
              <a:gd name="connsiteY39" fmla="*/ 3305939 h 4629914"/>
              <a:gd name="connsiteX40" fmla="*/ 2066925 w 6810375"/>
              <a:gd name="connsiteY40" fmla="*/ 3258314 h 4629914"/>
              <a:gd name="connsiteX41" fmla="*/ 2038350 w 6810375"/>
              <a:gd name="connsiteY41" fmla="*/ 3229739 h 4629914"/>
              <a:gd name="connsiteX42" fmla="*/ 1981200 w 6810375"/>
              <a:gd name="connsiteY42" fmla="*/ 3153539 h 4629914"/>
              <a:gd name="connsiteX43" fmla="*/ 1943100 w 6810375"/>
              <a:gd name="connsiteY43" fmla="*/ 3124964 h 4629914"/>
              <a:gd name="connsiteX44" fmla="*/ 1866900 w 6810375"/>
              <a:gd name="connsiteY44" fmla="*/ 3048764 h 4629914"/>
              <a:gd name="connsiteX45" fmla="*/ 1752600 w 6810375"/>
              <a:gd name="connsiteY45" fmla="*/ 2963039 h 4629914"/>
              <a:gd name="connsiteX46" fmla="*/ 1609725 w 6810375"/>
              <a:gd name="connsiteY46" fmla="*/ 2886839 h 4629914"/>
              <a:gd name="connsiteX47" fmla="*/ 1400175 w 6810375"/>
              <a:gd name="connsiteY47" fmla="*/ 2829689 h 4629914"/>
              <a:gd name="connsiteX48" fmla="*/ 1190625 w 6810375"/>
              <a:gd name="connsiteY48" fmla="*/ 2763014 h 4629914"/>
              <a:gd name="connsiteX49" fmla="*/ 1076325 w 6810375"/>
              <a:gd name="connsiteY49" fmla="*/ 2743964 h 4629914"/>
              <a:gd name="connsiteX50" fmla="*/ 895350 w 6810375"/>
              <a:gd name="connsiteY50" fmla="*/ 2705864 h 4629914"/>
              <a:gd name="connsiteX51" fmla="*/ 819150 w 6810375"/>
              <a:gd name="connsiteY51" fmla="*/ 2686814 h 4629914"/>
              <a:gd name="connsiteX52" fmla="*/ 742950 w 6810375"/>
              <a:gd name="connsiteY52" fmla="*/ 2677289 h 4629914"/>
              <a:gd name="connsiteX53" fmla="*/ 609600 w 6810375"/>
              <a:gd name="connsiteY53" fmla="*/ 2639189 h 4629914"/>
              <a:gd name="connsiteX54" fmla="*/ 466725 w 6810375"/>
              <a:gd name="connsiteY54" fmla="*/ 2601089 h 4629914"/>
              <a:gd name="connsiteX55" fmla="*/ 381000 w 6810375"/>
              <a:gd name="connsiteY55" fmla="*/ 2524889 h 4629914"/>
              <a:gd name="connsiteX56" fmla="*/ 276225 w 6810375"/>
              <a:gd name="connsiteY56" fmla="*/ 2410589 h 4629914"/>
              <a:gd name="connsiteX57" fmla="*/ 142875 w 6810375"/>
              <a:gd name="connsiteY57" fmla="*/ 2201039 h 4629914"/>
              <a:gd name="connsiteX58" fmla="*/ 114300 w 6810375"/>
              <a:gd name="connsiteY58" fmla="*/ 2124839 h 4629914"/>
              <a:gd name="connsiteX59" fmla="*/ 76200 w 6810375"/>
              <a:gd name="connsiteY59" fmla="*/ 2048639 h 4629914"/>
              <a:gd name="connsiteX60" fmla="*/ 57150 w 6810375"/>
              <a:gd name="connsiteY60" fmla="*/ 1972439 h 4629914"/>
              <a:gd name="connsiteX61" fmla="*/ 38100 w 6810375"/>
              <a:gd name="connsiteY61" fmla="*/ 1905764 h 4629914"/>
              <a:gd name="connsiteX62" fmla="*/ 28575 w 6810375"/>
              <a:gd name="connsiteY62" fmla="*/ 1839089 h 4629914"/>
              <a:gd name="connsiteX63" fmla="*/ 0 w 6810375"/>
              <a:gd name="connsiteY63" fmla="*/ 1705739 h 4629914"/>
              <a:gd name="connsiteX64" fmla="*/ 9525 w 6810375"/>
              <a:gd name="connsiteY64" fmla="*/ 1305689 h 4629914"/>
              <a:gd name="connsiteX65" fmla="*/ 28575 w 6810375"/>
              <a:gd name="connsiteY65" fmla="*/ 1258064 h 4629914"/>
              <a:gd name="connsiteX66" fmla="*/ 38100 w 6810375"/>
              <a:gd name="connsiteY66" fmla="*/ 1210439 h 4629914"/>
              <a:gd name="connsiteX67" fmla="*/ 114300 w 6810375"/>
              <a:gd name="connsiteY67" fmla="*/ 1058039 h 4629914"/>
              <a:gd name="connsiteX68" fmla="*/ 142875 w 6810375"/>
              <a:gd name="connsiteY68" fmla="*/ 1019939 h 4629914"/>
              <a:gd name="connsiteX69" fmla="*/ 190500 w 6810375"/>
              <a:gd name="connsiteY69" fmla="*/ 981839 h 4629914"/>
              <a:gd name="connsiteX70" fmla="*/ 266700 w 6810375"/>
              <a:gd name="connsiteY70" fmla="*/ 915164 h 4629914"/>
              <a:gd name="connsiteX71" fmla="*/ 361950 w 6810375"/>
              <a:gd name="connsiteY71" fmla="*/ 886589 h 4629914"/>
              <a:gd name="connsiteX72" fmla="*/ 428625 w 6810375"/>
              <a:gd name="connsiteY72" fmla="*/ 877064 h 4629914"/>
              <a:gd name="connsiteX73" fmla="*/ 904875 w 6810375"/>
              <a:gd name="connsiteY73" fmla="*/ 886589 h 4629914"/>
              <a:gd name="connsiteX74" fmla="*/ 1000125 w 6810375"/>
              <a:gd name="connsiteY74" fmla="*/ 896114 h 4629914"/>
              <a:gd name="connsiteX75" fmla="*/ 1295400 w 6810375"/>
              <a:gd name="connsiteY75" fmla="*/ 886589 h 4629914"/>
              <a:gd name="connsiteX76" fmla="*/ 1371600 w 6810375"/>
              <a:gd name="connsiteY76" fmla="*/ 858014 h 4629914"/>
              <a:gd name="connsiteX77" fmla="*/ 1485900 w 6810375"/>
              <a:gd name="connsiteY77" fmla="*/ 810389 h 4629914"/>
              <a:gd name="connsiteX78" fmla="*/ 1524000 w 6810375"/>
              <a:gd name="connsiteY78" fmla="*/ 772289 h 4629914"/>
              <a:gd name="connsiteX79" fmla="*/ 1600200 w 6810375"/>
              <a:gd name="connsiteY79" fmla="*/ 715139 h 4629914"/>
              <a:gd name="connsiteX80" fmla="*/ 1638300 w 6810375"/>
              <a:gd name="connsiteY80" fmla="*/ 667514 h 4629914"/>
              <a:gd name="connsiteX81" fmla="*/ 1762125 w 6810375"/>
              <a:gd name="connsiteY81" fmla="*/ 553214 h 4629914"/>
              <a:gd name="connsiteX82" fmla="*/ 1847850 w 6810375"/>
              <a:gd name="connsiteY82" fmla="*/ 448439 h 4629914"/>
              <a:gd name="connsiteX83" fmla="*/ 1895475 w 6810375"/>
              <a:gd name="connsiteY83" fmla="*/ 410339 h 4629914"/>
              <a:gd name="connsiteX84" fmla="*/ 1924050 w 6810375"/>
              <a:gd name="connsiteY84" fmla="*/ 372239 h 4629914"/>
              <a:gd name="connsiteX85" fmla="*/ 2114550 w 6810375"/>
              <a:gd name="connsiteY85" fmla="*/ 257939 h 4629914"/>
              <a:gd name="connsiteX86" fmla="*/ 2114550 w 6810375"/>
              <a:gd name="connsiteY86" fmla="*/ 257939 h 4629914"/>
              <a:gd name="connsiteX87" fmla="*/ 2276475 w 6810375"/>
              <a:gd name="connsiteY87" fmla="*/ 181739 h 4629914"/>
              <a:gd name="connsiteX88" fmla="*/ 2390775 w 6810375"/>
              <a:gd name="connsiteY88" fmla="*/ 143639 h 4629914"/>
              <a:gd name="connsiteX89" fmla="*/ 2476500 w 6810375"/>
              <a:gd name="connsiteY89" fmla="*/ 115064 h 4629914"/>
              <a:gd name="connsiteX90" fmla="*/ 2752725 w 6810375"/>
              <a:gd name="connsiteY90" fmla="*/ 67439 h 4629914"/>
              <a:gd name="connsiteX91" fmla="*/ 3048000 w 6810375"/>
              <a:gd name="connsiteY91" fmla="*/ 19814 h 4629914"/>
              <a:gd name="connsiteX92" fmla="*/ 3695700 w 6810375"/>
              <a:gd name="connsiteY92" fmla="*/ 19814 h 4629914"/>
              <a:gd name="connsiteX93" fmla="*/ 3886200 w 6810375"/>
              <a:gd name="connsiteY93" fmla="*/ 29339 h 4629914"/>
              <a:gd name="connsiteX94" fmla="*/ 3981450 w 6810375"/>
              <a:gd name="connsiteY94" fmla="*/ 48389 h 4629914"/>
              <a:gd name="connsiteX95" fmla="*/ 4057650 w 6810375"/>
              <a:gd name="connsiteY95" fmla="*/ 67439 h 4629914"/>
              <a:gd name="connsiteX96" fmla="*/ 4086225 w 6810375"/>
              <a:gd name="connsiteY96" fmla="*/ 86489 h 4629914"/>
              <a:gd name="connsiteX97" fmla="*/ 4143375 w 6810375"/>
              <a:gd name="connsiteY97" fmla="*/ 105539 h 4629914"/>
              <a:gd name="connsiteX98" fmla="*/ 4200525 w 6810375"/>
              <a:gd name="connsiteY98" fmla="*/ 134114 h 4629914"/>
              <a:gd name="connsiteX99" fmla="*/ 4248150 w 6810375"/>
              <a:gd name="connsiteY99" fmla="*/ 172214 h 4629914"/>
              <a:gd name="connsiteX100" fmla="*/ 4352925 w 6810375"/>
              <a:gd name="connsiteY100" fmla="*/ 219839 h 4629914"/>
              <a:gd name="connsiteX101" fmla="*/ 4448175 w 6810375"/>
              <a:gd name="connsiteY101" fmla="*/ 276989 h 4629914"/>
              <a:gd name="connsiteX102" fmla="*/ 4533900 w 6810375"/>
              <a:gd name="connsiteY102" fmla="*/ 334139 h 4629914"/>
              <a:gd name="connsiteX103" fmla="*/ 4610100 w 6810375"/>
              <a:gd name="connsiteY103" fmla="*/ 391289 h 4629914"/>
              <a:gd name="connsiteX104" fmla="*/ 4657725 w 6810375"/>
              <a:gd name="connsiteY104" fmla="*/ 429389 h 4629914"/>
              <a:gd name="connsiteX105" fmla="*/ 4724400 w 6810375"/>
              <a:gd name="connsiteY105" fmla="*/ 496064 h 4629914"/>
              <a:gd name="connsiteX106" fmla="*/ 4733925 w 6810375"/>
              <a:gd name="connsiteY106" fmla="*/ 524639 h 4629914"/>
              <a:gd name="connsiteX107" fmla="*/ 4762500 w 6810375"/>
              <a:gd name="connsiteY107" fmla="*/ 581789 h 4629914"/>
              <a:gd name="connsiteX108" fmla="*/ 4781550 w 6810375"/>
              <a:gd name="connsiteY108" fmla="*/ 657989 h 4629914"/>
              <a:gd name="connsiteX109" fmla="*/ 4800600 w 6810375"/>
              <a:gd name="connsiteY109" fmla="*/ 753239 h 4629914"/>
              <a:gd name="connsiteX110" fmla="*/ 4819650 w 6810375"/>
              <a:gd name="connsiteY110" fmla="*/ 800864 h 4629914"/>
              <a:gd name="connsiteX111" fmla="*/ 4838700 w 6810375"/>
              <a:gd name="connsiteY111" fmla="*/ 896114 h 4629914"/>
              <a:gd name="connsiteX112" fmla="*/ 4857750 w 6810375"/>
              <a:gd name="connsiteY112" fmla="*/ 934214 h 4629914"/>
              <a:gd name="connsiteX113" fmla="*/ 4876800 w 6810375"/>
              <a:gd name="connsiteY113" fmla="*/ 981839 h 4629914"/>
              <a:gd name="connsiteX114" fmla="*/ 4905375 w 6810375"/>
              <a:gd name="connsiteY114" fmla="*/ 1029464 h 4629914"/>
              <a:gd name="connsiteX115" fmla="*/ 4924425 w 6810375"/>
              <a:gd name="connsiteY115" fmla="*/ 1067564 h 4629914"/>
              <a:gd name="connsiteX116" fmla="*/ 4953000 w 6810375"/>
              <a:gd name="connsiteY116" fmla="*/ 1096139 h 4629914"/>
              <a:gd name="connsiteX117" fmla="*/ 4981575 w 6810375"/>
              <a:gd name="connsiteY117" fmla="*/ 1134239 h 4629914"/>
              <a:gd name="connsiteX118" fmla="*/ 5086350 w 6810375"/>
              <a:gd name="connsiteY118" fmla="*/ 1191389 h 4629914"/>
              <a:gd name="connsiteX119" fmla="*/ 5143500 w 6810375"/>
              <a:gd name="connsiteY119" fmla="*/ 1229489 h 4629914"/>
              <a:gd name="connsiteX120" fmla="*/ 5238750 w 6810375"/>
              <a:gd name="connsiteY120" fmla="*/ 1267589 h 4629914"/>
              <a:gd name="connsiteX121" fmla="*/ 5372100 w 6810375"/>
              <a:gd name="connsiteY121" fmla="*/ 1315214 h 4629914"/>
              <a:gd name="connsiteX122" fmla="*/ 5591175 w 6810375"/>
              <a:gd name="connsiteY122" fmla="*/ 1362839 h 4629914"/>
              <a:gd name="connsiteX123" fmla="*/ 5657850 w 6810375"/>
              <a:gd name="connsiteY123" fmla="*/ 1381889 h 4629914"/>
              <a:gd name="connsiteX124" fmla="*/ 5724525 w 6810375"/>
              <a:gd name="connsiteY124" fmla="*/ 1400939 h 4629914"/>
              <a:gd name="connsiteX125" fmla="*/ 5800725 w 6810375"/>
              <a:gd name="connsiteY125" fmla="*/ 1410464 h 4629914"/>
              <a:gd name="connsiteX126" fmla="*/ 5886450 w 6810375"/>
              <a:gd name="connsiteY126" fmla="*/ 1439039 h 4629914"/>
              <a:gd name="connsiteX127" fmla="*/ 5962650 w 6810375"/>
              <a:gd name="connsiteY127" fmla="*/ 1458089 h 4629914"/>
              <a:gd name="connsiteX128" fmla="*/ 6067425 w 6810375"/>
              <a:gd name="connsiteY128" fmla="*/ 1486664 h 4629914"/>
              <a:gd name="connsiteX129" fmla="*/ 6124575 w 6810375"/>
              <a:gd name="connsiteY129" fmla="*/ 1524764 h 4629914"/>
              <a:gd name="connsiteX130" fmla="*/ 6153150 w 6810375"/>
              <a:gd name="connsiteY130" fmla="*/ 1543814 h 4629914"/>
              <a:gd name="connsiteX131" fmla="*/ 6191250 w 6810375"/>
              <a:gd name="connsiteY131" fmla="*/ 1600964 h 4629914"/>
              <a:gd name="connsiteX132" fmla="*/ 6219825 w 6810375"/>
              <a:gd name="connsiteY132" fmla="*/ 1620014 h 4629914"/>
              <a:gd name="connsiteX133" fmla="*/ 6267450 w 6810375"/>
              <a:gd name="connsiteY133" fmla="*/ 1686689 h 4629914"/>
              <a:gd name="connsiteX134" fmla="*/ 6286500 w 6810375"/>
              <a:gd name="connsiteY134" fmla="*/ 1724789 h 4629914"/>
              <a:gd name="connsiteX135" fmla="*/ 6324600 w 6810375"/>
              <a:gd name="connsiteY135" fmla="*/ 1762889 h 4629914"/>
              <a:gd name="connsiteX136" fmla="*/ 6343650 w 6810375"/>
              <a:gd name="connsiteY136" fmla="*/ 1800989 h 4629914"/>
              <a:gd name="connsiteX137" fmla="*/ 6400800 w 6810375"/>
              <a:gd name="connsiteY137" fmla="*/ 1896239 h 4629914"/>
              <a:gd name="connsiteX138" fmla="*/ 6505575 w 6810375"/>
              <a:gd name="connsiteY138" fmla="*/ 2029589 h 4629914"/>
              <a:gd name="connsiteX139" fmla="*/ 6534150 w 6810375"/>
              <a:gd name="connsiteY139" fmla="*/ 2067689 h 4629914"/>
              <a:gd name="connsiteX140" fmla="*/ 6553200 w 6810375"/>
              <a:gd name="connsiteY140" fmla="*/ 2096264 h 4629914"/>
              <a:gd name="connsiteX141" fmla="*/ 6581775 w 6810375"/>
              <a:gd name="connsiteY141" fmla="*/ 2124839 h 4629914"/>
              <a:gd name="connsiteX142" fmla="*/ 6648450 w 6810375"/>
              <a:gd name="connsiteY142" fmla="*/ 2210564 h 4629914"/>
              <a:gd name="connsiteX143" fmla="*/ 6686550 w 6810375"/>
              <a:gd name="connsiteY143" fmla="*/ 2258189 h 4629914"/>
              <a:gd name="connsiteX144" fmla="*/ 6705600 w 6810375"/>
              <a:gd name="connsiteY144" fmla="*/ 2324864 h 4629914"/>
              <a:gd name="connsiteX145" fmla="*/ 6724650 w 6810375"/>
              <a:gd name="connsiteY145" fmla="*/ 2382014 h 4629914"/>
              <a:gd name="connsiteX146" fmla="*/ 6734175 w 6810375"/>
              <a:gd name="connsiteY146" fmla="*/ 2410589 h 4629914"/>
              <a:gd name="connsiteX147" fmla="*/ 6753225 w 6810375"/>
              <a:gd name="connsiteY147" fmla="*/ 2934464 h 4629914"/>
              <a:gd name="connsiteX148" fmla="*/ 6781800 w 6810375"/>
              <a:gd name="connsiteY148" fmla="*/ 3820289 h 4629914"/>
              <a:gd name="connsiteX149" fmla="*/ 6791325 w 6810375"/>
              <a:gd name="connsiteY149" fmla="*/ 3877439 h 4629914"/>
              <a:gd name="connsiteX150" fmla="*/ 6810375 w 6810375"/>
              <a:gd name="connsiteY150" fmla="*/ 4039364 h 4629914"/>
              <a:gd name="connsiteX151" fmla="*/ 6800850 w 6810375"/>
              <a:gd name="connsiteY151" fmla="*/ 4391789 h 4629914"/>
              <a:gd name="connsiteX152" fmla="*/ 6781800 w 6810375"/>
              <a:gd name="connsiteY152" fmla="*/ 4467989 h 4629914"/>
              <a:gd name="connsiteX153" fmla="*/ 6772275 w 6810375"/>
              <a:gd name="connsiteY153" fmla="*/ 4506089 h 4629914"/>
              <a:gd name="connsiteX154" fmla="*/ 6743700 w 6810375"/>
              <a:gd name="connsiteY154" fmla="*/ 4525139 h 4629914"/>
              <a:gd name="connsiteX155" fmla="*/ 6696075 w 6810375"/>
              <a:gd name="connsiteY155" fmla="*/ 4572764 h 4629914"/>
              <a:gd name="connsiteX156" fmla="*/ 6677025 w 6810375"/>
              <a:gd name="connsiteY156" fmla="*/ 4601339 h 4629914"/>
              <a:gd name="connsiteX157" fmla="*/ 6648450 w 6810375"/>
              <a:gd name="connsiteY157" fmla="*/ 4601339 h 4629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6810375" h="4629914">
                <a:moveTo>
                  <a:pt x="6648450" y="4601339"/>
                </a:moveTo>
                <a:lnTo>
                  <a:pt x="6648450" y="4601339"/>
                </a:lnTo>
                <a:lnTo>
                  <a:pt x="6362700" y="4610864"/>
                </a:lnTo>
                <a:lnTo>
                  <a:pt x="5372100" y="4629914"/>
                </a:lnTo>
                <a:lnTo>
                  <a:pt x="4581525" y="4620389"/>
                </a:lnTo>
                <a:cubicBezTo>
                  <a:pt x="4536645" y="4619001"/>
                  <a:pt x="4491736" y="4612229"/>
                  <a:pt x="4448175" y="4601339"/>
                </a:cubicBezTo>
                <a:cubicBezTo>
                  <a:pt x="4384334" y="4585379"/>
                  <a:pt x="4434185" y="4599665"/>
                  <a:pt x="4362450" y="4572764"/>
                </a:cubicBezTo>
                <a:cubicBezTo>
                  <a:pt x="4335121" y="4562515"/>
                  <a:pt x="4325799" y="4561220"/>
                  <a:pt x="4295775" y="4553714"/>
                </a:cubicBezTo>
                <a:cubicBezTo>
                  <a:pt x="4219575" y="4502914"/>
                  <a:pt x="4311650" y="4569589"/>
                  <a:pt x="4248150" y="4506089"/>
                </a:cubicBezTo>
                <a:cubicBezTo>
                  <a:pt x="4240055" y="4497994"/>
                  <a:pt x="4228369" y="4494368"/>
                  <a:pt x="4219575" y="4487039"/>
                </a:cubicBezTo>
                <a:cubicBezTo>
                  <a:pt x="4199745" y="4470514"/>
                  <a:pt x="4164521" y="4429101"/>
                  <a:pt x="4152900" y="4410839"/>
                </a:cubicBezTo>
                <a:cubicBezTo>
                  <a:pt x="4141465" y="4392870"/>
                  <a:pt x="4136139" y="4371410"/>
                  <a:pt x="4124325" y="4353689"/>
                </a:cubicBezTo>
                <a:cubicBezTo>
                  <a:pt x="4104245" y="4323568"/>
                  <a:pt x="4073839" y="4300343"/>
                  <a:pt x="4057650" y="4267964"/>
                </a:cubicBezTo>
                <a:cubicBezTo>
                  <a:pt x="4051300" y="4255264"/>
                  <a:pt x="4044367" y="4242839"/>
                  <a:pt x="4038600" y="4229864"/>
                </a:cubicBezTo>
                <a:cubicBezTo>
                  <a:pt x="4023034" y="4194841"/>
                  <a:pt x="4023855" y="4180911"/>
                  <a:pt x="4000500" y="4153664"/>
                </a:cubicBezTo>
                <a:cubicBezTo>
                  <a:pt x="3988811" y="4140027"/>
                  <a:pt x="3974089" y="4129201"/>
                  <a:pt x="3962400" y="4115564"/>
                </a:cubicBezTo>
                <a:cubicBezTo>
                  <a:pt x="3954950" y="4106872"/>
                  <a:pt x="3951445" y="4095084"/>
                  <a:pt x="3943350" y="4086989"/>
                </a:cubicBezTo>
                <a:cubicBezTo>
                  <a:pt x="3932125" y="4075764"/>
                  <a:pt x="3917197" y="4068868"/>
                  <a:pt x="3905250" y="4058414"/>
                </a:cubicBezTo>
                <a:cubicBezTo>
                  <a:pt x="3891733" y="4046587"/>
                  <a:pt x="3881175" y="4031534"/>
                  <a:pt x="3867150" y="4020314"/>
                </a:cubicBezTo>
                <a:cubicBezTo>
                  <a:pt x="3849272" y="4006011"/>
                  <a:pt x="3830478" y="3992453"/>
                  <a:pt x="3810000" y="3982214"/>
                </a:cubicBezTo>
                <a:cubicBezTo>
                  <a:pt x="3641097" y="3897763"/>
                  <a:pt x="3670675" y="3933483"/>
                  <a:pt x="3457575" y="3867914"/>
                </a:cubicBezTo>
                <a:cubicBezTo>
                  <a:pt x="3416300" y="3855214"/>
                  <a:pt x="3375742" y="3839892"/>
                  <a:pt x="3333750" y="3829814"/>
                </a:cubicBezTo>
                <a:cubicBezTo>
                  <a:pt x="3296191" y="3820800"/>
                  <a:pt x="3257453" y="3817674"/>
                  <a:pt x="3219450" y="3810764"/>
                </a:cubicBezTo>
                <a:cubicBezTo>
                  <a:pt x="3152671" y="3798622"/>
                  <a:pt x="3086884" y="3780159"/>
                  <a:pt x="3019425" y="3772664"/>
                </a:cubicBezTo>
                <a:cubicBezTo>
                  <a:pt x="2990850" y="3769489"/>
                  <a:pt x="2962099" y="3767623"/>
                  <a:pt x="2933700" y="3763139"/>
                </a:cubicBezTo>
                <a:cubicBezTo>
                  <a:pt x="2659301" y="3719813"/>
                  <a:pt x="2992365" y="3763328"/>
                  <a:pt x="2762250" y="3734564"/>
                </a:cubicBezTo>
                <a:cubicBezTo>
                  <a:pt x="2740025" y="3728214"/>
                  <a:pt x="2718176" y="3720357"/>
                  <a:pt x="2695575" y="3715514"/>
                </a:cubicBezTo>
                <a:cubicBezTo>
                  <a:pt x="2673623" y="3710810"/>
                  <a:pt x="2650776" y="3711037"/>
                  <a:pt x="2628900" y="3705989"/>
                </a:cubicBezTo>
                <a:cubicBezTo>
                  <a:pt x="2609334" y="3701474"/>
                  <a:pt x="2590800" y="3693289"/>
                  <a:pt x="2571750" y="3686939"/>
                </a:cubicBezTo>
                <a:lnTo>
                  <a:pt x="2543175" y="3677414"/>
                </a:lnTo>
                <a:cubicBezTo>
                  <a:pt x="2533650" y="3674239"/>
                  <a:pt x="2523922" y="3671618"/>
                  <a:pt x="2514600" y="3667889"/>
                </a:cubicBezTo>
                <a:lnTo>
                  <a:pt x="2466975" y="3648839"/>
                </a:lnTo>
                <a:cubicBezTo>
                  <a:pt x="2431776" y="3596041"/>
                  <a:pt x="2468064" y="3637802"/>
                  <a:pt x="2419350" y="3610739"/>
                </a:cubicBezTo>
                <a:cubicBezTo>
                  <a:pt x="2399336" y="3599620"/>
                  <a:pt x="2362200" y="3572639"/>
                  <a:pt x="2362200" y="3572639"/>
                </a:cubicBezTo>
                <a:cubicBezTo>
                  <a:pt x="2317305" y="3505296"/>
                  <a:pt x="2375937" y="3586376"/>
                  <a:pt x="2305050" y="3515489"/>
                </a:cubicBezTo>
                <a:cubicBezTo>
                  <a:pt x="2293825" y="3504264"/>
                  <a:pt x="2287700" y="3488614"/>
                  <a:pt x="2276475" y="3477389"/>
                </a:cubicBezTo>
                <a:cubicBezTo>
                  <a:pt x="2268380" y="3469294"/>
                  <a:pt x="2255558" y="3466848"/>
                  <a:pt x="2247900" y="3458339"/>
                </a:cubicBezTo>
                <a:cubicBezTo>
                  <a:pt x="2226660" y="3434739"/>
                  <a:pt x="2213201" y="3404590"/>
                  <a:pt x="2190750" y="3382139"/>
                </a:cubicBezTo>
                <a:cubicBezTo>
                  <a:pt x="2178050" y="3369439"/>
                  <a:pt x="2166074" y="3355971"/>
                  <a:pt x="2152650" y="3344039"/>
                </a:cubicBezTo>
                <a:cubicBezTo>
                  <a:pt x="2137455" y="3330533"/>
                  <a:pt x="2119400" y="3320314"/>
                  <a:pt x="2105025" y="3305939"/>
                </a:cubicBezTo>
                <a:cubicBezTo>
                  <a:pt x="2090650" y="3291564"/>
                  <a:pt x="2080312" y="3273614"/>
                  <a:pt x="2066925" y="3258314"/>
                </a:cubicBezTo>
                <a:cubicBezTo>
                  <a:pt x="2058055" y="3248177"/>
                  <a:pt x="2046880" y="3240165"/>
                  <a:pt x="2038350" y="3229739"/>
                </a:cubicBezTo>
                <a:cubicBezTo>
                  <a:pt x="2018245" y="3205166"/>
                  <a:pt x="2006600" y="3172589"/>
                  <a:pt x="1981200" y="3153539"/>
                </a:cubicBezTo>
                <a:cubicBezTo>
                  <a:pt x="1968500" y="3144014"/>
                  <a:pt x="1954802" y="3135691"/>
                  <a:pt x="1943100" y="3124964"/>
                </a:cubicBezTo>
                <a:cubicBezTo>
                  <a:pt x="1916621" y="3100691"/>
                  <a:pt x="1894950" y="3071204"/>
                  <a:pt x="1866900" y="3048764"/>
                </a:cubicBezTo>
                <a:cubicBezTo>
                  <a:pt x="1826104" y="3016127"/>
                  <a:pt x="1797992" y="2992219"/>
                  <a:pt x="1752600" y="2963039"/>
                </a:cubicBezTo>
                <a:cubicBezTo>
                  <a:pt x="1730442" y="2948795"/>
                  <a:pt x="1632079" y="2894290"/>
                  <a:pt x="1609725" y="2886839"/>
                </a:cubicBezTo>
                <a:cubicBezTo>
                  <a:pt x="1541039" y="2863944"/>
                  <a:pt x="1467398" y="2856578"/>
                  <a:pt x="1400175" y="2829689"/>
                </a:cubicBezTo>
                <a:cubicBezTo>
                  <a:pt x="1296377" y="2788170"/>
                  <a:pt x="1306040" y="2787059"/>
                  <a:pt x="1190625" y="2763014"/>
                </a:cubicBezTo>
                <a:cubicBezTo>
                  <a:pt x="1152811" y="2755136"/>
                  <a:pt x="1113990" y="2752524"/>
                  <a:pt x="1076325" y="2743964"/>
                </a:cubicBezTo>
                <a:cubicBezTo>
                  <a:pt x="876661" y="2698586"/>
                  <a:pt x="1080699" y="2726458"/>
                  <a:pt x="895350" y="2705864"/>
                </a:cubicBezTo>
                <a:cubicBezTo>
                  <a:pt x="869950" y="2699514"/>
                  <a:pt x="844883" y="2691639"/>
                  <a:pt x="819150" y="2686814"/>
                </a:cubicBezTo>
                <a:cubicBezTo>
                  <a:pt x="793991" y="2682097"/>
                  <a:pt x="767911" y="2682962"/>
                  <a:pt x="742950" y="2677289"/>
                </a:cubicBezTo>
                <a:cubicBezTo>
                  <a:pt x="697871" y="2667044"/>
                  <a:pt x="655200" y="2646789"/>
                  <a:pt x="609600" y="2639189"/>
                </a:cubicBezTo>
                <a:cubicBezTo>
                  <a:pt x="567214" y="2632125"/>
                  <a:pt x="501407" y="2624210"/>
                  <a:pt x="466725" y="2601089"/>
                </a:cubicBezTo>
                <a:cubicBezTo>
                  <a:pt x="363507" y="2532277"/>
                  <a:pt x="446096" y="2596494"/>
                  <a:pt x="381000" y="2524889"/>
                </a:cubicBezTo>
                <a:cubicBezTo>
                  <a:pt x="297092" y="2432591"/>
                  <a:pt x="335808" y="2490033"/>
                  <a:pt x="276225" y="2410589"/>
                </a:cubicBezTo>
                <a:cubicBezTo>
                  <a:pt x="237113" y="2358440"/>
                  <a:pt x="159695" y="2245892"/>
                  <a:pt x="142875" y="2201039"/>
                </a:cubicBezTo>
                <a:cubicBezTo>
                  <a:pt x="133350" y="2175639"/>
                  <a:pt x="125173" y="2149692"/>
                  <a:pt x="114300" y="2124839"/>
                </a:cubicBezTo>
                <a:cubicBezTo>
                  <a:pt x="102918" y="2098822"/>
                  <a:pt x="86171" y="2075229"/>
                  <a:pt x="76200" y="2048639"/>
                </a:cubicBezTo>
                <a:cubicBezTo>
                  <a:pt x="67007" y="2024124"/>
                  <a:pt x="63896" y="1997737"/>
                  <a:pt x="57150" y="1972439"/>
                </a:cubicBezTo>
                <a:cubicBezTo>
                  <a:pt x="51194" y="1950105"/>
                  <a:pt x="42943" y="1928365"/>
                  <a:pt x="38100" y="1905764"/>
                </a:cubicBezTo>
                <a:cubicBezTo>
                  <a:pt x="33396" y="1883812"/>
                  <a:pt x="33279" y="1861041"/>
                  <a:pt x="28575" y="1839089"/>
                </a:cubicBezTo>
                <a:cubicBezTo>
                  <a:pt x="-9251" y="1662565"/>
                  <a:pt x="25041" y="1881024"/>
                  <a:pt x="0" y="1705739"/>
                </a:cubicBezTo>
                <a:cubicBezTo>
                  <a:pt x="3175" y="1572389"/>
                  <a:pt x="1028" y="1438806"/>
                  <a:pt x="9525" y="1305689"/>
                </a:cubicBezTo>
                <a:cubicBezTo>
                  <a:pt x="10614" y="1288626"/>
                  <a:pt x="23662" y="1274441"/>
                  <a:pt x="28575" y="1258064"/>
                </a:cubicBezTo>
                <a:cubicBezTo>
                  <a:pt x="33227" y="1242557"/>
                  <a:pt x="32980" y="1225798"/>
                  <a:pt x="38100" y="1210439"/>
                </a:cubicBezTo>
                <a:cubicBezTo>
                  <a:pt x="62199" y="1138143"/>
                  <a:pt x="72299" y="1114040"/>
                  <a:pt x="114300" y="1058039"/>
                </a:cubicBezTo>
                <a:cubicBezTo>
                  <a:pt x="123825" y="1045339"/>
                  <a:pt x="131650" y="1031164"/>
                  <a:pt x="142875" y="1019939"/>
                </a:cubicBezTo>
                <a:cubicBezTo>
                  <a:pt x="157250" y="1005564"/>
                  <a:pt x="175305" y="995345"/>
                  <a:pt x="190500" y="981839"/>
                </a:cubicBezTo>
                <a:cubicBezTo>
                  <a:pt x="221640" y="954159"/>
                  <a:pt x="230306" y="935383"/>
                  <a:pt x="266700" y="915164"/>
                </a:cubicBezTo>
                <a:cubicBezTo>
                  <a:pt x="298465" y="897517"/>
                  <a:pt x="326809" y="892446"/>
                  <a:pt x="361950" y="886589"/>
                </a:cubicBezTo>
                <a:cubicBezTo>
                  <a:pt x="384095" y="882898"/>
                  <a:pt x="406400" y="880239"/>
                  <a:pt x="428625" y="877064"/>
                </a:cubicBezTo>
                <a:lnTo>
                  <a:pt x="904875" y="886589"/>
                </a:lnTo>
                <a:cubicBezTo>
                  <a:pt x="936766" y="887652"/>
                  <a:pt x="968217" y="896114"/>
                  <a:pt x="1000125" y="896114"/>
                </a:cubicBezTo>
                <a:cubicBezTo>
                  <a:pt x="1098601" y="896114"/>
                  <a:pt x="1196975" y="889764"/>
                  <a:pt x="1295400" y="886589"/>
                </a:cubicBezTo>
                <a:cubicBezTo>
                  <a:pt x="1320800" y="877064"/>
                  <a:pt x="1345865" y="866592"/>
                  <a:pt x="1371600" y="858014"/>
                </a:cubicBezTo>
                <a:cubicBezTo>
                  <a:pt x="1431444" y="838066"/>
                  <a:pt x="1438183" y="847502"/>
                  <a:pt x="1485900" y="810389"/>
                </a:cubicBezTo>
                <a:cubicBezTo>
                  <a:pt x="1500077" y="799362"/>
                  <a:pt x="1510202" y="783787"/>
                  <a:pt x="1524000" y="772289"/>
                </a:cubicBezTo>
                <a:cubicBezTo>
                  <a:pt x="1548391" y="751963"/>
                  <a:pt x="1580366" y="739932"/>
                  <a:pt x="1600200" y="715139"/>
                </a:cubicBezTo>
                <a:cubicBezTo>
                  <a:pt x="1612900" y="699264"/>
                  <a:pt x="1623925" y="681889"/>
                  <a:pt x="1638300" y="667514"/>
                </a:cubicBezTo>
                <a:cubicBezTo>
                  <a:pt x="1730820" y="574994"/>
                  <a:pt x="1641786" y="700295"/>
                  <a:pt x="1762125" y="553214"/>
                </a:cubicBezTo>
                <a:cubicBezTo>
                  <a:pt x="1790700" y="518289"/>
                  <a:pt x="1812613" y="476629"/>
                  <a:pt x="1847850" y="448439"/>
                </a:cubicBezTo>
                <a:cubicBezTo>
                  <a:pt x="1863725" y="435739"/>
                  <a:pt x="1881100" y="424714"/>
                  <a:pt x="1895475" y="410339"/>
                </a:cubicBezTo>
                <a:cubicBezTo>
                  <a:pt x="1906700" y="399114"/>
                  <a:pt x="1912303" y="382918"/>
                  <a:pt x="1924050" y="372239"/>
                </a:cubicBezTo>
                <a:cubicBezTo>
                  <a:pt x="1991442" y="310974"/>
                  <a:pt x="2029389" y="300519"/>
                  <a:pt x="2114550" y="257939"/>
                </a:cubicBezTo>
                <a:lnTo>
                  <a:pt x="2114550" y="257939"/>
                </a:lnTo>
                <a:cubicBezTo>
                  <a:pt x="2231104" y="164696"/>
                  <a:pt x="2068674" y="285640"/>
                  <a:pt x="2276475" y="181739"/>
                </a:cubicBezTo>
                <a:cubicBezTo>
                  <a:pt x="2387840" y="126057"/>
                  <a:pt x="2279120" y="173414"/>
                  <a:pt x="2390775" y="143639"/>
                </a:cubicBezTo>
                <a:cubicBezTo>
                  <a:pt x="2419879" y="135878"/>
                  <a:pt x="2447343" y="122623"/>
                  <a:pt x="2476500" y="115064"/>
                </a:cubicBezTo>
                <a:cubicBezTo>
                  <a:pt x="2636933" y="73470"/>
                  <a:pt x="2616752" y="79800"/>
                  <a:pt x="2752725" y="67439"/>
                </a:cubicBezTo>
                <a:cubicBezTo>
                  <a:pt x="2951431" y="17763"/>
                  <a:pt x="2852878" y="32822"/>
                  <a:pt x="3048000" y="19814"/>
                </a:cubicBezTo>
                <a:cubicBezTo>
                  <a:pt x="3302965" y="-16610"/>
                  <a:pt x="3122115" y="5651"/>
                  <a:pt x="3695700" y="19814"/>
                </a:cubicBezTo>
                <a:cubicBezTo>
                  <a:pt x="3759260" y="21383"/>
                  <a:pt x="3822700" y="26164"/>
                  <a:pt x="3886200" y="29339"/>
                </a:cubicBezTo>
                <a:cubicBezTo>
                  <a:pt x="3917950" y="35689"/>
                  <a:pt x="3950038" y="40536"/>
                  <a:pt x="3981450" y="48389"/>
                </a:cubicBezTo>
                <a:lnTo>
                  <a:pt x="4057650" y="67439"/>
                </a:lnTo>
                <a:cubicBezTo>
                  <a:pt x="4067175" y="73789"/>
                  <a:pt x="4075764" y="81840"/>
                  <a:pt x="4086225" y="86489"/>
                </a:cubicBezTo>
                <a:cubicBezTo>
                  <a:pt x="4104575" y="94644"/>
                  <a:pt x="4126667" y="94400"/>
                  <a:pt x="4143375" y="105539"/>
                </a:cubicBezTo>
                <a:cubicBezTo>
                  <a:pt x="4180304" y="130158"/>
                  <a:pt x="4161090" y="120969"/>
                  <a:pt x="4200525" y="134114"/>
                </a:cubicBezTo>
                <a:cubicBezTo>
                  <a:pt x="4216400" y="146814"/>
                  <a:pt x="4231234" y="160937"/>
                  <a:pt x="4248150" y="172214"/>
                </a:cubicBezTo>
                <a:cubicBezTo>
                  <a:pt x="4269747" y="186612"/>
                  <a:pt x="4338132" y="212008"/>
                  <a:pt x="4352925" y="219839"/>
                </a:cubicBezTo>
                <a:cubicBezTo>
                  <a:pt x="4385649" y="237163"/>
                  <a:pt x="4418554" y="254773"/>
                  <a:pt x="4448175" y="276989"/>
                </a:cubicBezTo>
                <a:cubicBezTo>
                  <a:pt x="4585103" y="379685"/>
                  <a:pt x="4374682" y="223911"/>
                  <a:pt x="4533900" y="334139"/>
                </a:cubicBezTo>
                <a:cubicBezTo>
                  <a:pt x="4560005" y="352211"/>
                  <a:pt x="4584934" y="371931"/>
                  <a:pt x="4610100" y="391289"/>
                </a:cubicBezTo>
                <a:cubicBezTo>
                  <a:pt x="4626214" y="403684"/>
                  <a:pt x="4645527" y="413125"/>
                  <a:pt x="4657725" y="429389"/>
                </a:cubicBezTo>
                <a:cubicBezTo>
                  <a:pt x="4695825" y="480189"/>
                  <a:pt x="4673600" y="457964"/>
                  <a:pt x="4724400" y="496064"/>
                </a:cubicBezTo>
                <a:cubicBezTo>
                  <a:pt x="4727575" y="505589"/>
                  <a:pt x="4729435" y="515659"/>
                  <a:pt x="4733925" y="524639"/>
                </a:cubicBezTo>
                <a:cubicBezTo>
                  <a:pt x="4759935" y="576659"/>
                  <a:pt x="4748135" y="529118"/>
                  <a:pt x="4762500" y="581789"/>
                </a:cubicBezTo>
                <a:cubicBezTo>
                  <a:pt x="4769389" y="607048"/>
                  <a:pt x="4776415" y="632316"/>
                  <a:pt x="4781550" y="657989"/>
                </a:cubicBezTo>
                <a:cubicBezTo>
                  <a:pt x="4787900" y="689739"/>
                  <a:pt x="4788575" y="723176"/>
                  <a:pt x="4800600" y="753239"/>
                </a:cubicBezTo>
                <a:cubicBezTo>
                  <a:pt x="4806950" y="769114"/>
                  <a:pt x="4815245" y="784343"/>
                  <a:pt x="4819650" y="800864"/>
                </a:cubicBezTo>
                <a:cubicBezTo>
                  <a:pt x="4827993" y="832150"/>
                  <a:pt x="4824220" y="867154"/>
                  <a:pt x="4838700" y="896114"/>
                </a:cubicBezTo>
                <a:cubicBezTo>
                  <a:pt x="4845050" y="908814"/>
                  <a:pt x="4851983" y="921239"/>
                  <a:pt x="4857750" y="934214"/>
                </a:cubicBezTo>
                <a:cubicBezTo>
                  <a:pt x="4864694" y="949838"/>
                  <a:pt x="4869154" y="966546"/>
                  <a:pt x="4876800" y="981839"/>
                </a:cubicBezTo>
                <a:cubicBezTo>
                  <a:pt x="4885079" y="998398"/>
                  <a:pt x="4896384" y="1013280"/>
                  <a:pt x="4905375" y="1029464"/>
                </a:cubicBezTo>
                <a:cubicBezTo>
                  <a:pt x="4912271" y="1041876"/>
                  <a:pt x="4916172" y="1056010"/>
                  <a:pt x="4924425" y="1067564"/>
                </a:cubicBezTo>
                <a:cubicBezTo>
                  <a:pt x="4932255" y="1078525"/>
                  <a:pt x="4944234" y="1085912"/>
                  <a:pt x="4953000" y="1096139"/>
                </a:cubicBezTo>
                <a:cubicBezTo>
                  <a:pt x="4963331" y="1108192"/>
                  <a:pt x="4969628" y="1123785"/>
                  <a:pt x="4981575" y="1134239"/>
                </a:cubicBezTo>
                <a:cubicBezTo>
                  <a:pt x="5003646" y="1153551"/>
                  <a:pt x="5063051" y="1177798"/>
                  <a:pt x="5086350" y="1191389"/>
                </a:cubicBezTo>
                <a:cubicBezTo>
                  <a:pt x="5106126" y="1202925"/>
                  <a:pt x="5123341" y="1218634"/>
                  <a:pt x="5143500" y="1229489"/>
                </a:cubicBezTo>
                <a:cubicBezTo>
                  <a:pt x="5200000" y="1259912"/>
                  <a:pt x="5195293" y="1251293"/>
                  <a:pt x="5238750" y="1267589"/>
                </a:cubicBezTo>
                <a:cubicBezTo>
                  <a:pt x="5290880" y="1287138"/>
                  <a:pt x="5311485" y="1300060"/>
                  <a:pt x="5372100" y="1315214"/>
                </a:cubicBezTo>
                <a:cubicBezTo>
                  <a:pt x="5546280" y="1358759"/>
                  <a:pt x="5472663" y="1345909"/>
                  <a:pt x="5591175" y="1362839"/>
                </a:cubicBezTo>
                <a:cubicBezTo>
                  <a:pt x="5645929" y="1381090"/>
                  <a:pt x="5592069" y="1363949"/>
                  <a:pt x="5657850" y="1381889"/>
                </a:cubicBezTo>
                <a:cubicBezTo>
                  <a:pt x="5680150" y="1387971"/>
                  <a:pt x="5701860" y="1396406"/>
                  <a:pt x="5724525" y="1400939"/>
                </a:cubicBezTo>
                <a:cubicBezTo>
                  <a:pt x="5749626" y="1405959"/>
                  <a:pt x="5775325" y="1407289"/>
                  <a:pt x="5800725" y="1410464"/>
                </a:cubicBezTo>
                <a:cubicBezTo>
                  <a:pt x="5829300" y="1419989"/>
                  <a:pt x="5857553" y="1430540"/>
                  <a:pt x="5886450" y="1439039"/>
                </a:cubicBezTo>
                <a:cubicBezTo>
                  <a:pt x="5911568" y="1446427"/>
                  <a:pt x="5937352" y="1451343"/>
                  <a:pt x="5962650" y="1458089"/>
                </a:cubicBezTo>
                <a:cubicBezTo>
                  <a:pt x="6132498" y="1503382"/>
                  <a:pt x="5955598" y="1458707"/>
                  <a:pt x="6067425" y="1486664"/>
                </a:cubicBezTo>
                <a:lnTo>
                  <a:pt x="6124575" y="1524764"/>
                </a:lnTo>
                <a:lnTo>
                  <a:pt x="6153150" y="1543814"/>
                </a:lnTo>
                <a:cubicBezTo>
                  <a:pt x="6165850" y="1562864"/>
                  <a:pt x="6172200" y="1588264"/>
                  <a:pt x="6191250" y="1600964"/>
                </a:cubicBezTo>
                <a:cubicBezTo>
                  <a:pt x="6200775" y="1607314"/>
                  <a:pt x="6211730" y="1611919"/>
                  <a:pt x="6219825" y="1620014"/>
                </a:cubicBezTo>
                <a:cubicBezTo>
                  <a:pt x="6226639" y="1626828"/>
                  <a:pt x="6260239" y="1674069"/>
                  <a:pt x="6267450" y="1686689"/>
                </a:cubicBezTo>
                <a:cubicBezTo>
                  <a:pt x="6274495" y="1699017"/>
                  <a:pt x="6277981" y="1713430"/>
                  <a:pt x="6286500" y="1724789"/>
                </a:cubicBezTo>
                <a:cubicBezTo>
                  <a:pt x="6297276" y="1739157"/>
                  <a:pt x="6313824" y="1748521"/>
                  <a:pt x="6324600" y="1762889"/>
                </a:cubicBezTo>
                <a:cubicBezTo>
                  <a:pt x="6333119" y="1774248"/>
                  <a:pt x="6336605" y="1788661"/>
                  <a:pt x="6343650" y="1800989"/>
                </a:cubicBezTo>
                <a:cubicBezTo>
                  <a:pt x="6362020" y="1833137"/>
                  <a:pt x="6377670" y="1867326"/>
                  <a:pt x="6400800" y="1896239"/>
                </a:cubicBezTo>
                <a:cubicBezTo>
                  <a:pt x="6486917" y="2003885"/>
                  <a:pt x="6452604" y="1958961"/>
                  <a:pt x="6505575" y="2029589"/>
                </a:cubicBezTo>
                <a:cubicBezTo>
                  <a:pt x="6515100" y="2042289"/>
                  <a:pt x="6525344" y="2054480"/>
                  <a:pt x="6534150" y="2067689"/>
                </a:cubicBezTo>
                <a:cubicBezTo>
                  <a:pt x="6540500" y="2077214"/>
                  <a:pt x="6545871" y="2087470"/>
                  <a:pt x="6553200" y="2096264"/>
                </a:cubicBezTo>
                <a:cubicBezTo>
                  <a:pt x="6561824" y="2106612"/>
                  <a:pt x="6573505" y="2114206"/>
                  <a:pt x="6581775" y="2124839"/>
                </a:cubicBezTo>
                <a:cubicBezTo>
                  <a:pt x="6661526" y="2227376"/>
                  <a:pt x="6583576" y="2145690"/>
                  <a:pt x="6648450" y="2210564"/>
                </a:cubicBezTo>
                <a:cubicBezTo>
                  <a:pt x="6672391" y="2282388"/>
                  <a:pt x="6637311" y="2196641"/>
                  <a:pt x="6686550" y="2258189"/>
                </a:cubicBezTo>
                <a:cubicBezTo>
                  <a:pt x="6691672" y="2264591"/>
                  <a:pt x="6704779" y="2322126"/>
                  <a:pt x="6705600" y="2324864"/>
                </a:cubicBezTo>
                <a:cubicBezTo>
                  <a:pt x="6711370" y="2344098"/>
                  <a:pt x="6718300" y="2362964"/>
                  <a:pt x="6724650" y="2382014"/>
                </a:cubicBezTo>
                <a:lnTo>
                  <a:pt x="6734175" y="2410589"/>
                </a:lnTo>
                <a:cubicBezTo>
                  <a:pt x="6762439" y="2636697"/>
                  <a:pt x="6741842" y="2450690"/>
                  <a:pt x="6753225" y="2934464"/>
                </a:cubicBezTo>
                <a:cubicBezTo>
                  <a:pt x="6756071" y="3055419"/>
                  <a:pt x="6774690" y="3777626"/>
                  <a:pt x="6781800" y="3820289"/>
                </a:cubicBezTo>
                <a:cubicBezTo>
                  <a:pt x="6784975" y="3839339"/>
                  <a:pt x="6788594" y="3858320"/>
                  <a:pt x="6791325" y="3877439"/>
                </a:cubicBezTo>
                <a:cubicBezTo>
                  <a:pt x="6797871" y="3923258"/>
                  <a:pt x="6805375" y="3994365"/>
                  <a:pt x="6810375" y="4039364"/>
                </a:cubicBezTo>
                <a:cubicBezTo>
                  <a:pt x="6807200" y="4156839"/>
                  <a:pt x="6808667" y="4274531"/>
                  <a:pt x="6800850" y="4391789"/>
                </a:cubicBezTo>
                <a:cubicBezTo>
                  <a:pt x="6799108" y="4417913"/>
                  <a:pt x="6788150" y="4442589"/>
                  <a:pt x="6781800" y="4467989"/>
                </a:cubicBezTo>
                <a:cubicBezTo>
                  <a:pt x="6778625" y="4480689"/>
                  <a:pt x="6783167" y="4498827"/>
                  <a:pt x="6772275" y="4506089"/>
                </a:cubicBezTo>
                <a:lnTo>
                  <a:pt x="6743700" y="4525139"/>
                </a:lnTo>
                <a:cubicBezTo>
                  <a:pt x="6692900" y="4601339"/>
                  <a:pt x="6759575" y="4509264"/>
                  <a:pt x="6696075" y="4572764"/>
                </a:cubicBezTo>
                <a:cubicBezTo>
                  <a:pt x="6687980" y="4580859"/>
                  <a:pt x="6684176" y="4592400"/>
                  <a:pt x="6677025" y="4601339"/>
                </a:cubicBezTo>
                <a:cubicBezTo>
                  <a:pt x="6671415" y="4608351"/>
                  <a:pt x="6664325" y="4614039"/>
                  <a:pt x="6648450" y="4601339"/>
                </a:cubicBezTo>
                <a:close/>
              </a:path>
            </a:pathLst>
          </a:custGeom>
          <a:solidFill>
            <a:srgbClr val="C6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0A7C5FBF-F9A2-4D7D-8BFC-F25CAAADC775}"/>
              </a:ext>
            </a:extLst>
          </p:cNvPr>
          <p:cNvSpPr>
            <a:spLocks noGrp="1"/>
          </p:cNvSpPr>
          <p:nvPr>
            <p:ph type="title"/>
          </p:nvPr>
        </p:nvSpPr>
        <p:spPr/>
        <p:txBody>
          <a:bodyPr/>
          <a:lstStyle/>
          <a:p>
            <a:r>
              <a:rPr lang="en-GB" dirty="0"/>
              <a:t>Argument Structure</a:t>
            </a:r>
          </a:p>
        </p:txBody>
      </p:sp>
      <p:sp>
        <p:nvSpPr>
          <p:cNvPr id="4" name="Rectangle 3">
            <a:extLst>
              <a:ext uri="{FF2B5EF4-FFF2-40B4-BE49-F238E27FC236}">
                <a16:creationId xmlns:a16="http://schemas.microsoft.com/office/drawing/2014/main" id="{80F7C804-58FB-4373-B0E5-1B2E51C750F3}"/>
              </a:ext>
            </a:extLst>
          </p:cNvPr>
          <p:cNvSpPr/>
          <p:nvPr/>
        </p:nvSpPr>
        <p:spPr>
          <a:xfrm>
            <a:off x="3049503" y="2884070"/>
            <a:ext cx="1515979" cy="874295"/>
          </a:xfrm>
          <a:prstGeom prst="rect">
            <a:avLst/>
          </a:prstGeom>
          <a:solidFill>
            <a:srgbClr val="00B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Claim 1</a:t>
            </a:r>
          </a:p>
        </p:txBody>
      </p:sp>
      <p:sp>
        <p:nvSpPr>
          <p:cNvPr id="5" name="Rectangle 4">
            <a:extLst>
              <a:ext uri="{FF2B5EF4-FFF2-40B4-BE49-F238E27FC236}">
                <a16:creationId xmlns:a16="http://schemas.microsoft.com/office/drawing/2014/main" id="{A6360A73-85F1-4EA2-A853-BD9B6D2B8B1D}"/>
              </a:ext>
            </a:extLst>
          </p:cNvPr>
          <p:cNvSpPr/>
          <p:nvPr/>
        </p:nvSpPr>
        <p:spPr>
          <a:xfrm>
            <a:off x="5215187" y="4047458"/>
            <a:ext cx="1515979" cy="874295"/>
          </a:xfrm>
          <a:prstGeom prst="rect">
            <a:avLst/>
          </a:prstGeom>
          <a:solidFill>
            <a:srgbClr val="00B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Claim 3</a:t>
            </a:r>
          </a:p>
        </p:txBody>
      </p:sp>
      <p:sp>
        <p:nvSpPr>
          <p:cNvPr id="6" name="Rectangle 5">
            <a:extLst>
              <a:ext uri="{FF2B5EF4-FFF2-40B4-BE49-F238E27FC236}">
                <a16:creationId xmlns:a16="http://schemas.microsoft.com/office/drawing/2014/main" id="{B5B862F6-93E4-4F9F-97AD-7CADEB911F6E}"/>
              </a:ext>
            </a:extLst>
          </p:cNvPr>
          <p:cNvSpPr/>
          <p:nvPr/>
        </p:nvSpPr>
        <p:spPr>
          <a:xfrm>
            <a:off x="5311442" y="1847600"/>
            <a:ext cx="1515979" cy="874295"/>
          </a:xfrm>
          <a:prstGeom prst="rect">
            <a:avLst/>
          </a:prstGeom>
          <a:solidFill>
            <a:srgbClr val="00B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Claim 2</a:t>
            </a:r>
          </a:p>
        </p:txBody>
      </p:sp>
      <p:sp>
        <p:nvSpPr>
          <p:cNvPr id="7" name="Rectangle 6">
            <a:extLst>
              <a:ext uri="{FF2B5EF4-FFF2-40B4-BE49-F238E27FC236}">
                <a16:creationId xmlns:a16="http://schemas.microsoft.com/office/drawing/2014/main" id="{25D5A163-5E5F-43A3-86BC-5C2DFA6E09B1}"/>
              </a:ext>
            </a:extLst>
          </p:cNvPr>
          <p:cNvSpPr/>
          <p:nvPr/>
        </p:nvSpPr>
        <p:spPr>
          <a:xfrm>
            <a:off x="7637543" y="5183854"/>
            <a:ext cx="1515979" cy="874295"/>
          </a:xfrm>
          <a:prstGeom prst="rect">
            <a:avLst/>
          </a:prstGeom>
          <a:solidFill>
            <a:srgbClr val="00B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Claim 5</a:t>
            </a:r>
          </a:p>
        </p:txBody>
      </p:sp>
      <p:sp>
        <p:nvSpPr>
          <p:cNvPr id="8" name="Rectangle 7">
            <a:extLst>
              <a:ext uri="{FF2B5EF4-FFF2-40B4-BE49-F238E27FC236}">
                <a16:creationId xmlns:a16="http://schemas.microsoft.com/office/drawing/2014/main" id="{9F3737E5-B766-4FCA-925A-6AEA3F180E11}"/>
              </a:ext>
            </a:extLst>
          </p:cNvPr>
          <p:cNvSpPr/>
          <p:nvPr/>
        </p:nvSpPr>
        <p:spPr>
          <a:xfrm>
            <a:off x="7637544" y="3561848"/>
            <a:ext cx="1515979" cy="874295"/>
          </a:xfrm>
          <a:prstGeom prst="rect">
            <a:avLst/>
          </a:prstGeom>
          <a:solidFill>
            <a:srgbClr val="00B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Claim 4</a:t>
            </a:r>
          </a:p>
        </p:txBody>
      </p:sp>
      <p:sp>
        <p:nvSpPr>
          <p:cNvPr id="9" name="Oval 8">
            <a:extLst>
              <a:ext uri="{FF2B5EF4-FFF2-40B4-BE49-F238E27FC236}">
                <a16:creationId xmlns:a16="http://schemas.microsoft.com/office/drawing/2014/main" id="{DE865609-0715-491E-B311-4169CE1F181C}"/>
              </a:ext>
            </a:extLst>
          </p:cNvPr>
          <p:cNvSpPr/>
          <p:nvPr/>
        </p:nvSpPr>
        <p:spPr>
          <a:xfrm>
            <a:off x="10091987" y="1768182"/>
            <a:ext cx="1042737" cy="104273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Evidence A</a:t>
            </a:r>
          </a:p>
        </p:txBody>
      </p:sp>
      <p:sp>
        <p:nvSpPr>
          <p:cNvPr id="10" name="Oval 9">
            <a:extLst>
              <a:ext uri="{FF2B5EF4-FFF2-40B4-BE49-F238E27FC236}">
                <a16:creationId xmlns:a16="http://schemas.microsoft.com/office/drawing/2014/main" id="{13F79E7E-05A6-404A-8C74-31C795F56CAA}"/>
              </a:ext>
            </a:extLst>
          </p:cNvPr>
          <p:cNvSpPr/>
          <p:nvPr/>
        </p:nvSpPr>
        <p:spPr>
          <a:xfrm>
            <a:off x="10091986" y="3477626"/>
            <a:ext cx="1042737" cy="104273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Evidence B</a:t>
            </a:r>
          </a:p>
        </p:txBody>
      </p:sp>
      <p:sp>
        <p:nvSpPr>
          <p:cNvPr id="11" name="Oval 10">
            <a:extLst>
              <a:ext uri="{FF2B5EF4-FFF2-40B4-BE49-F238E27FC236}">
                <a16:creationId xmlns:a16="http://schemas.microsoft.com/office/drawing/2014/main" id="{9AE85224-2C07-4865-83B4-D7B3E71B1050}"/>
              </a:ext>
            </a:extLst>
          </p:cNvPr>
          <p:cNvSpPr/>
          <p:nvPr/>
        </p:nvSpPr>
        <p:spPr>
          <a:xfrm>
            <a:off x="10140111" y="5085556"/>
            <a:ext cx="1042737" cy="104273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Evidence C</a:t>
            </a:r>
          </a:p>
        </p:txBody>
      </p:sp>
      <p:cxnSp>
        <p:nvCxnSpPr>
          <p:cNvPr id="13" name="Straight Arrow Connector 12">
            <a:extLst>
              <a:ext uri="{FF2B5EF4-FFF2-40B4-BE49-F238E27FC236}">
                <a16:creationId xmlns:a16="http://schemas.microsoft.com/office/drawing/2014/main" id="{CC81DA23-9405-4682-9463-62845397F79C}"/>
              </a:ext>
            </a:extLst>
          </p:cNvPr>
          <p:cNvCxnSpPr>
            <a:cxnSpLocks/>
            <a:stCxn id="4" idx="3"/>
            <a:endCxn id="5" idx="1"/>
          </p:cNvCxnSpPr>
          <p:nvPr/>
        </p:nvCxnSpPr>
        <p:spPr>
          <a:xfrm>
            <a:off x="4565482" y="3321218"/>
            <a:ext cx="649705" cy="116338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D79B965F-29CE-4CF6-BC3C-AEAEC621D558}"/>
              </a:ext>
            </a:extLst>
          </p:cNvPr>
          <p:cNvCxnSpPr>
            <a:cxnSpLocks/>
            <a:stCxn id="4" idx="3"/>
            <a:endCxn id="6" idx="1"/>
          </p:cNvCxnSpPr>
          <p:nvPr/>
        </p:nvCxnSpPr>
        <p:spPr>
          <a:xfrm flipV="1">
            <a:off x="4565482" y="2284748"/>
            <a:ext cx="745960" cy="103647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84380039-81A0-4D79-BDD0-91C08470D04F}"/>
              </a:ext>
            </a:extLst>
          </p:cNvPr>
          <p:cNvCxnSpPr>
            <a:cxnSpLocks/>
            <a:stCxn id="6" idx="3"/>
            <a:endCxn id="9" idx="2"/>
          </p:cNvCxnSpPr>
          <p:nvPr/>
        </p:nvCxnSpPr>
        <p:spPr>
          <a:xfrm>
            <a:off x="6827421" y="2284748"/>
            <a:ext cx="3264566" cy="480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E77E558A-C9F4-4141-85B2-BE97B9BB715A}"/>
              </a:ext>
            </a:extLst>
          </p:cNvPr>
          <p:cNvCxnSpPr>
            <a:cxnSpLocks/>
            <a:stCxn id="5" idx="3"/>
            <a:endCxn id="8" idx="1"/>
          </p:cNvCxnSpPr>
          <p:nvPr/>
        </p:nvCxnSpPr>
        <p:spPr>
          <a:xfrm flipV="1">
            <a:off x="6731166" y="3998996"/>
            <a:ext cx="906378" cy="48561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0F54B4D0-3B45-446A-99E5-8C1C378EFACA}"/>
              </a:ext>
            </a:extLst>
          </p:cNvPr>
          <p:cNvCxnSpPr>
            <a:cxnSpLocks/>
            <a:stCxn id="5" idx="3"/>
            <a:endCxn id="7" idx="1"/>
          </p:cNvCxnSpPr>
          <p:nvPr/>
        </p:nvCxnSpPr>
        <p:spPr>
          <a:xfrm>
            <a:off x="6731166" y="4484606"/>
            <a:ext cx="906377" cy="113639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3E5F71B0-779F-4610-B17B-5366CFDCD2B4}"/>
              </a:ext>
            </a:extLst>
          </p:cNvPr>
          <p:cNvCxnSpPr>
            <a:cxnSpLocks/>
            <a:stCxn id="8" idx="3"/>
            <a:endCxn id="10" idx="2"/>
          </p:cNvCxnSpPr>
          <p:nvPr/>
        </p:nvCxnSpPr>
        <p:spPr>
          <a:xfrm flipV="1">
            <a:off x="9153523" y="3998995"/>
            <a:ext cx="938463" cy="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2993A1E1-9877-4230-88C8-DDD497968701}"/>
              </a:ext>
            </a:extLst>
          </p:cNvPr>
          <p:cNvCxnSpPr>
            <a:cxnSpLocks/>
            <a:stCxn id="7" idx="3"/>
            <a:endCxn id="11" idx="2"/>
          </p:cNvCxnSpPr>
          <p:nvPr/>
        </p:nvCxnSpPr>
        <p:spPr>
          <a:xfrm flipV="1">
            <a:off x="9153522" y="5606925"/>
            <a:ext cx="986589" cy="1407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B7DE7CF6-8470-4051-8BF5-EC0B041FC003}"/>
              </a:ext>
            </a:extLst>
          </p:cNvPr>
          <p:cNvSpPr txBox="1"/>
          <p:nvPr/>
        </p:nvSpPr>
        <p:spPr>
          <a:xfrm>
            <a:off x="-16923" y="4728864"/>
            <a:ext cx="4245521" cy="2339102"/>
          </a:xfrm>
          <a:prstGeom prst="rect">
            <a:avLst/>
          </a:prstGeom>
          <a:noFill/>
        </p:spPr>
        <p:txBody>
          <a:bodyPr wrap="none" rtlCol="0">
            <a:spAutoFit/>
          </a:bodyPr>
          <a:lstStyle/>
          <a:p>
            <a:r>
              <a:rPr lang="en-GB" dirty="0"/>
              <a:t>if Evidence A AND Evidence B THEN Claim 1</a:t>
            </a:r>
          </a:p>
          <a:p>
            <a:pPr lvl="1"/>
            <a:r>
              <a:rPr lang="en-GB" dirty="0"/>
              <a:t>"Argument"</a:t>
            </a:r>
          </a:p>
          <a:p>
            <a:pPr lvl="1"/>
            <a:r>
              <a:rPr lang="en-GB" dirty="0"/>
              <a:t>if Evidence A then Claim 2</a:t>
            </a:r>
          </a:p>
          <a:p>
            <a:pPr lvl="1"/>
            <a:r>
              <a:rPr lang="en-GB" dirty="0"/>
              <a:t>if Evidence B then Claim 4</a:t>
            </a:r>
          </a:p>
          <a:p>
            <a:r>
              <a:rPr lang="en-GB" dirty="0"/>
              <a:t>if Evidence C then Claim 5</a:t>
            </a:r>
          </a:p>
          <a:p>
            <a:r>
              <a:rPr lang="en-GB" dirty="0"/>
              <a:t>        if Claim 4 AND Claim 5 then Claim 3</a:t>
            </a:r>
          </a:p>
          <a:p>
            <a:r>
              <a:rPr lang="en-GB" dirty="0"/>
              <a:t>If Claim 3 then Claim 1</a:t>
            </a:r>
          </a:p>
          <a:p>
            <a:endParaRPr lang="en-GB" sz="2000" dirty="0"/>
          </a:p>
        </p:txBody>
      </p:sp>
      <p:sp>
        <p:nvSpPr>
          <p:cNvPr id="50" name="TextBox 49">
            <a:extLst>
              <a:ext uri="{FF2B5EF4-FFF2-40B4-BE49-F238E27FC236}">
                <a16:creationId xmlns:a16="http://schemas.microsoft.com/office/drawing/2014/main" id="{74621582-860B-413F-98D4-4A8706587C71}"/>
              </a:ext>
            </a:extLst>
          </p:cNvPr>
          <p:cNvSpPr txBox="1"/>
          <p:nvPr/>
        </p:nvSpPr>
        <p:spPr>
          <a:xfrm>
            <a:off x="5701420" y="3163543"/>
            <a:ext cx="1121974" cy="369332"/>
          </a:xfrm>
          <a:prstGeom prst="rect">
            <a:avLst/>
          </a:prstGeom>
          <a:noFill/>
        </p:spPr>
        <p:txBody>
          <a:bodyPr wrap="none" rtlCol="0">
            <a:spAutoFit/>
          </a:bodyPr>
          <a:lstStyle/>
          <a:p>
            <a:r>
              <a:rPr lang="en-GB" dirty="0"/>
              <a:t>Argument</a:t>
            </a:r>
          </a:p>
        </p:txBody>
      </p:sp>
    </p:spTree>
    <p:extLst>
      <p:ext uri="{BB962C8B-B14F-4D97-AF65-F5344CB8AC3E}">
        <p14:creationId xmlns:p14="http://schemas.microsoft.com/office/powerpoint/2010/main" val="1914003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9"/>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p:bldP spid="50"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6E123-69B0-466A-BE21-7A03240B5332}"/>
              </a:ext>
            </a:extLst>
          </p:cNvPr>
          <p:cNvSpPr>
            <a:spLocks noGrp="1"/>
          </p:cNvSpPr>
          <p:nvPr>
            <p:ph type="title"/>
          </p:nvPr>
        </p:nvSpPr>
        <p:spPr/>
        <p:txBody>
          <a:bodyPr/>
          <a:lstStyle/>
          <a:p>
            <a:r>
              <a:rPr lang="en-GB" dirty="0"/>
              <a:t>Key Characteristics of a Security Case</a:t>
            </a:r>
          </a:p>
        </p:txBody>
      </p:sp>
      <p:sp>
        <p:nvSpPr>
          <p:cNvPr id="3" name="Content Placeholder 2">
            <a:extLst>
              <a:ext uri="{FF2B5EF4-FFF2-40B4-BE49-F238E27FC236}">
                <a16:creationId xmlns:a16="http://schemas.microsoft.com/office/drawing/2014/main" id="{86E46267-33D4-423A-AB01-AEA6F9236B0E}"/>
              </a:ext>
            </a:extLst>
          </p:cNvPr>
          <p:cNvSpPr>
            <a:spLocks noGrp="1"/>
          </p:cNvSpPr>
          <p:nvPr>
            <p:ph idx="1"/>
          </p:nvPr>
        </p:nvSpPr>
        <p:spPr/>
        <p:txBody>
          <a:bodyPr>
            <a:normAutofit lnSpcReduction="10000"/>
          </a:bodyPr>
          <a:lstStyle/>
          <a:p>
            <a:r>
              <a:rPr lang="en-GB" dirty="0"/>
              <a:t>Business context</a:t>
            </a:r>
          </a:p>
          <a:p>
            <a:r>
              <a:rPr lang="en-GB" dirty="0"/>
              <a:t>Security objectives</a:t>
            </a:r>
          </a:p>
          <a:p>
            <a:r>
              <a:rPr lang="en-GB" dirty="0"/>
              <a:t>Threats and vulnerabilities</a:t>
            </a:r>
          </a:p>
          <a:p>
            <a:r>
              <a:rPr lang="en-GB" dirty="0"/>
              <a:t>Mitigation options</a:t>
            </a:r>
          </a:p>
          <a:p>
            <a:r>
              <a:rPr lang="en-GB" dirty="0"/>
              <a:t>Technical controls</a:t>
            </a:r>
          </a:p>
          <a:p>
            <a:r>
              <a:rPr lang="en-GB" dirty="0"/>
              <a:t>Organisational controls</a:t>
            </a:r>
          </a:p>
          <a:p>
            <a:r>
              <a:rPr lang="en-GB" dirty="0"/>
              <a:t>Cost benefit considerations</a:t>
            </a:r>
          </a:p>
          <a:p>
            <a:r>
              <a:rPr lang="en-GB" dirty="0"/>
              <a:t>Legal and regulatory environment</a:t>
            </a:r>
          </a:p>
          <a:p>
            <a:r>
              <a:rPr lang="en-GB" dirty="0"/>
              <a:t>Implementation activities</a:t>
            </a:r>
          </a:p>
        </p:txBody>
      </p:sp>
    </p:spTree>
    <p:extLst>
      <p:ext uri="{BB962C8B-B14F-4D97-AF65-F5344CB8AC3E}">
        <p14:creationId xmlns:p14="http://schemas.microsoft.com/office/powerpoint/2010/main" val="10490308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EB25F-33FC-4B86-BF9F-39E5C131E2F7}"/>
              </a:ext>
            </a:extLst>
          </p:cNvPr>
          <p:cNvSpPr>
            <a:spLocks noGrp="1"/>
          </p:cNvSpPr>
          <p:nvPr>
            <p:ph type="title"/>
          </p:nvPr>
        </p:nvSpPr>
        <p:spPr/>
        <p:txBody>
          <a:bodyPr/>
          <a:lstStyle/>
          <a:p>
            <a:r>
              <a:rPr lang="en-GB" dirty="0"/>
              <a:t>Business Context</a:t>
            </a:r>
          </a:p>
        </p:txBody>
      </p:sp>
      <p:sp>
        <p:nvSpPr>
          <p:cNvPr id="3" name="Content Placeholder 2">
            <a:extLst>
              <a:ext uri="{FF2B5EF4-FFF2-40B4-BE49-F238E27FC236}">
                <a16:creationId xmlns:a16="http://schemas.microsoft.com/office/drawing/2014/main" id="{CE9D67A5-C606-40AA-B09B-6A0E67264E38}"/>
              </a:ext>
            </a:extLst>
          </p:cNvPr>
          <p:cNvSpPr>
            <a:spLocks noGrp="1"/>
          </p:cNvSpPr>
          <p:nvPr>
            <p:ph idx="1"/>
          </p:nvPr>
        </p:nvSpPr>
        <p:spPr/>
        <p:txBody>
          <a:bodyPr>
            <a:normAutofit/>
          </a:bodyPr>
          <a:lstStyle/>
          <a:p>
            <a:r>
              <a:rPr lang="en-GB" dirty="0"/>
              <a:t>The primary information security objective is to protect information assets against threats and vulnerabilities, to which the organization’s attack surface may be exposed</a:t>
            </a:r>
          </a:p>
          <a:p>
            <a:r>
              <a:rPr lang="en-GB" dirty="0"/>
              <a:t>Taken together, threats and vulnerabilities constitute information risk</a:t>
            </a:r>
          </a:p>
          <a:p>
            <a:r>
              <a:rPr lang="en-GB" dirty="0"/>
              <a:t>Ensuring that security objectives are met and risk mitigated will benefit an organization by contributing to:</a:t>
            </a:r>
          </a:p>
          <a:p>
            <a:pPr lvl="1"/>
            <a:r>
              <a:rPr lang="en-GB" dirty="0"/>
              <a:t>Business continuity</a:t>
            </a:r>
          </a:p>
          <a:p>
            <a:pPr lvl="1"/>
            <a:r>
              <a:rPr lang="en-GB" dirty="0"/>
              <a:t>Operational Efficiency</a:t>
            </a:r>
          </a:p>
          <a:p>
            <a:pPr lvl="1"/>
            <a:r>
              <a:rPr lang="en-GB" dirty="0"/>
              <a:t>Cost Effectiveness</a:t>
            </a:r>
          </a:p>
        </p:txBody>
      </p:sp>
    </p:spTree>
    <p:extLst>
      <p:ext uri="{BB962C8B-B14F-4D97-AF65-F5344CB8AC3E}">
        <p14:creationId xmlns:p14="http://schemas.microsoft.com/office/powerpoint/2010/main" val="49541230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C7526-37D5-4484-BCD7-A143234349D9}"/>
              </a:ext>
            </a:extLst>
          </p:cNvPr>
          <p:cNvSpPr>
            <a:spLocks noGrp="1"/>
          </p:cNvSpPr>
          <p:nvPr>
            <p:ph type="title"/>
          </p:nvPr>
        </p:nvSpPr>
        <p:spPr/>
        <p:txBody>
          <a:bodyPr/>
          <a:lstStyle/>
          <a:p>
            <a:r>
              <a:rPr lang="en-GB" dirty="0"/>
              <a:t>Security objectives</a:t>
            </a:r>
          </a:p>
        </p:txBody>
      </p:sp>
      <p:sp>
        <p:nvSpPr>
          <p:cNvPr id="3" name="Content Placeholder 2">
            <a:extLst>
              <a:ext uri="{FF2B5EF4-FFF2-40B4-BE49-F238E27FC236}">
                <a16:creationId xmlns:a16="http://schemas.microsoft.com/office/drawing/2014/main" id="{6F7C73CF-4225-4197-A6DD-A552E006239D}"/>
              </a:ext>
            </a:extLst>
          </p:cNvPr>
          <p:cNvSpPr>
            <a:spLocks noGrp="1"/>
          </p:cNvSpPr>
          <p:nvPr>
            <p:ph idx="1"/>
          </p:nvPr>
        </p:nvSpPr>
        <p:spPr/>
        <p:txBody>
          <a:bodyPr>
            <a:normAutofit lnSpcReduction="10000"/>
          </a:bodyPr>
          <a:lstStyle/>
          <a:p>
            <a:r>
              <a:rPr lang="en-GB" dirty="0"/>
              <a:t>To prevent or mitigate harm to - or destruction of - computer networks, applications, devices, and data</a:t>
            </a:r>
          </a:p>
          <a:p>
            <a:r>
              <a:rPr lang="en-GB" dirty="0"/>
              <a:t>Requires an evolving, holistic approach - and one that focuses on prevention, not detection</a:t>
            </a:r>
          </a:p>
          <a:p>
            <a:r>
              <a:rPr lang="en-GB" dirty="0"/>
              <a:t>3 Fundamental goals:</a:t>
            </a:r>
          </a:p>
          <a:p>
            <a:pPr lvl="1"/>
            <a:r>
              <a:rPr lang="en-GB" dirty="0"/>
              <a:t>confidentiality – any important data you have should only be accessible to people or by systems to who you have given permission;</a:t>
            </a:r>
          </a:p>
          <a:p>
            <a:pPr lvl="1"/>
            <a:r>
              <a:rPr lang="en-GB" dirty="0"/>
              <a:t>integrity – the assets themselves and information they contain must continue to be complete, intact and uncorrupted and;</a:t>
            </a:r>
          </a:p>
          <a:p>
            <a:pPr lvl="1"/>
            <a:r>
              <a:rPr lang="en-GB" dirty="0"/>
              <a:t>availability – all systems, services and information must be accessible when required by the business or its clients</a:t>
            </a:r>
          </a:p>
        </p:txBody>
      </p:sp>
    </p:spTree>
    <p:extLst>
      <p:ext uri="{BB962C8B-B14F-4D97-AF65-F5344CB8AC3E}">
        <p14:creationId xmlns:p14="http://schemas.microsoft.com/office/powerpoint/2010/main" val="408747112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E3ADB-DEE6-461D-8E26-25D7BBCA74F0}"/>
              </a:ext>
            </a:extLst>
          </p:cNvPr>
          <p:cNvSpPr>
            <a:spLocks noGrp="1"/>
          </p:cNvSpPr>
          <p:nvPr>
            <p:ph type="title"/>
          </p:nvPr>
        </p:nvSpPr>
        <p:spPr/>
        <p:txBody>
          <a:bodyPr/>
          <a:lstStyle/>
          <a:p>
            <a:r>
              <a:rPr lang="en-GB" dirty="0"/>
              <a:t>Threats and Vulnerabilities</a:t>
            </a:r>
          </a:p>
        </p:txBody>
      </p:sp>
      <p:sp>
        <p:nvSpPr>
          <p:cNvPr id="3" name="Content Placeholder 2">
            <a:extLst>
              <a:ext uri="{FF2B5EF4-FFF2-40B4-BE49-F238E27FC236}">
                <a16:creationId xmlns:a16="http://schemas.microsoft.com/office/drawing/2014/main" id="{45B62F77-8A11-48F9-9FB1-BC4BEB338C0C}"/>
              </a:ext>
            </a:extLst>
          </p:cNvPr>
          <p:cNvSpPr>
            <a:spLocks noGrp="1"/>
          </p:cNvSpPr>
          <p:nvPr>
            <p:ph idx="1"/>
          </p:nvPr>
        </p:nvSpPr>
        <p:spPr/>
        <p:txBody>
          <a:bodyPr/>
          <a:lstStyle/>
          <a:p>
            <a:r>
              <a:rPr lang="en-GB" dirty="0"/>
              <a:t>Cyber threats are security incidents or circumstances with the potential to have a negative outcome for your network or other data management systems</a:t>
            </a:r>
          </a:p>
          <a:p>
            <a:r>
              <a:rPr lang="en-GB" dirty="0"/>
              <a:t>Vulnerabilities are the gaps or weaknesses in a system that make threats possible and tempt threat actors to exploit them</a:t>
            </a:r>
          </a:p>
        </p:txBody>
      </p:sp>
    </p:spTree>
    <p:extLst>
      <p:ext uri="{BB962C8B-B14F-4D97-AF65-F5344CB8AC3E}">
        <p14:creationId xmlns:p14="http://schemas.microsoft.com/office/powerpoint/2010/main" val="191567756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A18AC-F5C6-4001-8CF6-3D7CDA8E98F1}"/>
              </a:ext>
            </a:extLst>
          </p:cNvPr>
          <p:cNvSpPr>
            <a:spLocks noGrp="1"/>
          </p:cNvSpPr>
          <p:nvPr>
            <p:ph type="title"/>
          </p:nvPr>
        </p:nvSpPr>
        <p:spPr/>
        <p:txBody>
          <a:bodyPr/>
          <a:lstStyle/>
          <a:p>
            <a:r>
              <a:rPr lang="en-GB" dirty="0"/>
              <a:t>Threats - Example</a:t>
            </a:r>
          </a:p>
        </p:txBody>
      </p:sp>
      <p:sp>
        <p:nvSpPr>
          <p:cNvPr id="3" name="Content Placeholder 2">
            <a:extLst>
              <a:ext uri="{FF2B5EF4-FFF2-40B4-BE49-F238E27FC236}">
                <a16:creationId xmlns:a16="http://schemas.microsoft.com/office/drawing/2014/main" id="{318D2735-0F64-4989-AA8C-7170D3F783E0}"/>
              </a:ext>
            </a:extLst>
          </p:cNvPr>
          <p:cNvSpPr>
            <a:spLocks noGrp="1"/>
          </p:cNvSpPr>
          <p:nvPr>
            <p:ph idx="1"/>
          </p:nvPr>
        </p:nvSpPr>
        <p:spPr/>
        <p:txBody>
          <a:bodyPr/>
          <a:lstStyle/>
          <a:p>
            <a:r>
              <a:rPr lang="en-GB" dirty="0"/>
              <a:t>The computer is infected with malware</a:t>
            </a:r>
          </a:p>
          <a:p>
            <a:r>
              <a:rPr lang="en-GB" dirty="0"/>
              <a:t>Someone removed the hard drive and tampers</a:t>
            </a:r>
          </a:p>
          <a:p>
            <a:r>
              <a:rPr lang="en-GB" dirty="0"/>
              <a:t>Admin is attacking user</a:t>
            </a:r>
          </a:p>
          <a:p>
            <a:r>
              <a:rPr lang="en-GB" dirty="0"/>
              <a:t>A user is attacking himself</a:t>
            </a:r>
          </a:p>
        </p:txBody>
      </p:sp>
      <p:sp>
        <p:nvSpPr>
          <p:cNvPr id="4" name="TextBox 3">
            <a:extLst>
              <a:ext uri="{FF2B5EF4-FFF2-40B4-BE49-F238E27FC236}">
                <a16:creationId xmlns:a16="http://schemas.microsoft.com/office/drawing/2014/main" id="{C44C8636-D4CB-4771-A4FF-DAA1BF776524}"/>
              </a:ext>
            </a:extLst>
          </p:cNvPr>
          <p:cNvSpPr txBox="1"/>
          <p:nvPr/>
        </p:nvSpPr>
        <p:spPr>
          <a:xfrm flipH="1">
            <a:off x="1466849" y="5834846"/>
            <a:ext cx="8772525" cy="954107"/>
          </a:xfrm>
          <a:prstGeom prst="rect">
            <a:avLst/>
          </a:prstGeom>
          <a:noFill/>
        </p:spPr>
        <p:txBody>
          <a:bodyPr wrap="square" rtlCol="0">
            <a:spAutoFit/>
          </a:bodyPr>
          <a:lstStyle/>
          <a:p>
            <a:r>
              <a:rPr lang="en-GB" sz="2800" dirty="0"/>
              <a:t>Don't worry about these</a:t>
            </a:r>
          </a:p>
          <a:p>
            <a:r>
              <a:rPr lang="en-GB" sz="2800" b="0" i="0" u="none" strike="noStrike" baseline="0" dirty="0">
                <a:latin typeface="SegoeUI"/>
              </a:rPr>
              <a:t>You can’t address any of these (unless you’re the OS)</a:t>
            </a:r>
            <a:endParaRPr lang="en-GB" sz="2800" dirty="0"/>
          </a:p>
        </p:txBody>
      </p:sp>
    </p:spTree>
    <p:extLst>
      <p:ext uri="{BB962C8B-B14F-4D97-AF65-F5344CB8AC3E}">
        <p14:creationId xmlns:p14="http://schemas.microsoft.com/office/powerpoint/2010/main" val="288461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300E7-8D4E-4D7B-81F7-44F9A7C028EC}"/>
              </a:ext>
            </a:extLst>
          </p:cNvPr>
          <p:cNvSpPr>
            <a:spLocks noGrp="1"/>
          </p:cNvSpPr>
          <p:nvPr>
            <p:ph type="title"/>
          </p:nvPr>
        </p:nvSpPr>
        <p:spPr/>
        <p:txBody>
          <a:bodyPr/>
          <a:lstStyle/>
          <a:p>
            <a:r>
              <a:rPr lang="en-GB" dirty="0"/>
              <a:t>Principle of Defence in Depth</a:t>
            </a:r>
          </a:p>
        </p:txBody>
      </p:sp>
      <p:sp>
        <p:nvSpPr>
          <p:cNvPr id="3" name="Content Placeholder 2">
            <a:extLst>
              <a:ext uri="{FF2B5EF4-FFF2-40B4-BE49-F238E27FC236}">
                <a16:creationId xmlns:a16="http://schemas.microsoft.com/office/drawing/2014/main" id="{7656A94A-8035-4215-A250-ADE989FAE076}"/>
              </a:ext>
            </a:extLst>
          </p:cNvPr>
          <p:cNvSpPr>
            <a:spLocks noGrp="1"/>
          </p:cNvSpPr>
          <p:nvPr>
            <p:ph idx="1"/>
          </p:nvPr>
        </p:nvSpPr>
        <p:spPr/>
        <p:txBody>
          <a:bodyPr/>
          <a:lstStyle/>
          <a:p>
            <a:r>
              <a:rPr lang="en-GB" dirty="0"/>
              <a:t>The principle of defence in depth states that multiple security controls that approach risks in different ways is the best option for securing an application</a:t>
            </a:r>
          </a:p>
          <a:p>
            <a:r>
              <a:rPr lang="en-GB" dirty="0"/>
              <a:t>Instead of having one security control for user access, you would have multiple layers of validation, additional security auditing tools, and logging tools</a:t>
            </a:r>
          </a:p>
        </p:txBody>
      </p:sp>
    </p:spTree>
    <p:extLst>
      <p:ext uri="{BB962C8B-B14F-4D97-AF65-F5344CB8AC3E}">
        <p14:creationId xmlns:p14="http://schemas.microsoft.com/office/powerpoint/2010/main" val="149477269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280EF-0EB6-495F-AEE9-1D51EDFFFFF1}"/>
              </a:ext>
            </a:extLst>
          </p:cNvPr>
          <p:cNvSpPr>
            <a:spLocks noGrp="1"/>
          </p:cNvSpPr>
          <p:nvPr>
            <p:ph type="title"/>
          </p:nvPr>
        </p:nvSpPr>
        <p:spPr/>
        <p:txBody>
          <a:bodyPr/>
          <a:lstStyle/>
          <a:p>
            <a:r>
              <a:rPr lang="en-GB" dirty="0"/>
              <a:t>Threats</a:t>
            </a:r>
          </a:p>
        </p:txBody>
      </p:sp>
      <p:sp>
        <p:nvSpPr>
          <p:cNvPr id="3" name="Content Placeholder 2">
            <a:extLst>
              <a:ext uri="{FF2B5EF4-FFF2-40B4-BE49-F238E27FC236}">
                <a16:creationId xmlns:a16="http://schemas.microsoft.com/office/drawing/2014/main" id="{6C420A42-5687-4543-BF3E-4A35F2981677}"/>
              </a:ext>
            </a:extLst>
          </p:cNvPr>
          <p:cNvSpPr>
            <a:spLocks noGrp="1"/>
          </p:cNvSpPr>
          <p:nvPr>
            <p:ph idx="1"/>
          </p:nvPr>
        </p:nvSpPr>
        <p:spPr/>
        <p:txBody>
          <a:bodyPr/>
          <a:lstStyle/>
          <a:p>
            <a:r>
              <a:rPr lang="en-US" dirty="0"/>
              <a:t>Be specific</a:t>
            </a:r>
          </a:p>
          <a:p>
            <a:r>
              <a:rPr lang="en-US" dirty="0"/>
              <a:t>Understand threat and impact</a:t>
            </a:r>
          </a:p>
          <a:p>
            <a:r>
              <a:rPr lang="en-US" dirty="0"/>
              <a:t>Identify first order mitigations </a:t>
            </a:r>
          </a:p>
          <a:p>
            <a:r>
              <a:rPr lang="en-US" dirty="0"/>
              <a:t>Do they:</a:t>
            </a:r>
          </a:p>
          <a:p>
            <a:pPr lvl="1"/>
            <a:r>
              <a:rPr lang="en-US" dirty="0"/>
              <a:t>Describe the attack</a:t>
            </a:r>
          </a:p>
          <a:p>
            <a:pPr lvl="1"/>
            <a:r>
              <a:rPr lang="en-US" dirty="0"/>
              <a:t>Describe the context</a:t>
            </a:r>
          </a:p>
          <a:p>
            <a:pPr lvl="1"/>
            <a:r>
              <a:rPr lang="en-US" dirty="0"/>
              <a:t>Describe the impact</a:t>
            </a:r>
          </a:p>
          <a:p>
            <a:endParaRPr lang="en-GB" dirty="0"/>
          </a:p>
        </p:txBody>
      </p:sp>
    </p:spTree>
    <p:extLst>
      <p:ext uri="{BB962C8B-B14F-4D97-AF65-F5344CB8AC3E}">
        <p14:creationId xmlns:p14="http://schemas.microsoft.com/office/powerpoint/2010/main" val="375647848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580AC-4037-40E9-8F58-EAA9FCDB2E1D}"/>
              </a:ext>
            </a:extLst>
          </p:cNvPr>
          <p:cNvSpPr>
            <a:spLocks noGrp="1"/>
          </p:cNvSpPr>
          <p:nvPr>
            <p:ph type="title"/>
          </p:nvPr>
        </p:nvSpPr>
        <p:spPr/>
        <p:txBody>
          <a:bodyPr/>
          <a:lstStyle/>
          <a:p>
            <a:r>
              <a:rPr lang="en-GB" dirty="0"/>
              <a:t>Threats</a:t>
            </a:r>
          </a:p>
        </p:txBody>
      </p:sp>
      <p:sp>
        <p:nvSpPr>
          <p:cNvPr id="3" name="Content Placeholder 2">
            <a:extLst>
              <a:ext uri="{FF2B5EF4-FFF2-40B4-BE49-F238E27FC236}">
                <a16:creationId xmlns:a16="http://schemas.microsoft.com/office/drawing/2014/main" id="{3F97859D-A504-4F91-8C4A-981B7AE88A27}"/>
              </a:ext>
            </a:extLst>
          </p:cNvPr>
          <p:cNvSpPr>
            <a:spLocks noGrp="1"/>
          </p:cNvSpPr>
          <p:nvPr>
            <p:ph idx="1"/>
          </p:nvPr>
        </p:nvSpPr>
        <p:spPr/>
        <p:txBody>
          <a:bodyPr>
            <a:normAutofit fontScale="85000" lnSpcReduction="20000"/>
          </a:bodyPr>
          <a:lstStyle/>
          <a:p>
            <a:r>
              <a:rPr lang="en-GB" dirty="0"/>
              <a:t>Viruses</a:t>
            </a:r>
          </a:p>
          <a:p>
            <a:r>
              <a:rPr lang="en-GB" dirty="0"/>
              <a:t>Worms</a:t>
            </a:r>
          </a:p>
          <a:p>
            <a:r>
              <a:rPr lang="en-GB" dirty="0"/>
              <a:t>Trojans</a:t>
            </a:r>
          </a:p>
          <a:p>
            <a:r>
              <a:rPr lang="en-GB" dirty="0"/>
              <a:t>Bogus software</a:t>
            </a:r>
          </a:p>
          <a:p>
            <a:r>
              <a:rPr lang="en-GB" dirty="0"/>
              <a:t>Adware</a:t>
            </a:r>
          </a:p>
          <a:p>
            <a:r>
              <a:rPr lang="en-GB" dirty="0"/>
              <a:t>Spyware</a:t>
            </a:r>
          </a:p>
          <a:p>
            <a:r>
              <a:rPr lang="en-GB" dirty="0"/>
              <a:t>DoS</a:t>
            </a:r>
          </a:p>
          <a:p>
            <a:r>
              <a:rPr lang="en-GB" dirty="0"/>
              <a:t>Phishing</a:t>
            </a:r>
          </a:p>
          <a:p>
            <a:r>
              <a:rPr lang="en-GB" dirty="0"/>
              <a:t>SQL injections</a:t>
            </a:r>
          </a:p>
          <a:p>
            <a:r>
              <a:rPr lang="en-GB" dirty="0"/>
              <a:t>Man-in-the-middle attacks</a:t>
            </a:r>
          </a:p>
          <a:p>
            <a:r>
              <a:rPr lang="en-GB" dirty="0"/>
              <a:t>Rootkits</a:t>
            </a:r>
          </a:p>
        </p:txBody>
      </p:sp>
    </p:spTree>
    <p:extLst>
      <p:ext uri="{BB962C8B-B14F-4D97-AF65-F5344CB8AC3E}">
        <p14:creationId xmlns:p14="http://schemas.microsoft.com/office/powerpoint/2010/main" val="117809158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19D25-794A-422C-BA22-9358EE66041A}"/>
              </a:ext>
            </a:extLst>
          </p:cNvPr>
          <p:cNvSpPr>
            <a:spLocks noGrp="1"/>
          </p:cNvSpPr>
          <p:nvPr>
            <p:ph type="title"/>
          </p:nvPr>
        </p:nvSpPr>
        <p:spPr/>
        <p:txBody>
          <a:bodyPr/>
          <a:lstStyle/>
          <a:p>
            <a:r>
              <a:rPr lang="en-GB" dirty="0"/>
              <a:t>Vulnerabilities</a:t>
            </a:r>
          </a:p>
        </p:txBody>
      </p:sp>
      <p:sp>
        <p:nvSpPr>
          <p:cNvPr id="3" name="Content Placeholder 2">
            <a:extLst>
              <a:ext uri="{FF2B5EF4-FFF2-40B4-BE49-F238E27FC236}">
                <a16:creationId xmlns:a16="http://schemas.microsoft.com/office/drawing/2014/main" id="{DD56C972-B073-4990-BA53-6F62793E860C}"/>
              </a:ext>
            </a:extLst>
          </p:cNvPr>
          <p:cNvSpPr>
            <a:spLocks noGrp="1"/>
          </p:cNvSpPr>
          <p:nvPr>
            <p:ph idx="1"/>
          </p:nvPr>
        </p:nvSpPr>
        <p:spPr/>
        <p:txBody>
          <a:bodyPr/>
          <a:lstStyle/>
          <a:p>
            <a:r>
              <a:rPr lang="en-GB" dirty="0"/>
              <a:t>Types of vulnerabilities in network security include but are not limited to SQL injections, server misconfigurations, cross-site scripting, and transmitting sensitive data in a non-encrypted plain text format</a:t>
            </a:r>
          </a:p>
          <a:p>
            <a:r>
              <a:rPr lang="en-GB" dirty="0"/>
              <a:t>When threat probability is multiplied by the potential loss that may result, cybersecurity experts, refer to this as a risk.</a:t>
            </a:r>
          </a:p>
        </p:txBody>
      </p:sp>
    </p:spTree>
    <p:extLst>
      <p:ext uri="{BB962C8B-B14F-4D97-AF65-F5344CB8AC3E}">
        <p14:creationId xmlns:p14="http://schemas.microsoft.com/office/powerpoint/2010/main" val="378272959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BE798-804D-4E3B-88BA-1490B7724BB0}"/>
              </a:ext>
            </a:extLst>
          </p:cNvPr>
          <p:cNvSpPr>
            <a:spLocks noGrp="1"/>
          </p:cNvSpPr>
          <p:nvPr>
            <p:ph type="title"/>
          </p:nvPr>
        </p:nvSpPr>
        <p:spPr/>
        <p:txBody>
          <a:bodyPr/>
          <a:lstStyle/>
          <a:p>
            <a:r>
              <a:rPr lang="en-GB" dirty="0"/>
              <a:t>Vulnerabilities</a:t>
            </a:r>
          </a:p>
        </p:txBody>
      </p:sp>
      <p:sp>
        <p:nvSpPr>
          <p:cNvPr id="3" name="Content Placeholder 2">
            <a:extLst>
              <a:ext uri="{FF2B5EF4-FFF2-40B4-BE49-F238E27FC236}">
                <a16:creationId xmlns:a16="http://schemas.microsoft.com/office/drawing/2014/main" id="{589B5960-00DF-43FF-820F-861C3263CED0}"/>
              </a:ext>
            </a:extLst>
          </p:cNvPr>
          <p:cNvSpPr>
            <a:spLocks noGrp="1"/>
          </p:cNvSpPr>
          <p:nvPr>
            <p:ph idx="1"/>
          </p:nvPr>
        </p:nvSpPr>
        <p:spPr/>
        <p:txBody>
          <a:bodyPr/>
          <a:lstStyle/>
          <a:p>
            <a:r>
              <a:rPr lang="en-GB" dirty="0"/>
              <a:t>Applications are not kept up-to-date, tested and patched</a:t>
            </a:r>
          </a:p>
          <a:p>
            <a:r>
              <a:rPr lang="en-GB" dirty="0"/>
              <a:t>Code injection</a:t>
            </a:r>
          </a:p>
          <a:p>
            <a:r>
              <a:rPr lang="en-GB" dirty="0"/>
              <a:t>Cross-site scripting</a:t>
            </a:r>
          </a:p>
          <a:p>
            <a:r>
              <a:rPr lang="en-GB" dirty="0"/>
              <a:t>Insecure direct object references</a:t>
            </a:r>
          </a:p>
        </p:txBody>
      </p:sp>
    </p:spTree>
    <p:extLst>
      <p:ext uri="{BB962C8B-B14F-4D97-AF65-F5344CB8AC3E}">
        <p14:creationId xmlns:p14="http://schemas.microsoft.com/office/powerpoint/2010/main" val="28656173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D2B36-2131-4A1F-82F1-4027B0F91725}"/>
              </a:ext>
            </a:extLst>
          </p:cNvPr>
          <p:cNvSpPr>
            <a:spLocks noGrp="1"/>
          </p:cNvSpPr>
          <p:nvPr>
            <p:ph type="title"/>
          </p:nvPr>
        </p:nvSpPr>
        <p:spPr/>
        <p:txBody>
          <a:bodyPr/>
          <a:lstStyle/>
          <a:p>
            <a:r>
              <a:rPr lang="en-GB" dirty="0"/>
              <a:t>Mitigation Options</a:t>
            </a:r>
          </a:p>
        </p:txBody>
      </p:sp>
      <p:sp>
        <p:nvSpPr>
          <p:cNvPr id="3" name="Content Placeholder 2">
            <a:extLst>
              <a:ext uri="{FF2B5EF4-FFF2-40B4-BE49-F238E27FC236}">
                <a16:creationId xmlns:a16="http://schemas.microsoft.com/office/drawing/2014/main" id="{6DB7A462-3010-42FD-83BF-3726EF5C19BA}"/>
              </a:ext>
            </a:extLst>
          </p:cNvPr>
          <p:cNvSpPr>
            <a:spLocks noGrp="1"/>
          </p:cNvSpPr>
          <p:nvPr>
            <p:ph idx="1"/>
          </p:nvPr>
        </p:nvSpPr>
        <p:spPr>
          <a:xfrm>
            <a:off x="838200" y="1825624"/>
            <a:ext cx="10515600" cy="4956175"/>
          </a:xfrm>
        </p:spPr>
        <p:txBody>
          <a:bodyPr>
            <a:normAutofit/>
          </a:bodyPr>
          <a:lstStyle/>
          <a:p>
            <a:r>
              <a:rPr lang="en-GB" dirty="0"/>
              <a:t>Address each threat</a:t>
            </a:r>
          </a:p>
          <a:p>
            <a:r>
              <a:rPr lang="en-GB" dirty="0"/>
              <a:t>Four ways to address threats</a:t>
            </a:r>
          </a:p>
          <a:p>
            <a:pPr lvl="1"/>
            <a:r>
              <a:rPr lang="en-GB" dirty="0"/>
              <a:t>Redesign to eliminate</a:t>
            </a:r>
          </a:p>
          <a:p>
            <a:pPr lvl="1"/>
            <a:r>
              <a:rPr lang="en-GB" dirty="0"/>
              <a:t>Apply standard mitigations</a:t>
            </a:r>
          </a:p>
          <a:p>
            <a:pPr lvl="2"/>
            <a:r>
              <a:rPr lang="en-GB" dirty="0"/>
              <a:t>What have similar software packages done and how has that worked out for them?</a:t>
            </a:r>
          </a:p>
          <a:p>
            <a:pPr lvl="1"/>
            <a:r>
              <a:rPr lang="en-GB" dirty="0"/>
              <a:t>Invent new mitigations (riskier)</a:t>
            </a:r>
          </a:p>
          <a:p>
            <a:pPr lvl="1"/>
            <a:r>
              <a:rPr lang="en-GB" dirty="0"/>
              <a:t>Accept vulnerability in design</a:t>
            </a:r>
          </a:p>
          <a:p>
            <a:pPr lvl="2"/>
            <a:r>
              <a:rPr lang="en-GB" dirty="0"/>
              <a:t>SDL rules about what you can accept</a:t>
            </a:r>
          </a:p>
        </p:txBody>
      </p:sp>
    </p:spTree>
    <p:extLst>
      <p:ext uri="{BB962C8B-B14F-4D97-AF65-F5344CB8AC3E}">
        <p14:creationId xmlns:p14="http://schemas.microsoft.com/office/powerpoint/2010/main" val="427422611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126A5-54A9-4814-AC41-3B1F92B51417}"/>
              </a:ext>
            </a:extLst>
          </p:cNvPr>
          <p:cNvSpPr>
            <a:spLocks noGrp="1"/>
          </p:cNvSpPr>
          <p:nvPr>
            <p:ph type="title"/>
          </p:nvPr>
        </p:nvSpPr>
        <p:spPr/>
        <p:txBody>
          <a:bodyPr/>
          <a:lstStyle/>
          <a:p>
            <a:r>
              <a:rPr lang="en-GB" dirty="0"/>
              <a:t>Technical Controls</a:t>
            </a:r>
          </a:p>
        </p:txBody>
      </p:sp>
      <p:sp>
        <p:nvSpPr>
          <p:cNvPr id="3" name="Content Placeholder 2">
            <a:extLst>
              <a:ext uri="{FF2B5EF4-FFF2-40B4-BE49-F238E27FC236}">
                <a16:creationId xmlns:a16="http://schemas.microsoft.com/office/drawing/2014/main" id="{15C15E90-8D12-4B00-89A4-83318E24EA6A}"/>
              </a:ext>
            </a:extLst>
          </p:cNvPr>
          <p:cNvSpPr>
            <a:spLocks noGrp="1"/>
          </p:cNvSpPr>
          <p:nvPr>
            <p:ph idx="1"/>
          </p:nvPr>
        </p:nvSpPr>
        <p:spPr/>
        <p:txBody>
          <a:bodyPr/>
          <a:lstStyle/>
          <a:p>
            <a:r>
              <a:rPr lang="en-GB" dirty="0"/>
              <a:t>The security controls (i.e., safeguards or countermeasures) for an information system</a:t>
            </a:r>
          </a:p>
          <a:p>
            <a:r>
              <a:rPr lang="en-GB" dirty="0"/>
              <a:t>They are primarily implemented and executed by the information system through mechanisms contained in the hardware, software, or firmware components of the system</a:t>
            </a:r>
          </a:p>
          <a:p>
            <a:r>
              <a:rPr lang="en-GB" dirty="0"/>
              <a:t>The controls can provide automated protection from unauthorized access or misuse, facilitate detection of security violations, and support security requirements for applications and data</a:t>
            </a:r>
          </a:p>
          <a:p>
            <a:endParaRPr lang="en-GB" dirty="0"/>
          </a:p>
        </p:txBody>
      </p:sp>
    </p:spTree>
    <p:extLst>
      <p:ext uri="{BB962C8B-B14F-4D97-AF65-F5344CB8AC3E}">
        <p14:creationId xmlns:p14="http://schemas.microsoft.com/office/powerpoint/2010/main" val="88722841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1C5E5-4E76-4042-A7C1-68B0007575DC}"/>
              </a:ext>
            </a:extLst>
          </p:cNvPr>
          <p:cNvSpPr>
            <a:spLocks noGrp="1"/>
          </p:cNvSpPr>
          <p:nvPr>
            <p:ph type="title"/>
          </p:nvPr>
        </p:nvSpPr>
        <p:spPr/>
        <p:txBody>
          <a:bodyPr/>
          <a:lstStyle/>
          <a:p>
            <a:r>
              <a:rPr lang="en-GB" dirty="0"/>
              <a:t>Organisational Controls</a:t>
            </a:r>
          </a:p>
        </p:txBody>
      </p:sp>
      <p:sp>
        <p:nvSpPr>
          <p:cNvPr id="3" name="Content Placeholder 2">
            <a:extLst>
              <a:ext uri="{FF2B5EF4-FFF2-40B4-BE49-F238E27FC236}">
                <a16:creationId xmlns:a16="http://schemas.microsoft.com/office/drawing/2014/main" id="{9C2B03C8-FB9B-41E4-B6B2-B9F974225A77}"/>
              </a:ext>
            </a:extLst>
          </p:cNvPr>
          <p:cNvSpPr>
            <a:spLocks noGrp="1"/>
          </p:cNvSpPr>
          <p:nvPr>
            <p:ph idx="1"/>
          </p:nvPr>
        </p:nvSpPr>
        <p:spPr/>
        <p:txBody>
          <a:bodyPr/>
          <a:lstStyle/>
          <a:p>
            <a:r>
              <a:rPr lang="en-GB" dirty="0"/>
              <a:t>Security awareness and training programs</a:t>
            </a:r>
          </a:p>
          <a:p>
            <a:r>
              <a:rPr lang="en-GB" dirty="0"/>
              <a:t>A secure coding practices program</a:t>
            </a:r>
          </a:p>
          <a:p>
            <a:r>
              <a:rPr lang="en-GB" dirty="0"/>
              <a:t>Having an incident response capability</a:t>
            </a:r>
          </a:p>
          <a:p>
            <a:r>
              <a:rPr lang="en-GB" dirty="0"/>
              <a:t>Making use of penetration tests and red team exercises</a:t>
            </a:r>
          </a:p>
        </p:txBody>
      </p:sp>
    </p:spTree>
    <p:extLst>
      <p:ext uri="{BB962C8B-B14F-4D97-AF65-F5344CB8AC3E}">
        <p14:creationId xmlns:p14="http://schemas.microsoft.com/office/powerpoint/2010/main" val="37760361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1C5E5-4E76-4042-A7C1-68B0007575DC}"/>
              </a:ext>
            </a:extLst>
          </p:cNvPr>
          <p:cNvSpPr>
            <a:spLocks noGrp="1"/>
          </p:cNvSpPr>
          <p:nvPr>
            <p:ph type="title"/>
          </p:nvPr>
        </p:nvSpPr>
        <p:spPr/>
        <p:txBody>
          <a:bodyPr/>
          <a:lstStyle/>
          <a:p>
            <a:r>
              <a:rPr lang="en-GB"/>
              <a:t>Organisational Controls</a:t>
            </a:r>
            <a:endParaRPr lang="en-GB" dirty="0"/>
          </a:p>
        </p:txBody>
      </p:sp>
      <p:pic>
        <p:nvPicPr>
          <p:cNvPr id="5" name="Content Placeholder 4" descr="Graphical user interface&#10;&#10;Description automatically generated">
            <a:extLst>
              <a:ext uri="{FF2B5EF4-FFF2-40B4-BE49-F238E27FC236}">
                <a16:creationId xmlns:a16="http://schemas.microsoft.com/office/drawing/2014/main" id="{DF41905A-B96A-48E0-B0B3-704AA2B8948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14500" y="1568449"/>
            <a:ext cx="6841863" cy="5102075"/>
          </a:xfrm>
        </p:spPr>
      </p:pic>
    </p:spTree>
    <p:extLst>
      <p:ext uri="{BB962C8B-B14F-4D97-AF65-F5344CB8AC3E}">
        <p14:creationId xmlns:p14="http://schemas.microsoft.com/office/powerpoint/2010/main" val="241864132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04251-90E6-4E59-B272-FC7D7EE2B933}"/>
              </a:ext>
            </a:extLst>
          </p:cNvPr>
          <p:cNvSpPr>
            <a:spLocks noGrp="1"/>
          </p:cNvSpPr>
          <p:nvPr>
            <p:ph type="title"/>
          </p:nvPr>
        </p:nvSpPr>
        <p:spPr/>
        <p:txBody>
          <a:bodyPr>
            <a:normAutofit/>
          </a:bodyPr>
          <a:lstStyle/>
          <a:p>
            <a:r>
              <a:rPr lang="en-GB" b="1" dirty="0"/>
              <a:t>Security Awareness and Training Program</a:t>
            </a:r>
            <a:endParaRPr lang="en-GB" dirty="0"/>
          </a:p>
        </p:txBody>
      </p:sp>
      <p:sp>
        <p:nvSpPr>
          <p:cNvPr id="3" name="Content Placeholder 2">
            <a:extLst>
              <a:ext uri="{FF2B5EF4-FFF2-40B4-BE49-F238E27FC236}">
                <a16:creationId xmlns:a16="http://schemas.microsoft.com/office/drawing/2014/main" id="{C728B954-E099-4529-8979-AECF7260D801}"/>
              </a:ext>
            </a:extLst>
          </p:cNvPr>
          <p:cNvSpPr>
            <a:spLocks noGrp="1"/>
          </p:cNvSpPr>
          <p:nvPr>
            <p:ph idx="1"/>
          </p:nvPr>
        </p:nvSpPr>
        <p:spPr/>
        <p:txBody>
          <a:bodyPr>
            <a:normAutofit/>
          </a:bodyPr>
          <a:lstStyle/>
          <a:p>
            <a:r>
              <a:rPr lang="en-GB" dirty="0"/>
              <a:t>You will not be able to implement any technical cybersecurity solutions effectively, without the commitment of the people in the organization to support cybersecurity goals</a:t>
            </a:r>
          </a:p>
          <a:p>
            <a:r>
              <a:rPr lang="en-GB" dirty="0"/>
              <a:t>This plan or program will need to:</a:t>
            </a:r>
          </a:p>
          <a:p>
            <a:pPr lvl="1"/>
            <a:r>
              <a:rPr lang="en-GB" dirty="0"/>
              <a:t>Set out all functional roles within the organisation, with a focus on those who are most central to the organisation’s success</a:t>
            </a:r>
          </a:p>
          <a:p>
            <a:pPr lvl="1"/>
            <a:r>
              <a:rPr lang="en-GB" dirty="0"/>
              <a:t>Identify the specific knowledge, skills, and abilities, that are required for a robust cyber defence of your enterprise</a:t>
            </a:r>
          </a:p>
          <a:p>
            <a:pPr lvl="1"/>
            <a:r>
              <a:rPr lang="en-GB" dirty="0"/>
              <a:t>Make a plan which identifies any skills and knowledge gaps within the organisation, and sets out how the organisation will manage its training and security awareness to deal with those gaps</a:t>
            </a:r>
          </a:p>
          <a:p>
            <a:endParaRPr lang="en-GB" dirty="0"/>
          </a:p>
        </p:txBody>
      </p:sp>
    </p:spTree>
    <p:extLst>
      <p:ext uri="{BB962C8B-B14F-4D97-AF65-F5344CB8AC3E}">
        <p14:creationId xmlns:p14="http://schemas.microsoft.com/office/powerpoint/2010/main" val="86380486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B5C4D-B087-4BF7-A5B0-33C9AE235D39}"/>
              </a:ext>
            </a:extLst>
          </p:cNvPr>
          <p:cNvSpPr>
            <a:spLocks noGrp="1"/>
          </p:cNvSpPr>
          <p:nvPr>
            <p:ph type="title"/>
          </p:nvPr>
        </p:nvSpPr>
        <p:spPr/>
        <p:txBody>
          <a:bodyPr/>
          <a:lstStyle/>
          <a:p>
            <a:r>
              <a:rPr lang="en-GB" dirty="0"/>
              <a:t>Application Software Security</a:t>
            </a:r>
          </a:p>
        </p:txBody>
      </p:sp>
      <p:sp>
        <p:nvSpPr>
          <p:cNvPr id="3" name="Content Placeholder 2">
            <a:extLst>
              <a:ext uri="{FF2B5EF4-FFF2-40B4-BE49-F238E27FC236}">
                <a16:creationId xmlns:a16="http://schemas.microsoft.com/office/drawing/2014/main" id="{499BD882-9EF5-44AC-BADC-52BCD61124D3}"/>
              </a:ext>
            </a:extLst>
          </p:cNvPr>
          <p:cNvSpPr>
            <a:spLocks noGrp="1"/>
          </p:cNvSpPr>
          <p:nvPr>
            <p:ph idx="1"/>
          </p:nvPr>
        </p:nvSpPr>
        <p:spPr/>
        <p:txBody>
          <a:bodyPr>
            <a:normAutofit lnSpcReduction="10000"/>
          </a:bodyPr>
          <a:lstStyle/>
          <a:p>
            <a:r>
              <a:rPr lang="en-GB" dirty="0"/>
              <a:t>Large organizations maintain scores of software, both acquired and developed in-house, which can present a vulnerability for the organization</a:t>
            </a:r>
          </a:p>
          <a:p>
            <a:r>
              <a:rPr lang="en-GB" dirty="0"/>
              <a:t>Cyber attackers can use a range of tools to attack organizations in relation to known vulnerabilities</a:t>
            </a:r>
          </a:p>
          <a:p>
            <a:r>
              <a:rPr lang="en-GB" dirty="0"/>
              <a:t>These might include:</a:t>
            </a:r>
          </a:p>
          <a:p>
            <a:pPr lvl="1"/>
            <a:r>
              <a:rPr lang="en-GB" dirty="0"/>
              <a:t>Buffer overflows</a:t>
            </a:r>
          </a:p>
          <a:p>
            <a:pPr lvl="1"/>
            <a:r>
              <a:rPr lang="en-GB" dirty="0"/>
              <a:t>SQL injection attacks</a:t>
            </a:r>
          </a:p>
          <a:p>
            <a:pPr lvl="1"/>
            <a:r>
              <a:rPr lang="en-GB" dirty="0"/>
              <a:t>Cross-site scripting</a:t>
            </a:r>
          </a:p>
          <a:p>
            <a:pPr lvl="1"/>
            <a:r>
              <a:rPr lang="en-GB" dirty="0"/>
              <a:t>Click-jacking of code</a:t>
            </a:r>
          </a:p>
          <a:p>
            <a:r>
              <a:rPr lang="en-GB"/>
              <a:t>OWASP</a:t>
            </a:r>
            <a:endParaRPr lang="en-GB" dirty="0"/>
          </a:p>
          <a:p>
            <a:pPr lvl="1"/>
            <a:endParaRPr lang="en-GB" dirty="0"/>
          </a:p>
        </p:txBody>
      </p:sp>
    </p:spTree>
    <p:extLst>
      <p:ext uri="{BB962C8B-B14F-4D97-AF65-F5344CB8AC3E}">
        <p14:creationId xmlns:p14="http://schemas.microsoft.com/office/powerpoint/2010/main" val="18125373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4417</TotalTime>
  <Words>9243</Words>
  <Application>Microsoft Office PowerPoint</Application>
  <PresentationFormat>Widescreen</PresentationFormat>
  <Paragraphs>983</Paragraphs>
  <Slides>150</Slides>
  <Notes>25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150</vt:i4>
      </vt:variant>
    </vt:vector>
  </HeadingPairs>
  <TitlesOfParts>
    <vt:vector size="161" baseType="lpstr">
      <vt:lpstr>Arial</vt:lpstr>
      <vt:lpstr>Calibri</vt:lpstr>
      <vt:lpstr>Calibri Light</vt:lpstr>
      <vt:lpstr>Lato</vt:lpstr>
      <vt:lpstr>Quantify</vt:lpstr>
      <vt:lpstr>Segoe UI</vt:lpstr>
      <vt:lpstr>SegoeUI</vt:lpstr>
      <vt:lpstr>Tahoma</vt:lpstr>
      <vt:lpstr>Times New Roman</vt:lpstr>
      <vt:lpstr>Wingdings</vt:lpstr>
      <vt:lpstr>Office Theme</vt:lpstr>
      <vt:lpstr>BCS Level 4 Certificate in Security Case Development and Design Good Practice</vt:lpstr>
      <vt:lpstr>PowerPoint Presentation</vt:lpstr>
      <vt:lpstr>Design Good Practice </vt:lpstr>
      <vt:lpstr>Features of Good Systems Design – Security Principles</vt:lpstr>
      <vt:lpstr>PowerPoint Presentation</vt:lpstr>
      <vt:lpstr>Minimize attack surface area</vt:lpstr>
      <vt:lpstr>Establish Secure Defaults</vt:lpstr>
      <vt:lpstr>Principle of Least Privilege</vt:lpstr>
      <vt:lpstr>Principle of Defence in Depth</vt:lpstr>
      <vt:lpstr>Fail Securely</vt:lpstr>
      <vt:lpstr>Don’t Trust Services</vt:lpstr>
      <vt:lpstr>Separation of Duties</vt:lpstr>
      <vt:lpstr>Avoid Security by Obscurity</vt:lpstr>
      <vt:lpstr>Keep Security Simple</vt:lpstr>
      <vt:lpstr>Fix Security Issues Correctly</vt:lpstr>
      <vt:lpstr>Software Trustworthiness </vt:lpstr>
      <vt:lpstr>Four Levels Of Trustworthiness</vt:lpstr>
      <vt:lpstr>PowerPoint Presentation</vt:lpstr>
      <vt:lpstr>Trustworthiness</vt:lpstr>
      <vt:lpstr>Trustworthy Software Essentials</vt:lpstr>
      <vt:lpstr>Lack of Standards</vt:lpstr>
      <vt:lpstr>PowerPoint Presentation</vt:lpstr>
      <vt:lpstr>SCUDA Approach</vt:lpstr>
      <vt:lpstr>PowerPoint Presentation</vt:lpstr>
      <vt:lpstr>PowerPoint Presentation</vt:lpstr>
      <vt:lpstr>Security Architectures </vt:lpstr>
      <vt:lpstr>Purpose and Nature of Security Architecture</vt:lpstr>
      <vt:lpstr>Enterprise Security Architecture</vt:lpstr>
      <vt:lpstr>Five principles for the design of cyber secure systems</vt:lpstr>
      <vt:lpstr>Establish the context before designing a system</vt:lpstr>
      <vt:lpstr>Establish the Context</vt:lpstr>
      <vt:lpstr>Making compromise difficult</vt:lpstr>
      <vt:lpstr>Making Disruption Difficult</vt:lpstr>
      <vt:lpstr>Make Compromise Detection Easier</vt:lpstr>
      <vt:lpstr>Reduce the Impact of Compromise</vt:lpstr>
      <vt:lpstr>Common Security Architecture Frameworks</vt:lpstr>
      <vt:lpstr>TOGAF</vt:lpstr>
      <vt:lpstr>TOGAF</vt:lpstr>
      <vt:lpstr>PowerPoint Presentation</vt:lpstr>
      <vt:lpstr>MODAF</vt:lpstr>
      <vt:lpstr>NATO Architecture Framework</vt:lpstr>
      <vt:lpstr>Zachman</vt:lpstr>
      <vt:lpstr>Zachman Framework</vt:lpstr>
      <vt:lpstr>Rows of Zachman Framework</vt:lpstr>
      <vt:lpstr>Rows of Zachman Framework</vt:lpstr>
      <vt:lpstr>Rows of Zachman Framework</vt:lpstr>
      <vt:lpstr>Six Questions</vt:lpstr>
      <vt:lpstr>SABSA</vt:lpstr>
      <vt:lpstr>The SABSA Model for Security Architecture Development</vt:lpstr>
      <vt:lpstr>SABSA</vt:lpstr>
      <vt:lpstr>Six questions</vt:lpstr>
      <vt:lpstr>PowerPoint Presentation</vt:lpstr>
      <vt:lpstr>NIST</vt:lpstr>
      <vt:lpstr>PowerPoint Presentation</vt:lpstr>
      <vt:lpstr>COBIT</vt:lpstr>
      <vt:lpstr>COBIT</vt:lpstr>
      <vt:lpstr>CobiT Reference Model</vt:lpstr>
      <vt:lpstr>CobiT domains and processes (COBIT 5 / 4.1)</vt:lpstr>
      <vt:lpstr>COBIT 5 Enablers</vt:lpstr>
      <vt:lpstr>PowerPoint Presentation</vt:lpstr>
      <vt:lpstr>Reputable Sources of Architectural Patterns and Guidance</vt:lpstr>
      <vt:lpstr>NCSC</vt:lpstr>
      <vt:lpstr>Pattern</vt:lpstr>
      <vt:lpstr>Anti-patterns</vt:lpstr>
      <vt:lpstr>PowerPoint Presentation</vt:lpstr>
      <vt:lpstr>NIST</vt:lpstr>
      <vt:lpstr>Pattern</vt:lpstr>
      <vt:lpstr>Vendors</vt:lpstr>
      <vt:lpstr>Integration</vt:lpstr>
      <vt:lpstr>Question Time</vt:lpstr>
      <vt:lpstr>PowerPoint Presentation</vt:lpstr>
      <vt:lpstr>PowerPoint Presentation</vt:lpstr>
      <vt:lpstr>PowerPoint Presentation</vt:lpstr>
      <vt:lpstr>PowerPoint Presentation</vt:lpstr>
      <vt:lpstr>PowerPoint Presentation</vt:lpstr>
      <vt:lpstr>PowerPoint Presentation</vt:lpstr>
      <vt:lpstr>Developing a 'Security Case' </vt:lpstr>
      <vt:lpstr>PowerPoint Presentation</vt:lpstr>
      <vt:lpstr>Purpose of a Security Case</vt:lpstr>
      <vt:lpstr>Security Cases</vt:lpstr>
      <vt:lpstr>Security Cases</vt:lpstr>
      <vt:lpstr>Security Cases</vt:lpstr>
      <vt:lpstr>Security Cases</vt:lpstr>
      <vt:lpstr>Argument Structure</vt:lpstr>
      <vt:lpstr>Key Characteristics of a Security Case</vt:lpstr>
      <vt:lpstr>Business Context</vt:lpstr>
      <vt:lpstr>Security objectives</vt:lpstr>
      <vt:lpstr>Threats and Vulnerabilities</vt:lpstr>
      <vt:lpstr>Threats - Example</vt:lpstr>
      <vt:lpstr>Threats</vt:lpstr>
      <vt:lpstr>Threats</vt:lpstr>
      <vt:lpstr>Vulnerabilities</vt:lpstr>
      <vt:lpstr>Vulnerabilities</vt:lpstr>
      <vt:lpstr>Mitigation Options</vt:lpstr>
      <vt:lpstr>Technical Controls</vt:lpstr>
      <vt:lpstr>Organisational Controls</vt:lpstr>
      <vt:lpstr>Organisational Controls</vt:lpstr>
      <vt:lpstr>Security Awareness and Training Program</vt:lpstr>
      <vt:lpstr>Application Software Security</vt:lpstr>
      <vt:lpstr>Application Software Security</vt:lpstr>
      <vt:lpstr>Penetration Tests and Red Team Exercises</vt:lpstr>
      <vt:lpstr>Incident Response and Management</vt:lpstr>
      <vt:lpstr>Incident Response and Management</vt:lpstr>
      <vt:lpstr>Cost Benefit Considerations</vt:lpstr>
      <vt:lpstr>Major Steps In A Cost-benefit Analysis</vt:lpstr>
      <vt:lpstr>Legal and Regulatory Environment</vt:lpstr>
      <vt:lpstr>Implementation Activities</vt:lpstr>
      <vt:lpstr>Basic Steps in Implementing a Security Case</vt:lpstr>
      <vt:lpstr>A Security Case Example</vt:lpstr>
      <vt:lpstr>A Security Case Example</vt:lpstr>
      <vt:lpstr>Assurance Case Model for and ATM Example</vt:lpstr>
      <vt:lpstr>Explanation</vt:lpstr>
      <vt:lpstr>Case Conclusions</vt:lpstr>
      <vt:lpstr>PowerPoint Presentation</vt:lpstr>
      <vt:lpstr>Resources available to aid with the development of a security case</vt:lpstr>
      <vt:lpstr>Common Criteria</vt:lpstr>
      <vt:lpstr>What is the Common Criteria?</vt:lpstr>
      <vt:lpstr>Targets of Evaluation</vt:lpstr>
      <vt:lpstr>Security Requirements</vt:lpstr>
      <vt:lpstr>Security Requirements</vt:lpstr>
      <vt:lpstr>Assurance Requirements</vt:lpstr>
      <vt:lpstr>Assurance Requirements</vt:lpstr>
      <vt:lpstr>Testing</vt:lpstr>
      <vt:lpstr>FIPS 140</vt:lpstr>
      <vt:lpstr>Applicability of FIPS 140-2</vt:lpstr>
      <vt:lpstr>Flow of a FIPS 140-2 Validation</vt:lpstr>
      <vt:lpstr>FIPS 140-2 Security Levels</vt:lpstr>
      <vt:lpstr>Cryptographic Algorithms</vt:lpstr>
      <vt:lpstr>FIPS 140-1 Security Level 1</vt:lpstr>
      <vt:lpstr>FIPS 140-1 Security Level 2</vt:lpstr>
      <vt:lpstr>FIPS 140-1 Security Level 3</vt:lpstr>
      <vt:lpstr>FIPS 140-1 Security Level 4</vt:lpstr>
      <vt:lpstr>PowerPoint Presentation</vt:lpstr>
      <vt:lpstr>NCSC CAPS</vt:lpstr>
      <vt:lpstr>PowerPoint Presentation</vt:lpstr>
      <vt:lpstr>STRIDE</vt:lpstr>
      <vt:lpstr>How Threats can be Modelled Using the STRIDE Example</vt:lpstr>
      <vt:lpstr>Identify Threats</vt:lpstr>
      <vt:lpstr>Threat: Spoofing</vt:lpstr>
      <vt:lpstr>Threat: Tampering</vt:lpstr>
      <vt:lpstr>Threat: Repudiation</vt:lpstr>
      <vt:lpstr>Threat: Information Disclosure</vt:lpstr>
      <vt:lpstr>Threat: Denial of Service</vt:lpstr>
      <vt:lpstr>Threat: Elevation of Privilege</vt:lpstr>
      <vt:lpstr>Different Threats Affect Each Element Type </vt:lpstr>
      <vt:lpstr>PowerPoint Presentation</vt:lpstr>
      <vt:lpstr>How Threats Change In Response To Security Architecture</vt:lpstr>
      <vt:lpstr>Gartner's Adaptive Security Architecture</vt:lpstr>
      <vt:lpstr>How Threat Modelling May Need To Change As a Result of The Outcome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BCS Level 4 Certificate in Security Case Development and Design Good Practice</dc:title>
  <dc:creator>Leonard Shand</dc:creator>
  <cp:lastModifiedBy>Leonard Shand</cp:lastModifiedBy>
  <cp:revision>26</cp:revision>
  <dcterms:created xsi:type="dcterms:W3CDTF">2021-02-13T08:47:49Z</dcterms:created>
  <dcterms:modified xsi:type="dcterms:W3CDTF">2021-02-18T10:49:58Z</dcterms:modified>
</cp:coreProperties>
</file>