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2"/>
  </p:notesMasterIdLst>
  <p:sldIdLst>
    <p:sldId id="256" r:id="rId2"/>
    <p:sldId id="257" r:id="rId3"/>
    <p:sldId id="274" r:id="rId4"/>
    <p:sldId id="259" r:id="rId5"/>
    <p:sldId id="264" r:id="rId6"/>
    <p:sldId id="263" r:id="rId7"/>
    <p:sldId id="260" r:id="rId8"/>
    <p:sldId id="266" r:id="rId9"/>
    <p:sldId id="261" r:id="rId10"/>
    <p:sldId id="267" r:id="rId11"/>
    <p:sldId id="262" r:id="rId12"/>
    <p:sldId id="268" r:id="rId13"/>
    <p:sldId id="258" r:id="rId14"/>
    <p:sldId id="270" r:id="rId15"/>
    <p:sldId id="269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8"/>
    <p:restoredTop sz="94708"/>
  </p:normalViewPr>
  <p:slideViewPr>
    <p:cSldViewPr snapToGrid="0" snapToObjects="1">
      <p:cViewPr varScale="1">
        <p:scale>
          <a:sx n="125" d="100"/>
          <a:sy n="125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08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getting-started/tutorials/launch-windows-v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2226251"/>
            <a:ext cx="8461599" cy="1373070"/>
          </a:xfrm>
        </p:spPr>
        <p:txBody>
          <a:bodyPr/>
          <a:lstStyle/>
          <a:p>
            <a:r>
              <a:rPr lang="en-GB" sz="4800" dirty="0" smtClean="0"/>
              <a:t>Cloud Computing Basics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Infrastructure Technician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Platform as a Service (PaaS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043"/>
          <a:stretch/>
        </p:blipFill>
        <p:spPr>
          <a:xfrm>
            <a:off x="791467" y="2171430"/>
            <a:ext cx="6903112" cy="42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Software as a Service </a:t>
            </a:r>
            <a:r>
              <a:rPr lang="en-GB" dirty="0" smtClean="0"/>
              <a:t>(</a:t>
            </a:r>
            <a:r>
              <a:rPr lang="en-GB" dirty="0" err="1" smtClean="0"/>
              <a:t>Saas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ability to use the provider’s applications running on a cloud </a:t>
            </a:r>
            <a:r>
              <a:rPr lang="en-GB" dirty="0" smtClean="0"/>
              <a:t>infrastructure </a:t>
            </a:r>
          </a:p>
          <a:p>
            <a:r>
              <a:rPr lang="en-GB" dirty="0" smtClean="0"/>
              <a:t>The </a:t>
            </a:r>
            <a:r>
              <a:rPr lang="en-GB" dirty="0"/>
              <a:t>applications are accessible from various client devices through a thin client interface, such as a Web </a:t>
            </a:r>
            <a:r>
              <a:rPr lang="en-GB" dirty="0" smtClean="0"/>
              <a:t>browser </a:t>
            </a:r>
          </a:p>
          <a:p>
            <a:r>
              <a:rPr lang="en-GB" dirty="0" smtClean="0"/>
              <a:t>The </a:t>
            </a:r>
            <a:r>
              <a:rPr lang="en-GB" dirty="0"/>
              <a:t>consumer does not manage or control the underlying cloud infrastructure including network, servers, operating systems, storage, or even individual application </a:t>
            </a:r>
            <a:r>
              <a:rPr lang="en-GB" dirty="0" smtClean="0"/>
              <a:t>capabilities</a:t>
            </a:r>
          </a:p>
          <a:p>
            <a:r>
              <a:rPr lang="en-GB" dirty="0" smtClean="0"/>
              <a:t>Examples are: Google Docs, Office365, Gmail, Dropbox, Slack</a:t>
            </a:r>
          </a:p>
        </p:txBody>
      </p:sp>
    </p:spTree>
    <p:extLst>
      <p:ext uri="{BB962C8B-B14F-4D97-AF65-F5344CB8AC3E}">
        <p14:creationId xmlns:p14="http://schemas.microsoft.com/office/powerpoint/2010/main" val="39714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Software as a Service </a:t>
            </a:r>
            <a:r>
              <a:rPr lang="en-GB" dirty="0" smtClean="0"/>
              <a:t>(</a:t>
            </a:r>
            <a:r>
              <a:rPr lang="en-GB" dirty="0" err="1" smtClean="0"/>
              <a:t>Saas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38" y="2200613"/>
            <a:ext cx="9150201" cy="43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centres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8" y="2171503"/>
            <a:ext cx="6149412" cy="3558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40" y="2171503"/>
            <a:ext cx="5346446" cy="3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centre architecture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2" y="2336873"/>
            <a:ext cx="4806930" cy="3599316"/>
          </a:xfrm>
        </p:spPr>
        <p:txBody>
          <a:bodyPr/>
          <a:lstStyle/>
          <a:p>
            <a:r>
              <a:rPr lang="en-GB" dirty="0" smtClean="0"/>
              <a:t>Load balancer distributes work across the physical servers</a:t>
            </a:r>
          </a:p>
          <a:p>
            <a:r>
              <a:rPr lang="en-GB" dirty="0" smtClean="0"/>
              <a:t>Physical servers host virtual machines with the users software stack</a:t>
            </a:r>
          </a:p>
          <a:p>
            <a:r>
              <a:rPr lang="en-GB" dirty="0" smtClean="0"/>
              <a:t>Storage is on a Storage area network  (SAN) 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91" y="469337"/>
            <a:ext cx="5649685" cy="56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 centre tenancy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/>
              <a:t>Single tenant</a:t>
            </a:r>
          </a:p>
          <a:p>
            <a:pPr lvl="1" fontAlgn="base"/>
            <a:r>
              <a:rPr lang="en-GB" dirty="0" smtClean="0"/>
              <a:t>Physical </a:t>
            </a:r>
            <a:r>
              <a:rPr lang="en-GB" dirty="0"/>
              <a:t>separation by customer (dedicated hosts, network, and storage</a:t>
            </a:r>
            <a:r>
              <a:rPr lang="en-GB" dirty="0" smtClean="0"/>
              <a:t>)</a:t>
            </a:r>
            <a:endParaRPr lang="en-GB" dirty="0"/>
          </a:p>
          <a:p>
            <a:pPr fontAlgn="base"/>
            <a:endParaRPr lang="en-GB" dirty="0" smtClean="0"/>
          </a:p>
          <a:p>
            <a:pPr fontAlgn="base"/>
            <a:r>
              <a:rPr lang="en-GB" dirty="0" smtClean="0"/>
              <a:t>Multi tenancies</a:t>
            </a:r>
          </a:p>
          <a:p>
            <a:pPr lvl="1" fontAlgn="base"/>
            <a:r>
              <a:rPr lang="en-GB" dirty="0" smtClean="0"/>
              <a:t>Logical </a:t>
            </a:r>
            <a:r>
              <a:rPr lang="en-GB" dirty="0"/>
              <a:t>separation by customer (shared physical infrastructure with logical segmentation)</a:t>
            </a:r>
          </a:p>
          <a:p>
            <a:pPr lvl="1" fontAlgn="base"/>
            <a:r>
              <a:rPr lang="en-GB" dirty="0"/>
              <a:t>Data separation (such as dedicated databases and </a:t>
            </a:r>
            <a:r>
              <a:rPr lang="en-GB" dirty="0" smtClean="0"/>
              <a:t>storage)</a:t>
            </a:r>
            <a:endParaRPr lang="en-GB" dirty="0"/>
          </a:p>
          <a:p>
            <a:pPr lvl="1" fontAlgn="base"/>
            <a:r>
              <a:rPr lang="en-GB" dirty="0"/>
              <a:t>Network separation (VLANs or private VLANs)</a:t>
            </a:r>
          </a:p>
          <a:p>
            <a:pPr lvl="1" fontAlgn="base"/>
            <a:r>
              <a:rPr lang="en-GB" dirty="0"/>
              <a:t>Performance separation by customer (shared infrastructure but guaranteed capacity or </a:t>
            </a:r>
            <a:r>
              <a:rPr lang="en-GB" dirty="0" smtClean="0"/>
              <a:t>Quality of Service)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735" y="159570"/>
            <a:ext cx="7250409" cy="6569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834" y="301557"/>
            <a:ext cx="249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Multi tenancy</a:t>
            </a:r>
            <a:br>
              <a:rPr lang="en-GB" sz="2400" dirty="0" smtClean="0"/>
            </a:br>
            <a:r>
              <a:rPr lang="en-GB" sz="2400" dirty="0" smtClean="0"/>
              <a:t>data centre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2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desktop virtualisation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Application </a:t>
            </a:r>
            <a:r>
              <a:rPr lang="en-GB" dirty="0"/>
              <a:t>execution takes place on a remote operating </a:t>
            </a:r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All </a:t>
            </a:r>
            <a:r>
              <a:rPr lang="en-GB" dirty="0"/>
              <a:t>applications and data used remain on the remote system </a:t>
            </a:r>
            <a:endParaRPr lang="en-GB" dirty="0" smtClean="0"/>
          </a:p>
          <a:p>
            <a:pPr lvl="1"/>
            <a:r>
              <a:rPr lang="en-GB" dirty="0" smtClean="0"/>
              <a:t>Display</a:t>
            </a:r>
            <a:r>
              <a:rPr lang="en-GB" dirty="0"/>
              <a:t>, keyboard, and mouse information </a:t>
            </a:r>
            <a:r>
              <a:rPr lang="en-GB" dirty="0" smtClean="0"/>
              <a:t>are communicated </a:t>
            </a:r>
            <a:r>
              <a:rPr lang="en-GB" dirty="0"/>
              <a:t>with the local client </a:t>
            </a:r>
            <a:r>
              <a:rPr lang="en-GB" dirty="0" smtClean="0"/>
              <a:t>device</a:t>
            </a:r>
          </a:p>
          <a:p>
            <a:pPr lvl="2"/>
            <a:r>
              <a:rPr lang="en-GB" dirty="0" smtClean="0"/>
              <a:t>conventional PC/laptop</a:t>
            </a:r>
          </a:p>
          <a:p>
            <a:pPr lvl="2"/>
            <a:r>
              <a:rPr lang="en-GB" dirty="0" smtClean="0"/>
              <a:t>thin </a:t>
            </a:r>
            <a:r>
              <a:rPr lang="en-GB" dirty="0"/>
              <a:t>client </a:t>
            </a:r>
            <a:r>
              <a:rPr lang="en-GB" dirty="0" smtClean="0"/>
              <a:t>device</a:t>
            </a:r>
          </a:p>
          <a:p>
            <a:pPr lvl="2"/>
            <a:r>
              <a:rPr lang="en-GB" dirty="0" smtClean="0"/>
              <a:t>Tablet</a:t>
            </a:r>
          </a:p>
          <a:p>
            <a:pPr lvl="2"/>
            <a:r>
              <a:rPr lang="en-GB" dirty="0" smtClean="0"/>
              <a:t>Smartphone</a:t>
            </a:r>
          </a:p>
          <a:p>
            <a:pPr lvl="1"/>
            <a:r>
              <a:rPr lang="en-GB" dirty="0" smtClean="0"/>
              <a:t>Multiple </a:t>
            </a:r>
            <a:r>
              <a:rPr lang="en-GB" dirty="0"/>
              <a:t>desktop operating system instances </a:t>
            </a:r>
            <a:r>
              <a:rPr lang="en-GB" dirty="0" smtClean="0"/>
              <a:t>(VMs) run on </a:t>
            </a:r>
            <a:r>
              <a:rPr lang="en-GB" dirty="0"/>
              <a:t>a server </a:t>
            </a:r>
            <a:r>
              <a:rPr lang="en-GB" dirty="0" smtClean="0"/>
              <a:t>running </a:t>
            </a:r>
            <a:r>
              <a:rPr lang="en-GB" dirty="0"/>
              <a:t>a </a:t>
            </a:r>
            <a:r>
              <a:rPr lang="en-GB" dirty="0" smtClean="0"/>
              <a:t>hypervisor</a:t>
            </a:r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desktop virtualisation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Provides access </a:t>
            </a:r>
            <a:r>
              <a:rPr lang="en-GB" dirty="0"/>
              <a:t>to Windows applications on non-Windows endpoints (including </a:t>
            </a:r>
            <a:r>
              <a:rPr lang="en-GB" dirty="0" smtClean="0"/>
              <a:t>tablets</a:t>
            </a:r>
            <a:r>
              <a:rPr lang="en-GB" dirty="0"/>
              <a:t>, smartphones, and non-Windows-based desktop PCs and laptops).</a:t>
            </a:r>
          </a:p>
          <a:p>
            <a:pPr lvl="1"/>
            <a:r>
              <a:rPr lang="en-GB" dirty="0" smtClean="0"/>
              <a:t>Provides low-cost </a:t>
            </a:r>
            <a:r>
              <a:rPr lang="en-GB" dirty="0"/>
              <a:t>desktop computing services </a:t>
            </a:r>
            <a:r>
              <a:rPr lang="en-GB" dirty="0" smtClean="0"/>
              <a:t>where </a:t>
            </a:r>
            <a:r>
              <a:rPr lang="en-GB" dirty="0"/>
              <a:t>providing every user with a dedicated desktop PC is either too expensive or otherwise unnecessary.</a:t>
            </a:r>
          </a:p>
          <a:p>
            <a:pPr lvl="1"/>
            <a:r>
              <a:rPr lang="en-GB" dirty="0" smtClean="0"/>
              <a:t>Provides a </a:t>
            </a:r>
            <a:r>
              <a:rPr lang="en-GB" dirty="0"/>
              <a:t>more centralized, efficient client </a:t>
            </a:r>
            <a:r>
              <a:rPr lang="en-GB" dirty="0" smtClean="0"/>
              <a:t>environment</a:t>
            </a:r>
          </a:p>
          <a:p>
            <a:pPr lvl="2"/>
            <a:r>
              <a:rPr lang="en-GB" dirty="0" smtClean="0"/>
              <a:t>easier </a:t>
            </a:r>
            <a:r>
              <a:rPr lang="en-GB" dirty="0"/>
              <a:t>to </a:t>
            </a:r>
            <a:r>
              <a:rPr lang="en-GB" dirty="0" smtClean="0"/>
              <a:t>maintain</a:t>
            </a:r>
          </a:p>
          <a:p>
            <a:pPr lvl="2"/>
            <a:r>
              <a:rPr lang="en-GB" dirty="0"/>
              <a:t>e</a:t>
            </a:r>
            <a:r>
              <a:rPr lang="en-GB" dirty="0" smtClean="0"/>
              <a:t>asier to upgrade, add software</a:t>
            </a:r>
          </a:p>
          <a:p>
            <a:pPr lvl="2"/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: Citrix  </a:t>
            </a:r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Cloud email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Benefits</a:t>
            </a:r>
          </a:p>
          <a:p>
            <a:pPr lvl="1"/>
            <a:r>
              <a:rPr lang="en-GB" dirty="0" smtClean="0"/>
              <a:t>No server maintenance</a:t>
            </a:r>
          </a:p>
          <a:p>
            <a:pPr lvl="1"/>
            <a:r>
              <a:rPr lang="en-GB" dirty="0" smtClean="0"/>
              <a:t>IT departments </a:t>
            </a:r>
            <a:r>
              <a:rPr lang="en-GB" dirty="0"/>
              <a:t>can focus </a:t>
            </a:r>
            <a:r>
              <a:rPr lang="en-GB" dirty="0" smtClean="0"/>
              <a:t>more useful activities for the business</a:t>
            </a:r>
            <a:endParaRPr lang="en-GB" dirty="0"/>
          </a:p>
          <a:p>
            <a:pPr lvl="1"/>
            <a:r>
              <a:rPr lang="en-GB" dirty="0" smtClean="0"/>
              <a:t>Save </a:t>
            </a:r>
            <a:r>
              <a:rPr lang="en-GB" dirty="0"/>
              <a:t>on energy and hardware investments by </a:t>
            </a:r>
            <a:r>
              <a:rPr lang="en-GB" dirty="0" smtClean="0"/>
              <a:t>removing </a:t>
            </a:r>
            <a:r>
              <a:rPr lang="en-GB" dirty="0"/>
              <a:t>email </a:t>
            </a:r>
            <a:r>
              <a:rPr lang="en-GB" dirty="0" smtClean="0"/>
              <a:t>servers</a:t>
            </a:r>
            <a:endParaRPr lang="en-GB" dirty="0"/>
          </a:p>
          <a:p>
            <a:pPr lvl="1"/>
            <a:r>
              <a:rPr lang="en-GB" dirty="0" smtClean="0"/>
              <a:t>Disaster recovery responsibility with cloud provider</a:t>
            </a:r>
          </a:p>
          <a:p>
            <a:pPr lvl="1"/>
            <a:r>
              <a:rPr lang="en-GB" dirty="0" smtClean="0"/>
              <a:t>Anywhere access</a:t>
            </a:r>
          </a:p>
          <a:p>
            <a:pPr lvl="1"/>
            <a:r>
              <a:rPr lang="en-GB" dirty="0" smtClean="0"/>
              <a:t>Collaboration</a:t>
            </a:r>
          </a:p>
          <a:p>
            <a:pPr lvl="2"/>
            <a:r>
              <a:rPr lang="en-GB" dirty="0"/>
              <a:t>Real-time project collaboration and document editing</a:t>
            </a:r>
          </a:p>
          <a:p>
            <a:pPr lvl="2"/>
            <a:r>
              <a:rPr lang="en-GB" dirty="0"/>
              <a:t>Video and voice conferencing</a:t>
            </a:r>
          </a:p>
          <a:p>
            <a:pPr lvl="2"/>
            <a:r>
              <a:rPr lang="en-GB" dirty="0"/>
              <a:t>Instant project updates</a:t>
            </a:r>
          </a:p>
          <a:p>
            <a:pPr lvl="2"/>
            <a:r>
              <a:rPr lang="en-GB" dirty="0"/>
              <a:t>High storage capacity for sending and storing multimedia-rich emails, including video </a:t>
            </a:r>
            <a:r>
              <a:rPr lang="en-GB" dirty="0" smtClean="0"/>
              <a:t>messages</a:t>
            </a:r>
          </a:p>
          <a:p>
            <a:r>
              <a:rPr lang="en-GB" dirty="0" smtClean="0"/>
              <a:t>Concerns</a:t>
            </a:r>
          </a:p>
          <a:p>
            <a:pPr lvl="1"/>
            <a:r>
              <a:rPr lang="en-GB" dirty="0" smtClean="0"/>
              <a:t>Security </a:t>
            </a:r>
          </a:p>
          <a:p>
            <a:pPr lvl="1"/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Longevity of supplier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On-demand </a:t>
            </a:r>
            <a:r>
              <a:rPr lang="en-GB" b="1" dirty="0" smtClean="0"/>
              <a:t>self-service</a:t>
            </a:r>
          </a:p>
          <a:p>
            <a:pPr lvl="1"/>
            <a:r>
              <a:rPr lang="en-GB" dirty="0" smtClean="0"/>
              <a:t>provisioning </a:t>
            </a:r>
            <a:r>
              <a:rPr lang="en-GB" dirty="0"/>
              <a:t>or de-provisioning </a:t>
            </a:r>
            <a:r>
              <a:rPr lang="en-GB" dirty="0" smtClean="0"/>
              <a:t>of computing </a:t>
            </a:r>
            <a:r>
              <a:rPr lang="en-GB" dirty="0"/>
              <a:t>resources as needed in an automated fashion without human intervention</a:t>
            </a:r>
            <a:endParaRPr lang="en-GB" b="1" dirty="0" smtClean="0"/>
          </a:p>
          <a:p>
            <a:r>
              <a:rPr lang="en-GB" b="1" dirty="0"/>
              <a:t>Ubiquitous network </a:t>
            </a:r>
            <a:r>
              <a:rPr lang="en-GB" b="1" dirty="0" smtClean="0"/>
              <a:t>access</a:t>
            </a:r>
          </a:p>
          <a:p>
            <a:pPr lvl="1"/>
            <a:r>
              <a:rPr lang="en-GB" dirty="0"/>
              <a:t>computing facilities can be accessed from anywhere over the network using any sort of thin or thick </a:t>
            </a:r>
            <a:r>
              <a:rPr lang="en-GB" dirty="0" smtClean="0"/>
              <a:t>client</a:t>
            </a:r>
            <a:endParaRPr lang="en-GB" b="1" dirty="0" smtClean="0"/>
          </a:p>
          <a:p>
            <a:r>
              <a:rPr lang="en-GB" b="1" dirty="0"/>
              <a:t>Resource </a:t>
            </a:r>
            <a:r>
              <a:rPr lang="en-GB" b="1" dirty="0" smtClean="0"/>
              <a:t>pooling</a:t>
            </a:r>
          </a:p>
          <a:p>
            <a:pPr lvl="1"/>
            <a:r>
              <a:rPr lang="en-GB" dirty="0"/>
              <a:t>resources (physical or virtual) can be dynamically assigned, reassigned or de-allocated </a:t>
            </a:r>
            <a:endParaRPr lang="en-GB" b="1" dirty="0" smtClean="0"/>
          </a:p>
          <a:p>
            <a:r>
              <a:rPr lang="en-GB" b="1" dirty="0"/>
              <a:t>Rapid </a:t>
            </a:r>
            <a:r>
              <a:rPr lang="en-GB" b="1" dirty="0" smtClean="0"/>
              <a:t>elasticity</a:t>
            </a:r>
          </a:p>
          <a:p>
            <a:pPr lvl="1"/>
            <a:r>
              <a:rPr lang="en-GB" dirty="0"/>
              <a:t>resources can be elastically provisioned or released according to demand</a:t>
            </a:r>
            <a:endParaRPr lang="en-GB" b="1" dirty="0" smtClean="0"/>
          </a:p>
          <a:p>
            <a:r>
              <a:rPr lang="en-GB" b="1" dirty="0"/>
              <a:t>Measured </a:t>
            </a:r>
            <a:r>
              <a:rPr lang="en-GB" b="1" dirty="0" smtClean="0"/>
              <a:t>service</a:t>
            </a:r>
          </a:p>
          <a:p>
            <a:pPr lvl="1"/>
            <a:r>
              <a:rPr lang="en-GB" b="1" dirty="0"/>
              <a:t>p</a:t>
            </a:r>
            <a:r>
              <a:rPr lang="en-GB" b="1" dirty="0" smtClean="0"/>
              <a:t>ay only for what is used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1.2 </a:t>
            </a:r>
            <a:r>
              <a:rPr lang="en-GB" dirty="0"/>
              <a:t>Explain and summarise the key purposes of hosted </a:t>
            </a:r>
            <a:r>
              <a:rPr lang="en-GB" dirty="0" smtClean="0"/>
              <a:t>applications</a:t>
            </a:r>
          </a:p>
          <a:p>
            <a:pPr lvl="2"/>
            <a:r>
              <a:rPr lang="en-GB" dirty="0" smtClean="0"/>
              <a:t>Email</a:t>
            </a:r>
          </a:p>
          <a:p>
            <a:pPr lvl="2"/>
            <a:r>
              <a:rPr lang="en-GB" dirty="0" smtClean="0"/>
              <a:t>Servers</a:t>
            </a:r>
          </a:p>
          <a:p>
            <a:pPr lvl="2"/>
            <a:r>
              <a:rPr lang="en-GB" dirty="0" smtClean="0"/>
              <a:t>Storage</a:t>
            </a:r>
          </a:p>
          <a:p>
            <a:pPr lvl="2"/>
            <a:r>
              <a:rPr lang="en-GB" dirty="0" smtClean="0"/>
              <a:t>Desktops</a:t>
            </a:r>
          </a:p>
          <a:p>
            <a:pPr lvl="2"/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1.3 Summarise and explain how multi-tenant cloud platforms allow for </a:t>
            </a:r>
            <a:r>
              <a:rPr lang="en-GB" dirty="0" smtClean="0"/>
              <a:t>	separately </a:t>
            </a:r>
            <a:r>
              <a:rPr lang="en-GB" dirty="0"/>
              <a:t>provisioned tenants </a:t>
            </a:r>
            <a:br>
              <a:rPr lang="en-GB" dirty="0"/>
            </a:br>
            <a:r>
              <a:rPr lang="en-GB" dirty="0" smtClean="0"/>
              <a:t>	(</a:t>
            </a:r>
            <a:r>
              <a:rPr lang="en-GB" dirty="0"/>
              <a:t>i.e. multiple customers to operate on the same service, but not share </a:t>
            </a:r>
            <a:r>
              <a:rPr lang="en-GB"/>
              <a:t>or </a:t>
            </a:r>
            <a:r>
              <a:rPr lang="en-GB" smtClean="0"/>
              <a:t>	interfere </a:t>
            </a:r>
            <a:r>
              <a:rPr lang="en-GB" dirty="0"/>
              <a:t>with each other)</a:t>
            </a:r>
          </a:p>
        </p:txBody>
      </p:sp>
      <p:pic>
        <p:nvPicPr>
          <p:cNvPr id="1025" name="Picture 1" descr="page13image2977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3image2982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3image2971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Amazon AWS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 minute tutorial </a:t>
            </a:r>
          </a:p>
          <a:p>
            <a:r>
              <a:rPr lang="en-GB" dirty="0" smtClean="0"/>
              <a:t>Launch a Windows Virtual Machine</a:t>
            </a:r>
          </a:p>
          <a:p>
            <a:r>
              <a:rPr lang="en-GB" dirty="0">
                <a:hlinkClick r:id="rId2"/>
              </a:rPr>
              <a:t>https://aws.amazon.com/getting-started/tutorials/launch-windows-vm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94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cloud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Increased </a:t>
            </a:r>
            <a:r>
              <a:rPr lang="en-GB" dirty="0"/>
              <a:t>operational efficiency through cost-effective use of expensive </a:t>
            </a:r>
            <a:r>
              <a:rPr lang="en-GB" dirty="0" smtClean="0"/>
              <a:t>infrastructure</a:t>
            </a:r>
            <a:endParaRPr lang="en-GB" dirty="0"/>
          </a:p>
          <a:p>
            <a:r>
              <a:rPr lang="en-GB" dirty="0" smtClean="0"/>
              <a:t>Drives </a:t>
            </a:r>
            <a:r>
              <a:rPr lang="en-GB" dirty="0"/>
              <a:t>up economies of scale through shared </a:t>
            </a:r>
            <a:r>
              <a:rPr lang="en-GB" dirty="0" smtClean="0"/>
              <a:t>resourcing</a:t>
            </a:r>
          </a:p>
          <a:p>
            <a:r>
              <a:rPr lang="en-GB" dirty="0" smtClean="0"/>
              <a:t>Rapid </a:t>
            </a:r>
            <a:r>
              <a:rPr lang="en-GB" dirty="0"/>
              <a:t>and agile deployment of customer environments or </a:t>
            </a:r>
            <a:r>
              <a:rPr lang="en-GB" dirty="0" smtClean="0"/>
              <a:t>applications</a:t>
            </a:r>
            <a:endParaRPr lang="en-GB" dirty="0"/>
          </a:p>
          <a:p>
            <a:r>
              <a:rPr lang="en-GB" dirty="0" smtClean="0"/>
              <a:t>Improved </a:t>
            </a:r>
            <a:r>
              <a:rPr lang="en-GB" dirty="0"/>
              <a:t>service quality and </a:t>
            </a:r>
            <a:r>
              <a:rPr lang="en-GB" dirty="0" smtClean="0"/>
              <a:t>accelerated </a:t>
            </a:r>
            <a:r>
              <a:rPr lang="en-GB" dirty="0"/>
              <a:t>delivery through </a:t>
            </a:r>
            <a:r>
              <a:rPr lang="en-GB" dirty="0" smtClean="0"/>
              <a:t>standardisation</a:t>
            </a:r>
            <a:endParaRPr lang="en-GB" dirty="0"/>
          </a:p>
          <a:p>
            <a:r>
              <a:rPr lang="en-GB" dirty="0" smtClean="0"/>
              <a:t>Promotes green computing by maximizing efficient use of shared resources, lowering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40184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Private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161099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cloud infrastructure is operated solely for an organization. It may be managed by the organization or a third party and may exist on premise or off </a:t>
            </a:r>
            <a:r>
              <a:rPr lang="en-GB" dirty="0" smtClean="0"/>
              <a:t>premise</a:t>
            </a:r>
          </a:p>
          <a:p>
            <a:r>
              <a:rPr lang="en-GB" dirty="0" smtClean="0"/>
              <a:t>Computing resources are behind the company firewall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925" y="2480309"/>
            <a:ext cx="5214259" cy="31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002580" cy="3599316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cloud infrastructure is made available to the general public or a large industry group and is owned by an organization selling cloud services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726"/>
          <a:stretch/>
        </p:blipFill>
        <p:spPr>
          <a:xfrm>
            <a:off x="7431931" y="2336873"/>
            <a:ext cx="2937753" cy="39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Infrastructure as a Service (IaaS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Provides </a:t>
            </a:r>
            <a:r>
              <a:rPr lang="en-GB" dirty="0"/>
              <a:t>processing, </a:t>
            </a:r>
            <a:r>
              <a:rPr lang="en-GB" dirty="0" smtClean="0"/>
              <a:t>storage and networks</a:t>
            </a:r>
          </a:p>
          <a:p>
            <a:r>
              <a:rPr lang="en-GB" dirty="0" smtClean="0"/>
              <a:t>The consumer </a:t>
            </a:r>
            <a:r>
              <a:rPr lang="en-GB" dirty="0"/>
              <a:t>is able to deploy and run arbitrary software, which can include operating systems and </a:t>
            </a:r>
            <a:r>
              <a:rPr lang="en-GB" dirty="0" smtClean="0"/>
              <a:t>applications </a:t>
            </a:r>
          </a:p>
          <a:p>
            <a:r>
              <a:rPr lang="en-GB" dirty="0" smtClean="0"/>
              <a:t>The </a:t>
            </a:r>
            <a:r>
              <a:rPr lang="en-GB" dirty="0"/>
              <a:t>consumer does not manage or control the underlying cloud infrastructure, but has control over </a:t>
            </a:r>
            <a:endParaRPr lang="en-GB" dirty="0" smtClean="0"/>
          </a:p>
          <a:p>
            <a:pPr lvl="1"/>
            <a:r>
              <a:rPr lang="en-GB" dirty="0" smtClean="0"/>
              <a:t>operating systems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torage</a:t>
            </a:r>
          </a:p>
          <a:p>
            <a:pPr lvl="1"/>
            <a:r>
              <a:rPr lang="en-GB" dirty="0" smtClean="0"/>
              <a:t>deployed applications</a:t>
            </a:r>
          </a:p>
          <a:p>
            <a:pPr lvl="1"/>
            <a:r>
              <a:rPr lang="en-GB" dirty="0" smtClean="0"/>
              <a:t>selected </a:t>
            </a:r>
            <a:r>
              <a:rPr lang="en-GB" dirty="0"/>
              <a:t>networking components (e.g., host firewalls</a:t>
            </a:r>
            <a:r>
              <a:rPr lang="en-GB" dirty="0" smtClean="0"/>
              <a:t>)</a:t>
            </a:r>
          </a:p>
          <a:p>
            <a:r>
              <a:rPr lang="en-GB" dirty="0" smtClean="0"/>
              <a:t>Examples are: </a:t>
            </a:r>
          </a:p>
          <a:p>
            <a:pPr lvl="1"/>
            <a:r>
              <a:rPr lang="en-GB" dirty="0" smtClean="0"/>
              <a:t>Microsoft </a:t>
            </a:r>
            <a:r>
              <a:rPr lang="en-GB" dirty="0"/>
              <a:t>Azure</a:t>
            </a:r>
          </a:p>
          <a:p>
            <a:pPr lvl="1"/>
            <a:r>
              <a:rPr lang="en-GB" dirty="0"/>
              <a:t>Amazon Web Services</a:t>
            </a:r>
          </a:p>
          <a:p>
            <a:pPr lvl="1"/>
            <a:r>
              <a:rPr lang="en-GB" dirty="0"/>
              <a:t>Google Cloud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16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Infrastructure as a Service (IaaS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796"/>
          <a:stretch/>
        </p:blipFill>
        <p:spPr>
          <a:xfrm>
            <a:off x="855418" y="2122791"/>
            <a:ext cx="4513293" cy="43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Platform as a Service (PaaS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consumer deploys </a:t>
            </a:r>
            <a:r>
              <a:rPr lang="en-GB" dirty="0"/>
              <a:t>onto the cloud infrastructure consumer-created or acquired applications created using programming languages and tools supported by the </a:t>
            </a:r>
            <a:r>
              <a:rPr lang="en-GB" dirty="0" smtClean="0"/>
              <a:t>provider </a:t>
            </a:r>
          </a:p>
          <a:p>
            <a:r>
              <a:rPr lang="en-GB" dirty="0" smtClean="0"/>
              <a:t>The </a:t>
            </a:r>
            <a:r>
              <a:rPr lang="en-GB" dirty="0"/>
              <a:t>consumer does not manage or control the underlying cloud infrastructure </a:t>
            </a:r>
            <a:r>
              <a:rPr lang="en-GB" dirty="0" smtClean="0"/>
              <a:t>but has </a:t>
            </a:r>
            <a:r>
              <a:rPr lang="en-GB" dirty="0"/>
              <a:t>control over the deployed applications </a:t>
            </a:r>
            <a:endParaRPr lang="en-GB" dirty="0" smtClean="0"/>
          </a:p>
          <a:p>
            <a:r>
              <a:rPr lang="en-GB" dirty="0" smtClean="0"/>
              <a:t>Examples are: </a:t>
            </a:r>
          </a:p>
          <a:p>
            <a:pPr lvl="1"/>
            <a:r>
              <a:rPr lang="en-GB" dirty="0" smtClean="0"/>
              <a:t>server </a:t>
            </a:r>
            <a:r>
              <a:rPr lang="en-GB" dirty="0"/>
              <a:t>space for </a:t>
            </a:r>
            <a:r>
              <a:rPr lang="en-GB" dirty="0" smtClean="0"/>
              <a:t>web </a:t>
            </a:r>
            <a:r>
              <a:rPr lang="en-GB" dirty="0"/>
              <a:t>pages such as </a:t>
            </a:r>
            <a:r>
              <a:rPr lang="en-GB" dirty="0" err="1"/>
              <a:t>Rackspace</a:t>
            </a:r>
            <a:r>
              <a:rPr lang="en-GB" dirty="0"/>
              <a:t> or </a:t>
            </a:r>
            <a:r>
              <a:rPr lang="en-GB" dirty="0" err="1" smtClean="0"/>
              <a:t>GoDaddy</a:t>
            </a:r>
            <a:endParaRPr lang="en-GB" dirty="0"/>
          </a:p>
          <a:p>
            <a:pPr lvl="1"/>
            <a:r>
              <a:rPr lang="en-GB" dirty="0" smtClean="0"/>
              <a:t>Google App engine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7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14293</TotalTime>
  <Words>729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Theme1</vt:lpstr>
      <vt:lpstr>Cloud Computing Basics</vt:lpstr>
      <vt:lpstr>Characteristics of cloud computing</vt:lpstr>
      <vt:lpstr>Amazon AWS</vt:lpstr>
      <vt:lpstr>Benefits of cloud computing</vt:lpstr>
      <vt:lpstr>Private Cloud</vt:lpstr>
      <vt:lpstr>Public Cloud</vt:lpstr>
      <vt:lpstr>Cloud Infrastructure as a Service (IaaS)</vt:lpstr>
      <vt:lpstr>Cloud Infrastructure as a Service (IaaS)</vt:lpstr>
      <vt:lpstr>Cloud Platform as a Service (PaaS)</vt:lpstr>
      <vt:lpstr>Cloud Platform as a Service (PaaS)</vt:lpstr>
      <vt:lpstr>Cloud Software as a Service (Saas)</vt:lpstr>
      <vt:lpstr>Cloud Software as a Service (Saas)</vt:lpstr>
      <vt:lpstr>Data centres</vt:lpstr>
      <vt:lpstr>Data centre architecture</vt:lpstr>
      <vt:lpstr>Data centre tenancy</vt:lpstr>
      <vt:lpstr>PowerPoint Presentation</vt:lpstr>
      <vt:lpstr>Remote desktop virtualisation</vt:lpstr>
      <vt:lpstr>Remote desktop virtualisation</vt:lpstr>
      <vt:lpstr>Cloud email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Andrew Cracknell</cp:lastModifiedBy>
  <cp:revision>320</cp:revision>
  <dcterms:created xsi:type="dcterms:W3CDTF">2017-10-06T13:15:22Z</dcterms:created>
  <dcterms:modified xsi:type="dcterms:W3CDTF">2019-09-02T07:55:40Z</dcterms:modified>
</cp:coreProperties>
</file>