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97" d="100"/>
          <a:sy n="97" d="100"/>
        </p:scale>
        <p:origin x="86" y="3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6D22F896-40B5-4ADD-8801-0D06FADFA095}"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34189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A3F48C-C7C6-4055-9F49-3777875E72AE}" type="datetimeFigureOut">
              <a:rPr lang="en-US" smtClean="0"/>
              <a:t>4/7/2021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555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178E61D-D431-422C-9764-11DAFE33AB63}" type="datetimeFigureOut">
              <a:rPr lang="en-US" smtClean="0"/>
              <a:t>4/7/2021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52121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pPr lvl="0"/>
            <a:r>
              <a:rPr lang="en-US"/>
              <a:t>Edit Master text styles</a:t>
            </a: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D6E9DEC-419B-4CC5-A080-3B06BD5A8291}" type="datetimeFigureOut">
              <a:rPr lang="en-US" smtClean="0"/>
              <a:t>4/7/2021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0448208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2107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964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2569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6401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9199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2494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4816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63EFA5E-FA76-400D-B3DC-F0BA90E6D107}" type="datetimeFigureOut">
              <a:rPr lang="en-US" smtClean="0"/>
              <a:t>4/7/2021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0780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4786678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join" TargetMode="External"/><Relationship Id="rId2" Type="http://schemas.openxmlformats.org/officeDocument/2006/relationships/hyperlink" Target="https://dev.azure.com/" TargetMode="External"/><Relationship Id="rId1" Type="http://schemas.openxmlformats.org/officeDocument/2006/relationships/slideLayout" Target="../slideLayouts/slideLayout2.xml"/><Relationship Id="rId6" Type="http://schemas.openxmlformats.org/officeDocument/2006/relationships/hyperlink" Target="https://git-scm.com/downloads" TargetMode="External"/><Relationship Id="rId5" Type="http://schemas.openxmlformats.org/officeDocument/2006/relationships/hyperlink" Target="https://dotnet.microsoft.com/download/dotnet-core/3.1" TargetMode="External"/><Relationship Id="rId4" Type="http://schemas.openxmlformats.org/officeDocument/2006/relationships/hyperlink" Target="https://code.visualstudio.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zure.microsoft.com/en-us/services/devops/?nav=m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zure.microsoft.com/en-g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ode.visualstudio.com/down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6251"/>
            <a:ext cx="12191999" cy="1373070"/>
          </a:xfrm>
        </p:spPr>
        <p:txBody>
          <a:bodyPr/>
          <a:lstStyle/>
          <a:p>
            <a:r>
              <a:rPr lang="en-GB" sz="4800" dirty="0"/>
              <a:t>Cloud Computing</a:t>
            </a:r>
          </a:p>
        </p:txBody>
      </p:sp>
      <p:sp>
        <p:nvSpPr>
          <p:cNvPr id="3" name="Subtitle 2"/>
          <p:cNvSpPr>
            <a:spLocks noGrp="1"/>
          </p:cNvSpPr>
          <p:nvPr>
            <p:ph type="subTitle" idx="1"/>
          </p:nvPr>
        </p:nvSpPr>
        <p:spPr/>
        <p:txBody>
          <a:bodyPr/>
          <a:lstStyle/>
          <a:p>
            <a:r>
              <a:rPr lang="en-GB" dirty="0"/>
              <a:t>Tutorial</a:t>
            </a:r>
          </a:p>
        </p:txBody>
      </p:sp>
    </p:spTree>
    <p:extLst>
      <p:ext uri="{BB962C8B-B14F-4D97-AF65-F5344CB8AC3E}">
        <p14:creationId xmlns:p14="http://schemas.microsoft.com/office/powerpoint/2010/main" val="19501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CB20-560E-49E7-B315-296520A174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E8C507C-65F8-49AB-BE7C-282344328FE7}"/>
              </a:ext>
            </a:extLst>
          </p:cNvPr>
          <p:cNvSpPr>
            <a:spLocks noGrp="1"/>
          </p:cNvSpPr>
          <p:nvPr>
            <p:ph idx="1"/>
          </p:nvPr>
        </p:nvSpPr>
        <p:spPr>
          <a:xfrm>
            <a:off x="6096000" y="1825625"/>
            <a:ext cx="5807242" cy="4935956"/>
          </a:xfrm>
        </p:spPr>
        <p:txBody>
          <a:bodyPr/>
          <a:lstStyle/>
          <a:p>
            <a:r>
              <a:rPr lang="en-GB" dirty="0"/>
              <a:t>The normal settings are fine</a:t>
            </a:r>
          </a:p>
          <a:p>
            <a:r>
              <a:rPr lang="en-GB" dirty="0"/>
              <a:t>The one we will change is the “Azure Active Directory”</a:t>
            </a:r>
          </a:p>
          <a:p>
            <a:r>
              <a:rPr lang="en-GB" dirty="0"/>
              <a:t>This is like normal AD but for the cloud</a:t>
            </a:r>
          </a:p>
          <a:p>
            <a:r>
              <a:rPr lang="en-GB" dirty="0"/>
              <a:t>Click through the next few steps without changing anything and create you VM!</a:t>
            </a:r>
          </a:p>
        </p:txBody>
      </p:sp>
      <p:pic>
        <p:nvPicPr>
          <p:cNvPr id="5" name="Picture 4">
            <a:extLst>
              <a:ext uri="{FF2B5EF4-FFF2-40B4-BE49-F238E27FC236}">
                <a16:creationId xmlns:a16="http://schemas.microsoft.com/office/drawing/2014/main" id="{3EA4EF4E-D595-4EFF-8EC3-6FB44DB8B9F6}"/>
              </a:ext>
            </a:extLst>
          </p:cNvPr>
          <p:cNvPicPr>
            <a:picLocks noChangeAspect="1"/>
          </p:cNvPicPr>
          <p:nvPr/>
        </p:nvPicPr>
        <p:blipFill>
          <a:blip r:embed="rId2"/>
          <a:stretch>
            <a:fillRect/>
          </a:stretch>
        </p:blipFill>
        <p:spPr>
          <a:xfrm>
            <a:off x="288758" y="1609832"/>
            <a:ext cx="5669947" cy="5151749"/>
          </a:xfrm>
          <a:prstGeom prst="rect">
            <a:avLst/>
          </a:prstGeom>
        </p:spPr>
      </p:pic>
    </p:spTree>
    <p:extLst>
      <p:ext uri="{BB962C8B-B14F-4D97-AF65-F5344CB8AC3E}">
        <p14:creationId xmlns:p14="http://schemas.microsoft.com/office/powerpoint/2010/main" val="346320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9949-CFC5-4325-8360-CEF9B313316B}"/>
              </a:ext>
            </a:extLst>
          </p:cNvPr>
          <p:cNvSpPr>
            <a:spLocks noGrp="1"/>
          </p:cNvSpPr>
          <p:nvPr>
            <p:ph type="title"/>
          </p:nvPr>
        </p:nvSpPr>
        <p:spPr/>
        <p:txBody>
          <a:bodyPr/>
          <a:lstStyle/>
          <a:p>
            <a:r>
              <a:rPr lang="en-GB" dirty="0"/>
              <a:t>Azure VM Deployment</a:t>
            </a:r>
            <a:br>
              <a:rPr lang="en-GB" dirty="0"/>
            </a:br>
            <a:r>
              <a:rPr lang="en-GB" dirty="0"/>
              <a:t>	</a:t>
            </a:r>
            <a:r>
              <a:rPr lang="en-GB" sz="2800" dirty="0"/>
              <a:t>This may take a while</a:t>
            </a:r>
            <a:endParaRPr lang="en-GB" dirty="0"/>
          </a:p>
        </p:txBody>
      </p:sp>
      <p:pic>
        <p:nvPicPr>
          <p:cNvPr id="5" name="Content Placeholder 4">
            <a:extLst>
              <a:ext uri="{FF2B5EF4-FFF2-40B4-BE49-F238E27FC236}">
                <a16:creationId xmlns:a16="http://schemas.microsoft.com/office/drawing/2014/main" id="{19F92D82-4976-4CB1-9D00-0E7AC2AC4533}"/>
              </a:ext>
            </a:extLst>
          </p:cNvPr>
          <p:cNvPicPr>
            <a:picLocks noGrp="1" noChangeAspect="1"/>
          </p:cNvPicPr>
          <p:nvPr>
            <p:ph idx="1"/>
          </p:nvPr>
        </p:nvPicPr>
        <p:blipFill>
          <a:blip r:embed="rId2"/>
          <a:stretch>
            <a:fillRect/>
          </a:stretch>
        </p:blipFill>
        <p:spPr>
          <a:xfrm>
            <a:off x="312738" y="2265751"/>
            <a:ext cx="11590337" cy="4055286"/>
          </a:xfrm>
        </p:spPr>
      </p:pic>
    </p:spTree>
    <p:extLst>
      <p:ext uri="{BB962C8B-B14F-4D97-AF65-F5344CB8AC3E}">
        <p14:creationId xmlns:p14="http://schemas.microsoft.com/office/powerpoint/2010/main" val="21791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6ED9-9C16-4876-AB3A-DD455986E00D}"/>
              </a:ext>
            </a:extLst>
          </p:cNvPr>
          <p:cNvSpPr>
            <a:spLocks noGrp="1"/>
          </p:cNvSpPr>
          <p:nvPr>
            <p:ph type="title"/>
          </p:nvPr>
        </p:nvSpPr>
        <p:spPr/>
        <p:txBody>
          <a:bodyPr/>
          <a:lstStyle/>
          <a:p>
            <a:r>
              <a:rPr lang="en-GB" dirty="0"/>
              <a:t>Azure VM Connection</a:t>
            </a:r>
          </a:p>
        </p:txBody>
      </p:sp>
      <p:sp>
        <p:nvSpPr>
          <p:cNvPr id="3" name="Content Placeholder 2">
            <a:extLst>
              <a:ext uri="{FF2B5EF4-FFF2-40B4-BE49-F238E27FC236}">
                <a16:creationId xmlns:a16="http://schemas.microsoft.com/office/drawing/2014/main" id="{336D075B-4D35-472F-9520-5F3A46814283}"/>
              </a:ext>
            </a:extLst>
          </p:cNvPr>
          <p:cNvSpPr>
            <a:spLocks noGrp="1"/>
          </p:cNvSpPr>
          <p:nvPr>
            <p:ph idx="1"/>
          </p:nvPr>
        </p:nvSpPr>
        <p:spPr/>
        <p:txBody>
          <a:bodyPr/>
          <a:lstStyle/>
          <a:p>
            <a:r>
              <a:rPr lang="en-GB" dirty="0"/>
              <a:t>When the Deployment for the Test VM is OK click on it</a:t>
            </a:r>
          </a:p>
          <a:p>
            <a:r>
              <a:rPr lang="en-GB" dirty="0"/>
              <a:t>Then download RDP file</a:t>
            </a:r>
          </a:p>
          <a:p>
            <a:endParaRPr lang="en-GB" dirty="0"/>
          </a:p>
        </p:txBody>
      </p:sp>
      <p:pic>
        <p:nvPicPr>
          <p:cNvPr id="5" name="Picture 4">
            <a:extLst>
              <a:ext uri="{FF2B5EF4-FFF2-40B4-BE49-F238E27FC236}">
                <a16:creationId xmlns:a16="http://schemas.microsoft.com/office/drawing/2014/main" id="{AE0EB413-A806-45FB-8613-F060FE6DE17B}"/>
              </a:ext>
            </a:extLst>
          </p:cNvPr>
          <p:cNvPicPr>
            <a:picLocks noChangeAspect="1"/>
          </p:cNvPicPr>
          <p:nvPr/>
        </p:nvPicPr>
        <p:blipFill>
          <a:blip r:embed="rId2"/>
          <a:stretch>
            <a:fillRect/>
          </a:stretch>
        </p:blipFill>
        <p:spPr>
          <a:xfrm>
            <a:off x="1740486" y="3974765"/>
            <a:ext cx="9106138" cy="2786816"/>
          </a:xfrm>
          <a:prstGeom prst="rect">
            <a:avLst/>
          </a:prstGeom>
        </p:spPr>
      </p:pic>
    </p:spTree>
    <p:extLst>
      <p:ext uri="{BB962C8B-B14F-4D97-AF65-F5344CB8AC3E}">
        <p14:creationId xmlns:p14="http://schemas.microsoft.com/office/powerpoint/2010/main" val="267081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0731-C90D-4110-8163-3D9169879DCD}"/>
              </a:ext>
            </a:extLst>
          </p:cNvPr>
          <p:cNvSpPr>
            <a:spLocks noGrp="1"/>
          </p:cNvSpPr>
          <p:nvPr>
            <p:ph type="title"/>
          </p:nvPr>
        </p:nvSpPr>
        <p:spPr/>
        <p:txBody>
          <a:bodyPr/>
          <a:lstStyle/>
          <a:p>
            <a:r>
              <a:rPr lang="en-GB" dirty="0"/>
              <a:t>Azure VM Connection</a:t>
            </a:r>
          </a:p>
        </p:txBody>
      </p:sp>
      <p:sp>
        <p:nvSpPr>
          <p:cNvPr id="3" name="Content Placeholder 2">
            <a:extLst>
              <a:ext uri="{FF2B5EF4-FFF2-40B4-BE49-F238E27FC236}">
                <a16:creationId xmlns:a16="http://schemas.microsoft.com/office/drawing/2014/main" id="{60674F54-EA4E-41C9-A42C-567F8FF34791}"/>
              </a:ext>
            </a:extLst>
          </p:cNvPr>
          <p:cNvSpPr>
            <a:spLocks noGrp="1"/>
          </p:cNvSpPr>
          <p:nvPr>
            <p:ph idx="1"/>
          </p:nvPr>
        </p:nvSpPr>
        <p:spPr/>
        <p:txBody>
          <a:bodyPr/>
          <a:lstStyle/>
          <a:p>
            <a:r>
              <a:rPr lang="en-GB" dirty="0"/>
              <a:t>When it asks you to sign in through windows security</a:t>
            </a:r>
          </a:p>
          <a:p>
            <a:r>
              <a:rPr lang="en-GB" dirty="0"/>
              <a:t>Make sure you use the account and password you set up in the creation of the VM</a:t>
            </a:r>
          </a:p>
          <a:p>
            <a:r>
              <a:rPr lang="en-GB" dirty="0"/>
              <a:t>E.g. Username: XYZ Password: ApprenticE123</a:t>
            </a:r>
          </a:p>
          <a:p>
            <a:r>
              <a:rPr lang="en-GB" dirty="0"/>
              <a:t>You will now be connected to your VM</a:t>
            </a:r>
          </a:p>
          <a:p>
            <a:endParaRPr lang="en-GB" dirty="0"/>
          </a:p>
        </p:txBody>
      </p:sp>
      <p:pic>
        <p:nvPicPr>
          <p:cNvPr id="5" name="Picture 4">
            <a:extLst>
              <a:ext uri="{FF2B5EF4-FFF2-40B4-BE49-F238E27FC236}">
                <a16:creationId xmlns:a16="http://schemas.microsoft.com/office/drawing/2014/main" id="{D50EF44D-B7C5-4491-87CF-A1C1F7AF96FE}"/>
              </a:ext>
            </a:extLst>
          </p:cNvPr>
          <p:cNvPicPr>
            <a:picLocks noChangeAspect="1"/>
          </p:cNvPicPr>
          <p:nvPr/>
        </p:nvPicPr>
        <p:blipFill>
          <a:blip r:embed="rId2"/>
          <a:stretch>
            <a:fillRect/>
          </a:stretch>
        </p:blipFill>
        <p:spPr>
          <a:xfrm>
            <a:off x="6287764" y="3747653"/>
            <a:ext cx="5477825" cy="2850991"/>
          </a:xfrm>
          <a:prstGeom prst="rect">
            <a:avLst/>
          </a:prstGeom>
        </p:spPr>
      </p:pic>
    </p:spTree>
    <p:extLst>
      <p:ext uri="{BB962C8B-B14F-4D97-AF65-F5344CB8AC3E}">
        <p14:creationId xmlns:p14="http://schemas.microsoft.com/office/powerpoint/2010/main" val="223379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8E14-DF57-4E3C-A2D6-A245C76947A9}"/>
              </a:ext>
            </a:extLst>
          </p:cNvPr>
          <p:cNvSpPr>
            <a:spLocks noGrp="1"/>
          </p:cNvSpPr>
          <p:nvPr>
            <p:ph type="title"/>
          </p:nvPr>
        </p:nvSpPr>
        <p:spPr/>
        <p:txBody>
          <a:bodyPr/>
          <a:lstStyle/>
          <a:p>
            <a:r>
              <a:rPr lang="en-GB" dirty="0"/>
              <a:t>Azure VM</a:t>
            </a:r>
          </a:p>
        </p:txBody>
      </p:sp>
      <p:sp>
        <p:nvSpPr>
          <p:cNvPr id="3" name="Content Placeholder 2">
            <a:extLst>
              <a:ext uri="{FF2B5EF4-FFF2-40B4-BE49-F238E27FC236}">
                <a16:creationId xmlns:a16="http://schemas.microsoft.com/office/drawing/2014/main" id="{0FFE7DD7-38FC-4968-8053-075D99E511B2}"/>
              </a:ext>
            </a:extLst>
          </p:cNvPr>
          <p:cNvSpPr>
            <a:spLocks noGrp="1"/>
          </p:cNvSpPr>
          <p:nvPr>
            <p:ph idx="1"/>
          </p:nvPr>
        </p:nvSpPr>
        <p:spPr>
          <a:xfrm>
            <a:off x="312821" y="1825625"/>
            <a:ext cx="3367357" cy="4935956"/>
          </a:xfrm>
        </p:spPr>
        <p:txBody>
          <a:bodyPr>
            <a:normAutofit fontScale="85000" lnSpcReduction="10000"/>
          </a:bodyPr>
          <a:lstStyle/>
          <a:p>
            <a:r>
              <a:rPr lang="en-GB" dirty="0"/>
              <a:t>There are all sorts of settings you can change</a:t>
            </a:r>
          </a:p>
          <a:p>
            <a:r>
              <a:rPr lang="en-GB" dirty="0"/>
              <a:t>First set up auto shutdown – Very useful for money saving.</a:t>
            </a:r>
          </a:p>
          <a:p>
            <a:r>
              <a:rPr lang="en-GB" dirty="0"/>
              <a:t>Then monitor the VM Health, performance and network dependencies</a:t>
            </a:r>
          </a:p>
          <a:p>
            <a:r>
              <a:rPr lang="en-GB" dirty="0"/>
              <a:t>Then run a script inside the virtual Machine</a:t>
            </a:r>
          </a:p>
          <a:p>
            <a:r>
              <a:rPr lang="en-GB" dirty="0"/>
              <a:t>There are step through guides on the front page of your VM</a:t>
            </a:r>
          </a:p>
          <a:p>
            <a:endParaRPr lang="en-GB" dirty="0"/>
          </a:p>
        </p:txBody>
      </p:sp>
      <p:pic>
        <p:nvPicPr>
          <p:cNvPr id="5" name="Picture 4">
            <a:extLst>
              <a:ext uri="{FF2B5EF4-FFF2-40B4-BE49-F238E27FC236}">
                <a16:creationId xmlns:a16="http://schemas.microsoft.com/office/drawing/2014/main" id="{34E0DAA5-0C84-4D2C-A96D-59CFD636DC3B}"/>
              </a:ext>
            </a:extLst>
          </p:cNvPr>
          <p:cNvPicPr>
            <a:picLocks noChangeAspect="1"/>
          </p:cNvPicPr>
          <p:nvPr/>
        </p:nvPicPr>
        <p:blipFill>
          <a:blip r:embed="rId2"/>
          <a:stretch>
            <a:fillRect/>
          </a:stretch>
        </p:blipFill>
        <p:spPr>
          <a:xfrm>
            <a:off x="3793092" y="1360311"/>
            <a:ext cx="8240863" cy="4565059"/>
          </a:xfrm>
          <a:prstGeom prst="rect">
            <a:avLst/>
          </a:prstGeom>
        </p:spPr>
      </p:pic>
    </p:spTree>
    <p:extLst>
      <p:ext uri="{BB962C8B-B14F-4D97-AF65-F5344CB8AC3E}">
        <p14:creationId xmlns:p14="http://schemas.microsoft.com/office/powerpoint/2010/main" val="169442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ECDD-4300-4D40-A60A-8E3C309EAEE1}"/>
              </a:ext>
            </a:extLst>
          </p:cNvPr>
          <p:cNvSpPr>
            <a:spLocks noGrp="1"/>
          </p:cNvSpPr>
          <p:nvPr>
            <p:ph type="title"/>
          </p:nvPr>
        </p:nvSpPr>
        <p:spPr/>
        <p:txBody>
          <a:bodyPr/>
          <a:lstStyle/>
          <a:p>
            <a:r>
              <a:rPr lang="en-GB" dirty="0"/>
              <a:t>Software Dev/Degree</a:t>
            </a:r>
          </a:p>
        </p:txBody>
      </p:sp>
      <p:sp>
        <p:nvSpPr>
          <p:cNvPr id="3" name="Content Placeholder 2">
            <a:extLst>
              <a:ext uri="{FF2B5EF4-FFF2-40B4-BE49-F238E27FC236}">
                <a16:creationId xmlns:a16="http://schemas.microsoft.com/office/drawing/2014/main" id="{40929D7A-0B93-441E-84F9-CD38D8E3650C}"/>
              </a:ext>
            </a:extLst>
          </p:cNvPr>
          <p:cNvSpPr>
            <a:spLocks noGrp="1"/>
          </p:cNvSpPr>
          <p:nvPr>
            <p:ph idx="1"/>
          </p:nvPr>
        </p:nvSpPr>
        <p:spPr/>
        <p:txBody>
          <a:bodyPr>
            <a:normAutofit fontScale="77500" lnSpcReduction="20000"/>
          </a:bodyPr>
          <a:lstStyle/>
          <a:p>
            <a:pPr algn="l"/>
            <a:r>
              <a:rPr lang="en-GB" b="1" i="0" dirty="0">
                <a:solidFill>
                  <a:srgbClr val="171717"/>
                </a:solidFill>
                <a:effectLst/>
                <a:latin typeface="Segoe UI" panose="020B0502040204020203" pitchFamily="34" charset="0"/>
              </a:rPr>
              <a:t>Build applications with Azure DevOps</a:t>
            </a:r>
          </a:p>
          <a:p>
            <a:pPr algn="l">
              <a:buFont typeface="Arial" panose="020B0604020202020204" pitchFamily="34" charset="0"/>
              <a:buChar char="•"/>
            </a:pPr>
            <a:r>
              <a:rPr lang="en-GB" b="0" i="0" dirty="0">
                <a:solidFill>
                  <a:srgbClr val="171717"/>
                </a:solidFill>
                <a:effectLst/>
                <a:latin typeface="Segoe UI" panose="020B0502040204020203" pitchFamily="34" charset="0"/>
              </a:rPr>
              <a:t>6 hr 45 min</a:t>
            </a:r>
          </a:p>
          <a:p>
            <a:pPr algn="l">
              <a:buFont typeface="Arial" panose="020B0604020202020204" pitchFamily="34" charset="0"/>
              <a:buChar char="•"/>
            </a:pPr>
            <a:r>
              <a:rPr lang="en-GB" b="0" i="0" dirty="0">
                <a:solidFill>
                  <a:srgbClr val="171717"/>
                </a:solidFill>
                <a:effectLst/>
                <a:latin typeface="Segoe UI" panose="020B0502040204020203" pitchFamily="34" charset="0"/>
              </a:rPr>
              <a:t>Learning Path</a:t>
            </a:r>
          </a:p>
          <a:p>
            <a:pPr lvl="1"/>
            <a:r>
              <a:rPr lang="en-GB" b="0" i="0" dirty="0">
                <a:solidFill>
                  <a:srgbClr val="171717"/>
                </a:solidFill>
                <a:effectLst/>
                <a:latin typeface="Segoe UI" panose="020B0502040204020203" pitchFamily="34" charset="0"/>
              </a:rPr>
              <a:t>6 Modules</a:t>
            </a:r>
          </a:p>
          <a:p>
            <a:pPr lvl="1"/>
            <a:r>
              <a:rPr lang="en-GB" b="0" i="0" dirty="0">
                <a:solidFill>
                  <a:srgbClr val="171717"/>
                </a:solidFill>
                <a:effectLst/>
                <a:latin typeface="Segoe UI" panose="020B0502040204020203" pitchFamily="34" charset="0"/>
              </a:rPr>
              <a:t>Intermediate</a:t>
            </a:r>
          </a:p>
          <a:p>
            <a:pPr algn="l"/>
            <a:r>
              <a:rPr lang="en-GB" b="0" i="0" dirty="0">
                <a:solidFill>
                  <a:srgbClr val="171717"/>
                </a:solidFill>
                <a:effectLst/>
                <a:latin typeface="Segoe UI" panose="020B0502040204020203" pitchFamily="34" charset="0"/>
              </a:rPr>
              <a:t>Azure DevOps enables you to build, test, and deploy any application to any cloud or on premises. Learn how to configure build pipelines that continuously build, test, and verify your applications.</a:t>
            </a:r>
          </a:p>
          <a:p>
            <a:pPr algn="l"/>
            <a:r>
              <a:rPr lang="en-GB" b="0" i="0" dirty="0">
                <a:solidFill>
                  <a:srgbClr val="171717"/>
                </a:solidFill>
                <a:effectLst/>
                <a:latin typeface="Segoe UI" panose="020B0502040204020203" pitchFamily="34" charset="0"/>
              </a:rPr>
              <a:t>In this learning path, you will:</a:t>
            </a:r>
          </a:p>
          <a:p>
            <a:pPr algn="l">
              <a:buFont typeface="Arial" panose="020B0604020202020204" pitchFamily="34" charset="0"/>
              <a:buChar char="•"/>
            </a:pPr>
            <a:r>
              <a:rPr lang="en-GB" b="0" i="0" dirty="0">
                <a:solidFill>
                  <a:srgbClr val="171717"/>
                </a:solidFill>
                <a:effectLst/>
                <a:latin typeface="Segoe UI" panose="020B0502040204020203" pitchFamily="34" charset="0"/>
              </a:rPr>
              <a:t>Collaborate with others to build your applications using Azure Pipelines and GitHub</a:t>
            </a:r>
          </a:p>
          <a:p>
            <a:pPr algn="l">
              <a:buFont typeface="Arial" panose="020B0604020202020204" pitchFamily="34" charset="0"/>
              <a:buChar char="•"/>
            </a:pPr>
            <a:r>
              <a:rPr lang="en-GB" b="0" i="0" dirty="0">
                <a:solidFill>
                  <a:srgbClr val="171717"/>
                </a:solidFill>
                <a:effectLst/>
                <a:latin typeface="Segoe UI" panose="020B0502040204020203" pitchFamily="34" charset="0"/>
              </a:rPr>
              <a:t>Run automated tests in your pipeline to validate code quality</a:t>
            </a:r>
          </a:p>
          <a:p>
            <a:pPr algn="l">
              <a:buFont typeface="Arial" panose="020B0604020202020204" pitchFamily="34" charset="0"/>
              <a:buChar char="•"/>
            </a:pPr>
            <a:r>
              <a:rPr lang="en-GB" b="0" i="0" dirty="0">
                <a:solidFill>
                  <a:srgbClr val="171717"/>
                </a:solidFill>
                <a:effectLst/>
                <a:latin typeface="Segoe UI" panose="020B0502040204020203" pitchFamily="34" charset="0"/>
              </a:rPr>
              <a:t>Scan your source code and third-party components for potential vulnerabilities</a:t>
            </a:r>
          </a:p>
          <a:p>
            <a:pPr algn="l">
              <a:buFont typeface="Arial" panose="020B0604020202020204" pitchFamily="34" charset="0"/>
              <a:buChar char="•"/>
            </a:pPr>
            <a:r>
              <a:rPr lang="en-GB" b="0" i="0" dirty="0">
                <a:solidFill>
                  <a:srgbClr val="171717"/>
                </a:solidFill>
                <a:effectLst/>
                <a:latin typeface="Segoe UI" panose="020B0502040204020203" pitchFamily="34" charset="0"/>
              </a:rPr>
              <a:t>Define multiple pipelines that work together to build your application</a:t>
            </a:r>
          </a:p>
          <a:p>
            <a:pPr algn="l">
              <a:buFont typeface="Arial" panose="020B0604020202020204" pitchFamily="34" charset="0"/>
              <a:buChar char="•"/>
            </a:pPr>
            <a:r>
              <a:rPr lang="en-GB" b="0" i="0" dirty="0">
                <a:solidFill>
                  <a:srgbClr val="171717"/>
                </a:solidFill>
                <a:effectLst/>
                <a:latin typeface="Segoe UI" panose="020B0502040204020203" pitchFamily="34" charset="0"/>
              </a:rPr>
              <a:t>Build applications using both Microsoft-hosted agents and your own build agents</a:t>
            </a:r>
          </a:p>
          <a:p>
            <a:endParaRPr lang="en-GB" dirty="0"/>
          </a:p>
        </p:txBody>
      </p:sp>
    </p:spTree>
    <p:extLst>
      <p:ext uri="{BB962C8B-B14F-4D97-AF65-F5344CB8AC3E}">
        <p14:creationId xmlns:p14="http://schemas.microsoft.com/office/powerpoint/2010/main" val="1950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180F-EB1D-4AE1-9FDE-C0DAE9E9CDAD}"/>
              </a:ext>
            </a:extLst>
          </p:cNvPr>
          <p:cNvSpPr>
            <a:spLocks noGrp="1"/>
          </p:cNvSpPr>
          <p:nvPr>
            <p:ph type="title"/>
          </p:nvPr>
        </p:nvSpPr>
        <p:spPr/>
        <p:txBody>
          <a:bodyPr/>
          <a:lstStyle/>
          <a:p>
            <a:r>
              <a:rPr lang="en-GB" dirty="0"/>
              <a:t>Prerequisites</a:t>
            </a:r>
          </a:p>
        </p:txBody>
      </p:sp>
      <p:sp>
        <p:nvSpPr>
          <p:cNvPr id="3" name="Content Placeholder 2">
            <a:extLst>
              <a:ext uri="{FF2B5EF4-FFF2-40B4-BE49-F238E27FC236}">
                <a16:creationId xmlns:a16="http://schemas.microsoft.com/office/drawing/2014/main" id="{54C500A8-45D1-471E-8BDE-D7FA60DF14A5}"/>
              </a:ext>
            </a:extLst>
          </p:cNvPr>
          <p:cNvSpPr>
            <a:spLocks noGrp="1"/>
          </p:cNvSpPr>
          <p:nvPr>
            <p:ph idx="1"/>
          </p:nvPr>
        </p:nvSpPr>
        <p:spPr/>
        <p:txBody>
          <a:bodyPr/>
          <a:lstStyle/>
          <a:p>
            <a:pPr algn="l">
              <a:buFont typeface="Arial" panose="020B0604020202020204" pitchFamily="34" charset="0"/>
              <a:buChar char="•"/>
            </a:pPr>
            <a:r>
              <a:rPr lang="en-GB" b="0" i="0" dirty="0">
                <a:solidFill>
                  <a:srgbClr val="171717"/>
                </a:solidFill>
                <a:effectLst/>
                <a:latin typeface="Segoe UI" panose="020B0502040204020203" pitchFamily="34" charset="0"/>
              </a:rPr>
              <a:t>An </a:t>
            </a:r>
            <a:r>
              <a:rPr lang="en-GB" b="0" i="0" u="none" strike="noStrike" dirty="0">
                <a:solidFill>
                  <a:srgbClr val="171717"/>
                </a:solidFill>
                <a:effectLst/>
                <a:latin typeface="Segoe UI" panose="020B0502040204020203" pitchFamily="34" charset="0"/>
                <a:hlinkClick r:id="rId2"/>
              </a:rPr>
              <a:t>Azure DevOps organization </a:t>
            </a:r>
            <a:endParaRPr lang="en-GB" b="0" i="0" u="none" strike="noStrike" dirty="0">
              <a:solidFill>
                <a:srgbClr val="171717"/>
              </a:solidFill>
              <a:effectLst/>
              <a:latin typeface="Segoe UI" panose="020B0502040204020203" pitchFamily="34" charset="0"/>
            </a:endParaRPr>
          </a:p>
          <a:p>
            <a:pPr algn="l">
              <a:buFont typeface="Arial" panose="020B0604020202020204" pitchFamily="34" charset="0"/>
              <a:buChar char="•"/>
            </a:pPr>
            <a:endParaRPr lang="en-GB" dirty="0">
              <a:solidFill>
                <a:srgbClr val="171717"/>
              </a:solidFill>
              <a:latin typeface="Segoe UI" panose="020B0502040204020203" pitchFamily="34" charset="0"/>
            </a:endParaRPr>
          </a:p>
          <a:p>
            <a:pPr algn="l">
              <a:buFont typeface="Arial" panose="020B0604020202020204" pitchFamily="34" charset="0"/>
              <a:buChar char="•"/>
            </a:pPr>
            <a:r>
              <a:rPr lang="en-GB" b="0" i="0" dirty="0">
                <a:solidFill>
                  <a:srgbClr val="171717"/>
                </a:solidFill>
                <a:effectLst/>
                <a:latin typeface="Segoe UI" panose="020B0502040204020203" pitchFamily="34" charset="0"/>
              </a:rPr>
              <a:t>Emma can do below</a:t>
            </a:r>
          </a:p>
          <a:p>
            <a:pPr algn="l">
              <a:buFont typeface="Arial" panose="020B0604020202020204" pitchFamily="34" charset="0"/>
              <a:buChar char="•"/>
            </a:pPr>
            <a:r>
              <a:rPr lang="en-GB" b="0" i="0" dirty="0">
                <a:solidFill>
                  <a:srgbClr val="171717"/>
                </a:solidFill>
                <a:effectLst/>
                <a:latin typeface="Segoe UI" panose="020B0502040204020203" pitchFamily="34" charset="0"/>
              </a:rPr>
              <a:t>A </a:t>
            </a:r>
            <a:r>
              <a:rPr lang="en-GB" b="0" i="0" u="none" strike="noStrike" dirty="0">
                <a:solidFill>
                  <a:srgbClr val="171717"/>
                </a:solidFill>
                <a:effectLst/>
                <a:latin typeface="Segoe UI" panose="020B0502040204020203" pitchFamily="34" charset="0"/>
                <a:hlinkClick r:id="rId3"/>
              </a:rPr>
              <a:t>GitHub </a:t>
            </a:r>
            <a:r>
              <a:rPr lang="en-GB" b="0" i="0" dirty="0">
                <a:solidFill>
                  <a:srgbClr val="171717"/>
                </a:solidFill>
                <a:effectLst/>
                <a:latin typeface="Segoe UI" panose="020B0502040204020203" pitchFamily="34" charset="0"/>
              </a:rPr>
              <a:t> account</a:t>
            </a:r>
          </a:p>
          <a:p>
            <a:pPr algn="l">
              <a:buFont typeface="Arial" panose="020B0604020202020204" pitchFamily="34" charset="0"/>
              <a:buChar char="•"/>
            </a:pPr>
            <a:r>
              <a:rPr lang="en-GB" b="0" i="0" u="none" strike="noStrike" dirty="0">
                <a:solidFill>
                  <a:srgbClr val="171717"/>
                </a:solidFill>
                <a:effectLst/>
                <a:latin typeface="Segoe UI" panose="020B0502040204020203" pitchFamily="34" charset="0"/>
                <a:hlinkClick r:id="rId4"/>
              </a:rPr>
              <a:t>Visual Studio Code </a:t>
            </a:r>
            <a:endParaRPr lang="en-GB" b="0" i="0" dirty="0">
              <a:solidFill>
                <a:srgbClr val="171717"/>
              </a:solidFill>
              <a:effectLst/>
              <a:latin typeface="Segoe UI" panose="020B0502040204020203" pitchFamily="34" charset="0"/>
            </a:endParaRPr>
          </a:p>
          <a:p>
            <a:pPr algn="l">
              <a:buFont typeface="Arial" panose="020B0604020202020204" pitchFamily="34" charset="0"/>
              <a:buChar char="•"/>
            </a:pPr>
            <a:r>
              <a:rPr lang="en-GB" b="0" i="0" u="none" strike="noStrike" dirty="0">
                <a:solidFill>
                  <a:srgbClr val="171717"/>
                </a:solidFill>
                <a:effectLst/>
                <a:latin typeface="Segoe UI" panose="020B0502040204020203" pitchFamily="34" charset="0"/>
                <a:hlinkClick r:id="rId5"/>
              </a:rPr>
              <a:t>.NET Core 3.1 SDK </a:t>
            </a:r>
            <a:endParaRPr lang="en-GB" b="0" i="0" dirty="0">
              <a:solidFill>
                <a:srgbClr val="171717"/>
              </a:solidFill>
              <a:effectLst/>
              <a:latin typeface="Segoe UI" panose="020B0502040204020203" pitchFamily="34" charset="0"/>
            </a:endParaRPr>
          </a:p>
          <a:p>
            <a:pPr algn="l">
              <a:buFont typeface="Arial" panose="020B0604020202020204" pitchFamily="34" charset="0"/>
              <a:buChar char="•"/>
            </a:pPr>
            <a:r>
              <a:rPr lang="en-GB" b="0" i="0" u="none" strike="noStrike" dirty="0">
                <a:solidFill>
                  <a:srgbClr val="171717"/>
                </a:solidFill>
                <a:effectLst/>
                <a:latin typeface="Segoe UI" panose="020B0502040204020203" pitchFamily="34" charset="0"/>
                <a:hlinkClick r:id="rId6"/>
              </a:rPr>
              <a:t>Git </a:t>
            </a:r>
            <a:endParaRPr lang="en-GB" b="0" i="0" dirty="0">
              <a:solidFill>
                <a:srgbClr val="171717"/>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198746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2F47-9673-4145-A871-7E0F131D5585}"/>
              </a:ext>
            </a:extLst>
          </p:cNvPr>
          <p:cNvSpPr>
            <a:spLocks noGrp="1"/>
          </p:cNvSpPr>
          <p:nvPr>
            <p:ph type="title"/>
          </p:nvPr>
        </p:nvSpPr>
        <p:spPr/>
        <p:txBody>
          <a:bodyPr/>
          <a:lstStyle/>
          <a:p>
            <a:r>
              <a:rPr lang="en-GB" dirty="0"/>
              <a:t>Azure Dev Ops Organisation</a:t>
            </a:r>
          </a:p>
        </p:txBody>
      </p:sp>
      <p:sp>
        <p:nvSpPr>
          <p:cNvPr id="3" name="Content Placeholder 2">
            <a:extLst>
              <a:ext uri="{FF2B5EF4-FFF2-40B4-BE49-F238E27FC236}">
                <a16:creationId xmlns:a16="http://schemas.microsoft.com/office/drawing/2014/main" id="{6C6D3C92-5A4D-49F8-806B-474446B0F39E}"/>
              </a:ext>
            </a:extLst>
          </p:cNvPr>
          <p:cNvSpPr>
            <a:spLocks noGrp="1"/>
          </p:cNvSpPr>
          <p:nvPr>
            <p:ph idx="1"/>
          </p:nvPr>
        </p:nvSpPr>
        <p:spPr/>
        <p:txBody>
          <a:bodyPr/>
          <a:lstStyle/>
          <a:p>
            <a:r>
              <a:rPr lang="en-GB" dirty="0">
                <a:hlinkClick r:id="rId2"/>
              </a:rPr>
              <a:t>https://azure.microsoft.com/en-us/services/devops/?nav=min</a:t>
            </a:r>
            <a:endParaRPr lang="en-GB" dirty="0"/>
          </a:p>
          <a:p>
            <a:endParaRPr lang="en-GB" dirty="0"/>
          </a:p>
          <a:p>
            <a:r>
              <a:rPr lang="en-GB" dirty="0"/>
              <a:t>Click “Start Free”</a:t>
            </a:r>
          </a:p>
          <a:p>
            <a:endParaRPr lang="en-GB" dirty="0"/>
          </a:p>
        </p:txBody>
      </p:sp>
      <p:pic>
        <p:nvPicPr>
          <p:cNvPr id="5" name="Picture 4">
            <a:extLst>
              <a:ext uri="{FF2B5EF4-FFF2-40B4-BE49-F238E27FC236}">
                <a16:creationId xmlns:a16="http://schemas.microsoft.com/office/drawing/2014/main" id="{6D48AFA4-90F0-4FED-BDE9-C8727F40DB1F}"/>
              </a:ext>
            </a:extLst>
          </p:cNvPr>
          <p:cNvPicPr>
            <a:picLocks noChangeAspect="1"/>
          </p:cNvPicPr>
          <p:nvPr/>
        </p:nvPicPr>
        <p:blipFill>
          <a:blip r:embed="rId3"/>
          <a:stretch>
            <a:fillRect/>
          </a:stretch>
        </p:blipFill>
        <p:spPr>
          <a:xfrm>
            <a:off x="4291877" y="2268603"/>
            <a:ext cx="7694810" cy="4492978"/>
          </a:xfrm>
          <a:prstGeom prst="rect">
            <a:avLst/>
          </a:prstGeom>
        </p:spPr>
      </p:pic>
      <p:sp>
        <p:nvSpPr>
          <p:cNvPr id="7" name="Rectangle: Rounded Corners 6">
            <a:extLst>
              <a:ext uri="{FF2B5EF4-FFF2-40B4-BE49-F238E27FC236}">
                <a16:creationId xmlns:a16="http://schemas.microsoft.com/office/drawing/2014/main" id="{0592C749-B232-4223-ADEE-1FD51F39ACCB}"/>
              </a:ext>
            </a:extLst>
          </p:cNvPr>
          <p:cNvSpPr/>
          <p:nvPr/>
        </p:nvSpPr>
        <p:spPr>
          <a:xfrm>
            <a:off x="4489561" y="3956754"/>
            <a:ext cx="759623" cy="46238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427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F583-E07E-4E70-8CC1-E8D2264731B4}"/>
              </a:ext>
            </a:extLst>
          </p:cNvPr>
          <p:cNvSpPr>
            <a:spLocks noGrp="1"/>
          </p:cNvSpPr>
          <p:nvPr>
            <p:ph type="title"/>
          </p:nvPr>
        </p:nvSpPr>
        <p:spPr/>
        <p:txBody>
          <a:bodyPr/>
          <a:lstStyle/>
          <a:p>
            <a:r>
              <a:rPr lang="en-GB" dirty="0"/>
              <a:t>Azure Dev Ops Organisation</a:t>
            </a:r>
          </a:p>
        </p:txBody>
      </p:sp>
      <p:sp>
        <p:nvSpPr>
          <p:cNvPr id="3" name="Content Placeholder 2">
            <a:extLst>
              <a:ext uri="{FF2B5EF4-FFF2-40B4-BE49-F238E27FC236}">
                <a16:creationId xmlns:a16="http://schemas.microsoft.com/office/drawing/2014/main" id="{B019CC4B-4C92-4DD6-B52D-377C686D75CB}"/>
              </a:ext>
            </a:extLst>
          </p:cNvPr>
          <p:cNvSpPr>
            <a:spLocks noGrp="1"/>
          </p:cNvSpPr>
          <p:nvPr>
            <p:ph idx="1"/>
          </p:nvPr>
        </p:nvSpPr>
        <p:spPr/>
        <p:txBody>
          <a:bodyPr/>
          <a:lstStyle/>
          <a:p>
            <a:r>
              <a:rPr lang="en-GB" dirty="0"/>
              <a:t>Make sure you give it a Project Name</a:t>
            </a:r>
          </a:p>
          <a:p>
            <a:endParaRPr lang="en-GB" dirty="0"/>
          </a:p>
        </p:txBody>
      </p:sp>
      <p:pic>
        <p:nvPicPr>
          <p:cNvPr id="7" name="Picture 6">
            <a:extLst>
              <a:ext uri="{FF2B5EF4-FFF2-40B4-BE49-F238E27FC236}">
                <a16:creationId xmlns:a16="http://schemas.microsoft.com/office/drawing/2014/main" id="{A26F320D-57EA-4287-BEEF-A3CA8D90C777}"/>
              </a:ext>
            </a:extLst>
          </p:cNvPr>
          <p:cNvPicPr>
            <a:picLocks noChangeAspect="1"/>
          </p:cNvPicPr>
          <p:nvPr/>
        </p:nvPicPr>
        <p:blipFill>
          <a:blip r:embed="rId2"/>
          <a:stretch>
            <a:fillRect/>
          </a:stretch>
        </p:blipFill>
        <p:spPr>
          <a:xfrm>
            <a:off x="7488107" y="1825625"/>
            <a:ext cx="4158452" cy="5094648"/>
          </a:xfrm>
          <a:prstGeom prst="rect">
            <a:avLst/>
          </a:prstGeom>
        </p:spPr>
      </p:pic>
    </p:spTree>
    <p:extLst>
      <p:ext uri="{BB962C8B-B14F-4D97-AF65-F5344CB8AC3E}">
        <p14:creationId xmlns:p14="http://schemas.microsoft.com/office/powerpoint/2010/main" val="364700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4FC6-980B-4807-BBC1-ACBE4ACA094D}"/>
              </a:ext>
            </a:extLst>
          </p:cNvPr>
          <p:cNvSpPr>
            <a:spLocks noGrp="1"/>
          </p:cNvSpPr>
          <p:nvPr>
            <p:ph type="title"/>
          </p:nvPr>
        </p:nvSpPr>
        <p:spPr/>
        <p:txBody>
          <a:bodyPr/>
          <a:lstStyle/>
          <a:p>
            <a:r>
              <a:rPr lang="en-GB" dirty="0"/>
              <a:t>Dev Ops Group</a:t>
            </a:r>
          </a:p>
        </p:txBody>
      </p:sp>
      <p:sp>
        <p:nvSpPr>
          <p:cNvPr id="3" name="Content Placeholder 2">
            <a:extLst>
              <a:ext uri="{FF2B5EF4-FFF2-40B4-BE49-F238E27FC236}">
                <a16:creationId xmlns:a16="http://schemas.microsoft.com/office/drawing/2014/main" id="{13F414F3-8062-406C-9199-C1A760D72E22}"/>
              </a:ext>
            </a:extLst>
          </p:cNvPr>
          <p:cNvSpPr>
            <a:spLocks noGrp="1"/>
          </p:cNvSpPr>
          <p:nvPr>
            <p:ph idx="1"/>
          </p:nvPr>
        </p:nvSpPr>
        <p:spPr/>
        <p:txBody>
          <a:bodyPr/>
          <a:lstStyle/>
          <a:p>
            <a:r>
              <a:rPr lang="en-GB" dirty="0"/>
              <a:t>Click Invite</a:t>
            </a:r>
          </a:p>
          <a:p>
            <a:r>
              <a:rPr lang="en-GB" dirty="0"/>
              <a:t>Invite the rest of the team</a:t>
            </a:r>
          </a:p>
        </p:txBody>
      </p:sp>
      <p:pic>
        <p:nvPicPr>
          <p:cNvPr id="5" name="Picture 4">
            <a:extLst>
              <a:ext uri="{FF2B5EF4-FFF2-40B4-BE49-F238E27FC236}">
                <a16:creationId xmlns:a16="http://schemas.microsoft.com/office/drawing/2014/main" id="{FA579463-9258-4190-BB11-95452BC6881B}"/>
              </a:ext>
            </a:extLst>
          </p:cNvPr>
          <p:cNvPicPr>
            <a:picLocks noChangeAspect="1"/>
          </p:cNvPicPr>
          <p:nvPr/>
        </p:nvPicPr>
        <p:blipFill>
          <a:blip r:embed="rId2"/>
          <a:stretch>
            <a:fillRect/>
          </a:stretch>
        </p:blipFill>
        <p:spPr>
          <a:xfrm>
            <a:off x="312821" y="2738058"/>
            <a:ext cx="11363009" cy="3926090"/>
          </a:xfrm>
          <a:prstGeom prst="rect">
            <a:avLst/>
          </a:prstGeom>
        </p:spPr>
      </p:pic>
      <p:sp>
        <p:nvSpPr>
          <p:cNvPr id="7" name="Rectangle: Rounded Corners 6">
            <a:extLst>
              <a:ext uri="{FF2B5EF4-FFF2-40B4-BE49-F238E27FC236}">
                <a16:creationId xmlns:a16="http://schemas.microsoft.com/office/drawing/2014/main" id="{3F6C3646-7FA3-46A8-BE43-896DAC53F726}"/>
              </a:ext>
            </a:extLst>
          </p:cNvPr>
          <p:cNvSpPr/>
          <p:nvPr/>
        </p:nvSpPr>
        <p:spPr>
          <a:xfrm>
            <a:off x="10427517" y="3064050"/>
            <a:ext cx="759623" cy="6087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38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7B14-EF93-49FF-9111-4EE9C1F1E7A1}"/>
              </a:ext>
            </a:extLst>
          </p:cNvPr>
          <p:cNvSpPr>
            <a:spLocks noGrp="1"/>
          </p:cNvSpPr>
          <p:nvPr>
            <p:ph type="title"/>
          </p:nvPr>
        </p:nvSpPr>
        <p:spPr/>
        <p:txBody>
          <a:bodyPr/>
          <a:lstStyle/>
          <a:p>
            <a:r>
              <a:rPr lang="en-GB" dirty="0"/>
              <a:t>Azure Account</a:t>
            </a:r>
          </a:p>
        </p:txBody>
      </p:sp>
      <p:sp>
        <p:nvSpPr>
          <p:cNvPr id="3" name="Content Placeholder 2">
            <a:extLst>
              <a:ext uri="{FF2B5EF4-FFF2-40B4-BE49-F238E27FC236}">
                <a16:creationId xmlns:a16="http://schemas.microsoft.com/office/drawing/2014/main" id="{C807AFF7-D8A9-45E3-83CA-B6D3D3563F9A}"/>
              </a:ext>
            </a:extLst>
          </p:cNvPr>
          <p:cNvSpPr>
            <a:spLocks noGrp="1"/>
          </p:cNvSpPr>
          <p:nvPr>
            <p:ph idx="1"/>
          </p:nvPr>
        </p:nvSpPr>
        <p:spPr>
          <a:xfrm>
            <a:off x="312821" y="1825625"/>
            <a:ext cx="5529179" cy="4935956"/>
          </a:xfrm>
        </p:spPr>
        <p:txBody>
          <a:bodyPr/>
          <a:lstStyle/>
          <a:p>
            <a:r>
              <a:rPr lang="en-GB" dirty="0">
                <a:hlinkClick r:id="rId2"/>
              </a:rPr>
              <a:t>https://azure.microsoft.com/en-gb</a:t>
            </a:r>
            <a:endParaRPr lang="en-GB" dirty="0"/>
          </a:p>
          <a:p>
            <a:r>
              <a:rPr lang="en-GB" dirty="0"/>
              <a:t>Here you can find all the </a:t>
            </a:r>
          </a:p>
          <a:p>
            <a:pPr marL="0" indent="0">
              <a:buNone/>
            </a:pPr>
            <a:r>
              <a:rPr lang="en-GB" dirty="0"/>
              <a:t>Information about Azure</a:t>
            </a:r>
          </a:p>
          <a:p>
            <a:pPr marL="0" indent="0">
              <a:buNone/>
            </a:pPr>
            <a:endParaRPr lang="en-GB" dirty="0"/>
          </a:p>
          <a:p>
            <a:r>
              <a:rPr lang="en-GB" dirty="0"/>
              <a:t>Left click “Free account” </a:t>
            </a:r>
          </a:p>
        </p:txBody>
      </p:sp>
      <p:pic>
        <p:nvPicPr>
          <p:cNvPr id="5" name="Picture 4">
            <a:extLst>
              <a:ext uri="{FF2B5EF4-FFF2-40B4-BE49-F238E27FC236}">
                <a16:creationId xmlns:a16="http://schemas.microsoft.com/office/drawing/2014/main" id="{C5B2E76F-08DC-46CF-89DE-42244F991DCF}"/>
              </a:ext>
            </a:extLst>
          </p:cNvPr>
          <p:cNvPicPr>
            <a:picLocks noChangeAspect="1"/>
          </p:cNvPicPr>
          <p:nvPr/>
        </p:nvPicPr>
        <p:blipFill>
          <a:blip r:embed="rId3"/>
          <a:stretch>
            <a:fillRect/>
          </a:stretch>
        </p:blipFill>
        <p:spPr>
          <a:xfrm>
            <a:off x="4499397" y="2406188"/>
            <a:ext cx="7403845" cy="4355393"/>
          </a:xfrm>
          <a:prstGeom prst="rect">
            <a:avLst/>
          </a:prstGeom>
        </p:spPr>
      </p:pic>
      <p:sp>
        <p:nvSpPr>
          <p:cNvPr id="6" name="Rectangle: Rounded Corners 5">
            <a:extLst>
              <a:ext uri="{FF2B5EF4-FFF2-40B4-BE49-F238E27FC236}">
                <a16:creationId xmlns:a16="http://schemas.microsoft.com/office/drawing/2014/main" id="{E6D43E96-D3A6-4594-957B-DD6F3E731425}"/>
              </a:ext>
            </a:extLst>
          </p:cNvPr>
          <p:cNvSpPr/>
          <p:nvPr/>
        </p:nvSpPr>
        <p:spPr>
          <a:xfrm>
            <a:off x="11155650" y="2613378"/>
            <a:ext cx="759623" cy="2991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28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1F8C-1331-483E-A0B7-13E7FD36B19E}"/>
              </a:ext>
            </a:extLst>
          </p:cNvPr>
          <p:cNvSpPr>
            <a:spLocks noGrp="1"/>
          </p:cNvSpPr>
          <p:nvPr>
            <p:ph type="title"/>
          </p:nvPr>
        </p:nvSpPr>
        <p:spPr/>
        <p:txBody>
          <a:bodyPr/>
          <a:lstStyle/>
          <a:p>
            <a:r>
              <a:rPr lang="en-GB" dirty="0"/>
              <a:t>Dev Ops Group</a:t>
            </a:r>
          </a:p>
        </p:txBody>
      </p:sp>
      <p:sp>
        <p:nvSpPr>
          <p:cNvPr id="3" name="Content Placeholder 2">
            <a:extLst>
              <a:ext uri="{FF2B5EF4-FFF2-40B4-BE49-F238E27FC236}">
                <a16:creationId xmlns:a16="http://schemas.microsoft.com/office/drawing/2014/main" id="{A573800D-CE33-417C-80A8-58AFB0A8C5E0}"/>
              </a:ext>
            </a:extLst>
          </p:cNvPr>
          <p:cNvSpPr>
            <a:spLocks noGrp="1"/>
          </p:cNvSpPr>
          <p:nvPr>
            <p:ph idx="1"/>
          </p:nvPr>
        </p:nvSpPr>
        <p:spPr>
          <a:xfrm>
            <a:off x="6316133" y="1825625"/>
            <a:ext cx="5587109" cy="4935956"/>
          </a:xfrm>
        </p:spPr>
        <p:txBody>
          <a:bodyPr/>
          <a:lstStyle/>
          <a:p>
            <a:r>
              <a:rPr lang="en-GB" dirty="0"/>
              <a:t>Click on Boards</a:t>
            </a:r>
          </a:p>
          <a:p>
            <a:r>
              <a:rPr lang="en-GB" dirty="0"/>
              <a:t>Boards are a way of tracking and maintaining tasks. </a:t>
            </a:r>
          </a:p>
        </p:txBody>
      </p:sp>
      <p:pic>
        <p:nvPicPr>
          <p:cNvPr id="5" name="Picture 4">
            <a:extLst>
              <a:ext uri="{FF2B5EF4-FFF2-40B4-BE49-F238E27FC236}">
                <a16:creationId xmlns:a16="http://schemas.microsoft.com/office/drawing/2014/main" id="{6C1E4D43-A57B-404E-A8CC-EADAF40B591B}"/>
              </a:ext>
            </a:extLst>
          </p:cNvPr>
          <p:cNvPicPr>
            <a:picLocks noChangeAspect="1"/>
          </p:cNvPicPr>
          <p:nvPr/>
        </p:nvPicPr>
        <p:blipFill>
          <a:blip r:embed="rId2"/>
          <a:stretch>
            <a:fillRect/>
          </a:stretch>
        </p:blipFill>
        <p:spPr>
          <a:xfrm>
            <a:off x="372533" y="1825625"/>
            <a:ext cx="5860245" cy="4699559"/>
          </a:xfrm>
          <a:prstGeom prst="rect">
            <a:avLst/>
          </a:prstGeom>
        </p:spPr>
      </p:pic>
    </p:spTree>
    <p:extLst>
      <p:ext uri="{BB962C8B-B14F-4D97-AF65-F5344CB8AC3E}">
        <p14:creationId xmlns:p14="http://schemas.microsoft.com/office/powerpoint/2010/main" val="280679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8AA3-3EFA-4FBC-BA8C-B55DD8AF6B1A}"/>
              </a:ext>
            </a:extLst>
          </p:cNvPr>
          <p:cNvSpPr>
            <a:spLocks noGrp="1"/>
          </p:cNvSpPr>
          <p:nvPr>
            <p:ph type="title"/>
          </p:nvPr>
        </p:nvSpPr>
        <p:spPr/>
        <p:txBody>
          <a:bodyPr/>
          <a:lstStyle/>
          <a:p>
            <a:r>
              <a:rPr lang="en-GB" dirty="0"/>
              <a:t>Dev Ops Group</a:t>
            </a:r>
          </a:p>
        </p:txBody>
      </p:sp>
      <p:sp>
        <p:nvSpPr>
          <p:cNvPr id="3" name="Content Placeholder 2">
            <a:extLst>
              <a:ext uri="{FF2B5EF4-FFF2-40B4-BE49-F238E27FC236}">
                <a16:creationId xmlns:a16="http://schemas.microsoft.com/office/drawing/2014/main" id="{36E7109E-86B4-446C-BC71-62CBB54D6E35}"/>
              </a:ext>
            </a:extLst>
          </p:cNvPr>
          <p:cNvSpPr>
            <a:spLocks noGrp="1"/>
          </p:cNvSpPr>
          <p:nvPr>
            <p:ph idx="1"/>
          </p:nvPr>
        </p:nvSpPr>
        <p:spPr>
          <a:xfrm>
            <a:off x="312821" y="1825625"/>
            <a:ext cx="4874423" cy="4935956"/>
          </a:xfrm>
        </p:spPr>
        <p:txBody>
          <a:bodyPr/>
          <a:lstStyle/>
          <a:p>
            <a:r>
              <a:rPr lang="en-GB" dirty="0"/>
              <a:t>Click on New on the top bar</a:t>
            </a:r>
          </a:p>
          <a:p>
            <a:r>
              <a:rPr lang="en-GB" dirty="0"/>
              <a:t>You can pick Epic, Task or issue </a:t>
            </a:r>
          </a:p>
          <a:p>
            <a:r>
              <a:rPr lang="en-GB" dirty="0"/>
              <a:t>Give your board a title</a:t>
            </a:r>
          </a:p>
          <a:p>
            <a:endParaRPr lang="en-GB" dirty="0"/>
          </a:p>
        </p:txBody>
      </p:sp>
      <p:pic>
        <p:nvPicPr>
          <p:cNvPr id="5" name="Picture 4">
            <a:extLst>
              <a:ext uri="{FF2B5EF4-FFF2-40B4-BE49-F238E27FC236}">
                <a16:creationId xmlns:a16="http://schemas.microsoft.com/office/drawing/2014/main" id="{5596B139-F041-4CF4-806F-011FBA8F4029}"/>
              </a:ext>
            </a:extLst>
          </p:cNvPr>
          <p:cNvPicPr>
            <a:picLocks noChangeAspect="1"/>
          </p:cNvPicPr>
          <p:nvPr/>
        </p:nvPicPr>
        <p:blipFill>
          <a:blip r:embed="rId2"/>
          <a:stretch>
            <a:fillRect/>
          </a:stretch>
        </p:blipFill>
        <p:spPr>
          <a:xfrm>
            <a:off x="361245" y="3639428"/>
            <a:ext cx="10617200" cy="3122153"/>
          </a:xfrm>
          <a:prstGeom prst="rect">
            <a:avLst/>
          </a:prstGeom>
        </p:spPr>
      </p:pic>
      <p:sp>
        <p:nvSpPr>
          <p:cNvPr id="6" name="Content Placeholder 2">
            <a:extLst>
              <a:ext uri="{FF2B5EF4-FFF2-40B4-BE49-F238E27FC236}">
                <a16:creationId xmlns:a16="http://schemas.microsoft.com/office/drawing/2014/main" id="{EC7AF670-FD24-4D55-BCCE-11B113E6257F}"/>
              </a:ext>
            </a:extLst>
          </p:cNvPr>
          <p:cNvSpPr txBox="1">
            <a:spLocks/>
          </p:cNvSpPr>
          <p:nvPr/>
        </p:nvSpPr>
        <p:spPr>
          <a:xfrm>
            <a:off x="5235668" y="1825625"/>
            <a:ext cx="5962910" cy="4935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 can assign your Board to a member of the team</a:t>
            </a:r>
          </a:p>
          <a:p>
            <a:r>
              <a:rPr lang="en-GB" dirty="0"/>
              <a:t>Set the priority</a:t>
            </a:r>
          </a:p>
          <a:p>
            <a:r>
              <a:rPr lang="en-GB" dirty="0"/>
              <a:t>Add description and Save the Board</a:t>
            </a:r>
          </a:p>
        </p:txBody>
      </p:sp>
    </p:spTree>
    <p:extLst>
      <p:ext uri="{BB962C8B-B14F-4D97-AF65-F5344CB8AC3E}">
        <p14:creationId xmlns:p14="http://schemas.microsoft.com/office/powerpoint/2010/main" val="3812925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B5BE-62A9-4164-9E9F-EAAF6675384D}"/>
              </a:ext>
            </a:extLst>
          </p:cNvPr>
          <p:cNvSpPr>
            <a:spLocks noGrp="1"/>
          </p:cNvSpPr>
          <p:nvPr>
            <p:ph type="title"/>
          </p:nvPr>
        </p:nvSpPr>
        <p:spPr/>
        <p:txBody>
          <a:bodyPr/>
          <a:lstStyle/>
          <a:p>
            <a:r>
              <a:rPr lang="en-GB" dirty="0"/>
              <a:t>Dev Ops Group 	</a:t>
            </a:r>
          </a:p>
        </p:txBody>
      </p:sp>
      <p:sp>
        <p:nvSpPr>
          <p:cNvPr id="3" name="Content Placeholder 2">
            <a:extLst>
              <a:ext uri="{FF2B5EF4-FFF2-40B4-BE49-F238E27FC236}">
                <a16:creationId xmlns:a16="http://schemas.microsoft.com/office/drawing/2014/main" id="{752C522B-A938-4172-8DED-0B44B67F8FCA}"/>
              </a:ext>
            </a:extLst>
          </p:cNvPr>
          <p:cNvSpPr>
            <a:spLocks noGrp="1"/>
          </p:cNvSpPr>
          <p:nvPr>
            <p:ph idx="1"/>
          </p:nvPr>
        </p:nvSpPr>
        <p:spPr>
          <a:xfrm>
            <a:off x="312822" y="2015065"/>
            <a:ext cx="2255728" cy="4746515"/>
          </a:xfrm>
        </p:spPr>
        <p:txBody>
          <a:bodyPr/>
          <a:lstStyle/>
          <a:p>
            <a:r>
              <a:rPr lang="en-GB" dirty="0"/>
              <a:t>Add widgets to track Test plans and tasks</a:t>
            </a:r>
          </a:p>
          <a:p>
            <a:r>
              <a:rPr lang="en-GB" dirty="0"/>
              <a:t>Find these on the Dashboard</a:t>
            </a:r>
          </a:p>
        </p:txBody>
      </p:sp>
      <p:pic>
        <p:nvPicPr>
          <p:cNvPr id="5" name="Picture 4">
            <a:extLst>
              <a:ext uri="{FF2B5EF4-FFF2-40B4-BE49-F238E27FC236}">
                <a16:creationId xmlns:a16="http://schemas.microsoft.com/office/drawing/2014/main" id="{65D94644-908C-4A22-9C2E-84C9F80113B0}"/>
              </a:ext>
            </a:extLst>
          </p:cNvPr>
          <p:cNvPicPr>
            <a:picLocks noChangeAspect="1"/>
          </p:cNvPicPr>
          <p:nvPr/>
        </p:nvPicPr>
        <p:blipFill>
          <a:blip r:embed="rId2"/>
          <a:stretch>
            <a:fillRect/>
          </a:stretch>
        </p:blipFill>
        <p:spPr>
          <a:xfrm>
            <a:off x="2568549" y="2015066"/>
            <a:ext cx="9334693" cy="4348138"/>
          </a:xfrm>
          <a:prstGeom prst="rect">
            <a:avLst/>
          </a:prstGeom>
        </p:spPr>
      </p:pic>
    </p:spTree>
    <p:extLst>
      <p:ext uri="{BB962C8B-B14F-4D97-AF65-F5344CB8AC3E}">
        <p14:creationId xmlns:p14="http://schemas.microsoft.com/office/powerpoint/2010/main" val="2407377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D04B-EE37-491A-8DA5-7652578E4DFD}"/>
              </a:ext>
            </a:extLst>
          </p:cNvPr>
          <p:cNvSpPr>
            <a:spLocks noGrp="1"/>
          </p:cNvSpPr>
          <p:nvPr>
            <p:ph type="title"/>
          </p:nvPr>
        </p:nvSpPr>
        <p:spPr/>
        <p:txBody>
          <a:bodyPr/>
          <a:lstStyle/>
          <a:p>
            <a:r>
              <a:rPr lang="en-GB" dirty="0"/>
              <a:t>Visual studio Code</a:t>
            </a:r>
          </a:p>
        </p:txBody>
      </p:sp>
      <p:sp>
        <p:nvSpPr>
          <p:cNvPr id="3" name="Content Placeholder 2">
            <a:extLst>
              <a:ext uri="{FF2B5EF4-FFF2-40B4-BE49-F238E27FC236}">
                <a16:creationId xmlns:a16="http://schemas.microsoft.com/office/drawing/2014/main" id="{A31FAEC8-0734-4191-A437-24E1E3FF4706}"/>
              </a:ext>
            </a:extLst>
          </p:cNvPr>
          <p:cNvSpPr>
            <a:spLocks noGrp="1"/>
          </p:cNvSpPr>
          <p:nvPr>
            <p:ph idx="1"/>
          </p:nvPr>
        </p:nvSpPr>
        <p:spPr/>
        <p:txBody>
          <a:bodyPr/>
          <a:lstStyle/>
          <a:p>
            <a:r>
              <a:rPr lang="en-GB" dirty="0">
                <a:hlinkClick r:id="rId2"/>
              </a:rPr>
              <a:t>https://code.visualstudio.com/download</a:t>
            </a:r>
            <a:endParaRPr lang="en-GB" dirty="0"/>
          </a:p>
          <a:p>
            <a:endParaRPr lang="en-GB" dirty="0"/>
          </a:p>
          <a:p>
            <a:r>
              <a:rPr lang="en-GB" dirty="0"/>
              <a:t>This is required to develop and build programs</a:t>
            </a:r>
          </a:p>
          <a:p>
            <a:r>
              <a:rPr lang="en-GB" dirty="0"/>
              <a:t>This will integrate straight into Azure</a:t>
            </a:r>
          </a:p>
        </p:txBody>
      </p:sp>
    </p:spTree>
    <p:extLst>
      <p:ext uri="{BB962C8B-B14F-4D97-AF65-F5344CB8AC3E}">
        <p14:creationId xmlns:p14="http://schemas.microsoft.com/office/powerpoint/2010/main" val="61970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A73-C459-4BB3-8C77-9842FA8BB831}"/>
              </a:ext>
            </a:extLst>
          </p:cNvPr>
          <p:cNvSpPr>
            <a:spLocks noGrp="1"/>
          </p:cNvSpPr>
          <p:nvPr>
            <p:ph type="title"/>
          </p:nvPr>
        </p:nvSpPr>
        <p:spPr/>
        <p:txBody>
          <a:bodyPr/>
          <a:lstStyle/>
          <a:p>
            <a:r>
              <a:rPr lang="en-GB" dirty="0"/>
              <a:t>Azure Account</a:t>
            </a:r>
          </a:p>
        </p:txBody>
      </p:sp>
      <p:sp>
        <p:nvSpPr>
          <p:cNvPr id="3" name="Content Placeholder 2">
            <a:extLst>
              <a:ext uri="{FF2B5EF4-FFF2-40B4-BE49-F238E27FC236}">
                <a16:creationId xmlns:a16="http://schemas.microsoft.com/office/drawing/2014/main" id="{1B462214-55D1-4914-A85A-0DCADDB8C576}"/>
              </a:ext>
            </a:extLst>
          </p:cNvPr>
          <p:cNvSpPr>
            <a:spLocks noGrp="1"/>
          </p:cNvSpPr>
          <p:nvPr>
            <p:ph idx="1"/>
          </p:nvPr>
        </p:nvSpPr>
        <p:spPr/>
        <p:txBody>
          <a:bodyPr/>
          <a:lstStyle/>
          <a:p>
            <a:r>
              <a:rPr lang="en-GB" dirty="0"/>
              <a:t>Continue through the next page and make sure you keep with the free account</a:t>
            </a:r>
          </a:p>
          <a:p>
            <a:r>
              <a:rPr lang="en-GB" dirty="0"/>
              <a:t>You get 12 months free</a:t>
            </a:r>
          </a:p>
          <a:p>
            <a:r>
              <a:rPr lang="en-GB" dirty="0"/>
              <a:t>Sign up with your student account </a:t>
            </a:r>
          </a:p>
          <a:p>
            <a:r>
              <a:rPr lang="en-GB" dirty="0"/>
              <a:t>“</a:t>
            </a:r>
            <a:r>
              <a:rPr lang="en-GB" dirty="0" err="1"/>
              <a:t>Studentnumber</a:t>
            </a:r>
            <a:r>
              <a:rPr lang="en-GB" dirty="0"/>
              <a:t>”(ID badge from </a:t>
            </a:r>
            <a:r>
              <a:rPr lang="en-GB" dirty="0" err="1"/>
              <a:t>Gloscol</a:t>
            </a:r>
            <a:r>
              <a:rPr lang="en-GB" dirty="0"/>
              <a:t>)</a:t>
            </a:r>
          </a:p>
          <a:p>
            <a:r>
              <a:rPr lang="en-GB" dirty="0"/>
              <a:t>Remember not to include the “ “</a:t>
            </a:r>
          </a:p>
          <a:p>
            <a:endParaRPr lang="en-GB" dirty="0"/>
          </a:p>
        </p:txBody>
      </p:sp>
      <p:pic>
        <p:nvPicPr>
          <p:cNvPr id="5" name="Picture 4">
            <a:extLst>
              <a:ext uri="{FF2B5EF4-FFF2-40B4-BE49-F238E27FC236}">
                <a16:creationId xmlns:a16="http://schemas.microsoft.com/office/drawing/2014/main" id="{151184E0-1D14-4041-BEA8-D4EF62A1D10B}"/>
              </a:ext>
            </a:extLst>
          </p:cNvPr>
          <p:cNvPicPr>
            <a:picLocks noChangeAspect="1"/>
          </p:cNvPicPr>
          <p:nvPr/>
        </p:nvPicPr>
        <p:blipFill>
          <a:blip r:embed="rId2"/>
          <a:stretch>
            <a:fillRect/>
          </a:stretch>
        </p:blipFill>
        <p:spPr>
          <a:xfrm>
            <a:off x="7530222" y="2791635"/>
            <a:ext cx="4348957" cy="3701240"/>
          </a:xfrm>
          <a:prstGeom prst="rect">
            <a:avLst/>
          </a:prstGeom>
        </p:spPr>
      </p:pic>
    </p:spTree>
    <p:extLst>
      <p:ext uri="{BB962C8B-B14F-4D97-AF65-F5344CB8AC3E}">
        <p14:creationId xmlns:p14="http://schemas.microsoft.com/office/powerpoint/2010/main" val="174074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582D-135D-488F-80BE-0279F45CBDFD}"/>
              </a:ext>
            </a:extLst>
          </p:cNvPr>
          <p:cNvSpPr>
            <a:spLocks noGrp="1"/>
          </p:cNvSpPr>
          <p:nvPr>
            <p:ph type="title"/>
          </p:nvPr>
        </p:nvSpPr>
        <p:spPr/>
        <p:txBody>
          <a:bodyPr/>
          <a:lstStyle/>
          <a:p>
            <a:r>
              <a:rPr lang="en-GB" dirty="0"/>
              <a:t>Azure account</a:t>
            </a:r>
          </a:p>
        </p:txBody>
      </p:sp>
      <p:pic>
        <p:nvPicPr>
          <p:cNvPr id="5" name="Content Placeholder 4">
            <a:extLst>
              <a:ext uri="{FF2B5EF4-FFF2-40B4-BE49-F238E27FC236}">
                <a16:creationId xmlns:a16="http://schemas.microsoft.com/office/drawing/2014/main" id="{8550565D-0364-47F1-AC18-DA6E875AD301}"/>
              </a:ext>
            </a:extLst>
          </p:cNvPr>
          <p:cNvPicPr>
            <a:picLocks noGrp="1" noChangeAspect="1"/>
          </p:cNvPicPr>
          <p:nvPr>
            <p:ph idx="1"/>
          </p:nvPr>
        </p:nvPicPr>
        <p:blipFill>
          <a:blip r:embed="rId2"/>
          <a:stretch>
            <a:fillRect/>
          </a:stretch>
        </p:blipFill>
        <p:spPr>
          <a:xfrm>
            <a:off x="2462075" y="3592688"/>
            <a:ext cx="7267849" cy="2548467"/>
          </a:xfrm>
        </p:spPr>
      </p:pic>
      <p:sp>
        <p:nvSpPr>
          <p:cNvPr id="6" name="Content Placeholder 2">
            <a:extLst>
              <a:ext uri="{FF2B5EF4-FFF2-40B4-BE49-F238E27FC236}">
                <a16:creationId xmlns:a16="http://schemas.microsoft.com/office/drawing/2014/main" id="{97218C74-8B58-4C0F-B055-1958342D1416}"/>
              </a:ext>
            </a:extLst>
          </p:cNvPr>
          <p:cNvSpPr txBox="1">
            <a:spLocks/>
          </p:cNvSpPr>
          <p:nvPr/>
        </p:nvSpPr>
        <p:spPr>
          <a:xfrm>
            <a:off x="312821" y="1825625"/>
            <a:ext cx="11590421" cy="4935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When it takes you to the organisations sign in page like in the picture</a:t>
            </a:r>
          </a:p>
          <a:p>
            <a:r>
              <a:rPr lang="en-GB" dirty="0"/>
              <a:t>Your User name is “</a:t>
            </a:r>
            <a:r>
              <a:rPr lang="en-GB" dirty="0" err="1"/>
              <a:t>studentnumber</a:t>
            </a:r>
            <a:r>
              <a:rPr lang="en-GB" dirty="0"/>
              <a:t>” (just the number nothing else)</a:t>
            </a:r>
          </a:p>
          <a:p>
            <a:r>
              <a:rPr lang="en-GB" dirty="0"/>
              <a:t>Password is the one you set up, it will be the same as your student email account</a:t>
            </a:r>
          </a:p>
          <a:p>
            <a:endParaRPr lang="en-GB" dirty="0"/>
          </a:p>
          <a:p>
            <a:endParaRPr lang="en-GB" dirty="0"/>
          </a:p>
        </p:txBody>
      </p:sp>
    </p:spTree>
    <p:extLst>
      <p:ext uri="{BB962C8B-B14F-4D97-AF65-F5344CB8AC3E}">
        <p14:creationId xmlns:p14="http://schemas.microsoft.com/office/powerpoint/2010/main" val="307095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4C54-CCE4-442B-8D26-C5AAC7284D3A}"/>
              </a:ext>
            </a:extLst>
          </p:cNvPr>
          <p:cNvSpPr>
            <a:spLocks noGrp="1"/>
          </p:cNvSpPr>
          <p:nvPr>
            <p:ph type="title"/>
          </p:nvPr>
        </p:nvSpPr>
        <p:spPr/>
        <p:txBody>
          <a:bodyPr/>
          <a:lstStyle/>
          <a:p>
            <a:r>
              <a:rPr lang="en-GB" dirty="0"/>
              <a:t>Azure</a:t>
            </a:r>
          </a:p>
        </p:txBody>
      </p:sp>
      <p:sp>
        <p:nvSpPr>
          <p:cNvPr id="3" name="Content Placeholder 2">
            <a:extLst>
              <a:ext uri="{FF2B5EF4-FFF2-40B4-BE49-F238E27FC236}">
                <a16:creationId xmlns:a16="http://schemas.microsoft.com/office/drawing/2014/main" id="{95935B0B-333C-4E2F-9193-DE83B6AE9282}"/>
              </a:ext>
            </a:extLst>
          </p:cNvPr>
          <p:cNvSpPr>
            <a:spLocks noGrp="1"/>
          </p:cNvSpPr>
          <p:nvPr>
            <p:ph idx="1"/>
          </p:nvPr>
        </p:nvSpPr>
        <p:spPr>
          <a:xfrm>
            <a:off x="8173156" y="1825625"/>
            <a:ext cx="3730086" cy="4935956"/>
          </a:xfrm>
        </p:spPr>
        <p:txBody>
          <a:bodyPr/>
          <a:lstStyle/>
          <a:p>
            <a:r>
              <a:rPr lang="en-GB" dirty="0"/>
              <a:t>You should come across something like this.</a:t>
            </a:r>
          </a:p>
          <a:p>
            <a:r>
              <a:rPr lang="en-GB" dirty="0"/>
              <a:t>From here you can view all the services available and learn more about each one.</a:t>
            </a:r>
          </a:p>
        </p:txBody>
      </p:sp>
      <p:pic>
        <p:nvPicPr>
          <p:cNvPr id="5" name="Picture 4">
            <a:extLst>
              <a:ext uri="{FF2B5EF4-FFF2-40B4-BE49-F238E27FC236}">
                <a16:creationId xmlns:a16="http://schemas.microsoft.com/office/drawing/2014/main" id="{BF655319-9DDC-4F27-BE66-63F82C56EE32}"/>
              </a:ext>
            </a:extLst>
          </p:cNvPr>
          <p:cNvPicPr>
            <a:picLocks noChangeAspect="1"/>
          </p:cNvPicPr>
          <p:nvPr/>
        </p:nvPicPr>
        <p:blipFill>
          <a:blip r:embed="rId2"/>
          <a:stretch>
            <a:fillRect/>
          </a:stretch>
        </p:blipFill>
        <p:spPr>
          <a:xfrm>
            <a:off x="312821" y="1566182"/>
            <a:ext cx="7794978" cy="3725636"/>
          </a:xfrm>
          <a:prstGeom prst="rect">
            <a:avLst/>
          </a:prstGeom>
        </p:spPr>
      </p:pic>
    </p:spTree>
    <p:extLst>
      <p:ext uri="{BB962C8B-B14F-4D97-AF65-F5344CB8AC3E}">
        <p14:creationId xmlns:p14="http://schemas.microsoft.com/office/powerpoint/2010/main" val="174898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3170-6063-4B2D-BD79-48BF2C40A421}"/>
              </a:ext>
            </a:extLst>
          </p:cNvPr>
          <p:cNvSpPr>
            <a:spLocks noGrp="1"/>
          </p:cNvSpPr>
          <p:nvPr>
            <p:ph type="title"/>
          </p:nvPr>
        </p:nvSpPr>
        <p:spPr/>
        <p:txBody>
          <a:bodyPr/>
          <a:lstStyle/>
          <a:p>
            <a:r>
              <a:rPr lang="en-GB" dirty="0"/>
              <a:t>Azure Infrastructure Technician</a:t>
            </a:r>
          </a:p>
        </p:txBody>
      </p:sp>
      <p:pic>
        <p:nvPicPr>
          <p:cNvPr id="5" name="Content Placeholder 4">
            <a:extLst>
              <a:ext uri="{FF2B5EF4-FFF2-40B4-BE49-F238E27FC236}">
                <a16:creationId xmlns:a16="http://schemas.microsoft.com/office/drawing/2014/main" id="{D18521BD-0948-4B6C-981D-EB7D8A455D61}"/>
              </a:ext>
            </a:extLst>
          </p:cNvPr>
          <p:cNvPicPr>
            <a:picLocks noGrp="1" noChangeAspect="1"/>
          </p:cNvPicPr>
          <p:nvPr>
            <p:ph idx="1"/>
          </p:nvPr>
        </p:nvPicPr>
        <p:blipFill>
          <a:blip r:embed="rId2"/>
          <a:stretch>
            <a:fillRect/>
          </a:stretch>
        </p:blipFill>
        <p:spPr>
          <a:xfrm>
            <a:off x="1121157" y="1501421"/>
            <a:ext cx="9647717" cy="4611159"/>
          </a:xfrm>
          <a:prstGeom prst="rect">
            <a:avLst/>
          </a:prstGeom>
        </p:spPr>
      </p:pic>
      <p:sp>
        <p:nvSpPr>
          <p:cNvPr id="7" name="Rectangle: Rounded Corners 6">
            <a:extLst>
              <a:ext uri="{FF2B5EF4-FFF2-40B4-BE49-F238E27FC236}">
                <a16:creationId xmlns:a16="http://schemas.microsoft.com/office/drawing/2014/main" id="{A106B589-DE10-4BB6-813B-306F796888EF}"/>
              </a:ext>
            </a:extLst>
          </p:cNvPr>
          <p:cNvSpPr/>
          <p:nvPr/>
        </p:nvSpPr>
        <p:spPr>
          <a:xfrm>
            <a:off x="3592094" y="2228672"/>
            <a:ext cx="759623" cy="6087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2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A866-F6A8-4369-A747-27972FFBAFA1}"/>
              </a:ext>
            </a:extLst>
          </p:cNvPr>
          <p:cNvSpPr>
            <a:spLocks noGrp="1"/>
          </p:cNvSpPr>
          <p:nvPr>
            <p:ph type="title"/>
          </p:nvPr>
        </p:nvSpPr>
        <p:spPr/>
        <p:txBody>
          <a:bodyPr/>
          <a:lstStyle/>
          <a:p>
            <a:r>
              <a:rPr lang="en-GB" dirty="0"/>
              <a:t>Azure Virtual Machine</a:t>
            </a:r>
          </a:p>
        </p:txBody>
      </p:sp>
      <p:sp>
        <p:nvSpPr>
          <p:cNvPr id="3" name="Content Placeholder 2">
            <a:extLst>
              <a:ext uri="{FF2B5EF4-FFF2-40B4-BE49-F238E27FC236}">
                <a16:creationId xmlns:a16="http://schemas.microsoft.com/office/drawing/2014/main" id="{D42A6E79-CE19-41F2-85D2-2D8D420C3646}"/>
              </a:ext>
            </a:extLst>
          </p:cNvPr>
          <p:cNvSpPr>
            <a:spLocks noGrp="1"/>
          </p:cNvSpPr>
          <p:nvPr>
            <p:ph idx="1"/>
          </p:nvPr>
        </p:nvSpPr>
        <p:spPr>
          <a:xfrm>
            <a:off x="5977466" y="1478844"/>
            <a:ext cx="5925775" cy="5282736"/>
          </a:xfrm>
        </p:spPr>
        <p:txBody>
          <a:bodyPr/>
          <a:lstStyle/>
          <a:p>
            <a:r>
              <a:rPr lang="en-GB" dirty="0"/>
              <a:t>Create the settings like in the images.</a:t>
            </a:r>
          </a:p>
          <a:p>
            <a:r>
              <a:rPr lang="en-GB" dirty="0"/>
              <a:t>Be sure to check the information on each section though</a:t>
            </a:r>
          </a:p>
          <a:p>
            <a:r>
              <a:rPr lang="en-GB" dirty="0"/>
              <a:t>Change your “Size”</a:t>
            </a:r>
          </a:p>
          <a:p>
            <a:r>
              <a:rPr lang="en-GB" dirty="0"/>
              <a:t>Click “select Size”</a:t>
            </a:r>
          </a:p>
          <a:p>
            <a:r>
              <a:rPr lang="en-GB" dirty="0"/>
              <a:t>You will be given a list of different Infrastructure you can chose from.</a:t>
            </a:r>
          </a:p>
          <a:p>
            <a:r>
              <a:rPr lang="en-GB" dirty="0"/>
              <a:t>Select Standard_B1s </a:t>
            </a:r>
          </a:p>
          <a:p>
            <a:r>
              <a:rPr lang="en-GB" dirty="0"/>
              <a:t>Password: ApprenticE123</a:t>
            </a:r>
          </a:p>
          <a:p>
            <a:r>
              <a:rPr lang="en-GB" dirty="0"/>
              <a:t>The ports are good example of security and networking </a:t>
            </a:r>
          </a:p>
        </p:txBody>
      </p:sp>
      <p:pic>
        <p:nvPicPr>
          <p:cNvPr id="9" name="Picture 8">
            <a:extLst>
              <a:ext uri="{FF2B5EF4-FFF2-40B4-BE49-F238E27FC236}">
                <a16:creationId xmlns:a16="http://schemas.microsoft.com/office/drawing/2014/main" id="{9BB18D86-1F68-4B16-B05B-56A3A54AB473}"/>
              </a:ext>
            </a:extLst>
          </p:cNvPr>
          <p:cNvPicPr>
            <a:picLocks noChangeAspect="1"/>
          </p:cNvPicPr>
          <p:nvPr/>
        </p:nvPicPr>
        <p:blipFill>
          <a:blip r:embed="rId2"/>
          <a:stretch>
            <a:fillRect/>
          </a:stretch>
        </p:blipFill>
        <p:spPr>
          <a:xfrm>
            <a:off x="174903" y="1523999"/>
            <a:ext cx="5647837" cy="4351402"/>
          </a:xfrm>
          <a:prstGeom prst="rect">
            <a:avLst/>
          </a:prstGeom>
        </p:spPr>
      </p:pic>
    </p:spTree>
    <p:extLst>
      <p:ext uri="{BB962C8B-B14F-4D97-AF65-F5344CB8AC3E}">
        <p14:creationId xmlns:p14="http://schemas.microsoft.com/office/powerpoint/2010/main" val="224222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966B-9977-437A-9388-F069C7FCAB75}"/>
              </a:ext>
            </a:extLst>
          </p:cNvPr>
          <p:cNvSpPr>
            <a:spLocks noGrp="1"/>
          </p:cNvSpPr>
          <p:nvPr>
            <p:ph type="title"/>
          </p:nvPr>
        </p:nvSpPr>
        <p:spPr/>
        <p:txBody>
          <a:bodyPr/>
          <a:lstStyle/>
          <a:p>
            <a:r>
              <a:rPr lang="en-GB" dirty="0"/>
              <a:t>Azure Virtual Machine</a:t>
            </a:r>
          </a:p>
        </p:txBody>
      </p:sp>
      <p:pic>
        <p:nvPicPr>
          <p:cNvPr id="5" name="Content Placeholder 4">
            <a:extLst>
              <a:ext uri="{FF2B5EF4-FFF2-40B4-BE49-F238E27FC236}">
                <a16:creationId xmlns:a16="http://schemas.microsoft.com/office/drawing/2014/main" id="{42C114BF-47DB-4A91-9A70-7B810D5AE6D0}"/>
              </a:ext>
            </a:extLst>
          </p:cNvPr>
          <p:cNvPicPr>
            <a:picLocks noGrp="1" noChangeAspect="1"/>
          </p:cNvPicPr>
          <p:nvPr>
            <p:ph idx="1"/>
          </p:nvPr>
        </p:nvPicPr>
        <p:blipFill>
          <a:blip r:embed="rId2"/>
          <a:stretch>
            <a:fillRect/>
          </a:stretch>
        </p:blipFill>
        <p:spPr>
          <a:xfrm>
            <a:off x="4745281" y="1557337"/>
            <a:ext cx="7133898" cy="4935538"/>
          </a:xfrm>
        </p:spPr>
      </p:pic>
      <p:sp>
        <p:nvSpPr>
          <p:cNvPr id="6" name="Content Placeholder 2">
            <a:extLst>
              <a:ext uri="{FF2B5EF4-FFF2-40B4-BE49-F238E27FC236}">
                <a16:creationId xmlns:a16="http://schemas.microsoft.com/office/drawing/2014/main" id="{467786E0-D8F0-4812-BF2E-7E8F2F5DCE14}"/>
              </a:ext>
            </a:extLst>
          </p:cNvPr>
          <p:cNvSpPr txBox="1">
            <a:spLocks/>
          </p:cNvSpPr>
          <p:nvPr/>
        </p:nvSpPr>
        <p:spPr>
          <a:xfrm>
            <a:off x="312821" y="1407936"/>
            <a:ext cx="3730086" cy="49359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Make sure you create and attach a new disk.</a:t>
            </a:r>
          </a:p>
          <a:p>
            <a:r>
              <a:rPr lang="en-GB" dirty="0"/>
              <a:t>You can change the Disk settings to your liking</a:t>
            </a:r>
          </a:p>
          <a:p>
            <a:r>
              <a:rPr lang="en-GB" dirty="0"/>
              <a:t>Make sure to check the settings and take note of each one</a:t>
            </a:r>
          </a:p>
          <a:p>
            <a:r>
              <a:rPr lang="en-GB" dirty="0"/>
              <a:t>Create your disk and attach to your VM</a:t>
            </a:r>
          </a:p>
          <a:p>
            <a:r>
              <a:rPr lang="en-GB" dirty="0"/>
              <a:t>Note about the 99.9% SLA (ITIL)</a:t>
            </a:r>
          </a:p>
        </p:txBody>
      </p:sp>
    </p:spTree>
    <p:extLst>
      <p:ext uri="{BB962C8B-B14F-4D97-AF65-F5344CB8AC3E}">
        <p14:creationId xmlns:p14="http://schemas.microsoft.com/office/powerpoint/2010/main" val="102439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7B85-3AB8-4BA1-AC2E-85A26F85CA1C}"/>
              </a:ext>
            </a:extLst>
          </p:cNvPr>
          <p:cNvSpPr>
            <a:spLocks noGrp="1"/>
          </p:cNvSpPr>
          <p:nvPr>
            <p:ph type="title"/>
          </p:nvPr>
        </p:nvSpPr>
        <p:spPr/>
        <p:txBody>
          <a:bodyPr/>
          <a:lstStyle/>
          <a:p>
            <a:r>
              <a:rPr lang="en-GB" dirty="0"/>
              <a:t>Azure Virtual Machine</a:t>
            </a:r>
          </a:p>
        </p:txBody>
      </p:sp>
      <p:sp>
        <p:nvSpPr>
          <p:cNvPr id="3" name="Content Placeholder 2">
            <a:extLst>
              <a:ext uri="{FF2B5EF4-FFF2-40B4-BE49-F238E27FC236}">
                <a16:creationId xmlns:a16="http://schemas.microsoft.com/office/drawing/2014/main" id="{6E82CF14-1340-4150-83BA-0112BADF0685}"/>
              </a:ext>
            </a:extLst>
          </p:cNvPr>
          <p:cNvSpPr>
            <a:spLocks noGrp="1"/>
          </p:cNvSpPr>
          <p:nvPr>
            <p:ph idx="1"/>
          </p:nvPr>
        </p:nvSpPr>
        <p:spPr>
          <a:xfrm>
            <a:off x="312822" y="1825625"/>
            <a:ext cx="5758160" cy="4935956"/>
          </a:xfrm>
        </p:spPr>
        <p:txBody>
          <a:bodyPr/>
          <a:lstStyle/>
          <a:p>
            <a:r>
              <a:rPr lang="en-GB" dirty="0"/>
              <a:t>The networking section is okay as standard</a:t>
            </a:r>
          </a:p>
          <a:p>
            <a:r>
              <a:rPr lang="en-GB" dirty="0"/>
              <a:t>Make sure to check each setting though and understand what they do</a:t>
            </a:r>
          </a:p>
          <a:p>
            <a:r>
              <a:rPr lang="en-GB" dirty="0"/>
              <a:t>Load balancing is a good lead on from Cloud and Networking (see it in practise) </a:t>
            </a:r>
          </a:p>
          <a:p>
            <a:r>
              <a:rPr lang="en-GB" dirty="0"/>
              <a:t>Port 3389 and ports in </a:t>
            </a:r>
            <a:r>
              <a:rPr lang="en-GB" dirty="0" err="1"/>
              <a:t>gerneal</a:t>
            </a:r>
            <a:endParaRPr lang="en-GB" dirty="0"/>
          </a:p>
          <a:p>
            <a:r>
              <a:rPr lang="en-GB" dirty="0"/>
              <a:t>NIC (Network Interface card)</a:t>
            </a:r>
          </a:p>
        </p:txBody>
      </p:sp>
      <p:pic>
        <p:nvPicPr>
          <p:cNvPr id="5" name="Picture 4">
            <a:extLst>
              <a:ext uri="{FF2B5EF4-FFF2-40B4-BE49-F238E27FC236}">
                <a16:creationId xmlns:a16="http://schemas.microsoft.com/office/drawing/2014/main" id="{74BB6340-87B4-4347-B24C-B04EB29BBB1F}"/>
              </a:ext>
            </a:extLst>
          </p:cNvPr>
          <p:cNvPicPr>
            <a:picLocks noChangeAspect="1"/>
          </p:cNvPicPr>
          <p:nvPr/>
        </p:nvPicPr>
        <p:blipFill>
          <a:blip r:embed="rId2"/>
          <a:stretch>
            <a:fillRect/>
          </a:stretch>
        </p:blipFill>
        <p:spPr>
          <a:xfrm>
            <a:off x="6070981" y="1388533"/>
            <a:ext cx="5832261" cy="5191157"/>
          </a:xfrm>
          <a:prstGeom prst="rect">
            <a:avLst/>
          </a:prstGeom>
        </p:spPr>
      </p:pic>
    </p:spTree>
    <p:extLst>
      <p:ext uri="{BB962C8B-B14F-4D97-AF65-F5344CB8AC3E}">
        <p14:creationId xmlns:p14="http://schemas.microsoft.com/office/powerpoint/2010/main" val="174797027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E0AEA33-6216-40C2-9F9A-114F24EF03DB}" vid="{75F778CF-DCE9-4FDB-BEE6-9E574DC568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C856D-F37C-4044-945E-1E0113388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D23495-D34F-4EB9-8866-19280CF7D1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74D99E9-ECE8-48FA-AC70-95C3D1022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TotalTime>
  <Words>768</Words>
  <Application>Microsoft Office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Segoe UI</vt:lpstr>
      <vt:lpstr>Theme1</vt:lpstr>
      <vt:lpstr>Cloud Computing</vt:lpstr>
      <vt:lpstr>Azure Account</vt:lpstr>
      <vt:lpstr>Azure Account</vt:lpstr>
      <vt:lpstr>Azure account</vt:lpstr>
      <vt:lpstr>Azure</vt:lpstr>
      <vt:lpstr>Azure Infrastructure Technician</vt:lpstr>
      <vt:lpstr>Azure Virtual Machine</vt:lpstr>
      <vt:lpstr>Azure Virtual Machine</vt:lpstr>
      <vt:lpstr>Azure Virtual Machine</vt:lpstr>
      <vt:lpstr>PowerPoint Presentation</vt:lpstr>
      <vt:lpstr>Azure VM Deployment  This may take a while</vt:lpstr>
      <vt:lpstr>Azure VM Connection</vt:lpstr>
      <vt:lpstr>Azure VM Connection</vt:lpstr>
      <vt:lpstr>Azure VM</vt:lpstr>
      <vt:lpstr>Software Dev/Degree</vt:lpstr>
      <vt:lpstr>Prerequisites</vt:lpstr>
      <vt:lpstr>Azure Dev Ops Organisation</vt:lpstr>
      <vt:lpstr>Azure Dev Ops Organisation</vt:lpstr>
      <vt:lpstr>Dev Ops Group</vt:lpstr>
      <vt:lpstr>Dev Ops Group</vt:lpstr>
      <vt:lpstr>Dev Ops Group</vt:lpstr>
      <vt:lpstr>Dev Ops Group  </vt:lpstr>
      <vt:lpstr>Visual studio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Andrew Cracknell</dc:creator>
  <cp:lastModifiedBy>Andrew Cracknell</cp:lastModifiedBy>
  <cp:revision>2</cp:revision>
  <dcterms:created xsi:type="dcterms:W3CDTF">2020-10-23T07:54:55Z</dcterms:created>
  <dcterms:modified xsi:type="dcterms:W3CDTF">2021-04-07T07:27:51Z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