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8" r:id="rId3"/>
    <p:sldId id="356" r:id="rId4"/>
    <p:sldId id="357" r:id="rId5"/>
    <p:sldId id="358" r:id="rId6"/>
    <p:sldId id="359" r:id="rId7"/>
    <p:sldId id="360" r:id="rId8"/>
    <p:sldId id="361" r:id="rId9"/>
    <p:sldId id="362" r:id="rId10"/>
    <p:sldId id="363" r:id="rId11"/>
    <p:sldId id="364" r:id="rId12"/>
    <p:sldId id="366" r:id="rId13"/>
    <p:sldId id="367" r:id="rId14"/>
    <p:sldId id="376" r:id="rId15"/>
    <p:sldId id="375" r:id="rId16"/>
    <p:sldId id="378" r:id="rId17"/>
    <p:sldId id="368" r:id="rId18"/>
    <p:sldId id="377" r:id="rId19"/>
    <p:sldId id="369" r:id="rId20"/>
    <p:sldId id="365" r:id="rId21"/>
    <p:sldId id="370" r:id="rId22"/>
    <p:sldId id="371" r:id="rId23"/>
    <p:sldId id="372" r:id="rId24"/>
    <p:sldId id="373" r:id="rId25"/>
    <p:sldId id="37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8" d="100"/>
          <a:sy n="108" d="100"/>
        </p:scale>
        <p:origin x="65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AFBFDF-64A5-41C8-BFA8-997FC53E5A21}" type="datetimeFigureOut">
              <a:rPr lang="en-GB" smtClean="0"/>
              <a:t>26/01/2021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4CDCC3-9D5D-416C-8B3D-4D366EAA6F90}" type="slidenum">
              <a:rPr lang="en-GB" smtClean="0"/>
              <a:t>‹#›</a:t>
            </a:fld>
            <a:endParaRPr lang="en-GB"/>
          </a:p>
        </p:txBody>
      </p:sp>
    </p:spTree>
    <p:extLst>
      <p:ext uri="{BB962C8B-B14F-4D97-AF65-F5344CB8AC3E}">
        <p14:creationId xmlns:p14="http://schemas.microsoft.com/office/powerpoint/2010/main" val="349439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Administrator account, Default Account, and Guest account.</a:t>
            </a:r>
          </a:p>
        </p:txBody>
      </p:sp>
      <p:sp>
        <p:nvSpPr>
          <p:cNvPr id="4" name="Slide Number Placeholder 3"/>
          <p:cNvSpPr>
            <a:spLocks noGrp="1"/>
          </p:cNvSpPr>
          <p:nvPr>
            <p:ph type="sldNum" sz="quarter" idx="5"/>
          </p:nvPr>
        </p:nvSpPr>
        <p:spPr/>
        <p:txBody>
          <a:bodyPr/>
          <a:lstStyle/>
          <a:p>
            <a:fld id="{754CDCC3-9D5D-416C-8B3D-4D366EAA6F90}" type="slidenum">
              <a:rPr lang="en-GB" smtClean="0"/>
              <a:t>4</a:t>
            </a:fld>
            <a:endParaRPr lang="en-GB"/>
          </a:p>
        </p:txBody>
      </p:sp>
    </p:spTree>
    <p:extLst>
      <p:ext uri="{BB962C8B-B14F-4D97-AF65-F5344CB8AC3E}">
        <p14:creationId xmlns:p14="http://schemas.microsoft.com/office/powerpoint/2010/main" val="3524059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Admin doesn’t need UAC (the check) to install or make changes where the Default does (by default) </a:t>
            </a:r>
          </a:p>
          <a:p>
            <a:r>
              <a:rPr lang="en-GB" dirty="0"/>
              <a:t>Guests have no privacy and will not have anything saved from the session when they log/sign out – Unless they are also part of the administrators groups. </a:t>
            </a:r>
          </a:p>
        </p:txBody>
      </p:sp>
      <p:sp>
        <p:nvSpPr>
          <p:cNvPr id="4" name="Slide Number Placeholder 3"/>
          <p:cNvSpPr>
            <a:spLocks noGrp="1"/>
          </p:cNvSpPr>
          <p:nvPr>
            <p:ph type="sldNum" sz="quarter" idx="5"/>
          </p:nvPr>
        </p:nvSpPr>
        <p:spPr/>
        <p:txBody>
          <a:bodyPr/>
          <a:lstStyle/>
          <a:p>
            <a:fld id="{754CDCC3-9D5D-416C-8B3D-4D366EAA6F90}" type="slidenum">
              <a:rPr lang="en-GB" smtClean="0"/>
              <a:t>14</a:t>
            </a:fld>
            <a:endParaRPr lang="en-GB"/>
          </a:p>
        </p:txBody>
      </p:sp>
    </p:spTree>
    <p:extLst>
      <p:ext uri="{BB962C8B-B14F-4D97-AF65-F5344CB8AC3E}">
        <p14:creationId xmlns:p14="http://schemas.microsoft.com/office/powerpoint/2010/main" val="2912277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ADE</a:t>
            </a:r>
          </a:p>
        </p:txBody>
      </p:sp>
      <p:sp>
        <p:nvSpPr>
          <p:cNvPr id="4" name="Slide Number Placeholder 3"/>
          <p:cNvSpPr>
            <a:spLocks noGrp="1"/>
          </p:cNvSpPr>
          <p:nvPr>
            <p:ph type="sldNum" sz="quarter" idx="5"/>
          </p:nvPr>
        </p:nvSpPr>
        <p:spPr/>
        <p:txBody>
          <a:bodyPr/>
          <a:lstStyle/>
          <a:p>
            <a:fld id="{754CDCC3-9D5D-416C-8B3D-4D366EAA6F90}" type="slidenum">
              <a:rPr lang="en-GB" smtClean="0"/>
              <a:t>15</a:t>
            </a:fld>
            <a:endParaRPr lang="en-GB"/>
          </a:p>
        </p:txBody>
      </p:sp>
    </p:spTree>
    <p:extLst>
      <p:ext uri="{BB962C8B-B14F-4D97-AF65-F5344CB8AC3E}">
        <p14:creationId xmlns:p14="http://schemas.microsoft.com/office/powerpoint/2010/main" val="40389432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chemeClr val="accent1">
                    <a:lumMod val="75000"/>
                  </a:schemeClr>
                </a:solidFill>
                <a:latin typeface="+mn-lt"/>
              </a:defRPr>
            </a:lvl1pPr>
          </a:lstStyle>
          <a:p>
            <a:r>
              <a:rPr lang="en-US"/>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6" name="Slide Number Placeholder 5"/>
          <p:cNvSpPr>
            <a:spLocks noGrp="1"/>
          </p:cNvSpPr>
          <p:nvPr>
            <p:ph type="sldNum" sz="quarter" idx="12"/>
          </p:nvPr>
        </p:nvSpPr>
        <p:spPr>
          <a:xfrm>
            <a:off x="11467315" y="6348329"/>
            <a:ext cx="504106" cy="365125"/>
          </a:xfrm>
        </p:spPr>
        <p:txBody>
          <a:bodyPr/>
          <a:lstStyle/>
          <a:p>
            <a:fld id="{F682DA64-9F7A-4B72-9C19-E9B2D514EFDB}" type="slidenum">
              <a:rPr lang="en-GB" smtClean="0"/>
              <a:t>‹#›</a:t>
            </a:fld>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9694" y="738532"/>
            <a:ext cx="1121727" cy="38383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06378" y="32515"/>
            <a:ext cx="1765043" cy="706017"/>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6463" y="118346"/>
            <a:ext cx="420403" cy="534354"/>
          </a:xfrm>
          <a:prstGeom prst="rect">
            <a:avLst/>
          </a:prstGeom>
        </p:spPr>
      </p:pic>
    </p:spTree>
    <p:extLst>
      <p:ext uri="{BB962C8B-B14F-4D97-AF65-F5344CB8AC3E}">
        <p14:creationId xmlns:p14="http://schemas.microsoft.com/office/powerpoint/2010/main" val="1775809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0CFAD60-601C-4AB7-9AD2-D94DC3FE2361}" type="datetimeFigureOut">
              <a:rPr lang="en-GB" smtClean="0"/>
              <a:t>26/01/2021</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2358930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0CFAD60-601C-4AB7-9AD2-D94DC3FE2361}" type="datetimeFigureOut">
              <a:rPr lang="en-GB" smtClean="0"/>
              <a:t>26/01/2021</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2033207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585858"/>
                </a:solidFill>
                <a:latin typeface="Arial"/>
                <a:cs typeface="Arial"/>
              </a:defRPr>
            </a:lvl1pPr>
          </a:lstStyle>
          <a:p>
            <a:r>
              <a:rPr lang="en-US"/>
              <a:t>Click to edit Master title style</a:t>
            </a:r>
            <a:endParaRPr/>
          </a:p>
        </p:txBody>
      </p:sp>
      <p:sp>
        <p:nvSpPr>
          <p:cNvPr id="3" name="Holder 3"/>
          <p:cNvSpPr>
            <a:spLocks noGrp="1"/>
          </p:cNvSpPr>
          <p:nvPr>
            <p:ph sz="half" idx="2"/>
          </p:nvPr>
        </p:nvSpPr>
        <p:spPr>
          <a:xfrm>
            <a:off x="436880" y="1380490"/>
            <a:ext cx="3502025" cy="4415790"/>
          </a:xfrm>
          <a:prstGeom prst="rect">
            <a:avLst/>
          </a:prstGeom>
        </p:spPr>
        <p:txBody>
          <a:bodyPr wrap="square" lIns="0" tIns="0" rIns="0" bIns="0">
            <a:spAutoFit/>
          </a:bodyPr>
          <a:lstStyle>
            <a:lvl1pPr>
              <a:defRPr sz="2400" b="0" i="0">
                <a:solidFill>
                  <a:schemeClr val="tx1"/>
                </a:solidFill>
                <a:latin typeface="Calibri"/>
                <a:cs typeface="Calibri"/>
              </a:defRPr>
            </a:lvl1pPr>
          </a:lstStyle>
          <a:p>
            <a:pPr lvl="0"/>
            <a:r>
              <a:rPr lang="en-US"/>
              <a:t>Edit Master text styles</a:t>
            </a:r>
          </a:p>
        </p:txBody>
      </p:sp>
      <p:sp>
        <p:nvSpPr>
          <p:cNvPr id="4" name="Holder 4"/>
          <p:cNvSpPr>
            <a:spLocks noGrp="1"/>
          </p:cNvSpPr>
          <p:nvPr>
            <p:ph sz="half" idx="3"/>
          </p:nvPr>
        </p:nvSpPr>
        <p:spPr>
          <a:xfrm>
            <a:off x="8500871" y="1946909"/>
            <a:ext cx="3507104" cy="3834765"/>
          </a:xfrm>
          <a:prstGeom prst="rect">
            <a:avLst/>
          </a:prstGeom>
        </p:spPr>
        <p:txBody>
          <a:bodyPr wrap="square" lIns="0" tIns="0" rIns="0" bIns="0">
            <a:spAutoFit/>
          </a:bodyPr>
          <a:lstStyle>
            <a:lvl1pPr>
              <a:defRPr sz="1800" b="0" i="0">
                <a:solidFill>
                  <a:schemeClr val="tx1"/>
                </a:solidFill>
                <a:latin typeface="Calibri"/>
                <a:cs typeface="Calibri"/>
              </a:defRPr>
            </a:lvl1pPr>
          </a:lstStyle>
          <a:p>
            <a:pPr lvl="0"/>
            <a:r>
              <a:rPr lang="en-US"/>
              <a:t>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lang="en-GB"/>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90CFAD60-601C-4AB7-9AD2-D94DC3FE2361}" type="datetimeFigureOut">
              <a:rPr lang="en-GB" smtClean="0"/>
              <a:t>26/01/2021</a:t>
            </a:fld>
            <a:endParaRPr lang="en-GB"/>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F682DA64-9F7A-4B72-9C19-E9B2D514EFDB}" type="slidenum">
              <a:rPr lang="en-GB" smtClean="0"/>
              <a:t>‹#›</a:t>
            </a:fld>
            <a:endParaRPr lang="en-GB"/>
          </a:p>
        </p:txBody>
      </p:sp>
    </p:spTree>
    <p:extLst>
      <p:ext uri="{BB962C8B-B14F-4D97-AF65-F5344CB8AC3E}">
        <p14:creationId xmlns:p14="http://schemas.microsoft.com/office/powerpoint/2010/main" val="286013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2821" y="365125"/>
            <a:ext cx="11590421" cy="1325563"/>
          </a:xfrm>
        </p:spPr>
        <p:txBody>
          <a:bodyPr/>
          <a:lstStyle>
            <a:lvl1pPr>
              <a:defRPr b="1">
                <a:solidFill>
                  <a:schemeClr val="accent1">
                    <a:lumMod val="75000"/>
                  </a:schemeClr>
                </a:solidFill>
              </a:defRPr>
            </a:lvl1pPr>
          </a:lstStyle>
          <a:p>
            <a:r>
              <a:rPr lang="en-US"/>
              <a:t>Click to edit Master title style</a:t>
            </a:r>
            <a:endParaRPr lang="en-GB" dirty="0"/>
          </a:p>
        </p:txBody>
      </p:sp>
      <p:sp>
        <p:nvSpPr>
          <p:cNvPr id="3" name="Content Placeholder 2"/>
          <p:cNvSpPr>
            <a:spLocks noGrp="1"/>
          </p:cNvSpPr>
          <p:nvPr>
            <p:ph idx="1"/>
          </p:nvPr>
        </p:nvSpPr>
        <p:spPr>
          <a:xfrm>
            <a:off x="312821" y="1825625"/>
            <a:ext cx="11590421" cy="493595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a:xfrm>
            <a:off x="11442031" y="6396456"/>
            <a:ext cx="461211" cy="365125"/>
          </a:xfrm>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578027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0947" y="1709738"/>
            <a:ext cx="11341769" cy="2852737"/>
          </a:xfrm>
        </p:spPr>
        <p:txBody>
          <a:bodyPr anchor="b"/>
          <a:lstStyle>
            <a:lvl1pPr>
              <a:defRPr sz="6000">
                <a:solidFill>
                  <a:schemeClr val="accent1">
                    <a:lumMod val="75000"/>
                  </a:schemeClr>
                </a:solidFill>
                <a:latin typeface="+mn-lt"/>
              </a:defRPr>
            </a:lvl1pPr>
          </a:lstStyle>
          <a:p>
            <a:r>
              <a:rPr lang="en-US"/>
              <a:t>Click to edit Master title style</a:t>
            </a:r>
            <a:endParaRPr lang="en-GB" dirty="0"/>
          </a:p>
        </p:txBody>
      </p:sp>
      <p:sp>
        <p:nvSpPr>
          <p:cNvPr id="3" name="Text Placeholder 2"/>
          <p:cNvSpPr>
            <a:spLocks noGrp="1"/>
          </p:cNvSpPr>
          <p:nvPr>
            <p:ph type="body" idx="1"/>
          </p:nvPr>
        </p:nvSpPr>
        <p:spPr>
          <a:xfrm>
            <a:off x="360947" y="4589463"/>
            <a:ext cx="11341769"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11265569" y="6356350"/>
            <a:ext cx="437147" cy="365125"/>
          </a:xfrm>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2801985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467474" cy="1325563"/>
          </a:xfrm>
        </p:spPr>
        <p:txBody>
          <a:bodyPr/>
          <a:lstStyle>
            <a:lvl1pPr>
              <a:defRPr>
                <a:solidFill>
                  <a:schemeClr val="accent1">
                    <a:lumMod val="75000"/>
                  </a:schemeClr>
                </a:solidFill>
                <a:latin typeface="+mn-lt"/>
              </a:defRPr>
            </a:lvl1pPr>
          </a:lstStyle>
          <a:p>
            <a:r>
              <a:rPr lang="en-US"/>
              <a:t>Click to edit Master title style</a:t>
            </a:r>
            <a:endParaRPr lang="en-GB" dirty="0"/>
          </a:p>
        </p:txBody>
      </p:sp>
      <p:sp>
        <p:nvSpPr>
          <p:cNvPr id="3" name="Content Placeholder 2"/>
          <p:cNvSpPr>
            <a:spLocks noGrp="1"/>
          </p:cNvSpPr>
          <p:nvPr>
            <p:ph sz="half" idx="1"/>
          </p:nvPr>
        </p:nvSpPr>
        <p:spPr>
          <a:xfrm>
            <a:off x="838200" y="1825625"/>
            <a:ext cx="5181600" cy="48550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72200" y="1825625"/>
            <a:ext cx="5133474" cy="48550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a:xfrm>
            <a:off x="11305674" y="6315576"/>
            <a:ext cx="533400" cy="365125"/>
          </a:xfrm>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148827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247107"/>
          </a:xfrm>
        </p:spPr>
        <p:txBody>
          <a:bodyPr/>
          <a:lstStyle/>
          <a:p>
            <a:r>
              <a:rPr lang="en-US"/>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4216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4216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sz="quarter" idx="12"/>
          </p:nvPr>
        </p:nvSpPr>
        <p:spPr>
          <a:xfrm>
            <a:off x="11530013" y="6356350"/>
            <a:ext cx="504106" cy="365125"/>
          </a:xfrm>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3836325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4197029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3334257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57340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399"/>
            <a:ext cx="3932237" cy="466407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247068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0CFAD60-601C-4AB7-9AD2-D94DC3FE2361}" type="datetimeFigureOut">
              <a:rPr lang="en-GB" smtClean="0"/>
              <a:t>26/01/2021</a:t>
            </a:fld>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2995507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838200" y="1825625"/>
            <a:ext cx="10515600" cy="489585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4"/>
          </p:nvPr>
        </p:nvSpPr>
        <p:spPr>
          <a:xfrm>
            <a:off x="11467315" y="6356350"/>
            <a:ext cx="5041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82DA64-9F7A-4B72-9C19-E9B2D514EFDB}" type="slidenum">
              <a:rPr lang="en-GB" smtClean="0"/>
              <a:t>‹#›</a:t>
            </a:fld>
            <a:endParaRPr lang="en-GB"/>
          </a:p>
        </p:txBody>
      </p:sp>
      <p:pic>
        <p:nvPicPr>
          <p:cNvPr id="7" name="Picture 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849694" y="738532"/>
            <a:ext cx="1121727" cy="383831"/>
          </a:xfrm>
          <a:prstGeom prst="rect">
            <a:avLst/>
          </a:prstGeom>
        </p:spPr>
      </p:pic>
      <p:pic>
        <p:nvPicPr>
          <p:cNvPr id="8" name="Picture 7"/>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0206378" y="32515"/>
            <a:ext cx="1765043" cy="706017"/>
          </a:xfrm>
          <a:prstGeom prst="rect">
            <a:avLst/>
          </a:prstGeom>
        </p:spPr>
      </p:pic>
      <p:pic>
        <p:nvPicPr>
          <p:cNvPr id="9" name="Picture 8"/>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76463" y="118346"/>
            <a:ext cx="420403" cy="534354"/>
          </a:xfrm>
          <a:prstGeom prst="rect">
            <a:avLst/>
          </a:prstGeom>
        </p:spPr>
      </p:pic>
    </p:spTree>
    <p:extLst>
      <p:ext uri="{BB962C8B-B14F-4D97-AF65-F5344CB8AC3E}">
        <p14:creationId xmlns:p14="http://schemas.microsoft.com/office/powerpoint/2010/main" val="2995657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accent1">
              <a:lumMod val="75000"/>
            </a:schemeClr>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AC1C5-E961-493C-9662-7AFC2F83D3ED}"/>
              </a:ext>
            </a:extLst>
          </p:cNvPr>
          <p:cNvSpPr>
            <a:spLocks noGrp="1"/>
          </p:cNvSpPr>
          <p:nvPr>
            <p:ph type="ctrTitle"/>
          </p:nvPr>
        </p:nvSpPr>
        <p:spPr/>
        <p:txBody>
          <a:bodyPr/>
          <a:lstStyle/>
          <a:p>
            <a:r>
              <a:rPr lang="en-GB" dirty="0"/>
              <a:t>Local users and groups</a:t>
            </a:r>
          </a:p>
        </p:txBody>
      </p:sp>
      <p:sp>
        <p:nvSpPr>
          <p:cNvPr id="3" name="Subtitle 2">
            <a:extLst>
              <a:ext uri="{FF2B5EF4-FFF2-40B4-BE49-F238E27FC236}">
                <a16:creationId xmlns:a16="http://schemas.microsoft.com/office/drawing/2014/main" id="{F7515C96-C972-48FA-9E5C-89014AEE5DBF}"/>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1296786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Managing Local user accounts</a:t>
            </a:r>
          </a:p>
        </p:txBody>
      </p:sp>
      <p:sp>
        <p:nvSpPr>
          <p:cNvPr id="3" name="Content Placeholder 2"/>
          <p:cNvSpPr>
            <a:spLocks noGrp="1"/>
          </p:cNvSpPr>
          <p:nvPr>
            <p:ph idx="1"/>
          </p:nvPr>
        </p:nvSpPr>
        <p:spPr/>
        <p:txBody>
          <a:bodyPr/>
          <a:lstStyle/>
          <a:p>
            <a:r>
              <a:rPr lang="en-GB" dirty="0"/>
              <a:t>You can manage accounts from the control panel.</a:t>
            </a:r>
          </a:p>
          <a:p>
            <a:r>
              <a:rPr lang="en-GB" dirty="0"/>
              <a:t>Note down each setting you can change starting with:</a:t>
            </a:r>
          </a:p>
          <a:p>
            <a:pPr lvl="1"/>
            <a:r>
              <a:rPr lang="en-GB" dirty="0"/>
              <a:t>Make changes to my account in pc settings</a:t>
            </a:r>
          </a:p>
          <a:p>
            <a:pPr lvl="1"/>
            <a:r>
              <a:rPr lang="en-GB" dirty="0"/>
              <a:t>Change your account type</a:t>
            </a:r>
          </a:p>
          <a:p>
            <a:pPr lvl="1"/>
            <a:r>
              <a:rPr lang="en-GB" dirty="0"/>
              <a:t>Manage another account</a:t>
            </a:r>
          </a:p>
          <a:p>
            <a:pPr lvl="1"/>
            <a:r>
              <a:rPr lang="en-GB" dirty="0"/>
              <a:t>Change user account control settings</a:t>
            </a:r>
          </a:p>
          <a:p>
            <a:pPr lvl="1"/>
            <a:r>
              <a:rPr lang="en-GB" dirty="0"/>
              <a:t>Change the account name</a:t>
            </a:r>
          </a:p>
          <a:p>
            <a:pPr lvl="1"/>
            <a:r>
              <a:rPr lang="en-GB" dirty="0"/>
              <a:t>Change the password</a:t>
            </a:r>
          </a:p>
          <a:p>
            <a:pPr lvl="1"/>
            <a:r>
              <a:rPr lang="en-GB" dirty="0"/>
              <a:t>Change your account type</a:t>
            </a:r>
          </a:p>
          <a:p>
            <a:pPr lvl="1"/>
            <a:r>
              <a:rPr lang="en-GB" dirty="0"/>
              <a:t>Delete the account – delete the account you just made.</a:t>
            </a:r>
          </a:p>
          <a:p>
            <a:pPr lvl="1"/>
            <a:r>
              <a:rPr lang="en-GB" dirty="0"/>
              <a:t>Manage another account </a:t>
            </a:r>
          </a:p>
        </p:txBody>
      </p:sp>
    </p:spTree>
    <p:extLst>
      <p:ext uri="{BB962C8B-B14F-4D97-AF65-F5344CB8AC3E}">
        <p14:creationId xmlns:p14="http://schemas.microsoft.com/office/powerpoint/2010/main" val="2598261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Managing Local user accounts</a:t>
            </a:r>
          </a:p>
        </p:txBody>
      </p:sp>
      <p:sp>
        <p:nvSpPr>
          <p:cNvPr id="3" name="Content Placeholder 2"/>
          <p:cNvSpPr>
            <a:spLocks noGrp="1"/>
          </p:cNvSpPr>
          <p:nvPr>
            <p:ph idx="1"/>
          </p:nvPr>
        </p:nvSpPr>
        <p:spPr/>
        <p:txBody>
          <a:bodyPr/>
          <a:lstStyle/>
          <a:p>
            <a:r>
              <a:rPr lang="en-GB" dirty="0"/>
              <a:t>You can also change the account in the setting console</a:t>
            </a:r>
          </a:p>
          <a:p>
            <a:r>
              <a:rPr lang="en-GB" dirty="0"/>
              <a:t>You can change:</a:t>
            </a:r>
          </a:p>
          <a:p>
            <a:r>
              <a:rPr lang="en-GB" dirty="0"/>
              <a:t>Sign in with Microsoft account instead</a:t>
            </a:r>
          </a:p>
          <a:p>
            <a:r>
              <a:rPr lang="en-GB" dirty="0"/>
              <a:t>Create your picture</a:t>
            </a:r>
          </a:p>
          <a:p>
            <a:r>
              <a:rPr lang="en-GB" dirty="0"/>
              <a:t>Create a Microsoft account</a:t>
            </a:r>
          </a:p>
        </p:txBody>
      </p:sp>
    </p:spTree>
    <p:extLst>
      <p:ext uri="{BB962C8B-B14F-4D97-AF65-F5344CB8AC3E}">
        <p14:creationId xmlns:p14="http://schemas.microsoft.com/office/powerpoint/2010/main" val="896698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ED4BF-C9E6-4FC0-803F-1AB0AE1CE1D1}"/>
              </a:ext>
            </a:extLst>
          </p:cNvPr>
          <p:cNvSpPr>
            <a:spLocks noGrp="1"/>
          </p:cNvSpPr>
          <p:nvPr>
            <p:ph type="title"/>
          </p:nvPr>
        </p:nvSpPr>
        <p:spPr/>
        <p:txBody>
          <a:bodyPr/>
          <a:lstStyle/>
          <a:p>
            <a:r>
              <a:rPr lang="en-GB" dirty="0"/>
              <a:t>Local users </a:t>
            </a:r>
            <a:r>
              <a:rPr lang="en-GB" dirty="0" err="1"/>
              <a:t>Powershell</a:t>
            </a:r>
            <a:endParaRPr lang="en-GB" dirty="0"/>
          </a:p>
        </p:txBody>
      </p:sp>
      <p:sp>
        <p:nvSpPr>
          <p:cNvPr id="3" name="Content Placeholder 2">
            <a:extLst>
              <a:ext uri="{FF2B5EF4-FFF2-40B4-BE49-F238E27FC236}">
                <a16:creationId xmlns:a16="http://schemas.microsoft.com/office/drawing/2014/main" id="{1A1219F8-E459-4859-9355-6A64584E7EF0}"/>
              </a:ext>
            </a:extLst>
          </p:cNvPr>
          <p:cNvSpPr>
            <a:spLocks noGrp="1"/>
          </p:cNvSpPr>
          <p:nvPr>
            <p:ph idx="1"/>
          </p:nvPr>
        </p:nvSpPr>
        <p:spPr/>
        <p:txBody>
          <a:bodyPr/>
          <a:lstStyle/>
          <a:p>
            <a:r>
              <a:rPr lang="en-GB" dirty="0"/>
              <a:t>You can use the following cmdlets to manage local user accounts. </a:t>
            </a:r>
          </a:p>
          <a:p>
            <a:r>
              <a:rPr lang="en-GB" dirty="0"/>
              <a:t>Get-</a:t>
            </a:r>
            <a:r>
              <a:rPr lang="en-GB" dirty="0" err="1"/>
              <a:t>LocalUser</a:t>
            </a:r>
            <a:r>
              <a:rPr lang="en-GB" dirty="0"/>
              <a:t> Gets local user accounts </a:t>
            </a:r>
          </a:p>
          <a:p>
            <a:r>
              <a:rPr lang="en-GB" dirty="0"/>
              <a:t>New-</a:t>
            </a:r>
            <a:r>
              <a:rPr lang="en-GB" dirty="0" err="1"/>
              <a:t>LocalUser</a:t>
            </a:r>
            <a:r>
              <a:rPr lang="en-GB" dirty="0"/>
              <a:t> Creates a local user account </a:t>
            </a:r>
          </a:p>
          <a:p>
            <a:r>
              <a:rPr lang="en-GB" dirty="0"/>
              <a:t>Remove-</a:t>
            </a:r>
            <a:r>
              <a:rPr lang="en-GB" dirty="0" err="1"/>
              <a:t>LocalUser</a:t>
            </a:r>
            <a:r>
              <a:rPr lang="en-GB" dirty="0"/>
              <a:t> Deletes local user accounts </a:t>
            </a:r>
          </a:p>
          <a:p>
            <a:r>
              <a:rPr lang="en-GB" dirty="0"/>
              <a:t>Rename-</a:t>
            </a:r>
            <a:r>
              <a:rPr lang="en-GB" dirty="0" err="1"/>
              <a:t>LocalUser</a:t>
            </a:r>
            <a:r>
              <a:rPr lang="en-GB" dirty="0"/>
              <a:t> Renames a local user account </a:t>
            </a:r>
          </a:p>
          <a:p>
            <a:r>
              <a:rPr lang="en-GB" dirty="0"/>
              <a:t>Disable-</a:t>
            </a:r>
            <a:r>
              <a:rPr lang="en-GB" dirty="0" err="1"/>
              <a:t>LocalUser</a:t>
            </a:r>
            <a:r>
              <a:rPr lang="en-GB" dirty="0"/>
              <a:t> Disables a local user account </a:t>
            </a:r>
          </a:p>
          <a:p>
            <a:r>
              <a:rPr lang="en-GB" dirty="0"/>
              <a:t>Enable-</a:t>
            </a:r>
            <a:r>
              <a:rPr lang="en-GB" dirty="0" err="1"/>
              <a:t>LocalUser</a:t>
            </a:r>
            <a:r>
              <a:rPr lang="en-GB" dirty="0"/>
              <a:t> Enables a local user account</a:t>
            </a:r>
          </a:p>
          <a:p>
            <a:r>
              <a:rPr lang="en-GB" dirty="0"/>
              <a:t> Set-</a:t>
            </a:r>
            <a:r>
              <a:rPr lang="en-GB" dirty="0" err="1"/>
              <a:t>LocalUser</a:t>
            </a:r>
            <a:r>
              <a:rPr lang="en-GB" dirty="0"/>
              <a:t> Modifies a local user account</a:t>
            </a:r>
          </a:p>
          <a:p>
            <a:endParaRPr lang="en-GB" dirty="0"/>
          </a:p>
        </p:txBody>
      </p:sp>
    </p:spTree>
    <p:extLst>
      <p:ext uri="{BB962C8B-B14F-4D97-AF65-F5344CB8AC3E}">
        <p14:creationId xmlns:p14="http://schemas.microsoft.com/office/powerpoint/2010/main" val="1507012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F952C-637E-4B38-9641-B2F9A190090F}"/>
              </a:ext>
            </a:extLst>
          </p:cNvPr>
          <p:cNvSpPr>
            <a:spLocks noGrp="1"/>
          </p:cNvSpPr>
          <p:nvPr>
            <p:ph type="title"/>
          </p:nvPr>
        </p:nvSpPr>
        <p:spPr/>
        <p:txBody>
          <a:bodyPr/>
          <a:lstStyle/>
          <a:p>
            <a:r>
              <a:rPr lang="en-GB" dirty="0" err="1"/>
              <a:t>Powershell</a:t>
            </a:r>
            <a:r>
              <a:rPr lang="en-GB" dirty="0"/>
              <a:t> create user</a:t>
            </a:r>
          </a:p>
        </p:txBody>
      </p:sp>
      <p:sp>
        <p:nvSpPr>
          <p:cNvPr id="3" name="Content Placeholder 2">
            <a:extLst>
              <a:ext uri="{FF2B5EF4-FFF2-40B4-BE49-F238E27FC236}">
                <a16:creationId xmlns:a16="http://schemas.microsoft.com/office/drawing/2014/main" id="{A30F391B-E8D2-4668-8B44-ECAF68A595D9}"/>
              </a:ext>
            </a:extLst>
          </p:cNvPr>
          <p:cNvSpPr>
            <a:spLocks noGrp="1"/>
          </p:cNvSpPr>
          <p:nvPr>
            <p:ph idx="1"/>
          </p:nvPr>
        </p:nvSpPr>
        <p:spPr/>
        <p:txBody>
          <a:bodyPr/>
          <a:lstStyle/>
          <a:p>
            <a:r>
              <a:rPr lang="en-GB" dirty="0"/>
              <a:t>$Password = Read-Host -</a:t>
            </a:r>
            <a:r>
              <a:rPr lang="en-GB" dirty="0" err="1"/>
              <a:t>AsSecureString</a:t>
            </a:r>
            <a:endParaRPr lang="en-GB" dirty="0"/>
          </a:p>
          <a:p>
            <a:r>
              <a:rPr lang="en-GB" dirty="0"/>
              <a:t>&lt;&lt;Enter Password&gt;&gt;</a:t>
            </a:r>
          </a:p>
          <a:p>
            <a:r>
              <a:rPr lang="en-GB" dirty="0"/>
              <a:t>New-</a:t>
            </a:r>
            <a:r>
              <a:rPr lang="en-GB" dirty="0" err="1"/>
              <a:t>LocalUser</a:t>
            </a:r>
            <a:r>
              <a:rPr lang="en-GB" dirty="0"/>
              <a:t> "User03" -Password $Password -</a:t>
            </a:r>
            <a:r>
              <a:rPr lang="en-GB" dirty="0" err="1"/>
              <a:t>FullName</a:t>
            </a:r>
            <a:r>
              <a:rPr lang="en-GB" dirty="0"/>
              <a:t> "Third User" -Description "User 3 "</a:t>
            </a:r>
          </a:p>
          <a:p>
            <a:endParaRPr lang="en-GB" dirty="0"/>
          </a:p>
        </p:txBody>
      </p:sp>
    </p:spTree>
    <p:extLst>
      <p:ext uri="{BB962C8B-B14F-4D97-AF65-F5344CB8AC3E}">
        <p14:creationId xmlns:p14="http://schemas.microsoft.com/office/powerpoint/2010/main" val="449310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04615-D4F5-4FF3-9ADE-BDA1EAE4530E}"/>
              </a:ext>
            </a:extLst>
          </p:cNvPr>
          <p:cNvSpPr>
            <a:spLocks noGrp="1"/>
          </p:cNvSpPr>
          <p:nvPr>
            <p:ph type="title"/>
          </p:nvPr>
        </p:nvSpPr>
        <p:spPr/>
        <p:txBody>
          <a:bodyPr/>
          <a:lstStyle/>
          <a:p>
            <a:r>
              <a:rPr lang="en-GB" dirty="0"/>
              <a:t>Local user accounts rights</a:t>
            </a:r>
          </a:p>
        </p:txBody>
      </p:sp>
      <p:sp>
        <p:nvSpPr>
          <p:cNvPr id="3" name="Content Placeholder 2">
            <a:extLst>
              <a:ext uri="{FF2B5EF4-FFF2-40B4-BE49-F238E27FC236}">
                <a16:creationId xmlns:a16="http://schemas.microsoft.com/office/drawing/2014/main" id="{513EAC6E-DA7B-44C4-A8D4-61EAB580D479}"/>
              </a:ext>
            </a:extLst>
          </p:cNvPr>
          <p:cNvSpPr>
            <a:spLocks noGrp="1"/>
          </p:cNvSpPr>
          <p:nvPr>
            <p:ph idx="1"/>
          </p:nvPr>
        </p:nvSpPr>
        <p:spPr/>
        <p:txBody>
          <a:bodyPr/>
          <a:lstStyle/>
          <a:p>
            <a:r>
              <a:rPr lang="en-GB" dirty="0"/>
              <a:t>Lets discuss these and work out what's good and bad for security.</a:t>
            </a:r>
          </a:p>
          <a:p>
            <a:r>
              <a:rPr lang="en-GB" dirty="0"/>
              <a:t>Administrator account</a:t>
            </a:r>
          </a:p>
          <a:p>
            <a:r>
              <a:rPr lang="en-GB" dirty="0"/>
              <a:t>Default Account</a:t>
            </a:r>
          </a:p>
          <a:p>
            <a:r>
              <a:rPr lang="en-GB" dirty="0"/>
              <a:t>Guest account</a:t>
            </a:r>
          </a:p>
          <a:p>
            <a:endParaRPr lang="en-GB" dirty="0"/>
          </a:p>
        </p:txBody>
      </p:sp>
    </p:spTree>
    <p:extLst>
      <p:ext uri="{BB962C8B-B14F-4D97-AF65-F5344CB8AC3E}">
        <p14:creationId xmlns:p14="http://schemas.microsoft.com/office/powerpoint/2010/main" val="1203678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36068-4344-4681-9DB3-AB36398621FC}"/>
              </a:ext>
            </a:extLst>
          </p:cNvPr>
          <p:cNvSpPr>
            <a:spLocks noGrp="1"/>
          </p:cNvSpPr>
          <p:nvPr>
            <p:ph type="title"/>
          </p:nvPr>
        </p:nvSpPr>
        <p:spPr/>
        <p:txBody>
          <a:bodyPr/>
          <a:lstStyle/>
          <a:p>
            <a:r>
              <a:rPr lang="en-GB" dirty="0"/>
              <a:t>Question</a:t>
            </a:r>
          </a:p>
        </p:txBody>
      </p:sp>
      <p:pic>
        <p:nvPicPr>
          <p:cNvPr id="5" name="Content Placeholder 4">
            <a:extLst>
              <a:ext uri="{FF2B5EF4-FFF2-40B4-BE49-F238E27FC236}">
                <a16:creationId xmlns:a16="http://schemas.microsoft.com/office/drawing/2014/main" id="{92AE3462-CA5C-4932-AB07-166F76CFAA52}"/>
              </a:ext>
            </a:extLst>
          </p:cNvPr>
          <p:cNvPicPr>
            <a:picLocks noGrp="1" noChangeAspect="1"/>
          </p:cNvPicPr>
          <p:nvPr>
            <p:ph idx="1"/>
          </p:nvPr>
        </p:nvPicPr>
        <p:blipFill>
          <a:blip r:embed="rId3"/>
          <a:stretch>
            <a:fillRect/>
          </a:stretch>
        </p:blipFill>
        <p:spPr>
          <a:xfrm>
            <a:off x="3400148" y="1260238"/>
            <a:ext cx="6772221" cy="5412149"/>
          </a:xfrm>
        </p:spPr>
      </p:pic>
    </p:spTree>
    <p:extLst>
      <p:ext uri="{BB962C8B-B14F-4D97-AF65-F5344CB8AC3E}">
        <p14:creationId xmlns:p14="http://schemas.microsoft.com/office/powerpoint/2010/main" val="277555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E131E-02DC-4097-ACAE-C6EFB4DDD9F2}"/>
              </a:ext>
            </a:extLst>
          </p:cNvPr>
          <p:cNvSpPr>
            <a:spLocks noGrp="1"/>
          </p:cNvSpPr>
          <p:nvPr>
            <p:ph type="title"/>
          </p:nvPr>
        </p:nvSpPr>
        <p:spPr/>
        <p:txBody>
          <a:bodyPr/>
          <a:lstStyle/>
          <a:p>
            <a:r>
              <a:rPr lang="en-GB" dirty="0"/>
              <a:t>Question</a:t>
            </a:r>
          </a:p>
        </p:txBody>
      </p:sp>
      <p:sp>
        <p:nvSpPr>
          <p:cNvPr id="5" name="Rectangle 3">
            <a:extLst>
              <a:ext uri="{FF2B5EF4-FFF2-40B4-BE49-F238E27FC236}">
                <a16:creationId xmlns:a16="http://schemas.microsoft.com/office/drawing/2014/main" id="{80230F08-E2FC-4D1E-ADC9-6D3BCF827FA4}"/>
              </a:ext>
            </a:extLst>
          </p:cNvPr>
          <p:cNvSpPr>
            <a:spLocks noChangeArrowheads="1"/>
          </p:cNvSpPr>
          <p:nvPr/>
        </p:nvSpPr>
        <p:spPr bwMode="auto">
          <a:xfrm>
            <a:off x="594804" y="3200400"/>
            <a:ext cx="12192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505050"/>
                </a:solidFill>
                <a:effectLst/>
                <a:latin typeface="Roboto Condensed"/>
              </a:rPr>
              <a:t>Your network contains an Active Directory domain named contoso.com. The domain contains the users shown in the following table.</a:t>
            </a:r>
            <a:br>
              <a:rPr kumimoji="0" lang="en-US" altLang="en-US" sz="1200" b="0" i="0" u="none" strike="noStrike" cap="none" normalizeH="0" baseline="0" dirty="0">
                <a:ln>
                  <a:noFill/>
                </a:ln>
                <a:solidFill>
                  <a:srgbClr val="505050"/>
                </a:solidFill>
                <a:effectLst/>
                <a:latin typeface="Roboto Condensed"/>
              </a:rPr>
            </a:br>
            <a:r>
              <a:rPr kumimoji="0" lang="en-US" altLang="en-US" sz="1200" b="0" i="0" u="none" strike="noStrike" cap="none" normalizeH="0" baseline="0" dirty="0">
                <a:ln>
                  <a:noFill/>
                </a:ln>
                <a:solidFill>
                  <a:srgbClr val="505050"/>
                </a:solidFill>
                <a:effectLst/>
                <a:latin typeface="Roboto Condensed"/>
              </a:rPr>
              <a:t>  </a:t>
            </a:r>
            <a:r>
              <a:rPr kumimoji="0" lang="en-US" altLang="en-US" sz="5400" b="0" i="0" u="none" strike="noStrike" cap="none" normalizeH="0" baseline="0" dirty="0">
                <a:ln>
                  <a:noFill/>
                </a:ln>
                <a:solidFill>
                  <a:srgbClr val="505050"/>
                </a:solidFill>
                <a:effectLst/>
                <a:latin typeface="Roboto Condensed"/>
              </a:rPr>
              <a:t>               </a:t>
            </a:r>
            <a:br>
              <a:rPr kumimoji="0" lang="en-US" altLang="en-US" sz="1200" b="0" i="0" u="none" strike="noStrike" cap="none" normalizeH="0" baseline="0" dirty="0">
                <a:ln>
                  <a:noFill/>
                </a:ln>
                <a:solidFill>
                  <a:srgbClr val="505050"/>
                </a:solidFill>
                <a:effectLst/>
                <a:latin typeface="Roboto Condensed"/>
              </a:rPr>
            </a:br>
            <a:r>
              <a:rPr kumimoji="0" lang="en-US" altLang="en-US" sz="1200" b="0" i="0" u="none" strike="noStrike" cap="none" normalizeH="0" baseline="0" dirty="0">
                <a:ln>
                  <a:noFill/>
                </a:ln>
                <a:solidFill>
                  <a:srgbClr val="505050"/>
                </a:solidFill>
                <a:effectLst/>
                <a:latin typeface="Roboto Condensed"/>
              </a:rPr>
              <a:t>You have a computer named Computer1 that runs Windows 10 and is in a workgroup.</a:t>
            </a:r>
            <a:br>
              <a:rPr kumimoji="0" lang="en-US" altLang="en-US" sz="1200" b="0" i="0" u="none" strike="noStrike" cap="none" normalizeH="0" baseline="0" dirty="0">
                <a:ln>
                  <a:noFill/>
                </a:ln>
                <a:solidFill>
                  <a:srgbClr val="505050"/>
                </a:solidFill>
                <a:effectLst/>
                <a:latin typeface="Roboto Condensed"/>
              </a:rPr>
            </a:br>
            <a:r>
              <a:rPr kumimoji="0" lang="en-US" altLang="en-US" sz="1200" b="0" i="0" u="none" strike="noStrike" cap="none" normalizeH="0" baseline="0" dirty="0">
                <a:ln>
                  <a:noFill/>
                </a:ln>
                <a:solidFill>
                  <a:srgbClr val="505050"/>
                </a:solidFill>
                <a:effectLst/>
                <a:latin typeface="Roboto Condensed"/>
              </a:rPr>
              <a:t>A local standard user on Computer1 named User1 joins the computer to the domain and uses the credentials of User2 when prompted.</a:t>
            </a:r>
            <a:br>
              <a:rPr kumimoji="0" lang="en-US" altLang="en-US" sz="1200" b="0" i="0" u="none" strike="noStrike" cap="none" normalizeH="0" baseline="0" dirty="0">
                <a:ln>
                  <a:noFill/>
                </a:ln>
                <a:solidFill>
                  <a:srgbClr val="505050"/>
                </a:solidFill>
                <a:effectLst/>
                <a:latin typeface="Roboto Condensed"/>
              </a:rPr>
            </a:br>
            <a:r>
              <a:rPr kumimoji="0" lang="en-US" altLang="en-US" sz="1200" b="0" i="0" u="none" strike="noStrike" cap="none" normalizeH="0" baseline="0" dirty="0">
                <a:ln>
                  <a:noFill/>
                </a:ln>
                <a:solidFill>
                  <a:srgbClr val="505050"/>
                </a:solidFill>
                <a:effectLst/>
                <a:latin typeface="Roboto Condensed"/>
              </a:rPr>
              <a:t>You need to ensure that you can rename Computer1 as Computer33.</a:t>
            </a:r>
            <a:br>
              <a:rPr kumimoji="0" lang="en-US" altLang="en-US" sz="1200" b="0" i="0" u="none" strike="noStrike" cap="none" normalizeH="0" baseline="0" dirty="0">
                <a:ln>
                  <a:noFill/>
                </a:ln>
                <a:solidFill>
                  <a:srgbClr val="505050"/>
                </a:solidFill>
                <a:effectLst/>
                <a:latin typeface="Roboto Condensed"/>
              </a:rPr>
            </a:br>
            <a:r>
              <a:rPr kumimoji="0" lang="en-US" altLang="en-US" sz="1200" b="0" i="0" u="none" strike="noStrike" cap="none" normalizeH="0" baseline="0" dirty="0">
                <a:ln>
                  <a:noFill/>
                </a:ln>
                <a:solidFill>
                  <a:srgbClr val="505050"/>
                </a:solidFill>
                <a:effectLst/>
                <a:latin typeface="Roboto Condensed"/>
              </a:rPr>
              <a:t>Solution: You use the credentials of User3 on Computer1.</a:t>
            </a:r>
            <a:br>
              <a:rPr kumimoji="0" lang="en-US" altLang="en-US" sz="1200" b="0" i="0" u="none" strike="noStrike" cap="none" normalizeH="0" baseline="0" dirty="0">
                <a:ln>
                  <a:noFill/>
                </a:ln>
                <a:solidFill>
                  <a:srgbClr val="505050"/>
                </a:solidFill>
                <a:effectLst/>
                <a:latin typeface="Roboto Condensed"/>
              </a:rPr>
            </a:br>
            <a:r>
              <a:rPr kumimoji="0" lang="en-US" altLang="en-US" sz="1200" b="0" i="0" u="none" strike="noStrike" cap="none" normalizeH="0" baseline="0" dirty="0">
                <a:ln>
                  <a:noFill/>
                </a:ln>
                <a:solidFill>
                  <a:srgbClr val="505050"/>
                </a:solidFill>
                <a:effectLst/>
                <a:latin typeface="Roboto Condensed"/>
              </a:rPr>
              <a:t>Does this meet the goal?</a:t>
            </a:r>
            <a:br>
              <a:rPr kumimoji="0" lang="en-US" altLang="en-US" sz="1200" b="0" i="0" u="none" strike="noStrike" cap="none" normalizeH="0" baseline="0" dirty="0">
                <a:ln>
                  <a:noFill/>
                </a:ln>
                <a:solidFill>
                  <a:srgbClr val="505050"/>
                </a:solidFill>
                <a:effectLst/>
                <a:latin typeface="Roboto Condensed"/>
              </a:rPr>
            </a:b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rgbClr val="505050"/>
                </a:solidFill>
                <a:effectLst/>
                <a:latin typeface="Roboto Condensed"/>
              </a:rPr>
              <a:t>A. Yes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rgbClr val="505050"/>
                </a:solidFill>
                <a:effectLst/>
                <a:latin typeface="Roboto Condensed"/>
              </a:rPr>
              <a:t>B. No</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28" name="Picture 4">
            <a:extLst>
              <a:ext uri="{FF2B5EF4-FFF2-40B4-BE49-F238E27FC236}">
                <a16:creationId xmlns:a16="http://schemas.microsoft.com/office/drawing/2014/main" id="{1CFE90A2-9C4F-4431-885C-637F176C43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8170" y="2259028"/>
            <a:ext cx="2743200" cy="866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9196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355CC-07AB-4FE2-B614-3B8D638714E2}"/>
              </a:ext>
            </a:extLst>
          </p:cNvPr>
          <p:cNvSpPr>
            <a:spLocks noGrp="1"/>
          </p:cNvSpPr>
          <p:nvPr>
            <p:ph type="title"/>
          </p:nvPr>
        </p:nvSpPr>
        <p:spPr/>
        <p:txBody>
          <a:bodyPr/>
          <a:lstStyle/>
          <a:p>
            <a:r>
              <a:rPr lang="en-GB" dirty="0"/>
              <a:t>Manage local groups</a:t>
            </a:r>
          </a:p>
        </p:txBody>
      </p:sp>
      <p:sp>
        <p:nvSpPr>
          <p:cNvPr id="3" name="Content Placeholder 2">
            <a:extLst>
              <a:ext uri="{FF2B5EF4-FFF2-40B4-BE49-F238E27FC236}">
                <a16:creationId xmlns:a16="http://schemas.microsoft.com/office/drawing/2014/main" id="{137566F6-7556-432D-9CA7-C3DF5C9117FF}"/>
              </a:ext>
            </a:extLst>
          </p:cNvPr>
          <p:cNvSpPr>
            <a:spLocks noGrp="1"/>
          </p:cNvSpPr>
          <p:nvPr>
            <p:ph idx="1"/>
          </p:nvPr>
        </p:nvSpPr>
        <p:spPr/>
        <p:txBody>
          <a:bodyPr/>
          <a:lstStyle/>
          <a:p>
            <a:r>
              <a:rPr lang="en-GB" dirty="0"/>
              <a:t>There are a number of built in groups in Windows 10</a:t>
            </a:r>
          </a:p>
          <a:p>
            <a:r>
              <a:rPr lang="en-GB" dirty="0"/>
              <a:t>You can use the computer management console </a:t>
            </a:r>
          </a:p>
          <a:p>
            <a:r>
              <a:rPr lang="en-GB" dirty="0"/>
              <a:t>In the local users and groups you should see a few different ones in there</a:t>
            </a:r>
          </a:p>
        </p:txBody>
      </p:sp>
    </p:spTree>
    <p:extLst>
      <p:ext uri="{BB962C8B-B14F-4D97-AF65-F5344CB8AC3E}">
        <p14:creationId xmlns:p14="http://schemas.microsoft.com/office/powerpoint/2010/main" val="205822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4391C-BE54-45F9-A98C-0F9C8D354291}"/>
              </a:ext>
            </a:extLst>
          </p:cNvPr>
          <p:cNvSpPr>
            <a:spLocks noGrp="1"/>
          </p:cNvSpPr>
          <p:nvPr>
            <p:ph type="title"/>
          </p:nvPr>
        </p:nvSpPr>
        <p:spPr/>
        <p:txBody>
          <a:bodyPr/>
          <a:lstStyle/>
          <a:p>
            <a:r>
              <a:rPr lang="en-GB" dirty="0"/>
              <a:t>Local groups</a:t>
            </a:r>
          </a:p>
        </p:txBody>
      </p:sp>
      <p:sp>
        <p:nvSpPr>
          <p:cNvPr id="3" name="Content Placeholder 2">
            <a:extLst>
              <a:ext uri="{FF2B5EF4-FFF2-40B4-BE49-F238E27FC236}">
                <a16:creationId xmlns:a16="http://schemas.microsoft.com/office/drawing/2014/main" id="{6E96F603-B693-40EC-81B7-B5A0C0CECABD}"/>
              </a:ext>
            </a:extLst>
          </p:cNvPr>
          <p:cNvSpPr>
            <a:spLocks noGrp="1"/>
          </p:cNvSpPr>
          <p:nvPr>
            <p:ph idx="1"/>
          </p:nvPr>
        </p:nvSpPr>
        <p:spPr>
          <a:xfrm>
            <a:off x="312821" y="1384917"/>
            <a:ext cx="11590421" cy="5376664"/>
          </a:xfrm>
        </p:spPr>
        <p:txBody>
          <a:bodyPr>
            <a:normAutofit fontScale="92500" lnSpcReduction="10000"/>
          </a:bodyPr>
          <a:lstStyle/>
          <a:p>
            <a:pPr marL="0" indent="0" fontAlgn="t">
              <a:spcBef>
                <a:spcPts val="0"/>
              </a:spcBef>
              <a:buNone/>
            </a:pPr>
            <a:r>
              <a:rPr lang="en-GB" sz="1900" dirty="0">
                <a:latin typeface="Calibri" panose="020F0502020204030204" pitchFamily="34" charset="0"/>
              </a:rPr>
              <a:t>How many of these are we familiar with?</a:t>
            </a:r>
          </a:p>
          <a:p>
            <a:pPr marL="0" indent="0" fontAlgn="t">
              <a:spcBef>
                <a:spcPts val="0"/>
              </a:spcBef>
              <a:buNone/>
            </a:pPr>
            <a:r>
              <a:rPr lang="en-GB" sz="1900" dirty="0">
                <a:latin typeface="Calibri" panose="020F0502020204030204" pitchFamily="34" charset="0"/>
              </a:rPr>
              <a:t>Research what permissions each of these groups have and don’t have and where they might be used in your organisation or where you can implement these in your organisation. </a:t>
            </a:r>
          </a:p>
          <a:p>
            <a:pPr marL="0" indent="0" fontAlgn="t">
              <a:spcBef>
                <a:spcPts val="0"/>
              </a:spcBef>
              <a:buNone/>
            </a:pPr>
            <a:endParaRPr lang="en-GB" sz="1900" dirty="0">
              <a:latin typeface="Calibri" panose="020F0502020204030204" pitchFamily="34" charset="0"/>
            </a:endParaRPr>
          </a:p>
          <a:p>
            <a:pPr marL="0" indent="0" fontAlgn="t">
              <a:spcBef>
                <a:spcPts val="0"/>
              </a:spcBef>
              <a:buNone/>
            </a:pPr>
            <a:r>
              <a:rPr lang="en-GB" sz="1900" dirty="0">
                <a:latin typeface="Calibri" panose="020F0502020204030204" pitchFamily="34" charset="0"/>
              </a:rPr>
              <a:t>You have 30 minutes to research these, We will discuss this as a group</a:t>
            </a:r>
          </a:p>
          <a:p>
            <a:pPr marL="0" indent="0" algn="l" rtl="0" eaLnBrk="1" fontAlgn="t" latinLnBrk="0" hangingPunct="1">
              <a:spcBef>
                <a:spcPts val="0"/>
              </a:spcBef>
              <a:spcAft>
                <a:spcPts val="0"/>
              </a:spcAft>
              <a:buNone/>
            </a:pPr>
            <a:r>
              <a:rPr lang="en-GB" sz="1900" b="1" i="0" u="none" strike="noStrike" kern="1200" dirty="0">
                <a:solidFill>
                  <a:srgbClr val="FFFFFF"/>
                </a:solidFill>
                <a:effectLst/>
                <a:latin typeface="Calibri" panose="020F0502020204030204" pitchFamily="34" charset="0"/>
              </a:rPr>
              <a:t>cess Control Assistance Operators</a:t>
            </a:r>
            <a:endParaRPr lang="en-GB" sz="19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GB" sz="1900" b="0" i="0" u="none" strike="noStrike" kern="1200" dirty="0">
                <a:solidFill>
                  <a:srgbClr val="000000"/>
                </a:solidFill>
                <a:effectLst/>
                <a:latin typeface="Calibri" panose="020F0502020204030204" pitchFamily="34" charset="0"/>
              </a:rPr>
              <a:t>Administrators</a:t>
            </a:r>
            <a:endParaRPr lang="en-GB" sz="19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GB" sz="1900" b="0" i="0" u="none" strike="noStrike" kern="1200" dirty="0">
                <a:solidFill>
                  <a:srgbClr val="000000"/>
                </a:solidFill>
                <a:effectLst/>
                <a:latin typeface="Calibri" panose="020F0502020204030204" pitchFamily="34" charset="0"/>
              </a:rPr>
              <a:t>Backup Operators</a:t>
            </a:r>
            <a:endParaRPr lang="en-GB" sz="19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GB" sz="1900" b="0" i="0" u="none" strike="noStrike" kern="1200" dirty="0">
                <a:solidFill>
                  <a:srgbClr val="000000"/>
                </a:solidFill>
                <a:effectLst/>
                <a:latin typeface="Calibri" panose="020F0502020204030204" pitchFamily="34" charset="0"/>
              </a:rPr>
              <a:t>Cryptographic Operators</a:t>
            </a:r>
            <a:endParaRPr lang="en-GB" sz="19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GB" sz="1900" b="0" i="0" u="none" strike="noStrike" kern="1200" dirty="0">
                <a:solidFill>
                  <a:srgbClr val="000000"/>
                </a:solidFill>
                <a:effectLst/>
                <a:latin typeface="Calibri" panose="020F0502020204030204" pitchFamily="34" charset="0"/>
              </a:rPr>
              <a:t>Device Owners</a:t>
            </a:r>
          </a:p>
          <a:p>
            <a:pPr marL="0" algn="l" rtl="0" eaLnBrk="1" fontAlgn="t" latinLnBrk="0" hangingPunct="1">
              <a:spcBef>
                <a:spcPts val="0"/>
              </a:spcBef>
              <a:spcAft>
                <a:spcPts val="0"/>
              </a:spcAft>
            </a:pPr>
            <a:r>
              <a:rPr lang="en-GB" sz="1900" b="1" i="0" u="none" strike="noStrike" kern="1200" dirty="0">
                <a:solidFill>
                  <a:srgbClr val="FFFFFF"/>
                </a:solidFill>
                <a:effectLst/>
                <a:latin typeface="Calibri" panose="020F0502020204030204" pitchFamily="34" charset="0"/>
              </a:rPr>
              <a:t>Distributed COM Users</a:t>
            </a:r>
            <a:endParaRPr lang="en-GB" sz="19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GB" sz="1900" b="0" i="0" u="none" strike="noStrike" kern="1200" dirty="0">
                <a:solidFill>
                  <a:srgbClr val="000000"/>
                </a:solidFill>
                <a:effectLst/>
                <a:latin typeface="Calibri" panose="020F0502020204030204" pitchFamily="34" charset="0"/>
              </a:rPr>
              <a:t>Event Log Readers</a:t>
            </a:r>
            <a:endParaRPr lang="en-GB" sz="19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GB" sz="1900" b="0" i="0" u="none" strike="noStrike" kern="1200" dirty="0">
                <a:solidFill>
                  <a:srgbClr val="000000"/>
                </a:solidFill>
                <a:effectLst/>
                <a:latin typeface="Calibri" panose="020F0502020204030204" pitchFamily="34" charset="0"/>
              </a:rPr>
              <a:t>Guests</a:t>
            </a:r>
            <a:endParaRPr lang="en-GB" sz="19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GB" sz="1900" b="0" i="0" u="none" strike="noStrike" kern="1200" dirty="0">
                <a:solidFill>
                  <a:srgbClr val="000000"/>
                </a:solidFill>
                <a:effectLst/>
                <a:latin typeface="Calibri" panose="020F0502020204030204" pitchFamily="34" charset="0"/>
              </a:rPr>
              <a:t>Hyper-V Administrators</a:t>
            </a:r>
            <a:endParaRPr lang="en-GB" sz="19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GB" sz="1900" b="0" i="0" u="none" strike="noStrike" kern="1200" dirty="0">
                <a:solidFill>
                  <a:srgbClr val="000000"/>
                </a:solidFill>
                <a:effectLst/>
                <a:latin typeface="Calibri" panose="020F0502020204030204" pitchFamily="34" charset="0"/>
              </a:rPr>
              <a:t>IIS_IUSRS</a:t>
            </a:r>
            <a:endParaRPr lang="en-GB" sz="19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GB" sz="1900" b="1" i="0" u="none" strike="noStrike" kern="1200" dirty="0">
                <a:solidFill>
                  <a:srgbClr val="FFFFFF"/>
                </a:solidFill>
                <a:effectLst/>
                <a:latin typeface="Calibri" panose="020F0502020204030204" pitchFamily="34" charset="0"/>
              </a:rPr>
              <a:t>Network Configuration Operators</a:t>
            </a:r>
            <a:endParaRPr lang="en-GB" sz="19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GB" sz="1900" b="0" i="0" u="none" strike="noStrike" kern="1200" dirty="0">
                <a:solidFill>
                  <a:srgbClr val="000000"/>
                </a:solidFill>
                <a:effectLst/>
                <a:latin typeface="Calibri" panose="020F0502020204030204" pitchFamily="34" charset="0"/>
              </a:rPr>
              <a:t>Performance Log Users</a:t>
            </a:r>
            <a:endParaRPr lang="en-GB" sz="19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GB" sz="1900" b="0" i="0" u="none" strike="noStrike" kern="1200" dirty="0">
                <a:solidFill>
                  <a:srgbClr val="000000"/>
                </a:solidFill>
                <a:effectLst/>
                <a:latin typeface="Calibri" panose="020F0502020204030204" pitchFamily="34" charset="0"/>
              </a:rPr>
              <a:t>Performance Monitor Users</a:t>
            </a:r>
            <a:endParaRPr lang="en-GB" sz="19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GB" sz="1900" b="0" i="0" u="none" strike="noStrike" kern="1200" dirty="0">
                <a:solidFill>
                  <a:srgbClr val="000000"/>
                </a:solidFill>
                <a:effectLst/>
                <a:latin typeface="Calibri" panose="020F0502020204030204" pitchFamily="34" charset="0"/>
              </a:rPr>
              <a:t>Power Users</a:t>
            </a:r>
            <a:endParaRPr lang="en-GB" sz="19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GB" sz="1900" b="0" i="0" u="none" strike="noStrike" kern="1200" dirty="0">
                <a:solidFill>
                  <a:srgbClr val="000000"/>
                </a:solidFill>
                <a:effectLst/>
                <a:latin typeface="Calibri" panose="020F0502020204030204" pitchFamily="34" charset="0"/>
              </a:rPr>
              <a:t>Remote Desktop Users</a:t>
            </a:r>
          </a:p>
          <a:p>
            <a:pPr marL="0" algn="l" rtl="0" eaLnBrk="1" fontAlgn="t" latinLnBrk="0" hangingPunct="1">
              <a:spcBef>
                <a:spcPts val="0"/>
              </a:spcBef>
              <a:spcAft>
                <a:spcPts val="0"/>
              </a:spcAft>
            </a:pPr>
            <a:r>
              <a:rPr lang="en-GB" sz="1900" b="1" i="0" u="none" strike="noStrike" kern="1200" dirty="0">
                <a:solidFill>
                  <a:srgbClr val="FFFFFF"/>
                </a:solidFill>
                <a:effectLst/>
                <a:latin typeface="Calibri" panose="020F0502020204030204" pitchFamily="34" charset="0"/>
              </a:rPr>
              <a:t>Remote Management Users</a:t>
            </a:r>
            <a:endParaRPr lang="en-GB" sz="19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GB" sz="1900" b="0" i="0" u="none" strike="noStrike" kern="1200" dirty="0">
                <a:solidFill>
                  <a:srgbClr val="000000"/>
                </a:solidFill>
                <a:effectLst/>
                <a:latin typeface="Calibri" panose="020F0502020204030204" pitchFamily="34" charset="0"/>
              </a:rPr>
              <a:t>Replicator</a:t>
            </a:r>
            <a:endParaRPr lang="en-GB" sz="19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GB" sz="1900" b="0" i="0" u="none" strike="noStrike" kern="1200" dirty="0">
                <a:solidFill>
                  <a:srgbClr val="000000"/>
                </a:solidFill>
                <a:effectLst/>
                <a:latin typeface="Calibri" panose="020F0502020204030204" pitchFamily="34" charset="0"/>
              </a:rPr>
              <a:t>System Managed Accounts Group</a:t>
            </a:r>
            <a:endParaRPr lang="en-GB" sz="19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GB" sz="1900" b="0" i="0" u="none" strike="noStrike" kern="1200" dirty="0">
                <a:solidFill>
                  <a:srgbClr val="000000"/>
                </a:solidFill>
                <a:effectLst/>
                <a:latin typeface="Calibri" panose="020F0502020204030204" pitchFamily="34" charset="0"/>
              </a:rPr>
              <a:t>Users</a:t>
            </a:r>
            <a:endParaRPr lang="en-GB" sz="1900" b="0" i="0" u="none" strike="noStrike" dirty="0">
              <a:effectLst/>
              <a:latin typeface="Arial" panose="020B0604020202020204" pitchFamily="34" charset="0"/>
            </a:endParaRPr>
          </a:p>
          <a:p>
            <a:endParaRPr lang="en-GB" dirty="0"/>
          </a:p>
        </p:txBody>
      </p:sp>
    </p:spTree>
    <p:extLst>
      <p:ext uri="{BB962C8B-B14F-4D97-AF65-F5344CB8AC3E}">
        <p14:creationId xmlns:p14="http://schemas.microsoft.com/office/powerpoint/2010/main" val="37199035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F0CB7-94D7-4BBC-B0C3-7A2AB36DA045}"/>
              </a:ext>
            </a:extLst>
          </p:cNvPr>
          <p:cNvSpPr>
            <a:spLocks noGrp="1"/>
          </p:cNvSpPr>
          <p:nvPr>
            <p:ph type="title"/>
          </p:nvPr>
        </p:nvSpPr>
        <p:spPr/>
        <p:txBody>
          <a:bodyPr/>
          <a:lstStyle/>
          <a:p>
            <a:r>
              <a:rPr lang="en-GB" dirty="0"/>
              <a:t>Manage local groups</a:t>
            </a:r>
          </a:p>
        </p:txBody>
      </p:sp>
      <p:graphicFrame>
        <p:nvGraphicFramePr>
          <p:cNvPr id="4" name="Table 4">
            <a:extLst>
              <a:ext uri="{FF2B5EF4-FFF2-40B4-BE49-F238E27FC236}">
                <a16:creationId xmlns:a16="http://schemas.microsoft.com/office/drawing/2014/main" id="{C5104BC1-AC0E-49BF-92B1-628BEC70B92F}"/>
              </a:ext>
            </a:extLst>
          </p:cNvPr>
          <p:cNvGraphicFramePr>
            <a:graphicFrameLocks noGrp="1"/>
          </p:cNvGraphicFramePr>
          <p:nvPr>
            <p:ph idx="1"/>
          </p:nvPr>
        </p:nvGraphicFramePr>
        <p:xfrm>
          <a:off x="312738" y="1825625"/>
          <a:ext cx="11590336" cy="4394200"/>
        </p:xfrm>
        <a:graphic>
          <a:graphicData uri="http://schemas.openxmlformats.org/drawingml/2006/table">
            <a:tbl>
              <a:tblPr firstRow="1" bandRow="1">
                <a:tableStyleId>{5C22544A-7EE6-4342-B048-85BDC9FD1C3A}</a:tableStyleId>
              </a:tblPr>
              <a:tblGrid>
                <a:gridCol w="4692399">
                  <a:extLst>
                    <a:ext uri="{9D8B030D-6E8A-4147-A177-3AD203B41FA5}">
                      <a16:colId xmlns:a16="http://schemas.microsoft.com/office/drawing/2014/main" val="3062161711"/>
                    </a:ext>
                  </a:extLst>
                </a:gridCol>
                <a:gridCol w="6897937">
                  <a:extLst>
                    <a:ext uri="{9D8B030D-6E8A-4147-A177-3AD203B41FA5}">
                      <a16:colId xmlns:a16="http://schemas.microsoft.com/office/drawing/2014/main" val="3474611769"/>
                    </a:ext>
                  </a:extLst>
                </a:gridCol>
              </a:tblGrid>
              <a:tr h="370840">
                <a:tc>
                  <a:txBody>
                    <a:bodyPr/>
                    <a:lstStyle/>
                    <a:p>
                      <a:r>
                        <a:rPr lang="en-GB" dirty="0"/>
                        <a:t>Local group</a:t>
                      </a:r>
                    </a:p>
                  </a:txBody>
                  <a:tcPr/>
                </a:tc>
                <a:tc>
                  <a:txBody>
                    <a:bodyPr/>
                    <a:lstStyle/>
                    <a:p>
                      <a:r>
                        <a:rPr lang="en-GB" dirty="0"/>
                        <a:t>Description</a:t>
                      </a:r>
                    </a:p>
                  </a:txBody>
                  <a:tcPr/>
                </a:tc>
                <a:extLst>
                  <a:ext uri="{0D108BD9-81ED-4DB2-BD59-A6C34878D82A}">
                    <a16:rowId xmlns:a16="http://schemas.microsoft.com/office/drawing/2014/main" val="3920232797"/>
                  </a:ext>
                </a:extLst>
              </a:tr>
              <a:tr h="370840">
                <a:tc>
                  <a:txBody>
                    <a:bodyPr/>
                    <a:lstStyle/>
                    <a:p>
                      <a:r>
                        <a:rPr lang="en-GB" dirty="0"/>
                        <a:t>Access Control Assistance Operators</a:t>
                      </a:r>
                    </a:p>
                  </a:txBody>
                  <a:tcPr/>
                </a:tc>
                <a:tc>
                  <a:txBody>
                    <a:bodyPr/>
                    <a:lstStyle/>
                    <a:p>
                      <a:r>
                        <a:rPr lang="en-GB" dirty="0"/>
                        <a:t>Members of this group can remotely query authorization attributes and permissions for resources on the computer.</a:t>
                      </a:r>
                    </a:p>
                  </a:txBody>
                  <a:tcPr/>
                </a:tc>
                <a:extLst>
                  <a:ext uri="{0D108BD9-81ED-4DB2-BD59-A6C34878D82A}">
                    <a16:rowId xmlns:a16="http://schemas.microsoft.com/office/drawing/2014/main" val="3128917402"/>
                  </a:ext>
                </a:extLst>
              </a:tr>
              <a:tr h="370840">
                <a:tc>
                  <a:txBody>
                    <a:bodyPr/>
                    <a:lstStyle/>
                    <a:p>
                      <a:r>
                        <a:rPr lang="en-GB" dirty="0"/>
                        <a:t>Administrators</a:t>
                      </a:r>
                    </a:p>
                  </a:txBody>
                  <a:tcPr/>
                </a:tc>
                <a:tc>
                  <a:txBody>
                    <a:bodyPr/>
                    <a:lstStyle/>
                    <a:p>
                      <a:r>
                        <a:rPr lang="en-GB" dirty="0"/>
                        <a:t>The Administrators group has full permissions and privileges on a Windows 10 device. Members can manage all the objects on the computer. The Administrator and initial user accounts are members of the Administrators local group.</a:t>
                      </a:r>
                    </a:p>
                  </a:txBody>
                  <a:tcPr/>
                </a:tc>
                <a:extLst>
                  <a:ext uri="{0D108BD9-81ED-4DB2-BD59-A6C34878D82A}">
                    <a16:rowId xmlns:a16="http://schemas.microsoft.com/office/drawing/2014/main" val="191379095"/>
                  </a:ext>
                </a:extLst>
              </a:tr>
              <a:tr h="370840">
                <a:tc>
                  <a:txBody>
                    <a:bodyPr/>
                    <a:lstStyle/>
                    <a:p>
                      <a:r>
                        <a:rPr lang="en-GB" dirty="0"/>
                        <a:t>Backup Operators</a:t>
                      </a:r>
                    </a:p>
                  </a:txBody>
                  <a:tcPr/>
                </a:tc>
                <a:tc>
                  <a:txBody>
                    <a:bodyPr/>
                    <a:lstStyle/>
                    <a:p>
                      <a:r>
                        <a:rPr lang="en-GB" dirty="0"/>
                        <a:t>Backup Operators group members have permissions to back up and restore the file system regardless of any NTFS permissions. Backup Operators can access the file system only through the Backup utility.</a:t>
                      </a:r>
                    </a:p>
                  </a:txBody>
                  <a:tcPr/>
                </a:tc>
                <a:extLst>
                  <a:ext uri="{0D108BD9-81ED-4DB2-BD59-A6C34878D82A}">
                    <a16:rowId xmlns:a16="http://schemas.microsoft.com/office/drawing/2014/main" val="4032245203"/>
                  </a:ext>
                </a:extLst>
              </a:tr>
              <a:tr h="370840">
                <a:tc>
                  <a:txBody>
                    <a:bodyPr/>
                    <a:lstStyle/>
                    <a:p>
                      <a:r>
                        <a:rPr lang="en-GB" dirty="0"/>
                        <a:t>Cryptographic Operators</a:t>
                      </a:r>
                    </a:p>
                    <a:p>
                      <a:endParaRPr lang="en-GB" dirty="0"/>
                    </a:p>
                  </a:txBody>
                  <a:tcPr/>
                </a:tc>
                <a:tc>
                  <a:txBody>
                    <a:bodyPr/>
                    <a:lstStyle/>
                    <a:p>
                      <a:r>
                        <a:rPr lang="en-GB" dirty="0"/>
                        <a:t>The Cryptographic Operators group has access to perform cryptographic operations on the computer.</a:t>
                      </a:r>
                    </a:p>
                  </a:txBody>
                  <a:tcPr/>
                </a:tc>
                <a:extLst>
                  <a:ext uri="{0D108BD9-81ED-4DB2-BD59-A6C34878D82A}">
                    <a16:rowId xmlns:a16="http://schemas.microsoft.com/office/drawing/2014/main" val="591387242"/>
                  </a:ext>
                </a:extLst>
              </a:tr>
              <a:tr h="378293">
                <a:tc>
                  <a:txBody>
                    <a:bodyPr/>
                    <a:lstStyle/>
                    <a:p>
                      <a:r>
                        <a:rPr lang="en-GB" dirty="0"/>
                        <a:t>Device Owners</a:t>
                      </a:r>
                    </a:p>
                  </a:txBody>
                  <a:tcPr/>
                </a:tc>
                <a:tc>
                  <a:txBody>
                    <a:bodyPr/>
                    <a:lstStyle/>
                    <a:p>
                      <a:r>
                        <a:rPr lang="en-GB" dirty="0"/>
                        <a:t>Members of this group can change system-wide settings to the computer.</a:t>
                      </a:r>
                    </a:p>
                  </a:txBody>
                  <a:tcPr/>
                </a:tc>
                <a:extLst>
                  <a:ext uri="{0D108BD9-81ED-4DB2-BD59-A6C34878D82A}">
                    <a16:rowId xmlns:a16="http://schemas.microsoft.com/office/drawing/2014/main" val="365381406"/>
                  </a:ext>
                </a:extLst>
              </a:tr>
            </a:tbl>
          </a:graphicData>
        </a:graphic>
      </p:graphicFrame>
    </p:spTree>
    <p:extLst>
      <p:ext uri="{BB962C8B-B14F-4D97-AF65-F5344CB8AC3E}">
        <p14:creationId xmlns:p14="http://schemas.microsoft.com/office/powerpoint/2010/main" val="1496289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Chapter 2</a:t>
            </a:r>
          </a:p>
        </p:txBody>
      </p:sp>
      <p:sp>
        <p:nvSpPr>
          <p:cNvPr id="3" name="Content Placeholder 2"/>
          <p:cNvSpPr>
            <a:spLocks noGrp="1"/>
          </p:cNvSpPr>
          <p:nvPr>
            <p:ph idx="1"/>
          </p:nvPr>
        </p:nvSpPr>
        <p:spPr/>
        <p:txBody>
          <a:bodyPr/>
          <a:lstStyle/>
          <a:p>
            <a:r>
              <a:rPr lang="en-GB" dirty="0"/>
              <a:t>Manage Devices and Data</a:t>
            </a:r>
          </a:p>
        </p:txBody>
      </p:sp>
    </p:spTree>
    <p:extLst>
      <p:ext uri="{BB962C8B-B14F-4D97-AF65-F5344CB8AC3E}">
        <p14:creationId xmlns:p14="http://schemas.microsoft.com/office/powerpoint/2010/main" val="27102139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Manage local groups</a:t>
            </a:r>
          </a:p>
        </p:txBody>
      </p:sp>
      <p:graphicFrame>
        <p:nvGraphicFramePr>
          <p:cNvPr id="4" name="Content Placeholder 3"/>
          <p:cNvGraphicFramePr>
            <a:graphicFrameLocks noGrp="1"/>
          </p:cNvGraphicFramePr>
          <p:nvPr>
            <p:ph idx="1"/>
          </p:nvPr>
        </p:nvGraphicFramePr>
        <p:xfrm>
          <a:off x="312738" y="1825625"/>
          <a:ext cx="11590338" cy="4668520"/>
        </p:xfrm>
        <a:graphic>
          <a:graphicData uri="http://schemas.openxmlformats.org/drawingml/2006/table">
            <a:tbl>
              <a:tblPr firstRow="1" bandRow="1">
                <a:tableStyleId>{5C22544A-7EE6-4342-B048-85BDC9FD1C3A}</a:tableStyleId>
              </a:tblPr>
              <a:tblGrid>
                <a:gridCol w="4828757">
                  <a:extLst>
                    <a:ext uri="{9D8B030D-6E8A-4147-A177-3AD203B41FA5}">
                      <a16:colId xmlns:a16="http://schemas.microsoft.com/office/drawing/2014/main" val="3510221020"/>
                    </a:ext>
                  </a:extLst>
                </a:gridCol>
                <a:gridCol w="6761581">
                  <a:extLst>
                    <a:ext uri="{9D8B030D-6E8A-4147-A177-3AD203B41FA5}">
                      <a16:colId xmlns:a16="http://schemas.microsoft.com/office/drawing/2014/main" val="322981928"/>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Local group</a:t>
                      </a:r>
                    </a:p>
                  </a:txBody>
                  <a:tcPr/>
                </a:tc>
                <a:tc>
                  <a:txBody>
                    <a:bodyPr/>
                    <a:lstStyle/>
                    <a:p>
                      <a:r>
                        <a:rPr lang="en-GB" dirty="0"/>
                        <a:t>Description</a:t>
                      </a:r>
                    </a:p>
                  </a:txBody>
                  <a:tcPr/>
                </a:tc>
                <a:extLst>
                  <a:ext uri="{0D108BD9-81ED-4DB2-BD59-A6C34878D82A}">
                    <a16:rowId xmlns:a16="http://schemas.microsoft.com/office/drawing/2014/main" val="4221654111"/>
                  </a:ext>
                </a:extLst>
              </a:tr>
              <a:tr h="370840">
                <a:tc>
                  <a:txBody>
                    <a:bodyPr/>
                    <a:lstStyle/>
                    <a:p>
                      <a:r>
                        <a:rPr lang="en-GB" dirty="0"/>
                        <a:t>Distributed COM Users</a:t>
                      </a:r>
                    </a:p>
                    <a:p>
                      <a:endParaRPr lang="en-GB" dirty="0"/>
                    </a:p>
                  </a:txBody>
                  <a:tcPr/>
                </a:tc>
                <a:tc>
                  <a:txBody>
                    <a:bodyPr/>
                    <a:lstStyle/>
                    <a:p>
                      <a:r>
                        <a:rPr lang="en-GB" dirty="0"/>
                        <a:t>The Distributed COM Users group can launch and run Distributed</a:t>
                      </a:r>
                      <a:r>
                        <a:rPr lang="en-GB" baseline="0" dirty="0"/>
                        <a:t> COM objects on the computer</a:t>
                      </a:r>
                      <a:endParaRPr lang="en-GB" dirty="0"/>
                    </a:p>
                  </a:txBody>
                  <a:tcPr/>
                </a:tc>
                <a:extLst>
                  <a:ext uri="{0D108BD9-81ED-4DB2-BD59-A6C34878D82A}">
                    <a16:rowId xmlns:a16="http://schemas.microsoft.com/office/drawing/2014/main" val="449844844"/>
                  </a:ext>
                </a:extLst>
              </a:tr>
              <a:tr h="370840">
                <a:tc>
                  <a:txBody>
                    <a:bodyPr/>
                    <a:lstStyle/>
                    <a:p>
                      <a:r>
                        <a:rPr lang="en-GB" dirty="0"/>
                        <a:t>Event Log Readers</a:t>
                      </a:r>
                    </a:p>
                  </a:txBody>
                  <a:tcPr/>
                </a:tc>
                <a:tc>
                  <a:txBody>
                    <a:bodyPr/>
                    <a:lstStyle/>
                    <a:p>
                      <a:r>
                        <a:rPr lang="en-GB" dirty="0"/>
                        <a:t>Event Log Readers group members can read the event log on the local computer.</a:t>
                      </a:r>
                    </a:p>
                  </a:txBody>
                  <a:tcPr/>
                </a:tc>
                <a:extLst>
                  <a:ext uri="{0D108BD9-81ED-4DB2-BD59-A6C34878D82A}">
                    <a16:rowId xmlns:a16="http://schemas.microsoft.com/office/drawing/2014/main" val="769241607"/>
                  </a:ext>
                </a:extLst>
              </a:tr>
              <a:tr h="370840">
                <a:tc>
                  <a:txBody>
                    <a:bodyPr/>
                    <a:lstStyle/>
                    <a:p>
                      <a:r>
                        <a:rPr lang="en-GB" dirty="0"/>
                        <a:t>Guests</a:t>
                      </a:r>
                    </a:p>
                  </a:txBody>
                  <a:tcPr/>
                </a:tc>
                <a:tc>
                  <a:txBody>
                    <a:bodyPr/>
                    <a:lstStyle/>
                    <a:p>
                      <a:r>
                        <a:rPr lang="en-GB" dirty="0"/>
                        <a:t>The Guests group has very limited access to the computer. In most cases, administrators disable guest access because guest access can pose a potential security risk; instead, most administrators prefer to create specific users. By default, the Guest user account is a member of the Guests local group.</a:t>
                      </a:r>
                    </a:p>
                  </a:txBody>
                  <a:tcPr/>
                </a:tc>
                <a:extLst>
                  <a:ext uri="{0D108BD9-81ED-4DB2-BD59-A6C34878D82A}">
                    <a16:rowId xmlns:a16="http://schemas.microsoft.com/office/drawing/2014/main" val="1134051474"/>
                  </a:ext>
                </a:extLst>
              </a:tr>
              <a:tr h="370840">
                <a:tc>
                  <a:txBody>
                    <a:bodyPr/>
                    <a:lstStyle/>
                    <a:p>
                      <a:r>
                        <a:rPr lang="en-GB" dirty="0"/>
                        <a:t>Hyper-V Administrators</a:t>
                      </a:r>
                    </a:p>
                  </a:txBody>
                  <a:tcPr/>
                </a:tc>
                <a:tc>
                  <a:txBody>
                    <a:bodyPr/>
                    <a:lstStyle/>
                    <a:p>
                      <a:r>
                        <a:rPr lang="en-GB" dirty="0"/>
                        <a:t>Members of this group have complete and unrestricted access to all features of Hyper-V if this feature has been installed.</a:t>
                      </a:r>
                    </a:p>
                  </a:txBody>
                  <a:tcPr/>
                </a:tc>
                <a:extLst>
                  <a:ext uri="{0D108BD9-81ED-4DB2-BD59-A6C34878D82A}">
                    <a16:rowId xmlns:a16="http://schemas.microsoft.com/office/drawing/2014/main" val="2770580235"/>
                  </a:ext>
                </a:extLst>
              </a:tr>
              <a:tr h="370840">
                <a:tc>
                  <a:txBody>
                    <a:bodyPr/>
                    <a:lstStyle/>
                    <a:p>
                      <a:r>
                        <a:rPr lang="en-GB" dirty="0"/>
                        <a:t>IIS_IUSRS</a:t>
                      </a:r>
                    </a:p>
                    <a:p>
                      <a:endParaRPr lang="en-GB" dirty="0"/>
                    </a:p>
                  </a:txBody>
                  <a:tcPr/>
                </a:tc>
                <a:tc>
                  <a:txBody>
                    <a:bodyPr/>
                    <a:lstStyle/>
                    <a:p>
                      <a:r>
                        <a:rPr lang="en-GB" dirty="0"/>
                        <a:t>The IIS_IUSRS group is used by Internet Information Services (IIS). By default, the NT AUTHORITY\IUSR user account, used by IIS, is a member of the IIS_IUSRS group.</a:t>
                      </a:r>
                    </a:p>
                  </a:txBody>
                  <a:tcPr/>
                </a:tc>
                <a:extLst>
                  <a:ext uri="{0D108BD9-81ED-4DB2-BD59-A6C34878D82A}">
                    <a16:rowId xmlns:a16="http://schemas.microsoft.com/office/drawing/2014/main" val="3689991599"/>
                  </a:ext>
                </a:extLst>
              </a:tr>
            </a:tbl>
          </a:graphicData>
        </a:graphic>
      </p:graphicFrame>
    </p:spTree>
    <p:extLst>
      <p:ext uri="{BB962C8B-B14F-4D97-AF65-F5344CB8AC3E}">
        <p14:creationId xmlns:p14="http://schemas.microsoft.com/office/powerpoint/2010/main" val="36430415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Manage local groups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23464858"/>
              </p:ext>
            </p:extLst>
          </p:nvPr>
        </p:nvGraphicFramePr>
        <p:xfrm>
          <a:off x="312738" y="1825625"/>
          <a:ext cx="10319667" cy="4394200"/>
        </p:xfrm>
        <a:graphic>
          <a:graphicData uri="http://schemas.openxmlformats.org/drawingml/2006/table">
            <a:tbl>
              <a:tblPr firstRow="1" bandRow="1">
                <a:tableStyleId>{5C22544A-7EE6-4342-B048-85BDC9FD1C3A}</a:tableStyleId>
              </a:tblPr>
              <a:tblGrid>
                <a:gridCol w="3333496">
                  <a:extLst>
                    <a:ext uri="{9D8B030D-6E8A-4147-A177-3AD203B41FA5}">
                      <a16:colId xmlns:a16="http://schemas.microsoft.com/office/drawing/2014/main" val="738058145"/>
                    </a:ext>
                  </a:extLst>
                </a:gridCol>
                <a:gridCol w="6986171">
                  <a:extLst>
                    <a:ext uri="{9D8B030D-6E8A-4147-A177-3AD203B41FA5}">
                      <a16:colId xmlns:a16="http://schemas.microsoft.com/office/drawing/2014/main" val="3123045003"/>
                    </a:ext>
                  </a:extLst>
                </a:gridCol>
              </a:tblGrid>
              <a:tr h="370840">
                <a:tc>
                  <a:txBody>
                    <a:bodyPr/>
                    <a:lstStyle/>
                    <a:p>
                      <a:r>
                        <a:rPr lang="en-GB" dirty="0"/>
                        <a:t>Local Group</a:t>
                      </a:r>
                    </a:p>
                  </a:txBody>
                  <a:tcPr/>
                </a:tc>
                <a:tc>
                  <a:txBody>
                    <a:bodyPr/>
                    <a:lstStyle/>
                    <a:p>
                      <a:r>
                        <a:rPr lang="en-GB" dirty="0"/>
                        <a:t>Description</a:t>
                      </a:r>
                    </a:p>
                  </a:txBody>
                  <a:tcPr/>
                </a:tc>
                <a:extLst>
                  <a:ext uri="{0D108BD9-81ED-4DB2-BD59-A6C34878D82A}">
                    <a16:rowId xmlns:a16="http://schemas.microsoft.com/office/drawing/2014/main" val="251509166"/>
                  </a:ext>
                </a:extLst>
              </a:tr>
              <a:tr h="370840">
                <a:tc>
                  <a:txBody>
                    <a:bodyPr/>
                    <a:lstStyle/>
                    <a:p>
                      <a:r>
                        <a:rPr lang="en-GB" dirty="0"/>
                        <a:t>Network Configuration Operators</a:t>
                      </a:r>
                    </a:p>
                    <a:p>
                      <a:endParaRPr lang="en-GB" dirty="0"/>
                    </a:p>
                  </a:txBody>
                  <a:tcPr/>
                </a:tc>
                <a:tc>
                  <a:txBody>
                    <a:bodyPr/>
                    <a:lstStyle/>
                    <a:p>
                      <a:r>
                        <a:rPr lang="en-GB" dirty="0"/>
                        <a:t>Members of the Network Configuration Operators group can manage the computer’s network configuration.</a:t>
                      </a:r>
                    </a:p>
                  </a:txBody>
                  <a:tcPr/>
                </a:tc>
                <a:extLst>
                  <a:ext uri="{0D108BD9-81ED-4DB2-BD59-A6C34878D82A}">
                    <a16:rowId xmlns:a16="http://schemas.microsoft.com/office/drawing/2014/main" val="3990862011"/>
                  </a:ext>
                </a:extLst>
              </a:tr>
              <a:tr h="370840">
                <a:tc>
                  <a:txBody>
                    <a:bodyPr/>
                    <a:lstStyle/>
                    <a:p>
                      <a:r>
                        <a:rPr lang="en-GB" dirty="0"/>
                        <a:t>Performance Log Users</a:t>
                      </a:r>
                    </a:p>
                  </a:txBody>
                  <a:tcPr/>
                </a:tc>
                <a:tc>
                  <a:txBody>
                    <a:bodyPr/>
                    <a:lstStyle/>
                    <a:p>
                      <a:r>
                        <a:rPr lang="en-GB" dirty="0"/>
                        <a:t>The Performance Log Users group can access and schedule logging of performance counters and create and manage trace counters on a device.</a:t>
                      </a:r>
                    </a:p>
                  </a:txBody>
                  <a:tcPr/>
                </a:tc>
                <a:extLst>
                  <a:ext uri="{0D108BD9-81ED-4DB2-BD59-A6C34878D82A}">
                    <a16:rowId xmlns:a16="http://schemas.microsoft.com/office/drawing/2014/main" val="754271182"/>
                  </a:ext>
                </a:extLst>
              </a:tr>
              <a:tr h="370840">
                <a:tc>
                  <a:txBody>
                    <a:bodyPr/>
                    <a:lstStyle/>
                    <a:p>
                      <a:r>
                        <a:rPr lang="en-GB" dirty="0"/>
                        <a:t>Performance Monitor Users</a:t>
                      </a:r>
                    </a:p>
                    <a:p>
                      <a:endParaRPr lang="en-GB" dirty="0"/>
                    </a:p>
                  </a:txBody>
                  <a:tcPr/>
                </a:tc>
                <a:tc>
                  <a:txBody>
                    <a:bodyPr/>
                    <a:lstStyle/>
                    <a:p>
                      <a:r>
                        <a:rPr lang="en-GB" dirty="0"/>
                        <a:t>The Performance Monitor Users group can access and view performance counter information on a device. Members of this group can access performance counters both locally and remotely.</a:t>
                      </a:r>
                    </a:p>
                  </a:txBody>
                  <a:tcPr/>
                </a:tc>
                <a:extLst>
                  <a:ext uri="{0D108BD9-81ED-4DB2-BD59-A6C34878D82A}">
                    <a16:rowId xmlns:a16="http://schemas.microsoft.com/office/drawing/2014/main" val="3780251839"/>
                  </a:ext>
                </a:extLst>
              </a:tr>
              <a:tr h="370840">
                <a:tc>
                  <a:txBody>
                    <a:bodyPr/>
                    <a:lstStyle/>
                    <a:p>
                      <a:r>
                        <a:rPr lang="en-GB" dirty="0"/>
                        <a:t>Power Users</a:t>
                      </a:r>
                    </a:p>
                    <a:p>
                      <a:endParaRPr lang="en-GB" dirty="0"/>
                    </a:p>
                  </a:txBody>
                  <a:tcPr/>
                </a:tc>
                <a:tc>
                  <a:txBody>
                    <a:bodyPr/>
                    <a:lstStyle/>
                    <a:p>
                      <a:r>
                        <a:rPr lang="en-GB" dirty="0"/>
                        <a:t>The Power Users group is included in Windows 10 for backward compatibility only. Power Users was a group used on computers running Windows XP and granted members limited administrative rights.</a:t>
                      </a:r>
                    </a:p>
                  </a:txBody>
                  <a:tcPr/>
                </a:tc>
                <a:extLst>
                  <a:ext uri="{0D108BD9-81ED-4DB2-BD59-A6C34878D82A}">
                    <a16:rowId xmlns:a16="http://schemas.microsoft.com/office/drawing/2014/main" val="4020724026"/>
                  </a:ext>
                </a:extLst>
              </a:tr>
              <a:tr h="370840">
                <a:tc>
                  <a:txBody>
                    <a:bodyPr/>
                    <a:lstStyle/>
                    <a:p>
                      <a:r>
                        <a:rPr lang="en-GB" dirty="0"/>
                        <a:t>Remote Desktop Users</a:t>
                      </a:r>
                    </a:p>
                    <a:p>
                      <a:endParaRPr lang="en-GB" dirty="0"/>
                    </a:p>
                  </a:txBody>
                  <a:tcPr/>
                </a:tc>
                <a:tc>
                  <a:txBody>
                    <a:bodyPr/>
                    <a:lstStyle/>
                    <a:p>
                      <a:r>
                        <a:rPr lang="en-GB" dirty="0"/>
                        <a:t>The Remote Desktop Users group members can log on remotely using the Remote Desktop service.</a:t>
                      </a:r>
                    </a:p>
                  </a:txBody>
                  <a:tcPr/>
                </a:tc>
                <a:extLst>
                  <a:ext uri="{0D108BD9-81ED-4DB2-BD59-A6C34878D82A}">
                    <a16:rowId xmlns:a16="http://schemas.microsoft.com/office/drawing/2014/main" val="3416543585"/>
                  </a:ext>
                </a:extLst>
              </a:tr>
            </a:tbl>
          </a:graphicData>
        </a:graphic>
      </p:graphicFrame>
    </p:spTree>
    <p:extLst>
      <p:ext uri="{BB962C8B-B14F-4D97-AF65-F5344CB8AC3E}">
        <p14:creationId xmlns:p14="http://schemas.microsoft.com/office/powerpoint/2010/main" val="2107434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Manage local groups</a:t>
            </a:r>
          </a:p>
        </p:txBody>
      </p:sp>
      <p:graphicFrame>
        <p:nvGraphicFramePr>
          <p:cNvPr id="4" name="Content Placeholder 3"/>
          <p:cNvGraphicFramePr>
            <a:graphicFrameLocks noGrp="1"/>
          </p:cNvGraphicFramePr>
          <p:nvPr>
            <p:ph idx="1"/>
          </p:nvPr>
        </p:nvGraphicFramePr>
        <p:xfrm>
          <a:off x="312738" y="1825625"/>
          <a:ext cx="11590338" cy="4302760"/>
        </p:xfrm>
        <a:graphic>
          <a:graphicData uri="http://schemas.openxmlformats.org/drawingml/2006/table">
            <a:tbl>
              <a:tblPr firstRow="1" bandRow="1">
                <a:tableStyleId>{5C22544A-7EE6-4342-B048-85BDC9FD1C3A}</a:tableStyleId>
              </a:tblPr>
              <a:tblGrid>
                <a:gridCol w="4724483">
                  <a:extLst>
                    <a:ext uri="{9D8B030D-6E8A-4147-A177-3AD203B41FA5}">
                      <a16:colId xmlns:a16="http://schemas.microsoft.com/office/drawing/2014/main" val="713765268"/>
                    </a:ext>
                  </a:extLst>
                </a:gridCol>
                <a:gridCol w="6865855">
                  <a:extLst>
                    <a:ext uri="{9D8B030D-6E8A-4147-A177-3AD203B41FA5}">
                      <a16:colId xmlns:a16="http://schemas.microsoft.com/office/drawing/2014/main" val="3903460479"/>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Local Group</a:t>
                      </a:r>
                    </a:p>
                  </a:txBody>
                  <a:tcPr/>
                </a:tc>
                <a:tc>
                  <a:txBody>
                    <a:bodyPr/>
                    <a:lstStyle/>
                    <a:p>
                      <a:r>
                        <a:rPr lang="en-GB" dirty="0"/>
                        <a:t>Description</a:t>
                      </a:r>
                    </a:p>
                  </a:txBody>
                  <a:tcPr/>
                </a:tc>
                <a:extLst>
                  <a:ext uri="{0D108BD9-81ED-4DB2-BD59-A6C34878D82A}">
                    <a16:rowId xmlns:a16="http://schemas.microsoft.com/office/drawing/2014/main" val="794924576"/>
                  </a:ext>
                </a:extLst>
              </a:tr>
              <a:tr h="370840">
                <a:tc>
                  <a:txBody>
                    <a:bodyPr/>
                    <a:lstStyle/>
                    <a:p>
                      <a:r>
                        <a:rPr lang="en-GB" dirty="0"/>
                        <a:t>Remote Management Users</a:t>
                      </a:r>
                    </a:p>
                    <a:p>
                      <a:endParaRPr lang="en-GB" dirty="0"/>
                    </a:p>
                  </a:txBody>
                  <a:tcPr/>
                </a:tc>
                <a:tc>
                  <a:txBody>
                    <a:bodyPr/>
                    <a:lstStyle/>
                    <a:p>
                      <a:r>
                        <a:rPr lang="en-GB" dirty="0"/>
                        <a:t>Members of this group can access WMI resources over management protocols (such as WS-Management via the Windows Remote Management service). This applies only to WMI namespaces that grant access to the user.</a:t>
                      </a:r>
                    </a:p>
                  </a:txBody>
                  <a:tcPr/>
                </a:tc>
                <a:extLst>
                  <a:ext uri="{0D108BD9-81ED-4DB2-BD59-A6C34878D82A}">
                    <a16:rowId xmlns:a16="http://schemas.microsoft.com/office/drawing/2014/main" val="3777122050"/>
                  </a:ext>
                </a:extLst>
              </a:tr>
              <a:tr h="370840">
                <a:tc>
                  <a:txBody>
                    <a:bodyPr/>
                    <a:lstStyle/>
                    <a:p>
                      <a:r>
                        <a:rPr lang="en-GB" dirty="0"/>
                        <a:t>Replicator</a:t>
                      </a:r>
                    </a:p>
                    <a:p>
                      <a:endParaRPr lang="en-GB" dirty="0"/>
                    </a:p>
                  </a:txBody>
                  <a:tcPr/>
                </a:tc>
                <a:tc>
                  <a:txBody>
                    <a:bodyPr/>
                    <a:lstStyle/>
                    <a:p>
                      <a:r>
                        <a:rPr lang="en-GB" dirty="0"/>
                        <a:t>The Replicator group supports directory replication, which is a feature used by domain controllers.</a:t>
                      </a:r>
                    </a:p>
                  </a:txBody>
                  <a:tcPr/>
                </a:tc>
                <a:extLst>
                  <a:ext uri="{0D108BD9-81ED-4DB2-BD59-A6C34878D82A}">
                    <a16:rowId xmlns:a16="http://schemas.microsoft.com/office/drawing/2014/main" val="3731807879"/>
                  </a:ext>
                </a:extLst>
              </a:tr>
              <a:tr h="370840">
                <a:tc>
                  <a:txBody>
                    <a:bodyPr/>
                    <a:lstStyle/>
                    <a:p>
                      <a:r>
                        <a:rPr lang="en-GB" dirty="0"/>
                        <a:t>System Managed Accounts Group</a:t>
                      </a:r>
                    </a:p>
                    <a:p>
                      <a:endParaRPr lang="en-GB" dirty="0"/>
                    </a:p>
                  </a:txBody>
                  <a:tcPr/>
                </a:tc>
                <a:tc>
                  <a:txBody>
                    <a:bodyPr/>
                    <a:lstStyle/>
                    <a:p>
                      <a:r>
                        <a:rPr lang="en-GB" dirty="0"/>
                        <a:t>Members of this group are managed by the system.</a:t>
                      </a:r>
                    </a:p>
                    <a:p>
                      <a:endParaRPr lang="en-GB" dirty="0"/>
                    </a:p>
                  </a:txBody>
                  <a:tcPr/>
                </a:tc>
                <a:extLst>
                  <a:ext uri="{0D108BD9-81ED-4DB2-BD59-A6C34878D82A}">
                    <a16:rowId xmlns:a16="http://schemas.microsoft.com/office/drawing/2014/main" val="2009638019"/>
                  </a:ext>
                </a:extLst>
              </a:tr>
              <a:tr h="370840">
                <a:tc>
                  <a:txBody>
                    <a:bodyPr/>
                    <a:lstStyle/>
                    <a:p>
                      <a:r>
                        <a:rPr lang="en-GB" dirty="0"/>
                        <a:t>Users</a:t>
                      </a:r>
                    </a:p>
                  </a:txBody>
                  <a:tcPr/>
                </a:tc>
                <a:tc>
                  <a:txBody>
                    <a:bodyPr/>
                    <a:lstStyle/>
                    <a:p>
                      <a:r>
                        <a:rPr lang="en-GB" dirty="0"/>
                        <a:t>The Users group is used for end users who require very limited system access. On a fresh copy of Windows 10, members of the Users group are unable to compromise the operating system or program files. By default, all users who have been created on a device, except Guest users, are members of the Users local group.</a:t>
                      </a:r>
                    </a:p>
                  </a:txBody>
                  <a:tcPr/>
                </a:tc>
                <a:extLst>
                  <a:ext uri="{0D108BD9-81ED-4DB2-BD59-A6C34878D82A}">
                    <a16:rowId xmlns:a16="http://schemas.microsoft.com/office/drawing/2014/main" val="3174858686"/>
                  </a:ext>
                </a:extLst>
              </a:tr>
            </a:tbl>
          </a:graphicData>
        </a:graphic>
      </p:graphicFrame>
    </p:spTree>
    <p:extLst>
      <p:ext uri="{BB962C8B-B14F-4D97-AF65-F5344CB8AC3E}">
        <p14:creationId xmlns:p14="http://schemas.microsoft.com/office/powerpoint/2010/main" val="4475184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Create and delete groups</a:t>
            </a:r>
          </a:p>
        </p:txBody>
      </p:sp>
      <p:sp>
        <p:nvSpPr>
          <p:cNvPr id="3" name="Content Placeholder 2"/>
          <p:cNvSpPr>
            <a:spLocks noGrp="1"/>
          </p:cNvSpPr>
          <p:nvPr>
            <p:ph idx="1"/>
          </p:nvPr>
        </p:nvSpPr>
        <p:spPr/>
        <p:txBody>
          <a:bodyPr/>
          <a:lstStyle/>
          <a:p>
            <a:r>
              <a:rPr lang="en-GB" dirty="0"/>
              <a:t>Only administrators group can manage users and groups</a:t>
            </a:r>
          </a:p>
          <a:p>
            <a:endParaRPr lang="en-GB" dirty="0"/>
          </a:p>
          <a:p>
            <a:r>
              <a:rPr lang="en-GB" dirty="0"/>
              <a:t>Create a new group and document the steps for your revision document:</a:t>
            </a:r>
          </a:p>
          <a:p>
            <a:r>
              <a:rPr lang="en-GB" dirty="0"/>
              <a:t>E.g.</a:t>
            </a:r>
          </a:p>
          <a:p>
            <a:r>
              <a:rPr lang="en-GB" dirty="0"/>
              <a:t>Right-click Start and select Computer Management. </a:t>
            </a:r>
          </a:p>
          <a:p>
            <a:r>
              <a:rPr lang="en-GB" dirty="0"/>
              <a:t>Open the Local Users And Groups console. </a:t>
            </a:r>
          </a:p>
          <a:p>
            <a:r>
              <a:rPr lang="en-GB" dirty="0"/>
              <a:t>Right-click the Groups folder and select New Group from the context menu.</a:t>
            </a:r>
          </a:p>
        </p:txBody>
      </p:sp>
    </p:spTree>
    <p:extLst>
      <p:ext uri="{BB962C8B-B14F-4D97-AF65-F5344CB8AC3E}">
        <p14:creationId xmlns:p14="http://schemas.microsoft.com/office/powerpoint/2010/main" val="14889121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Special Identity groups</a:t>
            </a:r>
          </a:p>
        </p:txBody>
      </p:sp>
      <p:graphicFrame>
        <p:nvGraphicFramePr>
          <p:cNvPr id="4" name="Content Placeholder 3"/>
          <p:cNvGraphicFramePr>
            <a:graphicFrameLocks noGrp="1"/>
          </p:cNvGraphicFramePr>
          <p:nvPr>
            <p:ph idx="1"/>
          </p:nvPr>
        </p:nvGraphicFramePr>
        <p:xfrm>
          <a:off x="312738" y="1825625"/>
          <a:ext cx="11590338" cy="4668520"/>
        </p:xfrm>
        <a:graphic>
          <a:graphicData uri="http://schemas.openxmlformats.org/drawingml/2006/table">
            <a:tbl>
              <a:tblPr firstRow="1" bandRow="1">
                <a:tableStyleId>{5C22544A-7EE6-4342-B048-85BDC9FD1C3A}</a:tableStyleId>
              </a:tblPr>
              <a:tblGrid>
                <a:gridCol w="5029283">
                  <a:extLst>
                    <a:ext uri="{9D8B030D-6E8A-4147-A177-3AD203B41FA5}">
                      <a16:colId xmlns:a16="http://schemas.microsoft.com/office/drawing/2014/main" val="190038797"/>
                    </a:ext>
                  </a:extLst>
                </a:gridCol>
                <a:gridCol w="6561055">
                  <a:extLst>
                    <a:ext uri="{9D8B030D-6E8A-4147-A177-3AD203B41FA5}">
                      <a16:colId xmlns:a16="http://schemas.microsoft.com/office/drawing/2014/main" val="3895005062"/>
                    </a:ext>
                  </a:extLst>
                </a:gridCol>
              </a:tblGrid>
              <a:tr h="370840">
                <a:tc>
                  <a:txBody>
                    <a:bodyPr/>
                    <a:lstStyle/>
                    <a:p>
                      <a:r>
                        <a:rPr lang="en-GB" dirty="0"/>
                        <a:t>Special</a:t>
                      </a:r>
                      <a:r>
                        <a:rPr lang="en-GB" baseline="0" dirty="0"/>
                        <a:t> Identity Group</a:t>
                      </a:r>
                      <a:endParaRPr lang="en-GB" dirty="0"/>
                    </a:p>
                  </a:txBody>
                  <a:tcPr/>
                </a:tc>
                <a:tc>
                  <a:txBody>
                    <a:bodyPr/>
                    <a:lstStyle/>
                    <a:p>
                      <a:r>
                        <a:rPr lang="en-GB" dirty="0"/>
                        <a:t>Description</a:t>
                      </a:r>
                    </a:p>
                  </a:txBody>
                  <a:tcPr/>
                </a:tc>
                <a:extLst>
                  <a:ext uri="{0D108BD9-81ED-4DB2-BD59-A6C34878D82A}">
                    <a16:rowId xmlns:a16="http://schemas.microsoft.com/office/drawing/2014/main" val="4288651161"/>
                  </a:ext>
                </a:extLst>
              </a:tr>
              <a:tr h="370840">
                <a:tc>
                  <a:txBody>
                    <a:bodyPr/>
                    <a:lstStyle/>
                    <a:p>
                      <a:r>
                        <a:rPr lang="en-GB" dirty="0"/>
                        <a:t>Anonymous Logon</a:t>
                      </a:r>
                    </a:p>
                  </a:txBody>
                  <a:tcPr/>
                </a:tc>
                <a:tc>
                  <a:txBody>
                    <a:bodyPr/>
                    <a:lstStyle/>
                    <a:p>
                      <a:r>
                        <a:rPr lang="en-GB" dirty="0"/>
                        <a:t>When a user accesses the computer through an anonymous logon, such as via special accounts created for anonymous access to Windows 10 services, they become members of the Anonymous Logon group.</a:t>
                      </a:r>
                    </a:p>
                  </a:txBody>
                  <a:tcPr/>
                </a:tc>
                <a:extLst>
                  <a:ext uri="{0D108BD9-81ED-4DB2-BD59-A6C34878D82A}">
                    <a16:rowId xmlns:a16="http://schemas.microsoft.com/office/drawing/2014/main" val="3274169710"/>
                  </a:ext>
                </a:extLst>
              </a:tr>
              <a:tr h="370840">
                <a:tc>
                  <a:txBody>
                    <a:bodyPr/>
                    <a:lstStyle/>
                    <a:p>
                      <a:r>
                        <a:rPr lang="en-GB" dirty="0"/>
                        <a:t>Authenticated Users</a:t>
                      </a:r>
                    </a:p>
                  </a:txBody>
                  <a:tcPr/>
                </a:tc>
                <a:tc>
                  <a:txBody>
                    <a:bodyPr/>
                    <a:lstStyle/>
                    <a:p>
                      <a:r>
                        <a:rPr lang="en-GB" dirty="0"/>
                        <a:t>This is a useful group because it includes all users who access Windows 10 using a valid username and password.</a:t>
                      </a:r>
                    </a:p>
                  </a:txBody>
                  <a:tcPr/>
                </a:tc>
                <a:extLst>
                  <a:ext uri="{0D108BD9-81ED-4DB2-BD59-A6C34878D82A}">
                    <a16:rowId xmlns:a16="http://schemas.microsoft.com/office/drawing/2014/main" val="855869449"/>
                  </a:ext>
                </a:extLst>
              </a:tr>
              <a:tr h="370840">
                <a:tc>
                  <a:txBody>
                    <a:bodyPr/>
                    <a:lstStyle/>
                    <a:p>
                      <a:r>
                        <a:rPr lang="en-GB" dirty="0"/>
                        <a:t>Batch</a:t>
                      </a:r>
                    </a:p>
                    <a:p>
                      <a:endParaRPr lang="en-GB" dirty="0"/>
                    </a:p>
                  </a:txBody>
                  <a:tcPr/>
                </a:tc>
                <a:tc>
                  <a:txBody>
                    <a:bodyPr/>
                    <a:lstStyle/>
                    <a:p>
                      <a:r>
                        <a:rPr lang="en-GB" dirty="0"/>
                        <a:t>This group includes users who log on as a batch job operator to run a batch job.</a:t>
                      </a:r>
                    </a:p>
                  </a:txBody>
                  <a:tcPr/>
                </a:tc>
                <a:extLst>
                  <a:ext uri="{0D108BD9-81ED-4DB2-BD59-A6C34878D82A}">
                    <a16:rowId xmlns:a16="http://schemas.microsoft.com/office/drawing/2014/main" val="1903758311"/>
                  </a:ext>
                </a:extLst>
              </a:tr>
              <a:tr h="370840">
                <a:tc>
                  <a:txBody>
                    <a:bodyPr/>
                    <a:lstStyle/>
                    <a:p>
                      <a:r>
                        <a:rPr lang="en-GB" dirty="0"/>
                        <a:t>Creator Owner</a:t>
                      </a:r>
                    </a:p>
                  </a:txBody>
                  <a:tcPr/>
                </a:tc>
                <a:tc>
                  <a:txBody>
                    <a:bodyPr/>
                    <a:lstStyle/>
                    <a:p>
                      <a:r>
                        <a:rPr lang="en-GB" dirty="0"/>
                        <a:t>The creator owner is the account that created or took ownership of an object, such as a file, folder, printer, or print job. Members of the Creator Owner group have special administrator-level permissions to the resources over which they have ownership.</a:t>
                      </a:r>
                    </a:p>
                  </a:txBody>
                  <a:tcPr/>
                </a:tc>
                <a:extLst>
                  <a:ext uri="{0D108BD9-81ED-4DB2-BD59-A6C34878D82A}">
                    <a16:rowId xmlns:a16="http://schemas.microsoft.com/office/drawing/2014/main" val="3996271021"/>
                  </a:ext>
                </a:extLst>
              </a:tr>
              <a:tr h="370840">
                <a:tc>
                  <a:txBody>
                    <a:bodyPr/>
                    <a:lstStyle/>
                    <a:p>
                      <a:r>
                        <a:rPr lang="en-GB" dirty="0"/>
                        <a:t>Dialup</a:t>
                      </a:r>
                    </a:p>
                  </a:txBody>
                  <a:tcPr/>
                </a:tc>
                <a:tc>
                  <a:txBody>
                    <a:bodyPr/>
                    <a:lstStyle/>
                    <a:p>
                      <a:r>
                        <a:rPr lang="en-GB" dirty="0"/>
                        <a:t>This group includes users who log on to the network from a dial-up connection.</a:t>
                      </a:r>
                    </a:p>
                  </a:txBody>
                  <a:tcPr/>
                </a:tc>
                <a:extLst>
                  <a:ext uri="{0D108BD9-81ED-4DB2-BD59-A6C34878D82A}">
                    <a16:rowId xmlns:a16="http://schemas.microsoft.com/office/drawing/2014/main" val="1604867470"/>
                  </a:ext>
                </a:extLst>
              </a:tr>
            </a:tbl>
          </a:graphicData>
        </a:graphic>
      </p:graphicFrame>
    </p:spTree>
    <p:extLst>
      <p:ext uri="{BB962C8B-B14F-4D97-AF65-F5344CB8AC3E}">
        <p14:creationId xmlns:p14="http://schemas.microsoft.com/office/powerpoint/2010/main" val="6601238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Special Identity groups</a:t>
            </a:r>
          </a:p>
        </p:txBody>
      </p:sp>
      <p:graphicFrame>
        <p:nvGraphicFramePr>
          <p:cNvPr id="4" name="Content Placeholder 3"/>
          <p:cNvGraphicFramePr>
            <a:graphicFrameLocks noGrp="1"/>
          </p:cNvGraphicFramePr>
          <p:nvPr>
            <p:ph idx="1"/>
          </p:nvPr>
        </p:nvGraphicFramePr>
        <p:xfrm>
          <a:off x="312738" y="1825625"/>
          <a:ext cx="11590338" cy="4221480"/>
        </p:xfrm>
        <a:graphic>
          <a:graphicData uri="http://schemas.openxmlformats.org/drawingml/2006/table">
            <a:tbl>
              <a:tblPr firstRow="1" bandRow="1">
                <a:tableStyleId>{5C22544A-7EE6-4342-B048-85BDC9FD1C3A}</a:tableStyleId>
              </a:tblPr>
              <a:tblGrid>
                <a:gridCol w="2245978">
                  <a:extLst>
                    <a:ext uri="{9D8B030D-6E8A-4147-A177-3AD203B41FA5}">
                      <a16:colId xmlns:a16="http://schemas.microsoft.com/office/drawing/2014/main" val="2996225462"/>
                    </a:ext>
                  </a:extLst>
                </a:gridCol>
                <a:gridCol w="9344360">
                  <a:extLst>
                    <a:ext uri="{9D8B030D-6E8A-4147-A177-3AD203B41FA5}">
                      <a16:colId xmlns:a16="http://schemas.microsoft.com/office/drawing/2014/main" val="3971376827"/>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Special</a:t>
                      </a:r>
                      <a:r>
                        <a:rPr lang="en-GB" baseline="0" dirty="0"/>
                        <a:t> Identity Group</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Description</a:t>
                      </a:r>
                    </a:p>
                  </a:txBody>
                  <a:tcPr/>
                </a:tc>
                <a:extLst>
                  <a:ext uri="{0D108BD9-81ED-4DB2-BD59-A6C34878D82A}">
                    <a16:rowId xmlns:a16="http://schemas.microsoft.com/office/drawing/2014/main" val="320712455"/>
                  </a:ext>
                </a:extLst>
              </a:tr>
              <a:tr h="370840">
                <a:tc>
                  <a:txBody>
                    <a:bodyPr/>
                    <a:lstStyle/>
                    <a:p>
                      <a:r>
                        <a:rPr lang="en-GB" dirty="0"/>
                        <a:t>Everyone</a:t>
                      </a:r>
                    </a:p>
                  </a:txBody>
                  <a:tcPr/>
                </a:tc>
                <a:tc>
                  <a:txBody>
                    <a:bodyPr/>
                    <a:lstStyle/>
                    <a:p>
                      <a:r>
                        <a:rPr lang="en-GB" dirty="0"/>
                        <a:t>This group includes anyone who accesses the computer. This includes all users, including Guest accounts and all users that are within a domain or trusted domains. Members of the Anonymous Logon group are not included as a part of the Everyone group.</a:t>
                      </a:r>
                    </a:p>
                    <a:p>
                      <a:endParaRPr lang="en-GB" dirty="0"/>
                    </a:p>
                  </a:txBody>
                  <a:tcPr/>
                </a:tc>
                <a:extLst>
                  <a:ext uri="{0D108BD9-81ED-4DB2-BD59-A6C34878D82A}">
                    <a16:rowId xmlns:a16="http://schemas.microsoft.com/office/drawing/2014/main" val="3811681590"/>
                  </a:ext>
                </a:extLst>
              </a:tr>
              <a:tr h="370840">
                <a:tc>
                  <a:txBody>
                    <a:bodyPr/>
                    <a:lstStyle/>
                    <a:p>
                      <a:r>
                        <a:rPr lang="en-GB" dirty="0"/>
                        <a:t>Interactive</a:t>
                      </a:r>
                    </a:p>
                  </a:txBody>
                  <a:tcPr/>
                </a:tc>
                <a:tc>
                  <a:txBody>
                    <a:bodyPr/>
                    <a:lstStyle/>
                    <a:p>
                      <a:r>
                        <a:rPr lang="en-GB" dirty="0"/>
                        <a:t>This group includes all users who use the computer’s resources locally and those who are not using the computer’s resources remotely via a network connection.</a:t>
                      </a:r>
                    </a:p>
                  </a:txBody>
                  <a:tcPr/>
                </a:tc>
                <a:extLst>
                  <a:ext uri="{0D108BD9-81ED-4DB2-BD59-A6C34878D82A}">
                    <a16:rowId xmlns:a16="http://schemas.microsoft.com/office/drawing/2014/main" val="3629499286"/>
                  </a:ext>
                </a:extLst>
              </a:tr>
              <a:tr h="370840">
                <a:tc>
                  <a:txBody>
                    <a:bodyPr/>
                    <a:lstStyle/>
                    <a:p>
                      <a:r>
                        <a:rPr lang="en-GB" dirty="0"/>
                        <a:t>Network</a:t>
                      </a:r>
                    </a:p>
                  </a:txBody>
                  <a:tcPr/>
                </a:tc>
                <a:tc>
                  <a:txBody>
                    <a:bodyPr/>
                    <a:lstStyle/>
                    <a:p>
                      <a:r>
                        <a:rPr lang="en-GB" dirty="0"/>
                        <a:t>This group includes users who access the computer’s resources over a network connection.</a:t>
                      </a:r>
                    </a:p>
                  </a:txBody>
                  <a:tcPr/>
                </a:tc>
                <a:extLst>
                  <a:ext uri="{0D108BD9-81ED-4DB2-BD59-A6C34878D82A}">
                    <a16:rowId xmlns:a16="http://schemas.microsoft.com/office/drawing/2014/main" val="3322130389"/>
                  </a:ext>
                </a:extLst>
              </a:tr>
              <a:tr h="370840">
                <a:tc>
                  <a:txBody>
                    <a:bodyPr/>
                    <a:lstStyle/>
                    <a:p>
                      <a:r>
                        <a:rPr lang="en-GB" dirty="0"/>
                        <a:t>Service</a:t>
                      </a:r>
                    </a:p>
                  </a:txBody>
                  <a:tcPr/>
                </a:tc>
                <a:tc>
                  <a:txBody>
                    <a:bodyPr/>
                    <a:lstStyle/>
                    <a:p>
                      <a:r>
                        <a:rPr lang="en-GB" dirty="0"/>
                        <a:t>This group includes users who log on as a user account that is used to run a service.</a:t>
                      </a:r>
                    </a:p>
                  </a:txBody>
                  <a:tcPr/>
                </a:tc>
                <a:extLst>
                  <a:ext uri="{0D108BD9-81ED-4DB2-BD59-A6C34878D82A}">
                    <a16:rowId xmlns:a16="http://schemas.microsoft.com/office/drawing/2014/main" val="3250206342"/>
                  </a:ext>
                </a:extLst>
              </a:tr>
              <a:tr h="370840">
                <a:tc>
                  <a:txBody>
                    <a:bodyPr/>
                    <a:lstStyle/>
                    <a:p>
                      <a:r>
                        <a:rPr lang="en-GB" dirty="0"/>
                        <a:t>System</a:t>
                      </a:r>
                    </a:p>
                  </a:txBody>
                  <a:tcPr/>
                </a:tc>
                <a:tc>
                  <a:txBody>
                    <a:bodyPr/>
                    <a:lstStyle/>
                    <a:p>
                      <a:r>
                        <a:rPr lang="en-GB" dirty="0"/>
                        <a:t>When Windows 10 needs to access internal functions, it can perform actions as a system user. The process being accessed by the operating system becomes a member of the System group.</a:t>
                      </a:r>
                    </a:p>
                  </a:txBody>
                  <a:tcPr/>
                </a:tc>
                <a:extLst>
                  <a:ext uri="{0D108BD9-81ED-4DB2-BD59-A6C34878D82A}">
                    <a16:rowId xmlns:a16="http://schemas.microsoft.com/office/drawing/2014/main" val="334720160"/>
                  </a:ext>
                </a:extLst>
              </a:tr>
              <a:tr h="370840">
                <a:tc>
                  <a:txBody>
                    <a:bodyPr/>
                    <a:lstStyle/>
                    <a:p>
                      <a:r>
                        <a:rPr lang="en-GB" dirty="0"/>
                        <a:t>Terminal Server User</a:t>
                      </a:r>
                    </a:p>
                  </a:txBody>
                  <a:tcPr/>
                </a:tc>
                <a:tc>
                  <a:txBody>
                    <a:bodyPr/>
                    <a:lstStyle/>
                    <a:p>
                      <a:r>
                        <a:rPr lang="en-GB" dirty="0"/>
                        <a:t>This group includes users who log on through Terminal Server applications.</a:t>
                      </a:r>
                    </a:p>
                  </a:txBody>
                  <a:tcPr/>
                </a:tc>
                <a:extLst>
                  <a:ext uri="{0D108BD9-81ED-4DB2-BD59-A6C34878D82A}">
                    <a16:rowId xmlns:a16="http://schemas.microsoft.com/office/drawing/2014/main" val="1345103789"/>
                  </a:ext>
                </a:extLst>
              </a:tr>
            </a:tbl>
          </a:graphicData>
        </a:graphic>
      </p:graphicFrame>
    </p:spTree>
    <p:extLst>
      <p:ext uri="{BB962C8B-B14F-4D97-AF65-F5344CB8AC3E}">
        <p14:creationId xmlns:p14="http://schemas.microsoft.com/office/powerpoint/2010/main" val="3814141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	Manage local users, local groups, </a:t>
            </a:r>
            <a:br>
              <a:rPr lang="en-GB" dirty="0"/>
            </a:br>
            <a:r>
              <a:rPr lang="en-GB" dirty="0"/>
              <a:t>	and devices </a:t>
            </a:r>
          </a:p>
        </p:txBody>
      </p:sp>
      <p:sp>
        <p:nvSpPr>
          <p:cNvPr id="3" name="Content Placeholder 2"/>
          <p:cNvSpPr>
            <a:spLocks noGrp="1"/>
          </p:cNvSpPr>
          <p:nvPr>
            <p:ph idx="1"/>
          </p:nvPr>
        </p:nvSpPr>
        <p:spPr/>
        <p:txBody>
          <a:bodyPr/>
          <a:lstStyle/>
          <a:p>
            <a:r>
              <a:rPr lang="en-GB" dirty="0"/>
              <a:t>We will cover how to:</a:t>
            </a:r>
          </a:p>
          <a:p>
            <a:r>
              <a:rPr lang="en-GB" dirty="0"/>
              <a:t>Manage local users</a:t>
            </a:r>
          </a:p>
          <a:p>
            <a:r>
              <a:rPr lang="en-GB" dirty="0"/>
              <a:t>Manage local groups</a:t>
            </a:r>
          </a:p>
          <a:p>
            <a:r>
              <a:rPr lang="en-GB" dirty="0"/>
              <a:t>Manage devices in directories</a:t>
            </a:r>
          </a:p>
          <a:p>
            <a:endParaRPr lang="en-GB" dirty="0"/>
          </a:p>
        </p:txBody>
      </p:sp>
    </p:spTree>
    <p:extLst>
      <p:ext uri="{BB962C8B-B14F-4D97-AF65-F5344CB8AC3E}">
        <p14:creationId xmlns:p14="http://schemas.microsoft.com/office/powerpoint/2010/main" val="125840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Manage Local Users</a:t>
            </a:r>
          </a:p>
        </p:txBody>
      </p:sp>
      <p:sp>
        <p:nvSpPr>
          <p:cNvPr id="3" name="Content Placeholder 2"/>
          <p:cNvSpPr>
            <a:spLocks noGrp="1"/>
          </p:cNvSpPr>
          <p:nvPr>
            <p:ph idx="1"/>
          </p:nvPr>
        </p:nvSpPr>
        <p:spPr/>
        <p:txBody>
          <a:bodyPr/>
          <a:lstStyle/>
          <a:p>
            <a:r>
              <a:rPr lang="en-GB" dirty="0"/>
              <a:t>A user account is required to log on to a Windows 10 computer, and to secure the device, it should have a password. </a:t>
            </a:r>
          </a:p>
          <a:p>
            <a:r>
              <a:rPr lang="en-GB" dirty="0"/>
              <a:t>You need to understand the default user accounts that are created automatically when you install Windows 10 and how to create new user accounts so that users can log on to machines and access resources.</a:t>
            </a:r>
          </a:p>
          <a:p>
            <a:pPr marL="0" indent="0">
              <a:buNone/>
            </a:pPr>
            <a:endParaRPr lang="en-GB" dirty="0"/>
          </a:p>
          <a:p>
            <a:r>
              <a:rPr lang="en-GB" dirty="0"/>
              <a:t>What do we think are the default accounts with Win 10?</a:t>
            </a:r>
          </a:p>
        </p:txBody>
      </p:sp>
    </p:spTree>
    <p:extLst>
      <p:ext uri="{BB962C8B-B14F-4D97-AF65-F5344CB8AC3E}">
        <p14:creationId xmlns:p14="http://schemas.microsoft.com/office/powerpoint/2010/main" val="3150347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Configure Local Accounts</a:t>
            </a:r>
          </a:p>
        </p:txBody>
      </p:sp>
      <p:sp>
        <p:nvSpPr>
          <p:cNvPr id="3" name="Content Placeholder 2"/>
          <p:cNvSpPr>
            <a:spLocks noGrp="1"/>
          </p:cNvSpPr>
          <p:nvPr>
            <p:ph idx="1"/>
          </p:nvPr>
        </p:nvSpPr>
        <p:spPr/>
        <p:txBody>
          <a:bodyPr>
            <a:normAutofit/>
          </a:bodyPr>
          <a:lstStyle/>
          <a:p>
            <a:r>
              <a:rPr lang="en-GB" dirty="0"/>
              <a:t>Local accounts, as the name suggests, exist in the local accounts database on your Windows 10 device; they can only be granted access to local resources and, where granted, exercise administrative rights and privileges on the local computer. </a:t>
            </a:r>
          </a:p>
          <a:p>
            <a:r>
              <a:rPr lang="en-GB" dirty="0"/>
              <a:t>When you first install Windows 10, you are prompted to sign in using a Microsoft account or Work Account, such as a Microsoft 365 account that is/can be connected to Azure Active Directory. </a:t>
            </a:r>
          </a:p>
          <a:p>
            <a:r>
              <a:rPr lang="en-GB" dirty="0"/>
              <a:t>If neither of these options are available or are suitable to your requirements, you can choose an offline account and create a local account to sign in. Thereafter, you can create additional local user accounts as your needs dictate.</a:t>
            </a:r>
          </a:p>
          <a:p>
            <a:endParaRPr lang="en-GB" dirty="0"/>
          </a:p>
        </p:txBody>
      </p:sp>
    </p:spTree>
    <p:extLst>
      <p:ext uri="{BB962C8B-B14F-4D97-AF65-F5344CB8AC3E}">
        <p14:creationId xmlns:p14="http://schemas.microsoft.com/office/powerpoint/2010/main" val="3056148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Default Accounts</a:t>
            </a:r>
          </a:p>
        </p:txBody>
      </p:sp>
      <p:sp>
        <p:nvSpPr>
          <p:cNvPr id="3" name="Content Placeholder 2"/>
          <p:cNvSpPr>
            <a:spLocks noGrp="1"/>
          </p:cNvSpPr>
          <p:nvPr>
            <p:ph idx="1"/>
          </p:nvPr>
        </p:nvSpPr>
        <p:spPr/>
        <p:txBody>
          <a:bodyPr/>
          <a:lstStyle/>
          <a:p>
            <a:r>
              <a:rPr lang="en-GB" dirty="0"/>
              <a:t>In Windows 10, there are three default local user accounts on the computer in the trusted identity store. </a:t>
            </a:r>
          </a:p>
          <a:p>
            <a:r>
              <a:rPr lang="en-GB" dirty="0"/>
              <a:t>This store is a local list of users and groups and is stored as the Security Accounts Manager (SAM) database in the registry. </a:t>
            </a:r>
          </a:p>
          <a:p>
            <a:r>
              <a:rPr lang="en-GB" dirty="0"/>
              <a:t>The three accounts are the Administrator account, Default Account, and Guest account.</a:t>
            </a:r>
          </a:p>
          <a:p>
            <a:r>
              <a:rPr lang="en-GB" dirty="0"/>
              <a:t>Default Admin account cannot be deleted or locked out</a:t>
            </a:r>
          </a:p>
          <a:p>
            <a:r>
              <a:rPr lang="en-GB" dirty="0"/>
              <a:t>Why?</a:t>
            </a:r>
          </a:p>
        </p:txBody>
      </p:sp>
    </p:spTree>
    <p:extLst>
      <p:ext uri="{BB962C8B-B14F-4D97-AF65-F5344CB8AC3E}">
        <p14:creationId xmlns:p14="http://schemas.microsoft.com/office/powerpoint/2010/main" val="211069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Windows 10 Local account</a:t>
            </a:r>
          </a:p>
        </p:txBody>
      </p:sp>
      <p:sp>
        <p:nvSpPr>
          <p:cNvPr id="3" name="Content Placeholder 2"/>
          <p:cNvSpPr>
            <a:spLocks noGrp="1"/>
          </p:cNvSpPr>
          <p:nvPr>
            <p:ph idx="1"/>
          </p:nvPr>
        </p:nvSpPr>
        <p:spPr/>
        <p:txBody>
          <a:bodyPr>
            <a:normAutofit/>
          </a:bodyPr>
          <a:lstStyle/>
          <a:p>
            <a:r>
              <a:rPr lang="en-GB" dirty="0"/>
              <a:t>When you install Windows 10 using a local account, you can create additional user accounts and give these accounts any name that is valid. To be valid, the username</a:t>
            </a:r>
          </a:p>
          <a:p>
            <a:r>
              <a:rPr lang="en-GB" dirty="0"/>
              <a:t>Must be from 1 to 20 characters </a:t>
            </a:r>
          </a:p>
          <a:p>
            <a:r>
              <a:rPr lang="en-GB" dirty="0"/>
              <a:t>Must be unique among all the other user and group names stored on the computer </a:t>
            </a:r>
          </a:p>
          <a:p>
            <a:r>
              <a:rPr lang="en-GB" dirty="0"/>
              <a:t>Cannot contain any of the following characters: / \ [ ] : ; | = , + ? &lt; &gt; “ ” @ </a:t>
            </a:r>
          </a:p>
          <a:p>
            <a:r>
              <a:rPr lang="en-GB" dirty="0"/>
              <a:t>Cannot consist exclusively of periods or spaces</a:t>
            </a:r>
          </a:p>
          <a:p>
            <a:endParaRPr lang="en-GB" dirty="0"/>
          </a:p>
        </p:txBody>
      </p:sp>
    </p:spTree>
    <p:extLst>
      <p:ext uri="{BB962C8B-B14F-4D97-AF65-F5344CB8AC3E}">
        <p14:creationId xmlns:p14="http://schemas.microsoft.com/office/powerpoint/2010/main" val="3303336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Windows 10 Local account</a:t>
            </a:r>
          </a:p>
        </p:txBody>
      </p:sp>
      <p:sp>
        <p:nvSpPr>
          <p:cNvPr id="3" name="Content Placeholder 2"/>
          <p:cNvSpPr>
            <a:spLocks noGrp="1"/>
          </p:cNvSpPr>
          <p:nvPr>
            <p:ph idx="1"/>
          </p:nvPr>
        </p:nvSpPr>
        <p:spPr/>
        <p:txBody>
          <a:bodyPr/>
          <a:lstStyle/>
          <a:p>
            <a:r>
              <a:rPr lang="en-GB" dirty="0"/>
              <a:t>You can view any local account installed by using the computer management console</a:t>
            </a:r>
          </a:p>
          <a:p>
            <a:endParaRPr lang="en-GB" dirty="0"/>
          </a:p>
          <a:p>
            <a:r>
              <a:rPr lang="en-GB" dirty="0"/>
              <a:t>You can also </a:t>
            </a:r>
            <a:r>
              <a:rPr lang="en-GB" dirty="0" err="1"/>
              <a:t>Powershell</a:t>
            </a:r>
            <a:r>
              <a:rPr lang="en-GB" dirty="0"/>
              <a:t> to get a list of user accounts.</a:t>
            </a:r>
          </a:p>
          <a:p>
            <a:pPr lvl="1"/>
            <a:r>
              <a:rPr lang="en-GB" dirty="0"/>
              <a:t>get-</a:t>
            </a:r>
            <a:r>
              <a:rPr lang="en-GB" dirty="0" err="1"/>
              <a:t>wmiobject</a:t>
            </a:r>
            <a:r>
              <a:rPr lang="en-GB" dirty="0"/>
              <a:t> –class win32_useraccount</a:t>
            </a:r>
          </a:p>
          <a:p>
            <a:pPr lvl="1"/>
            <a:endParaRPr lang="en-GB" dirty="0"/>
          </a:p>
          <a:p>
            <a:r>
              <a:rPr lang="en-GB" dirty="0"/>
              <a:t>Screenshot your results and put it in the revision document</a:t>
            </a:r>
          </a:p>
          <a:p>
            <a:endParaRPr lang="en-GB" dirty="0"/>
          </a:p>
        </p:txBody>
      </p:sp>
    </p:spTree>
    <p:extLst>
      <p:ext uri="{BB962C8B-B14F-4D97-AF65-F5344CB8AC3E}">
        <p14:creationId xmlns:p14="http://schemas.microsoft.com/office/powerpoint/2010/main" val="2384935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Managing Local user accounts</a:t>
            </a:r>
          </a:p>
        </p:txBody>
      </p:sp>
      <p:sp>
        <p:nvSpPr>
          <p:cNvPr id="3" name="Content Placeholder 2"/>
          <p:cNvSpPr>
            <a:spLocks noGrp="1"/>
          </p:cNvSpPr>
          <p:nvPr>
            <p:ph idx="1"/>
          </p:nvPr>
        </p:nvSpPr>
        <p:spPr/>
        <p:txBody>
          <a:bodyPr/>
          <a:lstStyle/>
          <a:p>
            <a:r>
              <a:rPr lang="en-GB" dirty="0"/>
              <a:t>Right click on start </a:t>
            </a:r>
          </a:p>
          <a:p>
            <a:r>
              <a:rPr lang="en-GB" dirty="0"/>
              <a:t>Click on computer management </a:t>
            </a:r>
          </a:p>
          <a:p>
            <a:r>
              <a:rPr lang="en-GB" dirty="0"/>
              <a:t>Expand the local users and groups and create a new user</a:t>
            </a:r>
          </a:p>
          <a:p>
            <a:endParaRPr lang="en-GB" dirty="0"/>
          </a:p>
          <a:p>
            <a:r>
              <a:rPr lang="en-GB" dirty="0"/>
              <a:t>Once created change some of the advanced properties of the account</a:t>
            </a:r>
          </a:p>
          <a:p>
            <a:pPr lvl="1"/>
            <a:r>
              <a:rPr lang="en-GB" dirty="0"/>
              <a:t>Profile path</a:t>
            </a:r>
          </a:p>
          <a:p>
            <a:pPr lvl="1"/>
            <a:r>
              <a:rPr lang="en-GB" dirty="0"/>
              <a:t>Logon script – Get a script working to map the network drive</a:t>
            </a:r>
          </a:p>
          <a:p>
            <a:pPr lvl="1"/>
            <a:r>
              <a:rPr lang="en-GB" dirty="0"/>
              <a:t>Home folder</a:t>
            </a:r>
          </a:p>
          <a:p>
            <a:pPr lvl="1"/>
            <a:r>
              <a:rPr lang="en-GB" dirty="0"/>
              <a:t>Local path </a:t>
            </a:r>
          </a:p>
        </p:txBody>
      </p:sp>
    </p:spTree>
    <p:extLst>
      <p:ext uri="{BB962C8B-B14F-4D97-AF65-F5344CB8AC3E}">
        <p14:creationId xmlns:p14="http://schemas.microsoft.com/office/powerpoint/2010/main" val="1977061675"/>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FE0AEA33-6216-40C2-9F9A-114F24EF03DB}" vid="{75F778CF-DCE9-4FDB-BEE6-9E574DC5687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75</TotalTime>
  <Words>1966</Words>
  <Application>Microsoft Office PowerPoint</Application>
  <PresentationFormat>Widescreen</PresentationFormat>
  <Paragraphs>208</Paragraphs>
  <Slides>25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Roboto Condensed</vt:lpstr>
      <vt:lpstr>Theme1</vt:lpstr>
      <vt:lpstr>Local users and groups</vt:lpstr>
      <vt:lpstr>Chapter 2</vt:lpstr>
      <vt:lpstr> Manage local users, local groups,   and devices </vt:lpstr>
      <vt:lpstr>Manage Local Users</vt:lpstr>
      <vt:lpstr>Configure Local Accounts</vt:lpstr>
      <vt:lpstr>Default Accounts</vt:lpstr>
      <vt:lpstr>Windows 10 Local account</vt:lpstr>
      <vt:lpstr>Windows 10 Local account</vt:lpstr>
      <vt:lpstr>Managing Local user accounts</vt:lpstr>
      <vt:lpstr>Managing Local user accounts</vt:lpstr>
      <vt:lpstr>Managing Local user accounts</vt:lpstr>
      <vt:lpstr>Local users Powershell</vt:lpstr>
      <vt:lpstr>Powershell create user</vt:lpstr>
      <vt:lpstr>Local user accounts rights</vt:lpstr>
      <vt:lpstr>Question</vt:lpstr>
      <vt:lpstr>Question</vt:lpstr>
      <vt:lpstr>Manage local groups</vt:lpstr>
      <vt:lpstr>Local groups</vt:lpstr>
      <vt:lpstr>Manage local groups</vt:lpstr>
      <vt:lpstr>Manage local groups</vt:lpstr>
      <vt:lpstr>Manage local groups</vt:lpstr>
      <vt:lpstr>Manage local groups</vt:lpstr>
      <vt:lpstr>Create and delete groups</vt:lpstr>
      <vt:lpstr>Special Identity groups</vt:lpstr>
      <vt:lpstr>Special Identity groups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Cracknell</dc:creator>
  <cp:lastModifiedBy>Andrew Cracknell</cp:lastModifiedBy>
  <cp:revision>8</cp:revision>
  <dcterms:created xsi:type="dcterms:W3CDTF">2021-01-26T14:45:11Z</dcterms:created>
  <dcterms:modified xsi:type="dcterms:W3CDTF">2021-01-26T16:35:17Z</dcterms:modified>
</cp:coreProperties>
</file>