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6" r:id="rId17"/>
    <p:sldId id="277" r:id="rId18"/>
    <p:sldId id="278" r:id="rId19"/>
    <p:sldId id="279" r:id="rId20"/>
    <p:sldId id="281" r:id="rId21"/>
    <p:sldId id="280" r:id="rId22"/>
    <p:sldId id="272" r:id="rId23"/>
    <p:sldId id="273" r:id="rId24"/>
    <p:sldId id="274" r:id="rId25"/>
    <p:sldId id="275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4159A-F5EC-5F40-AC73-44C7CBE401CD}" v="8" dt="2021-06-02T08:12:57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4"/>
    <p:restoredTop sz="94218"/>
  </p:normalViewPr>
  <p:slideViewPr>
    <p:cSldViewPr snapToGrid="0" snapToObjects="1">
      <p:cViewPr varScale="1">
        <p:scale>
          <a:sx n="95" d="100"/>
          <a:sy n="95" d="100"/>
        </p:scale>
        <p:origin x="344" y="176"/>
      </p:cViewPr>
      <p:guideLst/>
    </p:cSldViewPr>
  </p:slideViewPr>
  <p:outlineViewPr>
    <p:cViewPr>
      <p:scale>
        <a:sx n="33" d="100"/>
        <a:sy n="33" d="100"/>
      </p:scale>
      <p:origin x="0" y="-20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3AD4159A-F5EC-5F40-AC73-44C7CBE401CD}"/>
    <pc:docChg chg="undo custSel addSld delSld modSld sldOrd">
      <pc:chgData name="Bob Higgie" userId="ca96966e-c91b-46bf-80ae-a3ad686f5520" providerId="ADAL" clId="{3AD4159A-F5EC-5F40-AC73-44C7CBE401CD}" dt="2021-06-02T08:12:57.388" v="184" actId="1076"/>
      <pc:docMkLst>
        <pc:docMk/>
      </pc:docMkLst>
      <pc:sldChg chg="modSp mod">
        <pc:chgData name="Bob Higgie" userId="ca96966e-c91b-46bf-80ae-a3ad686f5520" providerId="ADAL" clId="{3AD4159A-F5EC-5F40-AC73-44C7CBE401CD}" dt="2021-06-02T07:51:55.922" v="16" actId="20577"/>
        <pc:sldMkLst>
          <pc:docMk/>
          <pc:sldMk cId="4057070100" sldId="256"/>
        </pc:sldMkLst>
        <pc:spChg chg="mod">
          <ac:chgData name="Bob Higgie" userId="ca96966e-c91b-46bf-80ae-a3ad686f5520" providerId="ADAL" clId="{3AD4159A-F5EC-5F40-AC73-44C7CBE401CD}" dt="2021-06-02T07:51:55.922" v="16" actId="20577"/>
          <ac:spMkLst>
            <pc:docMk/>
            <pc:sldMk cId="4057070100" sldId="256"/>
            <ac:spMk id="2" creationId="{64851C31-8036-F743-8C1D-E5F4845547F6}"/>
          </ac:spMkLst>
        </pc:spChg>
      </pc:sldChg>
      <pc:sldChg chg="ord">
        <pc:chgData name="Bob Higgie" userId="ca96966e-c91b-46bf-80ae-a3ad686f5520" providerId="ADAL" clId="{3AD4159A-F5EC-5F40-AC73-44C7CBE401CD}" dt="2021-06-02T07:52:29.395" v="21" actId="20578"/>
        <pc:sldMkLst>
          <pc:docMk/>
          <pc:sldMk cId="760700011" sldId="286"/>
        </pc:sldMkLst>
      </pc:sldChg>
      <pc:sldChg chg="ord">
        <pc:chgData name="Bob Higgie" userId="ca96966e-c91b-46bf-80ae-a3ad686f5520" providerId="ADAL" clId="{3AD4159A-F5EC-5F40-AC73-44C7CBE401CD}" dt="2021-06-02T07:52:31.659" v="22" actId="20578"/>
        <pc:sldMkLst>
          <pc:docMk/>
          <pc:sldMk cId="3598397446" sldId="287"/>
        </pc:sldMkLst>
      </pc:sldChg>
      <pc:sldChg chg="add del">
        <pc:chgData name="Bob Higgie" userId="ca96966e-c91b-46bf-80ae-a3ad686f5520" providerId="ADAL" clId="{3AD4159A-F5EC-5F40-AC73-44C7CBE401CD}" dt="2021-06-02T07:52:11.027" v="18" actId="2890"/>
        <pc:sldMkLst>
          <pc:docMk/>
          <pc:sldMk cId="418079824" sldId="288"/>
        </pc:sldMkLst>
      </pc:sldChg>
      <pc:sldChg chg="addSp modSp add mod ord modClrScheme chgLayout">
        <pc:chgData name="Bob Higgie" userId="ca96966e-c91b-46bf-80ae-a3ad686f5520" providerId="ADAL" clId="{3AD4159A-F5EC-5F40-AC73-44C7CBE401CD}" dt="2021-06-02T08:06:58.873" v="170" actId="20577"/>
        <pc:sldMkLst>
          <pc:docMk/>
          <pc:sldMk cId="2617907765" sldId="288"/>
        </pc:sldMkLst>
        <pc:spChg chg="mod ord">
          <ac:chgData name="Bob Higgie" userId="ca96966e-c91b-46bf-80ae-a3ad686f5520" providerId="ADAL" clId="{3AD4159A-F5EC-5F40-AC73-44C7CBE401CD}" dt="2021-06-02T08:06:58.873" v="170" actId="20577"/>
          <ac:spMkLst>
            <pc:docMk/>
            <pc:sldMk cId="2617907765" sldId="288"/>
            <ac:spMk id="2" creationId="{FFC425EF-44F1-3042-B030-DC99BD4FF5B8}"/>
          </ac:spMkLst>
        </pc:spChg>
        <pc:spChg chg="mod ord">
          <ac:chgData name="Bob Higgie" userId="ca96966e-c91b-46bf-80ae-a3ad686f5520" providerId="ADAL" clId="{3AD4159A-F5EC-5F40-AC73-44C7CBE401CD}" dt="2021-06-02T08:06:51.599" v="169" actId="12"/>
          <ac:spMkLst>
            <pc:docMk/>
            <pc:sldMk cId="2617907765" sldId="288"/>
            <ac:spMk id="3" creationId="{C1B59CC9-26B2-994A-9548-D0C6121EDC75}"/>
          </ac:spMkLst>
        </pc:spChg>
        <pc:spChg chg="add mod ord">
          <ac:chgData name="Bob Higgie" userId="ca96966e-c91b-46bf-80ae-a3ad686f5520" providerId="ADAL" clId="{3AD4159A-F5EC-5F40-AC73-44C7CBE401CD}" dt="2021-06-02T08:06:39.882" v="165" actId="27636"/>
          <ac:spMkLst>
            <pc:docMk/>
            <pc:sldMk cId="2617907765" sldId="288"/>
            <ac:spMk id="4" creationId="{B1D7D902-3B0E-314C-BC24-B331F420A70C}"/>
          </ac:spMkLst>
        </pc:spChg>
      </pc:sldChg>
      <pc:sldChg chg="addSp delSp modSp add mod modClrScheme chgLayout">
        <pc:chgData name="Bob Higgie" userId="ca96966e-c91b-46bf-80ae-a3ad686f5520" providerId="ADAL" clId="{3AD4159A-F5EC-5F40-AC73-44C7CBE401CD}" dt="2021-06-02T08:12:57.388" v="184" actId="1076"/>
        <pc:sldMkLst>
          <pc:docMk/>
          <pc:sldMk cId="1061962294" sldId="289"/>
        </pc:sldMkLst>
        <pc:spChg chg="mod ord">
          <ac:chgData name="Bob Higgie" userId="ca96966e-c91b-46bf-80ae-a3ad686f5520" providerId="ADAL" clId="{3AD4159A-F5EC-5F40-AC73-44C7CBE401CD}" dt="2021-06-02T08:07:17.491" v="174" actId="700"/>
          <ac:spMkLst>
            <pc:docMk/>
            <pc:sldMk cId="1061962294" sldId="289"/>
            <ac:spMk id="2" creationId="{FFC425EF-44F1-3042-B030-DC99BD4FF5B8}"/>
          </ac:spMkLst>
        </pc:spChg>
        <pc:spChg chg="mod ord">
          <ac:chgData name="Bob Higgie" userId="ca96966e-c91b-46bf-80ae-a3ad686f5520" providerId="ADAL" clId="{3AD4159A-F5EC-5F40-AC73-44C7CBE401CD}" dt="2021-06-02T08:07:54.379" v="181" actId="20577"/>
          <ac:spMkLst>
            <pc:docMk/>
            <pc:sldMk cId="1061962294" sldId="289"/>
            <ac:spMk id="3" creationId="{C1B59CC9-26B2-994A-9548-D0C6121EDC75}"/>
          </ac:spMkLst>
        </pc:spChg>
        <pc:spChg chg="del mod">
          <ac:chgData name="Bob Higgie" userId="ca96966e-c91b-46bf-80ae-a3ad686f5520" providerId="ADAL" clId="{3AD4159A-F5EC-5F40-AC73-44C7CBE401CD}" dt="2021-06-02T08:07:17.491" v="174" actId="700"/>
          <ac:spMkLst>
            <pc:docMk/>
            <pc:sldMk cId="1061962294" sldId="289"/>
            <ac:spMk id="4" creationId="{B1D7D902-3B0E-314C-BC24-B331F420A70C}"/>
          </ac:spMkLst>
        </pc:spChg>
        <pc:picChg chg="add mod">
          <ac:chgData name="Bob Higgie" userId="ca96966e-c91b-46bf-80ae-a3ad686f5520" providerId="ADAL" clId="{3AD4159A-F5EC-5F40-AC73-44C7CBE401CD}" dt="2021-06-02T08:12:57.388" v="184" actId="1076"/>
          <ac:picMkLst>
            <pc:docMk/>
            <pc:sldMk cId="1061962294" sldId="289"/>
            <ac:picMk id="1026" creationId="{624372D2-50E0-9E46-BD6F-5CA3821C9E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BDD2B-9AF8-1244-AB64-F7CE9C9A6A85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68792-3860-4549-BA3A-F273E9E5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2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68792-3860-4549-BA3A-F273E9E5AF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92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68792-3860-4549-BA3A-F273E9E5AF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07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68792-3860-4549-BA3A-F273E9E5AF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7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31"/>
            <a:ext cx="504107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4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721"/>
            <a:ext cx="10515600" cy="78196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4704"/>
            <a:ext cx="1595569" cy="5412259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64703"/>
            <a:ext cx="7734300" cy="541226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4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34" y="980728"/>
            <a:ext cx="11590421" cy="903634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2276872"/>
            <a:ext cx="11590421" cy="411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6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7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697"/>
            <a:ext cx="10467475" cy="99799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2697"/>
            <a:ext cx="10515600" cy="9195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9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7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294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2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9294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2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C9A0-8B56-214B-9696-462175FAB2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451" y="105744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74" y="103635"/>
            <a:ext cx="1152127" cy="460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" y="32516"/>
            <a:ext cx="2083613" cy="52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9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1C31-8036-F743-8C1D-E5F484554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4902" y="271724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CSS Transitions / Animations, </a:t>
            </a:r>
            <a:br>
              <a:rPr lang="en-US" dirty="0"/>
            </a:br>
            <a:r>
              <a:rPr lang="en-US" dirty="0"/>
              <a:t>JavaScript Cookies and regions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47CF-5A4C-AE4F-9097-9AFAC403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528911"/>
            <a:ext cx="11590421" cy="903634"/>
          </a:xfrm>
        </p:spPr>
        <p:txBody>
          <a:bodyPr/>
          <a:lstStyle/>
          <a:p>
            <a:r>
              <a:rPr lang="en-US" dirty="0"/>
              <a:t>What do you think this does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0" y="1367327"/>
            <a:ext cx="11590421" cy="50505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 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width: 100px;</a:t>
            </a:r>
          </a:p>
          <a:p>
            <a:pPr marL="0" indent="0">
              <a:buNone/>
            </a:pPr>
            <a:r>
              <a:rPr lang="en-GB" dirty="0"/>
              <a:t>  height: 100px;</a:t>
            </a:r>
          </a:p>
          <a:p>
            <a:pPr marL="0" indent="0">
              <a:buNone/>
            </a:pPr>
            <a:r>
              <a:rPr lang="en-GB" dirty="0"/>
              <a:t>  background-</a:t>
            </a:r>
            <a:r>
              <a:rPr lang="en-GB" dirty="0" err="1"/>
              <a:t>color</a:t>
            </a:r>
            <a:r>
              <a:rPr lang="en-GB" dirty="0"/>
              <a:t>: red;</a:t>
            </a:r>
          </a:p>
          <a:p>
            <a:pPr marL="0" indent="0">
              <a:buNone/>
            </a:pPr>
            <a:r>
              <a:rPr lang="en-GB" dirty="0"/>
              <a:t>  position: relative;</a:t>
            </a:r>
          </a:p>
          <a:p>
            <a:pPr marL="0" indent="0">
              <a:buNone/>
            </a:pPr>
            <a:r>
              <a:rPr lang="en-GB" dirty="0"/>
              <a:t>  animation-name: example;</a:t>
            </a:r>
          </a:p>
          <a:p>
            <a:pPr marL="0" indent="0">
              <a:buNone/>
            </a:pPr>
            <a:r>
              <a:rPr lang="en-GB" dirty="0"/>
              <a:t>  animation-duration: 4s;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@</a:t>
            </a:r>
            <a:r>
              <a:rPr lang="en-GB" dirty="0" err="1"/>
              <a:t>keyframes</a:t>
            </a:r>
            <a:r>
              <a:rPr lang="en-GB" dirty="0"/>
              <a:t> example {</a:t>
            </a:r>
          </a:p>
          <a:p>
            <a:pPr marL="0" indent="0">
              <a:buNone/>
            </a:pPr>
            <a:r>
              <a:rPr lang="en-GB" dirty="0"/>
              <a:t>  0%   {</a:t>
            </a:r>
            <a:r>
              <a:rPr lang="en-GB" dirty="0" err="1"/>
              <a:t>background-color:red</a:t>
            </a:r>
            <a:r>
              <a:rPr lang="en-GB" dirty="0"/>
              <a:t>; left:0px; top:0px;}</a:t>
            </a:r>
          </a:p>
          <a:p>
            <a:pPr marL="0" indent="0">
              <a:buNone/>
            </a:pPr>
            <a:r>
              <a:rPr lang="en-GB" dirty="0"/>
              <a:t>  25%  {</a:t>
            </a:r>
            <a:r>
              <a:rPr lang="en-GB" dirty="0" err="1"/>
              <a:t>background-color:yellow</a:t>
            </a:r>
            <a:r>
              <a:rPr lang="en-GB" dirty="0"/>
              <a:t>; left:200px; top:0px;}</a:t>
            </a:r>
          </a:p>
          <a:p>
            <a:pPr marL="0" indent="0">
              <a:buNone/>
            </a:pPr>
            <a:r>
              <a:rPr lang="en-GB" dirty="0"/>
              <a:t>  50%  {</a:t>
            </a:r>
            <a:r>
              <a:rPr lang="en-GB" dirty="0" err="1"/>
              <a:t>background-color:blue</a:t>
            </a:r>
            <a:r>
              <a:rPr lang="en-GB" dirty="0"/>
              <a:t>; left:200px; top:200px;}</a:t>
            </a:r>
          </a:p>
          <a:p>
            <a:pPr marL="0" indent="0">
              <a:buNone/>
            </a:pPr>
            <a:r>
              <a:rPr lang="en-GB" dirty="0"/>
              <a:t>  75%  {</a:t>
            </a:r>
            <a:r>
              <a:rPr lang="en-GB" dirty="0" err="1"/>
              <a:t>background-color:green</a:t>
            </a:r>
            <a:r>
              <a:rPr lang="en-GB" dirty="0"/>
              <a:t>; left:0px; top:200px;}</a:t>
            </a:r>
          </a:p>
          <a:p>
            <a:pPr marL="0" indent="0">
              <a:buNone/>
            </a:pPr>
            <a:r>
              <a:rPr lang="en-GB" dirty="0"/>
              <a:t>  100% {</a:t>
            </a:r>
            <a:r>
              <a:rPr lang="en-GB" dirty="0" err="1"/>
              <a:t>background-color:red</a:t>
            </a:r>
            <a:r>
              <a:rPr lang="en-GB" dirty="0"/>
              <a:t>; left:0px; top:0px;}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/>
              <a:t>&lt;div&gt;&lt;/div&gt;</a:t>
            </a:r>
          </a:p>
          <a:p>
            <a:pPr marL="0" indent="0">
              <a:buNone/>
            </a:pPr>
            <a:r>
              <a:rPr lang="en-GB" dirty="0"/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231268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37E3-8AB3-554E-BCFB-6D09A8BF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an animation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017B8-0A31-434D-ACFC-7DCEFAC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2276872"/>
            <a:ext cx="4656743" cy="411958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 animation-delay property specifies a delay for the start of an animation.</a:t>
            </a:r>
          </a:p>
          <a:p>
            <a:pPr marL="0" indent="0">
              <a:buNone/>
            </a:pPr>
            <a:r>
              <a:rPr lang="en-GB" dirty="0"/>
              <a:t>The following example has a 2 seconds delay before starting the animation: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58A2DE72-6B7E-0946-A2B7-2933C445A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117" y="699948"/>
            <a:ext cx="6721061" cy="569650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9E27090-0F30-1D47-BCC7-14B781592355}"/>
              </a:ext>
            </a:extLst>
          </p:cNvPr>
          <p:cNvCxnSpPr/>
          <p:nvPr/>
        </p:nvCxnSpPr>
        <p:spPr>
          <a:xfrm flipV="1">
            <a:off x="4412974" y="2703443"/>
            <a:ext cx="1411356" cy="725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8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AE26-2287-F848-9C28-98F5D1C76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Set How Many Times an Animation Should Run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56F10-8C6D-D64C-B317-B511F5065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3" y="2276872"/>
            <a:ext cx="3980882" cy="4119585"/>
          </a:xfrm>
        </p:spPr>
        <p:txBody>
          <a:bodyPr/>
          <a:lstStyle/>
          <a:p>
            <a:r>
              <a:rPr lang="en-GB" dirty="0"/>
              <a:t>The animation-iteration-count property specifies the number of times an animation should run.</a:t>
            </a:r>
          </a:p>
          <a:p>
            <a:r>
              <a:rPr lang="en-GB" dirty="0"/>
              <a:t>The following example will run the animation 3 times before it stops: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34BFBD59-075F-BF4C-92BD-917E20BE5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401" y="1502381"/>
            <a:ext cx="6093791" cy="489407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399477-8865-7C42-A215-BC471D8E4AAD}"/>
              </a:ext>
            </a:extLst>
          </p:cNvPr>
          <p:cNvCxnSpPr/>
          <p:nvPr/>
        </p:nvCxnSpPr>
        <p:spPr>
          <a:xfrm flipV="1">
            <a:off x="3737113" y="3429000"/>
            <a:ext cx="2842591" cy="907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668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2FDA6-11E7-7E4D-A537-A12CDE7E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 happens if you add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0017-35AC-864C-BEC0-1C4AD320E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Courier" pitchFamily="2" charset="0"/>
              </a:rPr>
              <a:t>animation-iteration-count: infinite;</a:t>
            </a:r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5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1F2D-7D9B-5F4A-8857-0D6284DC6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 Animation in Reverse Direction or Alternate Cycles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4A5A6-05A1-A043-8F9F-39B2601CB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 animation-direction property specifies whether an animation should be played forwards, backwards or in alternate cycles.</a:t>
            </a:r>
          </a:p>
          <a:p>
            <a:r>
              <a:rPr lang="en-GB" dirty="0"/>
              <a:t>The animation-direction property can have the following values:</a:t>
            </a:r>
          </a:p>
          <a:p>
            <a:r>
              <a:rPr lang="en-GB" dirty="0"/>
              <a:t>normal - The animation is played as normal (forwards). This is default</a:t>
            </a:r>
          </a:p>
          <a:p>
            <a:r>
              <a:rPr lang="en-GB" dirty="0"/>
              <a:t>reverse - The animation is played in reverse direction (backwards)</a:t>
            </a:r>
          </a:p>
          <a:p>
            <a:r>
              <a:rPr lang="en-GB" dirty="0"/>
              <a:t>alternate - The animation is played forwards first, then backwards</a:t>
            </a:r>
          </a:p>
          <a:p>
            <a:r>
              <a:rPr lang="en-GB" dirty="0"/>
              <a:t>alternate-reverse - The animation is played backwards first, then forwards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following example will run the animation in reverse direction (backwards):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6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1E5D-560F-914A-A405-97EE30E6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this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B10EC376-AB9D-4745-B761-ABFD77C42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3616" y="662676"/>
            <a:ext cx="6585880" cy="546096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92C67C-2F7D-6D48-BA72-AC33088CE593}"/>
              </a:ext>
            </a:extLst>
          </p:cNvPr>
          <p:cNvSpPr/>
          <p:nvPr/>
        </p:nvSpPr>
        <p:spPr>
          <a:xfrm>
            <a:off x="801512" y="6118524"/>
            <a:ext cx="965445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What do think will happen if you add       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animation-direction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 alternate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;   or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animation-direction: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 alternate-reverse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D938C6F-62C9-3546-A5EC-792130AD5AD5}"/>
              </a:ext>
            </a:extLst>
          </p:cNvPr>
          <p:cNvSpPr/>
          <p:nvPr/>
        </p:nvSpPr>
        <p:spPr>
          <a:xfrm>
            <a:off x="1311965" y="2202414"/>
            <a:ext cx="198165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95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984B-5856-0B40-A749-93FAE8D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dirty="0"/>
              <a:t>Specify the Speed Curve of the Animation</a:t>
            </a:r>
            <a:br>
              <a:rPr lang="en-GB" b="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68585-4E17-9E4A-A199-3798898C3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 animation-timing-function property specifies the speed curve of the animation.</a:t>
            </a:r>
          </a:p>
          <a:p>
            <a:pPr marL="0" indent="0">
              <a:buNone/>
            </a:pPr>
            <a:r>
              <a:rPr lang="en-GB" dirty="0"/>
              <a:t>The animation-timing-function property can have the following values: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ease - Specifies an animation with a slow start, then fast, then end slowly (this is default)</a:t>
            </a:r>
          </a:p>
          <a:p>
            <a:r>
              <a:rPr lang="en-GB" dirty="0"/>
              <a:t>linear - Specifies an animation with the same speed from start to end</a:t>
            </a:r>
          </a:p>
          <a:p>
            <a:r>
              <a:rPr lang="en-GB" dirty="0"/>
              <a:t>ease-in - Specifies an animation with a slow start</a:t>
            </a:r>
          </a:p>
          <a:p>
            <a:r>
              <a:rPr lang="en-GB" dirty="0"/>
              <a:t>ease-out - Specifies an animation with a slow end</a:t>
            </a:r>
          </a:p>
          <a:p>
            <a:r>
              <a:rPr lang="en-GB" dirty="0"/>
              <a:t>ease-in-out - Specifies an animation with a slow start and end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following example shows some of the different speed curves that can be used: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70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395C1D3A-CCCF-A148-A941-C8A23E2FA5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0334" y="643969"/>
            <a:ext cx="7613374" cy="6214031"/>
          </a:xfrm>
        </p:spPr>
      </p:pic>
    </p:spTree>
    <p:extLst>
      <p:ext uri="{BB962C8B-B14F-4D97-AF65-F5344CB8AC3E}">
        <p14:creationId xmlns:p14="http://schemas.microsoft.com/office/powerpoint/2010/main" val="1972415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C3A4-3986-7641-9605-1711CAD24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Specify the fill-mode For an Animation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8DBD-6C27-AA4D-A09A-6757E5AAC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Specify the fill-mode For an Animation</a:t>
            </a:r>
          </a:p>
          <a:p>
            <a:r>
              <a:rPr lang="en-GB" dirty="0"/>
              <a:t>CSS animations do not affect an element before the first keyframe is played or after the last keyframe is played. The animation-fill-mode property can override this </a:t>
            </a:r>
            <a:r>
              <a:rPr lang="en-GB" dirty="0" err="1"/>
              <a:t>behavior</a:t>
            </a:r>
            <a:r>
              <a:rPr lang="en-GB" dirty="0"/>
              <a:t>.</a:t>
            </a:r>
          </a:p>
          <a:p>
            <a:r>
              <a:rPr lang="en-GB" dirty="0"/>
              <a:t>The animation-fill-mode property specifies a style for the target element when the animation is not playing (before it starts, after it ends, or both).</a:t>
            </a:r>
          </a:p>
          <a:p>
            <a:r>
              <a:rPr lang="en-GB" dirty="0"/>
              <a:t>The animation-fill-mode property can have the following values:</a:t>
            </a:r>
          </a:p>
          <a:p>
            <a:r>
              <a:rPr lang="en-GB" dirty="0"/>
              <a:t>none - Default value. Animation will not apply any styles to the element before or after it is executing</a:t>
            </a:r>
          </a:p>
          <a:p>
            <a:r>
              <a:rPr lang="en-GB" dirty="0"/>
              <a:t>forwards - The element will retain the style values that is set by the last keyframe (depends on animation-direction and animation-iteration-count)</a:t>
            </a:r>
          </a:p>
          <a:p>
            <a:r>
              <a:rPr lang="en-GB" dirty="0"/>
              <a:t>backwards - The element will get the style values that is set by the first keyframe (depends on animation-direction), and retain this during the animation-delay period</a:t>
            </a:r>
          </a:p>
          <a:p>
            <a:r>
              <a:rPr lang="en-GB" dirty="0"/>
              <a:t>both - The animation will follow the rules for both forwards and backwards, extending the animation properties in both directions</a:t>
            </a:r>
          </a:p>
          <a:p>
            <a:pPr marL="0" indent="0">
              <a:buNone/>
            </a:pPr>
            <a:r>
              <a:rPr lang="en-GB" dirty="0"/>
              <a:t>The following example lets the &lt;div&gt; element retain the style values from the last keyframe when the animation ends: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45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AB6B-1B5E-8A40-869A-2A57F17F9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34" y="614023"/>
            <a:ext cx="11590421" cy="903634"/>
          </a:xfrm>
        </p:spPr>
        <p:txBody>
          <a:bodyPr>
            <a:normAutofit fontScale="90000"/>
          </a:bodyPr>
          <a:lstStyle/>
          <a:p>
            <a:r>
              <a:rPr lang="en-GB" dirty="0"/>
              <a:t>The following example lets the &lt;div&gt; element retain the style values from the last keyframe when the animation ends:</a:t>
            </a:r>
            <a:br>
              <a:rPr lang="en-GB" dirty="0"/>
            </a:br>
            <a:endParaRPr lang="en-US" dirty="0"/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295BE62-3C48-2D41-8734-2B1D09B38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245" y="1369081"/>
            <a:ext cx="7902122" cy="505451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1B78B9-AF8E-BF44-80E0-47B14DF4B96A}"/>
              </a:ext>
            </a:extLst>
          </p:cNvPr>
          <p:cNvSpPr txBox="1"/>
          <p:nvPr/>
        </p:nvSpPr>
        <p:spPr>
          <a:xfrm>
            <a:off x="8746435" y="1769165"/>
            <a:ext cx="2723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Try using</a:t>
            </a:r>
          </a:p>
          <a:p>
            <a:r>
              <a:rPr lang="en-US" dirty="0"/>
              <a:t>Both &amp; </a:t>
            </a:r>
          </a:p>
          <a:p>
            <a:r>
              <a:rPr lang="en-US" dirty="0"/>
              <a:t>Backwards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6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BC3F0-AF87-E346-8A60-F763B7D4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CEAD8-2BBD-224D-AC43-344E762F5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CSS transitions allows you to change property values smoothly, over a given duration.</a:t>
            </a:r>
          </a:p>
          <a:p>
            <a:pPr marL="0" indent="0">
              <a:buNone/>
            </a:pPr>
            <a:r>
              <a:rPr lang="en-GB" dirty="0"/>
              <a:t>We will cover the following properties:</a:t>
            </a:r>
          </a:p>
          <a:p>
            <a:r>
              <a:rPr lang="en-GB" dirty="0"/>
              <a:t>transition</a:t>
            </a:r>
          </a:p>
          <a:p>
            <a:r>
              <a:rPr lang="en-GB" dirty="0"/>
              <a:t>transition-delay</a:t>
            </a:r>
          </a:p>
          <a:p>
            <a:r>
              <a:rPr lang="en-GB" dirty="0"/>
              <a:t>transition-duration</a:t>
            </a:r>
          </a:p>
          <a:p>
            <a:r>
              <a:rPr lang="en-GB" dirty="0"/>
              <a:t>transition-property</a:t>
            </a:r>
          </a:p>
          <a:p>
            <a:r>
              <a:rPr lang="en-GB" dirty="0"/>
              <a:t>transition-timing-function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25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397C-F1FE-B14C-BCE1-304EE9A21F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Cookies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B29A9-69DA-874D-9238-EA976A72C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68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E3185-41F9-C249-A25B-A7EBEC5C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Cookies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E32CF-5351-0B4D-A184-DCC28E6E3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9" y="1757687"/>
            <a:ext cx="11590421" cy="4503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What are Cookies?</a:t>
            </a:r>
          </a:p>
          <a:p>
            <a:r>
              <a:rPr lang="en-GB" dirty="0"/>
              <a:t>Cookies are data, stored in small text files, on your computer.</a:t>
            </a:r>
          </a:p>
          <a:p>
            <a:r>
              <a:rPr lang="en-GB" dirty="0"/>
              <a:t>When a web server has sent a web page to a browser, the connection is shut down, and the server forgets everything about the user.</a:t>
            </a:r>
          </a:p>
          <a:p>
            <a:r>
              <a:rPr lang="en-GB" dirty="0"/>
              <a:t>Cookies were invented to solve the problem "how to remember information about the user":</a:t>
            </a:r>
          </a:p>
          <a:p>
            <a:r>
              <a:rPr lang="en-GB" dirty="0"/>
              <a:t>When a user visits a web page, his/her name can be stored in a cookie.</a:t>
            </a:r>
          </a:p>
          <a:p>
            <a:r>
              <a:rPr lang="en-GB" dirty="0"/>
              <a:t>Next time the user visits the page, the cookie "remembers" his/her name.</a:t>
            </a:r>
          </a:p>
          <a:p>
            <a:r>
              <a:rPr lang="en-GB" dirty="0"/>
              <a:t>Cookies are saved in name-value pairs like: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When a browser requests a web page from a server, cookies belonging to the page are added to the request. This way the server gets the necessary data to "remember" information about users.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8A678C-716B-0543-9D8F-45170B5F3F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50"/>
          <a:stretch/>
        </p:blipFill>
        <p:spPr>
          <a:xfrm>
            <a:off x="2508107" y="4717393"/>
            <a:ext cx="5979911" cy="59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9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C50ED-147A-3342-B2E6-57999062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 Cookie with </a:t>
            </a:r>
            <a:r>
              <a:rPr lang="en-US" dirty="0" err="1"/>
              <a:t>Javascript</a:t>
            </a:r>
            <a:endParaRPr lang="en-US" dirty="0"/>
          </a:p>
        </p:txBody>
      </p:sp>
      <p:pic>
        <p:nvPicPr>
          <p:cNvPr id="5" name="Content Placeholder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800F3133-9B5A-B145-A4CC-4AA171365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101"/>
          <a:stretch/>
        </p:blipFill>
        <p:spPr>
          <a:xfrm>
            <a:off x="320333" y="1879575"/>
            <a:ext cx="9320623" cy="4408892"/>
          </a:xfrm>
        </p:spPr>
      </p:pic>
    </p:spTree>
    <p:extLst>
      <p:ext uri="{BB962C8B-B14F-4D97-AF65-F5344CB8AC3E}">
        <p14:creationId xmlns:p14="http://schemas.microsoft.com/office/powerpoint/2010/main" val="515535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96F3-215F-6B4F-B076-81B186A85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a Cookie with JavaScript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61C74-500B-1043-AA59-BD0C0CC79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 JavaScript, cookies can be read like this:</a:t>
            </a:r>
          </a:p>
          <a:p>
            <a:pPr marL="0" indent="0">
              <a:buNone/>
            </a:pPr>
            <a:r>
              <a:rPr lang="en-GB" dirty="0">
                <a:latin typeface="Courier" pitchFamily="2" charset="0"/>
              </a:rPr>
              <a:t>var x = </a:t>
            </a:r>
            <a:r>
              <a:rPr lang="en-GB" dirty="0" err="1">
                <a:latin typeface="Courier" pitchFamily="2" charset="0"/>
              </a:rPr>
              <a:t>document.cookie</a:t>
            </a:r>
            <a:r>
              <a:rPr lang="en-GB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" pitchFamily="2" charset="0"/>
              </a:rPr>
              <a:t>document.cookie</a:t>
            </a:r>
            <a:r>
              <a:rPr lang="en-GB" dirty="0">
                <a:latin typeface="Courier" pitchFamily="2" charset="0"/>
              </a:rPr>
              <a:t> </a:t>
            </a:r>
            <a:r>
              <a:rPr lang="en-GB" dirty="0"/>
              <a:t>will return all cookies in one string much like: cookie1=value; cookie2=value; cookie3=value;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86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34B6E-1FEA-A94D-94CE-FD03AEA4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Change a Cookie with JavaScript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3641-FB19-D94E-8448-BDDB1863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 JavaScript, you can change a cookie the same way as you create it:</a:t>
            </a:r>
          </a:p>
          <a:p>
            <a:r>
              <a:rPr lang="en-GB" dirty="0" err="1">
                <a:latin typeface="Courier" pitchFamily="2" charset="0"/>
              </a:rPr>
              <a:t>document.cookie</a:t>
            </a:r>
            <a:r>
              <a:rPr lang="en-GB" dirty="0">
                <a:latin typeface="Courier" pitchFamily="2" charset="0"/>
              </a:rPr>
              <a:t> = "username=John Smith; expires=Thu, 18 Dec 2013 12:00:00 UTC; path=/";</a:t>
            </a:r>
          </a:p>
          <a:p>
            <a:r>
              <a:rPr lang="en-GB" dirty="0"/>
              <a:t>The old cookie is overwritten.</a:t>
            </a: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22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94EE4-0ECD-A544-8516-0C8CE92D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Delete a Cookie with JavaScript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DE8F0-20CC-BA41-BBBA-FA1003E55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Deleting a cookie is very simple.</a:t>
            </a:r>
          </a:p>
          <a:p>
            <a:r>
              <a:rPr lang="en-GB" dirty="0"/>
              <a:t>You don't have to specify a cookie value when you delete a cookie.</a:t>
            </a:r>
          </a:p>
          <a:p>
            <a:r>
              <a:rPr lang="en-GB" dirty="0"/>
              <a:t>Just set the expires parameter to a past date:</a:t>
            </a:r>
          </a:p>
          <a:p>
            <a:pPr marL="0" indent="0">
              <a:buNone/>
            </a:pPr>
            <a:r>
              <a:rPr lang="en-GB" dirty="0" err="1">
                <a:latin typeface="Courier" pitchFamily="2" charset="0"/>
              </a:rPr>
              <a:t>document.cookie</a:t>
            </a:r>
            <a:r>
              <a:rPr lang="en-GB" dirty="0">
                <a:latin typeface="Courier" pitchFamily="2" charset="0"/>
              </a:rPr>
              <a:t> = "username=; expires=Thu, 01 Jan 1970 00:00:00 UTC; path=/;";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68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E650-27CF-8248-98F9-CBF0F645E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Cookie String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FD2E2-F4BC-4A48-956D-D907B595B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Cookie String</a:t>
            </a:r>
          </a:p>
          <a:p>
            <a:r>
              <a:rPr lang="en-GB" dirty="0"/>
              <a:t>The </a:t>
            </a:r>
            <a:r>
              <a:rPr lang="en-GB" dirty="0" err="1"/>
              <a:t>document.cookie</a:t>
            </a:r>
            <a:r>
              <a:rPr lang="en-GB" dirty="0"/>
              <a:t> property looks like a normal text string. But it is not.</a:t>
            </a:r>
          </a:p>
          <a:p>
            <a:r>
              <a:rPr lang="en-GB" dirty="0"/>
              <a:t>Even if you write a whole cookie string to </a:t>
            </a:r>
            <a:r>
              <a:rPr lang="en-GB" dirty="0" err="1"/>
              <a:t>document.cookie</a:t>
            </a:r>
            <a:r>
              <a:rPr lang="en-GB" dirty="0"/>
              <a:t>, when you read it out again, you can only see the name-value pair of it.</a:t>
            </a:r>
          </a:p>
          <a:p>
            <a:r>
              <a:rPr lang="en-GB" dirty="0"/>
              <a:t>If you set a new cookie, older cookies are not overwritten. The new cookie is added to </a:t>
            </a:r>
            <a:r>
              <a:rPr lang="en-GB" dirty="0" err="1"/>
              <a:t>document.cookie</a:t>
            </a:r>
            <a:r>
              <a:rPr lang="en-GB" dirty="0"/>
              <a:t>, so if you read </a:t>
            </a:r>
            <a:r>
              <a:rPr lang="en-GB" dirty="0" err="1"/>
              <a:t>document.cookie</a:t>
            </a:r>
            <a:r>
              <a:rPr lang="en-GB" dirty="0"/>
              <a:t> again you will get something like:</a:t>
            </a:r>
          </a:p>
          <a:p>
            <a:pPr marL="0" indent="0">
              <a:buNone/>
            </a:pPr>
            <a:r>
              <a:rPr lang="en-GB" dirty="0"/>
              <a:t>cookie1 = value; cookie2 = value;</a:t>
            </a:r>
          </a:p>
          <a:p>
            <a:pPr marL="0" indent="0">
              <a:buNone/>
            </a:pPr>
            <a:r>
              <a:rPr lang="en-GB" dirty="0"/>
              <a:t>Display All Cookies  Create Cookie 1  Create Cookie 2 Delete Cookie 1  Delete Cookie 2</a:t>
            </a:r>
          </a:p>
          <a:p>
            <a:r>
              <a:rPr lang="en-GB" dirty="0"/>
              <a:t>If you want to find the value of one specified cookie, you must write a JavaScript function that searches for the cookie value in the cookie string.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will make more sense when we look at the example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98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25EF-44F1-3042-B030-DC99BD4F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JavaScript Cookie Example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9CC9-26B2-994A-9548-D0C6121ED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example , we will create a cookie that stores the name of a visitor.</a:t>
            </a:r>
          </a:p>
          <a:p>
            <a:r>
              <a:rPr lang="en-GB" dirty="0"/>
              <a:t>The first time a visitor arrives to the web page, he/she will be asked to fill in his/her name. The name is then stored in a cookie.</a:t>
            </a:r>
          </a:p>
          <a:p>
            <a:r>
              <a:rPr lang="en-GB" dirty="0"/>
              <a:t>The next time the visitor arrives at the same page, he/she will get a welcome message.</a:t>
            </a:r>
          </a:p>
          <a:p>
            <a:r>
              <a:rPr lang="en-GB" dirty="0"/>
              <a:t>For the example we will create 3 JavaScript functions:</a:t>
            </a:r>
          </a:p>
          <a:p>
            <a:r>
              <a:rPr lang="en-GB" dirty="0"/>
              <a:t>A function to set a cookie value</a:t>
            </a:r>
          </a:p>
          <a:p>
            <a:r>
              <a:rPr lang="en-GB" dirty="0"/>
              <a:t>A function to get a cookie value</a:t>
            </a:r>
          </a:p>
          <a:p>
            <a:r>
              <a:rPr lang="en-GB" dirty="0"/>
              <a:t>A function to check a cookie value</a:t>
            </a:r>
          </a:p>
          <a:p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14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BE7F074D-B9E8-AD49-AE8B-7053A4DFC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638"/>
          <a:stretch/>
        </p:blipFill>
        <p:spPr>
          <a:xfrm>
            <a:off x="2463826" y="129449"/>
            <a:ext cx="7264348" cy="659910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ABBE86-ABE3-BB40-A811-ED405AFB79C3}"/>
              </a:ext>
            </a:extLst>
          </p:cNvPr>
          <p:cNvSpPr txBox="1"/>
          <p:nvPr/>
        </p:nvSpPr>
        <p:spPr>
          <a:xfrm>
            <a:off x="574158" y="893135"/>
            <a:ext cx="16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Lets try this</a:t>
            </a:r>
          </a:p>
        </p:txBody>
      </p:sp>
    </p:spTree>
    <p:extLst>
      <p:ext uri="{BB962C8B-B14F-4D97-AF65-F5344CB8AC3E}">
        <p14:creationId xmlns:p14="http://schemas.microsoft.com/office/powerpoint/2010/main" val="3303994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C5B8-3FA1-5E41-A754-5650BA5CE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528911"/>
            <a:ext cx="11590421" cy="903634"/>
          </a:xfrm>
        </p:spPr>
        <p:txBody>
          <a:bodyPr/>
          <a:lstStyle/>
          <a:p>
            <a:r>
              <a:rPr lang="en-US" dirty="0"/>
              <a:t>Example explained ……….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5325-90FF-024D-A5BA-636D4FD8D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8" y="1365177"/>
            <a:ext cx="11590421" cy="5269539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A Function to Set a Cookie</a:t>
            </a:r>
          </a:p>
          <a:p>
            <a:r>
              <a:rPr lang="en-GB" dirty="0"/>
              <a:t>First, we create a function that stores the name of the visitor in a cookie variable: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DC92322-7FC4-2E4A-BBA6-6746D388A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87" y="2658141"/>
            <a:ext cx="10476318" cy="33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2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6DFA-1F26-EE48-B8FE-ABF22D62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B44C3-FB07-EA4E-87D8-5BD3741E2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884362"/>
            <a:ext cx="11590421" cy="4512095"/>
          </a:xfrm>
        </p:spPr>
        <p:txBody>
          <a:bodyPr>
            <a:normAutofit fontScale="92500"/>
          </a:bodyPr>
          <a:lstStyle/>
          <a:p>
            <a:r>
              <a:rPr lang="en-GB" dirty="0"/>
              <a:t>To create a transition effect, you must specify two things:</a:t>
            </a:r>
          </a:p>
          <a:p>
            <a:r>
              <a:rPr lang="en-GB" dirty="0"/>
              <a:t>the CSS property you want to add an effect to</a:t>
            </a:r>
          </a:p>
          <a:p>
            <a:r>
              <a:rPr lang="en-GB" dirty="0"/>
              <a:t>the duration of the effect</a:t>
            </a:r>
          </a:p>
          <a:p>
            <a:r>
              <a:rPr lang="en-GB" b="1" dirty="0"/>
              <a:t>Note:</a:t>
            </a:r>
            <a:r>
              <a:rPr lang="en-GB" dirty="0"/>
              <a:t> If the duration part is not specified, the transition will have no effect, because the default value is 0.</a:t>
            </a:r>
          </a:p>
          <a:p>
            <a:r>
              <a:rPr lang="en-GB" dirty="0"/>
              <a:t>The following example shows a 100px * 100px red &lt;div&gt; element. The &lt;div&gt; element has also specified a transition effect for the width property, with a duration of 2 seconds:</a:t>
            </a:r>
          </a:p>
          <a:p>
            <a:pPr marL="0" indent="0">
              <a:buNone/>
            </a:pPr>
            <a:r>
              <a:rPr lang="en-GB" dirty="0"/>
              <a:t>div {</a:t>
            </a:r>
            <a:br>
              <a:rPr lang="en-GB" dirty="0"/>
            </a:br>
            <a:r>
              <a:rPr lang="en-GB" dirty="0"/>
              <a:t>  width: 100px;</a:t>
            </a:r>
            <a:br>
              <a:rPr lang="en-GB" dirty="0"/>
            </a:br>
            <a:r>
              <a:rPr lang="en-GB" dirty="0"/>
              <a:t>  height: 100px;</a:t>
            </a:r>
            <a:br>
              <a:rPr lang="en-GB" dirty="0"/>
            </a:br>
            <a:r>
              <a:rPr lang="en-GB" dirty="0"/>
              <a:t>  background: red;</a:t>
            </a:r>
            <a:br>
              <a:rPr lang="en-GB" dirty="0"/>
            </a:br>
            <a:r>
              <a:rPr lang="en-GB" dirty="0"/>
              <a:t>  transition: width 2s;</a:t>
            </a:r>
            <a:br>
              <a:rPr lang="en-GB" dirty="0"/>
            </a:br>
            <a:r>
              <a:rPr lang="en-GB" dirty="0"/>
              <a:t>}</a:t>
            </a:r>
          </a:p>
          <a:p>
            <a:r>
              <a:rPr lang="en-GB" dirty="0"/>
              <a:t>The transition effect will start when the specified CSS property (width) changes value.</a:t>
            </a:r>
          </a:p>
          <a:p>
            <a:r>
              <a:rPr lang="en-GB" dirty="0"/>
              <a:t>Now, let us specify a new value for the width property when a user mouses over the &lt;div&gt; element: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98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091CF-4FAA-5249-A06B-C2F91F286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9" y="596928"/>
            <a:ext cx="11590421" cy="6261072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A Function to Get a Cookie</a:t>
            </a:r>
          </a:p>
          <a:p>
            <a:r>
              <a:rPr lang="en-GB" dirty="0"/>
              <a:t>Then, we create a function that returns the value of a specified cookie: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8FD07C1-F277-AA4A-BDCA-ADDB49801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64" y="1396686"/>
            <a:ext cx="7366845" cy="508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00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62DBB-DFEB-A143-BA97-516E69346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9" y="724519"/>
            <a:ext cx="11590421" cy="4119585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A Function to Check a Cookie</a:t>
            </a:r>
          </a:p>
          <a:p>
            <a:r>
              <a:rPr lang="en-GB" dirty="0"/>
              <a:t>Last, we create the function that checks if a cookie is set.</a:t>
            </a:r>
          </a:p>
          <a:p>
            <a:r>
              <a:rPr lang="en-GB" dirty="0"/>
              <a:t>If the cookie is set it will display a greeting.</a:t>
            </a:r>
          </a:p>
          <a:p>
            <a:r>
              <a:rPr lang="en-GB" dirty="0"/>
              <a:t>If the cookie is not set, it will display a prompt box, asking for the name of the user, and stores the username cookie for 365 days, by calling the </a:t>
            </a:r>
            <a:r>
              <a:rPr lang="en-GB" dirty="0" err="1"/>
              <a:t>setCookiefunction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endParaRPr lang="en-US" dirty="0"/>
          </a:p>
        </p:txBody>
      </p:sp>
      <p:pic>
        <p:nvPicPr>
          <p:cNvPr id="5" name="Picture 4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3C47D5CF-8FFA-C04F-A1C7-D6FC89A7B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89" y="3067451"/>
            <a:ext cx="7276657" cy="355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97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25EF-44F1-3042-B030-DC99BD4F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9CC9-26B2-994A-9548-D0C6121EDC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Regions allows you to use CSS properties to flow content into containers and is ideal for web magazine sites and others that require dynamic text.</a:t>
            </a:r>
          </a:p>
          <a:p>
            <a:endParaRPr lang="en-GB" dirty="0"/>
          </a:p>
          <a:p>
            <a:r>
              <a:rPr lang="en-GB" dirty="0"/>
              <a:t>Use the flow-into and flow-from CSS properties.</a:t>
            </a:r>
          </a:p>
          <a:p>
            <a:endParaRPr lang="en-GB" dirty="0"/>
          </a:p>
          <a:p>
            <a:r>
              <a:rPr lang="en-GB" dirty="0"/>
              <a:t>With this structure, ”your content” will flow into and out of the three regions: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&lt;div class="content"&gt;Lorem ipsum etc... your content goes here&lt;/div&gt; </a:t>
            </a:r>
          </a:p>
          <a:p>
            <a:pPr marL="0" indent="0">
              <a:buNone/>
            </a:pPr>
            <a:r>
              <a:rPr lang="en-GB" dirty="0"/>
              <a:t>&lt;div class="</a:t>
            </a:r>
            <a:r>
              <a:rPr lang="en-GB" dirty="0" err="1"/>
              <a:t>myregion</a:t>
            </a:r>
            <a:r>
              <a:rPr lang="en-GB" dirty="0"/>
              <a:t>" id="region1"&gt;</a:t>
            </a:r>
          </a:p>
          <a:p>
            <a:pPr marL="0" indent="0">
              <a:buNone/>
            </a:pPr>
            <a:r>
              <a:rPr lang="en-GB" dirty="0"/>
              <a:t>&lt;/div&gt; &lt;div class="</a:t>
            </a:r>
            <a:r>
              <a:rPr lang="en-GB" dirty="0" err="1"/>
              <a:t>myregion</a:t>
            </a:r>
            <a:r>
              <a:rPr lang="en-GB" dirty="0"/>
              <a:t>" id="region2"&gt;</a:t>
            </a:r>
          </a:p>
          <a:p>
            <a:pPr marL="0" indent="0">
              <a:buNone/>
            </a:pPr>
            <a:r>
              <a:rPr lang="en-GB" dirty="0"/>
              <a:t>&lt;/div&gt; &lt;div class="</a:t>
            </a:r>
            <a:r>
              <a:rPr lang="en-GB" dirty="0" err="1"/>
              <a:t>myregion</a:t>
            </a:r>
            <a:r>
              <a:rPr lang="en-GB" dirty="0"/>
              <a:t>" id="region3"&gt;</a:t>
            </a:r>
          </a:p>
          <a:p>
            <a:pPr marL="0" indent="0">
              <a:buNone/>
            </a:pPr>
            <a:r>
              <a:rPr lang="en-GB" dirty="0"/>
              <a:t>&lt;/div&gt;</a:t>
            </a:r>
            <a:br>
              <a:rPr lang="en-GB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7D902-3B0E-314C-BC24-B331F420A7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.content { </a:t>
            </a:r>
          </a:p>
          <a:p>
            <a:pPr marL="0" indent="0">
              <a:buNone/>
            </a:pPr>
            <a:r>
              <a:rPr lang="en-GB" dirty="0"/>
              <a:t>flow-into: </a:t>
            </a:r>
            <a:r>
              <a:rPr lang="en-GB" dirty="0" err="1"/>
              <a:t>yourcontent</a:t>
            </a:r>
            <a:r>
              <a:rPr lang="en-GB" dirty="0"/>
              <a:t>; </a:t>
            </a:r>
          </a:p>
          <a:p>
            <a:pPr marL="0" indent="0">
              <a:buNone/>
            </a:pPr>
            <a:r>
              <a:rPr lang="en-GB" dirty="0"/>
              <a:t>-</a:t>
            </a:r>
            <a:r>
              <a:rPr lang="en-GB" dirty="0" err="1"/>
              <a:t>webkit</a:t>
            </a:r>
            <a:r>
              <a:rPr lang="en-GB" dirty="0"/>
              <a:t>-flow-into: </a:t>
            </a:r>
            <a:r>
              <a:rPr lang="en-GB" dirty="0" err="1"/>
              <a:t>yourcontent</a:t>
            </a:r>
            <a:r>
              <a:rPr lang="en-GB" dirty="0"/>
              <a:t>; </a:t>
            </a:r>
          </a:p>
          <a:p>
            <a:pPr marL="0" indent="0">
              <a:buNone/>
            </a:pPr>
            <a:r>
              <a:rPr lang="en-GB" dirty="0"/>
              <a:t>}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.</a:t>
            </a:r>
            <a:r>
              <a:rPr lang="en-GB" dirty="0" err="1"/>
              <a:t>myregion</a:t>
            </a:r>
            <a:r>
              <a:rPr lang="en-GB" dirty="0"/>
              <a:t> { </a:t>
            </a:r>
          </a:p>
          <a:p>
            <a:pPr marL="0" indent="0">
              <a:buNone/>
            </a:pPr>
            <a:r>
              <a:rPr lang="en-GB" dirty="0"/>
              <a:t>flow-from: </a:t>
            </a:r>
            <a:r>
              <a:rPr lang="en-GB" dirty="0" err="1"/>
              <a:t>yourcontent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 -</a:t>
            </a:r>
            <a:r>
              <a:rPr lang="en-GB" dirty="0" err="1"/>
              <a:t>webkit</a:t>
            </a:r>
            <a:r>
              <a:rPr lang="en-GB" dirty="0"/>
              <a:t>-flow-from: </a:t>
            </a:r>
            <a:r>
              <a:rPr lang="en-GB" dirty="0" err="1"/>
              <a:t>yourcontent</a:t>
            </a:r>
            <a:r>
              <a:rPr lang="en-GB" dirty="0"/>
              <a:t>; </a:t>
            </a:r>
          </a:p>
          <a:p>
            <a:pPr marL="0" indent="0">
              <a:buNone/>
            </a:pPr>
            <a:r>
              <a:rPr lang="en-GB" dirty="0"/>
              <a:t>float: left; </a:t>
            </a:r>
          </a:p>
          <a:p>
            <a:pPr marL="0" indent="0">
              <a:buNone/>
            </a:pPr>
            <a:r>
              <a:rPr lang="en-GB" dirty="0"/>
              <a:t>width: 100px; </a:t>
            </a:r>
          </a:p>
          <a:p>
            <a:pPr marL="0" indent="0">
              <a:buNone/>
            </a:pPr>
            <a:r>
              <a:rPr lang="en-GB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07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25EF-44F1-3042-B030-DC99BD4F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9CC9-26B2-994A-9548-D0C6121ED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can use more regions for numerous reasons, such as:</a:t>
            </a:r>
            <a:br>
              <a:rPr lang="en-GB" dirty="0"/>
            </a:br>
            <a:endParaRPr lang="en-GB" dirty="0"/>
          </a:p>
          <a:p>
            <a:r>
              <a:rPr lang="en-GB" dirty="0"/>
              <a:t>More columns</a:t>
            </a:r>
          </a:p>
          <a:p>
            <a:r>
              <a:rPr lang="en-GB" dirty="0"/>
              <a:t>Positioning</a:t>
            </a:r>
          </a:p>
          <a:p>
            <a:r>
              <a:rPr lang="en-GB" dirty="0"/>
              <a:t>Fluid layouts</a:t>
            </a:r>
          </a:p>
          <a:p>
            <a:r>
              <a:rPr lang="en-GB" dirty="0"/>
              <a:t>Large regions below columns</a:t>
            </a:r>
            <a:br>
              <a:rPr lang="en-GB" dirty="0"/>
            </a:b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4372D2-50E0-9E46-BD6F-5CA3821C9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944" y="2665133"/>
            <a:ext cx="60198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962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A7FDB-89F5-F944-B633-AE3836BBF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34" y="715809"/>
            <a:ext cx="11590421" cy="903634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34" y="1541933"/>
            <a:ext cx="11590421" cy="49699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 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width: 100px;</a:t>
            </a:r>
          </a:p>
          <a:p>
            <a:pPr marL="0" indent="0">
              <a:buNone/>
            </a:pPr>
            <a:r>
              <a:rPr lang="en-GB" dirty="0"/>
              <a:t>  height: 100px;</a:t>
            </a:r>
          </a:p>
          <a:p>
            <a:pPr marL="0" indent="0">
              <a:buNone/>
            </a:pPr>
            <a:r>
              <a:rPr lang="en-GB" dirty="0"/>
              <a:t>  background: red;</a:t>
            </a:r>
          </a:p>
          <a:p>
            <a:pPr marL="0" indent="0">
              <a:buNone/>
            </a:pPr>
            <a:r>
              <a:rPr lang="en-GB" dirty="0"/>
              <a:t>  transition: width 2s;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 err="1"/>
              <a:t>div:hover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  width: 300px;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/>
              <a:t>&lt;h1&gt;The transition Property&lt;/h1&gt;</a:t>
            </a:r>
          </a:p>
          <a:p>
            <a:pPr marL="0" indent="0">
              <a:buNone/>
            </a:pPr>
            <a:r>
              <a:rPr lang="en-GB" dirty="0"/>
              <a:t>&lt;p&gt;Hover over the div element below, to see the transition effect:&lt;/p&gt;</a:t>
            </a:r>
          </a:p>
          <a:p>
            <a:pPr marL="0" indent="0">
              <a:buNone/>
            </a:pPr>
            <a:r>
              <a:rPr lang="en-GB" dirty="0"/>
              <a:t>&lt;div&gt;&lt;/div&gt;</a:t>
            </a:r>
          </a:p>
          <a:p>
            <a:pPr marL="0" indent="0">
              <a:buNone/>
            </a:pPr>
            <a:r>
              <a:rPr lang="en-GB" dirty="0"/>
              <a:t>&lt;/body&gt;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8763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8D95-71D3-4443-81E7-BFAE3F824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Animations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C936-B1AB-E649-9566-1D86807F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CSS allows animation of HTML elements without using JavaScript or Flash!</a:t>
            </a:r>
          </a:p>
          <a:p>
            <a:r>
              <a:rPr lang="en-GB" dirty="0"/>
              <a:t>In this section we will cover the following properties:</a:t>
            </a:r>
          </a:p>
          <a:p>
            <a:r>
              <a:rPr lang="en-GB" dirty="0"/>
              <a:t>@keyframes</a:t>
            </a:r>
          </a:p>
          <a:p>
            <a:r>
              <a:rPr lang="en-GB" dirty="0"/>
              <a:t>animation-name</a:t>
            </a:r>
          </a:p>
          <a:p>
            <a:r>
              <a:rPr lang="en-GB" dirty="0"/>
              <a:t>animation-duration</a:t>
            </a:r>
          </a:p>
          <a:p>
            <a:r>
              <a:rPr lang="en-GB" dirty="0"/>
              <a:t>animation-delay</a:t>
            </a:r>
          </a:p>
          <a:p>
            <a:r>
              <a:rPr lang="en-GB" dirty="0"/>
              <a:t>animation-iteration-count</a:t>
            </a:r>
          </a:p>
          <a:p>
            <a:r>
              <a:rPr lang="en-GB" dirty="0"/>
              <a:t>animation-direction</a:t>
            </a:r>
          </a:p>
          <a:p>
            <a:r>
              <a:rPr lang="en-GB" dirty="0"/>
              <a:t>animation-timing-function</a:t>
            </a:r>
          </a:p>
          <a:p>
            <a:r>
              <a:rPr lang="en-GB" dirty="0"/>
              <a:t>animation-fill-mode</a:t>
            </a:r>
          </a:p>
          <a:p>
            <a:r>
              <a:rPr lang="en-GB" dirty="0"/>
              <a:t>animation</a:t>
            </a: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8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5593-72B4-8E42-9051-76347D7EC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CSS Animations?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E5302-3ECE-1342-9A28-C95D3C0D9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animation lets an element gradually change from one style to another.</a:t>
            </a:r>
          </a:p>
          <a:p>
            <a:r>
              <a:rPr lang="en-GB" dirty="0"/>
              <a:t>You can change as many CSS properties you want, as many times as you want.</a:t>
            </a:r>
          </a:p>
          <a:p>
            <a:r>
              <a:rPr lang="en-GB" dirty="0"/>
              <a:t>To use CSS animation, you must first specify some keyframes for the animation.</a:t>
            </a:r>
          </a:p>
          <a:p>
            <a:r>
              <a:rPr lang="en-GB" dirty="0"/>
              <a:t>Keyframes hold what styles the element will have at certain times.</a:t>
            </a:r>
          </a:p>
        </p:txBody>
      </p:sp>
    </p:spTree>
    <p:extLst>
      <p:ext uri="{BB962C8B-B14F-4D97-AF65-F5344CB8AC3E}">
        <p14:creationId xmlns:p14="http://schemas.microsoft.com/office/powerpoint/2010/main" val="406859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3394-E522-2844-A235-7C249682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@keyframes Rule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D8CB9-69FC-BF40-820E-646367C32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5" y="1884362"/>
            <a:ext cx="11590421" cy="41195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When you specify CSS styles inside the @keyframes rule, the animation will gradually change from the current style to the new style at certain times.</a:t>
            </a:r>
          </a:p>
          <a:p>
            <a:r>
              <a:rPr lang="en-GB" dirty="0"/>
              <a:t>To get an animation to work, you must bind the animation to an element.</a:t>
            </a:r>
          </a:p>
          <a:p>
            <a:r>
              <a:rPr lang="en-GB" dirty="0"/>
              <a:t>The following example binds the "example" animation to the &lt;div&gt; element. The animation will last for 4 seconds, and it will gradually change the background-</a:t>
            </a:r>
            <a:r>
              <a:rPr lang="en-GB" dirty="0" err="1"/>
              <a:t>color</a:t>
            </a:r>
            <a:r>
              <a:rPr lang="en-GB" dirty="0"/>
              <a:t> of the &lt;div&gt; element from "red" to "yellow"</a:t>
            </a:r>
          </a:p>
          <a:p>
            <a:pPr marL="0" indent="0">
              <a:buNone/>
            </a:pPr>
            <a:r>
              <a:rPr lang="en-GB" u="sng" dirty="0"/>
              <a:t> The animation code 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@keyframes example {</a:t>
            </a:r>
            <a:br>
              <a:rPr lang="en-GB" dirty="0"/>
            </a:br>
            <a:r>
              <a:rPr lang="en-GB" dirty="0"/>
              <a:t>  from {background-</a:t>
            </a:r>
            <a:r>
              <a:rPr lang="en-GB" dirty="0" err="1"/>
              <a:t>color</a:t>
            </a:r>
            <a:r>
              <a:rPr lang="en-GB" dirty="0"/>
              <a:t>: red;}</a:t>
            </a:r>
            <a:br>
              <a:rPr lang="en-GB" dirty="0"/>
            </a:br>
            <a:r>
              <a:rPr lang="en-GB" dirty="0"/>
              <a:t>  to {background-</a:t>
            </a:r>
            <a:r>
              <a:rPr lang="en-GB" dirty="0" err="1"/>
              <a:t>color</a:t>
            </a:r>
            <a:r>
              <a:rPr lang="en-GB" dirty="0"/>
              <a:t>: yellow;}</a:t>
            </a:r>
            <a:br>
              <a:rPr lang="en-GB" dirty="0"/>
            </a:br>
            <a:r>
              <a:rPr lang="en-GB" u="sng" dirty="0"/>
              <a:t>}</a:t>
            </a:r>
            <a:br>
              <a:rPr lang="en-GB" u="sng" dirty="0"/>
            </a:br>
            <a:br>
              <a:rPr lang="en-GB" u="sng" dirty="0"/>
            </a:br>
            <a:r>
              <a:rPr lang="en-GB" u="sng" dirty="0"/>
              <a:t> The element to apply the animation to 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div {</a:t>
            </a:r>
            <a:br>
              <a:rPr lang="en-GB" dirty="0"/>
            </a:br>
            <a:r>
              <a:rPr lang="en-GB" dirty="0"/>
              <a:t>  width: 100px;</a:t>
            </a:r>
            <a:br>
              <a:rPr lang="en-GB" dirty="0"/>
            </a:br>
            <a:r>
              <a:rPr lang="en-GB" dirty="0"/>
              <a:t>  height: 100px;</a:t>
            </a:r>
            <a:br>
              <a:rPr lang="en-GB" dirty="0"/>
            </a:br>
            <a:r>
              <a:rPr lang="en-GB" dirty="0"/>
              <a:t>  background-</a:t>
            </a:r>
            <a:r>
              <a:rPr lang="en-GB" dirty="0" err="1"/>
              <a:t>color</a:t>
            </a:r>
            <a:r>
              <a:rPr lang="en-GB" dirty="0"/>
              <a:t>: red;</a:t>
            </a:r>
            <a:br>
              <a:rPr lang="en-GB" dirty="0"/>
            </a:br>
            <a:r>
              <a:rPr lang="en-GB" dirty="0"/>
              <a:t>  animation-name: example;</a:t>
            </a:r>
            <a:br>
              <a:rPr lang="en-GB" dirty="0"/>
            </a:br>
            <a:r>
              <a:rPr lang="en-GB" dirty="0"/>
              <a:t>  animation-duration: 4s;</a:t>
            </a:r>
            <a:br>
              <a:rPr lang="en-GB" dirty="0"/>
            </a:br>
            <a:r>
              <a:rPr lang="en-GB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9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2284A-621F-B443-9BEA-C5B7DB1D8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 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width: 100px;</a:t>
            </a:r>
          </a:p>
          <a:p>
            <a:pPr marL="0" indent="0">
              <a:buNone/>
            </a:pPr>
            <a:r>
              <a:rPr lang="en-GB" dirty="0"/>
              <a:t>  height: 100px;</a:t>
            </a:r>
          </a:p>
          <a:p>
            <a:pPr marL="0" indent="0">
              <a:buNone/>
            </a:pPr>
            <a:r>
              <a:rPr lang="en-GB" dirty="0"/>
              <a:t>  background-</a:t>
            </a:r>
            <a:r>
              <a:rPr lang="en-GB" dirty="0" err="1"/>
              <a:t>color</a:t>
            </a:r>
            <a:r>
              <a:rPr lang="en-GB" dirty="0"/>
              <a:t>: red;</a:t>
            </a:r>
          </a:p>
          <a:p>
            <a:pPr marL="0" indent="0">
              <a:buNone/>
            </a:pPr>
            <a:r>
              <a:rPr lang="en-GB" dirty="0"/>
              <a:t>  animation-name: example;</a:t>
            </a:r>
          </a:p>
          <a:p>
            <a:pPr marL="0" indent="0">
              <a:buNone/>
            </a:pPr>
            <a:r>
              <a:rPr lang="en-GB" dirty="0"/>
              <a:t>  animation-duration: 4s;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@</a:t>
            </a:r>
            <a:r>
              <a:rPr lang="en-GB" dirty="0" err="1"/>
              <a:t>keyframes</a:t>
            </a:r>
            <a:r>
              <a:rPr lang="en-GB" dirty="0"/>
              <a:t> example {</a:t>
            </a:r>
          </a:p>
          <a:p>
            <a:pPr marL="0" indent="0">
              <a:buNone/>
            </a:pPr>
            <a:r>
              <a:rPr lang="en-GB" dirty="0"/>
              <a:t>  from {background-</a:t>
            </a:r>
            <a:r>
              <a:rPr lang="en-GB" dirty="0" err="1"/>
              <a:t>color</a:t>
            </a:r>
            <a:r>
              <a:rPr lang="en-GB" dirty="0"/>
              <a:t>: red;}</a:t>
            </a:r>
          </a:p>
          <a:p>
            <a:pPr marL="0" indent="0">
              <a:buNone/>
            </a:pPr>
            <a:r>
              <a:rPr lang="en-GB" dirty="0"/>
              <a:t>  to {background-</a:t>
            </a:r>
            <a:r>
              <a:rPr lang="en-GB" dirty="0" err="1"/>
              <a:t>color</a:t>
            </a:r>
            <a:r>
              <a:rPr lang="en-GB" dirty="0"/>
              <a:t>: yellow;}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/>
              <a:t>&lt;div&gt;&lt;/div&gt;</a:t>
            </a:r>
          </a:p>
          <a:p>
            <a:pPr marL="0" indent="0">
              <a:buNone/>
            </a:pPr>
            <a:r>
              <a:rPr lang="en-GB" dirty="0"/>
              <a:t>&lt;p&gt;&lt;b&gt;Note:&lt;/b&gt; When an animation is finished, it changes back to its original style.&lt;/p&gt;</a:t>
            </a:r>
          </a:p>
          <a:p>
            <a:pPr marL="0" indent="0">
              <a:buNone/>
            </a:pPr>
            <a:r>
              <a:rPr lang="en-GB" dirty="0"/>
              <a:t>&lt;/body&gt;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2900" b="1" dirty="0">
                <a:solidFill>
                  <a:srgbClr val="000000"/>
                </a:solidFill>
                <a:latin typeface="Verdana" panose="020B0604030504040204" pitchFamily="34" charset="0"/>
              </a:rPr>
              <a:t>Note:</a:t>
            </a:r>
            <a: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</a:p>
          <a:p>
            <a:b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  <a:t>The animation-duration property defines how long an animation should take to complete. If the animation-duration property is not specified, no animation will occur, because the default value is 0s (0 seconds). </a:t>
            </a:r>
            <a:b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GB" sz="2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2900" dirty="0">
                <a:solidFill>
                  <a:srgbClr val="000000"/>
                </a:solidFill>
                <a:latin typeface="Verdana" panose="020B0604030504040204" pitchFamily="34" charset="0"/>
              </a:rPr>
              <a:t>In the example we have specified when the style will change by using the keywords "from" and "to" (which represents 0% (start) and 100% (complete))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50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D53E-2D78-1B49-93B5-C9464FC1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8053F-828F-5749-A44B-3A7BF5E2D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&lt;!DOCTYPE html&gt;</a:t>
            </a:r>
          </a:p>
          <a:p>
            <a:pPr marL="0" indent="0">
              <a:buNone/>
            </a:pPr>
            <a:r>
              <a:rPr lang="en-GB" dirty="0"/>
              <a:t>&lt;html&gt;</a:t>
            </a:r>
          </a:p>
          <a:p>
            <a:pPr marL="0" indent="0">
              <a:buNone/>
            </a:pPr>
            <a:r>
              <a:rPr lang="en-GB" dirty="0"/>
              <a:t>&lt;head&gt;</a:t>
            </a:r>
          </a:p>
          <a:p>
            <a:pPr marL="0" indent="0">
              <a:buNone/>
            </a:pPr>
            <a:r>
              <a:rPr lang="en-GB" dirty="0"/>
              <a:t>&lt;style&gt;</a:t>
            </a:r>
          </a:p>
          <a:p>
            <a:pPr marL="0" indent="0">
              <a:buNone/>
            </a:pPr>
            <a:r>
              <a:rPr lang="en-GB" dirty="0"/>
              <a:t>div {</a:t>
            </a:r>
          </a:p>
          <a:p>
            <a:pPr marL="0" indent="0">
              <a:buNone/>
            </a:pPr>
            <a:r>
              <a:rPr lang="en-GB" dirty="0"/>
              <a:t>  width: 100px;</a:t>
            </a:r>
          </a:p>
          <a:p>
            <a:pPr marL="0" indent="0">
              <a:buNone/>
            </a:pPr>
            <a:r>
              <a:rPr lang="en-GB" dirty="0"/>
              <a:t>  height: 100px;</a:t>
            </a:r>
          </a:p>
          <a:p>
            <a:pPr marL="0" indent="0">
              <a:buNone/>
            </a:pPr>
            <a:r>
              <a:rPr lang="en-GB" dirty="0"/>
              <a:t>  background-</a:t>
            </a:r>
            <a:r>
              <a:rPr lang="en-GB" dirty="0" err="1"/>
              <a:t>color</a:t>
            </a:r>
            <a:r>
              <a:rPr lang="en-GB" dirty="0"/>
              <a:t>: red;</a:t>
            </a:r>
          </a:p>
          <a:p>
            <a:pPr marL="0" indent="0">
              <a:buNone/>
            </a:pPr>
            <a:r>
              <a:rPr lang="en-GB" dirty="0"/>
              <a:t>  animation-name: example;</a:t>
            </a:r>
          </a:p>
          <a:p>
            <a:pPr marL="0" indent="0">
              <a:buNone/>
            </a:pPr>
            <a:r>
              <a:rPr lang="en-GB" dirty="0"/>
              <a:t>  animation-duration: 4s;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@</a:t>
            </a:r>
            <a:r>
              <a:rPr lang="en-GB" dirty="0" err="1"/>
              <a:t>keyframes</a:t>
            </a:r>
            <a:r>
              <a:rPr lang="en-GB" dirty="0"/>
              <a:t> example {</a:t>
            </a:r>
          </a:p>
          <a:p>
            <a:pPr marL="0" indent="0">
              <a:buNone/>
            </a:pPr>
            <a:r>
              <a:rPr lang="en-GB" dirty="0"/>
              <a:t>  0%   {background-</a:t>
            </a:r>
            <a:r>
              <a:rPr lang="en-GB" dirty="0" err="1"/>
              <a:t>color</a:t>
            </a:r>
            <a:r>
              <a:rPr lang="en-GB" dirty="0"/>
              <a:t>: red;}</a:t>
            </a:r>
          </a:p>
          <a:p>
            <a:pPr marL="0" indent="0">
              <a:buNone/>
            </a:pPr>
            <a:r>
              <a:rPr lang="en-GB" dirty="0"/>
              <a:t>  25%  {background-</a:t>
            </a:r>
            <a:r>
              <a:rPr lang="en-GB" dirty="0" err="1"/>
              <a:t>color</a:t>
            </a:r>
            <a:r>
              <a:rPr lang="en-GB" dirty="0"/>
              <a:t>: yellow;}</a:t>
            </a:r>
          </a:p>
          <a:p>
            <a:pPr marL="0" indent="0">
              <a:buNone/>
            </a:pPr>
            <a:r>
              <a:rPr lang="en-GB" dirty="0"/>
              <a:t>  50%  {background-</a:t>
            </a:r>
            <a:r>
              <a:rPr lang="en-GB" dirty="0" err="1"/>
              <a:t>color</a:t>
            </a:r>
            <a:r>
              <a:rPr lang="en-GB" dirty="0"/>
              <a:t>: blue;}</a:t>
            </a:r>
          </a:p>
          <a:p>
            <a:pPr marL="0" indent="0">
              <a:buNone/>
            </a:pPr>
            <a:r>
              <a:rPr lang="en-GB" dirty="0"/>
              <a:t>  100% {background-</a:t>
            </a:r>
            <a:r>
              <a:rPr lang="en-GB" dirty="0" err="1"/>
              <a:t>color</a:t>
            </a:r>
            <a:r>
              <a:rPr lang="en-GB" dirty="0"/>
              <a:t>: green;}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&lt;/style&gt;</a:t>
            </a:r>
          </a:p>
          <a:p>
            <a:pPr marL="0" indent="0">
              <a:buNone/>
            </a:pPr>
            <a:r>
              <a:rPr lang="en-GB" dirty="0"/>
              <a:t>&lt;/head&gt;</a:t>
            </a:r>
          </a:p>
          <a:p>
            <a:pPr marL="0" indent="0">
              <a:buNone/>
            </a:pPr>
            <a:r>
              <a:rPr lang="en-GB" dirty="0"/>
              <a:t>&lt;body&gt;</a:t>
            </a:r>
          </a:p>
          <a:p>
            <a:pPr marL="0" indent="0">
              <a:buNone/>
            </a:pPr>
            <a:r>
              <a:rPr lang="en-GB" dirty="0"/>
              <a:t>&lt;div&gt;&lt;/div&gt;</a:t>
            </a:r>
          </a:p>
          <a:p>
            <a:pPr marL="0" indent="0">
              <a:buNone/>
            </a:pPr>
            <a:r>
              <a:rPr lang="en-GB" dirty="0"/>
              <a:t>&lt;/body&gt;</a:t>
            </a:r>
          </a:p>
          <a:p>
            <a:pPr marL="0" indent="0">
              <a:buNone/>
            </a:pPr>
            <a:r>
              <a:rPr lang="en-GB" dirty="0"/>
              <a:t>&lt;/html&gt;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3400" dirty="0"/>
              <a:t>It is also possible to use percent. By using percent, you can add as many style changes as you like.</a:t>
            </a:r>
            <a:br>
              <a:rPr lang="en-GB" sz="3400" dirty="0"/>
            </a:br>
            <a:endParaRPr lang="en-GB" sz="3400" dirty="0"/>
          </a:p>
          <a:p>
            <a:r>
              <a:rPr lang="en-GB" sz="3400" dirty="0"/>
              <a:t>The following example will change the background-</a:t>
            </a:r>
            <a:r>
              <a:rPr lang="en-GB" sz="3400" dirty="0" err="1"/>
              <a:t>color</a:t>
            </a:r>
            <a:r>
              <a:rPr lang="en-GB" sz="3400" dirty="0"/>
              <a:t> of the &lt;div&gt; element when the animation is 25% complete, 50% complete, and again when the animation is 100% complete: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668575"/>
      </p:ext>
    </p:extLst>
  </p:cSld>
  <p:clrMapOvr>
    <a:masterClrMapping/>
  </p:clrMapOvr>
</p:sld>
</file>

<file path=ppt/theme/theme1.xml><?xml version="1.0" encoding="utf-8"?>
<a:theme xmlns:a="http://schemas.openxmlformats.org/drawingml/2006/main" name="WBL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-Template" id="{4B1E4E74-8B2C-4BC2-B6ED-0F6A2A50F8E5}" vid="{17914F44-36C4-47CD-A5F8-5CC70DDC3D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JavaScript</Template>
  <TotalTime>142</TotalTime>
  <Words>2452</Words>
  <Application>Microsoft Macintosh PowerPoint</Application>
  <PresentationFormat>Widescreen</PresentationFormat>
  <Paragraphs>282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Consolas</vt:lpstr>
      <vt:lpstr>Courier</vt:lpstr>
      <vt:lpstr>Verdana</vt:lpstr>
      <vt:lpstr>WBL-Template</vt:lpstr>
      <vt:lpstr>CSS Transitions / Animations,  JavaScript Cookies and regions </vt:lpstr>
      <vt:lpstr>CSS Transitions</vt:lpstr>
      <vt:lpstr>How to use Transitions</vt:lpstr>
      <vt:lpstr>Example</vt:lpstr>
      <vt:lpstr>CSS Animations</vt:lpstr>
      <vt:lpstr>What are CSS Animations? </vt:lpstr>
      <vt:lpstr>The @keyframes Rule </vt:lpstr>
      <vt:lpstr>Example</vt:lpstr>
      <vt:lpstr>Another example</vt:lpstr>
      <vt:lpstr>What do you think this does ?</vt:lpstr>
      <vt:lpstr>Delay an animation</vt:lpstr>
      <vt:lpstr>Set How Many Times an Animation Should Run </vt:lpstr>
      <vt:lpstr>What do you think happens if you add ?</vt:lpstr>
      <vt:lpstr>Run Animation in Reverse Direction or Alternate Cycles </vt:lpstr>
      <vt:lpstr>Try this</vt:lpstr>
      <vt:lpstr>Specify the Speed Curve of the Animation </vt:lpstr>
      <vt:lpstr>PowerPoint Presentation</vt:lpstr>
      <vt:lpstr>Specify the fill-mode For an Animation </vt:lpstr>
      <vt:lpstr>The following example lets the &lt;div&gt; element retain the style values from the last keyframe when the animation ends: </vt:lpstr>
      <vt:lpstr>Javascript Cookies</vt:lpstr>
      <vt:lpstr>Javascript Cookies </vt:lpstr>
      <vt:lpstr>Create a Cookie with Javascript</vt:lpstr>
      <vt:lpstr>Read a Cookie with JavaScript </vt:lpstr>
      <vt:lpstr>Change a Cookie with JavaScript </vt:lpstr>
      <vt:lpstr>Delete a Cookie with JavaScript </vt:lpstr>
      <vt:lpstr>The Cookie String </vt:lpstr>
      <vt:lpstr>JavaScript Cookie Example </vt:lpstr>
      <vt:lpstr>PowerPoint Presentation</vt:lpstr>
      <vt:lpstr>Example explained ……….</vt:lpstr>
      <vt:lpstr>PowerPoint Presentation</vt:lpstr>
      <vt:lpstr>PowerPoint Presentation</vt:lpstr>
      <vt:lpstr>Regions</vt:lpstr>
      <vt:lpstr>Regions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Emma Littlefair</dc:creator>
  <cp:lastModifiedBy>Bob Higgie</cp:lastModifiedBy>
  <cp:revision>11</cp:revision>
  <dcterms:created xsi:type="dcterms:W3CDTF">2021-05-20T16:37:42Z</dcterms:created>
  <dcterms:modified xsi:type="dcterms:W3CDTF">2021-06-02T08:13:17Z</dcterms:modified>
</cp:coreProperties>
</file>