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88" r:id="rId4"/>
    <p:sldId id="257" r:id="rId5"/>
    <p:sldId id="289" r:id="rId6"/>
    <p:sldId id="290" r:id="rId7"/>
    <p:sldId id="292" r:id="rId8"/>
    <p:sldId id="291" r:id="rId9"/>
    <p:sldId id="29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2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43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3A52-6D47-49BF-A1C2-EF03953EF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223346"/>
                </a:solidFill>
              </a:rPr>
              <a:t>Week 2 – Day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F152D-FA8D-41DE-81F8-7328D036F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223346"/>
                </a:solidFill>
                <a:latin typeface="Arial" panose="020B0604020202020204" pitchFamily="34" charset="0"/>
              </a:rPr>
              <a:t>Cyber Threats</a:t>
            </a:r>
            <a:endParaRPr lang="en-GB" b="1" dirty="0">
              <a:solidFill>
                <a:srgbClr val="223346"/>
              </a:solidFill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UFCFFU-30-1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1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5285332" y="114300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4702589" y="2309483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9299" y="3506811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  <a:endCxn id="43" idx="3"/>
          </p:cNvCxnSpPr>
          <p:nvPr/>
        </p:nvCxnSpPr>
        <p:spPr>
          <a:xfrm rot="5400000">
            <a:off x="4422054" y="3995797"/>
            <a:ext cx="910670" cy="669454"/>
          </a:xfrm>
          <a:prstGeom prst="bentConnector2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3341799" y="846389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6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pc="30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2765042" y="1995681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8835775" y="3539961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2607182" y="448924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8479763" y="510484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Cyber Threats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721057" y="870024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>
                <a:solidFill>
                  <a:srgbClr val="00B050"/>
                </a:solidFill>
                <a:latin typeface="EuroStyle" panose="02027200000000000000" pitchFamily="18" charset="0"/>
              </a:rPr>
              <a:t>Monday</a:t>
            </a:r>
            <a:endParaRPr lang="en-GB" b="1" spc="300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3059360" y="2061465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8896857" y="3605745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2834976" y="4555027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8925565" y="5170631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44DA26B7-84E1-43BC-B086-4A62D487B93E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7045001" y="4708358"/>
            <a:ext cx="2402502" cy="396490"/>
          </a:xfrm>
          <a:prstGeom prst="bentConnector2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0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5300569" y="982431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3965968" y="3619599"/>
            <a:ext cx="1229061" cy="1032684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670338" y="366574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4843428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3357036" y="685814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2030488" y="4355667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818418" y="368662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8205766" y="4864684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5320969" y="383473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7127480" y="3003779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Cyber Threats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813258" y="75159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Monday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 flipV="1">
            <a:off x="4065780" y="2541505"/>
            <a:ext cx="1774628" cy="732880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2128233" y="296058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2557204" y="3026367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2264694" y="4421451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9200100" y="3752412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8766985" y="4930468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2CE2B41-1578-4566-AB50-BF6DC0E5856E}"/>
              </a:ext>
            </a:extLst>
          </p:cNvPr>
          <p:cNvGrpSpPr/>
          <p:nvPr/>
        </p:nvGrpSpPr>
        <p:grpSpPr>
          <a:xfrm>
            <a:off x="1266810" y="1062245"/>
            <a:ext cx="1873515" cy="1078335"/>
            <a:chOff x="70497" y="1840683"/>
            <a:chExt cx="1873515" cy="166034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4E618F7-3602-489E-BF73-7690FDDB28D5}"/>
                </a:ext>
              </a:extLst>
            </p:cNvPr>
            <p:cNvSpPr/>
            <p:nvPr/>
          </p:nvSpPr>
          <p:spPr>
            <a:xfrm>
              <a:off x="70497" y="1840683"/>
              <a:ext cx="1873515" cy="1660348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C2872B-CD83-479E-A78F-55497A4075D2}"/>
                </a:ext>
              </a:extLst>
            </p:cNvPr>
            <p:cNvSpPr txBox="1"/>
            <p:nvPr/>
          </p:nvSpPr>
          <p:spPr>
            <a:xfrm>
              <a:off x="141889" y="1865765"/>
              <a:ext cx="1744741" cy="40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Issue assignment 1 </a:t>
              </a:r>
            </a:p>
          </p:txBody>
        </p:sp>
      </p:grp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78F9D417-01D9-4564-89C5-F3356F92D75F}"/>
              </a:ext>
            </a:extLst>
          </p:cNvPr>
          <p:cNvCxnSpPr>
            <a:cxnSpLocks/>
            <a:endCxn id="58" idx="3"/>
          </p:cNvCxnSpPr>
          <p:nvPr/>
        </p:nvCxnSpPr>
        <p:spPr>
          <a:xfrm rot="5400000">
            <a:off x="3533869" y="879400"/>
            <a:ext cx="328469" cy="1115556"/>
          </a:xfrm>
          <a:prstGeom prst="bentConnector2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7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 – </a:t>
            </a:r>
            <a:r>
              <a:rPr lang="en-GB"/>
              <a:t>Week 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Issue assignment 1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Factors that may increase or decrease risks related to an organisation’s ‘cyber culture’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Links between physical, logical, personal and procedural security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Ways to defend against cyber attack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Adversarial thinking in the context of system development and analysis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1 - 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Assignment 1</a:t>
            </a:r>
          </a:p>
        </p:txBody>
      </p:sp>
    </p:spTree>
    <p:extLst>
      <p:ext uri="{BB962C8B-B14F-4D97-AF65-F5344CB8AC3E}">
        <p14:creationId xmlns:p14="http://schemas.microsoft.com/office/powerpoint/2010/main" val="65341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37559-D03E-4DFD-911E-223470AD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5037A-5770-4032-955F-06EDDE0C9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 threat analysis is a process used to determine which components of the system need to be protected and the types of security risks (threats) they should be protected from</a:t>
            </a:r>
            <a:r>
              <a:rPr lang="en-GB" sz="18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. This information can be used to determine strategic locations in the network, system architecture and design where security can reasonably and effectively be implemented.</a:t>
            </a:r>
          </a:p>
          <a:p>
            <a:endParaRPr lang="en-GB" sz="1800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Perform a threat analysis for the department you are working in if it is a large organisation, or for your entire company if it is a small business.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9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DB93E-0C25-4377-A368-76B27CFE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presentation should have the following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7F98-FD82-4EAA-A277-3FB4BB3C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Identification of key assets, where they are located and who has access</a:t>
            </a:r>
          </a:p>
          <a:p>
            <a:r>
              <a:rPr lang="en-GB" dirty="0"/>
              <a:t>Assets may include, but are not restricted to:</a:t>
            </a:r>
          </a:p>
          <a:p>
            <a:pPr lvl="1"/>
            <a:r>
              <a:rPr lang="en-GB" dirty="0"/>
              <a:t>User hardware (workstations/PCs)</a:t>
            </a:r>
          </a:p>
          <a:p>
            <a:pPr lvl="1"/>
            <a:r>
              <a:rPr lang="en-GB" dirty="0"/>
              <a:t>Servers</a:t>
            </a:r>
          </a:p>
          <a:p>
            <a:pPr lvl="1"/>
            <a:r>
              <a:rPr lang="en-GB" dirty="0"/>
              <a:t>Specialised devices</a:t>
            </a:r>
          </a:p>
          <a:p>
            <a:pPr lvl="1"/>
            <a:r>
              <a:rPr lang="en-GB" dirty="0"/>
              <a:t>Network devices (hubs, switches, routers, OAM&amp;P - Operations, Administration, Maintenance and Provisioning)</a:t>
            </a:r>
          </a:p>
          <a:p>
            <a:pPr lvl="1"/>
            <a:r>
              <a:rPr lang="en-GB" dirty="0"/>
              <a:t>Software (OS, utilities, client programs)</a:t>
            </a:r>
          </a:p>
          <a:p>
            <a:pPr lvl="1"/>
            <a:r>
              <a:rPr lang="en-GB" dirty="0"/>
              <a:t>Services (applications, IP services)</a:t>
            </a:r>
          </a:p>
          <a:p>
            <a:pPr lvl="1"/>
            <a:r>
              <a:rPr lang="en-GB" dirty="0"/>
              <a:t>Data (local/remote, stored, archived, databases, data in-transit)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58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DB93E-0C25-4377-A368-76B27CFE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presentation should have the following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7F98-FD82-4EAA-A277-3FB4BB3C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Relevant threat actors for your business</a:t>
            </a:r>
          </a:p>
          <a:p>
            <a:pPr lvl="1"/>
            <a:r>
              <a:rPr lang="en-GB" dirty="0"/>
              <a:t>These may include cyber criminals, hacktivists, insiders and nation states</a:t>
            </a:r>
          </a:p>
          <a:p>
            <a:r>
              <a:rPr lang="en-GB" dirty="0"/>
              <a:t>Controls and vulnerabilities</a:t>
            </a:r>
          </a:p>
          <a:p>
            <a:pPr lvl="1"/>
            <a:r>
              <a:rPr lang="en-GB" dirty="0"/>
              <a:t>The controls that exist to prevent, detect and respond to the threats</a:t>
            </a:r>
          </a:p>
          <a:p>
            <a:pPr lvl="1"/>
            <a:r>
              <a:rPr lang="en-GB" dirty="0"/>
              <a:t>Vulnerabilities that are not covered by the above controls</a:t>
            </a:r>
          </a:p>
          <a:p>
            <a:r>
              <a:rPr lang="en-GB" dirty="0"/>
              <a:t>Recommended actions</a:t>
            </a:r>
          </a:p>
          <a:p>
            <a:pPr lvl="1"/>
            <a:r>
              <a:rPr lang="en-GB" dirty="0"/>
              <a:t>How should the identified vulnerabilities be mitigated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88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C2F89-8652-4361-B964-4C31900A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B9ACF-1803-4408-87B1-FBEF09FBB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30-minute presentation including questions and answers covering the requirements of the task specification</a:t>
            </a:r>
          </a:p>
          <a:p>
            <a:r>
              <a:rPr lang="en-GB" dirty="0"/>
              <a:t>The slide set you have used during the presentation and this document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87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07E24-5AD5-4B91-9C6C-EF31FFCB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A8905-E9E3-470D-861A-C6EBFF8C4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assignment carries a weighting of 50%</a:t>
            </a:r>
          </a:p>
        </p:txBody>
      </p:sp>
    </p:spTree>
    <p:extLst>
      <p:ext uri="{BB962C8B-B14F-4D97-AF65-F5344CB8AC3E}">
        <p14:creationId xmlns:p14="http://schemas.microsoft.com/office/powerpoint/2010/main" val="366801881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570</TotalTime>
  <Words>370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EuroStyle</vt:lpstr>
      <vt:lpstr>Tahoma</vt:lpstr>
      <vt:lpstr>degree2</vt:lpstr>
      <vt:lpstr>Week 2 – Day 1</vt:lpstr>
      <vt:lpstr>PowerPoint Presentation</vt:lpstr>
      <vt:lpstr>Syllabus – Week 2</vt:lpstr>
      <vt:lpstr>Week 1 - Monday</vt:lpstr>
      <vt:lpstr>Brief</vt:lpstr>
      <vt:lpstr>Your presentation should have the following sections</vt:lpstr>
      <vt:lpstr>Your presentation should have the following sections</vt:lpstr>
      <vt:lpstr>Deliverables</vt:lpstr>
      <vt:lpstr>Weighting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Leonard Shand</cp:lastModifiedBy>
  <cp:revision>11</cp:revision>
  <dcterms:created xsi:type="dcterms:W3CDTF">2021-01-18T11:18:24Z</dcterms:created>
  <dcterms:modified xsi:type="dcterms:W3CDTF">2021-03-08T14:39:46Z</dcterms:modified>
</cp:coreProperties>
</file>