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A82380-1904-410C-B841-0B911448E003}"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GB"/>
        </a:p>
      </dgm:t>
    </dgm:pt>
    <dgm:pt modelId="{876FB25E-FD03-4A00-8C0C-7ACE7A43E202}">
      <dgm:prSet/>
      <dgm:spPr/>
      <dgm:t>
        <a:bodyPr/>
        <a:lstStyle/>
        <a:p>
          <a:pPr rtl="0"/>
          <a:r>
            <a:rPr lang="en-GB"/>
            <a:t>Baiting attacks</a:t>
          </a:r>
        </a:p>
      </dgm:t>
    </dgm:pt>
    <dgm:pt modelId="{828F3EDC-E558-4EDE-A200-1431A4CC6D44}" type="parTrans" cxnId="{F6A84FC6-98E0-4114-A82D-DD430ADDAC87}">
      <dgm:prSet/>
      <dgm:spPr/>
      <dgm:t>
        <a:bodyPr/>
        <a:lstStyle/>
        <a:p>
          <a:endParaRPr lang="en-GB"/>
        </a:p>
      </dgm:t>
    </dgm:pt>
    <dgm:pt modelId="{E9711939-54C6-401F-901A-F57C145DA124}" type="sibTrans" cxnId="{F6A84FC6-98E0-4114-A82D-DD430ADDAC87}">
      <dgm:prSet/>
      <dgm:spPr/>
      <dgm:t>
        <a:bodyPr/>
        <a:lstStyle/>
        <a:p>
          <a:endParaRPr lang="en-GB"/>
        </a:p>
      </dgm:t>
    </dgm:pt>
    <dgm:pt modelId="{FBE11C3B-4FDF-4F40-A266-4EECA5C427BD}">
      <dgm:prSet/>
      <dgm:spPr/>
      <dgm:t>
        <a:bodyPr/>
        <a:lstStyle/>
        <a:p>
          <a:pPr rtl="0"/>
          <a:r>
            <a:rPr lang="en-GB"/>
            <a:t>Use a false promise to pique a victim’s greed or curiosity</a:t>
          </a:r>
        </a:p>
      </dgm:t>
    </dgm:pt>
    <dgm:pt modelId="{F929C87B-3ED7-448E-9E0C-C46CFC44A23D}" type="parTrans" cxnId="{47F03F8F-E3EF-41C3-9069-66859EC0B107}">
      <dgm:prSet/>
      <dgm:spPr/>
      <dgm:t>
        <a:bodyPr/>
        <a:lstStyle/>
        <a:p>
          <a:endParaRPr lang="en-GB"/>
        </a:p>
      </dgm:t>
    </dgm:pt>
    <dgm:pt modelId="{89EFF55D-6B92-43AD-9018-4BC1E77FD8C1}" type="sibTrans" cxnId="{47F03F8F-E3EF-41C3-9069-66859EC0B107}">
      <dgm:prSet/>
      <dgm:spPr/>
      <dgm:t>
        <a:bodyPr/>
        <a:lstStyle/>
        <a:p>
          <a:endParaRPr lang="en-GB"/>
        </a:p>
      </dgm:t>
    </dgm:pt>
    <dgm:pt modelId="{200F5066-8765-4DBD-B0B9-58F1F45B7B30}">
      <dgm:prSet/>
      <dgm:spPr/>
      <dgm:t>
        <a:bodyPr/>
        <a:lstStyle/>
        <a:p>
          <a:pPr rtl="0"/>
          <a:r>
            <a:rPr lang="en-GB"/>
            <a:t>The most reviled form of baiting uses physical media to disperse malware. </a:t>
          </a:r>
        </a:p>
      </dgm:t>
    </dgm:pt>
    <dgm:pt modelId="{97B0C730-1349-43AB-8B2C-F408DB3AF259}" type="parTrans" cxnId="{D46C5198-37B4-4C5D-B90F-5A0D05250E88}">
      <dgm:prSet/>
      <dgm:spPr/>
      <dgm:t>
        <a:bodyPr/>
        <a:lstStyle/>
        <a:p>
          <a:endParaRPr lang="en-GB"/>
        </a:p>
      </dgm:t>
    </dgm:pt>
    <dgm:pt modelId="{5CC4391D-EB5D-4D19-B804-8B5BC2BF599B}" type="sibTrans" cxnId="{D46C5198-37B4-4C5D-B90F-5A0D05250E88}">
      <dgm:prSet/>
      <dgm:spPr/>
      <dgm:t>
        <a:bodyPr/>
        <a:lstStyle/>
        <a:p>
          <a:endParaRPr lang="en-GB"/>
        </a:p>
      </dgm:t>
    </dgm:pt>
    <dgm:pt modelId="{69B2D7C5-DA4B-4CD2-BDE5-CA585C66CF5E}">
      <dgm:prSet/>
      <dgm:spPr/>
      <dgm:t>
        <a:bodyPr/>
        <a:lstStyle/>
        <a:p>
          <a:pPr rtl="0"/>
          <a:r>
            <a:rPr lang="en-GB" dirty="0"/>
            <a:t>Baiting scams don’t necessarily have to be carried out in the physical world</a:t>
          </a:r>
        </a:p>
      </dgm:t>
    </dgm:pt>
    <dgm:pt modelId="{B60D5440-4DE8-47EE-AF7C-51C1F6149358}" type="parTrans" cxnId="{FD6DB2A4-F01F-4780-9C86-DDA12250A496}">
      <dgm:prSet/>
      <dgm:spPr/>
      <dgm:t>
        <a:bodyPr/>
        <a:lstStyle/>
        <a:p>
          <a:endParaRPr lang="en-GB"/>
        </a:p>
      </dgm:t>
    </dgm:pt>
    <dgm:pt modelId="{904B8CE6-F554-4C72-9296-295E15D06F26}" type="sibTrans" cxnId="{FD6DB2A4-F01F-4780-9C86-DDA12250A496}">
      <dgm:prSet/>
      <dgm:spPr/>
      <dgm:t>
        <a:bodyPr/>
        <a:lstStyle/>
        <a:p>
          <a:endParaRPr lang="en-GB"/>
        </a:p>
      </dgm:t>
    </dgm:pt>
    <dgm:pt modelId="{BFE0B042-F5B3-4C17-A3C5-07A1A897D18E}">
      <dgm:prSet/>
      <dgm:spPr/>
      <dgm:t>
        <a:bodyPr/>
        <a:lstStyle/>
        <a:p>
          <a:pPr rtl="0"/>
          <a:r>
            <a:rPr lang="en-GB"/>
            <a:t>Scareware attacks</a:t>
          </a:r>
        </a:p>
      </dgm:t>
    </dgm:pt>
    <dgm:pt modelId="{4E9DAFF2-20EB-48C1-AD82-2BB7E6D89698}" type="parTrans" cxnId="{8FA04CA9-FE84-4D6F-8814-1A9041F439AD}">
      <dgm:prSet/>
      <dgm:spPr/>
      <dgm:t>
        <a:bodyPr/>
        <a:lstStyle/>
        <a:p>
          <a:endParaRPr lang="en-GB"/>
        </a:p>
      </dgm:t>
    </dgm:pt>
    <dgm:pt modelId="{16E95193-98F4-4186-A5DD-32843B2E13DF}" type="sibTrans" cxnId="{8FA04CA9-FE84-4D6F-8814-1A9041F439AD}">
      <dgm:prSet/>
      <dgm:spPr/>
      <dgm:t>
        <a:bodyPr/>
        <a:lstStyle/>
        <a:p>
          <a:endParaRPr lang="en-GB"/>
        </a:p>
      </dgm:t>
    </dgm:pt>
    <dgm:pt modelId="{C4B2168A-4942-4E92-816B-08F426D053F1}">
      <dgm:prSet/>
      <dgm:spPr/>
      <dgm:t>
        <a:bodyPr/>
        <a:lstStyle/>
        <a:p>
          <a:pPr rtl="0"/>
          <a:r>
            <a:rPr lang="en-GB"/>
            <a:t>Scareware involves victims being bombarded with false alarms and fictitious threats</a:t>
          </a:r>
        </a:p>
      </dgm:t>
    </dgm:pt>
    <dgm:pt modelId="{9909C753-92B8-4347-9AC1-DBA6654DA312}" type="parTrans" cxnId="{64711722-7EE7-458A-9A70-6450FC6F3A67}">
      <dgm:prSet/>
      <dgm:spPr/>
      <dgm:t>
        <a:bodyPr/>
        <a:lstStyle/>
        <a:p>
          <a:endParaRPr lang="en-GB"/>
        </a:p>
      </dgm:t>
    </dgm:pt>
    <dgm:pt modelId="{B8079A11-F68B-49B0-8B8E-1D54076BABAB}" type="sibTrans" cxnId="{64711722-7EE7-458A-9A70-6450FC6F3A67}">
      <dgm:prSet/>
      <dgm:spPr/>
      <dgm:t>
        <a:bodyPr/>
        <a:lstStyle/>
        <a:p>
          <a:endParaRPr lang="en-GB"/>
        </a:p>
      </dgm:t>
    </dgm:pt>
    <dgm:pt modelId="{AEB109F7-6F1C-4420-8D02-A78A884A6782}">
      <dgm:prSet/>
      <dgm:spPr/>
      <dgm:t>
        <a:bodyPr/>
        <a:lstStyle/>
        <a:p>
          <a:pPr rtl="0"/>
          <a:r>
            <a:rPr lang="en-GB"/>
            <a:t>Scareware is also referred to as deception software, rogue scanner software and fraudware.</a:t>
          </a:r>
        </a:p>
      </dgm:t>
    </dgm:pt>
    <dgm:pt modelId="{D79BD3D8-D4B5-4472-8717-B745097B582D}" type="parTrans" cxnId="{929B2354-7A31-4D6C-B663-C5C8C015858B}">
      <dgm:prSet/>
      <dgm:spPr/>
      <dgm:t>
        <a:bodyPr/>
        <a:lstStyle/>
        <a:p>
          <a:endParaRPr lang="en-GB"/>
        </a:p>
      </dgm:t>
    </dgm:pt>
    <dgm:pt modelId="{558913DA-A326-411D-B8E3-1660B38C264C}" type="sibTrans" cxnId="{929B2354-7A31-4D6C-B663-C5C8C015858B}">
      <dgm:prSet/>
      <dgm:spPr/>
      <dgm:t>
        <a:bodyPr/>
        <a:lstStyle/>
        <a:p>
          <a:endParaRPr lang="en-GB"/>
        </a:p>
      </dgm:t>
    </dgm:pt>
    <dgm:pt modelId="{5D78E3C2-FD0D-4493-80BC-E8A946103234}">
      <dgm:prSet/>
      <dgm:spPr/>
      <dgm:t>
        <a:bodyPr/>
        <a:lstStyle/>
        <a:p>
          <a:pPr rtl="0"/>
          <a:r>
            <a:rPr lang="en-GB"/>
            <a:t>Scareware is also distributed via spam email that doles out bogus warnings, or makes offers for users to buy worthless/harmful services.</a:t>
          </a:r>
        </a:p>
      </dgm:t>
    </dgm:pt>
    <dgm:pt modelId="{435A043B-039B-4322-80A3-2BC2C1C2225E}" type="parTrans" cxnId="{39A0C103-16B5-4ED9-BC42-78BD21593227}">
      <dgm:prSet/>
      <dgm:spPr/>
      <dgm:t>
        <a:bodyPr/>
        <a:lstStyle/>
        <a:p>
          <a:endParaRPr lang="en-GB"/>
        </a:p>
      </dgm:t>
    </dgm:pt>
    <dgm:pt modelId="{ED31C94B-B247-45B6-B227-13689A5C2C85}" type="sibTrans" cxnId="{39A0C103-16B5-4ED9-BC42-78BD21593227}">
      <dgm:prSet/>
      <dgm:spPr/>
      <dgm:t>
        <a:bodyPr/>
        <a:lstStyle/>
        <a:p>
          <a:endParaRPr lang="en-GB"/>
        </a:p>
      </dgm:t>
    </dgm:pt>
    <dgm:pt modelId="{EB67BA82-E50D-45C9-89A2-076F57988595}">
      <dgm:prSet/>
      <dgm:spPr/>
      <dgm:t>
        <a:bodyPr/>
        <a:lstStyle/>
        <a:p>
          <a:pPr rtl="0"/>
          <a:r>
            <a:rPr lang="en-GB"/>
            <a:t>Pretexting</a:t>
          </a:r>
        </a:p>
      </dgm:t>
    </dgm:pt>
    <dgm:pt modelId="{8583A89F-7852-412A-A395-F48D2DF85B6A}" type="parTrans" cxnId="{FD59EA60-4DB5-4DA9-93A6-995E38EE0DFF}">
      <dgm:prSet/>
      <dgm:spPr/>
      <dgm:t>
        <a:bodyPr/>
        <a:lstStyle/>
        <a:p>
          <a:endParaRPr lang="en-GB"/>
        </a:p>
      </dgm:t>
    </dgm:pt>
    <dgm:pt modelId="{A8EF0897-C355-427F-B9F4-7895B038A5DC}" type="sibTrans" cxnId="{FD59EA60-4DB5-4DA9-93A6-995E38EE0DFF}">
      <dgm:prSet/>
      <dgm:spPr/>
      <dgm:t>
        <a:bodyPr/>
        <a:lstStyle/>
        <a:p>
          <a:endParaRPr lang="en-GB"/>
        </a:p>
      </dgm:t>
    </dgm:pt>
    <dgm:pt modelId="{929E05C3-C1FE-438E-AF69-FEE294B2F70F}">
      <dgm:prSet/>
      <dgm:spPr/>
      <dgm:t>
        <a:bodyPr/>
        <a:lstStyle/>
        <a:p>
          <a:pPr rtl="0"/>
          <a:r>
            <a:rPr lang="en-GB"/>
            <a:t>Obtains information through a series of cleverly crafted lies</a:t>
          </a:r>
        </a:p>
      </dgm:t>
    </dgm:pt>
    <dgm:pt modelId="{A5B9147D-0203-485B-A9C5-9BDD8BE8A3B7}" type="parTrans" cxnId="{B6D898A0-AC10-4BEE-AB6D-C4041222EC4B}">
      <dgm:prSet/>
      <dgm:spPr/>
      <dgm:t>
        <a:bodyPr/>
        <a:lstStyle/>
        <a:p>
          <a:endParaRPr lang="en-GB"/>
        </a:p>
      </dgm:t>
    </dgm:pt>
    <dgm:pt modelId="{458B34BE-5DA7-410C-BAED-6D362493DE4C}" type="sibTrans" cxnId="{B6D898A0-AC10-4BEE-AB6D-C4041222EC4B}">
      <dgm:prSet/>
      <dgm:spPr/>
      <dgm:t>
        <a:bodyPr/>
        <a:lstStyle/>
        <a:p>
          <a:endParaRPr lang="en-GB"/>
        </a:p>
      </dgm:t>
    </dgm:pt>
    <dgm:pt modelId="{5DC20B30-01C6-4E4C-8F54-761F48909815}">
      <dgm:prSet/>
      <dgm:spPr/>
      <dgm:t>
        <a:bodyPr/>
        <a:lstStyle/>
        <a:p>
          <a:pPr rtl="0"/>
          <a:r>
            <a:rPr lang="en-GB"/>
            <a:t>Phishing</a:t>
          </a:r>
        </a:p>
      </dgm:t>
    </dgm:pt>
    <dgm:pt modelId="{8EF5A1FF-5863-47E3-8806-95D753165173}" type="parTrans" cxnId="{C1852882-078C-440D-9DB0-E49D72BACC08}">
      <dgm:prSet/>
      <dgm:spPr/>
      <dgm:t>
        <a:bodyPr/>
        <a:lstStyle/>
        <a:p>
          <a:endParaRPr lang="en-GB"/>
        </a:p>
      </dgm:t>
    </dgm:pt>
    <dgm:pt modelId="{25F1932B-5A3C-4D20-A787-4560F72C1799}" type="sibTrans" cxnId="{C1852882-078C-440D-9DB0-E49D72BACC08}">
      <dgm:prSet/>
      <dgm:spPr/>
      <dgm:t>
        <a:bodyPr/>
        <a:lstStyle/>
        <a:p>
          <a:endParaRPr lang="en-GB"/>
        </a:p>
      </dgm:t>
    </dgm:pt>
    <dgm:pt modelId="{E4551488-7904-462B-8986-0A869157D7EF}">
      <dgm:prSet/>
      <dgm:spPr/>
      <dgm:t>
        <a:bodyPr/>
        <a:lstStyle/>
        <a:p>
          <a:pPr rtl="0"/>
          <a:r>
            <a:rPr lang="en-GB"/>
            <a:t>One of the most popular social engineering attack types</a:t>
          </a:r>
        </a:p>
      </dgm:t>
    </dgm:pt>
    <dgm:pt modelId="{D06158CC-74A8-4479-8C04-C02DE4634524}" type="parTrans" cxnId="{AC9DA7A3-7F86-4ED6-A126-09B78400507E}">
      <dgm:prSet/>
      <dgm:spPr/>
      <dgm:t>
        <a:bodyPr/>
        <a:lstStyle/>
        <a:p>
          <a:endParaRPr lang="en-GB"/>
        </a:p>
      </dgm:t>
    </dgm:pt>
    <dgm:pt modelId="{BD624FFC-F6CB-415D-A759-B8D86D370A24}" type="sibTrans" cxnId="{AC9DA7A3-7F86-4ED6-A126-09B78400507E}">
      <dgm:prSet/>
      <dgm:spPr/>
      <dgm:t>
        <a:bodyPr/>
        <a:lstStyle/>
        <a:p>
          <a:endParaRPr lang="en-GB"/>
        </a:p>
      </dgm:t>
    </dgm:pt>
    <dgm:pt modelId="{B758059D-2E02-4B94-8938-6D5E4C269B74}">
      <dgm:prSet/>
      <dgm:spPr/>
      <dgm:t>
        <a:bodyPr/>
        <a:lstStyle/>
        <a:p>
          <a:pPr rtl="0"/>
          <a:r>
            <a:rPr lang="en-GB"/>
            <a:t>Spear phishing</a:t>
          </a:r>
        </a:p>
      </dgm:t>
    </dgm:pt>
    <dgm:pt modelId="{2571A494-C5CC-4699-BD4C-B9BEB854210B}" type="parTrans" cxnId="{401686DF-F695-4F8E-ADC1-A73BC702A4BF}">
      <dgm:prSet/>
      <dgm:spPr/>
      <dgm:t>
        <a:bodyPr/>
        <a:lstStyle/>
        <a:p>
          <a:endParaRPr lang="en-GB"/>
        </a:p>
      </dgm:t>
    </dgm:pt>
    <dgm:pt modelId="{324BFE5F-77EF-464F-9D94-C135B7E88D1C}" type="sibTrans" cxnId="{401686DF-F695-4F8E-ADC1-A73BC702A4BF}">
      <dgm:prSet/>
      <dgm:spPr/>
      <dgm:t>
        <a:bodyPr/>
        <a:lstStyle/>
        <a:p>
          <a:endParaRPr lang="en-GB"/>
        </a:p>
      </dgm:t>
    </dgm:pt>
    <dgm:pt modelId="{BF56E604-3A13-4274-814D-3153D7A25C22}">
      <dgm:prSet/>
      <dgm:spPr/>
      <dgm:t>
        <a:bodyPr/>
        <a:lstStyle/>
        <a:p>
          <a:pPr rtl="0"/>
          <a:r>
            <a:rPr lang="en-GB"/>
            <a:t>A more targeted version of the phishing scam whereby an attacker chooses specific individuals or enterprises</a:t>
          </a:r>
        </a:p>
      </dgm:t>
    </dgm:pt>
    <dgm:pt modelId="{9BC1592B-E051-4690-9AD0-D3CF07D5F4F7}" type="parTrans" cxnId="{44EEB0F2-2348-46E9-9C22-996BC826DB8D}">
      <dgm:prSet/>
      <dgm:spPr/>
      <dgm:t>
        <a:bodyPr/>
        <a:lstStyle/>
        <a:p>
          <a:endParaRPr lang="en-GB"/>
        </a:p>
      </dgm:t>
    </dgm:pt>
    <dgm:pt modelId="{82CA36D5-C11E-40CF-B1DE-2BBE2911E0A8}" type="sibTrans" cxnId="{44EEB0F2-2348-46E9-9C22-996BC826DB8D}">
      <dgm:prSet/>
      <dgm:spPr/>
      <dgm:t>
        <a:bodyPr/>
        <a:lstStyle/>
        <a:p>
          <a:endParaRPr lang="en-GB"/>
        </a:p>
      </dgm:t>
    </dgm:pt>
    <dgm:pt modelId="{3F647C83-EB5E-499E-9D18-29CDE60CE7E7}" type="pres">
      <dgm:prSet presAssocID="{FCA82380-1904-410C-B841-0B911448E003}" presName="Name0" presStyleCnt="0">
        <dgm:presLayoutVars>
          <dgm:dir/>
          <dgm:animLvl val="lvl"/>
          <dgm:resizeHandles val="exact"/>
        </dgm:presLayoutVars>
      </dgm:prSet>
      <dgm:spPr/>
      <dgm:t>
        <a:bodyPr/>
        <a:lstStyle/>
        <a:p>
          <a:endParaRPr lang="en-GB"/>
        </a:p>
      </dgm:t>
    </dgm:pt>
    <dgm:pt modelId="{66E1F09C-583E-445C-9C70-7C2B3855359E}" type="pres">
      <dgm:prSet presAssocID="{876FB25E-FD03-4A00-8C0C-7ACE7A43E202}" presName="linNode" presStyleCnt="0"/>
      <dgm:spPr/>
    </dgm:pt>
    <dgm:pt modelId="{18B82A40-6694-430D-85C6-034C73290463}" type="pres">
      <dgm:prSet presAssocID="{876FB25E-FD03-4A00-8C0C-7ACE7A43E202}" presName="parentText" presStyleLbl="node1" presStyleIdx="0" presStyleCnt="5">
        <dgm:presLayoutVars>
          <dgm:chMax val="1"/>
          <dgm:bulletEnabled val="1"/>
        </dgm:presLayoutVars>
      </dgm:prSet>
      <dgm:spPr/>
      <dgm:t>
        <a:bodyPr/>
        <a:lstStyle/>
        <a:p>
          <a:endParaRPr lang="en-GB"/>
        </a:p>
      </dgm:t>
    </dgm:pt>
    <dgm:pt modelId="{359F41BA-37CA-4844-91FF-60F66B4B9804}" type="pres">
      <dgm:prSet presAssocID="{876FB25E-FD03-4A00-8C0C-7ACE7A43E202}" presName="descendantText" presStyleLbl="alignAccFollowNode1" presStyleIdx="0" presStyleCnt="5">
        <dgm:presLayoutVars>
          <dgm:bulletEnabled val="1"/>
        </dgm:presLayoutVars>
      </dgm:prSet>
      <dgm:spPr/>
      <dgm:t>
        <a:bodyPr/>
        <a:lstStyle/>
        <a:p>
          <a:endParaRPr lang="en-GB"/>
        </a:p>
      </dgm:t>
    </dgm:pt>
    <dgm:pt modelId="{1EF2E642-604D-4241-833A-84EFEA714A2C}" type="pres">
      <dgm:prSet presAssocID="{E9711939-54C6-401F-901A-F57C145DA124}" presName="sp" presStyleCnt="0"/>
      <dgm:spPr/>
    </dgm:pt>
    <dgm:pt modelId="{2B1C2DEC-7A23-4E6E-A790-A9F6E02963BE}" type="pres">
      <dgm:prSet presAssocID="{BFE0B042-F5B3-4C17-A3C5-07A1A897D18E}" presName="linNode" presStyleCnt="0"/>
      <dgm:spPr/>
    </dgm:pt>
    <dgm:pt modelId="{5B810F22-3474-42F6-A92E-7F9120AAD53B}" type="pres">
      <dgm:prSet presAssocID="{BFE0B042-F5B3-4C17-A3C5-07A1A897D18E}" presName="parentText" presStyleLbl="node1" presStyleIdx="1" presStyleCnt="5">
        <dgm:presLayoutVars>
          <dgm:chMax val="1"/>
          <dgm:bulletEnabled val="1"/>
        </dgm:presLayoutVars>
      </dgm:prSet>
      <dgm:spPr/>
      <dgm:t>
        <a:bodyPr/>
        <a:lstStyle/>
        <a:p>
          <a:endParaRPr lang="en-GB"/>
        </a:p>
      </dgm:t>
    </dgm:pt>
    <dgm:pt modelId="{DB9EE08C-7EEA-47CA-8263-A2C4856810E9}" type="pres">
      <dgm:prSet presAssocID="{BFE0B042-F5B3-4C17-A3C5-07A1A897D18E}" presName="descendantText" presStyleLbl="alignAccFollowNode1" presStyleIdx="1" presStyleCnt="5">
        <dgm:presLayoutVars>
          <dgm:bulletEnabled val="1"/>
        </dgm:presLayoutVars>
      </dgm:prSet>
      <dgm:spPr/>
      <dgm:t>
        <a:bodyPr/>
        <a:lstStyle/>
        <a:p>
          <a:endParaRPr lang="en-GB"/>
        </a:p>
      </dgm:t>
    </dgm:pt>
    <dgm:pt modelId="{AFCF8B32-4134-46C8-80F4-CFBA5B90B677}" type="pres">
      <dgm:prSet presAssocID="{16E95193-98F4-4186-A5DD-32843B2E13DF}" presName="sp" presStyleCnt="0"/>
      <dgm:spPr/>
    </dgm:pt>
    <dgm:pt modelId="{5F24B67D-2771-41F6-912A-818EF01B4EFC}" type="pres">
      <dgm:prSet presAssocID="{EB67BA82-E50D-45C9-89A2-076F57988595}" presName="linNode" presStyleCnt="0"/>
      <dgm:spPr/>
    </dgm:pt>
    <dgm:pt modelId="{B6113A5B-2B50-4700-9351-47B5324016B7}" type="pres">
      <dgm:prSet presAssocID="{EB67BA82-E50D-45C9-89A2-076F57988595}" presName="parentText" presStyleLbl="node1" presStyleIdx="2" presStyleCnt="5">
        <dgm:presLayoutVars>
          <dgm:chMax val="1"/>
          <dgm:bulletEnabled val="1"/>
        </dgm:presLayoutVars>
      </dgm:prSet>
      <dgm:spPr/>
      <dgm:t>
        <a:bodyPr/>
        <a:lstStyle/>
        <a:p>
          <a:endParaRPr lang="en-GB"/>
        </a:p>
      </dgm:t>
    </dgm:pt>
    <dgm:pt modelId="{9D00CAF7-665F-4BE4-B7BB-11CDD44E8357}" type="pres">
      <dgm:prSet presAssocID="{EB67BA82-E50D-45C9-89A2-076F57988595}" presName="descendantText" presStyleLbl="alignAccFollowNode1" presStyleIdx="2" presStyleCnt="5">
        <dgm:presLayoutVars>
          <dgm:bulletEnabled val="1"/>
        </dgm:presLayoutVars>
      </dgm:prSet>
      <dgm:spPr/>
      <dgm:t>
        <a:bodyPr/>
        <a:lstStyle/>
        <a:p>
          <a:endParaRPr lang="en-GB"/>
        </a:p>
      </dgm:t>
    </dgm:pt>
    <dgm:pt modelId="{2D43252D-1481-4B61-9DBA-3A6BAED2DCA3}" type="pres">
      <dgm:prSet presAssocID="{A8EF0897-C355-427F-B9F4-7895B038A5DC}" presName="sp" presStyleCnt="0"/>
      <dgm:spPr/>
    </dgm:pt>
    <dgm:pt modelId="{3E281C90-340B-4DAE-86D1-9A746D5F9961}" type="pres">
      <dgm:prSet presAssocID="{5DC20B30-01C6-4E4C-8F54-761F48909815}" presName="linNode" presStyleCnt="0"/>
      <dgm:spPr/>
    </dgm:pt>
    <dgm:pt modelId="{9F4A38C8-5490-41C8-8199-BE79F4FA3B93}" type="pres">
      <dgm:prSet presAssocID="{5DC20B30-01C6-4E4C-8F54-761F48909815}" presName="parentText" presStyleLbl="node1" presStyleIdx="3" presStyleCnt="5">
        <dgm:presLayoutVars>
          <dgm:chMax val="1"/>
          <dgm:bulletEnabled val="1"/>
        </dgm:presLayoutVars>
      </dgm:prSet>
      <dgm:spPr/>
      <dgm:t>
        <a:bodyPr/>
        <a:lstStyle/>
        <a:p>
          <a:endParaRPr lang="en-GB"/>
        </a:p>
      </dgm:t>
    </dgm:pt>
    <dgm:pt modelId="{678C964C-0FC0-428B-8291-68EF5C3DA0DD}" type="pres">
      <dgm:prSet presAssocID="{5DC20B30-01C6-4E4C-8F54-761F48909815}" presName="descendantText" presStyleLbl="alignAccFollowNode1" presStyleIdx="3" presStyleCnt="5">
        <dgm:presLayoutVars>
          <dgm:bulletEnabled val="1"/>
        </dgm:presLayoutVars>
      </dgm:prSet>
      <dgm:spPr/>
      <dgm:t>
        <a:bodyPr/>
        <a:lstStyle/>
        <a:p>
          <a:endParaRPr lang="en-GB"/>
        </a:p>
      </dgm:t>
    </dgm:pt>
    <dgm:pt modelId="{C947B73D-1A65-45BE-96AF-ABB472B9DEC7}" type="pres">
      <dgm:prSet presAssocID="{25F1932B-5A3C-4D20-A787-4560F72C1799}" presName="sp" presStyleCnt="0"/>
      <dgm:spPr/>
    </dgm:pt>
    <dgm:pt modelId="{04643866-3FA6-4A72-B1A7-25BCBAFFF6A2}" type="pres">
      <dgm:prSet presAssocID="{B758059D-2E02-4B94-8938-6D5E4C269B74}" presName="linNode" presStyleCnt="0"/>
      <dgm:spPr/>
    </dgm:pt>
    <dgm:pt modelId="{9DC13D7C-36D3-4DB7-BAA1-31B554879194}" type="pres">
      <dgm:prSet presAssocID="{B758059D-2E02-4B94-8938-6D5E4C269B74}" presName="parentText" presStyleLbl="node1" presStyleIdx="4" presStyleCnt="5">
        <dgm:presLayoutVars>
          <dgm:chMax val="1"/>
          <dgm:bulletEnabled val="1"/>
        </dgm:presLayoutVars>
      </dgm:prSet>
      <dgm:spPr/>
      <dgm:t>
        <a:bodyPr/>
        <a:lstStyle/>
        <a:p>
          <a:endParaRPr lang="en-GB"/>
        </a:p>
      </dgm:t>
    </dgm:pt>
    <dgm:pt modelId="{324ADA4A-E58F-4B6F-A287-C64592897D6C}" type="pres">
      <dgm:prSet presAssocID="{B758059D-2E02-4B94-8938-6D5E4C269B74}" presName="descendantText" presStyleLbl="alignAccFollowNode1" presStyleIdx="4" presStyleCnt="5">
        <dgm:presLayoutVars>
          <dgm:bulletEnabled val="1"/>
        </dgm:presLayoutVars>
      </dgm:prSet>
      <dgm:spPr/>
      <dgm:t>
        <a:bodyPr/>
        <a:lstStyle/>
        <a:p>
          <a:endParaRPr lang="en-GB"/>
        </a:p>
      </dgm:t>
    </dgm:pt>
  </dgm:ptLst>
  <dgm:cxnLst>
    <dgm:cxn modelId="{B6D898A0-AC10-4BEE-AB6D-C4041222EC4B}" srcId="{EB67BA82-E50D-45C9-89A2-076F57988595}" destId="{929E05C3-C1FE-438E-AF69-FEE294B2F70F}" srcOrd="0" destOrd="0" parTransId="{A5B9147D-0203-485B-A9C5-9BDD8BE8A3B7}" sibTransId="{458B34BE-5DA7-410C-BAED-6D362493DE4C}"/>
    <dgm:cxn modelId="{9E873940-EDBA-41B4-B6EF-9E8BB0EC6BEE}" type="presOf" srcId="{FCA82380-1904-410C-B841-0B911448E003}" destId="{3F647C83-EB5E-499E-9D18-29CDE60CE7E7}" srcOrd="0" destOrd="0" presId="urn:microsoft.com/office/officeart/2005/8/layout/vList5"/>
    <dgm:cxn modelId="{929B2354-7A31-4D6C-B663-C5C8C015858B}" srcId="{BFE0B042-F5B3-4C17-A3C5-07A1A897D18E}" destId="{AEB109F7-6F1C-4420-8D02-A78A884A6782}" srcOrd="1" destOrd="0" parTransId="{D79BD3D8-D4B5-4472-8717-B745097B582D}" sibTransId="{558913DA-A326-411D-B8E3-1660B38C264C}"/>
    <dgm:cxn modelId="{39A0C103-16B5-4ED9-BC42-78BD21593227}" srcId="{BFE0B042-F5B3-4C17-A3C5-07A1A897D18E}" destId="{5D78E3C2-FD0D-4493-80BC-E8A946103234}" srcOrd="2" destOrd="0" parTransId="{435A043B-039B-4322-80A3-2BC2C1C2225E}" sibTransId="{ED31C94B-B247-45B6-B227-13689A5C2C85}"/>
    <dgm:cxn modelId="{76D9C51B-2B48-4F99-9F19-259D6245268C}" type="presOf" srcId="{C4B2168A-4942-4E92-816B-08F426D053F1}" destId="{DB9EE08C-7EEA-47CA-8263-A2C4856810E9}" srcOrd="0" destOrd="0" presId="urn:microsoft.com/office/officeart/2005/8/layout/vList5"/>
    <dgm:cxn modelId="{E086FA56-2A3B-4C64-98D3-6D96265AD556}" type="presOf" srcId="{69B2D7C5-DA4B-4CD2-BDE5-CA585C66CF5E}" destId="{359F41BA-37CA-4844-91FF-60F66B4B9804}" srcOrd="0" destOrd="2" presId="urn:microsoft.com/office/officeart/2005/8/layout/vList5"/>
    <dgm:cxn modelId="{47F03F8F-E3EF-41C3-9069-66859EC0B107}" srcId="{876FB25E-FD03-4A00-8C0C-7ACE7A43E202}" destId="{FBE11C3B-4FDF-4F40-A266-4EECA5C427BD}" srcOrd="0" destOrd="0" parTransId="{F929C87B-3ED7-448E-9E0C-C46CFC44A23D}" sibTransId="{89EFF55D-6B92-43AD-9018-4BC1E77FD8C1}"/>
    <dgm:cxn modelId="{C1852882-078C-440D-9DB0-E49D72BACC08}" srcId="{FCA82380-1904-410C-B841-0B911448E003}" destId="{5DC20B30-01C6-4E4C-8F54-761F48909815}" srcOrd="3" destOrd="0" parTransId="{8EF5A1FF-5863-47E3-8806-95D753165173}" sibTransId="{25F1932B-5A3C-4D20-A787-4560F72C1799}"/>
    <dgm:cxn modelId="{096896C4-1AD2-422E-A010-E1099CA848B9}" type="presOf" srcId="{200F5066-8765-4DBD-B0B9-58F1F45B7B30}" destId="{359F41BA-37CA-4844-91FF-60F66B4B9804}" srcOrd="0" destOrd="1" presId="urn:microsoft.com/office/officeart/2005/8/layout/vList5"/>
    <dgm:cxn modelId="{FD6DB2A4-F01F-4780-9C86-DDA12250A496}" srcId="{876FB25E-FD03-4A00-8C0C-7ACE7A43E202}" destId="{69B2D7C5-DA4B-4CD2-BDE5-CA585C66CF5E}" srcOrd="2" destOrd="0" parTransId="{B60D5440-4DE8-47EE-AF7C-51C1F6149358}" sibTransId="{904B8CE6-F554-4C72-9296-295E15D06F26}"/>
    <dgm:cxn modelId="{42D5FE32-205B-41FD-A239-928CA7C9E394}" type="presOf" srcId="{876FB25E-FD03-4A00-8C0C-7ACE7A43E202}" destId="{18B82A40-6694-430D-85C6-034C73290463}" srcOrd="0" destOrd="0" presId="urn:microsoft.com/office/officeart/2005/8/layout/vList5"/>
    <dgm:cxn modelId="{401686DF-F695-4F8E-ADC1-A73BC702A4BF}" srcId="{FCA82380-1904-410C-B841-0B911448E003}" destId="{B758059D-2E02-4B94-8938-6D5E4C269B74}" srcOrd="4" destOrd="0" parTransId="{2571A494-C5CC-4699-BD4C-B9BEB854210B}" sibTransId="{324BFE5F-77EF-464F-9D94-C135B7E88D1C}"/>
    <dgm:cxn modelId="{FD59EA60-4DB5-4DA9-93A6-995E38EE0DFF}" srcId="{FCA82380-1904-410C-B841-0B911448E003}" destId="{EB67BA82-E50D-45C9-89A2-076F57988595}" srcOrd="2" destOrd="0" parTransId="{8583A89F-7852-412A-A395-F48D2DF85B6A}" sibTransId="{A8EF0897-C355-427F-B9F4-7895B038A5DC}"/>
    <dgm:cxn modelId="{CD475A6E-5273-4BCE-A562-BCB11561B5BC}" type="presOf" srcId="{AEB109F7-6F1C-4420-8D02-A78A884A6782}" destId="{DB9EE08C-7EEA-47CA-8263-A2C4856810E9}" srcOrd="0" destOrd="1" presId="urn:microsoft.com/office/officeart/2005/8/layout/vList5"/>
    <dgm:cxn modelId="{AC9DA7A3-7F86-4ED6-A126-09B78400507E}" srcId="{5DC20B30-01C6-4E4C-8F54-761F48909815}" destId="{E4551488-7904-462B-8986-0A869157D7EF}" srcOrd="0" destOrd="0" parTransId="{D06158CC-74A8-4479-8C04-C02DE4634524}" sibTransId="{BD624FFC-F6CB-415D-A759-B8D86D370A24}"/>
    <dgm:cxn modelId="{44EEB0F2-2348-46E9-9C22-996BC826DB8D}" srcId="{B758059D-2E02-4B94-8938-6D5E4C269B74}" destId="{BF56E604-3A13-4274-814D-3153D7A25C22}" srcOrd="0" destOrd="0" parTransId="{9BC1592B-E051-4690-9AD0-D3CF07D5F4F7}" sibTransId="{82CA36D5-C11E-40CF-B1DE-2BBE2911E0A8}"/>
    <dgm:cxn modelId="{F6A84FC6-98E0-4114-A82D-DD430ADDAC87}" srcId="{FCA82380-1904-410C-B841-0B911448E003}" destId="{876FB25E-FD03-4A00-8C0C-7ACE7A43E202}" srcOrd="0" destOrd="0" parTransId="{828F3EDC-E558-4EDE-A200-1431A4CC6D44}" sibTransId="{E9711939-54C6-401F-901A-F57C145DA124}"/>
    <dgm:cxn modelId="{923B638D-4BC7-4046-83A5-C869B61E3ACE}" type="presOf" srcId="{B758059D-2E02-4B94-8938-6D5E4C269B74}" destId="{9DC13D7C-36D3-4DB7-BAA1-31B554879194}" srcOrd="0" destOrd="0" presId="urn:microsoft.com/office/officeart/2005/8/layout/vList5"/>
    <dgm:cxn modelId="{75429E2F-5D7C-4213-9E93-405609FC1B94}" type="presOf" srcId="{5D78E3C2-FD0D-4493-80BC-E8A946103234}" destId="{DB9EE08C-7EEA-47CA-8263-A2C4856810E9}" srcOrd="0" destOrd="2" presId="urn:microsoft.com/office/officeart/2005/8/layout/vList5"/>
    <dgm:cxn modelId="{9799C5FF-9E25-4F98-96FE-78D118C925D3}" type="presOf" srcId="{5DC20B30-01C6-4E4C-8F54-761F48909815}" destId="{9F4A38C8-5490-41C8-8199-BE79F4FA3B93}" srcOrd="0" destOrd="0" presId="urn:microsoft.com/office/officeart/2005/8/layout/vList5"/>
    <dgm:cxn modelId="{51EB0C60-DD97-4ABC-ABB1-B8BCCE2D26C1}" type="presOf" srcId="{BF56E604-3A13-4274-814D-3153D7A25C22}" destId="{324ADA4A-E58F-4B6F-A287-C64592897D6C}" srcOrd="0" destOrd="0" presId="urn:microsoft.com/office/officeart/2005/8/layout/vList5"/>
    <dgm:cxn modelId="{64711722-7EE7-458A-9A70-6450FC6F3A67}" srcId="{BFE0B042-F5B3-4C17-A3C5-07A1A897D18E}" destId="{C4B2168A-4942-4E92-816B-08F426D053F1}" srcOrd="0" destOrd="0" parTransId="{9909C753-92B8-4347-9AC1-DBA6654DA312}" sibTransId="{B8079A11-F68B-49B0-8B8E-1D54076BABAB}"/>
    <dgm:cxn modelId="{30C70F55-CA19-41AD-887F-5EDB8AD24DC0}" type="presOf" srcId="{E4551488-7904-462B-8986-0A869157D7EF}" destId="{678C964C-0FC0-428B-8291-68EF5C3DA0DD}" srcOrd="0" destOrd="0" presId="urn:microsoft.com/office/officeart/2005/8/layout/vList5"/>
    <dgm:cxn modelId="{B1116B81-69E5-42C0-86F9-C3019FC1568C}" type="presOf" srcId="{FBE11C3B-4FDF-4F40-A266-4EECA5C427BD}" destId="{359F41BA-37CA-4844-91FF-60F66B4B9804}" srcOrd="0" destOrd="0" presId="urn:microsoft.com/office/officeart/2005/8/layout/vList5"/>
    <dgm:cxn modelId="{9A6F01CA-4C98-4B88-8533-25ABDB1FFF44}" type="presOf" srcId="{929E05C3-C1FE-438E-AF69-FEE294B2F70F}" destId="{9D00CAF7-665F-4BE4-B7BB-11CDD44E8357}" srcOrd="0" destOrd="0" presId="urn:microsoft.com/office/officeart/2005/8/layout/vList5"/>
    <dgm:cxn modelId="{D46C5198-37B4-4C5D-B90F-5A0D05250E88}" srcId="{876FB25E-FD03-4A00-8C0C-7ACE7A43E202}" destId="{200F5066-8765-4DBD-B0B9-58F1F45B7B30}" srcOrd="1" destOrd="0" parTransId="{97B0C730-1349-43AB-8B2C-F408DB3AF259}" sibTransId="{5CC4391D-EB5D-4D19-B804-8B5BC2BF599B}"/>
    <dgm:cxn modelId="{7891862F-44B9-4E2C-9D1C-77EB989DC5C2}" type="presOf" srcId="{EB67BA82-E50D-45C9-89A2-076F57988595}" destId="{B6113A5B-2B50-4700-9351-47B5324016B7}" srcOrd="0" destOrd="0" presId="urn:microsoft.com/office/officeart/2005/8/layout/vList5"/>
    <dgm:cxn modelId="{8FA04CA9-FE84-4D6F-8814-1A9041F439AD}" srcId="{FCA82380-1904-410C-B841-0B911448E003}" destId="{BFE0B042-F5B3-4C17-A3C5-07A1A897D18E}" srcOrd="1" destOrd="0" parTransId="{4E9DAFF2-20EB-48C1-AD82-2BB7E6D89698}" sibTransId="{16E95193-98F4-4186-A5DD-32843B2E13DF}"/>
    <dgm:cxn modelId="{44159D21-0640-4D66-BC69-DDFCD3C9830D}" type="presOf" srcId="{BFE0B042-F5B3-4C17-A3C5-07A1A897D18E}" destId="{5B810F22-3474-42F6-A92E-7F9120AAD53B}" srcOrd="0" destOrd="0" presId="urn:microsoft.com/office/officeart/2005/8/layout/vList5"/>
    <dgm:cxn modelId="{55164946-C588-466B-8218-FB99CF6C4980}" type="presParOf" srcId="{3F647C83-EB5E-499E-9D18-29CDE60CE7E7}" destId="{66E1F09C-583E-445C-9C70-7C2B3855359E}" srcOrd="0" destOrd="0" presId="urn:microsoft.com/office/officeart/2005/8/layout/vList5"/>
    <dgm:cxn modelId="{4F0ABBF4-D98F-4669-A9CB-4CCB72B2FF4E}" type="presParOf" srcId="{66E1F09C-583E-445C-9C70-7C2B3855359E}" destId="{18B82A40-6694-430D-85C6-034C73290463}" srcOrd="0" destOrd="0" presId="urn:microsoft.com/office/officeart/2005/8/layout/vList5"/>
    <dgm:cxn modelId="{2F710DEA-BC4B-4F6E-97A2-31654A43CAFB}" type="presParOf" srcId="{66E1F09C-583E-445C-9C70-7C2B3855359E}" destId="{359F41BA-37CA-4844-91FF-60F66B4B9804}" srcOrd="1" destOrd="0" presId="urn:microsoft.com/office/officeart/2005/8/layout/vList5"/>
    <dgm:cxn modelId="{EE845B07-5FAC-49E3-B89C-FB3810E6A889}" type="presParOf" srcId="{3F647C83-EB5E-499E-9D18-29CDE60CE7E7}" destId="{1EF2E642-604D-4241-833A-84EFEA714A2C}" srcOrd="1" destOrd="0" presId="urn:microsoft.com/office/officeart/2005/8/layout/vList5"/>
    <dgm:cxn modelId="{AB371491-F752-4598-95A1-993751AEE41E}" type="presParOf" srcId="{3F647C83-EB5E-499E-9D18-29CDE60CE7E7}" destId="{2B1C2DEC-7A23-4E6E-A790-A9F6E02963BE}" srcOrd="2" destOrd="0" presId="urn:microsoft.com/office/officeart/2005/8/layout/vList5"/>
    <dgm:cxn modelId="{F3EA90F1-97CE-489B-A7DB-6C2E4ABDB474}" type="presParOf" srcId="{2B1C2DEC-7A23-4E6E-A790-A9F6E02963BE}" destId="{5B810F22-3474-42F6-A92E-7F9120AAD53B}" srcOrd="0" destOrd="0" presId="urn:microsoft.com/office/officeart/2005/8/layout/vList5"/>
    <dgm:cxn modelId="{09DA3AA3-83A6-4DFA-88F9-056CB8316C1F}" type="presParOf" srcId="{2B1C2DEC-7A23-4E6E-A790-A9F6E02963BE}" destId="{DB9EE08C-7EEA-47CA-8263-A2C4856810E9}" srcOrd="1" destOrd="0" presId="urn:microsoft.com/office/officeart/2005/8/layout/vList5"/>
    <dgm:cxn modelId="{129197EA-308F-45FF-BF22-F10366E2150E}" type="presParOf" srcId="{3F647C83-EB5E-499E-9D18-29CDE60CE7E7}" destId="{AFCF8B32-4134-46C8-80F4-CFBA5B90B677}" srcOrd="3" destOrd="0" presId="urn:microsoft.com/office/officeart/2005/8/layout/vList5"/>
    <dgm:cxn modelId="{3A9D5A9F-F25E-460E-BE4B-088A70B0A767}" type="presParOf" srcId="{3F647C83-EB5E-499E-9D18-29CDE60CE7E7}" destId="{5F24B67D-2771-41F6-912A-818EF01B4EFC}" srcOrd="4" destOrd="0" presId="urn:microsoft.com/office/officeart/2005/8/layout/vList5"/>
    <dgm:cxn modelId="{5523C640-6163-4578-A506-B3AED79721CA}" type="presParOf" srcId="{5F24B67D-2771-41F6-912A-818EF01B4EFC}" destId="{B6113A5B-2B50-4700-9351-47B5324016B7}" srcOrd="0" destOrd="0" presId="urn:microsoft.com/office/officeart/2005/8/layout/vList5"/>
    <dgm:cxn modelId="{ECBE590C-7FB0-4A0E-9116-98FD30AC4550}" type="presParOf" srcId="{5F24B67D-2771-41F6-912A-818EF01B4EFC}" destId="{9D00CAF7-665F-4BE4-B7BB-11CDD44E8357}" srcOrd="1" destOrd="0" presId="urn:microsoft.com/office/officeart/2005/8/layout/vList5"/>
    <dgm:cxn modelId="{719E2C02-D003-4B8D-8DBD-AAD38B391087}" type="presParOf" srcId="{3F647C83-EB5E-499E-9D18-29CDE60CE7E7}" destId="{2D43252D-1481-4B61-9DBA-3A6BAED2DCA3}" srcOrd="5" destOrd="0" presId="urn:microsoft.com/office/officeart/2005/8/layout/vList5"/>
    <dgm:cxn modelId="{AF492BE2-2843-49BA-BEAE-B946FD4840ED}" type="presParOf" srcId="{3F647C83-EB5E-499E-9D18-29CDE60CE7E7}" destId="{3E281C90-340B-4DAE-86D1-9A746D5F9961}" srcOrd="6" destOrd="0" presId="urn:microsoft.com/office/officeart/2005/8/layout/vList5"/>
    <dgm:cxn modelId="{BD23A2D2-ECD3-4385-AD33-6429B3E4DDB5}" type="presParOf" srcId="{3E281C90-340B-4DAE-86D1-9A746D5F9961}" destId="{9F4A38C8-5490-41C8-8199-BE79F4FA3B93}" srcOrd="0" destOrd="0" presId="urn:microsoft.com/office/officeart/2005/8/layout/vList5"/>
    <dgm:cxn modelId="{20994A10-4D35-4794-88EF-CC3F1FE6C34D}" type="presParOf" srcId="{3E281C90-340B-4DAE-86D1-9A746D5F9961}" destId="{678C964C-0FC0-428B-8291-68EF5C3DA0DD}" srcOrd="1" destOrd="0" presId="urn:microsoft.com/office/officeart/2005/8/layout/vList5"/>
    <dgm:cxn modelId="{B540A4E4-30D0-4BEF-9155-B7AE4962AF0F}" type="presParOf" srcId="{3F647C83-EB5E-499E-9D18-29CDE60CE7E7}" destId="{C947B73D-1A65-45BE-96AF-ABB472B9DEC7}" srcOrd="7" destOrd="0" presId="urn:microsoft.com/office/officeart/2005/8/layout/vList5"/>
    <dgm:cxn modelId="{FCED3CA4-4B83-49A5-A64F-17FB3B4C1A45}" type="presParOf" srcId="{3F647C83-EB5E-499E-9D18-29CDE60CE7E7}" destId="{04643866-3FA6-4A72-B1A7-25BCBAFFF6A2}" srcOrd="8" destOrd="0" presId="urn:microsoft.com/office/officeart/2005/8/layout/vList5"/>
    <dgm:cxn modelId="{4748E8D9-FF37-4B77-A5B6-FB6F1AB12D23}" type="presParOf" srcId="{04643866-3FA6-4A72-B1A7-25BCBAFFF6A2}" destId="{9DC13D7C-36D3-4DB7-BAA1-31B554879194}" srcOrd="0" destOrd="0" presId="urn:microsoft.com/office/officeart/2005/8/layout/vList5"/>
    <dgm:cxn modelId="{01D3FCD9-5821-46D6-B2F7-521C1FEF6308}" type="presParOf" srcId="{04643866-3FA6-4A72-B1A7-25BCBAFFF6A2}" destId="{324ADA4A-E58F-4B6F-A287-C64592897D6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3858FC-D853-463A-9F53-6D5248BF06B0}" type="doc">
      <dgm:prSet loTypeId="urn:microsoft.com/office/officeart/2005/8/layout/cycle3" loCatId="cycle" qsTypeId="urn:microsoft.com/office/officeart/2005/8/quickstyle/simple1" qsCatId="simple" csTypeId="urn:microsoft.com/office/officeart/2005/8/colors/colorful3" csCatId="colorful"/>
      <dgm:spPr/>
      <dgm:t>
        <a:bodyPr/>
        <a:lstStyle/>
        <a:p>
          <a:endParaRPr lang="en-GB"/>
        </a:p>
      </dgm:t>
    </dgm:pt>
    <dgm:pt modelId="{A3871316-AB67-4A3E-B8CA-778064591557}">
      <dgm:prSet/>
      <dgm:spPr/>
      <dgm:t>
        <a:bodyPr/>
        <a:lstStyle/>
        <a:p>
          <a:r>
            <a:rPr lang="en-GB" dirty="0" smtClean="0"/>
            <a:t>Requirements Analysis</a:t>
          </a:r>
          <a:endParaRPr lang="en-GB" dirty="0"/>
        </a:p>
      </dgm:t>
    </dgm:pt>
    <dgm:pt modelId="{20C8ABCA-7572-4E70-BC76-18D06D50388F}" type="parTrans" cxnId="{84181075-5562-4269-BF16-380661D145A3}">
      <dgm:prSet/>
      <dgm:spPr/>
      <dgm:t>
        <a:bodyPr/>
        <a:lstStyle/>
        <a:p>
          <a:endParaRPr lang="en-GB"/>
        </a:p>
      </dgm:t>
    </dgm:pt>
    <dgm:pt modelId="{0FFD6E6A-142E-4801-87D6-6D5F7F4265C5}" type="sibTrans" cxnId="{84181075-5562-4269-BF16-380661D145A3}">
      <dgm:prSet/>
      <dgm:spPr/>
      <dgm:t>
        <a:bodyPr/>
        <a:lstStyle/>
        <a:p>
          <a:endParaRPr lang="en-GB"/>
        </a:p>
      </dgm:t>
    </dgm:pt>
    <dgm:pt modelId="{7054FA50-E9FF-4A2E-8792-74947FAADC53}">
      <dgm:prSet/>
      <dgm:spPr/>
      <dgm:t>
        <a:bodyPr/>
        <a:lstStyle/>
        <a:p>
          <a:r>
            <a:rPr lang="en-GB" smtClean="0"/>
            <a:t>Design</a:t>
          </a:r>
          <a:endParaRPr lang="en-GB"/>
        </a:p>
      </dgm:t>
    </dgm:pt>
    <dgm:pt modelId="{73522672-3420-4D16-A21A-5E90309754C2}" type="parTrans" cxnId="{0B6151DE-CCC6-4F4D-8684-1A9B64D76E9E}">
      <dgm:prSet/>
      <dgm:spPr/>
      <dgm:t>
        <a:bodyPr/>
        <a:lstStyle/>
        <a:p>
          <a:endParaRPr lang="en-GB"/>
        </a:p>
      </dgm:t>
    </dgm:pt>
    <dgm:pt modelId="{F88DE242-08A2-44E5-AFDC-6E8FDD02B9F6}" type="sibTrans" cxnId="{0B6151DE-CCC6-4F4D-8684-1A9B64D76E9E}">
      <dgm:prSet/>
      <dgm:spPr/>
      <dgm:t>
        <a:bodyPr/>
        <a:lstStyle/>
        <a:p>
          <a:endParaRPr lang="en-GB"/>
        </a:p>
      </dgm:t>
    </dgm:pt>
    <dgm:pt modelId="{D9A3DFD6-B27F-4613-BD96-9B94EC242DAE}">
      <dgm:prSet/>
      <dgm:spPr/>
      <dgm:t>
        <a:bodyPr/>
        <a:lstStyle/>
        <a:p>
          <a:r>
            <a:rPr lang="en-GB" smtClean="0"/>
            <a:t>Implementation</a:t>
          </a:r>
          <a:endParaRPr lang="en-GB"/>
        </a:p>
      </dgm:t>
    </dgm:pt>
    <dgm:pt modelId="{F0C5F8F7-B34B-4DB9-BC1D-A2E8DC0270B9}" type="parTrans" cxnId="{6FA13AE3-4ED3-4F0D-A00E-5937EDDC8C99}">
      <dgm:prSet/>
      <dgm:spPr/>
      <dgm:t>
        <a:bodyPr/>
        <a:lstStyle/>
        <a:p>
          <a:endParaRPr lang="en-GB"/>
        </a:p>
      </dgm:t>
    </dgm:pt>
    <dgm:pt modelId="{BDF9AEDF-3E08-4B4C-89C8-1348728BDFCD}" type="sibTrans" cxnId="{6FA13AE3-4ED3-4F0D-A00E-5937EDDC8C99}">
      <dgm:prSet/>
      <dgm:spPr/>
      <dgm:t>
        <a:bodyPr/>
        <a:lstStyle/>
        <a:p>
          <a:endParaRPr lang="en-GB"/>
        </a:p>
      </dgm:t>
    </dgm:pt>
    <dgm:pt modelId="{2FC69104-D35F-4B8D-A724-5CA1D2429E21}">
      <dgm:prSet/>
      <dgm:spPr/>
      <dgm:t>
        <a:bodyPr/>
        <a:lstStyle/>
        <a:p>
          <a:r>
            <a:rPr lang="en-GB" smtClean="0"/>
            <a:t>Testing</a:t>
          </a:r>
          <a:endParaRPr lang="en-GB"/>
        </a:p>
      </dgm:t>
    </dgm:pt>
    <dgm:pt modelId="{043C5BAF-A232-4916-B3E5-5CEF5AE75080}" type="parTrans" cxnId="{33065D42-EF1A-4AF2-B34C-50DF9CA55C3D}">
      <dgm:prSet/>
      <dgm:spPr/>
      <dgm:t>
        <a:bodyPr/>
        <a:lstStyle/>
        <a:p>
          <a:endParaRPr lang="en-GB"/>
        </a:p>
      </dgm:t>
    </dgm:pt>
    <dgm:pt modelId="{E5113584-79C3-4AA4-BEDA-D19764DC487D}" type="sibTrans" cxnId="{33065D42-EF1A-4AF2-B34C-50DF9CA55C3D}">
      <dgm:prSet/>
      <dgm:spPr/>
      <dgm:t>
        <a:bodyPr/>
        <a:lstStyle/>
        <a:p>
          <a:endParaRPr lang="en-GB"/>
        </a:p>
      </dgm:t>
    </dgm:pt>
    <dgm:pt modelId="{FCD3B2F3-67C2-44EA-BF02-20421A8627B9}">
      <dgm:prSet/>
      <dgm:spPr/>
      <dgm:t>
        <a:bodyPr/>
        <a:lstStyle/>
        <a:p>
          <a:r>
            <a:rPr lang="en-GB" smtClean="0"/>
            <a:t>Release</a:t>
          </a:r>
          <a:endParaRPr lang="en-GB"/>
        </a:p>
      </dgm:t>
    </dgm:pt>
    <dgm:pt modelId="{196CC14C-BE2B-468D-BE59-95632B08FACB}" type="parTrans" cxnId="{71B877D2-49DB-4E23-B69A-1DE018B8BEB2}">
      <dgm:prSet/>
      <dgm:spPr/>
      <dgm:t>
        <a:bodyPr/>
        <a:lstStyle/>
        <a:p>
          <a:endParaRPr lang="en-GB"/>
        </a:p>
      </dgm:t>
    </dgm:pt>
    <dgm:pt modelId="{AC538FAF-C389-4F41-8AAD-DE000B9109F6}" type="sibTrans" cxnId="{71B877D2-49DB-4E23-B69A-1DE018B8BEB2}">
      <dgm:prSet/>
      <dgm:spPr/>
      <dgm:t>
        <a:bodyPr/>
        <a:lstStyle/>
        <a:p>
          <a:endParaRPr lang="en-GB"/>
        </a:p>
      </dgm:t>
    </dgm:pt>
    <dgm:pt modelId="{365EBF82-1569-4439-9B37-6B73CCBAED8C}" type="pres">
      <dgm:prSet presAssocID="{573858FC-D853-463A-9F53-6D5248BF06B0}" presName="Name0" presStyleCnt="0">
        <dgm:presLayoutVars>
          <dgm:dir/>
          <dgm:resizeHandles val="exact"/>
        </dgm:presLayoutVars>
      </dgm:prSet>
      <dgm:spPr/>
      <dgm:t>
        <a:bodyPr/>
        <a:lstStyle/>
        <a:p>
          <a:endParaRPr lang="en-US"/>
        </a:p>
      </dgm:t>
    </dgm:pt>
    <dgm:pt modelId="{D51D4F66-465F-47D6-BE92-B4676067A928}" type="pres">
      <dgm:prSet presAssocID="{573858FC-D853-463A-9F53-6D5248BF06B0}" presName="cycle" presStyleCnt="0"/>
      <dgm:spPr/>
    </dgm:pt>
    <dgm:pt modelId="{80195F44-2F8F-4A9C-824C-42EEDEF2D69A}" type="pres">
      <dgm:prSet presAssocID="{A3871316-AB67-4A3E-B8CA-778064591557}" presName="nodeFirstNode" presStyleLbl="node1" presStyleIdx="0" presStyleCnt="5">
        <dgm:presLayoutVars>
          <dgm:bulletEnabled val="1"/>
        </dgm:presLayoutVars>
      </dgm:prSet>
      <dgm:spPr/>
      <dgm:t>
        <a:bodyPr/>
        <a:lstStyle/>
        <a:p>
          <a:endParaRPr lang="en-US"/>
        </a:p>
      </dgm:t>
    </dgm:pt>
    <dgm:pt modelId="{329E7568-614C-43B3-B1D0-B669D975CD2C}" type="pres">
      <dgm:prSet presAssocID="{0FFD6E6A-142E-4801-87D6-6D5F7F4265C5}" presName="sibTransFirstNode" presStyleLbl="bgShp" presStyleIdx="0" presStyleCnt="1"/>
      <dgm:spPr/>
      <dgm:t>
        <a:bodyPr/>
        <a:lstStyle/>
        <a:p>
          <a:endParaRPr lang="en-US"/>
        </a:p>
      </dgm:t>
    </dgm:pt>
    <dgm:pt modelId="{04EB9B05-122C-475F-96FE-C846B7A4E112}" type="pres">
      <dgm:prSet presAssocID="{7054FA50-E9FF-4A2E-8792-74947FAADC53}" presName="nodeFollowingNodes" presStyleLbl="node1" presStyleIdx="1" presStyleCnt="5">
        <dgm:presLayoutVars>
          <dgm:bulletEnabled val="1"/>
        </dgm:presLayoutVars>
      </dgm:prSet>
      <dgm:spPr/>
      <dgm:t>
        <a:bodyPr/>
        <a:lstStyle/>
        <a:p>
          <a:endParaRPr lang="en-US"/>
        </a:p>
      </dgm:t>
    </dgm:pt>
    <dgm:pt modelId="{C7234EE6-B928-49E8-A7FD-8A177977D3AD}" type="pres">
      <dgm:prSet presAssocID="{D9A3DFD6-B27F-4613-BD96-9B94EC242DAE}" presName="nodeFollowingNodes" presStyleLbl="node1" presStyleIdx="2" presStyleCnt="5">
        <dgm:presLayoutVars>
          <dgm:bulletEnabled val="1"/>
        </dgm:presLayoutVars>
      </dgm:prSet>
      <dgm:spPr/>
      <dgm:t>
        <a:bodyPr/>
        <a:lstStyle/>
        <a:p>
          <a:endParaRPr lang="en-US"/>
        </a:p>
      </dgm:t>
    </dgm:pt>
    <dgm:pt modelId="{F81A1308-C390-4145-BE69-5AFEF29EB1C9}" type="pres">
      <dgm:prSet presAssocID="{2FC69104-D35F-4B8D-A724-5CA1D2429E21}" presName="nodeFollowingNodes" presStyleLbl="node1" presStyleIdx="3" presStyleCnt="5">
        <dgm:presLayoutVars>
          <dgm:bulletEnabled val="1"/>
        </dgm:presLayoutVars>
      </dgm:prSet>
      <dgm:spPr/>
      <dgm:t>
        <a:bodyPr/>
        <a:lstStyle/>
        <a:p>
          <a:endParaRPr lang="en-US"/>
        </a:p>
      </dgm:t>
    </dgm:pt>
    <dgm:pt modelId="{52916A48-5B2D-4DC4-874B-D198DAC1D1F0}" type="pres">
      <dgm:prSet presAssocID="{FCD3B2F3-67C2-44EA-BF02-20421A8627B9}" presName="nodeFollowingNodes" presStyleLbl="node1" presStyleIdx="4" presStyleCnt="5">
        <dgm:presLayoutVars>
          <dgm:bulletEnabled val="1"/>
        </dgm:presLayoutVars>
      </dgm:prSet>
      <dgm:spPr/>
      <dgm:t>
        <a:bodyPr/>
        <a:lstStyle/>
        <a:p>
          <a:endParaRPr lang="en-US"/>
        </a:p>
      </dgm:t>
    </dgm:pt>
  </dgm:ptLst>
  <dgm:cxnLst>
    <dgm:cxn modelId="{8FF45E38-3CF8-4C9D-948B-0AEA55A628E7}" type="presOf" srcId="{A3871316-AB67-4A3E-B8CA-778064591557}" destId="{80195F44-2F8F-4A9C-824C-42EEDEF2D69A}" srcOrd="0" destOrd="0" presId="urn:microsoft.com/office/officeart/2005/8/layout/cycle3"/>
    <dgm:cxn modelId="{CCF1892D-71E1-4B41-886D-EFBD5A86A606}" type="presOf" srcId="{2FC69104-D35F-4B8D-A724-5CA1D2429E21}" destId="{F81A1308-C390-4145-BE69-5AFEF29EB1C9}" srcOrd="0" destOrd="0" presId="urn:microsoft.com/office/officeart/2005/8/layout/cycle3"/>
    <dgm:cxn modelId="{35CA7345-2556-4D3B-A5E9-60BCDCFA1840}" type="presOf" srcId="{D9A3DFD6-B27F-4613-BD96-9B94EC242DAE}" destId="{C7234EE6-B928-49E8-A7FD-8A177977D3AD}" srcOrd="0" destOrd="0" presId="urn:microsoft.com/office/officeart/2005/8/layout/cycle3"/>
    <dgm:cxn modelId="{0B11CC09-EF2D-4587-916F-95C78EC0B190}" type="presOf" srcId="{573858FC-D853-463A-9F53-6D5248BF06B0}" destId="{365EBF82-1569-4439-9B37-6B73CCBAED8C}" srcOrd="0" destOrd="0" presId="urn:microsoft.com/office/officeart/2005/8/layout/cycle3"/>
    <dgm:cxn modelId="{33065D42-EF1A-4AF2-B34C-50DF9CA55C3D}" srcId="{573858FC-D853-463A-9F53-6D5248BF06B0}" destId="{2FC69104-D35F-4B8D-A724-5CA1D2429E21}" srcOrd="3" destOrd="0" parTransId="{043C5BAF-A232-4916-B3E5-5CEF5AE75080}" sibTransId="{E5113584-79C3-4AA4-BEDA-D19764DC487D}"/>
    <dgm:cxn modelId="{0B6151DE-CCC6-4F4D-8684-1A9B64D76E9E}" srcId="{573858FC-D853-463A-9F53-6D5248BF06B0}" destId="{7054FA50-E9FF-4A2E-8792-74947FAADC53}" srcOrd="1" destOrd="0" parTransId="{73522672-3420-4D16-A21A-5E90309754C2}" sibTransId="{F88DE242-08A2-44E5-AFDC-6E8FDD02B9F6}"/>
    <dgm:cxn modelId="{71B877D2-49DB-4E23-B69A-1DE018B8BEB2}" srcId="{573858FC-D853-463A-9F53-6D5248BF06B0}" destId="{FCD3B2F3-67C2-44EA-BF02-20421A8627B9}" srcOrd="4" destOrd="0" parTransId="{196CC14C-BE2B-468D-BE59-95632B08FACB}" sibTransId="{AC538FAF-C389-4F41-8AAD-DE000B9109F6}"/>
    <dgm:cxn modelId="{84181075-5562-4269-BF16-380661D145A3}" srcId="{573858FC-D853-463A-9F53-6D5248BF06B0}" destId="{A3871316-AB67-4A3E-B8CA-778064591557}" srcOrd="0" destOrd="0" parTransId="{20C8ABCA-7572-4E70-BC76-18D06D50388F}" sibTransId="{0FFD6E6A-142E-4801-87D6-6D5F7F4265C5}"/>
    <dgm:cxn modelId="{0BC9002C-E68A-4F3A-BD1E-DD68D79EEF25}" type="presOf" srcId="{7054FA50-E9FF-4A2E-8792-74947FAADC53}" destId="{04EB9B05-122C-475F-96FE-C846B7A4E112}" srcOrd="0" destOrd="0" presId="urn:microsoft.com/office/officeart/2005/8/layout/cycle3"/>
    <dgm:cxn modelId="{B8B2C26D-EA7A-4F87-9F1B-8C52C6F856B1}" type="presOf" srcId="{FCD3B2F3-67C2-44EA-BF02-20421A8627B9}" destId="{52916A48-5B2D-4DC4-874B-D198DAC1D1F0}" srcOrd="0" destOrd="0" presId="urn:microsoft.com/office/officeart/2005/8/layout/cycle3"/>
    <dgm:cxn modelId="{BD6B57B1-DA3E-45E1-8BAF-391D3056F35B}" type="presOf" srcId="{0FFD6E6A-142E-4801-87D6-6D5F7F4265C5}" destId="{329E7568-614C-43B3-B1D0-B669D975CD2C}" srcOrd="0" destOrd="0" presId="urn:microsoft.com/office/officeart/2005/8/layout/cycle3"/>
    <dgm:cxn modelId="{6FA13AE3-4ED3-4F0D-A00E-5937EDDC8C99}" srcId="{573858FC-D853-463A-9F53-6D5248BF06B0}" destId="{D9A3DFD6-B27F-4613-BD96-9B94EC242DAE}" srcOrd="2" destOrd="0" parTransId="{F0C5F8F7-B34B-4DB9-BC1D-A2E8DC0270B9}" sibTransId="{BDF9AEDF-3E08-4B4C-89C8-1348728BDFCD}"/>
    <dgm:cxn modelId="{22E8DB65-8E11-4262-A12B-ACEF11CCD591}" type="presParOf" srcId="{365EBF82-1569-4439-9B37-6B73CCBAED8C}" destId="{D51D4F66-465F-47D6-BE92-B4676067A928}" srcOrd="0" destOrd="0" presId="urn:microsoft.com/office/officeart/2005/8/layout/cycle3"/>
    <dgm:cxn modelId="{C9F99D52-0295-4A74-B5A3-3D9500C53105}" type="presParOf" srcId="{D51D4F66-465F-47D6-BE92-B4676067A928}" destId="{80195F44-2F8F-4A9C-824C-42EEDEF2D69A}" srcOrd="0" destOrd="0" presId="urn:microsoft.com/office/officeart/2005/8/layout/cycle3"/>
    <dgm:cxn modelId="{F5A7E803-EBFE-4F12-962A-4349296BEE7A}" type="presParOf" srcId="{D51D4F66-465F-47D6-BE92-B4676067A928}" destId="{329E7568-614C-43B3-B1D0-B669D975CD2C}" srcOrd="1" destOrd="0" presId="urn:microsoft.com/office/officeart/2005/8/layout/cycle3"/>
    <dgm:cxn modelId="{8A34BF7C-798A-4077-95F1-3074E9801E30}" type="presParOf" srcId="{D51D4F66-465F-47D6-BE92-B4676067A928}" destId="{04EB9B05-122C-475F-96FE-C846B7A4E112}" srcOrd="2" destOrd="0" presId="urn:microsoft.com/office/officeart/2005/8/layout/cycle3"/>
    <dgm:cxn modelId="{4A0E27B9-1963-425E-A099-0C4F84CC986D}" type="presParOf" srcId="{D51D4F66-465F-47D6-BE92-B4676067A928}" destId="{C7234EE6-B928-49E8-A7FD-8A177977D3AD}" srcOrd="3" destOrd="0" presId="urn:microsoft.com/office/officeart/2005/8/layout/cycle3"/>
    <dgm:cxn modelId="{FA3E2D6D-E035-44AA-84C9-69A9D02C588D}" type="presParOf" srcId="{D51D4F66-465F-47D6-BE92-B4676067A928}" destId="{F81A1308-C390-4145-BE69-5AFEF29EB1C9}" srcOrd="4" destOrd="0" presId="urn:microsoft.com/office/officeart/2005/8/layout/cycle3"/>
    <dgm:cxn modelId="{C2C2C244-931B-4737-8563-AE50ADEEA13C}" type="presParOf" srcId="{D51D4F66-465F-47D6-BE92-B4676067A928}" destId="{52916A48-5B2D-4DC4-874B-D198DAC1D1F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F41BA-37CA-4844-91FF-60F66B4B9804}">
      <dsp:nvSpPr>
        <dsp:cNvPr id="0" name=""/>
        <dsp:cNvSpPr/>
      </dsp:nvSpPr>
      <dsp:spPr>
        <a:xfrm rot="5400000">
          <a:off x="5210415" y="-2083283"/>
          <a:ext cx="939150" cy="534587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rtl="0">
            <a:lnSpc>
              <a:spcPct val="90000"/>
            </a:lnSpc>
            <a:spcBef>
              <a:spcPct val="0"/>
            </a:spcBef>
            <a:spcAft>
              <a:spcPct val="15000"/>
            </a:spcAft>
            <a:buChar char="••"/>
          </a:pPr>
          <a:r>
            <a:rPr lang="en-GB" sz="1000" kern="1200"/>
            <a:t>Use a false promise to pique a victim’s greed or curiosity</a:t>
          </a:r>
        </a:p>
        <a:p>
          <a:pPr marL="57150" lvl="1" indent="-57150" algn="l" defTabSz="444500" rtl="0">
            <a:lnSpc>
              <a:spcPct val="90000"/>
            </a:lnSpc>
            <a:spcBef>
              <a:spcPct val="0"/>
            </a:spcBef>
            <a:spcAft>
              <a:spcPct val="15000"/>
            </a:spcAft>
            <a:buChar char="••"/>
          </a:pPr>
          <a:r>
            <a:rPr lang="en-GB" sz="1000" kern="1200"/>
            <a:t>The most reviled form of baiting uses physical media to disperse malware. </a:t>
          </a:r>
        </a:p>
        <a:p>
          <a:pPr marL="57150" lvl="1" indent="-57150" algn="l" defTabSz="444500" rtl="0">
            <a:lnSpc>
              <a:spcPct val="90000"/>
            </a:lnSpc>
            <a:spcBef>
              <a:spcPct val="0"/>
            </a:spcBef>
            <a:spcAft>
              <a:spcPct val="15000"/>
            </a:spcAft>
            <a:buChar char="••"/>
          </a:pPr>
          <a:r>
            <a:rPr lang="en-GB" sz="1000" kern="1200" dirty="0"/>
            <a:t>Baiting scams don’t necessarily have to be carried out in the physical world</a:t>
          </a:r>
        </a:p>
      </dsp:txBody>
      <dsp:txXfrm rot="-5400000">
        <a:off x="3007054" y="165924"/>
        <a:ext cx="5300027" cy="847458"/>
      </dsp:txXfrm>
    </dsp:sp>
    <dsp:sp modelId="{18B82A40-6694-430D-85C6-034C73290463}">
      <dsp:nvSpPr>
        <dsp:cNvPr id="0" name=""/>
        <dsp:cNvSpPr/>
      </dsp:nvSpPr>
      <dsp:spPr>
        <a:xfrm>
          <a:off x="0" y="2684"/>
          <a:ext cx="3007054" cy="11739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GB" sz="3400" kern="1200"/>
            <a:t>Baiting attacks</a:t>
          </a:r>
        </a:p>
      </dsp:txBody>
      <dsp:txXfrm>
        <a:off x="57307" y="59991"/>
        <a:ext cx="2892440" cy="1059323"/>
      </dsp:txXfrm>
    </dsp:sp>
    <dsp:sp modelId="{DB9EE08C-7EEA-47CA-8263-A2C4856810E9}">
      <dsp:nvSpPr>
        <dsp:cNvPr id="0" name=""/>
        <dsp:cNvSpPr/>
      </dsp:nvSpPr>
      <dsp:spPr>
        <a:xfrm rot="5400000">
          <a:off x="5210415" y="-850648"/>
          <a:ext cx="939150" cy="534587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rtl="0">
            <a:lnSpc>
              <a:spcPct val="90000"/>
            </a:lnSpc>
            <a:spcBef>
              <a:spcPct val="0"/>
            </a:spcBef>
            <a:spcAft>
              <a:spcPct val="15000"/>
            </a:spcAft>
            <a:buChar char="••"/>
          </a:pPr>
          <a:r>
            <a:rPr lang="en-GB" sz="1000" kern="1200"/>
            <a:t>Scareware involves victims being bombarded with false alarms and fictitious threats</a:t>
          </a:r>
        </a:p>
        <a:p>
          <a:pPr marL="57150" lvl="1" indent="-57150" algn="l" defTabSz="444500" rtl="0">
            <a:lnSpc>
              <a:spcPct val="90000"/>
            </a:lnSpc>
            <a:spcBef>
              <a:spcPct val="0"/>
            </a:spcBef>
            <a:spcAft>
              <a:spcPct val="15000"/>
            </a:spcAft>
            <a:buChar char="••"/>
          </a:pPr>
          <a:r>
            <a:rPr lang="en-GB" sz="1000" kern="1200"/>
            <a:t>Scareware is also referred to as deception software, rogue scanner software and fraudware.</a:t>
          </a:r>
        </a:p>
        <a:p>
          <a:pPr marL="57150" lvl="1" indent="-57150" algn="l" defTabSz="444500" rtl="0">
            <a:lnSpc>
              <a:spcPct val="90000"/>
            </a:lnSpc>
            <a:spcBef>
              <a:spcPct val="0"/>
            </a:spcBef>
            <a:spcAft>
              <a:spcPct val="15000"/>
            </a:spcAft>
            <a:buChar char="••"/>
          </a:pPr>
          <a:r>
            <a:rPr lang="en-GB" sz="1000" kern="1200"/>
            <a:t>Scareware is also distributed via spam email that doles out bogus warnings, or makes offers for users to buy worthless/harmful services.</a:t>
          </a:r>
        </a:p>
      </dsp:txBody>
      <dsp:txXfrm rot="-5400000">
        <a:off x="3007054" y="1398559"/>
        <a:ext cx="5300027" cy="847458"/>
      </dsp:txXfrm>
    </dsp:sp>
    <dsp:sp modelId="{5B810F22-3474-42F6-A92E-7F9120AAD53B}">
      <dsp:nvSpPr>
        <dsp:cNvPr id="0" name=""/>
        <dsp:cNvSpPr/>
      </dsp:nvSpPr>
      <dsp:spPr>
        <a:xfrm>
          <a:off x="0" y="1235319"/>
          <a:ext cx="3007054" cy="11739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GB" sz="3400" kern="1200"/>
            <a:t>Scareware attacks</a:t>
          </a:r>
        </a:p>
      </dsp:txBody>
      <dsp:txXfrm>
        <a:off x="57307" y="1292626"/>
        <a:ext cx="2892440" cy="1059323"/>
      </dsp:txXfrm>
    </dsp:sp>
    <dsp:sp modelId="{9D00CAF7-665F-4BE4-B7BB-11CDD44E8357}">
      <dsp:nvSpPr>
        <dsp:cNvPr id="0" name=""/>
        <dsp:cNvSpPr/>
      </dsp:nvSpPr>
      <dsp:spPr>
        <a:xfrm rot="5400000">
          <a:off x="5210415" y="381986"/>
          <a:ext cx="939150" cy="534587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rtl="0">
            <a:lnSpc>
              <a:spcPct val="90000"/>
            </a:lnSpc>
            <a:spcBef>
              <a:spcPct val="0"/>
            </a:spcBef>
            <a:spcAft>
              <a:spcPct val="15000"/>
            </a:spcAft>
            <a:buChar char="••"/>
          </a:pPr>
          <a:r>
            <a:rPr lang="en-GB" sz="1000" kern="1200"/>
            <a:t>Obtains information through a series of cleverly crafted lies</a:t>
          </a:r>
        </a:p>
      </dsp:txBody>
      <dsp:txXfrm rot="-5400000">
        <a:off x="3007054" y="2631193"/>
        <a:ext cx="5300027" cy="847458"/>
      </dsp:txXfrm>
    </dsp:sp>
    <dsp:sp modelId="{B6113A5B-2B50-4700-9351-47B5324016B7}">
      <dsp:nvSpPr>
        <dsp:cNvPr id="0" name=""/>
        <dsp:cNvSpPr/>
      </dsp:nvSpPr>
      <dsp:spPr>
        <a:xfrm>
          <a:off x="0" y="2467954"/>
          <a:ext cx="3007054" cy="11739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GB" sz="3400" kern="1200"/>
            <a:t>Pretexting</a:t>
          </a:r>
        </a:p>
      </dsp:txBody>
      <dsp:txXfrm>
        <a:off x="57307" y="2525261"/>
        <a:ext cx="2892440" cy="1059323"/>
      </dsp:txXfrm>
    </dsp:sp>
    <dsp:sp modelId="{678C964C-0FC0-428B-8291-68EF5C3DA0DD}">
      <dsp:nvSpPr>
        <dsp:cNvPr id="0" name=""/>
        <dsp:cNvSpPr/>
      </dsp:nvSpPr>
      <dsp:spPr>
        <a:xfrm rot="5400000">
          <a:off x="5210415" y="1614620"/>
          <a:ext cx="939150" cy="534587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rtl="0">
            <a:lnSpc>
              <a:spcPct val="90000"/>
            </a:lnSpc>
            <a:spcBef>
              <a:spcPct val="0"/>
            </a:spcBef>
            <a:spcAft>
              <a:spcPct val="15000"/>
            </a:spcAft>
            <a:buChar char="••"/>
          </a:pPr>
          <a:r>
            <a:rPr lang="en-GB" sz="1000" kern="1200"/>
            <a:t>One of the most popular social engineering attack types</a:t>
          </a:r>
        </a:p>
      </dsp:txBody>
      <dsp:txXfrm rot="-5400000">
        <a:off x="3007054" y="3863827"/>
        <a:ext cx="5300027" cy="847458"/>
      </dsp:txXfrm>
    </dsp:sp>
    <dsp:sp modelId="{9F4A38C8-5490-41C8-8199-BE79F4FA3B93}">
      <dsp:nvSpPr>
        <dsp:cNvPr id="0" name=""/>
        <dsp:cNvSpPr/>
      </dsp:nvSpPr>
      <dsp:spPr>
        <a:xfrm>
          <a:off x="0" y="3700588"/>
          <a:ext cx="3007054" cy="11739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GB" sz="3400" kern="1200"/>
            <a:t>Phishing</a:t>
          </a:r>
        </a:p>
      </dsp:txBody>
      <dsp:txXfrm>
        <a:off x="57307" y="3757895"/>
        <a:ext cx="2892440" cy="1059323"/>
      </dsp:txXfrm>
    </dsp:sp>
    <dsp:sp modelId="{324ADA4A-E58F-4B6F-A287-C64592897D6C}">
      <dsp:nvSpPr>
        <dsp:cNvPr id="0" name=""/>
        <dsp:cNvSpPr/>
      </dsp:nvSpPr>
      <dsp:spPr>
        <a:xfrm rot="5400000">
          <a:off x="5210415" y="2847255"/>
          <a:ext cx="939150" cy="534587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19050" rIns="38100" bIns="19050" numCol="1" spcCol="1270" anchor="ctr" anchorCtr="0">
          <a:noAutofit/>
        </a:bodyPr>
        <a:lstStyle/>
        <a:p>
          <a:pPr marL="57150" lvl="1" indent="-57150" algn="l" defTabSz="444500" rtl="0">
            <a:lnSpc>
              <a:spcPct val="90000"/>
            </a:lnSpc>
            <a:spcBef>
              <a:spcPct val="0"/>
            </a:spcBef>
            <a:spcAft>
              <a:spcPct val="15000"/>
            </a:spcAft>
            <a:buChar char="••"/>
          </a:pPr>
          <a:r>
            <a:rPr lang="en-GB" sz="1000" kern="1200"/>
            <a:t>A more targeted version of the phishing scam whereby an attacker chooses specific individuals or enterprises</a:t>
          </a:r>
        </a:p>
      </dsp:txBody>
      <dsp:txXfrm rot="-5400000">
        <a:off x="3007054" y="5096462"/>
        <a:ext cx="5300027" cy="847458"/>
      </dsp:txXfrm>
    </dsp:sp>
    <dsp:sp modelId="{9DC13D7C-36D3-4DB7-BAA1-31B554879194}">
      <dsp:nvSpPr>
        <dsp:cNvPr id="0" name=""/>
        <dsp:cNvSpPr/>
      </dsp:nvSpPr>
      <dsp:spPr>
        <a:xfrm>
          <a:off x="0" y="4933223"/>
          <a:ext cx="3007054" cy="11739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540" tIns="64770" rIns="129540" bIns="64770" numCol="1" spcCol="1270" anchor="ctr" anchorCtr="0">
          <a:noAutofit/>
        </a:bodyPr>
        <a:lstStyle/>
        <a:p>
          <a:pPr lvl="0" algn="ctr" defTabSz="1511300" rtl="0">
            <a:lnSpc>
              <a:spcPct val="90000"/>
            </a:lnSpc>
            <a:spcBef>
              <a:spcPct val="0"/>
            </a:spcBef>
            <a:spcAft>
              <a:spcPct val="35000"/>
            </a:spcAft>
          </a:pPr>
          <a:r>
            <a:rPr lang="en-GB" sz="3400" kern="1200"/>
            <a:t>Spear phishing</a:t>
          </a:r>
        </a:p>
      </dsp:txBody>
      <dsp:txXfrm>
        <a:off x="57307" y="4990530"/>
        <a:ext cx="2892440" cy="1059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9E7568-614C-43B3-B1D0-B669D975CD2C}">
      <dsp:nvSpPr>
        <dsp:cNvPr id="0" name=""/>
        <dsp:cNvSpPr/>
      </dsp:nvSpPr>
      <dsp:spPr>
        <a:xfrm>
          <a:off x="1867779" y="-27638"/>
          <a:ext cx="4494040" cy="4494040"/>
        </a:xfrm>
        <a:prstGeom prst="circularArrow">
          <a:avLst>
            <a:gd name="adj1" fmla="val 5544"/>
            <a:gd name="adj2" fmla="val 330680"/>
            <a:gd name="adj3" fmla="val 13765712"/>
            <a:gd name="adj4" fmla="val 17392183"/>
            <a:gd name="adj5" fmla="val 5757"/>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195F44-2F8F-4A9C-824C-42EEDEF2D69A}">
      <dsp:nvSpPr>
        <dsp:cNvPr id="0" name=""/>
        <dsp:cNvSpPr/>
      </dsp:nvSpPr>
      <dsp:spPr>
        <a:xfrm>
          <a:off x="3057971" y="1135"/>
          <a:ext cx="2113657" cy="105682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Requirements Analysis</a:t>
          </a:r>
          <a:endParaRPr lang="en-GB" sz="2000" kern="1200" dirty="0"/>
        </a:p>
      </dsp:txBody>
      <dsp:txXfrm>
        <a:off x="3109561" y="52725"/>
        <a:ext cx="2010477" cy="953648"/>
      </dsp:txXfrm>
    </dsp:sp>
    <dsp:sp modelId="{04EB9B05-122C-475F-96FE-C846B7A4E112}">
      <dsp:nvSpPr>
        <dsp:cNvPr id="0" name=""/>
        <dsp:cNvSpPr/>
      </dsp:nvSpPr>
      <dsp:spPr>
        <a:xfrm>
          <a:off x="4880609" y="1325359"/>
          <a:ext cx="2113657" cy="1056828"/>
        </a:xfrm>
        <a:prstGeom prst="roundRect">
          <a:avLst/>
        </a:prstGeom>
        <a:solidFill>
          <a:schemeClr val="accent3">
            <a:hueOff val="769411"/>
            <a:satOff val="1185"/>
            <a:lumOff val="156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smtClean="0"/>
            <a:t>Design</a:t>
          </a:r>
          <a:endParaRPr lang="en-GB" sz="2000" kern="1200"/>
        </a:p>
      </dsp:txBody>
      <dsp:txXfrm>
        <a:off x="4932199" y="1376949"/>
        <a:ext cx="2010477" cy="953648"/>
      </dsp:txXfrm>
    </dsp:sp>
    <dsp:sp modelId="{C7234EE6-B928-49E8-A7FD-8A177977D3AD}">
      <dsp:nvSpPr>
        <dsp:cNvPr id="0" name=""/>
        <dsp:cNvSpPr/>
      </dsp:nvSpPr>
      <dsp:spPr>
        <a:xfrm>
          <a:off x="4184423" y="3467999"/>
          <a:ext cx="2113657" cy="1056828"/>
        </a:xfrm>
        <a:prstGeom prst="roundRect">
          <a:avLst/>
        </a:prstGeom>
        <a:solidFill>
          <a:schemeClr val="accent3">
            <a:hueOff val="1538822"/>
            <a:satOff val="2369"/>
            <a:lumOff val="313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smtClean="0"/>
            <a:t>Implementation</a:t>
          </a:r>
          <a:endParaRPr lang="en-GB" sz="2000" kern="1200"/>
        </a:p>
      </dsp:txBody>
      <dsp:txXfrm>
        <a:off x="4236013" y="3519589"/>
        <a:ext cx="2010477" cy="953648"/>
      </dsp:txXfrm>
    </dsp:sp>
    <dsp:sp modelId="{F81A1308-C390-4145-BE69-5AFEF29EB1C9}">
      <dsp:nvSpPr>
        <dsp:cNvPr id="0" name=""/>
        <dsp:cNvSpPr/>
      </dsp:nvSpPr>
      <dsp:spPr>
        <a:xfrm>
          <a:off x="1931519" y="3467999"/>
          <a:ext cx="2113657" cy="1056828"/>
        </a:xfrm>
        <a:prstGeom prst="roundRect">
          <a:avLst/>
        </a:prstGeom>
        <a:solidFill>
          <a:schemeClr val="accent3">
            <a:hueOff val="2308233"/>
            <a:satOff val="3554"/>
            <a:lumOff val="470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smtClean="0"/>
            <a:t>Testing</a:t>
          </a:r>
          <a:endParaRPr lang="en-GB" sz="2000" kern="1200"/>
        </a:p>
      </dsp:txBody>
      <dsp:txXfrm>
        <a:off x="1983109" y="3519589"/>
        <a:ext cx="2010477" cy="953648"/>
      </dsp:txXfrm>
    </dsp:sp>
    <dsp:sp modelId="{52916A48-5B2D-4DC4-874B-D198DAC1D1F0}">
      <dsp:nvSpPr>
        <dsp:cNvPr id="0" name=""/>
        <dsp:cNvSpPr/>
      </dsp:nvSpPr>
      <dsp:spPr>
        <a:xfrm>
          <a:off x="1235333" y="1325359"/>
          <a:ext cx="2113657" cy="1056828"/>
        </a:xfrm>
        <a:prstGeom prst="roundRect">
          <a:avLst/>
        </a:prstGeom>
        <a:solidFill>
          <a:schemeClr val="accent3">
            <a:hueOff val="3077644"/>
            <a:satOff val="4738"/>
            <a:lumOff val="6274"/>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smtClean="0"/>
            <a:t>Release</a:t>
          </a:r>
          <a:endParaRPr lang="en-GB" sz="2000" kern="1200"/>
        </a:p>
      </dsp:txBody>
      <dsp:txXfrm>
        <a:off x="1286923" y="1376949"/>
        <a:ext cx="2010477" cy="95364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7"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092524"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5"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41"/>
            <a:ext cx="8144135"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97AA35D-FAA3-4A75-AF84-194DEEB80AC0}"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10999" y="2821708"/>
            <a:ext cx="1440160" cy="1197075"/>
          </a:xfrm>
          <a:prstGeom prst="rect">
            <a:avLst/>
          </a:prstGeom>
        </p:spPr>
      </p:pic>
    </p:spTree>
    <p:extLst>
      <p:ext uri="{BB962C8B-B14F-4D97-AF65-F5344CB8AC3E}">
        <p14:creationId xmlns:p14="http://schemas.microsoft.com/office/powerpoint/2010/main" val="1373855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angle 9"/>
          <p:cNvSpPr/>
          <p:nvPr/>
        </p:nvSpPr>
        <p:spPr bwMode="ltGray">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8"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4711618"/>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3" y="609599"/>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0319" y="5169585"/>
            <a:ext cx="9613863"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AA35D-FAA3-4A75-AF84-194DEEB80AC0}"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35943" y="4653550"/>
            <a:ext cx="1440160" cy="1197075"/>
          </a:xfrm>
          <a:prstGeom prst="rect">
            <a:avLst/>
          </a:prstGeom>
        </p:spPr>
      </p:pic>
    </p:spTree>
    <p:extLst>
      <p:ext uri="{BB962C8B-B14F-4D97-AF65-F5344CB8AC3E}">
        <p14:creationId xmlns:p14="http://schemas.microsoft.com/office/powerpoint/2010/main" val="85656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0" name="Rectangle 9"/>
          <p:cNvSpPr/>
          <p:nvPr/>
        </p:nvSpPr>
        <p:spPr bwMode="ltGray">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8"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609597"/>
            <a:ext cx="9613859"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3" y="4711617"/>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AA35D-FAA3-4A75-AF84-194DEEB80AC0}"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35943" y="4653550"/>
            <a:ext cx="1440160" cy="1197075"/>
          </a:xfrm>
          <a:prstGeom prst="rect">
            <a:avLst/>
          </a:prstGeom>
        </p:spPr>
      </p:pic>
    </p:spTree>
    <p:extLst>
      <p:ext uri="{BB962C8B-B14F-4D97-AF65-F5344CB8AC3E}">
        <p14:creationId xmlns:p14="http://schemas.microsoft.com/office/powerpoint/2010/main" val="171423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4" name="Rectangle 13"/>
          <p:cNvSpPr/>
          <p:nvPr/>
        </p:nvSpPr>
        <p:spPr bwMode="ltGray">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8"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600"/>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9"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3" y="4711617"/>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AA35D-FAA3-4A75-AF84-194DEEB80AC0}"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a:solidFill>
                  <a:schemeClr val="tx1"/>
                </a:solidFill>
                <a:effectLst/>
              </a:rPr>
              <a:t>”</a:t>
            </a:r>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35943" y="4653550"/>
            <a:ext cx="1440160" cy="1197075"/>
          </a:xfrm>
          <a:prstGeom prst="rect">
            <a:avLst/>
          </a:prstGeom>
        </p:spPr>
      </p:pic>
    </p:spTree>
    <p:extLst>
      <p:ext uri="{BB962C8B-B14F-4D97-AF65-F5344CB8AC3E}">
        <p14:creationId xmlns:p14="http://schemas.microsoft.com/office/powerpoint/2010/main" val="2838590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5929622"/>
            <a:ext cx="1602997" cy="144270"/>
          </a:xfrm>
          <a:prstGeom prst="rect">
            <a:avLst/>
          </a:prstGeom>
        </p:spPr>
      </p:pic>
      <p:sp>
        <p:nvSpPr>
          <p:cNvPr id="11" name="Rectangle 10"/>
          <p:cNvSpPr/>
          <p:nvPr/>
        </p:nvSpPr>
        <p:spPr bwMode="ltGray">
          <a:xfrm>
            <a:off x="1"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8"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7"/>
            <a:ext cx="9613863"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1" y="5300151"/>
            <a:ext cx="9613863"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AA35D-FAA3-4A75-AF84-194DEEB80AC0}"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35943" y="4653550"/>
            <a:ext cx="1440160" cy="1197075"/>
          </a:xfrm>
          <a:prstGeom prst="rect">
            <a:avLst/>
          </a:prstGeom>
        </p:spPr>
      </p:pic>
    </p:spTree>
    <p:extLst>
      <p:ext uri="{BB962C8B-B14F-4D97-AF65-F5344CB8AC3E}">
        <p14:creationId xmlns:p14="http://schemas.microsoft.com/office/powerpoint/2010/main" val="2843132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6" name="Rectangle 15"/>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3"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5" y="2336873"/>
            <a:ext cx="307003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5"/>
            <a:ext cx="3049703"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1" y="3022675"/>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7"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7" y="3022675"/>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97AA35D-FAA3-4A75-AF84-194DEEB80AC0}" type="datetimeFigureOut">
              <a:rPr lang="en-GB" smtClean="0"/>
              <a:t>24/07/2018</a:t>
            </a:fld>
            <a:endParaRPr lang="en-GB"/>
          </a:p>
        </p:txBody>
      </p:sp>
      <p:sp>
        <p:nvSpPr>
          <p:cNvPr id="4" name="Footer Placeholder 3"/>
          <p:cNvSpPr>
            <a:spLocks noGrp="1"/>
          </p:cNvSpPr>
          <p:nvPr>
            <p:ph type="ftr" sz="quarter" idx="11"/>
          </p:nvPr>
        </p:nvSpPr>
        <p:spPr/>
        <p:txBody>
          <a:bodyPr/>
          <a:lstStyle/>
          <a:p>
            <a:endParaRPr lang="en-GB"/>
          </a:p>
        </p:txBody>
      </p:sp>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7" y="695162"/>
            <a:ext cx="1440160" cy="1197075"/>
          </a:xfrm>
          <a:prstGeom prst="rect">
            <a:avLst/>
          </a:prstGeom>
        </p:spPr>
      </p:pic>
    </p:spTree>
    <p:extLst>
      <p:ext uri="{BB962C8B-B14F-4D97-AF65-F5344CB8AC3E}">
        <p14:creationId xmlns:p14="http://schemas.microsoft.com/office/powerpoint/2010/main" val="1794584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angle 16"/>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3"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20"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20"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21" name="Text Placeholder 3"/>
          <p:cNvSpPr>
            <a:spLocks noGrp="1"/>
          </p:cNvSpPr>
          <p:nvPr>
            <p:ph type="body" sz="half" idx="18"/>
          </p:nvPr>
        </p:nvSpPr>
        <p:spPr>
          <a:xfrm>
            <a:off x="680320"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1"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24" name="Text Placeholder 3"/>
          <p:cNvSpPr>
            <a:spLocks noGrp="1"/>
          </p:cNvSpPr>
          <p:nvPr>
            <p:ph type="body" sz="half" idx="19"/>
          </p:nvPr>
        </p:nvSpPr>
        <p:spPr>
          <a:xfrm>
            <a:off x="3944118"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80"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8"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97AA35D-FAA3-4A75-AF84-194DEEB80AC0}" type="datetimeFigureOut">
              <a:rPr lang="en-GB" smtClean="0"/>
              <a:t>24/07/2018</a:t>
            </a:fld>
            <a:endParaRPr lang="en-GB"/>
          </a:p>
        </p:txBody>
      </p:sp>
      <p:sp>
        <p:nvSpPr>
          <p:cNvPr id="4" name="Footer Placeholder 3"/>
          <p:cNvSpPr>
            <a:spLocks noGrp="1"/>
          </p:cNvSpPr>
          <p:nvPr>
            <p:ph type="ftr" sz="quarter" idx="11"/>
          </p:nvPr>
        </p:nvSpPr>
        <p:spPr/>
        <p:txBody>
          <a:bodyPr/>
          <a:lstStyle/>
          <a:p>
            <a:endParaRPr lang="en-GB"/>
          </a:p>
        </p:txBody>
      </p:sp>
      <p:pic>
        <p:nvPicPr>
          <p:cNvPr id="28" name="Picture 2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7" y="695162"/>
            <a:ext cx="1440160" cy="1197075"/>
          </a:xfrm>
          <a:prstGeom prst="rect">
            <a:avLst/>
          </a:prstGeom>
        </p:spPr>
      </p:pic>
    </p:spTree>
    <p:extLst>
      <p:ext uri="{BB962C8B-B14F-4D97-AF65-F5344CB8AC3E}">
        <p14:creationId xmlns:p14="http://schemas.microsoft.com/office/powerpoint/2010/main" val="31995013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9" name="Rectangle 8"/>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AA35D-FAA3-4A75-AF84-194DEEB80AC0}"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7" y="695162"/>
            <a:ext cx="1440160" cy="1197075"/>
          </a:xfrm>
          <a:prstGeom prst="rect">
            <a:avLst/>
          </a:prstGeom>
        </p:spPr>
      </p:pic>
    </p:spTree>
    <p:extLst>
      <p:ext uri="{BB962C8B-B14F-4D97-AF65-F5344CB8AC3E}">
        <p14:creationId xmlns:p14="http://schemas.microsoft.com/office/powerpoint/2010/main" val="994329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6"/>
            <a:ext cx="5106988" cy="1368199"/>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3" y="5372404"/>
            <a:ext cx="1602997" cy="1368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3"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9"/>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5" y="5936189"/>
            <a:ext cx="2743200" cy="365125"/>
          </a:xfrm>
        </p:spPr>
        <p:txBody>
          <a:bodyPr/>
          <a:lstStyle/>
          <a:p>
            <a:fld id="{497AA35D-FAA3-4A75-AF84-194DEEB80AC0}" type="datetimeFigureOut">
              <a:rPr lang="en-GB" smtClean="0"/>
              <a:t>24/07/2018</a:t>
            </a:fld>
            <a:endParaRPr lang="en-GB"/>
          </a:p>
        </p:txBody>
      </p:sp>
      <p:sp>
        <p:nvSpPr>
          <p:cNvPr id="5" name="Footer Placeholder 4"/>
          <p:cNvSpPr>
            <a:spLocks noGrp="1"/>
          </p:cNvSpPr>
          <p:nvPr>
            <p:ph type="ftr" sz="quarter" idx="11"/>
          </p:nvPr>
        </p:nvSpPr>
        <p:spPr>
          <a:xfrm>
            <a:off x="680322" y="5936190"/>
            <a:ext cx="6126805" cy="365125"/>
          </a:xfrm>
        </p:spPr>
        <p:txBody>
          <a:bodyPr/>
          <a:lstStyle/>
          <a:p>
            <a:endParaRPr lang="en-GB"/>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10231530" y="5438501"/>
            <a:ext cx="876341" cy="1294975"/>
          </a:xfrm>
          <a:prstGeom prst="rect">
            <a:avLst/>
          </a:prstGeom>
        </p:spPr>
      </p:pic>
    </p:spTree>
    <p:extLst>
      <p:ext uri="{BB962C8B-B14F-4D97-AF65-F5344CB8AC3E}">
        <p14:creationId xmlns:p14="http://schemas.microsoft.com/office/powerpoint/2010/main" val="248324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7" name="Rectangle 16"/>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97AA35D-FAA3-4A75-AF84-194DEEB80AC0}"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40772" y="695162"/>
            <a:ext cx="1440160" cy="1197075"/>
          </a:xfrm>
          <a:prstGeom prst="rect">
            <a:avLst/>
          </a:prstGeom>
        </p:spPr>
      </p:pic>
    </p:spTree>
    <p:extLst>
      <p:ext uri="{BB962C8B-B14F-4D97-AF65-F5344CB8AC3E}">
        <p14:creationId xmlns:p14="http://schemas.microsoft.com/office/powerpoint/2010/main" val="3728899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4"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3" y="4232173"/>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7AA35D-FAA3-4A75-AF84-194DEEB80AC0}" type="datetimeFigureOut">
              <a:rPr lang="en-GB" smtClean="0"/>
              <a:t>24/07/2018</a:t>
            </a:fld>
            <a:endParaRPr lang="en-GB"/>
          </a:p>
        </p:txBody>
      </p:sp>
      <p:sp>
        <p:nvSpPr>
          <p:cNvPr id="5" name="Footer Placeholder 4"/>
          <p:cNvSpPr>
            <a:spLocks noGrp="1"/>
          </p:cNvSpPr>
          <p:nvPr>
            <p:ph type="ftr" sz="quarter" idx="11"/>
          </p:nvPr>
        </p:nvSpPr>
        <p:spPr/>
        <p:txBody>
          <a:bodyPr/>
          <a:lstStyle/>
          <a:p>
            <a:endParaRPr lang="en-GB"/>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3" y="2811830"/>
            <a:ext cx="1440160" cy="1197075"/>
          </a:xfrm>
          <a:prstGeom prst="rect">
            <a:avLst/>
          </a:prstGeom>
        </p:spPr>
      </p:pic>
    </p:spTree>
    <p:extLst>
      <p:ext uri="{BB962C8B-B14F-4D97-AF65-F5344CB8AC3E}">
        <p14:creationId xmlns:p14="http://schemas.microsoft.com/office/powerpoint/2010/main" val="247411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angle 9"/>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1" y="2336873"/>
            <a:ext cx="4698359"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9"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97AA35D-FAA3-4A75-AF84-194DEEB80AC0}"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3" y="695162"/>
            <a:ext cx="1440160" cy="1197075"/>
          </a:xfrm>
          <a:prstGeom prst="rect">
            <a:avLst/>
          </a:prstGeom>
        </p:spPr>
      </p:pic>
    </p:spTree>
    <p:extLst>
      <p:ext uri="{BB962C8B-B14F-4D97-AF65-F5344CB8AC3E}">
        <p14:creationId xmlns:p14="http://schemas.microsoft.com/office/powerpoint/2010/main" val="177474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2" name="Rectangle 11"/>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31"/>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1" y="2336875"/>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3" y="3030010"/>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5"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4" y="3030010"/>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97AA35D-FAA3-4A75-AF84-194DEEB80AC0}" type="datetimeFigureOut">
              <a:rPr lang="en-GB" smtClean="0"/>
              <a:t>24/07/2018</a:t>
            </a:fld>
            <a:endParaRPr lang="en-GB"/>
          </a:p>
        </p:txBody>
      </p:sp>
      <p:sp>
        <p:nvSpPr>
          <p:cNvPr id="8" name="Footer Placeholder 7"/>
          <p:cNvSpPr>
            <a:spLocks noGrp="1"/>
          </p:cNvSpPr>
          <p:nvPr>
            <p:ph type="ftr" sz="quarter" idx="11"/>
          </p:nvPr>
        </p:nvSpPr>
        <p:spPr/>
        <p:txBody>
          <a:bodyPr/>
          <a:lstStyle/>
          <a:p>
            <a:endParaRPr lang="en-GB"/>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3" y="695162"/>
            <a:ext cx="1440160" cy="1197075"/>
          </a:xfrm>
          <a:prstGeom prst="rect">
            <a:avLst/>
          </a:prstGeom>
        </p:spPr>
      </p:pic>
    </p:spTree>
    <p:extLst>
      <p:ext uri="{BB962C8B-B14F-4D97-AF65-F5344CB8AC3E}">
        <p14:creationId xmlns:p14="http://schemas.microsoft.com/office/powerpoint/2010/main" val="266544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8" name="Rectangle 7"/>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7AA35D-FAA3-4A75-AF84-194DEEB80AC0}" type="datetimeFigureOut">
              <a:rPr lang="en-GB" smtClean="0"/>
              <a:t>24/07/2018</a:t>
            </a:fld>
            <a:endParaRPr lang="en-GB"/>
          </a:p>
        </p:txBody>
      </p:sp>
      <p:sp>
        <p:nvSpPr>
          <p:cNvPr id="4" name="Footer Placeholder 3"/>
          <p:cNvSpPr>
            <a:spLocks noGrp="1"/>
          </p:cNvSpPr>
          <p:nvPr>
            <p:ph type="ftr" sz="quarter" idx="11"/>
          </p:nvPr>
        </p:nvSpPr>
        <p:spPr/>
        <p:txBody>
          <a:bodyPr/>
          <a:lstStyle/>
          <a:p>
            <a:endParaRPr lang="en-GB"/>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3" y="695162"/>
            <a:ext cx="1440160" cy="1197075"/>
          </a:xfrm>
          <a:prstGeom prst="rect">
            <a:avLst/>
          </a:prstGeom>
        </p:spPr>
      </p:pic>
    </p:spTree>
    <p:extLst>
      <p:ext uri="{BB962C8B-B14F-4D97-AF65-F5344CB8AC3E}">
        <p14:creationId xmlns:p14="http://schemas.microsoft.com/office/powerpoint/2010/main" val="1657133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6" name="Rectangle 5"/>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497AA35D-FAA3-4A75-AF84-194DEEB80AC0}" type="datetimeFigureOut">
              <a:rPr lang="en-GB" smtClean="0"/>
              <a:t>24/07/2018</a:t>
            </a:fld>
            <a:endParaRPr lang="en-GB"/>
          </a:p>
        </p:txBody>
      </p:sp>
      <p:sp>
        <p:nvSpPr>
          <p:cNvPr id="3" name="Footer Placeholder 2"/>
          <p:cNvSpPr>
            <a:spLocks noGrp="1"/>
          </p:cNvSpPr>
          <p:nvPr>
            <p:ph type="ftr" sz="quarter" idx="11"/>
          </p:nvPr>
        </p:nvSpPr>
        <p:spPr/>
        <p:txBody>
          <a:bodyPr/>
          <a:lstStyle/>
          <a:p>
            <a:endParaRPr lang="en-GB"/>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7243" y="695162"/>
            <a:ext cx="1440160" cy="1197075"/>
          </a:xfrm>
          <a:prstGeom prst="rect">
            <a:avLst/>
          </a:prstGeom>
        </p:spPr>
      </p:pic>
    </p:spTree>
    <p:extLst>
      <p:ext uri="{BB962C8B-B14F-4D97-AF65-F5344CB8AC3E}">
        <p14:creationId xmlns:p14="http://schemas.microsoft.com/office/powerpoint/2010/main" val="3939244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angle 9"/>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7" y="2336875"/>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4"/>
            <a:ext cx="3790079"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AA35D-FAA3-4A75-AF84-194DEEB80AC0}"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3" y="695162"/>
            <a:ext cx="1440160" cy="1197075"/>
          </a:xfrm>
          <a:prstGeom prst="rect">
            <a:avLst/>
          </a:prstGeom>
        </p:spPr>
      </p:pic>
    </p:spTree>
    <p:extLst>
      <p:ext uri="{BB962C8B-B14F-4D97-AF65-F5344CB8AC3E}">
        <p14:creationId xmlns:p14="http://schemas.microsoft.com/office/powerpoint/2010/main" val="3616042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7" y="1971234"/>
            <a:ext cx="1602997" cy="144270"/>
          </a:xfrm>
          <a:prstGeom prst="rect">
            <a:avLst/>
          </a:prstGeom>
        </p:spPr>
      </p:pic>
      <p:sp>
        <p:nvSpPr>
          <p:cNvPr id="10" name="Rectangle 9"/>
          <p:cNvSpPr/>
          <p:nvPr/>
        </p:nvSpPr>
        <p:spPr bwMode="ltGray">
          <a:xfrm>
            <a:off x="1"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8"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5"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4"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0323" y="2336875"/>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AA35D-FAA3-4A75-AF84-194DEEB80AC0}" type="datetimeFigureOut">
              <a:rPr lang="en-GB" smtClean="0"/>
              <a:t>24/07/2018</a:t>
            </a:fld>
            <a:endParaRPr lang="en-GB"/>
          </a:p>
        </p:txBody>
      </p:sp>
      <p:sp>
        <p:nvSpPr>
          <p:cNvPr id="6" name="Footer Placeholder 5"/>
          <p:cNvSpPr>
            <a:spLocks noGrp="1"/>
          </p:cNvSpPr>
          <p:nvPr>
            <p:ph type="ftr" sz="quarter" idx="11"/>
          </p:nvPr>
        </p:nvSpPr>
        <p:spPr/>
        <p:txBody>
          <a:bodyPr/>
          <a:lstStyle/>
          <a:p>
            <a:endParaRPr lang="en-GB"/>
          </a:p>
        </p:txBody>
      </p:sp>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67243" y="695162"/>
            <a:ext cx="1440160" cy="1197075"/>
          </a:xfrm>
          <a:prstGeom prst="rect">
            <a:avLst/>
          </a:prstGeom>
        </p:spPr>
      </p:pic>
    </p:spTree>
    <p:extLst>
      <p:ext uri="{BB962C8B-B14F-4D97-AF65-F5344CB8AC3E}">
        <p14:creationId xmlns:p14="http://schemas.microsoft.com/office/powerpoint/2010/main" val="650907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2"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2"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9"/>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97AA35D-FAA3-4A75-AF84-194DEEB80AC0}" type="datetimeFigureOut">
              <a:rPr lang="en-GB" smtClean="0"/>
              <a:t>24/07/2018</a:t>
            </a:fld>
            <a:endParaRPr lang="en-GB"/>
          </a:p>
        </p:txBody>
      </p:sp>
      <p:sp>
        <p:nvSpPr>
          <p:cNvPr id="5" name="Footer Placeholder 4"/>
          <p:cNvSpPr>
            <a:spLocks noGrp="1"/>
          </p:cNvSpPr>
          <p:nvPr>
            <p:ph type="ftr" sz="quarter" idx="3"/>
          </p:nvPr>
        </p:nvSpPr>
        <p:spPr>
          <a:xfrm>
            <a:off x="680322" y="5936190"/>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729457" y="753229"/>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3492DFB-D40E-4053-AC3E-7F6A1F5BFA25}" type="slidenum">
              <a:rPr lang="en-GB" smtClean="0"/>
              <a:t>‹#›</a:t>
            </a:fld>
            <a:endParaRPr lang="en-GB"/>
          </a:p>
        </p:txBody>
      </p:sp>
    </p:spTree>
    <p:extLst>
      <p:ext uri="{BB962C8B-B14F-4D97-AF65-F5344CB8AC3E}">
        <p14:creationId xmlns:p14="http://schemas.microsoft.com/office/powerpoint/2010/main" val="18738879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BCS Level 3 Certificate in Programming</a:t>
            </a:r>
            <a:endParaRPr lang="en-GB" dirty="0"/>
          </a:p>
        </p:txBody>
      </p:sp>
      <p:sp>
        <p:nvSpPr>
          <p:cNvPr id="3" name="Subtitle 2"/>
          <p:cNvSpPr>
            <a:spLocks noGrp="1"/>
          </p:cNvSpPr>
          <p:nvPr>
            <p:ph type="subTitle" idx="1"/>
          </p:nvPr>
        </p:nvSpPr>
        <p:spPr/>
        <p:txBody>
          <a:bodyPr/>
          <a:lstStyle/>
          <a:p>
            <a:r>
              <a:rPr lang="en-US" b="1" dirty="0"/>
              <a:t>QAN 603/1192/7</a:t>
            </a:r>
            <a:endParaRPr lang="en-GB" dirty="0"/>
          </a:p>
          <a:p>
            <a:endParaRPr lang="en-GB" dirty="0"/>
          </a:p>
        </p:txBody>
      </p:sp>
    </p:spTree>
    <p:extLst>
      <p:ext uri="{BB962C8B-B14F-4D97-AF65-F5344CB8AC3E}">
        <p14:creationId xmlns:p14="http://schemas.microsoft.com/office/powerpoint/2010/main" val="12676331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a:t>9.2	Explain what is meant by 'building security in', in terms of secure software development and creating a secure end-product, and why it is important</a:t>
            </a:r>
            <a:r>
              <a:rPr lang="en-GB" sz="2400" dirty="0" smtClean="0"/>
              <a:t>.</a:t>
            </a:r>
            <a:endParaRPr lang="en-GB" sz="2400" dirty="0"/>
          </a:p>
        </p:txBody>
      </p:sp>
      <p:sp>
        <p:nvSpPr>
          <p:cNvPr id="3" name="Content Placeholder 2"/>
          <p:cNvSpPr>
            <a:spLocks noGrp="1"/>
          </p:cNvSpPr>
          <p:nvPr>
            <p:ph idx="1"/>
          </p:nvPr>
        </p:nvSpPr>
        <p:spPr/>
        <p:txBody>
          <a:bodyPr/>
          <a:lstStyle/>
          <a:p>
            <a:r>
              <a:rPr lang="en-GB" dirty="0" smtClean="0"/>
              <a:t>We will cover:</a:t>
            </a:r>
          </a:p>
          <a:p>
            <a:pPr lvl="2"/>
            <a:r>
              <a:rPr lang="en-US" dirty="0"/>
              <a:t>the role coders play in determining a secure software </a:t>
            </a:r>
            <a:r>
              <a:rPr lang="en-US" dirty="0" smtClean="0"/>
              <a:t>end-product</a:t>
            </a:r>
            <a:endParaRPr lang="en-GB" dirty="0"/>
          </a:p>
          <a:p>
            <a:pPr lvl="2"/>
            <a:r>
              <a:rPr lang="en-US" dirty="0"/>
              <a:t>the impact they can have on security by not building security </a:t>
            </a:r>
            <a:r>
              <a:rPr lang="en-US" dirty="0" smtClean="0"/>
              <a:t>in</a:t>
            </a:r>
            <a:endParaRPr lang="en-GB" dirty="0"/>
          </a:p>
          <a:p>
            <a:pPr lvl="2"/>
            <a:r>
              <a:rPr lang="en-US" dirty="0"/>
              <a:t>why building security in at the start is better than trying to retrofit </a:t>
            </a:r>
            <a:r>
              <a:rPr lang="en-US" dirty="0" smtClean="0"/>
              <a:t>later</a:t>
            </a:r>
            <a:endParaRPr lang="en-GB" dirty="0"/>
          </a:p>
          <a:p>
            <a:endParaRPr lang="en-GB" dirty="0" smtClean="0"/>
          </a:p>
          <a:p>
            <a:endParaRPr lang="en-GB" dirty="0"/>
          </a:p>
          <a:p>
            <a:r>
              <a:rPr lang="en-GB" i="1" dirty="0"/>
              <a:t>“People often represent the weakest link in the security chain and are chronically responsible for the failure of security systems.”</a:t>
            </a:r>
            <a:endParaRPr lang="en-GB" dirty="0"/>
          </a:p>
          <a:p>
            <a:endParaRPr lang="en-GB" dirty="0"/>
          </a:p>
        </p:txBody>
      </p:sp>
    </p:spTree>
    <p:extLst>
      <p:ext uri="{BB962C8B-B14F-4D97-AF65-F5344CB8AC3E}">
        <p14:creationId xmlns:p14="http://schemas.microsoft.com/office/powerpoint/2010/main" val="3887812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Security In</a:t>
            </a:r>
            <a:endParaRPr lang="en-GB" dirty="0"/>
          </a:p>
        </p:txBody>
      </p:sp>
      <p:pic>
        <p:nvPicPr>
          <p:cNvPr id="4" name="Content Placeholder 3"/>
          <p:cNvPicPr>
            <a:picLocks noGrp="1" noChangeAspect="1"/>
          </p:cNvPicPr>
          <p:nvPr>
            <p:ph idx="1"/>
          </p:nvPr>
        </p:nvPicPr>
        <p:blipFill>
          <a:blip r:embed="rId2"/>
          <a:stretch>
            <a:fillRect/>
          </a:stretch>
        </p:blipFill>
        <p:spPr>
          <a:xfrm>
            <a:off x="2021306" y="2049526"/>
            <a:ext cx="7395410" cy="4451530"/>
          </a:xfrm>
          <a:prstGeom prst="rect">
            <a:avLst/>
          </a:prstGeom>
        </p:spPr>
      </p:pic>
    </p:spTree>
    <p:extLst>
      <p:ext uri="{BB962C8B-B14F-4D97-AF65-F5344CB8AC3E}">
        <p14:creationId xmlns:p14="http://schemas.microsoft.com/office/powerpoint/2010/main" val="3076217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Security In</a:t>
            </a:r>
            <a:endParaRPr lang="en-GB" dirty="0"/>
          </a:p>
        </p:txBody>
      </p:sp>
      <p:sp>
        <p:nvSpPr>
          <p:cNvPr id="3" name="Content Placeholder 2"/>
          <p:cNvSpPr>
            <a:spLocks noGrp="1"/>
          </p:cNvSpPr>
          <p:nvPr>
            <p:ph idx="1"/>
          </p:nvPr>
        </p:nvSpPr>
        <p:spPr/>
        <p:txBody>
          <a:bodyPr>
            <a:normAutofit/>
          </a:bodyPr>
          <a:lstStyle/>
          <a:p>
            <a:r>
              <a:rPr lang="en-GB" sz="3600" b="1" dirty="0"/>
              <a:t>How we approach risk?</a:t>
            </a:r>
            <a:endParaRPr lang="en-GB" sz="3600" dirty="0" smtClean="0"/>
          </a:p>
          <a:p>
            <a:pPr lvl="1"/>
            <a:r>
              <a:rPr lang="en-GB" sz="3200" dirty="0" smtClean="0"/>
              <a:t>Application </a:t>
            </a:r>
            <a:r>
              <a:rPr lang="en-GB" sz="3200" dirty="0"/>
              <a:t>Security</a:t>
            </a:r>
          </a:p>
          <a:p>
            <a:pPr lvl="2"/>
            <a:r>
              <a:rPr lang="en-GB" sz="2800" dirty="0" smtClean="0"/>
              <a:t>Issue-based</a:t>
            </a:r>
            <a:r>
              <a:rPr lang="en-GB" sz="2800" dirty="0"/>
              <a:t>, </a:t>
            </a:r>
            <a:r>
              <a:rPr lang="en-GB" sz="2800" dirty="0" smtClean="0"/>
              <a:t>short-term approach</a:t>
            </a:r>
            <a:endParaRPr lang="en-GB" sz="2800" dirty="0"/>
          </a:p>
          <a:p>
            <a:pPr lvl="1"/>
            <a:r>
              <a:rPr lang="en-GB" sz="3200" dirty="0" smtClean="0"/>
              <a:t>Penetrate </a:t>
            </a:r>
            <a:r>
              <a:rPr lang="en-GB" sz="3200" dirty="0"/>
              <a:t>and Patch</a:t>
            </a:r>
          </a:p>
          <a:p>
            <a:pPr lvl="1"/>
            <a:r>
              <a:rPr lang="en-GB" sz="3200" dirty="0" smtClean="0"/>
              <a:t>Threat Modelling</a:t>
            </a:r>
            <a:endParaRPr lang="en-GB" sz="3200" dirty="0"/>
          </a:p>
          <a:p>
            <a:pPr lvl="1"/>
            <a:r>
              <a:rPr lang="en-GB" sz="3200" dirty="0" smtClean="0"/>
              <a:t>Code </a:t>
            </a:r>
            <a:r>
              <a:rPr lang="en-GB" sz="3200" dirty="0"/>
              <a:t>Reviews</a:t>
            </a:r>
          </a:p>
        </p:txBody>
      </p:sp>
    </p:spTree>
    <p:extLst>
      <p:ext uri="{BB962C8B-B14F-4D97-AF65-F5344CB8AC3E}">
        <p14:creationId xmlns:p14="http://schemas.microsoft.com/office/powerpoint/2010/main" val="6343868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Security In</a:t>
            </a:r>
            <a:endParaRPr lang="en-GB" dirty="0"/>
          </a:p>
        </p:txBody>
      </p:sp>
      <p:sp>
        <p:nvSpPr>
          <p:cNvPr id="3" name="Content Placeholder 2"/>
          <p:cNvSpPr>
            <a:spLocks noGrp="1"/>
          </p:cNvSpPr>
          <p:nvPr>
            <p:ph idx="1"/>
          </p:nvPr>
        </p:nvSpPr>
        <p:spPr/>
        <p:txBody>
          <a:bodyPr>
            <a:normAutofit/>
          </a:bodyPr>
          <a:lstStyle/>
          <a:p>
            <a:r>
              <a:rPr lang="en-GB" sz="3600" b="1" dirty="0"/>
              <a:t>How we approach risk</a:t>
            </a:r>
            <a:r>
              <a:rPr lang="en-GB" sz="3600" b="1" dirty="0" smtClean="0"/>
              <a:t>?</a:t>
            </a:r>
          </a:p>
          <a:p>
            <a:pPr lvl="1"/>
            <a:r>
              <a:rPr lang="en-GB" sz="3200" dirty="0"/>
              <a:t>Software Security</a:t>
            </a:r>
          </a:p>
          <a:p>
            <a:pPr lvl="2"/>
            <a:r>
              <a:rPr lang="en-GB" sz="3000" dirty="0" smtClean="0"/>
              <a:t>Holistic</a:t>
            </a:r>
            <a:r>
              <a:rPr lang="en-GB" sz="3000" dirty="0"/>
              <a:t>, </a:t>
            </a:r>
            <a:r>
              <a:rPr lang="en-GB" sz="3000" dirty="0" smtClean="0"/>
              <a:t>long-term approach</a:t>
            </a:r>
            <a:endParaRPr lang="en-GB" sz="3000" dirty="0"/>
          </a:p>
          <a:p>
            <a:pPr lvl="2"/>
            <a:r>
              <a:rPr lang="en-GB" sz="3000" dirty="0" smtClean="0"/>
              <a:t>Root </a:t>
            </a:r>
            <a:r>
              <a:rPr lang="en-GB" sz="3000" dirty="0"/>
              <a:t>Cause Analysis</a:t>
            </a:r>
          </a:p>
          <a:p>
            <a:pPr lvl="2"/>
            <a:r>
              <a:rPr lang="en-GB" sz="3000" dirty="0" smtClean="0"/>
              <a:t>Organizational Change</a:t>
            </a:r>
            <a:endParaRPr lang="en-GB" sz="4200" dirty="0" smtClean="0"/>
          </a:p>
        </p:txBody>
      </p:sp>
    </p:spTree>
    <p:extLst>
      <p:ext uri="{BB962C8B-B14F-4D97-AF65-F5344CB8AC3E}">
        <p14:creationId xmlns:p14="http://schemas.microsoft.com/office/powerpoint/2010/main" val="2956520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Software Risk Management and Secure Software</a:t>
            </a:r>
            <a:br>
              <a:rPr lang="en-GB" b="1" dirty="0"/>
            </a:br>
            <a:r>
              <a:rPr lang="en-GB" b="1" dirty="0"/>
              <a:t>Development Life Cycles (S-SDLC)</a:t>
            </a:r>
            <a:endParaRPr lang="en-GB" dirty="0"/>
          </a:p>
        </p:txBody>
      </p:sp>
      <p:pic>
        <p:nvPicPr>
          <p:cNvPr id="4" name="Content Placeholder 3"/>
          <p:cNvPicPr>
            <a:picLocks noGrp="1" noChangeAspect="1"/>
          </p:cNvPicPr>
          <p:nvPr>
            <p:ph idx="1"/>
          </p:nvPr>
        </p:nvPicPr>
        <p:blipFill>
          <a:blip r:embed="rId2"/>
          <a:stretch>
            <a:fillRect/>
          </a:stretch>
        </p:blipFill>
        <p:spPr>
          <a:xfrm>
            <a:off x="2772484" y="2015958"/>
            <a:ext cx="5392948" cy="4734341"/>
          </a:xfrm>
          <a:prstGeom prst="rect">
            <a:avLst/>
          </a:prstGeom>
        </p:spPr>
      </p:pic>
    </p:spTree>
    <p:extLst>
      <p:ext uri="{BB962C8B-B14F-4D97-AF65-F5344CB8AC3E}">
        <p14:creationId xmlns:p14="http://schemas.microsoft.com/office/powerpoint/2010/main" val="3526586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Coders Play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Coders traditionally have not worried too much about security</a:t>
            </a:r>
          </a:p>
          <a:p>
            <a:r>
              <a:rPr lang="en-GB" dirty="0"/>
              <a:t>To be most effective, secure coding training for developers needs to be an integral part of the overall software development </a:t>
            </a:r>
            <a:r>
              <a:rPr lang="en-GB" dirty="0" smtClean="0"/>
              <a:t>process</a:t>
            </a:r>
            <a:endParaRPr lang="en-GB" dirty="0"/>
          </a:p>
          <a:p>
            <a:r>
              <a:rPr lang="en-GB" dirty="0"/>
              <a:t>Everyone who touches an application – from development through testing and into production – needs to be driving toward a set of shared security </a:t>
            </a:r>
            <a:r>
              <a:rPr lang="en-GB" dirty="0" smtClean="0"/>
              <a:t>goals</a:t>
            </a:r>
            <a:endParaRPr lang="en-GB" dirty="0"/>
          </a:p>
          <a:p>
            <a:r>
              <a:rPr lang="en-GB" dirty="0"/>
              <a:t>For the application developer, it starts with a good understanding of the major components of the software development lifecycle (SDLC</a:t>
            </a:r>
            <a:r>
              <a:rPr lang="en-GB" dirty="0" smtClean="0"/>
              <a:t>)</a:t>
            </a:r>
            <a:endParaRPr lang="en-GB" dirty="0"/>
          </a:p>
          <a:p>
            <a:r>
              <a:rPr lang="en-GB" dirty="0"/>
              <a:t>You then need to decide what secure coding principles should apply at each stage in the </a:t>
            </a:r>
            <a:r>
              <a:rPr lang="en-GB" dirty="0" smtClean="0"/>
              <a:t>process</a:t>
            </a:r>
            <a:endParaRPr lang="en-GB" dirty="0"/>
          </a:p>
        </p:txBody>
      </p:sp>
    </p:spTree>
    <p:extLst>
      <p:ext uri="{BB962C8B-B14F-4D97-AF65-F5344CB8AC3E}">
        <p14:creationId xmlns:p14="http://schemas.microsoft.com/office/powerpoint/2010/main" val="4039444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200" dirty="0" smtClean="0"/>
              <a:t>Impact of not building in Security - </a:t>
            </a:r>
            <a:r>
              <a:rPr lang="en-GB" sz="3200" b="1" dirty="0"/>
              <a:t>What are the costs</a:t>
            </a:r>
            <a:r>
              <a:rPr lang="en-GB" sz="3200" b="1" dirty="0" smtClean="0"/>
              <a:t>?</a:t>
            </a:r>
            <a:endParaRPr lang="en-GB" sz="3200" dirty="0"/>
          </a:p>
        </p:txBody>
      </p:sp>
      <p:sp>
        <p:nvSpPr>
          <p:cNvPr id="7" name="Text Placeholder 6"/>
          <p:cNvSpPr>
            <a:spLocks noGrp="1"/>
          </p:cNvSpPr>
          <p:nvPr>
            <p:ph type="body" idx="1"/>
          </p:nvPr>
        </p:nvSpPr>
        <p:spPr>
          <a:solidFill>
            <a:schemeClr val="accent1">
              <a:lumMod val="60000"/>
              <a:lumOff val="40000"/>
            </a:schemeClr>
          </a:solidFill>
        </p:spPr>
        <p:txBody>
          <a:bodyPr/>
          <a:lstStyle/>
          <a:p>
            <a:r>
              <a:rPr lang="en-GB" dirty="0"/>
              <a:t>Application Security Costs</a:t>
            </a:r>
            <a:r>
              <a:rPr lang="en-GB" dirty="0" smtClean="0"/>
              <a:t>:</a:t>
            </a:r>
            <a:endParaRPr lang="en-GB" dirty="0"/>
          </a:p>
        </p:txBody>
      </p:sp>
      <p:sp>
        <p:nvSpPr>
          <p:cNvPr id="8" name="Content Placeholder 7"/>
          <p:cNvSpPr>
            <a:spLocks noGrp="1"/>
          </p:cNvSpPr>
          <p:nvPr>
            <p:ph sz="half" idx="2"/>
          </p:nvPr>
        </p:nvSpPr>
        <p:spPr>
          <a:xfrm>
            <a:off x="906351" y="3030010"/>
            <a:ext cx="4472327" cy="3362769"/>
          </a:xfrm>
          <a:solidFill>
            <a:schemeClr val="accent1">
              <a:lumMod val="75000"/>
            </a:schemeClr>
          </a:solidFill>
        </p:spPr>
        <p:txBody>
          <a:bodyPr>
            <a:normAutofit/>
          </a:bodyPr>
          <a:lstStyle/>
          <a:p>
            <a:r>
              <a:rPr lang="en-GB" dirty="0" smtClean="0"/>
              <a:t>Defect </a:t>
            </a:r>
            <a:r>
              <a:rPr lang="en-GB" dirty="0"/>
              <a:t>Management: 5 defects/KLOC, $ </a:t>
            </a:r>
            <a:r>
              <a:rPr lang="en-GB" dirty="0" smtClean="0"/>
              <a:t>30,000/KLOC (</a:t>
            </a:r>
            <a:r>
              <a:rPr lang="en-GB" dirty="0"/>
              <a:t>Business week)</a:t>
            </a:r>
          </a:p>
          <a:p>
            <a:r>
              <a:rPr lang="en-GB" dirty="0" smtClean="0"/>
              <a:t>Patch </a:t>
            </a:r>
            <a:r>
              <a:rPr lang="en-GB" dirty="0"/>
              <a:t>Management: 1000 servers, $ 300,000 to test and </a:t>
            </a:r>
            <a:r>
              <a:rPr lang="en-GB" dirty="0" smtClean="0"/>
              <a:t>deploy a </a:t>
            </a:r>
            <a:r>
              <a:rPr lang="en-GB" dirty="0"/>
              <a:t>patch (Gartner)</a:t>
            </a:r>
          </a:p>
          <a:p>
            <a:r>
              <a:rPr lang="en-GB" dirty="0" smtClean="0"/>
              <a:t>Loss </a:t>
            </a:r>
            <a:r>
              <a:rPr lang="en-GB" dirty="0"/>
              <a:t>of productivity due of loss of service: $ 500 ML lost </a:t>
            </a:r>
            <a:r>
              <a:rPr lang="en-GB" dirty="0" smtClean="0"/>
              <a:t>from </a:t>
            </a:r>
            <a:r>
              <a:rPr lang="en-GB" dirty="0" err="1" smtClean="0"/>
              <a:t>DoS</a:t>
            </a:r>
            <a:r>
              <a:rPr lang="en-GB" dirty="0" smtClean="0"/>
              <a:t> </a:t>
            </a:r>
            <a:r>
              <a:rPr lang="en-GB" dirty="0"/>
              <a:t>attack (Microsoft</a:t>
            </a:r>
            <a:r>
              <a:rPr lang="en-GB" dirty="0" smtClean="0"/>
              <a:t>)</a:t>
            </a:r>
            <a:endParaRPr lang="en-GB" dirty="0"/>
          </a:p>
        </p:txBody>
      </p:sp>
      <p:sp>
        <p:nvSpPr>
          <p:cNvPr id="9" name="Text Placeholder 8"/>
          <p:cNvSpPr>
            <a:spLocks noGrp="1"/>
          </p:cNvSpPr>
          <p:nvPr>
            <p:ph type="body" sz="quarter" idx="3"/>
          </p:nvPr>
        </p:nvSpPr>
        <p:spPr>
          <a:solidFill>
            <a:schemeClr val="accent1">
              <a:lumMod val="60000"/>
              <a:lumOff val="40000"/>
            </a:schemeClr>
          </a:solidFill>
        </p:spPr>
        <p:txBody>
          <a:bodyPr/>
          <a:lstStyle/>
          <a:p>
            <a:r>
              <a:rPr lang="en-GB" dirty="0"/>
              <a:t>Software Security Costs</a:t>
            </a:r>
            <a:r>
              <a:rPr lang="en-GB" dirty="0" smtClean="0"/>
              <a:t>:</a:t>
            </a:r>
            <a:endParaRPr lang="en-GB" dirty="0"/>
          </a:p>
        </p:txBody>
      </p:sp>
      <p:sp>
        <p:nvSpPr>
          <p:cNvPr id="10" name="Content Placeholder 9"/>
          <p:cNvSpPr>
            <a:spLocks noGrp="1"/>
          </p:cNvSpPr>
          <p:nvPr>
            <p:ph sz="quarter" idx="4"/>
          </p:nvPr>
        </p:nvSpPr>
        <p:spPr>
          <a:xfrm>
            <a:off x="5820155" y="3030010"/>
            <a:ext cx="4474028" cy="3362769"/>
          </a:xfrm>
          <a:solidFill>
            <a:schemeClr val="accent1">
              <a:lumMod val="75000"/>
            </a:schemeClr>
          </a:solidFill>
        </p:spPr>
        <p:txBody>
          <a:bodyPr>
            <a:normAutofit/>
          </a:bodyPr>
          <a:lstStyle/>
          <a:p>
            <a:r>
              <a:rPr lang="en-GB" dirty="0"/>
              <a:t>Unbudgeted time to fix security problems:1000 </a:t>
            </a:r>
            <a:r>
              <a:rPr lang="en-GB" dirty="0" smtClean="0"/>
              <a:t>man-hours (</a:t>
            </a:r>
            <a:r>
              <a:rPr lang="en-GB" dirty="0"/>
              <a:t>Microsoft)</a:t>
            </a:r>
          </a:p>
          <a:p>
            <a:r>
              <a:rPr lang="en-GB" dirty="0" smtClean="0"/>
              <a:t>Cost </a:t>
            </a:r>
            <a:r>
              <a:rPr lang="en-GB" dirty="0"/>
              <a:t>of training software developers in security: $100 </a:t>
            </a:r>
            <a:r>
              <a:rPr lang="en-GB" dirty="0" smtClean="0"/>
              <a:t>Million (</a:t>
            </a:r>
            <a:r>
              <a:rPr lang="en-GB" dirty="0"/>
              <a:t>Microsoft)</a:t>
            </a:r>
          </a:p>
          <a:p>
            <a:r>
              <a:rPr lang="en-GB" dirty="0" smtClean="0"/>
              <a:t>Inadequate </a:t>
            </a:r>
            <a:r>
              <a:rPr lang="en-GB" dirty="0"/>
              <a:t>software testing costs: $3.3 billion (NIST)</a:t>
            </a:r>
          </a:p>
          <a:p>
            <a:endParaRPr lang="en-GB" dirty="0"/>
          </a:p>
        </p:txBody>
      </p:sp>
    </p:spTree>
    <p:extLst>
      <p:ext uri="{BB962C8B-B14F-4D97-AF65-F5344CB8AC3E}">
        <p14:creationId xmlns:p14="http://schemas.microsoft.com/office/powerpoint/2010/main" val="3430296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Security In At The Start Is Better Than Trying To Retrofit Later</a:t>
            </a:r>
            <a:endParaRPr lang="en-GB" dirty="0"/>
          </a:p>
        </p:txBody>
      </p:sp>
      <p:sp>
        <p:nvSpPr>
          <p:cNvPr id="3" name="Content Placeholder 2"/>
          <p:cNvSpPr>
            <a:spLocks noGrp="1"/>
          </p:cNvSpPr>
          <p:nvPr>
            <p:ph idx="1"/>
          </p:nvPr>
        </p:nvSpPr>
        <p:spPr/>
        <p:txBody>
          <a:bodyPr/>
          <a:lstStyle/>
          <a:p>
            <a:r>
              <a:rPr lang="en-GB" dirty="0"/>
              <a:t>The science of software security concerns constructing secure </a:t>
            </a:r>
            <a:r>
              <a:rPr lang="en-GB" dirty="0" smtClean="0"/>
              <a:t>software</a:t>
            </a:r>
          </a:p>
          <a:p>
            <a:r>
              <a:rPr lang="en-GB" dirty="0" smtClean="0"/>
              <a:t>This entails providing </a:t>
            </a:r>
            <a:r>
              <a:rPr lang="en-GB" dirty="0"/>
              <a:t>the software with a structure and design that ensures it is </a:t>
            </a:r>
            <a:r>
              <a:rPr lang="en-GB" dirty="0" smtClean="0"/>
              <a:t>secure</a:t>
            </a:r>
          </a:p>
          <a:p>
            <a:r>
              <a:rPr lang="en-GB" dirty="0"/>
              <a:t>I</a:t>
            </a:r>
            <a:r>
              <a:rPr lang="en-GB" dirty="0" smtClean="0"/>
              <a:t>nvolves teaching </a:t>
            </a:r>
            <a:r>
              <a:rPr lang="en-GB" dirty="0"/>
              <a:t>software developers, constructors and end users the way to construct secure software</a:t>
            </a:r>
          </a:p>
        </p:txBody>
      </p:sp>
    </p:spTree>
    <p:extLst>
      <p:ext uri="{BB962C8B-B14F-4D97-AF65-F5344CB8AC3E}">
        <p14:creationId xmlns:p14="http://schemas.microsoft.com/office/powerpoint/2010/main" val="4948340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Security In At The Start Is Better Than Trying To Retrofit Later</a:t>
            </a:r>
            <a:endParaRPr lang="en-GB" dirty="0"/>
          </a:p>
        </p:txBody>
      </p:sp>
      <p:sp>
        <p:nvSpPr>
          <p:cNvPr id="3" name="Content Placeholder 2"/>
          <p:cNvSpPr>
            <a:spLocks noGrp="1"/>
          </p:cNvSpPr>
          <p:nvPr>
            <p:ph idx="1"/>
          </p:nvPr>
        </p:nvSpPr>
        <p:spPr/>
        <p:txBody>
          <a:bodyPr/>
          <a:lstStyle/>
          <a:p>
            <a:endParaRPr lang="en-GB" dirty="0"/>
          </a:p>
          <a:p>
            <a:r>
              <a:rPr lang="en-GB" dirty="0"/>
              <a:t>“The cost of removing an application security vulnerability during the design phase ranges from 30-60 times less than if removed during production.” </a:t>
            </a:r>
            <a:r>
              <a:rPr lang="en-GB" dirty="0" smtClean="0"/>
              <a:t>- NIST</a:t>
            </a:r>
            <a:r>
              <a:rPr lang="en-GB" dirty="0"/>
              <a:t>, IBM, and Gartner Group </a:t>
            </a:r>
          </a:p>
          <a:p>
            <a:endParaRPr lang="en-GB" dirty="0"/>
          </a:p>
        </p:txBody>
      </p:sp>
    </p:spTree>
    <p:extLst>
      <p:ext uri="{BB962C8B-B14F-4D97-AF65-F5344CB8AC3E}">
        <p14:creationId xmlns:p14="http://schemas.microsoft.com/office/powerpoint/2010/main" val="3642887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9.3	Describe proactive security approaches during software design and development</a:t>
            </a:r>
          </a:p>
        </p:txBody>
      </p:sp>
      <p:sp>
        <p:nvSpPr>
          <p:cNvPr id="3" name="Content Placeholder 2"/>
          <p:cNvSpPr>
            <a:spLocks noGrp="1"/>
          </p:cNvSpPr>
          <p:nvPr>
            <p:ph idx="1"/>
          </p:nvPr>
        </p:nvSpPr>
        <p:spPr/>
        <p:txBody>
          <a:bodyPr/>
          <a:lstStyle/>
          <a:p>
            <a:r>
              <a:rPr lang="en-GB" dirty="0" smtClean="0"/>
              <a:t>Items to be discussed in this section:</a:t>
            </a:r>
          </a:p>
          <a:p>
            <a:pPr lvl="1"/>
            <a:r>
              <a:rPr lang="en-GB" dirty="0" smtClean="0"/>
              <a:t>security </a:t>
            </a:r>
            <a:r>
              <a:rPr lang="en-GB" dirty="0"/>
              <a:t>development lifecycle (SDLC</a:t>
            </a:r>
            <a:r>
              <a:rPr lang="en-GB" dirty="0" smtClean="0"/>
              <a:t>)</a:t>
            </a:r>
            <a:endParaRPr lang="en-GB" dirty="0"/>
          </a:p>
          <a:p>
            <a:pPr lvl="1"/>
            <a:r>
              <a:rPr lang="en-GB" dirty="0" smtClean="0"/>
              <a:t>defensive </a:t>
            </a:r>
            <a:r>
              <a:rPr lang="en-GB" dirty="0"/>
              <a:t>design / defensive </a:t>
            </a:r>
            <a:r>
              <a:rPr lang="en-GB" dirty="0" smtClean="0"/>
              <a:t>programming</a:t>
            </a:r>
            <a:endParaRPr lang="en-GB" dirty="0"/>
          </a:p>
          <a:p>
            <a:pPr lvl="1"/>
            <a:r>
              <a:rPr lang="en-GB" dirty="0" smtClean="0"/>
              <a:t>test </a:t>
            </a:r>
            <a:r>
              <a:rPr lang="en-GB" dirty="0"/>
              <a:t>creation and </a:t>
            </a:r>
            <a:r>
              <a:rPr lang="en-GB" dirty="0" smtClean="0"/>
              <a:t>execution</a:t>
            </a:r>
            <a:endParaRPr lang="en-GB" dirty="0"/>
          </a:p>
          <a:p>
            <a:pPr lvl="1"/>
            <a:r>
              <a:rPr lang="en-GB" dirty="0" smtClean="0"/>
              <a:t>permission </a:t>
            </a:r>
            <a:r>
              <a:rPr lang="en-GB" dirty="0"/>
              <a:t>setting and role based </a:t>
            </a:r>
            <a:r>
              <a:rPr lang="en-GB" dirty="0" smtClean="0"/>
              <a:t>access</a:t>
            </a:r>
            <a:endParaRPr lang="en-GB" dirty="0"/>
          </a:p>
          <a:p>
            <a:pPr lvl="1"/>
            <a:r>
              <a:rPr lang="en-GB" dirty="0" smtClean="0"/>
              <a:t>physical </a:t>
            </a:r>
            <a:r>
              <a:rPr lang="en-GB" dirty="0"/>
              <a:t>infrastructure and </a:t>
            </a:r>
            <a:r>
              <a:rPr lang="en-GB" dirty="0" smtClean="0"/>
              <a:t>security</a:t>
            </a:r>
            <a:endParaRPr lang="en-GB" dirty="0"/>
          </a:p>
        </p:txBody>
      </p:sp>
    </p:spTree>
    <p:extLst>
      <p:ext uri="{BB962C8B-B14F-4D97-AF65-F5344CB8AC3E}">
        <p14:creationId xmlns:p14="http://schemas.microsoft.com/office/powerpoint/2010/main" val="400313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Learning Outcomes</a:t>
            </a:r>
            <a:endParaRPr lang="en-GB" dirty="0"/>
          </a:p>
        </p:txBody>
      </p:sp>
      <p:sp>
        <p:nvSpPr>
          <p:cNvPr id="8" name="Content Placeholder 7"/>
          <p:cNvSpPr>
            <a:spLocks noGrp="1"/>
          </p:cNvSpPr>
          <p:nvPr>
            <p:ph idx="1"/>
          </p:nvPr>
        </p:nvSpPr>
        <p:spPr>
          <a:xfrm>
            <a:off x="680322" y="2336873"/>
            <a:ext cx="9613861" cy="4104032"/>
          </a:xfrm>
        </p:spPr>
        <p:txBody>
          <a:bodyPr>
            <a:normAutofit/>
          </a:bodyPr>
          <a:lstStyle/>
          <a:p>
            <a:r>
              <a:rPr lang="en-US" dirty="0"/>
              <a:t>Understand the importance of building security in to software at the development stage.</a:t>
            </a:r>
            <a:endParaRPr lang="en-GB" dirty="0"/>
          </a:p>
          <a:p>
            <a:pPr marL="0" indent="0">
              <a:buNone/>
            </a:pPr>
            <a:r>
              <a:rPr lang="en-GB" dirty="0" smtClean="0"/>
              <a:t>9.1</a:t>
            </a:r>
            <a:r>
              <a:rPr lang="en-GB" dirty="0"/>
              <a:t>	Describe the following types of security issues and the scale and nature of threats that can impact software </a:t>
            </a:r>
            <a:r>
              <a:rPr lang="en-GB" dirty="0" smtClean="0"/>
              <a:t>development</a:t>
            </a:r>
          </a:p>
          <a:p>
            <a:pPr marL="0" indent="0">
              <a:buNone/>
            </a:pPr>
            <a:r>
              <a:rPr lang="en-GB" dirty="0"/>
              <a:t>9.2	Explain what is meant by 'building security in', in terms of secure software development and creating a secure end-product, and why it is important</a:t>
            </a:r>
            <a:r>
              <a:rPr lang="en-GB" dirty="0" smtClean="0"/>
              <a:t>.</a:t>
            </a:r>
          </a:p>
          <a:p>
            <a:pPr marL="0" indent="0">
              <a:buNone/>
            </a:pPr>
            <a:r>
              <a:rPr lang="en-GB" dirty="0"/>
              <a:t>9.3	Describe proactive security approaches during software design and development</a:t>
            </a:r>
            <a:r>
              <a:rPr lang="en-GB" dirty="0" smtClean="0"/>
              <a:t>.</a:t>
            </a:r>
          </a:p>
          <a:p>
            <a:pPr marL="0" indent="0">
              <a:buNone/>
            </a:pPr>
            <a:r>
              <a:rPr lang="en-GB" dirty="0"/>
              <a:t>9.4	Explain approaches to make software more secure.</a:t>
            </a:r>
          </a:p>
        </p:txBody>
      </p:sp>
    </p:spTree>
    <p:extLst>
      <p:ext uri="{BB962C8B-B14F-4D97-AF65-F5344CB8AC3E}">
        <p14:creationId xmlns:p14="http://schemas.microsoft.com/office/powerpoint/2010/main" val="3788512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 Development Lifecycle </a:t>
            </a:r>
            <a:r>
              <a:rPr lang="en-GB" dirty="0"/>
              <a:t>(SDLC</a:t>
            </a:r>
            <a:r>
              <a:rPr lang="en-GB" dirty="0" smtClean="0"/>
              <a:t>);</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227905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SDLC Introduction</a:t>
            </a:r>
            <a:endParaRPr lang="en-GB" dirty="0"/>
          </a:p>
        </p:txBody>
      </p:sp>
      <p:graphicFrame>
        <p:nvGraphicFramePr>
          <p:cNvPr id="4" name="Content Placeholder 3"/>
          <p:cNvGraphicFramePr>
            <a:graphicFrameLocks noGrp="1"/>
          </p:cNvGraphicFramePr>
          <p:nvPr>
            <p:ph idx="1"/>
            <p:extLst/>
          </p:nvPr>
        </p:nvGraphicFramePr>
        <p:xfrm>
          <a:off x="1981200" y="2097513"/>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79002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Requirements </a:t>
            </a:r>
            <a:r>
              <a:rPr lang="en-GB" dirty="0" smtClean="0"/>
              <a:t>Analysis</a:t>
            </a:r>
            <a:endParaRPr lang="en-GB" dirty="0"/>
          </a:p>
        </p:txBody>
      </p:sp>
      <p:sp>
        <p:nvSpPr>
          <p:cNvPr id="3" name="Content Placeholder 2"/>
          <p:cNvSpPr>
            <a:spLocks noGrp="1"/>
          </p:cNvSpPr>
          <p:nvPr>
            <p:ph idx="1"/>
          </p:nvPr>
        </p:nvSpPr>
        <p:spPr/>
        <p:txBody>
          <a:bodyPr>
            <a:normAutofit lnSpcReduction="10000"/>
          </a:bodyPr>
          <a:lstStyle/>
          <a:p>
            <a:r>
              <a:rPr lang="en-GB" dirty="0" smtClean="0"/>
              <a:t>Work closely with customer(s)</a:t>
            </a:r>
          </a:p>
          <a:p>
            <a:r>
              <a:rPr lang="en-GB" dirty="0" smtClean="0"/>
              <a:t>Identify the problem to be solved</a:t>
            </a:r>
          </a:p>
          <a:p>
            <a:r>
              <a:rPr lang="en-GB" dirty="0" smtClean="0"/>
              <a:t>Focus on ‘what’ not ‘how’</a:t>
            </a:r>
          </a:p>
          <a:p>
            <a:r>
              <a:rPr lang="en-GB" dirty="0" smtClean="0"/>
              <a:t>End result: functional specification</a:t>
            </a:r>
          </a:p>
          <a:p>
            <a:r>
              <a:rPr lang="en-GB" dirty="0" smtClean="0"/>
              <a:t>Reviewed by customer and designers</a:t>
            </a:r>
          </a:p>
          <a:p>
            <a:r>
              <a:rPr lang="en-GB" dirty="0"/>
              <a:t>Requirements exist to define the functional security requirements implemented in the product, and include all the activities of the SDL. They are used as an enforcement point to ensure that all pieces are properly considered.</a:t>
            </a:r>
          </a:p>
        </p:txBody>
      </p:sp>
    </p:spTree>
    <p:extLst>
      <p:ext uri="{BB962C8B-B14F-4D97-AF65-F5344CB8AC3E}">
        <p14:creationId xmlns:p14="http://schemas.microsoft.com/office/powerpoint/2010/main" val="18239113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a:t>
            </a:r>
            <a:endParaRPr lang="en-GB" dirty="0"/>
          </a:p>
        </p:txBody>
      </p:sp>
      <p:sp>
        <p:nvSpPr>
          <p:cNvPr id="3" name="Content Placeholder 2"/>
          <p:cNvSpPr>
            <a:spLocks noGrp="1"/>
          </p:cNvSpPr>
          <p:nvPr>
            <p:ph idx="1"/>
          </p:nvPr>
        </p:nvSpPr>
        <p:spPr/>
        <p:txBody>
          <a:bodyPr>
            <a:normAutofit fontScale="92500"/>
          </a:bodyPr>
          <a:lstStyle/>
          <a:p>
            <a:r>
              <a:rPr lang="en-GB" dirty="0" smtClean="0"/>
              <a:t>Focus on the ‘how’</a:t>
            </a:r>
          </a:p>
          <a:p>
            <a:r>
              <a:rPr lang="en-GB" dirty="0" smtClean="0"/>
              <a:t>Break up the problem into smaller pieces</a:t>
            </a:r>
          </a:p>
          <a:p>
            <a:r>
              <a:rPr lang="en-GB" dirty="0" smtClean="0"/>
              <a:t>Decide on how each component works and how they will work together</a:t>
            </a:r>
          </a:p>
          <a:p>
            <a:r>
              <a:rPr lang="en-GB" dirty="0" smtClean="0"/>
              <a:t>End result: design specification</a:t>
            </a:r>
          </a:p>
          <a:p>
            <a:r>
              <a:rPr lang="en-GB" dirty="0" smtClean="0"/>
              <a:t>Reviewed by designers and implementers</a:t>
            </a:r>
          </a:p>
          <a:p>
            <a:r>
              <a:rPr lang="en-GB" dirty="0"/>
              <a:t>The design phase of the SDL consists of activities that occur (hopefully) prior to writing </a:t>
            </a:r>
            <a:r>
              <a:rPr lang="en-GB" dirty="0" smtClean="0"/>
              <a:t>code</a:t>
            </a:r>
          </a:p>
          <a:p>
            <a:r>
              <a:rPr lang="en-GB" dirty="0" smtClean="0"/>
              <a:t>Secure </a:t>
            </a:r>
            <a:r>
              <a:rPr lang="en-GB" dirty="0"/>
              <a:t>design is about quantifying an architecture (for a single feature or the entire product) and then searching for problems</a:t>
            </a:r>
          </a:p>
        </p:txBody>
      </p:sp>
    </p:spTree>
    <p:extLst>
      <p:ext uri="{BB962C8B-B14F-4D97-AF65-F5344CB8AC3E}">
        <p14:creationId xmlns:p14="http://schemas.microsoft.com/office/powerpoint/2010/main" val="756938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 or coding</a:t>
            </a:r>
            <a:endParaRPr lang="en-GB" dirty="0"/>
          </a:p>
        </p:txBody>
      </p:sp>
      <p:sp>
        <p:nvSpPr>
          <p:cNvPr id="3" name="Content Placeholder 2"/>
          <p:cNvSpPr>
            <a:spLocks noGrp="1"/>
          </p:cNvSpPr>
          <p:nvPr>
            <p:ph idx="1"/>
          </p:nvPr>
        </p:nvSpPr>
        <p:spPr/>
        <p:txBody>
          <a:bodyPr/>
          <a:lstStyle/>
          <a:p>
            <a:r>
              <a:rPr lang="en-GB" dirty="0" smtClean="0"/>
              <a:t>Write code according to the design</a:t>
            </a:r>
          </a:p>
          <a:p>
            <a:r>
              <a:rPr lang="en-GB" dirty="0" smtClean="0"/>
              <a:t>Often the shortest phase</a:t>
            </a:r>
          </a:p>
          <a:p>
            <a:r>
              <a:rPr lang="en-GB" dirty="0" smtClean="0"/>
              <a:t>End result: program code</a:t>
            </a:r>
          </a:p>
          <a:p>
            <a:r>
              <a:rPr lang="en-GB" dirty="0" smtClean="0"/>
              <a:t>Reviewed by designers, coders, testers</a:t>
            </a:r>
          </a:p>
          <a:p>
            <a:r>
              <a:rPr lang="en-GB" dirty="0" smtClean="0"/>
              <a:t>For security we use implementation tools for testing</a:t>
            </a:r>
          </a:p>
          <a:p>
            <a:pPr lvl="1"/>
            <a:r>
              <a:rPr lang="en-GB" dirty="0" smtClean="0"/>
              <a:t>Static application security testing (SAST)</a:t>
            </a:r>
          </a:p>
          <a:p>
            <a:pPr lvl="1"/>
            <a:r>
              <a:rPr lang="en-GB" dirty="0" smtClean="0"/>
              <a:t>Dynamic application security testing (DAST)</a:t>
            </a:r>
            <a:endParaRPr lang="en-GB" dirty="0"/>
          </a:p>
        </p:txBody>
      </p:sp>
    </p:spTree>
    <p:extLst>
      <p:ext uri="{BB962C8B-B14F-4D97-AF65-F5344CB8AC3E}">
        <p14:creationId xmlns:p14="http://schemas.microsoft.com/office/powerpoint/2010/main" val="2842032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SAST and DAST</a:t>
            </a:r>
            <a:endParaRPr lang="en-GB" dirty="0"/>
          </a:p>
        </p:txBody>
      </p:sp>
      <p:sp>
        <p:nvSpPr>
          <p:cNvPr id="5" name="Text Placeholder 4"/>
          <p:cNvSpPr>
            <a:spLocks noGrp="1"/>
          </p:cNvSpPr>
          <p:nvPr>
            <p:ph type="body" idx="1"/>
          </p:nvPr>
        </p:nvSpPr>
        <p:spPr>
          <a:xfrm>
            <a:off x="906351" y="1989776"/>
            <a:ext cx="4472327" cy="693135"/>
          </a:xfrm>
        </p:spPr>
        <p:txBody>
          <a:bodyPr/>
          <a:lstStyle/>
          <a:p>
            <a:r>
              <a:rPr lang="en-GB" dirty="0" smtClean="0"/>
              <a:t>SAST</a:t>
            </a:r>
            <a:endParaRPr lang="en-GB" dirty="0"/>
          </a:p>
        </p:txBody>
      </p:sp>
      <p:sp>
        <p:nvSpPr>
          <p:cNvPr id="6" name="Content Placeholder 5"/>
          <p:cNvSpPr>
            <a:spLocks noGrp="1"/>
          </p:cNvSpPr>
          <p:nvPr>
            <p:ph sz="half" idx="2"/>
          </p:nvPr>
        </p:nvSpPr>
        <p:spPr>
          <a:xfrm>
            <a:off x="680323" y="2682911"/>
            <a:ext cx="4698355" cy="2906179"/>
          </a:xfrm>
        </p:spPr>
        <p:txBody>
          <a:bodyPr>
            <a:noAutofit/>
          </a:bodyPr>
          <a:lstStyle/>
          <a:p>
            <a:r>
              <a:rPr lang="en-GB" sz="2200" dirty="0"/>
              <a:t>SAST is like a spell-checker for code, identifying potential vulnerabilities in the source </a:t>
            </a:r>
            <a:r>
              <a:rPr lang="en-GB" sz="2200" dirty="0" smtClean="0"/>
              <a:t>code</a:t>
            </a:r>
          </a:p>
          <a:p>
            <a:r>
              <a:rPr lang="en-GB" sz="2200" dirty="0"/>
              <a:t>SAST runs against a nightly build or may be integrated into your </a:t>
            </a:r>
            <a:r>
              <a:rPr lang="en-GB" sz="2200" dirty="0" smtClean="0"/>
              <a:t>IDE</a:t>
            </a:r>
          </a:p>
          <a:p>
            <a:r>
              <a:rPr lang="en-GB" sz="2200" dirty="0" smtClean="0"/>
              <a:t>It </a:t>
            </a:r>
            <a:r>
              <a:rPr lang="en-GB" sz="2200" dirty="0"/>
              <a:t>may find and open new bugs in the bug management system nightly or prompt the developer to pause while coding to fix a problem in real time</a:t>
            </a:r>
          </a:p>
        </p:txBody>
      </p:sp>
      <p:sp>
        <p:nvSpPr>
          <p:cNvPr id="7" name="Text Placeholder 6"/>
          <p:cNvSpPr>
            <a:spLocks noGrp="1"/>
          </p:cNvSpPr>
          <p:nvPr>
            <p:ph type="body" sz="quarter" idx="3"/>
          </p:nvPr>
        </p:nvSpPr>
        <p:spPr>
          <a:xfrm>
            <a:off x="5820155" y="1990835"/>
            <a:ext cx="4474028" cy="692076"/>
          </a:xfrm>
        </p:spPr>
        <p:txBody>
          <a:bodyPr/>
          <a:lstStyle/>
          <a:p>
            <a:r>
              <a:rPr lang="en-GB" dirty="0" smtClean="0"/>
              <a:t>DAST</a:t>
            </a:r>
            <a:endParaRPr lang="en-GB" dirty="0"/>
          </a:p>
        </p:txBody>
      </p:sp>
      <p:sp>
        <p:nvSpPr>
          <p:cNvPr id="8" name="Content Placeholder 7"/>
          <p:cNvSpPr>
            <a:spLocks noGrp="1"/>
          </p:cNvSpPr>
          <p:nvPr>
            <p:ph sz="quarter" idx="4"/>
          </p:nvPr>
        </p:nvSpPr>
        <p:spPr>
          <a:xfrm>
            <a:off x="5707139" y="2682911"/>
            <a:ext cx="4700059" cy="2906179"/>
          </a:xfrm>
        </p:spPr>
        <p:txBody>
          <a:bodyPr>
            <a:normAutofit fontScale="92500"/>
          </a:bodyPr>
          <a:lstStyle/>
          <a:p>
            <a:r>
              <a:rPr lang="en-GB" dirty="0"/>
              <a:t>DAST checks the application's runtime </a:t>
            </a:r>
            <a:r>
              <a:rPr lang="en-GB" dirty="0" smtClean="0"/>
              <a:t>instantiation</a:t>
            </a:r>
          </a:p>
          <a:p>
            <a:r>
              <a:rPr lang="en-GB" dirty="0" smtClean="0"/>
              <a:t>It </a:t>
            </a:r>
            <a:r>
              <a:rPr lang="en-GB" dirty="0"/>
              <a:t>spiders through an application to find all possible interfaces and then attempts to exploit common vulnerabilities in the </a:t>
            </a:r>
            <a:r>
              <a:rPr lang="en-GB" dirty="0" smtClean="0"/>
              <a:t>application</a:t>
            </a:r>
          </a:p>
          <a:p>
            <a:r>
              <a:rPr lang="en-GB" dirty="0" smtClean="0"/>
              <a:t>These </a:t>
            </a:r>
            <a:r>
              <a:rPr lang="en-GB" dirty="0"/>
              <a:t>tools are primarily used on web interfaces.</a:t>
            </a:r>
          </a:p>
        </p:txBody>
      </p:sp>
    </p:spTree>
    <p:extLst>
      <p:ext uri="{BB962C8B-B14F-4D97-AF65-F5344CB8AC3E}">
        <p14:creationId xmlns:p14="http://schemas.microsoft.com/office/powerpoint/2010/main" val="725008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Testing</a:t>
            </a:r>
            <a:endParaRPr lang="en-GB" dirty="0"/>
          </a:p>
        </p:txBody>
      </p:sp>
      <p:sp>
        <p:nvSpPr>
          <p:cNvPr id="3" name="Content Placeholder 2"/>
          <p:cNvSpPr>
            <a:spLocks noGrp="1"/>
          </p:cNvSpPr>
          <p:nvPr>
            <p:ph idx="1"/>
          </p:nvPr>
        </p:nvSpPr>
        <p:spPr/>
        <p:txBody>
          <a:bodyPr/>
          <a:lstStyle/>
          <a:p>
            <a:r>
              <a:rPr lang="en-GB" dirty="0" smtClean="0"/>
              <a:t>Verify the code works according to the functional requirements</a:t>
            </a:r>
          </a:p>
          <a:p>
            <a:r>
              <a:rPr lang="en-GB" dirty="0" smtClean="0"/>
              <a:t>Look for corner cases</a:t>
            </a:r>
          </a:p>
          <a:p>
            <a:pPr lvl="1"/>
            <a:r>
              <a:rPr lang="en-GB" dirty="0"/>
              <a:t>problem or situation that occurs only outside of normal operating parameters</a:t>
            </a:r>
            <a:endParaRPr lang="en-GB" dirty="0" smtClean="0"/>
          </a:p>
          <a:p>
            <a:r>
              <a:rPr lang="en-GB" dirty="0" smtClean="0"/>
              <a:t>End result: test plan, program that works</a:t>
            </a:r>
          </a:p>
          <a:p>
            <a:r>
              <a:rPr lang="en-GB" dirty="0" smtClean="0"/>
              <a:t>Reviewed by designers, coders, testers</a:t>
            </a:r>
          </a:p>
          <a:p>
            <a:r>
              <a:rPr lang="en-GB" dirty="0"/>
              <a:t>Formal test activities include security functional test plans, vulnerability scanning, and penetration testing</a:t>
            </a:r>
          </a:p>
        </p:txBody>
      </p:sp>
    </p:spTree>
    <p:extLst>
      <p:ext uri="{BB962C8B-B14F-4D97-AF65-F5344CB8AC3E}">
        <p14:creationId xmlns:p14="http://schemas.microsoft.com/office/powerpoint/2010/main" val="31138636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Release Phase</a:t>
            </a:r>
            <a:endParaRPr lang="en-GB" dirty="0"/>
          </a:p>
        </p:txBody>
      </p:sp>
      <p:sp>
        <p:nvSpPr>
          <p:cNvPr id="3" name="Content Placeholder 2"/>
          <p:cNvSpPr>
            <a:spLocks noGrp="1"/>
          </p:cNvSpPr>
          <p:nvPr>
            <p:ph idx="1"/>
          </p:nvPr>
        </p:nvSpPr>
        <p:spPr/>
        <p:txBody>
          <a:bodyPr>
            <a:normAutofit lnSpcReduction="10000"/>
          </a:bodyPr>
          <a:lstStyle/>
          <a:p>
            <a:r>
              <a:rPr lang="en-GB" dirty="0" smtClean="0"/>
              <a:t>Work closely with customer(s)</a:t>
            </a:r>
          </a:p>
          <a:p>
            <a:r>
              <a:rPr lang="en-GB" dirty="0" smtClean="0"/>
              <a:t>Validate customer expectations</a:t>
            </a:r>
          </a:p>
          <a:p>
            <a:r>
              <a:rPr lang="en-GB" dirty="0" smtClean="0"/>
              <a:t>Get feedback for next version</a:t>
            </a:r>
          </a:p>
          <a:p>
            <a:r>
              <a:rPr lang="en-GB" dirty="0" smtClean="0"/>
              <a:t>Maintenance of this program</a:t>
            </a:r>
          </a:p>
          <a:p>
            <a:r>
              <a:rPr lang="en-GB" dirty="0" smtClean="0"/>
              <a:t>End result: happy customer(s) , ££££</a:t>
            </a:r>
          </a:p>
          <a:p>
            <a:endParaRPr lang="en-GB" dirty="0"/>
          </a:p>
          <a:p>
            <a:r>
              <a:rPr lang="en-GB" dirty="0"/>
              <a:t>Release occurs when all the security activities are confirmed against the final build and the software is sent to customers (or made available for download)</a:t>
            </a:r>
          </a:p>
        </p:txBody>
      </p:sp>
    </p:spTree>
    <p:extLst>
      <p:ext uri="{BB962C8B-B14F-4D97-AF65-F5344CB8AC3E}">
        <p14:creationId xmlns:p14="http://schemas.microsoft.com/office/powerpoint/2010/main" val="380006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Defensive Design </a:t>
            </a:r>
            <a:r>
              <a:rPr lang="en-GB" dirty="0"/>
              <a:t>/ </a:t>
            </a:r>
            <a:r>
              <a:rPr lang="en-GB" dirty="0" smtClean="0"/>
              <a:t>Defensive Programming</a:t>
            </a:r>
            <a:endParaRPr lang="en-GB" dirty="0"/>
          </a:p>
        </p:txBody>
      </p:sp>
      <p:sp>
        <p:nvSpPr>
          <p:cNvPr id="3" name="Content Placeholder 2"/>
          <p:cNvSpPr>
            <a:spLocks noGrp="1"/>
          </p:cNvSpPr>
          <p:nvPr>
            <p:ph idx="1"/>
          </p:nvPr>
        </p:nvSpPr>
        <p:spPr>
          <a:xfrm>
            <a:off x="680322" y="2336872"/>
            <a:ext cx="9613861" cy="3670895"/>
          </a:xfrm>
        </p:spPr>
        <p:txBody>
          <a:bodyPr>
            <a:normAutofit/>
          </a:bodyPr>
          <a:lstStyle/>
          <a:p>
            <a:r>
              <a:rPr lang="en-GB" dirty="0"/>
              <a:t>Anticipating failures by adding supporting code to detect, isolate, and if possible recover from the failure. </a:t>
            </a:r>
          </a:p>
          <a:p>
            <a:r>
              <a:rPr lang="en-GB" dirty="0" smtClean="0"/>
              <a:t>Application software often requires a user to input information into a system which might include:</a:t>
            </a:r>
          </a:p>
          <a:p>
            <a:pPr lvl="1"/>
            <a:r>
              <a:rPr lang="en-GB" dirty="0" smtClean="0"/>
              <a:t>Username/password</a:t>
            </a:r>
          </a:p>
          <a:p>
            <a:pPr lvl="1"/>
            <a:r>
              <a:rPr lang="en-GB" dirty="0" smtClean="0"/>
              <a:t>Contact details</a:t>
            </a:r>
          </a:p>
          <a:p>
            <a:pPr lvl="1"/>
            <a:r>
              <a:rPr lang="en-GB" dirty="0" smtClean="0"/>
              <a:t>Current date</a:t>
            </a:r>
          </a:p>
          <a:p>
            <a:pPr lvl="1"/>
            <a:r>
              <a:rPr lang="en-GB" dirty="0" smtClean="0"/>
              <a:t>Input into a search box</a:t>
            </a:r>
          </a:p>
          <a:p>
            <a:pPr lvl="1"/>
            <a:r>
              <a:rPr lang="en-GB" dirty="0" smtClean="0"/>
              <a:t>Building up a shopping cart</a:t>
            </a:r>
          </a:p>
          <a:p>
            <a:pPr lvl="1"/>
            <a:r>
              <a:rPr lang="en-GB" dirty="0" smtClean="0"/>
              <a:t>Entering data into a database</a:t>
            </a:r>
            <a:endParaRPr lang="en-GB" dirty="0"/>
          </a:p>
        </p:txBody>
      </p:sp>
    </p:spTree>
    <p:extLst>
      <p:ext uri="{BB962C8B-B14F-4D97-AF65-F5344CB8AC3E}">
        <p14:creationId xmlns:p14="http://schemas.microsoft.com/office/powerpoint/2010/main" val="1068096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034589" y="4419245"/>
            <a:ext cx="3652751" cy="593558"/>
          </a:xfrm>
        </p:spPr>
        <p:txBody>
          <a:bodyPr>
            <a:noAutofit/>
          </a:bodyPr>
          <a:lstStyle/>
          <a:p>
            <a:pPr marL="0" indent="0">
              <a:buNone/>
            </a:pPr>
            <a:r>
              <a:rPr lang="en-GB" sz="5400" dirty="0" smtClean="0"/>
              <a:t>People!!!</a:t>
            </a:r>
            <a:endParaRPr lang="en-GB" sz="5400" dirty="0"/>
          </a:p>
        </p:txBody>
      </p:sp>
      <p:sp>
        <p:nvSpPr>
          <p:cNvPr id="4" name="TextBox 3"/>
          <p:cNvSpPr txBox="1"/>
          <p:nvPr/>
        </p:nvSpPr>
        <p:spPr>
          <a:xfrm>
            <a:off x="2013284" y="2687053"/>
            <a:ext cx="7096815" cy="1015663"/>
          </a:xfrm>
          <a:prstGeom prst="rect">
            <a:avLst/>
          </a:prstGeom>
          <a:noFill/>
        </p:spPr>
        <p:txBody>
          <a:bodyPr wrap="none" rtlCol="0">
            <a:spAutoFit/>
          </a:bodyPr>
          <a:lstStyle/>
          <a:p>
            <a:r>
              <a:rPr lang="en-GB" sz="6000" dirty="0" smtClean="0"/>
              <a:t>Common element???</a:t>
            </a:r>
            <a:endParaRPr lang="en-GB" sz="6000" dirty="0"/>
          </a:p>
        </p:txBody>
      </p:sp>
    </p:spTree>
    <p:extLst>
      <p:ext uri="{BB962C8B-B14F-4D97-AF65-F5344CB8AC3E}">
        <p14:creationId xmlns:p14="http://schemas.microsoft.com/office/powerpoint/2010/main" val="335145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r>
              <a:rPr lang="en-GB" sz="2800" dirty="0"/>
              <a:t>9.1	Describe the following types of security issues and the scale and nature of threats that can impact software development</a:t>
            </a:r>
          </a:p>
        </p:txBody>
      </p:sp>
      <p:sp>
        <p:nvSpPr>
          <p:cNvPr id="3" name="Content Placeholder 2"/>
          <p:cNvSpPr>
            <a:spLocks noGrp="1"/>
          </p:cNvSpPr>
          <p:nvPr>
            <p:ph idx="1"/>
          </p:nvPr>
        </p:nvSpPr>
        <p:spPr/>
        <p:txBody>
          <a:bodyPr/>
          <a:lstStyle/>
          <a:p>
            <a:r>
              <a:rPr lang="en-GB" dirty="0" smtClean="0"/>
              <a:t>In this section we will be looking at:</a:t>
            </a:r>
          </a:p>
          <a:p>
            <a:pPr lvl="1"/>
            <a:r>
              <a:rPr lang="en-GB" dirty="0" smtClean="0"/>
              <a:t>common </a:t>
            </a:r>
            <a:r>
              <a:rPr lang="en-GB" dirty="0"/>
              <a:t>security attacks;</a:t>
            </a:r>
          </a:p>
          <a:p>
            <a:pPr lvl="1"/>
            <a:r>
              <a:rPr lang="en-GB" dirty="0" smtClean="0"/>
              <a:t>security </a:t>
            </a:r>
            <a:r>
              <a:rPr lang="en-GB" dirty="0"/>
              <a:t>versus resilience;</a:t>
            </a:r>
          </a:p>
          <a:p>
            <a:pPr lvl="1"/>
            <a:r>
              <a:rPr lang="en-GB" dirty="0" smtClean="0"/>
              <a:t>social </a:t>
            </a:r>
            <a:r>
              <a:rPr lang="en-GB" dirty="0"/>
              <a:t>engineering</a:t>
            </a:r>
          </a:p>
          <a:p>
            <a:endParaRPr lang="en-GB" dirty="0"/>
          </a:p>
        </p:txBody>
      </p:sp>
    </p:spTree>
    <p:extLst>
      <p:ext uri="{BB962C8B-B14F-4D97-AF65-F5344CB8AC3E}">
        <p14:creationId xmlns:p14="http://schemas.microsoft.com/office/powerpoint/2010/main" val="1574446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Defensive design</a:t>
            </a:r>
            <a:endParaRPr lang="en-GB" dirty="0"/>
          </a:p>
        </p:txBody>
      </p:sp>
      <p:sp>
        <p:nvSpPr>
          <p:cNvPr id="3" name="Content Placeholder 2"/>
          <p:cNvSpPr>
            <a:spLocks noGrp="1"/>
          </p:cNvSpPr>
          <p:nvPr>
            <p:ph idx="1"/>
          </p:nvPr>
        </p:nvSpPr>
        <p:spPr/>
        <p:txBody>
          <a:bodyPr>
            <a:normAutofit lnSpcReduction="10000"/>
          </a:bodyPr>
          <a:lstStyle/>
          <a:p>
            <a:r>
              <a:rPr lang="en-GB" dirty="0"/>
              <a:t>Defensive design is the practice of anticipating every possible way that an end-user could misuse a system or </a:t>
            </a:r>
            <a:r>
              <a:rPr lang="en-GB" dirty="0" smtClean="0"/>
              <a:t>device</a:t>
            </a:r>
          </a:p>
          <a:p>
            <a:r>
              <a:rPr lang="en-GB" dirty="0" smtClean="0"/>
              <a:t>During </a:t>
            </a:r>
            <a:r>
              <a:rPr lang="en-GB" dirty="0"/>
              <a:t>the defensive design process, methods are put in place to eliminate misuse. If this is not completely possible then it will aim to minimise the negative </a:t>
            </a:r>
            <a:r>
              <a:rPr lang="en-GB" dirty="0" smtClean="0"/>
              <a:t>consequences</a:t>
            </a:r>
          </a:p>
          <a:p>
            <a:r>
              <a:rPr lang="en-GB" dirty="0" smtClean="0"/>
              <a:t>Defensive </a:t>
            </a:r>
            <a:r>
              <a:rPr lang="en-GB" dirty="0"/>
              <a:t>design has not been good enough </a:t>
            </a:r>
            <a:r>
              <a:rPr lang="en-GB" dirty="0" smtClean="0"/>
              <a:t>when</a:t>
            </a:r>
          </a:p>
          <a:p>
            <a:pPr lvl="1"/>
            <a:r>
              <a:rPr lang="en-GB" dirty="0" smtClean="0"/>
              <a:t>The </a:t>
            </a:r>
            <a:r>
              <a:rPr lang="en-GB" dirty="0"/>
              <a:t>program </a:t>
            </a:r>
            <a:r>
              <a:rPr lang="en-GB" dirty="0" smtClean="0"/>
              <a:t>crashes</a:t>
            </a:r>
          </a:p>
          <a:p>
            <a:pPr lvl="1"/>
            <a:r>
              <a:rPr lang="en-GB" dirty="0" smtClean="0"/>
              <a:t>The </a:t>
            </a:r>
            <a:r>
              <a:rPr lang="en-GB" dirty="0"/>
              <a:t>program behaves in an unintended </a:t>
            </a:r>
            <a:r>
              <a:rPr lang="en-GB" dirty="0" smtClean="0"/>
              <a:t>fashion</a:t>
            </a:r>
          </a:p>
          <a:p>
            <a:pPr lvl="1"/>
            <a:r>
              <a:rPr lang="en-GB" dirty="0" smtClean="0"/>
              <a:t>Data </a:t>
            </a:r>
            <a:r>
              <a:rPr lang="en-GB" dirty="0"/>
              <a:t>security has been </a:t>
            </a:r>
            <a:r>
              <a:rPr lang="en-GB" dirty="0" smtClean="0"/>
              <a:t>compromised</a:t>
            </a:r>
            <a:endParaRPr lang="en-GB" dirty="0"/>
          </a:p>
          <a:p>
            <a:r>
              <a:rPr lang="en-GB" dirty="0" smtClean="0"/>
              <a:t>.</a:t>
            </a:r>
            <a:endParaRPr lang="en-GB" dirty="0"/>
          </a:p>
        </p:txBody>
      </p:sp>
    </p:spTree>
    <p:extLst>
      <p:ext uri="{BB962C8B-B14F-4D97-AF65-F5344CB8AC3E}">
        <p14:creationId xmlns:p14="http://schemas.microsoft.com/office/powerpoint/2010/main" val="7907176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Test Creation </a:t>
            </a:r>
            <a:r>
              <a:rPr lang="en-GB" dirty="0"/>
              <a:t>and </a:t>
            </a:r>
            <a:r>
              <a:rPr lang="en-GB" dirty="0" smtClean="0"/>
              <a:t>Execution</a:t>
            </a:r>
            <a:endParaRPr lang="en-GB" dirty="0"/>
          </a:p>
        </p:txBody>
      </p:sp>
      <p:sp>
        <p:nvSpPr>
          <p:cNvPr id="3" name="Content Placeholder 2"/>
          <p:cNvSpPr>
            <a:spLocks noGrp="1"/>
          </p:cNvSpPr>
          <p:nvPr>
            <p:ph idx="1"/>
          </p:nvPr>
        </p:nvSpPr>
        <p:spPr/>
        <p:txBody>
          <a:bodyPr/>
          <a:lstStyle/>
          <a:p>
            <a:r>
              <a:rPr lang="en-GB" dirty="0"/>
              <a:t>The Most Important Phase of </a:t>
            </a:r>
            <a:r>
              <a:rPr lang="en-GB" dirty="0" smtClean="0"/>
              <a:t>Testing</a:t>
            </a:r>
          </a:p>
          <a:p>
            <a:r>
              <a:rPr lang="en-GB" dirty="0"/>
              <a:t>Test Plan is a dynamic </a:t>
            </a:r>
            <a:r>
              <a:rPr lang="en-GB" dirty="0" smtClean="0"/>
              <a:t>document</a:t>
            </a:r>
          </a:p>
          <a:p>
            <a:r>
              <a:rPr lang="en-GB" dirty="0" smtClean="0"/>
              <a:t>The </a:t>
            </a:r>
            <a:r>
              <a:rPr lang="en-GB" dirty="0"/>
              <a:t>success of a testing project depends upon a well-written test plan document that is current at all </a:t>
            </a:r>
            <a:r>
              <a:rPr lang="en-GB" dirty="0" smtClean="0"/>
              <a:t>times</a:t>
            </a:r>
          </a:p>
          <a:p>
            <a:r>
              <a:rPr lang="en-GB" dirty="0" smtClean="0"/>
              <a:t>Test </a:t>
            </a:r>
            <a:r>
              <a:rPr lang="en-GB" dirty="0"/>
              <a:t>Plan is more or less like a blueprint of how the testing activity is going to take place in a </a:t>
            </a:r>
            <a:r>
              <a:rPr lang="en-GB" dirty="0" smtClean="0"/>
              <a:t>project</a:t>
            </a:r>
            <a:endParaRPr lang="en-GB" dirty="0"/>
          </a:p>
        </p:txBody>
      </p:sp>
    </p:spTree>
    <p:extLst>
      <p:ext uri="{BB962C8B-B14F-4D97-AF65-F5344CB8AC3E}">
        <p14:creationId xmlns:p14="http://schemas.microsoft.com/office/powerpoint/2010/main" val="294284016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Permission Setting </a:t>
            </a:r>
            <a:r>
              <a:rPr lang="en-US" dirty="0"/>
              <a:t>and </a:t>
            </a:r>
            <a:r>
              <a:rPr lang="en-US" dirty="0" smtClean="0"/>
              <a:t>Role Based Access</a:t>
            </a:r>
            <a:endParaRPr lang="en-GB" dirty="0"/>
          </a:p>
        </p:txBody>
      </p:sp>
      <p:sp>
        <p:nvSpPr>
          <p:cNvPr id="3" name="Content Placeholder 2"/>
          <p:cNvSpPr>
            <a:spLocks noGrp="1"/>
          </p:cNvSpPr>
          <p:nvPr>
            <p:ph idx="1"/>
          </p:nvPr>
        </p:nvSpPr>
        <p:spPr/>
        <p:txBody>
          <a:bodyPr/>
          <a:lstStyle/>
          <a:p>
            <a:r>
              <a:rPr lang="en-GB" dirty="0" smtClean="0"/>
              <a:t>Permissions are granted to minimise risk</a:t>
            </a:r>
          </a:p>
          <a:p>
            <a:r>
              <a:rPr lang="en-GB" dirty="0" smtClean="0"/>
              <a:t>Users are granted permissions at the authorisation layer of any software – login system</a:t>
            </a:r>
          </a:p>
          <a:p>
            <a:endParaRPr lang="en-GB" dirty="0"/>
          </a:p>
          <a:p>
            <a:r>
              <a:rPr lang="en-GB" dirty="0"/>
              <a:t>Roles conceptually represent a named collection of </a:t>
            </a:r>
            <a:r>
              <a:rPr lang="en-GB" dirty="0" smtClean="0"/>
              <a:t>permissions</a:t>
            </a:r>
          </a:p>
          <a:p>
            <a:r>
              <a:rPr lang="en-GB" dirty="0" smtClean="0"/>
              <a:t>Usually reserved for administrators (who have certain permissions)</a:t>
            </a:r>
          </a:p>
          <a:p>
            <a:endParaRPr lang="en-GB" dirty="0"/>
          </a:p>
          <a:p>
            <a:endParaRPr lang="en-GB" dirty="0"/>
          </a:p>
        </p:txBody>
      </p:sp>
    </p:spTree>
    <p:extLst>
      <p:ext uri="{BB962C8B-B14F-4D97-AF65-F5344CB8AC3E}">
        <p14:creationId xmlns:p14="http://schemas.microsoft.com/office/powerpoint/2010/main" val="42944648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Infrastructure </a:t>
            </a:r>
            <a:r>
              <a:rPr lang="en-US" dirty="0"/>
              <a:t>and </a:t>
            </a:r>
            <a:r>
              <a:rPr lang="en-US" dirty="0" smtClean="0"/>
              <a:t>Security</a:t>
            </a:r>
            <a:endParaRPr lang="en-GB" dirty="0"/>
          </a:p>
        </p:txBody>
      </p:sp>
      <p:sp>
        <p:nvSpPr>
          <p:cNvPr id="3" name="Content Placeholder 2"/>
          <p:cNvSpPr>
            <a:spLocks noGrp="1"/>
          </p:cNvSpPr>
          <p:nvPr>
            <p:ph idx="1"/>
          </p:nvPr>
        </p:nvSpPr>
        <p:spPr/>
        <p:txBody>
          <a:bodyPr/>
          <a:lstStyle/>
          <a:p>
            <a:r>
              <a:rPr lang="en-GB" dirty="0"/>
              <a:t>Effective physical security of an asset is achieved by multi-layering the different measures, what is commonly referred to as ‘</a:t>
            </a:r>
            <a:r>
              <a:rPr lang="en-GB" dirty="0" smtClean="0"/>
              <a:t>defence-in-depth’</a:t>
            </a:r>
          </a:p>
          <a:p>
            <a:r>
              <a:rPr lang="en-GB" dirty="0" smtClean="0"/>
              <a:t>The </a:t>
            </a:r>
            <a:r>
              <a:rPr lang="en-GB" dirty="0"/>
              <a:t>concept is based on the principle that the security of an asset is not significantly reduced with the loss of any single </a:t>
            </a:r>
            <a:r>
              <a:rPr lang="en-GB" dirty="0" smtClean="0"/>
              <a:t>layer</a:t>
            </a:r>
          </a:p>
          <a:p>
            <a:r>
              <a:rPr lang="en-GB" dirty="0" smtClean="0"/>
              <a:t>Layers could include:</a:t>
            </a:r>
          </a:p>
          <a:p>
            <a:pPr lvl="1"/>
            <a:r>
              <a:rPr lang="en-GB" dirty="0" smtClean="0"/>
              <a:t>Perimeter</a:t>
            </a:r>
          </a:p>
          <a:p>
            <a:pPr lvl="1"/>
            <a:r>
              <a:rPr lang="en-GB" dirty="0" smtClean="0"/>
              <a:t>Entry controls</a:t>
            </a:r>
          </a:p>
          <a:p>
            <a:pPr lvl="1"/>
            <a:r>
              <a:rPr lang="en-GB" dirty="0" smtClean="0"/>
              <a:t>Delivery and isolation areas</a:t>
            </a:r>
          </a:p>
        </p:txBody>
      </p:sp>
    </p:spTree>
    <p:extLst>
      <p:ext uri="{BB962C8B-B14F-4D97-AF65-F5344CB8AC3E}">
        <p14:creationId xmlns:p14="http://schemas.microsoft.com/office/powerpoint/2010/main" val="13942793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Infrastructure and Security</a:t>
            </a:r>
            <a:endParaRPr lang="en-GB" dirty="0"/>
          </a:p>
        </p:txBody>
      </p:sp>
      <p:sp>
        <p:nvSpPr>
          <p:cNvPr id="3" name="Content Placeholder 2"/>
          <p:cNvSpPr>
            <a:spLocks noGrp="1"/>
          </p:cNvSpPr>
          <p:nvPr>
            <p:ph idx="1"/>
          </p:nvPr>
        </p:nvSpPr>
        <p:spPr/>
        <p:txBody>
          <a:bodyPr>
            <a:normAutofit lnSpcReduction="10000"/>
          </a:bodyPr>
          <a:lstStyle/>
          <a:p>
            <a:r>
              <a:rPr lang="en-GB" dirty="0" smtClean="0"/>
              <a:t>Security of equipment should also be a priority</a:t>
            </a:r>
          </a:p>
          <a:p>
            <a:r>
              <a:rPr lang="en-GB" dirty="0" smtClean="0"/>
              <a:t>Items would include:</a:t>
            </a:r>
          </a:p>
          <a:p>
            <a:pPr lvl="1"/>
            <a:r>
              <a:rPr lang="en-GB" dirty="0" smtClean="0"/>
              <a:t>Power to the equipment and facility</a:t>
            </a:r>
          </a:p>
          <a:p>
            <a:pPr lvl="2"/>
            <a:r>
              <a:rPr lang="en-GB" dirty="0" smtClean="0"/>
              <a:t>Backup power supply</a:t>
            </a:r>
          </a:p>
          <a:p>
            <a:pPr lvl="2"/>
            <a:r>
              <a:rPr lang="en-GB" dirty="0" smtClean="0"/>
              <a:t>UPS</a:t>
            </a:r>
          </a:p>
          <a:p>
            <a:pPr lvl="2"/>
            <a:r>
              <a:rPr lang="en-GB" dirty="0" smtClean="0"/>
              <a:t>Multiple feeds</a:t>
            </a:r>
          </a:p>
          <a:p>
            <a:pPr lvl="2"/>
            <a:r>
              <a:rPr lang="en-GB" dirty="0" smtClean="0"/>
              <a:t>Fuel for backup generator</a:t>
            </a:r>
          </a:p>
          <a:p>
            <a:pPr lvl="1"/>
            <a:r>
              <a:rPr lang="en-GB" dirty="0" smtClean="0"/>
              <a:t>Cabling security</a:t>
            </a:r>
          </a:p>
          <a:p>
            <a:pPr lvl="1"/>
            <a:r>
              <a:rPr lang="en-GB" dirty="0" smtClean="0"/>
              <a:t>Equipment maintenance</a:t>
            </a:r>
          </a:p>
          <a:p>
            <a:pPr lvl="1"/>
            <a:r>
              <a:rPr lang="en-GB" dirty="0" smtClean="0"/>
              <a:t>Off-site equipment security</a:t>
            </a:r>
          </a:p>
          <a:p>
            <a:pPr lvl="1"/>
            <a:r>
              <a:rPr lang="en-GB" dirty="0" smtClean="0"/>
              <a:t>Secure disposal or re-use of equipment</a:t>
            </a:r>
            <a:endParaRPr lang="en-GB" dirty="0"/>
          </a:p>
        </p:txBody>
      </p:sp>
    </p:spTree>
    <p:extLst>
      <p:ext uri="{BB962C8B-B14F-4D97-AF65-F5344CB8AC3E}">
        <p14:creationId xmlns:p14="http://schemas.microsoft.com/office/powerpoint/2010/main" val="1479307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9.4	Explain approaches to make software more secure</a:t>
            </a:r>
          </a:p>
        </p:txBody>
      </p:sp>
      <p:sp>
        <p:nvSpPr>
          <p:cNvPr id="3" name="Content Placeholder 2"/>
          <p:cNvSpPr>
            <a:spLocks noGrp="1"/>
          </p:cNvSpPr>
          <p:nvPr>
            <p:ph idx="1"/>
          </p:nvPr>
        </p:nvSpPr>
        <p:spPr/>
        <p:txBody>
          <a:bodyPr/>
          <a:lstStyle/>
          <a:p>
            <a:r>
              <a:rPr lang="en-GB" dirty="0" smtClean="0"/>
              <a:t>Here we will cover:</a:t>
            </a:r>
          </a:p>
          <a:p>
            <a:pPr lvl="2"/>
            <a:r>
              <a:rPr lang="en-US" dirty="0"/>
              <a:t>security </a:t>
            </a:r>
            <a:r>
              <a:rPr lang="en-US" dirty="0" smtClean="0"/>
              <a:t>scanning</a:t>
            </a:r>
            <a:endParaRPr lang="en-GB" dirty="0"/>
          </a:p>
          <a:p>
            <a:pPr lvl="2"/>
            <a:r>
              <a:rPr lang="en-US" dirty="0"/>
              <a:t>penetration </a:t>
            </a:r>
            <a:r>
              <a:rPr lang="en-US" dirty="0" smtClean="0"/>
              <a:t>testing</a:t>
            </a:r>
            <a:endParaRPr lang="en-GB" dirty="0"/>
          </a:p>
          <a:p>
            <a:pPr lvl="2"/>
            <a:r>
              <a:rPr lang="en-US" dirty="0" smtClean="0"/>
              <a:t>fuzzing</a:t>
            </a:r>
            <a:endParaRPr lang="en-GB" dirty="0"/>
          </a:p>
          <a:p>
            <a:pPr lvl="2"/>
            <a:r>
              <a:rPr lang="en-US" dirty="0"/>
              <a:t>load </a:t>
            </a:r>
            <a:r>
              <a:rPr lang="en-US" dirty="0" smtClean="0"/>
              <a:t>testing</a:t>
            </a:r>
            <a:endParaRPr lang="en-GB" dirty="0"/>
          </a:p>
          <a:p>
            <a:endParaRPr lang="en-GB" dirty="0"/>
          </a:p>
        </p:txBody>
      </p:sp>
    </p:spTree>
    <p:extLst>
      <p:ext uri="{BB962C8B-B14F-4D97-AF65-F5344CB8AC3E}">
        <p14:creationId xmlns:p14="http://schemas.microsoft.com/office/powerpoint/2010/main" val="34224398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 Scanning</a:t>
            </a:r>
            <a:endParaRPr lang="en-GB" dirty="0"/>
          </a:p>
        </p:txBody>
      </p:sp>
      <p:sp>
        <p:nvSpPr>
          <p:cNvPr id="3" name="Content Placeholder 2"/>
          <p:cNvSpPr>
            <a:spLocks noGrp="1"/>
          </p:cNvSpPr>
          <p:nvPr>
            <p:ph idx="1"/>
          </p:nvPr>
        </p:nvSpPr>
        <p:spPr/>
        <p:txBody>
          <a:bodyPr/>
          <a:lstStyle/>
          <a:p>
            <a:r>
              <a:rPr lang="en-GB" dirty="0" smtClean="0"/>
              <a:t>Also termed vulnerability scanners</a:t>
            </a:r>
          </a:p>
          <a:p>
            <a:r>
              <a:rPr lang="en-GB" dirty="0" smtClean="0"/>
              <a:t>Helps </a:t>
            </a:r>
            <a:r>
              <a:rPr lang="en-GB" dirty="0"/>
              <a:t>to determine </a:t>
            </a:r>
            <a:r>
              <a:rPr lang="en-GB" dirty="0" smtClean="0"/>
              <a:t>an </a:t>
            </a:r>
            <a:r>
              <a:rPr lang="en-GB" dirty="0"/>
              <a:t>organisation’s exposure to attack from the </a:t>
            </a:r>
            <a:r>
              <a:rPr lang="en-GB" dirty="0" smtClean="0"/>
              <a:t>internet or desktop applications</a:t>
            </a:r>
          </a:p>
          <a:p>
            <a:r>
              <a:rPr lang="en-GB" dirty="0" smtClean="0"/>
              <a:t>Is </a:t>
            </a:r>
            <a:r>
              <a:rPr lang="en-GB" dirty="0"/>
              <a:t>an inspection of the potential points of exploit on a computer or network to identify security </a:t>
            </a:r>
            <a:r>
              <a:rPr lang="en-GB" dirty="0" smtClean="0"/>
              <a:t>holes</a:t>
            </a:r>
          </a:p>
          <a:p>
            <a:r>
              <a:rPr lang="en-GB" dirty="0" smtClean="0"/>
              <a:t>A </a:t>
            </a:r>
            <a:r>
              <a:rPr lang="en-GB" dirty="0"/>
              <a:t>vulnerability scan detects and classifies system weaknesses in computers, networks and communications equipment and predicts the effectiveness of countermeasures</a:t>
            </a:r>
          </a:p>
        </p:txBody>
      </p:sp>
    </p:spTree>
    <p:extLst>
      <p:ext uri="{BB962C8B-B14F-4D97-AF65-F5344CB8AC3E}">
        <p14:creationId xmlns:p14="http://schemas.microsoft.com/office/powerpoint/2010/main" val="42509906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 Scanners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2653" y="2045628"/>
            <a:ext cx="8309810" cy="4675896"/>
          </a:xfrm>
        </p:spPr>
      </p:pic>
    </p:spTree>
    <p:extLst>
      <p:ext uri="{BB962C8B-B14F-4D97-AF65-F5344CB8AC3E}">
        <p14:creationId xmlns:p14="http://schemas.microsoft.com/office/powerpoint/2010/main" val="120318502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 Scanners</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3325" y="2013284"/>
            <a:ext cx="10688549" cy="4732601"/>
          </a:xfrm>
        </p:spPr>
      </p:pic>
    </p:spTree>
    <p:extLst>
      <p:ext uri="{BB962C8B-B14F-4D97-AF65-F5344CB8AC3E}">
        <p14:creationId xmlns:p14="http://schemas.microsoft.com/office/powerpoint/2010/main" val="25642385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Penetration Testing</a:t>
            </a:r>
            <a:endParaRPr lang="en-GB" dirty="0"/>
          </a:p>
        </p:txBody>
      </p:sp>
      <p:sp>
        <p:nvSpPr>
          <p:cNvPr id="3" name="Content Placeholder 2"/>
          <p:cNvSpPr>
            <a:spLocks noGrp="1"/>
          </p:cNvSpPr>
          <p:nvPr>
            <p:ph idx="1"/>
          </p:nvPr>
        </p:nvSpPr>
        <p:spPr/>
        <p:txBody>
          <a:bodyPr>
            <a:normAutofit fontScale="92500"/>
          </a:bodyPr>
          <a:lstStyle/>
          <a:p>
            <a:r>
              <a:rPr lang="en-GB" dirty="0"/>
              <a:t>Penetration testing (also referred to as 'pen testing') is an effective method of determining the security of </a:t>
            </a:r>
            <a:r>
              <a:rPr lang="en-GB" dirty="0" smtClean="0"/>
              <a:t>networks </a:t>
            </a:r>
            <a:r>
              <a:rPr lang="en-GB" dirty="0"/>
              <a:t>and web applications, helping </a:t>
            </a:r>
            <a:r>
              <a:rPr lang="en-GB" dirty="0" smtClean="0"/>
              <a:t>organisations </a:t>
            </a:r>
            <a:r>
              <a:rPr lang="en-GB" dirty="0"/>
              <a:t>identify the best way of protecting its </a:t>
            </a:r>
            <a:r>
              <a:rPr lang="en-GB" dirty="0" smtClean="0"/>
              <a:t>assets</a:t>
            </a:r>
          </a:p>
          <a:p>
            <a:r>
              <a:rPr lang="en-GB" dirty="0"/>
              <a:t>Penetration testing is a core tool for analysing the security of IT systems, but it's not a magic </a:t>
            </a:r>
            <a:r>
              <a:rPr lang="en-GB" dirty="0" smtClean="0"/>
              <a:t>bullet</a:t>
            </a:r>
          </a:p>
          <a:p>
            <a:endParaRPr lang="en-GB" dirty="0" smtClean="0"/>
          </a:p>
          <a:p>
            <a:r>
              <a:rPr lang="en-GB" dirty="0"/>
              <a:t>Definition: "A method for gaining assurance in the security of an IT system by attempting to breach some or all of that system's security, using the same tools and techniques as an adversary might."</a:t>
            </a:r>
          </a:p>
        </p:txBody>
      </p:sp>
    </p:spTree>
    <p:extLst>
      <p:ext uri="{BB962C8B-B14F-4D97-AF65-F5344CB8AC3E}">
        <p14:creationId xmlns:p14="http://schemas.microsoft.com/office/powerpoint/2010/main" val="3353373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515978" y="2622884"/>
            <a:ext cx="9440779" cy="1938992"/>
          </a:xfrm>
          <a:prstGeom prst="rect">
            <a:avLst/>
          </a:prstGeom>
          <a:noFill/>
        </p:spPr>
        <p:txBody>
          <a:bodyPr wrap="square" rtlCol="0">
            <a:spAutoFit/>
          </a:bodyPr>
          <a:lstStyle/>
          <a:p>
            <a:r>
              <a:rPr lang="en-GB" sz="4000" dirty="0" smtClean="0"/>
              <a:t>Developers are not trained to write secure code, nor are they incentivized to write secure code</a:t>
            </a:r>
            <a:endParaRPr lang="en-GB" sz="4000" dirty="0"/>
          </a:p>
        </p:txBody>
      </p:sp>
    </p:spTree>
    <p:extLst>
      <p:ext uri="{BB962C8B-B14F-4D97-AF65-F5344CB8AC3E}">
        <p14:creationId xmlns:p14="http://schemas.microsoft.com/office/powerpoint/2010/main" val="32783734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Penetration Testing</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80083" y="1992256"/>
            <a:ext cx="5430253" cy="4835047"/>
          </a:xfrm>
        </p:spPr>
      </p:pic>
    </p:spTree>
    <p:extLst>
      <p:ext uri="{BB962C8B-B14F-4D97-AF65-F5344CB8AC3E}">
        <p14:creationId xmlns:p14="http://schemas.microsoft.com/office/powerpoint/2010/main" val="42940487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Fuzzing</a:t>
            </a:r>
            <a:endParaRPr lang="en-GB" dirty="0"/>
          </a:p>
        </p:txBody>
      </p:sp>
      <p:sp>
        <p:nvSpPr>
          <p:cNvPr id="3" name="Content Placeholder 2"/>
          <p:cNvSpPr>
            <a:spLocks noGrp="1"/>
          </p:cNvSpPr>
          <p:nvPr>
            <p:ph idx="1"/>
          </p:nvPr>
        </p:nvSpPr>
        <p:spPr/>
        <p:txBody>
          <a:bodyPr/>
          <a:lstStyle/>
          <a:p>
            <a:r>
              <a:rPr lang="en-GB" dirty="0"/>
              <a:t>Fuzzing or fuzz testing is an automated software testing technique that involves providing invalid, unexpected, or random data as inputs to a computer </a:t>
            </a:r>
            <a:r>
              <a:rPr lang="en-GB" dirty="0" smtClean="0"/>
              <a:t>program</a:t>
            </a:r>
          </a:p>
          <a:p>
            <a:r>
              <a:rPr lang="en-GB" dirty="0" smtClean="0"/>
              <a:t>The </a:t>
            </a:r>
            <a:r>
              <a:rPr lang="en-GB" dirty="0"/>
              <a:t>program is then monitored for exceptions such as crashes, or failing built-in code assertions or for finding potential memory </a:t>
            </a:r>
            <a:r>
              <a:rPr lang="en-GB" dirty="0" smtClean="0"/>
              <a:t>leaks</a:t>
            </a:r>
          </a:p>
          <a:p>
            <a:r>
              <a:rPr lang="en-GB" dirty="0" smtClean="0"/>
              <a:t>Is a black box testing technique</a:t>
            </a:r>
          </a:p>
          <a:p>
            <a:pPr lvl="1"/>
            <a:r>
              <a:rPr lang="en-GB" dirty="0" smtClean="0"/>
              <a:t>Requires </a:t>
            </a:r>
            <a:r>
              <a:rPr lang="en-GB" dirty="0"/>
              <a:t>no access to source </a:t>
            </a:r>
            <a:r>
              <a:rPr lang="en-GB" dirty="0" smtClean="0"/>
              <a:t>code</a:t>
            </a:r>
            <a:endParaRPr lang="en-GB" dirty="0"/>
          </a:p>
        </p:txBody>
      </p:sp>
    </p:spTree>
    <p:extLst>
      <p:ext uri="{BB962C8B-B14F-4D97-AF65-F5344CB8AC3E}">
        <p14:creationId xmlns:p14="http://schemas.microsoft.com/office/powerpoint/2010/main" val="1336114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Load Testing</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2256" y="2336800"/>
            <a:ext cx="3751464" cy="3598863"/>
          </a:xfrm>
        </p:spPr>
      </p:pic>
      <p:sp>
        <p:nvSpPr>
          <p:cNvPr id="5" name="TextBox 4"/>
          <p:cNvSpPr txBox="1"/>
          <p:nvPr/>
        </p:nvSpPr>
        <p:spPr>
          <a:xfrm>
            <a:off x="415627" y="2197768"/>
            <a:ext cx="6658941" cy="4524315"/>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Load testing is performed to determine a system's behaviour under both normal and anticipated peak load conditions</a:t>
            </a:r>
          </a:p>
          <a:p>
            <a:pPr marL="285750" indent="-285750">
              <a:buFont typeface="Arial" panose="020B0604020202020204" pitchFamily="34" charset="0"/>
              <a:buChar char="•"/>
            </a:pPr>
            <a:r>
              <a:rPr lang="en-GB" sz="2400" dirty="0" smtClean="0"/>
              <a:t>It helps to identify the maximum operating capacity of an application as well as any bottlenecks and determine which element is causing degradation</a:t>
            </a:r>
          </a:p>
          <a:p>
            <a:pPr marL="285750" indent="-285750">
              <a:buFont typeface="Arial" panose="020B0604020202020204" pitchFamily="34" charset="0"/>
              <a:buChar char="•"/>
            </a:pPr>
            <a:r>
              <a:rPr lang="en-GB" sz="2400" dirty="0" smtClean="0"/>
              <a:t>Ensures that a given function, program, or system can simply handle what it’s designed to handle</a:t>
            </a:r>
          </a:p>
          <a:p>
            <a:pPr marL="285750" indent="-285750">
              <a:buFont typeface="Arial" panose="020B0604020202020204" pitchFamily="34" charset="0"/>
              <a:buChar char="•"/>
            </a:pPr>
            <a:r>
              <a:rPr lang="en-GB" sz="2400" dirty="0" smtClean="0"/>
              <a:t>Related to its bigger, more brutal cousin, stress testing</a:t>
            </a:r>
            <a:endParaRPr lang="en-GB" sz="2400" dirty="0"/>
          </a:p>
        </p:txBody>
      </p:sp>
    </p:spTree>
    <p:extLst>
      <p:ext uri="{BB962C8B-B14F-4D97-AF65-F5344CB8AC3E}">
        <p14:creationId xmlns:p14="http://schemas.microsoft.com/office/powerpoint/2010/main" val="2566430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Common Security Attacks</a:t>
            </a:r>
            <a:endParaRPr lang="en-GB" dirty="0"/>
          </a:p>
        </p:txBody>
      </p:sp>
      <p:sp>
        <p:nvSpPr>
          <p:cNvPr id="3" name="Content Placeholder 2"/>
          <p:cNvSpPr>
            <a:spLocks noGrp="1"/>
          </p:cNvSpPr>
          <p:nvPr>
            <p:ph idx="1"/>
          </p:nvPr>
        </p:nvSpPr>
        <p:spPr/>
        <p:txBody>
          <a:bodyPr/>
          <a:lstStyle/>
          <a:p>
            <a:r>
              <a:rPr lang="en-GB" dirty="0" smtClean="0"/>
              <a:t>Security attacks do not just occur on the web</a:t>
            </a:r>
          </a:p>
          <a:p>
            <a:r>
              <a:rPr lang="en-GB" dirty="0" smtClean="0"/>
              <a:t>Prevalent in operating system software and desktop applications</a:t>
            </a:r>
          </a:p>
          <a:p>
            <a:endParaRPr lang="en-GB" dirty="0"/>
          </a:p>
        </p:txBody>
      </p:sp>
    </p:spTree>
    <p:extLst>
      <p:ext uri="{BB962C8B-B14F-4D97-AF65-F5344CB8AC3E}">
        <p14:creationId xmlns:p14="http://schemas.microsoft.com/office/powerpoint/2010/main" val="2210509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Security Versus Resilience</a:t>
            </a:r>
            <a:endParaRPr lang="en-GB" dirty="0"/>
          </a:p>
        </p:txBody>
      </p:sp>
      <p:sp>
        <p:nvSpPr>
          <p:cNvPr id="3" name="Content Placeholder 2"/>
          <p:cNvSpPr>
            <a:spLocks noGrp="1"/>
          </p:cNvSpPr>
          <p:nvPr>
            <p:ph idx="1"/>
          </p:nvPr>
        </p:nvSpPr>
        <p:spPr/>
        <p:txBody>
          <a:bodyPr/>
          <a:lstStyle/>
          <a:p>
            <a:r>
              <a:rPr lang="en-GB" dirty="0" smtClean="0"/>
              <a:t>Security</a:t>
            </a:r>
          </a:p>
          <a:p>
            <a:pPr lvl="1"/>
            <a:r>
              <a:rPr lang="en-GB" dirty="0" smtClean="0"/>
              <a:t>Concerned with the physical</a:t>
            </a:r>
          </a:p>
          <a:p>
            <a:pPr lvl="1"/>
            <a:r>
              <a:rPr lang="en-GB" dirty="0" smtClean="0"/>
              <a:t>Not how to mitigate, but how to fix</a:t>
            </a:r>
          </a:p>
          <a:p>
            <a:r>
              <a:rPr lang="en-GB" dirty="0" smtClean="0"/>
              <a:t>Resilience</a:t>
            </a:r>
          </a:p>
          <a:p>
            <a:pPr lvl="1"/>
            <a:r>
              <a:rPr lang="en-GB" dirty="0" smtClean="0"/>
              <a:t>Can you continue?</a:t>
            </a:r>
          </a:p>
          <a:p>
            <a:pPr lvl="1"/>
            <a:r>
              <a:rPr lang="en-GB" dirty="0" smtClean="0"/>
              <a:t>How to continue?</a:t>
            </a:r>
          </a:p>
          <a:p>
            <a:pPr lvl="1"/>
            <a:r>
              <a:rPr lang="en-GB" dirty="0" smtClean="0"/>
              <a:t>How long before a fix is available</a:t>
            </a:r>
          </a:p>
        </p:txBody>
      </p:sp>
    </p:spTree>
    <p:extLst>
      <p:ext uri="{BB962C8B-B14F-4D97-AF65-F5344CB8AC3E}">
        <p14:creationId xmlns:p14="http://schemas.microsoft.com/office/powerpoint/2010/main" val="262156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Engineering</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682951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V Boli" panose="02000500030200090000" pitchFamily="2" charset="0"/>
                <a:cs typeface="MV Boli" panose="02000500030200090000" pitchFamily="2" charset="0"/>
              </a:rPr>
              <a:t>How it is done</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71865" y="3220069"/>
            <a:ext cx="2215965" cy="2189837"/>
          </a:xfrm>
        </p:spPr>
      </p:pic>
      <p:sp>
        <p:nvSpPr>
          <p:cNvPr id="5" name="TextBox 4"/>
          <p:cNvSpPr txBox="1"/>
          <p:nvPr/>
        </p:nvSpPr>
        <p:spPr>
          <a:xfrm>
            <a:off x="4079776" y="2239267"/>
            <a:ext cx="3940502" cy="954107"/>
          </a:xfrm>
          <a:prstGeom prst="rect">
            <a:avLst/>
          </a:prstGeom>
          <a:noFill/>
        </p:spPr>
        <p:txBody>
          <a:bodyPr wrap="none" rtlCol="0">
            <a:spAutoFit/>
          </a:bodyPr>
          <a:lstStyle/>
          <a:p>
            <a:pPr lvl="1"/>
            <a:r>
              <a:rPr lang="en-GB" sz="1400" b="1" dirty="0">
                <a:latin typeface="MV Boli" panose="02000500030200090000" pitchFamily="2" charset="0"/>
                <a:cs typeface="MV Boli" panose="02000500030200090000" pitchFamily="2" charset="0"/>
              </a:rPr>
              <a:t>Preparing the ground for attack:</a:t>
            </a:r>
          </a:p>
          <a:p>
            <a:pPr lvl="2"/>
            <a:r>
              <a:rPr lang="en-GB" sz="1400" dirty="0">
                <a:latin typeface="MV Boli" panose="02000500030200090000" pitchFamily="2" charset="0"/>
                <a:cs typeface="MV Boli" panose="02000500030200090000" pitchFamily="2" charset="0"/>
              </a:rPr>
              <a:t>Identifying the victim(s)</a:t>
            </a:r>
          </a:p>
          <a:p>
            <a:pPr lvl="2"/>
            <a:r>
              <a:rPr lang="en-GB" sz="1400" dirty="0">
                <a:latin typeface="MV Boli" panose="02000500030200090000" pitchFamily="2" charset="0"/>
                <a:cs typeface="MV Boli" panose="02000500030200090000" pitchFamily="2" charset="0"/>
              </a:rPr>
              <a:t>Gathering background information</a:t>
            </a:r>
          </a:p>
          <a:p>
            <a:pPr lvl="2"/>
            <a:r>
              <a:rPr lang="en-GB" sz="1400" dirty="0">
                <a:latin typeface="MV Boli" panose="02000500030200090000" pitchFamily="2" charset="0"/>
                <a:cs typeface="MV Boli" panose="02000500030200090000" pitchFamily="2" charset="0"/>
              </a:rPr>
              <a:t>Selecting attack method(s)</a:t>
            </a:r>
          </a:p>
        </p:txBody>
      </p:sp>
      <p:sp>
        <p:nvSpPr>
          <p:cNvPr id="6" name="TextBox 5"/>
          <p:cNvSpPr txBox="1"/>
          <p:nvPr/>
        </p:nvSpPr>
        <p:spPr>
          <a:xfrm>
            <a:off x="6638449" y="3689882"/>
            <a:ext cx="4021969" cy="954107"/>
          </a:xfrm>
          <a:prstGeom prst="rect">
            <a:avLst/>
          </a:prstGeom>
          <a:noFill/>
        </p:spPr>
        <p:txBody>
          <a:bodyPr wrap="square" rtlCol="0">
            <a:spAutoFit/>
          </a:bodyPr>
          <a:lstStyle/>
          <a:p>
            <a:pPr lvl="1"/>
            <a:r>
              <a:rPr lang="en-GB" sz="1400" b="1" dirty="0">
                <a:latin typeface="MV Boli" panose="02000500030200090000" pitchFamily="2" charset="0"/>
                <a:cs typeface="MV Boli" panose="02000500030200090000" pitchFamily="2" charset="0"/>
              </a:rPr>
              <a:t>Deceiving the victim(s) to gain a foothold:</a:t>
            </a:r>
          </a:p>
          <a:p>
            <a:pPr lvl="2"/>
            <a:r>
              <a:rPr lang="en-GB" sz="1400" dirty="0">
                <a:latin typeface="MV Boli" panose="02000500030200090000" pitchFamily="2" charset="0"/>
                <a:cs typeface="MV Boli" panose="02000500030200090000" pitchFamily="2" charset="0"/>
              </a:rPr>
              <a:t>Spinning a story</a:t>
            </a:r>
          </a:p>
          <a:p>
            <a:pPr lvl="2"/>
            <a:r>
              <a:rPr lang="en-GB" sz="1400" dirty="0">
                <a:latin typeface="MV Boli" panose="02000500030200090000" pitchFamily="2" charset="0"/>
                <a:cs typeface="MV Boli" panose="02000500030200090000" pitchFamily="2" charset="0"/>
              </a:rPr>
              <a:t>Taking control of the interaction</a:t>
            </a:r>
          </a:p>
        </p:txBody>
      </p:sp>
      <p:sp>
        <p:nvSpPr>
          <p:cNvPr id="7" name="TextBox 6"/>
          <p:cNvSpPr txBox="1"/>
          <p:nvPr/>
        </p:nvSpPr>
        <p:spPr>
          <a:xfrm>
            <a:off x="3935760" y="5558605"/>
            <a:ext cx="4536504" cy="954107"/>
          </a:xfrm>
          <a:prstGeom prst="rect">
            <a:avLst/>
          </a:prstGeom>
          <a:noFill/>
        </p:spPr>
        <p:txBody>
          <a:bodyPr wrap="square" rtlCol="0">
            <a:spAutoFit/>
          </a:bodyPr>
          <a:lstStyle/>
          <a:p>
            <a:pPr lvl="1"/>
            <a:r>
              <a:rPr lang="en-GB" sz="1400" b="1" dirty="0">
                <a:latin typeface="MV Boli" panose="02000500030200090000" pitchFamily="2" charset="0"/>
                <a:cs typeface="MV Boli" panose="02000500030200090000" pitchFamily="2" charset="0"/>
              </a:rPr>
              <a:t>Obtaining the information over a period of time:</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Expanding foothold</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Executing the attack</a:t>
            </a:r>
          </a:p>
        </p:txBody>
      </p:sp>
      <p:sp>
        <p:nvSpPr>
          <p:cNvPr id="8" name="TextBox 7"/>
          <p:cNvSpPr txBox="1"/>
          <p:nvPr/>
        </p:nvSpPr>
        <p:spPr>
          <a:xfrm>
            <a:off x="983432" y="3691947"/>
            <a:ext cx="4032448" cy="1384995"/>
          </a:xfrm>
          <a:prstGeom prst="rect">
            <a:avLst/>
          </a:prstGeom>
          <a:noFill/>
        </p:spPr>
        <p:txBody>
          <a:bodyPr wrap="square" rtlCol="0">
            <a:spAutoFit/>
          </a:bodyPr>
          <a:lstStyle/>
          <a:p>
            <a:pPr lvl="1" algn="ctr"/>
            <a:r>
              <a:rPr lang="en-GB" sz="1400" b="1" dirty="0">
                <a:latin typeface="MV Boli" panose="02000500030200090000" pitchFamily="2" charset="0"/>
                <a:cs typeface="MV Boli" panose="02000500030200090000" pitchFamily="2" charset="0"/>
              </a:rPr>
              <a:t>Closing the interaction, ideally without arousing suspicion:</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Bringing the charade to a natural end</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Removing all traces of malware</a:t>
            </a:r>
          </a:p>
          <a:p>
            <a:pPr marL="1200150" lvl="2" indent="-285750">
              <a:buFont typeface="Arial" panose="020B0604020202020204" pitchFamily="34" charset="0"/>
              <a:buChar char="•"/>
            </a:pPr>
            <a:r>
              <a:rPr lang="en-GB" sz="1400" dirty="0">
                <a:latin typeface="MV Boli" panose="02000500030200090000" pitchFamily="2" charset="0"/>
                <a:cs typeface="MV Boli" panose="02000500030200090000" pitchFamily="2" charset="0"/>
              </a:rPr>
              <a:t>Covering tracks</a:t>
            </a:r>
          </a:p>
        </p:txBody>
      </p:sp>
    </p:spTree>
    <p:extLst>
      <p:ext uri="{BB962C8B-B14F-4D97-AF65-F5344CB8AC3E}">
        <p14:creationId xmlns:p14="http://schemas.microsoft.com/office/powerpoint/2010/main" val="2316951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nvPr>
        </p:nvGraphicFramePr>
        <p:xfrm>
          <a:off x="1991544" y="748154"/>
          <a:ext cx="8352928" cy="6109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423592" y="1"/>
            <a:ext cx="8035744" cy="830997"/>
          </a:xfrm>
          <a:prstGeom prst="rect">
            <a:avLst/>
          </a:prstGeom>
          <a:noFill/>
        </p:spPr>
        <p:txBody>
          <a:bodyPr wrap="square" rtlCol="0">
            <a:spAutoFit/>
          </a:bodyPr>
          <a:lstStyle/>
          <a:p>
            <a:pPr algn="ctr"/>
            <a:r>
              <a:rPr lang="en-GB" sz="2400" dirty="0">
                <a:latin typeface="MV Boli" panose="02000500030200090000" pitchFamily="2" charset="0"/>
                <a:cs typeface="MV Boli" panose="02000500030200090000" pitchFamily="2" charset="0"/>
              </a:rPr>
              <a:t>Five most common forms of digital social engineering assaults</a:t>
            </a:r>
          </a:p>
        </p:txBody>
      </p:sp>
    </p:spTree>
    <p:extLst>
      <p:ext uri="{BB962C8B-B14F-4D97-AF65-F5344CB8AC3E}">
        <p14:creationId xmlns:p14="http://schemas.microsoft.com/office/powerpoint/2010/main" val="29320872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2">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heme2" id="{96AE3113-4FDC-4ED1-A917-C8071F235E15}" vid="{F90F6FCD-6117-4737-B33C-90B6F6F9CC40}"/>
    </a:ext>
  </a:extLst>
</a:theme>
</file>

<file path=docProps/app.xml><?xml version="1.0" encoding="utf-8"?>
<Properties xmlns="http://schemas.openxmlformats.org/officeDocument/2006/extended-properties" xmlns:vt="http://schemas.openxmlformats.org/officeDocument/2006/docPropsVTypes">
  <TotalTime>2</TotalTime>
  <Words>1747</Words>
  <Application>Microsoft Office PowerPoint</Application>
  <PresentationFormat>Widescreen</PresentationFormat>
  <Paragraphs>240</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MV Boli</vt:lpstr>
      <vt:lpstr>Trebuchet MS</vt:lpstr>
      <vt:lpstr>Theme2</vt:lpstr>
      <vt:lpstr>BCS Level 3 Certificate in Programming</vt:lpstr>
      <vt:lpstr>Learning Outcomes</vt:lpstr>
      <vt:lpstr>9.1 Describe the following types of security issues and the scale and nature of threats that can impact software development</vt:lpstr>
      <vt:lpstr>PowerPoint Presentation</vt:lpstr>
      <vt:lpstr>Common Security Attacks</vt:lpstr>
      <vt:lpstr>Security Versus Resilience</vt:lpstr>
      <vt:lpstr>Social Engineering</vt:lpstr>
      <vt:lpstr>How it is done</vt:lpstr>
      <vt:lpstr>PowerPoint Presentation</vt:lpstr>
      <vt:lpstr>9.2 Explain what is meant by 'building security in', in terms of secure software development and creating a secure end-product, and why it is important.</vt:lpstr>
      <vt:lpstr>Building Security In</vt:lpstr>
      <vt:lpstr>Building Security In</vt:lpstr>
      <vt:lpstr>Building Security In</vt:lpstr>
      <vt:lpstr>Software Risk Management and Secure Software Development Life Cycles (S-SDLC)</vt:lpstr>
      <vt:lpstr>Role Coders Play</vt:lpstr>
      <vt:lpstr>Impact of not building in Security - What are the costs?</vt:lpstr>
      <vt:lpstr>Building Security In At The Start Is Better Than Trying To Retrofit Later</vt:lpstr>
      <vt:lpstr>Building Security In At The Start Is Better Than Trying To Retrofit Later</vt:lpstr>
      <vt:lpstr>9.3 Describe proactive security approaches during software design and development</vt:lpstr>
      <vt:lpstr>Security Development Lifecycle (SDLC);</vt:lpstr>
      <vt:lpstr>SDLC Introduction</vt:lpstr>
      <vt:lpstr>Requirements Analysis</vt:lpstr>
      <vt:lpstr>Design</vt:lpstr>
      <vt:lpstr>Implementation or coding</vt:lpstr>
      <vt:lpstr>SAST and DAST</vt:lpstr>
      <vt:lpstr>Testing</vt:lpstr>
      <vt:lpstr>Release Phase</vt:lpstr>
      <vt:lpstr>Defensive Design / Defensive Programming</vt:lpstr>
      <vt:lpstr>PowerPoint Presentation</vt:lpstr>
      <vt:lpstr>Defensive design</vt:lpstr>
      <vt:lpstr>Test Creation and Execution</vt:lpstr>
      <vt:lpstr>Permission Setting and Role Based Access</vt:lpstr>
      <vt:lpstr>Physical Infrastructure and Security</vt:lpstr>
      <vt:lpstr>Physical Infrastructure and Security</vt:lpstr>
      <vt:lpstr>9.4 Explain approaches to make software more secure</vt:lpstr>
      <vt:lpstr>Security Scanning</vt:lpstr>
      <vt:lpstr>Security Scanners</vt:lpstr>
      <vt:lpstr>Security Scanners</vt:lpstr>
      <vt:lpstr>Penetration Testing</vt:lpstr>
      <vt:lpstr>Penetration Testing</vt:lpstr>
      <vt:lpstr>Fuzzing</vt:lpstr>
      <vt:lpstr>Load Testing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Outcomes</dc:title>
  <dc:creator>Len</dc:creator>
  <cp:lastModifiedBy>Len</cp:lastModifiedBy>
  <cp:revision>2</cp:revision>
  <dcterms:created xsi:type="dcterms:W3CDTF">2018-07-24T20:09:08Z</dcterms:created>
  <dcterms:modified xsi:type="dcterms:W3CDTF">2018-07-24T20:11:19Z</dcterms:modified>
</cp:coreProperties>
</file>