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82" r:id="rId4"/>
    <p:sldId id="258" r:id="rId5"/>
    <p:sldId id="262" r:id="rId6"/>
    <p:sldId id="263" r:id="rId7"/>
    <p:sldId id="264" r:id="rId8"/>
    <p:sldId id="265" r:id="rId9"/>
    <p:sldId id="266" r:id="rId10"/>
    <p:sldId id="267" r:id="rId11"/>
    <p:sldId id="268" r:id="rId12"/>
    <p:sldId id="259" r:id="rId13"/>
    <p:sldId id="281" r:id="rId14"/>
    <p:sldId id="388" r:id="rId15"/>
    <p:sldId id="279" r:id="rId16"/>
    <p:sldId id="269" r:id="rId17"/>
    <p:sldId id="270" r:id="rId18"/>
    <p:sldId id="276" r:id="rId19"/>
    <p:sldId id="384" r:id="rId20"/>
    <p:sldId id="286" r:id="rId21"/>
    <p:sldId id="271" r:id="rId22"/>
    <p:sldId id="274" r:id="rId23"/>
    <p:sldId id="393" r:id="rId24"/>
    <p:sldId id="389" r:id="rId25"/>
    <p:sldId id="382" r:id="rId26"/>
    <p:sldId id="385" r:id="rId27"/>
    <p:sldId id="392" r:id="rId28"/>
    <p:sldId id="391" r:id="rId29"/>
    <p:sldId id="280" r:id="rId30"/>
    <p:sldId id="275" r:id="rId31"/>
    <p:sldId id="277" r:id="rId32"/>
  </p:sldIdLst>
  <p:sldSz cx="9144000" cy="6858000" type="screen4x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2" autoAdjust="0"/>
    <p:restoredTop sz="94727"/>
  </p:normalViewPr>
  <p:slideViewPr>
    <p:cSldViewPr>
      <p:cViewPr varScale="1">
        <p:scale>
          <a:sx n="85" d="100"/>
          <a:sy n="85" d="100"/>
        </p:scale>
        <p:origin x="182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solidFill>
                  <a:schemeClr val="accent1">
                    <a:lumMod val="75000"/>
                  </a:schemeClr>
                </a:solidFill>
                <a:latin typeface="+mn-lt"/>
              </a:defRPr>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GB" dirty="0"/>
          </a:p>
        </p:txBody>
      </p:sp>
      <p:sp>
        <p:nvSpPr>
          <p:cNvPr id="6" name="Slide Number Placeholder 5"/>
          <p:cNvSpPr>
            <a:spLocks noGrp="1"/>
          </p:cNvSpPr>
          <p:nvPr>
            <p:ph type="sldNum" sz="quarter" idx="12"/>
          </p:nvPr>
        </p:nvSpPr>
        <p:spPr>
          <a:xfrm>
            <a:off x="8676457" y="6237313"/>
            <a:ext cx="37808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5526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5F90B5A-9AF8-4AEA-9133-124376A4E123}" type="datetimeFigureOut">
              <a:rPr lang="en-GB" smtClean="0"/>
              <a:t>04/11/2022</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6940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5F90B5A-9AF8-4AEA-9133-124376A4E123}" type="datetimeFigureOut">
              <a:rPr lang="en-GB" smtClean="0"/>
              <a:t>04/11/2022</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18975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617" y="365128"/>
            <a:ext cx="8692816" cy="1325563"/>
          </a:xfrm>
        </p:spPr>
        <p:txBody>
          <a:bodyPr/>
          <a:lstStyle>
            <a:lvl1pPr>
              <a:defRPr b="1">
                <a:solidFill>
                  <a:schemeClr val="accent1">
                    <a:lumMod val="75000"/>
                  </a:schemeClr>
                </a:solidFill>
              </a:defRPr>
            </a:lvl1pPr>
          </a:lstStyle>
          <a:p>
            <a:r>
              <a:rPr lang="en-GB"/>
              <a:t>Click to edit Master title style</a:t>
            </a:r>
            <a:endParaRPr lang="en-GB" dirty="0"/>
          </a:p>
        </p:txBody>
      </p:sp>
      <p:sp>
        <p:nvSpPr>
          <p:cNvPr id="3" name="Content Placeholder 2"/>
          <p:cNvSpPr>
            <a:spLocks noGrp="1"/>
          </p:cNvSpPr>
          <p:nvPr>
            <p:ph idx="1"/>
          </p:nvPr>
        </p:nvSpPr>
        <p:spPr>
          <a:xfrm>
            <a:off x="234617" y="1825625"/>
            <a:ext cx="8692816" cy="4935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12"/>
          </p:nvPr>
        </p:nvSpPr>
        <p:spPr>
          <a:xfrm>
            <a:off x="8581525" y="6396459"/>
            <a:ext cx="34590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60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712" y="1709741"/>
            <a:ext cx="8506327" cy="2852737"/>
          </a:xfrm>
        </p:spPr>
        <p:txBody>
          <a:bodyPr anchor="b"/>
          <a:lstStyle>
            <a:lvl1pPr>
              <a:defRPr sz="3375">
                <a:solidFill>
                  <a:schemeClr val="accent1">
                    <a:lumMod val="75000"/>
                  </a:schemeClr>
                </a:solidFill>
                <a:latin typeface="+mn-lt"/>
              </a:defRPr>
            </a:lvl1pPr>
          </a:lstStyle>
          <a:p>
            <a:r>
              <a:rPr lang="en-GB"/>
              <a:t>Click to edit Master title style</a:t>
            </a:r>
            <a:endParaRPr lang="en-GB" dirty="0"/>
          </a:p>
        </p:txBody>
      </p:sp>
      <p:sp>
        <p:nvSpPr>
          <p:cNvPr id="3" name="Text Placeholder 2"/>
          <p:cNvSpPr>
            <a:spLocks noGrp="1"/>
          </p:cNvSpPr>
          <p:nvPr>
            <p:ph type="body" idx="1"/>
          </p:nvPr>
        </p:nvSpPr>
        <p:spPr>
          <a:xfrm>
            <a:off x="270712" y="4589466"/>
            <a:ext cx="8506327"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8449177" y="6356353"/>
            <a:ext cx="32786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9680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850606" cy="1325563"/>
          </a:xfrm>
        </p:spPr>
        <p:txBody>
          <a:bodyPr/>
          <a:lstStyle>
            <a:lvl1pPr>
              <a:defRPr>
                <a:solidFill>
                  <a:schemeClr val="accent1">
                    <a:lumMod val="75000"/>
                  </a:schemeClr>
                </a:solidFill>
                <a:latin typeface="+mn-lt"/>
              </a:defRPr>
            </a:lvl1p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1" y="1825625"/>
            <a:ext cx="3850106"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p:cNvSpPr>
            <a:spLocks noGrp="1"/>
          </p:cNvSpPr>
          <p:nvPr>
            <p:ph type="sldNum" sz="quarter" idx="12"/>
          </p:nvPr>
        </p:nvSpPr>
        <p:spPr>
          <a:xfrm>
            <a:off x="8479256" y="6315579"/>
            <a:ext cx="40005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3755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247107"/>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629151" y="2505075"/>
            <a:ext cx="3887391"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a:xfrm>
            <a:off x="8647510" y="6356353"/>
            <a:ext cx="37808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8811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1386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7174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GB"/>
              <a:t>Click to edit Master title style</a:t>
            </a:r>
          </a:p>
        </p:txBody>
      </p:sp>
      <p:sp>
        <p:nvSpPr>
          <p:cNvPr id="3" name="Content Placeholder 2"/>
          <p:cNvSpPr>
            <a:spLocks noGrp="1"/>
          </p:cNvSpPr>
          <p:nvPr>
            <p:ph idx="1"/>
          </p:nvPr>
        </p:nvSpPr>
        <p:spPr>
          <a:xfrm>
            <a:off x="3887391" y="987425"/>
            <a:ext cx="4629150" cy="573405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399"/>
            <a:ext cx="2949178" cy="466407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355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GB"/>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25F90B5A-9AF8-4AEA-9133-124376A4E123}" type="datetimeFigureOut">
              <a:rPr lang="en-GB" smtClean="0"/>
              <a:t>04/11/2022</a:t>
            </a:fld>
            <a:endParaRPr lang="en-GB"/>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456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89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06426" y="31741"/>
            <a:ext cx="668828"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04348" y="22313"/>
            <a:ext cx="628650" cy="335280"/>
          </a:xfrm>
          <a:prstGeom prst="rect">
            <a:avLst/>
          </a:prstGeom>
        </p:spPr>
      </p:pic>
      <p:sp>
        <p:nvSpPr>
          <p:cNvPr id="4" name="Rectangle 3"/>
          <p:cNvSpPr/>
          <p:nvPr/>
        </p:nvSpPr>
        <p:spPr>
          <a:xfrm>
            <a:off x="0" y="6525344"/>
            <a:ext cx="9144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lide Number Placeholder 5"/>
          <p:cNvSpPr>
            <a:spLocks noGrp="1"/>
          </p:cNvSpPr>
          <p:nvPr>
            <p:ph type="sldNum" sz="quarter" idx="4"/>
          </p:nvPr>
        </p:nvSpPr>
        <p:spPr>
          <a:xfrm>
            <a:off x="8622451" y="6266474"/>
            <a:ext cx="37808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82931A0-FD84-40E0-BB2F-B6C3805ED98E}"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1" y="-6045"/>
            <a:ext cx="1598738" cy="714103"/>
          </a:xfrm>
          <a:prstGeom prst="rect">
            <a:avLst/>
          </a:prstGeom>
        </p:spPr>
      </p:pic>
    </p:spTree>
    <p:extLst>
      <p:ext uri="{BB962C8B-B14F-4D97-AF65-F5344CB8AC3E}">
        <p14:creationId xmlns:p14="http://schemas.microsoft.com/office/powerpoint/2010/main" val="30612338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514350" rtl="0" eaLnBrk="1" latinLnBrk="0" hangingPunct="1">
        <a:lnSpc>
          <a:spcPct val="90000"/>
        </a:lnSpc>
        <a:spcBef>
          <a:spcPct val="0"/>
        </a:spcBef>
        <a:buNone/>
        <a:defRPr sz="2475" kern="1200">
          <a:solidFill>
            <a:schemeClr val="accent1">
              <a:lumMod val="75000"/>
            </a:schemeClr>
          </a:solidFill>
          <a:latin typeface="+mn-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tKSUokG3Y0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justinmind.com/blog/user-persona/"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forms.office.com/pages/designpagev2.aspx?lang=en-GB&amp;origin=OfficeDotCom&amp;route=Start&amp;subpage=design&amp;id=fd3z5z4JJUuJnxRhvsd5l2_xne0M4wZOuZHw-ZSHDKNURVlSWkQ5Q0JTVEtBNU9EVjhBN0tPT0VSVi4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Developing software)</a:t>
            </a:r>
            <a:endParaRPr lang="en-GB" dirty="0"/>
          </a:p>
        </p:txBody>
      </p:sp>
      <p:sp>
        <p:nvSpPr>
          <p:cNvPr id="3" name="Subtitle 2"/>
          <p:cNvSpPr>
            <a:spLocks noGrp="1"/>
          </p:cNvSpPr>
          <p:nvPr>
            <p:ph type="subTitle" idx="1"/>
          </p:nvPr>
        </p:nvSpPr>
        <p:spPr/>
        <p:txBody>
          <a:bodyPr vert="horz" lIns="91440" tIns="45720" rIns="91440" bIns="45720" rtlCol="0" anchor="t">
            <a:normAutofit/>
          </a:bodyPr>
          <a:lstStyle/>
          <a:p>
            <a:r>
              <a:rPr lang="en-US" sz="2800" dirty="0"/>
              <a:t>Functional and non-functional requirements</a:t>
            </a:r>
          </a:p>
          <a:p>
            <a:r>
              <a:rPr lang="en-US" sz="2800" dirty="0">
                <a:cs typeface="Calibri"/>
              </a:rPr>
              <a:t>S11</a:t>
            </a:r>
          </a:p>
          <a:p>
            <a:r>
              <a:rPr lang="en-US" sz="2800" dirty="0">
                <a:cs typeface="Calibri"/>
              </a:rPr>
              <a:t>7 Tasks </a:t>
            </a:r>
          </a:p>
        </p:txBody>
      </p:sp>
      <p:sp>
        <p:nvSpPr>
          <p:cNvPr id="4" name="TextBox 3">
            <a:extLst>
              <a:ext uri="{FF2B5EF4-FFF2-40B4-BE49-F238E27FC236}">
                <a16:creationId xmlns:a16="http://schemas.microsoft.com/office/drawing/2014/main" id="{DB3C12A5-5C78-4C17-687E-1DA5276CBE43}"/>
              </a:ext>
            </a:extLst>
          </p:cNvPr>
          <p:cNvSpPr txBox="1"/>
          <p:nvPr/>
        </p:nvSpPr>
        <p:spPr>
          <a:xfrm>
            <a:off x="6424863" y="326055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19460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Maintainability</a:t>
            </a:r>
          </a:p>
        </p:txBody>
      </p:sp>
      <p:sp>
        <p:nvSpPr>
          <p:cNvPr id="3" name="Content Placeholder 2"/>
          <p:cNvSpPr>
            <a:spLocks noGrp="1"/>
          </p:cNvSpPr>
          <p:nvPr>
            <p:ph idx="1"/>
          </p:nvPr>
        </p:nvSpPr>
        <p:spPr/>
        <p:txBody>
          <a:bodyPr>
            <a:normAutofit/>
          </a:bodyPr>
          <a:lstStyle/>
          <a:p>
            <a:r>
              <a:rPr lang="en-GB" sz="2800" dirty="0"/>
              <a:t>Maintainability is the measure of ability to successfully repair or fix the product after manufacturing, usually in the field, and over time</a:t>
            </a:r>
          </a:p>
        </p:txBody>
      </p:sp>
    </p:spTree>
    <p:extLst>
      <p:ext uri="{BB962C8B-B14F-4D97-AF65-F5344CB8AC3E}">
        <p14:creationId xmlns:p14="http://schemas.microsoft.com/office/powerpoint/2010/main" val="81855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Recoverability</a:t>
            </a:r>
          </a:p>
        </p:txBody>
      </p:sp>
      <p:sp>
        <p:nvSpPr>
          <p:cNvPr id="3" name="Content Placeholder 2"/>
          <p:cNvSpPr>
            <a:spLocks noGrp="1"/>
          </p:cNvSpPr>
          <p:nvPr>
            <p:ph idx="1"/>
          </p:nvPr>
        </p:nvSpPr>
        <p:spPr/>
        <p:txBody>
          <a:bodyPr>
            <a:normAutofit/>
          </a:bodyPr>
          <a:lstStyle/>
          <a:p>
            <a:r>
              <a:rPr lang="en-GB" sz="2800" dirty="0"/>
              <a:t>Recovery process – how do recoveries work, what is the process?</a:t>
            </a:r>
          </a:p>
          <a:p>
            <a:r>
              <a:rPr lang="en-GB" sz="2800" dirty="0"/>
              <a:t>Recovery time scales – how quickly should a recovery take to perform?</a:t>
            </a:r>
          </a:p>
          <a:p>
            <a:r>
              <a:rPr lang="en-GB" sz="2800" dirty="0"/>
              <a:t>Backup frequencies – how often is the transaction data, set-up data, and system (code) backed-up?</a:t>
            </a:r>
          </a:p>
          <a:p>
            <a:r>
              <a:rPr lang="en-GB" sz="2800" dirty="0"/>
              <a:t>Backup generations - what are the requirements for restoring to previous instance(s)?</a:t>
            </a:r>
          </a:p>
        </p:txBody>
      </p:sp>
    </p:spTree>
    <p:extLst>
      <p:ext uri="{BB962C8B-B14F-4D97-AF65-F5344CB8AC3E}">
        <p14:creationId xmlns:p14="http://schemas.microsoft.com/office/powerpoint/2010/main" val="102680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non functional requirements</a:t>
            </a:r>
          </a:p>
        </p:txBody>
      </p:sp>
      <p:sp>
        <p:nvSpPr>
          <p:cNvPr id="3" name="Content Placeholder 2"/>
          <p:cNvSpPr>
            <a:spLocks noGrp="1"/>
          </p:cNvSpPr>
          <p:nvPr>
            <p:ph idx="1"/>
          </p:nvPr>
        </p:nvSpPr>
        <p:spPr/>
        <p:txBody>
          <a:bodyPr>
            <a:normAutofit/>
          </a:bodyPr>
          <a:lstStyle/>
          <a:p>
            <a:r>
              <a:rPr lang="en-GB" sz="2800" b="1" dirty="0"/>
              <a:t>Performance</a:t>
            </a:r>
            <a:endParaRPr lang="en-GB" sz="2800" dirty="0"/>
          </a:p>
          <a:p>
            <a:r>
              <a:rPr lang="en-GB" sz="2800" b="1" dirty="0"/>
              <a:t>Security</a:t>
            </a:r>
            <a:endParaRPr lang="en-GB" sz="2800" dirty="0"/>
          </a:p>
          <a:p>
            <a:r>
              <a:rPr lang="en-GB" sz="2800" b="1" dirty="0"/>
              <a:t>Usability</a:t>
            </a:r>
          </a:p>
          <a:p>
            <a:r>
              <a:rPr lang="en-GB" sz="2800" b="1" dirty="0"/>
              <a:t>Compatibility</a:t>
            </a:r>
          </a:p>
          <a:p>
            <a:endParaRPr lang="en-GB" sz="2800" b="1" dirty="0"/>
          </a:p>
          <a:p>
            <a:r>
              <a:rPr lang="en-GB" sz="2800" dirty="0"/>
              <a:t>Attributes such as performance, security, usability, compatibility aren't a "feature" of the system, but are a required characteristic</a:t>
            </a:r>
          </a:p>
          <a:p>
            <a:r>
              <a:rPr lang="en-GB" sz="2800" dirty="0"/>
              <a:t>why they are a required characteristic and not a feature ?</a:t>
            </a:r>
          </a:p>
          <a:p>
            <a:pPr marL="0" indent="0">
              <a:buNone/>
            </a:pPr>
            <a:endParaRPr lang="en-GB" sz="2800" dirty="0"/>
          </a:p>
        </p:txBody>
      </p:sp>
    </p:spTree>
    <p:extLst>
      <p:ext uri="{BB962C8B-B14F-4D97-AF65-F5344CB8AC3E}">
        <p14:creationId xmlns:p14="http://schemas.microsoft.com/office/powerpoint/2010/main" val="229785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88C8-5AE1-416F-A2B4-47F2F5144B4B}"/>
              </a:ext>
            </a:extLst>
          </p:cNvPr>
          <p:cNvSpPr>
            <a:spLocks noGrp="1"/>
          </p:cNvSpPr>
          <p:nvPr>
            <p:ph type="title"/>
          </p:nvPr>
        </p:nvSpPr>
        <p:spPr/>
        <p:txBody>
          <a:bodyPr/>
          <a:lstStyle/>
          <a:p>
            <a:r>
              <a:rPr lang="en-GB" sz="2450" dirty="0"/>
              <a:t>Task 1</a:t>
            </a:r>
            <a:endParaRPr lang="en-GB" dirty="0"/>
          </a:p>
        </p:txBody>
      </p:sp>
      <p:sp>
        <p:nvSpPr>
          <p:cNvPr id="3" name="Content Placeholder 2">
            <a:extLst>
              <a:ext uri="{FF2B5EF4-FFF2-40B4-BE49-F238E27FC236}">
                <a16:creationId xmlns:a16="http://schemas.microsoft.com/office/drawing/2014/main" id="{77A8F123-3596-4DE3-A9BA-0D5F302478A9}"/>
              </a:ext>
            </a:extLst>
          </p:cNvPr>
          <p:cNvSpPr>
            <a:spLocks noGrp="1"/>
          </p:cNvSpPr>
          <p:nvPr>
            <p:ph idx="1"/>
          </p:nvPr>
        </p:nvSpPr>
        <p:spPr/>
        <p:txBody>
          <a:bodyPr vert="horz" lIns="91440" tIns="45720" rIns="91440" bIns="45720" rtlCol="0" anchor="t">
            <a:normAutofit/>
          </a:bodyPr>
          <a:lstStyle/>
          <a:p>
            <a:pPr marL="128270" indent="-128270"/>
            <a:r>
              <a:rPr lang="en-GB" sz="2800" dirty="0"/>
              <a:t>Firstly  list examples of non functional and functional requirements including a description.</a:t>
            </a:r>
            <a:endParaRPr lang="en-GB" sz="2800" dirty="0">
              <a:cs typeface="Calibri"/>
            </a:endParaRPr>
          </a:p>
          <a:p>
            <a:pPr marL="0" indent="0">
              <a:buNone/>
            </a:pPr>
            <a:endParaRPr lang="en-GB" sz="2800" dirty="0">
              <a:cs typeface="Calibri"/>
            </a:endParaRPr>
          </a:p>
          <a:p>
            <a:pPr marL="0" indent="0">
              <a:buNone/>
            </a:pPr>
            <a:endParaRPr lang="en-GB" sz="2800" dirty="0"/>
          </a:p>
        </p:txBody>
      </p:sp>
      <p:graphicFrame>
        <p:nvGraphicFramePr>
          <p:cNvPr id="4" name="Table 4">
            <a:extLst>
              <a:ext uri="{FF2B5EF4-FFF2-40B4-BE49-F238E27FC236}">
                <a16:creationId xmlns:a16="http://schemas.microsoft.com/office/drawing/2014/main" id="{95648181-D919-47EA-A8C0-B910D22B28E5}"/>
              </a:ext>
            </a:extLst>
          </p:cNvPr>
          <p:cNvGraphicFramePr>
            <a:graphicFrameLocks noGrp="1"/>
          </p:cNvGraphicFramePr>
          <p:nvPr>
            <p:extLst>
              <p:ext uri="{D42A27DB-BD31-4B8C-83A1-F6EECF244321}">
                <p14:modId xmlns:p14="http://schemas.microsoft.com/office/powerpoint/2010/main" val="3098569627"/>
              </p:ext>
            </p:extLst>
          </p:nvPr>
        </p:nvGraphicFramePr>
        <p:xfrm>
          <a:off x="800631" y="3000487"/>
          <a:ext cx="6096000" cy="187220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51673727"/>
                    </a:ext>
                  </a:extLst>
                </a:gridCol>
                <a:gridCol w="3048000">
                  <a:extLst>
                    <a:ext uri="{9D8B030D-6E8A-4147-A177-3AD203B41FA5}">
                      <a16:colId xmlns:a16="http://schemas.microsoft.com/office/drawing/2014/main" val="122799580"/>
                    </a:ext>
                  </a:extLst>
                </a:gridCol>
              </a:tblGrid>
              <a:tr h="370840">
                <a:tc>
                  <a:txBody>
                    <a:bodyPr/>
                    <a:lstStyle/>
                    <a:p>
                      <a:r>
                        <a:rPr lang="en-GB" dirty="0"/>
                        <a:t>Functional </a:t>
                      </a:r>
                    </a:p>
                  </a:txBody>
                  <a:tcPr/>
                </a:tc>
                <a:tc>
                  <a:txBody>
                    <a:bodyPr/>
                    <a:lstStyle/>
                    <a:p>
                      <a:r>
                        <a:rPr lang="en-GB" dirty="0"/>
                        <a:t>Non Functional</a:t>
                      </a:r>
                    </a:p>
                  </a:txBody>
                  <a:tcPr/>
                </a:tc>
                <a:extLst>
                  <a:ext uri="{0D108BD9-81ED-4DB2-BD59-A6C34878D82A}">
                    <a16:rowId xmlns:a16="http://schemas.microsoft.com/office/drawing/2014/main" val="895233979"/>
                  </a:ext>
                </a:extLst>
              </a:tr>
              <a:tr h="370840">
                <a:tc>
                  <a:txBody>
                    <a:bodyPr/>
                    <a:lstStyle/>
                    <a:p>
                      <a:r>
                        <a:rPr lang="en-GB" dirty="0"/>
                        <a:t>Including brief description……</a:t>
                      </a:r>
                    </a:p>
                  </a:txBody>
                  <a:tcPr/>
                </a:tc>
                <a:tc>
                  <a:txBody>
                    <a:bodyPr/>
                    <a:lstStyle/>
                    <a:p>
                      <a:endParaRPr lang="en-GB"/>
                    </a:p>
                  </a:txBody>
                  <a:tcPr/>
                </a:tc>
                <a:extLst>
                  <a:ext uri="{0D108BD9-81ED-4DB2-BD59-A6C34878D82A}">
                    <a16:rowId xmlns:a16="http://schemas.microsoft.com/office/drawing/2014/main" val="255382254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2247602445"/>
                  </a:ext>
                </a:extLst>
              </a:tr>
              <a:tr h="75968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14044948"/>
                  </a:ext>
                </a:extLst>
              </a:tr>
            </a:tbl>
          </a:graphicData>
        </a:graphic>
      </p:graphicFrame>
    </p:spTree>
    <p:extLst>
      <p:ext uri="{BB962C8B-B14F-4D97-AF65-F5344CB8AC3E}">
        <p14:creationId xmlns:p14="http://schemas.microsoft.com/office/powerpoint/2010/main" val="261058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3B2D-FD69-4F55-9DF8-7CEA9020B71C}"/>
              </a:ext>
            </a:extLst>
          </p:cNvPr>
          <p:cNvSpPr>
            <a:spLocks noGrp="1"/>
          </p:cNvSpPr>
          <p:nvPr>
            <p:ph type="title"/>
          </p:nvPr>
        </p:nvSpPr>
        <p:spPr/>
        <p:txBody>
          <a:bodyPr/>
          <a:lstStyle/>
          <a:p>
            <a:r>
              <a:rPr lang="en-GB" sz="2450" dirty="0"/>
              <a:t>Task 2</a:t>
            </a:r>
            <a:endParaRPr lang="en-GB" dirty="0"/>
          </a:p>
        </p:txBody>
      </p:sp>
      <p:sp>
        <p:nvSpPr>
          <p:cNvPr id="3" name="Content Placeholder 2">
            <a:extLst>
              <a:ext uri="{FF2B5EF4-FFF2-40B4-BE49-F238E27FC236}">
                <a16:creationId xmlns:a16="http://schemas.microsoft.com/office/drawing/2014/main" id="{6D406FCE-F230-4E67-A402-2F551FA18676}"/>
              </a:ext>
            </a:extLst>
          </p:cNvPr>
          <p:cNvSpPr>
            <a:spLocks noGrp="1"/>
          </p:cNvSpPr>
          <p:nvPr>
            <p:ph idx="1"/>
          </p:nvPr>
        </p:nvSpPr>
        <p:spPr/>
        <p:txBody>
          <a:bodyPr vert="horz" lIns="91440" tIns="45720" rIns="91440" bIns="45720" rtlCol="0" anchor="t">
            <a:normAutofit/>
          </a:bodyPr>
          <a:lstStyle/>
          <a:p>
            <a:pPr marL="0" indent="0">
              <a:buNone/>
            </a:pPr>
            <a:r>
              <a:rPr lang="en-GB" sz="2400" dirty="0"/>
              <a:t>Revisit your list and discuss </a:t>
            </a:r>
            <a:endParaRPr lang="en-US">
              <a:cs typeface="Calibri" panose="020F0502020204030204"/>
            </a:endParaRPr>
          </a:p>
          <a:p>
            <a:pPr marL="0" indent="0">
              <a:buNone/>
            </a:pPr>
            <a:endParaRPr lang="en-GB" sz="2400" dirty="0"/>
          </a:p>
          <a:p>
            <a:pPr marL="128270" indent="-128270"/>
            <a:r>
              <a:rPr lang="en-GB" sz="2400" dirty="0"/>
              <a:t>How you could review these requirements and check validity? </a:t>
            </a:r>
            <a:endParaRPr lang="en-US" sz="1550" dirty="0">
              <a:cs typeface="Calibri"/>
            </a:endParaRPr>
          </a:p>
          <a:p>
            <a:pPr marL="128270" indent="-128270"/>
            <a:r>
              <a:rPr lang="en-GB" sz="2400" dirty="0"/>
              <a:t>How you they could be used as an input to software design ?</a:t>
            </a:r>
            <a:endParaRPr lang="en-GB" dirty="0"/>
          </a:p>
          <a:p>
            <a:pPr marL="128270" indent="-128270"/>
            <a:r>
              <a:rPr lang="en-GB" sz="2400" dirty="0"/>
              <a:t> Also why are</a:t>
            </a:r>
            <a:r>
              <a:rPr lang="en-GB" sz="2400" dirty="0">
                <a:ea typeface="+mn-lt"/>
                <a:cs typeface="+mn-lt"/>
              </a:rPr>
              <a:t> </a:t>
            </a:r>
            <a:r>
              <a:rPr lang="en-US" sz="2400" dirty="0">
                <a:ea typeface="+mn-lt"/>
                <a:cs typeface="+mn-lt"/>
              </a:rPr>
              <a:t>they are important to the end-product of software development?</a:t>
            </a:r>
            <a:endParaRPr lang="en-GB" sz="2400" dirty="0">
              <a:ea typeface="+mn-lt"/>
              <a:cs typeface="+mn-lt"/>
            </a:endParaRPr>
          </a:p>
          <a:p>
            <a:pPr marL="128270" indent="-128270"/>
            <a:endParaRPr lang="en-GB" sz="2400" dirty="0">
              <a:cs typeface="Calibri"/>
            </a:endParaRPr>
          </a:p>
          <a:p>
            <a:pPr marL="128270" indent="-128270"/>
            <a:endParaRPr lang="en-GB" dirty="0">
              <a:cs typeface="Calibri" panose="020F0502020204030204"/>
            </a:endParaRPr>
          </a:p>
        </p:txBody>
      </p:sp>
    </p:spTree>
    <p:extLst>
      <p:ext uri="{BB962C8B-B14F-4D97-AF65-F5344CB8AC3E}">
        <p14:creationId xmlns:p14="http://schemas.microsoft.com/office/powerpoint/2010/main" val="3520065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3.4</a:t>
            </a:r>
          </a:p>
        </p:txBody>
      </p:sp>
      <p:sp>
        <p:nvSpPr>
          <p:cNvPr id="5" name="Subtitle 4"/>
          <p:cNvSpPr>
            <a:spLocks noGrp="1"/>
          </p:cNvSpPr>
          <p:nvPr>
            <p:ph type="subTitle" idx="1"/>
          </p:nvPr>
        </p:nvSpPr>
        <p:spPr/>
        <p:txBody>
          <a:bodyPr/>
          <a:lstStyle/>
          <a:p>
            <a:r>
              <a:rPr lang="en-US" sz="2000" dirty="0" err="1"/>
              <a:t>Recognise</a:t>
            </a:r>
            <a:r>
              <a:rPr lang="en-US" sz="2000" dirty="0"/>
              <a:t> common ways in which software requirements can be expressed S11</a:t>
            </a:r>
            <a:endParaRPr lang="en-GB" dirty="0"/>
          </a:p>
        </p:txBody>
      </p:sp>
    </p:spTree>
    <p:extLst>
      <p:ext uri="{BB962C8B-B14F-4D97-AF65-F5344CB8AC3E}">
        <p14:creationId xmlns:p14="http://schemas.microsoft.com/office/powerpoint/2010/main" val="75508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Requirements</a:t>
            </a:r>
          </a:p>
        </p:txBody>
      </p:sp>
      <p:sp>
        <p:nvSpPr>
          <p:cNvPr id="3" name="Content Placeholder 2"/>
          <p:cNvSpPr>
            <a:spLocks noGrp="1"/>
          </p:cNvSpPr>
          <p:nvPr>
            <p:ph idx="1"/>
          </p:nvPr>
        </p:nvSpPr>
        <p:spPr/>
        <p:txBody>
          <a:bodyPr>
            <a:normAutofit/>
          </a:bodyPr>
          <a:lstStyle/>
          <a:p>
            <a:r>
              <a:rPr lang="en-GB" sz="2800" dirty="0"/>
              <a:t>Can be expressed in a number of ways</a:t>
            </a:r>
          </a:p>
          <a:p>
            <a:pPr lvl="1"/>
            <a:r>
              <a:rPr lang="en-GB" sz="2400" dirty="0"/>
              <a:t>requirements documents</a:t>
            </a:r>
          </a:p>
          <a:p>
            <a:pPr lvl="1"/>
            <a:r>
              <a:rPr lang="en-GB" sz="2400" dirty="0"/>
              <a:t>user stories</a:t>
            </a:r>
          </a:p>
          <a:p>
            <a:pPr lvl="1"/>
            <a:r>
              <a:rPr lang="en-GB" sz="2400" dirty="0"/>
              <a:t>use case diagrams</a:t>
            </a:r>
          </a:p>
          <a:p>
            <a:pPr lvl="1"/>
            <a:r>
              <a:rPr lang="en-GB" sz="2400" dirty="0"/>
              <a:t>process models / flow diagrams</a:t>
            </a:r>
          </a:p>
          <a:p>
            <a:pPr lvl="1"/>
            <a:r>
              <a:rPr lang="en-GB" sz="2400" dirty="0"/>
              <a:t>class diagrams</a:t>
            </a:r>
          </a:p>
          <a:p>
            <a:pPr lvl="1"/>
            <a:r>
              <a:rPr lang="en-GB" sz="2400" dirty="0"/>
              <a:t>UML diagrams</a:t>
            </a:r>
            <a:endParaRPr lang="en-GB" sz="2800" dirty="0"/>
          </a:p>
        </p:txBody>
      </p:sp>
    </p:spTree>
    <p:extLst>
      <p:ext uri="{BB962C8B-B14F-4D97-AF65-F5344CB8AC3E}">
        <p14:creationId xmlns:p14="http://schemas.microsoft.com/office/powerpoint/2010/main" val="219313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Documents</a:t>
            </a:r>
          </a:p>
        </p:txBody>
      </p:sp>
      <p:sp>
        <p:nvSpPr>
          <p:cNvPr id="3" name="Content Placeholder 2"/>
          <p:cNvSpPr>
            <a:spLocks noGrp="1"/>
          </p:cNvSpPr>
          <p:nvPr>
            <p:ph idx="1"/>
          </p:nvPr>
        </p:nvSpPr>
        <p:spPr/>
        <p:txBody>
          <a:bodyPr/>
          <a:lstStyle/>
          <a:p>
            <a:pPr marL="228600" lvl="1">
              <a:spcBef>
                <a:spcPts val="1000"/>
              </a:spcBef>
            </a:pPr>
            <a:r>
              <a:rPr lang="en-GB" sz="2800" dirty="0"/>
              <a:t>Need to be  – clear, unambiguous</a:t>
            </a:r>
          </a:p>
          <a:p>
            <a:pPr marL="228600" lvl="1">
              <a:spcBef>
                <a:spcPts val="1000"/>
              </a:spcBef>
            </a:pPr>
            <a:r>
              <a:rPr lang="en-GB" sz="2800" dirty="0"/>
              <a:t>Example on wiki -Requirements Statement - example requirements for a computer game.</a:t>
            </a:r>
            <a:br>
              <a:rPr lang="en-GB" sz="1600" i="1" dirty="0"/>
            </a:br>
            <a:endParaRPr lang="en-GB" sz="1400" dirty="0"/>
          </a:p>
          <a:p>
            <a:pPr marL="228600" lvl="1">
              <a:spcBef>
                <a:spcPts val="1000"/>
              </a:spcBef>
            </a:pPr>
            <a:endParaRPr lang="en-GB" sz="2800" dirty="0"/>
          </a:p>
          <a:p>
            <a:pPr marL="228600" lvl="1">
              <a:spcBef>
                <a:spcPts val="1000"/>
              </a:spcBef>
            </a:pPr>
            <a:endParaRPr lang="en-GB" sz="2400" dirty="0"/>
          </a:p>
          <a:p>
            <a:endParaRPr lang="en-GB" dirty="0"/>
          </a:p>
        </p:txBody>
      </p:sp>
    </p:spTree>
    <p:extLst>
      <p:ext uri="{BB962C8B-B14F-4D97-AF65-F5344CB8AC3E}">
        <p14:creationId xmlns:p14="http://schemas.microsoft.com/office/powerpoint/2010/main" val="336330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stories</a:t>
            </a:r>
          </a:p>
        </p:txBody>
      </p:sp>
      <p:sp>
        <p:nvSpPr>
          <p:cNvPr id="3" name="Content Placeholder 2"/>
          <p:cNvSpPr>
            <a:spLocks noGrp="1"/>
          </p:cNvSpPr>
          <p:nvPr>
            <p:ph idx="1"/>
          </p:nvPr>
        </p:nvSpPr>
        <p:spPr>
          <a:xfrm>
            <a:off x="234617" y="1825625"/>
            <a:ext cx="3545295" cy="4051647"/>
          </a:xfrm>
        </p:spPr>
        <p:txBody>
          <a:bodyPr>
            <a:normAutofit/>
          </a:bodyPr>
          <a:lstStyle/>
          <a:p>
            <a:r>
              <a:rPr lang="en-GB" sz="2800" dirty="0"/>
              <a:t>Finding out how the users use the current system</a:t>
            </a:r>
          </a:p>
          <a:p>
            <a:r>
              <a:rPr lang="en-GB" sz="2800" dirty="0"/>
              <a:t>Finding out what it is that they expect the new system to do</a:t>
            </a:r>
          </a:p>
          <a:p>
            <a:r>
              <a:rPr lang="en-GB" sz="2800" dirty="0">
                <a:hlinkClick r:id="rId2"/>
              </a:rPr>
              <a:t>https://www.youtube.com/watch?v=tKSUokG3Y0w</a:t>
            </a:r>
            <a:endParaRPr lang="en-GB" sz="2800" dirty="0"/>
          </a:p>
        </p:txBody>
      </p:sp>
      <p:pic>
        <p:nvPicPr>
          <p:cNvPr id="1028" name="Picture 4" descr="Image result for example of a user story">
            <a:extLst>
              <a:ext uri="{FF2B5EF4-FFF2-40B4-BE49-F238E27FC236}">
                <a16:creationId xmlns:a16="http://schemas.microsoft.com/office/drawing/2014/main" id="{71E037A7-A196-4643-95FE-8851681F0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692334"/>
            <a:ext cx="5235974" cy="532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93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C5A2D-01B4-4DA4-B2D2-AC36E5D5192F}"/>
              </a:ext>
            </a:extLst>
          </p:cNvPr>
          <p:cNvSpPr>
            <a:spLocks noGrp="1"/>
          </p:cNvSpPr>
          <p:nvPr>
            <p:ph type="title"/>
          </p:nvPr>
        </p:nvSpPr>
        <p:spPr/>
        <p:txBody>
          <a:bodyPr/>
          <a:lstStyle/>
          <a:p>
            <a:r>
              <a:rPr lang="en-GB" dirty="0"/>
              <a:t>There are 3 others</a:t>
            </a:r>
            <a:r>
              <a:rPr lang="en-GB" sz="2400" dirty="0"/>
              <a:t> ways that requirements can be expressed…………</a:t>
            </a:r>
            <a:r>
              <a:rPr lang="en-GB" dirty="0"/>
              <a:t>……….</a:t>
            </a:r>
          </a:p>
        </p:txBody>
      </p:sp>
      <p:sp>
        <p:nvSpPr>
          <p:cNvPr id="3" name="Content Placeholder 2">
            <a:extLst>
              <a:ext uri="{FF2B5EF4-FFF2-40B4-BE49-F238E27FC236}">
                <a16:creationId xmlns:a16="http://schemas.microsoft.com/office/drawing/2014/main" id="{29229F6A-CE24-4E25-B590-AC79D115258B}"/>
              </a:ext>
            </a:extLst>
          </p:cNvPr>
          <p:cNvSpPr>
            <a:spLocks noGrp="1"/>
          </p:cNvSpPr>
          <p:nvPr>
            <p:ph idx="1"/>
          </p:nvPr>
        </p:nvSpPr>
        <p:spPr/>
        <p:txBody>
          <a:bodyPr>
            <a:normAutofit/>
          </a:bodyPr>
          <a:lstStyle/>
          <a:p>
            <a:r>
              <a:rPr lang="en-GB" sz="3200" dirty="0"/>
              <a:t>Process Models/Flow Diagrams</a:t>
            </a:r>
          </a:p>
          <a:p>
            <a:r>
              <a:rPr lang="en-GB" sz="3200" dirty="0"/>
              <a:t>UML Diagrams</a:t>
            </a:r>
          </a:p>
          <a:p>
            <a:r>
              <a:rPr lang="en-GB" sz="3200" dirty="0"/>
              <a:t>Case diagrams</a:t>
            </a:r>
          </a:p>
        </p:txBody>
      </p:sp>
    </p:spTree>
    <p:extLst>
      <p:ext uri="{BB962C8B-B14F-4D97-AF65-F5344CB8AC3E}">
        <p14:creationId xmlns:p14="http://schemas.microsoft.com/office/powerpoint/2010/main" val="252235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Outcomes</a:t>
            </a:r>
          </a:p>
        </p:txBody>
      </p:sp>
      <p:sp>
        <p:nvSpPr>
          <p:cNvPr id="3" name="Content Placeholder 2"/>
          <p:cNvSpPr>
            <a:spLocks noGrp="1"/>
          </p:cNvSpPr>
          <p:nvPr>
            <p:ph idx="1"/>
          </p:nvPr>
        </p:nvSpPr>
        <p:spPr/>
        <p:txBody>
          <a:bodyPr>
            <a:normAutofit/>
          </a:bodyPr>
          <a:lstStyle/>
          <a:p>
            <a:r>
              <a:rPr lang="en-GB" sz="2800" dirty="0"/>
              <a:t>Distinguish between a functional and a non-functional requirement</a:t>
            </a:r>
          </a:p>
          <a:p>
            <a:r>
              <a:rPr lang="en-GB" sz="2800" dirty="0"/>
              <a:t>Identify the different types of non-functional requirements and the reasons they are important to the end-product of software development</a:t>
            </a:r>
          </a:p>
          <a:p>
            <a:r>
              <a:rPr lang="en-GB" sz="2800" dirty="0"/>
              <a:t>Recognise common ways in which software requirements can be expressed</a:t>
            </a:r>
          </a:p>
          <a:p>
            <a:r>
              <a:rPr lang="en-GB" sz="2800" dirty="0"/>
              <a:t>Describe the qualities of good requirements and the impact of poor requirements</a:t>
            </a:r>
          </a:p>
          <a:p>
            <a:r>
              <a:rPr lang="en-GB" sz="2800" dirty="0"/>
              <a:t>Explain how to determine the correct types of test coverage based on a requirement</a:t>
            </a:r>
          </a:p>
          <a:p>
            <a:endParaRPr lang="en-GB" dirty="0"/>
          </a:p>
        </p:txBody>
      </p:sp>
    </p:spTree>
    <p:extLst>
      <p:ext uri="{BB962C8B-B14F-4D97-AF65-F5344CB8AC3E}">
        <p14:creationId xmlns:p14="http://schemas.microsoft.com/office/powerpoint/2010/main" val="144262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C5FAC6A-6B20-49FF-B9C7-B3AC1D94AEF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265123" y="260648"/>
            <a:ext cx="8184432" cy="5210102"/>
          </a:xfrm>
        </p:spPr>
      </p:pic>
      <p:sp>
        <p:nvSpPr>
          <p:cNvPr id="2" name="Title 1">
            <a:extLst>
              <a:ext uri="{FF2B5EF4-FFF2-40B4-BE49-F238E27FC236}">
                <a16:creationId xmlns:a16="http://schemas.microsoft.com/office/drawing/2014/main" id="{D12C759C-FFA2-4360-B329-E5CEAA7769BB}"/>
              </a:ext>
            </a:extLst>
          </p:cNvPr>
          <p:cNvSpPr>
            <a:spLocks noGrp="1"/>
          </p:cNvSpPr>
          <p:nvPr>
            <p:ph type="title"/>
          </p:nvPr>
        </p:nvSpPr>
        <p:spPr/>
        <p:txBody>
          <a:bodyPr/>
          <a:lstStyle/>
          <a:p>
            <a:r>
              <a:rPr lang="en-GB" dirty="0"/>
              <a:t>Flow Diagrams</a:t>
            </a:r>
          </a:p>
        </p:txBody>
      </p:sp>
      <p:sp>
        <p:nvSpPr>
          <p:cNvPr id="5" name="AutoShape 2" descr="Image result for flow diagram symbols">
            <a:extLst>
              <a:ext uri="{FF2B5EF4-FFF2-40B4-BE49-F238E27FC236}">
                <a16:creationId xmlns:a16="http://schemas.microsoft.com/office/drawing/2014/main" id="{905719AA-A179-472F-9C59-38F8022868D1}"/>
              </a:ext>
            </a:extLst>
          </p:cNvPr>
          <p:cNvSpPr>
            <a:spLocks noChangeAspect="1" noChangeArrowheads="1"/>
          </p:cNvSpPr>
          <p:nvPr/>
        </p:nvSpPr>
        <p:spPr bwMode="auto">
          <a:xfrm>
            <a:off x="5408407" y="3276600"/>
            <a:ext cx="368424" cy="3684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Image result for flow diagram symbols">
            <a:extLst>
              <a:ext uri="{FF2B5EF4-FFF2-40B4-BE49-F238E27FC236}">
                <a16:creationId xmlns:a16="http://schemas.microsoft.com/office/drawing/2014/main" id="{AF2E17D9-E6ED-494E-8BD1-3A06EF707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573159"/>
            <a:ext cx="3036012" cy="291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19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Case Diagrams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9859" y="1629568"/>
            <a:ext cx="3861075" cy="359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006" y="2509836"/>
            <a:ext cx="40481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1FE80CBE-4AD7-4A8A-AB90-08D922334A33}"/>
              </a:ext>
            </a:extLst>
          </p:cNvPr>
          <p:cNvSpPr txBox="1"/>
          <p:nvPr/>
        </p:nvSpPr>
        <p:spPr>
          <a:xfrm>
            <a:off x="4712006" y="4653136"/>
            <a:ext cx="3676418" cy="1754326"/>
          </a:xfrm>
          <a:prstGeom prst="rect">
            <a:avLst/>
          </a:prstGeom>
          <a:noFill/>
        </p:spPr>
        <p:txBody>
          <a:bodyPr wrap="square" rtlCol="0">
            <a:spAutoFit/>
          </a:bodyPr>
          <a:lstStyle/>
          <a:p>
            <a:r>
              <a:rPr lang="en-GB" dirty="0"/>
              <a:t>A use </a:t>
            </a:r>
            <a:r>
              <a:rPr lang="en-GB" b="1" dirty="0"/>
              <a:t>case diagram</a:t>
            </a:r>
            <a:r>
              <a:rPr lang="en-GB" dirty="0"/>
              <a:t> at its simplest is a representation of a user's interaction with the system that shows the relationship between the user and the different use cases in which the user is involved</a:t>
            </a:r>
          </a:p>
        </p:txBody>
      </p:sp>
    </p:spTree>
    <p:extLst>
      <p:ext uri="{BB962C8B-B14F-4D97-AF65-F5344CB8AC3E}">
        <p14:creationId xmlns:p14="http://schemas.microsoft.com/office/powerpoint/2010/main" val="389142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UML diagrams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275856" y="1484784"/>
            <a:ext cx="5297149" cy="41764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lass diagram uml symbols">
            <a:extLst>
              <a:ext uri="{FF2B5EF4-FFF2-40B4-BE49-F238E27FC236}">
                <a16:creationId xmlns:a16="http://schemas.microsoft.com/office/drawing/2014/main" id="{AABC7B29-E71F-4A64-B196-EF77EC7A8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47" y="3284984"/>
            <a:ext cx="2831886" cy="220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186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3894-7A7D-F50F-37B0-6F84090D2965}"/>
              </a:ext>
            </a:extLst>
          </p:cNvPr>
          <p:cNvSpPr>
            <a:spLocks noGrp="1"/>
          </p:cNvSpPr>
          <p:nvPr>
            <p:ph type="title"/>
          </p:nvPr>
        </p:nvSpPr>
        <p:spPr/>
        <p:txBody>
          <a:bodyPr/>
          <a:lstStyle/>
          <a:p>
            <a:r>
              <a:rPr lang="en-US" dirty="0"/>
              <a:t>User Story</a:t>
            </a:r>
          </a:p>
        </p:txBody>
      </p:sp>
      <p:pic>
        <p:nvPicPr>
          <p:cNvPr id="5" name="Content Placeholder 4" descr="Graphical user interface, application&#10;&#10;Description automatically generated">
            <a:extLst>
              <a:ext uri="{FF2B5EF4-FFF2-40B4-BE49-F238E27FC236}">
                <a16:creationId xmlns:a16="http://schemas.microsoft.com/office/drawing/2014/main" id="{BA41F095-BF21-9DC5-C928-8D85F2A494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1844824"/>
            <a:ext cx="4468246" cy="3486586"/>
          </a:xfrm>
        </p:spPr>
      </p:pic>
      <p:sp>
        <p:nvSpPr>
          <p:cNvPr id="7" name="TextBox 6">
            <a:extLst>
              <a:ext uri="{FF2B5EF4-FFF2-40B4-BE49-F238E27FC236}">
                <a16:creationId xmlns:a16="http://schemas.microsoft.com/office/drawing/2014/main" id="{572D17EC-269B-979E-1657-D0B21F23DB3F}"/>
              </a:ext>
            </a:extLst>
          </p:cNvPr>
          <p:cNvSpPr txBox="1"/>
          <p:nvPr/>
        </p:nvSpPr>
        <p:spPr>
          <a:xfrm>
            <a:off x="395536" y="1870505"/>
            <a:ext cx="2952328" cy="2862322"/>
          </a:xfrm>
          <a:prstGeom prst="rect">
            <a:avLst/>
          </a:prstGeom>
          <a:noFill/>
        </p:spPr>
        <p:txBody>
          <a:bodyPr wrap="square">
            <a:spAutoFit/>
          </a:bodyPr>
          <a:lstStyle/>
          <a:p>
            <a:r>
              <a:rPr lang="en-GB" b="0" i="0" u="none" strike="noStrike" dirty="0">
                <a:solidFill>
                  <a:srgbClr val="2B2B2B"/>
                </a:solidFill>
                <a:effectLst/>
                <a:latin typeface="Arial" panose="020B0604020202020204" pitchFamily="34" charset="0"/>
                <a:cs typeface="Arial" panose="020B0604020202020204" pitchFamily="34" charset="0"/>
              </a:rPr>
              <a:t>User stories help us fit our </a:t>
            </a:r>
            <a:r>
              <a:rPr lang="en-GB" b="0" i="0" u="none" strike="noStrike" dirty="0">
                <a:solidFill>
                  <a:srgbClr val="2B2B2B"/>
                </a:solidFill>
                <a:effectLst/>
                <a:latin typeface="Arial" panose="020B0604020202020204" pitchFamily="34" charset="0"/>
                <a:cs typeface="Arial" panose="020B0604020202020204" pitchFamily="34" charset="0"/>
                <a:hlinkClick r:id="rId3"/>
              </a:rPr>
              <a:t>user personas</a:t>
            </a:r>
            <a:r>
              <a:rPr lang="en-GB" b="0" i="0" u="none" strike="noStrike" dirty="0">
                <a:solidFill>
                  <a:srgbClr val="2B2B2B"/>
                </a:solidFill>
                <a:effectLst/>
                <a:latin typeface="Arial" panose="020B0604020202020204" pitchFamily="34" charset="0"/>
                <a:cs typeface="Arial" panose="020B0604020202020204" pitchFamily="34" charset="0"/>
              </a:rPr>
              <a:t> into the context of the product we’re designing. While the bio of a user persona describes their life and woes, the user story describes how they use a feature of your product – in layman’s terms!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347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0838-0A1B-E2DD-F3D4-F66550303E11}"/>
              </a:ext>
            </a:extLst>
          </p:cNvPr>
          <p:cNvSpPr>
            <a:spLocks noGrp="1"/>
          </p:cNvSpPr>
          <p:nvPr>
            <p:ph type="title"/>
          </p:nvPr>
        </p:nvSpPr>
        <p:spPr/>
        <p:txBody>
          <a:bodyPr/>
          <a:lstStyle/>
          <a:p>
            <a:r>
              <a:rPr lang="en-US" dirty="0"/>
              <a:t>User Stories</a:t>
            </a:r>
          </a:p>
        </p:txBody>
      </p:sp>
      <p:sp>
        <p:nvSpPr>
          <p:cNvPr id="3" name="Content Placeholder 2">
            <a:extLst>
              <a:ext uri="{FF2B5EF4-FFF2-40B4-BE49-F238E27FC236}">
                <a16:creationId xmlns:a16="http://schemas.microsoft.com/office/drawing/2014/main" id="{2F98AF20-9659-6063-3A95-782C13C1B203}"/>
              </a:ext>
            </a:extLst>
          </p:cNvPr>
          <p:cNvSpPr>
            <a:spLocks noGrp="1"/>
          </p:cNvSpPr>
          <p:nvPr>
            <p:ph idx="1"/>
          </p:nvPr>
        </p:nvSpPr>
        <p:spPr>
          <a:xfrm>
            <a:off x="234617" y="1825625"/>
            <a:ext cx="3905335" cy="4339679"/>
          </a:xfrm>
        </p:spPr>
        <p:txBody>
          <a:bodyPr/>
          <a:lstStyle/>
          <a:p>
            <a:pPr algn="l"/>
            <a:r>
              <a:rPr lang="en-GB" b="1" i="0" u="none" strike="noStrike" dirty="0">
                <a:solidFill>
                  <a:srgbClr val="121212"/>
                </a:solidFill>
                <a:effectLst/>
                <a:latin typeface="Montserrat" pitchFamily="2" charset="77"/>
              </a:rPr>
              <a:t>Banking app user story example</a:t>
            </a:r>
          </a:p>
          <a:p>
            <a:pPr algn="l"/>
            <a:r>
              <a:rPr lang="en-GB" b="0" i="0" u="none" strike="noStrike" dirty="0">
                <a:solidFill>
                  <a:srgbClr val="2B2B2B"/>
                </a:solidFill>
                <a:effectLst/>
                <a:latin typeface="Arial" panose="020B0604020202020204" pitchFamily="34" charset="0"/>
                <a:cs typeface="Arial" panose="020B0604020202020204" pitchFamily="34" charset="0"/>
              </a:rPr>
              <a:t>This banking app user story example is a great way of explaining a required feature and why the user needs it in a specific way.</a:t>
            </a:r>
          </a:p>
          <a:p>
            <a:pPr algn="l"/>
            <a:r>
              <a:rPr lang="en-GB" b="0" i="0" u="none" strike="noStrike" dirty="0">
                <a:solidFill>
                  <a:srgbClr val="2B2B2B"/>
                </a:solidFill>
                <a:effectLst/>
                <a:latin typeface="Arial" panose="020B0604020202020204" pitchFamily="34" charset="0"/>
                <a:cs typeface="Arial" panose="020B0604020202020204" pitchFamily="34" charset="0"/>
              </a:rPr>
              <a:t>It gets straight to the point about who the user is and what they need to accomplish. In fact, one of the things that’s great about it is that it even hints at one of the pains the user of a banking app (in this case the credit card holder) might typically feel, such as worrying about their outstanding credit card balance, keeping a good credit score and staying out of the red</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2A4A381D-42B3-58E9-2155-9FE9A56C0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100" y="1340768"/>
            <a:ext cx="4413235" cy="3033265"/>
          </a:xfrm>
          <a:prstGeom prst="rect">
            <a:avLst/>
          </a:prstGeom>
        </p:spPr>
      </p:pic>
    </p:spTree>
    <p:extLst>
      <p:ext uri="{BB962C8B-B14F-4D97-AF65-F5344CB8AC3E}">
        <p14:creationId xmlns:p14="http://schemas.microsoft.com/office/powerpoint/2010/main" val="158497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50" dirty="0"/>
              <a:t>Task 4 </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a:t>Research use case diagrams or user persona  and prepare a presentation for the group</a:t>
            </a:r>
          </a:p>
          <a:p>
            <a:pPr marL="0" indent="0">
              <a:buNone/>
            </a:pPr>
            <a:endParaRPr lang="en-GB" sz="2400" dirty="0">
              <a:solidFill>
                <a:schemeClr val="accent1">
                  <a:lumMod val="75000"/>
                </a:schemeClr>
              </a:solidFill>
            </a:endParaRPr>
          </a:p>
          <a:p>
            <a:pPr marL="0" indent="0">
              <a:buNone/>
            </a:pPr>
            <a:r>
              <a:rPr lang="en-GB" sz="2400" dirty="0">
                <a:solidFill>
                  <a:schemeClr val="accent1">
                    <a:lumMod val="75000"/>
                  </a:schemeClr>
                </a:solidFill>
              </a:rPr>
              <a:t>1) Explain the model/diagram and how it works ?</a:t>
            </a:r>
          </a:p>
          <a:p>
            <a:pPr marL="0" indent="0">
              <a:buNone/>
            </a:pPr>
            <a:r>
              <a:rPr lang="en-GB" sz="2400" dirty="0">
                <a:solidFill>
                  <a:schemeClr val="accent1">
                    <a:lumMod val="75000"/>
                  </a:schemeClr>
                </a:solidFill>
              </a:rPr>
              <a:t>2) What is the purpose ?</a:t>
            </a:r>
          </a:p>
          <a:p>
            <a:pPr marL="0" indent="0">
              <a:buNone/>
            </a:pPr>
            <a:r>
              <a:rPr lang="en-GB" sz="2400" dirty="0">
                <a:solidFill>
                  <a:schemeClr val="accent1">
                    <a:lumMod val="75000"/>
                  </a:schemeClr>
                </a:solidFill>
              </a:rPr>
              <a:t>3)List any advantages and disadvantages it may have ?</a:t>
            </a:r>
          </a:p>
          <a:p>
            <a:pPr marL="0" indent="0">
              <a:buNone/>
            </a:pPr>
            <a:endParaRPr lang="en-GB" sz="1350" dirty="0"/>
          </a:p>
          <a:p>
            <a:pPr marL="0" indent="0" algn="ctr">
              <a:buNone/>
            </a:pPr>
            <a:endParaRPr lang="en-GB" sz="2400" dirty="0"/>
          </a:p>
        </p:txBody>
      </p:sp>
    </p:spTree>
    <p:extLst>
      <p:ext uri="{BB962C8B-B14F-4D97-AF65-F5344CB8AC3E}">
        <p14:creationId xmlns:p14="http://schemas.microsoft.com/office/powerpoint/2010/main" val="3816729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50" dirty="0"/>
              <a:t>Task 5</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a:t>Research Flow Diagrams/Process Models and prepare a presentation for the group</a:t>
            </a:r>
          </a:p>
          <a:p>
            <a:pPr marL="0" indent="0">
              <a:buNone/>
            </a:pPr>
            <a:endParaRPr lang="en-GB" sz="2400" dirty="0">
              <a:solidFill>
                <a:schemeClr val="accent1">
                  <a:lumMod val="75000"/>
                </a:schemeClr>
              </a:solidFill>
            </a:endParaRPr>
          </a:p>
          <a:p>
            <a:pPr marL="0" indent="0">
              <a:buNone/>
            </a:pPr>
            <a:r>
              <a:rPr lang="en-GB" sz="2400" dirty="0">
                <a:solidFill>
                  <a:schemeClr val="accent1">
                    <a:lumMod val="75000"/>
                  </a:schemeClr>
                </a:solidFill>
              </a:rPr>
              <a:t>1) Explain the model/diagram and how it works ?</a:t>
            </a:r>
          </a:p>
          <a:p>
            <a:pPr marL="0" indent="0">
              <a:buNone/>
            </a:pPr>
            <a:r>
              <a:rPr lang="en-GB" sz="2400" dirty="0">
                <a:solidFill>
                  <a:schemeClr val="accent1">
                    <a:lumMod val="75000"/>
                  </a:schemeClr>
                </a:solidFill>
              </a:rPr>
              <a:t>2) What is the purpose ?</a:t>
            </a:r>
          </a:p>
          <a:p>
            <a:pPr marL="0" indent="0">
              <a:buNone/>
            </a:pPr>
            <a:r>
              <a:rPr lang="en-GB" sz="2400" dirty="0">
                <a:solidFill>
                  <a:schemeClr val="accent1">
                    <a:lumMod val="75000"/>
                  </a:schemeClr>
                </a:solidFill>
              </a:rPr>
              <a:t>3)List any advantages and disadvantages it may have ?</a:t>
            </a:r>
          </a:p>
          <a:p>
            <a:pPr marL="0" indent="0">
              <a:buNone/>
            </a:pPr>
            <a:endParaRPr lang="en-GB" sz="1350" dirty="0"/>
          </a:p>
          <a:p>
            <a:pPr marL="0" indent="0" algn="ctr">
              <a:buNone/>
            </a:pPr>
            <a:endParaRPr lang="en-GB" sz="2400" dirty="0"/>
          </a:p>
        </p:txBody>
      </p:sp>
    </p:spTree>
    <p:extLst>
      <p:ext uri="{BB962C8B-B14F-4D97-AF65-F5344CB8AC3E}">
        <p14:creationId xmlns:p14="http://schemas.microsoft.com/office/powerpoint/2010/main" val="1045801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50" dirty="0"/>
              <a:t>Task 6</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a:t>Research  what user story   is in Software Development and prepare a presentation for the group</a:t>
            </a:r>
          </a:p>
          <a:p>
            <a:pPr marL="0" indent="0">
              <a:buNone/>
            </a:pPr>
            <a:endParaRPr lang="en-GB" sz="2400" dirty="0">
              <a:solidFill>
                <a:schemeClr val="accent1">
                  <a:lumMod val="75000"/>
                </a:schemeClr>
              </a:solidFill>
            </a:endParaRPr>
          </a:p>
          <a:p>
            <a:pPr marL="0" indent="0">
              <a:buNone/>
            </a:pPr>
            <a:r>
              <a:rPr lang="en-GB" sz="2400" dirty="0">
                <a:solidFill>
                  <a:schemeClr val="accent1">
                    <a:lumMod val="75000"/>
                  </a:schemeClr>
                </a:solidFill>
              </a:rPr>
              <a:t>1) Explain the model/diagram and how it works ?</a:t>
            </a:r>
          </a:p>
          <a:p>
            <a:pPr marL="0" indent="0">
              <a:buNone/>
            </a:pPr>
            <a:r>
              <a:rPr lang="en-GB" sz="2400" dirty="0">
                <a:solidFill>
                  <a:schemeClr val="accent1">
                    <a:lumMod val="75000"/>
                  </a:schemeClr>
                </a:solidFill>
              </a:rPr>
              <a:t>2) What is the purpose ?</a:t>
            </a:r>
          </a:p>
          <a:p>
            <a:pPr marL="0" indent="0">
              <a:buNone/>
            </a:pPr>
            <a:r>
              <a:rPr lang="en-GB" sz="2400" dirty="0">
                <a:solidFill>
                  <a:schemeClr val="accent1">
                    <a:lumMod val="75000"/>
                  </a:schemeClr>
                </a:solidFill>
              </a:rPr>
              <a:t>3)List any advantages and disadvantages it may have ?</a:t>
            </a:r>
          </a:p>
          <a:p>
            <a:pPr marL="0" indent="0">
              <a:buNone/>
            </a:pPr>
            <a:endParaRPr lang="en-GB" sz="1350" dirty="0"/>
          </a:p>
          <a:p>
            <a:pPr marL="0" indent="0" algn="ctr">
              <a:buNone/>
            </a:pPr>
            <a:endParaRPr lang="en-GB" sz="2400" dirty="0"/>
          </a:p>
        </p:txBody>
      </p:sp>
    </p:spTree>
    <p:extLst>
      <p:ext uri="{BB962C8B-B14F-4D97-AF65-F5344CB8AC3E}">
        <p14:creationId xmlns:p14="http://schemas.microsoft.com/office/powerpoint/2010/main" val="59581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50" dirty="0"/>
              <a:t>Task7</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a:t>Research user story and prepare a presentation for the group</a:t>
            </a:r>
          </a:p>
          <a:p>
            <a:pPr marL="0" indent="0">
              <a:buNone/>
            </a:pPr>
            <a:endParaRPr lang="en-GB" sz="2400" dirty="0">
              <a:solidFill>
                <a:schemeClr val="accent1">
                  <a:lumMod val="75000"/>
                </a:schemeClr>
              </a:solidFill>
            </a:endParaRPr>
          </a:p>
          <a:p>
            <a:pPr marL="0" indent="0">
              <a:buNone/>
            </a:pPr>
            <a:r>
              <a:rPr lang="en-GB" sz="2400" dirty="0">
                <a:solidFill>
                  <a:schemeClr val="accent1">
                    <a:lumMod val="75000"/>
                  </a:schemeClr>
                </a:solidFill>
              </a:rPr>
              <a:t>1) Explain the model/diagram and how it works ?</a:t>
            </a:r>
          </a:p>
          <a:p>
            <a:pPr marL="0" indent="0">
              <a:buNone/>
            </a:pPr>
            <a:r>
              <a:rPr lang="en-GB" sz="2400" dirty="0">
                <a:solidFill>
                  <a:schemeClr val="accent1">
                    <a:lumMod val="75000"/>
                  </a:schemeClr>
                </a:solidFill>
              </a:rPr>
              <a:t>2) What is the purpose ?</a:t>
            </a:r>
          </a:p>
          <a:p>
            <a:pPr marL="0" indent="0">
              <a:buNone/>
            </a:pPr>
            <a:r>
              <a:rPr lang="en-GB" sz="2400" dirty="0">
                <a:solidFill>
                  <a:schemeClr val="accent1">
                    <a:lumMod val="75000"/>
                  </a:schemeClr>
                </a:solidFill>
              </a:rPr>
              <a:t>3)List any advantages and disadvantages it may have ?</a:t>
            </a:r>
          </a:p>
          <a:p>
            <a:pPr marL="0" indent="0">
              <a:buNone/>
            </a:pPr>
            <a:endParaRPr lang="en-GB" sz="1350" dirty="0"/>
          </a:p>
          <a:p>
            <a:pPr marL="0" indent="0" algn="ctr">
              <a:buNone/>
            </a:pPr>
            <a:endParaRPr lang="en-GB" sz="2400" dirty="0"/>
          </a:p>
        </p:txBody>
      </p:sp>
    </p:spTree>
    <p:extLst>
      <p:ext uri="{BB962C8B-B14F-4D97-AF65-F5344CB8AC3E}">
        <p14:creationId xmlns:p14="http://schemas.microsoft.com/office/powerpoint/2010/main" val="3800019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2400" dirty="0"/>
              <a:t>Describe the qualities of good requirements and the impact of poor requirements</a:t>
            </a:r>
            <a:endParaRPr lang="en-GB" sz="2400" dirty="0"/>
          </a:p>
        </p:txBody>
      </p:sp>
    </p:spTree>
    <p:extLst>
      <p:ext uri="{BB962C8B-B14F-4D97-AF65-F5344CB8AC3E}">
        <p14:creationId xmlns:p14="http://schemas.microsoft.com/office/powerpoint/2010/main" val="276362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4BF-405D-451B-9E83-D25E54652B62}"/>
              </a:ext>
            </a:extLst>
          </p:cNvPr>
          <p:cNvSpPr>
            <a:spLocks noGrp="1"/>
          </p:cNvSpPr>
          <p:nvPr>
            <p:ph type="title"/>
          </p:nvPr>
        </p:nvSpPr>
        <p:spPr/>
        <p:txBody>
          <a:bodyPr/>
          <a:lstStyle/>
          <a:p>
            <a:r>
              <a:rPr lang="en-GB" dirty="0"/>
              <a:t>Functional vs non functional</a:t>
            </a:r>
          </a:p>
        </p:txBody>
      </p:sp>
      <p:sp>
        <p:nvSpPr>
          <p:cNvPr id="3" name="Content Placeholder 2">
            <a:extLst>
              <a:ext uri="{FF2B5EF4-FFF2-40B4-BE49-F238E27FC236}">
                <a16:creationId xmlns:a16="http://schemas.microsoft.com/office/drawing/2014/main" id="{76876723-DB3A-425D-938D-56E6EADE32A0}"/>
              </a:ext>
            </a:extLst>
          </p:cNvPr>
          <p:cNvSpPr>
            <a:spLocks noGrp="1"/>
          </p:cNvSpPr>
          <p:nvPr>
            <p:ph idx="1"/>
          </p:nvPr>
        </p:nvSpPr>
        <p:spPr/>
        <p:txBody>
          <a:bodyPr/>
          <a:lstStyle/>
          <a:p>
            <a:r>
              <a:rPr lang="en-GB" sz="3200" dirty="0"/>
              <a:t>The difference is </a:t>
            </a:r>
            <a:r>
              <a:rPr lang="en-GB" sz="3200" b="1" dirty="0"/>
              <a:t>non</a:t>
            </a:r>
            <a:r>
              <a:rPr lang="en-GB" sz="3200" dirty="0"/>
              <a:t>-</a:t>
            </a:r>
            <a:r>
              <a:rPr lang="en-GB" sz="3200" b="1" dirty="0"/>
              <a:t>functional requirements</a:t>
            </a:r>
            <a:r>
              <a:rPr lang="en-GB" sz="3200" dirty="0"/>
              <a:t> describe how the system works, while </a:t>
            </a:r>
            <a:r>
              <a:rPr lang="en-GB" sz="3200" b="1" dirty="0"/>
              <a:t>functional requirements</a:t>
            </a:r>
            <a:r>
              <a:rPr lang="en-GB" sz="3200" dirty="0"/>
              <a:t> describe what the system should do. ........ </a:t>
            </a:r>
          </a:p>
          <a:p>
            <a:endParaRPr lang="en-GB" dirty="0"/>
          </a:p>
        </p:txBody>
      </p:sp>
    </p:spTree>
    <p:extLst>
      <p:ext uri="{BB962C8B-B14F-4D97-AF65-F5344CB8AC3E}">
        <p14:creationId xmlns:p14="http://schemas.microsoft.com/office/powerpoint/2010/main" val="87375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Characteristics of a Good Requirement</a:t>
            </a:r>
            <a:endParaRPr lang="en-GB" dirty="0"/>
          </a:p>
        </p:txBody>
      </p:sp>
      <p:sp>
        <p:nvSpPr>
          <p:cNvPr id="3" name="Content Placeholder 2"/>
          <p:cNvSpPr>
            <a:spLocks noGrp="1"/>
          </p:cNvSpPr>
          <p:nvPr>
            <p:ph idx="1"/>
          </p:nvPr>
        </p:nvSpPr>
        <p:spPr/>
        <p:txBody>
          <a:bodyPr>
            <a:normAutofit/>
          </a:bodyPr>
          <a:lstStyle/>
          <a:p>
            <a:pPr marL="0" indent="0">
              <a:lnSpc>
                <a:spcPct val="120000"/>
              </a:lnSpc>
              <a:buNone/>
            </a:pPr>
            <a:r>
              <a:rPr lang="en-GB" sz="2900" dirty="0">
                <a:latin typeface="MV Boli" panose="02000500030200090000" pitchFamily="2" charset="0"/>
                <a:cs typeface="MV Boli" panose="02000500030200090000" pitchFamily="2" charset="0"/>
              </a:rPr>
              <a:t>A requirement needs to meet several criteria to be considered a “good requirement” </a:t>
            </a:r>
          </a:p>
          <a:p>
            <a:r>
              <a:rPr lang="en-GB" sz="2000" dirty="0"/>
              <a:t>Good requirements should have the following characteristics:</a:t>
            </a:r>
          </a:p>
          <a:p>
            <a:pPr lvl="1"/>
            <a:r>
              <a:rPr lang="en-GB" sz="1800" dirty="0"/>
              <a:t>Unambiguous</a:t>
            </a:r>
          </a:p>
          <a:p>
            <a:pPr lvl="1"/>
            <a:r>
              <a:rPr lang="en-GB" sz="1800" dirty="0"/>
              <a:t>Testable (verifiable)</a:t>
            </a:r>
          </a:p>
          <a:p>
            <a:pPr lvl="1"/>
            <a:r>
              <a:rPr lang="en-GB" sz="1800" dirty="0"/>
              <a:t>Clear (concise, terse, simple, precise)</a:t>
            </a:r>
          </a:p>
          <a:p>
            <a:pPr lvl="1"/>
            <a:r>
              <a:rPr lang="en-GB" sz="1800" dirty="0"/>
              <a:t>Correct</a:t>
            </a:r>
          </a:p>
          <a:p>
            <a:pPr lvl="1"/>
            <a:r>
              <a:rPr lang="en-GB" sz="1800" dirty="0"/>
              <a:t>Understandable</a:t>
            </a:r>
          </a:p>
          <a:p>
            <a:pPr lvl="1"/>
            <a:r>
              <a:rPr lang="en-GB" sz="1800" dirty="0"/>
              <a:t>Feasible (realistic, possible)</a:t>
            </a:r>
          </a:p>
          <a:p>
            <a:pPr lvl="1"/>
            <a:r>
              <a:rPr lang="en-GB" sz="1800" dirty="0"/>
              <a:t>Independent</a:t>
            </a:r>
          </a:p>
          <a:p>
            <a:pPr lvl="1"/>
            <a:r>
              <a:rPr lang="en-GB" sz="1800" dirty="0"/>
              <a:t>Atomic</a:t>
            </a:r>
          </a:p>
          <a:p>
            <a:pPr lvl="1"/>
            <a:r>
              <a:rPr lang="en-GB" sz="1800" dirty="0"/>
              <a:t>Necessary</a:t>
            </a:r>
          </a:p>
          <a:p>
            <a:pPr lvl="1"/>
            <a:r>
              <a:rPr lang="en-GB" sz="1800" dirty="0"/>
              <a:t>Implementation-free (abstract)</a:t>
            </a:r>
          </a:p>
          <a:p>
            <a:endParaRPr lang="en-GB" dirty="0"/>
          </a:p>
        </p:txBody>
      </p:sp>
      <p:sp>
        <p:nvSpPr>
          <p:cNvPr id="4" name="TextBox 3"/>
          <p:cNvSpPr txBox="1"/>
          <p:nvPr/>
        </p:nvSpPr>
        <p:spPr>
          <a:xfrm>
            <a:off x="4894985" y="6092762"/>
            <a:ext cx="4032448" cy="400110"/>
          </a:xfrm>
          <a:prstGeom prst="rect">
            <a:avLst/>
          </a:prstGeom>
          <a:noFill/>
        </p:spPr>
        <p:txBody>
          <a:bodyPr wrap="square" rtlCol="0">
            <a:spAutoFit/>
          </a:bodyPr>
          <a:lstStyle/>
          <a:p>
            <a:r>
              <a:rPr lang="en-GB" sz="1000" dirty="0" err="1"/>
              <a:t>Zielczynski</a:t>
            </a:r>
            <a:r>
              <a:rPr lang="en-GB" sz="1000" dirty="0"/>
              <a:t>, Peter. 2007. </a:t>
            </a:r>
            <a:r>
              <a:rPr lang="en-GB" sz="1000" b="1" dirty="0"/>
              <a:t>Requirements Management Using IBM Rational </a:t>
            </a:r>
            <a:r>
              <a:rPr lang="en-GB" sz="1000" b="1" dirty="0" err="1"/>
              <a:t>RequisitePro</a:t>
            </a:r>
            <a:r>
              <a:rPr lang="en-GB" sz="1000" b="1" dirty="0"/>
              <a:t>. </a:t>
            </a:r>
            <a:r>
              <a:rPr lang="en-GB" sz="1000" dirty="0"/>
              <a:t>IBM press</a:t>
            </a:r>
          </a:p>
        </p:txBody>
      </p:sp>
    </p:spTree>
    <p:extLst>
      <p:ext uri="{BB962C8B-B14F-4D97-AF65-F5344CB8AC3E}">
        <p14:creationId xmlns:p14="http://schemas.microsoft.com/office/powerpoint/2010/main" val="240389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50" dirty="0"/>
              <a:t>TASK 7</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sz="2800" dirty="0"/>
          </a:p>
          <a:p>
            <a:pPr marL="514350" indent="-514350">
              <a:buAutoNum type="arabicPeriod"/>
            </a:pPr>
            <a:r>
              <a:rPr lang="en-GB" sz="2800" dirty="0"/>
              <a:t>Looking at the previous slide, describe what each of the characteristics mean.</a:t>
            </a:r>
            <a:endParaRPr lang="en-GB" sz="2800" dirty="0">
              <a:cs typeface="Calibri" panose="020F0502020204030204"/>
            </a:endParaRPr>
          </a:p>
          <a:p>
            <a:pPr marL="514350" indent="-514350">
              <a:buAutoNum type="arabicPeriod"/>
            </a:pPr>
            <a:r>
              <a:rPr lang="en-GB" sz="2800" dirty="0"/>
              <a:t> Now find at least 3 impacts of poor software requirements</a:t>
            </a:r>
          </a:p>
          <a:p>
            <a:pPr marL="514350" indent="-514350">
              <a:buAutoNum type="arabicPeriod"/>
            </a:pPr>
            <a:endParaRPr lang="en-GB" sz="2800" dirty="0">
              <a:cs typeface="Calibri" panose="020F0502020204030204"/>
            </a:endParaRPr>
          </a:p>
          <a:p>
            <a:pPr marL="514350" indent="-514350">
              <a:buAutoNum type="arabicPeriod"/>
            </a:pPr>
            <a:r>
              <a:rPr lang="en-GB" sz="2800" dirty="0">
                <a:cs typeface="Calibri" panose="020F0502020204030204"/>
                <a:hlinkClick r:id="rId2"/>
              </a:rPr>
              <a:t>https://forms.office.com/pages/designpagev2.aspx?lang=en-GB&amp;origin=OfficeDotCom&amp;route=Start&amp;subpage=design&amp;id=fd3z5z4JJUuJnxRhvsd5l2_xne0M4wZOuZHw-ZSHDKNURVlSWkQ5Q0JTVEtBNU9EVjhBN0tPT0VSVi4u</a:t>
            </a:r>
            <a:endParaRPr lang="en-GB" sz="2800" dirty="0">
              <a:cs typeface="Calibri" panose="020F0502020204030204"/>
            </a:endParaRPr>
          </a:p>
          <a:p>
            <a:pPr marL="514350" indent="-514350">
              <a:buAutoNum type="arabicPeriod"/>
            </a:pPr>
            <a:endParaRPr lang="en-GB" sz="2800" dirty="0">
              <a:cs typeface="Calibri" panose="020F0502020204030204"/>
            </a:endParaRPr>
          </a:p>
        </p:txBody>
      </p:sp>
    </p:spTree>
    <p:extLst>
      <p:ext uri="{BB962C8B-B14F-4D97-AF65-F5344CB8AC3E}">
        <p14:creationId xmlns:p14="http://schemas.microsoft.com/office/powerpoint/2010/main" val="52361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 Functional Requirements</a:t>
            </a:r>
          </a:p>
        </p:txBody>
      </p:sp>
      <p:sp>
        <p:nvSpPr>
          <p:cNvPr id="3" name="Content Placeholder 2"/>
          <p:cNvSpPr>
            <a:spLocks noGrp="1"/>
          </p:cNvSpPr>
          <p:nvPr>
            <p:ph idx="1"/>
          </p:nvPr>
        </p:nvSpPr>
        <p:spPr/>
        <p:txBody>
          <a:bodyPr/>
          <a:lstStyle/>
          <a:p>
            <a:pPr marL="0" indent="0">
              <a:buNone/>
            </a:pPr>
            <a:r>
              <a:rPr lang="en-GB" sz="2800" b="1" dirty="0"/>
              <a:t>DEFINITION</a:t>
            </a:r>
          </a:p>
          <a:p>
            <a:pPr marL="0" indent="0">
              <a:buNone/>
            </a:pPr>
            <a:endParaRPr lang="en-GB" b="1" dirty="0"/>
          </a:p>
          <a:p>
            <a:pPr marL="0" indent="0">
              <a:buNone/>
            </a:pPr>
            <a:r>
              <a:rPr lang="en-GB" sz="2800" dirty="0"/>
              <a:t>A non-functional requirement essentially specifies how the system should behave and ca be a constraint upon the system's behaviour</a:t>
            </a:r>
          </a:p>
          <a:p>
            <a:pPr marL="0" indent="0">
              <a:buNone/>
            </a:pPr>
            <a:endParaRPr lang="en-GB" sz="2800" dirty="0"/>
          </a:p>
          <a:p>
            <a:pPr marL="0" indent="0">
              <a:buNone/>
            </a:pPr>
            <a:r>
              <a:rPr lang="en-GB" sz="2800" dirty="0"/>
              <a:t>SEE LIST FOR EXAMPLES</a:t>
            </a:r>
          </a:p>
        </p:txBody>
      </p:sp>
    </p:spTree>
    <p:extLst>
      <p:ext uri="{BB962C8B-B14F-4D97-AF65-F5344CB8AC3E}">
        <p14:creationId xmlns:p14="http://schemas.microsoft.com/office/powerpoint/2010/main" val="118929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Availability</a:t>
            </a:r>
            <a:endParaRPr lang="en-GB" dirty="0"/>
          </a:p>
        </p:txBody>
      </p:sp>
      <p:sp>
        <p:nvSpPr>
          <p:cNvPr id="3" name="Content Placeholder 2"/>
          <p:cNvSpPr>
            <a:spLocks noGrp="1"/>
          </p:cNvSpPr>
          <p:nvPr>
            <p:ph idx="1"/>
          </p:nvPr>
        </p:nvSpPr>
        <p:spPr/>
        <p:txBody>
          <a:bodyPr/>
          <a:lstStyle/>
          <a:p>
            <a:r>
              <a:rPr lang="en-GB" sz="2800" dirty="0"/>
              <a:t>Availability indicates when a system is operational as well as how reliable it is during operational periods</a:t>
            </a:r>
          </a:p>
          <a:p>
            <a:endParaRPr lang="en-GB" dirty="0"/>
          </a:p>
        </p:txBody>
      </p:sp>
    </p:spTree>
    <p:extLst>
      <p:ext uri="{BB962C8B-B14F-4D97-AF65-F5344CB8AC3E}">
        <p14:creationId xmlns:p14="http://schemas.microsoft.com/office/powerpoint/2010/main" val="381070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Capacity</a:t>
            </a:r>
            <a:endParaRPr lang="en-GB" dirty="0"/>
          </a:p>
        </p:txBody>
      </p:sp>
      <p:sp>
        <p:nvSpPr>
          <p:cNvPr id="3" name="Content Placeholder 2"/>
          <p:cNvSpPr>
            <a:spLocks noGrp="1"/>
          </p:cNvSpPr>
          <p:nvPr>
            <p:ph idx="1"/>
          </p:nvPr>
        </p:nvSpPr>
        <p:spPr/>
        <p:txBody>
          <a:bodyPr/>
          <a:lstStyle/>
          <a:p>
            <a:r>
              <a:rPr lang="en-GB" sz="2800" dirty="0"/>
              <a:t>The ability to handle transactional volumes is a very important characteristic for a system</a:t>
            </a:r>
          </a:p>
          <a:p>
            <a:endParaRPr lang="en-GB" dirty="0"/>
          </a:p>
        </p:txBody>
      </p:sp>
    </p:spTree>
    <p:extLst>
      <p:ext uri="{BB962C8B-B14F-4D97-AF65-F5344CB8AC3E}">
        <p14:creationId xmlns:p14="http://schemas.microsoft.com/office/powerpoint/2010/main" val="387106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Performance</a:t>
            </a:r>
            <a:endParaRPr lang="en-GB" dirty="0"/>
          </a:p>
        </p:txBody>
      </p:sp>
      <p:sp>
        <p:nvSpPr>
          <p:cNvPr id="3" name="Content Placeholder 2"/>
          <p:cNvSpPr>
            <a:spLocks noGrp="1"/>
          </p:cNvSpPr>
          <p:nvPr>
            <p:ph idx="1"/>
          </p:nvPr>
        </p:nvSpPr>
        <p:spPr/>
        <p:txBody>
          <a:bodyPr>
            <a:normAutofit/>
          </a:bodyPr>
          <a:lstStyle/>
          <a:p>
            <a:r>
              <a:rPr lang="en-GB" sz="2800" dirty="0"/>
              <a:t>Response Time</a:t>
            </a:r>
          </a:p>
          <a:p>
            <a:pPr marL="0" indent="0">
              <a:buNone/>
            </a:pPr>
            <a:r>
              <a:rPr lang="en-GB" b="1" dirty="0"/>
              <a:t>Response time</a:t>
            </a:r>
            <a:r>
              <a:rPr lang="en-GB" dirty="0"/>
              <a:t> is the total amount of </a:t>
            </a:r>
            <a:r>
              <a:rPr lang="en-GB" b="1" dirty="0"/>
              <a:t>time</a:t>
            </a:r>
            <a:r>
              <a:rPr lang="en-GB" dirty="0"/>
              <a:t> it takes to </a:t>
            </a:r>
            <a:r>
              <a:rPr lang="en-GB" b="1" dirty="0"/>
              <a:t>respond</a:t>
            </a:r>
            <a:r>
              <a:rPr lang="en-GB" dirty="0"/>
              <a:t> to a request for service. That service can be anything from a memory fetch,, to a complex database query, or loading a full web page.</a:t>
            </a:r>
            <a:endParaRPr lang="en-GB" sz="2800" dirty="0"/>
          </a:p>
          <a:p>
            <a:r>
              <a:rPr lang="en-GB" sz="2800" dirty="0"/>
              <a:t>Throughput </a:t>
            </a:r>
          </a:p>
          <a:p>
            <a:pPr marL="0" indent="0">
              <a:buNone/>
            </a:pPr>
            <a:r>
              <a:rPr lang="en-GB" dirty="0"/>
              <a:t>Flow </a:t>
            </a:r>
            <a:r>
              <a:rPr lang="en-GB" b="1" dirty="0"/>
              <a:t>rate</a:t>
            </a:r>
            <a:r>
              <a:rPr lang="en-GB" dirty="0"/>
              <a:t> / </a:t>
            </a:r>
            <a:r>
              <a:rPr lang="en-GB" b="1" dirty="0"/>
              <a:t>throughput</a:t>
            </a:r>
            <a:r>
              <a:rPr lang="en-GB" dirty="0"/>
              <a:t>: The number of flow units (e.g. customers, money, produced goods/services) going through the business process per unit time, </a:t>
            </a:r>
            <a:r>
              <a:rPr lang="en-GB" dirty="0" err="1"/>
              <a:t>e.g</a:t>
            </a:r>
            <a:r>
              <a:rPr lang="en-GB" dirty="0"/>
              <a:t> served customers per hour or produced parts per minute</a:t>
            </a:r>
            <a:endParaRPr lang="en-GB" sz="2800" dirty="0"/>
          </a:p>
          <a:p>
            <a:r>
              <a:rPr lang="en-GB" sz="2800" dirty="0"/>
              <a:t>Utilization</a:t>
            </a:r>
          </a:p>
          <a:p>
            <a:pPr marL="0" indent="0">
              <a:buNone/>
            </a:pPr>
            <a:r>
              <a:rPr lang="en-GB" dirty="0"/>
              <a:t>A measure of how intensively a </a:t>
            </a:r>
            <a:r>
              <a:rPr lang="en-GB" b="1" dirty="0"/>
              <a:t>machine</a:t>
            </a:r>
            <a:r>
              <a:rPr lang="en-GB" dirty="0"/>
              <a:t> is being used. </a:t>
            </a:r>
            <a:r>
              <a:rPr lang="en-GB" b="1" dirty="0"/>
              <a:t>Machine utilization</a:t>
            </a:r>
            <a:r>
              <a:rPr lang="en-GB" dirty="0"/>
              <a:t> compares the actual </a:t>
            </a:r>
            <a:r>
              <a:rPr lang="en-GB" b="1" dirty="0"/>
              <a:t>machine</a:t>
            </a:r>
            <a:r>
              <a:rPr lang="en-GB" dirty="0"/>
              <a:t> time (setup and run time) to available time.</a:t>
            </a:r>
            <a:endParaRPr lang="en-GB" sz="2800" dirty="0"/>
          </a:p>
        </p:txBody>
      </p:sp>
    </p:spTree>
    <p:extLst>
      <p:ext uri="{BB962C8B-B14F-4D97-AF65-F5344CB8AC3E}">
        <p14:creationId xmlns:p14="http://schemas.microsoft.com/office/powerpoint/2010/main" val="390633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Scalability</a:t>
            </a:r>
          </a:p>
        </p:txBody>
      </p:sp>
      <p:sp>
        <p:nvSpPr>
          <p:cNvPr id="3" name="Content Placeholder 2"/>
          <p:cNvSpPr>
            <a:spLocks noGrp="1"/>
          </p:cNvSpPr>
          <p:nvPr>
            <p:ph idx="1"/>
          </p:nvPr>
        </p:nvSpPr>
        <p:spPr/>
        <p:txBody>
          <a:bodyPr/>
          <a:lstStyle/>
          <a:p>
            <a:r>
              <a:rPr lang="en-GB" sz="2800" dirty="0"/>
              <a:t>Scalability is a non-functional property of a system that describes the ability to appropriately handle increasing (and decreasing) workloads</a:t>
            </a:r>
          </a:p>
          <a:p>
            <a:r>
              <a:rPr lang="en-GB" sz="2800" dirty="0"/>
              <a:t>Scalability competes with and complements other non-functional requirements such as availability, reliability and performance</a:t>
            </a:r>
          </a:p>
          <a:p>
            <a:pPr marL="0" indent="0">
              <a:buNone/>
            </a:pPr>
            <a:endParaRPr lang="en-GB" sz="2800" dirty="0"/>
          </a:p>
          <a:p>
            <a:endParaRPr lang="en-GB" dirty="0"/>
          </a:p>
        </p:txBody>
      </p:sp>
    </p:spTree>
    <p:extLst>
      <p:ext uri="{BB962C8B-B14F-4D97-AF65-F5344CB8AC3E}">
        <p14:creationId xmlns:p14="http://schemas.microsoft.com/office/powerpoint/2010/main" val="79544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Reliability</a:t>
            </a:r>
          </a:p>
        </p:txBody>
      </p:sp>
      <p:sp>
        <p:nvSpPr>
          <p:cNvPr id="3" name="Content Placeholder 2"/>
          <p:cNvSpPr>
            <a:spLocks noGrp="1"/>
          </p:cNvSpPr>
          <p:nvPr>
            <p:ph idx="1"/>
          </p:nvPr>
        </p:nvSpPr>
        <p:spPr/>
        <p:txBody>
          <a:bodyPr>
            <a:normAutofit/>
          </a:bodyPr>
          <a:lstStyle/>
          <a:p>
            <a:r>
              <a:rPr lang="en-GB" sz="2800" dirty="0"/>
              <a:t>Requirements about how often the software fails. </a:t>
            </a:r>
          </a:p>
          <a:p>
            <a:r>
              <a:rPr lang="en-GB" sz="2800" dirty="0"/>
              <a:t>The measurement is often expressed in MTBF (mean (average)time between failures). </a:t>
            </a:r>
          </a:p>
          <a:p>
            <a:r>
              <a:rPr lang="en-GB" sz="2800" dirty="0"/>
              <a:t>The definition of a failure must be clear. </a:t>
            </a:r>
          </a:p>
          <a:p>
            <a:r>
              <a:rPr lang="en-GB" sz="2800" dirty="0"/>
              <a:t>Also, don't confuse reliability with availability which is quite a different kind of requirement.  </a:t>
            </a:r>
          </a:p>
          <a:p>
            <a:r>
              <a:rPr lang="en-GB" sz="2800" dirty="0"/>
              <a:t>Be sure to specify the consequences of software failure, how to protect from failure, </a:t>
            </a:r>
            <a:r>
              <a:rPr lang="en-GB" sz="2600" dirty="0"/>
              <a:t>a strategy for error detection, and a strategy for correction.</a:t>
            </a:r>
          </a:p>
          <a:p>
            <a:endParaRPr lang="en-GB" dirty="0"/>
          </a:p>
        </p:txBody>
      </p:sp>
    </p:spTree>
    <p:extLst>
      <p:ext uri="{BB962C8B-B14F-4D97-AF65-F5344CB8AC3E}">
        <p14:creationId xmlns:p14="http://schemas.microsoft.com/office/powerpoint/2010/main" val="3706631164"/>
      </p:ext>
    </p:extLst>
  </p:cSld>
  <p:clrMapOvr>
    <a:masterClrMapping/>
  </p:clrMapOvr>
</p:sld>
</file>

<file path=ppt/theme/theme1.xml><?xml version="1.0" encoding="utf-8"?>
<a:theme xmlns:a="http://schemas.openxmlformats.org/drawingml/2006/main" name="WBLPowerPoint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veloping_software_functional" id="{BA6B2AA6-EA37-1B48-98A0-7ACC7205C82F}" vid="{F9E3FA08-45EA-0349-88B3-3EA07F75DE81}"/>
    </a:ext>
  </a:extLst>
</a:theme>
</file>

<file path=docProps/app.xml><?xml version="1.0" encoding="utf-8"?>
<Properties xmlns="http://schemas.openxmlformats.org/officeDocument/2006/extended-properties" xmlns:vt="http://schemas.openxmlformats.org/officeDocument/2006/docPropsVTypes">
  <Template/>
  <TotalTime>889</TotalTime>
  <Words>1239</Words>
  <Application>Microsoft Macintosh PowerPoint</Application>
  <PresentationFormat>On-screen Show (4:3)</PresentationFormat>
  <Paragraphs>141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Montserrat</vt:lpstr>
      <vt:lpstr>MV Boli</vt:lpstr>
      <vt:lpstr>WBLPowerPointTheme</vt:lpstr>
      <vt:lpstr>Developing software)</vt:lpstr>
      <vt:lpstr>Outcomes</vt:lpstr>
      <vt:lpstr>Functional vs non functional</vt:lpstr>
      <vt:lpstr>Non Functional Requirements</vt:lpstr>
      <vt:lpstr>Availability</vt:lpstr>
      <vt:lpstr>Capacity</vt:lpstr>
      <vt:lpstr>Performance</vt:lpstr>
      <vt:lpstr>Scalability</vt:lpstr>
      <vt:lpstr>Reliability</vt:lpstr>
      <vt:lpstr>Maintainability</vt:lpstr>
      <vt:lpstr>Recoverability</vt:lpstr>
      <vt:lpstr>Other non functional requirements</vt:lpstr>
      <vt:lpstr>Task 1</vt:lpstr>
      <vt:lpstr>Task 2</vt:lpstr>
      <vt:lpstr>3.4</vt:lpstr>
      <vt:lpstr>Software Requirements</vt:lpstr>
      <vt:lpstr>Requirements Documents</vt:lpstr>
      <vt:lpstr>User stories</vt:lpstr>
      <vt:lpstr>There are 3 others ways that requirements can be expressed………………….</vt:lpstr>
      <vt:lpstr>Flow Diagrams</vt:lpstr>
      <vt:lpstr>Use Case Diagrams -</vt:lpstr>
      <vt:lpstr>UML diagrams</vt:lpstr>
      <vt:lpstr>User Story</vt:lpstr>
      <vt:lpstr>User Stories</vt:lpstr>
      <vt:lpstr>Task 4 </vt:lpstr>
      <vt:lpstr>Task 5</vt:lpstr>
      <vt:lpstr>Task 6</vt:lpstr>
      <vt:lpstr>Task7</vt:lpstr>
      <vt:lpstr>PowerPoint Presentation</vt:lpstr>
      <vt:lpstr>Characteristics of a Good Requirement</vt:lpstr>
      <vt:lpstr>TASK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software  (15%, K2)</dc:title>
  <dc:creator>Len</dc:creator>
  <cp:lastModifiedBy>Emma Littlefair</cp:lastModifiedBy>
  <cp:revision>103</cp:revision>
  <cp:lastPrinted>2020-02-04T14:50:04Z</cp:lastPrinted>
  <dcterms:created xsi:type="dcterms:W3CDTF">2018-06-20T09:24:09Z</dcterms:created>
  <dcterms:modified xsi:type="dcterms:W3CDTF">2022-11-04T17:36:20Z</dcterms:modified>
</cp:coreProperties>
</file>