
<file path=[Content_Types].xml><?xml version="1.0" encoding="utf-8"?>
<Types xmlns="http://schemas.openxmlformats.org/package/2006/content-types">
  <Default Extension="png" ContentType="image/png"/>
  <Default Extension="bin" ContentType="application/vnd.openxmlformats-officedocument.oleObject"/>
  <Default Extension="webp"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p:scale>
          <a:sx n="100" d="100"/>
          <a:sy n="100" d="100"/>
        </p:scale>
        <p:origin x="816" y="7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6DF15-72F5-4F96-9F68-0745FB15B8F6}" type="datetimeFigureOut">
              <a:rPr lang="en-GB" smtClean="0"/>
              <a:t>27/10/2020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BFD99-B19D-4F57-9406-A581D949BD79}" type="slidenum">
              <a:rPr lang="en-GB" smtClean="0"/>
              <a:t>‹#›</a:t>
            </a:fld>
            <a:endParaRPr lang="en-GB"/>
          </a:p>
        </p:txBody>
      </p:sp>
    </p:spTree>
    <p:extLst>
      <p:ext uri="{BB962C8B-B14F-4D97-AF65-F5344CB8AC3E}">
        <p14:creationId xmlns:p14="http://schemas.microsoft.com/office/powerpoint/2010/main" val="181183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HUB is an unsophisticated device in comparison with a switch.</a:t>
            </a:r>
          </a:p>
          <a:p>
            <a:r>
              <a:rPr lang="en-GB" b="0" i="0" dirty="0">
                <a:solidFill>
                  <a:srgbClr val="202122"/>
                </a:solidFill>
                <a:effectLst/>
                <a:latin typeface="Arial" panose="020B0604020202020204" pitchFamily="34" charset="0"/>
              </a:rPr>
              <a:t>It works by repeating transmissions received from one of its ports to all other ports</a:t>
            </a:r>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4</a:t>
            </a:fld>
            <a:endParaRPr lang="en-GB"/>
          </a:p>
        </p:txBody>
      </p:sp>
    </p:spTree>
    <p:extLst>
      <p:ext uri="{BB962C8B-B14F-4D97-AF65-F5344CB8AC3E}">
        <p14:creationId xmlns:p14="http://schemas.microsoft.com/office/powerpoint/2010/main" val="1616824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keep the network running smoothly, those routers each have to know their surroundings and the quickest path to any particular subnet, so they constantly exchange information about changes in network conditions.</a:t>
            </a:r>
          </a:p>
          <a:p>
            <a:r>
              <a:rPr lang="en-GB" b="0" i="0" dirty="0">
                <a:effectLst/>
              </a:rPr>
              <a:t>A packet is typically forwarded from one router to another router through the networks that constitute an internetwork (e.g. the Internet) until it reaches its destination node</a:t>
            </a:r>
          </a:p>
          <a:p>
            <a:r>
              <a:rPr lang="en-GB" b="0" i="0" dirty="0">
                <a:effectLst/>
              </a:rPr>
              <a:t>A router is connected to two or more data lines from different IP networks</a:t>
            </a:r>
          </a:p>
          <a:p>
            <a:r>
              <a:rPr lang="en-GB" b="0" i="0" dirty="0">
                <a:effectLst/>
              </a:rPr>
              <a:t>When a data packet comes in on one of the lines, the router reads the network address information in the packet header to determine the ultimate destination</a:t>
            </a:r>
          </a:p>
          <a:p>
            <a:r>
              <a:rPr lang="en-GB" b="0" i="0" dirty="0">
                <a:effectLst/>
              </a:rPr>
              <a:t>Then, using information in its routing table or routing policy, it directs the packet to the next network on its journey.</a:t>
            </a:r>
            <a:endParaRPr lang="en-US"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15</a:t>
            </a:fld>
            <a:endParaRPr lang="en-GB"/>
          </a:p>
        </p:txBody>
      </p:sp>
    </p:spTree>
    <p:extLst>
      <p:ext uri="{BB962C8B-B14F-4D97-AF65-F5344CB8AC3E}">
        <p14:creationId xmlns:p14="http://schemas.microsoft.com/office/powerpoint/2010/main" val="3456928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Joining two networks that use the same protocol but different addressing schemes. </a:t>
            </a:r>
          </a:p>
          <a:p>
            <a:r>
              <a:rPr lang="en-US" dirty="0"/>
              <a:t>Joining a LAN to a WAN, often along with related non-routing features in the same hardware device.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could also be joining two networks that use different protocols. </a:t>
            </a:r>
          </a:p>
          <a:p>
            <a:endParaRPr lang="en-US" dirty="0"/>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16</a:t>
            </a:fld>
            <a:endParaRPr lang="en-GB"/>
          </a:p>
        </p:txBody>
      </p:sp>
    </p:spTree>
    <p:extLst>
      <p:ext uri="{BB962C8B-B14F-4D97-AF65-F5344CB8AC3E}">
        <p14:creationId xmlns:p14="http://schemas.microsoft.com/office/powerpoint/2010/main" val="1050052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Switches that operate at higher levels of the stack are fairly common, and are called </a:t>
            </a:r>
            <a:r>
              <a:rPr lang="en-US" i="1" dirty="0"/>
              <a:t>Layer 3 switches</a:t>
            </a:r>
            <a:r>
              <a:rPr lang="en-US" dirty="0"/>
              <a:t> or </a:t>
            </a:r>
            <a:r>
              <a:rPr lang="en-US" i="1" dirty="0"/>
              <a:t>multilayer switches</a:t>
            </a:r>
            <a:r>
              <a:rPr lang="en-US" dirty="0"/>
              <a:t> depending on their exact function. </a:t>
            </a:r>
          </a:p>
          <a:p>
            <a:r>
              <a:rPr lang="en-US" dirty="0"/>
              <a:t>They filter and forward frames like a switch, but they can also look inside frames like a router to read network layer packets, and forward them between subnets like a router.</a:t>
            </a:r>
          </a:p>
          <a:p>
            <a:r>
              <a:rPr lang="en-US" dirty="0"/>
              <a:t>Some even have functions on higher levels of the stack. In short, a Layer 3 switch is one that can take over most of a router's duties.</a:t>
            </a: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17</a:t>
            </a:fld>
            <a:endParaRPr lang="en-GB"/>
          </a:p>
        </p:txBody>
      </p:sp>
    </p:spTree>
    <p:extLst>
      <p:ext uri="{BB962C8B-B14F-4D97-AF65-F5344CB8AC3E}">
        <p14:creationId xmlns:p14="http://schemas.microsoft.com/office/powerpoint/2010/main" val="3814104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Unshielded twisted-pair (UTP)</a:t>
            </a:r>
            <a:r>
              <a:rPr lang="en-US" sz="1200" dirty="0"/>
              <a:t> is just like it sounds: It has no additional shielding and relies entirely on the twisted-pair effect to combat interference. </a:t>
            </a:r>
          </a:p>
          <a:p>
            <a:r>
              <a:rPr lang="en-US" sz="1200" i="1" dirty="0"/>
              <a:t>Foil shielding</a:t>
            </a:r>
            <a:r>
              <a:rPr lang="en-US" sz="1200" dirty="0"/>
              <a:t> uses a grounded foil wrap to provide additional electromagnetic shielding. The foil can be placed around each individual pair </a:t>
            </a:r>
            <a:r>
              <a:rPr lang="en-US" sz="1200" i="1" dirty="0"/>
              <a:t>(U/FTP)</a:t>
            </a:r>
            <a:r>
              <a:rPr lang="en-US" sz="1200" dirty="0"/>
              <a:t>, around the outer cable </a:t>
            </a:r>
            <a:r>
              <a:rPr lang="en-US" sz="1200" i="1" dirty="0"/>
              <a:t>(F/UTP)</a:t>
            </a:r>
            <a:r>
              <a:rPr lang="en-US" sz="1200" dirty="0"/>
              <a:t>, or both </a:t>
            </a:r>
            <a:r>
              <a:rPr lang="en-US" sz="1200" i="1" dirty="0"/>
              <a:t>(F/FTP)</a:t>
            </a:r>
            <a:r>
              <a:rPr lang="en-US" sz="1200" dirty="0"/>
              <a:t> </a:t>
            </a:r>
          </a:p>
          <a:p>
            <a:r>
              <a:rPr lang="en-US" sz="1200" i="1" dirty="0"/>
              <a:t>Braided screening</a:t>
            </a:r>
            <a:r>
              <a:rPr lang="en-US" sz="1200" dirty="0"/>
              <a:t> uses a braided copper jacket around the cable to provide shielding. It can be used around otherwise unshielded cable </a:t>
            </a:r>
            <a:r>
              <a:rPr lang="en-US" sz="1200" i="1" dirty="0"/>
              <a:t>(S/UTP)</a:t>
            </a:r>
            <a:r>
              <a:rPr lang="en-US" sz="1200" dirty="0"/>
              <a:t> or in conjunction with foil shielding (</a:t>
            </a:r>
            <a:r>
              <a:rPr lang="en-US" sz="1200" i="1" dirty="0"/>
              <a:t>S/FTP</a:t>
            </a:r>
            <a:r>
              <a:rPr lang="en-US" sz="1200" dirty="0"/>
              <a:t> and </a:t>
            </a:r>
            <a:r>
              <a:rPr lang="en-US" sz="1200" i="1" dirty="0"/>
              <a:t>SF/FTP</a:t>
            </a:r>
            <a:r>
              <a:rPr lang="en-US" sz="1200" dirty="0"/>
              <a:t>).</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23</a:t>
            </a:fld>
            <a:endParaRPr lang="en-GB"/>
          </a:p>
        </p:txBody>
      </p:sp>
    </p:spTree>
    <p:extLst>
      <p:ext uri="{BB962C8B-B14F-4D97-AF65-F5344CB8AC3E}">
        <p14:creationId xmlns:p14="http://schemas.microsoft.com/office/powerpoint/2010/main" val="3873343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ISO/IEC 11801 standard defines several classes of cable, each able to support a given maximum transmission frequency over the distances used in most LAN installations</a:t>
            </a:r>
          </a:p>
          <a:p>
            <a:endParaRPr lang="en-US" sz="1200" dirty="0"/>
          </a:p>
          <a:p>
            <a:r>
              <a:rPr lang="en-US" sz="1200" dirty="0"/>
              <a:t>In practice, you usually hear these standards called by numbered categories, with a given category called "Cat" for short: Cat3, Cat5, Cat5e, etc.</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25</a:t>
            </a:fld>
            <a:endParaRPr lang="en-GB"/>
          </a:p>
        </p:txBody>
      </p:sp>
    </p:spTree>
    <p:extLst>
      <p:ext uri="{BB962C8B-B14F-4D97-AF65-F5344CB8AC3E}">
        <p14:creationId xmlns:p14="http://schemas.microsoft.com/office/powerpoint/2010/main" val="2163567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network and telephone cables are terminated not with modular connectors, but to a common </a:t>
            </a:r>
            <a:r>
              <a:rPr lang="en-US" i="1" dirty="0"/>
              <a:t>distribution frame</a:t>
            </a:r>
            <a:r>
              <a:rPr lang="en-US" dirty="0"/>
              <a:t>, usually on a device called a </a:t>
            </a:r>
            <a:r>
              <a:rPr lang="en-US" i="1" dirty="0" err="1"/>
              <a:t>punchdown</a:t>
            </a:r>
            <a:r>
              <a:rPr lang="en-US" i="1" dirty="0"/>
              <a:t> block</a:t>
            </a:r>
            <a:r>
              <a:rPr lang="en-US" dirty="0"/>
              <a:t>. The block is so-named because a special tool is used to punch each wire down onto a bladed contact that punctures its insulation and holds it into place.</a:t>
            </a: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30</a:t>
            </a:fld>
            <a:endParaRPr lang="en-GB"/>
          </a:p>
        </p:txBody>
      </p:sp>
    </p:spTree>
    <p:extLst>
      <p:ext uri="{BB962C8B-B14F-4D97-AF65-F5344CB8AC3E}">
        <p14:creationId xmlns:p14="http://schemas.microsoft.com/office/powerpoint/2010/main" val="1375369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older PCs, RS-232 connections were simply called "serial ports" and would be used for all sorts of peripheral devices like modems, printers, and mice.</a:t>
            </a:r>
          </a:p>
          <a:p>
            <a:r>
              <a:rPr lang="en-US" dirty="0"/>
              <a:t>RS-232 connectors use </a:t>
            </a:r>
            <a:r>
              <a:rPr lang="en-US" i="1" dirty="0"/>
              <a:t>D-sub</a:t>
            </a:r>
            <a:r>
              <a:rPr lang="en-US" dirty="0"/>
              <a:t> ports, easily recognizable by their D shape and metal shields. </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33</a:t>
            </a:fld>
            <a:endParaRPr lang="en-GB"/>
          </a:p>
        </p:txBody>
      </p:sp>
    </p:spTree>
    <p:extLst>
      <p:ext uri="{BB962C8B-B14F-4D97-AF65-F5344CB8AC3E}">
        <p14:creationId xmlns:p14="http://schemas.microsoft.com/office/powerpoint/2010/main" val="3523664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Snips</a:t>
            </a:r>
          </a:p>
          <a:p>
            <a:r>
              <a:rPr lang="en-US" dirty="0"/>
              <a:t>Wire stripper</a:t>
            </a:r>
          </a:p>
          <a:p>
            <a:r>
              <a:rPr lang="en-US" dirty="0"/>
              <a:t>Crimper</a:t>
            </a:r>
          </a:p>
          <a:p>
            <a:r>
              <a:rPr lang="en-US" dirty="0"/>
              <a:t>Punch down tool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crimper with built-in snips and wire stripper.</a:t>
            </a:r>
          </a:p>
          <a:p>
            <a:endParaRPr lang="en-US" dirty="0"/>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34</a:t>
            </a:fld>
            <a:endParaRPr lang="en-GB"/>
          </a:p>
        </p:txBody>
      </p:sp>
    </p:spTree>
    <p:extLst>
      <p:ext uri="{BB962C8B-B14F-4D97-AF65-F5344CB8AC3E}">
        <p14:creationId xmlns:p14="http://schemas.microsoft.com/office/powerpoint/2010/main" val="1114837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terminate a twisted-pair cable, the most important thing is that the wires are in the right order on both ends: otherwise, it won't work properly. </a:t>
            </a:r>
            <a:endParaRPr lang="en-US" b="0" i="0" dirty="0">
              <a:effectLst/>
            </a:endParaRPr>
          </a:p>
          <a:p>
            <a:endParaRPr lang="en-GB" dirty="0"/>
          </a:p>
          <a:p>
            <a:endParaRPr lang="en-GB" dirty="0"/>
          </a:p>
          <a:p>
            <a:r>
              <a:rPr lang="en-GB" dirty="0"/>
              <a:t>https://www.cableorganizer.com/learning-center/how-to/how-to-terminate-RJ45.htm</a:t>
            </a:r>
          </a:p>
        </p:txBody>
      </p:sp>
      <p:sp>
        <p:nvSpPr>
          <p:cNvPr id="4" name="Slide Number Placeholder 3"/>
          <p:cNvSpPr>
            <a:spLocks noGrp="1"/>
          </p:cNvSpPr>
          <p:nvPr>
            <p:ph type="sldNum" sz="quarter" idx="5"/>
          </p:nvPr>
        </p:nvSpPr>
        <p:spPr/>
        <p:txBody>
          <a:bodyPr/>
          <a:lstStyle/>
          <a:p>
            <a:fld id="{60960939-FE35-4225-A625-94D09636AB66}" type="slidenum">
              <a:rPr lang="en-GB" smtClean="0"/>
              <a:t>35</a:t>
            </a:fld>
            <a:endParaRPr lang="en-GB"/>
          </a:p>
        </p:txBody>
      </p:sp>
    </p:spTree>
    <p:extLst>
      <p:ext uri="{BB962C8B-B14F-4D97-AF65-F5344CB8AC3E}">
        <p14:creationId xmlns:p14="http://schemas.microsoft.com/office/powerpoint/2010/main" val="2878856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terminate a twisted-pair cable, the most important thing is that the wires are in the right order on both ends: otherwise, it won't work properly. </a:t>
            </a:r>
            <a:endParaRPr lang="en-US" b="0" i="0" dirty="0">
              <a:effectLst/>
            </a:endParaRPr>
          </a:p>
          <a:p>
            <a:endParaRPr lang="en-GB" dirty="0"/>
          </a:p>
          <a:p>
            <a:endParaRPr lang="en-GB" dirty="0"/>
          </a:p>
          <a:p>
            <a:r>
              <a:rPr lang="en-GB" dirty="0"/>
              <a:t>https://www.cableorganizer.com/learning-center/how-to/how-to-terminate-RJ45.htm</a:t>
            </a:r>
          </a:p>
        </p:txBody>
      </p:sp>
      <p:sp>
        <p:nvSpPr>
          <p:cNvPr id="4" name="Slide Number Placeholder 3"/>
          <p:cNvSpPr>
            <a:spLocks noGrp="1"/>
          </p:cNvSpPr>
          <p:nvPr>
            <p:ph type="sldNum" sz="quarter" idx="5"/>
          </p:nvPr>
        </p:nvSpPr>
        <p:spPr/>
        <p:txBody>
          <a:bodyPr/>
          <a:lstStyle/>
          <a:p>
            <a:fld id="{60960939-FE35-4225-A625-94D09636AB66}" type="slidenum">
              <a:rPr lang="en-GB" smtClean="0"/>
              <a:t>36</a:t>
            </a:fld>
            <a:endParaRPr lang="en-GB"/>
          </a:p>
        </p:txBody>
      </p:sp>
    </p:spTree>
    <p:extLst>
      <p:ext uri="{BB962C8B-B14F-4D97-AF65-F5344CB8AC3E}">
        <p14:creationId xmlns:p14="http://schemas.microsoft.com/office/powerpoint/2010/main" val="186058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The term </a:t>
            </a:r>
            <a:r>
              <a:rPr lang="en-US" sz="3200" i="1" dirty="0"/>
              <a:t>network segment</a:t>
            </a:r>
            <a:r>
              <a:rPr lang="en-US" sz="3200" dirty="0"/>
              <a:t> usually refers to a small part of a larger network, but it can mean different things depending on context. In the original Ethernet specification, a segment was a single coaxial cable. This meant three things. </a:t>
            </a:r>
          </a:p>
          <a:p>
            <a:pPr lvl="1"/>
            <a:r>
              <a:rPr lang="en-US" sz="2800" dirty="0"/>
              <a:t>The segment had a maximum total length, governed by the cable's attenuation. </a:t>
            </a:r>
          </a:p>
          <a:p>
            <a:pPr lvl="1"/>
            <a:r>
              <a:rPr lang="en-US" sz="2800" dirty="0"/>
              <a:t>Since a node contributes to attenuation, the segment could support a fixed number of total nodes.</a:t>
            </a:r>
          </a:p>
          <a:p>
            <a:pPr lvl="1"/>
            <a:r>
              <a:rPr lang="en-US" sz="2800" dirty="0"/>
              <a:t>The segment is a single </a:t>
            </a:r>
            <a:r>
              <a:rPr lang="en-US" sz="2800" i="1" dirty="0"/>
              <a:t>collision domain</a:t>
            </a:r>
            <a:r>
              <a:rPr lang="en-US" sz="2800" dirty="0"/>
              <a:t> - any two nodes on the segment transmitting at once causes a collision. </a:t>
            </a:r>
            <a:endParaRPr lang="en-US" sz="2800"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5</a:t>
            </a:fld>
            <a:endParaRPr lang="en-GB"/>
          </a:p>
        </p:txBody>
      </p:sp>
    </p:spTree>
    <p:extLst>
      <p:ext uri="{BB962C8B-B14F-4D97-AF65-F5344CB8AC3E}">
        <p14:creationId xmlns:p14="http://schemas.microsoft.com/office/powerpoint/2010/main" val="1883088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Coaxial cable, sometimes known as coax cable, is an electrical cable which transmits radio frequency (RF) signals from one point to another.</a:t>
            </a:r>
          </a:p>
          <a:p>
            <a:endParaRPr lang="en-GB" dirty="0"/>
          </a:p>
          <a:p>
            <a:r>
              <a:rPr lang="en-GB" dirty="0"/>
              <a:t>The technology has been around since the early 20th century, with these cables mainly being used to connect satellite antenna facilities to homes and businesses thanks to their durability and ease of installation.</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43</a:t>
            </a:fld>
            <a:endParaRPr lang="en-GB"/>
          </a:p>
        </p:txBody>
      </p:sp>
    </p:spTree>
    <p:extLst>
      <p:ext uri="{BB962C8B-B14F-4D97-AF65-F5344CB8AC3E}">
        <p14:creationId xmlns:p14="http://schemas.microsoft.com/office/powerpoint/2010/main" val="2092845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Coaxial cable has a distinct thick, round shape because of its interior insulation layer. Its size makes it look very different to other types of cable, such as twisted pair or Ethernet cable. The most commons sizes of coaxial cable are RG-6, RG-11 and RG-59 – some of the size differences are demonstrated in the image.</a:t>
            </a:r>
          </a:p>
          <a:p>
            <a:endParaRPr lang="en-GB" dirty="0"/>
          </a:p>
          <a:p>
            <a:r>
              <a:rPr lang="en-GB" dirty="0"/>
              <a:t>Coaxial cables are available in a variety of colours including black, brown and white.</a:t>
            </a:r>
          </a:p>
          <a:p>
            <a:endParaRPr lang="en-GB" dirty="0"/>
          </a:p>
          <a:p>
            <a:r>
              <a:rPr lang="en-GB" dirty="0"/>
              <a:t>RG-6 cables have larger conductors, so they provide better signal quality. They have thicker dielectric insulation</a:t>
            </a:r>
          </a:p>
          <a:p>
            <a:endParaRPr lang="en-GB" dirty="0"/>
          </a:p>
          <a:p>
            <a:r>
              <a:rPr lang="en-GB" dirty="0"/>
              <a:t>RG-59 cable is similar to the RG-6, but it has an even thinner centre conductor mainly used in domestic</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RG-11 cable is easily identifiable as it’s thicker than other types of coaxial cable, which can make it more difficult to work with. However, it offers a lower attenuation level than RG-6 or RG-59, meaning it can carry data for longer distances.</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45</a:t>
            </a:fld>
            <a:endParaRPr lang="en-GB"/>
          </a:p>
        </p:txBody>
      </p:sp>
    </p:spTree>
    <p:extLst>
      <p:ext uri="{BB962C8B-B14F-4D97-AF65-F5344CB8AC3E}">
        <p14:creationId xmlns:p14="http://schemas.microsoft.com/office/powerpoint/2010/main" val="1656144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48</a:t>
            </a:fld>
            <a:endParaRPr lang="en-GB"/>
          </a:p>
        </p:txBody>
      </p:sp>
    </p:spTree>
    <p:extLst>
      <p:ext uri="{BB962C8B-B14F-4D97-AF65-F5344CB8AC3E}">
        <p14:creationId xmlns:p14="http://schemas.microsoft.com/office/powerpoint/2010/main" val="1172212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Terminators are simple devices that electrically terminate RF coaxial ports. BNC terminator absorbs the electrical energy of the signal as it reaches the ends of cable and avoids reflection of signals.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practice of ending a transmission line with a device that matches the characteristic impedance of the line. This is intended to prevent signals from reflecting off the end of the transmission line. Reflections at the ends of unterminated transmission lines cause distortion</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51</a:t>
            </a:fld>
            <a:endParaRPr lang="en-GB"/>
          </a:p>
        </p:txBody>
      </p:sp>
    </p:spTree>
    <p:extLst>
      <p:ext uri="{BB962C8B-B14F-4D97-AF65-F5344CB8AC3E}">
        <p14:creationId xmlns:p14="http://schemas.microsoft.com/office/powerpoint/2010/main" val="989941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Cable tester</a:t>
            </a:r>
          </a:p>
          <a:p>
            <a:r>
              <a:rPr lang="en-GB" i="0" dirty="0"/>
              <a:t>Network Cable Tester is a device designed to measure and test existing LAN connection or a network cable.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time-domain reflectometer (TDR) is an electronic instrument used to determine the characteristics of electrical lines by observing reflected waveforms. It can be used to characterize and locate faults in metallic cables (for example, twisted pair wire or coaxial cable). It can also be used to locate discontinuities in a connector, printed circuit board, or any other electrical path. </a:t>
            </a:r>
            <a:endParaRPr lang="en-US" dirty="0"/>
          </a:p>
          <a:p>
            <a:endParaRPr lang="en-US" dirty="0"/>
          </a:p>
        </p:txBody>
      </p:sp>
      <p:sp>
        <p:nvSpPr>
          <p:cNvPr id="4" name="Slide Number Placeholder 3"/>
          <p:cNvSpPr>
            <a:spLocks noGrp="1"/>
          </p:cNvSpPr>
          <p:nvPr>
            <p:ph type="sldNum" sz="quarter" idx="5"/>
          </p:nvPr>
        </p:nvSpPr>
        <p:spPr/>
        <p:txBody>
          <a:bodyPr/>
          <a:lstStyle/>
          <a:p>
            <a:fld id="{60960939-FE35-4225-A625-94D09636AB66}" type="slidenum">
              <a:rPr lang="en-GB" smtClean="0"/>
              <a:t>54</a:t>
            </a:fld>
            <a:endParaRPr lang="en-GB"/>
          </a:p>
        </p:txBody>
      </p:sp>
    </p:spTree>
    <p:extLst>
      <p:ext uri="{BB962C8B-B14F-4D97-AF65-F5344CB8AC3E}">
        <p14:creationId xmlns:p14="http://schemas.microsoft.com/office/powerpoint/2010/main" val="2381317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Electrostatic shock can do permanent damage to sensitive electronics, even when it's not strong enough for a human to notice it. When you handle circuit boards or sensitive electronic connectors, especially in cool dry environments where it's easy for static to build, consider wearing an anti-static wrist strap to prevent damage.</a:t>
            </a: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56</a:t>
            </a:fld>
            <a:endParaRPr lang="en-GB"/>
          </a:p>
        </p:txBody>
      </p:sp>
    </p:spTree>
    <p:extLst>
      <p:ext uri="{BB962C8B-B14F-4D97-AF65-F5344CB8AC3E}">
        <p14:creationId xmlns:p14="http://schemas.microsoft.com/office/powerpoint/2010/main" val="3806422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1200" dirty="0"/>
              <a:t>Turn on the tone generator</a:t>
            </a:r>
          </a:p>
          <a:p>
            <a:pPr marL="514350" indent="-514350">
              <a:buFont typeface="+mj-lt"/>
              <a:buAutoNum type="arabicPeriod"/>
            </a:pPr>
            <a:r>
              <a:rPr lang="en-US" sz="1200" dirty="0"/>
              <a:t>Bring the probe's tip over the generator's leads to verify that it's working</a:t>
            </a:r>
          </a:p>
          <a:p>
            <a:pPr marL="514350" indent="-514350">
              <a:buFont typeface="+mj-lt"/>
              <a:buAutoNum type="arabicPeriod"/>
            </a:pPr>
            <a:r>
              <a:rPr lang="en-US" sz="1200" dirty="0"/>
              <a:t>Connect the leads to the wire you're testing or plug in the modular jack</a:t>
            </a:r>
          </a:p>
          <a:p>
            <a:pPr marL="514350" indent="-514350">
              <a:buFont typeface="+mj-lt"/>
              <a:buAutoNum type="arabicPeriod"/>
            </a:pPr>
            <a:r>
              <a:rPr lang="en-US" sz="1200" dirty="0"/>
              <a:t>Move the probe closely over the cable bundle, patch panel, or punch down block you want to test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dirty="0">
                <a:effectLst/>
              </a:rPr>
              <a:t>https://www.youtube.com/watch?v=Jz-gHbJz8sw</a:t>
            </a:r>
          </a:p>
          <a:p>
            <a:pPr marL="514350" indent="-514350">
              <a:buFont typeface="+mj-lt"/>
              <a:buAutoNum type="arabicPeriod"/>
            </a:pPr>
            <a:endParaRPr lang="en-US" sz="1200" dirty="0"/>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58</a:t>
            </a:fld>
            <a:endParaRPr lang="en-GB"/>
          </a:p>
        </p:txBody>
      </p:sp>
    </p:spTree>
    <p:extLst>
      <p:ext uri="{BB962C8B-B14F-4D97-AF65-F5344CB8AC3E}">
        <p14:creationId xmlns:p14="http://schemas.microsoft.com/office/powerpoint/2010/main" val="2239649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Breaks in cable continuity interrupt a signal. This can include damage along cables themselves, termination errors, or bent pins in a connector.</a:t>
            </a:r>
          </a:p>
          <a:p>
            <a:r>
              <a:rPr lang="en-US" sz="1200" dirty="0"/>
              <a:t>Internal or external interference cause noise, introducing errors that can make the connection slow or entirely unusable.</a:t>
            </a:r>
          </a:p>
          <a:p>
            <a:r>
              <a:rPr lang="en-US" sz="1200" dirty="0"/>
              <a:t>Cables terminated with the wrong wire order on one end carry the wrong signals and prevent a successful connection.</a:t>
            </a:r>
          </a:p>
          <a:p>
            <a:r>
              <a:rPr lang="en-US" sz="1200" dirty="0"/>
              <a:t>The same termination error made on both ends can cause noise if there are </a:t>
            </a:r>
            <a:r>
              <a:rPr lang="en-US" sz="1200" i="1" dirty="0"/>
              <a:t>split pairs</a:t>
            </a:r>
            <a:r>
              <a:rPr lang="en-US" sz="1200" dirty="0"/>
              <a:t>, where the wire pairs on the termination don't match the physical twisted pairs in the cable.</a:t>
            </a:r>
          </a:p>
          <a:p>
            <a:r>
              <a:rPr lang="en-US" sz="1200" dirty="0"/>
              <a:t>Physical interfaces can fail too: Not only does a jack or patch panel give another opportunity for improper termination, but a NIC, hub, or switch transceiver can fail. </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59</a:t>
            </a:fld>
            <a:endParaRPr lang="en-GB"/>
          </a:p>
        </p:txBody>
      </p:sp>
    </p:spTree>
    <p:extLst>
      <p:ext uri="{BB962C8B-B14F-4D97-AF65-F5344CB8AC3E}">
        <p14:creationId xmlns:p14="http://schemas.microsoft.com/office/powerpoint/2010/main" val="3451480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SMF – Single mode Fibre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MMF – Multi-mode Fibre</a:t>
            </a:r>
          </a:p>
          <a:p>
            <a:endParaRPr lang="en-GB" dirty="0"/>
          </a:p>
        </p:txBody>
      </p:sp>
      <p:sp>
        <p:nvSpPr>
          <p:cNvPr id="4" name="Slide Number Placeholder 3"/>
          <p:cNvSpPr>
            <a:spLocks noGrp="1"/>
          </p:cNvSpPr>
          <p:nvPr>
            <p:ph type="sldNum" sz="quarter" idx="10"/>
          </p:nvPr>
        </p:nvSpPr>
        <p:spPr/>
        <p:txBody>
          <a:bodyPr/>
          <a:lstStyle/>
          <a:p>
            <a:fld id="{60960939-FE35-4225-A625-94D09636AB66}" type="slidenum">
              <a:rPr lang="en-GB" smtClean="0"/>
              <a:t>62</a:t>
            </a:fld>
            <a:endParaRPr lang="en-GB"/>
          </a:p>
        </p:txBody>
      </p:sp>
    </p:spTree>
    <p:extLst>
      <p:ext uri="{BB962C8B-B14F-4D97-AF65-F5344CB8AC3E}">
        <p14:creationId xmlns:p14="http://schemas.microsoft.com/office/powerpoint/2010/main" val="4021327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two key WDM technologies are Coarse Wavelength Division Multiplexing, CWDM and Dense Wavelength Division Multiplexing, DWDM. Which solution is best suited to a given environment depends on the network and user requirements.</a:t>
            </a:r>
          </a:p>
          <a:p>
            <a:r>
              <a:rPr lang="en-GB" dirty="0"/>
              <a:t>Coarse wavelength division multiplexing (</a:t>
            </a:r>
            <a:r>
              <a:rPr lang="en-GB" b="1" dirty="0"/>
              <a:t>CWDM</a:t>
            </a:r>
            <a:r>
              <a:rPr lang="en-GB" dirty="0"/>
              <a:t>) is a wavelength division multiplexing (WDM) technology that combines multiple signals at various wavelengths for simultaneous transmission over fibre cables.</a:t>
            </a:r>
          </a:p>
          <a:p>
            <a:endParaRPr lang="en-GB" dirty="0"/>
          </a:p>
          <a:p>
            <a:r>
              <a:rPr lang="en-GB" dirty="0"/>
              <a:t>CWDM supports up to 18 wavelength channels transmitted through a fibre at the same time. To achieve this, the different wavelengths of each channel are 20nm apart. DWDM, supports up to 80 simultaneous wavelength channels, with each of the channels only 0.8nm apart. CWDM technology offers a convenient and cost-efficient solution for shorter distances of up to 70 kilometres. For distances between 40 and 70 kilometres, CWDM tends to be limited to supporting eight channels.</a:t>
            </a:r>
          </a:p>
        </p:txBody>
      </p:sp>
      <p:sp>
        <p:nvSpPr>
          <p:cNvPr id="4" name="Slide Number Placeholder 3"/>
          <p:cNvSpPr>
            <a:spLocks noGrp="1"/>
          </p:cNvSpPr>
          <p:nvPr>
            <p:ph type="sldNum" sz="quarter" idx="5"/>
          </p:nvPr>
        </p:nvSpPr>
        <p:spPr/>
        <p:txBody>
          <a:bodyPr/>
          <a:lstStyle/>
          <a:p>
            <a:fld id="{60960939-FE35-4225-A625-94D09636AB66}" type="slidenum">
              <a:rPr lang="en-GB" smtClean="0"/>
              <a:t>63</a:t>
            </a:fld>
            <a:endParaRPr lang="en-GB"/>
          </a:p>
        </p:txBody>
      </p:sp>
    </p:spTree>
    <p:extLst>
      <p:ext uri="{BB962C8B-B14F-4D97-AF65-F5344CB8AC3E}">
        <p14:creationId xmlns:p14="http://schemas.microsoft.com/office/powerpoint/2010/main" val="3022605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Except, instead of linking two electrical segments, it links two or more Layer 1 segments, or collision domains, into a larger network</a:t>
            </a:r>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7</a:t>
            </a:fld>
            <a:endParaRPr lang="en-GB"/>
          </a:p>
        </p:txBody>
      </p:sp>
    </p:spTree>
    <p:extLst>
      <p:ext uri="{BB962C8B-B14F-4D97-AF65-F5344CB8AC3E}">
        <p14:creationId xmlns:p14="http://schemas.microsoft.com/office/powerpoint/2010/main" val="3133613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Fiber</a:t>
            </a:r>
            <a:r>
              <a:rPr lang="en-GB" b="1" dirty="0"/>
              <a:t> Optics Flat: Flat polish connector.</a:t>
            </a:r>
            <a:r>
              <a:rPr lang="en-GB" dirty="0"/>
              <a:t/>
            </a:r>
            <a:br>
              <a:rPr lang="en-GB" dirty="0"/>
            </a:br>
            <a:r>
              <a:rPr lang="en-GB" dirty="0"/>
              <a:t>These connectors are polished by the manufacturer typically have an attenuation of -30dB. Flat polish connectors control back reflection fairly well</a:t>
            </a:r>
          </a:p>
          <a:p>
            <a:endParaRPr lang="en-GB" b="1" dirty="0"/>
          </a:p>
          <a:p>
            <a:r>
              <a:rPr lang="en-GB" b="1" dirty="0" err="1"/>
              <a:t>Fiber</a:t>
            </a:r>
            <a:r>
              <a:rPr lang="en-GB" b="1" dirty="0"/>
              <a:t> Optics PC: Physical contact polish.</a:t>
            </a:r>
            <a:r>
              <a:rPr lang="en-GB" dirty="0"/>
              <a:t/>
            </a:r>
            <a:br>
              <a:rPr lang="en-GB" dirty="0"/>
            </a:br>
            <a:r>
              <a:rPr lang="en-GB" dirty="0"/>
              <a:t>These connectors are hand polished and typically have an attenuation of -30dB. PC refers to how the ferrule of the connector is polished. These connectors can cause back reflection into the ferrule and into the transmitter.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Fiber</a:t>
            </a:r>
            <a:r>
              <a:rPr lang="en-GB" b="1" dirty="0"/>
              <a:t> Optics SPC/UPC: SUPER POLISH CONTACT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a:t>
            </a:r>
            <a:r>
              <a:rPr lang="en-GB" dirty="0"/>
              <a:t>one by the manufacturer. -40db ULTRA POLISH CONTACT, done by the manufacturer. -50db These finishes are to help prevent back reflection into the transmitter.</a:t>
            </a:r>
          </a:p>
          <a:p>
            <a:endParaRPr lang="en-GB" dirty="0"/>
          </a:p>
          <a:p>
            <a:endParaRPr lang="en-GB" dirty="0"/>
          </a:p>
          <a:p>
            <a:r>
              <a:rPr lang="en-GB" b="1" dirty="0" err="1"/>
              <a:t>Fiber</a:t>
            </a:r>
            <a:r>
              <a:rPr lang="en-GB" b="1" dirty="0"/>
              <a:t> Optics APC: Angled physical contact.</a:t>
            </a:r>
            <a:r>
              <a:rPr lang="en-GB" dirty="0"/>
              <a:t/>
            </a:r>
            <a:br>
              <a:rPr lang="en-GB" dirty="0"/>
            </a:br>
            <a:r>
              <a:rPr lang="en-GB" dirty="0"/>
              <a:t>This is done by the manufacturer, they cut the ferrule to an 8 degree angle to reduce back reflection. These connectors have an attenuation of -60dB and are used by CATV and Phone companies.</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65</a:t>
            </a:fld>
            <a:endParaRPr lang="en-GB"/>
          </a:p>
        </p:txBody>
      </p:sp>
    </p:spTree>
    <p:extLst>
      <p:ext uri="{BB962C8B-B14F-4D97-AF65-F5344CB8AC3E}">
        <p14:creationId xmlns:p14="http://schemas.microsoft.com/office/powerpoint/2010/main" val="197998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From left to right: FC, LC, SC, and ST</a:t>
            </a:r>
          </a:p>
          <a:p>
            <a:endParaRPr lang="en-GB" i="1" dirty="0"/>
          </a:p>
          <a:p>
            <a:r>
              <a:rPr lang="en-GB" i="0" dirty="0"/>
              <a:t>A green color-coded APC connector (left) vs. a UPC connector (right)</a:t>
            </a:r>
          </a:p>
        </p:txBody>
      </p:sp>
      <p:sp>
        <p:nvSpPr>
          <p:cNvPr id="4" name="Slide Number Placeholder 3"/>
          <p:cNvSpPr>
            <a:spLocks noGrp="1"/>
          </p:cNvSpPr>
          <p:nvPr>
            <p:ph type="sldNum" sz="quarter" idx="5"/>
          </p:nvPr>
        </p:nvSpPr>
        <p:spPr/>
        <p:txBody>
          <a:bodyPr/>
          <a:lstStyle/>
          <a:p>
            <a:fld id="{60960939-FE35-4225-A625-94D09636AB66}" type="slidenum">
              <a:rPr lang="en-GB" smtClean="0"/>
              <a:t>68</a:t>
            </a:fld>
            <a:endParaRPr lang="en-GB"/>
          </a:p>
        </p:txBody>
      </p:sp>
    </p:spTree>
    <p:extLst>
      <p:ext uri="{BB962C8B-B14F-4D97-AF65-F5344CB8AC3E}">
        <p14:creationId xmlns:p14="http://schemas.microsoft.com/office/powerpoint/2010/main" val="1726950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 – Subscriber Connector</a:t>
            </a:r>
          </a:p>
          <a:p>
            <a:endParaRPr lang="en-GB" dirty="0"/>
          </a:p>
          <a:p>
            <a:r>
              <a:rPr lang="en-GB" dirty="0"/>
              <a:t>The ST (straight tip connector) historically has been the most commonly used connector in the industry up to several years ago, it was not originally recognized by the standards but was added because of it’s prevalence in the industry.</a:t>
            </a:r>
          </a:p>
          <a:p>
            <a:endParaRPr lang="en-GB" dirty="0"/>
          </a:p>
          <a:p>
            <a:r>
              <a:rPr lang="en-GB" dirty="0"/>
              <a:t>The duplex SC (subscriber connector) was the first connector to be recognized by the TIA/EIA fibre standards because of it’s ease of inter-</a:t>
            </a:r>
            <a:r>
              <a:rPr lang="en-GB" dirty="0" err="1"/>
              <a:t>connectability</a:t>
            </a:r>
            <a:r>
              <a:rPr lang="en-GB" dirty="0"/>
              <a:t> and it represents a complete link (1 connector for TX the other for RX).</a:t>
            </a:r>
          </a:p>
          <a:p>
            <a:endParaRPr lang="en-GB" dirty="0"/>
          </a:p>
          <a:p>
            <a:r>
              <a:rPr lang="en-GB" dirty="0"/>
              <a:t>The new standard in fibre connectors is the LC (Lucent connector). These are small form factor (SFF) connectors that take up less space in a fibre panel.</a:t>
            </a:r>
          </a:p>
        </p:txBody>
      </p:sp>
      <p:sp>
        <p:nvSpPr>
          <p:cNvPr id="4" name="Slide Number Placeholder 3"/>
          <p:cNvSpPr>
            <a:spLocks noGrp="1"/>
          </p:cNvSpPr>
          <p:nvPr>
            <p:ph type="sldNum" sz="quarter" idx="5"/>
          </p:nvPr>
        </p:nvSpPr>
        <p:spPr/>
        <p:txBody>
          <a:bodyPr/>
          <a:lstStyle/>
          <a:p>
            <a:fld id="{60960939-FE35-4225-A625-94D09636AB66}" type="slidenum">
              <a:rPr lang="en-GB" smtClean="0"/>
              <a:t>69</a:t>
            </a:fld>
            <a:endParaRPr lang="en-GB"/>
          </a:p>
        </p:txBody>
      </p:sp>
    </p:spTree>
    <p:extLst>
      <p:ext uri="{BB962C8B-B14F-4D97-AF65-F5344CB8AC3E}">
        <p14:creationId xmlns:p14="http://schemas.microsoft.com/office/powerpoint/2010/main" val="556033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 gigabit interface converter (GBIC) is a transceiver that converts electric currents (digital highs and lows) to optical signals, and optical signals to digital electric currents.</a:t>
            </a:r>
          </a:p>
          <a:p>
            <a:r>
              <a:rPr lang="en-GB" b="0" dirty="0"/>
              <a:t>The GBIC is typically employed in fibre optic and Ethernet systems as an interface for high-speed networking.</a:t>
            </a:r>
          </a:p>
          <a:p>
            <a:endParaRPr lang="en-GB" b="0" dirty="0"/>
          </a:p>
          <a:p>
            <a:r>
              <a:rPr lang="en-GB" b="0" dirty="0"/>
              <a:t>A smaller variation of the GBIC called the small form-factor pluggable transceiver (SFP), also known as mini-GBIC, has the same functionality but in a smaller form factor. It largely made the GBIC obsolete.</a:t>
            </a:r>
          </a:p>
        </p:txBody>
      </p:sp>
      <p:sp>
        <p:nvSpPr>
          <p:cNvPr id="4" name="Slide Number Placeholder 3"/>
          <p:cNvSpPr>
            <a:spLocks noGrp="1"/>
          </p:cNvSpPr>
          <p:nvPr>
            <p:ph type="sldNum" sz="quarter" idx="5"/>
          </p:nvPr>
        </p:nvSpPr>
        <p:spPr/>
        <p:txBody>
          <a:bodyPr/>
          <a:lstStyle/>
          <a:p>
            <a:fld id="{60960939-FE35-4225-A625-94D09636AB66}" type="slidenum">
              <a:rPr lang="en-GB" smtClean="0"/>
              <a:t>71</a:t>
            </a:fld>
            <a:endParaRPr lang="en-GB"/>
          </a:p>
        </p:txBody>
      </p:sp>
    </p:spTree>
    <p:extLst>
      <p:ext uri="{BB962C8B-B14F-4D97-AF65-F5344CB8AC3E}">
        <p14:creationId xmlns:p14="http://schemas.microsoft.com/office/powerpoint/2010/main" val="2089884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bridge has a </a:t>
            </a:r>
            <a:r>
              <a:rPr lang="en-US" i="1" dirty="0"/>
              <a:t>MAC table</a:t>
            </a:r>
            <a:r>
              <a:rPr lang="en-US" dirty="0"/>
              <a:t> in memory: A list of MAC addresses on the network, and which side of the bridge they're on. </a:t>
            </a:r>
          </a:p>
          <a:p>
            <a:r>
              <a:rPr lang="en-GB" dirty="0"/>
              <a:t>Bridges only forward frames that are required to cross the bridge</a:t>
            </a:r>
          </a:p>
          <a:p>
            <a:r>
              <a:rPr lang="en-GB" dirty="0"/>
              <a:t>Additionally, bridges reduce collisions by creating a separate collision domain on either side of the bridge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8</a:t>
            </a:fld>
            <a:endParaRPr lang="en-GB"/>
          </a:p>
        </p:txBody>
      </p:sp>
    </p:spTree>
    <p:extLst>
      <p:ext uri="{BB962C8B-B14F-4D97-AF65-F5344CB8AC3E}">
        <p14:creationId xmlns:p14="http://schemas.microsoft.com/office/powerpoint/2010/main" val="3294430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92929"/>
                </a:solidFill>
                <a:effectLst/>
                <a:latin typeface="benton-sans"/>
              </a:rPr>
              <a:t>A type of bridge that interconnects two different types of LAN protocols, such as Ethernet and Token Ring. Translating bridges are generally very complicated devices</a:t>
            </a:r>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9</a:t>
            </a:fld>
            <a:endParaRPr lang="en-GB"/>
          </a:p>
        </p:txBody>
      </p:sp>
    </p:spTree>
    <p:extLst>
      <p:ext uri="{BB962C8B-B14F-4D97-AF65-F5344CB8AC3E}">
        <p14:creationId xmlns:p14="http://schemas.microsoft.com/office/powerpoint/2010/main" val="2797760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type of network switch or device that works on the data link layer (OSI Layer 2) and utilizes MAC Address to determine the path through where the frames are to be forwarded</a:t>
            </a:r>
          </a:p>
          <a:p>
            <a:endParaRPr lang="en-GB" dirty="0"/>
          </a:p>
          <a:p>
            <a:r>
              <a:rPr lang="en-GB" b="0" i="0" dirty="0">
                <a:solidFill>
                  <a:srgbClr val="333333"/>
                </a:solidFill>
                <a:effectLst/>
                <a:latin typeface="Open-sans"/>
              </a:rPr>
              <a:t>Can also be referred to as a multiport bridge</a:t>
            </a:r>
            <a:endParaRPr lang="en-GB" dirty="0"/>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10</a:t>
            </a:fld>
            <a:endParaRPr lang="en-GB"/>
          </a:p>
        </p:txBody>
      </p:sp>
    </p:spTree>
    <p:extLst>
      <p:ext uri="{BB962C8B-B14F-4D97-AF65-F5344CB8AC3E}">
        <p14:creationId xmlns:p14="http://schemas.microsoft.com/office/powerpoint/2010/main" val="3761528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switches transparently forward frames, any node on the network can still communicate directly to any other node using its MAC address.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can even broadcast to the entire bridged network at once by using a broadcast address (FF:FF:FF:FF:FF:FF in MAC-based networks), since bridges and switches automatically flood broadcast frames.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defines a Layer 2 segment, also known as the broadcast domain.</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11</a:t>
            </a:fld>
            <a:endParaRPr lang="en-GB"/>
          </a:p>
        </p:txBody>
      </p:sp>
    </p:spTree>
    <p:extLst>
      <p:ext uri="{BB962C8B-B14F-4D97-AF65-F5344CB8AC3E}">
        <p14:creationId xmlns:p14="http://schemas.microsoft.com/office/powerpoint/2010/main" val="1420897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Layer 3 devices, such as gateways, routers, and multilevel switches are designed to overcome problems and link far larger, more complex networks than switches alone.</a:t>
            </a:r>
          </a:p>
          <a:p>
            <a:r>
              <a:rPr lang="en-US" dirty="0"/>
              <a:t>They segment the larger network into multiple broadcast domains, and govern traffic between them.</a:t>
            </a:r>
          </a:p>
          <a:p>
            <a:r>
              <a:rPr lang="en-US" dirty="0"/>
              <a:t>They have more advanced </a:t>
            </a:r>
            <a:r>
              <a:rPr lang="en-US" i="1" dirty="0"/>
              <a:t>routing protocols</a:t>
            </a:r>
            <a:r>
              <a:rPr lang="en-US" dirty="0"/>
              <a:t>, letting them find paths and share network information in ways Layer 2 switches cannot. </a:t>
            </a:r>
          </a:p>
          <a:p>
            <a:r>
              <a:rPr lang="en-US" dirty="0"/>
              <a:t>They also use </a:t>
            </a:r>
            <a:r>
              <a:rPr lang="en-US" i="1" dirty="0"/>
              <a:t>logical addresses</a:t>
            </a:r>
            <a:r>
              <a:rPr lang="en-US" dirty="0"/>
              <a:t>, which are tied to the network's structure; this means they can more easily pass data in the right direction without knowing the whole network. </a:t>
            </a: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13</a:t>
            </a:fld>
            <a:endParaRPr lang="en-GB"/>
          </a:p>
        </p:txBody>
      </p:sp>
    </p:spTree>
    <p:extLst>
      <p:ext uri="{BB962C8B-B14F-4D97-AF65-F5344CB8AC3E}">
        <p14:creationId xmlns:p14="http://schemas.microsoft.com/office/powerpoint/2010/main" val="2918328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Routers sit at the boundaries between broadcast domains.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both physical and logical address information, they gather and store information about their surrounding network topology, use it to determine the best route between any two nodes, and then forward network layer packets along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Routers perform the traffic directing functions on the Internet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sent through the internet, such as a web page or email, is in the form of data packets</a:t>
            </a:r>
            <a:endParaRPr lang="en-US"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14</a:t>
            </a:fld>
            <a:endParaRPr lang="en-GB"/>
          </a:p>
        </p:txBody>
      </p:sp>
    </p:spTree>
    <p:extLst>
      <p:ext uri="{BB962C8B-B14F-4D97-AF65-F5344CB8AC3E}">
        <p14:creationId xmlns:p14="http://schemas.microsoft.com/office/powerpoint/2010/main" val="1233504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C727B0C-651D-4A0D-A892-9A283E8EC3AD}" type="datetimeFigureOut">
              <a:rPr lang="en-GB" smtClean="0"/>
              <a:t>27/10/2020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11B850-2F49-4538-8E57-71140C6BB2DC}" type="slidenum">
              <a:rPr lang="en-GB" smtClean="0"/>
              <a:t>‹#›</a:t>
            </a:fld>
            <a:endParaRPr lang="en-GB"/>
          </a:p>
        </p:txBody>
      </p:sp>
    </p:spTree>
    <p:extLst>
      <p:ext uri="{BB962C8B-B14F-4D97-AF65-F5344CB8AC3E}">
        <p14:creationId xmlns:p14="http://schemas.microsoft.com/office/powerpoint/2010/main" val="1456786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C727B0C-651D-4A0D-A892-9A283E8EC3AD}" type="datetimeFigureOut">
              <a:rPr lang="en-GB" smtClean="0"/>
              <a:t>27/10/2020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11B850-2F49-4538-8E57-71140C6BB2DC}" type="slidenum">
              <a:rPr lang="en-GB" smtClean="0"/>
              <a:t>‹#›</a:t>
            </a:fld>
            <a:endParaRPr lang="en-GB"/>
          </a:p>
        </p:txBody>
      </p:sp>
    </p:spTree>
    <p:extLst>
      <p:ext uri="{BB962C8B-B14F-4D97-AF65-F5344CB8AC3E}">
        <p14:creationId xmlns:p14="http://schemas.microsoft.com/office/powerpoint/2010/main" val="128213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C727B0C-651D-4A0D-A892-9A283E8EC3AD}" type="datetimeFigureOut">
              <a:rPr lang="en-GB" smtClean="0"/>
              <a:t>27/10/2020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11B850-2F49-4538-8E57-71140C6BB2DC}" type="slidenum">
              <a:rPr lang="en-GB" smtClean="0"/>
              <a:t>‹#›</a:t>
            </a:fld>
            <a:endParaRPr lang="en-GB"/>
          </a:p>
        </p:txBody>
      </p:sp>
    </p:spTree>
    <p:extLst>
      <p:ext uri="{BB962C8B-B14F-4D97-AF65-F5344CB8AC3E}">
        <p14:creationId xmlns:p14="http://schemas.microsoft.com/office/powerpoint/2010/main" val="349359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Image Layout">
    <p:spTree>
      <p:nvGrpSpPr>
        <p:cNvPr id="1" name=""/>
        <p:cNvGrpSpPr/>
        <p:nvPr/>
      </p:nvGrpSpPr>
      <p:grpSpPr>
        <a:xfrm>
          <a:off x="0" y="0"/>
          <a:ext cx="0" cy="0"/>
          <a:chOff x="0" y="0"/>
          <a:chExt cx="0" cy="0"/>
        </a:xfrm>
      </p:grpSpPr>
      <p:sp>
        <p:nvSpPr>
          <p:cNvPr id="17" name="그림 개체 틀 16">
            <a:extLst>
              <a:ext uri="{FF2B5EF4-FFF2-40B4-BE49-F238E27FC236}">
                <a16:creationId xmlns:a16="http://schemas.microsoft.com/office/drawing/2014/main" id="{07163F96-C234-481E-88AF-E4A1C0E9A1DC}"/>
              </a:ext>
            </a:extLst>
          </p:cNvPr>
          <p:cNvSpPr>
            <a:spLocks noGrp="1"/>
          </p:cNvSpPr>
          <p:nvPr>
            <p:ph type="pic" idx="16" hasCustomPrompt="1"/>
          </p:nvPr>
        </p:nvSpPr>
        <p:spPr>
          <a:xfrm>
            <a:off x="564358" y="1"/>
            <a:ext cx="8396199" cy="6460304"/>
          </a:xfrm>
          <a:custGeom>
            <a:avLst/>
            <a:gdLst>
              <a:gd name="connsiteX0" fmla="*/ 1985184 w 8396198"/>
              <a:gd name="connsiteY0" fmla="*/ 5258093 h 6460303"/>
              <a:gd name="connsiteX1" fmla="*/ 1985184 w 8396198"/>
              <a:gd name="connsiteY1" fmla="*/ 5258093 h 6460303"/>
              <a:gd name="connsiteX2" fmla="*/ 1985184 w 8396198"/>
              <a:gd name="connsiteY2" fmla="*/ 5258093 h 6460303"/>
              <a:gd name="connsiteX3" fmla="*/ 7502757 w 8396198"/>
              <a:gd name="connsiteY3" fmla="*/ 0 h 6460303"/>
              <a:gd name="connsiteX4" fmla="*/ 8396198 w 8396198"/>
              <a:gd name="connsiteY4" fmla="*/ 0 h 6460303"/>
              <a:gd name="connsiteX5" fmla="*/ 8388310 w 8396198"/>
              <a:gd name="connsiteY5" fmla="*/ 12898 h 6460303"/>
              <a:gd name="connsiteX6" fmla="*/ 4763857 w 8396198"/>
              <a:gd name="connsiteY6" fmla="*/ 4786769 h 6460303"/>
              <a:gd name="connsiteX7" fmla="*/ 4264272 w 8396198"/>
              <a:gd name="connsiteY7" fmla="*/ 4855144 h 6460303"/>
              <a:gd name="connsiteX8" fmla="*/ 4264273 w 8396198"/>
              <a:gd name="connsiteY8" fmla="*/ 4855143 h 6460303"/>
              <a:gd name="connsiteX9" fmla="*/ 4195899 w 8396198"/>
              <a:gd name="connsiteY9" fmla="*/ 4355559 h 6460303"/>
              <a:gd name="connsiteX10" fmla="*/ 6516179 w 8396198"/>
              <a:gd name="connsiteY10" fmla="*/ 0 h 6460303"/>
              <a:gd name="connsiteX11" fmla="*/ 7411525 w 8396198"/>
              <a:gd name="connsiteY11" fmla="*/ 0 h 6460303"/>
              <a:gd name="connsiteX12" fmla="*/ 2805577 w 8396198"/>
              <a:gd name="connsiteY12" fmla="*/ 6066627 h 6460303"/>
              <a:gd name="connsiteX13" fmla="*/ 2305992 w 8396198"/>
              <a:gd name="connsiteY13" fmla="*/ 6135001 h 6460303"/>
              <a:gd name="connsiteX14" fmla="*/ 2305993 w 8396198"/>
              <a:gd name="connsiteY14" fmla="*/ 6135001 h 6460303"/>
              <a:gd name="connsiteX15" fmla="*/ 2237619 w 8396198"/>
              <a:gd name="connsiteY15" fmla="*/ 5635416 h 6460303"/>
              <a:gd name="connsiteX16" fmla="*/ 5529597 w 8396198"/>
              <a:gd name="connsiteY16" fmla="*/ 0 h 6460303"/>
              <a:gd name="connsiteX17" fmla="*/ 6424943 w 8396198"/>
              <a:gd name="connsiteY17" fmla="*/ 0 h 6460303"/>
              <a:gd name="connsiteX18" fmla="*/ 2484768 w 8396198"/>
              <a:gd name="connsiteY18" fmla="*/ 5189719 h 6460303"/>
              <a:gd name="connsiteX19" fmla="*/ 2046796 w 8396198"/>
              <a:gd name="connsiteY19" fmla="*/ 5295775 h 6460303"/>
              <a:gd name="connsiteX20" fmla="*/ 1985184 w 8396198"/>
              <a:gd name="connsiteY20" fmla="*/ 5258093 h 6460303"/>
              <a:gd name="connsiteX21" fmla="*/ 1932333 w 8396198"/>
              <a:gd name="connsiteY21" fmla="*/ 5208872 h 6460303"/>
              <a:gd name="connsiteX22" fmla="*/ 1916810 w 8396198"/>
              <a:gd name="connsiteY22" fmla="*/ 4758508 h 6460303"/>
              <a:gd name="connsiteX23" fmla="*/ 4543018 w 8396198"/>
              <a:gd name="connsiteY23" fmla="*/ 0 h 6460303"/>
              <a:gd name="connsiteX24" fmla="*/ 5438364 w 8396198"/>
              <a:gd name="connsiteY24" fmla="*/ 0 h 6460303"/>
              <a:gd name="connsiteX25" fmla="*/ 640552 w 8396198"/>
              <a:gd name="connsiteY25" fmla="*/ 6319336 h 6460303"/>
              <a:gd name="connsiteX26" fmla="*/ 140967 w 8396198"/>
              <a:gd name="connsiteY26" fmla="*/ 6387711 h 6460303"/>
              <a:gd name="connsiteX27" fmla="*/ 140968 w 8396198"/>
              <a:gd name="connsiteY27" fmla="*/ 6387711 h 6460303"/>
              <a:gd name="connsiteX28" fmla="*/ 72594 w 8396198"/>
              <a:gd name="connsiteY28" fmla="*/ 5888126 h 6460303"/>
              <a:gd name="connsiteX29" fmla="*/ 3556436 w 8396198"/>
              <a:gd name="connsiteY29" fmla="*/ 0 h 6460303"/>
              <a:gd name="connsiteX30" fmla="*/ 4451782 w 8396198"/>
              <a:gd name="connsiteY30" fmla="*/ 0 h 6460303"/>
              <a:gd name="connsiteX31" fmla="*/ 711634 w 8396198"/>
              <a:gd name="connsiteY31" fmla="*/ 4926258 h 6460303"/>
              <a:gd name="connsiteX32" fmla="*/ 212049 w 8396198"/>
              <a:gd name="connsiteY32" fmla="*/ 4994633 h 6460303"/>
              <a:gd name="connsiteX33" fmla="*/ 212050 w 8396198"/>
              <a:gd name="connsiteY33" fmla="*/ 4994633 h 6460303"/>
              <a:gd name="connsiteX34" fmla="*/ 143675 w 8396198"/>
              <a:gd name="connsiteY34" fmla="*/ 4495047 h 6460303"/>
              <a:gd name="connsiteX35" fmla="*/ 2569856 w 8396198"/>
              <a:gd name="connsiteY35" fmla="*/ 0 h 6460303"/>
              <a:gd name="connsiteX36" fmla="*/ 3465201 w 8396198"/>
              <a:gd name="connsiteY36" fmla="*/ 0 h 6460303"/>
              <a:gd name="connsiteX37" fmla="*/ 1054005 w 8396198"/>
              <a:gd name="connsiteY37" fmla="*/ 3175856 h 6460303"/>
              <a:gd name="connsiteX38" fmla="*/ 554420 w 8396198"/>
              <a:gd name="connsiteY38" fmla="*/ 3244231 h 6460303"/>
              <a:gd name="connsiteX39" fmla="*/ 554421 w 8396198"/>
              <a:gd name="connsiteY39" fmla="*/ 3244231 h 6460303"/>
              <a:gd name="connsiteX40" fmla="*/ 486047 w 8396198"/>
              <a:gd name="connsiteY40" fmla="*/ 2744646 h 6460303"/>
              <a:gd name="connsiteX41" fmla="*/ 1583274 w 8396198"/>
              <a:gd name="connsiteY41" fmla="*/ 0 h 6460303"/>
              <a:gd name="connsiteX42" fmla="*/ 2478619 w 8396198"/>
              <a:gd name="connsiteY42" fmla="*/ 0 h 6460303"/>
              <a:gd name="connsiteX43" fmla="*/ 935829 w 8396198"/>
              <a:gd name="connsiteY43" fmla="*/ 2032053 h 6460303"/>
              <a:gd name="connsiteX44" fmla="*/ 436245 w 8396198"/>
              <a:gd name="connsiteY44" fmla="*/ 2100428 h 6460303"/>
              <a:gd name="connsiteX45" fmla="*/ 436245 w 8396198"/>
              <a:gd name="connsiteY45" fmla="*/ 2100427 h 6460303"/>
              <a:gd name="connsiteX46" fmla="*/ 367872 w 8396198"/>
              <a:gd name="connsiteY46" fmla="*/ 1600843 h 6460303"/>
              <a:gd name="connsiteX47" fmla="*/ 596693 w 8396198"/>
              <a:gd name="connsiteY47" fmla="*/ 0 h 6460303"/>
              <a:gd name="connsiteX48" fmla="*/ 1492038 w 8396198"/>
              <a:gd name="connsiteY48" fmla="*/ 0 h 6460303"/>
              <a:gd name="connsiteX49" fmla="*/ 850966 w 8396198"/>
              <a:gd name="connsiteY49" fmla="*/ 844373 h 6460303"/>
              <a:gd name="connsiteX50" fmla="*/ 351382 w 8396198"/>
              <a:gd name="connsiteY50" fmla="*/ 912748 h 6460303"/>
              <a:gd name="connsiteX51" fmla="*/ 351383 w 8396198"/>
              <a:gd name="connsiteY51" fmla="*/ 912748 h 6460303"/>
              <a:gd name="connsiteX52" fmla="*/ 283008 w 8396198"/>
              <a:gd name="connsiteY52" fmla="*/ 413163 h 646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396198" h="6460303">
                <a:moveTo>
                  <a:pt x="1985184" y="5258093"/>
                </a:moveTo>
                <a:lnTo>
                  <a:pt x="1985184" y="5258093"/>
                </a:lnTo>
                <a:lnTo>
                  <a:pt x="1985184" y="5258093"/>
                </a:lnTo>
                <a:close/>
                <a:moveTo>
                  <a:pt x="7502757" y="0"/>
                </a:moveTo>
                <a:lnTo>
                  <a:pt x="8396198" y="0"/>
                </a:lnTo>
                <a:lnTo>
                  <a:pt x="8388310" y="12898"/>
                </a:lnTo>
                <a:cubicBezTo>
                  <a:pt x="7180160" y="1604189"/>
                  <a:pt x="5972008" y="3195478"/>
                  <a:pt x="4763857" y="4786769"/>
                </a:cubicBezTo>
                <a:cubicBezTo>
                  <a:pt x="4644782" y="4943607"/>
                  <a:pt x="4421110" y="4974220"/>
                  <a:pt x="4264272" y="4855144"/>
                </a:cubicBezTo>
                <a:lnTo>
                  <a:pt x="4264273" y="4855143"/>
                </a:lnTo>
                <a:cubicBezTo>
                  <a:pt x="4107436" y="4736068"/>
                  <a:pt x="4076824" y="4512397"/>
                  <a:pt x="4195899" y="4355559"/>
                </a:cubicBezTo>
                <a:close/>
                <a:moveTo>
                  <a:pt x="6516179" y="0"/>
                </a:moveTo>
                <a:lnTo>
                  <a:pt x="7411525" y="0"/>
                </a:lnTo>
                <a:lnTo>
                  <a:pt x="2805577" y="6066627"/>
                </a:lnTo>
                <a:cubicBezTo>
                  <a:pt x="2686501" y="6223464"/>
                  <a:pt x="2462830" y="6254077"/>
                  <a:pt x="2305992" y="6135001"/>
                </a:cubicBezTo>
                <a:lnTo>
                  <a:pt x="2305993" y="6135001"/>
                </a:lnTo>
                <a:cubicBezTo>
                  <a:pt x="2149155" y="6015926"/>
                  <a:pt x="2118543" y="5792254"/>
                  <a:pt x="2237619" y="5635416"/>
                </a:cubicBezTo>
                <a:close/>
                <a:moveTo>
                  <a:pt x="5529597" y="0"/>
                </a:moveTo>
                <a:lnTo>
                  <a:pt x="6424943" y="0"/>
                </a:lnTo>
                <a:lnTo>
                  <a:pt x="2484768" y="5189719"/>
                </a:lnTo>
                <a:cubicBezTo>
                  <a:pt x="2380577" y="5326952"/>
                  <a:pt x="2196304" y="5367543"/>
                  <a:pt x="2046796" y="5295775"/>
                </a:cubicBezTo>
                <a:lnTo>
                  <a:pt x="1985184" y="5258093"/>
                </a:lnTo>
                <a:lnTo>
                  <a:pt x="1932333" y="5208872"/>
                </a:lnTo>
                <a:cubicBezTo>
                  <a:pt x="1823032" y="5084144"/>
                  <a:pt x="1812619" y="4895741"/>
                  <a:pt x="1916810" y="4758508"/>
                </a:cubicBezTo>
                <a:close/>
                <a:moveTo>
                  <a:pt x="4543018" y="0"/>
                </a:moveTo>
                <a:lnTo>
                  <a:pt x="5438364" y="0"/>
                </a:lnTo>
                <a:lnTo>
                  <a:pt x="640552" y="6319336"/>
                </a:lnTo>
                <a:cubicBezTo>
                  <a:pt x="521476" y="6476174"/>
                  <a:pt x="297805" y="6506786"/>
                  <a:pt x="140967" y="6387711"/>
                </a:cubicBezTo>
                <a:lnTo>
                  <a:pt x="140968" y="6387711"/>
                </a:lnTo>
                <a:cubicBezTo>
                  <a:pt x="-15870" y="6268635"/>
                  <a:pt x="-46482" y="6044964"/>
                  <a:pt x="72594" y="5888126"/>
                </a:cubicBezTo>
                <a:close/>
                <a:moveTo>
                  <a:pt x="3556436" y="0"/>
                </a:moveTo>
                <a:lnTo>
                  <a:pt x="4451782" y="0"/>
                </a:lnTo>
                <a:lnTo>
                  <a:pt x="711634" y="4926258"/>
                </a:lnTo>
                <a:cubicBezTo>
                  <a:pt x="592557" y="5083097"/>
                  <a:pt x="368886" y="5113708"/>
                  <a:pt x="212049" y="4994633"/>
                </a:cubicBezTo>
                <a:lnTo>
                  <a:pt x="212050" y="4994633"/>
                </a:lnTo>
                <a:cubicBezTo>
                  <a:pt x="55212" y="4875558"/>
                  <a:pt x="24599" y="4651886"/>
                  <a:pt x="143675" y="4495047"/>
                </a:cubicBezTo>
                <a:close/>
                <a:moveTo>
                  <a:pt x="2569856" y="0"/>
                </a:moveTo>
                <a:lnTo>
                  <a:pt x="3465201" y="0"/>
                </a:lnTo>
                <a:lnTo>
                  <a:pt x="1054005" y="3175856"/>
                </a:lnTo>
                <a:cubicBezTo>
                  <a:pt x="934929" y="3332694"/>
                  <a:pt x="711258" y="3363306"/>
                  <a:pt x="554420" y="3244231"/>
                </a:cubicBezTo>
                <a:lnTo>
                  <a:pt x="554421" y="3244231"/>
                </a:lnTo>
                <a:cubicBezTo>
                  <a:pt x="397583" y="3125155"/>
                  <a:pt x="366971" y="2901484"/>
                  <a:pt x="486047" y="2744646"/>
                </a:cubicBezTo>
                <a:close/>
                <a:moveTo>
                  <a:pt x="1583274" y="0"/>
                </a:moveTo>
                <a:lnTo>
                  <a:pt x="2478619" y="0"/>
                </a:lnTo>
                <a:lnTo>
                  <a:pt x="935829" y="2032053"/>
                </a:lnTo>
                <a:cubicBezTo>
                  <a:pt x="816754" y="2188891"/>
                  <a:pt x="593082" y="2219503"/>
                  <a:pt x="436245" y="2100428"/>
                </a:cubicBezTo>
                <a:lnTo>
                  <a:pt x="436245" y="2100427"/>
                </a:lnTo>
                <a:cubicBezTo>
                  <a:pt x="279408" y="1981352"/>
                  <a:pt x="248796" y="1757681"/>
                  <a:pt x="367872" y="1600843"/>
                </a:cubicBezTo>
                <a:close/>
                <a:moveTo>
                  <a:pt x="596693" y="0"/>
                </a:moveTo>
                <a:lnTo>
                  <a:pt x="1492038" y="0"/>
                </a:lnTo>
                <a:lnTo>
                  <a:pt x="850966" y="844373"/>
                </a:lnTo>
                <a:cubicBezTo>
                  <a:pt x="731891" y="1001211"/>
                  <a:pt x="508219" y="1031824"/>
                  <a:pt x="351382" y="912748"/>
                </a:cubicBezTo>
                <a:lnTo>
                  <a:pt x="351383" y="912748"/>
                </a:lnTo>
                <a:cubicBezTo>
                  <a:pt x="194545" y="793672"/>
                  <a:pt x="163933" y="570001"/>
                  <a:pt x="283008" y="413163"/>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120689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C727B0C-651D-4A0D-A892-9A283E8EC3AD}" type="datetimeFigureOut">
              <a:rPr lang="en-GB" smtClean="0"/>
              <a:t>27/10/2020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11B850-2F49-4538-8E57-71140C6BB2DC}" type="slidenum">
              <a:rPr lang="en-GB" smtClean="0"/>
              <a:t>‹#›</a:t>
            </a:fld>
            <a:endParaRPr lang="en-GB"/>
          </a:p>
        </p:txBody>
      </p:sp>
    </p:spTree>
    <p:extLst>
      <p:ext uri="{BB962C8B-B14F-4D97-AF65-F5344CB8AC3E}">
        <p14:creationId xmlns:p14="http://schemas.microsoft.com/office/powerpoint/2010/main" val="3104350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727B0C-651D-4A0D-A892-9A283E8EC3AD}" type="datetimeFigureOut">
              <a:rPr lang="en-GB" smtClean="0"/>
              <a:t>27/10/2020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11B850-2F49-4538-8E57-71140C6BB2DC}" type="slidenum">
              <a:rPr lang="en-GB" smtClean="0"/>
              <a:t>‹#›</a:t>
            </a:fld>
            <a:endParaRPr lang="en-GB"/>
          </a:p>
        </p:txBody>
      </p:sp>
    </p:spTree>
    <p:extLst>
      <p:ext uri="{BB962C8B-B14F-4D97-AF65-F5344CB8AC3E}">
        <p14:creationId xmlns:p14="http://schemas.microsoft.com/office/powerpoint/2010/main" val="1330404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C727B0C-651D-4A0D-A892-9A283E8EC3AD}" type="datetimeFigureOut">
              <a:rPr lang="en-GB" smtClean="0"/>
              <a:t>27/10/2020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E11B850-2F49-4538-8E57-71140C6BB2DC}" type="slidenum">
              <a:rPr lang="en-GB" smtClean="0"/>
              <a:t>‹#›</a:t>
            </a:fld>
            <a:endParaRPr lang="en-GB"/>
          </a:p>
        </p:txBody>
      </p:sp>
    </p:spTree>
    <p:extLst>
      <p:ext uri="{BB962C8B-B14F-4D97-AF65-F5344CB8AC3E}">
        <p14:creationId xmlns:p14="http://schemas.microsoft.com/office/powerpoint/2010/main" val="340687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C727B0C-651D-4A0D-A892-9A283E8EC3AD}" type="datetimeFigureOut">
              <a:rPr lang="en-GB" smtClean="0"/>
              <a:t>27/10/2020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E11B850-2F49-4538-8E57-71140C6BB2DC}" type="slidenum">
              <a:rPr lang="en-GB" smtClean="0"/>
              <a:t>‹#›</a:t>
            </a:fld>
            <a:endParaRPr lang="en-GB"/>
          </a:p>
        </p:txBody>
      </p:sp>
    </p:spTree>
    <p:extLst>
      <p:ext uri="{BB962C8B-B14F-4D97-AF65-F5344CB8AC3E}">
        <p14:creationId xmlns:p14="http://schemas.microsoft.com/office/powerpoint/2010/main" val="2344127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C727B0C-651D-4A0D-A892-9A283E8EC3AD}" type="datetimeFigureOut">
              <a:rPr lang="en-GB" smtClean="0"/>
              <a:t>27/10/2020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E11B850-2F49-4538-8E57-71140C6BB2DC}" type="slidenum">
              <a:rPr lang="en-GB" smtClean="0"/>
              <a:t>‹#›</a:t>
            </a:fld>
            <a:endParaRPr lang="en-GB"/>
          </a:p>
        </p:txBody>
      </p:sp>
    </p:spTree>
    <p:extLst>
      <p:ext uri="{BB962C8B-B14F-4D97-AF65-F5344CB8AC3E}">
        <p14:creationId xmlns:p14="http://schemas.microsoft.com/office/powerpoint/2010/main" val="265651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727B0C-651D-4A0D-A892-9A283E8EC3AD}" type="datetimeFigureOut">
              <a:rPr lang="en-GB" smtClean="0"/>
              <a:t>27/10/2020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E11B850-2F49-4538-8E57-71140C6BB2DC}" type="slidenum">
              <a:rPr lang="en-GB" smtClean="0"/>
              <a:t>‹#›</a:t>
            </a:fld>
            <a:endParaRPr lang="en-GB"/>
          </a:p>
        </p:txBody>
      </p:sp>
    </p:spTree>
    <p:extLst>
      <p:ext uri="{BB962C8B-B14F-4D97-AF65-F5344CB8AC3E}">
        <p14:creationId xmlns:p14="http://schemas.microsoft.com/office/powerpoint/2010/main" val="3060899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727B0C-651D-4A0D-A892-9A283E8EC3AD}" type="datetimeFigureOut">
              <a:rPr lang="en-GB" smtClean="0"/>
              <a:t>27/10/2020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E11B850-2F49-4538-8E57-71140C6BB2DC}" type="slidenum">
              <a:rPr lang="en-GB" smtClean="0"/>
              <a:t>‹#›</a:t>
            </a:fld>
            <a:endParaRPr lang="en-GB"/>
          </a:p>
        </p:txBody>
      </p:sp>
    </p:spTree>
    <p:extLst>
      <p:ext uri="{BB962C8B-B14F-4D97-AF65-F5344CB8AC3E}">
        <p14:creationId xmlns:p14="http://schemas.microsoft.com/office/powerpoint/2010/main" val="599596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727B0C-651D-4A0D-A892-9A283E8EC3AD}" type="datetimeFigureOut">
              <a:rPr lang="en-GB" smtClean="0"/>
              <a:t>27/10/2020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E11B850-2F49-4538-8E57-71140C6BB2DC}" type="slidenum">
              <a:rPr lang="en-GB" smtClean="0"/>
              <a:t>‹#›</a:t>
            </a:fld>
            <a:endParaRPr lang="en-GB"/>
          </a:p>
        </p:txBody>
      </p:sp>
    </p:spTree>
    <p:extLst>
      <p:ext uri="{BB962C8B-B14F-4D97-AF65-F5344CB8AC3E}">
        <p14:creationId xmlns:p14="http://schemas.microsoft.com/office/powerpoint/2010/main" val="1839623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27B0C-651D-4A0D-A892-9A283E8EC3AD}" type="datetimeFigureOut">
              <a:rPr lang="en-GB" smtClean="0"/>
              <a:t>27/10/2020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B850-2F49-4538-8E57-71140C6BB2DC}" type="slidenum">
              <a:rPr lang="en-GB" smtClean="0"/>
              <a:t>‹#›</a:t>
            </a:fld>
            <a:endParaRPr lang="en-GB"/>
          </a:p>
        </p:txBody>
      </p:sp>
    </p:spTree>
    <p:extLst>
      <p:ext uri="{BB962C8B-B14F-4D97-AF65-F5344CB8AC3E}">
        <p14:creationId xmlns:p14="http://schemas.microsoft.com/office/powerpoint/2010/main" val="2801362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UFlqNQsjYC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webp"/><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7.webp"/><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5.wmf"/><Relationship Id="rId5" Type="http://schemas.openxmlformats.org/officeDocument/2006/relationships/oleObject" Target="../embeddings/oleObject1.bin"/><Relationship Id="rId4" Type="http://schemas.openxmlformats.org/officeDocument/2006/relationships/image" Target="../media/image4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5.png"/><Relationship Id="rId4" Type="http://schemas.openxmlformats.org/officeDocument/2006/relationships/notesSlide" Target="../notesSlides/notesSlide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AAF0E39-8064-419D-A171-F9992E0D5471}"/>
              </a:ext>
            </a:extLst>
          </p:cNvPr>
          <p:cNvSpPr/>
          <p:nvPr/>
        </p:nvSpPr>
        <p:spPr>
          <a:xfrm>
            <a:off x="7306047" y="5231632"/>
            <a:ext cx="2700000" cy="100811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Rectangle 27">
            <a:extLst>
              <a:ext uri="{FF2B5EF4-FFF2-40B4-BE49-F238E27FC236}">
                <a16:creationId xmlns:a16="http://schemas.microsoft.com/office/drawing/2014/main" id="{470409DC-80B8-4DCE-BD5E-7C63278BCB50}"/>
              </a:ext>
            </a:extLst>
          </p:cNvPr>
          <p:cNvSpPr/>
          <p:nvPr/>
        </p:nvSpPr>
        <p:spPr>
          <a:xfrm>
            <a:off x="6929666" y="5370784"/>
            <a:ext cx="752762" cy="7527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TextBox 33">
            <a:extLst>
              <a:ext uri="{FF2B5EF4-FFF2-40B4-BE49-F238E27FC236}">
                <a16:creationId xmlns:a16="http://schemas.microsoft.com/office/drawing/2014/main" id="{663F5E53-EB6A-4602-AEA3-5524AA25CAFD}"/>
              </a:ext>
            </a:extLst>
          </p:cNvPr>
          <p:cNvSpPr txBox="1"/>
          <p:nvPr/>
        </p:nvSpPr>
        <p:spPr>
          <a:xfrm>
            <a:off x="8058809" y="5551995"/>
            <a:ext cx="2098288" cy="338554"/>
          </a:xfrm>
          <a:prstGeom prst="rect">
            <a:avLst/>
          </a:prstGeom>
          <a:noFill/>
        </p:spPr>
        <p:txBody>
          <a:bodyPr wrap="square" rtlCol="0" anchor="ctr">
            <a:spAutoFit/>
          </a:bodyPr>
          <a:lstStyle/>
          <a:p>
            <a:r>
              <a:rPr lang="en-US" altLang="ko-KR" sz="1600" b="1" dirty="0" smtClean="0">
                <a:solidFill>
                  <a:schemeClr val="tx1">
                    <a:lumMod val="75000"/>
                    <a:lumOff val="25000"/>
                  </a:schemeClr>
                </a:solidFill>
                <a:latin typeface="Arial" pitchFamily="34" charset="0"/>
                <a:cs typeface="Arial" pitchFamily="34" charset="0"/>
              </a:rPr>
              <a:t>N10-007 Day 2</a:t>
            </a:r>
            <a:endParaRPr lang="ko-KR" altLang="en-US" sz="1600" b="1" dirty="0">
              <a:solidFill>
                <a:schemeClr val="tx1">
                  <a:lumMod val="75000"/>
                  <a:lumOff val="25000"/>
                </a:schemeClr>
              </a:solidFill>
              <a:latin typeface="Arial" pitchFamily="34" charset="0"/>
              <a:cs typeface="Arial" pitchFamily="34" charset="0"/>
            </a:endParaRPr>
          </a:p>
        </p:txBody>
      </p:sp>
      <p:sp>
        <p:nvSpPr>
          <p:cNvPr id="37" name="Oval 21">
            <a:extLst>
              <a:ext uri="{FF2B5EF4-FFF2-40B4-BE49-F238E27FC236}">
                <a16:creationId xmlns:a16="http://schemas.microsoft.com/office/drawing/2014/main" id="{05730307-46CA-4C70-AB6B-D7C2EB65A0F8}"/>
              </a:ext>
            </a:extLst>
          </p:cNvPr>
          <p:cNvSpPr>
            <a:spLocks noChangeAspect="1"/>
          </p:cNvSpPr>
          <p:nvPr/>
        </p:nvSpPr>
        <p:spPr>
          <a:xfrm>
            <a:off x="7137675" y="5551995"/>
            <a:ext cx="336743" cy="339555"/>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38" name="TextBox 37">
            <a:extLst>
              <a:ext uri="{FF2B5EF4-FFF2-40B4-BE49-F238E27FC236}">
                <a16:creationId xmlns:a16="http://schemas.microsoft.com/office/drawing/2014/main" id="{B5AEE4AC-9241-4652-A447-14C6C758BF90}"/>
              </a:ext>
            </a:extLst>
          </p:cNvPr>
          <p:cNvSpPr txBox="1"/>
          <p:nvPr/>
        </p:nvSpPr>
        <p:spPr>
          <a:xfrm>
            <a:off x="6756300" y="3429000"/>
            <a:ext cx="4408513" cy="1107996"/>
          </a:xfrm>
          <a:prstGeom prst="rect">
            <a:avLst/>
          </a:prstGeom>
          <a:noFill/>
          <a:ln>
            <a:solidFill>
              <a:schemeClr val="bg2">
                <a:lumMod val="75000"/>
              </a:schemeClr>
            </a:solidFill>
          </a:ln>
        </p:spPr>
        <p:txBody>
          <a:bodyPr wrap="square" lIns="36000" tIns="0" rIns="36000" bIns="0" rtlCol="0" anchor="ctr">
            <a:spAutoFit/>
          </a:bodyPr>
          <a:lstStyle/>
          <a:p>
            <a:r>
              <a:rPr lang="en-GB" altLang="ko-KR" sz="3600" dirty="0"/>
              <a:t>Network Engineer L4</a:t>
            </a:r>
            <a:br>
              <a:rPr lang="en-GB" altLang="ko-KR" sz="3600" dirty="0"/>
            </a:br>
            <a:r>
              <a:rPr lang="en-GB" altLang="ko-KR" sz="3600" dirty="0"/>
              <a:t>COMPTIA NETWORK+</a:t>
            </a:r>
            <a:endParaRPr lang="ko-KR" altLang="en-US" sz="3600" dirty="0"/>
          </a:p>
        </p:txBody>
      </p:sp>
      <p:pic>
        <p:nvPicPr>
          <p:cNvPr id="8" name="Picture Placeholder 7" descr="A circuit board on a table&#10;&#10;Description automatically generated">
            <a:extLst>
              <a:ext uri="{FF2B5EF4-FFF2-40B4-BE49-F238E27FC236}">
                <a16:creationId xmlns:a16="http://schemas.microsoft.com/office/drawing/2014/main" id="{921832FF-290E-46EE-A633-85A99794E6D9}"/>
              </a:ext>
            </a:extLst>
          </p:cNvPr>
          <p:cNvPicPr>
            <a:picLocks noGrp="1" noChangeAspect="1"/>
          </p:cNvPicPr>
          <p:nvPr>
            <p:ph type="pic" idx="16"/>
          </p:nvPr>
        </p:nvPicPr>
        <p:blipFill>
          <a:blip r:embed="rId2" cstate="print">
            <a:extLst>
              <a:ext uri="{28A0092B-C50C-407E-A947-70E740481C1C}">
                <a14:useLocalDpi xmlns:a14="http://schemas.microsoft.com/office/drawing/2010/main" val="0"/>
              </a:ext>
            </a:extLst>
          </a:blip>
          <a:srcRect t="20089" b="20089"/>
          <a:stretch>
            <a:fillRect/>
          </a:stretch>
        </p:blipFill>
        <p:spPr/>
      </p:pic>
    </p:spTree>
    <p:extLst>
      <p:ext uri="{BB962C8B-B14F-4D97-AF65-F5344CB8AC3E}">
        <p14:creationId xmlns:p14="http://schemas.microsoft.com/office/powerpoint/2010/main" val="295086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Switches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a:t>
            </a:r>
            <a:r>
              <a:rPr lang="en-US" i="1" dirty="0"/>
              <a:t>Layer 2 switch</a:t>
            </a:r>
            <a:r>
              <a:rPr lang="en-US" dirty="0"/>
              <a:t> is nothing more than a bridge with three or more ports, just like a hub is to a repeater.</a:t>
            </a:r>
            <a:endParaRPr lang="en-US" b="0" i="0" dirty="0">
              <a:effectLst/>
            </a:endParaRPr>
          </a:p>
        </p:txBody>
      </p:sp>
      <p:pic>
        <p:nvPicPr>
          <p:cNvPr id="5" name="Picture 4">
            <a:extLst>
              <a:ext uri="{FF2B5EF4-FFF2-40B4-BE49-F238E27FC236}">
                <a16:creationId xmlns:a16="http://schemas.microsoft.com/office/drawing/2014/main" id="{3C375EF6-4BB7-4F96-8B81-CE4B841E966E}"/>
              </a:ext>
            </a:extLst>
          </p:cNvPr>
          <p:cNvPicPr>
            <a:picLocks noChangeAspect="1"/>
          </p:cNvPicPr>
          <p:nvPr/>
        </p:nvPicPr>
        <p:blipFill>
          <a:blip r:embed="rId3"/>
          <a:stretch>
            <a:fillRect/>
          </a:stretch>
        </p:blipFill>
        <p:spPr>
          <a:xfrm>
            <a:off x="567505" y="3429000"/>
            <a:ext cx="7143750" cy="2181225"/>
          </a:xfrm>
          <a:prstGeom prst="rect">
            <a:avLst/>
          </a:prstGeom>
        </p:spPr>
      </p:pic>
      <p:pic>
        <p:nvPicPr>
          <p:cNvPr id="6" name="Picture 10" descr="C:\Users\ecoffey\AppData\Local\Temp\Rar$DRa0.608\30080_Device_switch_default_256.png">
            <a:extLst>
              <a:ext uri="{FF2B5EF4-FFF2-40B4-BE49-F238E27FC236}">
                <a16:creationId xmlns:a16="http://schemas.microsoft.com/office/drawing/2014/main" id="{AFBBF52B-CBF1-4EC1-AE0D-044A20488C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54" b="26465"/>
          <a:stretch/>
        </p:blipFill>
        <p:spPr bwMode="auto">
          <a:xfrm>
            <a:off x="8704323" y="3783348"/>
            <a:ext cx="3174856" cy="1472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078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Broadcast domains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Switches transparently forward frames</a:t>
            </a:r>
          </a:p>
          <a:p>
            <a:r>
              <a:rPr lang="en-US" dirty="0"/>
              <a:t>Therefore any node on the network can still communicate directly to any other node using its MAC address </a:t>
            </a:r>
          </a:p>
          <a:p>
            <a:r>
              <a:rPr lang="en-US" dirty="0"/>
              <a:t>Can broadcast to the entire bridged network at once by using a broadcast address (FF:FF:FF:FF:FF:FF in MAC-based networks)</a:t>
            </a:r>
          </a:p>
          <a:p>
            <a:pPr lvl="1"/>
            <a:r>
              <a:rPr lang="en-US" dirty="0"/>
              <a:t>since bridges and switches automatically flood broadcast frames </a:t>
            </a:r>
          </a:p>
          <a:p>
            <a:r>
              <a:rPr lang="en-US" dirty="0"/>
              <a:t>This defines a Layer 2 segment, also known as the broadcast domain</a:t>
            </a:r>
          </a:p>
        </p:txBody>
      </p:sp>
    </p:spTree>
    <p:extLst>
      <p:ext uri="{BB962C8B-B14F-4D97-AF65-F5344CB8AC3E}">
        <p14:creationId xmlns:p14="http://schemas.microsoft.com/office/powerpoint/2010/main" val="1133904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626A-2EB4-4755-87E5-6DCD98570079}"/>
              </a:ext>
            </a:extLst>
          </p:cNvPr>
          <p:cNvSpPr>
            <a:spLocks noGrp="1"/>
          </p:cNvSpPr>
          <p:nvPr>
            <p:ph type="title"/>
          </p:nvPr>
        </p:nvSpPr>
        <p:spPr/>
        <p:txBody>
          <a:bodyPr/>
          <a:lstStyle/>
          <a:p>
            <a:r>
              <a:rPr lang="en-US" dirty="0"/>
              <a:t>Discussion: Comparing Layer 2 devices </a:t>
            </a:r>
          </a:p>
        </p:txBody>
      </p:sp>
      <p:grpSp>
        <p:nvGrpSpPr>
          <p:cNvPr id="13" name="Group 12">
            <a:extLst>
              <a:ext uri="{FF2B5EF4-FFF2-40B4-BE49-F238E27FC236}">
                <a16:creationId xmlns:a16="http://schemas.microsoft.com/office/drawing/2014/main" id="{85BA345E-AE4E-4F51-90C6-EB989BAF8C21}"/>
              </a:ext>
            </a:extLst>
          </p:cNvPr>
          <p:cNvGrpSpPr/>
          <p:nvPr/>
        </p:nvGrpSpPr>
        <p:grpSpPr>
          <a:xfrm>
            <a:off x="5063613" y="3234813"/>
            <a:ext cx="2408904" cy="1219200"/>
            <a:chOff x="5063613" y="3234813"/>
            <a:chExt cx="2408904" cy="1219200"/>
          </a:xfrm>
        </p:grpSpPr>
        <p:sp>
          <p:nvSpPr>
            <p:cNvPr id="3" name="Speech Bubble: Oval 2">
              <a:extLst>
                <a:ext uri="{FF2B5EF4-FFF2-40B4-BE49-F238E27FC236}">
                  <a16:creationId xmlns:a16="http://schemas.microsoft.com/office/drawing/2014/main" id="{413A0728-53E4-4EB7-A8DF-D91A2189B36D}"/>
                </a:ext>
              </a:extLst>
            </p:cNvPr>
            <p:cNvSpPr/>
            <p:nvPr/>
          </p:nvSpPr>
          <p:spPr>
            <a:xfrm flipH="1">
              <a:off x="5063613" y="3234813"/>
              <a:ext cx="2408904" cy="1219200"/>
            </a:xfrm>
            <a:prstGeom prst="wedgeEllipseCallout">
              <a:avLst>
                <a:gd name="adj1" fmla="val -29404"/>
                <a:gd name="adj2" fmla="val 70565"/>
              </a:avLst>
            </a:prstGeom>
            <a:solidFill>
              <a:srgbClr val="355C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35EE520D-A969-4AB3-98BD-51EA5029621F}"/>
                </a:ext>
              </a:extLst>
            </p:cNvPr>
            <p:cNvGrpSpPr/>
            <p:nvPr/>
          </p:nvGrpSpPr>
          <p:grpSpPr>
            <a:xfrm>
              <a:off x="5417575" y="3741175"/>
              <a:ext cx="1637071" cy="206477"/>
              <a:chOff x="2310581" y="3780504"/>
              <a:chExt cx="1637071" cy="206477"/>
            </a:xfrm>
          </p:grpSpPr>
          <p:sp>
            <p:nvSpPr>
              <p:cNvPr id="6" name="Oval 5">
                <a:extLst>
                  <a:ext uri="{FF2B5EF4-FFF2-40B4-BE49-F238E27FC236}">
                    <a16:creationId xmlns:a16="http://schemas.microsoft.com/office/drawing/2014/main" id="{B571B56F-A40E-4FB1-84F2-54DE5A5635FC}"/>
                  </a:ext>
                </a:extLst>
              </p:cNvPr>
              <p:cNvSpPr/>
              <p:nvPr/>
            </p:nvSpPr>
            <p:spPr>
              <a:xfrm>
                <a:off x="231058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741CEE25-8E3D-42B0-95CB-A11EE0408F23}"/>
                  </a:ext>
                </a:extLst>
              </p:cNvPr>
              <p:cNvSpPr/>
              <p:nvPr/>
            </p:nvSpPr>
            <p:spPr>
              <a:xfrm>
                <a:off x="2787446"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FC3CF08-6108-48BE-8DB9-ADE325E3DC27}"/>
                  </a:ext>
                </a:extLst>
              </p:cNvPr>
              <p:cNvSpPr/>
              <p:nvPr/>
            </p:nvSpPr>
            <p:spPr>
              <a:xfrm>
                <a:off x="326431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662E983A-3583-4ED7-B4F9-F66C048E3CDD}"/>
                  </a:ext>
                </a:extLst>
              </p:cNvPr>
              <p:cNvSpPr/>
              <p:nvPr/>
            </p:nvSpPr>
            <p:spPr>
              <a:xfrm>
                <a:off x="3741175"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2068650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Layer 3 devices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Layer 3 devices, such as gateways, routers, and multilevel switches are designed to overcome problems and link far larger, more complex networks than switches alone</a:t>
            </a:r>
          </a:p>
          <a:p>
            <a:r>
              <a:rPr lang="en-US" dirty="0"/>
              <a:t>They segment the larger network into multiple broadcast domains, and govern traffic between them</a:t>
            </a:r>
          </a:p>
          <a:p>
            <a:r>
              <a:rPr lang="en-US" dirty="0"/>
              <a:t>They have more advanced </a:t>
            </a:r>
            <a:r>
              <a:rPr lang="en-US" i="1" dirty="0"/>
              <a:t>routing protocols</a:t>
            </a:r>
            <a:endParaRPr lang="en-US" dirty="0"/>
          </a:p>
          <a:p>
            <a:r>
              <a:rPr lang="en-US" dirty="0"/>
              <a:t>They also use </a:t>
            </a:r>
            <a:r>
              <a:rPr lang="en-US" i="1" dirty="0"/>
              <a:t>logical addresses</a:t>
            </a:r>
            <a:endParaRPr lang="en-US" b="0" i="0" dirty="0">
              <a:effectLst/>
            </a:endParaRPr>
          </a:p>
        </p:txBody>
      </p:sp>
    </p:spTree>
    <p:extLst>
      <p:ext uri="{BB962C8B-B14F-4D97-AF65-F5344CB8AC3E}">
        <p14:creationId xmlns:p14="http://schemas.microsoft.com/office/powerpoint/2010/main" val="985739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720521" y="116707"/>
            <a:ext cx="10467474" cy="1325563"/>
          </a:xfrm>
        </p:spPr>
        <p:txBody>
          <a:bodyPr/>
          <a:lstStyle/>
          <a:p>
            <a:r>
              <a:rPr lang="en-US" b="1" dirty="0"/>
              <a:t>Routers</a:t>
            </a:r>
            <a:r>
              <a:rPr lang="en-US" dirty="0"/>
              <a: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sz="half" idx="1"/>
          </p:nvPr>
        </p:nvSpPr>
        <p:spPr>
          <a:xfrm>
            <a:off x="90375" y="1836437"/>
            <a:ext cx="5181600" cy="4054065"/>
          </a:xfrm>
        </p:spPr>
        <p:txBody>
          <a:bodyPr>
            <a:normAutofit fontScale="92500" lnSpcReduction="10000"/>
          </a:bodyPr>
          <a:lstStyle/>
          <a:p>
            <a:r>
              <a:rPr lang="en-GB" dirty="0"/>
              <a:t>A router is a networking device that forwards data packets between computer networks</a:t>
            </a:r>
          </a:p>
          <a:p>
            <a:r>
              <a:rPr lang="en-GB" dirty="0"/>
              <a:t>Can be a physical or virtual appliance</a:t>
            </a:r>
          </a:p>
          <a:p>
            <a:r>
              <a:rPr lang="en-GB" dirty="0"/>
              <a:t>Inspects a given data packet's destination Internet Protocol address (IP address), calculates the best way for it to reach its destination and then forwards it accordingly</a:t>
            </a:r>
          </a:p>
        </p:txBody>
      </p:sp>
      <p:cxnSp>
        <p:nvCxnSpPr>
          <p:cNvPr id="272" name="Straight Connector 271">
            <a:extLst>
              <a:ext uri="{FF2B5EF4-FFF2-40B4-BE49-F238E27FC236}">
                <a16:creationId xmlns:a16="http://schemas.microsoft.com/office/drawing/2014/main" id="{5776EF17-9304-490F-AB50-7AC55259DC1F}"/>
              </a:ext>
            </a:extLst>
          </p:cNvPr>
          <p:cNvCxnSpPr>
            <a:cxnSpLocks/>
          </p:cNvCxnSpPr>
          <p:nvPr/>
        </p:nvCxnSpPr>
        <p:spPr>
          <a:xfrm>
            <a:off x="8191438" y="2339247"/>
            <a:ext cx="135356" cy="8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96DE448C-40C1-401D-9BD5-BBC3DE8D47ED}"/>
              </a:ext>
            </a:extLst>
          </p:cNvPr>
          <p:cNvCxnSpPr>
            <a:cxnSpLocks/>
          </p:cNvCxnSpPr>
          <p:nvPr/>
        </p:nvCxnSpPr>
        <p:spPr>
          <a:xfrm>
            <a:off x="8584931" y="2337021"/>
            <a:ext cx="135356" cy="8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9F1112A8-9E60-475E-9DD0-7DF172A500E4}"/>
              </a:ext>
            </a:extLst>
          </p:cNvPr>
          <p:cNvCxnSpPr>
            <a:cxnSpLocks/>
          </p:cNvCxnSpPr>
          <p:nvPr/>
        </p:nvCxnSpPr>
        <p:spPr>
          <a:xfrm>
            <a:off x="7369200" y="2422220"/>
            <a:ext cx="0" cy="2097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F1945AB-6500-481D-808B-06D8C38C7A63}"/>
              </a:ext>
            </a:extLst>
          </p:cNvPr>
          <p:cNvCxnSpPr>
            <a:cxnSpLocks/>
          </p:cNvCxnSpPr>
          <p:nvPr/>
        </p:nvCxnSpPr>
        <p:spPr>
          <a:xfrm>
            <a:off x="6656368" y="2637548"/>
            <a:ext cx="71591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175433B1-BD23-4F95-86F3-085BC24F9E4F}"/>
              </a:ext>
            </a:extLst>
          </p:cNvPr>
          <p:cNvCxnSpPr>
            <a:cxnSpLocks/>
          </p:cNvCxnSpPr>
          <p:nvPr/>
        </p:nvCxnSpPr>
        <p:spPr>
          <a:xfrm>
            <a:off x="9526678" y="2412435"/>
            <a:ext cx="0" cy="2097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CEF72985-B126-4CBF-B93E-A2D774FCDB3D}"/>
              </a:ext>
            </a:extLst>
          </p:cNvPr>
          <p:cNvCxnSpPr>
            <a:cxnSpLocks/>
          </p:cNvCxnSpPr>
          <p:nvPr/>
        </p:nvCxnSpPr>
        <p:spPr>
          <a:xfrm>
            <a:off x="9518393" y="2628023"/>
            <a:ext cx="7912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DD038296-29EF-4C95-BEAD-27B66D38F58E}"/>
              </a:ext>
            </a:extLst>
          </p:cNvPr>
          <p:cNvCxnSpPr>
            <a:cxnSpLocks/>
          </p:cNvCxnSpPr>
          <p:nvPr/>
        </p:nvCxnSpPr>
        <p:spPr>
          <a:xfrm flipH="1" flipV="1">
            <a:off x="8465074" y="4158121"/>
            <a:ext cx="16903" cy="1073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C5DD46F-0BF6-4550-A8E5-B2D662384DC9}"/>
              </a:ext>
            </a:extLst>
          </p:cNvPr>
          <p:cNvCxnSpPr>
            <a:cxnSpLocks/>
          </p:cNvCxnSpPr>
          <p:nvPr/>
        </p:nvCxnSpPr>
        <p:spPr>
          <a:xfrm flipH="1" flipV="1">
            <a:off x="8318343" y="2344670"/>
            <a:ext cx="16903" cy="1073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D4F49751-82C0-4AFE-9CFF-B85341E94504}"/>
              </a:ext>
            </a:extLst>
          </p:cNvPr>
          <p:cNvCxnSpPr>
            <a:cxnSpLocks/>
          </p:cNvCxnSpPr>
          <p:nvPr/>
        </p:nvCxnSpPr>
        <p:spPr>
          <a:xfrm flipH="1" flipV="1">
            <a:off x="8595837" y="2342929"/>
            <a:ext cx="16903" cy="1073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0" name="Rectangle 259">
            <a:extLst>
              <a:ext uri="{FF2B5EF4-FFF2-40B4-BE49-F238E27FC236}">
                <a16:creationId xmlns:a16="http://schemas.microsoft.com/office/drawing/2014/main" id="{928F2F0F-B760-442C-B155-0D5A89A835DE}"/>
              </a:ext>
            </a:extLst>
          </p:cNvPr>
          <p:cNvSpPr/>
          <p:nvPr/>
        </p:nvSpPr>
        <p:spPr>
          <a:xfrm>
            <a:off x="7632799" y="3384128"/>
            <a:ext cx="1727423" cy="11783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6" name="Straight Connector 65">
            <a:extLst>
              <a:ext uri="{FF2B5EF4-FFF2-40B4-BE49-F238E27FC236}">
                <a16:creationId xmlns:a16="http://schemas.microsoft.com/office/drawing/2014/main" id="{93B591B7-4CCC-4982-B426-79F11AD7F469}"/>
              </a:ext>
            </a:extLst>
          </p:cNvPr>
          <p:cNvCxnSpPr>
            <a:cxnSpLocks/>
          </p:cNvCxnSpPr>
          <p:nvPr/>
        </p:nvCxnSpPr>
        <p:spPr>
          <a:xfrm flipV="1">
            <a:off x="10601707" y="5436644"/>
            <a:ext cx="0" cy="503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FF05CC1-8BFB-4C70-8674-1A8EB4579902}"/>
              </a:ext>
            </a:extLst>
          </p:cNvPr>
          <p:cNvCxnSpPr>
            <a:cxnSpLocks/>
          </p:cNvCxnSpPr>
          <p:nvPr/>
        </p:nvCxnSpPr>
        <p:spPr>
          <a:xfrm>
            <a:off x="6179497" y="5438684"/>
            <a:ext cx="4422210" cy="7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84E4829-7A11-4742-9A7C-F7E9EA97A299}"/>
              </a:ext>
            </a:extLst>
          </p:cNvPr>
          <p:cNvCxnSpPr>
            <a:cxnSpLocks/>
          </p:cNvCxnSpPr>
          <p:nvPr/>
        </p:nvCxnSpPr>
        <p:spPr>
          <a:xfrm flipV="1">
            <a:off x="6186919" y="5442281"/>
            <a:ext cx="1" cy="4820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08DD46DF-9D07-4CFB-AEB7-E09BF0E843CF}"/>
              </a:ext>
            </a:extLst>
          </p:cNvPr>
          <p:cNvCxnSpPr>
            <a:cxnSpLocks/>
          </p:cNvCxnSpPr>
          <p:nvPr/>
        </p:nvCxnSpPr>
        <p:spPr>
          <a:xfrm>
            <a:off x="9165742" y="1436242"/>
            <a:ext cx="6311" cy="6724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E0C87819-F4CE-4C05-B080-948EFE02C211}"/>
              </a:ext>
            </a:extLst>
          </p:cNvPr>
          <p:cNvCxnSpPr>
            <a:cxnSpLocks/>
          </p:cNvCxnSpPr>
          <p:nvPr/>
        </p:nvCxnSpPr>
        <p:spPr>
          <a:xfrm>
            <a:off x="9157746" y="1449863"/>
            <a:ext cx="11519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20812AE-F336-4872-9810-B1E4C9E82DD1}"/>
              </a:ext>
            </a:extLst>
          </p:cNvPr>
          <p:cNvCxnSpPr>
            <a:cxnSpLocks/>
          </p:cNvCxnSpPr>
          <p:nvPr/>
        </p:nvCxnSpPr>
        <p:spPr>
          <a:xfrm flipH="1">
            <a:off x="7692009" y="1433342"/>
            <a:ext cx="13132" cy="6676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0BB37F2-EE4F-4530-B9EE-B7D19978F379}"/>
              </a:ext>
            </a:extLst>
          </p:cNvPr>
          <p:cNvCxnSpPr>
            <a:cxnSpLocks/>
          </p:cNvCxnSpPr>
          <p:nvPr/>
        </p:nvCxnSpPr>
        <p:spPr>
          <a:xfrm>
            <a:off x="6569806" y="1437329"/>
            <a:ext cx="11519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EE1B00C-C142-449D-86E5-F596493B199F}"/>
              </a:ext>
            </a:extLst>
          </p:cNvPr>
          <p:cNvGrpSpPr/>
          <p:nvPr/>
        </p:nvGrpSpPr>
        <p:grpSpPr>
          <a:xfrm>
            <a:off x="10078978" y="5753546"/>
            <a:ext cx="1088792" cy="734320"/>
            <a:chOff x="1209368" y="3429000"/>
            <a:chExt cx="1809135" cy="1220144"/>
          </a:xfrm>
        </p:grpSpPr>
        <p:sp>
          <p:nvSpPr>
            <p:cNvPr id="10" name="Rectangle: Rounded Corners 9">
              <a:extLst>
                <a:ext uri="{FF2B5EF4-FFF2-40B4-BE49-F238E27FC236}">
                  <a16:creationId xmlns:a16="http://schemas.microsoft.com/office/drawing/2014/main" id="{0F2D084B-1778-4DA2-BFC0-FFF169CE10C9}"/>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1021C5E-908C-40EE-B06C-F20CE9946D74}"/>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837E270-0E9F-4487-903B-572CD6115DE4}"/>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0246B7E3-8D4C-49D1-99DF-63A2A42C21DC}"/>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47F4F53-AF59-463D-8DE5-04994A0C5DEC}"/>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ircle: Hollow 14">
              <a:extLst>
                <a:ext uri="{FF2B5EF4-FFF2-40B4-BE49-F238E27FC236}">
                  <a16:creationId xmlns:a16="http://schemas.microsoft.com/office/drawing/2014/main" id="{F09529DB-CEF0-4206-8503-6DB5F65FAA1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Rectangle 15">
              <a:extLst>
                <a:ext uri="{FF2B5EF4-FFF2-40B4-BE49-F238E27FC236}">
                  <a16:creationId xmlns:a16="http://schemas.microsoft.com/office/drawing/2014/main" id="{0C7855E2-C3A0-4788-8503-2AE714526377}"/>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D6CC3FEF-078B-4C71-AFCD-D7E334185F22}"/>
              </a:ext>
            </a:extLst>
          </p:cNvPr>
          <p:cNvGrpSpPr/>
          <p:nvPr/>
        </p:nvGrpSpPr>
        <p:grpSpPr>
          <a:xfrm>
            <a:off x="5719543" y="5760865"/>
            <a:ext cx="1088792" cy="734320"/>
            <a:chOff x="1209368" y="3429000"/>
            <a:chExt cx="1809135" cy="1220144"/>
          </a:xfrm>
        </p:grpSpPr>
        <p:sp>
          <p:nvSpPr>
            <p:cNvPr id="18" name="Rectangle: Rounded Corners 17">
              <a:extLst>
                <a:ext uri="{FF2B5EF4-FFF2-40B4-BE49-F238E27FC236}">
                  <a16:creationId xmlns:a16="http://schemas.microsoft.com/office/drawing/2014/main" id="{C934B943-4A02-401E-A7A1-4C8BC6706051}"/>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2157D03-8BBE-46F7-BE70-5000FD9A6C46}"/>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EAAD30A-2BE9-4A49-B9D9-FFC953134EA7}"/>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5E63AAA-134E-4AF9-B942-CF4276E59023}"/>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714A82E-8B6A-4729-B097-FA9D95E3B0E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ircle: Hollow 22">
              <a:extLst>
                <a:ext uri="{FF2B5EF4-FFF2-40B4-BE49-F238E27FC236}">
                  <a16:creationId xmlns:a16="http://schemas.microsoft.com/office/drawing/2014/main" id="{59463825-94F1-4277-9410-D379F1BB2BD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Rectangle 23">
              <a:extLst>
                <a:ext uri="{FF2B5EF4-FFF2-40B4-BE49-F238E27FC236}">
                  <a16:creationId xmlns:a16="http://schemas.microsoft.com/office/drawing/2014/main" id="{BA0E4E0D-5393-4E84-993D-A9E3EBC13DA0}"/>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295EB692-B5CF-490E-B6B2-82B6C93422A2}"/>
              </a:ext>
            </a:extLst>
          </p:cNvPr>
          <p:cNvGrpSpPr/>
          <p:nvPr/>
        </p:nvGrpSpPr>
        <p:grpSpPr>
          <a:xfrm>
            <a:off x="5613437" y="1188610"/>
            <a:ext cx="1088792" cy="734320"/>
            <a:chOff x="1209368" y="3429000"/>
            <a:chExt cx="1809135" cy="1220144"/>
          </a:xfrm>
        </p:grpSpPr>
        <p:sp>
          <p:nvSpPr>
            <p:cNvPr id="26" name="Rectangle: Rounded Corners 25">
              <a:extLst>
                <a:ext uri="{FF2B5EF4-FFF2-40B4-BE49-F238E27FC236}">
                  <a16:creationId xmlns:a16="http://schemas.microsoft.com/office/drawing/2014/main" id="{237E4E2B-846C-4937-8B17-B0B978BCAEB4}"/>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5E43691-BB0D-42D4-994E-08A56D8876D5}"/>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E9E2D2F-379C-4E92-93F6-3DF8DDB339BE}"/>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45CF0DE9-2D84-4819-86F7-0A4E93465DB9}"/>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6AABA20-46C9-4EDA-8004-5A57612E0CD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ircle: Hollow 30">
              <a:extLst>
                <a:ext uri="{FF2B5EF4-FFF2-40B4-BE49-F238E27FC236}">
                  <a16:creationId xmlns:a16="http://schemas.microsoft.com/office/drawing/2014/main" id="{DF9B0B8B-220C-413D-AB22-DA7B870F2F0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Rectangle 31">
              <a:extLst>
                <a:ext uri="{FF2B5EF4-FFF2-40B4-BE49-F238E27FC236}">
                  <a16:creationId xmlns:a16="http://schemas.microsoft.com/office/drawing/2014/main" id="{7AD1837B-697B-4456-9CB3-9AA28D0960C7}"/>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BE9567CB-1554-4F16-809F-8D8C8F8569DC}"/>
              </a:ext>
            </a:extLst>
          </p:cNvPr>
          <p:cNvGrpSpPr/>
          <p:nvPr/>
        </p:nvGrpSpPr>
        <p:grpSpPr>
          <a:xfrm>
            <a:off x="5616933" y="2465261"/>
            <a:ext cx="1088792" cy="734320"/>
            <a:chOff x="1209368" y="3429000"/>
            <a:chExt cx="1809135" cy="1220144"/>
          </a:xfrm>
        </p:grpSpPr>
        <p:sp>
          <p:nvSpPr>
            <p:cNvPr id="34" name="Rectangle: Rounded Corners 33">
              <a:extLst>
                <a:ext uri="{FF2B5EF4-FFF2-40B4-BE49-F238E27FC236}">
                  <a16:creationId xmlns:a16="http://schemas.microsoft.com/office/drawing/2014/main" id="{51B9C678-5003-4987-AAC8-B7F848C0FE4C}"/>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725B1477-6140-479C-A062-1A09869E84DE}"/>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28D12596-927D-4A5D-BDAE-86A500B7E8FE}"/>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FFA7A92A-8136-4ED4-86BD-5761E2F69163}"/>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D578B906-A784-49BB-915F-6430A0EEC803}"/>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ircle: Hollow 38">
              <a:extLst>
                <a:ext uri="{FF2B5EF4-FFF2-40B4-BE49-F238E27FC236}">
                  <a16:creationId xmlns:a16="http://schemas.microsoft.com/office/drawing/2014/main" id="{92628CD2-DFB7-40E7-B32C-4904C4AD6C2C}"/>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a:extLst>
                <a:ext uri="{FF2B5EF4-FFF2-40B4-BE49-F238E27FC236}">
                  <a16:creationId xmlns:a16="http://schemas.microsoft.com/office/drawing/2014/main" id="{873BCDCE-00AF-417E-99BF-7EBE74874096}"/>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A952C4F4-A6BA-49E7-B9DD-475EEC14F37E}"/>
              </a:ext>
            </a:extLst>
          </p:cNvPr>
          <p:cNvGrpSpPr/>
          <p:nvPr/>
        </p:nvGrpSpPr>
        <p:grpSpPr>
          <a:xfrm>
            <a:off x="10192369" y="2492146"/>
            <a:ext cx="1088792" cy="734320"/>
            <a:chOff x="1209368" y="3429000"/>
            <a:chExt cx="1809135" cy="1220144"/>
          </a:xfrm>
        </p:grpSpPr>
        <p:sp>
          <p:nvSpPr>
            <p:cNvPr id="42" name="Rectangle: Rounded Corners 41">
              <a:extLst>
                <a:ext uri="{FF2B5EF4-FFF2-40B4-BE49-F238E27FC236}">
                  <a16:creationId xmlns:a16="http://schemas.microsoft.com/office/drawing/2014/main" id="{BF2CFDDC-62A2-4123-AACA-4ABDA90D9E70}"/>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72155B7B-19C3-4002-95B5-27D2AEB91802}"/>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F00F4063-F0F1-4BA0-A4B4-089BC9C64CD8}"/>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C58FFF84-B7FE-47DD-9573-9D5A242F2294}"/>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6D40E75A-2942-42D6-A9E9-2DD7A8C15E15}"/>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ircle: Hollow 46">
              <a:extLst>
                <a:ext uri="{FF2B5EF4-FFF2-40B4-BE49-F238E27FC236}">
                  <a16:creationId xmlns:a16="http://schemas.microsoft.com/office/drawing/2014/main" id="{AC86252A-4D79-459B-B1B3-3F083F93C56D}"/>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Rectangle 47">
              <a:extLst>
                <a:ext uri="{FF2B5EF4-FFF2-40B4-BE49-F238E27FC236}">
                  <a16:creationId xmlns:a16="http://schemas.microsoft.com/office/drawing/2014/main" id="{C6F2D280-61CF-4546-8EA6-D94AA9C2AFE2}"/>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a:extLst>
              <a:ext uri="{FF2B5EF4-FFF2-40B4-BE49-F238E27FC236}">
                <a16:creationId xmlns:a16="http://schemas.microsoft.com/office/drawing/2014/main" id="{BB0F8C28-D0D9-4F3E-B6FB-7C8A7CC17B0B}"/>
              </a:ext>
            </a:extLst>
          </p:cNvPr>
          <p:cNvGrpSpPr/>
          <p:nvPr/>
        </p:nvGrpSpPr>
        <p:grpSpPr>
          <a:xfrm>
            <a:off x="10188908" y="1209390"/>
            <a:ext cx="1088792" cy="734320"/>
            <a:chOff x="1209368" y="3429000"/>
            <a:chExt cx="1809135" cy="1220144"/>
          </a:xfrm>
        </p:grpSpPr>
        <p:sp>
          <p:nvSpPr>
            <p:cNvPr id="50" name="Rectangle: Rounded Corners 49">
              <a:extLst>
                <a:ext uri="{FF2B5EF4-FFF2-40B4-BE49-F238E27FC236}">
                  <a16:creationId xmlns:a16="http://schemas.microsoft.com/office/drawing/2014/main" id="{2221DDB0-8F92-4BB4-9831-A749BE75763B}"/>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6EEB99EC-3E70-4B19-BB79-61EF3F666D73}"/>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3927C1D9-8590-401F-9991-0F6F228437B9}"/>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0A1A742F-83FD-47E6-8DCE-D32B7C65ED4A}"/>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841097BB-D3FB-457B-8CFA-03FB5933FF7F}"/>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Circle: Hollow 54">
              <a:extLst>
                <a:ext uri="{FF2B5EF4-FFF2-40B4-BE49-F238E27FC236}">
                  <a16:creationId xmlns:a16="http://schemas.microsoft.com/office/drawing/2014/main" id="{A2B8C731-E2EE-4E9A-9593-E240C1887097}"/>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6" name="Rectangle 55">
              <a:extLst>
                <a:ext uri="{FF2B5EF4-FFF2-40B4-BE49-F238E27FC236}">
                  <a16:creationId xmlns:a16="http://schemas.microsoft.com/office/drawing/2014/main" id="{0271988B-55A1-4624-AAB3-4977F9481853}"/>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Group 56">
            <a:extLst>
              <a:ext uri="{FF2B5EF4-FFF2-40B4-BE49-F238E27FC236}">
                <a16:creationId xmlns:a16="http://schemas.microsoft.com/office/drawing/2014/main" id="{FF6F5CB7-A380-48FC-BD1A-150308534722}"/>
              </a:ext>
            </a:extLst>
          </p:cNvPr>
          <p:cNvGrpSpPr/>
          <p:nvPr/>
        </p:nvGrpSpPr>
        <p:grpSpPr>
          <a:xfrm>
            <a:off x="7372283" y="1914898"/>
            <a:ext cx="774086" cy="425230"/>
            <a:chOff x="3467147" y="4692580"/>
            <a:chExt cx="789908" cy="433921"/>
          </a:xfrm>
        </p:grpSpPr>
        <p:sp>
          <p:nvSpPr>
            <p:cNvPr id="59" name="Arrow: Right 58">
              <a:extLst>
                <a:ext uri="{FF2B5EF4-FFF2-40B4-BE49-F238E27FC236}">
                  <a16:creationId xmlns:a16="http://schemas.microsoft.com/office/drawing/2014/main" id="{23B20D01-8396-42CE-ABC3-1129600F8245}"/>
                </a:ext>
              </a:extLst>
            </p:cNvPr>
            <p:cNvSpPr/>
            <p:nvPr/>
          </p:nvSpPr>
          <p:spPr>
            <a:xfrm>
              <a:off x="3898947" y="4692580"/>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Arrow: Right 59">
              <a:extLst>
                <a:ext uri="{FF2B5EF4-FFF2-40B4-BE49-F238E27FC236}">
                  <a16:creationId xmlns:a16="http://schemas.microsoft.com/office/drawing/2014/main" id="{A5466B10-5A27-46C8-8852-A4BED38FFBE0}"/>
                </a:ext>
              </a:extLst>
            </p:cNvPr>
            <p:cNvSpPr/>
            <p:nvPr/>
          </p:nvSpPr>
          <p:spPr>
            <a:xfrm>
              <a:off x="3898947" y="4908019"/>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Arrow: Right 60">
              <a:extLst>
                <a:ext uri="{FF2B5EF4-FFF2-40B4-BE49-F238E27FC236}">
                  <a16:creationId xmlns:a16="http://schemas.microsoft.com/office/drawing/2014/main" id="{7C14B60B-577A-4DDD-9C85-8DE25E8C0C71}"/>
                </a:ext>
              </a:extLst>
            </p:cNvPr>
            <p:cNvSpPr/>
            <p:nvPr/>
          </p:nvSpPr>
          <p:spPr>
            <a:xfrm flipH="1">
              <a:off x="3467147" y="4800530"/>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Arrow: Right 61">
              <a:extLst>
                <a:ext uri="{FF2B5EF4-FFF2-40B4-BE49-F238E27FC236}">
                  <a16:creationId xmlns:a16="http://schemas.microsoft.com/office/drawing/2014/main" id="{05BF438D-58A3-4DCF-8BED-8107EE517F11}"/>
                </a:ext>
              </a:extLst>
            </p:cNvPr>
            <p:cNvSpPr/>
            <p:nvPr/>
          </p:nvSpPr>
          <p:spPr>
            <a:xfrm flipH="1">
              <a:off x="3467147" y="5015969"/>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4" name="Rectangle 93">
            <a:extLst>
              <a:ext uri="{FF2B5EF4-FFF2-40B4-BE49-F238E27FC236}">
                <a16:creationId xmlns:a16="http://schemas.microsoft.com/office/drawing/2014/main" id="{79ADD54B-B859-48D2-A01D-C313D96B91E2}"/>
              </a:ext>
            </a:extLst>
          </p:cNvPr>
          <p:cNvSpPr/>
          <p:nvPr/>
        </p:nvSpPr>
        <p:spPr>
          <a:xfrm>
            <a:off x="7671339" y="3409280"/>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9E47B54E-4F3E-4FC7-AB1A-2DA6556D2967}"/>
              </a:ext>
            </a:extLst>
          </p:cNvPr>
          <p:cNvSpPr/>
          <p:nvPr/>
        </p:nvSpPr>
        <p:spPr>
          <a:xfrm>
            <a:off x="7733759" y="3518498"/>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7300A453-AADB-482B-896C-FB228DEF8C25}"/>
              </a:ext>
            </a:extLst>
          </p:cNvPr>
          <p:cNvSpPr/>
          <p:nvPr/>
        </p:nvSpPr>
        <p:spPr>
          <a:xfrm>
            <a:off x="8863641"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8E71A141-AFC7-49DE-8DA0-28FA3012CE42}"/>
              </a:ext>
            </a:extLst>
          </p:cNvPr>
          <p:cNvSpPr/>
          <p:nvPr/>
        </p:nvSpPr>
        <p:spPr>
          <a:xfrm>
            <a:off x="8949740"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4B09C25B-FBFF-4705-A64C-E53E8B498344}"/>
              </a:ext>
            </a:extLst>
          </p:cNvPr>
          <p:cNvSpPr/>
          <p:nvPr/>
        </p:nvSpPr>
        <p:spPr>
          <a:xfrm>
            <a:off x="9035838"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5F455C69-6D2A-4711-96AE-2B30D6925316}"/>
              </a:ext>
            </a:extLst>
          </p:cNvPr>
          <p:cNvSpPr/>
          <p:nvPr/>
        </p:nvSpPr>
        <p:spPr>
          <a:xfrm>
            <a:off x="9121937"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CB4008C2-377D-4720-880D-531131EBCB99}"/>
              </a:ext>
            </a:extLst>
          </p:cNvPr>
          <p:cNvSpPr/>
          <p:nvPr/>
        </p:nvSpPr>
        <p:spPr>
          <a:xfrm>
            <a:off x="9208035"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49B8B43B-9FA2-4605-A29A-835E9AECAF81}"/>
              </a:ext>
            </a:extLst>
          </p:cNvPr>
          <p:cNvSpPr/>
          <p:nvPr/>
        </p:nvSpPr>
        <p:spPr>
          <a:xfrm>
            <a:off x="8863641"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8F77743E-31C8-4721-92C6-E56DF83446D2}"/>
              </a:ext>
            </a:extLst>
          </p:cNvPr>
          <p:cNvSpPr/>
          <p:nvPr/>
        </p:nvSpPr>
        <p:spPr>
          <a:xfrm>
            <a:off x="8949740"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283BBD57-3CFE-4716-832D-F791874020BF}"/>
              </a:ext>
            </a:extLst>
          </p:cNvPr>
          <p:cNvSpPr/>
          <p:nvPr/>
        </p:nvSpPr>
        <p:spPr>
          <a:xfrm>
            <a:off x="9035838"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F08961FA-FDFE-4E76-A863-26F69D75B387}"/>
              </a:ext>
            </a:extLst>
          </p:cNvPr>
          <p:cNvSpPr/>
          <p:nvPr/>
        </p:nvSpPr>
        <p:spPr>
          <a:xfrm>
            <a:off x="9121937"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60D920A8-0B4F-4BBD-B695-FB476E84BF20}"/>
              </a:ext>
            </a:extLst>
          </p:cNvPr>
          <p:cNvSpPr/>
          <p:nvPr/>
        </p:nvSpPr>
        <p:spPr>
          <a:xfrm>
            <a:off x="9208035"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010F744F-09F8-4CCB-ACCC-D15EFDC56E53}"/>
              </a:ext>
            </a:extLst>
          </p:cNvPr>
          <p:cNvSpPr/>
          <p:nvPr/>
        </p:nvSpPr>
        <p:spPr>
          <a:xfrm>
            <a:off x="8863641"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237F6F89-2F5F-4FEE-81E6-D90A2FFD4C55}"/>
              </a:ext>
            </a:extLst>
          </p:cNvPr>
          <p:cNvSpPr/>
          <p:nvPr/>
        </p:nvSpPr>
        <p:spPr>
          <a:xfrm>
            <a:off x="8949740"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A2F82A1F-E0EA-4158-8284-4AF4CDA4A73A}"/>
              </a:ext>
            </a:extLst>
          </p:cNvPr>
          <p:cNvSpPr/>
          <p:nvPr/>
        </p:nvSpPr>
        <p:spPr>
          <a:xfrm>
            <a:off x="9035838"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7E0114AC-9096-4168-A8A5-7A3E0238A1A5}"/>
              </a:ext>
            </a:extLst>
          </p:cNvPr>
          <p:cNvSpPr/>
          <p:nvPr/>
        </p:nvSpPr>
        <p:spPr>
          <a:xfrm>
            <a:off x="9121937"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44B95320-5FBD-4647-9140-E532777387A7}"/>
              </a:ext>
            </a:extLst>
          </p:cNvPr>
          <p:cNvSpPr/>
          <p:nvPr/>
        </p:nvSpPr>
        <p:spPr>
          <a:xfrm>
            <a:off x="9208035"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B2C41A92-1CF8-4009-BC67-FA5CEB28988C}"/>
              </a:ext>
            </a:extLst>
          </p:cNvPr>
          <p:cNvSpPr/>
          <p:nvPr/>
        </p:nvSpPr>
        <p:spPr>
          <a:xfrm>
            <a:off x="8863641"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7861B01B-1C96-45CE-BBF6-E680FA268342}"/>
              </a:ext>
            </a:extLst>
          </p:cNvPr>
          <p:cNvSpPr/>
          <p:nvPr/>
        </p:nvSpPr>
        <p:spPr>
          <a:xfrm>
            <a:off x="8949740"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124">
            <a:extLst>
              <a:ext uri="{FF2B5EF4-FFF2-40B4-BE49-F238E27FC236}">
                <a16:creationId xmlns:a16="http://schemas.microsoft.com/office/drawing/2014/main" id="{A262C400-179A-4D80-8593-9AFC496CB1A9}"/>
              </a:ext>
            </a:extLst>
          </p:cNvPr>
          <p:cNvSpPr/>
          <p:nvPr/>
        </p:nvSpPr>
        <p:spPr>
          <a:xfrm>
            <a:off x="9035838"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a:extLst>
              <a:ext uri="{FF2B5EF4-FFF2-40B4-BE49-F238E27FC236}">
                <a16:creationId xmlns:a16="http://schemas.microsoft.com/office/drawing/2014/main" id="{9310AEAA-2BF7-47CD-B2B4-FBBBA8B89221}"/>
              </a:ext>
            </a:extLst>
          </p:cNvPr>
          <p:cNvSpPr/>
          <p:nvPr/>
        </p:nvSpPr>
        <p:spPr>
          <a:xfrm>
            <a:off x="9121937"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a:extLst>
              <a:ext uri="{FF2B5EF4-FFF2-40B4-BE49-F238E27FC236}">
                <a16:creationId xmlns:a16="http://schemas.microsoft.com/office/drawing/2014/main" id="{42B2A958-8C3C-4DC8-AC06-EE711BEC55D4}"/>
              </a:ext>
            </a:extLst>
          </p:cNvPr>
          <p:cNvSpPr/>
          <p:nvPr/>
        </p:nvSpPr>
        <p:spPr>
          <a:xfrm>
            <a:off x="9208035"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253C22D0-E39D-4251-848C-AC713FF5D68C}"/>
              </a:ext>
            </a:extLst>
          </p:cNvPr>
          <p:cNvSpPr/>
          <p:nvPr/>
        </p:nvSpPr>
        <p:spPr>
          <a:xfrm>
            <a:off x="7671339" y="3740861"/>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D2E98450-0FD3-4A50-A4FF-0C76354CF7F9}"/>
              </a:ext>
            </a:extLst>
          </p:cNvPr>
          <p:cNvSpPr/>
          <p:nvPr/>
        </p:nvSpPr>
        <p:spPr>
          <a:xfrm>
            <a:off x="7733759" y="3850079"/>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08821B56-0508-40C1-BC10-83CB4B34B526}"/>
              </a:ext>
            </a:extLst>
          </p:cNvPr>
          <p:cNvSpPr/>
          <p:nvPr/>
        </p:nvSpPr>
        <p:spPr>
          <a:xfrm>
            <a:off x="8863641"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2D43E75D-BD33-4087-B947-DA3A9AE8C4A4}"/>
              </a:ext>
            </a:extLst>
          </p:cNvPr>
          <p:cNvSpPr/>
          <p:nvPr/>
        </p:nvSpPr>
        <p:spPr>
          <a:xfrm>
            <a:off x="8949740"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86153839-052F-45A3-8A29-811263C359A2}"/>
              </a:ext>
            </a:extLst>
          </p:cNvPr>
          <p:cNvSpPr/>
          <p:nvPr/>
        </p:nvSpPr>
        <p:spPr>
          <a:xfrm>
            <a:off x="9035838"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98D8B4BD-6DB5-4829-B935-19C3C16DC71C}"/>
              </a:ext>
            </a:extLst>
          </p:cNvPr>
          <p:cNvSpPr/>
          <p:nvPr/>
        </p:nvSpPr>
        <p:spPr>
          <a:xfrm>
            <a:off x="9121937"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C16CF236-C775-4190-A6E2-862A7FC22A61}"/>
              </a:ext>
            </a:extLst>
          </p:cNvPr>
          <p:cNvSpPr/>
          <p:nvPr/>
        </p:nvSpPr>
        <p:spPr>
          <a:xfrm>
            <a:off x="9208035"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A6D293CE-F643-4A2C-897E-A3A1F6544808}"/>
              </a:ext>
            </a:extLst>
          </p:cNvPr>
          <p:cNvSpPr/>
          <p:nvPr/>
        </p:nvSpPr>
        <p:spPr>
          <a:xfrm>
            <a:off x="8863641"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AF03601E-F513-4B75-A5E1-8AB7552A3406}"/>
              </a:ext>
            </a:extLst>
          </p:cNvPr>
          <p:cNvSpPr/>
          <p:nvPr/>
        </p:nvSpPr>
        <p:spPr>
          <a:xfrm>
            <a:off x="8949740"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15E19DDA-9A36-4CF2-9D59-82C9B25B3EA1}"/>
              </a:ext>
            </a:extLst>
          </p:cNvPr>
          <p:cNvSpPr/>
          <p:nvPr/>
        </p:nvSpPr>
        <p:spPr>
          <a:xfrm>
            <a:off x="9035838"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5FA718AC-0B50-4950-9EB4-780707EBEE1B}"/>
              </a:ext>
            </a:extLst>
          </p:cNvPr>
          <p:cNvSpPr/>
          <p:nvPr/>
        </p:nvSpPr>
        <p:spPr>
          <a:xfrm>
            <a:off x="9121937"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49D62306-3C0B-4CE3-9EF9-478BD88DEF0C}"/>
              </a:ext>
            </a:extLst>
          </p:cNvPr>
          <p:cNvSpPr/>
          <p:nvPr/>
        </p:nvSpPr>
        <p:spPr>
          <a:xfrm>
            <a:off x="9208035"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80BA381D-60ED-4144-A0FB-643056A324EF}"/>
              </a:ext>
            </a:extLst>
          </p:cNvPr>
          <p:cNvSpPr/>
          <p:nvPr/>
        </p:nvSpPr>
        <p:spPr>
          <a:xfrm>
            <a:off x="8863641"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B1076991-47CF-4F10-A45C-9A4DC6E374EA}"/>
              </a:ext>
            </a:extLst>
          </p:cNvPr>
          <p:cNvSpPr/>
          <p:nvPr/>
        </p:nvSpPr>
        <p:spPr>
          <a:xfrm>
            <a:off x="8949740"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197C7B00-A539-4B25-AC73-97CEF8C9DFF4}"/>
              </a:ext>
            </a:extLst>
          </p:cNvPr>
          <p:cNvSpPr/>
          <p:nvPr/>
        </p:nvSpPr>
        <p:spPr>
          <a:xfrm>
            <a:off x="9035838"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11FA3759-795E-4C76-839D-E60A00430892}"/>
              </a:ext>
            </a:extLst>
          </p:cNvPr>
          <p:cNvSpPr/>
          <p:nvPr/>
        </p:nvSpPr>
        <p:spPr>
          <a:xfrm>
            <a:off x="9121937"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AAF3E77A-3B95-4A30-9D47-D2B556762674}"/>
              </a:ext>
            </a:extLst>
          </p:cNvPr>
          <p:cNvSpPr/>
          <p:nvPr/>
        </p:nvSpPr>
        <p:spPr>
          <a:xfrm>
            <a:off x="9208035"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CBDC6E77-CB58-4E63-9DE8-0E7818E8B8F3}"/>
              </a:ext>
            </a:extLst>
          </p:cNvPr>
          <p:cNvSpPr/>
          <p:nvPr/>
        </p:nvSpPr>
        <p:spPr>
          <a:xfrm>
            <a:off x="8863641"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F313286B-D159-43F1-B61A-55954E4A0249}"/>
              </a:ext>
            </a:extLst>
          </p:cNvPr>
          <p:cNvSpPr/>
          <p:nvPr/>
        </p:nvSpPr>
        <p:spPr>
          <a:xfrm>
            <a:off x="8949740"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9321F985-C9F1-4764-A402-47FD8C74DCE7}"/>
              </a:ext>
            </a:extLst>
          </p:cNvPr>
          <p:cNvSpPr/>
          <p:nvPr/>
        </p:nvSpPr>
        <p:spPr>
          <a:xfrm>
            <a:off x="9035838"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133AF97C-4C8E-4FFB-9D8D-F2AF9AA3592C}"/>
              </a:ext>
            </a:extLst>
          </p:cNvPr>
          <p:cNvSpPr/>
          <p:nvPr/>
        </p:nvSpPr>
        <p:spPr>
          <a:xfrm>
            <a:off x="9121937"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A7E239EF-CE4A-4E60-BD0B-374E498AD02F}"/>
              </a:ext>
            </a:extLst>
          </p:cNvPr>
          <p:cNvSpPr/>
          <p:nvPr/>
        </p:nvSpPr>
        <p:spPr>
          <a:xfrm>
            <a:off x="9208035"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FD60862B-971A-4AAC-A6C3-FBE82C17A743}"/>
              </a:ext>
            </a:extLst>
          </p:cNvPr>
          <p:cNvSpPr/>
          <p:nvPr/>
        </p:nvSpPr>
        <p:spPr>
          <a:xfrm>
            <a:off x="7671339" y="4065806"/>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80B504E2-6E75-48E7-96F1-6DA7E6790501}"/>
              </a:ext>
            </a:extLst>
          </p:cNvPr>
          <p:cNvSpPr/>
          <p:nvPr/>
        </p:nvSpPr>
        <p:spPr>
          <a:xfrm>
            <a:off x="7733759" y="4175025"/>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34C641E2-4ED9-4070-B093-EC8B14E8DBE1}"/>
              </a:ext>
            </a:extLst>
          </p:cNvPr>
          <p:cNvSpPr/>
          <p:nvPr/>
        </p:nvSpPr>
        <p:spPr>
          <a:xfrm>
            <a:off x="8863641"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2B7EED52-B2B3-4D39-903F-A21D6172A4E7}"/>
              </a:ext>
            </a:extLst>
          </p:cNvPr>
          <p:cNvSpPr/>
          <p:nvPr/>
        </p:nvSpPr>
        <p:spPr>
          <a:xfrm>
            <a:off x="8949740"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93B064BF-ED3F-4A11-9799-D4540C1A5536}"/>
              </a:ext>
            </a:extLst>
          </p:cNvPr>
          <p:cNvSpPr/>
          <p:nvPr/>
        </p:nvSpPr>
        <p:spPr>
          <a:xfrm>
            <a:off x="9035838"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8B5BA728-9A22-4095-B82C-D969684B991A}"/>
              </a:ext>
            </a:extLst>
          </p:cNvPr>
          <p:cNvSpPr/>
          <p:nvPr/>
        </p:nvSpPr>
        <p:spPr>
          <a:xfrm>
            <a:off x="9121937"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75337A11-5D50-47D8-9653-1F483C3BCB29}"/>
              </a:ext>
            </a:extLst>
          </p:cNvPr>
          <p:cNvSpPr/>
          <p:nvPr/>
        </p:nvSpPr>
        <p:spPr>
          <a:xfrm>
            <a:off x="9208035"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39CB0438-B2ED-4DA4-8B42-AAA4EFC95C51}"/>
              </a:ext>
            </a:extLst>
          </p:cNvPr>
          <p:cNvSpPr/>
          <p:nvPr/>
        </p:nvSpPr>
        <p:spPr>
          <a:xfrm>
            <a:off x="8863641"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767BEE1C-ED43-4E5F-B3E4-633695463061}"/>
              </a:ext>
            </a:extLst>
          </p:cNvPr>
          <p:cNvSpPr/>
          <p:nvPr/>
        </p:nvSpPr>
        <p:spPr>
          <a:xfrm>
            <a:off x="8949740"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2B00F2AF-1529-4E10-AE42-B522239E5F6A}"/>
              </a:ext>
            </a:extLst>
          </p:cNvPr>
          <p:cNvSpPr/>
          <p:nvPr/>
        </p:nvSpPr>
        <p:spPr>
          <a:xfrm>
            <a:off x="9035838"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DB77BA5B-E7DE-411B-92FC-5600E85A4BDB}"/>
              </a:ext>
            </a:extLst>
          </p:cNvPr>
          <p:cNvSpPr/>
          <p:nvPr/>
        </p:nvSpPr>
        <p:spPr>
          <a:xfrm>
            <a:off x="9121937"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B4652C85-937C-483B-B11A-C0D3DB725524}"/>
              </a:ext>
            </a:extLst>
          </p:cNvPr>
          <p:cNvSpPr/>
          <p:nvPr/>
        </p:nvSpPr>
        <p:spPr>
          <a:xfrm>
            <a:off x="9208035"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9737F6F4-D007-451A-9529-07133C6A129E}"/>
              </a:ext>
            </a:extLst>
          </p:cNvPr>
          <p:cNvSpPr/>
          <p:nvPr/>
        </p:nvSpPr>
        <p:spPr>
          <a:xfrm>
            <a:off x="8863641"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B5100FE5-86B5-43F9-9439-B70882FE30EE}"/>
              </a:ext>
            </a:extLst>
          </p:cNvPr>
          <p:cNvSpPr/>
          <p:nvPr/>
        </p:nvSpPr>
        <p:spPr>
          <a:xfrm>
            <a:off x="8949740"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B9096A2C-1A77-40CD-81D9-F43659378BAA}"/>
              </a:ext>
            </a:extLst>
          </p:cNvPr>
          <p:cNvSpPr/>
          <p:nvPr/>
        </p:nvSpPr>
        <p:spPr>
          <a:xfrm>
            <a:off x="9035838"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6CE697BC-ADA4-4D6C-BB20-488A5A87756E}"/>
              </a:ext>
            </a:extLst>
          </p:cNvPr>
          <p:cNvSpPr/>
          <p:nvPr/>
        </p:nvSpPr>
        <p:spPr>
          <a:xfrm>
            <a:off x="9121937"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0EB8B9AF-F729-47B7-93F6-9E5604FEC84D}"/>
              </a:ext>
            </a:extLst>
          </p:cNvPr>
          <p:cNvSpPr/>
          <p:nvPr/>
        </p:nvSpPr>
        <p:spPr>
          <a:xfrm>
            <a:off x="9208035"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4A300CDE-9BF0-4ECD-9011-CDC8BBA011B8}"/>
              </a:ext>
            </a:extLst>
          </p:cNvPr>
          <p:cNvSpPr/>
          <p:nvPr/>
        </p:nvSpPr>
        <p:spPr>
          <a:xfrm>
            <a:off x="8863641"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3F43A2D7-5849-44A4-B4AB-5768F4162436}"/>
              </a:ext>
            </a:extLst>
          </p:cNvPr>
          <p:cNvSpPr/>
          <p:nvPr/>
        </p:nvSpPr>
        <p:spPr>
          <a:xfrm>
            <a:off x="8949740"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059DA310-F2F9-4521-B8C8-9FB8FC86FBDD}"/>
              </a:ext>
            </a:extLst>
          </p:cNvPr>
          <p:cNvSpPr/>
          <p:nvPr/>
        </p:nvSpPr>
        <p:spPr>
          <a:xfrm>
            <a:off x="9035838"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EB3A18A8-42E4-43A2-9071-1B35D6D6A780}"/>
              </a:ext>
            </a:extLst>
          </p:cNvPr>
          <p:cNvSpPr/>
          <p:nvPr/>
        </p:nvSpPr>
        <p:spPr>
          <a:xfrm>
            <a:off x="9121937"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Rectangle 231">
            <a:extLst>
              <a:ext uri="{FF2B5EF4-FFF2-40B4-BE49-F238E27FC236}">
                <a16:creationId xmlns:a16="http://schemas.microsoft.com/office/drawing/2014/main" id="{41C1F144-D38F-4C30-9B1A-8208E071177A}"/>
              </a:ext>
            </a:extLst>
          </p:cNvPr>
          <p:cNvSpPr/>
          <p:nvPr/>
        </p:nvSpPr>
        <p:spPr>
          <a:xfrm>
            <a:off x="9208035"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Rectangle 233">
            <a:extLst>
              <a:ext uri="{FF2B5EF4-FFF2-40B4-BE49-F238E27FC236}">
                <a16:creationId xmlns:a16="http://schemas.microsoft.com/office/drawing/2014/main" id="{4AAD1630-C795-4D24-9F75-2AFEF24B8B7B}"/>
              </a:ext>
            </a:extLst>
          </p:cNvPr>
          <p:cNvSpPr/>
          <p:nvPr/>
        </p:nvSpPr>
        <p:spPr>
          <a:xfrm>
            <a:off x="7836919" y="4731497"/>
            <a:ext cx="1257674" cy="2376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MAC: 22:33:30:84</a:t>
            </a:r>
          </a:p>
        </p:txBody>
      </p:sp>
      <p:sp>
        <p:nvSpPr>
          <p:cNvPr id="235" name="Rectangle 234">
            <a:extLst>
              <a:ext uri="{FF2B5EF4-FFF2-40B4-BE49-F238E27FC236}">
                <a16:creationId xmlns:a16="http://schemas.microsoft.com/office/drawing/2014/main" id="{3E45D304-FB23-444B-8BFF-B471276D9C42}"/>
              </a:ext>
            </a:extLst>
          </p:cNvPr>
          <p:cNvSpPr/>
          <p:nvPr/>
        </p:nvSpPr>
        <p:spPr>
          <a:xfrm>
            <a:off x="7235495" y="2771801"/>
            <a:ext cx="1257674" cy="2376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MAC: 22:33:55:44</a:t>
            </a:r>
          </a:p>
        </p:txBody>
      </p:sp>
      <p:sp>
        <p:nvSpPr>
          <p:cNvPr id="236" name="Rectangle 235">
            <a:extLst>
              <a:ext uri="{FF2B5EF4-FFF2-40B4-BE49-F238E27FC236}">
                <a16:creationId xmlns:a16="http://schemas.microsoft.com/office/drawing/2014/main" id="{3D223990-AB13-47DE-8147-47CC105CD8FA}"/>
              </a:ext>
            </a:extLst>
          </p:cNvPr>
          <p:cNvSpPr/>
          <p:nvPr/>
        </p:nvSpPr>
        <p:spPr>
          <a:xfrm>
            <a:off x="8460926" y="3075786"/>
            <a:ext cx="1257674" cy="2376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MAC: 22:35:55:65</a:t>
            </a:r>
          </a:p>
        </p:txBody>
      </p:sp>
      <p:sp>
        <p:nvSpPr>
          <p:cNvPr id="240" name="Rectangle 239">
            <a:extLst>
              <a:ext uri="{FF2B5EF4-FFF2-40B4-BE49-F238E27FC236}">
                <a16:creationId xmlns:a16="http://schemas.microsoft.com/office/drawing/2014/main" id="{C2105FB8-C3DF-40E9-AE99-80638F1A3FC2}"/>
              </a:ext>
            </a:extLst>
          </p:cNvPr>
          <p:cNvSpPr/>
          <p:nvPr/>
        </p:nvSpPr>
        <p:spPr>
          <a:xfrm>
            <a:off x="5507329" y="1995567"/>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192.168.1.200</a:t>
            </a:r>
          </a:p>
        </p:txBody>
      </p:sp>
      <p:sp>
        <p:nvSpPr>
          <p:cNvPr id="241" name="Rectangle 240">
            <a:extLst>
              <a:ext uri="{FF2B5EF4-FFF2-40B4-BE49-F238E27FC236}">
                <a16:creationId xmlns:a16="http://schemas.microsoft.com/office/drawing/2014/main" id="{FBB1695C-40CF-4D34-ABC3-24B4B41ABAD8}"/>
              </a:ext>
            </a:extLst>
          </p:cNvPr>
          <p:cNvSpPr/>
          <p:nvPr/>
        </p:nvSpPr>
        <p:spPr>
          <a:xfrm>
            <a:off x="5550660" y="3280452"/>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192.168.1.159</a:t>
            </a:r>
          </a:p>
        </p:txBody>
      </p:sp>
      <p:sp>
        <p:nvSpPr>
          <p:cNvPr id="242" name="Rectangle 241">
            <a:extLst>
              <a:ext uri="{FF2B5EF4-FFF2-40B4-BE49-F238E27FC236}">
                <a16:creationId xmlns:a16="http://schemas.microsoft.com/office/drawing/2014/main" id="{9DD1ECEA-8180-433B-B5D7-4C8F50366E44}"/>
              </a:ext>
            </a:extLst>
          </p:cNvPr>
          <p:cNvSpPr/>
          <p:nvPr/>
        </p:nvSpPr>
        <p:spPr>
          <a:xfrm>
            <a:off x="10094348" y="1993868"/>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192.168.1.214</a:t>
            </a:r>
          </a:p>
        </p:txBody>
      </p:sp>
      <p:sp>
        <p:nvSpPr>
          <p:cNvPr id="243" name="Rectangle 242">
            <a:extLst>
              <a:ext uri="{FF2B5EF4-FFF2-40B4-BE49-F238E27FC236}">
                <a16:creationId xmlns:a16="http://schemas.microsoft.com/office/drawing/2014/main" id="{73DDAB14-87F1-4495-A37A-0B1640C6DD64}"/>
              </a:ext>
            </a:extLst>
          </p:cNvPr>
          <p:cNvSpPr/>
          <p:nvPr/>
        </p:nvSpPr>
        <p:spPr>
          <a:xfrm>
            <a:off x="10082800" y="3290467"/>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192.168.1.156</a:t>
            </a:r>
          </a:p>
        </p:txBody>
      </p:sp>
      <p:sp>
        <p:nvSpPr>
          <p:cNvPr id="258" name="Rectangle 257">
            <a:extLst>
              <a:ext uri="{FF2B5EF4-FFF2-40B4-BE49-F238E27FC236}">
                <a16:creationId xmlns:a16="http://schemas.microsoft.com/office/drawing/2014/main" id="{F298EC9D-1817-429D-BDF5-5A96DBE115BF}"/>
              </a:ext>
            </a:extLst>
          </p:cNvPr>
          <p:cNvSpPr/>
          <p:nvPr/>
        </p:nvSpPr>
        <p:spPr>
          <a:xfrm>
            <a:off x="5593992" y="6493654"/>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192.168.1.153</a:t>
            </a:r>
          </a:p>
        </p:txBody>
      </p:sp>
      <p:sp>
        <p:nvSpPr>
          <p:cNvPr id="259" name="Rectangle 258">
            <a:extLst>
              <a:ext uri="{FF2B5EF4-FFF2-40B4-BE49-F238E27FC236}">
                <a16:creationId xmlns:a16="http://schemas.microsoft.com/office/drawing/2014/main" id="{EFAE87DC-3585-43C8-B59E-B88F59000F2C}"/>
              </a:ext>
            </a:extLst>
          </p:cNvPr>
          <p:cNvSpPr/>
          <p:nvPr/>
        </p:nvSpPr>
        <p:spPr>
          <a:xfrm>
            <a:off x="10020146" y="6503670"/>
            <a:ext cx="1257674" cy="237624"/>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192.168.1.137</a:t>
            </a:r>
          </a:p>
        </p:txBody>
      </p:sp>
      <p:sp>
        <p:nvSpPr>
          <p:cNvPr id="261" name="TextBox 260">
            <a:extLst>
              <a:ext uri="{FF2B5EF4-FFF2-40B4-BE49-F238E27FC236}">
                <a16:creationId xmlns:a16="http://schemas.microsoft.com/office/drawing/2014/main" id="{81820FF4-5A43-430A-8113-EF0B838D84D3}"/>
              </a:ext>
            </a:extLst>
          </p:cNvPr>
          <p:cNvSpPr txBox="1"/>
          <p:nvPr/>
        </p:nvSpPr>
        <p:spPr>
          <a:xfrm>
            <a:off x="7604257" y="4306736"/>
            <a:ext cx="649032" cy="301612"/>
          </a:xfrm>
          <a:prstGeom prst="rect">
            <a:avLst/>
          </a:prstGeom>
          <a:noFill/>
        </p:spPr>
        <p:txBody>
          <a:bodyPr wrap="none" rtlCol="0">
            <a:spAutoFit/>
          </a:bodyPr>
          <a:lstStyle/>
          <a:p>
            <a:r>
              <a:rPr lang="en-GB" sz="1400" b="1" dirty="0"/>
              <a:t>Server</a:t>
            </a:r>
          </a:p>
        </p:txBody>
      </p:sp>
      <p:pic>
        <p:nvPicPr>
          <p:cNvPr id="277" name="Picture 10" descr="C:\Users\ecoffey\AppData\Local\Temp\Rar$DRa0.608\30080_Device_switch_default_256.png">
            <a:extLst>
              <a:ext uri="{FF2B5EF4-FFF2-40B4-BE49-F238E27FC236}">
                <a16:creationId xmlns:a16="http://schemas.microsoft.com/office/drawing/2014/main" id="{460ED0E4-34BF-4992-BF8A-82D42D3C0A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54" b="26465"/>
          <a:stretch/>
        </p:blipFill>
        <p:spPr bwMode="auto">
          <a:xfrm>
            <a:off x="7160068" y="1957465"/>
            <a:ext cx="1123295" cy="520994"/>
          </a:xfrm>
          <a:prstGeom prst="rect">
            <a:avLst/>
          </a:prstGeom>
          <a:noFill/>
          <a:extLst>
            <a:ext uri="{909E8E84-426E-40DD-AFC4-6F175D3DCCD1}">
              <a14:hiddenFill xmlns:a14="http://schemas.microsoft.com/office/drawing/2010/main">
                <a:solidFill>
                  <a:srgbClr val="FFFFFF"/>
                </a:solidFill>
              </a14:hiddenFill>
            </a:ext>
          </a:extLst>
        </p:spPr>
      </p:pic>
      <p:pic>
        <p:nvPicPr>
          <p:cNvPr id="279" name="Picture 10" descr="C:\Users\ecoffey\AppData\Local\Temp\Rar$DRa0.608\30080_Device_switch_default_256.png">
            <a:extLst>
              <a:ext uri="{FF2B5EF4-FFF2-40B4-BE49-F238E27FC236}">
                <a16:creationId xmlns:a16="http://schemas.microsoft.com/office/drawing/2014/main" id="{B1DAF951-3F89-4E46-9B7F-CB8FFAAEA3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54" b="26465"/>
          <a:stretch/>
        </p:blipFill>
        <p:spPr bwMode="auto">
          <a:xfrm>
            <a:off x="8610406" y="1972694"/>
            <a:ext cx="1123295" cy="520994"/>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10" descr="C:\Users\ecoffey\AppData\Local\Temp\Rar$DRa0.608\30080_Device_switch_default_256.png">
            <a:extLst>
              <a:ext uri="{FF2B5EF4-FFF2-40B4-BE49-F238E27FC236}">
                <a16:creationId xmlns:a16="http://schemas.microsoft.com/office/drawing/2014/main" id="{B0F90349-5AE8-4416-A457-4DAEF3F8A7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54" b="26465"/>
          <a:stretch/>
        </p:blipFill>
        <p:spPr bwMode="auto">
          <a:xfrm>
            <a:off x="7956257" y="5160912"/>
            <a:ext cx="1123295" cy="5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9260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b="1" dirty="0"/>
              <a:t>Routers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sz="half" idx="1"/>
          </p:nvPr>
        </p:nvSpPr>
        <p:spPr>
          <a:xfrm>
            <a:off x="838199" y="1825625"/>
            <a:ext cx="6821127" cy="4855076"/>
          </a:xfrm>
        </p:spPr>
        <p:txBody>
          <a:bodyPr>
            <a:normAutofit lnSpcReduction="10000"/>
          </a:bodyPr>
          <a:lstStyle/>
          <a:p>
            <a:r>
              <a:rPr lang="en-GB" b="0" i="0" dirty="0">
                <a:effectLst/>
              </a:rPr>
              <a:t>A packet is typically forwarded from one router to another router through the networks that constitute an internetwork</a:t>
            </a:r>
          </a:p>
          <a:p>
            <a:r>
              <a:rPr lang="en-GB" b="0" i="0" dirty="0">
                <a:effectLst/>
              </a:rPr>
              <a:t>A router is connected to two or more data lines from different IP networks</a:t>
            </a:r>
          </a:p>
          <a:p>
            <a:r>
              <a:rPr lang="en-GB" b="0" i="0" dirty="0">
                <a:effectLst/>
              </a:rPr>
              <a:t>When a data packet comes in on one of the lines, the router reads the network address information in the packet header to determine the ultimate destination</a:t>
            </a:r>
          </a:p>
          <a:p>
            <a:r>
              <a:rPr lang="en-GB" b="0" i="0" dirty="0">
                <a:effectLst/>
              </a:rPr>
              <a:t>Using that information in its routing table or routing policy, it directs the packet to the next network on its journey.</a:t>
            </a:r>
            <a:endParaRPr lang="en-US" b="0" i="0" dirty="0">
              <a:effectLst/>
            </a:endParaRPr>
          </a:p>
        </p:txBody>
      </p:sp>
      <p:cxnSp>
        <p:nvCxnSpPr>
          <p:cNvPr id="42" name="Straight Connector 41">
            <a:extLst>
              <a:ext uri="{FF2B5EF4-FFF2-40B4-BE49-F238E27FC236}">
                <a16:creationId xmlns:a16="http://schemas.microsoft.com/office/drawing/2014/main" id="{8BBED80C-9984-4055-B16E-05CF1CDFCCAC}"/>
              </a:ext>
            </a:extLst>
          </p:cNvPr>
          <p:cNvCxnSpPr>
            <a:cxnSpLocks/>
          </p:cNvCxnSpPr>
          <p:nvPr/>
        </p:nvCxnSpPr>
        <p:spPr>
          <a:xfrm>
            <a:off x="8914203" y="4148149"/>
            <a:ext cx="1008489" cy="11081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CE8367B-225D-4017-842E-B67B534D1D7F}"/>
              </a:ext>
            </a:extLst>
          </p:cNvPr>
          <p:cNvCxnSpPr>
            <a:cxnSpLocks/>
          </p:cNvCxnSpPr>
          <p:nvPr/>
        </p:nvCxnSpPr>
        <p:spPr>
          <a:xfrm flipH="1">
            <a:off x="10398298" y="4172024"/>
            <a:ext cx="1028951" cy="10842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034578-29C9-4CCD-B5C6-EA18F763A25F}"/>
              </a:ext>
            </a:extLst>
          </p:cNvPr>
          <p:cNvCxnSpPr>
            <a:cxnSpLocks/>
          </p:cNvCxnSpPr>
          <p:nvPr/>
        </p:nvCxnSpPr>
        <p:spPr>
          <a:xfrm>
            <a:off x="9001402" y="2464746"/>
            <a:ext cx="921290" cy="14410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E7A069C-558E-43BE-8AFB-41F688F2857A}"/>
              </a:ext>
            </a:extLst>
          </p:cNvPr>
          <p:cNvCxnSpPr>
            <a:cxnSpLocks/>
          </p:cNvCxnSpPr>
          <p:nvPr/>
        </p:nvCxnSpPr>
        <p:spPr>
          <a:xfrm>
            <a:off x="9219555" y="2189419"/>
            <a:ext cx="19023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A3A26A-9686-4955-8FB3-3958EF46A494}"/>
              </a:ext>
            </a:extLst>
          </p:cNvPr>
          <p:cNvCxnSpPr>
            <a:cxnSpLocks/>
          </p:cNvCxnSpPr>
          <p:nvPr/>
        </p:nvCxnSpPr>
        <p:spPr>
          <a:xfrm>
            <a:off x="9219555" y="4096985"/>
            <a:ext cx="58737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EA5B628-1899-412E-99AA-1A8A4AE3BD7D}"/>
              </a:ext>
            </a:extLst>
          </p:cNvPr>
          <p:cNvCxnSpPr>
            <a:cxnSpLocks/>
          </p:cNvCxnSpPr>
          <p:nvPr/>
        </p:nvCxnSpPr>
        <p:spPr>
          <a:xfrm flipV="1">
            <a:off x="10526900" y="4092422"/>
            <a:ext cx="594997" cy="91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96E425E-D412-4BCD-839A-07EDB546E97E}"/>
              </a:ext>
            </a:extLst>
          </p:cNvPr>
          <p:cNvCxnSpPr>
            <a:cxnSpLocks/>
          </p:cNvCxnSpPr>
          <p:nvPr/>
        </p:nvCxnSpPr>
        <p:spPr>
          <a:xfrm>
            <a:off x="8855761" y="2553213"/>
            <a:ext cx="0" cy="13526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EB984D2-F1D2-457C-8699-4F2DB62E9153}"/>
              </a:ext>
            </a:extLst>
          </p:cNvPr>
          <p:cNvCxnSpPr>
            <a:cxnSpLocks/>
          </p:cNvCxnSpPr>
          <p:nvPr/>
        </p:nvCxnSpPr>
        <p:spPr>
          <a:xfrm flipH="1">
            <a:off x="10403520" y="2442594"/>
            <a:ext cx="859824" cy="13943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FAD04CB-71EB-4BBC-8A92-9696FF611703}"/>
              </a:ext>
            </a:extLst>
          </p:cNvPr>
          <p:cNvCxnSpPr>
            <a:cxnSpLocks/>
            <a:endCxn id="53" idx="0"/>
          </p:cNvCxnSpPr>
          <p:nvPr/>
        </p:nvCxnSpPr>
        <p:spPr>
          <a:xfrm flipH="1">
            <a:off x="11485908" y="2553213"/>
            <a:ext cx="122" cy="12189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1" name="Picture 10" descr="C:\Users\ecoffey\AppData\Local\Temp\Rar$DRa0.386\30067_Device_router_default_256.png">
            <a:extLst>
              <a:ext uri="{FF2B5EF4-FFF2-40B4-BE49-F238E27FC236}">
                <a16:creationId xmlns:a16="http://schemas.microsoft.com/office/drawing/2014/main" id="{58FFA0B0-D28A-44DF-979D-2566F5819A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8491077" y="2082440"/>
            <a:ext cx="871900" cy="51611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C:\Users\ecoffey\AppData\Local\Temp\Rar$DRa0.386\30067_Device_router_default_256.png">
            <a:extLst>
              <a:ext uri="{FF2B5EF4-FFF2-40B4-BE49-F238E27FC236}">
                <a16:creationId xmlns:a16="http://schemas.microsoft.com/office/drawing/2014/main" id="{4C700BBA-FB8B-49D9-BF7F-60DC3A7368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11006233" y="2098161"/>
            <a:ext cx="871900" cy="51611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C:\Users\ecoffey\AppData\Local\Temp\Rar$DRa0.386\30067_Device_router_default_256.png">
            <a:extLst>
              <a:ext uri="{FF2B5EF4-FFF2-40B4-BE49-F238E27FC236}">
                <a16:creationId xmlns:a16="http://schemas.microsoft.com/office/drawing/2014/main" id="{84EB5624-79DF-4387-A615-B5D7E0B0EA2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11049958" y="3772149"/>
            <a:ext cx="871900" cy="51611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C:\Users\ecoffey\AppData\Local\Temp\Rar$DRa0.386\30067_Device_router_default_256.png">
            <a:extLst>
              <a:ext uri="{FF2B5EF4-FFF2-40B4-BE49-F238E27FC236}">
                <a16:creationId xmlns:a16="http://schemas.microsoft.com/office/drawing/2014/main" id="{76C0E4A4-A4CA-4EB2-BB33-84B237CF53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9725865" y="3778031"/>
            <a:ext cx="871900" cy="51611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Users\ecoffey\AppData\Local\Temp\Rar$DRa0.386\30067_Device_router_default_256.png">
            <a:extLst>
              <a:ext uri="{FF2B5EF4-FFF2-40B4-BE49-F238E27FC236}">
                <a16:creationId xmlns:a16="http://schemas.microsoft.com/office/drawing/2014/main" id="{B0F423AB-9A8B-4C3B-B7B9-BF3F7EC80F6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8554172" y="3800176"/>
            <a:ext cx="871900" cy="51611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C:\Users\ecoffey\AppData\Local\Temp\Rar$DRa0.386\30067_Device_router_default_256.png">
            <a:extLst>
              <a:ext uri="{FF2B5EF4-FFF2-40B4-BE49-F238E27FC236}">
                <a16:creationId xmlns:a16="http://schemas.microsoft.com/office/drawing/2014/main" id="{68CD39B8-1238-4387-A0EA-91E05841033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9734776" y="4998229"/>
            <a:ext cx="871900" cy="51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5467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1" name="Straight Connector 100">
            <a:extLst>
              <a:ext uri="{FF2B5EF4-FFF2-40B4-BE49-F238E27FC236}">
                <a16:creationId xmlns:a16="http://schemas.microsoft.com/office/drawing/2014/main" id="{1D6BB6A3-20B5-43BF-8E7A-8A07CBB76D41}"/>
              </a:ext>
            </a:extLst>
          </p:cNvPr>
          <p:cNvCxnSpPr>
            <a:cxnSpLocks/>
          </p:cNvCxnSpPr>
          <p:nvPr/>
        </p:nvCxnSpPr>
        <p:spPr>
          <a:xfrm flipH="1" flipV="1">
            <a:off x="8016879" y="1933031"/>
            <a:ext cx="6204" cy="8579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5F537D5-5F51-483A-AE22-7D924612939E}"/>
              </a:ext>
            </a:extLst>
          </p:cNvPr>
          <p:cNvCxnSpPr>
            <a:cxnSpLocks/>
            <a:stCxn id="73" idx="0"/>
          </p:cNvCxnSpPr>
          <p:nvPr/>
        </p:nvCxnSpPr>
        <p:spPr>
          <a:xfrm flipH="1" flipV="1">
            <a:off x="10111696" y="4557044"/>
            <a:ext cx="616606" cy="4166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A83A9FC-D6FF-48D2-A920-5150ABE7F989}"/>
              </a:ext>
            </a:extLst>
          </p:cNvPr>
          <p:cNvCxnSpPr>
            <a:cxnSpLocks/>
            <a:endCxn id="59" idx="0"/>
          </p:cNvCxnSpPr>
          <p:nvPr/>
        </p:nvCxnSpPr>
        <p:spPr>
          <a:xfrm flipH="1">
            <a:off x="9182441" y="4531043"/>
            <a:ext cx="602179" cy="4157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12530ED-15CF-4273-ABF5-23D149BB46EA}"/>
              </a:ext>
            </a:extLst>
          </p:cNvPr>
          <p:cNvCxnSpPr>
            <a:cxnSpLocks/>
          </p:cNvCxnSpPr>
          <p:nvPr/>
        </p:nvCxnSpPr>
        <p:spPr>
          <a:xfrm flipH="1" flipV="1">
            <a:off x="8328812" y="3350748"/>
            <a:ext cx="1553168" cy="8695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1D5EEA7-09A8-4613-BEA4-DB3D574BC59E}"/>
              </a:ext>
            </a:extLst>
          </p:cNvPr>
          <p:cNvCxnSpPr>
            <a:cxnSpLocks/>
          </p:cNvCxnSpPr>
          <p:nvPr/>
        </p:nvCxnSpPr>
        <p:spPr>
          <a:xfrm flipH="1">
            <a:off x="6307130" y="3292872"/>
            <a:ext cx="1522498" cy="886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355A23B-05CC-4047-8C8F-88CF84E178F4}"/>
              </a:ext>
            </a:extLst>
          </p:cNvPr>
          <p:cNvCxnSpPr>
            <a:cxnSpLocks/>
          </p:cNvCxnSpPr>
          <p:nvPr/>
        </p:nvCxnSpPr>
        <p:spPr>
          <a:xfrm flipH="1" flipV="1">
            <a:off x="6470335" y="4557044"/>
            <a:ext cx="418757" cy="5486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3F9E8BF-69D7-4560-9783-DEAF476EBA6E}"/>
              </a:ext>
            </a:extLst>
          </p:cNvPr>
          <p:cNvCxnSpPr>
            <a:cxnSpLocks/>
          </p:cNvCxnSpPr>
          <p:nvPr/>
        </p:nvCxnSpPr>
        <p:spPr>
          <a:xfrm flipV="1">
            <a:off x="5517063" y="4559542"/>
            <a:ext cx="685676" cy="5816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Gateways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2" y="1489510"/>
            <a:ext cx="4570728" cy="5272071"/>
          </a:xfrm>
        </p:spPr>
        <p:txBody>
          <a:bodyPr>
            <a:normAutofit/>
          </a:bodyPr>
          <a:lstStyle/>
          <a:p>
            <a:r>
              <a:rPr lang="en-GB" b="0" i="0" dirty="0">
                <a:solidFill>
                  <a:srgbClr val="333333"/>
                </a:solidFill>
                <a:effectLst/>
                <a:latin typeface="arial" panose="020B0604020202020204" pitchFamily="34" charset="0"/>
              </a:rPr>
              <a:t>A gateway is a node (router) in a computer network</a:t>
            </a:r>
          </a:p>
          <a:p>
            <a:r>
              <a:rPr lang="en-GB" dirty="0">
                <a:solidFill>
                  <a:srgbClr val="333333"/>
                </a:solidFill>
                <a:latin typeface="arial" panose="020B0604020202020204" pitchFamily="34" charset="0"/>
              </a:rPr>
              <a:t>A</a:t>
            </a:r>
            <a:r>
              <a:rPr lang="en-GB" b="0" i="0" dirty="0">
                <a:solidFill>
                  <a:srgbClr val="333333"/>
                </a:solidFill>
                <a:effectLst/>
                <a:latin typeface="arial" panose="020B0604020202020204" pitchFamily="34" charset="0"/>
              </a:rPr>
              <a:t> key </a:t>
            </a:r>
            <a:r>
              <a:rPr lang="en-GB" b="0" i="1" dirty="0">
                <a:solidFill>
                  <a:srgbClr val="333333"/>
                </a:solidFill>
                <a:effectLst/>
                <a:latin typeface="arial" panose="020B0604020202020204" pitchFamily="34" charset="0"/>
              </a:rPr>
              <a:t>stopping point</a:t>
            </a:r>
            <a:r>
              <a:rPr lang="en-GB" b="0" i="0" dirty="0">
                <a:solidFill>
                  <a:srgbClr val="333333"/>
                </a:solidFill>
                <a:effectLst/>
                <a:latin typeface="arial" panose="020B0604020202020204" pitchFamily="34" charset="0"/>
              </a:rPr>
              <a:t> for data on its way to or from other networks</a:t>
            </a:r>
          </a:p>
          <a:p>
            <a:r>
              <a:rPr lang="en-GB" b="0" i="0" dirty="0">
                <a:solidFill>
                  <a:srgbClr val="333333"/>
                </a:solidFill>
                <a:effectLst/>
                <a:latin typeface="arial" panose="020B0604020202020204" pitchFamily="34" charset="0"/>
              </a:rPr>
              <a:t>With gateways, we can communicate and send data back and forth</a:t>
            </a:r>
          </a:p>
          <a:p>
            <a:r>
              <a:rPr lang="en-GB" b="0" i="0" dirty="0">
                <a:solidFill>
                  <a:srgbClr val="333333"/>
                </a:solidFill>
                <a:effectLst/>
                <a:latin typeface="arial" panose="020B0604020202020204" pitchFamily="34" charset="0"/>
              </a:rPr>
              <a:t>The Internet wouldn't be any use to us without gateways</a:t>
            </a:r>
            <a:endParaRPr lang="en-US" b="0" i="0" dirty="0">
              <a:effectLst/>
            </a:endParaRPr>
          </a:p>
        </p:txBody>
      </p:sp>
      <p:grpSp>
        <p:nvGrpSpPr>
          <p:cNvPr id="5" name="Group 4">
            <a:extLst>
              <a:ext uri="{FF2B5EF4-FFF2-40B4-BE49-F238E27FC236}">
                <a16:creationId xmlns:a16="http://schemas.microsoft.com/office/drawing/2014/main" id="{7128AF1B-F4F3-4774-9CBA-ED66981AB188}"/>
              </a:ext>
            </a:extLst>
          </p:cNvPr>
          <p:cNvGrpSpPr/>
          <p:nvPr/>
        </p:nvGrpSpPr>
        <p:grpSpPr>
          <a:xfrm>
            <a:off x="5190614" y="4927731"/>
            <a:ext cx="571977" cy="521737"/>
            <a:chOff x="1209368" y="3429000"/>
            <a:chExt cx="1809135" cy="1220144"/>
          </a:xfrm>
        </p:grpSpPr>
        <p:sp>
          <p:nvSpPr>
            <p:cNvPr id="6" name="Rectangle: Rounded Corners 5">
              <a:extLst>
                <a:ext uri="{FF2B5EF4-FFF2-40B4-BE49-F238E27FC236}">
                  <a16:creationId xmlns:a16="http://schemas.microsoft.com/office/drawing/2014/main" id="{204FB309-7CF0-4C4B-9E08-9B67A47865CA}"/>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C472571-9F50-4BA9-B37E-6730506D5362}"/>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FBCE2FE-3C0A-4E6C-BBCC-E9541396753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4C7BC86-F303-4393-AA70-202D1FD9D976}"/>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BA72903-C39D-497D-BE14-F9E50A86D193}"/>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ircle: Hollow 10">
              <a:extLst>
                <a:ext uri="{FF2B5EF4-FFF2-40B4-BE49-F238E27FC236}">
                  <a16:creationId xmlns:a16="http://schemas.microsoft.com/office/drawing/2014/main" id="{108326EE-0A55-4FB4-884F-E67C398AA3D3}"/>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Rectangle 11">
              <a:extLst>
                <a:ext uri="{FF2B5EF4-FFF2-40B4-BE49-F238E27FC236}">
                  <a16:creationId xmlns:a16="http://schemas.microsoft.com/office/drawing/2014/main" id="{940E1132-9D26-43C1-B1C8-BD783A87E5FD}"/>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547F6422-F71B-4542-8734-E2609BF406A3}"/>
              </a:ext>
            </a:extLst>
          </p:cNvPr>
          <p:cNvGrpSpPr/>
          <p:nvPr/>
        </p:nvGrpSpPr>
        <p:grpSpPr>
          <a:xfrm>
            <a:off x="6736475" y="4954615"/>
            <a:ext cx="571977" cy="521737"/>
            <a:chOff x="1209368" y="3429000"/>
            <a:chExt cx="1809135" cy="1220144"/>
          </a:xfrm>
        </p:grpSpPr>
        <p:sp>
          <p:nvSpPr>
            <p:cNvPr id="21" name="Rectangle: Rounded Corners 20">
              <a:extLst>
                <a:ext uri="{FF2B5EF4-FFF2-40B4-BE49-F238E27FC236}">
                  <a16:creationId xmlns:a16="http://schemas.microsoft.com/office/drawing/2014/main" id="{21FC7F39-8CA7-42AC-BCBC-E43BBDE19241}"/>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BDD4D4A-74B6-483E-8A73-D21A77F64D32}"/>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B9C5142-324D-4C25-8E6D-E066A09ECF85}"/>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AD800FD1-45B4-4794-9707-CC2D6468A875}"/>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F537DDE-7F48-4A62-887F-D81CD1C8498C}"/>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ircle: Hollow 25">
              <a:extLst>
                <a:ext uri="{FF2B5EF4-FFF2-40B4-BE49-F238E27FC236}">
                  <a16:creationId xmlns:a16="http://schemas.microsoft.com/office/drawing/2014/main" id="{9085A99A-2B9D-44F5-87FA-C49CCFE5A5CF}"/>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a:extLst>
                <a:ext uri="{FF2B5EF4-FFF2-40B4-BE49-F238E27FC236}">
                  <a16:creationId xmlns:a16="http://schemas.microsoft.com/office/drawing/2014/main" id="{DBD48B78-0E32-4DE9-B193-0B17408339E1}"/>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9" name="Picture 28" descr="A picture containing light&#10;&#10;Description automatically generated">
            <a:extLst>
              <a:ext uri="{FF2B5EF4-FFF2-40B4-BE49-F238E27FC236}">
                <a16:creationId xmlns:a16="http://schemas.microsoft.com/office/drawing/2014/main" id="{8BD55949-77B4-4E6E-821A-06DC4631D7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6127" y="1590588"/>
            <a:ext cx="1141602" cy="605049"/>
          </a:xfrm>
          <a:prstGeom prst="rect">
            <a:avLst/>
          </a:prstGeom>
        </p:spPr>
      </p:pic>
      <p:grpSp>
        <p:nvGrpSpPr>
          <p:cNvPr id="52" name="Group 51">
            <a:extLst>
              <a:ext uri="{FF2B5EF4-FFF2-40B4-BE49-F238E27FC236}">
                <a16:creationId xmlns:a16="http://schemas.microsoft.com/office/drawing/2014/main" id="{F8BC5790-BC7C-41EE-A86B-0CF864BEC4E0}"/>
              </a:ext>
            </a:extLst>
          </p:cNvPr>
          <p:cNvGrpSpPr/>
          <p:nvPr/>
        </p:nvGrpSpPr>
        <p:grpSpPr>
          <a:xfrm>
            <a:off x="8896453" y="4927731"/>
            <a:ext cx="571977" cy="521737"/>
            <a:chOff x="1209368" y="3429000"/>
            <a:chExt cx="1809135" cy="1220144"/>
          </a:xfrm>
        </p:grpSpPr>
        <p:sp>
          <p:nvSpPr>
            <p:cNvPr id="53" name="Rectangle: Rounded Corners 52">
              <a:extLst>
                <a:ext uri="{FF2B5EF4-FFF2-40B4-BE49-F238E27FC236}">
                  <a16:creationId xmlns:a16="http://schemas.microsoft.com/office/drawing/2014/main" id="{A209EE89-682F-436B-8338-3D7450136F5C}"/>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71FFBDF0-672A-446E-AFC4-4EE32BB43F91}"/>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70C3B4C1-EDBB-4E4F-9A28-DE8F36396290}"/>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FE063ED2-75C2-4D4F-9959-465916D1C678}"/>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8E1A253E-1A42-41FC-9E1E-C94B1836F68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Circle: Hollow 57">
              <a:extLst>
                <a:ext uri="{FF2B5EF4-FFF2-40B4-BE49-F238E27FC236}">
                  <a16:creationId xmlns:a16="http://schemas.microsoft.com/office/drawing/2014/main" id="{80D5FF78-EF8B-41C7-BB85-A958EE51A07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9" name="Rectangle 58">
              <a:extLst>
                <a:ext uri="{FF2B5EF4-FFF2-40B4-BE49-F238E27FC236}">
                  <a16:creationId xmlns:a16="http://schemas.microsoft.com/office/drawing/2014/main" id="{AB73007E-DBDA-4FD6-9F42-CB05CCF70A2A}"/>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up 65">
            <a:extLst>
              <a:ext uri="{FF2B5EF4-FFF2-40B4-BE49-F238E27FC236}">
                <a16:creationId xmlns:a16="http://schemas.microsoft.com/office/drawing/2014/main" id="{B0182834-4E47-490E-851C-E2A3DB9C4288}"/>
              </a:ext>
            </a:extLst>
          </p:cNvPr>
          <p:cNvGrpSpPr/>
          <p:nvPr/>
        </p:nvGrpSpPr>
        <p:grpSpPr>
          <a:xfrm>
            <a:off x="10442314" y="4954615"/>
            <a:ext cx="571977" cy="521737"/>
            <a:chOff x="1209368" y="3429000"/>
            <a:chExt cx="1809135" cy="1220144"/>
          </a:xfrm>
        </p:grpSpPr>
        <p:sp>
          <p:nvSpPr>
            <p:cNvPr id="67" name="Rectangle: Rounded Corners 66">
              <a:extLst>
                <a:ext uri="{FF2B5EF4-FFF2-40B4-BE49-F238E27FC236}">
                  <a16:creationId xmlns:a16="http://schemas.microsoft.com/office/drawing/2014/main" id="{F6975EFF-7F63-47D2-B74B-027A354CDADA}"/>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CE39AE4A-7CBD-41D5-89A7-77A88D1EEEBD}"/>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C8ECA348-7509-4F27-8514-4630DEFE4AF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8E5686F1-C841-42F4-A1B4-3879D89F5579}"/>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E42111FE-F295-4414-A1CD-C10D77FC22D6}"/>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Circle: Hollow 71">
              <a:extLst>
                <a:ext uri="{FF2B5EF4-FFF2-40B4-BE49-F238E27FC236}">
                  <a16:creationId xmlns:a16="http://schemas.microsoft.com/office/drawing/2014/main" id="{FD00386A-9D51-427E-B77E-0EF721299E08}"/>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3" name="Rectangle 72">
              <a:extLst>
                <a:ext uri="{FF2B5EF4-FFF2-40B4-BE49-F238E27FC236}">
                  <a16:creationId xmlns:a16="http://schemas.microsoft.com/office/drawing/2014/main" id="{31ED9C27-6CE9-48BE-8071-1473E5A8770D}"/>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5" name="Rectangle 74">
            <a:extLst>
              <a:ext uri="{FF2B5EF4-FFF2-40B4-BE49-F238E27FC236}">
                <a16:creationId xmlns:a16="http://schemas.microsoft.com/office/drawing/2014/main" id="{A516E52B-2B3A-4479-81DD-57D4084BEFD3}"/>
              </a:ext>
            </a:extLst>
          </p:cNvPr>
          <p:cNvSpPr/>
          <p:nvPr/>
        </p:nvSpPr>
        <p:spPr>
          <a:xfrm>
            <a:off x="10369899" y="3965168"/>
            <a:ext cx="1263668" cy="3246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198.51.100.0/24</a:t>
            </a:r>
          </a:p>
        </p:txBody>
      </p:sp>
      <p:sp>
        <p:nvSpPr>
          <p:cNvPr id="76" name="Rectangle 75">
            <a:extLst>
              <a:ext uri="{FF2B5EF4-FFF2-40B4-BE49-F238E27FC236}">
                <a16:creationId xmlns:a16="http://schemas.microsoft.com/office/drawing/2014/main" id="{B77DFE33-FC8C-46E1-98B1-7B21C74FA555}"/>
              </a:ext>
            </a:extLst>
          </p:cNvPr>
          <p:cNvSpPr/>
          <p:nvPr/>
        </p:nvSpPr>
        <p:spPr>
          <a:xfrm>
            <a:off x="6889091" y="3535778"/>
            <a:ext cx="1079123" cy="2399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192.0.2.1/24</a:t>
            </a:r>
          </a:p>
        </p:txBody>
      </p:sp>
      <p:sp>
        <p:nvSpPr>
          <p:cNvPr id="77" name="Rectangle 76">
            <a:extLst>
              <a:ext uri="{FF2B5EF4-FFF2-40B4-BE49-F238E27FC236}">
                <a16:creationId xmlns:a16="http://schemas.microsoft.com/office/drawing/2014/main" id="{D06967E7-A7F2-4D16-8772-61AB6B3EFFF4}"/>
              </a:ext>
            </a:extLst>
          </p:cNvPr>
          <p:cNvSpPr/>
          <p:nvPr/>
        </p:nvSpPr>
        <p:spPr>
          <a:xfrm>
            <a:off x="8397944" y="3522271"/>
            <a:ext cx="1238551" cy="2723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198.51.100.1</a:t>
            </a:r>
          </a:p>
        </p:txBody>
      </p:sp>
      <p:sp>
        <p:nvSpPr>
          <p:cNvPr id="78" name="Rectangle 77">
            <a:extLst>
              <a:ext uri="{FF2B5EF4-FFF2-40B4-BE49-F238E27FC236}">
                <a16:creationId xmlns:a16="http://schemas.microsoft.com/office/drawing/2014/main" id="{1A7D643E-4E8F-4124-B30C-4EFC84383FC2}"/>
              </a:ext>
            </a:extLst>
          </p:cNvPr>
          <p:cNvSpPr/>
          <p:nvPr/>
        </p:nvSpPr>
        <p:spPr>
          <a:xfrm>
            <a:off x="4886353" y="5543719"/>
            <a:ext cx="1102910" cy="1899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192.0.2.104</a:t>
            </a:r>
          </a:p>
        </p:txBody>
      </p:sp>
      <p:sp>
        <p:nvSpPr>
          <p:cNvPr id="79" name="Rectangle 78">
            <a:extLst>
              <a:ext uri="{FF2B5EF4-FFF2-40B4-BE49-F238E27FC236}">
                <a16:creationId xmlns:a16="http://schemas.microsoft.com/office/drawing/2014/main" id="{00DC4934-D0E6-464F-AC6F-4FF8640ACC3C}"/>
              </a:ext>
            </a:extLst>
          </p:cNvPr>
          <p:cNvSpPr/>
          <p:nvPr/>
        </p:nvSpPr>
        <p:spPr>
          <a:xfrm>
            <a:off x="6430548" y="5543718"/>
            <a:ext cx="1102910" cy="1899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192.0.2.148</a:t>
            </a:r>
          </a:p>
        </p:txBody>
      </p:sp>
      <p:sp>
        <p:nvSpPr>
          <p:cNvPr id="80" name="Rectangle 79">
            <a:extLst>
              <a:ext uri="{FF2B5EF4-FFF2-40B4-BE49-F238E27FC236}">
                <a16:creationId xmlns:a16="http://schemas.microsoft.com/office/drawing/2014/main" id="{924A74EC-DBDD-42C5-9052-8B2624B748BE}"/>
              </a:ext>
            </a:extLst>
          </p:cNvPr>
          <p:cNvSpPr/>
          <p:nvPr/>
        </p:nvSpPr>
        <p:spPr>
          <a:xfrm>
            <a:off x="8648376" y="5524258"/>
            <a:ext cx="1233604" cy="23005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198.51.100.104</a:t>
            </a:r>
          </a:p>
        </p:txBody>
      </p:sp>
      <p:sp>
        <p:nvSpPr>
          <p:cNvPr id="81" name="Rectangle 80">
            <a:extLst>
              <a:ext uri="{FF2B5EF4-FFF2-40B4-BE49-F238E27FC236}">
                <a16:creationId xmlns:a16="http://schemas.microsoft.com/office/drawing/2014/main" id="{1442A599-A826-4BF4-9AA5-7AF3FBBDED9A}"/>
              </a:ext>
            </a:extLst>
          </p:cNvPr>
          <p:cNvSpPr/>
          <p:nvPr/>
        </p:nvSpPr>
        <p:spPr>
          <a:xfrm>
            <a:off x="10269198" y="5524258"/>
            <a:ext cx="1233604" cy="23005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198.51.100.10</a:t>
            </a:r>
          </a:p>
        </p:txBody>
      </p:sp>
      <p:sp>
        <p:nvSpPr>
          <p:cNvPr id="103" name="TextBox 102">
            <a:extLst>
              <a:ext uri="{FF2B5EF4-FFF2-40B4-BE49-F238E27FC236}">
                <a16:creationId xmlns:a16="http://schemas.microsoft.com/office/drawing/2014/main" id="{BADFDFC1-68F7-459C-9F47-919168B5135D}"/>
              </a:ext>
            </a:extLst>
          </p:cNvPr>
          <p:cNvSpPr txBox="1"/>
          <p:nvPr/>
        </p:nvSpPr>
        <p:spPr>
          <a:xfrm>
            <a:off x="7544345" y="1776070"/>
            <a:ext cx="945067" cy="369332"/>
          </a:xfrm>
          <a:prstGeom prst="rect">
            <a:avLst/>
          </a:prstGeom>
          <a:noFill/>
        </p:spPr>
        <p:txBody>
          <a:bodyPr wrap="none" rtlCol="0">
            <a:spAutoFit/>
          </a:bodyPr>
          <a:lstStyle/>
          <a:p>
            <a:r>
              <a:rPr lang="en-GB" dirty="0"/>
              <a:t>Internet</a:t>
            </a:r>
          </a:p>
        </p:txBody>
      </p:sp>
      <p:sp>
        <p:nvSpPr>
          <p:cNvPr id="105" name="Thought Bubble: Cloud 104">
            <a:extLst>
              <a:ext uri="{FF2B5EF4-FFF2-40B4-BE49-F238E27FC236}">
                <a16:creationId xmlns:a16="http://schemas.microsoft.com/office/drawing/2014/main" id="{D77FE636-DAC0-4E04-B2C9-190E1B3B3AC3}"/>
              </a:ext>
            </a:extLst>
          </p:cNvPr>
          <p:cNvSpPr/>
          <p:nvPr/>
        </p:nvSpPr>
        <p:spPr>
          <a:xfrm>
            <a:off x="10082582" y="5935047"/>
            <a:ext cx="1684038" cy="858318"/>
          </a:xfrm>
          <a:prstGeom prst="cloudCallout">
            <a:avLst>
              <a:gd name="adj1" fmla="val -7136"/>
              <a:gd name="adj2" fmla="val -118388"/>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My</a:t>
            </a:r>
            <a:r>
              <a:rPr lang="en-GB" dirty="0"/>
              <a:t> </a:t>
            </a:r>
            <a:r>
              <a:rPr lang="en-GB" sz="1100" dirty="0">
                <a:solidFill>
                  <a:schemeClr val="tx1"/>
                </a:solidFill>
              </a:rPr>
              <a:t>default gateway is</a:t>
            </a:r>
          </a:p>
          <a:p>
            <a:pPr algn="ctr"/>
            <a:r>
              <a:rPr lang="en-GB" sz="1100" dirty="0">
                <a:solidFill>
                  <a:schemeClr val="tx1"/>
                </a:solidFill>
              </a:rPr>
              <a:t>198.51.100.1</a:t>
            </a:r>
          </a:p>
        </p:txBody>
      </p:sp>
      <p:sp>
        <p:nvSpPr>
          <p:cNvPr id="106" name="Rectangle 105">
            <a:extLst>
              <a:ext uri="{FF2B5EF4-FFF2-40B4-BE49-F238E27FC236}">
                <a16:creationId xmlns:a16="http://schemas.microsoft.com/office/drawing/2014/main" id="{2662A55B-D9FD-4585-A886-654CC64CB935}"/>
              </a:ext>
            </a:extLst>
          </p:cNvPr>
          <p:cNvSpPr/>
          <p:nvPr/>
        </p:nvSpPr>
        <p:spPr>
          <a:xfrm>
            <a:off x="8195108" y="2275833"/>
            <a:ext cx="1238551" cy="2723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81.0.110.1</a:t>
            </a:r>
          </a:p>
        </p:txBody>
      </p:sp>
      <p:sp>
        <p:nvSpPr>
          <p:cNvPr id="107" name="TextBox 106">
            <a:extLst>
              <a:ext uri="{FF2B5EF4-FFF2-40B4-BE49-F238E27FC236}">
                <a16:creationId xmlns:a16="http://schemas.microsoft.com/office/drawing/2014/main" id="{58BD04A5-F903-4EC5-8E05-5EBC0A8ACB10}"/>
              </a:ext>
            </a:extLst>
          </p:cNvPr>
          <p:cNvSpPr txBox="1"/>
          <p:nvPr/>
        </p:nvSpPr>
        <p:spPr>
          <a:xfrm>
            <a:off x="8628490" y="2892567"/>
            <a:ext cx="818622" cy="369332"/>
          </a:xfrm>
          <a:prstGeom prst="rect">
            <a:avLst/>
          </a:prstGeom>
          <a:noFill/>
        </p:spPr>
        <p:txBody>
          <a:bodyPr wrap="none" rtlCol="0">
            <a:spAutoFit/>
          </a:bodyPr>
          <a:lstStyle/>
          <a:p>
            <a:r>
              <a:rPr lang="en-GB" dirty="0"/>
              <a:t>Router</a:t>
            </a:r>
          </a:p>
        </p:txBody>
      </p:sp>
      <p:pic>
        <p:nvPicPr>
          <p:cNvPr id="108" name="Picture 10" descr="C:\Users\ecoffey\AppData\Local\Temp\Rar$DRa0.386\30067_Device_router_default_256.png">
            <a:extLst>
              <a:ext uri="{FF2B5EF4-FFF2-40B4-BE49-F238E27FC236}">
                <a16:creationId xmlns:a16="http://schemas.microsoft.com/office/drawing/2014/main" id="{B3CA81C8-0F59-4ED2-9B0B-B2BCA9B268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71" t="28931" r="8368" b="21666"/>
          <a:stretch/>
        </p:blipFill>
        <p:spPr bwMode="auto">
          <a:xfrm>
            <a:off x="7431783" y="2753475"/>
            <a:ext cx="1170192" cy="69268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79536EC-C0DD-41F8-B5BE-C32A188C559E}"/>
              </a:ext>
            </a:extLst>
          </p:cNvPr>
          <p:cNvGrpSpPr/>
          <p:nvPr/>
        </p:nvGrpSpPr>
        <p:grpSpPr>
          <a:xfrm>
            <a:off x="5433194" y="3345173"/>
            <a:ext cx="1629203" cy="1398463"/>
            <a:chOff x="4858572" y="1987321"/>
            <a:chExt cx="1629203" cy="1398463"/>
          </a:xfrm>
        </p:grpSpPr>
        <p:pic>
          <p:nvPicPr>
            <p:cNvPr id="62" name="Picture 10" descr="C:\Users\ecoffey\AppData\Local\Temp\Rar$DRa0.423\30103_Device_wireless_router_default_256.png">
              <a:extLst>
                <a:ext uri="{FF2B5EF4-FFF2-40B4-BE49-F238E27FC236}">
                  <a16:creationId xmlns:a16="http://schemas.microsoft.com/office/drawing/2014/main" id="{29B9DA78-DFF5-4062-93FD-A0CF1A8174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0235" y="1987321"/>
              <a:ext cx="1403892" cy="133900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 descr="C:\Users\ecoffey\AppData\Local\Temp\Rar$DRa0.608\30080_Device_switch_default_256.png">
              <a:extLst>
                <a:ext uri="{FF2B5EF4-FFF2-40B4-BE49-F238E27FC236}">
                  <a16:creationId xmlns:a16="http://schemas.microsoft.com/office/drawing/2014/main" id="{00E16C95-C908-4524-B391-0EAF7C4FD9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154" b="26465"/>
            <a:stretch/>
          </p:blipFill>
          <p:spPr bwMode="auto">
            <a:xfrm>
              <a:off x="4858572" y="2630145"/>
              <a:ext cx="1629203" cy="755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11" name="Picture 10" descr="C:\Users\ecoffey\AppData\Local\Temp\Rar$DRa0.608\30080_Device_switch_default_256.png">
            <a:extLst>
              <a:ext uri="{FF2B5EF4-FFF2-40B4-BE49-F238E27FC236}">
                <a16:creationId xmlns:a16="http://schemas.microsoft.com/office/drawing/2014/main" id="{34A685F1-3C06-425C-9265-133D95458C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154" b="26465"/>
          <a:stretch/>
        </p:blipFill>
        <p:spPr bwMode="auto">
          <a:xfrm>
            <a:off x="9307899" y="4126378"/>
            <a:ext cx="1202409" cy="55768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C:\Users\ecoffey\AppData\Local\Temp\Rar$DRa0.423\30103_Device_wireless_router_default_256.png">
            <a:extLst>
              <a:ext uri="{FF2B5EF4-FFF2-40B4-BE49-F238E27FC236}">
                <a16:creationId xmlns:a16="http://schemas.microsoft.com/office/drawing/2014/main" id="{1F7617B4-D50F-4C69-B349-EDE5425E02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4933" y="2092369"/>
            <a:ext cx="1403892" cy="1339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C:\Users\ecoffey\AppData\Local\Temp\Rar$DRa0.608\30080_Device_switch_default_256.png">
            <a:extLst>
              <a:ext uri="{FF2B5EF4-FFF2-40B4-BE49-F238E27FC236}">
                <a16:creationId xmlns:a16="http://schemas.microsoft.com/office/drawing/2014/main" id="{ABE03CD8-CC6F-4F4C-802F-56A1A56FA0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154" b="26465"/>
          <a:stretch/>
        </p:blipFill>
        <p:spPr bwMode="auto">
          <a:xfrm>
            <a:off x="5653069" y="4109158"/>
            <a:ext cx="1202409" cy="55768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C:\Users\ecoffey\AppData\Local\Temp\Rar$DRa1.653\30059_Device_laptop_3145_default_256.png">
            <a:extLst>
              <a:ext uri="{FF2B5EF4-FFF2-40B4-BE49-F238E27FC236}">
                <a16:creationId xmlns:a16="http://schemas.microsoft.com/office/drawing/2014/main" id="{CD85B714-3FE6-4C37-B85C-1BBBA8F25B1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3929" y="4659310"/>
            <a:ext cx="932300" cy="9323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0" descr="C:\Users\ecoffey\AppData\Local\Temp\Rar$DRa1.653\30059_Device_laptop_3145_default_256.png">
            <a:extLst>
              <a:ext uri="{FF2B5EF4-FFF2-40B4-BE49-F238E27FC236}">
                <a16:creationId xmlns:a16="http://schemas.microsoft.com/office/drawing/2014/main" id="{D49CF1FF-65BD-4C60-8AAB-1DF3D6C9EF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0962" y="4689710"/>
            <a:ext cx="932300" cy="932300"/>
          </a:xfrm>
          <a:prstGeom prst="rect">
            <a:avLst/>
          </a:prstGeom>
          <a:noFill/>
          <a:extLst>
            <a:ext uri="{909E8E84-426E-40DD-AFC4-6F175D3DCCD1}">
              <a14:hiddenFill xmlns:a14="http://schemas.microsoft.com/office/drawing/2010/main">
                <a:solidFill>
                  <a:srgbClr val="FFFFFF"/>
                </a:solidFill>
              </a14:hiddenFill>
            </a:ext>
          </a:extLst>
        </p:spPr>
      </p:pic>
      <p:sp>
        <p:nvSpPr>
          <p:cNvPr id="104" name="Thought Bubble: Cloud 103">
            <a:extLst>
              <a:ext uri="{FF2B5EF4-FFF2-40B4-BE49-F238E27FC236}">
                <a16:creationId xmlns:a16="http://schemas.microsoft.com/office/drawing/2014/main" id="{FC95830D-F241-45FA-8856-F6C7E3C0C3A4}"/>
              </a:ext>
            </a:extLst>
          </p:cNvPr>
          <p:cNvSpPr/>
          <p:nvPr/>
        </p:nvSpPr>
        <p:spPr>
          <a:xfrm>
            <a:off x="7258857" y="5741099"/>
            <a:ext cx="1476142" cy="858318"/>
          </a:xfrm>
          <a:prstGeom prst="cloudCallout">
            <a:avLst>
              <a:gd name="adj1" fmla="val -50164"/>
              <a:gd name="adj2" fmla="val -9380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My</a:t>
            </a:r>
            <a:r>
              <a:rPr lang="en-GB" dirty="0"/>
              <a:t> </a:t>
            </a:r>
            <a:r>
              <a:rPr lang="en-GB" sz="1100" dirty="0">
                <a:solidFill>
                  <a:schemeClr val="tx1"/>
                </a:solidFill>
              </a:rPr>
              <a:t>default gateway is</a:t>
            </a:r>
          </a:p>
          <a:p>
            <a:pPr algn="ctr"/>
            <a:r>
              <a:rPr lang="en-GB" sz="1100" dirty="0">
                <a:solidFill>
                  <a:schemeClr val="tx1"/>
                </a:solidFill>
              </a:rPr>
              <a:t>192.0.2.1</a:t>
            </a:r>
          </a:p>
        </p:txBody>
      </p:sp>
      <p:sp>
        <p:nvSpPr>
          <p:cNvPr id="74" name="Rectangle 73">
            <a:extLst>
              <a:ext uri="{FF2B5EF4-FFF2-40B4-BE49-F238E27FC236}">
                <a16:creationId xmlns:a16="http://schemas.microsoft.com/office/drawing/2014/main" id="{F373E7BF-1385-4A59-97EE-58ED2E4FCF54}"/>
              </a:ext>
            </a:extLst>
          </p:cNvPr>
          <p:cNvSpPr/>
          <p:nvPr/>
        </p:nvSpPr>
        <p:spPr>
          <a:xfrm>
            <a:off x="4727841" y="3965168"/>
            <a:ext cx="1261421" cy="1787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192.0.2.2/24</a:t>
            </a:r>
          </a:p>
        </p:txBody>
      </p:sp>
    </p:spTree>
    <p:extLst>
      <p:ext uri="{BB962C8B-B14F-4D97-AF65-F5344CB8AC3E}">
        <p14:creationId xmlns:p14="http://schemas.microsoft.com/office/powerpoint/2010/main" val="406707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750"/>
                                  </p:stCondLst>
                                  <p:childTnLst>
                                    <p:set>
                                      <p:cBhvr>
                                        <p:cTn id="12" dur="1" fill="hold">
                                          <p:stCondLst>
                                            <p:cond delay="0"/>
                                          </p:stCondLst>
                                        </p:cTn>
                                        <p:tgtEl>
                                          <p:spTgt spid="105"/>
                                        </p:tgtEl>
                                        <p:attrNameLst>
                                          <p:attrName>style.visibility</p:attrName>
                                        </p:attrNameLst>
                                      </p:cBhvr>
                                      <p:to>
                                        <p:strVal val="visible"/>
                                      </p:to>
                                    </p:set>
                                    <p:animEffect transition="in" filter="fade">
                                      <p:cBhvr>
                                        <p:cTn id="13" dur="500"/>
                                        <p:tgtEl>
                                          <p:spTgt spid="105"/>
                                        </p:tgtEl>
                                      </p:cBhvr>
                                    </p:animEffect>
                                  </p:childTnLst>
                                </p:cTn>
                              </p:par>
                            </p:childTnLst>
                          </p:cTn>
                        </p:par>
                        <p:par>
                          <p:cTn id="14" fill="hold">
                            <p:stCondLst>
                              <p:cond delay="1250"/>
                            </p:stCondLst>
                            <p:childTnLst>
                              <p:par>
                                <p:cTn id="15" presetID="1" presetClass="exit" presetSubtype="0" fill="hold" nodeType="afterEffect">
                                  <p:stCondLst>
                                    <p:cond delay="0"/>
                                  </p:stCondLst>
                                  <p:childTnLst>
                                    <p:set>
                                      <p:cBhvr>
                                        <p:cTn id="16" dur="1" fill="hold">
                                          <p:stCondLst>
                                            <p:cond delay="0"/>
                                          </p:stCondLst>
                                        </p:cTn>
                                        <p:tgtEl>
                                          <p:spTgt spid="6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9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6"/>
                                        </p:tgtEl>
                                        <p:attrNameLst>
                                          <p:attrName>style.visibility</p:attrName>
                                        </p:attrNameLst>
                                      </p:cBhvr>
                                      <p:to>
                                        <p:strVal val="hidden"/>
                                      </p:to>
                                    </p:set>
                                  </p:childTnLst>
                                </p:cTn>
                              </p:par>
                            </p:childTnLst>
                          </p:cTn>
                        </p:par>
                        <p:par>
                          <p:cTn id="23" fill="hold">
                            <p:stCondLst>
                              <p:cond delay="1250"/>
                            </p:stCondLst>
                            <p:childTnLst>
                              <p:par>
                                <p:cTn id="24" presetID="1" presetClass="exit" presetSubtype="0" fill="hold" nodeType="after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0"/>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childTnLst>
                                </p:cTn>
                              </p:par>
                            </p:childTnLst>
                          </p:cTn>
                        </p:par>
                        <p:par>
                          <p:cTn id="34" fill="hold">
                            <p:stCondLst>
                              <p:cond delay="1250"/>
                            </p:stCondLst>
                            <p:childTnLst>
                              <p:par>
                                <p:cTn id="35" presetID="10" presetClass="entr" presetSubtype="0" fill="hold" grpId="0" nodeType="afterEffect">
                                  <p:stCondLst>
                                    <p:cond delay="150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Multilayer switches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6229978" y="1825625"/>
            <a:ext cx="5673264" cy="4935956"/>
          </a:xfrm>
        </p:spPr>
        <p:txBody>
          <a:bodyPr>
            <a:normAutofit/>
          </a:bodyPr>
          <a:lstStyle/>
          <a:p>
            <a:r>
              <a:rPr lang="en-GB" b="0" i="0" dirty="0">
                <a:effectLst/>
              </a:rPr>
              <a:t>A multilayer switch is a network device that has the ability to operate at higher layers of the OSI reference model, unlike the Data Link Layer (DLL) traditionally used by switches</a:t>
            </a:r>
          </a:p>
          <a:p>
            <a:r>
              <a:rPr lang="en-GB" b="0" i="0" dirty="0">
                <a:effectLst/>
              </a:rPr>
              <a:t>A multilayer switch can perform the functions of a switch as well as that of a router at incredibly fast speeds</a:t>
            </a:r>
            <a:endParaRPr lang="en-US" b="0" i="0" dirty="0">
              <a:effectLst/>
            </a:endParaRPr>
          </a:p>
        </p:txBody>
      </p:sp>
      <p:grpSp>
        <p:nvGrpSpPr>
          <p:cNvPr id="52" name="Group 51">
            <a:extLst>
              <a:ext uri="{FF2B5EF4-FFF2-40B4-BE49-F238E27FC236}">
                <a16:creationId xmlns:a16="http://schemas.microsoft.com/office/drawing/2014/main" id="{DE8521EF-581E-4570-9E3E-A87E2790E23E}"/>
              </a:ext>
            </a:extLst>
          </p:cNvPr>
          <p:cNvGrpSpPr/>
          <p:nvPr/>
        </p:nvGrpSpPr>
        <p:grpSpPr>
          <a:xfrm>
            <a:off x="992036" y="2272794"/>
            <a:ext cx="4438450" cy="1205679"/>
            <a:chOff x="992036" y="2587426"/>
            <a:chExt cx="4438450" cy="1205679"/>
          </a:xfrm>
        </p:grpSpPr>
        <p:cxnSp>
          <p:nvCxnSpPr>
            <p:cNvPr id="11" name="Straight Connector 10">
              <a:extLst>
                <a:ext uri="{FF2B5EF4-FFF2-40B4-BE49-F238E27FC236}">
                  <a16:creationId xmlns:a16="http://schemas.microsoft.com/office/drawing/2014/main" id="{B03AD0EE-E89C-43CE-82D8-6F2429CC39B5}"/>
                </a:ext>
              </a:extLst>
            </p:cNvPr>
            <p:cNvCxnSpPr>
              <a:cxnSpLocks/>
            </p:cNvCxnSpPr>
            <p:nvPr/>
          </p:nvCxnSpPr>
          <p:spPr>
            <a:xfrm>
              <a:off x="2227912" y="3325467"/>
              <a:ext cx="24381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AA41875-CD4D-4057-AE6E-21C7109D63F3}"/>
                </a:ext>
              </a:extLst>
            </p:cNvPr>
            <p:cNvCxnSpPr>
              <a:cxnSpLocks/>
            </p:cNvCxnSpPr>
            <p:nvPr/>
          </p:nvCxnSpPr>
          <p:spPr>
            <a:xfrm>
              <a:off x="2159086" y="3136490"/>
              <a:ext cx="6136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67A78FA-6282-433F-95D9-3AB040B314D3}"/>
                </a:ext>
              </a:extLst>
            </p:cNvPr>
            <p:cNvCxnSpPr>
              <a:cxnSpLocks/>
            </p:cNvCxnSpPr>
            <p:nvPr/>
          </p:nvCxnSpPr>
          <p:spPr>
            <a:xfrm>
              <a:off x="2227911" y="3505200"/>
              <a:ext cx="5447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1B5889-5029-4583-A879-229E8CB4008F}"/>
                </a:ext>
              </a:extLst>
            </p:cNvPr>
            <p:cNvCxnSpPr>
              <a:cxnSpLocks/>
            </p:cNvCxnSpPr>
            <p:nvPr/>
          </p:nvCxnSpPr>
          <p:spPr>
            <a:xfrm>
              <a:off x="3999916" y="3161070"/>
              <a:ext cx="6136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F28A3C-AB96-4757-A2C8-87C22C443128}"/>
                </a:ext>
              </a:extLst>
            </p:cNvPr>
            <p:cNvCxnSpPr>
              <a:cxnSpLocks/>
            </p:cNvCxnSpPr>
            <p:nvPr/>
          </p:nvCxnSpPr>
          <p:spPr>
            <a:xfrm flipV="1">
              <a:off x="3999916" y="3494780"/>
              <a:ext cx="751261" cy="104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10" descr="C:\Users\ecoffey\AppData\Local\Temp\Rar$DRa0.386\30067_Device_router_default_256.png">
              <a:extLst>
                <a:ext uri="{FF2B5EF4-FFF2-40B4-BE49-F238E27FC236}">
                  <a16:creationId xmlns:a16="http://schemas.microsoft.com/office/drawing/2014/main" id="{9815C88A-E7CB-4CF7-8C5F-C02658F8925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4556320" y="3066741"/>
              <a:ext cx="874166" cy="517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Users\ecoffey\AppData\Local\Temp\Rar$DRa0.608\30080_Device_switch_default_256.png">
              <a:extLst>
                <a:ext uri="{FF2B5EF4-FFF2-40B4-BE49-F238E27FC236}">
                  <a16:creationId xmlns:a16="http://schemas.microsoft.com/office/drawing/2014/main" id="{D35F1A96-9C77-4FBD-A76F-35A5E2CC83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54" b="26465"/>
            <a:stretch/>
          </p:blipFill>
          <p:spPr bwMode="auto">
            <a:xfrm>
              <a:off x="992036" y="3010571"/>
              <a:ext cx="1357874" cy="62979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F84E8784-8269-4D5A-85ED-8381D1077E3C}"/>
                </a:ext>
              </a:extLst>
            </p:cNvPr>
            <p:cNvCxnSpPr>
              <a:cxnSpLocks/>
            </p:cNvCxnSpPr>
            <p:nvPr/>
          </p:nvCxnSpPr>
          <p:spPr>
            <a:xfrm flipV="1">
              <a:off x="2772696" y="2930013"/>
              <a:ext cx="0" cy="2064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DCF9CC-7B27-47CA-B4EB-E05CED9CF2A0}"/>
                </a:ext>
              </a:extLst>
            </p:cNvPr>
            <p:cNvCxnSpPr>
              <a:cxnSpLocks/>
            </p:cNvCxnSpPr>
            <p:nvPr/>
          </p:nvCxnSpPr>
          <p:spPr>
            <a:xfrm flipV="1">
              <a:off x="2772696" y="3505200"/>
              <a:ext cx="0" cy="2064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58AD91-F8DC-4364-89B4-C5DDBCAAFC6D}"/>
                </a:ext>
              </a:extLst>
            </p:cNvPr>
            <p:cNvCxnSpPr>
              <a:cxnSpLocks/>
            </p:cNvCxnSpPr>
            <p:nvPr/>
          </p:nvCxnSpPr>
          <p:spPr>
            <a:xfrm flipV="1">
              <a:off x="3999916" y="2930013"/>
              <a:ext cx="12029" cy="2399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A0FD3B-BB5F-4A9F-B4FA-0C80D49C8295}"/>
                </a:ext>
              </a:extLst>
            </p:cNvPr>
            <p:cNvCxnSpPr>
              <a:cxnSpLocks/>
            </p:cNvCxnSpPr>
            <p:nvPr/>
          </p:nvCxnSpPr>
          <p:spPr>
            <a:xfrm flipV="1">
              <a:off x="4011945" y="3505200"/>
              <a:ext cx="0" cy="2064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F65193-7FAB-4377-8164-B9BF96DEE88F}"/>
                </a:ext>
              </a:extLst>
            </p:cNvPr>
            <p:cNvCxnSpPr>
              <a:cxnSpLocks/>
            </p:cNvCxnSpPr>
            <p:nvPr/>
          </p:nvCxnSpPr>
          <p:spPr>
            <a:xfrm>
              <a:off x="2772696" y="3711678"/>
              <a:ext cx="12392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4BC6894-29BE-4923-A303-DB283A143F4E}"/>
                </a:ext>
              </a:extLst>
            </p:cNvPr>
            <p:cNvCxnSpPr>
              <a:cxnSpLocks/>
            </p:cNvCxnSpPr>
            <p:nvPr/>
          </p:nvCxnSpPr>
          <p:spPr>
            <a:xfrm>
              <a:off x="2772696" y="2930013"/>
              <a:ext cx="12392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0818206-7241-45DD-8C75-799207043C46}"/>
                </a:ext>
              </a:extLst>
            </p:cNvPr>
            <p:cNvSpPr txBox="1"/>
            <p:nvPr/>
          </p:nvSpPr>
          <p:spPr>
            <a:xfrm>
              <a:off x="2976967" y="3423773"/>
              <a:ext cx="865943" cy="369332"/>
            </a:xfrm>
            <a:prstGeom prst="rect">
              <a:avLst/>
            </a:prstGeom>
            <a:noFill/>
          </p:spPr>
          <p:txBody>
            <a:bodyPr wrap="none" rtlCol="0">
              <a:spAutoFit/>
            </a:bodyPr>
            <a:lstStyle/>
            <a:p>
              <a:r>
                <a:rPr lang="en-GB" dirty="0"/>
                <a:t>VLAN 1</a:t>
              </a:r>
            </a:p>
          </p:txBody>
        </p:sp>
        <p:sp>
          <p:nvSpPr>
            <p:cNvPr id="30" name="TextBox 29">
              <a:extLst>
                <a:ext uri="{FF2B5EF4-FFF2-40B4-BE49-F238E27FC236}">
                  <a16:creationId xmlns:a16="http://schemas.microsoft.com/office/drawing/2014/main" id="{95FDB218-F864-46DC-BE8D-545B3607B4EC}"/>
                </a:ext>
              </a:extLst>
            </p:cNvPr>
            <p:cNvSpPr txBox="1"/>
            <p:nvPr/>
          </p:nvSpPr>
          <p:spPr>
            <a:xfrm>
              <a:off x="2976967" y="3010571"/>
              <a:ext cx="865943" cy="369332"/>
            </a:xfrm>
            <a:prstGeom prst="rect">
              <a:avLst/>
            </a:prstGeom>
            <a:noFill/>
          </p:spPr>
          <p:txBody>
            <a:bodyPr wrap="none" rtlCol="0">
              <a:spAutoFit/>
            </a:bodyPr>
            <a:lstStyle/>
            <a:p>
              <a:r>
                <a:rPr lang="en-GB" dirty="0"/>
                <a:t>VLAN 2</a:t>
              </a:r>
            </a:p>
          </p:txBody>
        </p:sp>
        <p:sp>
          <p:nvSpPr>
            <p:cNvPr id="31" name="TextBox 30">
              <a:extLst>
                <a:ext uri="{FF2B5EF4-FFF2-40B4-BE49-F238E27FC236}">
                  <a16:creationId xmlns:a16="http://schemas.microsoft.com/office/drawing/2014/main" id="{DB542FE2-083E-470B-B4B3-FF282C08D50F}"/>
                </a:ext>
              </a:extLst>
            </p:cNvPr>
            <p:cNvSpPr txBox="1"/>
            <p:nvPr/>
          </p:nvSpPr>
          <p:spPr>
            <a:xfrm>
              <a:off x="2976967" y="2587426"/>
              <a:ext cx="865943" cy="369332"/>
            </a:xfrm>
            <a:prstGeom prst="rect">
              <a:avLst/>
            </a:prstGeom>
            <a:noFill/>
          </p:spPr>
          <p:txBody>
            <a:bodyPr wrap="none" rtlCol="0">
              <a:spAutoFit/>
            </a:bodyPr>
            <a:lstStyle/>
            <a:p>
              <a:r>
                <a:rPr lang="en-GB" dirty="0"/>
                <a:t>VLAN 3</a:t>
              </a:r>
            </a:p>
          </p:txBody>
        </p:sp>
      </p:grpSp>
      <p:cxnSp>
        <p:nvCxnSpPr>
          <p:cNvPr id="35" name="Straight Connector 34">
            <a:extLst>
              <a:ext uri="{FF2B5EF4-FFF2-40B4-BE49-F238E27FC236}">
                <a16:creationId xmlns:a16="http://schemas.microsoft.com/office/drawing/2014/main" id="{0A8A1ECC-D2AE-42FC-9704-FBC460F24502}"/>
              </a:ext>
            </a:extLst>
          </p:cNvPr>
          <p:cNvCxnSpPr>
            <a:cxnSpLocks/>
          </p:cNvCxnSpPr>
          <p:nvPr/>
        </p:nvCxnSpPr>
        <p:spPr>
          <a:xfrm>
            <a:off x="2225741" y="4493415"/>
            <a:ext cx="24381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10" descr="C:\Users\ecoffey\AppData\Local\Temp\Rar$DRa0.608\30080_Device_switch_default_256.png">
            <a:extLst>
              <a:ext uri="{FF2B5EF4-FFF2-40B4-BE49-F238E27FC236}">
                <a16:creationId xmlns:a16="http://schemas.microsoft.com/office/drawing/2014/main" id="{D589586C-8CCD-4D13-87E6-8F717C5891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54" b="26465"/>
          <a:stretch/>
        </p:blipFill>
        <p:spPr bwMode="auto">
          <a:xfrm>
            <a:off x="992036" y="4178518"/>
            <a:ext cx="1357874" cy="6297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C:\Users\ecoffey\AppData\Local\Temp\Rar$DRa0.386\30067_Device_router_default_256.png">
            <a:extLst>
              <a:ext uri="{FF2B5EF4-FFF2-40B4-BE49-F238E27FC236}">
                <a16:creationId xmlns:a16="http://schemas.microsoft.com/office/drawing/2014/main" id="{AFE2ECAA-76A5-4A3F-AA6A-045500D5A1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4556320" y="4290859"/>
            <a:ext cx="874166" cy="51745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F33FAF2A-61C5-4196-9732-53EBD6B15AA2}"/>
              </a:ext>
            </a:extLst>
          </p:cNvPr>
          <p:cNvSpPr txBox="1"/>
          <p:nvPr/>
        </p:nvSpPr>
        <p:spPr>
          <a:xfrm>
            <a:off x="2717672" y="4180270"/>
            <a:ext cx="1353256" cy="369332"/>
          </a:xfrm>
          <a:prstGeom prst="rect">
            <a:avLst/>
          </a:prstGeom>
          <a:noFill/>
        </p:spPr>
        <p:txBody>
          <a:bodyPr wrap="none" rtlCol="0">
            <a:spAutoFit/>
          </a:bodyPr>
          <a:lstStyle/>
          <a:p>
            <a:r>
              <a:rPr lang="en-GB" dirty="0"/>
              <a:t>VLANs 1, 2 3</a:t>
            </a:r>
          </a:p>
        </p:txBody>
      </p:sp>
      <p:sp>
        <p:nvSpPr>
          <p:cNvPr id="37" name="TextBox 36">
            <a:extLst>
              <a:ext uri="{FF2B5EF4-FFF2-40B4-BE49-F238E27FC236}">
                <a16:creationId xmlns:a16="http://schemas.microsoft.com/office/drawing/2014/main" id="{29FAE449-FFAC-48B4-98CB-9AC9C4EFBE1D}"/>
              </a:ext>
            </a:extLst>
          </p:cNvPr>
          <p:cNvSpPr txBox="1"/>
          <p:nvPr/>
        </p:nvSpPr>
        <p:spPr>
          <a:xfrm>
            <a:off x="2921053" y="4438980"/>
            <a:ext cx="710579" cy="369332"/>
          </a:xfrm>
          <a:prstGeom prst="rect">
            <a:avLst/>
          </a:prstGeom>
          <a:noFill/>
        </p:spPr>
        <p:txBody>
          <a:bodyPr wrap="none" rtlCol="0">
            <a:spAutoFit/>
          </a:bodyPr>
          <a:lstStyle/>
          <a:p>
            <a:r>
              <a:rPr lang="en-GB" dirty="0"/>
              <a:t>Trunk</a:t>
            </a:r>
          </a:p>
        </p:txBody>
      </p:sp>
      <p:grpSp>
        <p:nvGrpSpPr>
          <p:cNvPr id="50" name="Group 49">
            <a:extLst>
              <a:ext uri="{FF2B5EF4-FFF2-40B4-BE49-F238E27FC236}">
                <a16:creationId xmlns:a16="http://schemas.microsoft.com/office/drawing/2014/main" id="{77F497E1-BA05-4951-9B26-D8F8F66F9984}"/>
              </a:ext>
            </a:extLst>
          </p:cNvPr>
          <p:cNvGrpSpPr/>
          <p:nvPr/>
        </p:nvGrpSpPr>
        <p:grpSpPr>
          <a:xfrm>
            <a:off x="1115208" y="5351826"/>
            <a:ext cx="4151229" cy="1095123"/>
            <a:chOff x="1115208" y="5666458"/>
            <a:chExt cx="4151229" cy="1095123"/>
          </a:xfrm>
        </p:grpSpPr>
        <p:cxnSp>
          <p:nvCxnSpPr>
            <p:cNvPr id="39" name="Straight Connector 38">
              <a:extLst>
                <a:ext uri="{FF2B5EF4-FFF2-40B4-BE49-F238E27FC236}">
                  <a16:creationId xmlns:a16="http://schemas.microsoft.com/office/drawing/2014/main" id="{7BAA86DB-8ECD-47C8-975F-25B4B6859C0B}"/>
                </a:ext>
              </a:extLst>
            </p:cNvPr>
            <p:cNvCxnSpPr>
              <a:cxnSpLocks/>
            </p:cNvCxnSpPr>
            <p:nvPr/>
          </p:nvCxnSpPr>
          <p:spPr>
            <a:xfrm>
              <a:off x="1935460" y="6020036"/>
              <a:ext cx="12857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79390B9-F77B-46D9-99DC-156E2DB17653}"/>
                </a:ext>
              </a:extLst>
            </p:cNvPr>
            <p:cNvCxnSpPr>
              <a:cxnSpLocks/>
            </p:cNvCxnSpPr>
            <p:nvPr/>
          </p:nvCxnSpPr>
          <p:spPr>
            <a:xfrm>
              <a:off x="1935460" y="6223850"/>
              <a:ext cx="12857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7914FBF-4DA3-4415-8224-F96C1C54D641}"/>
                </a:ext>
              </a:extLst>
            </p:cNvPr>
            <p:cNvCxnSpPr>
              <a:cxnSpLocks/>
            </p:cNvCxnSpPr>
            <p:nvPr/>
          </p:nvCxnSpPr>
          <p:spPr>
            <a:xfrm>
              <a:off x="1935460" y="6427664"/>
              <a:ext cx="12857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8" name="Picture 10" descr="C:\Users\ecoffey\AppData\Local\Temp\Rar$DRa0.160\30042_Device_layer3_switch_default_256.png">
              <a:extLst>
                <a:ext uri="{FF2B5EF4-FFF2-40B4-BE49-F238E27FC236}">
                  <a16:creationId xmlns:a16="http://schemas.microsoft.com/office/drawing/2014/main" id="{B447711A-E30F-47C7-8FC3-4C4F9B93C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4839" y="5666458"/>
              <a:ext cx="1095123" cy="109512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0E07F5C8-4616-44EC-A325-706B74CA650C}"/>
                </a:ext>
              </a:extLst>
            </p:cNvPr>
            <p:cNvSpPr txBox="1"/>
            <p:nvPr/>
          </p:nvSpPr>
          <p:spPr>
            <a:xfrm>
              <a:off x="1115208" y="6267027"/>
              <a:ext cx="865943" cy="369332"/>
            </a:xfrm>
            <a:prstGeom prst="rect">
              <a:avLst/>
            </a:prstGeom>
            <a:noFill/>
          </p:spPr>
          <p:txBody>
            <a:bodyPr wrap="none" rtlCol="0">
              <a:spAutoFit/>
            </a:bodyPr>
            <a:lstStyle/>
            <a:p>
              <a:r>
                <a:rPr lang="en-GB" dirty="0"/>
                <a:t>VLAN 1</a:t>
              </a:r>
            </a:p>
          </p:txBody>
        </p:sp>
        <p:sp>
          <p:nvSpPr>
            <p:cNvPr id="47" name="TextBox 46">
              <a:extLst>
                <a:ext uri="{FF2B5EF4-FFF2-40B4-BE49-F238E27FC236}">
                  <a16:creationId xmlns:a16="http://schemas.microsoft.com/office/drawing/2014/main" id="{A70A7CB2-04F6-4233-9C4D-B0113AA305DB}"/>
                </a:ext>
              </a:extLst>
            </p:cNvPr>
            <p:cNvSpPr txBox="1"/>
            <p:nvPr/>
          </p:nvSpPr>
          <p:spPr>
            <a:xfrm>
              <a:off x="1122131" y="6018941"/>
              <a:ext cx="865943" cy="369332"/>
            </a:xfrm>
            <a:prstGeom prst="rect">
              <a:avLst/>
            </a:prstGeom>
            <a:noFill/>
          </p:spPr>
          <p:txBody>
            <a:bodyPr wrap="none" rtlCol="0">
              <a:spAutoFit/>
            </a:bodyPr>
            <a:lstStyle/>
            <a:p>
              <a:r>
                <a:rPr lang="en-GB" dirty="0"/>
                <a:t>VLAN 2</a:t>
              </a:r>
            </a:p>
          </p:txBody>
        </p:sp>
        <p:sp>
          <p:nvSpPr>
            <p:cNvPr id="48" name="TextBox 47">
              <a:extLst>
                <a:ext uri="{FF2B5EF4-FFF2-40B4-BE49-F238E27FC236}">
                  <a16:creationId xmlns:a16="http://schemas.microsoft.com/office/drawing/2014/main" id="{DA622013-750A-4B17-922E-D96223A22448}"/>
                </a:ext>
              </a:extLst>
            </p:cNvPr>
            <p:cNvSpPr txBox="1"/>
            <p:nvPr/>
          </p:nvSpPr>
          <p:spPr>
            <a:xfrm>
              <a:off x="1115208" y="5810247"/>
              <a:ext cx="865943" cy="369332"/>
            </a:xfrm>
            <a:prstGeom prst="rect">
              <a:avLst/>
            </a:prstGeom>
            <a:noFill/>
          </p:spPr>
          <p:txBody>
            <a:bodyPr wrap="none" rtlCol="0">
              <a:spAutoFit/>
            </a:bodyPr>
            <a:lstStyle/>
            <a:p>
              <a:r>
                <a:rPr lang="en-GB" dirty="0"/>
                <a:t>VLAN 3</a:t>
              </a:r>
            </a:p>
          </p:txBody>
        </p:sp>
        <p:sp>
          <p:nvSpPr>
            <p:cNvPr id="49" name="TextBox 48">
              <a:extLst>
                <a:ext uri="{FF2B5EF4-FFF2-40B4-BE49-F238E27FC236}">
                  <a16:creationId xmlns:a16="http://schemas.microsoft.com/office/drawing/2014/main" id="{81A5740F-C323-4B37-B84D-11A8E985F238}"/>
                </a:ext>
              </a:extLst>
            </p:cNvPr>
            <p:cNvSpPr txBox="1"/>
            <p:nvPr/>
          </p:nvSpPr>
          <p:spPr>
            <a:xfrm>
              <a:off x="4123880" y="6026931"/>
              <a:ext cx="1142557" cy="646331"/>
            </a:xfrm>
            <a:prstGeom prst="rect">
              <a:avLst/>
            </a:prstGeom>
            <a:noFill/>
          </p:spPr>
          <p:txBody>
            <a:bodyPr wrap="none" rtlCol="0">
              <a:spAutoFit/>
            </a:bodyPr>
            <a:lstStyle/>
            <a:p>
              <a:r>
                <a:rPr lang="en-GB" dirty="0"/>
                <a:t>Multilayer</a:t>
              </a:r>
            </a:p>
            <a:p>
              <a:r>
                <a:rPr lang="en-GB" dirty="0"/>
                <a:t>Switch</a:t>
              </a:r>
            </a:p>
          </p:txBody>
        </p:sp>
      </p:grpSp>
    </p:spTree>
    <p:extLst>
      <p:ext uri="{BB962C8B-B14F-4D97-AF65-F5344CB8AC3E}">
        <p14:creationId xmlns:p14="http://schemas.microsoft.com/office/powerpoint/2010/main" val="262580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F1CD-29B9-4258-9353-AE3C68DD72CC}"/>
              </a:ext>
            </a:extLst>
          </p:cNvPr>
          <p:cNvSpPr>
            <a:spLocks noGrp="1"/>
          </p:cNvSpPr>
          <p:nvPr>
            <p:ph type="title"/>
          </p:nvPr>
        </p:nvSpPr>
        <p:spPr/>
        <p:txBody>
          <a:bodyPr/>
          <a:lstStyle/>
          <a:p>
            <a:r>
              <a:rPr lang="en-GB" dirty="0"/>
              <a:t>Media</a:t>
            </a:r>
          </a:p>
        </p:txBody>
      </p:sp>
      <p:sp>
        <p:nvSpPr>
          <p:cNvPr id="3" name="Content Placeholder 2">
            <a:extLst>
              <a:ext uri="{FF2B5EF4-FFF2-40B4-BE49-F238E27FC236}">
                <a16:creationId xmlns:a16="http://schemas.microsoft.com/office/drawing/2014/main" id="{681584FD-F2B5-4AF5-BE26-BD42A3A131AA}"/>
              </a:ext>
            </a:extLst>
          </p:cNvPr>
          <p:cNvSpPr>
            <a:spLocks noGrp="1"/>
          </p:cNvSpPr>
          <p:nvPr>
            <p:ph type="body" idx="1"/>
          </p:nvPr>
        </p:nvSpPr>
        <p:spPr/>
        <p:txBody>
          <a:bodyPr>
            <a:normAutofit fontScale="62500" lnSpcReduction="20000"/>
          </a:bodyPr>
          <a:lstStyle/>
          <a:p>
            <a:r>
              <a:rPr lang="en-US" dirty="0"/>
              <a:t>Electrical interference</a:t>
            </a:r>
          </a:p>
          <a:p>
            <a:r>
              <a:rPr lang="en-US" dirty="0"/>
              <a:t>Twisted-pair network cable standards</a:t>
            </a:r>
          </a:p>
          <a:p>
            <a:r>
              <a:rPr lang="en-US" dirty="0"/>
              <a:t>Twisted-pair connectors</a:t>
            </a:r>
          </a:p>
          <a:p>
            <a:r>
              <a:rPr lang="en-US" dirty="0"/>
              <a:t>Coaxial cable standards and connectors</a:t>
            </a:r>
          </a:p>
          <a:p>
            <a:r>
              <a:rPr lang="en-US" dirty="0"/>
              <a:t>How to troubleshoot physical connectivity on copper networks</a:t>
            </a:r>
          </a:p>
          <a:p>
            <a:endParaRPr lang="en-GB" dirty="0"/>
          </a:p>
        </p:txBody>
      </p:sp>
    </p:spTree>
    <p:extLst>
      <p:ext uri="{BB962C8B-B14F-4D97-AF65-F5344CB8AC3E}">
        <p14:creationId xmlns:p14="http://schemas.microsoft.com/office/powerpoint/2010/main" val="1565809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Electrical interference</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538480" y="2279583"/>
            <a:ext cx="5164230" cy="4213291"/>
          </a:xfrm>
        </p:spPr>
        <p:txBody>
          <a:bodyPr>
            <a:normAutofit/>
          </a:bodyPr>
          <a:lstStyle/>
          <a:p>
            <a:r>
              <a:rPr lang="en-US" i="1" dirty="0"/>
              <a:t>Electromagnetic interference (EMI)</a:t>
            </a:r>
            <a:r>
              <a:rPr lang="en-US" dirty="0"/>
              <a:t>. Electrical currents, especially high-frequency, low-power signals such as those used in data networks, are subject to noise from electromagnetic sources in their environment, such as radio transmitters, electrical motors, or power cables</a:t>
            </a:r>
            <a:endParaRPr lang="en-US" b="0" i="0" dirty="0">
              <a:effectLst/>
            </a:endParaRPr>
          </a:p>
        </p:txBody>
      </p:sp>
      <p:pic>
        <p:nvPicPr>
          <p:cNvPr id="5" name="Picture 4">
            <a:extLst>
              <a:ext uri="{FF2B5EF4-FFF2-40B4-BE49-F238E27FC236}">
                <a16:creationId xmlns:a16="http://schemas.microsoft.com/office/drawing/2014/main" id="{21226D6C-65AA-4484-A79F-D69B15D31AB6}"/>
              </a:ext>
            </a:extLst>
          </p:cNvPr>
          <p:cNvPicPr>
            <a:picLocks noChangeAspect="1"/>
          </p:cNvPicPr>
          <p:nvPr/>
        </p:nvPicPr>
        <p:blipFill>
          <a:blip r:embed="rId2"/>
          <a:stretch>
            <a:fillRect/>
          </a:stretch>
        </p:blipFill>
        <p:spPr>
          <a:xfrm>
            <a:off x="6489292" y="2461411"/>
            <a:ext cx="5486400" cy="2743200"/>
          </a:xfrm>
          <a:prstGeom prst="rect">
            <a:avLst/>
          </a:prstGeom>
        </p:spPr>
      </p:pic>
    </p:spTree>
    <p:extLst>
      <p:ext uri="{BB962C8B-B14F-4D97-AF65-F5344CB8AC3E}">
        <p14:creationId xmlns:p14="http://schemas.microsoft.com/office/powerpoint/2010/main" val="9505030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AB07C-6A25-46BD-A008-18AC92298016}"/>
              </a:ext>
            </a:extLst>
          </p:cNvPr>
          <p:cNvSpPr>
            <a:spLocks noGrp="1"/>
          </p:cNvSpPr>
          <p:nvPr>
            <p:ph type="title"/>
          </p:nvPr>
        </p:nvSpPr>
        <p:spPr/>
        <p:txBody>
          <a:bodyPr/>
          <a:lstStyle/>
          <a:p>
            <a:r>
              <a:rPr lang="en-GB" dirty="0"/>
              <a:t>Hubs, bridges and switches</a:t>
            </a:r>
          </a:p>
        </p:txBody>
      </p:sp>
      <p:sp>
        <p:nvSpPr>
          <p:cNvPr id="3" name="Content Placeholder 2">
            <a:extLst>
              <a:ext uri="{FF2B5EF4-FFF2-40B4-BE49-F238E27FC236}">
                <a16:creationId xmlns:a16="http://schemas.microsoft.com/office/drawing/2014/main" id="{3B8E29DA-E08F-43E9-A737-0492CA36CD51}"/>
              </a:ext>
            </a:extLst>
          </p:cNvPr>
          <p:cNvSpPr>
            <a:spLocks noGrp="1"/>
          </p:cNvSpPr>
          <p:nvPr>
            <p:ph type="body" idx="1"/>
          </p:nvPr>
        </p:nvSpPr>
        <p:spPr/>
        <p:txBody>
          <a:bodyPr/>
          <a:lstStyle/>
          <a:p>
            <a:r>
              <a:rPr lang="en-GB" dirty="0"/>
              <a:t>Layer 1 Devices</a:t>
            </a:r>
          </a:p>
          <a:p>
            <a:pPr lvl="1"/>
            <a:r>
              <a:rPr lang="en-US" dirty="0"/>
              <a:t>Physical layer devices such as repeaters and hubs operate only on Layer 1 of the OSI model </a:t>
            </a:r>
            <a:endParaRPr lang="en-US" b="0" i="0" dirty="0">
              <a:effectLst/>
            </a:endParaRPr>
          </a:p>
          <a:p>
            <a:endParaRPr lang="en-GB" dirty="0"/>
          </a:p>
        </p:txBody>
      </p:sp>
    </p:spTree>
    <p:extLst>
      <p:ext uri="{BB962C8B-B14F-4D97-AF65-F5344CB8AC3E}">
        <p14:creationId xmlns:p14="http://schemas.microsoft.com/office/powerpoint/2010/main" val="3122973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Electrical interference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sz="3600" dirty="0"/>
              <a:t>Two signal cables alongside each other can even interfere with each other to cause </a:t>
            </a:r>
            <a:r>
              <a:rPr lang="en-US" sz="3600" i="1" dirty="0"/>
              <a:t>crosstalk</a:t>
            </a:r>
            <a:r>
              <a:rPr lang="en-US" sz="3600" dirty="0"/>
              <a:t>, which is especially a problem in large and complex networks when you might want to string many cables together</a:t>
            </a:r>
          </a:p>
          <a:p>
            <a:r>
              <a:rPr lang="en-US" sz="3600" dirty="0"/>
              <a:t>The second challenge is </a:t>
            </a:r>
            <a:r>
              <a:rPr lang="en-US" sz="3600" i="1" dirty="0"/>
              <a:t>attenuation</a:t>
            </a:r>
            <a:r>
              <a:rPr lang="en-US" sz="3600" dirty="0"/>
              <a:t>, which means the longer the line is, the weaker the signal becomes</a:t>
            </a:r>
          </a:p>
        </p:txBody>
      </p:sp>
    </p:spTree>
    <p:extLst>
      <p:ext uri="{BB962C8B-B14F-4D97-AF65-F5344CB8AC3E}">
        <p14:creationId xmlns:p14="http://schemas.microsoft.com/office/powerpoint/2010/main" val="1460022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Twisted-pair cables </a:t>
            </a:r>
          </a:p>
        </p:txBody>
      </p:sp>
      <p:pic>
        <p:nvPicPr>
          <p:cNvPr id="5" name="Content Placeholder 4">
            <a:extLst>
              <a:ext uri="{FF2B5EF4-FFF2-40B4-BE49-F238E27FC236}">
                <a16:creationId xmlns:a16="http://schemas.microsoft.com/office/drawing/2014/main" id="{58C26FAA-311B-4A39-8C10-391E96DAD131}"/>
              </a:ext>
            </a:extLst>
          </p:cNvPr>
          <p:cNvPicPr>
            <a:picLocks noGrp="1" noChangeAspect="1"/>
          </p:cNvPicPr>
          <p:nvPr>
            <p:ph idx="1"/>
          </p:nvPr>
        </p:nvPicPr>
        <p:blipFill>
          <a:blip r:embed="rId2"/>
          <a:stretch>
            <a:fillRect/>
          </a:stretch>
        </p:blipFill>
        <p:spPr>
          <a:xfrm>
            <a:off x="2638425" y="2096295"/>
            <a:ext cx="7143750" cy="3762375"/>
          </a:xfrm>
          <a:prstGeom prst="rect">
            <a:avLst/>
          </a:prstGeom>
        </p:spPr>
      </p:pic>
    </p:spTree>
    <p:extLst>
      <p:ext uri="{BB962C8B-B14F-4D97-AF65-F5344CB8AC3E}">
        <p14:creationId xmlns:p14="http://schemas.microsoft.com/office/powerpoint/2010/main" val="39533674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Twisted-pair cable properties </a:t>
            </a:r>
          </a:p>
        </p:txBody>
      </p:sp>
      <p:pic>
        <p:nvPicPr>
          <p:cNvPr id="5" name="Content Placeholder 4">
            <a:extLst>
              <a:ext uri="{FF2B5EF4-FFF2-40B4-BE49-F238E27FC236}">
                <a16:creationId xmlns:a16="http://schemas.microsoft.com/office/drawing/2014/main" id="{DE1E08B4-B474-4A21-B42F-36FA122603AE}"/>
              </a:ext>
            </a:extLst>
          </p:cNvPr>
          <p:cNvPicPr>
            <a:picLocks noGrp="1" noChangeAspect="1"/>
          </p:cNvPicPr>
          <p:nvPr>
            <p:ph sz="half" idx="1"/>
          </p:nvPr>
        </p:nvPicPr>
        <p:blipFill>
          <a:blip r:embed="rId2"/>
          <a:stretch>
            <a:fillRect/>
          </a:stretch>
        </p:blipFill>
        <p:spPr>
          <a:xfrm>
            <a:off x="1981200" y="2967985"/>
            <a:ext cx="4114800" cy="2018995"/>
          </a:xfrm>
          <a:prstGeom prst="rect">
            <a:avLst/>
          </a:prstGeom>
        </p:spPr>
      </p:pic>
      <p:pic>
        <p:nvPicPr>
          <p:cNvPr id="8" name="Content Placeholder 7">
            <a:extLst>
              <a:ext uri="{FF2B5EF4-FFF2-40B4-BE49-F238E27FC236}">
                <a16:creationId xmlns:a16="http://schemas.microsoft.com/office/drawing/2014/main" id="{4B7A242F-EE6A-4DEF-9C30-15FC657784C4}"/>
              </a:ext>
            </a:extLst>
          </p:cNvPr>
          <p:cNvPicPr>
            <a:picLocks noGrp="1" noChangeAspect="1"/>
          </p:cNvPicPr>
          <p:nvPr>
            <p:ph sz="half" idx="2"/>
          </p:nvPr>
        </p:nvPicPr>
        <p:blipFill rotWithShape="1">
          <a:blip r:embed="rId3"/>
          <a:srcRect l="25523" r="17214"/>
          <a:stretch/>
        </p:blipFill>
        <p:spPr>
          <a:xfrm>
            <a:off x="6336637" y="1920081"/>
            <a:ext cx="4090726" cy="4114800"/>
          </a:xfrm>
          <a:prstGeom prst="rect">
            <a:avLst/>
          </a:prstGeom>
        </p:spPr>
      </p:pic>
    </p:spTree>
    <p:extLst>
      <p:ext uri="{BB962C8B-B14F-4D97-AF65-F5344CB8AC3E}">
        <p14:creationId xmlns:p14="http://schemas.microsoft.com/office/powerpoint/2010/main" val="2153142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Twisted-pair cable properties (Cont.) </a:t>
            </a:r>
          </a:p>
        </p:txBody>
      </p:sp>
      <p:pic>
        <p:nvPicPr>
          <p:cNvPr id="7" name="Content Placeholder 6">
            <a:extLst>
              <a:ext uri="{FF2B5EF4-FFF2-40B4-BE49-F238E27FC236}">
                <a16:creationId xmlns:a16="http://schemas.microsoft.com/office/drawing/2014/main" id="{99FB23DB-FECB-4DF5-A0BA-168593C95600}"/>
              </a:ext>
            </a:extLst>
          </p:cNvPr>
          <p:cNvPicPr>
            <a:picLocks noGrp="1" noChangeAspect="1"/>
          </p:cNvPicPr>
          <p:nvPr>
            <p:ph sz="half" idx="1"/>
          </p:nvPr>
        </p:nvPicPr>
        <p:blipFill>
          <a:blip r:embed="rId3"/>
          <a:stretch>
            <a:fillRect/>
          </a:stretch>
        </p:blipFill>
        <p:spPr>
          <a:xfrm>
            <a:off x="838200" y="1825625"/>
            <a:ext cx="4114800" cy="2844383"/>
          </a:xfrm>
          <a:prstGeom prst="rect">
            <a:avLst/>
          </a:prstGeom>
        </p:spPr>
      </p:pic>
      <p:sp>
        <p:nvSpPr>
          <p:cNvPr id="10" name="Content Placeholder 9">
            <a:extLst>
              <a:ext uri="{FF2B5EF4-FFF2-40B4-BE49-F238E27FC236}">
                <a16:creationId xmlns:a16="http://schemas.microsoft.com/office/drawing/2014/main" id="{124E9FE3-8F6F-4746-92F1-AB736C90E25A}"/>
              </a:ext>
            </a:extLst>
          </p:cNvPr>
          <p:cNvSpPr>
            <a:spLocks noGrp="1"/>
          </p:cNvSpPr>
          <p:nvPr>
            <p:ph sz="half" idx="2"/>
          </p:nvPr>
        </p:nvSpPr>
        <p:spPr>
          <a:xfrm>
            <a:off x="5456903" y="1825625"/>
            <a:ext cx="5848771" cy="4855076"/>
          </a:xfrm>
        </p:spPr>
        <p:txBody>
          <a:bodyPr/>
          <a:lstStyle/>
          <a:p>
            <a:r>
              <a:rPr lang="en-US" i="1" dirty="0"/>
              <a:t>Unshielded twisted-pair (UTP)</a:t>
            </a:r>
            <a:r>
              <a:rPr lang="en-US" dirty="0"/>
              <a:t> is just like it sounds: It has no additional shielding and relies entirely on the twisted-pair effect to combat interference </a:t>
            </a:r>
          </a:p>
          <a:p>
            <a:r>
              <a:rPr lang="en-US" i="1" dirty="0"/>
              <a:t>Foil shielding</a:t>
            </a:r>
            <a:r>
              <a:rPr lang="en-US" dirty="0"/>
              <a:t> uses a grounded foil wrap to provide additional electromagnetic shielding</a:t>
            </a:r>
          </a:p>
          <a:p>
            <a:r>
              <a:rPr lang="en-US" i="1" dirty="0"/>
              <a:t>Braided screening</a:t>
            </a:r>
            <a:r>
              <a:rPr lang="en-US" dirty="0"/>
              <a:t> uses a braided copper jacket around the cable to provide shielding</a:t>
            </a:r>
          </a:p>
          <a:p>
            <a:endParaRPr lang="en-US" dirty="0"/>
          </a:p>
        </p:txBody>
      </p:sp>
    </p:spTree>
    <p:extLst>
      <p:ext uri="{BB962C8B-B14F-4D97-AF65-F5344CB8AC3E}">
        <p14:creationId xmlns:p14="http://schemas.microsoft.com/office/powerpoint/2010/main" val="22623365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F/UTP cable with the foil shielding unwrapped</a:t>
            </a:r>
          </a:p>
        </p:txBody>
      </p:sp>
      <p:pic>
        <p:nvPicPr>
          <p:cNvPr id="5" name="Content Placeholder 4">
            <a:extLst>
              <a:ext uri="{FF2B5EF4-FFF2-40B4-BE49-F238E27FC236}">
                <a16:creationId xmlns:a16="http://schemas.microsoft.com/office/drawing/2014/main" id="{F326B0E3-2A04-4A1C-9B9E-4AB91F736AE1}"/>
              </a:ext>
            </a:extLst>
          </p:cNvPr>
          <p:cNvPicPr>
            <a:picLocks noGrp="1" noChangeAspect="1"/>
          </p:cNvPicPr>
          <p:nvPr>
            <p:ph idx="1"/>
          </p:nvPr>
        </p:nvPicPr>
        <p:blipFill>
          <a:blip r:embed="rId2"/>
          <a:stretch>
            <a:fillRect/>
          </a:stretch>
        </p:blipFill>
        <p:spPr>
          <a:xfrm>
            <a:off x="2638425" y="2367756"/>
            <a:ext cx="7143750" cy="3219450"/>
          </a:xfrm>
          <a:prstGeom prst="rect">
            <a:avLst/>
          </a:prstGeom>
        </p:spPr>
      </p:pic>
    </p:spTree>
    <p:extLst>
      <p:ext uri="{BB962C8B-B14F-4D97-AF65-F5344CB8AC3E}">
        <p14:creationId xmlns:p14="http://schemas.microsoft.com/office/powerpoint/2010/main" val="10565357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Twisted-pair standards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sz="3600" dirty="0"/>
              <a:t>The ISO/IEC 11801 standard defines several classes of cable</a:t>
            </a:r>
          </a:p>
          <a:p>
            <a:r>
              <a:rPr lang="en-US" sz="3600" dirty="0"/>
              <a:t>Each is able to support a given maximum transmission frequency over the distances used in most LAN installations</a:t>
            </a:r>
          </a:p>
          <a:p>
            <a:r>
              <a:rPr lang="en-US" sz="3600" dirty="0"/>
              <a:t>In practice, you usually hear these standards called by numbered categories, with a given category called "Cat" for short: Cat3, Cat5, Cat5e, etc.</a:t>
            </a:r>
          </a:p>
          <a:p>
            <a:endParaRPr lang="en-US" b="0" i="0" dirty="0">
              <a:effectLst/>
            </a:endParaRPr>
          </a:p>
        </p:txBody>
      </p:sp>
    </p:spTree>
    <p:extLst>
      <p:ext uri="{BB962C8B-B14F-4D97-AF65-F5344CB8AC3E}">
        <p14:creationId xmlns:p14="http://schemas.microsoft.com/office/powerpoint/2010/main" val="15419924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Twisted-pair connectors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Modular connectors are described by the number of positions (P) and contacts (C) they use. The number of positions determines the size of the connector, while the number of contacts determines how many wires can be connected.</a:t>
            </a:r>
            <a:endParaRPr lang="en-US" b="0" i="0" dirty="0">
              <a:effectLst/>
            </a:endParaRPr>
          </a:p>
        </p:txBody>
      </p:sp>
      <p:pic>
        <p:nvPicPr>
          <p:cNvPr id="5" name="Picture 4">
            <a:extLst>
              <a:ext uri="{FF2B5EF4-FFF2-40B4-BE49-F238E27FC236}">
                <a16:creationId xmlns:a16="http://schemas.microsoft.com/office/drawing/2014/main" id="{32836415-943F-44A4-909D-F1C44812AD49}"/>
              </a:ext>
            </a:extLst>
          </p:cNvPr>
          <p:cNvPicPr>
            <a:picLocks noChangeAspect="1"/>
          </p:cNvPicPr>
          <p:nvPr/>
        </p:nvPicPr>
        <p:blipFill>
          <a:blip r:embed="rId2"/>
          <a:stretch>
            <a:fillRect/>
          </a:stretch>
        </p:blipFill>
        <p:spPr>
          <a:xfrm>
            <a:off x="2315588" y="4384758"/>
            <a:ext cx="3521228" cy="1920240"/>
          </a:xfrm>
          <a:prstGeom prst="rect">
            <a:avLst/>
          </a:prstGeom>
        </p:spPr>
      </p:pic>
      <p:pic>
        <p:nvPicPr>
          <p:cNvPr id="6" name="Picture 5">
            <a:extLst>
              <a:ext uri="{FF2B5EF4-FFF2-40B4-BE49-F238E27FC236}">
                <a16:creationId xmlns:a16="http://schemas.microsoft.com/office/drawing/2014/main" id="{5BA12425-3777-487F-B51E-4837F2DCCC7D}"/>
              </a:ext>
            </a:extLst>
          </p:cNvPr>
          <p:cNvPicPr>
            <a:picLocks noChangeAspect="1"/>
          </p:cNvPicPr>
          <p:nvPr/>
        </p:nvPicPr>
        <p:blipFill>
          <a:blip r:embed="rId3"/>
          <a:stretch>
            <a:fillRect/>
          </a:stretch>
        </p:blipFill>
        <p:spPr>
          <a:xfrm>
            <a:off x="6210299" y="4796238"/>
            <a:ext cx="4089634" cy="1188720"/>
          </a:xfrm>
          <a:prstGeom prst="rect">
            <a:avLst/>
          </a:prstGeom>
        </p:spPr>
      </p:pic>
    </p:spTree>
    <p:extLst>
      <p:ext uri="{BB962C8B-B14F-4D97-AF65-F5344CB8AC3E}">
        <p14:creationId xmlns:p14="http://schemas.microsoft.com/office/powerpoint/2010/main" val="8437100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Wiring standards </a:t>
            </a:r>
          </a:p>
        </p:txBody>
      </p:sp>
      <p:pic>
        <p:nvPicPr>
          <p:cNvPr id="5" name="Content Placeholder 4">
            <a:extLst>
              <a:ext uri="{FF2B5EF4-FFF2-40B4-BE49-F238E27FC236}">
                <a16:creationId xmlns:a16="http://schemas.microsoft.com/office/drawing/2014/main" id="{CBEE54BA-59C5-4875-9FDB-C21E12785492}"/>
              </a:ext>
            </a:extLst>
          </p:cNvPr>
          <p:cNvPicPr>
            <a:picLocks noGrp="1" noChangeAspect="1"/>
          </p:cNvPicPr>
          <p:nvPr>
            <p:ph idx="1"/>
          </p:nvPr>
        </p:nvPicPr>
        <p:blipFill>
          <a:blip r:embed="rId2"/>
          <a:stretch>
            <a:fillRect/>
          </a:stretch>
        </p:blipFill>
        <p:spPr>
          <a:xfrm>
            <a:off x="1981200" y="2593032"/>
            <a:ext cx="8458200" cy="2768898"/>
          </a:xfrm>
          <a:prstGeom prst="rect">
            <a:avLst/>
          </a:prstGeom>
        </p:spPr>
      </p:pic>
    </p:spTree>
    <p:extLst>
      <p:ext uri="{BB962C8B-B14F-4D97-AF65-F5344CB8AC3E}">
        <p14:creationId xmlns:p14="http://schemas.microsoft.com/office/powerpoint/2010/main" val="19313042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Wiring standards </a:t>
            </a:r>
          </a:p>
        </p:txBody>
      </p:sp>
      <p:graphicFrame>
        <p:nvGraphicFramePr>
          <p:cNvPr id="9" name="Table 9">
            <a:extLst>
              <a:ext uri="{FF2B5EF4-FFF2-40B4-BE49-F238E27FC236}">
                <a16:creationId xmlns:a16="http://schemas.microsoft.com/office/drawing/2014/main" id="{16293F53-FCDE-43C8-A066-A9D4EDA6453B}"/>
              </a:ext>
            </a:extLst>
          </p:cNvPr>
          <p:cNvGraphicFramePr>
            <a:graphicFrameLocks noGrp="1"/>
          </p:cNvGraphicFramePr>
          <p:nvPr>
            <p:ph idx="1"/>
            <p:extLst/>
          </p:nvPr>
        </p:nvGraphicFramePr>
        <p:xfrm>
          <a:off x="401228" y="2907173"/>
          <a:ext cx="11590335" cy="3337560"/>
        </p:xfrm>
        <a:graphic>
          <a:graphicData uri="http://schemas.openxmlformats.org/drawingml/2006/table">
            <a:tbl>
              <a:tblPr firstRow="1" bandRow="1">
                <a:tableStyleId>{5C22544A-7EE6-4342-B048-85BDC9FD1C3A}</a:tableStyleId>
              </a:tblPr>
              <a:tblGrid>
                <a:gridCol w="2318067">
                  <a:extLst>
                    <a:ext uri="{9D8B030D-6E8A-4147-A177-3AD203B41FA5}">
                      <a16:colId xmlns:a16="http://schemas.microsoft.com/office/drawing/2014/main" val="1807279486"/>
                    </a:ext>
                  </a:extLst>
                </a:gridCol>
                <a:gridCol w="2318067">
                  <a:extLst>
                    <a:ext uri="{9D8B030D-6E8A-4147-A177-3AD203B41FA5}">
                      <a16:colId xmlns:a16="http://schemas.microsoft.com/office/drawing/2014/main" val="1044411326"/>
                    </a:ext>
                  </a:extLst>
                </a:gridCol>
                <a:gridCol w="2318067">
                  <a:extLst>
                    <a:ext uri="{9D8B030D-6E8A-4147-A177-3AD203B41FA5}">
                      <a16:colId xmlns:a16="http://schemas.microsoft.com/office/drawing/2014/main" val="3449948964"/>
                    </a:ext>
                  </a:extLst>
                </a:gridCol>
                <a:gridCol w="2318067">
                  <a:extLst>
                    <a:ext uri="{9D8B030D-6E8A-4147-A177-3AD203B41FA5}">
                      <a16:colId xmlns:a16="http://schemas.microsoft.com/office/drawing/2014/main" val="2357421124"/>
                    </a:ext>
                  </a:extLst>
                </a:gridCol>
                <a:gridCol w="2318067">
                  <a:extLst>
                    <a:ext uri="{9D8B030D-6E8A-4147-A177-3AD203B41FA5}">
                      <a16:colId xmlns:a16="http://schemas.microsoft.com/office/drawing/2014/main" val="2100268300"/>
                    </a:ext>
                  </a:extLst>
                </a:gridCol>
              </a:tblGrid>
              <a:tr h="370840">
                <a:tc>
                  <a:txBody>
                    <a:bodyPr/>
                    <a:lstStyle/>
                    <a:p>
                      <a:pPr algn="l" rtl="0">
                        <a:spcAft>
                          <a:spcPts val="0"/>
                        </a:spcAft>
                      </a:pPr>
                      <a:r>
                        <a:rPr lang="en-US" dirty="0">
                          <a:effectLst/>
                        </a:rPr>
                        <a:t>Pin</a:t>
                      </a:r>
                    </a:p>
                  </a:txBody>
                  <a:tcPr marL="38100" marR="38100" marT="38100" marB="38100"/>
                </a:tc>
                <a:tc>
                  <a:txBody>
                    <a:bodyPr/>
                    <a:lstStyle/>
                    <a:p>
                      <a:pPr algn="l" rtl="0">
                        <a:spcAft>
                          <a:spcPts val="0"/>
                        </a:spcAft>
                      </a:pPr>
                      <a:r>
                        <a:rPr lang="en-US" dirty="0">
                          <a:effectLst/>
                        </a:rPr>
                        <a:t>T568A Pair</a:t>
                      </a:r>
                    </a:p>
                  </a:txBody>
                  <a:tcPr marL="38100" marR="38100" marT="38100" marB="38100"/>
                </a:tc>
                <a:tc>
                  <a:txBody>
                    <a:bodyPr/>
                    <a:lstStyle/>
                    <a:p>
                      <a:pPr algn="l" rtl="0">
                        <a:spcAft>
                          <a:spcPts val="0"/>
                        </a:spcAft>
                      </a:pPr>
                      <a:r>
                        <a:rPr lang="en-US">
                          <a:effectLst/>
                        </a:rPr>
                        <a:t>T568A Color</a:t>
                      </a:r>
                    </a:p>
                  </a:txBody>
                  <a:tcPr marL="38100" marR="38100" marT="38100" marB="38100"/>
                </a:tc>
                <a:tc>
                  <a:txBody>
                    <a:bodyPr/>
                    <a:lstStyle/>
                    <a:p>
                      <a:pPr algn="l" rtl="0">
                        <a:spcAft>
                          <a:spcPts val="0"/>
                        </a:spcAft>
                      </a:pPr>
                      <a:r>
                        <a:rPr lang="en-US" dirty="0">
                          <a:effectLst/>
                        </a:rPr>
                        <a:t>T568B Pair</a:t>
                      </a:r>
                    </a:p>
                  </a:txBody>
                  <a:tcPr marL="38100" marR="38100" marT="38100" marB="38100"/>
                </a:tc>
                <a:tc>
                  <a:txBody>
                    <a:bodyPr/>
                    <a:lstStyle/>
                    <a:p>
                      <a:pPr algn="l" rtl="0">
                        <a:spcAft>
                          <a:spcPts val="0"/>
                        </a:spcAft>
                      </a:pPr>
                      <a:r>
                        <a:rPr lang="en-US">
                          <a:effectLst/>
                        </a:rPr>
                        <a:t>T568B Color</a:t>
                      </a:r>
                    </a:p>
                  </a:txBody>
                  <a:tcPr marL="38100" marR="38100" marT="38100" marB="38100"/>
                </a:tc>
                <a:extLst>
                  <a:ext uri="{0D108BD9-81ED-4DB2-BD59-A6C34878D82A}">
                    <a16:rowId xmlns:a16="http://schemas.microsoft.com/office/drawing/2014/main" val="1702278948"/>
                  </a:ext>
                </a:extLst>
              </a:tr>
              <a:tr h="370840">
                <a:tc>
                  <a:txBody>
                    <a:bodyPr/>
                    <a:lstStyle/>
                    <a:p>
                      <a:pPr marL="54864" rtl="0">
                        <a:spcBef>
                          <a:spcPts val="432"/>
                        </a:spcBef>
                        <a:spcAft>
                          <a:spcPts val="288"/>
                        </a:spcAft>
                      </a:pPr>
                      <a:r>
                        <a:rPr lang="en-US" dirty="0">
                          <a:effectLst/>
                        </a:rPr>
                        <a:t>1</a:t>
                      </a:r>
                    </a:p>
                  </a:txBody>
                  <a:tcPr marL="38100" marR="38100" marT="38100" marB="38100"/>
                </a:tc>
                <a:tc>
                  <a:txBody>
                    <a:bodyPr/>
                    <a:lstStyle/>
                    <a:p>
                      <a:pPr marL="54864" rtl="0">
                        <a:spcBef>
                          <a:spcPts val="432"/>
                        </a:spcBef>
                        <a:spcAft>
                          <a:spcPts val="288"/>
                        </a:spcAft>
                      </a:pPr>
                      <a:r>
                        <a:rPr lang="en-US" dirty="0">
                          <a:effectLst/>
                        </a:rPr>
                        <a:t>3</a:t>
                      </a:r>
                    </a:p>
                  </a:txBody>
                  <a:tcPr marL="38100" marR="38100" marT="38100" marB="38100"/>
                </a:tc>
                <a:tc>
                  <a:txBody>
                    <a:bodyPr/>
                    <a:lstStyle/>
                    <a:p>
                      <a:pPr marL="54864" rtl="0">
                        <a:spcBef>
                          <a:spcPts val="432"/>
                        </a:spcBef>
                        <a:spcAft>
                          <a:spcPts val="288"/>
                        </a:spcAft>
                      </a:pPr>
                      <a:r>
                        <a:rPr lang="en-US" dirty="0">
                          <a:effectLst/>
                        </a:rPr>
                        <a:t>White/Green</a:t>
                      </a:r>
                    </a:p>
                  </a:txBody>
                  <a:tcPr marL="38100" marR="38100" marT="38100" marB="38100"/>
                </a:tc>
                <a:tc>
                  <a:txBody>
                    <a:bodyPr/>
                    <a:lstStyle/>
                    <a:p>
                      <a:pPr marL="54864" rtl="0">
                        <a:spcBef>
                          <a:spcPts val="432"/>
                        </a:spcBef>
                        <a:spcAft>
                          <a:spcPts val="288"/>
                        </a:spcAft>
                      </a:pPr>
                      <a:r>
                        <a:rPr lang="en-US">
                          <a:effectLst/>
                        </a:rPr>
                        <a:t>2</a:t>
                      </a:r>
                    </a:p>
                  </a:txBody>
                  <a:tcPr marL="38100" marR="38100" marT="38100" marB="38100"/>
                </a:tc>
                <a:tc>
                  <a:txBody>
                    <a:bodyPr/>
                    <a:lstStyle/>
                    <a:p>
                      <a:pPr marL="54864" rtl="0">
                        <a:spcBef>
                          <a:spcPts val="432"/>
                        </a:spcBef>
                        <a:spcAft>
                          <a:spcPts val="288"/>
                        </a:spcAft>
                      </a:pPr>
                      <a:r>
                        <a:rPr lang="en-US">
                          <a:effectLst/>
                        </a:rPr>
                        <a:t>White/Orange</a:t>
                      </a:r>
                    </a:p>
                  </a:txBody>
                  <a:tcPr marL="38100" marR="38100" marT="38100" marB="38100"/>
                </a:tc>
                <a:extLst>
                  <a:ext uri="{0D108BD9-81ED-4DB2-BD59-A6C34878D82A}">
                    <a16:rowId xmlns:a16="http://schemas.microsoft.com/office/drawing/2014/main" val="1986275570"/>
                  </a:ext>
                </a:extLst>
              </a:tr>
              <a:tr h="370840">
                <a:tc>
                  <a:txBody>
                    <a:bodyPr/>
                    <a:lstStyle/>
                    <a:p>
                      <a:pPr marL="54864" rtl="0">
                        <a:spcBef>
                          <a:spcPts val="432"/>
                        </a:spcBef>
                        <a:spcAft>
                          <a:spcPts val="288"/>
                        </a:spcAft>
                      </a:pPr>
                      <a:r>
                        <a:rPr lang="en-US">
                          <a:effectLst/>
                        </a:rPr>
                        <a:t>2</a:t>
                      </a:r>
                    </a:p>
                  </a:txBody>
                  <a:tcPr marL="38100" marR="38100" marT="38100" marB="38100"/>
                </a:tc>
                <a:tc>
                  <a:txBody>
                    <a:bodyPr/>
                    <a:lstStyle/>
                    <a:p>
                      <a:pPr marL="54864" rtl="0">
                        <a:spcBef>
                          <a:spcPts val="432"/>
                        </a:spcBef>
                        <a:spcAft>
                          <a:spcPts val="288"/>
                        </a:spcAft>
                      </a:pPr>
                      <a:r>
                        <a:rPr lang="en-US">
                          <a:effectLst/>
                        </a:rPr>
                        <a:t>3</a:t>
                      </a:r>
                    </a:p>
                  </a:txBody>
                  <a:tcPr marL="38100" marR="38100" marT="38100" marB="38100"/>
                </a:tc>
                <a:tc>
                  <a:txBody>
                    <a:bodyPr/>
                    <a:lstStyle/>
                    <a:p>
                      <a:pPr marL="54864" rtl="0">
                        <a:spcBef>
                          <a:spcPts val="432"/>
                        </a:spcBef>
                        <a:spcAft>
                          <a:spcPts val="288"/>
                        </a:spcAft>
                      </a:pPr>
                      <a:r>
                        <a:rPr lang="en-US" dirty="0">
                          <a:effectLst/>
                        </a:rPr>
                        <a:t>Green</a:t>
                      </a:r>
                    </a:p>
                  </a:txBody>
                  <a:tcPr marL="38100" marR="38100" marT="38100" marB="38100"/>
                </a:tc>
                <a:tc>
                  <a:txBody>
                    <a:bodyPr/>
                    <a:lstStyle/>
                    <a:p>
                      <a:pPr marL="54864" rtl="0">
                        <a:spcBef>
                          <a:spcPts val="432"/>
                        </a:spcBef>
                        <a:spcAft>
                          <a:spcPts val="288"/>
                        </a:spcAft>
                      </a:pPr>
                      <a:r>
                        <a:rPr lang="en-US" dirty="0">
                          <a:effectLst/>
                        </a:rPr>
                        <a:t>2</a:t>
                      </a:r>
                    </a:p>
                  </a:txBody>
                  <a:tcPr marL="38100" marR="38100" marT="38100" marB="38100"/>
                </a:tc>
                <a:tc>
                  <a:txBody>
                    <a:bodyPr/>
                    <a:lstStyle/>
                    <a:p>
                      <a:pPr marL="54864" rtl="0">
                        <a:spcBef>
                          <a:spcPts val="432"/>
                        </a:spcBef>
                        <a:spcAft>
                          <a:spcPts val="288"/>
                        </a:spcAft>
                      </a:pPr>
                      <a:r>
                        <a:rPr lang="en-US">
                          <a:effectLst/>
                        </a:rPr>
                        <a:t>Orange</a:t>
                      </a:r>
                    </a:p>
                  </a:txBody>
                  <a:tcPr marL="38100" marR="38100" marT="38100" marB="38100"/>
                </a:tc>
                <a:extLst>
                  <a:ext uri="{0D108BD9-81ED-4DB2-BD59-A6C34878D82A}">
                    <a16:rowId xmlns:a16="http://schemas.microsoft.com/office/drawing/2014/main" val="3726803655"/>
                  </a:ext>
                </a:extLst>
              </a:tr>
              <a:tr h="370840">
                <a:tc>
                  <a:txBody>
                    <a:bodyPr/>
                    <a:lstStyle/>
                    <a:p>
                      <a:pPr marL="54864" rtl="0">
                        <a:spcBef>
                          <a:spcPts val="432"/>
                        </a:spcBef>
                        <a:spcAft>
                          <a:spcPts val="288"/>
                        </a:spcAft>
                      </a:pPr>
                      <a:r>
                        <a:rPr lang="en-US">
                          <a:effectLst/>
                        </a:rPr>
                        <a:t>3</a:t>
                      </a:r>
                    </a:p>
                  </a:txBody>
                  <a:tcPr marL="38100" marR="38100" marT="38100" marB="38100"/>
                </a:tc>
                <a:tc>
                  <a:txBody>
                    <a:bodyPr/>
                    <a:lstStyle/>
                    <a:p>
                      <a:pPr marL="54864" rtl="0">
                        <a:spcBef>
                          <a:spcPts val="432"/>
                        </a:spcBef>
                        <a:spcAft>
                          <a:spcPts val="288"/>
                        </a:spcAft>
                      </a:pPr>
                      <a:r>
                        <a:rPr lang="en-US">
                          <a:effectLst/>
                        </a:rPr>
                        <a:t>2</a:t>
                      </a:r>
                    </a:p>
                  </a:txBody>
                  <a:tcPr marL="38100" marR="38100" marT="38100" marB="38100"/>
                </a:tc>
                <a:tc>
                  <a:txBody>
                    <a:bodyPr/>
                    <a:lstStyle/>
                    <a:p>
                      <a:pPr marL="54864" rtl="0">
                        <a:spcBef>
                          <a:spcPts val="432"/>
                        </a:spcBef>
                        <a:spcAft>
                          <a:spcPts val="288"/>
                        </a:spcAft>
                      </a:pPr>
                      <a:r>
                        <a:rPr lang="en-US" dirty="0">
                          <a:effectLst/>
                        </a:rPr>
                        <a:t>White/Orange</a:t>
                      </a:r>
                    </a:p>
                  </a:txBody>
                  <a:tcPr marL="38100" marR="38100" marT="38100" marB="38100"/>
                </a:tc>
                <a:tc>
                  <a:txBody>
                    <a:bodyPr/>
                    <a:lstStyle/>
                    <a:p>
                      <a:pPr marL="54864" rtl="0">
                        <a:spcBef>
                          <a:spcPts val="432"/>
                        </a:spcBef>
                        <a:spcAft>
                          <a:spcPts val="288"/>
                        </a:spcAft>
                      </a:pPr>
                      <a:r>
                        <a:rPr lang="en-US" dirty="0">
                          <a:effectLst/>
                        </a:rPr>
                        <a:t>3</a:t>
                      </a:r>
                    </a:p>
                  </a:txBody>
                  <a:tcPr marL="38100" marR="38100" marT="38100" marB="38100"/>
                </a:tc>
                <a:tc>
                  <a:txBody>
                    <a:bodyPr/>
                    <a:lstStyle/>
                    <a:p>
                      <a:pPr marL="54864" rtl="0">
                        <a:spcBef>
                          <a:spcPts val="432"/>
                        </a:spcBef>
                        <a:spcAft>
                          <a:spcPts val="288"/>
                        </a:spcAft>
                      </a:pPr>
                      <a:r>
                        <a:rPr lang="en-US">
                          <a:effectLst/>
                        </a:rPr>
                        <a:t>White/Green</a:t>
                      </a:r>
                    </a:p>
                  </a:txBody>
                  <a:tcPr marL="38100" marR="38100" marT="38100" marB="38100"/>
                </a:tc>
                <a:extLst>
                  <a:ext uri="{0D108BD9-81ED-4DB2-BD59-A6C34878D82A}">
                    <a16:rowId xmlns:a16="http://schemas.microsoft.com/office/drawing/2014/main" val="3511216001"/>
                  </a:ext>
                </a:extLst>
              </a:tr>
              <a:tr h="370840">
                <a:tc>
                  <a:txBody>
                    <a:bodyPr/>
                    <a:lstStyle/>
                    <a:p>
                      <a:pPr marL="54864" rtl="0">
                        <a:spcBef>
                          <a:spcPts val="432"/>
                        </a:spcBef>
                        <a:spcAft>
                          <a:spcPts val="288"/>
                        </a:spcAft>
                      </a:pPr>
                      <a:r>
                        <a:rPr lang="en-US">
                          <a:effectLst/>
                        </a:rPr>
                        <a:t>4</a:t>
                      </a:r>
                    </a:p>
                  </a:txBody>
                  <a:tcPr marL="38100" marR="38100" marT="38100" marB="38100"/>
                </a:tc>
                <a:tc>
                  <a:txBody>
                    <a:bodyPr/>
                    <a:lstStyle/>
                    <a:p>
                      <a:pPr marL="54864" rtl="0">
                        <a:spcBef>
                          <a:spcPts val="432"/>
                        </a:spcBef>
                        <a:spcAft>
                          <a:spcPts val="288"/>
                        </a:spcAft>
                      </a:pPr>
                      <a:r>
                        <a:rPr lang="en-US">
                          <a:effectLst/>
                        </a:rPr>
                        <a:t>1</a:t>
                      </a:r>
                    </a:p>
                  </a:txBody>
                  <a:tcPr marL="38100" marR="38100" marT="38100" marB="38100"/>
                </a:tc>
                <a:tc>
                  <a:txBody>
                    <a:bodyPr/>
                    <a:lstStyle/>
                    <a:p>
                      <a:pPr marL="54864" rtl="0">
                        <a:spcBef>
                          <a:spcPts val="432"/>
                        </a:spcBef>
                        <a:spcAft>
                          <a:spcPts val="288"/>
                        </a:spcAft>
                      </a:pPr>
                      <a:r>
                        <a:rPr lang="en-US" dirty="0">
                          <a:effectLst/>
                        </a:rPr>
                        <a:t>Blue</a:t>
                      </a:r>
                    </a:p>
                  </a:txBody>
                  <a:tcPr marL="38100" marR="38100" marT="38100" marB="38100"/>
                </a:tc>
                <a:tc>
                  <a:txBody>
                    <a:bodyPr/>
                    <a:lstStyle/>
                    <a:p>
                      <a:pPr marL="54864" rtl="0">
                        <a:spcBef>
                          <a:spcPts val="432"/>
                        </a:spcBef>
                        <a:spcAft>
                          <a:spcPts val="288"/>
                        </a:spcAft>
                      </a:pPr>
                      <a:r>
                        <a:rPr lang="en-US" dirty="0">
                          <a:effectLst/>
                        </a:rPr>
                        <a:t>1</a:t>
                      </a:r>
                    </a:p>
                  </a:txBody>
                  <a:tcPr marL="38100" marR="38100" marT="38100" marB="38100"/>
                </a:tc>
                <a:tc>
                  <a:txBody>
                    <a:bodyPr/>
                    <a:lstStyle/>
                    <a:p>
                      <a:pPr marL="54864" rtl="0">
                        <a:spcBef>
                          <a:spcPts val="432"/>
                        </a:spcBef>
                        <a:spcAft>
                          <a:spcPts val="288"/>
                        </a:spcAft>
                      </a:pPr>
                      <a:r>
                        <a:rPr lang="en-US">
                          <a:effectLst/>
                        </a:rPr>
                        <a:t>Blue</a:t>
                      </a:r>
                    </a:p>
                  </a:txBody>
                  <a:tcPr marL="38100" marR="38100" marT="38100" marB="38100"/>
                </a:tc>
                <a:extLst>
                  <a:ext uri="{0D108BD9-81ED-4DB2-BD59-A6C34878D82A}">
                    <a16:rowId xmlns:a16="http://schemas.microsoft.com/office/drawing/2014/main" val="1866214496"/>
                  </a:ext>
                </a:extLst>
              </a:tr>
              <a:tr h="370840">
                <a:tc>
                  <a:txBody>
                    <a:bodyPr/>
                    <a:lstStyle/>
                    <a:p>
                      <a:pPr marL="54864" rtl="0">
                        <a:spcBef>
                          <a:spcPts val="432"/>
                        </a:spcBef>
                        <a:spcAft>
                          <a:spcPts val="288"/>
                        </a:spcAft>
                      </a:pPr>
                      <a:r>
                        <a:rPr lang="en-US">
                          <a:effectLst/>
                        </a:rPr>
                        <a:t>5</a:t>
                      </a:r>
                    </a:p>
                  </a:txBody>
                  <a:tcPr marL="38100" marR="38100" marT="38100" marB="38100"/>
                </a:tc>
                <a:tc>
                  <a:txBody>
                    <a:bodyPr/>
                    <a:lstStyle/>
                    <a:p>
                      <a:pPr marL="54864" rtl="0">
                        <a:spcBef>
                          <a:spcPts val="432"/>
                        </a:spcBef>
                        <a:spcAft>
                          <a:spcPts val="288"/>
                        </a:spcAft>
                      </a:pPr>
                      <a:r>
                        <a:rPr lang="en-US">
                          <a:effectLst/>
                        </a:rPr>
                        <a:t>1</a:t>
                      </a:r>
                    </a:p>
                  </a:txBody>
                  <a:tcPr marL="38100" marR="38100" marT="38100" marB="38100"/>
                </a:tc>
                <a:tc>
                  <a:txBody>
                    <a:bodyPr/>
                    <a:lstStyle/>
                    <a:p>
                      <a:pPr marL="54864" rtl="0">
                        <a:spcBef>
                          <a:spcPts val="432"/>
                        </a:spcBef>
                        <a:spcAft>
                          <a:spcPts val="288"/>
                        </a:spcAft>
                      </a:pPr>
                      <a:r>
                        <a:rPr lang="en-US" dirty="0">
                          <a:effectLst/>
                        </a:rPr>
                        <a:t>White/Blue</a:t>
                      </a:r>
                    </a:p>
                  </a:txBody>
                  <a:tcPr marL="38100" marR="38100" marT="38100" marB="38100"/>
                </a:tc>
                <a:tc>
                  <a:txBody>
                    <a:bodyPr/>
                    <a:lstStyle/>
                    <a:p>
                      <a:pPr marL="54864" rtl="0">
                        <a:spcBef>
                          <a:spcPts val="432"/>
                        </a:spcBef>
                        <a:spcAft>
                          <a:spcPts val="288"/>
                        </a:spcAft>
                      </a:pPr>
                      <a:r>
                        <a:rPr lang="en-US" dirty="0">
                          <a:effectLst/>
                        </a:rPr>
                        <a:t>1</a:t>
                      </a:r>
                    </a:p>
                  </a:txBody>
                  <a:tcPr marL="38100" marR="38100" marT="38100" marB="38100"/>
                </a:tc>
                <a:tc>
                  <a:txBody>
                    <a:bodyPr/>
                    <a:lstStyle/>
                    <a:p>
                      <a:pPr marL="54864" rtl="0">
                        <a:spcBef>
                          <a:spcPts val="432"/>
                        </a:spcBef>
                        <a:spcAft>
                          <a:spcPts val="288"/>
                        </a:spcAft>
                      </a:pPr>
                      <a:r>
                        <a:rPr lang="en-US" dirty="0">
                          <a:effectLst/>
                        </a:rPr>
                        <a:t>White/Blue</a:t>
                      </a:r>
                    </a:p>
                  </a:txBody>
                  <a:tcPr marL="38100" marR="38100" marT="38100" marB="38100"/>
                </a:tc>
                <a:extLst>
                  <a:ext uri="{0D108BD9-81ED-4DB2-BD59-A6C34878D82A}">
                    <a16:rowId xmlns:a16="http://schemas.microsoft.com/office/drawing/2014/main" val="3659643022"/>
                  </a:ext>
                </a:extLst>
              </a:tr>
              <a:tr h="370840">
                <a:tc>
                  <a:txBody>
                    <a:bodyPr/>
                    <a:lstStyle/>
                    <a:p>
                      <a:pPr marL="54864" rtl="0">
                        <a:spcBef>
                          <a:spcPts val="432"/>
                        </a:spcBef>
                        <a:spcAft>
                          <a:spcPts val="288"/>
                        </a:spcAft>
                      </a:pPr>
                      <a:r>
                        <a:rPr lang="en-US">
                          <a:effectLst/>
                        </a:rPr>
                        <a:t>6</a:t>
                      </a:r>
                    </a:p>
                  </a:txBody>
                  <a:tcPr marL="38100" marR="38100" marT="38100" marB="38100"/>
                </a:tc>
                <a:tc>
                  <a:txBody>
                    <a:bodyPr/>
                    <a:lstStyle/>
                    <a:p>
                      <a:pPr marL="54864" rtl="0">
                        <a:spcBef>
                          <a:spcPts val="432"/>
                        </a:spcBef>
                        <a:spcAft>
                          <a:spcPts val="288"/>
                        </a:spcAft>
                      </a:pPr>
                      <a:r>
                        <a:rPr lang="en-US">
                          <a:effectLst/>
                        </a:rPr>
                        <a:t>2</a:t>
                      </a:r>
                    </a:p>
                  </a:txBody>
                  <a:tcPr marL="38100" marR="38100" marT="38100" marB="38100"/>
                </a:tc>
                <a:tc>
                  <a:txBody>
                    <a:bodyPr/>
                    <a:lstStyle/>
                    <a:p>
                      <a:pPr marL="54864" rtl="0">
                        <a:spcBef>
                          <a:spcPts val="432"/>
                        </a:spcBef>
                        <a:spcAft>
                          <a:spcPts val="288"/>
                        </a:spcAft>
                      </a:pPr>
                      <a:r>
                        <a:rPr lang="en-US" dirty="0">
                          <a:effectLst/>
                        </a:rPr>
                        <a:t>Orange</a:t>
                      </a:r>
                    </a:p>
                  </a:txBody>
                  <a:tcPr marL="38100" marR="38100" marT="38100" marB="38100"/>
                </a:tc>
                <a:tc>
                  <a:txBody>
                    <a:bodyPr/>
                    <a:lstStyle/>
                    <a:p>
                      <a:pPr marL="54864" rtl="0">
                        <a:spcBef>
                          <a:spcPts val="432"/>
                        </a:spcBef>
                        <a:spcAft>
                          <a:spcPts val="288"/>
                        </a:spcAft>
                      </a:pPr>
                      <a:r>
                        <a:rPr lang="en-US" dirty="0">
                          <a:effectLst/>
                        </a:rPr>
                        <a:t>3</a:t>
                      </a:r>
                    </a:p>
                  </a:txBody>
                  <a:tcPr marL="38100" marR="38100" marT="38100" marB="38100"/>
                </a:tc>
                <a:tc>
                  <a:txBody>
                    <a:bodyPr/>
                    <a:lstStyle/>
                    <a:p>
                      <a:pPr marL="54864" rtl="0">
                        <a:spcBef>
                          <a:spcPts val="432"/>
                        </a:spcBef>
                        <a:spcAft>
                          <a:spcPts val="288"/>
                        </a:spcAft>
                      </a:pPr>
                      <a:r>
                        <a:rPr lang="en-US" dirty="0">
                          <a:effectLst/>
                        </a:rPr>
                        <a:t>Green</a:t>
                      </a:r>
                    </a:p>
                  </a:txBody>
                  <a:tcPr marL="38100" marR="38100" marT="38100" marB="38100"/>
                </a:tc>
                <a:extLst>
                  <a:ext uri="{0D108BD9-81ED-4DB2-BD59-A6C34878D82A}">
                    <a16:rowId xmlns:a16="http://schemas.microsoft.com/office/drawing/2014/main" val="2620237240"/>
                  </a:ext>
                </a:extLst>
              </a:tr>
              <a:tr h="370840">
                <a:tc>
                  <a:txBody>
                    <a:bodyPr/>
                    <a:lstStyle/>
                    <a:p>
                      <a:pPr marL="54864" rtl="0">
                        <a:spcBef>
                          <a:spcPts val="432"/>
                        </a:spcBef>
                        <a:spcAft>
                          <a:spcPts val="288"/>
                        </a:spcAft>
                      </a:pPr>
                      <a:r>
                        <a:rPr lang="en-US">
                          <a:effectLst/>
                        </a:rPr>
                        <a:t>7</a:t>
                      </a:r>
                    </a:p>
                  </a:txBody>
                  <a:tcPr marL="38100" marR="38100" marT="38100" marB="38100"/>
                </a:tc>
                <a:tc>
                  <a:txBody>
                    <a:bodyPr/>
                    <a:lstStyle/>
                    <a:p>
                      <a:pPr marL="54864" rtl="0">
                        <a:spcBef>
                          <a:spcPts val="432"/>
                        </a:spcBef>
                        <a:spcAft>
                          <a:spcPts val="288"/>
                        </a:spcAft>
                      </a:pPr>
                      <a:r>
                        <a:rPr lang="en-US">
                          <a:effectLst/>
                        </a:rPr>
                        <a:t>4</a:t>
                      </a:r>
                    </a:p>
                  </a:txBody>
                  <a:tcPr marL="38100" marR="38100" marT="38100" marB="38100"/>
                </a:tc>
                <a:tc>
                  <a:txBody>
                    <a:bodyPr/>
                    <a:lstStyle/>
                    <a:p>
                      <a:pPr marL="54864" rtl="0">
                        <a:spcBef>
                          <a:spcPts val="432"/>
                        </a:spcBef>
                        <a:spcAft>
                          <a:spcPts val="288"/>
                        </a:spcAft>
                      </a:pPr>
                      <a:r>
                        <a:rPr lang="en-US">
                          <a:effectLst/>
                        </a:rPr>
                        <a:t>White/Brown</a:t>
                      </a:r>
                    </a:p>
                  </a:txBody>
                  <a:tcPr marL="38100" marR="38100" marT="38100" marB="38100"/>
                </a:tc>
                <a:tc>
                  <a:txBody>
                    <a:bodyPr/>
                    <a:lstStyle/>
                    <a:p>
                      <a:pPr marL="54864" rtl="0">
                        <a:spcBef>
                          <a:spcPts val="432"/>
                        </a:spcBef>
                        <a:spcAft>
                          <a:spcPts val="288"/>
                        </a:spcAft>
                      </a:pPr>
                      <a:r>
                        <a:rPr lang="en-US" dirty="0">
                          <a:effectLst/>
                        </a:rPr>
                        <a:t>4</a:t>
                      </a:r>
                    </a:p>
                  </a:txBody>
                  <a:tcPr marL="38100" marR="38100" marT="38100" marB="38100"/>
                </a:tc>
                <a:tc>
                  <a:txBody>
                    <a:bodyPr/>
                    <a:lstStyle/>
                    <a:p>
                      <a:pPr marL="54864" rtl="0">
                        <a:spcBef>
                          <a:spcPts val="432"/>
                        </a:spcBef>
                        <a:spcAft>
                          <a:spcPts val="288"/>
                        </a:spcAft>
                      </a:pPr>
                      <a:r>
                        <a:rPr lang="en-US" dirty="0">
                          <a:effectLst/>
                        </a:rPr>
                        <a:t>White/Brown</a:t>
                      </a:r>
                    </a:p>
                  </a:txBody>
                  <a:tcPr marL="38100" marR="38100" marT="38100" marB="38100"/>
                </a:tc>
                <a:extLst>
                  <a:ext uri="{0D108BD9-81ED-4DB2-BD59-A6C34878D82A}">
                    <a16:rowId xmlns:a16="http://schemas.microsoft.com/office/drawing/2014/main" val="4247008929"/>
                  </a:ext>
                </a:extLst>
              </a:tr>
              <a:tr h="370840">
                <a:tc>
                  <a:txBody>
                    <a:bodyPr/>
                    <a:lstStyle/>
                    <a:p>
                      <a:pPr marL="54864" rtl="0">
                        <a:spcBef>
                          <a:spcPts val="432"/>
                        </a:spcBef>
                        <a:spcAft>
                          <a:spcPts val="288"/>
                        </a:spcAft>
                      </a:pPr>
                      <a:r>
                        <a:rPr lang="en-US">
                          <a:effectLst/>
                        </a:rPr>
                        <a:t>8</a:t>
                      </a:r>
                    </a:p>
                  </a:txBody>
                  <a:tcPr marL="38100" marR="38100" marT="38100" marB="38100"/>
                </a:tc>
                <a:tc>
                  <a:txBody>
                    <a:bodyPr/>
                    <a:lstStyle/>
                    <a:p>
                      <a:pPr marL="54864" rtl="0">
                        <a:spcBef>
                          <a:spcPts val="432"/>
                        </a:spcBef>
                        <a:spcAft>
                          <a:spcPts val="288"/>
                        </a:spcAft>
                      </a:pPr>
                      <a:r>
                        <a:rPr lang="en-US">
                          <a:effectLst/>
                        </a:rPr>
                        <a:t>4</a:t>
                      </a:r>
                    </a:p>
                  </a:txBody>
                  <a:tcPr marL="38100" marR="38100" marT="38100" marB="38100"/>
                </a:tc>
                <a:tc>
                  <a:txBody>
                    <a:bodyPr/>
                    <a:lstStyle/>
                    <a:p>
                      <a:pPr marL="54864" rtl="0">
                        <a:spcBef>
                          <a:spcPts val="432"/>
                        </a:spcBef>
                        <a:spcAft>
                          <a:spcPts val="288"/>
                        </a:spcAft>
                      </a:pPr>
                      <a:r>
                        <a:rPr lang="en-US">
                          <a:effectLst/>
                        </a:rPr>
                        <a:t>Brown</a:t>
                      </a:r>
                    </a:p>
                  </a:txBody>
                  <a:tcPr marL="38100" marR="38100" marT="38100" marB="38100"/>
                </a:tc>
                <a:tc>
                  <a:txBody>
                    <a:bodyPr/>
                    <a:lstStyle/>
                    <a:p>
                      <a:pPr marL="54864" rtl="0">
                        <a:spcBef>
                          <a:spcPts val="432"/>
                        </a:spcBef>
                        <a:spcAft>
                          <a:spcPts val="288"/>
                        </a:spcAft>
                      </a:pPr>
                      <a:r>
                        <a:rPr lang="en-US">
                          <a:effectLst/>
                        </a:rPr>
                        <a:t>4</a:t>
                      </a:r>
                    </a:p>
                  </a:txBody>
                  <a:tcPr marL="38100" marR="38100" marT="38100" marB="38100"/>
                </a:tc>
                <a:tc>
                  <a:txBody>
                    <a:bodyPr/>
                    <a:lstStyle/>
                    <a:p>
                      <a:pPr marL="54864" rtl="0">
                        <a:spcBef>
                          <a:spcPts val="432"/>
                        </a:spcBef>
                        <a:spcAft>
                          <a:spcPts val="288"/>
                        </a:spcAft>
                      </a:pPr>
                      <a:r>
                        <a:rPr lang="en-US" dirty="0">
                          <a:effectLst/>
                        </a:rPr>
                        <a:t>Brown</a:t>
                      </a:r>
                    </a:p>
                  </a:txBody>
                  <a:tcPr marL="38100" marR="38100" marT="38100" marB="38100"/>
                </a:tc>
                <a:extLst>
                  <a:ext uri="{0D108BD9-81ED-4DB2-BD59-A6C34878D82A}">
                    <a16:rowId xmlns:a16="http://schemas.microsoft.com/office/drawing/2014/main" val="3938039983"/>
                  </a:ext>
                </a:extLst>
              </a:tr>
            </a:tbl>
          </a:graphicData>
        </a:graphic>
      </p:graphicFrame>
    </p:spTree>
    <p:extLst>
      <p:ext uri="{BB962C8B-B14F-4D97-AF65-F5344CB8AC3E}">
        <p14:creationId xmlns:p14="http://schemas.microsoft.com/office/powerpoint/2010/main" val="29331156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Straight-through and crossover cables </a:t>
            </a:r>
          </a:p>
        </p:txBody>
      </p:sp>
      <p:pic>
        <p:nvPicPr>
          <p:cNvPr id="5" name="Content Placeholder 4">
            <a:extLst>
              <a:ext uri="{FF2B5EF4-FFF2-40B4-BE49-F238E27FC236}">
                <a16:creationId xmlns:a16="http://schemas.microsoft.com/office/drawing/2014/main" id="{CF11366D-D022-421A-97D8-155BBEF59DC5}"/>
              </a:ext>
            </a:extLst>
          </p:cNvPr>
          <p:cNvPicPr>
            <a:picLocks noGrp="1" noChangeAspect="1"/>
          </p:cNvPicPr>
          <p:nvPr>
            <p:ph idx="1"/>
          </p:nvPr>
        </p:nvPicPr>
        <p:blipFill>
          <a:blip r:embed="rId2"/>
          <a:stretch>
            <a:fillRect/>
          </a:stretch>
        </p:blipFill>
        <p:spPr>
          <a:xfrm>
            <a:off x="2638425" y="2005806"/>
            <a:ext cx="7143750" cy="3943350"/>
          </a:xfrm>
          <a:prstGeom prst="rect">
            <a:avLst/>
          </a:prstGeom>
        </p:spPr>
      </p:pic>
    </p:spTree>
    <p:extLst>
      <p:ext uri="{BB962C8B-B14F-4D97-AF65-F5344CB8AC3E}">
        <p14:creationId xmlns:p14="http://schemas.microsoft.com/office/powerpoint/2010/main" val="3184965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Repeaters </a:t>
            </a:r>
          </a:p>
        </p:txBody>
      </p:sp>
      <p:sp>
        <p:nvSpPr>
          <p:cNvPr id="6" name="Content Placeholder 5">
            <a:extLst>
              <a:ext uri="{FF2B5EF4-FFF2-40B4-BE49-F238E27FC236}">
                <a16:creationId xmlns:a16="http://schemas.microsoft.com/office/drawing/2014/main" id="{18563E8F-2F54-4A24-ACEE-9A7FD579BFD2}"/>
              </a:ext>
            </a:extLst>
          </p:cNvPr>
          <p:cNvSpPr>
            <a:spLocks noGrp="1"/>
          </p:cNvSpPr>
          <p:nvPr>
            <p:ph idx="1"/>
          </p:nvPr>
        </p:nvSpPr>
        <p:spPr>
          <a:xfrm>
            <a:off x="334641" y="2278489"/>
            <a:ext cx="11590421" cy="4935956"/>
          </a:xfrm>
        </p:spPr>
        <p:txBody>
          <a:bodyPr/>
          <a:lstStyle/>
          <a:p>
            <a:r>
              <a:rPr lang="en-US" dirty="0"/>
              <a:t>A </a:t>
            </a:r>
            <a:r>
              <a:rPr lang="en-US" i="1" dirty="0"/>
              <a:t>repeater</a:t>
            </a:r>
            <a:r>
              <a:rPr lang="en-US" dirty="0"/>
              <a:t>, sometimes also called an extender, is a device made to enable connections over longer distances.</a:t>
            </a:r>
          </a:p>
          <a:p>
            <a:endParaRPr lang="en-US" dirty="0"/>
          </a:p>
        </p:txBody>
      </p:sp>
      <p:grpSp>
        <p:nvGrpSpPr>
          <p:cNvPr id="188" name="Group 187">
            <a:extLst>
              <a:ext uri="{FF2B5EF4-FFF2-40B4-BE49-F238E27FC236}">
                <a16:creationId xmlns:a16="http://schemas.microsoft.com/office/drawing/2014/main" id="{00E2E73C-E6F4-464B-8207-0C7C637694F0}"/>
              </a:ext>
            </a:extLst>
          </p:cNvPr>
          <p:cNvGrpSpPr/>
          <p:nvPr/>
        </p:nvGrpSpPr>
        <p:grpSpPr>
          <a:xfrm>
            <a:off x="1641936" y="3209925"/>
            <a:ext cx="8932190" cy="3446701"/>
            <a:chOff x="2745486" y="3136047"/>
            <a:chExt cx="8932190" cy="3446701"/>
          </a:xfrm>
        </p:grpSpPr>
        <p:grpSp>
          <p:nvGrpSpPr>
            <p:cNvPr id="63" name="Group 62">
              <a:extLst>
                <a:ext uri="{FF2B5EF4-FFF2-40B4-BE49-F238E27FC236}">
                  <a16:creationId xmlns:a16="http://schemas.microsoft.com/office/drawing/2014/main" id="{92FC7A73-85DD-4620-9A73-3271D38C5F67}"/>
                </a:ext>
              </a:extLst>
            </p:cNvPr>
            <p:cNvGrpSpPr/>
            <p:nvPr/>
          </p:nvGrpSpPr>
          <p:grpSpPr>
            <a:xfrm>
              <a:off x="2745486" y="3136047"/>
              <a:ext cx="1401951" cy="2446178"/>
              <a:chOff x="2884299" y="3243421"/>
              <a:chExt cx="1401951" cy="2446178"/>
            </a:xfrm>
          </p:grpSpPr>
          <p:sp>
            <p:nvSpPr>
              <p:cNvPr id="5" name="Rectangle 4">
                <a:extLst>
                  <a:ext uri="{FF2B5EF4-FFF2-40B4-BE49-F238E27FC236}">
                    <a16:creationId xmlns:a16="http://schemas.microsoft.com/office/drawing/2014/main" id="{75CCAA3D-FA09-415E-BBAB-B000101D1FA1}"/>
                  </a:ext>
                </a:extLst>
              </p:cNvPr>
              <p:cNvSpPr/>
              <p:nvPr/>
            </p:nvSpPr>
            <p:spPr>
              <a:xfrm>
                <a:off x="3104780" y="3590925"/>
                <a:ext cx="960988" cy="18288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C33E6D4-369C-462A-93B5-BD55E304D89C}"/>
                  </a:ext>
                </a:extLst>
              </p:cNvPr>
              <p:cNvSpPr/>
              <p:nvPr/>
            </p:nvSpPr>
            <p:spPr>
              <a:xfrm>
                <a:off x="2989962" y="5419725"/>
                <a:ext cx="1190625"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7BAA363-E36C-42A0-AD36-3C5396FF0063}"/>
                  </a:ext>
                </a:extLst>
              </p:cNvPr>
              <p:cNvSpPr/>
              <p:nvPr/>
            </p:nvSpPr>
            <p:spPr>
              <a:xfrm>
                <a:off x="2884299" y="5554662"/>
                <a:ext cx="1401951"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21F750EB-5D93-4188-8936-07469D0F633A}"/>
                  </a:ext>
                </a:extLst>
              </p:cNvPr>
              <p:cNvSpPr/>
              <p:nvPr/>
            </p:nvSpPr>
            <p:spPr>
              <a:xfrm>
                <a:off x="3301905" y="3455988"/>
                <a:ext cx="566738"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850A6373-EB9B-4155-9CA7-78C4B34470D5}"/>
                  </a:ext>
                </a:extLst>
              </p:cNvPr>
              <p:cNvCxnSpPr>
                <a:cxnSpLocks/>
              </p:cNvCxnSpPr>
              <p:nvPr/>
            </p:nvCxnSpPr>
            <p:spPr>
              <a:xfrm flipV="1">
                <a:off x="3585274" y="3243421"/>
                <a:ext cx="0" cy="266700"/>
              </a:xfrm>
              <a:prstGeom prst="line">
                <a:avLst/>
              </a:prstGeom>
              <a:ln w="38100">
                <a:solidFill>
                  <a:srgbClr val="C6C5C5"/>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08FA4BF-71D4-49D4-9BC6-96200024C541}"/>
                  </a:ext>
                </a:extLst>
              </p:cNvPr>
              <p:cNvSpPr/>
              <p:nvPr/>
            </p:nvSpPr>
            <p:spPr>
              <a:xfrm>
                <a:off x="3192900" y="3780010"/>
                <a:ext cx="784749" cy="86183"/>
              </a:xfrm>
              <a:prstGeom prst="rect">
                <a:avLst/>
              </a:prstGeom>
              <a:solidFill>
                <a:srgbClr val="66806C"/>
              </a:solidFill>
              <a:ln>
                <a:solidFill>
                  <a:srgbClr val="668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242A13C8-D8B2-4BD6-A17A-9B1A9038EF44}"/>
                  </a:ext>
                </a:extLst>
              </p:cNvPr>
              <p:cNvGrpSpPr/>
              <p:nvPr/>
            </p:nvGrpSpPr>
            <p:grpSpPr>
              <a:xfrm>
                <a:off x="3214057" y="3969912"/>
                <a:ext cx="742434" cy="152400"/>
                <a:chOff x="3212859" y="3969912"/>
                <a:chExt cx="742434" cy="152400"/>
              </a:xfrm>
            </p:grpSpPr>
            <p:sp>
              <p:nvSpPr>
                <p:cNvPr id="31" name="Rectangle 30">
                  <a:extLst>
                    <a:ext uri="{FF2B5EF4-FFF2-40B4-BE49-F238E27FC236}">
                      <a16:creationId xmlns:a16="http://schemas.microsoft.com/office/drawing/2014/main" id="{5A50AD5F-1A6F-4416-8F27-050F498C103F}"/>
                    </a:ext>
                  </a:extLst>
                </p:cNvPr>
                <p:cNvSpPr/>
                <p:nvPr/>
              </p:nvSpPr>
              <p:spPr>
                <a:xfrm>
                  <a:off x="3212859"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8094215-6482-43FC-8E1D-F32E9DCCE72D}"/>
                    </a:ext>
                  </a:extLst>
                </p:cNvPr>
                <p:cNvSpPr/>
                <p:nvPr/>
              </p:nvSpPr>
              <p:spPr>
                <a:xfrm>
                  <a:off x="3409537"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DFBF4756-5481-4D0A-BA04-FE9867A994A5}"/>
                    </a:ext>
                  </a:extLst>
                </p:cNvPr>
                <p:cNvSpPr/>
                <p:nvPr/>
              </p:nvSpPr>
              <p:spPr>
                <a:xfrm>
                  <a:off x="3606215"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021C668F-DB2E-4CD3-A850-1B560BC67915}"/>
                    </a:ext>
                  </a:extLst>
                </p:cNvPr>
                <p:cNvSpPr/>
                <p:nvPr/>
              </p:nvSpPr>
              <p:spPr>
                <a:xfrm>
                  <a:off x="3802893"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94FA2951-C6A8-406B-8589-41505696488F}"/>
                  </a:ext>
                </a:extLst>
              </p:cNvPr>
              <p:cNvGrpSpPr/>
              <p:nvPr/>
            </p:nvGrpSpPr>
            <p:grpSpPr>
              <a:xfrm>
                <a:off x="3214057" y="4162644"/>
                <a:ext cx="742434" cy="152400"/>
                <a:chOff x="3206205" y="4166790"/>
                <a:chExt cx="742434" cy="152400"/>
              </a:xfrm>
            </p:grpSpPr>
            <p:sp>
              <p:nvSpPr>
                <p:cNvPr id="35" name="Rectangle 34">
                  <a:extLst>
                    <a:ext uri="{FF2B5EF4-FFF2-40B4-BE49-F238E27FC236}">
                      <a16:creationId xmlns:a16="http://schemas.microsoft.com/office/drawing/2014/main" id="{DC82FC3C-43BE-4F98-AD96-789761418C4A}"/>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96B64393-E7A5-4957-821D-1ECC6938C72E}"/>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922EE52D-B28A-4FA5-A447-D0A20119F2F3}"/>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4617A56-E4FF-4875-A3C1-B1F47B6B5786}"/>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472C1074-1C6E-448D-B4F3-06698F69C177}"/>
                  </a:ext>
                </a:extLst>
              </p:cNvPr>
              <p:cNvGrpSpPr/>
              <p:nvPr/>
            </p:nvGrpSpPr>
            <p:grpSpPr>
              <a:xfrm>
                <a:off x="3214057" y="4355376"/>
                <a:ext cx="742434" cy="152400"/>
                <a:chOff x="3206205" y="4166790"/>
                <a:chExt cx="742434" cy="152400"/>
              </a:xfrm>
            </p:grpSpPr>
            <p:sp>
              <p:nvSpPr>
                <p:cNvPr id="42" name="Rectangle 41">
                  <a:extLst>
                    <a:ext uri="{FF2B5EF4-FFF2-40B4-BE49-F238E27FC236}">
                      <a16:creationId xmlns:a16="http://schemas.microsoft.com/office/drawing/2014/main" id="{ACDFCE51-1D5F-4DC0-8397-DBB9847EF0E0}"/>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1B47928F-41D1-4FBE-909D-0A6BDE63316D}"/>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3514F008-E80C-4ED5-A757-4CE0870005B6}"/>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12F1CBA1-EF8B-41F2-9FCA-8A54EAC8097A}"/>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a:extLst>
                  <a:ext uri="{FF2B5EF4-FFF2-40B4-BE49-F238E27FC236}">
                    <a16:creationId xmlns:a16="http://schemas.microsoft.com/office/drawing/2014/main" id="{E191E25F-BFA3-4942-ADA6-3F091DBA9374}"/>
                  </a:ext>
                </a:extLst>
              </p:cNvPr>
              <p:cNvGrpSpPr/>
              <p:nvPr/>
            </p:nvGrpSpPr>
            <p:grpSpPr>
              <a:xfrm>
                <a:off x="3214057" y="4548108"/>
                <a:ext cx="742434" cy="152400"/>
                <a:chOff x="3206205" y="4166790"/>
                <a:chExt cx="742434" cy="152400"/>
              </a:xfrm>
            </p:grpSpPr>
            <p:sp>
              <p:nvSpPr>
                <p:cNvPr id="47" name="Rectangle 46">
                  <a:extLst>
                    <a:ext uri="{FF2B5EF4-FFF2-40B4-BE49-F238E27FC236}">
                      <a16:creationId xmlns:a16="http://schemas.microsoft.com/office/drawing/2014/main" id="{DCD03D63-EEF9-488C-A150-E5BC3041D418}"/>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37C225B-BF95-4F0F-ACAD-D8F380B740F6}"/>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4A01D6E1-2817-4907-BC3A-C2B4C9DE7D96}"/>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EA70545B-6E20-411D-AB5E-E52055C10F2A}"/>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a:extLst>
                  <a:ext uri="{FF2B5EF4-FFF2-40B4-BE49-F238E27FC236}">
                    <a16:creationId xmlns:a16="http://schemas.microsoft.com/office/drawing/2014/main" id="{2CA23B2F-E117-4958-9E2B-E00B7DBB9409}"/>
                  </a:ext>
                </a:extLst>
              </p:cNvPr>
              <p:cNvGrpSpPr/>
              <p:nvPr/>
            </p:nvGrpSpPr>
            <p:grpSpPr>
              <a:xfrm>
                <a:off x="3214057" y="4740840"/>
                <a:ext cx="742434" cy="152400"/>
                <a:chOff x="3206205" y="4166790"/>
                <a:chExt cx="742434" cy="152400"/>
              </a:xfrm>
            </p:grpSpPr>
            <p:sp>
              <p:nvSpPr>
                <p:cNvPr id="52" name="Rectangle 51">
                  <a:extLst>
                    <a:ext uri="{FF2B5EF4-FFF2-40B4-BE49-F238E27FC236}">
                      <a16:creationId xmlns:a16="http://schemas.microsoft.com/office/drawing/2014/main" id="{35D48775-AD75-4184-B385-C1354F72B9AB}"/>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A4FB27F-8C03-44AC-AC78-D823A0F7CA2E}"/>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2BED71E1-CF67-45AF-BB5A-E5445D93D218}"/>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A2AAF463-97BD-4652-9896-E66A02D3373D}"/>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a:extLst>
                  <a:ext uri="{FF2B5EF4-FFF2-40B4-BE49-F238E27FC236}">
                    <a16:creationId xmlns:a16="http://schemas.microsoft.com/office/drawing/2014/main" id="{CDC757FD-5544-4627-8313-42CCF5872044}"/>
                  </a:ext>
                </a:extLst>
              </p:cNvPr>
              <p:cNvGrpSpPr/>
              <p:nvPr/>
            </p:nvGrpSpPr>
            <p:grpSpPr>
              <a:xfrm>
                <a:off x="3214057" y="4933574"/>
                <a:ext cx="742434" cy="152400"/>
                <a:chOff x="3206205" y="4166790"/>
                <a:chExt cx="742434" cy="152400"/>
              </a:xfrm>
            </p:grpSpPr>
            <p:sp>
              <p:nvSpPr>
                <p:cNvPr id="57" name="Rectangle 56">
                  <a:extLst>
                    <a:ext uri="{FF2B5EF4-FFF2-40B4-BE49-F238E27FC236}">
                      <a16:creationId xmlns:a16="http://schemas.microsoft.com/office/drawing/2014/main" id="{5E74BD0D-10C4-4F5D-BB57-05B76E4772B6}"/>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B068EF0B-447C-4CF5-8322-FDF158112AF2}"/>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EB1CEB0-49D9-4C09-A535-29C08942E197}"/>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6C152DA7-AFE1-496E-A18B-3F68DED6E976}"/>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1" name="Rectangle 60">
                <a:extLst>
                  <a:ext uri="{FF2B5EF4-FFF2-40B4-BE49-F238E27FC236}">
                    <a16:creationId xmlns:a16="http://schemas.microsoft.com/office/drawing/2014/main" id="{A3D93D4C-6AF7-4599-97DD-18109B2C8AD9}"/>
                  </a:ext>
                </a:extLst>
              </p:cNvPr>
              <p:cNvSpPr/>
              <p:nvPr/>
            </p:nvSpPr>
            <p:spPr>
              <a:xfrm>
                <a:off x="3400032" y="5168294"/>
                <a:ext cx="370484" cy="511780"/>
              </a:xfrm>
              <a:prstGeom prst="rect">
                <a:avLst/>
              </a:prstGeom>
              <a:solidFill>
                <a:srgbClr val="66806C"/>
              </a:solidFill>
              <a:ln>
                <a:solidFill>
                  <a:srgbClr val="668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6" name="TextBox 65">
              <a:extLst>
                <a:ext uri="{FF2B5EF4-FFF2-40B4-BE49-F238E27FC236}">
                  <a16:creationId xmlns:a16="http://schemas.microsoft.com/office/drawing/2014/main" id="{C010AA46-F0D7-432F-945D-F4B1FAA1F559}"/>
                </a:ext>
              </a:extLst>
            </p:cNvPr>
            <p:cNvSpPr txBox="1"/>
            <p:nvPr/>
          </p:nvSpPr>
          <p:spPr>
            <a:xfrm>
              <a:off x="2975018" y="5603537"/>
              <a:ext cx="942887" cy="369332"/>
            </a:xfrm>
            <a:prstGeom prst="rect">
              <a:avLst/>
            </a:prstGeom>
            <a:noFill/>
          </p:spPr>
          <p:txBody>
            <a:bodyPr wrap="none" rtlCol="0">
              <a:spAutoFit/>
            </a:bodyPr>
            <a:lstStyle/>
            <a:p>
              <a:r>
                <a:rPr lang="en-GB" dirty="0"/>
                <a:t>Building</a:t>
              </a:r>
            </a:p>
          </p:txBody>
        </p:sp>
        <p:grpSp>
          <p:nvGrpSpPr>
            <p:cNvPr id="86" name="Group 85">
              <a:extLst>
                <a:ext uri="{FF2B5EF4-FFF2-40B4-BE49-F238E27FC236}">
                  <a16:creationId xmlns:a16="http://schemas.microsoft.com/office/drawing/2014/main" id="{B50301B1-D026-4101-BDBA-38FE9CEF4C42}"/>
                </a:ext>
              </a:extLst>
            </p:cNvPr>
            <p:cNvGrpSpPr/>
            <p:nvPr/>
          </p:nvGrpSpPr>
          <p:grpSpPr>
            <a:xfrm>
              <a:off x="8347026" y="3454612"/>
              <a:ext cx="1416893" cy="505186"/>
              <a:chOff x="2099231" y="5306494"/>
              <a:chExt cx="3120864" cy="914400"/>
            </a:xfrm>
          </p:grpSpPr>
          <p:sp>
            <p:nvSpPr>
              <p:cNvPr id="69" name="Arc 68">
                <a:extLst>
                  <a:ext uri="{FF2B5EF4-FFF2-40B4-BE49-F238E27FC236}">
                    <a16:creationId xmlns:a16="http://schemas.microsoft.com/office/drawing/2014/main" id="{FB37E904-88B1-4EE0-AF52-A660B6D6ECEF}"/>
                  </a:ext>
                </a:extLst>
              </p:cNvPr>
              <p:cNvSpPr/>
              <p:nvPr/>
            </p:nvSpPr>
            <p:spPr>
              <a:xfrm>
                <a:off x="2099231"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 name="Arc 69">
                <a:extLst>
                  <a:ext uri="{FF2B5EF4-FFF2-40B4-BE49-F238E27FC236}">
                    <a16:creationId xmlns:a16="http://schemas.microsoft.com/office/drawing/2014/main" id="{83D687C9-FF2C-49AF-BD89-6A94E183945A}"/>
                  </a:ext>
                </a:extLst>
              </p:cNvPr>
              <p:cNvSpPr/>
              <p:nvPr/>
            </p:nvSpPr>
            <p:spPr>
              <a:xfrm flipV="1">
                <a:off x="2619375"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 name="Arc 70">
                <a:extLst>
                  <a:ext uri="{FF2B5EF4-FFF2-40B4-BE49-F238E27FC236}">
                    <a16:creationId xmlns:a16="http://schemas.microsoft.com/office/drawing/2014/main" id="{2A10854E-7422-4BFB-BFEA-A4A02A121EB9}"/>
                  </a:ext>
                </a:extLst>
              </p:cNvPr>
              <p:cNvSpPr/>
              <p:nvPr/>
            </p:nvSpPr>
            <p:spPr>
              <a:xfrm>
                <a:off x="3139519"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Arc 71">
                <a:extLst>
                  <a:ext uri="{FF2B5EF4-FFF2-40B4-BE49-F238E27FC236}">
                    <a16:creationId xmlns:a16="http://schemas.microsoft.com/office/drawing/2014/main" id="{9F2246DF-7D8F-4F6B-8946-1444543EC14B}"/>
                  </a:ext>
                </a:extLst>
              </p:cNvPr>
              <p:cNvSpPr/>
              <p:nvPr/>
            </p:nvSpPr>
            <p:spPr>
              <a:xfrm flipV="1">
                <a:off x="3659663"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Arc 72">
                <a:extLst>
                  <a:ext uri="{FF2B5EF4-FFF2-40B4-BE49-F238E27FC236}">
                    <a16:creationId xmlns:a16="http://schemas.microsoft.com/office/drawing/2014/main" id="{00BD0E4A-9A28-44EF-88FB-9A2A60F8D648}"/>
                  </a:ext>
                </a:extLst>
              </p:cNvPr>
              <p:cNvSpPr/>
              <p:nvPr/>
            </p:nvSpPr>
            <p:spPr>
              <a:xfrm>
                <a:off x="4179807"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4" name="Arc 73">
                <a:extLst>
                  <a:ext uri="{FF2B5EF4-FFF2-40B4-BE49-F238E27FC236}">
                    <a16:creationId xmlns:a16="http://schemas.microsoft.com/office/drawing/2014/main" id="{63A0E313-70F6-4419-89F0-3FDC915C08B9}"/>
                  </a:ext>
                </a:extLst>
              </p:cNvPr>
              <p:cNvSpPr/>
              <p:nvPr/>
            </p:nvSpPr>
            <p:spPr>
              <a:xfrm flipV="1">
                <a:off x="4699951" y="5306494"/>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85" name="Group 84">
              <a:extLst>
                <a:ext uri="{FF2B5EF4-FFF2-40B4-BE49-F238E27FC236}">
                  <a16:creationId xmlns:a16="http://schemas.microsoft.com/office/drawing/2014/main" id="{C3A01967-870C-40BE-B1C6-09F7B4FC5E6E}"/>
                </a:ext>
              </a:extLst>
            </p:cNvPr>
            <p:cNvGrpSpPr/>
            <p:nvPr/>
          </p:nvGrpSpPr>
          <p:grpSpPr>
            <a:xfrm>
              <a:off x="4750027" y="3452536"/>
              <a:ext cx="1433514" cy="494927"/>
              <a:chOff x="1839159" y="1947758"/>
              <a:chExt cx="3208535" cy="983299"/>
            </a:xfrm>
          </p:grpSpPr>
          <p:sp>
            <p:nvSpPr>
              <p:cNvPr id="75" name="Arc 74">
                <a:extLst>
                  <a:ext uri="{FF2B5EF4-FFF2-40B4-BE49-F238E27FC236}">
                    <a16:creationId xmlns:a16="http://schemas.microsoft.com/office/drawing/2014/main" id="{3F243141-9561-4F8D-83FD-AE5D2573EA94}"/>
                  </a:ext>
                </a:extLst>
              </p:cNvPr>
              <p:cNvSpPr/>
              <p:nvPr/>
            </p:nvSpPr>
            <p:spPr>
              <a:xfrm>
                <a:off x="1839159" y="2016657"/>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6" name="Arc 75">
                <a:extLst>
                  <a:ext uri="{FF2B5EF4-FFF2-40B4-BE49-F238E27FC236}">
                    <a16:creationId xmlns:a16="http://schemas.microsoft.com/office/drawing/2014/main" id="{947B98F1-B956-4835-9A82-BDF46A085F3C}"/>
                  </a:ext>
                </a:extLst>
              </p:cNvPr>
              <p:cNvSpPr/>
              <p:nvPr/>
            </p:nvSpPr>
            <p:spPr>
              <a:xfrm flipV="1">
                <a:off x="2349778" y="1947758"/>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7" name="Arc 76">
                <a:extLst>
                  <a:ext uri="{FF2B5EF4-FFF2-40B4-BE49-F238E27FC236}">
                    <a16:creationId xmlns:a16="http://schemas.microsoft.com/office/drawing/2014/main" id="{233CD459-5D90-44CE-B815-53D522F9ECC8}"/>
                  </a:ext>
                </a:extLst>
              </p:cNvPr>
              <p:cNvSpPr/>
              <p:nvPr/>
            </p:nvSpPr>
            <p:spPr>
              <a:xfrm>
                <a:off x="2879447" y="2016657"/>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8" name="Arc 77">
                <a:extLst>
                  <a:ext uri="{FF2B5EF4-FFF2-40B4-BE49-F238E27FC236}">
                    <a16:creationId xmlns:a16="http://schemas.microsoft.com/office/drawing/2014/main" id="{E7012E4F-CA66-4799-B76F-B08B604B0F6E}"/>
                  </a:ext>
                </a:extLst>
              </p:cNvPr>
              <p:cNvSpPr/>
              <p:nvPr/>
            </p:nvSpPr>
            <p:spPr>
              <a:xfrm flipV="1">
                <a:off x="3390066" y="1997607"/>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 name="Arc 78">
                <a:extLst>
                  <a:ext uri="{FF2B5EF4-FFF2-40B4-BE49-F238E27FC236}">
                    <a16:creationId xmlns:a16="http://schemas.microsoft.com/office/drawing/2014/main" id="{D99B1A5E-7805-4DD9-B4BC-36C363131DBF}"/>
                  </a:ext>
                </a:extLst>
              </p:cNvPr>
              <p:cNvSpPr/>
              <p:nvPr/>
            </p:nvSpPr>
            <p:spPr>
              <a:xfrm>
                <a:off x="3905448" y="2097931"/>
                <a:ext cx="622102" cy="743482"/>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 name="Arc 79">
                <a:extLst>
                  <a:ext uri="{FF2B5EF4-FFF2-40B4-BE49-F238E27FC236}">
                    <a16:creationId xmlns:a16="http://schemas.microsoft.com/office/drawing/2014/main" id="{46EC48E7-F61B-4364-AABC-ADD33401AA19}"/>
                  </a:ext>
                </a:extLst>
              </p:cNvPr>
              <p:cNvSpPr/>
              <p:nvPr/>
            </p:nvSpPr>
            <p:spPr>
              <a:xfrm flipV="1">
                <a:off x="4527550" y="1985701"/>
                <a:ext cx="520144" cy="914400"/>
              </a:xfrm>
              <a:prstGeom prst="arc">
                <a:avLst>
                  <a:gd name="adj1" fmla="val 10937437"/>
                  <a:gd name="adj2" fmla="val 1907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2" name="Straight Connector 81">
                <a:extLst>
                  <a:ext uri="{FF2B5EF4-FFF2-40B4-BE49-F238E27FC236}">
                    <a16:creationId xmlns:a16="http://schemas.microsoft.com/office/drawing/2014/main" id="{EDDC8109-F804-4239-A073-38A112811D23}"/>
                  </a:ext>
                </a:extLst>
              </p:cNvPr>
              <p:cNvCxnSpPr>
                <a:cxnSpLocks/>
              </p:cNvCxnSpPr>
              <p:nvPr/>
            </p:nvCxnSpPr>
            <p:spPr>
              <a:xfrm>
                <a:off x="3910210" y="2407182"/>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97399B74-EECB-4870-B25D-8907EC1ED1EC}"/>
                </a:ext>
              </a:extLst>
            </p:cNvPr>
            <p:cNvGrpSpPr/>
            <p:nvPr/>
          </p:nvGrpSpPr>
          <p:grpSpPr>
            <a:xfrm>
              <a:off x="10275725" y="3235798"/>
              <a:ext cx="1401951" cy="2763259"/>
              <a:chOff x="9556462" y="3011069"/>
              <a:chExt cx="1401951" cy="2763259"/>
            </a:xfrm>
          </p:grpSpPr>
          <p:grpSp>
            <p:nvGrpSpPr>
              <p:cNvPr id="87" name="Group 86">
                <a:extLst>
                  <a:ext uri="{FF2B5EF4-FFF2-40B4-BE49-F238E27FC236}">
                    <a16:creationId xmlns:a16="http://schemas.microsoft.com/office/drawing/2014/main" id="{C542752A-1456-4589-9D4A-073C90F95847}"/>
                  </a:ext>
                </a:extLst>
              </p:cNvPr>
              <p:cNvGrpSpPr/>
              <p:nvPr/>
            </p:nvGrpSpPr>
            <p:grpSpPr>
              <a:xfrm>
                <a:off x="9556462" y="3011069"/>
                <a:ext cx="1401951" cy="2446178"/>
                <a:chOff x="2884299" y="3243421"/>
                <a:chExt cx="1401951" cy="2446178"/>
              </a:xfrm>
            </p:grpSpPr>
            <p:sp>
              <p:nvSpPr>
                <p:cNvPr id="88" name="Rectangle 87">
                  <a:extLst>
                    <a:ext uri="{FF2B5EF4-FFF2-40B4-BE49-F238E27FC236}">
                      <a16:creationId xmlns:a16="http://schemas.microsoft.com/office/drawing/2014/main" id="{3D493238-82DE-4860-B3A1-72761F2DA3E2}"/>
                    </a:ext>
                  </a:extLst>
                </p:cNvPr>
                <p:cNvSpPr/>
                <p:nvPr/>
              </p:nvSpPr>
              <p:spPr>
                <a:xfrm>
                  <a:off x="3104780" y="3590925"/>
                  <a:ext cx="960988" cy="18288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16C8B074-74C3-4A34-BDA1-87E6727BA35E}"/>
                    </a:ext>
                  </a:extLst>
                </p:cNvPr>
                <p:cNvSpPr/>
                <p:nvPr/>
              </p:nvSpPr>
              <p:spPr>
                <a:xfrm>
                  <a:off x="2989962" y="5419725"/>
                  <a:ext cx="1190625"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8C3AF088-4E89-4B71-8839-652679D22C9D}"/>
                    </a:ext>
                  </a:extLst>
                </p:cNvPr>
                <p:cNvSpPr/>
                <p:nvPr/>
              </p:nvSpPr>
              <p:spPr>
                <a:xfrm>
                  <a:off x="2884299" y="5554662"/>
                  <a:ext cx="1401951"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2392EEEE-A1F6-4DAF-9902-1217C8CEB367}"/>
                    </a:ext>
                  </a:extLst>
                </p:cNvPr>
                <p:cNvSpPr/>
                <p:nvPr/>
              </p:nvSpPr>
              <p:spPr>
                <a:xfrm>
                  <a:off x="3301905" y="3455988"/>
                  <a:ext cx="566738"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2" name="Straight Connector 91">
                  <a:extLst>
                    <a:ext uri="{FF2B5EF4-FFF2-40B4-BE49-F238E27FC236}">
                      <a16:creationId xmlns:a16="http://schemas.microsoft.com/office/drawing/2014/main" id="{F466EFAB-B376-4E42-A4C5-F291C367FC76}"/>
                    </a:ext>
                  </a:extLst>
                </p:cNvPr>
                <p:cNvCxnSpPr>
                  <a:cxnSpLocks/>
                </p:cNvCxnSpPr>
                <p:nvPr/>
              </p:nvCxnSpPr>
              <p:spPr>
                <a:xfrm flipV="1">
                  <a:off x="3585274" y="3243421"/>
                  <a:ext cx="0" cy="266700"/>
                </a:xfrm>
                <a:prstGeom prst="line">
                  <a:avLst/>
                </a:prstGeom>
                <a:ln w="38100">
                  <a:solidFill>
                    <a:srgbClr val="C6C5C5"/>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7CE9AF59-A55B-4AD2-890B-3C0CF61025D2}"/>
                    </a:ext>
                  </a:extLst>
                </p:cNvPr>
                <p:cNvSpPr/>
                <p:nvPr/>
              </p:nvSpPr>
              <p:spPr>
                <a:xfrm>
                  <a:off x="3192900" y="3780010"/>
                  <a:ext cx="784749" cy="86183"/>
                </a:xfrm>
                <a:prstGeom prst="rect">
                  <a:avLst/>
                </a:prstGeom>
                <a:solidFill>
                  <a:srgbClr val="66806C"/>
                </a:solidFill>
                <a:ln>
                  <a:solidFill>
                    <a:srgbClr val="668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4" name="Group 93">
                  <a:extLst>
                    <a:ext uri="{FF2B5EF4-FFF2-40B4-BE49-F238E27FC236}">
                      <a16:creationId xmlns:a16="http://schemas.microsoft.com/office/drawing/2014/main" id="{080AC9C3-7E1C-4D4B-A885-88918853E79A}"/>
                    </a:ext>
                  </a:extLst>
                </p:cNvPr>
                <p:cNvGrpSpPr/>
                <p:nvPr/>
              </p:nvGrpSpPr>
              <p:grpSpPr>
                <a:xfrm>
                  <a:off x="3214057" y="3969912"/>
                  <a:ext cx="742434" cy="152400"/>
                  <a:chOff x="3212859" y="3969912"/>
                  <a:chExt cx="742434" cy="152400"/>
                </a:xfrm>
              </p:grpSpPr>
              <p:sp>
                <p:nvSpPr>
                  <p:cNvPr id="121" name="Rectangle 120">
                    <a:extLst>
                      <a:ext uri="{FF2B5EF4-FFF2-40B4-BE49-F238E27FC236}">
                        <a16:creationId xmlns:a16="http://schemas.microsoft.com/office/drawing/2014/main" id="{4650DF26-855A-4962-997C-66D68964C045}"/>
                      </a:ext>
                    </a:extLst>
                  </p:cNvPr>
                  <p:cNvSpPr/>
                  <p:nvPr/>
                </p:nvSpPr>
                <p:spPr>
                  <a:xfrm>
                    <a:off x="3212859"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4A7A35DF-2387-41D0-B589-570EF333DD2A}"/>
                      </a:ext>
                    </a:extLst>
                  </p:cNvPr>
                  <p:cNvSpPr/>
                  <p:nvPr/>
                </p:nvSpPr>
                <p:spPr>
                  <a:xfrm>
                    <a:off x="3409537"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9010F428-EDB2-4C14-9ED7-9B3DE4EDBE2D}"/>
                      </a:ext>
                    </a:extLst>
                  </p:cNvPr>
                  <p:cNvSpPr/>
                  <p:nvPr/>
                </p:nvSpPr>
                <p:spPr>
                  <a:xfrm>
                    <a:off x="3606215"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9B9118E1-9B0E-43E8-90A4-53CE5D47F929}"/>
                      </a:ext>
                    </a:extLst>
                  </p:cNvPr>
                  <p:cNvSpPr/>
                  <p:nvPr/>
                </p:nvSpPr>
                <p:spPr>
                  <a:xfrm>
                    <a:off x="3802893"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5" name="Group 94">
                  <a:extLst>
                    <a:ext uri="{FF2B5EF4-FFF2-40B4-BE49-F238E27FC236}">
                      <a16:creationId xmlns:a16="http://schemas.microsoft.com/office/drawing/2014/main" id="{71BD55DA-40B6-4015-A0C8-0861BF25D306}"/>
                    </a:ext>
                  </a:extLst>
                </p:cNvPr>
                <p:cNvGrpSpPr/>
                <p:nvPr/>
              </p:nvGrpSpPr>
              <p:grpSpPr>
                <a:xfrm>
                  <a:off x="3214057" y="4162644"/>
                  <a:ext cx="742434" cy="152400"/>
                  <a:chOff x="3206205" y="4166790"/>
                  <a:chExt cx="742434" cy="152400"/>
                </a:xfrm>
              </p:grpSpPr>
              <p:sp>
                <p:nvSpPr>
                  <p:cNvPr id="117" name="Rectangle 116">
                    <a:extLst>
                      <a:ext uri="{FF2B5EF4-FFF2-40B4-BE49-F238E27FC236}">
                        <a16:creationId xmlns:a16="http://schemas.microsoft.com/office/drawing/2014/main" id="{CA9E6690-0A70-4153-B029-C90E3E361EE2}"/>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699BFC68-1BBA-41E3-83B2-11A77EF29D57}"/>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258D3541-D482-4C4F-A02E-4D136E17741E}"/>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2EED5D7F-5F2D-437C-AF1C-A24DAE133D30}"/>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6" name="Group 95">
                  <a:extLst>
                    <a:ext uri="{FF2B5EF4-FFF2-40B4-BE49-F238E27FC236}">
                      <a16:creationId xmlns:a16="http://schemas.microsoft.com/office/drawing/2014/main" id="{9F16D994-1E53-42D2-A96F-63CE2B2A3437}"/>
                    </a:ext>
                  </a:extLst>
                </p:cNvPr>
                <p:cNvGrpSpPr/>
                <p:nvPr/>
              </p:nvGrpSpPr>
              <p:grpSpPr>
                <a:xfrm>
                  <a:off x="3214057" y="4355376"/>
                  <a:ext cx="742434" cy="152400"/>
                  <a:chOff x="3206205" y="4166790"/>
                  <a:chExt cx="742434" cy="152400"/>
                </a:xfrm>
              </p:grpSpPr>
              <p:sp>
                <p:nvSpPr>
                  <p:cNvPr id="113" name="Rectangle 112">
                    <a:extLst>
                      <a:ext uri="{FF2B5EF4-FFF2-40B4-BE49-F238E27FC236}">
                        <a16:creationId xmlns:a16="http://schemas.microsoft.com/office/drawing/2014/main" id="{DA8E728C-FBAD-4B1A-87EA-FDFC22C1BF5B}"/>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C07F085A-6B88-4D5B-B060-FAC1124D125F}"/>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4D38FD0D-7C9E-4D03-A3E8-CBE88A8B4EC3}"/>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7FD6D6DF-5782-4EF8-A2E8-BBC03894AC0C}"/>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7" name="Group 96">
                  <a:extLst>
                    <a:ext uri="{FF2B5EF4-FFF2-40B4-BE49-F238E27FC236}">
                      <a16:creationId xmlns:a16="http://schemas.microsoft.com/office/drawing/2014/main" id="{F896C678-F65F-454D-BB7A-A3A570D5553A}"/>
                    </a:ext>
                  </a:extLst>
                </p:cNvPr>
                <p:cNvGrpSpPr/>
                <p:nvPr/>
              </p:nvGrpSpPr>
              <p:grpSpPr>
                <a:xfrm>
                  <a:off x="3214057" y="4548108"/>
                  <a:ext cx="742434" cy="152400"/>
                  <a:chOff x="3206205" y="4166790"/>
                  <a:chExt cx="742434" cy="152400"/>
                </a:xfrm>
              </p:grpSpPr>
              <p:sp>
                <p:nvSpPr>
                  <p:cNvPr id="109" name="Rectangle 108">
                    <a:extLst>
                      <a:ext uri="{FF2B5EF4-FFF2-40B4-BE49-F238E27FC236}">
                        <a16:creationId xmlns:a16="http://schemas.microsoft.com/office/drawing/2014/main" id="{ECD1AB5D-D642-4C31-9C96-A4553258A06E}"/>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C1FACF39-9089-476A-894C-7E7C13498875}"/>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3B5DE328-4E52-4F7F-9979-4382BC1B5793}"/>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CACDE115-EC0E-4FDF-825A-5704ADCE8C50}"/>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6DE78E40-899F-496D-95A5-80C48FC10EA9}"/>
                    </a:ext>
                  </a:extLst>
                </p:cNvPr>
                <p:cNvGrpSpPr/>
                <p:nvPr/>
              </p:nvGrpSpPr>
              <p:grpSpPr>
                <a:xfrm>
                  <a:off x="3214057" y="4740840"/>
                  <a:ext cx="742434" cy="152400"/>
                  <a:chOff x="3206205" y="4166790"/>
                  <a:chExt cx="742434" cy="152400"/>
                </a:xfrm>
              </p:grpSpPr>
              <p:sp>
                <p:nvSpPr>
                  <p:cNvPr id="105" name="Rectangle 104">
                    <a:extLst>
                      <a:ext uri="{FF2B5EF4-FFF2-40B4-BE49-F238E27FC236}">
                        <a16:creationId xmlns:a16="http://schemas.microsoft.com/office/drawing/2014/main" id="{8388DA53-9BED-4E87-9C24-FCA23844D4F1}"/>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8D90B3CE-3716-4498-9337-59C22B78D745}"/>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60DC21B2-DF4B-4979-9F65-438122EB87EE}"/>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64CF257B-5A86-4303-981B-A81A8034FD6A}"/>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9" name="Group 98">
                  <a:extLst>
                    <a:ext uri="{FF2B5EF4-FFF2-40B4-BE49-F238E27FC236}">
                      <a16:creationId xmlns:a16="http://schemas.microsoft.com/office/drawing/2014/main" id="{BBC1B9AD-7802-4099-91AD-DAC1A589C709}"/>
                    </a:ext>
                  </a:extLst>
                </p:cNvPr>
                <p:cNvGrpSpPr/>
                <p:nvPr/>
              </p:nvGrpSpPr>
              <p:grpSpPr>
                <a:xfrm>
                  <a:off x="3214057" y="4933574"/>
                  <a:ext cx="742434" cy="152400"/>
                  <a:chOff x="3206205" y="4166790"/>
                  <a:chExt cx="742434" cy="152400"/>
                </a:xfrm>
              </p:grpSpPr>
              <p:sp>
                <p:nvSpPr>
                  <p:cNvPr id="101" name="Rectangle 100">
                    <a:extLst>
                      <a:ext uri="{FF2B5EF4-FFF2-40B4-BE49-F238E27FC236}">
                        <a16:creationId xmlns:a16="http://schemas.microsoft.com/office/drawing/2014/main" id="{363C7ABF-A528-46A1-BF2C-B4DD328C4090}"/>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6D921043-CB28-42AF-B3D9-AB020BB74B04}"/>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8B3CBF80-E908-49E4-8799-96EBEBBF15C7}"/>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DE927B34-158C-4BD5-93D4-92668D58E91F}"/>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0" name="Rectangle 99">
                  <a:extLst>
                    <a:ext uri="{FF2B5EF4-FFF2-40B4-BE49-F238E27FC236}">
                      <a16:creationId xmlns:a16="http://schemas.microsoft.com/office/drawing/2014/main" id="{57C31B65-74A5-4E25-9993-9186CF4015E6}"/>
                    </a:ext>
                  </a:extLst>
                </p:cNvPr>
                <p:cNvSpPr/>
                <p:nvPr/>
              </p:nvSpPr>
              <p:spPr>
                <a:xfrm>
                  <a:off x="3400032" y="5168294"/>
                  <a:ext cx="370484" cy="511780"/>
                </a:xfrm>
                <a:prstGeom prst="rect">
                  <a:avLst/>
                </a:prstGeom>
                <a:solidFill>
                  <a:srgbClr val="66806C"/>
                </a:solidFill>
                <a:ln>
                  <a:solidFill>
                    <a:srgbClr val="668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4" name="TextBox 143">
                <a:extLst>
                  <a:ext uri="{FF2B5EF4-FFF2-40B4-BE49-F238E27FC236}">
                    <a16:creationId xmlns:a16="http://schemas.microsoft.com/office/drawing/2014/main" id="{0050C802-B4E6-4853-956A-1D77563FE305}"/>
                  </a:ext>
                </a:extLst>
              </p:cNvPr>
              <p:cNvSpPr txBox="1"/>
              <p:nvPr/>
            </p:nvSpPr>
            <p:spPr>
              <a:xfrm>
                <a:off x="9785994" y="5404996"/>
                <a:ext cx="942887" cy="369332"/>
              </a:xfrm>
              <a:prstGeom prst="rect">
                <a:avLst/>
              </a:prstGeom>
              <a:noFill/>
            </p:spPr>
            <p:txBody>
              <a:bodyPr wrap="none" rtlCol="0">
                <a:spAutoFit/>
              </a:bodyPr>
              <a:lstStyle/>
              <a:p>
                <a:r>
                  <a:rPr lang="en-GB" dirty="0"/>
                  <a:t>Building</a:t>
                </a:r>
              </a:p>
            </p:txBody>
          </p:sp>
        </p:grpSp>
        <p:grpSp>
          <p:nvGrpSpPr>
            <p:cNvPr id="146" name="Group 145">
              <a:extLst>
                <a:ext uri="{FF2B5EF4-FFF2-40B4-BE49-F238E27FC236}">
                  <a16:creationId xmlns:a16="http://schemas.microsoft.com/office/drawing/2014/main" id="{9F60D8F7-A8A8-4611-A384-A9BB33C3B27B}"/>
                </a:ext>
              </a:extLst>
            </p:cNvPr>
            <p:cNvGrpSpPr/>
            <p:nvPr/>
          </p:nvGrpSpPr>
          <p:grpSpPr>
            <a:xfrm>
              <a:off x="3462501" y="3917146"/>
              <a:ext cx="1356932" cy="1356932"/>
              <a:chOff x="742299" y="3250771"/>
              <a:chExt cx="1356932" cy="1356932"/>
            </a:xfrm>
          </p:grpSpPr>
          <p:grpSp>
            <p:nvGrpSpPr>
              <p:cNvPr id="64" name="Group 63">
                <a:extLst>
                  <a:ext uri="{FF2B5EF4-FFF2-40B4-BE49-F238E27FC236}">
                    <a16:creationId xmlns:a16="http://schemas.microsoft.com/office/drawing/2014/main" id="{8445DA77-2950-4B11-B6AD-DE1C78371983}"/>
                  </a:ext>
                </a:extLst>
              </p:cNvPr>
              <p:cNvGrpSpPr/>
              <p:nvPr/>
            </p:nvGrpSpPr>
            <p:grpSpPr>
              <a:xfrm>
                <a:off x="742299" y="3250771"/>
                <a:ext cx="1356932" cy="1356932"/>
                <a:chOff x="1014204" y="3537347"/>
                <a:chExt cx="1356932" cy="1356932"/>
              </a:xfrm>
            </p:grpSpPr>
            <p:grpSp>
              <p:nvGrpSpPr>
                <p:cNvPr id="7" name="Group 6">
                  <a:extLst>
                    <a:ext uri="{FF2B5EF4-FFF2-40B4-BE49-F238E27FC236}">
                      <a16:creationId xmlns:a16="http://schemas.microsoft.com/office/drawing/2014/main" id="{433A5C3A-8F28-4A4F-A414-368C4A12BE51}"/>
                    </a:ext>
                  </a:extLst>
                </p:cNvPr>
                <p:cNvGrpSpPr/>
                <p:nvPr/>
              </p:nvGrpSpPr>
              <p:grpSpPr>
                <a:xfrm>
                  <a:off x="1166912" y="3900142"/>
                  <a:ext cx="694199" cy="468192"/>
                  <a:chOff x="1209368" y="3429000"/>
                  <a:chExt cx="1809135" cy="1220144"/>
                </a:xfrm>
              </p:grpSpPr>
              <p:sp>
                <p:nvSpPr>
                  <p:cNvPr id="9" name="Rectangle: Rounded Corners 8">
                    <a:extLst>
                      <a:ext uri="{FF2B5EF4-FFF2-40B4-BE49-F238E27FC236}">
                        <a16:creationId xmlns:a16="http://schemas.microsoft.com/office/drawing/2014/main" id="{60380610-3F75-4E9B-9BCE-F475A3DAB251}"/>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F6007E2-80ED-4528-8E1F-2D4BE9EBC0EC}"/>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CA0D0C0-3ED2-4C00-99C8-79D80CD95125}"/>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76118D2-95DF-45C7-A46A-0FDE0C5E8048}"/>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5F357DF-9F1E-4DD5-8A7C-CE41A0CA43A8}"/>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ircle: Hollow 13">
                    <a:extLst>
                      <a:ext uri="{FF2B5EF4-FFF2-40B4-BE49-F238E27FC236}">
                        <a16:creationId xmlns:a16="http://schemas.microsoft.com/office/drawing/2014/main" id="{08AF3E38-6C42-4D5B-BE8F-AB3E29D3015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ectangle 14">
                    <a:extLst>
                      <a:ext uri="{FF2B5EF4-FFF2-40B4-BE49-F238E27FC236}">
                        <a16:creationId xmlns:a16="http://schemas.microsoft.com/office/drawing/2014/main" id="{9B977080-5802-4FBE-B294-23A6F671A0E2}"/>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6B46C3A7-15D6-4172-BBBC-DD96BE9D204A}"/>
                    </a:ext>
                  </a:extLst>
                </p:cNvPr>
                <p:cNvGrpSpPr/>
                <p:nvPr/>
              </p:nvGrpSpPr>
              <p:grpSpPr>
                <a:xfrm>
                  <a:off x="1563117" y="4024228"/>
                  <a:ext cx="694199" cy="468192"/>
                  <a:chOff x="1209368" y="3429000"/>
                  <a:chExt cx="1809135" cy="1220144"/>
                </a:xfrm>
              </p:grpSpPr>
              <p:sp>
                <p:nvSpPr>
                  <p:cNvPr id="17" name="Rectangle: Rounded Corners 16">
                    <a:extLst>
                      <a:ext uri="{FF2B5EF4-FFF2-40B4-BE49-F238E27FC236}">
                        <a16:creationId xmlns:a16="http://schemas.microsoft.com/office/drawing/2014/main" id="{6DF6666D-DD32-475E-B6EC-4F285F97510C}"/>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4BD10A1-F7B7-44A4-888E-EED9C602F48C}"/>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72A5B3B-59A5-4AB2-BC0A-5633D628D68F}"/>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A9E3FBFF-636E-4B90-9534-9244A70E9FC9}"/>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206974AA-A0E5-4EAF-B147-5EC5CF7BA15A}"/>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ircle: Hollow 21">
                    <a:extLst>
                      <a:ext uri="{FF2B5EF4-FFF2-40B4-BE49-F238E27FC236}">
                        <a16:creationId xmlns:a16="http://schemas.microsoft.com/office/drawing/2014/main" id="{8E28E533-173D-43DA-9EC5-A1AC82BC2D7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Rectangle 22">
                    <a:extLst>
                      <a:ext uri="{FF2B5EF4-FFF2-40B4-BE49-F238E27FC236}">
                        <a16:creationId xmlns:a16="http://schemas.microsoft.com/office/drawing/2014/main" id="{8782A175-07E1-4EB8-B214-8F9312B19931}"/>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Oval 2">
                  <a:extLst>
                    <a:ext uri="{FF2B5EF4-FFF2-40B4-BE49-F238E27FC236}">
                      <a16:creationId xmlns:a16="http://schemas.microsoft.com/office/drawing/2014/main" id="{6DBE8E83-275A-440D-88A2-61CEF38F8968}"/>
                    </a:ext>
                  </a:extLst>
                </p:cNvPr>
                <p:cNvSpPr/>
                <p:nvPr/>
              </p:nvSpPr>
              <p:spPr>
                <a:xfrm>
                  <a:off x="1014204" y="3537347"/>
                  <a:ext cx="1356932" cy="1356932"/>
                </a:xfrm>
                <a:prstGeom prst="ellipse">
                  <a:avLst/>
                </a:prstGeom>
                <a:solidFill>
                  <a:schemeClr val="accent1">
                    <a:lumMod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5" name="TextBox 64">
                <a:extLst>
                  <a:ext uri="{FF2B5EF4-FFF2-40B4-BE49-F238E27FC236}">
                    <a16:creationId xmlns:a16="http://schemas.microsoft.com/office/drawing/2014/main" id="{E011BC6F-2806-4CE0-94BB-92B8E3DB4D12}"/>
                  </a:ext>
                </a:extLst>
              </p:cNvPr>
              <p:cNvSpPr txBox="1"/>
              <p:nvPr/>
            </p:nvSpPr>
            <p:spPr>
              <a:xfrm>
                <a:off x="1171745" y="4183812"/>
                <a:ext cx="564578" cy="369332"/>
              </a:xfrm>
              <a:prstGeom prst="rect">
                <a:avLst/>
              </a:prstGeom>
              <a:noFill/>
            </p:spPr>
            <p:txBody>
              <a:bodyPr wrap="none" rtlCol="0">
                <a:spAutoFit/>
              </a:bodyPr>
              <a:lstStyle/>
              <a:p>
                <a:r>
                  <a:rPr lang="en-GB" dirty="0"/>
                  <a:t>LAN</a:t>
                </a:r>
              </a:p>
            </p:txBody>
          </p:sp>
        </p:grpSp>
        <p:grpSp>
          <p:nvGrpSpPr>
            <p:cNvPr id="145" name="Group 144">
              <a:extLst>
                <a:ext uri="{FF2B5EF4-FFF2-40B4-BE49-F238E27FC236}">
                  <a16:creationId xmlns:a16="http://schemas.microsoft.com/office/drawing/2014/main" id="{352BB508-BD3E-4805-AAD1-B9262F0F9712}"/>
                </a:ext>
              </a:extLst>
            </p:cNvPr>
            <p:cNvGrpSpPr/>
            <p:nvPr/>
          </p:nvGrpSpPr>
          <p:grpSpPr>
            <a:xfrm>
              <a:off x="9641907" y="3977691"/>
              <a:ext cx="1356932" cy="1356932"/>
              <a:chOff x="8922644" y="3752962"/>
              <a:chExt cx="1356932" cy="1356932"/>
            </a:xfrm>
          </p:grpSpPr>
          <p:grpSp>
            <p:nvGrpSpPr>
              <p:cNvPr id="125" name="Group 124">
                <a:extLst>
                  <a:ext uri="{FF2B5EF4-FFF2-40B4-BE49-F238E27FC236}">
                    <a16:creationId xmlns:a16="http://schemas.microsoft.com/office/drawing/2014/main" id="{D0B36EEA-632C-4C68-81AE-B5C12EAD0D36}"/>
                  </a:ext>
                </a:extLst>
              </p:cNvPr>
              <p:cNvGrpSpPr/>
              <p:nvPr/>
            </p:nvGrpSpPr>
            <p:grpSpPr>
              <a:xfrm>
                <a:off x="8922644" y="3752962"/>
                <a:ext cx="1356932" cy="1356932"/>
                <a:chOff x="1014204" y="3537347"/>
                <a:chExt cx="1356932" cy="1356932"/>
              </a:xfrm>
            </p:grpSpPr>
            <p:grpSp>
              <p:nvGrpSpPr>
                <p:cNvPr id="126" name="Group 125">
                  <a:extLst>
                    <a:ext uri="{FF2B5EF4-FFF2-40B4-BE49-F238E27FC236}">
                      <a16:creationId xmlns:a16="http://schemas.microsoft.com/office/drawing/2014/main" id="{E90F2E26-8BC7-4619-ADCF-7ECAA8F0B689}"/>
                    </a:ext>
                  </a:extLst>
                </p:cNvPr>
                <p:cNvGrpSpPr/>
                <p:nvPr/>
              </p:nvGrpSpPr>
              <p:grpSpPr>
                <a:xfrm>
                  <a:off x="1166912" y="3900142"/>
                  <a:ext cx="694199" cy="468192"/>
                  <a:chOff x="1209368" y="3429000"/>
                  <a:chExt cx="1809135" cy="1220144"/>
                </a:xfrm>
              </p:grpSpPr>
              <p:sp>
                <p:nvSpPr>
                  <p:cNvPr id="136" name="Rectangle: Rounded Corners 135">
                    <a:extLst>
                      <a:ext uri="{FF2B5EF4-FFF2-40B4-BE49-F238E27FC236}">
                        <a16:creationId xmlns:a16="http://schemas.microsoft.com/office/drawing/2014/main" id="{AD4EA50B-4A55-4341-BA34-AB70C4FF608D}"/>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A7AF3E01-3DAB-4250-BACA-70F52F59AE24}"/>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F16B7898-0F5D-4EBD-B0C6-740FA1253825}"/>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Oval 138">
                    <a:extLst>
                      <a:ext uri="{FF2B5EF4-FFF2-40B4-BE49-F238E27FC236}">
                        <a16:creationId xmlns:a16="http://schemas.microsoft.com/office/drawing/2014/main" id="{7450C9A0-789C-4BE0-8E9A-F449E7321430}"/>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8E2C3B90-046B-4B01-9298-47267049B02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Circle: Hollow 140">
                    <a:extLst>
                      <a:ext uri="{FF2B5EF4-FFF2-40B4-BE49-F238E27FC236}">
                        <a16:creationId xmlns:a16="http://schemas.microsoft.com/office/drawing/2014/main" id="{837DDCB6-6570-480F-915A-8FA5ABB4507C}"/>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2" name="Rectangle 141">
                    <a:extLst>
                      <a:ext uri="{FF2B5EF4-FFF2-40B4-BE49-F238E27FC236}">
                        <a16:creationId xmlns:a16="http://schemas.microsoft.com/office/drawing/2014/main" id="{A76BB47B-EA5A-49C0-AD66-2340C242B2BC}"/>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7" name="Group 126">
                  <a:extLst>
                    <a:ext uri="{FF2B5EF4-FFF2-40B4-BE49-F238E27FC236}">
                      <a16:creationId xmlns:a16="http://schemas.microsoft.com/office/drawing/2014/main" id="{FB4C0A64-BDC0-4E60-A505-ADB6A3B9EC9D}"/>
                    </a:ext>
                  </a:extLst>
                </p:cNvPr>
                <p:cNvGrpSpPr/>
                <p:nvPr/>
              </p:nvGrpSpPr>
              <p:grpSpPr>
                <a:xfrm>
                  <a:off x="1563117" y="4024228"/>
                  <a:ext cx="694199" cy="468192"/>
                  <a:chOff x="1209368" y="3429000"/>
                  <a:chExt cx="1809135" cy="1220144"/>
                </a:xfrm>
              </p:grpSpPr>
              <p:sp>
                <p:nvSpPr>
                  <p:cNvPr id="129" name="Rectangle: Rounded Corners 128">
                    <a:extLst>
                      <a:ext uri="{FF2B5EF4-FFF2-40B4-BE49-F238E27FC236}">
                        <a16:creationId xmlns:a16="http://schemas.microsoft.com/office/drawing/2014/main" id="{AD9506B3-9D0B-43BB-BAE6-F5D5B082CF38}"/>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8A139254-01DD-4AD2-9A7B-9D992A0F9A3D}"/>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a:extLst>
                      <a:ext uri="{FF2B5EF4-FFF2-40B4-BE49-F238E27FC236}">
                        <a16:creationId xmlns:a16="http://schemas.microsoft.com/office/drawing/2014/main" id="{FAD9A5C4-D87C-43BA-B44C-0714A8924768}"/>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Oval 131">
                    <a:extLst>
                      <a:ext uri="{FF2B5EF4-FFF2-40B4-BE49-F238E27FC236}">
                        <a16:creationId xmlns:a16="http://schemas.microsoft.com/office/drawing/2014/main" id="{378B46CA-BAC3-4AE1-8CFC-ADFF899FA914}"/>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8398A98E-9930-4F4A-B569-13C9C74FCD9F}"/>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Circle: Hollow 133">
                    <a:extLst>
                      <a:ext uri="{FF2B5EF4-FFF2-40B4-BE49-F238E27FC236}">
                        <a16:creationId xmlns:a16="http://schemas.microsoft.com/office/drawing/2014/main" id="{934E6B77-F1A7-4AFB-84A2-9A6CD41A0AE9}"/>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5" name="Rectangle 134">
                    <a:extLst>
                      <a:ext uri="{FF2B5EF4-FFF2-40B4-BE49-F238E27FC236}">
                        <a16:creationId xmlns:a16="http://schemas.microsoft.com/office/drawing/2014/main" id="{0D6492FE-12B3-4A1B-9F6E-679CAEE094B8}"/>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8" name="Oval 127">
                  <a:extLst>
                    <a:ext uri="{FF2B5EF4-FFF2-40B4-BE49-F238E27FC236}">
                      <a16:creationId xmlns:a16="http://schemas.microsoft.com/office/drawing/2014/main" id="{9FAC8DD7-90F8-44F0-8205-25471EE606FE}"/>
                    </a:ext>
                  </a:extLst>
                </p:cNvPr>
                <p:cNvSpPr/>
                <p:nvPr/>
              </p:nvSpPr>
              <p:spPr>
                <a:xfrm>
                  <a:off x="1014204" y="3537347"/>
                  <a:ext cx="1356932" cy="1356932"/>
                </a:xfrm>
                <a:prstGeom prst="ellipse">
                  <a:avLst/>
                </a:prstGeom>
                <a:solidFill>
                  <a:schemeClr val="accent1">
                    <a:lumMod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3" name="TextBox 142">
                <a:extLst>
                  <a:ext uri="{FF2B5EF4-FFF2-40B4-BE49-F238E27FC236}">
                    <a16:creationId xmlns:a16="http://schemas.microsoft.com/office/drawing/2014/main" id="{41A3AB6C-BA72-4B13-B3F6-B33BED4D8D3D}"/>
                  </a:ext>
                </a:extLst>
              </p:cNvPr>
              <p:cNvSpPr txBox="1"/>
              <p:nvPr/>
            </p:nvSpPr>
            <p:spPr>
              <a:xfrm>
                <a:off x="9287001" y="4650345"/>
                <a:ext cx="564578" cy="369332"/>
              </a:xfrm>
              <a:prstGeom prst="rect">
                <a:avLst/>
              </a:prstGeom>
              <a:noFill/>
            </p:spPr>
            <p:txBody>
              <a:bodyPr wrap="none" rtlCol="0">
                <a:spAutoFit/>
              </a:bodyPr>
              <a:lstStyle/>
              <a:p>
                <a:r>
                  <a:rPr lang="en-GB" dirty="0"/>
                  <a:t>LAN</a:t>
                </a:r>
              </a:p>
            </p:txBody>
          </p:sp>
        </p:grpSp>
        <p:sp>
          <p:nvSpPr>
            <p:cNvPr id="176" name="TextBox 175">
              <a:extLst>
                <a:ext uri="{FF2B5EF4-FFF2-40B4-BE49-F238E27FC236}">
                  <a16:creationId xmlns:a16="http://schemas.microsoft.com/office/drawing/2014/main" id="{DBE0D77D-0FC5-4038-BAB7-CC9F7B88A2E3}"/>
                </a:ext>
              </a:extLst>
            </p:cNvPr>
            <p:cNvSpPr txBox="1"/>
            <p:nvPr/>
          </p:nvSpPr>
          <p:spPr>
            <a:xfrm>
              <a:off x="7025521" y="6333913"/>
              <a:ext cx="797546" cy="248835"/>
            </a:xfrm>
            <a:prstGeom prst="rect">
              <a:avLst/>
            </a:prstGeom>
            <a:noFill/>
          </p:spPr>
          <p:txBody>
            <a:bodyPr wrap="none" rtlCol="0">
              <a:spAutoFit/>
            </a:bodyPr>
            <a:lstStyle/>
            <a:p>
              <a:r>
                <a:rPr lang="en-GB" dirty="0"/>
                <a:t>Repeater</a:t>
              </a:r>
            </a:p>
          </p:txBody>
        </p:sp>
        <p:grpSp>
          <p:nvGrpSpPr>
            <p:cNvPr id="177" name="Group 176">
              <a:extLst>
                <a:ext uri="{FF2B5EF4-FFF2-40B4-BE49-F238E27FC236}">
                  <a16:creationId xmlns:a16="http://schemas.microsoft.com/office/drawing/2014/main" id="{281122F5-0DCE-4B98-8ADF-61911C69A024}"/>
                </a:ext>
              </a:extLst>
            </p:cNvPr>
            <p:cNvGrpSpPr/>
            <p:nvPr/>
          </p:nvGrpSpPr>
          <p:grpSpPr>
            <a:xfrm>
              <a:off x="6794748" y="5519594"/>
              <a:ext cx="1432885" cy="791611"/>
              <a:chOff x="2116460" y="4935942"/>
              <a:chExt cx="1862773" cy="1174943"/>
            </a:xfrm>
          </p:grpSpPr>
          <p:sp>
            <p:nvSpPr>
              <p:cNvPr id="175" name="Rectangle 174">
                <a:extLst>
                  <a:ext uri="{FF2B5EF4-FFF2-40B4-BE49-F238E27FC236}">
                    <a16:creationId xmlns:a16="http://schemas.microsoft.com/office/drawing/2014/main" id="{A1D81BD8-DB51-4783-A138-A30808B45861}"/>
                  </a:ext>
                </a:extLst>
              </p:cNvPr>
              <p:cNvSpPr/>
              <p:nvPr/>
            </p:nvSpPr>
            <p:spPr>
              <a:xfrm>
                <a:off x="2275184" y="6043931"/>
                <a:ext cx="151911" cy="66954"/>
              </a:xfrm>
              <a:prstGeom prst="rect">
                <a:avLst/>
              </a:prstGeom>
              <a:solidFill>
                <a:srgbClr val="4368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FDBB6A46-F196-4D7F-AD2C-241B9CC92094}"/>
                  </a:ext>
                </a:extLst>
              </p:cNvPr>
              <p:cNvSpPr/>
              <p:nvPr/>
            </p:nvSpPr>
            <p:spPr>
              <a:xfrm>
                <a:off x="3658088" y="6043931"/>
                <a:ext cx="151911" cy="66954"/>
              </a:xfrm>
              <a:prstGeom prst="rect">
                <a:avLst/>
              </a:prstGeom>
              <a:solidFill>
                <a:srgbClr val="4368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Rounded Corners 146">
                <a:extLst>
                  <a:ext uri="{FF2B5EF4-FFF2-40B4-BE49-F238E27FC236}">
                    <a16:creationId xmlns:a16="http://schemas.microsoft.com/office/drawing/2014/main" id="{B93FD568-B6E5-42CC-BAA8-A5135DC134C5}"/>
                  </a:ext>
                </a:extLst>
              </p:cNvPr>
              <p:cNvSpPr/>
              <p:nvPr/>
            </p:nvSpPr>
            <p:spPr>
              <a:xfrm>
                <a:off x="2116460" y="5254841"/>
                <a:ext cx="1862773" cy="797902"/>
              </a:xfrm>
              <a:prstGeom prst="roundRect">
                <a:avLst/>
              </a:prstGeom>
              <a:solidFill>
                <a:srgbClr val="16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CEF676D0-7359-4405-97AF-829A2BBC977C}"/>
                  </a:ext>
                </a:extLst>
              </p:cNvPr>
              <p:cNvSpPr/>
              <p:nvPr/>
            </p:nvSpPr>
            <p:spPr>
              <a:xfrm>
                <a:off x="2205393" y="5331041"/>
                <a:ext cx="1684906" cy="645502"/>
              </a:xfrm>
              <a:prstGeom prst="roundRect">
                <a:avLst/>
              </a:prstGeom>
              <a:solidFill>
                <a:srgbClr val="406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3" name="Straight Connector 152">
                <a:extLst>
                  <a:ext uri="{FF2B5EF4-FFF2-40B4-BE49-F238E27FC236}">
                    <a16:creationId xmlns:a16="http://schemas.microsoft.com/office/drawing/2014/main" id="{6E3A2EE7-D878-4DDD-AEAD-B9D4E78BE285}"/>
                  </a:ext>
                </a:extLst>
              </p:cNvPr>
              <p:cNvCxnSpPr>
                <a:cxnSpLocks/>
              </p:cNvCxnSpPr>
              <p:nvPr/>
            </p:nvCxnSpPr>
            <p:spPr>
              <a:xfrm>
                <a:off x="2355219" y="4935942"/>
                <a:ext cx="138649" cy="317401"/>
              </a:xfrm>
              <a:prstGeom prst="line">
                <a:avLst/>
              </a:prstGeom>
              <a:ln>
                <a:solidFill>
                  <a:srgbClr val="163759"/>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AF2AC97-31B4-47C0-8D82-09649EA5A37A}"/>
                  </a:ext>
                </a:extLst>
              </p:cNvPr>
              <p:cNvCxnSpPr>
                <a:cxnSpLocks/>
              </p:cNvCxnSpPr>
              <p:nvPr/>
            </p:nvCxnSpPr>
            <p:spPr>
              <a:xfrm>
                <a:off x="2399497" y="5031257"/>
                <a:ext cx="100720" cy="237961"/>
              </a:xfrm>
              <a:prstGeom prst="line">
                <a:avLst/>
              </a:prstGeom>
              <a:ln w="38100">
                <a:solidFill>
                  <a:srgbClr val="163759"/>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D9930B54-0CA4-4E81-BD73-BFCCA64AF25C}"/>
                  </a:ext>
                </a:extLst>
              </p:cNvPr>
              <p:cNvCxnSpPr>
                <a:cxnSpLocks/>
              </p:cNvCxnSpPr>
              <p:nvPr/>
            </p:nvCxnSpPr>
            <p:spPr>
              <a:xfrm flipH="1">
                <a:off x="3497945" y="4937162"/>
                <a:ext cx="126862" cy="304825"/>
              </a:xfrm>
              <a:prstGeom prst="line">
                <a:avLst/>
              </a:prstGeom>
              <a:ln>
                <a:solidFill>
                  <a:srgbClr val="163759"/>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1598BD5-AFB2-4F9B-9E8C-91FDF2D12173}"/>
                  </a:ext>
                </a:extLst>
              </p:cNvPr>
              <p:cNvCxnSpPr>
                <a:cxnSpLocks/>
              </p:cNvCxnSpPr>
              <p:nvPr/>
            </p:nvCxnSpPr>
            <p:spPr>
              <a:xfrm flipH="1">
                <a:off x="3485387" y="5034938"/>
                <a:ext cx="100720" cy="237961"/>
              </a:xfrm>
              <a:prstGeom prst="line">
                <a:avLst/>
              </a:prstGeom>
              <a:ln w="38100">
                <a:solidFill>
                  <a:srgbClr val="163759"/>
                </a:solidFill>
              </a:ln>
            </p:spPr>
            <p:style>
              <a:lnRef idx="1">
                <a:schemeClr val="accent1"/>
              </a:lnRef>
              <a:fillRef idx="0">
                <a:schemeClr val="accent1"/>
              </a:fillRef>
              <a:effectRef idx="0">
                <a:schemeClr val="accent1"/>
              </a:effectRef>
              <a:fontRef idx="minor">
                <a:schemeClr val="tx1"/>
              </a:fontRef>
            </p:style>
          </p:cxnSp>
          <p:sp>
            <p:nvSpPr>
              <p:cNvPr id="166" name="Rectangle 165">
                <a:extLst>
                  <a:ext uri="{FF2B5EF4-FFF2-40B4-BE49-F238E27FC236}">
                    <a16:creationId xmlns:a16="http://schemas.microsoft.com/office/drawing/2014/main" id="{94A6EF0B-DE8B-4626-B6E4-29082DB3EB57}"/>
                  </a:ext>
                </a:extLst>
              </p:cNvPr>
              <p:cNvSpPr/>
              <p:nvPr/>
            </p:nvSpPr>
            <p:spPr>
              <a:xfrm>
                <a:off x="2299805"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D3640286-3653-479C-AEDE-3AEA12895CF6}"/>
                  </a:ext>
                </a:extLst>
              </p:cNvPr>
              <p:cNvSpPr/>
              <p:nvPr/>
            </p:nvSpPr>
            <p:spPr>
              <a:xfrm>
                <a:off x="2429340"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9811BC3C-3CD3-4104-A138-7CA1E7672BA8}"/>
                  </a:ext>
                </a:extLst>
              </p:cNvPr>
              <p:cNvSpPr/>
              <p:nvPr/>
            </p:nvSpPr>
            <p:spPr>
              <a:xfrm>
                <a:off x="2558875"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2BA830B2-FECE-471A-B64D-2E3F427A0C61}"/>
                  </a:ext>
                </a:extLst>
              </p:cNvPr>
              <p:cNvSpPr/>
              <p:nvPr/>
            </p:nvSpPr>
            <p:spPr>
              <a:xfrm>
                <a:off x="2688410"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FE3F98D3-00C1-454A-B242-0DC8F5D212C6}"/>
                  </a:ext>
                </a:extLst>
              </p:cNvPr>
              <p:cNvSpPr/>
              <p:nvPr/>
            </p:nvSpPr>
            <p:spPr>
              <a:xfrm>
                <a:off x="2817945"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BEE2129C-9886-419F-9E8D-F9C611F63EEF}"/>
                  </a:ext>
                </a:extLst>
              </p:cNvPr>
              <p:cNvSpPr/>
              <p:nvPr/>
            </p:nvSpPr>
            <p:spPr>
              <a:xfrm>
                <a:off x="2947481"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D0A4686F-BC98-4CDD-9FD1-BC737BBBC764}"/>
                  </a:ext>
                </a:extLst>
              </p:cNvPr>
              <p:cNvSpPr/>
              <p:nvPr/>
            </p:nvSpPr>
            <p:spPr>
              <a:xfrm>
                <a:off x="3453291" y="5530915"/>
                <a:ext cx="315088" cy="115813"/>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0" name="TextBox 179">
              <a:extLst>
                <a:ext uri="{FF2B5EF4-FFF2-40B4-BE49-F238E27FC236}">
                  <a16:creationId xmlns:a16="http://schemas.microsoft.com/office/drawing/2014/main" id="{8FE0419C-AF49-4DB9-B587-743AFC6BBB5D}"/>
                </a:ext>
              </a:extLst>
            </p:cNvPr>
            <p:cNvSpPr txBox="1"/>
            <p:nvPr/>
          </p:nvSpPr>
          <p:spPr>
            <a:xfrm>
              <a:off x="4632432" y="3971110"/>
              <a:ext cx="1702774" cy="369332"/>
            </a:xfrm>
            <a:prstGeom prst="rect">
              <a:avLst/>
            </a:prstGeom>
            <a:noFill/>
          </p:spPr>
          <p:txBody>
            <a:bodyPr wrap="none" rtlCol="0">
              <a:spAutoFit/>
            </a:bodyPr>
            <a:lstStyle/>
            <a:p>
              <a:r>
                <a:rPr lang="en-GB" dirty="0"/>
                <a:t>Degraded Signal</a:t>
              </a:r>
            </a:p>
          </p:txBody>
        </p:sp>
        <p:sp>
          <p:nvSpPr>
            <p:cNvPr id="181" name="TextBox 180">
              <a:extLst>
                <a:ext uri="{FF2B5EF4-FFF2-40B4-BE49-F238E27FC236}">
                  <a16:creationId xmlns:a16="http://schemas.microsoft.com/office/drawing/2014/main" id="{5AAB28D7-5443-4942-A800-FD2B381D7021}"/>
                </a:ext>
              </a:extLst>
            </p:cNvPr>
            <p:cNvSpPr txBox="1"/>
            <p:nvPr/>
          </p:nvSpPr>
          <p:spPr>
            <a:xfrm>
              <a:off x="8373162" y="4052097"/>
              <a:ext cx="1402435" cy="369332"/>
            </a:xfrm>
            <a:prstGeom prst="rect">
              <a:avLst/>
            </a:prstGeom>
            <a:noFill/>
          </p:spPr>
          <p:txBody>
            <a:bodyPr wrap="none" rtlCol="0">
              <a:spAutoFit/>
            </a:bodyPr>
            <a:lstStyle/>
            <a:p>
              <a:r>
                <a:rPr lang="en-GB" dirty="0"/>
                <a:t>Strong Signal</a:t>
              </a:r>
            </a:p>
          </p:txBody>
        </p:sp>
        <p:cxnSp>
          <p:nvCxnSpPr>
            <p:cNvPr id="183" name="Straight Arrow Connector 182">
              <a:extLst>
                <a:ext uri="{FF2B5EF4-FFF2-40B4-BE49-F238E27FC236}">
                  <a16:creationId xmlns:a16="http://schemas.microsoft.com/office/drawing/2014/main" id="{02F8200B-EF5B-4713-A29B-110D9FA645FD}"/>
                </a:ext>
              </a:extLst>
            </p:cNvPr>
            <p:cNvCxnSpPr>
              <a:cxnSpLocks/>
            </p:cNvCxnSpPr>
            <p:nvPr/>
          </p:nvCxnSpPr>
          <p:spPr>
            <a:xfrm>
              <a:off x="6800960" y="3756956"/>
              <a:ext cx="1066770" cy="0"/>
            </a:xfrm>
            <a:prstGeom prst="straightConnector1">
              <a:avLst/>
            </a:prstGeom>
            <a:ln w="38100">
              <a:solidFill>
                <a:srgbClr val="163759"/>
              </a:solidFill>
              <a:tailEnd type="triangle"/>
            </a:ln>
          </p:spPr>
          <p:style>
            <a:lnRef idx="1">
              <a:schemeClr val="accent1"/>
            </a:lnRef>
            <a:fillRef idx="0">
              <a:schemeClr val="accent1"/>
            </a:fillRef>
            <a:effectRef idx="0">
              <a:schemeClr val="accent1"/>
            </a:effectRef>
            <a:fontRef idx="minor">
              <a:schemeClr val="tx1"/>
            </a:fontRef>
          </p:style>
        </p:cxnSp>
        <p:sp>
          <p:nvSpPr>
            <p:cNvPr id="185" name="Arc 184">
              <a:extLst>
                <a:ext uri="{FF2B5EF4-FFF2-40B4-BE49-F238E27FC236}">
                  <a16:creationId xmlns:a16="http://schemas.microsoft.com/office/drawing/2014/main" id="{195F36A8-1F52-4B5F-A517-3FCF7E1EB2A3}"/>
                </a:ext>
              </a:extLst>
            </p:cNvPr>
            <p:cNvSpPr/>
            <p:nvPr/>
          </p:nvSpPr>
          <p:spPr>
            <a:xfrm>
              <a:off x="7169177" y="5414325"/>
              <a:ext cx="550165" cy="417556"/>
            </a:xfrm>
            <a:prstGeom prst="arc">
              <a:avLst>
                <a:gd name="adj1" fmla="val 12436309"/>
                <a:gd name="adj2" fmla="val 199422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6" name="Arc 185">
              <a:extLst>
                <a:ext uri="{FF2B5EF4-FFF2-40B4-BE49-F238E27FC236}">
                  <a16:creationId xmlns:a16="http://schemas.microsoft.com/office/drawing/2014/main" id="{014CE2D1-E7F0-4585-A8BD-96D70C228703}"/>
                </a:ext>
              </a:extLst>
            </p:cNvPr>
            <p:cNvSpPr/>
            <p:nvPr/>
          </p:nvSpPr>
          <p:spPr>
            <a:xfrm>
              <a:off x="7045295" y="5209279"/>
              <a:ext cx="834640" cy="516511"/>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7" name="Arc 186">
              <a:extLst>
                <a:ext uri="{FF2B5EF4-FFF2-40B4-BE49-F238E27FC236}">
                  <a16:creationId xmlns:a16="http://schemas.microsoft.com/office/drawing/2014/main" id="{297BC111-CF13-4F83-BCF1-3B87657C1871}"/>
                </a:ext>
              </a:extLst>
            </p:cNvPr>
            <p:cNvSpPr/>
            <p:nvPr/>
          </p:nvSpPr>
          <p:spPr>
            <a:xfrm>
              <a:off x="6867525" y="4937161"/>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25707881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Centralized connections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506362" y="1734076"/>
            <a:ext cx="5589638" cy="4627395"/>
          </a:xfrm>
        </p:spPr>
        <p:txBody>
          <a:bodyPr>
            <a:normAutofit/>
          </a:bodyPr>
          <a:lstStyle/>
          <a:p>
            <a:r>
              <a:rPr lang="en-US" dirty="0"/>
              <a:t>All network and telephone cables are terminated to a common </a:t>
            </a:r>
            <a:r>
              <a:rPr lang="en-US" i="1" dirty="0"/>
              <a:t>distribution frame</a:t>
            </a:r>
            <a:endParaRPr lang="en-US" dirty="0"/>
          </a:p>
          <a:p>
            <a:r>
              <a:rPr lang="en-US" dirty="0"/>
              <a:t>Usually on a device called a </a:t>
            </a:r>
            <a:r>
              <a:rPr lang="en-US" i="1" dirty="0" err="1"/>
              <a:t>punchdown</a:t>
            </a:r>
            <a:r>
              <a:rPr lang="en-US" i="1" dirty="0"/>
              <a:t> block</a:t>
            </a:r>
          </a:p>
          <a:p>
            <a:r>
              <a:rPr lang="en-US" dirty="0"/>
              <a:t>The block is so-named because a special tool is used to punch each wire down onto a bladed contact that punctures its insulation and holds it into place</a:t>
            </a:r>
            <a:endParaRPr lang="en-US" b="0" i="0" dirty="0">
              <a:effectLst/>
            </a:endParaRPr>
          </a:p>
        </p:txBody>
      </p:sp>
      <p:pic>
        <p:nvPicPr>
          <p:cNvPr id="5" name="Picture 4">
            <a:extLst>
              <a:ext uri="{FF2B5EF4-FFF2-40B4-BE49-F238E27FC236}">
                <a16:creationId xmlns:a16="http://schemas.microsoft.com/office/drawing/2014/main" id="{34CD7839-DDE3-4751-9502-16982034AD70}"/>
              </a:ext>
            </a:extLst>
          </p:cNvPr>
          <p:cNvPicPr>
            <a:picLocks noChangeAspect="1"/>
          </p:cNvPicPr>
          <p:nvPr/>
        </p:nvPicPr>
        <p:blipFill>
          <a:blip r:embed="rId3"/>
          <a:stretch>
            <a:fillRect/>
          </a:stretch>
        </p:blipFill>
        <p:spPr>
          <a:xfrm>
            <a:off x="6156951" y="1960217"/>
            <a:ext cx="6035049" cy="3250879"/>
          </a:xfrm>
          <a:prstGeom prst="rect">
            <a:avLst/>
          </a:prstGeom>
        </p:spPr>
      </p:pic>
    </p:spTree>
    <p:extLst>
      <p:ext uri="{BB962C8B-B14F-4D97-AF65-F5344CB8AC3E}">
        <p14:creationId xmlns:p14="http://schemas.microsoft.com/office/powerpoint/2010/main" val="26343134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E522-3040-4EA7-8E2D-87A4B3453F47}"/>
              </a:ext>
            </a:extLst>
          </p:cNvPr>
          <p:cNvSpPr>
            <a:spLocks noGrp="1"/>
          </p:cNvSpPr>
          <p:nvPr>
            <p:ph type="title"/>
          </p:nvPr>
        </p:nvSpPr>
        <p:spPr>
          <a:xfrm>
            <a:off x="312821" y="365125"/>
            <a:ext cx="11590421" cy="1325563"/>
          </a:xfrm>
        </p:spPr>
        <p:txBody>
          <a:bodyPr anchor="ctr">
            <a:normAutofit/>
          </a:bodyPr>
          <a:lstStyle/>
          <a:p>
            <a:r>
              <a:rPr lang="en-GB" dirty="0"/>
              <a:t>Punch down Block</a:t>
            </a:r>
          </a:p>
        </p:txBody>
      </p:sp>
      <p:pic>
        <p:nvPicPr>
          <p:cNvPr id="5" name="Content Placeholder 4" descr="A picture containing computer&#10;&#10;Description automatically generated">
            <a:extLst>
              <a:ext uri="{FF2B5EF4-FFF2-40B4-BE49-F238E27FC236}">
                <a16:creationId xmlns:a16="http://schemas.microsoft.com/office/drawing/2014/main" id="{15C6E870-680A-4A9A-8B48-DEAFB44A78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9571" b="5658"/>
          <a:stretch/>
        </p:blipFill>
        <p:spPr>
          <a:xfrm>
            <a:off x="312821" y="1825625"/>
            <a:ext cx="11590421" cy="4935956"/>
          </a:xfrm>
          <a:noFill/>
        </p:spPr>
      </p:pic>
    </p:spTree>
    <p:extLst>
      <p:ext uri="{BB962C8B-B14F-4D97-AF65-F5344CB8AC3E}">
        <p14:creationId xmlns:p14="http://schemas.microsoft.com/office/powerpoint/2010/main" val="14544068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A patch panel alongside a switch</a:t>
            </a:r>
          </a:p>
        </p:txBody>
      </p:sp>
      <p:pic>
        <p:nvPicPr>
          <p:cNvPr id="8" name="Content Placeholder 7" descr="A circuit board&#10;&#10;Description automatically generated">
            <a:extLst>
              <a:ext uri="{FF2B5EF4-FFF2-40B4-BE49-F238E27FC236}">
                <a16:creationId xmlns:a16="http://schemas.microsoft.com/office/drawing/2014/main" id="{371EF622-0E5C-423C-A3DB-3CC430FEAEB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3423" y="1572700"/>
            <a:ext cx="7533763" cy="5021282"/>
          </a:xfrm>
        </p:spPr>
      </p:pic>
      <p:sp>
        <p:nvSpPr>
          <p:cNvPr id="9" name="TextBox 8">
            <a:extLst>
              <a:ext uri="{FF2B5EF4-FFF2-40B4-BE49-F238E27FC236}">
                <a16:creationId xmlns:a16="http://schemas.microsoft.com/office/drawing/2014/main" id="{CE41D2C7-1A53-4186-893C-3E55F7D02338}"/>
              </a:ext>
            </a:extLst>
          </p:cNvPr>
          <p:cNvSpPr txBox="1"/>
          <p:nvPr/>
        </p:nvSpPr>
        <p:spPr>
          <a:xfrm>
            <a:off x="6729477" y="6627168"/>
            <a:ext cx="5341527" cy="230832"/>
          </a:xfrm>
          <a:prstGeom prst="rect">
            <a:avLst/>
          </a:prstGeom>
          <a:noFill/>
        </p:spPr>
        <p:txBody>
          <a:bodyPr wrap="none" rtlCol="0">
            <a:spAutoFit/>
          </a:bodyPr>
          <a:lstStyle/>
          <a:p>
            <a:r>
              <a:rPr lang="en-GB" sz="900" dirty="0">
                <a:solidFill>
                  <a:schemeClr val="bg1">
                    <a:lumMod val="85000"/>
                  </a:schemeClr>
                </a:solidFill>
              </a:rPr>
              <a:t>https://www.racksolutions.com/news/data-center-trends/cable-management/cable-management-strategies/</a:t>
            </a:r>
          </a:p>
        </p:txBody>
      </p:sp>
    </p:spTree>
    <p:extLst>
      <p:ext uri="{BB962C8B-B14F-4D97-AF65-F5344CB8AC3E}">
        <p14:creationId xmlns:p14="http://schemas.microsoft.com/office/powerpoint/2010/main" val="37460276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838200" y="365125"/>
            <a:ext cx="10467474" cy="1325563"/>
          </a:xfrm>
        </p:spPr>
        <p:txBody>
          <a:bodyPr anchor="ctr">
            <a:normAutofit/>
          </a:bodyPr>
          <a:lstStyle/>
          <a:p>
            <a:r>
              <a:rPr lang="en-US" dirty="0"/>
              <a:t>RS-232 connectors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sz="half" idx="1"/>
          </p:nvPr>
        </p:nvSpPr>
        <p:spPr>
          <a:xfrm>
            <a:off x="838200" y="1825625"/>
            <a:ext cx="5181600" cy="4855076"/>
          </a:xfrm>
        </p:spPr>
        <p:txBody>
          <a:bodyPr>
            <a:normAutofit/>
          </a:bodyPr>
          <a:lstStyle/>
          <a:p>
            <a:r>
              <a:rPr lang="en-US" dirty="0"/>
              <a:t>On older PCs, RS-232 connections were simply called "serial ports" </a:t>
            </a:r>
          </a:p>
          <a:p>
            <a:r>
              <a:rPr lang="en-US" dirty="0"/>
              <a:t>Used for all sorts of peripheral devices like modems, printers, and mice.</a:t>
            </a:r>
          </a:p>
          <a:p>
            <a:r>
              <a:rPr lang="en-US" dirty="0"/>
              <a:t>RS-232 connectors use </a:t>
            </a:r>
            <a:r>
              <a:rPr lang="en-US" i="1" dirty="0"/>
              <a:t>D-sub</a:t>
            </a:r>
            <a:r>
              <a:rPr lang="en-US" dirty="0"/>
              <a:t> ports</a:t>
            </a:r>
          </a:p>
          <a:p>
            <a:endParaRPr lang="en-US" b="0" i="0" dirty="0">
              <a:effectLst/>
            </a:endParaRPr>
          </a:p>
        </p:txBody>
      </p:sp>
      <p:pic>
        <p:nvPicPr>
          <p:cNvPr id="5" name="Content Placeholder 7" descr="A close up of a cable box&#10;&#10;Description automatically generated">
            <a:extLst>
              <a:ext uri="{FF2B5EF4-FFF2-40B4-BE49-F238E27FC236}">
                <a16:creationId xmlns:a16="http://schemas.microsoft.com/office/drawing/2014/main" id="{3D53D0B5-CA97-47A3-A657-308FBE2104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125" r="90000">
                        <a14:foregroundMark x1="28125" y1="34500" x2="20625" y2="31333"/>
                        <a14:foregroundMark x1="20625" y1="31333" x2="16375" y2="39167"/>
                        <a14:foregroundMark x1="16375" y1="39167" x2="4875" y2="52667"/>
                        <a14:foregroundMark x1="4875" y1="52667" x2="6125" y2="62167"/>
                        <a14:foregroundMark x1="6125" y1="62167" x2="28000" y2="70167"/>
                        <a14:foregroundMark x1="28000" y1="70167" x2="44625" y2="49000"/>
                        <a14:foregroundMark x1="44625" y1="49000" x2="47000" y2="38167"/>
                        <a14:foregroundMark x1="47000" y1="38167" x2="39250" y2="36000"/>
                        <a14:foregroundMark x1="39250" y1="36000" x2="51125" y2="20667"/>
                        <a14:foregroundMark x1="51125" y1="20667" x2="43750" y2="18667"/>
                        <a14:foregroundMark x1="43750" y1="18667" x2="28500" y2="34500"/>
                        <a14:foregroundMark x1="20125" y1="59167" x2="13250" y2="55833"/>
                        <a14:foregroundMark x1="13250" y1="55833" x2="16000" y2="65000"/>
                        <a14:foregroundMark x1="16000" y1="65000" x2="19625" y2="58833"/>
                        <a14:foregroundMark x1="28625" y1="69333" x2="32500" y2="65833"/>
                        <a14:foregroundMark x1="26750" y1="69000" x2="33750" y2="65667"/>
                        <a14:foregroundMark x1="33750" y1="65667" x2="27250" y2="70167"/>
                        <a14:foregroundMark x1="27250" y1="70167" x2="27750" y2="68833"/>
                      </a14:backgroundRemoval>
                    </a14:imgEffect>
                  </a14:imgLayer>
                </a14:imgProps>
              </a:ext>
              <a:ext uri="{28A0092B-C50C-407E-A947-70E740481C1C}">
                <a14:useLocalDpi xmlns:a14="http://schemas.microsoft.com/office/drawing/2010/main" val="0"/>
              </a:ext>
            </a:extLst>
          </a:blip>
          <a:stretch>
            <a:fillRect/>
          </a:stretch>
        </p:blipFill>
        <p:spPr>
          <a:xfrm>
            <a:off x="6172200" y="1206500"/>
            <a:ext cx="6628954" cy="4971715"/>
          </a:xfrm>
          <a:prstGeom prst="rect">
            <a:avLst/>
          </a:prstGeom>
          <a:noFill/>
        </p:spPr>
      </p:pic>
    </p:spTree>
    <p:extLst>
      <p:ext uri="{BB962C8B-B14F-4D97-AF65-F5344CB8AC3E}">
        <p14:creationId xmlns:p14="http://schemas.microsoft.com/office/powerpoint/2010/main" val="15196010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127C41F-E894-478E-A14D-CA1062DA861A}"/>
              </a:ext>
            </a:extLst>
          </p:cNvPr>
          <p:cNvPicPr>
            <a:picLocks noChangeAspect="1"/>
          </p:cNvPicPr>
          <p:nvPr/>
        </p:nvPicPr>
        <p:blipFill>
          <a:blip r:embed="rId3"/>
          <a:stretch>
            <a:fillRect/>
          </a:stretch>
        </p:blipFill>
        <p:spPr>
          <a:xfrm>
            <a:off x="4414684" y="179131"/>
            <a:ext cx="5323456" cy="6261110"/>
          </a:xfrm>
          <a:prstGeom prst="rect">
            <a:avLst/>
          </a:prstGeom>
        </p:spPr>
      </p:pic>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838200" y="365125"/>
            <a:ext cx="4572000" cy="1325563"/>
          </a:xfrm>
        </p:spPr>
        <p:txBody>
          <a:bodyPr/>
          <a:lstStyle/>
          <a:p>
            <a:r>
              <a:rPr lang="en-US" dirty="0"/>
              <a:t>Termination tools </a:t>
            </a:r>
          </a:p>
        </p:txBody>
      </p:sp>
      <p:sp>
        <p:nvSpPr>
          <p:cNvPr id="10" name="Oval 9">
            <a:extLst>
              <a:ext uri="{FF2B5EF4-FFF2-40B4-BE49-F238E27FC236}">
                <a16:creationId xmlns:a16="http://schemas.microsoft.com/office/drawing/2014/main" id="{CB5EF3DD-DA50-4CD5-9D20-CD9493715989}"/>
              </a:ext>
            </a:extLst>
          </p:cNvPr>
          <p:cNvSpPr/>
          <p:nvPr/>
        </p:nvSpPr>
        <p:spPr>
          <a:xfrm>
            <a:off x="167860" y="1455173"/>
            <a:ext cx="4572000" cy="4572000"/>
          </a:xfrm>
          <a:prstGeom prst="ellipse">
            <a:avLst/>
          </a:prstGeom>
          <a:blipFill dpi="0" rotWithShape="1">
            <a:blip r:embed="rId4"/>
            <a:srcRect/>
            <a:stretch>
              <a:fillRect t="-8000" b="1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 name="Straight Arrow Connector 14">
            <a:extLst>
              <a:ext uri="{FF2B5EF4-FFF2-40B4-BE49-F238E27FC236}">
                <a16:creationId xmlns:a16="http://schemas.microsoft.com/office/drawing/2014/main" id="{55B346B6-A5D6-4DFE-96FE-0E5D1643B714}"/>
              </a:ext>
            </a:extLst>
          </p:cNvPr>
          <p:cNvCxnSpPr>
            <a:cxnSpLocks/>
          </p:cNvCxnSpPr>
          <p:nvPr/>
        </p:nvCxnSpPr>
        <p:spPr>
          <a:xfrm>
            <a:off x="4739860" y="4109884"/>
            <a:ext cx="923521" cy="7570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86D1F49-58A9-4B55-9BEF-8653799D7601}"/>
              </a:ext>
            </a:extLst>
          </p:cNvPr>
          <p:cNvSpPr/>
          <p:nvPr/>
        </p:nvSpPr>
        <p:spPr>
          <a:xfrm>
            <a:off x="7777316" y="2580968"/>
            <a:ext cx="4572000" cy="4572000"/>
          </a:xfrm>
          <a:prstGeom prst="ellipse">
            <a:avLst/>
          </a:prstGeom>
          <a:blipFill dpi="0" rotWithShape="1">
            <a:blip r:embed="rId5"/>
            <a:srcRect/>
            <a:stretch>
              <a:fillRect l="9000" t="24000" r="-29000" b="-1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58E83565-D2E3-4E73-A282-4A8C9EE63CF3}"/>
              </a:ext>
            </a:extLst>
          </p:cNvPr>
          <p:cNvCxnSpPr>
            <a:cxnSpLocks/>
          </p:cNvCxnSpPr>
          <p:nvPr/>
        </p:nvCxnSpPr>
        <p:spPr>
          <a:xfrm flipH="1">
            <a:off x="6507208" y="4350774"/>
            <a:ext cx="134737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3A85047-C2FF-48D5-9151-1486AECF7B19}"/>
              </a:ext>
            </a:extLst>
          </p:cNvPr>
          <p:cNvSpPr txBox="1"/>
          <p:nvPr/>
        </p:nvSpPr>
        <p:spPr>
          <a:xfrm>
            <a:off x="939459" y="2515727"/>
            <a:ext cx="901209" cy="584775"/>
          </a:xfrm>
          <a:prstGeom prst="rect">
            <a:avLst/>
          </a:prstGeom>
          <a:noFill/>
        </p:spPr>
        <p:txBody>
          <a:bodyPr wrap="none" rtlCol="0">
            <a:spAutoFit/>
          </a:bodyPr>
          <a:lstStyle/>
          <a:p>
            <a:r>
              <a:rPr lang="en-GB" sz="3200" dirty="0"/>
              <a:t>Snip</a:t>
            </a:r>
            <a:endParaRPr lang="en-GB" dirty="0"/>
          </a:p>
        </p:txBody>
      </p:sp>
      <p:sp>
        <p:nvSpPr>
          <p:cNvPr id="21" name="TextBox 20">
            <a:extLst>
              <a:ext uri="{FF2B5EF4-FFF2-40B4-BE49-F238E27FC236}">
                <a16:creationId xmlns:a16="http://schemas.microsoft.com/office/drawing/2014/main" id="{D1B32E16-9511-4DC3-BDDA-792F3B59548D}"/>
              </a:ext>
            </a:extLst>
          </p:cNvPr>
          <p:cNvSpPr txBox="1"/>
          <p:nvPr/>
        </p:nvSpPr>
        <p:spPr>
          <a:xfrm>
            <a:off x="9388517" y="2889045"/>
            <a:ext cx="1703439" cy="646331"/>
          </a:xfrm>
          <a:prstGeom prst="rect">
            <a:avLst/>
          </a:prstGeom>
          <a:noFill/>
        </p:spPr>
        <p:txBody>
          <a:bodyPr wrap="square" rtlCol="0">
            <a:spAutoFit/>
          </a:bodyPr>
          <a:lstStyle/>
          <a:p>
            <a:r>
              <a:rPr lang="en-GB" sz="3600" dirty="0"/>
              <a:t>Crimp</a:t>
            </a:r>
          </a:p>
        </p:txBody>
      </p:sp>
    </p:spTree>
    <p:extLst>
      <p:ext uri="{BB962C8B-B14F-4D97-AF65-F5344CB8AC3E}">
        <p14:creationId xmlns:p14="http://schemas.microsoft.com/office/powerpoint/2010/main" val="78818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00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288758" y="1330325"/>
            <a:ext cx="11590421" cy="4935956"/>
          </a:xfrm>
        </p:spPr>
        <p:txBody>
          <a:bodyPr>
            <a:normAutofit/>
          </a:bodyPr>
          <a:lstStyle/>
          <a:p>
            <a:r>
              <a:rPr lang="en-GB" dirty="0"/>
              <a:t>One of the most important things for you to know is how to terminate Cat5, Cat5e or Cat6 network cables with RJ45 </a:t>
            </a:r>
            <a:r>
              <a:rPr lang="en-GB" dirty="0" smtClean="0"/>
              <a:t>connectors</a:t>
            </a:r>
          </a:p>
          <a:p>
            <a:endParaRPr lang="en-GB" b="0" i="0" dirty="0">
              <a:effectLst/>
            </a:endParaRPr>
          </a:p>
          <a:p>
            <a:endParaRPr lang="en-GB" dirty="0" smtClean="0"/>
          </a:p>
          <a:p>
            <a:endParaRPr lang="en-GB" b="0" i="0" dirty="0">
              <a:effectLst/>
            </a:endParaRPr>
          </a:p>
          <a:p>
            <a:endParaRPr lang="en-GB" dirty="0" smtClean="0"/>
          </a:p>
          <a:p>
            <a:r>
              <a:rPr lang="en-GB" dirty="0"/>
              <a:t>Link to video: </a:t>
            </a:r>
            <a:r>
              <a:rPr lang="en-GB" dirty="0">
                <a:hlinkClick r:id="rId3"/>
              </a:rPr>
              <a:t>https://www.youtube.com/watch?v=UFlqNQsjYCs</a:t>
            </a:r>
            <a:endParaRPr lang="en-US" b="0" i="0" dirty="0">
              <a:effectLst/>
            </a:endParaRPr>
          </a:p>
        </p:txBody>
      </p:sp>
    </p:spTree>
    <p:extLst>
      <p:ext uri="{BB962C8B-B14F-4D97-AF65-F5344CB8AC3E}">
        <p14:creationId xmlns:p14="http://schemas.microsoft.com/office/powerpoint/2010/main" val="11583265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GB" dirty="0"/>
              <a:t>One of the most important things for you to know is how to terminate Cat5, Cat5e or Cat6 network cables with RJ45 connectors</a:t>
            </a:r>
            <a:endParaRPr lang="en-US" b="0" i="0" dirty="0">
              <a:effectLst/>
            </a:endParaRPr>
          </a:p>
        </p:txBody>
      </p:sp>
      <p:pic>
        <p:nvPicPr>
          <p:cNvPr id="5" name="Picture 4">
            <a:extLst>
              <a:ext uri="{FF2B5EF4-FFF2-40B4-BE49-F238E27FC236}">
                <a16:creationId xmlns:a16="http://schemas.microsoft.com/office/drawing/2014/main" id="{37762A43-DAC6-4FB5-BF61-15C09C70CF94}"/>
              </a:ext>
            </a:extLst>
          </p:cNvPr>
          <p:cNvPicPr>
            <a:picLocks noChangeAspect="1"/>
          </p:cNvPicPr>
          <p:nvPr/>
        </p:nvPicPr>
        <p:blipFill>
          <a:blip r:embed="rId3"/>
          <a:stretch>
            <a:fillRect/>
          </a:stretch>
        </p:blipFill>
        <p:spPr>
          <a:xfrm>
            <a:off x="2524125" y="3429001"/>
            <a:ext cx="7143750" cy="3076575"/>
          </a:xfrm>
          <a:prstGeom prst="rect">
            <a:avLst/>
          </a:prstGeom>
        </p:spPr>
      </p:pic>
    </p:spTree>
    <p:extLst>
      <p:ext uri="{BB962C8B-B14F-4D97-AF65-F5344CB8AC3E}">
        <p14:creationId xmlns:p14="http://schemas.microsoft.com/office/powerpoint/2010/main" val="30376318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825625"/>
            <a:ext cx="6789019" cy="4935956"/>
          </a:xfrm>
        </p:spPr>
        <p:txBody>
          <a:bodyPr>
            <a:normAutofit/>
          </a:bodyPr>
          <a:lstStyle/>
          <a:p>
            <a:pPr marL="514350" indent="-514350">
              <a:buFont typeface="+mj-lt"/>
              <a:buAutoNum type="arabicPeriod"/>
            </a:pPr>
            <a:r>
              <a:rPr lang="en-GB" dirty="0"/>
              <a:t>Using a Crimping Tool, trim the end of the cable you're terminating, to ensure that the ends of the conducting wires are even</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r>
              <a:rPr lang="en-GB" dirty="0"/>
              <a:t>Being careful not to damage the inner conducting wires, strip off approximately 1 inch of the cable's jacket, using a modular crimping tool or a UTP cable stripper.</a:t>
            </a:r>
          </a:p>
        </p:txBody>
      </p:sp>
      <p:pic>
        <p:nvPicPr>
          <p:cNvPr id="5" name="Picture 4" descr="A picture containing tool&#10;&#10;Description automatically generated">
            <a:extLst>
              <a:ext uri="{FF2B5EF4-FFF2-40B4-BE49-F238E27FC236}">
                <a16:creationId xmlns:a16="http://schemas.microsoft.com/office/drawing/2014/main" id="{749BF74C-DBCB-44D8-B5FC-973679AE8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3242" y="1825625"/>
            <a:ext cx="3810000" cy="1333500"/>
          </a:xfrm>
          <a:prstGeom prst="rect">
            <a:avLst/>
          </a:prstGeom>
        </p:spPr>
      </p:pic>
      <p:pic>
        <p:nvPicPr>
          <p:cNvPr id="7" name="Picture 6" descr="A close up of a persons hand&#10;&#10;Description automatically generated">
            <a:extLst>
              <a:ext uri="{FF2B5EF4-FFF2-40B4-BE49-F238E27FC236}">
                <a16:creationId xmlns:a16="http://schemas.microsoft.com/office/drawing/2014/main" id="{C9353AC5-A3F5-45E0-A448-12A33AFA4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800" y="3836403"/>
            <a:ext cx="3810000" cy="1333500"/>
          </a:xfrm>
          <a:prstGeom prst="rect">
            <a:avLst/>
          </a:prstGeom>
        </p:spPr>
      </p:pic>
      <p:pic>
        <p:nvPicPr>
          <p:cNvPr id="8" name="Picture 7">
            <a:extLst>
              <a:ext uri="{FF2B5EF4-FFF2-40B4-BE49-F238E27FC236}">
                <a16:creationId xmlns:a16="http://schemas.microsoft.com/office/drawing/2014/main" id="{51CEB152-763C-4695-966C-BBA68F8F87E2}"/>
              </a:ext>
            </a:extLst>
          </p:cNvPr>
          <p:cNvPicPr>
            <a:picLocks noChangeAspect="1"/>
          </p:cNvPicPr>
          <p:nvPr/>
        </p:nvPicPr>
        <p:blipFill rotWithShape="1">
          <a:blip r:embed="rId4"/>
          <a:srcRect l="5755" t="13869" r="7776" b="17489"/>
          <a:stretch/>
        </p:blipFill>
        <p:spPr>
          <a:xfrm>
            <a:off x="8093242" y="5304839"/>
            <a:ext cx="3461316" cy="1456741"/>
          </a:xfrm>
          <a:prstGeom prst="rect">
            <a:avLst/>
          </a:prstGeom>
        </p:spPr>
      </p:pic>
    </p:spTree>
    <p:extLst>
      <p:ext uri="{BB962C8B-B14F-4D97-AF65-F5344CB8AC3E}">
        <p14:creationId xmlns:p14="http://schemas.microsoft.com/office/powerpoint/2010/main" val="22994708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825625"/>
            <a:ext cx="7073499" cy="4935956"/>
          </a:xfrm>
        </p:spPr>
        <p:txBody>
          <a:bodyPr>
            <a:normAutofit fontScale="92500" lnSpcReduction="20000"/>
          </a:bodyPr>
          <a:lstStyle/>
          <a:p>
            <a:pPr marL="514350" indent="-514350">
              <a:buFont typeface="+mj-lt"/>
              <a:buAutoNum type="arabicPeriod" startAt="3"/>
            </a:pPr>
            <a:r>
              <a:rPr lang="en-GB" dirty="0"/>
              <a:t>Separate the 4 twisted wire pairs from each other, and then unwind each pair, so that you end up with 8 individual wires. Flatten the wires out as much as possible, since they'll need to be very straight for proper insertion into the connector.</a:t>
            </a:r>
          </a:p>
          <a:p>
            <a:pPr marL="514350" indent="-514350">
              <a:buFont typeface="+mj-lt"/>
              <a:buAutoNum type="arabicPeriod" startAt="3"/>
            </a:pPr>
            <a:endParaRPr lang="en-GB" dirty="0"/>
          </a:p>
          <a:p>
            <a:pPr marL="514350" indent="-514350">
              <a:buFont typeface="+mj-lt"/>
              <a:buAutoNum type="arabicPeriod" startAt="3"/>
            </a:pPr>
            <a:endParaRPr lang="en-GB" dirty="0"/>
          </a:p>
          <a:p>
            <a:pPr marL="514350" indent="-514350">
              <a:buFont typeface="+mj-lt"/>
              <a:buAutoNum type="arabicPeriod" startAt="3"/>
            </a:pPr>
            <a:r>
              <a:rPr lang="en-GB" dirty="0"/>
              <a:t>Holding the cable with the wire ends facing away from you. Moving from left to right, arrange the wires in a flat, side-by-side ribbon formation, placing them in the following order: white/orange, solid orange, white/green, solid blue, white/blue, solid green, white/brown, solid brown.</a:t>
            </a:r>
          </a:p>
        </p:txBody>
      </p:sp>
      <p:pic>
        <p:nvPicPr>
          <p:cNvPr id="5" name="Picture 4" descr="A close up of a persons face&#10;&#10;Description automatically generated">
            <a:extLst>
              <a:ext uri="{FF2B5EF4-FFF2-40B4-BE49-F238E27FC236}">
                <a16:creationId xmlns:a16="http://schemas.microsoft.com/office/drawing/2014/main" id="{65207EC7-EDD2-4F41-B005-1EBDB8375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8920" y="1990090"/>
            <a:ext cx="3810000" cy="1333500"/>
          </a:xfrm>
          <a:prstGeom prst="rect">
            <a:avLst/>
          </a:prstGeom>
        </p:spPr>
      </p:pic>
      <p:pic>
        <p:nvPicPr>
          <p:cNvPr id="9" name="Picture 8">
            <a:extLst>
              <a:ext uri="{FF2B5EF4-FFF2-40B4-BE49-F238E27FC236}">
                <a16:creationId xmlns:a16="http://schemas.microsoft.com/office/drawing/2014/main" id="{C0B81BDE-B891-454A-9CAF-A4B67B2514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6090" y="4140133"/>
            <a:ext cx="4372869" cy="2459739"/>
          </a:xfrm>
          <a:prstGeom prst="rect">
            <a:avLst/>
          </a:prstGeom>
        </p:spPr>
      </p:pic>
    </p:spTree>
    <p:extLst>
      <p:ext uri="{BB962C8B-B14F-4D97-AF65-F5344CB8AC3E}">
        <p14:creationId xmlns:p14="http://schemas.microsoft.com/office/powerpoint/2010/main" val="1398055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402080"/>
            <a:ext cx="7601819" cy="5359501"/>
          </a:xfrm>
        </p:spPr>
        <p:txBody>
          <a:bodyPr>
            <a:normAutofit fontScale="92500" lnSpcReduction="20000"/>
          </a:bodyPr>
          <a:lstStyle/>
          <a:p>
            <a:pPr marL="514350" indent="-514350">
              <a:buFont typeface="+mj-lt"/>
              <a:buAutoNum type="arabicPeriod" startAt="5"/>
            </a:pPr>
            <a:r>
              <a:rPr lang="en-GB" dirty="0"/>
              <a:t>Holding the RJ45 connector so that its pins are facing away from you and the plug-clip side is facing down, carefully insert the flattened, arranged wires into the connector, pushing through until the wire ends emerge from the pins. For strength of connection, also push as much of the cable jacket as possible into the connector.</a:t>
            </a:r>
          </a:p>
          <a:p>
            <a:pPr marL="514350" indent="-514350">
              <a:buFont typeface="+mj-lt"/>
              <a:buAutoNum type="arabicPeriod" startAt="5"/>
            </a:pPr>
            <a:endParaRPr lang="en-GB" dirty="0"/>
          </a:p>
          <a:p>
            <a:pPr marL="514350" indent="-514350">
              <a:buFont typeface="+mj-lt"/>
              <a:buAutoNum type="arabicPeriod" startAt="5"/>
            </a:pPr>
            <a:r>
              <a:rPr lang="en-GB" dirty="0"/>
              <a:t>Check to make sure that the wire ends coming out of the connector's pin side are in the correct order; if not, remove them from the connector, rearrange into proper formation, and re-insert. Remember, once the connector is crimped onto the cable, it's permanent. If you realize that a mistake has been made in wire order after termination, you'll have to cut the connector off and start all over again!</a:t>
            </a:r>
            <a:r>
              <a:rPr lang="en-US" dirty="0"/>
              <a:t>If you're adding a cable boot, slide it on now and keep it out of the way.</a:t>
            </a:r>
          </a:p>
        </p:txBody>
      </p:sp>
      <p:pic>
        <p:nvPicPr>
          <p:cNvPr id="6" name="Picture 5" descr="A close up of a piece of paper&#10;&#10;Description automatically generated">
            <a:extLst>
              <a:ext uri="{FF2B5EF4-FFF2-40B4-BE49-F238E27FC236}">
                <a16:creationId xmlns:a16="http://schemas.microsoft.com/office/drawing/2014/main" id="{2D7B7B15-FA4D-4244-B4A0-97C645216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4640" y="1489773"/>
            <a:ext cx="4399280" cy="1539748"/>
          </a:xfrm>
          <a:prstGeom prst="rect">
            <a:avLst/>
          </a:prstGeom>
        </p:spPr>
      </p:pic>
      <p:pic>
        <p:nvPicPr>
          <p:cNvPr id="8" name="Picture 7" descr="A picture containing game&#10;&#10;Description automatically generated">
            <a:extLst>
              <a:ext uri="{FF2B5EF4-FFF2-40B4-BE49-F238E27FC236}">
                <a16:creationId xmlns:a16="http://schemas.microsoft.com/office/drawing/2014/main" id="{F4EE6C4D-F52A-46C7-AF2D-D9A2E53AA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6120" y="5368227"/>
            <a:ext cx="2595880" cy="1056463"/>
          </a:xfrm>
          <a:prstGeom prst="rect">
            <a:avLst/>
          </a:prstGeom>
        </p:spPr>
      </p:pic>
      <p:pic>
        <p:nvPicPr>
          <p:cNvPr id="10" name="Picture 9" descr="A picture containing holding, hand, brush&#10;&#10;Description automatically generated">
            <a:extLst>
              <a:ext uri="{FF2B5EF4-FFF2-40B4-BE49-F238E27FC236}">
                <a16:creationId xmlns:a16="http://schemas.microsoft.com/office/drawing/2014/main" id="{22C21143-012D-4CBA-911F-8417C95428EC}"/>
              </a:ext>
            </a:extLst>
          </p:cNvPr>
          <p:cNvPicPr>
            <a:picLocks noChangeAspect="1"/>
          </p:cNvPicPr>
          <p:nvPr/>
        </p:nvPicPr>
        <p:blipFill rotWithShape="1">
          <a:blip r:embed="rId4">
            <a:extLst>
              <a:ext uri="{28A0092B-C50C-407E-A947-70E740481C1C}">
                <a14:useLocalDpi xmlns:a14="http://schemas.microsoft.com/office/drawing/2010/main" val="0"/>
              </a:ext>
            </a:extLst>
          </a:blip>
          <a:srcRect l="32946" t="9625" r="29678"/>
          <a:stretch/>
        </p:blipFill>
        <p:spPr>
          <a:xfrm>
            <a:off x="8280400" y="4719421"/>
            <a:ext cx="1270000" cy="2042160"/>
          </a:xfrm>
          <a:prstGeom prst="rect">
            <a:avLst/>
          </a:prstGeom>
        </p:spPr>
      </p:pic>
    </p:spTree>
    <p:extLst>
      <p:ext uri="{BB962C8B-B14F-4D97-AF65-F5344CB8AC3E}">
        <p14:creationId xmlns:p14="http://schemas.microsoft.com/office/powerpoint/2010/main" val="2086712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Hubs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a:t>
            </a:r>
            <a:r>
              <a:rPr lang="en-US" i="1" dirty="0"/>
              <a:t>hub</a:t>
            </a:r>
            <a:r>
              <a:rPr lang="en-US" dirty="0"/>
              <a:t> is a Layer 1 device that connects multiple nodes into a star configuration.</a:t>
            </a:r>
            <a:endParaRPr lang="en-US" b="0" i="0" dirty="0">
              <a:effectLst/>
            </a:endParaRPr>
          </a:p>
        </p:txBody>
      </p:sp>
      <p:grpSp>
        <p:nvGrpSpPr>
          <p:cNvPr id="97" name="Group 96">
            <a:extLst>
              <a:ext uri="{FF2B5EF4-FFF2-40B4-BE49-F238E27FC236}">
                <a16:creationId xmlns:a16="http://schemas.microsoft.com/office/drawing/2014/main" id="{9E9418EE-4FE6-4C2E-84BB-76A4D4380377}"/>
              </a:ext>
            </a:extLst>
          </p:cNvPr>
          <p:cNvGrpSpPr/>
          <p:nvPr/>
        </p:nvGrpSpPr>
        <p:grpSpPr>
          <a:xfrm>
            <a:off x="1447800" y="2677995"/>
            <a:ext cx="9604862" cy="4083586"/>
            <a:chOff x="1447800" y="2677995"/>
            <a:chExt cx="9604862" cy="4083586"/>
          </a:xfrm>
        </p:grpSpPr>
        <p:grpSp>
          <p:nvGrpSpPr>
            <p:cNvPr id="6" name="Group 5">
              <a:extLst>
                <a:ext uri="{FF2B5EF4-FFF2-40B4-BE49-F238E27FC236}">
                  <a16:creationId xmlns:a16="http://schemas.microsoft.com/office/drawing/2014/main" id="{B5EB1D1F-3F7D-4B08-8D78-4B034742F052}"/>
                </a:ext>
              </a:extLst>
            </p:cNvPr>
            <p:cNvGrpSpPr/>
            <p:nvPr/>
          </p:nvGrpSpPr>
          <p:grpSpPr>
            <a:xfrm>
              <a:off x="9941617" y="4345124"/>
              <a:ext cx="1111045" cy="749328"/>
              <a:chOff x="1209368" y="3429000"/>
              <a:chExt cx="1809135" cy="1220144"/>
            </a:xfrm>
          </p:grpSpPr>
          <p:sp>
            <p:nvSpPr>
              <p:cNvPr id="7" name="Rectangle: Rounded Corners 6">
                <a:extLst>
                  <a:ext uri="{FF2B5EF4-FFF2-40B4-BE49-F238E27FC236}">
                    <a16:creationId xmlns:a16="http://schemas.microsoft.com/office/drawing/2014/main" id="{901729F7-24A4-4176-859A-7ED8054214D0}"/>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83661E5-8CFF-427F-8B3D-3C08895289A7}"/>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824066A-E22C-4758-AC29-54FCBD9F9752}"/>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BB32369E-A4D6-46F4-9855-725A5B0A4552}"/>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46BB51F-B569-4DCA-9B41-B82FA27D62A2}"/>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ircle: Hollow 11">
                <a:extLst>
                  <a:ext uri="{FF2B5EF4-FFF2-40B4-BE49-F238E27FC236}">
                    <a16:creationId xmlns:a16="http://schemas.microsoft.com/office/drawing/2014/main" id="{FB254914-1985-4C16-957E-76867B63EE65}"/>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a:extLst>
                  <a:ext uri="{FF2B5EF4-FFF2-40B4-BE49-F238E27FC236}">
                    <a16:creationId xmlns:a16="http://schemas.microsoft.com/office/drawing/2014/main" id="{16F38A0D-FFFF-40B3-A4D1-C2BC0AD8516E}"/>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335B3B63-7AF6-4D81-9C07-18C3C592B9EA}"/>
                </a:ext>
              </a:extLst>
            </p:cNvPr>
            <p:cNvGrpSpPr/>
            <p:nvPr/>
          </p:nvGrpSpPr>
          <p:grpSpPr>
            <a:xfrm>
              <a:off x="8612559" y="6012253"/>
              <a:ext cx="1111045" cy="749328"/>
              <a:chOff x="1209368" y="3429000"/>
              <a:chExt cx="1809135" cy="1220144"/>
            </a:xfrm>
          </p:grpSpPr>
          <p:sp>
            <p:nvSpPr>
              <p:cNvPr id="15" name="Rectangle: Rounded Corners 14">
                <a:extLst>
                  <a:ext uri="{FF2B5EF4-FFF2-40B4-BE49-F238E27FC236}">
                    <a16:creationId xmlns:a16="http://schemas.microsoft.com/office/drawing/2014/main" id="{0DC84921-BCC6-40D4-BAF6-D90D0E0CF822}"/>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A629521-DBE7-4693-BDAB-7AD6722EA0B8}"/>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957E8EF-596B-40DA-8EC3-62760F43BE9F}"/>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02031E8-7E38-4F8D-A894-6D60D378BB3D}"/>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EA621F6-F572-4A00-BD56-9E68DE7F396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ircle: Hollow 19">
                <a:extLst>
                  <a:ext uri="{FF2B5EF4-FFF2-40B4-BE49-F238E27FC236}">
                    <a16:creationId xmlns:a16="http://schemas.microsoft.com/office/drawing/2014/main" id="{80B30EAE-BE68-43A6-9368-D285024A206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Rectangle 20">
                <a:extLst>
                  <a:ext uri="{FF2B5EF4-FFF2-40B4-BE49-F238E27FC236}">
                    <a16:creationId xmlns:a16="http://schemas.microsoft.com/office/drawing/2014/main" id="{C033247C-3B61-42A0-A036-8F90A0E2920B}"/>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1C5491F9-2300-492F-8E92-93AF58ECF587}"/>
                </a:ext>
              </a:extLst>
            </p:cNvPr>
            <p:cNvGrpSpPr/>
            <p:nvPr/>
          </p:nvGrpSpPr>
          <p:grpSpPr>
            <a:xfrm>
              <a:off x="3304101" y="3128857"/>
              <a:ext cx="1111045" cy="749328"/>
              <a:chOff x="1209368" y="3429000"/>
              <a:chExt cx="1809135" cy="1220144"/>
            </a:xfrm>
          </p:grpSpPr>
          <p:sp>
            <p:nvSpPr>
              <p:cNvPr id="23" name="Rectangle: Rounded Corners 22">
                <a:extLst>
                  <a:ext uri="{FF2B5EF4-FFF2-40B4-BE49-F238E27FC236}">
                    <a16:creationId xmlns:a16="http://schemas.microsoft.com/office/drawing/2014/main" id="{3073D851-1A33-40EF-8CD6-52BBC2260739}"/>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B14CBC7-0B16-453F-84C2-421C92460CF1}"/>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1667F57-9F4F-45F0-93BB-2E0BD96DA81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D903AFA3-872D-441C-A44B-758DF1889DBC}"/>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6DDB889-36C6-4DC8-8B60-75220C189D8D}"/>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ircle: Hollow 27">
                <a:extLst>
                  <a:ext uri="{FF2B5EF4-FFF2-40B4-BE49-F238E27FC236}">
                    <a16:creationId xmlns:a16="http://schemas.microsoft.com/office/drawing/2014/main" id="{84343C7D-EEEB-40AB-B1E7-D8EA7B888E71}"/>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a:extLst>
                  <a:ext uri="{FF2B5EF4-FFF2-40B4-BE49-F238E27FC236}">
                    <a16:creationId xmlns:a16="http://schemas.microsoft.com/office/drawing/2014/main" id="{4836C019-EA50-4AF5-9436-DE5C606F1356}"/>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3A9A0CFE-62AC-4CE8-86E9-F7FA0DC00627}"/>
                </a:ext>
              </a:extLst>
            </p:cNvPr>
            <p:cNvGrpSpPr/>
            <p:nvPr/>
          </p:nvGrpSpPr>
          <p:grpSpPr>
            <a:xfrm>
              <a:off x="1834299" y="3123908"/>
              <a:ext cx="1111045" cy="749328"/>
              <a:chOff x="1209368" y="3429000"/>
              <a:chExt cx="1809135" cy="1220144"/>
            </a:xfrm>
          </p:grpSpPr>
          <p:sp>
            <p:nvSpPr>
              <p:cNvPr id="31" name="Rectangle: Rounded Corners 30">
                <a:extLst>
                  <a:ext uri="{FF2B5EF4-FFF2-40B4-BE49-F238E27FC236}">
                    <a16:creationId xmlns:a16="http://schemas.microsoft.com/office/drawing/2014/main" id="{FE184FF5-A8DA-45A9-9BF3-002B6D92639F}"/>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61EFB7CB-6F54-4827-A1D6-61B4C9917040}"/>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2ED4E4E-E40C-4458-B83F-CE36A72CA6F1}"/>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1BD9103D-2EF6-4BE7-83E2-49CC7115591C}"/>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7545A0B-B91C-46F1-87AF-8037EBC5ACAA}"/>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ircle: Hollow 35">
                <a:extLst>
                  <a:ext uri="{FF2B5EF4-FFF2-40B4-BE49-F238E27FC236}">
                    <a16:creationId xmlns:a16="http://schemas.microsoft.com/office/drawing/2014/main" id="{DEAF5F61-96C9-40C8-A03B-B1B713E1B07E}"/>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Rectangle 36">
                <a:extLst>
                  <a:ext uri="{FF2B5EF4-FFF2-40B4-BE49-F238E27FC236}">
                    <a16:creationId xmlns:a16="http://schemas.microsoft.com/office/drawing/2014/main" id="{FDBA607D-FDF4-4068-A60F-0371B244D324}"/>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F5F48122-A84D-4774-88CF-0DB9D1F9F28E}"/>
                </a:ext>
              </a:extLst>
            </p:cNvPr>
            <p:cNvGrpSpPr/>
            <p:nvPr/>
          </p:nvGrpSpPr>
          <p:grpSpPr>
            <a:xfrm>
              <a:off x="8612559" y="2677995"/>
              <a:ext cx="1111045" cy="749328"/>
              <a:chOff x="1209368" y="3429000"/>
              <a:chExt cx="1809135" cy="1220144"/>
            </a:xfrm>
          </p:grpSpPr>
          <p:sp>
            <p:nvSpPr>
              <p:cNvPr id="39" name="Rectangle: Rounded Corners 38">
                <a:extLst>
                  <a:ext uri="{FF2B5EF4-FFF2-40B4-BE49-F238E27FC236}">
                    <a16:creationId xmlns:a16="http://schemas.microsoft.com/office/drawing/2014/main" id="{60E041CC-B06E-4804-B45C-E8F416039325}"/>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AA12FAE2-DBB9-4C86-9650-EE6E4ACE748F}"/>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F9F37898-4B6F-4895-B818-D5CB87FFAA0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9930F13-6C24-4E93-9C98-86ADCBF3C1FB}"/>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8070376B-A3FB-4BCC-B90C-699F0723C98B}"/>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ircle: Hollow 43">
                <a:extLst>
                  <a:ext uri="{FF2B5EF4-FFF2-40B4-BE49-F238E27FC236}">
                    <a16:creationId xmlns:a16="http://schemas.microsoft.com/office/drawing/2014/main" id="{80F87F36-2900-4AF0-B0DE-B129975487FE}"/>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Rectangle 44">
                <a:extLst>
                  <a:ext uri="{FF2B5EF4-FFF2-40B4-BE49-F238E27FC236}">
                    <a16:creationId xmlns:a16="http://schemas.microsoft.com/office/drawing/2014/main" id="{14F3E561-593F-41D3-B821-D173F9B44723}"/>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a:extLst>
                <a:ext uri="{FF2B5EF4-FFF2-40B4-BE49-F238E27FC236}">
                  <a16:creationId xmlns:a16="http://schemas.microsoft.com/office/drawing/2014/main" id="{2798B297-101B-414B-97C0-DE16341D2B5B}"/>
                </a:ext>
              </a:extLst>
            </p:cNvPr>
            <p:cNvGrpSpPr/>
            <p:nvPr/>
          </p:nvGrpSpPr>
          <p:grpSpPr>
            <a:xfrm>
              <a:off x="4773902" y="3123908"/>
              <a:ext cx="1111045" cy="749328"/>
              <a:chOff x="1209368" y="3429000"/>
              <a:chExt cx="1809135" cy="1220144"/>
            </a:xfrm>
          </p:grpSpPr>
          <p:sp>
            <p:nvSpPr>
              <p:cNvPr id="47" name="Rectangle: Rounded Corners 46">
                <a:extLst>
                  <a:ext uri="{FF2B5EF4-FFF2-40B4-BE49-F238E27FC236}">
                    <a16:creationId xmlns:a16="http://schemas.microsoft.com/office/drawing/2014/main" id="{36063C0E-2244-43AC-8C17-F2353BD5CBB2}"/>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AD60C776-2E51-4F0F-B1BB-0BE6903D1C2F}"/>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2A584872-8596-45C3-80C4-92DFEDEB5B78}"/>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81CDE4EA-6C09-42F2-A6C1-794E62611338}"/>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27D438D0-85EB-44A7-B4DC-888335F0AF92}"/>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ircle: Hollow 51">
                <a:extLst>
                  <a:ext uri="{FF2B5EF4-FFF2-40B4-BE49-F238E27FC236}">
                    <a16:creationId xmlns:a16="http://schemas.microsoft.com/office/drawing/2014/main" id="{0F95A922-FFA4-484B-9F01-B4734EA3CFCE}"/>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3" name="Rectangle 52">
                <a:extLst>
                  <a:ext uri="{FF2B5EF4-FFF2-40B4-BE49-F238E27FC236}">
                    <a16:creationId xmlns:a16="http://schemas.microsoft.com/office/drawing/2014/main" id="{262E6806-3ECA-4F20-95D7-96458AC98452}"/>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5" name="Group 84">
              <a:extLst>
                <a:ext uri="{FF2B5EF4-FFF2-40B4-BE49-F238E27FC236}">
                  <a16:creationId xmlns:a16="http://schemas.microsoft.com/office/drawing/2014/main" id="{856A4191-67E9-428D-B08B-3BAC0CDE0837}"/>
                </a:ext>
              </a:extLst>
            </p:cNvPr>
            <p:cNvGrpSpPr/>
            <p:nvPr/>
          </p:nvGrpSpPr>
          <p:grpSpPr>
            <a:xfrm>
              <a:off x="6847211" y="4299258"/>
              <a:ext cx="919641" cy="686831"/>
              <a:chOff x="3075311" y="4191872"/>
              <a:chExt cx="919641" cy="686831"/>
            </a:xfrm>
          </p:grpSpPr>
          <p:sp>
            <p:nvSpPr>
              <p:cNvPr id="55" name="Rectangle 54">
                <a:extLst>
                  <a:ext uri="{FF2B5EF4-FFF2-40B4-BE49-F238E27FC236}">
                    <a16:creationId xmlns:a16="http://schemas.microsoft.com/office/drawing/2014/main" id="{66955995-889A-42D5-B56A-AF152BD71A69}"/>
                  </a:ext>
                </a:extLst>
              </p:cNvPr>
              <p:cNvSpPr/>
              <p:nvPr/>
            </p:nvSpPr>
            <p:spPr>
              <a:xfrm>
                <a:off x="3075311" y="4191872"/>
                <a:ext cx="919641" cy="686831"/>
              </a:xfrm>
              <a:prstGeom prst="rect">
                <a:avLst/>
              </a:prstGeom>
              <a:solidFill>
                <a:srgbClr val="153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AE036A5C-631A-4F8E-A960-FDBE9A6C1214}"/>
                  </a:ext>
                </a:extLst>
              </p:cNvPr>
              <p:cNvSpPr/>
              <p:nvPr/>
            </p:nvSpPr>
            <p:spPr>
              <a:xfrm flipH="1">
                <a:off x="3252519" y="4492582"/>
                <a:ext cx="613685" cy="112567"/>
              </a:xfrm>
              <a:custGeom>
                <a:avLst/>
                <a:gdLst>
                  <a:gd name="connsiteX0" fmla="*/ 55266 w 613685"/>
                  <a:gd name="connsiteY0" fmla="*/ 0 h 112567"/>
                  <a:gd name="connsiteX1" fmla="*/ 0 w 613685"/>
                  <a:gd name="connsiteY1" fmla="*/ 55266 h 112567"/>
                  <a:gd name="connsiteX2" fmla="*/ 55266 w 613685"/>
                  <a:gd name="connsiteY2" fmla="*/ 110532 h 112567"/>
                  <a:gd name="connsiteX3" fmla="*/ 55266 w 613685"/>
                  <a:gd name="connsiteY3" fmla="*/ 82899 h 112567"/>
                  <a:gd name="connsiteX4" fmla="*/ 255577 w 613685"/>
                  <a:gd name="connsiteY4" fmla="*/ 82899 h 112567"/>
                  <a:gd name="connsiteX5" fmla="*/ 255577 w 613685"/>
                  <a:gd name="connsiteY5" fmla="*/ 84934 h 112567"/>
                  <a:gd name="connsiteX6" fmla="*/ 558419 w 613685"/>
                  <a:gd name="connsiteY6" fmla="*/ 84934 h 112567"/>
                  <a:gd name="connsiteX7" fmla="*/ 558419 w 613685"/>
                  <a:gd name="connsiteY7" fmla="*/ 112567 h 112567"/>
                  <a:gd name="connsiteX8" fmla="*/ 613685 w 613685"/>
                  <a:gd name="connsiteY8" fmla="*/ 57301 h 112567"/>
                  <a:gd name="connsiteX9" fmla="*/ 558419 w 613685"/>
                  <a:gd name="connsiteY9" fmla="*/ 2035 h 112567"/>
                  <a:gd name="connsiteX10" fmla="*/ 558419 w 613685"/>
                  <a:gd name="connsiteY10" fmla="*/ 29668 h 112567"/>
                  <a:gd name="connsiteX11" fmla="*/ 358108 w 613685"/>
                  <a:gd name="connsiteY11" fmla="*/ 29668 h 112567"/>
                  <a:gd name="connsiteX12" fmla="*/ 358108 w 613685"/>
                  <a:gd name="connsiteY12" fmla="*/ 27633 h 112567"/>
                  <a:gd name="connsiteX13" fmla="*/ 55266 w 613685"/>
                  <a:gd name="connsiteY13" fmla="*/ 27633 h 1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685" h="112567">
                    <a:moveTo>
                      <a:pt x="55266" y="0"/>
                    </a:moveTo>
                    <a:lnTo>
                      <a:pt x="0" y="55266"/>
                    </a:lnTo>
                    <a:lnTo>
                      <a:pt x="55266" y="110532"/>
                    </a:lnTo>
                    <a:lnTo>
                      <a:pt x="55266" y="82899"/>
                    </a:lnTo>
                    <a:lnTo>
                      <a:pt x="255577" y="82899"/>
                    </a:lnTo>
                    <a:lnTo>
                      <a:pt x="255577" y="84934"/>
                    </a:lnTo>
                    <a:lnTo>
                      <a:pt x="558419" y="84934"/>
                    </a:lnTo>
                    <a:lnTo>
                      <a:pt x="558419" y="112567"/>
                    </a:lnTo>
                    <a:lnTo>
                      <a:pt x="613685" y="57301"/>
                    </a:lnTo>
                    <a:lnTo>
                      <a:pt x="558419" y="2035"/>
                    </a:lnTo>
                    <a:lnTo>
                      <a:pt x="558419" y="29668"/>
                    </a:lnTo>
                    <a:lnTo>
                      <a:pt x="358108" y="29668"/>
                    </a:lnTo>
                    <a:lnTo>
                      <a:pt x="358108" y="27633"/>
                    </a:lnTo>
                    <a:lnTo>
                      <a:pt x="55266" y="276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cxnSp>
          <p:nvCxnSpPr>
            <p:cNvPr id="61" name="Straight Connector 60">
              <a:extLst>
                <a:ext uri="{FF2B5EF4-FFF2-40B4-BE49-F238E27FC236}">
                  <a16:creationId xmlns:a16="http://schemas.microsoft.com/office/drawing/2014/main" id="{003803AA-15B1-47FE-95BD-4E587C9E67A5}"/>
                </a:ext>
              </a:extLst>
            </p:cNvPr>
            <p:cNvCxnSpPr>
              <a:cxnSpLocks/>
              <a:endCxn id="8" idx="1"/>
            </p:cNvCxnSpPr>
            <p:nvPr/>
          </p:nvCxnSpPr>
          <p:spPr>
            <a:xfrm>
              <a:off x="7750440" y="4646427"/>
              <a:ext cx="2191177" cy="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A8D3B85-EDA9-4AD0-98B0-02774D40F4AD}"/>
                </a:ext>
              </a:extLst>
            </p:cNvPr>
            <p:cNvCxnSpPr>
              <a:cxnSpLocks/>
            </p:cNvCxnSpPr>
            <p:nvPr/>
          </p:nvCxnSpPr>
          <p:spPr>
            <a:xfrm>
              <a:off x="7750440" y="4971902"/>
              <a:ext cx="1095588" cy="10329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23A365F-D7AB-430C-8226-9BA947DF5106}"/>
                </a:ext>
              </a:extLst>
            </p:cNvPr>
            <p:cNvCxnSpPr>
              <a:cxnSpLocks/>
            </p:cNvCxnSpPr>
            <p:nvPr/>
          </p:nvCxnSpPr>
          <p:spPr>
            <a:xfrm flipV="1">
              <a:off x="2382962" y="3863706"/>
              <a:ext cx="1" cy="782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8E87739-147F-4292-A1BF-FDB2746CBA8D}"/>
                </a:ext>
              </a:extLst>
            </p:cNvPr>
            <p:cNvCxnSpPr>
              <a:cxnSpLocks/>
            </p:cNvCxnSpPr>
            <p:nvPr/>
          </p:nvCxnSpPr>
          <p:spPr>
            <a:xfrm flipH="1">
              <a:off x="7761948" y="3349863"/>
              <a:ext cx="975149" cy="9521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0D4DD19-9C81-4C3A-BB5D-84E4B5C5F005}"/>
                </a:ext>
              </a:extLst>
            </p:cNvPr>
            <p:cNvCxnSpPr>
              <a:cxnSpLocks/>
            </p:cNvCxnSpPr>
            <p:nvPr/>
          </p:nvCxnSpPr>
          <p:spPr>
            <a:xfrm>
              <a:off x="1590675" y="4646225"/>
              <a:ext cx="52565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3CEF3FE-157E-405D-9FD9-48670EC95FC2}"/>
                </a:ext>
              </a:extLst>
            </p:cNvPr>
            <p:cNvCxnSpPr>
              <a:cxnSpLocks/>
            </p:cNvCxnSpPr>
            <p:nvPr/>
          </p:nvCxnSpPr>
          <p:spPr>
            <a:xfrm flipV="1">
              <a:off x="3859354" y="3871221"/>
              <a:ext cx="1" cy="782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9B9B534-6CD5-40F0-81F3-A2300877414B}"/>
                </a:ext>
              </a:extLst>
            </p:cNvPr>
            <p:cNvCxnSpPr>
              <a:cxnSpLocks/>
            </p:cNvCxnSpPr>
            <p:nvPr/>
          </p:nvCxnSpPr>
          <p:spPr>
            <a:xfrm flipV="1">
              <a:off x="5335746" y="3878736"/>
              <a:ext cx="1" cy="782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5ECF6E7D-4CAC-4142-ACAB-FF3125AB694A}"/>
                </a:ext>
              </a:extLst>
            </p:cNvPr>
            <p:cNvSpPr/>
            <p:nvPr/>
          </p:nvSpPr>
          <p:spPr>
            <a:xfrm>
              <a:off x="1447800" y="4551340"/>
              <a:ext cx="282631" cy="18977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8" name="TextBox 97">
            <a:extLst>
              <a:ext uri="{FF2B5EF4-FFF2-40B4-BE49-F238E27FC236}">
                <a16:creationId xmlns:a16="http://schemas.microsoft.com/office/drawing/2014/main" id="{296D0030-2F0E-42AF-ADEE-F571763692FA}"/>
              </a:ext>
            </a:extLst>
          </p:cNvPr>
          <p:cNvSpPr txBox="1"/>
          <p:nvPr/>
        </p:nvSpPr>
        <p:spPr>
          <a:xfrm>
            <a:off x="7044964" y="4938200"/>
            <a:ext cx="572593" cy="369332"/>
          </a:xfrm>
          <a:prstGeom prst="rect">
            <a:avLst/>
          </a:prstGeom>
          <a:noFill/>
        </p:spPr>
        <p:txBody>
          <a:bodyPr wrap="none" rtlCol="0">
            <a:spAutoFit/>
          </a:bodyPr>
          <a:lstStyle/>
          <a:p>
            <a:r>
              <a:rPr lang="en-GB" dirty="0"/>
              <a:t>Hub</a:t>
            </a:r>
          </a:p>
        </p:txBody>
      </p:sp>
    </p:spTree>
    <p:extLst>
      <p:ext uri="{BB962C8B-B14F-4D97-AF65-F5344CB8AC3E}">
        <p14:creationId xmlns:p14="http://schemas.microsoft.com/office/powerpoint/2010/main" val="8256309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825625"/>
            <a:ext cx="7601819" cy="4935956"/>
          </a:xfrm>
        </p:spPr>
        <p:txBody>
          <a:bodyPr>
            <a:normAutofit/>
          </a:bodyPr>
          <a:lstStyle/>
          <a:p>
            <a:pPr marL="514350" indent="-514350">
              <a:buFont typeface="+mj-lt"/>
              <a:buAutoNum type="arabicPeriod" startAt="7"/>
            </a:pPr>
            <a:r>
              <a:rPr lang="en-GB" dirty="0"/>
              <a:t>Insert the prepared connector/cable assembly into the RJ45 slot in your crimping tool. Firmly squeeze the crimper's handles together until you can't go any further. Release the handles and repeat this step to ensure a proper crimp.</a:t>
            </a:r>
          </a:p>
          <a:p>
            <a:pPr marL="514350" indent="-514350">
              <a:buFont typeface="+mj-lt"/>
              <a:buAutoNum type="arabicPeriod" startAt="7"/>
            </a:pPr>
            <a:r>
              <a:rPr lang="en-GB" dirty="0"/>
              <a:t>If your crimper doesn't automatically trim the wire ends upon termination, carefully cut wire ends to make them as flush with the connector's surface as possible. The closer the wire ends are trimmed, the better your final plug-in connection will be.</a:t>
            </a:r>
          </a:p>
        </p:txBody>
      </p:sp>
      <p:pic>
        <p:nvPicPr>
          <p:cNvPr id="5" name="Picture 4">
            <a:extLst>
              <a:ext uri="{FF2B5EF4-FFF2-40B4-BE49-F238E27FC236}">
                <a16:creationId xmlns:a16="http://schemas.microsoft.com/office/drawing/2014/main" id="{3DDE5306-667B-4993-B1FF-856CB4AAA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4639" y="1959610"/>
            <a:ext cx="4198257" cy="1469390"/>
          </a:xfrm>
          <a:prstGeom prst="rect">
            <a:avLst/>
          </a:prstGeom>
        </p:spPr>
      </p:pic>
      <p:pic>
        <p:nvPicPr>
          <p:cNvPr id="8" name="Picture 7" descr="A picture containing knife&#10;&#10;Description automatically generated">
            <a:extLst>
              <a:ext uri="{FF2B5EF4-FFF2-40B4-BE49-F238E27FC236}">
                <a16:creationId xmlns:a16="http://schemas.microsoft.com/office/drawing/2014/main" id="{8EF2756F-86A9-4A4F-9D5F-577312F45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4639" y="4428540"/>
            <a:ext cx="4384254" cy="2064335"/>
          </a:xfrm>
          <a:prstGeom prst="rect">
            <a:avLst/>
          </a:prstGeom>
        </p:spPr>
      </p:pic>
    </p:spTree>
    <p:extLst>
      <p:ext uri="{BB962C8B-B14F-4D97-AF65-F5344CB8AC3E}">
        <p14:creationId xmlns:p14="http://schemas.microsoft.com/office/powerpoint/2010/main" val="35790751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70B1A-D4BD-4993-824D-98DE7B248917}"/>
              </a:ext>
            </a:extLst>
          </p:cNvPr>
          <p:cNvPicPr>
            <a:picLocks noChangeAspect="1"/>
          </p:cNvPicPr>
          <p:nvPr/>
        </p:nvPicPr>
        <p:blipFill rotWithShape="1">
          <a:blip r:embed="rId2"/>
          <a:srcRect t="5926" r="6137" b="1256"/>
          <a:stretch/>
        </p:blipFill>
        <p:spPr>
          <a:xfrm>
            <a:off x="7142162" y="1419225"/>
            <a:ext cx="5049838" cy="5197475"/>
          </a:xfrm>
          <a:prstGeom prst="rect">
            <a:avLst/>
          </a:prstGeom>
        </p:spPr>
      </p:pic>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twisted-pair cables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825625"/>
            <a:ext cx="6253079" cy="4935956"/>
          </a:xfrm>
        </p:spPr>
        <p:txBody>
          <a:bodyPr>
            <a:normAutofit/>
          </a:bodyPr>
          <a:lstStyle/>
          <a:p>
            <a:pPr marL="514350" indent="-514350">
              <a:buFont typeface="+mj-lt"/>
              <a:buAutoNum type="arabicPeriod" startAt="9"/>
            </a:pPr>
            <a:r>
              <a:rPr lang="en-GB" dirty="0"/>
              <a:t>After the first termination is complete, repeat process on the opposite end of your cable</a:t>
            </a:r>
          </a:p>
        </p:txBody>
      </p:sp>
    </p:spTree>
    <p:extLst>
      <p:ext uri="{BB962C8B-B14F-4D97-AF65-F5344CB8AC3E}">
        <p14:creationId xmlns:p14="http://schemas.microsoft.com/office/powerpoint/2010/main" val="22399524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626A-2EB4-4755-87E5-6DCD98570079}"/>
              </a:ext>
            </a:extLst>
          </p:cNvPr>
          <p:cNvSpPr>
            <a:spLocks noGrp="1"/>
          </p:cNvSpPr>
          <p:nvPr>
            <p:ph type="title"/>
          </p:nvPr>
        </p:nvSpPr>
        <p:spPr/>
        <p:txBody>
          <a:bodyPr/>
          <a:lstStyle/>
          <a:p>
            <a:r>
              <a:rPr lang="en-US" dirty="0"/>
              <a:t>Discussion: Twisted-pair connectors </a:t>
            </a:r>
          </a:p>
        </p:txBody>
      </p:sp>
      <p:sp>
        <p:nvSpPr>
          <p:cNvPr id="4" name="Content Placeholder 3">
            <a:extLst>
              <a:ext uri="{FF2B5EF4-FFF2-40B4-BE49-F238E27FC236}">
                <a16:creationId xmlns:a16="http://schemas.microsoft.com/office/drawing/2014/main" id="{FFFA79D8-5C5F-41F7-9CA8-94521E65BFE2}"/>
              </a:ext>
            </a:extLst>
          </p:cNvPr>
          <p:cNvSpPr>
            <a:spLocks noGrp="1"/>
          </p:cNvSpPr>
          <p:nvPr>
            <p:ph idx="1"/>
          </p:nvPr>
        </p:nvSpPr>
        <p:spPr/>
        <p:txBody>
          <a:bodyPr/>
          <a:lstStyle/>
          <a:p>
            <a:endParaRPr lang="en-GB"/>
          </a:p>
        </p:txBody>
      </p:sp>
      <p:grpSp>
        <p:nvGrpSpPr>
          <p:cNvPr id="6" name="Group 5">
            <a:extLst>
              <a:ext uri="{FF2B5EF4-FFF2-40B4-BE49-F238E27FC236}">
                <a16:creationId xmlns:a16="http://schemas.microsoft.com/office/drawing/2014/main" id="{AE584658-7800-40CE-A04A-8FFB412D4123}"/>
              </a:ext>
            </a:extLst>
          </p:cNvPr>
          <p:cNvGrpSpPr/>
          <p:nvPr/>
        </p:nvGrpSpPr>
        <p:grpSpPr>
          <a:xfrm>
            <a:off x="5063613" y="3234813"/>
            <a:ext cx="2408904" cy="1219200"/>
            <a:chOff x="5063613" y="3234813"/>
            <a:chExt cx="2408904" cy="1219200"/>
          </a:xfrm>
        </p:grpSpPr>
        <p:sp>
          <p:nvSpPr>
            <p:cNvPr id="7" name="Speech Bubble: Oval 6">
              <a:extLst>
                <a:ext uri="{FF2B5EF4-FFF2-40B4-BE49-F238E27FC236}">
                  <a16:creationId xmlns:a16="http://schemas.microsoft.com/office/drawing/2014/main" id="{664E45B7-D84D-46B5-9CD4-02CA13376007}"/>
                </a:ext>
              </a:extLst>
            </p:cNvPr>
            <p:cNvSpPr/>
            <p:nvPr/>
          </p:nvSpPr>
          <p:spPr>
            <a:xfrm flipH="1">
              <a:off x="5063613" y="3234813"/>
              <a:ext cx="2408904" cy="1219200"/>
            </a:xfrm>
            <a:prstGeom prst="wedgeEllipseCallout">
              <a:avLst>
                <a:gd name="adj1" fmla="val -29404"/>
                <a:gd name="adj2" fmla="val 70565"/>
              </a:avLst>
            </a:prstGeom>
            <a:solidFill>
              <a:srgbClr val="355C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A4CB9409-CAE1-4F8C-BA5C-8F8EB0D2EA11}"/>
                </a:ext>
              </a:extLst>
            </p:cNvPr>
            <p:cNvGrpSpPr/>
            <p:nvPr/>
          </p:nvGrpSpPr>
          <p:grpSpPr>
            <a:xfrm>
              <a:off x="5417575" y="3741175"/>
              <a:ext cx="1637071" cy="206477"/>
              <a:chOff x="2310581" y="3780504"/>
              <a:chExt cx="1637071" cy="206477"/>
            </a:xfrm>
          </p:grpSpPr>
          <p:sp>
            <p:nvSpPr>
              <p:cNvPr id="9" name="Oval 8">
                <a:extLst>
                  <a:ext uri="{FF2B5EF4-FFF2-40B4-BE49-F238E27FC236}">
                    <a16:creationId xmlns:a16="http://schemas.microsoft.com/office/drawing/2014/main" id="{B7F4FDB0-E2D1-4721-99B7-AD78680E0AD7}"/>
                  </a:ext>
                </a:extLst>
              </p:cNvPr>
              <p:cNvSpPr/>
              <p:nvPr/>
            </p:nvSpPr>
            <p:spPr>
              <a:xfrm>
                <a:off x="231058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1F91A12-5413-44B3-B209-923CD02B0DAC}"/>
                  </a:ext>
                </a:extLst>
              </p:cNvPr>
              <p:cNvSpPr/>
              <p:nvPr/>
            </p:nvSpPr>
            <p:spPr>
              <a:xfrm>
                <a:off x="2787446"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DDC3773-60DA-46A3-A23C-976E09F81E3F}"/>
                  </a:ext>
                </a:extLst>
              </p:cNvPr>
              <p:cNvSpPr/>
              <p:nvPr/>
            </p:nvSpPr>
            <p:spPr>
              <a:xfrm>
                <a:off x="326431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108D4A9-DEFA-4810-B186-946F8231EB32}"/>
                  </a:ext>
                </a:extLst>
              </p:cNvPr>
              <p:cNvSpPr/>
              <p:nvPr/>
            </p:nvSpPr>
            <p:spPr>
              <a:xfrm>
                <a:off x="3741175"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0322838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Coaxial cables </a:t>
            </a:r>
          </a:p>
        </p:txBody>
      </p:sp>
      <p:pic>
        <p:nvPicPr>
          <p:cNvPr id="6" name="Picture 5">
            <a:extLst>
              <a:ext uri="{FF2B5EF4-FFF2-40B4-BE49-F238E27FC236}">
                <a16:creationId xmlns:a16="http://schemas.microsoft.com/office/drawing/2014/main" id="{D5778661-F6AA-4DD1-9A41-AEDFE7641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571" y="1743075"/>
            <a:ext cx="6785429" cy="4749800"/>
          </a:xfrm>
          <a:prstGeom prst="rect">
            <a:avLst/>
          </a:prstGeom>
        </p:spPr>
      </p:pic>
      <p:sp>
        <p:nvSpPr>
          <p:cNvPr id="10" name="TextBox 9">
            <a:extLst>
              <a:ext uri="{FF2B5EF4-FFF2-40B4-BE49-F238E27FC236}">
                <a16:creationId xmlns:a16="http://schemas.microsoft.com/office/drawing/2014/main" id="{B98B9AC0-26E8-4351-BD47-B5E9CE6A4CD3}"/>
              </a:ext>
            </a:extLst>
          </p:cNvPr>
          <p:cNvSpPr txBox="1"/>
          <p:nvPr/>
        </p:nvSpPr>
        <p:spPr>
          <a:xfrm>
            <a:off x="477521" y="1743075"/>
            <a:ext cx="4165599"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a:t>An electrical cable which transmits radio frequency (RF) signals from one point to another</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Mainly used to connect satellite antenna facilities to homes and businesses thanks to their durability and ease of installation</a:t>
            </a:r>
          </a:p>
        </p:txBody>
      </p:sp>
    </p:spTree>
    <p:extLst>
      <p:ext uri="{BB962C8B-B14F-4D97-AF65-F5344CB8AC3E}">
        <p14:creationId xmlns:p14="http://schemas.microsoft.com/office/powerpoint/2010/main" val="42643354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RG standards </a:t>
            </a:r>
          </a:p>
        </p:txBody>
      </p:sp>
      <p:graphicFrame>
        <p:nvGraphicFramePr>
          <p:cNvPr id="5" name="Table 5">
            <a:extLst>
              <a:ext uri="{FF2B5EF4-FFF2-40B4-BE49-F238E27FC236}">
                <a16:creationId xmlns:a16="http://schemas.microsoft.com/office/drawing/2014/main" id="{A83075A0-E8CE-427F-899C-5AA67831B151}"/>
              </a:ext>
            </a:extLst>
          </p:cNvPr>
          <p:cNvGraphicFramePr>
            <a:graphicFrameLocks noGrp="1"/>
          </p:cNvGraphicFramePr>
          <p:nvPr>
            <p:ph idx="1"/>
            <p:extLst/>
          </p:nvPr>
        </p:nvGraphicFramePr>
        <p:xfrm>
          <a:off x="1198880" y="1574164"/>
          <a:ext cx="10271760" cy="4755516"/>
        </p:xfrm>
        <a:graphic>
          <a:graphicData uri="http://schemas.openxmlformats.org/drawingml/2006/table">
            <a:tbl>
              <a:tblPr firstRow="1" bandRow="1">
                <a:tableStyleId>{5C22544A-7EE6-4342-B048-85BDC9FD1C3A}</a:tableStyleId>
              </a:tblPr>
              <a:tblGrid>
                <a:gridCol w="1276056">
                  <a:extLst>
                    <a:ext uri="{9D8B030D-6E8A-4147-A177-3AD203B41FA5}">
                      <a16:colId xmlns:a16="http://schemas.microsoft.com/office/drawing/2014/main" val="2416531590"/>
                    </a:ext>
                  </a:extLst>
                </a:gridCol>
                <a:gridCol w="1285796">
                  <a:extLst>
                    <a:ext uri="{9D8B030D-6E8A-4147-A177-3AD203B41FA5}">
                      <a16:colId xmlns:a16="http://schemas.microsoft.com/office/drawing/2014/main" val="2384619068"/>
                    </a:ext>
                  </a:extLst>
                </a:gridCol>
                <a:gridCol w="1402686">
                  <a:extLst>
                    <a:ext uri="{9D8B030D-6E8A-4147-A177-3AD203B41FA5}">
                      <a16:colId xmlns:a16="http://schemas.microsoft.com/office/drawing/2014/main" val="3528954387"/>
                    </a:ext>
                  </a:extLst>
                </a:gridCol>
                <a:gridCol w="1655950">
                  <a:extLst>
                    <a:ext uri="{9D8B030D-6E8A-4147-A177-3AD203B41FA5}">
                      <a16:colId xmlns:a16="http://schemas.microsoft.com/office/drawing/2014/main" val="710446697"/>
                    </a:ext>
                  </a:extLst>
                </a:gridCol>
                <a:gridCol w="4651272">
                  <a:extLst>
                    <a:ext uri="{9D8B030D-6E8A-4147-A177-3AD203B41FA5}">
                      <a16:colId xmlns:a16="http://schemas.microsoft.com/office/drawing/2014/main" val="4068029192"/>
                    </a:ext>
                  </a:extLst>
                </a:gridCol>
              </a:tblGrid>
              <a:tr h="615224">
                <a:tc>
                  <a:txBody>
                    <a:bodyPr/>
                    <a:lstStyle/>
                    <a:p>
                      <a:pPr algn="l" rtl="0">
                        <a:spcAft>
                          <a:spcPts val="0"/>
                        </a:spcAft>
                      </a:pPr>
                      <a:r>
                        <a:rPr lang="en-US" sz="1600">
                          <a:effectLst/>
                        </a:rPr>
                        <a:t>Name</a:t>
                      </a:r>
                    </a:p>
                  </a:txBody>
                  <a:tcPr marL="38100" marR="38100" marT="38100" marB="38100"/>
                </a:tc>
                <a:tc>
                  <a:txBody>
                    <a:bodyPr/>
                    <a:lstStyle/>
                    <a:p>
                      <a:pPr algn="l" rtl="0">
                        <a:spcAft>
                          <a:spcPts val="0"/>
                        </a:spcAft>
                      </a:pPr>
                      <a:r>
                        <a:rPr lang="en-US" sz="1600">
                          <a:effectLst/>
                        </a:rPr>
                        <a:t>Core diameter</a:t>
                      </a:r>
                    </a:p>
                  </a:txBody>
                  <a:tcPr marL="38100" marR="38100" marT="38100" marB="38100"/>
                </a:tc>
                <a:tc>
                  <a:txBody>
                    <a:bodyPr/>
                    <a:lstStyle/>
                    <a:p>
                      <a:pPr algn="l" rtl="0">
                        <a:spcAft>
                          <a:spcPts val="0"/>
                        </a:spcAft>
                      </a:pPr>
                      <a:r>
                        <a:rPr lang="en-US" sz="1600">
                          <a:effectLst/>
                        </a:rPr>
                        <a:t>Outside diameter</a:t>
                      </a:r>
                    </a:p>
                  </a:txBody>
                  <a:tcPr marL="38100" marR="38100" marT="38100" marB="38100"/>
                </a:tc>
                <a:tc>
                  <a:txBody>
                    <a:bodyPr/>
                    <a:lstStyle/>
                    <a:p>
                      <a:pPr algn="l" rtl="0">
                        <a:spcAft>
                          <a:spcPts val="0"/>
                        </a:spcAft>
                      </a:pPr>
                      <a:r>
                        <a:rPr lang="en-US" sz="1600">
                          <a:effectLst/>
                        </a:rPr>
                        <a:t>Impedance</a:t>
                      </a:r>
                    </a:p>
                  </a:txBody>
                  <a:tcPr marL="38100" marR="38100" marT="38100" marB="38100"/>
                </a:tc>
                <a:tc>
                  <a:txBody>
                    <a:bodyPr/>
                    <a:lstStyle/>
                    <a:p>
                      <a:pPr algn="l" rtl="0">
                        <a:spcAft>
                          <a:spcPts val="0"/>
                        </a:spcAft>
                      </a:pPr>
                      <a:r>
                        <a:rPr lang="en-US" sz="1600">
                          <a:effectLst/>
                        </a:rPr>
                        <a:t>Uses</a:t>
                      </a:r>
                    </a:p>
                  </a:txBody>
                  <a:tcPr marL="38100" marR="38100" marT="38100" marB="38100"/>
                </a:tc>
                <a:extLst>
                  <a:ext uri="{0D108BD9-81ED-4DB2-BD59-A6C34878D82A}">
                    <a16:rowId xmlns:a16="http://schemas.microsoft.com/office/drawing/2014/main" val="1367757482"/>
                  </a:ext>
                </a:extLst>
              </a:tr>
              <a:tr h="881267">
                <a:tc>
                  <a:txBody>
                    <a:bodyPr/>
                    <a:lstStyle/>
                    <a:p>
                      <a:pPr marL="54864" rtl="0">
                        <a:spcBef>
                          <a:spcPts val="432"/>
                        </a:spcBef>
                        <a:spcAft>
                          <a:spcPts val="288"/>
                        </a:spcAft>
                      </a:pPr>
                      <a:r>
                        <a:rPr lang="en-US" sz="1600">
                          <a:effectLst/>
                        </a:rPr>
                        <a:t>RG-59</a:t>
                      </a:r>
                    </a:p>
                  </a:txBody>
                  <a:tcPr marL="38100" marR="38100" marT="38100" marB="38100"/>
                </a:tc>
                <a:tc>
                  <a:txBody>
                    <a:bodyPr/>
                    <a:lstStyle/>
                    <a:p>
                      <a:pPr marL="54864" rtl="0">
                        <a:spcBef>
                          <a:spcPts val="432"/>
                        </a:spcBef>
                        <a:spcAft>
                          <a:spcPts val="288"/>
                        </a:spcAft>
                      </a:pPr>
                      <a:r>
                        <a:rPr lang="en-US" sz="1600">
                          <a:effectLst/>
                        </a:rPr>
                        <a:t>0.64 mm</a:t>
                      </a:r>
                    </a:p>
                  </a:txBody>
                  <a:tcPr marL="38100" marR="38100" marT="38100" marB="38100"/>
                </a:tc>
                <a:tc>
                  <a:txBody>
                    <a:bodyPr/>
                    <a:lstStyle/>
                    <a:p>
                      <a:pPr marL="54864" rtl="0">
                        <a:spcBef>
                          <a:spcPts val="432"/>
                        </a:spcBef>
                        <a:spcAft>
                          <a:spcPts val="288"/>
                        </a:spcAft>
                      </a:pPr>
                      <a:r>
                        <a:rPr lang="en-US" sz="1600">
                          <a:effectLst/>
                        </a:rPr>
                        <a:t>6.1 mm</a:t>
                      </a:r>
                    </a:p>
                  </a:txBody>
                  <a:tcPr marL="38100" marR="38100" marT="38100" marB="38100"/>
                </a:tc>
                <a:tc>
                  <a:txBody>
                    <a:bodyPr/>
                    <a:lstStyle/>
                    <a:p>
                      <a:pPr marL="54864" rtl="0">
                        <a:spcBef>
                          <a:spcPts val="432"/>
                        </a:spcBef>
                        <a:spcAft>
                          <a:spcPts val="288"/>
                        </a:spcAft>
                      </a:pPr>
                      <a:r>
                        <a:rPr lang="en-US" sz="1600">
                          <a:effectLst/>
                        </a:rPr>
                        <a:t>75 ohms</a:t>
                      </a:r>
                    </a:p>
                  </a:txBody>
                  <a:tcPr marL="38100" marR="38100" marT="38100" marB="38100"/>
                </a:tc>
                <a:tc>
                  <a:txBody>
                    <a:bodyPr/>
                    <a:lstStyle/>
                    <a:p>
                      <a:pPr marL="54864" rtl="0">
                        <a:spcBef>
                          <a:spcPts val="432"/>
                        </a:spcBef>
                        <a:spcAft>
                          <a:spcPts val="288"/>
                        </a:spcAft>
                      </a:pPr>
                      <a:r>
                        <a:rPr lang="en-US" sz="1600" dirty="0">
                          <a:effectLst/>
                        </a:rPr>
                        <a:t>Common for baseband video and older cable television systems. Not reliable for broadband network connections.</a:t>
                      </a:r>
                    </a:p>
                  </a:txBody>
                  <a:tcPr marL="38100" marR="38100" marT="38100" marB="38100"/>
                </a:tc>
                <a:extLst>
                  <a:ext uri="{0D108BD9-81ED-4DB2-BD59-A6C34878D82A}">
                    <a16:rowId xmlns:a16="http://schemas.microsoft.com/office/drawing/2014/main" val="542773806"/>
                  </a:ext>
                </a:extLst>
              </a:tr>
              <a:tr h="881267">
                <a:tc>
                  <a:txBody>
                    <a:bodyPr/>
                    <a:lstStyle/>
                    <a:p>
                      <a:pPr marL="54864" rtl="0">
                        <a:spcBef>
                          <a:spcPts val="432"/>
                        </a:spcBef>
                        <a:spcAft>
                          <a:spcPts val="288"/>
                        </a:spcAft>
                      </a:pPr>
                      <a:r>
                        <a:rPr lang="en-US" sz="1600">
                          <a:effectLst/>
                        </a:rPr>
                        <a:t>RG-6</a:t>
                      </a:r>
                    </a:p>
                  </a:txBody>
                  <a:tcPr marL="38100" marR="38100" marT="38100" marB="38100"/>
                </a:tc>
                <a:tc>
                  <a:txBody>
                    <a:bodyPr/>
                    <a:lstStyle/>
                    <a:p>
                      <a:pPr marL="54864" rtl="0">
                        <a:spcBef>
                          <a:spcPts val="432"/>
                        </a:spcBef>
                        <a:spcAft>
                          <a:spcPts val="288"/>
                        </a:spcAft>
                      </a:pPr>
                      <a:r>
                        <a:rPr lang="en-US" sz="1600">
                          <a:effectLst/>
                        </a:rPr>
                        <a:t>1 mm</a:t>
                      </a:r>
                    </a:p>
                  </a:txBody>
                  <a:tcPr marL="38100" marR="38100" marT="38100" marB="38100"/>
                </a:tc>
                <a:tc>
                  <a:txBody>
                    <a:bodyPr/>
                    <a:lstStyle/>
                    <a:p>
                      <a:pPr marL="54864" rtl="0">
                        <a:spcBef>
                          <a:spcPts val="432"/>
                        </a:spcBef>
                        <a:spcAft>
                          <a:spcPts val="288"/>
                        </a:spcAft>
                      </a:pPr>
                      <a:r>
                        <a:rPr lang="en-US" sz="1600">
                          <a:effectLst/>
                        </a:rPr>
                        <a:t>6.86 mm</a:t>
                      </a:r>
                    </a:p>
                  </a:txBody>
                  <a:tcPr marL="38100" marR="38100" marT="38100" marB="38100"/>
                </a:tc>
                <a:tc>
                  <a:txBody>
                    <a:bodyPr/>
                    <a:lstStyle/>
                    <a:p>
                      <a:pPr marL="54864" rtl="0">
                        <a:spcBef>
                          <a:spcPts val="432"/>
                        </a:spcBef>
                        <a:spcAft>
                          <a:spcPts val="288"/>
                        </a:spcAft>
                      </a:pPr>
                      <a:r>
                        <a:rPr lang="en-US" sz="1600">
                          <a:effectLst/>
                        </a:rPr>
                        <a:t>75 ohms</a:t>
                      </a:r>
                    </a:p>
                  </a:txBody>
                  <a:tcPr marL="38100" marR="38100" marT="38100" marB="38100"/>
                </a:tc>
                <a:tc>
                  <a:txBody>
                    <a:bodyPr/>
                    <a:lstStyle/>
                    <a:p>
                      <a:pPr marL="54864" rtl="0">
                        <a:spcBef>
                          <a:spcPts val="432"/>
                        </a:spcBef>
                        <a:spcAft>
                          <a:spcPts val="288"/>
                        </a:spcAft>
                      </a:pPr>
                      <a:r>
                        <a:rPr lang="en-US" sz="1600" dirty="0">
                          <a:effectLst/>
                        </a:rPr>
                        <a:t>Standard for newer digital cable, satellite, and cable modem connections. Essentially a higher-grade RG-59.</a:t>
                      </a:r>
                    </a:p>
                  </a:txBody>
                  <a:tcPr marL="38100" marR="38100" marT="38100" marB="38100"/>
                </a:tc>
                <a:extLst>
                  <a:ext uri="{0D108BD9-81ED-4DB2-BD59-A6C34878D82A}">
                    <a16:rowId xmlns:a16="http://schemas.microsoft.com/office/drawing/2014/main" val="2874108681"/>
                  </a:ext>
                </a:extLst>
              </a:tr>
              <a:tr h="881267">
                <a:tc>
                  <a:txBody>
                    <a:bodyPr/>
                    <a:lstStyle/>
                    <a:p>
                      <a:pPr marL="54864" rtl="0">
                        <a:spcBef>
                          <a:spcPts val="432"/>
                        </a:spcBef>
                        <a:spcAft>
                          <a:spcPts val="288"/>
                        </a:spcAft>
                      </a:pPr>
                      <a:r>
                        <a:rPr lang="en-US" sz="1600">
                          <a:effectLst/>
                        </a:rPr>
                        <a:t>RG-11</a:t>
                      </a:r>
                    </a:p>
                  </a:txBody>
                  <a:tcPr marL="38100" marR="38100" marT="38100" marB="38100"/>
                </a:tc>
                <a:tc>
                  <a:txBody>
                    <a:bodyPr/>
                    <a:lstStyle/>
                    <a:p>
                      <a:pPr marL="54864" rtl="0">
                        <a:spcBef>
                          <a:spcPts val="432"/>
                        </a:spcBef>
                        <a:spcAft>
                          <a:spcPts val="288"/>
                        </a:spcAft>
                      </a:pPr>
                      <a:r>
                        <a:rPr lang="en-US" sz="1600">
                          <a:effectLst/>
                        </a:rPr>
                        <a:t>1.63 mm</a:t>
                      </a:r>
                    </a:p>
                  </a:txBody>
                  <a:tcPr marL="38100" marR="38100" marT="38100" marB="38100"/>
                </a:tc>
                <a:tc>
                  <a:txBody>
                    <a:bodyPr/>
                    <a:lstStyle/>
                    <a:p>
                      <a:pPr marL="54864" rtl="0">
                        <a:spcBef>
                          <a:spcPts val="432"/>
                        </a:spcBef>
                        <a:spcAft>
                          <a:spcPts val="288"/>
                        </a:spcAft>
                      </a:pPr>
                      <a:r>
                        <a:rPr lang="en-US" sz="1600">
                          <a:effectLst/>
                        </a:rPr>
                        <a:t>10.5 mm</a:t>
                      </a:r>
                    </a:p>
                  </a:txBody>
                  <a:tcPr marL="38100" marR="38100" marT="38100" marB="38100"/>
                </a:tc>
                <a:tc>
                  <a:txBody>
                    <a:bodyPr/>
                    <a:lstStyle/>
                    <a:p>
                      <a:pPr marL="54864" rtl="0">
                        <a:spcBef>
                          <a:spcPts val="432"/>
                        </a:spcBef>
                        <a:spcAft>
                          <a:spcPts val="288"/>
                        </a:spcAft>
                      </a:pPr>
                      <a:r>
                        <a:rPr lang="en-US" sz="1600">
                          <a:effectLst/>
                        </a:rPr>
                        <a:t>75 ohms</a:t>
                      </a:r>
                    </a:p>
                  </a:txBody>
                  <a:tcPr marL="38100" marR="38100" marT="38100" marB="38100"/>
                </a:tc>
                <a:tc>
                  <a:txBody>
                    <a:bodyPr/>
                    <a:lstStyle/>
                    <a:p>
                      <a:pPr marL="54864" rtl="0">
                        <a:spcBef>
                          <a:spcPts val="432"/>
                        </a:spcBef>
                        <a:spcAft>
                          <a:spcPts val="288"/>
                        </a:spcAft>
                      </a:pPr>
                      <a:r>
                        <a:rPr lang="en-US" sz="1600" dirty="0">
                          <a:effectLst/>
                        </a:rPr>
                        <a:t>Used for the same purposes as RG-6, but usually only for long distance drops and underground cables. Low loss for video</a:t>
                      </a:r>
                    </a:p>
                  </a:txBody>
                  <a:tcPr marL="38100" marR="38100" marT="38100" marB="38100"/>
                </a:tc>
                <a:extLst>
                  <a:ext uri="{0D108BD9-81ED-4DB2-BD59-A6C34878D82A}">
                    <a16:rowId xmlns:a16="http://schemas.microsoft.com/office/drawing/2014/main" val="3562857057"/>
                  </a:ext>
                </a:extLst>
              </a:tr>
              <a:tr h="615224">
                <a:tc>
                  <a:txBody>
                    <a:bodyPr/>
                    <a:lstStyle/>
                    <a:p>
                      <a:pPr marL="54864" rtl="0">
                        <a:spcBef>
                          <a:spcPts val="432"/>
                        </a:spcBef>
                        <a:spcAft>
                          <a:spcPts val="288"/>
                        </a:spcAft>
                      </a:pPr>
                      <a:r>
                        <a:rPr lang="en-US" sz="1600">
                          <a:effectLst/>
                        </a:rPr>
                        <a:t>RG-8</a:t>
                      </a:r>
                    </a:p>
                  </a:txBody>
                  <a:tcPr marL="38100" marR="38100" marT="38100" marB="38100"/>
                </a:tc>
                <a:tc>
                  <a:txBody>
                    <a:bodyPr/>
                    <a:lstStyle/>
                    <a:p>
                      <a:pPr marL="54864" rtl="0">
                        <a:spcBef>
                          <a:spcPts val="432"/>
                        </a:spcBef>
                        <a:spcAft>
                          <a:spcPts val="288"/>
                        </a:spcAft>
                      </a:pPr>
                      <a:r>
                        <a:rPr lang="en-US" sz="1600">
                          <a:effectLst/>
                        </a:rPr>
                        <a:t>2.17 mm</a:t>
                      </a:r>
                    </a:p>
                  </a:txBody>
                  <a:tcPr marL="38100" marR="38100" marT="38100" marB="38100"/>
                </a:tc>
                <a:tc>
                  <a:txBody>
                    <a:bodyPr/>
                    <a:lstStyle/>
                    <a:p>
                      <a:pPr marL="54864" rtl="0">
                        <a:spcBef>
                          <a:spcPts val="432"/>
                        </a:spcBef>
                        <a:spcAft>
                          <a:spcPts val="288"/>
                        </a:spcAft>
                      </a:pPr>
                      <a:r>
                        <a:rPr lang="en-US" sz="1600" dirty="0">
                          <a:effectLst/>
                        </a:rPr>
                        <a:t>10.3 mm</a:t>
                      </a:r>
                    </a:p>
                  </a:txBody>
                  <a:tcPr marL="38100" marR="38100" marT="38100" marB="38100"/>
                </a:tc>
                <a:tc>
                  <a:txBody>
                    <a:bodyPr/>
                    <a:lstStyle/>
                    <a:p>
                      <a:pPr marL="54864" rtl="0">
                        <a:spcBef>
                          <a:spcPts val="432"/>
                        </a:spcBef>
                        <a:spcAft>
                          <a:spcPts val="288"/>
                        </a:spcAft>
                      </a:pPr>
                      <a:r>
                        <a:rPr lang="en-US" sz="1600">
                          <a:effectLst/>
                        </a:rPr>
                        <a:t>50 ohms</a:t>
                      </a:r>
                    </a:p>
                  </a:txBody>
                  <a:tcPr marL="38100" marR="38100" marT="38100" marB="38100"/>
                </a:tc>
                <a:tc>
                  <a:txBody>
                    <a:bodyPr/>
                    <a:lstStyle/>
                    <a:p>
                      <a:pPr marL="54864" rtl="0">
                        <a:spcBef>
                          <a:spcPts val="432"/>
                        </a:spcBef>
                        <a:spcAft>
                          <a:spcPts val="288"/>
                        </a:spcAft>
                      </a:pPr>
                      <a:r>
                        <a:rPr lang="en-US" sz="1600">
                          <a:effectLst/>
                        </a:rPr>
                        <a:t>Used by 10BASE5 "Thicknet" Ethernet, the first Ethernet standard. Now obsolete.</a:t>
                      </a:r>
                    </a:p>
                  </a:txBody>
                  <a:tcPr marL="38100" marR="38100" marT="38100" marB="38100"/>
                </a:tc>
                <a:extLst>
                  <a:ext uri="{0D108BD9-81ED-4DB2-BD59-A6C34878D82A}">
                    <a16:rowId xmlns:a16="http://schemas.microsoft.com/office/drawing/2014/main" val="206909321"/>
                  </a:ext>
                </a:extLst>
              </a:tr>
              <a:tr h="881267">
                <a:tc>
                  <a:txBody>
                    <a:bodyPr/>
                    <a:lstStyle/>
                    <a:p>
                      <a:pPr marL="54864" rtl="0">
                        <a:spcBef>
                          <a:spcPts val="432"/>
                        </a:spcBef>
                        <a:spcAft>
                          <a:spcPts val="288"/>
                        </a:spcAft>
                      </a:pPr>
                      <a:r>
                        <a:rPr lang="en-US" sz="1600">
                          <a:effectLst/>
                        </a:rPr>
                        <a:t>RG-58</a:t>
                      </a:r>
                    </a:p>
                  </a:txBody>
                  <a:tcPr marL="38100" marR="38100" marT="38100" marB="38100"/>
                </a:tc>
                <a:tc>
                  <a:txBody>
                    <a:bodyPr/>
                    <a:lstStyle/>
                    <a:p>
                      <a:pPr marL="54864" rtl="0">
                        <a:spcBef>
                          <a:spcPts val="432"/>
                        </a:spcBef>
                        <a:spcAft>
                          <a:spcPts val="288"/>
                        </a:spcAft>
                      </a:pPr>
                      <a:r>
                        <a:rPr lang="en-US" sz="1600">
                          <a:effectLst/>
                        </a:rPr>
                        <a:t>0.81 mm</a:t>
                      </a:r>
                    </a:p>
                  </a:txBody>
                  <a:tcPr marL="38100" marR="38100" marT="38100" marB="38100"/>
                </a:tc>
                <a:tc>
                  <a:txBody>
                    <a:bodyPr/>
                    <a:lstStyle/>
                    <a:p>
                      <a:pPr marL="54864" rtl="0">
                        <a:spcBef>
                          <a:spcPts val="432"/>
                        </a:spcBef>
                        <a:spcAft>
                          <a:spcPts val="288"/>
                        </a:spcAft>
                      </a:pPr>
                      <a:r>
                        <a:rPr lang="en-US" sz="1600">
                          <a:effectLst/>
                        </a:rPr>
                        <a:t>5.0 mm</a:t>
                      </a:r>
                    </a:p>
                  </a:txBody>
                  <a:tcPr marL="38100" marR="38100" marT="38100" marB="38100"/>
                </a:tc>
                <a:tc>
                  <a:txBody>
                    <a:bodyPr/>
                    <a:lstStyle/>
                    <a:p>
                      <a:pPr marL="54864" rtl="0">
                        <a:spcBef>
                          <a:spcPts val="432"/>
                        </a:spcBef>
                        <a:spcAft>
                          <a:spcPts val="288"/>
                        </a:spcAft>
                      </a:pPr>
                      <a:r>
                        <a:rPr lang="en-US" sz="1600">
                          <a:effectLst/>
                        </a:rPr>
                        <a:t>50 ohms</a:t>
                      </a:r>
                    </a:p>
                  </a:txBody>
                  <a:tcPr marL="38100" marR="38100" marT="38100" marB="38100"/>
                </a:tc>
                <a:tc>
                  <a:txBody>
                    <a:bodyPr/>
                    <a:lstStyle/>
                    <a:p>
                      <a:pPr marL="54864" rtl="0">
                        <a:spcBef>
                          <a:spcPts val="432"/>
                        </a:spcBef>
                        <a:spcAft>
                          <a:spcPts val="288"/>
                        </a:spcAft>
                      </a:pPr>
                      <a:r>
                        <a:rPr lang="en-US" sz="1600" dirty="0">
                          <a:effectLst/>
                        </a:rPr>
                        <a:t>Used by 10BASE2 "</a:t>
                      </a:r>
                      <a:r>
                        <a:rPr lang="en-US" sz="1600" dirty="0" err="1">
                          <a:effectLst/>
                        </a:rPr>
                        <a:t>Thinnet</a:t>
                      </a:r>
                      <a:r>
                        <a:rPr lang="en-US" sz="1600" dirty="0">
                          <a:effectLst/>
                        </a:rPr>
                        <a:t>" Ethernet, a cheaper but more limited alternative to </a:t>
                      </a:r>
                      <a:r>
                        <a:rPr lang="en-US" sz="1600" dirty="0" err="1">
                          <a:effectLst/>
                        </a:rPr>
                        <a:t>Thicknet</a:t>
                      </a:r>
                      <a:r>
                        <a:rPr lang="en-US" sz="1600" dirty="0">
                          <a:effectLst/>
                        </a:rPr>
                        <a:t>. Also obsolete.</a:t>
                      </a:r>
                    </a:p>
                  </a:txBody>
                  <a:tcPr marL="38100" marR="38100" marT="38100" marB="38100"/>
                </a:tc>
                <a:extLst>
                  <a:ext uri="{0D108BD9-81ED-4DB2-BD59-A6C34878D82A}">
                    <a16:rowId xmlns:a16="http://schemas.microsoft.com/office/drawing/2014/main" val="3749661310"/>
                  </a:ext>
                </a:extLst>
              </a:tr>
            </a:tbl>
          </a:graphicData>
        </a:graphic>
      </p:graphicFrame>
    </p:spTree>
    <p:extLst>
      <p:ext uri="{BB962C8B-B14F-4D97-AF65-F5344CB8AC3E}">
        <p14:creationId xmlns:p14="http://schemas.microsoft.com/office/powerpoint/2010/main" val="7748321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751B-AA25-4390-B398-103C31D06DE6}"/>
              </a:ext>
            </a:extLst>
          </p:cNvPr>
          <p:cNvSpPr>
            <a:spLocks noGrp="1"/>
          </p:cNvSpPr>
          <p:nvPr>
            <p:ph type="title"/>
          </p:nvPr>
        </p:nvSpPr>
        <p:spPr/>
        <p:txBody>
          <a:bodyPr/>
          <a:lstStyle/>
          <a:p>
            <a:r>
              <a:rPr lang="en-GB" dirty="0"/>
              <a:t>RG Standards</a:t>
            </a:r>
          </a:p>
        </p:txBody>
      </p:sp>
      <p:pic>
        <p:nvPicPr>
          <p:cNvPr id="5" name="Content Placeholder 4" descr="A picture containing brush&#10;&#10;Description automatically generated">
            <a:extLst>
              <a:ext uri="{FF2B5EF4-FFF2-40B4-BE49-F238E27FC236}">
                <a16:creationId xmlns:a16="http://schemas.microsoft.com/office/drawing/2014/main" id="{52D18F5F-BEB6-4B2A-A5D1-A4ABC7C247E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991" t="6517" r="7776" b="6758"/>
          <a:stretch/>
        </p:blipFill>
        <p:spPr>
          <a:xfrm>
            <a:off x="5781040" y="2911366"/>
            <a:ext cx="6280922" cy="2738120"/>
          </a:xfrm>
        </p:spPr>
      </p:pic>
      <p:sp>
        <p:nvSpPr>
          <p:cNvPr id="6" name="TextBox 5">
            <a:extLst>
              <a:ext uri="{FF2B5EF4-FFF2-40B4-BE49-F238E27FC236}">
                <a16:creationId xmlns:a16="http://schemas.microsoft.com/office/drawing/2014/main" id="{1A76396F-2034-4273-B26A-EE9FFDB77930}"/>
              </a:ext>
            </a:extLst>
          </p:cNvPr>
          <p:cNvSpPr txBox="1"/>
          <p:nvPr/>
        </p:nvSpPr>
        <p:spPr>
          <a:xfrm>
            <a:off x="467360" y="2387600"/>
            <a:ext cx="4541520" cy="3785652"/>
          </a:xfrm>
          <a:prstGeom prst="rect">
            <a:avLst/>
          </a:prstGeom>
          <a:noFill/>
        </p:spPr>
        <p:txBody>
          <a:bodyPr wrap="square" rtlCol="0">
            <a:spAutoFit/>
          </a:bodyPr>
          <a:lstStyle/>
          <a:p>
            <a:r>
              <a:rPr lang="en-GB" sz="2000" dirty="0"/>
              <a:t>RG-6 cables have larger conductors, so they provide better signal quality. They have thicker dielectric insulation</a:t>
            </a:r>
          </a:p>
          <a:p>
            <a:endParaRPr lang="en-GB" sz="2000" dirty="0"/>
          </a:p>
          <a:p>
            <a:r>
              <a:rPr lang="en-GB" sz="2000" dirty="0"/>
              <a:t>RG-59 cable is similar to the RG-6, but it has an even thinner centre conductor – domestic</a:t>
            </a:r>
          </a:p>
          <a:p>
            <a:endParaRPr lang="en-GB" sz="2000" dirty="0"/>
          </a:p>
          <a:p>
            <a:r>
              <a:rPr lang="en-GB" sz="2000" dirty="0"/>
              <a:t>RG-11 cable thicker than other types of coaxial cable. It offers a lower attenuation level than RG-6 or RG-59, meaning it can carry data for longer distances.</a:t>
            </a:r>
          </a:p>
        </p:txBody>
      </p:sp>
    </p:spTree>
    <p:extLst>
      <p:ext uri="{BB962C8B-B14F-4D97-AF65-F5344CB8AC3E}">
        <p14:creationId xmlns:p14="http://schemas.microsoft.com/office/powerpoint/2010/main" val="13106976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ISO/IEC 11801 standard</a:t>
            </a:r>
          </a:p>
        </p:txBody>
      </p:sp>
      <p:graphicFrame>
        <p:nvGraphicFramePr>
          <p:cNvPr id="5" name="Table 5">
            <a:extLst>
              <a:ext uri="{FF2B5EF4-FFF2-40B4-BE49-F238E27FC236}">
                <a16:creationId xmlns:a16="http://schemas.microsoft.com/office/drawing/2014/main" id="{4857D638-AD8F-4E98-8CC3-5EA3A8572A34}"/>
              </a:ext>
            </a:extLst>
          </p:cNvPr>
          <p:cNvGraphicFramePr>
            <a:graphicFrameLocks noGrp="1"/>
          </p:cNvGraphicFramePr>
          <p:nvPr>
            <p:ph idx="1"/>
          </p:nvPr>
        </p:nvGraphicFramePr>
        <p:xfrm>
          <a:off x="487680" y="1767205"/>
          <a:ext cx="10749279" cy="4023360"/>
        </p:xfrm>
        <a:graphic>
          <a:graphicData uri="http://schemas.openxmlformats.org/drawingml/2006/table">
            <a:tbl>
              <a:tblPr firstRow="1" bandRow="1">
                <a:tableStyleId>{5C22544A-7EE6-4342-B048-85BDC9FD1C3A}</a:tableStyleId>
              </a:tblPr>
              <a:tblGrid>
                <a:gridCol w="1396540">
                  <a:extLst>
                    <a:ext uri="{9D8B030D-6E8A-4147-A177-3AD203B41FA5}">
                      <a16:colId xmlns:a16="http://schemas.microsoft.com/office/drawing/2014/main" val="911098950"/>
                    </a:ext>
                  </a:extLst>
                </a:gridCol>
                <a:gridCol w="2140681">
                  <a:extLst>
                    <a:ext uri="{9D8B030D-6E8A-4147-A177-3AD203B41FA5}">
                      <a16:colId xmlns:a16="http://schemas.microsoft.com/office/drawing/2014/main" val="2656233621"/>
                    </a:ext>
                  </a:extLst>
                </a:gridCol>
                <a:gridCol w="1630996">
                  <a:extLst>
                    <a:ext uri="{9D8B030D-6E8A-4147-A177-3AD203B41FA5}">
                      <a16:colId xmlns:a16="http://schemas.microsoft.com/office/drawing/2014/main" val="1922148717"/>
                    </a:ext>
                  </a:extLst>
                </a:gridCol>
                <a:gridCol w="5581062">
                  <a:extLst>
                    <a:ext uri="{9D8B030D-6E8A-4147-A177-3AD203B41FA5}">
                      <a16:colId xmlns:a16="http://schemas.microsoft.com/office/drawing/2014/main" val="732638332"/>
                    </a:ext>
                  </a:extLst>
                </a:gridCol>
              </a:tblGrid>
              <a:tr h="370840">
                <a:tc>
                  <a:txBody>
                    <a:bodyPr/>
                    <a:lstStyle/>
                    <a:p>
                      <a:pPr algn="l" rtl="0">
                        <a:spcAft>
                          <a:spcPts val="0"/>
                        </a:spcAft>
                      </a:pPr>
                      <a:r>
                        <a:rPr lang="en-US">
                          <a:effectLst/>
                        </a:rPr>
                        <a:t>Common name</a:t>
                      </a:r>
                    </a:p>
                  </a:txBody>
                  <a:tcPr marL="38100" marR="38100" marT="38100" marB="38100"/>
                </a:tc>
                <a:tc>
                  <a:txBody>
                    <a:bodyPr/>
                    <a:lstStyle/>
                    <a:p>
                      <a:pPr algn="l" rtl="0">
                        <a:spcAft>
                          <a:spcPts val="0"/>
                        </a:spcAft>
                      </a:pPr>
                      <a:r>
                        <a:rPr lang="en-US">
                          <a:effectLst/>
                        </a:rPr>
                        <a:t>ISO/IEC 11801 name</a:t>
                      </a:r>
                    </a:p>
                  </a:txBody>
                  <a:tcPr marL="38100" marR="38100" marT="38100" marB="38100"/>
                </a:tc>
                <a:tc>
                  <a:txBody>
                    <a:bodyPr/>
                    <a:lstStyle/>
                    <a:p>
                      <a:pPr algn="l" rtl="0">
                        <a:spcAft>
                          <a:spcPts val="0"/>
                        </a:spcAft>
                      </a:pPr>
                      <a:r>
                        <a:rPr lang="en-US">
                          <a:effectLst/>
                        </a:rPr>
                        <a:t>Frequency</a:t>
                      </a:r>
                    </a:p>
                  </a:txBody>
                  <a:tcPr marL="38100" marR="38100" marT="38100" marB="38100"/>
                </a:tc>
                <a:tc>
                  <a:txBody>
                    <a:bodyPr/>
                    <a:lstStyle/>
                    <a:p>
                      <a:pPr algn="l" rtl="0">
                        <a:spcAft>
                          <a:spcPts val="0"/>
                        </a:spcAft>
                      </a:pPr>
                      <a:r>
                        <a:rPr lang="en-US">
                          <a:effectLst/>
                        </a:rPr>
                        <a:t>Description/Use</a:t>
                      </a:r>
                    </a:p>
                  </a:txBody>
                  <a:tcPr marL="38100" marR="38100" marT="38100" marB="38100"/>
                </a:tc>
                <a:extLst>
                  <a:ext uri="{0D108BD9-81ED-4DB2-BD59-A6C34878D82A}">
                    <a16:rowId xmlns:a16="http://schemas.microsoft.com/office/drawing/2014/main" val="3241872990"/>
                  </a:ext>
                </a:extLst>
              </a:tr>
              <a:tr h="370840">
                <a:tc>
                  <a:txBody>
                    <a:bodyPr/>
                    <a:lstStyle/>
                    <a:p>
                      <a:pPr marL="54864" rtl="0">
                        <a:spcBef>
                          <a:spcPts val="432"/>
                        </a:spcBef>
                        <a:spcAft>
                          <a:spcPts val="288"/>
                        </a:spcAft>
                      </a:pPr>
                      <a:r>
                        <a:rPr lang="en-US">
                          <a:effectLst/>
                        </a:rPr>
                        <a:t>Cat 1</a:t>
                      </a:r>
                    </a:p>
                  </a:txBody>
                  <a:tcPr marL="38100" marR="38100" marT="38100" marB="38100"/>
                </a:tc>
                <a:tc>
                  <a:txBody>
                    <a:bodyPr/>
                    <a:lstStyle/>
                    <a:p>
                      <a:pPr marL="54864" rtl="0">
                        <a:spcBef>
                          <a:spcPts val="432"/>
                        </a:spcBef>
                        <a:spcAft>
                          <a:spcPts val="288"/>
                        </a:spcAft>
                      </a:pPr>
                      <a:r>
                        <a:rPr lang="en-US">
                          <a:effectLst/>
                        </a:rPr>
                        <a:t>Class A</a:t>
                      </a:r>
                    </a:p>
                  </a:txBody>
                  <a:tcPr marL="38100" marR="38100" marT="38100" marB="38100"/>
                </a:tc>
                <a:tc>
                  <a:txBody>
                    <a:bodyPr/>
                    <a:lstStyle/>
                    <a:p>
                      <a:pPr marL="54864" rtl="0">
                        <a:spcBef>
                          <a:spcPts val="432"/>
                        </a:spcBef>
                        <a:spcAft>
                          <a:spcPts val="288"/>
                        </a:spcAft>
                      </a:pPr>
                      <a:r>
                        <a:rPr lang="en-US">
                          <a:effectLst/>
                        </a:rPr>
                        <a:t>100 kHz</a:t>
                      </a:r>
                    </a:p>
                  </a:txBody>
                  <a:tcPr marL="38100" marR="38100" marT="38100" marB="38100"/>
                </a:tc>
                <a:tc>
                  <a:txBody>
                    <a:bodyPr/>
                    <a:lstStyle/>
                    <a:p>
                      <a:pPr marL="54864" rtl="0">
                        <a:spcBef>
                          <a:spcPts val="432"/>
                        </a:spcBef>
                        <a:spcAft>
                          <a:spcPts val="288"/>
                        </a:spcAft>
                      </a:pPr>
                      <a:r>
                        <a:rPr lang="en-US">
                          <a:effectLst/>
                        </a:rPr>
                        <a:t>Low-speed cable used for older voice telephone installations. Not for use in data networks.</a:t>
                      </a:r>
                    </a:p>
                  </a:txBody>
                  <a:tcPr marL="38100" marR="38100" marT="38100" marB="38100"/>
                </a:tc>
                <a:extLst>
                  <a:ext uri="{0D108BD9-81ED-4DB2-BD59-A6C34878D82A}">
                    <a16:rowId xmlns:a16="http://schemas.microsoft.com/office/drawing/2014/main" val="2988709750"/>
                  </a:ext>
                </a:extLst>
              </a:tr>
              <a:tr h="370840">
                <a:tc>
                  <a:txBody>
                    <a:bodyPr/>
                    <a:lstStyle/>
                    <a:p>
                      <a:pPr marL="54864" rtl="0">
                        <a:spcBef>
                          <a:spcPts val="432"/>
                        </a:spcBef>
                        <a:spcAft>
                          <a:spcPts val="288"/>
                        </a:spcAft>
                      </a:pPr>
                      <a:r>
                        <a:rPr lang="en-US">
                          <a:effectLst/>
                        </a:rPr>
                        <a:t>Cat 2</a:t>
                      </a:r>
                    </a:p>
                  </a:txBody>
                  <a:tcPr marL="38100" marR="38100" marT="38100" marB="38100"/>
                </a:tc>
                <a:tc>
                  <a:txBody>
                    <a:bodyPr/>
                    <a:lstStyle/>
                    <a:p>
                      <a:pPr marL="54864" rtl="0">
                        <a:spcBef>
                          <a:spcPts val="432"/>
                        </a:spcBef>
                        <a:spcAft>
                          <a:spcPts val="288"/>
                        </a:spcAft>
                      </a:pPr>
                      <a:r>
                        <a:rPr lang="en-US" dirty="0">
                          <a:effectLst/>
                        </a:rPr>
                        <a:t>Class B</a:t>
                      </a:r>
                    </a:p>
                  </a:txBody>
                  <a:tcPr marL="38100" marR="38100" marT="38100" marB="38100"/>
                </a:tc>
                <a:tc>
                  <a:txBody>
                    <a:bodyPr/>
                    <a:lstStyle/>
                    <a:p>
                      <a:pPr marL="54864" rtl="0">
                        <a:spcBef>
                          <a:spcPts val="432"/>
                        </a:spcBef>
                        <a:spcAft>
                          <a:spcPts val="288"/>
                        </a:spcAft>
                      </a:pPr>
                      <a:r>
                        <a:rPr lang="en-US">
                          <a:effectLst/>
                        </a:rPr>
                        <a:t>1 MHz</a:t>
                      </a:r>
                    </a:p>
                  </a:txBody>
                  <a:tcPr marL="38100" marR="38100" marT="38100" marB="38100"/>
                </a:tc>
                <a:tc>
                  <a:txBody>
                    <a:bodyPr/>
                    <a:lstStyle/>
                    <a:p>
                      <a:pPr marL="54864" rtl="0">
                        <a:spcBef>
                          <a:spcPts val="432"/>
                        </a:spcBef>
                        <a:spcAft>
                          <a:spcPts val="288"/>
                        </a:spcAft>
                      </a:pPr>
                      <a:r>
                        <a:rPr lang="en-US">
                          <a:effectLst/>
                        </a:rPr>
                        <a:t>Used in older data networks like ARCnet and early Token Ring.</a:t>
                      </a:r>
                    </a:p>
                  </a:txBody>
                  <a:tcPr marL="38100" marR="38100" marT="38100" marB="38100"/>
                </a:tc>
                <a:extLst>
                  <a:ext uri="{0D108BD9-81ED-4DB2-BD59-A6C34878D82A}">
                    <a16:rowId xmlns:a16="http://schemas.microsoft.com/office/drawing/2014/main" val="1451899465"/>
                  </a:ext>
                </a:extLst>
              </a:tr>
              <a:tr h="370840">
                <a:tc>
                  <a:txBody>
                    <a:bodyPr/>
                    <a:lstStyle/>
                    <a:p>
                      <a:pPr marL="54864" rtl="0">
                        <a:spcBef>
                          <a:spcPts val="432"/>
                        </a:spcBef>
                        <a:spcAft>
                          <a:spcPts val="288"/>
                        </a:spcAft>
                      </a:pPr>
                      <a:r>
                        <a:rPr lang="en-US">
                          <a:effectLst/>
                        </a:rPr>
                        <a:t>Cat 3</a:t>
                      </a:r>
                    </a:p>
                  </a:txBody>
                  <a:tcPr marL="38100" marR="38100" marT="38100" marB="38100"/>
                </a:tc>
                <a:tc>
                  <a:txBody>
                    <a:bodyPr/>
                    <a:lstStyle/>
                    <a:p>
                      <a:pPr marL="54864" rtl="0">
                        <a:spcBef>
                          <a:spcPts val="432"/>
                        </a:spcBef>
                        <a:spcAft>
                          <a:spcPts val="288"/>
                        </a:spcAft>
                      </a:pPr>
                      <a:r>
                        <a:rPr lang="en-US">
                          <a:effectLst/>
                        </a:rPr>
                        <a:t>Class C</a:t>
                      </a:r>
                    </a:p>
                  </a:txBody>
                  <a:tcPr marL="38100" marR="38100" marT="38100" marB="38100"/>
                </a:tc>
                <a:tc>
                  <a:txBody>
                    <a:bodyPr/>
                    <a:lstStyle/>
                    <a:p>
                      <a:pPr marL="54864" rtl="0">
                        <a:spcBef>
                          <a:spcPts val="432"/>
                        </a:spcBef>
                        <a:spcAft>
                          <a:spcPts val="288"/>
                        </a:spcAft>
                      </a:pPr>
                      <a:r>
                        <a:rPr lang="en-US">
                          <a:effectLst/>
                        </a:rPr>
                        <a:t>16 MHz</a:t>
                      </a:r>
                    </a:p>
                  </a:txBody>
                  <a:tcPr marL="38100" marR="38100" marT="38100" marB="38100"/>
                </a:tc>
                <a:tc>
                  <a:txBody>
                    <a:bodyPr/>
                    <a:lstStyle/>
                    <a:p>
                      <a:pPr marL="54864" rtl="0">
                        <a:spcBef>
                          <a:spcPts val="432"/>
                        </a:spcBef>
                        <a:spcAft>
                          <a:spcPts val="288"/>
                        </a:spcAft>
                      </a:pPr>
                      <a:r>
                        <a:rPr lang="en-US">
                          <a:effectLst/>
                        </a:rPr>
                        <a:t>Used in early Ethernet; unsuitable for faster networks, but still used for voice telephone cables.</a:t>
                      </a:r>
                    </a:p>
                  </a:txBody>
                  <a:tcPr marL="38100" marR="38100" marT="38100" marB="38100"/>
                </a:tc>
                <a:extLst>
                  <a:ext uri="{0D108BD9-81ED-4DB2-BD59-A6C34878D82A}">
                    <a16:rowId xmlns:a16="http://schemas.microsoft.com/office/drawing/2014/main" val="3812082882"/>
                  </a:ext>
                </a:extLst>
              </a:tr>
              <a:tr h="370840">
                <a:tc>
                  <a:txBody>
                    <a:bodyPr/>
                    <a:lstStyle/>
                    <a:p>
                      <a:pPr marL="54864" rtl="0">
                        <a:spcBef>
                          <a:spcPts val="432"/>
                        </a:spcBef>
                        <a:spcAft>
                          <a:spcPts val="288"/>
                        </a:spcAft>
                      </a:pPr>
                      <a:r>
                        <a:rPr lang="en-US">
                          <a:effectLst/>
                        </a:rPr>
                        <a:t>Cat 4</a:t>
                      </a:r>
                    </a:p>
                  </a:txBody>
                  <a:tcPr marL="38100" marR="38100" marT="38100" marB="38100"/>
                </a:tc>
                <a:tc>
                  <a:txBody>
                    <a:bodyPr/>
                    <a:lstStyle/>
                    <a:p>
                      <a:pPr marL="54864" rtl="0">
                        <a:spcBef>
                          <a:spcPts val="432"/>
                        </a:spcBef>
                        <a:spcAft>
                          <a:spcPts val="288"/>
                        </a:spcAft>
                      </a:pPr>
                      <a:r>
                        <a:rPr lang="en-US">
                          <a:effectLst/>
                        </a:rPr>
                        <a:t>Not standard</a:t>
                      </a:r>
                    </a:p>
                  </a:txBody>
                  <a:tcPr marL="38100" marR="38100" marT="38100" marB="38100"/>
                </a:tc>
                <a:tc>
                  <a:txBody>
                    <a:bodyPr/>
                    <a:lstStyle/>
                    <a:p>
                      <a:pPr marL="54864" rtl="0">
                        <a:spcBef>
                          <a:spcPts val="432"/>
                        </a:spcBef>
                        <a:spcAft>
                          <a:spcPts val="288"/>
                        </a:spcAft>
                      </a:pPr>
                      <a:r>
                        <a:rPr lang="en-US">
                          <a:effectLst/>
                        </a:rPr>
                        <a:t>20 MHz</a:t>
                      </a:r>
                    </a:p>
                  </a:txBody>
                  <a:tcPr marL="38100" marR="38100" marT="38100" marB="38100"/>
                </a:tc>
                <a:tc>
                  <a:txBody>
                    <a:bodyPr/>
                    <a:lstStyle/>
                    <a:p>
                      <a:pPr marL="54864" rtl="0">
                        <a:spcBef>
                          <a:spcPts val="432"/>
                        </a:spcBef>
                        <a:spcAft>
                          <a:spcPts val="288"/>
                        </a:spcAft>
                      </a:pPr>
                      <a:r>
                        <a:rPr lang="en-US" dirty="0">
                          <a:effectLst/>
                        </a:rPr>
                        <a:t>Used by early Ethernet and some Token Ring networks  but was never common.</a:t>
                      </a:r>
                    </a:p>
                  </a:txBody>
                  <a:tcPr marL="38100" marR="38100" marT="38100" marB="38100"/>
                </a:tc>
                <a:extLst>
                  <a:ext uri="{0D108BD9-81ED-4DB2-BD59-A6C34878D82A}">
                    <a16:rowId xmlns:a16="http://schemas.microsoft.com/office/drawing/2014/main" val="1056371217"/>
                  </a:ext>
                </a:extLst>
              </a:tr>
              <a:tr h="370840">
                <a:tc>
                  <a:txBody>
                    <a:bodyPr/>
                    <a:lstStyle/>
                    <a:p>
                      <a:pPr marL="54864" rtl="0">
                        <a:spcBef>
                          <a:spcPts val="432"/>
                        </a:spcBef>
                        <a:spcAft>
                          <a:spcPts val="288"/>
                        </a:spcAft>
                      </a:pPr>
                      <a:r>
                        <a:rPr lang="en-US">
                          <a:effectLst/>
                        </a:rPr>
                        <a:t>Cat 5</a:t>
                      </a:r>
                    </a:p>
                  </a:txBody>
                  <a:tcPr marL="38100" marR="38100" marT="38100" marB="38100"/>
                </a:tc>
                <a:tc>
                  <a:txBody>
                    <a:bodyPr/>
                    <a:lstStyle/>
                    <a:p>
                      <a:pPr marL="54864" rtl="0">
                        <a:spcBef>
                          <a:spcPts val="432"/>
                        </a:spcBef>
                        <a:spcAft>
                          <a:spcPts val="288"/>
                        </a:spcAft>
                      </a:pPr>
                      <a:r>
                        <a:rPr lang="en-US">
                          <a:effectLst/>
                        </a:rPr>
                        <a:t>Class D</a:t>
                      </a:r>
                    </a:p>
                  </a:txBody>
                  <a:tcPr marL="38100" marR="38100" marT="38100" marB="38100"/>
                </a:tc>
                <a:tc>
                  <a:txBody>
                    <a:bodyPr/>
                    <a:lstStyle/>
                    <a:p>
                      <a:pPr marL="54864" rtl="0">
                        <a:spcBef>
                          <a:spcPts val="432"/>
                        </a:spcBef>
                        <a:spcAft>
                          <a:spcPts val="288"/>
                        </a:spcAft>
                      </a:pPr>
                      <a:r>
                        <a:rPr lang="en-US">
                          <a:effectLst/>
                        </a:rPr>
                        <a:t>100MHz</a:t>
                      </a:r>
                    </a:p>
                  </a:txBody>
                  <a:tcPr marL="38100" marR="38100" marT="38100" marB="38100"/>
                </a:tc>
                <a:tc>
                  <a:txBody>
                    <a:bodyPr/>
                    <a:lstStyle/>
                    <a:p>
                      <a:pPr marL="54864" rtl="0">
                        <a:spcBef>
                          <a:spcPts val="432"/>
                        </a:spcBef>
                        <a:spcAft>
                          <a:spcPts val="288"/>
                        </a:spcAft>
                      </a:pPr>
                      <a:r>
                        <a:rPr lang="en-US" dirty="0">
                          <a:effectLst/>
                        </a:rPr>
                        <a:t>Widely used for Fast Ethernet and Gigabit Ethernet networks, also used for telephone and video. Superseded by Cat5e.</a:t>
                      </a:r>
                    </a:p>
                  </a:txBody>
                  <a:tcPr marL="38100" marR="38100" marT="38100" marB="38100"/>
                </a:tc>
                <a:extLst>
                  <a:ext uri="{0D108BD9-81ED-4DB2-BD59-A6C34878D82A}">
                    <a16:rowId xmlns:a16="http://schemas.microsoft.com/office/drawing/2014/main" val="2222205943"/>
                  </a:ext>
                </a:extLst>
              </a:tr>
            </a:tbl>
          </a:graphicData>
        </a:graphic>
      </p:graphicFrame>
    </p:spTree>
    <p:extLst>
      <p:ext uri="{BB962C8B-B14F-4D97-AF65-F5344CB8AC3E}">
        <p14:creationId xmlns:p14="http://schemas.microsoft.com/office/powerpoint/2010/main" val="25929352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ISO/IEC 11801 standard (Cont.)</a:t>
            </a:r>
          </a:p>
        </p:txBody>
      </p:sp>
      <p:graphicFrame>
        <p:nvGraphicFramePr>
          <p:cNvPr id="5" name="Table 5">
            <a:extLst>
              <a:ext uri="{FF2B5EF4-FFF2-40B4-BE49-F238E27FC236}">
                <a16:creationId xmlns:a16="http://schemas.microsoft.com/office/drawing/2014/main" id="{4857D638-AD8F-4E98-8CC3-5EA3A8572A34}"/>
              </a:ext>
            </a:extLst>
          </p:cNvPr>
          <p:cNvGraphicFramePr>
            <a:graphicFrameLocks noGrp="1"/>
          </p:cNvGraphicFramePr>
          <p:nvPr>
            <p:ph idx="1"/>
            <p:extLst/>
          </p:nvPr>
        </p:nvGraphicFramePr>
        <p:xfrm>
          <a:off x="518158" y="1690687"/>
          <a:ext cx="11361021" cy="4429552"/>
        </p:xfrm>
        <a:graphic>
          <a:graphicData uri="http://schemas.openxmlformats.org/drawingml/2006/table">
            <a:tbl>
              <a:tblPr firstRow="1" bandRow="1">
                <a:tableStyleId>{5C22544A-7EE6-4342-B048-85BDC9FD1C3A}</a:tableStyleId>
              </a:tblPr>
              <a:tblGrid>
                <a:gridCol w="1476016">
                  <a:extLst>
                    <a:ext uri="{9D8B030D-6E8A-4147-A177-3AD203B41FA5}">
                      <a16:colId xmlns:a16="http://schemas.microsoft.com/office/drawing/2014/main" val="911098950"/>
                    </a:ext>
                  </a:extLst>
                </a:gridCol>
                <a:gridCol w="2262508">
                  <a:extLst>
                    <a:ext uri="{9D8B030D-6E8A-4147-A177-3AD203B41FA5}">
                      <a16:colId xmlns:a16="http://schemas.microsoft.com/office/drawing/2014/main" val="2656233621"/>
                    </a:ext>
                  </a:extLst>
                </a:gridCol>
                <a:gridCol w="1723816">
                  <a:extLst>
                    <a:ext uri="{9D8B030D-6E8A-4147-A177-3AD203B41FA5}">
                      <a16:colId xmlns:a16="http://schemas.microsoft.com/office/drawing/2014/main" val="1922148717"/>
                    </a:ext>
                  </a:extLst>
                </a:gridCol>
                <a:gridCol w="5898681">
                  <a:extLst>
                    <a:ext uri="{9D8B030D-6E8A-4147-A177-3AD203B41FA5}">
                      <a16:colId xmlns:a16="http://schemas.microsoft.com/office/drawing/2014/main" val="732638332"/>
                    </a:ext>
                  </a:extLst>
                </a:gridCol>
              </a:tblGrid>
              <a:tr h="565128">
                <a:tc>
                  <a:txBody>
                    <a:bodyPr/>
                    <a:lstStyle/>
                    <a:p>
                      <a:pPr algn="l" rtl="0">
                        <a:spcAft>
                          <a:spcPts val="0"/>
                        </a:spcAft>
                      </a:pPr>
                      <a:r>
                        <a:rPr lang="en-US">
                          <a:effectLst/>
                        </a:rPr>
                        <a:t>Common name</a:t>
                      </a:r>
                    </a:p>
                  </a:txBody>
                  <a:tcPr marL="38100" marR="38100" marT="38100" marB="38100"/>
                </a:tc>
                <a:tc>
                  <a:txBody>
                    <a:bodyPr/>
                    <a:lstStyle/>
                    <a:p>
                      <a:pPr algn="l" rtl="0">
                        <a:spcAft>
                          <a:spcPts val="0"/>
                        </a:spcAft>
                      </a:pPr>
                      <a:r>
                        <a:rPr lang="en-US">
                          <a:effectLst/>
                        </a:rPr>
                        <a:t>ISO/IEC 11801 name</a:t>
                      </a:r>
                    </a:p>
                  </a:txBody>
                  <a:tcPr marL="38100" marR="38100" marT="38100" marB="38100"/>
                </a:tc>
                <a:tc>
                  <a:txBody>
                    <a:bodyPr/>
                    <a:lstStyle/>
                    <a:p>
                      <a:pPr algn="l" rtl="0">
                        <a:spcAft>
                          <a:spcPts val="0"/>
                        </a:spcAft>
                      </a:pPr>
                      <a:r>
                        <a:rPr lang="en-US" dirty="0">
                          <a:effectLst/>
                        </a:rPr>
                        <a:t>Frequency</a:t>
                      </a:r>
                    </a:p>
                  </a:txBody>
                  <a:tcPr marL="38100" marR="38100" marT="38100" marB="38100"/>
                </a:tc>
                <a:tc>
                  <a:txBody>
                    <a:bodyPr/>
                    <a:lstStyle/>
                    <a:p>
                      <a:pPr algn="l" rtl="0">
                        <a:spcAft>
                          <a:spcPts val="0"/>
                        </a:spcAft>
                      </a:pPr>
                      <a:r>
                        <a:rPr lang="en-US">
                          <a:effectLst/>
                        </a:rPr>
                        <a:t>Description/Use</a:t>
                      </a:r>
                    </a:p>
                  </a:txBody>
                  <a:tcPr marL="38100" marR="38100" marT="38100" marB="38100"/>
                </a:tc>
                <a:extLst>
                  <a:ext uri="{0D108BD9-81ED-4DB2-BD59-A6C34878D82A}">
                    <a16:rowId xmlns:a16="http://schemas.microsoft.com/office/drawing/2014/main" val="3241872990"/>
                  </a:ext>
                </a:extLst>
              </a:tr>
              <a:tr h="565128">
                <a:tc>
                  <a:txBody>
                    <a:bodyPr/>
                    <a:lstStyle/>
                    <a:p>
                      <a:pPr marL="54864" rtl="0">
                        <a:spcBef>
                          <a:spcPts val="432"/>
                        </a:spcBef>
                        <a:spcAft>
                          <a:spcPts val="288"/>
                        </a:spcAft>
                      </a:pPr>
                      <a:r>
                        <a:rPr lang="en-US" dirty="0">
                          <a:effectLst/>
                        </a:rPr>
                        <a:t>Cat 5e</a:t>
                      </a:r>
                    </a:p>
                  </a:txBody>
                  <a:tcPr marL="38100" marR="38100" marT="38100" marB="38100"/>
                </a:tc>
                <a:tc>
                  <a:txBody>
                    <a:bodyPr/>
                    <a:lstStyle/>
                    <a:p>
                      <a:pPr marL="54864" rtl="0">
                        <a:spcBef>
                          <a:spcPts val="432"/>
                        </a:spcBef>
                        <a:spcAft>
                          <a:spcPts val="288"/>
                        </a:spcAft>
                      </a:pPr>
                      <a:r>
                        <a:rPr lang="en-US">
                          <a:effectLst/>
                        </a:rPr>
                        <a:t>Class D</a:t>
                      </a:r>
                    </a:p>
                  </a:txBody>
                  <a:tcPr marL="38100" marR="38100" marT="38100" marB="38100"/>
                </a:tc>
                <a:tc>
                  <a:txBody>
                    <a:bodyPr/>
                    <a:lstStyle/>
                    <a:p>
                      <a:pPr marL="54864" rtl="0">
                        <a:spcBef>
                          <a:spcPts val="432"/>
                        </a:spcBef>
                        <a:spcAft>
                          <a:spcPts val="288"/>
                        </a:spcAft>
                      </a:pPr>
                      <a:r>
                        <a:rPr lang="en-US">
                          <a:effectLst/>
                        </a:rPr>
                        <a:t>100 MHz</a:t>
                      </a:r>
                    </a:p>
                  </a:txBody>
                  <a:tcPr marL="38100" marR="38100" marT="38100" marB="38100"/>
                </a:tc>
                <a:tc>
                  <a:txBody>
                    <a:bodyPr/>
                    <a:lstStyle/>
                    <a:p>
                      <a:pPr marL="54864" rtl="0">
                        <a:spcBef>
                          <a:spcPts val="432"/>
                        </a:spcBef>
                        <a:spcAft>
                          <a:spcPts val="288"/>
                        </a:spcAft>
                      </a:pPr>
                      <a:r>
                        <a:rPr lang="en-US">
                          <a:effectLst/>
                        </a:rPr>
                        <a:t>Category 5 Enhanced. Same overall properties as Cat5, but higher testing standards.</a:t>
                      </a:r>
                    </a:p>
                  </a:txBody>
                  <a:tcPr marL="38100" marR="38100" marT="38100" marB="38100"/>
                </a:tc>
                <a:extLst>
                  <a:ext uri="{0D108BD9-81ED-4DB2-BD59-A6C34878D82A}">
                    <a16:rowId xmlns:a16="http://schemas.microsoft.com/office/drawing/2014/main" val="891128580"/>
                  </a:ext>
                </a:extLst>
              </a:tr>
              <a:tr h="1305352">
                <a:tc>
                  <a:txBody>
                    <a:bodyPr/>
                    <a:lstStyle/>
                    <a:p>
                      <a:pPr marL="54864" rtl="0">
                        <a:spcBef>
                          <a:spcPts val="432"/>
                        </a:spcBef>
                        <a:spcAft>
                          <a:spcPts val="288"/>
                        </a:spcAft>
                      </a:pPr>
                      <a:r>
                        <a:rPr lang="en-US" dirty="0">
                          <a:effectLst/>
                        </a:rPr>
                        <a:t>Cat 6</a:t>
                      </a:r>
                    </a:p>
                  </a:txBody>
                  <a:tcPr marL="38100" marR="38100" marT="38100" marB="38100"/>
                </a:tc>
                <a:tc>
                  <a:txBody>
                    <a:bodyPr/>
                    <a:lstStyle/>
                    <a:p>
                      <a:pPr marL="54864" rtl="0">
                        <a:spcBef>
                          <a:spcPts val="432"/>
                        </a:spcBef>
                        <a:spcAft>
                          <a:spcPts val="288"/>
                        </a:spcAft>
                      </a:pPr>
                      <a:r>
                        <a:rPr lang="en-US" dirty="0">
                          <a:effectLst/>
                        </a:rPr>
                        <a:t>Class E</a:t>
                      </a:r>
                    </a:p>
                  </a:txBody>
                  <a:tcPr marL="38100" marR="38100" marT="38100" marB="38100"/>
                </a:tc>
                <a:tc>
                  <a:txBody>
                    <a:bodyPr/>
                    <a:lstStyle/>
                    <a:p>
                      <a:pPr marL="54864" rtl="0">
                        <a:spcBef>
                          <a:spcPts val="432"/>
                        </a:spcBef>
                        <a:spcAft>
                          <a:spcPts val="288"/>
                        </a:spcAft>
                      </a:pPr>
                      <a:r>
                        <a:rPr lang="en-US" dirty="0">
                          <a:effectLst/>
                        </a:rPr>
                        <a:t>250 MHz</a:t>
                      </a:r>
                    </a:p>
                  </a:txBody>
                  <a:tcPr marL="38100" marR="38100" marT="38100" marB="38100"/>
                </a:tc>
                <a:tc>
                  <a:txBody>
                    <a:bodyPr/>
                    <a:lstStyle/>
                    <a:p>
                      <a:pPr marL="54864" rtl="0">
                        <a:spcBef>
                          <a:spcPts val="432"/>
                        </a:spcBef>
                        <a:spcAft>
                          <a:spcPts val="288"/>
                        </a:spcAft>
                      </a:pPr>
                      <a:r>
                        <a:rPr lang="en-US" dirty="0">
                          <a:effectLst/>
                        </a:rPr>
                        <a:t>Stronger crosstalk specifications than Cat 5e. Popular for new Gigabit Ethernet installations and short distance 10 Gigabit Ethernet networks. Frequently shielded for additional EMI protection; if so, the shielding needs a grounded connection.</a:t>
                      </a:r>
                    </a:p>
                  </a:txBody>
                  <a:tcPr marL="38100" marR="38100" marT="38100" marB="38100"/>
                </a:tc>
                <a:extLst>
                  <a:ext uri="{0D108BD9-81ED-4DB2-BD59-A6C34878D82A}">
                    <a16:rowId xmlns:a16="http://schemas.microsoft.com/office/drawing/2014/main" val="4077512712"/>
                  </a:ext>
                </a:extLst>
              </a:tr>
              <a:tr h="565128">
                <a:tc>
                  <a:txBody>
                    <a:bodyPr/>
                    <a:lstStyle/>
                    <a:p>
                      <a:pPr marL="54864" rtl="0">
                        <a:spcBef>
                          <a:spcPts val="432"/>
                        </a:spcBef>
                        <a:spcAft>
                          <a:spcPts val="288"/>
                        </a:spcAft>
                      </a:pPr>
                      <a:r>
                        <a:rPr lang="en-US" dirty="0">
                          <a:effectLst/>
                        </a:rPr>
                        <a:t>Cat 6</a:t>
                      </a:r>
                      <a:r>
                        <a:rPr lang="en-US" baseline="0" dirty="0">
                          <a:effectLst/>
                        </a:rPr>
                        <a:t>a</a:t>
                      </a:r>
                      <a:r>
                        <a:rPr lang="en-US" dirty="0">
                          <a:effectLst/>
                        </a:rPr>
                        <a:t> </a:t>
                      </a:r>
                    </a:p>
                  </a:txBody>
                  <a:tcPr marL="38100" marR="38100" marT="38100" marB="38100"/>
                </a:tc>
                <a:tc>
                  <a:txBody>
                    <a:bodyPr/>
                    <a:lstStyle/>
                    <a:p>
                      <a:pPr marL="54864" rtl="0">
                        <a:spcBef>
                          <a:spcPts val="432"/>
                        </a:spcBef>
                        <a:spcAft>
                          <a:spcPts val="288"/>
                        </a:spcAft>
                      </a:pPr>
                      <a:r>
                        <a:rPr lang="en-US" dirty="0">
                          <a:effectLst/>
                        </a:rPr>
                        <a:t>Class </a:t>
                      </a:r>
                      <a:r>
                        <a:rPr lang="en-US" dirty="0" err="1">
                          <a:effectLst/>
                        </a:rPr>
                        <a:t>E</a:t>
                      </a:r>
                      <a:r>
                        <a:rPr lang="en-US" baseline="0" dirty="0" err="1">
                          <a:effectLst/>
                        </a:rPr>
                        <a:t>a</a:t>
                      </a:r>
                      <a:r>
                        <a:rPr lang="en-US" dirty="0">
                          <a:effectLst/>
                        </a:rPr>
                        <a:t> </a:t>
                      </a:r>
                    </a:p>
                  </a:txBody>
                  <a:tcPr marL="38100" marR="38100" marT="38100" marB="38100"/>
                </a:tc>
                <a:tc>
                  <a:txBody>
                    <a:bodyPr/>
                    <a:lstStyle/>
                    <a:p>
                      <a:pPr marL="54864" rtl="0">
                        <a:spcBef>
                          <a:spcPts val="432"/>
                        </a:spcBef>
                        <a:spcAft>
                          <a:spcPts val="288"/>
                        </a:spcAft>
                      </a:pPr>
                      <a:r>
                        <a:rPr lang="en-US">
                          <a:effectLst/>
                        </a:rPr>
                        <a:t>500 MHz</a:t>
                      </a:r>
                    </a:p>
                  </a:txBody>
                  <a:tcPr marL="38100" marR="38100" marT="38100" marB="38100"/>
                </a:tc>
                <a:tc>
                  <a:txBody>
                    <a:bodyPr/>
                    <a:lstStyle/>
                    <a:p>
                      <a:pPr marL="54864" rtl="0">
                        <a:spcBef>
                          <a:spcPts val="432"/>
                        </a:spcBef>
                        <a:spcAft>
                          <a:spcPts val="288"/>
                        </a:spcAft>
                      </a:pPr>
                      <a:r>
                        <a:rPr lang="en-US">
                          <a:effectLst/>
                        </a:rPr>
                        <a:t>Augmented Category 6. Shielded and allows full distance 10 Gigabit Ethernet operation.</a:t>
                      </a:r>
                    </a:p>
                  </a:txBody>
                  <a:tcPr marL="38100" marR="38100" marT="38100" marB="38100"/>
                </a:tc>
                <a:extLst>
                  <a:ext uri="{0D108BD9-81ED-4DB2-BD59-A6C34878D82A}">
                    <a16:rowId xmlns:a16="http://schemas.microsoft.com/office/drawing/2014/main" val="1040873699"/>
                  </a:ext>
                </a:extLst>
              </a:tr>
              <a:tr h="565128">
                <a:tc>
                  <a:txBody>
                    <a:bodyPr/>
                    <a:lstStyle/>
                    <a:p>
                      <a:pPr marL="54864" rtl="0">
                        <a:spcBef>
                          <a:spcPts val="432"/>
                        </a:spcBef>
                        <a:spcAft>
                          <a:spcPts val="288"/>
                        </a:spcAft>
                      </a:pPr>
                      <a:r>
                        <a:rPr lang="en-US">
                          <a:effectLst/>
                        </a:rPr>
                        <a:t>Cat 7</a:t>
                      </a:r>
                    </a:p>
                  </a:txBody>
                  <a:tcPr marL="38100" marR="38100" marT="38100" marB="38100"/>
                </a:tc>
                <a:tc>
                  <a:txBody>
                    <a:bodyPr/>
                    <a:lstStyle/>
                    <a:p>
                      <a:pPr marL="54864" rtl="0">
                        <a:spcBef>
                          <a:spcPts val="432"/>
                        </a:spcBef>
                        <a:spcAft>
                          <a:spcPts val="288"/>
                        </a:spcAft>
                      </a:pPr>
                      <a:r>
                        <a:rPr lang="en-US">
                          <a:effectLst/>
                        </a:rPr>
                        <a:t>Class F</a:t>
                      </a:r>
                    </a:p>
                  </a:txBody>
                  <a:tcPr marL="38100" marR="38100" marT="38100" marB="38100"/>
                </a:tc>
                <a:tc>
                  <a:txBody>
                    <a:bodyPr/>
                    <a:lstStyle/>
                    <a:p>
                      <a:pPr marL="54864" rtl="0">
                        <a:spcBef>
                          <a:spcPts val="432"/>
                        </a:spcBef>
                        <a:spcAft>
                          <a:spcPts val="288"/>
                        </a:spcAft>
                      </a:pPr>
                      <a:r>
                        <a:rPr lang="en-US">
                          <a:effectLst/>
                        </a:rPr>
                        <a:t>600 MHz</a:t>
                      </a:r>
                    </a:p>
                  </a:txBody>
                  <a:tcPr marL="38100" marR="38100" marT="38100" marB="38100"/>
                </a:tc>
                <a:tc>
                  <a:txBody>
                    <a:bodyPr/>
                    <a:lstStyle/>
                    <a:p>
                      <a:pPr marL="54864" rtl="0">
                        <a:spcBef>
                          <a:spcPts val="432"/>
                        </a:spcBef>
                        <a:spcAft>
                          <a:spcPts val="288"/>
                        </a:spcAft>
                      </a:pPr>
                      <a:r>
                        <a:rPr lang="en-US" dirty="0">
                          <a:effectLst/>
                        </a:rPr>
                        <a:t>Similar to Cat6a but screened and shielded for higher noise resistance.</a:t>
                      </a:r>
                    </a:p>
                  </a:txBody>
                  <a:tcPr marL="38100" marR="38100" marT="38100" marB="38100"/>
                </a:tc>
                <a:extLst>
                  <a:ext uri="{0D108BD9-81ED-4DB2-BD59-A6C34878D82A}">
                    <a16:rowId xmlns:a16="http://schemas.microsoft.com/office/drawing/2014/main" val="2953500478"/>
                  </a:ext>
                </a:extLst>
              </a:tr>
              <a:tr h="565128">
                <a:tc>
                  <a:txBody>
                    <a:bodyPr/>
                    <a:lstStyle/>
                    <a:p>
                      <a:pPr marL="54864" rtl="0">
                        <a:spcBef>
                          <a:spcPts val="432"/>
                        </a:spcBef>
                        <a:spcAft>
                          <a:spcPts val="288"/>
                        </a:spcAft>
                      </a:pPr>
                      <a:r>
                        <a:rPr lang="en-US" dirty="0">
                          <a:effectLst/>
                        </a:rPr>
                        <a:t>Cat 7</a:t>
                      </a:r>
                      <a:r>
                        <a:rPr lang="en-US" baseline="0" dirty="0">
                          <a:effectLst/>
                        </a:rPr>
                        <a:t>a</a:t>
                      </a:r>
                      <a:r>
                        <a:rPr lang="en-US" dirty="0">
                          <a:effectLst/>
                        </a:rPr>
                        <a:t> </a:t>
                      </a:r>
                    </a:p>
                  </a:txBody>
                  <a:tcPr marL="38100" marR="38100" marT="38100" marB="38100"/>
                </a:tc>
                <a:tc>
                  <a:txBody>
                    <a:bodyPr/>
                    <a:lstStyle/>
                    <a:p>
                      <a:pPr marL="54864" rtl="0">
                        <a:spcBef>
                          <a:spcPts val="432"/>
                        </a:spcBef>
                        <a:spcAft>
                          <a:spcPts val="288"/>
                        </a:spcAft>
                      </a:pPr>
                      <a:r>
                        <a:rPr lang="en-US" dirty="0">
                          <a:effectLst/>
                        </a:rPr>
                        <a:t>Class F</a:t>
                      </a:r>
                      <a:r>
                        <a:rPr lang="en-US" baseline="0" dirty="0">
                          <a:effectLst/>
                        </a:rPr>
                        <a:t>a</a:t>
                      </a:r>
                      <a:r>
                        <a:rPr lang="en-US" dirty="0">
                          <a:effectLst/>
                        </a:rPr>
                        <a:t> </a:t>
                      </a:r>
                    </a:p>
                  </a:txBody>
                  <a:tcPr marL="38100" marR="38100" marT="38100" marB="38100"/>
                </a:tc>
                <a:tc>
                  <a:txBody>
                    <a:bodyPr/>
                    <a:lstStyle/>
                    <a:p>
                      <a:pPr marL="54864" rtl="0">
                        <a:spcBef>
                          <a:spcPts val="432"/>
                        </a:spcBef>
                        <a:spcAft>
                          <a:spcPts val="288"/>
                        </a:spcAft>
                      </a:pPr>
                      <a:r>
                        <a:rPr lang="en-US">
                          <a:effectLst/>
                        </a:rPr>
                        <a:t>1000 MHz</a:t>
                      </a:r>
                    </a:p>
                  </a:txBody>
                  <a:tcPr marL="38100" marR="38100" marT="38100" marB="38100"/>
                </a:tc>
                <a:tc>
                  <a:txBody>
                    <a:bodyPr/>
                    <a:lstStyle/>
                    <a:p>
                      <a:pPr marL="54864" rtl="0">
                        <a:spcBef>
                          <a:spcPts val="432"/>
                        </a:spcBef>
                        <a:spcAft>
                          <a:spcPts val="288"/>
                        </a:spcAft>
                      </a:pPr>
                      <a:r>
                        <a:rPr lang="en-US" dirty="0">
                          <a:effectLst/>
                        </a:rPr>
                        <a:t>Augmented Category 7. May be suitable for emerging 40 Gigabit Ethernet.</a:t>
                      </a:r>
                    </a:p>
                  </a:txBody>
                  <a:tcPr marL="38100" marR="38100" marT="38100" marB="38100"/>
                </a:tc>
                <a:extLst>
                  <a:ext uri="{0D108BD9-81ED-4DB2-BD59-A6C34878D82A}">
                    <a16:rowId xmlns:a16="http://schemas.microsoft.com/office/drawing/2014/main" val="1593408839"/>
                  </a:ext>
                </a:extLst>
              </a:tr>
            </a:tbl>
          </a:graphicData>
        </a:graphic>
      </p:graphicFrame>
    </p:spTree>
    <p:extLst>
      <p:ext uri="{BB962C8B-B14F-4D97-AF65-F5344CB8AC3E}">
        <p14:creationId xmlns:p14="http://schemas.microsoft.com/office/powerpoint/2010/main" val="26428349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Coaxial connectors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BNC connector, along with a T connector used for legacy Ethernet</a:t>
            </a:r>
          </a:p>
        </p:txBody>
      </p:sp>
      <p:pic>
        <p:nvPicPr>
          <p:cNvPr id="7" name="Picture 6">
            <a:extLst>
              <a:ext uri="{FF2B5EF4-FFF2-40B4-BE49-F238E27FC236}">
                <a16:creationId xmlns:a16="http://schemas.microsoft.com/office/drawing/2014/main" id="{F1CE4E9A-3BA5-44E2-A686-56C3FDAB969E}"/>
              </a:ext>
            </a:extLst>
          </p:cNvPr>
          <p:cNvPicPr>
            <a:picLocks noChangeAspect="1"/>
          </p:cNvPicPr>
          <p:nvPr/>
        </p:nvPicPr>
        <p:blipFill>
          <a:blip r:embed="rId3"/>
          <a:stretch>
            <a:fillRect/>
          </a:stretch>
        </p:blipFill>
        <p:spPr>
          <a:xfrm>
            <a:off x="1066800" y="3047588"/>
            <a:ext cx="4445000" cy="3490585"/>
          </a:xfrm>
          <a:prstGeom prst="rect">
            <a:avLst/>
          </a:prstGeom>
        </p:spPr>
      </p:pic>
      <p:pic>
        <p:nvPicPr>
          <p:cNvPr id="8" name="Picture 7">
            <a:extLst>
              <a:ext uri="{FF2B5EF4-FFF2-40B4-BE49-F238E27FC236}">
                <a16:creationId xmlns:a16="http://schemas.microsoft.com/office/drawing/2014/main" id="{25D2CD4C-3E97-4386-9061-A7A149951234}"/>
              </a:ext>
            </a:extLst>
          </p:cNvPr>
          <p:cNvPicPr>
            <a:picLocks noChangeAspect="1"/>
          </p:cNvPicPr>
          <p:nvPr/>
        </p:nvPicPr>
        <p:blipFill rotWithShape="1">
          <a:blip r:embed="rId4"/>
          <a:srcRect b="33629"/>
          <a:stretch/>
        </p:blipFill>
        <p:spPr>
          <a:xfrm>
            <a:off x="5110481" y="2698065"/>
            <a:ext cx="2655622" cy="1461870"/>
          </a:xfrm>
          <a:prstGeom prst="rect">
            <a:avLst/>
          </a:prstGeom>
        </p:spPr>
      </p:pic>
      <p:pic>
        <p:nvPicPr>
          <p:cNvPr id="9" name="Picture 8">
            <a:extLst>
              <a:ext uri="{FF2B5EF4-FFF2-40B4-BE49-F238E27FC236}">
                <a16:creationId xmlns:a16="http://schemas.microsoft.com/office/drawing/2014/main" id="{156517DD-2527-4AD7-9298-DAE9ED90B633}"/>
              </a:ext>
            </a:extLst>
          </p:cNvPr>
          <p:cNvPicPr>
            <a:picLocks noChangeAspect="1"/>
          </p:cNvPicPr>
          <p:nvPr/>
        </p:nvPicPr>
        <p:blipFill>
          <a:blip r:embed="rId5"/>
          <a:stretch>
            <a:fillRect/>
          </a:stretch>
        </p:blipFill>
        <p:spPr>
          <a:xfrm>
            <a:off x="7458242" y="3906136"/>
            <a:ext cx="4445000" cy="2855445"/>
          </a:xfrm>
          <a:prstGeom prst="rect">
            <a:avLst/>
          </a:prstGeom>
        </p:spPr>
      </p:pic>
    </p:spTree>
    <p:extLst>
      <p:ext uri="{BB962C8B-B14F-4D97-AF65-F5344CB8AC3E}">
        <p14:creationId xmlns:p14="http://schemas.microsoft.com/office/powerpoint/2010/main" val="10091691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Coaxial connectors (Cont.)</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cable with F connectors, along with a splitter</a:t>
            </a:r>
          </a:p>
        </p:txBody>
      </p:sp>
      <p:pic>
        <p:nvPicPr>
          <p:cNvPr id="5" name="Picture 4">
            <a:extLst>
              <a:ext uri="{FF2B5EF4-FFF2-40B4-BE49-F238E27FC236}">
                <a16:creationId xmlns:a16="http://schemas.microsoft.com/office/drawing/2014/main" id="{1A939CCB-DEB5-4329-9D5C-AC018DC1C0D1}"/>
              </a:ext>
            </a:extLst>
          </p:cNvPr>
          <p:cNvPicPr>
            <a:picLocks noChangeAspect="1"/>
          </p:cNvPicPr>
          <p:nvPr/>
        </p:nvPicPr>
        <p:blipFill>
          <a:blip r:embed="rId2"/>
          <a:stretch>
            <a:fillRect/>
          </a:stretch>
        </p:blipFill>
        <p:spPr>
          <a:xfrm>
            <a:off x="2524125" y="2367916"/>
            <a:ext cx="7143750" cy="4124325"/>
          </a:xfrm>
          <a:prstGeom prst="rect">
            <a:avLst/>
          </a:prstGeom>
        </p:spPr>
      </p:pic>
    </p:spTree>
    <p:extLst>
      <p:ext uri="{BB962C8B-B14F-4D97-AF65-F5344CB8AC3E}">
        <p14:creationId xmlns:p14="http://schemas.microsoft.com/office/powerpoint/2010/main" val="2034412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Collision domains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sz="3200" dirty="0"/>
              <a:t>In the original Ethernet specification, a segment was a single coaxial cable</a:t>
            </a:r>
          </a:p>
          <a:p>
            <a:r>
              <a:rPr lang="en-US" sz="3200" dirty="0"/>
              <a:t>This meant three things: </a:t>
            </a:r>
          </a:p>
          <a:p>
            <a:pPr lvl="1"/>
            <a:r>
              <a:rPr lang="en-US" sz="2800" dirty="0"/>
              <a:t>The segment had a maximum total length, governed by the cable's attenuation. </a:t>
            </a:r>
          </a:p>
          <a:p>
            <a:pPr lvl="1"/>
            <a:r>
              <a:rPr lang="en-US" sz="2800" dirty="0"/>
              <a:t>Since a node contributes to attenuation, the segment could support a fixed number of total nodes.</a:t>
            </a:r>
          </a:p>
          <a:p>
            <a:pPr lvl="1"/>
            <a:r>
              <a:rPr lang="en-US" sz="2800" dirty="0"/>
              <a:t>The segment is a single </a:t>
            </a:r>
            <a:r>
              <a:rPr lang="en-US" sz="2800" i="1" dirty="0"/>
              <a:t>collision domain</a:t>
            </a:r>
            <a:r>
              <a:rPr lang="en-US" sz="2800" dirty="0"/>
              <a:t> - any two nodes on the segment transmitting at once causes a collision. </a:t>
            </a:r>
            <a:endParaRPr lang="en-US" sz="2800" b="0" i="0" dirty="0">
              <a:effectLst/>
            </a:endParaRPr>
          </a:p>
        </p:txBody>
      </p:sp>
    </p:spTree>
    <p:extLst>
      <p:ext uri="{BB962C8B-B14F-4D97-AF65-F5344CB8AC3E}">
        <p14:creationId xmlns:p14="http://schemas.microsoft.com/office/powerpoint/2010/main" val="6379858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coaxial cables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Coaxial termination tools</a:t>
            </a:r>
          </a:p>
        </p:txBody>
      </p:sp>
      <p:pic>
        <p:nvPicPr>
          <p:cNvPr id="5" name="Picture 4">
            <a:extLst>
              <a:ext uri="{FF2B5EF4-FFF2-40B4-BE49-F238E27FC236}">
                <a16:creationId xmlns:a16="http://schemas.microsoft.com/office/drawing/2014/main" id="{C5387DF5-EDC8-49A7-AC32-A6745ABB290A}"/>
              </a:ext>
            </a:extLst>
          </p:cNvPr>
          <p:cNvPicPr>
            <a:picLocks noChangeAspect="1"/>
          </p:cNvPicPr>
          <p:nvPr/>
        </p:nvPicPr>
        <p:blipFill>
          <a:blip r:embed="rId2"/>
          <a:stretch>
            <a:fillRect/>
          </a:stretch>
        </p:blipFill>
        <p:spPr>
          <a:xfrm>
            <a:off x="3352800" y="2291213"/>
            <a:ext cx="5486400" cy="3657600"/>
          </a:xfrm>
          <a:prstGeom prst="rect">
            <a:avLst/>
          </a:prstGeom>
        </p:spPr>
      </p:pic>
    </p:spTree>
    <p:extLst>
      <p:ext uri="{BB962C8B-B14F-4D97-AF65-F5344CB8AC3E}">
        <p14:creationId xmlns:p14="http://schemas.microsoft.com/office/powerpoint/2010/main" val="42139839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FF57C-34ED-4E67-9CE5-6F78B58E18A5}"/>
              </a:ext>
            </a:extLst>
          </p:cNvPr>
          <p:cNvSpPr>
            <a:spLocks noGrp="1"/>
          </p:cNvSpPr>
          <p:nvPr>
            <p:ph type="title"/>
          </p:nvPr>
        </p:nvSpPr>
        <p:spPr/>
        <p:txBody>
          <a:bodyPr/>
          <a:lstStyle/>
          <a:p>
            <a:r>
              <a:rPr lang="en-GB" dirty="0"/>
              <a:t>BNC Terminator</a:t>
            </a:r>
          </a:p>
        </p:txBody>
      </p:sp>
      <p:sp>
        <p:nvSpPr>
          <p:cNvPr id="3" name="Content Placeholder 2">
            <a:extLst>
              <a:ext uri="{FF2B5EF4-FFF2-40B4-BE49-F238E27FC236}">
                <a16:creationId xmlns:a16="http://schemas.microsoft.com/office/drawing/2014/main" id="{08885DC5-058C-4088-AE6E-27C18DEA03A1}"/>
              </a:ext>
            </a:extLst>
          </p:cNvPr>
          <p:cNvSpPr>
            <a:spLocks noGrp="1"/>
          </p:cNvSpPr>
          <p:nvPr>
            <p:ph idx="1"/>
          </p:nvPr>
        </p:nvSpPr>
        <p:spPr>
          <a:xfrm>
            <a:off x="312821" y="1825625"/>
            <a:ext cx="4436159" cy="4398194"/>
          </a:xfrm>
        </p:spPr>
        <p:txBody>
          <a:bodyPr>
            <a:noAutofit/>
          </a:bodyPr>
          <a:lstStyle/>
          <a:p>
            <a:r>
              <a:rPr lang="en-GB" sz="3200" dirty="0"/>
              <a:t>Usually 50 Ohm or 75 Ohm</a:t>
            </a:r>
          </a:p>
          <a:p>
            <a:endParaRPr lang="en-GB" sz="3200" dirty="0"/>
          </a:p>
          <a:p>
            <a:endParaRPr lang="en-GB" sz="3200" dirty="0"/>
          </a:p>
          <a:p>
            <a:r>
              <a:rPr lang="en-GB" sz="3200" dirty="0"/>
              <a:t>The practice of ending a transmission line with a device that matches the characteristic impedance of the line</a:t>
            </a:r>
          </a:p>
        </p:txBody>
      </p:sp>
      <p:pic>
        <p:nvPicPr>
          <p:cNvPr id="5" name="Picture 4" descr="A picture containing ware, cup, sitting, silver&#10;&#10;Description automatically generated">
            <a:extLst>
              <a:ext uri="{FF2B5EF4-FFF2-40B4-BE49-F238E27FC236}">
                <a16:creationId xmlns:a16="http://schemas.microsoft.com/office/drawing/2014/main" id="{EF31C135-ADE1-4A88-8629-7210587EB1C2}"/>
              </a:ext>
            </a:extLst>
          </p:cNvPr>
          <p:cNvPicPr>
            <a:picLocks noChangeAspect="1"/>
          </p:cNvPicPr>
          <p:nvPr/>
        </p:nvPicPr>
        <p:blipFill rotWithShape="1">
          <a:blip r:embed="rId4">
            <a:extLst>
              <a:ext uri="{28A0092B-C50C-407E-A947-70E740481C1C}">
                <a14:useLocalDpi xmlns:a14="http://schemas.microsoft.com/office/drawing/2010/main" val="0"/>
              </a:ext>
            </a:extLst>
          </a:blip>
          <a:srcRect l="4945" t="8996" r="3660" b="14308"/>
          <a:stretch/>
        </p:blipFill>
        <p:spPr>
          <a:xfrm>
            <a:off x="5516880" y="3093536"/>
            <a:ext cx="4050890" cy="3399339"/>
          </a:xfrm>
          <a:prstGeom prst="rect">
            <a:avLst/>
          </a:prstGeom>
        </p:spPr>
      </p:pic>
      <p:graphicFrame>
        <p:nvGraphicFramePr>
          <p:cNvPr id="6" name="Object 5">
            <a:extLst>
              <a:ext uri="{FF2B5EF4-FFF2-40B4-BE49-F238E27FC236}">
                <a16:creationId xmlns:a16="http://schemas.microsoft.com/office/drawing/2014/main" id="{595F108B-BE6B-4800-A264-BA9A4C204F3F}"/>
              </a:ext>
            </a:extLst>
          </p:cNvPr>
          <p:cNvGraphicFramePr>
            <a:graphicFrameLocks noChangeAspect="1"/>
          </p:cNvGraphicFramePr>
          <p:nvPr>
            <p:extLst/>
          </p:nvPr>
        </p:nvGraphicFramePr>
        <p:xfrm>
          <a:off x="92075" y="92075"/>
          <a:ext cx="971550" cy="525463"/>
        </p:xfrm>
        <a:graphic>
          <a:graphicData uri="http://schemas.openxmlformats.org/presentationml/2006/ole">
            <mc:AlternateContent xmlns:mc="http://schemas.openxmlformats.org/markup-compatibility/2006">
              <mc:Choice xmlns:v="urn:schemas-microsoft-com:vml" Requires="v">
                <p:oleObj spid="_x0000_s1028" name="Packager Shell Object" showAsIcon="1" r:id="rId5" imgW="971280" imgH="524880" progId="Package">
                  <p:embed/>
                </p:oleObj>
              </mc:Choice>
              <mc:Fallback>
                <p:oleObj name="Packager Shell Object" showAsIcon="1" r:id="rId5" imgW="971280" imgH="524880" progId="Package">
                  <p:embed/>
                  <p:pic>
                    <p:nvPicPr>
                      <p:cNvPr id="6" name="Object 5">
                        <a:extLst>
                          <a:ext uri="{FF2B5EF4-FFF2-40B4-BE49-F238E27FC236}">
                            <a16:creationId xmlns:a16="http://schemas.microsoft.com/office/drawing/2014/main" id="{595F108B-BE6B-4800-A264-BA9A4C204F3F}"/>
                          </a:ext>
                        </a:extLst>
                      </p:cNvPr>
                      <p:cNvPicPr/>
                      <p:nvPr/>
                    </p:nvPicPr>
                    <p:blipFill>
                      <a:blip r:embed="rId6"/>
                      <a:stretch>
                        <a:fillRect/>
                      </a:stretch>
                    </p:blipFill>
                    <p:spPr>
                      <a:xfrm>
                        <a:off x="92075" y="92075"/>
                        <a:ext cx="971550" cy="525463"/>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89111D75-F11F-40A2-86A2-40043ADA305F}"/>
              </a:ext>
            </a:extLst>
          </p:cNvPr>
          <p:cNvPicPr>
            <a:picLocks noChangeAspect="1"/>
          </p:cNvPicPr>
          <p:nvPr/>
        </p:nvPicPr>
        <p:blipFill rotWithShape="1">
          <a:blip r:embed="rId7">
            <a:extLst>
              <a:ext uri="{28A0092B-C50C-407E-A947-70E740481C1C}">
                <a14:useLocalDpi xmlns:a14="http://schemas.microsoft.com/office/drawing/2010/main" val="0"/>
              </a:ext>
            </a:extLst>
          </a:blip>
          <a:srcRect r="11561"/>
          <a:stretch/>
        </p:blipFill>
        <p:spPr>
          <a:xfrm>
            <a:off x="9722082" y="2824480"/>
            <a:ext cx="2393072" cy="3013587"/>
          </a:xfrm>
          <a:prstGeom prst="rect">
            <a:avLst/>
          </a:prstGeom>
        </p:spPr>
      </p:pic>
    </p:spTree>
    <p:extLst>
      <p:ext uri="{BB962C8B-B14F-4D97-AF65-F5344CB8AC3E}">
        <p14:creationId xmlns:p14="http://schemas.microsoft.com/office/powerpoint/2010/main" val="15053035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626A-2EB4-4755-87E5-6DCD98570079}"/>
              </a:ext>
            </a:extLst>
          </p:cNvPr>
          <p:cNvSpPr>
            <a:spLocks noGrp="1"/>
          </p:cNvSpPr>
          <p:nvPr>
            <p:ph type="title"/>
          </p:nvPr>
        </p:nvSpPr>
        <p:spPr/>
        <p:txBody>
          <a:bodyPr/>
          <a:lstStyle/>
          <a:p>
            <a:r>
              <a:rPr lang="en-US" dirty="0"/>
              <a:t>Discussion: Coaxial media </a:t>
            </a:r>
          </a:p>
        </p:txBody>
      </p:sp>
      <p:grpSp>
        <p:nvGrpSpPr>
          <p:cNvPr id="4" name="Group 3">
            <a:extLst>
              <a:ext uri="{FF2B5EF4-FFF2-40B4-BE49-F238E27FC236}">
                <a16:creationId xmlns:a16="http://schemas.microsoft.com/office/drawing/2014/main" id="{53D12EDB-A93C-4611-9EAD-3D38FDE188EA}"/>
              </a:ext>
            </a:extLst>
          </p:cNvPr>
          <p:cNvGrpSpPr/>
          <p:nvPr/>
        </p:nvGrpSpPr>
        <p:grpSpPr>
          <a:xfrm>
            <a:off x="5063613" y="3234813"/>
            <a:ext cx="2408904" cy="1219200"/>
            <a:chOff x="5063613" y="3234813"/>
            <a:chExt cx="2408904" cy="1219200"/>
          </a:xfrm>
        </p:grpSpPr>
        <p:sp>
          <p:nvSpPr>
            <p:cNvPr id="5" name="Speech Bubble: Oval 4">
              <a:extLst>
                <a:ext uri="{FF2B5EF4-FFF2-40B4-BE49-F238E27FC236}">
                  <a16:creationId xmlns:a16="http://schemas.microsoft.com/office/drawing/2014/main" id="{FCF37F5E-24CF-425F-A184-0297B74D534A}"/>
                </a:ext>
              </a:extLst>
            </p:cNvPr>
            <p:cNvSpPr/>
            <p:nvPr/>
          </p:nvSpPr>
          <p:spPr>
            <a:xfrm flipH="1">
              <a:off x="5063613" y="3234813"/>
              <a:ext cx="2408904" cy="1219200"/>
            </a:xfrm>
            <a:prstGeom prst="wedgeEllipseCallout">
              <a:avLst>
                <a:gd name="adj1" fmla="val -29404"/>
                <a:gd name="adj2" fmla="val 70565"/>
              </a:avLst>
            </a:prstGeom>
            <a:solidFill>
              <a:srgbClr val="355C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3953F1F4-F817-45B7-BE73-CBE4C0E47302}"/>
                </a:ext>
              </a:extLst>
            </p:cNvPr>
            <p:cNvGrpSpPr/>
            <p:nvPr/>
          </p:nvGrpSpPr>
          <p:grpSpPr>
            <a:xfrm>
              <a:off x="5417575" y="3741175"/>
              <a:ext cx="1637071" cy="206477"/>
              <a:chOff x="2310581" y="3780504"/>
              <a:chExt cx="1637071" cy="206477"/>
            </a:xfrm>
          </p:grpSpPr>
          <p:sp>
            <p:nvSpPr>
              <p:cNvPr id="8" name="Oval 7">
                <a:extLst>
                  <a:ext uri="{FF2B5EF4-FFF2-40B4-BE49-F238E27FC236}">
                    <a16:creationId xmlns:a16="http://schemas.microsoft.com/office/drawing/2014/main" id="{B2E1CD0B-A4C6-46BB-B3F7-5B8D2CA39E98}"/>
                  </a:ext>
                </a:extLst>
              </p:cNvPr>
              <p:cNvSpPr/>
              <p:nvPr/>
            </p:nvSpPr>
            <p:spPr>
              <a:xfrm>
                <a:off x="231058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FBD64795-4A1C-42DB-8E1A-34A7FC1290DB}"/>
                  </a:ext>
                </a:extLst>
              </p:cNvPr>
              <p:cNvSpPr/>
              <p:nvPr/>
            </p:nvSpPr>
            <p:spPr>
              <a:xfrm>
                <a:off x="2787446"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019056F-8ACD-447E-9ECE-42423DD7F4A4}"/>
                  </a:ext>
                </a:extLst>
              </p:cNvPr>
              <p:cNvSpPr/>
              <p:nvPr/>
            </p:nvSpPr>
            <p:spPr>
              <a:xfrm>
                <a:off x="326431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DB79DB0-72AC-4F09-8986-ABAC8504A426}"/>
                  </a:ext>
                </a:extLst>
              </p:cNvPr>
              <p:cNvSpPr/>
              <p:nvPr/>
            </p:nvSpPr>
            <p:spPr>
              <a:xfrm>
                <a:off x="3741175"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5153171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meter, table, phone, clock&#10;&#10;Description automatically generated">
            <a:extLst>
              <a:ext uri="{FF2B5EF4-FFF2-40B4-BE49-F238E27FC236}">
                <a16:creationId xmlns:a16="http://schemas.microsoft.com/office/drawing/2014/main" id="{8EE863FF-FC66-4E4A-9E97-13B9FF5EEA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8" r="13105"/>
          <a:stretch/>
        </p:blipFill>
        <p:spPr>
          <a:xfrm>
            <a:off x="601587" y="2265967"/>
            <a:ext cx="4668503" cy="4592033"/>
          </a:xfrm>
          <a:prstGeom prst="rect">
            <a:avLst/>
          </a:prstGeom>
        </p:spPr>
      </p:pic>
      <p:pic>
        <p:nvPicPr>
          <p:cNvPr id="9" name="Picture 8">
            <a:extLst>
              <a:ext uri="{FF2B5EF4-FFF2-40B4-BE49-F238E27FC236}">
                <a16:creationId xmlns:a16="http://schemas.microsoft.com/office/drawing/2014/main" id="{01BCF5DB-06A6-40A0-AFF5-B8949218863F}"/>
              </a:ext>
            </a:extLst>
          </p:cNvPr>
          <p:cNvPicPr>
            <a:picLocks noChangeAspect="1"/>
          </p:cNvPicPr>
          <p:nvPr/>
        </p:nvPicPr>
        <p:blipFill>
          <a:blip r:embed="rId3"/>
          <a:stretch>
            <a:fillRect/>
          </a:stretch>
        </p:blipFill>
        <p:spPr>
          <a:xfrm>
            <a:off x="7984408" y="1754690"/>
            <a:ext cx="3765140" cy="4996945"/>
          </a:xfrm>
          <a:prstGeom prst="rect">
            <a:avLst/>
          </a:prstGeom>
        </p:spPr>
      </p:pic>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Cable testing tools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sz="half" idx="1"/>
          </p:nvPr>
        </p:nvSpPr>
        <p:spPr/>
        <p:txBody>
          <a:bodyPr>
            <a:normAutofit/>
          </a:bodyPr>
          <a:lstStyle/>
          <a:p>
            <a:r>
              <a:rPr lang="en-US" dirty="0"/>
              <a:t>Multimeter</a:t>
            </a:r>
          </a:p>
        </p:txBody>
      </p:sp>
      <p:sp>
        <p:nvSpPr>
          <p:cNvPr id="5" name="Content Placeholder 4">
            <a:extLst>
              <a:ext uri="{FF2B5EF4-FFF2-40B4-BE49-F238E27FC236}">
                <a16:creationId xmlns:a16="http://schemas.microsoft.com/office/drawing/2014/main" id="{B7522E84-D195-4C21-A363-2F851756634A}"/>
              </a:ext>
            </a:extLst>
          </p:cNvPr>
          <p:cNvSpPr>
            <a:spLocks noGrp="1"/>
          </p:cNvSpPr>
          <p:nvPr>
            <p:ph sz="half" idx="2"/>
          </p:nvPr>
        </p:nvSpPr>
        <p:spPr>
          <a:xfrm>
            <a:off x="7052495" y="1761347"/>
            <a:ext cx="3256935" cy="504620"/>
          </a:xfrm>
        </p:spPr>
        <p:txBody>
          <a:bodyPr/>
          <a:lstStyle/>
          <a:p>
            <a:r>
              <a:rPr lang="en-US" dirty="0"/>
              <a:t>Tone generator</a:t>
            </a:r>
          </a:p>
        </p:txBody>
      </p:sp>
    </p:spTree>
    <p:extLst>
      <p:ext uri="{BB962C8B-B14F-4D97-AF65-F5344CB8AC3E}">
        <p14:creationId xmlns:p14="http://schemas.microsoft.com/office/powerpoint/2010/main" val="16060059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6132AA24-BAE1-42C0-BE26-5569185DD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103" y="1912620"/>
            <a:ext cx="4762500" cy="4762500"/>
          </a:xfrm>
          <a:prstGeom prst="rect">
            <a:avLst/>
          </a:prstGeom>
        </p:spPr>
      </p:pic>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Cable testing tools (Cont.)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sz="half" idx="1"/>
          </p:nvPr>
        </p:nvSpPr>
        <p:spPr/>
        <p:txBody>
          <a:bodyPr>
            <a:normAutofit/>
          </a:bodyPr>
          <a:lstStyle/>
          <a:p>
            <a:r>
              <a:rPr lang="en-US" dirty="0"/>
              <a:t>Cable tester</a:t>
            </a:r>
          </a:p>
        </p:txBody>
      </p:sp>
      <p:sp>
        <p:nvSpPr>
          <p:cNvPr id="5" name="Content Placeholder 4">
            <a:extLst>
              <a:ext uri="{FF2B5EF4-FFF2-40B4-BE49-F238E27FC236}">
                <a16:creationId xmlns:a16="http://schemas.microsoft.com/office/drawing/2014/main" id="{B7522E84-D195-4C21-A363-2F851756634A}"/>
              </a:ext>
            </a:extLst>
          </p:cNvPr>
          <p:cNvSpPr>
            <a:spLocks noGrp="1"/>
          </p:cNvSpPr>
          <p:nvPr>
            <p:ph sz="half" idx="2"/>
          </p:nvPr>
        </p:nvSpPr>
        <p:spPr/>
        <p:txBody>
          <a:bodyPr/>
          <a:lstStyle/>
          <a:p>
            <a:r>
              <a:rPr lang="en-US" dirty="0"/>
              <a:t>Time-domain reflectometer</a:t>
            </a:r>
          </a:p>
        </p:txBody>
      </p:sp>
      <p:pic>
        <p:nvPicPr>
          <p:cNvPr id="14" name="Picture 13" descr="A close up of a computer&#10;&#10;Description automatically generated">
            <a:extLst>
              <a:ext uri="{FF2B5EF4-FFF2-40B4-BE49-F238E27FC236}">
                <a16:creationId xmlns:a16="http://schemas.microsoft.com/office/drawing/2014/main" id="{BAC85137-2AB2-45B8-8213-F4D4484C7EB5}"/>
              </a:ext>
            </a:extLst>
          </p:cNvPr>
          <p:cNvPicPr>
            <a:picLocks noChangeAspect="1"/>
          </p:cNvPicPr>
          <p:nvPr/>
        </p:nvPicPr>
        <p:blipFill rotWithShape="1">
          <a:blip r:embed="rId4">
            <a:extLst>
              <a:ext uri="{28A0092B-C50C-407E-A947-70E740481C1C}">
                <a14:useLocalDpi xmlns:a14="http://schemas.microsoft.com/office/drawing/2010/main" val="0"/>
              </a:ext>
            </a:extLst>
          </a:blip>
          <a:srcRect t="11678" b="10387"/>
          <a:stretch/>
        </p:blipFill>
        <p:spPr>
          <a:xfrm>
            <a:off x="6096000" y="2290916"/>
            <a:ext cx="5715000" cy="4454013"/>
          </a:xfrm>
          <a:prstGeom prst="rect">
            <a:avLst/>
          </a:prstGeom>
        </p:spPr>
      </p:pic>
    </p:spTree>
    <p:extLst>
      <p:ext uri="{BB962C8B-B14F-4D97-AF65-F5344CB8AC3E}">
        <p14:creationId xmlns:p14="http://schemas.microsoft.com/office/powerpoint/2010/main" val="10168699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Cable testing tools (Cont.)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Spectrum analyzer</a:t>
            </a:r>
          </a:p>
          <a:p>
            <a:r>
              <a:rPr lang="en-US" dirty="0"/>
              <a:t>Cable certifier</a:t>
            </a:r>
          </a:p>
          <a:p>
            <a:r>
              <a:rPr lang="en-US" dirty="0"/>
              <a:t>Loopback plug</a:t>
            </a:r>
          </a:p>
        </p:txBody>
      </p:sp>
    </p:spTree>
    <p:extLst>
      <p:ext uri="{BB962C8B-B14F-4D97-AF65-F5344CB8AC3E}">
        <p14:creationId xmlns:p14="http://schemas.microsoft.com/office/powerpoint/2010/main" val="19155799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Electrical hazards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sz="half" idx="1"/>
          </p:nvPr>
        </p:nvSpPr>
        <p:spPr/>
        <p:txBody>
          <a:bodyPr>
            <a:normAutofit/>
          </a:bodyPr>
          <a:lstStyle/>
          <a:p>
            <a:r>
              <a:rPr lang="en-GB" b="0" i="0" dirty="0">
                <a:effectLst/>
              </a:rPr>
              <a:t>Static electricity is an imbalance of electric charges within or on the surface of a material</a:t>
            </a:r>
          </a:p>
          <a:p>
            <a:endParaRPr lang="en-US" b="0" i="0" dirty="0">
              <a:effectLst/>
            </a:endParaRPr>
          </a:p>
        </p:txBody>
      </p:sp>
      <p:pic>
        <p:nvPicPr>
          <p:cNvPr id="6" name="Static" descr="A close up of a device&#10;&#10;Description automatically generated">
            <a:extLst>
              <a:ext uri="{FF2B5EF4-FFF2-40B4-BE49-F238E27FC236}">
                <a16:creationId xmlns:a16="http://schemas.microsoft.com/office/drawing/2014/main" id="{D1CEE606-4229-4C8F-A967-1A8601C5C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542" y="3785419"/>
            <a:ext cx="3275566" cy="2414024"/>
          </a:xfrm>
          <a:prstGeom prst="rect">
            <a:avLst/>
          </a:prstGeom>
        </p:spPr>
      </p:pic>
      <p:pic>
        <p:nvPicPr>
          <p:cNvPr id="9" name="Damage">
            <a:extLst>
              <a:ext uri="{FF2B5EF4-FFF2-40B4-BE49-F238E27FC236}">
                <a16:creationId xmlns:a16="http://schemas.microsoft.com/office/drawing/2014/main" id="{26E4C278-99DD-4E45-B9C5-6A404E714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392" y="3785419"/>
            <a:ext cx="2857500" cy="1866900"/>
          </a:xfrm>
          <a:prstGeom prst="rect">
            <a:avLst/>
          </a:prstGeom>
        </p:spPr>
      </p:pic>
      <p:pic>
        <p:nvPicPr>
          <p:cNvPr id="12" name="Picture 11">
            <a:extLst>
              <a:ext uri="{FF2B5EF4-FFF2-40B4-BE49-F238E27FC236}">
                <a16:creationId xmlns:a16="http://schemas.microsoft.com/office/drawing/2014/main" id="{2479979C-CC32-4547-AB15-16C2C1325AEA}"/>
              </a:ext>
            </a:extLst>
          </p:cNvPr>
          <p:cNvPicPr>
            <a:picLocks noChangeAspect="1"/>
          </p:cNvPicPr>
          <p:nvPr/>
        </p:nvPicPr>
        <p:blipFill>
          <a:blip r:embed="rId5"/>
          <a:stretch>
            <a:fillRect/>
          </a:stretch>
        </p:blipFill>
        <p:spPr>
          <a:xfrm>
            <a:off x="8002720" y="1969495"/>
            <a:ext cx="4189280" cy="4567336"/>
          </a:xfrm>
          <a:prstGeom prst="rect">
            <a:avLst/>
          </a:prstGeom>
        </p:spPr>
      </p:pic>
    </p:spTree>
    <p:extLst>
      <p:ext uri="{BB962C8B-B14F-4D97-AF65-F5344CB8AC3E}">
        <p14:creationId xmlns:p14="http://schemas.microsoft.com/office/powerpoint/2010/main" val="70031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Using multimeters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Multimeters may be analog or digital; either can measure current, voltage, or resistance. </a:t>
            </a:r>
          </a:p>
          <a:p>
            <a:pPr marL="514350" indent="-514350">
              <a:buFont typeface="+mj-lt"/>
              <a:buAutoNum type="arabicPeriod"/>
            </a:pPr>
            <a:r>
              <a:rPr lang="en-US" dirty="0"/>
              <a:t>Make sure the device is properly configured.</a:t>
            </a:r>
          </a:p>
          <a:p>
            <a:pPr marL="514350" indent="-514350">
              <a:buFont typeface="+mj-lt"/>
              <a:buAutoNum type="arabicPeriod"/>
            </a:pPr>
            <a:r>
              <a:rPr lang="en-US" dirty="0"/>
              <a:t>Set the multimeter to the appropriate test type.</a:t>
            </a:r>
          </a:p>
          <a:p>
            <a:pPr marL="514350" indent="-514350">
              <a:buFont typeface="+mj-lt"/>
              <a:buAutoNum type="arabicPeriod"/>
            </a:pPr>
            <a:r>
              <a:rPr lang="en-US" dirty="0"/>
              <a:t>If testing resistance, zero the meter by touching the leads directly together.</a:t>
            </a:r>
          </a:p>
          <a:p>
            <a:pPr marL="514350" indent="-514350">
              <a:buFont typeface="+mj-lt"/>
              <a:buAutoNum type="arabicPeriod"/>
            </a:pPr>
            <a:r>
              <a:rPr lang="en-US" dirty="0"/>
              <a:t>Touch the leads to either side of the circuit you're testing and read the display.</a:t>
            </a:r>
          </a:p>
          <a:p>
            <a:pPr marL="514350" indent="-514350">
              <a:buFont typeface="+mj-lt"/>
              <a:buAutoNum type="arabicPeriod"/>
            </a:pPr>
            <a:endParaRPr lang="en-US" b="0" i="0" dirty="0">
              <a:effectLst/>
            </a:endParaRPr>
          </a:p>
        </p:txBody>
      </p:sp>
      <p:sp>
        <p:nvSpPr>
          <p:cNvPr id="4" name="Footer Placeholder 3">
            <a:extLst>
              <a:ext uri="{FF2B5EF4-FFF2-40B4-BE49-F238E27FC236}">
                <a16:creationId xmlns:a16="http://schemas.microsoft.com/office/drawing/2014/main" id="{97401752-C8B0-415E-9FDE-517A5CB1A0BA}"/>
              </a:ext>
            </a:extLst>
          </p:cNvPr>
          <p:cNvSpPr>
            <a:spLocks noGrp="1"/>
          </p:cNvSpPr>
          <p:nvPr>
            <p:ph type="ftr" sz="quarter" idx="4294967295"/>
          </p:nvPr>
        </p:nvSpPr>
        <p:spPr>
          <a:xfrm>
            <a:off x="6408964" y="6675120"/>
            <a:ext cx="2735036" cy="18288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b="0" kern="1200" cap="none" baseline="0">
                <a:solidFill>
                  <a:schemeClr val="tx1">
                    <a:tint val="75000"/>
                  </a:schemeClr>
                </a:solidFill>
                <a:latin typeface="+mj-lt"/>
                <a:ea typeface="+mn-ea"/>
                <a:cs typeface="+mn-cs"/>
              </a:defRPr>
            </a:lvl1pPr>
            <a:lvl2pPr marL="457200" algn="l" rtl="0" eaLnBrk="0" fontAlgn="base" hangingPunct="0">
              <a:spcBef>
                <a:spcPct val="0"/>
              </a:spcBef>
              <a:spcAft>
                <a:spcPct val="0"/>
              </a:spcAft>
              <a:defRPr sz="2400" b="1" kern="1200">
                <a:solidFill>
                  <a:schemeClr val="tx1"/>
                </a:solidFill>
                <a:latin typeface="Arial" charset="0"/>
                <a:ea typeface="+mn-ea"/>
                <a:cs typeface="+mn-cs"/>
              </a:defRPr>
            </a:lvl2pPr>
            <a:lvl3pPr marL="914400" algn="l" rtl="0" eaLnBrk="0" fontAlgn="base" hangingPunct="0">
              <a:spcBef>
                <a:spcPct val="0"/>
              </a:spcBef>
              <a:spcAft>
                <a:spcPct val="0"/>
              </a:spcAft>
              <a:defRPr sz="2400" b="1" kern="1200">
                <a:solidFill>
                  <a:schemeClr val="tx1"/>
                </a:solidFill>
                <a:latin typeface="Arial" charset="0"/>
                <a:ea typeface="+mn-ea"/>
                <a:cs typeface="+mn-cs"/>
              </a:defRPr>
            </a:lvl3pPr>
            <a:lvl4pPr marL="1371600" algn="l" rtl="0" eaLnBrk="0" fontAlgn="base" hangingPunct="0">
              <a:spcBef>
                <a:spcPct val="0"/>
              </a:spcBef>
              <a:spcAft>
                <a:spcPct val="0"/>
              </a:spcAft>
              <a:defRPr sz="2400" b="1" kern="1200">
                <a:solidFill>
                  <a:schemeClr val="tx1"/>
                </a:solidFill>
                <a:latin typeface="Arial" charset="0"/>
                <a:ea typeface="+mn-ea"/>
                <a:cs typeface="+mn-cs"/>
              </a:defRPr>
            </a:lvl4pPr>
            <a:lvl5pPr marL="1828800" algn="l" rtl="0" eaLnBrk="0" fontAlgn="base" hangingPunct="0">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r>
              <a:rPr lang="en-US"/>
              <a:t>Copyright © 2019 30 Bird Media LLC</a:t>
            </a:r>
            <a:endParaRPr lang="en-US" dirty="0"/>
          </a:p>
        </p:txBody>
      </p:sp>
    </p:spTree>
    <p:extLst>
      <p:ext uri="{BB962C8B-B14F-4D97-AF65-F5344CB8AC3E}">
        <p14:creationId xmlns:p14="http://schemas.microsoft.com/office/powerpoint/2010/main" val="27254393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312821" y="365125"/>
            <a:ext cx="11590421" cy="1325563"/>
          </a:xfrm>
        </p:spPr>
        <p:txBody>
          <a:bodyPr anchor="ctr">
            <a:normAutofit/>
          </a:bodyPr>
          <a:lstStyle/>
          <a:p>
            <a:r>
              <a:rPr lang="en-US" dirty="0"/>
              <a:t>Using toner probes </a:t>
            </a:r>
          </a:p>
        </p:txBody>
      </p:sp>
      <p:pic>
        <p:nvPicPr>
          <p:cNvPr id="5" name="How to use a tone generator to trace a wire">
            <a:hlinkClick r:id="" action="ppaction://media"/>
            <a:extLst>
              <a:ext uri="{FF2B5EF4-FFF2-40B4-BE49-F238E27FC236}">
                <a16:creationId xmlns:a16="http://schemas.microsoft.com/office/drawing/2014/main" id="{D6883191-37E6-41D9-96C9-482DEBCB3F1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68400" y="1343234"/>
            <a:ext cx="9631680" cy="5417929"/>
          </a:xfrm>
          <a:noFill/>
        </p:spPr>
      </p:pic>
    </p:spTree>
    <p:extLst>
      <p:ext uri="{BB962C8B-B14F-4D97-AF65-F5344CB8AC3E}">
        <p14:creationId xmlns:p14="http://schemas.microsoft.com/office/powerpoint/2010/main" val="70262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3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Copper connection troubleshooting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sz="3200" dirty="0"/>
              <a:t>Breaks in cable continuity interrupt a signal</a:t>
            </a:r>
          </a:p>
          <a:p>
            <a:r>
              <a:rPr lang="en-US" sz="3200" dirty="0"/>
              <a:t>Internal or external interference cause noise, introducing errors </a:t>
            </a:r>
          </a:p>
          <a:p>
            <a:r>
              <a:rPr lang="en-US" sz="3200" dirty="0"/>
              <a:t>Cables terminated with the wrong wire order on one end carry the wrong signals and prevent a successful connection.</a:t>
            </a:r>
          </a:p>
          <a:p>
            <a:r>
              <a:rPr lang="en-US" sz="3200" dirty="0"/>
              <a:t>The same termination error made on both ends can cause noise if there are </a:t>
            </a:r>
            <a:r>
              <a:rPr lang="en-US" sz="3200" i="1" dirty="0"/>
              <a:t>split pairs</a:t>
            </a:r>
          </a:p>
          <a:p>
            <a:r>
              <a:rPr lang="en-US" sz="3200" dirty="0"/>
              <a:t>Physical interfaces can fail too</a:t>
            </a:r>
          </a:p>
        </p:txBody>
      </p:sp>
    </p:spTree>
    <p:extLst>
      <p:ext uri="{BB962C8B-B14F-4D97-AF65-F5344CB8AC3E}">
        <p14:creationId xmlns:p14="http://schemas.microsoft.com/office/powerpoint/2010/main" val="2980837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Layer 2 devices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Layer 2 device doesn't pass data on blindly</a:t>
            </a:r>
          </a:p>
          <a:p>
            <a:r>
              <a:rPr lang="en-US" dirty="0"/>
              <a:t>It must be able to read the Data Link Layer frames that reach it to determine how to handle them</a:t>
            </a:r>
          </a:p>
          <a:p>
            <a:r>
              <a:rPr lang="en-US" dirty="0"/>
              <a:t>It must also be able to create new ones </a:t>
            </a:r>
            <a:endParaRPr lang="en-US" b="0" i="0" dirty="0">
              <a:effectLst/>
            </a:endParaRPr>
          </a:p>
        </p:txBody>
      </p:sp>
    </p:spTree>
    <p:extLst>
      <p:ext uri="{BB962C8B-B14F-4D97-AF65-F5344CB8AC3E}">
        <p14:creationId xmlns:p14="http://schemas.microsoft.com/office/powerpoint/2010/main" val="15527693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Optical media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type="body" idx="1"/>
          </p:nvPr>
        </p:nvSpPr>
        <p:spPr/>
        <p:txBody>
          <a:bodyPr>
            <a:normAutofit/>
          </a:bodyPr>
          <a:lstStyle/>
          <a:p>
            <a:r>
              <a:rPr lang="en-US" dirty="0"/>
              <a:t>About optical fibers</a:t>
            </a:r>
          </a:p>
          <a:p>
            <a:r>
              <a:rPr lang="en-US" dirty="0"/>
              <a:t>About optical connector standards</a:t>
            </a:r>
          </a:p>
          <a:p>
            <a:r>
              <a:rPr lang="en-US" dirty="0"/>
              <a:t>How to troubleshoot optical networks</a:t>
            </a:r>
            <a:endParaRPr lang="en-US" b="0" i="0" dirty="0">
              <a:effectLst/>
            </a:endParaRPr>
          </a:p>
        </p:txBody>
      </p:sp>
    </p:spTree>
    <p:extLst>
      <p:ext uri="{BB962C8B-B14F-4D97-AF65-F5344CB8AC3E}">
        <p14:creationId xmlns:p14="http://schemas.microsoft.com/office/powerpoint/2010/main" val="37744245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Optical fibers </a:t>
            </a:r>
          </a:p>
        </p:txBody>
      </p:sp>
      <p:pic>
        <p:nvPicPr>
          <p:cNvPr id="5" name="Content Placeholder 4">
            <a:extLst>
              <a:ext uri="{FF2B5EF4-FFF2-40B4-BE49-F238E27FC236}">
                <a16:creationId xmlns:a16="http://schemas.microsoft.com/office/drawing/2014/main" id="{E29C28AA-08FB-4552-BB6B-9C35FD988B4A}"/>
              </a:ext>
            </a:extLst>
          </p:cNvPr>
          <p:cNvPicPr>
            <a:picLocks noGrp="1" noChangeAspect="1"/>
          </p:cNvPicPr>
          <p:nvPr>
            <p:ph idx="1"/>
          </p:nvPr>
        </p:nvPicPr>
        <p:blipFill>
          <a:blip r:embed="rId2"/>
          <a:stretch>
            <a:fillRect/>
          </a:stretch>
        </p:blipFill>
        <p:spPr>
          <a:xfrm>
            <a:off x="2638425" y="1748631"/>
            <a:ext cx="7143750" cy="4457700"/>
          </a:xfrm>
          <a:prstGeom prst="rect">
            <a:avLst/>
          </a:prstGeom>
        </p:spPr>
      </p:pic>
    </p:spTree>
    <p:extLst>
      <p:ext uri="{BB962C8B-B14F-4D97-AF65-F5344CB8AC3E}">
        <p14:creationId xmlns:p14="http://schemas.microsoft.com/office/powerpoint/2010/main" val="3413908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312821" y="365125"/>
            <a:ext cx="11590421" cy="1325563"/>
          </a:xfrm>
        </p:spPr>
        <p:txBody>
          <a:bodyPr anchor="ctr">
            <a:normAutofit/>
          </a:bodyPr>
          <a:lstStyle/>
          <a:p>
            <a:r>
              <a:rPr lang="en-US" dirty="0"/>
              <a:t>Fiber types </a:t>
            </a:r>
          </a:p>
        </p:txBody>
      </p:sp>
      <p:pic>
        <p:nvPicPr>
          <p:cNvPr id="5" name="Content Placeholder 4">
            <a:extLst>
              <a:ext uri="{FF2B5EF4-FFF2-40B4-BE49-F238E27FC236}">
                <a16:creationId xmlns:a16="http://schemas.microsoft.com/office/drawing/2014/main" id="{2574D36B-9B2A-4FC7-A82D-9D3A4CF22FAA}"/>
              </a:ext>
            </a:extLst>
          </p:cNvPr>
          <p:cNvPicPr>
            <a:picLocks noGrp="1" noChangeAspect="1"/>
          </p:cNvPicPr>
          <p:nvPr>
            <p:ph sz="half" idx="1"/>
          </p:nvPr>
        </p:nvPicPr>
        <p:blipFill>
          <a:blip r:embed="rId3"/>
          <a:stretch>
            <a:fillRect/>
          </a:stretch>
        </p:blipFill>
        <p:spPr>
          <a:xfrm>
            <a:off x="354013" y="2735263"/>
            <a:ext cx="5713413" cy="3117850"/>
          </a:xfrm>
          <a:prstGeom prst="rect">
            <a:avLst/>
          </a:prstGeom>
        </p:spPr>
      </p:pic>
      <p:pic>
        <p:nvPicPr>
          <p:cNvPr id="7" name="Content Placeholder 6">
            <a:extLst>
              <a:ext uri="{FF2B5EF4-FFF2-40B4-BE49-F238E27FC236}">
                <a16:creationId xmlns:a16="http://schemas.microsoft.com/office/drawing/2014/main" id="{97FC6A40-309C-4061-BDA5-3D5D7A260F31}"/>
              </a:ext>
            </a:extLst>
          </p:cNvPr>
          <p:cNvPicPr>
            <a:picLocks noGrp="1" noChangeAspect="1"/>
          </p:cNvPicPr>
          <p:nvPr>
            <p:ph sz="half" idx="2"/>
          </p:nvPr>
        </p:nvPicPr>
        <p:blipFill>
          <a:blip r:embed="rId4"/>
          <a:stretch>
            <a:fillRect/>
          </a:stretch>
        </p:blipFill>
        <p:spPr>
          <a:xfrm>
            <a:off x="6148388" y="2735263"/>
            <a:ext cx="5713413" cy="3117850"/>
          </a:xfrm>
          <a:prstGeom prst="rect">
            <a:avLst/>
          </a:prstGeom>
        </p:spPr>
      </p:pic>
    </p:spTree>
    <p:extLst>
      <p:ext uri="{BB962C8B-B14F-4D97-AF65-F5344CB8AC3E}">
        <p14:creationId xmlns:p14="http://schemas.microsoft.com/office/powerpoint/2010/main" val="445879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Wavelength-division multiplexing </a:t>
            </a:r>
          </a:p>
        </p:txBody>
      </p:sp>
      <p:pic>
        <p:nvPicPr>
          <p:cNvPr id="5" name="Content Placeholder 4">
            <a:extLst>
              <a:ext uri="{FF2B5EF4-FFF2-40B4-BE49-F238E27FC236}">
                <a16:creationId xmlns:a16="http://schemas.microsoft.com/office/drawing/2014/main" id="{368BE672-D024-4171-80CA-796D8EF42465}"/>
              </a:ext>
            </a:extLst>
          </p:cNvPr>
          <p:cNvPicPr>
            <a:picLocks noGrp="1" noChangeAspect="1"/>
          </p:cNvPicPr>
          <p:nvPr>
            <p:ph idx="1"/>
          </p:nvPr>
        </p:nvPicPr>
        <p:blipFill rotWithShape="1">
          <a:blip r:embed="rId3"/>
          <a:srcRect l="7547" r="5548" b="13836"/>
          <a:stretch/>
        </p:blipFill>
        <p:spPr>
          <a:xfrm>
            <a:off x="137652" y="1226037"/>
            <a:ext cx="6086167" cy="5631963"/>
          </a:xfrm>
          <a:prstGeom prst="rect">
            <a:avLst/>
          </a:prstGeom>
        </p:spPr>
      </p:pic>
      <p:pic>
        <p:nvPicPr>
          <p:cNvPr id="3" name="Picture 2">
            <a:extLst>
              <a:ext uri="{FF2B5EF4-FFF2-40B4-BE49-F238E27FC236}">
                <a16:creationId xmlns:a16="http://schemas.microsoft.com/office/drawing/2014/main" id="{F89CA69B-2D99-4D4B-A995-EF98D14B3C13}"/>
              </a:ext>
            </a:extLst>
          </p:cNvPr>
          <p:cNvPicPr>
            <a:picLocks noChangeAspect="1"/>
          </p:cNvPicPr>
          <p:nvPr/>
        </p:nvPicPr>
        <p:blipFill rotWithShape="1">
          <a:blip r:embed="rId4"/>
          <a:srcRect l="16840" r="19077"/>
          <a:stretch/>
        </p:blipFill>
        <p:spPr>
          <a:xfrm>
            <a:off x="6223819" y="1476579"/>
            <a:ext cx="5968181" cy="4782667"/>
          </a:xfrm>
          <a:prstGeom prst="rect">
            <a:avLst/>
          </a:prstGeom>
        </p:spPr>
      </p:pic>
    </p:spTree>
    <p:extLst>
      <p:ext uri="{BB962C8B-B14F-4D97-AF65-F5344CB8AC3E}">
        <p14:creationId xmlns:p14="http://schemas.microsoft.com/office/powerpoint/2010/main" val="36631941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AF6AD-641E-4EA3-8948-F7BCBBFA43EF}"/>
              </a:ext>
            </a:extLst>
          </p:cNvPr>
          <p:cNvSpPr>
            <a:spLocks noGrp="1"/>
          </p:cNvSpPr>
          <p:nvPr>
            <p:ph type="title"/>
          </p:nvPr>
        </p:nvSpPr>
        <p:spPr/>
        <p:txBody>
          <a:bodyPr/>
          <a:lstStyle/>
          <a:p>
            <a:r>
              <a:rPr lang="en-GB" dirty="0"/>
              <a:t>CWDM and DWDM Statistics</a:t>
            </a:r>
          </a:p>
        </p:txBody>
      </p:sp>
      <p:graphicFrame>
        <p:nvGraphicFramePr>
          <p:cNvPr id="4" name="Table 4">
            <a:extLst>
              <a:ext uri="{FF2B5EF4-FFF2-40B4-BE49-F238E27FC236}">
                <a16:creationId xmlns:a16="http://schemas.microsoft.com/office/drawing/2014/main" id="{BABF8F5D-D1DC-432E-BD1A-D2F50A065EEE}"/>
              </a:ext>
            </a:extLst>
          </p:cNvPr>
          <p:cNvGraphicFramePr>
            <a:graphicFrameLocks noGrp="1"/>
          </p:cNvGraphicFramePr>
          <p:nvPr>
            <p:ph idx="1"/>
            <p:extLst/>
          </p:nvPr>
        </p:nvGraphicFramePr>
        <p:xfrm>
          <a:off x="312738" y="1825625"/>
          <a:ext cx="11590335" cy="2710180"/>
        </p:xfrm>
        <a:graphic>
          <a:graphicData uri="http://schemas.openxmlformats.org/drawingml/2006/table">
            <a:tbl>
              <a:tblPr firstRow="1" bandRow="1">
                <a:tableStyleId>{5C22544A-7EE6-4342-B048-85BDC9FD1C3A}</a:tableStyleId>
              </a:tblPr>
              <a:tblGrid>
                <a:gridCol w="3863445">
                  <a:extLst>
                    <a:ext uri="{9D8B030D-6E8A-4147-A177-3AD203B41FA5}">
                      <a16:colId xmlns:a16="http://schemas.microsoft.com/office/drawing/2014/main" val="2847614829"/>
                    </a:ext>
                  </a:extLst>
                </a:gridCol>
                <a:gridCol w="3863445">
                  <a:extLst>
                    <a:ext uri="{9D8B030D-6E8A-4147-A177-3AD203B41FA5}">
                      <a16:colId xmlns:a16="http://schemas.microsoft.com/office/drawing/2014/main" val="2115300073"/>
                    </a:ext>
                  </a:extLst>
                </a:gridCol>
                <a:gridCol w="3863445">
                  <a:extLst>
                    <a:ext uri="{9D8B030D-6E8A-4147-A177-3AD203B41FA5}">
                      <a16:colId xmlns:a16="http://schemas.microsoft.com/office/drawing/2014/main" val="2659216532"/>
                    </a:ext>
                  </a:extLst>
                </a:gridCol>
              </a:tblGrid>
              <a:tr h="370840">
                <a:tc>
                  <a:txBody>
                    <a:bodyPr/>
                    <a:lstStyle/>
                    <a:p>
                      <a:pPr algn="ctr"/>
                      <a:endParaRPr lang="en-GB" sz="3200" dirty="0">
                        <a:effectLst/>
                      </a:endParaRPr>
                    </a:p>
                  </a:txBody>
                  <a:tcPr marL="47625" marR="47625" marT="47625" marB="47625" anchor="ctr"/>
                </a:tc>
                <a:tc>
                  <a:txBody>
                    <a:bodyPr/>
                    <a:lstStyle/>
                    <a:p>
                      <a:pPr algn="ctr"/>
                      <a:r>
                        <a:rPr lang="en-GB" sz="2400" b="1" dirty="0">
                          <a:solidFill>
                            <a:srgbClr val="FFFFFF"/>
                          </a:solidFill>
                          <a:effectLst/>
                        </a:rPr>
                        <a:t>DWDM</a:t>
                      </a:r>
                      <a:endParaRPr lang="en-GB" sz="3200" dirty="0">
                        <a:effectLst/>
                      </a:endParaRPr>
                    </a:p>
                  </a:txBody>
                  <a:tcPr marL="47625" marR="47625" marT="47625" marB="47625" anchor="ctr"/>
                </a:tc>
                <a:tc>
                  <a:txBody>
                    <a:bodyPr/>
                    <a:lstStyle/>
                    <a:p>
                      <a:pPr algn="ctr"/>
                      <a:r>
                        <a:rPr lang="en-GB" sz="2400" b="1" dirty="0">
                          <a:solidFill>
                            <a:srgbClr val="FFFFFF"/>
                          </a:solidFill>
                          <a:effectLst/>
                        </a:rPr>
                        <a:t>CWDM</a:t>
                      </a:r>
                      <a:endParaRPr lang="en-GB" sz="3200" dirty="0">
                        <a:effectLst/>
                      </a:endParaRPr>
                    </a:p>
                  </a:txBody>
                  <a:tcPr marL="47625" marR="47625" marT="47625" marB="47625" anchor="ctr"/>
                </a:tc>
                <a:extLst>
                  <a:ext uri="{0D108BD9-81ED-4DB2-BD59-A6C34878D82A}">
                    <a16:rowId xmlns:a16="http://schemas.microsoft.com/office/drawing/2014/main" val="3695788147"/>
                  </a:ext>
                </a:extLst>
              </a:tr>
              <a:tr h="370840">
                <a:tc>
                  <a:txBody>
                    <a:bodyPr/>
                    <a:lstStyle/>
                    <a:p>
                      <a:r>
                        <a:rPr lang="en-GB" b="1">
                          <a:effectLst/>
                        </a:rPr>
                        <a:t>Distance</a:t>
                      </a:r>
                      <a:endParaRPr lang="en-GB">
                        <a:effectLst/>
                      </a:endParaRPr>
                    </a:p>
                  </a:txBody>
                  <a:tcPr marL="47625" marR="47625" marT="47625" marB="47625" anchor="ctr"/>
                </a:tc>
                <a:tc>
                  <a:txBody>
                    <a:bodyPr/>
                    <a:lstStyle/>
                    <a:p>
                      <a:r>
                        <a:rPr lang="en-GB">
                          <a:effectLst/>
                        </a:rPr>
                        <a:t>70km unamplified</a:t>
                      </a:r>
                    </a:p>
                  </a:txBody>
                  <a:tcPr marL="47625" marR="47625" marT="47625" marB="47625" anchor="ctr"/>
                </a:tc>
                <a:tc>
                  <a:txBody>
                    <a:bodyPr/>
                    <a:lstStyle/>
                    <a:p>
                      <a:r>
                        <a:rPr lang="en-GB">
                          <a:effectLst/>
                        </a:rPr>
                        <a:t>80km unamplified</a:t>
                      </a:r>
                    </a:p>
                  </a:txBody>
                  <a:tcPr marL="47625" marR="47625" marT="47625" marB="47625" anchor="ctr"/>
                </a:tc>
                <a:extLst>
                  <a:ext uri="{0D108BD9-81ED-4DB2-BD59-A6C34878D82A}">
                    <a16:rowId xmlns:a16="http://schemas.microsoft.com/office/drawing/2014/main" val="415009588"/>
                  </a:ext>
                </a:extLst>
              </a:tr>
              <a:tr h="370840">
                <a:tc>
                  <a:txBody>
                    <a:bodyPr/>
                    <a:lstStyle/>
                    <a:p>
                      <a:endParaRPr lang="en-GB">
                        <a:effectLst/>
                      </a:endParaRPr>
                    </a:p>
                  </a:txBody>
                  <a:tcPr marL="47625" marR="47625" marT="47625" marB="47625" anchor="ctr"/>
                </a:tc>
                <a:tc>
                  <a:txBody>
                    <a:bodyPr/>
                    <a:lstStyle/>
                    <a:p>
                      <a:r>
                        <a:rPr lang="en-GB">
                          <a:effectLst/>
                        </a:rPr>
                        <a:t>1000km+ amplified</a:t>
                      </a:r>
                    </a:p>
                  </a:txBody>
                  <a:tcPr marL="47625" marR="47625" marT="47625" marB="47625" anchor="ctr"/>
                </a:tc>
                <a:tc>
                  <a:txBody>
                    <a:bodyPr/>
                    <a:lstStyle/>
                    <a:p>
                      <a:r>
                        <a:rPr lang="en-GB">
                          <a:effectLst/>
                        </a:rPr>
                        <a:t>Not applicable</a:t>
                      </a:r>
                    </a:p>
                  </a:txBody>
                  <a:tcPr marL="47625" marR="47625" marT="47625" marB="47625" anchor="ctr"/>
                </a:tc>
                <a:extLst>
                  <a:ext uri="{0D108BD9-81ED-4DB2-BD59-A6C34878D82A}">
                    <a16:rowId xmlns:a16="http://schemas.microsoft.com/office/drawing/2014/main" val="1112277827"/>
                  </a:ext>
                </a:extLst>
              </a:tr>
              <a:tr h="370840">
                <a:tc>
                  <a:txBody>
                    <a:bodyPr/>
                    <a:lstStyle/>
                    <a:p>
                      <a:r>
                        <a:rPr lang="en-GB" b="1">
                          <a:effectLst/>
                        </a:rPr>
                        <a:t>Channels</a:t>
                      </a:r>
                      <a:endParaRPr lang="en-GB">
                        <a:effectLst/>
                      </a:endParaRPr>
                    </a:p>
                  </a:txBody>
                  <a:tcPr marL="47625" marR="47625" marT="47625" marB="47625" anchor="ctr"/>
                </a:tc>
                <a:tc>
                  <a:txBody>
                    <a:bodyPr/>
                    <a:lstStyle/>
                    <a:p>
                      <a:r>
                        <a:rPr lang="en-GB">
                          <a:effectLst/>
                        </a:rPr>
                        <a:t> 88 (Using interleaver)</a:t>
                      </a:r>
                    </a:p>
                  </a:txBody>
                  <a:tcPr marL="47625" marR="47625" marT="47625" marB="47625" anchor="ctr"/>
                </a:tc>
                <a:tc>
                  <a:txBody>
                    <a:bodyPr/>
                    <a:lstStyle/>
                    <a:p>
                      <a:r>
                        <a:rPr lang="en-GB">
                          <a:effectLst/>
                        </a:rPr>
                        <a:t>18 (Distances limited in the water peak)</a:t>
                      </a:r>
                    </a:p>
                  </a:txBody>
                  <a:tcPr marL="47625" marR="47625" marT="47625" marB="47625" anchor="ctr"/>
                </a:tc>
                <a:extLst>
                  <a:ext uri="{0D108BD9-81ED-4DB2-BD59-A6C34878D82A}">
                    <a16:rowId xmlns:a16="http://schemas.microsoft.com/office/drawing/2014/main" val="3810795169"/>
                  </a:ext>
                </a:extLst>
              </a:tr>
              <a:tr h="370840">
                <a:tc>
                  <a:txBody>
                    <a:bodyPr/>
                    <a:lstStyle/>
                    <a:p>
                      <a:r>
                        <a:rPr lang="en-GB" b="1">
                          <a:effectLst/>
                        </a:rPr>
                        <a:t>Spacing</a:t>
                      </a:r>
                      <a:endParaRPr lang="en-GB">
                        <a:effectLst/>
                      </a:endParaRPr>
                    </a:p>
                  </a:txBody>
                  <a:tcPr marL="47625" marR="47625" marT="47625" marB="47625" anchor="ctr"/>
                </a:tc>
                <a:tc>
                  <a:txBody>
                    <a:bodyPr/>
                    <a:lstStyle/>
                    <a:p>
                      <a:r>
                        <a:rPr lang="en-GB">
                          <a:effectLst/>
                        </a:rPr>
                        <a:t>0.8nm</a:t>
                      </a:r>
                    </a:p>
                  </a:txBody>
                  <a:tcPr marL="47625" marR="47625" marT="47625" marB="47625" anchor="ctr"/>
                </a:tc>
                <a:tc>
                  <a:txBody>
                    <a:bodyPr/>
                    <a:lstStyle/>
                    <a:p>
                      <a:r>
                        <a:rPr lang="en-GB">
                          <a:effectLst/>
                        </a:rPr>
                        <a:t>20nm</a:t>
                      </a:r>
                    </a:p>
                  </a:txBody>
                  <a:tcPr marL="47625" marR="47625" marT="47625" marB="47625" anchor="ctr"/>
                </a:tc>
                <a:extLst>
                  <a:ext uri="{0D108BD9-81ED-4DB2-BD59-A6C34878D82A}">
                    <a16:rowId xmlns:a16="http://schemas.microsoft.com/office/drawing/2014/main" val="1498068085"/>
                  </a:ext>
                </a:extLst>
              </a:tr>
              <a:tr h="370840">
                <a:tc>
                  <a:txBody>
                    <a:bodyPr/>
                    <a:lstStyle/>
                    <a:p>
                      <a:r>
                        <a:rPr lang="en-GB" b="1">
                          <a:effectLst/>
                        </a:rPr>
                        <a:t>Protocols</a:t>
                      </a:r>
                      <a:endParaRPr lang="en-GB">
                        <a:effectLst/>
                      </a:endParaRPr>
                    </a:p>
                  </a:txBody>
                  <a:tcPr marL="47625" marR="47625" marT="47625" marB="47625" anchor="ctr"/>
                </a:tc>
                <a:tc>
                  <a:txBody>
                    <a:bodyPr/>
                    <a:lstStyle/>
                    <a:p>
                      <a:r>
                        <a:rPr lang="en-GB" dirty="0">
                          <a:effectLst/>
                        </a:rPr>
                        <a:t>All including 100G and beyond: 1/10/40/100GE and 8/16/32GFC</a:t>
                      </a:r>
                    </a:p>
                  </a:txBody>
                  <a:tcPr marL="47625" marR="47625" marT="47625" marB="47625" anchor="ctr"/>
                </a:tc>
                <a:tc>
                  <a:txBody>
                    <a:bodyPr/>
                    <a:lstStyle/>
                    <a:p>
                      <a:r>
                        <a:rPr lang="en-GB" dirty="0">
                          <a:effectLst/>
                        </a:rPr>
                        <a:t>Up to 10GE and 8GFC</a:t>
                      </a:r>
                      <a:br>
                        <a:rPr lang="en-GB" dirty="0">
                          <a:effectLst/>
                        </a:rPr>
                      </a:br>
                      <a:r>
                        <a:rPr lang="en-GB" dirty="0">
                          <a:effectLst/>
                        </a:rPr>
                        <a:t>(40G using 4x10G CWDM)</a:t>
                      </a:r>
                    </a:p>
                  </a:txBody>
                  <a:tcPr marL="47625" marR="47625" marT="47625" marB="47625" anchor="ctr"/>
                </a:tc>
                <a:extLst>
                  <a:ext uri="{0D108BD9-81ED-4DB2-BD59-A6C34878D82A}">
                    <a16:rowId xmlns:a16="http://schemas.microsoft.com/office/drawing/2014/main" val="681592162"/>
                  </a:ext>
                </a:extLst>
              </a:tr>
            </a:tbl>
          </a:graphicData>
        </a:graphic>
      </p:graphicFrame>
    </p:spTree>
    <p:extLst>
      <p:ext uri="{BB962C8B-B14F-4D97-AF65-F5344CB8AC3E}">
        <p14:creationId xmlns:p14="http://schemas.microsoft.com/office/powerpoint/2010/main" val="20631091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Optical fiber connectors </a:t>
            </a:r>
          </a:p>
        </p:txBody>
      </p:sp>
      <p:grpSp>
        <p:nvGrpSpPr>
          <p:cNvPr id="27" name="Group 26">
            <a:extLst>
              <a:ext uri="{FF2B5EF4-FFF2-40B4-BE49-F238E27FC236}">
                <a16:creationId xmlns:a16="http://schemas.microsoft.com/office/drawing/2014/main" id="{AA6726C1-3E9D-41DB-AF5D-3B570F9DDDE5}"/>
              </a:ext>
            </a:extLst>
          </p:cNvPr>
          <p:cNvGrpSpPr/>
          <p:nvPr/>
        </p:nvGrpSpPr>
        <p:grpSpPr>
          <a:xfrm>
            <a:off x="3108960" y="3073400"/>
            <a:ext cx="1188720" cy="2364740"/>
            <a:chOff x="822960" y="3611880"/>
            <a:chExt cx="1188720" cy="2364740"/>
          </a:xfrm>
        </p:grpSpPr>
        <p:sp>
          <p:nvSpPr>
            <p:cNvPr id="3" name="Rectangle 2">
              <a:extLst>
                <a:ext uri="{FF2B5EF4-FFF2-40B4-BE49-F238E27FC236}">
                  <a16:creationId xmlns:a16="http://schemas.microsoft.com/office/drawing/2014/main" id="{3A6A7433-A04C-40EA-B92D-461699E5E0C6}"/>
                </a:ext>
              </a:extLst>
            </p:cNvPr>
            <p:cNvSpPr/>
            <p:nvPr/>
          </p:nvSpPr>
          <p:spPr>
            <a:xfrm>
              <a:off x="965200" y="4859020"/>
              <a:ext cx="904240" cy="1117600"/>
            </a:xfrm>
            <a:prstGeom prst="rect">
              <a:avLst/>
            </a:prstGeom>
            <a:solidFill>
              <a:srgbClr val="2BB673"/>
            </a:solidFill>
            <a:ln>
              <a:solidFill>
                <a:srgbClr val="2BB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63181B82-BE98-4CDD-A46B-96FE45EB0272}"/>
                </a:ext>
              </a:extLst>
            </p:cNvPr>
            <p:cNvSpPr/>
            <p:nvPr/>
          </p:nvSpPr>
          <p:spPr>
            <a:xfrm>
              <a:off x="1036320" y="3611880"/>
              <a:ext cx="762000" cy="1219200"/>
            </a:xfrm>
            <a:prstGeom prst="roundRect">
              <a:avLst>
                <a:gd name="adj" fmla="val 7667"/>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206DF048-E468-4E6C-B422-54E1856A4A97}"/>
                </a:ext>
              </a:extLst>
            </p:cNvPr>
            <p:cNvSpPr/>
            <p:nvPr/>
          </p:nvSpPr>
          <p:spPr>
            <a:xfrm>
              <a:off x="822960" y="4676140"/>
              <a:ext cx="1188720" cy="182880"/>
            </a:xfrm>
            <a:prstGeom prst="roundRect">
              <a:avLst>
                <a:gd name="adj" fmla="val 50000"/>
              </a:avLst>
            </a:prstGeom>
            <a:solidFill>
              <a:srgbClr val="57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4A0B571D-3191-462D-9E6D-B312EFECF686}"/>
              </a:ext>
            </a:extLst>
          </p:cNvPr>
          <p:cNvGrpSpPr/>
          <p:nvPr/>
        </p:nvGrpSpPr>
        <p:grpSpPr>
          <a:xfrm>
            <a:off x="4454503" y="3039904"/>
            <a:ext cx="1188720" cy="2398236"/>
            <a:chOff x="2303546" y="3578384"/>
            <a:chExt cx="1188720" cy="2398236"/>
          </a:xfrm>
        </p:grpSpPr>
        <p:sp>
          <p:nvSpPr>
            <p:cNvPr id="12" name="Freeform: Shape 11">
              <a:extLst>
                <a:ext uri="{FF2B5EF4-FFF2-40B4-BE49-F238E27FC236}">
                  <a16:creationId xmlns:a16="http://schemas.microsoft.com/office/drawing/2014/main" id="{43D086FC-1B07-428A-91DA-9F1D7CEF7E36}"/>
                </a:ext>
              </a:extLst>
            </p:cNvPr>
            <p:cNvSpPr/>
            <p:nvPr/>
          </p:nvSpPr>
          <p:spPr>
            <a:xfrm>
              <a:off x="2516906" y="3578384"/>
              <a:ext cx="762000" cy="1275556"/>
            </a:xfrm>
            <a:custGeom>
              <a:avLst/>
              <a:gdLst>
                <a:gd name="connsiteX0" fmla="*/ 381000 w 762000"/>
                <a:gd name="connsiteY0" fmla="*/ 0 h 1275556"/>
                <a:gd name="connsiteX1" fmla="*/ 650408 w 762000"/>
                <a:gd name="connsiteY1" fmla="*/ 70303 h 1275556"/>
                <a:gd name="connsiteX2" fmla="*/ 683829 w 762000"/>
                <a:gd name="connsiteY2" fmla="*/ 95823 h 1275556"/>
                <a:gd name="connsiteX3" fmla="*/ 706947 w 762000"/>
                <a:gd name="connsiteY3" fmla="*/ 111409 h 1275556"/>
                <a:gd name="connsiteX4" fmla="*/ 725684 w 762000"/>
                <a:gd name="connsiteY4" fmla="*/ 139200 h 1275556"/>
                <a:gd name="connsiteX5" fmla="*/ 732059 w 762000"/>
                <a:gd name="connsiteY5" fmla="*/ 146600 h 1275556"/>
                <a:gd name="connsiteX6" fmla="*/ 735823 w 762000"/>
                <a:gd name="connsiteY6" fmla="*/ 154237 h 1275556"/>
                <a:gd name="connsiteX7" fmla="*/ 747229 w 762000"/>
                <a:gd name="connsiteY7" fmla="*/ 171156 h 1275556"/>
                <a:gd name="connsiteX8" fmla="*/ 752457 w 762000"/>
                <a:gd name="connsiteY8" fmla="*/ 187998 h 1275556"/>
                <a:gd name="connsiteX9" fmla="*/ 754260 w 762000"/>
                <a:gd name="connsiteY9" fmla="*/ 191656 h 1275556"/>
                <a:gd name="connsiteX10" fmla="*/ 754969 w 762000"/>
                <a:gd name="connsiteY10" fmla="*/ 196090 h 1275556"/>
                <a:gd name="connsiteX11" fmla="*/ 758181 w 762000"/>
                <a:gd name="connsiteY11" fmla="*/ 206438 h 1275556"/>
                <a:gd name="connsiteX12" fmla="*/ 760832 w 762000"/>
                <a:gd name="connsiteY12" fmla="*/ 232727 h 1275556"/>
                <a:gd name="connsiteX13" fmla="*/ 762000 w 762000"/>
                <a:gd name="connsiteY13" fmla="*/ 240030 h 1275556"/>
                <a:gd name="connsiteX14" fmla="*/ 761735 w 762000"/>
                <a:gd name="connsiteY14" fmla="*/ 241688 h 1275556"/>
                <a:gd name="connsiteX15" fmla="*/ 762000 w 762000"/>
                <a:gd name="connsiteY15" fmla="*/ 244319 h 1275556"/>
                <a:gd name="connsiteX16" fmla="*/ 762000 w 762000"/>
                <a:gd name="connsiteY16" fmla="*/ 1087593 h 1275556"/>
                <a:gd name="connsiteX17" fmla="*/ 574037 w 762000"/>
                <a:gd name="connsiteY17" fmla="*/ 1275556 h 1275556"/>
                <a:gd name="connsiteX18" fmla="*/ 187963 w 762000"/>
                <a:gd name="connsiteY18" fmla="*/ 1275556 h 1275556"/>
                <a:gd name="connsiteX19" fmla="*/ 0 w 762000"/>
                <a:gd name="connsiteY19" fmla="*/ 1087593 h 1275556"/>
                <a:gd name="connsiteX20" fmla="*/ 0 w 762000"/>
                <a:gd name="connsiteY20" fmla="*/ 244319 h 1275556"/>
                <a:gd name="connsiteX21" fmla="*/ 265 w 762000"/>
                <a:gd name="connsiteY21" fmla="*/ 241688 h 1275556"/>
                <a:gd name="connsiteX22" fmla="*/ 0 w 762000"/>
                <a:gd name="connsiteY22" fmla="*/ 240030 h 1275556"/>
                <a:gd name="connsiteX23" fmla="*/ 1169 w 762000"/>
                <a:gd name="connsiteY23" fmla="*/ 232727 h 1275556"/>
                <a:gd name="connsiteX24" fmla="*/ 3819 w 762000"/>
                <a:gd name="connsiteY24" fmla="*/ 206438 h 1275556"/>
                <a:gd name="connsiteX25" fmla="*/ 7031 w 762000"/>
                <a:gd name="connsiteY25" fmla="*/ 196090 h 1275556"/>
                <a:gd name="connsiteX26" fmla="*/ 7741 w 762000"/>
                <a:gd name="connsiteY26" fmla="*/ 191656 h 1275556"/>
                <a:gd name="connsiteX27" fmla="*/ 9543 w 762000"/>
                <a:gd name="connsiteY27" fmla="*/ 187998 h 1275556"/>
                <a:gd name="connsiteX28" fmla="*/ 14771 w 762000"/>
                <a:gd name="connsiteY28" fmla="*/ 171156 h 1275556"/>
                <a:gd name="connsiteX29" fmla="*/ 26178 w 762000"/>
                <a:gd name="connsiteY29" fmla="*/ 154237 h 1275556"/>
                <a:gd name="connsiteX30" fmla="*/ 29941 w 762000"/>
                <a:gd name="connsiteY30" fmla="*/ 146600 h 1275556"/>
                <a:gd name="connsiteX31" fmla="*/ 36316 w 762000"/>
                <a:gd name="connsiteY31" fmla="*/ 139200 h 1275556"/>
                <a:gd name="connsiteX32" fmla="*/ 55053 w 762000"/>
                <a:gd name="connsiteY32" fmla="*/ 111409 h 1275556"/>
                <a:gd name="connsiteX33" fmla="*/ 78171 w 762000"/>
                <a:gd name="connsiteY33" fmla="*/ 95823 h 1275556"/>
                <a:gd name="connsiteX34" fmla="*/ 111593 w 762000"/>
                <a:gd name="connsiteY34" fmla="*/ 70303 h 1275556"/>
                <a:gd name="connsiteX35" fmla="*/ 381000 w 762000"/>
                <a:gd name="connsiteY35" fmla="*/ 0 h 127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2000" h="1275556">
                  <a:moveTo>
                    <a:pt x="381000" y="0"/>
                  </a:moveTo>
                  <a:cubicBezTo>
                    <a:pt x="486210" y="0"/>
                    <a:pt x="581460" y="26866"/>
                    <a:pt x="650408" y="70303"/>
                  </a:cubicBezTo>
                  <a:lnTo>
                    <a:pt x="683829" y="95823"/>
                  </a:lnTo>
                  <a:lnTo>
                    <a:pt x="706947" y="111409"/>
                  </a:lnTo>
                  <a:lnTo>
                    <a:pt x="725684" y="139200"/>
                  </a:lnTo>
                  <a:lnTo>
                    <a:pt x="732059" y="146600"/>
                  </a:lnTo>
                  <a:lnTo>
                    <a:pt x="735823" y="154237"/>
                  </a:lnTo>
                  <a:lnTo>
                    <a:pt x="747229" y="171156"/>
                  </a:lnTo>
                  <a:lnTo>
                    <a:pt x="752457" y="187998"/>
                  </a:lnTo>
                  <a:lnTo>
                    <a:pt x="754260" y="191656"/>
                  </a:lnTo>
                  <a:lnTo>
                    <a:pt x="754969" y="196090"/>
                  </a:lnTo>
                  <a:lnTo>
                    <a:pt x="758181" y="206438"/>
                  </a:lnTo>
                  <a:lnTo>
                    <a:pt x="760832" y="232727"/>
                  </a:lnTo>
                  <a:lnTo>
                    <a:pt x="762000" y="240030"/>
                  </a:lnTo>
                  <a:lnTo>
                    <a:pt x="761735" y="241688"/>
                  </a:lnTo>
                  <a:lnTo>
                    <a:pt x="762000" y="244319"/>
                  </a:lnTo>
                  <a:lnTo>
                    <a:pt x="762000" y="1087593"/>
                  </a:lnTo>
                  <a:cubicBezTo>
                    <a:pt x="762000" y="1191402"/>
                    <a:pt x="677846" y="1275556"/>
                    <a:pt x="574037" y="1275556"/>
                  </a:cubicBezTo>
                  <a:lnTo>
                    <a:pt x="187963" y="1275556"/>
                  </a:lnTo>
                  <a:cubicBezTo>
                    <a:pt x="84154" y="1275556"/>
                    <a:pt x="0" y="1191402"/>
                    <a:pt x="0" y="1087593"/>
                  </a:cubicBezTo>
                  <a:lnTo>
                    <a:pt x="0" y="244319"/>
                  </a:lnTo>
                  <a:lnTo>
                    <a:pt x="265" y="241688"/>
                  </a:lnTo>
                  <a:lnTo>
                    <a:pt x="0" y="240030"/>
                  </a:lnTo>
                  <a:lnTo>
                    <a:pt x="1169" y="232727"/>
                  </a:lnTo>
                  <a:lnTo>
                    <a:pt x="3819" y="206438"/>
                  </a:lnTo>
                  <a:lnTo>
                    <a:pt x="7031" y="196090"/>
                  </a:lnTo>
                  <a:lnTo>
                    <a:pt x="7741" y="191656"/>
                  </a:lnTo>
                  <a:lnTo>
                    <a:pt x="9543" y="187998"/>
                  </a:lnTo>
                  <a:lnTo>
                    <a:pt x="14771" y="171156"/>
                  </a:lnTo>
                  <a:lnTo>
                    <a:pt x="26178" y="154237"/>
                  </a:lnTo>
                  <a:lnTo>
                    <a:pt x="29941" y="146600"/>
                  </a:lnTo>
                  <a:lnTo>
                    <a:pt x="36316" y="139200"/>
                  </a:lnTo>
                  <a:lnTo>
                    <a:pt x="55053" y="111409"/>
                  </a:lnTo>
                  <a:lnTo>
                    <a:pt x="78171" y="95823"/>
                  </a:lnTo>
                  <a:lnTo>
                    <a:pt x="111593" y="70303"/>
                  </a:lnTo>
                  <a:cubicBezTo>
                    <a:pt x="180540" y="26866"/>
                    <a:pt x="275790" y="0"/>
                    <a:pt x="381000"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Rectangle 7">
              <a:extLst>
                <a:ext uri="{FF2B5EF4-FFF2-40B4-BE49-F238E27FC236}">
                  <a16:creationId xmlns:a16="http://schemas.microsoft.com/office/drawing/2014/main" id="{5DB427BD-39F3-42ED-828F-9455D48495EA}"/>
                </a:ext>
              </a:extLst>
            </p:cNvPr>
            <p:cNvSpPr/>
            <p:nvPr/>
          </p:nvSpPr>
          <p:spPr>
            <a:xfrm>
              <a:off x="2445786" y="4859020"/>
              <a:ext cx="904240" cy="1117600"/>
            </a:xfrm>
            <a:prstGeom prst="rect">
              <a:avLst/>
            </a:prstGeom>
            <a:solidFill>
              <a:srgbClr val="2BB673"/>
            </a:solidFill>
            <a:ln>
              <a:solidFill>
                <a:srgbClr val="2BB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1397DE59-CBAC-4AFF-B97F-1FFDE97498E9}"/>
                </a:ext>
              </a:extLst>
            </p:cNvPr>
            <p:cNvSpPr/>
            <p:nvPr/>
          </p:nvSpPr>
          <p:spPr>
            <a:xfrm>
              <a:off x="2303546" y="4676140"/>
              <a:ext cx="1188720" cy="182880"/>
            </a:xfrm>
            <a:prstGeom prst="roundRect">
              <a:avLst>
                <a:gd name="adj" fmla="val 50000"/>
              </a:avLst>
            </a:prstGeom>
            <a:solidFill>
              <a:srgbClr val="57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4EAB46AE-2D07-4448-91D7-A9575CC9E10A}"/>
              </a:ext>
            </a:extLst>
          </p:cNvPr>
          <p:cNvGrpSpPr/>
          <p:nvPr/>
        </p:nvGrpSpPr>
        <p:grpSpPr>
          <a:xfrm>
            <a:off x="5800046" y="3039904"/>
            <a:ext cx="1188720" cy="2398236"/>
            <a:chOff x="3713012" y="3578384"/>
            <a:chExt cx="1188720" cy="2398236"/>
          </a:xfrm>
        </p:grpSpPr>
        <p:sp>
          <p:nvSpPr>
            <p:cNvPr id="14" name="Rectangle: Rounded Corners 13">
              <a:extLst>
                <a:ext uri="{FF2B5EF4-FFF2-40B4-BE49-F238E27FC236}">
                  <a16:creationId xmlns:a16="http://schemas.microsoft.com/office/drawing/2014/main" id="{CA5AC55B-1FEC-47F6-96C6-A7A57B157EB3}"/>
                </a:ext>
              </a:extLst>
            </p:cNvPr>
            <p:cNvSpPr/>
            <p:nvPr/>
          </p:nvSpPr>
          <p:spPr>
            <a:xfrm>
              <a:off x="3926372" y="3578384"/>
              <a:ext cx="762000" cy="1427956"/>
            </a:xfrm>
            <a:prstGeom prst="roundRect">
              <a:avLst>
                <a:gd name="adj" fmla="val 50000"/>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193982E-62DA-4539-BB6D-1D78AA150B99}"/>
                </a:ext>
              </a:extLst>
            </p:cNvPr>
            <p:cNvSpPr/>
            <p:nvPr/>
          </p:nvSpPr>
          <p:spPr>
            <a:xfrm>
              <a:off x="3855252" y="4832174"/>
              <a:ext cx="904240" cy="1144446"/>
            </a:xfrm>
            <a:prstGeom prst="rect">
              <a:avLst/>
            </a:prstGeom>
            <a:solidFill>
              <a:srgbClr val="2BB673"/>
            </a:solidFill>
            <a:ln>
              <a:solidFill>
                <a:srgbClr val="2BB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87F6C0F3-4BBE-4E56-95A2-767A7D8AEE3D}"/>
                </a:ext>
              </a:extLst>
            </p:cNvPr>
            <p:cNvSpPr/>
            <p:nvPr/>
          </p:nvSpPr>
          <p:spPr>
            <a:xfrm>
              <a:off x="3713012" y="4671747"/>
              <a:ext cx="1188720" cy="187273"/>
            </a:xfrm>
            <a:prstGeom prst="roundRect">
              <a:avLst>
                <a:gd name="adj" fmla="val 50000"/>
              </a:avLst>
            </a:prstGeom>
            <a:solidFill>
              <a:srgbClr val="57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52A3C756-1AF0-460E-926B-C649DAB414FD}"/>
              </a:ext>
            </a:extLst>
          </p:cNvPr>
          <p:cNvGrpSpPr/>
          <p:nvPr/>
        </p:nvGrpSpPr>
        <p:grpSpPr>
          <a:xfrm>
            <a:off x="6840670" y="3277840"/>
            <a:ext cx="1625991" cy="2155536"/>
            <a:chOff x="4935670" y="3816320"/>
            <a:chExt cx="1625991" cy="2155536"/>
          </a:xfrm>
        </p:grpSpPr>
        <p:sp>
          <p:nvSpPr>
            <p:cNvPr id="23" name="Freeform: Shape 22">
              <a:extLst>
                <a:ext uri="{FF2B5EF4-FFF2-40B4-BE49-F238E27FC236}">
                  <a16:creationId xmlns:a16="http://schemas.microsoft.com/office/drawing/2014/main" id="{B9727F10-A7C8-4C5A-B32A-E7D10E355198}"/>
                </a:ext>
              </a:extLst>
            </p:cNvPr>
            <p:cNvSpPr/>
            <p:nvPr/>
          </p:nvSpPr>
          <p:spPr>
            <a:xfrm rot="8004365">
              <a:off x="5041723" y="3710267"/>
              <a:ext cx="1413886" cy="1625991"/>
            </a:xfrm>
            <a:custGeom>
              <a:avLst/>
              <a:gdLst>
                <a:gd name="connsiteX0" fmla="*/ 0 w 1192449"/>
                <a:gd name="connsiteY0" fmla="*/ 1625991 h 1625991"/>
                <a:gd name="connsiteX1" fmla="*/ 0 w 1192449"/>
                <a:gd name="connsiteY1" fmla="*/ 662363 h 1625991"/>
                <a:gd name="connsiteX2" fmla="*/ 708675 w 1192449"/>
                <a:gd name="connsiteY2" fmla="*/ 0 h 1625991"/>
                <a:gd name="connsiteX3" fmla="*/ 1192449 w 1192449"/>
                <a:gd name="connsiteY3" fmla="*/ 511468 h 1625991"/>
                <a:gd name="connsiteX0" fmla="*/ 0 w 1192449"/>
                <a:gd name="connsiteY0" fmla="*/ 1625991 h 1625991"/>
                <a:gd name="connsiteX1" fmla="*/ 0 w 1192449"/>
                <a:gd name="connsiteY1" fmla="*/ 662363 h 1625991"/>
                <a:gd name="connsiteX2" fmla="*/ 708675 w 1192449"/>
                <a:gd name="connsiteY2" fmla="*/ 0 h 1625991"/>
                <a:gd name="connsiteX3" fmla="*/ 1192449 w 1192449"/>
                <a:gd name="connsiteY3" fmla="*/ 511468 h 1625991"/>
                <a:gd name="connsiteX4" fmla="*/ 0 w 1192449"/>
                <a:gd name="connsiteY4" fmla="*/ 1625991 h 1625991"/>
                <a:gd name="connsiteX0" fmla="*/ 221437 w 1413886"/>
                <a:gd name="connsiteY0" fmla="*/ 1625991 h 1625991"/>
                <a:gd name="connsiteX1" fmla="*/ 0 w 1413886"/>
                <a:gd name="connsiteY1" fmla="*/ 871811 h 1625991"/>
                <a:gd name="connsiteX2" fmla="*/ 930112 w 1413886"/>
                <a:gd name="connsiteY2" fmla="*/ 0 h 1625991"/>
                <a:gd name="connsiteX3" fmla="*/ 1413886 w 1413886"/>
                <a:gd name="connsiteY3" fmla="*/ 511468 h 1625991"/>
                <a:gd name="connsiteX4" fmla="*/ 221437 w 1413886"/>
                <a:gd name="connsiteY4" fmla="*/ 1625991 h 1625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86" h="1625991">
                  <a:moveTo>
                    <a:pt x="221437" y="1625991"/>
                  </a:moveTo>
                  <a:lnTo>
                    <a:pt x="0" y="871811"/>
                  </a:lnTo>
                  <a:lnTo>
                    <a:pt x="930112" y="0"/>
                  </a:lnTo>
                  <a:lnTo>
                    <a:pt x="1413886" y="511468"/>
                  </a:lnTo>
                  <a:lnTo>
                    <a:pt x="221437" y="1625991"/>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17" name="Rectangle 16">
              <a:extLst>
                <a:ext uri="{FF2B5EF4-FFF2-40B4-BE49-F238E27FC236}">
                  <a16:creationId xmlns:a16="http://schemas.microsoft.com/office/drawing/2014/main" id="{C8E0861E-951A-4BC2-8DED-361633D8C3E7}"/>
                </a:ext>
              </a:extLst>
            </p:cNvPr>
            <p:cNvSpPr/>
            <p:nvPr/>
          </p:nvSpPr>
          <p:spPr>
            <a:xfrm>
              <a:off x="5388103" y="4827410"/>
              <a:ext cx="904240" cy="1144446"/>
            </a:xfrm>
            <a:prstGeom prst="rect">
              <a:avLst/>
            </a:prstGeom>
            <a:solidFill>
              <a:srgbClr val="2BB673"/>
            </a:solidFill>
            <a:ln>
              <a:solidFill>
                <a:srgbClr val="2BB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24AFF243-F8E9-4B43-88C2-38590E8432B8}"/>
                </a:ext>
              </a:extLst>
            </p:cNvPr>
            <p:cNvSpPr/>
            <p:nvPr/>
          </p:nvSpPr>
          <p:spPr>
            <a:xfrm>
              <a:off x="5245863" y="4666983"/>
              <a:ext cx="1188720" cy="187273"/>
            </a:xfrm>
            <a:prstGeom prst="roundRect">
              <a:avLst>
                <a:gd name="adj" fmla="val 50000"/>
              </a:avLst>
            </a:prstGeom>
            <a:solidFill>
              <a:srgbClr val="57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75E52404-B8F8-4ACA-B0B7-D84294CFD15D}"/>
              </a:ext>
            </a:extLst>
          </p:cNvPr>
          <p:cNvSpPr txBox="1"/>
          <p:nvPr/>
        </p:nvSpPr>
        <p:spPr>
          <a:xfrm>
            <a:off x="3438920" y="2427962"/>
            <a:ext cx="528799" cy="369332"/>
          </a:xfrm>
          <a:prstGeom prst="rect">
            <a:avLst/>
          </a:prstGeom>
          <a:solidFill>
            <a:schemeClr val="bg1">
              <a:lumMod val="75000"/>
            </a:schemeClr>
          </a:solidFill>
          <a:ln>
            <a:noFill/>
          </a:ln>
        </p:spPr>
        <p:txBody>
          <a:bodyPr wrap="none" rtlCol="0">
            <a:spAutoFit/>
          </a:bodyPr>
          <a:lstStyle/>
          <a:p>
            <a:r>
              <a:rPr lang="en-GB" dirty="0"/>
              <a:t>Flat</a:t>
            </a:r>
          </a:p>
        </p:txBody>
      </p:sp>
      <p:sp>
        <p:nvSpPr>
          <p:cNvPr id="29" name="TextBox 28">
            <a:extLst>
              <a:ext uri="{FF2B5EF4-FFF2-40B4-BE49-F238E27FC236}">
                <a16:creationId xmlns:a16="http://schemas.microsoft.com/office/drawing/2014/main" id="{F9B26A4C-4615-4A56-961D-0705BD3CBAF0}"/>
              </a:ext>
            </a:extLst>
          </p:cNvPr>
          <p:cNvSpPr txBox="1"/>
          <p:nvPr/>
        </p:nvSpPr>
        <p:spPr>
          <a:xfrm>
            <a:off x="4784463" y="2436614"/>
            <a:ext cx="426720" cy="369332"/>
          </a:xfrm>
          <a:prstGeom prst="rect">
            <a:avLst/>
          </a:prstGeom>
          <a:solidFill>
            <a:schemeClr val="bg1">
              <a:lumMod val="75000"/>
            </a:schemeClr>
          </a:solidFill>
          <a:ln>
            <a:noFill/>
          </a:ln>
        </p:spPr>
        <p:txBody>
          <a:bodyPr wrap="none" rtlCol="0">
            <a:spAutoFit/>
          </a:bodyPr>
          <a:lstStyle/>
          <a:p>
            <a:r>
              <a:rPr lang="en-GB" dirty="0"/>
              <a:t>PC</a:t>
            </a:r>
          </a:p>
        </p:txBody>
      </p:sp>
      <p:sp>
        <p:nvSpPr>
          <p:cNvPr id="30" name="TextBox 29">
            <a:extLst>
              <a:ext uri="{FF2B5EF4-FFF2-40B4-BE49-F238E27FC236}">
                <a16:creationId xmlns:a16="http://schemas.microsoft.com/office/drawing/2014/main" id="{66909DC3-2E1D-460A-80C4-F2A1C8C28A63}"/>
              </a:ext>
            </a:extLst>
          </p:cNvPr>
          <p:cNvSpPr txBox="1"/>
          <p:nvPr/>
        </p:nvSpPr>
        <p:spPr>
          <a:xfrm>
            <a:off x="6130006" y="2445266"/>
            <a:ext cx="574196" cy="369332"/>
          </a:xfrm>
          <a:prstGeom prst="rect">
            <a:avLst/>
          </a:prstGeom>
          <a:solidFill>
            <a:schemeClr val="bg1">
              <a:lumMod val="75000"/>
            </a:schemeClr>
          </a:solidFill>
          <a:ln>
            <a:noFill/>
          </a:ln>
        </p:spPr>
        <p:txBody>
          <a:bodyPr wrap="none" rtlCol="0">
            <a:spAutoFit/>
          </a:bodyPr>
          <a:lstStyle/>
          <a:p>
            <a:r>
              <a:rPr lang="en-GB" dirty="0"/>
              <a:t>UPC</a:t>
            </a:r>
          </a:p>
        </p:txBody>
      </p:sp>
      <p:sp>
        <p:nvSpPr>
          <p:cNvPr id="31" name="TextBox 30">
            <a:extLst>
              <a:ext uri="{FF2B5EF4-FFF2-40B4-BE49-F238E27FC236}">
                <a16:creationId xmlns:a16="http://schemas.microsoft.com/office/drawing/2014/main" id="{849E4114-9478-4843-BC83-2B1AC8CB5349}"/>
              </a:ext>
            </a:extLst>
          </p:cNvPr>
          <p:cNvSpPr txBox="1"/>
          <p:nvPr/>
        </p:nvSpPr>
        <p:spPr>
          <a:xfrm>
            <a:off x="7475549" y="2453918"/>
            <a:ext cx="574196" cy="369332"/>
          </a:xfrm>
          <a:prstGeom prst="rect">
            <a:avLst/>
          </a:prstGeom>
          <a:solidFill>
            <a:schemeClr val="bg1">
              <a:lumMod val="75000"/>
            </a:schemeClr>
          </a:solidFill>
          <a:ln>
            <a:noFill/>
          </a:ln>
        </p:spPr>
        <p:txBody>
          <a:bodyPr wrap="none" rtlCol="0">
            <a:spAutoFit/>
          </a:bodyPr>
          <a:lstStyle/>
          <a:p>
            <a:r>
              <a:rPr lang="en-GB" dirty="0"/>
              <a:t>APC</a:t>
            </a:r>
          </a:p>
        </p:txBody>
      </p:sp>
      <p:sp>
        <p:nvSpPr>
          <p:cNvPr id="32" name="TextBox 31">
            <a:extLst>
              <a:ext uri="{FF2B5EF4-FFF2-40B4-BE49-F238E27FC236}">
                <a16:creationId xmlns:a16="http://schemas.microsoft.com/office/drawing/2014/main" id="{55C2B718-D212-4735-A770-21A3985DC34A}"/>
              </a:ext>
            </a:extLst>
          </p:cNvPr>
          <p:cNvSpPr txBox="1"/>
          <p:nvPr/>
        </p:nvSpPr>
        <p:spPr>
          <a:xfrm>
            <a:off x="684222" y="1686520"/>
            <a:ext cx="10231647" cy="369332"/>
          </a:xfrm>
          <a:prstGeom prst="rect">
            <a:avLst/>
          </a:prstGeom>
          <a:noFill/>
        </p:spPr>
        <p:txBody>
          <a:bodyPr wrap="none" rtlCol="0">
            <a:spAutoFit/>
          </a:bodyPr>
          <a:lstStyle/>
          <a:p>
            <a:r>
              <a:rPr lang="en-GB" dirty="0"/>
              <a:t>The industry standard connectors are rigid ferrule connectors and can be broken down into four categories:</a:t>
            </a:r>
          </a:p>
        </p:txBody>
      </p:sp>
    </p:spTree>
    <p:extLst>
      <p:ext uri="{BB962C8B-B14F-4D97-AF65-F5344CB8AC3E}">
        <p14:creationId xmlns:p14="http://schemas.microsoft.com/office/powerpoint/2010/main" val="115073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73B1-4137-424E-982C-1E2003CE7153}"/>
              </a:ext>
            </a:extLst>
          </p:cNvPr>
          <p:cNvSpPr>
            <a:spLocks noGrp="1"/>
          </p:cNvSpPr>
          <p:nvPr>
            <p:ph type="title"/>
          </p:nvPr>
        </p:nvSpPr>
        <p:spPr/>
        <p:txBody>
          <a:bodyPr/>
          <a:lstStyle/>
          <a:p>
            <a:r>
              <a:rPr lang="en-GB" dirty="0"/>
              <a:t>Optical Cable Assembly</a:t>
            </a:r>
          </a:p>
        </p:txBody>
      </p:sp>
      <p:pic>
        <p:nvPicPr>
          <p:cNvPr id="4" name="Content Placeholder 3">
            <a:extLst>
              <a:ext uri="{FF2B5EF4-FFF2-40B4-BE49-F238E27FC236}">
                <a16:creationId xmlns:a16="http://schemas.microsoft.com/office/drawing/2014/main" id="{DA43FC27-DB11-4D44-99ED-9947E26FAA52}"/>
              </a:ext>
            </a:extLst>
          </p:cNvPr>
          <p:cNvPicPr>
            <a:picLocks noGrp="1" noChangeAspect="1"/>
          </p:cNvPicPr>
          <p:nvPr>
            <p:ph idx="1"/>
          </p:nvPr>
        </p:nvPicPr>
        <p:blipFill>
          <a:blip r:embed="rId2"/>
          <a:stretch>
            <a:fillRect/>
          </a:stretch>
        </p:blipFill>
        <p:spPr>
          <a:xfrm>
            <a:off x="2297906" y="2474119"/>
            <a:ext cx="7620000" cy="3638550"/>
          </a:xfrm>
          <a:prstGeom prst="rect">
            <a:avLst/>
          </a:prstGeom>
        </p:spPr>
      </p:pic>
    </p:spTree>
    <p:extLst>
      <p:ext uri="{BB962C8B-B14F-4D97-AF65-F5344CB8AC3E}">
        <p14:creationId xmlns:p14="http://schemas.microsoft.com/office/powerpoint/2010/main" val="33058456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Couplers and splitters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a:t>
            </a:r>
            <a:r>
              <a:rPr lang="en-US" i="1" dirty="0"/>
              <a:t>fiber coupler</a:t>
            </a:r>
            <a:r>
              <a:rPr lang="en-US" dirty="0"/>
              <a:t> is a type of splitter, where multiple fibers on one end are fused to join at a single core.</a:t>
            </a:r>
          </a:p>
          <a:p>
            <a:r>
              <a:rPr lang="en-US" dirty="0"/>
              <a:t>An optical coupler can be used just like a coaxial splitter, to send a single input to multiple outputs.</a:t>
            </a:r>
          </a:p>
          <a:p>
            <a:r>
              <a:rPr lang="en-US" dirty="0"/>
              <a:t>One thing you </a:t>
            </a:r>
            <a:r>
              <a:rPr lang="en-US" i="1" dirty="0"/>
              <a:t>can't</a:t>
            </a:r>
            <a:r>
              <a:rPr lang="en-US" dirty="0"/>
              <a:t> do is combine multiple inputs of the same wavelength to a single output, since they'll only interfere with each other.</a:t>
            </a:r>
          </a:p>
          <a:p>
            <a:endParaRPr lang="en-US" b="0" i="0" dirty="0">
              <a:effectLst/>
            </a:endParaRPr>
          </a:p>
        </p:txBody>
      </p:sp>
    </p:spTree>
    <p:extLst>
      <p:ext uri="{BB962C8B-B14F-4D97-AF65-F5344CB8AC3E}">
        <p14:creationId xmlns:p14="http://schemas.microsoft.com/office/powerpoint/2010/main" val="731957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312821" y="365125"/>
            <a:ext cx="11590421" cy="1325563"/>
          </a:xfrm>
        </p:spPr>
        <p:txBody>
          <a:bodyPr anchor="ctr">
            <a:normAutofit/>
          </a:bodyPr>
          <a:lstStyle/>
          <a:p>
            <a:r>
              <a:rPr lang="en-US" dirty="0"/>
              <a:t>Optical connector standards </a:t>
            </a:r>
          </a:p>
        </p:txBody>
      </p:sp>
      <p:pic>
        <p:nvPicPr>
          <p:cNvPr id="6" name="Picture 5" descr="A screenshot of a cell phone&#10;&#10;Description automatically generated">
            <a:extLst>
              <a:ext uri="{FF2B5EF4-FFF2-40B4-BE49-F238E27FC236}">
                <a16:creationId xmlns:a16="http://schemas.microsoft.com/office/drawing/2014/main" id="{74EB8344-7F8B-4A00-88FE-C3C1EB670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81" y="1690688"/>
            <a:ext cx="7205775" cy="4935956"/>
          </a:xfrm>
          <a:prstGeom prst="rect">
            <a:avLst/>
          </a:prstGeom>
          <a:noFill/>
        </p:spPr>
      </p:pic>
      <p:pic>
        <p:nvPicPr>
          <p:cNvPr id="12" name="Picture 11" descr="A picture containing indoor, cable, table, light&#10;&#10;Description automatically generated">
            <a:extLst>
              <a:ext uri="{FF2B5EF4-FFF2-40B4-BE49-F238E27FC236}">
                <a16:creationId xmlns:a16="http://schemas.microsoft.com/office/drawing/2014/main" id="{4ABE7280-1DC6-4F38-B0DC-E65403097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6268" y="1659862"/>
            <a:ext cx="4006200" cy="1769138"/>
          </a:xfrm>
          <a:prstGeom prst="rect">
            <a:avLst/>
          </a:prstGeom>
        </p:spPr>
      </p:pic>
      <p:pic>
        <p:nvPicPr>
          <p:cNvPr id="14" name="Picture 13" descr="A picture containing toy&#10;&#10;Description automatically generated">
            <a:extLst>
              <a:ext uri="{FF2B5EF4-FFF2-40B4-BE49-F238E27FC236}">
                <a16:creationId xmlns:a16="http://schemas.microsoft.com/office/drawing/2014/main" id="{94CF9122-60BC-47B4-BC5F-ABD8F2DBCE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6294" y="3863975"/>
            <a:ext cx="3495675" cy="2628900"/>
          </a:xfrm>
          <a:prstGeom prst="rect">
            <a:avLst/>
          </a:prstGeom>
        </p:spPr>
      </p:pic>
    </p:spTree>
    <p:extLst>
      <p:ext uri="{BB962C8B-B14F-4D97-AF65-F5344CB8AC3E}">
        <p14:creationId xmlns:p14="http://schemas.microsoft.com/office/powerpoint/2010/main" val="204084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ACEB-CCBE-4263-B62A-D7568AB794D4}"/>
              </a:ext>
            </a:extLst>
          </p:cNvPr>
          <p:cNvSpPr>
            <a:spLocks noGrp="1"/>
          </p:cNvSpPr>
          <p:nvPr>
            <p:ph type="title"/>
          </p:nvPr>
        </p:nvSpPr>
        <p:spPr/>
        <p:txBody>
          <a:bodyPr/>
          <a:lstStyle/>
          <a:p>
            <a:r>
              <a:rPr lang="en-GB" dirty="0"/>
              <a:t>Most Common Connectors</a:t>
            </a:r>
          </a:p>
        </p:txBody>
      </p:sp>
      <p:pic>
        <p:nvPicPr>
          <p:cNvPr id="5" name="Content Placeholder 4" descr="A close up of a white wall&#10;&#10;Description automatically generated">
            <a:extLst>
              <a:ext uri="{FF2B5EF4-FFF2-40B4-BE49-F238E27FC236}">
                <a16:creationId xmlns:a16="http://schemas.microsoft.com/office/drawing/2014/main" id="{601D2279-FFD6-4424-AA32-186D631652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1406" y="2616994"/>
            <a:ext cx="4953000" cy="3352800"/>
          </a:xfrm>
        </p:spPr>
      </p:pic>
      <p:sp>
        <p:nvSpPr>
          <p:cNvPr id="6" name="TextBox 5">
            <a:extLst>
              <a:ext uri="{FF2B5EF4-FFF2-40B4-BE49-F238E27FC236}">
                <a16:creationId xmlns:a16="http://schemas.microsoft.com/office/drawing/2014/main" id="{557F4552-04CD-4344-BD22-DB804556B0B9}"/>
              </a:ext>
            </a:extLst>
          </p:cNvPr>
          <p:cNvSpPr txBox="1"/>
          <p:nvPr/>
        </p:nvSpPr>
        <p:spPr>
          <a:xfrm>
            <a:off x="4229100" y="3124200"/>
            <a:ext cx="494046" cy="461665"/>
          </a:xfrm>
          <a:prstGeom prst="rect">
            <a:avLst/>
          </a:prstGeom>
          <a:noFill/>
        </p:spPr>
        <p:txBody>
          <a:bodyPr wrap="none" rtlCol="0">
            <a:spAutoFit/>
          </a:bodyPr>
          <a:lstStyle/>
          <a:p>
            <a:r>
              <a:rPr lang="en-GB" sz="2400" b="1" dirty="0"/>
              <a:t>SC</a:t>
            </a:r>
            <a:endParaRPr lang="en-GB" b="1" dirty="0"/>
          </a:p>
        </p:txBody>
      </p:sp>
      <p:pic>
        <p:nvPicPr>
          <p:cNvPr id="8" name="Picture 7" descr="A close up of a cable&#10;&#10;Description automatically generated">
            <a:extLst>
              <a:ext uri="{FF2B5EF4-FFF2-40B4-BE49-F238E27FC236}">
                <a16:creationId xmlns:a16="http://schemas.microsoft.com/office/drawing/2014/main" id="{6668E979-BC42-4B9F-BAF2-C864BF63F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3100" y="2616994"/>
            <a:ext cx="8001000" cy="3238500"/>
          </a:xfrm>
          <a:prstGeom prst="rect">
            <a:avLst/>
          </a:prstGeom>
        </p:spPr>
      </p:pic>
      <p:sp>
        <p:nvSpPr>
          <p:cNvPr id="9" name="TextBox 8">
            <a:extLst>
              <a:ext uri="{FF2B5EF4-FFF2-40B4-BE49-F238E27FC236}">
                <a16:creationId xmlns:a16="http://schemas.microsoft.com/office/drawing/2014/main" id="{46EBF4F0-0E1F-403C-AFD6-BDAFFD53363A}"/>
              </a:ext>
            </a:extLst>
          </p:cNvPr>
          <p:cNvSpPr txBox="1"/>
          <p:nvPr/>
        </p:nvSpPr>
        <p:spPr>
          <a:xfrm>
            <a:off x="2271712" y="2939534"/>
            <a:ext cx="479811" cy="461665"/>
          </a:xfrm>
          <a:prstGeom prst="rect">
            <a:avLst/>
          </a:prstGeom>
          <a:noFill/>
        </p:spPr>
        <p:txBody>
          <a:bodyPr wrap="none" rtlCol="0">
            <a:spAutoFit/>
          </a:bodyPr>
          <a:lstStyle/>
          <a:p>
            <a:r>
              <a:rPr lang="en-GB" sz="2400" b="1" dirty="0"/>
              <a:t>ST</a:t>
            </a:r>
          </a:p>
        </p:txBody>
      </p:sp>
      <p:pic>
        <p:nvPicPr>
          <p:cNvPr id="11" name="Picture 10" descr="A picture containing toy&#10;&#10;Description automatically generated">
            <a:extLst>
              <a:ext uri="{FF2B5EF4-FFF2-40B4-BE49-F238E27FC236}">
                <a16:creationId xmlns:a16="http://schemas.microsoft.com/office/drawing/2014/main" id="{FBEE03E1-BC37-42E3-8492-9418C3A9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0207" y="2057400"/>
            <a:ext cx="4709160" cy="4709160"/>
          </a:xfrm>
          <a:prstGeom prst="rect">
            <a:avLst/>
          </a:prstGeom>
        </p:spPr>
      </p:pic>
      <p:sp>
        <p:nvSpPr>
          <p:cNvPr id="12" name="TextBox 11">
            <a:extLst>
              <a:ext uri="{FF2B5EF4-FFF2-40B4-BE49-F238E27FC236}">
                <a16:creationId xmlns:a16="http://schemas.microsoft.com/office/drawing/2014/main" id="{A9E94A79-1604-4B35-B020-C00798CD127E}"/>
              </a:ext>
            </a:extLst>
          </p:cNvPr>
          <p:cNvSpPr txBox="1"/>
          <p:nvPr/>
        </p:nvSpPr>
        <p:spPr>
          <a:xfrm>
            <a:off x="4856480" y="3037840"/>
            <a:ext cx="474682" cy="461665"/>
          </a:xfrm>
          <a:prstGeom prst="rect">
            <a:avLst/>
          </a:prstGeom>
          <a:noFill/>
        </p:spPr>
        <p:txBody>
          <a:bodyPr wrap="none" rtlCol="0">
            <a:spAutoFit/>
          </a:bodyPr>
          <a:lstStyle/>
          <a:p>
            <a:r>
              <a:rPr lang="en-GB" sz="2400" b="1" dirty="0"/>
              <a:t>LC</a:t>
            </a:r>
            <a:endParaRPr lang="en-GB" b="1" dirty="0"/>
          </a:p>
        </p:txBody>
      </p:sp>
    </p:spTree>
    <p:extLst>
      <p:ext uri="{BB962C8B-B14F-4D97-AF65-F5344CB8AC3E}">
        <p14:creationId xmlns:p14="http://schemas.microsoft.com/office/powerpoint/2010/main" val="75206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9"/>
                                          </p:stCondLst>
                                        </p:cTn>
                                        <p:tgtEl>
                                          <p:spTgt spid="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Bridges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458896" y="1556275"/>
            <a:ext cx="11590421" cy="4935956"/>
          </a:xfrm>
        </p:spPr>
        <p:txBody>
          <a:bodyPr>
            <a:normAutofit/>
          </a:bodyPr>
          <a:lstStyle/>
          <a:p>
            <a:r>
              <a:rPr lang="en-US" dirty="0"/>
              <a:t>A </a:t>
            </a:r>
            <a:r>
              <a:rPr lang="en-US" i="1" dirty="0"/>
              <a:t>bridge</a:t>
            </a:r>
            <a:r>
              <a:rPr lang="en-US" dirty="0"/>
              <a:t> is a bit like a repeater</a:t>
            </a:r>
          </a:p>
          <a:p>
            <a:r>
              <a:rPr lang="en-GB" b="0" i="0" dirty="0">
                <a:effectLst/>
              </a:rPr>
              <a:t>Creates a single aggregate network from multiple communication networks or network segments</a:t>
            </a:r>
            <a:endParaRPr lang="en-US" b="0" i="0" dirty="0">
              <a:effectLst/>
            </a:endParaRPr>
          </a:p>
        </p:txBody>
      </p:sp>
      <p:grpSp>
        <p:nvGrpSpPr>
          <p:cNvPr id="7" name="Group 6">
            <a:extLst>
              <a:ext uri="{FF2B5EF4-FFF2-40B4-BE49-F238E27FC236}">
                <a16:creationId xmlns:a16="http://schemas.microsoft.com/office/drawing/2014/main" id="{8A5E801F-F4D4-4BB4-81EF-D19C462AB8DC}"/>
              </a:ext>
            </a:extLst>
          </p:cNvPr>
          <p:cNvGrpSpPr/>
          <p:nvPr/>
        </p:nvGrpSpPr>
        <p:grpSpPr>
          <a:xfrm>
            <a:off x="9941617" y="4345124"/>
            <a:ext cx="1111045" cy="749328"/>
            <a:chOff x="1209368" y="3429000"/>
            <a:chExt cx="1809135" cy="1220144"/>
          </a:xfrm>
        </p:grpSpPr>
        <p:sp>
          <p:nvSpPr>
            <p:cNvPr id="59" name="Rectangle: Rounded Corners 58">
              <a:extLst>
                <a:ext uri="{FF2B5EF4-FFF2-40B4-BE49-F238E27FC236}">
                  <a16:creationId xmlns:a16="http://schemas.microsoft.com/office/drawing/2014/main" id="{75EC2991-EE26-44E9-8687-07F7BC321C90}"/>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FF612887-12D9-460A-AE43-5B6115C5D171}"/>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B51BF1BA-634C-41FF-B8ED-3EB1A0DD2B9D}"/>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247B0009-E14F-4D1C-B58E-8DC4FC0B44BA}"/>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F9A67C91-F5F5-4703-8960-638AF98BDAE4}"/>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Circle: Hollow 63">
              <a:extLst>
                <a:ext uri="{FF2B5EF4-FFF2-40B4-BE49-F238E27FC236}">
                  <a16:creationId xmlns:a16="http://schemas.microsoft.com/office/drawing/2014/main" id="{BD7F52F8-6B43-49ED-96F2-1C7B78CEB0B8}"/>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 name="Rectangle 64">
              <a:extLst>
                <a:ext uri="{FF2B5EF4-FFF2-40B4-BE49-F238E27FC236}">
                  <a16:creationId xmlns:a16="http://schemas.microsoft.com/office/drawing/2014/main" id="{448FED31-2C25-41DF-B7DF-AA3FF44AD78A}"/>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D612AEC8-85C1-48F3-A1F5-022E282A3E44}"/>
              </a:ext>
            </a:extLst>
          </p:cNvPr>
          <p:cNvGrpSpPr/>
          <p:nvPr/>
        </p:nvGrpSpPr>
        <p:grpSpPr>
          <a:xfrm>
            <a:off x="6829030" y="6012253"/>
            <a:ext cx="1111045" cy="749328"/>
            <a:chOff x="1209368" y="3429000"/>
            <a:chExt cx="1809135" cy="1220144"/>
          </a:xfrm>
        </p:grpSpPr>
        <p:sp>
          <p:nvSpPr>
            <p:cNvPr id="52" name="Rectangle: Rounded Corners 51">
              <a:extLst>
                <a:ext uri="{FF2B5EF4-FFF2-40B4-BE49-F238E27FC236}">
                  <a16:creationId xmlns:a16="http://schemas.microsoft.com/office/drawing/2014/main" id="{381C0AFE-E28F-4073-9432-F1A668CAC141}"/>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C3D706A2-BED4-4071-B43C-A289369C3F97}"/>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A040C6BD-DD54-4E62-A55E-D0D49EAAC32C}"/>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97B4AC99-2B77-412E-ABE4-389DFC7B3A65}"/>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0AEBAF18-CE80-4EFE-95A3-F54A2EC5697D}"/>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Circle: Hollow 56">
              <a:extLst>
                <a:ext uri="{FF2B5EF4-FFF2-40B4-BE49-F238E27FC236}">
                  <a16:creationId xmlns:a16="http://schemas.microsoft.com/office/drawing/2014/main" id="{93AE5EAD-BA12-4425-A6D9-FB100921B7CB}"/>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8" name="Rectangle 57">
              <a:extLst>
                <a:ext uri="{FF2B5EF4-FFF2-40B4-BE49-F238E27FC236}">
                  <a16:creationId xmlns:a16="http://schemas.microsoft.com/office/drawing/2014/main" id="{7895BE03-3A7D-4E82-A335-7B76EA86DAD4}"/>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48073EDC-7CB8-48B4-A152-073C01A684D2}"/>
              </a:ext>
            </a:extLst>
          </p:cNvPr>
          <p:cNvGrpSpPr/>
          <p:nvPr/>
        </p:nvGrpSpPr>
        <p:grpSpPr>
          <a:xfrm>
            <a:off x="3304101" y="3128857"/>
            <a:ext cx="1111045" cy="749328"/>
            <a:chOff x="1209368" y="3429000"/>
            <a:chExt cx="1809135" cy="1220144"/>
          </a:xfrm>
        </p:grpSpPr>
        <p:sp>
          <p:nvSpPr>
            <p:cNvPr id="45" name="Rectangle: Rounded Corners 44">
              <a:extLst>
                <a:ext uri="{FF2B5EF4-FFF2-40B4-BE49-F238E27FC236}">
                  <a16:creationId xmlns:a16="http://schemas.microsoft.com/office/drawing/2014/main" id="{34717723-B2DF-4472-8AA9-B5D8B750EA6B}"/>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EE6722EB-CD73-4749-A729-BD7182C8DCCE}"/>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4531312-7A44-44BE-AC42-BCEBCBFB55B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9BD36745-CE2B-42BE-A2A9-AAFC58626890}"/>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3F450FC9-752E-4AF9-916D-3F265E9882E0}"/>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ircle: Hollow 49">
              <a:extLst>
                <a:ext uri="{FF2B5EF4-FFF2-40B4-BE49-F238E27FC236}">
                  <a16:creationId xmlns:a16="http://schemas.microsoft.com/office/drawing/2014/main" id="{4B98C54E-EC53-4759-96D3-830487482789}"/>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1" name="Rectangle 50">
              <a:extLst>
                <a:ext uri="{FF2B5EF4-FFF2-40B4-BE49-F238E27FC236}">
                  <a16:creationId xmlns:a16="http://schemas.microsoft.com/office/drawing/2014/main" id="{F49DF1FB-AC9D-4692-8616-16DC27BCE6FE}"/>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A2F8C8C3-E77F-4CD8-AC6E-6048E337DEEC}"/>
              </a:ext>
            </a:extLst>
          </p:cNvPr>
          <p:cNvGrpSpPr/>
          <p:nvPr/>
        </p:nvGrpSpPr>
        <p:grpSpPr>
          <a:xfrm>
            <a:off x="1834299" y="3123908"/>
            <a:ext cx="1111045" cy="749328"/>
            <a:chOff x="1209368" y="3429000"/>
            <a:chExt cx="1809135" cy="1220144"/>
          </a:xfrm>
        </p:grpSpPr>
        <p:sp>
          <p:nvSpPr>
            <p:cNvPr id="38" name="Rectangle: Rounded Corners 37">
              <a:extLst>
                <a:ext uri="{FF2B5EF4-FFF2-40B4-BE49-F238E27FC236}">
                  <a16:creationId xmlns:a16="http://schemas.microsoft.com/office/drawing/2014/main" id="{74FB0B5C-55C0-4C31-A93B-0F7800A8D27A}"/>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9CE90E79-7686-4855-BA69-047601F595AF}"/>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561E0BE2-BABB-44F6-BDB3-D3B64A9F678E}"/>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7AD7D3BB-41C9-49CF-9968-2BCDACDA3EE9}"/>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0663C93-6B8F-4842-8368-F2CD8C081F38}"/>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ircle: Hollow 42">
              <a:extLst>
                <a:ext uri="{FF2B5EF4-FFF2-40B4-BE49-F238E27FC236}">
                  <a16:creationId xmlns:a16="http://schemas.microsoft.com/office/drawing/2014/main" id="{CF4548E1-8BCD-4413-85F0-16253916D76D}"/>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Rectangle 43">
              <a:extLst>
                <a:ext uri="{FF2B5EF4-FFF2-40B4-BE49-F238E27FC236}">
                  <a16:creationId xmlns:a16="http://schemas.microsoft.com/office/drawing/2014/main" id="{0A41A6CD-9C27-4FD9-8897-32652BDC6FA8}"/>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FFA40F33-0F1D-4138-90AE-A392084378E8}"/>
              </a:ext>
            </a:extLst>
          </p:cNvPr>
          <p:cNvGrpSpPr/>
          <p:nvPr/>
        </p:nvGrpSpPr>
        <p:grpSpPr>
          <a:xfrm>
            <a:off x="6829030" y="2679672"/>
            <a:ext cx="1111045" cy="749328"/>
            <a:chOff x="1209368" y="3429000"/>
            <a:chExt cx="1809135" cy="1220144"/>
          </a:xfrm>
        </p:grpSpPr>
        <p:sp>
          <p:nvSpPr>
            <p:cNvPr id="31" name="Rectangle: Rounded Corners 30">
              <a:extLst>
                <a:ext uri="{FF2B5EF4-FFF2-40B4-BE49-F238E27FC236}">
                  <a16:creationId xmlns:a16="http://schemas.microsoft.com/office/drawing/2014/main" id="{DE0DABFF-744C-4858-84A2-7881A990B5A4}"/>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E024ACE-480A-49F0-ACF2-90BC6ED006D9}"/>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7E97420E-0C8C-49BB-95C3-70F6ED42DE91}"/>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3A51DB37-05A9-48F7-989E-F2D94F6DA42D}"/>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F5E81110-4A6E-44AA-880C-1A6983AFEF26}"/>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ircle: Hollow 35">
              <a:extLst>
                <a:ext uri="{FF2B5EF4-FFF2-40B4-BE49-F238E27FC236}">
                  <a16:creationId xmlns:a16="http://schemas.microsoft.com/office/drawing/2014/main" id="{9EA1F702-9D29-4201-B419-8AD6A0466CD2}"/>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Rectangle 36">
              <a:extLst>
                <a:ext uri="{FF2B5EF4-FFF2-40B4-BE49-F238E27FC236}">
                  <a16:creationId xmlns:a16="http://schemas.microsoft.com/office/drawing/2014/main" id="{8AE68AA7-AF03-45C2-A7C4-6497D7B606FB}"/>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6013BB5D-B36A-4660-ADC2-5B4E025200FD}"/>
              </a:ext>
            </a:extLst>
          </p:cNvPr>
          <p:cNvGrpSpPr/>
          <p:nvPr/>
        </p:nvGrpSpPr>
        <p:grpSpPr>
          <a:xfrm>
            <a:off x="6924732" y="4299258"/>
            <a:ext cx="919641" cy="686831"/>
            <a:chOff x="3075311" y="4191872"/>
            <a:chExt cx="919641" cy="686831"/>
          </a:xfrm>
        </p:grpSpPr>
        <p:sp>
          <p:nvSpPr>
            <p:cNvPr id="22" name="Rectangle 21">
              <a:extLst>
                <a:ext uri="{FF2B5EF4-FFF2-40B4-BE49-F238E27FC236}">
                  <a16:creationId xmlns:a16="http://schemas.microsoft.com/office/drawing/2014/main" id="{BFEC2324-4375-45DC-801E-5BF6EFF9F450}"/>
                </a:ext>
              </a:extLst>
            </p:cNvPr>
            <p:cNvSpPr/>
            <p:nvPr/>
          </p:nvSpPr>
          <p:spPr>
            <a:xfrm>
              <a:off x="3075311" y="4191872"/>
              <a:ext cx="919641" cy="686831"/>
            </a:xfrm>
            <a:prstGeom prst="rect">
              <a:avLst/>
            </a:prstGeom>
            <a:solidFill>
              <a:srgbClr val="153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Shape 22">
              <a:extLst>
                <a:ext uri="{FF2B5EF4-FFF2-40B4-BE49-F238E27FC236}">
                  <a16:creationId xmlns:a16="http://schemas.microsoft.com/office/drawing/2014/main" id="{DB36F2C8-654F-4848-8CCA-AFDA83BE46DF}"/>
                </a:ext>
              </a:extLst>
            </p:cNvPr>
            <p:cNvSpPr/>
            <p:nvPr/>
          </p:nvSpPr>
          <p:spPr>
            <a:xfrm flipH="1">
              <a:off x="3252519" y="4492582"/>
              <a:ext cx="613685" cy="112567"/>
            </a:xfrm>
            <a:custGeom>
              <a:avLst/>
              <a:gdLst>
                <a:gd name="connsiteX0" fmla="*/ 55266 w 613685"/>
                <a:gd name="connsiteY0" fmla="*/ 0 h 112567"/>
                <a:gd name="connsiteX1" fmla="*/ 0 w 613685"/>
                <a:gd name="connsiteY1" fmla="*/ 55266 h 112567"/>
                <a:gd name="connsiteX2" fmla="*/ 55266 w 613685"/>
                <a:gd name="connsiteY2" fmla="*/ 110532 h 112567"/>
                <a:gd name="connsiteX3" fmla="*/ 55266 w 613685"/>
                <a:gd name="connsiteY3" fmla="*/ 82899 h 112567"/>
                <a:gd name="connsiteX4" fmla="*/ 255577 w 613685"/>
                <a:gd name="connsiteY4" fmla="*/ 82899 h 112567"/>
                <a:gd name="connsiteX5" fmla="*/ 255577 w 613685"/>
                <a:gd name="connsiteY5" fmla="*/ 84934 h 112567"/>
                <a:gd name="connsiteX6" fmla="*/ 558419 w 613685"/>
                <a:gd name="connsiteY6" fmla="*/ 84934 h 112567"/>
                <a:gd name="connsiteX7" fmla="*/ 558419 w 613685"/>
                <a:gd name="connsiteY7" fmla="*/ 112567 h 112567"/>
                <a:gd name="connsiteX8" fmla="*/ 613685 w 613685"/>
                <a:gd name="connsiteY8" fmla="*/ 57301 h 112567"/>
                <a:gd name="connsiteX9" fmla="*/ 558419 w 613685"/>
                <a:gd name="connsiteY9" fmla="*/ 2035 h 112567"/>
                <a:gd name="connsiteX10" fmla="*/ 558419 w 613685"/>
                <a:gd name="connsiteY10" fmla="*/ 29668 h 112567"/>
                <a:gd name="connsiteX11" fmla="*/ 358108 w 613685"/>
                <a:gd name="connsiteY11" fmla="*/ 29668 h 112567"/>
                <a:gd name="connsiteX12" fmla="*/ 358108 w 613685"/>
                <a:gd name="connsiteY12" fmla="*/ 27633 h 112567"/>
                <a:gd name="connsiteX13" fmla="*/ 55266 w 613685"/>
                <a:gd name="connsiteY13" fmla="*/ 27633 h 1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685" h="112567">
                  <a:moveTo>
                    <a:pt x="55266" y="0"/>
                  </a:moveTo>
                  <a:lnTo>
                    <a:pt x="0" y="55266"/>
                  </a:lnTo>
                  <a:lnTo>
                    <a:pt x="55266" y="110532"/>
                  </a:lnTo>
                  <a:lnTo>
                    <a:pt x="55266" y="82899"/>
                  </a:lnTo>
                  <a:lnTo>
                    <a:pt x="255577" y="82899"/>
                  </a:lnTo>
                  <a:lnTo>
                    <a:pt x="255577" y="84934"/>
                  </a:lnTo>
                  <a:lnTo>
                    <a:pt x="558419" y="84934"/>
                  </a:lnTo>
                  <a:lnTo>
                    <a:pt x="558419" y="112567"/>
                  </a:lnTo>
                  <a:lnTo>
                    <a:pt x="613685" y="57301"/>
                  </a:lnTo>
                  <a:lnTo>
                    <a:pt x="558419" y="2035"/>
                  </a:lnTo>
                  <a:lnTo>
                    <a:pt x="558419" y="29668"/>
                  </a:lnTo>
                  <a:lnTo>
                    <a:pt x="358108" y="29668"/>
                  </a:lnTo>
                  <a:lnTo>
                    <a:pt x="358108" y="27633"/>
                  </a:lnTo>
                  <a:lnTo>
                    <a:pt x="55266" y="276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cxnSp>
        <p:nvCxnSpPr>
          <p:cNvPr id="14" name="Straight Connector 13">
            <a:extLst>
              <a:ext uri="{FF2B5EF4-FFF2-40B4-BE49-F238E27FC236}">
                <a16:creationId xmlns:a16="http://schemas.microsoft.com/office/drawing/2014/main" id="{A657B9EA-4C7E-4084-B216-C94AF6AD17F2}"/>
              </a:ext>
            </a:extLst>
          </p:cNvPr>
          <p:cNvCxnSpPr>
            <a:cxnSpLocks/>
            <a:stCxn id="22" idx="3"/>
            <a:endCxn id="60" idx="1"/>
          </p:cNvCxnSpPr>
          <p:nvPr/>
        </p:nvCxnSpPr>
        <p:spPr>
          <a:xfrm>
            <a:off x="7844373" y="4642674"/>
            <a:ext cx="2097244" cy="111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C85FBAF-D57D-4F04-A168-B36FD3FE3AF0}"/>
              </a:ext>
            </a:extLst>
          </p:cNvPr>
          <p:cNvCxnSpPr>
            <a:cxnSpLocks/>
          </p:cNvCxnSpPr>
          <p:nvPr/>
        </p:nvCxnSpPr>
        <p:spPr>
          <a:xfrm>
            <a:off x="7362443" y="5156591"/>
            <a:ext cx="0" cy="86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AA2864-0B53-4D94-B761-21984F4C854C}"/>
              </a:ext>
            </a:extLst>
          </p:cNvPr>
          <p:cNvCxnSpPr>
            <a:cxnSpLocks/>
          </p:cNvCxnSpPr>
          <p:nvPr/>
        </p:nvCxnSpPr>
        <p:spPr>
          <a:xfrm flipV="1">
            <a:off x="2382962" y="3863706"/>
            <a:ext cx="1" cy="782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3EDC2AC-C7E1-41CB-BC45-E4311E6F01CA}"/>
              </a:ext>
            </a:extLst>
          </p:cNvPr>
          <p:cNvCxnSpPr>
            <a:cxnSpLocks/>
          </p:cNvCxnSpPr>
          <p:nvPr/>
        </p:nvCxnSpPr>
        <p:spPr>
          <a:xfrm>
            <a:off x="7382195" y="3416726"/>
            <a:ext cx="1" cy="8665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FAFE40-C5D9-47F0-BFB2-082B69E3519F}"/>
              </a:ext>
            </a:extLst>
          </p:cNvPr>
          <p:cNvCxnSpPr>
            <a:cxnSpLocks/>
          </p:cNvCxnSpPr>
          <p:nvPr/>
        </p:nvCxnSpPr>
        <p:spPr>
          <a:xfrm>
            <a:off x="1676400" y="4646225"/>
            <a:ext cx="52565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1B6CC9-22D3-4BA2-90F4-EF8B87C3EF1B}"/>
              </a:ext>
            </a:extLst>
          </p:cNvPr>
          <p:cNvCxnSpPr>
            <a:cxnSpLocks/>
          </p:cNvCxnSpPr>
          <p:nvPr/>
        </p:nvCxnSpPr>
        <p:spPr>
          <a:xfrm flipV="1">
            <a:off x="3859354" y="3871221"/>
            <a:ext cx="1" cy="782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30226FB-38BD-4728-9548-0E411FC9F201}"/>
              </a:ext>
            </a:extLst>
          </p:cNvPr>
          <p:cNvSpPr/>
          <p:nvPr/>
        </p:nvSpPr>
        <p:spPr>
          <a:xfrm>
            <a:off x="1447800" y="4551340"/>
            <a:ext cx="282631" cy="18977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9179E736-1F77-49F5-BA0D-7FCF7871AE64}"/>
              </a:ext>
            </a:extLst>
          </p:cNvPr>
          <p:cNvSpPr txBox="1"/>
          <p:nvPr/>
        </p:nvSpPr>
        <p:spPr>
          <a:xfrm>
            <a:off x="7119528" y="4872984"/>
            <a:ext cx="572593" cy="369332"/>
          </a:xfrm>
          <a:prstGeom prst="rect">
            <a:avLst/>
          </a:prstGeom>
          <a:noFill/>
        </p:spPr>
        <p:txBody>
          <a:bodyPr wrap="none" rtlCol="0">
            <a:spAutoFit/>
          </a:bodyPr>
          <a:lstStyle/>
          <a:p>
            <a:r>
              <a:rPr lang="en-GB" dirty="0"/>
              <a:t>Hub</a:t>
            </a:r>
          </a:p>
        </p:txBody>
      </p:sp>
      <p:grpSp>
        <p:nvGrpSpPr>
          <p:cNvPr id="82" name="Group 81">
            <a:extLst>
              <a:ext uri="{FF2B5EF4-FFF2-40B4-BE49-F238E27FC236}">
                <a16:creationId xmlns:a16="http://schemas.microsoft.com/office/drawing/2014/main" id="{D90C871E-DDB0-4F24-A915-894491292835}"/>
              </a:ext>
            </a:extLst>
          </p:cNvPr>
          <p:cNvGrpSpPr/>
          <p:nvPr/>
        </p:nvGrpSpPr>
        <p:grpSpPr>
          <a:xfrm>
            <a:off x="5446269" y="4044760"/>
            <a:ext cx="807838" cy="1035355"/>
            <a:chOff x="2210435" y="5213253"/>
            <a:chExt cx="1018540" cy="1305399"/>
          </a:xfrm>
        </p:grpSpPr>
        <p:sp>
          <p:nvSpPr>
            <p:cNvPr id="78" name="Freeform: Shape 77">
              <a:extLst>
                <a:ext uri="{FF2B5EF4-FFF2-40B4-BE49-F238E27FC236}">
                  <a16:creationId xmlns:a16="http://schemas.microsoft.com/office/drawing/2014/main" id="{4FD8AAB0-7A47-4FA2-A748-7E38772A7F59}"/>
                </a:ext>
              </a:extLst>
            </p:cNvPr>
            <p:cNvSpPr/>
            <p:nvPr/>
          </p:nvSpPr>
          <p:spPr>
            <a:xfrm>
              <a:off x="2210435" y="5581650"/>
              <a:ext cx="1018540" cy="617399"/>
            </a:xfrm>
            <a:custGeom>
              <a:avLst/>
              <a:gdLst>
                <a:gd name="connsiteX0" fmla="*/ 0 w 1093665"/>
                <a:gd name="connsiteY0" fmla="*/ 0 h 617399"/>
                <a:gd name="connsiteX1" fmla="*/ 156060 w 1093665"/>
                <a:gd name="connsiteY1" fmla="*/ 0 h 617399"/>
                <a:gd name="connsiteX2" fmla="*/ 154637 w 1093665"/>
                <a:gd name="connsiteY2" fmla="*/ 12058 h 617399"/>
                <a:gd name="connsiteX3" fmla="*/ 546833 w 1093665"/>
                <a:gd name="connsiteY3" fmla="*/ 347040 h 617399"/>
                <a:gd name="connsiteX4" fmla="*/ 939029 w 1093665"/>
                <a:gd name="connsiteY4" fmla="*/ 12058 h 617399"/>
                <a:gd name="connsiteX5" fmla="*/ 937606 w 1093665"/>
                <a:gd name="connsiteY5" fmla="*/ 0 h 617399"/>
                <a:gd name="connsiteX6" fmla="*/ 1093665 w 1093665"/>
                <a:gd name="connsiteY6" fmla="*/ 0 h 617399"/>
                <a:gd name="connsiteX7" fmla="*/ 1093665 w 1093665"/>
                <a:gd name="connsiteY7" fmla="*/ 617399 h 617399"/>
                <a:gd name="connsiteX8" fmla="*/ 0 w 1093665"/>
                <a:gd name="connsiteY8" fmla="*/ 617399 h 61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665" h="617399">
                  <a:moveTo>
                    <a:pt x="0" y="0"/>
                  </a:moveTo>
                  <a:lnTo>
                    <a:pt x="156060" y="0"/>
                  </a:lnTo>
                  <a:lnTo>
                    <a:pt x="154637" y="12058"/>
                  </a:lnTo>
                  <a:cubicBezTo>
                    <a:pt x="154637" y="197063"/>
                    <a:pt x="330229" y="347040"/>
                    <a:pt x="546833" y="347040"/>
                  </a:cubicBezTo>
                  <a:cubicBezTo>
                    <a:pt x="763437" y="347040"/>
                    <a:pt x="939029" y="197063"/>
                    <a:pt x="939029" y="12058"/>
                  </a:cubicBezTo>
                  <a:lnTo>
                    <a:pt x="937606" y="0"/>
                  </a:lnTo>
                  <a:lnTo>
                    <a:pt x="1093665" y="0"/>
                  </a:lnTo>
                  <a:lnTo>
                    <a:pt x="1093665" y="617399"/>
                  </a:lnTo>
                  <a:lnTo>
                    <a:pt x="0" y="617399"/>
                  </a:lnTo>
                  <a:close/>
                </a:path>
              </a:pathLst>
            </a:custGeom>
            <a:solidFill>
              <a:srgbClr val="1637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9" name="Oval 78">
              <a:extLst>
                <a:ext uri="{FF2B5EF4-FFF2-40B4-BE49-F238E27FC236}">
                  <a16:creationId xmlns:a16="http://schemas.microsoft.com/office/drawing/2014/main" id="{EE379BE4-DBBF-4AAC-B946-4F32C1645563}"/>
                </a:ext>
              </a:extLst>
            </p:cNvPr>
            <p:cNvSpPr/>
            <p:nvPr/>
          </p:nvSpPr>
          <p:spPr>
            <a:xfrm>
              <a:off x="2375850" y="5213253"/>
              <a:ext cx="684901" cy="6849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80" name="TextBox 79">
              <a:extLst>
                <a:ext uri="{FF2B5EF4-FFF2-40B4-BE49-F238E27FC236}">
                  <a16:creationId xmlns:a16="http://schemas.microsoft.com/office/drawing/2014/main" id="{C1C518B1-AF94-4381-8F83-D5460027327F}"/>
                </a:ext>
              </a:extLst>
            </p:cNvPr>
            <p:cNvSpPr txBox="1"/>
            <p:nvPr/>
          </p:nvSpPr>
          <p:spPr>
            <a:xfrm>
              <a:off x="2311228" y="5356777"/>
              <a:ext cx="677943" cy="369332"/>
            </a:xfrm>
            <a:prstGeom prst="rect">
              <a:avLst/>
            </a:prstGeom>
            <a:noFill/>
          </p:spPr>
          <p:txBody>
            <a:bodyPr wrap="none" rtlCol="0">
              <a:spAutoFit/>
            </a:bodyPr>
            <a:lstStyle/>
            <a:p>
              <a:r>
                <a:rPr lang="en-GB" b="1" dirty="0">
                  <a:solidFill>
                    <a:schemeClr val="bg1"/>
                  </a:solidFill>
                </a:rPr>
                <a:t>STOP</a:t>
              </a:r>
            </a:p>
          </p:txBody>
        </p:sp>
        <p:sp>
          <p:nvSpPr>
            <p:cNvPr id="81" name="TextBox 80">
              <a:extLst>
                <a:ext uri="{FF2B5EF4-FFF2-40B4-BE49-F238E27FC236}">
                  <a16:creationId xmlns:a16="http://schemas.microsoft.com/office/drawing/2014/main" id="{CB6317E0-8F79-4ED5-8AAA-678C4A27F8FD}"/>
                </a:ext>
              </a:extLst>
            </p:cNvPr>
            <p:cNvSpPr txBox="1"/>
            <p:nvPr/>
          </p:nvSpPr>
          <p:spPr>
            <a:xfrm>
              <a:off x="2311228" y="6149320"/>
              <a:ext cx="787075" cy="369332"/>
            </a:xfrm>
            <a:prstGeom prst="rect">
              <a:avLst/>
            </a:prstGeom>
            <a:noFill/>
          </p:spPr>
          <p:txBody>
            <a:bodyPr wrap="none" rtlCol="0">
              <a:spAutoFit/>
            </a:bodyPr>
            <a:lstStyle/>
            <a:p>
              <a:r>
                <a:rPr lang="en-GB" dirty="0"/>
                <a:t>Bridge</a:t>
              </a:r>
            </a:p>
          </p:txBody>
        </p:sp>
      </p:grpSp>
      <p:grpSp>
        <p:nvGrpSpPr>
          <p:cNvPr id="87" name="Group 86">
            <a:extLst>
              <a:ext uri="{FF2B5EF4-FFF2-40B4-BE49-F238E27FC236}">
                <a16:creationId xmlns:a16="http://schemas.microsoft.com/office/drawing/2014/main" id="{EC5378EE-5702-4FD7-8A6E-9971BA76B37D}"/>
              </a:ext>
            </a:extLst>
          </p:cNvPr>
          <p:cNvGrpSpPr/>
          <p:nvPr/>
        </p:nvGrpSpPr>
        <p:grpSpPr>
          <a:xfrm>
            <a:off x="4415146" y="4561444"/>
            <a:ext cx="421937" cy="179666"/>
            <a:chOff x="3678557" y="5242316"/>
            <a:chExt cx="815338" cy="311559"/>
          </a:xfrm>
        </p:grpSpPr>
        <p:sp>
          <p:nvSpPr>
            <p:cNvPr id="84" name="Rectangle 83">
              <a:extLst>
                <a:ext uri="{FF2B5EF4-FFF2-40B4-BE49-F238E27FC236}">
                  <a16:creationId xmlns:a16="http://schemas.microsoft.com/office/drawing/2014/main" id="{808E8BCE-2B71-4311-BFED-7ABB20ADE12B}"/>
                </a:ext>
              </a:extLst>
            </p:cNvPr>
            <p:cNvSpPr/>
            <p:nvPr/>
          </p:nvSpPr>
          <p:spPr>
            <a:xfrm>
              <a:off x="3680236" y="5242316"/>
              <a:ext cx="813659" cy="311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Isosceles Triangle 84">
              <a:extLst>
                <a:ext uri="{FF2B5EF4-FFF2-40B4-BE49-F238E27FC236}">
                  <a16:creationId xmlns:a16="http://schemas.microsoft.com/office/drawing/2014/main" id="{6400D1DA-DF3E-4F25-9444-4ED0540AD925}"/>
                </a:ext>
              </a:extLst>
            </p:cNvPr>
            <p:cNvSpPr/>
            <p:nvPr/>
          </p:nvSpPr>
          <p:spPr>
            <a:xfrm rot="5400000">
              <a:off x="3728572" y="5197543"/>
              <a:ext cx="306317" cy="406347"/>
            </a:xfrm>
            <a:prstGeom prst="triangle">
              <a:avLst>
                <a:gd name="adj" fmla="val 53110"/>
              </a:avLst>
            </a:prstGeom>
            <a:solidFill>
              <a:srgbClr val="163759"/>
            </a:solidFill>
            <a:ln>
              <a:solidFill>
                <a:srgbClr val="163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Isosceles Triangle 85">
              <a:extLst>
                <a:ext uri="{FF2B5EF4-FFF2-40B4-BE49-F238E27FC236}">
                  <a16:creationId xmlns:a16="http://schemas.microsoft.com/office/drawing/2014/main" id="{94D63EDF-0326-4EFC-BFE9-354C9E49C329}"/>
                </a:ext>
              </a:extLst>
            </p:cNvPr>
            <p:cNvSpPr/>
            <p:nvPr/>
          </p:nvSpPr>
          <p:spPr>
            <a:xfrm rot="16200000" flipH="1">
              <a:off x="4137563" y="5197543"/>
              <a:ext cx="306317" cy="406347"/>
            </a:xfrm>
            <a:prstGeom prst="triangle">
              <a:avLst>
                <a:gd name="adj" fmla="val 53110"/>
              </a:avLst>
            </a:prstGeom>
            <a:solidFill>
              <a:srgbClr val="163759"/>
            </a:solidFill>
            <a:ln>
              <a:solidFill>
                <a:srgbClr val="163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8" name="TextBox 87">
            <a:extLst>
              <a:ext uri="{FF2B5EF4-FFF2-40B4-BE49-F238E27FC236}">
                <a16:creationId xmlns:a16="http://schemas.microsoft.com/office/drawing/2014/main" id="{F4B241FC-0472-4E12-9AE7-51E681B5656F}"/>
              </a:ext>
            </a:extLst>
          </p:cNvPr>
          <p:cNvSpPr txBox="1"/>
          <p:nvPr/>
        </p:nvSpPr>
        <p:spPr>
          <a:xfrm>
            <a:off x="4328458" y="4504010"/>
            <a:ext cx="593945" cy="276999"/>
          </a:xfrm>
          <a:prstGeom prst="rect">
            <a:avLst/>
          </a:prstGeom>
          <a:noFill/>
        </p:spPr>
        <p:txBody>
          <a:bodyPr wrap="none" rtlCol="0">
            <a:spAutoFit/>
          </a:bodyPr>
          <a:lstStyle/>
          <a:p>
            <a:r>
              <a:rPr lang="en-GB" sz="1200" dirty="0">
                <a:solidFill>
                  <a:schemeClr val="bg1"/>
                </a:solidFill>
              </a:rPr>
              <a:t>Packet</a:t>
            </a:r>
          </a:p>
        </p:txBody>
      </p:sp>
      <p:grpSp>
        <p:nvGrpSpPr>
          <p:cNvPr id="93" name="Group 92">
            <a:extLst>
              <a:ext uri="{FF2B5EF4-FFF2-40B4-BE49-F238E27FC236}">
                <a16:creationId xmlns:a16="http://schemas.microsoft.com/office/drawing/2014/main" id="{9075ED2C-5396-4B78-83CF-E28FF67AEBED}"/>
              </a:ext>
            </a:extLst>
          </p:cNvPr>
          <p:cNvGrpSpPr/>
          <p:nvPr/>
        </p:nvGrpSpPr>
        <p:grpSpPr>
          <a:xfrm>
            <a:off x="8543153" y="4561444"/>
            <a:ext cx="421937" cy="179666"/>
            <a:chOff x="3678557" y="5242316"/>
            <a:chExt cx="815338" cy="311559"/>
          </a:xfrm>
        </p:grpSpPr>
        <p:sp>
          <p:nvSpPr>
            <p:cNvPr id="94" name="Rectangle 93">
              <a:extLst>
                <a:ext uri="{FF2B5EF4-FFF2-40B4-BE49-F238E27FC236}">
                  <a16:creationId xmlns:a16="http://schemas.microsoft.com/office/drawing/2014/main" id="{16CC26DA-ADF9-42F4-8BFE-A784CBB14404}"/>
                </a:ext>
              </a:extLst>
            </p:cNvPr>
            <p:cNvSpPr/>
            <p:nvPr/>
          </p:nvSpPr>
          <p:spPr>
            <a:xfrm>
              <a:off x="3680236" y="5242316"/>
              <a:ext cx="813659" cy="311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Isosceles Triangle 94">
              <a:extLst>
                <a:ext uri="{FF2B5EF4-FFF2-40B4-BE49-F238E27FC236}">
                  <a16:creationId xmlns:a16="http://schemas.microsoft.com/office/drawing/2014/main" id="{43FAD8B8-00F7-4F9F-9D10-A02EAE920BCF}"/>
                </a:ext>
              </a:extLst>
            </p:cNvPr>
            <p:cNvSpPr/>
            <p:nvPr/>
          </p:nvSpPr>
          <p:spPr>
            <a:xfrm rot="5400000">
              <a:off x="3728572" y="5197543"/>
              <a:ext cx="306317" cy="406347"/>
            </a:xfrm>
            <a:prstGeom prst="triangle">
              <a:avLst>
                <a:gd name="adj" fmla="val 53110"/>
              </a:avLst>
            </a:prstGeom>
            <a:solidFill>
              <a:srgbClr val="163759"/>
            </a:solidFill>
            <a:ln>
              <a:solidFill>
                <a:srgbClr val="163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Isosceles Triangle 95">
              <a:extLst>
                <a:ext uri="{FF2B5EF4-FFF2-40B4-BE49-F238E27FC236}">
                  <a16:creationId xmlns:a16="http://schemas.microsoft.com/office/drawing/2014/main" id="{4A2C31A8-51FB-4C7C-8005-3C79DD0FB09D}"/>
                </a:ext>
              </a:extLst>
            </p:cNvPr>
            <p:cNvSpPr/>
            <p:nvPr/>
          </p:nvSpPr>
          <p:spPr>
            <a:xfrm rot="16200000" flipH="1">
              <a:off x="4137563" y="5197543"/>
              <a:ext cx="306317" cy="406347"/>
            </a:xfrm>
            <a:prstGeom prst="triangle">
              <a:avLst>
                <a:gd name="adj" fmla="val 53110"/>
              </a:avLst>
            </a:prstGeom>
            <a:solidFill>
              <a:srgbClr val="163759"/>
            </a:solidFill>
            <a:ln>
              <a:solidFill>
                <a:srgbClr val="163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7" name="TextBox 96">
            <a:extLst>
              <a:ext uri="{FF2B5EF4-FFF2-40B4-BE49-F238E27FC236}">
                <a16:creationId xmlns:a16="http://schemas.microsoft.com/office/drawing/2014/main" id="{0D4DE980-A813-4C1E-B1FD-F43A3E07F1F2}"/>
              </a:ext>
            </a:extLst>
          </p:cNvPr>
          <p:cNvSpPr txBox="1"/>
          <p:nvPr/>
        </p:nvSpPr>
        <p:spPr>
          <a:xfrm>
            <a:off x="8456465" y="4504010"/>
            <a:ext cx="593945" cy="276999"/>
          </a:xfrm>
          <a:prstGeom prst="rect">
            <a:avLst/>
          </a:prstGeom>
          <a:noFill/>
        </p:spPr>
        <p:txBody>
          <a:bodyPr wrap="none" rtlCol="0">
            <a:spAutoFit/>
          </a:bodyPr>
          <a:lstStyle/>
          <a:p>
            <a:r>
              <a:rPr lang="en-GB" sz="1200" dirty="0">
                <a:solidFill>
                  <a:schemeClr val="bg1"/>
                </a:solidFill>
              </a:rPr>
              <a:t>Packet</a:t>
            </a:r>
          </a:p>
        </p:txBody>
      </p:sp>
    </p:spTree>
    <p:extLst>
      <p:ext uri="{BB962C8B-B14F-4D97-AF65-F5344CB8AC3E}">
        <p14:creationId xmlns:p14="http://schemas.microsoft.com/office/powerpoint/2010/main" val="41737337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Media converters </a:t>
            </a:r>
          </a:p>
        </p:txBody>
      </p:sp>
      <p:pic>
        <p:nvPicPr>
          <p:cNvPr id="6" name="Picture 5" descr="A circuit board&#10;&#10;Description automatically generated">
            <a:extLst>
              <a:ext uri="{FF2B5EF4-FFF2-40B4-BE49-F238E27FC236}">
                <a16:creationId xmlns:a16="http://schemas.microsoft.com/office/drawing/2014/main" id="{B2678355-D856-42F3-BE6D-A51C51ABA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443" y="1892606"/>
            <a:ext cx="10842799" cy="4965394"/>
          </a:xfrm>
          <a:prstGeom prst="rect">
            <a:avLst/>
          </a:prstGeom>
        </p:spPr>
      </p:pic>
    </p:spTree>
    <p:extLst>
      <p:ext uri="{BB962C8B-B14F-4D97-AF65-F5344CB8AC3E}">
        <p14:creationId xmlns:p14="http://schemas.microsoft.com/office/powerpoint/2010/main" val="7536480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Modular transceivers</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467360" y="1767840"/>
            <a:ext cx="8458200" cy="2970998"/>
          </a:xfrm>
        </p:spPr>
        <p:txBody>
          <a:bodyPr>
            <a:normAutofit fontScale="92500" lnSpcReduction="10000"/>
          </a:bodyPr>
          <a:lstStyle/>
          <a:p>
            <a:r>
              <a:rPr lang="en-US" dirty="0"/>
              <a:t>GBIC transceivers are visibly larger than those in the SFP family</a:t>
            </a:r>
          </a:p>
          <a:p>
            <a:r>
              <a:rPr lang="en-US" dirty="0"/>
              <a:t>GBIC</a:t>
            </a:r>
          </a:p>
          <a:p>
            <a:r>
              <a:rPr lang="en-US" dirty="0"/>
              <a:t>SFP</a:t>
            </a:r>
          </a:p>
          <a:p>
            <a:r>
              <a:rPr lang="en-US" dirty="0"/>
              <a:t>XFP</a:t>
            </a:r>
          </a:p>
          <a:p>
            <a:r>
              <a:rPr lang="en-US" dirty="0"/>
              <a:t>SFP+</a:t>
            </a:r>
          </a:p>
          <a:p>
            <a:r>
              <a:rPr lang="en-US" dirty="0"/>
              <a:t>QSFP</a:t>
            </a:r>
          </a:p>
          <a:p>
            <a:endParaRPr lang="en-US" dirty="0"/>
          </a:p>
        </p:txBody>
      </p:sp>
      <p:pic>
        <p:nvPicPr>
          <p:cNvPr id="9" name="Picture 8" descr="A picture containing circuit&#10;&#10;Description automatically generated">
            <a:extLst>
              <a:ext uri="{FF2B5EF4-FFF2-40B4-BE49-F238E27FC236}">
                <a16:creationId xmlns:a16="http://schemas.microsoft.com/office/drawing/2014/main" id="{F74D735A-0ECF-4498-A064-286FDC8E00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54" r="4972"/>
          <a:stretch/>
        </p:blipFill>
        <p:spPr>
          <a:xfrm>
            <a:off x="838201" y="4935974"/>
            <a:ext cx="4876800" cy="1389888"/>
          </a:xfrm>
          <a:prstGeom prst="rect">
            <a:avLst/>
          </a:prstGeom>
        </p:spPr>
      </p:pic>
      <p:pic>
        <p:nvPicPr>
          <p:cNvPr id="11" name="Picture 10" descr="A picture containing table, air, plane, white&#10;&#10;Description automatically generated">
            <a:extLst>
              <a:ext uri="{FF2B5EF4-FFF2-40B4-BE49-F238E27FC236}">
                <a16:creationId xmlns:a16="http://schemas.microsoft.com/office/drawing/2014/main" id="{8C82A392-A5F2-4664-84F6-9D4CA6BD0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6675" y="2631440"/>
            <a:ext cx="6134325" cy="4089550"/>
          </a:xfrm>
          <a:prstGeom prst="rect">
            <a:avLst/>
          </a:prstGeom>
        </p:spPr>
      </p:pic>
    </p:spTree>
    <p:extLst>
      <p:ext uri="{BB962C8B-B14F-4D97-AF65-F5344CB8AC3E}">
        <p14:creationId xmlns:p14="http://schemas.microsoft.com/office/powerpoint/2010/main" val="203281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3345-4C30-49BB-B4E0-B7FE59767AB4}"/>
              </a:ext>
            </a:extLst>
          </p:cNvPr>
          <p:cNvSpPr>
            <a:spLocks noGrp="1"/>
          </p:cNvSpPr>
          <p:nvPr>
            <p:ph type="title"/>
          </p:nvPr>
        </p:nvSpPr>
        <p:spPr/>
        <p:txBody>
          <a:bodyPr/>
          <a:lstStyle/>
          <a:p>
            <a:r>
              <a:rPr lang="en-US" dirty="0"/>
              <a:t>Exercise: Identifying optical media</a:t>
            </a:r>
          </a:p>
        </p:txBody>
      </p:sp>
      <p:pic>
        <p:nvPicPr>
          <p:cNvPr id="5" name="Content Placeholder 4">
            <a:extLst>
              <a:ext uri="{FF2B5EF4-FFF2-40B4-BE49-F238E27FC236}">
                <a16:creationId xmlns:a16="http://schemas.microsoft.com/office/drawing/2014/main" id="{D43C33D6-1F85-4C0E-A15A-25685F832063}"/>
              </a:ext>
            </a:extLst>
          </p:cNvPr>
          <p:cNvPicPr>
            <a:picLocks noGrp="1" noChangeAspect="1"/>
          </p:cNvPicPr>
          <p:nvPr>
            <p:ph idx="1"/>
          </p:nvPr>
        </p:nvPicPr>
        <p:blipFill>
          <a:blip r:embed="rId2"/>
          <a:stretch>
            <a:fillRect/>
          </a:stretch>
        </p:blipFill>
        <p:spPr>
          <a:xfrm>
            <a:off x="4838581" y="2560038"/>
            <a:ext cx="2743438" cy="2834886"/>
          </a:xfrm>
          <a:prstGeom prst="rect">
            <a:avLst/>
          </a:prstGeom>
        </p:spPr>
      </p:pic>
    </p:spTree>
    <p:extLst>
      <p:ext uri="{BB962C8B-B14F-4D97-AF65-F5344CB8AC3E}">
        <p14:creationId xmlns:p14="http://schemas.microsoft.com/office/powerpoint/2010/main" val="39128823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Bridges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bridge has a </a:t>
            </a:r>
            <a:r>
              <a:rPr lang="en-US" i="1" dirty="0"/>
              <a:t>MAC table</a:t>
            </a:r>
            <a:r>
              <a:rPr lang="en-US" dirty="0"/>
              <a:t> in memory</a:t>
            </a:r>
          </a:p>
          <a:p>
            <a:r>
              <a:rPr lang="en-GB" dirty="0"/>
              <a:t>Bridges only forward frames that are required to cross the bridge</a:t>
            </a:r>
          </a:p>
          <a:p>
            <a:r>
              <a:rPr lang="en-GB" dirty="0"/>
              <a:t>Additionally, bridges reduce collisions by creating a separate collision domain on either side of the bridge</a:t>
            </a:r>
            <a:endParaRPr lang="en-US" dirty="0"/>
          </a:p>
          <a:p>
            <a:endParaRPr lang="en-US" b="0" i="0" dirty="0">
              <a:effectLst/>
            </a:endParaRPr>
          </a:p>
        </p:txBody>
      </p:sp>
      <p:grpSp>
        <p:nvGrpSpPr>
          <p:cNvPr id="109" name="Group 108">
            <a:extLst>
              <a:ext uri="{FF2B5EF4-FFF2-40B4-BE49-F238E27FC236}">
                <a16:creationId xmlns:a16="http://schemas.microsoft.com/office/drawing/2014/main" id="{26971A0E-8D9F-4DC4-A556-C9B4D4993BEC}"/>
              </a:ext>
            </a:extLst>
          </p:cNvPr>
          <p:cNvGrpSpPr/>
          <p:nvPr/>
        </p:nvGrpSpPr>
        <p:grpSpPr>
          <a:xfrm>
            <a:off x="2700611" y="4097404"/>
            <a:ext cx="6211921" cy="2579877"/>
            <a:chOff x="2995579" y="3418979"/>
            <a:chExt cx="6211921" cy="2579877"/>
          </a:xfrm>
        </p:grpSpPr>
        <p:cxnSp>
          <p:nvCxnSpPr>
            <p:cNvPr id="53" name="Straight Connector 52">
              <a:extLst>
                <a:ext uri="{FF2B5EF4-FFF2-40B4-BE49-F238E27FC236}">
                  <a16:creationId xmlns:a16="http://schemas.microsoft.com/office/drawing/2014/main" id="{62CB8D25-078F-4019-856D-6C3B168D528B}"/>
                </a:ext>
              </a:extLst>
            </p:cNvPr>
            <p:cNvCxnSpPr>
              <a:cxnSpLocks/>
            </p:cNvCxnSpPr>
            <p:nvPr/>
          </p:nvCxnSpPr>
          <p:spPr>
            <a:xfrm flipH="1">
              <a:off x="7445399" y="3864247"/>
              <a:ext cx="17861" cy="1187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A5A67ED-CF3F-49C7-B36D-99D0F0057DAE}"/>
                </a:ext>
              </a:extLst>
            </p:cNvPr>
            <p:cNvGrpSpPr/>
            <p:nvPr/>
          </p:nvGrpSpPr>
          <p:grpSpPr>
            <a:xfrm>
              <a:off x="8309895" y="4788720"/>
              <a:ext cx="897605" cy="611772"/>
              <a:chOff x="1209368" y="3429000"/>
              <a:chExt cx="1809135" cy="1220144"/>
            </a:xfrm>
          </p:grpSpPr>
          <p:sp>
            <p:nvSpPr>
              <p:cNvPr id="8" name="Rectangle: Rounded Corners 7">
                <a:extLst>
                  <a:ext uri="{FF2B5EF4-FFF2-40B4-BE49-F238E27FC236}">
                    <a16:creationId xmlns:a16="http://schemas.microsoft.com/office/drawing/2014/main" id="{94FCA028-786F-417B-9274-F3FEB9176B93}"/>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F26B8E9-634C-496A-A7BE-1716CFA91A79}"/>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EAAA9DD-BEF0-4507-A1F0-B6554DF47F16}"/>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64BE95F4-123F-44DE-82D7-20DFBE151E94}"/>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ACD3F5E-E262-4731-A541-4EF1441F75B9}"/>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ircle: Hollow 12">
                <a:extLst>
                  <a:ext uri="{FF2B5EF4-FFF2-40B4-BE49-F238E27FC236}">
                    <a16:creationId xmlns:a16="http://schemas.microsoft.com/office/drawing/2014/main" id="{3BB8EEC6-69B8-45AF-A99C-77EF542D165E}"/>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B9E15BD2-2FDD-45C8-AF14-5921BA0A2EE2}"/>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a:extLst>
                <a:ext uri="{FF2B5EF4-FFF2-40B4-BE49-F238E27FC236}">
                  <a16:creationId xmlns:a16="http://schemas.microsoft.com/office/drawing/2014/main" id="{B94EDAA2-AA74-4751-941A-65FC425D10D1}"/>
                </a:ext>
              </a:extLst>
            </p:cNvPr>
            <p:cNvGrpSpPr/>
            <p:nvPr/>
          </p:nvGrpSpPr>
          <p:grpSpPr>
            <a:xfrm>
              <a:off x="7014458" y="3418979"/>
              <a:ext cx="897605" cy="611772"/>
              <a:chOff x="1209368" y="3429000"/>
              <a:chExt cx="1809135" cy="1220144"/>
            </a:xfrm>
          </p:grpSpPr>
          <p:sp>
            <p:nvSpPr>
              <p:cNvPr id="40" name="Rectangle: Rounded Corners 39">
                <a:extLst>
                  <a:ext uri="{FF2B5EF4-FFF2-40B4-BE49-F238E27FC236}">
                    <a16:creationId xmlns:a16="http://schemas.microsoft.com/office/drawing/2014/main" id="{7B20F383-EE33-4ADC-913E-827DA88C6C0D}"/>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AC71C066-A705-440B-A81C-531243719B08}"/>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2F5AC6A4-8BEF-4301-8751-A4FA307B157A}"/>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392C3709-C368-497D-A641-2F88A2A01D85}"/>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07014CA-591C-447C-BEC1-903FDB67DB56}"/>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ircle: Hollow 44">
                <a:extLst>
                  <a:ext uri="{FF2B5EF4-FFF2-40B4-BE49-F238E27FC236}">
                    <a16:creationId xmlns:a16="http://schemas.microsoft.com/office/drawing/2014/main" id="{6F24903F-1A64-4614-966E-718F2448F87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Rectangle 45">
                <a:extLst>
                  <a:ext uri="{FF2B5EF4-FFF2-40B4-BE49-F238E27FC236}">
                    <a16:creationId xmlns:a16="http://schemas.microsoft.com/office/drawing/2014/main" id="{F2D633EF-97F8-4AE0-A837-4EBB56FB444A}"/>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0" name="Straight Connector 49">
              <a:extLst>
                <a:ext uri="{FF2B5EF4-FFF2-40B4-BE49-F238E27FC236}">
                  <a16:creationId xmlns:a16="http://schemas.microsoft.com/office/drawing/2014/main" id="{58325868-FCC4-4BF7-AF53-47A87D530698}"/>
                </a:ext>
              </a:extLst>
            </p:cNvPr>
            <p:cNvCxnSpPr>
              <a:cxnSpLocks/>
              <a:endCxn id="9" idx="1"/>
            </p:cNvCxnSpPr>
            <p:nvPr/>
          </p:nvCxnSpPr>
          <p:spPr>
            <a:xfrm>
              <a:off x="5330782" y="5011217"/>
              <a:ext cx="2979113" cy="295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BD53F09-E5A2-4BE8-B448-99AA9EDE9B27}"/>
                </a:ext>
              </a:extLst>
            </p:cNvPr>
            <p:cNvCxnSpPr>
              <a:cxnSpLocks/>
            </p:cNvCxnSpPr>
            <p:nvPr/>
          </p:nvCxnSpPr>
          <p:spPr>
            <a:xfrm flipV="1">
              <a:off x="3264955" y="5051270"/>
              <a:ext cx="1538641" cy="4408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A068506-5FB2-47FE-8E14-762FE9ECD863}"/>
                </a:ext>
              </a:extLst>
            </p:cNvPr>
            <p:cNvCxnSpPr>
              <a:cxnSpLocks/>
            </p:cNvCxnSpPr>
            <p:nvPr/>
          </p:nvCxnSpPr>
          <p:spPr>
            <a:xfrm flipH="1" flipV="1">
              <a:off x="3396078" y="4401814"/>
              <a:ext cx="1421132" cy="6016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reeform: Shape 58">
              <a:extLst>
                <a:ext uri="{FF2B5EF4-FFF2-40B4-BE49-F238E27FC236}">
                  <a16:creationId xmlns:a16="http://schemas.microsoft.com/office/drawing/2014/main" id="{EACD6023-4D14-4684-9111-6EA3BF2CC2F3}"/>
                </a:ext>
              </a:extLst>
            </p:cNvPr>
            <p:cNvSpPr/>
            <p:nvPr/>
          </p:nvSpPr>
          <p:spPr>
            <a:xfrm>
              <a:off x="4678135" y="4782045"/>
              <a:ext cx="652647" cy="399788"/>
            </a:xfrm>
            <a:custGeom>
              <a:avLst/>
              <a:gdLst>
                <a:gd name="connsiteX0" fmla="*/ 0 w 1093665"/>
                <a:gd name="connsiteY0" fmla="*/ 0 h 617399"/>
                <a:gd name="connsiteX1" fmla="*/ 156060 w 1093665"/>
                <a:gd name="connsiteY1" fmla="*/ 0 h 617399"/>
                <a:gd name="connsiteX2" fmla="*/ 154637 w 1093665"/>
                <a:gd name="connsiteY2" fmla="*/ 12058 h 617399"/>
                <a:gd name="connsiteX3" fmla="*/ 546833 w 1093665"/>
                <a:gd name="connsiteY3" fmla="*/ 347040 h 617399"/>
                <a:gd name="connsiteX4" fmla="*/ 939029 w 1093665"/>
                <a:gd name="connsiteY4" fmla="*/ 12058 h 617399"/>
                <a:gd name="connsiteX5" fmla="*/ 937606 w 1093665"/>
                <a:gd name="connsiteY5" fmla="*/ 0 h 617399"/>
                <a:gd name="connsiteX6" fmla="*/ 1093665 w 1093665"/>
                <a:gd name="connsiteY6" fmla="*/ 0 h 617399"/>
                <a:gd name="connsiteX7" fmla="*/ 1093665 w 1093665"/>
                <a:gd name="connsiteY7" fmla="*/ 617399 h 617399"/>
                <a:gd name="connsiteX8" fmla="*/ 0 w 1093665"/>
                <a:gd name="connsiteY8" fmla="*/ 617399 h 61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665" h="617399">
                  <a:moveTo>
                    <a:pt x="0" y="0"/>
                  </a:moveTo>
                  <a:lnTo>
                    <a:pt x="156060" y="0"/>
                  </a:lnTo>
                  <a:lnTo>
                    <a:pt x="154637" y="12058"/>
                  </a:lnTo>
                  <a:cubicBezTo>
                    <a:pt x="154637" y="197063"/>
                    <a:pt x="330229" y="347040"/>
                    <a:pt x="546833" y="347040"/>
                  </a:cubicBezTo>
                  <a:cubicBezTo>
                    <a:pt x="763437" y="347040"/>
                    <a:pt x="939029" y="197063"/>
                    <a:pt x="939029" y="12058"/>
                  </a:cubicBezTo>
                  <a:lnTo>
                    <a:pt x="937606" y="0"/>
                  </a:lnTo>
                  <a:lnTo>
                    <a:pt x="1093665" y="0"/>
                  </a:lnTo>
                  <a:lnTo>
                    <a:pt x="1093665" y="617399"/>
                  </a:lnTo>
                  <a:lnTo>
                    <a:pt x="0" y="617399"/>
                  </a:lnTo>
                  <a:close/>
                </a:path>
              </a:pathLst>
            </a:custGeom>
            <a:solidFill>
              <a:srgbClr val="1637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2" name="TextBox 61">
              <a:extLst>
                <a:ext uri="{FF2B5EF4-FFF2-40B4-BE49-F238E27FC236}">
                  <a16:creationId xmlns:a16="http://schemas.microsoft.com/office/drawing/2014/main" id="{B08C6944-6AE7-48C0-AFE8-E7A40702FB1E}"/>
                </a:ext>
              </a:extLst>
            </p:cNvPr>
            <p:cNvSpPr txBox="1"/>
            <p:nvPr/>
          </p:nvSpPr>
          <p:spPr>
            <a:xfrm>
              <a:off x="4643465" y="5117994"/>
              <a:ext cx="504332" cy="239156"/>
            </a:xfrm>
            <a:prstGeom prst="rect">
              <a:avLst/>
            </a:prstGeom>
            <a:noFill/>
          </p:spPr>
          <p:txBody>
            <a:bodyPr wrap="none" rtlCol="0">
              <a:spAutoFit/>
            </a:bodyPr>
            <a:lstStyle/>
            <a:p>
              <a:r>
                <a:rPr lang="en-GB" dirty="0"/>
                <a:t>Bridge</a:t>
              </a:r>
            </a:p>
          </p:txBody>
        </p:sp>
        <p:grpSp>
          <p:nvGrpSpPr>
            <p:cNvPr id="91" name="Group 90">
              <a:extLst>
                <a:ext uri="{FF2B5EF4-FFF2-40B4-BE49-F238E27FC236}">
                  <a16:creationId xmlns:a16="http://schemas.microsoft.com/office/drawing/2014/main" id="{360A62B8-AC6D-498C-8E7E-93C3A3113CD9}"/>
                </a:ext>
              </a:extLst>
            </p:cNvPr>
            <p:cNvGrpSpPr/>
            <p:nvPr/>
          </p:nvGrpSpPr>
          <p:grpSpPr>
            <a:xfrm>
              <a:off x="3007507" y="5287630"/>
              <a:ext cx="522949" cy="369680"/>
              <a:chOff x="7786946" y="2162551"/>
              <a:chExt cx="2868614" cy="1676747"/>
            </a:xfrm>
          </p:grpSpPr>
          <p:sp>
            <p:nvSpPr>
              <p:cNvPr id="86" name="Freeform: Shape 85">
                <a:extLst>
                  <a:ext uri="{FF2B5EF4-FFF2-40B4-BE49-F238E27FC236}">
                    <a16:creationId xmlns:a16="http://schemas.microsoft.com/office/drawing/2014/main" id="{7FCB4999-556E-40F5-A77D-AED8341DE995}"/>
                  </a:ext>
                </a:extLst>
              </p:cNvPr>
              <p:cNvSpPr/>
              <p:nvPr/>
            </p:nvSpPr>
            <p:spPr>
              <a:xfrm rot="10800000">
                <a:off x="7786947" y="2162551"/>
                <a:ext cx="2868613" cy="1583598"/>
              </a:xfrm>
              <a:custGeom>
                <a:avLst/>
                <a:gdLst>
                  <a:gd name="connsiteX0" fmla="*/ 2582099 w 2868613"/>
                  <a:gd name="connsiteY0" fmla="*/ 1583598 h 1583598"/>
                  <a:gd name="connsiteX1" fmla="*/ 286514 w 2868613"/>
                  <a:gd name="connsiteY1" fmla="*/ 1583598 h 1583598"/>
                  <a:gd name="connsiteX2" fmla="*/ 0 w 2868613"/>
                  <a:gd name="connsiteY2" fmla="*/ 1297084 h 1583598"/>
                  <a:gd name="connsiteX3" fmla="*/ 0 w 2868613"/>
                  <a:gd name="connsiteY3" fmla="*/ 151065 h 1583598"/>
                  <a:gd name="connsiteX4" fmla="*/ 22516 w 2868613"/>
                  <a:gd name="connsiteY4" fmla="*/ 39541 h 1583598"/>
                  <a:gd name="connsiteX5" fmla="*/ 43879 w 2868613"/>
                  <a:gd name="connsiteY5" fmla="*/ 182 h 1583598"/>
                  <a:gd name="connsiteX6" fmla="*/ 101860 w 2868613"/>
                  <a:gd name="connsiteY6" fmla="*/ 182 h 1583598"/>
                  <a:gd name="connsiteX7" fmla="*/ 189967 w 2868613"/>
                  <a:gd name="connsiteY7" fmla="*/ 182 h 1583598"/>
                  <a:gd name="connsiteX8" fmla="*/ 2794260 w 2868613"/>
                  <a:gd name="connsiteY8" fmla="*/ 182 h 1583598"/>
                  <a:gd name="connsiteX9" fmla="*/ 2794260 w 2868613"/>
                  <a:gd name="connsiteY9" fmla="*/ 0 h 1583598"/>
                  <a:gd name="connsiteX10" fmla="*/ 2824636 w 2868613"/>
                  <a:gd name="connsiteY10" fmla="*/ 0 h 1583598"/>
                  <a:gd name="connsiteX11" fmla="*/ 2846097 w 2868613"/>
                  <a:gd name="connsiteY11" fmla="*/ 39541 h 1583598"/>
                  <a:gd name="connsiteX12" fmla="*/ 2868613 w 2868613"/>
                  <a:gd name="connsiteY12" fmla="*/ 151065 h 1583598"/>
                  <a:gd name="connsiteX13" fmla="*/ 2868613 w 2868613"/>
                  <a:gd name="connsiteY13" fmla="*/ 1297084 h 1583598"/>
                  <a:gd name="connsiteX14" fmla="*/ 2582099 w 2868613"/>
                  <a:gd name="connsiteY14" fmla="*/ 1583598 h 158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8613" h="1583598">
                    <a:moveTo>
                      <a:pt x="2582099" y="1583598"/>
                    </a:moveTo>
                    <a:lnTo>
                      <a:pt x="286514" y="1583598"/>
                    </a:lnTo>
                    <a:cubicBezTo>
                      <a:pt x="128277" y="1583598"/>
                      <a:pt x="0" y="1455321"/>
                      <a:pt x="0" y="1297084"/>
                    </a:cubicBezTo>
                    <a:lnTo>
                      <a:pt x="0" y="151065"/>
                    </a:lnTo>
                    <a:cubicBezTo>
                      <a:pt x="0" y="111506"/>
                      <a:pt x="8017" y="73819"/>
                      <a:pt x="22516" y="39541"/>
                    </a:cubicBezTo>
                    <a:lnTo>
                      <a:pt x="43879" y="182"/>
                    </a:lnTo>
                    <a:lnTo>
                      <a:pt x="101860" y="182"/>
                    </a:lnTo>
                    <a:lnTo>
                      <a:pt x="189967" y="182"/>
                    </a:lnTo>
                    <a:lnTo>
                      <a:pt x="2794260" y="182"/>
                    </a:lnTo>
                    <a:lnTo>
                      <a:pt x="2794260" y="0"/>
                    </a:lnTo>
                    <a:lnTo>
                      <a:pt x="2824636" y="0"/>
                    </a:lnTo>
                    <a:lnTo>
                      <a:pt x="2846097" y="39541"/>
                    </a:lnTo>
                    <a:cubicBezTo>
                      <a:pt x="2860596" y="73819"/>
                      <a:pt x="2868613" y="111506"/>
                      <a:pt x="2868613" y="151065"/>
                    </a:cubicBezTo>
                    <a:lnTo>
                      <a:pt x="2868613" y="1297084"/>
                    </a:lnTo>
                    <a:cubicBezTo>
                      <a:pt x="2868613" y="1455321"/>
                      <a:pt x="2740336" y="1583598"/>
                      <a:pt x="2582099" y="1583598"/>
                    </a:cubicBezTo>
                    <a:close/>
                  </a:path>
                </a:pathLst>
              </a:custGeom>
              <a:solidFill>
                <a:srgbClr val="235A67"/>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3" name="Freeform: Shape 82">
                <a:extLst>
                  <a:ext uri="{FF2B5EF4-FFF2-40B4-BE49-F238E27FC236}">
                    <a16:creationId xmlns:a16="http://schemas.microsoft.com/office/drawing/2014/main" id="{A6BB5601-48CD-45F3-8358-CF3FCB5AA681}"/>
                  </a:ext>
                </a:extLst>
              </p:cNvPr>
              <p:cNvSpPr/>
              <p:nvPr/>
            </p:nvSpPr>
            <p:spPr>
              <a:xfrm rot="10800000">
                <a:off x="7786946" y="3722263"/>
                <a:ext cx="2868613" cy="117035"/>
              </a:xfrm>
              <a:custGeom>
                <a:avLst/>
                <a:gdLst>
                  <a:gd name="connsiteX0" fmla="*/ 0 w 2728098"/>
                  <a:gd name="connsiteY0" fmla="*/ 110855 h 110855"/>
                  <a:gd name="connsiteX1" fmla="*/ 22225 w 2728098"/>
                  <a:gd name="connsiteY1" fmla="*/ 83918 h 110855"/>
                  <a:gd name="connsiteX2" fmla="*/ 224821 w 2728098"/>
                  <a:gd name="connsiteY2" fmla="*/ 0 h 110855"/>
                  <a:gd name="connsiteX3" fmla="*/ 2520406 w 2728098"/>
                  <a:gd name="connsiteY3" fmla="*/ 0 h 110855"/>
                  <a:gd name="connsiteX4" fmla="*/ 2723002 w 2728098"/>
                  <a:gd name="connsiteY4" fmla="*/ 83918 h 110855"/>
                  <a:gd name="connsiteX5" fmla="*/ 2728098 w 2728098"/>
                  <a:gd name="connsiteY5" fmla="*/ 90094 h 110855"/>
                  <a:gd name="connsiteX6" fmla="*/ 40168 w 2728098"/>
                  <a:gd name="connsiteY6" fmla="*/ 90094 h 110855"/>
                  <a:gd name="connsiteX7" fmla="*/ 40167 w 2728098"/>
                  <a:gd name="connsiteY7" fmla="*/ 90094 h 110855"/>
                  <a:gd name="connsiteX8" fmla="*/ 40167 w 2728098"/>
                  <a:gd name="connsiteY8" fmla="*/ 90095 h 110855"/>
                  <a:gd name="connsiteX9" fmla="*/ 0 w 2728098"/>
                  <a:gd name="connsiteY9" fmla="*/ 110855 h 1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8098" h="110855">
                    <a:moveTo>
                      <a:pt x="0" y="110855"/>
                    </a:moveTo>
                    <a:lnTo>
                      <a:pt x="22225" y="83918"/>
                    </a:lnTo>
                    <a:cubicBezTo>
                      <a:pt x="74074" y="32069"/>
                      <a:pt x="145703" y="0"/>
                      <a:pt x="224821" y="0"/>
                    </a:cubicBezTo>
                    <a:lnTo>
                      <a:pt x="2520406" y="0"/>
                    </a:lnTo>
                    <a:cubicBezTo>
                      <a:pt x="2599525" y="0"/>
                      <a:pt x="2671153" y="32069"/>
                      <a:pt x="2723002" y="83918"/>
                    </a:cubicBezTo>
                    <a:lnTo>
                      <a:pt x="2728098" y="90094"/>
                    </a:lnTo>
                    <a:lnTo>
                      <a:pt x="40168" y="90094"/>
                    </a:lnTo>
                    <a:lnTo>
                      <a:pt x="40167" y="90094"/>
                    </a:lnTo>
                    <a:lnTo>
                      <a:pt x="40167" y="90095"/>
                    </a:lnTo>
                    <a:lnTo>
                      <a:pt x="0" y="110855"/>
                    </a:lnTo>
                    <a:close/>
                  </a:path>
                </a:pathLst>
              </a:custGeom>
              <a:solidFill>
                <a:srgbClr val="235A67"/>
              </a:solidFill>
              <a:ln>
                <a:solidFill>
                  <a:srgbClr val="235A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0" name="Freeform: Shape 89">
                <a:extLst>
                  <a:ext uri="{FF2B5EF4-FFF2-40B4-BE49-F238E27FC236}">
                    <a16:creationId xmlns:a16="http://schemas.microsoft.com/office/drawing/2014/main" id="{F26B4D96-C9B4-48A1-B0CB-EC67A06D6C52}"/>
                  </a:ext>
                </a:extLst>
              </p:cNvPr>
              <p:cNvSpPr/>
              <p:nvPr/>
            </p:nvSpPr>
            <p:spPr>
              <a:xfrm rot="10800000">
                <a:off x="7851706" y="2201277"/>
                <a:ext cx="2748344" cy="1478391"/>
              </a:xfrm>
              <a:custGeom>
                <a:avLst/>
                <a:gdLst>
                  <a:gd name="connsiteX0" fmla="*/ 2473842 w 2748344"/>
                  <a:gd name="connsiteY0" fmla="*/ 1311394 h 1311394"/>
                  <a:gd name="connsiteX1" fmla="*/ 274502 w 2748344"/>
                  <a:gd name="connsiteY1" fmla="*/ 1311394 h 1311394"/>
                  <a:gd name="connsiteX2" fmla="*/ 0 w 2748344"/>
                  <a:gd name="connsiteY2" fmla="*/ 1075188 h 1311394"/>
                  <a:gd name="connsiteX3" fmla="*/ 0 w 2748344"/>
                  <a:gd name="connsiteY3" fmla="*/ 130395 h 1311394"/>
                  <a:gd name="connsiteX4" fmla="*/ 4279 w 2748344"/>
                  <a:gd name="connsiteY4" fmla="*/ 112158 h 1311394"/>
                  <a:gd name="connsiteX5" fmla="*/ 772 w 2748344"/>
                  <a:gd name="connsiteY5" fmla="*/ 112158 h 1311394"/>
                  <a:gd name="connsiteX6" fmla="*/ 772 w 2748344"/>
                  <a:gd name="connsiteY6" fmla="*/ 0 h 1311394"/>
                  <a:gd name="connsiteX7" fmla="*/ 2747572 w 2748344"/>
                  <a:gd name="connsiteY7" fmla="*/ 0 h 1311394"/>
                  <a:gd name="connsiteX8" fmla="*/ 2747572 w 2748344"/>
                  <a:gd name="connsiteY8" fmla="*/ 112158 h 1311394"/>
                  <a:gd name="connsiteX9" fmla="*/ 2744065 w 2748344"/>
                  <a:gd name="connsiteY9" fmla="*/ 112158 h 1311394"/>
                  <a:gd name="connsiteX10" fmla="*/ 2748344 w 2748344"/>
                  <a:gd name="connsiteY10" fmla="*/ 130395 h 1311394"/>
                  <a:gd name="connsiteX11" fmla="*/ 2748344 w 2748344"/>
                  <a:gd name="connsiteY11" fmla="*/ 1075188 h 1311394"/>
                  <a:gd name="connsiteX12" fmla="*/ 2473842 w 2748344"/>
                  <a:gd name="connsiteY12" fmla="*/ 1311394 h 13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344" h="1311394">
                    <a:moveTo>
                      <a:pt x="2473842" y="1311394"/>
                    </a:moveTo>
                    <a:lnTo>
                      <a:pt x="274502" y="1311394"/>
                    </a:lnTo>
                    <a:cubicBezTo>
                      <a:pt x="122899" y="1311394"/>
                      <a:pt x="0" y="1205641"/>
                      <a:pt x="0" y="1075188"/>
                    </a:cubicBezTo>
                    <a:lnTo>
                      <a:pt x="0" y="130395"/>
                    </a:lnTo>
                    <a:lnTo>
                      <a:pt x="4279" y="112158"/>
                    </a:lnTo>
                    <a:lnTo>
                      <a:pt x="772" y="112158"/>
                    </a:lnTo>
                    <a:lnTo>
                      <a:pt x="772" y="0"/>
                    </a:lnTo>
                    <a:lnTo>
                      <a:pt x="2747572" y="0"/>
                    </a:lnTo>
                    <a:lnTo>
                      <a:pt x="2747572" y="112158"/>
                    </a:lnTo>
                    <a:lnTo>
                      <a:pt x="2744065" y="112158"/>
                    </a:lnTo>
                    <a:lnTo>
                      <a:pt x="2748344" y="130395"/>
                    </a:lnTo>
                    <a:lnTo>
                      <a:pt x="2748344" y="1075188"/>
                    </a:lnTo>
                    <a:cubicBezTo>
                      <a:pt x="2748344" y="1205641"/>
                      <a:pt x="2625445" y="1311394"/>
                      <a:pt x="2473842" y="1311394"/>
                    </a:cubicBezTo>
                    <a:close/>
                  </a:path>
                </a:pathLst>
              </a:cu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93" name="Group 92">
              <a:extLst>
                <a:ext uri="{FF2B5EF4-FFF2-40B4-BE49-F238E27FC236}">
                  <a16:creationId xmlns:a16="http://schemas.microsoft.com/office/drawing/2014/main" id="{F57E1BED-CC58-438D-A2E6-33CE684584EC}"/>
                </a:ext>
              </a:extLst>
            </p:cNvPr>
            <p:cNvGrpSpPr/>
            <p:nvPr/>
          </p:nvGrpSpPr>
          <p:grpSpPr>
            <a:xfrm>
              <a:off x="3063093" y="4082037"/>
              <a:ext cx="522949" cy="369680"/>
              <a:chOff x="7786946" y="2162551"/>
              <a:chExt cx="2868614" cy="1676747"/>
            </a:xfrm>
          </p:grpSpPr>
          <p:sp>
            <p:nvSpPr>
              <p:cNvPr id="94" name="Freeform: Shape 93">
                <a:extLst>
                  <a:ext uri="{FF2B5EF4-FFF2-40B4-BE49-F238E27FC236}">
                    <a16:creationId xmlns:a16="http://schemas.microsoft.com/office/drawing/2014/main" id="{0D12FDC4-F4EF-43B7-B41C-B221A9308E9B}"/>
                  </a:ext>
                </a:extLst>
              </p:cNvPr>
              <p:cNvSpPr/>
              <p:nvPr/>
            </p:nvSpPr>
            <p:spPr>
              <a:xfrm rot="10800000">
                <a:off x="7786947" y="2162551"/>
                <a:ext cx="2868613" cy="1583598"/>
              </a:xfrm>
              <a:custGeom>
                <a:avLst/>
                <a:gdLst>
                  <a:gd name="connsiteX0" fmla="*/ 2582099 w 2868613"/>
                  <a:gd name="connsiteY0" fmla="*/ 1583598 h 1583598"/>
                  <a:gd name="connsiteX1" fmla="*/ 286514 w 2868613"/>
                  <a:gd name="connsiteY1" fmla="*/ 1583598 h 1583598"/>
                  <a:gd name="connsiteX2" fmla="*/ 0 w 2868613"/>
                  <a:gd name="connsiteY2" fmla="*/ 1297084 h 1583598"/>
                  <a:gd name="connsiteX3" fmla="*/ 0 w 2868613"/>
                  <a:gd name="connsiteY3" fmla="*/ 151065 h 1583598"/>
                  <a:gd name="connsiteX4" fmla="*/ 22516 w 2868613"/>
                  <a:gd name="connsiteY4" fmla="*/ 39541 h 1583598"/>
                  <a:gd name="connsiteX5" fmla="*/ 43879 w 2868613"/>
                  <a:gd name="connsiteY5" fmla="*/ 182 h 1583598"/>
                  <a:gd name="connsiteX6" fmla="*/ 101860 w 2868613"/>
                  <a:gd name="connsiteY6" fmla="*/ 182 h 1583598"/>
                  <a:gd name="connsiteX7" fmla="*/ 189967 w 2868613"/>
                  <a:gd name="connsiteY7" fmla="*/ 182 h 1583598"/>
                  <a:gd name="connsiteX8" fmla="*/ 2794260 w 2868613"/>
                  <a:gd name="connsiteY8" fmla="*/ 182 h 1583598"/>
                  <a:gd name="connsiteX9" fmla="*/ 2794260 w 2868613"/>
                  <a:gd name="connsiteY9" fmla="*/ 0 h 1583598"/>
                  <a:gd name="connsiteX10" fmla="*/ 2824636 w 2868613"/>
                  <a:gd name="connsiteY10" fmla="*/ 0 h 1583598"/>
                  <a:gd name="connsiteX11" fmla="*/ 2846097 w 2868613"/>
                  <a:gd name="connsiteY11" fmla="*/ 39541 h 1583598"/>
                  <a:gd name="connsiteX12" fmla="*/ 2868613 w 2868613"/>
                  <a:gd name="connsiteY12" fmla="*/ 151065 h 1583598"/>
                  <a:gd name="connsiteX13" fmla="*/ 2868613 w 2868613"/>
                  <a:gd name="connsiteY13" fmla="*/ 1297084 h 1583598"/>
                  <a:gd name="connsiteX14" fmla="*/ 2582099 w 2868613"/>
                  <a:gd name="connsiteY14" fmla="*/ 1583598 h 158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8613" h="1583598">
                    <a:moveTo>
                      <a:pt x="2582099" y="1583598"/>
                    </a:moveTo>
                    <a:lnTo>
                      <a:pt x="286514" y="1583598"/>
                    </a:lnTo>
                    <a:cubicBezTo>
                      <a:pt x="128277" y="1583598"/>
                      <a:pt x="0" y="1455321"/>
                      <a:pt x="0" y="1297084"/>
                    </a:cubicBezTo>
                    <a:lnTo>
                      <a:pt x="0" y="151065"/>
                    </a:lnTo>
                    <a:cubicBezTo>
                      <a:pt x="0" y="111506"/>
                      <a:pt x="8017" y="73819"/>
                      <a:pt x="22516" y="39541"/>
                    </a:cubicBezTo>
                    <a:lnTo>
                      <a:pt x="43879" y="182"/>
                    </a:lnTo>
                    <a:lnTo>
                      <a:pt x="101860" y="182"/>
                    </a:lnTo>
                    <a:lnTo>
                      <a:pt x="189967" y="182"/>
                    </a:lnTo>
                    <a:lnTo>
                      <a:pt x="2794260" y="182"/>
                    </a:lnTo>
                    <a:lnTo>
                      <a:pt x="2794260" y="0"/>
                    </a:lnTo>
                    <a:lnTo>
                      <a:pt x="2824636" y="0"/>
                    </a:lnTo>
                    <a:lnTo>
                      <a:pt x="2846097" y="39541"/>
                    </a:lnTo>
                    <a:cubicBezTo>
                      <a:pt x="2860596" y="73819"/>
                      <a:pt x="2868613" y="111506"/>
                      <a:pt x="2868613" y="151065"/>
                    </a:cubicBezTo>
                    <a:lnTo>
                      <a:pt x="2868613" y="1297084"/>
                    </a:lnTo>
                    <a:cubicBezTo>
                      <a:pt x="2868613" y="1455321"/>
                      <a:pt x="2740336" y="1583598"/>
                      <a:pt x="2582099" y="1583598"/>
                    </a:cubicBezTo>
                    <a:close/>
                  </a:path>
                </a:pathLst>
              </a:custGeom>
              <a:solidFill>
                <a:srgbClr val="235A67"/>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5" name="Freeform: Shape 94">
                <a:extLst>
                  <a:ext uri="{FF2B5EF4-FFF2-40B4-BE49-F238E27FC236}">
                    <a16:creationId xmlns:a16="http://schemas.microsoft.com/office/drawing/2014/main" id="{F8493DE5-1DD2-446F-AEE6-204E2CE8F968}"/>
                  </a:ext>
                </a:extLst>
              </p:cNvPr>
              <p:cNvSpPr/>
              <p:nvPr/>
            </p:nvSpPr>
            <p:spPr>
              <a:xfrm rot="10800000">
                <a:off x="7786946" y="3722263"/>
                <a:ext cx="2868613" cy="117035"/>
              </a:xfrm>
              <a:custGeom>
                <a:avLst/>
                <a:gdLst>
                  <a:gd name="connsiteX0" fmla="*/ 0 w 2728098"/>
                  <a:gd name="connsiteY0" fmla="*/ 110855 h 110855"/>
                  <a:gd name="connsiteX1" fmla="*/ 22225 w 2728098"/>
                  <a:gd name="connsiteY1" fmla="*/ 83918 h 110855"/>
                  <a:gd name="connsiteX2" fmla="*/ 224821 w 2728098"/>
                  <a:gd name="connsiteY2" fmla="*/ 0 h 110855"/>
                  <a:gd name="connsiteX3" fmla="*/ 2520406 w 2728098"/>
                  <a:gd name="connsiteY3" fmla="*/ 0 h 110855"/>
                  <a:gd name="connsiteX4" fmla="*/ 2723002 w 2728098"/>
                  <a:gd name="connsiteY4" fmla="*/ 83918 h 110855"/>
                  <a:gd name="connsiteX5" fmla="*/ 2728098 w 2728098"/>
                  <a:gd name="connsiteY5" fmla="*/ 90094 h 110855"/>
                  <a:gd name="connsiteX6" fmla="*/ 40168 w 2728098"/>
                  <a:gd name="connsiteY6" fmla="*/ 90094 h 110855"/>
                  <a:gd name="connsiteX7" fmla="*/ 40167 w 2728098"/>
                  <a:gd name="connsiteY7" fmla="*/ 90094 h 110855"/>
                  <a:gd name="connsiteX8" fmla="*/ 40167 w 2728098"/>
                  <a:gd name="connsiteY8" fmla="*/ 90095 h 110855"/>
                  <a:gd name="connsiteX9" fmla="*/ 0 w 2728098"/>
                  <a:gd name="connsiteY9" fmla="*/ 110855 h 1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8098" h="110855">
                    <a:moveTo>
                      <a:pt x="0" y="110855"/>
                    </a:moveTo>
                    <a:lnTo>
                      <a:pt x="22225" y="83918"/>
                    </a:lnTo>
                    <a:cubicBezTo>
                      <a:pt x="74074" y="32069"/>
                      <a:pt x="145703" y="0"/>
                      <a:pt x="224821" y="0"/>
                    </a:cubicBezTo>
                    <a:lnTo>
                      <a:pt x="2520406" y="0"/>
                    </a:lnTo>
                    <a:cubicBezTo>
                      <a:pt x="2599525" y="0"/>
                      <a:pt x="2671153" y="32069"/>
                      <a:pt x="2723002" y="83918"/>
                    </a:cubicBezTo>
                    <a:lnTo>
                      <a:pt x="2728098" y="90094"/>
                    </a:lnTo>
                    <a:lnTo>
                      <a:pt x="40168" y="90094"/>
                    </a:lnTo>
                    <a:lnTo>
                      <a:pt x="40167" y="90094"/>
                    </a:lnTo>
                    <a:lnTo>
                      <a:pt x="40167" y="90095"/>
                    </a:lnTo>
                    <a:lnTo>
                      <a:pt x="0" y="110855"/>
                    </a:lnTo>
                    <a:close/>
                  </a:path>
                </a:pathLst>
              </a:custGeom>
              <a:solidFill>
                <a:srgbClr val="235A67"/>
              </a:solidFill>
              <a:ln>
                <a:solidFill>
                  <a:srgbClr val="235A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Freeform: Shape 95">
                <a:extLst>
                  <a:ext uri="{FF2B5EF4-FFF2-40B4-BE49-F238E27FC236}">
                    <a16:creationId xmlns:a16="http://schemas.microsoft.com/office/drawing/2014/main" id="{F4B8B431-C762-49E4-9567-EE4FD553BF3C}"/>
                  </a:ext>
                </a:extLst>
              </p:cNvPr>
              <p:cNvSpPr/>
              <p:nvPr/>
            </p:nvSpPr>
            <p:spPr>
              <a:xfrm rot="10800000">
                <a:off x="7851706" y="2201277"/>
                <a:ext cx="2748344" cy="1478391"/>
              </a:xfrm>
              <a:custGeom>
                <a:avLst/>
                <a:gdLst>
                  <a:gd name="connsiteX0" fmla="*/ 2473842 w 2748344"/>
                  <a:gd name="connsiteY0" fmla="*/ 1311394 h 1311394"/>
                  <a:gd name="connsiteX1" fmla="*/ 274502 w 2748344"/>
                  <a:gd name="connsiteY1" fmla="*/ 1311394 h 1311394"/>
                  <a:gd name="connsiteX2" fmla="*/ 0 w 2748344"/>
                  <a:gd name="connsiteY2" fmla="*/ 1075188 h 1311394"/>
                  <a:gd name="connsiteX3" fmla="*/ 0 w 2748344"/>
                  <a:gd name="connsiteY3" fmla="*/ 130395 h 1311394"/>
                  <a:gd name="connsiteX4" fmla="*/ 4279 w 2748344"/>
                  <a:gd name="connsiteY4" fmla="*/ 112158 h 1311394"/>
                  <a:gd name="connsiteX5" fmla="*/ 772 w 2748344"/>
                  <a:gd name="connsiteY5" fmla="*/ 112158 h 1311394"/>
                  <a:gd name="connsiteX6" fmla="*/ 772 w 2748344"/>
                  <a:gd name="connsiteY6" fmla="*/ 0 h 1311394"/>
                  <a:gd name="connsiteX7" fmla="*/ 2747572 w 2748344"/>
                  <a:gd name="connsiteY7" fmla="*/ 0 h 1311394"/>
                  <a:gd name="connsiteX8" fmla="*/ 2747572 w 2748344"/>
                  <a:gd name="connsiteY8" fmla="*/ 112158 h 1311394"/>
                  <a:gd name="connsiteX9" fmla="*/ 2744065 w 2748344"/>
                  <a:gd name="connsiteY9" fmla="*/ 112158 h 1311394"/>
                  <a:gd name="connsiteX10" fmla="*/ 2748344 w 2748344"/>
                  <a:gd name="connsiteY10" fmla="*/ 130395 h 1311394"/>
                  <a:gd name="connsiteX11" fmla="*/ 2748344 w 2748344"/>
                  <a:gd name="connsiteY11" fmla="*/ 1075188 h 1311394"/>
                  <a:gd name="connsiteX12" fmla="*/ 2473842 w 2748344"/>
                  <a:gd name="connsiteY12" fmla="*/ 1311394 h 13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344" h="1311394">
                    <a:moveTo>
                      <a:pt x="2473842" y="1311394"/>
                    </a:moveTo>
                    <a:lnTo>
                      <a:pt x="274502" y="1311394"/>
                    </a:lnTo>
                    <a:cubicBezTo>
                      <a:pt x="122899" y="1311394"/>
                      <a:pt x="0" y="1205641"/>
                      <a:pt x="0" y="1075188"/>
                    </a:cubicBezTo>
                    <a:lnTo>
                      <a:pt x="0" y="130395"/>
                    </a:lnTo>
                    <a:lnTo>
                      <a:pt x="4279" y="112158"/>
                    </a:lnTo>
                    <a:lnTo>
                      <a:pt x="772" y="112158"/>
                    </a:lnTo>
                    <a:lnTo>
                      <a:pt x="772" y="0"/>
                    </a:lnTo>
                    <a:lnTo>
                      <a:pt x="2747572" y="0"/>
                    </a:lnTo>
                    <a:lnTo>
                      <a:pt x="2747572" y="112158"/>
                    </a:lnTo>
                    <a:lnTo>
                      <a:pt x="2744065" y="112158"/>
                    </a:lnTo>
                    <a:lnTo>
                      <a:pt x="2748344" y="130395"/>
                    </a:lnTo>
                    <a:lnTo>
                      <a:pt x="2748344" y="1075188"/>
                    </a:lnTo>
                    <a:cubicBezTo>
                      <a:pt x="2748344" y="1205641"/>
                      <a:pt x="2625445" y="1311394"/>
                      <a:pt x="2473842" y="1311394"/>
                    </a:cubicBezTo>
                    <a:close/>
                  </a:path>
                </a:pathLst>
              </a:cu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00" name="TextBox 99">
              <a:extLst>
                <a:ext uri="{FF2B5EF4-FFF2-40B4-BE49-F238E27FC236}">
                  <a16:creationId xmlns:a16="http://schemas.microsoft.com/office/drawing/2014/main" id="{F8A94C30-4988-4862-94A5-FB66291D527A}"/>
                </a:ext>
              </a:extLst>
            </p:cNvPr>
            <p:cNvSpPr txBox="1"/>
            <p:nvPr/>
          </p:nvSpPr>
          <p:spPr>
            <a:xfrm>
              <a:off x="3028443" y="4463495"/>
              <a:ext cx="417102" cy="369332"/>
            </a:xfrm>
            <a:prstGeom prst="rect">
              <a:avLst/>
            </a:prstGeom>
            <a:noFill/>
          </p:spPr>
          <p:txBody>
            <a:bodyPr wrap="none" rtlCol="0">
              <a:spAutoFit/>
            </a:bodyPr>
            <a:lstStyle/>
            <a:p>
              <a:r>
                <a:rPr lang="en-GB" dirty="0"/>
                <a:t>#1</a:t>
              </a:r>
            </a:p>
          </p:txBody>
        </p:sp>
        <p:sp>
          <p:nvSpPr>
            <p:cNvPr id="101" name="TextBox 100">
              <a:extLst>
                <a:ext uri="{FF2B5EF4-FFF2-40B4-BE49-F238E27FC236}">
                  <a16:creationId xmlns:a16="http://schemas.microsoft.com/office/drawing/2014/main" id="{36C7FCBD-FFD9-4EA6-9B01-CAE57C114273}"/>
                </a:ext>
              </a:extLst>
            </p:cNvPr>
            <p:cNvSpPr txBox="1"/>
            <p:nvPr/>
          </p:nvSpPr>
          <p:spPr>
            <a:xfrm>
              <a:off x="2995579" y="5629524"/>
              <a:ext cx="417102" cy="369332"/>
            </a:xfrm>
            <a:prstGeom prst="rect">
              <a:avLst/>
            </a:prstGeom>
            <a:noFill/>
          </p:spPr>
          <p:txBody>
            <a:bodyPr wrap="none" rtlCol="0">
              <a:spAutoFit/>
            </a:bodyPr>
            <a:lstStyle/>
            <a:p>
              <a:r>
                <a:rPr lang="en-GB" dirty="0"/>
                <a:t>#4</a:t>
              </a:r>
            </a:p>
          </p:txBody>
        </p:sp>
        <p:sp>
          <p:nvSpPr>
            <p:cNvPr id="102" name="TextBox 101">
              <a:extLst>
                <a:ext uri="{FF2B5EF4-FFF2-40B4-BE49-F238E27FC236}">
                  <a16:creationId xmlns:a16="http://schemas.microsoft.com/office/drawing/2014/main" id="{8BF76B2B-A04D-4B6D-8707-FD859637B844}"/>
                </a:ext>
              </a:extLst>
            </p:cNvPr>
            <p:cNvSpPr txBox="1"/>
            <p:nvPr/>
          </p:nvSpPr>
          <p:spPr>
            <a:xfrm>
              <a:off x="3945639" y="4370531"/>
              <a:ext cx="317716" cy="369332"/>
            </a:xfrm>
            <a:prstGeom prst="rect">
              <a:avLst/>
            </a:prstGeom>
            <a:noFill/>
          </p:spPr>
          <p:txBody>
            <a:bodyPr wrap="none" rtlCol="0">
              <a:spAutoFit/>
            </a:bodyPr>
            <a:lstStyle/>
            <a:p>
              <a:r>
                <a:rPr lang="en-GB" dirty="0"/>
                <a:t>A</a:t>
              </a:r>
            </a:p>
          </p:txBody>
        </p:sp>
        <p:sp>
          <p:nvSpPr>
            <p:cNvPr id="103" name="TextBox 102">
              <a:extLst>
                <a:ext uri="{FF2B5EF4-FFF2-40B4-BE49-F238E27FC236}">
                  <a16:creationId xmlns:a16="http://schemas.microsoft.com/office/drawing/2014/main" id="{35935CEF-A62D-4762-8D87-ACD5DBADD060}"/>
                </a:ext>
              </a:extLst>
            </p:cNvPr>
            <p:cNvSpPr txBox="1"/>
            <p:nvPr/>
          </p:nvSpPr>
          <p:spPr>
            <a:xfrm>
              <a:off x="4034275" y="5181833"/>
              <a:ext cx="317716" cy="369332"/>
            </a:xfrm>
            <a:prstGeom prst="rect">
              <a:avLst/>
            </a:prstGeom>
            <a:noFill/>
          </p:spPr>
          <p:txBody>
            <a:bodyPr wrap="none" rtlCol="0">
              <a:spAutoFit/>
            </a:bodyPr>
            <a:lstStyle/>
            <a:p>
              <a:r>
                <a:rPr lang="en-GB" dirty="0"/>
                <a:t>C</a:t>
              </a:r>
            </a:p>
          </p:txBody>
        </p:sp>
        <p:sp>
          <p:nvSpPr>
            <p:cNvPr id="104" name="TextBox 103">
              <a:extLst>
                <a:ext uri="{FF2B5EF4-FFF2-40B4-BE49-F238E27FC236}">
                  <a16:creationId xmlns:a16="http://schemas.microsoft.com/office/drawing/2014/main" id="{14AFEAC7-55BC-4D76-9850-6BC6140E7E7B}"/>
                </a:ext>
              </a:extLst>
            </p:cNvPr>
            <p:cNvSpPr txBox="1"/>
            <p:nvPr/>
          </p:nvSpPr>
          <p:spPr>
            <a:xfrm>
              <a:off x="5632129" y="4702651"/>
              <a:ext cx="317716" cy="369332"/>
            </a:xfrm>
            <a:prstGeom prst="rect">
              <a:avLst/>
            </a:prstGeom>
            <a:noFill/>
          </p:spPr>
          <p:txBody>
            <a:bodyPr wrap="none" rtlCol="0">
              <a:spAutoFit/>
            </a:bodyPr>
            <a:lstStyle/>
            <a:p>
              <a:r>
                <a:rPr lang="en-GB" dirty="0"/>
                <a:t>B</a:t>
              </a:r>
            </a:p>
          </p:txBody>
        </p:sp>
        <p:sp>
          <p:nvSpPr>
            <p:cNvPr id="107" name="TextBox 106">
              <a:extLst>
                <a:ext uri="{FF2B5EF4-FFF2-40B4-BE49-F238E27FC236}">
                  <a16:creationId xmlns:a16="http://schemas.microsoft.com/office/drawing/2014/main" id="{4B57F03D-9713-4534-BD3C-A6C26618D94C}"/>
                </a:ext>
              </a:extLst>
            </p:cNvPr>
            <p:cNvSpPr txBox="1"/>
            <p:nvPr/>
          </p:nvSpPr>
          <p:spPr>
            <a:xfrm>
              <a:off x="8568008" y="5381482"/>
              <a:ext cx="417102" cy="369332"/>
            </a:xfrm>
            <a:prstGeom prst="rect">
              <a:avLst/>
            </a:prstGeom>
            <a:noFill/>
          </p:spPr>
          <p:txBody>
            <a:bodyPr wrap="none" rtlCol="0">
              <a:spAutoFit/>
            </a:bodyPr>
            <a:lstStyle/>
            <a:p>
              <a:r>
                <a:rPr lang="en-GB" dirty="0"/>
                <a:t>#3</a:t>
              </a:r>
            </a:p>
          </p:txBody>
        </p:sp>
        <p:sp>
          <p:nvSpPr>
            <p:cNvPr id="108" name="TextBox 107">
              <a:extLst>
                <a:ext uri="{FF2B5EF4-FFF2-40B4-BE49-F238E27FC236}">
                  <a16:creationId xmlns:a16="http://schemas.microsoft.com/office/drawing/2014/main" id="{45E811A6-4711-40B8-BE16-967176D49A19}"/>
                </a:ext>
              </a:extLst>
            </p:cNvPr>
            <p:cNvSpPr txBox="1"/>
            <p:nvPr/>
          </p:nvSpPr>
          <p:spPr>
            <a:xfrm>
              <a:off x="7647844" y="3932740"/>
              <a:ext cx="417102" cy="369332"/>
            </a:xfrm>
            <a:prstGeom prst="rect">
              <a:avLst/>
            </a:prstGeom>
            <a:noFill/>
          </p:spPr>
          <p:txBody>
            <a:bodyPr wrap="none" rtlCol="0">
              <a:spAutoFit/>
            </a:bodyPr>
            <a:lstStyle/>
            <a:p>
              <a:r>
                <a:rPr lang="en-GB" dirty="0"/>
                <a:t>#2</a:t>
              </a:r>
            </a:p>
          </p:txBody>
        </p:sp>
      </p:grpSp>
    </p:spTree>
    <p:extLst>
      <p:ext uri="{BB962C8B-B14F-4D97-AF65-F5344CB8AC3E}">
        <p14:creationId xmlns:p14="http://schemas.microsoft.com/office/powerpoint/2010/main" val="1525096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703593F-9519-4908-97F7-E965C114F199}"/>
              </a:ext>
            </a:extLst>
          </p:cNvPr>
          <p:cNvCxnSpPr>
            <a:cxnSpLocks/>
          </p:cNvCxnSpPr>
          <p:nvPr/>
        </p:nvCxnSpPr>
        <p:spPr>
          <a:xfrm flipV="1">
            <a:off x="8672052" y="3476096"/>
            <a:ext cx="1047123" cy="994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Translating bridges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240192" y="1730585"/>
            <a:ext cx="11590421" cy="4935956"/>
          </a:xfrm>
        </p:spPr>
        <p:txBody>
          <a:bodyPr>
            <a:normAutofit/>
          </a:bodyPr>
          <a:lstStyle/>
          <a:p>
            <a:r>
              <a:rPr lang="en-US" dirty="0"/>
              <a:t>A </a:t>
            </a:r>
            <a:r>
              <a:rPr lang="en-US" i="1" dirty="0"/>
              <a:t>translating bridge</a:t>
            </a:r>
            <a:r>
              <a:rPr lang="en-US" dirty="0"/>
              <a:t> can even join segments using different layer 2 protocols, by translating frames from one format into the other.</a:t>
            </a:r>
            <a:endParaRPr lang="en-US" b="0" i="0" dirty="0">
              <a:effectLst/>
            </a:endParaRPr>
          </a:p>
        </p:txBody>
      </p:sp>
      <p:grpSp>
        <p:nvGrpSpPr>
          <p:cNvPr id="7" name="Group 6">
            <a:extLst>
              <a:ext uri="{FF2B5EF4-FFF2-40B4-BE49-F238E27FC236}">
                <a16:creationId xmlns:a16="http://schemas.microsoft.com/office/drawing/2014/main" id="{9C914E0A-4B5A-4CE8-8F64-C6E7B63996AE}"/>
              </a:ext>
            </a:extLst>
          </p:cNvPr>
          <p:cNvGrpSpPr/>
          <p:nvPr/>
        </p:nvGrpSpPr>
        <p:grpSpPr>
          <a:xfrm>
            <a:off x="10712660" y="4419157"/>
            <a:ext cx="897605" cy="611772"/>
            <a:chOff x="1209368" y="3429000"/>
            <a:chExt cx="1809135" cy="1220144"/>
          </a:xfrm>
        </p:grpSpPr>
        <p:sp>
          <p:nvSpPr>
            <p:cNvPr id="8" name="Rectangle: Rounded Corners 7">
              <a:extLst>
                <a:ext uri="{FF2B5EF4-FFF2-40B4-BE49-F238E27FC236}">
                  <a16:creationId xmlns:a16="http://schemas.microsoft.com/office/drawing/2014/main" id="{61A1EFA4-2F5A-46DB-BE31-DE355FA2A375}"/>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738D1F0-E00C-4A79-983E-D3B87AFCF103}"/>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EA05A30-A570-4426-A13E-EA39FB1D7229}"/>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BF102BBB-CFDC-4D32-8050-06CA854F5D4F}"/>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030D46E-3FF0-4033-9B00-D857A3F52AB9}"/>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ircle: Hollow 12">
              <a:extLst>
                <a:ext uri="{FF2B5EF4-FFF2-40B4-BE49-F238E27FC236}">
                  <a16:creationId xmlns:a16="http://schemas.microsoft.com/office/drawing/2014/main" id="{6EFCB693-8BC5-451D-8CD9-87DA4677436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6CB77CEA-35D7-42E8-9695-E510C79ADB3A}"/>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B86DA460-85D9-4BAD-9387-492BACAE12B4}"/>
              </a:ext>
            </a:extLst>
          </p:cNvPr>
          <p:cNvGrpSpPr/>
          <p:nvPr/>
        </p:nvGrpSpPr>
        <p:grpSpPr>
          <a:xfrm>
            <a:off x="9561014" y="3123114"/>
            <a:ext cx="897605" cy="611772"/>
            <a:chOff x="1209368" y="3429000"/>
            <a:chExt cx="1809135" cy="1220144"/>
          </a:xfrm>
        </p:grpSpPr>
        <p:sp>
          <p:nvSpPr>
            <p:cNvPr id="16" name="Rectangle: Rounded Corners 15">
              <a:extLst>
                <a:ext uri="{FF2B5EF4-FFF2-40B4-BE49-F238E27FC236}">
                  <a16:creationId xmlns:a16="http://schemas.microsoft.com/office/drawing/2014/main" id="{C2CF0D3F-483D-495A-90A9-C5D5BEEABE12}"/>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C0B217E-2D0F-4FC8-A686-CE77C85F66EB}"/>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17E6BC9-EAD5-4494-9166-420F4EA8A6D2}"/>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0E1DD368-39E4-4009-88D8-8DFFB242357A}"/>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BCB6CB4-37E2-4296-94C9-AFE1D37C2BCB}"/>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ircle: Hollow 20">
              <a:extLst>
                <a:ext uri="{FF2B5EF4-FFF2-40B4-BE49-F238E27FC236}">
                  <a16:creationId xmlns:a16="http://schemas.microsoft.com/office/drawing/2014/main" id="{70B593FE-AF09-4EDF-B405-1C26935A6B14}"/>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Rectangle 21">
              <a:extLst>
                <a:ext uri="{FF2B5EF4-FFF2-40B4-BE49-F238E27FC236}">
                  <a16:creationId xmlns:a16="http://schemas.microsoft.com/office/drawing/2014/main" id="{200A661D-5FDC-4742-8062-35D85996E27B}"/>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 name="Straight Connector 22">
            <a:extLst>
              <a:ext uri="{FF2B5EF4-FFF2-40B4-BE49-F238E27FC236}">
                <a16:creationId xmlns:a16="http://schemas.microsoft.com/office/drawing/2014/main" id="{BF87DE3A-F2B8-45CE-9D1C-1DBAB08BF17E}"/>
              </a:ext>
            </a:extLst>
          </p:cNvPr>
          <p:cNvCxnSpPr>
            <a:cxnSpLocks/>
            <a:endCxn id="9" idx="1"/>
          </p:cNvCxnSpPr>
          <p:nvPr/>
        </p:nvCxnSpPr>
        <p:spPr>
          <a:xfrm flipV="1">
            <a:off x="6513578" y="4671195"/>
            <a:ext cx="4199082" cy="119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53830A-1480-4944-A517-7CE84F34206C}"/>
              </a:ext>
            </a:extLst>
          </p:cNvPr>
          <p:cNvCxnSpPr>
            <a:cxnSpLocks/>
          </p:cNvCxnSpPr>
          <p:nvPr/>
        </p:nvCxnSpPr>
        <p:spPr>
          <a:xfrm flipH="1" flipV="1">
            <a:off x="8816349" y="4951100"/>
            <a:ext cx="1511003" cy="1183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45BF3AA1-0508-441D-B447-DFA62160B0ED}"/>
              </a:ext>
            </a:extLst>
          </p:cNvPr>
          <p:cNvSpPr/>
          <p:nvPr/>
        </p:nvSpPr>
        <p:spPr>
          <a:xfrm>
            <a:off x="5518292" y="4424793"/>
            <a:ext cx="1034222" cy="491911"/>
          </a:xfrm>
          <a:custGeom>
            <a:avLst/>
            <a:gdLst>
              <a:gd name="connsiteX0" fmla="*/ 0 w 1093665"/>
              <a:gd name="connsiteY0" fmla="*/ 0 h 617399"/>
              <a:gd name="connsiteX1" fmla="*/ 156060 w 1093665"/>
              <a:gd name="connsiteY1" fmla="*/ 0 h 617399"/>
              <a:gd name="connsiteX2" fmla="*/ 154637 w 1093665"/>
              <a:gd name="connsiteY2" fmla="*/ 12058 h 617399"/>
              <a:gd name="connsiteX3" fmla="*/ 546833 w 1093665"/>
              <a:gd name="connsiteY3" fmla="*/ 347040 h 617399"/>
              <a:gd name="connsiteX4" fmla="*/ 939029 w 1093665"/>
              <a:gd name="connsiteY4" fmla="*/ 12058 h 617399"/>
              <a:gd name="connsiteX5" fmla="*/ 937606 w 1093665"/>
              <a:gd name="connsiteY5" fmla="*/ 0 h 617399"/>
              <a:gd name="connsiteX6" fmla="*/ 1093665 w 1093665"/>
              <a:gd name="connsiteY6" fmla="*/ 0 h 617399"/>
              <a:gd name="connsiteX7" fmla="*/ 1093665 w 1093665"/>
              <a:gd name="connsiteY7" fmla="*/ 617399 h 617399"/>
              <a:gd name="connsiteX8" fmla="*/ 0 w 1093665"/>
              <a:gd name="connsiteY8" fmla="*/ 617399 h 61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665" h="617399">
                <a:moveTo>
                  <a:pt x="0" y="0"/>
                </a:moveTo>
                <a:lnTo>
                  <a:pt x="156060" y="0"/>
                </a:lnTo>
                <a:lnTo>
                  <a:pt x="154637" y="12058"/>
                </a:lnTo>
                <a:cubicBezTo>
                  <a:pt x="154637" y="197063"/>
                  <a:pt x="330229" y="347040"/>
                  <a:pt x="546833" y="347040"/>
                </a:cubicBezTo>
                <a:cubicBezTo>
                  <a:pt x="763437" y="347040"/>
                  <a:pt x="939029" y="197063"/>
                  <a:pt x="939029" y="12058"/>
                </a:cubicBezTo>
                <a:lnTo>
                  <a:pt x="937606" y="0"/>
                </a:lnTo>
                <a:lnTo>
                  <a:pt x="1093665" y="0"/>
                </a:lnTo>
                <a:lnTo>
                  <a:pt x="1093665" y="617399"/>
                </a:lnTo>
                <a:lnTo>
                  <a:pt x="0" y="617399"/>
                </a:lnTo>
                <a:close/>
              </a:path>
            </a:pathLst>
          </a:custGeom>
          <a:solidFill>
            <a:srgbClr val="1637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8" name="Group 27">
            <a:extLst>
              <a:ext uri="{FF2B5EF4-FFF2-40B4-BE49-F238E27FC236}">
                <a16:creationId xmlns:a16="http://schemas.microsoft.com/office/drawing/2014/main" id="{455E94D1-3023-487C-8D3A-7DEBB495D661}"/>
              </a:ext>
            </a:extLst>
          </p:cNvPr>
          <p:cNvGrpSpPr/>
          <p:nvPr/>
        </p:nvGrpSpPr>
        <p:grpSpPr>
          <a:xfrm>
            <a:off x="3615587" y="5922801"/>
            <a:ext cx="954521" cy="604510"/>
            <a:chOff x="7786946" y="2162551"/>
            <a:chExt cx="2868614" cy="1676747"/>
          </a:xfrm>
        </p:grpSpPr>
        <p:sp>
          <p:nvSpPr>
            <p:cNvPr id="29" name="Freeform: Shape 28">
              <a:extLst>
                <a:ext uri="{FF2B5EF4-FFF2-40B4-BE49-F238E27FC236}">
                  <a16:creationId xmlns:a16="http://schemas.microsoft.com/office/drawing/2014/main" id="{D2FDA0ED-E5B3-45F4-A8B6-43505CFA7854}"/>
                </a:ext>
              </a:extLst>
            </p:cNvPr>
            <p:cNvSpPr/>
            <p:nvPr/>
          </p:nvSpPr>
          <p:spPr>
            <a:xfrm rot="10800000">
              <a:off x="7786947" y="2162551"/>
              <a:ext cx="2868613" cy="1583598"/>
            </a:xfrm>
            <a:custGeom>
              <a:avLst/>
              <a:gdLst>
                <a:gd name="connsiteX0" fmla="*/ 2582099 w 2868613"/>
                <a:gd name="connsiteY0" fmla="*/ 1583598 h 1583598"/>
                <a:gd name="connsiteX1" fmla="*/ 286514 w 2868613"/>
                <a:gd name="connsiteY1" fmla="*/ 1583598 h 1583598"/>
                <a:gd name="connsiteX2" fmla="*/ 0 w 2868613"/>
                <a:gd name="connsiteY2" fmla="*/ 1297084 h 1583598"/>
                <a:gd name="connsiteX3" fmla="*/ 0 w 2868613"/>
                <a:gd name="connsiteY3" fmla="*/ 151065 h 1583598"/>
                <a:gd name="connsiteX4" fmla="*/ 22516 w 2868613"/>
                <a:gd name="connsiteY4" fmla="*/ 39541 h 1583598"/>
                <a:gd name="connsiteX5" fmla="*/ 43879 w 2868613"/>
                <a:gd name="connsiteY5" fmla="*/ 182 h 1583598"/>
                <a:gd name="connsiteX6" fmla="*/ 101860 w 2868613"/>
                <a:gd name="connsiteY6" fmla="*/ 182 h 1583598"/>
                <a:gd name="connsiteX7" fmla="*/ 189967 w 2868613"/>
                <a:gd name="connsiteY7" fmla="*/ 182 h 1583598"/>
                <a:gd name="connsiteX8" fmla="*/ 2794260 w 2868613"/>
                <a:gd name="connsiteY8" fmla="*/ 182 h 1583598"/>
                <a:gd name="connsiteX9" fmla="*/ 2794260 w 2868613"/>
                <a:gd name="connsiteY9" fmla="*/ 0 h 1583598"/>
                <a:gd name="connsiteX10" fmla="*/ 2824636 w 2868613"/>
                <a:gd name="connsiteY10" fmla="*/ 0 h 1583598"/>
                <a:gd name="connsiteX11" fmla="*/ 2846097 w 2868613"/>
                <a:gd name="connsiteY11" fmla="*/ 39541 h 1583598"/>
                <a:gd name="connsiteX12" fmla="*/ 2868613 w 2868613"/>
                <a:gd name="connsiteY12" fmla="*/ 151065 h 1583598"/>
                <a:gd name="connsiteX13" fmla="*/ 2868613 w 2868613"/>
                <a:gd name="connsiteY13" fmla="*/ 1297084 h 1583598"/>
                <a:gd name="connsiteX14" fmla="*/ 2582099 w 2868613"/>
                <a:gd name="connsiteY14" fmla="*/ 1583598 h 158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8613" h="1583598">
                  <a:moveTo>
                    <a:pt x="2582099" y="1583598"/>
                  </a:moveTo>
                  <a:lnTo>
                    <a:pt x="286514" y="1583598"/>
                  </a:lnTo>
                  <a:cubicBezTo>
                    <a:pt x="128277" y="1583598"/>
                    <a:pt x="0" y="1455321"/>
                    <a:pt x="0" y="1297084"/>
                  </a:cubicBezTo>
                  <a:lnTo>
                    <a:pt x="0" y="151065"/>
                  </a:lnTo>
                  <a:cubicBezTo>
                    <a:pt x="0" y="111506"/>
                    <a:pt x="8017" y="73819"/>
                    <a:pt x="22516" y="39541"/>
                  </a:cubicBezTo>
                  <a:lnTo>
                    <a:pt x="43879" y="182"/>
                  </a:lnTo>
                  <a:lnTo>
                    <a:pt x="101860" y="182"/>
                  </a:lnTo>
                  <a:lnTo>
                    <a:pt x="189967" y="182"/>
                  </a:lnTo>
                  <a:lnTo>
                    <a:pt x="2794260" y="182"/>
                  </a:lnTo>
                  <a:lnTo>
                    <a:pt x="2794260" y="0"/>
                  </a:lnTo>
                  <a:lnTo>
                    <a:pt x="2824636" y="0"/>
                  </a:lnTo>
                  <a:lnTo>
                    <a:pt x="2846097" y="39541"/>
                  </a:lnTo>
                  <a:cubicBezTo>
                    <a:pt x="2860596" y="73819"/>
                    <a:pt x="2868613" y="111506"/>
                    <a:pt x="2868613" y="151065"/>
                  </a:cubicBezTo>
                  <a:lnTo>
                    <a:pt x="2868613" y="1297084"/>
                  </a:lnTo>
                  <a:cubicBezTo>
                    <a:pt x="2868613" y="1455321"/>
                    <a:pt x="2740336" y="1583598"/>
                    <a:pt x="2582099" y="1583598"/>
                  </a:cubicBezTo>
                  <a:close/>
                </a:path>
              </a:pathLst>
            </a:custGeom>
            <a:solidFill>
              <a:srgbClr val="235A67"/>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0" name="Freeform: Shape 29">
              <a:extLst>
                <a:ext uri="{FF2B5EF4-FFF2-40B4-BE49-F238E27FC236}">
                  <a16:creationId xmlns:a16="http://schemas.microsoft.com/office/drawing/2014/main" id="{B942A8DB-40AF-4564-B1CF-A7ADE99A9569}"/>
                </a:ext>
              </a:extLst>
            </p:cNvPr>
            <p:cNvSpPr/>
            <p:nvPr/>
          </p:nvSpPr>
          <p:spPr>
            <a:xfrm rot="10800000">
              <a:off x="7786946" y="3722263"/>
              <a:ext cx="2868613" cy="117035"/>
            </a:xfrm>
            <a:custGeom>
              <a:avLst/>
              <a:gdLst>
                <a:gd name="connsiteX0" fmla="*/ 0 w 2728098"/>
                <a:gd name="connsiteY0" fmla="*/ 110855 h 110855"/>
                <a:gd name="connsiteX1" fmla="*/ 22225 w 2728098"/>
                <a:gd name="connsiteY1" fmla="*/ 83918 h 110855"/>
                <a:gd name="connsiteX2" fmla="*/ 224821 w 2728098"/>
                <a:gd name="connsiteY2" fmla="*/ 0 h 110855"/>
                <a:gd name="connsiteX3" fmla="*/ 2520406 w 2728098"/>
                <a:gd name="connsiteY3" fmla="*/ 0 h 110855"/>
                <a:gd name="connsiteX4" fmla="*/ 2723002 w 2728098"/>
                <a:gd name="connsiteY4" fmla="*/ 83918 h 110855"/>
                <a:gd name="connsiteX5" fmla="*/ 2728098 w 2728098"/>
                <a:gd name="connsiteY5" fmla="*/ 90094 h 110855"/>
                <a:gd name="connsiteX6" fmla="*/ 40168 w 2728098"/>
                <a:gd name="connsiteY6" fmla="*/ 90094 h 110855"/>
                <a:gd name="connsiteX7" fmla="*/ 40167 w 2728098"/>
                <a:gd name="connsiteY7" fmla="*/ 90094 h 110855"/>
                <a:gd name="connsiteX8" fmla="*/ 40167 w 2728098"/>
                <a:gd name="connsiteY8" fmla="*/ 90095 h 110855"/>
                <a:gd name="connsiteX9" fmla="*/ 0 w 2728098"/>
                <a:gd name="connsiteY9" fmla="*/ 110855 h 1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8098" h="110855">
                  <a:moveTo>
                    <a:pt x="0" y="110855"/>
                  </a:moveTo>
                  <a:lnTo>
                    <a:pt x="22225" y="83918"/>
                  </a:lnTo>
                  <a:cubicBezTo>
                    <a:pt x="74074" y="32069"/>
                    <a:pt x="145703" y="0"/>
                    <a:pt x="224821" y="0"/>
                  </a:cubicBezTo>
                  <a:lnTo>
                    <a:pt x="2520406" y="0"/>
                  </a:lnTo>
                  <a:cubicBezTo>
                    <a:pt x="2599525" y="0"/>
                    <a:pt x="2671153" y="32069"/>
                    <a:pt x="2723002" y="83918"/>
                  </a:cubicBezTo>
                  <a:lnTo>
                    <a:pt x="2728098" y="90094"/>
                  </a:lnTo>
                  <a:lnTo>
                    <a:pt x="40168" y="90094"/>
                  </a:lnTo>
                  <a:lnTo>
                    <a:pt x="40167" y="90094"/>
                  </a:lnTo>
                  <a:lnTo>
                    <a:pt x="40167" y="90095"/>
                  </a:lnTo>
                  <a:lnTo>
                    <a:pt x="0" y="110855"/>
                  </a:lnTo>
                  <a:close/>
                </a:path>
              </a:pathLst>
            </a:custGeom>
            <a:solidFill>
              <a:srgbClr val="235A67"/>
            </a:solidFill>
            <a:ln>
              <a:solidFill>
                <a:srgbClr val="235A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Freeform: Shape 30">
              <a:extLst>
                <a:ext uri="{FF2B5EF4-FFF2-40B4-BE49-F238E27FC236}">
                  <a16:creationId xmlns:a16="http://schemas.microsoft.com/office/drawing/2014/main" id="{4114C7D2-0BE9-44F4-93D4-E1ACC2994F48}"/>
                </a:ext>
              </a:extLst>
            </p:cNvPr>
            <p:cNvSpPr/>
            <p:nvPr/>
          </p:nvSpPr>
          <p:spPr>
            <a:xfrm rot="10800000">
              <a:off x="7851706" y="2201277"/>
              <a:ext cx="2748344" cy="1478391"/>
            </a:xfrm>
            <a:custGeom>
              <a:avLst/>
              <a:gdLst>
                <a:gd name="connsiteX0" fmla="*/ 2473842 w 2748344"/>
                <a:gd name="connsiteY0" fmla="*/ 1311394 h 1311394"/>
                <a:gd name="connsiteX1" fmla="*/ 274502 w 2748344"/>
                <a:gd name="connsiteY1" fmla="*/ 1311394 h 1311394"/>
                <a:gd name="connsiteX2" fmla="*/ 0 w 2748344"/>
                <a:gd name="connsiteY2" fmla="*/ 1075188 h 1311394"/>
                <a:gd name="connsiteX3" fmla="*/ 0 w 2748344"/>
                <a:gd name="connsiteY3" fmla="*/ 130395 h 1311394"/>
                <a:gd name="connsiteX4" fmla="*/ 4279 w 2748344"/>
                <a:gd name="connsiteY4" fmla="*/ 112158 h 1311394"/>
                <a:gd name="connsiteX5" fmla="*/ 772 w 2748344"/>
                <a:gd name="connsiteY5" fmla="*/ 112158 h 1311394"/>
                <a:gd name="connsiteX6" fmla="*/ 772 w 2748344"/>
                <a:gd name="connsiteY6" fmla="*/ 0 h 1311394"/>
                <a:gd name="connsiteX7" fmla="*/ 2747572 w 2748344"/>
                <a:gd name="connsiteY7" fmla="*/ 0 h 1311394"/>
                <a:gd name="connsiteX8" fmla="*/ 2747572 w 2748344"/>
                <a:gd name="connsiteY8" fmla="*/ 112158 h 1311394"/>
                <a:gd name="connsiteX9" fmla="*/ 2744065 w 2748344"/>
                <a:gd name="connsiteY9" fmla="*/ 112158 h 1311394"/>
                <a:gd name="connsiteX10" fmla="*/ 2748344 w 2748344"/>
                <a:gd name="connsiteY10" fmla="*/ 130395 h 1311394"/>
                <a:gd name="connsiteX11" fmla="*/ 2748344 w 2748344"/>
                <a:gd name="connsiteY11" fmla="*/ 1075188 h 1311394"/>
                <a:gd name="connsiteX12" fmla="*/ 2473842 w 2748344"/>
                <a:gd name="connsiteY12" fmla="*/ 1311394 h 13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344" h="1311394">
                  <a:moveTo>
                    <a:pt x="2473842" y="1311394"/>
                  </a:moveTo>
                  <a:lnTo>
                    <a:pt x="274502" y="1311394"/>
                  </a:lnTo>
                  <a:cubicBezTo>
                    <a:pt x="122899" y="1311394"/>
                    <a:pt x="0" y="1205641"/>
                    <a:pt x="0" y="1075188"/>
                  </a:cubicBezTo>
                  <a:lnTo>
                    <a:pt x="0" y="130395"/>
                  </a:lnTo>
                  <a:lnTo>
                    <a:pt x="4279" y="112158"/>
                  </a:lnTo>
                  <a:lnTo>
                    <a:pt x="772" y="112158"/>
                  </a:lnTo>
                  <a:lnTo>
                    <a:pt x="772" y="0"/>
                  </a:lnTo>
                  <a:lnTo>
                    <a:pt x="2747572" y="0"/>
                  </a:lnTo>
                  <a:lnTo>
                    <a:pt x="2747572" y="112158"/>
                  </a:lnTo>
                  <a:lnTo>
                    <a:pt x="2744065" y="112158"/>
                  </a:lnTo>
                  <a:lnTo>
                    <a:pt x="2748344" y="130395"/>
                  </a:lnTo>
                  <a:lnTo>
                    <a:pt x="2748344" y="1075188"/>
                  </a:lnTo>
                  <a:cubicBezTo>
                    <a:pt x="2748344" y="1205641"/>
                    <a:pt x="2625445" y="1311394"/>
                    <a:pt x="2473842" y="1311394"/>
                  </a:cubicBezTo>
                  <a:close/>
                </a:path>
              </a:pathLst>
            </a:cu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32" name="Group 31">
            <a:extLst>
              <a:ext uri="{FF2B5EF4-FFF2-40B4-BE49-F238E27FC236}">
                <a16:creationId xmlns:a16="http://schemas.microsoft.com/office/drawing/2014/main" id="{CB31CDA5-0F24-44D5-B7AE-19A0B3B139DF}"/>
              </a:ext>
            </a:extLst>
          </p:cNvPr>
          <p:cNvGrpSpPr/>
          <p:nvPr/>
        </p:nvGrpSpPr>
        <p:grpSpPr>
          <a:xfrm>
            <a:off x="10087399" y="5986118"/>
            <a:ext cx="954521" cy="594337"/>
            <a:chOff x="7786946" y="2162551"/>
            <a:chExt cx="2868614" cy="1676747"/>
          </a:xfrm>
        </p:grpSpPr>
        <p:sp>
          <p:nvSpPr>
            <p:cNvPr id="33" name="Freeform: Shape 32">
              <a:extLst>
                <a:ext uri="{FF2B5EF4-FFF2-40B4-BE49-F238E27FC236}">
                  <a16:creationId xmlns:a16="http://schemas.microsoft.com/office/drawing/2014/main" id="{DAF7DC72-CC6C-4E9F-91B1-E9E5BF3438EF}"/>
                </a:ext>
              </a:extLst>
            </p:cNvPr>
            <p:cNvSpPr/>
            <p:nvPr/>
          </p:nvSpPr>
          <p:spPr>
            <a:xfrm rot="10800000">
              <a:off x="7786947" y="2162551"/>
              <a:ext cx="2868613" cy="1583598"/>
            </a:xfrm>
            <a:custGeom>
              <a:avLst/>
              <a:gdLst>
                <a:gd name="connsiteX0" fmla="*/ 2582099 w 2868613"/>
                <a:gd name="connsiteY0" fmla="*/ 1583598 h 1583598"/>
                <a:gd name="connsiteX1" fmla="*/ 286514 w 2868613"/>
                <a:gd name="connsiteY1" fmla="*/ 1583598 h 1583598"/>
                <a:gd name="connsiteX2" fmla="*/ 0 w 2868613"/>
                <a:gd name="connsiteY2" fmla="*/ 1297084 h 1583598"/>
                <a:gd name="connsiteX3" fmla="*/ 0 w 2868613"/>
                <a:gd name="connsiteY3" fmla="*/ 151065 h 1583598"/>
                <a:gd name="connsiteX4" fmla="*/ 22516 w 2868613"/>
                <a:gd name="connsiteY4" fmla="*/ 39541 h 1583598"/>
                <a:gd name="connsiteX5" fmla="*/ 43879 w 2868613"/>
                <a:gd name="connsiteY5" fmla="*/ 182 h 1583598"/>
                <a:gd name="connsiteX6" fmla="*/ 101860 w 2868613"/>
                <a:gd name="connsiteY6" fmla="*/ 182 h 1583598"/>
                <a:gd name="connsiteX7" fmla="*/ 189967 w 2868613"/>
                <a:gd name="connsiteY7" fmla="*/ 182 h 1583598"/>
                <a:gd name="connsiteX8" fmla="*/ 2794260 w 2868613"/>
                <a:gd name="connsiteY8" fmla="*/ 182 h 1583598"/>
                <a:gd name="connsiteX9" fmla="*/ 2794260 w 2868613"/>
                <a:gd name="connsiteY9" fmla="*/ 0 h 1583598"/>
                <a:gd name="connsiteX10" fmla="*/ 2824636 w 2868613"/>
                <a:gd name="connsiteY10" fmla="*/ 0 h 1583598"/>
                <a:gd name="connsiteX11" fmla="*/ 2846097 w 2868613"/>
                <a:gd name="connsiteY11" fmla="*/ 39541 h 1583598"/>
                <a:gd name="connsiteX12" fmla="*/ 2868613 w 2868613"/>
                <a:gd name="connsiteY12" fmla="*/ 151065 h 1583598"/>
                <a:gd name="connsiteX13" fmla="*/ 2868613 w 2868613"/>
                <a:gd name="connsiteY13" fmla="*/ 1297084 h 1583598"/>
                <a:gd name="connsiteX14" fmla="*/ 2582099 w 2868613"/>
                <a:gd name="connsiteY14" fmla="*/ 1583598 h 158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8613" h="1583598">
                  <a:moveTo>
                    <a:pt x="2582099" y="1583598"/>
                  </a:moveTo>
                  <a:lnTo>
                    <a:pt x="286514" y="1583598"/>
                  </a:lnTo>
                  <a:cubicBezTo>
                    <a:pt x="128277" y="1583598"/>
                    <a:pt x="0" y="1455321"/>
                    <a:pt x="0" y="1297084"/>
                  </a:cubicBezTo>
                  <a:lnTo>
                    <a:pt x="0" y="151065"/>
                  </a:lnTo>
                  <a:cubicBezTo>
                    <a:pt x="0" y="111506"/>
                    <a:pt x="8017" y="73819"/>
                    <a:pt x="22516" y="39541"/>
                  </a:cubicBezTo>
                  <a:lnTo>
                    <a:pt x="43879" y="182"/>
                  </a:lnTo>
                  <a:lnTo>
                    <a:pt x="101860" y="182"/>
                  </a:lnTo>
                  <a:lnTo>
                    <a:pt x="189967" y="182"/>
                  </a:lnTo>
                  <a:lnTo>
                    <a:pt x="2794260" y="182"/>
                  </a:lnTo>
                  <a:lnTo>
                    <a:pt x="2794260" y="0"/>
                  </a:lnTo>
                  <a:lnTo>
                    <a:pt x="2824636" y="0"/>
                  </a:lnTo>
                  <a:lnTo>
                    <a:pt x="2846097" y="39541"/>
                  </a:lnTo>
                  <a:cubicBezTo>
                    <a:pt x="2860596" y="73819"/>
                    <a:pt x="2868613" y="111506"/>
                    <a:pt x="2868613" y="151065"/>
                  </a:cubicBezTo>
                  <a:lnTo>
                    <a:pt x="2868613" y="1297084"/>
                  </a:lnTo>
                  <a:cubicBezTo>
                    <a:pt x="2868613" y="1455321"/>
                    <a:pt x="2740336" y="1583598"/>
                    <a:pt x="2582099" y="1583598"/>
                  </a:cubicBezTo>
                  <a:close/>
                </a:path>
              </a:pathLst>
            </a:custGeom>
            <a:solidFill>
              <a:srgbClr val="235A67"/>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AB663308-FFB7-4FFA-8557-6D20B0B0CABE}"/>
                </a:ext>
              </a:extLst>
            </p:cNvPr>
            <p:cNvSpPr/>
            <p:nvPr/>
          </p:nvSpPr>
          <p:spPr>
            <a:xfrm rot="10800000">
              <a:off x="7786946" y="3722263"/>
              <a:ext cx="2868613" cy="117035"/>
            </a:xfrm>
            <a:custGeom>
              <a:avLst/>
              <a:gdLst>
                <a:gd name="connsiteX0" fmla="*/ 0 w 2728098"/>
                <a:gd name="connsiteY0" fmla="*/ 110855 h 110855"/>
                <a:gd name="connsiteX1" fmla="*/ 22225 w 2728098"/>
                <a:gd name="connsiteY1" fmla="*/ 83918 h 110855"/>
                <a:gd name="connsiteX2" fmla="*/ 224821 w 2728098"/>
                <a:gd name="connsiteY2" fmla="*/ 0 h 110855"/>
                <a:gd name="connsiteX3" fmla="*/ 2520406 w 2728098"/>
                <a:gd name="connsiteY3" fmla="*/ 0 h 110855"/>
                <a:gd name="connsiteX4" fmla="*/ 2723002 w 2728098"/>
                <a:gd name="connsiteY4" fmla="*/ 83918 h 110855"/>
                <a:gd name="connsiteX5" fmla="*/ 2728098 w 2728098"/>
                <a:gd name="connsiteY5" fmla="*/ 90094 h 110855"/>
                <a:gd name="connsiteX6" fmla="*/ 40168 w 2728098"/>
                <a:gd name="connsiteY6" fmla="*/ 90094 h 110855"/>
                <a:gd name="connsiteX7" fmla="*/ 40167 w 2728098"/>
                <a:gd name="connsiteY7" fmla="*/ 90094 h 110855"/>
                <a:gd name="connsiteX8" fmla="*/ 40167 w 2728098"/>
                <a:gd name="connsiteY8" fmla="*/ 90095 h 110855"/>
                <a:gd name="connsiteX9" fmla="*/ 0 w 2728098"/>
                <a:gd name="connsiteY9" fmla="*/ 110855 h 1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8098" h="110855">
                  <a:moveTo>
                    <a:pt x="0" y="110855"/>
                  </a:moveTo>
                  <a:lnTo>
                    <a:pt x="22225" y="83918"/>
                  </a:lnTo>
                  <a:cubicBezTo>
                    <a:pt x="74074" y="32069"/>
                    <a:pt x="145703" y="0"/>
                    <a:pt x="224821" y="0"/>
                  </a:cubicBezTo>
                  <a:lnTo>
                    <a:pt x="2520406" y="0"/>
                  </a:lnTo>
                  <a:cubicBezTo>
                    <a:pt x="2599525" y="0"/>
                    <a:pt x="2671153" y="32069"/>
                    <a:pt x="2723002" y="83918"/>
                  </a:cubicBezTo>
                  <a:lnTo>
                    <a:pt x="2728098" y="90094"/>
                  </a:lnTo>
                  <a:lnTo>
                    <a:pt x="40168" y="90094"/>
                  </a:lnTo>
                  <a:lnTo>
                    <a:pt x="40167" y="90094"/>
                  </a:lnTo>
                  <a:lnTo>
                    <a:pt x="40167" y="90095"/>
                  </a:lnTo>
                  <a:lnTo>
                    <a:pt x="0" y="110855"/>
                  </a:lnTo>
                  <a:close/>
                </a:path>
              </a:pathLst>
            </a:custGeom>
            <a:solidFill>
              <a:srgbClr val="235A67"/>
            </a:solidFill>
            <a:ln>
              <a:solidFill>
                <a:srgbClr val="235A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F08B25D1-88B5-4A37-B09D-725AB4BF9112}"/>
                </a:ext>
              </a:extLst>
            </p:cNvPr>
            <p:cNvSpPr/>
            <p:nvPr/>
          </p:nvSpPr>
          <p:spPr>
            <a:xfrm rot="10800000">
              <a:off x="7851706" y="2201277"/>
              <a:ext cx="2748344" cy="1478391"/>
            </a:xfrm>
            <a:custGeom>
              <a:avLst/>
              <a:gdLst>
                <a:gd name="connsiteX0" fmla="*/ 2473842 w 2748344"/>
                <a:gd name="connsiteY0" fmla="*/ 1311394 h 1311394"/>
                <a:gd name="connsiteX1" fmla="*/ 274502 w 2748344"/>
                <a:gd name="connsiteY1" fmla="*/ 1311394 h 1311394"/>
                <a:gd name="connsiteX2" fmla="*/ 0 w 2748344"/>
                <a:gd name="connsiteY2" fmla="*/ 1075188 h 1311394"/>
                <a:gd name="connsiteX3" fmla="*/ 0 w 2748344"/>
                <a:gd name="connsiteY3" fmla="*/ 130395 h 1311394"/>
                <a:gd name="connsiteX4" fmla="*/ 4279 w 2748344"/>
                <a:gd name="connsiteY4" fmla="*/ 112158 h 1311394"/>
                <a:gd name="connsiteX5" fmla="*/ 772 w 2748344"/>
                <a:gd name="connsiteY5" fmla="*/ 112158 h 1311394"/>
                <a:gd name="connsiteX6" fmla="*/ 772 w 2748344"/>
                <a:gd name="connsiteY6" fmla="*/ 0 h 1311394"/>
                <a:gd name="connsiteX7" fmla="*/ 2747572 w 2748344"/>
                <a:gd name="connsiteY7" fmla="*/ 0 h 1311394"/>
                <a:gd name="connsiteX8" fmla="*/ 2747572 w 2748344"/>
                <a:gd name="connsiteY8" fmla="*/ 112158 h 1311394"/>
                <a:gd name="connsiteX9" fmla="*/ 2744065 w 2748344"/>
                <a:gd name="connsiteY9" fmla="*/ 112158 h 1311394"/>
                <a:gd name="connsiteX10" fmla="*/ 2748344 w 2748344"/>
                <a:gd name="connsiteY10" fmla="*/ 130395 h 1311394"/>
                <a:gd name="connsiteX11" fmla="*/ 2748344 w 2748344"/>
                <a:gd name="connsiteY11" fmla="*/ 1075188 h 1311394"/>
                <a:gd name="connsiteX12" fmla="*/ 2473842 w 2748344"/>
                <a:gd name="connsiteY12" fmla="*/ 1311394 h 13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344" h="1311394">
                  <a:moveTo>
                    <a:pt x="2473842" y="1311394"/>
                  </a:moveTo>
                  <a:lnTo>
                    <a:pt x="274502" y="1311394"/>
                  </a:lnTo>
                  <a:cubicBezTo>
                    <a:pt x="122899" y="1311394"/>
                    <a:pt x="0" y="1205641"/>
                    <a:pt x="0" y="1075188"/>
                  </a:cubicBezTo>
                  <a:lnTo>
                    <a:pt x="0" y="130395"/>
                  </a:lnTo>
                  <a:lnTo>
                    <a:pt x="4279" y="112158"/>
                  </a:lnTo>
                  <a:lnTo>
                    <a:pt x="772" y="112158"/>
                  </a:lnTo>
                  <a:lnTo>
                    <a:pt x="772" y="0"/>
                  </a:lnTo>
                  <a:lnTo>
                    <a:pt x="2747572" y="0"/>
                  </a:lnTo>
                  <a:lnTo>
                    <a:pt x="2747572" y="112158"/>
                  </a:lnTo>
                  <a:lnTo>
                    <a:pt x="2744065" y="112158"/>
                  </a:lnTo>
                  <a:lnTo>
                    <a:pt x="2748344" y="130395"/>
                  </a:lnTo>
                  <a:lnTo>
                    <a:pt x="2748344" y="1075188"/>
                  </a:lnTo>
                  <a:cubicBezTo>
                    <a:pt x="2748344" y="1205641"/>
                    <a:pt x="2625445" y="1311394"/>
                    <a:pt x="2473842" y="1311394"/>
                  </a:cubicBezTo>
                  <a:close/>
                </a:path>
              </a:pathLst>
            </a:cu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6" name="Group 55">
            <a:extLst>
              <a:ext uri="{FF2B5EF4-FFF2-40B4-BE49-F238E27FC236}">
                <a16:creationId xmlns:a16="http://schemas.microsoft.com/office/drawing/2014/main" id="{414401C8-0FD1-450A-AA73-C6FC4785FE97}"/>
              </a:ext>
            </a:extLst>
          </p:cNvPr>
          <p:cNvGrpSpPr/>
          <p:nvPr/>
        </p:nvGrpSpPr>
        <p:grpSpPr>
          <a:xfrm>
            <a:off x="5200756" y="3530355"/>
            <a:ext cx="504332" cy="504332"/>
            <a:chOff x="3078358" y="4671195"/>
            <a:chExt cx="504332" cy="504332"/>
          </a:xfrm>
        </p:grpSpPr>
        <p:sp>
          <p:nvSpPr>
            <p:cNvPr id="55" name="Oval 54">
              <a:extLst>
                <a:ext uri="{FF2B5EF4-FFF2-40B4-BE49-F238E27FC236}">
                  <a16:creationId xmlns:a16="http://schemas.microsoft.com/office/drawing/2014/main" id="{5E832159-6E15-4E56-BCA5-59C588B9E669}"/>
                </a:ext>
              </a:extLst>
            </p:cNvPr>
            <p:cNvSpPr/>
            <p:nvPr/>
          </p:nvSpPr>
          <p:spPr>
            <a:xfrm>
              <a:off x="3078358" y="4671195"/>
              <a:ext cx="504332" cy="504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1E831DD5-8776-425A-B6C0-9CD5024C0D92}"/>
                </a:ext>
              </a:extLst>
            </p:cNvPr>
            <p:cNvSpPr txBox="1"/>
            <p:nvPr/>
          </p:nvSpPr>
          <p:spPr>
            <a:xfrm>
              <a:off x="3132133" y="4738566"/>
              <a:ext cx="268983" cy="369332"/>
            </a:xfrm>
            <a:prstGeom prst="rect">
              <a:avLst/>
            </a:prstGeom>
            <a:noFill/>
          </p:spPr>
          <p:txBody>
            <a:bodyPr wrap="square" rtlCol="0">
              <a:spAutoFit/>
            </a:bodyPr>
            <a:lstStyle/>
            <a:p>
              <a:r>
                <a:rPr lang="en-GB" b="1" dirty="0">
                  <a:solidFill>
                    <a:schemeClr val="bg1"/>
                  </a:solidFill>
                </a:rPr>
                <a:t>W</a:t>
              </a:r>
            </a:p>
          </p:txBody>
        </p:sp>
      </p:grpSp>
      <p:grpSp>
        <p:nvGrpSpPr>
          <p:cNvPr id="47" name="Group 46">
            <a:extLst>
              <a:ext uri="{FF2B5EF4-FFF2-40B4-BE49-F238E27FC236}">
                <a16:creationId xmlns:a16="http://schemas.microsoft.com/office/drawing/2014/main" id="{ED81DD67-04FE-4155-8875-E1BC70838E83}"/>
              </a:ext>
            </a:extLst>
          </p:cNvPr>
          <p:cNvGrpSpPr/>
          <p:nvPr/>
        </p:nvGrpSpPr>
        <p:grpSpPr>
          <a:xfrm rot="19161449">
            <a:off x="4718566" y="3911417"/>
            <a:ext cx="675615" cy="895660"/>
            <a:chOff x="3733576" y="5688798"/>
            <a:chExt cx="1197914" cy="1445958"/>
          </a:xfrm>
        </p:grpSpPr>
        <p:sp>
          <p:nvSpPr>
            <p:cNvPr id="43" name="Arc 42">
              <a:extLst>
                <a:ext uri="{FF2B5EF4-FFF2-40B4-BE49-F238E27FC236}">
                  <a16:creationId xmlns:a16="http://schemas.microsoft.com/office/drawing/2014/main" id="{51CBBD28-6FEA-47A3-B812-384D7D584D10}"/>
                </a:ext>
              </a:extLst>
            </p:cNvPr>
            <p:cNvSpPr/>
            <p:nvPr/>
          </p:nvSpPr>
          <p:spPr>
            <a:xfrm>
              <a:off x="3733576" y="5688798"/>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Arc 43">
              <a:extLst>
                <a:ext uri="{FF2B5EF4-FFF2-40B4-BE49-F238E27FC236}">
                  <a16:creationId xmlns:a16="http://schemas.microsoft.com/office/drawing/2014/main" id="{68DF49DE-8DE9-44B2-BE07-8534E1AF3030}"/>
                </a:ext>
              </a:extLst>
            </p:cNvPr>
            <p:cNvSpPr/>
            <p:nvPr/>
          </p:nvSpPr>
          <p:spPr>
            <a:xfrm>
              <a:off x="3733576" y="5916713"/>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Arc 44">
              <a:extLst>
                <a:ext uri="{FF2B5EF4-FFF2-40B4-BE49-F238E27FC236}">
                  <a16:creationId xmlns:a16="http://schemas.microsoft.com/office/drawing/2014/main" id="{D010F0A3-9933-451D-86EF-5A2A3BDFED85}"/>
                </a:ext>
              </a:extLst>
            </p:cNvPr>
            <p:cNvSpPr/>
            <p:nvPr/>
          </p:nvSpPr>
          <p:spPr>
            <a:xfrm>
              <a:off x="3733576" y="6144628"/>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Arc 45">
              <a:extLst>
                <a:ext uri="{FF2B5EF4-FFF2-40B4-BE49-F238E27FC236}">
                  <a16:creationId xmlns:a16="http://schemas.microsoft.com/office/drawing/2014/main" id="{583681FC-C2B7-44D6-8D53-843FDA5497CA}"/>
                </a:ext>
              </a:extLst>
            </p:cNvPr>
            <p:cNvSpPr/>
            <p:nvPr/>
          </p:nvSpPr>
          <p:spPr>
            <a:xfrm>
              <a:off x="3733576" y="6372542"/>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 name="Group 47">
            <a:extLst>
              <a:ext uri="{FF2B5EF4-FFF2-40B4-BE49-F238E27FC236}">
                <a16:creationId xmlns:a16="http://schemas.microsoft.com/office/drawing/2014/main" id="{9D8DABCE-43A9-4F4A-9A30-BCB74E2BA384}"/>
              </a:ext>
            </a:extLst>
          </p:cNvPr>
          <p:cNvGrpSpPr/>
          <p:nvPr/>
        </p:nvGrpSpPr>
        <p:grpSpPr>
          <a:xfrm>
            <a:off x="8003326" y="4340944"/>
            <a:ext cx="919641" cy="686831"/>
            <a:chOff x="3075311" y="4191872"/>
            <a:chExt cx="919641" cy="686831"/>
          </a:xfrm>
        </p:grpSpPr>
        <p:sp>
          <p:nvSpPr>
            <p:cNvPr id="49" name="Rectangle 48">
              <a:extLst>
                <a:ext uri="{FF2B5EF4-FFF2-40B4-BE49-F238E27FC236}">
                  <a16:creationId xmlns:a16="http://schemas.microsoft.com/office/drawing/2014/main" id="{2EB29D0A-9090-407A-B08E-6186C40EC934}"/>
                </a:ext>
              </a:extLst>
            </p:cNvPr>
            <p:cNvSpPr/>
            <p:nvPr/>
          </p:nvSpPr>
          <p:spPr>
            <a:xfrm>
              <a:off x="3075311" y="4191872"/>
              <a:ext cx="919641" cy="686831"/>
            </a:xfrm>
            <a:prstGeom prst="rect">
              <a:avLst/>
            </a:prstGeom>
            <a:solidFill>
              <a:srgbClr val="153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reeform: Shape 49">
              <a:extLst>
                <a:ext uri="{FF2B5EF4-FFF2-40B4-BE49-F238E27FC236}">
                  <a16:creationId xmlns:a16="http://schemas.microsoft.com/office/drawing/2014/main" id="{588E50A9-5F4A-4C5F-BC28-F2604BE44496}"/>
                </a:ext>
              </a:extLst>
            </p:cNvPr>
            <p:cNvSpPr/>
            <p:nvPr/>
          </p:nvSpPr>
          <p:spPr>
            <a:xfrm flipH="1">
              <a:off x="3252519" y="4492582"/>
              <a:ext cx="613685" cy="112567"/>
            </a:xfrm>
            <a:custGeom>
              <a:avLst/>
              <a:gdLst>
                <a:gd name="connsiteX0" fmla="*/ 55266 w 613685"/>
                <a:gd name="connsiteY0" fmla="*/ 0 h 112567"/>
                <a:gd name="connsiteX1" fmla="*/ 0 w 613685"/>
                <a:gd name="connsiteY1" fmla="*/ 55266 h 112567"/>
                <a:gd name="connsiteX2" fmla="*/ 55266 w 613685"/>
                <a:gd name="connsiteY2" fmla="*/ 110532 h 112567"/>
                <a:gd name="connsiteX3" fmla="*/ 55266 w 613685"/>
                <a:gd name="connsiteY3" fmla="*/ 82899 h 112567"/>
                <a:gd name="connsiteX4" fmla="*/ 255577 w 613685"/>
                <a:gd name="connsiteY4" fmla="*/ 82899 h 112567"/>
                <a:gd name="connsiteX5" fmla="*/ 255577 w 613685"/>
                <a:gd name="connsiteY5" fmla="*/ 84934 h 112567"/>
                <a:gd name="connsiteX6" fmla="*/ 558419 w 613685"/>
                <a:gd name="connsiteY6" fmla="*/ 84934 h 112567"/>
                <a:gd name="connsiteX7" fmla="*/ 558419 w 613685"/>
                <a:gd name="connsiteY7" fmla="*/ 112567 h 112567"/>
                <a:gd name="connsiteX8" fmla="*/ 613685 w 613685"/>
                <a:gd name="connsiteY8" fmla="*/ 57301 h 112567"/>
                <a:gd name="connsiteX9" fmla="*/ 558419 w 613685"/>
                <a:gd name="connsiteY9" fmla="*/ 2035 h 112567"/>
                <a:gd name="connsiteX10" fmla="*/ 558419 w 613685"/>
                <a:gd name="connsiteY10" fmla="*/ 29668 h 112567"/>
                <a:gd name="connsiteX11" fmla="*/ 358108 w 613685"/>
                <a:gd name="connsiteY11" fmla="*/ 29668 h 112567"/>
                <a:gd name="connsiteX12" fmla="*/ 358108 w 613685"/>
                <a:gd name="connsiteY12" fmla="*/ 27633 h 112567"/>
                <a:gd name="connsiteX13" fmla="*/ 55266 w 613685"/>
                <a:gd name="connsiteY13" fmla="*/ 27633 h 1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685" h="112567">
                  <a:moveTo>
                    <a:pt x="55266" y="0"/>
                  </a:moveTo>
                  <a:lnTo>
                    <a:pt x="0" y="55266"/>
                  </a:lnTo>
                  <a:lnTo>
                    <a:pt x="55266" y="110532"/>
                  </a:lnTo>
                  <a:lnTo>
                    <a:pt x="55266" y="82899"/>
                  </a:lnTo>
                  <a:lnTo>
                    <a:pt x="255577" y="82899"/>
                  </a:lnTo>
                  <a:lnTo>
                    <a:pt x="255577" y="84934"/>
                  </a:lnTo>
                  <a:lnTo>
                    <a:pt x="558419" y="84934"/>
                  </a:lnTo>
                  <a:lnTo>
                    <a:pt x="558419" y="112567"/>
                  </a:lnTo>
                  <a:lnTo>
                    <a:pt x="613685" y="57301"/>
                  </a:lnTo>
                  <a:lnTo>
                    <a:pt x="558419" y="2035"/>
                  </a:lnTo>
                  <a:lnTo>
                    <a:pt x="558419" y="29668"/>
                  </a:lnTo>
                  <a:lnTo>
                    <a:pt x="358108" y="29668"/>
                  </a:lnTo>
                  <a:lnTo>
                    <a:pt x="358108" y="27633"/>
                  </a:lnTo>
                  <a:lnTo>
                    <a:pt x="55266" y="276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1" name="TextBox 50">
            <a:extLst>
              <a:ext uri="{FF2B5EF4-FFF2-40B4-BE49-F238E27FC236}">
                <a16:creationId xmlns:a16="http://schemas.microsoft.com/office/drawing/2014/main" id="{F0B38BAF-579F-4ED6-9193-F58AB5659BBC}"/>
              </a:ext>
            </a:extLst>
          </p:cNvPr>
          <p:cNvSpPr txBox="1"/>
          <p:nvPr/>
        </p:nvSpPr>
        <p:spPr>
          <a:xfrm>
            <a:off x="8190673" y="4945104"/>
            <a:ext cx="572593" cy="369332"/>
          </a:xfrm>
          <a:prstGeom prst="rect">
            <a:avLst/>
          </a:prstGeom>
          <a:noFill/>
        </p:spPr>
        <p:txBody>
          <a:bodyPr wrap="none" rtlCol="0">
            <a:spAutoFit/>
          </a:bodyPr>
          <a:lstStyle/>
          <a:p>
            <a:r>
              <a:rPr lang="en-GB" dirty="0"/>
              <a:t>Hub</a:t>
            </a:r>
          </a:p>
        </p:txBody>
      </p:sp>
      <p:grpSp>
        <p:nvGrpSpPr>
          <p:cNvPr id="57" name="Group 56">
            <a:extLst>
              <a:ext uri="{FF2B5EF4-FFF2-40B4-BE49-F238E27FC236}">
                <a16:creationId xmlns:a16="http://schemas.microsoft.com/office/drawing/2014/main" id="{BD844D28-18B6-4A0A-A4FD-47FB2379FE3B}"/>
              </a:ext>
            </a:extLst>
          </p:cNvPr>
          <p:cNvGrpSpPr/>
          <p:nvPr/>
        </p:nvGrpSpPr>
        <p:grpSpPr>
          <a:xfrm>
            <a:off x="5046156" y="5786505"/>
            <a:ext cx="504332" cy="504332"/>
            <a:chOff x="3078358" y="4671195"/>
            <a:chExt cx="504332" cy="504332"/>
          </a:xfrm>
        </p:grpSpPr>
        <p:sp>
          <p:nvSpPr>
            <p:cNvPr id="58" name="Oval 57">
              <a:extLst>
                <a:ext uri="{FF2B5EF4-FFF2-40B4-BE49-F238E27FC236}">
                  <a16:creationId xmlns:a16="http://schemas.microsoft.com/office/drawing/2014/main" id="{FAE5028B-FEE6-466E-AE5B-0E950651309F}"/>
                </a:ext>
              </a:extLst>
            </p:cNvPr>
            <p:cNvSpPr/>
            <p:nvPr/>
          </p:nvSpPr>
          <p:spPr>
            <a:xfrm>
              <a:off x="3078358" y="4671195"/>
              <a:ext cx="504332" cy="504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6D61573E-789A-4AD4-99CA-F15B4664C924}"/>
                </a:ext>
              </a:extLst>
            </p:cNvPr>
            <p:cNvSpPr txBox="1"/>
            <p:nvPr/>
          </p:nvSpPr>
          <p:spPr>
            <a:xfrm>
              <a:off x="3132133" y="4738566"/>
              <a:ext cx="268983" cy="369332"/>
            </a:xfrm>
            <a:prstGeom prst="rect">
              <a:avLst/>
            </a:prstGeom>
            <a:noFill/>
          </p:spPr>
          <p:txBody>
            <a:bodyPr wrap="square" rtlCol="0">
              <a:spAutoFit/>
            </a:bodyPr>
            <a:lstStyle/>
            <a:p>
              <a:r>
                <a:rPr lang="en-GB" b="1" dirty="0">
                  <a:solidFill>
                    <a:schemeClr val="bg1"/>
                  </a:solidFill>
                </a:rPr>
                <a:t>W</a:t>
              </a:r>
            </a:p>
          </p:txBody>
        </p:sp>
      </p:grpSp>
      <p:grpSp>
        <p:nvGrpSpPr>
          <p:cNvPr id="60" name="Group 59">
            <a:extLst>
              <a:ext uri="{FF2B5EF4-FFF2-40B4-BE49-F238E27FC236}">
                <a16:creationId xmlns:a16="http://schemas.microsoft.com/office/drawing/2014/main" id="{D6DB7E15-567C-489E-BC57-CFAC95F4501D}"/>
              </a:ext>
            </a:extLst>
          </p:cNvPr>
          <p:cNvGrpSpPr/>
          <p:nvPr/>
        </p:nvGrpSpPr>
        <p:grpSpPr>
          <a:xfrm rot="2438551" flipV="1">
            <a:off x="4596407" y="5026673"/>
            <a:ext cx="675615" cy="895660"/>
            <a:chOff x="3733576" y="5688798"/>
            <a:chExt cx="1197914" cy="1445958"/>
          </a:xfrm>
        </p:grpSpPr>
        <p:sp>
          <p:nvSpPr>
            <p:cNvPr id="61" name="Arc 60">
              <a:extLst>
                <a:ext uri="{FF2B5EF4-FFF2-40B4-BE49-F238E27FC236}">
                  <a16:creationId xmlns:a16="http://schemas.microsoft.com/office/drawing/2014/main" id="{B7A9D03E-FDB0-4B48-9611-6CB2764A8C8A}"/>
                </a:ext>
              </a:extLst>
            </p:cNvPr>
            <p:cNvSpPr/>
            <p:nvPr/>
          </p:nvSpPr>
          <p:spPr>
            <a:xfrm>
              <a:off x="3733576" y="5688798"/>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 name="Arc 61">
              <a:extLst>
                <a:ext uri="{FF2B5EF4-FFF2-40B4-BE49-F238E27FC236}">
                  <a16:creationId xmlns:a16="http://schemas.microsoft.com/office/drawing/2014/main" id="{FFC6C1E6-D501-4BC1-986E-B9101600EE7D}"/>
                </a:ext>
              </a:extLst>
            </p:cNvPr>
            <p:cNvSpPr/>
            <p:nvPr/>
          </p:nvSpPr>
          <p:spPr>
            <a:xfrm>
              <a:off x="3733576" y="5916713"/>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3" name="Arc 62">
              <a:extLst>
                <a:ext uri="{FF2B5EF4-FFF2-40B4-BE49-F238E27FC236}">
                  <a16:creationId xmlns:a16="http://schemas.microsoft.com/office/drawing/2014/main" id="{D641A172-DD9D-461F-A525-5A315EAFDD03}"/>
                </a:ext>
              </a:extLst>
            </p:cNvPr>
            <p:cNvSpPr/>
            <p:nvPr/>
          </p:nvSpPr>
          <p:spPr>
            <a:xfrm>
              <a:off x="3733576" y="6144628"/>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4" name="Arc 63">
              <a:extLst>
                <a:ext uri="{FF2B5EF4-FFF2-40B4-BE49-F238E27FC236}">
                  <a16:creationId xmlns:a16="http://schemas.microsoft.com/office/drawing/2014/main" id="{343AE90B-F5AE-47DE-AEA8-0B331B36BFEE}"/>
                </a:ext>
              </a:extLst>
            </p:cNvPr>
            <p:cNvSpPr/>
            <p:nvPr/>
          </p:nvSpPr>
          <p:spPr>
            <a:xfrm>
              <a:off x="3733576" y="6372542"/>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87" name="Group 86">
            <a:extLst>
              <a:ext uri="{FF2B5EF4-FFF2-40B4-BE49-F238E27FC236}">
                <a16:creationId xmlns:a16="http://schemas.microsoft.com/office/drawing/2014/main" id="{12032D40-4EC3-4E4B-93F5-619DAA092EFA}"/>
              </a:ext>
            </a:extLst>
          </p:cNvPr>
          <p:cNvGrpSpPr/>
          <p:nvPr/>
        </p:nvGrpSpPr>
        <p:grpSpPr>
          <a:xfrm>
            <a:off x="3980396" y="3236384"/>
            <a:ext cx="377508" cy="798303"/>
            <a:chOff x="1946786" y="3323303"/>
            <a:chExt cx="653365" cy="1622639"/>
          </a:xfrm>
        </p:grpSpPr>
        <p:sp>
          <p:nvSpPr>
            <p:cNvPr id="65" name="Rectangle: Rounded Corners 64">
              <a:extLst>
                <a:ext uri="{FF2B5EF4-FFF2-40B4-BE49-F238E27FC236}">
                  <a16:creationId xmlns:a16="http://schemas.microsoft.com/office/drawing/2014/main" id="{C6DB1DD3-548C-4CBD-B6ED-707057DB8E09}"/>
                </a:ext>
              </a:extLst>
            </p:cNvPr>
            <p:cNvSpPr/>
            <p:nvPr/>
          </p:nvSpPr>
          <p:spPr>
            <a:xfrm>
              <a:off x="1946786" y="3323303"/>
              <a:ext cx="653365" cy="1622639"/>
            </a:xfrm>
            <a:prstGeom prst="roundRect">
              <a:avLst>
                <a:gd name="adj" fmla="val 39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FAD487A2-9558-4247-9C01-DA708E00532E}"/>
                </a:ext>
              </a:extLst>
            </p:cNvPr>
            <p:cNvSpPr/>
            <p:nvPr/>
          </p:nvSpPr>
          <p:spPr>
            <a:xfrm>
              <a:off x="2018582" y="4051355"/>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A77DB92C-6E40-4B6A-8CBA-7EAA898EFD5B}"/>
                </a:ext>
              </a:extLst>
            </p:cNvPr>
            <p:cNvSpPr/>
            <p:nvPr/>
          </p:nvSpPr>
          <p:spPr>
            <a:xfrm>
              <a:off x="2210466" y="4051354"/>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8A9A578E-4AAC-4F90-A6F2-6AF6D024227F}"/>
                </a:ext>
              </a:extLst>
            </p:cNvPr>
            <p:cNvSpPr/>
            <p:nvPr/>
          </p:nvSpPr>
          <p:spPr>
            <a:xfrm>
              <a:off x="2402350" y="4051353"/>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C3677582-E37A-455B-B8F6-2B7DEEF50E57}"/>
                </a:ext>
              </a:extLst>
            </p:cNvPr>
            <p:cNvSpPr/>
            <p:nvPr/>
          </p:nvSpPr>
          <p:spPr>
            <a:xfrm>
              <a:off x="2018582" y="4215131"/>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CD5D8F0A-C314-47D6-B9F1-3FE7E97B4962}"/>
                </a:ext>
              </a:extLst>
            </p:cNvPr>
            <p:cNvSpPr/>
            <p:nvPr/>
          </p:nvSpPr>
          <p:spPr>
            <a:xfrm>
              <a:off x="2210466" y="4215130"/>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54E7E213-75A3-4BA4-90D1-2136BD6B1D83}"/>
                </a:ext>
              </a:extLst>
            </p:cNvPr>
            <p:cNvSpPr/>
            <p:nvPr/>
          </p:nvSpPr>
          <p:spPr>
            <a:xfrm>
              <a:off x="2402350" y="4215129"/>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80700EEB-F491-42D2-9E88-EE3FA31614EA}"/>
                </a:ext>
              </a:extLst>
            </p:cNvPr>
            <p:cNvSpPr/>
            <p:nvPr/>
          </p:nvSpPr>
          <p:spPr>
            <a:xfrm>
              <a:off x="2018582" y="4378907"/>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4D3316B-D7E3-4EA4-AEEF-D4DC61E1CD71}"/>
                </a:ext>
              </a:extLst>
            </p:cNvPr>
            <p:cNvSpPr/>
            <p:nvPr/>
          </p:nvSpPr>
          <p:spPr>
            <a:xfrm>
              <a:off x="2210466" y="4378906"/>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189E9AA4-CFF0-4DDE-97DB-7FDF004E25D1}"/>
                </a:ext>
              </a:extLst>
            </p:cNvPr>
            <p:cNvSpPr/>
            <p:nvPr/>
          </p:nvSpPr>
          <p:spPr>
            <a:xfrm>
              <a:off x="2402350" y="4378905"/>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90D882B4-B22F-4C78-A997-C7C39695D273}"/>
                </a:ext>
              </a:extLst>
            </p:cNvPr>
            <p:cNvSpPr/>
            <p:nvPr/>
          </p:nvSpPr>
          <p:spPr>
            <a:xfrm>
              <a:off x="2210466" y="4542682"/>
              <a:ext cx="126005" cy="126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EB3E1E0D-25CA-4C86-8C41-FFD873A303FA}"/>
                </a:ext>
              </a:extLst>
            </p:cNvPr>
            <p:cNvSpPr/>
            <p:nvPr/>
          </p:nvSpPr>
          <p:spPr>
            <a:xfrm>
              <a:off x="2019147" y="3661501"/>
              <a:ext cx="509208" cy="2484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E37D3A2D-37B9-452C-9CA3-7B9F6661F760}"/>
                </a:ext>
              </a:extLst>
            </p:cNvPr>
            <p:cNvSpPr/>
            <p:nvPr/>
          </p:nvSpPr>
          <p:spPr>
            <a:xfrm>
              <a:off x="2210466" y="3429000"/>
              <a:ext cx="126005" cy="12600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A70CB04E-ACF9-457E-A06B-7F2779667A36}"/>
                </a:ext>
              </a:extLst>
            </p:cNvPr>
            <p:cNvSpPr/>
            <p:nvPr/>
          </p:nvSpPr>
          <p:spPr>
            <a:xfrm>
              <a:off x="2114523" y="4811960"/>
              <a:ext cx="317889" cy="7866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9" name="Rectangle 88">
            <a:extLst>
              <a:ext uri="{FF2B5EF4-FFF2-40B4-BE49-F238E27FC236}">
                <a16:creationId xmlns:a16="http://schemas.microsoft.com/office/drawing/2014/main" id="{8C6164D3-F43B-4770-AB04-BEFD0F857A5B}"/>
              </a:ext>
            </a:extLst>
          </p:cNvPr>
          <p:cNvSpPr/>
          <p:nvPr/>
        </p:nvSpPr>
        <p:spPr>
          <a:xfrm>
            <a:off x="7084786" y="4531908"/>
            <a:ext cx="333473" cy="333473"/>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Box 89">
            <a:extLst>
              <a:ext uri="{FF2B5EF4-FFF2-40B4-BE49-F238E27FC236}">
                <a16:creationId xmlns:a16="http://schemas.microsoft.com/office/drawing/2014/main" id="{81346836-BDCD-4915-BCE9-FEA4ECB3D9AF}"/>
              </a:ext>
            </a:extLst>
          </p:cNvPr>
          <p:cNvSpPr txBox="1"/>
          <p:nvPr/>
        </p:nvSpPr>
        <p:spPr>
          <a:xfrm>
            <a:off x="7135572" y="4545859"/>
            <a:ext cx="220323" cy="276999"/>
          </a:xfrm>
          <a:prstGeom prst="rect">
            <a:avLst/>
          </a:prstGeom>
          <a:noFill/>
        </p:spPr>
        <p:txBody>
          <a:bodyPr wrap="square" rtlCol="0">
            <a:spAutoFit/>
          </a:bodyPr>
          <a:lstStyle/>
          <a:p>
            <a:r>
              <a:rPr lang="en-GB" sz="1200" dirty="0"/>
              <a:t>E</a:t>
            </a:r>
          </a:p>
        </p:txBody>
      </p:sp>
      <p:sp>
        <p:nvSpPr>
          <p:cNvPr id="91" name="Rectangle 90">
            <a:extLst>
              <a:ext uri="{FF2B5EF4-FFF2-40B4-BE49-F238E27FC236}">
                <a16:creationId xmlns:a16="http://schemas.microsoft.com/office/drawing/2014/main" id="{618EDABF-EF4D-4337-8686-C635F600CB5C}"/>
              </a:ext>
            </a:extLst>
          </p:cNvPr>
          <p:cNvSpPr/>
          <p:nvPr/>
        </p:nvSpPr>
        <p:spPr>
          <a:xfrm>
            <a:off x="9630152" y="4508302"/>
            <a:ext cx="333473" cy="333473"/>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TextBox 91">
            <a:extLst>
              <a:ext uri="{FF2B5EF4-FFF2-40B4-BE49-F238E27FC236}">
                <a16:creationId xmlns:a16="http://schemas.microsoft.com/office/drawing/2014/main" id="{5134061E-6297-4725-B3D6-685A17813687}"/>
              </a:ext>
            </a:extLst>
          </p:cNvPr>
          <p:cNvSpPr txBox="1"/>
          <p:nvPr/>
        </p:nvSpPr>
        <p:spPr>
          <a:xfrm>
            <a:off x="9668992" y="4532695"/>
            <a:ext cx="220323" cy="276999"/>
          </a:xfrm>
          <a:prstGeom prst="rect">
            <a:avLst/>
          </a:prstGeom>
          <a:noFill/>
        </p:spPr>
        <p:txBody>
          <a:bodyPr wrap="square" rtlCol="0">
            <a:spAutoFit/>
          </a:bodyPr>
          <a:lstStyle/>
          <a:p>
            <a:r>
              <a:rPr lang="en-GB" sz="1200" dirty="0"/>
              <a:t>E</a:t>
            </a:r>
          </a:p>
        </p:txBody>
      </p:sp>
    </p:spTree>
    <p:extLst>
      <p:ext uri="{BB962C8B-B14F-4D97-AF65-F5344CB8AC3E}">
        <p14:creationId xmlns:p14="http://schemas.microsoft.com/office/powerpoint/2010/main" val="32361849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4714</Words>
  <Application>Microsoft Office PowerPoint</Application>
  <PresentationFormat>Widescreen</PresentationFormat>
  <Paragraphs>565</Paragraphs>
  <Slides>72</Slides>
  <Notes>33</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81" baseType="lpstr">
      <vt:lpstr>맑은 고딕</vt:lpstr>
      <vt:lpstr>arial</vt:lpstr>
      <vt:lpstr>arial</vt:lpstr>
      <vt:lpstr>benton-sans</vt:lpstr>
      <vt:lpstr>Calibri</vt:lpstr>
      <vt:lpstr>Calibri Light</vt:lpstr>
      <vt:lpstr>Open-sans</vt:lpstr>
      <vt:lpstr>Office Theme</vt:lpstr>
      <vt:lpstr>Packager Shell Object</vt:lpstr>
      <vt:lpstr>PowerPoint Presentation</vt:lpstr>
      <vt:lpstr>Hubs, bridges and switches</vt:lpstr>
      <vt:lpstr>Repeaters </vt:lpstr>
      <vt:lpstr>Hubs </vt:lpstr>
      <vt:lpstr>Collision domains </vt:lpstr>
      <vt:lpstr>Layer 2 devices </vt:lpstr>
      <vt:lpstr>Bridges </vt:lpstr>
      <vt:lpstr>Bridges </vt:lpstr>
      <vt:lpstr>Translating bridges </vt:lpstr>
      <vt:lpstr>Switches </vt:lpstr>
      <vt:lpstr>Broadcast domains </vt:lpstr>
      <vt:lpstr>Discussion: Comparing Layer 2 devices </vt:lpstr>
      <vt:lpstr>Layer 3 devices </vt:lpstr>
      <vt:lpstr>Routers </vt:lpstr>
      <vt:lpstr>Routers (Cont.)</vt:lpstr>
      <vt:lpstr>Gateways </vt:lpstr>
      <vt:lpstr>Multilayer switches </vt:lpstr>
      <vt:lpstr>Media</vt:lpstr>
      <vt:lpstr>Electrical interference</vt:lpstr>
      <vt:lpstr>Electrical interference (Cont.)</vt:lpstr>
      <vt:lpstr>Twisted-pair cables </vt:lpstr>
      <vt:lpstr>Twisted-pair cable properties </vt:lpstr>
      <vt:lpstr>Twisted-pair cable properties (Cont.) </vt:lpstr>
      <vt:lpstr>F/UTP cable with the foil shielding unwrapped</vt:lpstr>
      <vt:lpstr>Twisted-pair standards </vt:lpstr>
      <vt:lpstr>Twisted-pair connectors </vt:lpstr>
      <vt:lpstr>Wiring standards </vt:lpstr>
      <vt:lpstr>Wiring standards </vt:lpstr>
      <vt:lpstr>Straight-through and crossover cables </vt:lpstr>
      <vt:lpstr>Centralized connections </vt:lpstr>
      <vt:lpstr>Punch down Block</vt:lpstr>
      <vt:lpstr>A patch panel alongside a switch</vt:lpstr>
      <vt:lpstr>RS-232 connectors </vt:lpstr>
      <vt:lpstr>Termination tools </vt:lpstr>
      <vt:lpstr>Terminating twisted-pair cables </vt:lpstr>
      <vt:lpstr>Terminating twisted-pair cables </vt:lpstr>
      <vt:lpstr>Terminating twisted-pair cables (Cont.)</vt:lpstr>
      <vt:lpstr>Terminating twisted-pair cables (Cont.)</vt:lpstr>
      <vt:lpstr>Terminating twisted-pair cables (Cont.)</vt:lpstr>
      <vt:lpstr>Terminating twisted-pair cables (Cont.)</vt:lpstr>
      <vt:lpstr>Terminating twisted-pair cables (Cont.)</vt:lpstr>
      <vt:lpstr>Discussion: Twisted-pair connectors </vt:lpstr>
      <vt:lpstr>Coaxial cables </vt:lpstr>
      <vt:lpstr>RG standards </vt:lpstr>
      <vt:lpstr>RG Standards</vt:lpstr>
      <vt:lpstr>ISO/IEC 11801 standard</vt:lpstr>
      <vt:lpstr>ISO/IEC 11801 standard (Cont.)</vt:lpstr>
      <vt:lpstr>Coaxial connectors </vt:lpstr>
      <vt:lpstr>Coaxial connectors (Cont.)</vt:lpstr>
      <vt:lpstr>Terminating coaxial cables </vt:lpstr>
      <vt:lpstr>BNC Terminator</vt:lpstr>
      <vt:lpstr>Discussion: Coaxial media </vt:lpstr>
      <vt:lpstr>Cable testing tools </vt:lpstr>
      <vt:lpstr>Cable testing tools (Cont.) </vt:lpstr>
      <vt:lpstr>Cable testing tools (Cont.) </vt:lpstr>
      <vt:lpstr>Electrical hazards </vt:lpstr>
      <vt:lpstr>Using multimeters </vt:lpstr>
      <vt:lpstr>Using toner probes </vt:lpstr>
      <vt:lpstr>Copper connection troubleshooting </vt:lpstr>
      <vt:lpstr>Optical media </vt:lpstr>
      <vt:lpstr>Optical fibers </vt:lpstr>
      <vt:lpstr>Fiber types </vt:lpstr>
      <vt:lpstr>Wavelength-division multiplexing </vt:lpstr>
      <vt:lpstr>CWDM and DWDM Statistics</vt:lpstr>
      <vt:lpstr>Optical fiber connectors </vt:lpstr>
      <vt:lpstr>Optical Cable Assembly</vt:lpstr>
      <vt:lpstr>Couplers and splitters </vt:lpstr>
      <vt:lpstr>Optical connector standards </vt:lpstr>
      <vt:lpstr>Most Common Connectors</vt:lpstr>
      <vt:lpstr>Media converters </vt:lpstr>
      <vt:lpstr>Modular transceivers</vt:lpstr>
      <vt:lpstr>Exercise: Identifying optical media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 Shand</dc:creator>
  <cp:lastModifiedBy>Len Shand</cp:lastModifiedBy>
  <cp:revision>3</cp:revision>
  <dcterms:created xsi:type="dcterms:W3CDTF">2020-10-27T14:27:45Z</dcterms:created>
  <dcterms:modified xsi:type="dcterms:W3CDTF">2020-10-27T14:49:09Z</dcterms:modified>
</cp:coreProperties>
</file>