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362" r:id="rId2"/>
    <p:sldId id="355" r:id="rId3"/>
    <p:sldId id="256" r:id="rId4"/>
    <p:sldId id="267" r:id="rId5"/>
    <p:sldId id="348" r:id="rId6"/>
    <p:sldId id="268" r:id="rId7"/>
    <p:sldId id="258" r:id="rId8"/>
    <p:sldId id="262" r:id="rId9"/>
    <p:sldId id="302" r:id="rId10"/>
    <p:sldId id="278" r:id="rId11"/>
    <p:sldId id="279" r:id="rId12"/>
    <p:sldId id="269" r:id="rId13"/>
    <p:sldId id="270" r:id="rId14"/>
    <p:sldId id="345" r:id="rId15"/>
    <p:sldId id="344" r:id="rId16"/>
    <p:sldId id="347" r:id="rId17"/>
    <p:sldId id="346" r:id="rId18"/>
    <p:sldId id="356" r:id="rId19"/>
    <p:sldId id="260" r:id="rId20"/>
    <p:sldId id="271" r:id="rId21"/>
    <p:sldId id="272" r:id="rId22"/>
    <p:sldId id="266" r:id="rId23"/>
    <p:sldId id="303" r:id="rId24"/>
    <p:sldId id="273" r:id="rId25"/>
    <p:sldId id="274" r:id="rId26"/>
    <p:sldId id="304" r:id="rId27"/>
    <p:sldId id="275" r:id="rId28"/>
    <p:sldId id="328" r:id="rId29"/>
    <p:sldId id="357" r:id="rId30"/>
    <p:sldId id="276" r:id="rId31"/>
    <p:sldId id="329" r:id="rId32"/>
    <p:sldId id="330" r:id="rId33"/>
    <p:sldId id="331" r:id="rId34"/>
    <p:sldId id="334" r:id="rId35"/>
    <p:sldId id="337" r:id="rId36"/>
    <p:sldId id="332" r:id="rId37"/>
    <p:sldId id="336" r:id="rId38"/>
    <p:sldId id="335" r:id="rId39"/>
    <p:sldId id="338" r:id="rId40"/>
    <p:sldId id="281" r:id="rId41"/>
    <p:sldId id="300" r:id="rId42"/>
    <p:sldId id="301" r:id="rId43"/>
    <p:sldId id="298" r:id="rId44"/>
    <p:sldId id="339" r:id="rId45"/>
    <p:sldId id="358" r:id="rId46"/>
    <p:sldId id="282" r:id="rId47"/>
    <p:sldId id="283" r:id="rId48"/>
    <p:sldId id="369" r:id="rId49"/>
    <p:sldId id="284" r:id="rId50"/>
    <p:sldId id="285" r:id="rId51"/>
    <p:sldId id="370" r:id="rId52"/>
    <p:sldId id="371" r:id="rId53"/>
    <p:sldId id="286" r:id="rId54"/>
    <p:sldId id="287" r:id="rId55"/>
    <p:sldId id="333" r:id="rId56"/>
    <p:sldId id="368" r:id="rId57"/>
    <p:sldId id="364" r:id="rId58"/>
    <p:sldId id="365" r:id="rId59"/>
    <p:sldId id="366" r:id="rId60"/>
    <p:sldId id="290" r:id="rId61"/>
    <p:sldId id="367" r:id="rId62"/>
    <p:sldId id="288" r:id="rId63"/>
    <p:sldId id="289" r:id="rId64"/>
    <p:sldId id="374" r:id="rId65"/>
    <p:sldId id="376" r:id="rId66"/>
    <p:sldId id="377" r:id="rId67"/>
    <p:sldId id="360" r:id="rId68"/>
    <p:sldId id="294" r:id="rId69"/>
    <p:sldId id="295" r:id="rId70"/>
    <p:sldId id="296" r:id="rId71"/>
    <p:sldId id="372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BA8DC2-49D1-4DE2-84CF-0BA636A96F95}">
          <p14:sldIdLst>
            <p14:sldId id="362"/>
            <p14:sldId id="355"/>
            <p14:sldId id="256"/>
            <p14:sldId id="267"/>
            <p14:sldId id="348"/>
            <p14:sldId id="268"/>
            <p14:sldId id="258"/>
            <p14:sldId id="262"/>
            <p14:sldId id="302"/>
            <p14:sldId id="278"/>
            <p14:sldId id="279"/>
            <p14:sldId id="269"/>
            <p14:sldId id="270"/>
            <p14:sldId id="345"/>
            <p14:sldId id="344"/>
            <p14:sldId id="347"/>
            <p14:sldId id="346"/>
            <p14:sldId id="356"/>
            <p14:sldId id="260"/>
            <p14:sldId id="271"/>
            <p14:sldId id="272"/>
            <p14:sldId id="266"/>
            <p14:sldId id="303"/>
            <p14:sldId id="273"/>
            <p14:sldId id="274"/>
            <p14:sldId id="304"/>
            <p14:sldId id="275"/>
            <p14:sldId id="328"/>
            <p14:sldId id="357"/>
            <p14:sldId id="276"/>
            <p14:sldId id="329"/>
            <p14:sldId id="330"/>
            <p14:sldId id="331"/>
            <p14:sldId id="334"/>
            <p14:sldId id="337"/>
            <p14:sldId id="332"/>
            <p14:sldId id="336"/>
            <p14:sldId id="335"/>
            <p14:sldId id="338"/>
            <p14:sldId id="281"/>
            <p14:sldId id="300"/>
            <p14:sldId id="301"/>
            <p14:sldId id="298"/>
            <p14:sldId id="339"/>
            <p14:sldId id="358"/>
            <p14:sldId id="282"/>
            <p14:sldId id="283"/>
            <p14:sldId id="369"/>
            <p14:sldId id="284"/>
            <p14:sldId id="285"/>
            <p14:sldId id="370"/>
            <p14:sldId id="371"/>
            <p14:sldId id="286"/>
            <p14:sldId id="287"/>
            <p14:sldId id="333"/>
            <p14:sldId id="368"/>
            <p14:sldId id="364"/>
            <p14:sldId id="365"/>
            <p14:sldId id="366"/>
            <p14:sldId id="290"/>
            <p14:sldId id="367"/>
            <p14:sldId id="288"/>
            <p14:sldId id="289"/>
            <p14:sldId id="374"/>
            <p14:sldId id="376"/>
            <p14:sldId id="377"/>
            <p14:sldId id="360"/>
            <p14:sldId id="294"/>
            <p14:sldId id="295"/>
            <p14:sldId id="296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535252"/>
    <a:srgbClr val="F8C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8FC22D-AA24-4E76-A2E9-2D6622EFD02B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2E002E-53C8-491D-A073-04B1F4DCE4D1}">
      <dgm:prSet/>
      <dgm:spPr/>
      <dgm:t>
        <a:bodyPr/>
        <a:lstStyle/>
        <a:p>
          <a:r>
            <a:rPr lang="en-US"/>
            <a:t>In this topic, learners will become aware of programming languages and how they apply in building digital products. The successful Apprentice should be able to:</a:t>
          </a:r>
        </a:p>
      </dgm:t>
    </dgm:pt>
    <dgm:pt modelId="{512ECBD8-D952-4266-89C9-4F3A986D405E}" type="parTrans" cxnId="{EFB7CABD-95D1-4015-8DA9-1EACB131618D}">
      <dgm:prSet/>
      <dgm:spPr/>
      <dgm:t>
        <a:bodyPr/>
        <a:lstStyle/>
        <a:p>
          <a:endParaRPr lang="en-US"/>
        </a:p>
      </dgm:t>
    </dgm:pt>
    <dgm:pt modelId="{16D0C671-5337-4CA6-A2B7-BD3B46D4E858}" type="sibTrans" cxnId="{EFB7CABD-95D1-4015-8DA9-1EACB131618D}">
      <dgm:prSet/>
      <dgm:spPr/>
      <dgm:t>
        <a:bodyPr/>
        <a:lstStyle/>
        <a:p>
          <a:endParaRPr lang="en-US"/>
        </a:p>
      </dgm:t>
    </dgm:pt>
    <dgm:pt modelId="{A056AF3D-D5D1-4F1D-8E94-2621A9A7CDFD}">
      <dgm:prSet/>
      <dgm:spPr/>
      <dgm:t>
        <a:bodyPr/>
        <a:lstStyle/>
        <a:p>
          <a:r>
            <a:rPr lang="en-US" dirty="0"/>
            <a:t>2.1	Identify the key characteristics and applications of the following programming languages:</a:t>
          </a:r>
        </a:p>
      </dgm:t>
    </dgm:pt>
    <dgm:pt modelId="{BF86A388-EBF0-43C2-8C25-F20CE5290944}" type="parTrans" cxnId="{171EA04D-004E-4B98-A455-79DD451ECE08}">
      <dgm:prSet/>
      <dgm:spPr/>
      <dgm:t>
        <a:bodyPr/>
        <a:lstStyle/>
        <a:p>
          <a:endParaRPr lang="en-US"/>
        </a:p>
      </dgm:t>
    </dgm:pt>
    <dgm:pt modelId="{35896EE2-87F4-4B74-8A85-5EC320A79FAE}" type="sibTrans" cxnId="{171EA04D-004E-4B98-A455-79DD451ECE08}">
      <dgm:prSet/>
      <dgm:spPr/>
      <dgm:t>
        <a:bodyPr/>
        <a:lstStyle/>
        <a:p>
          <a:endParaRPr lang="en-US"/>
        </a:p>
      </dgm:t>
    </dgm:pt>
    <dgm:pt modelId="{D0A0740A-0FD9-4044-A9FA-14EC6C81B5F4}">
      <dgm:prSet/>
      <dgm:spPr/>
      <dgm:t>
        <a:bodyPr/>
        <a:lstStyle/>
        <a:p>
          <a:r>
            <a:rPr lang="en-US" dirty="0"/>
            <a:t>Hypertext Markup Language (HTML)</a:t>
          </a:r>
        </a:p>
      </dgm:t>
    </dgm:pt>
    <dgm:pt modelId="{E9D2C90D-5326-44C7-933D-2EDFA1F82DFB}" type="parTrans" cxnId="{507A9F5B-F0B9-4260-987F-BE948A627CA9}">
      <dgm:prSet/>
      <dgm:spPr/>
      <dgm:t>
        <a:bodyPr/>
        <a:lstStyle/>
        <a:p>
          <a:endParaRPr lang="en-US"/>
        </a:p>
      </dgm:t>
    </dgm:pt>
    <dgm:pt modelId="{8703EAA6-C081-4A2A-B3D4-5E93619A0953}" type="sibTrans" cxnId="{507A9F5B-F0B9-4260-987F-BE948A627CA9}">
      <dgm:prSet/>
      <dgm:spPr/>
      <dgm:t>
        <a:bodyPr/>
        <a:lstStyle/>
        <a:p>
          <a:endParaRPr lang="en-US"/>
        </a:p>
      </dgm:t>
    </dgm:pt>
    <dgm:pt modelId="{2A5B51E8-EB2F-4679-9327-ACC41AB78DB6}">
      <dgm:prSet/>
      <dgm:spPr/>
      <dgm:t>
        <a:bodyPr/>
        <a:lstStyle/>
        <a:p>
          <a:r>
            <a:rPr lang="en-US"/>
            <a:t>JavaScript (JS)</a:t>
          </a:r>
        </a:p>
      </dgm:t>
    </dgm:pt>
    <dgm:pt modelId="{59D4F22B-9F15-48DA-9F91-C7DB732BDD6F}" type="parTrans" cxnId="{EA1EB418-1C75-4467-81D1-AC1166F3F120}">
      <dgm:prSet/>
      <dgm:spPr/>
      <dgm:t>
        <a:bodyPr/>
        <a:lstStyle/>
        <a:p>
          <a:endParaRPr lang="en-US"/>
        </a:p>
      </dgm:t>
    </dgm:pt>
    <dgm:pt modelId="{460D7D76-FAB4-4B76-A606-2B8E17208E6E}" type="sibTrans" cxnId="{EA1EB418-1C75-4467-81D1-AC1166F3F120}">
      <dgm:prSet/>
      <dgm:spPr/>
      <dgm:t>
        <a:bodyPr/>
        <a:lstStyle/>
        <a:p>
          <a:endParaRPr lang="en-US"/>
        </a:p>
      </dgm:t>
    </dgm:pt>
    <dgm:pt modelId="{46F5F7DA-66C6-40EC-B3CA-6EA82CDCD88B}">
      <dgm:prSet/>
      <dgm:spPr/>
      <dgm:t>
        <a:bodyPr/>
        <a:lstStyle/>
        <a:p>
          <a:r>
            <a:rPr lang="en-US"/>
            <a:t>Java</a:t>
          </a:r>
        </a:p>
      </dgm:t>
    </dgm:pt>
    <dgm:pt modelId="{A5730ADE-A37D-46B3-9DDA-E4B5116B6021}" type="parTrans" cxnId="{88CA1B16-9751-4CBF-A09F-47EA430BCED9}">
      <dgm:prSet/>
      <dgm:spPr/>
      <dgm:t>
        <a:bodyPr/>
        <a:lstStyle/>
        <a:p>
          <a:endParaRPr lang="en-US"/>
        </a:p>
      </dgm:t>
    </dgm:pt>
    <dgm:pt modelId="{74839108-AABF-4215-8101-B1EBFDF8C29E}" type="sibTrans" cxnId="{88CA1B16-9751-4CBF-A09F-47EA430BCED9}">
      <dgm:prSet/>
      <dgm:spPr/>
      <dgm:t>
        <a:bodyPr/>
        <a:lstStyle/>
        <a:p>
          <a:endParaRPr lang="en-US"/>
        </a:p>
      </dgm:t>
    </dgm:pt>
    <dgm:pt modelId="{5BAD206D-ED02-4BAA-9961-97594A2FA519}" type="pres">
      <dgm:prSet presAssocID="{288FC22D-AA24-4E76-A2E9-2D6622EFD02B}" presName="Name0" presStyleCnt="0">
        <dgm:presLayoutVars>
          <dgm:dir/>
          <dgm:animLvl val="lvl"/>
          <dgm:resizeHandles val="exact"/>
        </dgm:presLayoutVars>
      </dgm:prSet>
      <dgm:spPr/>
    </dgm:pt>
    <dgm:pt modelId="{A51B63A7-D87F-4FC8-83B4-7A64C512D526}" type="pres">
      <dgm:prSet presAssocID="{A056AF3D-D5D1-4F1D-8E94-2621A9A7CDFD}" presName="boxAndChildren" presStyleCnt="0"/>
      <dgm:spPr/>
    </dgm:pt>
    <dgm:pt modelId="{6A24BDFF-FE8C-4A7D-A9D4-38FDCA0411E8}" type="pres">
      <dgm:prSet presAssocID="{A056AF3D-D5D1-4F1D-8E94-2621A9A7CDFD}" presName="parentTextBox" presStyleLbl="node1" presStyleIdx="0" presStyleCnt="2"/>
      <dgm:spPr/>
    </dgm:pt>
    <dgm:pt modelId="{E61812D9-CB5A-4874-813D-0AA364EB07A8}" type="pres">
      <dgm:prSet presAssocID="{A056AF3D-D5D1-4F1D-8E94-2621A9A7CDFD}" presName="entireBox" presStyleLbl="node1" presStyleIdx="0" presStyleCnt="2"/>
      <dgm:spPr/>
    </dgm:pt>
    <dgm:pt modelId="{F3B8CD91-E369-4B7D-9206-B1966D8E585D}" type="pres">
      <dgm:prSet presAssocID="{A056AF3D-D5D1-4F1D-8E94-2621A9A7CDFD}" presName="descendantBox" presStyleCnt="0"/>
      <dgm:spPr/>
    </dgm:pt>
    <dgm:pt modelId="{0E60FF9B-D945-4B99-BCC3-47AB836ADD96}" type="pres">
      <dgm:prSet presAssocID="{D0A0740A-0FD9-4044-A9FA-14EC6C81B5F4}" presName="childTextBox" presStyleLbl="fgAccFollowNode1" presStyleIdx="0" presStyleCnt="3">
        <dgm:presLayoutVars>
          <dgm:bulletEnabled val="1"/>
        </dgm:presLayoutVars>
      </dgm:prSet>
      <dgm:spPr/>
    </dgm:pt>
    <dgm:pt modelId="{1764CFDE-9426-4441-88DA-ACE4D4C61991}" type="pres">
      <dgm:prSet presAssocID="{2A5B51E8-EB2F-4679-9327-ACC41AB78DB6}" presName="childTextBox" presStyleLbl="fgAccFollowNode1" presStyleIdx="1" presStyleCnt="3">
        <dgm:presLayoutVars>
          <dgm:bulletEnabled val="1"/>
        </dgm:presLayoutVars>
      </dgm:prSet>
      <dgm:spPr/>
    </dgm:pt>
    <dgm:pt modelId="{FBFED8FE-BEE2-4BE4-9D36-49DE8FAAF19E}" type="pres">
      <dgm:prSet presAssocID="{46F5F7DA-66C6-40EC-B3CA-6EA82CDCD88B}" presName="childTextBox" presStyleLbl="fgAccFollowNode1" presStyleIdx="2" presStyleCnt="3">
        <dgm:presLayoutVars>
          <dgm:bulletEnabled val="1"/>
        </dgm:presLayoutVars>
      </dgm:prSet>
      <dgm:spPr/>
    </dgm:pt>
    <dgm:pt modelId="{096D093B-6670-4E54-B952-5831B5E7B7F1}" type="pres">
      <dgm:prSet presAssocID="{16D0C671-5337-4CA6-A2B7-BD3B46D4E858}" presName="sp" presStyleCnt="0"/>
      <dgm:spPr/>
    </dgm:pt>
    <dgm:pt modelId="{420513A8-D3B1-4391-B89B-45F4267E48AC}" type="pres">
      <dgm:prSet presAssocID="{5E2E002E-53C8-491D-A073-04B1F4DCE4D1}" presName="arrowAndChildren" presStyleCnt="0"/>
      <dgm:spPr/>
    </dgm:pt>
    <dgm:pt modelId="{F90B21C7-22A3-47C6-897B-701A84CD7E66}" type="pres">
      <dgm:prSet presAssocID="{5E2E002E-53C8-491D-A073-04B1F4DCE4D1}" presName="parentTextArrow" presStyleLbl="node1" presStyleIdx="1" presStyleCnt="2"/>
      <dgm:spPr/>
    </dgm:pt>
  </dgm:ptLst>
  <dgm:cxnLst>
    <dgm:cxn modelId="{88CA1B16-9751-4CBF-A09F-47EA430BCED9}" srcId="{A056AF3D-D5D1-4F1D-8E94-2621A9A7CDFD}" destId="{46F5F7DA-66C6-40EC-B3CA-6EA82CDCD88B}" srcOrd="2" destOrd="0" parTransId="{A5730ADE-A37D-46B3-9DDA-E4B5116B6021}" sibTransId="{74839108-AABF-4215-8101-B1EBFDF8C29E}"/>
    <dgm:cxn modelId="{EA1EB418-1C75-4467-81D1-AC1166F3F120}" srcId="{A056AF3D-D5D1-4F1D-8E94-2621A9A7CDFD}" destId="{2A5B51E8-EB2F-4679-9327-ACC41AB78DB6}" srcOrd="1" destOrd="0" parTransId="{59D4F22B-9F15-48DA-9F91-C7DB732BDD6F}" sibTransId="{460D7D76-FAB4-4B76-A606-2B8E17208E6E}"/>
    <dgm:cxn modelId="{507A9F5B-F0B9-4260-987F-BE948A627CA9}" srcId="{A056AF3D-D5D1-4F1D-8E94-2621A9A7CDFD}" destId="{D0A0740A-0FD9-4044-A9FA-14EC6C81B5F4}" srcOrd="0" destOrd="0" parTransId="{E9D2C90D-5326-44C7-933D-2EDFA1F82DFB}" sibTransId="{8703EAA6-C081-4A2A-B3D4-5E93619A0953}"/>
    <dgm:cxn modelId="{7387F360-59E3-444C-A685-A1D647C404BA}" type="presOf" srcId="{D0A0740A-0FD9-4044-A9FA-14EC6C81B5F4}" destId="{0E60FF9B-D945-4B99-BCC3-47AB836ADD96}" srcOrd="0" destOrd="0" presId="urn:microsoft.com/office/officeart/2005/8/layout/process4"/>
    <dgm:cxn modelId="{171EA04D-004E-4B98-A455-79DD451ECE08}" srcId="{288FC22D-AA24-4E76-A2E9-2D6622EFD02B}" destId="{A056AF3D-D5D1-4F1D-8E94-2621A9A7CDFD}" srcOrd="1" destOrd="0" parTransId="{BF86A388-EBF0-43C2-8C25-F20CE5290944}" sibTransId="{35896EE2-87F4-4B74-8A85-5EC320A79FAE}"/>
    <dgm:cxn modelId="{84777B72-872E-4DAB-A378-9C92D00F9AF4}" type="presOf" srcId="{5E2E002E-53C8-491D-A073-04B1F4DCE4D1}" destId="{F90B21C7-22A3-47C6-897B-701A84CD7E66}" srcOrd="0" destOrd="0" presId="urn:microsoft.com/office/officeart/2005/8/layout/process4"/>
    <dgm:cxn modelId="{17DEF85A-9127-4DE9-B03B-5BEDAB735FA6}" type="presOf" srcId="{288FC22D-AA24-4E76-A2E9-2D6622EFD02B}" destId="{5BAD206D-ED02-4BAA-9961-97594A2FA519}" srcOrd="0" destOrd="0" presId="urn:microsoft.com/office/officeart/2005/8/layout/process4"/>
    <dgm:cxn modelId="{485A7999-5672-4956-8346-F255F8E7B271}" type="presOf" srcId="{2A5B51E8-EB2F-4679-9327-ACC41AB78DB6}" destId="{1764CFDE-9426-4441-88DA-ACE4D4C61991}" srcOrd="0" destOrd="0" presId="urn:microsoft.com/office/officeart/2005/8/layout/process4"/>
    <dgm:cxn modelId="{EFB7CABD-95D1-4015-8DA9-1EACB131618D}" srcId="{288FC22D-AA24-4E76-A2E9-2D6622EFD02B}" destId="{5E2E002E-53C8-491D-A073-04B1F4DCE4D1}" srcOrd="0" destOrd="0" parTransId="{512ECBD8-D952-4266-89C9-4F3A986D405E}" sibTransId="{16D0C671-5337-4CA6-A2B7-BD3B46D4E858}"/>
    <dgm:cxn modelId="{59A2F0E0-22E8-40BD-8ADA-A9964935A3FC}" type="presOf" srcId="{A056AF3D-D5D1-4F1D-8E94-2621A9A7CDFD}" destId="{6A24BDFF-FE8C-4A7D-A9D4-38FDCA0411E8}" srcOrd="0" destOrd="0" presId="urn:microsoft.com/office/officeart/2005/8/layout/process4"/>
    <dgm:cxn modelId="{207CEAF2-AE8E-4D43-90D6-66F5F613A81D}" type="presOf" srcId="{A056AF3D-D5D1-4F1D-8E94-2621A9A7CDFD}" destId="{E61812D9-CB5A-4874-813D-0AA364EB07A8}" srcOrd="1" destOrd="0" presId="urn:microsoft.com/office/officeart/2005/8/layout/process4"/>
    <dgm:cxn modelId="{3A2E63FF-5866-4F96-BA66-05FE0F7EAD82}" type="presOf" srcId="{46F5F7DA-66C6-40EC-B3CA-6EA82CDCD88B}" destId="{FBFED8FE-BEE2-4BE4-9D36-49DE8FAAF19E}" srcOrd="0" destOrd="0" presId="urn:microsoft.com/office/officeart/2005/8/layout/process4"/>
    <dgm:cxn modelId="{09A5FFCA-78CC-4EEC-B677-470F2E4C92EF}" type="presParOf" srcId="{5BAD206D-ED02-4BAA-9961-97594A2FA519}" destId="{A51B63A7-D87F-4FC8-83B4-7A64C512D526}" srcOrd="0" destOrd="0" presId="urn:microsoft.com/office/officeart/2005/8/layout/process4"/>
    <dgm:cxn modelId="{F2D660B9-0FDE-4A56-92B8-5DE8BADAF20C}" type="presParOf" srcId="{A51B63A7-D87F-4FC8-83B4-7A64C512D526}" destId="{6A24BDFF-FE8C-4A7D-A9D4-38FDCA0411E8}" srcOrd="0" destOrd="0" presId="urn:microsoft.com/office/officeart/2005/8/layout/process4"/>
    <dgm:cxn modelId="{F99DFB84-3CF6-446E-BF21-2E414841C951}" type="presParOf" srcId="{A51B63A7-D87F-4FC8-83B4-7A64C512D526}" destId="{E61812D9-CB5A-4874-813D-0AA364EB07A8}" srcOrd="1" destOrd="0" presId="urn:microsoft.com/office/officeart/2005/8/layout/process4"/>
    <dgm:cxn modelId="{CE270BDB-DB44-4930-9FF3-2D8C4987D25D}" type="presParOf" srcId="{A51B63A7-D87F-4FC8-83B4-7A64C512D526}" destId="{F3B8CD91-E369-4B7D-9206-B1966D8E585D}" srcOrd="2" destOrd="0" presId="urn:microsoft.com/office/officeart/2005/8/layout/process4"/>
    <dgm:cxn modelId="{2BBCFBD4-A52F-44B1-835A-C1D429356B38}" type="presParOf" srcId="{F3B8CD91-E369-4B7D-9206-B1966D8E585D}" destId="{0E60FF9B-D945-4B99-BCC3-47AB836ADD96}" srcOrd="0" destOrd="0" presId="urn:microsoft.com/office/officeart/2005/8/layout/process4"/>
    <dgm:cxn modelId="{E6EE219E-09C9-4354-B538-577B97D7ABAF}" type="presParOf" srcId="{F3B8CD91-E369-4B7D-9206-B1966D8E585D}" destId="{1764CFDE-9426-4441-88DA-ACE4D4C61991}" srcOrd="1" destOrd="0" presId="urn:microsoft.com/office/officeart/2005/8/layout/process4"/>
    <dgm:cxn modelId="{C01648FA-E7DC-46AE-A6B5-F3EDCFDAC1D6}" type="presParOf" srcId="{F3B8CD91-E369-4B7D-9206-B1966D8E585D}" destId="{FBFED8FE-BEE2-4BE4-9D36-49DE8FAAF19E}" srcOrd="2" destOrd="0" presId="urn:microsoft.com/office/officeart/2005/8/layout/process4"/>
    <dgm:cxn modelId="{4F0D7FA0-71D2-43BB-B3DC-114620CAAF8F}" type="presParOf" srcId="{5BAD206D-ED02-4BAA-9961-97594A2FA519}" destId="{096D093B-6670-4E54-B952-5831B5E7B7F1}" srcOrd="1" destOrd="0" presId="urn:microsoft.com/office/officeart/2005/8/layout/process4"/>
    <dgm:cxn modelId="{92238236-7C8E-45EC-BCF5-797F04E28CCD}" type="presParOf" srcId="{5BAD206D-ED02-4BAA-9961-97594A2FA519}" destId="{420513A8-D3B1-4391-B89B-45F4267E48AC}" srcOrd="2" destOrd="0" presId="urn:microsoft.com/office/officeart/2005/8/layout/process4"/>
    <dgm:cxn modelId="{62089008-AF54-4CCD-AA90-89858F71A696}" type="presParOf" srcId="{420513A8-D3B1-4391-B89B-45F4267E48AC}" destId="{F90B21C7-22A3-47C6-897B-701A84CD7E6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812D9-CB5A-4874-813D-0AA364EB07A8}">
      <dsp:nvSpPr>
        <dsp:cNvPr id="0" name=""/>
        <dsp:cNvSpPr/>
      </dsp:nvSpPr>
      <dsp:spPr>
        <a:xfrm>
          <a:off x="0" y="2979110"/>
          <a:ext cx="11590421" cy="1954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2.1	Identify the key characteristics and applications of the following programming languages:</a:t>
          </a:r>
        </a:p>
      </dsp:txBody>
      <dsp:txXfrm>
        <a:off x="0" y="2979110"/>
        <a:ext cx="11590421" cy="1055494"/>
      </dsp:txXfrm>
    </dsp:sp>
    <dsp:sp modelId="{0E60FF9B-D945-4B99-BCC3-47AB836ADD96}">
      <dsp:nvSpPr>
        <dsp:cNvPr id="0" name=""/>
        <dsp:cNvSpPr/>
      </dsp:nvSpPr>
      <dsp:spPr>
        <a:xfrm>
          <a:off x="5659" y="3995512"/>
          <a:ext cx="3859700" cy="8991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Hypertext Markup Language (HTML)</a:t>
          </a:r>
        </a:p>
      </dsp:txBody>
      <dsp:txXfrm>
        <a:off x="5659" y="3995512"/>
        <a:ext cx="3859700" cy="899124"/>
      </dsp:txXfrm>
    </dsp:sp>
    <dsp:sp modelId="{1764CFDE-9426-4441-88DA-ACE4D4C61991}">
      <dsp:nvSpPr>
        <dsp:cNvPr id="0" name=""/>
        <dsp:cNvSpPr/>
      </dsp:nvSpPr>
      <dsp:spPr>
        <a:xfrm>
          <a:off x="3865360" y="3995512"/>
          <a:ext cx="3859700" cy="8991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JavaScript (JS)</a:t>
          </a:r>
        </a:p>
      </dsp:txBody>
      <dsp:txXfrm>
        <a:off x="3865360" y="3995512"/>
        <a:ext cx="3859700" cy="899124"/>
      </dsp:txXfrm>
    </dsp:sp>
    <dsp:sp modelId="{FBFED8FE-BEE2-4BE4-9D36-49DE8FAAF19E}">
      <dsp:nvSpPr>
        <dsp:cNvPr id="0" name=""/>
        <dsp:cNvSpPr/>
      </dsp:nvSpPr>
      <dsp:spPr>
        <a:xfrm>
          <a:off x="7725060" y="3995512"/>
          <a:ext cx="3859700" cy="8991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Java</a:t>
          </a:r>
        </a:p>
      </dsp:txBody>
      <dsp:txXfrm>
        <a:off x="7725060" y="3995512"/>
        <a:ext cx="3859700" cy="899124"/>
      </dsp:txXfrm>
    </dsp:sp>
    <dsp:sp modelId="{F90B21C7-22A3-47C6-897B-701A84CD7E66}">
      <dsp:nvSpPr>
        <dsp:cNvPr id="0" name=""/>
        <dsp:cNvSpPr/>
      </dsp:nvSpPr>
      <dsp:spPr>
        <a:xfrm rot="10800000">
          <a:off x="0" y="2225"/>
          <a:ext cx="11590421" cy="300620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this topic, learners will become aware of programming languages and how they apply in building digital products. The successful Apprentice should be able to:</a:t>
          </a:r>
        </a:p>
      </dsp:txBody>
      <dsp:txXfrm rot="10800000">
        <a:off x="0" y="2225"/>
        <a:ext cx="11590421" cy="1953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38856-1B55-4946-A8C5-263C819C919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68154-A606-4836-B779-DB7184718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83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Follow along with me. </a:t>
            </a:r>
          </a:p>
          <a:p>
            <a:r>
              <a:rPr lang="en-GB" dirty="0"/>
              <a:t>Share the screen with </a:t>
            </a:r>
            <a:r>
              <a:rPr lang="en-GB" dirty="0" err="1"/>
              <a:t>filezilla</a:t>
            </a:r>
            <a:r>
              <a:rPr lang="en-GB" dirty="0"/>
              <a:t>.</a:t>
            </a:r>
          </a:p>
          <a:p>
            <a:r>
              <a:rPr lang="en-GB" dirty="0"/>
              <a:t>Open </a:t>
            </a:r>
            <a:r>
              <a:rPr lang="en-GB" dirty="0" err="1"/>
              <a:t>Filezilla</a:t>
            </a:r>
            <a:r>
              <a:rPr lang="en-GB" dirty="0"/>
              <a:t> and enter the following: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68154-A606-4836-B779-DB718471810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Question…: </a:t>
            </a:r>
            <a:r>
              <a:rPr lang="en-GB" b="1" dirty="0"/>
              <a:t>which is more important, pleasing Google or pleasing your audience?</a:t>
            </a:r>
          </a:p>
          <a:p>
            <a:r>
              <a:rPr lang="en-GB" b="1" dirty="0"/>
              <a:t>Is it mobile friendly? https://search.google.com/test/mobile-friendly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68154-A606-4836-B779-DB718471810C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3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7315" y="6348329"/>
            <a:ext cx="504106" cy="365125"/>
          </a:xfrm>
        </p:spPr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9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00E80-960F-419B-8BB1-797E81CB956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9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00E80-960F-419B-8BB1-797E81CB956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98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365125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493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1" y="6396456"/>
            <a:ext cx="461211" cy="365125"/>
          </a:xfrm>
        </p:spPr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5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1709738"/>
            <a:ext cx="11341769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0"/>
            <a:ext cx="437147" cy="365125"/>
          </a:xfrm>
        </p:spPr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7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7474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4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4" y="6315576"/>
            <a:ext cx="533400" cy="365125"/>
          </a:xfrm>
        </p:spPr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2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47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0"/>
            <a:ext cx="504106" cy="365125"/>
          </a:xfrm>
        </p:spPr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00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81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8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7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00E80-960F-419B-8BB1-797E81CB956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3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2">
                <a:lumMod val="90000"/>
              </a:schemeClr>
            </a:gs>
            <a:gs pos="100000">
              <a:schemeClr val="accent3">
                <a:lumMod val="0"/>
                <a:lumOff val="100000"/>
              </a:schemeClr>
            </a:gs>
            <a:gs pos="1000">
              <a:schemeClr val="tx1">
                <a:lumMod val="65000"/>
                <a:lumOff val="35000"/>
              </a:schemeClr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7315" y="6356350"/>
            <a:ext cx="504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7C855-5B4D-4F12-9914-3A83A76B17F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1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2" Type="http://schemas.openxmlformats.org/officeDocument/2006/relationships/hyperlink" Target="https://www.ietf.org/)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leonard.shand@gloscol.ac.uk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33F7-3562-4E71-871A-42B40ACC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25" y="6146800"/>
            <a:ext cx="2495550" cy="711200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Week 1</a:t>
            </a:r>
          </a:p>
        </p:txBody>
      </p:sp>
    </p:spTree>
    <p:extLst>
      <p:ext uri="{BB962C8B-B14F-4D97-AF65-F5344CB8AC3E}">
        <p14:creationId xmlns:p14="http://schemas.microsoft.com/office/powerpoint/2010/main" val="78992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(JS)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157" y="1943842"/>
            <a:ext cx="9267422" cy="4044455"/>
          </a:xfrm>
        </p:spPr>
        <p:txBody>
          <a:bodyPr>
            <a:normAutofit fontScale="92500"/>
          </a:bodyPr>
          <a:lstStyle/>
          <a:p>
            <a:r>
              <a:rPr lang="en-GB" dirty="0"/>
              <a:t>JavaScript is used to provide interactive features to a web page</a:t>
            </a:r>
          </a:p>
          <a:p>
            <a:r>
              <a:rPr lang="en-GB" dirty="0"/>
              <a:t>It is a dynamic programming language</a:t>
            </a:r>
          </a:p>
          <a:p>
            <a:r>
              <a:rPr lang="en-GB" dirty="0"/>
              <a:t>It adds behaviour to your web page</a:t>
            </a:r>
          </a:p>
          <a:p>
            <a:r>
              <a:rPr lang="en-GB" dirty="0"/>
              <a:t>It is embedded within the HTML code</a:t>
            </a:r>
          </a:p>
          <a:p>
            <a:r>
              <a:rPr lang="en-GB" dirty="0"/>
              <a:t>Some things we can do the in JavaScript:</a:t>
            </a:r>
          </a:p>
          <a:p>
            <a:pPr lvl="1"/>
            <a:r>
              <a:rPr lang="en-GB" dirty="0"/>
              <a:t>Form validation</a:t>
            </a:r>
          </a:p>
          <a:p>
            <a:pPr lvl="1"/>
            <a:r>
              <a:rPr lang="en-GB" dirty="0"/>
              <a:t>Calculations</a:t>
            </a:r>
          </a:p>
          <a:p>
            <a:pPr lvl="1"/>
            <a:r>
              <a:rPr lang="en-GB" dirty="0"/>
              <a:t>Animations</a:t>
            </a:r>
          </a:p>
          <a:p>
            <a:pPr lvl="1"/>
            <a:r>
              <a:rPr lang="en-GB" dirty="0"/>
              <a:t>Load images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70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Java is NOT the same as JavaScript</a:t>
            </a:r>
          </a:p>
          <a:p>
            <a:r>
              <a:rPr lang="en-GB" dirty="0"/>
              <a:t>Is a full on Object Oriented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280268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01CD-6A9C-44C1-B839-B32A76E5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JavaScript (JS)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5E252-6310-4CD0-AB2D-1ACECEE6C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JavaScript is a scripting or programming language that allows you to implement complex features on web pages</a:t>
            </a:r>
          </a:p>
          <a:p>
            <a:r>
              <a:rPr lang="en-GB" dirty="0"/>
              <a:t>Displays timely content updates, interactive maps, animated 2D/3D graphics, scrolling video jukeboxes, etc. — you can bet that JavaScript is probably involved</a:t>
            </a:r>
          </a:p>
          <a:p>
            <a:r>
              <a:rPr lang="en-GB" dirty="0"/>
              <a:t>Runs in the browser</a:t>
            </a:r>
          </a:p>
        </p:txBody>
      </p:sp>
    </p:spTree>
    <p:extLst>
      <p:ext uri="{BB962C8B-B14F-4D97-AF65-F5344CB8AC3E}">
        <p14:creationId xmlns:p14="http://schemas.microsoft.com/office/powerpoint/2010/main" val="154876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A8A29-D0D3-4E59-9900-1B080BC7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3CF20-E2B3-41FF-9287-03AAD5E4D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Java is NOT the same as JavaScript</a:t>
            </a:r>
          </a:p>
          <a:p>
            <a:r>
              <a:rPr lang="en-GB" dirty="0"/>
              <a:t>Is a full on Object Oriented Programming language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78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9FFD4-9D02-4463-9E47-399E55CF613A}"/>
              </a:ext>
            </a:extLst>
          </p:cNvPr>
          <p:cNvSpPr txBox="1"/>
          <p:nvPr/>
        </p:nvSpPr>
        <p:spPr>
          <a:xfrm>
            <a:off x="524241" y="1640114"/>
            <a:ext cx="104775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Create a folder on your computer called Digital Marketer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Open it and add another folder called website01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Within the website01 folder add three more folders as per the image below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613E4-3C12-447A-BF49-89B74CD4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782" y="3804330"/>
            <a:ext cx="4716436" cy="27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0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13BE-E86E-4FA7-B9B7-496618F081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69815" y="2301761"/>
            <a:ext cx="6252369" cy="1325563"/>
          </a:xfrm>
        </p:spPr>
        <p:txBody>
          <a:bodyPr>
            <a:noAutofit/>
          </a:bodyPr>
          <a:lstStyle/>
          <a:p>
            <a:r>
              <a:rPr lang="en-GB" sz="9600" dirty="0" err="1">
                <a:latin typeface="Road Rage" pitchFamily="50" charset="0"/>
              </a:rPr>
              <a:t>Filezilla</a:t>
            </a:r>
            <a:endParaRPr lang="en-GB" sz="9600" dirty="0"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8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5FE65-9B0F-4165-9623-6FF15A09D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86" y="767253"/>
            <a:ext cx="9641216" cy="59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4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5D9843-672D-4D21-BEB9-EFFBB2B24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74" y="711199"/>
            <a:ext cx="9540025" cy="596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86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33F4-6696-45A8-9422-48FDBE1F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1736726"/>
            <a:ext cx="11341769" cy="2852737"/>
          </a:xfrm>
        </p:spPr>
        <p:txBody>
          <a:bodyPr/>
          <a:lstStyle/>
          <a:p>
            <a:r>
              <a:rPr lang="en-GB" dirty="0"/>
              <a:t>Day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8B92-1B53-420E-B01A-A9D4EC5D4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211613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Client-Server</a:t>
            </a:r>
          </a:p>
          <a:p>
            <a:r>
              <a:rPr lang="en-GB" dirty="0"/>
              <a:t>Terminology</a:t>
            </a:r>
          </a:p>
          <a:p>
            <a:r>
              <a:rPr lang="en-GB" dirty="0"/>
              <a:t>Security</a:t>
            </a:r>
          </a:p>
          <a:p>
            <a:r>
              <a:rPr lang="en-GB" dirty="0"/>
              <a:t>Fix a website</a:t>
            </a:r>
          </a:p>
          <a:p>
            <a:r>
              <a:rPr lang="en-GB" dirty="0"/>
              <a:t>	Add pages</a:t>
            </a:r>
          </a:p>
          <a:p>
            <a:r>
              <a:rPr lang="en-GB" dirty="0"/>
              <a:t>	Links</a:t>
            </a:r>
          </a:p>
          <a:p>
            <a:r>
              <a:rPr lang="en-GB" dirty="0"/>
              <a:t>	Forms</a:t>
            </a:r>
          </a:p>
        </p:txBody>
      </p:sp>
    </p:spTree>
    <p:extLst>
      <p:ext uri="{BB962C8B-B14F-4D97-AF65-F5344CB8AC3E}">
        <p14:creationId xmlns:p14="http://schemas.microsoft.com/office/powerpoint/2010/main" val="1369493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Web components (55%, K2)</a:t>
            </a:r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E9F5D86-ADAA-465C-84A8-49DC1CECCC4E}"/>
              </a:ext>
            </a:extLst>
          </p:cNvPr>
          <p:cNvSpPr/>
          <p:nvPr/>
        </p:nvSpPr>
        <p:spPr>
          <a:xfrm>
            <a:off x="1141281" y="1838310"/>
            <a:ext cx="9479870" cy="1590688"/>
          </a:xfrm>
          <a:custGeom>
            <a:avLst/>
            <a:gdLst>
              <a:gd name="connsiteX0" fmla="*/ 0 w 9479870"/>
              <a:gd name="connsiteY0" fmla="*/ 265120 h 1590688"/>
              <a:gd name="connsiteX1" fmla="*/ 265120 w 9479870"/>
              <a:gd name="connsiteY1" fmla="*/ 0 h 1590688"/>
              <a:gd name="connsiteX2" fmla="*/ 9214750 w 9479870"/>
              <a:gd name="connsiteY2" fmla="*/ 0 h 1590688"/>
              <a:gd name="connsiteX3" fmla="*/ 9479870 w 9479870"/>
              <a:gd name="connsiteY3" fmla="*/ 265120 h 1590688"/>
              <a:gd name="connsiteX4" fmla="*/ 9479870 w 9479870"/>
              <a:gd name="connsiteY4" fmla="*/ 1325568 h 1590688"/>
              <a:gd name="connsiteX5" fmla="*/ 9214750 w 9479870"/>
              <a:gd name="connsiteY5" fmla="*/ 1590688 h 1590688"/>
              <a:gd name="connsiteX6" fmla="*/ 265120 w 9479870"/>
              <a:gd name="connsiteY6" fmla="*/ 1590688 h 1590688"/>
              <a:gd name="connsiteX7" fmla="*/ 0 w 9479870"/>
              <a:gd name="connsiteY7" fmla="*/ 1325568 h 1590688"/>
              <a:gd name="connsiteX8" fmla="*/ 0 w 9479870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9870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9214750" y="0"/>
                </a:lnTo>
                <a:cubicBezTo>
                  <a:pt x="9361172" y="0"/>
                  <a:pt x="9479870" y="118698"/>
                  <a:pt x="9479870" y="265120"/>
                </a:cubicBezTo>
                <a:lnTo>
                  <a:pt x="9479870" y="1325568"/>
                </a:lnTo>
                <a:cubicBezTo>
                  <a:pt x="9479870" y="1471990"/>
                  <a:pt x="9361172" y="1590688"/>
                  <a:pt x="9214750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901" tIns="125276" rIns="172901" bIns="125276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In this topic, learners will understand the components involved to make the Web work. </a:t>
            </a:r>
            <a:endParaRPr lang="en-GB" sz="25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263A4F5-C32F-4083-8497-6CC8D26A9782}"/>
              </a:ext>
            </a:extLst>
          </p:cNvPr>
          <p:cNvSpPr/>
          <p:nvPr/>
        </p:nvSpPr>
        <p:spPr>
          <a:xfrm>
            <a:off x="5343053" y="3657328"/>
            <a:ext cx="6555831" cy="1272551"/>
          </a:xfrm>
          <a:custGeom>
            <a:avLst/>
            <a:gdLst>
              <a:gd name="connsiteX0" fmla="*/ 212096 w 1272551"/>
              <a:gd name="connsiteY0" fmla="*/ 0 h 6555831"/>
              <a:gd name="connsiteX1" fmla="*/ 1060455 w 1272551"/>
              <a:gd name="connsiteY1" fmla="*/ 0 h 6555831"/>
              <a:gd name="connsiteX2" fmla="*/ 1272551 w 1272551"/>
              <a:gd name="connsiteY2" fmla="*/ 212096 h 6555831"/>
              <a:gd name="connsiteX3" fmla="*/ 1272551 w 1272551"/>
              <a:gd name="connsiteY3" fmla="*/ 6555831 h 6555831"/>
              <a:gd name="connsiteX4" fmla="*/ 1272551 w 1272551"/>
              <a:gd name="connsiteY4" fmla="*/ 6555831 h 6555831"/>
              <a:gd name="connsiteX5" fmla="*/ 0 w 1272551"/>
              <a:gd name="connsiteY5" fmla="*/ 6555831 h 6555831"/>
              <a:gd name="connsiteX6" fmla="*/ 0 w 1272551"/>
              <a:gd name="connsiteY6" fmla="*/ 6555831 h 6555831"/>
              <a:gd name="connsiteX7" fmla="*/ 0 w 1272551"/>
              <a:gd name="connsiteY7" fmla="*/ 212096 h 6555831"/>
              <a:gd name="connsiteX8" fmla="*/ 212096 w 1272551"/>
              <a:gd name="connsiteY8" fmla="*/ 0 h 655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551" h="6555831">
                <a:moveTo>
                  <a:pt x="1272551" y="1092662"/>
                </a:moveTo>
                <a:lnTo>
                  <a:pt x="1272551" y="5463169"/>
                </a:lnTo>
                <a:cubicBezTo>
                  <a:pt x="1272551" y="6066626"/>
                  <a:pt x="1254119" y="6555828"/>
                  <a:pt x="1231381" y="6555828"/>
                </a:cubicBezTo>
                <a:lnTo>
                  <a:pt x="0" y="6555828"/>
                </a:lnTo>
                <a:lnTo>
                  <a:pt x="0" y="6555828"/>
                </a:lnTo>
                <a:lnTo>
                  <a:pt x="0" y="3"/>
                </a:lnTo>
                <a:lnTo>
                  <a:pt x="0" y="3"/>
                </a:lnTo>
                <a:lnTo>
                  <a:pt x="1231381" y="3"/>
                </a:lnTo>
                <a:cubicBezTo>
                  <a:pt x="1254119" y="3"/>
                  <a:pt x="1272551" y="489205"/>
                  <a:pt x="1272551" y="1092662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1" tIns="94505" rIns="126890" bIns="94507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Hypertext Transfer Protocol (HTTP)</a:t>
            </a:r>
            <a:endParaRPr lang="en-GB" sz="1700" kern="120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Hypertext Transfer Protocol Secure (HTTPS)</a:t>
            </a:r>
            <a:endParaRPr lang="en-GB" sz="1700" kern="120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Transport Layer Security and Secure Sockets Layer (TLS / SSL)</a:t>
            </a:r>
            <a:endParaRPr lang="en-GB" sz="17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99D0C22-5505-48B7-A897-E026CD8844E0}"/>
              </a:ext>
            </a:extLst>
          </p:cNvPr>
          <p:cNvSpPr/>
          <p:nvPr/>
        </p:nvSpPr>
        <p:spPr>
          <a:xfrm>
            <a:off x="314824" y="3498258"/>
            <a:ext cx="5028228" cy="1590688"/>
          </a:xfrm>
          <a:custGeom>
            <a:avLst/>
            <a:gdLst>
              <a:gd name="connsiteX0" fmla="*/ 0 w 5028228"/>
              <a:gd name="connsiteY0" fmla="*/ 265120 h 1590688"/>
              <a:gd name="connsiteX1" fmla="*/ 265120 w 5028228"/>
              <a:gd name="connsiteY1" fmla="*/ 0 h 1590688"/>
              <a:gd name="connsiteX2" fmla="*/ 4763108 w 5028228"/>
              <a:gd name="connsiteY2" fmla="*/ 0 h 1590688"/>
              <a:gd name="connsiteX3" fmla="*/ 5028228 w 5028228"/>
              <a:gd name="connsiteY3" fmla="*/ 265120 h 1590688"/>
              <a:gd name="connsiteX4" fmla="*/ 5028228 w 5028228"/>
              <a:gd name="connsiteY4" fmla="*/ 1325568 h 1590688"/>
              <a:gd name="connsiteX5" fmla="*/ 4763108 w 5028228"/>
              <a:gd name="connsiteY5" fmla="*/ 1590688 h 1590688"/>
              <a:gd name="connsiteX6" fmla="*/ 265120 w 5028228"/>
              <a:gd name="connsiteY6" fmla="*/ 1590688 h 1590688"/>
              <a:gd name="connsiteX7" fmla="*/ 0 w 5028228"/>
              <a:gd name="connsiteY7" fmla="*/ 1325568 h 1590688"/>
              <a:gd name="connsiteX8" fmla="*/ 0 w 5028228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8228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4763108" y="0"/>
                </a:lnTo>
                <a:cubicBezTo>
                  <a:pt x="4909530" y="0"/>
                  <a:pt x="5028228" y="118698"/>
                  <a:pt x="5028228" y="265120"/>
                </a:cubicBezTo>
                <a:lnTo>
                  <a:pt x="5028228" y="1325568"/>
                </a:lnTo>
                <a:cubicBezTo>
                  <a:pt x="5028228" y="1471990"/>
                  <a:pt x="4909530" y="1590688"/>
                  <a:pt x="4763108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901" tIns="125276" rIns="172901" bIns="125276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/>
              <a:t>4.1	Define the terminology for the following key internet protocols that enable the web to work:</a:t>
            </a:r>
            <a:endParaRPr lang="en-GB" sz="25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AE1C06-4254-49DE-9631-70D8A2C08895}"/>
              </a:ext>
            </a:extLst>
          </p:cNvPr>
          <p:cNvSpPr/>
          <p:nvPr/>
        </p:nvSpPr>
        <p:spPr>
          <a:xfrm>
            <a:off x="5330919" y="5327550"/>
            <a:ext cx="6570319" cy="1272551"/>
          </a:xfrm>
          <a:custGeom>
            <a:avLst/>
            <a:gdLst>
              <a:gd name="connsiteX0" fmla="*/ 212096 w 1272551"/>
              <a:gd name="connsiteY0" fmla="*/ 0 h 6570319"/>
              <a:gd name="connsiteX1" fmla="*/ 1060455 w 1272551"/>
              <a:gd name="connsiteY1" fmla="*/ 0 h 6570319"/>
              <a:gd name="connsiteX2" fmla="*/ 1272551 w 1272551"/>
              <a:gd name="connsiteY2" fmla="*/ 212096 h 6570319"/>
              <a:gd name="connsiteX3" fmla="*/ 1272551 w 1272551"/>
              <a:gd name="connsiteY3" fmla="*/ 6570319 h 6570319"/>
              <a:gd name="connsiteX4" fmla="*/ 1272551 w 1272551"/>
              <a:gd name="connsiteY4" fmla="*/ 6570319 h 6570319"/>
              <a:gd name="connsiteX5" fmla="*/ 0 w 1272551"/>
              <a:gd name="connsiteY5" fmla="*/ 6570319 h 6570319"/>
              <a:gd name="connsiteX6" fmla="*/ 0 w 1272551"/>
              <a:gd name="connsiteY6" fmla="*/ 6570319 h 6570319"/>
              <a:gd name="connsiteX7" fmla="*/ 0 w 1272551"/>
              <a:gd name="connsiteY7" fmla="*/ 212096 h 6570319"/>
              <a:gd name="connsiteX8" fmla="*/ 212096 w 1272551"/>
              <a:gd name="connsiteY8" fmla="*/ 0 h 657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551" h="6570319">
                <a:moveTo>
                  <a:pt x="1272551" y="1095076"/>
                </a:moveTo>
                <a:lnTo>
                  <a:pt x="1272551" y="5475243"/>
                </a:lnTo>
                <a:cubicBezTo>
                  <a:pt x="1272551" y="6080033"/>
                  <a:pt x="1254159" y="6570316"/>
                  <a:pt x="1231472" y="6570316"/>
                </a:cubicBezTo>
                <a:lnTo>
                  <a:pt x="0" y="6570316"/>
                </a:lnTo>
                <a:lnTo>
                  <a:pt x="0" y="6570316"/>
                </a:lnTo>
                <a:lnTo>
                  <a:pt x="0" y="3"/>
                </a:lnTo>
                <a:lnTo>
                  <a:pt x="0" y="3"/>
                </a:lnTo>
                <a:lnTo>
                  <a:pt x="1231472" y="3"/>
                </a:lnTo>
                <a:cubicBezTo>
                  <a:pt x="1254159" y="3"/>
                  <a:pt x="1272551" y="490286"/>
                  <a:pt x="1272551" y="109507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1" tIns="94506" rIns="126890" bIns="94506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Web and application server</a:t>
            </a:r>
            <a:endParaRPr lang="en-GB" sz="1700" kern="120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Hosting and serving</a:t>
            </a:r>
            <a:endParaRPr lang="en-GB" sz="1700" kern="120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Relational database management systems</a:t>
            </a:r>
            <a:endParaRPr lang="en-GB" sz="1700" kern="120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Content management systems</a:t>
            </a:r>
            <a:endParaRPr lang="en-GB" sz="17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A7C77A4-C792-40EF-9C79-3C1872209323}"/>
              </a:ext>
            </a:extLst>
          </p:cNvPr>
          <p:cNvSpPr/>
          <p:nvPr/>
        </p:nvSpPr>
        <p:spPr>
          <a:xfrm>
            <a:off x="314824" y="5168481"/>
            <a:ext cx="5016094" cy="1590688"/>
          </a:xfrm>
          <a:custGeom>
            <a:avLst/>
            <a:gdLst>
              <a:gd name="connsiteX0" fmla="*/ 0 w 5016094"/>
              <a:gd name="connsiteY0" fmla="*/ 265120 h 1590688"/>
              <a:gd name="connsiteX1" fmla="*/ 265120 w 5016094"/>
              <a:gd name="connsiteY1" fmla="*/ 0 h 1590688"/>
              <a:gd name="connsiteX2" fmla="*/ 4750974 w 5016094"/>
              <a:gd name="connsiteY2" fmla="*/ 0 h 1590688"/>
              <a:gd name="connsiteX3" fmla="*/ 5016094 w 5016094"/>
              <a:gd name="connsiteY3" fmla="*/ 265120 h 1590688"/>
              <a:gd name="connsiteX4" fmla="*/ 5016094 w 5016094"/>
              <a:gd name="connsiteY4" fmla="*/ 1325568 h 1590688"/>
              <a:gd name="connsiteX5" fmla="*/ 4750974 w 5016094"/>
              <a:gd name="connsiteY5" fmla="*/ 1590688 h 1590688"/>
              <a:gd name="connsiteX6" fmla="*/ 265120 w 5016094"/>
              <a:gd name="connsiteY6" fmla="*/ 1590688 h 1590688"/>
              <a:gd name="connsiteX7" fmla="*/ 0 w 5016094"/>
              <a:gd name="connsiteY7" fmla="*/ 1325568 h 1590688"/>
              <a:gd name="connsiteX8" fmla="*/ 0 w 5016094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6094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4750974" y="0"/>
                </a:lnTo>
                <a:cubicBezTo>
                  <a:pt x="4897396" y="0"/>
                  <a:pt x="5016094" y="118698"/>
                  <a:pt x="5016094" y="265120"/>
                </a:cubicBezTo>
                <a:lnTo>
                  <a:pt x="5016094" y="1325568"/>
                </a:lnTo>
                <a:cubicBezTo>
                  <a:pt x="5016094" y="1471990"/>
                  <a:pt x="4897396" y="1590688"/>
                  <a:pt x="4750974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901" tIns="125276" rIns="172901" bIns="125276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/>
              <a:t>4.2	Discuss the purpose of the following:</a:t>
            </a:r>
            <a:endParaRPr lang="en-GB" sz="2500" kern="1200"/>
          </a:p>
        </p:txBody>
      </p:sp>
    </p:spTree>
    <p:extLst>
      <p:ext uri="{BB962C8B-B14F-4D97-AF65-F5344CB8AC3E}">
        <p14:creationId xmlns:p14="http://schemas.microsoft.com/office/powerpoint/2010/main" val="89812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33F4-6696-45A8-9422-48FDBE1F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8B92-1B53-420E-B01A-A9D4EC5D4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Programming Languages</a:t>
            </a:r>
          </a:p>
          <a:p>
            <a:r>
              <a:rPr lang="en-GB" dirty="0"/>
              <a:t>Build a website</a:t>
            </a:r>
          </a:p>
        </p:txBody>
      </p:sp>
    </p:spTree>
    <p:extLst>
      <p:ext uri="{BB962C8B-B14F-4D97-AF65-F5344CB8AC3E}">
        <p14:creationId xmlns:p14="http://schemas.microsoft.com/office/powerpoint/2010/main" val="151461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Web components (55%, K2)</a:t>
            </a:r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12A1E99-B064-43AF-8D40-CB30A094B065}"/>
              </a:ext>
            </a:extLst>
          </p:cNvPr>
          <p:cNvSpPr/>
          <p:nvPr/>
        </p:nvSpPr>
        <p:spPr>
          <a:xfrm>
            <a:off x="7570840" y="1977271"/>
            <a:ext cx="4331238" cy="1272551"/>
          </a:xfrm>
          <a:custGeom>
            <a:avLst/>
            <a:gdLst>
              <a:gd name="connsiteX0" fmla="*/ 212096 w 1272551"/>
              <a:gd name="connsiteY0" fmla="*/ 0 h 4194283"/>
              <a:gd name="connsiteX1" fmla="*/ 1060455 w 1272551"/>
              <a:gd name="connsiteY1" fmla="*/ 0 h 4194283"/>
              <a:gd name="connsiteX2" fmla="*/ 1272551 w 1272551"/>
              <a:gd name="connsiteY2" fmla="*/ 212096 h 4194283"/>
              <a:gd name="connsiteX3" fmla="*/ 1272551 w 1272551"/>
              <a:gd name="connsiteY3" fmla="*/ 4194283 h 4194283"/>
              <a:gd name="connsiteX4" fmla="*/ 1272551 w 1272551"/>
              <a:gd name="connsiteY4" fmla="*/ 4194283 h 4194283"/>
              <a:gd name="connsiteX5" fmla="*/ 0 w 1272551"/>
              <a:gd name="connsiteY5" fmla="*/ 4194283 h 4194283"/>
              <a:gd name="connsiteX6" fmla="*/ 0 w 1272551"/>
              <a:gd name="connsiteY6" fmla="*/ 4194283 h 4194283"/>
              <a:gd name="connsiteX7" fmla="*/ 0 w 1272551"/>
              <a:gd name="connsiteY7" fmla="*/ 212096 h 4194283"/>
              <a:gd name="connsiteX8" fmla="*/ 212096 w 1272551"/>
              <a:gd name="connsiteY8" fmla="*/ 0 h 419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551" h="4194283">
                <a:moveTo>
                  <a:pt x="1272551" y="699061"/>
                </a:moveTo>
                <a:lnTo>
                  <a:pt x="1272551" y="3495222"/>
                </a:lnTo>
                <a:cubicBezTo>
                  <a:pt x="1272551" y="3881302"/>
                  <a:pt x="1243740" y="4194283"/>
                  <a:pt x="1208201" y="4194283"/>
                </a:cubicBezTo>
                <a:lnTo>
                  <a:pt x="0" y="4194283"/>
                </a:lnTo>
                <a:lnTo>
                  <a:pt x="0" y="4194283"/>
                </a:lnTo>
                <a:lnTo>
                  <a:pt x="0" y="0"/>
                </a:lnTo>
                <a:lnTo>
                  <a:pt x="0" y="0"/>
                </a:lnTo>
                <a:lnTo>
                  <a:pt x="1208201" y="0"/>
                </a:lnTo>
                <a:cubicBezTo>
                  <a:pt x="1243740" y="0"/>
                  <a:pt x="1272551" y="312981"/>
                  <a:pt x="1272551" y="69906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5945" rIns="309770" bIns="185947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Browsers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Applications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67B97F3-20BA-4CDD-A22A-D1A9C6DC1F32}"/>
              </a:ext>
            </a:extLst>
          </p:cNvPr>
          <p:cNvSpPr/>
          <p:nvPr/>
        </p:nvSpPr>
        <p:spPr>
          <a:xfrm>
            <a:off x="313985" y="1818202"/>
            <a:ext cx="7393808" cy="1590688"/>
          </a:xfrm>
          <a:custGeom>
            <a:avLst/>
            <a:gdLst>
              <a:gd name="connsiteX0" fmla="*/ 0 w 7393808"/>
              <a:gd name="connsiteY0" fmla="*/ 265120 h 1590688"/>
              <a:gd name="connsiteX1" fmla="*/ 265120 w 7393808"/>
              <a:gd name="connsiteY1" fmla="*/ 0 h 1590688"/>
              <a:gd name="connsiteX2" fmla="*/ 7128688 w 7393808"/>
              <a:gd name="connsiteY2" fmla="*/ 0 h 1590688"/>
              <a:gd name="connsiteX3" fmla="*/ 7393808 w 7393808"/>
              <a:gd name="connsiteY3" fmla="*/ 265120 h 1590688"/>
              <a:gd name="connsiteX4" fmla="*/ 7393808 w 7393808"/>
              <a:gd name="connsiteY4" fmla="*/ 1325568 h 1590688"/>
              <a:gd name="connsiteX5" fmla="*/ 7128688 w 7393808"/>
              <a:gd name="connsiteY5" fmla="*/ 1590688 h 1590688"/>
              <a:gd name="connsiteX6" fmla="*/ 265120 w 7393808"/>
              <a:gd name="connsiteY6" fmla="*/ 1590688 h 1590688"/>
              <a:gd name="connsiteX7" fmla="*/ 0 w 7393808"/>
              <a:gd name="connsiteY7" fmla="*/ 1325568 h 1590688"/>
              <a:gd name="connsiteX8" fmla="*/ 0 w 7393808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3808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7128688" y="0"/>
                </a:lnTo>
                <a:cubicBezTo>
                  <a:pt x="7275110" y="0"/>
                  <a:pt x="7393808" y="118698"/>
                  <a:pt x="7393808" y="265120"/>
                </a:cubicBezTo>
                <a:lnTo>
                  <a:pt x="7393808" y="1325568"/>
                </a:lnTo>
                <a:cubicBezTo>
                  <a:pt x="7393808" y="1471990"/>
                  <a:pt x="7275110" y="1590688"/>
                  <a:pt x="7128688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21" tIns="148136" rIns="218621" bIns="148136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700" kern="1200" dirty="0"/>
              <a:t>4.3 Describe the purpose of a web client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F213AD6-1592-47BE-AF14-5823B6A33DF7}"/>
              </a:ext>
            </a:extLst>
          </p:cNvPr>
          <p:cNvSpPr/>
          <p:nvPr/>
        </p:nvSpPr>
        <p:spPr>
          <a:xfrm>
            <a:off x="7570839" y="3513755"/>
            <a:ext cx="4331238" cy="1540029"/>
          </a:xfrm>
          <a:custGeom>
            <a:avLst/>
            <a:gdLst>
              <a:gd name="connsiteX0" fmla="*/ 256676 w 1540028"/>
              <a:gd name="connsiteY0" fmla="*/ 0 h 4194283"/>
              <a:gd name="connsiteX1" fmla="*/ 1283352 w 1540028"/>
              <a:gd name="connsiteY1" fmla="*/ 0 h 4194283"/>
              <a:gd name="connsiteX2" fmla="*/ 1540028 w 1540028"/>
              <a:gd name="connsiteY2" fmla="*/ 256676 h 4194283"/>
              <a:gd name="connsiteX3" fmla="*/ 1540028 w 1540028"/>
              <a:gd name="connsiteY3" fmla="*/ 4194283 h 4194283"/>
              <a:gd name="connsiteX4" fmla="*/ 1540028 w 1540028"/>
              <a:gd name="connsiteY4" fmla="*/ 4194283 h 4194283"/>
              <a:gd name="connsiteX5" fmla="*/ 0 w 1540028"/>
              <a:gd name="connsiteY5" fmla="*/ 4194283 h 4194283"/>
              <a:gd name="connsiteX6" fmla="*/ 0 w 1540028"/>
              <a:gd name="connsiteY6" fmla="*/ 4194283 h 4194283"/>
              <a:gd name="connsiteX7" fmla="*/ 0 w 1540028"/>
              <a:gd name="connsiteY7" fmla="*/ 256676 h 4194283"/>
              <a:gd name="connsiteX8" fmla="*/ 256676 w 1540028"/>
              <a:gd name="connsiteY8" fmla="*/ 0 h 419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0028" h="4194283">
                <a:moveTo>
                  <a:pt x="1540028" y="699061"/>
                </a:moveTo>
                <a:lnTo>
                  <a:pt x="1540028" y="3495222"/>
                </a:lnTo>
                <a:cubicBezTo>
                  <a:pt x="1540028" y="3881301"/>
                  <a:pt x="1497833" y="4194282"/>
                  <a:pt x="1445783" y="4194282"/>
                </a:cubicBezTo>
                <a:lnTo>
                  <a:pt x="0" y="4194282"/>
                </a:lnTo>
                <a:lnTo>
                  <a:pt x="0" y="4194282"/>
                </a:lnTo>
                <a:lnTo>
                  <a:pt x="0" y="1"/>
                </a:lnTo>
                <a:lnTo>
                  <a:pt x="0" y="1"/>
                </a:lnTo>
                <a:lnTo>
                  <a:pt x="1445783" y="1"/>
                </a:lnTo>
                <a:cubicBezTo>
                  <a:pt x="1497833" y="1"/>
                  <a:pt x="1540028" y="312982"/>
                  <a:pt x="1540028" y="69906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99003" rIns="322828" bIns="199004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How mark-up languages render hyperlinks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How the web crawler work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Displaying of search results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Factors that affect search engine optimization (SEO)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00FE1CD-58D9-4B73-B252-3BFA81E9B77E}"/>
              </a:ext>
            </a:extLst>
          </p:cNvPr>
          <p:cNvSpPr/>
          <p:nvPr/>
        </p:nvSpPr>
        <p:spPr>
          <a:xfrm>
            <a:off x="313985" y="3488425"/>
            <a:ext cx="7393808" cy="1590688"/>
          </a:xfrm>
          <a:custGeom>
            <a:avLst/>
            <a:gdLst>
              <a:gd name="connsiteX0" fmla="*/ 0 w 7393808"/>
              <a:gd name="connsiteY0" fmla="*/ 265120 h 1590688"/>
              <a:gd name="connsiteX1" fmla="*/ 265120 w 7393808"/>
              <a:gd name="connsiteY1" fmla="*/ 0 h 1590688"/>
              <a:gd name="connsiteX2" fmla="*/ 7128688 w 7393808"/>
              <a:gd name="connsiteY2" fmla="*/ 0 h 1590688"/>
              <a:gd name="connsiteX3" fmla="*/ 7393808 w 7393808"/>
              <a:gd name="connsiteY3" fmla="*/ 265120 h 1590688"/>
              <a:gd name="connsiteX4" fmla="*/ 7393808 w 7393808"/>
              <a:gd name="connsiteY4" fmla="*/ 1325568 h 1590688"/>
              <a:gd name="connsiteX5" fmla="*/ 7128688 w 7393808"/>
              <a:gd name="connsiteY5" fmla="*/ 1590688 h 1590688"/>
              <a:gd name="connsiteX6" fmla="*/ 265120 w 7393808"/>
              <a:gd name="connsiteY6" fmla="*/ 1590688 h 1590688"/>
              <a:gd name="connsiteX7" fmla="*/ 0 w 7393808"/>
              <a:gd name="connsiteY7" fmla="*/ 1325568 h 1590688"/>
              <a:gd name="connsiteX8" fmla="*/ 0 w 7393808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3808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7128688" y="0"/>
                </a:lnTo>
                <a:cubicBezTo>
                  <a:pt x="7275110" y="0"/>
                  <a:pt x="7393808" y="118698"/>
                  <a:pt x="7393808" y="265120"/>
                </a:cubicBezTo>
                <a:lnTo>
                  <a:pt x="7393808" y="1325568"/>
                </a:lnTo>
                <a:cubicBezTo>
                  <a:pt x="7393808" y="1471990"/>
                  <a:pt x="7275110" y="1590688"/>
                  <a:pt x="7128688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21" tIns="148136" rIns="218621" bIns="148136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700" kern="1200"/>
              <a:t>4.4 Describe how Search Engines operate in regard to the following: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8A7A5C3-97F9-46CA-8B1D-321900F234E4}"/>
              </a:ext>
            </a:extLst>
          </p:cNvPr>
          <p:cNvSpPr/>
          <p:nvPr/>
        </p:nvSpPr>
        <p:spPr>
          <a:xfrm>
            <a:off x="7570840" y="5317717"/>
            <a:ext cx="4331238" cy="1272551"/>
          </a:xfrm>
          <a:custGeom>
            <a:avLst/>
            <a:gdLst>
              <a:gd name="connsiteX0" fmla="*/ 212096 w 1272551"/>
              <a:gd name="connsiteY0" fmla="*/ 0 h 4194283"/>
              <a:gd name="connsiteX1" fmla="*/ 1060455 w 1272551"/>
              <a:gd name="connsiteY1" fmla="*/ 0 h 4194283"/>
              <a:gd name="connsiteX2" fmla="*/ 1272551 w 1272551"/>
              <a:gd name="connsiteY2" fmla="*/ 212096 h 4194283"/>
              <a:gd name="connsiteX3" fmla="*/ 1272551 w 1272551"/>
              <a:gd name="connsiteY3" fmla="*/ 4194283 h 4194283"/>
              <a:gd name="connsiteX4" fmla="*/ 1272551 w 1272551"/>
              <a:gd name="connsiteY4" fmla="*/ 4194283 h 4194283"/>
              <a:gd name="connsiteX5" fmla="*/ 0 w 1272551"/>
              <a:gd name="connsiteY5" fmla="*/ 4194283 h 4194283"/>
              <a:gd name="connsiteX6" fmla="*/ 0 w 1272551"/>
              <a:gd name="connsiteY6" fmla="*/ 4194283 h 4194283"/>
              <a:gd name="connsiteX7" fmla="*/ 0 w 1272551"/>
              <a:gd name="connsiteY7" fmla="*/ 212096 h 4194283"/>
              <a:gd name="connsiteX8" fmla="*/ 212096 w 1272551"/>
              <a:gd name="connsiteY8" fmla="*/ 0 h 419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551" h="4194283">
                <a:moveTo>
                  <a:pt x="1272551" y="699061"/>
                </a:moveTo>
                <a:lnTo>
                  <a:pt x="1272551" y="3495222"/>
                </a:lnTo>
                <a:cubicBezTo>
                  <a:pt x="1272551" y="3881302"/>
                  <a:pt x="1243740" y="4194283"/>
                  <a:pt x="1208201" y="4194283"/>
                </a:cubicBezTo>
                <a:lnTo>
                  <a:pt x="0" y="4194283"/>
                </a:lnTo>
                <a:lnTo>
                  <a:pt x="0" y="4194283"/>
                </a:lnTo>
                <a:lnTo>
                  <a:pt x="0" y="0"/>
                </a:lnTo>
                <a:lnTo>
                  <a:pt x="0" y="0"/>
                </a:lnTo>
                <a:lnTo>
                  <a:pt x="1208201" y="0"/>
                </a:lnTo>
                <a:cubicBezTo>
                  <a:pt x="1243740" y="0"/>
                  <a:pt x="1272551" y="312981"/>
                  <a:pt x="1272551" y="69906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5946" rIns="309770" bIns="185946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Written in code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Written scripting language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2DCF08-0230-4D64-B71A-305A46C71A10}"/>
              </a:ext>
            </a:extLst>
          </p:cNvPr>
          <p:cNvSpPr/>
          <p:nvPr/>
        </p:nvSpPr>
        <p:spPr>
          <a:xfrm>
            <a:off x="313985" y="5158648"/>
            <a:ext cx="7393808" cy="1590688"/>
          </a:xfrm>
          <a:custGeom>
            <a:avLst/>
            <a:gdLst>
              <a:gd name="connsiteX0" fmla="*/ 0 w 7393808"/>
              <a:gd name="connsiteY0" fmla="*/ 265120 h 1590688"/>
              <a:gd name="connsiteX1" fmla="*/ 265120 w 7393808"/>
              <a:gd name="connsiteY1" fmla="*/ 0 h 1590688"/>
              <a:gd name="connsiteX2" fmla="*/ 7128688 w 7393808"/>
              <a:gd name="connsiteY2" fmla="*/ 0 h 1590688"/>
              <a:gd name="connsiteX3" fmla="*/ 7393808 w 7393808"/>
              <a:gd name="connsiteY3" fmla="*/ 265120 h 1590688"/>
              <a:gd name="connsiteX4" fmla="*/ 7393808 w 7393808"/>
              <a:gd name="connsiteY4" fmla="*/ 1325568 h 1590688"/>
              <a:gd name="connsiteX5" fmla="*/ 7128688 w 7393808"/>
              <a:gd name="connsiteY5" fmla="*/ 1590688 h 1590688"/>
              <a:gd name="connsiteX6" fmla="*/ 265120 w 7393808"/>
              <a:gd name="connsiteY6" fmla="*/ 1590688 h 1590688"/>
              <a:gd name="connsiteX7" fmla="*/ 0 w 7393808"/>
              <a:gd name="connsiteY7" fmla="*/ 1325568 h 1590688"/>
              <a:gd name="connsiteX8" fmla="*/ 0 w 7393808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3808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7128688" y="0"/>
                </a:lnTo>
                <a:cubicBezTo>
                  <a:pt x="7275110" y="0"/>
                  <a:pt x="7393808" y="118698"/>
                  <a:pt x="7393808" y="265120"/>
                </a:cubicBezTo>
                <a:lnTo>
                  <a:pt x="7393808" y="1325568"/>
                </a:lnTo>
                <a:cubicBezTo>
                  <a:pt x="7393808" y="1471990"/>
                  <a:pt x="7275110" y="1590688"/>
                  <a:pt x="7128688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21" tIns="148136" rIns="218621" bIns="148136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700" kern="1200"/>
              <a:t>4.5 Explain the differences between a static and dynamic website.</a:t>
            </a:r>
          </a:p>
        </p:txBody>
      </p:sp>
    </p:spTree>
    <p:extLst>
      <p:ext uri="{BB962C8B-B14F-4D97-AF65-F5344CB8AC3E}">
        <p14:creationId xmlns:p14="http://schemas.microsoft.com/office/powerpoint/2010/main" val="26441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Web components (55%, K2)</a:t>
            </a:r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CA8E87A-A4AD-4042-917F-DAD75B58843C}"/>
              </a:ext>
            </a:extLst>
          </p:cNvPr>
          <p:cNvSpPr/>
          <p:nvPr/>
        </p:nvSpPr>
        <p:spPr>
          <a:xfrm>
            <a:off x="7691018" y="2066458"/>
            <a:ext cx="4208771" cy="1926179"/>
          </a:xfrm>
          <a:custGeom>
            <a:avLst/>
            <a:gdLst>
              <a:gd name="connsiteX0" fmla="*/ 321036 w 1926179"/>
              <a:gd name="connsiteY0" fmla="*/ 0 h 4208771"/>
              <a:gd name="connsiteX1" fmla="*/ 1605143 w 1926179"/>
              <a:gd name="connsiteY1" fmla="*/ 0 h 4208771"/>
              <a:gd name="connsiteX2" fmla="*/ 1926179 w 1926179"/>
              <a:gd name="connsiteY2" fmla="*/ 321036 h 4208771"/>
              <a:gd name="connsiteX3" fmla="*/ 1926179 w 1926179"/>
              <a:gd name="connsiteY3" fmla="*/ 4208771 h 4208771"/>
              <a:gd name="connsiteX4" fmla="*/ 1926179 w 1926179"/>
              <a:gd name="connsiteY4" fmla="*/ 4208771 h 4208771"/>
              <a:gd name="connsiteX5" fmla="*/ 0 w 1926179"/>
              <a:gd name="connsiteY5" fmla="*/ 4208771 h 4208771"/>
              <a:gd name="connsiteX6" fmla="*/ 0 w 1926179"/>
              <a:gd name="connsiteY6" fmla="*/ 4208771 h 4208771"/>
              <a:gd name="connsiteX7" fmla="*/ 0 w 1926179"/>
              <a:gd name="connsiteY7" fmla="*/ 321036 h 4208771"/>
              <a:gd name="connsiteX8" fmla="*/ 321036 w 1926179"/>
              <a:gd name="connsiteY8" fmla="*/ 0 h 420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179" h="4208771">
                <a:moveTo>
                  <a:pt x="1926179" y="701475"/>
                </a:moveTo>
                <a:lnTo>
                  <a:pt x="1926179" y="3507296"/>
                </a:lnTo>
                <a:cubicBezTo>
                  <a:pt x="1926179" y="3894709"/>
                  <a:pt x="1860398" y="4208771"/>
                  <a:pt x="1779254" y="4208771"/>
                </a:cubicBezTo>
                <a:lnTo>
                  <a:pt x="0" y="4208771"/>
                </a:lnTo>
                <a:lnTo>
                  <a:pt x="0" y="4208771"/>
                </a:lnTo>
                <a:lnTo>
                  <a:pt x="0" y="0"/>
                </a:lnTo>
                <a:lnTo>
                  <a:pt x="0" y="0"/>
                </a:lnTo>
                <a:lnTo>
                  <a:pt x="1779254" y="0"/>
                </a:lnTo>
                <a:cubicBezTo>
                  <a:pt x="1860398" y="0"/>
                  <a:pt x="1926179" y="314062"/>
                  <a:pt x="1926179" y="70147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47368" rIns="200708" bIns="147368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800" kern="1200"/>
              <a:t>Forms</a:t>
            </a: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800" kern="1200"/>
              <a:t>Checkout</a:t>
            </a: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800" kern="1200"/>
              <a:t>Registration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80CF15F-7D20-4600-9320-10A9E028E643}"/>
              </a:ext>
            </a:extLst>
          </p:cNvPr>
          <p:cNvSpPr/>
          <p:nvPr/>
        </p:nvSpPr>
        <p:spPr>
          <a:xfrm>
            <a:off x="315443" y="1825685"/>
            <a:ext cx="7375575" cy="2407724"/>
          </a:xfrm>
          <a:custGeom>
            <a:avLst/>
            <a:gdLst>
              <a:gd name="connsiteX0" fmla="*/ 0 w 7375575"/>
              <a:gd name="connsiteY0" fmla="*/ 401295 h 2407724"/>
              <a:gd name="connsiteX1" fmla="*/ 401295 w 7375575"/>
              <a:gd name="connsiteY1" fmla="*/ 0 h 2407724"/>
              <a:gd name="connsiteX2" fmla="*/ 6974280 w 7375575"/>
              <a:gd name="connsiteY2" fmla="*/ 0 h 2407724"/>
              <a:gd name="connsiteX3" fmla="*/ 7375575 w 7375575"/>
              <a:gd name="connsiteY3" fmla="*/ 401295 h 2407724"/>
              <a:gd name="connsiteX4" fmla="*/ 7375575 w 7375575"/>
              <a:gd name="connsiteY4" fmla="*/ 2006429 h 2407724"/>
              <a:gd name="connsiteX5" fmla="*/ 6974280 w 7375575"/>
              <a:gd name="connsiteY5" fmla="*/ 2407724 h 2407724"/>
              <a:gd name="connsiteX6" fmla="*/ 401295 w 7375575"/>
              <a:gd name="connsiteY6" fmla="*/ 2407724 h 2407724"/>
              <a:gd name="connsiteX7" fmla="*/ 0 w 7375575"/>
              <a:gd name="connsiteY7" fmla="*/ 2006429 h 2407724"/>
              <a:gd name="connsiteX8" fmla="*/ 0 w 7375575"/>
              <a:gd name="connsiteY8" fmla="*/ 401295 h 240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5575" h="2407724">
                <a:moveTo>
                  <a:pt x="0" y="401295"/>
                </a:moveTo>
                <a:cubicBezTo>
                  <a:pt x="0" y="179666"/>
                  <a:pt x="179666" y="0"/>
                  <a:pt x="401295" y="0"/>
                </a:cubicBezTo>
                <a:lnTo>
                  <a:pt x="6974280" y="0"/>
                </a:lnTo>
                <a:cubicBezTo>
                  <a:pt x="7195909" y="0"/>
                  <a:pt x="7375575" y="179666"/>
                  <a:pt x="7375575" y="401295"/>
                </a:cubicBezTo>
                <a:lnTo>
                  <a:pt x="7375575" y="2006429"/>
                </a:lnTo>
                <a:cubicBezTo>
                  <a:pt x="7375575" y="2228058"/>
                  <a:pt x="7195909" y="2407724"/>
                  <a:pt x="6974280" y="2407724"/>
                </a:cubicBezTo>
                <a:lnTo>
                  <a:pt x="401295" y="2407724"/>
                </a:lnTo>
                <a:cubicBezTo>
                  <a:pt x="179666" y="2407724"/>
                  <a:pt x="0" y="2228058"/>
                  <a:pt x="0" y="2006429"/>
                </a:cubicBezTo>
                <a:lnTo>
                  <a:pt x="0" y="401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695" tIns="186115" rIns="254695" bIns="18611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 dirty="0"/>
              <a:t>4.6 Describe how local (cookies) or session data storage is utilised to share information for standard digital features.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957E40B-2503-4907-A460-3C51462E9E91}"/>
              </a:ext>
            </a:extLst>
          </p:cNvPr>
          <p:cNvSpPr/>
          <p:nvPr/>
        </p:nvSpPr>
        <p:spPr>
          <a:xfrm>
            <a:off x="7691847" y="4594568"/>
            <a:ext cx="4208771" cy="1926179"/>
          </a:xfrm>
          <a:custGeom>
            <a:avLst/>
            <a:gdLst>
              <a:gd name="connsiteX0" fmla="*/ 321036 w 1926179"/>
              <a:gd name="connsiteY0" fmla="*/ 0 h 4208771"/>
              <a:gd name="connsiteX1" fmla="*/ 1605143 w 1926179"/>
              <a:gd name="connsiteY1" fmla="*/ 0 h 4208771"/>
              <a:gd name="connsiteX2" fmla="*/ 1926179 w 1926179"/>
              <a:gd name="connsiteY2" fmla="*/ 321036 h 4208771"/>
              <a:gd name="connsiteX3" fmla="*/ 1926179 w 1926179"/>
              <a:gd name="connsiteY3" fmla="*/ 4208771 h 4208771"/>
              <a:gd name="connsiteX4" fmla="*/ 1926179 w 1926179"/>
              <a:gd name="connsiteY4" fmla="*/ 4208771 h 4208771"/>
              <a:gd name="connsiteX5" fmla="*/ 0 w 1926179"/>
              <a:gd name="connsiteY5" fmla="*/ 4208771 h 4208771"/>
              <a:gd name="connsiteX6" fmla="*/ 0 w 1926179"/>
              <a:gd name="connsiteY6" fmla="*/ 4208771 h 4208771"/>
              <a:gd name="connsiteX7" fmla="*/ 0 w 1926179"/>
              <a:gd name="connsiteY7" fmla="*/ 321036 h 4208771"/>
              <a:gd name="connsiteX8" fmla="*/ 321036 w 1926179"/>
              <a:gd name="connsiteY8" fmla="*/ 0 h 420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179" h="4208771">
                <a:moveTo>
                  <a:pt x="1926179" y="701475"/>
                </a:moveTo>
                <a:lnTo>
                  <a:pt x="1926179" y="3507296"/>
                </a:lnTo>
                <a:cubicBezTo>
                  <a:pt x="1926179" y="3894709"/>
                  <a:pt x="1860398" y="4208771"/>
                  <a:pt x="1779254" y="4208771"/>
                </a:cubicBezTo>
                <a:lnTo>
                  <a:pt x="0" y="4208771"/>
                </a:lnTo>
                <a:lnTo>
                  <a:pt x="0" y="4208771"/>
                </a:lnTo>
                <a:lnTo>
                  <a:pt x="0" y="0"/>
                </a:lnTo>
                <a:lnTo>
                  <a:pt x="0" y="0"/>
                </a:lnTo>
                <a:lnTo>
                  <a:pt x="1779254" y="0"/>
                </a:lnTo>
                <a:cubicBezTo>
                  <a:pt x="1860398" y="0"/>
                  <a:pt x="1926179" y="314062"/>
                  <a:pt x="1926179" y="70147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47368" rIns="200708" bIns="147368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800" kern="1200" dirty="0"/>
              <a:t>World Wide Web Consortium (W3C);</a:t>
            </a: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800" kern="1200" dirty="0"/>
              <a:t>Internet Engineering Task Force (IETF).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C7155A-D5DF-4733-87A3-9700A98E4E83}"/>
              </a:ext>
            </a:extLst>
          </p:cNvPr>
          <p:cNvSpPr/>
          <p:nvPr/>
        </p:nvSpPr>
        <p:spPr>
          <a:xfrm>
            <a:off x="315443" y="4353796"/>
            <a:ext cx="7376403" cy="2407724"/>
          </a:xfrm>
          <a:custGeom>
            <a:avLst/>
            <a:gdLst>
              <a:gd name="connsiteX0" fmla="*/ 0 w 7376403"/>
              <a:gd name="connsiteY0" fmla="*/ 401295 h 2407724"/>
              <a:gd name="connsiteX1" fmla="*/ 401295 w 7376403"/>
              <a:gd name="connsiteY1" fmla="*/ 0 h 2407724"/>
              <a:gd name="connsiteX2" fmla="*/ 6975108 w 7376403"/>
              <a:gd name="connsiteY2" fmla="*/ 0 h 2407724"/>
              <a:gd name="connsiteX3" fmla="*/ 7376403 w 7376403"/>
              <a:gd name="connsiteY3" fmla="*/ 401295 h 2407724"/>
              <a:gd name="connsiteX4" fmla="*/ 7376403 w 7376403"/>
              <a:gd name="connsiteY4" fmla="*/ 2006429 h 2407724"/>
              <a:gd name="connsiteX5" fmla="*/ 6975108 w 7376403"/>
              <a:gd name="connsiteY5" fmla="*/ 2407724 h 2407724"/>
              <a:gd name="connsiteX6" fmla="*/ 401295 w 7376403"/>
              <a:gd name="connsiteY6" fmla="*/ 2407724 h 2407724"/>
              <a:gd name="connsiteX7" fmla="*/ 0 w 7376403"/>
              <a:gd name="connsiteY7" fmla="*/ 2006429 h 2407724"/>
              <a:gd name="connsiteX8" fmla="*/ 0 w 7376403"/>
              <a:gd name="connsiteY8" fmla="*/ 401295 h 240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6403" h="2407724">
                <a:moveTo>
                  <a:pt x="0" y="401295"/>
                </a:moveTo>
                <a:cubicBezTo>
                  <a:pt x="0" y="179666"/>
                  <a:pt x="179666" y="0"/>
                  <a:pt x="401295" y="0"/>
                </a:cubicBezTo>
                <a:lnTo>
                  <a:pt x="6975108" y="0"/>
                </a:lnTo>
                <a:cubicBezTo>
                  <a:pt x="7196737" y="0"/>
                  <a:pt x="7376403" y="179666"/>
                  <a:pt x="7376403" y="401295"/>
                </a:cubicBezTo>
                <a:lnTo>
                  <a:pt x="7376403" y="2006429"/>
                </a:lnTo>
                <a:cubicBezTo>
                  <a:pt x="7376403" y="2228058"/>
                  <a:pt x="7196737" y="2407724"/>
                  <a:pt x="6975108" y="2407724"/>
                </a:cubicBezTo>
                <a:lnTo>
                  <a:pt x="401295" y="2407724"/>
                </a:lnTo>
                <a:cubicBezTo>
                  <a:pt x="179666" y="2407724"/>
                  <a:pt x="0" y="2228058"/>
                  <a:pt x="0" y="2006429"/>
                </a:cubicBezTo>
                <a:lnTo>
                  <a:pt x="0" y="401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695" tIns="186115" rIns="254695" bIns="18611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/>
              <a:t>4.7 Identify the key roles of the following Web technologies governance groups.</a:t>
            </a:r>
          </a:p>
        </p:txBody>
      </p:sp>
    </p:spTree>
    <p:extLst>
      <p:ext uri="{BB962C8B-B14F-4D97-AF65-F5344CB8AC3E}">
        <p14:creationId xmlns:p14="http://schemas.microsoft.com/office/powerpoint/2010/main" val="393348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4.1 Define the terminology for the following key internet protocols that enable the web to work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Hypertext Transfer Protocol (HTTP)</a:t>
            </a:r>
          </a:p>
          <a:p>
            <a:r>
              <a:rPr lang="en-GB" dirty="0"/>
              <a:t>Hypertext Transfer Protocol Secure (HTTPS)</a:t>
            </a:r>
          </a:p>
          <a:p>
            <a:r>
              <a:rPr lang="en-GB" dirty="0"/>
              <a:t>Transport Layer Security and Secure Sockets Layer (TLS / SSL)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319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3603-E3F6-4206-ADBD-117523B4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Internet and WWW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5471C-2EBA-464A-B027-7080FFFA0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812" y="1708398"/>
            <a:ext cx="5157787" cy="462379"/>
          </a:xfrm>
          <a:solidFill>
            <a:srgbClr val="00B0F0">
              <a:alpha val="30000"/>
            </a:srgb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/>
              <a:t>WWW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51ECF-712B-413D-811F-9BB8E7E61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812" y="2170778"/>
            <a:ext cx="5157787" cy="1752293"/>
          </a:xfrm>
          <a:solidFill>
            <a:srgbClr val="00B0F0">
              <a:alpha val="19000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en-GB" dirty="0"/>
              <a:t>WWW = World Wide Web</a:t>
            </a:r>
          </a:p>
          <a:p>
            <a:r>
              <a:rPr lang="en-GB" dirty="0"/>
              <a:t>The pages you see when you use a device and you are ‘online’</a:t>
            </a:r>
          </a:p>
          <a:p>
            <a:r>
              <a:rPr lang="en-GB" dirty="0"/>
              <a:t>Need a browser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7B06AD-9441-4C0A-AFA5-137C775BE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2812" y="3923071"/>
            <a:ext cx="5183188" cy="342663"/>
          </a:xfrm>
          <a:solidFill>
            <a:srgbClr val="92D050">
              <a:alpha val="48000"/>
            </a:srgb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/>
              <a:t>Internet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F6F741-67D5-4A39-96E0-C68D516FB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2812" y="4265734"/>
            <a:ext cx="5183188" cy="1822205"/>
          </a:xfrm>
          <a:solidFill>
            <a:srgbClr val="92D050">
              <a:alpha val="25000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en-GB" dirty="0"/>
              <a:t>An internetwork of computers across the globe and even using space</a:t>
            </a:r>
          </a:p>
          <a:p>
            <a:r>
              <a:rPr lang="en-GB" dirty="0"/>
              <a:t>Consists of networked computers and other devices</a:t>
            </a:r>
          </a:p>
          <a:p>
            <a:r>
              <a:rPr lang="en-GB" dirty="0"/>
              <a:t>Hardware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5025F7-3AC6-4CFE-B48B-DEE27C615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179" y="2338386"/>
            <a:ext cx="50482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" grpId="0" build="p" animBg="1"/>
      <p:bldP spid="6" grpId="0" build="p" animBg="1"/>
      <p:bldP spid="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9AFB-AAF5-431C-A9ED-68D4BF29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Hypertext Transfer Protocol (HTTP)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965C-F2F8-4C16-8E18-69B45D4B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195843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WWW is about communication between web clients and servers</a:t>
            </a:r>
          </a:p>
          <a:p>
            <a:r>
              <a:rPr lang="en-GB" dirty="0"/>
              <a:t>Communication between client computers and web servers is done by sending HTTP Requests and receiving HTTP Responses</a:t>
            </a:r>
          </a:p>
          <a:p>
            <a:pPr lvl="1"/>
            <a:r>
              <a:rPr lang="en-GB" dirty="0"/>
              <a:t>Foundation of data communication for the World Wide Web</a:t>
            </a:r>
          </a:p>
          <a:p>
            <a:pPr lvl="1"/>
            <a:r>
              <a:rPr lang="en-GB" dirty="0"/>
              <a:t>NOT secure</a:t>
            </a:r>
          </a:p>
          <a:p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D38229-2FD0-49F0-A44E-6A5037E73683}"/>
              </a:ext>
            </a:extLst>
          </p:cNvPr>
          <p:cNvGrpSpPr/>
          <p:nvPr/>
        </p:nvGrpSpPr>
        <p:grpSpPr>
          <a:xfrm>
            <a:off x="786581" y="4719484"/>
            <a:ext cx="10736825" cy="1341350"/>
            <a:chOff x="786581" y="4719484"/>
            <a:chExt cx="10736825" cy="13413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191E70-22F1-411E-99B4-570160AFADAB}"/>
                </a:ext>
              </a:extLst>
            </p:cNvPr>
            <p:cNvSpPr/>
            <p:nvPr/>
          </p:nvSpPr>
          <p:spPr>
            <a:xfrm>
              <a:off x="786581" y="4719484"/>
              <a:ext cx="10736825" cy="13413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D1B8C3-0A82-4BA9-8F58-6C84DFF17E2D}"/>
                </a:ext>
              </a:extLst>
            </p:cNvPr>
            <p:cNvSpPr/>
            <p:nvPr/>
          </p:nvSpPr>
          <p:spPr>
            <a:xfrm>
              <a:off x="796412" y="5167604"/>
              <a:ext cx="10717161" cy="893230"/>
            </a:xfrm>
            <a:custGeom>
              <a:avLst/>
              <a:gdLst>
                <a:gd name="connsiteX0" fmla="*/ 1463501 w 10717161"/>
                <a:gd name="connsiteY0" fmla="*/ 0 h 893230"/>
                <a:gd name="connsiteX1" fmla="*/ 6043429 w 10717161"/>
                <a:gd name="connsiteY1" fmla="*/ 0 h 893230"/>
                <a:gd name="connsiteX2" fmla="*/ 6307394 w 10717161"/>
                <a:gd name="connsiteY2" fmla="*/ 263965 h 893230"/>
                <a:gd name="connsiteX3" fmla="*/ 10717161 w 10717161"/>
                <a:gd name="connsiteY3" fmla="*/ 263965 h 893230"/>
                <a:gd name="connsiteX4" fmla="*/ 10717161 w 10717161"/>
                <a:gd name="connsiteY4" fmla="*/ 893230 h 893230"/>
                <a:gd name="connsiteX5" fmla="*/ 0 w 10717161"/>
                <a:gd name="connsiteY5" fmla="*/ 893230 h 893230"/>
                <a:gd name="connsiteX6" fmla="*/ 0 w 10717161"/>
                <a:gd name="connsiteY6" fmla="*/ 263965 h 893230"/>
                <a:gd name="connsiteX7" fmla="*/ 1199536 w 10717161"/>
                <a:gd name="connsiteY7" fmla="*/ 263965 h 89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17161" h="893230">
                  <a:moveTo>
                    <a:pt x="1463501" y="0"/>
                  </a:moveTo>
                  <a:lnTo>
                    <a:pt x="6043429" y="0"/>
                  </a:lnTo>
                  <a:lnTo>
                    <a:pt x="6307394" y="263965"/>
                  </a:lnTo>
                  <a:lnTo>
                    <a:pt x="10717161" y="263965"/>
                  </a:lnTo>
                  <a:lnTo>
                    <a:pt x="10717161" y="893230"/>
                  </a:lnTo>
                  <a:lnTo>
                    <a:pt x="0" y="893230"/>
                  </a:lnTo>
                  <a:lnTo>
                    <a:pt x="0" y="263965"/>
                  </a:lnTo>
                  <a:lnTo>
                    <a:pt x="1199536" y="2639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8" name="Graphic 7" descr="Refresh with solid fill">
              <a:extLst>
                <a:ext uri="{FF2B5EF4-FFF2-40B4-BE49-F238E27FC236}">
                  <a16:creationId xmlns:a16="http://schemas.microsoft.com/office/drawing/2014/main" id="{7B241EF4-819A-4905-9FC8-79C85AEB8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59583" y="5558574"/>
              <a:ext cx="323000" cy="32300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2F16647-5B9C-4EFB-884D-A9F385318E4A}"/>
                </a:ext>
              </a:extLst>
            </p:cNvPr>
            <p:cNvCxnSpPr>
              <a:cxnSpLocks/>
            </p:cNvCxnSpPr>
            <p:nvPr/>
          </p:nvCxnSpPr>
          <p:spPr>
            <a:xfrm>
              <a:off x="1472219" y="5720074"/>
              <a:ext cx="314633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A54E9F5-735E-4290-A190-F864608A97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3037" y="5725408"/>
              <a:ext cx="314633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167685-05C6-416C-8230-ACAF6D5AB736}"/>
                </a:ext>
              </a:extLst>
            </p:cNvPr>
            <p:cNvSpPr/>
            <p:nvPr/>
          </p:nvSpPr>
          <p:spPr>
            <a:xfrm>
              <a:off x="963037" y="4983649"/>
              <a:ext cx="214010" cy="2140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ECCB16-1963-488F-A78A-14C5A14E691C}"/>
                </a:ext>
              </a:extLst>
            </p:cNvPr>
            <p:cNvSpPr/>
            <p:nvPr/>
          </p:nvSpPr>
          <p:spPr>
            <a:xfrm>
              <a:off x="1365214" y="4983649"/>
              <a:ext cx="214010" cy="214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A5D1108-C52E-496B-9A95-7345CB5F664C}"/>
                </a:ext>
              </a:extLst>
            </p:cNvPr>
            <p:cNvSpPr/>
            <p:nvPr/>
          </p:nvSpPr>
          <p:spPr>
            <a:xfrm>
              <a:off x="1767391" y="4983649"/>
              <a:ext cx="214010" cy="2140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80A7E5-BC67-48AF-8226-B903B9B69074}"/>
                </a:ext>
              </a:extLst>
            </p:cNvPr>
            <p:cNvSpPr/>
            <p:nvPr/>
          </p:nvSpPr>
          <p:spPr>
            <a:xfrm>
              <a:off x="2368765" y="5558574"/>
              <a:ext cx="9036654" cy="414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000D93-87B1-4B2F-B239-AC80F2752C0E}"/>
                </a:ext>
              </a:extLst>
            </p:cNvPr>
            <p:cNvSpPr txBox="1"/>
            <p:nvPr/>
          </p:nvSpPr>
          <p:spPr>
            <a:xfrm>
              <a:off x="4787629" y="5456603"/>
              <a:ext cx="380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chemeClr val="bg1">
                      <a:lumMod val="65000"/>
                    </a:schemeClr>
                  </a:solidFill>
                </a:rPr>
                <a:t>|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95AE15-CB86-497C-B23A-CF088DDFBACB}"/>
                </a:ext>
              </a:extLst>
            </p:cNvPr>
            <p:cNvSpPr txBox="1"/>
            <p:nvPr/>
          </p:nvSpPr>
          <p:spPr>
            <a:xfrm>
              <a:off x="5092921" y="5456603"/>
              <a:ext cx="35312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http://example.com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E3F5624-9D6F-4C67-819D-7BA6EE1EA081}"/>
                </a:ext>
              </a:extLst>
            </p:cNvPr>
            <p:cNvGrpSpPr/>
            <p:nvPr/>
          </p:nvGrpSpPr>
          <p:grpSpPr>
            <a:xfrm>
              <a:off x="2470826" y="5569482"/>
              <a:ext cx="293670" cy="400110"/>
              <a:chOff x="2470826" y="5569482"/>
              <a:chExt cx="293670" cy="40011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6821E1C-2CEE-4887-AE9C-B22DEA0A9A2C}"/>
                  </a:ext>
                </a:extLst>
              </p:cNvPr>
              <p:cNvSpPr/>
              <p:nvPr/>
            </p:nvSpPr>
            <p:spPr>
              <a:xfrm>
                <a:off x="2470826" y="5632315"/>
                <a:ext cx="293670" cy="29367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65735A0-6E53-4B34-B4CA-D62C127A5B95}"/>
                  </a:ext>
                </a:extLst>
              </p:cNvPr>
              <p:cNvSpPr txBox="1"/>
              <p:nvPr/>
            </p:nvSpPr>
            <p:spPr>
              <a:xfrm>
                <a:off x="2487878" y="5569482"/>
                <a:ext cx="2568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</a:rPr>
                  <a:t>i</a:t>
                </a:r>
                <a:endPara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BA46F6-98A0-4A65-93D6-5D7AD4706CDB}"/>
                </a:ext>
              </a:extLst>
            </p:cNvPr>
            <p:cNvSpPr txBox="1"/>
            <p:nvPr/>
          </p:nvSpPr>
          <p:spPr>
            <a:xfrm>
              <a:off x="2814421" y="5466331"/>
              <a:ext cx="19906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Not secure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6439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9754-BA0A-4A01-A323-EF092F99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Hypertext Transfer Protocol Secure (HTTPS)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39464-1DFE-454A-A48D-CD86B047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2454545"/>
          </a:xfrm>
        </p:spPr>
        <p:txBody>
          <a:bodyPr/>
          <a:lstStyle/>
          <a:p>
            <a:r>
              <a:rPr lang="en-GB" dirty="0"/>
              <a:t>Hypertext Transfer Protocol Secure (https) is a combination of the Hypertext Transfer Protocol with an added layer of security</a:t>
            </a:r>
          </a:p>
          <a:p>
            <a:r>
              <a:rPr lang="en-GB" dirty="0"/>
              <a:t>Requires a certificate</a:t>
            </a:r>
          </a:p>
          <a:p>
            <a:r>
              <a:rPr lang="en-GB" dirty="0"/>
              <a:t>Protects the integrity and confidentiality of data between the user's computer and the website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F57DFE-400D-45A7-A720-D7CB30816125}"/>
              </a:ext>
            </a:extLst>
          </p:cNvPr>
          <p:cNvGrpSpPr/>
          <p:nvPr/>
        </p:nvGrpSpPr>
        <p:grpSpPr>
          <a:xfrm>
            <a:off x="626160" y="4815736"/>
            <a:ext cx="10736825" cy="1341350"/>
            <a:chOff x="786581" y="4719484"/>
            <a:chExt cx="10736825" cy="13413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4504F2-E9D8-4C60-ADCE-D3562B36B000}"/>
                </a:ext>
              </a:extLst>
            </p:cNvPr>
            <p:cNvSpPr/>
            <p:nvPr/>
          </p:nvSpPr>
          <p:spPr>
            <a:xfrm>
              <a:off x="786581" y="4719484"/>
              <a:ext cx="10736825" cy="13413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77B31F2-5AEA-495A-9672-AE2D19D15190}"/>
                </a:ext>
              </a:extLst>
            </p:cNvPr>
            <p:cNvSpPr/>
            <p:nvPr/>
          </p:nvSpPr>
          <p:spPr>
            <a:xfrm>
              <a:off x="796412" y="5167604"/>
              <a:ext cx="10717161" cy="893230"/>
            </a:xfrm>
            <a:custGeom>
              <a:avLst/>
              <a:gdLst>
                <a:gd name="connsiteX0" fmla="*/ 1463501 w 10717161"/>
                <a:gd name="connsiteY0" fmla="*/ 0 h 893230"/>
                <a:gd name="connsiteX1" fmla="*/ 6043429 w 10717161"/>
                <a:gd name="connsiteY1" fmla="*/ 0 h 893230"/>
                <a:gd name="connsiteX2" fmla="*/ 6307394 w 10717161"/>
                <a:gd name="connsiteY2" fmla="*/ 263965 h 893230"/>
                <a:gd name="connsiteX3" fmla="*/ 10717161 w 10717161"/>
                <a:gd name="connsiteY3" fmla="*/ 263965 h 893230"/>
                <a:gd name="connsiteX4" fmla="*/ 10717161 w 10717161"/>
                <a:gd name="connsiteY4" fmla="*/ 893230 h 893230"/>
                <a:gd name="connsiteX5" fmla="*/ 0 w 10717161"/>
                <a:gd name="connsiteY5" fmla="*/ 893230 h 893230"/>
                <a:gd name="connsiteX6" fmla="*/ 0 w 10717161"/>
                <a:gd name="connsiteY6" fmla="*/ 263965 h 893230"/>
                <a:gd name="connsiteX7" fmla="*/ 1199536 w 10717161"/>
                <a:gd name="connsiteY7" fmla="*/ 263965 h 89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17161" h="893230">
                  <a:moveTo>
                    <a:pt x="1463501" y="0"/>
                  </a:moveTo>
                  <a:lnTo>
                    <a:pt x="6043429" y="0"/>
                  </a:lnTo>
                  <a:lnTo>
                    <a:pt x="6307394" y="263965"/>
                  </a:lnTo>
                  <a:lnTo>
                    <a:pt x="10717161" y="263965"/>
                  </a:lnTo>
                  <a:lnTo>
                    <a:pt x="10717161" y="893230"/>
                  </a:lnTo>
                  <a:lnTo>
                    <a:pt x="0" y="893230"/>
                  </a:lnTo>
                  <a:lnTo>
                    <a:pt x="0" y="263965"/>
                  </a:lnTo>
                  <a:lnTo>
                    <a:pt x="1199536" y="2639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4" name="Graphic 13" descr="Refresh with solid fill">
              <a:extLst>
                <a:ext uri="{FF2B5EF4-FFF2-40B4-BE49-F238E27FC236}">
                  <a16:creationId xmlns:a16="http://schemas.microsoft.com/office/drawing/2014/main" id="{009C5DDA-5A42-430C-8704-D40E8D884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59583" y="5558574"/>
              <a:ext cx="323000" cy="323000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623DA9A-BE55-4818-94A7-71B746E0A162}"/>
                </a:ext>
              </a:extLst>
            </p:cNvPr>
            <p:cNvCxnSpPr>
              <a:cxnSpLocks/>
            </p:cNvCxnSpPr>
            <p:nvPr/>
          </p:nvCxnSpPr>
          <p:spPr>
            <a:xfrm>
              <a:off x="1472219" y="5720074"/>
              <a:ext cx="314633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3988BA-119D-4AA6-B7A7-C512ECB9FF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3037" y="5725408"/>
              <a:ext cx="314633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81E4DC-40EA-4DA2-A5D9-FB079A0A5DD0}"/>
                </a:ext>
              </a:extLst>
            </p:cNvPr>
            <p:cNvSpPr/>
            <p:nvPr/>
          </p:nvSpPr>
          <p:spPr>
            <a:xfrm>
              <a:off x="963037" y="4983649"/>
              <a:ext cx="214010" cy="2140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90479F-7523-40F9-8BD8-D2942A03E201}"/>
                </a:ext>
              </a:extLst>
            </p:cNvPr>
            <p:cNvSpPr/>
            <p:nvPr/>
          </p:nvSpPr>
          <p:spPr>
            <a:xfrm>
              <a:off x="1365214" y="4983649"/>
              <a:ext cx="214010" cy="214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BFCC1CB-0621-4EF4-90D1-DA72F75225E6}"/>
                </a:ext>
              </a:extLst>
            </p:cNvPr>
            <p:cNvSpPr/>
            <p:nvPr/>
          </p:nvSpPr>
          <p:spPr>
            <a:xfrm>
              <a:off x="1767391" y="4983649"/>
              <a:ext cx="214010" cy="2140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114B06-3036-4744-ABC7-BD14F1C902C2}"/>
                </a:ext>
              </a:extLst>
            </p:cNvPr>
            <p:cNvSpPr/>
            <p:nvPr/>
          </p:nvSpPr>
          <p:spPr>
            <a:xfrm>
              <a:off x="2368765" y="5558574"/>
              <a:ext cx="9036654" cy="414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9C5943-1F0A-4CDF-AEA0-CFCC0F8CF6AA}"/>
                </a:ext>
              </a:extLst>
            </p:cNvPr>
            <p:cNvSpPr txBox="1"/>
            <p:nvPr/>
          </p:nvSpPr>
          <p:spPr>
            <a:xfrm>
              <a:off x="2715631" y="5456603"/>
              <a:ext cx="380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chemeClr val="bg1">
                      <a:lumMod val="65000"/>
                    </a:schemeClr>
                  </a:solidFill>
                </a:rPr>
                <a:t>|</a:t>
              </a:r>
            </a:p>
          </p:txBody>
        </p:sp>
        <p:pic>
          <p:nvPicPr>
            <p:cNvPr id="9" name="Graphic 8" descr="Lock with solid fill">
              <a:extLst>
                <a:ext uri="{FF2B5EF4-FFF2-40B4-BE49-F238E27FC236}">
                  <a16:creationId xmlns:a16="http://schemas.microsoft.com/office/drawing/2014/main" id="{B0CF0092-730E-4DD2-BBF3-FFC4B4141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66872" y="5557324"/>
              <a:ext cx="377862" cy="377862"/>
            </a:xfrm>
            <a:prstGeom prst="rect">
              <a:avLst/>
            </a:prstGeom>
          </p:spPr>
        </p:pic>
        <p:pic>
          <p:nvPicPr>
            <p:cNvPr id="25" name="Graphic 24" descr="Shield Tick with solid fill">
              <a:extLst>
                <a:ext uri="{FF2B5EF4-FFF2-40B4-BE49-F238E27FC236}">
                  <a16:creationId xmlns:a16="http://schemas.microsoft.com/office/drawing/2014/main" id="{57344C31-9C72-46E4-A79A-202DF1499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86496" y="5557324"/>
              <a:ext cx="378000" cy="378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883F2D-A436-4A5F-A184-21000AC0BDFA}"/>
                </a:ext>
              </a:extLst>
            </p:cNvPr>
            <p:cNvSpPr txBox="1"/>
            <p:nvPr/>
          </p:nvSpPr>
          <p:spPr>
            <a:xfrm>
              <a:off x="3478129" y="5456603"/>
              <a:ext cx="37977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https://example.com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932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1D6A-1255-46C9-B3FD-B0FA50D4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74FDE-774C-4B06-A6F1-8E38FF5D0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Before encryption:</a:t>
            </a:r>
          </a:p>
          <a:p>
            <a:pPr marL="0" indent="0">
              <a:buNone/>
            </a:pPr>
            <a:r>
              <a:rPr lang="en-GB" dirty="0"/>
              <a:t>		This is a string of text that is completely readable</a:t>
            </a:r>
          </a:p>
          <a:p>
            <a:endParaRPr lang="en-GB" dirty="0"/>
          </a:p>
          <a:p>
            <a:r>
              <a:rPr lang="en-GB" dirty="0"/>
              <a:t>After encryption:</a:t>
            </a:r>
          </a:p>
          <a:p>
            <a:pPr marL="0" indent="0">
              <a:buNone/>
            </a:pPr>
            <a:r>
              <a:rPr lang="en-GB" dirty="0"/>
              <a:t>ITM0IRyiEhVpa6VnKyExMiEgNveroyWBPlgGyfkflYjDaaFf/Kn3bo3OfghBPDWo6AfSHlNtL8N7ITEwIXc1gU5X73xMs</a:t>
            </a:r>
          </a:p>
        </p:txBody>
      </p:sp>
    </p:spTree>
    <p:extLst>
      <p:ext uri="{BB962C8B-B14F-4D97-AF65-F5344CB8AC3E}">
        <p14:creationId xmlns:p14="http://schemas.microsoft.com/office/powerpoint/2010/main" val="3883344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899E-BB5E-4ACE-A80B-520512C9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Transport Layer Security and Secure Sockets Layer (TLS / SSL)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9A701-A3D1-4D31-877A-84FC42F2B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2328086"/>
          </a:xfrm>
        </p:spPr>
        <p:txBody>
          <a:bodyPr/>
          <a:lstStyle/>
          <a:p>
            <a:r>
              <a:rPr lang="en-GB" dirty="0"/>
              <a:t>SSL refers to Secure Sockets Layer whereas TLS refers to Transport Layer Security</a:t>
            </a:r>
          </a:p>
          <a:p>
            <a:r>
              <a:rPr lang="en-GB" dirty="0"/>
              <a:t>Basically, they are one and the same, but, entirely different</a:t>
            </a:r>
          </a:p>
          <a:p>
            <a:r>
              <a:rPr lang="en-GB" dirty="0"/>
              <a:t>SSL and TLS are cryptographic protocols that authenticate data transfer between servers, systems, applications and users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56209-A4CC-4FD7-9D56-CFEB376EBCB6}"/>
              </a:ext>
            </a:extLst>
          </p:cNvPr>
          <p:cNvSpPr txBox="1"/>
          <p:nvPr/>
        </p:nvSpPr>
        <p:spPr>
          <a:xfrm>
            <a:off x="515566" y="5194571"/>
            <a:ext cx="94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TLS has replaced SSL (but we still say “I need an SSL certificate”)</a:t>
            </a:r>
          </a:p>
        </p:txBody>
      </p:sp>
      <p:pic>
        <p:nvPicPr>
          <p:cNvPr id="6" name="Graphic 5" descr="Grinning with tears of joy face outline with solid fill">
            <a:extLst>
              <a:ext uri="{FF2B5EF4-FFF2-40B4-BE49-F238E27FC236}">
                <a16:creationId xmlns:a16="http://schemas.microsoft.com/office/drawing/2014/main" id="{2A2D6624-AD7C-4183-A9AE-C35D21DEF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8013" y="49989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2ACF-BF9F-4BED-B9D2-1FBFCDEF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821F0-4C6F-4589-94DF-9468B907F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IETF (</a:t>
            </a:r>
            <a:r>
              <a:rPr lang="en-GB" dirty="0">
                <a:hlinkClick r:id="rId2"/>
              </a:rPr>
              <a:t>https://www.ietf.org/)</a:t>
            </a:r>
            <a:endParaRPr lang="en-GB" dirty="0"/>
          </a:p>
          <a:p>
            <a:pPr lvl="1"/>
            <a:r>
              <a:rPr lang="en-GB" dirty="0"/>
              <a:t>The Internet Engineering Task Force (IETF) develops and promotes voluntary Internet standards, in particular the standards that comprise the Internet protocol suite (TCP/IP)</a:t>
            </a:r>
          </a:p>
          <a:p>
            <a:r>
              <a:rPr lang="en-GB" dirty="0"/>
              <a:t>W3C (</a:t>
            </a:r>
            <a:r>
              <a:rPr lang="en-GB" dirty="0">
                <a:hlinkClick r:id="rId3"/>
              </a:rPr>
              <a:t>www.w3.org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The World Wide Web Consortium (W3C) is the main international standards organisation for the World Wide Web</a:t>
            </a:r>
          </a:p>
          <a:p>
            <a:pPr lvl="1"/>
            <a:r>
              <a:rPr lang="en-GB" dirty="0"/>
              <a:t>Founded and currently led by Tim Berners-Lee</a:t>
            </a:r>
          </a:p>
        </p:txBody>
      </p:sp>
    </p:spTree>
    <p:extLst>
      <p:ext uri="{BB962C8B-B14F-4D97-AF65-F5344CB8AC3E}">
        <p14:creationId xmlns:p14="http://schemas.microsoft.com/office/powerpoint/2010/main" val="3761814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33F4-6696-45A8-9422-48FDBE1F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1736726"/>
            <a:ext cx="11341769" cy="2852737"/>
          </a:xfrm>
        </p:spPr>
        <p:txBody>
          <a:bodyPr/>
          <a:lstStyle/>
          <a:p>
            <a:r>
              <a:rPr lang="en-GB" dirty="0"/>
              <a:t>Day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8B92-1B53-420E-B01A-A9D4EC5D4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2116137"/>
          </a:xfrm>
        </p:spPr>
        <p:txBody>
          <a:bodyPr>
            <a:normAutofit/>
          </a:bodyPr>
          <a:lstStyle/>
          <a:p>
            <a:r>
              <a:rPr lang="en-GB" dirty="0"/>
              <a:t>Web and application server</a:t>
            </a:r>
          </a:p>
          <a:p>
            <a:r>
              <a:rPr lang="en-GB" dirty="0"/>
              <a:t>Hosting and serving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11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BCS Level 3 Award in Principles of Coding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QAN 603/0762/6</a:t>
            </a:r>
          </a:p>
        </p:txBody>
      </p:sp>
    </p:spTree>
    <p:extLst>
      <p:ext uri="{BB962C8B-B14F-4D97-AF65-F5344CB8AC3E}">
        <p14:creationId xmlns:p14="http://schemas.microsoft.com/office/powerpoint/2010/main" val="210581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9104-2BB2-4910-8DD6-69354BF78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	Discuss the purpose of the following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C5EB-2FBB-47B7-93E2-BA7884C16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Web and application server</a:t>
            </a:r>
          </a:p>
          <a:p>
            <a:r>
              <a:rPr lang="en-GB" dirty="0"/>
              <a:t>Hosting and serving</a:t>
            </a:r>
          </a:p>
          <a:p>
            <a:r>
              <a:rPr lang="en-GB" dirty="0"/>
              <a:t>Relational database management systems</a:t>
            </a:r>
          </a:p>
          <a:p>
            <a:r>
              <a:rPr lang="en-GB" dirty="0"/>
              <a:t>Content management systems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412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6E45-8035-4A39-A061-0BD36E01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09" y="343580"/>
            <a:ext cx="7481731" cy="1080938"/>
          </a:xfrm>
        </p:spPr>
        <p:txBody>
          <a:bodyPr>
            <a:noAutofit/>
          </a:bodyPr>
          <a:lstStyle/>
          <a:p>
            <a:r>
              <a:rPr lang="en-US" sz="4800" dirty="0"/>
              <a:t>Web </a:t>
            </a:r>
            <a:r>
              <a:rPr lang="en-US" dirty="0"/>
              <a:t>and</a:t>
            </a:r>
            <a:r>
              <a:rPr lang="en-US" sz="4800" dirty="0"/>
              <a:t> Application Server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3118-26A9-490D-AA9D-0A5EEF3C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09" y="1834166"/>
            <a:ext cx="9326572" cy="1882428"/>
          </a:xfrm>
        </p:spPr>
        <p:txBody>
          <a:bodyPr>
            <a:normAutofit/>
          </a:bodyPr>
          <a:lstStyle/>
          <a:p>
            <a:r>
              <a:rPr lang="en-GB" sz="2400" dirty="0"/>
              <a:t>Web server serves web content over HTTP</a:t>
            </a:r>
          </a:p>
          <a:p>
            <a:pPr lvl="1"/>
            <a:r>
              <a:rPr lang="en-GB" sz="1800" dirty="0"/>
              <a:t>Displays site content</a:t>
            </a:r>
          </a:p>
          <a:p>
            <a:r>
              <a:rPr lang="en-GB" sz="2400" dirty="0"/>
              <a:t>Application server serves business logic to application programs through any number of protocols</a:t>
            </a:r>
          </a:p>
          <a:p>
            <a:pPr lvl="1"/>
            <a:endParaRPr lang="en-GB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779CD-B054-4CBD-B6B6-CA9F1C09B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3451278"/>
            <a:ext cx="6271747" cy="328831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811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3DA9-B61D-4054-8D6B-98B30A5D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and Serving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D98E9-65DA-4673-9BCD-778C0E4F2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13" y="1541421"/>
            <a:ext cx="11788129" cy="2808158"/>
          </a:xfrm>
        </p:spPr>
        <p:txBody>
          <a:bodyPr/>
          <a:lstStyle/>
          <a:p>
            <a:r>
              <a:rPr lang="en-GB" dirty="0"/>
              <a:t>Hosting</a:t>
            </a:r>
          </a:p>
          <a:p>
            <a:pPr lvl="1"/>
            <a:r>
              <a:rPr lang="en-GB" dirty="0"/>
              <a:t>A web host, or web hosting service provider, is a business that provides the technologies and services needed for the website or webpage to be viewed on the Internet</a:t>
            </a:r>
          </a:p>
          <a:p>
            <a:pPr lvl="1"/>
            <a:r>
              <a:rPr lang="en-GB" dirty="0"/>
              <a:t>Websites are hosted, or stored, on special </a:t>
            </a:r>
            <a:r>
              <a:rPr lang="en-GB" b="1" dirty="0"/>
              <a:t>computers</a:t>
            </a:r>
            <a:r>
              <a:rPr lang="en-GB" dirty="0"/>
              <a:t> called servers</a:t>
            </a:r>
          </a:p>
          <a:p>
            <a:r>
              <a:rPr lang="en-GB" dirty="0"/>
              <a:t>Web servers</a:t>
            </a:r>
          </a:p>
          <a:p>
            <a:pPr lvl="1"/>
            <a:r>
              <a:rPr lang="en-GB" dirty="0"/>
              <a:t>Hardware dedicated to running web server software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6EF23-7278-4F9D-A9F6-90422B3A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07" y="3941805"/>
            <a:ext cx="4374293" cy="2916195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03AF6EF-8056-4ED0-AA04-246B73D1B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1" b="89510" l="1015" r="98083">
                        <a14:foregroundMark x1="1240" y1="84266" x2="113" y2="47552"/>
                        <a14:foregroundMark x1="113" y1="47552" x2="2818" y2="31818"/>
                        <a14:foregroundMark x1="2818" y1="31818" x2="13416" y2="16434"/>
                        <a14:foregroundMark x1="13416" y1="16434" x2="18377" y2="6294"/>
                        <a14:foregroundMark x1="18377" y1="6294" x2="30101" y2="1399"/>
                        <a14:foregroundMark x1="30101" y1="1399" x2="81172" y2="6993"/>
                        <a14:foregroundMark x1="81172" y1="6993" x2="96618" y2="32517"/>
                        <a14:foregroundMark x1="96618" y1="32517" x2="99662" y2="47203"/>
                        <a14:foregroundMark x1="99662" y1="47203" x2="98534" y2="83566"/>
                        <a14:foregroundMark x1="98534" y1="83566" x2="2706" y2="85664"/>
                        <a14:foregroundMark x1="2706" y1="85664" x2="1127" y2="84266"/>
                        <a14:foregroundMark x1="92672" y1="29371" x2="98083" y2="35664"/>
                        <a14:foregroundMark x1="98083" y1="35664" x2="93461" y2="31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2" y="4481094"/>
            <a:ext cx="5699177" cy="18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03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F89D-9C1D-4ADA-B4B1-F34EB009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Relational Database Management Systems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C4EF2-1C7E-41D1-B5F3-A31455F0A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Complex database software</a:t>
            </a:r>
          </a:p>
          <a:p>
            <a:r>
              <a:rPr lang="en-GB" dirty="0"/>
              <a:t>Make use of relationships between entities</a:t>
            </a:r>
          </a:p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MariaDB</a:t>
            </a:r>
          </a:p>
          <a:p>
            <a:pPr lvl="1"/>
            <a:r>
              <a:rPr lang="en-GB" dirty="0"/>
              <a:t>MySQL</a:t>
            </a:r>
          </a:p>
          <a:p>
            <a:pPr lvl="1"/>
            <a:r>
              <a:rPr lang="en-GB" dirty="0"/>
              <a:t>Microsoft SQL Server</a:t>
            </a:r>
          </a:p>
          <a:p>
            <a:pPr lvl="1"/>
            <a:r>
              <a:rPr lang="en-GB" dirty="0"/>
              <a:t>Microsoft Access (Desktop)</a:t>
            </a:r>
          </a:p>
        </p:txBody>
      </p:sp>
    </p:spTree>
    <p:extLst>
      <p:ext uri="{BB962C8B-B14F-4D97-AF65-F5344CB8AC3E}">
        <p14:creationId xmlns:p14="http://schemas.microsoft.com/office/powerpoint/2010/main" val="182375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A4EA-A47F-4738-898C-3A80DD5E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database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C425E5-9987-438D-A632-F56AB7584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19" y="1690688"/>
            <a:ext cx="8774290" cy="49355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C032EC-A93A-44CE-961D-D6571B5FB0B8}"/>
              </a:ext>
            </a:extLst>
          </p:cNvPr>
          <p:cNvSpPr txBox="1"/>
          <p:nvPr/>
        </p:nvSpPr>
        <p:spPr>
          <a:xfrm>
            <a:off x="540774" y="2271252"/>
            <a:ext cx="167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Database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2888E-35FE-4B82-A193-6BDF3AFC7005}"/>
              </a:ext>
            </a:extLst>
          </p:cNvPr>
          <p:cNvSpPr txBox="1"/>
          <p:nvPr/>
        </p:nvSpPr>
        <p:spPr>
          <a:xfrm>
            <a:off x="540774" y="3677725"/>
            <a:ext cx="126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Table name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954991-3EF7-40A1-BF8A-5E848AF2ADC3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211296" y="2455918"/>
            <a:ext cx="1288988" cy="10836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0E4D95-C8DF-4152-A7C6-6B81C6DA0073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805479" y="3862391"/>
            <a:ext cx="3012327" cy="2960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442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365A-E2DF-4BF3-93C9-E8EC3808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Database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E945F-74D4-46C3-A457-E60F24226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927407"/>
          </a:xfrm>
        </p:spPr>
        <p:txBody>
          <a:bodyPr/>
          <a:lstStyle/>
          <a:p>
            <a:r>
              <a:rPr lang="en-GB" dirty="0"/>
              <a:t>A database is just a different kind of spreadsheet</a:t>
            </a:r>
          </a:p>
        </p:txBody>
      </p:sp>
    </p:spTree>
    <p:extLst>
      <p:ext uri="{BB962C8B-B14F-4D97-AF65-F5344CB8AC3E}">
        <p14:creationId xmlns:p14="http://schemas.microsoft.com/office/powerpoint/2010/main" val="3052383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6C56-E9C1-4E59-9089-58CEC39D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Management Systems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10987-EE63-4245-827D-1DFAE680B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Manages the creation and modification of digital content</a:t>
            </a:r>
          </a:p>
          <a:p>
            <a:r>
              <a:rPr lang="en-GB" dirty="0"/>
              <a:t>Support the separation of content and presentation</a:t>
            </a:r>
          </a:p>
          <a:p>
            <a:r>
              <a:rPr lang="en-GB" dirty="0"/>
              <a:t>A web content management system (WCM or WCMS) is a CMS designed to support the management of the content of Web pages</a:t>
            </a:r>
          </a:p>
          <a:p>
            <a:r>
              <a:rPr lang="en-GB" dirty="0"/>
              <a:t>Most popular CMSs are also WCMSs</a:t>
            </a:r>
          </a:p>
          <a:p>
            <a:r>
              <a:rPr lang="en-GB" dirty="0"/>
              <a:t>Web content includes text and embedded graphics, photos, video, audio, maps, and program code (e.g., for applications) that displays content or interacts with the user.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825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6C56-E9C1-4E59-9089-58CEC39D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Management Systems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10987-EE63-4245-827D-1DFAE680B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Such a content management system (CMS) typically has two major components:</a:t>
            </a:r>
          </a:p>
          <a:p>
            <a:pPr lvl="1"/>
            <a:r>
              <a:rPr lang="en-GB" dirty="0"/>
              <a:t>A content management application (CMA) is the front-end user interface that allows a user, even with limited expertise, to add, modify, and remove content from a website without the intervention of a webmaster.</a:t>
            </a:r>
          </a:p>
          <a:p>
            <a:pPr lvl="1"/>
            <a:r>
              <a:rPr lang="en-GB" dirty="0"/>
              <a:t>A content delivery application (CDA) compiles that information and updates the website.</a:t>
            </a:r>
          </a:p>
          <a:p>
            <a:r>
              <a:rPr lang="en-GB" dirty="0"/>
              <a:t>Is a backend system</a:t>
            </a:r>
          </a:p>
        </p:txBody>
      </p:sp>
    </p:spTree>
    <p:extLst>
      <p:ext uri="{BB962C8B-B14F-4D97-AF65-F5344CB8AC3E}">
        <p14:creationId xmlns:p14="http://schemas.microsoft.com/office/powerpoint/2010/main" val="2672273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C331-94C1-4FB0-AA3D-58D3FC9A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365125"/>
            <a:ext cx="11590421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Example CMS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88E484-2A6B-453D-AC88-9A0B89073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32" y="1825625"/>
            <a:ext cx="9822799" cy="4935956"/>
          </a:xfrm>
          <a:noFill/>
        </p:spPr>
      </p:pic>
    </p:spTree>
    <p:extLst>
      <p:ext uri="{BB962C8B-B14F-4D97-AF65-F5344CB8AC3E}">
        <p14:creationId xmlns:p14="http://schemas.microsoft.com/office/powerpoint/2010/main" val="1859643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5DDC-DEAB-4397-A742-A529C656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30162"/>
            <a:ext cx="11590421" cy="1325563"/>
          </a:xfrm>
        </p:spPr>
        <p:txBody>
          <a:bodyPr/>
          <a:lstStyle/>
          <a:p>
            <a:r>
              <a:rPr lang="en-GB" dirty="0"/>
              <a:t>Example CMS - WordPress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86D9BEA-2EBA-408D-BE57-EDB579F93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84" y="1193774"/>
            <a:ext cx="8436469" cy="5634064"/>
          </a:xfrm>
        </p:spPr>
      </p:pic>
    </p:spTree>
    <p:extLst>
      <p:ext uri="{BB962C8B-B14F-4D97-AF65-F5344CB8AC3E}">
        <p14:creationId xmlns:p14="http://schemas.microsoft.com/office/powerpoint/2010/main" val="366543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Leonard Shand – Team Lead for Digital Apprenticeships</a:t>
            </a:r>
          </a:p>
          <a:p>
            <a:endParaRPr lang="en-GB" dirty="0"/>
          </a:p>
          <a:p>
            <a:r>
              <a:rPr lang="en-GB" dirty="0"/>
              <a:t>In the computing field for over 30 years</a:t>
            </a:r>
          </a:p>
          <a:p>
            <a:endParaRPr lang="en-GB" dirty="0"/>
          </a:p>
          <a:p>
            <a:r>
              <a:rPr lang="en-GB" dirty="0"/>
              <a:t>Cybersecurity expert</a:t>
            </a:r>
          </a:p>
          <a:p>
            <a:endParaRPr lang="en-GB" dirty="0"/>
          </a:p>
          <a:p>
            <a:r>
              <a:rPr lang="en-GB" dirty="0"/>
              <a:t>leonard.shand@gloscol.ac.uk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90" y="1758158"/>
            <a:ext cx="2090610" cy="410426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308496" y="1470126"/>
            <a:ext cx="1330959" cy="576064"/>
          </a:xfrm>
          <a:prstGeom prst="wedgeRoundRectCallout">
            <a:avLst>
              <a:gd name="adj1" fmla="val -31711"/>
              <a:gd name="adj2" fmla="val 836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</a:t>
            </a:r>
          </a:p>
        </p:txBody>
      </p:sp>
    </p:spTree>
    <p:extLst>
      <p:ext uri="{BB962C8B-B14F-4D97-AF65-F5344CB8AC3E}">
        <p14:creationId xmlns:p14="http://schemas.microsoft.com/office/powerpoint/2010/main" val="19105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CAC7-2B1F-4CED-9152-3E22D7EE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4.3 Describe the purpose of a web client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40EB2-1FE5-430F-ABE4-3CC49ED4B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Browsers </a:t>
            </a:r>
          </a:p>
          <a:p>
            <a:r>
              <a:rPr lang="en-GB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498059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browsers display web pages</a:t>
            </a:r>
          </a:p>
          <a:p>
            <a:endParaRPr lang="en-GB" dirty="0"/>
          </a:p>
          <a:p>
            <a:r>
              <a:rPr lang="en-GB" dirty="0"/>
              <a:t>Not all browsers behave the same</a:t>
            </a:r>
          </a:p>
          <a:p>
            <a:endParaRPr lang="en-GB" dirty="0"/>
          </a:p>
          <a:p>
            <a:r>
              <a:rPr lang="en-GB" dirty="0"/>
              <a:t>Internet Explorer does not follow web standards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5" y="3879304"/>
            <a:ext cx="870043" cy="9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 100 browsers available</a:t>
            </a:r>
          </a:p>
          <a:p>
            <a:r>
              <a:rPr lang="en-GB" dirty="0"/>
              <a:t>Can install more than one</a:t>
            </a:r>
          </a:p>
          <a:p>
            <a:r>
              <a:rPr lang="en-GB" dirty="0"/>
              <a:t>Top 6:</a:t>
            </a:r>
          </a:p>
          <a:p>
            <a:pPr lvl="1"/>
            <a:r>
              <a:rPr lang="en-GB" dirty="0"/>
              <a:t>Chrome</a:t>
            </a:r>
          </a:p>
          <a:p>
            <a:pPr lvl="1"/>
            <a:r>
              <a:rPr lang="en-GB" dirty="0"/>
              <a:t>Safari</a:t>
            </a:r>
          </a:p>
          <a:p>
            <a:pPr lvl="1"/>
            <a:r>
              <a:rPr lang="en-GB" dirty="0"/>
              <a:t>Firefox</a:t>
            </a:r>
          </a:p>
          <a:p>
            <a:pPr lvl="1"/>
            <a:r>
              <a:rPr lang="en-GB" dirty="0"/>
              <a:t>Internet Explorer</a:t>
            </a:r>
          </a:p>
          <a:p>
            <a:pPr lvl="1"/>
            <a:r>
              <a:rPr lang="en-GB" dirty="0"/>
              <a:t>Opera</a:t>
            </a:r>
          </a:p>
          <a:p>
            <a:pPr lvl="1"/>
            <a:r>
              <a:rPr lang="en-GB" dirty="0"/>
              <a:t>Edge (Windows 10 only)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7" y="2420888"/>
            <a:ext cx="5693775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04" y="3897052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46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D5BD-52C3-44CC-A93B-2FD10CF17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F5B03-F528-4EC6-8562-E8FF41E0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i="1" dirty="0"/>
              <a:t>web application</a:t>
            </a:r>
            <a:r>
              <a:rPr lang="en-GB" dirty="0"/>
              <a:t> (or web app) is application software that runs on a web server, unlike computer-based software programs that are run locally on the operating system</a:t>
            </a:r>
          </a:p>
          <a:p>
            <a:r>
              <a:rPr lang="en-GB" dirty="0"/>
              <a:t>Any computer program that performs a specific function by using a web browser as its client</a:t>
            </a:r>
          </a:p>
          <a:p>
            <a:pPr lvl="1"/>
            <a:r>
              <a:rPr lang="en-GB" dirty="0"/>
              <a:t>Example: online forms, shopping carts, word processors, spreadsheets, video and photo editing, file conversion, file scanning, and email programs such as Gmail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189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14A5-7EB6-4866-BF8F-369C783D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E8FBBACB-A888-427A-8D11-6E8866BB3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1" y="797612"/>
            <a:ext cx="10223068" cy="59842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DEFF3-B225-4F78-A92B-6486638A1601}"/>
              </a:ext>
            </a:extLst>
          </p:cNvPr>
          <p:cNvSpPr txBox="1"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Web and application server</a:t>
            </a:r>
          </a:p>
          <a:p>
            <a:r>
              <a:rPr lang="en-GB" dirty="0"/>
              <a:t>Hosting and serving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95F64-0E03-4A8C-A578-DB696A006A6C}"/>
              </a:ext>
            </a:extLst>
          </p:cNvPr>
          <p:cNvSpPr txBox="1"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Web and application server</a:t>
            </a:r>
          </a:p>
          <a:p>
            <a:r>
              <a:rPr lang="en-GB" dirty="0"/>
              <a:t>Hosting and serving</a:t>
            </a:r>
          </a:p>
        </p:txBody>
      </p:sp>
    </p:spTree>
    <p:extLst>
      <p:ext uri="{BB962C8B-B14F-4D97-AF65-F5344CB8AC3E}">
        <p14:creationId xmlns:p14="http://schemas.microsoft.com/office/powerpoint/2010/main" val="1497189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33F4-6696-45A8-9422-48FDBE1F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1736726"/>
            <a:ext cx="11341769" cy="2852737"/>
          </a:xfrm>
        </p:spPr>
        <p:txBody>
          <a:bodyPr/>
          <a:lstStyle/>
          <a:p>
            <a:r>
              <a:rPr lang="en-GB" dirty="0"/>
              <a:t>Day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8B92-1B53-420E-B01A-A9D4EC5D4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2116137"/>
          </a:xfrm>
        </p:spPr>
        <p:txBody>
          <a:bodyPr>
            <a:normAutofit/>
          </a:bodyPr>
          <a:lstStyle/>
          <a:p>
            <a:r>
              <a:rPr lang="en-GB" dirty="0"/>
              <a:t>Search Engines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6184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2BAB-2F85-4C08-9B8F-8B954858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4.4 Describe how Search Engines operate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5F18-84BF-4ED0-B6F7-994A48A65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How mark-up languages render hyperlinks.</a:t>
            </a:r>
          </a:p>
          <a:p>
            <a:r>
              <a:rPr lang="en-GB" dirty="0"/>
              <a:t>How the web crawler work.</a:t>
            </a:r>
          </a:p>
          <a:p>
            <a:r>
              <a:rPr lang="en-GB" dirty="0"/>
              <a:t>Displaying of search results.</a:t>
            </a:r>
          </a:p>
          <a:p>
            <a:r>
              <a:rPr lang="en-GB" dirty="0"/>
              <a:t>Factors that affect search engine optimization (SEO).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215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C5EE-10EE-4012-9781-2F509331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mark-up languages render hyperlinks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9108-A881-4B59-B4A1-A5E32E63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Hyperlinks are one of the most exciting innovations the Web has to offer</a:t>
            </a:r>
          </a:p>
          <a:p>
            <a:r>
              <a:rPr lang="en-GB" dirty="0"/>
              <a:t>They've been a feature of the Web since the beginning, and are what makes the Web </a:t>
            </a:r>
            <a:r>
              <a:rPr lang="en-GB" i="1" dirty="0"/>
              <a:t>a web</a:t>
            </a:r>
          </a:p>
          <a:p>
            <a:r>
              <a:rPr lang="en-GB" dirty="0"/>
              <a:t>Hyperlinks allow us to link documents to other documents or resources, link to specific parts of documents, or make apps available at a web address</a:t>
            </a:r>
          </a:p>
          <a:p>
            <a:r>
              <a:rPr lang="en-GB" dirty="0"/>
              <a:t>A basic link is created by wrapping the text or other content inside an </a:t>
            </a:r>
            <a:r>
              <a:rPr lang="en-GB" i="1" dirty="0"/>
              <a:t>&lt;a&gt;</a:t>
            </a:r>
            <a:r>
              <a:rPr lang="en-GB" dirty="0"/>
              <a:t> element and using the </a:t>
            </a:r>
            <a:r>
              <a:rPr lang="en-GB" i="1" dirty="0" err="1"/>
              <a:t>href</a:t>
            </a:r>
            <a:r>
              <a:rPr lang="en-GB" dirty="0"/>
              <a:t> attribute, also known as a Hypertext Reference, or target, that contains the web address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954B407-7898-4496-A153-BE0825F0C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3" y="6011388"/>
            <a:ext cx="93846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hlinkClick r:id="" action="ppaction://noaction"/>
              </a:rPr>
              <a:t>&lt;p&gt;I'm creating a link to &lt;a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hlinkClick r:id="" action="ppaction://noaction"/>
              </a:rPr>
              <a:t>href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hlinkClick r:id="" action="ppaction://noaction"/>
              </a:rPr>
              <a:t>="https://www.mozilla.org/en-US/"&gt;the Mozilla homepage&lt;/a&gt;. &lt;/p&gt;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" action="ppaction://noaction"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66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5D883F-FE15-42B6-B031-8D71FE7B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 Engines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C214DC-F93D-4E1C-BD08-29BEC7955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search engine is a software system that is designed to carry out web searches, which means to search the World Wide Web in a systematic way for particular information specified in a textual web search query</a:t>
            </a:r>
          </a:p>
          <a:p>
            <a:r>
              <a:rPr lang="en-GB" dirty="0"/>
              <a:t>Familiar search engines</a:t>
            </a:r>
          </a:p>
          <a:p>
            <a:pPr lvl="1"/>
            <a:r>
              <a:rPr lang="en-GB" dirty="0"/>
              <a:t>Google</a:t>
            </a:r>
          </a:p>
          <a:p>
            <a:pPr lvl="1"/>
            <a:r>
              <a:rPr lang="en-GB" dirty="0"/>
              <a:t>DuckDuckGo</a:t>
            </a:r>
          </a:p>
          <a:p>
            <a:pPr lvl="1"/>
            <a:r>
              <a:rPr lang="en-GB" dirty="0"/>
              <a:t>Yahoo</a:t>
            </a:r>
          </a:p>
          <a:p>
            <a:pPr lvl="1"/>
            <a:r>
              <a:rPr lang="en-GB" dirty="0"/>
              <a:t>Amazon</a:t>
            </a:r>
          </a:p>
          <a:p>
            <a:pPr lvl="1"/>
            <a:r>
              <a:rPr lang="en-GB" dirty="0"/>
              <a:t>Pinterest</a:t>
            </a:r>
          </a:p>
        </p:txBody>
      </p:sp>
    </p:spTree>
    <p:extLst>
      <p:ext uri="{BB962C8B-B14F-4D97-AF65-F5344CB8AC3E}">
        <p14:creationId xmlns:p14="http://schemas.microsoft.com/office/powerpoint/2010/main" val="2597712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6B17-5B5D-44EC-837A-1E743F8B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web crawlers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31613-FEF2-43D4-952E-EFFD76B82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Also called web spiders</a:t>
            </a:r>
          </a:p>
          <a:p>
            <a:r>
              <a:rPr lang="en-GB" dirty="0"/>
              <a:t>A search engine bot</a:t>
            </a:r>
          </a:p>
          <a:p>
            <a:r>
              <a:rPr lang="en-GB" dirty="0"/>
              <a:t>A web crawler copies webpages so that they can be processed later by the search engine, which indexes the downloaded pages</a:t>
            </a:r>
          </a:p>
          <a:p>
            <a:r>
              <a:rPr lang="en-GB" dirty="0"/>
              <a:t>This allows users of the search engine to find webpages quickly</a:t>
            </a:r>
          </a:p>
          <a:p>
            <a:r>
              <a:rPr lang="en-GB" dirty="0"/>
              <a:t>The web crawler also validates links and HTML code, and sometimes it extracts other information from the website</a:t>
            </a:r>
          </a:p>
        </p:txBody>
      </p:sp>
    </p:spTree>
    <p:extLst>
      <p:ext uri="{BB962C8B-B14F-4D97-AF65-F5344CB8AC3E}">
        <p14:creationId xmlns:p14="http://schemas.microsoft.com/office/powerpoint/2010/main" val="380730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3304-9055-45A2-94B4-B32C2814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find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AB02-EA31-4158-88B5-DF4CA630C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Wiki – gloscolapprenticeships.co.uk/</a:t>
            </a:r>
            <a:r>
              <a:rPr lang="en-GB" dirty="0" err="1"/>
              <a:t>appWiki</a:t>
            </a:r>
            <a:r>
              <a:rPr lang="en-GB" dirty="0"/>
              <a:t>/</a:t>
            </a:r>
            <a:r>
              <a:rPr lang="en-GB" dirty="0" err="1"/>
              <a:t>doku.php</a:t>
            </a:r>
            <a:endParaRPr lang="en-GB" dirty="0"/>
          </a:p>
          <a:p>
            <a:r>
              <a:rPr lang="en-GB" dirty="0"/>
              <a:t>You will need a password to access certain areas:</a:t>
            </a:r>
          </a:p>
          <a:p>
            <a:pPr lvl="1"/>
            <a:r>
              <a:rPr lang="en-GB" dirty="0"/>
              <a:t>Username: apprentice</a:t>
            </a:r>
          </a:p>
          <a:p>
            <a:pPr lvl="1"/>
            <a:r>
              <a:rPr lang="en-GB" dirty="0"/>
              <a:t>Password: </a:t>
            </a:r>
            <a:r>
              <a:rPr lang="en-GB" dirty="0" err="1"/>
              <a:t>ApprenticE</a:t>
            </a:r>
            <a:endParaRPr lang="en-GB" dirty="0"/>
          </a:p>
          <a:p>
            <a:r>
              <a:rPr lang="en-GB" dirty="0"/>
              <a:t>Email: </a:t>
            </a:r>
            <a:r>
              <a:rPr lang="en-GB" dirty="0">
                <a:hlinkClick r:id="rId2"/>
              </a:rPr>
              <a:t>leonard.shand@gloscol.ac.uk</a:t>
            </a:r>
            <a:endParaRPr lang="en-GB" dirty="0"/>
          </a:p>
          <a:p>
            <a:r>
              <a:rPr lang="en-GB" dirty="0"/>
              <a:t>Telephone: 07714437164</a:t>
            </a:r>
          </a:p>
        </p:txBody>
      </p:sp>
    </p:spTree>
    <p:extLst>
      <p:ext uri="{BB962C8B-B14F-4D97-AF65-F5344CB8AC3E}">
        <p14:creationId xmlns:p14="http://schemas.microsoft.com/office/powerpoint/2010/main" val="1853944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7152-C9E1-4E42-8AA9-67989441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Displaying of search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E6997-0EF0-4B9F-BEB0-340CAF8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976569"/>
          </a:xfrm>
        </p:spPr>
        <p:txBody>
          <a:bodyPr/>
          <a:lstStyle/>
          <a:p>
            <a:r>
              <a:rPr lang="en-GB" dirty="0"/>
              <a:t>Some are pretty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06B28-DFF3-4919-94AD-5A8486800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35" y="1437454"/>
            <a:ext cx="7052026" cy="52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38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2920-103A-4540-93D5-567B684C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Displaying of search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33F0E-B9DF-4352-B284-1A263A67F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829085"/>
          </a:xfrm>
        </p:spPr>
        <p:txBody>
          <a:bodyPr/>
          <a:lstStyle/>
          <a:p>
            <a:r>
              <a:rPr lang="en-GB" dirty="0"/>
              <a:t>Some not so much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05558-5185-4037-AD78-DE0BBE461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799" y="1421026"/>
            <a:ext cx="3648888" cy="53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235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2920-103A-4540-93D5-567B684C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GB" dirty="0"/>
              <a:t>Displaying of search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FF47E4-F972-4D12-BE71-E82385AAC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998" y="987425"/>
            <a:ext cx="4644580" cy="573405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33F0E-B9DF-4352-B284-1A263A67F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>
            <a:normAutofit/>
          </a:bodyPr>
          <a:lstStyle/>
          <a:p>
            <a:r>
              <a:rPr lang="en-GB" dirty="0"/>
              <a:t>Some don’t track you</a:t>
            </a:r>
          </a:p>
        </p:txBody>
      </p:sp>
    </p:spTree>
    <p:extLst>
      <p:ext uri="{BB962C8B-B14F-4D97-AF65-F5344CB8AC3E}">
        <p14:creationId xmlns:p14="http://schemas.microsoft.com/office/powerpoint/2010/main" val="834472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B1DC-DD32-44BC-A220-15A0D9F8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76" y="306132"/>
            <a:ext cx="9607927" cy="1325563"/>
          </a:xfrm>
        </p:spPr>
        <p:txBody>
          <a:bodyPr>
            <a:normAutofit/>
          </a:bodyPr>
          <a:lstStyle/>
          <a:p>
            <a:r>
              <a:rPr lang="en-GB" dirty="0"/>
              <a:t>Factors that affect search engine optimization (SEO)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4E536-0E9B-4EE2-A2EE-A6F30B6C0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the Most Important SEO Ranking Factors?</a:t>
            </a:r>
          </a:p>
          <a:p>
            <a:pPr lvl="1"/>
            <a:r>
              <a:rPr lang="en-GB" dirty="0"/>
              <a:t>    A Secure and Accessible Website</a:t>
            </a:r>
          </a:p>
          <a:p>
            <a:pPr lvl="1"/>
            <a:r>
              <a:rPr lang="en-GB" dirty="0"/>
              <a:t>    Page Speed (Including Mobile Page Speed)</a:t>
            </a:r>
          </a:p>
          <a:p>
            <a:pPr lvl="1"/>
            <a:r>
              <a:rPr lang="en-GB" dirty="0"/>
              <a:t>    Mobile Friendliness</a:t>
            </a:r>
          </a:p>
          <a:p>
            <a:pPr lvl="1"/>
            <a:r>
              <a:rPr lang="en-GB" dirty="0"/>
              <a:t>    Domain Age, URL, and Authority</a:t>
            </a:r>
          </a:p>
          <a:p>
            <a:pPr lvl="1"/>
            <a:r>
              <a:rPr lang="en-GB" dirty="0"/>
              <a:t>    Optimized Content</a:t>
            </a:r>
          </a:p>
          <a:p>
            <a:pPr lvl="1"/>
            <a:r>
              <a:rPr lang="en-GB" dirty="0"/>
              <a:t>    Technical SEO</a:t>
            </a:r>
          </a:p>
          <a:p>
            <a:pPr lvl="1"/>
            <a:r>
              <a:rPr lang="en-GB" dirty="0"/>
              <a:t>    User Experience (</a:t>
            </a:r>
            <a:r>
              <a:rPr lang="en-GB" dirty="0" err="1"/>
              <a:t>RankBrain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    Links</a:t>
            </a:r>
          </a:p>
          <a:p>
            <a:pPr lvl="1"/>
            <a:r>
              <a:rPr lang="en-GB" dirty="0"/>
              <a:t>    Social Signals</a:t>
            </a:r>
          </a:p>
          <a:p>
            <a:pPr lvl="1"/>
            <a:r>
              <a:rPr lang="en-GB" dirty="0"/>
              <a:t>    Real Business Information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0753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8E33-97A4-4C3A-8BE8-08A2717F9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4.5 Explain the differences between a static and dynamic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777CD-A861-49C9-A1D4-CF8F4A8C1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Written in code</a:t>
            </a:r>
          </a:p>
          <a:p>
            <a:r>
              <a:rPr lang="en-GB" dirty="0"/>
              <a:t>Written scripting language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4152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BC1F4-F7A9-4F46-BEE9-0A34622F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client; Browsers and Applications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EF088-B62C-4181-A195-F3E69B398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 client</a:t>
            </a:r>
          </a:p>
          <a:p>
            <a:pPr lvl="1"/>
            <a:r>
              <a:rPr lang="en-GB" dirty="0"/>
              <a:t>A user interface through which messages are sent to a web server</a:t>
            </a:r>
          </a:p>
          <a:p>
            <a:pPr lvl="1"/>
            <a:r>
              <a:rPr lang="en-GB" dirty="0"/>
              <a:t>A web client usually operates within a web browser</a:t>
            </a:r>
          </a:p>
          <a:p>
            <a:r>
              <a:rPr lang="en-GB" dirty="0"/>
              <a:t>Browser</a:t>
            </a:r>
          </a:p>
          <a:p>
            <a:pPr lvl="1"/>
            <a:r>
              <a:rPr lang="en-GB" dirty="0"/>
              <a:t>Used to access the World Wide Web</a:t>
            </a:r>
          </a:p>
          <a:p>
            <a:r>
              <a:rPr lang="en-GB" dirty="0"/>
              <a:t>Applications</a:t>
            </a:r>
          </a:p>
          <a:p>
            <a:pPr lvl="1"/>
            <a:r>
              <a:rPr lang="en-GB" dirty="0"/>
              <a:t>Any computer program that performs a specific function by using a web browser as its client</a:t>
            </a:r>
          </a:p>
          <a:p>
            <a:pPr lvl="1"/>
            <a:r>
              <a:rPr lang="en-GB" dirty="0"/>
              <a:t>Example: contact form</a:t>
            </a:r>
          </a:p>
        </p:txBody>
      </p:sp>
    </p:spTree>
    <p:extLst>
      <p:ext uri="{BB962C8B-B14F-4D97-AF65-F5344CB8AC3E}">
        <p14:creationId xmlns:p14="http://schemas.microsoft.com/office/powerpoint/2010/main" val="18422554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2">
                <a:lumMod val="90000"/>
              </a:schemeClr>
            </a:gs>
            <a:gs pos="100000">
              <a:schemeClr val="accent3">
                <a:lumMod val="0"/>
                <a:lumOff val="10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B307E3E-F879-40E2-9D61-E69636644341}"/>
              </a:ext>
            </a:extLst>
          </p:cNvPr>
          <p:cNvSpPr txBox="1">
            <a:spLocks/>
          </p:cNvSpPr>
          <p:nvPr/>
        </p:nvSpPr>
        <p:spPr>
          <a:xfrm>
            <a:off x="1295401" y="2382000"/>
            <a:ext cx="2971798" cy="17335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Static and Dynamic Websites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DE577C73-D91B-444F-AD96-1454BB850D29}"/>
              </a:ext>
            </a:extLst>
          </p:cNvPr>
          <p:cNvSpPr/>
          <p:nvPr/>
        </p:nvSpPr>
        <p:spPr>
          <a:xfrm flipV="1">
            <a:off x="4543425" y="1219200"/>
            <a:ext cx="6076950" cy="1868400"/>
          </a:xfrm>
          <a:prstGeom prst="round2DiagRect">
            <a:avLst/>
          </a:prstGeom>
          <a:gradFill flip="none" rotWithShape="1">
            <a:gsLst>
              <a:gs pos="99000">
                <a:schemeClr val="bg1">
                  <a:lumMod val="75000"/>
                  <a:alpha val="56000"/>
                </a:schemeClr>
              </a:gs>
              <a:gs pos="1000">
                <a:schemeClr val="bg1">
                  <a:alpha val="70000"/>
                </a:schemeClr>
              </a:gs>
              <a:gs pos="71000">
                <a:schemeClr val="tx1">
                  <a:lumMod val="75000"/>
                  <a:lumOff val="25000"/>
                  <a:alpha val="87000"/>
                </a:schemeClr>
              </a:gs>
              <a:gs pos="28000">
                <a:schemeClr val="tx1">
                  <a:lumMod val="75000"/>
                  <a:lumOff val="25000"/>
                  <a:alpha val="92000"/>
                </a:schemeClr>
              </a:gs>
              <a:gs pos="86000">
                <a:schemeClr val="tx1">
                  <a:lumMod val="85000"/>
                  <a:lumOff val="15000"/>
                  <a:alpha val="78000"/>
                </a:schemeClr>
              </a:gs>
              <a:gs pos="15000">
                <a:schemeClr val="tx1">
                  <a:lumMod val="85000"/>
                  <a:lumOff val="15000"/>
                  <a:alpha val="67000"/>
                </a:schemeClr>
              </a:gs>
            </a:gsLst>
            <a:lin ang="21000000" scaled="0"/>
            <a:tileRect/>
          </a:gradFill>
          <a:ln w="28575">
            <a:gradFill flip="none" rotWithShape="1">
              <a:gsLst>
                <a:gs pos="46000">
                  <a:srgbClr val="BFBFBF"/>
                </a:gs>
                <a:gs pos="28000">
                  <a:schemeClr val="tx1">
                    <a:lumMod val="75000"/>
                    <a:lumOff val="25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  <a:gs pos="78000">
                  <a:srgbClr val="4E4E4E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91BBA7AE-7C78-40C8-82AC-5DEC494FC57B}"/>
              </a:ext>
            </a:extLst>
          </p:cNvPr>
          <p:cNvSpPr/>
          <p:nvPr/>
        </p:nvSpPr>
        <p:spPr>
          <a:xfrm flipV="1">
            <a:off x="4543423" y="3428998"/>
            <a:ext cx="7448551" cy="2523767"/>
          </a:xfrm>
          <a:prstGeom prst="round2DiagRect">
            <a:avLst/>
          </a:prstGeom>
          <a:gradFill flip="none" rotWithShape="1">
            <a:gsLst>
              <a:gs pos="99000">
                <a:schemeClr val="bg1">
                  <a:lumMod val="75000"/>
                  <a:alpha val="56000"/>
                </a:schemeClr>
              </a:gs>
              <a:gs pos="1000">
                <a:schemeClr val="bg1">
                  <a:alpha val="70000"/>
                </a:schemeClr>
              </a:gs>
              <a:gs pos="71000">
                <a:schemeClr val="tx1">
                  <a:lumMod val="75000"/>
                  <a:lumOff val="25000"/>
                  <a:alpha val="87000"/>
                </a:schemeClr>
              </a:gs>
              <a:gs pos="28000">
                <a:schemeClr val="tx1">
                  <a:lumMod val="75000"/>
                  <a:lumOff val="25000"/>
                  <a:alpha val="92000"/>
                </a:schemeClr>
              </a:gs>
              <a:gs pos="86000">
                <a:schemeClr val="tx1">
                  <a:lumMod val="85000"/>
                  <a:lumOff val="15000"/>
                  <a:alpha val="78000"/>
                </a:schemeClr>
              </a:gs>
              <a:gs pos="15000">
                <a:schemeClr val="tx1">
                  <a:lumMod val="85000"/>
                  <a:lumOff val="15000"/>
                  <a:alpha val="67000"/>
                </a:schemeClr>
              </a:gs>
            </a:gsLst>
            <a:lin ang="21000000" scaled="0"/>
            <a:tileRect/>
          </a:gradFill>
          <a:ln w="28575">
            <a:gradFill flip="none" rotWithShape="1">
              <a:gsLst>
                <a:gs pos="46000">
                  <a:srgbClr val="BFBFBF"/>
                </a:gs>
                <a:gs pos="28000">
                  <a:schemeClr val="tx1">
                    <a:lumMod val="75000"/>
                    <a:lumOff val="25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  <a:gs pos="78000">
                  <a:srgbClr val="4E4E4E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E46C2AD1-48A4-47E7-86DA-655C4EC36B2E}"/>
              </a:ext>
            </a:extLst>
          </p:cNvPr>
          <p:cNvSpPr/>
          <p:nvPr/>
        </p:nvSpPr>
        <p:spPr>
          <a:xfrm flipV="1">
            <a:off x="923925" y="2314575"/>
            <a:ext cx="3891600" cy="1868400"/>
          </a:xfrm>
          <a:prstGeom prst="round2DiagRect">
            <a:avLst/>
          </a:prstGeom>
          <a:gradFill flip="none" rotWithShape="1">
            <a:gsLst>
              <a:gs pos="99000">
                <a:schemeClr val="bg1">
                  <a:lumMod val="75000"/>
                  <a:alpha val="56000"/>
                </a:schemeClr>
              </a:gs>
              <a:gs pos="1000">
                <a:schemeClr val="bg1">
                  <a:alpha val="70000"/>
                </a:schemeClr>
              </a:gs>
              <a:gs pos="71000">
                <a:schemeClr val="tx1">
                  <a:lumMod val="75000"/>
                  <a:lumOff val="25000"/>
                  <a:alpha val="44000"/>
                </a:schemeClr>
              </a:gs>
              <a:gs pos="28000">
                <a:schemeClr val="tx1">
                  <a:lumMod val="75000"/>
                  <a:lumOff val="25000"/>
                  <a:alpha val="36000"/>
                </a:schemeClr>
              </a:gs>
            </a:gsLst>
            <a:lin ang="21000000" scaled="0"/>
            <a:tileRect/>
          </a:gradFill>
          <a:ln w="28575">
            <a:gradFill flip="none" rotWithShape="1">
              <a:gsLst>
                <a:gs pos="46000">
                  <a:srgbClr val="BFBFBF"/>
                </a:gs>
                <a:gs pos="28000">
                  <a:schemeClr val="tx1">
                    <a:lumMod val="75000"/>
                    <a:lumOff val="25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  <a:gs pos="78000">
                  <a:srgbClr val="4E4E4E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92BE06-27A9-4CF0-86D0-E4D31C5C6EEA}"/>
              </a:ext>
            </a:extLst>
          </p:cNvPr>
          <p:cNvSpPr txBox="1"/>
          <p:nvPr/>
        </p:nvSpPr>
        <p:spPr>
          <a:xfrm>
            <a:off x="5187001" y="1268134"/>
            <a:ext cx="5934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Static</a:t>
            </a:r>
          </a:p>
          <a:p>
            <a:pPr lvl="1"/>
            <a:r>
              <a:rPr lang="en-GB" sz="2800" dirty="0">
                <a:solidFill>
                  <a:schemeClr val="bg1"/>
                </a:solidFill>
              </a:rPr>
              <a:t>Pages coded in HTML only</a:t>
            </a:r>
          </a:p>
          <a:p>
            <a:pPr lvl="1"/>
            <a:r>
              <a:rPr lang="en-GB" sz="2800" dirty="0">
                <a:solidFill>
                  <a:schemeClr val="bg1"/>
                </a:solidFill>
              </a:rPr>
              <a:t>Content needs to be changed manually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5E34B-4FF5-4C0B-B6BC-3AB4233D09E7}"/>
              </a:ext>
            </a:extLst>
          </p:cNvPr>
          <p:cNvSpPr txBox="1"/>
          <p:nvPr/>
        </p:nvSpPr>
        <p:spPr>
          <a:xfrm>
            <a:off x="5129849" y="3361015"/>
            <a:ext cx="68621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Dynamic</a:t>
            </a:r>
          </a:p>
          <a:p>
            <a:r>
              <a:rPr lang="en-GB" sz="2800" dirty="0">
                <a:solidFill>
                  <a:schemeClr val="bg1"/>
                </a:solidFill>
              </a:rPr>
              <a:t>Pages coded in HTML and other languages such as PHP, JavaScript, VB.net, C#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Pages content changes when user requests a piece of content or upon input into the page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14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7" grpId="0" animBg="1"/>
      <p:bldP spid="8" grpId="0" animBg="1"/>
      <p:bldP spid="10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BD31-270B-44BD-BF11-CA5F0598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5" y="2766218"/>
            <a:ext cx="4680930" cy="1325563"/>
          </a:xfrm>
        </p:spPr>
        <p:txBody>
          <a:bodyPr/>
          <a:lstStyle/>
          <a:p>
            <a:r>
              <a:rPr lang="en-GB" dirty="0"/>
              <a:t>Static Pages -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CBD6-C916-476D-868D-6060A9A6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751" y="324465"/>
            <a:ext cx="5713578" cy="62729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&lt;!DOCTYPE html&gt;</a:t>
            </a:r>
          </a:p>
          <a:p>
            <a:pPr marL="0" indent="0">
              <a:buNone/>
            </a:pPr>
            <a:r>
              <a:rPr lang="en-GB" dirty="0"/>
              <a:t>&lt;html </a:t>
            </a:r>
            <a:r>
              <a:rPr lang="en-GB" dirty="0" err="1"/>
              <a:t>lang</a:t>
            </a:r>
            <a:r>
              <a:rPr lang="en-GB" dirty="0"/>
              <a:t>="</a:t>
            </a:r>
            <a:r>
              <a:rPr lang="en-GB" dirty="0" err="1"/>
              <a:t>en</a:t>
            </a:r>
            <a:r>
              <a:rPr lang="en-GB" dirty="0"/>
              <a:t>"&gt;</a:t>
            </a:r>
          </a:p>
          <a:p>
            <a:pPr marL="0" indent="0">
              <a:buNone/>
            </a:pPr>
            <a:r>
              <a:rPr lang="en-GB" dirty="0"/>
              <a:t>&lt;head&gt;</a:t>
            </a:r>
          </a:p>
          <a:p>
            <a:pPr marL="0" indent="0">
              <a:buNone/>
            </a:pPr>
            <a:r>
              <a:rPr lang="en-GB" dirty="0"/>
              <a:t>&lt;meta charset="UTF-8"&gt;</a:t>
            </a:r>
          </a:p>
          <a:p>
            <a:pPr marL="0" indent="0">
              <a:buNone/>
            </a:pPr>
            <a:r>
              <a:rPr lang="en-GB" dirty="0"/>
              <a:t>&lt;title&gt;Len's Cakes | Home&lt;/title&gt;</a:t>
            </a:r>
          </a:p>
          <a:p>
            <a:pPr marL="0" indent="0">
              <a:buNone/>
            </a:pPr>
            <a:r>
              <a:rPr lang="en-GB" dirty="0"/>
              <a:t>&lt;link </a:t>
            </a:r>
            <a:r>
              <a:rPr lang="en-GB" dirty="0" err="1"/>
              <a:t>rel</a:t>
            </a:r>
            <a:r>
              <a:rPr lang="en-GB" dirty="0"/>
              <a:t>="stylesheet" </a:t>
            </a:r>
            <a:r>
              <a:rPr lang="en-GB" dirty="0" err="1"/>
              <a:t>href</a:t>
            </a:r>
            <a:r>
              <a:rPr lang="en-GB" dirty="0"/>
              <a:t>="</a:t>
            </a:r>
            <a:r>
              <a:rPr lang="en-GB" dirty="0" err="1"/>
              <a:t>css</a:t>
            </a:r>
            <a:r>
              <a:rPr lang="en-GB" dirty="0"/>
              <a:t>/styles.css"&gt;</a:t>
            </a:r>
          </a:p>
          <a:p>
            <a:pPr marL="0" indent="0">
              <a:buNone/>
            </a:pPr>
            <a:r>
              <a:rPr lang="en-GB" dirty="0"/>
              <a:t>&lt;/head&gt;</a:t>
            </a:r>
          </a:p>
          <a:p>
            <a:pPr marL="0" indent="0">
              <a:buNone/>
            </a:pPr>
            <a:r>
              <a:rPr lang="en-GB" dirty="0"/>
              <a:t>&lt;body&gt;</a:t>
            </a:r>
          </a:p>
          <a:p>
            <a:pPr marL="0" indent="0">
              <a:buNone/>
            </a:pPr>
            <a:r>
              <a:rPr lang="en-GB" dirty="0"/>
              <a:t>&lt;div class="header"&gt;</a:t>
            </a:r>
          </a:p>
          <a:p>
            <a:pPr marL="0" indent="0">
              <a:buNone/>
            </a:pPr>
            <a:r>
              <a:rPr lang="en-GB" dirty="0"/>
              <a:t>&lt;div class="nav"&gt;&lt;</a:t>
            </a:r>
            <a:r>
              <a:rPr lang="en-GB" dirty="0" err="1"/>
              <a:t>img</a:t>
            </a:r>
            <a:r>
              <a:rPr lang="en-GB" dirty="0"/>
              <a:t> </a:t>
            </a:r>
            <a:r>
              <a:rPr lang="en-GB" dirty="0" err="1"/>
              <a:t>src</a:t>
            </a:r>
            <a:r>
              <a:rPr lang="en-GB" dirty="0"/>
              <a:t>="images/cherryCupCake.png" alt="Cherry cup cake logo" width="100px" &gt;</a:t>
            </a:r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&lt;ul&gt;</a:t>
            </a:r>
          </a:p>
          <a:p>
            <a:pPr marL="0" indent="0">
              <a:buNone/>
            </a:pPr>
            <a:r>
              <a:rPr lang="en-GB" dirty="0"/>
              <a:t>&lt;li&gt;&lt;a </a:t>
            </a:r>
            <a:r>
              <a:rPr lang="en-GB" dirty="0" err="1"/>
              <a:t>href</a:t>
            </a:r>
            <a:r>
              <a:rPr lang="en-GB" dirty="0"/>
              <a:t>="index.html"&gt;Home&lt;/a&gt;&lt;/li&gt;</a:t>
            </a:r>
          </a:p>
          <a:p>
            <a:pPr marL="0" indent="0">
              <a:buNone/>
            </a:pPr>
            <a:r>
              <a:rPr lang="en-GB" dirty="0"/>
              <a:t>&lt;li&gt;&lt;a </a:t>
            </a:r>
            <a:r>
              <a:rPr lang="en-GB" dirty="0" err="1"/>
              <a:t>href</a:t>
            </a:r>
            <a:r>
              <a:rPr lang="en-GB" dirty="0"/>
              <a:t>="about.html"&gt;About&lt;/a&gt;&lt;/li&gt;</a:t>
            </a:r>
          </a:p>
          <a:p>
            <a:pPr marL="0" indent="0">
              <a:buNone/>
            </a:pPr>
            <a:r>
              <a:rPr lang="en-GB" dirty="0"/>
              <a:t>&lt;li&gt;&lt;a </a:t>
            </a:r>
            <a:r>
              <a:rPr lang="en-GB" dirty="0" err="1"/>
              <a:t>href</a:t>
            </a:r>
            <a:r>
              <a:rPr lang="en-GB" dirty="0"/>
              <a:t>="cakes.html"&gt;Our Cakes&lt;/a&gt;&lt;/li&gt;</a:t>
            </a:r>
          </a:p>
          <a:p>
            <a:pPr marL="0" indent="0">
              <a:buNone/>
            </a:pPr>
            <a:r>
              <a:rPr lang="en-GB" dirty="0"/>
              <a:t>&lt;li&gt;&lt;a </a:t>
            </a:r>
            <a:r>
              <a:rPr lang="en-GB" dirty="0" err="1"/>
              <a:t>href</a:t>
            </a:r>
            <a:r>
              <a:rPr lang="en-GB" dirty="0"/>
              <a:t>="contact.html"&gt;Contact&lt;/a&gt;&lt;/li&gt;</a:t>
            </a:r>
          </a:p>
          <a:p>
            <a:pPr marL="0" indent="0">
              <a:buNone/>
            </a:pPr>
            <a:r>
              <a:rPr lang="en-GB" dirty="0"/>
              <a:t>&lt;li&gt;&lt;a </a:t>
            </a:r>
            <a:r>
              <a:rPr lang="en-GB" dirty="0" err="1"/>
              <a:t>href</a:t>
            </a:r>
            <a:r>
              <a:rPr lang="en-GB" dirty="0"/>
              <a:t>="faq.html"&gt;FAQ&lt;/a&gt;&lt;/li&gt;</a:t>
            </a:r>
          </a:p>
          <a:p>
            <a:pPr marL="0" indent="0">
              <a:buNone/>
            </a:pPr>
            <a:r>
              <a:rPr lang="en-GB" dirty="0"/>
              <a:t>&lt;/ul&gt;</a:t>
            </a:r>
          </a:p>
          <a:p>
            <a:pPr marL="0" indent="0">
              <a:buNone/>
            </a:pPr>
            <a:r>
              <a:rPr lang="en-GB" dirty="0"/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29809864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E2CB-9572-449C-950D-2FF74E5D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Pages – Code (JavaScript)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328C6-786A-4081-A66C-1094440EE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Worksheet 5 to create a new web page</a:t>
            </a:r>
          </a:p>
        </p:txBody>
      </p:sp>
    </p:spTree>
    <p:extLst>
      <p:ext uri="{BB962C8B-B14F-4D97-AF65-F5344CB8AC3E}">
        <p14:creationId xmlns:p14="http://schemas.microsoft.com/office/powerpoint/2010/main" val="15012893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E2CB-9572-449C-950D-2FF74E5D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Pages – Code (PHP)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328C6-786A-4081-A66C-1094440EE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Worksheet 6 to create a new web page</a:t>
            </a:r>
          </a:p>
        </p:txBody>
      </p:sp>
    </p:spTree>
    <p:extLst>
      <p:ext uri="{BB962C8B-B14F-4D97-AF65-F5344CB8AC3E}">
        <p14:creationId xmlns:p14="http://schemas.microsoft.com/office/powerpoint/2010/main" val="258750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Completed over two weeks</a:t>
            </a:r>
          </a:p>
          <a:p>
            <a:pPr lvl="1"/>
            <a:r>
              <a:rPr lang="en-GB" dirty="0"/>
              <a:t>25  to 29 January</a:t>
            </a:r>
          </a:p>
          <a:p>
            <a:pPr lvl="1"/>
            <a:r>
              <a:rPr lang="en-GB" dirty="0"/>
              <a:t>22 to 26 February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Appreciation of Logic (10%, K2)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Programming Languages (10%, K1)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Interaction and Compatibility of Code on Different Platforms (25%, K2)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Web components (55%, K2)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5939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A516-392D-48F0-839D-86BA0E55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4.6 Describe how local (cookies) or session data storage is utilised to share information for standard digital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5E0EC-852E-4403-9E9C-C3FE961EC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Forms</a:t>
            </a:r>
          </a:p>
          <a:p>
            <a:r>
              <a:rPr lang="en-GB" dirty="0"/>
              <a:t>Checkout</a:t>
            </a:r>
          </a:p>
          <a:p>
            <a:r>
              <a:rPr lang="en-GB" dirty="0"/>
              <a:t>Registration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0559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7E22-0822-4CD7-9815-31550166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4.6 - 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1CA5D-4124-45D7-9FCB-0F41763F0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</a:t>
            </a:r>
            <a:r>
              <a:rPr lang="en-GB" b="1" dirty="0"/>
              <a:t>cookie</a:t>
            </a:r>
            <a:r>
              <a:rPr lang="en-GB" dirty="0"/>
              <a:t> is often used to identify a user</a:t>
            </a:r>
          </a:p>
          <a:p>
            <a:r>
              <a:rPr lang="en-GB" dirty="0"/>
              <a:t>A </a:t>
            </a:r>
            <a:r>
              <a:rPr lang="en-GB" b="1" dirty="0"/>
              <a:t>cookie</a:t>
            </a:r>
            <a:r>
              <a:rPr lang="en-GB" dirty="0"/>
              <a:t> is a small file that the server embeds on the user's computer</a:t>
            </a:r>
          </a:p>
          <a:p>
            <a:r>
              <a:rPr lang="en-GB" dirty="0"/>
              <a:t>Each time the same computer requests a page with a browser, it will send the </a:t>
            </a:r>
            <a:r>
              <a:rPr lang="en-GB" b="1" dirty="0"/>
              <a:t>cookie</a:t>
            </a:r>
            <a:r>
              <a:rPr lang="en-GB" dirty="0"/>
              <a:t> too</a:t>
            </a:r>
          </a:p>
          <a:p>
            <a:r>
              <a:rPr lang="en-GB" dirty="0"/>
              <a:t>With </a:t>
            </a:r>
            <a:r>
              <a:rPr lang="en-GB" b="1" dirty="0"/>
              <a:t>PHP</a:t>
            </a:r>
            <a:r>
              <a:rPr lang="en-GB" dirty="0"/>
              <a:t>, you can both create and retrieve </a:t>
            </a:r>
            <a:r>
              <a:rPr lang="en-GB" b="1" dirty="0"/>
              <a:t>cookie</a:t>
            </a:r>
            <a:r>
              <a:rPr lang="en-GB" dirty="0"/>
              <a:t> values.</a:t>
            </a:r>
          </a:p>
        </p:txBody>
      </p:sp>
    </p:spTree>
    <p:extLst>
      <p:ext uri="{BB962C8B-B14F-4D97-AF65-F5344CB8AC3E}">
        <p14:creationId xmlns:p14="http://schemas.microsoft.com/office/powerpoint/2010/main" val="10401001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8E78-6A9E-40ED-B19E-6814FD90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Written in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EA093-B429-49CA-A3FD-E43866403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&gt;&gt;&gt; from http import cookies</a:t>
            </a:r>
          </a:p>
          <a:p>
            <a:pPr marL="0" indent="0">
              <a:buNone/>
            </a:pPr>
            <a:r>
              <a:rPr lang="en-GB" dirty="0"/>
              <a:t>&gt;&gt;&gt; C = </a:t>
            </a:r>
            <a:r>
              <a:rPr lang="en-GB" dirty="0" err="1"/>
              <a:t>cookies.SimpleCookie</a:t>
            </a:r>
            <a:r>
              <a:rPr lang="en-GB" dirty="0"/>
              <a:t>()</a:t>
            </a:r>
          </a:p>
          <a:p>
            <a:pPr marL="0" indent="0">
              <a:buNone/>
            </a:pPr>
            <a:r>
              <a:rPr lang="en-GB" dirty="0"/>
              <a:t>&gt;&gt;&gt; C["fig"] = "newton"</a:t>
            </a:r>
          </a:p>
          <a:p>
            <a:pPr marL="0" indent="0">
              <a:buNone/>
            </a:pPr>
            <a:r>
              <a:rPr lang="en-GB" dirty="0"/>
              <a:t>&gt;&gt;&gt; C["sugar"] = "wafer"</a:t>
            </a:r>
          </a:p>
          <a:p>
            <a:pPr marL="0" indent="0">
              <a:buNone/>
            </a:pPr>
            <a:r>
              <a:rPr lang="en-GB" dirty="0"/>
              <a:t>&gt;&gt;&gt; print(C) # generate HTTP headers</a:t>
            </a:r>
          </a:p>
          <a:p>
            <a:pPr marL="0" indent="0">
              <a:buNone/>
            </a:pPr>
            <a:r>
              <a:rPr lang="en-GB" dirty="0"/>
              <a:t>Set-Cookie: fig=newton</a:t>
            </a:r>
          </a:p>
          <a:p>
            <a:pPr marL="0" indent="0">
              <a:buNone/>
            </a:pPr>
            <a:r>
              <a:rPr lang="en-GB" dirty="0"/>
              <a:t>Set-Cookie: sugar=wafer</a:t>
            </a:r>
          </a:p>
          <a:p>
            <a:pPr marL="0" indent="0">
              <a:buNone/>
            </a:pPr>
            <a:r>
              <a:rPr lang="en-GB" dirty="0"/>
              <a:t>&gt;&gt;&gt; print(</a:t>
            </a:r>
            <a:r>
              <a:rPr lang="en-GB" dirty="0" err="1"/>
              <a:t>C.output</a:t>
            </a:r>
            <a:r>
              <a:rPr lang="en-GB" dirty="0"/>
              <a:t>()) # same thing</a:t>
            </a:r>
          </a:p>
          <a:p>
            <a:pPr marL="0" indent="0">
              <a:buNone/>
            </a:pPr>
            <a:r>
              <a:rPr lang="en-GB" dirty="0"/>
              <a:t>Set-Cookie: fig=newton</a:t>
            </a:r>
          </a:p>
          <a:p>
            <a:pPr marL="0" indent="0">
              <a:buNone/>
            </a:pPr>
            <a:r>
              <a:rPr lang="en-GB" dirty="0"/>
              <a:t>Set-Cookie: sugar=wafer</a:t>
            </a:r>
          </a:p>
          <a:p>
            <a:pPr marL="0" indent="0">
              <a:buNone/>
            </a:pPr>
            <a:r>
              <a:rPr lang="en-GB" dirty="0"/>
              <a:t>&gt;&gt;&gt; C = </a:t>
            </a:r>
            <a:r>
              <a:rPr lang="en-GB" dirty="0" err="1"/>
              <a:t>cookies.SimpleCookie</a:t>
            </a:r>
            <a:r>
              <a:rPr lang="en-GB" dirty="0"/>
              <a:t>()</a:t>
            </a:r>
          </a:p>
          <a:p>
            <a:pPr marL="0" indent="0">
              <a:buNone/>
            </a:pPr>
            <a:r>
              <a:rPr lang="en-GB" dirty="0"/>
              <a:t>&gt;&gt;&gt; C["rocky"] = "road"</a:t>
            </a:r>
          </a:p>
          <a:p>
            <a:pPr marL="0" indent="0">
              <a:buNone/>
            </a:pPr>
            <a:r>
              <a:rPr lang="en-GB" dirty="0"/>
              <a:t>&gt;&gt;&gt; C["rocky"]["path"] = "/cookie"</a:t>
            </a:r>
          </a:p>
          <a:p>
            <a:pPr marL="0" indent="0">
              <a:buNone/>
            </a:pPr>
            <a:r>
              <a:rPr lang="en-GB" dirty="0"/>
              <a:t>&gt;&gt;&gt; print(</a:t>
            </a:r>
            <a:r>
              <a:rPr lang="en-GB" dirty="0" err="1"/>
              <a:t>C.output</a:t>
            </a:r>
            <a:r>
              <a:rPr lang="en-GB" dirty="0"/>
              <a:t>(header="Cookie:"))</a:t>
            </a:r>
          </a:p>
          <a:p>
            <a:pPr marL="0" indent="0">
              <a:buNone/>
            </a:pPr>
            <a:r>
              <a:rPr lang="en-GB" dirty="0"/>
              <a:t>Cookie: rocky=road; Path=/cookie</a:t>
            </a:r>
          </a:p>
          <a:p>
            <a:pPr marL="0" indent="0">
              <a:buNone/>
            </a:pPr>
            <a:r>
              <a:rPr lang="en-GB" dirty="0"/>
              <a:t>&gt;&gt;&gt; print(</a:t>
            </a:r>
            <a:r>
              <a:rPr lang="en-GB" dirty="0" err="1"/>
              <a:t>C.output</a:t>
            </a:r>
            <a:r>
              <a:rPr lang="en-GB" dirty="0"/>
              <a:t>(</a:t>
            </a:r>
            <a:r>
              <a:rPr lang="en-GB" dirty="0" err="1"/>
              <a:t>attrs</a:t>
            </a:r>
            <a:r>
              <a:rPr lang="en-GB" dirty="0"/>
              <a:t>=[], header="Cookie:"))</a:t>
            </a:r>
          </a:p>
          <a:p>
            <a:pPr marL="0" indent="0">
              <a:buNone/>
            </a:pPr>
            <a:r>
              <a:rPr lang="en-GB" dirty="0"/>
              <a:t>Cookie: rocky=road</a:t>
            </a:r>
          </a:p>
        </p:txBody>
      </p:sp>
    </p:spTree>
    <p:extLst>
      <p:ext uri="{BB962C8B-B14F-4D97-AF65-F5344CB8AC3E}">
        <p14:creationId xmlns:p14="http://schemas.microsoft.com/office/powerpoint/2010/main" val="33280654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3545-5FBA-4BF3-B463-802C6584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Written scripting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335FB-FD11-44AB-B74E-11B696B24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&lt;?php</a:t>
            </a:r>
          </a:p>
          <a:p>
            <a:pPr marL="0" indent="0">
              <a:buNone/>
            </a:pPr>
            <a:r>
              <a:rPr lang="en-GB" dirty="0"/>
              <a:t>$value = 'something from somewhere';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setcookie</a:t>
            </a:r>
            <a:r>
              <a:rPr lang="en-GB" dirty="0"/>
              <a:t>("</a:t>
            </a:r>
            <a:r>
              <a:rPr lang="en-GB" dirty="0" err="1"/>
              <a:t>TestCookie</a:t>
            </a:r>
            <a:r>
              <a:rPr lang="en-GB" dirty="0"/>
              <a:t>", $value);</a:t>
            </a:r>
          </a:p>
          <a:p>
            <a:pPr marL="0" indent="0">
              <a:buNone/>
            </a:pPr>
            <a:r>
              <a:rPr lang="en-GB" dirty="0" err="1"/>
              <a:t>setcookie</a:t>
            </a:r>
            <a:r>
              <a:rPr lang="en-GB" dirty="0"/>
              <a:t>("</a:t>
            </a:r>
            <a:r>
              <a:rPr lang="en-GB" dirty="0" err="1"/>
              <a:t>TestCookie</a:t>
            </a:r>
            <a:r>
              <a:rPr lang="en-GB" dirty="0"/>
              <a:t>", $value, time()+3600);  /* expire in 1 hour */</a:t>
            </a:r>
          </a:p>
          <a:p>
            <a:pPr marL="0" indent="0">
              <a:buNone/>
            </a:pPr>
            <a:r>
              <a:rPr lang="en-GB" dirty="0" err="1"/>
              <a:t>setcookie</a:t>
            </a:r>
            <a:r>
              <a:rPr lang="en-GB" dirty="0"/>
              <a:t>("</a:t>
            </a:r>
            <a:r>
              <a:rPr lang="en-GB" dirty="0" err="1"/>
              <a:t>TestCookie</a:t>
            </a:r>
            <a:r>
              <a:rPr lang="en-GB" dirty="0"/>
              <a:t>", $value, time()+3600, "/~</a:t>
            </a:r>
            <a:r>
              <a:rPr lang="en-GB" dirty="0" err="1"/>
              <a:t>rasmus</a:t>
            </a:r>
            <a:r>
              <a:rPr lang="en-GB" dirty="0"/>
              <a:t>/", "example.com", 1);</a:t>
            </a:r>
          </a:p>
          <a:p>
            <a:pPr marL="0" indent="0">
              <a:buNone/>
            </a:pPr>
            <a:r>
              <a:rPr lang="en-GB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29887693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C46A-E812-4F6A-97B3-7AC54DF4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411B4-38E0-4B6B-9EBC-D535392E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518727"/>
            <a:ext cx="7210396" cy="948111"/>
          </a:xfrm>
        </p:spPr>
        <p:txBody>
          <a:bodyPr/>
          <a:lstStyle/>
          <a:p>
            <a:r>
              <a:rPr lang="en-GB" dirty="0"/>
              <a:t>Used to allow a user to enter data into a web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C9DC1-83C7-4A96-923E-2DC5C14B2A25}"/>
              </a:ext>
            </a:extLst>
          </p:cNvPr>
          <p:cNvSpPr txBox="1"/>
          <p:nvPr/>
        </p:nvSpPr>
        <p:spPr>
          <a:xfrm>
            <a:off x="6466930" y="2799556"/>
            <a:ext cx="530946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cs typeface="MV Boli" panose="02000500030200090000" pitchFamily="2" charset="0"/>
              </a:rPr>
              <a:t>Form.html</a:t>
            </a: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&lt;html&gt;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&lt;body&gt;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&lt;form action="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welcome.php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" method=“post"&gt;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Name: &lt;input type="text" name="name"&gt;&lt;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br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E-mail: &lt;input type="text" name="email"&gt;&lt;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br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&lt;input type="submit"&gt;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&lt;/form&gt;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&lt;/body&gt;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&lt;/html&gt; </a:t>
            </a:r>
          </a:p>
          <a:p>
            <a:endParaRPr lang="en-GB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EADE7C-6BA8-465F-95C6-52E56FFA31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6" t="14854" r="23146" b="18011"/>
          <a:stretch/>
        </p:blipFill>
        <p:spPr>
          <a:xfrm>
            <a:off x="1345577" y="2799556"/>
            <a:ext cx="3878290" cy="3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862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F87FD-7721-4835-BDFC-2A1FD0E6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DA96D-3A5F-47B3-9C9F-A194A7D3A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5446295" cy="3837238"/>
          </a:xfrm>
        </p:spPr>
        <p:txBody>
          <a:bodyPr/>
          <a:lstStyle/>
          <a:p>
            <a:r>
              <a:rPr lang="en-GB" dirty="0"/>
              <a:t>Part of the process of </a:t>
            </a:r>
            <a:r>
              <a:rPr lang="en-GB" b="1" dirty="0"/>
              <a:t>online</a:t>
            </a:r>
            <a:r>
              <a:rPr lang="en-GB" dirty="0"/>
              <a:t> shopping in which the customer enters delivery information and pays for the item</a:t>
            </a:r>
          </a:p>
          <a:p>
            <a:r>
              <a:rPr lang="en-GB" dirty="0"/>
              <a:t>Example:</a:t>
            </a:r>
          </a:p>
          <a:p>
            <a:pPr lvl="1"/>
            <a:r>
              <a:rPr lang="en-GB" dirty="0"/>
              <a:t>Amazon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782DC7F-821F-4F30-A472-5D522E5E7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229687"/>
              </p:ext>
            </p:extLst>
          </p:nvPr>
        </p:nvGraphicFramePr>
        <p:xfrm>
          <a:off x="92075" y="92075"/>
          <a:ext cx="22336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233800" imgH="524880" progId="Package">
                  <p:embed/>
                </p:oleObj>
              </mc:Choice>
              <mc:Fallback>
                <p:oleObj name="Packager Shell Object" showAsIcon="1" r:id="rId2" imgW="2233800" imgH="524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233613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6F25321-2D82-4C3C-8F90-8F189A3B7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99876"/>
            <a:ext cx="4345639" cy="58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7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3A3B-7537-45A2-A3C2-DCDE8C72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326ED-9047-4209-87B0-8F3A5F2CB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825625"/>
            <a:ext cx="4821154" cy="4935956"/>
          </a:xfrm>
        </p:spPr>
        <p:txBody>
          <a:bodyPr/>
          <a:lstStyle/>
          <a:p>
            <a:r>
              <a:rPr lang="en-GB" dirty="0"/>
              <a:t>A registration form allows user data to be stored in a database</a:t>
            </a:r>
          </a:p>
          <a:p>
            <a:r>
              <a:rPr lang="en-GB" dirty="0"/>
              <a:t>Good for making email lists or setting up access rights to allow a user to login to a 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90555-C9E3-4218-AA93-A7405415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5" y="1304924"/>
            <a:ext cx="5097252" cy="518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821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33F4-6696-45A8-9422-48FDBE1F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1736726"/>
            <a:ext cx="11341769" cy="2852737"/>
          </a:xfrm>
        </p:spPr>
        <p:txBody>
          <a:bodyPr/>
          <a:lstStyle/>
          <a:p>
            <a:r>
              <a:rPr lang="en-GB" dirty="0"/>
              <a:t>Day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8B92-1B53-420E-B01A-A9D4EC5D4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2116137"/>
          </a:xfrm>
        </p:spPr>
        <p:txBody>
          <a:bodyPr>
            <a:normAutofit/>
          </a:bodyPr>
          <a:lstStyle/>
          <a:p>
            <a:r>
              <a:rPr lang="en-GB" dirty="0"/>
              <a:t>Web Technologies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7704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98380-466C-4B6D-B6F0-DB10D0C0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4.7 Identify the key roles of the following Web technologies governance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108EA-DF70-472A-9700-0550021AB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World Wide Web Consortium (W3C)</a:t>
            </a:r>
          </a:p>
          <a:p>
            <a:r>
              <a:rPr lang="en-GB" dirty="0"/>
              <a:t>Internet Engineering Task Force (IETF).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3360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A55E-C79B-4AE3-B344-5F763B94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World Wide Web Consortium (W3C)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4AD6B-301D-4A82-9ACD-349B784C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World Wide Web Consortium is the main international standards organization for the World Wide Web</a:t>
            </a:r>
          </a:p>
          <a:p>
            <a:r>
              <a:rPr lang="en-GB" dirty="0"/>
              <a:t>Founded in 1994 and currently led by Tim Berners-Lee, the consortium is made up of member organizations that maintain full-time staff working together in the development of standards for the World Wide Web</a:t>
            </a:r>
          </a:p>
          <a:p>
            <a:r>
              <a:rPr lang="en-GB" dirty="0"/>
              <a:t>Full-time staff, and the public work together to develop Web standards</a:t>
            </a:r>
          </a:p>
          <a:p>
            <a:r>
              <a:rPr lang="en-GB" dirty="0"/>
              <a:t>W3C's primary activity is to develop protocols and guidelines that ensure long-term growth for the Web</a:t>
            </a:r>
          </a:p>
          <a:p>
            <a:r>
              <a:rPr lang="en-GB" dirty="0"/>
              <a:t>W3C's standards define key parts of what makes the World Wide Web work</a:t>
            </a:r>
          </a:p>
        </p:txBody>
      </p:sp>
    </p:spTree>
    <p:extLst>
      <p:ext uri="{BB962C8B-B14F-4D97-AF65-F5344CB8AC3E}">
        <p14:creationId xmlns:p14="http://schemas.microsoft.com/office/powerpoint/2010/main" val="108627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365125"/>
            <a:ext cx="11590421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2. Programming Languages (10%, K1)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DD69A4-281E-4966-B27B-AAF14E9028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315501"/>
              </p:ext>
            </p:extLst>
          </p:nvPr>
        </p:nvGraphicFramePr>
        <p:xfrm>
          <a:off x="312821" y="1825625"/>
          <a:ext cx="11590421" cy="493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1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B21C7-22A3-47C6-897B-701A84CD7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90B21C7-22A3-47C6-897B-701A84CD7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1812D9-CB5A-4874-813D-0AA364EB0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E61812D9-CB5A-4874-813D-0AA364EB0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60FF9B-D945-4B99-BCC3-47AB836AD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0E60FF9B-D945-4B99-BCC3-47AB836AD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64CFDE-9426-4441-88DA-ACE4D4C61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1764CFDE-9426-4441-88DA-ACE4D4C61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FED8FE-BEE2-4BE4-9D36-49DE8FAAF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FBFED8FE-BEE2-4BE4-9D36-49DE8FAAF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878E-99E4-4E4E-B9A7-351C3F67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Internet Engineering Task Force (IETF)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2A33D-6880-4005-AB42-5E2942EB7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IETF is a large open international community of network designers, operators, vendors, and researchers concerned with the evolution of the Internet architecture and the smooth operation of the Internet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7020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18BE-9CEE-4DBE-8173-27149C0E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Internet Assigned Numbers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D8A2E-559E-4BC8-B1F8-57DC19F7A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Internet Assigned Numbers Authority (IANA) is the central coordinator for the assignment of unique parameter values for Internet protocols</a:t>
            </a:r>
          </a:p>
          <a:p>
            <a:r>
              <a:rPr lang="en-GB" dirty="0"/>
              <a:t>Performs global coordination of the DNS Root, IP addressing, and other Internet protocol resources</a:t>
            </a:r>
          </a:p>
          <a:p>
            <a:r>
              <a:rPr lang="en-GB" dirty="0"/>
              <a:t>This role means assigning the operators of top-level domains, such as .</a:t>
            </a:r>
            <a:r>
              <a:rPr lang="en-GB" dirty="0" err="1"/>
              <a:t>uk</a:t>
            </a:r>
            <a:r>
              <a:rPr lang="en-GB" dirty="0"/>
              <a:t> and .com, and maintaining their technical and administrative details.</a:t>
            </a:r>
          </a:p>
        </p:txBody>
      </p:sp>
    </p:spTree>
    <p:extLst>
      <p:ext uri="{BB962C8B-B14F-4D97-AF65-F5344CB8AC3E}">
        <p14:creationId xmlns:p14="http://schemas.microsoft.com/office/powerpoint/2010/main" val="115642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Hypertext Markup Language (HTML)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HTML stands for Hyper Text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  <a:p>
            <a:r>
              <a:rPr lang="en-GB" dirty="0"/>
              <a:t>HTML describes the structure of Web pages using </a:t>
            </a:r>
            <a:r>
              <a:rPr lang="en-GB" dirty="0" err="1"/>
              <a:t>markup</a:t>
            </a:r>
            <a:endParaRPr lang="en-GB" dirty="0"/>
          </a:p>
          <a:p>
            <a:r>
              <a:rPr lang="en-GB" dirty="0"/>
              <a:t>HTML elements are the building blocks of HTML pages</a:t>
            </a:r>
          </a:p>
          <a:p>
            <a:r>
              <a:rPr lang="en-GB" dirty="0"/>
              <a:t>HTML elements are represented by tags</a:t>
            </a:r>
          </a:p>
          <a:p>
            <a:r>
              <a:rPr lang="en-GB" dirty="0"/>
              <a:t>HTML tags label pieces of content such as "heading", "paragraph", "table", and so on</a:t>
            </a:r>
          </a:p>
          <a:p>
            <a:r>
              <a:rPr lang="en-GB" dirty="0"/>
              <a:t>Browsers do not display the HTML tags, but use them to render the content of the page</a:t>
            </a:r>
          </a:p>
        </p:txBody>
      </p:sp>
    </p:spTree>
    <p:extLst>
      <p:ext uri="{BB962C8B-B14F-4D97-AF65-F5344CB8AC3E}">
        <p14:creationId xmlns:p14="http://schemas.microsoft.com/office/powerpoint/2010/main" val="400164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4142-CC42-4782-92A4-52AF91A2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2B858-4D61-4053-9DCB-214C51D38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F8CDB0">
              <a:alpha val="52000"/>
            </a:srgb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&lt;!DOCTYPE html&gt;</a:t>
            </a:r>
          </a:p>
          <a:p>
            <a:pPr marL="0" indent="0">
              <a:buNone/>
            </a:pPr>
            <a:r>
              <a:rPr lang="en-GB" dirty="0"/>
              <a:t>&lt;html lang="</a:t>
            </a:r>
            <a:r>
              <a:rPr lang="en-GB" dirty="0" err="1"/>
              <a:t>en</a:t>
            </a:r>
            <a:r>
              <a:rPr lang="en-GB" dirty="0"/>
              <a:t>"&gt;</a:t>
            </a:r>
          </a:p>
          <a:p>
            <a:pPr marL="0" indent="0">
              <a:buNone/>
            </a:pPr>
            <a:r>
              <a:rPr lang="en-GB" dirty="0"/>
              <a:t>&lt;head&gt;</a:t>
            </a:r>
          </a:p>
          <a:p>
            <a:pPr marL="0" indent="0">
              <a:buNone/>
            </a:pPr>
            <a:r>
              <a:rPr lang="en-GB" dirty="0"/>
              <a:t>	&lt;meta charset="UTF-8"&gt;</a:t>
            </a:r>
          </a:p>
          <a:p>
            <a:pPr marL="0" indent="0">
              <a:buNone/>
            </a:pPr>
            <a:r>
              <a:rPr lang="en-GB" dirty="0"/>
              <a:t>	&lt;meta name="viewport" content="width=device-width, initial-scale=1.0"&gt;</a:t>
            </a:r>
          </a:p>
          <a:p>
            <a:pPr marL="0" indent="0">
              <a:buNone/>
            </a:pPr>
            <a:r>
              <a:rPr lang="en-GB" dirty="0"/>
              <a:t>	&lt;title&gt;Welcome&lt;/title&gt;</a:t>
            </a:r>
          </a:p>
          <a:p>
            <a:pPr marL="0" indent="0">
              <a:buNone/>
            </a:pPr>
            <a:r>
              <a:rPr lang="en-GB" dirty="0"/>
              <a:t>&lt;/head&gt;</a:t>
            </a:r>
          </a:p>
          <a:p>
            <a:pPr marL="0" indent="0">
              <a:buNone/>
            </a:pPr>
            <a:r>
              <a:rPr lang="en-GB" dirty="0"/>
              <a:t>&lt;body&gt;</a:t>
            </a:r>
          </a:p>
          <a:p>
            <a:pPr marL="0" indent="0">
              <a:buNone/>
            </a:pPr>
            <a:r>
              <a:rPr lang="en-GB" dirty="0"/>
              <a:t>	&lt;h1&gt;</a:t>
            </a:r>
          </a:p>
          <a:p>
            <a:pPr marL="0" indent="0">
              <a:buNone/>
            </a:pPr>
            <a:r>
              <a:rPr lang="en-GB" dirty="0"/>
              <a:t>		Welcome</a:t>
            </a:r>
          </a:p>
          <a:p>
            <a:pPr marL="0" indent="0">
              <a:buNone/>
            </a:pPr>
            <a:r>
              <a:rPr lang="en-GB" dirty="0"/>
              <a:t>	&lt;/h1&gt;</a:t>
            </a:r>
          </a:p>
          <a:p>
            <a:pPr marL="0" indent="0">
              <a:buNone/>
            </a:pPr>
            <a:r>
              <a:rPr lang="en-GB" dirty="0"/>
              <a:t>	&lt;p&gt;If you can see this, you have successfully found Kristen's website&lt;/p&gt;</a:t>
            </a:r>
          </a:p>
          <a:p>
            <a:pPr marL="0" indent="0">
              <a:buNone/>
            </a:pPr>
            <a:r>
              <a:rPr lang="en-GB" dirty="0"/>
              <a:t>&lt;/body&gt;</a:t>
            </a:r>
          </a:p>
          <a:p>
            <a:pPr marL="0" indent="0">
              <a:buNone/>
            </a:pPr>
            <a:r>
              <a:rPr lang="en-GB" dirty="0"/>
              <a:t>&lt;/html&gt;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C22818-9F5E-4975-98AD-6B6CDD8783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1435" y="3181700"/>
            <a:ext cx="4733925" cy="1276350"/>
          </a:xfr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2440DC9-00CA-47A1-8B14-ECE5E424D17A}"/>
              </a:ext>
            </a:extLst>
          </p:cNvPr>
          <p:cNvSpPr/>
          <p:nvPr/>
        </p:nvSpPr>
        <p:spPr>
          <a:xfrm rot="5400000">
            <a:off x="4218595" y="3626830"/>
            <a:ext cx="4855076" cy="1252667"/>
          </a:xfrm>
          <a:prstGeom prst="triangle">
            <a:avLst/>
          </a:prstGeom>
          <a:gradFill>
            <a:gsLst>
              <a:gs pos="0">
                <a:srgbClr val="F8CDB0"/>
              </a:gs>
              <a:gs pos="100000">
                <a:srgbClr val="F8CDB0">
                  <a:alpha val="5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4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37BB07E-A22A-428D-9BC2-831999BF9164}" vid="{871F2AB9-56D8-460B-82DD-BCE8B91B57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1288</TotalTime>
  <Words>3010</Words>
  <Application>Microsoft Office PowerPoint</Application>
  <PresentationFormat>Widescreen</PresentationFormat>
  <Paragraphs>398</Paragraphs>
  <Slides>71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Arial Unicode MS</vt:lpstr>
      <vt:lpstr>Calibri</vt:lpstr>
      <vt:lpstr>Comic Sans MS</vt:lpstr>
      <vt:lpstr>MV Boli</vt:lpstr>
      <vt:lpstr>Road Rage</vt:lpstr>
      <vt:lpstr>Theme1</vt:lpstr>
      <vt:lpstr>Packager Shell Object</vt:lpstr>
      <vt:lpstr>Week 1</vt:lpstr>
      <vt:lpstr>Day 1</vt:lpstr>
      <vt:lpstr>BCS Level 3 Award in Principles of Coding</vt:lpstr>
      <vt:lpstr>Introduction</vt:lpstr>
      <vt:lpstr>Where to find stuff</vt:lpstr>
      <vt:lpstr>Syllabus</vt:lpstr>
      <vt:lpstr>2. Programming Languages (10%, K1)</vt:lpstr>
      <vt:lpstr>Hypertext Markup Language (HTML)</vt:lpstr>
      <vt:lpstr>Example</vt:lpstr>
      <vt:lpstr>JavaScript (JS)</vt:lpstr>
      <vt:lpstr>Java</vt:lpstr>
      <vt:lpstr>JavaScript (JS)</vt:lpstr>
      <vt:lpstr>Java</vt:lpstr>
      <vt:lpstr>PowerPoint Presentation</vt:lpstr>
      <vt:lpstr>Filezilla</vt:lpstr>
      <vt:lpstr>PowerPoint Presentation</vt:lpstr>
      <vt:lpstr>PowerPoint Presentation</vt:lpstr>
      <vt:lpstr>Day 2</vt:lpstr>
      <vt:lpstr>4. Web components (55%, K2)</vt:lpstr>
      <vt:lpstr>4. Web components (55%, K2)</vt:lpstr>
      <vt:lpstr>4. Web components (55%, K2)</vt:lpstr>
      <vt:lpstr>4.1 Define the terminology for the following key internet protocols that enable the web to work</vt:lpstr>
      <vt:lpstr>The Internet and WWW</vt:lpstr>
      <vt:lpstr>Hypertext Transfer Protocol (HTTP)</vt:lpstr>
      <vt:lpstr>Hypertext Transfer Protocol Secure (HTTPS)</vt:lpstr>
      <vt:lpstr>Encryption</vt:lpstr>
      <vt:lpstr>Transport Layer Security and Secure Sockets Layer (TLS / SSL)</vt:lpstr>
      <vt:lpstr>Organisations</vt:lpstr>
      <vt:lpstr>Day 3</vt:lpstr>
      <vt:lpstr>4.2 Discuss the purpose of the following</vt:lpstr>
      <vt:lpstr>Web and Application Server</vt:lpstr>
      <vt:lpstr>Hosting and Serving</vt:lpstr>
      <vt:lpstr>Relational Database Management Systems</vt:lpstr>
      <vt:lpstr>Example database system</vt:lpstr>
      <vt:lpstr>Database </vt:lpstr>
      <vt:lpstr>Content Management Systems</vt:lpstr>
      <vt:lpstr>Content Management Systems</vt:lpstr>
      <vt:lpstr>Example CMS</vt:lpstr>
      <vt:lpstr>Example CMS - WordPress</vt:lpstr>
      <vt:lpstr>4.3 Describe the purpose of a web client </vt:lpstr>
      <vt:lpstr>Browsers</vt:lpstr>
      <vt:lpstr>Browsers</vt:lpstr>
      <vt:lpstr>Applications</vt:lpstr>
      <vt:lpstr>PowerPoint Presentation</vt:lpstr>
      <vt:lpstr>Day 4</vt:lpstr>
      <vt:lpstr>4.4 Describe how Search Engines operate</vt:lpstr>
      <vt:lpstr>How mark-up languages render hyperlinks</vt:lpstr>
      <vt:lpstr>Search Engines</vt:lpstr>
      <vt:lpstr>How the web crawlers work</vt:lpstr>
      <vt:lpstr>Displaying of search results</vt:lpstr>
      <vt:lpstr>Displaying of search results</vt:lpstr>
      <vt:lpstr>Displaying of search results</vt:lpstr>
      <vt:lpstr>Factors that affect search engine optimization (SEO)</vt:lpstr>
      <vt:lpstr>4.5 Explain the differences between a static and dynamic website</vt:lpstr>
      <vt:lpstr>Web client; Browsers and Applications</vt:lpstr>
      <vt:lpstr>PowerPoint Presentation</vt:lpstr>
      <vt:lpstr>Static Pages - Code</vt:lpstr>
      <vt:lpstr>Dynamic Pages – Code (JavaScript)</vt:lpstr>
      <vt:lpstr>Dynamic Pages – Code (PHP)</vt:lpstr>
      <vt:lpstr>4.6 Describe how local (cookies) or session data storage is utilised to share information for standard digital features</vt:lpstr>
      <vt:lpstr>4.6 - Cookies</vt:lpstr>
      <vt:lpstr>Written in code</vt:lpstr>
      <vt:lpstr>Written scripting language</vt:lpstr>
      <vt:lpstr>Forms</vt:lpstr>
      <vt:lpstr>Checkout</vt:lpstr>
      <vt:lpstr>Registration</vt:lpstr>
      <vt:lpstr>Day 5</vt:lpstr>
      <vt:lpstr>4.7 Identify the key roles of the following Web technologies governance groups</vt:lpstr>
      <vt:lpstr>World Wide Web Consortium (W3C)</vt:lpstr>
      <vt:lpstr>Internet Engineering Task Force (IETF)</vt:lpstr>
      <vt:lpstr>Internet Assigned Numbers Authority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BCS Level 3 Award in Principles of Coding</dc:title>
  <dc:creator>Len Shand</dc:creator>
  <cp:lastModifiedBy>Leonard Shand</cp:lastModifiedBy>
  <cp:revision>22</cp:revision>
  <dcterms:created xsi:type="dcterms:W3CDTF">2021-01-06T11:00:01Z</dcterms:created>
  <dcterms:modified xsi:type="dcterms:W3CDTF">2021-01-29T09:22:40Z</dcterms:modified>
</cp:coreProperties>
</file>